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339" r:id="rId3"/>
    <p:sldId id="385" r:id="rId4"/>
    <p:sldId id="383" r:id="rId5"/>
    <p:sldId id="382" r:id="rId6"/>
    <p:sldId id="388" r:id="rId7"/>
    <p:sldId id="390" r:id="rId8"/>
    <p:sldId id="341" r:id="rId9"/>
    <p:sldId id="391" r:id="rId10"/>
    <p:sldId id="347" r:id="rId11"/>
    <p:sldId id="393" r:id="rId12"/>
    <p:sldId id="394" r:id="rId13"/>
    <p:sldId id="395" r:id="rId14"/>
    <p:sldId id="350" r:id="rId15"/>
    <p:sldId id="351" r:id="rId16"/>
    <p:sldId id="352" r:id="rId17"/>
    <p:sldId id="307" r:id="rId18"/>
    <p:sldId id="353" r:id="rId19"/>
    <p:sldId id="354" r:id="rId20"/>
    <p:sldId id="309" r:id="rId21"/>
    <p:sldId id="401" r:id="rId22"/>
    <p:sldId id="355" r:id="rId23"/>
    <p:sldId id="310" r:id="rId24"/>
    <p:sldId id="356" r:id="rId25"/>
    <p:sldId id="311" r:id="rId26"/>
    <p:sldId id="357" r:id="rId27"/>
    <p:sldId id="312" r:id="rId28"/>
    <p:sldId id="360" r:id="rId29"/>
    <p:sldId id="363" r:id="rId30"/>
    <p:sldId id="396" r:id="rId31"/>
    <p:sldId id="370" r:id="rId32"/>
    <p:sldId id="397" r:id="rId33"/>
    <p:sldId id="398" r:id="rId34"/>
    <p:sldId id="373" r:id="rId35"/>
    <p:sldId id="374" r:id="rId36"/>
    <p:sldId id="375" r:id="rId37"/>
    <p:sldId id="376" r:id="rId38"/>
    <p:sldId id="378" r:id="rId39"/>
    <p:sldId id="399" r:id="rId40"/>
    <p:sldId id="400" r:id="rId41"/>
    <p:sldId id="379" r:id="rId42"/>
    <p:sldId id="380" r:id="rId43"/>
    <p:sldId id="381" r:id="rId44"/>
    <p:sldId id="33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FCF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06812-A822-4ADE-93EC-4A560900971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1EFE5-BD75-4387-ADCE-2C31A4D1B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9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9A8C9-0BB7-4DEB-83F2-BCF1C5B6FB1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14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9A8C9-0BB7-4DEB-83F2-BCF1C5B6FB1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0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9A8C9-0BB7-4DEB-83F2-BCF1C5B6FB1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316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9A8C9-0BB7-4DEB-83F2-BCF1C5B6FB1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4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1807"/>
            <a:ext cx="7886700" cy="503554"/>
          </a:xfrm>
        </p:spPr>
        <p:txBody>
          <a:bodyPr>
            <a:no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3316"/>
            <a:ext cx="7886700" cy="5228924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5489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04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5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3667-2BB2-4382-BE27-2B668CD813E5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3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71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45203" y="2933939"/>
            <a:ext cx="35012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제 </a:t>
            </a:r>
            <a:r>
              <a:rPr lang="en-US" sz="3600" dirty="0" smtClean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장</a:t>
            </a:r>
            <a:r>
              <a:rPr lang="ko-KR" sz="3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스택과 큐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267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800" dirty="0" smtClean="0"/>
              <a:t>단순연결리스트</a:t>
            </a:r>
            <a:r>
              <a:rPr lang="ko-KR" altLang="ko-KR" sz="2800" dirty="0" smtClean="0"/>
              <a:t>로 구현한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스택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7" y="1401762"/>
            <a:ext cx="8719514" cy="474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8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7" y="444500"/>
            <a:ext cx="8742851" cy="2819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8" y="3302000"/>
            <a:ext cx="6674129" cy="323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5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33349"/>
            <a:ext cx="6845300" cy="46809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4928626"/>
            <a:ext cx="7096125" cy="1590675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915150" y="4295533"/>
            <a:ext cx="2025650" cy="633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프로그램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</a:rPr>
              <a:t>3-2]</a:t>
            </a:r>
            <a:endParaRPr lang="ko-KR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78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776607"/>
            <a:ext cx="7886700" cy="503554"/>
          </a:xfrm>
        </p:spPr>
        <p:txBody>
          <a:bodyPr/>
          <a:lstStyle/>
          <a:p>
            <a:pPr algn="ctr"/>
            <a:r>
              <a:rPr lang="ko-KR" altLang="en-US" dirty="0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727200"/>
            <a:ext cx="7886700" cy="476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sz="2400" dirty="0"/>
              <a:t>파이썬의 </a:t>
            </a:r>
            <a:r>
              <a:rPr lang="ko-KR" altLang="ko-KR" sz="2400" dirty="0">
                <a:solidFill>
                  <a:srgbClr val="3333FF"/>
                </a:solidFill>
              </a:rPr>
              <a:t>리스트</a:t>
            </a:r>
            <a:r>
              <a:rPr lang="ko-KR" altLang="ko-KR" sz="2400" dirty="0"/>
              <a:t>로 구현한 스택의 </a:t>
            </a:r>
            <a:r>
              <a:rPr lang="en-US" altLang="ko-KR" sz="2400" dirty="0"/>
              <a:t>push</a:t>
            </a:r>
            <a:r>
              <a:rPr lang="ko-KR" altLang="ko-KR" sz="2400" dirty="0"/>
              <a:t>와</a:t>
            </a:r>
            <a:r>
              <a:rPr lang="en-US" altLang="ko-KR" sz="2400" dirty="0"/>
              <a:t> pop </a:t>
            </a:r>
            <a:r>
              <a:rPr lang="ko-KR" altLang="ko-KR" sz="2400" dirty="0"/>
              <a:t>연산은 각각</a:t>
            </a:r>
            <a:r>
              <a:rPr lang="en-US" altLang="ko-KR" sz="2400" dirty="0"/>
              <a:t> O(1) </a:t>
            </a:r>
            <a:r>
              <a:rPr lang="ko-KR" altLang="ko-KR" sz="2400" dirty="0"/>
              <a:t>시간이 </a:t>
            </a:r>
            <a:r>
              <a:rPr lang="ko-KR" altLang="ko-KR" sz="2400" dirty="0" smtClean="0"/>
              <a:t>소요</a:t>
            </a: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sz="2400" dirty="0" smtClean="0"/>
              <a:t>파이썬의 </a:t>
            </a:r>
            <a:r>
              <a:rPr lang="ko-KR" altLang="ko-KR" sz="2400" dirty="0"/>
              <a:t>리스트는 크기가 동적으로 확대 또는 축소되며</a:t>
            </a:r>
            <a:r>
              <a:rPr lang="en-US" altLang="ko-KR" sz="2400" dirty="0"/>
              <a:t>, </a:t>
            </a:r>
            <a:r>
              <a:rPr lang="ko-KR" altLang="ko-KR" sz="2400" dirty="0"/>
              <a:t>이러한 크기 조절은 사용자도 모르게 수행된다</a:t>
            </a:r>
            <a:r>
              <a:rPr lang="en-US" altLang="ko-KR" sz="2400" dirty="0"/>
              <a:t>. </a:t>
            </a:r>
            <a:r>
              <a:rPr lang="ko-KR" altLang="ko-KR" sz="2400" dirty="0"/>
              <a:t>이러한 동적 크기 조절은 스택</a:t>
            </a:r>
            <a:r>
              <a:rPr lang="en-US" altLang="ko-KR" sz="2400" dirty="0"/>
              <a:t>(</a:t>
            </a:r>
            <a:r>
              <a:rPr lang="ko-KR" altLang="ko-KR" sz="2400" dirty="0"/>
              <a:t>리스트</a:t>
            </a:r>
            <a:r>
              <a:rPr lang="en-US" altLang="ko-KR" sz="2400" dirty="0"/>
              <a:t>)</a:t>
            </a:r>
            <a:r>
              <a:rPr lang="ko-KR" altLang="ko-KR" sz="2400" dirty="0"/>
              <a:t>의 모든 항목들을 새 리스트로 복사해야 하기 때문에</a:t>
            </a:r>
            <a:r>
              <a:rPr lang="en-US" altLang="ko-KR" sz="2400" dirty="0"/>
              <a:t> O(N) </a:t>
            </a:r>
            <a:r>
              <a:rPr lang="ko-KR" altLang="ko-KR" sz="2400" dirty="0"/>
              <a:t>시간이 </a:t>
            </a:r>
            <a:r>
              <a:rPr lang="ko-KR" altLang="ko-KR" sz="2400" dirty="0" smtClean="0"/>
              <a:t>소요</a:t>
            </a: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sz="2400" dirty="0" smtClean="0">
                <a:solidFill>
                  <a:srgbClr val="3333FF"/>
                </a:solidFill>
              </a:rPr>
              <a:t>단순연결리스트</a:t>
            </a:r>
            <a:r>
              <a:rPr lang="ko-KR" altLang="ko-KR" sz="2400" dirty="0" smtClean="0"/>
              <a:t>로 </a:t>
            </a:r>
            <a:r>
              <a:rPr lang="ko-KR" altLang="ko-KR" sz="2400" dirty="0"/>
              <a:t>구현한 스택의 </a:t>
            </a:r>
            <a:r>
              <a:rPr lang="en-US" altLang="ko-KR" sz="2400" dirty="0"/>
              <a:t>push</a:t>
            </a:r>
            <a:r>
              <a:rPr lang="ko-KR" altLang="ko-KR" sz="2400" dirty="0"/>
              <a:t>와</a:t>
            </a:r>
            <a:r>
              <a:rPr lang="en-US" altLang="ko-KR" sz="2400" dirty="0"/>
              <a:t> pop </a:t>
            </a:r>
            <a:r>
              <a:rPr lang="ko-KR" altLang="ko-KR" sz="2400" dirty="0"/>
              <a:t>연산은 각각</a:t>
            </a:r>
            <a:r>
              <a:rPr lang="en-US" altLang="ko-KR" sz="2400" dirty="0"/>
              <a:t> O(1) </a:t>
            </a:r>
            <a:r>
              <a:rPr lang="ko-KR" altLang="ko-KR" sz="2400" dirty="0" smtClean="0"/>
              <a:t>시간</a:t>
            </a:r>
            <a:endParaRPr lang="en-US" altLang="ko-KR" sz="2400" dirty="0" smtClean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ko-KR" altLang="ko-KR" dirty="0" smtClean="0"/>
              <a:t>연결리스트의 </a:t>
            </a:r>
            <a:r>
              <a:rPr lang="ko-KR" altLang="ko-KR" dirty="0"/>
              <a:t>맨 앞 부분에서 노드를 삽입하거나 삭제하기 </a:t>
            </a:r>
            <a:r>
              <a:rPr lang="ko-KR" altLang="ko-KR" dirty="0" smtClean="0"/>
              <a:t>때문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81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83697"/>
            <a:ext cx="7886700" cy="128229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ko-KR" sz="2400" dirty="0" smtClean="0"/>
              <a:t>컴파일러의 </a:t>
            </a:r>
            <a:r>
              <a:rPr lang="ko-KR" altLang="ko-KR" sz="2400" dirty="0"/>
              <a:t>괄호 짝 </a:t>
            </a:r>
            <a:r>
              <a:rPr lang="ko-KR" altLang="ko-KR" sz="2400" dirty="0" smtClean="0"/>
              <a:t>맞추기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ko-KR" sz="2400" dirty="0" smtClean="0"/>
              <a:t>회문</a:t>
            </a:r>
            <a:r>
              <a:rPr lang="en-US" altLang="ko-KR" sz="2400" dirty="0"/>
              <a:t>(Palindrome) </a:t>
            </a:r>
            <a:r>
              <a:rPr lang="ko-KR" altLang="ko-KR" sz="2400" dirty="0" smtClean="0"/>
              <a:t>검사하기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580" y="530942"/>
            <a:ext cx="5279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3.2 </a:t>
            </a:r>
            <a:r>
              <a:rPr lang="ko-KR" altLang="en-US" sz="3200" dirty="0" smtClean="0">
                <a:solidFill>
                  <a:srgbClr val="C00000"/>
                </a:solidFill>
              </a:rPr>
              <a:t>스택의 응용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27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8650" y="1396180"/>
            <a:ext cx="7275871" cy="993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dirty="0"/>
              <a:t>컴파일러의 괄호 짝 </a:t>
            </a:r>
            <a:r>
              <a:rPr lang="ko-KR" altLang="ko-KR" dirty="0" smtClean="0"/>
              <a:t>맞추기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8787"/>
            <a:ext cx="7886700" cy="4390232"/>
          </a:xfrm>
        </p:spPr>
        <p:txBody>
          <a:bodyPr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altLang="ko-KR" dirty="0">
                <a:solidFill>
                  <a:srgbClr val="3333FF"/>
                </a:solidFill>
              </a:rPr>
              <a:t>[</a:t>
            </a:r>
            <a:r>
              <a:rPr lang="ko-KR" altLang="ko-KR" dirty="0">
                <a:solidFill>
                  <a:srgbClr val="3333FF"/>
                </a:solidFill>
              </a:rPr>
              <a:t>핵심 아이디어</a:t>
            </a:r>
            <a:r>
              <a:rPr lang="en-US" altLang="ko-KR" dirty="0">
                <a:solidFill>
                  <a:srgbClr val="3333FF"/>
                </a:solidFill>
              </a:rPr>
              <a:t>]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ko-KR" dirty="0">
                <a:solidFill>
                  <a:srgbClr val="7030A0"/>
                </a:solidFill>
              </a:rPr>
              <a:t>왼쪽 괄호는 스택에 </a:t>
            </a:r>
            <a:r>
              <a:rPr lang="en-US" altLang="ko-KR" dirty="0" smtClean="0">
                <a:solidFill>
                  <a:srgbClr val="7030A0"/>
                </a:solidFill>
              </a:rPr>
              <a:t>push, </a:t>
            </a:r>
            <a:r>
              <a:rPr lang="ko-KR" altLang="ko-KR" dirty="0" smtClean="0">
                <a:solidFill>
                  <a:srgbClr val="7030A0"/>
                </a:solidFill>
              </a:rPr>
              <a:t>오른쪽 </a:t>
            </a:r>
            <a:r>
              <a:rPr lang="ko-KR" altLang="ko-KR" dirty="0">
                <a:solidFill>
                  <a:srgbClr val="7030A0"/>
                </a:solidFill>
              </a:rPr>
              <a:t>괄호를 </a:t>
            </a:r>
            <a:r>
              <a:rPr lang="ko-KR" altLang="ko-KR" dirty="0" smtClean="0">
                <a:solidFill>
                  <a:srgbClr val="7030A0"/>
                </a:solidFill>
              </a:rPr>
              <a:t>읽으면 </a:t>
            </a:r>
            <a:r>
              <a:rPr lang="en-US" altLang="ko-KR" dirty="0" smtClean="0">
                <a:solidFill>
                  <a:srgbClr val="7030A0"/>
                </a:solidFill>
              </a:rPr>
              <a:t>pop</a:t>
            </a:r>
            <a:r>
              <a:rPr lang="ko-KR" altLang="ko-KR" dirty="0" smtClean="0">
                <a:solidFill>
                  <a:srgbClr val="7030A0"/>
                </a:solidFill>
              </a:rPr>
              <a:t> 수행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pPr>
              <a:spcAft>
                <a:spcPts val="2400"/>
              </a:spcAft>
            </a:pPr>
            <a:r>
              <a:rPr lang="en-US" altLang="ko-KR" sz="2400" dirty="0"/>
              <a:t>pop</a:t>
            </a:r>
            <a:r>
              <a:rPr lang="ko-KR" altLang="ko-KR" sz="2400" dirty="0"/>
              <a:t>된 왼쪽 괄호와 바로 읽었던 오른쪽 괄호가 </a:t>
            </a:r>
            <a:r>
              <a:rPr lang="ko-KR" altLang="ko-KR" sz="2400" u="sng" dirty="0"/>
              <a:t>다른 종류이면</a:t>
            </a:r>
            <a:r>
              <a:rPr lang="ko-KR" altLang="ko-KR" sz="2400" dirty="0"/>
              <a:t> 에러 </a:t>
            </a:r>
            <a:r>
              <a:rPr lang="ko-KR" altLang="ko-KR" sz="2400" dirty="0" smtClean="0"/>
              <a:t>처리</a:t>
            </a:r>
            <a:r>
              <a:rPr lang="en-US" altLang="ko-KR" sz="2400" dirty="0" smtClean="0"/>
              <a:t>, </a:t>
            </a:r>
            <a:r>
              <a:rPr lang="ko-KR" altLang="ko-KR" sz="2400" dirty="0"/>
              <a:t>같은 종류이면 다음 괄호를 </a:t>
            </a:r>
            <a:r>
              <a:rPr lang="ko-KR" altLang="ko-KR" sz="2400" dirty="0" smtClean="0"/>
              <a:t>읽</a:t>
            </a:r>
            <a:r>
              <a:rPr lang="ko-KR" altLang="en-US" sz="2400" dirty="0"/>
              <a:t>음</a:t>
            </a:r>
            <a:r>
              <a:rPr lang="en-US" altLang="ko-KR" sz="2400" dirty="0" smtClean="0"/>
              <a:t> </a:t>
            </a:r>
          </a:p>
          <a:p>
            <a:pPr>
              <a:spcAft>
                <a:spcPts val="2400"/>
              </a:spcAft>
            </a:pPr>
            <a:r>
              <a:rPr lang="ko-KR" altLang="ko-KR" sz="2400" dirty="0" smtClean="0"/>
              <a:t>모든 </a:t>
            </a:r>
            <a:r>
              <a:rPr lang="ko-KR" altLang="ko-KR" sz="2400" dirty="0"/>
              <a:t>괄호를 읽은 뒤 에러가 없고 스택이 </a:t>
            </a:r>
            <a:r>
              <a:rPr lang="en-US" altLang="ko-KR" sz="2400" dirty="0"/>
              <a:t>empty</a:t>
            </a:r>
            <a:r>
              <a:rPr lang="ko-KR" altLang="ko-KR" sz="2400" dirty="0"/>
              <a:t>이면</a:t>
            </a:r>
            <a:r>
              <a:rPr lang="en-US" altLang="ko-KR" sz="2400" dirty="0"/>
              <a:t>, </a:t>
            </a:r>
            <a:r>
              <a:rPr lang="ko-KR" altLang="ko-KR" sz="2400" dirty="0"/>
              <a:t>괄호들이 정상적으로 사용된 </a:t>
            </a:r>
            <a:r>
              <a:rPr lang="ko-KR" altLang="ko-KR" sz="2400" dirty="0" smtClean="0"/>
              <a:t>것</a:t>
            </a:r>
            <a:endParaRPr lang="en-US" altLang="ko-KR" sz="2400" dirty="0" smtClean="0"/>
          </a:p>
          <a:p>
            <a:pPr>
              <a:spcAft>
                <a:spcPts val="2400"/>
              </a:spcAft>
            </a:pPr>
            <a:r>
              <a:rPr lang="ko-KR" altLang="ko-KR" sz="2400" dirty="0" smtClean="0"/>
              <a:t>만일 </a:t>
            </a:r>
            <a:r>
              <a:rPr lang="ko-KR" altLang="ko-KR" sz="2400" dirty="0"/>
              <a:t>모든 괄호를 처리한 후 스택이 </a:t>
            </a:r>
            <a:r>
              <a:rPr lang="en-US" altLang="ko-KR" sz="2400" dirty="0"/>
              <a:t>empty</a:t>
            </a:r>
            <a:r>
              <a:rPr lang="ko-KR" altLang="ko-KR" sz="2400" dirty="0"/>
              <a:t>가 아니면 짝이 맞지 않는 괄호가 스택에 남은 것이므로 에러 </a:t>
            </a:r>
            <a:r>
              <a:rPr lang="ko-KR" altLang="ko-KR" sz="2400" dirty="0" smtClean="0"/>
              <a:t>처리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85195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2" y="1512687"/>
            <a:ext cx="8758989" cy="38413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180072" y="320651"/>
            <a:ext cx="1268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88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0476" y="2054040"/>
            <a:ext cx="5142576" cy="559164"/>
            <a:chOff x="323528" y="764704"/>
            <a:chExt cx="5142576" cy="559164"/>
          </a:xfrm>
        </p:grpSpPr>
        <p:sp>
          <p:nvSpPr>
            <p:cNvPr id="110" name="직사각형 109"/>
            <p:cNvSpPr/>
            <p:nvPr/>
          </p:nvSpPr>
          <p:spPr>
            <a:xfrm>
              <a:off x="4176008" y="783868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626264" y="783868"/>
              <a:ext cx="468000" cy="540000"/>
            </a:xfrm>
            <a:prstGeom prst="rect">
              <a:avLst/>
            </a:prstGeom>
            <a:solidFill>
              <a:srgbClr val="99FF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718104" y="783868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814448" y="783868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42240" y="783868"/>
              <a:ext cx="468000" cy="540000"/>
            </a:xfrm>
            <a:prstGeom prst="rect">
              <a:avLst/>
            </a:prstGeom>
            <a:solidFill>
              <a:srgbClr val="99FF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66176" y="783868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26016" y="783868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3528" y="783868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21506" name="Text Box 2"/>
            <p:cNvSpPr txBox="1">
              <a:spLocks noChangeArrowheads="1"/>
            </p:cNvSpPr>
            <p:nvPr/>
          </p:nvSpPr>
          <p:spPr bwMode="auto">
            <a:xfrm>
              <a:off x="376249" y="764704"/>
              <a:ext cx="508985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(      )    {    (     )    )    }</a:t>
              </a:r>
              <a:r>
                <a:rPr kumimoji="1" lang="en-US" altLang="zh-TW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71704" y="4842678"/>
            <a:ext cx="468000" cy="559164"/>
            <a:chOff x="755576" y="1573692"/>
            <a:chExt cx="468000" cy="559164"/>
          </a:xfrm>
        </p:grpSpPr>
        <p:sp>
          <p:nvSpPr>
            <p:cNvPr id="40" name="직사각형 39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907808" y="4293096"/>
            <a:ext cx="549767" cy="576064"/>
            <a:chOff x="1357937" y="2708920"/>
            <a:chExt cx="549767" cy="576064"/>
          </a:xfrm>
        </p:grpSpPr>
        <p:sp>
          <p:nvSpPr>
            <p:cNvPr id="44" name="직사각형 43"/>
            <p:cNvSpPr/>
            <p:nvPr/>
          </p:nvSpPr>
          <p:spPr>
            <a:xfrm>
              <a:off x="1405000" y="2744984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1357937" y="2708920"/>
              <a:ext cx="5497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(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212064" y="4293096"/>
            <a:ext cx="478880" cy="559164"/>
            <a:chOff x="791632" y="3733932"/>
            <a:chExt cx="478880" cy="559164"/>
          </a:xfrm>
        </p:grpSpPr>
        <p:sp>
          <p:nvSpPr>
            <p:cNvPr id="48" name="직사각형 47"/>
            <p:cNvSpPr/>
            <p:nvPr/>
          </p:nvSpPr>
          <p:spPr>
            <a:xfrm>
              <a:off x="791632" y="3753096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51" name="Text Box 2"/>
            <p:cNvSpPr txBox="1">
              <a:spLocks noChangeArrowheads="1"/>
            </p:cNvSpPr>
            <p:nvPr/>
          </p:nvSpPr>
          <p:spPr bwMode="auto">
            <a:xfrm>
              <a:off x="855233" y="373393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364192" y="3740560"/>
            <a:ext cx="549767" cy="570340"/>
            <a:chOff x="2230674" y="2714644"/>
            <a:chExt cx="549767" cy="570340"/>
          </a:xfrm>
        </p:grpSpPr>
        <p:sp>
          <p:nvSpPr>
            <p:cNvPr id="57" name="직사각형 56"/>
            <p:cNvSpPr/>
            <p:nvPr/>
          </p:nvSpPr>
          <p:spPr>
            <a:xfrm>
              <a:off x="2269096" y="2744984"/>
              <a:ext cx="468000" cy="540000"/>
            </a:xfrm>
            <a:prstGeom prst="rect">
              <a:avLst/>
            </a:prstGeom>
            <a:solidFill>
              <a:srgbClr val="99FF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58" name="Text Box 2"/>
            <p:cNvSpPr txBox="1">
              <a:spLocks noChangeArrowheads="1"/>
            </p:cNvSpPr>
            <p:nvPr/>
          </p:nvSpPr>
          <p:spPr bwMode="auto">
            <a:xfrm>
              <a:off x="2230674" y="2714644"/>
              <a:ext cx="5497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(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953519" y="4855384"/>
            <a:ext cx="468000" cy="559164"/>
            <a:chOff x="755576" y="1573692"/>
            <a:chExt cx="468000" cy="559164"/>
          </a:xfrm>
        </p:grpSpPr>
        <p:sp>
          <p:nvSpPr>
            <p:cNvPr id="64" name="직사각형 63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65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059936" y="4853942"/>
            <a:ext cx="468000" cy="559164"/>
            <a:chOff x="755576" y="1573692"/>
            <a:chExt cx="468000" cy="559164"/>
          </a:xfrm>
        </p:grpSpPr>
        <p:sp>
          <p:nvSpPr>
            <p:cNvPr id="67" name="직사각형 66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79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217504" y="4842678"/>
            <a:ext cx="468000" cy="559164"/>
            <a:chOff x="755576" y="1573692"/>
            <a:chExt cx="468000" cy="559164"/>
          </a:xfrm>
        </p:grpSpPr>
        <p:sp>
          <p:nvSpPr>
            <p:cNvPr id="81" name="직사각형 80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82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8028384" y="4850116"/>
            <a:ext cx="468000" cy="559164"/>
            <a:chOff x="755576" y="1573692"/>
            <a:chExt cx="468000" cy="559164"/>
          </a:xfrm>
        </p:grpSpPr>
        <p:sp>
          <p:nvSpPr>
            <p:cNvPr id="90" name="직사각형 89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91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405076" y="4300254"/>
            <a:ext cx="478880" cy="559164"/>
            <a:chOff x="791632" y="3733932"/>
            <a:chExt cx="478880" cy="559164"/>
          </a:xfrm>
        </p:grpSpPr>
        <p:sp>
          <p:nvSpPr>
            <p:cNvPr id="96" name="직사각형 95"/>
            <p:cNvSpPr/>
            <p:nvPr/>
          </p:nvSpPr>
          <p:spPr>
            <a:xfrm>
              <a:off x="791632" y="3753096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97" name="Text Box 2"/>
            <p:cNvSpPr txBox="1">
              <a:spLocks noChangeArrowheads="1"/>
            </p:cNvSpPr>
            <p:nvPr/>
          </p:nvSpPr>
          <p:spPr bwMode="auto">
            <a:xfrm>
              <a:off x="855233" y="373393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406757" y="4842678"/>
            <a:ext cx="468000" cy="559164"/>
            <a:chOff x="755576" y="1573692"/>
            <a:chExt cx="468000" cy="559164"/>
          </a:xfrm>
        </p:grpSpPr>
        <p:sp>
          <p:nvSpPr>
            <p:cNvPr id="99" name="직사각형 98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0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687653" y="4300254"/>
            <a:ext cx="478880" cy="559164"/>
            <a:chOff x="791632" y="3733932"/>
            <a:chExt cx="478880" cy="559164"/>
          </a:xfrm>
        </p:grpSpPr>
        <p:sp>
          <p:nvSpPr>
            <p:cNvPr id="102" name="직사각형 101"/>
            <p:cNvSpPr/>
            <p:nvPr/>
          </p:nvSpPr>
          <p:spPr>
            <a:xfrm>
              <a:off x="791632" y="3753096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3" name="Text Box 2"/>
            <p:cNvSpPr txBox="1">
              <a:spLocks noChangeArrowheads="1"/>
            </p:cNvSpPr>
            <p:nvPr/>
          </p:nvSpPr>
          <p:spPr bwMode="auto">
            <a:xfrm>
              <a:off x="855233" y="373393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686696" y="4842678"/>
            <a:ext cx="468000" cy="559164"/>
            <a:chOff x="755576" y="1573692"/>
            <a:chExt cx="468000" cy="559164"/>
          </a:xfrm>
        </p:grpSpPr>
        <p:sp>
          <p:nvSpPr>
            <p:cNvPr id="105" name="직사각형 104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6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108064" y="5409280"/>
            <a:ext cx="882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971704" y="5401842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-36512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3059936" y="539769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1953519" y="539769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5402614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4212064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6686696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8028384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7668344" y="4030254"/>
            <a:ext cx="478880" cy="559164"/>
            <a:chOff x="791632" y="3733932"/>
            <a:chExt cx="478880" cy="559164"/>
          </a:xfrm>
        </p:grpSpPr>
        <p:sp>
          <p:nvSpPr>
            <p:cNvPr id="61" name="직사각형 60"/>
            <p:cNvSpPr/>
            <p:nvPr/>
          </p:nvSpPr>
          <p:spPr>
            <a:xfrm>
              <a:off x="791632" y="3753096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62" name="Text Box 2"/>
            <p:cNvSpPr txBox="1">
              <a:spLocks noChangeArrowheads="1"/>
            </p:cNvSpPr>
            <p:nvPr/>
          </p:nvSpPr>
          <p:spPr bwMode="auto">
            <a:xfrm>
              <a:off x="855233" y="373393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424" y="4009855"/>
            <a:ext cx="571500" cy="619125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2890179" y="5517232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588224" y="5517232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858731" y="5546543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55576" y="5549170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{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691680" y="5543051"/>
            <a:ext cx="925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995936" y="5530003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{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230923" y="5517232"/>
            <a:ext cx="925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2804" y="1470459"/>
            <a:ext cx="524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                   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9258" y="4886060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 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533272" y="4359981"/>
            <a:ext cx="398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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  <a:sym typeface="Symbol" panose="05050102010706020507" pitchFamily="18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12657" y="3188295"/>
            <a:ext cx="505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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078577" y="3554031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  <a:sym typeface="Wingdings" panose="05000000000000000000" pitchFamily="2" charset="2"/>
              </a:rPr>
              <a:t></a:t>
            </a:r>
            <a:endParaRPr kumimoji="1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627784" y="3573621"/>
            <a:ext cx="549767" cy="576064"/>
            <a:chOff x="1357937" y="2708920"/>
            <a:chExt cx="549767" cy="576064"/>
          </a:xfrm>
        </p:grpSpPr>
        <p:sp>
          <p:nvSpPr>
            <p:cNvPr id="84" name="직사각형 83"/>
            <p:cNvSpPr/>
            <p:nvPr/>
          </p:nvSpPr>
          <p:spPr>
            <a:xfrm>
              <a:off x="1405000" y="2744984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85" name="Text Box 2"/>
            <p:cNvSpPr txBox="1">
              <a:spLocks noChangeArrowheads="1"/>
            </p:cNvSpPr>
            <p:nvPr/>
          </p:nvSpPr>
          <p:spPr bwMode="auto">
            <a:xfrm>
              <a:off x="1357937" y="2708920"/>
              <a:ext cx="5497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(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3563888" y="3573621"/>
            <a:ext cx="549767" cy="576064"/>
            <a:chOff x="1357937" y="2708920"/>
            <a:chExt cx="549767" cy="576064"/>
          </a:xfrm>
        </p:grpSpPr>
        <p:sp>
          <p:nvSpPr>
            <p:cNvPr id="87" name="직사각형 86"/>
            <p:cNvSpPr/>
            <p:nvPr/>
          </p:nvSpPr>
          <p:spPr>
            <a:xfrm>
              <a:off x="1405000" y="2744984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88" name="Text Box 2"/>
            <p:cNvSpPr txBox="1">
              <a:spLocks noChangeArrowheads="1"/>
            </p:cNvSpPr>
            <p:nvPr/>
          </p:nvSpPr>
          <p:spPr bwMode="auto">
            <a:xfrm>
              <a:off x="1357937" y="2708920"/>
              <a:ext cx="5497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)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739848" y="434704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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71022" y="3758532"/>
            <a:ext cx="495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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19842" y="2699078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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41486" y="3679857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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582854" y="3126979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  <a:sym typeface="Wingdings" panose="05000000000000000000" pitchFamily="2" charset="2"/>
              </a:rPr>
              <a:t></a:t>
            </a:r>
            <a:endParaRPr kumimoji="1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179124" y="3182633"/>
            <a:ext cx="468000" cy="540000"/>
          </a:xfrm>
          <a:prstGeom prst="rect">
            <a:avLst/>
          </a:prstGeom>
          <a:solidFill>
            <a:srgbClr val="99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6132061" y="3146569"/>
            <a:ext cx="549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9pPr>
          </a:lstStyle>
          <a:p>
            <a:pPr marL="449263" marR="0" lvl="0" indent="-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(    </a:t>
            </a:r>
            <a:endParaRPr kumimoji="1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115228" y="3182633"/>
            <a:ext cx="468000" cy="540000"/>
          </a:xfrm>
          <a:prstGeom prst="rect">
            <a:avLst/>
          </a:prstGeom>
          <a:solidFill>
            <a:srgbClr val="99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125" name="Text Box 2"/>
          <p:cNvSpPr txBox="1">
            <a:spLocks noChangeArrowheads="1"/>
          </p:cNvSpPr>
          <p:nvPr/>
        </p:nvSpPr>
        <p:spPr bwMode="auto">
          <a:xfrm>
            <a:off x="7068165" y="3146569"/>
            <a:ext cx="549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9pPr>
          </a:lstStyle>
          <a:p>
            <a:pPr marL="449263" marR="0" lvl="0" indent="-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)    </a:t>
            </a:r>
            <a:endParaRPr kumimoji="1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026440" y="408214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  <a:sym typeface="Webdings" panose="05030102010509060703" pitchFamily="18" charset="2"/>
              </a:rPr>
              <a:t>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-265941" y="5549170"/>
            <a:ext cx="853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empty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8280" y="1453618"/>
            <a:ext cx="5126693" cy="13273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7534" y="372306"/>
            <a:ext cx="1268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4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8930" y="2290915"/>
            <a:ext cx="7275871" cy="8849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회문 검사하기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ko-KR" altLang="ko-KR" dirty="0"/>
              <a:t>회문</a:t>
            </a:r>
            <a:r>
              <a:rPr lang="en-US" altLang="ko-KR" dirty="0"/>
              <a:t>(Palindrome</a:t>
            </a:r>
            <a:r>
              <a:rPr lang="en-US" altLang="ko-KR" dirty="0" smtClean="0"/>
              <a:t>):</a:t>
            </a:r>
            <a:r>
              <a:rPr lang="ko-KR" altLang="ko-KR" dirty="0" smtClean="0"/>
              <a:t> </a:t>
            </a:r>
            <a:r>
              <a:rPr lang="ko-KR" altLang="ko-KR" dirty="0"/>
              <a:t>앞으로부터 읽으나 뒤로부터 읽으나 </a:t>
            </a:r>
            <a:r>
              <a:rPr lang="ko-KR" altLang="en-US" dirty="0" smtClean="0"/>
              <a:t>동일한</a:t>
            </a:r>
            <a:r>
              <a:rPr lang="ko-KR" altLang="ko-KR" dirty="0" smtClean="0"/>
              <a:t> 스트링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3333FF"/>
                </a:solidFill>
              </a:rPr>
              <a:t>[</a:t>
            </a:r>
            <a:r>
              <a:rPr lang="ko-KR" altLang="ko-KR" dirty="0">
                <a:solidFill>
                  <a:srgbClr val="3333FF"/>
                </a:solidFill>
              </a:rPr>
              <a:t>핵심 아이디어</a:t>
            </a:r>
            <a:r>
              <a:rPr lang="en-US" altLang="ko-KR" dirty="0">
                <a:solidFill>
                  <a:srgbClr val="3333FF"/>
                </a:solidFill>
              </a:rPr>
              <a:t>] </a:t>
            </a:r>
            <a:r>
              <a:rPr lang="ko-KR" altLang="ko-KR" dirty="0">
                <a:solidFill>
                  <a:srgbClr val="7030A0"/>
                </a:solidFill>
              </a:rPr>
              <a:t>전반부의 문자들을 스택에 </a:t>
            </a:r>
            <a:r>
              <a:rPr lang="en-US" altLang="ko-KR" dirty="0">
                <a:solidFill>
                  <a:srgbClr val="7030A0"/>
                </a:solidFill>
              </a:rPr>
              <a:t>push</a:t>
            </a:r>
            <a:r>
              <a:rPr lang="ko-KR" altLang="ko-KR" dirty="0">
                <a:solidFill>
                  <a:srgbClr val="7030A0"/>
                </a:solidFill>
              </a:rPr>
              <a:t>한 후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ko-KR" altLang="ko-KR" dirty="0">
                <a:solidFill>
                  <a:srgbClr val="7030A0"/>
                </a:solidFill>
              </a:rPr>
              <a:t>후반부의 각 문자를 차례로 </a:t>
            </a:r>
            <a:r>
              <a:rPr lang="en-US" altLang="ko-KR" dirty="0">
                <a:solidFill>
                  <a:srgbClr val="7030A0"/>
                </a:solidFill>
              </a:rPr>
              <a:t>pop</a:t>
            </a:r>
            <a:r>
              <a:rPr lang="ko-KR" altLang="ko-KR" dirty="0">
                <a:solidFill>
                  <a:srgbClr val="7030A0"/>
                </a:solidFill>
              </a:rPr>
              <a:t>한 문자와 </a:t>
            </a:r>
            <a:r>
              <a:rPr lang="ko-KR" altLang="ko-KR" dirty="0" smtClean="0">
                <a:solidFill>
                  <a:srgbClr val="7030A0"/>
                </a:solidFill>
              </a:rPr>
              <a:t>비교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ko-KR" dirty="0"/>
              <a:t>회문 검사하기는 주어진 스트링의 앞부분 반을 차례대로 읽어 스택에 </a:t>
            </a:r>
            <a:r>
              <a:rPr lang="en-US" altLang="ko-KR" dirty="0"/>
              <a:t>push</a:t>
            </a:r>
            <a:r>
              <a:rPr lang="ko-KR" altLang="ko-KR" dirty="0"/>
              <a:t>한 후</a:t>
            </a:r>
            <a:r>
              <a:rPr lang="en-US" altLang="ko-KR" dirty="0"/>
              <a:t>, </a:t>
            </a:r>
            <a:r>
              <a:rPr lang="ko-KR" altLang="ko-KR" dirty="0"/>
              <a:t>문자열의 길이가 짝수이면 뒷부분의 문자 </a:t>
            </a:r>
            <a:r>
              <a:rPr lang="en-US" altLang="ko-KR" dirty="0" smtClean="0"/>
              <a:t>1</a:t>
            </a:r>
            <a:r>
              <a:rPr lang="ko-KR" altLang="ko-KR" dirty="0" smtClean="0"/>
              <a:t> </a:t>
            </a:r>
            <a:r>
              <a:rPr lang="ko-KR" altLang="ko-KR" dirty="0"/>
              <a:t>개를 읽을 때마다 </a:t>
            </a:r>
            <a:r>
              <a:rPr lang="en-US" altLang="ko-KR" dirty="0"/>
              <a:t>pop</a:t>
            </a:r>
            <a:r>
              <a:rPr lang="ko-KR" altLang="ko-KR" dirty="0"/>
              <a:t>하여 읽어 들인 문자와 </a:t>
            </a:r>
            <a:r>
              <a:rPr lang="en-US" altLang="ko-KR" dirty="0"/>
              <a:t>pop</a:t>
            </a:r>
            <a:r>
              <a:rPr lang="ko-KR" altLang="ko-KR" dirty="0"/>
              <a:t>된 문자를 비교하는 과정을 반복 </a:t>
            </a:r>
            <a:r>
              <a:rPr lang="ko-KR" altLang="ko-KR" dirty="0" smtClean="0"/>
              <a:t>수행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만약 </a:t>
            </a:r>
            <a:r>
              <a:rPr lang="ko-KR" altLang="ko-KR" dirty="0"/>
              <a:t>마지막 비교까지 두 문자가 동일하고 스택이 </a:t>
            </a:r>
            <a:r>
              <a:rPr lang="en-US" altLang="ko-KR" dirty="0"/>
              <a:t>empty</a:t>
            </a:r>
            <a:r>
              <a:rPr lang="ko-KR" altLang="ko-KR" dirty="0"/>
              <a:t>가 </a:t>
            </a:r>
            <a:r>
              <a:rPr lang="ko-KR" altLang="ko-KR" dirty="0" smtClean="0"/>
              <a:t>되면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ko-KR" altLang="ko-KR" dirty="0"/>
              <a:t>입력 문자열은 </a:t>
            </a:r>
            <a:r>
              <a:rPr lang="ko-KR" altLang="ko-KR" dirty="0" smtClean="0"/>
              <a:t>회문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0358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2848" y="518036"/>
            <a:ext cx="7886700" cy="1547864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ko-KR" altLang="ko-KR" dirty="0" smtClean="0"/>
              <a:t>문자열의 </a:t>
            </a:r>
            <a:r>
              <a:rPr lang="ko-KR" altLang="ko-KR" dirty="0"/>
              <a:t>길이가 홀수인 경우</a:t>
            </a:r>
            <a:r>
              <a:rPr lang="en-US" altLang="ko-KR" dirty="0"/>
              <a:t>, </a:t>
            </a:r>
            <a:r>
              <a:rPr lang="ko-KR" altLang="ko-KR" dirty="0"/>
              <a:t>주어진 스트링의 앞부분 반을 차례로 읽어 스택에 </a:t>
            </a:r>
            <a:r>
              <a:rPr lang="en-US" altLang="ko-KR" dirty="0"/>
              <a:t>push</a:t>
            </a:r>
            <a:r>
              <a:rPr lang="ko-KR" altLang="ko-KR" dirty="0"/>
              <a:t>한 후</a:t>
            </a:r>
            <a:r>
              <a:rPr lang="en-US" altLang="ko-KR" dirty="0"/>
              <a:t>, </a:t>
            </a:r>
            <a:r>
              <a:rPr lang="ko-KR" altLang="ko-KR" dirty="0">
                <a:solidFill>
                  <a:srgbClr val="7030A0"/>
                </a:solidFill>
              </a:rPr>
              <a:t>중간 문자를 읽고 버린다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  <a:r>
              <a:rPr lang="en-US" altLang="ko-KR" dirty="0"/>
              <a:t> </a:t>
            </a:r>
            <a:r>
              <a:rPr lang="ko-KR" altLang="ko-KR" dirty="0"/>
              <a:t>이후 짝수 경우와 동일하게 </a:t>
            </a:r>
            <a:r>
              <a:rPr lang="ko-KR" altLang="ko-KR" dirty="0" smtClean="0"/>
              <a:t>비교 수행</a:t>
            </a:r>
            <a:endParaRPr lang="ko-KR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724708" y="3194388"/>
            <a:ext cx="7915178" cy="3297852"/>
            <a:chOff x="300502" y="1844824"/>
            <a:chExt cx="7915178" cy="3297852"/>
          </a:xfrm>
        </p:grpSpPr>
        <p:sp>
          <p:nvSpPr>
            <p:cNvPr id="6" name="직사각형 5"/>
            <p:cNvSpPr/>
            <p:nvPr/>
          </p:nvSpPr>
          <p:spPr>
            <a:xfrm>
              <a:off x="1799744" y="4077072"/>
              <a:ext cx="393056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18856" y="3553852"/>
              <a:ext cx="396000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31992" y="3049796"/>
              <a:ext cx="392400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S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18856" y="4077072"/>
              <a:ext cx="393056" cy="5232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31992" y="3573016"/>
              <a:ext cx="393056" cy="5232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31992" y="4096236"/>
              <a:ext cx="393056" cy="5232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20072" y="3573016"/>
              <a:ext cx="393056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20072" y="4096236"/>
              <a:ext cx="392400" cy="5232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08256" y="4115400"/>
              <a:ext cx="392400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4168" y="4664720"/>
              <a:ext cx="694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763792" y="4657282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11560" y="4664720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3996040" y="4653136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2889623" y="4653136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6374774" y="4664720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5184224" y="4664720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7560384" y="4664720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85775" y="2401724"/>
              <a:ext cx="274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   B   S</a:t>
              </a: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   </a:t>
              </a:r>
              <a:r>
                <a:rPr kumimoji="1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S</a:t>
              </a: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   B   A 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04048" y="2825206"/>
              <a:ext cx="34977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S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482448" y="2825206"/>
              <a:ext cx="3497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S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265679" y="2833772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=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92096" y="3473278"/>
              <a:ext cx="380232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70496" y="3473278"/>
              <a:ext cx="3802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453727" y="3481844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=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344224" y="3933056"/>
              <a:ext cx="39305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822624" y="3933056"/>
              <a:ext cx="3930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605855" y="3941622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=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049897" y="4713254"/>
              <a:ext cx="746239" cy="411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pop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()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274555" y="4742566"/>
              <a:ext cx="74571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pop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()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426683" y="4726026"/>
              <a:ext cx="74571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pop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()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565053" y="4731263"/>
              <a:ext cx="99578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push(</a:t>
              </a:r>
              <a:r>
                <a:rPr kumimoji="1" lang="en-US" altLang="zh-TW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A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645173" y="4725144"/>
              <a:ext cx="9861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push(</a:t>
              </a:r>
              <a:r>
                <a:rPr kumimoji="1" lang="en-US" altLang="zh-TW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B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725293" y="4725144"/>
              <a:ext cx="9653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push(</a:t>
              </a:r>
              <a:r>
                <a:rPr kumimoji="1" lang="en-US" altLang="zh-TW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S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8650" y="1931670"/>
              <a:ext cx="27331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       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301487" y="4103172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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462767" y="3573016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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77015" y="3044005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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73012" y="2494317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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402811" y="3150363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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558183" y="3618707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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78073" y="4742566"/>
              <a:ext cx="8535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empty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00502" y="1844824"/>
              <a:ext cx="2831337" cy="10801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602728" y="2444904"/>
            <a:ext cx="1268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88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814707"/>
            <a:ext cx="7886700" cy="503554"/>
          </a:xfrm>
        </p:spPr>
        <p:txBody>
          <a:bodyPr/>
          <a:lstStyle/>
          <a:p>
            <a:r>
              <a:rPr lang="en-US" altLang="ko-KR" sz="3200" dirty="0" smtClean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3.1 </a:t>
            </a:r>
            <a:r>
              <a:rPr lang="ko-KR" altLang="ko-KR" sz="3200" dirty="0" smtClean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스택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082800"/>
            <a:ext cx="7886700" cy="2971800"/>
          </a:xfrm>
        </p:spPr>
        <p:txBody>
          <a:bodyPr>
            <a:normAutofit/>
          </a:bodyPr>
          <a:lstStyle/>
          <a:p>
            <a:r>
              <a:rPr lang="ko-KR" altLang="ko-KR" sz="2400" dirty="0" smtClean="0"/>
              <a:t>한 </a:t>
            </a:r>
            <a:r>
              <a:rPr lang="ko-KR" altLang="ko-KR" sz="2400" dirty="0"/>
              <a:t>쪽 끝에서만 </a:t>
            </a:r>
            <a:r>
              <a:rPr lang="en-US" altLang="ko-KR" sz="2400" dirty="0"/>
              <a:t>item(</a:t>
            </a:r>
            <a:r>
              <a:rPr lang="ko-KR" altLang="ko-KR" sz="2400" dirty="0"/>
              <a:t>항목</a:t>
            </a:r>
            <a:r>
              <a:rPr lang="en-US" altLang="ko-KR" sz="2400" dirty="0"/>
              <a:t>)</a:t>
            </a:r>
            <a:r>
              <a:rPr lang="ko-KR" altLang="ko-KR" sz="2400" dirty="0"/>
              <a:t>을 삭제하거나 새로운 </a:t>
            </a:r>
            <a:r>
              <a:rPr lang="en-US" altLang="ko-KR" sz="2400" dirty="0"/>
              <a:t>item</a:t>
            </a:r>
            <a:r>
              <a:rPr lang="ko-KR" altLang="ko-KR" sz="2400" dirty="0"/>
              <a:t>을 저장하는 </a:t>
            </a:r>
            <a:r>
              <a:rPr lang="ko-KR" altLang="ko-KR" sz="2400" dirty="0" smtClean="0"/>
              <a:t>자료구조</a:t>
            </a:r>
            <a:endParaRPr lang="en-US" altLang="ko-KR" sz="2400" dirty="0" smtClean="0"/>
          </a:p>
          <a:p>
            <a:r>
              <a:rPr lang="ko-KR" altLang="ko-KR" sz="2400" dirty="0" smtClean="0"/>
              <a:t>새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item</a:t>
            </a:r>
            <a:r>
              <a:rPr lang="ko-KR" altLang="ko-KR" sz="2400" dirty="0"/>
              <a:t>을 저장하는 </a:t>
            </a:r>
            <a:r>
              <a:rPr lang="ko-KR" altLang="ko-KR" sz="2400" dirty="0" smtClean="0"/>
              <a:t>연산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en-US" altLang="ko-KR" sz="2400" dirty="0" smtClean="0"/>
              <a:t>push</a:t>
            </a:r>
          </a:p>
          <a:p>
            <a:r>
              <a:rPr lang="en-US" altLang="ko-KR" sz="2400" dirty="0" smtClean="0"/>
              <a:t>Top item</a:t>
            </a:r>
            <a:r>
              <a:rPr lang="ko-KR" altLang="ko-KR" sz="2400" dirty="0"/>
              <a:t>을 삭제하는 </a:t>
            </a:r>
            <a:r>
              <a:rPr lang="ko-KR" altLang="ko-KR" sz="2400" dirty="0" smtClean="0"/>
              <a:t>연산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en-US" altLang="ko-KR" sz="2400" dirty="0" smtClean="0"/>
              <a:t>pop  </a:t>
            </a:r>
          </a:p>
          <a:p>
            <a:r>
              <a:rPr lang="ko-KR" altLang="en-US" sz="2400" dirty="0" err="1" smtClean="0">
                <a:solidFill>
                  <a:srgbClr val="3333FF"/>
                </a:solidFill>
              </a:rPr>
              <a:t>후</a:t>
            </a:r>
            <a:r>
              <a:rPr lang="ko-KR" altLang="ko-KR" sz="2400" dirty="0" err="1" smtClean="0">
                <a:solidFill>
                  <a:srgbClr val="3333FF"/>
                </a:solidFill>
              </a:rPr>
              <a:t>입</a:t>
            </a:r>
            <a:r>
              <a:rPr lang="ko-KR" altLang="ko-KR" sz="2400" dirty="0" smtClean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</a:rPr>
              <a:t>선출</a:t>
            </a:r>
            <a:r>
              <a:rPr lang="en-US" altLang="ko-KR" sz="2400" dirty="0" smtClean="0">
                <a:solidFill>
                  <a:srgbClr val="3333FF"/>
                </a:solidFill>
              </a:rPr>
              <a:t>(Last-In </a:t>
            </a:r>
            <a:r>
              <a:rPr lang="en-US" altLang="ko-KR" sz="2400" dirty="0">
                <a:solidFill>
                  <a:srgbClr val="3333FF"/>
                </a:solidFill>
              </a:rPr>
              <a:t>First-Out, </a:t>
            </a:r>
            <a:r>
              <a:rPr lang="en-US" altLang="ko-KR" sz="2400" dirty="0" smtClean="0">
                <a:solidFill>
                  <a:srgbClr val="3333FF"/>
                </a:solidFill>
              </a:rPr>
              <a:t>LIFO</a:t>
            </a:r>
            <a:r>
              <a:rPr lang="en-US" altLang="ko-KR" sz="2400" dirty="0">
                <a:solidFill>
                  <a:srgbClr val="3333FF"/>
                </a:solidFill>
              </a:rPr>
              <a:t>)</a:t>
            </a:r>
            <a:r>
              <a:rPr lang="en-US" altLang="ko-KR" sz="2400" dirty="0"/>
              <a:t> </a:t>
            </a:r>
            <a:r>
              <a:rPr lang="ko-KR" altLang="ko-KR" sz="2400" dirty="0" smtClean="0"/>
              <a:t>원칙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하에 </a:t>
            </a:r>
            <a:r>
              <a:rPr lang="en-US" altLang="ko-KR" sz="2400" dirty="0"/>
              <a:t>item</a:t>
            </a:r>
            <a:r>
              <a:rPr lang="ko-KR" altLang="ko-KR" sz="2400" dirty="0"/>
              <a:t>의 삽입과 </a:t>
            </a:r>
            <a:r>
              <a:rPr lang="ko-KR" altLang="ko-KR" sz="2400" dirty="0" smtClean="0"/>
              <a:t>삭제 수행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27437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021" y="1822610"/>
            <a:ext cx="309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   A   C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  E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  C   A   R  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624" y="4077072"/>
            <a:ext cx="380232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62720" y="3553852"/>
            <a:ext cx="39305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75856" y="3049796"/>
            <a:ext cx="3924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5364" y="2267260"/>
            <a:ext cx="35939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43532" y="2825206"/>
            <a:ext cx="380232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62720" y="4077072"/>
            <a:ext cx="3924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75856" y="3573016"/>
            <a:ext cx="393056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75856" y="4096236"/>
            <a:ext cx="3924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31224" y="3573016"/>
            <a:ext cx="39305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31224" y="4096236"/>
            <a:ext cx="3924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84008" y="4115400"/>
            <a:ext cx="3924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21932" y="2825206"/>
            <a:ext cx="380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05163" y="2833772"/>
            <a:ext cx="3642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40104" y="3068960"/>
            <a:ext cx="3924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40104" y="3592180"/>
            <a:ext cx="393056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40104" y="4115400"/>
            <a:ext cx="3924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88032" y="4664720"/>
            <a:ext cx="882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151672" y="4657282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43456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239904" y="465313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133487" y="465313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6194702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5004152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7344216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8378109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169752" y="3429000"/>
            <a:ext cx="393056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648152" y="3429000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431383" y="3437566"/>
            <a:ext cx="3642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249872" y="3977334"/>
            <a:ext cx="380232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28272" y="3977334"/>
            <a:ext cx="380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511503" y="3985900"/>
            <a:ext cx="3642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14405" y="4725144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282667" y="4725144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62787" y="4726026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99592" y="4731263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R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907704" y="4725144"/>
            <a:ext cx="995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A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7824" y="4725144"/>
            <a:ext cx="982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496" y="1340178"/>
            <a:ext cx="3152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      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  <a:sym typeface="Symbol" panose="05050102010706020507" pitchFamily="18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8896" y="4093948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33223" y="3594710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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48573" y="306515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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88093" y="2287979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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35572" y="247626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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357246" y="3167390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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06873" y="3603326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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49328" y="4757082"/>
            <a:ext cx="853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empty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4528868" y="1922479"/>
            <a:ext cx="690197" cy="449785"/>
          </a:xfrm>
          <a:custGeom>
            <a:avLst/>
            <a:gdLst>
              <a:gd name="connsiteX0" fmla="*/ 0 w 690197"/>
              <a:gd name="connsiteY0" fmla="*/ 441159 h 449785"/>
              <a:gd name="connsiteX1" fmla="*/ 43132 w 690197"/>
              <a:gd name="connsiteY1" fmla="*/ 449785 h 449785"/>
              <a:gd name="connsiteX2" fmla="*/ 155275 w 690197"/>
              <a:gd name="connsiteY2" fmla="*/ 441159 h 449785"/>
              <a:gd name="connsiteX3" fmla="*/ 215660 w 690197"/>
              <a:gd name="connsiteY3" fmla="*/ 423906 h 449785"/>
              <a:gd name="connsiteX4" fmla="*/ 241540 w 690197"/>
              <a:gd name="connsiteY4" fmla="*/ 406653 h 449785"/>
              <a:gd name="connsiteX5" fmla="*/ 250166 w 690197"/>
              <a:gd name="connsiteY5" fmla="*/ 380774 h 449785"/>
              <a:gd name="connsiteX6" fmla="*/ 241540 w 690197"/>
              <a:gd name="connsiteY6" fmla="*/ 277257 h 449785"/>
              <a:gd name="connsiteX7" fmla="*/ 189781 w 690197"/>
              <a:gd name="connsiteY7" fmla="*/ 285883 h 449785"/>
              <a:gd name="connsiteX8" fmla="*/ 181155 w 690197"/>
              <a:gd name="connsiteY8" fmla="*/ 311763 h 449785"/>
              <a:gd name="connsiteX9" fmla="*/ 215660 w 690197"/>
              <a:gd name="connsiteY9" fmla="*/ 380774 h 449785"/>
              <a:gd name="connsiteX10" fmla="*/ 345057 w 690197"/>
              <a:gd name="connsiteY10" fmla="*/ 363521 h 449785"/>
              <a:gd name="connsiteX11" fmla="*/ 370936 w 690197"/>
              <a:gd name="connsiteY11" fmla="*/ 346268 h 449785"/>
              <a:gd name="connsiteX12" fmla="*/ 405441 w 690197"/>
              <a:gd name="connsiteY12" fmla="*/ 311763 h 449785"/>
              <a:gd name="connsiteX13" fmla="*/ 439947 w 690197"/>
              <a:gd name="connsiteY13" fmla="*/ 260004 h 449785"/>
              <a:gd name="connsiteX14" fmla="*/ 431321 w 690197"/>
              <a:gd name="connsiteY14" fmla="*/ 216872 h 449785"/>
              <a:gd name="connsiteX15" fmla="*/ 422694 w 690197"/>
              <a:gd name="connsiteY15" fmla="*/ 190993 h 449785"/>
              <a:gd name="connsiteX16" fmla="*/ 362309 w 690197"/>
              <a:gd name="connsiteY16" fmla="*/ 199619 h 449785"/>
              <a:gd name="connsiteX17" fmla="*/ 353683 w 690197"/>
              <a:gd name="connsiteY17" fmla="*/ 242751 h 449785"/>
              <a:gd name="connsiteX18" fmla="*/ 362309 w 690197"/>
              <a:gd name="connsiteY18" fmla="*/ 277257 h 449785"/>
              <a:gd name="connsiteX19" fmla="*/ 414068 w 690197"/>
              <a:gd name="connsiteY19" fmla="*/ 303136 h 449785"/>
              <a:gd name="connsiteX20" fmla="*/ 465826 w 690197"/>
              <a:gd name="connsiteY20" fmla="*/ 294510 h 449785"/>
              <a:gd name="connsiteX21" fmla="*/ 517585 w 690197"/>
              <a:gd name="connsiteY21" fmla="*/ 277257 h 449785"/>
              <a:gd name="connsiteX22" fmla="*/ 534838 w 690197"/>
              <a:gd name="connsiteY22" fmla="*/ 251378 h 449785"/>
              <a:gd name="connsiteX23" fmla="*/ 560717 w 690197"/>
              <a:gd name="connsiteY23" fmla="*/ 234125 h 449785"/>
              <a:gd name="connsiteX24" fmla="*/ 595223 w 690197"/>
              <a:gd name="connsiteY24" fmla="*/ 182366 h 449785"/>
              <a:gd name="connsiteX25" fmla="*/ 612475 w 690197"/>
              <a:gd name="connsiteY25" fmla="*/ 156487 h 449785"/>
              <a:gd name="connsiteX26" fmla="*/ 638355 w 690197"/>
              <a:gd name="connsiteY26" fmla="*/ 139234 h 449785"/>
              <a:gd name="connsiteX27" fmla="*/ 664234 w 690197"/>
              <a:gd name="connsiteY27" fmla="*/ 52970 h 449785"/>
              <a:gd name="connsiteX28" fmla="*/ 672860 w 690197"/>
              <a:gd name="connsiteY28" fmla="*/ 27091 h 449785"/>
              <a:gd name="connsiteX29" fmla="*/ 690113 w 690197"/>
              <a:gd name="connsiteY29" fmla="*/ 1212 h 449785"/>
              <a:gd name="connsiteX30" fmla="*/ 681487 w 690197"/>
              <a:gd name="connsiteY30" fmla="*/ 1212 h 44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0197" h="449785">
                <a:moveTo>
                  <a:pt x="0" y="441159"/>
                </a:moveTo>
                <a:cubicBezTo>
                  <a:pt x="14377" y="444034"/>
                  <a:pt x="28470" y="449785"/>
                  <a:pt x="43132" y="449785"/>
                </a:cubicBezTo>
                <a:cubicBezTo>
                  <a:pt x="80623" y="449785"/>
                  <a:pt x="118040" y="445540"/>
                  <a:pt x="155275" y="441159"/>
                </a:cubicBezTo>
                <a:cubicBezTo>
                  <a:pt x="172011" y="439190"/>
                  <a:pt x="198928" y="429483"/>
                  <a:pt x="215660" y="423906"/>
                </a:cubicBezTo>
                <a:cubicBezTo>
                  <a:pt x="224287" y="418155"/>
                  <a:pt x="235063" y="414749"/>
                  <a:pt x="241540" y="406653"/>
                </a:cubicBezTo>
                <a:cubicBezTo>
                  <a:pt x="247220" y="399553"/>
                  <a:pt x="250166" y="389867"/>
                  <a:pt x="250166" y="380774"/>
                </a:cubicBezTo>
                <a:cubicBezTo>
                  <a:pt x="250166" y="346149"/>
                  <a:pt x="244415" y="311763"/>
                  <a:pt x="241540" y="277257"/>
                </a:cubicBezTo>
                <a:cubicBezTo>
                  <a:pt x="224287" y="280132"/>
                  <a:pt x="204967" y="277205"/>
                  <a:pt x="189781" y="285883"/>
                </a:cubicBezTo>
                <a:cubicBezTo>
                  <a:pt x="181886" y="290395"/>
                  <a:pt x="181155" y="302670"/>
                  <a:pt x="181155" y="311763"/>
                </a:cubicBezTo>
                <a:cubicBezTo>
                  <a:pt x="181155" y="366861"/>
                  <a:pt x="181351" y="357901"/>
                  <a:pt x="215660" y="380774"/>
                </a:cubicBezTo>
                <a:cubicBezTo>
                  <a:pt x="238776" y="378848"/>
                  <a:pt x="309823" y="381138"/>
                  <a:pt x="345057" y="363521"/>
                </a:cubicBezTo>
                <a:cubicBezTo>
                  <a:pt x="354330" y="358885"/>
                  <a:pt x="362310" y="352019"/>
                  <a:pt x="370936" y="346268"/>
                </a:cubicBezTo>
                <a:cubicBezTo>
                  <a:pt x="393939" y="277257"/>
                  <a:pt x="359434" y="357770"/>
                  <a:pt x="405441" y="311763"/>
                </a:cubicBezTo>
                <a:cubicBezTo>
                  <a:pt x="420103" y="297101"/>
                  <a:pt x="439947" y="260004"/>
                  <a:pt x="439947" y="260004"/>
                </a:cubicBezTo>
                <a:cubicBezTo>
                  <a:pt x="437072" y="245627"/>
                  <a:pt x="434877" y="231096"/>
                  <a:pt x="431321" y="216872"/>
                </a:cubicBezTo>
                <a:cubicBezTo>
                  <a:pt x="429116" y="208050"/>
                  <a:pt x="431516" y="193198"/>
                  <a:pt x="422694" y="190993"/>
                </a:cubicBezTo>
                <a:cubicBezTo>
                  <a:pt x="402968" y="186062"/>
                  <a:pt x="382437" y="196744"/>
                  <a:pt x="362309" y="199619"/>
                </a:cubicBezTo>
                <a:cubicBezTo>
                  <a:pt x="359434" y="213996"/>
                  <a:pt x="353683" y="228089"/>
                  <a:pt x="353683" y="242751"/>
                </a:cubicBezTo>
                <a:cubicBezTo>
                  <a:pt x="353683" y="254607"/>
                  <a:pt x="355733" y="267392"/>
                  <a:pt x="362309" y="277257"/>
                </a:cubicBezTo>
                <a:cubicBezTo>
                  <a:pt x="371865" y="291591"/>
                  <a:pt x="399305" y="298215"/>
                  <a:pt x="414068" y="303136"/>
                </a:cubicBezTo>
                <a:cubicBezTo>
                  <a:pt x="431321" y="300261"/>
                  <a:pt x="448858" y="298752"/>
                  <a:pt x="465826" y="294510"/>
                </a:cubicBezTo>
                <a:cubicBezTo>
                  <a:pt x="483469" y="290099"/>
                  <a:pt x="517585" y="277257"/>
                  <a:pt x="517585" y="277257"/>
                </a:cubicBezTo>
                <a:cubicBezTo>
                  <a:pt x="523336" y="268631"/>
                  <a:pt x="527507" y="258709"/>
                  <a:pt x="534838" y="251378"/>
                </a:cubicBezTo>
                <a:cubicBezTo>
                  <a:pt x="542169" y="244047"/>
                  <a:pt x="553890" y="241927"/>
                  <a:pt x="560717" y="234125"/>
                </a:cubicBezTo>
                <a:cubicBezTo>
                  <a:pt x="574371" y="218520"/>
                  <a:pt x="583721" y="199619"/>
                  <a:pt x="595223" y="182366"/>
                </a:cubicBezTo>
                <a:cubicBezTo>
                  <a:pt x="600974" y="173740"/>
                  <a:pt x="603849" y="162238"/>
                  <a:pt x="612475" y="156487"/>
                </a:cubicBezTo>
                <a:lnTo>
                  <a:pt x="638355" y="139234"/>
                </a:lnTo>
                <a:cubicBezTo>
                  <a:pt x="651392" y="87084"/>
                  <a:pt x="643231" y="115979"/>
                  <a:pt x="664234" y="52970"/>
                </a:cubicBezTo>
                <a:cubicBezTo>
                  <a:pt x="667109" y="44344"/>
                  <a:pt x="667816" y="34657"/>
                  <a:pt x="672860" y="27091"/>
                </a:cubicBezTo>
                <a:cubicBezTo>
                  <a:pt x="678611" y="18465"/>
                  <a:pt x="686834" y="11048"/>
                  <a:pt x="690113" y="1212"/>
                </a:cubicBezTo>
                <a:cubicBezTo>
                  <a:pt x="691022" y="-1516"/>
                  <a:pt x="684362" y="1212"/>
                  <a:pt x="681487" y="1212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25066" y="1268760"/>
            <a:ext cx="3355232" cy="10801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80072" y="320651"/>
            <a:ext cx="1268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28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스택의 기타 응용</a:t>
            </a:r>
            <a:endParaRPr lang="ko-KR" altLang="en-US" sz="28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ko-KR" sz="2400" dirty="0" smtClean="0"/>
              <a:t>후위표기법</a:t>
            </a:r>
            <a:r>
              <a:rPr lang="en-US" altLang="ko-KR" sz="2400" dirty="0"/>
              <a:t>(Postfix Notation) </a:t>
            </a:r>
            <a:r>
              <a:rPr lang="ko-KR" altLang="ko-KR" sz="2400" dirty="0"/>
              <a:t>수식 </a:t>
            </a:r>
            <a:r>
              <a:rPr lang="ko-KR" altLang="ko-KR" sz="2400" dirty="0" smtClean="0"/>
              <a:t>계산하기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ko-KR" sz="2400" dirty="0" err="1" smtClean="0"/>
              <a:t>중위표기법</a:t>
            </a:r>
            <a:r>
              <a:rPr lang="en-US" altLang="ko-KR" sz="2400" dirty="0"/>
              <a:t>(Infix Notation) </a:t>
            </a:r>
            <a:r>
              <a:rPr lang="ko-KR" altLang="ko-KR" sz="2400" dirty="0"/>
              <a:t>수식의 후위표기법 </a:t>
            </a:r>
            <a:r>
              <a:rPr lang="ko-KR" altLang="ko-KR" sz="2400" dirty="0" smtClean="0"/>
              <a:t>변환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ko-KR" sz="2400" dirty="0"/>
              <a:t>미로 찾기</a:t>
            </a:r>
            <a:endParaRPr lang="en-US" altLang="ko-KR" sz="2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ko-KR" sz="2400" dirty="0"/>
              <a:t>트리의 방문</a:t>
            </a:r>
            <a:r>
              <a:rPr lang="en-US" altLang="ko-KR" sz="2400" dirty="0"/>
              <a:t>(4</a:t>
            </a:r>
            <a:r>
              <a:rPr lang="ko-KR" altLang="ko-KR" sz="2400" dirty="0"/>
              <a:t>장</a:t>
            </a:r>
            <a:r>
              <a:rPr lang="en-US" altLang="ko-KR" sz="24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ko-KR" sz="2400" dirty="0"/>
              <a:t>그래프의 깊이우선탐색</a:t>
            </a:r>
            <a:r>
              <a:rPr lang="en-US" altLang="ko-KR" sz="2400" dirty="0" smtClean="0"/>
              <a:t>(8</a:t>
            </a:r>
            <a:r>
              <a:rPr lang="ko-KR" altLang="ko-KR" sz="2400" dirty="0" smtClean="0"/>
              <a:t>장</a:t>
            </a:r>
            <a:r>
              <a:rPr lang="en-US" altLang="ko-KR" sz="24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ko-KR" sz="2400" dirty="0"/>
              <a:t>프로그래밍에서 매우 중요한 함수</a:t>
            </a:r>
            <a:r>
              <a:rPr lang="en-US" altLang="ko-KR" sz="2400" dirty="0"/>
              <a:t>/</a:t>
            </a:r>
            <a:r>
              <a:rPr lang="ko-KR" altLang="ko-KR" sz="2400" dirty="0"/>
              <a:t>메소드</a:t>
            </a:r>
            <a:r>
              <a:rPr lang="en-US" altLang="ko-KR" sz="2400" dirty="0"/>
              <a:t> </a:t>
            </a:r>
            <a:r>
              <a:rPr lang="ko-KR" altLang="ko-KR" sz="2400" dirty="0"/>
              <a:t>호출 및 재귀호출도 스택 자료구조를 바탕으로 구현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064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수식의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8010"/>
            <a:ext cx="7886700" cy="496422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ko-KR" dirty="0"/>
              <a:t>프로그램을 작성할 때 수식에서 </a:t>
            </a:r>
            <a:r>
              <a:rPr lang="en-US" altLang="ko-KR" dirty="0"/>
              <a:t>+, –, *, /</a:t>
            </a:r>
            <a:r>
              <a:rPr lang="ko-KR" altLang="ko-KR" dirty="0"/>
              <a:t>와 같은 이항연산자는 </a:t>
            </a:r>
            <a:r>
              <a:rPr lang="en-US" altLang="ko-KR" dirty="0"/>
              <a:t>2</a:t>
            </a:r>
            <a:r>
              <a:rPr lang="ko-KR" altLang="ko-KR" dirty="0"/>
              <a:t>개의 </a:t>
            </a:r>
            <a:r>
              <a:rPr lang="ko-KR" altLang="ko-KR" dirty="0" err="1"/>
              <a:t>피연산자들</a:t>
            </a:r>
            <a:r>
              <a:rPr lang="ko-KR" altLang="ko-KR" dirty="0"/>
              <a:t> 사이에 </a:t>
            </a:r>
            <a:r>
              <a:rPr lang="ko-KR" altLang="ko-KR" dirty="0" smtClean="0"/>
              <a:t>위치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이러한 </a:t>
            </a:r>
            <a:r>
              <a:rPr lang="ko-KR" altLang="ko-KR" dirty="0"/>
              <a:t>방식의 수식 </a:t>
            </a:r>
            <a:r>
              <a:rPr lang="ko-KR" altLang="ko-KR" dirty="0" smtClean="0"/>
              <a:t>표현</a:t>
            </a:r>
            <a:r>
              <a:rPr lang="ko-KR" altLang="en-US" dirty="0" smtClean="0"/>
              <a:t>이</a:t>
            </a:r>
            <a:r>
              <a:rPr lang="ko-KR" altLang="ko-KR" dirty="0" smtClean="0"/>
              <a:t> </a:t>
            </a:r>
            <a:r>
              <a:rPr lang="ko-KR" altLang="ko-KR" dirty="0" err="1">
                <a:solidFill>
                  <a:srgbClr val="3333FF"/>
                </a:solidFill>
              </a:rPr>
              <a:t>중위표기법</a:t>
            </a:r>
            <a:r>
              <a:rPr lang="en-US" altLang="ko-KR" dirty="0">
                <a:solidFill>
                  <a:srgbClr val="3333FF"/>
                </a:solidFill>
              </a:rPr>
              <a:t>(Infix Notation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r>
              <a:rPr lang="en-US" altLang="ko-KR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ko-KR" altLang="ko-KR" dirty="0" smtClean="0"/>
              <a:t>컴파일러는 </a:t>
            </a:r>
            <a:r>
              <a:rPr lang="ko-KR" altLang="ko-KR" dirty="0" err="1"/>
              <a:t>중위표기법</a:t>
            </a:r>
            <a:r>
              <a:rPr lang="ko-KR" altLang="ko-KR" dirty="0"/>
              <a:t> 수식을 </a:t>
            </a:r>
            <a:r>
              <a:rPr lang="ko-KR" altLang="ko-KR" dirty="0" err="1">
                <a:solidFill>
                  <a:srgbClr val="3333FF"/>
                </a:solidFill>
              </a:rPr>
              <a:t>후위표기법</a:t>
            </a:r>
            <a:r>
              <a:rPr lang="en-US" altLang="ko-KR" dirty="0">
                <a:solidFill>
                  <a:srgbClr val="3333FF"/>
                </a:solidFill>
              </a:rPr>
              <a:t>(Postfix Notation)</a:t>
            </a:r>
            <a:r>
              <a:rPr lang="ko-KR" altLang="ko-KR" dirty="0"/>
              <a:t>으로 바꾼다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ko-KR" dirty="0" smtClean="0"/>
              <a:t>그 </a:t>
            </a:r>
            <a:r>
              <a:rPr lang="ko-KR" altLang="ko-KR" dirty="0"/>
              <a:t>이유는 </a:t>
            </a:r>
            <a:r>
              <a:rPr lang="ko-KR" altLang="ko-KR" dirty="0" err="1"/>
              <a:t>후위표기법</a:t>
            </a:r>
            <a:r>
              <a:rPr lang="ko-KR" altLang="ko-KR" dirty="0"/>
              <a:t> 수식은 괄호 없이 </a:t>
            </a:r>
            <a:r>
              <a:rPr lang="ko-KR" altLang="ko-KR" dirty="0" err="1"/>
              <a:t>중위표기법</a:t>
            </a:r>
            <a:r>
              <a:rPr lang="ko-KR" altLang="ko-KR" dirty="0"/>
              <a:t> 수식을 표현할 수 있기 </a:t>
            </a:r>
            <a:r>
              <a:rPr lang="ko-KR" altLang="ko-KR" dirty="0" smtClean="0"/>
              <a:t>때문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err="1" smtClean="0">
                <a:solidFill>
                  <a:srgbClr val="3333FF"/>
                </a:solidFill>
              </a:rPr>
              <a:t>전위표기법</a:t>
            </a:r>
            <a:r>
              <a:rPr lang="en-US" altLang="ko-KR" dirty="0">
                <a:solidFill>
                  <a:srgbClr val="3333FF"/>
                </a:solidFill>
              </a:rPr>
              <a:t>(Prefix Notation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연산자를 </a:t>
            </a:r>
            <a:r>
              <a:rPr lang="ko-KR" altLang="ko-KR" dirty="0" err="1"/>
              <a:t>피연산자들</a:t>
            </a:r>
            <a:r>
              <a:rPr lang="ko-KR" altLang="ko-KR" dirty="0"/>
              <a:t> 앞에 두는 </a:t>
            </a:r>
            <a:r>
              <a:rPr lang="ko-KR" altLang="ko-KR" dirty="0" smtClean="0"/>
              <a:t>표기법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0072" y="320651"/>
            <a:ext cx="1604927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연습문제</a:t>
            </a: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337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88056"/>
              </p:ext>
            </p:extLst>
          </p:nvPr>
        </p:nvGraphicFramePr>
        <p:xfrm>
          <a:off x="469232" y="2466475"/>
          <a:ext cx="8482263" cy="3467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7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5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중위표기법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후위표기법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전위표기법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5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     A</a:t>
                      </a:r>
                      <a:r>
                        <a:rPr lang="en-US" sz="2400" baseline="0" dirty="0" smtClean="0">
                          <a:latin typeface="Calibri" panose="020F0502020204030204" pitchFamily="34" charset="0"/>
                        </a:rPr>
                        <a:t> + B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      A B +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      + A B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5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A + B – C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A B + C –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+ A – B C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5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A + B * C – D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A B C * + D –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– + A * B C D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5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(A + B) / (C – D)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A B+ C D – /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/ + A B – C D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010653" y="976245"/>
            <a:ext cx="747161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중위표기법</a:t>
            </a:r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수식</a:t>
            </a:r>
            <a:r>
              <a:rPr lang="ko-KR" altLang="en-US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ko-KR" altLang="ko-KR" sz="26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대응되는</a:t>
            </a:r>
            <a:r>
              <a:rPr lang="ko-KR" altLang="ko-KR" sz="26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후위표기법</a:t>
            </a:r>
            <a:r>
              <a:rPr lang="en-US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6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전위표기법</a:t>
            </a:r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수식</a:t>
            </a:r>
            <a:endParaRPr lang="ko-KR" altLang="en-US" sz="2600" dirty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0072" y="320651"/>
            <a:ext cx="1604927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연습문제</a:t>
            </a: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112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8650" y="1445340"/>
            <a:ext cx="7275871" cy="993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dirty="0" err="1"/>
              <a:t>후위표기법</a:t>
            </a:r>
            <a:r>
              <a:rPr lang="ko-KR" altLang="ko-KR" dirty="0"/>
              <a:t> 수식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8174"/>
            <a:ext cx="7886700" cy="496406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dirty="0">
                <a:solidFill>
                  <a:srgbClr val="3333FF"/>
                </a:solidFill>
              </a:rPr>
              <a:t>[</a:t>
            </a:r>
            <a:r>
              <a:rPr lang="ko-KR" altLang="ko-KR" dirty="0">
                <a:solidFill>
                  <a:srgbClr val="3333FF"/>
                </a:solidFill>
              </a:rPr>
              <a:t>핵심 아이디어</a:t>
            </a:r>
            <a:r>
              <a:rPr lang="en-US" altLang="ko-KR" dirty="0">
                <a:solidFill>
                  <a:srgbClr val="3333FF"/>
                </a:solidFill>
              </a:rPr>
              <a:t>] </a:t>
            </a:r>
            <a:r>
              <a:rPr lang="ko-KR" altLang="ko-KR" dirty="0" err="1">
                <a:solidFill>
                  <a:srgbClr val="7030A0"/>
                </a:solidFill>
              </a:rPr>
              <a:t>피연산자는</a:t>
            </a:r>
            <a:r>
              <a:rPr lang="ko-KR" altLang="ko-KR" dirty="0">
                <a:solidFill>
                  <a:srgbClr val="7030A0"/>
                </a:solidFill>
              </a:rPr>
              <a:t> 스택에 </a:t>
            </a:r>
            <a:r>
              <a:rPr lang="en-US" altLang="ko-KR" dirty="0">
                <a:solidFill>
                  <a:srgbClr val="7030A0"/>
                </a:solidFill>
              </a:rPr>
              <a:t>push</a:t>
            </a:r>
            <a:r>
              <a:rPr lang="ko-KR" altLang="ko-KR" dirty="0">
                <a:solidFill>
                  <a:srgbClr val="7030A0"/>
                </a:solidFill>
              </a:rPr>
              <a:t>하고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ko-KR" altLang="ko-KR" dirty="0">
                <a:solidFill>
                  <a:srgbClr val="7030A0"/>
                </a:solidFill>
              </a:rPr>
              <a:t>연산자는 </a:t>
            </a:r>
            <a:r>
              <a:rPr lang="en-US" altLang="ko-KR" dirty="0">
                <a:solidFill>
                  <a:srgbClr val="7030A0"/>
                </a:solidFill>
              </a:rPr>
              <a:t>2</a:t>
            </a:r>
            <a:r>
              <a:rPr lang="ko-KR" altLang="ko-KR" dirty="0">
                <a:solidFill>
                  <a:srgbClr val="7030A0"/>
                </a:solidFill>
              </a:rPr>
              <a:t>회</a:t>
            </a:r>
            <a:r>
              <a:rPr lang="en-US" altLang="ko-KR" dirty="0">
                <a:solidFill>
                  <a:srgbClr val="7030A0"/>
                </a:solidFill>
              </a:rPr>
              <a:t> pop</a:t>
            </a:r>
            <a:r>
              <a:rPr lang="ko-KR" altLang="ko-KR" dirty="0">
                <a:solidFill>
                  <a:srgbClr val="7030A0"/>
                </a:solidFill>
              </a:rPr>
              <a:t>하여 </a:t>
            </a:r>
            <a:r>
              <a:rPr lang="ko-KR" altLang="ko-KR" dirty="0" smtClean="0">
                <a:solidFill>
                  <a:srgbClr val="7030A0"/>
                </a:solidFill>
              </a:rPr>
              <a:t>계산한 </a:t>
            </a:r>
            <a:r>
              <a:rPr lang="ko-KR" altLang="ko-KR" dirty="0">
                <a:solidFill>
                  <a:srgbClr val="7030A0"/>
                </a:solidFill>
              </a:rPr>
              <a:t>후 </a:t>
            </a:r>
            <a:r>
              <a:rPr lang="en-US" altLang="ko-KR" dirty="0" smtClean="0">
                <a:solidFill>
                  <a:srgbClr val="7030A0"/>
                </a:solidFill>
              </a:rPr>
              <a:t>push</a:t>
            </a:r>
          </a:p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ko-KR" altLang="ko-KR" sz="2800" u="sng" dirty="0"/>
              <a:t>후위표기법으로 표현된 </a:t>
            </a:r>
            <a:r>
              <a:rPr lang="ko-KR" altLang="ko-KR" sz="2800" u="sng" dirty="0" smtClean="0"/>
              <a:t>수식 계산</a:t>
            </a:r>
            <a:r>
              <a:rPr lang="en-US" altLang="ko-KR" sz="2800" u="sng" dirty="0" smtClean="0"/>
              <a:t> </a:t>
            </a:r>
            <a:r>
              <a:rPr lang="ko-KR" altLang="ko-KR" sz="2800" u="sng" dirty="0" smtClean="0"/>
              <a:t>알고리즘</a:t>
            </a:r>
            <a:endParaRPr lang="en-US" altLang="ko-KR" sz="2800" u="sng" dirty="0" smtClean="0"/>
          </a:p>
          <a:p>
            <a:pPr marL="541338"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입력을 </a:t>
            </a:r>
            <a:r>
              <a:rPr lang="ko-KR" altLang="ko-KR" sz="2400" dirty="0"/>
              <a:t>좌에서 우로 문자를 한 개씩 읽는다</a:t>
            </a:r>
            <a:r>
              <a:rPr lang="en-US" altLang="ko-KR" sz="2400" dirty="0"/>
              <a:t>. </a:t>
            </a:r>
            <a:r>
              <a:rPr lang="ko-KR" altLang="ko-KR" sz="2400" dirty="0"/>
              <a:t>읽은 문자를 </a:t>
            </a:r>
            <a:r>
              <a:rPr lang="en-US" altLang="ko-KR" sz="2400" dirty="0"/>
              <a:t>C</a:t>
            </a:r>
            <a:r>
              <a:rPr lang="ko-KR" altLang="ko-KR" sz="2400" dirty="0" err="1" smtClean="0"/>
              <a:t>라고하</a:t>
            </a:r>
            <a:r>
              <a:rPr lang="ko-KR" altLang="en-US" sz="2400" dirty="0" err="1" smtClean="0"/>
              <a:t>면</a:t>
            </a:r>
            <a:endParaRPr lang="ko-KR" altLang="ko-KR" sz="2400" dirty="0"/>
          </a:p>
          <a:p>
            <a:pPr marL="541338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sz="2400" dirty="0" smtClean="0"/>
              <a:t>[1] </a:t>
            </a:r>
            <a:r>
              <a:rPr lang="en-US" altLang="ko-KR" sz="2400" dirty="0"/>
              <a:t>C</a:t>
            </a:r>
            <a:r>
              <a:rPr lang="ko-KR" altLang="ko-KR" sz="2400" dirty="0"/>
              <a:t>가 피연산자이면 스택에 </a:t>
            </a:r>
            <a:r>
              <a:rPr lang="en-US" altLang="ko-KR" sz="2400" dirty="0" smtClean="0"/>
              <a:t>push</a:t>
            </a:r>
            <a:endParaRPr lang="ko-KR" altLang="ko-KR" sz="2400" dirty="0"/>
          </a:p>
          <a:p>
            <a:pPr marL="541338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sz="2400" dirty="0"/>
              <a:t>[2] C</a:t>
            </a:r>
            <a:r>
              <a:rPr lang="ko-KR" altLang="ko-KR" sz="2400" dirty="0"/>
              <a:t>가 연산자</a:t>
            </a:r>
            <a:r>
              <a:rPr lang="en-US" altLang="ko-KR" sz="2400" dirty="0"/>
              <a:t>(op)</a:t>
            </a:r>
            <a:r>
              <a:rPr lang="ko-KR" altLang="ko-KR" sz="2400" dirty="0"/>
              <a:t>이면 </a:t>
            </a:r>
            <a:r>
              <a:rPr lang="en-US" altLang="ko-KR" sz="2400" dirty="0"/>
              <a:t>pop</a:t>
            </a:r>
            <a:r>
              <a:rPr lang="ko-KR" altLang="ko-KR" sz="2400" dirty="0"/>
              <a:t>을</a:t>
            </a:r>
            <a:r>
              <a:rPr lang="en-US" altLang="ko-KR" sz="2400" dirty="0"/>
              <a:t> 2</a:t>
            </a:r>
            <a:r>
              <a:rPr lang="ko-KR" altLang="ko-KR" sz="2400" dirty="0"/>
              <a:t>회 수행한다</a:t>
            </a:r>
            <a:r>
              <a:rPr lang="en-US" altLang="ko-KR" sz="2400" dirty="0"/>
              <a:t>. </a:t>
            </a:r>
            <a:r>
              <a:rPr lang="ko-KR" altLang="ko-KR" sz="2400" dirty="0"/>
              <a:t>먼저 </a:t>
            </a:r>
            <a:r>
              <a:rPr lang="en-US" altLang="ko-KR" sz="2400" dirty="0"/>
              <a:t>pop</a:t>
            </a:r>
            <a:r>
              <a:rPr lang="ko-KR" altLang="ko-KR" sz="2400" dirty="0"/>
              <a:t>된 </a:t>
            </a:r>
            <a:r>
              <a:rPr lang="ko-KR" altLang="ko-KR" sz="2400" dirty="0" err="1"/>
              <a:t>피연산자가</a:t>
            </a:r>
            <a:r>
              <a:rPr lang="ko-KR" altLang="ko-KR" sz="2400" dirty="0"/>
              <a:t> </a:t>
            </a:r>
            <a:r>
              <a:rPr lang="en-US" altLang="ko-KR" sz="2400" dirty="0"/>
              <a:t>A</a:t>
            </a:r>
            <a:r>
              <a:rPr lang="ko-KR" altLang="ko-KR" sz="2400" dirty="0"/>
              <a:t>이고</a:t>
            </a:r>
            <a:r>
              <a:rPr lang="en-US" altLang="ko-KR" sz="2400" dirty="0"/>
              <a:t>, </a:t>
            </a:r>
            <a:r>
              <a:rPr lang="ko-KR" altLang="ko-KR" sz="2400" dirty="0"/>
              <a:t>나중에 </a:t>
            </a:r>
            <a:r>
              <a:rPr lang="en-US" altLang="ko-KR" sz="2400" dirty="0"/>
              <a:t>pop</a:t>
            </a:r>
            <a:r>
              <a:rPr lang="ko-KR" altLang="ko-KR" sz="2400" dirty="0"/>
              <a:t>된 </a:t>
            </a:r>
            <a:r>
              <a:rPr lang="ko-KR" altLang="ko-KR" sz="2400" dirty="0" err="1"/>
              <a:t>피연산자가</a:t>
            </a:r>
            <a:r>
              <a:rPr lang="ko-KR" altLang="ko-KR" sz="2400" dirty="0"/>
              <a:t> </a:t>
            </a:r>
            <a:r>
              <a:rPr lang="en-US" altLang="ko-KR" sz="2400" dirty="0"/>
              <a:t>B</a:t>
            </a:r>
            <a:r>
              <a:rPr lang="ko-KR" altLang="ko-KR" sz="2400" dirty="0"/>
              <a:t>라면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3333FF"/>
                </a:solidFill>
              </a:rPr>
              <a:t>(A op B)</a:t>
            </a:r>
            <a:r>
              <a:rPr lang="ko-KR" altLang="ko-KR" sz="2400" dirty="0">
                <a:solidFill>
                  <a:srgbClr val="3333FF"/>
                </a:solidFill>
              </a:rPr>
              <a:t>를 수행하여 그 결과 값을 </a:t>
            </a:r>
            <a:r>
              <a:rPr lang="en-US" altLang="ko-KR" sz="2400" dirty="0" smtClean="0">
                <a:solidFill>
                  <a:srgbClr val="3333FF"/>
                </a:solidFill>
              </a:rPr>
              <a:t>push</a:t>
            </a:r>
            <a:endParaRPr lang="ko-KR" altLang="ko-KR" sz="2400" dirty="0">
              <a:solidFill>
                <a:srgbClr val="3333FF"/>
              </a:solidFill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0072" y="320651"/>
            <a:ext cx="1604927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연습문제</a:t>
            </a: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599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9664" y="4077072"/>
            <a:ext cx="36740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4760" y="3553852"/>
            <a:ext cx="36740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3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67896" y="3049796"/>
            <a:ext cx="36740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2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4760" y="4077072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67896" y="3573016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3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67896" y="4096236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5976" y="3573016"/>
            <a:ext cx="367408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5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55976" y="4096236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24480" y="4115400"/>
            <a:ext cx="367408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2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80072" y="4664720"/>
            <a:ext cx="892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043712" y="4657282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5496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131944" y="465313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025527" y="465313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8388424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4320128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9576608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-612576" y="1738154"/>
            <a:ext cx="4451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 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3 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2   </a:t>
            </a: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+ 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 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– 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/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04371" y="2708920"/>
            <a:ext cx="115448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3 + 2 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14315" y="4713255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514915" y="4726026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27584" y="4731263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8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763688" y="4725144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3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99507" y="5261138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5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14315" y="4973106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90179" y="4742553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2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962141" y="2712677"/>
            <a:ext cx="367408" cy="523220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5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96032" y="3573016"/>
            <a:ext cx="36740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5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96032" y="4096236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5760184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796136" y="3049796"/>
            <a:ext cx="36740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99856" y="4725144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778611" y="4725144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78611" y="5273027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4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778611" y="4984995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13861" y="2708920"/>
            <a:ext cx="115448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5 </a:t>
            </a: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–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1 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660976" y="2708920"/>
            <a:ext cx="367408" cy="523220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4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092176" y="3573016"/>
            <a:ext cx="367408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4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092176" y="4096236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7056328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8100392" y="3356992"/>
            <a:ext cx="10727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 / 4=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108504" y="3356992"/>
            <a:ext cx="367408" cy="523220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2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244408" y="4713255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236160" y="5261138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2)</a:t>
            </a:r>
            <a:endParaRPr kumimoji="1" lang="en-US" sz="20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236160" y="4973106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541366" y="3190240"/>
            <a:ext cx="589434" cy="375920"/>
          </a:xfrm>
          <a:custGeom>
            <a:avLst/>
            <a:gdLst>
              <a:gd name="connsiteX0" fmla="*/ 589434 w 589434"/>
              <a:gd name="connsiteY0" fmla="*/ 0 h 375920"/>
              <a:gd name="connsiteX1" fmla="*/ 467514 w 589434"/>
              <a:gd name="connsiteY1" fmla="*/ 223520 h 375920"/>
              <a:gd name="connsiteX2" fmla="*/ 40794 w 589434"/>
              <a:gd name="connsiteY2" fmla="*/ 20320 h 375920"/>
              <a:gd name="connsiteX3" fmla="*/ 10314 w 589434"/>
              <a:gd name="connsiteY3" fmla="*/ 375920 h 37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434" h="375920">
                <a:moveTo>
                  <a:pt x="589434" y="0"/>
                </a:moveTo>
                <a:cubicBezTo>
                  <a:pt x="574194" y="110066"/>
                  <a:pt x="558954" y="220133"/>
                  <a:pt x="467514" y="223520"/>
                </a:cubicBezTo>
                <a:cubicBezTo>
                  <a:pt x="376074" y="226907"/>
                  <a:pt x="116994" y="-5080"/>
                  <a:pt x="40794" y="20320"/>
                </a:cubicBezTo>
                <a:cubicBezTo>
                  <a:pt x="-35406" y="45720"/>
                  <a:pt x="20474" y="303107"/>
                  <a:pt x="10314" y="375920"/>
                </a:cubicBezTo>
              </a:path>
            </a:pathLst>
          </a:custGeom>
          <a:noFill/>
          <a:ln>
            <a:solidFill>
              <a:srgbClr val="FF33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73" name="자유형 72"/>
          <p:cNvSpPr/>
          <p:nvPr/>
        </p:nvSpPr>
        <p:spPr>
          <a:xfrm>
            <a:off x="7247000" y="3259095"/>
            <a:ext cx="589434" cy="375920"/>
          </a:xfrm>
          <a:custGeom>
            <a:avLst/>
            <a:gdLst>
              <a:gd name="connsiteX0" fmla="*/ 589434 w 589434"/>
              <a:gd name="connsiteY0" fmla="*/ 0 h 375920"/>
              <a:gd name="connsiteX1" fmla="*/ 467514 w 589434"/>
              <a:gd name="connsiteY1" fmla="*/ 223520 h 375920"/>
              <a:gd name="connsiteX2" fmla="*/ 40794 w 589434"/>
              <a:gd name="connsiteY2" fmla="*/ 20320 h 375920"/>
              <a:gd name="connsiteX3" fmla="*/ 10314 w 589434"/>
              <a:gd name="connsiteY3" fmla="*/ 375920 h 37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434" h="375920">
                <a:moveTo>
                  <a:pt x="589434" y="0"/>
                </a:moveTo>
                <a:cubicBezTo>
                  <a:pt x="574194" y="110066"/>
                  <a:pt x="558954" y="220133"/>
                  <a:pt x="467514" y="223520"/>
                </a:cubicBezTo>
                <a:cubicBezTo>
                  <a:pt x="376074" y="226907"/>
                  <a:pt x="116994" y="-5080"/>
                  <a:pt x="40794" y="20320"/>
                </a:cubicBezTo>
                <a:cubicBezTo>
                  <a:pt x="-35406" y="45720"/>
                  <a:pt x="20474" y="303107"/>
                  <a:pt x="10314" y="375920"/>
                </a:cubicBezTo>
              </a:path>
            </a:pathLst>
          </a:custGeom>
          <a:noFill/>
          <a:ln>
            <a:solidFill>
              <a:srgbClr val="FF33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74" name="자유형 73"/>
          <p:cNvSpPr/>
          <p:nvPr/>
        </p:nvSpPr>
        <p:spPr>
          <a:xfrm>
            <a:off x="8676272" y="3792978"/>
            <a:ext cx="589434" cy="375920"/>
          </a:xfrm>
          <a:custGeom>
            <a:avLst/>
            <a:gdLst>
              <a:gd name="connsiteX0" fmla="*/ 589434 w 589434"/>
              <a:gd name="connsiteY0" fmla="*/ 0 h 375920"/>
              <a:gd name="connsiteX1" fmla="*/ 467514 w 589434"/>
              <a:gd name="connsiteY1" fmla="*/ 223520 h 375920"/>
              <a:gd name="connsiteX2" fmla="*/ 40794 w 589434"/>
              <a:gd name="connsiteY2" fmla="*/ 20320 h 375920"/>
              <a:gd name="connsiteX3" fmla="*/ 10314 w 589434"/>
              <a:gd name="connsiteY3" fmla="*/ 375920 h 37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434" h="375920">
                <a:moveTo>
                  <a:pt x="589434" y="0"/>
                </a:moveTo>
                <a:cubicBezTo>
                  <a:pt x="574194" y="110066"/>
                  <a:pt x="558954" y="220133"/>
                  <a:pt x="467514" y="223520"/>
                </a:cubicBezTo>
                <a:cubicBezTo>
                  <a:pt x="376074" y="226907"/>
                  <a:pt x="116994" y="-5080"/>
                  <a:pt x="40794" y="20320"/>
                </a:cubicBezTo>
                <a:cubicBezTo>
                  <a:pt x="-35406" y="45720"/>
                  <a:pt x="20474" y="303107"/>
                  <a:pt x="10314" y="375920"/>
                </a:cubicBezTo>
              </a:path>
            </a:pathLst>
          </a:custGeom>
          <a:noFill/>
          <a:ln>
            <a:solidFill>
              <a:srgbClr val="FF33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4792" y="1340178"/>
            <a:ext cx="3280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 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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    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0757" y="4122336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26670" y="3561289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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67121" y="3132917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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81906" y="2436624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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62877" y="309538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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27917" y="2420888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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07733" y="3024028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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612560" y="4129916"/>
            <a:ext cx="367408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2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-106854" y="4725144"/>
            <a:ext cx="853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empty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0072" y="32065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[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예제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]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5066" y="1268760"/>
            <a:ext cx="3355232" cy="10801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80072" y="320651"/>
            <a:ext cx="1604927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연습문제</a:t>
            </a: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38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4960" y="1130709"/>
            <a:ext cx="7551788" cy="894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dirty="0" err="1"/>
              <a:t>중위표기법</a:t>
            </a:r>
            <a:r>
              <a:rPr lang="ko-KR" altLang="ko-KR" dirty="0"/>
              <a:t> 수식을 후위표기법으로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1800"/>
              </a:spcAft>
            </a:pPr>
            <a:r>
              <a:rPr lang="en-US" altLang="ko-KR" dirty="0">
                <a:solidFill>
                  <a:srgbClr val="3333FF"/>
                </a:solidFill>
              </a:rPr>
              <a:t>[</a:t>
            </a:r>
            <a:r>
              <a:rPr lang="ko-KR" altLang="ko-KR" dirty="0">
                <a:solidFill>
                  <a:srgbClr val="3333FF"/>
                </a:solidFill>
              </a:rPr>
              <a:t>핵심 아이디어</a:t>
            </a:r>
            <a:r>
              <a:rPr lang="en-US" altLang="ko-KR" dirty="0">
                <a:solidFill>
                  <a:srgbClr val="3333FF"/>
                </a:solidFill>
              </a:rPr>
              <a:t>] </a:t>
            </a:r>
            <a:r>
              <a:rPr lang="ko-KR" altLang="ko-KR" dirty="0">
                <a:solidFill>
                  <a:srgbClr val="7030A0"/>
                </a:solidFill>
              </a:rPr>
              <a:t>왼쪽 괄호나 연산자는 스택에 </a:t>
            </a:r>
            <a:r>
              <a:rPr lang="en-US" altLang="ko-KR" dirty="0">
                <a:solidFill>
                  <a:srgbClr val="7030A0"/>
                </a:solidFill>
              </a:rPr>
              <a:t>push</a:t>
            </a:r>
            <a:r>
              <a:rPr lang="ko-KR" altLang="ko-KR" dirty="0">
                <a:solidFill>
                  <a:srgbClr val="7030A0"/>
                </a:solidFill>
              </a:rPr>
              <a:t>하고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ko-KR" altLang="ko-KR" dirty="0" err="1">
                <a:solidFill>
                  <a:srgbClr val="7030A0"/>
                </a:solidFill>
              </a:rPr>
              <a:t>피연산자는</a:t>
            </a:r>
            <a:r>
              <a:rPr lang="ko-KR" altLang="ko-KR" dirty="0">
                <a:solidFill>
                  <a:srgbClr val="7030A0"/>
                </a:solidFill>
              </a:rPr>
              <a:t> </a:t>
            </a:r>
            <a:r>
              <a:rPr lang="ko-KR" altLang="ko-KR" dirty="0" smtClean="0">
                <a:solidFill>
                  <a:srgbClr val="7030A0"/>
                </a:solidFill>
              </a:rPr>
              <a:t>출력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r>
              <a:rPr lang="ko-KR" altLang="ko-KR" dirty="0"/>
              <a:t>입력을 좌에서 우로 문자를 </a:t>
            </a:r>
            <a:r>
              <a:rPr lang="en-US" altLang="ko-KR" dirty="0"/>
              <a:t>1</a:t>
            </a:r>
            <a:r>
              <a:rPr lang="ko-KR" altLang="ko-KR" dirty="0"/>
              <a:t>개씩 읽는다</a:t>
            </a:r>
            <a:r>
              <a:rPr lang="en-US" altLang="ko-KR" dirty="0"/>
              <a:t>. </a:t>
            </a:r>
            <a:r>
              <a:rPr lang="ko-KR" altLang="ko-KR" dirty="0"/>
              <a:t>읽은 문자가</a:t>
            </a:r>
          </a:p>
          <a:p>
            <a:pPr marL="1071563" lvl="0" indent="-514350">
              <a:buFont typeface="+mj-lt"/>
              <a:buAutoNum type="arabicPeriod"/>
            </a:pPr>
            <a:r>
              <a:rPr lang="ko-KR" altLang="ko-KR" dirty="0"/>
              <a:t>피연산자이면</a:t>
            </a:r>
            <a:r>
              <a:rPr lang="en-US" altLang="ko-KR" dirty="0"/>
              <a:t>, </a:t>
            </a:r>
            <a:r>
              <a:rPr lang="ko-KR" altLang="ko-KR" dirty="0"/>
              <a:t>읽은 문자를 </a:t>
            </a:r>
            <a:r>
              <a:rPr lang="ko-KR" altLang="ko-KR" dirty="0" smtClean="0"/>
              <a:t>출력</a:t>
            </a:r>
            <a:endParaRPr lang="ko-KR" altLang="ko-KR" dirty="0"/>
          </a:p>
          <a:p>
            <a:pPr marL="1071563" lvl="0" indent="-514350">
              <a:buFont typeface="+mj-lt"/>
              <a:buAutoNum type="arabicPeriod"/>
            </a:pPr>
            <a:r>
              <a:rPr lang="ko-KR" altLang="ko-KR" dirty="0"/>
              <a:t>왼쪽 괄호이면</a:t>
            </a:r>
            <a:r>
              <a:rPr lang="en-US" altLang="ko-KR" dirty="0"/>
              <a:t>, </a:t>
            </a:r>
            <a:r>
              <a:rPr lang="en-US" altLang="ko-KR" dirty="0" smtClean="0"/>
              <a:t>push</a:t>
            </a:r>
            <a:endParaRPr lang="ko-KR" altLang="ko-KR" dirty="0"/>
          </a:p>
          <a:p>
            <a:pPr marL="1071563" lvl="0" indent="-514350">
              <a:buFont typeface="+mj-lt"/>
              <a:buAutoNum type="arabicPeriod"/>
            </a:pPr>
            <a:r>
              <a:rPr lang="ko-KR" altLang="ko-KR" dirty="0"/>
              <a:t>오른쪽 괄호이면</a:t>
            </a:r>
            <a:r>
              <a:rPr lang="en-US" altLang="ko-KR" dirty="0"/>
              <a:t>, </a:t>
            </a:r>
            <a:r>
              <a:rPr lang="ko-KR" altLang="ko-KR" dirty="0"/>
              <a:t>왼쪽 괄호가 나올 때까지 </a:t>
            </a:r>
            <a:r>
              <a:rPr lang="en-US" altLang="ko-KR" dirty="0"/>
              <a:t>pop</a:t>
            </a:r>
            <a:r>
              <a:rPr lang="ko-KR" altLang="ko-KR" dirty="0"/>
              <a:t>하여 </a:t>
            </a:r>
            <a:r>
              <a:rPr lang="ko-KR" altLang="ko-KR" dirty="0" smtClean="0"/>
              <a:t>출력</a:t>
            </a:r>
            <a:r>
              <a:rPr lang="en-US" altLang="ko-KR" dirty="0" smtClean="0"/>
              <a:t>. </a:t>
            </a:r>
            <a:r>
              <a:rPr lang="ko-KR" altLang="ko-KR" sz="2200" dirty="0"/>
              <a:t>단</a:t>
            </a:r>
            <a:r>
              <a:rPr lang="en-US" altLang="ko-KR" sz="2200" dirty="0"/>
              <a:t>, </a:t>
            </a:r>
            <a:r>
              <a:rPr lang="ko-KR" altLang="ko-KR" sz="2200" dirty="0"/>
              <a:t>오른쪽이나 왼쪽 괄호는 출력하지 </a:t>
            </a:r>
            <a:r>
              <a:rPr lang="ko-KR" altLang="ko-KR" sz="2200" dirty="0" smtClean="0"/>
              <a:t>않</a:t>
            </a:r>
            <a:r>
              <a:rPr lang="ko-KR" altLang="en-US" sz="2200" dirty="0" smtClean="0"/>
              <a:t>음</a:t>
            </a:r>
            <a:endParaRPr lang="en-US" altLang="ko-KR" dirty="0" smtClean="0"/>
          </a:p>
          <a:p>
            <a:pPr marL="1071563" lvl="0" indent="-514350">
              <a:buFont typeface="+mj-lt"/>
              <a:buAutoNum type="arabicPeriod"/>
            </a:pPr>
            <a:r>
              <a:rPr lang="ko-KR" altLang="en-US" dirty="0" smtClean="0"/>
              <a:t>연</a:t>
            </a:r>
            <a:r>
              <a:rPr lang="ko-KR" altLang="ko-KR" dirty="0" smtClean="0"/>
              <a:t>산자이면</a:t>
            </a:r>
            <a:r>
              <a:rPr lang="en-US" altLang="ko-KR" dirty="0"/>
              <a:t>, </a:t>
            </a:r>
            <a:r>
              <a:rPr lang="ko-KR" altLang="ko-KR" dirty="0"/>
              <a:t>자신의 우선순위보다 낮은 연산자가 스택 </a:t>
            </a:r>
            <a:r>
              <a:rPr lang="en-US" altLang="ko-KR" dirty="0"/>
              <a:t>top</a:t>
            </a:r>
            <a:r>
              <a:rPr lang="ko-KR" altLang="ko-KR" dirty="0"/>
              <a:t>에 올 때까지 </a:t>
            </a:r>
            <a:r>
              <a:rPr lang="en-US" altLang="ko-KR" dirty="0"/>
              <a:t>pop</a:t>
            </a:r>
            <a:r>
              <a:rPr lang="ko-KR" altLang="ko-KR" dirty="0"/>
              <a:t>하여 출력하고 읽은 연산자를 </a:t>
            </a:r>
            <a:r>
              <a:rPr lang="en-US" altLang="ko-KR" dirty="0" smtClean="0"/>
              <a:t>push</a:t>
            </a:r>
            <a:endParaRPr lang="ko-KR" altLang="ko-KR" dirty="0"/>
          </a:p>
          <a:p>
            <a:r>
              <a:rPr lang="ko-KR" altLang="ko-KR" dirty="0"/>
              <a:t>입력을 모두 읽었으면 스택이</a:t>
            </a:r>
            <a:r>
              <a:rPr lang="en-US" altLang="ko-KR" dirty="0"/>
              <a:t> empty</a:t>
            </a:r>
            <a:r>
              <a:rPr lang="ko-KR" altLang="ko-KR" dirty="0"/>
              <a:t>될 때까지 </a:t>
            </a:r>
            <a:r>
              <a:rPr lang="en-US" altLang="ko-KR" dirty="0"/>
              <a:t>pop</a:t>
            </a:r>
            <a:r>
              <a:rPr lang="ko-KR" altLang="ko-KR" dirty="0"/>
              <a:t>하여 </a:t>
            </a:r>
            <a:r>
              <a:rPr lang="ko-KR" altLang="ko-KR" dirty="0" smtClean="0"/>
              <a:t>출력</a:t>
            </a:r>
            <a:endParaRPr lang="ko-KR" altLang="ko-KR" dirty="0"/>
          </a:p>
          <a:p>
            <a:pPr marL="1071563" lvl="0" indent="-514350">
              <a:buFont typeface="+mj-lt"/>
              <a:buAutoNum type="arabicPeriod"/>
            </a:pPr>
            <a:endParaRPr lang="ko-KR" altLang="ko-KR" dirty="0"/>
          </a:p>
          <a:p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0142"/>
            <a:ext cx="1604927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연습문제</a:t>
            </a: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66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92" y="1869357"/>
            <a:ext cx="8973308" cy="328274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직사각형 75"/>
          <p:cNvSpPr/>
          <p:nvPr/>
        </p:nvSpPr>
        <p:spPr>
          <a:xfrm>
            <a:off x="180072" y="32065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[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예제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]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0072" y="320651"/>
            <a:ext cx="1604927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연습문제</a:t>
            </a: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621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400" dirty="0"/>
              <a:t>큐</a:t>
            </a:r>
            <a:r>
              <a:rPr lang="en-US" altLang="ko-KR" sz="2400" dirty="0"/>
              <a:t>(Queue</a:t>
            </a:r>
            <a:r>
              <a:rPr lang="en-US" altLang="ko-KR" sz="2400" dirty="0" smtClean="0"/>
              <a:t>):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삽입과 삭제가 양 끝에서 각각 수행되는 </a:t>
            </a:r>
            <a:r>
              <a:rPr lang="ko-KR" altLang="ko-KR" sz="2400" dirty="0" smtClean="0"/>
              <a:t>자료구조</a:t>
            </a:r>
            <a:endParaRPr lang="en-US" altLang="ko-KR" sz="2400" dirty="0" smtClean="0"/>
          </a:p>
          <a:p>
            <a:r>
              <a:rPr lang="ko-KR" altLang="ko-KR" sz="2400" dirty="0" smtClean="0"/>
              <a:t>일상생활의 </a:t>
            </a:r>
            <a:r>
              <a:rPr lang="ko-KR" altLang="ko-KR" sz="2400" dirty="0"/>
              <a:t>관공서</a:t>
            </a:r>
            <a:r>
              <a:rPr lang="en-US" altLang="ko-KR" sz="2400" dirty="0"/>
              <a:t>, </a:t>
            </a:r>
            <a:r>
              <a:rPr lang="ko-KR" altLang="ko-KR" sz="2400" dirty="0"/>
              <a:t>은행</a:t>
            </a:r>
            <a:r>
              <a:rPr lang="en-US" altLang="ko-KR" sz="2400" dirty="0"/>
              <a:t>, </a:t>
            </a:r>
            <a:r>
              <a:rPr lang="ko-KR" altLang="ko-KR" sz="2400" dirty="0"/>
              <a:t>우체국</a:t>
            </a:r>
            <a:r>
              <a:rPr lang="en-US" altLang="ko-KR" sz="2400" dirty="0"/>
              <a:t>, </a:t>
            </a:r>
            <a:r>
              <a:rPr lang="ko-KR" altLang="ko-KR" sz="2400" dirty="0"/>
              <a:t>병원 등에서 번호표를 이용한 줄서기가 대표적인 </a:t>
            </a:r>
            <a:r>
              <a:rPr lang="ko-KR" altLang="ko-KR" sz="2400" dirty="0" smtClean="0"/>
              <a:t>큐</a:t>
            </a:r>
            <a:endParaRPr lang="en-US" altLang="ko-KR" sz="2400" dirty="0" smtClean="0"/>
          </a:p>
          <a:p>
            <a:r>
              <a:rPr lang="ko-KR" altLang="ko-KR" sz="2400" dirty="0" smtClean="0">
                <a:solidFill>
                  <a:srgbClr val="3333FF"/>
                </a:solidFill>
              </a:rPr>
              <a:t>선입 </a:t>
            </a:r>
            <a:r>
              <a:rPr lang="ko-KR" altLang="ko-KR" sz="2400" dirty="0">
                <a:solidFill>
                  <a:srgbClr val="3333FF"/>
                </a:solidFill>
              </a:rPr>
              <a:t>선출</a:t>
            </a:r>
            <a:r>
              <a:rPr lang="en-US" altLang="ko-KR" sz="2400" dirty="0">
                <a:solidFill>
                  <a:srgbClr val="3333FF"/>
                </a:solidFill>
              </a:rPr>
              <a:t>(First-In First-Out, FIFO)</a:t>
            </a:r>
            <a:r>
              <a:rPr lang="en-US" altLang="ko-KR" sz="2400" dirty="0"/>
              <a:t> </a:t>
            </a:r>
            <a:r>
              <a:rPr lang="ko-KR" altLang="ko-KR" sz="2400" dirty="0" smtClean="0"/>
              <a:t>원칙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하에 </a:t>
            </a:r>
            <a:r>
              <a:rPr lang="en-US" altLang="ko-KR" sz="2400" dirty="0"/>
              <a:t>item</a:t>
            </a:r>
            <a:r>
              <a:rPr lang="ko-KR" altLang="ko-KR" sz="2400" dirty="0"/>
              <a:t>의 삽입과 </a:t>
            </a:r>
            <a:r>
              <a:rPr lang="ko-KR" altLang="ko-KR" sz="2400" dirty="0" smtClean="0"/>
              <a:t>삭제 수행</a:t>
            </a:r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139" y="3720230"/>
            <a:ext cx="3679721" cy="2884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1530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39682" y="426326"/>
            <a:ext cx="4379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파이썬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리스트로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구현한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큐</a:t>
            </a:r>
            <a:endParaRPr lang="ko-KR" altLang="en-US" sz="2600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1" y="1670050"/>
            <a:ext cx="8703321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0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41" y="1465961"/>
            <a:ext cx="4320000" cy="21344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50" y="1539306"/>
            <a:ext cx="4320000" cy="20610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41" y="4171930"/>
            <a:ext cx="4320000" cy="2092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841" y="4171930"/>
            <a:ext cx="4320000" cy="20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33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8912"/>
            <a:ext cx="7156450" cy="43957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38" y="4759325"/>
            <a:ext cx="9151938" cy="181508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915150" y="4295533"/>
            <a:ext cx="2025650" cy="633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프로그램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</a:rPr>
              <a:t>3-3]</a:t>
            </a:r>
            <a:endParaRPr lang="ko-KR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9677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34882" y="518913"/>
            <a:ext cx="433644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단순연결리스트</a:t>
            </a:r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6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구현한</a:t>
            </a:r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6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큐</a:t>
            </a:r>
            <a:endParaRPr lang="ko-KR" altLang="en-US" sz="2600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7" y="1546224"/>
            <a:ext cx="8012113" cy="424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14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1449387"/>
            <a:ext cx="7943450" cy="33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22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49" y="508000"/>
            <a:ext cx="8421543" cy="4140200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7118350" y="4015107"/>
            <a:ext cx="2025650" cy="633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프로그램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</a:rPr>
              <a:t>3-4]</a:t>
            </a:r>
            <a:endParaRPr lang="ko-KR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18100"/>
            <a:ext cx="9144000" cy="168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47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6805" y="1629076"/>
            <a:ext cx="7886700" cy="464390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sz="2400" dirty="0" smtClean="0"/>
              <a:t>CPU</a:t>
            </a:r>
            <a:r>
              <a:rPr lang="ko-KR" altLang="ko-KR" sz="2400" dirty="0"/>
              <a:t>의 태스크 스케줄링</a:t>
            </a:r>
            <a:r>
              <a:rPr lang="en-US" altLang="ko-KR" sz="2400" dirty="0"/>
              <a:t>(Task Scheduling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네트워크 프린터</a:t>
            </a: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실시간</a:t>
            </a:r>
            <a:r>
              <a:rPr lang="en-US" altLang="ko-KR" sz="2400" dirty="0"/>
              <a:t>(Real-time) </a:t>
            </a:r>
            <a:r>
              <a:rPr lang="ko-KR" altLang="ko-KR" sz="2400" dirty="0"/>
              <a:t>시스템의 인터럽트</a:t>
            </a:r>
            <a:r>
              <a:rPr lang="en-US" altLang="ko-KR" sz="2400" dirty="0"/>
              <a:t>(Interrupt) </a:t>
            </a:r>
            <a:r>
              <a:rPr lang="ko-KR" altLang="ko-KR" sz="2400" dirty="0" smtClean="0"/>
              <a:t>처리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다양한 </a:t>
            </a:r>
            <a:r>
              <a:rPr lang="ko-KR" altLang="ko-KR" sz="2400" dirty="0"/>
              <a:t>이벤트 구동 방식</a:t>
            </a:r>
            <a:r>
              <a:rPr lang="en-US" altLang="ko-KR" sz="2400" dirty="0"/>
              <a:t>(Event-driven) </a:t>
            </a:r>
            <a:r>
              <a:rPr lang="ko-KR" altLang="ko-KR" sz="2400" dirty="0"/>
              <a:t>컴퓨터 </a:t>
            </a:r>
            <a:r>
              <a:rPr lang="ko-KR" altLang="ko-KR" sz="2400" dirty="0" smtClean="0"/>
              <a:t>시뮬레이션</a:t>
            </a: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콜 </a:t>
            </a:r>
            <a:r>
              <a:rPr lang="ko-KR" altLang="ko-KR" sz="2400" dirty="0"/>
              <a:t>센터의 전화 서비스 처리 </a:t>
            </a:r>
            <a:r>
              <a:rPr lang="ko-KR" altLang="ko-KR" sz="2400" dirty="0" smtClean="0"/>
              <a:t>등</a:t>
            </a: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sz="2400" dirty="0" smtClean="0"/>
              <a:t>4</a:t>
            </a:r>
            <a:r>
              <a:rPr lang="ko-KR" altLang="ko-KR" sz="2400" dirty="0"/>
              <a:t>장의 이진트리의 </a:t>
            </a:r>
            <a:r>
              <a:rPr lang="ko-KR" altLang="ko-KR" sz="2400" dirty="0" smtClean="0"/>
              <a:t>레벨순회</a:t>
            </a:r>
            <a:r>
              <a:rPr lang="en-US" altLang="ko-KR" sz="2400" dirty="0"/>
              <a:t>(Level-order Traversal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sz="2400" dirty="0" smtClean="0"/>
              <a:t>8</a:t>
            </a:r>
            <a:r>
              <a:rPr lang="ko-KR" altLang="ko-KR" sz="2400" dirty="0" smtClean="0"/>
              <a:t>장의 </a:t>
            </a:r>
            <a:r>
              <a:rPr lang="ko-KR" altLang="ko-KR" sz="2400" dirty="0"/>
              <a:t>그래프에서 너비우선탐색</a:t>
            </a:r>
            <a:r>
              <a:rPr lang="en-US" altLang="ko-KR" sz="2400" dirty="0"/>
              <a:t>(Breath-First Search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등</a:t>
            </a:r>
            <a:endParaRPr lang="ko-KR" altLang="ko-KR" sz="24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05" y="661652"/>
            <a:ext cx="2146095" cy="49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23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ko-KR" altLang="ko-KR" sz="2400" dirty="0"/>
              <a:t>리스트로 구현한 큐의 </a:t>
            </a:r>
            <a:r>
              <a:rPr lang="en-US" altLang="ko-KR" sz="2400" dirty="0"/>
              <a:t>add</a:t>
            </a:r>
            <a:r>
              <a:rPr lang="ko-KR" altLang="ko-KR" sz="2400" dirty="0"/>
              <a:t>와 </a:t>
            </a:r>
            <a:r>
              <a:rPr lang="en-US" altLang="ko-KR" sz="2400" dirty="0"/>
              <a:t>remove </a:t>
            </a:r>
            <a:r>
              <a:rPr lang="ko-KR" altLang="ko-KR" sz="2400" dirty="0"/>
              <a:t>연산은 각각 </a:t>
            </a:r>
            <a:r>
              <a:rPr lang="en-US" altLang="ko-KR" sz="2400" dirty="0"/>
              <a:t>O(1) </a:t>
            </a:r>
            <a:r>
              <a:rPr lang="ko-KR" altLang="ko-KR" sz="2400" dirty="0"/>
              <a:t>시간이 </a:t>
            </a:r>
            <a:r>
              <a:rPr lang="ko-KR" altLang="ko-KR" sz="2400" dirty="0" smtClean="0"/>
              <a:t>소요</a:t>
            </a:r>
            <a:endParaRPr lang="en-US" altLang="ko-KR" sz="24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ko-KR" altLang="ko-KR" sz="2400" dirty="0" smtClean="0"/>
              <a:t>하지만 </a:t>
            </a:r>
            <a:r>
              <a:rPr lang="ko-KR" altLang="ko-KR" sz="2400" dirty="0"/>
              <a:t>리스트 크기를 확대 또는 축소시키는 경우에 큐의 모든 항목들을 새 리스트로 복사해야 하므로 </a:t>
            </a:r>
            <a:r>
              <a:rPr lang="en-US" altLang="ko-KR" sz="2400" dirty="0"/>
              <a:t>O(N) </a:t>
            </a:r>
            <a:r>
              <a:rPr lang="ko-KR" altLang="ko-KR" sz="2400" dirty="0"/>
              <a:t>시간이 </a:t>
            </a:r>
            <a:r>
              <a:rPr lang="ko-KR" altLang="ko-KR" sz="2400" dirty="0" smtClean="0"/>
              <a:t>소요</a:t>
            </a:r>
            <a:endParaRPr lang="en-US" altLang="ko-KR" sz="24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ko-KR" altLang="ko-KR" sz="2400" dirty="0" smtClean="0"/>
              <a:t>단순연결리스트로 </a:t>
            </a:r>
            <a:r>
              <a:rPr lang="ko-KR" altLang="ko-KR" sz="2400" dirty="0"/>
              <a:t>구현한 큐의 </a:t>
            </a:r>
            <a:r>
              <a:rPr lang="en-US" altLang="ko-KR" sz="2400" dirty="0"/>
              <a:t>add</a:t>
            </a:r>
            <a:r>
              <a:rPr lang="ko-KR" altLang="ko-KR" sz="2400" dirty="0"/>
              <a:t>와 </a:t>
            </a:r>
            <a:r>
              <a:rPr lang="en-US" altLang="ko-KR" sz="2400" dirty="0"/>
              <a:t>remove </a:t>
            </a:r>
            <a:r>
              <a:rPr lang="ko-KR" altLang="ko-KR" sz="2400" dirty="0"/>
              <a:t>연산은 각각 </a:t>
            </a:r>
            <a:r>
              <a:rPr lang="en-US" altLang="ko-KR" sz="2400" dirty="0"/>
              <a:t>O(1) </a:t>
            </a:r>
            <a:r>
              <a:rPr lang="ko-KR" altLang="ko-KR" sz="2400" dirty="0" smtClean="0"/>
              <a:t>시간</a:t>
            </a:r>
            <a:endParaRPr lang="en-US" altLang="ko-KR" sz="2400" dirty="0" smtClean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ko-KR" altLang="ko-KR" sz="2300" dirty="0" smtClean="0"/>
              <a:t>삽입 </a:t>
            </a:r>
            <a:r>
              <a:rPr lang="ko-KR" altLang="ko-KR" sz="2300" dirty="0"/>
              <a:t>또는 삭제 연산이</a:t>
            </a:r>
            <a:r>
              <a:rPr lang="en-US" altLang="ko-KR" sz="2300" dirty="0"/>
              <a:t> rear </a:t>
            </a:r>
            <a:r>
              <a:rPr lang="ko-KR" altLang="ko-KR" sz="2300" dirty="0"/>
              <a:t>와 </a:t>
            </a:r>
            <a:r>
              <a:rPr lang="en-US" altLang="ko-KR" sz="2300" dirty="0"/>
              <a:t>front</a:t>
            </a:r>
            <a:r>
              <a:rPr lang="ko-KR" altLang="ko-KR" sz="2300" dirty="0"/>
              <a:t>로 인해 연결리스트의 다른 노드들을 일일이 방문할 필요 없이 각 연산이 수행되기 </a:t>
            </a:r>
            <a:r>
              <a:rPr lang="ko-KR" altLang="ko-KR" sz="2300" dirty="0" smtClean="0"/>
              <a:t>때문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954871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err="1" smtClean="0"/>
              <a:t>데크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789470"/>
            <a:ext cx="7886700" cy="47027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sz="2400" dirty="0" err="1"/>
              <a:t>데크</a:t>
            </a:r>
            <a:r>
              <a:rPr lang="en-US" altLang="ko-KR" sz="2400" dirty="0"/>
              <a:t>(Double-ended Queue, </a:t>
            </a:r>
            <a:r>
              <a:rPr lang="en-US" altLang="ko-KR" sz="2400" dirty="0" err="1"/>
              <a:t>Deque</a:t>
            </a:r>
            <a:r>
              <a:rPr lang="en-US" altLang="ko-KR" sz="2400" dirty="0" smtClean="0"/>
              <a:t>):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양쪽 끝에서 삽입과 삭제를 허용하는 </a:t>
            </a:r>
            <a:r>
              <a:rPr lang="ko-KR" altLang="ko-KR" sz="2400" dirty="0" smtClean="0"/>
              <a:t>자료구조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sz="2400" dirty="0" err="1" smtClean="0"/>
              <a:t>데크는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스택과 큐 자료구조를 혼합한 </a:t>
            </a:r>
            <a:r>
              <a:rPr lang="ko-KR" altLang="ko-KR" sz="2400" dirty="0" smtClean="0"/>
              <a:t>자료구조</a:t>
            </a: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sz="2400" dirty="0" smtClean="0"/>
              <a:t>따라서 </a:t>
            </a:r>
            <a:r>
              <a:rPr lang="ko-KR" altLang="ko-KR" sz="2400" dirty="0" err="1"/>
              <a:t>데크는</a:t>
            </a:r>
            <a:r>
              <a:rPr lang="ko-KR" altLang="ko-KR" sz="2400" dirty="0"/>
              <a:t> 스택과 큐를 동시에 구현하는데 </a:t>
            </a:r>
            <a:r>
              <a:rPr lang="ko-KR" altLang="ko-KR" sz="2400" dirty="0" smtClean="0"/>
              <a:t>사용</a:t>
            </a:r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86" y="4266466"/>
            <a:ext cx="5398327" cy="1520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388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79600"/>
            <a:ext cx="7886700" cy="461264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스크롤</a:t>
            </a:r>
            <a:r>
              <a:rPr lang="en-US" altLang="ko-KR" sz="2400" dirty="0"/>
              <a:t>(Scroll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문서 </a:t>
            </a:r>
            <a:r>
              <a:rPr lang="ko-KR" altLang="ko-KR" sz="2400" dirty="0"/>
              <a:t>편집기 </a:t>
            </a:r>
            <a:r>
              <a:rPr lang="ko-KR" altLang="ko-KR" sz="2400" dirty="0" smtClean="0"/>
              <a:t>등의</a:t>
            </a:r>
            <a:r>
              <a:rPr lang="en-US" altLang="ko-KR" sz="2400" dirty="0" smtClean="0"/>
              <a:t> undo </a:t>
            </a:r>
            <a:r>
              <a:rPr lang="ko-KR" altLang="ko-KR" sz="2400" dirty="0" smtClean="0"/>
              <a:t>연산</a:t>
            </a: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웹 </a:t>
            </a:r>
            <a:r>
              <a:rPr lang="ko-KR" altLang="ko-KR" sz="2400" dirty="0"/>
              <a:t>브라우저의 방문 기록 </a:t>
            </a:r>
            <a:r>
              <a:rPr lang="ko-KR" altLang="ko-KR" sz="2400" dirty="0" smtClean="0"/>
              <a:t>등</a:t>
            </a:r>
            <a:endParaRPr lang="en-US" altLang="ko-KR" sz="2400" dirty="0" smtClean="0"/>
          </a:p>
          <a:p>
            <a:pPr marL="628650" lvl="1" indent="-17145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dirty="0" smtClean="0"/>
              <a:t>- </a:t>
            </a:r>
            <a:r>
              <a:rPr lang="ko-KR" altLang="ko-KR" dirty="0" smtClean="0"/>
              <a:t>웹 </a:t>
            </a:r>
            <a:r>
              <a:rPr lang="ko-KR" altLang="ko-KR" dirty="0"/>
              <a:t>브라우저 방문 기록의 경우</a:t>
            </a:r>
            <a:r>
              <a:rPr lang="en-US" altLang="ko-KR" dirty="0"/>
              <a:t>, </a:t>
            </a:r>
            <a:r>
              <a:rPr lang="ko-KR" altLang="ko-KR" dirty="0"/>
              <a:t>최근 </a:t>
            </a:r>
            <a:r>
              <a:rPr lang="ko-KR" altLang="ko-KR" dirty="0" smtClean="0"/>
              <a:t>방문</a:t>
            </a:r>
            <a:r>
              <a:rPr lang="ko-KR" altLang="en-US" dirty="0" smtClean="0"/>
              <a:t>한</a:t>
            </a:r>
            <a:r>
              <a:rPr lang="ko-KR" altLang="ko-KR" dirty="0" smtClean="0"/>
              <a:t> </a:t>
            </a:r>
            <a:r>
              <a:rPr lang="ko-KR" altLang="ko-KR" dirty="0"/>
              <a:t>웹 페이지 주소는 앞에 삽입하고</a:t>
            </a:r>
            <a:r>
              <a:rPr lang="en-US" altLang="ko-KR" dirty="0"/>
              <a:t>, </a:t>
            </a:r>
            <a:r>
              <a:rPr lang="ko-KR" altLang="ko-KR" dirty="0"/>
              <a:t>일정 수의 새 주소들이 앞쪽에서 삽입되면 뒤에서 삭제가 </a:t>
            </a:r>
            <a:r>
              <a:rPr lang="ko-KR" altLang="ko-KR" dirty="0" smtClean="0"/>
              <a:t>수행</a:t>
            </a:r>
            <a:endParaRPr lang="ko-KR" altLang="ko-KR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56698"/>
            <a:ext cx="2161128" cy="49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86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err="1" smtClean="0"/>
              <a:t>데크를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이중연결리스트로 </a:t>
            </a:r>
            <a:r>
              <a:rPr lang="ko-KR" altLang="ko-KR" sz="2400" dirty="0" smtClean="0"/>
              <a:t>구현</a:t>
            </a:r>
            <a:r>
              <a:rPr lang="ko-KR" altLang="en-US" sz="2400" dirty="0" smtClean="0"/>
              <a:t>하는 것이 편리</a:t>
            </a: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단순연결리스트는 </a:t>
            </a:r>
            <a:r>
              <a:rPr lang="en-US" altLang="ko-KR" sz="2400" dirty="0" smtClean="0"/>
              <a:t>rear</a:t>
            </a:r>
            <a:r>
              <a:rPr lang="ko-KR" altLang="ko-KR" sz="2400" dirty="0"/>
              <a:t>가 가리키는 노드의 이전 노드의 레퍼런스를 알아야 삭제가 가능하기 </a:t>
            </a:r>
            <a:r>
              <a:rPr lang="ko-KR" altLang="ko-KR" sz="2400" dirty="0" smtClean="0"/>
              <a:t>때문</a:t>
            </a:r>
            <a:endParaRPr lang="ko-KR" altLang="ko-KR" sz="24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ko-KR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77778"/>
            <a:ext cx="86868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36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/>
              <a:t>파이썬에는 데크가 </a:t>
            </a:r>
            <a:r>
              <a:rPr lang="en-US" altLang="ko-KR" sz="2400" dirty="0"/>
              <a:t>Collections </a:t>
            </a:r>
            <a:r>
              <a:rPr lang="ko-KR" altLang="ko-KR" sz="2400" dirty="0"/>
              <a:t>패키지에 정의되어 </a:t>
            </a:r>
            <a:r>
              <a:rPr lang="ko-KR" altLang="ko-KR" sz="2400" dirty="0" smtClean="0"/>
              <a:t>있</a:t>
            </a:r>
            <a:r>
              <a:rPr lang="ko-KR" altLang="en-US" sz="2400" dirty="0" smtClean="0"/>
              <a:t>음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삽입</a:t>
            </a:r>
            <a:r>
              <a:rPr lang="en-US" altLang="ko-KR" sz="2400" dirty="0"/>
              <a:t>, </a:t>
            </a:r>
            <a:r>
              <a:rPr lang="ko-KR" altLang="ko-KR" sz="2400" dirty="0"/>
              <a:t>삭제 등의 연산은 파이썬의 리스트의 연산들과 매우 </a:t>
            </a:r>
            <a:r>
              <a:rPr lang="ko-KR" altLang="ko-KR" sz="2400" dirty="0" smtClean="0"/>
              <a:t>유사</a:t>
            </a:r>
            <a:endParaRPr lang="ko-KR" altLang="ko-KR" sz="24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7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2" y="1419992"/>
            <a:ext cx="4320000" cy="20340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241" y="1419992"/>
            <a:ext cx="4320000" cy="20489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02" y="4142912"/>
            <a:ext cx="4320000" cy="2121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890" y="4142912"/>
            <a:ext cx="4320000" cy="206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53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212724"/>
            <a:ext cx="8623176" cy="44227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3" y="4989363"/>
            <a:ext cx="9036000" cy="15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85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923716"/>
            <a:ext cx="7886700" cy="367698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Aft>
                <a:spcPts val="1800"/>
              </a:spcAft>
            </a:pPr>
            <a:r>
              <a:rPr lang="ko-KR" altLang="ko-KR" sz="2400" dirty="0" err="1"/>
              <a:t>데크를</a:t>
            </a:r>
            <a:r>
              <a:rPr lang="ko-KR" altLang="ko-KR" sz="2400" dirty="0"/>
              <a:t> 배열이나 이중연결리스트로 구현한 경우</a:t>
            </a:r>
            <a:r>
              <a:rPr lang="en-US" altLang="ko-KR" sz="2400" dirty="0"/>
              <a:t>, </a:t>
            </a:r>
            <a:r>
              <a:rPr lang="ko-KR" altLang="ko-KR" sz="2400" dirty="0"/>
              <a:t>스택과 큐의 </a:t>
            </a:r>
            <a:r>
              <a:rPr lang="ko-KR" altLang="ko-KR" sz="2400" dirty="0" err="1" smtClean="0"/>
              <a:t>수행시간</a:t>
            </a:r>
            <a:r>
              <a:rPr lang="ko-KR" altLang="en-US" sz="2400" dirty="0" err="1" smtClean="0"/>
              <a:t>과</a:t>
            </a:r>
            <a:r>
              <a:rPr lang="ko-KR" altLang="en-US" sz="2400" dirty="0" smtClean="0"/>
              <a:t> 동일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40000"/>
              </a:lnSpc>
              <a:spcAft>
                <a:spcPts val="1800"/>
              </a:spcAft>
            </a:pPr>
            <a:r>
              <a:rPr lang="ko-KR" altLang="ko-KR" sz="2400" dirty="0" smtClean="0"/>
              <a:t>양 </a:t>
            </a:r>
            <a:r>
              <a:rPr lang="ko-KR" altLang="ko-KR" sz="2400" dirty="0"/>
              <a:t>끝에서 삽입과 삭제가 가능하므로 프로그램이 다소 </a:t>
            </a:r>
            <a:r>
              <a:rPr lang="ko-KR" altLang="ko-KR" sz="2400" dirty="0" smtClean="0"/>
              <a:t>복잡</a:t>
            </a:r>
            <a:endParaRPr lang="en-US" altLang="ko-KR" sz="2400" dirty="0" smtClean="0"/>
          </a:p>
          <a:p>
            <a:pPr>
              <a:lnSpc>
                <a:spcPct val="140000"/>
              </a:lnSpc>
              <a:spcAft>
                <a:spcPts val="1800"/>
              </a:spcAft>
            </a:pPr>
            <a:r>
              <a:rPr lang="ko-KR" altLang="ko-KR" sz="2400" dirty="0" smtClean="0"/>
              <a:t>이중연결리스트로 </a:t>
            </a:r>
            <a:r>
              <a:rPr lang="ko-KR" altLang="ko-KR" sz="2400" dirty="0"/>
              <a:t>구현한 경우는 더 </a:t>
            </a:r>
            <a:r>
              <a:rPr lang="ko-KR" altLang="ko-KR" sz="2400" dirty="0" smtClean="0"/>
              <a:t>복잡</a:t>
            </a:r>
            <a:r>
              <a:rPr lang="ko-KR" altLang="en-US" sz="2400" dirty="0" smtClean="0"/>
              <a:t>함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527005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99290"/>
            <a:ext cx="7886700" cy="5228924"/>
          </a:xfrm>
        </p:spPr>
        <p:txBody>
          <a:bodyPr/>
          <a:lstStyle/>
          <a:p>
            <a:pPr lvl="0">
              <a:lnSpc>
                <a:spcPct val="100000"/>
              </a:lnSpc>
              <a:spcAft>
                <a:spcPts val="1800"/>
              </a:spcAft>
            </a:pPr>
            <a:r>
              <a:rPr lang="ko-KR" altLang="ko-KR" sz="2400" dirty="0">
                <a:solidFill>
                  <a:srgbClr val="3333FF"/>
                </a:solidFill>
              </a:rPr>
              <a:t>스택</a:t>
            </a:r>
            <a:r>
              <a:rPr lang="ko-KR" altLang="ko-KR" sz="2400" dirty="0"/>
              <a:t>은 한 쪽 끝에서만</a:t>
            </a:r>
            <a:r>
              <a:rPr lang="en-US" altLang="ko-KR" sz="2400" dirty="0"/>
              <a:t> item</a:t>
            </a:r>
            <a:r>
              <a:rPr lang="ko-KR" altLang="ko-KR" sz="2400" dirty="0"/>
              <a:t>을 삭제하거나 새로운 </a:t>
            </a:r>
            <a:r>
              <a:rPr lang="en-US" altLang="ko-KR" sz="2400" dirty="0"/>
              <a:t>item</a:t>
            </a:r>
            <a:r>
              <a:rPr lang="ko-KR" altLang="ko-KR" sz="2400" dirty="0"/>
              <a:t>을 저장하는 </a:t>
            </a:r>
            <a:r>
              <a:rPr lang="ko-KR" altLang="ko-KR" sz="2400" dirty="0" err="1">
                <a:solidFill>
                  <a:srgbClr val="3333FF"/>
                </a:solidFill>
              </a:rPr>
              <a:t>후입선출</a:t>
            </a:r>
            <a:r>
              <a:rPr lang="en-US" altLang="ko-KR" sz="2400" dirty="0">
                <a:solidFill>
                  <a:srgbClr val="3333FF"/>
                </a:solidFill>
              </a:rPr>
              <a:t>(LIFO)</a:t>
            </a:r>
            <a:r>
              <a:rPr lang="en-US" altLang="ko-KR" sz="2400" dirty="0"/>
              <a:t> </a:t>
            </a:r>
            <a:r>
              <a:rPr lang="ko-KR" altLang="ko-KR" sz="2400" dirty="0" smtClean="0"/>
              <a:t>자료구조</a:t>
            </a:r>
            <a:endParaRPr lang="ko-KR" altLang="ko-KR" sz="2400" dirty="0"/>
          </a:p>
          <a:p>
            <a:pPr lvl="0">
              <a:lnSpc>
                <a:spcPct val="100000"/>
              </a:lnSpc>
              <a:spcAft>
                <a:spcPts val="1800"/>
              </a:spcAft>
            </a:pPr>
            <a:r>
              <a:rPr lang="ko-KR" altLang="ko-KR" sz="2400" dirty="0"/>
              <a:t>스택은 컴파일러의 괄호 짝 맞추기</a:t>
            </a:r>
            <a:r>
              <a:rPr lang="en-US" altLang="ko-KR" sz="2400" dirty="0"/>
              <a:t>, </a:t>
            </a:r>
            <a:r>
              <a:rPr lang="ko-KR" altLang="ko-KR" sz="2400" dirty="0"/>
              <a:t>회문 검사하기</a:t>
            </a:r>
            <a:r>
              <a:rPr lang="en-US" altLang="ko-KR" sz="2400" dirty="0"/>
              <a:t>, </a:t>
            </a:r>
            <a:r>
              <a:rPr lang="ko-KR" altLang="ko-KR" sz="2400" dirty="0"/>
              <a:t>후위표기법수식 계산하기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중위표기법</a:t>
            </a:r>
            <a:r>
              <a:rPr lang="ko-KR" altLang="ko-KR" sz="2400" dirty="0"/>
              <a:t> 수식을 후위표기법으로 변환하기</a:t>
            </a:r>
            <a:r>
              <a:rPr lang="en-US" altLang="ko-KR" sz="2400" dirty="0"/>
              <a:t>, </a:t>
            </a:r>
            <a:r>
              <a:rPr lang="ko-KR" altLang="ko-KR" sz="2400" dirty="0"/>
              <a:t>미로 찾기</a:t>
            </a:r>
            <a:r>
              <a:rPr lang="en-US" altLang="ko-KR" sz="2400" dirty="0"/>
              <a:t>, </a:t>
            </a:r>
            <a:r>
              <a:rPr lang="ko-KR" altLang="ko-KR" sz="2400" dirty="0"/>
              <a:t>트리의 노드 방문</a:t>
            </a:r>
            <a:r>
              <a:rPr lang="en-US" altLang="ko-KR" sz="2400" dirty="0"/>
              <a:t>, </a:t>
            </a:r>
            <a:r>
              <a:rPr lang="ko-KR" altLang="ko-KR" sz="2400" dirty="0"/>
              <a:t>그래프의 깊이우선탐색에 </a:t>
            </a:r>
            <a:r>
              <a:rPr lang="ko-KR" altLang="ko-KR" sz="2400" dirty="0" smtClean="0"/>
              <a:t>사용</a:t>
            </a:r>
            <a:r>
              <a:rPr lang="en-US" altLang="ko-KR" sz="2400" dirty="0" smtClean="0"/>
              <a:t>. </a:t>
            </a:r>
            <a:r>
              <a:rPr lang="ko-KR" altLang="ko-KR" sz="2400" dirty="0"/>
              <a:t>또한 프로그래밍에서 매우 중요한 </a:t>
            </a:r>
            <a:r>
              <a:rPr lang="ko-KR" altLang="ko-KR" sz="2400" dirty="0" err="1"/>
              <a:t>메소드</a:t>
            </a:r>
            <a:r>
              <a:rPr lang="ko-KR" altLang="ko-KR" sz="2400" dirty="0"/>
              <a:t> 호출 및 </a:t>
            </a:r>
            <a:r>
              <a:rPr lang="ko-KR" altLang="ko-KR" sz="2400" dirty="0" err="1"/>
              <a:t>재귀호출도</a:t>
            </a:r>
            <a:r>
              <a:rPr lang="ko-KR" altLang="ko-KR" sz="2400" dirty="0"/>
              <a:t> 스택 자료구조를 바탕으로 </a:t>
            </a:r>
            <a:r>
              <a:rPr lang="ko-KR" altLang="ko-KR" sz="2400" dirty="0" smtClean="0"/>
              <a:t>구현</a:t>
            </a:r>
            <a:endParaRPr lang="ko-KR" altLang="ko-KR" sz="2400" dirty="0"/>
          </a:p>
          <a:p>
            <a:pPr lvl="0">
              <a:lnSpc>
                <a:spcPct val="100000"/>
              </a:lnSpc>
              <a:spcAft>
                <a:spcPts val="1800"/>
              </a:spcAft>
            </a:pPr>
            <a:r>
              <a:rPr lang="ko-KR" altLang="ko-KR" sz="2400" dirty="0">
                <a:solidFill>
                  <a:srgbClr val="3333FF"/>
                </a:solidFill>
              </a:rPr>
              <a:t>큐</a:t>
            </a:r>
            <a:r>
              <a:rPr lang="ko-KR" altLang="ko-KR" sz="2400" dirty="0"/>
              <a:t>는 삽입과 삭제가 양 끝에서 각각 수행되는 </a:t>
            </a:r>
            <a:r>
              <a:rPr lang="ko-KR" altLang="ko-KR" sz="2400" dirty="0">
                <a:solidFill>
                  <a:srgbClr val="3333FF"/>
                </a:solidFill>
              </a:rPr>
              <a:t>선입선출</a:t>
            </a:r>
            <a:r>
              <a:rPr lang="en-US" altLang="ko-KR" sz="2400" dirty="0">
                <a:solidFill>
                  <a:srgbClr val="3333FF"/>
                </a:solidFill>
              </a:rPr>
              <a:t>(FIFO)</a:t>
            </a:r>
            <a:r>
              <a:rPr lang="en-US" altLang="ko-KR" sz="2400" dirty="0"/>
              <a:t> </a:t>
            </a:r>
            <a:r>
              <a:rPr lang="ko-KR" altLang="ko-KR" sz="2400" dirty="0" smtClean="0"/>
              <a:t>자료구조</a:t>
            </a:r>
            <a:endParaRPr lang="ko-KR" altLang="ko-KR" sz="24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7644"/>
            <a:ext cx="615950" cy="7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33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38827"/>
            <a:ext cx="7886700" cy="585341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Aft>
                <a:spcPts val="2400"/>
              </a:spcAft>
            </a:pPr>
            <a:r>
              <a:rPr lang="ko-KR" altLang="ko-KR" sz="2400" dirty="0" smtClean="0"/>
              <a:t>큐는 </a:t>
            </a:r>
            <a:r>
              <a:rPr lang="en-US" altLang="ko-KR" sz="2400" dirty="0"/>
              <a:t>CPU</a:t>
            </a:r>
            <a:r>
              <a:rPr lang="ko-KR" altLang="ko-KR" sz="2400" dirty="0"/>
              <a:t>의 태스크 스케줄링</a:t>
            </a:r>
            <a:r>
              <a:rPr lang="en-US" altLang="ko-KR" sz="2400" dirty="0"/>
              <a:t>, </a:t>
            </a:r>
            <a:r>
              <a:rPr lang="ko-KR" altLang="ko-KR" sz="2400" dirty="0"/>
              <a:t>네트워크 프린터</a:t>
            </a:r>
            <a:r>
              <a:rPr lang="en-US" altLang="ko-KR" sz="2400" dirty="0"/>
              <a:t>, </a:t>
            </a:r>
            <a:r>
              <a:rPr lang="ko-KR" altLang="ko-KR" sz="2400" dirty="0"/>
              <a:t>실시간 시스템의 인터럽트 처리</a:t>
            </a:r>
            <a:r>
              <a:rPr lang="en-US" altLang="ko-KR" sz="2400" dirty="0"/>
              <a:t>, </a:t>
            </a:r>
            <a:r>
              <a:rPr lang="ko-KR" altLang="ko-KR" sz="2400" dirty="0"/>
              <a:t>다양한 이벤트 구동 방식 컴퓨터 시뮬레이션</a:t>
            </a:r>
            <a:r>
              <a:rPr lang="en-US" altLang="ko-KR" sz="2400" dirty="0"/>
              <a:t>, </a:t>
            </a:r>
            <a:r>
              <a:rPr lang="ko-KR" altLang="ko-KR" sz="2400" dirty="0"/>
              <a:t>콜 센터의 전화 서비스 처리 등에 사용되며</a:t>
            </a:r>
            <a:r>
              <a:rPr lang="en-US" altLang="ko-KR" sz="2400" dirty="0"/>
              <a:t>, </a:t>
            </a:r>
            <a:r>
              <a:rPr lang="ko-KR" altLang="ko-KR" sz="2400" dirty="0"/>
              <a:t>이진트리의 </a:t>
            </a:r>
            <a:r>
              <a:rPr lang="ko-KR" altLang="ko-KR" sz="2400" dirty="0" smtClean="0"/>
              <a:t>레벨순회와 </a:t>
            </a:r>
            <a:r>
              <a:rPr lang="ko-KR" altLang="ko-KR" sz="2400" dirty="0"/>
              <a:t>그래프의 너비우선탐색에 </a:t>
            </a:r>
            <a:r>
              <a:rPr lang="ko-KR" altLang="ko-KR" sz="2400" dirty="0" smtClean="0"/>
              <a:t>사용</a:t>
            </a:r>
            <a:endParaRPr lang="ko-KR" altLang="ko-KR" sz="2400" dirty="0"/>
          </a:p>
          <a:p>
            <a:pPr lvl="0">
              <a:lnSpc>
                <a:spcPct val="100000"/>
              </a:lnSpc>
            </a:pPr>
            <a:r>
              <a:rPr lang="ko-KR" altLang="ko-KR" sz="2400" dirty="0" err="1">
                <a:solidFill>
                  <a:srgbClr val="3333FF"/>
                </a:solidFill>
              </a:rPr>
              <a:t>데크</a:t>
            </a:r>
            <a:r>
              <a:rPr lang="ko-KR" altLang="ko-KR" sz="2400" dirty="0" err="1"/>
              <a:t>는</a:t>
            </a:r>
            <a:r>
              <a:rPr lang="ko-KR" altLang="ko-KR" sz="2400" dirty="0"/>
              <a:t> 양쪽 끝에서 삽입과 삭제를 허용하는 자료구조로서 스택과 큐 자료구조를 혼합한 </a:t>
            </a:r>
            <a:r>
              <a:rPr lang="ko-KR" altLang="ko-KR" sz="2400" dirty="0" smtClean="0"/>
              <a:t>자료구조</a:t>
            </a:r>
            <a:endParaRPr lang="ko-KR" altLang="ko-KR" sz="2400" dirty="0"/>
          </a:p>
          <a:p>
            <a:pPr lvl="0">
              <a:lnSpc>
                <a:spcPct val="100000"/>
              </a:lnSpc>
            </a:pPr>
            <a:r>
              <a:rPr lang="ko-KR" altLang="ko-KR" sz="2400" dirty="0" err="1"/>
              <a:t>데크는</a:t>
            </a:r>
            <a:r>
              <a:rPr lang="ko-KR" altLang="ko-KR" sz="2400" dirty="0"/>
              <a:t> 스크롤</a:t>
            </a:r>
            <a:r>
              <a:rPr lang="en-US" altLang="ko-KR" sz="2400" dirty="0"/>
              <a:t>, </a:t>
            </a:r>
            <a:r>
              <a:rPr lang="ko-KR" altLang="ko-KR" sz="2400" dirty="0"/>
              <a:t>문서 </a:t>
            </a:r>
            <a:r>
              <a:rPr lang="ko-KR" altLang="ko-KR" sz="2400" dirty="0" smtClean="0"/>
              <a:t>편집기의</a:t>
            </a:r>
            <a:r>
              <a:rPr lang="en-US" altLang="ko-KR" sz="2400" dirty="0" smtClean="0"/>
              <a:t> undo </a:t>
            </a:r>
            <a:r>
              <a:rPr lang="ko-KR" altLang="ko-KR" sz="2400" dirty="0"/>
              <a:t>연산</a:t>
            </a:r>
            <a:r>
              <a:rPr lang="en-US" altLang="ko-KR" sz="2400" dirty="0"/>
              <a:t>, </a:t>
            </a:r>
            <a:r>
              <a:rPr lang="ko-KR" altLang="ko-KR" sz="2400" dirty="0"/>
              <a:t>웹 브라우저의 방문 기록 등에 </a:t>
            </a:r>
            <a:r>
              <a:rPr lang="ko-KR" altLang="ko-KR" sz="2400" dirty="0" smtClean="0"/>
              <a:t>사용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10529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447925"/>
            <a:ext cx="8524875" cy="19621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12053" y="1468893"/>
            <a:ext cx="4572000" cy="4669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스택</a:t>
            </a:r>
            <a:r>
              <a:rPr lang="en-US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큐</a:t>
            </a:r>
            <a:r>
              <a:rPr lang="en-US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데크</a:t>
            </a:r>
            <a:r>
              <a:rPr lang="ko-KR" altLang="en-US" sz="24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수행시간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비교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12053" y="3095462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sym typeface="Wingdings 2" panose="05020102010507070707" pitchFamily="18" charset="2"/>
              </a:rPr>
              <a:t>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73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곱셈 기호 195"/>
          <p:cNvSpPr/>
          <p:nvPr/>
        </p:nvSpPr>
        <p:spPr>
          <a:xfrm>
            <a:off x="6488813" y="6017686"/>
            <a:ext cx="432048" cy="56712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도넛 197"/>
          <p:cNvSpPr/>
          <p:nvPr/>
        </p:nvSpPr>
        <p:spPr>
          <a:xfrm>
            <a:off x="2830928" y="6121247"/>
            <a:ext cx="360000" cy="360000"/>
          </a:xfrm>
          <a:prstGeom prst="donut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883" y="854055"/>
            <a:ext cx="4320000" cy="21949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029" y="3510921"/>
            <a:ext cx="1599799" cy="24513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243" y="4466136"/>
            <a:ext cx="1663188" cy="54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1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61060" y="5075892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그림</a:t>
            </a:r>
            <a:r>
              <a:rPr lang="ko-KR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3-2] 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스택의</a:t>
            </a:r>
            <a:r>
              <a:rPr lang="ko-KR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push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ko-KR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pop 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연산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9" y="2074607"/>
            <a:ext cx="90011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6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525113" y="1998638"/>
            <a:ext cx="443879" cy="1876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61956"/>
              </p:ext>
            </p:extLst>
          </p:nvPr>
        </p:nvGraphicFramePr>
        <p:xfrm>
          <a:off x="2900278" y="2276096"/>
          <a:ext cx="2112040" cy="549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81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900277" y="1931832"/>
          <a:ext cx="21120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77" y="3091064"/>
            <a:ext cx="446400" cy="440889"/>
          </a:xfrm>
          <a:prstGeom prst="rect">
            <a:avLst/>
          </a:prstGeom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324" y="3360767"/>
            <a:ext cx="446400" cy="410161"/>
          </a:xfrm>
          <a:prstGeom prst="rect">
            <a:avLst/>
          </a:prstGeom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004" y="3336040"/>
            <a:ext cx="435782" cy="468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041" y="3042612"/>
            <a:ext cx="426511" cy="468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1575947"/>
            <a:ext cx="1257300" cy="19335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88780" y="4581128"/>
            <a:ext cx="343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그림</a:t>
            </a:r>
            <a:r>
              <a:rPr lang="ko-KR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3-3] </a:t>
            </a:r>
            <a:r>
              <a:rPr lang="ko-KR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리스트</a:t>
            </a:r>
            <a:r>
              <a:rPr lang="ko-KR" alt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lang="ko-KR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구현된</a:t>
            </a:r>
            <a:r>
              <a:rPr lang="ko-KR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스택</a:t>
            </a:r>
            <a:endParaRPr 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135888" y="2555463"/>
            <a:ext cx="0" cy="500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692365" y="2551002"/>
            <a:ext cx="0" cy="75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189592" y="2555463"/>
            <a:ext cx="0" cy="500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747052" y="2551002"/>
            <a:ext cx="0" cy="75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40437" y="160241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</a:t>
            </a:r>
            <a:endParaRPr kumimoji="0" lang="en-US" sz="2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931064" y="2025214"/>
            <a:ext cx="443879" cy="1876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/>
          </p:nvPr>
        </p:nvGraphicFramePr>
        <p:xfrm>
          <a:off x="6306229" y="2302672"/>
          <a:ext cx="2112040" cy="549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81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/>
          </p:nvPr>
        </p:nvGraphicFramePr>
        <p:xfrm>
          <a:off x="6306228" y="1958408"/>
          <a:ext cx="21120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01" y="2370421"/>
            <a:ext cx="446400" cy="440889"/>
          </a:xfrm>
          <a:prstGeom prst="rect">
            <a:avLst/>
          </a:prstGeom>
          <a:ln>
            <a:noFill/>
          </a:ln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43" y="2380764"/>
            <a:ext cx="446400" cy="410161"/>
          </a:xfrm>
          <a:prstGeom prst="rect">
            <a:avLst/>
          </a:prstGeom>
          <a:ln>
            <a:noFill/>
          </a:ln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520" y="2351845"/>
            <a:ext cx="435782" cy="4680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821" y="2343578"/>
            <a:ext cx="426511" cy="46800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7746388" y="1628988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</a:t>
            </a:r>
            <a:endParaRPr kumimoji="0" lang="en-US" sz="2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4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800" dirty="0" smtClean="0"/>
              <a:t>리스트</a:t>
            </a:r>
            <a:r>
              <a:rPr lang="ko-KR" altLang="ko-KR" sz="2800" dirty="0" smtClean="0"/>
              <a:t>로 구현한 </a:t>
            </a:r>
            <a:r>
              <a:rPr lang="ko-KR" altLang="en-US" sz="2800" dirty="0" smtClean="0"/>
              <a:t>스택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643062"/>
            <a:ext cx="8379777" cy="3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4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68" y="0"/>
            <a:ext cx="7891463" cy="47242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01" y="4927626"/>
            <a:ext cx="9144000" cy="2082412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809580" y="4407685"/>
            <a:ext cx="2283619" cy="633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프로그램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</a:rPr>
              <a:t>3-1]</a:t>
            </a:r>
            <a:endParaRPr lang="ko-KR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263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1433</Words>
  <PresentationFormat>화면 슬라이드 쇼(4:3)</PresentationFormat>
  <Paragraphs>298</Paragraphs>
  <Slides>44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8" baseType="lpstr">
      <vt:lpstr>新細明體</vt:lpstr>
      <vt:lpstr>굴림</vt:lpstr>
      <vt:lpstr>돋움</vt:lpstr>
      <vt:lpstr>맑은 고딕</vt:lpstr>
      <vt:lpstr>Arial</vt:lpstr>
      <vt:lpstr>Calibri</vt:lpstr>
      <vt:lpstr>Calibri Light</vt:lpstr>
      <vt:lpstr>Symbol</vt:lpstr>
      <vt:lpstr>Tahoma</vt:lpstr>
      <vt:lpstr>Times New Roman</vt:lpstr>
      <vt:lpstr>Webdings</vt:lpstr>
      <vt:lpstr>Wingdings</vt:lpstr>
      <vt:lpstr>Wingdings 2</vt:lpstr>
      <vt:lpstr>Office 테마</vt:lpstr>
      <vt:lpstr>PowerPoint 프레젠테이션</vt:lpstr>
      <vt:lpstr>3.1 스택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리스트로 구현한 스택</vt:lpstr>
      <vt:lpstr>PowerPoint 프레젠테이션</vt:lpstr>
      <vt:lpstr>단순연결리스트로 구현한 스택</vt:lpstr>
      <vt:lpstr>PowerPoint 프레젠테이션</vt:lpstr>
      <vt:lpstr>PowerPoint 프레젠테이션</vt:lpstr>
      <vt:lpstr>수행시간</vt:lpstr>
      <vt:lpstr>PowerPoint 프레젠테이션</vt:lpstr>
      <vt:lpstr>컴파일러의 괄호 짝 맞추기</vt:lpstr>
      <vt:lpstr>PowerPoint 프레젠테이션</vt:lpstr>
      <vt:lpstr>PowerPoint 프레젠테이션</vt:lpstr>
      <vt:lpstr>회문 검사하기</vt:lpstr>
      <vt:lpstr>PowerPoint 프레젠테이션</vt:lpstr>
      <vt:lpstr>PowerPoint 프레젠테이션</vt:lpstr>
      <vt:lpstr>스택의 기타 응용</vt:lpstr>
      <vt:lpstr>수식의 표기법</vt:lpstr>
      <vt:lpstr>PowerPoint 프레젠테이션</vt:lpstr>
      <vt:lpstr>후위표기법 수식 계산</vt:lpstr>
      <vt:lpstr>PowerPoint 프레젠테이션</vt:lpstr>
      <vt:lpstr>중위표기법 수식을 후위표기법으로 변환</vt:lpstr>
      <vt:lpstr>PowerPoint 프레젠테이션</vt:lpstr>
      <vt:lpstr>3.3 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3.4 데크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요약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2017-03-16T00:57:55Z</dcterms:created>
  <dcterms:modified xsi:type="dcterms:W3CDTF">2017-12-16T08:38:25Z</dcterms:modified>
</cp:coreProperties>
</file>