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f46175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f46175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7f46175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7f46175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af992c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af992c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7f461758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7f461758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7f461758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7f461758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f46175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f46175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7f461758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7f461758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7f461758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7f461758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7f46175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7f46175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7f46175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7f46175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7f4617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7f4617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7f461758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7f461758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7f461758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7f461758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7f461758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7f461758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cd5d5995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cd5d5995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None/>
            </a:pPr>
            <a:r>
              <a:rPr lang="zh-TW" sz="1000">
                <a:solidFill>
                  <a:srgbClr val="292929"/>
                </a:solidFill>
                <a:highlight>
                  <a:srgbClr val="FFFFFF"/>
                </a:highlight>
                <a:latin typeface="PMingLiu"/>
                <a:ea typeface="PMingLiu"/>
                <a:cs typeface="PMingLiu"/>
                <a:sym typeface="PMingLiu"/>
              </a:rPr>
              <a:t>效能較不佳，由於時間複雜度為O(n²)當有超過一萬筆資料時，運算速度會慢上許多 </a:t>
            </a:r>
            <a:endParaRPr sz="1000">
              <a:solidFill>
                <a:srgbClr val="292929"/>
              </a:solidFill>
              <a:highlight>
                <a:srgbClr val="FFFFFF"/>
              </a:highlight>
              <a:latin typeface="PMingLiu"/>
              <a:ea typeface="PMingLiu"/>
              <a:cs typeface="PMingLiu"/>
              <a:sym typeface="PMingLiu"/>
            </a:endParaRPr>
          </a:p>
          <a:p>
            <a:pPr indent="0" lvl="0" marL="0" rtl="0" algn="l">
              <a:lnSpc>
                <a:spcPct val="100000"/>
              </a:lnSpc>
              <a:spcBef>
                <a:spcPts val="3200"/>
              </a:spcBef>
              <a:spcAft>
                <a:spcPts val="0"/>
              </a:spcAft>
              <a:buNone/>
            </a:pPr>
            <a:r>
              <a:rPr lang="zh-TW" sz="1000">
                <a:solidFill>
                  <a:srgbClr val="292929"/>
                </a:solidFill>
                <a:highlight>
                  <a:srgbClr val="FFFFFF"/>
                </a:highlight>
                <a:latin typeface="PMingLiu"/>
                <a:ea typeface="PMingLiu"/>
                <a:cs typeface="PMingLiu"/>
                <a:sym typeface="PMingLiu"/>
              </a:rPr>
              <a:t>優點:　1.使用核函數可以有效處理高維數據 2. 透過不同核函數的選擇，可以處理不同的資料 3. 決策函數由少量的支持向量決定，預測效率高</a:t>
            </a:r>
            <a:endParaRPr sz="1000">
              <a:solidFill>
                <a:srgbClr val="292929"/>
              </a:solidFill>
              <a:highlight>
                <a:srgbClr val="FFFFFF"/>
              </a:highlight>
              <a:latin typeface="PMingLiu"/>
              <a:ea typeface="PMingLiu"/>
              <a:cs typeface="PMingLiu"/>
              <a:sym typeface="PMingLiu"/>
            </a:endParaRPr>
          </a:p>
          <a:p>
            <a:pPr indent="0" lvl="0" marL="0" rtl="0" algn="l">
              <a:lnSpc>
                <a:spcPct val="100000"/>
              </a:lnSpc>
              <a:spcBef>
                <a:spcPts val="3200"/>
              </a:spcBef>
              <a:spcAft>
                <a:spcPts val="0"/>
              </a:spcAft>
              <a:buNone/>
            </a:pPr>
            <a:r>
              <a:rPr lang="zh-TW" sz="1000">
                <a:solidFill>
                  <a:srgbClr val="292929"/>
                </a:solidFill>
                <a:highlight>
                  <a:srgbClr val="FFFFFF"/>
                </a:highlight>
                <a:latin typeface="PMingLiu"/>
                <a:ea typeface="PMingLiu"/>
                <a:cs typeface="PMingLiu"/>
                <a:sym typeface="PMingLiu"/>
              </a:rPr>
              <a:t>缺點:  1. 維度過高容易造成運算上的負擔   2.特徵遠大於樣本的情況下容易造成過度擬和的問題</a:t>
            </a:r>
            <a:endParaRPr sz="1000">
              <a:solidFill>
                <a:srgbClr val="292929"/>
              </a:solidFill>
              <a:highlight>
                <a:srgbClr val="FFFFFF"/>
              </a:highlight>
              <a:latin typeface="PMingLiu"/>
              <a:ea typeface="PMingLiu"/>
              <a:cs typeface="PMingLiu"/>
              <a:sym typeface="PMingLiu"/>
            </a:endParaRPr>
          </a:p>
          <a:p>
            <a:pPr indent="0" lvl="0" marL="0" rtl="0" algn="l">
              <a:spcBef>
                <a:spcPts val="0"/>
              </a:spcBef>
              <a:spcAft>
                <a:spcPts val="0"/>
              </a:spcAft>
              <a:buNone/>
            </a:pPr>
            <a:r>
              <a:t/>
            </a:r>
            <a:endParaRPr/>
          </a:p>
          <a:p>
            <a:pPr indent="0" lvl="0" marL="0" rtl="0" algn="l">
              <a:lnSpc>
                <a:spcPct val="180000"/>
              </a:lnSpc>
              <a:spcBef>
                <a:spcPts val="0"/>
              </a:spcBef>
              <a:spcAft>
                <a:spcPts val="0"/>
              </a:spcAft>
              <a:buNone/>
            </a:pPr>
            <a:r>
              <a:rPr lang="zh-TW" sz="1500">
                <a:solidFill>
                  <a:srgbClr val="3D4251"/>
                </a:solidFill>
                <a:highlight>
                  <a:srgbClr val="FFFFFF"/>
                </a:highlight>
                <a:latin typeface="Times New Roman"/>
                <a:ea typeface="Times New Roman"/>
                <a:cs typeface="Times New Roman"/>
                <a:sym typeface="Times New Roman"/>
              </a:rPr>
              <a:t>SVM is not suitable for large datasets because of its high training time and it also takes more time in training compared to Naïve Bayes. It works poorly with overlapping classes and is also sensitive to the type of kernel used.</a:t>
            </a:r>
            <a:endParaRPr sz="1500">
              <a:solidFill>
                <a:srgbClr val="3D4251"/>
              </a:solidFill>
              <a:highlight>
                <a:srgbClr val="FFFFFF"/>
              </a:highlight>
              <a:latin typeface="Times New Roman"/>
              <a:ea typeface="Times New Roman"/>
              <a:cs typeface="Times New Roman"/>
              <a:sym typeface="Times New Roman"/>
            </a:endParaRPr>
          </a:p>
          <a:p>
            <a:pPr indent="-314325" lvl="0" marL="749300" rtl="0" algn="l">
              <a:lnSpc>
                <a:spcPct val="115000"/>
              </a:lnSpc>
              <a:spcBef>
                <a:spcPts val="0"/>
              </a:spcBef>
              <a:spcAft>
                <a:spcPts val="0"/>
              </a:spcAft>
              <a:buClr>
                <a:srgbClr val="444444"/>
              </a:buClr>
              <a:buSzPts val="1350"/>
              <a:buFont typeface="Georgia"/>
              <a:buChar char="●"/>
            </a:pPr>
            <a:r>
              <a:rPr lang="zh-TW" sz="1350">
                <a:solidFill>
                  <a:srgbClr val="444444"/>
                </a:solidFill>
                <a:highlight>
                  <a:srgbClr val="FFFFFF"/>
                </a:highlight>
                <a:latin typeface="Georgia"/>
                <a:ea typeface="Georgia"/>
                <a:cs typeface="Georgia"/>
                <a:sym typeface="Georgia"/>
              </a:rPr>
              <a:t>Guaranteed Optimality: Owing to the nature of Convex Optimization, the solution will always be global minimum not a local minimum.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cd5d599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cd5d599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cd5d599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cd5d599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cd5d5995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cd5d5995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d77be4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d77be4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cd5d599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cd5d599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7f461758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7f461758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7f46175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7f46175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7f461758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7f461758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7f461758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7f461758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7f461758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7f461758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6a663db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6a663db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cd5d59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cd5d59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7f46175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7f46175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af992c5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af992c5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e19ad4b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e19ad4b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f461758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7f46175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f992c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af992c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f992c6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f992c6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flair.training/blogs/advanced-python-project-detecting-fake-ne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22.png"/><Relationship Id="rId7"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1125" y="-336925"/>
            <a:ext cx="9526251" cy="5817350"/>
          </a:xfrm>
          <a:prstGeom prst="rect">
            <a:avLst/>
          </a:prstGeom>
          <a:noFill/>
          <a:ln>
            <a:noFill/>
          </a:ln>
        </p:spPr>
      </p:pic>
      <p:sp>
        <p:nvSpPr>
          <p:cNvPr id="55" name="Google Shape;55;p13"/>
          <p:cNvSpPr txBox="1"/>
          <p:nvPr>
            <p:ph type="ctrTitle"/>
          </p:nvPr>
        </p:nvSpPr>
        <p:spPr>
          <a:xfrm>
            <a:off x="536483" y="-595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zh-TW">
                <a:highlight>
                  <a:srgbClr val="FFD966"/>
                </a:highlight>
              </a:rPr>
              <a:t>FAKE NEWS DETECTION</a:t>
            </a:r>
            <a:endParaRPr b="1">
              <a:highlight>
                <a:srgbClr val="FFD966"/>
              </a:highlight>
            </a:endParaRPr>
          </a:p>
        </p:txBody>
      </p:sp>
      <p:sp>
        <p:nvSpPr>
          <p:cNvPr id="56" name="Google Shape;56;p13"/>
          <p:cNvSpPr txBox="1"/>
          <p:nvPr>
            <p:ph idx="1" type="subTitle"/>
          </p:nvPr>
        </p:nvSpPr>
        <p:spPr>
          <a:xfrm>
            <a:off x="7408400" y="3604800"/>
            <a:ext cx="5322900" cy="1277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zh-TW"/>
              <a:t>Members:</a:t>
            </a:r>
            <a:endParaRPr/>
          </a:p>
          <a:p>
            <a:pPr indent="0" lvl="0" marL="0" rtl="0" algn="l">
              <a:spcBef>
                <a:spcPts val="0"/>
              </a:spcBef>
              <a:spcAft>
                <a:spcPts val="0"/>
              </a:spcAft>
              <a:buNone/>
            </a:pPr>
            <a:r>
              <a:rPr lang="zh-TW"/>
              <a:t>1</a:t>
            </a:r>
            <a:r>
              <a:rPr lang="zh-TW"/>
              <a:t>09705004 何佩蓁</a:t>
            </a:r>
            <a:r>
              <a:rPr lang="zh-TW"/>
              <a:t>      </a:t>
            </a:r>
            <a:endParaRPr/>
          </a:p>
          <a:p>
            <a:pPr indent="0" lvl="0" marL="0" rtl="0" algn="l">
              <a:spcBef>
                <a:spcPts val="0"/>
              </a:spcBef>
              <a:spcAft>
                <a:spcPts val="0"/>
              </a:spcAft>
              <a:buNone/>
            </a:pPr>
            <a:r>
              <a:rPr lang="zh-TW"/>
              <a:t>109705009 吳珮慈</a:t>
            </a:r>
            <a:endParaRPr/>
          </a:p>
          <a:p>
            <a:pPr indent="0" lvl="0" marL="0" rtl="0" algn="l">
              <a:spcBef>
                <a:spcPts val="0"/>
              </a:spcBef>
              <a:spcAft>
                <a:spcPts val="0"/>
              </a:spcAft>
              <a:buNone/>
            </a:pPr>
            <a:r>
              <a:rPr lang="zh-TW"/>
              <a:t>109705011 陳盈均 </a:t>
            </a:r>
            <a:r>
              <a:rPr lang="zh-TW"/>
              <a:t>                                      </a:t>
            </a:r>
            <a:r>
              <a:rPr lang="zh-TW"/>
              <a:t>                                                                                                                                                                                                      109705051 李語涵</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Naive Bayes</a:t>
            </a:r>
            <a:endParaRPr/>
          </a:p>
          <a:p>
            <a:pPr indent="-342900" lvl="0" marL="457200" rtl="0" algn="l">
              <a:spcBef>
                <a:spcPts val="0"/>
              </a:spcBef>
              <a:spcAft>
                <a:spcPts val="0"/>
              </a:spcAft>
              <a:buSzPts val="1800"/>
              <a:buChar char="●"/>
            </a:pPr>
            <a:r>
              <a:rPr lang="zh-TW"/>
              <a:t>Logistic Regression</a:t>
            </a:r>
            <a:endParaRPr/>
          </a:p>
          <a:p>
            <a:pPr indent="-342900" lvl="0" marL="457200" rtl="0" algn="l">
              <a:spcBef>
                <a:spcPts val="0"/>
              </a:spcBef>
              <a:spcAft>
                <a:spcPts val="0"/>
              </a:spcAft>
              <a:buSzPts val="1800"/>
              <a:buChar char="●"/>
            </a:pPr>
            <a:r>
              <a:rPr lang="zh-TW"/>
              <a:t>KNN</a:t>
            </a:r>
            <a:endParaRPr/>
          </a:p>
          <a:p>
            <a:pPr indent="-342900" lvl="0" marL="457200" rtl="0" algn="l">
              <a:spcBef>
                <a:spcPts val="0"/>
              </a:spcBef>
              <a:spcAft>
                <a:spcPts val="0"/>
              </a:spcAft>
              <a:buSzPts val="1800"/>
              <a:buChar char="●"/>
            </a:pPr>
            <a:r>
              <a:rPr lang="zh-TW"/>
              <a:t>SVM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Naive Bayes</a:t>
            </a:r>
            <a:endParaRPr/>
          </a:p>
        </p:txBody>
      </p:sp>
      <p:pic>
        <p:nvPicPr>
          <p:cNvPr id="121" name="Google Shape;121;p23"/>
          <p:cNvPicPr preferRelativeResize="0"/>
          <p:nvPr/>
        </p:nvPicPr>
        <p:blipFill>
          <a:blip r:embed="rId3">
            <a:alphaModFix/>
          </a:blip>
          <a:stretch>
            <a:fillRect/>
          </a:stretch>
        </p:blipFill>
        <p:spPr>
          <a:xfrm>
            <a:off x="311703" y="1608674"/>
            <a:ext cx="8520600" cy="2504013"/>
          </a:xfrm>
          <a:prstGeom prst="rect">
            <a:avLst/>
          </a:prstGeom>
          <a:noFill/>
          <a:ln>
            <a:noFill/>
          </a:ln>
        </p:spPr>
      </p:pic>
      <p:sp>
        <p:nvSpPr>
          <p:cNvPr id="122" name="Google Shape;122;p23"/>
          <p:cNvSpPr/>
          <p:nvPr/>
        </p:nvSpPr>
        <p:spPr>
          <a:xfrm>
            <a:off x="317400" y="3551800"/>
            <a:ext cx="4020300" cy="57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3">
            <a:alphaModFix/>
          </a:blip>
          <a:srcRect b="0" l="6796" r="47127" t="26519"/>
          <a:stretch/>
        </p:blipFill>
        <p:spPr>
          <a:xfrm>
            <a:off x="1633825" y="1694325"/>
            <a:ext cx="5567073" cy="1916025"/>
          </a:xfrm>
          <a:prstGeom prst="rect">
            <a:avLst/>
          </a:prstGeom>
          <a:noFill/>
          <a:ln>
            <a:noFill/>
          </a:ln>
        </p:spPr>
      </p:pic>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Naive Bayes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Naive Based-Confusion Matrix</a:t>
            </a:r>
            <a:endParaRPr/>
          </a:p>
        </p:txBody>
      </p:sp>
      <p:pic>
        <p:nvPicPr>
          <p:cNvPr id="134" name="Google Shape;134;p25"/>
          <p:cNvPicPr preferRelativeResize="0"/>
          <p:nvPr/>
        </p:nvPicPr>
        <p:blipFill rotWithShape="1">
          <a:blip r:embed="rId3">
            <a:alphaModFix/>
          </a:blip>
          <a:srcRect b="0" l="0" r="0" t="2353"/>
          <a:stretch/>
        </p:blipFill>
        <p:spPr>
          <a:xfrm>
            <a:off x="2005500" y="1017725"/>
            <a:ext cx="4105275" cy="399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Naive Bayes-Prediction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text:The inauguration of Joe Biden as the 46th president of the United States took place on January 20, 2021, marking the start of the four-year term of Joe Biden as president and Kamala Harris as vice president. The 59th presidential inauguration took place on the West Front of the United States Capitol in Washington, D.C. Biden took the presidential oath of office, before which Harris took the vice presidential oath of office.</a:t>
            </a:r>
            <a:endParaRPr/>
          </a:p>
          <a:p>
            <a:pPr indent="0" lvl="0" marL="0" rtl="0" algn="l">
              <a:spcBef>
                <a:spcPts val="1200"/>
              </a:spcBef>
              <a:spcAft>
                <a:spcPts val="0"/>
              </a:spcAft>
              <a:buNone/>
            </a:pPr>
            <a:r>
              <a:rPr lang="zh-TW"/>
              <a:t>actual:REAL</a:t>
            </a:r>
            <a:endParaRPr/>
          </a:p>
          <a:p>
            <a:pPr indent="0" lvl="0" marL="0" rtl="0" algn="l">
              <a:spcBef>
                <a:spcPts val="1200"/>
              </a:spcBef>
              <a:spcAft>
                <a:spcPts val="1200"/>
              </a:spcAft>
              <a:buNone/>
            </a:pPr>
            <a:r>
              <a:rPr lang="zh-TW"/>
              <a:t>predict:REAL</a:t>
            </a:r>
            <a:endParaRPr/>
          </a:p>
        </p:txBody>
      </p:sp>
      <p:pic>
        <p:nvPicPr>
          <p:cNvPr id="141" name="Google Shape;141;p26"/>
          <p:cNvPicPr preferRelativeResize="0"/>
          <p:nvPr/>
        </p:nvPicPr>
        <p:blipFill rotWithShape="1">
          <a:blip r:embed="rId3">
            <a:alphaModFix/>
          </a:blip>
          <a:srcRect b="0" l="0" r="69855" t="16135"/>
          <a:stretch/>
        </p:blipFill>
        <p:spPr>
          <a:xfrm>
            <a:off x="3207975" y="3246975"/>
            <a:ext cx="3857975" cy="1321900"/>
          </a:xfrm>
          <a:prstGeom prst="rect">
            <a:avLst/>
          </a:prstGeom>
          <a:noFill/>
          <a:ln>
            <a:noFill/>
          </a:ln>
        </p:spPr>
      </p:pic>
      <p:sp>
        <p:nvSpPr>
          <p:cNvPr id="142" name="Google Shape;142;p26"/>
          <p:cNvSpPr/>
          <p:nvPr/>
        </p:nvSpPr>
        <p:spPr>
          <a:xfrm>
            <a:off x="3207975" y="4106250"/>
            <a:ext cx="1236900" cy="37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Logistic Regression</a:t>
            </a:r>
            <a:endParaRPr/>
          </a:p>
        </p:txBody>
      </p:sp>
      <p:pic>
        <p:nvPicPr>
          <p:cNvPr id="148" name="Google Shape;148;p27"/>
          <p:cNvPicPr preferRelativeResize="0"/>
          <p:nvPr/>
        </p:nvPicPr>
        <p:blipFill rotWithShape="1">
          <a:blip r:embed="rId3">
            <a:alphaModFix/>
          </a:blip>
          <a:srcRect b="33758" l="0" r="0" t="-20496"/>
          <a:stretch/>
        </p:blipFill>
        <p:spPr>
          <a:xfrm>
            <a:off x="1433950" y="493175"/>
            <a:ext cx="5190849" cy="3880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Logistic Regression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accuracy:</a:t>
            </a:r>
            <a:r>
              <a:rPr lang="zh-TW"/>
              <a:t>90.952%</a:t>
            </a:r>
            <a:endParaRPr/>
          </a:p>
        </p:txBody>
      </p:sp>
      <p:pic>
        <p:nvPicPr>
          <p:cNvPr id="155" name="Google Shape;155;p28"/>
          <p:cNvPicPr preferRelativeResize="0"/>
          <p:nvPr/>
        </p:nvPicPr>
        <p:blipFill rotWithShape="1">
          <a:blip r:embed="rId3">
            <a:alphaModFix/>
          </a:blip>
          <a:srcRect b="0" l="0" r="0" t="65600"/>
          <a:stretch/>
        </p:blipFill>
        <p:spPr>
          <a:xfrm>
            <a:off x="1403200" y="2085727"/>
            <a:ext cx="6078950" cy="2146199"/>
          </a:xfrm>
          <a:prstGeom prst="rect">
            <a:avLst/>
          </a:prstGeom>
          <a:noFill/>
          <a:ln>
            <a:noFill/>
          </a:ln>
        </p:spPr>
      </p:pic>
      <p:sp>
        <p:nvSpPr>
          <p:cNvPr id="156" name="Google Shape;156;p28"/>
          <p:cNvSpPr/>
          <p:nvPr/>
        </p:nvSpPr>
        <p:spPr>
          <a:xfrm>
            <a:off x="1435825" y="2070625"/>
            <a:ext cx="937200" cy="39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Logistic Regression-Confusion Matrix</a:t>
            </a:r>
            <a:endParaRPr/>
          </a:p>
        </p:txBody>
      </p:sp>
      <p:pic>
        <p:nvPicPr>
          <p:cNvPr id="162" name="Google Shape;162;p29"/>
          <p:cNvPicPr preferRelativeResize="0"/>
          <p:nvPr/>
        </p:nvPicPr>
        <p:blipFill rotWithShape="1">
          <a:blip r:embed="rId3">
            <a:alphaModFix/>
          </a:blip>
          <a:srcRect b="0" l="0" r="0" t="17742"/>
          <a:stretch/>
        </p:blipFill>
        <p:spPr>
          <a:xfrm>
            <a:off x="1743375" y="1128299"/>
            <a:ext cx="4751453" cy="3464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Logistic Regression-Prediction</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text:A recipe circulating on social media claimed tha garlic cured coronavirus.</a:t>
            </a:r>
            <a:endParaRPr/>
          </a:p>
          <a:p>
            <a:pPr indent="0" lvl="0" marL="0" rtl="0" algn="l">
              <a:spcBef>
                <a:spcPts val="1200"/>
              </a:spcBef>
              <a:spcAft>
                <a:spcPts val="0"/>
              </a:spcAft>
              <a:buNone/>
            </a:pPr>
            <a:r>
              <a:rPr lang="zh-TW"/>
              <a:t>actual-Fake</a:t>
            </a:r>
            <a:endParaRPr/>
          </a:p>
          <a:p>
            <a:pPr indent="0" lvl="0" marL="0" rtl="0" algn="l">
              <a:spcBef>
                <a:spcPts val="1200"/>
              </a:spcBef>
              <a:spcAft>
                <a:spcPts val="1200"/>
              </a:spcAft>
              <a:buNone/>
            </a:pPr>
            <a:r>
              <a:rPr lang="zh-TW"/>
              <a:t>prediction-Fake</a:t>
            </a:r>
            <a:endParaRPr/>
          </a:p>
        </p:txBody>
      </p:sp>
      <p:pic>
        <p:nvPicPr>
          <p:cNvPr id="169" name="Google Shape;169;p30"/>
          <p:cNvPicPr preferRelativeResize="0"/>
          <p:nvPr/>
        </p:nvPicPr>
        <p:blipFill>
          <a:blip r:embed="rId3">
            <a:alphaModFix/>
          </a:blip>
          <a:stretch>
            <a:fillRect/>
          </a:stretch>
        </p:blipFill>
        <p:spPr>
          <a:xfrm>
            <a:off x="311700" y="2571750"/>
            <a:ext cx="8418749" cy="1445625"/>
          </a:xfrm>
          <a:prstGeom prst="rect">
            <a:avLst/>
          </a:prstGeom>
          <a:noFill/>
          <a:ln>
            <a:noFill/>
          </a:ln>
        </p:spPr>
      </p:pic>
      <p:sp>
        <p:nvSpPr>
          <p:cNvPr id="170" name="Google Shape;170;p30"/>
          <p:cNvSpPr/>
          <p:nvPr/>
        </p:nvSpPr>
        <p:spPr>
          <a:xfrm>
            <a:off x="363575" y="3733175"/>
            <a:ext cx="982500" cy="39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KNN</a:t>
            </a:r>
            <a:endParaRPr/>
          </a:p>
        </p:txBody>
      </p:sp>
      <p:pic>
        <p:nvPicPr>
          <p:cNvPr id="176" name="Google Shape;176;p31"/>
          <p:cNvPicPr preferRelativeResize="0"/>
          <p:nvPr/>
        </p:nvPicPr>
        <p:blipFill rotWithShape="1">
          <a:blip r:embed="rId3">
            <a:alphaModFix/>
          </a:blip>
          <a:srcRect b="15923" l="0" r="0" t="0"/>
          <a:stretch/>
        </p:blipFill>
        <p:spPr>
          <a:xfrm>
            <a:off x="1562800" y="1354950"/>
            <a:ext cx="5344175" cy="287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20"/>
              <a:t>Data Gathering</a:t>
            </a:r>
            <a:endParaRPr sz="28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website for dataset and reference</a:t>
            </a:r>
            <a:endParaRPr sz="2000"/>
          </a:p>
          <a:p>
            <a:pPr indent="0" lvl="0" marL="0" rtl="0" algn="l">
              <a:spcBef>
                <a:spcPts val="1200"/>
              </a:spcBef>
              <a:spcAft>
                <a:spcPts val="1200"/>
              </a:spcAft>
              <a:buNone/>
            </a:pPr>
            <a:r>
              <a:rPr lang="zh-TW" sz="1050">
                <a:solidFill>
                  <a:schemeClr val="dk1"/>
                </a:solidFill>
                <a:highlight>
                  <a:srgbClr val="FFFFFF"/>
                </a:highlight>
              </a:rPr>
              <a:t> </a:t>
            </a:r>
            <a:r>
              <a:rPr lang="zh-TW" sz="1700">
                <a:solidFill>
                  <a:schemeClr val="hlink"/>
                </a:solidFill>
                <a:highlight>
                  <a:srgbClr val="FFFFFF"/>
                </a:highlight>
                <a:uFill>
                  <a:noFill/>
                </a:uFill>
                <a:hlinkClick r:id="rId3"/>
              </a:rPr>
              <a:t>https://data-flair.training/blogs/advanced-python-project-detecting-fake-news/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KNN</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a:t>accuracy:81.852%</a:t>
            </a:r>
            <a:endParaRPr/>
          </a:p>
          <a:p>
            <a:pPr indent="0" lvl="0" marL="0" rtl="0" algn="l">
              <a:spcBef>
                <a:spcPts val="0"/>
              </a:spcBef>
              <a:spcAft>
                <a:spcPts val="1200"/>
              </a:spcAft>
              <a:buNone/>
            </a:pPr>
            <a:r>
              <a:t/>
            </a:r>
            <a:endParaRPr/>
          </a:p>
        </p:txBody>
      </p:sp>
      <p:pic>
        <p:nvPicPr>
          <p:cNvPr id="183" name="Google Shape;183;p32"/>
          <p:cNvPicPr preferRelativeResize="0"/>
          <p:nvPr/>
        </p:nvPicPr>
        <p:blipFill rotWithShape="1">
          <a:blip r:embed="rId3">
            <a:alphaModFix/>
          </a:blip>
          <a:srcRect b="1989" l="0" r="0" t="-1990"/>
          <a:stretch/>
        </p:blipFill>
        <p:spPr>
          <a:xfrm>
            <a:off x="2391943" y="1627825"/>
            <a:ext cx="6061656" cy="2171750"/>
          </a:xfrm>
          <a:prstGeom prst="rect">
            <a:avLst/>
          </a:prstGeom>
          <a:noFill/>
          <a:ln>
            <a:noFill/>
          </a:ln>
        </p:spPr>
      </p:pic>
      <p:pic>
        <p:nvPicPr>
          <p:cNvPr id="184" name="Google Shape;184;p32"/>
          <p:cNvPicPr preferRelativeResize="0"/>
          <p:nvPr/>
        </p:nvPicPr>
        <p:blipFill rotWithShape="1">
          <a:blip r:embed="rId4">
            <a:alphaModFix/>
          </a:blip>
          <a:srcRect b="7490" l="0" r="0" t="84822"/>
          <a:stretch/>
        </p:blipFill>
        <p:spPr>
          <a:xfrm>
            <a:off x="2545075" y="1258800"/>
            <a:ext cx="5344175" cy="262625"/>
          </a:xfrm>
          <a:prstGeom prst="rect">
            <a:avLst/>
          </a:prstGeom>
          <a:noFill/>
          <a:ln>
            <a:noFill/>
          </a:ln>
        </p:spPr>
      </p:pic>
      <p:sp>
        <p:nvSpPr>
          <p:cNvPr id="185" name="Google Shape;185;p32"/>
          <p:cNvSpPr/>
          <p:nvPr/>
        </p:nvSpPr>
        <p:spPr>
          <a:xfrm>
            <a:off x="2438275" y="1193613"/>
            <a:ext cx="982500" cy="39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KNN-Confusion Matrix</a:t>
            </a:r>
            <a:endParaRPr/>
          </a:p>
        </p:txBody>
      </p:sp>
      <p:pic>
        <p:nvPicPr>
          <p:cNvPr id="191" name="Google Shape;191;p33"/>
          <p:cNvPicPr preferRelativeResize="0"/>
          <p:nvPr/>
        </p:nvPicPr>
        <p:blipFill rotWithShape="1">
          <a:blip r:embed="rId3">
            <a:alphaModFix/>
          </a:blip>
          <a:srcRect b="0" l="0" r="0" t="1758"/>
          <a:stretch/>
        </p:blipFill>
        <p:spPr>
          <a:xfrm>
            <a:off x="1682975" y="1079225"/>
            <a:ext cx="4690201" cy="390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KNN-Prediction</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text:Good news, Wuhan’s </a:t>
            </a:r>
            <a:r>
              <a:rPr lang="zh-TW"/>
              <a:t>coronavirus</a:t>
            </a:r>
            <a:r>
              <a:rPr lang="zh-TW"/>
              <a:t> can be cured by one bowl of freshly boiled garlic water. Old Chinese doctor has proven </a:t>
            </a:r>
            <a:r>
              <a:rPr lang="zh-TW"/>
              <a:t>its</a:t>
            </a:r>
            <a:r>
              <a:rPr lang="zh-TW"/>
              <a:t> efficacy.  Many patients has also proven this to be effective. Eight (8) cloves of chopped garlics add seven (7)cups of water and bring to boil. Eat and drink the boiled garlic water, overnight improvement and healing. Glad to share this.</a:t>
            </a:r>
            <a:endParaRPr/>
          </a:p>
          <a:p>
            <a:pPr indent="0" lvl="0" marL="0" rtl="0" algn="l">
              <a:spcBef>
                <a:spcPts val="1200"/>
              </a:spcBef>
              <a:spcAft>
                <a:spcPts val="0"/>
              </a:spcAft>
              <a:buNone/>
            </a:pPr>
            <a:r>
              <a:rPr lang="zh-TW"/>
              <a:t>actual:FAKE</a:t>
            </a:r>
            <a:endParaRPr/>
          </a:p>
          <a:p>
            <a:pPr indent="0" lvl="0" marL="0" rtl="0" algn="l">
              <a:spcBef>
                <a:spcPts val="1200"/>
              </a:spcBef>
              <a:spcAft>
                <a:spcPts val="0"/>
              </a:spcAft>
              <a:buNone/>
            </a:pPr>
            <a:r>
              <a:rPr lang="zh-TW"/>
              <a:t>predict:FAKE</a:t>
            </a:r>
            <a:endParaRPr/>
          </a:p>
          <a:p>
            <a:pPr indent="0" lvl="0" marL="0" rtl="0" algn="l">
              <a:spcBef>
                <a:spcPts val="1200"/>
              </a:spcBef>
              <a:spcAft>
                <a:spcPts val="1200"/>
              </a:spcAft>
              <a:buNone/>
            </a:pPr>
            <a:r>
              <a:t/>
            </a:r>
            <a:endParaRPr/>
          </a:p>
        </p:txBody>
      </p:sp>
      <p:pic>
        <p:nvPicPr>
          <p:cNvPr id="198" name="Google Shape;198;p34"/>
          <p:cNvPicPr preferRelativeResize="0"/>
          <p:nvPr/>
        </p:nvPicPr>
        <p:blipFill>
          <a:blip r:embed="rId3">
            <a:alphaModFix/>
          </a:blip>
          <a:stretch>
            <a:fillRect/>
          </a:stretch>
        </p:blipFill>
        <p:spPr>
          <a:xfrm>
            <a:off x="2930129" y="3034004"/>
            <a:ext cx="5656525" cy="1639750"/>
          </a:xfrm>
          <a:prstGeom prst="rect">
            <a:avLst/>
          </a:prstGeom>
          <a:noFill/>
          <a:ln>
            <a:noFill/>
          </a:ln>
        </p:spPr>
      </p:pic>
      <p:sp>
        <p:nvSpPr>
          <p:cNvPr id="199" name="Google Shape;199;p34"/>
          <p:cNvSpPr/>
          <p:nvPr/>
        </p:nvSpPr>
        <p:spPr>
          <a:xfrm>
            <a:off x="2930125" y="3913625"/>
            <a:ext cx="982500" cy="40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a:p>
            <a:pPr indent="0" lvl="0" marL="0" rtl="0" algn="l">
              <a:spcBef>
                <a:spcPts val="0"/>
              </a:spcBef>
              <a:spcAft>
                <a:spcPts val="0"/>
              </a:spcAft>
              <a:buNone/>
            </a:pPr>
            <a:r>
              <a:t/>
            </a:r>
            <a:endParaRPr/>
          </a:p>
        </p:txBody>
      </p:sp>
      <p:sp>
        <p:nvSpPr>
          <p:cNvPr id="205" name="Google Shape;205;p35"/>
          <p:cNvSpPr txBox="1"/>
          <p:nvPr>
            <p:ph idx="1" type="body"/>
          </p:nvPr>
        </p:nvSpPr>
        <p:spPr>
          <a:xfrm>
            <a:off x="561450" y="1069850"/>
            <a:ext cx="7227300" cy="416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sz="2000">
                <a:solidFill>
                  <a:srgbClr val="666666"/>
                </a:solidFill>
                <a:highlight>
                  <a:srgbClr val="FFFFFF"/>
                </a:highlight>
              </a:rPr>
              <a:t>Support Vector Machine(SVM) </a:t>
            </a:r>
            <a:r>
              <a:rPr lang="zh-TW" sz="2100">
                <a:solidFill>
                  <a:srgbClr val="666666"/>
                </a:solidFill>
              </a:rPr>
              <a:t>is a machine learning model based on statistical learning theory</a:t>
            </a:r>
            <a:endParaRPr sz="2100">
              <a:solidFill>
                <a:srgbClr val="666666"/>
              </a:solidFill>
            </a:endParaRPr>
          </a:p>
          <a:p>
            <a:pPr indent="-351948" lvl="0" marL="457200" rtl="0" algn="l">
              <a:spcBef>
                <a:spcPts val="1200"/>
              </a:spcBef>
              <a:spcAft>
                <a:spcPts val="0"/>
              </a:spcAft>
              <a:buClr>
                <a:srgbClr val="666666"/>
              </a:buClr>
              <a:buSzPct val="100000"/>
              <a:buAutoNum type="arabicPeriod"/>
            </a:pPr>
            <a:r>
              <a:rPr lang="zh-TW" sz="2100">
                <a:solidFill>
                  <a:srgbClr val="666666"/>
                </a:solidFill>
              </a:rPr>
              <a:t>Relative advantages</a:t>
            </a:r>
            <a:r>
              <a:rPr lang="zh-TW" sz="2100">
                <a:solidFill>
                  <a:srgbClr val="666666"/>
                </a:solidFill>
              </a:rPr>
              <a:t> for</a:t>
            </a:r>
            <a:r>
              <a:rPr lang="zh-TW" sz="2100">
                <a:solidFill>
                  <a:srgbClr val="666666"/>
                </a:solidFill>
              </a:rPr>
              <a:t> </a:t>
            </a:r>
            <a:r>
              <a:rPr lang="zh-TW" sz="2100">
                <a:solidFill>
                  <a:srgbClr val="6FA8DC"/>
                </a:solidFill>
              </a:rPr>
              <a:t>small samples</a:t>
            </a:r>
            <a:r>
              <a:rPr lang="zh-TW" sz="2100">
                <a:solidFill>
                  <a:srgbClr val="666666"/>
                </a:solidFill>
              </a:rPr>
              <a:t>,</a:t>
            </a:r>
            <a:r>
              <a:rPr lang="zh-TW" sz="2100">
                <a:solidFill>
                  <a:srgbClr val="6FA8DC"/>
                </a:solidFill>
              </a:rPr>
              <a:t> non-linearity</a:t>
            </a:r>
            <a:r>
              <a:rPr lang="zh-TW" sz="2100">
                <a:solidFill>
                  <a:srgbClr val="666666"/>
                </a:solidFill>
              </a:rPr>
              <a:t>,</a:t>
            </a:r>
            <a:r>
              <a:rPr lang="zh-TW" sz="2100">
                <a:solidFill>
                  <a:srgbClr val="6FA8DC"/>
                </a:solidFill>
              </a:rPr>
              <a:t> high dimensionality </a:t>
            </a:r>
            <a:r>
              <a:rPr lang="zh-TW" sz="2100">
                <a:solidFill>
                  <a:srgbClr val="666666"/>
                </a:solidFill>
              </a:rPr>
              <a:t>and</a:t>
            </a:r>
            <a:r>
              <a:rPr lang="zh-TW" sz="2100">
                <a:solidFill>
                  <a:srgbClr val="6FA8DC"/>
                </a:solidFill>
              </a:rPr>
              <a:t> </a:t>
            </a:r>
            <a:r>
              <a:rPr lang="zh-TW" sz="2100">
                <a:solidFill>
                  <a:srgbClr val="6FA8DC"/>
                </a:solidFill>
              </a:rPr>
              <a:t>local minimum</a:t>
            </a:r>
            <a:endParaRPr sz="2100">
              <a:solidFill>
                <a:srgbClr val="666666"/>
              </a:solidFill>
            </a:endParaRPr>
          </a:p>
          <a:p>
            <a:pPr indent="0" lvl="0" marL="457200" rtl="0" algn="l">
              <a:spcBef>
                <a:spcPts val="1200"/>
              </a:spcBef>
              <a:spcAft>
                <a:spcPts val="0"/>
              </a:spcAft>
              <a:buNone/>
            </a:pPr>
            <a:r>
              <a:t/>
            </a:r>
            <a:endParaRPr sz="478">
              <a:solidFill>
                <a:srgbClr val="666666"/>
              </a:solidFill>
            </a:endParaRPr>
          </a:p>
          <a:p>
            <a:pPr indent="-351948" lvl="0" marL="457200" rtl="0" algn="l">
              <a:spcBef>
                <a:spcPts val="1200"/>
              </a:spcBef>
              <a:spcAft>
                <a:spcPts val="0"/>
              </a:spcAft>
              <a:buClr>
                <a:srgbClr val="666666"/>
              </a:buClr>
              <a:buSzPct val="100000"/>
              <a:buAutoNum type="arabicPeriod"/>
            </a:pPr>
            <a:r>
              <a:rPr lang="zh-TW" sz="2100">
                <a:solidFill>
                  <a:srgbClr val="666666"/>
                </a:solidFill>
              </a:rPr>
              <a:t>In addition to great contribute to text classification, image classification, and protein classification in medicine, it also has a wide range of applications in industry due to its fast calculation speed and low space cost.</a:t>
            </a:r>
            <a:endParaRPr sz="2100">
              <a:solidFill>
                <a:srgbClr val="666666"/>
              </a:solidFill>
            </a:endParaRPr>
          </a:p>
          <a:p>
            <a:pPr indent="0" lvl="0" marL="0" rtl="0" algn="l">
              <a:spcBef>
                <a:spcPts val="1200"/>
              </a:spcBef>
              <a:spcAft>
                <a:spcPts val="0"/>
              </a:spcAft>
              <a:buNone/>
            </a:pPr>
            <a:r>
              <a:t/>
            </a:r>
            <a:endParaRPr sz="2100">
              <a:solidFill>
                <a:srgbClr val="202124"/>
              </a:solidFill>
            </a:endParaRPr>
          </a:p>
          <a:p>
            <a:pPr indent="0" lvl="0" marL="0" rtl="0" algn="l">
              <a:spcBef>
                <a:spcPts val="1200"/>
              </a:spcBef>
              <a:spcAft>
                <a:spcPts val="1200"/>
              </a:spcAft>
              <a:buNone/>
            </a:pPr>
            <a:r>
              <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p:txBody>
      </p:sp>
      <p:sp>
        <p:nvSpPr>
          <p:cNvPr id="211" name="Google Shape;211;p36"/>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zh-TW" sz="2100">
                <a:solidFill>
                  <a:srgbClr val="666666"/>
                </a:solidFill>
              </a:rPr>
              <a:t>How does SVM work?</a:t>
            </a:r>
            <a:endParaRPr sz="2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marR="38100" rtl="0" algn="l">
              <a:lnSpc>
                <a:spcPct val="128571"/>
              </a:lnSpc>
              <a:spcBef>
                <a:spcPts val="0"/>
              </a:spcBef>
              <a:spcAft>
                <a:spcPts val="0"/>
              </a:spcAft>
              <a:buClr>
                <a:schemeClr val="dk1"/>
              </a:buClr>
              <a:buSzPts val="1100"/>
              <a:buFont typeface="Arial"/>
              <a:buNone/>
            </a:pPr>
            <a:r>
              <a:t/>
            </a:r>
            <a:endParaRPr sz="21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p:txBody>
      </p:sp>
      <p:pic>
        <p:nvPicPr>
          <p:cNvPr id="217" name="Google Shape;217;p37"/>
          <p:cNvPicPr preferRelativeResize="0"/>
          <p:nvPr/>
        </p:nvPicPr>
        <p:blipFill>
          <a:blip r:embed="rId3">
            <a:alphaModFix/>
          </a:blip>
          <a:stretch>
            <a:fillRect/>
          </a:stretch>
        </p:blipFill>
        <p:spPr>
          <a:xfrm>
            <a:off x="1711575" y="1967400"/>
            <a:ext cx="5255376" cy="2901150"/>
          </a:xfrm>
          <a:prstGeom prst="rect">
            <a:avLst/>
          </a:prstGeom>
          <a:noFill/>
          <a:ln>
            <a:noFill/>
          </a:ln>
        </p:spPr>
      </p:pic>
      <p:sp>
        <p:nvSpPr>
          <p:cNvPr id="218" name="Google Shape;218;p37"/>
          <p:cNvSpPr txBox="1"/>
          <p:nvPr/>
        </p:nvSpPr>
        <p:spPr>
          <a:xfrm>
            <a:off x="354625" y="957750"/>
            <a:ext cx="8727300" cy="9234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zh-TW" sz="2100">
                <a:solidFill>
                  <a:srgbClr val="666666"/>
                </a:solidFill>
              </a:rPr>
              <a:t>1.SVM maps the linearly </a:t>
            </a:r>
            <a:r>
              <a:rPr lang="zh-TW" sz="2100">
                <a:solidFill>
                  <a:srgbClr val="6FA8DC"/>
                </a:solidFill>
              </a:rPr>
              <a:t>inseparable samples in the low-dimensional space </a:t>
            </a:r>
            <a:r>
              <a:rPr lang="zh-TW" sz="2100">
                <a:solidFill>
                  <a:srgbClr val="666666"/>
                </a:solidFill>
              </a:rPr>
              <a:t>to</a:t>
            </a:r>
            <a:r>
              <a:rPr lang="zh-TW" sz="2100">
                <a:solidFill>
                  <a:srgbClr val="6FA8DC"/>
                </a:solidFill>
              </a:rPr>
              <a:t> the high-dimensional space.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p:txBody>
      </p:sp>
      <p:pic>
        <p:nvPicPr>
          <p:cNvPr id="224" name="Google Shape;224;p38"/>
          <p:cNvPicPr preferRelativeResize="0"/>
          <p:nvPr/>
        </p:nvPicPr>
        <p:blipFill>
          <a:blip r:embed="rId3">
            <a:alphaModFix/>
          </a:blip>
          <a:stretch>
            <a:fillRect/>
          </a:stretch>
        </p:blipFill>
        <p:spPr>
          <a:xfrm>
            <a:off x="2039675" y="2295400"/>
            <a:ext cx="4912925" cy="2631326"/>
          </a:xfrm>
          <a:prstGeom prst="rect">
            <a:avLst/>
          </a:prstGeom>
          <a:noFill/>
          <a:ln>
            <a:noFill/>
          </a:ln>
        </p:spPr>
      </p:pic>
      <p:sp>
        <p:nvSpPr>
          <p:cNvPr id="225" name="Google Shape;225;p38"/>
          <p:cNvSpPr txBox="1"/>
          <p:nvPr/>
        </p:nvSpPr>
        <p:spPr>
          <a:xfrm>
            <a:off x="368525" y="924750"/>
            <a:ext cx="7896600" cy="16470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zh-TW" sz="2100">
                <a:solidFill>
                  <a:srgbClr val="666666"/>
                </a:solidFill>
              </a:rPr>
              <a:t>2.F</a:t>
            </a:r>
            <a:r>
              <a:rPr lang="zh-TW" sz="2100">
                <a:solidFill>
                  <a:srgbClr val="666666"/>
                </a:solidFill>
              </a:rPr>
              <a:t>ind a </a:t>
            </a:r>
            <a:r>
              <a:rPr lang="zh-TW" sz="2100">
                <a:solidFill>
                  <a:srgbClr val="6FA8DC"/>
                </a:solidFill>
              </a:rPr>
              <a:t>hyperplane</a:t>
            </a:r>
            <a:r>
              <a:rPr lang="zh-TW" sz="2100">
                <a:solidFill>
                  <a:srgbClr val="666666"/>
                </a:solidFill>
              </a:rPr>
              <a:t> to effectively cut these samples, and the samples on both sides of the hyperplane should be as </a:t>
            </a:r>
            <a:r>
              <a:rPr lang="zh-TW" sz="2100">
                <a:solidFill>
                  <a:srgbClr val="6FA8DC"/>
                </a:solidFill>
              </a:rPr>
              <a:t>far</a:t>
            </a:r>
            <a:r>
              <a:rPr lang="zh-TW" sz="2100">
                <a:solidFill>
                  <a:srgbClr val="666666"/>
                </a:solidFill>
              </a:rPr>
              <a:t> away as possible from the hyperplane.</a:t>
            </a:r>
            <a:endParaRPr sz="2100">
              <a:solidFill>
                <a:srgbClr val="666666"/>
              </a:solidFil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a:p>
            <a:pPr indent="0" lvl="0" marL="0" rtl="0" algn="l">
              <a:spcBef>
                <a:spcPts val="0"/>
              </a:spcBef>
              <a:spcAft>
                <a:spcPts val="0"/>
              </a:spcAft>
              <a:buNone/>
            </a:pPr>
            <a:r>
              <a:t/>
            </a:r>
            <a:endParaRPr/>
          </a:p>
        </p:txBody>
      </p:sp>
      <p:sp>
        <p:nvSpPr>
          <p:cNvPr id="231" name="Google Shape;231;p39"/>
          <p:cNvSpPr/>
          <p:nvPr/>
        </p:nvSpPr>
        <p:spPr>
          <a:xfrm>
            <a:off x="801100" y="1509675"/>
            <a:ext cx="6955848" cy="353559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TW" sz="2100">
                <a:solidFill>
                  <a:srgbClr val="666666"/>
                </a:solidFill>
              </a:rPr>
              <a:t>Imagine that if we want to map a sample that was originally only in a 2-dimensional space to an ultra-high dimension…...</a:t>
            </a:r>
            <a:endParaRPr sz="2100">
              <a:solidFill>
                <a:srgbClr val="666666"/>
              </a:solidFill>
            </a:endParaRPr>
          </a:p>
          <a:p>
            <a:pPr indent="0" lvl="0" marL="0" rtl="0" algn="l">
              <a:lnSpc>
                <a:spcPct val="115000"/>
              </a:lnSpc>
              <a:spcBef>
                <a:spcPts val="0"/>
              </a:spcBef>
              <a:spcAft>
                <a:spcPts val="0"/>
              </a:spcAft>
              <a:buNone/>
            </a:pPr>
            <a:r>
              <a:rPr lang="zh-TW" sz="2100">
                <a:solidFill>
                  <a:srgbClr val="666666"/>
                </a:solidFill>
              </a:rPr>
              <a:t>(for example, 3000 dimensions)</a:t>
            </a:r>
            <a:endParaRPr/>
          </a:p>
        </p:txBody>
      </p:sp>
      <p:pic>
        <p:nvPicPr>
          <p:cNvPr id="232" name="Google Shape;232;p39"/>
          <p:cNvPicPr preferRelativeResize="0"/>
          <p:nvPr/>
        </p:nvPicPr>
        <p:blipFill>
          <a:blip r:embed="rId3">
            <a:alphaModFix/>
          </a:blip>
          <a:stretch>
            <a:fillRect/>
          </a:stretch>
        </p:blipFill>
        <p:spPr>
          <a:xfrm>
            <a:off x="6259325" y="3213225"/>
            <a:ext cx="1719600" cy="1832050"/>
          </a:xfrm>
          <a:prstGeom prst="rect">
            <a:avLst/>
          </a:prstGeom>
          <a:noFill/>
          <a:ln>
            <a:noFill/>
          </a:ln>
        </p:spPr>
      </p:pic>
      <p:sp>
        <p:nvSpPr>
          <p:cNvPr id="233" name="Google Shape;233;p39"/>
          <p:cNvSpPr txBox="1"/>
          <p:nvPr/>
        </p:nvSpPr>
        <p:spPr>
          <a:xfrm>
            <a:off x="397625" y="924950"/>
            <a:ext cx="77628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zh-TW" sz="2100">
                <a:solidFill>
                  <a:srgbClr val="6FA8DC"/>
                </a:solidFill>
              </a:rPr>
              <a:t>3.Find a line to maximize the Margin using Kernel Function!</a:t>
            </a:r>
            <a:endParaRPr>
              <a:solidFill>
                <a:srgbClr val="6FA8DC"/>
              </a:solidFill>
            </a:endParaRPr>
          </a:p>
        </p:txBody>
      </p:sp>
      <p:sp>
        <p:nvSpPr>
          <p:cNvPr id="234" name="Google Shape;234;p39"/>
          <p:cNvSpPr txBox="1"/>
          <p:nvPr/>
        </p:nvSpPr>
        <p:spPr>
          <a:xfrm>
            <a:off x="3662800" y="324650"/>
            <a:ext cx="492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50">
                <a:solidFill>
                  <a:srgbClr val="444444"/>
                </a:solidFill>
                <a:highlight>
                  <a:srgbClr val="FFFFFF"/>
                </a:highlight>
                <a:latin typeface="Georgia"/>
                <a:ea typeface="Georgia"/>
                <a:cs typeface="Georgia"/>
                <a:sym typeface="Georgia"/>
              </a:rPr>
              <a:t>The kernel functions return the inner product between two points in a suitable feature space.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SVM-Introduction</a:t>
            </a:r>
            <a:endParaRPr/>
          </a:p>
        </p:txBody>
      </p:sp>
      <p:pic>
        <p:nvPicPr>
          <p:cNvPr id="240" name="Google Shape;240;p40"/>
          <p:cNvPicPr preferRelativeResize="0"/>
          <p:nvPr/>
        </p:nvPicPr>
        <p:blipFill>
          <a:blip r:embed="rId3">
            <a:alphaModFix/>
          </a:blip>
          <a:stretch>
            <a:fillRect/>
          </a:stretch>
        </p:blipFill>
        <p:spPr>
          <a:xfrm>
            <a:off x="3643950" y="1211800"/>
            <a:ext cx="3228875" cy="3047574"/>
          </a:xfrm>
          <a:prstGeom prst="rect">
            <a:avLst/>
          </a:prstGeom>
          <a:noFill/>
          <a:ln>
            <a:noFill/>
          </a:ln>
        </p:spPr>
      </p:pic>
      <p:sp>
        <p:nvSpPr>
          <p:cNvPr id="241" name="Google Shape;241;p40"/>
          <p:cNvSpPr txBox="1"/>
          <p:nvPr/>
        </p:nvSpPr>
        <p:spPr>
          <a:xfrm>
            <a:off x="471750" y="1340250"/>
            <a:ext cx="3172200" cy="12315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zh-TW" sz="2100">
                <a:solidFill>
                  <a:srgbClr val="202124"/>
                </a:solidFill>
              </a:rPr>
              <a:t>Multiple kernel function:</a:t>
            </a:r>
            <a:endParaRPr sz="2100">
              <a:solidFill>
                <a:srgbClr val="202124"/>
              </a:solidFill>
            </a:endParaRPr>
          </a:p>
          <a:p>
            <a:pPr indent="0" lvl="0" marL="0" marR="38100" rtl="0" algn="l">
              <a:lnSpc>
                <a:spcPct val="128571"/>
              </a:lnSpc>
              <a:spcBef>
                <a:spcPts val="0"/>
              </a:spcBef>
              <a:spcAft>
                <a:spcPts val="0"/>
              </a:spcAft>
              <a:buClr>
                <a:schemeClr val="dk1"/>
              </a:buClr>
              <a:buSzPts val="1100"/>
              <a:buFont typeface="Arial"/>
              <a:buNone/>
            </a:pPr>
            <a:r>
              <a:t/>
            </a:r>
            <a:endParaRPr sz="2100">
              <a:solidFill>
                <a:srgbClr val="202124"/>
              </a:solidFill>
            </a:endParaRPr>
          </a:p>
          <a:p>
            <a:pPr indent="0" lvl="0" marL="0" rtl="0" algn="l">
              <a:spcBef>
                <a:spcPts val="0"/>
              </a:spcBef>
              <a:spcAft>
                <a:spcPts val="0"/>
              </a:spcAft>
              <a:buNone/>
            </a:pPr>
            <a:r>
              <a:t/>
            </a:r>
            <a:endParaRPr/>
          </a:p>
        </p:txBody>
      </p:sp>
      <p:sp>
        <p:nvSpPr>
          <p:cNvPr id="242" name="Google Shape;242;p40"/>
          <p:cNvSpPr txBox="1"/>
          <p:nvPr/>
        </p:nvSpPr>
        <p:spPr>
          <a:xfrm>
            <a:off x="406950" y="2320900"/>
            <a:ext cx="34923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100">
              <a:solidFill>
                <a:srgbClr val="202124"/>
              </a:solidFill>
            </a:endParaRPr>
          </a:p>
          <a:p>
            <a:pPr indent="0" lvl="0" marL="0" rtl="0" algn="l">
              <a:spcBef>
                <a:spcPts val="0"/>
              </a:spcBef>
              <a:spcAft>
                <a:spcPts val="0"/>
              </a:spcAft>
              <a:buClr>
                <a:schemeClr val="dk1"/>
              </a:buClr>
              <a:buSzPts val="1100"/>
              <a:buFont typeface="Arial"/>
              <a:buNone/>
            </a:pPr>
            <a:r>
              <a:rPr lang="zh-TW" sz="2100">
                <a:solidFill>
                  <a:srgbClr val="202124"/>
                </a:solidFill>
              </a:rPr>
              <a:t>Gaussian kernel function:</a:t>
            </a:r>
            <a:endParaRPr sz="2100">
              <a:solidFill>
                <a:srgbClr val="202124"/>
              </a:solidFill>
            </a:endParaRPr>
          </a:p>
          <a:p>
            <a:pPr indent="0" lvl="0" marL="0" rtl="0" algn="l">
              <a:spcBef>
                <a:spcPts val="0"/>
              </a:spcBef>
              <a:spcAft>
                <a:spcPts val="0"/>
              </a:spcAft>
              <a:buNone/>
            </a:pPr>
            <a:r>
              <a:t/>
            </a:r>
            <a:endParaRPr sz="2100">
              <a:solidFill>
                <a:srgbClr val="202124"/>
              </a:solidFill>
            </a:endParaRPr>
          </a:p>
        </p:txBody>
      </p:sp>
      <p:sp>
        <p:nvSpPr>
          <p:cNvPr id="243" name="Google Shape;243;p40"/>
          <p:cNvSpPr txBox="1"/>
          <p:nvPr/>
        </p:nvSpPr>
        <p:spPr>
          <a:xfrm>
            <a:off x="406950" y="3625350"/>
            <a:ext cx="3301800" cy="815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zh-TW" sz="2100">
                <a:solidFill>
                  <a:srgbClr val="202124"/>
                </a:solidFill>
              </a:rPr>
              <a:t>Sigmoid kernel function:</a:t>
            </a:r>
            <a:endParaRPr sz="2100">
              <a:solidFill>
                <a:srgbClr val="202124"/>
              </a:solidFill>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SVM</a:t>
            </a:r>
            <a:endParaRPr/>
          </a:p>
        </p:txBody>
      </p:sp>
      <p:pic>
        <p:nvPicPr>
          <p:cNvPr id="249" name="Google Shape;249;p41"/>
          <p:cNvPicPr preferRelativeResize="0"/>
          <p:nvPr/>
        </p:nvPicPr>
        <p:blipFill>
          <a:blip r:embed="rId3">
            <a:alphaModFix/>
          </a:blip>
          <a:stretch>
            <a:fillRect/>
          </a:stretch>
        </p:blipFill>
        <p:spPr>
          <a:xfrm>
            <a:off x="1280850" y="1017725"/>
            <a:ext cx="4564475" cy="4014975"/>
          </a:xfrm>
          <a:prstGeom prst="rect">
            <a:avLst/>
          </a:prstGeom>
          <a:noFill/>
          <a:ln>
            <a:noFill/>
          </a:ln>
        </p:spPr>
      </p:pic>
      <p:sp>
        <p:nvSpPr>
          <p:cNvPr id="250" name="Google Shape;250;p41"/>
          <p:cNvSpPr/>
          <p:nvPr/>
        </p:nvSpPr>
        <p:spPr>
          <a:xfrm>
            <a:off x="1233300" y="4564450"/>
            <a:ext cx="1683900" cy="468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41"/>
          <p:cNvPicPr preferRelativeResize="0"/>
          <p:nvPr/>
        </p:nvPicPr>
        <p:blipFill rotWithShape="1">
          <a:blip r:embed="rId4">
            <a:alphaModFix/>
          </a:blip>
          <a:srcRect b="36250" l="11143" r="58634" t="41249"/>
          <a:stretch/>
        </p:blipFill>
        <p:spPr>
          <a:xfrm>
            <a:off x="6206613" y="645638"/>
            <a:ext cx="2763624" cy="1157274"/>
          </a:xfrm>
          <a:prstGeom prst="rect">
            <a:avLst/>
          </a:prstGeom>
          <a:noFill/>
          <a:ln cap="flat" cmpd="sng" w="9525">
            <a:solidFill>
              <a:schemeClr val="accent5"/>
            </a:solidFill>
            <a:prstDash val="dash"/>
            <a:round/>
            <a:headEnd len="sm" w="sm" type="none"/>
            <a:tailEnd len="sm" w="sm" type="none"/>
          </a:ln>
        </p:spPr>
      </p:pic>
      <p:pic>
        <p:nvPicPr>
          <p:cNvPr id="252" name="Google Shape;252;p41"/>
          <p:cNvPicPr preferRelativeResize="0"/>
          <p:nvPr/>
        </p:nvPicPr>
        <p:blipFill rotWithShape="1">
          <a:blip r:embed="rId5">
            <a:alphaModFix/>
          </a:blip>
          <a:srcRect b="15997" l="5601" r="57249" t="15226"/>
          <a:stretch/>
        </p:blipFill>
        <p:spPr>
          <a:xfrm>
            <a:off x="6577013" y="1950250"/>
            <a:ext cx="2393224" cy="1660924"/>
          </a:xfrm>
          <a:prstGeom prst="rect">
            <a:avLst/>
          </a:prstGeom>
          <a:noFill/>
          <a:ln>
            <a:noFill/>
          </a:ln>
        </p:spPr>
      </p:pic>
      <p:pic>
        <p:nvPicPr>
          <p:cNvPr id="253" name="Google Shape;253;p41"/>
          <p:cNvPicPr preferRelativeResize="0"/>
          <p:nvPr/>
        </p:nvPicPr>
        <p:blipFill rotWithShape="1">
          <a:blip r:embed="rId3">
            <a:alphaModFix/>
          </a:blip>
          <a:srcRect b="88335" l="0" r="17382" t="6085"/>
          <a:stretch/>
        </p:blipFill>
        <p:spPr>
          <a:xfrm>
            <a:off x="536725" y="1232322"/>
            <a:ext cx="5592600" cy="332153"/>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ppt_w</p:attrName>
                                        </p:attrNameLst>
                                      </p:cBhvr>
                                      <p:tavLst>
                                        <p:tav fmla="" tm="0">
                                          <p:val>
                                            <p:strVal val="0"/>
                                          </p:val>
                                        </p:tav>
                                        <p:tav fmla="" tm="100000">
                                          <p:val>
                                            <p:strVal val="#ppt_w"/>
                                          </p:val>
                                        </p:tav>
                                      </p:tavLst>
                                    </p:anim>
                                    <p:anim calcmode="lin" valueType="num">
                                      <p:cBhvr additive="base">
                                        <p:cTn dur="1000"/>
                                        <p:tgtEl>
                                          <p:spTgt spid="25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processing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1.Deleting rows without text and irrevelent columns</a:t>
            </a:r>
            <a:endParaRPr/>
          </a:p>
          <a:p>
            <a:pPr indent="0" lvl="0" marL="0" rtl="0" algn="l">
              <a:spcBef>
                <a:spcPts val="1200"/>
              </a:spcBef>
              <a:spcAft>
                <a:spcPts val="0"/>
              </a:spcAft>
              <a:buNone/>
            </a:pPr>
            <a:r>
              <a:rPr lang="zh-TW"/>
              <a:t>2.Data visualization (Fake:Real = 1:1)</a:t>
            </a:r>
            <a:endParaRPr/>
          </a:p>
          <a:p>
            <a:pPr indent="0" lvl="0" marL="0" rtl="0" algn="l">
              <a:spcBef>
                <a:spcPts val="1200"/>
              </a:spcBef>
              <a:spcAft>
                <a:spcPts val="0"/>
              </a:spcAft>
              <a:buNone/>
            </a:pPr>
            <a:r>
              <a:rPr lang="zh-TW"/>
              <a:t>3.Transfering text into usable data by using tifdf_vectorizer</a:t>
            </a:r>
            <a:endParaRPr/>
          </a:p>
          <a:p>
            <a:pPr indent="0" lvl="0" marL="0" rtl="0" algn="l">
              <a:spcBef>
                <a:spcPts val="1200"/>
              </a:spcBef>
              <a:spcAft>
                <a:spcPts val="1200"/>
              </a:spcAft>
              <a:buNone/>
            </a:pPr>
            <a:r>
              <a:rPr lang="zh-TW"/>
              <a:t>4.Predictions</a:t>
            </a:r>
            <a:endParaRPr/>
          </a:p>
        </p:txBody>
      </p:sp>
      <p:pic>
        <p:nvPicPr>
          <p:cNvPr id="69" name="Google Shape;69;p15"/>
          <p:cNvPicPr preferRelativeResize="0"/>
          <p:nvPr/>
        </p:nvPicPr>
        <p:blipFill rotWithShape="1">
          <a:blip r:embed="rId3">
            <a:alphaModFix/>
          </a:blip>
          <a:srcRect b="5573" l="15475" r="33816" t="17663"/>
          <a:stretch/>
        </p:blipFill>
        <p:spPr>
          <a:xfrm>
            <a:off x="5525925" y="2519625"/>
            <a:ext cx="2734277" cy="232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9"/>
                                        </p:tgtEl>
                                      </p:cBhvr>
                                    </p:animEffect>
                                    <p:set>
                                      <p:cBhvr>
                                        <p:cTn dur="1" fill="hold">
                                          <p:stCondLst>
                                            <p:cond delay="1000"/>
                                          </p:stCondLst>
                                        </p:cTn>
                                        <p:tgtEl>
                                          <p:spTgt spid="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SVM</a:t>
            </a:r>
            <a:endParaRPr/>
          </a:p>
        </p:txBody>
      </p:sp>
      <p:pic>
        <p:nvPicPr>
          <p:cNvPr id="259" name="Google Shape;259;p42"/>
          <p:cNvPicPr preferRelativeResize="0"/>
          <p:nvPr/>
        </p:nvPicPr>
        <p:blipFill>
          <a:blip r:embed="rId3">
            <a:alphaModFix/>
          </a:blip>
          <a:stretch>
            <a:fillRect/>
          </a:stretch>
        </p:blipFill>
        <p:spPr>
          <a:xfrm>
            <a:off x="1183451" y="1469875"/>
            <a:ext cx="6094525" cy="2384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SVM-Confusion Matrix</a:t>
            </a:r>
            <a:endParaRPr/>
          </a:p>
        </p:txBody>
      </p:sp>
      <p:pic>
        <p:nvPicPr>
          <p:cNvPr id="265" name="Google Shape;265;p43"/>
          <p:cNvPicPr preferRelativeResize="0"/>
          <p:nvPr/>
        </p:nvPicPr>
        <p:blipFill>
          <a:blip r:embed="rId3">
            <a:alphaModFix/>
          </a:blip>
          <a:stretch>
            <a:fillRect/>
          </a:stretch>
        </p:blipFill>
        <p:spPr>
          <a:xfrm>
            <a:off x="1715919" y="1017725"/>
            <a:ext cx="4801158" cy="3991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4"/>
          <p:cNvPicPr preferRelativeResize="0"/>
          <p:nvPr/>
        </p:nvPicPr>
        <p:blipFill rotWithShape="1">
          <a:blip r:embed="rId3">
            <a:alphaModFix/>
          </a:blip>
          <a:srcRect b="10538" l="2717" r="19846" t="20629"/>
          <a:stretch/>
        </p:blipFill>
        <p:spPr>
          <a:xfrm>
            <a:off x="200500" y="1079900"/>
            <a:ext cx="8006002" cy="4003025"/>
          </a:xfrm>
          <a:prstGeom prst="rect">
            <a:avLst/>
          </a:prstGeom>
          <a:noFill/>
          <a:ln>
            <a:noFill/>
          </a:ln>
        </p:spPr>
      </p:pic>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SVM-Prediction</a:t>
            </a:r>
            <a:endParaRPr/>
          </a:p>
        </p:txBody>
      </p:sp>
      <p:sp>
        <p:nvSpPr>
          <p:cNvPr id="272" name="Google Shape;272;p44"/>
          <p:cNvSpPr/>
          <p:nvPr/>
        </p:nvSpPr>
        <p:spPr>
          <a:xfrm>
            <a:off x="6089700" y="3408775"/>
            <a:ext cx="2426100" cy="1104000"/>
          </a:xfrm>
          <a:prstGeom prst="wedgeRoundRectCallout">
            <a:avLst>
              <a:gd fmla="val -158004" name="adj1"/>
              <a:gd fmla="val 67749"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4"/>
          <p:cNvSpPr/>
          <p:nvPr/>
        </p:nvSpPr>
        <p:spPr>
          <a:xfrm>
            <a:off x="1019000" y="4840225"/>
            <a:ext cx="2292600" cy="24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4"/>
          <p:cNvSpPr txBox="1"/>
          <p:nvPr/>
        </p:nvSpPr>
        <p:spPr>
          <a:xfrm>
            <a:off x="6162475" y="3481575"/>
            <a:ext cx="17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latin typeface="Comic Sans MS"/>
                <a:ea typeface="Comic Sans MS"/>
                <a:cs typeface="Comic Sans MS"/>
                <a:sym typeface="Comic Sans MS"/>
              </a:rPr>
              <a:t>Accuracy</a:t>
            </a:r>
            <a:endParaRPr>
              <a:solidFill>
                <a:schemeClr val="dk1"/>
              </a:solidFill>
              <a:latin typeface="Comic Sans MS"/>
              <a:ea typeface="Comic Sans MS"/>
              <a:cs typeface="Comic Sans MS"/>
              <a:sym typeface="Comic Sans MS"/>
            </a:endParaRPr>
          </a:p>
        </p:txBody>
      </p:sp>
      <p:sp>
        <p:nvSpPr>
          <p:cNvPr id="275" name="Google Shape;275;p44"/>
          <p:cNvSpPr txBox="1"/>
          <p:nvPr/>
        </p:nvSpPr>
        <p:spPr>
          <a:xfrm>
            <a:off x="6399000" y="3810675"/>
            <a:ext cx="180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0B5394"/>
                </a:solidFill>
              </a:rPr>
              <a:t>y_test_svm: 0.9484</a:t>
            </a:r>
            <a:endParaRPr>
              <a:solidFill>
                <a:srgbClr val="0B5394"/>
              </a:solidFill>
            </a:endParaRPr>
          </a:p>
          <a:p>
            <a:pPr indent="0" lvl="0" marL="0" rtl="0" algn="l">
              <a:spcBef>
                <a:spcPts val="0"/>
              </a:spcBef>
              <a:spcAft>
                <a:spcPts val="0"/>
              </a:spcAft>
              <a:buNone/>
            </a:pPr>
            <a:r>
              <a:rPr lang="zh-TW">
                <a:solidFill>
                  <a:srgbClr val="0B5394"/>
                </a:solidFill>
              </a:rPr>
              <a:t>fnn_test: 0.8189</a:t>
            </a:r>
            <a:endParaRPr>
              <a:solidFill>
                <a:srgbClr val="0B539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5"/>
          <p:cNvPicPr preferRelativeResize="0"/>
          <p:nvPr/>
        </p:nvPicPr>
        <p:blipFill rotWithShape="1">
          <a:blip r:embed="rId3">
            <a:alphaModFix/>
          </a:blip>
          <a:srcRect b="1989" l="62009" r="17130" t="-1990"/>
          <a:stretch/>
        </p:blipFill>
        <p:spPr>
          <a:xfrm>
            <a:off x="4779150" y="1857350"/>
            <a:ext cx="1264450" cy="2171750"/>
          </a:xfrm>
          <a:prstGeom prst="rect">
            <a:avLst/>
          </a:prstGeom>
          <a:noFill/>
          <a:ln>
            <a:noFill/>
          </a:ln>
        </p:spPr>
      </p:pic>
      <p:sp>
        <p:nvSpPr>
          <p:cNvPr id="281" name="Google Shape;281;p45"/>
          <p:cNvSpPr txBox="1"/>
          <p:nvPr/>
        </p:nvSpPr>
        <p:spPr>
          <a:xfrm>
            <a:off x="5095325" y="1406125"/>
            <a:ext cx="6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KNN</a:t>
            </a:r>
            <a:endParaRPr/>
          </a:p>
        </p:txBody>
      </p:sp>
      <p:pic>
        <p:nvPicPr>
          <p:cNvPr id="282" name="Google Shape;282;p45"/>
          <p:cNvPicPr preferRelativeResize="0"/>
          <p:nvPr/>
        </p:nvPicPr>
        <p:blipFill rotWithShape="1">
          <a:blip r:embed="rId4">
            <a:alphaModFix/>
          </a:blip>
          <a:srcRect b="21874" l="63394" r="17616" t="0"/>
          <a:stretch/>
        </p:blipFill>
        <p:spPr>
          <a:xfrm>
            <a:off x="6932975" y="1953800"/>
            <a:ext cx="1157275" cy="1862700"/>
          </a:xfrm>
          <a:prstGeom prst="rect">
            <a:avLst/>
          </a:prstGeom>
          <a:noFill/>
          <a:ln>
            <a:noFill/>
          </a:ln>
        </p:spPr>
      </p:pic>
      <p:sp>
        <p:nvSpPr>
          <p:cNvPr id="283" name="Google Shape;283;p45"/>
          <p:cNvSpPr txBox="1"/>
          <p:nvPr/>
        </p:nvSpPr>
        <p:spPr>
          <a:xfrm>
            <a:off x="7195563" y="1406125"/>
            <a:ext cx="6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SVM</a:t>
            </a:r>
            <a:endParaRPr/>
          </a:p>
        </p:txBody>
      </p:sp>
      <p:pic>
        <p:nvPicPr>
          <p:cNvPr id="284" name="Google Shape;284;p45"/>
          <p:cNvPicPr preferRelativeResize="0"/>
          <p:nvPr/>
        </p:nvPicPr>
        <p:blipFill rotWithShape="1">
          <a:blip r:embed="rId5">
            <a:alphaModFix/>
          </a:blip>
          <a:srcRect b="0" l="56416" r="26132" t="68409"/>
          <a:stretch/>
        </p:blipFill>
        <p:spPr>
          <a:xfrm>
            <a:off x="3236100" y="1857350"/>
            <a:ext cx="1157275" cy="2150070"/>
          </a:xfrm>
          <a:prstGeom prst="rect">
            <a:avLst/>
          </a:prstGeom>
          <a:noFill/>
          <a:ln>
            <a:noFill/>
          </a:ln>
        </p:spPr>
      </p:pic>
      <p:sp>
        <p:nvSpPr>
          <p:cNvPr id="285" name="Google Shape;285;p45"/>
          <p:cNvSpPr txBox="1"/>
          <p:nvPr/>
        </p:nvSpPr>
        <p:spPr>
          <a:xfrm>
            <a:off x="3236038" y="1298425"/>
            <a:ext cx="115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t>Logistic Regression</a:t>
            </a:r>
            <a:endParaRPr/>
          </a:p>
        </p:txBody>
      </p:sp>
      <p:pic>
        <p:nvPicPr>
          <p:cNvPr id="286" name="Google Shape;286;p45"/>
          <p:cNvPicPr preferRelativeResize="0"/>
          <p:nvPr/>
        </p:nvPicPr>
        <p:blipFill rotWithShape="1">
          <a:blip r:embed="rId6">
            <a:alphaModFix/>
          </a:blip>
          <a:srcRect b="3073" l="34976" r="55663" t="28320"/>
          <a:stretch/>
        </p:blipFill>
        <p:spPr>
          <a:xfrm>
            <a:off x="1451050" y="2071999"/>
            <a:ext cx="1264451" cy="2000328"/>
          </a:xfrm>
          <a:prstGeom prst="rect">
            <a:avLst/>
          </a:prstGeom>
          <a:noFill/>
          <a:ln>
            <a:noFill/>
          </a:ln>
        </p:spPr>
      </p:pic>
      <p:sp>
        <p:nvSpPr>
          <p:cNvPr id="287" name="Google Shape;287;p45"/>
          <p:cNvSpPr txBox="1"/>
          <p:nvPr/>
        </p:nvSpPr>
        <p:spPr>
          <a:xfrm>
            <a:off x="1430625" y="1406125"/>
            <a:ext cx="13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Naive Bayes</a:t>
            </a:r>
            <a:endParaRPr/>
          </a:p>
          <a:p>
            <a:pPr indent="0" lvl="0" marL="0" rtl="0" algn="l">
              <a:spcBef>
                <a:spcPts val="0"/>
              </a:spcBef>
              <a:spcAft>
                <a:spcPts val="0"/>
              </a:spcAft>
              <a:buNone/>
            </a:pPr>
            <a:r>
              <a:t/>
            </a:r>
            <a:endParaRPr/>
          </a:p>
        </p:txBody>
      </p:sp>
      <p:pic>
        <p:nvPicPr>
          <p:cNvPr id="288" name="Google Shape;288;p45"/>
          <p:cNvPicPr preferRelativeResize="0"/>
          <p:nvPr/>
        </p:nvPicPr>
        <p:blipFill>
          <a:blip r:embed="rId7">
            <a:alphaModFix/>
          </a:blip>
          <a:stretch>
            <a:fillRect/>
          </a:stretch>
        </p:blipFill>
        <p:spPr>
          <a:xfrm rot="626817">
            <a:off x="7480997" y="1053450"/>
            <a:ext cx="1402731" cy="1402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6"/>
          <p:cNvPicPr preferRelativeResize="0"/>
          <p:nvPr/>
        </p:nvPicPr>
        <p:blipFill rotWithShape="1">
          <a:blip r:embed="rId3">
            <a:alphaModFix/>
          </a:blip>
          <a:srcRect b="4789" l="-44980" r="44980" t="26202"/>
          <a:stretch/>
        </p:blipFill>
        <p:spPr>
          <a:xfrm>
            <a:off x="811150" y="-114700"/>
            <a:ext cx="8365625" cy="5301224"/>
          </a:xfrm>
          <a:prstGeom prst="rect">
            <a:avLst/>
          </a:prstGeom>
          <a:noFill/>
          <a:ln>
            <a:noFill/>
          </a:ln>
        </p:spPr>
      </p:pic>
      <p:sp>
        <p:nvSpPr>
          <p:cNvPr id="294" name="Google Shape;294;p46"/>
          <p:cNvSpPr/>
          <p:nvPr/>
        </p:nvSpPr>
        <p:spPr>
          <a:xfrm>
            <a:off x="3228275" y="1335575"/>
            <a:ext cx="2753100" cy="2745000"/>
          </a:xfrm>
          <a:prstGeom prst="rect">
            <a:avLst/>
          </a:prstGeom>
          <a:solidFill>
            <a:schemeClr val="lt2"/>
          </a:solidFill>
          <a:ln cap="flat" cmpd="thinThick" w="114300">
            <a:solidFill>
              <a:srgbClr val="66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6"/>
          <p:cNvSpPr txBox="1"/>
          <p:nvPr>
            <p:ph idx="1" type="body"/>
          </p:nvPr>
        </p:nvSpPr>
        <p:spPr>
          <a:xfrm>
            <a:off x="3351175" y="2152025"/>
            <a:ext cx="6906900" cy="221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4000"/>
              <a:t>THE END</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zh-TW" sz="2220">
                <a:solidFill>
                  <a:schemeClr val="dk2"/>
                </a:solidFill>
              </a:rPr>
              <a:t>Deleting rows without text and irrevelent columns</a:t>
            </a:r>
            <a:endParaRPr sz="2220">
              <a:solidFill>
                <a:schemeClr val="dk2"/>
              </a:solidFill>
            </a:endParaRPr>
          </a:p>
          <a:p>
            <a:pPr indent="0" lvl="0" marL="0" rtl="0" algn="l">
              <a:spcBef>
                <a:spcPts val="1200"/>
              </a:spcBef>
              <a:spcAft>
                <a:spcPts val="0"/>
              </a:spcAft>
              <a:buSzPts val="990"/>
              <a:buNone/>
            </a:pPr>
            <a:r>
              <a:t/>
            </a:r>
            <a:endParaRPr sz="252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rotWithShape="1">
          <a:blip r:embed="rId3">
            <a:alphaModFix/>
          </a:blip>
          <a:srcRect b="48969" l="0" r="0" t="0"/>
          <a:stretch/>
        </p:blipFill>
        <p:spPr>
          <a:xfrm>
            <a:off x="311700" y="1152463"/>
            <a:ext cx="7904225" cy="2357825"/>
          </a:xfrm>
          <a:prstGeom prst="rect">
            <a:avLst/>
          </a:prstGeom>
          <a:noFill/>
          <a:ln>
            <a:noFill/>
          </a:ln>
        </p:spPr>
      </p:pic>
      <p:pic>
        <p:nvPicPr>
          <p:cNvPr id="77" name="Google Shape;77;p16"/>
          <p:cNvPicPr preferRelativeResize="0"/>
          <p:nvPr/>
        </p:nvPicPr>
        <p:blipFill>
          <a:blip r:embed="rId4">
            <a:alphaModFix/>
          </a:blip>
          <a:stretch>
            <a:fillRect/>
          </a:stretch>
        </p:blipFill>
        <p:spPr>
          <a:xfrm>
            <a:off x="311703" y="3645050"/>
            <a:ext cx="1512763" cy="92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lang="zh-TW" sz="2220">
                <a:solidFill>
                  <a:schemeClr val="dk2"/>
                </a:solidFill>
              </a:rPr>
              <a:t>Lowering letters and removing numbers</a:t>
            </a:r>
            <a:r>
              <a:rPr lang="zh-TW" sz="2220">
                <a:solidFill>
                  <a:schemeClr val="dk2"/>
                </a:solidFill>
              </a:rPr>
              <a:t> </a:t>
            </a:r>
            <a:endParaRPr/>
          </a:p>
        </p:txBody>
      </p:sp>
      <p:pic>
        <p:nvPicPr>
          <p:cNvPr id="83" name="Google Shape;83;p17"/>
          <p:cNvPicPr preferRelativeResize="0"/>
          <p:nvPr/>
        </p:nvPicPr>
        <p:blipFill>
          <a:blip r:embed="rId3">
            <a:alphaModFix/>
          </a:blip>
          <a:stretch>
            <a:fillRect/>
          </a:stretch>
        </p:blipFill>
        <p:spPr>
          <a:xfrm>
            <a:off x="484100" y="1071925"/>
            <a:ext cx="6887826" cy="3676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4695"/>
              <a:buFont typeface="Arial"/>
              <a:buNone/>
            </a:pPr>
            <a:r>
              <a:rPr lang="zh-TW" sz="2461">
                <a:solidFill>
                  <a:srgbClr val="444444"/>
                </a:solidFill>
                <a:highlight>
                  <a:srgbClr val="FFFFFF"/>
                </a:highlight>
              </a:rPr>
              <a:t>TfidfVectorizer</a:t>
            </a:r>
            <a:endParaRPr sz="2461">
              <a:solidFill>
                <a:srgbClr val="444444"/>
              </a:solidFill>
              <a:highlight>
                <a:srgbClr val="FFFFFF"/>
              </a:highlight>
            </a:endParaRPr>
          </a:p>
          <a:p>
            <a:pPr indent="0" lvl="0" marL="0" rtl="0" algn="l">
              <a:spcBef>
                <a:spcPts val="110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rgbClr val="444444"/>
                </a:solidFill>
                <a:highlight>
                  <a:srgbClr val="FFFFFF"/>
                </a:highlight>
                <a:latin typeface="Georgia"/>
                <a:ea typeface="Georgia"/>
                <a:cs typeface="Georgia"/>
                <a:sym typeface="Georgia"/>
              </a:rPr>
              <a:t>TF (Term Frequency): The number of times a word appears in a document is its Term Frequency. A higher value means a term appears more often than others.</a:t>
            </a:r>
            <a:endParaRPr>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zh-TW">
                <a:solidFill>
                  <a:srgbClr val="444444"/>
                </a:solidFill>
                <a:highlight>
                  <a:srgbClr val="FFFFFF"/>
                </a:highlight>
                <a:latin typeface="Georgia"/>
                <a:ea typeface="Georgia"/>
                <a:cs typeface="Georgia"/>
                <a:sym typeface="Georgia"/>
              </a:rPr>
              <a:t>IDF (Inverse Document Frequency): Words that occur many times a document, but also occur many times in many others, may be irrelevant. IDF is a measure of how significant a term is in the entire corpus.</a:t>
            </a:r>
            <a:endParaRPr>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zh-TW">
                <a:solidFill>
                  <a:srgbClr val="444444"/>
                </a:solidFill>
                <a:highlight>
                  <a:srgbClr val="FFFFFF"/>
                </a:highlight>
                <a:latin typeface="Georgia"/>
                <a:ea typeface="Georgia"/>
                <a:cs typeface="Georgia"/>
                <a:sym typeface="Georgia"/>
              </a:rPr>
              <a:t>The TfidfVectorizer converts a collection of raw documents into a matrix of TF-IDF features.</a:t>
            </a:r>
            <a:endParaRPr>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500">
                <a:solidFill>
                  <a:schemeClr val="dk2"/>
                </a:solidFill>
              </a:rPr>
              <a:t>Transfering text into usable data by tifdf_vectorizer</a:t>
            </a:r>
            <a:endParaRPr sz="2500"/>
          </a:p>
        </p:txBody>
      </p:sp>
      <p:pic>
        <p:nvPicPr>
          <p:cNvPr id="95" name="Google Shape;95;p19"/>
          <p:cNvPicPr preferRelativeResize="0"/>
          <p:nvPr/>
        </p:nvPicPr>
        <p:blipFill>
          <a:blip r:embed="rId3">
            <a:alphaModFix/>
          </a:blip>
          <a:stretch>
            <a:fillRect/>
          </a:stretch>
        </p:blipFill>
        <p:spPr>
          <a:xfrm>
            <a:off x="353951" y="1708700"/>
            <a:ext cx="8436101" cy="190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Wordcloud</a:t>
            </a:r>
            <a:endParaRPr/>
          </a:p>
        </p:txBody>
      </p:sp>
      <p:pic>
        <p:nvPicPr>
          <p:cNvPr id="101" name="Google Shape;101;p20"/>
          <p:cNvPicPr preferRelativeResize="0"/>
          <p:nvPr/>
        </p:nvPicPr>
        <p:blipFill>
          <a:blip r:embed="rId3">
            <a:alphaModFix/>
          </a:blip>
          <a:stretch>
            <a:fillRect/>
          </a:stretch>
        </p:blipFill>
        <p:spPr>
          <a:xfrm>
            <a:off x="1300980" y="1394699"/>
            <a:ext cx="5269321" cy="3310000"/>
          </a:xfrm>
          <a:prstGeom prst="rect">
            <a:avLst/>
          </a:prstGeom>
          <a:noFill/>
          <a:ln>
            <a:noFill/>
          </a:ln>
        </p:spPr>
      </p:pic>
      <p:sp>
        <p:nvSpPr>
          <p:cNvPr id="102" name="Google Shape;102;p20"/>
          <p:cNvSpPr/>
          <p:nvPr/>
        </p:nvSpPr>
        <p:spPr>
          <a:xfrm rot="357415">
            <a:off x="6058173" y="313358"/>
            <a:ext cx="2124673" cy="1396836"/>
          </a:xfrm>
          <a:prstGeom prst="cloudCallout">
            <a:avLst>
              <a:gd fmla="val -20833" name="adj1"/>
              <a:gd fmla="val 62500" name="adj2"/>
            </a:avLst>
          </a:prstGeom>
          <a:solidFill>
            <a:schemeClr val="lt1"/>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     </a:t>
            </a:r>
            <a:r>
              <a:rPr lang="zh-TW" sz="1900"/>
              <a:t>FAKE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Wordcloud</a:t>
            </a:r>
            <a:endParaRPr/>
          </a:p>
        </p:txBody>
      </p:sp>
      <p:pic>
        <p:nvPicPr>
          <p:cNvPr id="108" name="Google Shape;108;p21"/>
          <p:cNvPicPr preferRelativeResize="0"/>
          <p:nvPr/>
        </p:nvPicPr>
        <p:blipFill rotWithShape="1">
          <a:blip r:embed="rId3">
            <a:alphaModFix/>
          </a:blip>
          <a:srcRect b="0" l="0" r="7680" t="29691"/>
          <a:stretch/>
        </p:blipFill>
        <p:spPr>
          <a:xfrm>
            <a:off x="922050" y="1152475"/>
            <a:ext cx="5798362" cy="3663326"/>
          </a:xfrm>
          <a:prstGeom prst="rect">
            <a:avLst/>
          </a:prstGeom>
          <a:noFill/>
          <a:ln>
            <a:noFill/>
          </a:ln>
        </p:spPr>
      </p:pic>
      <p:sp>
        <p:nvSpPr>
          <p:cNvPr id="109" name="Google Shape;109;p21"/>
          <p:cNvSpPr/>
          <p:nvPr/>
        </p:nvSpPr>
        <p:spPr>
          <a:xfrm rot="447151">
            <a:off x="6468581" y="512915"/>
            <a:ext cx="1966007" cy="1438950"/>
          </a:xfrm>
          <a:prstGeom prst="cloudCallout">
            <a:avLst>
              <a:gd fmla="val -20833" name="adj1"/>
              <a:gd fmla="val 62500" name="adj2"/>
            </a:avLst>
          </a:prstGeom>
          <a:solidFill>
            <a:schemeClr val="lt1"/>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      </a:t>
            </a:r>
            <a:r>
              <a:rPr lang="zh-TW" sz="1900"/>
              <a:t>REAL</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