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8" r:id="rId4"/>
    <p:sldId id="455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54" r:id="rId13"/>
    <p:sldId id="466" r:id="rId14"/>
    <p:sldId id="467" r:id="rId15"/>
    <p:sldId id="456" r:id="rId16"/>
    <p:sldId id="457" r:id="rId17"/>
    <p:sldId id="414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561" autoAdjust="0"/>
  </p:normalViewPr>
  <p:slideViewPr>
    <p:cSldViewPr snapToGrid="0">
      <p:cViewPr>
        <p:scale>
          <a:sx n="75" d="100"/>
          <a:sy n="75" d="100"/>
        </p:scale>
        <p:origin x="1032" y="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9976" y="2810507"/>
            <a:ext cx="410606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연습문제풀이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(P 31, P 27,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TCP &amp; GBN &amp; SR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비교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6" y="2044005"/>
            <a:ext cx="87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>
                <a:latin typeface="+mj-ea"/>
                <a:ea typeface="+mj-ea"/>
              </a:rPr>
              <a:t>TCP</a:t>
            </a:r>
            <a:r>
              <a:rPr lang="ko-KR" altLang="en-US" sz="1400" dirty="0">
                <a:latin typeface="+mj-ea"/>
                <a:ea typeface="+mj-ea"/>
              </a:rPr>
              <a:t>연결로 통신하고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이미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로부터 </a:t>
            </a:r>
            <a:r>
              <a:rPr lang="en-US" altLang="ko-KR" sz="1400" dirty="0">
                <a:latin typeface="+mj-ea"/>
                <a:ea typeface="+mj-ea"/>
              </a:rPr>
              <a:t>126</a:t>
            </a:r>
            <a:r>
              <a:rPr lang="ko-KR" altLang="en-US" sz="1400" dirty="0">
                <a:latin typeface="+mj-ea"/>
                <a:ea typeface="+mj-ea"/>
              </a:rPr>
              <a:t>바이트까지 받았다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그리고 나서 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는 호스트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에게 연이어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개의 세그먼트를 보낸다고 가정하자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첫번째와 두번째 세그먼트는 </a:t>
            </a:r>
            <a:r>
              <a:rPr lang="en-US" altLang="ko-KR" sz="1400" dirty="0">
                <a:latin typeface="+mj-ea"/>
                <a:ea typeface="+mj-ea"/>
              </a:rPr>
              <a:t>80</a:t>
            </a:r>
            <a:r>
              <a:rPr lang="ko-KR" altLang="en-US" sz="1400" dirty="0">
                <a:latin typeface="+mj-ea"/>
                <a:ea typeface="+mj-ea"/>
              </a:rPr>
              <a:t>바이트와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바이트의 데이터를 각각 가지고 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첫번째 세그먼트에서 순서번호는 </a:t>
            </a:r>
            <a:r>
              <a:rPr lang="en-US" altLang="ko-KR" sz="1400" dirty="0">
                <a:latin typeface="+mj-ea"/>
                <a:ea typeface="+mj-ea"/>
              </a:rPr>
              <a:t>127</a:t>
            </a:r>
            <a:r>
              <a:rPr lang="ko-KR" altLang="en-US" sz="1400" dirty="0">
                <a:latin typeface="+mj-ea"/>
                <a:ea typeface="+mj-ea"/>
              </a:rPr>
              <a:t>이고 출발지 포트 번호는 </a:t>
            </a:r>
            <a:r>
              <a:rPr lang="en-US" altLang="ko-KR" sz="1400" dirty="0">
                <a:latin typeface="+mj-ea"/>
                <a:ea typeface="+mj-ea"/>
              </a:rPr>
              <a:t>302</a:t>
            </a:r>
            <a:r>
              <a:rPr lang="ko-KR" altLang="en-US" sz="1400" dirty="0">
                <a:latin typeface="+mj-ea"/>
                <a:ea typeface="+mj-ea"/>
              </a:rPr>
              <a:t>이고 목적지 포트번호는 </a:t>
            </a:r>
            <a:r>
              <a:rPr lang="en-US" altLang="ko-KR" sz="1400" dirty="0">
                <a:latin typeface="+mj-ea"/>
                <a:ea typeface="+mj-ea"/>
              </a:rPr>
              <a:t>80</a:t>
            </a:r>
            <a:r>
              <a:rPr lang="ko-KR" altLang="en-US" sz="1400" dirty="0">
                <a:latin typeface="+mj-ea"/>
                <a:ea typeface="+mj-ea"/>
              </a:rPr>
              <a:t>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로부터 세그먼트를 수신하면 즉시 확인 응답을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8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63625" y="1107179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378037">
            <a:off x="1098680" y="110200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C1B092-39A7-4B33-94FD-0A1D09130C8D}"/>
              </a:ext>
            </a:extLst>
          </p:cNvPr>
          <p:cNvCxnSpPr>
            <a:cxnSpLocks/>
          </p:cNvCxnSpPr>
          <p:nvPr/>
        </p:nvCxnSpPr>
        <p:spPr>
          <a:xfrm>
            <a:off x="1035474" y="1846030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1378037">
            <a:off x="1088909" y="13397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346642">
            <a:off x="1006779" y="1832681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1204241">
            <a:off x="1079730" y="2078241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862E1-B7FD-4978-A24C-07349CDB7E10}"/>
              </a:ext>
            </a:extLst>
          </p:cNvPr>
          <p:cNvSpPr/>
          <p:nvPr/>
        </p:nvSpPr>
        <p:spPr>
          <a:xfrm>
            <a:off x="4081732" y="1443796"/>
            <a:ext cx="8037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호스트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보낸 두번째 세그먼트에서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포트번호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목적지 포트번호는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19AEC-AF4C-43EA-A7B9-E482B84D45D6}"/>
              </a:ext>
            </a:extLst>
          </p:cNvPr>
          <p:cNvSpPr txBox="1"/>
          <p:nvPr/>
        </p:nvSpPr>
        <p:spPr>
          <a:xfrm>
            <a:off x="4337736" y="2195570"/>
            <a:ext cx="4791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로 보낸 두번째 세그먼트의 순서번호는 첫번째 순서번호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80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만큼 증가한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의 순서번호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갖습니다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출발지 포트번호는 문제에서 명시한 바와 같이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302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목적지 포트번호 또한 문제에서 명시한 바와 같이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80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08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172770" y="107418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7E55363-B141-464E-901E-BA21B2E0B54A}"/>
              </a:ext>
            </a:extLst>
          </p:cNvPr>
          <p:cNvCxnSpPr/>
          <p:nvPr/>
        </p:nvCxnSpPr>
        <p:spPr>
          <a:xfrm>
            <a:off x="1055829" y="110907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823AE8-5F42-440C-9966-E0496FE68D1D}"/>
              </a:ext>
            </a:extLst>
          </p:cNvPr>
          <p:cNvCxnSpPr>
            <a:cxnSpLocks/>
          </p:cNvCxnSpPr>
          <p:nvPr/>
        </p:nvCxnSpPr>
        <p:spPr>
          <a:xfrm flipH="1">
            <a:off x="1035474" y="165518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46BBA4-CC6B-431D-A13D-335A1F7BE74B}"/>
              </a:ext>
            </a:extLst>
          </p:cNvPr>
          <p:cNvSpPr txBox="1"/>
          <p:nvPr/>
        </p:nvSpPr>
        <p:spPr>
          <a:xfrm>
            <a:off x="2797354" y="149905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64307" y="1060150"/>
            <a:ext cx="803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세그먼트가 도착하기 전에 첫번째 세그먼트가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도착했으면 처음 도착한 세그먼트의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포트번호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목적지 포트번호는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첫번째 세그먼트가 도착 했다면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ACK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또한 세그먼트의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순서번호와 동일하게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출발지 포트번호는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방향을 갖고 있으므로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80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목적지 포트번호 또한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방향을 갖고 있으므로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300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39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172770" y="107418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64307" y="1060150"/>
            <a:ext cx="803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세그먼트가 도착하기 전에 두번째 세그먼트가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도착했으면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도착한 세그먼트의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첫번째 세그먼트가 도착하기 전에 두번째 세그먼트가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도착 했을 경우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126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바이트까지 받은 상태에서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다음 상태번호인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번에 대한 세그먼트를 받아야 하지만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번 순서번호의 세그먼트가 도착했으므로 먼저 받아야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하는 </a:t>
            </a:r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</a:rPr>
              <a:t>번에 대한 </a:t>
            </a:r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</a:rPr>
              <a:t>ACK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응답으로 보냅니다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F27493-CC19-409F-B929-D23943D0BDD6}"/>
              </a:ext>
            </a:extLst>
          </p:cNvPr>
          <p:cNvCxnSpPr>
            <a:cxnSpLocks/>
          </p:cNvCxnSpPr>
          <p:nvPr/>
        </p:nvCxnSpPr>
        <p:spPr>
          <a:xfrm>
            <a:off x="1061795" y="1081798"/>
            <a:ext cx="998512" cy="3915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046183" y="2533408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7E55363-B141-464E-901E-BA21B2E0B54A}"/>
              </a:ext>
            </a:extLst>
          </p:cNvPr>
          <p:cNvCxnSpPr/>
          <p:nvPr/>
        </p:nvCxnSpPr>
        <p:spPr>
          <a:xfrm>
            <a:off x="1055829" y="110907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823AE8-5F42-440C-9966-E0496FE68D1D}"/>
              </a:ext>
            </a:extLst>
          </p:cNvPr>
          <p:cNvCxnSpPr>
            <a:cxnSpLocks/>
          </p:cNvCxnSpPr>
          <p:nvPr/>
        </p:nvCxnSpPr>
        <p:spPr>
          <a:xfrm flipH="1">
            <a:off x="1045651" y="314581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46BBA4-CC6B-431D-A13D-335A1F7BE74B}"/>
              </a:ext>
            </a:extLst>
          </p:cNvPr>
          <p:cNvSpPr txBox="1"/>
          <p:nvPr/>
        </p:nvSpPr>
        <p:spPr>
          <a:xfrm>
            <a:off x="2797354" y="149905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93762" y="369699"/>
            <a:ext cx="80372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A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보낸 두 세그먼트가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순서대로 도착했다고 가정하자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손실하고 두번째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첫 타임아웃 후에 도착했다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 세그먼트들과 모든 다른 세그먼트 그리고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보여주는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타이밍 다이어그램을 그려라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추가 패킷 손실은 없다고 가정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여러분의 그림에 있는 세그먼트에 순서번호와 데이터의 바이트 수를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여러분이 추가한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번호를 표시하라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첫번째 세그먼트에 대한 타임아웃이 발생하더라도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이미 호스트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측에서 세그먼트들을 전부 받은 상태이므로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추가적으로 손실이 없다는 가정하에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정상적으로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247 ACK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를 전송을 진행합니다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260040-A979-4580-939E-F42BD1CECE34}"/>
              </a:ext>
            </a:extLst>
          </p:cNvPr>
          <p:cNvCxnSpPr/>
          <p:nvPr/>
        </p:nvCxnSpPr>
        <p:spPr>
          <a:xfrm>
            <a:off x="1084277" y="263352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DD74C0-6102-472F-9604-5FDE04381976}"/>
              </a:ext>
            </a:extLst>
          </p:cNvPr>
          <p:cNvCxnSpPr>
            <a:cxnSpLocks/>
          </p:cNvCxnSpPr>
          <p:nvPr/>
        </p:nvCxnSpPr>
        <p:spPr>
          <a:xfrm flipH="1">
            <a:off x="1711695" y="1642743"/>
            <a:ext cx="1064512" cy="3508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425D30-A466-4BDC-A352-94CC7B806DB7}"/>
              </a:ext>
            </a:extLst>
          </p:cNvPr>
          <p:cNvSpPr txBox="1"/>
          <p:nvPr/>
        </p:nvSpPr>
        <p:spPr>
          <a:xfrm>
            <a:off x="2835367" y="3014446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AF204-C39B-4F5D-822D-5CB727BF1078}"/>
              </a:ext>
            </a:extLst>
          </p:cNvPr>
          <p:cNvSpPr txBox="1"/>
          <p:nvPr/>
        </p:nvSpPr>
        <p:spPr>
          <a:xfrm>
            <a:off x="157273" y="2474365"/>
            <a:ext cx="87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타임아웃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C377-D6EE-4126-911B-A6FD7B876A04}"/>
              </a:ext>
            </a:extLst>
          </p:cNvPr>
          <p:cNvSpPr txBox="1"/>
          <p:nvPr/>
        </p:nvSpPr>
        <p:spPr>
          <a:xfrm rot="1175634">
            <a:off x="1325170" y="122658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4E93C-ED6D-4096-A670-F787A7E7016A}"/>
              </a:ext>
            </a:extLst>
          </p:cNvPr>
          <p:cNvSpPr txBox="1"/>
          <p:nvPr/>
        </p:nvSpPr>
        <p:spPr>
          <a:xfrm rot="943630">
            <a:off x="1217881" y="283282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5001CC-63BE-4FE3-A208-8188DB111550}"/>
              </a:ext>
            </a:extLst>
          </p:cNvPr>
          <p:cNvCxnSpPr/>
          <p:nvPr/>
        </p:nvCxnSpPr>
        <p:spPr>
          <a:xfrm flipH="1">
            <a:off x="726068" y="2122415"/>
            <a:ext cx="330944" cy="20900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59893-F086-4960-A39D-C7C67B42BBF1}"/>
              </a:ext>
            </a:extLst>
          </p:cNvPr>
          <p:cNvCxnSpPr>
            <a:cxnSpLocks/>
          </p:cNvCxnSpPr>
          <p:nvPr/>
        </p:nvCxnSpPr>
        <p:spPr>
          <a:xfrm flipV="1">
            <a:off x="735789" y="2330204"/>
            <a:ext cx="1" cy="88625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419EA7-1CB9-4169-A499-82A5D8F82B75}"/>
              </a:ext>
            </a:extLst>
          </p:cNvPr>
          <p:cNvCxnSpPr>
            <a:cxnSpLocks/>
          </p:cNvCxnSpPr>
          <p:nvPr/>
        </p:nvCxnSpPr>
        <p:spPr>
          <a:xfrm flipH="1" flipV="1">
            <a:off x="745512" y="3216454"/>
            <a:ext cx="318113" cy="1996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726068" y="621119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4C3007-651A-451F-A666-28765D2321FE}"/>
              </a:ext>
            </a:extLst>
          </p:cNvPr>
          <p:cNvCxnSpPr/>
          <p:nvPr/>
        </p:nvCxnSpPr>
        <p:spPr>
          <a:xfrm>
            <a:off x="1057013" y="98990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C82BCD-2310-48AE-BC4A-4D2C880BE6D5}"/>
              </a:ext>
            </a:extLst>
          </p:cNvPr>
          <p:cNvCxnSpPr>
            <a:cxnSpLocks/>
          </p:cNvCxnSpPr>
          <p:nvPr/>
        </p:nvCxnSpPr>
        <p:spPr>
          <a:xfrm flipH="1">
            <a:off x="1057014" y="1516310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57012" y="2122415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65620E-733A-4053-AC03-A11137A3A050}"/>
              </a:ext>
            </a:extLst>
          </p:cNvPr>
          <p:cNvCxnSpPr>
            <a:cxnSpLocks/>
          </p:cNvCxnSpPr>
          <p:nvPr/>
        </p:nvCxnSpPr>
        <p:spPr>
          <a:xfrm flipH="1">
            <a:off x="1048138" y="5002806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B3FB1F-FF3C-4FC2-AC8E-0B075AE3A89D}"/>
              </a:ext>
            </a:extLst>
          </p:cNvPr>
          <p:cNvCxnSpPr>
            <a:cxnSpLocks/>
          </p:cNvCxnSpPr>
          <p:nvPr/>
        </p:nvCxnSpPr>
        <p:spPr>
          <a:xfrm flipH="1">
            <a:off x="1057013" y="3952501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1561C-1C9B-4B6A-A650-0B7C539DB2E1}"/>
              </a:ext>
            </a:extLst>
          </p:cNvPr>
          <p:cNvCxnSpPr/>
          <p:nvPr/>
        </p:nvCxnSpPr>
        <p:spPr>
          <a:xfrm>
            <a:off x="1057012" y="344077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FEA023-CB20-4437-A28E-2E3ED5D4EACC}"/>
              </a:ext>
            </a:extLst>
          </p:cNvPr>
          <p:cNvSpPr txBox="1"/>
          <p:nvPr/>
        </p:nvSpPr>
        <p:spPr>
          <a:xfrm>
            <a:off x="320884" y="1814960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299875" y="84833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40240-0D55-4532-B639-B3092F9C59B6}"/>
              </a:ext>
            </a:extLst>
          </p:cNvPr>
          <p:cNvSpPr txBox="1"/>
          <p:nvPr/>
        </p:nvSpPr>
        <p:spPr>
          <a:xfrm>
            <a:off x="275508" y="322243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resend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CE3AB7-1F10-41D9-AA50-5E1B3FDABBA9}"/>
              </a:ext>
            </a:extLst>
          </p:cNvPr>
          <p:cNvSpPr txBox="1"/>
          <p:nvPr/>
        </p:nvSpPr>
        <p:spPr>
          <a:xfrm>
            <a:off x="324658" y="4294721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ACK1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 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CE98DC-7362-4E9C-A35F-5A37DD4DE6BD}"/>
              </a:ext>
            </a:extLst>
          </p:cNvPr>
          <p:cNvCxnSpPr/>
          <p:nvPr/>
        </p:nvCxnSpPr>
        <p:spPr>
          <a:xfrm>
            <a:off x="1063625" y="4498469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DA01B3-6360-4AF8-9E27-AD25D2605943}"/>
              </a:ext>
            </a:extLst>
          </p:cNvPr>
          <p:cNvSpPr txBox="1"/>
          <p:nvPr/>
        </p:nvSpPr>
        <p:spPr>
          <a:xfrm>
            <a:off x="2862004" y="1323112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D84F6-0FD1-4361-96FD-053604D10160}"/>
              </a:ext>
            </a:extLst>
          </p:cNvPr>
          <p:cNvSpPr txBox="1"/>
          <p:nvPr/>
        </p:nvSpPr>
        <p:spPr>
          <a:xfrm>
            <a:off x="2842100" y="3737057"/>
            <a:ext cx="20003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(detect duplicate)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07EC8-9C2F-4C75-8A54-69CDC52AA226}"/>
              </a:ext>
            </a:extLst>
          </p:cNvPr>
          <p:cNvSpPr txBox="1"/>
          <p:nvPr/>
        </p:nvSpPr>
        <p:spPr>
          <a:xfrm>
            <a:off x="2844506" y="4725608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pkt0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975871">
            <a:off x="2295765" y="75611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3B7FE-2C0A-4934-9849-21C3A7F5FE5F}"/>
              </a:ext>
            </a:extLst>
          </p:cNvPr>
          <p:cNvSpPr txBox="1"/>
          <p:nvPr/>
        </p:nvSpPr>
        <p:spPr>
          <a:xfrm rot="1034504">
            <a:off x="1770795" y="3453497"/>
            <a:ext cx="50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72DDD3-3526-4FAA-9E8E-99B80DAFE81E}"/>
              </a:ext>
            </a:extLst>
          </p:cNvPr>
          <p:cNvSpPr txBox="1"/>
          <p:nvPr/>
        </p:nvSpPr>
        <p:spPr>
          <a:xfrm rot="975871">
            <a:off x="1680133" y="4695624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2E6C4-3968-458A-9FAA-62853F10784C}"/>
              </a:ext>
            </a:extLst>
          </p:cNvPr>
          <p:cNvSpPr txBox="1"/>
          <p:nvPr/>
        </p:nvSpPr>
        <p:spPr>
          <a:xfrm rot="20501994">
            <a:off x="1559031" y="13129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7DFD1-1210-4B82-8EA7-2C7C9F12B54E}"/>
              </a:ext>
            </a:extLst>
          </p:cNvPr>
          <p:cNvSpPr txBox="1"/>
          <p:nvPr/>
        </p:nvSpPr>
        <p:spPr>
          <a:xfrm rot="20501994">
            <a:off x="1653813" y="3937068"/>
            <a:ext cx="48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10AED-641C-4E0F-911C-FD9E1D9FBA0F}"/>
              </a:ext>
            </a:extLst>
          </p:cNvPr>
          <p:cNvSpPr txBox="1"/>
          <p:nvPr/>
        </p:nvSpPr>
        <p:spPr>
          <a:xfrm rot="20501994">
            <a:off x="1608836" y="478909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4446989" y="991999"/>
            <a:ext cx="4791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패킷</a:t>
            </a:r>
            <a:r>
              <a:rPr lang="en-US" altLang="ko-KR" sz="1400" dirty="0">
                <a:latin typeface="+mj-ea"/>
                <a:ea typeface="+mj-ea"/>
              </a:rPr>
              <a:t>0 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패킷을 수신 후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 측에서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번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수신 후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패킷 정상 수신 후 이에 대한 </a:t>
            </a:r>
            <a:r>
              <a:rPr lang="en-US" altLang="ko-KR" sz="1400" dirty="0">
                <a:latin typeface="+mj-ea"/>
                <a:ea typeface="+mj-ea"/>
              </a:rPr>
              <a:t>ACK1 </a:t>
            </a:r>
            <a:r>
              <a:rPr lang="ko-KR" altLang="en-US" sz="1400" dirty="0">
                <a:latin typeface="+mj-ea"/>
                <a:ea typeface="+mj-ea"/>
              </a:rPr>
              <a:t>전송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ACK </a:t>
            </a:r>
            <a:r>
              <a:rPr lang="ko-KR" altLang="en-US" sz="1400" dirty="0">
                <a:latin typeface="+mj-ea"/>
                <a:ea typeface="+mj-ea"/>
              </a:rPr>
              <a:t>송신과정에서 손실발생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시간초과를 감지한 송신 측에서 패킷을 재전송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수신측은 </a:t>
            </a:r>
            <a:r>
              <a:rPr lang="ko-KR" altLang="en-US" sz="1400" dirty="0" err="1">
                <a:latin typeface="+mj-ea"/>
                <a:ea typeface="+mj-ea"/>
              </a:rPr>
              <a:t>보호처리된</a:t>
            </a:r>
            <a:r>
              <a:rPr lang="ko-KR" altLang="en-US" sz="1400" dirty="0">
                <a:latin typeface="+mj-ea"/>
                <a:ea typeface="+mj-ea"/>
              </a:rPr>
              <a:t> 사본을 받고 이에 대한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송신측은 </a:t>
            </a:r>
            <a:r>
              <a:rPr lang="en-US" altLang="ko-KR" sz="1400" dirty="0">
                <a:latin typeface="+mj-ea"/>
                <a:ea typeface="+mj-ea"/>
              </a:rPr>
              <a:t>ACK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수신받아</a:t>
            </a:r>
            <a:r>
              <a:rPr lang="ko-KR" altLang="en-US" sz="1400" dirty="0">
                <a:latin typeface="+mj-ea"/>
                <a:ea typeface="+mj-ea"/>
              </a:rPr>
              <a:t> 문제없음을 확인 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패킷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송신한다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수신 측에서 패킷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수신받아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이에대하여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ACK0</a:t>
            </a:r>
            <a:r>
              <a:rPr lang="ko-KR" altLang="en-US" sz="1400" dirty="0">
                <a:latin typeface="+mj-ea"/>
                <a:ea typeface="+mj-ea"/>
              </a:rPr>
              <a:t>을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A4B79B-7A58-428A-82A6-0FED92B07031}"/>
              </a:ext>
            </a:extLst>
          </p:cNvPr>
          <p:cNvSpPr txBox="1"/>
          <p:nvPr/>
        </p:nvSpPr>
        <p:spPr>
          <a:xfrm rot="1034504">
            <a:off x="1745936" y="2419409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51968C-01FE-4740-91AA-45FDD58AC5A1}"/>
              </a:ext>
            </a:extLst>
          </p:cNvPr>
          <p:cNvCxnSpPr>
            <a:cxnSpLocks/>
          </p:cNvCxnSpPr>
          <p:nvPr/>
        </p:nvCxnSpPr>
        <p:spPr>
          <a:xfrm flipH="1">
            <a:off x="1837334" y="2769994"/>
            <a:ext cx="997094" cy="28593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0B29D4-B5E4-4AF9-BF5D-E554B2D0393D}"/>
              </a:ext>
            </a:extLst>
          </p:cNvPr>
          <p:cNvSpPr txBox="1"/>
          <p:nvPr/>
        </p:nvSpPr>
        <p:spPr>
          <a:xfrm>
            <a:off x="1632910" y="301026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4950-F5D2-4C48-8B40-49EC64C31ADB}"/>
              </a:ext>
            </a:extLst>
          </p:cNvPr>
          <p:cNvSpPr txBox="1"/>
          <p:nvPr/>
        </p:nvSpPr>
        <p:spPr>
          <a:xfrm rot="20501994">
            <a:off x="1927267" y="240083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16FD32-B87E-4B8C-8732-E63A649866D1}"/>
              </a:ext>
            </a:extLst>
          </p:cNvPr>
          <p:cNvSpPr txBox="1"/>
          <p:nvPr/>
        </p:nvSpPr>
        <p:spPr>
          <a:xfrm>
            <a:off x="2858372" y="2557885"/>
            <a:ext cx="2000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</a:rPr>
              <a:t>rcv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pkt1</a:t>
            </a: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A7F1B-6DB7-4197-8F72-0BEA334198D5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측의 확인 응답이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89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653459" y="1295511"/>
            <a:ext cx="59908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prstClr val="black"/>
                </a:solidFill>
                <a:latin typeface="+mn-ea"/>
              </a:rPr>
              <a:t>결과</a:t>
            </a:r>
            <a:endParaRPr lang="ko-KR" altLang="en-US" sz="15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2405208" y="1852510"/>
            <a:ext cx="509558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기존의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rdt2.2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와는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라는 큰 차이점을 두고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비트손실 및 패킷 손실에 대한 대응책으로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를 도입하였다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따라서 오류에 의한 손실에 대한 탐지 및 대응에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있어서 자유로워졌으나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Timer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에 의한 전송 후 대기 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(stop-and-wait)</a:t>
            </a: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의 방식에 의하여 </a:t>
            </a:r>
            <a:endParaRPr lang="en-US" altLang="ko-KR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성능적인 면에서 뒤쳐짐을 알 수 있다</a:t>
            </a: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36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3921214" y="198180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232977" y="1981801"/>
            <a:ext cx="2717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P 31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EstimatedRTT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DevRTT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TCP </a:t>
            </a:r>
            <a:r>
              <a:rPr lang="en-US" altLang="ko-KR" sz="15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TimeoutInterval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3921214" y="307738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232977" y="3077383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P 27</a:t>
            </a: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3921214" y="397993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232977" y="3979938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TCP &amp; GBN, SR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2DA32A-7FA6-42E7-A476-22860D9E88A8}"/>
                  </a:ext>
                </a:extLst>
              </p:cNvPr>
              <p:cNvSpPr txBox="1"/>
              <p:nvPr/>
            </p:nvSpPr>
            <p:spPr>
              <a:xfrm>
                <a:off x="566606" y="2044005"/>
                <a:ext cx="877278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5</a:t>
                </a:r>
                <a:r>
                  <a:rPr lang="ko-KR" altLang="en-US" sz="1400" dirty="0">
                    <a:latin typeface="+mj-ea"/>
                    <a:ea typeface="+mj-ea"/>
                  </a:rPr>
                  <a:t>개의 측정된 </a:t>
                </a:r>
                <a:r>
                  <a:rPr lang="en-US" altLang="ko-KR" sz="1400" b="1" dirty="0">
                    <a:latin typeface="+mj-ea"/>
                    <a:ea typeface="+mj-ea"/>
                  </a:rPr>
                  <a:t>Sample RTT</a:t>
                </a:r>
                <a:r>
                  <a:rPr lang="ko-KR" altLang="en-US" sz="1400" dirty="0">
                    <a:latin typeface="+mj-ea"/>
                    <a:ea typeface="+mj-ea"/>
                  </a:rPr>
                  <a:t>값들은 </a:t>
                </a:r>
                <a:r>
                  <a:rPr lang="en-US" altLang="ko-KR" sz="1400" dirty="0">
                    <a:latin typeface="+mj-ea"/>
                    <a:ea typeface="+mj-ea"/>
                  </a:rPr>
                  <a:t>106msec, 120msec, 140msec, 90msec, 115msec </a:t>
                </a:r>
                <a:r>
                  <a:rPr lang="ko-KR" altLang="en-US" sz="1400" dirty="0">
                    <a:latin typeface="+mj-ea"/>
                    <a:ea typeface="+mj-ea"/>
                  </a:rPr>
                  <a:t>라고</a:t>
                </a:r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  <a:r>
                  <a:rPr lang="ko-KR" altLang="en-US" sz="1400" dirty="0">
                    <a:latin typeface="+mj-ea"/>
                    <a:ea typeface="+mj-ea"/>
                  </a:rPr>
                  <a:t>가정하자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 = 0.125</a:t>
                </a:r>
                <a:r>
                  <a:rPr lang="ko-KR" altLang="en-US" sz="1400" dirty="0">
                    <a:latin typeface="+mj-ea"/>
                    <a:ea typeface="+mj-ea"/>
                  </a:rPr>
                  <a:t>값과 이 다섯 샘플들의 첫번째 값을 얻기 바로 전의 </a:t>
                </a:r>
                <a:r>
                  <a:rPr lang="en-US" altLang="ko-KR" sz="1400" b="1" dirty="0">
                    <a:latin typeface="+mj-ea"/>
                    <a:ea typeface="+mj-ea"/>
                  </a:rPr>
                  <a:t>Estimated RTT</a:t>
                </a:r>
                <a:r>
                  <a:rPr lang="ko-KR" altLang="en-US" sz="1400" dirty="0">
                    <a:latin typeface="+mj-ea"/>
                    <a:ea typeface="+mj-ea"/>
                  </a:rPr>
                  <a:t>값을 </a:t>
                </a:r>
                <a:r>
                  <a:rPr lang="en-US" altLang="ko-KR" sz="1400" dirty="0">
                    <a:latin typeface="+mj-ea"/>
                    <a:ea typeface="+mj-ea"/>
                  </a:rPr>
                  <a:t>100msec</a:t>
                </a:r>
                <a:r>
                  <a:rPr lang="ko-KR" altLang="en-US" sz="1400" dirty="0">
                    <a:latin typeface="+mj-ea"/>
                    <a:ea typeface="+mj-ea"/>
                  </a:rPr>
                  <a:t>라고 가정하여</a:t>
                </a:r>
                <a:r>
                  <a:rPr lang="en-US" altLang="ko-KR" sz="1400" dirty="0">
                    <a:latin typeface="+mj-ea"/>
                    <a:ea typeface="+mj-ea"/>
                  </a:rPr>
                  <a:t>,</a:t>
                </a: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각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SampleRTT</a:t>
                </a:r>
                <a:r>
                  <a:rPr lang="ko-KR" altLang="en-US" sz="1400" dirty="0">
                    <a:latin typeface="+mj-ea"/>
                    <a:ea typeface="+mj-ea"/>
                  </a:rPr>
                  <a:t>값이 얻어질 때마다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EstimatedRTT</a:t>
                </a:r>
                <a:r>
                  <a:rPr lang="ko-KR" altLang="en-US" sz="1400" dirty="0">
                    <a:latin typeface="+mj-ea"/>
                    <a:ea typeface="+mj-ea"/>
                  </a:rPr>
                  <a:t>를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  <a:p>
                <a:pPr algn="ctr"/>
                <a:endParaRPr lang="en-US" altLang="ko-KR" sz="1400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또한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 =0.25</a:t>
                </a:r>
                <a:r>
                  <a:rPr lang="ko-KR" altLang="en-US" sz="1400" dirty="0">
                    <a:latin typeface="+mj-ea"/>
                    <a:ea typeface="+mj-ea"/>
                  </a:rPr>
                  <a:t>값과 이 다섯 샘플들의 첫 번째 값을 얻기 바로 전의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DevRTT</a:t>
                </a:r>
                <a:r>
                  <a:rPr lang="ko-KR" altLang="en-US" sz="1400" dirty="0">
                    <a:latin typeface="+mj-ea"/>
                    <a:ea typeface="+mj-ea"/>
                  </a:rPr>
                  <a:t>의 값을 </a:t>
                </a:r>
                <a:r>
                  <a:rPr lang="en-US" altLang="ko-KR" sz="1400" dirty="0">
                    <a:latin typeface="+mj-ea"/>
                    <a:ea typeface="+mj-ea"/>
                  </a:rPr>
                  <a:t>5msec</a:t>
                </a:r>
                <a:r>
                  <a:rPr lang="ko-KR" altLang="en-US" sz="1400" dirty="0">
                    <a:latin typeface="+mj-ea"/>
                    <a:ea typeface="+mj-ea"/>
                  </a:rPr>
                  <a:t>라고 가정하여</a:t>
                </a:r>
                <a:r>
                  <a:rPr lang="en-US" altLang="ko-KR" sz="1400" dirty="0">
                    <a:latin typeface="+mj-ea"/>
                    <a:ea typeface="+mj-ea"/>
                  </a:rPr>
                  <a:t>,</a:t>
                </a: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각  샘플 값을 얻을 때마다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DevRTT</a:t>
                </a:r>
                <a:r>
                  <a:rPr lang="ko-KR" altLang="en-US" sz="1400" dirty="0">
                    <a:latin typeface="+mj-ea"/>
                    <a:ea typeface="+mj-ea"/>
                  </a:rPr>
                  <a:t>를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 </a:t>
                </a:r>
                <a:r>
                  <a:rPr lang="ko-KR" altLang="en-US" sz="1400" dirty="0">
                    <a:latin typeface="+mj-ea"/>
                    <a:ea typeface="+mj-ea"/>
                  </a:rPr>
                  <a:t>끝으로 각 샘플 값을 얻을 때마다</a:t>
                </a:r>
                <a:endParaRPr lang="en-US" altLang="ko-KR" sz="1400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 </a:t>
                </a:r>
                <a:endParaRPr lang="en-US" altLang="ko-KR" sz="1400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TCP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TimeoutInterval</a:t>
                </a:r>
                <a:r>
                  <a:rPr lang="ko-KR" altLang="en-US" sz="1400" dirty="0">
                    <a:latin typeface="+mj-ea"/>
                    <a:ea typeface="+mj-ea"/>
                  </a:rPr>
                  <a:t>을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2DA32A-7FA6-42E7-A476-22860D9E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6" y="2044005"/>
                <a:ext cx="8772788" cy="2462213"/>
              </a:xfrm>
              <a:prstGeom prst="rect">
                <a:avLst/>
              </a:prstGeom>
              <a:blipFill>
                <a:blip r:embed="rId3"/>
                <a:stretch>
                  <a:fillRect t="-248" b="-1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94147-9EA6-462D-972E-A1C0E749AE4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E4B250-C1C3-4929-B9DC-788604F55434}"/>
                  </a:ext>
                </a:extLst>
              </p:cNvPr>
              <p:cNvSpPr/>
              <p:nvPr/>
            </p:nvSpPr>
            <p:spPr>
              <a:xfrm>
                <a:off x="500350" y="1271210"/>
                <a:ext cx="80372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 = (1-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+mj-ea"/>
                        <a:ea typeface="+mj-ea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) * </a:t>
                </a:r>
                <a:r>
                  <a:rPr lang="en-US" altLang="ko-KR" sz="1200" dirty="0" err="1">
                    <a:solidFill>
                      <a:prstClr val="black"/>
                    </a:solidFill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(t-1) +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+mj-ea"/>
                        <a:ea typeface="+mj-ea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 * </a:t>
                </a:r>
                <a:r>
                  <a:rPr lang="en-US" altLang="ko-KR" sz="1200" dirty="0" err="1">
                    <a:solidFill>
                      <a:prstClr val="black"/>
                    </a:solidFill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(t)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E4B250-C1C3-4929-B9DC-788604F55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0" y="1271210"/>
                <a:ext cx="8037257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F28AB-0056-49DA-9354-F39B34E4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7" y="1950027"/>
            <a:ext cx="3911801" cy="35117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953000" y="2642354"/>
            <a:ext cx="8037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배열과 </a:t>
            </a:r>
            <a:r>
              <a:rPr kumimoji="0" lang="el-G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 및 라이브러리를 통하여 그래프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1" y="90870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값변화가 어느정도 유사함을 알 수 있습니다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4216511" y="2153939"/>
                <a:ext cx="8037257" cy="2550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100 + 0.125 * 106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100.75msec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100.75 + 0.125 * 120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103.15msec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103.15 + 0.125 * 140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107.765msec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107.76 + 0.125 * 90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105.54msec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105.54 + 0.125 * 115 =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106.72msec</a:t>
                </a: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511" y="2153939"/>
                <a:ext cx="8037257" cy="2550122"/>
              </a:xfrm>
              <a:prstGeom prst="rect">
                <a:avLst/>
              </a:prstGeom>
              <a:blipFill>
                <a:blip r:embed="rId3"/>
                <a:stretch>
                  <a:fillRect b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8700994-1459-4217-B748-B51D6DEB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31" y="1479798"/>
            <a:ext cx="3422046" cy="413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6892B6-75E9-40E8-9E68-3F3C40AEF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31" y="2126100"/>
            <a:ext cx="3422047" cy="29453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BB6D96-658A-406F-93B7-B0D2207BB47B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0" y="1271210"/>
            <a:ext cx="8037257" cy="339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(1 - </a:t>
            </a:r>
            <a:r>
              <a:rPr lang="el-GR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β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)*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+ </a:t>
            </a:r>
            <a:r>
              <a:rPr lang="el-GR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β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* |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SampleRTT-EstimatedRTT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|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131733" y="2113830"/>
            <a:ext cx="8037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배열과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그리고 </a:t>
            </a:r>
            <a:r>
              <a:rPr lang="el-G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β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ADFC61-F06A-4C8D-8B50-D2C3F91DAAD7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06980-F14B-4C4D-8217-1E09BB7A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0" y="2113830"/>
            <a:ext cx="3486329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1" y="90870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오차정도의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예측값입니다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656036" y="2060807"/>
                <a:ext cx="8037257" cy="2644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b="0" i="0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* 5 + 0.25 * |106 – 100.75| = </m:t>
                    </m:r>
                    <m:r>
                      <m:rPr>
                        <m:nor/>
                      </m:rPr>
                      <a:rPr lang="en-US" altLang="ko-KR" sz="1200" b="1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5.06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 5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.06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20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0.25 * |120 – 103.15| = </m:t>
                    </m:r>
                    <m:r>
                      <m:rPr>
                        <m:nor/>
                      </m:rPr>
                      <a:rPr lang="en-US" altLang="ko-KR" sz="1200" b="1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8.0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(1 – 0.25) *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8.0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1 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+ 0.25 * |140 – 107.76|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14.0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7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14.0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7 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+ 0.25 ∗ |106 – 100.75| =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14.43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14.43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+ 0.25 ∗ |106 – 100.75|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12.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9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" y="2060807"/>
                <a:ext cx="8037257" cy="2644891"/>
              </a:xfrm>
              <a:prstGeom prst="rect">
                <a:avLst/>
              </a:prstGeo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F312F90-724B-4404-B1FC-5A33DDD69E5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0CA58-6A9C-4173-A168-91B8517E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44" y="1416954"/>
            <a:ext cx="4069356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0" y="1271210"/>
            <a:ext cx="8037257" cy="339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TimeoutInterval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4 * 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+ 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EstimatedRTT</a:t>
            </a:r>
            <a:endParaRPr lang="en-US" altLang="ko-KR" sz="1200" spc="-3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TCP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TimeoutInterval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131733" y="2435904"/>
            <a:ext cx="8037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배열과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배열을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ADFC61-F06A-4C8D-8B50-D2C3F91DAAD7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TCP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77210-7030-4ED6-9FBA-1D992910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5" y="2113830"/>
            <a:ext cx="3410177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656036" y="2060807"/>
                <a:ext cx="8037257" cy="2642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𝟏𝟎𝟎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𝟕𝟓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+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𝟓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𝟎𝟔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120.99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𝟏𝟎𝟑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𝟓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𝟖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𝟎𝟏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35.2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𝟑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𝟏𝟎𝟕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𝟕𝟔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𝟎𝟕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64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04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𝟒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𝟏𝟎𝟓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𝟓𝟒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𝟒𝟑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163.26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+mj-ea"/>
                            <a:ea typeface="+mj-ea"/>
                          </a:rPr>
                          <m:t>𝟓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𝟏𝟎𝟔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𝟕𝟐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𝟏𝟐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𝟗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158.32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" y="2060807"/>
                <a:ext cx="8037257" cy="26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EA304149-B850-4062-A5AA-7043FCF8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0" y="1301804"/>
            <a:ext cx="4008160" cy="6244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5B5C7-AE45-4252-880A-054F0B2EA68E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TCP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D220B-359A-4280-A789-C6C8DCECD863}"/>
              </a:ext>
            </a:extLst>
          </p:cNvPr>
          <p:cNvSpPr/>
          <p:nvPr/>
        </p:nvSpPr>
        <p:spPr>
          <a:xfrm>
            <a:off x="743930" y="86065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계산결과가 올바르게 나오는 것을 확인할 수 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07218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6731</TotalTime>
  <Words>1196</Words>
  <Application>Microsoft Office PowerPoint</Application>
  <PresentationFormat>A4 용지(210x297mm)</PresentationFormat>
  <Paragraphs>234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맑은 고딕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MM3455</cp:lastModifiedBy>
  <cp:revision>647</cp:revision>
  <dcterms:created xsi:type="dcterms:W3CDTF">2017-09-07T10:48:07Z</dcterms:created>
  <dcterms:modified xsi:type="dcterms:W3CDTF">2020-10-15T00:05:44Z</dcterms:modified>
</cp:coreProperties>
</file>