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87" r:id="rId2"/>
    <p:sldId id="458" r:id="rId3"/>
    <p:sldId id="455" r:id="rId4"/>
    <p:sldId id="472" r:id="rId5"/>
    <p:sldId id="473" r:id="rId6"/>
    <p:sldId id="475" r:id="rId7"/>
    <p:sldId id="477" r:id="rId8"/>
    <p:sldId id="478" r:id="rId9"/>
    <p:sldId id="479" r:id="rId10"/>
    <p:sldId id="480" r:id="rId11"/>
    <p:sldId id="481" r:id="rId12"/>
    <p:sldId id="483" r:id="rId13"/>
    <p:sldId id="485" r:id="rId14"/>
    <p:sldId id="414" r:id="rId1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FBB3BF"/>
    <a:srgbClr val="F66A81"/>
    <a:srgbClr val="F995A6"/>
    <a:srgbClr val="664E59"/>
    <a:srgbClr val="896977"/>
    <a:srgbClr val="55414A"/>
    <a:srgbClr val="F5516C"/>
    <a:srgbClr val="F6667E"/>
    <a:srgbClr val="F43A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9561" autoAdjust="0"/>
  </p:normalViewPr>
  <p:slideViewPr>
    <p:cSldViewPr snapToGrid="0">
      <p:cViewPr varScale="1">
        <p:scale>
          <a:sx n="114" d="100"/>
          <a:sy n="114" d="100"/>
        </p:scale>
        <p:origin x="1230" y="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gkoon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www.inflearn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5926345" y="4814156"/>
            <a:ext cx="397965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300" spc="-150" dirty="0">
                <a:solidFill>
                  <a:schemeClr val="bg1">
                    <a:lumMod val="8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컴퓨터 공학과  </a:t>
            </a:r>
            <a:r>
              <a:rPr lang="en-US" altLang="ko-KR" sz="1300" spc="-150" dirty="0">
                <a:solidFill>
                  <a:schemeClr val="bg1">
                    <a:lumMod val="8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20151167 </a:t>
            </a:r>
            <a:r>
              <a:rPr lang="ko-KR" altLang="en-US" sz="1300" spc="-150" dirty="0">
                <a:solidFill>
                  <a:schemeClr val="bg1">
                    <a:lumMod val="8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이인재</a:t>
            </a:r>
            <a:endParaRPr lang="en-US" altLang="ko-KR" sz="1300" spc="-150" dirty="0">
              <a:solidFill>
                <a:schemeClr val="bg1">
                  <a:lumMod val="8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ctr"/>
            <a:endParaRPr lang="en-US" altLang="ko-KR" sz="1300" spc="-150" dirty="0">
              <a:solidFill>
                <a:schemeClr val="bg1">
                  <a:lumMod val="8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94079" y="2810507"/>
            <a:ext cx="291785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000" spc="-150" dirty="0">
                <a:solidFill>
                  <a:schemeClr val="bg1">
                    <a:lumMod val="95000"/>
                  </a:schemeClr>
                </a:solidFill>
                <a:ea typeface="아리따-돋움(TTF)-SemiBold" panose="02020603020101020101" pitchFamily="18" charset="-127"/>
              </a:rPr>
              <a:t>컴퓨터 네트워크</a:t>
            </a:r>
            <a:endParaRPr lang="en-US" altLang="ko-KR" sz="3000" spc="-150" dirty="0">
              <a:solidFill>
                <a:schemeClr val="bg1">
                  <a:lumMod val="95000"/>
                </a:schemeClr>
              </a:solidFill>
              <a:ea typeface="아리따-돋움(TTF)-SemiBold" panose="02020603020101020101" pitchFamily="18" charset="-127"/>
            </a:endParaRPr>
          </a:p>
          <a:p>
            <a:pPr algn="ctr"/>
            <a:endParaRPr lang="en-US" altLang="ko-KR" sz="3000" spc="-150" dirty="0">
              <a:solidFill>
                <a:schemeClr val="bg1">
                  <a:lumMod val="95000"/>
                </a:schemeClr>
              </a:solidFill>
              <a:ea typeface="아리따-돋움(TTF)-SemiBold" panose="02020603020101020101" pitchFamily="18" charset="-127"/>
            </a:endParaRPr>
          </a:p>
          <a:p>
            <a:pPr algn="ctr"/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ea typeface="아리따-돋움(TTF)-SemiBold" panose="02020603020101020101" pitchFamily="18" charset="-127"/>
              </a:rPr>
              <a:t>- </a:t>
            </a: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ea typeface="아리따-돋움(TTF)-SemiBold" panose="02020603020101020101" pitchFamily="18" charset="-127"/>
              </a:rPr>
              <a:t>실습 과제 </a:t>
            </a:r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ea typeface="아리따-돋움(TTF)-SemiBold" panose="02020603020101020101" pitchFamily="18" charset="-127"/>
              </a:rPr>
              <a:t>6-1: ARP, </a:t>
            </a:r>
            <a:r>
              <a:rPr lang="ko-KR" altLang="en-US" sz="2000" spc="-150" dirty="0" err="1">
                <a:solidFill>
                  <a:schemeClr val="bg1">
                    <a:lumMod val="95000"/>
                  </a:schemeClr>
                </a:solidFill>
                <a:ea typeface="아리따-돋움(TTF)-SemiBold" panose="02020603020101020101" pitchFamily="18" charset="-127"/>
              </a:rPr>
              <a:t>캐싱</a:t>
            </a:r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ea typeface="아리따-돋움(TTF)-SemiBold" panose="02020603020101020101" pitchFamily="18" charset="-127"/>
              </a:rPr>
              <a:t>-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93385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Q8. ARP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응답메시지를 포함하는 이더넷 프레임의 출발지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목적지 주소의 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</a:b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   16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진수 값은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BFDAF5-48F8-416D-8E72-FE0C4807B015}"/>
              </a:ext>
            </a:extLst>
          </p:cNvPr>
          <p:cNvSpPr/>
          <p:nvPr/>
        </p:nvSpPr>
        <p:spPr>
          <a:xfrm>
            <a:off x="6232747" y="1669320"/>
            <a:ext cx="3606141" cy="82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목적지는 출발지였던 </a:t>
            </a:r>
            <a:r>
              <a:rPr lang="en-US" altLang="ko-KR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70:85:C2:7D:F6:DF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이며</a:t>
            </a:r>
            <a:endParaRPr lang="en-US" altLang="ko-KR" sz="11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출발지는 게이트웨이의 물리주소 값인 </a:t>
            </a:r>
            <a:r>
              <a:rPr lang="en-US" altLang="ko-KR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00:30:0D:B0:06:28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을 나타냅니다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5D8A8C-0849-4181-B9E5-43D878F46F8F}"/>
              </a:ext>
            </a:extLst>
          </p:cNvPr>
          <p:cNvSpPr/>
          <p:nvPr/>
        </p:nvSpPr>
        <p:spPr>
          <a:xfrm>
            <a:off x="648931" y="1184374"/>
            <a:ext cx="4498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Wireshark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캡쳐 화면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CDF469-C9F0-416B-8B63-F7D470663E87}"/>
              </a:ext>
            </a:extLst>
          </p:cNvPr>
          <p:cNvSpPr/>
          <p:nvPr/>
        </p:nvSpPr>
        <p:spPr>
          <a:xfrm>
            <a:off x="4475464" y="1187004"/>
            <a:ext cx="4498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Answer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BE11973-3788-47C5-96E6-918BBCA18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82" y="1721672"/>
            <a:ext cx="5288053" cy="144337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51048D-C4AB-4F4D-BB27-441466225056}"/>
              </a:ext>
            </a:extLst>
          </p:cNvPr>
          <p:cNvSpPr/>
          <p:nvPr/>
        </p:nvSpPr>
        <p:spPr>
          <a:xfrm>
            <a:off x="366633" y="1876787"/>
            <a:ext cx="4611534" cy="1009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32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9338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Q9.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이더넷 프레임 시작에서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ARP opcode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필드까지의 바이트 수는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5D8A8C-0849-4181-B9E5-43D878F46F8F}"/>
              </a:ext>
            </a:extLst>
          </p:cNvPr>
          <p:cNvSpPr/>
          <p:nvPr/>
        </p:nvSpPr>
        <p:spPr>
          <a:xfrm>
            <a:off x="648931" y="1184374"/>
            <a:ext cx="4498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Wireshark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캡쳐 화면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CDF469-C9F0-416B-8B63-F7D470663E87}"/>
              </a:ext>
            </a:extLst>
          </p:cNvPr>
          <p:cNvSpPr/>
          <p:nvPr/>
        </p:nvSpPr>
        <p:spPr>
          <a:xfrm>
            <a:off x="4475464" y="1187004"/>
            <a:ext cx="4498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Answer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D96D1B4-E1C3-4494-8720-4DFDD6E29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43" y="1669320"/>
            <a:ext cx="4465334" cy="211048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E7F27D5-7865-4A61-80C3-E6CB0A083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43" y="3811445"/>
            <a:ext cx="1686160" cy="28579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235785-FD36-409D-8869-73A4C7A15FF3}"/>
              </a:ext>
            </a:extLst>
          </p:cNvPr>
          <p:cNvSpPr/>
          <p:nvPr/>
        </p:nvSpPr>
        <p:spPr>
          <a:xfrm>
            <a:off x="6232747" y="1732658"/>
            <a:ext cx="3606141" cy="1329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이더넷 프레임 시작 에서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ARP opcode 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필드까지의 </a:t>
            </a:r>
            <a:b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바이트 수는 우선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opcode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가 차지하고 있는 필드의 </a:t>
            </a:r>
            <a:b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바이트의 수가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20-21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바이트 이므로 </a:t>
            </a:r>
            <a:r>
              <a:rPr lang="en-US" altLang="ko-KR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20</a:t>
            </a:r>
            <a:r>
              <a:rPr lang="ko-KR" altLang="en-US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바이트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까지가 </a:t>
            </a:r>
            <a:b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이더넷 프레임 시작에서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ARP opcode 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필드까지의 </a:t>
            </a:r>
            <a:b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바이트 수 임을 알 수 있습니다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endParaRPr lang="en-US" altLang="ko-KR" sz="11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7826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9338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Q10. ARP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응답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opcode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의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값은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BFDAF5-48F8-416D-8E72-FE0C4807B015}"/>
              </a:ext>
            </a:extLst>
          </p:cNvPr>
          <p:cNvSpPr/>
          <p:nvPr/>
        </p:nvSpPr>
        <p:spPr>
          <a:xfrm>
            <a:off x="6232747" y="1669320"/>
            <a:ext cx="3606141" cy="313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Opcode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의 값은 응답을 나타내는 </a:t>
            </a:r>
            <a:r>
              <a:rPr lang="en-US" altLang="ko-KR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를 갖고 있습니다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5D8A8C-0849-4181-B9E5-43D878F46F8F}"/>
              </a:ext>
            </a:extLst>
          </p:cNvPr>
          <p:cNvSpPr/>
          <p:nvPr/>
        </p:nvSpPr>
        <p:spPr>
          <a:xfrm>
            <a:off x="648931" y="1184374"/>
            <a:ext cx="4498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Wireshark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캡쳐 화면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CDF469-C9F0-416B-8B63-F7D470663E87}"/>
              </a:ext>
            </a:extLst>
          </p:cNvPr>
          <p:cNvSpPr/>
          <p:nvPr/>
        </p:nvSpPr>
        <p:spPr>
          <a:xfrm>
            <a:off x="4475464" y="1187004"/>
            <a:ext cx="4498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Answer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346D9D3-05B0-46DD-AAF0-08021B439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43" y="1669320"/>
            <a:ext cx="4465334" cy="211048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2950A17-62A8-4FC8-97E8-E4DE4D0A308D}"/>
              </a:ext>
            </a:extLst>
          </p:cNvPr>
          <p:cNvSpPr/>
          <p:nvPr/>
        </p:nvSpPr>
        <p:spPr>
          <a:xfrm>
            <a:off x="944967" y="2413885"/>
            <a:ext cx="1110335" cy="148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611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93385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Q11. ARP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요청에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대한 응답 부분은 어디에 있는가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?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   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질의된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IP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주소에 대한 이더넷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주소값은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BFDAF5-48F8-416D-8E72-FE0C4807B015}"/>
              </a:ext>
            </a:extLst>
          </p:cNvPr>
          <p:cNvSpPr/>
          <p:nvPr/>
        </p:nvSpPr>
        <p:spPr>
          <a:xfrm>
            <a:off x="6232747" y="1669320"/>
            <a:ext cx="3606141" cy="82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질의 주소에 대한 응답 이더넷 </a:t>
            </a:r>
            <a:r>
              <a:rPr lang="ko-KR" altLang="en-US" sz="11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주소값인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b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Sender MAC </a:t>
            </a:r>
            <a:r>
              <a:rPr lang="en-US" altLang="ko-KR" sz="11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addres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의 값은 </a:t>
            </a:r>
            <a:r>
              <a:rPr lang="en-US" altLang="ko-KR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00:30:0D:B0:06:38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임을 </a:t>
            </a:r>
            <a:b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확인할 수 있습니다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  <a:endParaRPr lang="en-US" altLang="ko-KR" sz="1100" b="1" u="sng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5D8A8C-0849-4181-B9E5-43D878F46F8F}"/>
              </a:ext>
            </a:extLst>
          </p:cNvPr>
          <p:cNvSpPr/>
          <p:nvPr/>
        </p:nvSpPr>
        <p:spPr>
          <a:xfrm>
            <a:off x="648931" y="1184374"/>
            <a:ext cx="4498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Wireshark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캡쳐 화면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CDF469-C9F0-416B-8B63-F7D470663E87}"/>
              </a:ext>
            </a:extLst>
          </p:cNvPr>
          <p:cNvSpPr/>
          <p:nvPr/>
        </p:nvSpPr>
        <p:spPr>
          <a:xfrm>
            <a:off x="4475464" y="1187004"/>
            <a:ext cx="4498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Answer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3E768CB-D68F-4F68-8594-A5AC644E4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43" y="1669320"/>
            <a:ext cx="4465334" cy="211048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B47E23-5528-4070-89FE-B95505717F65}"/>
              </a:ext>
            </a:extLst>
          </p:cNvPr>
          <p:cNvSpPr/>
          <p:nvPr/>
        </p:nvSpPr>
        <p:spPr>
          <a:xfrm>
            <a:off x="957406" y="2581947"/>
            <a:ext cx="3484710" cy="148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703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42687" y="2951946"/>
            <a:ext cx="322062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dirty="0">
                <a:solidFill>
                  <a:prstClr val="white">
                    <a:lumMod val="95000"/>
                  </a:prstClr>
                </a:solidFill>
              </a:rPr>
              <a:t>Thank</a:t>
            </a:r>
            <a:r>
              <a:rPr lang="ko-KR" altLang="en-US" sz="250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altLang="ko-KR" sz="2500" dirty="0">
                <a:solidFill>
                  <a:prstClr val="white">
                    <a:lumMod val="95000"/>
                  </a:prstClr>
                </a:solidFill>
              </a:rPr>
              <a:t>you</a:t>
            </a:r>
            <a:r>
              <a:rPr lang="ko-KR" altLang="en-US" sz="250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altLang="ko-KR" sz="2500" dirty="0">
                <a:solidFill>
                  <a:prstClr val="white">
                    <a:lumMod val="95000"/>
                  </a:prstClr>
                </a:solidFill>
              </a:rPr>
              <a:t>for watching</a:t>
            </a:r>
          </a:p>
        </p:txBody>
      </p:sp>
    </p:spTree>
    <p:extLst>
      <p:ext uri="{BB962C8B-B14F-4D97-AF65-F5344CB8AC3E}">
        <p14:creationId xmlns:p14="http://schemas.microsoft.com/office/powerpoint/2010/main" val="429043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2" y="276052"/>
            <a:ext cx="43503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Question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AA6143-2FE2-4F73-AA81-2F8AF2749F08}"/>
              </a:ext>
            </a:extLst>
          </p:cNvPr>
          <p:cNvSpPr/>
          <p:nvPr/>
        </p:nvSpPr>
        <p:spPr>
          <a:xfrm>
            <a:off x="1759927" y="1480982"/>
            <a:ext cx="63861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Inflearn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lvl="0" algn="ctr">
              <a:defRPr/>
            </a:pP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lvl="0" algn="ctr">
              <a:defRPr/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소프트웨어 및 알고리즘 학습에 대한 영상강의를 제공하는 사이트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2A37E6-181D-44FE-A75F-9C02BD9D1628}"/>
              </a:ext>
            </a:extLst>
          </p:cNvPr>
          <p:cNvSpPr/>
          <p:nvPr/>
        </p:nvSpPr>
        <p:spPr>
          <a:xfrm>
            <a:off x="2703727" y="831042"/>
            <a:ext cx="44985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방문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 사이트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+mn-cs"/>
            </a:endParaRPr>
          </a:p>
        </p:txBody>
      </p:sp>
      <p:sp>
        <p:nvSpPr>
          <p:cNvPr id="71" name="직사각형 70">
            <a:hlinkClick r:id="rId3"/>
            <a:extLst>
              <a:ext uri="{FF2B5EF4-FFF2-40B4-BE49-F238E27FC236}">
                <a16:creationId xmlns:a16="http://schemas.microsoft.com/office/drawing/2014/main" id="{7460FAC6-669B-4AB0-89D5-AE4A408331F0}"/>
              </a:ext>
            </a:extLst>
          </p:cNvPr>
          <p:cNvSpPr/>
          <p:nvPr/>
        </p:nvSpPr>
        <p:spPr>
          <a:xfrm>
            <a:off x="3840145" y="5014916"/>
            <a:ext cx="2223690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hlinkClick r:id="rId4"/>
              </a:rPr>
              <a:t>https://www.inflearn.com/</a:t>
            </a:r>
            <a:endParaRPr lang="en-US" altLang="ko-KR" sz="1200" b="1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BFEF02F-584E-4591-8108-583002D08C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8577" y="2660798"/>
            <a:ext cx="5286825" cy="188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243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E057C79-ECFD-48F9-A4B7-B70CC3F9B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632" y="1655333"/>
            <a:ext cx="4039164" cy="315321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00351" y="276052"/>
            <a:ext cx="90547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Q1. </a:t>
            </a:r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arp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-a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명령으로 본인의 컴퓨터에 있는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ARP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캐시의 내용을 조사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BFDAF5-48F8-416D-8E72-FE0C4807B015}"/>
              </a:ext>
            </a:extLst>
          </p:cNvPr>
          <p:cNvSpPr/>
          <p:nvPr/>
        </p:nvSpPr>
        <p:spPr>
          <a:xfrm>
            <a:off x="5737796" y="1756001"/>
            <a:ext cx="3606141" cy="1583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ARP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-a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의 명령어를 사용한 결과는 다음과 같습니다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endParaRPr lang="en-US" altLang="ko-KR" sz="11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제 컴퓨터의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IP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인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192.168.25.1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을 제외한 </a:t>
            </a:r>
            <a:b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나머지 주소의 유형이 정적인 형태로 나타남을 </a:t>
            </a:r>
            <a:b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확인할 수 있었습니다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endParaRPr lang="en-US" altLang="ko-KR" sz="11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D809878-52DA-460F-87E6-61408D9DBB53}"/>
              </a:ext>
            </a:extLst>
          </p:cNvPr>
          <p:cNvSpPr/>
          <p:nvPr/>
        </p:nvSpPr>
        <p:spPr>
          <a:xfrm>
            <a:off x="1317539" y="1995042"/>
            <a:ext cx="3915321" cy="23264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5D8A8C-0849-4181-B9E5-43D878F46F8F}"/>
              </a:ext>
            </a:extLst>
          </p:cNvPr>
          <p:cNvSpPr/>
          <p:nvPr/>
        </p:nvSpPr>
        <p:spPr>
          <a:xfrm>
            <a:off x="818300" y="1164936"/>
            <a:ext cx="4498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CMD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캡쳐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CDF469-C9F0-416B-8B63-F7D470663E87}"/>
              </a:ext>
            </a:extLst>
          </p:cNvPr>
          <p:cNvSpPr/>
          <p:nvPr/>
        </p:nvSpPr>
        <p:spPr>
          <a:xfrm>
            <a:off x="5291593" y="1151305"/>
            <a:ext cx="4498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Answer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0698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F4BB514-0276-4303-A834-85CFC442A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51" y="1693462"/>
            <a:ext cx="5267568" cy="121331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00351" y="276052"/>
            <a:ext cx="91805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Q2.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ARP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요청 메시지를 포함하는 이더넷 프레임의 출발지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, 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</a:b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  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목적지 주소의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16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진수 값은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BFDAF5-48F8-416D-8E72-FE0C4807B015}"/>
              </a:ext>
            </a:extLst>
          </p:cNvPr>
          <p:cNvSpPr/>
          <p:nvPr/>
        </p:nvSpPr>
        <p:spPr>
          <a:xfrm>
            <a:off x="6232747" y="1732658"/>
            <a:ext cx="3606141" cy="1329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목적지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(Destination)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는 아직 인지하지 못한 </a:t>
            </a:r>
            <a:b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상태이기 </a:t>
            </a:r>
            <a:r>
              <a:rPr lang="ko-KR" altLang="en-US" sz="11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떄문에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FF:FF:FF:FF:FF:FF:FF, </a:t>
            </a:r>
            <a:br>
              <a:rPr lang="en-US" altLang="ko-KR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브로드 캐스트 상태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이며</a:t>
            </a:r>
            <a:endParaRPr lang="en-US" altLang="ko-KR" sz="11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출발지는 제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컴퓨터의 물리주소인 </a:t>
            </a:r>
            <a:r>
              <a:rPr lang="en-US" altLang="ko-KR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70:85:C2:7D:F6:DF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입니다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D809878-52DA-460F-87E6-61408D9DBB53}"/>
              </a:ext>
            </a:extLst>
          </p:cNvPr>
          <p:cNvSpPr/>
          <p:nvPr/>
        </p:nvSpPr>
        <p:spPr>
          <a:xfrm>
            <a:off x="648931" y="1823917"/>
            <a:ext cx="2136214" cy="1307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5D8A8C-0849-4181-B9E5-43D878F46F8F}"/>
              </a:ext>
            </a:extLst>
          </p:cNvPr>
          <p:cNvSpPr/>
          <p:nvPr/>
        </p:nvSpPr>
        <p:spPr>
          <a:xfrm>
            <a:off x="648931" y="1184374"/>
            <a:ext cx="4498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Wireshark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캡쳐 화면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CDF469-C9F0-416B-8B63-F7D470663E87}"/>
              </a:ext>
            </a:extLst>
          </p:cNvPr>
          <p:cNvSpPr/>
          <p:nvPr/>
        </p:nvSpPr>
        <p:spPr>
          <a:xfrm>
            <a:off x="4475464" y="1187004"/>
            <a:ext cx="4498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Answer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60C679-9EE2-4F7E-9388-A3A95EB68987}"/>
              </a:ext>
            </a:extLst>
          </p:cNvPr>
          <p:cNvSpPr/>
          <p:nvPr/>
        </p:nvSpPr>
        <p:spPr>
          <a:xfrm>
            <a:off x="644187" y="2278321"/>
            <a:ext cx="2349835" cy="1307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92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D2CAC43-9838-4281-8466-B28E9271B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51" y="1693462"/>
            <a:ext cx="5267568" cy="121331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00351" y="276052"/>
            <a:ext cx="72589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Q3. 2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바이트 프레임 타입 필드의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16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진수 값은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BFDAF5-48F8-416D-8E72-FE0C4807B015}"/>
              </a:ext>
            </a:extLst>
          </p:cNvPr>
          <p:cNvSpPr/>
          <p:nvPr/>
        </p:nvSpPr>
        <p:spPr>
          <a:xfrm>
            <a:off x="6232747" y="1732658"/>
            <a:ext cx="3606141" cy="567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Type: ARP (0X0806)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가 나타내는 바가 문제에서 제시한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바이트 프레임 타입 필드의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16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진수 값 입니다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5D8A8C-0849-4181-B9E5-43D878F46F8F}"/>
              </a:ext>
            </a:extLst>
          </p:cNvPr>
          <p:cNvSpPr/>
          <p:nvPr/>
        </p:nvSpPr>
        <p:spPr>
          <a:xfrm>
            <a:off x="648931" y="1184374"/>
            <a:ext cx="4498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Wireshark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캡쳐 화면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CDF469-C9F0-416B-8B63-F7D470663E87}"/>
              </a:ext>
            </a:extLst>
          </p:cNvPr>
          <p:cNvSpPr/>
          <p:nvPr/>
        </p:nvSpPr>
        <p:spPr>
          <a:xfrm>
            <a:off x="4475464" y="1187004"/>
            <a:ext cx="4498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Answer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9F4831-E437-4FA8-AB52-786A9737C3CA}"/>
              </a:ext>
            </a:extLst>
          </p:cNvPr>
          <p:cNvSpPr/>
          <p:nvPr/>
        </p:nvSpPr>
        <p:spPr>
          <a:xfrm>
            <a:off x="678652" y="2747926"/>
            <a:ext cx="1027583" cy="147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624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9338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Q4.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이더넷 프레임 시작에서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ARP opcode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필드까지의 바이트 수는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BFDAF5-48F8-416D-8E72-FE0C4807B015}"/>
              </a:ext>
            </a:extLst>
          </p:cNvPr>
          <p:cNvSpPr/>
          <p:nvPr/>
        </p:nvSpPr>
        <p:spPr>
          <a:xfrm>
            <a:off x="6232747" y="1732658"/>
            <a:ext cx="3606141" cy="1329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이더넷 프레임 시작에서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ARP opcode 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필드까지의 </a:t>
            </a:r>
            <a:b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바이트 수는 우선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opcode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가 차지하고 있는 필드의 </a:t>
            </a:r>
            <a:b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바이트의 수가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20-21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바이트 이므로 </a:t>
            </a:r>
            <a:r>
              <a:rPr lang="en-US" altLang="ko-KR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20</a:t>
            </a:r>
            <a:r>
              <a:rPr lang="ko-KR" altLang="en-US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바이트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까지가 </a:t>
            </a:r>
            <a:b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이더넷 프레임 시작에서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ARP opcode 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필드까지의 </a:t>
            </a:r>
            <a:b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바이트 수 임을 알 수 있습니다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endParaRPr lang="en-US" altLang="ko-KR" sz="11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5D8A8C-0849-4181-B9E5-43D878F46F8F}"/>
              </a:ext>
            </a:extLst>
          </p:cNvPr>
          <p:cNvSpPr/>
          <p:nvPr/>
        </p:nvSpPr>
        <p:spPr>
          <a:xfrm>
            <a:off x="648931" y="1184374"/>
            <a:ext cx="4498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Wireshark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캡쳐 화면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CDF469-C9F0-416B-8B63-F7D470663E87}"/>
              </a:ext>
            </a:extLst>
          </p:cNvPr>
          <p:cNvSpPr/>
          <p:nvPr/>
        </p:nvSpPr>
        <p:spPr>
          <a:xfrm>
            <a:off x="4475464" y="1187004"/>
            <a:ext cx="4498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Answer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9811D0-0BFF-4550-A793-EEE25D375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31" y="1732658"/>
            <a:ext cx="4992773" cy="228146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B38DC9F-559F-452C-93A5-1EBCB89C0E3A}"/>
              </a:ext>
            </a:extLst>
          </p:cNvPr>
          <p:cNvSpPr/>
          <p:nvPr/>
        </p:nvSpPr>
        <p:spPr>
          <a:xfrm>
            <a:off x="938711" y="2562426"/>
            <a:ext cx="1284372" cy="180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E30221-96CB-4BB4-8293-378D984B5209}"/>
              </a:ext>
            </a:extLst>
          </p:cNvPr>
          <p:cNvSpPr/>
          <p:nvPr/>
        </p:nvSpPr>
        <p:spPr>
          <a:xfrm>
            <a:off x="1804176" y="3594928"/>
            <a:ext cx="435685" cy="180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AC0723-3A47-4FBF-99E7-89BB4BED6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31" y="3990958"/>
            <a:ext cx="1648055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99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9338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Q5. ARP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요청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op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code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의 값은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BFDAF5-48F8-416D-8E72-FE0C4807B015}"/>
              </a:ext>
            </a:extLst>
          </p:cNvPr>
          <p:cNvSpPr/>
          <p:nvPr/>
        </p:nvSpPr>
        <p:spPr>
          <a:xfrm>
            <a:off x="6232747" y="1669320"/>
            <a:ext cx="3606141" cy="567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ARP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요청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opcode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의 값은 요청을 의미하는 </a:t>
            </a:r>
            <a:r>
              <a:rPr lang="en-US" altLang="ko-KR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의 값을 갖고 있습니다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5D8A8C-0849-4181-B9E5-43D878F46F8F}"/>
              </a:ext>
            </a:extLst>
          </p:cNvPr>
          <p:cNvSpPr/>
          <p:nvPr/>
        </p:nvSpPr>
        <p:spPr>
          <a:xfrm>
            <a:off x="648931" y="1184374"/>
            <a:ext cx="4498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Wireshark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캡쳐 화면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CDF469-C9F0-416B-8B63-F7D470663E87}"/>
              </a:ext>
            </a:extLst>
          </p:cNvPr>
          <p:cNvSpPr/>
          <p:nvPr/>
        </p:nvSpPr>
        <p:spPr>
          <a:xfrm>
            <a:off x="4475464" y="1187004"/>
            <a:ext cx="4498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Answer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CD5FBCE-4439-4656-AD22-2AC1625F7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31" y="1732658"/>
            <a:ext cx="4992773" cy="2281466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F10DC2-5CE9-4FD1-ADF5-EDF8722BE45C}"/>
              </a:ext>
            </a:extLst>
          </p:cNvPr>
          <p:cNvSpPr/>
          <p:nvPr/>
        </p:nvSpPr>
        <p:spPr>
          <a:xfrm>
            <a:off x="938711" y="2562426"/>
            <a:ext cx="1284372" cy="180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725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9338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Q6. ARP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요청 메시지가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sender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의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IP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주소를 포함 했는가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?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했다면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IP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주소값은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BFDAF5-48F8-416D-8E72-FE0C4807B015}"/>
              </a:ext>
            </a:extLst>
          </p:cNvPr>
          <p:cNvSpPr/>
          <p:nvPr/>
        </p:nvSpPr>
        <p:spPr>
          <a:xfrm>
            <a:off x="6232747" y="1669320"/>
            <a:ext cx="3606141" cy="567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192.168.25.50</a:t>
            </a:r>
            <a:r>
              <a:rPr lang="ko-KR" altLang="en-US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의 </a:t>
            </a:r>
            <a:r>
              <a:rPr lang="en-US" altLang="ko-KR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IP</a:t>
            </a:r>
            <a:r>
              <a:rPr lang="ko-KR" altLang="en-US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주소를 포함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하고 있음을 </a:t>
            </a:r>
            <a:b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확인할 수 있습니다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5D8A8C-0849-4181-B9E5-43D878F46F8F}"/>
              </a:ext>
            </a:extLst>
          </p:cNvPr>
          <p:cNvSpPr/>
          <p:nvPr/>
        </p:nvSpPr>
        <p:spPr>
          <a:xfrm>
            <a:off x="648931" y="1184374"/>
            <a:ext cx="4498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Wireshark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캡쳐 화면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CDF469-C9F0-416B-8B63-F7D470663E87}"/>
              </a:ext>
            </a:extLst>
          </p:cNvPr>
          <p:cNvSpPr/>
          <p:nvPr/>
        </p:nvSpPr>
        <p:spPr>
          <a:xfrm>
            <a:off x="4475464" y="1187004"/>
            <a:ext cx="4498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Answer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BD25E50-BE66-4268-99A0-B35150AC9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31" y="1732658"/>
            <a:ext cx="4992773" cy="228146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FB78C4-03E9-4CF1-94F8-5D4D77E5F7A0}"/>
              </a:ext>
            </a:extLst>
          </p:cNvPr>
          <p:cNvSpPr/>
          <p:nvPr/>
        </p:nvSpPr>
        <p:spPr>
          <a:xfrm>
            <a:off x="879453" y="2873391"/>
            <a:ext cx="2275345" cy="180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055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93385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Q7. ARP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요청 메시지의 어느 부문에 특정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IP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주소에 해당하는 이더넷 주소를 질문하고 있는가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?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특정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IP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주소는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5D8A8C-0849-4181-B9E5-43D878F46F8F}"/>
              </a:ext>
            </a:extLst>
          </p:cNvPr>
          <p:cNvSpPr/>
          <p:nvPr/>
        </p:nvSpPr>
        <p:spPr>
          <a:xfrm>
            <a:off x="648931" y="1184374"/>
            <a:ext cx="4498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Wireshark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캡쳐 화면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CDF469-C9F0-416B-8B63-F7D470663E87}"/>
              </a:ext>
            </a:extLst>
          </p:cNvPr>
          <p:cNvSpPr/>
          <p:nvPr/>
        </p:nvSpPr>
        <p:spPr>
          <a:xfrm>
            <a:off x="4475464" y="1187004"/>
            <a:ext cx="4498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Answer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493FF27-5BCE-473D-A11A-EC0B7A578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31" y="1732658"/>
            <a:ext cx="4992773" cy="228146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22D4B8-40AF-4C78-BEB7-68B994BC4307}"/>
              </a:ext>
            </a:extLst>
          </p:cNvPr>
          <p:cNvSpPr/>
          <p:nvPr/>
        </p:nvSpPr>
        <p:spPr>
          <a:xfrm>
            <a:off x="869972" y="3227415"/>
            <a:ext cx="2275345" cy="180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F3D15F1-E2DC-4FDE-9852-D76F8B192407}"/>
              </a:ext>
            </a:extLst>
          </p:cNvPr>
          <p:cNvSpPr/>
          <p:nvPr/>
        </p:nvSpPr>
        <p:spPr>
          <a:xfrm>
            <a:off x="6232747" y="1669320"/>
            <a:ext cx="3606141" cy="567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192.168.25.1</a:t>
            </a:r>
            <a:r>
              <a:rPr lang="ko-KR" altLang="en-US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의 </a:t>
            </a:r>
            <a:r>
              <a:rPr lang="en-US" altLang="ko-KR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Target IP</a:t>
            </a:r>
            <a:r>
              <a:rPr lang="ko-KR" altLang="en-US" sz="11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주소를 포함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하고 있음을 </a:t>
            </a:r>
            <a:b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확인할 수 있습니다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6989586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6715</TotalTime>
  <Words>492</Words>
  <Application>Microsoft Office PowerPoint</Application>
  <PresentationFormat>A4 용지(210x297mm)</PresentationFormat>
  <Paragraphs>61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맑은 고딕</vt:lpstr>
      <vt:lpstr>아리따-돋움(TTF)-Bold</vt:lpstr>
      <vt:lpstr>아리따-돋움(TTF)-Medium</vt:lpstr>
      <vt:lpstr>Arial</vt:lpstr>
      <vt:lpstr>Calibri</vt:lpstr>
      <vt:lpstr>Calibri Light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Orlando</cp:lastModifiedBy>
  <cp:revision>649</cp:revision>
  <dcterms:created xsi:type="dcterms:W3CDTF">2017-09-07T10:48:07Z</dcterms:created>
  <dcterms:modified xsi:type="dcterms:W3CDTF">2020-11-25T16:52:12Z</dcterms:modified>
</cp:coreProperties>
</file>