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4" r:id="rId4"/>
    <p:sldId id="458" r:id="rId5"/>
    <p:sldId id="455" r:id="rId6"/>
    <p:sldId id="456" r:id="rId7"/>
    <p:sldId id="457" r:id="rId8"/>
    <p:sldId id="414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 varScale="1">
        <p:scale>
          <a:sx n="66" d="100"/>
          <a:sy n="66" d="100"/>
        </p:scale>
        <p:origin x="1312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3846" y="2810507"/>
            <a:ext cx="32183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- 2 – 2: HTTP, Wireshark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3921214" y="198180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232977" y="1981801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P 31</a:t>
            </a:r>
            <a:endParaRPr lang="ko-KR" altLang="en-US" sz="15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3921214" y="288435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232977" y="2884356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P 27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3921214" y="37869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232977" y="3786911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TCP &amp; GBN, SR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5001CC-63BE-4FE3-A208-8188DB111550}"/>
              </a:ext>
            </a:extLst>
          </p:cNvPr>
          <p:cNvCxnSpPr/>
          <p:nvPr/>
        </p:nvCxnSpPr>
        <p:spPr>
          <a:xfrm flipH="1">
            <a:off x="726068" y="2122415"/>
            <a:ext cx="330944" cy="20900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59893-F086-4960-A39D-C7C67B42BBF1}"/>
              </a:ext>
            </a:extLst>
          </p:cNvPr>
          <p:cNvCxnSpPr>
            <a:cxnSpLocks/>
          </p:cNvCxnSpPr>
          <p:nvPr/>
        </p:nvCxnSpPr>
        <p:spPr>
          <a:xfrm flipV="1">
            <a:off x="735789" y="2330204"/>
            <a:ext cx="1" cy="88625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419EA7-1CB9-4169-A499-82A5D8F82B75}"/>
              </a:ext>
            </a:extLst>
          </p:cNvPr>
          <p:cNvCxnSpPr>
            <a:cxnSpLocks/>
          </p:cNvCxnSpPr>
          <p:nvPr/>
        </p:nvCxnSpPr>
        <p:spPr>
          <a:xfrm flipH="1" flipV="1">
            <a:off x="745512" y="3216454"/>
            <a:ext cx="318113" cy="1996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65620E-733A-4053-AC03-A11137A3A050}"/>
              </a:ext>
            </a:extLst>
          </p:cNvPr>
          <p:cNvCxnSpPr>
            <a:cxnSpLocks/>
          </p:cNvCxnSpPr>
          <p:nvPr/>
        </p:nvCxnSpPr>
        <p:spPr>
          <a:xfrm flipH="1">
            <a:off x="1048138" y="500280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57013" y="3952501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FEA023-CB20-4437-A28E-2E3ED5D4EACC}"/>
              </a:ext>
            </a:extLst>
          </p:cNvPr>
          <p:cNvSpPr txBox="1"/>
          <p:nvPr/>
        </p:nvSpPr>
        <p:spPr>
          <a:xfrm>
            <a:off x="320884" y="1814960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299875" y="84833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275508" y="322243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resend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CE3AB7-1F10-41D9-AA50-5E1B3FDABBA9}"/>
              </a:ext>
            </a:extLst>
          </p:cNvPr>
          <p:cNvSpPr txBox="1"/>
          <p:nvPr/>
        </p:nvSpPr>
        <p:spPr>
          <a:xfrm>
            <a:off x="324658" y="4294721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 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CE98DC-7362-4E9C-A35F-5A37DD4DE6BD}"/>
              </a:ext>
            </a:extLst>
          </p:cNvPr>
          <p:cNvCxnSpPr/>
          <p:nvPr/>
        </p:nvCxnSpPr>
        <p:spPr>
          <a:xfrm>
            <a:off x="1063625" y="449846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DA01B3-6360-4AF8-9E27-AD25D2605943}"/>
              </a:ext>
            </a:extLst>
          </p:cNvPr>
          <p:cNvSpPr txBox="1"/>
          <p:nvPr/>
        </p:nvSpPr>
        <p:spPr>
          <a:xfrm>
            <a:off x="2862004" y="132311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D84F6-0FD1-4361-96FD-053604D10160}"/>
              </a:ext>
            </a:extLst>
          </p:cNvPr>
          <p:cNvSpPr txBox="1"/>
          <p:nvPr/>
        </p:nvSpPr>
        <p:spPr>
          <a:xfrm>
            <a:off x="2842100" y="3737057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07EC8-9C2F-4C75-8A54-69CDC52AA226}"/>
              </a:ext>
            </a:extLst>
          </p:cNvPr>
          <p:cNvSpPr txBox="1"/>
          <p:nvPr/>
        </p:nvSpPr>
        <p:spPr>
          <a:xfrm>
            <a:off x="2844506" y="4725608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1655779" y="120378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37103" y="3675726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2DDD3-3526-4FAA-9E8E-99B80DAFE81E}"/>
              </a:ext>
            </a:extLst>
          </p:cNvPr>
          <p:cNvSpPr txBox="1"/>
          <p:nvPr/>
        </p:nvSpPr>
        <p:spPr>
          <a:xfrm rot="975871">
            <a:off x="1680133" y="469562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559031" y="13129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15509" y="3699258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10AED-641C-4E0F-911C-FD9E1D9FBA0F}"/>
              </a:ext>
            </a:extLst>
          </p:cNvPr>
          <p:cNvSpPr txBox="1"/>
          <p:nvPr/>
        </p:nvSpPr>
        <p:spPr>
          <a:xfrm rot="20501994">
            <a:off x="1608836" y="478909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D84EF-5392-45BA-ABB2-8C25C5F3B468}"/>
              </a:ext>
            </a:extLst>
          </p:cNvPr>
          <p:cNvSpPr txBox="1"/>
          <p:nvPr/>
        </p:nvSpPr>
        <p:spPr>
          <a:xfrm>
            <a:off x="1809758" y="2506238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4446989" y="991999"/>
            <a:ext cx="479129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패킷을 수신 후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번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수신 후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송신과정에서 패킷 손실이 발생한다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일정시간의 </a:t>
            </a:r>
            <a:r>
              <a:rPr lang="en-US" altLang="ko-KR" sz="1400" dirty="0">
                <a:latin typeface="+mj-ea"/>
                <a:ea typeface="+mj-ea"/>
              </a:rPr>
              <a:t>time out</a:t>
            </a:r>
            <a:r>
              <a:rPr lang="ko-KR" altLang="en-US" sz="1400" dirty="0">
                <a:latin typeface="+mj-ea"/>
                <a:ea typeface="+mj-ea"/>
              </a:rPr>
              <a:t>이 발생을 확인한 송신 측에서 다시 패킷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 재전송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패킷 정상 수신 후 이에 대한 </a:t>
            </a:r>
            <a:r>
              <a:rPr lang="en-US" altLang="ko-KR" sz="1400" dirty="0">
                <a:latin typeface="+mj-ea"/>
                <a:ea typeface="+mj-ea"/>
              </a:rPr>
              <a:t>ACK1 </a:t>
            </a:r>
            <a:r>
              <a:rPr lang="ko-KR" altLang="en-US" sz="1400" dirty="0">
                <a:latin typeface="+mj-ea"/>
                <a:ea typeface="+mj-ea"/>
              </a:rPr>
              <a:t>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ACK1</a:t>
            </a:r>
            <a:r>
              <a:rPr lang="ko-KR" altLang="en-US" sz="1400" dirty="0">
                <a:latin typeface="+mj-ea"/>
                <a:ea typeface="+mj-ea"/>
              </a:rPr>
              <a:t>을 수신을 통해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수신받고</a:t>
            </a:r>
            <a:r>
              <a:rPr lang="ko-KR" altLang="en-US" sz="1400" dirty="0">
                <a:latin typeface="+mj-ea"/>
                <a:ea typeface="+mj-ea"/>
              </a:rPr>
              <a:t> 다시 </a:t>
            </a:r>
            <a:r>
              <a:rPr lang="en-US" altLang="ko-KR" sz="1400" dirty="0">
                <a:latin typeface="+mj-ea"/>
                <a:ea typeface="+mj-ea"/>
              </a:rPr>
              <a:t>ACK0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D1CE09-A6B3-4080-A2AA-0166707EB3E7}"/>
              </a:ext>
            </a:extLst>
          </p:cNvPr>
          <p:cNvSpPr txBox="1"/>
          <p:nvPr/>
        </p:nvSpPr>
        <p:spPr>
          <a:xfrm rot="1034504">
            <a:off x="1524856" y="237718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2DA32A-7FA6-42E7-A476-22860D9E88A8}"/>
                  </a:ext>
                </a:extLst>
              </p:cNvPr>
              <p:cNvSpPr txBox="1"/>
              <p:nvPr/>
            </p:nvSpPr>
            <p:spPr>
              <a:xfrm>
                <a:off x="566606" y="2044005"/>
                <a:ext cx="87727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5</a:t>
                </a:r>
                <a:r>
                  <a:rPr lang="ko-KR" altLang="en-US" sz="1400" dirty="0">
                    <a:latin typeface="+mj-ea"/>
                    <a:ea typeface="+mj-ea"/>
                  </a:rPr>
                  <a:t>개의 측정된 </a:t>
                </a:r>
                <a:r>
                  <a:rPr lang="en-US" altLang="ko-KR" sz="1400" b="1" dirty="0">
                    <a:latin typeface="+mj-ea"/>
                    <a:ea typeface="+mj-ea"/>
                  </a:rPr>
                  <a:t>Sample RTT</a:t>
                </a:r>
                <a:r>
                  <a:rPr lang="ko-KR" altLang="en-US" sz="1400" dirty="0">
                    <a:latin typeface="+mj-ea"/>
                    <a:ea typeface="+mj-ea"/>
                  </a:rPr>
                  <a:t>값들은 </a:t>
                </a:r>
                <a:r>
                  <a:rPr lang="en-US" altLang="ko-KR" sz="1400" dirty="0">
                    <a:latin typeface="+mj-ea"/>
                    <a:ea typeface="+mj-ea"/>
                  </a:rPr>
                  <a:t>106msec, 120msec, 140msec, 90msec, 115msec </a:t>
                </a:r>
                <a:r>
                  <a:rPr lang="ko-KR" altLang="en-US" sz="1400" dirty="0">
                    <a:latin typeface="+mj-ea"/>
                    <a:ea typeface="+mj-ea"/>
                  </a:rPr>
                  <a:t>라고</a:t>
                </a:r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  <a:r>
                  <a:rPr lang="ko-KR" altLang="en-US" sz="1400" dirty="0">
                    <a:latin typeface="+mj-ea"/>
                    <a:ea typeface="+mj-ea"/>
                  </a:rPr>
                  <a:t>가정하자</a:t>
                </a:r>
                <a:r>
                  <a:rPr lang="en-US" altLang="ko-KR" sz="1400" dirty="0">
                    <a:latin typeface="+mj-ea"/>
                    <a:ea typeface="+mj-ea"/>
                  </a:rPr>
                  <a:t>. 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 = 0.125</a:t>
                </a:r>
                <a:r>
                  <a:rPr lang="ko-KR" altLang="en-US" sz="1400" dirty="0">
                    <a:latin typeface="+mj-ea"/>
                    <a:ea typeface="+mj-ea"/>
                  </a:rPr>
                  <a:t>값과 이 다섯 샘플들의 첫번째 값을 얻기 바로 전의 </a:t>
                </a:r>
                <a:r>
                  <a:rPr lang="en-US" altLang="ko-KR" sz="1400" b="1" dirty="0">
                    <a:latin typeface="+mj-ea"/>
                    <a:ea typeface="+mj-ea"/>
                  </a:rPr>
                  <a:t>Estimated RTT</a:t>
                </a:r>
                <a:r>
                  <a:rPr lang="ko-KR" altLang="en-US" sz="1400" dirty="0">
                    <a:latin typeface="+mj-ea"/>
                    <a:ea typeface="+mj-ea"/>
                  </a:rPr>
                  <a:t>값을 </a:t>
                </a:r>
                <a:r>
                  <a:rPr lang="en-US" altLang="ko-KR" sz="1400" dirty="0">
                    <a:latin typeface="+mj-ea"/>
                    <a:ea typeface="+mj-ea"/>
                  </a:rPr>
                  <a:t>100msec</a:t>
                </a:r>
                <a:r>
                  <a:rPr lang="ko-KR" altLang="en-US" sz="1400" dirty="0">
                    <a:latin typeface="+mj-ea"/>
                    <a:ea typeface="+mj-ea"/>
                  </a:rPr>
                  <a:t>라고 가정하여</a:t>
                </a:r>
                <a:r>
                  <a:rPr lang="en-US" altLang="ko-KR" sz="1400" dirty="0">
                    <a:latin typeface="+mj-ea"/>
                    <a:ea typeface="+mj-ea"/>
                  </a:rPr>
                  <a:t>, 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각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SampleRTT</a:t>
                </a:r>
                <a:r>
                  <a:rPr lang="ko-KR" altLang="en-US" sz="1400" dirty="0">
                    <a:latin typeface="+mj-ea"/>
                    <a:ea typeface="+mj-ea"/>
                  </a:rPr>
                  <a:t>값이 얻어질 때마다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EstimatedRTT</a:t>
                </a:r>
                <a:r>
                  <a:rPr lang="ko-KR" altLang="en-US" sz="1400" dirty="0">
                    <a:latin typeface="+mj-ea"/>
                    <a:ea typeface="+mj-ea"/>
                  </a:rPr>
                  <a:t>를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또한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 =0.25</a:t>
                </a:r>
                <a:r>
                  <a:rPr lang="ko-KR" altLang="en-US" sz="1400" dirty="0">
                    <a:latin typeface="+mj-ea"/>
                    <a:ea typeface="+mj-ea"/>
                  </a:rPr>
                  <a:t>값과 이 다섯 샘플들의 첫 번째 값을 얻기 바로 전의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DevRTT</a:t>
                </a:r>
                <a:r>
                  <a:rPr lang="ko-KR" altLang="en-US" sz="1400" dirty="0">
                    <a:latin typeface="+mj-ea"/>
                    <a:ea typeface="+mj-ea"/>
                  </a:rPr>
                  <a:t>의 값을 </a:t>
                </a:r>
                <a:r>
                  <a:rPr lang="en-US" altLang="ko-KR" sz="1400" dirty="0">
                    <a:latin typeface="+mj-ea"/>
                    <a:ea typeface="+mj-ea"/>
                  </a:rPr>
                  <a:t>5msec</a:t>
                </a:r>
                <a:r>
                  <a:rPr lang="ko-KR" altLang="en-US" sz="1400" dirty="0">
                    <a:latin typeface="+mj-ea"/>
                    <a:ea typeface="+mj-ea"/>
                  </a:rPr>
                  <a:t>라고 가정하여</a:t>
                </a:r>
                <a:r>
                  <a:rPr lang="en-US" altLang="ko-KR" sz="1400" dirty="0">
                    <a:latin typeface="+mj-ea"/>
                    <a:ea typeface="+mj-ea"/>
                  </a:rPr>
                  <a:t>, 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각  샘플 값을 얻을 때마다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DevRTT</a:t>
                </a:r>
                <a:r>
                  <a:rPr lang="ko-KR" altLang="en-US" sz="1400" dirty="0">
                    <a:latin typeface="+mj-ea"/>
                    <a:ea typeface="+mj-ea"/>
                  </a:rPr>
                  <a:t>를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 </a:t>
                </a:r>
                <a:r>
                  <a:rPr lang="ko-KR" altLang="en-US" sz="1400" dirty="0">
                    <a:latin typeface="+mj-ea"/>
                    <a:ea typeface="+mj-ea"/>
                  </a:rPr>
                  <a:t>끝으로 각 샘플 값을 얻을 때마다 </a:t>
                </a:r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TCP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TimeoutInterval</a:t>
                </a:r>
                <a:r>
                  <a:rPr lang="ko-KR" altLang="en-US" sz="1400" dirty="0">
                    <a:latin typeface="+mj-ea"/>
                    <a:ea typeface="+mj-ea"/>
                  </a:rPr>
                  <a:t>을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2DA32A-7FA6-42E7-A476-22860D9E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6" y="2044005"/>
                <a:ext cx="8772788" cy="1384995"/>
              </a:xfrm>
              <a:prstGeom prst="rect">
                <a:avLst/>
              </a:prstGeom>
              <a:blipFill>
                <a:blip r:embed="rId3"/>
                <a:stretch>
                  <a:fillRect t="-87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94147-9EA6-462D-972E-A1C0E749AE4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송신된 데이터 패킷이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4C1B4-BEE6-4ECE-9DB5-4C97FE4B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0" y="1255227"/>
            <a:ext cx="4789295" cy="30818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6DD2B6E-BB11-426A-A1DB-90E03B355377}"/>
              </a:ext>
            </a:extLst>
          </p:cNvPr>
          <p:cNvSpPr/>
          <p:nvPr/>
        </p:nvSpPr>
        <p:spPr>
          <a:xfrm>
            <a:off x="2123462" y="1268883"/>
            <a:ext cx="3169992" cy="12058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546F9B-5389-455A-8747-08660F85C6E1}"/>
              </a:ext>
            </a:extLst>
          </p:cNvPr>
          <p:cNvSpPr/>
          <p:nvPr/>
        </p:nvSpPr>
        <p:spPr>
          <a:xfrm>
            <a:off x="647000" y="3070487"/>
            <a:ext cx="3666339" cy="126662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6E459C-59D3-4AF7-ADC4-41683C615D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708458" y="1090569"/>
            <a:ext cx="0" cy="178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CDD62E-0D05-41AB-A1EF-76CD97BB0925}"/>
              </a:ext>
            </a:extLst>
          </p:cNvPr>
          <p:cNvCxnSpPr>
            <a:cxnSpLocks/>
          </p:cNvCxnSpPr>
          <p:nvPr/>
        </p:nvCxnSpPr>
        <p:spPr>
          <a:xfrm flipH="1">
            <a:off x="3708458" y="1090569"/>
            <a:ext cx="24993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D91A10-6902-480C-B1FE-31C6BE2045DD}"/>
              </a:ext>
            </a:extLst>
          </p:cNvPr>
          <p:cNvCxnSpPr>
            <a:cxnSpLocks/>
          </p:cNvCxnSpPr>
          <p:nvPr/>
        </p:nvCxnSpPr>
        <p:spPr>
          <a:xfrm flipH="1">
            <a:off x="4313340" y="3992996"/>
            <a:ext cx="140795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53FA1-24AA-4E6E-84C1-713FCF2B43D1}"/>
              </a:ext>
            </a:extLst>
          </p:cNvPr>
          <p:cNvCxnSpPr>
            <a:cxnSpLocks/>
          </p:cNvCxnSpPr>
          <p:nvPr/>
        </p:nvCxnSpPr>
        <p:spPr>
          <a:xfrm flipV="1">
            <a:off x="5721292" y="1090569"/>
            <a:ext cx="58723" cy="290242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8B9AAA-5C96-40F9-90FD-A3D226E9F18F}"/>
              </a:ext>
            </a:extLst>
          </p:cNvPr>
          <p:cNvSpPr txBox="1"/>
          <p:nvPr/>
        </p:nvSpPr>
        <p:spPr>
          <a:xfrm>
            <a:off x="6207853" y="855683"/>
            <a:ext cx="3414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다이어그램 상에서 패킷 송신 이후 </a:t>
            </a:r>
            <a:r>
              <a:rPr lang="en-US" altLang="ko-KR" sz="1200" dirty="0" err="1">
                <a:latin typeface="+mj-ea"/>
                <a:ea typeface="+mj-ea"/>
              </a:rPr>
              <a:t>start_timer</a:t>
            </a:r>
            <a:r>
              <a:rPr lang="ko-KR" altLang="en-US" sz="1200" dirty="0">
                <a:latin typeface="+mj-ea"/>
                <a:ea typeface="+mj-ea"/>
              </a:rPr>
              <a:t>를 사용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및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시간초과를 감지하는 </a:t>
            </a:r>
            <a:r>
              <a:rPr lang="en-US" altLang="ko-KR" sz="1200" dirty="0">
                <a:latin typeface="+mj-ea"/>
                <a:ea typeface="+mj-ea"/>
              </a:rPr>
              <a:t>time out</a:t>
            </a:r>
            <a:r>
              <a:rPr lang="ko-KR" altLang="en-US" sz="1200" dirty="0">
                <a:latin typeface="+mj-ea"/>
                <a:ea typeface="+mj-ea"/>
              </a:rPr>
              <a:t>함수를 사용함을 확인할 수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이러한 기능에 의하여 송신과정에서의 패킷 손실의 감지에 자유로움을 알 수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58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5001CC-63BE-4FE3-A208-8188DB111550}"/>
              </a:ext>
            </a:extLst>
          </p:cNvPr>
          <p:cNvCxnSpPr/>
          <p:nvPr/>
        </p:nvCxnSpPr>
        <p:spPr>
          <a:xfrm flipH="1">
            <a:off x="726068" y="2122415"/>
            <a:ext cx="330944" cy="20900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59893-F086-4960-A39D-C7C67B42BBF1}"/>
              </a:ext>
            </a:extLst>
          </p:cNvPr>
          <p:cNvCxnSpPr>
            <a:cxnSpLocks/>
          </p:cNvCxnSpPr>
          <p:nvPr/>
        </p:nvCxnSpPr>
        <p:spPr>
          <a:xfrm flipV="1">
            <a:off x="735789" y="2330204"/>
            <a:ext cx="1" cy="88625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419EA7-1CB9-4169-A499-82A5D8F82B75}"/>
              </a:ext>
            </a:extLst>
          </p:cNvPr>
          <p:cNvCxnSpPr>
            <a:cxnSpLocks/>
          </p:cNvCxnSpPr>
          <p:nvPr/>
        </p:nvCxnSpPr>
        <p:spPr>
          <a:xfrm flipH="1" flipV="1">
            <a:off x="745512" y="3216454"/>
            <a:ext cx="318113" cy="1996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65620E-733A-4053-AC03-A11137A3A050}"/>
              </a:ext>
            </a:extLst>
          </p:cNvPr>
          <p:cNvCxnSpPr>
            <a:cxnSpLocks/>
          </p:cNvCxnSpPr>
          <p:nvPr/>
        </p:nvCxnSpPr>
        <p:spPr>
          <a:xfrm flipH="1">
            <a:off x="1048138" y="500280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57013" y="3952501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FEA023-CB20-4437-A28E-2E3ED5D4EACC}"/>
              </a:ext>
            </a:extLst>
          </p:cNvPr>
          <p:cNvSpPr txBox="1"/>
          <p:nvPr/>
        </p:nvSpPr>
        <p:spPr>
          <a:xfrm>
            <a:off x="320884" y="1814960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299875" y="84833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275508" y="322243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resend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CE3AB7-1F10-41D9-AA50-5E1B3FDABBA9}"/>
              </a:ext>
            </a:extLst>
          </p:cNvPr>
          <p:cNvSpPr txBox="1"/>
          <p:nvPr/>
        </p:nvSpPr>
        <p:spPr>
          <a:xfrm>
            <a:off x="324658" y="4294721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 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CE98DC-7362-4E9C-A35F-5A37DD4DE6BD}"/>
              </a:ext>
            </a:extLst>
          </p:cNvPr>
          <p:cNvCxnSpPr/>
          <p:nvPr/>
        </p:nvCxnSpPr>
        <p:spPr>
          <a:xfrm>
            <a:off x="1063625" y="449846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DA01B3-6360-4AF8-9E27-AD25D2605943}"/>
              </a:ext>
            </a:extLst>
          </p:cNvPr>
          <p:cNvSpPr txBox="1"/>
          <p:nvPr/>
        </p:nvSpPr>
        <p:spPr>
          <a:xfrm>
            <a:off x="2862004" y="132311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D84F6-0FD1-4361-96FD-053604D10160}"/>
              </a:ext>
            </a:extLst>
          </p:cNvPr>
          <p:cNvSpPr txBox="1"/>
          <p:nvPr/>
        </p:nvSpPr>
        <p:spPr>
          <a:xfrm>
            <a:off x="2842100" y="3737057"/>
            <a:ext cx="20003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(detect duplicate)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07EC8-9C2F-4C75-8A54-69CDC52AA226}"/>
              </a:ext>
            </a:extLst>
          </p:cNvPr>
          <p:cNvSpPr txBox="1"/>
          <p:nvPr/>
        </p:nvSpPr>
        <p:spPr>
          <a:xfrm>
            <a:off x="2844506" y="4725608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1655779" y="120378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70795" y="3453497"/>
            <a:ext cx="50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2DDD3-3526-4FAA-9E8E-99B80DAFE81E}"/>
              </a:ext>
            </a:extLst>
          </p:cNvPr>
          <p:cNvSpPr txBox="1"/>
          <p:nvPr/>
        </p:nvSpPr>
        <p:spPr>
          <a:xfrm rot="975871">
            <a:off x="1680133" y="469562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559031" y="13129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53813" y="3937068"/>
            <a:ext cx="48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10AED-641C-4E0F-911C-FD9E1D9FBA0F}"/>
              </a:ext>
            </a:extLst>
          </p:cNvPr>
          <p:cNvSpPr txBox="1"/>
          <p:nvPr/>
        </p:nvSpPr>
        <p:spPr>
          <a:xfrm rot="20501994">
            <a:off x="1608836" y="478909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4446989" y="991999"/>
            <a:ext cx="4791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패킷을 수신 후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번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수신 후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패킷 정상 수신 후 이에 대한 </a:t>
            </a:r>
            <a:r>
              <a:rPr lang="en-US" altLang="ko-KR" sz="1400" dirty="0">
                <a:latin typeface="+mj-ea"/>
                <a:ea typeface="+mj-ea"/>
              </a:rPr>
              <a:t>ACK1 </a:t>
            </a:r>
            <a:r>
              <a:rPr lang="ko-KR" altLang="en-US" sz="1400" dirty="0">
                <a:latin typeface="+mj-ea"/>
                <a:ea typeface="+mj-ea"/>
              </a:rPr>
              <a:t>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ACK </a:t>
            </a:r>
            <a:r>
              <a:rPr lang="ko-KR" altLang="en-US" sz="1400" dirty="0">
                <a:latin typeface="+mj-ea"/>
                <a:ea typeface="+mj-ea"/>
              </a:rPr>
              <a:t>송신과정에서 손실발생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시간초과를 감지한 송신 측에서 패킷을 재전송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수신측은 </a:t>
            </a:r>
            <a:r>
              <a:rPr lang="ko-KR" altLang="en-US" sz="1400" dirty="0" err="1">
                <a:latin typeface="+mj-ea"/>
                <a:ea typeface="+mj-ea"/>
              </a:rPr>
              <a:t>보호처리된</a:t>
            </a:r>
            <a:r>
              <a:rPr lang="ko-KR" altLang="en-US" sz="1400" dirty="0">
                <a:latin typeface="+mj-ea"/>
                <a:ea typeface="+mj-ea"/>
              </a:rPr>
              <a:t> 사본을 받고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송신측은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수신받아</a:t>
            </a:r>
            <a:r>
              <a:rPr lang="ko-KR" altLang="en-US" sz="1400" dirty="0">
                <a:latin typeface="+mj-ea"/>
                <a:ea typeface="+mj-ea"/>
              </a:rPr>
              <a:t>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수신받아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이에대하여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ACK0</a:t>
            </a:r>
            <a:r>
              <a:rPr lang="ko-KR" altLang="en-US" sz="1400" dirty="0">
                <a:latin typeface="+mj-ea"/>
                <a:ea typeface="+mj-ea"/>
              </a:rPr>
              <a:t>을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4B79B-7A58-428A-82A6-0FED92B07031}"/>
              </a:ext>
            </a:extLst>
          </p:cNvPr>
          <p:cNvSpPr txBox="1"/>
          <p:nvPr/>
        </p:nvSpPr>
        <p:spPr>
          <a:xfrm rot="1034504">
            <a:off x="1745936" y="2419409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51968C-01FE-4740-91AA-45FDD58AC5A1}"/>
              </a:ext>
            </a:extLst>
          </p:cNvPr>
          <p:cNvCxnSpPr>
            <a:cxnSpLocks/>
          </p:cNvCxnSpPr>
          <p:nvPr/>
        </p:nvCxnSpPr>
        <p:spPr>
          <a:xfrm flipH="1">
            <a:off x="1837334" y="2769994"/>
            <a:ext cx="997094" cy="28593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0B29D4-B5E4-4AF9-BF5D-E554B2D0393D}"/>
              </a:ext>
            </a:extLst>
          </p:cNvPr>
          <p:cNvSpPr txBox="1"/>
          <p:nvPr/>
        </p:nvSpPr>
        <p:spPr>
          <a:xfrm>
            <a:off x="1632910" y="301026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4950-F5D2-4C48-8B40-49EC64C31ADB}"/>
              </a:ext>
            </a:extLst>
          </p:cNvPr>
          <p:cNvSpPr txBox="1"/>
          <p:nvPr/>
        </p:nvSpPr>
        <p:spPr>
          <a:xfrm rot="20501994">
            <a:off x="1927267" y="240083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16FD32-B87E-4B8C-8732-E63A649866D1}"/>
              </a:ext>
            </a:extLst>
          </p:cNvPr>
          <p:cNvSpPr txBox="1"/>
          <p:nvPr/>
        </p:nvSpPr>
        <p:spPr>
          <a:xfrm>
            <a:off x="2858372" y="2557885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A7F1B-6DB7-4197-8F72-0BEA334198D5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측의 확인 응답이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8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653459" y="1295511"/>
            <a:ext cx="5990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</a:rPr>
              <a:t>결과</a:t>
            </a:r>
            <a:endParaRPr lang="ko-KR" altLang="en-US" sz="15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2405208" y="1852510"/>
            <a:ext cx="509558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기존의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rdt2.2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와는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라는 큰 차이점을 두고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비트손실 및 패킷 손실에 대한 대응책으로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를 도입하였다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따라서 오류에 의한 손실에 대한 탐지 및 대응에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있어서 자유로워졌으나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에 의한 전송 후 대기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(stop-and-wait)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의 방식에 의하여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성능적인 면에서 뒤쳐짐을 알 수 있다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36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6269</TotalTime>
  <Words>469</Words>
  <Application>Microsoft Office PowerPoint</Application>
  <PresentationFormat>A4 용지(210x297mm)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맑은 고딕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MM3455</cp:lastModifiedBy>
  <cp:revision>631</cp:revision>
  <dcterms:created xsi:type="dcterms:W3CDTF">2017-09-07T10:48:07Z</dcterms:created>
  <dcterms:modified xsi:type="dcterms:W3CDTF">2020-10-14T13:58:52Z</dcterms:modified>
</cp:coreProperties>
</file>