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453" r:id="rId3"/>
    <p:sldId id="454" r:id="rId4"/>
    <p:sldId id="455" r:id="rId5"/>
    <p:sldId id="456" r:id="rId6"/>
    <p:sldId id="457" r:id="rId7"/>
    <p:sldId id="414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2E75B6"/>
    <a:srgbClr val="FBB3BF"/>
    <a:srgbClr val="F66A81"/>
    <a:srgbClr val="F995A6"/>
    <a:srgbClr val="664E59"/>
    <a:srgbClr val="896977"/>
    <a:srgbClr val="55414A"/>
    <a:srgbClr val="F5516C"/>
    <a:srgbClr val="F66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9561" autoAdjust="0"/>
  </p:normalViewPr>
  <p:slideViewPr>
    <p:cSldViewPr snapToGrid="0">
      <p:cViewPr varScale="1">
        <p:scale>
          <a:sx n="114" d="100"/>
          <a:sy n="114" d="100"/>
        </p:scale>
        <p:origin x="1542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926345" y="4814156"/>
            <a:ext cx="397965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컴퓨터 공학과  </a:t>
            </a:r>
            <a:r>
              <a:rPr lang="en-US" altLang="ko-KR" sz="1300" spc="-15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20151167 </a:t>
            </a:r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이인재</a:t>
            </a:r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3846" y="2810507"/>
            <a:ext cx="321831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컴퓨터 네트워크</a:t>
            </a:r>
            <a:endParaRPr lang="en-US" altLang="ko-KR" sz="3000" spc="-15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3000" spc="-15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- 2 – 2: HTTP, Wireshark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실습 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-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2" y="276052"/>
            <a:ext cx="4350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2F5309-6CF3-4BC2-9D76-5D086CFE59CC}"/>
              </a:ext>
            </a:extLst>
          </p:cNvPr>
          <p:cNvSpPr/>
          <p:nvPr/>
        </p:nvSpPr>
        <p:spPr>
          <a:xfrm>
            <a:off x="3921214" y="1981801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01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14B04-C87B-42D4-91D5-B0023591A5AB}"/>
              </a:ext>
            </a:extLst>
          </p:cNvPr>
          <p:cNvSpPr/>
          <p:nvPr/>
        </p:nvSpPr>
        <p:spPr>
          <a:xfrm>
            <a:off x="4232977" y="1981801"/>
            <a:ext cx="271794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dirty="0">
                <a:solidFill>
                  <a:prstClr val="black"/>
                </a:solidFill>
                <a:latin typeface="+mn-ea"/>
              </a:rPr>
              <a:t>송신된 데이터 패킷이 </a:t>
            </a:r>
            <a:endParaRPr lang="en-US" altLang="ko-KR" sz="1500" dirty="0">
              <a:solidFill>
                <a:prstClr val="black"/>
              </a:solidFill>
              <a:latin typeface="+mn-ea"/>
            </a:endParaRPr>
          </a:p>
          <a:p>
            <a:pPr lvl="0">
              <a:defRPr/>
            </a:pPr>
            <a:r>
              <a:rPr lang="ko-KR" altLang="en-US" sz="1500" dirty="0">
                <a:solidFill>
                  <a:prstClr val="black"/>
                </a:solidFill>
                <a:latin typeface="+mn-ea"/>
              </a:rPr>
              <a:t>오류 발생한 경우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FE2E6D-ED6F-458D-AF01-8CFE4D8947F2}"/>
              </a:ext>
            </a:extLst>
          </p:cNvPr>
          <p:cNvSpPr/>
          <p:nvPr/>
        </p:nvSpPr>
        <p:spPr>
          <a:xfrm>
            <a:off x="3921214" y="2884356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53428D-138A-42DA-872B-F1EF888F2FD5}"/>
              </a:ext>
            </a:extLst>
          </p:cNvPr>
          <p:cNvSpPr/>
          <p:nvPr/>
        </p:nvSpPr>
        <p:spPr>
          <a:xfrm>
            <a:off x="4232977" y="2884356"/>
            <a:ext cx="271794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수신 측의 확인 응답이 오류 발생한 경우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9F8CD9-79FE-44C6-9866-B89763E7BF64}"/>
              </a:ext>
            </a:extLst>
          </p:cNvPr>
          <p:cNvSpPr/>
          <p:nvPr/>
        </p:nvSpPr>
        <p:spPr>
          <a:xfrm>
            <a:off x="3921214" y="3786911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5EE11F-C4EB-4442-81E9-1A9AF1DDED5D}"/>
              </a:ext>
            </a:extLst>
          </p:cNvPr>
          <p:cNvSpPr/>
          <p:nvPr/>
        </p:nvSpPr>
        <p:spPr>
          <a:xfrm>
            <a:off x="4232977" y="3786911"/>
            <a:ext cx="27179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04103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25001CC-63BE-4FE3-A208-8188DB111550}"/>
              </a:ext>
            </a:extLst>
          </p:cNvPr>
          <p:cNvCxnSpPr/>
          <p:nvPr/>
        </p:nvCxnSpPr>
        <p:spPr>
          <a:xfrm flipH="1">
            <a:off x="726068" y="2122415"/>
            <a:ext cx="330944" cy="209009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7659893-F086-4960-A39D-C7C67B42BBF1}"/>
              </a:ext>
            </a:extLst>
          </p:cNvPr>
          <p:cNvCxnSpPr>
            <a:cxnSpLocks/>
          </p:cNvCxnSpPr>
          <p:nvPr/>
        </p:nvCxnSpPr>
        <p:spPr>
          <a:xfrm flipV="1">
            <a:off x="735789" y="2330204"/>
            <a:ext cx="1" cy="88625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0419EA7-1CB9-4169-A499-82A5D8F82B75}"/>
              </a:ext>
            </a:extLst>
          </p:cNvPr>
          <p:cNvCxnSpPr>
            <a:cxnSpLocks/>
          </p:cNvCxnSpPr>
          <p:nvPr/>
        </p:nvCxnSpPr>
        <p:spPr>
          <a:xfrm flipH="1" flipV="1">
            <a:off x="745512" y="3216454"/>
            <a:ext cx="318113" cy="19964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송신된 데이터 패킷이 오류 발생한 경우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6E54E5C-88F1-45CC-991E-233A92B7A7F7}"/>
              </a:ext>
            </a:extLst>
          </p:cNvPr>
          <p:cNvCxnSpPr>
            <a:cxnSpLocks/>
          </p:cNvCxnSpPr>
          <p:nvPr/>
        </p:nvCxnSpPr>
        <p:spPr>
          <a:xfrm flipH="1">
            <a:off x="1055829" y="873853"/>
            <a:ext cx="1184" cy="4914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7CD51D-B5F4-4B80-A326-21F4B15C5F71}"/>
              </a:ext>
            </a:extLst>
          </p:cNvPr>
          <p:cNvCxnSpPr>
            <a:cxnSpLocks/>
          </p:cNvCxnSpPr>
          <p:nvPr/>
        </p:nvCxnSpPr>
        <p:spPr>
          <a:xfrm flipH="1">
            <a:off x="2802136" y="873853"/>
            <a:ext cx="1185" cy="5006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EB4378-B639-4BF8-BEA9-E152EBE8C823}"/>
              </a:ext>
            </a:extLst>
          </p:cNvPr>
          <p:cNvSpPr txBox="1"/>
          <p:nvPr/>
        </p:nvSpPr>
        <p:spPr>
          <a:xfrm>
            <a:off x="726068" y="621119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송신자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5E1D9E-950E-42DE-A0FE-245791F12AAC}"/>
              </a:ext>
            </a:extLst>
          </p:cNvPr>
          <p:cNvSpPr txBox="1"/>
          <p:nvPr/>
        </p:nvSpPr>
        <p:spPr>
          <a:xfrm>
            <a:off x="2398481" y="608355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수신자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4C3007-651A-451F-A666-28765D2321FE}"/>
              </a:ext>
            </a:extLst>
          </p:cNvPr>
          <p:cNvCxnSpPr/>
          <p:nvPr/>
        </p:nvCxnSpPr>
        <p:spPr>
          <a:xfrm>
            <a:off x="1057013" y="989901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4C82BCD-2310-48AE-BC4A-4D2C880BE6D5}"/>
              </a:ext>
            </a:extLst>
          </p:cNvPr>
          <p:cNvCxnSpPr>
            <a:cxnSpLocks/>
          </p:cNvCxnSpPr>
          <p:nvPr/>
        </p:nvCxnSpPr>
        <p:spPr>
          <a:xfrm flipH="1">
            <a:off x="1057014" y="1516310"/>
            <a:ext cx="1746306" cy="6061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2BDA595-5757-4A1B-B4C1-99906F56209A}"/>
              </a:ext>
            </a:extLst>
          </p:cNvPr>
          <p:cNvCxnSpPr>
            <a:cxnSpLocks/>
          </p:cNvCxnSpPr>
          <p:nvPr/>
        </p:nvCxnSpPr>
        <p:spPr>
          <a:xfrm>
            <a:off x="1057012" y="2122415"/>
            <a:ext cx="947957" cy="40267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565620E-733A-4053-AC03-A11137A3A050}"/>
              </a:ext>
            </a:extLst>
          </p:cNvPr>
          <p:cNvCxnSpPr>
            <a:cxnSpLocks/>
          </p:cNvCxnSpPr>
          <p:nvPr/>
        </p:nvCxnSpPr>
        <p:spPr>
          <a:xfrm flipH="1">
            <a:off x="1048138" y="5002806"/>
            <a:ext cx="1746307" cy="5487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B3FB1F-FF3C-4FC2-AC8E-0B075AE3A89D}"/>
              </a:ext>
            </a:extLst>
          </p:cNvPr>
          <p:cNvCxnSpPr>
            <a:cxnSpLocks/>
          </p:cNvCxnSpPr>
          <p:nvPr/>
        </p:nvCxnSpPr>
        <p:spPr>
          <a:xfrm flipH="1">
            <a:off x="1057013" y="3952501"/>
            <a:ext cx="1746307" cy="5487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321561C-1C9B-4B6A-A650-0B7C539DB2E1}"/>
              </a:ext>
            </a:extLst>
          </p:cNvPr>
          <p:cNvCxnSpPr/>
          <p:nvPr/>
        </p:nvCxnSpPr>
        <p:spPr>
          <a:xfrm>
            <a:off x="1057012" y="3440773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7FEA023-CB20-4437-A28E-2E3ED5D4EACC}"/>
              </a:ext>
            </a:extLst>
          </p:cNvPr>
          <p:cNvSpPr txBox="1"/>
          <p:nvPr/>
        </p:nvSpPr>
        <p:spPr>
          <a:xfrm>
            <a:off x="320884" y="1814960"/>
            <a:ext cx="2000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rcv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ACK0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5E0259-1490-4A08-9CE0-599DC562982C}"/>
              </a:ext>
            </a:extLst>
          </p:cNvPr>
          <p:cNvSpPr txBox="1"/>
          <p:nvPr/>
        </p:nvSpPr>
        <p:spPr>
          <a:xfrm>
            <a:off x="299875" y="848333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E40240-0D55-4532-B639-B3092F9C59B6}"/>
              </a:ext>
            </a:extLst>
          </p:cNvPr>
          <p:cNvSpPr txBox="1"/>
          <p:nvPr/>
        </p:nvSpPr>
        <p:spPr>
          <a:xfrm>
            <a:off x="275508" y="3222432"/>
            <a:ext cx="2000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Timeout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resend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CE3AB7-1F10-41D9-AA50-5E1B3FDABBA9}"/>
              </a:ext>
            </a:extLst>
          </p:cNvPr>
          <p:cNvSpPr txBox="1"/>
          <p:nvPr/>
        </p:nvSpPr>
        <p:spPr>
          <a:xfrm>
            <a:off x="324658" y="4294721"/>
            <a:ext cx="2000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rcv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ACK1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 pkt0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3CE98DC-7362-4E9C-A35F-5A37DD4DE6BD}"/>
              </a:ext>
            </a:extLst>
          </p:cNvPr>
          <p:cNvCxnSpPr/>
          <p:nvPr/>
        </p:nvCxnSpPr>
        <p:spPr>
          <a:xfrm>
            <a:off x="1063625" y="4498469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2DA01B3-6360-4AF8-9E27-AD25D2605943}"/>
              </a:ext>
            </a:extLst>
          </p:cNvPr>
          <p:cNvSpPr txBox="1"/>
          <p:nvPr/>
        </p:nvSpPr>
        <p:spPr>
          <a:xfrm>
            <a:off x="2862004" y="1323112"/>
            <a:ext cx="2000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rcv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pkt0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1D84F6-0FD1-4361-96FD-053604D10160}"/>
              </a:ext>
            </a:extLst>
          </p:cNvPr>
          <p:cNvSpPr txBox="1"/>
          <p:nvPr/>
        </p:nvSpPr>
        <p:spPr>
          <a:xfrm>
            <a:off x="2842100" y="3737057"/>
            <a:ext cx="2000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rcv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pkt1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407EC8-9C2F-4C75-8A54-69CDC52AA226}"/>
              </a:ext>
            </a:extLst>
          </p:cNvPr>
          <p:cNvSpPr txBox="1"/>
          <p:nvPr/>
        </p:nvSpPr>
        <p:spPr>
          <a:xfrm>
            <a:off x="2844506" y="4725608"/>
            <a:ext cx="2000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rcv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pkt0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6EBAE9-978D-4336-85F3-443EF45EBC8D}"/>
              </a:ext>
            </a:extLst>
          </p:cNvPr>
          <p:cNvSpPr txBox="1"/>
          <p:nvPr/>
        </p:nvSpPr>
        <p:spPr>
          <a:xfrm rot="975871">
            <a:off x="1655779" y="1203782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D3B7FE-2C0A-4934-9849-21C3A7F5FE5F}"/>
              </a:ext>
            </a:extLst>
          </p:cNvPr>
          <p:cNvSpPr txBox="1"/>
          <p:nvPr/>
        </p:nvSpPr>
        <p:spPr>
          <a:xfrm rot="1034504">
            <a:off x="1737103" y="3675726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72DDD3-3526-4FAA-9E8E-99B80DAFE81E}"/>
              </a:ext>
            </a:extLst>
          </p:cNvPr>
          <p:cNvSpPr txBox="1"/>
          <p:nvPr/>
        </p:nvSpPr>
        <p:spPr>
          <a:xfrm rot="975871">
            <a:off x="1680133" y="4695624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92E6C4-3968-458A-9FAA-62853F10784C}"/>
              </a:ext>
            </a:extLst>
          </p:cNvPr>
          <p:cNvSpPr txBox="1"/>
          <p:nvPr/>
        </p:nvSpPr>
        <p:spPr>
          <a:xfrm rot="20501994">
            <a:off x="1559031" y="1312991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77DFD1-1210-4B82-8EA7-2C7C9F12B54E}"/>
              </a:ext>
            </a:extLst>
          </p:cNvPr>
          <p:cNvSpPr txBox="1"/>
          <p:nvPr/>
        </p:nvSpPr>
        <p:spPr>
          <a:xfrm rot="20501994">
            <a:off x="1615509" y="3699258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410AED-641C-4E0F-911C-FD9E1D9FBA0F}"/>
              </a:ext>
            </a:extLst>
          </p:cNvPr>
          <p:cNvSpPr txBox="1"/>
          <p:nvPr/>
        </p:nvSpPr>
        <p:spPr>
          <a:xfrm rot="20501994">
            <a:off x="1608836" y="4789093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CDD84EF-5392-45BA-ABB2-8C25C5F3B468}"/>
              </a:ext>
            </a:extLst>
          </p:cNvPr>
          <p:cNvSpPr txBox="1"/>
          <p:nvPr/>
        </p:nvSpPr>
        <p:spPr>
          <a:xfrm>
            <a:off x="1809758" y="2506238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loss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2DA32A-7FA6-42E7-A476-22860D9E88A8}"/>
              </a:ext>
            </a:extLst>
          </p:cNvPr>
          <p:cNvSpPr txBox="1"/>
          <p:nvPr/>
        </p:nvSpPr>
        <p:spPr>
          <a:xfrm>
            <a:off x="4446989" y="991999"/>
            <a:ext cx="479129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송신 측에서 패킷</a:t>
            </a:r>
            <a:r>
              <a:rPr lang="en-US" altLang="ko-KR" sz="1400" dirty="0">
                <a:latin typeface="+mj-ea"/>
                <a:ea typeface="+mj-ea"/>
              </a:rPr>
              <a:t>0 </a:t>
            </a:r>
            <a:r>
              <a:rPr lang="ko-KR" altLang="en-US" sz="1400" dirty="0">
                <a:latin typeface="+mj-ea"/>
                <a:ea typeface="+mj-ea"/>
              </a:rPr>
              <a:t>을 송신한다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수신 측에서 패킷을 수신 후 이에 대한 </a:t>
            </a:r>
            <a:r>
              <a:rPr lang="en-US" altLang="ko-KR" sz="1400" dirty="0">
                <a:latin typeface="+mj-ea"/>
                <a:ea typeface="+mj-ea"/>
              </a:rPr>
              <a:t>ACK</a:t>
            </a:r>
            <a:r>
              <a:rPr lang="ko-KR" altLang="en-US" sz="1400" dirty="0">
                <a:latin typeface="+mj-ea"/>
                <a:ea typeface="+mj-ea"/>
              </a:rPr>
              <a:t>를 송신</a:t>
            </a: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송신 측에서 </a:t>
            </a:r>
            <a:r>
              <a:rPr lang="en-US" altLang="ko-KR" sz="1400" dirty="0">
                <a:latin typeface="+mj-ea"/>
                <a:ea typeface="+mj-ea"/>
              </a:rPr>
              <a:t>0</a:t>
            </a:r>
            <a:r>
              <a:rPr lang="ko-KR" altLang="en-US" sz="1400" dirty="0">
                <a:latin typeface="+mj-ea"/>
                <a:ea typeface="+mj-ea"/>
              </a:rPr>
              <a:t>번 </a:t>
            </a:r>
            <a:r>
              <a:rPr lang="en-US" altLang="ko-KR" sz="1400" dirty="0">
                <a:latin typeface="+mj-ea"/>
                <a:ea typeface="+mj-ea"/>
              </a:rPr>
              <a:t>ACK</a:t>
            </a:r>
            <a:r>
              <a:rPr lang="ko-KR" altLang="en-US" sz="1400" dirty="0">
                <a:latin typeface="+mj-ea"/>
                <a:ea typeface="+mj-ea"/>
              </a:rPr>
              <a:t>를 수신 후 문제없음을 확인 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패킷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을 송신한다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송신과정에서 패킷 손실이 발생한다</a:t>
            </a: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일정시간의 </a:t>
            </a:r>
            <a:r>
              <a:rPr lang="en-US" altLang="ko-KR" sz="1400" dirty="0">
                <a:latin typeface="+mj-ea"/>
                <a:ea typeface="+mj-ea"/>
              </a:rPr>
              <a:t>time out</a:t>
            </a:r>
            <a:r>
              <a:rPr lang="ko-KR" altLang="en-US" sz="1400" dirty="0">
                <a:latin typeface="+mj-ea"/>
                <a:ea typeface="+mj-ea"/>
              </a:rPr>
              <a:t>이 발생을 확인한 송신 측에서 다시 패킷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 재전송</a:t>
            </a: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패킷 정상 수신 후 이에 대한 </a:t>
            </a:r>
            <a:r>
              <a:rPr lang="en-US" altLang="ko-KR" sz="1400" dirty="0">
                <a:latin typeface="+mj-ea"/>
                <a:ea typeface="+mj-ea"/>
              </a:rPr>
              <a:t>ACK1 </a:t>
            </a:r>
            <a:r>
              <a:rPr lang="ko-KR" altLang="en-US" sz="1400" dirty="0">
                <a:latin typeface="+mj-ea"/>
                <a:ea typeface="+mj-ea"/>
              </a:rPr>
              <a:t>전송</a:t>
            </a: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송신 측에서 </a:t>
            </a:r>
            <a:r>
              <a:rPr lang="en-US" altLang="ko-KR" sz="1400" dirty="0">
                <a:latin typeface="+mj-ea"/>
                <a:ea typeface="+mj-ea"/>
              </a:rPr>
              <a:t>ACK1</a:t>
            </a:r>
            <a:r>
              <a:rPr lang="ko-KR" altLang="en-US" sz="1400" dirty="0">
                <a:latin typeface="+mj-ea"/>
                <a:ea typeface="+mj-ea"/>
              </a:rPr>
              <a:t>을 수신을 통해 문제없음을 확인 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패킷</a:t>
            </a:r>
            <a:r>
              <a:rPr lang="en-US" altLang="ko-KR" sz="1400" dirty="0">
                <a:latin typeface="+mj-ea"/>
                <a:ea typeface="+mj-ea"/>
              </a:rPr>
              <a:t>0 </a:t>
            </a:r>
            <a:r>
              <a:rPr lang="ko-KR" altLang="en-US" sz="1400" dirty="0">
                <a:latin typeface="+mj-ea"/>
                <a:ea typeface="+mj-ea"/>
              </a:rPr>
              <a:t>송신</a:t>
            </a: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수신 측에서 패킷 </a:t>
            </a:r>
            <a:r>
              <a:rPr lang="en-US" altLang="ko-KR" sz="1400" dirty="0">
                <a:latin typeface="+mj-ea"/>
                <a:ea typeface="+mj-ea"/>
              </a:rPr>
              <a:t>0</a:t>
            </a:r>
            <a:r>
              <a:rPr lang="ko-KR" altLang="en-US" sz="1400" dirty="0">
                <a:latin typeface="+mj-ea"/>
                <a:ea typeface="+mj-ea"/>
              </a:rPr>
              <a:t>을 </a:t>
            </a:r>
            <a:r>
              <a:rPr lang="ko-KR" altLang="en-US" sz="1400" dirty="0" err="1">
                <a:latin typeface="+mj-ea"/>
                <a:ea typeface="+mj-ea"/>
              </a:rPr>
              <a:t>수신받고</a:t>
            </a:r>
            <a:r>
              <a:rPr lang="ko-KR" altLang="en-US" sz="1400" dirty="0">
                <a:latin typeface="+mj-ea"/>
                <a:ea typeface="+mj-ea"/>
              </a:rPr>
              <a:t> 다시 </a:t>
            </a:r>
            <a:r>
              <a:rPr lang="en-US" altLang="ko-KR" sz="1400" dirty="0">
                <a:latin typeface="+mj-ea"/>
                <a:ea typeface="+mj-ea"/>
              </a:rPr>
              <a:t>ACK0</a:t>
            </a:r>
            <a:r>
              <a:rPr lang="ko-KR" altLang="en-US" sz="1400" dirty="0">
                <a:latin typeface="+mj-ea"/>
                <a:ea typeface="+mj-ea"/>
              </a:rPr>
              <a:t>을 송신한다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D1CE09-A6B3-4080-A2AA-0166707EB3E7}"/>
              </a:ext>
            </a:extLst>
          </p:cNvPr>
          <p:cNvSpPr txBox="1"/>
          <p:nvPr/>
        </p:nvSpPr>
        <p:spPr>
          <a:xfrm rot="1034504">
            <a:off x="1524856" y="2377184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39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FB94147-9EA6-462D-972E-A1C0E749AE43}"/>
              </a:ext>
            </a:extLst>
          </p:cNvPr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송신된 데이터 패킷이 오류 발생한 경우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D4C1B4-BEE6-4ECE-9DB5-4C97FE4B0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00" y="1255227"/>
            <a:ext cx="4789295" cy="308188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6DD2B6E-BB11-426A-A1DB-90E03B355377}"/>
              </a:ext>
            </a:extLst>
          </p:cNvPr>
          <p:cNvSpPr/>
          <p:nvPr/>
        </p:nvSpPr>
        <p:spPr>
          <a:xfrm>
            <a:off x="2123462" y="1268883"/>
            <a:ext cx="3169992" cy="120584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546F9B-5389-455A-8747-08660F85C6E1}"/>
              </a:ext>
            </a:extLst>
          </p:cNvPr>
          <p:cNvSpPr/>
          <p:nvPr/>
        </p:nvSpPr>
        <p:spPr>
          <a:xfrm>
            <a:off x="647000" y="3070487"/>
            <a:ext cx="3666339" cy="126662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96E459C-59D3-4AF7-ADC4-41683C615D97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708458" y="1090569"/>
            <a:ext cx="0" cy="17831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0CDD62E-0D05-41AB-A1EF-76CD97BB0925}"/>
              </a:ext>
            </a:extLst>
          </p:cNvPr>
          <p:cNvCxnSpPr>
            <a:cxnSpLocks/>
          </p:cNvCxnSpPr>
          <p:nvPr/>
        </p:nvCxnSpPr>
        <p:spPr>
          <a:xfrm flipH="1">
            <a:off x="3708458" y="1090569"/>
            <a:ext cx="249939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CD91A10-6902-480C-B1FE-31C6BE2045DD}"/>
              </a:ext>
            </a:extLst>
          </p:cNvPr>
          <p:cNvCxnSpPr>
            <a:cxnSpLocks/>
          </p:cNvCxnSpPr>
          <p:nvPr/>
        </p:nvCxnSpPr>
        <p:spPr>
          <a:xfrm flipH="1">
            <a:off x="4313340" y="3992996"/>
            <a:ext cx="1407952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8653FA1-24AA-4E6E-84C1-713FCF2B43D1}"/>
              </a:ext>
            </a:extLst>
          </p:cNvPr>
          <p:cNvCxnSpPr>
            <a:cxnSpLocks/>
          </p:cNvCxnSpPr>
          <p:nvPr/>
        </p:nvCxnSpPr>
        <p:spPr>
          <a:xfrm flipV="1">
            <a:off x="5721292" y="1090569"/>
            <a:ext cx="58723" cy="2902427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08B9AAA-5C96-40F9-90FD-A3D226E9F18F}"/>
              </a:ext>
            </a:extLst>
          </p:cNvPr>
          <p:cNvSpPr txBox="1"/>
          <p:nvPr/>
        </p:nvSpPr>
        <p:spPr>
          <a:xfrm>
            <a:off x="6207853" y="855683"/>
            <a:ext cx="34148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다이어그램 상에서 패킷 송신 이후 </a:t>
            </a:r>
            <a:r>
              <a:rPr lang="en-US" altLang="ko-KR" sz="1200" dirty="0" err="1">
                <a:latin typeface="+mj-ea"/>
                <a:ea typeface="+mj-ea"/>
              </a:rPr>
              <a:t>start_timer</a:t>
            </a:r>
            <a:r>
              <a:rPr lang="ko-KR" altLang="en-US" sz="1200" dirty="0">
                <a:latin typeface="+mj-ea"/>
                <a:ea typeface="+mj-ea"/>
              </a:rPr>
              <a:t>를 사용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및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시간초과를 감지하는 </a:t>
            </a:r>
            <a:r>
              <a:rPr lang="en-US" altLang="ko-KR" sz="1200" dirty="0">
                <a:latin typeface="+mj-ea"/>
                <a:ea typeface="+mj-ea"/>
              </a:rPr>
              <a:t>time out</a:t>
            </a:r>
            <a:r>
              <a:rPr lang="ko-KR" altLang="en-US" sz="1200" dirty="0">
                <a:latin typeface="+mj-ea"/>
                <a:ea typeface="+mj-ea"/>
              </a:rPr>
              <a:t>함수를 사용함을 확인할 수 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endParaRPr lang="en-US" altLang="ko-KR" sz="1200" dirty="0">
              <a:latin typeface="+mj-ea"/>
              <a:ea typeface="+mj-ea"/>
            </a:endParaRP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ko-KR" altLang="en-US" sz="1200" dirty="0">
                <a:latin typeface="+mj-ea"/>
                <a:ea typeface="+mj-ea"/>
              </a:rPr>
              <a:t>이러한 기능에 의하여 송신과정에서의 패킷 손실의 감지에 자유로움을 알 수 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558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25001CC-63BE-4FE3-A208-8188DB111550}"/>
              </a:ext>
            </a:extLst>
          </p:cNvPr>
          <p:cNvCxnSpPr/>
          <p:nvPr/>
        </p:nvCxnSpPr>
        <p:spPr>
          <a:xfrm flipH="1">
            <a:off x="726068" y="2122415"/>
            <a:ext cx="330944" cy="209009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7659893-F086-4960-A39D-C7C67B42BBF1}"/>
              </a:ext>
            </a:extLst>
          </p:cNvPr>
          <p:cNvCxnSpPr>
            <a:cxnSpLocks/>
          </p:cNvCxnSpPr>
          <p:nvPr/>
        </p:nvCxnSpPr>
        <p:spPr>
          <a:xfrm flipV="1">
            <a:off x="735789" y="2330204"/>
            <a:ext cx="1" cy="88625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0419EA7-1CB9-4169-A499-82A5D8F82B75}"/>
              </a:ext>
            </a:extLst>
          </p:cNvPr>
          <p:cNvCxnSpPr>
            <a:cxnSpLocks/>
          </p:cNvCxnSpPr>
          <p:nvPr/>
        </p:nvCxnSpPr>
        <p:spPr>
          <a:xfrm flipH="1" flipV="1">
            <a:off x="745512" y="3216454"/>
            <a:ext cx="318113" cy="19964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6E54E5C-88F1-45CC-991E-233A92B7A7F7}"/>
              </a:ext>
            </a:extLst>
          </p:cNvPr>
          <p:cNvCxnSpPr>
            <a:cxnSpLocks/>
          </p:cNvCxnSpPr>
          <p:nvPr/>
        </p:nvCxnSpPr>
        <p:spPr>
          <a:xfrm flipH="1">
            <a:off x="1055829" y="873853"/>
            <a:ext cx="1184" cy="4914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7CD51D-B5F4-4B80-A326-21F4B15C5F71}"/>
              </a:ext>
            </a:extLst>
          </p:cNvPr>
          <p:cNvCxnSpPr>
            <a:cxnSpLocks/>
          </p:cNvCxnSpPr>
          <p:nvPr/>
        </p:nvCxnSpPr>
        <p:spPr>
          <a:xfrm flipH="1">
            <a:off x="2802136" y="873853"/>
            <a:ext cx="1185" cy="5006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EB4378-B639-4BF8-BEA9-E152EBE8C823}"/>
              </a:ext>
            </a:extLst>
          </p:cNvPr>
          <p:cNvSpPr txBox="1"/>
          <p:nvPr/>
        </p:nvSpPr>
        <p:spPr>
          <a:xfrm>
            <a:off x="726068" y="621119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송신자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5E1D9E-950E-42DE-A0FE-245791F12AAC}"/>
              </a:ext>
            </a:extLst>
          </p:cNvPr>
          <p:cNvSpPr txBox="1"/>
          <p:nvPr/>
        </p:nvSpPr>
        <p:spPr>
          <a:xfrm>
            <a:off x="2398481" y="608355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수신자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4C3007-651A-451F-A666-28765D2321FE}"/>
              </a:ext>
            </a:extLst>
          </p:cNvPr>
          <p:cNvCxnSpPr/>
          <p:nvPr/>
        </p:nvCxnSpPr>
        <p:spPr>
          <a:xfrm>
            <a:off x="1057013" y="989901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4C82BCD-2310-48AE-BC4A-4D2C880BE6D5}"/>
              </a:ext>
            </a:extLst>
          </p:cNvPr>
          <p:cNvCxnSpPr>
            <a:cxnSpLocks/>
          </p:cNvCxnSpPr>
          <p:nvPr/>
        </p:nvCxnSpPr>
        <p:spPr>
          <a:xfrm flipH="1">
            <a:off x="1057014" y="1516310"/>
            <a:ext cx="1746306" cy="6061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2BDA595-5757-4A1B-B4C1-99906F56209A}"/>
              </a:ext>
            </a:extLst>
          </p:cNvPr>
          <p:cNvCxnSpPr>
            <a:cxnSpLocks/>
          </p:cNvCxnSpPr>
          <p:nvPr/>
        </p:nvCxnSpPr>
        <p:spPr>
          <a:xfrm>
            <a:off x="1057012" y="2122415"/>
            <a:ext cx="1752921" cy="6454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565620E-733A-4053-AC03-A11137A3A050}"/>
              </a:ext>
            </a:extLst>
          </p:cNvPr>
          <p:cNvCxnSpPr>
            <a:cxnSpLocks/>
          </p:cNvCxnSpPr>
          <p:nvPr/>
        </p:nvCxnSpPr>
        <p:spPr>
          <a:xfrm flipH="1">
            <a:off x="1048138" y="5002806"/>
            <a:ext cx="1746307" cy="5487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B3FB1F-FF3C-4FC2-AC8E-0B075AE3A89D}"/>
              </a:ext>
            </a:extLst>
          </p:cNvPr>
          <p:cNvCxnSpPr>
            <a:cxnSpLocks/>
          </p:cNvCxnSpPr>
          <p:nvPr/>
        </p:nvCxnSpPr>
        <p:spPr>
          <a:xfrm flipH="1">
            <a:off x="1057013" y="3952501"/>
            <a:ext cx="1746307" cy="5487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321561C-1C9B-4B6A-A650-0B7C539DB2E1}"/>
              </a:ext>
            </a:extLst>
          </p:cNvPr>
          <p:cNvCxnSpPr/>
          <p:nvPr/>
        </p:nvCxnSpPr>
        <p:spPr>
          <a:xfrm>
            <a:off x="1057012" y="3440773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7FEA023-CB20-4437-A28E-2E3ED5D4EACC}"/>
              </a:ext>
            </a:extLst>
          </p:cNvPr>
          <p:cNvSpPr txBox="1"/>
          <p:nvPr/>
        </p:nvSpPr>
        <p:spPr>
          <a:xfrm>
            <a:off x="320884" y="1814960"/>
            <a:ext cx="2000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rcv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ACK0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5E0259-1490-4A08-9CE0-599DC562982C}"/>
              </a:ext>
            </a:extLst>
          </p:cNvPr>
          <p:cNvSpPr txBox="1"/>
          <p:nvPr/>
        </p:nvSpPr>
        <p:spPr>
          <a:xfrm>
            <a:off x="299875" y="848333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E40240-0D55-4532-B639-B3092F9C59B6}"/>
              </a:ext>
            </a:extLst>
          </p:cNvPr>
          <p:cNvSpPr txBox="1"/>
          <p:nvPr/>
        </p:nvSpPr>
        <p:spPr>
          <a:xfrm>
            <a:off x="275508" y="3222432"/>
            <a:ext cx="2000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Timeout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resend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CE3AB7-1F10-41D9-AA50-5E1B3FDABBA9}"/>
              </a:ext>
            </a:extLst>
          </p:cNvPr>
          <p:cNvSpPr txBox="1"/>
          <p:nvPr/>
        </p:nvSpPr>
        <p:spPr>
          <a:xfrm>
            <a:off x="324658" y="4294721"/>
            <a:ext cx="2000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rcv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ACK1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 pkt0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3CE98DC-7362-4E9C-A35F-5A37DD4DE6BD}"/>
              </a:ext>
            </a:extLst>
          </p:cNvPr>
          <p:cNvCxnSpPr/>
          <p:nvPr/>
        </p:nvCxnSpPr>
        <p:spPr>
          <a:xfrm>
            <a:off x="1063625" y="4498469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2DA01B3-6360-4AF8-9E27-AD25D2605943}"/>
              </a:ext>
            </a:extLst>
          </p:cNvPr>
          <p:cNvSpPr txBox="1"/>
          <p:nvPr/>
        </p:nvSpPr>
        <p:spPr>
          <a:xfrm>
            <a:off x="2862004" y="1323112"/>
            <a:ext cx="2000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rcv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pkt0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1D84F6-0FD1-4361-96FD-053604D10160}"/>
              </a:ext>
            </a:extLst>
          </p:cNvPr>
          <p:cNvSpPr txBox="1"/>
          <p:nvPr/>
        </p:nvSpPr>
        <p:spPr>
          <a:xfrm>
            <a:off x="2842100" y="3737057"/>
            <a:ext cx="20003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rcv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pkt1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(detect duplicate)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407EC8-9C2F-4C75-8A54-69CDC52AA226}"/>
              </a:ext>
            </a:extLst>
          </p:cNvPr>
          <p:cNvSpPr txBox="1"/>
          <p:nvPr/>
        </p:nvSpPr>
        <p:spPr>
          <a:xfrm>
            <a:off x="2844506" y="4725608"/>
            <a:ext cx="2000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rcv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pkt0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6EBAE9-978D-4336-85F3-443EF45EBC8D}"/>
              </a:ext>
            </a:extLst>
          </p:cNvPr>
          <p:cNvSpPr txBox="1"/>
          <p:nvPr/>
        </p:nvSpPr>
        <p:spPr>
          <a:xfrm rot="975871">
            <a:off x="1655779" y="1203782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D3B7FE-2C0A-4934-9849-21C3A7F5FE5F}"/>
              </a:ext>
            </a:extLst>
          </p:cNvPr>
          <p:cNvSpPr txBox="1"/>
          <p:nvPr/>
        </p:nvSpPr>
        <p:spPr>
          <a:xfrm rot="1034504">
            <a:off x="1770795" y="3453497"/>
            <a:ext cx="500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72DDD3-3526-4FAA-9E8E-99B80DAFE81E}"/>
              </a:ext>
            </a:extLst>
          </p:cNvPr>
          <p:cNvSpPr txBox="1"/>
          <p:nvPr/>
        </p:nvSpPr>
        <p:spPr>
          <a:xfrm rot="975871">
            <a:off x="1680133" y="4695624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92E6C4-3968-458A-9FAA-62853F10784C}"/>
              </a:ext>
            </a:extLst>
          </p:cNvPr>
          <p:cNvSpPr txBox="1"/>
          <p:nvPr/>
        </p:nvSpPr>
        <p:spPr>
          <a:xfrm rot="20501994">
            <a:off x="1559031" y="1312991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77DFD1-1210-4B82-8EA7-2C7C9F12B54E}"/>
              </a:ext>
            </a:extLst>
          </p:cNvPr>
          <p:cNvSpPr txBox="1"/>
          <p:nvPr/>
        </p:nvSpPr>
        <p:spPr>
          <a:xfrm rot="20501994">
            <a:off x="1653813" y="3937068"/>
            <a:ext cx="485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410AED-641C-4E0F-911C-FD9E1D9FBA0F}"/>
              </a:ext>
            </a:extLst>
          </p:cNvPr>
          <p:cNvSpPr txBox="1"/>
          <p:nvPr/>
        </p:nvSpPr>
        <p:spPr>
          <a:xfrm rot="20501994">
            <a:off x="1608836" y="4789093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2DA32A-7FA6-42E7-A476-22860D9E88A8}"/>
              </a:ext>
            </a:extLst>
          </p:cNvPr>
          <p:cNvSpPr txBox="1"/>
          <p:nvPr/>
        </p:nvSpPr>
        <p:spPr>
          <a:xfrm>
            <a:off x="4446989" y="991999"/>
            <a:ext cx="47912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송신 측에서 패킷</a:t>
            </a:r>
            <a:r>
              <a:rPr lang="en-US" altLang="ko-KR" sz="1400" dirty="0">
                <a:latin typeface="+mj-ea"/>
                <a:ea typeface="+mj-ea"/>
              </a:rPr>
              <a:t>0 </a:t>
            </a:r>
            <a:r>
              <a:rPr lang="ko-KR" altLang="en-US" sz="1400" dirty="0">
                <a:latin typeface="+mj-ea"/>
                <a:ea typeface="+mj-ea"/>
              </a:rPr>
              <a:t>을 송신한다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수신 측에서 패킷을 수신 후 이에 대한 </a:t>
            </a:r>
            <a:r>
              <a:rPr lang="en-US" altLang="ko-KR" sz="1400" dirty="0">
                <a:latin typeface="+mj-ea"/>
                <a:ea typeface="+mj-ea"/>
              </a:rPr>
              <a:t>ACK</a:t>
            </a:r>
            <a:r>
              <a:rPr lang="ko-KR" altLang="en-US" sz="1400" dirty="0">
                <a:latin typeface="+mj-ea"/>
                <a:ea typeface="+mj-ea"/>
              </a:rPr>
              <a:t>를 송신</a:t>
            </a: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송신 측에서 </a:t>
            </a:r>
            <a:r>
              <a:rPr lang="en-US" altLang="ko-KR" sz="1400" dirty="0">
                <a:latin typeface="+mj-ea"/>
                <a:ea typeface="+mj-ea"/>
              </a:rPr>
              <a:t>0</a:t>
            </a:r>
            <a:r>
              <a:rPr lang="ko-KR" altLang="en-US" sz="1400" dirty="0">
                <a:latin typeface="+mj-ea"/>
                <a:ea typeface="+mj-ea"/>
              </a:rPr>
              <a:t>번 </a:t>
            </a:r>
            <a:r>
              <a:rPr lang="en-US" altLang="ko-KR" sz="1400" dirty="0">
                <a:latin typeface="+mj-ea"/>
                <a:ea typeface="+mj-ea"/>
              </a:rPr>
              <a:t>ACK</a:t>
            </a:r>
            <a:r>
              <a:rPr lang="ko-KR" altLang="en-US" sz="1400" dirty="0">
                <a:latin typeface="+mj-ea"/>
                <a:ea typeface="+mj-ea"/>
              </a:rPr>
              <a:t>를 수신 후 문제없음을 확인 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패킷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을 송신한다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패킷 정상 수신 후 이에 대한 </a:t>
            </a:r>
            <a:r>
              <a:rPr lang="en-US" altLang="ko-KR" sz="1400" dirty="0">
                <a:latin typeface="+mj-ea"/>
                <a:ea typeface="+mj-ea"/>
              </a:rPr>
              <a:t>ACK1 </a:t>
            </a:r>
            <a:r>
              <a:rPr lang="ko-KR" altLang="en-US" sz="1400" dirty="0">
                <a:latin typeface="+mj-ea"/>
                <a:ea typeface="+mj-ea"/>
              </a:rPr>
              <a:t>전송</a:t>
            </a: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ACK </a:t>
            </a:r>
            <a:r>
              <a:rPr lang="ko-KR" altLang="en-US" sz="1400" dirty="0">
                <a:latin typeface="+mj-ea"/>
                <a:ea typeface="+mj-ea"/>
              </a:rPr>
              <a:t>송신과정에서 손실발생</a:t>
            </a: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시간초과를 감지한 송신 측에서 패킷을 재전송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수신측은 </a:t>
            </a:r>
            <a:r>
              <a:rPr lang="ko-KR" altLang="en-US" sz="1400" dirty="0" err="1">
                <a:latin typeface="+mj-ea"/>
                <a:ea typeface="+mj-ea"/>
              </a:rPr>
              <a:t>보호처리된</a:t>
            </a:r>
            <a:r>
              <a:rPr lang="ko-KR" altLang="en-US" sz="1400" dirty="0">
                <a:latin typeface="+mj-ea"/>
                <a:ea typeface="+mj-ea"/>
              </a:rPr>
              <a:t> 사본을 받고 이에 대한 </a:t>
            </a:r>
            <a:r>
              <a:rPr lang="en-US" altLang="ko-KR" sz="1400" dirty="0">
                <a:latin typeface="+mj-ea"/>
                <a:ea typeface="+mj-ea"/>
              </a:rPr>
              <a:t>ACK</a:t>
            </a:r>
            <a:r>
              <a:rPr lang="ko-KR" altLang="en-US" sz="1400" dirty="0">
                <a:latin typeface="+mj-ea"/>
                <a:ea typeface="+mj-ea"/>
              </a:rPr>
              <a:t>를 송신한다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송신측은 </a:t>
            </a:r>
            <a:r>
              <a:rPr lang="en-US" altLang="ko-KR" sz="1400" dirty="0">
                <a:latin typeface="+mj-ea"/>
                <a:ea typeface="+mj-ea"/>
              </a:rPr>
              <a:t>ACK</a:t>
            </a:r>
            <a:r>
              <a:rPr lang="ko-KR" altLang="en-US" sz="1400" dirty="0">
                <a:latin typeface="+mj-ea"/>
                <a:ea typeface="+mj-ea"/>
              </a:rPr>
              <a:t>를 </a:t>
            </a:r>
            <a:r>
              <a:rPr lang="ko-KR" altLang="en-US" sz="1400" dirty="0" err="1">
                <a:latin typeface="+mj-ea"/>
                <a:ea typeface="+mj-ea"/>
              </a:rPr>
              <a:t>수신받아</a:t>
            </a:r>
            <a:r>
              <a:rPr lang="ko-KR" altLang="en-US" sz="1400" dirty="0">
                <a:latin typeface="+mj-ea"/>
                <a:ea typeface="+mj-ea"/>
              </a:rPr>
              <a:t> 문제없음을 확인 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패킷 </a:t>
            </a:r>
            <a:r>
              <a:rPr lang="en-US" altLang="ko-KR" sz="1400" dirty="0">
                <a:latin typeface="+mj-ea"/>
                <a:ea typeface="+mj-ea"/>
              </a:rPr>
              <a:t>0</a:t>
            </a:r>
            <a:r>
              <a:rPr lang="ko-KR" altLang="en-US" sz="1400" dirty="0">
                <a:latin typeface="+mj-ea"/>
                <a:ea typeface="+mj-ea"/>
              </a:rPr>
              <a:t>을 송신한다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수신 측에서 패킷</a:t>
            </a:r>
            <a:r>
              <a:rPr lang="en-US" altLang="ko-KR" sz="1400" dirty="0">
                <a:latin typeface="+mj-ea"/>
                <a:ea typeface="+mj-ea"/>
              </a:rPr>
              <a:t>0</a:t>
            </a:r>
            <a:r>
              <a:rPr lang="ko-KR" altLang="en-US" sz="1400" dirty="0">
                <a:latin typeface="+mj-ea"/>
                <a:ea typeface="+mj-ea"/>
              </a:rPr>
              <a:t>을 </a:t>
            </a:r>
            <a:r>
              <a:rPr lang="ko-KR" altLang="en-US" sz="1400" dirty="0" err="1">
                <a:latin typeface="+mj-ea"/>
                <a:ea typeface="+mj-ea"/>
              </a:rPr>
              <a:t>수신받아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이에대하여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ACK0</a:t>
            </a:r>
            <a:r>
              <a:rPr lang="ko-KR" altLang="en-US" sz="1400" dirty="0">
                <a:latin typeface="+mj-ea"/>
                <a:ea typeface="+mj-ea"/>
              </a:rPr>
              <a:t>을 보낸다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A4B79B-7A58-428A-82A6-0FED92B07031}"/>
              </a:ext>
            </a:extLst>
          </p:cNvPr>
          <p:cNvSpPr txBox="1"/>
          <p:nvPr/>
        </p:nvSpPr>
        <p:spPr>
          <a:xfrm rot="1034504">
            <a:off x="1745936" y="2419409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E51968C-01FE-4740-91AA-45FDD58AC5A1}"/>
              </a:ext>
            </a:extLst>
          </p:cNvPr>
          <p:cNvCxnSpPr>
            <a:cxnSpLocks/>
          </p:cNvCxnSpPr>
          <p:nvPr/>
        </p:nvCxnSpPr>
        <p:spPr>
          <a:xfrm flipH="1">
            <a:off x="1837334" y="2769994"/>
            <a:ext cx="997094" cy="28593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A0B29D4-B5E4-4AF9-BF5D-E554B2D0393D}"/>
              </a:ext>
            </a:extLst>
          </p:cNvPr>
          <p:cNvSpPr txBox="1"/>
          <p:nvPr/>
        </p:nvSpPr>
        <p:spPr>
          <a:xfrm>
            <a:off x="1632910" y="3010261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loss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C14950-F5D2-4C48-8B40-49EC64C31ADB}"/>
              </a:ext>
            </a:extLst>
          </p:cNvPr>
          <p:cNvSpPr txBox="1"/>
          <p:nvPr/>
        </p:nvSpPr>
        <p:spPr>
          <a:xfrm rot="20501994">
            <a:off x="1927267" y="2400830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16FD32-B87E-4B8C-8732-E63A649866D1}"/>
              </a:ext>
            </a:extLst>
          </p:cNvPr>
          <p:cNvSpPr txBox="1"/>
          <p:nvPr/>
        </p:nvSpPr>
        <p:spPr>
          <a:xfrm>
            <a:off x="2858372" y="2557885"/>
            <a:ext cx="2000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rcv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pkt1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5EA7F1B-6DB7-4197-8F72-0BEA334198D5}"/>
              </a:ext>
            </a:extLst>
          </p:cNvPr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측의 확인 응답이 오류 발생한 경우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89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2" y="276052"/>
            <a:ext cx="4350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14B04-C87B-42D4-91D5-B0023591A5AB}"/>
              </a:ext>
            </a:extLst>
          </p:cNvPr>
          <p:cNvSpPr/>
          <p:nvPr/>
        </p:nvSpPr>
        <p:spPr>
          <a:xfrm>
            <a:off x="4653459" y="1295511"/>
            <a:ext cx="59908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prstClr val="black"/>
                </a:solidFill>
                <a:latin typeface="+mn-ea"/>
              </a:rPr>
              <a:t>결과</a:t>
            </a:r>
            <a:endParaRPr lang="ko-KR" altLang="en-US" sz="15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53428D-138A-42DA-872B-F1EF888F2FD5}"/>
              </a:ext>
            </a:extLst>
          </p:cNvPr>
          <p:cNvSpPr/>
          <p:nvPr/>
        </p:nvSpPr>
        <p:spPr>
          <a:xfrm>
            <a:off x="2405208" y="1852510"/>
            <a:ext cx="509558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기존의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rdt2.2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와는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timer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라는 큰 차이점을 두고 </a:t>
            </a:r>
            <a:endParaRPr lang="en-US" altLang="ko-KR" sz="13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algn="ctr"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비트손실 및 패킷 손실에 대한 대응책으로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Timer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를 도입하였다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. </a:t>
            </a:r>
          </a:p>
          <a:p>
            <a:pPr lvl="0" algn="ctr"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따라서 오류에 의한 손실에 대한 탐지 및 대응에 </a:t>
            </a:r>
            <a:endParaRPr lang="en-US" altLang="ko-KR" sz="13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algn="ctr"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있어서 자유로워졌으나 </a:t>
            </a:r>
            <a:endParaRPr lang="en-US" altLang="ko-KR" sz="13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algn="ctr">
              <a:defRPr/>
            </a:pP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Timer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에 의한 전송 후 대기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(stop-and-wait)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의 방식에 의하여 </a:t>
            </a:r>
            <a:endParaRPr lang="en-US" altLang="ko-KR" sz="13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algn="ctr"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성능적인 면에서 뒤쳐짐을 알 수 있다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  <a:endParaRPr lang="ko-KR" altLang="en-US" sz="1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36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2687" y="2951946"/>
            <a:ext cx="32206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Thank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you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for watching</a:t>
            </a:r>
          </a:p>
        </p:txBody>
      </p:sp>
    </p:spTree>
    <p:extLst>
      <p:ext uri="{BB962C8B-B14F-4D97-AF65-F5344CB8AC3E}">
        <p14:creationId xmlns:p14="http://schemas.microsoft.com/office/powerpoint/2010/main" val="429043042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6255</TotalTime>
  <Words>387</Words>
  <Application>Microsoft Office PowerPoint</Application>
  <PresentationFormat>A4 용지(210x297mm)</PresentationFormat>
  <Paragraphs>107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Orlando</cp:lastModifiedBy>
  <cp:revision>629</cp:revision>
  <dcterms:created xsi:type="dcterms:W3CDTF">2017-09-07T10:48:07Z</dcterms:created>
  <dcterms:modified xsi:type="dcterms:W3CDTF">2020-10-04T18:25:25Z</dcterms:modified>
</cp:coreProperties>
</file>