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53" r:id="rId3"/>
    <p:sldId id="458" r:id="rId4"/>
    <p:sldId id="455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54" r:id="rId13"/>
    <p:sldId id="466" r:id="rId14"/>
    <p:sldId id="467" r:id="rId15"/>
    <p:sldId id="468" r:id="rId16"/>
    <p:sldId id="469" r:id="rId17"/>
    <p:sldId id="456" r:id="rId18"/>
    <p:sldId id="414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E75B6"/>
    <a:srgbClr val="FBB3BF"/>
    <a:srgbClr val="F66A81"/>
    <a:srgbClr val="F995A6"/>
    <a:srgbClr val="664E59"/>
    <a:srgbClr val="896977"/>
    <a:srgbClr val="55414A"/>
    <a:srgbClr val="F5516C"/>
    <a:srgbClr val="F6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9561" autoAdjust="0"/>
  </p:normalViewPr>
  <p:slideViewPr>
    <p:cSldViewPr snapToGrid="0">
      <p:cViewPr varScale="1">
        <p:scale>
          <a:sx n="114" d="100"/>
          <a:sy n="114" d="100"/>
        </p:scale>
        <p:origin x="1542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9976" y="2810507"/>
            <a:ext cx="41060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연습문제풀이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-</a:t>
            </a: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(P 31, P 27,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TCP &amp; GBN &amp; SR 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비교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2044005"/>
            <a:ext cx="87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>
                <a:latin typeface="+mj-ea"/>
                <a:ea typeface="+mj-ea"/>
              </a:rPr>
              <a:t>TCP</a:t>
            </a:r>
            <a:r>
              <a:rPr lang="ko-KR" altLang="en-US" sz="1400" dirty="0">
                <a:latin typeface="+mj-ea"/>
                <a:ea typeface="+mj-ea"/>
              </a:rPr>
              <a:t>연결로 통신하고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이미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</a:t>
            </a:r>
            <a:r>
              <a:rPr lang="en-US" altLang="ko-KR" sz="1400" dirty="0">
                <a:latin typeface="+mj-ea"/>
                <a:ea typeface="+mj-ea"/>
              </a:rPr>
              <a:t>126</a:t>
            </a:r>
            <a:r>
              <a:rPr lang="ko-KR" altLang="en-US" sz="1400" dirty="0">
                <a:latin typeface="+mj-ea"/>
                <a:ea typeface="+mj-ea"/>
              </a:rPr>
              <a:t>바이트까지 받았다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그리고 나서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는 호스트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에게 연이어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개의 세그먼트를 보낸다고 가정하자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첫번째와 두번째 세그먼트는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바이트와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바이트의 데이터를 각각 가지고 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첫번째 세그먼트에서 순서번호는 </a:t>
            </a:r>
            <a:r>
              <a:rPr lang="en-US" altLang="ko-KR" sz="1400" dirty="0">
                <a:latin typeface="+mj-ea"/>
                <a:ea typeface="+mj-ea"/>
              </a:rPr>
              <a:t>127</a:t>
            </a:r>
            <a:r>
              <a:rPr lang="ko-KR" altLang="en-US" sz="1400" dirty="0">
                <a:latin typeface="+mj-ea"/>
                <a:ea typeface="+mj-ea"/>
              </a:rPr>
              <a:t>이고 출발지 포트 번호는 </a:t>
            </a:r>
            <a:r>
              <a:rPr lang="en-US" altLang="ko-KR" sz="1400" dirty="0">
                <a:latin typeface="+mj-ea"/>
                <a:ea typeface="+mj-ea"/>
              </a:rPr>
              <a:t>302</a:t>
            </a:r>
            <a:r>
              <a:rPr lang="ko-KR" altLang="en-US" sz="1400" dirty="0">
                <a:latin typeface="+mj-ea"/>
                <a:ea typeface="+mj-ea"/>
              </a:rPr>
              <a:t>이고 목적지 포트번호는 </a:t>
            </a:r>
            <a:r>
              <a:rPr lang="en-US" altLang="ko-KR" sz="1400" dirty="0">
                <a:latin typeface="+mj-ea"/>
                <a:ea typeface="+mj-ea"/>
              </a:rPr>
              <a:t>80</a:t>
            </a:r>
            <a:r>
              <a:rPr lang="ko-KR" altLang="en-US" sz="1400" dirty="0">
                <a:latin typeface="+mj-ea"/>
                <a:ea typeface="+mj-ea"/>
              </a:rPr>
              <a:t>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400" dirty="0">
                <a:latin typeface="+mj-ea"/>
                <a:ea typeface="+mj-ea"/>
              </a:rPr>
              <a:t>호스트 </a:t>
            </a:r>
            <a:r>
              <a:rPr lang="en-US" altLang="ko-KR" sz="1400" dirty="0">
                <a:latin typeface="+mj-ea"/>
                <a:ea typeface="+mj-ea"/>
              </a:rPr>
              <a:t>B</a:t>
            </a:r>
            <a:r>
              <a:rPr lang="ko-KR" altLang="en-US" sz="1400" dirty="0">
                <a:latin typeface="+mj-ea"/>
                <a:ea typeface="+mj-ea"/>
              </a:rPr>
              <a:t>는 호스트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로부터 세그먼트를 수신하면 즉시 확인 응답을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408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63625" y="1107179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378037">
            <a:off x="1098680" y="110200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C1B092-39A7-4B33-94FD-0A1D09130C8D}"/>
              </a:ext>
            </a:extLst>
          </p:cNvPr>
          <p:cNvCxnSpPr>
            <a:cxnSpLocks/>
          </p:cNvCxnSpPr>
          <p:nvPr/>
        </p:nvCxnSpPr>
        <p:spPr>
          <a:xfrm>
            <a:off x="1035474" y="1846030"/>
            <a:ext cx="947957" cy="40267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1378037">
            <a:off x="1088909" y="13397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346642">
            <a:off x="1006779" y="183268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1204241">
            <a:off x="1079730" y="2078241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862E1-B7FD-4978-A24C-07349CDB7E10}"/>
              </a:ext>
            </a:extLst>
          </p:cNvPr>
          <p:cNvSpPr/>
          <p:nvPr/>
        </p:nvSpPr>
        <p:spPr>
          <a:xfrm>
            <a:off x="4081732" y="1443796"/>
            <a:ext cx="8037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호스트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보낸 두번째 세그먼트에서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19AEC-AF4C-43EA-A7B9-E482B84D45D6}"/>
              </a:ext>
            </a:extLst>
          </p:cNvPr>
          <p:cNvSpPr txBox="1"/>
          <p:nvPr/>
        </p:nvSpPr>
        <p:spPr>
          <a:xfrm>
            <a:off x="4337736" y="2195570"/>
            <a:ext cx="479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로 보낸 두번째 세그먼트의 순서번호는 첫번째 순서번호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80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만큼 증가한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순서번호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갖습니다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문제에서 명시한 바와 같이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302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문제에서 명시한 바와 같이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08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35474" y="165518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두번째 세그먼트가 도착하기 전에 첫번째 세그먼트가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 처음 도착한 세그먼트의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출발지 포트번호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목적지 포트번호는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세그먼트가 도착 했다면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또한 세그먼트의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순서번호와 동일하게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출발지 포트번호는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80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목적지 포트번호 또한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에서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의 방향을 갖고 있으므로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300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번 포트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39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172770" y="1074186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64307" y="1060150"/>
            <a:ext cx="803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c.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세그먼트가 도착하기 전에 두번째 세그먼트가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도착했으면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도착한 세그먼트의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번호는 무엇인가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첫번째 세그먼트가 도착하기 전에 두번째 세그먼트가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도착 했을 경우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, 126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바이트까지 받은 상태에서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다음 상태번호인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번에 대한 세그먼트를 받아야 하지만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207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번 순서번호의 세그먼트가 도착했으므로 먼저 받아야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하는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127</a:t>
            </a:r>
            <a:r>
              <a:rPr lang="ko-KR" altLang="en-US" sz="1400" b="1" u="sng" dirty="0">
                <a:solidFill>
                  <a:schemeClr val="bg2">
                    <a:lumMod val="25000"/>
                  </a:schemeClr>
                </a:solidFill>
              </a:rPr>
              <a:t>번에 대한 </a:t>
            </a:r>
            <a:r>
              <a:rPr lang="en-US" altLang="ko-KR" sz="1400" b="1" u="sng" dirty="0">
                <a:solidFill>
                  <a:schemeClr val="bg2">
                    <a:lumMod val="25000"/>
                  </a:schemeClr>
                </a:solidFill>
              </a:rPr>
              <a:t>ACK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를 응답으로 보냅니다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F27493-CC19-409F-B929-D23943D0BDD6}"/>
              </a:ext>
            </a:extLst>
          </p:cNvPr>
          <p:cNvCxnSpPr>
            <a:cxnSpLocks/>
          </p:cNvCxnSpPr>
          <p:nvPr/>
        </p:nvCxnSpPr>
        <p:spPr>
          <a:xfrm>
            <a:off x="1061795" y="1081798"/>
            <a:ext cx="998512" cy="3915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5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27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 flipH="1">
            <a:off x="1055829" y="873853"/>
            <a:ext cx="1184" cy="4914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2136" y="873853"/>
            <a:ext cx="1185" cy="5006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624845" y="620678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호스트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B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5E0259-1490-4A08-9CE0-599DC562982C}"/>
              </a:ext>
            </a:extLst>
          </p:cNvPr>
          <p:cNvSpPr txBox="1"/>
          <p:nvPr/>
        </p:nvSpPr>
        <p:spPr>
          <a:xfrm>
            <a:off x="159488" y="1003817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1175634">
            <a:off x="1046183" y="2533408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DDDC-51CE-4737-90C0-6CA562240FBA}"/>
              </a:ext>
            </a:extLst>
          </p:cNvPr>
          <p:cNvSpPr txBox="1"/>
          <p:nvPr/>
        </p:nvSpPr>
        <p:spPr>
          <a:xfrm rot="943630">
            <a:off x="1152141" y="1332859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601DBF-E04E-478A-95E3-F11440B6158F}"/>
              </a:ext>
            </a:extLst>
          </p:cNvPr>
          <p:cNvSpPr txBox="1"/>
          <p:nvPr/>
        </p:nvSpPr>
        <p:spPr>
          <a:xfrm rot="1066832">
            <a:off x="1047860" y="162440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C7A3B-3146-43A4-BB19-E5A3944F9B74}"/>
              </a:ext>
            </a:extLst>
          </p:cNvPr>
          <p:cNvSpPr txBox="1"/>
          <p:nvPr/>
        </p:nvSpPr>
        <p:spPr>
          <a:xfrm rot="966521">
            <a:off x="1034517" y="1875545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40byte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07C893-6504-41B9-9651-CFB92CDF9F77}"/>
              </a:ext>
            </a:extLst>
          </p:cNvPr>
          <p:cNvSpPr txBox="1"/>
          <p:nvPr/>
        </p:nvSpPr>
        <p:spPr>
          <a:xfrm>
            <a:off x="159488" y="1739091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E55363-B141-464E-901E-BA21B2E0B54A}"/>
              </a:ext>
            </a:extLst>
          </p:cNvPr>
          <p:cNvCxnSpPr/>
          <p:nvPr/>
        </p:nvCxnSpPr>
        <p:spPr>
          <a:xfrm>
            <a:off x="1055829" y="110907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823AE8-5F42-440C-9966-E0496FE68D1D}"/>
              </a:ext>
            </a:extLst>
          </p:cNvPr>
          <p:cNvCxnSpPr>
            <a:cxnSpLocks/>
          </p:cNvCxnSpPr>
          <p:nvPr/>
        </p:nvCxnSpPr>
        <p:spPr>
          <a:xfrm flipH="1">
            <a:off x="1045651" y="314581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343839-DF85-444F-BF90-0931E4DD9104}"/>
              </a:ext>
            </a:extLst>
          </p:cNvPr>
          <p:cNvCxnSpPr/>
          <p:nvPr/>
        </p:nvCxnSpPr>
        <p:spPr>
          <a:xfrm>
            <a:off x="1035474" y="175469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689FAE2-EE06-4EDF-9CF7-83A01A153F9E}"/>
              </a:ext>
            </a:extLst>
          </p:cNvPr>
          <p:cNvCxnSpPr>
            <a:cxnSpLocks/>
          </p:cNvCxnSpPr>
          <p:nvPr/>
        </p:nvCxnSpPr>
        <p:spPr>
          <a:xfrm flipH="1">
            <a:off x="1061795" y="2310450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46BBA4-CC6B-431D-A13D-335A1F7BE74B}"/>
              </a:ext>
            </a:extLst>
          </p:cNvPr>
          <p:cNvSpPr txBox="1"/>
          <p:nvPr/>
        </p:nvSpPr>
        <p:spPr>
          <a:xfrm>
            <a:off x="2797354" y="1499050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207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CD6FC-6861-45E6-AD8E-9AA4A68DD8EC}"/>
              </a:ext>
            </a:extLst>
          </p:cNvPr>
          <p:cNvSpPr txBox="1"/>
          <p:nvPr/>
        </p:nvSpPr>
        <p:spPr>
          <a:xfrm>
            <a:off x="2781782" y="2160023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FDA7-C8A1-4690-B8AD-2CD7F1E1B202}"/>
              </a:ext>
            </a:extLst>
          </p:cNvPr>
          <p:cNvSpPr/>
          <p:nvPr/>
        </p:nvSpPr>
        <p:spPr>
          <a:xfrm>
            <a:off x="3893762" y="369699"/>
            <a:ext cx="80372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보낸 두 세그먼트가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순서대로 도착했다고 가정하자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손실하고 두번째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첫 타임아웃 후에 도착했다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 세그먼트들과 모든 다른 세그먼트 그리고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보여주는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타이밍 다이어그램을 그려라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추가 패킷 손실은 없다고 가정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여러분의 그림에 있는 세그먼트에 순서번호와 데이터의 바이트 수를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0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여러분이 추가한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표시하라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59671-9ADF-4B06-88BC-4D8F0696E3F4}"/>
              </a:ext>
            </a:extLst>
          </p:cNvPr>
          <p:cNvSpPr txBox="1"/>
          <p:nvPr/>
        </p:nvSpPr>
        <p:spPr>
          <a:xfrm>
            <a:off x="4116043" y="2142775"/>
            <a:ext cx="4791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첫번째 세그먼트에 대한 타임아웃이 발생하더라도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이미 호스트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B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측에서 세그먼트들을 전부 받은 상태이므로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추가적으로 손실이 없다는 가정하에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정상적으로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247 ACK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를 전송을 진행합니다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260040-A979-4580-939E-F42BD1CECE34}"/>
              </a:ext>
            </a:extLst>
          </p:cNvPr>
          <p:cNvCxnSpPr/>
          <p:nvPr/>
        </p:nvCxnSpPr>
        <p:spPr>
          <a:xfrm>
            <a:off x="1084277" y="263352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DD74C0-6102-472F-9604-5FDE04381976}"/>
              </a:ext>
            </a:extLst>
          </p:cNvPr>
          <p:cNvCxnSpPr>
            <a:cxnSpLocks/>
          </p:cNvCxnSpPr>
          <p:nvPr/>
        </p:nvCxnSpPr>
        <p:spPr>
          <a:xfrm flipH="1">
            <a:off x="1711695" y="1642743"/>
            <a:ext cx="1064512" cy="3508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425D30-A466-4BDC-A352-94CC7B806DB7}"/>
              </a:ext>
            </a:extLst>
          </p:cNvPr>
          <p:cNvSpPr txBox="1"/>
          <p:nvPr/>
        </p:nvSpPr>
        <p:spPr>
          <a:xfrm>
            <a:off x="2835367" y="3014446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ACK = 247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AF204-C39B-4F5D-822D-5CB727BF1078}"/>
              </a:ext>
            </a:extLst>
          </p:cNvPr>
          <p:cNvSpPr txBox="1"/>
          <p:nvPr/>
        </p:nvSpPr>
        <p:spPr>
          <a:xfrm>
            <a:off x="157273" y="2474365"/>
            <a:ext cx="878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세그먼트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타임아웃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C377-D6EE-4126-911B-A6FD7B876A04}"/>
              </a:ext>
            </a:extLst>
          </p:cNvPr>
          <p:cNvSpPr txBox="1"/>
          <p:nvPr/>
        </p:nvSpPr>
        <p:spPr>
          <a:xfrm rot="1175634">
            <a:off x="1288959" y="110269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순서번호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127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4E93C-ED6D-4096-A670-F787A7E7016A}"/>
              </a:ext>
            </a:extLst>
          </p:cNvPr>
          <p:cNvSpPr txBox="1"/>
          <p:nvPr/>
        </p:nvSpPr>
        <p:spPr>
          <a:xfrm rot="943630">
            <a:off x="1217881" y="2832823"/>
            <a:ext cx="110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80byte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0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 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2DA32A-7FA6-42E7-A476-22860D9E88A8}"/>
              </a:ext>
            </a:extLst>
          </p:cNvPr>
          <p:cNvSpPr txBox="1"/>
          <p:nvPr/>
        </p:nvSpPr>
        <p:spPr>
          <a:xfrm>
            <a:off x="566606" y="2044005"/>
            <a:ext cx="8772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GBN (Go-Back-N) </a:t>
            </a:r>
            <a:r>
              <a:rPr lang="ko-KR" altLang="en-US" dirty="0"/>
              <a:t>및 </a:t>
            </a:r>
            <a:r>
              <a:rPr lang="en-US" altLang="ko-KR" dirty="0"/>
              <a:t>SR (Selective Repeat) </a:t>
            </a:r>
            <a:br>
              <a:rPr lang="en-US" altLang="ko-KR" dirty="0"/>
            </a:br>
            <a:r>
              <a:rPr lang="ko-KR" altLang="en-US" dirty="0"/>
              <a:t>프로토콜 간의 차이를 각각 설명</a:t>
            </a:r>
          </a:p>
          <a:p>
            <a:pPr algn="ctr"/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54130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Question 3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3995275" y="1058768"/>
            <a:ext cx="191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GBn</a:t>
            </a:r>
            <a:r>
              <a:rPr lang="en-US" altLang="ko-KR" dirty="0"/>
              <a:t> vs SR vs TCP </a:t>
            </a:r>
          </a:p>
          <a:p>
            <a:pPr algn="ctr"/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5589DA-2452-48C9-A2C9-522BF8DE8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83693"/>
              </p:ext>
            </p:extLst>
          </p:nvPr>
        </p:nvGraphicFramePr>
        <p:xfrm>
          <a:off x="1651000" y="1705099"/>
          <a:ext cx="6603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890807157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05287871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1433758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GBn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없이 패킷 전송 허용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손상 및 분실된 패킷 이후의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패킷 전부 재전송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</a:t>
                      </a:r>
                      <a:r>
                        <a:rPr lang="ko-KR" altLang="en-US" sz="1100" dirty="0"/>
                        <a:t>개의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없이 패킷 전송 허용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100" dirty="0"/>
                        <a:t>손상 및 분실된 패킷만 재전송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중복</a:t>
                      </a:r>
                      <a:r>
                        <a:rPr lang="en-US" altLang="ko-KR" sz="1200" dirty="0"/>
                        <a:t>ACK</a:t>
                      </a:r>
                      <a:r>
                        <a:rPr lang="ko-KR" altLang="en-US" sz="1200" dirty="0"/>
                        <a:t>를 수신할 경우 단일 패킷 재전송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2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누적된 </a:t>
                      </a:r>
                      <a:r>
                        <a:rPr lang="en-US" altLang="ko-KR" sz="1100" dirty="0"/>
                        <a:t>ACK</a:t>
                      </a:r>
                      <a:r>
                        <a:rPr lang="ko-KR" altLang="en-US" sz="1100" dirty="0"/>
                        <a:t>만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개별 패킷에 대한 </a:t>
                      </a:r>
                      <a:r>
                        <a:rPr lang="en-US" altLang="ko-KR" sz="1100" dirty="0"/>
                        <a:t>ACK </a:t>
                      </a:r>
                      <a:r>
                        <a:rPr lang="ko-KR" altLang="en-US" sz="1100" dirty="0"/>
                        <a:t>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누적된 </a:t>
                      </a:r>
                      <a:r>
                        <a:rPr lang="en-US" altLang="ko-KR" sz="1100" dirty="0"/>
                        <a:t>ACK</a:t>
                      </a:r>
                      <a:r>
                        <a:rPr lang="ko-KR" altLang="en-US" sz="1100" dirty="0"/>
                        <a:t> 전송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4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9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6E54E5C-88F1-45CC-991E-233A92B7A7F7}"/>
              </a:ext>
            </a:extLst>
          </p:cNvPr>
          <p:cNvCxnSpPr>
            <a:cxnSpLocks/>
          </p:cNvCxnSpPr>
          <p:nvPr/>
        </p:nvCxnSpPr>
        <p:spPr>
          <a:xfrm>
            <a:off x="1057013" y="873853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CD51D-B5F4-4B80-A326-21F4B15C5F71}"/>
              </a:ext>
            </a:extLst>
          </p:cNvPr>
          <p:cNvCxnSpPr>
            <a:cxnSpLocks/>
          </p:cNvCxnSpPr>
          <p:nvPr/>
        </p:nvCxnSpPr>
        <p:spPr>
          <a:xfrm flipH="1">
            <a:off x="2801576" y="873853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EB4378-B639-4BF8-BEA9-E152EBE8C823}"/>
              </a:ext>
            </a:extLst>
          </p:cNvPr>
          <p:cNvSpPr txBox="1"/>
          <p:nvPr/>
        </p:nvSpPr>
        <p:spPr>
          <a:xfrm>
            <a:off x="726068" y="621119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5E1D9E-950E-42DE-A0FE-245791F12AAC}"/>
              </a:ext>
            </a:extLst>
          </p:cNvPr>
          <p:cNvSpPr txBox="1"/>
          <p:nvPr/>
        </p:nvSpPr>
        <p:spPr>
          <a:xfrm>
            <a:off x="2398481" y="6083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4C3007-651A-451F-A666-28765D2321FE}"/>
              </a:ext>
            </a:extLst>
          </p:cNvPr>
          <p:cNvCxnSpPr/>
          <p:nvPr/>
        </p:nvCxnSpPr>
        <p:spPr>
          <a:xfrm>
            <a:off x="1057013" y="989901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4C82BCD-2310-48AE-BC4A-4D2C880BE6D5}"/>
              </a:ext>
            </a:extLst>
          </p:cNvPr>
          <p:cNvCxnSpPr>
            <a:cxnSpLocks/>
          </p:cNvCxnSpPr>
          <p:nvPr/>
        </p:nvCxnSpPr>
        <p:spPr>
          <a:xfrm flipH="1">
            <a:off x="1057014" y="1516310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BDA595-5757-4A1B-B4C1-99906F56209A}"/>
              </a:ext>
            </a:extLst>
          </p:cNvPr>
          <p:cNvCxnSpPr>
            <a:cxnSpLocks/>
          </p:cNvCxnSpPr>
          <p:nvPr/>
        </p:nvCxnSpPr>
        <p:spPr>
          <a:xfrm>
            <a:off x="1057012" y="2122415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FB3FB1F-FF3C-4FC2-AC8E-0B075AE3A89D}"/>
              </a:ext>
            </a:extLst>
          </p:cNvPr>
          <p:cNvCxnSpPr>
            <a:cxnSpLocks/>
          </p:cNvCxnSpPr>
          <p:nvPr/>
        </p:nvCxnSpPr>
        <p:spPr>
          <a:xfrm flipH="1">
            <a:off x="1081936" y="3935424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321561C-1C9B-4B6A-A650-0B7C539DB2E1}"/>
              </a:ext>
            </a:extLst>
          </p:cNvPr>
          <p:cNvCxnSpPr/>
          <p:nvPr/>
        </p:nvCxnSpPr>
        <p:spPr>
          <a:xfrm>
            <a:off x="1057012" y="344077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E40240-0D55-4532-B639-B3092F9C59B6}"/>
              </a:ext>
            </a:extLst>
          </p:cNvPr>
          <p:cNvSpPr txBox="1"/>
          <p:nvPr/>
        </p:nvSpPr>
        <p:spPr>
          <a:xfrm>
            <a:off x="412594" y="3258224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6EBAE9-978D-4336-85F3-443EF45EBC8D}"/>
              </a:ext>
            </a:extLst>
          </p:cNvPr>
          <p:cNvSpPr txBox="1"/>
          <p:nvPr/>
        </p:nvSpPr>
        <p:spPr>
          <a:xfrm rot="975871">
            <a:off x="1490841" y="904592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3B7FE-2C0A-4934-9849-21C3A7F5FE5F}"/>
              </a:ext>
            </a:extLst>
          </p:cNvPr>
          <p:cNvSpPr txBox="1"/>
          <p:nvPr/>
        </p:nvSpPr>
        <p:spPr>
          <a:xfrm rot="1034504">
            <a:off x="1770795" y="3461191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92E6C4-3968-458A-9FAA-62853F10784C}"/>
              </a:ext>
            </a:extLst>
          </p:cNvPr>
          <p:cNvSpPr txBox="1"/>
          <p:nvPr/>
        </p:nvSpPr>
        <p:spPr>
          <a:xfrm rot="20501994">
            <a:off x="1263777" y="1720897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7DFD1-1210-4B82-8EA7-2C7C9F12B54E}"/>
              </a:ext>
            </a:extLst>
          </p:cNvPr>
          <p:cNvSpPr txBox="1"/>
          <p:nvPr/>
        </p:nvSpPr>
        <p:spPr>
          <a:xfrm rot="20501994">
            <a:off x="1653813" y="3944762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A4B79B-7A58-428A-82A6-0FED92B07031}"/>
              </a:ext>
            </a:extLst>
          </p:cNvPr>
          <p:cNvSpPr txBox="1"/>
          <p:nvPr/>
        </p:nvSpPr>
        <p:spPr>
          <a:xfrm rot="1034504">
            <a:off x="1745936" y="2427103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51968C-01FE-4740-91AA-45FDD58AC5A1}"/>
              </a:ext>
            </a:extLst>
          </p:cNvPr>
          <p:cNvCxnSpPr>
            <a:cxnSpLocks/>
          </p:cNvCxnSpPr>
          <p:nvPr/>
        </p:nvCxnSpPr>
        <p:spPr>
          <a:xfrm flipH="1">
            <a:off x="1604596" y="2794791"/>
            <a:ext cx="1177484" cy="4193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0B29D4-B5E4-4AF9-BF5D-E554B2D0393D}"/>
              </a:ext>
            </a:extLst>
          </p:cNvPr>
          <p:cNvSpPr txBox="1"/>
          <p:nvPr/>
        </p:nvSpPr>
        <p:spPr>
          <a:xfrm>
            <a:off x="1882702" y="1751016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EA7F1B-6DB7-4197-8F72-0BEA334198D5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측의 확인 응답이 오류 발생한 경우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D9D62E-EC2F-42CE-98FA-22896DC0FD09}"/>
              </a:ext>
            </a:extLst>
          </p:cNvPr>
          <p:cNvCxnSpPr>
            <a:cxnSpLocks/>
          </p:cNvCxnSpPr>
          <p:nvPr/>
        </p:nvCxnSpPr>
        <p:spPr>
          <a:xfrm>
            <a:off x="1063625" y="1281168"/>
            <a:ext cx="1760372" cy="4956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2ABEC-44E9-42C1-A467-2BC67B5046AE}"/>
              </a:ext>
            </a:extLst>
          </p:cNvPr>
          <p:cNvSpPr txBox="1"/>
          <p:nvPr/>
        </p:nvSpPr>
        <p:spPr>
          <a:xfrm rot="975871">
            <a:off x="1451333" y="1175343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2A4DED-F42F-4FA1-9E9C-AA16793082A9}"/>
              </a:ext>
            </a:extLst>
          </p:cNvPr>
          <p:cNvCxnSpPr>
            <a:cxnSpLocks/>
          </p:cNvCxnSpPr>
          <p:nvPr/>
        </p:nvCxnSpPr>
        <p:spPr>
          <a:xfrm>
            <a:off x="1030906" y="1486966"/>
            <a:ext cx="860217" cy="267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9F4D4F-7B2B-4BFB-A991-4C828AABCC4B}"/>
              </a:ext>
            </a:extLst>
          </p:cNvPr>
          <p:cNvSpPr txBox="1"/>
          <p:nvPr/>
        </p:nvSpPr>
        <p:spPr>
          <a:xfrm rot="975871">
            <a:off x="1393416" y="1439440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D0CEDB9-55B8-49FF-99E2-84708E657840}"/>
              </a:ext>
            </a:extLst>
          </p:cNvPr>
          <p:cNvCxnSpPr>
            <a:cxnSpLocks/>
          </p:cNvCxnSpPr>
          <p:nvPr/>
        </p:nvCxnSpPr>
        <p:spPr>
          <a:xfrm flipH="1">
            <a:off x="1024723" y="1777719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648306-7E1D-4C9A-A97A-1057C9389F38}"/>
              </a:ext>
            </a:extLst>
          </p:cNvPr>
          <p:cNvSpPr txBox="1"/>
          <p:nvPr/>
        </p:nvSpPr>
        <p:spPr>
          <a:xfrm rot="20501994">
            <a:off x="1263779" y="1965797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1C2C62-9E36-4A0A-AF89-4CEB892C2532}"/>
              </a:ext>
            </a:extLst>
          </p:cNvPr>
          <p:cNvCxnSpPr>
            <a:cxnSpLocks/>
          </p:cNvCxnSpPr>
          <p:nvPr/>
        </p:nvCxnSpPr>
        <p:spPr>
          <a:xfrm>
            <a:off x="1083379" y="2401557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020671-265B-4157-8929-1FA2C0582ED9}"/>
              </a:ext>
            </a:extLst>
          </p:cNvPr>
          <p:cNvSpPr txBox="1"/>
          <p:nvPr/>
        </p:nvSpPr>
        <p:spPr>
          <a:xfrm rot="1034504">
            <a:off x="1637953" y="2713762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9AB8CEF-BEB8-4A3B-BDB2-B73C4D8DF09F}"/>
              </a:ext>
            </a:extLst>
          </p:cNvPr>
          <p:cNvCxnSpPr>
            <a:cxnSpLocks/>
          </p:cNvCxnSpPr>
          <p:nvPr/>
        </p:nvCxnSpPr>
        <p:spPr>
          <a:xfrm flipH="1">
            <a:off x="1638570" y="3063022"/>
            <a:ext cx="1177484" cy="4193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EC21C2B-E8E7-440F-B877-BF464923C30E}"/>
              </a:ext>
            </a:extLst>
          </p:cNvPr>
          <p:cNvCxnSpPr/>
          <p:nvPr/>
        </p:nvCxnSpPr>
        <p:spPr>
          <a:xfrm>
            <a:off x="1049217" y="368488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0BE0880-BFF2-4BBE-8305-1E18D517F3C8}"/>
              </a:ext>
            </a:extLst>
          </p:cNvPr>
          <p:cNvSpPr txBox="1"/>
          <p:nvPr/>
        </p:nvSpPr>
        <p:spPr>
          <a:xfrm rot="1034504">
            <a:off x="1718590" y="3721468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DDB3970-D791-4B29-89C4-7AB7FF0FFE66}"/>
              </a:ext>
            </a:extLst>
          </p:cNvPr>
          <p:cNvCxnSpPr>
            <a:cxnSpLocks/>
          </p:cNvCxnSpPr>
          <p:nvPr/>
        </p:nvCxnSpPr>
        <p:spPr>
          <a:xfrm flipH="1">
            <a:off x="1057012" y="4213715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0147AF-38F3-4986-9BA8-0825A0ACC2DD}"/>
              </a:ext>
            </a:extLst>
          </p:cNvPr>
          <p:cNvSpPr txBox="1"/>
          <p:nvPr/>
        </p:nvSpPr>
        <p:spPr>
          <a:xfrm rot="20501994">
            <a:off x="1695897" y="4212849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13443C-D25F-4990-8EEE-6F8377C9CBDA}"/>
              </a:ext>
            </a:extLst>
          </p:cNvPr>
          <p:cNvCxnSpPr>
            <a:cxnSpLocks/>
          </p:cNvCxnSpPr>
          <p:nvPr/>
        </p:nvCxnSpPr>
        <p:spPr>
          <a:xfrm>
            <a:off x="3926612" y="878389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0052AD-0ECA-4762-BF7C-9A07686271CB}"/>
              </a:ext>
            </a:extLst>
          </p:cNvPr>
          <p:cNvCxnSpPr>
            <a:cxnSpLocks/>
          </p:cNvCxnSpPr>
          <p:nvPr/>
        </p:nvCxnSpPr>
        <p:spPr>
          <a:xfrm flipH="1">
            <a:off x="5671175" y="878389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7C2266-1D2F-418B-821F-ED3FF03A2194}"/>
              </a:ext>
            </a:extLst>
          </p:cNvPr>
          <p:cNvSpPr txBox="1"/>
          <p:nvPr/>
        </p:nvSpPr>
        <p:spPr>
          <a:xfrm>
            <a:off x="3595667" y="6256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20464-D739-4846-BB76-D88EE9796989}"/>
              </a:ext>
            </a:extLst>
          </p:cNvPr>
          <p:cNvSpPr txBox="1"/>
          <p:nvPr/>
        </p:nvSpPr>
        <p:spPr>
          <a:xfrm>
            <a:off x="5380048" y="625655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87A870A-F869-4ACA-9CE7-3CB5183D06E1}"/>
              </a:ext>
            </a:extLst>
          </p:cNvPr>
          <p:cNvCxnSpPr/>
          <p:nvPr/>
        </p:nvCxnSpPr>
        <p:spPr>
          <a:xfrm>
            <a:off x="3926612" y="994437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65571B-556F-4786-A0F7-E9D5AFA25841}"/>
              </a:ext>
            </a:extLst>
          </p:cNvPr>
          <p:cNvCxnSpPr>
            <a:cxnSpLocks/>
          </p:cNvCxnSpPr>
          <p:nvPr/>
        </p:nvCxnSpPr>
        <p:spPr>
          <a:xfrm flipH="1">
            <a:off x="3926613" y="1520846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33ED2D3-C73D-4D29-B659-5EA3FD415CD1}"/>
              </a:ext>
            </a:extLst>
          </p:cNvPr>
          <p:cNvCxnSpPr>
            <a:cxnSpLocks/>
          </p:cNvCxnSpPr>
          <p:nvPr/>
        </p:nvCxnSpPr>
        <p:spPr>
          <a:xfrm>
            <a:off x="3926611" y="2126951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1D8AAC5-8A2E-470F-84AB-E8F8F6430D43}"/>
              </a:ext>
            </a:extLst>
          </p:cNvPr>
          <p:cNvCxnSpPr>
            <a:cxnSpLocks/>
          </p:cNvCxnSpPr>
          <p:nvPr/>
        </p:nvCxnSpPr>
        <p:spPr>
          <a:xfrm flipH="1">
            <a:off x="3955232" y="3524526"/>
            <a:ext cx="1746307" cy="5487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BD9B045-2DFD-47BF-AF10-C638F38FE6B4}"/>
              </a:ext>
            </a:extLst>
          </p:cNvPr>
          <p:cNvCxnSpPr>
            <a:cxnSpLocks/>
          </p:cNvCxnSpPr>
          <p:nvPr/>
        </p:nvCxnSpPr>
        <p:spPr>
          <a:xfrm>
            <a:off x="3918256" y="2950899"/>
            <a:ext cx="1761276" cy="5773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5B899A8-66C1-415B-99C4-8A4291F4ABF8}"/>
              </a:ext>
            </a:extLst>
          </p:cNvPr>
          <p:cNvSpPr txBox="1"/>
          <p:nvPr/>
        </p:nvSpPr>
        <p:spPr>
          <a:xfrm rot="975871">
            <a:off x="4360440" y="909128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1D4011-98D8-410A-BDF8-7C3EB84A31C8}"/>
              </a:ext>
            </a:extLst>
          </p:cNvPr>
          <p:cNvSpPr txBox="1"/>
          <p:nvPr/>
        </p:nvSpPr>
        <p:spPr>
          <a:xfrm rot="1034504">
            <a:off x="4632039" y="2971317"/>
            <a:ext cx="500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620D6-1933-446C-AAD6-5757D6E15FB6}"/>
              </a:ext>
            </a:extLst>
          </p:cNvPr>
          <p:cNvSpPr txBox="1"/>
          <p:nvPr/>
        </p:nvSpPr>
        <p:spPr>
          <a:xfrm rot="20501994">
            <a:off x="4133376" y="172543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D42C62-F94C-4487-996B-464461DB4C1D}"/>
              </a:ext>
            </a:extLst>
          </p:cNvPr>
          <p:cNvSpPr txBox="1"/>
          <p:nvPr/>
        </p:nvSpPr>
        <p:spPr>
          <a:xfrm rot="20501994">
            <a:off x="4527109" y="3533864"/>
            <a:ext cx="485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75EE1C7-D5A8-4B89-9D39-C6FAF206952B}"/>
              </a:ext>
            </a:extLst>
          </p:cNvPr>
          <p:cNvSpPr txBox="1"/>
          <p:nvPr/>
        </p:nvSpPr>
        <p:spPr>
          <a:xfrm rot="1034504">
            <a:off x="4615535" y="2431639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78326D7-5D48-4A82-9549-7CFB9D432178}"/>
              </a:ext>
            </a:extLst>
          </p:cNvPr>
          <p:cNvCxnSpPr>
            <a:cxnSpLocks/>
          </p:cNvCxnSpPr>
          <p:nvPr/>
        </p:nvCxnSpPr>
        <p:spPr>
          <a:xfrm flipH="1">
            <a:off x="3959050" y="2799327"/>
            <a:ext cx="1692629" cy="588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06718D7-0EBB-45AD-BDAA-204611E6F35E}"/>
              </a:ext>
            </a:extLst>
          </p:cNvPr>
          <p:cNvSpPr txBox="1"/>
          <p:nvPr/>
        </p:nvSpPr>
        <p:spPr>
          <a:xfrm>
            <a:off x="4752301" y="1755552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F44B30-5D52-4225-8D98-485AE0D01113}"/>
              </a:ext>
            </a:extLst>
          </p:cNvPr>
          <p:cNvCxnSpPr>
            <a:cxnSpLocks/>
          </p:cNvCxnSpPr>
          <p:nvPr/>
        </p:nvCxnSpPr>
        <p:spPr>
          <a:xfrm>
            <a:off x="3933224" y="1285704"/>
            <a:ext cx="1760372" cy="4956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612CB41-CD70-4E9E-A2F3-F05E5972E99B}"/>
              </a:ext>
            </a:extLst>
          </p:cNvPr>
          <p:cNvSpPr txBox="1"/>
          <p:nvPr/>
        </p:nvSpPr>
        <p:spPr>
          <a:xfrm rot="975871">
            <a:off x="4320932" y="1179879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7FF5A9-2162-490D-814D-F8A9574BB6BE}"/>
              </a:ext>
            </a:extLst>
          </p:cNvPr>
          <p:cNvCxnSpPr>
            <a:cxnSpLocks/>
          </p:cNvCxnSpPr>
          <p:nvPr/>
        </p:nvCxnSpPr>
        <p:spPr>
          <a:xfrm>
            <a:off x="3900505" y="1491502"/>
            <a:ext cx="860217" cy="2670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475B22-6885-4014-BCCF-9F776766B402}"/>
              </a:ext>
            </a:extLst>
          </p:cNvPr>
          <p:cNvSpPr txBox="1"/>
          <p:nvPr/>
        </p:nvSpPr>
        <p:spPr>
          <a:xfrm rot="975871">
            <a:off x="4263015" y="1443976"/>
            <a:ext cx="49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9D82F6C-4266-400F-A3A6-10FCA36CE4A6}"/>
              </a:ext>
            </a:extLst>
          </p:cNvPr>
          <p:cNvCxnSpPr>
            <a:cxnSpLocks/>
          </p:cNvCxnSpPr>
          <p:nvPr/>
        </p:nvCxnSpPr>
        <p:spPr>
          <a:xfrm flipH="1">
            <a:off x="3894322" y="1782255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1E1F45E-08D5-432C-AAD0-EF52EE98788D}"/>
              </a:ext>
            </a:extLst>
          </p:cNvPr>
          <p:cNvSpPr txBox="1"/>
          <p:nvPr/>
        </p:nvSpPr>
        <p:spPr>
          <a:xfrm rot="20501994">
            <a:off x="4133378" y="197033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BA6D05F-AEF8-4CD1-8E02-588661CBEED2}"/>
              </a:ext>
            </a:extLst>
          </p:cNvPr>
          <p:cNvCxnSpPr>
            <a:cxnSpLocks/>
          </p:cNvCxnSpPr>
          <p:nvPr/>
        </p:nvCxnSpPr>
        <p:spPr>
          <a:xfrm>
            <a:off x="3952978" y="2406093"/>
            <a:ext cx="1752921" cy="6454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8AB7004-53AE-4E45-A1A5-E2CFE20F1896}"/>
              </a:ext>
            </a:extLst>
          </p:cNvPr>
          <p:cNvSpPr txBox="1"/>
          <p:nvPr/>
        </p:nvSpPr>
        <p:spPr>
          <a:xfrm rot="1034504">
            <a:off x="4507552" y="2718298"/>
            <a:ext cx="200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pkt4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18FD9D4-905B-4A24-A50A-4D1F7F34AE4E}"/>
              </a:ext>
            </a:extLst>
          </p:cNvPr>
          <p:cNvCxnSpPr>
            <a:cxnSpLocks/>
          </p:cNvCxnSpPr>
          <p:nvPr/>
        </p:nvCxnSpPr>
        <p:spPr>
          <a:xfrm flipH="1">
            <a:off x="3976801" y="3067558"/>
            <a:ext cx="1708852" cy="6122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DE6378-9255-4117-83AC-E92F7BFFFEA0}"/>
              </a:ext>
            </a:extLst>
          </p:cNvPr>
          <p:cNvSpPr txBox="1"/>
          <p:nvPr/>
        </p:nvSpPr>
        <p:spPr>
          <a:xfrm>
            <a:off x="5705639" y="2623728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buffer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FEFA2E7-8D61-49AE-A553-8914A8FA2B74}"/>
              </a:ext>
            </a:extLst>
          </p:cNvPr>
          <p:cNvSpPr txBox="1"/>
          <p:nvPr/>
        </p:nvSpPr>
        <p:spPr>
          <a:xfrm>
            <a:off x="5707580" y="2910009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buffer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40C1DE-2D8C-4DDA-A8E6-6EE2A2EA901D}"/>
              </a:ext>
            </a:extLst>
          </p:cNvPr>
          <p:cNvSpPr txBox="1"/>
          <p:nvPr/>
        </p:nvSpPr>
        <p:spPr>
          <a:xfrm>
            <a:off x="5725840" y="3463851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deliver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C42FFC-FC28-4D79-B78C-9749555C4DBB}"/>
              </a:ext>
            </a:extLst>
          </p:cNvPr>
          <p:cNvSpPr txBox="1"/>
          <p:nvPr/>
        </p:nvSpPr>
        <p:spPr>
          <a:xfrm rot="20501994">
            <a:off x="3958417" y="3073293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ACK3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3C14C15-B834-40A4-BDAD-2FC050FAC43C}"/>
              </a:ext>
            </a:extLst>
          </p:cNvPr>
          <p:cNvSpPr txBox="1"/>
          <p:nvPr/>
        </p:nvSpPr>
        <p:spPr>
          <a:xfrm rot="20501994">
            <a:off x="4074936" y="3301399"/>
            <a:ext cx="51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ACK4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535FDD-E3F7-46CB-877F-79C3F6AA7497}"/>
              </a:ext>
            </a:extLst>
          </p:cNvPr>
          <p:cNvSpPr txBox="1"/>
          <p:nvPr/>
        </p:nvSpPr>
        <p:spPr>
          <a:xfrm>
            <a:off x="3341496" y="2832143"/>
            <a:ext cx="84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48A7881-9C78-4A7C-AC65-B0F4CA36D3E2}"/>
              </a:ext>
            </a:extLst>
          </p:cNvPr>
          <p:cNvCxnSpPr>
            <a:cxnSpLocks/>
          </p:cNvCxnSpPr>
          <p:nvPr/>
        </p:nvCxnSpPr>
        <p:spPr>
          <a:xfrm>
            <a:off x="7229502" y="928896"/>
            <a:ext cx="24082" cy="4369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B117F1D-6B61-4458-8037-3DE8DD9B88B8}"/>
              </a:ext>
            </a:extLst>
          </p:cNvPr>
          <p:cNvCxnSpPr>
            <a:cxnSpLocks/>
          </p:cNvCxnSpPr>
          <p:nvPr/>
        </p:nvCxnSpPr>
        <p:spPr>
          <a:xfrm flipH="1">
            <a:off x="8974065" y="928896"/>
            <a:ext cx="1746" cy="4478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064EF6-F3FC-44AF-84A9-B4DD3FAAF51C}"/>
              </a:ext>
            </a:extLst>
          </p:cNvPr>
          <p:cNvSpPr txBox="1"/>
          <p:nvPr/>
        </p:nvSpPr>
        <p:spPr>
          <a:xfrm>
            <a:off x="6898557" y="67616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송신자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F791E2-502B-4CCC-8879-A2895487FE20}"/>
              </a:ext>
            </a:extLst>
          </p:cNvPr>
          <p:cNvSpPr txBox="1"/>
          <p:nvPr/>
        </p:nvSpPr>
        <p:spPr>
          <a:xfrm>
            <a:off x="8682938" y="676162"/>
            <a:ext cx="20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수신자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7538E2E-7A71-4115-B028-4C6F8C66CDA9}"/>
              </a:ext>
            </a:extLst>
          </p:cNvPr>
          <p:cNvCxnSpPr/>
          <p:nvPr/>
        </p:nvCxnSpPr>
        <p:spPr>
          <a:xfrm>
            <a:off x="7229502" y="1044944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8363E49-C684-4AD1-9F74-2174E1F07669}"/>
              </a:ext>
            </a:extLst>
          </p:cNvPr>
          <p:cNvCxnSpPr>
            <a:cxnSpLocks/>
          </p:cNvCxnSpPr>
          <p:nvPr/>
        </p:nvCxnSpPr>
        <p:spPr>
          <a:xfrm flipH="1">
            <a:off x="7229503" y="1571353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25D7287-8243-4011-A35A-F3D784970A40}"/>
              </a:ext>
            </a:extLst>
          </p:cNvPr>
          <p:cNvSpPr txBox="1"/>
          <p:nvPr/>
        </p:nvSpPr>
        <p:spPr>
          <a:xfrm rot="975871">
            <a:off x="7651726" y="1040840"/>
            <a:ext cx="107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92, 8byte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556EEBC-2EE9-4452-8EB5-79F2FFECC486}"/>
              </a:ext>
            </a:extLst>
          </p:cNvPr>
          <p:cNvSpPr txBox="1"/>
          <p:nvPr/>
        </p:nvSpPr>
        <p:spPr>
          <a:xfrm rot="20501994">
            <a:off x="7429351" y="1733008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E01E1D0-0D31-4B41-B7A8-877150E14D44}"/>
              </a:ext>
            </a:extLst>
          </p:cNvPr>
          <p:cNvSpPr txBox="1"/>
          <p:nvPr/>
        </p:nvSpPr>
        <p:spPr>
          <a:xfrm>
            <a:off x="8055191" y="1806059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4EAF291-4A99-47D6-8EA7-6707602FC711}"/>
              </a:ext>
            </a:extLst>
          </p:cNvPr>
          <p:cNvCxnSpPr>
            <a:cxnSpLocks/>
          </p:cNvCxnSpPr>
          <p:nvPr/>
        </p:nvCxnSpPr>
        <p:spPr>
          <a:xfrm>
            <a:off x="7236114" y="1336211"/>
            <a:ext cx="1142793" cy="3406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6C9A570-250A-462C-9CD1-70F66978D86A}"/>
              </a:ext>
            </a:extLst>
          </p:cNvPr>
          <p:cNvSpPr txBox="1"/>
          <p:nvPr/>
        </p:nvSpPr>
        <p:spPr>
          <a:xfrm rot="975871">
            <a:off x="7550469" y="1346111"/>
            <a:ext cx="126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100, 20byte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1866AEE-20CE-431E-BD2F-31BACD8A9604}"/>
              </a:ext>
            </a:extLst>
          </p:cNvPr>
          <p:cNvSpPr txBox="1"/>
          <p:nvPr/>
        </p:nvSpPr>
        <p:spPr>
          <a:xfrm>
            <a:off x="8193932" y="1572777"/>
            <a:ext cx="549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loss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3B49CB7-FCFF-41FE-B17D-2AB2814382BB}"/>
              </a:ext>
            </a:extLst>
          </p:cNvPr>
          <p:cNvCxnSpPr/>
          <p:nvPr/>
        </p:nvCxnSpPr>
        <p:spPr>
          <a:xfrm>
            <a:off x="7227755" y="1524323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6374D56-9795-418C-821C-FD3517DA3F0C}"/>
              </a:ext>
            </a:extLst>
          </p:cNvPr>
          <p:cNvCxnSpPr/>
          <p:nvPr/>
        </p:nvCxnSpPr>
        <p:spPr>
          <a:xfrm>
            <a:off x="7202206" y="1777588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DB5BE1C-281F-435D-B69B-3007EEA30154}"/>
              </a:ext>
            </a:extLst>
          </p:cNvPr>
          <p:cNvCxnSpPr/>
          <p:nvPr/>
        </p:nvCxnSpPr>
        <p:spPr>
          <a:xfrm>
            <a:off x="7221622" y="1984966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726A4C55-3DF9-4A19-9F85-2CFD9D403D5F}"/>
              </a:ext>
            </a:extLst>
          </p:cNvPr>
          <p:cNvCxnSpPr>
            <a:cxnSpLocks/>
          </p:cNvCxnSpPr>
          <p:nvPr/>
        </p:nvCxnSpPr>
        <p:spPr>
          <a:xfrm flipH="1">
            <a:off x="7240672" y="2041265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9820BC6-F623-4AD2-A282-02753C498EEE}"/>
              </a:ext>
            </a:extLst>
          </p:cNvPr>
          <p:cNvCxnSpPr>
            <a:cxnSpLocks/>
          </p:cNvCxnSpPr>
          <p:nvPr/>
        </p:nvCxnSpPr>
        <p:spPr>
          <a:xfrm flipH="1">
            <a:off x="7240672" y="2302756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EEA1A66-1660-4729-8BC8-3607ABBF7DF9}"/>
              </a:ext>
            </a:extLst>
          </p:cNvPr>
          <p:cNvCxnSpPr>
            <a:cxnSpLocks/>
          </p:cNvCxnSpPr>
          <p:nvPr/>
        </p:nvCxnSpPr>
        <p:spPr>
          <a:xfrm flipH="1">
            <a:off x="7220486" y="2562528"/>
            <a:ext cx="1746306" cy="6061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CA58916-2263-4ADD-ABA1-8134FE94F16D}"/>
              </a:ext>
            </a:extLst>
          </p:cNvPr>
          <p:cNvSpPr txBox="1"/>
          <p:nvPr/>
        </p:nvSpPr>
        <p:spPr>
          <a:xfrm rot="20501994">
            <a:off x="7524585" y="2194676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A03234F-3EFA-44C9-A77C-3FA0F9611711}"/>
              </a:ext>
            </a:extLst>
          </p:cNvPr>
          <p:cNvSpPr txBox="1"/>
          <p:nvPr/>
        </p:nvSpPr>
        <p:spPr>
          <a:xfrm rot="20501994">
            <a:off x="7489643" y="2443861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43D6EF-D854-4E72-B529-2BD1CAC3E584}"/>
              </a:ext>
            </a:extLst>
          </p:cNvPr>
          <p:cNvSpPr txBox="1"/>
          <p:nvPr/>
        </p:nvSpPr>
        <p:spPr>
          <a:xfrm rot="20501994">
            <a:off x="7414149" y="2726231"/>
            <a:ext cx="79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ACK100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BF4C7090-6638-45EA-B77E-93CDFBDBD842}"/>
              </a:ext>
            </a:extLst>
          </p:cNvPr>
          <p:cNvCxnSpPr/>
          <p:nvPr/>
        </p:nvCxnSpPr>
        <p:spPr>
          <a:xfrm>
            <a:off x="7246833" y="3185029"/>
            <a:ext cx="1746308" cy="51172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7600319-001C-4F10-99BA-56EA482913CE}"/>
              </a:ext>
            </a:extLst>
          </p:cNvPr>
          <p:cNvSpPr txBox="1"/>
          <p:nvPr/>
        </p:nvSpPr>
        <p:spPr>
          <a:xfrm rot="975871">
            <a:off x="7562595" y="3186616"/>
            <a:ext cx="1262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Seq = 100, 20byte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1601DB-4F2C-4333-AA2C-7E5613CD320B}"/>
              </a:ext>
            </a:extLst>
          </p:cNvPr>
          <p:cNvSpPr txBox="1"/>
          <p:nvPr/>
        </p:nvSpPr>
        <p:spPr>
          <a:xfrm>
            <a:off x="1611871" y="4966858"/>
            <a:ext cx="7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GBn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FD9725A-86C7-4B52-87B7-4CDBB28D6626}"/>
              </a:ext>
            </a:extLst>
          </p:cNvPr>
          <p:cNvSpPr txBox="1"/>
          <p:nvPr/>
        </p:nvSpPr>
        <p:spPr>
          <a:xfrm>
            <a:off x="4666506" y="5012889"/>
            <a:ext cx="74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046534A-DA03-4DF8-BE21-1E5487AA65CA}"/>
              </a:ext>
            </a:extLst>
          </p:cNvPr>
          <p:cNvSpPr txBox="1"/>
          <p:nvPr/>
        </p:nvSpPr>
        <p:spPr>
          <a:xfrm>
            <a:off x="7972858" y="5012889"/>
            <a:ext cx="65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36889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2F5309-6CF3-4BC2-9D76-5D086CFE59CC}"/>
              </a:ext>
            </a:extLst>
          </p:cNvPr>
          <p:cNvSpPr/>
          <p:nvPr/>
        </p:nvSpPr>
        <p:spPr>
          <a:xfrm>
            <a:off x="3921214" y="198180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614B04-C87B-42D4-91D5-B0023591A5AB}"/>
              </a:ext>
            </a:extLst>
          </p:cNvPr>
          <p:cNvSpPr/>
          <p:nvPr/>
        </p:nvSpPr>
        <p:spPr>
          <a:xfrm>
            <a:off x="4232977" y="1981801"/>
            <a:ext cx="2717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P 31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EstimatedRTT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DevRTT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TCP </a:t>
            </a:r>
            <a:r>
              <a:rPr lang="en-US" altLang="ko-KR" sz="15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TimeoutInterval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FE2E6D-ED6F-458D-AF01-8CFE4D8947F2}"/>
              </a:ext>
            </a:extLst>
          </p:cNvPr>
          <p:cNvSpPr/>
          <p:nvPr/>
        </p:nvSpPr>
        <p:spPr>
          <a:xfrm>
            <a:off x="3921214" y="307738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53428D-138A-42DA-872B-F1EF888F2FD5}"/>
              </a:ext>
            </a:extLst>
          </p:cNvPr>
          <p:cNvSpPr/>
          <p:nvPr/>
        </p:nvSpPr>
        <p:spPr>
          <a:xfrm>
            <a:off x="4232977" y="3077383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P 27</a:t>
            </a:r>
            <a:endParaRPr lang="ko-KR" altLang="en-US" sz="15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F8CD9-79FE-44C6-9866-B89763E7BF64}"/>
              </a:ext>
            </a:extLst>
          </p:cNvPr>
          <p:cNvSpPr/>
          <p:nvPr/>
        </p:nvSpPr>
        <p:spPr>
          <a:xfrm>
            <a:off x="3921214" y="397993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EE11F-C4EB-4442-81E9-1A9AF1DDED5D}"/>
              </a:ext>
            </a:extLst>
          </p:cNvPr>
          <p:cNvSpPr/>
          <p:nvPr/>
        </p:nvSpPr>
        <p:spPr>
          <a:xfrm>
            <a:off x="4232977" y="3979938"/>
            <a:ext cx="271794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TCP &amp; GBN, SR </a:t>
            </a:r>
            <a:r>
              <a:rPr lang="ko-KR" altLang="en-US" sz="1500" dirty="0">
                <a:solidFill>
                  <a:prstClr val="black"/>
                </a:solidFill>
                <a:latin typeface="맑은 고딕" panose="020B0503020000020004" pitchFamily="50" charset="-127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0410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/>
              <p:nvPr/>
            </p:nvSpPr>
            <p:spPr>
              <a:xfrm>
                <a:off x="566606" y="2044005"/>
                <a:ext cx="877278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5</a:t>
                </a:r>
                <a:r>
                  <a:rPr lang="ko-KR" altLang="en-US" sz="1400" dirty="0">
                    <a:latin typeface="+mj-ea"/>
                    <a:ea typeface="+mj-ea"/>
                  </a:rPr>
                  <a:t>개의 측정된 </a:t>
                </a:r>
                <a:r>
                  <a:rPr lang="en-US" altLang="ko-KR" sz="1400" b="1" dirty="0">
                    <a:latin typeface="+mj-ea"/>
                    <a:ea typeface="+mj-ea"/>
                  </a:rPr>
                  <a:t>Sample RTT</a:t>
                </a:r>
                <a:r>
                  <a:rPr lang="ko-KR" altLang="en-US" sz="1400" dirty="0">
                    <a:latin typeface="+mj-ea"/>
                    <a:ea typeface="+mj-ea"/>
                  </a:rPr>
                  <a:t>값들은 </a:t>
                </a:r>
                <a:r>
                  <a:rPr lang="en-US" altLang="ko-KR" sz="1400" dirty="0">
                    <a:latin typeface="+mj-ea"/>
                    <a:ea typeface="+mj-ea"/>
                  </a:rPr>
                  <a:t>106msec, 120msec, 140msec, 90msec, 115msec </a:t>
                </a:r>
                <a:r>
                  <a:rPr lang="ko-KR" altLang="en-US" sz="1400" dirty="0">
                    <a:latin typeface="+mj-ea"/>
                    <a:ea typeface="+mj-ea"/>
                  </a:rPr>
                  <a:t>라고</a:t>
                </a:r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  <a:r>
                  <a:rPr lang="ko-KR" altLang="en-US" sz="1400" dirty="0">
                    <a:latin typeface="+mj-ea"/>
                    <a:ea typeface="+mj-ea"/>
                  </a:rPr>
                  <a:t>가정하자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 0.125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첫번째 값을 얻기 바로 전의 </a:t>
                </a:r>
                <a:r>
                  <a:rPr lang="en-US" altLang="ko-KR" sz="1400" b="1" dirty="0">
                    <a:latin typeface="+mj-ea"/>
                    <a:ea typeface="+mj-ea"/>
                  </a:rPr>
                  <a:t>Estimated 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값을 </a:t>
                </a:r>
                <a:r>
                  <a:rPr lang="en-US" altLang="ko-KR" sz="1400" dirty="0">
                    <a:latin typeface="+mj-ea"/>
                    <a:ea typeface="+mj-ea"/>
                  </a:rPr>
                  <a:t>100msec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SampleRTT</a:t>
                </a:r>
                <a:r>
                  <a:rPr lang="ko-KR" altLang="en-US" sz="1400" dirty="0">
                    <a:latin typeface="+mj-ea"/>
                    <a:ea typeface="+mj-ea"/>
                  </a:rPr>
                  <a:t>값이 얻어질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EstimatedRTT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  <a:p>
                <a:pPr algn="ctr"/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또한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400" dirty="0">
                    <a:latin typeface="+mj-ea"/>
                    <a:ea typeface="+mj-ea"/>
                  </a:rPr>
                  <a:t> =0.25</a:t>
                </a:r>
                <a:r>
                  <a:rPr lang="ko-KR" altLang="en-US" sz="1400" dirty="0">
                    <a:latin typeface="+mj-ea"/>
                    <a:ea typeface="+mj-ea"/>
                  </a:rPr>
                  <a:t>값과 이 다섯 샘플들의 첫 번째 값을 얻기 바로 전의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의 값을 </a:t>
                </a:r>
                <a:r>
                  <a:rPr lang="en-US" altLang="ko-KR" sz="1400" dirty="0">
                    <a:latin typeface="+mj-ea"/>
                    <a:ea typeface="+mj-ea"/>
                  </a:rPr>
                  <a:t>5msec</a:t>
                </a:r>
                <a:r>
                  <a:rPr lang="ko-KR" altLang="en-US" sz="1400" dirty="0">
                    <a:latin typeface="+mj-ea"/>
                    <a:ea typeface="+mj-ea"/>
                  </a:rPr>
                  <a:t>라고 가정하여</a:t>
                </a:r>
                <a:r>
                  <a:rPr lang="en-US" altLang="ko-KR" sz="1400" dirty="0"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 </a:t>
                </a: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각  샘플 값을 얻을 때마다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DevRTT</a:t>
                </a:r>
                <a:r>
                  <a:rPr lang="ko-KR" altLang="en-US" sz="1400" dirty="0">
                    <a:latin typeface="+mj-ea"/>
                    <a:ea typeface="+mj-ea"/>
                  </a:rPr>
                  <a:t>를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 </a:t>
                </a:r>
                <a:r>
                  <a:rPr lang="ko-KR" altLang="en-US" sz="1400" dirty="0">
                    <a:latin typeface="+mj-ea"/>
                    <a:ea typeface="+mj-ea"/>
                  </a:rPr>
                  <a:t>끝으로 각 샘플 값을 얻을 때마다</a:t>
                </a:r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ko-KR" altLang="en-US" sz="1400" dirty="0">
                    <a:latin typeface="+mj-ea"/>
                    <a:ea typeface="+mj-ea"/>
                  </a:rPr>
                  <a:t> </a:t>
                </a:r>
                <a:endParaRPr lang="en-US" altLang="ko-KR" sz="1400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ko-KR" sz="1400" dirty="0">
                    <a:latin typeface="+mj-ea"/>
                    <a:ea typeface="+mj-ea"/>
                  </a:rPr>
                  <a:t>TCP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TimeoutInterval</a:t>
                </a:r>
                <a:r>
                  <a:rPr lang="ko-KR" altLang="en-US" sz="1400" dirty="0">
                    <a:latin typeface="+mj-ea"/>
                    <a:ea typeface="+mj-ea"/>
                  </a:rPr>
                  <a:t>을 계산하라</a:t>
                </a:r>
                <a:r>
                  <a:rPr lang="en-US" altLang="ko-KR" sz="1400" dirty="0">
                    <a:latin typeface="+mj-ea"/>
                    <a:ea typeface="+mj-ea"/>
                  </a:rPr>
                  <a:t>.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2DA32A-7FA6-42E7-A476-22860D9E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06" y="2044005"/>
                <a:ext cx="8772788" cy="2462213"/>
              </a:xfrm>
              <a:prstGeom prst="rect">
                <a:avLst/>
              </a:prstGeom>
              <a:blipFill>
                <a:blip r:embed="rId3"/>
                <a:stretch>
                  <a:fillRect t="-248" b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25843C9-ACA6-46E3-8EC7-C7636E27EA27}"/>
              </a:ext>
            </a:extLst>
          </p:cNvPr>
          <p:cNvSpPr txBox="1"/>
          <p:nvPr/>
        </p:nvSpPr>
        <p:spPr>
          <a:xfrm>
            <a:off x="4317569" y="1175417"/>
            <a:ext cx="341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86747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94147-9EA6-462D-972E-A1C0E749AE4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/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altLang="ko-K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= (1-</a:t>
                </a:r>
                <a:r>
                  <a:rPr lang="ko-KR" altLang="en-US" sz="120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)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(t-1) +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+mj-ea"/>
                      </a:rPr>
                      <m:t>𝛼</m:t>
                    </m:r>
                  </m:oMath>
                </a14:m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 * </a:t>
                </a:r>
                <a:r>
                  <a:rPr lang="en-US" altLang="ko-KR" sz="1200" dirty="0" err="1">
                    <a:solidFill>
                      <a:prstClr val="black"/>
                    </a:solidFill>
                    <a:latin typeface="+mj-ea"/>
                    <a:ea typeface="+mj-ea"/>
                  </a:rPr>
                  <a:t>EstimatedRTT</a:t>
                </a:r>
                <a:r>
                  <a:rPr lang="en-US" altLang="ko-KR" sz="1200" dirty="0">
                    <a:solidFill>
                      <a:prstClr val="black"/>
                    </a:solidFill>
                    <a:latin typeface="+mj-ea"/>
                    <a:ea typeface="+mj-ea"/>
                  </a:rPr>
                  <a:t>(t)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E4B250-C1C3-4929-B9DC-788604F55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50" y="1271210"/>
                <a:ext cx="8037257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F28AB-0056-49DA-9354-F39B34E40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7" y="1950027"/>
            <a:ext cx="3911801" cy="351173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953000" y="264235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l-G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 및 라이브러리를 통하여 그래프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5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값변화가 어느정도 유사함을 알 수 있습니다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 + 0.125 * 106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100.75msec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100.75 + 0.125 * 120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103.15msec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103.15 + 0.125 * 140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107.765msec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107.76 + 0.125 * 90 = 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105.54msec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𝐸𝑠𝑡𝑖𝑚𝑎𝑡𝑒𝑑𝑅𝑇𝑇</m:t>
                        </m:r>
                      </m:e>
                      <m:sub>
                        <m:r>
                          <a:rPr lang="en-US" altLang="ko-KR" sz="1200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200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= (1 - 0.125) * 105.54 + 0.125 * 115 =</a:t>
                </a:r>
                <a:r>
                  <a:rPr lang="en-US" altLang="ko-KR" sz="1200" b="1" spc="-3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106.72msec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11" y="2153939"/>
                <a:ext cx="8037257" cy="2550122"/>
              </a:xfrm>
              <a:prstGeom prst="rect">
                <a:avLst/>
              </a:prstGeom>
              <a:blipFill>
                <a:blip r:embed="rId3"/>
                <a:stretch>
                  <a:fillRect b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8700994-1459-4217-B748-B51D6DEB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1" y="1479798"/>
            <a:ext cx="3422046" cy="413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6892B6-75E9-40E8-9E68-3F3C40AEF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31" y="2126100"/>
            <a:ext cx="3422047" cy="29453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BB6D96-658A-406F-93B7-B0D2207BB47B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(1 -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)*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l-GR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β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* |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SampleRTT-EstimatedRTT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|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113830"/>
            <a:ext cx="80372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그리고 </a:t>
            </a:r>
            <a:r>
              <a:rPr lang="el-GR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β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06980-F14B-4C4D-8217-1E09BB7A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0" y="2113830"/>
            <a:ext cx="3486329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1" y="90870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SampleRTT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EstimatedRTT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오차정도의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예측값입니다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b="0" i="0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 5 + 0.25 ∗ |106 – 100.75|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5.06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 5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.06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20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0.25 ∗ |120 – 103.15| = </m:t>
                    </m:r>
                    <m:r>
                      <m:rPr>
                        <m:nor/>
                      </m:rPr>
                      <a:rPr lang="en-US" altLang="ko-KR" sz="1200" b="1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(1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8.0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+ 0.25 ∗ |140 – 107.76|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7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14.0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</a:rPr>
                      <m:t>7 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𝑫𝒆𝒗𝑹𝑻𝑻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 – 0.25) ∗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14.43</m:t>
                    </m:r>
                    <m:r>
                      <m:rPr>
                        <m:nor/>
                      </m:rPr>
                      <a:rPr lang="en-US" altLang="ko-KR" sz="1200" b="0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+ 0.25 ∗ |106 – 100.75|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12.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</a:rPr>
                      <m:t>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4891"/>
              </a:xfrm>
              <a:prstGeom prst="rect">
                <a:avLst/>
              </a:prstGeom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F312F90-724B-4404-B1FC-5A33DDD69E53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lang="en-US" altLang="ko-KR" sz="20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DevRTT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0CA58-6A9C-4173-A168-91B8517E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44" y="1416954"/>
            <a:ext cx="4069356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4B250-C1C3-4929-B9DC-788604F55434}"/>
              </a:ext>
            </a:extLst>
          </p:cNvPr>
          <p:cNvSpPr/>
          <p:nvPr/>
        </p:nvSpPr>
        <p:spPr>
          <a:xfrm>
            <a:off x="500350" y="1271210"/>
            <a:ext cx="8037257" cy="339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TimeoutInterval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= 4 *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DevRTT</a:t>
            </a:r>
            <a:r>
              <a:rPr lang="en-US" altLang="ko-KR" sz="1200" spc="-3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+ </a:t>
            </a:r>
            <a:r>
              <a:rPr lang="en-US" altLang="ko-KR" sz="1200" spc="-3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EstimatedRTT</a:t>
            </a:r>
            <a:endParaRPr lang="en-US" altLang="ko-KR" sz="1200" spc="-3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10F775-EF17-4BA2-8AB5-26D500DBB092}"/>
              </a:ext>
            </a:extLst>
          </p:cNvPr>
          <p:cNvSpPr/>
          <p:nvPr/>
        </p:nvSpPr>
        <p:spPr>
          <a:xfrm>
            <a:off x="500351" y="869392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</a:rPr>
              <a:t>TCP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계산식은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다음과같습니다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9C819-59EB-4BD4-BCA7-0EBA3C7D75B3}"/>
              </a:ext>
            </a:extLst>
          </p:cNvPr>
          <p:cNvSpPr/>
          <p:nvPr/>
        </p:nvSpPr>
        <p:spPr>
          <a:xfrm>
            <a:off x="500350" y="161147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이를 바탕으로 코드를 작성하여 계산 및 실행해 보았습니다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A19476-B791-4B1B-B9CD-EE40685D2C83}"/>
              </a:ext>
            </a:extLst>
          </p:cNvPr>
          <p:cNvSpPr/>
          <p:nvPr/>
        </p:nvSpPr>
        <p:spPr>
          <a:xfrm>
            <a:off x="4131733" y="2435904"/>
            <a:ext cx="8037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DevRTT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배열과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EstimatedRTT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배열을 매개변수로 함수작성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반복문을 통하여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배열 생성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출력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ADFC61-F06A-4C8D-8B50-D2C3F91DAAD7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477210-7030-4ED6-9FBA-1D992910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5" y="2113830"/>
            <a:ext cx="3410177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/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𝟏𝟎𝟎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𝟎𝟔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120.99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𝟖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𝟎𝟏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35.2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𝟎𝟕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64</m:t>
                    </m:r>
                    <m:r>
                      <m:rPr>
                        <m:nor/>
                      </m:rPr>
                      <a:rPr lang="en-US" altLang="ko-KR" sz="1200" b="1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04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𝟒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𝟏𝟎𝟓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𝟓𝟒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𝟏𝟒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𝟒𝟑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163.26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200" b="1" i="1" spc="-3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𝑻𝒊𝒎𝒆𝒐𝒖𝒕𝑰𝒏𝒕𝒆𝒓𝒗𝒂𝒍</m:t>
                        </m:r>
                      </m:e>
                      <m:sub>
                        <m:r>
                          <a:rPr lang="en-US" altLang="ko-KR" sz="1200" b="1" i="1" spc="-3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𝟓</m:t>
                        </m:r>
                      </m:sub>
                    </m:sSub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𝟏𝟎𝟔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𝟕𝟐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+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𝟒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∗  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𝟏𝟐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.</m:t>
                    </m:r>
                    <m:r>
                      <a:rPr lang="en-US" altLang="ko-KR" sz="1200" b="1" i="1" spc="-3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𝟗</m:t>
                    </m:r>
                    <m:r>
                      <a:rPr lang="en-US" altLang="ko-KR" sz="1200" b="1" i="1" spc="-3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200" spc="-30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b="1" i="0" spc="-3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rPr>
                      <m:t>158.32</m:t>
                    </m:r>
                  </m:oMath>
                </a14:m>
                <a:endParaRPr lang="en-US" altLang="ko-KR" sz="1200" b="1" spc="-3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D9C819-59EB-4BD4-BCA7-0EBA3C7D7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6" y="2060807"/>
                <a:ext cx="8037257" cy="26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EA304149-B850-4062-A5AA-7043FCF87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" y="1301804"/>
            <a:ext cx="4008160" cy="624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5B5C7-AE45-4252-880A-054F0B2EA68E}"/>
              </a:ext>
            </a:extLst>
          </p:cNvPr>
          <p:cNvSpPr/>
          <p:nvPr/>
        </p:nvSpPr>
        <p:spPr>
          <a:xfrm>
            <a:off x="500351" y="276052"/>
            <a:ext cx="4860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 31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TCP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TimeoutInterval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D220B-359A-4280-A789-C6C8DCECD863}"/>
              </a:ext>
            </a:extLst>
          </p:cNvPr>
          <p:cNvSpPr/>
          <p:nvPr/>
        </p:nvSpPr>
        <p:spPr>
          <a:xfrm>
            <a:off x="743930" y="860653"/>
            <a:ext cx="8037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계산결과가 올바르게 나오는 것을 확인할 수 있습니다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07218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7588</TotalTime>
  <Words>1153</Words>
  <Application>Microsoft Office PowerPoint</Application>
  <PresentationFormat>A4 용지(210x297mm)</PresentationFormat>
  <Paragraphs>250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Orlando</cp:lastModifiedBy>
  <cp:revision>656</cp:revision>
  <dcterms:created xsi:type="dcterms:W3CDTF">2017-09-07T10:48:07Z</dcterms:created>
  <dcterms:modified xsi:type="dcterms:W3CDTF">2020-10-18T16:45:21Z</dcterms:modified>
</cp:coreProperties>
</file>