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442" r:id="rId3"/>
    <p:sldId id="443" r:id="rId4"/>
    <p:sldId id="453" r:id="rId5"/>
    <p:sldId id="454" r:id="rId6"/>
    <p:sldId id="446" r:id="rId7"/>
    <p:sldId id="448" r:id="rId8"/>
    <p:sldId id="451" r:id="rId9"/>
    <p:sldId id="449" r:id="rId10"/>
    <p:sldId id="445" r:id="rId11"/>
    <p:sldId id="447" r:id="rId12"/>
    <p:sldId id="452" r:id="rId13"/>
    <p:sldId id="450" r:id="rId14"/>
    <p:sldId id="414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BB3BF"/>
    <a:srgbClr val="F66A81"/>
    <a:srgbClr val="F995A6"/>
    <a:srgbClr val="664E59"/>
    <a:srgbClr val="896977"/>
    <a:srgbClr val="55414A"/>
    <a:srgbClr val="F5516C"/>
    <a:srgbClr val="F6667E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110" d="100"/>
          <a:sy n="110" d="100"/>
        </p:scale>
        <p:origin x="1362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26345" y="4814156"/>
            <a:ext cx="39796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컴퓨터 공학과  </a:t>
            </a:r>
            <a:r>
              <a:rPr lang="en-US" altLang="ko-KR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20151167 </a:t>
            </a:r>
            <a:r>
              <a:rPr lang="ko-KR" altLang="en-US" sz="1300" spc="-150" dirty="0">
                <a:solidFill>
                  <a:schemeClr val="bg1">
                    <a:lumMod val="8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이인재</a:t>
            </a:r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/>
            <a:endParaRPr lang="en-US" altLang="ko-KR" sz="1300" spc="-150" dirty="0">
              <a:solidFill>
                <a:schemeClr val="bg1">
                  <a:lumMod val="8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47811" y="2810507"/>
            <a:ext cx="28103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컴퓨터 네트워크</a:t>
            </a:r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endParaRPr lang="en-US" altLang="ko-KR" sz="3000" spc="-150" dirty="0">
              <a:solidFill>
                <a:schemeClr val="bg1">
                  <a:lumMod val="95000"/>
                </a:schemeClr>
              </a:solidFill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- </a:t>
            </a:r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실습과제 </a:t>
            </a:r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ea typeface="아리따-돋움(TTF)-SemiBold" panose="02020603020101020101" pitchFamily="18" charset="-127"/>
              </a:rPr>
              <a:t>2-4-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A6D156-FC7D-479D-87A6-3BC76E7E2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79" y="689784"/>
            <a:ext cx="4905315" cy="26297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C869C2-B4D5-45BF-987F-7C8688F7F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194" y="689784"/>
            <a:ext cx="3407260" cy="263386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E10B78-1B70-43A7-A446-9EC8E699230F}"/>
              </a:ext>
            </a:extLst>
          </p:cNvPr>
          <p:cNvSpPr/>
          <p:nvPr/>
        </p:nvSpPr>
        <p:spPr>
          <a:xfrm>
            <a:off x="676879" y="351621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683B73-11DC-4B8F-99AA-60072343DA26}"/>
              </a:ext>
            </a:extLst>
          </p:cNvPr>
          <p:cNvSpPr/>
          <p:nvPr/>
        </p:nvSpPr>
        <p:spPr>
          <a:xfrm>
            <a:off x="988641" y="3446779"/>
            <a:ext cx="2717945" cy="108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Tracert</a:t>
            </a: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측정 시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평균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84.73, 83.57, 83.63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표준편차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91.83, 95.53, 95.71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7C024E-BBF0-4F96-BD0E-9FD0F360D5FC}"/>
              </a:ext>
            </a:extLst>
          </p:cNvPr>
          <p:cNvSpPr/>
          <p:nvPr/>
        </p:nvSpPr>
        <p:spPr>
          <a:xfrm>
            <a:off x="3394825" y="351621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299869-590A-43AF-B2A7-6D02D5818092}"/>
              </a:ext>
            </a:extLst>
          </p:cNvPr>
          <p:cNvSpPr/>
          <p:nvPr/>
        </p:nvSpPr>
        <p:spPr>
          <a:xfrm>
            <a:off x="3706587" y="3446779"/>
            <a:ext cx="2271535" cy="143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Open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Visual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Traceroute</a:t>
            </a: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측정 시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평균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78.84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표준편차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86.96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C99352-E3A5-4AF5-8C08-533902027659}"/>
              </a:ext>
            </a:extLst>
          </p:cNvPr>
          <p:cNvSpPr/>
          <p:nvPr/>
        </p:nvSpPr>
        <p:spPr>
          <a:xfrm>
            <a:off x="6112771" y="351621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1F52A0-085B-43A2-99E3-90B2F187E397}"/>
              </a:ext>
            </a:extLst>
          </p:cNvPr>
          <p:cNvSpPr/>
          <p:nvPr/>
        </p:nvSpPr>
        <p:spPr>
          <a:xfrm>
            <a:off x="6424533" y="3446779"/>
            <a:ext cx="286031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오후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시에 측정한 값과 비교하여 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보았을 때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일부 경로의 값이 변화함을 확인할 수 있었으며 지연시간 또한 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오후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시에 비해 증가했음을 확인할 수 있다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D5FDB2-3EE9-4778-BF25-B54A76B50855}"/>
              </a:ext>
            </a:extLst>
          </p:cNvPr>
          <p:cNvSpPr/>
          <p:nvPr/>
        </p:nvSpPr>
        <p:spPr>
          <a:xfrm>
            <a:off x="500351" y="276052"/>
            <a:ext cx="7772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Washington UNIV(tracert , open Visual </a:t>
            </a:r>
            <a:r>
              <a:rPr lang="en-US" altLang="ko-KR" sz="2000" dirty="0" err="1">
                <a:solidFill>
                  <a:prstClr val="black"/>
                </a:solidFill>
                <a:latin typeface="+mj-ea"/>
                <a:ea typeface="+mj-ea"/>
              </a:rPr>
              <a:t>TraceRoute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) – 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오후 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5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81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878606-FB3D-4647-8386-28AC42BA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53" y="698481"/>
            <a:ext cx="5327245" cy="28648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34178B-AEB1-4E40-A278-2F2426932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698" y="698481"/>
            <a:ext cx="3695149" cy="286484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970325-1A5D-45AD-976C-AA7620A99692}"/>
              </a:ext>
            </a:extLst>
          </p:cNvPr>
          <p:cNvSpPr/>
          <p:nvPr/>
        </p:nvSpPr>
        <p:spPr>
          <a:xfrm>
            <a:off x="612485" y="365507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564017-A9DE-4173-BC04-40EFDCCB2D2B}"/>
              </a:ext>
            </a:extLst>
          </p:cNvPr>
          <p:cNvSpPr/>
          <p:nvPr/>
        </p:nvSpPr>
        <p:spPr>
          <a:xfrm>
            <a:off x="924247" y="3585644"/>
            <a:ext cx="2717945" cy="108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Tracert</a:t>
            </a: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측정 시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평균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86.38, 84.94, 85.22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표준편차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77.42, 76.42, 76.62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7E17C7-DDB6-4111-B7CA-E748DD2BAB35}"/>
              </a:ext>
            </a:extLst>
          </p:cNvPr>
          <p:cNvSpPr/>
          <p:nvPr/>
        </p:nvSpPr>
        <p:spPr>
          <a:xfrm>
            <a:off x="3330431" y="365507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38C0CD-564B-446E-A26E-77CBAA5D84B0}"/>
              </a:ext>
            </a:extLst>
          </p:cNvPr>
          <p:cNvSpPr/>
          <p:nvPr/>
        </p:nvSpPr>
        <p:spPr>
          <a:xfrm>
            <a:off x="3642193" y="3585644"/>
            <a:ext cx="2271535" cy="143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Open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Visual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Traceroute</a:t>
            </a: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측정 시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평균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84.47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표준편차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74.10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6F37F7-349B-4F5C-8C51-7AB8E3CAA620}"/>
              </a:ext>
            </a:extLst>
          </p:cNvPr>
          <p:cNvSpPr/>
          <p:nvPr/>
        </p:nvSpPr>
        <p:spPr>
          <a:xfrm>
            <a:off x="6048377" y="3655076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0A6476-8AC2-4A0F-B805-7D985B2A07ED}"/>
              </a:ext>
            </a:extLst>
          </p:cNvPr>
          <p:cNvSpPr/>
          <p:nvPr/>
        </p:nvSpPr>
        <p:spPr>
          <a:xfrm>
            <a:off x="6360139" y="3585644"/>
            <a:ext cx="286031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앞서 측정된 결과들과 비교하였을 때 라우터의 개수 변화는 나타나지 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않았으며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경로상의 변화만 나타났다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86ED6C-9FB8-421A-960C-C7074F420664}"/>
              </a:ext>
            </a:extLst>
          </p:cNvPr>
          <p:cNvSpPr/>
          <p:nvPr/>
        </p:nvSpPr>
        <p:spPr>
          <a:xfrm>
            <a:off x="500351" y="276052"/>
            <a:ext cx="7772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Washington UNIV(tracert , open Visual </a:t>
            </a:r>
            <a:r>
              <a:rPr lang="en-US" altLang="ko-KR" sz="2000" dirty="0" err="1">
                <a:solidFill>
                  <a:prstClr val="black"/>
                </a:solidFill>
                <a:latin typeface="+mj-ea"/>
                <a:ea typeface="+mj-ea"/>
              </a:rPr>
              <a:t>TraceRoute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) – 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오후 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9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6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1FCB7F-029B-415C-8F1B-1A177FE3AD8A}"/>
              </a:ext>
            </a:extLst>
          </p:cNvPr>
          <p:cNvSpPr/>
          <p:nvPr/>
        </p:nvSpPr>
        <p:spPr>
          <a:xfrm>
            <a:off x="1353120" y="3768278"/>
            <a:ext cx="6978470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측정 결과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오후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9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 이전을 제외한 경우 라우터의 개수 변화는 존재하지 않았으며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경로의 </a:t>
            </a:r>
            <a:r>
              <a: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변화만 각 시간대별로 나타났다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52F0C8-B26C-4D42-9CC3-A9ED38F053D2}"/>
              </a:ext>
            </a:extLst>
          </p:cNvPr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측정 결과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46C3DDAA-85FA-4C48-996B-F6BF7BA9E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41085"/>
              </p:ext>
            </p:extLst>
          </p:nvPr>
        </p:nvGraphicFramePr>
        <p:xfrm>
          <a:off x="1763875" y="610968"/>
          <a:ext cx="6156960" cy="315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31181265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487794065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4057128699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1731016459"/>
                    </a:ext>
                  </a:extLst>
                </a:gridCol>
              </a:tblGrid>
              <a:tr h="60139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오후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오후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오후</a:t>
                      </a:r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42506"/>
                  </a:ext>
                </a:extLst>
              </a:tr>
              <a:tr h="517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Tracert(1)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평균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표준편차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71.42/73.86(</a:t>
                      </a:r>
                      <a:r>
                        <a:rPr lang="en-US" altLang="ko-KR" sz="1200" dirty="0" err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ms</a:t>
                      </a: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84.73/77.42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86.38/77.42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91930"/>
                  </a:ext>
                </a:extLst>
              </a:tr>
              <a:tr h="517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Tracert(2)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평균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표준편차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75.89/82.47(</a:t>
                      </a:r>
                      <a:r>
                        <a:rPr lang="en-US" altLang="ko-KR" sz="1200" dirty="0" err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ms</a:t>
                      </a: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83.57/76.42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84.94/76.42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85722"/>
                  </a:ext>
                </a:extLst>
              </a:tr>
              <a:tr h="517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Tracert(3)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평균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71.26/75.52(</a:t>
                      </a:r>
                      <a:r>
                        <a:rPr lang="en-US" altLang="ko-KR" sz="1200" dirty="0" err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ms</a:t>
                      </a: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83.63/76.62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85.22/76.62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417586"/>
                  </a:ext>
                </a:extLst>
              </a:tr>
              <a:tr h="501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Open Visual Traceroute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평균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표준편차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86.55/78.84(</a:t>
                      </a:r>
                      <a:r>
                        <a:rPr lang="en-US" altLang="ko-KR" sz="1200" dirty="0" err="1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ms</a:t>
                      </a: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78.84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86.96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84.47</a:t>
                      </a:r>
                      <a:r>
                        <a:rPr lang="en-US" altLang="ko-KR" sz="1200" dirty="0"/>
                        <a:t>/</a:t>
                      </a: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74.10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67830"/>
                  </a:ext>
                </a:extLst>
              </a:tr>
              <a:tr h="50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76.28/77.67(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82.69/79.35(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85.25/75.98(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9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62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A6143-2FE2-4F73-AA81-2F8AF2749F08}"/>
              </a:ext>
            </a:extLst>
          </p:cNvPr>
          <p:cNvSpPr/>
          <p:nvPr/>
        </p:nvSpPr>
        <p:spPr>
          <a:xfrm>
            <a:off x="1974474" y="1520100"/>
            <a:ext cx="592221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인접 국가에 대한 추적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은  적은 홉의 개수 및 라우터로 </a:t>
            </a:r>
            <a:endParaRPr lang="en-US" altLang="ko-KR" sz="16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목표지점까지 도달할 수 있음을 확인 할 수 있었으며 </a:t>
            </a:r>
            <a:r>
              <a:rPr lang="ko-KR" alt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상대적으로 먼 거리에 위치한 대륙에 대한 추적은 </a:t>
            </a:r>
            <a:r>
              <a:rPr lang="ko-KR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목표지점까지 도달함에 있어 다소 많은 홉의 개수 및 라우터를 통해 도달함을 확인할 수 있다</a:t>
            </a:r>
            <a:r>
              <a:rPr lang="en-US" altLang="ko-KR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아리따-돋움(TTF)-Bold" panose="02020603020101020101" pitchFamily="18" charset="-127"/>
              <a:ea typeface="아리따-돋움(TTF)-Bold" panose="02020603020101020101" pitchFamily="18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2A37E6-181D-44FE-A75F-9C02BD9D1628}"/>
              </a:ext>
            </a:extLst>
          </p:cNvPr>
          <p:cNvSpPr/>
          <p:nvPr/>
        </p:nvSpPr>
        <p:spPr>
          <a:xfrm>
            <a:off x="4095157" y="1147413"/>
            <a:ext cx="153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추적 결과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EB148D-9BD4-41B6-8574-2762ED9CB526}"/>
              </a:ext>
            </a:extLst>
          </p:cNvPr>
          <p:cNvSpPr/>
          <p:nvPr/>
        </p:nvSpPr>
        <p:spPr>
          <a:xfrm>
            <a:off x="2469305" y="4107516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7FE451-94F7-4465-BEDC-0E0C56C52662}"/>
              </a:ext>
            </a:extLst>
          </p:cNvPr>
          <p:cNvSpPr/>
          <p:nvPr/>
        </p:nvSpPr>
        <p:spPr>
          <a:xfrm>
            <a:off x="3017793" y="3838405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A6CD13-72C2-45C3-8431-0DD95F2CB47B}"/>
              </a:ext>
            </a:extLst>
          </p:cNvPr>
          <p:cNvSpPr/>
          <p:nvPr/>
        </p:nvSpPr>
        <p:spPr>
          <a:xfrm>
            <a:off x="3589758" y="408168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ECAFB7-7B83-4247-BF7E-D6775643F8C1}"/>
              </a:ext>
            </a:extLst>
          </p:cNvPr>
          <p:cNvSpPr/>
          <p:nvPr/>
        </p:nvSpPr>
        <p:spPr>
          <a:xfrm>
            <a:off x="2534662" y="4171822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00A237C-8E68-4B60-B601-01E42237F852}"/>
              </a:ext>
            </a:extLst>
          </p:cNvPr>
          <p:cNvSpPr/>
          <p:nvPr/>
        </p:nvSpPr>
        <p:spPr>
          <a:xfrm>
            <a:off x="3074896" y="3895509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45CAE6-C40B-4A50-A810-FA34C3D65FF6}"/>
              </a:ext>
            </a:extLst>
          </p:cNvPr>
          <p:cNvSpPr/>
          <p:nvPr/>
        </p:nvSpPr>
        <p:spPr>
          <a:xfrm>
            <a:off x="3646862" y="413878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F78B6BC-E288-4366-97D2-8114EBA18706}"/>
              </a:ext>
            </a:extLst>
          </p:cNvPr>
          <p:cNvSpPr/>
          <p:nvPr/>
        </p:nvSpPr>
        <p:spPr>
          <a:xfrm>
            <a:off x="5820100" y="4011505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71DAA5F-7270-47DD-A857-BB4628ED06C6}"/>
              </a:ext>
            </a:extLst>
          </p:cNvPr>
          <p:cNvSpPr/>
          <p:nvPr/>
        </p:nvSpPr>
        <p:spPr>
          <a:xfrm>
            <a:off x="6515736" y="3791200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BEF6BA-6B79-4233-B8C5-FF7D4BB683A1}"/>
              </a:ext>
            </a:extLst>
          </p:cNvPr>
          <p:cNvSpPr/>
          <p:nvPr/>
        </p:nvSpPr>
        <p:spPr>
          <a:xfrm>
            <a:off x="7192450" y="4001497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99A255F-7D94-4908-A699-BCDD10D0560C}"/>
              </a:ext>
            </a:extLst>
          </p:cNvPr>
          <p:cNvSpPr/>
          <p:nvPr/>
        </p:nvSpPr>
        <p:spPr>
          <a:xfrm>
            <a:off x="5876579" y="4066933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F725CF-D06D-469C-9213-E99C03BF34C7}"/>
              </a:ext>
            </a:extLst>
          </p:cNvPr>
          <p:cNvSpPr/>
          <p:nvPr/>
        </p:nvSpPr>
        <p:spPr>
          <a:xfrm>
            <a:off x="6572839" y="3848304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FD3846A-786E-4BCA-9617-8F32A81C48D2}"/>
              </a:ext>
            </a:extLst>
          </p:cNvPr>
          <p:cNvSpPr/>
          <p:nvPr/>
        </p:nvSpPr>
        <p:spPr>
          <a:xfrm>
            <a:off x="7249554" y="4058601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C7BBD1-375B-49BA-A0BD-2214F2BA52B3}"/>
              </a:ext>
            </a:extLst>
          </p:cNvPr>
          <p:cNvCxnSpPr>
            <a:cxnSpLocks/>
            <a:stCxn id="52" idx="1"/>
            <a:endCxn id="49" idx="6"/>
          </p:cNvCxnSpPr>
          <p:nvPr/>
        </p:nvCxnSpPr>
        <p:spPr>
          <a:xfrm flipH="1" flipV="1">
            <a:off x="4444798" y="3978293"/>
            <a:ext cx="343197" cy="18645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C98AE206-A76C-49AE-BD34-68D9AE8804A0}"/>
              </a:ext>
            </a:extLst>
          </p:cNvPr>
          <p:cNvSpPr/>
          <p:nvPr/>
        </p:nvSpPr>
        <p:spPr>
          <a:xfrm>
            <a:off x="4153308" y="3832548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AB391D1-FC22-4C14-B6A8-DC1532650433}"/>
              </a:ext>
            </a:extLst>
          </p:cNvPr>
          <p:cNvSpPr/>
          <p:nvPr/>
        </p:nvSpPr>
        <p:spPr>
          <a:xfrm>
            <a:off x="4210412" y="3889652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41761FB-9367-4737-A8D2-586F994862CD}"/>
              </a:ext>
            </a:extLst>
          </p:cNvPr>
          <p:cNvSpPr/>
          <p:nvPr/>
        </p:nvSpPr>
        <p:spPr>
          <a:xfrm>
            <a:off x="4704929" y="408168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D761FED-F71C-41AC-8922-55A394A7E0D5}"/>
              </a:ext>
            </a:extLst>
          </p:cNvPr>
          <p:cNvSpPr/>
          <p:nvPr/>
        </p:nvSpPr>
        <p:spPr>
          <a:xfrm>
            <a:off x="4762033" y="413878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E741F69-0061-4655-8A79-43C7E7D2040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 flipV="1">
            <a:off x="6807226" y="3936945"/>
            <a:ext cx="385224" cy="21029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6664432-0B0A-4CA9-B01A-414F6E26FDD3}"/>
              </a:ext>
            </a:extLst>
          </p:cNvPr>
          <p:cNvCxnSpPr>
            <a:cxnSpLocks/>
            <a:stCxn id="14" idx="6"/>
            <a:endCxn id="49" idx="2"/>
          </p:cNvCxnSpPr>
          <p:nvPr/>
        </p:nvCxnSpPr>
        <p:spPr>
          <a:xfrm flipV="1">
            <a:off x="3881248" y="3978293"/>
            <a:ext cx="272060" cy="2491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8C9212C-BF44-4188-82D1-23832FD7761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3309283" y="3984150"/>
            <a:ext cx="280475" cy="243278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238767E-107D-443B-A824-CA650F63CF0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760795" y="3984150"/>
            <a:ext cx="256998" cy="26911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33E5833-85D3-414E-A121-52C9A2CA152F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6111590" y="3936945"/>
            <a:ext cx="404146" cy="22030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7E6E8B0-8F79-40D5-93CD-DD05110D1150}"/>
              </a:ext>
            </a:extLst>
          </p:cNvPr>
          <p:cNvSpPr/>
          <p:nvPr/>
        </p:nvSpPr>
        <p:spPr>
          <a:xfrm>
            <a:off x="3453348" y="4557282"/>
            <a:ext cx="286031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장거리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460FAC6-669B-4AB0-89D5-AE4A408331F0}"/>
              </a:ext>
            </a:extLst>
          </p:cNvPr>
          <p:cNvSpPr/>
          <p:nvPr/>
        </p:nvSpPr>
        <p:spPr>
          <a:xfrm>
            <a:off x="6515736" y="4557282"/>
            <a:ext cx="286031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단거리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90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2687" y="2951946"/>
            <a:ext cx="32206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Thank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you</a:t>
            </a:r>
            <a:r>
              <a:rPr lang="ko-KR" altLang="en-US" sz="2500" dirty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429043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2" y="276052"/>
            <a:ext cx="4350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08B8FB2-FDFB-43CA-86AB-B796AF8BE705}"/>
              </a:ext>
            </a:extLst>
          </p:cNvPr>
          <p:cNvSpPr/>
          <p:nvPr/>
        </p:nvSpPr>
        <p:spPr>
          <a:xfrm>
            <a:off x="3480784" y="1772572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4006E8-5B94-4197-B265-08D22F949342}"/>
              </a:ext>
            </a:extLst>
          </p:cNvPr>
          <p:cNvSpPr/>
          <p:nvPr/>
        </p:nvSpPr>
        <p:spPr>
          <a:xfrm>
            <a:off x="5980081" y="1757542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C05E99-E0D9-49D7-A6B6-16F54B8797A4}"/>
              </a:ext>
            </a:extLst>
          </p:cNvPr>
          <p:cNvSpPr/>
          <p:nvPr/>
        </p:nvSpPr>
        <p:spPr>
          <a:xfrm>
            <a:off x="3537261" y="1814646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C52C37-E4F9-413D-A2BC-F0BE3FB73C6A}"/>
              </a:ext>
            </a:extLst>
          </p:cNvPr>
          <p:cNvSpPr/>
          <p:nvPr/>
        </p:nvSpPr>
        <p:spPr>
          <a:xfrm>
            <a:off x="3448211" y="2249597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0 1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8723055-E309-45EB-A189-F413E528565D}"/>
              </a:ext>
            </a:extLst>
          </p:cNvPr>
          <p:cNvSpPr/>
          <p:nvPr/>
        </p:nvSpPr>
        <p:spPr>
          <a:xfrm>
            <a:off x="6037185" y="1814646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C9F0DB-F922-4192-9C90-61DEC3FDCDB0}"/>
              </a:ext>
            </a:extLst>
          </p:cNvPr>
          <p:cNvSpPr/>
          <p:nvPr/>
        </p:nvSpPr>
        <p:spPr>
          <a:xfrm>
            <a:off x="5913191" y="2287592"/>
            <a:ext cx="388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0 2</a:t>
            </a:r>
            <a:endParaRPr lang="ko-KR" altLang="en-US" sz="1100" dirty="0">
              <a:solidFill>
                <a:prstClr val="white">
                  <a:lumMod val="6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F8AB4-3085-4EAA-92E9-64D139970119}"/>
              </a:ext>
            </a:extLst>
          </p:cNvPr>
          <p:cNvSpPr/>
          <p:nvPr/>
        </p:nvSpPr>
        <p:spPr>
          <a:xfrm>
            <a:off x="5902778" y="2507853"/>
            <a:ext cx="4090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2A45B2-35F9-4BA8-8D8F-3E65A7C245F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71019" y="1903287"/>
            <a:ext cx="2209062" cy="1503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E24845-0943-462D-BBB5-1B054B7F52BE}"/>
              </a:ext>
            </a:extLst>
          </p:cNvPr>
          <p:cNvSpPr/>
          <p:nvPr/>
        </p:nvSpPr>
        <p:spPr>
          <a:xfrm>
            <a:off x="3420159" y="2509338"/>
            <a:ext cx="4395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8619680-BAFC-4E53-84FA-5F32D6F377C3}"/>
              </a:ext>
            </a:extLst>
          </p:cNvPr>
          <p:cNvSpPr/>
          <p:nvPr/>
        </p:nvSpPr>
        <p:spPr>
          <a:xfrm>
            <a:off x="2089949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016B49A-721B-4525-8B7B-0763BE15E7DE}"/>
              </a:ext>
            </a:extLst>
          </p:cNvPr>
          <p:cNvSpPr/>
          <p:nvPr/>
        </p:nvSpPr>
        <p:spPr>
          <a:xfrm>
            <a:off x="2147053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E4FF860-F317-4D81-9B6C-55FB59C7E24E}"/>
              </a:ext>
            </a:extLst>
          </p:cNvPr>
          <p:cNvSpPr/>
          <p:nvPr/>
        </p:nvSpPr>
        <p:spPr>
          <a:xfrm>
            <a:off x="2930797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D6B395-2093-4106-A54D-8DE5EA3C29C0}"/>
              </a:ext>
            </a:extLst>
          </p:cNvPr>
          <p:cNvSpPr/>
          <p:nvPr/>
        </p:nvSpPr>
        <p:spPr>
          <a:xfrm>
            <a:off x="2987901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E305BEF-5213-425C-8E7F-15A8AC78E707}"/>
              </a:ext>
            </a:extLst>
          </p:cNvPr>
          <p:cNvSpPr/>
          <p:nvPr/>
        </p:nvSpPr>
        <p:spPr>
          <a:xfrm>
            <a:off x="3771645" y="3747011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12B5113-390C-456C-823E-A30324C1C2F3}"/>
              </a:ext>
            </a:extLst>
          </p:cNvPr>
          <p:cNvSpPr/>
          <p:nvPr/>
        </p:nvSpPr>
        <p:spPr>
          <a:xfrm>
            <a:off x="3828749" y="3804115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7A01962-A370-47DF-9141-CBD9D93AF302}"/>
              </a:ext>
            </a:extLst>
          </p:cNvPr>
          <p:cNvSpPr/>
          <p:nvPr/>
        </p:nvSpPr>
        <p:spPr>
          <a:xfrm>
            <a:off x="5899970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BE7A31B-CA73-4515-A6CF-2479B42A9407}"/>
              </a:ext>
            </a:extLst>
          </p:cNvPr>
          <p:cNvSpPr/>
          <p:nvPr/>
        </p:nvSpPr>
        <p:spPr>
          <a:xfrm>
            <a:off x="5957074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007C1F0-7163-4FE8-A578-9C62907D791B}"/>
              </a:ext>
            </a:extLst>
          </p:cNvPr>
          <p:cNvSpPr/>
          <p:nvPr/>
        </p:nvSpPr>
        <p:spPr>
          <a:xfrm>
            <a:off x="6740818" y="3744833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CD39F38-5F4F-4618-A389-5A8502DC8E5A}"/>
              </a:ext>
            </a:extLst>
          </p:cNvPr>
          <p:cNvSpPr/>
          <p:nvPr/>
        </p:nvSpPr>
        <p:spPr>
          <a:xfrm>
            <a:off x="6797922" y="3801937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63E1FDD-2CE0-4D1A-B6B2-A599636339DE}"/>
              </a:ext>
            </a:extLst>
          </p:cNvPr>
          <p:cNvSpPr/>
          <p:nvPr/>
        </p:nvSpPr>
        <p:spPr>
          <a:xfrm>
            <a:off x="7581666" y="3747011"/>
            <a:ext cx="291490" cy="29149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98FC1B4-3961-48E7-B067-5D88BCA28395}"/>
              </a:ext>
            </a:extLst>
          </p:cNvPr>
          <p:cNvSpPr/>
          <p:nvPr/>
        </p:nvSpPr>
        <p:spPr>
          <a:xfrm>
            <a:off x="7638770" y="3804115"/>
            <a:ext cx="177281" cy="1772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1BDDBA-3373-49CB-9280-7E5C4B35C4A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235694" y="2755559"/>
            <a:ext cx="1404237" cy="9892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230E9E4-1B1F-4A70-B8D9-DA641427C9B5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3076542" y="2755559"/>
            <a:ext cx="563389" cy="98927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636C1D1-CB56-4249-AADC-65A95ABFBA7F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3639931" y="2755559"/>
            <a:ext cx="277459" cy="99145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E24B099-3CE8-4B09-8AEF-E7A323EA057D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>
            <a:off x="6107321" y="2754074"/>
            <a:ext cx="1620090" cy="99293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9A38F7B-7651-41AF-8F29-31DACF1E78E9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>
            <a:off x="6107321" y="2754074"/>
            <a:ext cx="779242" cy="99075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C260CE1-004C-499E-9280-0B1C8FE7A8E4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flipH="1">
            <a:off x="6045715" y="2754074"/>
            <a:ext cx="61606" cy="99075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B5868C7-F1E8-4613-BE64-E27A7B2571AD}"/>
              </a:ext>
            </a:extLst>
          </p:cNvPr>
          <p:cNvSpPr/>
          <p:nvPr/>
        </p:nvSpPr>
        <p:spPr>
          <a:xfrm>
            <a:off x="1970235" y="4093427"/>
            <a:ext cx="53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 </a:t>
            </a:r>
          </a:p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server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80AA2D-413C-4BE1-AB75-FA45EAA726CA}"/>
              </a:ext>
            </a:extLst>
          </p:cNvPr>
          <p:cNvSpPr/>
          <p:nvPr/>
        </p:nvSpPr>
        <p:spPr>
          <a:xfrm>
            <a:off x="2852918" y="4093427"/>
            <a:ext cx="497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UDP 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client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4DDB55-DCB3-488B-B5AB-17A54AFF2046}"/>
              </a:ext>
            </a:extLst>
          </p:cNvPr>
          <p:cNvSpPr/>
          <p:nvPr/>
        </p:nvSpPr>
        <p:spPr>
          <a:xfrm>
            <a:off x="3696815" y="4093427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852F8EE-8B83-4F9D-B96D-BF522DCCE308}"/>
              </a:ext>
            </a:extLst>
          </p:cNvPr>
          <p:cNvSpPr/>
          <p:nvPr/>
        </p:nvSpPr>
        <p:spPr>
          <a:xfrm>
            <a:off x="5780258" y="4091249"/>
            <a:ext cx="53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server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141DAE-052C-4074-8A86-E8A166D8EFDD}"/>
              </a:ext>
            </a:extLst>
          </p:cNvPr>
          <p:cNvSpPr/>
          <p:nvPr/>
        </p:nvSpPr>
        <p:spPr>
          <a:xfrm>
            <a:off x="6662940" y="4091249"/>
            <a:ext cx="497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TCP</a:t>
            </a:r>
            <a:b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client</a:t>
            </a:r>
            <a:endParaRPr lang="ko-KR" altLang="en-US" sz="10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59D76D1-9B75-4848-9D4D-B3CE5A432964}"/>
              </a:ext>
            </a:extLst>
          </p:cNvPr>
          <p:cNvSpPr/>
          <p:nvPr/>
        </p:nvSpPr>
        <p:spPr>
          <a:xfrm>
            <a:off x="7506837" y="4091249"/>
            <a:ext cx="4411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14293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Server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5302396" y="84138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614158" y="771957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 라이브러리를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import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하여 소켓 관련 함수 사용 준비 후 클라이언트에 맞추어 포트번호를 지정한다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9C2D58-B81B-4BEB-B776-D0D48088B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1" y="771957"/>
            <a:ext cx="4600437" cy="377391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5302396" y="166180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3D9275-6095-4AF8-975B-098E53D7D21E}"/>
              </a:ext>
            </a:extLst>
          </p:cNvPr>
          <p:cNvSpPr/>
          <p:nvPr/>
        </p:nvSpPr>
        <p:spPr>
          <a:xfrm>
            <a:off x="5614158" y="1592376"/>
            <a:ext cx="3197877" cy="56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SOCK_DGRAM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키워드를 사용하여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소켓을 생성 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localhost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와 포트를 바인딩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5302396" y="234450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614158" y="2275073"/>
            <a:ext cx="3197877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반복문을 통해 끊임없이 대기하며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recvfrom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클라이언트에서 입력 시 해당 메시지를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대문자로 변경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(upper)</a:t>
            </a:r>
            <a:r>
              <a:rPr lang="ko-KR" altLang="en-US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후 클라이언트 주소로 </a:t>
            </a:r>
            <a:b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수정된 메시지 전송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sendto</a:t>
            </a: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5D5BA-919E-4F51-8B70-4D13CEEC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997" y="3014255"/>
            <a:ext cx="585725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7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Client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823002" y="91082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134763" y="905594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전송을 위한 서버이름과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서버포트 선언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ServerName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ServerPort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clientSocket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형식으로 생성한다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4823002" y="173219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823002" y="2861673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134763" y="2856448"/>
            <a:ext cx="3197877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변수를 선언하여 서버가 보낸 요소들을 받아들이고 이를 출력하도록 작성하며 이를 마친 후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연결을 종료한다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5D5BA-919E-4F51-8B70-4D13CEEC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997" y="3014255"/>
            <a:ext cx="5857250" cy="3063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1E63F0-3B04-4C0D-970A-C8F24E455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51" y="841389"/>
            <a:ext cx="3917656" cy="38238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6AE7B4-D16B-4371-ACB1-F8672A182683}"/>
              </a:ext>
            </a:extLst>
          </p:cNvPr>
          <p:cNvSpPr/>
          <p:nvPr/>
        </p:nvSpPr>
        <p:spPr>
          <a:xfrm>
            <a:off x="5134763" y="1726973"/>
            <a:ext cx="3538720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파이썬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2.x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버전은 바이트 스트림을 지원하지 않으므로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encode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함수를 통해 입력 메시지를 변환 시켜준 후</a:t>
            </a:r>
            <a:b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서버이름과 서버포트를 매개변수로 해당 메시지를 전송한다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69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FD418C-DEE6-490D-9FB9-539799FF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94" y="1315028"/>
            <a:ext cx="4454544" cy="23296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UDP - Client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8F4882-BFF9-488D-8CF0-92D11DFD21F1}"/>
              </a:ext>
            </a:extLst>
          </p:cNvPr>
          <p:cNvSpPr/>
          <p:nvPr/>
        </p:nvSpPr>
        <p:spPr>
          <a:xfrm>
            <a:off x="4953000" y="1320255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8A5E0-6236-4576-A024-9CE596A5B6C7}"/>
              </a:ext>
            </a:extLst>
          </p:cNvPr>
          <p:cNvSpPr/>
          <p:nvPr/>
        </p:nvSpPr>
        <p:spPr>
          <a:xfrm>
            <a:off x="5264761" y="1315028"/>
            <a:ext cx="3197877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전송을 위한 서버이름과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서버포트 선언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ServerName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ServerPort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 </a:t>
            </a:r>
            <a:r>
              <a:rPr lang="en-US" altLang="ko-KR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clientSocket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UDP</a:t>
            </a: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형식으로 생성한다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19554-E304-4CBB-8AEA-87F1ABFE661B}"/>
              </a:ext>
            </a:extLst>
          </p:cNvPr>
          <p:cNvSpPr/>
          <p:nvPr/>
        </p:nvSpPr>
        <p:spPr>
          <a:xfrm>
            <a:off x="4953000" y="2141632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D9DBB6-C331-44E2-91ED-A377CED73C20}"/>
              </a:ext>
            </a:extLst>
          </p:cNvPr>
          <p:cNvSpPr/>
          <p:nvPr/>
        </p:nvSpPr>
        <p:spPr>
          <a:xfrm>
            <a:off x="4953000" y="3271107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26EEAB-A9D9-428A-BAF3-361B451A2FF6}"/>
              </a:ext>
            </a:extLst>
          </p:cNvPr>
          <p:cNvSpPr/>
          <p:nvPr/>
        </p:nvSpPr>
        <p:spPr>
          <a:xfrm>
            <a:off x="5264761" y="3265882"/>
            <a:ext cx="3197877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변수를 선언하여 서버가 보낸 요소들을 받아들이고 이를 출력하도록 작성하며 이를 마친 후 </a:t>
            </a:r>
            <a:endParaRPr lang="en-US" altLang="ko-KR" sz="105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연결을 종료한다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1050" b="1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5D5BA-919E-4F51-8B70-4D13CEEC9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32" y="1629466"/>
            <a:ext cx="4454544" cy="23296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6AE7B4-D16B-4371-ACB1-F8672A182683}"/>
              </a:ext>
            </a:extLst>
          </p:cNvPr>
          <p:cNvSpPr/>
          <p:nvPr/>
        </p:nvSpPr>
        <p:spPr>
          <a:xfrm>
            <a:off x="5264761" y="2136407"/>
            <a:ext cx="3538720" cy="103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파이썬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2.x 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버전은 바이트 스트림을 지원하지 않으므로 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encode</a:t>
            </a: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함수를 통해 입력 메시지를 변환 시켜준 후</a:t>
            </a:r>
            <a:b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</a:br>
            <a:r>
              <a:rPr lang="ko-KR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서버이름과 서버포트를 매개변수로 해당 메시지를 전송한다</a:t>
            </a:r>
            <a:r>
              <a:rPr lang="en-US" altLang="ko-KR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59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851866-09AE-40BF-8C0F-52807A057EB6}"/>
              </a:ext>
            </a:extLst>
          </p:cNvPr>
          <p:cNvSpPr/>
          <p:nvPr/>
        </p:nvSpPr>
        <p:spPr>
          <a:xfrm>
            <a:off x="6069113" y="186147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CA5866-5468-422D-A45F-6FF3DE668585}"/>
              </a:ext>
            </a:extLst>
          </p:cNvPr>
          <p:cNvSpPr/>
          <p:nvPr/>
        </p:nvSpPr>
        <p:spPr>
          <a:xfrm>
            <a:off x="6069113" y="296720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629D0A-567F-4402-9984-3D6D2046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31" y="848291"/>
            <a:ext cx="3199697" cy="24932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B6FF8F-9D86-49AC-9A23-5A60CF453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79" y="848291"/>
            <a:ext cx="5683952" cy="249320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C9099E-2C73-4706-B76B-11610ECECC98}"/>
              </a:ext>
            </a:extLst>
          </p:cNvPr>
          <p:cNvSpPr/>
          <p:nvPr/>
        </p:nvSpPr>
        <p:spPr>
          <a:xfrm>
            <a:off x="676879" y="351621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ACE0B-49C8-4A5C-9796-3D60B8C1A397}"/>
              </a:ext>
            </a:extLst>
          </p:cNvPr>
          <p:cNvSpPr/>
          <p:nvPr/>
        </p:nvSpPr>
        <p:spPr>
          <a:xfrm>
            <a:off x="988642" y="3446779"/>
            <a:ext cx="2281182" cy="95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Tracert</a:t>
            </a: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측정 시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평균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6.23, 5.38, 4.23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표준편차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8.07, 6.01, 3.37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3852BE-B09E-4E38-BA70-B38B48DED638}"/>
              </a:ext>
            </a:extLst>
          </p:cNvPr>
          <p:cNvSpPr/>
          <p:nvPr/>
        </p:nvSpPr>
        <p:spPr>
          <a:xfrm>
            <a:off x="3394825" y="351621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5A1F58-9D20-49B1-AEFA-0F2AFA160D84}"/>
              </a:ext>
            </a:extLst>
          </p:cNvPr>
          <p:cNvSpPr/>
          <p:nvPr/>
        </p:nvSpPr>
        <p:spPr>
          <a:xfrm>
            <a:off x="3706587" y="3446779"/>
            <a:ext cx="2271535" cy="1280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Open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Visual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Traceroute</a:t>
            </a: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측정 시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평균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5.71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표준편차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8.62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17F981-A09A-4509-A7F1-BE1CD2974572}"/>
              </a:ext>
            </a:extLst>
          </p:cNvPr>
          <p:cNvSpPr/>
          <p:nvPr/>
        </p:nvSpPr>
        <p:spPr>
          <a:xfrm>
            <a:off x="6112771" y="351621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41BE10-3545-4FCD-9830-A07DA29CE9A5}"/>
              </a:ext>
            </a:extLst>
          </p:cNvPr>
          <p:cNvSpPr/>
          <p:nvPr/>
        </p:nvSpPr>
        <p:spPr>
          <a:xfrm>
            <a:off x="6424533" y="3446779"/>
            <a:ext cx="2860315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오후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시에서의 추적결과와 두드러지게 차이나는 부분은 없다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3BA41A-C757-4FEC-A7A5-D9FF46F34C44}"/>
              </a:ext>
            </a:extLst>
          </p:cNvPr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</a:t>
            </a:r>
            <a:r>
              <a:rPr lang="en-US" altLang="ko-KR" sz="2000" dirty="0" err="1">
                <a:solidFill>
                  <a:prstClr val="black"/>
                </a:solidFill>
                <a:latin typeface="+mj-ea"/>
                <a:ea typeface="+mj-ea"/>
              </a:rPr>
              <a:t>akuten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(tracert , open Visual </a:t>
            </a:r>
            <a:r>
              <a:rPr lang="en-US" altLang="ko-KR" sz="2000" dirty="0" err="1">
                <a:solidFill>
                  <a:prstClr val="black"/>
                </a:solidFill>
                <a:latin typeface="+mj-ea"/>
                <a:ea typeface="+mj-ea"/>
              </a:rPr>
              <a:t>TraceRoute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) – 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오후 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96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5851866-09AE-40BF-8C0F-52807A057EB6}"/>
              </a:ext>
            </a:extLst>
          </p:cNvPr>
          <p:cNvSpPr/>
          <p:nvPr/>
        </p:nvSpPr>
        <p:spPr>
          <a:xfrm>
            <a:off x="6069113" y="1861479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F2FC0-9E2F-41D8-BE4E-E314D928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8" y="873637"/>
            <a:ext cx="5847192" cy="24681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DB3A878-D152-4059-876E-CDF333065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70" y="873637"/>
            <a:ext cx="2863865" cy="246815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BDD0D4-741A-403A-B945-CF14EFD527AA}"/>
              </a:ext>
            </a:extLst>
          </p:cNvPr>
          <p:cNvSpPr/>
          <p:nvPr/>
        </p:nvSpPr>
        <p:spPr>
          <a:xfrm>
            <a:off x="676879" y="351621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F681D2-B5F8-4696-8662-623C66C2D85A}"/>
              </a:ext>
            </a:extLst>
          </p:cNvPr>
          <p:cNvSpPr/>
          <p:nvPr/>
        </p:nvSpPr>
        <p:spPr>
          <a:xfrm>
            <a:off x="988641" y="3446779"/>
            <a:ext cx="2717945" cy="108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Tracert</a:t>
            </a: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측정 시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평균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5.10, 4.90, 4.80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표준편차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7.07, 6.17, 5.84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5437C7-2B6D-42D0-A3B3-2036F2395455}"/>
              </a:ext>
            </a:extLst>
          </p:cNvPr>
          <p:cNvSpPr/>
          <p:nvPr/>
        </p:nvSpPr>
        <p:spPr>
          <a:xfrm>
            <a:off x="3394825" y="351621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D63885-2AF2-4BBE-AF1B-5E36427F70A3}"/>
              </a:ext>
            </a:extLst>
          </p:cNvPr>
          <p:cNvSpPr/>
          <p:nvPr/>
        </p:nvSpPr>
        <p:spPr>
          <a:xfrm>
            <a:off x="3706587" y="3446779"/>
            <a:ext cx="2271535" cy="143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Open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Visual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Traceroute</a:t>
            </a: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측정 시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평균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8.50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표준편차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11.23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D0B53E-1426-4181-BB71-E35E0324ECF8}"/>
              </a:ext>
            </a:extLst>
          </p:cNvPr>
          <p:cNvSpPr/>
          <p:nvPr/>
        </p:nvSpPr>
        <p:spPr>
          <a:xfrm>
            <a:off x="6112771" y="3516211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1FCB7F-029B-415C-8F1B-1A177FE3AD8A}"/>
              </a:ext>
            </a:extLst>
          </p:cNvPr>
          <p:cNvSpPr/>
          <p:nvPr/>
        </p:nvSpPr>
        <p:spPr>
          <a:xfrm>
            <a:off x="6424533" y="3446779"/>
            <a:ext cx="2860315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라우터의 </a:t>
            </a:r>
            <a:r>
              <a:rPr lang="ko-KR" altLang="en-US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개수및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경로의 변화가 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나타났으며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지연시간 또한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open visual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Traceroute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측정한 결과에서 이전의 결과보다 더 큰 지연이 나타났다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52F0C8-B26C-4D42-9CC3-A9ED38F053D2}"/>
              </a:ext>
            </a:extLst>
          </p:cNvPr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</a:t>
            </a:r>
            <a:r>
              <a:rPr lang="en-US" altLang="ko-KR" sz="2000" dirty="0" err="1">
                <a:solidFill>
                  <a:prstClr val="black"/>
                </a:solidFill>
                <a:latin typeface="+mj-ea"/>
                <a:ea typeface="+mj-ea"/>
              </a:rPr>
              <a:t>akuten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(tracert , open Visual </a:t>
            </a:r>
            <a:r>
              <a:rPr lang="en-US" altLang="ko-KR" sz="2000" dirty="0" err="1">
                <a:solidFill>
                  <a:prstClr val="black"/>
                </a:solidFill>
                <a:latin typeface="+mj-ea"/>
                <a:ea typeface="+mj-ea"/>
              </a:rPr>
              <a:t>TraceRoute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) – 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오후 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9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43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1FCB7F-029B-415C-8F1B-1A177FE3AD8A}"/>
              </a:ext>
            </a:extLst>
          </p:cNvPr>
          <p:cNvSpPr/>
          <p:nvPr/>
        </p:nvSpPr>
        <p:spPr>
          <a:xfrm>
            <a:off x="1353120" y="3768278"/>
            <a:ext cx="6978470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측정 결과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오후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9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 이전을 제외한 경우 라우터의 개수와 경로의 변화는 존재하지 않았으며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오후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9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시의 측정 결과에서 라우터의 개수가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 줄었으며 경로의 변화 또한 나타났다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52F0C8-B26C-4D42-9CC3-A9ED38F053D2}"/>
              </a:ext>
            </a:extLst>
          </p:cNvPr>
          <p:cNvSpPr/>
          <p:nvPr/>
        </p:nvSpPr>
        <p:spPr>
          <a:xfrm>
            <a:off x="500351" y="276052"/>
            <a:ext cx="7258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측정 결과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DDB9ACC-765E-4DD2-8C95-BFF6EE3E0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59906"/>
              </p:ext>
            </p:extLst>
          </p:nvPr>
        </p:nvGraphicFramePr>
        <p:xfrm>
          <a:off x="1767840" y="610968"/>
          <a:ext cx="6156960" cy="3157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31181265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487794065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4057128699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1731016459"/>
                    </a:ext>
                  </a:extLst>
                </a:gridCol>
              </a:tblGrid>
              <a:tr h="60139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오후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오후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오후</a:t>
                      </a:r>
                      <a:r>
                        <a:rPr lang="en-US" altLang="ko-KR" sz="1000" dirty="0"/>
                        <a:t>9</a:t>
                      </a:r>
                      <a:r>
                        <a:rPr lang="ko-KR" altLang="en-US" sz="1000" dirty="0"/>
                        <a:t>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42506"/>
                  </a:ext>
                </a:extLst>
              </a:tr>
              <a:tr h="517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Tracert(1)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평균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표준편차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14/38.27(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6.23/8.07(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5.10/7.07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91930"/>
                  </a:ext>
                </a:extLst>
              </a:tr>
              <a:tr h="517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Tracert(2)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평균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표준편차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4.71/5.09(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5.38/6.01(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4.90/6.17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85722"/>
                  </a:ext>
                </a:extLst>
              </a:tr>
              <a:tr h="517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Tracert(3)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평균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5/6.11(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4.23/3.37(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4.80/5.84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417586"/>
                  </a:ext>
                </a:extLst>
              </a:tr>
              <a:tr h="501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Open Visual Traceroute</a:t>
                      </a: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평균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표준편차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4.57/5.33(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5.71/8.62(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8.50/11.23(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67830"/>
                  </a:ext>
                </a:extLst>
              </a:tr>
              <a:tr h="501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7.07/13.7(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5.38/6.51(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5.82/7.55(</a:t>
                      </a:r>
                      <a:r>
                        <a:rPr lang="en-US" altLang="ko-KR" sz="1200" dirty="0" err="1"/>
                        <a:t>ms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199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31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3B407-30B5-4DE6-8908-35DDAFD58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4" y="840502"/>
            <a:ext cx="4852063" cy="25884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C66520-ABE7-43CC-980F-FF4F2627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568" y="840503"/>
            <a:ext cx="3712808" cy="258849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DAFE94-04B0-4AA6-B4FC-C835A532F267}"/>
              </a:ext>
            </a:extLst>
          </p:cNvPr>
          <p:cNvSpPr/>
          <p:nvPr/>
        </p:nvSpPr>
        <p:spPr>
          <a:xfrm>
            <a:off x="590503" y="379142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01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CE04F-97D8-46D7-8A59-499034358B1A}"/>
              </a:ext>
            </a:extLst>
          </p:cNvPr>
          <p:cNvSpPr/>
          <p:nvPr/>
        </p:nvSpPr>
        <p:spPr>
          <a:xfrm>
            <a:off x="902266" y="3721996"/>
            <a:ext cx="2717944" cy="108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Tracert</a:t>
            </a: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측정 시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평균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71.42, 75.89, 71.26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표준편차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73.86, 82.47, 75.52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89E8A7-16F8-4FB3-9A57-600F923DD91C}"/>
              </a:ext>
            </a:extLst>
          </p:cNvPr>
          <p:cNvSpPr/>
          <p:nvPr/>
        </p:nvSpPr>
        <p:spPr>
          <a:xfrm>
            <a:off x="3308449" y="379142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02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7FB482-8967-4A7F-929F-3A4372BE05BE}"/>
              </a:ext>
            </a:extLst>
          </p:cNvPr>
          <p:cNvSpPr/>
          <p:nvPr/>
        </p:nvSpPr>
        <p:spPr>
          <a:xfrm>
            <a:off x="3620211" y="3721996"/>
            <a:ext cx="2271535" cy="1432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Open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Visual</a:t>
            </a:r>
            <a:r>
              <a:rPr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Traceroute</a:t>
            </a: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측정 시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평균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86.55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표준편차</a:t>
            </a:r>
            <a:r>
              <a:rPr lang="en-US" altLang="ko-KR" sz="15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: 78.84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1F138C-FF8A-48FE-9E91-346B6CDFED93}"/>
              </a:ext>
            </a:extLst>
          </p:cNvPr>
          <p:cNvSpPr/>
          <p:nvPr/>
        </p:nvSpPr>
        <p:spPr>
          <a:xfrm>
            <a:off x="6026395" y="3791428"/>
            <a:ext cx="15355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+mn-cs"/>
              </a:rPr>
              <a:t>03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5A2B52-3D0A-46B9-BCC4-615CC07C4A0D}"/>
              </a:ext>
            </a:extLst>
          </p:cNvPr>
          <p:cNvSpPr/>
          <p:nvPr/>
        </p:nvSpPr>
        <p:spPr>
          <a:xfrm>
            <a:off x="6338157" y="3721996"/>
            <a:ext cx="286031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미확인 경로를 제외하고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8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해외 라우터와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9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국내 라우터가 존재함을 확인할 수 있다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CC66D1-1AFB-4A91-BA8C-05950A6E9878}"/>
              </a:ext>
            </a:extLst>
          </p:cNvPr>
          <p:cNvSpPr/>
          <p:nvPr/>
        </p:nvSpPr>
        <p:spPr>
          <a:xfrm>
            <a:off x="500351" y="276052"/>
            <a:ext cx="7772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Washington UNIV(tracert , open Visual </a:t>
            </a:r>
            <a:r>
              <a:rPr lang="en-US" altLang="ko-KR" sz="2000" dirty="0" err="1">
                <a:solidFill>
                  <a:prstClr val="black"/>
                </a:solidFill>
                <a:latin typeface="+mj-ea"/>
                <a:ea typeface="+mj-ea"/>
              </a:rPr>
              <a:t>TraceRoute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) – 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오후 </a:t>
            </a:r>
            <a:r>
              <a:rPr lang="en-US" altLang="ko-KR" sz="2000" dirty="0">
                <a:solidFill>
                  <a:prstClr val="black"/>
                </a:solidFill>
                <a:latin typeface="+mj-ea"/>
                <a:ea typeface="+mj-ea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+mj-ea"/>
                <a:ea typeface="+mj-ea"/>
              </a:rPr>
              <a:t>시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09628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4667</TotalTime>
  <Words>842</Words>
  <Application>Microsoft Office PowerPoint</Application>
  <PresentationFormat>A4 용지(210x297mm)</PresentationFormat>
  <Paragraphs>168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아리따-돋움(TTF)-Bold</vt:lpstr>
      <vt:lpstr>아리따-돋움(TTF)-Medium</vt:lpstr>
      <vt:lpstr>아리따-돋움(TTF)-SemiBold</vt:lpstr>
      <vt:lpstr>Arial</vt:lpstr>
      <vt:lpstr>Calibri</vt:lpstr>
      <vt:lpstr>Calibri Light</vt:lpstr>
      <vt:lpstr>맑은 고딕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 </cp:lastModifiedBy>
  <cp:revision>588</cp:revision>
  <dcterms:created xsi:type="dcterms:W3CDTF">2017-09-07T10:48:07Z</dcterms:created>
  <dcterms:modified xsi:type="dcterms:W3CDTF">2020-09-28T11:22:31Z</dcterms:modified>
</cp:coreProperties>
</file>