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8" r:id="rId3"/>
    <p:sldId id="476" r:id="rId4"/>
    <p:sldId id="477" r:id="rId5"/>
    <p:sldId id="478" r:id="rId6"/>
    <p:sldId id="479" r:id="rId7"/>
    <p:sldId id="482" r:id="rId8"/>
    <p:sldId id="484" r:id="rId9"/>
    <p:sldId id="483" r:id="rId10"/>
    <p:sldId id="485" r:id="rId11"/>
    <p:sldId id="486" r:id="rId12"/>
    <p:sldId id="487" r:id="rId13"/>
    <p:sldId id="488" r:id="rId14"/>
    <p:sldId id="414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595959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>
        <p:scale>
          <a:sx n="125" d="100"/>
          <a:sy n="125" d="100"/>
        </p:scale>
        <p:origin x="876" y="-15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ljamis.com/filetes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23768" y="2810507"/>
            <a:ext cx="285847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 </a:t>
            </a:r>
            <a:r>
              <a:rPr lang="ko-KR" altLang="en-US" sz="2000" spc="-150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텀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(TCP, Wireshark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Q11. </a:t>
            </a:r>
            <a:r>
              <a:rPr lang="ko-KR" altLang="en-US" sz="1600" dirty="0">
                <a:latin typeface="+mj-ea"/>
                <a:ea typeface="+mj-ea"/>
              </a:rPr>
              <a:t>재전송된 세그먼트가 발생했는가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CE92F2-3533-4135-896D-46E39CAB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05" y="2035093"/>
            <a:ext cx="7024390" cy="4629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C0C715-A71F-4153-8A81-1A866C94E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1" y="1112319"/>
            <a:ext cx="8358423" cy="1083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3F92DB-8DEF-47CB-A39B-6CF2F2CC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51" y="1220705"/>
            <a:ext cx="8358423" cy="12832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12C6B00-7F03-4411-94A5-D2D2983FBF07}"/>
              </a:ext>
            </a:extLst>
          </p:cNvPr>
          <p:cNvSpPr/>
          <p:nvPr/>
        </p:nvSpPr>
        <p:spPr>
          <a:xfrm>
            <a:off x="2930451" y="2560723"/>
            <a:ext cx="360727" cy="302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32B8C9-D5BC-4331-B745-F8616B745C7C}"/>
              </a:ext>
            </a:extLst>
          </p:cNvPr>
          <p:cNvSpPr/>
          <p:nvPr/>
        </p:nvSpPr>
        <p:spPr>
          <a:xfrm>
            <a:off x="2031533" y="5637295"/>
            <a:ext cx="360727" cy="302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770763-EC7D-4777-B4CF-CF5AE68ECB12}"/>
              </a:ext>
            </a:extLst>
          </p:cNvPr>
          <p:cNvSpPr/>
          <p:nvPr/>
        </p:nvSpPr>
        <p:spPr>
          <a:xfrm>
            <a:off x="1463150" y="1555174"/>
            <a:ext cx="652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두개의 재전송된 세그먼트가 발생되었으며 이를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Time Sequence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로 관찰하였을 경우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두 군데에서 찾아볼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dirty="0"/>
          </a:p>
          <a:p>
            <a:pPr lvl="0" algn="ctr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36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Q12. </a:t>
            </a:r>
            <a:r>
              <a:rPr lang="ko-KR" altLang="en-US" sz="1600" dirty="0">
                <a:latin typeface="+mj-ea"/>
                <a:ea typeface="+mj-ea"/>
              </a:rPr>
              <a:t>얼마나 많은 업로드 데이터에 대해 수신자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서버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ACK</a:t>
            </a:r>
            <a:r>
              <a:rPr lang="ko-KR" altLang="en-US" sz="1600" dirty="0">
                <a:latin typeface="+mj-ea"/>
                <a:ea typeface="+mj-ea"/>
              </a:rPr>
              <a:t>응답 했는가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</a:p>
          <a:p>
            <a:r>
              <a:rPr lang="ko-KR" altLang="en-US" sz="1600" dirty="0">
                <a:latin typeface="+mj-ea"/>
                <a:ea typeface="+mj-ea"/>
              </a:rPr>
              <a:t>각 </a:t>
            </a:r>
            <a:r>
              <a:rPr lang="en-US" altLang="ko-KR" sz="1600" dirty="0">
                <a:latin typeface="+mj-ea"/>
                <a:ea typeface="+mj-ea"/>
              </a:rPr>
              <a:t>ACK</a:t>
            </a:r>
            <a:r>
              <a:rPr lang="ko-KR" altLang="en-US" sz="1600" dirty="0">
                <a:latin typeface="+mj-ea"/>
                <a:ea typeface="+mj-ea"/>
              </a:rPr>
              <a:t>응답 이벤트를 </a:t>
            </a:r>
            <a:r>
              <a:rPr lang="en-US" altLang="ko-KR" sz="1600" dirty="0">
                <a:latin typeface="+mj-ea"/>
                <a:ea typeface="+mj-ea"/>
              </a:rPr>
              <a:t>P.229</a:t>
            </a:r>
            <a:r>
              <a:rPr lang="ko-KR" altLang="en-US" sz="1600" dirty="0">
                <a:latin typeface="+mj-ea"/>
                <a:ea typeface="+mj-ea"/>
              </a:rPr>
              <a:t>표 </a:t>
            </a:r>
            <a:r>
              <a:rPr lang="en-US" altLang="ko-KR" sz="1600" dirty="0">
                <a:latin typeface="+mj-ea"/>
                <a:ea typeface="+mj-ea"/>
              </a:rPr>
              <a:t>3.2</a:t>
            </a:r>
            <a:r>
              <a:rPr lang="ko-KR" altLang="en-US" sz="1600" dirty="0">
                <a:latin typeface="+mj-ea"/>
                <a:ea typeface="+mj-ea"/>
              </a:rPr>
              <a:t>의 기준에 따라 분류하라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A80BEC-7D7A-4AA2-85BE-A6CBA0C9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4" y="2024335"/>
            <a:ext cx="6991018" cy="37868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5B57E1-8796-47B5-AA58-0B7CCDFB01DB}"/>
              </a:ext>
            </a:extLst>
          </p:cNvPr>
          <p:cNvSpPr/>
          <p:nvPr/>
        </p:nvSpPr>
        <p:spPr>
          <a:xfrm>
            <a:off x="5157639" y="5678298"/>
            <a:ext cx="2073671" cy="132838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34E53C-2038-457C-8A35-778CBD97D809}"/>
              </a:ext>
            </a:extLst>
          </p:cNvPr>
          <p:cNvSpPr/>
          <p:nvPr/>
        </p:nvSpPr>
        <p:spPr>
          <a:xfrm>
            <a:off x="567464" y="1550276"/>
            <a:ext cx="77320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서버로부터 클라이언트로 보낸 응답을 확인한 결과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195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개의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응답이 발생하였다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60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Q13. TCP</a:t>
            </a:r>
            <a:r>
              <a:rPr lang="ko-KR" altLang="en-US" sz="1600" dirty="0">
                <a:latin typeface="+mj-ea"/>
                <a:ea typeface="+mj-ea"/>
              </a:rPr>
              <a:t>연결의 처리율</a:t>
            </a:r>
            <a:r>
              <a:rPr lang="en-US" altLang="ko-KR" sz="1600" dirty="0">
                <a:latin typeface="+mj-ea"/>
                <a:ea typeface="+mj-ea"/>
              </a:rPr>
              <a:t>(throughput, </a:t>
            </a:r>
            <a:r>
              <a:rPr lang="ko-KR" altLang="en-US" sz="1600" dirty="0">
                <a:latin typeface="+mj-ea"/>
                <a:ea typeface="+mj-ea"/>
              </a:rPr>
              <a:t>전송된 바이트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ko-KR" altLang="en-US" sz="1600" dirty="0">
                <a:latin typeface="+mj-ea"/>
                <a:ea typeface="+mj-ea"/>
              </a:rPr>
              <a:t>초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성능은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이 값을 계산한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과정을 설명하라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770763-EC7D-4777-B4CF-CF5AE68ECB12}"/>
              </a:ext>
            </a:extLst>
          </p:cNvPr>
          <p:cNvSpPr/>
          <p:nvPr/>
        </p:nvSpPr>
        <p:spPr>
          <a:xfrm>
            <a:off x="500351" y="1513229"/>
            <a:ext cx="65256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처리율을 계산한 결과는 전송된 마지막 세그먼트에서 첫번째 세그먼트를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차한 값과 같음을 확인할 수 있으며 이에 따라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lvl="0" algn="just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시작 세그먼트의 번호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70695 </a:t>
            </a:r>
          </a:p>
          <a:p>
            <a:pPr lvl="0" algn="just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최종 세그먼트의 번호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80283</a:t>
            </a:r>
          </a:p>
          <a:p>
            <a:pPr lvl="0" algn="just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시작 세그먼트의  전송시각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1604204660.977557000</a:t>
            </a:r>
          </a:p>
          <a:p>
            <a:pPr lvl="0" algn="just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최종 세그먼트의 전송시각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1604204661.321964000</a:t>
            </a:r>
          </a:p>
          <a:p>
            <a:pPr lvl="0" algn="just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80283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–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70695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=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9588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바이트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초의 성능을 갖는다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lvl="0" algn="just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1604204661.321964000  - 1604204660.977557000 = 0.344407</a:t>
            </a:r>
          </a:p>
          <a:p>
            <a:pPr lvl="0" algn="just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따라서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9588/0.344407 = 27,839.155417 byte/sec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59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Q14. </a:t>
            </a:r>
            <a:r>
              <a:rPr lang="ko-KR" altLang="en-US" sz="1600" dirty="0">
                <a:latin typeface="+mj-ea"/>
                <a:ea typeface="+mj-ea"/>
              </a:rPr>
              <a:t>클라이언트에서 서버로의 </a:t>
            </a:r>
            <a:r>
              <a:rPr lang="en-US" altLang="ko-KR" sz="1600" dirty="0">
                <a:latin typeface="+mj-ea"/>
                <a:ea typeface="+mj-ea"/>
              </a:rPr>
              <a:t>Time Sequence Graph(Stevens)</a:t>
            </a:r>
            <a:r>
              <a:rPr lang="ko-KR" altLang="en-US" sz="1600" dirty="0">
                <a:latin typeface="+mj-ea"/>
                <a:ea typeface="+mj-ea"/>
              </a:rPr>
              <a:t>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분석하여 </a:t>
            </a:r>
            <a:r>
              <a:rPr lang="en-US" altLang="ko-KR" sz="1600" dirty="0">
                <a:latin typeface="+mj-ea"/>
                <a:ea typeface="+mj-ea"/>
              </a:rPr>
              <a:t>TCP </a:t>
            </a:r>
            <a:r>
              <a:rPr lang="ko-KR" altLang="en-US" sz="1600" dirty="0">
                <a:latin typeface="+mj-ea"/>
                <a:ea typeface="+mj-ea"/>
              </a:rPr>
              <a:t>슬로 스타트 단계의 시작과 끝을 구분할 수 있는가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혼잡회피는 어디서 발생하는가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770763-EC7D-4777-B4CF-CF5AE68ECB12}"/>
              </a:ext>
            </a:extLst>
          </p:cNvPr>
          <p:cNvSpPr/>
          <p:nvPr/>
        </p:nvSpPr>
        <p:spPr>
          <a:xfrm>
            <a:off x="500351" y="1445495"/>
            <a:ext cx="652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해당 그래프에서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미세하게 지수적 상승이 이루어진 구간이 슬로 스타트 단계의 시작점이며 끝은 지수적 상승이 시작되는 구간임을 예측할 수 있으며 혼잡회피는 지수적 상승이 끊기는 구간에서 발생하는 것을 예측할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DDF4B0-87FA-420C-B769-DAFB2635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88" y="2091799"/>
            <a:ext cx="6065240" cy="399776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F305D06-622D-4B54-83A4-486F3DE15BB1}"/>
              </a:ext>
            </a:extLst>
          </p:cNvPr>
          <p:cNvSpPr/>
          <p:nvPr/>
        </p:nvSpPr>
        <p:spPr>
          <a:xfrm>
            <a:off x="3582814" y="4991343"/>
            <a:ext cx="360727" cy="302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F79679-89BD-4696-AA0F-D873FD8E8914}"/>
              </a:ext>
            </a:extLst>
          </p:cNvPr>
          <p:cNvSpPr/>
          <p:nvPr/>
        </p:nvSpPr>
        <p:spPr>
          <a:xfrm>
            <a:off x="3893922" y="3951321"/>
            <a:ext cx="360727" cy="1342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6D9F38-E13A-462E-9B08-FF283402AD2E}"/>
              </a:ext>
            </a:extLst>
          </p:cNvPr>
          <p:cNvCxnSpPr/>
          <p:nvPr/>
        </p:nvCxnSpPr>
        <p:spPr>
          <a:xfrm>
            <a:off x="4332301" y="3248025"/>
            <a:ext cx="25714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EDB736-1D5D-4EA3-A6B0-3813DB06FD64}"/>
              </a:ext>
            </a:extLst>
          </p:cNvPr>
          <p:cNvCxnSpPr/>
          <p:nvPr/>
        </p:nvCxnSpPr>
        <p:spPr>
          <a:xfrm>
            <a:off x="4046551" y="4111625"/>
            <a:ext cx="25714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AC75F8-0AC8-47F6-8667-FED6F37E0181}"/>
              </a:ext>
            </a:extLst>
          </p:cNvPr>
          <p:cNvSpPr/>
          <p:nvPr/>
        </p:nvSpPr>
        <p:spPr>
          <a:xfrm>
            <a:off x="4175125" y="3089923"/>
            <a:ext cx="901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</a:rPr>
              <a:t>혼잡회피</a:t>
            </a:r>
            <a:endParaRPr lang="en-US" altLang="ko-KR" sz="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B53817-13EA-4267-AECB-153902A3BC5A}"/>
              </a:ext>
            </a:extLst>
          </p:cNvPr>
          <p:cNvSpPr/>
          <p:nvPr/>
        </p:nvSpPr>
        <p:spPr>
          <a:xfrm>
            <a:off x="3893922" y="3969263"/>
            <a:ext cx="901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</a:rPr>
              <a:t>혼잡회피</a:t>
            </a:r>
            <a:endParaRPr lang="en-US" altLang="ko-KR" sz="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422688-679B-4C70-9375-85730DC324E2}"/>
              </a:ext>
            </a:extLst>
          </p:cNvPr>
          <p:cNvSpPr/>
          <p:nvPr/>
        </p:nvSpPr>
        <p:spPr>
          <a:xfrm>
            <a:off x="3455210" y="5252072"/>
            <a:ext cx="12381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6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슬로스타트</a:t>
            </a:r>
            <a:r>
              <a: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</a:rPr>
              <a:t> 시작 및 끝</a:t>
            </a:r>
            <a:endParaRPr lang="en-US" altLang="ko-KR" sz="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66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웹사이트 방문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737898" y="4339503"/>
            <a:ext cx="877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>
                <a:latin typeface="+mj-ea"/>
                <a:ea typeface="+mj-ea"/>
                <a:hlinkClick r:id="rId3"/>
              </a:rPr>
              <a:t>https://viljamis.com/filetest/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64.62.228.52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121110" y="823722"/>
            <a:ext cx="16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방문 웹사이트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7E658A-E453-4505-8EAA-90AF521D4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23" y="1781556"/>
            <a:ext cx="7436154" cy="14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384F28-4863-4BFB-AA38-2152B979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35" y="1029479"/>
            <a:ext cx="9233126" cy="500127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C8044C-F78A-467E-9E68-8C8AEDC06332}"/>
              </a:ext>
            </a:extLst>
          </p:cNvPr>
          <p:cNvSpPr/>
          <p:nvPr/>
        </p:nvSpPr>
        <p:spPr>
          <a:xfrm>
            <a:off x="6997361" y="1869340"/>
            <a:ext cx="325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세개의 패킷이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SYN, SYN &amp; ACK, ACK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순서로 배치된 것으로 보아 해당 구간에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세그먼트가 있음을 확인 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B46CA-AC6F-4787-8B36-C56E82CEA2DE}"/>
              </a:ext>
            </a:extLst>
          </p:cNvPr>
          <p:cNvSpPr txBox="1"/>
          <p:nvPr/>
        </p:nvSpPr>
        <p:spPr>
          <a:xfrm>
            <a:off x="500351" y="725656"/>
            <a:ext cx="870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Q2. TCP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SYN </a:t>
            </a:r>
            <a:r>
              <a:rPr lang="ko-KR" altLang="en-US" sz="1600" dirty="0">
                <a:latin typeface="+mj-ea"/>
                <a:ea typeface="+mj-ea"/>
              </a:rPr>
              <a:t>세그먼트의 순서번호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세그먼트 내의 무엇이 </a:t>
            </a:r>
            <a:r>
              <a:rPr lang="en-US" altLang="ko-KR" sz="1600" dirty="0">
                <a:latin typeface="+mj-ea"/>
                <a:ea typeface="+mj-ea"/>
              </a:rPr>
              <a:t>SYN </a:t>
            </a:r>
            <a:r>
              <a:rPr lang="ko-KR" altLang="en-US" sz="1600" dirty="0">
                <a:latin typeface="+mj-ea"/>
                <a:ea typeface="+mj-ea"/>
              </a:rPr>
              <a:t>세그먼트임을 표시하는가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E0EDE8-E5DE-4683-8EBD-A580CD2DF04A}"/>
              </a:ext>
            </a:extLst>
          </p:cNvPr>
          <p:cNvSpPr/>
          <p:nvPr/>
        </p:nvSpPr>
        <p:spPr>
          <a:xfrm>
            <a:off x="443935" y="1676131"/>
            <a:ext cx="5775625" cy="28367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1CFC9B-DA10-4B4C-9BE7-9EDDDD7A1C7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19560" y="1817971"/>
            <a:ext cx="91268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D6D9C0-5164-4069-92BB-6FB047126741}"/>
              </a:ext>
            </a:extLst>
          </p:cNvPr>
          <p:cNvCxnSpPr>
            <a:cxnSpLocks/>
          </p:cNvCxnSpPr>
          <p:nvPr/>
        </p:nvCxnSpPr>
        <p:spPr>
          <a:xfrm>
            <a:off x="6310828" y="1784414"/>
            <a:ext cx="0" cy="438669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3BD761-6E52-4880-9F5B-B08C123496D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292921" y="2192506"/>
            <a:ext cx="704440" cy="2156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CF685D-880D-4FE4-87ED-DDAB0588E21E}"/>
              </a:ext>
            </a:extLst>
          </p:cNvPr>
          <p:cNvSpPr/>
          <p:nvPr/>
        </p:nvSpPr>
        <p:spPr>
          <a:xfrm>
            <a:off x="6431532" y="4541526"/>
            <a:ext cx="3253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Imgbb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목표종단으로 향한 첫번째 패킷의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번의 순서번호를 갖고 있으며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것을 확인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 요청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상태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62EE46-80EC-43A9-AAC7-EE71A1871F53}"/>
              </a:ext>
            </a:extLst>
          </p:cNvPr>
          <p:cNvSpPr/>
          <p:nvPr/>
        </p:nvSpPr>
        <p:spPr>
          <a:xfrm>
            <a:off x="630740" y="3492299"/>
            <a:ext cx="5775625" cy="22193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7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205E7F-0D16-4040-B40F-0216CF91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8" y="1264661"/>
            <a:ext cx="7608815" cy="41803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Q3. </a:t>
            </a:r>
            <a:r>
              <a:rPr lang="ko-KR" altLang="en-US" sz="1400" dirty="0">
                <a:latin typeface="+mj-ea"/>
                <a:ea typeface="+mj-ea"/>
              </a:rPr>
              <a:t>서버가 응답한  </a:t>
            </a:r>
            <a:r>
              <a:rPr lang="en-US" altLang="ko-KR" sz="1400" dirty="0">
                <a:latin typeface="+mj-ea"/>
                <a:ea typeface="+mj-ea"/>
              </a:rPr>
              <a:t>SYNACK </a:t>
            </a:r>
            <a:r>
              <a:rPr lang="ko-KR" altLang="en-US" sz="1400" dirty="0">
                <a:latin typeface="+mj-ea"/>
                <a:ea typeface="+mj-ea"/>
              </a:rPr>
              <a:t>세그먼트의 순서번호는</a:t>
            </a:r>
            <a:r>
              <a:rPr lang="en-US" altLang="ko-KR" sz="1400" dirty="0">
                <a:latin typeface="+mj-ea"/>
                <a:ea typeface="+mj-ea"/>
              </a:rPr>
              <a:t>? </a:t>
            </a:r>
            <a:r>
              <a:rPr lang="ko-KR" altLang="en-US" sz="1400" dirty="0">
                <a:latin typeface="+mj-ea"/>
                <a:ea typeface="+mj-ea"/>
              </a:rPr>
              <a:t>이 세그먼트의 확인 응답번호 값과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서버가 이 값을 어떻게 결정하는가</a:t>
            </a:r>
            <a:r>
              <a:rPr lang="en-US" altLang="ko-KR" sz="1400" dirty="0">
                <a:latin typeface="+mj-ea"/>
                <a:ea typeface="+mj-ea"/>
              </a:rPr>
              <a:t>? </a:t>
            </a:r>
            <a:r>
              <a:rPr lang="ko-KR" altLang="en-US" sz="1400" dirty="0">
                <a:latin typeface="+mj-ea"/>
                <a:ea typeface="+mj-ea"/>
              </a:rPr>
              <a:t>세그먼트 내의 무엇이 </a:t>
            </a:r>
            <a:r>
              <a:rPr lang="en-US" altLang="ko-KR" sz="1400" dirty="0">
                <a:latin typeface="+mj-ea"/>
                <a:ea typeface="+mj-ea"/>
              </a:rPr>
              <a:t>SYNACK </a:t>
            </a:r>
            <a:r>
              <a:rPr lang="ko-KR" altLang="en-US" sz="1400" dirty="0">
                <a:latin typeface="+mj-ea"/>
                <a:ea typeface="+mj-ea"/>
              </a:rPr>
              <a:t>세그먼트 임을 표시하는가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9B1576-B640-4194-9908-3140CD88C9ED}"/>
              </a:ext>
            </a:extLst>
          </p:cNvPr>
          <p:cNvSpPr/>
          <p:nvPr/>
        </p:nvSpPr>
        <p:spPr>
          <a:xfrm>
            <a:off x="3542556" y="1651437"/>
            <a:ext cx="325391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목표종단으로 설정된 패킷으로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번의 순서번호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확인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응답번호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확인할 수 있으며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해당 세그먼트의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Ack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것을 확인할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</a:t>
            </a:r>
            <a:r>
              <a:rPr lang="ko-KR" altLang="en-US" sz="1200" u="sng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수락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</a:t>
            </a:r>
            <a:endParaRPr kumimoji="0" lang="ko-KR" altLang="en-US" sz="12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53A1DD-357F-4F05-A9E5-D88B16F71B20}"/>
              </a:ext>
            </a:extLst>
          </p:cNvPr>
          <p:cNvSpPr/>
          <p:nvPr/>
        </p:nvSpPr>
        <p:spPr>
          <a:xfrm>
            <a:off x="824516" y="3126425"/>
            <a:ext cx="1655619" cy="660712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26086C-3282-427A-BEF5-11403008E40B}"/>
              </a:ext>
            </a:extLst>
          </p:cNvPr>
          <p:cNvCxnSpPr>
            <a:cxnSpLocks/>
          </p:cNvCxnSpPr>
          <p:nvPr/>
        </p:nvCxnSpPr>
        <p:spPr>
          <a:xfrm>
            <a:off x="2480135" y="3354859"/>
            <a:ext cx="852880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E45E7DA-BA45-426B-8882-C42EF2C7C23C}"/>
              </a:ext>
            </a:extLst>
          </p:cNvPr>
          <p:cNvCxnSpPr>
            <a:cxnSpLocks/>
          </p:cNvCxnSpPr>
          <p:nvPr/>
        </p:nvCxnSpPr>
        <p:spPr>
          <a:xfrm>
            <a:off x="3333015" y="2066935"/>
            <a:ext cx="0" cy="128792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1F0E60-04EC-4EE0-BB41-6C41BE84A5D1}"/>
              </a:ext>
            </a:extLst>
          </p:cNvPr>
          <p:cNvCxnSpPr>
            <a:cxnSpLocks/>
          </p:cNvCxnSpPr>
          <p:nvPr/>
        </p:nvCxnSpPr>
        <p:spPr>
          <a:xfrm>
            <a:off x="3123291" y="2066935"/>
            <a:ext cx="419265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9B41B0-9C59-45FF-82E7-17C72AB28478}"/>
              </a:ext>
            </a:extLst>
          </p:cNvPr>
          <p:cNvSpPr/>
          <p:nvPr/>
        </p:nvSpPr>
        <p:spPr>
          <a:xfrm>
            <a:off x="725539" y="1838500"/>
            <a:ext cx="2397748" cy="549365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7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D4DBA9-D6E1-493A-85AE-25D126CF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1377821"/>
            <a:ext cx="8195740" cy="450286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Q4. </a:t>
            </a:r>
            <a:r>
              <a:rPr lang="ko-KR" altLang="en-US" sz="1600" dirty="0">
                <a:latin typeface="+mj-ea"/>
                <a:ea typeface="+mj-ea"/>
              </a:rPr>
              <a:t>파일을 업로드하는 </a:t>
            </a:r>
            <a:r>
              <a:rPr lang="en-US" altLang="ko-KR" sz="1600" dirty="0">
                <a:latin typeface="+mj-ea"/>
                <a:ea typeface="+mj-ea"/>
              </a:rPr>
              <a:t>HTTP POST </a:t>
            </a:r>
            <a:r>
              <a:rPr lang="ko-KR" altLang="en-US" sz="1600" dirty="0">
                <a:latin typeface="+mj-ea"/>
                <a:ea typeface="+mj-ea"/>
              </a:rPr>
              <a:t>명령을 갖는 </a:t>
            </a:r>
            <a:r>
              <a:rPr lang="en-US" altLang="ko-KR" sz="1600" dirty="0">
                <a:latin typeface="+mj-ea"/>
                <a:ea typeface="+mj-ea"/>
              </a:rPr>
              <a:t>TCP </a:t>
            </a:r>
            <a:r>
              <a:rPr lang="ko-KR" altLang="en-US" sz="1600" dirty="0">
                <a:latin typeface="+mj-ea"/>
                <a:ea typeface="+mj-ea"/>
              </a:rPr>
              <a:t>세그먼트의 순서 번호는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ED8241-0E2C-4640-B60C-8B17006BCDC2}"/>
              </a:ext>
            </a:extLst>
          </p:cNvPr>
          <p:cNvSpPr/>
          <p:nvPr/>
        </p:nvSpPr>
        <p:spPr>
          <a:xfrm>
            <a:off x="583472" y="3940719"/>
            <a:ext cx="3291473" cy="566059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2D21F2-7E55-4061-AA8E-AFA1D0C8726F}"/>
              </a:ext>
            </a:extLst>
          </p:cNvPr>
          <p:cNvSpPr/>
          <p:nvPr/>
        </p:nvSpPr>
        <p:spPr>
          <a:xfrm>
            <a:off x="728252" y="1610342"/>
            <a:ext cx="2464527" cy="622662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2772171-99DD-4A2C-BB42-540D200B1FE5}"/>
              </a:ext>
            </a:extLst>
          </p:cNvPr>
          <p:cNvCxnSpPr>
            <a:cxnSpLocks/>
          </p:cNvCxnSpPr>
          <p:nvPr/>
        </p:nvCxnSpPr>
        <p:spPr>
          <a:xfrm>
            <a:off x="3874945" y="4230356"/>
            <a:ext cx="377504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E6C548-8720-41FB-ACBC-B600A497EAE4}"/>
              </a:ext>
            </a:extLst>
          </p:cNvPr>
          <p:cNvCxnSpPr>
            <a:cxnSpLocks/>
          </p:cNvCxnSpPr>
          <p:nvPr/>
        </p:nvCxnSpPr>
        <p:spPr>
          <a:xfrm>
            <a:off x="4252449" y="1939551"/>
            <a:ext cx="0" cy="229080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65FA8D-92E1-4F62-B336-F9CB9CF5744A}"/>
              </a:ext>
            </a:extLst>
          </p:cNvPr>
          <p:cNvCxnSpPr>
            <a:cxnSpLocks/>
          </p:cNvCxnSpPr>
          <p:nvPr/>
        </p:nvCxnSpPr>
        <p:spPr>
          <a:xfrm>
            <a:off x="3192779" y="1939551"/>
            <a:ext cx="1823110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19735A-B56F-4FDD-AD8C-1F71F5016097}"/>
              </a:ext>
            </a:extLst>
          </p:cNvPr>
          <p:cNvSpPr/>
          <p:nvPr/>
        </p:nvSpPr>
        <p:spPr>
          <a:xfrm>
            <a:off x="5056746" y="1817505"/>
            <a:ext cx="325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세그먼트의 순서번호는 </a:t>
            </a:r>
            <a:r>
              <a:rPr kumimoji="0" lang="en-US" altLang="ko-KR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70695</a:t>
            </a:r>
            <a:r>
              <a:rPr kumimoji="0" lang="ko-KR" altLang="en-US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임을 </a:t>
            </a:r>
            <a:endParaRPr kumimoji="0" lang="en-US" altLang="ko-KR" sz="12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defRPr/>
            </a:pPr>
            <a:r>
              <a:rPr kumimoji="0" lang="ko-KR" altLang="en-US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확인할 수 있다</a:t>
            </a:r>
            <a:r>
              <a:rPr kumimoji="0" lang="en-US" altLang="ko-KR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7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F8A982C-7BD5-4674-AB1E-42EADB42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8" y="2054808"/>
            <a:ext cx="7751428" cy="419869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</a:rPr>
              <a:t>Q5. HTTP POST</a:t>
            </a:r>
            <a:r>
              <a:rPr lang="ko-KR" altLang="en-US" sz="1600" dirty="0">
                <a:latin typeface="+mj-ea"/>
              </a:rPr>
              <a:t>를 갖는 </a:t>
            </a:r>
            <a:r>
              <a:rPr lang="en-US" altLang="ko-KR" sz="1600" dirty="0">
                <a:latin typeface="+mj-ea"/>
              </a:rPr>
              <a:t>TCP </a:t>
            </a:r>
            <a:r>
              <a:rPr lang="ko-KR" altLang="en-US" sz="1600" dirty="0">
                <a:latin typeface="+mj-ea"/>
              </a:rPr>
              <a:t>세그먼트를 </a:t>
            </a:r>
            <a:r>
              <a:rPr lang="en-US" altLang="ko-KR" sz="1600" dirty="0">
                <a:latin typeface="+mj-ea"/>
              </a:rPr>
              <a:t>TCP </a:t>
            </a:r>
            <a:r>
              <a:rPr lang="ko-KR" altLang="en-US" sz="1600" dirty="0">
                <a:latin typeface="+mj-ea"/>
              </a:rPr>
              <a:t>연결 첫번째 세그먼트로 간주하고 이 첫 세그먼트부터 처음 </a:t>
            </a:r>
            <a:r>
              <a:rPr lang="en-US" altLang="ko-KR" sz="1600" dirty="0">
                <a:latin typeface="+mj-ea"/>
              </a:rPr>
              <a:t>6</a:t>
            </a:r>
            <a:r>
              <a:rPr lang="ko-KR" altLang="en-US" sz="1600" dirty="0">
                <a:latin typeface="+mj-ea"/>
              </a:rPr>
              <a:t>개의 세그먼트의 순서번호는</a:t>
            </a:r>
            <a:r>
              <a:rPr lang="en-US" altLang="ko-KR" sz="1600" dirty="0">
                <a:latin typeface="+mj-ea"/>
              </a:rPr>
              <a:t>? </a:t>
            </a:r>
            <a:r>
              <a:rPr lang="ko-KR" altLang="en-US" sz="1600" dirty="0">
                <a:latin typeface="+mj-ea"/>
              </a:rPr>
              <a:t>각 세그먼트가 전송된 시간은</a:t>
            </a:r>
            <a:r>
              <a:rPr lang="en-US" altLang="ko-KR" sz="1600" dirty="0">
                <a:latin typeface="+mj-ea"/>
              </a:rPr>
              <a:t>? </a:t>
            </a:r>
            <a:r>
              <a:rPr lang="ko-KR" altLang="en-US" sz="1600" dirty="0">
                <a:latin typeface="+mj-ea"/>
              </a:rPr>
              <a:t>각 세그먼트의 </a:t>
            </a:r>
            <a:r>
              <a:rPr lang="en-US" altLang="ko-KR" sz="1600" dirty="0">
                <a:latin typeface="+mj-ea"/>
              </a:rPr>
              <a:t>ACK</a:t>
            </a:r>
            <a:r>
              <a:rPr lang="ko-KR" altLang="en-US" sz="1600" dirty="0">
                <a:latin typeface="+mj-ea"/>
              </a:rPr>
              <a:t>응답 시간은</a:t>
            </a:r>
            <a:r>
              <a:rPr lang="en-US" altLang="ko-KR" sz="1600" dirty="0">
                <a:latin typeface="+mj-ea"/>
              </a:rPr>
              <a:t>?</a:t>
            </a:r>
            <a:endParaRPr lang="en-US" altLang="ko-KR" sz="1400" dirty="0">
              <a:latin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AED0-02A9-47A6-A1CB-995FC5E917C7}"/>
              </a:ext>
            </a:extLst>
          </p:cNvPr>
          <p:cNvSpPr/>
          <p:nvPr/>
        </p:nvSpPr>
        <p:spPr>
          <a:xfrm>
            <a:off x="921295" y="2918939"/>
            <a:ext cx="5848621" cy="570881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D1BB11-2887-4EC8-8DAD-458C23BC0598}"/>
              </a:ext>
            </a:extLst>
          </p:cNvPr>
          <p:cNvSpPr/>
          <p:nvPr/>
        </p:nvSpPr>
        <p:spPr>
          <a:xfrm>
            <a:off x="847288" y="1567869"/>
            <a:ext cx="6525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처음부터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6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개의 세그먼트 중 순서번호에 대한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응답을 받은 세그먼트는 존재하지 않기 때문에 전송 도중 손실이 발생한 것을 확인할 수 있습니다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dirty="0"/>
          </a:p>
          <a:p>
            <a:pPr>
              <a:defRPr/>
            </a:pPr>
            <a:endParaRPr lang="ko-KR" altLang="en-US" sz="1200" dirty="0"/>
          </a:p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7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Q8. </a:t>
            </a:r>
            <a:r>
              <a:rPr lang="ko-KR" altLang="en-US" sz="1600" dirty="0">
                <a:latin typeface="+mj-ea"/>
                <a:ea typeface="+mj-ea"/>
              </a:rPr>
              <a:t>메뉴의 </a:t>
            </a:r>
            <a:r>
              <a:rPr lang="en-US" altLang="ko-KR" sz="1600" dirty="0">
                <a:latin typeface="+mj-ea"/>
                <a:ea typeface="+mj-ea"/>
              </a:rPr>
              <a:t>Statistics -&gt; TCP Stream Graphics -&gt; Round Trip Time</a:t>
            </a:r>
            <a:r>
              <a:rPr lang="ko-KR" altLang="en-US" sz="1600" dirty="0">
                <a:latin typeface="+mj-ea"/>
                <a:ea typeface="+mj-ea"/>
              </a:rPr>
              <a:t>을 선택하여 그래프를 도시하고 설명</a:t>
            </a:r>
            <a:endParaRPr lang="en-US" altLang="ko-KR" sz="1600" b="1" kern="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6A25FA-42A6-4CAE-9663-E85E0BC0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08" y="2255200"/>
            <a:ext cx="5422783" cy="3574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55D36B-FB74-475D-A170-62CAF5C4C81E}"/>
              </a:ext>
            </a:extLst>
          </p:cNvPr>
          <p:cNvSpPr/>
          <p:nvPr/>
        </p:nvSpPr>
        <p:spPr>
          <a:xfrm>
            <a:off x="1526796" y="1660939"/>
            <a:ext cx="6525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전송의 흐름에 있어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RTT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값이 증가 및 감소의 반복이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이루어짐을 확인할 수 있습니다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dirty="0"/>
          </a:p>
          <a:p>
            <a:pPr algn="ctr">
              <a:defRPr/>
            </a:pPr>
            <a:endParaRPr lang="ko-KR" altLang="en-US" sz="1200" dirty="0"/>
          </a:p>
          <a:p>
            <a:pPr lvl="0" algn="ctr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6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Q9. </a:t>
            </a:r>
            <a:r>
              <a:rPr lang="ko-KR" altLang="en-US" sz="1600" dirty="0">
                <a:latin typeface="+mj-ea"/>
                <a:ea typeface="+mj-ea"/>
              </a:rPr>
              <a:t>처음 </a:t>
            </a:r>
            <a:r>
              <a:rPr lang="en-US" altLang="ko-KR" sz="1600" dirty="0">
                <a:latin typeface="+mj-ea"/>
                <a:ea typeface="+mj-ea"/>
              </a:rPr>
              <a:t>6</a:t>
            </a:r>
            <a:r>
              <a:rPr lang="ko-KR" altLang="en-US" sz="1600" dirty="0">
                <a:latin typeface="+mj-ea"/>
                <a:ea typeface="+mj-ea"/>
              </a:rPr>
              <a:t>개의 세그먼트의 데이터 길이는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  <a:endParaRPr lang="en-US" altLang="ko-KR" sz="1600" b="1" kern="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33D3A26-1F50-4119-9263-C8D3F2490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90664"/>
              </p:ext>
            </p:extLst>
          </p:nvPr>
        </p:nvGraphicFramePr>
        <p:xfrm>
          <a:off x="3249219" y="1538058"/>
          <a:ext cx="34075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92">
                  <a:extLst>
                    <a:ext uri="{9D8B030D-6E8A-4147-A177-3AD203B41FA5}">
                      <a16:colId xmlns:a16="http://schemas.microsoft.com/office/drawing/2014/main" val="3763054205"/>
                    </a:ext>
                  </a:extLst>
                </a:gridCol>
                <a:gridCol w="2155969">
                  <a:extLst>
                    <a:ext uri="{9D8B030D-6E8A-4147-A177-3AD203B41FA5}">
                      <a16:colId xmlns:a16="http://schemas.microsoft.com/office/drawing/2014/main" val="11733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세그먼트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6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9642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8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0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3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1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1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8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Q10. </a:t>
            </a:r>
            <a:r>
              <a:rPr lang="ko-KR" altLang="en-US" sz="1600" dirty="0">
                <a:latin typeface="+mj-ea"/>
                <a:ea typeface="+mj-ea"/>
              </a:rPr>
              <a:t>전체 </a:t>
            </a:r>
            <a:r>
              <a:rPr lang="ko-KR" altLang="en-US" sz="1600" dirty="0" err="1">
                <a:latin typeface="+mj-ea"/>
                <a:ea typeface="+mj-ea"/>
              </a:rPr>
              <a:t>트레이스에서</a:t>
            </a:r>
            <a:r>
              <a:rPr lang="ko-KR" altLang="en-US" sz="1600" dirty="0">
                <a:latin typeface="+mj-ea"/>
                <a:ea typeface="+mj-ea"/>
              </a:rPr>
              <a:t> 서버 수신자의 가용한 최소 수신 버퍼 크기는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 err="1">
                <a:latin typeface="+mj-ea"/>
                <a:ea typeface="+mj-ea"/>
              </a:rPr>
              <a:t>수신버퍼가</a:t>
            </a:r>
            <a:r>
              <a:rPr lang="ko-KR" altLang="en-US" sz="1600" dirty="0">
                <a:latin typeface="+mj-ea"/>
                <a:ea typeface="+mj-ea"/>
              </a:rPr>
              <a:t> 부족하여 송신자의 전송을 제약했는가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서버로부터 </a:t>
            </a:r>
            <a:r>
              <a:rPr lang="en-US" altLang="ko-KR" sz="1200" dirty="0">
                <a:latin typeface="+mj-ea"/>
                <a:ea typeface="+mj-ea"/>
              </a:rPr>
              <a:t>SYN ACK </a:t>
            </a:r>
            <a:r>
              <a:rPr lang="ko-KR" altLang="en-US" sz="1200" dirty="0">
                <a:latin typeface="+mj-ea"/>
                <a:ea typeface="+mj-ea"/>
              </a:rPr>
              <a:t>응답 패킷 참조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TCP </a:t>
            </a:r>
            <a:r>
              <a:rPr lang="ko-KR" altLang="en-US" sz="1200" dirty="0">
                <a:latin typeface="+mj-ea"/>
                <a:ea typeface="+mj-ea"/>
              </a:rPr>
              <a:t>패킷의 헤더를 추적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947E3-9B10-4C38-B516-7DB6993C1EC6}"/>
              </a:ext>
            </a:extLst>
          </p:cNvPr>
          <p:cNvSpPr/>
          <p:nvPr/>
        </p:nvSpPr>
        <p:spPr>
          <a:xfrm>
            <a:off x="-1060726" y="3501644"/>
            <a:ext cx="6525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Wireshark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제공하는 경고창에서는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수신버퍼의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부족문제가 발생하지 않았다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dirty="0"/>
          </a:p>
          <a:p>
            <a:pPr algn="ctr">
              <a:defRPr/>
            </a:pPr>
            <a:endParaRPr lang="ko-KR" altLang="en-US" sz="1200" dirty="0"/>
          </a:p>
          <a:p>
            <a:pPr lvl="0" algn="ctr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9FC21-E52D-44EA-B1F4-5466769A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0" y="2786678"/>
            <a:ext cx="3699562" cy="569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42AC3-1139-40D3-AB31-6C20586B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11" y="1718103"/>
            <a:ext cx="4626712" cy="17108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B1E036-9DBB-471B-8DFB-005A60FEDA45}"/>
              </a:ext>
            </a:extLst>
          </p:cNvPr>
          <p:cNvSpPr/>
          <p:nvPr/>
        </p:nvSpPr>
        <p:spPr>
          <a:xfrm>
            <a:off x="3534277" y="3501644"/>
            <a:ext cx="652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dirty="0"/>
              <a:t>SYN ACK </a:t>
            </a:r>
            <a:r>
              <a:rPr lang="ko-KR" altLang="en-US" sz="1200" dirty="0"/>
              <a:t>응답 패킷에서 수신 버퍼의 크기는 </a:t>
            </a:r>
            <a:r>
              <a:rPr lang="en-US" altLang="ko-KR" sz="1200" dirty="0"/>
              <a:t>64240</a:t>
            </a:r>
            <a:r>
              <a:rPr lang="ko-KR" altLang="en-US" sz="1200" dirty="0"/>
              <a:t>으로 </a:t>
            </a:r>
            <a:endParaRPr lang="en-US" altLang="ko-KR" sz="1200" dirty="0"/>
          </a:p>
          <a:p>
            <a:pPr lvl="0" algn="ctr">
              <a:defRPr/>
            </a:pPr>
            <a:r>
              <a:rPr lang="ko-KR" altLang="en-US" sz="1200" dirty="0"/>
              <a:t>확인되었습니다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lvl="0" algn="ctr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93459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59595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8648</TotalTime>
  <Words>605</Words>
  <Application>Microsoft Office PowerPoint</Application>
  <PresentationFormat>A4 용지(210x297mm)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705</cp:revision>
  <dcterms:created xsi:type="dcterms:W3CDTF">2017-09-07T10:48:07Z</dcterms:created>
  <dcterms:modified xsi:type="dcterms:W3CDTF">2020-11-01T07:14:55Z</dcterms:modified>
</cp:coreProperties>
</file>