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453" r:id="rId3"/>
    <p:sldId id="458" r:id="rId4"/>
    <p:sldId id="470" r:id="rId5"/>
    <p:sldId id="471" r:id="rId6"/>
    <p:sldId id="472" r:id="rId7"/>
    <p:sldId id="473" r:id="rId8"/>
    <p:sldId id="474" r:id="rId9"/>
    <p:sldId id="455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54" r:id="rId18"/>
    <p:sldId id="466" r:id="rId19"/>
    <p:sldId id="467" r:id="rId20"/>
    <p:sldId id="468" r:id="rId21"/>
    <p:sldId id="469" r:id="rId22"/>
    <p:sldId id="456" r:id="rId23"/>
    <p:sldId id="414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2E75B6"/>
    <a:srgbClr val="FBB3BF"/>
    <a:srgbClr val="F66A81"/>
    <a:srgbClr val="F995A6"/>
    <a:srgbClr val="664E59"/>
    <a:srgbClr val="896977"/>
    <a:srgbClr val="55414A"/>
    <a:srgbClr val="F5516C"/>
    <a:srgbClr val="F66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9561" autoAdjust="0"/>
  </p:normalViewPr>
  <p:slideViewPr>
    <p:cSldViewPr snapToGrid="0">
      <p:cViewPr varScale="1">
        <p:scale>
          <a:sx n="114" d="100"/>
          <a:sy n="114" d="100"/>
        </p:scale>
        <p:origin x="1542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imgbb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926345" y="4814156"/>
            <a:ext cx="397965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컴퓨터 공학과  </a:t>
            </a:r>
            <a:r>
              <a:rPr lang="en-US" altLang="ko-KR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20151167 </a:t>
            </a:r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이인재</a:t>
            </a:r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23768" y="2810507"/>
            <a:ext cx="285847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컴퓨터 네트워크</a:t>
            </a:r>
            <a:endParaRPr lang="en-US" altLang="ko-KR" sz="3000" spc="-15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3000" spc="-15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실습 </a:t>
            </a:r>
            <a:r>
              <a:rPr lang="ko-KR" altLang="en-US" sz="2000" spc="-150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텀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과제 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-</a:t>
            </a: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(TCP, Wireshark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실습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E4B250-C1C3-4929-B9DC-788604F55434}"/>
              </a:ext>
            </a:extLst>
          </p:cNvPr>
          <p:cNvSpPr/>
          <p:nvPr/>
        </p:nvSpPr>
        <p:spPr>
          <a:xfrm>
            <a:off x="500351" y="908703"/>
            <a:ext cx="8037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SampleRTT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EstimatedRTT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의 값변화가 어느정도 유사함을 알 수 있습니다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9D9C819-59EB-4BD4-BCA7-0EBA3C7D75B3}"/>
                  </a:ext>
                </a:extLst>
              </p:cNvPr>
              <p:cNvSpPr/>
              <p:nvPr/>
            </p:nvSpPr>
            <p:spPr>
              <a:xfrm>
                <a:off x="4216511" y="2153939"/>
                <a:ext cx="8037257" cy="2550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𝐸𝑠𝑡𝑖𝑚𝑎𝑡𝑒𝑑𝑅𝑇𝑇</m:t>
                        </m:r>
                      </m:e>
                      <m:sub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 = (1 - 0.125) * 100 + 0.125 * 106 = </a:t>
                </a:r>
                <a:r>
                  <a:rPr lang="en-US" altLang="ko-KR" sz="1200" b="1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100.75msec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𝐸𝑠𝑡𝑖𝑚𝑎𝑡𝑒𝑑𝑅𝑇𝑇</m:t>
                        </m:r>
                      </m:e>
                      <m:sub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 = (1 - 0.125) * 100.75 + 0.125 * 120 = </a:t>
                </a:r>
                <a:r>
                  <a:rPr lang="en-US" altLang="ko-KR" sz="1200" b="1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103.15msec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𝐸𝑠𝑡𝑖𝑚𝑎𝑡𝑒𝑑𝑅𝑇𝑇</m:t>
                        </m:r>
                      </m:e>
                      <m:sub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 = (1 - 0.125) * 103.15 + 0.125 * 140 = </a:t>
                </a:r>
                <a:r>
                  <a:rPr lang="en-US" altLang="ko-KR" sz="1200" b="1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107.765msec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𝐸𝑠𝑡𝑖𝑚𝑎𝑡𝑒𝑑𝑅𝑇𝑇</m:t>
                        </m:r>
                      </m:e>
                      <m:sub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200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 = (1 - 0.125) * 107.76 + 0.125 * 90 = </a:t>
                </a:r>
                <a:r>
                  <a:rPr lang="en-US" altLang="ko-KR" sz="1200" b="1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105.54msec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𝐸𝑠𝑡𝑖𝑚𝑎𝑡𝑒𝑑𝑅𝑇𝑇</m:t>
                        </m:r>
                      </m:e>
                      <m:sub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1200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 = (1 - 0.125) * 105.54 + 0.125 * 115 =</a:t>
                </a:r>
                <a:r>
                  <a:rPr lang="en-US" altLang="ko-KR" sz="1200" b="1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106.72msec</a:t>
                </a: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9D9C819-59EB-4BD4-BCA7-0EBA3C7D75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511" y="2153939"/>
                <a:ext cx="8037257" cy="2550122"/>
              </a:xfrm>
              <a:prstGeom prst="rect">
                <a:avLst/>
              </a:prstGeom>
              <a:blipFill>
                <a:blip r:embed="rId3"/>
                <a:stretch>
                  <a:fillRect b="-7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C8700994-1459-4217-B748-B51D6DEBB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31" y="1479798"/>
            <a:ext cx="3422046" cy="4137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6892B6-75E9-40E8-9E68-3F3C40AEF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31" y="2126100"/>
            <a:ext cx="3422047" cy="294537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BB6D96-658A-406F-93B7-B0D2207BB47B}"/>
              </a:ext>
            </a:extLst>
          </p:cNvPr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31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EstimatedRTT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57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E4B250-C1C3-4929-B9DC-788604F55434}"/>
              </a:ext>
            </a:extLst>
          </p:cNvPr>
          <p:cNvSpPr/>
          <p:nvPr/>
        </p:nvSpPr>
        <p:spPr>
          <a:xfrm>
            <a:off x="500350" y="1271210"/>
            <a:ext cx="8037257" cy="339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3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DevRTT</a:t>
            </a:r>
            <a:r>
              <a:rPr lang="en-US" altLang="ko-KR" sz="1200" spc="-3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= (1 - </a:t>
            </a:r>
            <a:r>
              <a:rPr lang="el-GR" altLang="ko-KR" sz="1200" spc="-3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β</a:t>
            </a:r>
            <a:r>
              <a:rPr lang="en-US" altLang="ko-KR" sz="1200" spc="-3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)*</a:t>
            </a:r>
            <a:r>
              <a:rPr lang="en-US" altLang="ko-KR" sz="1200" spc="-3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DevRTT</a:t>
            </a:r>
            <a:r>
              <a:rPr lang="en-US" altLang="ko-KR" sz="1200" spc="-3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+ </a:t>
            </a:r>
            <a:r>
              <a:rPr lang="el-GR" altLang="ko-KR" sz="1200" spc="-3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β</a:t>
            </a:r>
            <a:r>
              <a:rPr lang="en-US" altLang="ko-KR" sz="1200" spc="-3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* |</a:t>
            </a:r>
            <a:r>
              <a:rPr lang="en-US" altLang="ko-KR" sz="1200" spc="-3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SampleRTT-EstimatedRTT</a:t>
            </a:r>
            <a:r>
              <a:rPr lang="en-US" altLang="ko-KR" sz="1200" spc="-3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|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10F775-EF17-4BA2-8AB5-26D500DBB092}"/>
              </a:ext>
            </a:extLst>
          </p:cNvPr>
          <p:cNvSpPr/>
          <p:nvPr/>
        </p:nvSpPr>
        <p:spPr>
          <a:xfrm>
            <a:off x="500351" y="869392"/>
            <a:ext cx="8037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계산식은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다음과같습니다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D9C819-59EB-4BD4-BCA7-0EBA3C7D75B3}"/>
              </a:ext>
            </a:extLst>
          </p:cNvPr>
          <p:cNvSpPr/>
          <p:nvPr/>
        </p:nvSpPr>
        <p:spPr>
          <a:xfrm>
            <a:off x="500350" y="1611473"/>
            <a:ext cx="8037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이를 바탕으로 코드를 작성하여 계산 및 실행해 보았습니다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A19476-B791-4B1B-B9CD-EE40685D2C83}"/>
              </a:ext>
            </a:extLst>
          </p:cNvPr>
          <p:cNvSpPr/>
          <p:nvPr/>
        </p:nvSpPr>
        <p:spPr>
          <a:xfrm>
            <a:off x="4131733" y="2113830"/>
            <a:ext cx="80372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SampleRTT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배열과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EstimatedRTT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그리고 </a:t>
            </a:r>
            <a:r>
              <a:rPr lang="el-G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β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매개변수로 함수작성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반복문을 통하여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DevRTT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배열 생성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출력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ADFC61-F06A-4C8D-8B50-D2C3F91DAAD7}"/>
              </a:ext>
            </a:extLst>
          </p:cNvPr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31 </a:t>
            </a:r>
            <a:r>
              <a:rPr lang="en-US" altLang="ko-KR" sz="20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DevRTT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906980-F14B-4C4D-8217-1E09BB7A9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0" y="2113830"/>
            <a:ext cx="3486329" cy="27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47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E4B250-C1C3-4929-B9DC-788604F55434}"/>
              </a:ext>
            </a:extLst>
          </p:cNvPr>
          <p:cNvSpPr/>
          <p:nvPr/>
        </p:nvSpPr>
        <p:spPr>
          <a:xfrm>
            <a:off x="500351" y="908703"/>
            <a:ext cx="8037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SampleRTT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EstimatedRTT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오차정도의 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예측값입니다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9D9C819-59EB-4BD4-BCA7-0EBA3C7D75B3}"/>
                  </a:ext>
                </a:extLst>
              </p:cNvPr>
              <p:cNvSpPr/>
              <p:nvPr/>
            </p:nvSpPr>
            <p:spPr>
              <a:xfrm>
                <a:off x="656036" y="2060807"/>
                <a:ext cx="8037257" cy="26448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𝑫𝒆𝒗𝑹𝑻𝑻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b>
                    </m:sSub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b="0" i="0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20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1 – 0.25) ∗ 5 + 0.25 ∗ |106 – 100.75| = </m:t>
                    </m:r>
                    <m:r>
                      <m:rPr>
                        <m:nor/>
                      </m:rPr>
                      <a:rPr lang="en-US" altLang="ko-KR" sz="1200" b="1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5.06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b="1" spc="-30" dirty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𝑫𝒆𝒗𝑹𝑻𝑻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spc="-3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1 – 0.25) ∗ 5</m:t>
                    </m:r>
                    <m:r>
                      <m:rPr>
                        <m:nor/>
                      </m:rPr>
                      <a:rPr lang="en-US" altLang="ko-KR" sz="1200" b="0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.06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+</m:t>
                    </m:r>
                    <m:r>
                      <m:rPr>
                        <m:nor/>
                      </m:rPr>
                      <a:rPr lang="en-US" altLang="ko-KR" sz="1200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0.25 ∗ |120 – 103.15| = </m:t>
                    </m:r>
                    <m:r>
                      <m:rPr>
                        <m:nor/>
                      </m:rPr>
                      <a:rPr lang="en-US" altLang="ko-KR" sz="1200" b="1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8.0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1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𝑫𝒆𝒗𝑹𝑻𝑻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(1 – 0.25) ∗</m:t>
                    </m:r>
                    <m:r>
                      <m:rPr>
                        <m:nor/>
                      </m:rPr>
                      <a:rPr lang="en-US" altLang="ko-KR" sz="1200" b="0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</a:rPr>
                      <m:t>8.0</m:t>
                    </m:r>
                    <m:r>
                      <m:rPr>
                        <m:nor/>
                      </m:rPr>
                      <a:rPr lang="en-US" altLang="ko-KR" sz="1200" b="0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</a:rPr>
                      <m:t>1 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+ 0.25 ∗ |140 – 107.76| = </m:t>
                    </m:r>
                    <m:r>
                      <m:rPr>
                        <m:nor/>
                      </m:rPr>
                      <a:rPr lang="en-US" altLang="ko-KR" sz="1200" b="1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14.0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7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𝑫𝒆𝒗𝑹𝑻𝑻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spc="-3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1 – 0.25) ∗</m:t>
                    </m:r>
                    <m:r>
                      <m:rPr>
                        <m:nor/>
                      </m:rPr>
                      <a:rPr lang="en-US" altLang="ko-KR" sz="1200" b="0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</a:rPr>
                      <m:t>14.0</m:t>
                    </m:r>
                    <m:r>
                      <m:rPr>
                        <m:nor/>
                      </m:rPr>
                      <a:rPr lang="en-US" altLang="ko-KR" sz="1200" b="0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</a:rPr>
                      <m:t>7 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+ 0.25 ∗ |106 – 100.75| =</m:t>
                    </m:r>
                    <m:r>
                      <m:rPr>
                        <m:nor/>
                      </m:rPr>
                      <a:rPr lang="en-US" altLang="ko-KR" sz="1200" b="0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14.43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𝑫𝒆𝒗𝑹𝑻𝑻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spc="-3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1 – 0.25) ∗</m:t>
                    </m:r>
                    <m:r>
                      <m:rPr>
                        <m:nor/>
                      </m:rPr>
                      <a:rPr lang="en-US" altLang="ko-KR" sz="1200" b="0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14.43</m:t>
                    </m:r>
                    <m:r>
                      <m:rPr>
                        <m:nor/>
                      </m:rPr>
                      <a:rPr lang="en-US" altLang="ko-KR" sz="1200" b="0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+ 0.25 ∗ |106 – 100.75| = </m:t>
                    </m:r>
                    <m:r>
                      <m:rPr>
                        <m:nor/>
                      </m:rPr>
                      <a:rPr lang="en-US" altLang="ko-KR" sz="1200" b="1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12.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9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9D9C819-59EB-4BD4-BCA7-0EBA3C7D75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6" y="2060807"/>
                <a:ext cx="8037257" cy="2644891"/>
              </a:xfrm>
              <a:prstGeom prst="rect">
                <a:avLst/>
              </a:prstGeom>
              <a:blipFill>
                <a:blip r:embed="rId3"/>
                <a:stretch>
                  <a:fillRect b="-4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AF312F90-724B-4404-B1FC-5A33DDD69E53}"/>
              </a:ext>
            </a:extLst>
          </p:cNvPr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31 </a:t>
            </a:r>
            <a:r>
              <a:rPr lang="en-US" altLang="ko-KR" sz="20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DevRTT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C0CA58-6A9C-4173-A168-91B8517EB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44" y="1416954"/>
            <a:ext cx="4069356" cy="4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5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E4B250-C1C3-4929-B9DC-788604F55434}"/>
              </a:ext>
            </a:extLst>
          </p:cNvPr>
          <p:cNvSpPr/>
          <p:nvPr/>
        </p:nvSpPr>
        <p:spPr>
          <a:xfrm>
            <a:off x="500350" y="1271210"/>
            <a:ext cx="8037257" cy="339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3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TimeoutInterval</a:t>
            </a:r>
            <a:r>
              <a:rPr lang="en-US" altLang="ko-KR" sz="1200" spc="-3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= 4 * </a:t>
            </a:r>
            <a:r>
              <a:rPr lang="en-US" altLang="ko-KR" sz="1200" spc="-3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DevRTT</a:t>
            </a:r>
            <a:r>
              <a:rPr lang="en-US" altLang="ko-KR" sz="1200" spc="-3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+ </a:t>
            </a:r>
            <a:r>
              <a:rPr lang="en-US" altLang="ko-KR" sz="1200" spc="-3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EstimatedRTT</a:t>
            </a:r>
            <a:endParaRPr lang="en-US" altLang="ko-KR" sz="1200" spc="-3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10F775-EF17-4BA2-8AB5-26D500DBB092}"/>
              </a:ext>
            </a:extLst>
          </p:cNvPr>
          <p:cNvSpPr/>
          <p:nvPr/>
        </p:nvSpPr>
        <p:spPr>
          <a:xfrm>
            <a:off x="500351" y="869392"/>
            <a:ext cx="8037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TCP </a:t>
            </a:r>
            <a:r>
              <a:rPr lang="en-US" altLang="ko-KR" sz="16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TimeoutInterval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계산식은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다음과같습니다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D9C819-59EB-4BD4-BCA7-0EBA3C7D75B3}"/>
              </a:ext>
            </a:extLst>
          </p:cNvPr>
          <p:cNvSpPr/>
          <p:nvPr/>
        </p:nvSpPr>
        <p:spPr>
          <a:xfrm>
            <a:off x="500350" y="1611473"/>
            <a:ext cx="8037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이를 바탕으로 코드를 작성하여 계산 및 실행해 보았습니다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A19476-B791-4B1B-B9CD-EE40685D2C83}"/>
              </a:ext>
            </a:extLst>
          </p:cNvPr>
          <p:cNvSpPr/>
          <p:nvPr/>
        </p:nvSpPr>
        <p:spPr>
          <a:xfrm>
            <a:off x="4131733" y="2435904"/>
            <a:ext cx="80372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DevRTT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배열과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EstimatedRTT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배열을 매개변수로 함수작성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반복문을 통하여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TimeoutInterval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배열 생성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출력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ADFC61-F06A-4C8D-8B50-D2C3F91DAAD7}"/>
              </a:ext>
            </a:extLst>
          </p:cNvPr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31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TCP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TimeoutInterval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477210-7030-4ED6-9FBA-1D9929106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15" y="2113830"/>
            <a:ext cx="3410177" cy="27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55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9D9C819-59EB-4BD4-BCA7-0EBA3C7D75B3}"/>
                  </a:ext>
                </a:extLst>
              </p:cNvPr>
              <p:cNvSpPr/>
              <p:nvPr/>
            </p:nvSpPr>
            <p:spPr>
              <a:xfrm>
                <a:off x="656036" y="2060807"/>
                <a:ext cx="8037257" cy="2642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𝑻𝒊𝒎𝒆𝒐𝒖𝒕𝑰𝒏𝒕𝒆𝒓𝒗𝒂𝒍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b>
                    </m:sSub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 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𝟏𝟎𝟎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.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𝟕𝟓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 +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𝟒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 ∗  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𝟓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.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𝟎𝟔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= 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120.99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𝑻𝒊𝒎𝒆𝒐𝒖𝒕𝑰𝒏𝒕𝒆𝒓𝒗𝒂𝒍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𝟐</m:t>
                        </m:r>
                      </m:sub>
                    </m:sSub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 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𝟏𝟎𝟑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.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𝟏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𝟓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 +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𝟒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 ∗  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𝟖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.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𝟎𝟏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= </m:t>
                    </m:r>
                    <m:r>
                      <m:rPr>
                        <m:nor/>
                      </m:rPr>
                      <a:rPr lang="en-US" altLang="ko-KR" sz="1200" b="1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1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35.2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𝑻𝒊𝒎𝒆𝒐𝒖𝒕𝑰𝒏𝒕𝒆𝒓𝒗𝒂𝒍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𝟑</m:t>
                        </m:r>
                      </m:sub>
                    </m:sSub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 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𝟏𝟎𝟕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.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𝟕𝟔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 +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𝟒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 ∗  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𝟏𝟒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.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𝟎𝟕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= </m:t>
                    </m:r>
                    <m:r>
                      <m:rPr>
                        <m:nor/>
                      </m:rPr>
                      <a:rPr lang="en-US" altLang="ko-KR" sz="1200" b="1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1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64</m:t>
                    </m:r>
                    <m:r>
                      <m:rPr>
                        <m:nor/>
                      </m:rPr>
                      <a:rPr lang="en-US" altLang="ko-KR" sz="1200" b="1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.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04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𝑻𝒊𝒎𝒆𝒐𝒖𝒕𝑰𝒏𝒕𝒆𝒓𝒗𝒂𝒍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𝟒</m:t>
                        </m:r>
                      </m:sub>
                    </m:sSub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 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𝟏𝟎𝟓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.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𝟓𝟒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 +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𝟒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 ∗  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𝟏𝟒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.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𝟒𝟑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= 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163.26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𝑻𝒊𝒎𝒆𝒐𝒖𝒕𝑰𝒏𝒕𝒆𝒓𝒗𝒂𝒍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𝟓</m:t>
                        </m:r>
                      </m:sub>
                    </m:sSub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 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𝟏𝟎𝟔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.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𝟕𝟐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 +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𝟒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 ∗  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𝟏𝟐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.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𝟗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158.32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9D9C819-59EB-4BD4-BCA7-0EBA3C7D75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6" y="2060807"/>
                <a:ext cx="8037257" cy="2642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EA304149-B850-4062-A5AA-7043FCF87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30" y="1301804"/>
            <a:ext cx="4008160" cy="62442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0B5B5C7-AE45-4252-880A-054F0B2EA68E}"/>
              </a:ext>
            </a:extLst>
          </p:cNvPr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31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TCP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TimeoutInterval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8D220B-359A-4280-A789-C6C8DCECD863}"/>
              </a:ext>
            </a:extLst>
          </p:cNvPr>
          <p:cNvSpPr/>
          <p:nvPr/>
        </p:nvSpPr>
        <p:spPr>
          <a:xfrm>
            <a:off x="743930" y="860653"/>
            <a:ext cx="8037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계산결과가 올바르게 나오는 것을 확인할 수 있습니다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07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2DA32A-7FA6-42E7-A476-22860D9E88A8}"/>
              </a:ext>
            </a:extLst>
          </p:cNvPr>
          <p:cNvSpPr txBox="1"/>
          <p:nvPr/>
        </p:nvSpPr>
        <p:spPr>
          <a:xfrm>
            <a:off x="566606" y="2044005"/>
            <a:ext cx="8772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호스트 </a:t>
            </a:r>
            <a:r>
              <a:rPr lang="en-US" altLang="ko-KR" sz="1400" dirty="0">
                <a:latin typeface="+mj-ea"/>
                <a:ea typeface="+mj-ea"/>
              </a:rPr>
              <a:t>A</a:t>
            </a:r>
            <a:r>
              <a:rPr lang="ko-KR" altLang="en-US" sz="1400" dirty="0">
                <a:latin typeface="+mj-ea"/>
                <a:ea typeface="+mj-ea"/>
              </a:rPr>
              <a:t>와 </a:t>
            </a:r>
            <a:r>
              <a:rPr lang="en-US" altLang="ko-KR" sz="1400" dirty="0">
                <a:latin typeface="+mj-ea"/>
                <a:ea typeface="+mj-ea"/>
              </a:rPr>
              <a:t>B</a:t>
            </a:r>
            <a:r>
              <a:rPr lang="ko-KR" altLang="en-US" sz="1400" dirty="0">
                <a:latin typeface="+mj-ea"/>
                <a:ea typeface="+mj-ea"/>
              </a:rPr>
              <a:t>는 </a:t>
            </a:r>
            <a:r>
              <a:rPr lang="en-US" altLang="ko-KR" sz="1400" dirty="0">
                <a:latin typeface="+mj-ea"/>
                <a:ea typeface="+mj-ea"/>
              </a:rPr>
              <a:t>TCP</a:t>
            </a:r>
            <a:r>
              <a:rPr lang="ko-KR" altLang="en-US" sz="1400" dirty="0">
                <a:latin typeface="+mj-ea"/>
                <a:ea typeface="+mj-ea"/>
              </a:rPr>
              <a:t>연결로 통신하고 있고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호스트 </a:t>
            </a:r>
            <a:r>
              <a:rPr lang="en-US" altLang="ko-KR" sz="1400" dirty="0">
                <a:latin typeface="+mj-ea"/>
                <a:ea typeface="+mj-ea"/>
              </a:rPr>
              <a:t>B</a:t>
            </a:r>
            <a:r>
              <a:rPr lang="ko-KR" altLang="en-US" sz="1400" dirty="0">
                <a:latin typeface="+mj-ea"/>
                <a:ea typeface="+mj-ea"/>
              </a:rPr>
              <a:t>는 이미 </a:t>
            </a:r>
            <a:r>
              <a:rPr lang="en-US" altLang="ko-KR" sz="1400" dirty="0">
                <a:latin typeface="+mj-ea"/>
                <a:ea typeface="+mj-ea"/>
              </a:rPr>
              <a:t>A</a:t>
            </a:r>
            <a:r>
              <a:rPr lang="ko-KR" altLang="en-US" sz="1400" dirty="0">
                <a:latin typeface="+mj-ea"/>
                <a:ea typeface="+mj-ea"/>
              </a:rPr>
              <a:t>로부터 </a:t>
            </a:r>
            <a:r>
              <a:rPr lang="en-US" altLang="ko-KR" sz="1400" dirty="0">
                <a:latin typeface="+mj-ea"/>
                <a:ea typeface="+mj-ea"/>
              </a:rPr>
              <a:t>126</a:t>
            </a:r>
            <a:r>
              <a:rPr lang="ko-KR" altLang="en-US" sz="1400" dirty="0">
                <a:latin typeface="+mj-ea"/>
                <a:ea typeface="+mj-ea"/>
              </a:rPr>
              <a:t>바이트까지 받았다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algn="ctr"/>
            <a:endParaRPr lang="en-US" altLang="ko-KR" sz="1400" dirty="0"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latin typeface="+mj-ea"/>
                <a:ea typeface="+mj-ea"/>
              </a:rPr>
              <a:t>그리고 나서 호스트 </a:t>
            </a:r>
            <a:r>
              <a:rPr lang="en-US" altLang="ko-KR" sz="1400" dirty="0">
                <a:latin typeface="+mj-ea"/>
                <a:ea typeface="+mj-ea"/>
              </a:rPr>
              <a:t>A</a:t>
            </a:r>
            <a:r>
              <a:rPr lang="ko-KR" altLang="en-US" sz="1400" dirty="0">
                <a:latin typeface="+mj-ea"/>
                <a:ea typeface="+mj-ea"/>
              </a:rPr>
              <a:t>는 호스트</a:t>
            </a:r>
            <a:r>
              <a:rPr lang="en-US" altLang="ko-KR" sz="1400" dirty="0">
                <a:latin typeface="+mj-ea"/>
                <a:ea typeface="+mj-ea"/>
              </a:rPr>
              <a:t>B</a:t>
            </a:r>
            <a:r>
              <a:rPr lang="ko-KR" altLang="en-US" sz="1400" dirty="0">
                <a:latin typeface="+mj-ea"/>
                <a:ea typeface="+mj-ea"/>
              </a:rPr>
              <a:t>에게 연이어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개의 세그먼트를 보낸다고 가정하자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algn="ctr"/>
            <a:endParaRPr lang="en-US" altLang="ko-KR" sz="1400" dirty="0"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latin typeface="+mj-ea"/>
                <a:ea typeface="+mj-ea"/>
              </a:rPr>
              <a:t>첫번째와 두번째 세그먼트는 </a:t>
            </a:r>
            <a:r>
              <a:rPr lang="en-US" altLang="ko-KR" sz="1400" dirty="0">
                <a:latin typeface="+mj-ea"/>
                <a:ea typeface="+mj-ea"/>
              </a:rPr>
              <a:t>80</a:t>
            </a:r>
            <a:r>
              <a:rPr lang="ko-KR" altLang="en-US" sz="1400" dirty="0">
                <a:latin typeface="+mj-ea"/>
                <a:ea typeface="+mj-ea"/>
              </a:rPr>
              <a:t>바이트와 </a:t>
            </a:r>
            <a:r>
              <a:rPr lang="en-US" altLang="ko-KR" sz="1400" dirty="0">
                <a:latin typeface="+mj-ea"/>
                <a:ea typeface="+mj-ea"/>
              </a:rPr>
              <a:t>4</a:t>
            </a:r>
            <a:r>
              <a:rPr lang="ko-KR" altLang="en-US" sz="1400" dirty="0">
                <a:latin typeface="+mj-ea"/>
                <a:ea typeface="+mj-ea"/>
              </a:rPr>
              <a:t>바이트의 데이터를 각각 가지고 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</a:p>
          <a:p>
            <a:pPr algn="ctr"/>
            <a:endParaRPr lang="en-US" altLang="ko-KR" sz="1400" dirty="0"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latin typeface="+mj-ea"/>
                <a:ea typeface="+mj-ea"/>
              </a:rPr>
              <a:t>첫번째 세그먼트에서 순서번호는 </a:t>
            </a:r>
            <a:r>
              <a:rPr lang="en-US" altLang="ko-KR" sz="1400" dirty="0">
                <a:latin typeface="+mj-ea"/>
                <a:ea typeface="+mj-ea"/>
              </a:rPr>
              <a:t>127</a:t>
            </a:r>
            <a:r>
              <a:rPr lang="ko-KR" altLang="en-US" sz="1400" dirty="0">
                <a:latin typeface="+mj-ea"/>
                <a:ea typeface="+mj-ea"/>
              </a:rPr>
              <a:t>이고 출발지 포트 번호는 </a:t>
            </a:r>
            <a:r>
              <a:rPr lang="en-US" altLang="ko-KR" sz="1400" dirty="0">
                <a:latin typeface="+mj-ea"/>
                <a:ea typeface="+mj-ea"/>
              </a:rPr>
              <a:t>302</a:t>
            </a:r>
            <a:r>
              <a:rPr lang="ko-KR" altLang="en-US" sz="1400" dirty="0">
                <a:latin typeface="+mj-ea"/>
                <a:ea typeface="+mj-ea"/>
              </a:rPr>
              <a:t>이고 목적지 포트번호는 </a:t>
            </a:r>
            <a:r>
              <a:rPr lang="en-US" altLang="ko-KR" sz="1400" dirty="0">
                <a:latin typeface="+mj-ea"/>
                <a:ea typeface="+mj-ea"/>
              </a:rPr>
              <a:t>80</a:t>
            </a:r>
            <a:r>
              <a:rPr lang="ko-KR" altLang="en-US" sz="1400" dirty="0">
                <a:latin typeface="+mj-ea"/>
                <a:ea typeface="+mj-ea"/>
              </a:rPr>
              <a:t>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algn="ctr"/>
            <a:r>
              <a:rPr lang="en-US" altLang="ko-KR" sz="1400" dirty="0">
                <a:latin typeface="+mj-ea"/>
                <a:ea typeface="+mj-ea"/>
              </a:rPr>
              <a:t> </a:t>
            </a:r>
          </a:p>
          <a:p>
            <a:pPr algn="ctr"/>
            <a:r>
              <a:rPr lang="ko-KR" altLang="en-US" sz="1400" dirty="0">
                <a:latin typeface="+mj-ea"/>
                <a:ea typeface="+mj-ea"/>
              </a:rPr>
              <a:t>호스트 </a:t>
            </a:r>
            <a:r>
              <a:rPr lang="en-US" altLang="ko-KR" sz="1400" dirty="0">
                <a:latin typeface="+mj-ea"/>
                <a:ea typeface="+mj-ea"/>
              </a:rPr>
              <a:t>B</a:t>
            </a:r>
            <a:r>
              <a:rPr lang="ko-KR" altLang="en-US" sz="1400" dirty="0">
                <a:latin typeface="+mj-ea"/>
                <a:ea typeface="+mj-ea"/>
              </a:rPr>
              <a:t>는 호스트 </a:t>
            </a:r>
            <a:r>
              <a:rPr lang="en-US" altLang="ko-KR" sz="1400" dirty="0">
                <a:latin typeface="+mj-ea"/>
                <a:ea typeface="+mj-ea"/>
              </a:rPr>
              <a:t>A</a:t>
            </a:r>
            <a:r>
              <a:rPr lang="ko-KR" altLang="en-US" sz="1400" dirty="0">
                <a:latin typeface="+mj-ea"/>
                <a:ea typeface="+mj-ea"/>
              </a:rPr>
              <a:t>로부터 세그먼트를 수신하면 즉시 확인 응답을 보낸다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4317569" y="1175417"/>
            <a:ext cx="341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40807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27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6E54E5C-88F1-45CC-991E-233A92B7A7F7}"/>
              </a:ext>
            </a:extLst>
          </p:cNvPr>
          <p:cNvCxnSpPr>
            <a:cxnSpLocks/>
          </p:cNvCxnSpPr>
          <p:nvPr/>
        </p:nvCxnSpPr>
        <p:spPr>
          <a:xfrm flipH="1">
            <a:off x="1055829" y="873853"/>
            <a:ext cx="1184" cy="4914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7CD51D-B5F4-4B80-A326-21F4B15C5F71}"/>
              </a:ext>
            </a:extLst>
          </p:cNvPr>
          <p:cNvCxnSpPr>
            <a:cxnSpLocks/>
          </p:cNvCxnSpPr>
          <p:nvPr/>
        </p:nvCxnSpPr>
        <p:spPr>
          <a:xfrm flipH="1">
            <a:off x="2802136" y="873853"/>
            <a:ext cx="1185" cy="5006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EB4378-B639-4BF8-BEA9-E152EBE8C823}"/>
              </a:ext>
            </a:extLst>
          </p:cNvPr>
          <p:cNvSpPr txBox="1"/>
          <p:nvPr/>
        </p:nvSpPr>
        <p:spPr>
          <a:xfrm>
            <a:off x="624845" y="620678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호스트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5E1D9E-950E-42DE-A0FE-245791F12AAC}"/>
              </a:ext>
            </a:extLst>
          </p:cNvPr>
          <p:cNvSpPr txBox="1"/>
          <p:nvPr/>
        </p:nvSpPr>
        <p:spPr>
          <a:xfrm>
            <a:off x="2398481" y="608355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호스트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B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BDA595-5757-4A1B-B4C1-99906F56209A}"/>
              </a:ext>
            </a:extLst>
          </p:cNvPr>
          <p:cNvCxnSpPr>
            <a:cxnSpLocks/>
          </p:cNvCxnSpPr>
          <p:nvPr/>
        </p:nvCxnSpPr>
        <p:spPr>
          <a:xfrm>
            <a:off x="1063625" y="1107179"/>
            <a:ext cx="947957" cy="40267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75E0259-1490-4A08-9CE0-599DC562982C}"/>
              </a:ext>
            </a:extLst>
          </p:cNvPr>
          <p:cNvSpPr txBox="1"/>
          <p:nvPr/>
        </p:nvSpPr>
        <p:spPr>
          <a:xfrm>
            <a:off x="159488" y="1003817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세그먼트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6EBAE9-978D-4336-85F3-443EF45EBC8D}"/>
              </a:ext>
            </a:extLst>
          </p:cNvPr>
          <p:cNvSpPr txBox="1"/>
          <p:nvPr/>
        </p:nvSpPr>
        <p:spPr>
          <a:xfrm rot="1378037">
            <a:off x="1098680" y="1102006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순서번호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127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CC1B092-39A7-4B33-94FD-0A1D09130C8D}"/>
              </a:ext>
            </a:extLst>
          </p:cNvPr>
          <p:cNvCxnSpPr>
            <a:cxnSpLocks/>
          </p:cNvCxnSpPr>
          <p:nvPr/>
        </p:nvCxnSpPr>
        <p:spPr>
          <a:xfrm>
            <a:off x="1035474" y="1846030"/>
            <a:ext cx="947957" cy="40267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52FDDDC-51CE-4737-90C0-6CA562240FBA}"/>
              </a:ext>
            </a:extLst>
          </p:cNvPr>
          <p:cNvSpPr txBox="1"/>
          <p:nvPr/>
        </p:nvSpPr>
        <p:spPr>
          <a:xfrm rot="1378037">
            <a:off x="1088909" y="1339703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80byte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601DBF-E04E-478A-95E3-F11440B6158F}"/>
              </a:ext>
            </a:extLst>
          </p:cNvPr>
          <p:cNvSpPr txBox="1"/>
          <p:nvPr/>
        </p:nvSpPr>
        <p:spPr>
          <a:xfrm rot="1346642">
            <a:off x="1006779" y="1832681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순서번호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207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7C7A3B-3146-43A4-BB19-E5A3944F9B74}"/>
              </a:ext>
            </a:extLst>
          </p:cNvPr>
          <p:cNvSpPr txBox="1"/>
          <p:nvPr/>
        </p:nvSpPr>
        <p:spPr>
          <a:xfrm rot="1204241">
            <a:off x="1079730" y="2078241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40byte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07C893-6504-41B9-9651-CFB92CDF9F77}"/>
              </a:ext>
            </a:extLst>
          </p:cNvPr>
          <p:cNvSpPr txBox="1"/>
          <p:nvPr/>
        </p:nvSpPr>
        <p:spPr>
          <a:xfrm>
            <a:off x="159488" y="1739091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세그먼트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862E1-B7FD-4978-A24C-07349CDB7E10}"/>
              </a:ext>
            </a:extLst>
          </p:cNvPr>
          <p:cNvSpPr/>
          <p:nvPr/>
        </p:nvSpPr>
        <p:spPr>
          <a:xfrm>
            <a:off x="4081732" y="1443796"/>
            <a:ext cx="80372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호스트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보낸 두번째 세그먼트에서 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순서번호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출발지 포트번호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목적지 포트번호는 무엇인가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19AEC-AF4C-43EA-A7B9-E482B84D45D6}"/>
              </a:ext>
            </a:extLst>
          </p:cNvPr>
          <p:cNvSpPr txBox="1"/>
          <p:nvPr/>
        </p:nvSpPr>
        <p:spPr>
          <a:xfrm>
            <a:off x="4337736" y="2195570"/>
            <a:ext cx="47912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로 보낸 두번째 세그먼트의 순서번호는 첫번째 순서번호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127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80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만큼 증가한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207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의 순서번호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를 갖습니다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출발지 포트번호는 문제에서 명시한 바와 같이 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302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번 포트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목적지 포트번호 또한 문제에서 명시한 바와 같이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80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번 포트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9086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27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6E54E5C-88F1-45CC-991E-233A92B7A7F7}"/>
              </a:ext>
            </a:extLst>
          </p:cNvPr>
          <p:cNvCxnSpPr>
            <a:cxnSpLocks/>
          </p:cNvCxnSpPr>
          <p:nvPr/>
        </p:nvCxnSpPr>
        <p:spPr>
          <a:xfrm flipH="1">
            <a:off x="1055829" y="873853"/>
            <a:ext cx="1184" cy="4914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7CD51D-B5F4-4B80-A326-21F4B15C5F71}"/>
              </a:ext>
            </a:extLst>
          </p:cNvPr>
          <p:cNvCxnSpPr>
            <a:cxnSpLocks/>
          </p:cNvCxnSpPr>
          <p:nvPr/>
        </p:nvCxnSpPr>
        <p:spPr>
          <a:xfrm flipH="1">
            <a:off x="2802136" y="873853"/>
            <a:ext cx="1185" cy="5006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EB4378-B639-4BF8-BEA9-E152EBE8C823}"/>
              </a:ext>
            </a:extLst>
          </p:cNvPr>
          <p:cNvSpPr txBox="1"/>
          <p:nvPr/>
        </p:nvSpPr>
        <p:spPr>
          <a:xfrm>
            <a:off x="624845" y="620678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호스트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5E1D9E-950E-42DE-A0FE-245791F12AAC}"/>
              </a:ext>
            </a:extLst>
          </p:cNvPr>
          <p:cNvSpPr txBox="1"/>
          <p:nvPr/>
        </p:nvSpPr>
        <p:spPr>
          <a:xfrm>
            <a:off x="2398481" y="608355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호스트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B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5E0259-1490-4A08-9CE0-599DC562982C}"/>
              </a:ext>
            </a:extLst>
          </p:cNvPr>
          <p:cNvSpPr txBox="1"/>
          <p:nvPr/>
        </p:nvSpPr>
        <p:spPr>
          <a:xfrm>
            <a:off x="159488" y="1003817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세그먼트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6EBAE9-978D-4336-85F3-443EF45EBC8D}"/>
              </a:ext>
            </a:extLst>
          </p:cNvPr>
          <p:cNvSpPr txBox="1"/>
          <p:nvPr/>
        </p:nvSpPr>
        <p:spPr>
          <a:xfrm rot="1175634">
            <a:off x="1172770" y="1074186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순서번호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127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2FDDDC-51CE-4737-90C0-6CA562240FBA}"/>
              </a:ext>
            </a:extLst>
          </p:cNvPr>
          <p:cNvSpPr txBox="1"/>
          <p:nvPr/>
        </p:nvSpPr>
        <p:spPr>
          <a:xfrm rot="943630">
            <a:off x="1152141" y="1332859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80byte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601DBF-E04E-478A-95E3-F11440B6158F}"/>
              </a:ext>
            </a:extLst>
          </p:cNvPr>
          <p:cNvSpPr txBox="1"/>
          <p:nvPr/>
        </p:nvSpPr>
        <p:spPr>
          <a:xfrm rot="1066832">
            <a:off x="1047860" y="1624403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순서번호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207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7C7A3B-3146-43A4-BB19-E5A3944F9B74}"/>
              </a:ext>
            </a:extLst>
          </p:cNvPr>
          <p:cNvSpPr txBox="1"/>
          <p:nvPr/>
        </p:nvSpPr>
        <p:spPr>
          <a:xfrm rot="966521">
            <a:off x="1034517" y="1875545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40byte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07C893-6504-41B9-9651-CFB92CDF9F77}"/>
              </a:ext>
            </a:extLst>
          </p:cNvPr>
          <p:cNvSpPr txBox="1"/>
          <p:nvPr/>
        </p:nvSpPr>
        <p:spPr>
          <a:xfrm>
            <a:off x="159488" y="1739091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세그먼트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7E55363-B141-464E-901E-BA21B2E0B54A}"/>
              </a:ext>
            </a:extLst>
          </p:cNvPr>
          <p:cNvCxnSpPr/>
          <p:nvPr/>
        </p:nvCxnSpPr>
        <p:spPr>
          <a:xfrm>
            <a:off x="1055829" y="1109076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C823AE8-5F42-440C-9966-E0496FE68D1D}"/>
              </a:ext>
            </a:extLst>
          </p:cNvPr>
          <p:cNvCxnSpPr>
            <a:cxnSpLocks/>
          </p:cNvCxnSpPr>
          <p:nvPr/>
        </p:nvCxnSpPr>
        <p:spPr>
          <a:xfrm flipH="1">
            <a:off x="1035474" y="1655181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2343839-DF85-444F-BF90-0931E4DD9104}"/>
              </a:ext>
            </a:extLst>
          </p:cNvPr>
          <p:cNvCxnSpPr/>
          <p:nvPr/>
        </p:nvCxnSpPr>
        <p:spPr>
          <a:xfrm>
            <a:off x="1035474" y="1754694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689FAE2-EE06-4EDF-9CF7-83A01A153F9E}"/>
              </a:ext>
            </a:extLst>
          </p:cNvPr>
          <p:cNvCxnSpPr>
            <a:cxnSpLocks/>
          </p:cNvCxnSpPr>
          <p:nvPr/>
        </p:nvCxnSpPr>
        <p:spPr>
          <a:xfrm flipH="1">
            <a:off x="1061795" y="2310450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646BBA4-CC6B-431D-A13D-335A1F7BE74B}"/>
              </a:ext>
            </a:extLst>
          </p:cNvPr>
          <p:cNvSpPr txBox="1"/>
          <p:nvPr/>
        </p:nvSpPr>
        <p:spPr>
          <a:xfrm>
            <a:off x="2797354" y="1499050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 = 207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DCD6FC-6861-45E6-AD8E-9AA4A68DD8EC}"/>
              </a:ext>
            </a:extLst>
          </p:cNvPr>
          <p:cNvSpPr txBox="1"/>
          <p:nvPr/>
        </p:nvSpPr>
        <p:spPr>
          <a:xfrm>
            <a:off x="2781782" y="2160023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 = 247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FDA7-C8A1-4690-B8AD-2CD7F1E1B202}"/>
              </a:ext>
            </a:extLst>
          </p:cNvPr>
          <p:cNvSpPr/>
          <p:nvPr/>
        </p:nvSpPr>
        <p:spPr>
          <a:xfrm>
            <a:off x="3864307" y="1060150"/>
            <a:ext cx="8037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b. 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두번째 세그먼트가 도착하기 전에 첫번째 세그먼트가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도착했으면 처음 도착한 세그먼트의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번호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출발지 포트번호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목적지 포트번호는 무엇인가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159671-9ADF-4B06-88BC-4D8F0696E3F4}"/>
              </a:ext>
            </a:extLst>
          </p:cNvPr>
          <p:cNvSpPr txBox="1"/>
          <p:nvPr/>
        </p:nvSpPr>
        <p:spPr>
          <a:xfrm>
            <a:off x="4116043" y="2142775"/>
            <a:ext cx="47912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첫번째 세그먼트가 도착 했다면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ACK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또한 세그먼트의 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순서번호와 동일하게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207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번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출발지 포트번호는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A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방향을 갖고 있으므로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80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번 포트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목적지 포트번호 또한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A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방향을 갖고 있으므로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300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번 포트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0392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27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6E54E5C-88F1-45CC-991E-233A92B7A7F7}"/>
              </a:ext>
            </a:extLst>
          </p:cNvPr>
          <p:cNvCxnSpPr>
            <a:cxnSpLocks/>
          </p:cNvCxnSpPr>
          <p:nvPr/>
        </p:nvCxnSpPr>
        <p:spPr>
          <a:xfrm flipH="1">
            <a:off x="1055829" y="873853"/>
            <a:ext cx="1184" cy="4914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7CD51D-B5F4-4B80-A326-21F4B15C5F71}"/>
              </a:ext>
            </a:extLst>
          </p:cNvPr>
          <p:cNvCxnSpPr>
            <a:cxnSpLocks/>
          </p:cNvCxnSpPr>
          <p:nvPr/>
        </p:nvCxnSpPr>
        <p:spPr>
          <a:xfrm flipH="1">
            <a:off x="2802136" y="873853"/>
            <a:ext cx="1185" cy="5006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EB4378-B639-4BF8-BEA9-E152EBE8C823}"/>
              </a:ext>
            </a:extLst>
          </p:cNvPr>
          <p:cNvSpPr txBox="1"/>
          <p:nvPr/>
        </p:nvSpPr>
        <p:spPr>
          <a:xfrm>
            <a:off x="624845" y="620678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호스트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5E1D9E-950E-42DE-A0FE-245791F12AAC}"/>
              </a:ext>
            </a:extLst>
          </p:cNvPr>
          <p:cNvSpPr txBox="1"/>
          <p:nvPr/>
        </p:nvSpPr>
        <p:spPr>
          <a:xfrm>
            <a:off x="2398481" y="608355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호스트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B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5E0259-1490-4A08-9CE0-599DC562982C}"/>
              </a:ext>
            </a:extLst>
          </p:cNvPr>
          <p:cNvSpPr txBox="1"/>
          <p:nvPr/>
        </p:nvSpPr>
        <p:spPr>
          <a:xfrm>
            <a:off x="159488" y="1003817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세그먼트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6EBAE9-978D-4336-85F3-443EF45EBC8D}"/>
              </a:ext>
            </a:extLst>
          </p:cNvPr>
          <p:cNvSpPr txBox="1"/>
          <p:nvPr/>
        </p:nvSpPr>
        <p:spPr>
          <a:xfrm rot="1175634">
            <a:off x="1172770" y="1074186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순서번호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127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2FDDDC-51CE-4737-90C0-6CA562240FBA}"/>
              </a:ext>
            </a:extLst>
          </p:cNvPr>
          <p:cNvSpPr txBox="1"/>
          <p:nvPr/>
        </p:nvSpPr>
        <p:spPr>
          <a:xfrm rot="943630">
            <a:off x="1152141" y="1332859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80byte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601DBF-E04E-478A-95E3-F11440B6158F}"/>
              </a:ext>
            </a:extLst>
          </p:cNvPr>
          <p:cNvSpPr txBox="1"/>
          <p:nvPr/>
        </p:nvSpPr>
        <p:spPr>
          <a:xfrm rot="1066832">
            <a:off x="1047860" y="1624403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순서번호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207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7C7A3B-3146-43A4-BB19-E5A3944F9B74}"/>
              </a:ext>
            </a:extLst>
          </p:cNvPr>
          <p:cNvSpPr txBox="1"/>
          <p:nvPr/>
        </p:nvSpPr>
        <p:spPr>
          <a:xfrm rot="966521">
            <a:off x="1034517" y="1875545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40byte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07C893-6504-41B9-9651-CFB92CDF9F77}"/>
              </a:ext>
            </a:extLst>
          </p:cNvPr>
          <p:cNvSpPr txBox="1"/>
          <p:nvPr/>
        </p:nvSpPr>
        <p:spPr>
          <a:xfrm>
            <a:off x="159488" y="1739091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세그먼트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2343839-DF85-444F-BF90-0931E4DD9104}"/>
              </a:ext>
            </a:extLst>
          </p:cNvPr>
          <p:cNvCxnSpPr/>
          <p:nvPr/>
        </p:nvCxnSpPr>
        <p:spPr>
          <a:xfrm>
            <a:off x="1035474" y="1754694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689FAE2-EE06-4EDF-9CF7-83A01A153F9E}"/>
              </a:ext>
            </a:extLst>
          </p:cNvPr>
          <p:cNvCxnSpPr>
            <a:cxnSpLocks/>
          </p:cNvCxnSpPr>
          <p:nvPr/>
        </p:nvCxnSpPr>
        <p:spPr>
          <a:xfrm flipH="1">
            <a:off x="1061795" y="2310450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8DCD6FC-6861-45E6-AD8E-9AA4A68DD8EC}"/>
              </a:ext>
            </a:extLst>
          </p:cNvPr>
          <p:cNvSpPr txBox="1"/>
          <p:nvPr/>
        </p:nvSpPr>
        <p:spPr>
          <a:xfrm>
            <a:off x="2781782" y="2160023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 = 127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FDA7-C8A1-4690-B8AD-2CD7F1E1B202}"/>
              </a:ext>
            </a:extLst>
          </p:cNvPr>
          <p:cNvSpPr/>
          <p:nvPr/>
        </p:nvSpPr>
        <p:spPr>
          <a:xfrm>
            <a:off x="3864307" y="1060150"/>
            <a:ext cx="8037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c. 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첫번째 세그먼트가 도착하기 전에 두번째 세그먼트가 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도착했으면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도착한 세그먼트의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번호는 무엇인가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159671-9ADF-4B06-88BC-4D8F0696E3F4}"/>
              </a:ext>
            </a:extLst>
          </p:cNvPr>
          <p:cNvSpPr txBox="1"/>
          <p:nvPr/>
        </p:nvSpPr>
        <p:spPr>
          <a:xfrm>
            <a:off x="4116043" y="2142775"/>
            <a:ext cx="4791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첫번째 세그먼트가 도착하기 전에 두번째 세그먼트가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도착 했을 경우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126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바이트까지 받은 상태에서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다음 상태번호인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127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번에 대한 세그먼트를 받아야 하지만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207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번 순서번호의 세그먼트가 도착했으므로 먼저 받아야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하는 </a:t>
            </a:r>
            <a:r>
              <a:rPr lang="en-US" altLang="ko-KR" sz="1400" b="1" u="sng" dirty="0">
                <a:solidFill>
                  <a:schemeClr val="bg2">
                    <a:lumMod val="25000"/>
                  </a:schemeClr>
                </a:solidFill>
              </a:rPr>
              <a:t>127</a:t>
            </a:r>
            <a:r>
              <a:rPr lang="ko-KR" altLang="en-US" sz="1400" b="1" u="sng" dirty="0">
                <a:solidFill>
                  <a:schemeClr val="bg2">
                    <a:lumMod val="25000"/>
                  </a:schemeClr>
                </a:solidFill>
              </a:rPr>
              <a:t>번에 대한 </a:t>
            </a:r>
            <a:r>
              <a:rPr lang="en-US" altLang="ko-KR" sz="1400" b="1" u="sng" dirty="0">
                <a:solidFill>
                  <a:schemeClr val="bg2">
                    <a:lumMod val="25000"/>
                  </a:schemeClr>
                </a:solidFill>
              </a:rPr>
              <a:t>ACK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를 응답으로 보냅니다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F27493-CC19-409F-B929-D23943D0BDD6}"/>
              </a:ext>
            </a:extLst>
          </p:cNvPr>
          <p:cNvCxnSpPr>
            <a:cxnSpLocks/>
          </p:cNvCxnSpPr>
          <p:nvPr/>
        </p:nvCxnSpPr>
        <p:spPr>
          <a:xfrm>
            <a:off x="1061795" y="1081798"/>
            <a:ext cx="998512" cy="39157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532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27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6E54E5C-88F1-45CC-991E-233A92B7A7F7}"/>
              </a:ext>
            </a:extLst>
          </p:cNvPr>
          <p:cNvCxnSpPr>
            <a:cxnSpLocks/>
          </p:cNvCxnSpPr>
          <p:nvPr/>
        </p:nvCxnSpPr>
        <p:spPr>
          <a:xfrm flipH="1">
            <a:off x="1055829" y="873853"/>
            <a:ext cx="1184" cy="4914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7CD51D-B5F4-4B80-A326-21F4B15C5F71}"/>
              </a:ext>
            </a:extLst>
          </p:cNvPr>
          <p:cNvCxnSpPr>
            <a:cxnSpLocks/>
          </p:cNvCxnSpPr>
          <p:nvPr/>
        </p:nvCxnSpPr>
        <p:spPr>
          <a:xfrm flipH="1">
            <a:off x="2802136" y="873853"/>
            <a:ext cx="1185" cy="5006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EB4378-B639-4BF8-BEA9-E152EBE8C823}"/>
              </a:ext>
            </a:extLst>
          </p:cNvPr>
          <p:cNvSpPr txBox="1"/>
          <p:nvPr/>
        </p:nvSpPr>
        <p:spPr>
          <a:xfrm>
            <a:off x="624845" y="620678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호스트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5E1D9E-950E-42DE-A0FE-245791F12AAC}"/>
              </a:ext>
            </a:extLst>
          </p:cNvPr>
          <p:cNvSpPr txBox="1"/>
          <p:nvPr/>
        </p:nvSpPr>
        <p:spPr>
          <a:xfrm>
            <a:off x="2398481" y="608355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호스트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B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5E0259-1490-4A08-9CE0-599DC562982C}"/>
              </a:ext>
            </a:extLst>
          </p:cNvPr>
          <p:cNvSpPr txBox="1"/>
          <p:nvPr/>
        </p:nvSpPr>
        <p:spPr>
          <a:xfrm>
            <a:off x="159488" y="1003817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세그먼트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6EBAE9-978D-4336-85F3-443EF45EBC8D}"/>
              </a:ext>
            </a:extLst>
          </p:cNvPr>
          <p:cNvSpPr txBox="1"/>
          <p:nvPr/>
        </p:nvSpPr>
        <p:spPr>
          <a:xfrm rot="1175634">
            <a:off x="1046183" y="2533408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순서번호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127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2FDDDC-51CE-4737-90C0-6CA562240FBA}"/>
              </a:ext>
            </a:extLst>
          </p:cNvPr>
          <p:cNvSpPr txBox="1"/>
          <p:nvPr/>
        </p:nvSpPr>
        <p:spPr>
          <a:xfrm rot="943630">
            <a:off x="1152141" y="1332859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80byte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601DBF-E04E-478A-95E3-F11440B6158F}"/>
              </a:ext>
            </a:extLst>
          </p:cNvPr>
          <p:cNvSpPr txBox="1"/>
          <p:nvPr/>
        </p:nvSpPr>
        <p:spPr>
          <a:xfrm rot="1066832">
            <a:off x="1047860" y="1624403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순서번호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207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7C7A3B-3146-43A4-BB19-E5A3944F9B74}"/>
              </a:ext>
            </a:extLst>
          </p:cNvPr>
          <p:cNvSpPr txBox="1"/>
          <p:nvPr/>
        </p:nvSpPr>
        <p:spPr>
          <a:xfrm rot="966521">
            <a:off x="1034517" y="1875545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40byte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07C893-6504-41B9-9651-CFB92CDF9F77}"/>
              </a:ext>
            </a:extLst>
          </p:cNvPr>
          <p:cNvSpPr txBox="1"/>
          <p:nvPr/>
        </p:nvSpPr>
        <p:spPr>
          <a:xfrm>
            <a:off x="159488" y="1739091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세그먼트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7E55363-B141-464E-901E-BA21B2E0B54A}"/>
              </a:ext>
            </a:extLst>
          </p:cNvPr>
          <p:cNvCxnSpPr/>
          <p:nvPr/>
        </p:nvCxnSpPr>
        <p:spPr>
          <a:xfrm>
            <a:off x="1055829" y="1109076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C823AE8-5F42-440C-9966-E0496FE68D1D}"/>
              </a:ext>
            </a:extLst>
          </p:cNvPr>
          <p:cNvCxnSpPr>
            <a:cxnSpLocks/>
          </p:cNvCxnSpPr>
          <p:nvPr/>
        </p:nvCxnSpPr>
        <p:spPr>
          <a:xfrm flipH="1">
            <a:off x="1045651" y="3145810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2343839-DF85-444F-BF90-0931E4DD9104}"/>
              </a:ext>
            </a:extLst>
          </p:cNvPr>
          <p:cNvCxnSpPr/>
          <p:nvPr/>
        </p:nvCxnSpPr>
        <p:spPr>
          <a:xfrm>
            <a:off x="1035474" y="1754694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689FAE2-EE06-4EDF-9CF7-83A01A153F9E}"/>
              </a:ext>
            </a:extLst>
          </p:cNvPr>
          <p:cNvCxnSpPr>
            <a:cxnSpLocks/>
          </p:cNvCxnSpPr>
          <p:nvPr/>
        </p:nvCxnSpPr>
        <p:spPr>
          <a:xfrm flipH="1">
            <a:off x="1061795" y="2310450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646BBA4-CC6B-431D-A13D-335A1F7BE74B}"/>
              </a:ext>
            </a:extLst>
          </p:cNvPr>
          <p:cNvSpPr txBox="1"/>
          <p:nvPr/>
        </p:nvSpPr>
        <p:spPr>
          <a:xfrm>
            <a:off x="2797354" y="1499050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 = 207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DCD6FC-6861-45E6-AD8E-9AA4A68DD8EC}"/>
              </a:ext>
            </a:extLst>
          </p:cNvPr>
          <p:cNvSpPr txBox="1"/>
          <p:nvPr/>
        </p:nvSpPr>
        <p:spPr>
          <a:xfrm>
            <a:off x="2781782" y="2160023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 = 247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FDA7-C8A1-4690-B8AD-2CD7F1E1B202}"/>
              </a:ext>
            </a:extLst>
          </p:cNvPr>
          <p:cNvSpPr/>
          <p:nvPr/>
        </p:nvSpPr>
        <p:spPr>
          <a:xfrm>
            <a:off x="3893762" y="369699"/>
            <a:ext cx="80372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 A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에서 보낸 두 세그먼트가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에 순서대로 도착했다고 가정하자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를 손실하고 두번째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가 첫 타임아웃 후에 도착했다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0"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 세그먼트들과 모든 다른 세그먼트 그리고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를 보여주는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타이밍 다이어그램을 그려라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추가 패킷 손실은 없다고 가정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). </a:t>
            </a:r>
          </a:p>
          <a:p>
            <a:pPr lvl="0"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여러분의 그림에 있는 세그먼트에 순서번호와 데이터의 바이트 수를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lvl="0"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여러분이 추가한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번호를 표시하라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159671-9ADF-4B06-88BC-4D8F0696E3F4}"/>
              </a:ext>
            </a:extLst>
          </p:cNvPr>
          <p:cNvSpPr txBox="1"/>
          <p:nvPr/>
        </p:nvSpPr>
        <p:spPr>
          <a:xfrm>
            <a:off x="4116043" y="2142775"/>
            <a:ext cx="47912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첫번째 세그먼트에 대한 타임아웃이 발생하더라도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이미 호스트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측에서 세그먼트들을 전부 받은 상태이므로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추가적으로 손실이 없다는 가정하에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정상적으로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247 ACK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를 전송을 진행합니다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2260040-A979-4580-939E-F42BD1CECE34}"/>
              </a:ext>
            </a:extLst>
          </p:cNvPr>
          <p:cNvCxnSpPr/>
          <p:nvPr/>
        </p:nvCxnSpPr>
        <p:spPr>
          <a:xfrm>
            <a:off x="1084277" y="2633523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9DD74C0-6102-472F-9604-5FDE04381976}"/>
              </a:ext>
            </a:extLst>
          </p:cNvPr>
          <p:cNvCxnSpPr>
            <a:cxnSpLocks/>
          </p:cNvCxnSpPr>
          <p:nvPr/>
        </p:nvCxnSpPr>
        <p:spPr>
          <a:xfrm flipH="1">
            <a:off x="1711695" y="1642743"/>
            <a:ext cx="1064512" cy="35082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425D30-A466-4BDC-A352-94CC7B806DB7}"/>
              </a:ext>
            </a:extLst>
          </p:cNvPr>
          <p:cNvSpPr txBox="1"/>
          <p:nvPr/>
        </p:nvSpPr>
        <p:spPr>
          <a:xfrm>
            <a:off x="2835367" y="3014446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 = 247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0AF204-C39B-4F5D-822D-5CB727BF1078}"/>
              </a:ext>
            </a:extLst>
          </p:cNvPr>
          <p:cNvSpPr txBox="1"/>
          <p:nvPr/>
        </p:nvSpPr>
        <p:spPr>
          <a:xfrm>
            <a:off x="157273" y="2474365"/>
            <a:ext cx="878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세그먼트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타임아웃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CC377-D6EE-4126-911B-A6FD7B876A04}"/>
              </a:ext>
            </a:extLst>
          </p:cNvPr>
          <p:cNvSpPr txBox="1"/>
          <p:nvPr/>
        </p:nvSpPr>
        <p:spPr>
          <a:xfrm rot="1175634">
            <a:off x="1288959" y="1102693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순서번호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127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B4E93C-ED6D-4096-A670-F787A7E7016A}"/>
              </a:ext>
            </a:extLst>
          </p:cNvPr>
          <p:cNvSpPr txBox="1"/>
          <p:nvPr/>
        </p:nvSpPr>
        <p:spPr>
          <a:xfrm rot="943630">
            <a:off x="1217881" y="2832823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80byte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0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2" y="276052"/>
            <a:ext cx="4350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2F5309-6CF3-4BC2-9D76-5D086CFE59CC}"/>
              </a:ext>
            </a:extLst>
          </p:cNvPr>
          <p:cNvSpPr/>
          <p:nvPr/>
        </p:nvSpPr>
        <p:spPr>
          <a:xfrm>
            <a:off x="4021882" y="79056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14B04-C87B-42D4-91D5-B0023591A5AB}"/>
              </a:ext>
            </a:extLst>
          </p:cNvPr>
          <p:cNvSpPr/>
          <p:nvPr/>
        </p:nvSpPr>
        <p:spPr>
          <a:xfrm>
            <a:off x="4333645" y="790564"/>
            <a:ext cx="27179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dirty="0">
                <a:solidFill>
                  <a:prstClr val="black"/>
                </a:solidFill>
                <a:latin typeface="+mn-ea"/>
              </a:rPr>
              <a:t>웹사이트 방문</a:t>
            </a:r>
            <a:endParaRPr lang="en-US" altLang="ko-KR" sz="1500" dirty="0">
              <a:solidFill>
                <a:prstClr val="black"/>
              </a:solidFill>
              <a:latin typeface="+mn-ea"/>
            </a:endParaRPr>
          </a:p>
          <a:p>
            <a:pPr lvl="0">
              <a:defRPr/>
            </a:pPr>
            <a:endParaRPr lang="en-US" altLang="ko-KR" sz="15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FE2E6D-ED6F-458D-AF01-8CFE4D8947F2}"/>
              </a:ext>
            </a:extLst>
          </p:cNvPr>
          <p:cNvSpPr/>
          <p:nvPr/>
        </p:nvSpPr>
        <p:spPr>
          <a:xfrm>
            <a:off x="4021882" y="1344562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53428D-138A-42DA-872B-F1EF888F2FD5}"/>
              </a:ext>
            </a:extLst>
          </p:cNvPr>
          <p:cNvSpPr/>
          <p:nvPr/>
        </p:nvSpPr>
        <p:spPr>
          <a:xfrm>
            <a:off x="4333645" y="1344562"/>
            <a:ext cx="27179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패킷 캡쳐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9F8CD9-79FE-44C6-9866-B89763E7BF64}"/>
              </a:ext>
            </a:extLst>
          </p:cNvPr>
          <p:cNvSpPr/>
          <p:nvPr/>
        </p:nvSpPr>
        <p:spPr>
          <a:xfrm>
            <a:off x="4021882" y="1898560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5EE11F-C4EB-4442-81E9-1A9AF1DDED5D}"/>
              </a:ext>
            </a:extLst>
          </p:cNvPr>
          <p:cNvSpPr/>
          <p:nvPr/>
        </p:nvSpPr>
        <p:spPr>
          <a:xfrm>
            <a:off x="4333645" y="1898560"/>
            <a:ext cx="27179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파일 업로드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692648-459C-4FBD-8D20-4D6AE89115C1}"/>
              </a:ext>
            </a:extLst>
          </p:cNvPr>
          <p:cNvSpPr/>
          <p:nvPr/>
        </p:nvSpPr>
        <p:spPr>
          <a:xfrm>
            <a:off x="4021882" y="2452558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04	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C4F108-EF6B-4BB9-BBF6-1004A4EC4B53}"/>
              </a:ext>
            </a:extLst>
          </p:cNvPr>
          <p:cNvSpPr/>
          <p:nvPr/>
        </p:nvSpPr>
        <p:spPr>
          <a:xfrm>
            <a:off x="4333645" y="2452558"/>
            <a:ext cx="27179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Wireshark 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중지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BC6CA5-AC70-44A1-BF35-B067B8A1188B}"/>
              </a:ext>
            </a:extLst>
          </p:cNvPr>
          <p:cNvSpPr/>
          <p:nvPr/>
        </p:nvSpPr>
        <p:spPr>
          <a:xfrm>
            <a:off x="4021882" y="2969382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05	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B74A01-E23C-4B90-ADD1-71A44F270E95}"/>
              </a:ext>
            </a:extLst>
          </p:cNvPr>
          <p:cNvSpPr/>
          <p:nvPr/>
        </p:nvSpPr>
        <p:spPr>
          <a:xfrm>
            <a:off x="4333645" y="2969382"/>
            <a:ext cx="271794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패킷 분석</a:t>
            </a:r>
            <a:endParaRPr lang="en-US" altLang="ko-KR" sz="15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defRPr/>
            </a:pPr>
            <a:endParaRPr lang="ko-KR" altLang="en-US" sz="15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85750" lvl="0" indent="-285750">
              <a:buFont typeface="+mj-lt"/>
              <a:buAutoNum type="arabicPeriod"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TCP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연결설정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0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세방향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핸드셰이크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lvl="0" indent="-285750">
              <a:buFont typeface="+mj-lt"/>
              <a:buAutoNum type="arabicPeriod"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85750" lvl="0" indent="-285750">
              <a:buFont typeface="+mj-lt"/>
              <a:buAutoNum type="arabicPeriod"/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패킷의 순서번호</a:t>
            </a: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85750" lvl="0" indent="-285750">
              <a:buFont typeface="+mj-lt"/>
              <a:buAutoNum type="arabicPeriod"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85750" lvl="0" indent="-285750">
              <a:buFont typeface="+mj-lt"/>
              <a:buAutoNum type="arabicPeriod"/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확인응답 번호</a:t>
            </a: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85750" lvl="0" indent="-285750">
              <a:buFont typeface="+mj-lt"/>
              <a:buAutoNum type="arabicPeriod"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85750" lvl="0" indent="-285750">
              <a:buFont typeface="+mj-lt"/>
              <a:buAutoNum type="arabicPeriod"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TCP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흐름제어</a:t>
            </a: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85750" lvl="0" indent="-285750">
              <a:buFont typeface="+mj-lt"/>
              <a:buAutoNum type="arabicPeriod"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85750" lvl="0" indent="-285750">
              <a:buFont typeface="+mj-lt"/>
              <a:buAutoNum type="arabicPeriod"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TCP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혼잡제어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슬로 스타트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혼잡회피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lvl="0" indent="-285750">
              <a:buFont typeface="+mj-lt"/>
              <a:buAutoNum type="arabicPeriod"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85750" lvl="0" indent="-285750">
              <a:buFont typeface="+mj-lt"/>
              <a:buAutoNum type="arabicPeriod"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TCP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성능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처리율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왕복시간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032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Question 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2DA32A-7FA6-42E7-A476-22860D9E88A8}"/>
              </a:ext>
            </a:extLst>
          </p:cNvPr>
          <p:cNvSpPr txBox="1"/>
          <p:nvPr/>
        </p:nvSpPr>
        <p:spPr>
          <a:xfrm>
            <a:off x="566606" y="2044005"/>
            <a:ext cx="87727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TCP</a:t>
            </a:r>
            <a:r>
              <a:rPr lang="ko-KR" altLang="en-US" dirty="0"/>
              <a:t>와 </a:t>
            </a:r>
            <a:r>
              <a:rPr lang="en-US" altLang="ko-KR" dirty="0"/>
              <a:t>GBN (Go-Back-N) </a:t>
            </a:r>
            <a:r>
              <a:rPr lang="ko-KR" altLang="en-US" dirty="0"/>
              <a:t>및 </a:t>
            </a:r>
            <a:r>
              <a:rPr lang="en-US" altLang="ko-KR" dirty="0"/>
              <a:t>SR (Selective Repeat) </a:t>
            </a:r>
            <a:br>
              <a:rPr lang="en-US" altLang="ko-KR" dirty="0"/>
            </a:br>
            <a:r>
              <a:rPr lang="ko-KR" altLang="en-US" dirty="0"/>
              <a:t>프로토콜 간의 차이를 각각 설명</a:t>
            </a:r>
          </a:p>
          <a:p>
            <a:pPr algn="ctr"/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4317569" y="1175417"/>
            <a:ext cx="341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541307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Question 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3995275" y="1058768"/>
            <a:ext cx="191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GBn</a:t>
            </a:r>
            <a:r>
              <a:rPr lang="en-US" altLang="ko-KR" dirty="0"/>
              <a:t> vs SR vs TCP </a:t>
            </a:r>
          </a:p>
          <a:p>
            <a:pPr algn="ctr"/>
            <a:endParaRPr lang="en-US" altLang="ko-KR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65589DA-2452-48C9-A2C9-522BF8DE8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483693"/>
              </p:ext>
            </p:extLst>
          </p:nvPr>
        </p:nvGraphicFramePr>
        <p:xfrm>
          <a:off x="1651000" y="1705099"/>
          <a:ext cx="6603999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1890807157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05287871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1433758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GBn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N</a:t>
                      </a:r>
                      <a:r>
                        <a:rPr lang="ko-KR" altLang="en-US" sz="1100" dirty="0"/>
                        <a:t>개의 </a:t>
                      </a:r>
                      <a:r>
                        <a:rPr lang="en-US" altLang="ko-KR" sz="1100" dirty="0"/>
                        <a:t>ACK </a:t>
                      </a:r>
                      <a:r>
                        <a:rPr lang="ko-KR" altLang="en-US" sz="1100" dirty="0"/>
                        <a:t>없이 패킷 전송 허용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손상 및 분실된 패킷 이후의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패킷 전부 재전송</a:t>
                      </a:r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</a:t>
                      </a:r>
                      <a:r>
                        <a:rPr lang="ko-KR" altLang="en-US" sz="1100" dirty="0"/>
                        <a:t>개의 </a:t>
                      </a:r>
                      <a:r>
                        <a:rPr lang="en-US" altLang="ko-KR" sz="1100" dirty="0"/>
                        <a:t>ACK </a:t>
                      </a:r>
                      <a:r>
                        <a:rPr lang="ko-KR" altLang="en-US" sz="1100" dirty="0"/>
                        <a:t>없이 패킷 전송 허용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100" dirty="0"/>
                        <a:t>손상 및 분실된 패킷만 재전송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중복</a:t>
                      </a:r>
                      <a:r>
                        <a:rPr lang="en-US" altLang="ko-KR" sz="1200" dirty="0"/>
                        <a:t>ACK</a:t>
                      </a:r>
                      <a:r>
                        <a:rPr lang="ko-KR" altLang="en-US" sz="1200" dirty="0"/>
                        <a:t>를 수신할 경우 단일 패킷 재전송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52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누적된 </a:t>
                      </a:r>
                      <a:r>
                        <a:rPr lang="en-US" altLang="ko-KR" sz="1100" dirty="0"/>
                        <a:t>ACK</a:t>
                      </a:r>
                      <a:r>
                        <a:rPr lang="ko-KR" altLang="en-US" sz="1100" dirty="0"/>
                        <a:t>만 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개별 패킷에 대한 </a:t>
                      </a:r>
                      <a:r>
                        <a:rPr lang="en-US" altLang="ko-KR" sz="1100" dirty="0"/>
                        <a:t>ACK </a:t>
                      </a:r>
                      <a:r>
                        <a:rPr lang="ko-KR" altLang="en-US" sz="1100" dirty="0"/>
                        <a:t>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누적된 </a:t>
                      </a:r>
                      <a:r>
                        <a:rPr lang="en-US" altLang="ko-KR" sz="1100" dirty="0"/>
                        <a:t>ACK</a:t>
                      </a:r>
                      <a:r>
                        <a:rPr lang="ko-KR" altLang="en-US" sz="1100" dirty="0"/>
                        <a:t> 전송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348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191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6E54E5C-88F1-45CC-991E-233A92B7A7F7}"/>
              </a:ext>
            </a:extLst>
          </p:cNvPr>
          <p:cNvCxnSpPr>
            <a:cxnSpLocks/>
          </p:cNvCxnSpPr>
          <p:nvPr/>
        </p:nvCxnSpPr>
        <p:spPr>
          <a:xfrm>
            <a:off x="1057013" y="873853"/>
            <a:ext cx="24082" cy="4369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7CD51D-B5F4-4B80-A326-21F4B15C5F71}"/>
              </a:ext>
            </a:extLst>
          </p:cNvPr>
          <p:cNvCxnSpPr>
            <a:cxnSpLocks/>
          </p:cNvCxnSpPr>
          <p:nvPr/>
        </p:nvCxnSpPr>
        <p:spPr>
          <a:xfrm flipH="1">
            <a:off x="2801576" y="873853"/>
            <a:ext cx="1746" cy="4478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EB4378-B639-4BF8-BEA9-E152EBE8C823}"/>
              </a:ext>
            </a:extLst>
          </p:cNvPr>
          <p:cNvSpPr txBox="1"/>
          <p:nvPr/>
        </p:nvSpPr>
        <p:spPr>
          <a:xfrm>
            <a:off x="726068" y="621119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송신자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5E1D9E-950E-42DE-A0FE-245791F12AAC}"/>
              </a:ext>
            </a:extLst>
          </p:cNvPr>
          <p:cNvSpPr txBox="1"/>
          <p:nvPr/>
        </p:nvSpPr>
        <p:spPr>
          <a:xfrm>
            <a:off x="2398481" y="608355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수신자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4C3007-651A-451F-A666-28765D2321FE}"/>
              </a:ext>
            </a:extLst>
          </p:cNvPr>
          <p:cNvCxnSpPr/>
          <p:nvPr/>
        </p:nvCxnSpPr>
        <p:spPr>
          <a:xfrm>
            <a:off x="1057013" y="989901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4C82BCD-2310-48AE-BC4A-4D2C880BE6D5}"/>
              </a:ext>
            </a:extLst>
          </p:cNvPr>
          <p:cNvCxnSpPr>
            <a:cxnSpLocks/>
          </p:cNvCxnSpPr>
          <p:nvPr/>
        </p:nvCxnSpPr>
        <p:spPr>
          <a:xfrm flipH="1">
            <a:off x="1057014" y="1516310"/>
            <a:ext cx="1746306" cy="6061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BDA595-5757-4A1B-B4C1-99906F56209A}"/>
              </a:ext>
            </a:extLst>
          </p:cNvPr>
          <p:cNvCxnSpPr>
            <a:cxnSpLocks/>
          </p:cNvCxnSpPr>
          <p:nvPr/>
        </p:nvCxnSpPr>
        <p:spPr>
          <a:xfrm>
            <a:off x="1057012" y="2122415"/>
            <a:ext cx="1752921" cy="6454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B3FB1F-FF3C-4FC2-AC8E-0B075AE3A89D}"/>
              </a:ext>
            </a:extLst>
          </p:cNvPr>
          <p:cNvCxnSpPr>
            <a:cxnSpLocks/>
          </p:cNvCxnSpPr>
          <p:nvPr/>
        </p:nvCxnSpPr>
        <p:spPr>
          <a:xfrm flipH="1">
            <a:off x="1081936" y="3935424"/>
            <a:ext cx="1746307" cy="5487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321561C-1C9B-4B6A-A650-0B7C539DB2E1}"/>
              </a:ext>
            </a:extLst>
          </p:cNvPr>
          <p:cNvCxnSpPr/>
          <p:nvPr/>
        </p:nvCxnSpPr>
        <p:spPr>
          <a:xfrm>
            <a:off x="1057012" y="3440773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E40240-0D55-4532-B639-B3092F9C59B6}"/>
              </a:ext>
            </a:extLst>
          </p:cNvPr>
          <p:cNvSpPr txBox="1"/>
          <p:nvPr/>
        </p:nvSpPr>
        <p:spPr>
          <a:xfrm>
            <a:off x="412594" y="3258224"/>
            <a:ext cx="845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Timeout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6EBAE9-978D-4336-85F3-443EF45EBC8D}"/>
              </a:ext>
            </a:extLst>
          </p:cNvPr>
          <p:cNvSpPr txBox="1"/>
          <p:nvPr/>
        </p:nvSpPr>
        <p:spPr>
          <a:xfrm rot="975871">
            <a:off x="1490841" y="904592"/>
            <a:ext cx="490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pkt0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D3B7FE-2C0A-4934-9849-21C3A7F5FE5F}"/>
              </a:ext>
            </a:extLst>
          </p:cNvPr>
          <p:cNvSpPr txBox="1"/>
          <p:nvPr/>
        </p:nvSpPr>
        <p:spPr>
          <a:xfrm rot="1034504">
            <a:off x="1770795" y="3461191"/>
            <a:ext cx="500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pkt2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92E6C4-3968-458A-9FAA-62853F10784C}"/>
              </a:ext>
            </a:extLst>
          </p:cNvPr>
          <p:cNvSpPr txBox="1"/>
          <p:nvPr/>
        </p:nvSpPr>
        <p:spPr>
          <a:xfrm rot="20501994">
            <a:off x="1263777" y="1720897"/>
            <a:ext cx="516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ACK0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77DFD1-1210-4B82-8EA7-2C7C9F12B54E}"/>
              </a:ext>
            </a:extLst>
          </p:cNvPr>
          <p:cNvSpPr txBox="1"/>
          <p:nvPr/>
        </p:nvSpPr>
        <p:spPr>
          <a:xfrm rot="20501994">
            <a:off x="1653813" y="3944762"/>
            <a:ext cx="485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ACK2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A4B79B-7A58-428A-82A6-0FED92B07031}"/>
              </a:ext>
            </a:extLst>
          </p:cNvPr>
          <p:cNvSpPr txBox="1"/>
          <p:nvPr/>
        </p:nvSpPr>
        <p:spPr>
          <a:xfrm rot="1034504">
            <a:off x="1745936" y="2427103"/>
            <a:ext cx="2000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pkt3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E51968C-01FE-4740-91AA-45FDD58AC5A1}"/>
              </a:ext>
            </a:extLst>
          </p:cNvPr>
          <p:cNvCxnSpPr>
            <a:cxnSpLocks/>
          </p:cNvCxnSpPr>
          <p:nvPr/>
        </p:nvCxnSpPr>
        <p:spPr>
          <a:xfrm flipH="1">
            <a:off x="1604596" y="2794791"/>
            <a:ext cx="1177484" cy="41932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A0B29D4-B5E4-4AF9-BF5D-E554B2D0393D}"/>
              </a:ext>
            </a:extLst>
          </p:cNvPr>
          <p:cNvSpPr txBox="1"/>
          <p:nvPr/>
        </p:nvSpPr>
        <p:spPr>
          <a:xfrm>
            <a:off x="1882702" y="1751016"/>
            <a:ext cx="549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loss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5EA7F1B-6DB7-4197-8F72-0BEA334198D5}"/>
              </a:ext>
            </a:extLst>
          </p:cNvPr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측의 확인 응답이 오류 발생한 경우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DD9D62E-EC2F-42CE-98FA-22896DC0FD09}"/>
              </a:ext>
            </a:extLst>
          </p:cNvPr>
          <p:cNvCxnSpPr>
            <a:cxnSpLocks/>
          </p:cNvCxnSpPr>
          <p:nvPr/>
        </p:nvCxnSpPr>
        <p:spPr>
          <a:xfrm>
            <a:off x="1063625" y="1281168"/>
            <a:ext cx="1760372" cy="4956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2B2ABEC-44E9-42C1-A467-2BC67B5046AE}"/>
              </a:ext>
            </a:extLst>
          </p:cNvPr>
          <p:cNvSpPr txBox="1"/>
          <p:nvPr/>
        </p:nvSpPr>
        <p:spPr>
          <a:xfrm rot="975871">
            <a:off x="1451333" y="1175343"/>
            <a:ext cx="490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pkt1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2A4DED-F42F-4FA1-9E9C-AA16793082A9}"/>
              </a:ext>
            </a:extLst>
          </p:cNvPr>
          <p:cNvCxnSpPr>
            <a:cxnSpLocks/>
          </p:cNvCxnSpPr>
          <p:nvPr/>
        </p:nvCxnSpPr>
        <p:spPr>
          <a:xfrm>
            <a:off x="1030906" y="1486966"/>
            <a:ext cx="860217" cy="2670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D9F4D4F-7B2B-4BFB-A991-4C828AABCC4B}"/>
              </a:ext>
            </a:extLst>
          </p:cNvPr>
          <p:cNvSpPr txBox="1"/>
          <p:nvPr/>
        </p:nvSpPr>
        <p:spPr>
          <a:xfrm rot="975871">
            <a:off x="1393416" y="1439440"/>
            <a:ext cx="490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pkt2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D0CEDB9-55B8-49FF-99E2-84708E657840}"/>
              </a:ext>
            </a:extLst>
          </p:cNvPr>
          <p:cNvCxnSpPr>
            <a:cxnSpLocks/>
          </p:cNvCxnSpPr>
          <p:nvPr/>
        </p:nvCxnSpPr>
        <p:spPr>
          <a:xfrm flipH="1">
            <a:off x="1024723" y="1777719"/>
            <a:ext cx="1746306" cy="6061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9648306-7E1D-4C9A-A97A-1057C9389F38}"/>
              </a:ext>
            </a:extLst>
          </p:cNvPr>
          <p:cNvSpPr txBox="1"/>
          <p:nvPr/>
        </p:nvSpPr>
        <p:spPr>
          <a:xfrm rot="20501994">
            <a:off x="1263779" y="1965797"/>
            <a:ext cx="516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ACK1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21C2C62-9E36-4A0A-AF89-4CEB892C2532}"/>
              </a:ext>
            </a:extLst>
          </p:cNvPr>
          <p:cNvCxnSpPr>
            <a:cxnSpLocks/>
          </p:cNvCxnSpPr>
          <p:nvPr/>
        </p:nvCxnSpPr>
        <p:spPr>
          <a:xfrm>
            <a:off x="1083379" y="2401557"/>
            <a:ext cx="1752921" cy="6454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2020671-265B-4157-8929-1FA2C0582ED9}"/>
              </a:ext>
            </a:extLst>
          </p:cNvPr>
          <p:cNvSpPr txBox="1"/>
          <p:nvPr/>
        </p:nvSpPr>
        <p:spPr>
          <a:xfrm rot="1034504">
            <a:off x="1637953" y="2713762"/>
            <a:ext cx="2000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pkt4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9AB8CEF-BEB8-4A3B-BDB2-B73C4D8DF09F}"/>
              </a:ext>
            </a:extLst>
          </p:cNvPr>
          <p:cNvCxnSpPr>
            <a:cxnSpLocks/>
          </p:cNvCxnSpPr>
          <p:nvPr/>
        </p:nvCxnSpPr>
        <p:spPr>
          <a:xfrm flipH="1">
            <a:off x="1638570" y="3063022"/>
            <a:ext cx="1177484" cy="41932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EC21C2B-E8E7-440F-B877-BF464923C30E}"/>
              </a:ext>
            </a:extLst>
          </p:cNvPr>
          <p:cNvCxnSpPr/>
          <p:nvPr/>
        </p:nvCxnSpPr>
        <p:spPr>
          <a:xfrm>
            <a:off x="1049217" y="3684883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0BE0880-BFF2-4BBE-8305-1E18D517F3C8}"/>
              </a:ext>
            </a:extLst>
          </p:cNvPr>
          <p:cNvSpPr txBox="1"/>
          <p:nvPr/>
        </p:nvSpPr>
        <p:spPr>
          <a:xfrm rot="1034504">
            <a:off x="1718590" y="3721468"/>
            <a:ext cx="500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pkt3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DDB3970-D791-4B29-89C4-7AB7FF0FFE66}"/>
              </a:ext>
            </a:extLst>
          </p:cNvPr>
          <p:cNvCxnSpPr>
            <a:cxnSpLocks/>
          </p:cNvCxnSpPr>
          <p:nvPr/>
        </p:nvCxnSpPr>
        <p:spPr>
          <a:xfrm flipH="1">
            <a:off x="1057012" y="4213715"/>
            <a:ext cx="1746307" cy="5487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A0147AF-38F3-4986-9BA8-0825A0ACC2DD}"/>
              </a:ext>
            </a:extLst>
          </p:cNvPr>
          <p:cNvSpPr txBox="1"/>
          <p:nvPr/>
        </p:nvSpPr>
        <p:spPr>
          <a:xfrm rot="20501994">
            <a:off x="1695897" y="4212849"/>
            <a:ext cx="485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ACK3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E13443C-D25F-4990-8EEE-6F8377C9CBDA}"/>
              </a:ext>
            </a:extLst>
          </p:cNvPr>
          <p:cNvCxnSpPr>
            <a:cxnSpLocks/>
          </p:cNvCxnSpPr>
          <p:nvPr/>
        </p:nvCxnSpPr>
        <p:spPr>
          <a:xfrm>
            <a:off x="3926612" y="878389"/>
            <a:ext cx="24082" cy="4369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E0052AD-0ECA-4762-BF7C-9A07686271CB}"/>
              </a:ext>
            </a:extLst>
          </p:cNvPr>
          <p:cNvCxnSpPr>
            <a:cxnSpLocks/>
          </p:cNvCxnSpPr>
          <p:nvPr/>
        </p:nvCxnSpPr>
        <p:spPr>
          <a:xfrm flipH="1">
            <a:off x="5671175" y="878389"/>
            <a:ext cx="1746" cy="4478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17C2266-1D2F-418B-821F-ED3FF03A2194}"/>
              </a:ext>
            </a:extLst>
          </p:cNvPr>
          <p:cNvSpPr txBox="1"/>
          <p:nvPr/>
        </p:nvSpPr>
        <p:spPr>
          <a:xfrm>
            <a:off x="3595667" y="625655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송신자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120464-D739-4846-BB76-D88EE9796989}"/>
              </a:ext>
            </a:extLst>
          </p:cNvPr>
          <p:cNvSpPr txBox="1"/>
          <p:nvPr/>
        </p:nvSpPr>
        <p:spPr>
          <a:xfrm>
            <a:off x="5380048" y="625655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수신자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87A870A-F869-4ACA-9CE7-3CB5183D06E1}"/>
              </a:ext>
            </a:extLst>
          </p:cNvPr>
          <p:cNvCxnSpPr/>
          <p:nvPr/>
        </p:nvCxnSpPr>
        <p:spPr>
          <a:xfrm>
            <a:off x="3926612" y="994437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265571B-556F-4786-A0F7-E9D5AFA25841}"/>
              </a:ext>
            </a:extLst>
          </p:cNvPr>
          <p:cNvCxnSpPr>
            <a:cxnSpLocks/>
          </p:cNvCxnSpPr>
          <p:nvPr/>
        </p:nvCxnSpPr>
        <p:spPr>
          <a:xfrm flipH="1">
            <a:off x="3926613" y="1520846"/>
            <a:ext cx="1746306" cy="6061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33ED2D3-C73D-4D29-B659-5EA3FD415CD1}"/>
              </a:ext>
            </a:extLst>
          </p:cNvPr>
          <p:cNvCxnSpPr>
            <a:cxnSpLocks/>
          </p:cNvCxnSpPr>
          <p:nvPr/>
        </p:nvCxnSpPr>
        <p:spPr>
          <a:xfrm>
            <a:off x="3926611" y="2126951"/>
            <a:ext cx="1752921" cy="6454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1D8AAC5-8A2E-470F-84AB-E8F8F6430D43}"/>
              </a:ext>
            </a:extLst>
          </p:cNvPr>
          <p:cNvCxnSpPr>
            <a:cxnSpLocks/>
          </p:cNvCxnSpPr>
          <p:nvPr/>
        </p:nvCxnSpPr>
        <p:spPr>
          <a:xfrm flipH="1">
            <a:off x="3955232" y="3524526"/>
            <a:ext cx="1746307" cy="5487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BD9B045-2DFD-47BF-AF10-C638F38FE6B4}"/>
              </a:ext>
            </a:extLst>
          </p:cNvPr>
          <p:cNvCxnSpPr>
            <a:cxnSpLocks/>
          </p:cNvCxnSpPr>
          <p:nvPr/>
        </p:nvCxnSpPr>
        <p:spPr>
          <a:xfrm>
            <a:off x="3918256" y="2950899"/>
            <a:ext cx="1761276" cy="5773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5B899A8-66C1-415B-99C4-8A4291F4ABF8}"/>
              </a:ext>
            </a:extLst>
          </p:cNvPr>
          <p:cNvSpPr txBox="1"/>
          <p:nvPr/>
        </p:nvSpPr>
        <p:spPr>
          <a:xfrm rot="975871">
            <a:off x="4360440" y="909128"/>
            <a:ext cx="490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pkt0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61D4011-98D8-410A-BDF8-7C3EB84A31C8}"/>
              </a:ext>
            </a:extLst>
          </p:cNvPr>
          <p:cNvSpPr txBox="1"/>
          <p:nvPr/>
        </p:nvSpPr>
        <p:spPr>
          <a:xfrm rot="1034504">
            <a:off x="4632039" y="2971317"/>
            <a:ext cx="500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pkt2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C620D6-1933-446C-AAD6-5757D6E15FB6}"/>
              </a:ext>
            </a:extLst>
          </p:cNvPr>
          <p:cNvSpPr txBox="1"/>
          <p:nvPr/>
        </p:nvSpPr>
        <p:spPr>
          <a:xfrm rot="20501994">
            <a:off x="4133376" y="1725433"/>
            <a:ext cx="516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ACK0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3D42C62-F94C-4487-996B-464461DB4C1D}"/>
              </a:ext>
            </a:extLst>
          </p:cNvPr>
          <p:cNvSpPr txBox="1"/>
          <p:nvPr/>
        </p:nvSpPr>
        <p:spPr>
          <a:xfrm rot="20501994">
            <a:off x="4527109" y="3533864"/>
            <a:ext cx="485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ACK2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75EE1C7-D5A8-4B89-9D39-C6FAF206952B}"/>
              </a:ext>
            </a:extLst>
          </p:cNvPr>
          <p:cNvSpPr txBox="1"/>
          <p:nvPr/>
        </p:nvSpPr>
        <p:spPr>
          <a:xfrm rot="1034504">
            <a:off x="4615535" y="2431639"/>
            <a:ext cx="2000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pkt3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78326D7-5D48-4A82-9549-7CFB9D432178}"/>
              </a:ext>
            </a:extLst>
          </p:cNvPr>
          <p:cNvCxnSpPr>
            <a:cxnSpLocks/>
          </p:cNvCxnSpPr>
          <p:nvPr/>
        </p:nvCxnSpPr>
        <p:spPr>
          <a:xfrm flipH="1">
            <a:off x="3959050" y="2799327"/>
            <a:ext cx="1692629" cy="58829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06718D7-0EBB-45AD-BDAA-204611E6F35E}"/>
              </a:ext>
            </a:extLst>
          </p:cNvPr>
          <p:cNvSpPr txBox="1"/>
          <p:nvPr/>
        </p:nvSpPr>
        <p:spPr>
          <a:xfrm>
            <a:off x="4752301" y="1755552"/>
            <a:ext cx="549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loss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9F44B30-5D52-4225-8D98-485AE0D01113}"/>
              </a:ext>
            </a:extLst>
          </p:cNvPr>
          <p:cNvCxnSpPr>
            <a:cxnSpLocks/>
          </p:cNvCxnSpPr>
          <p:nvPr/>
        </p:nvCxnSpPr>
        <p:spPr>
          <a:xfrm>
            <a:off x="3933224" y="1285704"/>
            <a:ext cx="1760372" cy="4956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612CB41-CD70-4E9E-A2F3-F05E5972E99B}"/>
              </a:ext>
            </a:extLst>
          </p:cNvPr>
          <p:cNvSpPr txBox="1"/>
          <p:nvPr/>
        </p:nvSpPr>
        <p:spPr>
          <a:xfrm rot="975871">
            <a:off x="4320932" y="1179879"/>
            <a:ext cx="490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pkt1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47FF5A9-2162-490D-814D-F8A9574BB6BE}"/>
              </a:ext>
            </a:extLst>
          </p:cNvPr>
          <p:cNvCxnSpPr>
            <a:cxnSpLocks/>
          </p:cNvCxnSpPr>
          <p:nvPr/>
        </p:nvCxnSpPr>
        <p:spPr>
          <a:xfrm>
            <a:off x="3900505" y="1491502"/>
            <a:ext cx="860217" cy="2670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0475B22-6885-4014-BCCF-9F776766B402}"/>
              </a:ext>
            </a:extLst>
          </p:cNvPr>
          <p:cNvSpPr txBox="1"/>
          <p:nvPr/>
        </p:nvSpPr>
        <p:spPr>
          <a:xfrm rot="975871">
            <a:off x="4263015" y="1443976"/>
            <a:ext cx="490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pkt2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B9D82F6C-4266-400F-A3A6-10FCA36CE4A6}"/>
              </a:ext>
            </a:extLst>
          </p:cNvPr>
          <p:cNvCxnSpPr>
            <a:cxnSpLocks/>
          </p:cNvCxnSpPr>
          <p:nvPr/>
        </p:nvCxnSpPr>
        <p:spPr>
          <a:xfrm flipH="1">
            <a:off x="3894322" y="1782255"/>
            <a:ext cx="1746306" cy="6061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1E1F45E-08D5-432C-AAD0-EF52EE98788D}"/>
              </a:ext>
            </a:extLst>
          </p:cNvPr>
          <p:cNvSpPr txBox="1"/>
          <p:nvPr/>
        </p:nvSpPr>
        <p:spPr>
          <a:xfrm rot="20501994">
            <a:off x="4133378" y="1970333"/>
            <a:ext cx="516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ACK1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BA6D05F-AEF8-4CD1-8E02-588661CBEED2}"/>
              </a:ext>
            </a:extLst>
          </p:cNvPr>
          <p:cNvCxnSpPr>
            <a:cxnSpLocks/>
          </p:cNvCxnSpPr>
          <p:nvPr/>
        </p:nvCxnSpPr>
        <p:spPr>
          <a:xfrm>
            <a:off x="3952978" y="2406093"/>
            <a:ext cx="1752921" cy="6454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8AB7004-53AE-4E45-A1A5-E2CFE20F1896}"/>
              </a:ext>
            </a:extLst>
          </p:cNvPr>
          <p:cNvSpPr txBox="1"/>
          <p:nvPr/>
        </p:nvSpPr>
        <p:spPr>
          <a:xfrm rot="1034504">
            <a:off x="4507552" y="2718298"/>
            <a:ext cx="2000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pkt4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18FD9D4-905B-4A24-A50A-4D1F7F34AE4E}"/>
              </a:ext>
            </a:extLst>
          </p:cNvPr>
          <p:cNvCxnSpPr>
            <a:cxnSpLocks/>
          </p:cNvCxnSpPr>
          <p:nvPr/>
        </p:nvCxnSpPr>
        <p:spPr>
          <a:xfrm flipH="1">
            <a:off x="3976801" y="3067558"/>
            <a:ext cx="1708852" cy="61225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BDE6378-9255-4117-83AC-E92F7BFFFEA0}"/>
              </a:ext>
            </a:extLst>
          </p:cNvPr>
          <p:cNvSpPr txBox="1"/>
          <p:nvPr/>
        </p:nvSpPr>
        <p:spPr>
          <a:xfrm>
            <a:off x="5705639" y="2623728"/>
            <a:ext cx="845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buffer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FEFA2E7-8D61-49AE-A553-8914A8FA2B74}"/>
              </a:ext>
            </a:extLst>
          </p:cNvPr>
          <p:cNvSpPr txBox="1"/>
          <p:nvPr/>
        </p:nvSpPr>
        <p:spPr>
          <a:xfrm>
            <a:off x="5707580" y="2910009"/>
            <a:ext cx="845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buffer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840C1DE-2D8C-4DDA-A8E6-6EE2A2EA901D}"/>
              </a:ext>
            </a:extLst>
          </p:cNvPr>
          <p:cNvSpPr txBox="1"/>
          <p:nvPr/>
        </p:nvSpPr>
        <p:spPr>
          <a:xfrm>
            <a:off x="5725840" y="3463851"/>
            <a:ext cx="845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deliver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DC42FFC-FC28-4D79-B78C-9749555C4DBB}"/>
              </a:ext>
            </a:extLst>
          </p:cNvPr>
          <p:cNvSpPr txBox="1"/>
          <p:nvPr/>
        </p:nvSpPr>
        <p:spPr>
          <a:xfrm rot="20501994">
            <a:off x="3958417" y="3073293"/>
            <a:ext cx="516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ACK3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3C14C15-B834-40A4-BDAD-2FC050FAC43C}"/>
              </a:ext>
            </a:extLst>
          </p:cNvPr>
          <p:cNvSpPr txBox="1"/>
          <p:nvPr/>
        </p:nvSpPr>
        <p:spPr>
          <a:xfrm rot="20501994">
            <a:off x="4074936" y="3301399"/>
            <a:ext cx="516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ACK4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F535FDD-E3F7-46CB-877F-79C3F6AA7497}"/>
              </a:ext>
            </a:extLst>
          </p:cNvPr>
          <p:cNvSpPr txBox="1"/>
          <p:nvPr/>
        </p:nvSpPr>
        <p:spPr>
          <a:xfrm>
            <a:off x="3341496" y="2832143"/>
            <a:ext cx="845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Timeout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48A7881-9C78-4A7C-AC65-B0F4CA36D3E2}"/>
              </a:ext>
            </a:extLst>
          </p:cNvPr>
          <p:cNvCxnSpPr>
            <a:cxnSpLocks/>
          </p:cNvCxnSpPr>
          <p:nvPr/>
        </p:nvCxnSpPr>
        <p:spPr>
          <a:xfrm>
            <a:off x="7229502" y="928896"/>
            <a:ext cx="24082" cy="4369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AB117F1D-6B61-4458-8037-3DE8DD9B88B8}"/>
              </a:ext>
            </a:extLst>
          </p:cNvPr>
          <p:cNvCxnSpPr>
            <a:cxnSpLocks/>
          </p:cNvCxnSpPr>
          <p:nvPr/>
        </p:nvCxnSpPr>
        <p:spPr>
          <a:xfrm flipH="1">
            <a:off x="8974065" y="928896"/>
            <a:ext cx="1746" cy="4478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F064EF6-F3FC-44AF-84A9-B4DD3FAAF51C}"/>
              </a:ext>
            </a:extLst>
          </p:cNvPr>
          <p:cNvSpPr txBox="1"/>
          <p:nvPr/>
        </p:nvSpPr>
        <p:spPr>
          <a:xfrm>
            <a:off x="6898557" y="676162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송신자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F791E2-502B-4CCC-8879-A2895487FE20}"/>
              </a:ext>
            </a:extLst>
          </p:cNvPr>
          <p:cNvSpPr txBox="1"/>
          <p:nvPr/>
        </p:nvSpPr>
        <p:spPr>
          <a:xfrm>
            <a:off x="8682938" y="676162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수신자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7538E2E-7A71-4115-B028-4C6F8C66CDA9}"/>
              </a:ext>
            </a:extLst>
          </p:cNvPr>
          <p:cNvCxnSpPr/>
          <p:nvPr/>
        </p:nvCxnSpPr>
        <p:spPr>
          <a:xfrm>
            <a:off x="7229502" y="1044944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A8363E49-C684-4AD1-9F74-2174E1F07669}"/>
              </a:ext>
            </a:extLst>
          </p:cNvPr>
          <p:cNvCxnSpPr>
            <a:cxnSpLocks/>
          </p:cNvCxnSpPr>
          <p:nvPr/>
        </p:nvCxnSpPr>
        <p:spPr>
          <a:xfrm flipH="1">
            <a:off x="7229503" y="1571353"/>
            <a:ext cx="1746306" cy="6061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B25D7287-8243-4011-A35A-F3D784970A40}"/>
              </a:ext>
            </a:extLst>
          </p:cNvPr>
          <p:cNvSpPr txBox="1"/>
          <p:nvPr/>
        </p:nvSpPr>
        <p:spPr>
          <a:xfrm rot="975871">
            <a:off x="7651726" y="1040840"/>
            <a:ext cx="107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Seq = 92, 8byte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556EEBC-2EE9-4452-8EB5-79F2FFECC486}"/>
              </a:ext>
            </a:extLst>
          </p:cNvPr>
          <p:cNvSpPr txBox="1"/>
          <p:nvPr/>
        </p:nvSpPr>
        <p:spPr>
          <a:xfrm rot="20501994">
            <a:off x="7429351" y="1733008"/>
            <a:ext cx="790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ACK100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E01E1D0-0D31-4B41-B7A8-877150E14D44}"/>
              </a:ext>
            </a:extLst>
          </p:cNvPr>
          <p:cNvSpPr txBox="1"/>
          <p:nvPr/>
        </p:nvSpPr>
        <p:spPr>
          <a:xfrm>
            <a:off x="8055191" y="1806059"/>
            <a:ext cx="549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loss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4EAF291-4A99-47D6-8EA7-6707602FC711}"/>
              </a:ext>
            </a:extLst>
          </p:cNvPr>
          <p:cNvCxnSpPr>
            <a:cxnSpLocks/>
          </p:cNvCxnSpPr>
          <p:nvPr/>
        </p:nvCxnSpPr>
        <p:spPr>
          <a:xfrm>
            <a:off x="7236114" y="1336211"/>
            <a:ext cx="1142793" cy="3406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6C9A570-250A-462C-9CD1-70F66978D86A}"/>
              </a:ext>
            </a:extLst>
          </p:cNvPr>
          <p:cNvSpPr txBox="1"/>
          <p:nvPr/>
        </p:nvSpPr>
        <p:spPr>
          <a:xfrm rot="975871">
            <a:off x="7550469" y="1346111"/>
            <a:ext cx="126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Seq = 100, 20byte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866AEE-20CE-431E-BD2F-31BACD8A9604}"/>
              </a:ext>
            </a:extLst>
          </p:cNvPr>
          <p:cNvSpPr txBox="1"/>
          <p:nvPr/>
        </p:nvSpPr>
        <p:spPr>
          <a:xfrm>
            <a:off x="8193932" y="1572777"/>
            <a:ext cx="549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loss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63B49CB7-FCFF-41FE-B17D-2AB2814382BB}"/>
              </a:ext>
            </a:extLst>
          </p:cNvPr>
          <p:cNvCxnSpPr/>
          <p:nvPr/>
        </p:nvCxnSpPr>
        <p:spPr>
          <a:xfrm>
            <a:off x="7227755" y="1524323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D6374D56-9795-418C-821C-FD3517DA3F0C}"/>
              </a:ext>
            </a:extLst>
          </p:cNvPr>
          <p:cNvCxnSpPr/>
          <p:nvPr/>
        </p:nvCxnSpPr>
        <p:spPr>
          <a:xfrm>
            <a:off x="7202206" y="1777588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5DB5BE1C-281F-435D-B69B-3007EEA30154}"/>
              </a:ext>
            </a:extLst>
          </p:cNvPr>
          <p:cNvCxnSpPr/>
          <p:nvPr/>
        </p:nvCxnSpPr>
        <p:spPr>
          <a:xfrm>
            <a:off x="7221622" y="1984966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726A4C55-3DF9-4A19-9F85-2CFD9D403D5F}"/>
              </a:ext>
            </a:extLst>
          </p:cNvPr>
          <p:cNvCxnSpPr>
            <a:cxnSpLocks/>
          </p:cNvCxnSpPr>
          <p:nvPr/>
        </p:nvCxnSpPr>
        <p:spPr>
          <a:xfrm flipH="1">
            <a:off x="7240672" y="2041265"/>
            <a:ext cx="1746306" cy="6061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9820BC6-F623-4AD2-A282-02753C498EEE}"/>
              </a:ext>
            </a:extLst>
          </p:cNvPr>
          <p:cNvCxnSpPr>
            <a:cxnSpLocks/>
          </p:cNvCxnSpPr>
          <p:nvPr/>
        </p:nvCxnSpPr>
        <p:spPr>
          <a:xfrm flipH="1">
            <a:off x="7240672" y="2302756"/>
            <a:ext cx="1746306" cy="6061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4EEA1A66-1660-4729-8BC8-3607ABBF7DF9}"/>
              </a:ext>
            </a:extLst>
          </p:cNvPr>
          <p:cNvCxnSpPr>
            <a:cxnSpLocks/>
          </p:cNvCxnSpPr>
          <p:nvPr/>
        </p:nvCxnSpPr>
        <p:spPr>
          <a:xfrm flipH="1">
            <a:off x="7220486" y="2562528"/>
            <a:ext cx="1746306" cy="6061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1CA58916-2263-4ADD-ABA1-8134FE94F16D}"/>
              </a:ext>
            </a:extLst>
          </p:cNvPr>
          <p:cNvSpPr txBox="1"/>
          <p:nvPr/>
        </p:nvSpPr>
        <p:spPr>
          <a:xfrm rot="20501994">
            <a:off x="7524585" y="2194676"/>
            <a:ext cx="790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ACK100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A03234F-3EFA-44C9-A77C-3FA0F9611711}"/>
              </a:ext>
            </a:extLst>
          </p:cNvPr>
          <p:cNvSpPr txBox="1"/>
          <p:nvPr/>
        </p:nvSpPr>
        <p:spPr>
          <a:xfrm rot="20501994">
            <a:off x="7489643" y="2443861"/>
            <a:ext cx="790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ACK100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243D6EF-D854-4E72-B529-2BD1CAC3E584}"/>
              </a:ext>
            </a:extLst>
          </p:cNvPr>
          <p:cNvSpPr txBox="1"/>
          <p:nvPr/>
        </p:nvSpPr>
        <p:spPr>
          <a:xfrm rot="20501994">
            <a:off x="7414149" y="2726231"/>
            <a:ext cx="790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ACK100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BF4C7090-6638-45EA-B77E-93CDFBDBD842}"/>
              </a:ext>
            </a:extLst>
          </p:cNvPr>
          <p:cNvCxnSpPr/>
          <p:nvPr/>
        </p:nvCxnSpPr>
        <p:spPr>
          <a:xfrm>
            <a:off x="7246833" y="3185029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17600319-001C-4F10-99BA-56EA482913CE}"/>
              </a:ext>
            </a:extLst>
          </p:cNvPr>
          <p:cNvSpPr txBox="1"/>
          <p:nvPr/>
        </p:nvSpPr>
        <p:spPr>
          <a:xfrm rot="975871">
            <a:off x="7562595" y="3186616"/>
            <a:ext cx="126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Seq = 100, 20byte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B1601DB-4F2C-4333-AA2C-7E5613CD320B}"/>
              </a:ext>
            </a:extLst>
          </p:cNvPr>
          <p:cNvSpPr txBox="1"/>
          <p:nvPr/>
        </p:nvSpPr>
        <p:spPr>
          <a:xfrm>
            <a:off x="1611871" y="4966858"/>
            <a:ext cx="74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GBn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FD9725A-86C7-4B52-87B7-4CDBB28D6626}"/>
              </a:ext>
            </a:extLst>
          </p:cNvPr>
          <p:cNvSpPr txBox="1"/>
          <p:nvPr/>
        </p:nvSpPr>
        <p:spPr>
          <a:xfrm>
            <a:off x="4666506" y="5012889"/>
            <a:ext cx="74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SR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046534A-DA03-4DF8-BE21-1E5487AA65CA}"/>
              </a:ext>
            </a:extLst>
          </p:cNvPr>
          <p:cNvSpPr txBox="1"/>
          <p:nvPr/>
        </p:nvSpPr>
        <p:spPr>
          <a:xfrm>
            <a:off x="7972858" y="5012889"/>
            <a:ext cx="65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2368892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2687" y="2951946"/>
            <a:ext cx="32206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Thank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you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for watching</a:t>
            </a:r>
          </a:p>
        </p:txBody>
      </p:sp>
    </p:spTree>
    <p:extLst>
      <p:ext uri="{BB962C8B-B14F-4D97-AF65-F5344CB8AC3E}">
        <p14:creationId xmlns:p14="http://schemas.microsoft.com/office/powerpoint/2010/main" val="429043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웹사이트 방문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2DA32A-7FA6-42E7-A476-22860D9E88A8}"/>
              </a:ext>
            </a:extLst>
          </p:cNvPr>
          <p:cNvSpPr txBox="1"/>
          <p:nvPr/>
        </p:nvSpPr>
        <p:spPr>
          <a:xfrm>
            <a:off x="737898" y="4339503"/>
            <a:ext cx="8772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+mj-ea"/>
                <a:ea typeface="+mj-ea"/>
              </a:rPr>
              <a:t>Imgbb</a:t>
            </a:r>
            <a:r>
              <a:rPr lang="en-US" altLang="ko-KR" sz="1400" dirty="0">
                <a:latin typeface="+mj-ea"/>
                <a:ea typeface="+mj-ea"/>
              </a:rPr>
              <a:t>( </a:t>
            </a:r>
            <a:r>
              <a:rPr lang="en-US" altLang="ko-KR" sz="1400" dirty="0">
                <a:latin typeface="+mj-ea"/>
                <a:hlinkClick r:id="rId3"/>
              </a:rPr>
              <a:t>https://ko.imgbb.com/</a:t>
            </a:r>
            <a:r>
              <a:rPr lang="en-US" altLang="ko-KR" sz="1400" dirty="0">
                <a:latin typeface="+mj-ea"/>
                <a:ea typeface="+mj-ea"/>
              </a:rPr>
              <a:t> )</a:t>
            </a:r>
          </a:p>
          <a:p>
            <a:pPr algn="ctr"/>
            <a:r>
              <a:rPr lang="en-US" altLang="ko-KR" sz="1400" dirty="0">
                <a:latin typeface="+mj-ea"/>
                <a:ea typeface="+mj-ea"/>
              </a:rPr>
              <a:t>51.81.66.161</a:t>
            </a:r>
          </a:p>
          <a:p>
            <a:pPr algn="ctr"/>
            <a:endParaRPr lang="en-US" altLang="ko-KR" sz="1400" dirty="0"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latin typeface="+mj-ea"/>
                <a:ea typeface="+mj-ea"/>
              </a:rPr>
              <a:t>이미지 업로드를 위한 사이트 입니다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4121110" y="823722"/>
            <a:ext cx="166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방문 웹사이트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455363-AFC6-4BC3-AA8B-3617689FF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842" y="1336419"/>
            <a:ext cx="5022093" cy="28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7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패킷 캡쳐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2DA32A-7FA6-42E7-A476-22860D9E88A8}"/>
              </a:ext>
            </a:extLst>
          </p:cNvPr>
          <p:cNvSpPr txBox="1"/>
          <p:nvPr/>
        </p:nvSpPr>
        <p:spPr>
          <a:xfrm>
            <a:off x="566605" y="4597235"/>
            <a:ext cx="8772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파일을 업로드 하고 난 이후의 패킷까지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캡쳐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4240994" y="823722"/>
            <a:ext cx="142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캡쳐된</a:t>
            </a:r>
            <a:r>
              <a:rPr lang="ko-KR" altLang="en-US" dirty="0">
                <a:latin typeface="+mj-ea"/>
                <a:ea typeface="+mj-ea"/>
              </a:rPr>
              <a:t> 패킷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0F82F1-E273-460A-A4A8-FF871B6B7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533" y="1197331"/>
            <a:ext cx="5800933" cy="31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1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업로드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2DA32A-7FA6-42E7-A476-22860D9E88A8}"/>
              </a:ext>
            </a:extLst>
          </p:cNvPr>
          <p:cNvSpPr txBox="1"/>
          <p:nvPr/>
        </p:nvSpPr>
        <p:spPr>
          <a:xfrm>
            <a:off x="566605" y="4597235"/>
            <a:ext cx="8772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직접 만든 그림을 업로드 완료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4240994" y="823722"/>
            <a:ext cx="142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업로드 파일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516696-FEF7-4F10-85EF-99C979B32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71" y="1340614"/>
            <a:ext cx="8098858" cy="296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5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04. Wireshark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중지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3576240" y="676162"/>
            <a:ext cx="275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Wireshark</a:t>
            </a:r>
            <a:r>
              <a:rPr lang="ko-KR" altLang="en-US" dirty="0">
                <a:latin typeface="+mj-ea"/>
                <a:ea typeface="+mj-ea"/>
              </a:rPr>
              <a:t>의 탐색을 중지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EB7307-D4EF-4E2A-96B5-07131B93F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533" y="1197331"/>
            <a:ext cx="5800933" cy="31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2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05.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패킷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3283874" y="768441"/>
            <a:ext cx="3338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1. TCP</a:t>
            </a:r>
            <a:r>
              <a:rPr lang="ko-KR" altLang="en-US" sz="1600" dirty="0">
                <a:latin typeface="+mj-ea"/>
                <a:ea typeface="+mj-ea"/>
              </a:rPr>
              <a:t>연결설정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 err="1">
                <a:latin typeface="+mj-ea"/>
                <a:ea typeface="+mj-ea"/>
              </a:rPr>
              <a:t>세방향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핸드셰이크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062BFC-5E1D-4EC8-B743-04B04CE5E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7" y="1199274"/>
            <a:ext cx="3338253" cy="14741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5C8044C-F78A-467E-9E68-8C8AEDC06332}"/>
              </a:ext>
            </a:extLst>
          </p:cNvPr>
          <p:cNvSpPr/>
          <p:nvPr/>
        </p:nvSpPr>
        <p:spPr>
          <a:xfrm>
            <a:off x="4497511" y="1199274"/>
            <a:ext cx="3253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Imgbb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목표종단으로 향한 첫번째 패킷의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상태로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세트된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것을 확인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ko-KR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연결 요청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상태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1D630A-2AB8-4AE9-9231-9CA57370A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7" y="3011947"/>
            <a:ext cx="3338253" cy="13472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75CA5AE-3D24-4E31-BD14-6542093EF4C7}"/>
              </a:ext>
            </a:extLst>
          </p:cNvPr>
          <p:cNvSpPr/>
          <p:nvPr/>
        </p:nvSpPr>
        <p:spPr>
          <a:xfrm>
            <a:off x="4489109" y="3053730"/>
            <a:ext cx="3253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목표종단으로 설정된 패킷으로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상태로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Ack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세트된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것을 확인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 </a:t>
            </a:r>
            <a:r>
              <a:rPr lang="ko-KR" altLang="en-US" sz="1200" u="sng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 수락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상태</a:t>
            </a:r>
            <a:endParaRPr kumimoji="0" lang="ko-KR" altLang="en-US" sz="12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6DDFDC-365D-48AF-AFFC-E86B1233D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7" y="4697748"/>
            <a:ext cx="3338253" cy="151191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F50C91-A7AF-42FB-9569-0EFC46D70DD4}"/>
              </a:ext>
            </a:extLst>
          </p:cNvPr>
          <p:cNvSpPr/>
          <p:nvPr/>
        </p:nvSpPr>
        <p:spPr>
          <a:xfrm>
            <a:off x="4489109" y="4697748"/>
            <a:ext cx="3253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서버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Imgbb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를 목표종단으로 향한 두번째 패킷의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상태로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ACK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로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세트된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것을 확인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= </a:t>
            </a:r>
            <a:r>
              <a:rPr lang="ko-KR" altLang="en-US" sz="1200" u="sng" dirty="0">
                <a:solidFill>
                  <a:prstClr val="black"/>
                </a:solidFill>
                <a:latin typeface="맑은 고딕" panose="020B0503020000020004" pitchFamily="50" charset="-127"/>
              </a:rPr>
              <a:t>연결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상태</a:t>
            </a:r>
            <a:endParaRPr kumimoji="0" lang="ko-KR" altLang="en-US" sz="12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15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05.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패킷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3977572" y="768441"/>
            <a:ext cx="1950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2. </a:t>
            </a:r>
            <a:r>
              <a:rPr lang="ko-KR" altLang="en-US" sz="1600" dirty="0">
                <a:latin typeface="+mj-ea"/>
                <a:ea typeface="+mj-ea"/>
              </a:rPr>
              <a:t>패킷의 순서번호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C8044C-F78A-467E-9E68-8C8AEDC06332}"/>
              </a:ext>
            </a:extLst>
          </p:cNvPr>
          <p:cNvSpPr/>
          <p:nvPr/>
        </p:nvSpPr>
        <p:spPr>
          <a:xfrm>
            <a:off x="6275976" y="1501277"/>
            <a:ext cx="3253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Imgbb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목표종단으로 향한 첫번째 패킷의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상태로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세트된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것을 확인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ko-KR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연결 요청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상태</a:t>
            </a:r>
          </a:p>
        </p:txBody>
      </p:sp>
    </p:spTree>
    <p:extLst>
      <p:ext uri="{BB962C8B-B14F-4D97-AF65-F5344CB8AC3E}">
        <p14:creationId xmlns:p14="http://schemas.microsoft.com/office/powerpoint/2010/main" val="34387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FB94147-9EA6-462D-972E-A1C0E749AE43}"/>
              </a:ext>
            </a:extLst>
          </p:cNvPr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파일 업로드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FE4B250-C1C3-4929-B9DC-788604F55434}"/>
                  </a:ext>
                </a:extLst>
              </p:cNvPr>
              <p:cNvSpPr/>
              <p:nvPr/>
            </p:nvSpPr>
            <p:spPr>
              <a:xfrm>
                <a:off x="500350" y="1271210"/>
                <a:ext cx="803725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en-US" altLang="ko-KR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EstimatedRTT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+mj-ea"/>
                    <a:ea typeface="+mj-ea"/>
                  </a:rPr>
                  <a:t> = (1-</a:t>
                </a:r>
                <a:r>
                  <a:rPr lang="ko-KR" altLang="en-US" sz="1200" dirty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  <a:ea typeface="+mj-ea"/>
                      </a:rPr>
                      <m:t>𝛼</m:t>
                    </m:r>
                  </m:oMath>
                </a14:m>
                <a:r>
                  <a:rPr lang="en-US" altLang="ko-KR" sz="1200" dirty="0">
                    <a:solidFill>
                      <a:prstClr val="black"/>
                    </a:solidFill>
                    <a:latin typeface="+mj-ea"/>
                    <a:ea typeface="+mj-ea"/>
                  </a:rPr>
                  <a:t>) * </a:t>
                </a:r>
                <a:r>
                  <a:rPr lang="en-US" altLang="ko-KR" sz="1200" dirty="0" err="1">
                    <a:solidFill>
                      <a:prstClr val="black"/>
                    </a:solidFill>
                    <a:latin typeface="+mj-ea"/>
                    <a:ea typeface="+mj-ea"/>
                  </a:rPr>
                  <a:t>EstimatedRTT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+mj-ea"/>
                    <a:ea typeface="+mj-ea"/>
                  </a:rPr>
                  <a:t>(t-1) + 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  <a:ea typeface="+mj-ea"/>
                      </a:rPr>
                      <m:t>𝛼</m:t>
                    </m:r>
                  </m:oMath>
                </a14:m>
                <a:r>
                  <a:rPr lang="en-US" altLang="ko-KR" sz="1200" dirty="0">
                    <a:solidFill>
                      <a:prstClr val="black"/>
                    </a:solidFill>
                    <a:latin typeface="+mj-ea"/>
                    <a:ea typeface="+mj-ea"/>
                  </a:rPr>
                  <a:t> * </a:t>
                </a:r>
                <a:r>
                  <a:rPr lang="en-US" altLang="ko-KR" sz="1200" dirty="0" err="1">
                    <a:solidFill>
                      <a:prstClr val="black"/>
                    </a:solidFill>
                    <a:latin typeface="+mj-ea"/>
                    <a:ea typeface="+mj-ea"/>
                  </a:rPr>
                  <a:t>EstimatedRTT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+mj-ea"/>
                    <a:ea typeface="+mj-ea"/>
                  </a:rPr>
                  <a:t>(t)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FE4B250-C1C3-4929-B9DC-788604F55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50" y="1271210"/>
                <a:ext cx="8037257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10F775-EF17-4BA2-8AB5-26D500DBB092}"/>
              </a:ext>
            </a:extLst>
          </p:cNvPr>
          <p:cNvSpPr/>
          <p:nvPr/>
        </p:nvSpPr>
        <p:spPr>
          <a:xfrm>
            <a:off x="500351" y="869392"/>
            <a:ext cx="8037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EstimatedRTT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계산식은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다음과같습니다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D9C819-59EB-4BD4-BCA7-0EBA3C7D75B3}"/>
              </a:ext>
            </a:extLst>
          </p:cNvPr>
          <p:cNvSpPr/>
          <p:nvPr/>
        </p:nvSpPr>
        <p:spPr>
          <a:xfrm>
            <a:off x="500350" y="1611473"/>
            <a:ext cx="8037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이를 바탕으로 코드를 작성하여 계산 및 실행해 보았습니다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DF28AB-0056-49DA-9354-F39B34E40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77" y="1950027"/>
            <a:ext cx="3911801" cy="351173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A19476-B791-4B1B-B9CD-EE40685D2C83}"/>
              </a:ext>
            </a:extLst>
          </p:cNvPr>
          <p:cNvSpPr/>
          <p:nvPr/>
        </p:nvSpPr>
        <p:spPr>
          <a:xfrm>
            <a:off x="4953000" y="2642354"/>
            <a:ext cx="80372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SampleRTT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배열과 </a:t>
            </a:r>
            <a:r>
              <a:rPr kumimoji="0" lang="el-G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α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매개변수로 함수작성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반복문을 통하여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EstimatedRTT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배열 생성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출력 및 라이브러리를 통하여 그래프 출력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58150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7738</TotalTime>
  <Words>1239</Words>
  <Application>Microsoft Office PowerPoint</Application>
  <PresentationFormat>A4 용지(210x297mm)</PresentationFormat>
  <Paragraphs>277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Cambria Math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Orlando</cp:lastModifiedBy>
  <cp:revision>665</cp:revision>
  <dcterms:created xsi:type="dcterms:W3CDTF">2017-09-07T10:48:07Z</dcterms:created>
  <dcterms:modified xsi:type="dcterms:W3CDTF">2020-10-27T16:49:17Z</dcterms:modified>
</cp:coreProperties>
</file>