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453" r:id="rId3"/>
    <p:sldId id="458" r:id="rId4"/>
    <p:sldId id="475" r:id="rId5"/>
    <p:sldId id="478" r:id="rId6"/>
    <p:sldId id="477" r:id="rId7"/>
    <p:sldId id="479" r:id="rId8"/>
    <p:sldId id="414" r:id="rId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2E75B6"/>
    <a:srgbClr val="FBB3BF"/>
    <a:srgbClr val="F66A81"/>
    <a:srgbClr val="F995A6"/>
    <a:srgbClr val="664E59"/>
    <a:srgbClr val="896977"/>
    <a:srgbClr val="55414A"/>
    <a:srgbClr val="F5516C"/>
    <a:srgbClr val="F66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9561" autoAdjust="0"/>
  </p:normalViewPr>
  <p:slideViewPr>
    <p:cSldViewPr snapToGrid="0">
      <p:cViewPr varScale="1">
        <p:scale>
          <a:sx n="114" d="100"/>
          <a:sy n="114" d="100"/>
        </p:scale>
        <p:origin x="1542" y="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926345" y="4814156"/>
            <a:ext cx="397965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컴퓨터 공학과  </a:t>
            </a:r>
            <a:r>
              <a:rPr lang="en-US" altLang="ko-KR" sz="1300" spc="-15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20151167 </a:t>
            </a:r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이인재</a:t>
            </a:r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23768" y="2810507"/>
            <a:ext cx="285847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컴퓨터 네트워크</a:t>
            </a:r>
            <a:endParaRPr lang="en-US" altLang="ko-KR" sz="3000" spc="-15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3000" spc="-15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실습과제 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4-1-</a:t>
            </a:r>
          </a:p>
          <a:p>
            <a:pPr algn="ctr"/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2" y="276052"/>
            <a:ext cx="4350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2F5309-6CF3-4BC2-9D76-5D086CFE59CC}"/>
              </a:ext>
            </a:extLst>
          </p:cNvPr>
          <p:cNvSpPr/>
          <p:nvPr/>
        </p:nvSpPr>
        <p:spPr>
          <a:xfrm>
            <a:off x="4021882" y="790564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01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14B04-C87B-42D4-91D5-B0023591A5AB}"/>
              </a:ext>
            </a:extLst>
          </p:cNvPr>
          <p:cNvSpPr/>
          <p:nvPr/>
        </p:nvSpPr>
        <p:spPr>
          <a:xfrm>
            <a:off x="4333645" y="790564"/>
            <a:ext cx="27179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홈네트워크 </a:t>
            </a: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LAN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FE2E6D-ED6F-458D-AF01-8CFE4D8947F2}"/>
              </a:ext>
            </a:extLst>
          </p:cNvPr>
          <p:cNvSpPr/>
          <p:nvPr/>
        </p:nvSpPr>
        <p:spPr>
          <a:xfrm>
            <a:off x="4021882" y="1344562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02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53428D-138A-42DA-872B-F1EF888F2FD5}"/>
              </a:ext>
            </a:extLst>
          </p:cNvPr>
          <p:cNvSpPr/>
          <p:nvPr/>
        </p:nvSpPr>
        <p:spPr>
          <a:xfrm>
            <a:off x="4333645" y="1344562"/>
            <a:ext cx="27179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DHCP 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서버 발견 메시지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9F8CD9-79FE-44C6-9866-B89763E7BF64}"/>
              </a:ext>
            </a:extLst>
          </p:cNvPr>
          <p:cNvSpPr/>
          <p:nvPr/>
        </p:nvSpPr>
        <p:spPr>
          <a:xfrm>
            <a:off x="4021882" y="1898560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03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5EE11F-C4EB-4442-81E9-1A9AF1DDED5D}"/>
              </a:ext>
            </a:extLst>
          </p:cNvPr>
          <p:cNvSpPr/>
          <p:nvPr/>
        </p:nvSpPr>
        <p:spPr>
          <a:xfrm>
            <a:off x="4333645" y="1898560"/>
            <a:ext cx="27179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DHCP 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제공 메시지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692648-459C-4FBD-8D20-4D6AE89115C1}"/>
              </a:ext>
            </a:extLst>
          </p:cNvPr>
          <p:cNvSpPr/>
          <p:nvPr/>
        </p:nvSpPr>
        <p:spPr>
          <a:xfrm>
            <a:off x="4021882" y="2452558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04	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C4F108-EF6B-4BB9-BBF6-1004A4EC4B53}"/>
              </a:ext>
            </a:extLst>
          </p:cNvPr>
          <p:cNvSpPr/>
          <p:nvPr/>
        </p:nvSpPr>
        <p:spPr>
          <a:xfrm>
            <a:off x="4333645" y="2452558"/>
            <a:ext cx="27179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DHCP  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요청 메시지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BC6CA5-AC70-44A1-BF35-B067B8A1188B}"/>
              </a:ext>
            </a:extLst>
          </p:cNvPr>
          <p:cNvSpPr/>
          <p:nvPr/>
        </p:nvSpPr>
        <p:spPr>
          <a:xfrm>
            <a:off x="4021882" y="2969382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05	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B74A01-E23C-4B90-ADD1-71A44F270E95}"/>
              </a:ext>
            </a:extLst>
          </p:cNvPr>
          <p:cNvSpPr/>
          <p:nvPr/>
        </p:nvSpPr>
        <p:spPr>
          <a:xfrm>
            <a:off x="4333645" y="2969382"/>
            <a:ext cx="27179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DHCP ACK 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04103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홈 네트워크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LAN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3084190" y="890834"/>
            <a:ext cx="37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Ipconfig/release &amp; ipconfig/renew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1E64C3-AF41-4657-81F0-F314BE1CF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361" y="1424288"/>
            <a:ext cx="6197278" cy="1126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8CB31D-6CBC-4035-854F-2D3B739153A1}"/>
              </a:ext>
            </a:extLst>
          </p:cNvPr>
          <p:cNvSpPr txBox="1"/>
          <p:nvPr/>
        </p:nvSpPr>
        <p:spPr>
          <a:xfrm>
            <a:off x="3084190" y="2715188"/>
            <a:ext cx="3737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DHCP</a:t>
            </a:r>
            <a:r>
              <a:rPr lang="ko-KR" altLang="en-US" dirty="0">
                <a:latin typeface="+mj-ea"/>
                <a:ea typeface="+mj-ea"/>
              </a:rPr>
              <a:t>서버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지역 </a:t>
            </a:r>
            <a:r>
              <a:rPr lang="en-US" altLang="ko-KR" dirty="0">
                <a:latin typeface="+mj-ea"/>
                <a:ea typeface="+mj-ea"/>
              </a:rPr>
              <a:t>ISP)</a:t>
            </a:r>
            <a:r>
              <a:rPr lang="ko-KR" altLang="en-US" dirty="0">
                <a:latin typeface="+mj-ea"/>
                <a:ea typeface="+mj-ea"/>
              </a:rPr>
              <a:t>로 부터 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en-US" altLang="ko-KR" dirty="0" err="1">
                <a:latin typeface="+mj-ea"/>
                <a:ea typeface="+mj-ea"/>
              </a:rPr>
              <a:t>ip</a:t>
            </a:r>
            <a:r>
              <a:rPr lang="ko-KR" altLang="en-US" dirty="0">
                <a:latin typeface="+mj-ea"/>
                <a:ea typeface="+mj-ea"/>
              </a:rPr>
              <a:t>할당을 받아 정상적으로 패킷을 </a:t>
            </a:r>
            <a:r>
              <a:rPr lang="ko-KR" altLang="en-US" dirty="0" err="1">
                <a:latin typeface="+mj-ea"/>
                <a:ea typeface="+mj-ea"/>
              </a:rPr>
              <a:t>캡쳐하였습니다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631AE1C-1E5D-44BD-B397-195A0943623E}"/>
              </a:ext>
            </a:extLst>
          </p:cNvPr>
          <p:cNvCxnSpPr>
            <a:cxnSpLocks/>
          </p:cNvCxnSpPr>
          <p:nvPr/>
        </p:nvCxnSpPr>
        <p:spPr>
          <a:xfrm>
            <a:off x="5873693" y="3718862"/>
            <a:ext cx="53953" cy="2564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B23274-2B2D-462F-833B-D238A5A157EA}"/>
              </a:ext>
            </a:extLst>
          </p:cNvPr>
          <p:cNvSpPr txBox="1"/>
          <p:nvPr/>
        </p:nvSpPr>
        <p:spPr>
          <a:xfrm>
            <a:off x="3695216" y="3465687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53F8B-BF3A-4FDC-876B-4A94BE162399}"/>
              </a:ext>
            </a:extLst>
          </p:cNvPr>
          <p:cNvSpPr txBox="1"/>
          <p:nvPr/>
        </p:nvSpPr>
        <p:spPr>
          <a:xfrm>
            <a:off x="5468852" y="3453364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9FFFE-C947-4CD6-9343-DAD5F855C067}"/>
              </a:ext>
            </a:extLst>
          </p:cNvPr>
          <p:cNvSpPr txBox="1"/>
          <p:nvPr/>
        </p:nvSpPr>
        <p:spPr>
          <a:xfrm rot="966521">
            <a:off x="4641796" y="3819248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Discover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93DBE24-233E-4AAF-9733-AA194D4612E7}"/>
              </a:ext>
            </a:extLst>
          </p:cNvPr>
          <p:cNvCxnSpPr>
            <a:cxnSpLocks/>
          </p:cNvCxnSpPr>
          <p:nvPr/>
        </p:nvCxnSpPr>
        <p:spPr>
          <a:xfrm>
            <a:off x="4147015" y="4862695"/>
            <a:ext cx="1746308" cy="53613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51F36E1-6427-4467-B22C-3E1ED311D49B}"/>
              </a:ext>
            </a:extLst>
          </p:cNvPr>
          <p:cNvCxnSpPr>
            <a:cxnSpLocks/>
          </p:cNvCxnSpPr>
          <p:nvPr/>
        </p:nvCxnSpPr>
        <p:spPr>
          <a:xfrm flipH="1">
            <a:off x="4173336" y="5418451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10FF637-B6FB-4604-BBF3-A047172C9C6A}"/>
              </a:ext>
            </a:extLst>
          </p:cNvPr>
          <p:cNvCxnSpPr>
            <a:cxnSpLocks/>
          </p:cNvCxnSpPr>
          <p:nvPr/>
        </p:nvCxnSpPr>
        <p:spPr>
          <a:xfrm>
            <a:off x="4089017" y="3718862"/>
            <a:ext cx="53953" cy="2564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9AB9F32-664F-402E-A277-6E2143C65033}"/>
              </a:ext>
            </a:extLst>
          </p:cNvPr>
          <p:cNvCxnSpPr>
            <a:cxnSpLocks/>
          </p:cNvCxnSpPr>
          <p:nvPr/>
        </p:nvCxnSpPr>
        <p:spPr>
          <a:xfrm>
            <a:off x="4079524" y="3761141"/>
            <a:ext cx="1746308" cy="53613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FD9CAF6-27DA-444E-A4E3-16F87EC74195}"/>
              </a:ext>
            </a:extLst>
          </p:cNvPr>
          <p:cNvCxnSpPr>
            <a:cxnSpLocks/>
          </p:cNvCxnSpPr>
          <p:nvPr/>
        </p:nvCxnSpPr>
        <p:spPr>
          <a:xfrm flipH="1">
            <a:off x="4105845" y="4316897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5ADA5B-5BF4-4F6F-B66E-4843C4B67108}"/>
              </a:ext>
            </a:extLst>
          </p:cNvPr>
          <p:cNvSpPr txBox="1"/>
          <p:nvPr/>
        </p:nvSpPr>
        <p:spPr>
          <a:xfrm rot="966521">
            <a:off x="4641797" y="4920802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Request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9E8AF9-AA96-47B8-A7BD-693129AAC101}"/>
              </a:ext>
            </a:extLst>
          </p:cNvPr>
          <p:cNvSpPr txBox="1"/>
          <p:nvPr/>
        </p:nvSpPr>
        <p:spPr>
          <a:xfrm rot="20671959">
            <a:off x="4685518" y="4303613"/>
            <a:ext cx="53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Offer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D46D6B-332E-4306-93AF-079EEA6994B3}"/>
              </a:ext>
            </a:extLst>
          </p:cNvPr>
          <p:cNvSpPr txBox="1"/>
          <p:nvPr/>
        </p:nvSpPr>
        <p:spPr>
          <a:xfrm rot="20671959">
            <a:off x="4796825" y="5350977"/>
            <a:ext cx="534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47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02.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</a:rPr>
              <a:t>DHCP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</a:rPr>
              <a:t>서버 발견 메시지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617826" y="708861"/>
            <a:ext cx="793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+mj-ea"/>
                <a:ea typeface="+mj-ea"/>
              </a:rPr>
              <a:t>브로드캐스트를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통한 </a:t>
            </a:r>
            <a:r>
              <a:rPr lang="en-US" altLang="ko-KR" sz="1400" dirty="0">
                <a:latin typeface="+mj-ea"/>
                <a:ea typeface="+mj-ea"/>
              </a:rPr>
              <a:t>DHCP</a:t>
            </a:r>
            <a:r>
              <a:rPr lang="ko-KR" altLang="en-US" sz="1400" dirty="0">
                <a:latin typeface="+mj-ea"/>
                <a:ea typeface="+mj-ea"/>
              </a:rPr>
              <a:t>서버 탐색</a:t>
            </a:r>
            <a:r>
              <a:rPr lang="en-US" altLang="ko-KR" sz="1400" dirty="0">
                <a:latin typeface="+mj-ea"/>
                <a:ea typeface="+mj-ea"/>
              </a:rPr>
              <a:t>(0.0.0.0)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1E64C3-AF41-4657-81F0-F314BE1CF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69" y="1094971"/>
            <a:ext cx="5007834" cy="91051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F82731B-C02A-4101-928B-ECDBC145D25B}"/>
              </a:ext>
            </a:extLst>
          </p:cNvPr>
          <p:cNvSpPr/>
          <p:nvPr/>
        </p:nvSpPr>
        <p:spPr>
          <a:xfrm>
            <a:off x="705069" y="1499005"/>
            <a:ext cx="5007834" cy="90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ACCDF7-9B25-43C3-A2C8-FFEB9308D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63" y="2385230"/>
            <a:ext cx="2751863" cy="945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FD1433-956D-4479-98B4-68BCB212E6CD}"/>
              </a:ext>
            </a:extLst>
          </p:cNvPr>
          <p:cNvSpPr txBox="1"/>
          <p:nvPr/>
        </p:nvSpPr>
        <p:spPr>
          <a:xfrm>
            <a:off x="268173" y="3429000"/>
            <a:ext cx="364109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j-ea"/>
                <a:ea typeface="+mj-ea"/>
              </a:rPr>
              <a:t>Message type: Boot Request(1)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해당 메시지 타입이 </a:t>
            </a:r>
            <a:r>
              <a:rPr lang="en-US" altLang="ko-KR" sz="900" dirty="0">
                <a:latin typeface="+mj-ea"/>
                <a:ea typeface="+mj-ea"/>
              </a:rPr>
              <a:t>1, </a:t>
            </a:r>
            <a:r>
              <a:rPr lang="ko-KR" altLang="en-US" sz="900" dirty="0">
                <a:latin typeface="+mj-ea"/>
                <a:ea typeface="+mj-ea"/>
              </a:rPr>
              <a:t>즉 요청이라는 의미</a:t>
            </a: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b="1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Hardware type: Ethernet(0x01)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물리 네트워크의 타입에 대한 필드</a:t>
            </a:r>
            <a:r>
              <a:rPr lang="en-US" altLang="ko-KR" sz="900" dirty="0">
                <a:latin typeface="+mj-ea"/>
                <a:ea typeface="+mj-ea"/>
              </a:rPr>
              <a:t>,</a:t>
            </a:r>
            <a:r>
              <a:rPr lang="ko-KR" altLang="en-US" sz="900" dirty="0">
                <a:latin typeface="+mj-ea"/>
                <a:ea typeface="+mj-ea"/>
              </a:rPr>
              <a:t> </a:t>
            </a:r>
            <a:r>
              <a:rPr lang="en-US" altLang="ko-KR" sz="900" dirty="0">
                <a:latin typeface="+mj-ea"/>
                <a:ea typeface="+mj-ea"/>
              </a:rPr>
              <a:t>0x01</a:t>
            </a:r>
            <a:r>
              <a:rPr lang="ko-KR" altLang="en-US" sz="900" dirty="0">
                <a:latin typeface="+mj-ea"/>
                <a:ea typeface="+mj-ea"/>
              </a:rPr>
              <a:t>은 이더넷이다</a:t>
            </a:r>
            <a:r>
              <a:rPr lang="en-US" altLang="ko-KR" sz="900" dirty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Hardware address length: 6 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물리 주소의 길이에 대한 필드</a:t>
            </a:r>
            <a:r>
              <a:rPr lang="en-US" altLang="ko-KR" sz="900" dirty="0">
                <a:latin typeface="+mj-ea"/>
                <a:ea typeface="+mj-ea"/>
              </a:rPr>
              <a:t>, </a:t>
            </a:r>
            <a:r>
              <a:rPr lang="ko-KR" altLang="en-US" sz="900" dirty="0">
                <a:latin typeface="+mj-ea"/>
                <a:ea typeface="+mj-ea"/>
              </a:rPr>
              <a:t>이더넷의 </a:t>
            </a:r>
            <a:r>
              <a:rPr lang="en-US" altLang="ko-KR" sz="900" dirty="0">
                <a:latin typeface="+mj-ea"/>
                <a:ea typeface="+mj-ea"/>
              </a:rPr>
              <a:t>MAC</a:t>
            </a:r>
            <a:r>
              <a:rPr lang="ko-KR" altLang="en-US" sz="900" dirty="0">
                <a:latin typeface="+mj-ea"/>
                <a:ea typeface="+mj-ea"/>
              </a:rPr>
              <a:t>주소는 </a:t>
            </a:r>
            <a:br>
              <a:rPr lang="en-US" altLang="ko-KR" sz="900" dirty="0">
                <a:latin typeface="+mj-ea"/>
                <a:ea typeface="+mj-ea"/>
              </a:rPr>
            </a:br>
            <a:r>
              <a:rPr lang="en-US" altLang="ko-KR" sz="900" dirty="0">
                <a:latin typeface="+mj-ea"/>
                <a:ea typeface="+mj-ea"/>
              </a:rPr>
              <a:t>6</a:t>
            </a:r>
            <a:r>
              <a:rPr lang="ko-KR" altLang="en-US" sz="900" dirty="0">
                <a:latin typeface="+mj-ea"/>
                <a:ea typeface="+mj-ea"/>
              </a:rPr>
              <a:t>바이트이다</a:t>
            </a:r>
            <a:r>
              <a:rPr lang="en-US" altLang="ko-KR" sz="900" dirty="0">
                <a:latin typeface="+mj-ea"/>
                <a:ea typeface="+mj-ea"/>
              </a:rPr>
              <a:t>.</a:t>
            </a:r>
          </a:p>
          <a:p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Hops:0</a:t>
            </a:r>
          </a:p>
          <a:p>
            <a:r>
              <a:rPr lang="en-US" altLang="ko-KR" sz="900" dirty="0">
                <a:latin typeface="+mj-ea"/>
                <a:ea typeface="+mj-ea"/>
              </a:rPr>
              <a:t>-</a:t>
            </a:r>
            <a:r>
              <a:rPr lang="ko-KR" altLang="en-US" sz="900" dirty="0">
                <a:latin typeface="+mj-ea"/>
                <a:ea typeface="+mj-ea"/>
              </a:rPr>
              <a:t>패킷의</a:t>
            </a:r>
            <a:r>
              <a:rPr lang="en-US" altLang="ko-KR" sz="900" dirty="0">
                <a:latin typeface="+mj-ea"/>
                <a:ea typeface="+mj-ea"/>
              </a:rPr>
              <a:t> </a:t>
            </a:r>
            <a:r>
              <a:rPr lang="ko-KR" altLang="en-US" sz="900" dirty="0">
                <a:latin typeface="+mj-ea"/>
                <a:ea typeface="+mj-ea"/>
              </a:rPr>
              <a:t>최대 홉 수를 나타내는 필드</a:t>
            </a:r>
            <a:r>
              <a:rPr lang="en-US" altLang="ko-KR" sz="900" dirty="0">
                <a:latin typeface="+mj-ea"/>
                <a:ea typeface="+mj-ea"/>
              </a:rPr>
              <a:t>, DHCP </a:t>
            </a:r>
            <a:r>
              <a:rPr lang="ko-KR" altLang="en-US" sz="900" dirty="0">
                <a:latin typeface="+mj-ea"/>
                <a:ea typeface="+mj-ea"/>
              </a:rPr>
              <a:t>서버 탐색을 </a:t>
            </a:r>
            <a:br>
              <a:rPr lang="en-US" altLang="ko-KR" sz="900" dirty="0">
                <a:latin typeface="+mj-ea"/>
                <a:ea typeface="+mj-ea"/>
              </a:rPr>
            </a:br>
            <a:r>
              <a:rPr lang="ko-KR" altLang="en-US" sz="900" dirty="0">
                <a:latin typeface="+mj-ea"/>
                <a:ea typeface="+mj-ea"/>
              </a:rPr>
              <a:t>위해 요구된다</a:t>
            </a:r>
            <a:r>
              <a:rPr lang="en-US" altLang="ko-KR" sz="900" dirty="0">
                <a:latin typeface="+mj-ea"/>
                <a:ea typeface="+mj-ea"/>
              </a:rPr>
              <a:t>.</a:t>
            </a:r>
          </a:p>
          <a:p>
            <a:endParaRPr lang="en-US" altLang="ko-KR" sz="900" dirty="0">
              <a:latin typeface="+mj-ea"/>
              <a:ea typeface="+mj-ea"/>
            </a:endParaRPr>
          </a:p>
          <a:p>
            <a:endParaRPr lang="en-US" altLang="ko-KR" sz="900" dirty="0">
              <a:latin typeface="+mj-ea"/>
              <a:ea typeface="+mj-ea"/>
            </a:endParaRPr>
          </a:p>
          <a:p>
            <a:endParaRPr lang="en-US" altLang="ko-KR" sz="900" dirty="0">
              <a:latin typeface="+mj-ea"/>
              <a:ea typeface="+mj-ea"/>
            </a:endParaRPr>
          </a:p>
          <a:p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solidFill>
                  <a:schemeClr val="bg1"/>
                </a:solidFill>
                <a:latin typeface="+mj-ea"/>
                <a:ea typeface="+mj-ea"/>
              </a:rPr>
              <a:t>Transaction ID:</a:t>
            </a:r>
            <a:r>
              <a:rPr lang="ko-KR" altLang="en-US" sz="9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900" b="1" dirty="0">
                <a:solidFill>
                  <a:schemeClr val="bg1"/>
                </a:solidFill>
                <a:latin typeface="+mj-ea"/>
                <a:ea typeface="+mj-ea"/>
              </a:rPr>
              <a:t>0xd80126bf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패킷을 구분하는 고유 </a:t>
            </a:r>
            <a:r>
              <a:rPr lang="en-US" altLang="ko-KR" sz="900" dirty="0">
                <a:solidFill>
                  <a:schemeClr val="bg1"/>
                </a:solidFill>
                <a:latin typeface="+mj-ea"/>
                <a:ea typeface="+mj-ea"/>
              </a:rPr>
              <a:t>ID</a:t>
            </a:r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를 나타내는 필드로 요청과 </a:t>
            </a:r>
            <a:br>
              <a:rPr lang="en-US" altLang="ko-KR" sz="900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응답에 대해서 동일한 아이디를 갖는다</a:t>
            </a:r>
            <a:r>
              <a:rPr lang="en-US" altLang="ko-KR" sz="9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900" b="1" dirty="0">
                <a:solidFill>
                  <a:schemeClr val="bg1"/>
                </a:solidFill>
                <a:latin typeface="+mj-ea"/>
                <a:ea typeface="+mj-ea"/>
              </a:rPr>
              <a:t>Second elapsed: 0</a:t>
            </a:r>
          </a:p>
          <a:p>
            <a:r>
              <a:rPr lang="en-US" altLang="ko-KR" sz="900" dirty="0">
                <a:solidFill>
                  <a:schemeClr val="bg1"/>
                </a:solidFill>
                <a:latin typeface="+mj-ea"/>
                <a:ea typeface="+mj-ea"/>
              </a:rPr>
              <a:t>-  </a:t>
            </a:r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클라이언트가 주소요청을 한 이후에 대한 경과 시간</a:t>
            </a:r>
            <a:endParaRPr lang="en-US" altLang="ko-KR" sz="10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ACA5D9-1FAC-4C99-8099-202E672E0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978" y="2358912"/>
            <a:ext cx="2381959" cy="9452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42B996-EFC8-4FC5-B8A8-EC6A7D2EBC19}"/>
              </a:ext>
            </a:extLst>
          </p:cNvPr>
          <p:cNvSpPr txBox="1"/>
          <p:nvPr/>
        </p:nvSpPr>
        <p:spPr>
          <a:xfrm>
            <a:off x="6915244" y="3429000"/>
            <a:ext cx="3641097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j-ea"/>
                <a:ea typeface="+mj-ea"/>
              </a:rPr>
              <a:t>Client identifier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길이가</a:t>
            </a:r>
            <a:r>
              <a:rPr lang="en-US" altLang="ko-KR" sz="900" dirty="0">
                <a:latin typeface="+mj-ea"/>
                <a:ea typeface="+mj-ea"/>
              </a:rPr>
              <a:t>7</a:t>
            </a:r>
            <a:r>
              <a:rPr lang="ko-KR" altLang="en-US" sz="900" dirty="0">
                <a:latin typeface="+mj-ea"/>
                <a:ea typeface="+mj-ea"/>
              </a:rPr>
              <a:t>인 이더넷 물리네트워크를 갖고 있음을 명세</a:t>
            </a: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latin typeface="+mj-ea"/>
                <a:ea typeface="+mj-ea"/>
              </a:rPr>
              <a:t>70:85:c2:7d:f6:df</a:t>
            </a:r>
            <a:r>
              <a:rPr lang="ko-KR" altLang="en-US" sz="900" dirty="0">
                <a:latin typeface="+mj-ea"/>
                <a:ea typeface="+mj-ea"/>
              </a:rPr>
              <a:t>의 </a:t>
            </a:r>
            <a:r>
              <a:rPr lang="en-US" altLang="ko-KR" sz="900" dirty="0">
                <a:latin typeface="+mj-ea"/>
                <a:ea typeface="+mj-ea"/>
              </a:rPr>
              <a:t>MAC</a:t>
            </a:r>
            <a:r>
              <a:rPr lang="ko-KR" altLang="en-US" sz="900" dirty="0">
                <a:latin typeface="+mj-ea"/>
                <a:ea typeface="+mj-ea"/>
              </a:rPr>
              <a:t>주소 보유</a:t>
            </a: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Requested IP Address(192.168.25.50)</a:t>
            </a:r>
          </a:p>
          <a:p>
            <a:r>
              <a:rPr lang="en-US" altLang="ko-KR" sz="900" dirty="0">
                <a:latin typeface="+mj-ea"/>
                <a:ea typeface="+mj-ea"/>
              </a:rPr>
              <a:t>- </a:t>
            </a:r>
            <a:r>
              <a:rPr lang="ko-KR" altLang="en-US" sz="900" dirty="0">
                <a:latin typeface="+mj-ea"/>
                <a:ea typeface="+mj-ea"/>
              </a:rPr>
              <a:t>요청된 </a:t>
            </a:r>
            <a:r>
              <a:rPr lang="en-US" altLang="ko-KR" sz="900" dirty="0" err="1">
                <a:latin typeface="+mj-ea"/>
                <a:ea typeface="+mj-ea"/>
              </a:rPr>
              <a:t>ip</a:t>
            </a:r>
            <a:r>
              <a:rPr lang="ko-KR" altLang="en-US" sz="900" dirty="0">
                <a:latin typeface="+mj-ea"/>
                <a:ea typeface="+mj-ea"/>
              </a:rPr>
              <a:t>주소의 길이와 요청 </a:t>
            </a:r>
            <a:r>
              <a:rPr lang="en-US" altLang="ko-KR" sz="900" dirty="0" err="1">
                <a:latin typeface="+mj-ea"/>
                <a:ea typeface="+mj-ea"/>
              </a:rPr>
              <a:t>ip</a:t>
            </a:r>
            <a:r>
              <a:rPr lang="ko-KR" altLang="en-US" sz="900" dirty="0">
                <a:latin typeface="+mj-ea"/>
                <a:ea typeface="+mj-ea"/>
              </a:rPr>
              <a:t>주소를 나타낸다</a:t>
            </a:r>
            <a:r>
              <a:rPr lang="en-US" altLang="ko-KR" sz="900" dirty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Host Name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호스트이름 길이와 호스트의 이름을 나타낸다</a:t>
            </a:r>
            <a:r>
              <a:rPr lang="en-US" altLang="ko-KR" sz="900" dirty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Hops:0</a:t>
            </a:r>
          </a:p>
          <a:p>
            <a:r>
              <a:rPr lang="en-US" altLang="ko-KR" sz="900" dirty="0">
                <a:latin typeface="+mj-ea"/>
                <a:ea typeface="+mj-ea"/>
              </a:rPr>
              <a:t>-</a:t>
            </a:r>
            <a:r>
              <a:rPr lang="ko-KR" altLang="en-US" sz="900" dirty="0">
                <a:latin typeface="+mj-ea"/>
                <a:ea typeface="+mj-ea"/>
              </a:rPr>
              <a:t>패킷의</a:t>
            </a:r>
            <a:r>
              <a:rPr lang="en-US" altLang="ko-KR" sz="900" dirty="0">
                <a:latin typeface="+mj-ea"/>
                <a:ea typeface="+mj-ea"/>
              </a:rPr>
              <a:t> </a:t>
            </a:r>
            <a:r>
              <a:rPr lang="ko-KR" altLang="en-US" sz="900" dirty="0">
                <a:latin typeface="+mj-ea"/>
                <a:ea typeface="+mj-ea"/>
              </a:rPr>
              <a:t>최대 홉 수를 나타내는 필드</a:t>
            </a:r>
            <a:r>
              <a:rPr lang="en-US" altLang="ko-KR" sz="900" dirty="0">
                <a:latin typeface="+mj-ea"/>
                <a:ea typeface="+mj-ea"/>
              </a:rPr>
              <a:t>, DHCP </a:t>
            </a:r>
            <a:r>
              <a:rPr lang="ko-KR" altLang="en-US" sz="900" dirty="0">
                <a:latin typeface="+mj-ea"/>
                <a:ea typeface="+mj-ea"/>
              </a:rPr>
              <a:t>서버 탐색을 </a:t>
            </a:r>
            <a:br>
              <a:rPr lang="en-US" altLang="ko-KR" sz="900" dirty="0">
                <a:latin typeface="+mj-ea"/>
                <a:ea typeface="+mj-ea"/>
              </a:rPr>
            </a:br>
            <a:r>
              <a:rPr lang="ko-KR" altLang="en-US" sz="900" dirty="0">
                <a:latin typeface="+mj-ea"/>
                <a:ea typeface="+mj-ea"/>
              </a:rPr>
              <a:t>위해 요구된다</a:t>
            </a:r>
            <a:r>
              <a:rPr lang="en-US" altLang="ko-KR" sz="900" dirty="0">
                <a:latin typeface="+mj-ea"/>
                <a:ea typeface="+mj-ea"/>
              </a:rPr>
              <a:t>.</a:t>
            </a:r>
          </a:p>
          <a:p>
            <a:endParaRPr lang="en-US" altLang="ko-KR" sz="1050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79D72C-33A9-4580-BAE9-070BB4761BB5}"/>
              </a:ext>
            </a:extLst>
          </p:cNvPr>
          <p:cNvSpPr txBox="1"/>
          <p:nvPr/>
        </p:nvSpPr>
        <p:spPr>
          <a:xfrm>
            <a:off x="3703659" y="3429000"/>
            <a:ext cx="3641097" cy="24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>
                <a:latin typeface="+mj-ea"/>
                <a:ea typeface="+mj-ea"/>
              </a:rPr>
              <a:t>Bootp</a:t>
            </a:r>
            <a:r>
              <a:rPr lang="en-US" altLang="ko-KR" sz="900" b="1" dirty="0">
                <a:latin typeface="+mj-ea"/>
                <a:ea typeface="+mj-ea"/>
              </a:rPr>
              <a:t> flags : 0x000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응답 방식에 대한 정의</a:t>
            </a:r>
            <a:r>
              <a:rPr lang="en-US" altLang="ko-KR" sz="900" dirty="0">
                <a:latin typeface="+mj-ea"/>
                <a:ea typeface="+mj-ea"/>
              </a:rPr>
              <a:t>, 0x 0000</a:t>
            </a:r>
            <a:r>
              <a:rPr lang="ko-KR" altLang="en-US" sz="900" dirty="0">
                <a:latin typeface="+mj-ea"/>
                <a:ea typeface="+mj-ea"/>
              </a:rPr>
              <a:t>은 </a:t>
            </a:r>
            <a:r>
              <a:rPr lang="en-US" altLang="ko-KR" sz="900" dirty="0">
                <a:latin typeface="+mj-ea"/>
                <a:ea typeface="+mj-ea"/>
              </a:rPr>
              <a:t>unicast</a:t>
            </a:r>
            <a:r>
              <a:rPr lang="ko-KR" altLang="en-US" sz="900" dirty="0">
                <a:latin typeface="+mj-ea"/>
                <a:ea typeface="+mj-ea"/>
              </a:rPr>
              <a:t>방식이다</a:t>
            </a: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Client IP address: 0.0.0.0</a:t>
            </a:r>
          </a:p>
          <a:p>
            <a:r>
              <a:rPr lang="en-US" altLang="ko-KR" sz="900" dirty="0">
                <a:latin typeface="+mj-ea"/>
                <a:ea typeface="+mj-ea"/>
              </a:rPr>
              <a:t>- IP</a:t>
            </a:r>
            <a:r>
              <a:rPr lang="ko-KR" altLang="en-US" sz="900" dirty="0">
                <a:latin typeface="+mj-ea"/>
                <a:ea typeface="+mj-ea"/>
              </a:rPr>
              <a:t>를 요청한 현재 클라이언트의 </a:t>
            </a:r>
            <a:r>
              <a:rPr lang="en-US" altLang="ko-KR" sz="900" dirty="0">
                <a:latin typeface="+mj-ea"/>
                <a:ea typeface="+mj-ea"/>
              </a:rPr>
              <a:t>Ip</a:t>
            </a:r>
            <a:r>
              <a:rPr lang="ko-KR" altLang="en-US" sz="900" dirty="0">
                <a:latin typeface="+mj-ea"/>
                <a:ea typeface="+mj-ea"/>
              </a:rPr>
              <a:t>를 나타낸다</a:t>
            </a:r>
            <a:r>
              <a:rPr lang="en-US" altLang="ko-KR" sz="900" dirty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Your (</a:t>
            </a:r>
            <a:r>
              <a:rPr lang="en-US" altLang="ko-KR" sz="900" b="1" dirty="0" err="1">
                <a:latin typeface="+mj-ea"/>
                <a:ea typeface="+mj-ea"/>
              </a:rPr>
              <a:t>Clinet</a:t>
            </a:r>
            <a:r>
              <a:rPr lang="en-US" altLang="ko-KR" sz="900" b="1" dirty="0">
                <a:latin typeface="+mj-ea"/>
                <a:ea typeface="+mj-ea"/>
              </a:rPr>
              <a:t>) IP: 192.168.25.50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요청하는 클라이언트 주소 현재 </a:t>
            </a:r>
            <a:r>
              <a:rPr lang="en-US" altLang="ko-KR" sz="900" dirty="0">
                <a:latin typeface="+mj-ea"/>
                <a:ea typeface="+mj-ea"/>
              </a:rPr>
              <a:t>0.0.0.0</a:t>
            </a:r>
            <a:r>
              <a:rPr lang="ko-KR" altLang="en-US" sz="900" dirty="0">
                <a:latin typeface="+mj-ea"/>
                <a:ea typeface="+mj-ea"/>
              </a:rPr>
              <a:t>을 나타냄</a:t>
            </a: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Next/Relay server IP address: 0.0.0.0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다음 서버의 </a:t>
            </a:r>
            <a:r>
              <a:rPr lang="en-US" altLang="ko-KR" sz="900" dirty="0">
                <a:latin typeface="+mj-ea"/>
                <a:ea typeface="+mj-ea"/>
              </a:rPr>
              <a:t>IP </a:t>
            </a:r>
            <a:r>
              <a:rPr lang="ko-KR" altLang="en-US" sz="900" dirty="0">
                <a:latin typeface="+mj-ea"/>
                <a:ea typeface="+mj-ea"/>
              </a:rPr>
              <a:t>주소 를 나타낸다</a:t>
            </a:r>
            <a:r>
              <a:rPr lang="en-US" altLang="ko-KR" sz="900" dirty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latin typeface="+mj-ea"/>
                <a:ea typeface="+mj-ea"/>
              </a:rPr>
              <a:t>DHCP</a:t>
            </a:r>
            <a:r>
              <a:rPr lang="ko-KR" altLang="en-US" sz="900" dirty="0">
                <a:latin typeface="+mj-ea"/>
                <a:ea typeface="+mj-ea"/>
              </a:rPr>
              <a:t>로 가는 서버와 클라이언트 사이의 종단 주소</a:t>
            </a: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endParaRPr lang="en-US" altLang="ko-KR" sz="1050" dirty="0"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33E72F-531E-4641-A1D0-55ACA639F6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8241" y="2385230"/>
            <a:ext cx="3052855" cy="101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9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</a:rPr>
              <a:t>DHCP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</a:rPr>
              <a:t>제공 메시지</a:t>
            </a:r>
          </a:p>
          <a:p>
            <a:pPr>
              <a:defRPr/>
            </a:pP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617825" y="708861"/>
            <a:ext cx="10094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</a:rPr>
              <a:t>DHCP</a:t>
            </a:r>
            <a:r>
              <a:rPr lang="ko-KR" altLang="en-US" sz="1400" dirty="0" err="1">
                <a:latin typeface="+mj-ea"/>
              </a:rPr>
              <a:t>서버측에서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IP</a:t>
            </a:r>
            <a:r>
              <a:rPr lang="ko-KR" altLang="en-US" sz="1400" dirty="0">
                <a:latin typeface="+mj-ea"/>
              </a:rPr>
              <a:t>관련 정보를 보내 제안하는 과정 </a:t>
            </a:r>
            <a:r>
              <a:rPr lang="en-US" altLang="ko-KR" sz="1400" dirty="0">
                <a:latin typeface="+mj-ea"/>
              </a:rPr>
              <a:t>(192.168.25.1 to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192.168.25.50)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1E64C3-AF41-4657-81F0-F314BE1CF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69" y="1094971"/>
            <a:ext cx="5007834" cy="91051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F82731B-C02A-4101-928B-ECDBC145D25B}"/>
              </a:ext>
            </a:extLst>
          </p:cNvPr>
          <p:cNvSpPr/>
          <p:nvPr/>
        </p:nvSpPr>
        <p:spPr>
          <a:xfrm>
            <a:off x="705069" y="1607376"/>
            <a:ext cx="5007834" cy="90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D1433-956D-4479-98B4-68BCB212E6CD}"/>
              </a:ext>
            </a:extLst>
          </p:cNvPr>
          <p:cNvSpPr txBox="1"/>
          <p:nvPr/>
        </p:nvSpPr>
        <p:spPr>
          <a:xfrm>
            <a:off x="268173" y="3429000"/>
            <a:ext cx="364109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j-ea"/>
                <a:ea typeface="+mj-ea"/>
              </a:rPr>
              <a:t>Message type: Boot Request(2)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해당 메시지 타입이 </a:t>
            </a:r>
            <a:r>
              <a:rPr lang="en-US" altLang="ko-KR" sz="900" dirty="0">
                <a:latin typeface="+mj-ea"/>
                <a:ea typeface="+mj-ea"/>
              </a:rPr>
              <a:t>2, </a:t>
            </a:r>
            <a:r>
              <a:rPr lang="ko-KR" altLang="en-US" sz="900" dirty="0">
                <a:latin typeface="+mj-ea"/>
                <a:ea typeface="+mj-ea"/>
              </a:rPr>
              <a:t>즉 응답이라는 의미</a:t>
            </a: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b="1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Hardware type: Ethernet(0x01)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물리 네트워크의 타입에 대한 필드</a:t>
            </a:r>
            <a:r>
              <a:rPr lang="en-US" altLang="ko-KR" sz="900" dirty="0">
                <a:latin typeface="+mj-ea"/>
                <a:ea typeface="+mj-ea"/>
              </a:rPr>
              <a:t>,</a:t>
            </a:r>
            <a:r>
              <a:rPr lang="ko-KR" altLang="en-US" sz="900" dirty="0">
                <a:latin typeface="+mj-ea"/>
                <a:ea typeface="+mj-ea"/>
              </a:rPr>
              <a:t> </a:t>
            </a:r>
            <a:r>
              <a:rPr lang="en-US" altLang="ko-KR" sz="900" dirty="0">
                <a:latin typeface="+mj-ea"/>
                <a:ea typeface="+mj-ea"/>
              </a:rPr>
              <a:t>0x01</a:t>
            </a:r>
            <a:r>
              <a:rPr lang="ko-KR" altLang="en-US" sz="900" dirty="0">
                <a:latin typeface="+mj-ea"/>
                <a:ea typeface="+mj-ea"/>
              </a:rPr>
              <a:t>은 이더넷이다</a:t>
            </a:r>
            <a:r>
              <a:rPr lang="en-US" altLang="ko-KR" sz="900" dirty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Hardware address length: 6 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물리 주소의 길이에 대한 필드</a:t>
            </a:r>
            <a:r>
              <a:rPr lang="en-US" altLang="ko-KR" sz="900" dirty="0">
                <a:latin typeface="+mj-ea"/>
                <a:ea typeface="+mj-ea"/>
              </a:rPr>
              <a:t>, </a:t>
            </a:r>
            <a:r>
              <a:rPr lang="ko-KR" altLang="en-US" sz="900" dirty="0">
                <a:latin typeface="+mj-ea"/>
                <a:ea typeface="+mj-ea"/>
              </a:rPr>
              <a:t>이더넷의 </a:t>
            </a:r>
            <a:r>
              <a:rPr lang="en-US" altLang="ko-KR" sz="900" dirty="0">
                <a:latin typeface="+mj-ea"/>
                <a:ea typeface="+mj-ea"/>
              </a:rPr>
              <a:t>MAC</a:t>
            </a:r>
            <a:r>
              <a:rPr lang="ko-KR" altLang="en-US" sz="900" dirty="0">
                <a:latin typeface="+mj-ea"/>
                <a:ea typeface="+mj-ea"/>
              </a:rPr>
              <a:t>주소는 </a:t>
            </a:r>
            <a:br>
              <a:rPr lang="en-US" altLang="ko-KR" sz="900" dirty="0">
                <a:latin typeface="+mj-ea"/>
                <a:ea typeface="+mj-ea"/>
              </a:rPr>
            </a:br>
            <a:r>
              <a:rPr lang="en-US" altLang="ko-KR" sz="900" dirty="0">
                <a:latin typeface="+mj-ea"/>
                <a:ea typeface="+mj-ea"/>
              </a:rPr>
              <a:t>6</a:t>
            </a:r>
            <a:r>
              <a:rPr lang="ko-KR" altLang="en-US" sz="900" dirty="0">
                <a:latin typeface="+mj-ea"/>
                <a:ea typeface="+mj-ea"/>
              </a:rPr>
              <a:t>바이트이다</a:t>
            </a:r>
            <a:r>
              <a:rPr lang="en-US" altLang="ko-KR" sz="900" dirty="0">
                <a:latin typeface="+mj-ea"/>
                <a:ea typeface="+mj-ea"/>
              </a:rPr>
              <a:t>.</a:t>
            </a:r>
          </a:p>
          <a:p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Hops:0</a:t>
            </a:r>
          </a:p>
          <a:p>
            <a:r>
              <a:rPr lang="en-US" altLang="ko-KR" sz="900" dirty="0">
                <a:latin typeface="+mj-ea"/>
                <a:ea typeface="+mj-ea"/>
              </a:rPr>
              <a:t>-</a:t>
            </a:r>
            <a:r>
              <a:rPr lang="ko-KR" altLang="en-US" sz="900" dirty="0">
                <a:latin typeface="+mj-ea"/>
                <a:ea typeface="+mj-ea"/>
              </a:rPr>
              <a:t>패킷의</a:t>
            </a:r>
            <a:r>
              <a:rPr lang="en-US" altLang="ko-KR" sz="900" dirty="0">
                <a:latin typeface="+mj-ea"/>
                <a:ea typeface="+mj-ea"/>
              </a:rPr>
              <a:t> </a:t>
            </a:r>
            <a:r>
              <a:rPr lang="ko-KR" altLang="en-US" sz="900" dirty="0">
                <a:latin typeface="+mj-ea"/>
                <a:ea typeface="+mj-ea"/>
              </a:rPr>
              <a:t>최대 홉 수를 나타내는 필드</a:t>
            </a:r>
            <a:r>
              <a:rPr lang="en-US" altLang="ko-KR" sz="900" dirty="0">
                <a:latin typeface="+mj-ea"/>
                <a:ea typeface="+mj-ea"/>
              </a:rPr>
              <a:t>, DHCP </a:t>
            </a:r>
            <a:r>
              <a:rPr lang="ko-KR" altLang="en-US" sz="900" dirty="0">
                <a:latin typeface="+mj-ea"/>
                <a:ea typeface="+mj-ea"/>
              </a:rPr>
              <a:t>서버 탐색을 </a:t>
            </a:r>
            <a:br>
              <a:rPr lang="en-US" altLang="ko-KR" sz="900" dirty="0">
                <a:latin typeface="+mj-ea"/>
                <a:ea typeface="+mj-ea"/>
              </a:rPr>
            </a:br>
            <a:r>
              <a:rPr lang="ko-KR" altLang="en-US" sz="900" dirty="0">
                <a:latin typeface="+mj-ea"/>
                <a:ea typeface="+mj-ea"/>
              </a:rPr>
              <a:t>위해 요구된다</a:t>
            </a:r>
            <a:r>
              <a:rPr lang="en-US" altLang="ko-KR" sz="900" dirty="0">
                <a:latin typeface="+mj-ea"/>
                <a:ea typeface="+mj-ea"/>
              </a:rPr>
              <a:t>.</a:t>
            </a:r>
          </a:p>
          <a:p>
            <a:endParaRPr lang="en-US" altLang="ko-KR" sz="900" dirty="0">
              <a:latin typeface="+mj-ea"/>
              <a:ea typeface="+mj-ea"/>
            </a:endParaRPr>
          </a:p>
          <a:p>
            <a:endParaRPr lang="en-US" altLang="ko-KR" sz="900" dirty="0">
              <a:latin typeface="+mj-ea"/>
              <a:ea typeface="+mj-ea"/>
            </a:endParaRPr>
          </a:p>
          <a:p>
            <a:endParaRPr lang="en-US" altLang="ko-KR" sz="900" dirty="0">
              <a:latin typeface="+mj-ea"/>
              <a:ea typeface="+mj-ea"/>
            </a:endParaRPr>
          </a:p>
          <a:p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solidFill>
                  <a:schemeClr val="bg1"/>
                </a:solidFill>
                <a:latin typeface="+mj-ea"/>
                <a:ea typeface="+mj-ea"/>
              </a:rPr>
              <a:t>Transaction ID:</a:t>
            </a:r>
            <a:r>
              <a:rPr lang="ko-KR" altLang="en-US" sz="9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900" b="1" dirty="0">
                <a:solidFill>
                  <a:schemeClr val="bg1"/>
                </a:solidFill>
                <a:latin typeface="+mj-ea"/>
                <a:ea typeface="+mj-ea"/>
              </a:rPr>
              <a:t>0xd80126bf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패킷을 구분하는 고유 </a:t>
            </a:r>
            <a:r>
              <a:rPr lang="en-US" altLang="ko-KR" sz="900" dirty="0">
                <a:solidFill>
                  <a:schemeClr val="bg1"/>
                </a:solidFill>
                <a:latin typeface="+mj-ea"/>
                <a:ea typeface="+mj-ea"/>
              </a:rPr>
              <a:t>ID</a:t>
            </a:r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를 나타내는 필드로 요청과 </a:t>
            </a:r>
            <a:br>
              <a:rPr lang="en-US" altLang="ko-KR" sz="900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응답에 대해서 동일한 아이디를 갖는다</a:t>
            </a:r>
            <a:r>
              <a:rPr lang="en-US" altLang="ko-KR" sz="9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900" b="1" dirty="0">
                <a:solidFill>
                  <a:schemeClr val="bg1"/>
                </a:solidFill>
                <a:latin typeface="+mj-ea"/>
                <a:ea typeface="+mj-ea"/>
              </a:rPr>
              <a:t>Second elapsed: 0</a:t>
            </a:r>
          </a:p>
          <a:p>
            <a:r>
              <a:rPr lang="en-US" altLang="ko-KR" sz="900" dirty="0">
                <a:solidFill>
                  <a:schemeClr val="bg1"/>
                </a:solidFill>
                <a:latin typeface="+mj-ea"/>
                <a:ea typeface="+mj-ea"/>
              </a:rPr>
              <a:t>-  </a:t>
            </a:r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클라이언트가 주소요청을 한 이후에 대한 경과 시간</a:t>
            </a:r>
            <a:endParaRPr lang="en-US" altLang="ko-KR" sz="10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42B996-EFC8-4FC5-B8A8-EC6A7D2EBC19}"/>
              </a:ext>
            </a:extLst>
          </p:cNvPr>
          <p:cNvSpPr txBox="1"/>
          <p:nvPr/>
        </p:nvSpPr>
        <p:spPr>
          <a:xfrm>
            <a:off x="6890077" y="3339636"/>
            <a:ext cx="3641097" cy="440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j-ea"/>
                <a:ea typeface="+mj-ea"/>
              </a:rPr>
              <a:t>Option: (53) DHCP Message Type (offer)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길이가 </a:t>
            </a:r>
            <a:r>
              <a:rPr lang="en-US" altLang="ko-KR" sz="900" dirty="0">
                <a:latin typeface="+mj-ea"/>
                <a:ea typeface="+mj-ea"/>
              </a:rPr>
              <a:t>1</a:t>
            </a:r>
            <a:r>
              <a:rPr lang="ko-KR" altLang="en-US" sz="900" dirty="0">
                <a:latin typeface="+mj-ea"/>
                <a:ea typeface="+mj-ea"/>
              </a:rPr>
              <a:t>이며 타입이 </a:t>
            </a:r>
            <a:r>
              <a:rPr lang="en-US" altLang="ko-KR" sz="900" dirty="0">
                <a:latin typeface="+mj-ea"/>
                <a:ea typeface="+mj-ea"/>
              </a:rPr>
              <a:t>2</a:t>
            </a:r>
            <a:r>
              <a:rPr lang="ko-KR" altLang="en-US" sz="900" dirty="0">
                <a:latin typeface="+mj-ea"/>
                <a:ea typeface="+mj-ea"/>
              </a:rPr>
              <a:t>인 응답의 값을 갖고 있음</a:t>
            </a: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Option: (54) DHCP Server Identifier (192.168.25.1)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서버를 구분하기 위해 존재하는 필드</a:t>
            </a:r>
            <a:r>
              <a:rPr lang="en-US" altLang="ko-KR" sz="900" dirty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latin typeface="+mj-ea"/>
                <a:ea typeface="+mj-ea"/>
              </a:rPr>
              <a:t>DHCP</a:t>
            </a:r>
            <a:r>
              <a:rPr lang="ko-KR" altLang="en-US" sz="900" dirty="0">
                <a:latin typeface="+mj-ea"/>
                <a:ea typeface="+mj-ea"/>
              </a:rPr>
              <a:t>의 </a:t>
            </a:r>
            <a:r>
              <a:rPr lang="en-US" altLang="ko-KR" sz="900" dirty="0">
                <a:latin typeface="+mj-ea"/>
                <a:ea typeface="+mj-ea"/>
              </a:rPr>
              <a:t>IP</a:t>
            </a:r>
            <a:r>
              <a:rPr lang="ko-KR" altLang="en-US" sz="900" dirty="0">
                <a:latin typeface="+mj-ea"/>
                <a:ea typeface="+mj-ea"/>
              </a:rPr>
              <a:t>주소를 갖고 있다</a:t>
            </a:r>
            <a:r>
              <a:rPr lang="en-US" altLang="ko-KR" sz="900" dirty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Option : (51) IP Address Lease Time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클라이언트에게 </a:t>
            </a:r>
            <a:r>
              <a:rPr lang="en-US" altLang="ko-KR" sz="900" dirty="0">
                <a:latin typeface="+mj-ea"/>
                <a:ea typeface="+mj-ea"/>
              </a:rPr>
              <a:t>IP</a:t>
            </a:r>
            <a:r>
              <a:rPr lang="ko-KR" altLang="en-US" sz="900" dirty="0">
                <a:latin typeface="+mj-ea"/>
                <a:ea typeface="+mj-ea"/>
              </a:rPr>
              <a:t>를 할당해줄 수 있는 시간에 대한</a:t>
            </a:r>
            <a:br>
              <a:rPr lang="en-US" altLang="ko-KR" sz="900" dirty="0">
                <a:latin typeface="+mj-ea"/>
                <a:ea typeface="+mj-ea"/>
              </a:rPr>
            </a:br>
            <a:r>
              <a:rPr lang="ko-KR" altLang="en-US" sz="900" dirty="0">
                <a:latin typeface="+mj-ea"/>
                <a:ea typeface="+mj-ea"/>
              </a:rPr>
              <a:t>제한을 나타내며 현재는 </a:t>
            </a:r>
            <a:r>
              <a:rPr lang="en-US" altLang="ko-KR" sz="900" dirty="0">
                <a:latin typeface="+mj-ea"/>
                <a:ea typeface="+mj-ea"/>
              </a:rPr>
              <a:t>1</a:t>
            </a:r>
            <a:r>
              <a:rPr lang="ko-KR" altLang="en-US" sz="900" dirty="0">
                <a:latin typeface="+mj-ea"/>
                <a:ea typeface="+mj-ea"/>
              </a:rPr>
              <a:t>시간이다</a:t>
            </a:r>
            <a:r>
              <a:rPr lang="en-US" altLang="ko-KR" sz="900" dirty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Option : (1) subnet Mask (255.255.255.0)</a:t>
            </a:r>
          </a:p>
          <a:p>
            <a:r>
              <a:rPr lang="en-US" altLang="ko-KR" sz="900" dirty="0">
                <a:latin typeface="+mj-ea"/>
                <a:ea typeface="+mj-ea"/>
              </a:rPr>
              <a:t>-</a:t>
            </a:r>
            <a:r>
              <a:rPr lang="ko-KR" altLang="en-US" sz="900" dirty="0" err="1">
                <a:latin typeface="+mj-ea"/>
                <a:ea typeface="+mj-ea"/>
              </a:rPr>
              <a:t>서브넷</a:t>
            </a:r>
            <a:r>
              <a:rPr lang="ko-KR" altLang="en-US" sz="900" dirty="0">
                <a:latin typeface="+mj-ea"/>
                <a:ea typeface="+mj-ea"/>
              </a:rPr>
              <a:t> 마스크에 대한 필드</a:t>
            </a:r>
            <a:r>
              <a:rPr lang="en-US" altLang="ko-KR" sz="900" dirty="0">
                <a:latin typeface="+mj-ea"/>
                <a:ea typeface="+mj-ea"/>
              </a:rPr>
              <a:t>(255.255.255.0)</a:t>
            </a:r>
          </a:p>
          <a:p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</a:rPr>
              <a:t>Option : (3) Router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</a:rPr>
              <a:t>라우터에 대한 필드</a:t>
            </a:r>
            <a:r>
              <a:rPr lang="en-US" altLang="ko-KR" sz="900" dirty="0">
                <a:latin typeface="+mj-ea"/>
              </a:rPr>
              <a:t>(255.255.255.0)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</a:endParaRPr>
          </a:p>
          <a:p>
            <a:r>
              <a:rPr lang="en-US" altLang="ko-KR" sz="900" b="1" dirty="0">
                <a:solidFill>
                  <a:schemeClr val="bg1"/>
                </a:solidFill>
                <a:latin typeface="+mj-ea"/>
              </a:rPr>
              <a:t>Option : (6) Domain Name Server </a:t>
            </a:r>
          </a:p>
          <a:p>
            <a:r>
              <a:rPr lang="en-US" altLang="ko-KR" sz="900" dirty="0">
                <a:solidFill>
                  <a:schemeClr val="bg1"/>
                </a:solidFill>
                <a:latin typeface="+mj-ea"/>
              </a:rPr>
              <a:t>- </a:t>
            </a:r>
            <a:r>
              <a:rPr lang="ko-KR" altLang="en-US" sz="900" dirty="0">
                <a:solidFill>
                  <a:schemeClr val="bg1"/>
                </a:solidFill>
                <a:latin typeface="+mj-ea"/>
              </a:rPr>
              <a:t>도메인 주소에 대한 필드</a:t>
            </a:r>
            <a:endParaRPr lang="en-US" altLang="ko-KR" sz="900" dirty="0">
              <a:solidFill>
                <a:schemeClr val="bg1"/>
              </a:solidFill>
              <a:latin typeface="+mj-ea"/>
            </a:endParaRPr>
          </a:p>
          <a:p>
            <a:endParaRPr lang="en-US" altLang="ko-KR" sz="900" dirty="0">
              <a:solidFill>
                <a:schemeClr val="bg1"/>
              </a:solidFill>
              <a:latin typeface="+mj-ea"/>
            </a:endParaRPr>
          </a:p>
          <a:p>
            <a:r>
              <a:rPr lang="en-US" altLang="ko-KR" sz="900" b="1" dirty="0">
                <a:solidFill>
                  <a:schemeClr val="bg1"/>
                </a:solidFill>
                <a:latin typeface="+mj-ea"/>
              </a:rPr>
              <a:t>Option : (15) Domain</a:t>
            </a:r>
            <a:r>
              <a:rPr lang="ko-KR" altLang="en-US" sz="900" b="1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900" b="1" dirty="0">
                <a:solidFill>
                  <a:schemeClr val="bg1"/>
                </a:solidFill>
                <a:latin typeface="+mj-ea"/>
              </a:rPr>
              <a:t>Name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+mj-ea"/>
              </a:rPr>
              <a:t>도메인 이름에 대한 필드</a:t>
            </a:r>
            <a:endParaRPr lang="en-US" altLang="ko-KR" sz="900" dirty="0">
              <a:solidFill>
                <a:schemeClr val="bg1"/>
              </a:solidFill>
              <a:latin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bg1"/>
              </a:solidFill>
              <a:latin typeface="+mj-ea"/>
            </a:endParaRPr>
          </a:p>
          <a:p>
            <a:r>
              <a:rPr lang="en-US" altLang="ko-KR" sz="900" b="1" dirty="0">
                <a:solidFill>
                  <a:schemeClr val="bg1"/>
                </a:solidFill>
                <a:latin typeface="+mj-ea"/>
              </a:rPr>
              <a:t>Option : (255) End</a:t>
            </a:r>
          </a:p>
          <a:p>
            <a:r>
              <a:rPr lang="en-US" altLang="ko-KR" sz="900" dirty="0">
                <a:solidFill>
                  <a:schemeClr val="bg1"/>
                </a:solidFill>
                <a:latin typeface="+mj-ea"/>
              </a:rPr>
              <a:t>- </a:t>
            </a:r>
            <a:r>
              <a:rPr lang="ko-KR" altLang="en-US" sz="900" dirty="0">
                <a:solidFill>
                  <a:schemeClr val="bg1"/>
                </a:solidFill>
                <a:latin typeface="+mj-ea"/>
              </a:rPr>
              <a:t>종료에 대한 필드</a:t>
            </a:r>
            <a:endParaRPr lang="en-US" altLang="ko-KR" sz="900" dirty="0">
              <a:solidFill>
                <a:schemeClr val="bg1"/>
              </a:solidFill>
              <a:latin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</a:endParaRPr>
          </a:p>
          <a:p>
            <a:endParaRPr lang="en-US" altLang="ko-KR" sz="900" dirty="0">
              <a:latin typeface="+mj-ea"/>
            </a:endParaRPr>
          </a:p>
          <a:p>
            <a:endParaRPr lang="en-US" altLang="ko-KR" sz="900" dirty="0">
              <a:latin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</a:endParaRPr>
          </a:p>
          <a:p>
            <a:endParaRPr lang="en-US" altLang="ko-KR" sz="900" dirty="0">
              <a:latin typeface="+mj-ea"/>
              <a:ea typeface="+mj-ea"/>
            </a:endParaRPr>
          </a:p>
          <a:p>
            <a:endParaRPr lang="en-US" altLang="ko-KR" sz="1050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79D72C-33A9-4580-BAE9-070BB4761BB5}"/>
              </a:ext>
            </a:extLst>
          </p:cNvPr>
          <p:cNvSpPr txBox="1"/>
          <p:nvPr/>
        </p:nvSpPr>
        <p:spPr>
          <a:xfrm>
            <a:off x="3703659" y="3429000"/>
            <a:ext cx="3641097" cy="24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>
                <a:latin typeface="+mj-ea"/>
                <a:ea typeface="+mj-ea"/>
              </a:rPr>
              <a:t>Bootp</a:t>
            </a:r>
            <a:r>
              <a:rPr lang="en-US" altLang="ko-KR" sz="900" b="1" dirty="0">
                <a:latin typeface="+mj-ea"/>
                <a:ea typeface="+mj-ea"/>
              </a:rPr>
              <a:t> flags : 0x000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응답 방식에 대한 정의</a:t>
            </a:r>
            <a:r>
              <a:rPr lang="en-US" altLang="ko-KR" sz="900" dirty="0">
                <a:latin typeface="+mj-ea"/>
                <a:ea typeface="+mj-ea"/>
              </a:rPr>
              <a:t>, 0x 0000</a:t>
            </a:r>
            <a:r>
              <a:rPr lang="ko-KR" altLang="en-US" sz="900" dirty="0">
                <a:latin typeface="+mj-ea"/>
                <a:ea typeface="+mj-ea"/>
              </a:rPr>
              <a:t>은 </a:t>
            </a:r>
            <a:r>
              <a:rPr lang="en-US" altLang="ko-KR" sz="900" dirty="0">
                <a:latin typeface="+mj-ea"/>
                <a:ea typeface="+mj-ea"/>
              </a:rPr>
              <a:t>unicast</a:t>
            </a:r>
            <a:r>
              <a:rPr lang="ko-KR" altLang="en-US" sz="900" dirty="0">
                <a:latin typeface="+mj-ea"/>
                <a:ea typeface="+mj-ea"/>
              </a:rPr>
              <a:t>방식이다</a:t>
            </a: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Client IP address: 0.0.0.0</a:t>
            </a:r>
          </a:p>
          <a:p>
            <a:r>
              <a:rPr lang="en-US" altLang="ko-KR" sz="900" dirty="0">
                <a:latin typeface="+mj-ea"/>
                <a:ea typeface="+mj-ea"/>
              </a:rPr>
              <a:t>- IP</a:t>
            </a:r>
            <a:r>
              <a:rPr lang="ko-KR" altLang="en-US" sz="900" dirty="0">
                <a:latin typeface="+mj-ea"/>
                <a:ea typeface="+mj-ea"/>
              </a:rPr>
              <a:t>를 요청한 현재 클라이언트의 </a:t>
            </a:r>
            <a:r>
              <a:rPr lang="en-US" altLang="ko-KR" sz="900" dirty="0">
                <a:latin typeface="+mj-ea"/>
                <a:ea typeface="+mj-ea"/>
              </a:rPr>
              <a:t>Ip</a:t>
            </a:r>
            <a:r>
              <a:rPr lang="ko-KR" altLang="en-US" sz="900" dirty="0">
                <a:latin typeface="+mj-ea"/>
                <a:ea typeface="+mj-ea"/>
              </a:rPr>
              <a:t>를 나타낸다</a:t>
            </a:r>
            <a:r>
              <a:rPr lang="en-US" altLang="ko-KR" sz="900" dirty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Your (</a:t>
            </a:r>
            <a:r>
              <a:rPr lang="en-US" altLang="ko-KR" sz="900" b="1" dirty="0" err="1">
                <a:latin typeface="+mj-ea"/>
                <a:ea typeface="+mj-ea"/>
              </a:rPr>
              <a:t>Clinet</a:t>
            </a:r>
            <a:r>
              <a:rPr lang="en-US" altLang="ko-KR" sz="900" b="1" dirty="0">
                <a:latin typeface="+mj-ea"/>
                <a:ea typeface="+mj-ea"/>
              </a:rPr>
              <a:t>) IP: 192.168.25.50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요청하는 클라이언트 주소 현재 </a:t>
            </a:r>
            <a:r>
              <a:rPr lang="en-US" altLang="ko-KR" sz="900" dirty="0">
                <a:latin typeface="+mj-ea"/>
                <a:ea typeface="+mj-ea"/>
              </a:rPr>
              <a:t>0.0.0.0</a:t>
            </a:r>
            <a:r>
              <a:rPr lang="ko-KR" altLang="en-US" sz="900" dirty="0">
                <a:latin typeface="+mj-ea"/>
                <a:ea typeface="+mj-ea"/>
              </a:rPr>
              <a:t>을 나타냄</a:t>
            </a: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Next/Relay server IP address: 0.0.0.0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다음 서버의 </a:t>
            </a:r>
            <a:r>
              <a:rPr lang="en-US" altLang="ko-KR" sz="900" dirty="0">
                <a:latin typeface="+mj-ea"/>
                <a:ea typeface="+mj-ea"/>
              </a:rPr>
              <a:t>IP </a:t>
            </a:r>
            <a:r>
              <a:rPr lang="ko-KR" altLang="en-US" sz="900" dirty="0">
                <a:latin typeface="+mj-ea"/>
                <a:ea typeface="+mj-ea"/>
              </a:rPr>
              <a:t>주소 를 나타낸다</a:t>
            </a:r>
            <a:r>
              <a:rPr lang="en-US" altLang="ko-KR" sz="900" dirty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latin typeface="+mj-ea"/>
                <a:ea typeface="+mj-ea"/>
              </a:rPr>
              <a:t>DHCP</a:t>
            </a:r>
            <a:r>
              <a:rPr lang="ko-KR" altLang="en-US" sz="900" dirty="0">
                <a:latin typeface="+mj-ea"/>
                <a:ea typeface="+mj-ea"/>
              </a:rPr>
              <a:t>로 가는 서버와 클라이언트 사이의 종단 주소</a:t>
            </a: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endParaRPr lang="en-US" altLang="ko-KR" sz="1050" dirty="0"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002CA14-FE56-425A-AC7E-78B00C27D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63" y="2306276"/>
            <a:ext cx="2570672" cy="95363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FCDADD3-6BB3-4F5F-BC9B-5E3276620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042" y="2306276"/>
            <a:ext cx="3358628" cy="11126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F906E0-09B2-4DE0-AD8A-42511657F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7818" y="1185155"/>
            <a:ext cx="1878041" cy="215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1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04.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</a:rPr>
              <a:t>DHCP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</a:rPr>
              <a:t>요청 메시지</a:t>
            </a:r>
          </a:p>
          <a:p>
            <a:pPr>
              <a:defRPr/>
            </a:pP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617826" y="708861"/>
            <a:ext cx="7930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DHCP</a:t>
            </a:r>
            <a:r>
              <a:rPr lang="ko-KR" altLang="en-US" sz="1400" dirty="0">
                <a:latin typeface="+mj-ea"/>
                <a:ea typeface="+mj-ea"/>
              </a:rPr>
              <a:t>서버의 제안을 받아들여 요청하는 과정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1E64C3-AF41-4657-81F0-F314BE1CF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69" y="1094971"/>
            <a:ext cx="5007834" cy="91051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F82731B-C02A-4101-928B-ECDBC145D25B}"/>
              </a:ext>
            </a:extLst>
          </p:cNvPr>
          <p:cNvSpPr/>
          <p:nvPr/>
        </p:nvSpPr>
        <p:spPr>
          <a:xfrm>
            <a:off x="696680" y="1715887"/>
            <a:ext cx="5007834" cy="90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D1433-956D-4479-98B4-68BCB212E6CD}"/>
              </a:ext>
            </a:extLst>
          </p:cNvPr>
          <p:cNvSpPr txBox="1"/>
          <p:nvPr/>
        </p:nvSpPr>
        <p:spPr>
          <a:xfrm>
            <a:off x="268173" y="3429000"/>
            <a:ext cx="364109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j-ea"/>
                <a:ea typeface="+mj-ea"/>
              </a:rPr>
              <a:t>Message type: Boot Request(2)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해당 메시지 타입이 </a:t>
            </a:r>
            <a:r>
              <a:rPr lang="en-US" altLang="ko-KR" sz="900" dirty="0">
                <a:latin typeface="+mj-ea"/>
                <a:ea typeface="+mj-ea"/>
              </a:rPr>
              <a:t>2, </a:t>
            </a:r>
            <a:r>
              <a:rPr lang="ko-KR" altLang="en-US" sz="900" dirty="0">
                <a:latin typeface="+mj-ea"/>
                <a:ea typeface="+mj-ea"/>
              </a:rPr>
              <a:t>즉 응답이라는 의미</a:t>
            </a: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b="1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Hardware type: Ethernet(0x01)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물리 네트워크의 타입에 대한 필드</a:t>
            </a:r>
            <a:r>
              <a:rPr lang="en-US" altLang="ko-KR" sz="900" dirty="0">
                <a:latin typeface="+mj-ea"/>
                <a:ea typeface="+mj-ea"/>
              </a:rPr>
              <a:t>,</a:t>
            </a:r>
            <a:r>
              <a:rPr lang="ko-KR" altLang="en-US" sz="900" dirty="0">
                <a:latin typeface="+mj-ea"/>
                <a:ea typeface="+mj-ea"/>
              </a:rPr>
              <a:t> </a:t>
            </a:r>
            <a:r>
              <a:rPr lang="en-US" altLang="ko-KR" sz="900" dirty="0">
                <a:latin typeface="+mj-ea"/>
                <a:ea typeface="+mj-ea"/>
              </a:rPr>
              <a:t>0x01</a:t>
            </a:r>
            <a:r>
              <a:rPr lang="ko-KR" altLang="en-US" sz="900" dirty="0">
                <a:latin typeface="+mj-ea"/>
                <a:ea typeface="+mj-ea"/>
              </a:rPr>
              <a:t>은 이더넷이다</a:t>
            </a:r>
            <a:r>
              <a:rPr lang="en-US" altLang="ko-KR" sz="900" dirty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Hardware address length: 6 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물리 주소의 길이에 대한 필드</a:t>
            </a:r>
            <a:r>
              <a:rPr lang="en-US" altLang="ko-KR" sz="900" dirty="0">
                <a:latin typeface="+mj-ea"/>
                <a:ea typeface="+mj-ea"/>
              </a:rPr>
              <a:t>, </a:t>
            </a:r>
            <a:r>
              <a:rPr lang="ko-KR" altLang="en-US" sz="900" dirty="0">
                <a:latin typeface="+mj-ea"/>
                <a:ea typeface="+mj-ea"/>
              </a:rPr>
              <a:t>이더넷의 </a:t>
            </a:r>
            <a:r>
              <a:rPr lang="en-US" altLang="ko-KR" sz="900" dirty="0">
                <a:latin typeface="+mj-ea"/>
                <a:ea typeface="+mj-ea"/>
              </a:rPr>
              <a:t>MAC</a:t>
            </a:r>
            <a:r>
              <a:rPr lang="ko-KR" altLang="en-US" sz="900" dirty="0">
                <a:latin typeface="+mj-ea"/>
                <a:ea typeface="+mj-ea"/>
              </a:rPr>
              <a:t>주소는 </a:t>
            </a:r>
            <a:br>
              <a:rPr lang="en-US" altLang="ko-KR" sz="900" dirty="0">
                <a:latin typeface="+mj-ea"/>
                <a:ea typeface="+mj-ea"/>
              </a:rPr>
            </a:br>
            <a:r>
              <a:rPr lang="en-US" altLang="ko-KR" sz="900" dirty="0">
                <a:latin typeface="+mj-ea"/>
                <a:ea typeface="+mj-ea"/>
              </a:rPr>
              <a:t>6</a:t>
            </a:r>
            <a:r>
              <a:rPr lang="ko-KR" altLang="en-US" sz="900" dirty="0">
                <a:latin typeface="+mj-ea"/>
                <a:ea typeface="+mj-ea"/>
              </a:rPr>
              <a:t>바이트이다</a:t>
            </a:r>
            <a:r>
              <a:rPr lang="en-US" altLang="ko-KR" sz="900" dirty="0">
                <a:latin typeface="+mj-ea"/>
                <a:ea typeface="+mj-ea"/>
              </a:rPr>
              <a:t>.</a:t>
            </a:r>
          </a:p>
          <a:p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Hops:0</a:t>
            </a:r>
          </a:p>
          <a:p>
            <a:r>
              <a:rPr lang="en-US" altLang="ko-KR" sz="900" dirty="0">
                <a:latin typeface="+mj-ea"/>
                <a:ea typeface="+mj-ea"/>
              </a:rPr>
              <a:t>-</a:t>
            </a:r>
            <a:r>
              <a:rPr lang="ko-KR" altLang="en-US" sz="900" dirty="0">
                <a:latin typeface="+mj-ea"/>
                <a:ea typeface="+mj-ea"/>
              </a:rPr>
              <a:t>패킷의</a:t>
            </a:r>
            <a:r>
              <a:rPr lang="en-US" altLang="ko-KR" sz="900" dirty="0">
                <a:latin typeface="+mj-ea"/>
                <a:ea typeface="+mj-ea"/>
              </a:rPr>
              <a:t> </a:t>
            </a:r>
            <a:r>
              <a:rPr lang="ko-KR" altLang="en-US" sz="900" dirty="0">
                <a:latin typeface="+mj-ea"/>
                <a:ea typeface="+mj-ea"/>
              </a:rPr>
              <a:t>최대 홉 수를 나타내는 필드</a:t>
            </a:r>
            <a:r>
              <a:rPr lang="en-US" altLang="ko-KR" sz="900" dirty="0">
                <a:latin typeface="+mj-ea"/>
                <a:ea typeface="+mj-ea"/>
              </a:rPr>
              <a:t>, DHCP </a:t>
            </a:r>
            <a:r>
              <a:rPr lang="ko-KR" altLang="en-US" sz="900" dirty="0">
                <a:latin typeface="+mj-ea"/>
                <a:ea typeface="+mj-ea"/>
              </a:rPr>
              <a:t>서버 탐색을 </a:t>
            </a:r>
            <a:br>
              <a:rPr lang="en-US" altLang="ko-KR" sz="900" dirty="0">
                <a:latin typeface="+mj-ea"/>
                <a:ea typeface="+mj-ea"/>
              </a:rPr>
            </a:br>
            <a:r>
              <a:rPr lang="ko-KR" altLang="en-US" sz="900" dirty="0">
                <a:latin typeface="+mj-ea"/>
                <a:ea typeface="+mj-ea"/>
              </a:rPr>
              <a:t>위해 요구된다</a:t>
            </a:r>
            <a:r>
              <a:rPr lang="en-US" altLang="ko-KR" sz="900" dirty="0">
                <a:latin typeface="+mj-ea"/>
                <a:ea typeface="+mj-ea"/>
              </a:rPr>
              <a:t>.</a:t>
            </a:r>
          </a:p>
          <a:p>
            <a:endParaRPr lang="en-US" altLang="ko-KR" sz="900" dirty="0">
              <a:latin typeface="+mj-ea"/>
              <a:ea typeface="+mj-ea"/>
            </a:endParaRPr>
          </a:p>
          <a:p>
            <a:endParaRPr lang="en-US" altLang="ko-KR" sz="900" dirty="0">
              <a:latin typeface="+mj-ea"/>
              <a:ea typeface="+mj-ea"/>
            </a:endParaRPr>
          </a:p>
          <a:p>
            <a:endParaRPr lang="en-US" altLang="ko-KR" sz="900" dirty="0">
              <a:latin typeface="+mj-ea"/>
              <a:ea typeface="+mj-ea"/>
            </a:endParaRPr>
          </a:p>
          <a:p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solidFill>
                  <a:schemeClr val="bg1"/>
                </a:solidFill>
                <a:latin typeface="+mj-ea"/>
                <a:ea typeface="+mj-ea"/>
              </a:rPr>
              <a:t>Transaction ID:</a:t>
            </a:r>
            <a:r>
              <a:rPr lang="ko-KR" altLang="en-US" sz="9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900" b="1" dirty="0">
                <a:solidFill>
                  <a:schemeClr val="bg1"/>
                </a:solidFill>
                <a:latin typeface="+mj-ea"/>
                <a:ea typeface="+mj-ea"/>
              </a:rPr>
              <a:t>0xd80126bf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패킷을 구분하는 고유 </a:t>
            </a:r>
            <a:r>
              <a:rPr lang="en-US" altLang="ko-KR" sz="900" dirty="0">
                <a:solidFill>
                  <a:schemeClr val="bg1"/>
                </a:solidFill>
                <a:latin typeface="+mj-ea"/>
                <a:ea typeface="+mj-ea"/>
              </a:rPr>
              <a:t>ID</a:t>
            </a:r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를 나타내는 필드로 요청과 </a:t>
            </a:r>
            <a:br>
              <a:rPr lang="en-US" altLang="ko-KR" sz="900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응답에 대해서 동일한 아이디를 갖는다</a:t>
            </a:r>
            <a:r>
              <a:rPr lang="en-US" altLang="ko-KR" sz="9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900" b="1" dirty="0">
                <a:solidFill>
                  <a:schemeClr val="bg1"/>
                </a:solidFill>
                <a:latin typeface="+mj-ea"/>
                <a:ea typeface="+mj-ea"/>
              </a:rPr>
              <a:t>Second elapsed: 0</a:t>
            </a:r>
          </a:p>
          <a:p>
            <a:r>
              <a:rPr lang="en-US" altLang="ko-KR" sz="900" dirty="0">
                <a:solidFill>
                  <a:schemeClr val="bg1"/>
                </a:solidFill>
                <a:latin typeface="+mj-ea"/>
                <a:ea typeface="+mj-ea"/>
              </a:rPr>
              <a:t>-  </a:t>
            </a:r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클라이언트가 주소요청을 한 이후에 대한 경과 시간</a:t>
            </a:r>
            <a:endParaRPr lang="en-US" altLang="ko-KR" sz="10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42B996-EFC8-4FC5-B8A8-EC6A7D2EBC19}"/>
              </a:ext>
            </a:extLst>
          </p:cNvPr>
          <p:cNvSpPr txBox="1"/>
          <p:nvPr/>
        </p:nvSpPr>
        <p:spPr>
          <a:xfrm>
            <a:off x="6890077" y="3339636"/>
            <a:ext cx="3641097" cy="440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j-ea"/>
                <a:ea typeface="+mj-ea"/>
              </a:rPr>
              <a:t>Option: (53) DHCP Message Type (</a:t>
            </a:r>
            <a:r>
              <a:rPr lang="en-US" altLang="ko-KR" sz="900" b="1" dirty="0" err="1">
                <a:latin typeface="+mj-ea"/>
                <a:ea typeface="+mj-ea"/>
              </a:rPr>
              <a:t>Requset</a:t>
            </a:r>
            <a:r>
              <a:rPr lang="en-US" altLang="ko-KR" sz="900" b="1" dirty="0">
                <a:latin typeface="+mj-ea"/>
                <a:ea typeface="+mj-ea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길이가 </a:t>
            </a:r>
            <a:r>
              <a:rPr lang="en-US" altLang="ko-KR" sz="900" dirty="0">
                <a:latin typeface="+mj-ea"/>
                <a:ea typeface="+mj-ea"/>
              </a:rPr>
              <a:t>1</a:t>
            </a:r>
            <a:r>
              <a:rPr lang="ko-KR" altLang="en-US" sz="900" dirty="0">
                <a:latin typeface="+mj-ea"/>
                <a:ea typeface="+mj-ea"/>
              </a:rPr>
              <a:t>이며 타입이 </a:t>
            </a:r>
            <a:r>
              <a:rPr lang="en-US" altLang="ko-KR" sz="900" dirty="0">
                <a:latin typeface="+mj-ea"/>
                <a:ea typeface="+mj-ea"/>
              </a:rPr>
              <a:t>2</a:t>
            </a:r>
            <a:r>
              <a:rPr lang="ko-KR" altLang="en-US" sz="900" dirty="0">
                <a:latin typeface="+mj-ea"/>
                <a:ea typeface="+mj-ea"/>
              </a:rPr>
              <a:t>인 응답의 값을 갖고 있음</a:t>
            </a: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Option: (61)Client identifier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클라이언트를 식별하기 위해 존재하는 필드</a:t>
            </a:r>
            <a:r>
              <a:rPr lang="en-US" altLang="ko-KR" sz="900" dirty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클라이언트의 물리주소 보유</a:t>
            </a: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Option : (50) </a:t>
            </a:r>
            <a:r>
              <a:rPr lang="en-US" altLang="ko-KR" sz="900" b="1" dirty="0" err="1">
                <a:latin typeface="+mj-ea"/>
                <a:ea typeface="+mj-ea"/>
              </a:rPr>
              <a:t>Requsted</a:t>
            </a:r>
            <a:r>
              <a:rPr lang="en-US" altLang="ko-KR" sz="900" b="1" dirty="0">
                <a:latin typeface="+mj-ea"/>
                <a:ea typeface="+mj-ea"/>
              </a:rPr>
              <a:t> IP Address (192.168.25.50)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클라이언트가 요청한 </a:t>
            </a:r>
            <a:r>
              <a:rPr lang="en-US" altLang="ko-KR" sz="900" dirty="0">
                <a:latin typeface="+mj-ea"/>
                <a:ea typeface="+mj-ea"/>
              </a:rPr>
              <a:t>IP</a:t>
            </a:r>
            <a:r>
              <a:rPr lang="ko-KR" altLang="en-US" sz="900" dirty="0">
                <a:latin typeface="+mj-ea"/>
                <a:ea typeface="+mj-ea"/>
              </a:rPr>
              <a:t>를 나타내는 필드</a:t>
            </a: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Option : (54) DHCP Server Identifier(192.168.25.1)</a:t>
            </a:r>
          </a:p>
          <a:p>
            <a:r>
              <a:rPr lang="en-US" altLang="ko-KR" sz="900" dirty="0">
                <a:latin typeface="+mj-ea"/>
                <a:ea typeface="+mj-ea"/>
              </a:rPr>
              <a:t>- DHCP</a:t>
            </a:r>
            <a:r>
              <a:rPr lang="ko-KR" altLang="en-US" sz="900" dirty="0">
                <a:latin typeface="+mj-ea"/>
                <a:ea typeface="+mj-ea"/>
              </a:rPr>
              <a:t>서버를 구분하는 상태를 나타내는 필드</a:t>
            </a:r>
            <a:endParaRPr lang="en-US" altLang="ko-KR" sz="900" dirty="0">
              <a:latin typeface="+mj-ea"/>
              <a:ea typeface="+mj-ea"/>
            </a:endParaRPr>
          </a:p>
          <a:p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</a:rPr>
              <a:t>Option : (12) 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</a:rPr>
              <a:t>라우터에 대한 필드</a:t>
            </a:r>
            <a:r>
              <a:rPr lang="en-US" altLang="ko-KR" sz="900" dirty="0">
                <a:latin typeface="+mj-ea"/>
              </a:rPr>
              <a:t>(255.255.255.0)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</a:endParaRPr>
          </a:p>
          <a:p>
            <a:r>
              <a:rPr lang="en-US" altLang="ko-KR" sz="900" b="1" dirty="0">
                <a:solidFill>
                  <a:schemeClr val="bg1"/>
                </a:solidFill>
                <a:latin typeface="+mj-ea"/>
              </a:rPr>
              <a:t>Option : (81) Client fully </a:t>
            </a:r>
            <a:r>
              <a:rPr lang="en-US" altLang="ko-KR" sz="900" b="1" dirty="0">
                <a:latin typeface="+mj-ea"/>
              </a:rPr>
              <a:t>Qualified Domain Name</a:t>
            </a:r>
          </a:p>
          <a:p>
            <a:r>
              <a:rPr lang="en-US" altLang="ko-KR" sz="900" dirty="0">
                <a:solidFill>
                  <a:schemeClr val="bg1"/>
                </a:solidFill>
                <a:latin typeface="+mj-ea"/>
              </a:rPr>
              <a:t>- </a:t>
            </a:r>
            <a:r>
              <a:rPr lang="ko-KR" altLang="en-US" sz="900" dirty="0">
                <a:solidFill>
                  <a:schemeClr val="bg1"/>
                </a:solidFill>
                <a:latin typeface="+mj-ea"/>
              </a:rPr>
              <a:t>클라이언트의 전체 도메인 이름에 대한 필드</a:t>
            </a:r>
            <a:endParaRPr lang="en-US" altLang="ko-KR" sz="900" dirty="0">
              <a:solidFill>
                <a:schemeClr val="bg1"/>
              </a:solidFill>
              <a:latin typeface="+mj-ea"/>
            </a:endParaRPr>
          </a:p>
          <a:p>
            <a:endParaRPr lang="en-US" altLang="ko-KR" sz="900" dirty="0">
              <a:solidFill>
                <a:schemeClr val="bg1"/>
              </a:solidFill>
              <a:latin typeface="+mj-ea"/>
            </a:endParaRPr>
          </a:p>
          <a:p>
            <a:r>
              <a:rPr lang="en-US" altLang="ko-KR" sz="900" b="1" dirty="0">
                <a:solidFill>
                  <a:schemeClr val="bg1"/>
                </a:solidFill>
                <a:latin typeface="+mj-ea"/>
              </a:rPr>
              <a:t>Option : (60) Vendor Class identifier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+mj-ea"/>
              </a:rPr>
              <a:t>클래스 식별자이며 </a:t>
            </a:r>
            <a:r>
              <a:rPr lang="en-US" altLang="ko-KR" sz="900" dirty="0">
                <a:solidFill>
                  <a:schemeClr val="bg1"/>
                </a:solidFill>
                <a:latin typeface="+mj-ea"/>
              </a:rPr>
              <a:t>MSFT 5.0</a:t>
            </a:r>
            <a:r>
              <a:rPr lang="ko-KR" altLang="en-US" sz="900" dirty="0">
                <a:solidFill>
                  <a:schemeClr val="bg1"/>
                </a:solidFill>
                <a:latin typeface="+mj-ea"/>
              </a:rPr>
              <a:t>은 </a:t>
            </a:r>
            <a:br>
              <a:rPr lang="en-US" altLang="ko-KR" sz="900" dirty="0">
                <a:solidFill>
                  <a:schemeClr val="bg1"/>
                </a:solidFill>
                <a:latin typeface="+mj-ea"/>
              </a:rPr>
            </a:br>
            <a:r>
              <a:rPr lang="ko-KR" altLang="en-US" sz="900" dirty="0">
                <a:solidFill>
                  <a:schemeClr val="bg1"/>
                </a:solidFill>
                <a:latin typeface="+mj-ea"/>
              </a:rPr>
              <a:t>윈도우 </a:t>
            </a:r>
            <a:r>
              <a:rPr lang="en-US" altLang="ko-KR" sz="900" dirty="0">
                <a:solidFill>
                  <a:schemeClr val="bg1"/>
                </a:solidFill>
                <a:latin typeface="+mj-ea"/>
              </a:rPr>
              <a:t>2000 </a:t>
            </a:r>
            <a:r>
              <a:rPr lang="ko-KR" altLang="en-US" sz="900" dirty="0">
                <a:solidFill>
                  <a:schemeClr val="bg1"/>
                </a:solidFill>
                <a:latin typeface="+mj-ea"/>
              </a:rPr>
              <a:t>이상의 클라이언트를 의미한다</a:t>
            </a:r>
            <a:r>
              <a:rPr lang="en-US" altLang="ko-KR" sz="900" dirty="0">
                <a:solidFill>
                  <a:schemeClr val="bg1"/>
                </a:solidFill>
                <a:latin typeface="+mj-ea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bg1"/>
              </a:solidFill>
              <a:latin typeface="+mj-ea"/>
            </a:endParaRPr>
          </a:p>
          <a:p>
            <a:r>
              <a:rPr lang="en-US" altLang="ko-KR" sz="900" b="1" dirty="0">
                <a:solidFill>
                  <a:schemeClr val="bg1"/>
                </a:solidFill>
                <a:latin typeface="+mj-ea"/>
              </a:rPr>
              <a:t>Option : (55) Parameter Request List</a:t>
            </a:r>
          </a:p>
          <a:p>
            <a:r>
              <a:rPr lang="en-US" altLang="ko-KR" sz="900" dirty="0">
                <a:solidFill>
                  <a:schemeClr val="bg1"/>
                </a:solidFill>
                <a:latin typeface="+mj-ea"/>
              </a:rPr>
              <a:t>- </a:t>
            </a:r>
            <a:r>
              <a:rPr lang="ko-KR" altLang="en-US" sz="900" dirty="0">
                <a:solidFill>
                  <a:schemeClr val="bg1"/>
                </a:solidFill>
                <a:latin typeface="+mj-ea"/>
              </a:rPr>
              <a:t>요청된 매개변수 목록</a:t>
            </a:r>
            <a:endParaRPr lang="en-US" altLang="ko-KR" sz="900" dirty="0">
              <a:latin typeface="+mj-ea"/>
            </a:endParaRPr>
          </a:p>
          <a:p>
            <a:endParaRPr lang="en-US" altLang="ko-KR" sz="900" dirty="0">
              <a:latin typeface="+mj-ea"/>
            </a:endParaRPr>
          </a:p>
          <a:p>
            <a:endParaRPr lang="en-US" altLang="ko-KR" sz="900" dirty="0">
              <a:latin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</a:endParaRPr>
          </a:p>
          <a:p>
            <a:endParaRPr lang="en-US" altLang="ko-KR" sz="900" dirty="0">
              <a:latin typeface="+mj-ea"/>
              <a:ea typeface="+mj-ea"/>
            </a:endParaRPr>
          </a:p>
          <a:p>
            <a:endParaRPr lang="en-US" altLang="ko-KR" sz="1050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79D72C-33A9-4580-BAE9-070BB4761BB5}"/>
              </a:ext>
            </a:extLst>
          </p:cNvPr>
          <p:cNvSpPr txBox="1"/>
          <p:nvPr/>
        </p:nvSpPr>
        <p:spPr>
          <a:xfrm>
            <a:off x="3703659" y="3429000"/>
            <a:ext cx="3641097" cy="24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>
                <a:latin typeface="+mj-ea"/>
                <a:ea typeface="+mj-ea"/>
              </a:rPr>
              <a:t>Bootp</a:t>
            </a:r>
            <a:r>
              <a:rPr lang="en-US" altLang="ko-KR" sz="900" b="1" dirty="0">
                <a:latin typeface="+mj-ea"/>
                <a:ea typeface="+mj-ea"/>
              </a:rPr>
              <a:t> flags : 0x0000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응답 방식에 대한 정의</a:t>
            </a:r>
            <a:r>
              <a:rPr lang="en-US" altLang="ko-KR" sz="900" dirty="0">
                <a:latin typeface="+mj-ea"/>
                <a:ea typeface="+mj-ea"/>
              </a:rPr>
              <a:t>, 0x 0000</a:t>
            </a:r>
            <a:r>
              <a:rPr lang="ko-KR" altLang="en-US" sz="900" dirty="0">
                <a:latin typeface="+mj-ea"/>
                <a:ea typeface="+mj-ea"/>
              </a:rPr>
              <a:t>은 </a:t>
            </a:r>
            <a:r>
              <a:rPr lang="en-US" altLang="ko-KR" sz="900" dirty="0">
                <a:latin typeface="+mj-ea"/>
                <a:ea typeface="+mj-ea"/>
              </a:rPr>
              <a:t>unicast</a:t>
            </a:r>
            <a:r>
              <a:rPr lang="ko-KR" altLang="en-US" sz="900" dirty="0">
                <a:latin typeface="+mj-ea"/>
                <a:ea typeface="+mj-ea"/>
              </a:rPr>
              <a:t>방식이다</a:t>
            </a: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Client IP address: 0.0.0.0</a:t>
            </a:r>
          </a:p>
          <a:p>
            <a:r>
              <a:rPr lang="en-US" altLang="ko-KR" sz="900" dirty="0">
                <a:latin typeface="+mj-ea"/>
                <a:ea typeface="+mj-ea"/>
              </a:rPr>
              <a:t>- IP</a:t>
            </a:r>
            <a:r>
              <a:rPr lang="ko-KR" altLang="en-US" sz="900" dirty="0">
                <a:latin typeface="+mj-ea"/>
                <a:ea typeface="+mj-ea"/>
              </a:rPr>
              <a:t>를 요청한 현재 클라이언트의 </a:t>
            </a:r>
            <a:r>
              <a:rPr lang="en-US" altLang="ko-KR" sz="900" dirty="0">
                <a:latin typeface="+mj-ea"/>
                <a:ea typeface="+mj-ea"/>
              </a:rPr>
              <a:t>Ip</a:t>
            </a:r>
            <a:r>
              <a:rPr lang="ko-KR" altLang="en-US" sz="900" dirty="0">
                <a:latin typeface="+mj-ea"/>
                <a:ea typeface="+mj-ea"/>
              </a:rPr>
              <a:t>를 나타낸다</a:t>
            </a:r>
            <a:r>
              <a:rPr lang="en-US" altLang="ko-KR" sz="900" dirty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Your (</a:t>
            </a:r>
            <a:r>
              <a:rPr lang="en-US" altLang="ko-KR" sz="900" b="1" dirty="0" err="1">
                <a:latin typeface="+mj-ea"/>
                <a:ea typeface="+mj-ea"/>
              </a:rPr>
              <a:t>Clinet</a:t>
            </a:r>
            <a:r>
              <a:rPr lang="en-US" altLang="ko-KR" sz="900" b="1" dirty="0">
                <a:latin typeface="+mj-ea"/>
                <a:ea typeface="+mj-ea"/>
              </a:rPr>
              <a:t>) IP: 192.168.25.50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요청하는 클라이언트 주소 현재 </a:t>
            </a:r>
            <a:r>
              <a:rPr lang="en-US" altLang="ko-KR" sz="900" dirty="0">
                <a:latin typeface="+mj-ea"/>
                <a:ea typeface="+mj-ea"/>
              </a:rPr>
              <a:t>0.0.0.0</a:t>
            </a:r>
            <a:r>
              <a:rPr lang="ko-KR" altLang="en-US" sz="900" dirty="0">
                <a:latin typeface="+mj-ea"/>
                <a:ea typeface="+mj-ea"/>
              </a:rPr>
              <a:t>을 나타냄</a:t>
            </a: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Next/Relay server IP address: 0.0.0.0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다음 서버의 </a:t>
            </a:r>
            <a:r>
              <a:rPr lang="en-US" altLang="ko-KR" sz="900" dirty="0">
                <a:latin typeface="+mj-ea"/>
                <a:ea typeface="+mj-ea"/>
              </a:rPr>
              <a:t>IP </a:t>
            </a:r>
            <a:r>
              <a:rPr lang="ko-KR" altLang="en-US" sz="900" dirty="0">
                <a:latin typeface="+mj-ea"/>
                <a:ea typeface="+mj-ea"/>
              </a:rPr>
              <a:t>주소 를 나타낸다</a:t>
            </a:r>
            <a:r>
              <a:rPr lang="en-US" altLang="ko-KR" sz="900" dirty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latin typeface="+mj-ea"/>
                <a:ea typeface="+mj-ea"/>
              </a:rPr>
              <a:t>DHCP</a:t>
            </a:r>
            <a:r>
              <a:rPr lang="ko-KR" altLang="en-US" sz="900" dirty="0">
                <a:latin typeface="+mj-ea"/>
                <a:ea typeface="+mj-ea"/>
              </a:rPr>
              <a:t>로 가는 서버와 클라이언트 사이의 종단 주소</a:t>
            </a: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endParaRPr lang="en-US" altLang="ko-KR" sz="1050" dirty="0">
              <a:latin typeface="+mj-ea"/>
              <a:ea typeface="+mj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8CBB31B-9638-440F-942E-C464CB4A4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24" y="2307095"/>
            <a:ext cx="2907820" cy="10325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1197E1B-AF1A-4F07-92F5-7629FEB2E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854" y="2308231"/>
            <a:ext cx="3089006" cy="103606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9C278CC-4AD2-4972-8CBE-F38A92AC67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3511" y="1094971"/>
            <a:ext cx="2027420" cy="22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05.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</a:rPr>
              <a:t>DHCP ACK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</a:rPr>
              <a:t> 메시지</a:t>
            </a:r>
          </a:p>
          <a:p>
            <a:pPr>
              <a:defRPr/>
            </a:pP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617826" y="708861"/>
            <a:ext cx="7930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DHCP </a:t>
            </a:r>
            <a:r>
              <a:rPr lang="ko-KR" altLang="en-US" sz="1200" dirty="0">
                <a:latin typeface="+mj-ea"/>
                <a:ea typeface="+mj-ea"/>
              </a:rPr>
              <a:t>서버가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클라이언트로부터 요청을 받을 경우 클라이언트에게 </a:t>
            </a:r>
            <a:r>
              <a:rPr lang="en-US" altLang="ko-KR" sz="1200" dirty="0">
                <a:latin typeface="+mj-ea"/>
                <a:ea typeface="+mj-ea"/>
              </a:rPr>
              <a:t>ACK </a:t>
            </a:r>
            <a:r>
              <a:rPr lang="ko-KR" altLang="en-US" sz="1200" dirty="0">
                <a:latin typeface="+mj-ea"/>
                <a:ea typeface="+mj-ea"/>
              </a:rPr>
              <a:t>응답을 보내고 </a:t>
            </a:r>
            <a:r>
              <a:rPr lang="en-US" altLang="ko-KR" sz="1200" dirty="0">
                <a:latin typeface="+mj-ea"/>
                <a:ea typeface="+mj-ea"/>
              </a:rPr>
              <a:t>IP</a:t>
            </a:r>
            <a:r>
              <a:rPr lang="ko-KR" altLang="en-US" sz="1200" dirty="0">
                <a:latin typeface="+mj-ea"/>
                <a:ea typeface="+mj-ea"/>
              </a:rPr>
              <a:t>구성하는 과정</a:t>
            </a:r>
            <a:endParaRPr lang="en-US" altLang="ko-KR" sz="12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1E64C3-AF41-4657-81F0-F314BE1CF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69" y="1094971"/>
            <a:ext cx="5007834" cy="91051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F82731B-C02A-4101-928B-ECDBC145D25B}"/>
              </a:ext>
            </a:extLst>
          </p:cNvPr>
          <p:cNvSpPr/>
          <p:nvPr/>
        </p:nvSpPr>
        <p:spPr>
          <a:xfrm>
            <a:off x="705069" y="1799777"/>
            <a:ext cx="5007834" cy="90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D1433-956D-4479-98B4-68BCB212E6CD}"/>
              </a:ext>
            </a:extLst>
          </p:cNvPr>
          <p:cNvSpPr txBox="1"/>
          <p:nvPr/>
        </p:nvSpPr>
        <p:spPr>
          <a:xfrm>
            <a:off x="268173" y="3429000"/>
            <a:ext cx="364109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j-ea"/>
                <a:ea typeface="+mj-ea"/>
              </a:rPr>
              <a:t>Message type: Boot Request(2)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해당 메시지 타입이 </a:t>
            </a:r>
            <a:r>
              <a:rPr lang="en-US" altLang="ko-KR" sz="900" dirty="0">
                <a:latin typeface="+mj-ea"/>
                <a:ea typeface="+mj-ea"/>
              </a:rPr>
              <a:t>2, </a:t>
            </a:r>
            <a:r>
              <a:rPr lang="ko-KR" altLang="en-US" sz="900" dirty="0">
                <a:latin typeface="+mj-ea"/>
                <a:ea typeface="+mj-ea"/>
              </a:rPr>
              <a:t>즉 응답이라는 의미</a:t>
            </a: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b="1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Hardware type: Ethernet(0x01)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물리 네트워크의 타입에 대한 필드</a:t>
            </a:r>
            <a:r>
              <a:rPr lang="en-US" altLang="ko-KR" sz="900" dirty="0">
                <a:latin typeface="+mj-ea"/>
                <a:ea typeface="+mj-ea"/>
              </a:rPr>
              <a:t>,</a:t>
            </a:r>
            <a:r>
              <a:rPr lang="ko-KR" altLang="en-US" sz="900" dirty="0">
                <a:latin typeface="+mj-ea"/>
                <a:ea typeface="+mj-ea"/>
              </a:rPr>
              <a:t> </a:t>
            </a:r>
            <a:r>
              <a:rPr lang="en-US" altLang="ko-KR" sz="900" dirty="0">
                <a:latin typeface="+mj-ea"/>
                <a:ea typeface="+mj-ea"/>
              </a:rPr>
              <a:t>0x01</a:t>
            </a:r>
            <a:r>
              <a:rPr lang="ko-KR" altLang="en-US" sz="900" dirty="0">
                <a:latin typeface="+mj-ea"/>
                <a:ea typeface="+mj-ea"/>
              </a:rPr>
              <a:t>은 이더넷이다</a:t>
            </a:r>
            <a:r>
              <a:rPr lang="en-US" altLang="ko-KR" sz="900" dirty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Hardware address length: 6 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물리 주소의 길이에 대한 필드</a:t>
            </a:r>
            <a:r>
              <a:rPr lang="en-US" altLang="ko-KR" sz="900" dirty="0">
                <a:latin typeface="+mj-ea"/>
                <a:ea typeface="+mj-ea"/>
              </a:rPr>
              <a:t>, </a:t>
            </a:r>
            <a:r>
              <a:rPr lang="ko-KR" altLang="en-US" sz="900" dirty="0">
                <a:latin typeface="+mj-ea"/>
                <a:ea typeface="+mj-ea"/>
              </a:rPr>
              <a:t>이더넷의 </a:t>
            </a:r>
            <a:r>
              <a:rPr lang="en-US" altLang="ko-KR" sz="900" dirty="0">
                <a:latin typeface="+mj-ea"/>
                <a:ea typeface="+mj-ea"/>
              </a:rPr>
              <a:t>MAC</a:t>
            </a:r>
            <a:r>
              <a:rPr lang="ko-KR" altLang="en-US" sz="900" dirty="0">
                <a:latin typeface="+mj-ea"/>
                <a:ea typeface="+mj-ea"/>
              </a:rPr>
              <a:t>주소는 </a:t>
            </a:r>
            <a:br>
              <a:rPr lang="en-US" altLang="ko-KR" sz="900" dirty="0">
                <a:latin typeface="+mj-ea"/>
                <a:ea typeface="+mj-ea"/>
              </a:rPr>
            </a:br>
            <a:r>
              <a:rPr lang="en-US" altLang="ko-KR" sz="900" dirty="0">
                <a:latin typeface="+mj-ea"/>
                <a:ea typeface="+mj-ea"/>
              </a:rPr>
              <a:t>6</a:t>
            </a:r>
            <a:r>
              <a:rPr lang="ko-KR" altLang="en-US" sz="900" dirty="0">
                <a:latin typeface="+mj-ea"/>
                <a:ea typeface="+mj-ea"/>
              </a:rPr>
              <a:t>바이트이다</a:t>
            </a:r>
            <a:r>
              <a:rPr lang="en-US" altLang="ko-KR" sz="900" dirty="0">
                <a:latin typeface="+mj-ea"/>
                <a:ea typeface="+mj-ea"/>
              </a:rPr>
              <a:t>.</a:t>
            </a:r>
          </a:p>
          <a:p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Hops:0</a:t>
            </a:r>
          </a:p>
          <a:p>
            <a:r>
              <a:rPr lang="en-US" altLang="ko-KR" sz="900" dirty="0">
                <a:latin typeface="+mj-ea"/>
                <a:ea typeface="+mj-ea"/>
              </a:rPr>
              <a:t>-</a:t>
            </a:r>
            <a:r>
              <a:rPr lang="ko-KR" altLang="en-US" sz="900" dirty="0">
                <a:latin typeface="+mj-ea"/>
                <a:ea typeface="+mj-ea"/>
              </a:rPr>
              <a:t>패킷의</a:t>
            </a:r>
            <a:r>
              <a:rPr lang="en-US" altLang="ko-KR" sz="900" dirty="0">
                <a:latin typeface="+mj-ea"/>
                <a:ea typeface="+mj-ea"/>
              </a:rPr>
              <a:t> </a:t>
            </a:r>
            <a:r>
              <a:rPr lang="ko-KR" altLang="en-US" sz="900" dirty="0">
                <a:latin typeface="+mj-ea"/>
                <a:ea typeface="+mj-ea"/>
              </a:rPr>
              <a:t>최대 홉 수를 나타내는 필드</a:t>
            </a:r>
            <a:r>
              <a:rPr lang="en-US" altLang="ko-KR" sz="900" dirty="0">
                <a:latin typeface="+mj-ea"/>
                <a:ea typeface="+mj-ea"/>
              </a:rPr>
              <a:t>, DHCP </a:t>
            </a:r>
            <a:r>
              <a:rPr lang="ko-KR" altLang="en-US" sz="900" dirty="0">
                <a:latin typeface="+mj-ea"/>
                <a:ea typeface="+mj-ea"/>
              </a:rPr>
              <a:t>서버 탐색을 </a:t>
            </a:r>
            <a:br>
              <a:rPr lang="en-US" altLang="ko-KR" sz="900" dirty="0">
                <a:latin typeface="+mj-ea"/>
                <a:ea typeface="+mj-ea"/>
              </a:rPr>
            </a:br>
            <a:r>
              <a:rPr lang="ko-KR" altLang="en-US" sz="900" dirty="0">
                <a:latin typeface="+mj-ea"/>
                <a:ea typeface="+mj-ea"/>
              </a:rPr>
              <a:t>위해 요구된다</a:t>
            </a:r>
            <a:r>
              <a:rPr lang="en-US" altLang="ko-KR" sz="900" dirty="0">
                <a:latin typeface="+mj-ea"/>
                <a:ea typeface="+mj-ea"/>
              </a:rPr>
              <a:t>.</a:t>
            </a:r>
          </a:p>
          <a:p>
            <a:endParaRPr lang="en-US" altLang="ko-KR" sz="900" dirty="0">
              <a:latin typeface="+mj-ea"/>
              <a:ea typeface="+mj-ea"/>
            </a:endParaRPr>
          </a:p>
          <a:p>
            <a:endParaRPr lang="en-US" altLang="ko-KR" sz="900" dirty="0">
              <a:latin typeface="+mj-ea"/>
              <a:ea typeface="+mj-ea"/>
            </a:endParaRPr>
          </a:p>
          <a:p>
            <a:endParaRPr lang="en-US" altLang="ko-KR" sz="900" dirty="0">
              <a:latin typeface="+mj-ea"/>
              <a:ea typeface="+mj-ea"/>
            </a:endParaRPr>
          </a:p>
          <a:p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solidFill>
                  <a:schemeClr val="bg1"/>
                </a:solidFill>
                <a:latin typeface="+mj-ea"/>
                <a:ea typeface="+mj-ea"/>
              </a:rPr>
              <a:t>Transaction ID:</a:t>
            </a:r>
            <a:r>
              <a:rPr lang="ko-KR" altLang="en-US" sz="9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900" b="1" dirty="0">
                <a:solidFill>
                  <a:schemeClr val="bg1"/>
                </a:solidFill>
                <a:latin typeface="+mj-ea"/>
                <a:ea typeface="+mj-ea"/>
              </a:rPr>
              <a:t>0xd80126bf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패킷을 구분하는 고유 </a:t>
            </a:r>
            <a:r>
              <a:rPr lang="en-US" altLang="ko-KR" sz="900" dirty="0">
                <a:solidFill>
                  <a:schemeClr val="bg1"/>
                </a:solidFill>
                <a:latin typeface="+mj-ea"/>
                <a:ea typeface="+mj-ea"/>
              </a:rPr>
              <a:t>ID</a:t>
            </a:r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를 나타내는 필드로 요청과 </a:t>
            </a:r>
            <a:br>
              <a:rPr lang="en-US" altLang="ko-KR" sz="900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응답에 대해서 동일한 아이디를 갖는다</a:t>
            </a:r>
            <a:r>
              <a:rPr lang="en-US" altLang="ko-KR" sz="9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900" b="1" dirty="0">
                <a:solidFill>
                  <a:schemeClr val="bg1"/>
                </a:solidFill>
                <a:latin typeface="+mj-ea"/>
                <a:ea typeface="+mj-ea"/>
              </a:rPr>
              <a:t>Second elapsed: 0</a:t>
            </a:r>
          </a:p>
          <a:p>
            <a:r>
              <a:rPr lang="en-US" altLang="ko-KR" sz="900" dirty="0">
                <a:solidFill>
                  <a:schemeClr val="bg1"/>
                </a:solidFill>
                <a:latin typeface="+mj-ea"/>
                <a:ea typeface="+mj-ea"/>
              </a:rPr>
              <a:t>-  </a:t>
            </a:r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클라이언트가 주소요청을 한 이후에 대한 경과 시간</a:t>
            </a:r>
            <a:endParaRPr lang="en-US" altLang="ko-KR" sz="10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42B996-EFC8-4FC5-B8A8-EC6A7D2EBC19}"/>
              </a:ext>
            </a:extLst>
          </p:cNvPr>
          <p:cNvSpPr txBox="1"/>
          <p:nvPr/>
        </p:nvSpPr>
        <p:spPr>
          <a:xfrm>
            <a:off x="6890077" y="3339636"/>
            <a:ext cx="3641097" cy="427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j-ea"/>
                <a:ea typeface="+mj-ea"/>
              </a:rPr>
              <a:t>Option: (53) DHCP Message Type (ACK)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길이가 </a:t>
            </a:r>
            <a:r>
              <a:rPr lang="en-US" altLang="ko-KR" sz="900" dirty="0">
                <a:latin typeface="+mj-ea"/>
                <a:ea typeface="+mj-ea"/>
              </a:rPr>
              <a:t>1</a:t>
            </a:r>
            <a:r>
              <a:rPr lang="ko-KR" altLang="en-US" sz="900" dirty="0">
                <a:latin typeface="+mj-ea"/>
                <a:ea typeface="+mj-ea"/>
              </a:rPr>
              <a:t>이며 타입이 </a:t>
            </a:r>
            <a:r>
              <a:rPr lang="en-US" altLang="ko-KR" sz="900" dirty="0">
                <a:latin typeface="+mj-ea"/>
                <a:ea typeface="+mj-ea"/>
              </a:rPr>
              <a:t>2</a:t>
            </a:r>
            <a:r>
              <a:rPr lang="ko-KR" altLang="en-US" sz="900" dirty="0">
                <a:latin typeface="+mj-ea"/>
                <a:ea typeface="+mj-ea"/>
              </a:rPr>
              <a:t>인 응답의 값을 갖고 있음</a:t>
            </a:r>
            <a:endParaRPr lang="en-US" altLang="ko-KR" sz="900" dirty="0">
              <a:latin typeface="+mj-ea"/>
              <a:ea typeface="+mj-ea"/>
            </a:endParaRPr>
          </a:p>
          <a:p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Option : (54) DHCP Server Identifier(192.168.25.1)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latin typeface="+mj-ea"/>
                <a:ea typeface="+mj-ea"/>
              </a:rPr>
              <a:t>DHCP</a:t>
            </a:r>
            <a:r>
              <a:rPr lang="ko-KR" altLang="en-US" sz="900" dirty="0">
                <a:latin typeface="+mj-ea"/>
                <a:ea typeface="+mj-ea"/>
              </a:rPr>
              <a:t>서버를 구분하는 상태를 나타내는 필드</a:t>
            </a: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</a:rPr>
              <a:t>Option : (51) IP Address Lease Time(192.168.25.1)</a:t>
            </a:r>
          </a:p>
          <a:p>
            <a:r>
              <a:rPr lang="en-US" altLang="ko-KR" sz="900" b="1" dirty="0">
                <a:latin typeface="+mj-ea"/>
              </a:rPr>
              <a:t>- </a:t>
            </a:r>
            <a:r>
              <a:rPr lang="ko-KR" altLang="en-US" sz="900" dirty="0">
                <a:latin typeface="+mj-ea"/>
              </a:rPr>
              <a:t>클라이언트에게 </a:t>
            </a:r>
            <a:r>
              <a:rPr lang="en-US" altLang="ko-KR" sz="900" dirty="0">
                <a:latin typeface="+mj-ea"/>
              </a:rPr>
              <a:t>IP</a:t>
            </a:r>
            <a:r>
              <a:rPr lang="ko-KR" altLang="en-US" sz="900" dirty="0">
                <a:latin typeface="+mj-ea"/>
              </a:rPr>
              <a:t>를 할당해줄 수 있는 시간에 대한</a:t>
            </a:r>
            <a:br>
              <a:rPr lang="en-US" altLang="ko-KR" sz="900" dirty="0">
                <a:latin typeface="+mj-ea"/>
              </a:rPr>
            </a:br>
            <a:r>
              <a:rPr lang="en-US" altLang="ko-KR" sz="900" dirty="0">
                <a:latin typeface="+mj-ea"/>
              </a:rPr>
              <a:t> </a:t>
            </a:r>
            <a:r>
              <a:rPr lang="ko-KR" altLang="en-US" sz="900" dirty="0">
                <a:latin typeface="+mj-ea"/>
              </a:rPr>
              <a:t>제한을 나타내며 현재는 </a:t>
            </a:r>
            <a:r>
              <a:rPr lang="en-US" altLang="ko-KR" sz="900" dirty="0">
                <a:latin typeface="+mj-ea"/>
              </a:rPr>
              <a:t>1</a:t>
            </a:r>
            <a:r>
              <a:rPr lang="ko-KR" altLang="en-US" sz="900" dirty="0">
                <a:latin typeface="+mj-ea"/>
              </a:rPr>
              <a:t>시간이다</a:t>
            </a:r>
            <a:r>
              <a:rPr lang="en-US" altLang="ko-KR" sz="900" dirty="0">
                <a:latin typeface="+mj-ea"/>
              </a:rPr>
              <a:t>.</a:t>
            </a:r>
          </a:p>
          <a:p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</a:rPr>
              <a:t>Option : (1)  Subnet Mask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err="1">
                <a:latin typeface="+mj-ea"/>
              </a:rPr>
              <a:t>서브넷</a:t>
            </a:r>
            <a:r>
              <a:rPr lang="ko-KR" altLang="en-US" sz="900" dirty="0">
                <a:latin typeface="+mj-ea"/>
              </a:rPr>
              <a:t> 마스크에 대한 상태 필드</a:t>
            </a:r>
            <a:endParaRPr lang="en-US" altLang="ko-KR" sz="900" dirty="0">
              <a:latin typeface="+mj-ea"/>
            </a:endParaRPr>
          </a:p>
          <a:p>
            <a:endParaRPr lang="en-US" altLang="ko-KR" sz="900" dirty="0">
              <a:latin typeface="+mj-ea"/>
            </a:endParaRPr>
          </a:p>
          <a:p>
            <a:r>
              <a:rPr lang="en-US" altLang="ko-KR" sz="900" b="1" dirty="0">
                <a:latin typeface="+mj-ea"/>
              </a:rPr>
              <a:t>Option : (3) Router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</a:rPr>
              <a:t>라우터에 대한 필드</a:t>
            </a:r>
            <a:r>
              <a:rPr lang="en-US" altLang="ko-KR" sz="900" dirty="0">
                <a:latin typeface="+mj-ea"/>
              </a:rPr>
              <a:t>(192.168.25.1)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</a:endParaRPr>
          </a:p>
          <a:p>
            <a:r>
              <a:rPr lang="en-US" altLang="ko-KR" sz="900" b="1" dirty="0">
                <a:solidFill>
                  <a:schemeClr val="bg1"/>
                </a:solidFill>
                <a:latin typeface="+mj-ea"/>
              </a:rPr>
              <a:t>Option : (6) Domain Name Server </a:t>
            </a:r>
          </a:p>
          <a:p>
            <a:r>
              <a:rPr lang="en-US" altLang="ko-KR" sz="900" dirty="0">
                <a:solidFill>
                  <a:schemeClr val="bg1"/>
                </a:solidFill>
                <a:latin typeface="+mj-ea"/>
              </a:rPr>
              <a:t>- </a:t>
            </a:r>
            <a:r>
              <a:rPr lang="ko-KR" altLang="en-US" sz="900" dirty="0">
                <a:solidFill>
                  <a:schemeClr val="bg1"/>
                </a:solidFill>
                <a:latin typeface="+mj-ea"/>
              </a:rPr>
              <a:t>도메인 주소에 대한 필드</a:t>
            </a:r>
            <a:endParaRPr lang="en-US" altLang="ko-KR" sz="900" dirty="0">
              <a:solidFill>
                <a:schemeClr val="bg1"/>
              </a:solidFill>
              <a:latin typeface="+mj-ea"/>
            </a:endParaRPr>
          </a:p>
          <a:p>
            <a:endParaRPr lang="en-US" altLang="ko-KR" sz="900" dirty="0">
              <a:solidFill>
                <a:schemeClr val="bg1"/>
              </a:solidFill>
              <a:latin typeface="+mj-ea"/>
            </a:endParaRPr>
          </a:p>
          <a:p>
            <a:r>
              <a:rPr lang="en-US" altLang="ko-KR" sz="900" b="1" dirty="0">
                <a:solidFill>
                  <a:schemeClr val="bg1"/>
                </a:solidFill>
                <a:latin typeface="+mj-ea"/>
              </a:rPr>
              <a:t>Option : (15) Domain</a:t>
            </a:r>
            <a:r>
              <a:rPr lang="ko-KR" altLang="en-US" sz="900" b="1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900" b="1" dirty="0">
                <a:solidFill>
                  <a:schemeClr val="bg1"/>
                </a:solidFill>
                <a:latin typeface="+mj-ea"/>
              </a:rPr>
              <a:t>Name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+mj-ea"/>
              </a:rPr>
              <a:t>도메인 이름에 대한 필드</a:t>
            </a:r>
            <a:endParaRPr lang="en-US" altLang="ko-KR" sz="900" dirty="0">
              <a:solidFill>
                <a:schemeClr val="bg1"/>
              </a:solidFill>
              <a:latin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bg1"/>
              </a:solidFill>
              <a:latin typeface="+mj-ea"/>
            </a:endParaRPr>
          </a:p>
          <a:p>
            <a:r>
              <a:rPr lang="en-US" altLang="ko-KR" sz="900" b="1" dirty="0">
                <a:solidFill>
                  <a:schemeClr val="bg1"/>
                </a:solidFill>
                <a:latin typeface="+mj-ea"/>
              </a:rPr>
              <a:t>Option : (255) End</a:t>
            </a:r>
          </a:p>
          <a:p>
            <a:r>
              <a:rPr lang="en-US" altLang="ko-KR" sz="900" dirty="0">
                <a:solidFill>
                  <a:schemeClr val="bg1"/>
                </a:solidFill>
                <a:latin typeface="+mj-ea"/>
              </a:rPr>
              <a:t>- </a:t>
            </a:r>
            <a:r>
              <a:rPr lang="ko-KR" altLang="en-US" sz="900" dirty="0">
                <a:solidFill>
                  <a:schemeClr val="bg1"/>
                </a:solidFill>
                <a:latin typeface="+mj-ea"/>
              </a:rPr>
              <a:t>종료에 대한 필드</a:t>
            </a:r>
            <a:endParaRPr lang="en-US" altLang="ko-KR" sz="900" dirty="0">
              <a:solidFill>
                <a:schemeClr val="bg1"/>
              </a:solidFill>
              <a:latin typeface="+mj-ea"/>
            </a:endParaRPr>
          </a:p>
          <a:p>
            <a:endParaRPr lang="en-US" altLang="ko-KR" sz="900" dirty="0">
              <a:latin typeface="+mj-ea"/>
            </a:endParaRPr>
          </a:p>
          <a:p>
            <a:endParaRPr lang="en-US" altLang="ko-KR" sz="900" dirty="0">
              <a:latin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</a:endParaRPr>
          </a:p>
          <a:p>
            <a:endParaRPr lang="en-US" altLang="ko-KR" sz="900" dirty="0">
              <a:latin typeface="+mj-ea"/>
              <a:ea typeface="+mj-ea"/>
            </a:endParaRPr>
          </a:p>
          <a:p>
            <a:endParaRPr lang="en-US" altLang="ko-KR" sz="1050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79D72C-33A9-4580-BAE9-070BB4761BB5}"/>
              </a:ext>
            </a:extLst>
          </p:cNvPr>
          <p:cNvSpPr txBox="1"/>
          <p:nvPr/>
        </p:nvSpPr>
        <p:spPr>
          <a:xfrm>
            <a:off x="3703659" y="3429000"/>
            <a:ext cx="3641097" cy="24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>
                <a:latin typeface="+mj-ea"/>
                <a:ea typeface="+mj-ea"/>
              </a:rPr>
              <a:t>Bootp</a:t>
            </a:r>
            <a:r>
              <a:rPr lang="en-US" altLang="ko-KR" sz="900" b="1" dirty="0">
                <a:latin typeface="+mj-ea"/>
                <a:ea typeface="+mj-ea"/>
              </a:rPr>
              <a:t> flags : 0x0000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응답 방식에 대한 정의</a:t>
            </a:r>
            <a:r>
              <a:rPr lang="en-US" altLang="ko-KR" sz="900" dirty="0">
                <a:latin typeface="+mj-ea"/>
                <a:ea typeface="+mj-ea"/>
              </a:rPr>
              <a:t>, 0x 0000</a:t>
            </a:r>
            <a:r>
              <a:rPr lang="ko-KR" altLang="en-US" sz="900" dirty="0">
                <a:latin typeface="+mj-ea"/>
                <a:ea typeface="+mj-ea"/>
              </a:rPr>
              <a:t>은 </a:t>
            </a:r>
            <a:r>
              <a:rPr lang="en-US" altLang="ko-KR" sz="900" dirty="0">
                <a:latin typeface="+mj-ea"/>
                <a:ea typeface="+mj-ea"/>
              </a:rPr>
              <a:t>unicast</a:t>
            </a:r>
            <a:r>
              <a:rPr lang="ko-KR" altLang="en-US" sz="900" dirty="0">
                <a:latin typeface="+mj-ea"/>
                <a:ea typeface="+mj-ea"/>
              </a:rPr>
              <a:t>방식이다</a:t>
            </a: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Client IP address: 0.0.0.0</a:t>
            </a:r>
          </a:p>
          <a:p>
            <a:r>
              <a:rPr lang="en-US" altLang="ko-KR" sz="900" dirty="0">
                <a:latin typeface="+mj-ea"/>
                <a:ea typeface="+mj-ea"/>
              </a:rPr>
              <a:t>- IP</a:t>
            </a:r>
            <a:r>
              <a:rPr lang="ko-KR" altLang="en-US" sz="900" dirty="0">
                <a:latin typeface="+mj-ea"/>
                <a:ea typeface="+mj-ea"/>
              </a:rPr>
              <a:t>를 요청한 현재 클라이언트의 </a:t>
            </a:r>
            <a:r>
              <a:rPr lang="en-US" altLang="ko-KR" sz="900" dirty="0">
                <a:latin typeface="+mj-ea"/>
                <a:ea typeface="+mj-ea"/>
              </a:rPr>
              <a:t>Ip</a:t>
            </a:r>
            <a:r>
              <a:rPr lang="ko-KR" altLang="en-US" sz="900" dirty="0">
                <a:latin typeface="+mj-ea"/>
                <a:ea typeface="+mj-ea"/>
              </a:rPr>
              <a:t>를 나타낸다</a:t>
            </a:r>
            <a:r>
              <a:rPr lang="en-US" altLang="ko-KR" sz="900" dirty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Your (</a:t>
            </a:r>
            <a:r>
              <a:rPr lang="en-US" altLang="ko-KR" sz="900" b="1" dirty="0" err="1">
                <a:latin typeface="+mj-ea"/>
                <a:ea typeface="+mj-ea"/>
              </a:rPr>
              <a:t>Clinet</a:t>
            </a:r>
            <a:r>
              <a:rPr lang="en-US" altLang="ko-KR" sz="900" b="1" dirty="0">
                <a:latin typeface="+mj-ea"/>
                <a:ea typeface="+mj-ea"/>
              </a:rPr>
              <a:t>) IP: 192.168.25.50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요청하는 클라이언트 주소 현재 </a:t>
            </a:r>
            <a:r>
              <a:rPr lang="en-US" altLang="ko-KR" sz="900" dirty="0">
                <a:latin typeface="+mj-ea"/>
                <a:ea typeface="+mj-ea"/>
              </a:rPr>
              <a:t>0.0.0.0</a:t>
            </a:r>
            <a:r>
              <a:rPr lang="ko-KR" altLang="en-US" sz="900" dirty="0">
                <a:latin typeface="+mj-ea"/>
                <a:ea typeface="+mj-ea"/>
              </a:rPr>
              <a:t>을 나타냄</a:t>
            </a: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Next/Relay server IP address: 0.0.0.0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+mj-ea"/>
                <a:ea typeface="+mj-ea"/>
              </a:rPr>
              <a:t>다음 서버의 </a:t>
            </a:r>
            <a:r>
              <a:rPr lang="en-US" altLang="ko-KR" sz="900" dirty="0">
                <a:latin typeface="+mj-ea"/>
                <a:ea typeface="+mj-ea"/>
              </a:rPr>
              <a:t>IP </a:t>
            </a:r>
            <a:r>
              <a:rPr lang="ko-KR" altLang="en-US" sz="900" dirty="0">
                <a:latin typeface="+mj-ea"/>
                <a:ea typeface="+mj-ea"/>
              </a:rPr>
              <a:t>주소 를 나타낸다</a:t>
            </a:r>
            <a:r>
              <a:rPr lang="en-US" altLang="ko-KR" sz="900" dirty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latin typeface="+mj-ea"/>
                <a:ea typeface="+mj-ea"/>
              </a:rPr>
              <a:t>DHCP</a:t>
            </a:r>
            <a:r>
              <a:rPr lang="ko-KR" altLang="en-US" sz="900" dirty="0">
                <a:latin typeface="+mj-ea"/>
                <a:ea typeface="+mj-ea"/>
              </a:rPr>
              <a:t>로 가는 서버와 클라이언트 사이의 종단 주소</a:t>
            </a: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latin typeface="+mj-ea"/>
              <a:ea typeface="+mj-ea"/>
            </a:endParaRPr>
          </a:p>
          <a:p>
            <a:endParaRPr lang="en-US" altLang="ko-KR" sz="1050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754284-C6B9-488F-8033-A2E08BD28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04" y="2308231"/>
            <a:ext cx="2601832" cy="10334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827340-415C-4ABC-898A-1470CA969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5270" y="2308231"/>
            <a:ext cx="3012457" cy="10314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3F0F40-6EBE-4304-A798-50AD816943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0077" y="2186551"/>
            <a:ext cx="2891485" cy="110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0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2687" y="2951946"/>
            <a:ext cx="32206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Thank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you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for watching</a:t>
            </a:r>
          </a:p>
        </p:txBody>
      </p:sp>
    </p:spTree>
    <p:extLst>
      <p:ext uri="{BB962C8B-B14F-4D97-AF65-F5344CB8AC3E}">
        <p14:creationId xmlns:p14="http://schemas.microsoft.com/office/powerpoint/2010/main" val="4290430429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7944</TotalTime>
  <Words>1247</Words>
  <Application>Microsoft Office PowerPoint</Application>
  <PresentationFormat>A4 용지(210x297mm)</PresentationFormat>
  <Paragraphs>268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Orlando</cp:lastModifiedBy>
  <cp:revision>681</cp:revision>
  <dcterms:created xsi:type="dcterms:W3CDTF">2017-09-07T10:48:07Z</dcterms:created>
  <dcterms:modified xsi:type="dcterms:W3CDTF">2020-11-01T10:45:24Z</dcterms:modified>
</cp:coreProperties>
</file>