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4" r:id="rId4"/>
    <p:sldId id="309" r:id="rId5"/>
    <p:sldId id="305" r:id="rId6"/>
    <p:sldId id="306" r:id="rId7"/>
    <p:sldId id="310" r:id="rId8"/>
    <p:sldId id="308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M3455" initials="M" lastIdx="2" clrIdx="0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42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7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2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4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70892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빅데이터 이해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순천향대학교 컴퓨터 공학과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744F8-26D8-4423-B5BE-B52CF2B39CC1}"/>
              </a:ext>
            </a:extLst>
          </p:cNvPr>
          <p:cNvSpPr txBox="1"/>
          <p:nvPr/>
        </p:nvSpPr>
        <p:spPr>
          <a:xfrm>
            <a:off x="3419872" y="4437112"/>
            <a:ext cx="23042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20151167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이인재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9005C-0F28-4AD4-AD5F-347F1610715A}"/>
              </a:ext>
            </a:extLst>
          </p:cNvPr>
          <p:cNvSpPr txBox="1"/>
          <p:nvPr/>
        </p:nvSpPr>
        <p:spPr>
          <a:xfrm>
            <a:off x="1515660" y="36026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빅데이터 적용 및 활용 구체적인 사례 조사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6984" y="2132856"/>
            <a:ext cx="6450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21007" y="31322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87824" y="31322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31322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5201" y="32669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선정 사례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98580" y="327216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bg1"/>
                </a:solidFill>
                <a:latin typeface="+mj-ea"/>
              </a:rPr>
              <a:t>선정 사례와 </a:t>
            </a:r>
            <a:br>
              <a:rPr lang="en-US" altLang="ko-KR" sz="1400" b="1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1400" b="1" spc="-150" dirty="0">
                <a:solidFill>
                  <a:schemeClr val="bg1"/>
                </a:solidFill>
                <a:latin typeface="+mj-ea"/>
              </a:rPr>
              <a:t>빅데이터 특성 비교</a:t>
            </a:r>
            <a:endParaRPr lang="en-US" altLang="ko-KR" sz="1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0459" y="326581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bg1"/>
                </a:solidFill>
                <a:latin typeface="+mj-ea"/>
              </a:rPr>
              <a:t>선정 사례의 데이터 파이프라인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5CDD6D-5477-4940-9146-B227B08D24C7}"/>
              </a:ext>
            </a:extLst>
          </p:cNvPr>
          <p:cNvCxnSpPr/>
          <p:nvPr/>
        </p:nvCxnSpPr>
        <p:spPr>
          <a:xfrm>
            <a:off x="6430121" y="31322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74EBE8-F27E-4EA9-85FD-0BFE55DDBC79}"/>
              </a:ext>
            </a:extLst>
          </p:cNvPr>
          <p:cNvSpPr txBox="1"/>
          <p:nvPr/>
        </p:nvSpPr>
        <p:spPr>
          <a:xfrm>
            <a:off x="6173037" y="327511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bg1"/>
                </a:solidFill>
                <a:latin typeface="+mj-ea"/>
              </a:rPr>
              <a:t>참고 문헌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0910" y="1833396"/>
            <a:ext cx="763284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/>
              <a:t>데이터의 이색적인  활용  방안에 대해  모색하던 과정에서 빅데이터의 </a:t>
            </a:r>
            <a:br>
              <a:rPr lang="en-US" altLang="ko-KR" sz="1400" b="1" dirty="0"/>
            </a:br>
            <a:r>
              <a:rPr lang="ko-KR" altLang="en-US" sz="1400" b="1" dirty="0"/>
              <a:t>예술적 가치 탐색 및 활용 사례를 찾아보았습니다</a:t>
            </a:r>
            <a:r>
              <a:rPr lang="en-US" altLang="ko-KR" sz="1400" b="1" dirty="0"/>
              <a:t>. </a:t>
            </a:r>
            <a:br>
              <a:rPr lang="en-US" altLang="ko-KR" sz="1400" b="1" dirty="0"/>
            </a:br>
            <a:r>
              <a:rPr lang="ko-KR" altLang="en-US" sz="1400" b="1" dirty="0"/>
              <a:t>작품 명</a:t>
            </a:r>
            <a:r>
              <a:rPr lang="en-US" altLang="ko-KR" sz="1400" b="1" dirty="0"/>
              <a:t>&lt;Earth&gt;</a:t>
            </a:r>
            <a:r>
              <a:rPr lang="ko-KR" altLang="en-US" sz="1400" b="1" dirty="0"/>
              <a:t>는 두 종류의 데이터를 수집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처리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분석 과정을 거쳐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정보와 메시지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조형적 특징을 표현한 작품으로 소개됩니다</a:t>
            </a:r>
            <a:r>
              <a:rPr lang="en-US" altLang="ko-KR" sz="1400" b="1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61856" y="274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빅데이터 이해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선정 사례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910" y="1022123"/>
            <a:ext cx="5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선정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924" y="140861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빅 데이터 시각화 작품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&lt;Earth&gt;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E874E-6E7D-4BE4-82E8-C726DED2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29000"/>
            <a:ext cx="3024336" cy="2406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E3D146-EEAB-4045-BE61-5F4A68E723A2}"/>
              </a:ext>
            </a:extLst>
          </p:cNvPr>
          <p:cNvSpPr txBox="1"/>
          <p:nvPr/>
        </p:nvSpPr>
        <p:spPr>
          <a:xfrm>
            <a:off x="4112949" y="5966313"/>
            <a:ext cx="91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&lt;Earth&gt;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0910" y="1833396"/>
            <a:ext cx="7632848" cy="406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1" dirty="0"/>
              <a:t>&lt;Earth&gt;</a:t>
            </a:r>
            <a:r>
              <a:rPr lang="ko-KR" altLang="en-US" sz="1400" b="1" dirty="0"/>
              <a:t>는 구성 과정에서 빅데이터의 특유의 파이프라인을 사용한다는 것을 </a:t>
            </a:r>
            <a:br>
              <a:rPr lang="en-US" altLang="ko-KR" sz="1400" b="1" dirty="0"/>
            </a:br>
            <a:r>
              <a:rPr lang="ko-KR" altLang="en-US" sz="1400" b="1" dirty="0"/>
              <a:t>확인할 수 있습니다</a:t>
            </a:r>
            <a:r>
              <a:rPr lang="en-US" altLang="ko-KR" sz="1400" b="1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b="1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작품  구성을 위한 데이터 수집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수집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후술할 내용으로 해당 작품은 전 세계  숲 면적 변화 값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GDP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성장 변화 </a:t>
            </a:r>
            <a:b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사용합니다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수집된 데이터 중 시각화에 필요한 정보  추출 및 가공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처리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수집 데이터 중 시간 값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숲 면적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성장변화 값 만을  추출하여 별도의  배열로 구성합니다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추출된 정보를 바탕으로 시각화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데이터를 바탕으로 시각화도구인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VVVV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사용하여 최종적으로  데이터를 시간순서대로 </a:t>
            </a:r>
            <a:b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시각화한 영상작품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&lt;Earth&gt;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제작이 됩니다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1833" y="271681"/>
            <a:ext cx="2137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선정 사례와 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빅데이터 특성 비교</a:t>
            </a:r>
            <a:endParaRPr lang="en-US" altLang="ko-KR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10" y="1022123"/>
            <a:ext cx="5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선정 사례와 빅데이터 특성 비교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924" y="140861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파이프라인 과정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D02F5-4F41-44A3-ABB8-5DE72BDBEDEF}"/>
              </a:ext>
            </a:extLst>
          </p:cNvPr>
          <p:cNvSpPr txBox="1"/>
          <p:nvPr/>
        </p:nvSpPr>
        <p:spPr>
          <a:xfrm>
            <a:off x="7761856" y="274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빅데이터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25621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400" y="1552483"/>
            <a:ext cx="821104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데이터 수집은 전 세계적으로 여러 카테고리의 데이터를 제공하는 </a:t>
            </a:r>
            <a:br>
              <a:rPr lang="en-US" altLang="ko-KR" sz="1400" b="1" dirty="0"/>
            </a:br>
            <a:r>
              <a:rPr lang="en-US" altLang="ko-KR" sz="1400" b="1" dirty="0"/>
              <a:t>THE WORLD DATA BANK</a:t>
            </a:r>
            <a:r>
              <a:rPr lang="ko-KR" altLang="en-US" sz="1400" b="1" dirty="0"/>
              <a:t>에서 이루어 졌으며 해당 사이트에서 수집한 데이터는  다음과 같습니다</a:t>
            </a:r>
            <a:r>
              <a:rPr lang="en-US" altLang="ko-KR" sz="1400" b="1" dirty="0"/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24086" y="271681"/>
            <a:ext cx="2076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선정 사례의 데이터 파이프라인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882" y="821613"/>
            <a:ext cx="5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선정 사례의 데이터  파이프라인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268" y="119094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데이터 수집 단계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0B1BF-4549-4351-99F0-A843E8BA4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6" y="2858545"/>
            <a:ext cx="1260000" cy="1260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7097FB7-65A5-44A0-8BF9-594667CF26FF}"/>
              </a:ext>
            </a:extLst>
          </p:cNvPr>
          <p:cNvSpPr/>
          <p:nvPr/>
        </p:nvSpPr>
        <p:spPr>
          <a:xfrm>
            <a:off x="1759861" y="2811860"/>
            <a:ext cx="2088232" cy="201622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FAD774-6725-4BC5-A111-7AD11BED87BE}"/>
              </a:ext>
            </a:extLst>
          </p:cNvPr>
          <p:cNvSpPr/>
          <p:nvPr/>
        </p:nvSpPr>
        <p:spPr>
          <a:xfrm>
            <a:off x="1945613" y="5080336"/>
            <a:ext cx="1716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100" b="1" dirty="0"/>
              <a:t>시간변화에 따른 지구의 숲 면적 변화 데이터</a:t>
            </a:r>
            <a:endParaRPr lang="en-US" altLang="ko-KR" sz="11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DBB5698-5B21-4DBA-A38A-F968074E2F58}"/>
              </a:ext>
            </a:extLst>
          </p:cNvPr>
          <p:cNvSpPr/>
          <p:nvPr/>
        </p:nvSpPr>
        <p:spPr>
          <a:xfrm>
            <a:off x="5295908" y="2811860"/>
            <a:ext cx="2088232" cy="201622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9AB78-1046-419A-9FCD-9D06DF13EF8D}"/>
              </a:ext>
            </a:extLst>
          </p:cNvPr>
          <p:cNvSpPr/>
          <p:nvPr/>
        </p:nvSpPr>
        <p:spPr>
          <a:xfrm>
            <a:off x="5481661" y="5080336"/>
            <a:ext cx="1716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100" b="1" dirty="0"/>
              <a:t>세계 </a:t>
            </a:r>
            <a:r>
              <a:rPr lang="en-US" altLang="ko-KR" sz="1100" b="1" dirty="0"/>
              <a:t>GDP</a:t>
            </a:r>
            <a:r>
              <a:rPr lang="ko-KR" altLang="en-US" sz="1100" b="1" dirty="0"/>
              <a:t>의 </a:t>
            </a:r>
            <a:br>
              <a:rPr lang="en-US" altLang="ko-KR" sz="1100" b="1" dirty="0"/>
            </a:br>
            <a:r>
              <a:rPr lang="ko-KR" altLang="en-US" sz="1100" b="1" dirty="0"/>
              <a:t>성장 변화 데이터</a:t>
            </a:r>
            <a:endParaRPr lang="en-US" altLang="ko-KR" sz="11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35276A-4654-45C1-ABA5-1F6B867507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14" y="2973764"/>
            <a:ext cx="1080000" cy="1080000"/>
          </a:xfrm>
          <a:prstGeom prst="rect">
            <a:avLst/>
          </a:prstGeom>
        </p:spPr>
      </p:pic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355CC4BB-1B4F-44EE-B848-4F0F49F55595}"/>
              </a:ext>
            </a:extLst>
          </p:cNvPr>
          <p:cNvSpPr/>
          <p:nvPr/>
        </p:nvSpPr>
        <p:spPr>
          <a:xfrm>
            <a:off x="4211960" y="3495000"/>
            <a:ext cx="720080" cy="714269"/>
          </a:xfrm>
          <a:prstGeom prst="mathPlus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0AF77F-200C-43B8-A5C7-AADE96F4FDDF}"/>
              </a:ext>
            </a:extLst>
          </p:cNvPr>
          <p:cNvSpPr/>
          <p:nvPr/>
        </p:nvSpPr>
        <p:spPr>
          <a:xfrm>
            <a:off x="5672081" y="4215668"/>
            <a:ext cx="13358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100" b="1" dirty="0"/>
              <a:t>GDP growth.xml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69E60-F68E-4F2A-9066-9D03576C8000}"/>
              </a:ext>
            </a:extLst>
          </p:cNvPr>
          <p:cNvSpPr/>
          <p:nvPr/>
        </p:nvSpPr>
        <p:spPr>
          <a:xfrm>
            <a:off x="1951754" y="4226102"/>
            <a:ext cx="17273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100" b="1" dirty="0"/>
              <a:t>Forest Per Land.xml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D4B6D-067D-4630-92A7-15004BC315D3}"/>
              </a:ext>
            </a:extLst>
          </p:cNvPr>
          <p:cNvSpPr txBox="1"/>
          <p:nvPr/>
        </p:nvSpPr>
        <p:spPr>
          <a:xfrm>
            <a:off x="7761856" y="274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빅데이터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38463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938" y="1784464"/>
            <a:ext cx="777466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/>
              <a:t>시각화를 위해 필요한 데이터의 추출하는 과정이 이루어졌으며</a:t>
            </a:r>
            <a:endParaRPr lang="en-US" altLang="ko-KR" sz="1400" b="1" dirty="0"/>
          </a:p>
          <a:p>
            <a:pPr fontAlgn="base">
              <a:lnSpc>
                <a:spcPct val="150000"/>
              </a:lnSpc>
            </a:pPr>
            <a:r>
              <a:rPr lang="ko-KR" altLang="en-US" sz="1400" b="1" dirty="0"/>
              <a:t>추출된 데이터를 하나의 데이터로 만들기 위한 가공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리스트화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면적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성장률 변화 값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수행했습니다 </a:t>
            </a:r>
            <a:endParaRPr lang="en-US" altLang="ko-KR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24086" y="271681"/>
            <a:ext cx="2076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선정 사례의 데이터 파이프라인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38" y="119094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데이터 처리 단계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0B1BF-4549-4351-99F0-A843E8BA4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48" y="3082772"/>
            <a:ext cx="1080000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35276A-4654-45C1-ABA5-1F6B867507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31" y="3185832"/>
            <a:ext cx="956171" cy="956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CD5125-F5C5-4445-8112-87921C2DB2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94295"/>
            <a:ext cx="1068477" cy="1068477"/>
          </a:xfrm>
          <a:prstGeom prst="rect">
            <a:avLst/>
          </a:prstGeom>
        </p:spPr>
      </p:pic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37C7B622-07B7-4FE1-B4D6-EA6ADF7A3FA5}"/>
              </a:ext>
            </a:extLst>
          </p:cNvPr>
          <p:cNvSpPr/>
          <p:nvPr/>
        </p:nvSpPr>
        <p:spPr>
          <a:xfrm>
            <a:off x="2977368" y="3536766"/>
            <a:ext cx="319270" cy="360040"/>
          </a:xfrm>
          <a:prstGeom prst="mathPlus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CFA1572-0CE8-406F-B314-0423FD1E9299}"/>
              </a:ext>
            </a:extLst>
          </p:cNvPr>
          <p:cNvSpPr/>
          <p:nvPr/>
        </p:nvSpPr>
        <p:spPr>
          <a:xfrm>
            <a:off x="4901254" y="3347685"/>
            <a:ext cx="936104" cy="551101"/>
          </a:xfrm>
          <a:prstGeom prst="right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0D48B-F28C-4460-BECC-797A0CD8386A}"/>
              </a:ext>
            </a:extLst>
          </p:cNvPr>
          <p:cNvSpPr txBox="1"/>
          <p:nvPr/>
        </p:nvSpPr>
        <p:spPr>
          <a:xfrm>
            <a:off x="413938" y="4541523"/>
            <a:ext cx="77746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/>
              <a:t>시간 값은 지구의 자전 시간을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숲의 면적과 </a:t>
            </a:r>
            <a:r>
              <a:rPr lang="en-US" altLang="ko-KR" sz="1400" b="1" dirty="0"/>
              <a:t>GDP </a:t>
            </a:r>
            <a:r>
              <a:rPr lang="ko-KR" altLang="en-US" sz="1400" b="1" dirty="0"/>
              <a:t>성장변화 값은 각각 </a:t>
            </a:r>
            <a:br>
              <a:rPr lang="en-US" altLang="ko-KR" sz="1400" b="1" dirty="0"/>
            </a:br>
            <a:r>
              <a:rPr lang="ko-KR" altLang="en-US" sz="1400" b="1" dirty="0"/>
              <a:t>육지와 바다의 표현을 위한 값으로 사용되었습니다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913A3-B9A8-4838-833B-03F9DDEEE5DE}"/>
              </a:ext>
            </a:extLst>
          </p:cNvPr>
          <p:cNvSpPr txBox="1"/>
          <p:nvPr/>
        </p:nvSpPr>
        <p:spPr>
          <a:xfrm>
            <a:off x="395882" y="821613"/>
            <a:ext cx="5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선정 사례의 데이터  파이프라인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C9085-AB34-44A2-AB17-7DB4C09E8028}"/>
              </a:ext>
            </a:extLst>
          </p:cNvPr>
          <p:cNvSpPr txBox="1"/>
          <p:nvPr/>
        </p:nvSpPr>
        <p:spPr>
          <a:xfrm>
            <a:off x="7761856" y="274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빅데이터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264690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882" y="1602050"/>
            <a:ext cx="777466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/>
              <a:t>분석 단계에서는 추출된 데이터가 노드 연결을 통해 시각적인 프로그램 개발이 이루어지는 </a:t>
            </a:r>
            <a:r>
              <a:rPr lang="en-US" altLang="ko-KR" sz="1400" b="1" dirty="0"/>
              <a:t>VVVV</a:t>
            </a:r>
            <a:r>
              <a:rPr lang="ko-KR" altLang="en-US" sz="1400" b="1" dirty="0"/>
              <a:t>를 통해 각각의 데이터  매핑이 이루어 졌으며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ko-KR" altLang="en-US" sz="1400" b="1" dirty="0"/>
              <a:t>결과적으로 숲 구성 비율과 </a:t>
            </a:r>
            <a:r>
              <a:rPr lang="en-US" altLang="ko-KR" sz="1400" b="1" dirty="0"/>
              <a:t>GDP</a:t>
            </a:r>
            <a:r>
              <a:rPr lang="ko-KR" altLang="en-US" sz="1400" b="1" dirty="0"/>
              <a:t>성장 비율이라는 데이터가 각각 육지와 바다로 구성된 이미지로 영상 속에서 나타나는 모습을 확인 할 수 있습니다</a:t>
            </a:r>
            <a:r>
              <a:rPr lang="en-US" altLang="ko-KR" sz="1400" b="1" dirty="0"/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24086" y="271681"/>
            <a:ext cx="2076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선정 사례의 데이터 파이프라인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38" y="119094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데이터 분석 단계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913A3-B9A8-4838-833B-03F9DDEEE5DE}"/>
              </a:ext>
            </a:extLst>
          </p:cNvPr>
          <p:cNvSpPr txBox="1"/>
          <p:nvPr/>
        </p:nvSpPr>
        <p:spPr>
          <a:xfrm>
            <a:off x="395882" y="821613"/>
            <a:ext cx="5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선정 사례의 데이터  파이프라인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73A23-DE3A-4802-B5D6-DF899E2E8625}"/>
              </a:ext>
            </a:extLst>
          </p:cNvPr>
          <p:cNvSpPr txBox="1"/>
          <p:nvPr/>
        </p:nvSpPr>
        <p:spPr>
          <a:xfrm>
            <a:off x="7761856" y="274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빅데이터 이해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97C236A-1A3D-439A-B59F-0205B95E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00" y="3098098"/>
            <a:ext cx="3024336" cy="2406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1AC03-3037-4698-869D-47B8A686D54C}"/>
              </a:ext>
            </a:extLst>
          </p:cNvPr>
          <p:cNvSpPr txBox="1"/>
          <p:nvPr/>
        </p:nvSpPr>
        <p:spPr>
          <a:xfrm>
            <a:off x="3077132" y="5574907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&lt;Earth&gt;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의 모습</a:t>
            </a:r>
            <a:b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가운데 텍스트로 해당 연도가 나타남을 </a:t>
            </a:r>
            <a:b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확인 할 수 있습니다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1731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910" y="1022123"/>
            <a:ext cx="5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데이터 시각화를 이용한 미디어 아트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38" y="1402903"/>
            <a:ext cx="451810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빅  데이터 시각화  작품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&lt;Earth&gt;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를 중심으로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숭실대학교  대학원 미디어학과 손 진 석 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E53D8-D792-4C4E-920D-2D08D9B43D28}"/>
              </a:ext>
            </a:extLst>
          </p:cNvPr>
          <p:cNvSpPr txBox="1"/>
          <p:nvPr/>
        </p:nvSpPr>
        <p:spPr>
          <a:xfrm>
            <a:off x="7761856" y="274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빅데이터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230623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541</Words>
  <Application>Microsoft Office PowerPoint</Application>
  <PresentationFormat>화면 슬라이드 쇼(4:3)</PresentationFormat>
  <Paragraphs>80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MM3455</cp:lastModifiedBy>
  <cp:revision>61</cp:revision>
  <dcterms:created xsi:type="dcterms:W3CDTF">2016-11-03T20:47:04Z</dcterms:created>
  <dcterms:modified xsi:type="dcterms:W3CDTF">2021-03-08T08:14:13Z</dcterms:modified>
</cp:coreProperties>
</file>