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70" r:id="rId4"/>
    <p:sldId id="276" r:id="rId5"/>
    <p:sldId id="271" r:id="rId6"/>
    <p:sldId id="275" r:id="rId7"/>
    <p:sldId id="277" r:id="rId8"/>
    <p:sldId id="267" r:id="rId9"/>
    <p:sldId id="278" r:id="rId10"/>
    <p:sldId id="282" r:id="rId11"/>
    <p:sldId id="283" r:id="rId12"/>
    <p:sldId id="284" r:id="rId13"/>
    <p:sldId id="281" r:id="rId14"/>
    <p:sldId id="280" r:id="rId15"/>
    <p:sldId id="279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1"/>
    <p:restoredTop sz="94626"/>
  </p:normalViewPr>
  <p:slideViewPr>
    <p:cSldViewPr snapToGrid="0" snapToObjects="1">
      <p:cViewPr varScale="1">
        <p:scale>
          <a:sx n="115" d="100"/>
          <a:sy n="115" d="100"/>
        </p:scale>
        <p:origin x="114" y="5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10AE0-F352-D048-84E7-7A2988FB5277}" type="datetimeFigureOut">
              <a:rPr lang="es-ES_tradnl" smtClean="0"/>
              <a:t>01/03/2019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D0A43-6A0C-B342-96E0-315A5A29EDA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990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0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0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75E3-F561-F04B-BD84-212CB33638EC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C5ED-992E-B443-88D5-E8D9B10FA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2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jcastelan@maxcom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72.16.3.7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8516" y="923136"/>
            <a:ext cx="82094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600">
                <a:solidFill>
                  <a:srgbClr val="7F7F7F"/>
                </a:solidFill>
                <a:latin typeface="Helvetica Neue Light"/>
                <a:cs typeface="Helvetica Neue Light"/>
              </a:defRPr>
            </a:lvl1pPr>
          </a:lstStyle>
          <a:p>
            <a:pPr algn="ctr"/>
            <a:r>
              <a:rPr lang="en-US" sz="3200" b="1" dirty="0" err="1"/>
              <a:t>Propuesta</a:t>
            </a:r>
            <a:r>
              <a:rPr lang="en-US" sz="3200" b="1" dirty="0"/>
              <a:t> de portal </a:t>
            </a:r>
            <a:r>
              <a:rPr lang="en-US" sz="3200" b="1" dirty="0" err="1"/>
              <a:t>mejorado</a:t>
            </a:r>
            <a:r>
              <a:rPr lang="en-US" sz="3200" b="1" dirty="0"/>
              <a:t> de </a:t>
            </a:r>
            <a:r>
              <a:rPr lang="en-US" sz="3200" b="1" dirty="0" err="1"/>
              <a:t>administración</a:t>
            </a:r>
            <a:r>
              <a:rPr lang="en-US" sz="3200" b="1" dirty="0"/>
              <a:t> de </a:t>
            </a:r>
            <a:r>
              <a:rPr lang="en-US" sz="3200" b="1" dirty="0" err="1"/>
              <a:t>órdenes</a:t>
            </a:r>
            <a:r>
              <a:rPr lang="en-US" sz="3200" b="1" dirty="0"/>
              <a:t> de </a:t>
            </a:r>
            <a:r>
              <a:rPr lang="en-US" sz="3200" b="1" dirty="0" err="1"/>
              <a:t>trabajo</a:t>
            </a:r>
            <a:r>
              <a:rPr lang="en-US" sz="3200" b="1" dirty="0"/>
              <a:t> y </a:t>
            </a:r>
            <a:r>
              <a:rPr lang="en-US" sz="3200" b="1" dirty="0" err="1"/>
              <a:t>ventanas</a:t>
            </a:r>
            <a:r>
              <a:rPr lang="en-US" sz="3200" b="1" dirty="0"/>
              <a:t> de </a:t>
            </a:r>
            <a:r>
              <a:rPr lang="en-US" sz="3200" b="1" dirty="0" err="1"/>
              <a:t>mantenimiento</a:t>
            </a:r>
            <a:endParaRPr lang="en-US" sz="3200" b="1" dirty="0"/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José Emanuel </a:t>
            </a:r>
            <a:r>
              <a:rPr lang="en-US" sz="3200" dirty="0" err="1"/>
              <a:t>Castelán</a:t>
            </a:r>
            <a:r>
              <a:rPr lang="en-US" sz="3200" dirty="0"/>
              <a:t> Cortés</a:t>
            </a:r>
          </a:p>
          <a:p>
            <a:pPr algn="ctr"/>
            <a:r>
              <a:rPr lang="en-US" sz="3200" dirty="0"/>
              <a:t>Ing. </a:t>
            </a:r>
            <a:r>
              <a:rPr lang="en-US" sz="3200" dirty="0" err="1"/>
              <a:t>Softswitch</a:t>
            </a:r>
            <a:endParaRPr lang="en-US" sz="3200" dirty="0"/>
          </a:p>
        </p:txBody>
      </p:sp>
      <p:pic>
        <p:nvPicPr>
          <p:cNvPr id="5" name="Picture 4" descr="Elemento_nod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254"/>
            <a:ext cx="2818315" cy="188424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8" y="4020515"/>
            <a:ext cx="1966170" cy="68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0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BFAE76-0135-4444-A48D-FBB0C841B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98" y="911786"/>
            <a:ext cx="4250871" cy="339407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F1967D2-054E-4E1F-86E5-A2252C658391}"/>
              </a:ext>
            </a:extLst>
          </p:cNvPr>
          <p:cNvSpPr txBox="1">
            <a:spLocks/>
          </p:cNvSpPr>
          <p:nvPr/>
        </p:nvSpPr>
        <p:spPr>
          <a:xfrm>
            <a:off x="4991548" y="883322"/>
            <a:ext cx="36952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Helvetica Neue Medium"/>
                <a:ea typeface="+mn-ea"/>
              </a:rPr>
              <a:t>Alta de actividades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5811027-686C-4D20-BFB2-14C6D9F8A2A9}"/>
              </a:ext>
            </a:extLst>
          </p:cNvPr>
          <p:cNvSpPr txBox="1">
            <a:spLocks/>
          </p:cNvSpPr>
          <p:nvPr/>
        </p:nvSpPr>
        <p:spPr>
          <a:xfrm>
            <a:off x="5093502" y="1885408"/>
            <a:ext cx="3491344" cy="166814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Portal modular de captura de los elementos fundamentales de una orden o ventana.</a:t>
            </a:r>
          </a:p>
          <a:p>
            <a:pPr marL="0" algn="just"/>
            <a:endParaRPr lang="es-MX" sz="16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No es necesario refrescar la pantalla para revisar otras secciones.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40F7D8-8217-48D6-89D4-7282522E6F2A}"/>
              </a:ext>
            </a:extLst>
          </p:cNvPr>
          <p:cNvCxnSpPr>
            <a:cxnSpLocks/>
          </p:cNvCxnSpPr>
          <p:nvPr/>
        </p:nvCxnSpPr>
        <p:spPr>
          <a:xfrm>
            <a:off x="4801035" y="911786"/>
            <a:ext cx="0" cy="3545518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50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1967D2-054E-4E1F-86E5-A2252C658391}"/>
              </a:ext>
            </a:extLst>
          </p:cNvPr>
          <p:cNvSpPr txBox="1">
            <a:spLocks/>
          </p:cNvSpPr>
          <p:nvPr/>
        </p:nvSpPr>
        <p:spPr>
          <a:xfrm>
            <a:off x="4991548" y="883322"/>
            <a:ext cx="36952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Helvetica Neue Medium"/>
                <a:ea typeface="+mn-ea"/>
              </a:rPr>
              <a:t>Alta de actividades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5811027-686C-4D20-BFB2-14C6D9F8A2A9}"/>
              </a:ext>
            </a:extLst>
          </p:cNvPr>
          <p:cNvSpPr txBox="1">
            <a:spLocks/>
          </p:cNvSpPr>
          <p:nvPr/>
        </p:nvSpPr>
        <p:spPr>
          <a:xfrm>
            <a:off x="5093502" y="1885408"/>
            <a:ext cx="3491344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Mejoras en la vista de errores u omisiones de captura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40F7D8-8217-48D6-89D4-7282522E6F2A}"/>
              </a:ext>
            </a:extLst>
          </p:cNvPr>
          <p:cNvCxnSpPr>
            <a:cxnSpLocks/>
          </p:cNvCxnSpPr>
          <p:nvPr/>
        </p:nvCxnSpPr>
        <p:spPr>
          <a:xfrm>
            <a:off x="4801035" y="911786"/>
            <a:ext cx="0" cy="3545518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23D42AA-999E-46D3-AF14-A3B62F53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47" y="987507"/>
            <a:ext cx="3880019" cy="339407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8720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F1967D2-054E-4E1F-86E5-A2252C658391}"/>
              </a:ext>
            </a:extLst>
          </p:cNvPr>
          <p:cNvSpPr txBox="1">
            <a:spLocks/>
          </p:cNvSpPr>
          <p:nvPr/>
        </p:nvSpPr>
        <p:spPr>
          <a:xfrm>
            <a:off x="364236" y="728444"/>
            <a:ext cx="36952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Helvetica Neue Medium"/>
                <a:ea typeface="+mn-ea"/>
              </a:rPr>
              <a:t>Consulta y cambio de estatus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5811027-686C-4D20-BFB2-14C6D9F8A2A9}"/>
              </a:ext>
            </a:extLst>
          </p:cNvPr>
          <p:cNvSpPr txBox="1">
            <a:spLocks/>
          </p:cNvSpPr>
          <p:nvPr/>
        </p:nvSpPr>
        <p:spPr>
          <a:xfrm>
            <a:off x="466190" y="1656537"/>
            <a:ext cx="3491344" cy="28007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Mismo esquema modular de detalle de las órdenes</a:t>
            </a:r>
          </a:p>
          <a:p>
            <a:pPr marL="0" algn="just"/>
            <a:endParaRPr lang="es-MX" sz="16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Dependiendo de los privilegios, permite asignar un estatus a la actividad, así como comentarios del estatus</a:t>
            </a:r>
          </a:p>
          <a:p>
            <a:pPr marL="400050" lvl="1" algn="just"/>
            <a:r>
              <a:rPr lang="es-MX" sz="1200" dirty="0">
                <a:solidFill>
                  <a:srgbClr val="7F7F7F"/>
                </a:solidFill>
                <a:latin typeface="Helvetica Neue Light"/>
              </a:rPr>
              <a:t>Autorizada</a:t>
            </a:r>
          </a:p>
          <a:p>
            <a:pPr marL="400050" lvl="1" algn="just"/>
            <a:r>
              <a:rPr lang="es-MX" sz="1200" dirty="0">
                <a:solidFill>
                  <a:srgbClr val="7F7F7F"/>
                </a:solidFill>
                <a:latin typeface="Helvetica Neue Light"/>
              </a:rPr>
              <a:t>Rechazada</a:t>
            </a:r>
          </a:p>
          <a:p>
            <a:pPr marL="400050" lvl="1" algn="just"/>
            <a:r>
              <a:rPr lang="es-MX" sz="1200" dirty="0">
                <a:solidFill>
                  <a:srgbClr val="7F7F7F"/>
                </a:solidFill>
                <a:latin typeface="Helvetica Neue Light"/>
              </a:rPr>
              <a:t>En ejecución</a:t>
            </a:r>
          </a:p>
          <a:p>
            <a:pPr marL="400050" lvl="1" algn="just"/>
            <a:r>
              <a:rPr lang="es-MX" sz="1200" dirty="0">
                <a:solidFill>
                  <a:srgbClr val="7F7F7F"/>
                </a:solidFill>
                <a:latin typeface="Helvetica Neue Light"/>
              </a:rPr>
              <a:t>Finalizada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40F7D8-8217-48D6-89D4-7282522E6F2A}"/>
              </a:ext>
            </a:extLst>
          </p:cNvPr>
          <p:cNvCxnSpPr>
            <a:cxnSpLocks/>
          </p:cNvCxnSpPr>
          <p:nvPr/>
        </p:nvCxnSpPr>
        <p:spPr>
          <a:xfrm>
            <a:off x="4801035" y="911786"/>
            <a:ext cx="0" cy="3545518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3AF835B8-8605-43E4-B43B-189E031E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70" y="939841"/>
            <a:ext cx="3796615" cy="3375988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7509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F119E24-7B4D-4A43-AD0F-181B40E8B4F2}"/>
              </a:ext>
            </a:extLst>
          </p:cNvPr>
          <p:cNvSpPr txBox="1"/>
          <p:nvPr/>
        </p:nvSpPr>
        <p:spPr>
          <a:xfrm>
            <a:off x="6983515" y="1670257"/>
            <a:ext cx="1767896" cy="1477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50000"/>
                  </a:schemeClr>
                </a:solidFill>
                <a:latin typeface="Helvetica Neue Medium"/>
                <a:cs typeface="+mj-cs"/>
              </a:defRPr>
            </a:lvl1pPr>
          </a:lstStyle>
          <a:p>
            <a:r>
              <a:rPr lang="es-MX" dirty="0"/>
              <a:t>Diseño responsivo que soporta su uso para PC y móvil. </a:t>
            </a:r>
          </a:p>
        </p:txBody>
      </p:sp>
      <p:pic>
        <p:nvPicPr>
          <p:cNvPr id="12" name="Marcador de contenido 11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1F7A9E29-D28E-43E0-9C25-018C3C79E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392589" y="874712"/>
            <a:ext cx="1848943" cy="3697887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466ED4B-B4CA-46C0-A2F0-C19FB23E8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922" y="874712"/>
            <a:ext cx="1848943" cy="369788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Imagen 1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9086C10-0E4C-45D1-83E9-28078CEE9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375" y="874712"/>
            <a:ext cx="1848943" cy="369788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99D633A3-5BCB-410D-9D21-6A5F139C794B}"/>
              </a:ext>
            </a:extLst>
          </p:cNvPr>
          <p:cNvCxnSpPr>
            <a:cxnSpLocks/>
          </p:cNvCxnSpPr>
          <p:nvPr/>
        </p:nvCxnSpPr>
        <p:spPr>
          <a:xfrm>
            <a:off x="6613210" y="874712"/>
            <a:ext cx="0" cy="3464532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695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D0E48-7870-4A06-A863-391036DC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3" y="1983069"/>
            <a:ext cx="2286874" cy="1200329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Aspectos no funcionales contemplados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C6AA4-7C52-44B2-9EB9-3F94B06C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388" y="917519"/>
            <a:ext cx="5885411" cy="3440942"/>
          </a:xfrm>
          <a:noFill/>
        </p:spPr>
        <p:txBody>
          <a:bodyPr wrap="square" rtlCol="0">
            <a:spAutoFit/>
          </a:bodyPr>
          <a:lstStyle/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Envío de email de seguimiento de órdenes a usuarios responsables</a:t>
            </a:r>
          </a:p>
          <a:p>
            <a:pPr marL="0" algn="just"/>
            <a:endParaRPr lang="es-MX" sz="16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Seguimiento de log de eventos por orden y ventana</a:t>
            </a:r>
          </a:p>
          <a:p>
            <a:pPr marL="0" algn="just"/>
            <a:endParaRPr lang="es-MX" sz="16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Cierre de sesión a los 10 minutos</a:t>
            </a:r>
          </a:p>
          <a:p>
            <a:pPr marL="0" algn="just"/>
            <a:endParaRPr lang="es-MX" sz="16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Administración de privilegios de creación y cambio de estatus de órdenes y ventanas</a:t>
            </a:r>
          </a:p>
          <a:p>
            <a:pPr marL="0" algn="just"/>
            <a:endParaRPr lang="es-MX" sz="16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600" dirty="0">
                <a:solidFill>
                  <a:srgbClr val="7F7F7F"/>
                </a:solidFill>
                <a:latin typeface="Helvetica Neue Light"/>
              </a:rPr>
              <a:t>Portal independiente para administración de usuarios y catálogos (proveedores, gerencias, responsables, servicios)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B95A2B50-4C1B-48FA-9E47-06F809C92754}"/>
              </a:ext>
            </a:extLst>
          </p:cNvPr>
          <p:cNvCxnSpPr>
            <a:cxnSpLocks/>
          </p:cNvCxnSpPr>
          <p:nvPr/>
        </p:nvCxnSpPr>
        <p:spPr>
          <a:xfrm>
            <a:off x="2598163" y="1003222"/>
            <a:ext cx="0" cy="3369268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29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5133D-790E-4087-B28B-C94E9B2A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552" y="1612103"/>
            <a:ext cx="2443942" cy="156966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rPr>
              <a:t>Detalles técnicos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292A4-C514-4324-BC8A-D6DA7C12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3" y="432902"/>
            <a:ext cx="5295206" cy="4136517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algn="just"/>
            <a:r>
              <a:rPr lang="es-MX" sz="1800" dirty="0" err="1">
                <a:solidFill>
                  <a:srgbClr val="7F7F7F"/>
                </a:solidFill>
                <a:latin typeface="Helvetica Neue Light"/>
              </a:rPr>
              <a:t>Backend</a:t>
            </a:r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 Desarrollado en lenguaje Python</a:t>
            </a:r>
          </a:p>
          <a:p>
            <a:pPr marL="0" algn="just"/>
            <a:endParaRPr lang="es-MX" sz="18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Uso de </a:t>
            </a:r>
            <a:r>
              <a:rPr lang="es-MX" sz="1800" dirty="0" err="1">
                <a:solidFill>
                  <a:srgbClr val="7F7F7F"/>
                </a:solidFill>
                <a:latin typeface="Helvetica Neue Light"/>
              </a:rPr>
              <a:t>framework</a:t>
            </a:r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 Django y uso de </a:t>
            </a:r>
            <a:r>
              <a:rPr lang="es-MX" sz="1800" dirty="0" err="1">
                <a:solidFill>
                  <a:srgbClr val="7F7F7F"/>
                </a:solidFill>
                <a:latin typeface="Helvetica Neue Light"/>
              </a:rPr>
              <a:t>Class-based-view</a:t>
            </a:r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, el cual reduce significativamente líneas de código</a:t>
            </a:r>
          </a:p>
          <a:p>
            <a:pPr marL="0" algn="just"/>
            <a:endParaRPr lang="es-MX" sz="18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Demo cargada con BD </a:t>
            </a:r>
            <a:r>
              <a:rPr lang="es-MX" sz="1800" dirty="0" err="1">
                <a:solidFill>
                  <a:srgbClr val="7F7F7F"/>
                </a:solidFill>
                <a:latin typeface="Helvetica Neue Light"/>
              </a:rPr>
              <a:t>SQlite</a:t>
            </a:r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, pero listo para migrar a PostgreSQL o </a:t>
            </a:r>
            <a:r>
              <a:rPr lang="es-MX" sz="1800" dirty="0" err="1">
                <a:solidFill>
                  <a:srgbClr val="7F7F7F"/>
                </a:solidFill>
                <a:latin typeface="Helvetica Neue Light"/>
              </a:rPr>
              <a:t>MariaDB</a:t>
            </a:r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.</a:t>
            </a:r>
          </a:p>
          <a:p>
            <a:pPr marL="0" algn="just"/>
            <a:endParaRPr lang="es-MX" sz="18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800" dirty="0" err="1">
                <a:solidFill>
                  <a:srgbClr val="7F7F7F"/>
                </a:solidFill>
                <a:latin typeface="Helvetica Neue Light"/>
              </a:rPr>
              <a:t>Frontend</a:t>
            </a:r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 desarrollado con HTML versión 5, </a:t>
            </a:r>
            <a:r>
              <a:rPr lang="es-MX" sz="1800" dirty="0" err="1">
                <a:solidFill>
                  <a:srgbClr val="7F7F7F"/>
                </a:solidFill>
                <a:latin typeface="Helvetica Neue Light"/>
              </a:rPr>
              <a:t>framework</a:t>
            </a:r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 de diseño Bootstrap y JQuery</a:t>
            </a:r>
          </a:p>
          <a:p>
            <a:pPr marL="0" algn="just"/>
            <a:endParaRPr lang="es-MX" sz="1800" dirty="0">
              <a:solidFill>
                <a:srgbClr val="7F7F7F"/>
              </a:solidFill>
              <a:latin typeface="Helvetica Neue Light"/>
            </a:endParaRPr>
          </a:p>
          <a:p>
            <a:pPr marL="0" algn="just"/>
            <a:r>
              <a:rPr lang="es-MX" sz="1800" dirty="0">
                <a:solidFill>
                  <a:srgbClr val="7F7F7F"/>
                </a:solidFill>
                <a:latin typeface="Helvetica Neue Light"/>
              </a:rPr>
              <a:t>Proyecto implementable en contenedor Docker</a:t>
            </a: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8C93EEA6-C3F3-4525-A938-3C36363D4761}"/>
              </a:ext>
            </a:extLst>
          </p:cNvPr>
          <p:cNvCxnSpPr>
            <a:cxnSpLocks/>
          </p:cNvCxnSpPr>
          <p:nvPr/>
        </p:nvCxnSpPr>
        <p:spPr>
          <a:xfrm>
            <a:off x="6292735" y="803721"/>
            <a:ext cx="0" cy="3369268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81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8818" y="1959274"/>
            <a:ext cx="3357009" cy="122495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indent="-342900" algn="just">
              <a:spcBef>
                <a:spcPct val="20000"/>
              </a:spcBef>
              <a:buFont typeface="Arial"/>
              <a:buChar char="•"/>
              <a:defRPr sz="1600">
                <a:solidFill>
                  <a:srgbClr val="7F7F7F"/>
                </a:solidFill>
                <a:latin typeface="Helvetica Neue Light"/>
              </a:defRPr>
            </a:lvl1pPr>
            <a:lvl2pPr marL="400050" lvl="1" indent="-285750" algn="just">
              <a:spcBef>
                <a:spcPct val="20000"/>
              </a:spcBef>
              <a:buFont typeface="Arial"/>
              <a:buChar char="–"/>
              <a:defRPr sz="1200">
                <a:solidFill>
                  <a:srgbClr val="7F7F7F"/>
                </a:solidFill>
                <a:latin typeface="Helvetica Neue Light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indent="0">
              <a:buNone/>
            </a:pPr>
            <a:r>
              <a:rPr lang="pt-BR" dirty="0"/>
              <a:t>José Emanuel </a:t>
            </a:r>
            <a:r>
              <a:rPr lang="pt-BR" dirty="0" err="1"/>
              <a:t>Castelán</a:t>
            </a:r>
            <a:r>
              <a:rPr lang="pt-BR" dirty="0"/>
              <a:t> Cortés</a:t>
            </a:r>
          </a:p>
          <a:p>
            <a:pPr indent="0">
              <a:buNone/>
            </a:pPr>
            <a:r>
              <a:rPr lang="pt-BR" dirty="0"/>
              <a:t>Ing. </a:t>
            </a:r>
            <a:r>
              <a:rPr lang="pt-BR" dirty="0" err="1"/>
              <a:t>Softswitch</a:t>
            </a:r>
            <a:endParaRPr lang="pt-BR" dirty="0"/>
          </a:p>
          <a:p>
            <a:pPr indent="0">
              <a:buNone/>
            </a:pPr>
            <a:r>
              <a:rPr lang="pt-BR" dirty="0">
                <a:hlinkClick r:id="rId2"/>
              </a:rPr>
              <a:t>jcastelan@maxcom.com</a:t>
            </a:r>
            <a:endParaRPr lang="pt-BR" dirty="0"/>
          </a:p>
          <a:p>
            <a:pPr indent="0">
              <a:buNone/>
            </a:pPr>
            <a:r>
              <a:rPr lang="pt-BR" dirty="0"/>
              <a:t>Ext. 1251 / 3349</a:t>
            </a:r>
            <a:endParaRPr lang="en-US" dirty="0"/>
          </a:p>
        </p:txBody>
      </p:sp>
      <p:pic>
        <p:nvPicPr>
          <p:cNvPr id="5" name="Picture 4" descr="Elemento_nod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9255"/>
            <a:ext cx="2818315" cy="1884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44050" y="3875425"/>
            <a:ext cx="42330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1100" b="1" dirty="0" err="1">
                <a:solidFill>
                  <a:srgbClr val="FF0000"/>
                </a:solidFill>
                <a:latin typeface="Arial"/>
                <a:cs typeface="Arial"/>
              </a:rPr>
              <a:t>maxcom.com</a:t>
            </a:r>
            <a:endParaRPr lang="es-ES_tradnl" sz="11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algn="r"/>
            <a:endParaRPr lang="es-ES_tradnl" sz="1100" dirty="0">
              <a:latin typeface="Arial"/>
              <a:cs typeface="Arial"/>
            </a:endParaRPr>
          </a:p>
          <a:p>
            <a:pPr algn="r"/>
            <a:r>
              <a:rPr lang="es-ES_tradnl" sz="1100" b="1" dirty="0">
                <a:solidFill>
                  <a:srgbClr val="7F7F7F"/>
                </a:solidFill>
                <a:latin typeface="Arial"/>
                <a:cs typeface="Arial"/>
              </a:rPr>
              <a:t>+52 (55) 4770 1961</a:t>
            </a:r>
          </a:p>
          <a:p>
            <a:pPr algn="r"/>
            <a:r>
              <a:rPr lang="es-ES_tradnl" sz="1100" dirty="0">
                <a:solidFill>
                  <a:srgbClr val="7F7F7F"/>
                </a:solidFill>
                <a:latin typeface="Arial"/>
                <a:cs typeface="Arial"/>
              </a:rPr>
              <a:t>Av. Guillermo González Camarena 2000 Col. Santa Fe Centro</a:t>
            </a:r>
          </a:p>
          <a:p>
            <a:pPr algn="r"/>
            <a:r>
              <a:rPr lang="es-ES_tradnl" sz="1100" dirty="0">
                <a:solidFill>
                  <a:srgbClr val="7F7F7F"/>
                </a:solidFill>
                <a:latin typeface="Arial"/>
                <a:cs typeface="Arial"/>
              </a:rPr>
              <a:t>Ciudad de México CP 01376, Del. Álvaro Obregón</a:t>
            </a:r>
            <a:endParaRPr lang="en-US" sz="1100" dirty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11" name="Picture 10" descr="line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90014" y="3843100"/>
            <a:ext cx="6743711" cy="40088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190" y="2234708"/>
            <a:ext cx="1966975" cy="6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37363" y="1853683"/>
            <a:ext cx="24897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SIAM 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273762" y="1443776"/>
            <a:ext cx="5192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Sistema actual de administración de órdenes de trabajo y ventanas de mantenimiento</a:t>
            </a:r>
          </a:p>
          <a:p>
            <a:pPr algn="just"/>
            <a:endParaRPr lang="it-IT" sz="16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pPr algn="just"/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Herramienta usada por las áreas operativas para notificar y administrar las actividades dentro de la red IP y PSTN de Maxcom</a:t>
            </a:r>
          </a:p>
          <a:p>
            <a:pPr algn="just"/>
            <a:endParaRPr lang="it-IT" sz="16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pPr algn="just"/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Accesible desde la IP </a:t>
            </a:r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  <a:hlinkClick r:id="rId2"/>
              </a:rPr>
              <a:t>http://172.16.3.74</a:t>
            </a:r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 dentro de la red corporativa de Maxcom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1456902" y="280630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2.5.0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10" name="Straight Connector 6"/>
          <p:cNvCxnSpPr/>
          <p:nvPr/>
        </p:nvCxnSpPr>
        <p:spPr>
          <a:xfrm>
            <a:off x="3096926" y="1303287"/>
            <a:ext cx="0" cy="2821164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1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542116" y="1161168"/>
            <a:ext cx="238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Deficiencias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 </a:t>
            </a:r>
            <a:r>
              <a:rPr lang="pt-BR" sz="2800" dirty="0" err="1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actuales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 de SIAM 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422495" y="802035"/>
            <a:ext cx="59791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F7F7F"/>
                </a:solidFill>
                <a:latin typeface="Helvetica Neue Light"/>
                <a:cs typeface="Helvetica Neue Light"/>
              </a:rPr>
              <a:t>Herramienta poco amigable para su uso por parte de los operarios.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F7F7F"/>
                </a:solidFill>
                <a:latin typeface="Helvetica Neue Light"/>
                <a:cs typeface="Helvetica Neue Light"/>
              </a:rPr>
              <a:t>Página web con muchos problemas de presentación y branding desactualizado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rgbClr val="7F7F7F"/>
                </a:solidFill>
                <a:latin typeface="Helvetica Neue Light"/>
                <a:cs typeface="Helvetica Neue Light"/>
              </a:rPr>
              <a:t>Dificil de usar y tedioso</a:t>
            </a:r>
          </a:p>
        </p:txBody>
      </p:sp>
      <p:cxnSp>
        <p:nvCxnSpPr>
          <p:cNvPr id="10" name="Straight Connector 6"/>
          <p:cNvCxnSpPr/>
          <p:nvPr/>
        </p:nvCxnSpPr>
        <p:spPr>
          <a:xfrm>
            <a:off x="6471894" y="1161168"/>
            <a:ext cx="0" cy="2821164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08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/>
          <p:cNvSpPr txBox="1"/>
          <p:nvPr/>
        </p:nvSpPr>
        <p:spPr>
          <a:xfrm>
            <a:off x="6542116" y="1161168"/>
            <a:ext cx="2387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Deficiencias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 </a:t>
            </a:r>
            <a:r>
              <a:rPr lang="pt-BR" sz="2800" dirty="0" err="1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actuales</a:t>
            </a:r>
            <a:r>
              <a:rPr lang="pt-BR" sz="2800" dirty="0">
                <a:solidFill>
                  <a:schemeClr val="bg1">
                    <a:lumMod val="50000"/>
                  </a:schemeClr>
                </a:solidFill>
                <a:latin typeface="Helvetica Neue Medium"/>
                <a:cs typeface="Helvetica Neue Medium"/>
              </a:rPr>
              <a:t> de SIAM 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392967" y="371147"/>
            <a:ext cx="58785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F7F7F"/>
                </a:solidFill>
                <a:latin typeface="Helvetica Neue Light"/>
                <a:cs typeface="Helvetica Neue Light"/>
              </a:rPr>
              <a:t>El funcionamiento depende mucho de una versión específica de </a:t>
            </a:r>
            <a:r>
              <a:rPr lang="it-IT" sz="2800" b="1" dirty="0">
                <a:solidFill>
                  <a:srgbClr val="7F7F7F"/>
                </a:solidFill>
                <a:latin typeface="Helvetica Neue Light"/>
                <a:cs typeface="Helvetica Neue Light"/>
              </a:rPr>
              <a:t>Internet Explorer </a:t>
            </a:r>
            <a:r>
              <a:rPr lang="it-IT" sz="2800" dirty="0">
                <a:solidFill>
                  <a:srgbClr val="7F7F7F"/>
                </a:solidFill>
                <a:latin typeface="Helvetica Neue Light"/>
                <a:cs typeface="Helvetica Neue Light"/>
              </a:rPr>
              <a:t>(modo de compatibilidad)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8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F7F7F"/>
                </a:solidFill>
                <a:latin typeface="Helvetica Neue Light"/>
                <a:cs typeface="Helvetica Neue Light"/>
              </a:rPr>
              <a:t>Permisos mal acotados en la plataforma</a:t>
            </a:r>
          </a:p>
          <a:p>
            <a:pPr algn="just"/>
            <a:endParaRPr lang="it-IT" sz="28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rgbClr val="7F7F7F"/>
                </a:solidFill>
                <a:latin typeface="Helvetica Neue Light"/>
                <a:cs typeface="Helvetica Neue Light"/>
              </a:rPr>
              <a:t>Desarrollado en ASP (lenguaje en decadencia y cerrado a Microsoft)</a:t>
            </a:r>
          </a:p>
        </p:txBody>
      </p:sp>
      <p:cxnSp>
        <p:nvCxnSpPr>
          <p:cNvPr id="10" name="Straight Connector 6"/>
          <p:cNvCxnSpPr/>
          <p:nvPr/>
        </p:nvCxnSpPr>
        <p:spPr>
          <a:xfrm>
            <a:off x="6471894" y="1161168"/>
            <a:ext cx="0" cy="2821164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46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CC8D2-7122-490B-9294-2E1BEFF8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3" y="3993182"/>
            <a:ext cx="4551463" cy="7020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Helvetica Neue Medium"/>
                <a:ea typeface="+mn-ea"/>
              </a:rPr>
              <a:t>Portal de bienvenida SIAM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16D87DB-975F-4793-8A16-326278510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278" y="499466"/>
            <a:ext cx="3995578" cy="2166505"/>
          </a:xfrm>
          <a:prstGeom prst="rect">
            <a:avLst/>
          </a:prstGeom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D88E8F11-18F5-4EB4-803F-D876C653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56" y="1843785"/>
            <a:ext cx="3915751" cy="28514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267148-7514-4D06-ABDE-3DB458A1B862}"/>
              </a:ext>
            </a:extLst>
          </p:cNvPr>
          <p:cNvSpPr txBox="1"/>
          <p:nvPr/>
        </p:nvSpPr>
        <p:spPr>
          <a:xfrm>
            <a:off x="2074270" y="2774792"/>
            <a:ext cx="177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Internet Explorer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948400E-0B2D-44EB-B2F2-E800A2FF9D84}"/>
              </a:ext>
            </a:extLst>
          </p:cNvPr>
          <p:cNvSpPr txBox="1"/>
          <p:nvPr/>
        </p:nvSpPr>
        <p:spPr>
          <a:xfrm>
            <a:off x="6176185" y="138822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Chome y Firefox</a:t>
            </a:r>
          </a:p>
        </p:txBody>
      </p:sp>
    </p:spTree>
    <p:extLst>
      <p:ext uri="{BB962C8B-B14F-4D97-AF65-F5344CB8AC3E}">
        <p14:creationId xmlns:p14="http://schemas.microsoft.com/office/powerpoint/2010/main" val="182668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AEEF1-4959-41AC-972E-28BD6B56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746" y="1688762"/>
            <a:ext cx="2859875" cy="8572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Helvetica Neue Medium"/>
                <a:ea typeface="+mn-ea"/>
              </a:rPr>
              <a:t>Listado de órdenes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7FD04FF-42F1-49D4-B20F-7F8E5C760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315" y="1122722"/>
            <a:ext cx="5502432" cy="3394075"/>
          </a:xfrm>
          <a:prstGeom prst="rect">
            <a:avLst/>
          </a:prstGeom>
        </p:spPr>
      </p:pic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85F777A6-F6A2-4ABD-99DA-291EABCDEDF5}"/>
              </a:ext>
            </a:extLst>
          </p:cNvPr>
          <p:cNvCxnSpPr>
            <a:cxnSpLocks/>
          </p:cNvCxnSpPr>
          <p:nvPr/>
        </p:nvCxnSpPr>
        <p:spPr>
          <a:xfrm>
            <a:off x="6039632" y="1122722"/>
            <a:ext cx="0" cy="3545518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A6C21-F207-4506-A937-50193551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6810"/>
            <a:ext cx="1961803" cy="12238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Helvetica Neue Medium"/>
                <a:ea typeface="+mn-ea"/>
              </a:rPr>
              <a:t>Creación de órdenes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FB61D2F-AEBB-4134-826F-F5388C655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367" y="995486"/>
            <a:ext cx="7043746" cy="3394075"/>
          </a:xfrm>
          <a:prstGeom prst="rect">
            <a:avLst/>
          </a:prstGeom>
        </p:spPr>
      </p:pic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B8D7C633-F316-4D38-A1C3-27CE20AE95F7}"/>
              </a:ext>
            </a:extLst>
          </p:cNvPr>
          <p:cNvCxnSpPr>
            <a:cxnSpLocks/>
          </p:cNvCxnSpPr>
          <p:nvPr/>
        </p:nvCxnSpPr>
        <p:spPr>
          <a:xfrm>
            <a:off x="1833392" y="656705"/>
            <a:ext cx="0" cy="3867101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21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27477"/>
          </a:xfrm>
          <a:prstGeom prst="rect">
            <a:avLst/>
          </a:prstGeom>
        </p:spPr>
      </p:pic>
      <p:cxnSp>
        <p:nvCxnSpPr>
          <p:cNvPr id="6" name="Straight Connector 9"/>
          <p:cNvCxnSpPr/>
          <p:nvPr/>
        </p:nvCxnSpPr>
        <p:spPr>
          <a:xfrm>
            <a:off x="3981141" y="1430073"/>
            <a:ext cx="0" cy="255017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10"/>
          <p:cNvSpPr txBox="1"/>
          <p:nvPr/>
        </p:nvSpPr>
        <p:spPr>
          <a:xfrm>
            <a:off x="4449571" y="966127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Propuesta</a:t>
            </a:r>
            <a:r>
              <a:rPr lang="pt-BR" sz="36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de </a:t>
            </a:r>
            <a:r>
              <a:rPr lang="pt-BR" sz="36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mejora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9" name="TextBox 12"/>
          <p:cNvSpPr txBox="1"/>
          <p:nvPr/>
        </p:nvSpPr>
        <p:spPr>
          <a:xfrm>
            <a:off x="4224548" y="2130951"/>
            <a:ext cx="4465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Reprogramación completa del portal de administración de órdenes de trabajo y ventanas de mantenimiento, procurando los siguientes pilares de la ingeniería de software</a:t>
            </a:r>
          </a:p>
          <a:p>
            <a:pPr algn="just"/>
            <a:endParaRPr lang="it-IT" sz="1600" dirty="0">
              <a:solidFill>
                <a:srgbClr val="7F7F7F"/>
              </a:solidFill>
              <a:latin typeface="Helvetica Neue Light"/>
              <a:cs typeface="Helvetica Neue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Diseño amigable y responsivo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Usabilidad y facilidad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Rapidez de desarrollo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7F7F7F"/>
                </a:solidFill>
                <a:latin typeface="Helvetica Neue Light"/>
                <a:cs typeface="Helvetica Neue Light"/>
              </a:rPr>
              <a:t>Herramientas flexibles y poderosas</a:t>
            </a:r>
          </a:p>
        </p:txBody>
      </p:sp>
      <p:pic>
        <p:nvPicPr>
          <p:cNvPr id="12" name="Marcador de contenido 3">
            <a:extLst>
              <a:ext uri="{FF2B5EF4-FFF2-40B4-BE49-F238E27FC236}">
                <a16:creationId xmlns:a16="http://schemas.microsoft.com/office/drawing/2014/main" id="{D21A51D7-285A-476E-B39A-2921C7D5A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2027" y="989516"/>
            <a:ext cx="3320020" cy="1796269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FC2D60D-68BF-4A2D-BB62-F2FFEBF9F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5003" y="2580092"/>
            <a:ext cx="3320021" cy="1573892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0482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D0004-B686-42AD-8A80-560A78A0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48" y="601230"/>
            <a:ext cx="2074460" cy="1182246"/>
          </a:xfrm>
        </p:spPr>
        <p:txBody>
          <a:bodyPr>
            <a:noAutofit/>
          </a:bodyPr>
          <a:lstStyle/>
          <a:p>
            <a:pPr algn="l"/>
            <a:r>
              <a:rPr lang="es-MX" sz="2400" dirty="0">
                <a:solidFill>
                  <a:schemeClr val="bg1">
                    <a:lumMod val="50000"/>
                  </a:schemeClr>
                </a:solidFill>
                <a:latin typeface="Helvetica Neue Medium"/>
                <a:ea typeface="+mn-ea"/>
              </a:rPr>
              <a:t>Demo realizada en Febrero 2019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A971A4F-7AB3-4889-8229-F90D259B2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790" y="1129731"/>
            <a:ext cx="6273225" cy="33940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119E24-7B4D-4A43-AD0F-181B40E8B4F2}"/>
              </a:ext>
            </a:extLst>
          </p:cNvPr>
          <p:cNvSpPr txBox="1"/>
          <p:nvPr/>
        </p:nvSpPr>
        <p:spPr>
          <a:xfrm>
            <a:off x="232756" y="1665608"/>
            <a:ext cx="2074453" cy="2858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2400">
                <a:solidFill>
                  <a:schemeClr val="bg1">
                    <a:lumMod val="50000"/>
                  </a:schemeClr>
                </a:solidFill>
                <a:latin typeface="Helvetica Neue Medium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/>
              <a:t>Interface simple pero amigable e intuitiva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/>
              <a:t>Compatible con cualquier navegador (IE, Firefox, Chome)</a:t>
            </a:r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94213BE1-C3C3-4295-A47C-59DC59B876ED}"/>
              </a:ext>
            </a:extLst>
          </p:cNvPr>
          <p:cNvCxnSpPr>
            <a:cxnSpLocks/>
          </p:cNvCxnSpPr>
          <p:nvPr/>
        </p:nvCxnSpPr>
        <p:spPr>
          <a:xfrm>
            <a:off x="2307217" y="978288"/>
            <a:ext cx="0" cy="3545518"/>
          </a:xfrm>
          <a:prstGeom prst="line">
            <a:avLst/>
          </a:prstGeom>
          <a:ln>
            <a:solidFill>
              <a:srgbClr val="D00B0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4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</TotalTime>
  <Words>471</Words>
  <Application>Microsoft Office PowerPoint</Application>
  <PresentationFormat>Presentación en pantalla (16:9)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 Light</vt:lpstr>
      <vt:lpstr>Helvetica Neue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Portal de bienvenida SIAM</vt:lpstr>
      <vt:lpstr>Listado de órdenes</vt:lpstr>
      <vt:lpstr>Creación de órdenes</vt:lpstr>
      <vt:lpstr>Presentación de PowerPoint</vt:lpstr>
      <vt:lpstr>Demo realizada en Febrero 2019</vt:lpstr>
      <vt:lpstr>Presentación de PowerPoint</vt:lpstr>
      <vt:lpstr>Presentación de PowerPoint</vt:lpstr>
      <vt:lpstr>Presentación de PowerPoint</vt:lpstr>
      <vt:lpstr>Presentación de PowerPoint</vt:lpstr>
      <vt:lpstr>Aspectos no funcionales contemplados</vt:lpstr>
      <vt:lpstr>Detalles técnicos de desarrollo</vt:lpstr>
      <vt:lpstr>Presentación de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Mónica Mancilla</dc:creator>
  <cp:lastModifiedBy>Jose Emanuel Castelan Cortes</cp:lastModifiedBy>
  <cp:revision>45</cp:revision>
  <dcterms:created xsi:type="dcterms:W3CDTF">2017-02-14T17:43:08Z</dcterms:created>
  <dcterms:modified xsi:type="dcterms:W3CDTF">2019-03-02T03:56:51Z</dcterms:modified>
</cp:coreProperties>
</file>