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79" r:id="rId6"/>
    <p:sldId id="259" r:id="rId7"/>
    <p:sldId id="271" r:id="rId8"/>
    <p:sldId id="261" r:id="rId9"/>
    <p:sldId id="262" r:id="rId10"/>
    <p:sldId id="272" r:id="rId11"/>
    <p:sldId id="273" r:id="rId12"/>
    <p:sldId id="274" r:id="rId13"/>
    <p:sldId id="275" r:id="rId14"/>
    <p:sldId id="264" r:id="rId15"/>
    <p:sldId id="276" r:id="rId16"/>
    <p:sldId id="277" r:id="rId17"/>
    <p:sldId id="278" r:id="rId18"/>
    <p:sldId id="263" r:id="rId19"/>
    <p:sldId id="280" r:id="rId20"/>
    <p:sldId id="281" r:id="rId21"/>
    <p:sldId id="283" r:id="rId22"/>
    <p:sldId id="284" r:id="rId23"/>
    <p:sldId id="285" r:id="rId24"/>
    <p:sldId id="282" r:id="rId25"/>
    <p:sldId id="288" r:id="rId26"/>
    <p:sldId id="287" r:id="rId27"/>
    <p:sldId id="289" r:id="rId28"/>
    <p:sldId id="290" r:id="rId29"/>
    <p:sldId id="291" r:id="rId30"/>
    <p:sldId id="292" r:id="rId31"/>
    <p:sldId id="265" r:id="rId32"/>
    <p:sldId id="266" r:id="rId33"/>
    <p:sldId id="294" r:id="rId34"/>
    <p:sldId id="295" r:id="rId35"/>
    <p:sldId id="296" r:id="rId36"/>
    <p:sldId id="267" r:id="rId37"/>
    <p:sldId id="297" r:id="rId38"/>
    <p:sldId id="298" r:id="rId39"/>
    <p:sldId id="268" r:id="rId40"/>
    <p:sldId id="299" r:id="rId41"/>
    <p:sldId id="300" r:id="rId42"/>
    <p:sldId id="269" r:id="rId43"/>
    <p:sldId id="270" r:id="rId44"/>
    <p:sldId id="301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90363-C7B0-4C65-A2E4-9999238B7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A8E5F3-0A3D-42D9-9792-D5B5A6FFF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EE2B8-D473-4582-9559-0AB988F4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8996-7C7E-4977-A419-941E31C6B948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A4ECA8-524B-4D25-840B-39FF3040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26DDB-98C6-40FA-B88C-D9C92688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5F47-D042-47DD-BAAF-893854840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52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B3EBD-86BE-4557-803E-22065A3A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73DEE-128E-4CF5-9F72-BBA6D2088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61C69-0B5C-4EB8-AA5A-1A934A19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8996-7C7E-4977-A419-941E31C6B948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91C64B-A27F-44F9-989E-44790421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749-09B2-4375-9505-DB2192B3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5F47-D042-47DD-BAAF-893854840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03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6AB85D-55ED-4EE4-A062-E3C8696ED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DDC637-6131-40A8-AD3F-1F039F7F7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5B679-5DE8-4F79-884F-2D563DE6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8996-7C7E-4977-A419-941E31C6B948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8C57C-0C92-48FE-ADD4-24EC0536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9068C-2806-49B5-9AC8-E28E154D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5F47-D042-47DD-BAAF-893854840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02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6C8B7-F888-45A0-B877-2F38FF4D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89C10-4D58-4E28-8C74-FC771B1B5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E6129-1CE9-40C3-A63F-E80B77D1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8996-7C7E-4977-A419-941E31C6B948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D52509-B9D5-4F2B-9687-A79457D1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9F2F2-519E-43B8-96B0-6E261E57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5F47-D042-47DD-BAAF-893854840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4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5A49C-1A7B-4C76-9E48-63D84D70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4A1F20-B9CD-4A12-B2FC-FDBEEACF2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63888D-D701-43E3-9CBA-18C0E6C1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8996-7C7E-4977-A419-941E31C6B948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0E42B-7923-4366-BD04-C58CE86C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850F1-6109-4878-8D54-58B0D78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5F47-D042-47DD-BAAF-893854840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1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FEBFA-CE95-4A75-82C6-6A3A4CE3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ED153-61EF-45AE-85BF-368F7FE67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8E9E9C-6DDC-4D0A-849B-9F89DAA50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35EC5F-8EAF-43CF-97E7-4F13FFA7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8996-7C7E-4977-A419-941E31C6B948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416BA2-36AE-44B8-9F08-F773BA22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1E089D-BFD2-4905-AB26-61B47680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5F47-D042-47DD-BAAF-893854840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55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A164D-C9DB-4DF7-95BC-5C714030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F59BF-D7B2-4706-8E8A-A1C587CC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326E3D-232F-4608-A13A-23080A85C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4FF428-76F0-4663-A934-5ED00C594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5C1982-C5E4-419E-A961-A845ECB0C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234743-38D3-4BE3-8A95-4903B108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8996-7C7E-4977-A419-941E31C6B948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7AE151-716A-4395-8C3B-A0137B87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92EEFB-186D-4EDC-97FA-9E1F28B9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5F47-D042-47DD-BAAF-893854840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04A4D-48B0-4299-8DFF-77BC0DD7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C7AF5F-1D82-4A1D-860C-346D6E01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8996-7C7E-4977-A419-941E31C6B948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DFEDA9-AAF0-49CA-A1CC-906A89B2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278FFF-CCF5-4BAC-A103-736E50FE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5F47-D042-47DD-BAAF-893854840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31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DCA360-2CDF-4613-98ED-3C1A37A4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8996-7C7E-4977-A419-941E31C6B948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F97E07-CE3F-47FE-944E-C2419161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AD3891-63E9-4E83-B8B1-99E88CAC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5F47-D042-47DD-BAAF-893854840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6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075D5-B31D-4B1F-82CF-AFBFD9DA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812DB-3C30-4B23-8EF7-67991927F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704883-ADC4-4DEE-893C-F6F5B734C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B10A9-8C8E-42ED-9C7B-E81733FC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8996-7C7E-4977-A419-941E31C6B948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D83123-C4D4-4008-85F1-AA0B37B5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E181C4-9C71-4752-8B9C-91D4840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5F47-D042-47DD-BAAF-893854840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59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E00B4-7EA1-4DCC-9FE2-AF5E6098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2EB45D-B194-4CCD-AA0C-A1A240518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AAE0A-F77C-47E9-9D72-A8A456003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E66143-7939-4EF4-8F4E-E6EE88DC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8996-7C7E-4977-A419-941E31C6B948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666343-24D5-4A4C-A7E3-9CDD211F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2D84BB-0D2E-4EDF-9FB8-A01B6800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5F47-D042-47DD-BAAF-893854840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78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68DDC5-E137-4E5F-B06D-70EA7B61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241DA3-0613-4868-81AB-AFF043175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B5AA6-5A43-4063-9872-F034845BD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B8996-7C7E-4977-A419-941E31C6B948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0FA3C-083F-4730-B1DC-63E6C2204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201BB-8A17-410C-8492-69DEE3265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D5F47-D042-47DD-BAAF-893854840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4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sdb.com/alphabetical/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msdb.com/alphabetical/Z" TargetMode="External"/><Relationship Id="rId4" Type="http://schemas.openxmlformats.org/officeDocument/2006/relationships/hyperlink" Target="http://www.imsdb.com/alphabetical/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msdb.com/alphabetical/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acejacob/sentimental-analysis-in-movie-scrip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msd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md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0458E-97FC-4A0A-B932-8B864B9A4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Predicting Emotion in Movie Scripts </a:t>
            </a:r>
            <a:br>
              <a:rPr lang="en-US" altLang="ko-KR" sz="4000" b="1" dirty="0"/>
            </a:br>
            <a:r>
              <a:rPr lang="en-US" altLang="ko-KR" sz="4000" b="1" dirty="0"/>
              <a:t>Using Deep Learning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ED66FC-6A31-496D-962D-EDA65B370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/>
          </a:p>
          <a:p>
            <a:pPr algn="r"/>
            <a:r>
              <a:rPr lang="ko-KR" altLang="en-US" dirty="0"/>
              <a:t>인공지능 연구실</a:t>
            </a:r>
            <a:endParaRPr lang="en-US" altLang="ko-KR" dirty="0"/>
          </a:p>
          <a:p>
            <a:pPr algn="r"/>
            <a:r>
              <a:rPr lang="ko-KR" altLang="en-US" dirty="0"/>
              <a:t>김동민</a:t>
            </a:r>
          </a:p>
        </p:txBody>
      </p:sp>
    </p:spTree>
    <p:extLst>
      <p:ext uri="{BB962C8B-B14F-4D97-AF65-F5344CB8AC3E}">
        <p14:creationId xmlns:p14="http://schemas.microsoft.com/office/powerpoint/2010/main" val="1615562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영화목록 가져오기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F2EC1E-08AC-4058-A45F-FC793E7E8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016" y="2460950"/>
            <a:ext cx="6001967" cy="41246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9AF609-7E7E-4EEC-A26E-5CC956B35323}"/>
              </a:ext>
            </a:extLst>
          </p:cNvPr>
          <p:cNvSpPr/>
          <p:nvPr/>
        </p:nvSpPr>
        <p:spPr>
          <a:xfrm>
            <a:off x="2985796" y="3729167"/>
            <a:ext cx="2248678" cy="506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9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영화목록 가져오기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F2EC1E-08AC-4058-A45F-FC793E7E8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016" y="2460950"/>
            <a:ext cx="6001967" cy="41246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9AF609-7E7E-4EEC-A26E-5CC956B35323}"/>
              </a:ext>
            </a:extLst>
          </p:cNvPr>
          <p:cNvSpPr/>
          <p:nvPr/>
        </p:nvSpPr>
        <p:spPr>
          <a:xfrm>
            <a:off x="2985796" y="3729167"/>
            <a:ext cx="2248678" cy="506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9102E8-0064-48E5-9E0D-CD7F6D00EE08}"/>
              </a:ext>
            </a:extLst>
          </p:cNvPr>
          <p:cNvSpPr/>
          <p:nvPr/>
        </p:nvSpPr>
        <p:spPr>
          <a:xfrm>
            <a:off x="74645" y="2780522"/>
            <a:ext cx="2911151" cy="901943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hlinkClick r:id="rId3"/>
              </a:rPr>
              <a:t>http://www.imsdb.com/alphabetical/0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hlinkClick r:id="rId4"/>
              </a:rPr>
              <a:t>http://www.imsdb.com/alphabetical/A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hlinkClick r:id="rId5"/>
              </a:rPr>
              <a:t>http://www.imsdb.com/alphabetical/Z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43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영화목록 가져오기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3C7DB6-000F-4A50-ABF3-B738DA4EE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321" y="2281609"/>
            <a:ext cx="3724838" cy="42112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12F407-4AA7-4BC3-A78E-4867066A3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21" y="3429000"/>
            <a:ext cx="6519028" cy="17655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91CE4B7-828F-4371-9F29-E2EC11E7A26B}"/>
              </a:ext>
            </a:extLst>
          </p:cNvPr>
          <p:cNvSpPr/>
          <p:nvPr/>
        </p:nvSpPr>
        <p:spPr>
          <a:xfrm>
            <a:off x="7257164" y="1440603"/>
            <a:ext cx="2911151" cy="525094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hlinkClick r:id="rId4"/>
              </a:rPr>
              <a:t>http://www.imsdb.com/alphabetical/A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4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영화목록 가져오기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708ACC-631A-43E9-BDFC-D9E0CB815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7000"/>
            <a:ext cx="3914775" cy="15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AEEF48-45B4-4A61-B668-A4A3677DD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207" y="2667000"/>
            <a:ext cx="6877050" cy="2381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2724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영화 스크립트 </a:t>
            </a:r>
            <a:r>
              <a:rPr lang="en-US" altLang="ko-KR" dirty="0"/>
              <a:t>URL </a:t>
            </a:r>
            <a:r>
              <a:rPr lang="ko-KR" altLang="en-US" dirty="0"/>
              <a:t>가져오기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65407E-4978-48FB-AF14-22F024F17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2614613"/>
            <a:ext cx="4914900" cy="3562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2649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영화 스크립트 </a:t>
            </a:r>
            <a:r>
              <a:rPr lang="en-US" altLang="ko-KR" dirty="0"/>
              <a:t>URL </a:t>
            </a:r>
            <a:r>
              <a:rPr lang="ko-KR" altLang="en-US" dirty="0"/>
              <a:t>가져오기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65407E-4978-48FB-AF14-22F024F17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2614613"/>
            <a:ext cx="4914900" cy="3562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071B73-AC81-412C-8090-6055CC0270E5}"/>
              </a:ext>
            </a:extLst>
          </p:cNvPr>
          <p:cNvSpPr/>
          <p:nvPr/>
        </p:nvSpPr>
        <p:spPr>
          <a:xfrm>
            <a:off x="4982547" y="5915607"/>
            <a:ext cx="1716833" cy="358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07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영화 스크립트 </a:t>
            </a:r>
            <a:r>
              <a:rPr lang="en-US" altLang="ko-KR" dirty="0"/>
              <a:t>URL </a:t>
            </a:r>
            <a:r>
              <a:rPr lang="ko-KR" altLang="en-US" dirty="0"/>
              <a:t>가져오기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65407E-4978-48FB-AF14-22F024F17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2614613"/>
            <a:ext cx="4914900" cy="3562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071B73-AC81-412C-8090-6055CC0270E5}"/>
              </a:ext>
            </a:extLst>
          </p:cNvPr>
          <p:cNvSpPr/>
          <p:nvPr/>
        </p:nvSpPr>
        <p:spPr>
          <a:xfrm>
            <a:off x="4982547" y="5915607"/>
            <a:ext cx="1716833" cy="358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B15982-689B-44AB-ABBF-48CE0F701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045" y="2101174"/>
            <a:ext cx="5038725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9165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영화 스크립트 </a:t>
            </a:r>
            <a:r>
              <a:rPr lang="en-US" altLang="ko-KR" dirty="0"/>
              <a:t>URL </a:t>
            </a:r>
            <a:r>
              <a:rPr lang="ko-KR" altLang="en-US" dirty="0"/>
              <a:t>가져오기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5C6B4A-F27B-4F78-B842-CBDCE24E6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0250"/>
            <a:ext cx="5749089" cy="2324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1018E3-2590-47F2-89F5-10784189E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269" y="2480249"/>
            <a:ext cx="5029792" cy="20730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1066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영화 평점 가져오기</a:t>
            </a:r>
            <a:endParaRPr lang="en-US" altLang="ko-KR" dirty="0"/>
          </a:p>
        </p:txBody>
      </p:sp>
      <p:pic>
        <p:nvPicPr>
          <p:cNvPr id="5" name="_x205906088" descr="EMB0000405c9363">
            <a:extLst>
              <a:ext uri="{FF2B5EF4-FFF2-40B4-BE49-F238E27FC236}">
                <a16:creationId xmlns:a16="http://schemas.microsoft.com/office/drawing/2014/main" id="{B94F7B6C-AADE-4AF8-8D49-7930E73A6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213" y="2777083"/>
            <a:ext cx="4643573" cy="388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4FD8871-D970-452E-9FF0-F790CAACF399}"/>
              </a:ext>
            </a:extLst>
          </p:cNvPr>
          <p:cNvSpPr/>
          <p:nvPr/>
        </p:nvSpPr>
        <p:spPr>
          <a:xfrm>
            <a:off x="7003915" y="3827735"/>
            <a:ext cx="807396" cy="399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71522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영화 평점 가져오기</a:t>
            </a:r>
            <a:endParaRPr lang="en-US" altLang="ko-KR" dirty="0"/>
          </a:p>
        </p:txBody>
      </p:sp>
      <p:pic>
        <p:nvPicPr>
          <p:cNvPr id="5" name="_x205906088" descr="EMB0000405c9363">
            <a:extLst>
              <a:ext uri="{FF2B5EF4-FFF2-40B4-BE49-F238E27FC236}">
                <a16:creationId xmlns:a16="http://schemas.microsoft.com/office/drawing/2014/main" id="{B94F7B6C-AADE-4AF8-8D49-7930E73A6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213" y="2777083"/>
            <a:ext cx="4643573" cy="388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4FD8871-D970-452E-9FF0-F790CAACF399}"/>
              </a:ext>
            </a:extLst>
          </p:cNvPr>
          <p:cNvSpPr/>
          <p:nvPr/>
        </p:nvSpPr>
        <p:spPr>
          <a:xfrm>
            <a:off x="7003915" y="3827735"/>
            <a:ext cx="807396" cy="399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C6C967-CC5F-4675-BC33-A204AAC3DE28}"/>
              </a:ext>
            </a:extLst>
          </p:cNvPr>
          <p:cNvSpPr/>
          <p:nvPr/>
        </p:nvSpPr>
        <p:spPr>
          <a:xfrm>
            <a:off x="4394718" y="2224994"/>
            <a:ext cx="4002854" cy="650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어떻게 이 페이지로 올 것인가</a:t>
            </a:r>
            <a:r>
              <a:rPr lang="en-US" altLang="ko-KR" sz="20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ko-KR" altLang="en-US" sz="2000" b="1" dirty="0">
              <a:ln w="0">
                <a:noFill/>
              </a:ln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315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71141-43AD-42FD-9460-72DB3D0E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발표에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686FB-8699-45D0-9F4F-C56A75076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포함 되어있는 내용</a:t>
            </a:r>
            <a:endParaRPr lang="en-US" altLang="ko-KR" dirty="0"/>
          </a:p>
          <a:p>
            <a:pPr lvl="1"/>
            <a:r>
              <a:rPr lang="ko-KR" altLang="en-US" dirty="0"/>
              <a:t>실험 과정</a:t>
            </a:r>
            <a:endParaRPr lang="en-US" altLang="ko-KR" dirty="0"/>
          </a:p>
          <a:p>
            <a:pPr lvl="1"/>
            <a:r>
              <a:rPr lang="ko-KR" altLang="en-US" dirty="0"/>
              <a:t>소스 코드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포함 되어있지 않은 내용</a:t>
            </a:r>
            <a:endParaRPr lang="en-US" altLang="ko-KR" dirty="0"/>
          </a:p>
          <a:p>
            <a:pPr lvl="1"/>
            <a:r>
              <a:rPr lang="ko-KR" altLang="en-US" dirty="0"/>
              <a:t>알고리즘에 대한 설명</a:t>
            </a:r>
            <a:r>
              <a:rPr lang="en-US" altLang="ko-KR" dirty="0"/>
              <a:t>(LSTM, </a:t>
            </a:r>
            <a:r>
              <a:rPr lang="en-US" altLang="ko-KR" dirty="0" err="1"/>
              <a:t>Savitzky-golay</a:t>
            </a:r>
            <a:r>
              <a:rPr lang="en-US" altLang="ko-KR" dirty="0"/>
              <a:t> filter, </a:t>
            </a:r>
            <a:r>
              <a:rPr lang="en-US" altLang="ko-KR" dirty="0" err="1"/>
              <a:t>etc</a:t>
            </a:r>
            <a:r>
              <a:rPr lang="en-US" altLang="ko-KR" dirty="0"/>
              <a:t>…)</a:t>
            </a:r>
          </a:p>
          <a:p>
            <a:pPr lvl="1"/>
            <a:r>
              <a:rPr lang="ko-KR" altLang="en-US" dirty="0"/>
              <a:t>라이브러리에 대한 설명</a:t>
            </a:r>
            <a:r>
              <a:rPr lang="en-US" altLang="ko-KR" dirty="0"/>
              <a:t>(selenium, </a:t>
            </a:r>
            <a:r>
              <a:rPr lang="en-US" altLang="ko-KR" dirty="0" err="1"/>
              <a:t>keras</a:t>
            </a:r>
            <a:r>
              <a:rPr lang="en-US" altLang="ko-KR" dirty="0"/>
              <a:t>, </a:t>
            </a:r>
            <a:r>
              <a:rPr lang="en-US" altLang="ko-KR" dirty="0" err="1"/>
              <a:t>hyperas</a:t>
            </a:r>
            <a:r>
              <a:rPr lang="en-US" altLang="ko-KR" dirty="0"/>
              <a:t>, …)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소스코드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https://github.com/haracejacob/sentimental-analysis-in-movie-script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143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영화 평점 가져오기</a:t>
            </a:r>
            <a:endParaRPr lang="en-US" altLang="ko-KR" dirty="0"/>
          </a:p>
        </p:txBody>
      </p:sp>
      <p:pic>
        <p:nvPicPr>
          <p:cNvPr id="5" name="_x205906088" descr="EMB0000405c9363">
            <a:extLst>
              <a:ext uri="{FF2B5EF4-FFF2-40B4-BE49-F238E27FC236}">
                <a16:creationId xmlns:a16="http://schemas.microsoft.com/office/drawing/2014/main" id="{B94F7B6C-AADE-4AF8-8D49-7930E73A6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213" y="2777083"/>
            <a:ext cx="4643573" cy="388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4FD8871-D970-452E-9FF0-F790CAACF399}"/>
              </a:ext>
            </a:extLst>
          </p:cNvPr>
          <p:cNvSpPr/>
          <p:nvPr/>
        </p:nvSpPr>
        <p:spPr>
          <a:xfrm>
            <a:off x="7003915" y="3827735"/>
            <a:ext cx="807396" cy="399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D14362-9793-4622-A21C-9AE5323B1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87" y="2479099"/>
            <a:ext cx="4162425" cy="247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1B58B2-12E5-4C22-B592-4ECE366F65F8}"/>
              </a:ext>
            </a:extLst>
          </p:cNvPr>
          <p:cNvSpPr txBox="1"/>
          <p:nvPr/>
        </p:nvSpPr>
        <p:spPr>
          <a:xfrm>
            <a:off x="8098971" y="2116688"/>
            <a:ext cx="400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 제목으로 </a:t>
            </a:r>
            <a:r>
              <a:rPr lang="en-US" altLang="ko-KR" dirty="0"/>
              <a:t>URL</a:t>
            </a:r>
            <a:r>
              <a:rPr lang="ko-KR" altLang="en-US" dirty="0"/>
              <a:t>을 특정할 수 없음</a:t>
            </a: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942EE786-D8D8-4E02-9E38-57E02154B649}"/>
              </a:ext>
            </a:extLst>
          </p:cNvPr>
          <p:cNvCxnSpPr>
            <a:stCxn id="7" idx="0"/>
            <a:endCxn id="8" idx="1"/>
          </p:cNvCxnSpPr>
          <p:nvPr/>
        </p:nvCxnSpPr>
        <p:spPr>
          <a:xfrm rot="5400000" flipH="1" flipV="1">
            <a:off x="7008613" y="1388742"/>
            <a:ext cx="177745" cy="200297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653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영화 평점 가져오기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CD2251-E120-4CF2-AC0E-B100F24BD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298" y="2599596"/>
            <a:ext cx="4831404" cy="41617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A8CE6B-887B-4C05-9A5D-D0E57ED7B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12" y="2265428"/>
            <a:ext cx="55911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16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영화 평점 가져오기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9A2960-D638-461B-94A4-8D399E5D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5591"/>
            <a:ext cx="7677556" cy="371279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5613BC3-D6D0-4F2F-9197-359C6F0B7F23}"/>
              </a:ext>
            </a:extLst>
          </p:cNvPr>
          <p:cNvSpPr/>
          <p:nvPr/>
        </p:nvSpPr>
        <p:spPr>
          <a:xfrm>
            <a:off x="9069355" y="2617607"/>
            <a:ext cx="2727120" cy="4474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lister-list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C5E539-EF4E-44FB-AA30-910383294607}"/>
              </a:ext>
            </a:extLst>
          </p:cNvPr>
          <p:cNvSpPr/>
          <p:nvPr/>
        </p:nvSpPr>
        <p:spPr>
          <a:xfrm>
            <a:off x="9069355" y="3361522"/>
            <a:ext cx="2727120" cy="4474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lister-item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ED0B96-1166-45F0-8368-50995B9D4447}"/>
              </a:ext>
            </a:extLst>
          </p:cNvPr>
          <p:cNvSpPr/>
          <p:nvPr/>
        </p:nvSpPr>
        <p:spPr>
          <a:xfrm>
            <a:off x="9069355" y="4105437"/>
            <a:ext cx="2727120" cy="4474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lister-item-content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63B155-8048-4F31-AAEF-77E7BF61EBC8}"/>
              </a:ext>
            </a:extLst>
          </p:cNvPr>
          <p:cNvSpPr/>
          <p:nvPr/>
        </p:nvSpPr>
        <p:spPr>
          <a:xfrm>
            <a:off x="9069355" y="4849352"/>
            <a:ext cx="2727120" cy="4474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ratings-bar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601174-37F0-40D8-94BC-718F9360A1A3}"/>
              </a:ext>
            </a:extLst>
          </p:cNvPr>
          <p:cNvSpPr/>
          <p:nvPr/>
        </p:nvSpPr>
        <p:spPr>
          <a:xfrm>
            <a:off x="9069355" y="5593267"/>
            <a:ext cx="2727120" cy="4474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ratings-</a:t>
            </a:r>
            <a:r>
              <a:rPr lang="en-US" altLang="ko-KR" sz="2000" b="1" dirty="0" err="1">
                <a:solidFill>
                  <a:sysClr val="windowText" lastClr="000000"/>
                </a:solidFill>
              </a:rPr>
              <a:t>imdb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-rating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F089ACA-5374-44FF-80EA-637B7282B9E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0432915" y="3065079"/>
            <a:ext cx="0" cy="296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1EF54A2-6FD6-4EA3-B45E-758994C3F4C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432915" y="3808994"/>
            <a:ext cx="0" cy="296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912138C-0C64-4B2B-812C-302CE46A40D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0432915" y="4552909"/>
            <a:ext cx="0" cy="296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0BA1F9A-032E-495F-BC4D-17F6F966C95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0432915" y="5296824"/>
            <a:ext cx="0" cy="296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377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영화 평점 가져오기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613BC3-D6D0-4F2F-9197-359C6F0B7F23}"/>
              </a:ext>
            </a:extLst>
          </p:cNvPr>
          <p:cNvSpPr/>
          <p:nvPr/>
        </p:nvSpPr>
        <p:spPr>
          <a:xfrm>
            <a:off x="9069355" y="2617607"/>
            <a:ext cx="2727120" cy="4474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lister-list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C5E539-EF4E-44FB-AA30-910383294607}"/>
              </a:ext>
            </a:extLst>
          </p:cNvPr>
          <p:cNvSpPr/>
          <p:nvPr/>
        </p:nvSpPr>
        <p:spPr>
          <a:xfrm>
            <a:off x="9069355" y="3361522"/>
            <a:ext cx="2727120" cy="4474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lister-item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ED0B96-1166-45F0-8368-50995B9D4447}"/>
              </a:ext>
            </a:extLst>
          </p:cNvPr>
          <p:cNvSpPr/>
          <p:nvPr/>
        </p:nvSpPr>
        <p:spPr>
          <a:xfrm>
            <a:off x="9069355" y="4105437"/>
            <a:ext cx="2727120" cy="4474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lister-item-content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63B155-8048-4F31-AAEF-77E7BF61EBC8}"/>
              </a:ext>
            </a:extLst>
          </p:cNvPr>
          <p:cNvSpPr/>
          <p:nvPr/>
        </p:nvSpPr>
        <p:spPr>
          <a:xfrm>
            <a:off x="9069355" y="4849352"/>
            <a:ext cx="2727120" cy="4474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ratings-bar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601174-37F0-40D8-94BC-718F9360A1A3}"/>
              </a:ext>
            </a:extLst>
          </p:cNvPr>
          <p:cNvSpPr/>
          <p:nvPr/>
        </p:nvSpPr>
        <p:spPr>
          <a:xfrm>
            <a:off x="9069355" y="5593267"/>
            <a:ext cx="2727120" cy="4474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ratings-</a:t>
            </a:r>
            <a:r>
              <a:rPr lang="en-US" altLang="ko-KR" sz="2000" b="1" dirty="0" err="1">
                <a:solidFill>
                  <a:sysClr val="windowText" lastClr="000000"/>
                </a:solidFill>
              </a:rPr>
              <a:t>imdb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-rating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F089ACA-5374-44FF-80EA-637B7282B9E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0432915" y="3065079"/>
            <a:ext cx="0" cy="296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1EF54A2-6FD6-4EA3-B45E-758994C3F4C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432915" y="3808994"/>
            <a:ext cx="0" cy="296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912138C-0C64-4B2B-812C-302CE46A40D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0432915" y="4552909"/>
            <a:ext cx="0" cy="296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0BA1F9A-032E-495F-BC4D-17F6F966C95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0432915" y="5296824"/>
            <a:ext cx="0" cy="296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085DC8E-137A-483B-91CE-9C05A3827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15" y="2621467"/>
            <a:ext cx="80105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11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영화 평점 가져오기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6711BA-97E7-4F36-9C96-77AF81EC7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9575"/>
            <a:ext cx="7705725" cy="3543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B110AC-A01F-4322-A754-3553E3E8E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63" y="2620253"/>
            <a:ext cx="49530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97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영화 평점 가져오기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6711BA-97E7-4F36-9C96-77AF81EC7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9575"/>
            <a:ext cx="7705725" cy="3543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B110AC-A01F-4322-A754-3553E3E8E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63" y="2620253"/>
            <a:ext cx="4953000" cy="295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970487-D791-487A-8118-ED688840F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263" y="3061579"/>
            <a:ext cx="5295900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D4FC2C-80AD-49FD-8FE5-0F5B045E30B6}"/>
              </a:ext>
            </a:extLst>
          </p:cNvPr>
          <p:cNvCxnSpPr>
            <a:endCxn id="6" idx="1"/>
          </p:cNvCxnSpPr>
          <p:nvPr/>
        </p:nvCxnSpPr>
        <p:spPr>
          <a:xfrm flipV="1">
            <a:off x="3920247" y="4080754"/>
            <a:ext cx="2592016" cy="40369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923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영화 평점 가져오기</a:t>
            </a:r>
            <a:endParaRPr lang="en-US" altLang="ko-KR" dirty="0"/>
          </a:p>
        </p:txBody>
      </p:sp>
      <p:pic>
        <p:nvPicPr>
          <p:cNvPr id="5" name="_x205906088" descr="EMB0000405c9363">
            <a:extLst>
              <a:ext uri="{FF2B5EF4-FFF2-40B4-BE49-F238E27FC236}">
                <a16:creationId xmlns:a16="http://schemas.microsoft.com/office/drawing/2014/main" id="{B94F7B6C-AADE-4AF8-8D49-7930E73A6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58" y="2777083"/>
            <a:ext cx="4643573" cy="388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FE873A-5438-4B7E-9CD3-3E9918E61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71" y="2776537"/>
            <a:ext cx="4257675" cy="13049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39CBF00-1E97-438D-9D48-78D1AA26B0EB}"/>
              </a:ext>
            </a:extLst>
          </p:cNvPr>
          <p:cNvCxnSpPr>
            <a:endCxn id="7" idx="1"/>
          </p:cNvCxnSpPr>
          <p:nvPr/>
        </p:nvCxnSpPr>
        <p:spPr>
          <a:xfrm flipV="1">
            <a:off x="5010539" y="3429000"/>
            <a:ext cx="1526332" cy="5738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636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영화 평점 가져오기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106A71-8BA9-4CEA-8500-8E1D022D0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535" y="2500986"/>
            <a:ext cx="5602929" cy="3991889"/>
          </a:xfrm>
          <a:prstGeom prst="rect">
            <a:avLst/>
          </a:prstGeom>
        </p:spPr>
      </p:pic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1FFB8A8E-A174-4DB3-AA35-8A2D17FD9452}"/>
              </a:ext>
            </a:extLst>
          </p:cNvPr>
          <p:cNvSpPr/>
          <p:nvPr/>
        </p:nvSpPr>
        <p:spPr>
          <a:xfrm>
            <a:off x="3004260" y="2674314"/>
            <a:ext cx="290275" cy="17297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B2F1A-C895-49E1-989E-DBDE31C73DE7}"/>
              </a:ext>
            </a:extLst>
          </p:cNvPr>
          <p:cNvSpPr txBox="1"/>
          <p:nvPr/>
        </p:nvSpPr>
        <p:spPr>
          <a:xfrm>
            <a:off x="826854" y="3405674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영화 정보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</a:t>
            </a:r>
            <a:r>
              <a:rPr lang="ko-KR" altLang="en-US" sz="1400" dirty="0"/>
              <a:t>가져오기</a:t>
            </a:r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6260C37D-F2A7-42DB-B940-F1F5C6A8721D}"/>
              </a:ext>
            </a:extLst>
          </p:cNvPr>
          <p:cNvSpPr/>
          <p:nvPr/>
        </p:nvSpPr>
        <p:spPr>
          <a:xfrm>
            <a:off x="3004260" y="4563569"/>
            <a:ext cx="290275" cy="192930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FF6BA7-6BB5-4396-A7E6-191CB14DE40B}"/>
              </a:ext>
            </a:extLst>
          </p:cNvPr>
          <p:cNvSpPr txBox="1"/>
          <p:nvPr/>
        </p:nvSpPr>
        <p:spPr>
          <a:xfrm>
            <a:off x="1048235" y="537549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평점 정보 가져오기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2979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영화 스크립트 가져오기</a:t>
            </a:r>
            <a:endParaRPr lang="en-US" altLang="ko-KR" dirty="0"/>
          </a:p>
        </p:txBody>
      </p:sp>
      <p:pic>
        <p:nvPicPr>
          <p:cNvPr id="1025" name="_x207114344" descr="EMB000038203264">
            <a:extLst>
              <a:ext uri="{FF2B5EF4-FFF2-40B4-BE49-F238E27FC236}">
                <a16:creationId xmlns:a16="http://schemas.microsoft.com/office/drawing/2014/main" id="{98CB7F79-2957-49E5-A241-EC66F3623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873" y="2105543"/>
            <a:ext cx="4183063" cy="46212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A97B10-DFFE-4F00-92DE-2980D89ED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23" y="2332038"/>
            <a:ext cx="5561044" cy="439471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712DF99-D121-49D3-A682-947F32012B08}"/>
              </a:ext>
            </a:extLst>
          </p:cNvPr>
          <p:cNvCxnSpPr/>
          <p:nvPr/>
        </p:nvCxnSpPr>
        <p:spPr>
          <a:xfrm flipH="1">
            <a:off x="6096000" y="3429000"/>
            <a:ext cx="12471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061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영화 스크립트 가져오기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C8C84A-3A5D-4936-B748-F40735C8A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722" y="2356904"/>
            <a:ext cx="6290554" cy="36645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B78CDF8-E695-4561-8D68-BE1420A4B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85" y="6176963"/>
            <a:ext cx="10985629" cy="38782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DA41234D-0A0E-4FD5-911D-0A38F4628E7A}"/>
              </a:ext>
            </a:extLst>
          </p:cNvPr>
          <p:cNvCxnSpPr>
            <a:stCxn id="5" idx="1"/>
            <a:endCxn id="4" idx="1"/>
          </p:cNvCxnSpPr>
          <p:nvPr/>
        </p:nvCxnSpPr>
        <p:spPr>
          <a:xfrm rot="10800000" flipH="1">
            <a:off x="603184" y="4189176"/>
            <a:ext cx="2347537" cy="2181698"/>
          </a:xfrm>
          <a:prstGeom prst="bentConnector3">
            <a:avLst>
              <a:gd name="adj1" fmla="val -97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9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D74B8-5D01-4E9C-AFC1-F27948BA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48BEA-9D64-4AE1-A87D-B4A445067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연구 목적</a:t>
            </a:r>
            <a:endParaRPr lang="en-US" altLang="ko-KR" dirty="0"/>
          </a:p>
          <a:p>
            <a:r>
              <a:rPr lang="ko-KR" altLang="en-US" dirty="0"/>
              <a:t>실험 과정</a:t>
            </a:r>
            <a:endParaRPr lang="en-US" altLang="ko-KR" dirty="0"/>
          </a:p>
          <a:p>
            <a:r>
              <a:rPr lang="en-US" altLang="ko-KR" dirty="0"/>
              <a:t>Crawling</a:t>
            </a:r>
          </a:p>
          <a:p>
            <a:r>
              <a:rPr lang="en-US" altLang="ko-KR" dirty="0"/>
              <a:t>Preprocessing</a:t>
            </a:r>
          </a:p>
          <a:p>
            <a:r>
              <a:rPr lang="en-US" altLang="ko-KR" dirty="0"/>
              <a:t>Training</a:t>
            </a:r>
          </a:p>
          <a:p>
            <a:pPr lvl="1"/>
            <a:r>
              <a:rPr lang="en-US" altLang="ko-KR" dirty="0"/>
              <a:t>Optimize Neural Network Model(random search)</a:t>
            </a:r>
          </a:p>
          <a:p>
            <a:r>
              <a:rPr lang="en-US" altLang="ko-KR" dirty="0"/>
              <a:t>Evaluation</a:t>
            </a:r>
          </a:p>
          <a:p>
            <a:pPr lvl="1"/>
            <a:r>
              <a:rPr lang="en-US" altLang="ko-KR" dirty="0"/>
              <a:t>Cosine Similarity</a:t>
            </a:r>
          </a:p>
          <a:p>
            <a:pPr lvl="1"/>
            <a:r>
              <a:rPr lang="en-US" altLang="ko-KR" dirty="0"/>
              <a:t>RMSE</a:t>
            </a:r>
          </a:p>
          <a:p>
            <a:r>
              <a:rPr lang="en-US" altLang="ko-KR" dirty="0"/>
              <a:t>Future works</a:t>
            </a:r>
          </a:p>
          <a:p>
            <a:pPr lvl="1"/>
            <a:r>
              <a:rPr lang="en-US" altLang="ko-KR" dirty="0"/>
              <a:t>Scene division</a:t>
            </a:r>
          </a:p>
          <a:p>
            <a:pPr lvl="1"/>
            <a:r>
              <a:rPr lang="en-US" altLang="ko-KR" dirty="0"/>
              <a:t>Get average sentiment score</a:t>
            </a:r>
          </a:p>
          <a:p>
            <a:pPr lvl="1"/>
            <a:r>
              <a:rPr lang="en-US" altLang="ko-KR" dirty="0"/>
              <a:t>senti2word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081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영화 스크립트 가져오기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058490-B798-4F0C-A206-BAA2EC517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081" y="2297710"/>
            <a:ext cx="5659837" cy="44941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2461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Stop word </a:t>
            </a:r>
            <a:r>
              <a:rPr lang="ko-KR" altLang="en-US" dirty="0"/>
              <a:t>제거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Stop word: </a:t>
            </a:r>
            <a:r>
              <a:rPr lang="ko-KR" altLang="en-US" sz="2000" dirty="0"/>
              <a:t>자연어 처리에서 가치가 없는 단어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ex) the, is, at, which, 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6AA0F0-3C6F-4ACE-8278-3C082684F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02603"/>
            <a:ext cx="6686550" cy="828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96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평균 감정점수 구하기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en-US" altLang="ko-KR" sz="2000" dirty="0" err="1"/>
              <a:t>Sentiwordnet</a:t>
            </a:r>
            <a:r>
              <a:rPr lang="en-US" altLang="ko-KR" sz="2000" dirty="0"/>
              <a:t>: </a:t>
            </a:r>
            <a:r>
              <a:rPr lang="ko-KR" altLang="en-US" sz="2000" dirty="0"/>
              <a:t>단어에 대한 감정 점수를 가지고 있는 데이터셋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EE3CDF-5254-41FA-AA02-669E75C64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192"/>
            <a:ext cx="4448175" cy="1771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7059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평균 감정점수 구하기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 err="1"/>
              <a:t>Sentiwordnet</a:t>
            </a:r>
            <a:r>
              <a:rPr lang="en-US" altLang="ko-KR" sz="2000" dirty="0"/>
              <a:t>: </a:t>
            </a:r>
            <a:r>
              <a:rPr lang="ko-KR" altLang="en-US" sz="2000" dirty="0"/>
              <a:t>단어에 대한 감정 점수를 가지고 있는 데이터셋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한 단어에 대해서도 품사가 다르거나 동의어에 대한 정보도 가지고 있음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전체의 평균치를 계산함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F5AC45-0170-4484-BF34-041427B0A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2452"/>
            <a:ext cx="3486150" cy="1304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040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평균 감정점수 구하기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 err="1"/>
              <a:t>Sentiwordnet</a:t>
            </a:r>
            <a:r>
              <a:rPr lang="en-US" altLang="ko-KR" sz="2000" dirty="0"/>
              <a:t>: </a:t>
            </a:r>
            <a:r>
              <a:rPr lang="ko-KR" altLang="en-US" sz="2000" dirty="0"/>
              <a:t>단어에 대한 감정 점수를 가지고 있는 데이터셋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24D82B-099F-46A8-81EE-E8EB6AAC3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1788"/>
            <a:ext cx="3762375" cy="3305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0C5988-6DE0-49A1-B168-5C4288ECE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953" y="2871788"/>
            <a:ext cx="3190875" cy="447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2987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평균 감정점수 구하기</a:t>
            </a:r>
          </a:p>
          <a:p>
            <a:pPr>
              <a:buFontTx/>
              <a:buChar char="-"/>
            </a:pPr>
            <a:r>
              <a:rPr lang="ko-KR" altLang="en-US" sz="2000" dirty="0"/>
              <a:t>블록</a:t>
            </a:r>
            <a:r>
              <a:rPr lang="en-US" altLang="ko-KR" sz="2000" dirty="0"/>
              <a:t>(20</a:t>
            </a:r>
            <a:r>
              <a:rPr lang="ko-KR" altLang="en-US" sz="2000" dirty="0"/>
              <a:t>줄</a:t>
            </a:r>
            <a:r>
              <a:rPr lang="en-US" altLang="ko-KR" sz="2000" dirty="0"/>
              <a:t>)</a:t>
            </a:r>
            <a:r>
              <a:rPr lang="ko-KR" altLang="en-US" sz="2000" dirty="0"/>
              <a:t>의 평균 감정 점수 구하기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E15D18-0B43-440F-B464-8BAE550DE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8039"/>
            <a:ext cx="5399314" cy="35632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3D7BED-6BFD-40FE-9F50-28D802A13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148" y="2778039"/>
            <a:ext cx="5399314" cy="1215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5059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데이터 정규화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 err="1"/>
              <a:t>Savizky-golay</a:t>
            </a:r>
            <a:r>
              <a:rPr lang="en-US" altLang="ko-KR" sz="2000" dirty="0"/>
              <a:t> filtering: raw data</a:t>
            </a:r>
            <a:r>
              <a:rPr lang="ko-KR" altLang="en-US" sz="2000" dirty="0"/>
              <a:t>는 값의 변동이 굉장히 크기 때문에</a:t>
            </a:r>
            <a:r>
              <a:rPr lang="en-US" altLang="ko-KR" sz="2000" dirty="0"/>
              <a:t>(noisy)</a:t>
            </a:r>
            <a:r>
              <a:rPr lang="ko-KR" altLang="en-US" sz="2000" dirty="0"/>
              <a:t> 인접한 </a:t>
            </a:r>
            <a:r>
              <a:rPr lang="en-US" altLang="ko-KR" sz="2000" dirty="0"/>
              <a:t>n(</a:t>
            </a:r>
            <a:r>
              <a:rPr lang="ko-KR" altLang="en-US" sz="2000" dirty="0"/>
              <a:t>홀수</a:t>
            </a:r>
            <a:r>
              <a:rPr lang="en-US" altLang="ko-KR" sz="2000" dirty="0"/>
              <a:t>)</a:t>
            </a:r>
            <a:r>
              <a:rPr lang="ko-KR" altLang="en-US" sz="2000" dirty="0"/>
              <a:t>개의 점으로 정규화 된 다항식을 계산하여 그 다항식 위의 점으로 치환한다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en-US" altLang="ko-KR" sz="2000" dirty="0"/>
              <a:t>Min-Max Scaling: </a:t>
            </a:r>
            <a:r>
              <a:rPr lang="ko-KR" altLang="en-US" sz="2000" dirty="0"/>
              <a:t>블록의 감정점수 값의 범위가 작기 때문에 일정한 범위</a:t>
            </a:r>
            <a:r>
              <a:rPr lang="en-US" altLang="ko-KR" sz="2000" dirty="0"/>
              <a:t>(0~1)</a:t>
            </a:r>
            <a:r>
              <a:rPr lang="ko-KR" altLang="en-US" sz="2000" dirty="0"/>
              <a:t>로 정규화 한다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30445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데이터 정규화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A60BB7-ADB9-441E-9B0B-653D8943A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944" y="522514"/>
            <a:ext cx="6078856" cy="57893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88CF06B-0683-4048-9FC0-8332993FC968}"/>
              </a:ext>
            </a:extLst>
          </p:cNvPr>
          <p:cNvSpPr/>
          <p:nvPr/>
        </p:nvSpPr>
        <p:spPr>
          <a:xfrm>
            <a:off x="9116008" y="4189445"/>
            <a:ext cx="550506" cy="4012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F477F-9428-475D-B177-153E548FA7A3}"/>
              </a:ext>
            </a:extLst>
          </p:cNvPr>
          <p:cNvSpPr txBox="1"/>
          <p:nvPr/>
        </p:nvSpPr>
        <p:spPr>
          <a:xfrm>
            <a:off x="8612155" y="4621092"/>
            <a:ext cx="32528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rgbClr val="FF0000"/>
                </a:solidFill>
              </a:rPr>
              <a:t>인접한 </a:t>
            </a:r>
            <a:r>
              <a:rPr lang="en-US" altLang="ko-KR" sz="1050" dirty="0">
                <a:solidFill>
                  <a:srgbClr val="FF0000"/>
                </a:solidFill>
              </a:rPr>
              <a:t>33</a:t>
            </a:r>
            <a:r>
              <a:rPr lang="ko-KR" altLang="en-US" sz="1050" dirty="0">
                <a:solidFill>
                  <a:srgbClr val="FF0000"/>
                </a:solidFill>
              </a:rPr>
              <a:t>개 점을 </a:t>
            </a:r>
            <a:r>
              <a:rPr lang="en-US" altLang="ko-KR" sz="1050" dirty="0">
                <a:solidFill>
                  <a:srgbClr val="FF0000"/>
                </a:solidFill>
              </a:rPr>
              <a:t>5</a:t>
            </a:r>
            <a:r>
              <a:rPr lang="ko-KR" altLang="en-US" sz="1050" dirty="0">
                <a:solidFill>
                  <a:srgbClr val="FF0000"/>
                </a:solidFill>
              </a:rPr>
              <a:t>차식으로 정규화 함</a:t>
            </a:r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ko-KR" altLang="en-US" sz="1050" dirty="0">
                <a:solidFill>
                  <a:srgbClr val="FF0000"/>
                </a:solidFill>
              </a:rPr>
              <a:t>점의 개수와 다항식의 계수가 작을수록 </a:t>
            </a:r>
            <a:r>
              <a:rPr lang="ko-KR" altLang="en-US" sz="1050" dirty="0" err="1">
                <a:solidFill>
                  <a:srgbClr val="FF0000"/>
                </a:solidFill>
              </a:rPr>
              <a:t>부드러워짐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709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데이터 정규화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FD0B34-EEA2-4F8C-8253-3EF57BEDD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63" y="539885"/>
            <a:ext cx="4540038" cy="57782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6603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신경망 모델 구성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사용한 라이브러리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Keras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Hyperas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err="1"/>
              <a:t>Hyperas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Keras</a:t>
            </a:r>
            <a:r>
              <a:rPr lang="en-US" altLang="ko-KR" sz="2000" dirty="0"/>
              <a:t> </a:t>
            </a:r>
            <a:r>
              <a:rPr lang="ko-KR" altLang="en-US" sz="2000" dirty="0"/>
              <a:t>신경망 모델의 </a:t>
            </a:r>
            <a:r>
              <a:rPr lang="en-US" altLang="ko-KR" sz="2000" dirty="0"/>
              <a:t>hyper parameter</a:t>
            </a:r>
            <a:r>
              <a:rPr lang="ko-KR" altLang="en-US" sz="2000" dirty="0"/>
              <a:t>를 최적화 시켜주는 라이브러리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Training set: </a:t>
            </a:r>
            <a:r>
              <a:rPr lang="ko-KR" altLang="en-US" sz="2000" dirty="0"/>
              <a:t>평점</a:t>
            </a:r>
            <a:r>
              <a:rPr lang="en-US" altLang="ko-KR" sz="2000" dirty="0"/>
              <a:t> 7</a:t>
            </a:r>
            <a:r>
              <a:rPr lang="ko-KR" altLang="en-US" sz="2000" dirty="0"/>
              <a:t>점 이상 영화 </a:t>
            </a:r>
            <a:r>
              <a:rPr lang="en-US" altLang="ko-KR" sz="2000" dirty="0"/>
              <a:t>300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Test set: </a:t>
            </a:r>
            <a:r>
              <a:rPr lang="ko-KR" altLang="en-US" sz="2000" dirty="0"/>
              <a:t>영화 </a:t>
            </a:r>
            <a:r>
              <a:rPr lang="en-US" altLang="ko-KR" sz="2000" dirty="0"/>
              <a:t>50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Deployment set: </a:t>
            </a:r>
            <a:r>
              <a:rPr lang="ko-KR" altLang="en-US" sz="2000" dirty="0"/>
              <a:t>나머지 영화 </a:t>
            </a:r>
            <a:r>
              <a:rPr lang="en-US" altLang="ko-KR" sz="2000" dirty="0"/>
              <a:t>755</a:t>
            </a:r>
            <a:r>
              <a:rPr lang="ko-KR" altLang="en-US" sz="2000" dirty="0"/>
              <a:t>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1954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D3CA9-4604-4220-8465-A4427063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CA85A-716A-4D62-B359-28436E4A5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영화의 스크립트를 이용하여 감정의 흐름을 예측하고 이를 이용해서 영화 각본가들이 다음 장면에 나올 내용의 추천을 해준다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본 논문의 궁극적인 목표는 영화 스크립트를 자동으로 생성하는 것이다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3814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신경망 모델 구성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사용한 모델</a:t>
            </a:r>
            <a:r>
              <a:rPr lang="en-US" altLang="ko-KR" sz="2000" dirty="0"/>
              <a:t>: LSTM</a:t>
            </a:r>
          </a:p>
          <a:p>
            <a:pPr>
              <a:buFontTx/>
              <a:buChar char="-"/>
            </a:pPr>
            <a:r>
              <a:rPr lang="en-US" altLang="ko-KR" sz="2000" dirty="0"/>
              <a:t>Input data: 1~50 </a:t>
            </a:r>
            <a:r>
              <a:rPr lang="ko-KR" altLang="en-US" sz="2000" dirty="0"/>
              <a:t>블록  </a:t>
            </a:r>
            <a:r>
              <a:rPr lang="ko-KR" altLang="en-US" sz="2000" dirty="0" err="1"/>
              <a:t>긍</a:t>
            </a:r>
            <a:r>
              <a:rPr lang="en-US" altLang="ko-KR" sz="2000" dirty="0"/>
              <a:t>, </a:t>
            </a:r>
            <a:r>
              <a:rPr lang="ko-KR" altLang="en-US" sz="2000" dirty="0"/>
              <a:t>부정 감정점수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en-US" altLang="ko-KR" sz="2000" dirty="0"/>
              <a:t>Output data: 51</a:t>
            </a:r>
            <a:r>
              <a:rPr lang="ko-KR" altLang="en-US" sz="2000" dirty="0"/>
              <a:t>번째 블록의 </a:t>
            </a:r>
            <a:r>
              <a:rPr lang="ko-KR" altLang="en-US" sz="2000" dirty="0" err="1"/>
              <a:t>긍</a:t>
            </a:r>
            <a:r>
              <a:rPr lang="en-US" altLang="ko-KR" sz="2000" dirty="0"/>
              <a:t>, </a:t>
            </a:r>
            <a:r>
              <a:rPr lang="ko-KR" altLang="en-US" sz="2000" dirty="0"/>
              <a:t>부정 감정점수 </a:t>
            </a:r>
            <a:r>
              <a:rPr lang="ko-KR" altLang="en-US" sz="2000" dirty="0" err="1"/>
              <a:t>예측값</a:t>
            </a:r>
            <a:r>
              <a:rPr lang="en-US" altLang="ko-KR" sz="2000" dirty="0"/>
              <a:t>.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18BE3F8-791E-4D59-9E58-7FEE7C3F064E}"/>
              </a:ext>
            </a:extLst>
          </p:cNvPr>
          <p:cNvSpPr/>
          <p:nvPr/>
        </p:nvSpPr>
        <p:spPr>
          <a:xfrm>
            <a:off x="4264089" y="4702628"/>
            <a:ext cx="401217" cy="4012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209FDFF-A92D-4949-9B17-999B28814F33}"/>
              </a:ext>
            </a:extLst>
          </p:cNvPr>
          <p:cNvSpPr/>
          <p:nvPr/>
        </p:nvSpPr>
        <p:spPr>
          <a:xfrm>
            <a:off x="4883538" y="4702628"/>
            <a:ext cx="401217" cy="4012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07D31BB-3360-4A39-9C66-4F72858A8EE4}"/>
              </a:ext>
            </a:extLst>
          </p:cNvPr>
          <p:cNvSpPr/>
          <p:nvPr/>
        </p:nvSpPr>
        <p:spPr>
          <a:xfrm>
            <a:off x="5502987" y="4702628"/>
            <a:ext cx="401217" cy="4012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C6C299-6C6D-4BC4-A29C-68DA8FAA7E3F}"/>
              </a:ext>
            </a:extLst>
          </p:cNvPr>
          <p:cNvSpPr/>
          <p:nvPr/>
        </p:nvSpPr>
        <p:spPr>
          <a:xfrm>
            <a:off x="6122436" y="4702628"/>
            <a:ext cx="401217" cy="4012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AFF06A7-176E-4392-B2CD-D7375542C8A2}"/>
              </a:ext>
            </a:extLst>
          </p:cNvPr>
          <p:cNvSpPr/>
          <p:nvPr/>
        </p:nvSpPr>
        <p:spPr>
          <a:xfrm>
            <a:off x="6741885" y="4702628"/>
            <a:ext cx="401217" cy="4012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AEBE62A-9313-45B7-A0C3-A9CF64792FD7}"/>
              </a:ext>
            </a:extLst>
          </p:cNvPr>
          <p:cNvSpPr/>
          <p:nvPr/>
        </p:nvSpPr>
        <p:spPr>
          <a:xfrm>
            <a:off x="7361334" y="4702628"/>
            <a:ext cx="401217" cy="4012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B487E-4ADF-41F7-86C1-56A04E21458B}"/>
              </a:ext>
            </a:extLst>
          </p:cNvPr>
          <p:cNvSpPr/>
          <p:nvPr/>
        </p:nvSpPr>
        <p:spPr>
          <a:xfrm>
            <a:off x="7980783" y="4702628"/>
            <a:ext cx="401217" cy="4012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08C1F84-EDDB-4A1B-BC0E-84E335E68891}"/>
              </a:ext>
            </a:extLst>
          </p:cNvPr>
          <p:cNvSpPr/>
          <p:nvPr/>
        </p:nvSpPr>
        <p:spPr>
          <a:xfrm>
            <a:off x="4264089" y="5393191"/>
            <a:ext cx="401217" cy="4012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2CEBF00-4DDC-4906-8974-0982CBDA96CF}"/>
              </a:ext>
            </a:extLst>
          </p:cNvPr>
          <p:cNvSpPr/>
          <p:nvPr/>
        </p:nvSpPr>
        <p:spPr>
          <a:xfrm>
            <a:off x="4883538" y="5393191"/>
            <a:ext cx="401217" cy="4012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7AE5375-FADA-40CF-B286-5FC3DB705731}"/>
              </a:ext>
            </a:extLst>
          </p:cNvPr>
          <p:cNvSpPr/>
          <p:nvPr/>
        </p:nvSpPr>
        <p:spPr>
          <a:xfrm>
            <a:off x="5502987" y="5393191"/>
            <a:ext cx="401217" cy="4012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25AB22-452E-4122-A1C5-95E4E65B1387}"/>
              </a:ext>
            </a:extLst>
          </p:cNvPr>
          <p:cNvSpPr/>
          <p:nvPr/>
        </p:nvSpPr>
        <p:spPr>
          <a:xfrm>
            <a:off x="6122436" y="5393191"/>
            <a:ext cx="401217" cy="4012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729D637-9092-40E1-AD9A-95C4DEC5193C}"/>
              </a:ext>
            </a:extLst>
          </p:cNvPr>
          <p:cNvSpPr/>
          <p:nvPr/>
        </p:nvSpPr>
        <p:spPr>
          <a:xfrm>
            <a:off x="6741885" y="5393191"/>
            <a:ext cx="401217" cy="4012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F10E99F-EE2C-4D70-BE74-DB70C3A5FE9F}"/>
              </a:ext>
            </a:extLst>
          </p:cNvPr>
          <p:cNvSpPr/>
          <p:nvPr/>
        </p:nvSpPr>
        <p:spPr>
          <a:xfrm>
            <a:off x="7361334" y="5393191"/>
            <a:ext cx="401217" cy="4012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EDE64A1-B492-4EE9-B645-5B9673BC98A6}"/>
              </a:ext>
            </a:extLst>
          </p:cNvPr>
          <p:cNvSpPr/>
          <p:nvPr/>
        </p:nvSpPr>
        <p:spPr>
          <a:xfrm>
            <a:off x="7980783" y="5393191"/>
            <a:ext cx="401217" cy="4012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7B4B809-3176-4CA7-9114-FFE739AB9C8E}"/>
              </a:ext>
            </a:extLst>
          </p:cNvPr>
          <p:cNvSpPr/>
          <p:nvPr/>
        </p:nvSpPr>
        <p:spPr>
          <a:xfrm>
            <a:off x="7980783" y="4012065"/>
            <a:ext cx="401217" cy="401217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878A8AD-1C02-46D3-8E3E-9320B0365A91}"/>
              </a:ext>
            </a:extLst>
          </p:cNvPr>
          <p:cNvCxnSpPr>
            <a:stCxn id="11" idx="0"/>
            <a:endCxn id="4" idx="4"/>
          </p:cNvCxnSpPr>
          <p:nvPr/>
        </p:nvCxnSpPr>
        <p:spPr>
          <a:xfrm flipV="1">
            <a:off x="4464698" y="5103845"/>
            <a:ext cx="0" cy="289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91C501D-9F80-4AF8-ADD4-5B69C3528015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V="1">
            <a:off x="5084147" y="5103845"/>
            <a:ext cx="0" cy="289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A0D3C9B-53A6-437F-9AA5-1ADD2ADF8ACE}"/>
              </a:ext>
            </a:extLst>
          </p:cNvPr>
          <p:cNvCxnSpPr>
            <a:cxnSpLocks/>
            <a:stCxn id="13" idx="0"/>
            <a:endCxn id="6" idx="4"/>
          </p:cNvCxnSpPr>
          <p:nvPr/>
        </p:nvCxnSpPr>
        <p:spPr>
          <a:xfrm flipV="1">
            <a:off x="5703596" y="5103845"/>
            <a:ext cx="0" cy="289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FCDDFD4-537D-4756-850F-38935D45321E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6323045" y="5103845"/>
            <a:ext cx="0" cy="289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F87E7B7-5D06-4B95-9270-8CE6E7ED6A43}"/>
              </a:ext>
            </a:extLst>
          </p:cNvPr>
          <p:cNvCxnSpPr>
            <a:cxnSpLocks/>
            <a:stCxn id="15" idx="0"/>
            <a:endCxn id="8" idx="4"/>
          </p:cNvCxnSpPr>
          <p:nvPr/>
        </p:nvCxnSpPr>
        <p:spPr>
          <a:xfrm flipV="1">
            <a:off x="6942494" y="5103845"/>
            <a:ext cx="0" cy="289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B8202B1-5C7C-4256-AE01-D29B04E87217}"/>
              </a:ext>
            </a:extLst>
          </p:cNvPr>
          <p:cNvCxnSpPr>
            <a:cxnSpLocks/>
            <a:stCxn id="16" idx="0"/>
            <a:endCxn id="9" idx="4"/>
          </p:cNvCxnSpPr>
          <p:nvPr/>
        </p:nvCxnSpPr>
        <p:spPr>
          <a:xfrm flipV="1">
            <a:off x="7561943" y="5103845"/>
            <a:ext cx="0" cy="289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C03C246-AB36-426E-B474-FF001BA3D0D7}"/>
              </a:ext>
            </a:extLst>
          </p:cNvPr>
          <p:cNvCxnSpPr>
            <a:cxnSpLocks/>
            <a:stCxn id="17" idx="0"/>
            <a:endCxn id="10" idx="4"/>
          </p:cNvCxnSpPr>
          <p:nvPr/>
        </p:nvCxnSpPr>
        <p:spPr>
          <a:xfrm flipV="1">
            <a:off x="8181392" y="5103845"/>
            <a:ext cx="0" cy="289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F70341D-D7B1-4C28-B7C4-EA531449722C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8181392" y="4413282"/>
            <a:ext cx="0" cy="289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BCF36E-1914-420C-888F-6D5F01AB229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665306" y="4903237"/>
            <a:ext cx="21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041A3EE-D285-42A7-AC21-98655FBAA0C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5284755" y="4903237"/>
            <a:ext cx="21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CB7D9D1-7F2D-4803-B161-B352073A159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904204" y="4903237"/>
            <a:ext cx="21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9C50456-026B-4CE2-BA9C-AC18E3A7F931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523653" y="4903237"/>
            <a:ext cx="21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4676B32-0EAC-4109-B007-CAB94C0A1EA3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143102" y="4903237"/>
            <a:ext cx="21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A5F8927-F0BF-40FD-A318-2B3F01DC5EDC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762551" y="4903237"/>
            <a:ext cx="21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969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신경망 모델 구성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Random</a:t>
            </a:r>
            <a:r>
              <a:rPr lang="ko-KR" altLang="en-US" sz="2000" dirty="0"/>
              <a:t> </a:t>
            </a:r>
            <a:r>
              <a:rPr lang="en-US" altLang="ko-KR" sz="2000" dirty="0"/>
              <a:t>search(</a:t>
            </a:r>
            <a:r>
              <a:rPr lang="en-US" altLang="ko-KR" sz="2000" dirty="0" err="1"/>
              <a:t>Hyperas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Hyper parameter</a:t>
            </a:r>
          </a:p>
          <a:p>
            <a:pPr>
              <a:buFontTx/>
              <a:buChar char="-"/>
            </a:pPr>
            <a:r>
              <a:rPr lang="en-US" altLang="ko-KR" sz="1800" dirty="0"/>
              <a:t>LSTM </a:t>
            </a:r>
            <a:r>
              <a:rPr lang="ko-KR" altLang="en-US" sz="1800" dirty="0"/>
              <a:t>레이어 개수</a:t>
            </a:r>
            <a:r>
              <a:rPr lang="en-US" altLang="ko-KR" sz="1800" dirty="0"/>
              <a:t>: 1 or 2</a:t>
            </a:r>
          </a:p>
          <a:p>
            <a:pPr>
              <a:buFontTx/>
              <a:buChar char="-"/>
            </a:pPr>
            <a:r>
              <a:rPr lang="en-US" altLang="ko-KR" sz="1800" dirty="0"/>
              <a:t>1</a:t>
            </a:r>
            <a:r>
              <a:rPr lang="en-US" altLang="ko-KR" sz="1800" baseline="30000" dirty="0"/>
              <a:t>st</a:t>
            </a:r>
            <a:r>
              <a:rPr lang="en-US" altLang="ko-KR" sz="1800" dirty="0"/>
              <a:t> LSTM</a:t>
            </a:r>
            <a:r>
              <a:rPr lang="ko-KR" altLang="en-US" sz="1800" dirty="0"/>
              <a:t> </a:t>
            </a:r>
            <a:r>
              <a:rPr lang="en-US" altLang="ko-KR" sz="1800" dirty="0"/>
              <a:t>layer</a:t>
            </a:r>
            <a:r>
              <a:rPr lang="ko-KR" altLang="en-US" sz="1800" dirty="0"/>
              <a:t> </a:t>
            </a:r>
            <a:r>
              <a:rPr lang="en-US" altLang="ko-KR" sz="1800" dirty="0"/>
              <a:t>output node number: 16 or</a:t>
            </a:r>
            <a:r>
              <a:rPr lang="ko-KR" altLang="en-US" sz="1800" dirty="0"/>
              <a:t> </a:t>
            </a:r>
            <a:r>
              <a:rPr lang="en-US" altLang="ko-KR" sz="1800" dirty="0"/>
              <a:t>32</a:t>
            </a:r>
            <a:r>
              <a:rPr lang="ko-KR" altLang="en-US" sz="1800" dirty="0"/>
              <a:t> </a:t>
            </a:r>
            <a:r>
              <a:rPr lang="en-US" altLang="ko-KR" sz="1800" dirty="0"/>
              <a:t>or</a:t>
            </a:r>
            <a:r>
              <a:rPr lang="ko-KR" altLang="en-US" sz="1800" dirty="0"/>
              <a:t> </a:t>
            </a:r>
            <a:r>
              <a:rPr lang="en-US" altLang="ko-KR" sz="1800" dirty="0"/>
              <a:t>64 or 128 or 256</a:t>
            </a:r>
          </a:p>
          <a:p>
            <a:pPr>
              <a:buFontTx/>
              <a:buChar char="-"/>
            </a:pPr>
            <a:r>
              <a:rPr lang="en-US" altLang="ko-KR" sz="1800" dirty="0"/>
              <a:t>2</a:t>
            </a:r>
            <a:r>
              <a:rPr lang="en-US" altLang="ko-KR" sz="1800" baseline="30000" dirty="0"/>
              <a:t>nd</a:t>
            </a:r>
            <a:r>
              <a:rPr lang="en-US" altLang="ko-KR" sz="1800" dirty="0"/>
              <a:t> LSTM layer output node number: 16 or 32 or 64 or 128(1</a:t>
            </a:r>
            <a:r>
              <a:rPr lang="en-US" altLang="ko-KR" sz="1800" baseline="30000" dirty="0"/>
              <a:t>st</a:t>
            </a:r>
            <a:r>
              <a:rPr lang="en-US" altLang="ko-KR" sz="1800" dirty="0"/>
              <a:t> &gt;= 2</a:t>
            </a:r>
            <a:r>
              <a:rPr lang="en-US" altLang="ko-KR" sz="1800" baseline="30000" dirty="0"/>
              <a:t>nd</a:t>
            </a:r>
            <a:r>
              <a:rPr lang="en-US" altLang="ko-KR" sz="1800" dirty="0"/>
              <a:t> )</a:t>
            </a:r>
          </a:p>
          <a:p>
            <a:pPr>
              <a:buFontTx/>
              <a:buChar char="-"/>
            </a:pPr>
            <a:r>
              <a:rPr lang="en-US" altLang="ko-KR" sz="1800" dirty="0"/>
              <a:t>Dropout rate: 0~1</a:t>
            </a:r>
          </a:p>
          <a:p>
            <a:pPr>
              <a:buFontTx/>
              <a:buChar char="-"/>
            </a:pPr>
            <a:r>
              <a:rPr lang="en-US" altLang="ko-KR" sz="1800" dirty="0"/>
              <a:t>Recurrent Dropout rate: 0~1</a:t>
            </a:r>
          </a:p>
          <a:p>
            <a:pPr>
              <a:buFontTx/>
              <a:buChar char="-"/>
            </a:pPr>
            <a:r>
              <a:rPr lang="en-US" altLang="ko-KR" sz="1800" dirty="0"/>
              <a:t>Epochs: 1~25</a:t>
            </a:r>
          </a:p>
          <a:p>
            <a:pPr>
              <a:buFontTx/>
              <a:buChar char="-"/>
            </a:pPr>
            <a:r>
              <a:rPr lang="en-US" altLang="ko-KR" sz="1800" dirty="0"/>
              <a:t>Batch size: 256 or 512 or 1024</a:t>
            </a:r>
          </a:p>
          <a:p>
            <a:pPr>
              <a:buFontTx/>
              <a:buChar char="-"/>
            </a:pPr>
            <a:r>
              <a:rPr lang="en-US" altLang="ko-KR" sz="1800" dirty="0"/>
              <a:t>Optimizer: SGD or Adam or </a:t>
            </a:r>
            <a:r>
              <a:rPr lang="en-US" altLang="ko-KR" sz="1800" dirty="0" err="1"/>
              <a:t>RMSprop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Loss function: MSE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095868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Plot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EF06FE-EB1D-40ED-BACF-D0556B6FA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65" y="1024731"/>
            <a:ext cx="4409870" cy="56125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0527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Evaluation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1ABCEC9-306E-44A8-AF4A-214F82A0C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599732"/>
              </p:ext>
            </p:extLst>
          </p:nvPr>
        </p:nvGraphicFramePr>
        <p:xfrm>
          <a:off x="949649" y="278173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506928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500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Average RMSE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0.0709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14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Average Cosine Similarity</a:t>
                      </a:r>
                      <a:endParaRPr lang="ko-KR" altLang="en-US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0.9956</a:t>
                      </a:r>
                      <a:endParaRPr lang="ko-KR" altLang="en-US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1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2247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502D9-79F1-47E5-8CA0-E9CDEE98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65356-25F3-4383-953D-6CB2BD56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씬 분리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각본의 구조가 일정하지 않기 때문에 장면의 구분이 어렵다</a:t>
            </a:r>
            <a:r>
              <a:rPr lang="en-US" altLang="ko-KR" sz="2000" dirty="0"/>
              <a:t>. </a:t>
            </a:r>
            <a:r>
              <a:rPr lang="ko-KR" altLang="en-US" sz="2000" dirty="0"/>
              <a:t>그렇기 때문에 각본 외의 정보를 이용해서 장면을 정확히 구분하면 성능이 상승할 것이다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(</a:t>
            </a:r>
            <a:r>
              <a:rPr lang="ko-KR" altLang="en-US" sz="1400" dirty="0"/>
              <a:t>관련연구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정덕규</a:t>
            </a:r>
            <a:r>
              <a:rPr lang="en-US" altLang="ko-KR" sz="1400" dirty="0"/>
              <a:t>; </a:t>
            </a:r>
            <a:r>
              <a:rPr lang="ko-KR" altLang="en-US" sz="1400" dirty="0" err="1"/>
              <a:t>김선중</a:t>
            </a:r>
            <a:r>
              <a:rPr lang="en-US" altLang="ko-KR" sz="1400" dirty="0"/>
              <a:t>. </a:t>
            </a:r>
            <a:r>
              <a:rPr lang="ko-KR" altLang="en-US" sz="1400" dirty="0"/>
              <a:t>영화 콘텐츠의 장면 전환 및 의미 추출에 관한 연구</a:t>
            </a:r>
            <a:r>
              <a:rPr lang="en-US" altLang="ko-KR" sz="1400" dirty="0"/>
              <a:t>. </a:t>
            </a:r>
            <a:r>
              <a:rPr lang="ko-KR" altLang="en-US" sz="1400" dirty="0"/>
              <a:t>한국통신학회 학술대회논문집</a:t>
            </a:r>
            <a:r>
              <a:rPr lang="en-US" altLang="ko-KR" sz="1400" dirty="0"/>
              <a:t>, 2017, 715-716.)</a:t>
            </a:r>
          </a:p>
          <a:p>
            <a:r>
              <a:rPr lang="ko-KR" altLang="en-US" dirty="0"/>
              <a:t>평균 감정점수 산출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현재는 한 블록의 단어들을 각각 감정 점수로 변환하여 평균치를 계산한다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방식은 문장에 대한 정확한 감정 점수를 도출하지 못하기 때문에 문장을 감정점수로 바꾸는 방법을 고안 </a:t>
            </a:r>
            <a:r>
              <a:rPr lang="ko-KR" altLang="en-US" sz="2000" dirty="0" err="1"/>
              <a:t>해야한다</a:t>
            </a:r>
            <a:r>
              <a:rPr lang="en-US" altLang="ko-KR" sz="2000" dirty="0"/>
              <a:t>.</a:t>
            </a:r>
          </a:p>
          <a:p>
            <a:r>
              <a:rPr lang="ko-KR" altLang="en-US" dirty="0"/>
              <a:t>단어 추천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지금까지의 연구는 다음 블록의 감정 점수만 도출하기 때문에 각본가가 이용하기 어렵다</a:t>
            </a:r>
            <a:r>
              <a:rPr lang="en-US" altLang="ko-KR" sz="2000" dirty="0"/>
              <a:t>. </a:t>
            </a:r>
            <a:r>
              <a:rPr lang="ko-KR" altLang="en-US" sz="2000" dirty="0"/>
              <a:t>그렇기 때문에 다음 블록의 단어를 추천하거나 더 나아가 다음 장면을 자동 생성하는 방법을 고안 </a:t>
            </a:r>
            <a:r>
              <a:rPr lang="ko-KR" altLang="en-US" sz="2000" dirty="0" err="1"/>
              <a:t>해야한다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46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16490-5C86-4F7D-A25E-7EE7037B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과정</a:t>
            </a:r>
          </a:p>
        </p:txBody>
      </p:sp>
      <p:pic>
        <p:nvPicPr>
          <p:cNvPr id="3073" name="_x205907448" descr="EMB0000405c9369">
            <a:extLst>
              <a:ext uri="{FF2B5EF4-FFF2-40B4-BE49-F238E27FC236}">
                <a16:creationId xmlns:a16="http://schemas.microsoft.com/office/drawing/2014/main" id="{02DC8190-FB24-4341-98EE-FF391DE5D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61" y="1572499"/>
            <a:ext cx="4715684" cy="512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05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IMSDb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http://www.imsdb.com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영화의 간략한 정보와 스크립트 텍스트를 제공하는 웹사이트</a:t>
            </a:r>
            <a:endParaRPr lang="en-US" altLang="ko-KR" dirty="0"/>
          </a:p>
        </p:txBody>
      </p:sp>
      <p:pic>
        <p:nvPicPr>
          <p:cNvPr id="1025" name="_x205906648" descr="EMB0000405c9360">
            <a:extLst>
              <a:ext uri="{FF2B5EF4-FFF2-40B4-BE49-F238E27FC236}">
                <a16:creationId xmlns:a16="http://schemas.microsoft.com/office/drawing/2014/main" id="{34781D0E-9368-489E-947C-618DBF8E8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017" y="2611947"/>
            <a:ext cx="5239966" cy="385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81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IMDb(</a:t>
            </a:r>
            <a:r>
              <a:rPr lang="en-US" altLang="ko-KR" dirty="0">
                <a:hlinkClick r:id="rId2"/>
              </a:rPr>
              <a:t>https://www.imdb.com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영화의 자세한 정보를 가지고 있는 사이트</a:t>
            </a:r>
            <a:r>
              <a:rPr lang="en-US" altLang="ko-KR" dirty="0"/>
              <a:t>(</a:t>
            </a:r>
            <a:r>
              <a:rPr lang="ko-KR" altLang="en-US" dirty="0"/>
              <a:t>평점</a:t>
            </a:r>
            <a:r>
              <a:rPr lang="en-US" altLang="ko-KR" dirty="0"/>
              <a:t>, </a:t>
            </a:r>
            <a:r>
              <a:rPr lang="ko-KR" altLang="en-US" dirty="0"/>
              <a:t>리뷰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49" name="_x205906088" descr="EMB0000405c9363">
            <a:extLst>
              <a:ext uri="{FF2B5EF4-FFF2-40B4-BE49-F238E27FC236}">
                <a16:creationId xmlns:a16="http://schemas.microsoft.com/office/drawing/2014/main" id="{B45C8318-71D8-4EB0-9006-5F99AD9D0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213" y="2777083"/>
            <a:ext cx="4643573" cy="388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72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크롤링</a:t>
            </a:r>
            <a:r>
              <a:rPr lang="ko-KR" altLang="en-US" dirty="0"/>
              <a:t> 순서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sz="2800" dirty="0"/>
              <a:t>영화 목록 가져오기</a:t>
            </a:r>
            <a:endParaRPr lang="en-US" altLang="ko-KR" sz="2800" dirty="0"/>
          </a:p>
          <a:p>
            <a:pPr marL="971550" lvl="1" indent="-514350">
              <a:buAutoNum type="arabicPeriod"/>
            </a:pPr>
            <a:r>
              <a:rPr lang="ko-KR" altLang="en-US" sz="2800" dirty="0"/>
              <a:t>영화 평점 가져오기</a:t>
            </a:r>
            <a:endParaRPr lang="en-US" altLang="ko-KR" sz="2800" dirty="0"/>
          </a:p>
          <a:p>
            <a:pPr marL="971550" lvl="1" indent="-514350">
              <a:buAutoNum type="arabicPeriod"/>
            </a:pPr>
            <a:r>
              <a:rPr lang="ko-KR" altLang="en-US" sz="2800" dirty="0"/>
              <a:t>영화 스크립트 가져오기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24317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194-7288-4AB0-832F-B1F2CFF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BB33-937C-46A4-B651-6A4C98B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영화목록 가져오기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F2EC1E-08AC-4058-A45F-FC793E7E8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016" y="2460950"/>
            <a:ext cx="6001967" cy="412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2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768</Words>
  <Application>Microsoft Office PowerPoint</Application>
  <PresentationFormat>와이드스크린</PresentationFormat>
  <Paragraphs>183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맑은 고딕</vt:lpstr>
      <vt:lpstr>Arial</vt:lpstr>
      <vt:lpstr>Wingdings</vt:lpstr>
      <vt:lpstr>Office 테마</vt:lpstr>
      <vt:lpstr>Predicting Emotion in Movie Scripts  Using Deep Learning</vt:lpstr>
      <vt:lpstr>발표에 앞서</vt:lpstr>
      <vt:lpstr>목차</vt:lpstr>
      <vt:lpstr>연구 목적</vt:lpstr>
      <vt:lpstr>실험 과정</vt:lpstr>
      <vt:lpstr>Crawling</vt:lpstr>
      <vt:lpstr>Crawling</vt:lpstr>
      <vt:lpstr>Crawling</vt:lpstr>
      <vt:lpstr>Crawling</vt:lpstr>
      <vt:lpstr>Crawling</vt:lpstr>
      <vt:lpstr>Crawling</vt:lpstr>
      <vt:lpstr>Crawling</vt:lpstr>
      <vt:lpstr>Crawling</vt:lpstr>
      <vt:lpstr>Crawling</vt:lpstr>
      <vt:lpstr>Crawling</vt:lpstr>
      <vt:lpstr>Crawling</vt:lpstr>
      <vt:lpstr>Crawling</vt:lpstr>
      <vt:lpstr>Crawling</vt:lpstr>
      <vt:lpstr>Crawling</vt:lpstr>
      <vt:lpstr>Crawling</vt:lpstr>
      <vt:lpstr>Crawling</vt:lpstr>
      <vt:lpstr>Crawling</vt:lpstr>
      <vt:lpstr>Crawling</vt:lpstr>
      <vt:lpstr>Crawling</vt:lpstr>
      <vt:lpstr>Crawling</vt:lpstr>
      <vt:lpstr>Crawling</vt:lpstr>
      <vt:lpstr>Crawling</vt:lpstr>
      <vt:lpstr>Crawling</vt:lpstr>
      <vt:lpstr>Crawling</vt:lpstr>
      <vt:lpstr>Crawling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  <vt:lpstr>Training</vt:lpstr>
      <vt:lpstr>Training</vt:lpstr>
      <vt:lpstr>Training</vt:lpstr>
      <vt:lpstr>Test</vt:lpstr>
      <vt:lpstr>Test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Emotion in Movie Scripts Using Deep Learning</dc:title>
  <dc:creator>dkrahd12@gmail.com</dc:creator>
  <cp:lastModifiedBy>dkrahd12@gmail.com</cp:lastModifiedBy>
  <cp:revision>74</cp:revision>
  <dcterms:created xsi:type="dcterms:W3CDTF">2018-06-02T05:30:43Z</dcterms:created>
  <dcterms:modified xsi:type="dcterms:W3CDTF">2018-06-04T14:57:00Z</dcterms:modified>
</cp:coreProperties>
</file>