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5" r:id="rId7"/>
    <p:sldId id="264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86376-7F03-458F-A9AD-6635C707199F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5F2B9D49-FDD6-4E8E-9476-419A89EEE8B1}">
      <dgm:prSet phldrT="[Text]"/>
      <dgm:spPr>
        <a:solidFill>
          <a:schemeClr val="accent4"/>
        </a:solidFill>
      </dgm:spPr>
      <dgm:t>
        <a:bodyPr/>
        <a:lstStyle/>
        <a:p>
          <a:r>
            <a:rPr lang="en-IN" b="1" dirty="0">
              <a:solidFill>
                <a:schemeClr val="accent6">
                  <a:lumMod val="75000"/>
                </a:schemeClr>
              </a:solidFill>
            </a:rPr>
            <a:t>Avocado</a:t>
          </a:r>
        </a:p>
      </dgm:t>
    </dgm:pt>
    <dgm:pt modelId="{A50A2AAD-FA60-4DBC-86A5-FA1F5EEC81F9}" type="parTrans" cxnId="{92D4C70C-2E45-4EB2-BE6E-B626F3FDE39E}">
      <dgm:prSet/>
      <dgm:spPr/>
      <dgm:t>
        <a:bodyPr/>
        <a:lstStyle/>
        <a:p>
          <a:endParaRPr lang="en-IN"/>
        </a:p>
      </dgm:t>
    </dgm:pt>
    <dgm:pt modelId="{8A87E7F3-5253-4DD1-967C-E2ECDC26228E}" type="sibTrans" cxnId="{92D4C70C-2E45-4EB2-BE6E-B626F3FDE39E}">
      <dgm:prSet/>
      <dgm:spPr/>
      <dgm:t>
        <a:bodyPr/>
        <a:lstStyle/>
        <a:p>
          <a:endParaRPr lang="en-IN"/>
        </a:p>
      </dgm:t>
    </dgm:pt>
    <dgm:pt modelId="{537C0B05-4FA1-4F75-B1E7-325B2F14FF90}">
      <dgm:prSet phldrT="[Text]" custT="1"/>
      <dgm:spPr/>
      <dgm:t>
        <a:bodyPr/>
        <a:lstStyle/>
        <a:p>
          <a:r>
            <a:rPr lang="en-US" sz="2400" b="1" i="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</a:rPr>
            <a:t>1. Problem Statement and Dataset</a:t>
          </a:r>
          <a:endParaRPr lang="en-IN" sz="2400" b="1" dirty="0">
            <a:solidFill>
              <a:schemeClr val="accent4">
                <a:lumMod val="75000"/>
              </a:schemeClr>
            </a:solidFill>
          </a:endParaRPr>
        </a:p>
      </dgm:t>
    </dgm:pt>
    <dgm:pt modelId="{54717116-B8AF-4E22-8C81-AB5B630DAAB2}" type="parTrans" cxnId="{AF069409-0CAC-4F01-89F7-AE7BED9F9DDD}">
      <dgm:prSet/>
      <dgm:spPr/>
      <dgm:t>
        <a:bodyPr/>
        <a:lstStyle/>
        <a:p>
          <a:endParaRPr lang="en-IN"/>
        </a:p>
      </dgm:t>
    </dgm:pt>
    <dgm:pt modelId="{97F19D9F-BF6E-4C41-BD54-750CC075DDA6}" type="sibTrans" cxnId="{AF069409-0CAC-4F01-89F7-AE7BED9F9DDD}">
      <dgm:prSet/>
      <dgm:spPr/>
      <dgm:t>
        <a:bodyPr/>
        <a:lstStyle/>
        <a:p>
          <a:endParaRPr lang="en-IN"/>
        </a:p>
      </dgm:t>
    </dgm:pt>
    <dgm:pt modelId="{27589A52-49F9-4FA5-A5A1-2750153E5073}">
      <dgm:prSet phldrT="[Text]" custT="1"/>
      <dgm:spPr/>
      <dgm:t>
        <a:bodyPr/>
        <a:lstStyle/>
        <a:p>
          <a:r>
            <a:rPr lang="en-IN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  <a:ea typeface="+mn-ea"/>
              <a:cs typeface="+mn-cs"/>
            </a:rPr>
            <a:t>2. Explanatory Data Analysis</a:t>
          </a:r>
        </a:p>
      </dgm:t>
    </dgm:pt>
    <dgm:pt modelId="{61638CCD-5721-45BB-94DC-7A22DCE07C40}" type="parTrans" cxnId="{2F0C1E4E-E56C-469A-8A2C-A6B2FBEDC323}">
      <dgm:prSet/>
      <dgm:spPr/>
      <dgm:t>
        <a:bodyPr/>
        <a:lstStyle/>
        <a:p>
          <a:endParaRPr lang="en-IN"/>
        </a:p>
      </dgm:t>
    </dgm:pt>
    <dgm:pt modelId="{7A7AB626-DC73-437A-823A-00B98BD3413A}" type="sibTrans" cxnId="{2F0C1E4E-E56C-469A-8A2C-A6B2FBEDC323}">
      <dgm:prSet/>
      <dgm:spPr/>
      <dgm:t>
        <a:bodyPr/>
        <a:lstStyle/>
        <a:p>
          <a:endParaRPr lang="en-IN"/>
        </a:p>
      </dgm:t>
    </dgm:pt>
    <dgm:pt modelId="{53D6BB54-5960-4BC6-AFEC-A82AED966841}">
      <dgm:prSet phldrT="[Text]" custT="1"/>
      <dgm:spPr/>
      <dgm:t>
        <a:bodyPr/>
        <a:lstStyle/>
        <a:p>
          <a:r>
            <a:rPr lang="en-IN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  <a:ea typeface="+mn-ea"/>
              <a:cs typeface="+mn-cs"/>
            </a:rPr>
            <a:t>3. Machine Learning Models</a:t>
          </a:r>
        </a:p>
      </dgm:t>
    </dgm:pt>
    <dgm:pt modelId="{B670C775-471F-4B79-B478-FE20E51E97D8}" type="parTrans" cxnId="{159CFCC2-CCFE-43E8-BFB1-9FF3D3C8F996}">
      <dgm:prSet/>
      <dgm:spPr/>
      <dgm:t>
        <a:bodyPr/>
        <a:lstStyle/>
        <a:p>
          <a:endParaRPr lang="en-IN"/>
        </a:p>
      </dgm:t>
    </dgm:pt>
    <dgm:pt modelId="{A38BBE5E-A428-4329-8527-320060D34F2D}" type="sibTrans" cxnId="{159CFCC2-CCFE-43E8-BFB1-9FF3D3C8F996}">
      <dgm:prSet/>
      <dgm:spPr/>
      <dgm:t>
        <a:bodyPr/>
        <a:lstStyle/>
        <a:p>
          <a:endParaRPr lang="en-IN"/>
        </a:p>
      </dgm:t>
    </dgm:pt>
    <dgm:pt modelId="{1075BCC9-DE9B-4629-9F47-74231A1CCD6C}">
      <dgm:prSet phldrT="[Text]" custT="1"/>
      <dgm:spPr/>
      <dgm:t>
        <a:bodyPr/>
        <a:lstStyle/>
        <a:p>
          <a:r>
            <a:rPr lang="en-IN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  <a:ea typeface="+mn-ea"/>
              <a:cs typeface="+mn-cs"/>
            </a:rPr>
            <a:t>4. Conclusion</a:t>
          </a:r>
        </a:p>
      </dgm:t>
    </dgm:pt>
    <dgm:pt modelId="{AD6E3589-892D-4FA8-BBEE-A956BD2E2A0C}" type="parTrans" cxnId="{F6D201F6-06D1-4FEE-9B0C-1A65F25321A1}">
      <dgm:prSet/>
      <dgm:spPr/>
      <dgm:t>
        <a:bodyPr/>
        <a:lstStyle/>
        <a:p>
          <a:endParaRPr lang="en-IN"/>
        </a:p>
      </dgm:t>
    </dgm:pt>
    <dgm:pt modelId="{1F035E9B-35B1-42E8-8002-6E247D8D8A0C}" type="sibTrans" cxnId="{F6D201F6-06D1-4FEE-9B0C-1A65F25321A1}">
      <dgm:prSet/>
      <dgm:spPr/>
      <dgm:t>
        <a:bodyPr/>
        <a:lstStyle/>
        <a:p>
          <a:endParaRPr lang="en-IN"/>
        </a:p>
      </dgm:t>
    </dgm:pt>
    <dgm:pt modelId="{0CEB7498-7304-49B8-84C1-C61812A81DCD}" type="pres">
      <dgm:prSet presAssocID="{25C86376-7F03-458F-A9AD-6635C707199F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787025F5-E322-433B-9566-AF564A8858C8}" type="pres">
      <dgm:prSet presAssocID="{5F2B9D49-FDD6-4E8E-9476-419A89EEE8B1}" presName="Parent" presStyleLbl="node1" presStyleIdx="0" presStyleCnt="2" custLinFactNeighborX="-68383" custLinFactNeighborY="-536">
        <dgm:presLayoutVars>
          <dgm:chMax val="4"/>
          <dgm:chPref val="3"/>
        </dgm:presLayoutVars>
      </dgm:prSet>
      <dgm:spPr/>
    </dgm:pt>
    <dgm:pt modelId="{F1E00CEB-7020-4676-9832-1E468F062D94}" type="pres">
      <dgm:prSet presAssocID="{537C0B05-4FA1-4F75-B1E7-325B2F14FF90}" presName="Accent" presStyleLbl="node1" presStyleIdx="1" presStyleCnt="2" custScaleX="99612" custLinFactNeighborX="-47492" custLinFactNeighborY="1381"/>
      <dgm:spPr>
        <a:solidFill>
          <a:schemeClr val="accent6"/>
        </a:solidFill>
      </dgm:spPr>
    </dgm:pt>
    <dgm:pt modelId="{DBF15CF5-D30F-4EF5-84EA-C572D867E2E8}" type="pres">
      <dgm:prSet presAssocID="{537C0B05-4FA1-4F75-B1E7-325B2F14FF90}" presName="Image1" presStyleLbl="fgImgPlace1" presStyleIdx="0" presStyleCnt="4" custScaleX="64920" custScaleY="68794" custLinFactX="-32831" custLinFactNeighborX="-100000" custLinFactNeighborY="-84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2FDD0CE-9400-4918-B16E-7F96F785819C}" type="pres">
      <dgm:prSet presAssocID="{537C0B05-4FA1-4F75-B1E7-325B2F14FF90}" presName="Child1" presStyleLbl="revTx" presStyleIdx="0" presStyleCnt="4" custScaleX="430586" custScaleY="54547" custLinFactNeighborX="53856" custLinFactNeighborY="-9520">
        <dgm:presLayoutVars>
          <dgm:chMax val="0"/>
          <dgm:chPref val="0"/>
          <dgm:bulletEnabled val="1"/>
        </dgm:presLayoutVars>
      </dgm:prSet>
      <dgm:spPr/>
    </dgm:pt>
    <dgm:pt modelId="{4595B896-0F5D-4B8C-8BAD-6BBBC32D6760}" type="pres">
      <dgm:prSet presAssocID="{27589A52-49F9-4FA5-A5A1-2750153E5073}" presName="Image2" presStyleCnt="0"/>
      <dgm:spPr/>
    </dgm:pt>
    <dgm:pt modelId="{119B007C-108B-4FA3-86BA-491137F4688E}" type="pres">
      <dgm:prSet presAssocID="{27589A52-49F9-4FA5-A5A1-2750153E5073}" presName="Image" presStyleLbl="fgImgPlace1" presStyleIdx="1" presStyleCnt="4" custScaleX="62631" custScaleY="64911" custLinFactX="-42079" custLinFactNeighborX="-100000" custLinFactNeighborY="-96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EC3A6490-B71C-411D-939B-77246F2423C9}" type="pres">
      <dgm:prSet presAssocID="{27589A52-49F9-4FA5-A5A1-2750153E5073}" presName="Child2" presStyleLbl="revTx" presStyleIdx="1" presStyleCnt="4" custScaleX="309227" custScaleY="51608" custLinFactNeighborX="-11633" custLinFactNeighborY="-10175">
        <dgm:presLayoutVars>
          <dgm:chMax val="0"/>
          <dgm:chPref val="0"/>
          <dgm:bulletEnabled val="1"/>
        </dgm:presLayoutVars>
      </dgm:prSet>
      <dgm:spPr/>
    </dgm:pt>
    <dgm:pt modelId="{DB70B054-6EBD-4687-8C86-E1B7FACE702B}" type="pres">
      <dgm:prSet presAssocID="{53D6BB54-5960-4BC6-AFEC-A82AED966841}" presName="Image3" presStyleCnt="0"/>
      <dgm:spPr/>
    </dgm:pt>
    <dgm:pt modelId="{80740577-ADF1-4F32-B380-8E1AD8122717}" type="pres">
      <dgm:prSet presAssocID="{53D6BB54-5960-4BC6-AFEC-A82AED966841}" presName="Image" presStyleLbl="fgImgPlace1" presStyleIdx="2" presStyleCnt="4" custScaleX="71717" custScaleY="66722" custLinFactX="-24391" custLinFactNeighborX="-100000" custLinFactNeighborY="-395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C9490412-5A59-4E65-BFBE-04186835CE62}" type="pres">
      <dgm:prSet presAssocID="{53D6BB54-5960-4BC6-AFEC-A82AED966841}" presName="Child3" presStyleLbl="revTx" presStyleIdx="2" presStyleCnt="4" custScaleX="294428" custScaleY="53234" custLinFactNeighborX="-3467" custLinFactNeighborY="-40957">
        <dgm:presLayoutVars>
          <dgm:chMax val="0"/>
          <dgm:chPref val="0"/>
          <dgm:bulletEnabled val="1"/>
        </dgm:presLayoutVars>
      </dgm:prSet>
      <dgm:spPr/>
    </dgm:pt>
    <dgm:pt modelId="{C3B4BACB-FD21-4170-99E2-F483BF851F45}" type="pres">
      <dgm:prSet presAssocID="{1075BCC9-DE9B-4629-9F47-74231A1CCD6C}" presName="Image4" presStyleCnt="0"/>
      <dgm:spPr/>
    </dgm:pt>
    <dgm:pt modelId="{A4FC4263-A2AE-4715-9AFA-618EFF2D7DDC}" type="pres">
      <dgm:prSet presAssocID="{1075BCC9-DE9B-4629-9F47-74231A1CCD6C}" presName="Image" presStyleLbl="fgImgPlace1" presStyleIdx="3" presStyleCnt="4" custScaleX="72448" custScaleY="71047" custLinFactNeighborX="-82404" custLinFactNeighborY="-344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189F2BB1-7BD4-4E18-BEE4-C9AB50D69B3E}" type="pres">
      <dgm:prSet presAssocID="{1075BCC9-DE9B-4629-9F47-74231A1CCD6C}" presName="Child4" presStyleLbl="revTx" presStyleIdx="3" presStyleCnt="4" custScaleX="189697" custScaleY="52314" custLinFactNeighborX="-25759" custLinFactNeighborY="-31278">
        <dgm:presLayoutVars>
          <dgm:chMax val="0"/>
          <dgm:chPref val="0"/>
          <dgm:bulletEnabled val="1"/>
        </dgm:presLayoutVars>
      </dgm:prSet>
      <dgm:spPr/>
    </dgm:pt>
  </dgm:ptLst>
  <dgm:cxnLst>
    <dgm:cxn modelId="{AF069409-0CAC-4F01-89F7-AE7BED9F9DDD}" srcId="{5F2B9D49-FDD6-4E8E-9476-419A89EEE8B1}" destId="{537C0B05-4FA1-4F75-B1E7-325B2F14FF90}" srcOrd="0" destOrd="0" parTransId="{54717116-B8AF-4E22-8C81-AB5B630DAAB2}" sibTransId="{97F19D9F-BF6E-4C41-BD54-750CC075DDA6}"/>
    <dgm:cxn modelId="{92D4C70C-2E45-4EB2-BE6E-B626F3FDE39E}" srcId="{25C86376-7F03-458F-A9AD-6635C707199F}" destId="{5F2B9D49-FDD6-4E8E-9476-419A89EEE8B1}" srcOrd="0" destOrd="0" parTransId="{A50A2AAD-FA60-4DBC-86A5-FA1F5EEC81F9}" sibTransId="{8A87E7F3-5253-4DD1-967C-E2ECDC26228E}"/>
    <dgm:cxn modelId="{7396F66A-585B-4E73-A84D-EEC71782CC69}" type="presOf" srcId="{5F2B9D49-FDD6-4E8E-9476-419A89EEE8B1}" destId="{787025F5-E322-433B-9566-AF564A8858C8}" srcOrd="0" destOrd="0" presId="urn:microsoft.com/office/officeart/2011/layout/RadialPictureList"/>
    <dgm:cxn modelId="{2F0C1E4E-E56C-469A-8A2C-A6B2FBEDC323}" srcId="{5F2B9D49-FDD6-4E8E-9476-419A89EEE8B1}" destId="{27589A52-49F9-4FA5-A5A1-2750153E5073}" srcOrd="1" destOrd="0" parTransId="{61638CCD-5721-45BB-94DC-7A22DCE07C40}" sibTransId="{7A7AB626-DC73-437A-823A-00B98BD3413A}"/>
    <dgm:cxn modelId="{4956BC8B-A4D8-4881-92D1-FFBD06F66648}" type="presOf" srcId="{53D6BB54-5960-4BC6-AFEC-A82AED966841}" destId="{C9490412-5A59-4E65-BFBE-04186835CE62}" srcOrd="0" destOrd="0" presId="urn:microsoft.com/office/officeart/2011/layout/RadialPictureList"/>
    <dgm:cxn modelId="{F6CF0A8E-4624-4755-9C01-115F90FEDF78}" type="presOf" srcId="{27589A52-49F9-4FA5-A5A1-2750153E5073}" destId="{EC3A6490-B71C-411D-939B-77246F2423C9}" srcOrd="0" destOrd="0" presId="urn:microsoft.com/office/officeart/2011/layout/RadialPictureList"/>
    <dgm:cxn modelId="{4C3115B4-7470-4BD0-AC97-3CF4DA8FA7B5}" type="presOf" srcId="{25C86376-7F03-458F-A9AD-6635C707199F}" destId="{0CEB7498-7304-49B8-84C1-C61812A81DCD}" srcOrd="0" destOrd="0" presId="urn:microsoft.com/office/officeart/2011/layout/RadialPictureList"/>
    <dgm:cxn modelId="{091ACAC0-9314-40CA-B266-24C099FD4E0B}" type="presOf" srcId="{537C0B05-4FA1-4F75-B1E7-325B2F14FF90}" destId="{A2FDD0CE-9400-4918-B16E-7F96F785819C}" srcOrd="0" destOrd="0" presId="urn:microsoft.com/office/officeart/2011/layout/RadialPictureList"/>
    <dgm:cxn modelId="{159CFCC2-CCFE-43E8-BFB1-9FF3D3C8F996}" srcId="{5F2B9D49-FDD6-4E8E-9476-419A89EEE8B1}" destId="{53D6BB54-5960-4BC6-AFEC-A82AED966841}" srcOrd="2" destOrd="0" parTransId="{B670C775-471F-4B79-B478-FE20E51E97D8}" sibTransId="{A38BBE5E-A428-4329-8527-320060D34F2D}"/>
    <dgm:cxn modelId="{4ECAEEE1-4B3B-4DE3-9691-251584F9AF7B}" type="presOf" srcId="{1075BCC9-DE9B-4629-9F47-74231A1CCD6C}" destId="{189F2BB1-7BD4-4E18-BEE4-C9AB50D69B3E}" srcOrd="0" destOrd="0" presId="urn:microsoft.com/office/officeart/2011/layout/RadialPictureList"/>
    <dgm:cxn modelId="{F6D201F6-06D1-4FEE-9B0C-1A65F25321A1}" srcId="{5F2B9D49-FDD6-4E8E-9476-419A89EEE8B1}" destId="{1075BCC9-DE9B-4629-9F47-74231A1CCD6C}" srcOrd="3" destOrd="0" parTransId="{AD6E3589-892D-4FA8-BBEE-A956BD2E2A0C}" sibTransId="{1F035E9B-35B1-42E8-8002-6E247D8D8A0C}"/>
    <dgm:cxn modelId="{D8483FB1-8FDA-4601-B902-B421BDA9C6CD}" type="presParOf" srcId="{0CEB7498-7304-49B8-84C1-C61812A81DCD}" destId="{787025F5-E322-433B-9566-AF564A8858C8}" srcOrd="0" destOrd="0" presId="urn:microsoft.com/office/officeart/2011/layout/RadialPictureList"/>
    <dgm:cxn modelId="{798E0B87-2589-44B3-AB2E-697D79E652AF}" type="presParOf" srcId="{0CEB7498-7304-49B8-84C1-C61812A81DCD}" destId="{F1E00CEB-7020-4676-9832-1E468F062D94}" srcOrd="1" destOrd="0" presId="urn:microsoft.com/office/officeart/2011/layout/RadialPictureList"/>
    <dgm:cxn modelId="{11A61BE4-0FAE-4032-BFFB-7BA2D22275A1}" type="presParOf" srcId="{0CEB7498-7304-49B8-84C1-C61812A81DCD}" destId="{DBF15CF5-D30F-4EF5-84EA-C572D867E2E8}" srcOrd="2" destOrd="0" presId="urn:microsoft.com/office/officeart/2011/layout/RadialPictureList"/>
    <dgm:cxn modelId="{5474CDDF-9DFF-4826-9FF2-FC75E3B21A34}" type="presParOf" srcId="{0CEB7498-7304-49B8-84C1-C61812A81DCD}" destId="{A2FDD0CE-9400-4918-B16E-7F96F785819C}" srcOrd="3" destOrd="0" presId="urn:microsoft.com/office/officeart/2011/layout/RadialPictureList"/>
    <dgm:cxn modelId="{DE87BD62-C875-4BE3-AF85-3FA937AE1C48}" type="presParOf" srcId="{0CEB7498-7304-49B8-84C1-C61812A81DCD}" destId="{4595B896-0F5D-4B8C-8BAD-6BBBC32D6760}" srcOrd="4" destOrd="0" presId="urn:microsoft.com/office/officeart/2011/layout/RadialPictureList"/>
    <dgm:cxn modelId="{176214D6-1E9E-443E-BE97-D48A05052B20}" type="presParOf" srcId="{4595B896-0F5D-4B8C-8BAD-6BBBC32D6760}" destId="{119B007C-108B-4FA3-86BA-491137F4688E}" srcOrd="0" destOrd="0" presId="urn:microsoft.com/office/officeart/2011/layout/RadialPictureList"/>
    <dgm:cxn modelId="{AF7948A8-AECD-429E-AB8A-5E9891EEFAE0}" type="presParOf" srcId="{0CEB7498-7304-49B8-84C1-C61812A81DCD}" destId="{EC3A6490-B71C-411D-939B-77246F2423C9}" srcOrd="5" destOrd="0" presId="urn:microsoft.com/office/officeart/2011/layout/RadialPictureList"/>
    <dgm:cxn modelId="{ACD48C7C-2556-42DC-AF1F-30861158D183}" type="presParOf" srcId="{0CEB7498-7304-49B8-84C1-C61812A81DCD}" destId="{DB70B054-6EBD-4687-8C86-E1B7FACE702B}" srcOrd="6" destOrd="0" presId="urn:microsoft.com/office/officeart/2011/layout/RadialPictureList"/>
    <dgm:cxn modelId="{DDD2467E-2F11-4682-8624-5F7753A670FA}" type="presParOf" srcId="{DB70B054-6EBD-4687-8C86-E1B7FACE702B}" destId="{80740577-ADF1-4F32-B380-8E1AD8122717}" srcOrd="0" destOrd="0" presId="urn:microsoft.com/office/officeart/2011/layout/RadialPictureList"/>
    <dgm:cxn modelId="{7C1DAD22-864E-4543-8916-CFF7291722EB}" type="presParOf" srcId="{0CEB7498-7304-49B8-84C1-C61812A81DCD}" destId="{C9490412-5A59-4E65-BFBE-04186835CE62}" srcOrd="7" destOrd="0" presId="urn:microsoft.com/office/officeart/2011/layout/RadialPictureList"/>
    <dgm:cxn modelId="{0551567C-DCDF-45BC-8C81-E8D8BCC560A7}" type="presParOf" srcId="{0CEB7498-7304-49B8-84C1-C61812A81DCD}" destId="{C3B4BACB-FD21-4170-99E2-F483BF851F45}" srcOrd="8" destOrd="0" presId="urn:microsoft.com/office/officeart/2011/layout/RadialPictureList"/>
    <dgm:cxn modelId="{61DE4E76-5048-4C2A-8091-A8AAE0AEC95E}" type="presParOf" srcId="{C3B4BACB-FD21-4170-99E2-F483BF851F45}" destId="{A4FC4263-A2AE-4715-9AFA-618EFF2D7DDC}" srcOrd="0" destOrd="0" presId="urn:microsoft.com/office/officeart/2011/layout/RadialPictureList"/>
    <dgm:cxn modelId="{9FA7DB56-2B47-4F6F-B6FE-92373ECA534D}" type="presParOf" srcId="{0CEB7498-7304-49B8-84C1-C61812A81DCD}" destId="{189F2BB1-7BD4-4E18-BEE4-C9AB50D69B3E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025F5-E322-433B-9566-AF564A8858C8}">
      <dsp:nvSpPr>
        <dsp:cNvPr id="0" name=""/>
        <dsp:cNvSpPr/>
      </dsp:nvSpPr>
      <dsp:spPr>
        <a:xfrm>
          <a:off x="438936" y="1333329"/>
          <a:ext cx="2114080" cy="211389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>
              <a:solidFill>
                <a:schemeClr val="accent6">
                  <a:lumMod val="75000"/>
                </a:schemeClr>
              </a:solidFill>
            </a:rPr>
            <a:t>Avocado</a:t>
          </a:r>
        </a:p>
      </dsp:txBody>
      <dsp:txXfrm>
        <a:off x="748536" y="1642901"/>
        <a:ext cx="1494880" cy="1494747"/>
      </dsp:txXfrm>
    </dsp:sp>
    <dsp:sp modelId="{F1E00CEB-7020-4676-9832-1E468F062D94}">
      <dsp:nvSpPr>
        <dsp:cNvPr id="0" name=""/>
        <dsp:cNvSpPr/>
      </dsp:nvSpPr>
      <dsp:spPr>
        <a:xfrm>
          <a:off x="-1220724" y="230488"/>
          <a:ext cx="4244525" cy="444173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15CF5-D30F-4EF5-84EA-C572D867E2E8}">
      <dsp:nvSpPr>
        <dsp:cNvPr id="0" name=""/>
        <dsp:cNvSpPr/>
      </dsp:nvSpPr>
      <dsp:spPr>
        <a:xfrm>
          <a:off x="2126640" y="75460"/>
          <a:ext cx="735391" cy="7791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DD0CE-9400-4918-B16E-7F96F785819C}">
      <dsp:nvSpPr>
        <dsp:cNvPr id="0" name=""/>
        <dsp:cNvSpPr/>
      </dsp:nvSpPr>
      <dsp:spPr>
        <a:xfrm>
          <a:off x="2948169" y="154074"/>
          <a:ext cx="6529205" cy="59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</a:rPr>
            <a:t>1. Problem Statement and Dataset</a:t>
          </a:r>
          <a:endParaRPr lang="en-IN" sz="2400" b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2948169" y="154074"/>
        <a:ext cx="6529205" cy="598002"/>
      </dsp:txXfrm>
    </dsp:sp>
    <dsp:sp modelId="{119B007C-108B-4FA3-86BA-491137F4688E}">
      <dsp:nvSpPr>
        <dsp:cNvPr id="0" name=""/>
        <dsp:cNvSpPr/>
      </dsp:nvSpPr>
      <dsp:spPr>
        <a:xfrm>
          <a:off x="2871541" y="1138959"/>
          <a:ext cx="709462" cy="7351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A6490-B71C-411D-939B-77246F2423C9}">
      <dsp:nvSpPr>
        <dsp:cNvPr id="0" name=""/>
        <dsp:cNvSpPr/>
      </dsp:nvSpPr>
      <dsp:spPr>
        <a:xfrm>
          <a:off x="3722541" y="1223088"/>
          <a:ext cx="4688973" cy="56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  <a:ea typeface="+mn-ea"/>
              <a:cs typeface="+mn-cs"/>
            </a:rPr>
            <a:t>2. Explanatory Data Analysis</a:t>
          </a:r>
        </a:p>
      </dsp:txBody>
      <dsp:txXfrm>
        <a:off x="3722541" y="1223088"/>
        <a:ext cx="4688973" cy="565781"/>
      </dsp:txXfrm>
    </dsp:sp>
    <dsp:sp modelId="{80740577-ADF1-4F32-B380-8E1AD8122717}">
      <dsp:nvSpPr>
        <dsp:cNvPr id="0" name=""/>
        <dsp:cNvSpPr/>
      </dsp:nvSpPr>
      <dsp:spPr>
        <a:xfrm>
          <a:off x="3016098" y="2340607"/>
          <a:ext cx="812385" cy="7556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90412-5A59-4E65-BFBE-04186835CE62}">
      <dsp:nvSpPr>
        <dsp:cNvPr id="0" name=""/>
        <dsp:cNvSpPr/>
      </dsp:nvSpPr>
      <dsp:spPr>
        <a:xfrm>
          <a:off x="3958569" y="2426028"/>
          <a:ext cx="4464568" cy="583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  <a:ea typeface="+mn-ea"/>
              <a:cs typeface="+mn-cs"/>
            </a:rPr>
            <a:t>3. Machine Learning Models</a:t>
          </a:r>
        </a:p>
      </dsp:txBody>
      <dsp:txXfrm>
        <a:off x="3958569" y="2426028"/>
        <a:ext cx="4464568" cy="583607"/>
      </dsp:txXfrm>
    </dsp:sp>
    <dsp:sp modelId="{A4FC4263-A2AE-4715-9AFA-618EFF2D7DDC}">
      <dsp:nvSpPr>
        <dsp:cNvPr id="0" name=""/>
        <dsp:cNvSpPr/>
      </dsp:nvSpPr>
      <dsp:spPr>
        <a:xfrm>
          <a:off x="2655223" y="3465239"/>
          <a:ext cx="820665" cy="8046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2BB1-7BD4-4E18-BEE4-C9AB50D69B3E}">
      <dsp:nvSpPr>
        <dsp:cNvPr id="0" name=""/>
        <dsp:cNvSpPr/>
      </dsp:nvSpPr>
      <dsp:spPr>
        <a:xfrm>
          <a:off x="3580999" y="3633490"/>
          <a:ext cx="2876476" cy="573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IN" sz="2400" b="1" i="0" kern="1200" dirty="0">
              <a:solidFill>
                <a:schemeClr val="accent4">
                  <a:lumMod val="75000"/>
                </a:schemeClr>
              </a:solidFill>
              <a:effectLst/>
              <a:latin typeface="Helvetica Neue"/>
              <a:ea typeface="+mn-ea"/>
              <a:cs typeface="+mn-cs"/>
            </a:rPr>
            <a:t>4. Conclusion</a:t>
          </a:r>
        </a:p>
      </dsp:txBody>
      <dsp:txXfrm>
        <a:off x="3580999" y="3633490"/>
        <a:ext cx="2876476" cy="573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9F54-732E-4FEA-BBC5-1B9CF432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394D-9447-48CB-BFA8-E7011731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D51A-353A-4256-9041-804A6EA1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E573-99EF-41D2-9F2F-8F8C0C4A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6581-AE7D-452D-81D5-73CFD963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6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0E11-2738-482B-BCB9-F2D9491E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3F01A-2993-4801-9678-323E645A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9FB3-FDAB-4312-A7CF-EF3338B8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D49A-CD08-4B21-8727-CB55A0E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38A5-2593-48AB-8B83-2A8C6543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6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2647D-940A-45B5-8A72-8558BF0CA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6EA2D-D171-43A2-B1E0-21A5C57C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9D0D-9A97-4756-90AE-ACBE3632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7E66-E444-4574-A1E4-C6631C46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B71F-9694-4789-B902-6C592E6F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F847-3943-484E-84CF-D55B2B74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3F0-9831-4802-8702-845C38BC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8EBB-BB08-4EC1-A2B9-486070BE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C568-7AC4-4428-B505-B4B99FD2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2D07-FF23-427A-8B7D-7F31131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3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531-81B2-4288-97A2-4CE9358F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F6EB4-4612-4E19-9A5D-725FE5EC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C4EE-0C76-4DE4-800A-33395FC1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6DE7-FCC0-42D0-A1E7-AED72376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E3A4-3C53-4B72-AEEF-A900331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2B8B-47AF-44EF-8BFD-C513EE55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0952-AAD8-468A-997C-3B84978C4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6B166-4E19-45C2-99C6-C305EA53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4E27-D99B-4112-98FA-6CE7437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49837-C088-41A3-B0D3-B93E8BA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F41B-7DE2-4716-8C83-21B0A6C6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7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3D06-4ADC-4A1C-B610-110A5C7F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FCFF-40A9-473E-A02B-741C65881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7F49-0E45-4AEF-A102-94857A14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5D41A-846D-47E2-9EFA-628E10B18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2795-F45B-4193-BFD4-6B4719075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8707D-F451-4967-BF4C-7A021263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D58C9-B35F-4A3D-827C-0354C5DB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4FC47-A90A-4794-8FEC-EDFAC9DB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A0F0-4B77-439C-9238-4E91550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9617A-6EDA-4272-800B-C99A571F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0A023-7E22-42F0-A5B0-425C7361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82EF7-0885-4606-AC1A-32F3CAE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A99F5-64BE-4DA9-9F86-F547A820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B9F3C-7CB2-4CE6-B385-849E309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D073-CEFA-44C3-9FD2-56443E74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2" descr="Close-Up Photo Of Sliced Bread With Avocado">
            <a:extLst>
              <a:ext uri="{FF2B5EF4-FFF2-40B4-BE49-F238E27FC236}">
                <a16:creationId xmlns:a16="http://schemas.microsoft.com/office/drawing/2014/main" id="{7E3FBFE8-E1B5-47A2-8F7D-104897C8B2D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0"/>
          <a:stretch/>
        </p:blipFill>
        <p:spPr bwMode="auto">
          <a:xfrm>
            <a:off x="0" y="0"/>
            <a:ext cx="257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4DB0-8CC5-4B20-B3B2-F3FC209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5174-BC88-4F61-972B-18C3D91E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9B5A-D539-47C2-A03F-A9003F0E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3D54-9704-409C-BB46-E14B6F9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7C75B-89B0-4CAB-9C9D-2DDAF936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26235-D281-4AF3-886E-5B6E3DE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3DC-22EE-4878-94A4-74C3E2C3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B6A6D-A1EA-42B4-B9A8-285747678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E17A-849A-46D7-9622-223B6FE4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1DA2-0746-4819-8A1D-EE4DAAF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7E70D-3040-4202-85C5-60445645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4B76-A9B3-4842-AA5D-CB90280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30293-2D98-4E01-B8BF-8D0C5341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B247E-BDB4-4C7E-A530-9C1E14605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ADA0-ECC0-45EF-B01F-019B47A65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8B60-C09F-4139-883C-CD2199F68E87}" type="datetimeFigureOut">
              <a:rPr lang="en-IN" smtClean="0"/>
              <a:t>10/05/2020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9FBA-28E9-4C27-8744-4FB43960B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FF9C-5B32-4C3D-9F6D-6061CF59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AE22-DBD4-4754-93E2-8E53322AD1D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Close-Up Photo Of Sliced Bread With Avocado">
            <a:extLst>
              <a:ext uri="{FF2B5EF4-FFF2-40B4-BE49-F238E27FC236}">
                <a16:creationId xmlns:a16="http://schemas.microsoft.com/office/drawing/2014/main" id="{AEEF9697-4898-4818-90B2-5AA8EE32E95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0"/>
          <a:stretch/>
        </p:blipFill>
        <p:spPr bwMode="auto">
          <a:xfrm>
            <a:off x="0" y="0"/>
            <a:ext cx="257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7836C-86A5-45EE-9DA8-7F1A46F1A5EF}"/>
              </a:ext>
            </a:extLst>
          </p:cNvPr>
          <p:cNvCxnSpPr/>
          <p:nvPr userDrawn="1"/>
        </p:nvCxnSpPr>
        <p:spPr>
          <a:xfrm>
            <a:off x="2571750" y="666750"/>
            <a:ext cx="9620250" cy="0"/>
          </a:xfrm>
          <a:prstGeom prst="line">
            <a:avLst/>
          </a:prstGeom>
          <a:ln w="381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93E0E6-C478-4D1F-828C-2D4F19E88CB8}"/>
              </a:ext>
            </a:extLst>
          </p:cNvPr>
          <p:cNvSpPr txBox="1">
            <a:spLocks/>
          </p:cNvSpPr>
          <p:nvPr/>
        </p:nvSpPr>
        <p:spPr bwMode="auto">
          <a:xfrm>
            <a:off x="7097696" y="1242409"/>
            <a:ext cx="3924963" cy="1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IN" sz="6600" b="1" dirty="0">
                <a:solidFill>
                  <a:schemeClr val="bg1"/>
                </a:solidFill>
                <a:latin typeface="Stencil" panose="040409050D0802020404" pitchFamily="82" charset="0"/>
              </a:rPr>
              <a:t>AVOCADO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26F6B9E-4E13-45D2-B6D8-9B834F40F142}"/>
              </a:ext>
            </a:extLst>
          </p:cNvPr>
          <p:cNvSpPr txBox="1">
            <a:spLocks/>
          </p:cNvSpPr>
          <p:nvPr/>
        </p:nvSpPr>
        <p:spPr bwMode="auto">
          <a:xfrm>
            <a:off x="7304561" y="3162357"/>
            <a:ext cx="3511232" cy="6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/>
              </a:rPr>
              <a:t>GCD ML1 Project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6BA91CD-D81C-4E4A-9716-8B8599F40595}"/>
              </a:ext>
            </a:extLst>
          </p:cNvPr>
          <p:cNvSpPr txBox="1">
            <a:spLocks/>
          </p:cNvSpPr>
          <p:nvPr/>
        </p:nvSpPr>
        <p:spPr>
          <a:xfrm>
            <a:off x="7322897" y="4563170"/>
            <a:ext cx="3492896" cy="896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ts val="0"/>
              </a:spcBef>
              <a:spcAft>
                <a:spcPts val="0"/>
              </a:spcAft>
              <a:buClr>
                <a:srgbClr val="BBE0E3">
                  <a:lumMod val="75000"/>
                </a:srgbClr>
              </a:buClr>
            </a:pPr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l" fontAlgn="base">
              <a:spcBef>
                <a:spcPts val="0"/>
              </a:spcBef>
              <a:spcAft>
                <a:spcPts val="0"/>
              </a:spcAft>
              <a:buClr>
                <a:srgbClr val="BBE0E3">
                  <a:lumMod val="75000"/>
                </a:srgbClr>
              </a:buClr>
            </a:pPr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Mukhthar Begum Mohammed</a:t>
            </a:r>
          </a:p>
          <a:p>
            <a:pPr algn="l" fontAlgn="base">
              <a:spcBef>
                <a:spcPts val="0"/>
              </a:spcBef>
              <a:spcAft>
                <a:spcPts val="0"/>
              </a:spcAft>
              <a:buClr>
                <a:srgbClr val="BBE0E3">
                  <a:lumMod val="75000"/>
                </a:srgbClr>
              </a:buClr>
            </a:pPr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mukhtharb@gmail.com</a:t>
            </a:r>
          </a:p>
          <a:p>
            <a:pPr algn="l" fontAlgn="base">
              <a:buClr>
                <a:srgbClr val="BBE0E3">
                  <a:lumMod val="75000"/>
                </a:srgbClr>
              </a:buClr>
            </a:pP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B56509E-9EAB-42CD-8563-85F210B08AF0}"/>
              </a:ext>
            </a:extLst>
          </p:cNvPr>
          <p:cNvSpPr txBox="1">
            <a:spLocks/>
          </p:cNvSpPr>
          <p:nvPr/>
        </p:nvSpPr>
        <p:spPr bwMode="auto">
          <a:xfrm>
            <a:off x="8898135" y="2109935"/>
            <a:ext cx="2016224" cy="36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solidFill>
                  <a:srgbClr val="FFC000"/>
                </a:solidFill>
                <a:latin typeface="Arial Black" panose="020B0A04020102020204" pitchFamily="34" charset="0"/>
                <a:cs typeface="Arial"/>
              </a:rPr>
              <a:t>Case Study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54228D-BE99-4DF8-BABF-5057E6D90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1" b="-640"/>
          <a:stretch/>
        </p:blipFill>
        <p:spPr>
          <a:xfrm>
            <a:off x="0" y="0"/>
            <a:ext cx="6534150" cy="6924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4CEE08-442F-41FA-9CEB-6B41AFA59B36}"/>
              </a:ext>
            </a:extLst>
          </p:cNvPr>
          <p:cNvCxnSpPr/>
          <p:nvPr/>
        </p:nvCxnSpPr>
        <p:spPr>
          <a:xfrm>
            <a:off x="6534150" y="6181725"/>
            <a:ext cx="5657850" cy="0"/>
          </a:xfrm>
          <a:prstGeom prst="line">
            <a:avLst/>
          </a:prstGeom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1"/>
    </mc:Choice>
    <mc:Fallback xmlns="">
      <p:transition spd="slow" advTm="125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4811697" y="125875"/>
            <a:ext cx="562770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Machine Learning Models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9C31-DE7C-46C7-9239-70523449BC79}"/>
              </a:ext>
            </a:extLst>
          </p:cNvPr>
          <p:cNvSpPr txBox="1"/>
          <p:nvPr/>
        </p:nvSpPr>
        <p:spPr>
          <a:xfrm>
            <a:off x="2639486" y="717087"/>
            <a:ext cx="86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Assumption 1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Target Variable should be normally distributed</a:t>
            </a:r>
            <a:endParaRPr lang="en-US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389B4B-8A72-4BE1-9DD9-12F485B2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97" y="1329905"/>
            <a:ext cx="5734050" cy="49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BAF40-A5A2-4A23-AFC3-C4BE6FAEEB82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 “AveragePrice” is normally distributed</a:t>
            </a: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6"/>
    </mc:Choice>
    <mc:Fallback xmlns="">
      <p:transition spd="slow" advTm="211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4811697" y="125875"/>
            <a:ext cx="562770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Machine Learning Models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9C31-DE7C-46C7-9239-70523449BC79}"/>
              </a:ext>
            </a:extLst>
          </p:cNvPr>
          <p:cNvSpPr txBox="1"/>
          <p:nvPr/>
        </p:nvSpPr>
        <p:spPr>
          <a:xfrm>
            <a:off x="2565647" y="757581"/>
            <a:ext cx="941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Assumption 2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Linear Relationship between Target Variable and Explanatory variables</a:t>
            </a:r>
            <a:endParaRPr lang="en-US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CB4409-37A7-4960-9229-9809B47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31" y="1406676"/>
            <a:ext cx="7545788" cy="498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DD13D-0132-43B3-A5E0-2B6819F0F2F8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linear relationship between Target Variable and Size of Avocado Variables</a:t>
            </a: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10"/>
    </mc:Choice>
    <mc:Fallback xmlns="">
      <p:transition spd="slow" advTm="313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4811697" y="125875"/>
            <a:ext cx="562770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Machine Learning Models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9C31-DE7C-46C7-9239-70523449BC79}"/>
              </a:ext>
            </a:extLst>
          </p:cNvPr>
          <p:cNvSpPr txBox="1"/>
          <p:nvPr/>
        </p:nvSpPr>
        <p:spPr>
          <a:xfrm>
            <a:off x="2565647" y="757581"/>
            <a:ext cx="941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Assumption 3 </a:t>
            </a:r>
            <a:r>
              <a:rPr lang="en-US" sz="1600" b="1" i="0" dirty="0">
                <a:effectLst/>
                <a:latin typeface="Helvetica Neue"/>
              </a:rPr>
              <a:t>Multicollinearity</a:t>
            </a:r>
            <a:endParaRPr lang="en-US" sz="2000" b="1" i="0" dirty="0">
              <a:effectLst/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DD13D-0132-43B3-A5E0-2B6819F0F2F8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Volume is highly correlated which is dropped to have no multicollinearity</a:t>
            </a: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C5AF6F-ADF4-4112-BD53-54FBDB5E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56" y="1157691"/>
            <a:ext cx="6116115" cy="528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2"/>
    </mc:Choice>
    <mc:Fallback xmlns="">
      <p:transition spd="slow" advTm="246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4811697" y="125875"/>
            <a:ext cx="562770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Machine Learning Models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9C31-DE7C-46C7-9239-70523449BC79}"/>
              </a:ext>
            </a:extLst>
          </p:cNvPr>
          <p:cNvSpPr txBox="1"/>
          <p:nvPr/>
        </p:nvSpPr>
        <p:spPr>
          <a:xfrm>
            <a:off x="2672179" y="1272486"/>
            <a:ext cx="941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Best Fit Model is subject to - </a:t>
            </a:r>
            <a:endParaRPr lang="en-US" sz="2000" b="1" i="0" dirty="0">
              <a:effectLst/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E0A86-66F1-4851-A25D-7D28CDCAB6A4}"/>
              </a:ext>
            </a:extLst>
          </p:cNvPr>
          <p:cNvSpPr txBox="1"/>
          <p:nvPr/>
        </p:nvSpPr>
        <p:spPr>
          <a:xfrm>
            <a:off x="2920754" y="2086253"/>
            <a:ext cx="89220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RMSE (Root Mean Square Error) should be 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R2(R Squared) should be high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Adjusted R2(R Squared) should be high</a:t>
            </a:r>
          </a:p>
        </p:txBody>
      </p:sp>
    </p:spTree>
    <p:extLst>
      <p:ext uri="{BB962C8B-B14F-4D97-AF65-F5344CB8AC3E}">
        <p14:creationId xmlns:p14="http://schemas.microsoft.com/office/powerpoint/2010/main" val="2003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3"/>
    </mc:Choice>
    <mc:Fallback xmlns="">
      <p:transition spd="slow" advTm="327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4811697" y="125875"/>
            <a:ext cx="562770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Machine Learning Models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DECFE-018E-4A8B-ADA8-5F57CCEE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5" y="1960809"/>
            <a:ext cx="9525739" cy="2581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5F7E5-4CEE-412B-8E0C-E09634603482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Fit model for the Avocado dataset is 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12572-3719-4B6D-B4EB-CA130789186D}"/>
              </a:ext>
            </a:extLst>
          </p:cNvPr>
          <p:cNvSpPr txBox="1"/>
          <p:nvPr/>
        </p:nvSpPr>
        <p:spPr>
          <a:xfrm>
            <a:off x="2672179" y="1272486"/>
            <a:ext cx="941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Errors in different models</a:t>
            </a:r>
            <a:endParaRPr lang="en-US" sz="2000" b="1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69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18"/>
    </mc:Choice>
    <mc:Fallback xmlns="">
      <p:transition spd="slow" advTm="1225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5726097" y="143630"/>
            <a:ext cx="261891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Conclusion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12572-3719-4B6D-B4EB-CA130789186D}"/>
              </a:ext>
            </a:extLst>
          </p:cNvPr>
          <p:cNvSpPr txBox="1"/>
          <p:nvPr/>
        </p:nvSpPr>
        <p:spPr>
          <a:xfrm>
            <a:off x="2849732" y="1600960"/>
            <a:ext cx="9143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Organic type Avocado costs higher than Conventional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PLU 4225 Avocados are sold relatively more than other products whereas PLU 4770 are super low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Average Price of an Organic type Avocado is significantly higher than the Conventional 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Small bag Avocados are sold more when compared with other sized bags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Random Forest is the best fit model for Avocado dataset</a:t>
            </a:r>
          </a:p>
        </p:txBody>
      </p:sp>
    </p:spTree>
    <p:extLst>
      <p:ext uri="{BB962C8B-B14F-4D97-AF65-F5344CB8AC3E}">
        <p14:creationId xmlns:p14="http://schemas.microsoft.com/office/powerpoint/2010/main" val="37202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2"/>
    </mc:Choice>
    <mc:Fallback xmlns="">
      <p:transition spd="slow" advTm="6572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unny avocados doing exercise Free Vector">
            <a:extLst>
              <a:ext uri="{FF2B5EF4-FFF2-40B4-BE49-F238E27FC236}">
                <a16:creationId xmlns:a16="http://schemas.microsoft.com/office/drawing/2014/main" id="{4E285AD9-769A-4895-AD95-333AE625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13" y="2696215"/>
            <a:ext cx="4223412" cy="24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0CA58A-9E4E-40C2-8187-2D2581CEA721}"/>
              </a:ext>
            </a:extLst>
          </p:cNvPr>
          <p:cNvSpPr txBox="1"/>
          <p:nvPr/>
        </p:nvSpPr>
        <p:spPr>
          <a:xfrm rot="20488405">
            <a:off x="4214626" y="1349406"/>
            <a:ext cx="2925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Thank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31310-E3C6-49D3-AA92-679250444EF1}"/>
              </a:ext>
            </a:extLst>
          </p:cNvPr>
          <p:cNvSpPr txBox="1"/>
          <p:nvPr/>
        </p:nvSpPr>
        <p:spPr>
          <a:xfrm rot="20390016">
            <a:off x="7342722" y="4972021"/>
            <a:ext cx="1764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15C4C-C95B-416B-A722-312A4605C37A}"/>
              </a:ext>
            </a:extLst>
          </p:cNvPr>
          <p:cNvSpPr txBox="1"/>
          <p:nvPr/>
        </p:nvSpPr>
        <p:spPr>
          <a:xfrm rot="852110">
            <a:off x="7474122" y="1264075"/>
            <a:ext cx="208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6">
                    <a:lumMod val="75000"/>
                  </a:schemeClr>
                </a:solidFill>
                <a:latin typeface="Brush Script MT" panose="03060802040406070304" pitchFamily="66" charset="0"/>
              </a:rPr>
              <a:t>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083B1-17F1-4AA9-824F-8FFB54F8F903}"/>
              </a:ext>
            </a:extLst>
          </p:cNvPr>
          <p:cNvSpPr txBox="1"/>
          <p:nvPr/>
        </p:nvSpPr>
        <p:spPr>
          <a:xfrm rot="1487473">
            <a:off x="4254590" y="4820267"/>
            <a:ext cx="2507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Stay</a:t>
            </a:r>
          </a:p>
        </p:txBody>
      </p:sp>
    </p:spTree>
    <p:extLst>
      <p:ext uri="{BB962C8B-B14F-4D97-AF65-F5344CB8AC3E}">
        <p14:creationId xmlns:p14="http://schemas.microsoft.com/office/powerpoint/2010/main" val="17677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5"/>
    </mc:Choice>
    <mc:Fallback xmlns="">
      <p:transition spd="slow" advTm="52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821325-0F06-4CF1-BBFA-13D589C47AC9}"/>
              </a:ext>
            </a:extLst>
          </p:cNvPr>
          <p:cNvSpPr txBox="1">
            <a:spLocks/>
          </p:cNvSpPr>
          <p:nvPr/>
        </p:nvSpPr>
        <p:spPr>
          <a:xfrm>
            <a:off x="6206491" y="150688"/>
            <a:ext cx="2375534" cy="51408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Agenda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81E6FD9-B6BF-4FF7-B516-B9EDE6E3F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357554"/>
              </p:ext>
            </p:extLst>
          </p:nvPr>
        </p:nvGraphicFramePr>
        <p:xfrm>
          <a:off x="2543174" y="1466985"/>
          <a:ext cx="9477375" cy="482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6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58"/>
    </mc:Choice>
    <mc:Fallback xmlns="">
      <p:transition spd="slow" advTm="179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821325-0F06-4CF1-BBFA-13D589C47AC9}"/>
              </a:ext>
            </a:extLst>
          </p:cNvPr>
          <p:cNvSpPr txBox="1">
            <a:spLocks/>
          </p:cNvSpPr>
          <p:nvPr/>
        </p:nvSpPr>
        <p:spPr>
          <a:xfrm>
            <a:off x="2628900" y="116350"/>
            <a:ext cx="9443084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Problem Statement and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171A0-8F5F-4F10-87C1-4E51E9BF0CA9}"/>
              </a:ext>
            </a:extLst>
          </p:cNvPr>
          <p:cNvSpPr txBox="1"/>
          <p:nvPr/>
        </p:nvSpPr>
        <p:spPr>
          <a:xfrm>
            <a:off x="2672716" y="729448"/>
            <a:ext cx="84058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versatile avocado is the only fruit that provides a substantial amount of healthy monounsaturated fatty acids. This fruit is prized for its high nutrient value.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objective is to predict the Average price of Avocados depending on the provided data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Conventional vs Organic avocado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5F56F-1E00-49EE-88CF-8E8CC3728DDD}"/>
              </a:ext>
            </a:extLst>
          </p:cNvPr>
          <p:cNvSpPr txBox="1"/>
          <p:nvPr/>
        </p:nvSpPr>
        <p:spPr>
          <a:xfrm>
            <a:off x="2672716" y="2533973"/>
            <a:ext cx="9443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The avocado dataset is described with below fields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 –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B1C9F-C30E-4D1D-8F78-7434D676F9C4}"/>
              </a:ext>
            </a:extLst>
          </p:cNvPr>
          <p:cNvSpPr txBox="1"/>
          <p:nvPr/>
        </p:nvSpPr>
        <p:spPr>
          <a:xfrm>
            <a:off x="9957434" y="4847577"/>
            <a:ext cx="2114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PLU -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Helvetica Neue"/>
              </a:rPr>
              <a:t> </a:t>
            </a:r>
            <a:r>
              <a:rPr lang="en-US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Product Lookup codes </a:t>
            </a:r>
            <a:endParaRPr lang="en-IN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0C951-1594-4F2F-B2A6-F921CB0A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85" y="2912770"/>
            <a:ext cx="6884715" cy="38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86"/>
    </mc:Choice>
    <mc:Fallback xmlns="">
      <p:transition spd="slow" advTm="436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E45D2B-184E-4F83-B073-1E9A6600C808}"/>
              </a:ext>
            </a:extLst>
          </p:cNvPr>
          <p:cNvSpPr txBox="1">
            <a:spLocks/>
          </p:cNvSpPr>
          <p:nvPr/>
        </p:nvSpPr>
        <p:spPr>
          <a:xfrm>
            <a:off x="5114925" y="125875"/>
            <a:ext cx="5324475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Explanatory Data Analysis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8581D-AFC6-4E14-BFC3-65ABE5DA38DF}"/>
              </a:ext>
            </a:extLst>
          </p:cNvPr>
          <p:cNvSpPr txBox="1"/>
          <p:nvPr/>
        </p:nvSpPr>
        <p:spPr>
          <a:xfrm>
            <a:off x="3660420" y="1276673"/>
            <a:ext cx="309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Avocado Sales by Year </a:t>
            </a:r>
            <a:r>
              <a:rPr lang="en-US" sz="2000" b="1" dirty="0">
                <a:solidFill>
                  <a:schemeClr val="accent1"/>
                </a:solidFill>
                <a:latin typeface="Helvetica Neue"/>
              </a:rPr>
              <a:t>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A0D526C-C0FF-4C3F-B55E-FE543DA2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23" y="1847527"/>
            <a:ext cx="4800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DC843-59EE-4B97-97C2-4E550B90B0D6}"/>
              </a:ext>
            </a:extLst>
          </p:cNvPr>
          <p:cNvSpPr txBox="1"/>
          <p:nvPr/>
        </p:nvSpPr>
        <p:spPr>
          <a:xfrm>
            <a:off x="2565647" y="6484088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the sales were recorded in 2017 and equal proportion sales by type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B0DFA27-A3EC-435C-8245-196BBEB0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20" y="2020396"/>
            <a:ext cx="4606300" cy="371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A1BE01-573B-400F-BEC2-FE6D699130EB}"/>
              </a:ext>
            </a:extLst>
          </p:cNvPr>
          <p:cNvSpPr txBox="1"/>
          <p:nvPr/>
        </p:nvSpPr>
        <p:spPr>
          <a:xfrm>
            <a:off x="8383340" y="1276673"/>
            <a:ext cx="309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Avocado Sales by Type </a:t>
            </a:r>
            <a:r>
              <a:rPr lang="en-US" sz="2000" b="1" dirty="0">
                <a:solidFill>
                  <a:schemeClr val="accent1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2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80"/>
    </mc:Choice>
    <mc:Fallback xmlns="">
      <p:transition spd="slow" advTm="277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E45D2B-184E-4F83-B073-1E9A6600C808}"/>
              </a:ext>
            </a:extLst>
          </p:cNvPr>
          <p:cNvSpPr txBox="1">
            <a:spLocks/>
          </p:cNvSpPr>
          <p:nvPr/>
        </p:nvSpPr>
        <p:spPr>
          <a:xfrm>
            <a:off x="5114925" y="125875"/>
            <a:ext cx="5324475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Explanatory Data Analysis</a:t>
            </a:r>
            <a:endParaRPr lang="en-IN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36AB79-1A9F-4E8C-8D34-C8066D2CA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8"/>
          <a:stretch/>
        </p:blipFill>
        <p:spPr bwMode="auto">
          <a:xfrm>
            <a:off x="2627882" y="718473"/>
            <a:ext cx="9475341" cy="29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DEA364C-DD80-4BFB-93E8-B3A0EBB73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1"/>
          <a:stretch/>
        </p:blipFill>
        <p:spPr bwMode="auto">
          <a:xfrm>
            <a:off x="2627882" y="3716577"/>
            <a:ext cx="9475341" cy="27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1AA39-0FF2-484C-B92A-2DE880B8D66C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has the highest volume of sales and Avocados are highly sold in February</a:t>
            </a:r>
          </a:p>
        </p:txBody>
      </p:sp>
    </p:spTree>
    <p:extLst>
      <p:ext uri="{BB962C8B-B14F-4D97-AF65-F5344CB8AC3E}">
        <p14:creationId xmlns:p14="http://schemas.microsoft.com/office/powerpoint/2010/main" val="27461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54"/>
    </mc:Choice>
    <mc:Fallback xmlns="">
      <p:transition spd="slow" advTm="284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E45D2B-184E-4F83-B073-1E9A6600C808}"/>
              </a:ext>
            </a:extLst>
          </p:cNvPr>
          <p:cNvSpPr txBox="1">
            <a:spLocks/>
          </p:cNvSpPr>
          <p:nvPr/>
        </p:nvSpPr>
        <p:spPr>
          <a:xfrm>
            <a:off x="5114925" y="125875"/>
            <a:ext cx="5324475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Explanatory Data Analysis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1AA39-0FF2-484C-B92A-2DE880B8D66C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bags of Avocados (76% of Total Volume) are sold highly; PLU 4225 Sale % is more</a:t>
            </a: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ED63F7-2730-4633-AFA2-B3E77BBE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812370"/>
            <a:ext cx="5001099" cy="45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ED05ECB-24E1-41F3-BC98-F7DE90DC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538" y="977055"/>
            <a:ext cx="4468494" cy="446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53"/>
    </mc:Choice>
    <mc:Fallback xmlns="">
      <p:transition spd="slow" advTm="4835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E45D2B-184E-4F83-B073-1E9A6600C808}"/>
              </a:ext>
            </a:extLst>
          </p:cNvPr>
          <p:cNvSpPr txBox="1">
            <a:spLocks/>
          </p:cNvSpPr>
          <p:nvPr/>
        </p:nvSpPr>
        <p:spPr>
          <a:xfrm>
            <a:off x="5114925" y="125875"/>
            <a:ext cx="5324475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Explanatory Data Analysis</a:t>
            </a:r>
            <a:endParaRPr lang="en-IN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EF6B60-29C0-4264-885A-0E903475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"/>
          <a:stretch/>
        </p:blipFill>
        <p:spPr bwMode="auto">
          <a:xfrm>
            <a:off x="2763174" y="3689042"/>
            <a:ext cx="9179141" cy="27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C05C4E0-BDBD-41F3-BC6E-2AB736FA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915" y="799529"/>
            <a:ext cx="3656120" cy="28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0DAA3-9F18-471D-8D46-0A2CDD0118C5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Avocado AveragePrice is relatively high; Average Price is more in 2017; High in Oct</a:t>
            </a: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90E106E1-CE0F-4FBD-ABB3-3BED5935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05" y="828908"/>
            <a:ext cx="3618944" cy="286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14AA63-EF84-4F09-941A-1F81353B41A6}"/>
              </a:ext>
            </a:extLst>
          </p:cNvPr>
          <p:cNvCxnSpPr>
            <a:cxnSpLocks/>
          </p:cNvCxnSpPr>
          <p:nvPr/>
        </p:nvCxnSpPr>
        <p:spPr>
          <a:xfrm>
            <a:off x="2565647" y="3719747"/>
            <a:ext cx="9626353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2C9B19-4492-44BD-85DB-55A4AD7659EA}"/>
              </a:ext>
            </a:extLst>
          </p:cNvPr>
          <p:cNvCxnSpPr>
            <a:cxnSpLocks/>
            <a:endCxn id="5122" idx="0"/>
          </p:cNvCxnSpPr>
          <p:nvPr/>
        </p:nvCxnSpPr>
        <p:spPr>
          <a:xfrm>
            <a:off x="7352744" y="710214"/>
            <a:ext cx="1" cy="2978828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4"/>
    </mc:Choice>
    <mc:Fallback xmlns="">
      <p:transition spd="slow" advTm="366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E45D2B-184E-4F83-B073-1E9A6600C808}"/>
              </a:ext>
            </a:extLst>
          </p:cNvPr>
          <p:cNvSpPr txBox="1">
            <a:spLocks/>
          </p:cNvSpPr>
          <p:nvPr/>
        </p:nvSpPr>
        <p:spPr>
          <a:xfrm>
            <a:off x="5114925" y="125875"/>
            <a:ext cx="5324475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Explanatory Data Analysis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1AA39-0FF2-484C-B92A-2DE880B8D66C}"/>
              </a:ext>
            </a:extLst>
          </p:cNvPr>
          <p:cNvSpPr txBox="1"/>
          <p:nvPr/>
        </p:nvSpPr>
        <p:spPr>
          <a:xfrm>
            <a:off x="2565647" y="6492966"/>
            <a:ext cx="9626353" cy="35394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Volume and Total bags are highly correlated</a:t>
            </a: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5A7E28-FE15-4C56-94C6-0EC33709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04" y="728645"/>
            <a:ext cx="6871316" cy="57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D9CBC-A646-4CD5-8297-9F3FA29E8725}"/>
              </a:ext>
            </a:extLst>
          </p:cNvPr>
          <p:cNvSpPr txBox="1"/>
          <p:nvPr/>
        </p:nvSpPr>
        <p:spPr>
          <a:xfrm>
            <a:off x="2808164" y="823263"/>
            <a:ext cx="309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Correlation Matrix</a:t>
            </a:r>
            <a:endParaRPr lang="en-US" sz="2000" b="1" dirty="0">
              <a:solidFill>
                <a:schemeClr val="accent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85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52"/>
    </mc:Choice>
    <mc:Fallback xmlns="">
      <p:transition spd="slow" advTm="14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2F38B3-5216-470D-A32F-05B76C6D64E2}"/>
              </a:ext>
            </a:extLst>
          </p:cNvPr>
          <p:cNvSpPr txBox="1">
            <a:spLocks/>
          </p:cNvSpPr>
          <p:nvPr/>
        </p:nvSpPr>
        <p:spPr>
          <a:xfrm>
            <a:off x="4811697" y="125875"/>
            <a:ext cx="5627703" cy="5140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sz="32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  <a:ea typeface="+mn-ea"/>
                <a:cs typeface="+mn-cs"/>
              </a:rPr>
              <a:t>Machine Learning Models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6424F-52A1-4854-B0AF-2828B67BA58C}"/>
              </a:ext>
            </a:extLst>
          </p:cNvPr>
          <p:cNvSpPr/>
          <p:nvPr/>
        </p:nvSpPr>
        <p:spPr>
          <a:xfrm>
            <a:off x="4660777" y="1846552"/>
            <a:ext cx="5948039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ooper Black" panose="0208090404030B020404" pitchFamily="18" charset="0"/>
              </a:rPr>
              <a:t>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09C31-DE7C-46C7-9239-70523449BC79}"/>
              </a:ext>
            </a:extLst>
          </p:cNvPr>
          <p:cNvSpPr txBox="1"/>
          <p:nvPr/>
        </p:nvSpPr>
        <p:spPr>
          <a:xfrm>
            <a:off x="2808164" y="823263"/>
            <a:ext cx="3095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Helvetica Neue"/>
              </a:rPr>
              <a:t>Modeling Techniques</a:t>
            </a:r>
            <a:endParaRPr lang="en-US" sz="2000" b="1" dirty="0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7110D-5FA9-47DF-BC07-F85BE8334936}"/>
              </a:ext>
            </a:extLst>
          </p:cNvPr>
          <p:cNvSpPr/>
          <p:nvPr/>
        </p:nvSpPr>
        <p:spPr>
          <a:xfrm>
            <a:off x="4660777" y="3153315"/>
            <a:ext cx="5948039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ooper Black" panose="0208090404030B020404" pitchFamily="18" charset="0"/>
              </a:rPr>
              <a:t>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83588-909A-4DFF-A8A6-A48287CECF4B}"/>
              </a:ext>
            </a:extLst>
          </p:cNvPr>
          <p:cNvSpPr/>
          <p:nvPr/>
        </p:nvSpPr>
        <p:spPr>
          <a:xfrm>
            <a:off x="4660776" y="4461026"/>
            <a:ext cx="5948039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ooper Black" panose="0208090404030B020404" pitchFamily="18" charset="0"/>
              </a:rPr>
              <a:t>Random Forest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F59768-EC8F-4169-B051-5E03BE229499}"/>
              </a:ext>
            </a:extLst>
          </p:cNvPr>
          <p:cNvSpPr/>
          <p:nvPr/>
        </p:nvSpPr>
        <p:spPr>
          <a:xfrm>
            <a:off x="4039340" y="2046441"/>
            <a:ext cx="621436" cy="558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56443B-36BA-4BA1-9811-148CE54701D2}"/>
              </a:ext>
            </a:extLst>
          </p:cNvPr>
          <p:cNvSpPr/>
          <p:nvPr/>
        </p:nvSpPr>
        <p:spPr>
          <a:xfrm>
            <a:off x="4039340" y="3309148"/>
            <a:ext cx="621436" cy="558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F61ACB-BEAC-4A49-9891-76AA6485768C}"/>
              </a:ext>
            </a:extLst>
          </p:cNvPr>
          <p:cNvSpPr/>
          <p:nvPr/>
        </p:nvSpPr>
        <p:spPr>
          <a:xfrm>
            <a:off x="4039340" y="4615911"/>
            <a:ext cx="621436" cy="558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A1D81-FE08-4CEF-B50A-FFF35B2A27C1}"/>
              </a:ext>
            </a:extLst>
          </p:cNvPr>
          <p:cNvSpPr txBox="1"/>
          <p:nvPr/>
        </p:nvSpPr>
        <p:spPr>
          <a:xfrm>
            <a:off x="3400147" y="1965582"/>
            <a:ext cx="50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oper Black" panose="0208090404030B0204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1B97D-0B35-4A10-A07A-E88DDD094B25}"/>
              </a:ext>
            </a:extLst>
          </p:cNvPr>
          <p:cNvSpPr txBox="1"/>
          <p:nvPr/>
        </p:nvSpPr>
        <p:spPr>
          <a:xfrm>
            <a:off x="3400147" y="3179949"/>
            <a:ext cx="50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oper Black" panose="0208090404030B0204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F744-DCCD-4279-A730-181698362AC5}"/>
              </a:ext>
            </a:extLst>
          </p:cNvPr>
          <p:cNvSpPr txBox="1"/>
          <p:nvPr/>
        </p:nvSpPr>
        <p:spPr>
          <a:xfrm>
            <a:off x="3400147" y="4459733"/>
            <a:ext cx="50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oper Black" panose="0208090404030B0204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248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12"/>
    </mc:Choice>
    <mc:Fallback xmlns="">
      <p:transition spd="slow" advTm="1921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401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Brush Script MT</vt:lpstr>
      <vt:lpstr>Calibri</vt:lpstr>
      <vt:lpstr>Calibri Light</vt:lpstr>
      <vt:lpstr>Cambria</vt:lpstr>
      <vt:lpstr>Cooper Black</vt:lpstr>
      <vt:lpstr>Helvetica Neue</vt:lpstr>
      <vt:lpstr>Stencil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Mukhthar Begum</dc:creator>
  <cp:lastModifiedBy>Mukhthar Begum</cp:lastModifiedBy>
  <cp:revision>42</cp:revision>
  <dcterms:created xsi:type="dcterms:W3CDTF">2020-10-03T17:54:52Z</dcterms:created>
  <dcterms:modified xsi:type="dcterms:W3CDTF">2020-10-04T19:02:53Z</dcterms:modified>
</cp:coreProperties>
</file>