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7" r:id="rId16"/>
    <p:sldId id="269" r:id="rId17"/>
    <p:sldId id="270" r:id="rId18"/>
    <p:sldId id="278" r:id="rId19"/>
    <p:sldId id="271" r:id="rId20"/>
    <p:sldId id="272" r:id="rId21"/>
    <p:sldId id="273" r:id="rId22"/>
    <p:sldId id="274" r:id="rId23"/>
    <p:sldId id="279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AD7810-F917-4705-A957-0E410518512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DCD5D43-4A74-44C7-8BC3-0B2131337B6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013176"/>
            <a:ext cx="4340866" cy="882119"/>
          </a:xfrm>
        </p:spPr>
        <p:txBody>
          <a:bodyPr/>
          <a:lstStyle/>
          <a:p>
            <a:r>
              <a:rPr lang="en-US" dirty="0" smtClean="0"/>
              <a:t>By: Shubhangi Ingle (2021-5532)</a:t>
            </a:r>
          </a:p>
          <a:p>
            <a:r>
              <a:rPr lang="en-US" dirty="0" smtClean="0"/>
              <a:t>Guided By: </a:t>
            </a:r>
            <a:r>
              <a:rPr lang="en-US" dirty="0" err="1" smtClean="0"/>
              <a:t>Amruta</a:t>
            </a:r>
            <a:r>
              <a:rPr lang="en-US" dirty="0" smtClean="0"/>
              <a:t> </a:t>
            </a:r>
            <a:r>
              <a:rPr lang="en-US" dirty="0" err="1" smtClean="0"/>
              <a:t>Deore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175351" cy="36004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Selenium </a:t>
            </a:r>
            <a:r>
              <a:rPr lang="en-US" dirty="0" smtClean="0"/>
              <a:t>Web Driver Project </a:t>
            </a:r>
            <a:r>
              <a:rPr lang="en-US" dirty="0" smtClean="0"/>
              <a:t>for </a:t>
            </a:r>
            <a:r>
              <a:rPr lang="en-US" dirty="0" err="1" smtClean="0"/>
              <a:t>GlobalSQA</a:t>
            </a:r>
            <a:r>
              <a:rPr lang="en-US" dirty="0" smtClean="0"/>
              <a:t> </a:t>
            </a:r>
            <a:r>
              <a:rPr lang="en-US" dirty="0" smtClean="0"/>
              <a:t>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5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512511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052736"/>
            <a:ext cx="9036496" cy="5688632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//write text in search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"search"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sendKeys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WebDriverWait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wait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nsolas"/>
              </a:rPr>
              <a:t>WebDriverWait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dirty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,30);</a:t>
            </a:r>
          </a:p>
          <a:p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wait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.until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ExpectedConditions.</a:t>
            </a:r>
            <a:r>
              <a:rPr lang="en-IN" sz="1600" i="1" dirty="0" err="1" smtClean="0">
                <a:solidFill>
                  <a:srgbClr val="000000"/>
                </a:solidFill>
                <a:latin typeface="Consolas"/>
              </a:rPr>
              <a:t>visibilityOfAllElementsLocatedBy</a:t>
            </a:r>
            <a:r>
              <a:rPr lang="en-IN" sz="1600" i="1" dirty="0" smtClean="0">
                <a:solidFill>
                  <a:srgbClr val="000000"/>
                </a:solidFill>
                <a:latin typeface="Consolas"/>
              </a:rPr>
              <a:t>(By.id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"ui-id-1"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endParaRPr lang="en-IN" sz="1600" dirty="0">
              <a:latin typeface="Consolas"/>
            </a:endParaRPr>
          </a:p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//list of </a:t>
            </a:r>
            <a:r>
              <a:rPr lang="en-IN" sz="1600" u="sng" dirty="0">
                <a:solidFill>
                  <a:srgbClr val="3F7F5F"/>
                </a:solidFill>
                <a:latin typeface="Consolas"/>
              </a:rPr>
              <a:t>autocomplete menu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.findElements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"ui-id-1"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"Auto Suggest List: "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IN" sz="1600" b="1" i="1" dirty="0" err="1">
                <a:solidFill>
                  <a:srgbClr val="6A3E3E"/>
                </a:solidFill>
                <a:latin typeface="Consolas"/>
              </a:rPr>
              <a:t>list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IN" sz="16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I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IN" sz="1600" b="1" dirty="0">
                <a:solidFill>
                  <a:srgbClr val="6A3E3E"/>
                </a:solidFill>
                <a:latin typeface="Consolas"/>
              </a:rPr>
              <a:t>list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"Values are = "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IN" sz="1600" b="1" i="1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.getText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.getText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/>
              </a:rPr>
              <a:t>annk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 K12"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.click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6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IN" sz="1600" dirty="0" err="1">
                <a:solidFill>
                  <a:srgbClr val="3F7F5F"/>
                </a:solidFill>
                <a:latin typeface="Consolas"/>
              </a:rPr>
              <a:t>Thread.sleep</a:t>
            </a:r>
            <a:r>
              <a:rPr lang="en-IN" sz="1600" dirty="0">
                <a:solidFill>
                  <a:srgbClr val="3F7F5F"/>
                </a:solidFill>
                <a:latin typeface="Consolas"/>
              </a:rPr>
              <a:t>(3000);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6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        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291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512511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80728"/>
            <a:ext cx="8856984" cy="5760640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IN" sz="1600" u="sng" dirty="0" err="1">
                <a:solidFill>
                  <a:srgbClr val="3F7F5F"/>
                </a:solidFill>
                <a:latin typeface="Consolas"/>
              </a:rPr>
              <a:t>swith</a:t>
            </a:r>
            <a:r>
              <a:rPr lang="en-IN" sz="1600" u="sng" dirty="0">
                <a:solidFill>
                  <a:srgbClr val="3F7F5F"/>
                </a:solidFill>
                <a:latin typeface="Consolas"/>
              </a:rPr>
              <a:t> to default page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.switchTo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defaultContent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IN" sz="1600" dirty="0" smtClean="0">
              <a:solidFill>
                <a:srgbClr val="3F7F5F"/>
              </a:solidFill>
              <a:latin typeface="Consolas"/>
            </a:endParaRPr>
          </a:p>
          <a:p>
            <a:r>
              <a:rPr lang="en-IN" sz="16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IN" sz="1600" dirty="0">
                <a:solidFill>
                  <a:srgbClr val="3F7F5F"/>
                </a:solidFill>
                <a:latin typeface="Consolas"/>
              </a:rPr>
              <a:t>click on </a:t>
            </a:r>
            <a:r>
              <a:rPr lang="en-IN" sz="1600" dirty="0" err="1">
                <a:solidFill>
                  <a:srgbClr val="3F7F5F"/>
                </a:solidFill>
                <a:latin typeface="Consolas"/>
              </a:rPr>
              <a:t>comboBox</a:t>
            </a:r>
            <a:endParaRPr lang="en-IN" sz="1600" dirty="0">
              <a:solidFill>
                <a:srgbClr val="3F7F5F"/>
              </a:solidFill>
              <a:latin typeface="Consolas"/>
            </a:endParaRP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ComboBox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b="1" i="1" dirty="0" err="1">
                <a:solidFill>
                  <a:srgbClr val="2A00FF"/>
                </a:solidFill>
                <a:latin typeface="Consolas"/>
              </a:rPr>
              <a:t>ComboBox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 clicked"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iframe1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"//body/div[@id='wrapper']/div[1]/div[2]/div[1]/div[1]/div[2]/div[1]/div[1]/div[2]/p[1]/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iframe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[1]"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.switchTo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().frame(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iframe1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"********We are switch to the </a:t>
            </a:r>
            <a:r>
              <a:rPr lang="en-US" sz="1600" b="1" i="1" dirty="0" err="1">
                <a:solidFill>
                  <a:srgbClr val="2A00FF"/>
                </a:solidFill>
                <a:latin typeface="Consolas"/>
              </a:rPr>
              <a:t>iframe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*******"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.manage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().timeouts().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implicitlyWait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(200, 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MILLISECONDS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IN" sz="1600" dirty="0" smtClean="0">
              <a:solidFill>
                <a:srgbClr val="3F7F5F"/>
              </a:solidFill>
              <a:latin typeface="Consolas"/>
            </a:endParaRPr>
          </a:p>
          <a:p>
            <a:r>
              <a:rPr lang="en-IN" sz="16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IN" sz="1600" dirty="0">
                <a:solidFill>
                  <a:srgbClr val="3F7F5F"/>
                </a:solidFill>
                <a:latin typeface="Consolas"/>
              </a:rPr>
              <a:t>click on button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"//button[@id='toggle']"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Select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Select(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 err="1">
                <a:solidFill>
                  <a:srgbClr val="2A00FF"/>
                </a:solidFill>
                <a:latin typeface="Consolas"/>
              </a:rPr>
              <a:t>combobox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select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.selectByVisibleText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>
                <a:solidFill>
                  <a:srgbClr val="2A00FF"/>
                </a:solidFill>
                <a:latin typeface="Consolas"/>
              </a:rPr>
              <a:t>"Java"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"Java is selected"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72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28792" cy="864096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Accordion And Tabs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908720"/>
            <a:ext cx="9036496" cy="3024336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//Switch to Frame using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xpath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of the frame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iframe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"//body/div[@id='wrapper']/div[1]/div[2]/div[1]/div[1]/div[2]/div[1]/div[1]/div[1]/p[1]/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iframe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[1]"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.switchTo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().frame(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iframe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"********We are switch to the </a:t>
            </a:r>
            <a:r>
              <a:rPr lang="en-US" sz="1600" b="1" i="1" dirty="0" err="1">
                <a:solidFill>
                  <a:srgbClr val="2A00FF"/>
                </a:solidFill>
                <a:latin typeface="Consolas"/>
              </a:rPr>
              <a:t>iframe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*******"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.manage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().timeouts().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implicitlyWait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(200, 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MILLISECONDS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IN" sz="1600" dirty="0">
                <a:solidFill>
                  <a:srgbClr val="3F7F5F"/>
                </a:solidFill>
                <a:latin typeface="Consolas"/>
              </a:rPr>
              <a:t>click on Section 2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cssSelector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"#ui-id-3"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"Section 2 is Clicked"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22727"/>
            <a:ext cx="4860032" cy="27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064895" cy="45365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6512511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dirty="0" smtClean="0"/>
              <a:t>To Verify Multiple Select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45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6512511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dirty="0" smtClean="0"/>
              <a:t>To Verify Multiple Select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96752"/>
            <a:ext cx="9144000" cy="2952328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//click on select element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"//span[contains(text(),'Select Elements')]"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)).click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IN" sz="1600" dirty="0">
              <a:latin typeface="Consolas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iframe2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"//body/div[@id='wrapper']/div[1]/div[2]/div[1]/div[1]/div[2]/div[1]/div[1]/div[1]/p[1]/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iframe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[1]"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IN" sz="1600" dirty="0" smtClean="0">
              <a:solidFill>
                <a:srgbClr val="6A3E3E"/>
              </a:solidFill>
              <a:latin typeface="Consolas"/>
            </a:endParaRPr>
          </a:p>
          <a:p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.switchTo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().frame(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iframe2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"switch to </a:t>
            </a:r>
            <a:r>
              <a:rPr lang="en-IN" sz="1600" b="1" i="1" dirty="0" err="1">
                <a:solidFill>
                  <a:srgbClr val="2A00FF"/>
                </a:solidFill>
                <a:latin typeface="Consolas"/>
              </a:rPr>
              <a:t>iframe</a:t>
            </a:r>
            <a:r>
              <a:rPr lang="en-IN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IN" sz="1600" dirty="0">
              <a:latin typeface="Consolas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Actions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builder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 Actions(</a:t>
            </a:r>
            <a:r>
              <a:rPr lang="en-IN" sz="1600" b="1" dirty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select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"selectable"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options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select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.findElements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tagName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"li</a:t>
            </a:r>
            <a:r>
              <a:rPr lang="en-IN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IN" sz="1600" dirty="0">
              <a:latin typeface="Consolas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 err="1">
                <a:solidFill>
                  <a:srgbClr val="6A3E3E"/>
                </a:solidFill>
                <a:latin typeface="Consolas"/>
              </a:rPr>
              <a:t>options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IN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en-IN" sz="1600" dirty="0">
              <a:latin typeface="Consolas"/>
            </a:endParaRP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builder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.keyDown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Keys.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CONTROL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).click(</a:t>
            </a:r>
            <a:r>
              <a:rPr lang="en-IN" sz="1600" b="1" i="1" dirty="0" err="1">
                <a:solidFill>
                  <a:srgbClr val="6A3E3E"/>
                </a:solidFill>
                <a:latin typeface="Consolas"/>
              </a:rPr>
              <a:t>options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(2)).click(</a:t>
            </a:r>
            <a:r>
              <a:rPr lang="en-IN" sz="1600" b="1" i="1" dirty="0" err="1">
                <a:solidFill>
                  <a:srgbClr val="6A3E3E"/>
                </a:solidFill>
                <a:latin typeface="Consolas"/>
              </a:rPr>
              <a:t>options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(4)).</a:t>
            </a:r>
            <a:r>
              <a:rPr lang="en-IN" sz="1600" b="1" i="1" dirty="0" smtClean="0">
                <a:solidFill>
                  <a:srgbClr val="000000"/>
                </a:solidFill>
                <a:latin typeface="Consolas"/>
              </a:rPr>
              <a:t>click(</a:t>
            </a:r>
            <a:r>
              <a:rPr lang="en-IN" sz="1600" b="1" i="1" dirty="0" err="1" smtClean="0">
                <a:solidFill>
                  <a:srgbClr val="6A3E3E"/>
                </a:solidFill>
                <a:latin typeface="Consolas"/>
              </a:rPr>
              <a:t>options</a:t>
            </a:r>
            <a:r>
              <a:rPr lang="en-IN" sz="1600" b="1" i="1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IN" sz="1600" b="1" i="1" dirty="0" smtClean="0">
                <a:solidFill>
                  <a:srgbClr val="000000"/>
                </a:solidFill>
                <a:latin typeface="Consolas"/>
              </a:rPr>
              <a:t>(6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)).build().perform();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571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496944" cy="47795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864096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Frames And Windows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027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864096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Frames And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196752"/>
            <a:ext cx="8784976" cy="5328592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//click on button click here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"//body/div[@id='wrapper']/div[1]/div[2]/div[1]/div[1]/div[2]/div[1]/div[1]/div[1]/a[1]"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Mainwindow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.getWindowHandle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To handle all new opened window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Set&lt;String&gt;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.getWindowHandles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Iterator&lt;String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itr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s1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.iterator();</a:t>
            </a:r>
          </a:p>
          <a:p>
            <a:r>
              <a:rPr lang="en-IN" sz="1600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IN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dirty="0" err="1" smtClean="0">
                <a:solidFill>
                  <a:srgbClr val="6A3E3E"/>
                </a:solidFill>
                <a:latin typeface="Consolas"/>
              </a:rPr>
              <a:t>itr</a:t>
            </a:r>
            <a:r>
              <a:rPr lang="en-IN" sz="1600" b="1" dirty="0" err="1" smtClean="0">
                <a:solidFill>
                  <a:srgbClr val="000000"/>
                </a:solidFill>
                <a:latin typeface="Consolas"/>
              </a:rPr>
              <a:t>.hasNext</a:t>
            </a:r>
            <a:r>
              <a:rPr lang="en-IN" sz="1600" b="1" dirty="0" smtClean="0">
                <a:solidFill>
                  <a:srgbClr val="000000"/>
                </a:solidFill>
                <a:latin typeface="Consolas"/>
              </a:rPr>
              <a:t>())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IN" sz="160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buNone/>
            </a:pP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ChildWindow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itr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5720" indent="0">
              <a:buNone/>
            </a:pPr>
            <a:r>
              <a:rPr lang="en-IN" sz="16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IN" sz="1600" b="1" dirty="0" err="1">
                <a:solidFill>
                  <a:srgbClr val="6A3E3E"/>
                </a:solidFill>
                <a:latin typeface="Consolas"/>
              </a:rPr>
              <a:t>Mainwindow</a:t>
            </a:r>
            <a:r>
              <a:rPr lang="en-IN" sz="1600" b="1" dirty="0" err="1">
                <a:solidFill>
                  <a:srgbClr val="000000"/>
                </a:solidFill>
                <a:latin typeface="Consolas"/>
              </a:rPr>
              <a:t>.equalsIgnoreCase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dirty="0" err="1">
                <a:solidFill>
                  <a:srgbClr val="6A3E3E"/>
                </a:solidFill>
                <a:latin typeface="Consolas"/>
              </a:rPr>
              <a:t>ChildWindow</a:t>
            </a:r>
            <a:r>
              <a:rPr lang="en-IN" sz="1600" b="1" dirty="0" smtClean="0">
                <a:solidFill>
                  <a:srgbClr val="000000"/>
                </a:solidFill>
                <a:latin typeface="Consolas"/>
              </a:rPr>
              <a:t>))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IN" sz="160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buNone/>
            </a:pPr>
            <a:r>
              <a:rPr lang="en-IN" sz="160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.switchTo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().window(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ChildWindow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45720" indent="0">
              <a:buNone/>
            </a:pPr>
            <a:r>
              <a:rPr lang="en-IN" sz="160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45720" indent="0">
              <a:buNone/>
            </a:pP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"window closed</a:t>
            </a:r>
            <a:r>
              <a:rPr lang="en-IN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IN" sz="1600" dirty="0">
              <a:solidFill>
                <a:srgbClr val="000000"/>
              </a:solidFill>
              <a:latin typeface="Consolas"/>
            </a:endParaRPr>
          </a:p>
          <a:p>
            <a:pPr marL="45720" indent="0">
              <a:buNone/>
            </a:pP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IN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Switching to Parent window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i.e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Main Window.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.switchTo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().window(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Mainwindow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"Back to main window"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692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512511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Web Table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640960" cy="1800200"/>
          </a:xfrm>
        </p:spPr>
        <p:txBody>
          <a:bodyPr>
            <a:normAutofit fontScale="62500" lnSpcReduction="20000"/>
          </a:bodyPr>
          <a:lstStyle/>
          <a:p>
            <a:r>
              <a:rPr lang="en-IN" sz="2400" dirty="0">
                <a:solidFill>
                  <a:srgbClr val="3F7F5F"/>
                </a:solidFill>
                <a:latin typeface="Consolas"/>
              </a:rPr>
              <a:t>//click on web table</a:t>
            </a:r>
          </a:p>
          <a:p>
            <a:r>
              <a:rPr lang="it-IT" sz="2400" dirty="0">
                <a:solidFill>
                  <a:srgbClr val="6A3E3E"/>
                </a:solidFill>
                <a:latin typeface="Consolas"/>
              </a:rPr>
              <a:t>driver</a:t>
            </a:r>
            <a:r>
              <a:rPr lang="it-IT" sz="2400" dirty="0">
                <a:solidFill>
                  <a:srgbClr val="000000"/>
                </a:solidFill>
                <a:latin typeface="Consolas"/>
              </a:rPr>
              <a:t>.findElement(By.</a:t>
            </a:r>
            <a:r>
              <a:rPr lang="it-IT" sz="2400" i="1" dirty="0">
                <a:solidFill>
                  <a:srgbClr val="000000"/>
                </a:solidFill>
                <a:latin typeface="Consolas"/>
              </a:rPr>
              <a:t>xpath(</a:t>
            </a:r>
            <a:r>
              <a:rPr lang="it-IT" sz="2400" i="1" dirty="0">
                <a:solidFill>
                  <a:srgbClr val="2A00FF"/>
                </a:solidFill>
                <a:latin typeface="Consolas"/>
              </a:rPr>
              <a:t>"//header/div[2]/div[1]/div[1]/div[3]/div[1]/ul[1]/li[4]/div[1]/ul[1]/li[2]/div[1]/ul[1]/li[4]/a[1]"</a:t>
            </a:r>
            <a:r>
              <a:rPr lang="it-IT" sz="24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endParaRPr lang="en-IN" sz="2400" dirty="0">
              <a:latin typeface="Consolas"/>
            </a:endParaRPr>
          </a:p>
          <a:p>
            <a:r>
              <a:rPr lang="en-US" sz="24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"//</a:t>
            </a:r>
            <a:r>
              <a:rPr lang="en-US" sz="2400" i="1" dirty="0" err="1">
                <a:solidFill>
                  <a:srgbClr val="2A00FF"/>
                </a:solidFill>
                <a:latin typeface="Consolas"/>
              </a:rPr>
              <a:t>thead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2400" i="1" dirty="0" err="1">
                <a:solidFill>
                  <a:srgbClr val="2A00FF"/>
                </a:solidFill>
                <a:latin typeface="Consolas"/>
              </a:rPr>
              <a:t>tr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[2]/</a:t>
            </a:r>
            <a:r>
              <a:rPr lang="en-US" sz="2400" i="1" dirty="0" err="1">
                <a:solidFill>
                  <a:srgbClr val="2A00FF"/>
                </a:solidFill>
                <a:latin typeface="Consolas"/>
              </a:rPr>
              <a:t>th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[1]/input[1]"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sendKeys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"pol"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"//</a:t>
            </a:r>
            <a:r>
              <a:rPr lang="en-US" sz="2400" i="1" dirty="0" err="1">
                <a:solidFill>
                  <a:srgbClr val="2A00FF"/>
                </a:solidFill>
                <a:latin typeface="Consolas"/>
              </a:rPr>
              <a:t>thead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2400" i="1" dirty="0" err="1">
                <a:solidFill>
                  <a:srgbClr val="2A00FF"/>
                </a:solidFill>
                <a:latin typeface="Consolas"/>
              </a:rPr>
              <a:t>tr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[2]/</a:t>
            </a:r>
            <a:r>
              <a:rPr lang="en-US" sz="2400" i="1" dirty="0" err="1">
                <a:solidFill>
                  <a:srgbClr val="2A00FF"/>
                </a:solidFill>
                <a:latin typeface="Consolas"/>
              </a:rPr>
              <a:t>th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[2]/input[1]"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sendKeys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"80"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);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4944"/>
            <a:ext cx="6804248" cy="3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48872" cy="936104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Simple Calculator</a:t>
            </a:r>
            <a:endParaRPr lang="en-IN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44893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48872" cy="936104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Simple Calculator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928992" cy="5949280"/>
          </a:xfrm>
        </p:spPr>
        <p:txBody>
          <a:bodyPr>
            <a:noAutofit/>
          </a:bodyPr>
          <a:lstStyle/>
          <a:p>
            <a:r>
              <a:rPr lang="en-US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"//span[contains(text(),'Simple Calculator')]"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endParaRPr lang="en-IN" sz="1600" dirty="0">
              <a:latin typeface="Consolas"/>
            </a:endParaRP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tbody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tr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[1]/td[2]/input[1]"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sendKeys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"5</a:t>
            </a:r>
            <a:r>
              <a:rPr lang="en-IN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IN" sz="16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"//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tbody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tr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[1]/td[3]/button[1]"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"A's Plus button clicked"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"//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tbody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tr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[1]/td[3]/button[2]"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"A's minus button clicked</a:t>
            </a:r>
            <a:r>
              <a:rPr lang="en-US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IN" sz="1600" dirty="0">
              <a:latin typeface="Consolas"/>
            </a:endParaRP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tbody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tr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[2]/td[2]/input[1]"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sendKeys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"4"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"//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tbody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tr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[2]/td[3]/button[1]"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"B's Plus button clicked"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"//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tbody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tr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[2]/td[3]/button[2]"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"B's minus button clicked"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IN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Select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drplist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Select(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"//</a:t>
            </a:r>
            <a:r>
              <a:rPr lang="en-US" sz="1600" b="1" i="1" dirty="0" err="1">
                <a:solidFill>
                  <a:srgbClr val="2A00FF"/>
                </a:solidFill>
                <a:latin typeface="Consolas"/>
              </a:rPr>
              <a:t>tbody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600" b="1" i="1" dirty="0" err="1">
                <a:solidFill>
                  <a:srgbClr val="2A00FF"/>
                </a:solidFill>
                <a:latin typeface="Consolas"/>
              </a:rPr>
              <a:t>tr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[3]/td[2]/select[1]"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drplist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.selectByVisibleText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>
                <a:solidFill>
                  <a:srgbClr val="2A00FF"/>
                </a:solidFill>
                <a:latin typeface="Consolas"/>
              </a:rPr>
              <a:t>"*"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727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0485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Introduction About Website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8424936" cy="4842872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This website is for </a:t>
            </a:r>
            <a:r>
              <a:rPr lang="en-IN" sz="2800" dirty="0" smtClean="0"/>
              <a:t>Cheat sheets, Mind maps, Free </a:t>
            </a:r>
            <a:r>
              <a:rPr lang="en-IN" sz="2800" dirty="0" smtClean="0"/>
              <a:t>EBooks.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/>
              <a:t>In this project our main focus is to test the Tester’s Hub Module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 In Tester’s Hub, the different Web Element are available for </a:t>
            </a:r>
            <a:r>
              <a:rPr lang="en-IN" sz="2800" dirty="0" smtClean="0"/>
              <a:t>testing </a:t>
            </a:r>
            <a:r>
              <a:rPr lang="en-IN" sz="2800" dirty="0" smtClean="0"/>
              <a:t>purpose.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27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Sample Page Test Form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13663" cy="4608512"/>
          </a:xfrm>
        </p:spPr>
      </p:pic>
    </p:spTree>
    <p:extLst>
      <p:ext uri="{BB962C8B-B14F-4D97-AF65-F5344CB8AC3E}">
        <p14:creationId xmlns:p14="http://schemas.microsoft.com/office/powerpoint/2010/main" val="25966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6512511" cy="936104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067" y="836712"/>
            <a:ext cx="9036496" cy="5904656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//click on sample page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"//span[contains(text(),'Sample Page Test')]"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endParaRPr lang="en-IN" sz="1600" dirty="0">
              <a:latin typeface="Consolas"/>
            </a:endParaRPr>
          </a:p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//Upload photo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name(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"file-553"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sendKeys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"C:\\Users\\Shubhangi\\Downloads\\download (2).jpg"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"Photo uploaded"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IN" sz="1600" dirty="0">
              <a:latin typeface="Consolas"/>
            </a:endParaRP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"g2599-name"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sendKeys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"Shubhangi"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"g2599-email"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sendKeys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"shubh@gmail.com"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"g2599-website"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sendKeys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"www.shubhangi.com"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IN" sz="1600" dirty="0">
              <a:latin typeface="Consolas"/>
            </a:endParaRPr>
          </a:p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IN" sz="1600" u="sng" dirty="0">
                <a:solidFill>
                  <a:srgbClr val="3F7F5F"/>
                </a:solidFill>
                <a:latin typeface="Consolas"/>
              </a:rPr>
              <a:t>Dropdown 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Select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drplist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Select(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"g2599-experienceinyears"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drplist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.selectByVisibleText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>
                <a:solidFill>
                  <a:srgbClr val="2A00FF"/>
                </a:solidFill>
                <a:latin typeface="Consolas"/>
              </a:rPr>
              <a:t>"3-5"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IN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67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7" y="116632"/>
            <a:ext cx="6408712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052736"/>
            <a:ext cx="8640960" cy="5616624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IN" sz="1600" u="sng" dirty="0">
                <a:solidFill>
                  <a:srgbClr val="3F7F5F"/>
                </a:solidFill>
                <a:latin typeface="Consolas"/>
              </a:rPr>
              <a:t>checkboxes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"//body/div[@id='wrapper']/div[1]/div[2]/div[1]/div[1]/div[2]/div[2]/form[1]/div[5]/label[2]/input[1]"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"//body/div[@id='wrapper']/div[1]/div[2]/div[1]/div[1]/div[2]/div[2]/form[1]/div[5]/label[3]/input[1]"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"//body/div[@id='wrapper']/div[1]/div[2]/div[1]/div[1]/div[2]/div[2]/form[1]/div[5]/label[4]/input[1]"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endParaRPr lang="en-IN" sz="1600" dirty="0">
              <a:latin typeface="Consolas"/>
            </a:endParaRPr>
          </a:p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//radio buttons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"//*[@id=\"contact-form-2599\"]/form/div[6]/label[2]/input"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"//*[@id=\"contact-form-2599\"]/form/div[6]/label[3]/input"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</a:t>
            </a:r>
            <a:r>
              <a:rPr lang="en-IN" sz="1600" i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014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92696"/>
            <a:ext cx="878497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3F7F5F"/>
              </a:solidFill>
              <a:latin typeface="Consolas"/>
            </a:endParaRPr>
          </a:p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//Alert button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"//button[contains(text(),'Alert Box : Click Here')]"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/>
              </a:rPr>
              <a:t>Alert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alert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.switchTo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().alert();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"Text is:"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en-IN" sz="1600" b="1" i="1" dirty="0" err="1">
                <a:solidFill>
                  <a:srgbClr val="6A3E3E"/>
                </a:solidFill>
                <a:latin typeface="Consolas"/>
              </a:rPr>
              <a:t>alert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.getText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alert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.dismiss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alert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.accept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IN" sz="1600" dirty="0">
              <a:latin typeface="Consolas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"contact-form-comment-g2599-comment"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sendKeys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"This is demo project"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//submit button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"//button[contains(text(),'Submit')]"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)).submit();</a:t>
            </a:r>
          </a:p>
          <a:p>
            <a:endParaRPr lang="en-IN" sz="1600" dirty="0">
              <a:latin typeface="Consolas"/>
            </a:endParaRP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.manage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().timeouts().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implicitlyWait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(200, 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MILLISECONDS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IN" sz="1600" dirty="0">
              <a:latin typeface="Consolas"/>
            </a:endParaRPr>
          </a:p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//scroll up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JavascriptExecutor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dirty="0" err="1">
                <a:solidFill>
                  <a:srgbClr val="6A3E3E"/>
                </a:solidFill>
                <a:latin typeface="Consolas"/>
              </a:rPr>
              <a:t>js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JavascriptExecutor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js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.executeScript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IN" sz="1600" dirty="0" err="1">
                <a:solidFill>
                  <a:srgbClr val="2A00FF"/>
                </a:solidFill>
                <a:latin typeface="Consolas"/>
              </a:rPr>
              <a:t>window.scrollBy</a:t>
            </a:r>
            <a:r>
              <a:rPr lang="en-IN" sz="1600" dirty="0">
                <a:solidFill>
                  <a:srgbClr val="2A00FF"/>
                </a:solidFill>
                <a:latin typeface="Consolas"/>
              </a:rPr>
              <a:t>(0, -2000)"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IN" sz="1600" dirty="0" err="1">
                <a:solidFill>
                  <a:srgbClr val="3F7F5F"/>
                </a:solidFill>
                <a:latin typeface="Consolas"/>
              </a:rPr>
              <a:t>Thread.sleep</a:t>
            </a:r>
            <a:r>
              <a:rPr lang="en-IN" sz="1600" dirty="0">
                <a:solidFill>
                  <a:srgbClr val="3F7F5F"/>
                </a:solidFill>
                <a:latin typeface="Consolas"/>
              </a:rPr>
              <a:t>(3000);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/>
              </a:rPr>
              <a:t>"Scroll Up"</a:t>
            </a:r>
            <a:r>
              <a:rPr lang="en-IN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IN" sz="1600" dirty="0">
              <a:latin typeface="Consolas"/>
            </a:endParaRPr>
          </a:p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//click on go back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"//a[contains(text(),'go back')]"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)).click();</a:t>
            </a:r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5617" y="116632"/>
            <a:ext cx="6408712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468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180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Thank You…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651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Launch the browser and </a:t>
            </a:r>
            <a:r>
              <a:rPr lang="en-US" sz="4000" dirty="0" err="1" smtClean="0"/>
              <a:t>GlobalSQA</a:t>
            </a:r>
            <a:r>
              <a:rPr lang="en-US" sz="4000" dirty="0" smtClean="0"/>
              <a:t> Website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19" y="1772816"/>
            <a:ext cx="8136905" cy="1728192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setProperty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webdriver.chrome.driver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"C:\\Selenium 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WebDriver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\\Chrome Driver\\chromedriver.exe"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WebDriver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dirty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nsolas"/>
              </a:rPr>
              <a:t>ChromeDriver</a:t>
            </a:r>
            <a:r>
              <a:rPr lang="en-IN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IN" sz="16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IN" sz="1600" dirty="0">
                <a:solidFill>
                  <a:srgbClr val="3F7F5F"/>
                </a:solidFill>
                <a:latin typeface="Consolas"/>
              </a:rPr>
              <a:t>open </a:t>
            </a:r>
            <a:r>
              <a:rPr lang="en-IN" sz="1600" u="sng" dirty="0">
                <a:solidFill>
                  <a:srgbClr val="3F7F5F"/>
                </a:solidFill>
                <a:latin typeface="Consolas"/>
              </a:rPr>
              <a:t>webpage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>
                <a:solidFill>
                  <a:srgbClr val="2A00FF"/>
                </a:solidFill>
                <a:latin typeface="Consolas"/>
              </a:rPr>
              <a:t>"https://www.globalsqa.com/"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);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01008"/>
            <a:ext cx="5904656" cy="33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24936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Cheat Sheet </a:t>
            </a:r>
            <a:r>
              <a:rPr lang="en-US" sz="4000" dirty="0" err="1" smtClean="0"/>
              <a:t>Menubar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268760"/>
            <a:ext cx="8424936" cy="1008112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3F7F5F"/>
                </a:solidFill>
                <a:latin typeface="Consolas"/>
              </a:rPr>
              <a:t>//open </a:t>
            </a:r>
            <a:r>
              <a:rPr lang="en-IN" sz="1600" u="sng" dirty="0" err="1">
                <a:solidFill>
                  <a:srgbClr val="3F7F5F"/>
                </a:solidFill>
                <a:latin typeface="Consolas"/>
              </a:rPr>
              <a:t>cheetsheet</a:t>
            </a:r>
            <a:r>
              <a:rPr lang="en-IN" sz="1600" u="sng" dirty="0">
                <a:solidFill>
                  <a:srgbClr val="3F7F5F"/>
                </a:solidFill>
                <a:latin typeface="Consolas"/>
              </a:rPr>
              <a:t> tab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"//header/div[2]/div[1]/div[1]/div[3]/div[1]/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ul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[1]/li[2]/a[1]"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)).click();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7920880" cy="44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GIT Cheat Sheet Link And It is Open in New Window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628800"/>
            <a:ext cx="8856984" cy="10801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//open GIT Cheat Sheet window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"//a[contains(text(),'GIT Cheat Sheet')]"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)).click();</a:t>
            </a: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28147"/>
            <a:ext cx="7416824" cy="41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404664"/>
            <a:ext cx="932452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Switching to Child Window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268760"/>
            <a:ext cx="9036496" cy="5472608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String </a:t>
            </a:r>
            <a:r>
              <a:rPr lang="en-IN" dirty="0" err="1"/>
              <a:t>Mainwindow</a:t>
            </a:r>
            <a:r>
              <a:rPr lang="en-IN" dirty="0"/>
              <a:t> = </a:t>
            </a:r>
            <a:r>
              <a:rPr lang="en-IN" dirty="0" err="1"/>
              <a:t>driver.getWindowHandle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US" dirty="0"/>
              <a:t>// To handle all new opened window</a:t>
            </a:r>
          </a:p>
          <a:p>
            <a:r>
              <a:rPr lang="en-IN" dirty="0"/>
              <a:t>Set&lt;String&gt; s1 =</a:t>
            </a:r>
            <a:r>
              <a:rPr lang="en-IN" dirty="0" err="1"/>
              <a:t>driver.getWindowHandles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Iterator&lt;String&gt; </a:t>
            </a:r>
            <a:r>
              <a:rPr lang="en-IN" dirty="0" err="1"/>
              <a:t>itr</a:t>
            </a:r>
            <a:r>
              <a:rPr lang="en-IN" dirty="0"/>
              <a:t> = s1.iterator();</a:t>
            </a:r>
          </a:p>
          <a:p>
            <a:endParaRPr lang="en-IN" dirty="0"/>
          </a:p>
          <a:p>
            <a:r>
              <a:rPr lang="en-IN" b="1" dirty="0"/>
              <a:t>while(</a:t>
            </a:r>
            <a:r>
              <a:rPr lang="en-IN" b="1" dirty="0" err="1"/>
              <a:t>itr.hasNext</a:t>
            </a:r>
            <a:r>
              <a:rPr lang="en-IN" b="1" dirty="0"/>
              <a:t>())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String </a:t>
            </a:r>
            <a:r>
              <a:rPr lang="en-IN" dirty="0" err="1"/>
              <a:t>ChildWindow</a:t>
            </a:r>
            <a:r>
              <a:rPr lang="en-IN" dirty="0"/>
              <a:t> = </a:t>
            </a:r>
            <a:r>
              <a:rPr lang="en-IN" dirty="0" err="1"/>
              <a:t>itr.next</a:t>
            </a:r>
            <a:r>
              <a:rPr lang="en-IN" dirty="0"/>
              <a:t>();</a:t>
            </a:r>
          </a:p>
          <a:p>
            <a:r>
              <a:rPr lang="en-IN" b="1" dirty="0"/>
              <a:t>if(!</a:t>
            </a:r>
            <a:r>
              <a:rPr lang="en-IN" b="1" dirty="0" err="1"/>
              <a:t>Mainwindow.equalsIgnoreCase</a:t>
            </a:r>
            <a:r>
              <a:rPr lang="en-IN" b="1" dirty="0"/>
              <a:t>(</a:t>
            </a:r>
            <a:r>
              <a:rPr lang="en-IN" b="1" dirty="0" err="1"/>
              <a:t>ChildWindow</a:t>
            </a:r>
            <a:r>
              <a:rPr lang="en-IN" b="1" dirty="0"/>
              <a:t>))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driver.switchTo</a:t>
            </a:r>
            <a:r>
              <a:rPr lang="en-IN" dirty="0"/>
              <a:t>().window(</a:t>
            </a:r>
            <a:r>
              <a:rPr lang="en-IN" dirty="0" err="1"/>
              <a:t>ChildWindow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US" dirty="0"/>
              <a:t>//click on slide arrow button</a:t>
            </a:r>
          </a:p>
          <a:p>
            <a:r>
              <a:rPr lang="en-IN" dirty="0" err="1"/>
              <a:t>driver.findElement</a:t>
            </a:r>
            <a:r>
              <a:rPr lang="en-IN" dirty="0"/>
              <a:t>(</a:t>
            </a:r>
            <a:r>
              <a:rPr lang="en-IN" dirty="0" err="1"/>
              <a:t>By.</a:t>
            </a:r>
            <a:r>
              <a:rPr lang="en-IN" i="1" dirty="0" err="1"/>
              <a:t>xpath</a:t>
            </a:r>
            <a:r>
              <a:rPr lang="en-IN" i="1" dirty="0"/>
              <a:t>("//body/div[@id='wrapper']/div[1]/div[2]/div[1]/div[1]/div[1]/div[1]/div[1]/a[2]")).click();</a:t>
            </a:r>
          </a:p>
          <a:p>
            <a:endParaRPr lang="en-IN" dirty="0"/>
          </a:p>
          <a:p>
            <a:r>
              <a:rPr lang="en-US" dirty="0"/>
              <a:t>//click on slide arrow button</a:t>
            </a:r>
          </a:p>
          <a:p>
            <a:r>
              <a:rPr lang="en-IN" dirty="0" err="1"/>
              <a:t>driver.findElement</a:t>
            </a:r>
            <a:r>
              <a:rPr lang="en-IN" dirty="0"/>
              <a:t>(</a:t>
            </a:r>
            <a:r>
              <a:rPr lang="en-IN" dirty="0" err="1"/>
              <a:t>By.</a:t>
            </a:r>
            <a:r>
              <a:rPr lang="en-IN" i="1" dirty="0" err="1"/>
              <a:t>xpath</a:t>
            </a:r>
            <a:r>
              <a:rPr lang="en-IN" i="1" dirty="0"/>
              <a:t>("//body/div[@id='wrapper']/div[1]/div[2]/div[1]/div[1]/div[1]/div[1]/div[1]/a[1]")).click();</a:t>
            </a:r>
          </a:p>
          <a:p>
            <a:endParaRPr lang="en-IN" dirty="0"/>
          </a:p>
          <a:p>
            <a:r>
              <a:rPr lang="en-IN" dirty="0"/>
              <a:t>//click on download button</a:t>
            </a:r>
          </a:p>
          <a:p>
            <a:r>
              <a:rPr lang="en-IN" dirty="0" err="1"/>
              <a:t>driver.findElement</a:t>
            </a:r>
            <a:r>
              <a:rPr lang="en-IN" dirty="0"/>
              <a:t>(</a:t>
            </a:r>
            <a:r>
              <a:rPr lang="en-IN" dirty="0" err="1"/>
              <a:t>By.</a:t>
            </a:r>
            <a:r>
              <a:rPr lang="en-IN" i="1" dirty="0" err="1"/>
              <a:t>xpath</a:t>
            </a:r>
            <a:r>
              <a:rPr lang="en-IN" i="1" dirty="0"/>
              <a:t>("//a[contains(text(),'Download')]")).click();</a:t>
            </a:r>
          </a:p>
          <a:p>
            <a:r>
              <a:rPr lang="en-IN" dirty="0" err="1"/>
              <a:t>Thread.</a:t>
            </a:r>
            <a:r>
              <a:rPr lang="en-IN" i="1" dirty="0" err="1"/>
              <a:t>sleep</a:t>
            </a:r>
            <a:r>
              <a:rPr lang="en-IN" i="1" dirty="0"/>
              <a:t>(3000);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4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DVC Cheat Sheet Image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96752"/>
            <a:ext cx="8568952" cy="136815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//click on first image DVC Cheat Sheet</a:t>
            </a:r>
          </a:p>
          <a:p>
            <a:r>
              <a:rPr lang="en-IN" sz="16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"//body/div[@id='wrapper']/div[1]/div[2]/div[1]/div[1]/div[1]/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nav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[1]/div[1]/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ul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[1]/li[2]/a[1]/</a:t>
            </a:r>
            <a:r>
              <a:rPr lang="en-IN" sz="1600" i="1" dirty="0" err="1">
                <a:solidFill>
                  <a:srgbClr val="2A00FF"/>
                </a:solidFill>
                <a:latin typeface="Consolas"/>
              </a:rPr>
              <a:t>img</a:t>
            </a:r>
            <a:r>
              <a:rPr lang="en-IN" sz="1600" i="1" dirty="0">
                <a:solidFill>
                  <a:srgbClr val="2A00FF"/>
                </a:solidFill>
                <a:latin typeface="Consolas"/>
              </a:rPr>
              <a:t>[1]"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/>
              </a:rPr>
              <a:t>Thread.</a:t>
            </a:r>
            <a:r>
              <a:rPr lang="en-IN" sz="1600" i="1" dirty="0" err="1">
                <a:solidFill>
                  <a:srgbClr val="000000"/>
                </a:solidFill>
                <a:latin typeface="Consolas"/>
              </a:rPr>
              <a:t>sleep</a:t>
            </a:r>
            <a:r>
              <a:rPr lang="en-IN" sz="1600" i="1" dirty="0">
                <a:solidFill>
                  <a:srgbClr val="000000"/>
                </a:solidFill>
                <a:latin typeface="Consolas"/>
              </a:rPr>
              <a:t>(3000);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380312" cy="41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To verify Mouse Hover to Tester’s Hub and Click on AutoComplete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052736"/>
            <a:ext cx="8856984" cy="3168352"/>
          </a:xfrm>
        </p:spPr>
        <p:txBody>
          <a:bodyPr>
            <a:normAutofit fontScale="55000" lnSpcReduction="20000"/>
          </a:bodyPr>
          <a:lstStyle/>
          <a:p>
            <a:r>
              <a:rPr lang="en-IN" sz="2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IN" sz="2400" dirty="0" err="1">
                <a:solidFill>
                  <a:srgbClr val="3F7F5F"/>
                </a:solidFill>
                <a:latin typeface="Consolas"/>
              </a:rPr>
              <a:t>TesterHub</a:t>
            </a:r>
            <a:r>
              <a:rPr lang="en-IN" sz="2400" dirty="0">
                <a:solidFill>
                  <a:srgbClr val="3F7F5F"/>
                </a:solidFill>
                <a:latin typeface="Consolas"/>
              </a:rPr>
              <a:t> web Element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/>
              </a:rPr>
              <a:t>TesterHub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"//header/div[2]/div[1]/div[1]/div[3]/div[1]/</a:t>
            </a:r>
            <a:r>
              <a:rPr lang="en-US" sz="2400" i="1" dirty="0" err="1">
                <a:solidFill>
                  <a:srgbClr val="2A00FF"/>
                </a:solidFill>
                <a:latin typeface="Consolas"/>
              </a:rPr>
              <a:t>ul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[1]/li[4]/a[1</a:t>
            </a:r>
            <a:r>
              <a:rPr lang="en-US" sz="2400" i="1" dirty="0" smtClean="0">
                <a:solidFill>
                  <a:srgbClr val="2A00FF"/>
                </a:solidFill>
                <a:latin typeface="Consolas"/>
              </a:rPr>
              <a:t>]"</a:t>
            </a:r>
            <a:r>
              <a:rPr lang="en-US" sz="2400" i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IN" sz="2400" dirty="0"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/>
              </a:rPr>
              <a:t>Actions </a:t>
            </a:r>
            <a:r>
              <a:rPr lang="en-IN" sz="2400" dirty="0">
                <a:solidFill>
                  <a:srgbClr val="6A3E3E"/>
                </a:solidFill>
                <a:latin typeface="Consolas"/>
              </a:rPr>
              <a:t>action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 Actions(</a:t>
            </a:r>
            <a:r>
              <a:rPr lang="en-IN" sz="2400" b="1" dirty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sz="2400" dirty="0">
                <a:solidFill>
                  <a:srgbClr val="3F7F5F"/>
                </a:solidFill>
                <a:latin typeface="Consolas"/>
              </a:rPr>
              <a:t>//mouse hover to element</a:t>
            </a:r>
          </a:p>
          <a:p>
            <a:r>
              <a:rPr lang="en-IN" sz="2400" dirty="0" err="1">
                <a:solidFill>
                  <a:srgbClr val="6A3E3E"/>
                </a:solidFill>
                <a:latin typeface="Consolas"/>
              </a:rPr>
              <a:t>action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.moveToElement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dirty="0" err="1">
                <a:solidFill>
                  <a:srgbClr val="6A3E3E"/>
                </a:solidFill>
                <a:latin typeface="Consolas"/>
              </a:rPr>
              <a:t>TesterHub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).build().perform</a:t>
            </a:r>
            <a:r>
              <a:rPr lang="en-IN" sz="24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IN" sz="2400" dirty="0">
              <a:latin typeface="Consolas"/>
            </a:endParaRPr>
          </a:p>
          <a:p>
            <a:r>
              <a:rPr lang="en-US" sz="2400" dirty="0">
                <a:solidFill>
                  <a:srgbClr val="3F7F5F"/>
                </a:solidFill>
                <a:latin typeface="Consolas"/>
              </a:rPr>
              <a:t>//mouse hover to demo testing site</a:t>
            </a:r>
          </a:p>
          <a:p>
            <a:r>
              <a:rPr lang="en-IN" sz="2400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2400" dirty="0" err="1">
                <a:solidFill>
                  <a:srgbClr val="6A3E3E"/>
                </a:solidFill>
                <a:latin typeface="Consolas"/>
              </a:rPr>
              <a:t>DemoTsting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24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24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i="1" dirty="0">
                <a:solidFill>
                  <a:srgbClr val="2A00FF"/>
                </a:solidFill>
                <a:latin typeface="Consolas"/>
              </a:rPr>
              <a:t>"//body[1]/div[1]/header[1]/div[2]/div[1]/div[1]/div[3]/div[1]/</a:t>
            </a:r>
            <a:r>
              <a:rPr lang="en-IN" sz="2400" i="1" dirty="0" err="1">
                <a:solidFill>
                  <a:srgbClr val="2A00FF"/>
                </a:solidFill>
                <a:latin typeface="Consolas"/>
              </a:rPr>
              <a:t>ul</a:t>
            </a:r>
            <a:r>
              <a:rPr lang="en-IN" sz="2400" i="1" dirty="0">
                <a:solidFill>
                  <a:srgbClr val="2A00FF"/>
                </a:solidFill>
                <a:latin typeface="Consolas"/>
              </a:rPr>
              <a:t>[1]/li[4]/div[1]/</a:t>
            </a:r>
            <a:r>
              <a:rPr lang="en-IN" sz="2400" i="1" dirty="0" err="1">
                <a:solidFill>
                  <a:srgbClr val="2A00FF"/>
                </a:solidFill>
                <a:latin typeface="Consolas"/>
              </a:rPr>
              <a:t>ul</a:t>
            </a:r>
            <a:r>
              <a:rPr lang="en-IN" sz="2400" i="1" dirty="0">
                <a:solidFill>
                  <a:srgbClr val="2A00FF"/>
                </a:solidFill>
                <a:latin typeface="Consolas"/>
              </a:rPr>
              <a:t>[1]/li[1]/a[1]/span[1]"</a:t>
            </a:r>
            <a:r>
              <a:rPr lang="en-IN" sz="24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IN" sz="2400" dirty="0" err="1">
                <a:solidFill>
                  <a:srgbClr val="6A3E3E"/>
                </a:solidFill>
                <a:latin typeface="Consolas"/>
              </a:rPr>
              <a:t>action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.moveToElement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400" dirty="0" err="1">
                <a:solidFill>
                  <a:srgbClr val="6A3E3E"/>
                </a:solidFill>
                <a:latin typeface="Consolas"/>
              </a:rPr>
              <a:t>DemoTsting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).build().perform</a:t>
            </a:r>
            <a:r>
              <a:rPr lang="en-IN" sz="24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IN" sz="2400" dirty="0">
              <a:latin typeface="Consolas"/>
            </a:endParaRPr>
          </a:p>
          <a:p>
            <a:r>
              <a:rPr lang="en-IN" sz="2400" dirty="0">
                <a:solidFill>
                  <a:srgbClr val="3F7F5F"/>
                </a:solidFill>
                <a:latin typeface="Consolas"/>
              </a:rPr>
              <a:t>//click on auto complete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/>
              </a:rPr>
              <a:t>driver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By.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xpath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"//span[contains(text(),'Auto Complete')]"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)).click();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933056"/>
            <a:ext cx="621190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908" y="342428"/>
            <a:ext cx="6512511" cy="854324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To verify Auto-Complete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950075" cy="3240360"/>
          </a:xfrm>
        </p:spPr>
      </p:pic>
      <p:sp>
        <p:nvSpPr>
          <p:cNvPr id="8" name="Rectangle 7"/>
          <p:cNvSpPr/>
          <p:nvPr/>
        </p:nvSpPr>
        <p:spPr>
          <a:xfrm>
            <a:off x="0" y="4509120"/>
            <a:ext cx="9175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3F7F5F"/>
                </a:solidFill>
                <a:latin typeface="Consolas"/>
              </a:rPr>
              <a:t>//click on categories</a:t>
            </a:r>
          </a:p>
          <a:p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(By.</a:t>
            </a:r>
            <a:r>
              <a:rPr lang="en-IN" sz="1600" i="1" dirty="0" smtClean="0">
                <a:solidFill>
                  <a:srgbClr val="000000"/>
                </a:solidFill>
                <a:latin typeface="Consolas"/>
              </a:rPr>
              <a:t>id(</a:t>
            </a:r>
            <a:r>
              <a:rPr lang="en-IN" sz="1600" i="1" dirty="0" smtClean="0">
                <a:solidFill>
                  <a:srgbClr val="2A00FF"/>
                </a:solidFill>
                <a:latin typeface="Consolas"/>
              </a:rPr>
              <a:t>"Categories"</a:t>
            </a:r>
            <a:r>
              <a:rPr lang="en-IN" sz="1600" i="1" dirty="0" smtClean="0">
                <a:solidFill>
                  <a:srgbClr val="000000"/>
                </a:solidFill>
                <a:latin typeface="Consolas"/>
              </a:rPr>
              <a:t>)).click();</a:t>
            </a:r>
          </a:p>
          <a:p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IN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IN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IN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b="1" i="1" dirty="0" smtClean="0">
                <a:solidFill>
                  <a:srgbClr val="2A00FF"/>
                </a:solidFill>
                <a:latin typeface="Consolas"/>
              </a:rPr>
              <a:t>"Categories clicked"</a:t>
            </a:r>
            <a:r>
              <a:rPr lang="en-IN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IN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Consolas"/>
              </a:rPr>
              <a:t>//Switch to Frame using </a:t>
            </a:r>
            <a:r>
              <a:rPr lang="en-US" sz="1600" u="sng" dirty="0" err="1" smtClean="0">
                <a:solidFill>
                  <a:srgbClr val="3F7F5F"/>
                </a:solidFill>
                <a:latin typeface="Consolas"/>
              </a:rPr>
              <a:t>xpath</a:t>
            </a:r>
            <a:r>
              <a:rPr lang="en-US" sz="1600" u="sng" dirty="0" smtClean="0">
                <a:solidFill>
                  <a:srgbClr val="3F7F5F"/>
                </a:solidFill>
                <a:latin typeface="Consolas"/>
              </a:rPr>
              <a:t> of the frame</a:t>
            </a:r>
          </a:p>
          <a:p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iframe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.findElement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By.</a:t>
            </a:r>
            <a:r>
              <a:rPr lang="en-IN" sz="1600" i="1" dirty="0" err="1" smtClean="0">
                <a:solidFill>
                  <a:srgbClr val="000000"/>
                </a:solidFill>
                <a:latin typeface="Consolas"/>
              </a:rPr>
              <a:t>xpath</a:t>
            </a:r>
            <a:r>
              <a:rPr lang="en-IN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i="1" dirty="0" smtClean="0">
                <a:solidFill>
                  <a:srgbClr val="2A00FF"/>
                </a:solidFill>
                <a:latin typeface="Consolas"/>
              </a:rPr>
              <a:t>"//body/div[@id='wrapper']/div[1]/div[2]/div[1]/div[1]/div[2]/div[1]/div[1]/div[1]/p[1]/</a:t>
            </a:r>
            <a:r>
              <a:rPr lang="en-IN" sz="1600" i="1" dirty="0" err="1" smtClean="0">
                <a:solidFill>
                  <a:srgbClr val="2A00FF"/>
                </a:solidFill>
                <a:latin typeface="Consolas"/>
              </a:rPr>
              <a:t>iframe</a:t>
            </a:r>
            <a:r>
              <a:rPr lang="en-IN" sz="1600" i="1" dirty="0" smtClean="0">
                <a:solidFill>
                  <a:srgbClr val="2A00FF"/>
                </a:solidFill>
                <a:latin typeface="Consolas"/>
              </a:rPr>
              <a:t>[1]"</a:t>
            </a:r>
            <a:r>
              <a:rPr lang="en-IN" sz="1600" i="1" dirty="0" smtClean="0">
                <a:solidFill>
                  <a:srgbClr val="000000"/>
                </a:solidFill>
                <a:latin typeface="Consolas"/>
              </a:rPr>
              <a:t>));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driver</a:t>
            </a:r>
            <a:r>
              <a:rPr lang="en-IN" sz="1600" dirty="0" err="1" smtClean="0">
                <a:solidFill>
                  <a:srgbClr val="000000"/>
                </a:solidFill>
                <a:latin typeface="Consolas"/>
              </a:rPr>
              <a:t>.switchTo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().frame(</a:t>
            </a:r>
            <a:r>
              <a:rPr lang="en-IN" sz="1600" dirty="0" err="1" smtClean="0">
                <a:solidFill>
                  <a:srgbClr val="6A3E3E"/>
                </a:solidFill>
                <a:latin typeface="Consolas"/>
              </a:rPr>
              <a:t>iframe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 smtClean="0">
                <a:solidFill>
                  <a:srgbClr val="2A00FF"/>
                </a:solidFill>
                <a:latin typeface="Consolas"/>
              </a:rPr>
              <a:t>"********We are switch to the </a:t>
            </a:r>
            <a:r>
              <a:rPr lang="en-US" sz="1600" b="1" i="1" dirty="0" err="1" smtClean="0">
                <a:solidFill>
                  <a:srgbClr val="2A00FF"/>
                </a:solidFill>
                <a:latin typeface="Consolas"/>
              </a:rPr>
              <a:t>iframe</a:t>
            </a:r>
            <a:r>
              <a:rPr lang="en-US" sz="1600" b="1" i="1" dirty="0" smtClean="0">
                <a:solidFill>
                  <a:srgbClr val="2A00FF"/>
                </a:solidFill>
                <a:latin typeface="Consolas"/>
              </a:rPr>
              <a:t>*******"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947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161</TotalTime>
  <Words>1451</Words>
  <Application>Microsoft Office PowerPoint</Application>
  <PresentationFormat>On-screen Show (4:3)</PresentationFormat>
  <Paragraphs>214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Slipstream</vt:lpstr>
      <vt:lpstr>Selenium Web Driver Project for GlobalSQA Website</vt:lpstr>
      <vt:lpstr>Introduction About Website </vt:lpstr>
      <vt:lpstr>Launch the browser and GlobalSQA Website</vt:lpstr>
      <vt:lpstr>To Verify Cheat Sheet Menubar</vt:lpstr>
      <vt:lpstr>To Verify GIT Cheat Sheet Link And It is Open in New Window</vt:lpstr>
      <vt:lpstr>To Verify Switching to Child Window</vt:lpstr>
      <vt:lpstr>To Verify DVC Cheat Sheet Image</vt:lpstr>
      <vt:lpstr>To verify Mouse Hover to Tester’s Hub and Click on AutoComplete</vt:lpstr>
      <vt:lpstr>To verify Auto-Complete</vt:lpstr>
      <vt:lpstr>Cont…</vt:lpstr>
      <vt:lpstr>Cont…</vt:lpstr>
      <vt:lpstr>To Verify Accordion And Tabs</vt:lpstr>
      <vt:lpstr>To Verify Multiple Select</vt:lpstr>
      <vt:lpstr>To Verify Multiple Select</vt:lpstr>
      <vt:lpstr>To Verify Frames And Windows</vt:lpstr>
      <vt:lpstr>To Verify Frames And Windows</vt:lpstr>
      <vt:lpstr>To Verify Web Table</vt:lpstr>
      <vt:lpstr>To Verify Simple Calculator</vt:lpstr>
      <vt:lpstr>To Verify Simple Calculator</vt:lpstr>
      <vt:lpstr>To Verify Sample Page Test Form</vt:lpstr>
      <vt:lpstr>Cont…</vt:lpstr>
      <vt:lpstr>Cont…</vt:lpstr>
      <vt:lpstr>Cont…</vt:lpstr>
      <vt:lpstr>Thank You…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Project for GlobalSQA </dc:title>
  <dc:creator>Shubhangi</dc:creator>
  <cp:lastModifiedBy>Shubhangi</cp:lastModifiedBy>
  <cp:revision>50</cp:revision>
  <dcterms:created xsi:type="dcterms:W3CDTF">2021-07-27T09:54:32Z</dcterms:created>
  <dcterms:modified xsi:type="dcterms:W3CDTF">2021-07-27T17:32:25Z</dcterms:modified>
</cp:coreProperties>
</file>