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HK Grotesk" charset="1" panose="00000500000000000000"/>
      <p:regular r:id="rId22"/>
    </p:embeddedFont>
    <p:embeddedFont>
      <p:font typeface="HK Grotesk Bold" charset="1" panose="00000800000000000000"/>
      <p:regular r:id="rId23"/>
    </p:embeddedFont>
    <p:embeddedFont>
      <p:font typeface="HK Grotesk Semi-Bold" charset="1" panose="00000700000000000000"/>
      <p:regular r:id="rId24"/>
    </p:embeddedFont>
    <p:embeddedFont>
      <p:font typeface="HK Grotesk Medium" charset="1" panose="00000600000000000000"/>
      <p:regular r:id="rId25"/>
    </p:embeddedFont>
    <p:embeddedFont>
      <p:font typeface="Open Sans" charset="1" panose="020B0606030504020204"/>
      <p:regular r:id="rId26"/>
    </p:embeddedFont>
    <p:embeddedFont>
      <p:font typeface="Arimo" charset="1" panose="020B0604020202020204"/>
      <p:regular r:id="rId27"/>
    </p:embeddedFont>
    <p:embeddedFont>
      <p:font typeface="Arimo Bold" charset="1" panose="020B0704020202020204"/>
      <p:regular r:id="rId28"/>
    </p:embeddedFont>
    <p:embeddedFont>
      <p:font typeface="Open Sans Bold" charset="1" panose="020B0806030504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jpe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862F"/>
        </a:solidFill>
      </p:bgPr>
    </p:bg>
    <p:spTree>
      <p:nvGrpSpPr>
        <p:cNvPr id="1" name=""/>
        <p:cNvGrpSpPr/>
        <p:nvPr/>
      </p:nvGrpSpPr>
      <p:grpSpPr>
        <a:xfrm>
          <a:off x="0" y="0"/>
          <a:ext cx="0" cy="0"/>
          <a:chOff x="0" y="0"/>
          <a:chExt cx="0" cy="0"/>
        </a:xfrm>
      </p:grpSpPr>
      <p:sp>
        <p:nvSpPr>
          <p:cNvPr name="Freeform 2" id="2"/>
          <p:cNvSpPr/>
          <p:nvPr/>
        </p:nvSpPr>
        <p:spPr>
          <a:xfrm flipH="true" flipV="true" rot="-8282947">
            <a:off x="3423691" y="-942468"/>
            <a:ext cx="12114787" cy="12114787"/>
          </a:xfrm>
          <a:custGeom>
            <a:avLst/>
            <a:gdLst/>
            <a:ahLst/>
            <a:cxnLst/>
            <a:rect r="r" b="b" t="t" l="l"/>
            <a:pathLst>
              <a:path h="12114787" w="12114787">
                <a:moveTo>
                  <a:pt x="12114787" y="12114786"/>
                </a:moveTo>
                <a:lnTo>
                  <a:pt x="0" y="12114786"/>
                </a:lnTo>
                <a:lnTo>
                  <a:pt x="0" y="0"/>
                </a:lnTo>
                <a:lnTo>
                  <a:pt x="12114787" y="0"/>
                </a:lnTo>
                <a:lnTo>
                  <a:pt x="12114787" y="12114786"/>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1968292" y="7620000"/>
            <a:ext cx="5291008" cy="1638300"/>
          </a:xfrm>
          <a:prstGeom prst="rect">
            <a:avLst/>
          </a:prstGeom>
        </p:spPr>
        <p:txBody>
          <a:bodyPr anchor="t" rtlCol="false" tIns="0" lIns="0" bIns="0" rIns="0">
            <a:spAutoFit/>
          </a:bodyPr>
          <a:lstStyle/>
          <a:p>
            <a:pPr algn="r">
              <a:lnSpc>
                <a:spcPts val="3240"/>
              </a:lnSpc>
            </a:pPr>
            <a:r>
              <a:rPr lang="en-US" sz="2700">
                <a:solidFill>
                  <a:srgbClr val="FFFFFF"/>
                </a:solidFill>
                <a:latin typeface="HK Grotesk"/>
                <a:ea typeface="HK Grotesk"/>
                <a:cs typeface="HK Grotesk"/>
                <a:sym typeface="HK Grotesk"/>
              </a:rPr>
              <a:t>Equipo:</a:t>
            </a:r>
          </a:p>
          <a:p>
            <a:pPr algn="r">
              <a:lnSpc>
                <a:spcPts val="3240"/>
              </a:lnSpc>
            </a:pPr>
            <a:r>
              <a:rPr lang="en-US" sz="2700">
                <a:solidFill>
                  <a:srgbClr val="FFFFFF"/>
                </a:solidFill>
                <a:latin typeface="HK Grotesk"/>
                <a:ea typeface="HK Grotesk"/>
                <a:cs typeface="HK Grotesk"/>
                <a:sym typeface="HK Grotesk"/>
              </a:rPr>
              <a:t>-Javier Villalobos</a:t>
            </a:r>
          </a:p>
          <a:p>
            <a:pPr algn="r">
              <a:lnSpc>
                <a:spcPts val="3240"/>
              </a:lnSpc>
            </a:pPr>
            <a:r>
              <a:rPr lang="en-US" sz="2700">
                <a:solidFill>
                  <a:srgbClr val="FFFFFF"/>
                </a:solidFill>
                <a:latin typeface="HK Grotesk"/>
                <a:ea typeface="HK Grotesk"/>
                <a:cs typeface="HK Grotesk"/>
                <a:sym typeface="HK Grotesk"/>
              </a:rPr>
              <a:t>-Jorge Villalobos</a:t>
            </a:r>
          </a:p>
          <a:p>
            <a:pPr algn="r">
              <a:lnSpc>
                <a:spcPts val="3240"/>
              </a:lnSpc>
            </a:pPr>
            <a:r>
              <a:rPr lang="en-US" sz="2700">
                <a:solidFill>
                  <a:srgbClr val="FFFFFF"/>
                </a:solidFill>
                <a:latin typeface="HK Grotesk"/>
                <a:ea typeface="HK Grotesk"/>
                <a:cs typeface="HK Grotesk"/>
                <a:sym typeface="HK Grotesk"/>
              </a:rPr>
              <a:t>-Alonso Arellano</a:t>
            </a:r>
          </a:p>
        </p:txBody>
      </p:sp>
      <p:sp>
        <p:nvSpPr>
          <p:cNvPr name="TextBox 4" id="4"/>
          <p:cNvSpPr txBox="true"/>
          <p:nvPr/>
        </p:nvSpPr>
        <p:spPr>
          <a:xfrm rot="0">
            <a:off x="2488826" y="2502910"/>
            <a:ext cx="13310348" cy="4547255"/>
          </a:xfrm>
          <a:prstGeom prst="rect">
            <a:avLst/>
          </a:prstGeom>
        </p:spPr>
        <p:txBody>
          <a:bodyPr anchor="t" rtlCol="false" tIns="0" lIns="0" bIns="0" rIns="0">
            <a:spAutoFit/>
          </a:bodyPr>
          <a:lstStyle/>
          <a:p>
            <a:pPr algn="l" marL="0" indent="0" lvl="0">
              <a:lnSpc>
                <a:spcPts val="11881"/>
              </a:lnSpc>
            </a:pPr>
            <a:r>
              <a:rPr lang="en-US" sz="10801">
                <a:solidFill>
                  <a:srgbClr val="FFFFFF"/>
                </a:solidFill>
                <a:latin typeface="HK Grotesk"/>
                <a:ea typeface="HK Grotesk"/>
                <a:cs typeface="HK Grotesk"/>
                <a:sym typeface="HK Grotesk"/>
              </a:rPr>
              <a:t>Solución Integral para mascotas perdidas y adopciones</a:t>
            </a:r>
          </a:p>
        </p:txBody>
      </p:sp>
      <p:sp>
        <p:nvSpPr>
          <p:cNvPr name="TextBox 5" id="5"/>
          <p:cNvSpPr txBox="true"/>
          <p:nvPr/>
        </p:nvSpPr>
        <p:spPr>
          <a:xfrm rot="0">
            <a:off x="1028700" y="8734425"/>
            <a:ext cx="7044056" cy="523875"/>
          </a:xfrm>
          <a:prstGeom prst="rect">
            <a:avLst/>
          </a:prstGeom>
        </p:spPr>
        <p:txBody>
          <a:bodyPr anchor="t" rtlCol="false" tIns="0" lIns="0" bIns="0" rIns="0">
            <a:spAutoFit/>
          </a:bodyPr>
          <a:lstStyle/>
          <a:p>
            <a:pPr algn="l">
              <a:lnSpc>
                <a:spcPts val="4200"/>
              </a:lnSpc>
            </a:pPr>
            <a:r>
              <a:rPr lang="en-US" b="true" sz="3000" spc="60">
                <a:solidFill>
                  <a:srgbClr val="FFFFFF"/>
                </a:solidFill>
                <a:latin typeface="HK Grotesk Bold"/>
                <a:ea typeface="HK Grotesk Bold"/>
                <a:cs typeface="HK Grotesk Bold"/>
                <a:sym typeface="HK Grotesk Bold"/>
              </a:rPr>
              <a:t>PROYECTO APT DUOC 2024</a:t>
            </a:r>
          </a:p>
        </p:txBody>
      </p:sp>
      <p:sp>
        <p:nvSpPr>
          <p:cNvPr name="Freeform 6" id="6"/>
          <p:cNvSpPr/>
          <p:nvPr/>
        </p:nvSpPr>
        <p:spPr>
          <a:xfrm flipH="false" flipV="false" rot="0">
            <a:off x="16851417" y="1028700"/>
            <a:ext cx="407883" cy="101600"/>
          </a:xfrm>
          <a:custGeom>
            <a:avLst/>
            <a:gdLst/>
            <a:ahLst/>
            <a:cxnLst/>
            <a:rect r="r" b="b" t="t" l="l"/>
            <a:pathLst>
              <a:path h="101600" w="407883">
                <a:moveTo>
                  <a:pt x="0" y="0"/>
                </a:moveTo>
                <a:lnTo>
                  <a:pt x="407883" y="0"/>
                </a:lnTo>
                <a:lnTo>
                  <a:pt x="407883" y="101600"/>
                </a:lnTo>
                <a:lnTo>
                  <a:pt x="0" y="101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217959" y="1654471"/>
            <a:ext cx="4010453" cy="695325"/>
          </a:xfrm>
          <a:prstGeom prst="rect">
            <a:avLst/>
          </a:prstGeom>
        </p:spPr>
        <p:txBody>
          <a:bodyPr anchor="t" rtlCol="false" tIns="0" lIns="0" bIns="0" rIns="0">
            <a:spAutoFit/>
          </a:bodyPr>
          <a:lstStyle/>
          <a:p>
            <a:pPr algn="l">
              <a:lnSpc>
                <a:spcPts val="5250"/>
              </a:lnSpc>
            </a:pPr>
            <a:r>
              <a:rPr lang="en-US" sz="5000" spc="-150" b="true">
                <a:solidFill>
                  <a:srgbClr val="FFFFFF"/>
                </a:solidFill>
                <a:latin typeface="HK Grotesk Semi-Bold"/>
                <a:ea typeface="HK Grotesk Semi-Bold"/>
                <a:cs typeface="HK Grotesk Semi-Bold"/>
                <a:sym typeface="HK Grotesk Semi-Bold"/>
              </a:rPr>
              <a:t>PawFinder</a:t>
            </a:r>
          </a:p>
        </p:txBody>
      </p:sp>
      <p:sp>
        <p:nvSpPr>
          <p:cNvPr name="Freeform 8" id="8"/>
          <p:cNvSpPr/>
          <p:nvPr/>
        </p:nvSpPr>
        <p:spPr>
          <a:xfrm flipH="false" flipV="false" rot="0">
            <a:off x="2488826" y="1828299"/>
            <a:ext cx="490973" cy="280994"/>
          </a:xfrm>
          <a:custGeom>
            <a:avLst/>
            <a:gdLst/>
            <a:ahLst/>
            <a:cxnLst/>
            <a:rect r="r" b="b" t="t" l="l"/>
            <a:pathLst>
              <a:path h="280994" w="490973">
                <a:moveTo>
                  <a:pt x="0" y="0"/>
                </a:moveTo>
                <a:lnTo>
                  <a:pt x="490973" y="0"/>
                </a:lnTo>
                <a:lnTo>
                  <a:pt x="490973" y="280994"/>
                </a:lnTo>
                <a:lnTo>
                  <a:pt x="0" y="2809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10336" y="-459156"/>
            <a:ext cx="2294348" cy="11664184"/>
          </a:xfrm>
          <a:prstGeom prst="rect">
            <a:avLst/>
          </a:prstGeom>
          <a:solidFill>
            <a:srgbClr val="FF862F"/>
          </a:solidFill>
        </p:spPr>
      </p:sp>
      <p:sp>
        <p:nvSpPr>
          <p:cNvPr name="Freeform 3" id="3"/>
          <p:cNvSpPr/>
          <p:nvPr/>
        </p:nvSpPr>
        <p:spPr>
          <a:xfrm flipH="false" flipV="false" rot="2700000">
            <a:off x="-9597482" y="-4503072"/>
            <a:ext cx="10276107" cy="10276107"/>
          </a:xfrm>
          <a:custGeom>
            <a:avLst/>
            <a:gdLst/>
            <a:ahLst/>
            <a:cxnLst/>
            <a:rect r="r" b="b" t="t" l="l"/>
            <a:pathLst>
              <a:path h="10276107" w="10276107">
                <a:moveTo>
                  <a:pt x="0" y="0"/>
                </a:moveTo>
                <a:lnTo>
                  <a:pt x="10276107" y="0"/>
                </a:lnTo>
                <a:lnTo>
                  <a:pt x="10276107" y="10276108"/>
                </a:lnTo>
                <a:lnTo>
                  <a:pt x="0" y="10276108"/>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5451545" y="-459156"/>
            <a:ext cx="0" cy="10790421"/>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5951608" y="151978"/>
            <a:ext cx="11189785" cy="9983043"/>
          </a:xfrm>
          <a:custGeom>
            <a:avLst/>
            <a:gdLst/>
            <a:ahLst/>
            <a:cxnLst/>
            <a:rect r="r" b="b" t="t" l="l"/>
            <a:pathLst>
              <a:path h="9983043" w="11189785">
                <a:moveTo>
                  <a:pt x="0" y="0"/>
                </a:moveTo>
                <a:lnTo>
                  <a:pt x="11189785" y="0"/>
                </a:lnTo>
                <a:lnTo>
                  <a:pt x="11189785" y="9983044"/>
                </a:lnTo>
                <a:lnTo>
                  <a:pt x="0" y="9983044"/>
                </a:lnTo>
                <a:lnTo>
                  <a:pt x="0" y="0"/>
                </a:lnTo>
                <a:close/>
              </a:path>
            </a:pathLst>
          </a:custGeom>
          <a:blipFill>
            <a:blip r:embed="rId4"/>
            <a:stretch>
              <a:fillRect l="0" t="0" r="0" b="0"/>
            </a:stretch>
          </a:blipFill>
        </p:spPr>
      </p:sp>
      <p:sp>
        <p:nvSpPr>
          <p:cNvPr name="TextBox 6" id="6"/>
          <p:cNvSpPr txBox="true"/>
          <p:nvPr/>
        </p:nvSpPr>
        <p:spPr>
          <a:xfrm rot="0">
            <a:off x="1250532" y="453370"/>
            <a:ext cx="3697956" cy="1553212"/>
          </a:xfrm>
          <a:prstGeom prst="rect">
            <a:avLst/>
          </a:prstGeom>
        </p:spPr>
        <p:txBody>
          <a:bodyPr anchor="t" rtlCol="false" tIns="0" lIns="0" bIns="0" rIns="0">
            <a:spAutoFit/>
          </a:bodyPr>
          <a:lstStyle/>
          <a:p>
            <a:pPr algn="l" marL="0" indent="0" lvl="0">
              <a:lnSpc>
                <a:spcPts val="6151"/>
              </a:lnSpc>
              <a:spcBef>
                <a:spcPct val="0"/>
              </a:spcBef>
            </a:pPr>
            <a:r>
              <a:rPr lang="en-US" b="true" sz="5126">
                <a:solidFill>
                  <a:srgbClr val="000000"/>
                </a:solidFill>
                <a:latin typeface="HK Grotesk Medium"/>
                <a:ea typeface="HK Grotesk Medium"/>
                <a:cs typeface="HK Grotesk Medium"/>
                <a:sym typeface="HK Grotesk Medium"/>
              </a:rPr>
              <a:t>Diagrama de casos de uso</a:t>
            </a:r>
          </a:p>
        </p:txBody>
      </p:sp>
      <p:sp>
        <p:nvSpPr>
          <p:cNvPr name="TextBox 7" id="7"/>
          <p:cNvSpPr txBox="true"/>
          <p:nvPr/>
        </p:nvSpPr>
        <p:spPr>
          <a:xfrm rot="0">
            <a:off x="1250532" y="2403444"/>
            <a:ext cx="4029731" cy="7277609"/>
          </a:xfrm>
          <a:prstGeom prst="rect">
            <a:avLst/>
          </a:prstGeom>
        </p:spPr>
        <p:txBody>
          <a:bodyPr anchor="t" rtlCol="false" tIns="0" lIns="0" bIns="0" rIns="0">
            <a:spAutoFit/>
          </a:bodyPr>
          <a:lstStyle/>
          <a:p>
            <a:pPr algn="ctr">
              <a:lnSpc>
                <a:spcPts val="4479"/>
              </a:lnSpc>
              <a:spcBef>
                <a:spcPct val="0"/>
              </a:spcBef>
            </a:pPr>
            <a:r>
              <a:rPr lang="en-US" sz="2986">
                <a:solidFill>
                  <a:srgbClr val="FF862F"/>
                </a:solidFill>
                <a:latin typeface="Open Sans"/>
                <a:ea typeface="Open Sans"/>
                <a:cs typeface="Open Sans"/>
                <a:sym typeface="Open Sans"/>
              </a:rPr>
              <a:t>"Este diagrama de casos de uso muestra cómo los actores clave (Usuarios y Administradores) interactúan con las funcionalidades principales del sistema PawFinder, destacando la centralización de información para la gestión de mascotas."</a:t>
            </a:r>
          </a:p>
        </p:txBody>
      </p:sp>
      <p:sp>
        <p:nvSpPr>
          <p:cNvPr name="TextBox 8" id="8"/>
          <p:cNvSpPr txBox="true"/>
          <p:nvPr/>
        </p:nvSpPr>
        <p:spPr>
          <a:xfrm rot="0">
            <a:off x="15969142" y="9120325"/>
            <a:ext cx="2318858" cy="560729"/>
          </a:xfrm>
          <a:prstGeom prst="rect">
            <a:avLst/>
          </a:prstGeom>
        </p:spPr>
        <p:txBody>
          <a:bodyPr anchor="t" rtlCol="false" tIns="0" lIns="0" bIns="0" rIns="0">
            <a:spAutoFit/>
          </a:bodyPr>
          <a:lstStyle/>
          <a:p>
            <a:pPr algn="l">
              <a:lnSpc>
                <a:spcPts val="4257"/>
              </a:lnSpc>
            </a:pPr>
            <a:r>
              <a:rPr lang="en-US" sz="4054" spc="-121" b="true">
                <a:solidFill>
                  <a:srgbClr val="000000"/>
                </a:solidFill>
                <a:latin typeface="HK Grotesk Semi-Bold"/>
                <a:ea typeface="HK Grotesk Semi-Bold"/>
                <a:cs typeface="HK Grotesk Semi-Bold"/>
                <a:sym typeface="HK Grotesk Semi-Bold"/>
              </a:rPr>
              <a:t>PawFinder</a:t>
            </a:r>
          </a:p>
        </p:txBody>
      </p:sp>
      <p:sp>
        <p:nvSpPr>
          <p:cNvPr name="Freeform 9" id="9"/>
          <p:cNvSpPr/>
          <p:nvPr/>
        </p:nvSpPr>
        <p:spPr>
          <a:xfrm flipH="false" flipV="false" rot="0">
            <a:off x="15478169" y="9231617"/>
            <a:ext cx="490973" cy="280994"/>
          </a:xfrm>
          <a:custGeom>
            <a:avLst/>
            <a:gdLst/>
            <a:ahLst/>
            <a:cxnLst/>
            <a:rect r="r" b="b" t="t" l="l"/>
            <a:pathLst>
              <a:path h="280994" w="490973">
                <a:moveTo>
                  <a:pt x="0" y="0"/>
                </a:moveTo>
                <a:lnTo>
                  <a:pt x="490973" y="0"/>
                </a:lnTo>
                <a:lnTo>
                  <a:pt x="490973" y="280994"/>
                </a:lnTo>
                <a:lnTo>
                  <a:pt x="0" y="2809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314058" y="-319537"/>
            <a:ext cx="1252697" cy="10926073"/>
          </a:xfrm>
          <a:prstGeom prst="rect">
            <a:avLst/>
          </a:prstGeom>
          <a:solidFill>
            <a:srgbClr val="FF862F"/>
          </a:solidFill>
        </p:spPr>
      </p:sp>
      <p:sp>
        <p:nvSpPr>
          <p:cNvPr name="Freeform 3" id="3"/>
          <p:cNvSpPr/>
          <p:nvPr/>
        </p:nvSpPr>
        <p:spPr>
          <a:xfrm flipH="false" flipV="false" rot="896571">
            <a:off x="-3710528" y="-700792"/>
            <a:ext cx="4518794" cy="4518794"/>
          </a:xfrm>
          <a:custGeom>
            <a:avLst/>
            <a:gdLst/>
            <a:ahLst/>
            <a:cxnLst/>
            <a:rect r="r" b="b" t="t" l="l"/>
            <a:pathLst>
              <a:path h="4518794" w="4518794">
                <a:moveTo>
                  <a:pt x="0" y="0"/>
                </a:moveTo>
                <a:lnTo>
                  <a:pt x="4518794" y="0"/>
                </a:lnTo>
                <a:lnTo>
                  <a:pt x="4518794" y="4518794"/>
                </a:lnTo>
                <a:lnTo>
                  <a:pt x="0" y="4518794"/>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2106426" y="2345227"/>
          <a:ext cx="15003244" cy="6991350"/>
        </p:xfrm>
        <a:graphic>
          <a:graphicData uri="http://schemas.openxmlformats.org/drawingml/2006/table">
            <a:tbl>
              <a:tblPr/>
              <a:tblGrid>
                <a:gridCol w="6886382"/>
                <a:gridCol w="8116862"/>
              </a:tblGrid>
              <a:tr h="1110954">
                <a:tc>
                  <a:txBody>
                    <a:bodyPr anchor="t" rtlCol="false"/>
                    <a:lstStyle/>
                    <a:p>
                      <a:pPr algn="ctr">
                        <a:lnSpc>
                          <a:spcPts val="4619"/>
                        </a:lnSpc>
                        <a:defRPr/>
                      </a:pPr>
                      <a:r>
                        <a:rPr lang="en-US" sz="3299">
                          <a:solidFill>
                            <a:srgbClr val="FFFFFF"/>
                          </a:solidFill>
                          <a:latin typeface="Open Sans"/>
                          <a:ea typeface="Open Sans"/>
                          <a:cs typeface="Open Sans"/>
                          <a:sym typeface="Open Sans"/>
                        </a:rPr>
                        <a:t>Concepto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862F"/>
                    </a:solidFill>
                  </a:tcPr>
                </a:tc>
                <a:tc>
                  <a:txBody>
                    <a:bodyPr anchor="t" rtlCol="false"/>
                    <a:lstStyle/>
                    <a:p>
                      <a:pPr algn="ctr">
                        <a:lnSpc>
                          <a:spcPts val="4619"/>
                        </a:lnSpc>
                        <a:defRPr/>
                      </a:pPr>
                      <a:r>
                        <a:rPr lang="en-US" sz="3299">
                          <a:solidFill>
                            <a:srgbClr val="FFFFFF"/>
                          </a:solidFill>
                          <a:latin typeface="Arimo"/>
                          <a:ea typeface="Arimo"/>
                          <a:cs typeface="Arimo"/>
                          <a:sym typeface="Arimo"/>
                        </a:rPr>
                        <a:t>Costo Estimado (CLP)</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862F"/>
                    </a:solidFill>
                  </a:tcPr>
                </a:tc>
              </a:tr>
              <a:tr h="1024760">
                <a:tc>
                  <a:txBody>
                    <a:bodyPr anchor="t" rtlCol="false"/>
                    <a:lstStyle/>
                    <a:p>
                      <a:pPr algn="ctr">
                        <a:lnSpc>
                          <a:spcPts val="3639"/>
                        </a:lnSpc>
                        <a:defRPr/>
                      </a:pPr>
                      <a:r>
                        <a:rPr lang="en-US" sz="2599">
                          <a:solidFill>
                            <a:srgbClr val="000000"/>
                          </a:solidFill>
                          <a:latin typeface="Arimo"/>
                          <a:ea typeface="Arimo"/>
                          <a:cs typeface="Arimo"/>
                          <a:sym typeface="Arimo"/>
                        </a:rPr>
                        <a:t>Servidores y Alojamiento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c>
                  <a:txBody>
                    <a:bodyPr anchor="t" rtlCol="false"/>
                    <a:lstStyle/>
                    <a:p>
                      <a:pPr algn="ctr">
                        <a:lnSpc>
                          <a:spcPts val="3639"/>
                        </a:lnSpc>
                        <a:defRPr/>
                      </a:pPr>
                      <a:r>
                        <a:rPr lang="en-US" sz="2599">
                          <a:solidFill>
                            <a:srgbClr val="000000"/>
                          </a:solidFill>
                          <a:latin typeface="Arimo"/>
                          <a:ea typeface="Arimo"/>
                          <a:cs typeface="Arimo"/>
                          <a:sym typeface="Arimo"/>
                        </a:rPr>
                        <a:t>$600.000 - $1.200.000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r>
              <a:tr h="1024760">
                <a:tc>
                  <a:txBody>
                    <a:bodyPr anchor="t" rtlCol="false"/>
                    <a:lstStyle/>
                    <a:p>
                      <a:pPr algn="ctr">
                        <a:lnSpc>
                          <a:spcPts val="3639"/>
                        </a:lnSpc>
                        <a:defRPr/>
                      </a:pPr>
                      <a:r>
                        <a:rPr lang="en-US" sz="2599">
                          <a:solidFill>
                            <a:srgbClr val="000000"/>
                          </a:solidFill>
                          <a:latin typeface="Arimo"/>
                          <a:ea typeface="Arimo"/>
                          <a:cs typeface="Arimo"/>
                          <a:sym typeface="Arimo"/>
                        </a:rPr>
                        <a:t>Licencias de Software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c>
                  <a:txBody>
                    <a:bodyPr anchor="t" rtlCol="false"/>
                    <a:lstStyle/>
                    <a:p>
                      <a:pPr algn="ctr">
                        <a:lnSpc>
                          <a:spcPts val="3639"/>
                        </a:lnSpc>
                        <a:defRPr/>
                      </a:pPr>
                      <a:r>
                        <a:rPr lang="en-US" sz="2599">
                          <a:solidFill>
                            <a:srgbClr val="000000"/>
                          </a:solidFill>
                          <a:latin typeface="Arimo"/>
                          <a:ea typeface="Arimo"/>
                          <a:cs typeface="Arimo"/>
                          <a:sym typeface="Arimo"/>
                        </a:rPr>
                        <a:t>$0 – $1.200.000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r>
              <a:tr h="957719">
                <a:tc>
                  <a:txBody>
                    <a:bodyPr anchor="t" rtlCol="false"/>
                    <a:lstStyle/>
                    <a:p>
                      <a:pPr algn="ctr">
                        <a:lnSpc>
                          <a:spcPts val="3639"/>
                        </a:lnSpc>
                        <a:defRPr/>
                      </a:pPr>
                      <a:r>
                        <a:rPr lang="en-US" sz="2599">
                          <a:solidFill>
                            <a:srgbClr val="000000"/>
                          </a:solidFill>
                          <a:latin typeface="Arimo"/>
                          <a:ea typeface="Arimo"/>
                          <a:cs typeface="Arimo"/>
                          <a:sym typeface="Arimo"/>
                        </a:rPr>
                        <a:t>Desarrollo y Diseño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c>
                  <a:txBody>
                    <a:bodyPr anchor="t" rtlCol="false"/>
                    <a:lstStyle/>
                    <a:p>
                      <a:pPr algn="ctr">
                        <a:lnSpc>
                          <a:spcPts val="3639"/>
                        </a:lnSpc>
                        <a:defRPr/>
                      </a:pPr>
                      <a:r>
                        <a:rPr lang="en-US" sz="2599">
                          <a:solidFill>
                            <a:srgbClr val="000000"/>
                          </a:solidFill>
                          <a:latin typeface="Arimo"/>
                          <a:ea typeface="Arimo"/>
                          <a:cs typeface="Arimo"/>
                          <a:sym typeface="Arimo"/>
                        </a:rPr>
                        <a:t>$7.500.000 – $13.000.000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r>
              <a:tr h="957719">
                <a:tc>
                  <a:txBody>
                    <a:bodyPr anchor="t" rtlCol="false"/>
                    <a:lstStyle/>
                    <a:p>
                      <a:pPr algn="ctr">
                        <a:lnSpc>
                          <a:spcPts val="3639"/>
                        </a:lnSpc>
                        <a:defRPr/>
                      </a:pPr>
                      <a:r>
                        <a:rPr lang="en-US" sz="2599">
                          <a:solidFill>
                            <a:srgbClr val="000000"/>
                          </a:solidFill>
                          <a:latin typeface="Arimo"/>
                          <a:ea typeface="Arimo"/>
                          <a:cs typeface="Arimo"/>
                          <a:sym typeface="Arimo"/>
                        </a:rPr>
                        <a:t>Publicidad y Marketing</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c>
                  <a:txBody>
                    <a:bodyPr anchor="t" rtlCol="false"/>
                    <a:lstStyle/>
                    <a:p>
                      <a:pPr algn="ctr">
                        <a:lnSpc>
                          <a:spcPts val="3639"/>
                        </a:lnSpc>
                        <a:defRPr/>
                      </a:pPr>
                      <a:r>
                        <a:rPr lang="en-US" sz="2599">
                          <a:solidFill>
                            <a:srgbClr val="000000"/>
                          </a:solidFill>
                          <a:latin typeface="Arimo"/>
                          <a:ea typeface="Arimo"/>
                          <a:cs typeface="Arimo"/>
                          <a:sym typeface="Arimo"/>
                        </a:rPr>
                        <a:t>$300.000 – $1.000.000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r>
              <a:tr h="957719">
                <a:tc>
                  <a:txBody>
                    <a:bodyPr anchor="t" rtlCol="false"/>
                    <a:lstStyle/>
                    <a:p>
                      <a:pPr algn="ctr">
                        <a:lnSpc>
                          <a:spcPts val="3639"/>
                        </a:lnSpc>
                        <a:defRPr/>
                      </a:pPr>
                      <a:r>
                        <a:rPr lang="en-US" sz="2599">
                          <a:solidFill>
                            <a:srgbClr val="000000"/>
                          </a:solidFill>
                          <a:latin typeface="Arimo"/>
                          <a:ea typeface="Arimo"/>
                          <a:cs typeface="Arimo"/>
                          <a:sym typeface="Arimo"/>
                        </a:rPr>
                        <a:t>Otros Gastos (Dominio, SSL)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c>
                  <a:txBody>
                    <a:bodyPr anchor="t" rtlCol="false"/>
                    <a:lstStyle/>
                    <a:p>
                      <a:pPr algn="ctr">
                        <a:lnSpc>
                          <a:spcPts val="3639"/>
                        </a:lnSpc>
                        <a:defRPr/>
                      </a:pPr>
                      <a:r>
                        <a:rPr lang="en-US" sz="2599">
                          <a:solidFill>
                            <a:srgbClr val="000000"/>
                          </a:solidFill>
                          <a:latin typeface="Arimo"/>
                          <a:ea typeface="Arimo"/>
                          <a:cs typeface="Arimo"/>
                          <a:sym typeface="Arimo"/>
                        </a:rPr>
                        <a:t>$60.000 - $120.000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r>
              <a:tr h="957719">
                <a:tc>
                  <a:txBody>
                    <a:bodyPr anchor="t" rtlCol="false"/>
                    <a:lstStyle/>
                    <a:p>
                      <a:pPr algn="ctr">
                        <a:lnSpc>
                          <a:spcPts val="3639"/>
                        </a:lnSpc>
                        <a:defRPr/>
                      </a:pPr>
                      <a:r>
                        <a:rPr lang="en-US" sz="2599">
                          <a:solidFill>
                            <a:srgbClr val="000000"/>
                          </a:solidFill>
                          <a:latin typeface="Arimo"/>
                          <a:ea typeface="Arimo"/>
                          <a:cs typeface="Arimo"/>
                          <a:sym typeface="Arimo"/>
                        </a:rPr>
                        <a:t>Total Estimado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c>
                  <a:txBody>
                    <a:bodyPr anchor="t" rtlCol="false"/>
                    <a:lstStyle/>
                    <a:p>
                      <a:pPr algn="ctr">
                        <a:lnSpc>
                          <a:spcPts val="3639"/>
                        </a:lnSpc>
                        <a:defRPr/>
                      </a:pPr>
                      <a:r>
                        <a:rPr lang="en-US" sz="2599" b="true">
                          <a:solidFill>
                            <a:srgbClr val="000000"/>
                          </a:solidFill>
                          <a:latin typeface="Arimo Bold"/>
                          <a:ea typeface="Arimo Bold"/>
                          <a:cs typeface="Arimo Bold"/>
                          <a:sym typeface="Arimo Bold"/>
                        </a:rPr>
                        <a:t>$8.460.000 - $16.520.000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FFF"/>
                    </a:solidFill>
                  </a:tcPr>
                </a:tc>
              </a:tr>
            </a:tbl>
          </a:graphicData>
        </a:graphic>
      </p:graphicFrame>
      <p:sp>
        <p:nvSpPr>
          <p:cNvPr name="TextBox 5" id="5"/>
          <p:cNvSpPr txBox="true"/>
          <p:nvPr/>
        </p:nvSpPr>
        <p:spPr>
          <a:xfrm rot="0">
            <a:off x="2256056" y="555692"/>
            <a:ext cx="12969725" cy="1152525"/>
          </a:xfrm>
          <a:prstGeom prst="rect">
            <a:avLst/>
          </a:prstGeom>
        </p:spPr>
        <p:txBody>
          <a:bodyPr anchor="t" rtlCol="false" tIns="0" lIns="0" bIns="0" rIns="0">
            <a:spAutoFit/>
          </a:bodyPr>
          <a:lstStyle/>
          <a:p>
            <a:pPr algn="l">
              <a:lnSpc>
                <a:spcPts val="9000"/>
              </a:lnSpc>
            </a:pPr>
            <a:r>
              <a:rPr lang="en-US" sz="7500" b="true">
                <a:solidFill>
                  <a:srgbClr val="FF862F"/>
                </a:solidFill>
                <a:latin typeface="HK Grotesk Medium"/>
                <a:ea typeface="HK Grotesk Medium"/>
                <a:cs typeface="HK Grotesk Medium"/>
                <a:sym typeface="HK Grotesk Medium"/>
              </a:rPr>
              <a:t>Costos</a:t>
            </a:r>
          </a:p>
        </p:txBody>
      </p:sp>
      <p:sp>
        <p:nvSpPr>
          <p:cNvPr name="Freeform 6" id="6"/>
          <p:cNvSpPr/>
          <p:nvPr/>
        </p:nvSpPr>
        <p:spPr>
          <a:xfrm flipH="false" flipV="false" rot="0">
            <a:off x="15225781" y="1136717"/>
            <a:ext cx="490973" cy="280994"/>
          </a:xfrm>
          <a:custGeom>
            <a:avLst/>
            <a:gdLst/>
            <a:ahLst/>
            <a:cxnLst/>
            <a:rect r="r" b="b" t="t" l="l"/>
            <a:pathLst>
              <a:path h="280994" w="490973">
                <a:moveTo>
                  <a:pt x="0" y="0"/>
                </a:moveTo>
                <a:lnTo>
                  <a:pt x="490973" y="0"/>
                </a:lnTo>
                <a:lnTo>
                  <a:pt x="490973" y="280994"/>
                </a:lnTo>
                <a:lnTo>
                  <a:pt x="0" y="2809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716754" y="997876"/>
            <a:ext cx="2318858" cy="560729"/>
          </a:xfrm>
          <a:prstGeom prst="rect">
            <a:avLst/>
          </a:prstGeom>
        </p:spPr>
        <p:txBody>
          <a:bodyPr anchor="t" rtlCol="false" tIns="0" lIns="0" bIns="0" rIns="0">
            <a:spAutoFit/>
          </a:bodyPr>
          <a:lstStyle/>
          <a:p>
            <a:pPr algn="l">
              <a:lnSpc>
                <a:spcPts val="4257"/>
              </a:lnSpc>
            </a:pPr>
            <a:r>
              <a:rPr lang="en-US" sz="4054" spc="-121" b="true">
                <a:solidFill>
                  <a:srgbClr val="000000"/>
                </a:solidFill>
                <a:latin typeface="HK Grotesk Semi-Bold"/>
                <a:ea typeface="HK Grotesk Semi-Bold"/>
                <a:cs typeface="HK Grotesk Semi-Bold"/>
                <a:sym typeface="HK Grotesk Semi-Bold"/>
              </a:rPr>
              <a:t>PawFinder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314058" y="-319537"/>
            <a:ext cx="1252697" cy="10926073"/>
          </a:xfrm>
          <a:prstGeom prst="rect">
            <a:avLst/>
          </a:prstGeom>
          <a:solidFill>
            <a:srgbClr val="FF862F"/>
          </a:solidFill>
        </p:spPr>
      </p:sp>
      <p:sp>
        <p:nvSpPr>
          <p:cNvPr name="Freeform 3" id="3"/>
          <p:cNvSpPr/>
          <p:nvPr/>
        </p:nvSpPr>
        <p:spPr>
          <a:xfrm flipH="false" flipV="false" rot="896571">
            <a:off x="-3710528" y="-700792"/>
            <a:ext cx="4518794" cy="4518794"/>
          </a:xfrm>
          <a:custGeom>
            <a:avLst/>
            <a:gdLst/>
            <a:ahLst/>
            <a:cxnLst/>
            <a:rect r="r" b="b" t="t" l="l"/>
            <a:pathLst>
              <a:path h="4518794" w="4518794">
                <a:moveTo>
                  <a:pt x="0" y="0"/>
                </a:moveTo>
                <a:lnTo>
                  <a:pt x="4518794" y="0"/>
                </a:lnTo>
                <a:lnTo>
                  <a:pt x="4518794" y="4518794"/>
                </a:lnTo>
                <a:lnTo>
                  <a:pt x="0" y="4518794"/>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3182446" y="3788586"/>
            <a:ext cx="1971914" cy="0"/>
          </a:xfrm>
          <a:prstGeom prst="line">
            <a:avLst/>
          </a:prstGeom>
          <a:ln cap="flat" w="38100">
            <a:solidFill>
              <a:srgbClr val="000000"/>
            </a:solidFill>
            <a:prstDash val="solid"/>
            <a:headEnd type="none" len="sm" w="sm"/>
            <a:tailEnd type="arrow" len="sm" w="med"/>
          </a:ln>
        </p:spPr>
      </p:sp>
      <p:grpSp>
        <p:nvGrpSpPr>
          <p:cNvPr name="Group 5" id="5"/>
          <p:cNvGrpSpPr/>
          <p:nvPr/>
        </p:nvGrpSpPr>
        <p:grpSpPr>
          <a:xfrm rot="0">
            <a:off x="1983699" y="3189213"/>
            <a:ext cx="1198746" cy="119874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FAEFF"/>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TextBox 8" id="8"/>
          <p:cNvSpPr txBox="true"/>
          <p:nvPr/>
        </p:nvSpPr>
        <p:spPr>
          <a:xfrm rot="0">
            <a:off x="2256056" y="555692"/>
            <a:ext cx="12969725" cy="1152525"/>
          </a:xfrm>
          <a:prstGeom prst="rect">
            <a:avLst/>
          </a:prstGeom>
        </p:spPr>
        <p:txBody>
          <a:bodyPr anchor="t" rtlCol="false" tIns="0" lIns="0" bIns="0" rIns="0">
            <a:spAutoFit/>
          </a:bodyPr>
          <a:lstStyle/>
          <a:p>
            <a:pPr algn="l">
              <a:lnSpc>
                <a:spcPts val="9000"/>
              </a:lnSpc>
            </a:pPr>
            <a:r>
              <a:rPr lang="en-US" sz="7500" b="true">
                <a:solidFill>
                  <a:srgbClr val="FF862F"/>
                </a:solidFill>
                <a:latin typeface="HK Grotesk Medium"/>
                <a:ea typeface="HK Grotesk Medium"/>
                <a:cs typeface="HK Grotesk Medium"/>
                <a:sym typeface="HK Grotesk Medium"/>
              </a:rPr>
              <a:t>Cronograma</a:t>
            </a:r>
          </a:p>
        </p:txBody>
      </p:sp>
      <p:grpSp>
        <p:nvGrpSpPr>
          <p:cNvPr name="Group 9" id="9"/>
          <p:cNvGrpSpPr/>
          <p:nvPr/>
        </p:nvGrpSpPr>
        <p:grpSpPr>
          <a:xfrm rot="0">
            <a:off x="5154359" y="3189213"/>
            <a:ext cx="1198746" cy="119874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FFF57"/>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2" id="12"/>
          <p:cNvGrpSpPr/>
          <p:nvPr/>
        </p:nvGrpSpPr>
        <p:grpSpPr>
          <a:xfrm rot="0">
            <a:off x="8324781" y="3189213"/>
            <a:ext cx="1198746" cy="119874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862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15" id="15"/>
          <p:cNvSpPr/>
          <p:nvPr/>
        </p:nvSpPr>
        <p:spPr>
          <a:xfrm>
            <a:off x="6353106" y="3788586"/>
            <a:ext cx="1971675" cy="0"/>
          </a:xfrm>
          <a:prstGeom prst="line">
            <a:avLst/>
          </a:prstGeom>
          <a:ln cap="flat" w="38100">
            <a:solidFill>
              <a:srgbClr val="000000"/>
            </a:solidFill>
            <a:prstDash val="solid"/>
            <a:headEnd type="none" len="sm" w="sm"/>
            <a:tailEnd type="arrow" len="sm" w="med"/>
          </a:ln>
        </p:spPr>
      </p:sp>
      <p:grpSp>
        <p:nvGrpSpPr>
          <p:cNvPr name="Group 16" id="16"/>
          <p:cNvGrpSpPr/>
          <p:nvPr/>
        </p:nvGrpSpPr>
        <p:grpSpPr>
          <a:xfrm rot="0">
            <a:off x="11771427" y="3189213"/>
            <a:ext cx="1198746" cy="1198746"/>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B393E"/>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19" id="19"/>
          <p:cNvSpPr/>
          <p:nvPr/>
        </p:nvSpPr>
        <p:spPr>
          <a:xfrm>
            <a:off x="9523527" y="3788586"/>
            <a:ext cx="2247900" cy="0"/>
          </a:xfrm>
          <a:prstGeom prst="line">
            <a:avLst/>
          </a:prstGeom>
          <a:ln cap="flat" w="38100">
            <a:solidFill>
              <a:srgbClr val="000000"/>
            </a:solidFill>
            <a:prstDash val="solid"/>
            <a:headEnd type="none" len="sm" w="sm"/>
            <a:tailEnd type="arrow" len="sm" w="med"/>
          </a:ln>
        </p:spPr>
      </p:sp>
      <p:sp>
        <p:nvSpPr>
          <p:cNvPr name="AutoShape 20" id="20"/>
          <p:cNvSpPr/>
          <p:nvPr/>
        </p:nvSpPr>
        <p:spPr>
          <a:xfrm>
            <a:off x="12970173" y="3788586"/>
            <a:ext cx="1971675" cy="0"/>
          </a:xfrm>
          <a:prstGeom prst="line">
            <a:avLst/>
          </a:prstGeom>
          <a:ln cap="flat" w="38100">
            <a:solidFill>
              <a:srgbClr val="000000"/>
            </a:solidFill>
            <a:prstDash val="solid"/>
            <a:headEnd type="none" len="sm" w="sm"/>
            <a:tailEnd type="arrow" len="sm" w="med"/>
          </a:ln>
        </p:spPr>
      </p:sp>
      <p:grpSp>
        <p:nvGrpSpPr>
          <p:cNvPr name="Group 21" id="21"/>
          <p:cNvGrpSpPr/>
          <p:nvPr/>
        </p:nvGrpSpPr>
        <p:grpSpPr>
          <a:xfrm rot="0">
            <a:off x="14941848" y="3189213"/>
            <a:ext cx="1198746" cy="1198746"/>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2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TextBox 24" id="24"/>
          <p:cNvSpPr txBox="true"/>
          <p:nvPr/>
        </p:nvSpPr>
        <p:spPr>
          <a:xfrm rot="0">
            <a:off x="1314459" y="4647938"/>
            <a:ext cx="2295911" cy="3994785"/>
          </a:xfrm>
          <a:prstGeom prst="rect">
            <a:avLst/>
          </a:prstGeom>
        </p:spPr>
        <p:txBody>
          <a:bodyPr anchor="t" rtlCol="false" tIns="0" lIns="0" bIns="0" rIns="0">
            <a:spAutoFit/>
          </a:bodyPr>
          <a:lstStyle/>
          <a:p>
            <a:pPr algn="ctr">
              <a:lnSpc>
                <a:spcPts val="3599"/>
              </a:lnSpc>
            </a:pPr>
            <a:r>
              <a:rPr lang="en-US" sz="2399">
                <a:solidFill>
                  <a:srgbClr val="000000"/>
                </a:solidFill>
                <a:latin typeface="Open Sans"/>
                <a:ea typeface="Open Sans"/>
                <a:cs typeface="Open Sans"/>
                <a:sym typeface="Open Sans"/>
              </a:rPr>
              <a:t>Fase 1: Inicio (14 de Agosto-18 Agosto 2024)</a:t>
            </a:r>
          </a:p>
          <a:p>
            <a:pPr algn="ctr">
              <a:lnSpc>
                <a:spcPts val="3599"/>
              </a:lnSpc>
            </a:pPr>
          </a:p>
          <a:p>
            <a:pPr algn="ctr">
              <a:lnSpc>
                <a:spcPts val="3599"/>
              </a:lnSpc>
            </a:pPr>
          </a:p>
          <a:p>
            <a:pPr algn="ctr">
              <a:lnSpc>
                <a:spcPts val="3599"/>
              </a:lnSpc>
            </a:pPr>
          </a:p>
          <a:p>
            <a:pPr algn="ctr">
              <a:lnSpc>
                <a:spcPts val="3599"/>
              </a:lnSpc>
            </a:pPr>
            <a:r>
              <a:rPr lang="en-US" sz="2399">
                <a:solidFill>
                  <a:srgbClr val="000000"/>
                </a:solidFill>
                <a:latin typeface="Open Sans"/>
                <a:ea typeface="Open Sans"/>
                <a:cs typeface="Open Sans"/>
                <a:sym typeface="Open Sans"/>
              </a:rPr>
              <a:t>Hito: Acta de constitución aprobada.</a:t>
            </a:r>
          </a:p>
        </p:txBody>
      </p:sp>
      <p:sp>
        <p:nvSpPr>
          <p:cNvPr name="TextBox 25" id="25"/>
          <p:cNvSpPr txBox="true"/>
          <p:nvPr/>
        </p:nvSpPr>
        <p:spPr>
          <a:xfrm rot="0">
            <a:off x="4605777" y="4647938"/>
            <a:ext cx="2295911" cy="3994785"/>
          </a:xfrm>
          <a:prstGeom prst="rect">
            <a:avLst/>
          </a:prstGeom>
        </p:spPr>
        <p:txBody>
          <a:bodyPr anchor="t" rtlCol="false" tIns="0" lIns="0" bIns="0" rIns="0">
            <a:spAutoFit/>
          </a:bodyPr>
          <a:lstStyle/>
          <a:p>
            <a:pPr algn="ctr">
              <a:lnSpc>
                <a:spcPts val="3599"/>
              </a:lnSpc>
            </a:pPr>
            <a:r>
              <a:rPr lang="en-US" sz="2399">
                <a:solidFill>
                  <a:srgbClr val="000000"/>
                </a:solidFill>
                <a:latin typeface="Open Sans"/>
                <a:ea typeface="Open Sans"/>
                <a:cs typeface="Open Sans"/>
                <a:sym typeface="Open Sans"/>
              </a:rPr>
              <a:t>Fase 2: Planificación (21 de Agosto-1 Septiembre 2024)</a:t>
            </a:r>
          </a:p>
          <a:p>
            <a:pPr algn="ctr">
              <a:lnSpc>
                <a:spcPts val="3599"/>
              </a:lnSpc>
            </a:pPr>
          </a:p>
          <a:p>
            <a:pPr algn="ctr">
              <a:lnSpc>
                <a:spcPts val="3599"/>
              </a:lnSpc>
              <a:spcBef>
                <a:spcPct val="0"/>
              </a:spcBef>
            </a:pPr>
            <a:r>
              <a:rPr lang="en-US" sz="2399">
                <a:solidFill>
                  <a:srgbClr val="000000"/>
                </a:solidFill>
                <a:latin typeface="Open Sans"/>
                <a:ea typeface="Open Sans"/>
                <a:cs typeface="Open Sans"/>
                <a:sym typeface="Open Sans"/>
              </a:rPr>
              <a:t>Diseño de arquitectura completado.</a:t>
            </a:r>
          </a:p>
        </p:txBody>
      </p:sp>
      <p:sp>
        <p:nvSpPr>
          <p:cNvPr name="TextBox 26" id="26"/>
          <p:cNvSpPr txBox="true"/>
          <p:nvPr/>
        </p:nvSpPr>
        <p:spPr>
          <a:xfrm rot="0">
            <a:off x="7861315" y="4666463"/>
            <a:ext cx="2295911" cy="3994785"/>
          </a:xfrm>
          <a:prstGeom prst="rect">
            <a:avLst/>
          </a:prstGeom>
        </p:spPr>
        <p:txBody>
          <a:bodyPr anchor="t" rtlCol="false" tIns="0" lIns="0" bIns="0" rIns="0">
            <a:spAutoFit/>
          </a:bodyPr>
          <a:lstStyle/>
          <a:p>
            <a:pPr algn="ctr">
              <a:lnSpc>
                <a:spcPts val="3599"/>
              </a:lnSpc>
            </a:pPr>
            <a:r>
              <a:rPr lang="en-US" sz="2399">
                <a:solidFill>
                  <a:srgbClr val="000000"/>
                </a:solidFill>
                <a:latin typeface="Open Sans"/>
                <a:ea typeface="Open Sans"/>
                <a:cs typeface="Open Sans"/>
                <a:sym typeface="Open Sans"/>
              </a:rPr>
              <a:t>Fase 3: Desarrollo (4 de Septiembre-27 Octubre 2024)</a:t>
            </a:r>
          </a:p>
          <a:p>
            <a:pPr algn="ctr">
              <a:lnSpc>
                <a:spcPts val="3599"/>
              </a:lnSpc>
            </a:pPr>
          </a:p>
          <a:p>
            <a:pPr algn="ctr">
              <a:lnSpc>
                <a:spcPts val="3599"/>
              </a:lnSpc>
            </a:pPr>
          </a:p>
          <a:p>
            <a:pPr algn="ctr">
              <a:lnSpc>
                <a:spcPts val="3599"/>
              </a:lnSpc>
              <a:spcBef>
                <a:spcPct val="0"/>
              </a:spcBef>
            </a:pPr>
            <a:r>
              <a:rPr lang="en-US" sz="2399">
                <a:solidFill>
                  <a:srgbClr val="000000"/>
                </a:solidFill>
                <a:latin typeface="Open Sans"/>
                <a:ea typeface="Open Sans"/>
                <a:cs typeface="Open Sans"/>
                <a:sym typeface="Open Sans"/>
              </a:rPr>
              <a:t>Backend y Frontend finalizados.</a:t>
            </a:r>
          </a:p>
        </p:txBody>
      </p:sp>
      <p:sp>
        <p:nvSpPr>
          <p:cNvPr name="TextBox 27" id="27"/>
          <p:cNvSpPr txBox="true"/>
          <p:nvPr/>
        </p:nvSpPr>
        <p:spPr>
          <a:xfrm rot="0">
            <a:off x="11116854" y="4647413"/>
            <a:ext cx="2565783" cy="3785125"/>
          </a:xfrm>
          <a:prstGeom prst="rect">
            <a:avLst/>
          </a:prstGeom>
        </p:spPr>
        <p:txBody>
          <a:bodyPr anchor="t" rtlCol="false" tIns="0" lIns="0" bIns="0" rIns="0">
            <a:spAutoFit/>
          </a:bodyPr>
          <a:lstStyle/>
          <a:p>
            <a:pPr algn="ctr">
              <a:lnSpc>
                <a:spcPts val="3825"/>
              </a:lnSpc>
            </a:pPr>
            <a:r>
              <a:rPr lang="en-US" sz="2550">
                <a:solidFill>
                  <a:srgbClr val="000000"/>
                </a:solidFill>
                <a:latin typeface="Open Sans"/>
                <a:ea typeface="Open Sans"/>
                <a:cs typeface="Open Sans"/>
                <a:sym typeface="Open Sans"/>
              </a:rPr>
              <a:t>Fase 4: Pruebas (30 de Octubre-10 de Noviembre 2024)</a:t>
            </a:r>
          </a:p>
          <a:p>
            <a:pPr algn="ctr">
              <a:lnSpc>
                <a:spcPts val="3825"/>
              </a:lnSpc>
            </a:pPr>
          </a:p>
          <a:p>
            <a:pPr algn="ctr">
              <a:lnSpc>
                <a:spcPts val="3825"/>
              </a:lnSpc>
              <a:spcBef>
                <a:spcPct val="0"/>
              </a:spcBef>
            </a:pPr>
            <a:r>
              <a:rPr lang="en-US" sz="2550">
                <a:solidFill>
                  <a:srgbClr val="000000"/>
                </a:solidFill>
                <a:latin typeface="Open Sans"/>
                <a:ea typeface="Open Sans"/>
                <a:cs typeface="Open Sans"/>
                <a:sym typeface="Open Sans"/>
              </a:rPr>
              <a:t>Funcionalidades validadas.</a:t>
            </a:r>
          </a:p>
        </p:txBody>
      </p:sp>
      <p:sp>
        <p:nvSpPr>
          <p:cNvPr name="TextBox 28" id="28"/>
          <p:cNvSpPr txBox="true"/>
          <p:nvPr/>
        </p:nvSpPr>
        <p:spPr>
          <a:xfrm rot="0">
            <a:off x="14480322" y="4757420"/>
            <a:ext cx="2295911" cy="3547110"/>
          </a:xfrm>
          <a:prstGeom prst="rect">
            <a:avLst/>
          </a:prstGeom>
        </p:spPr>
        <p:txBody>
          <a:bodyPr anchor="t" rtlCol="false" tIns="0" lIns="0" bIns="0" rIns="0">
            <a:spAutoFit/>
          </a:bodyPr>
          <a:lstStyle/>
          <a:p>
            <a:pPr algn="ctr">
              <a:lnSpc>
                <a:spcPts val="3599"/>
              </a:lnSpc>
            </a:pPr>
            <a:r>
              <a:rPr lang="en-US" sz="2399">
                <a:solidFill>
                  <a:srgbClr val="000000"/>
                </a:solidFill>
                <a:latin typeface="Open Sans"/>
                <a:ea typeface="Open Sans"/>
                <a:cs typeface="Open Sans"/>
                <a:sym typeface="Open Sans"/>
              </a:rPr>
              <a:t>Fase 5: Implementación (13 de Noviembre - 17 de Noviembre)</a:t>
            </a:r>
          </a:p>
          <a:p>
            <a:pPr algn="ctr">
              <a:lnSpc>
                <a:spcPts val="3599"/>
              </a:lnSpc>
            </a:pPr>
          </a:p>
          <a:p>
            <a:pPr algn="ctr">
              <a:lnSpc>
                <a:spcPts val="3599"/>
              </a:lnSpc>
              <a:spcBef>
                <a:spcPct val="0"/>
              </a:spcBef>
            </a:pPr>
            <a:r>
              <a:rPr lang="en-US" sz="2399">
                <a:solidFill>
                  <a:srgbClr val="000000"/>
                </a:solidFill>
                <a:latin typeface="Open Sans"/>
                <a:ea typeface="Open Sans"/>
                <a:cs typeface="Open Sans"/>
                <a:sym typeface="Open Sans"/>
              </a:rPr>
              <a:t>Aplicación finalizada.</a:t>
            </a:r>
          </a:p>
        </p:txBody>
      </p:sp>
      <p:sp>
        <p:nvSpPr>
          <p:cNvPr name="TextBox 29" id="29"/>
          <p:cNvSpPr txBox="true"/>
          <p:nvPr/>
        </p:nvSpPr>
        <p:spPr>
          <a:xfrm rot="0">
            <a:off x="14981165" y="884927"/>
            <a:ext cx="2318858" cy="560729"/>
          </a:xfrm>
          <a:prstGeom prst="rect">
            <a:avLst/>
          </a:prstGeom>
        </p:spPr>
        <p:txBody>
          <a:bodyPr anchor="t" rtlCol="false" tIns="0" lIns="0" bIns="0" rIns="0">
            <a:spAutoFit/>
          </a:bodyPr>
          <a:lstStyle/>
          <a:p>
            <a:pPr algn="l">
              <a:lnSpc>
                <a:spcPts val="4257"/>
              </a:lnSpc>
            </a:pPr>
            <a:r>
              <a:rPr lang="en-US" sz="4054" spc="-121" b="true">
                <a:solidFill>
                  <a:srgbClr val="000000"/>
                </a:solidFill>
                <a:latin typeface="HK Grotesk Semi-Bold"/>
                <a:ea typeface="HK Grotesk Semi-Bold"/>
                <a:cs typeface="HK Grotesk Semi-Bold"/>
                <a:sym typeface="HK Grotesk Semi-Bold"/>
              </a:rPr>
              <a:t>PawFinder</a:t>
            </a:r>
          </a:p>
        </p:txBody>
      </p:sp>
      <p:sp>
        <p:nvSpPr>
          <p:cNvPr name="Freeform 30" id="30"/>
          <p:cNvSpPr/>
          <p:nvPr/>
        </p:nvSpPr>
        <p:spPr>
          <a:xfrm flipH="false" flipV="false" rot="0">
            <a:off x="14450875" y="1028700"/>
            <a:ext cx="490973" cy="280994"/>
          </a:xfrm>
          <a:custGeom>
            <a:avLst/>
            <a:gdLst/>
            <a:ahLst/>
            <a:cxnLst/>
            <a:rect r="r" b="b" t="t" l="l"/>
            <a:pathLst>
              <a:path h="280994" w="490973">
                <a:moveTo>
                  <a:pt x="0" y="0"/>
                </a:moveTo>
                <a:lnTo>
                  <a:pt x="490973" y="0"/>
                </a:lnTo>
                <a:lnTo>
                  <a:pt x="490973" y="280994"/>
                </a:lnTo>
                <a:lnTo>
                  <a:pt x="0" y="2809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350460" y="-350460"/>
            <a:ext cx="5817206" cy="10987919"/>
          </a:xfrm>
          <a:prstGeom prst="rect">
            <a:avLst/>
          </a:prstGeom>
          <a:solidFill>
            <a:srgbClr val="FF862F"/>
          </a:solidFill>
        </p:spPr>
      </p:sp>
      <p:sp>
        <p:nvSpPr>
          <p:cNvPr name="Freeform 3" id="3"/>
          <p:cNvSpPr/>
          <p:nvPr/>
        </p:nvSpPr>
        <p:spPr>
          <a:xfrm flipH="false" flipV="false" rot="-6549008">
            <a:off x="-1609411" y="-2305269"/>
            <a:ext cx="6854467" cy="6854467"/>
          </a:xfrm>
          <a:custGeom>
            <a:avLst/>
            <a:gdLst/>
            <a:ahLst/>
            <a:cxnLst/>
            <a:rect r="r" b="b" t="t" l="l"/>
            <a:pathLst>
              <a:path h="6854467" w="6854467">
                <a:moveTo>
                  <a:pt x="0" y="0"/>
                </a:moveTo>
                <a:lnTo>
                  <a:pt x="6854467" y="0"/>
                </a:lnTo>
                <a:lnTo>
                  <a:pt x="6854467" y="6854467"/>
                </a:lnTo>
                <a:lnTo>
                  <a:pt x="0" y="6854467"/>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825656" y="1028700"/>
            <a:ext cx="433644" cy="108017"/>
          </a:xfrm>
          <a:custGeom>
            <a:avLst/>
            <a:gdLst/>
            <a:ahLst/>
            <a:cxnLst/>
            <a:rect r="r" b="b" t="t" l="l"/>
            <a:pathLst>
              <a:path h="108017" w="433644">
                <a:moveTo>
                  <a:pt x="0" y="0"/>
                </a:moveTo>
                <a:lnTo>
                  <a:pt x="433644" y="0"/>
                </a:lnTo>
                <a:lnTo>
                  <a:pt x="433644" y="108017"/>
                </a:lnTo>
                <a:lnTo>
                  <a:pt x="0" y="1080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4683004" y="8686907"/>
            <a:ext cx="2952077" cy="571393"/>
            <a:chOff x="0" y="0"/>
            <a:chExt cx="3936103" cy="761858"/>
          </a:xfrm>
        </p:grpSpPr>
        <p:sp>
          <p:nvSpPr>
            <p:cNvPr name="TextBox 6" id="6"/>
            <p:cNvSpPr txBox="true"/>
            <p:nvPr/>
          </p:nvSpPr>
          <p:spPr>
            <a:xfrm rot="0">
              <a:off x="996647" y="47625"/>
              <a:ext cx="2939456" cy="714233"/>
            </a:xfrm>
            <a:prstGeom prst="rect">
              <a:avLst/>
            </a:prstGeom>
          </p:spPr>
          <p:txBody>
            <a:bodyPr anchor="t" rtlCol="false" tIns="0" lIns="0" bIns="0" rIns="0">
              <a:spAutoFit/>
            </a:bodyPr>
            <a:lstStyle/>
            <a:p>
              <a:pPr algn="l">
                <a:lnSpc>
                  <a:spcPts val="4004"/>
                </a:lnSpc>
              </a:pPr>
              <a:r>
                <a:rPr lang="en-US" sz="3813" spc="-114" b="true">
                  <a:solidFill>
                    <a:srgbClr val="000000"/>
                  </a:solidFill>
                  <a:latin typeface="HK Grotesk Semi-Bold"/>
                  <a:ea typeface="HK Grotesk Semi-Bold"/>
                  <a:cs typeface="HK Grotesk Semi-Bold"/>
                  <a:sym typeface="HK Grotesk Semi-Bold"/>
                </a:rPr>
                <a:t>PawFinder</a:t>
              </a:r>
            </a:p>
          </p:txBody>
        </p:sp>
        <p:sp>
          <p:nvSpPr>
            <p:cNvPr name="Freeform 7" id="7"/>
            <p:cNvSpPr/>
            <p:nvPr/>
          </p:nvSpPr>
          <p:spPr>
            <a:xfrm flipH="false" flipV="false" rot="0">
              <a:off x="0" y="216149"/>
              <a:ext cx="786238" cy="449981"/>
            </a:xfrm>
            <a:custGeom>
              <a:avLst/>
              <a:gdLst/>
              <a:ahLst/>
              <a:cxnLst/>
              <a:rect r="r" b="b" t="t" l="l"/>
              <a:pathLst>
                <a:path h="449981" w="786238">
                  <a:moveTo>
                    <a:pt x="0" y="0"/>
                  </a:moveTo>
                  <a:lnTo>
                    <a:pt x="786238" y="0"/>
                  </a:lnTo>
                  <a:lnTo>
                    <a:pt x="786238" y="449981"/>
                  </a:lnTo>
                  <a:lnTo>
                    <a:pt x="0" y="4499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8" id="8"/>
          <p:cNvSpPr/>
          <p:nvPr/>
        </p:nvSpPr>
        <p:spPr>
          <a:xfrm flipH="false" flipV="false" rot="0">
            <a:off x="5466746" y="1368405"/>
            <a:ext cx="12863039" cy="2955022"/>
          </a:xfrm>
          <a:custGeom>
            <a:avLst/>
            <a:gdLst/>
            <a:ahLst/>
            <a:cxnLst/>
            <a:rect r="r" b="b" t="t" l="l"/>
            <a:pathLst>
              <a:path h="2955022" w="12863039">
                <a:moveTo>
                  <a:pt x="0" y="0"/>
                </a:moveTo>
                <a:lnTo>
                  <a:pt x="12863039" y="0"/>
                </a:lnTo>
                <a:lnTo>
                  <a:pt x="12863039" y="2955022"/>
                </a:lnTo>
                <a:lnTo>
                  <a:pt x="0" y="2955022"/>
                </a:lnTo>
                <a:lnTo>
                  <a:pt x="0" y="0"/>
                </a:lnTo>
                <a:close/>
              </a:path>
            </a:pathLst>
          </a:custGeom>
          <a:blipFill>
            <a:blip r:embed="rId8"/>
            <a:stretch>
              <a:fillRect l="0" t="0" r="0" b="0"/>
            </a:stretch>
          </a:blipFill>
        </p:spPr>
      </p:sp>
      <p:sp>
        <p:nvSpPr>
          <p:cNvPr name="TextBox 9" id="9"/>
          <p:cNvSpPr txBox="true"/>
          <p:nvPr/>
        </p:nvSpPr>
        <p:spPr>
          <a:xfrm rot="0">
            <a:off x="455877" y="377204"/>
            <a:ext cx="4554991" cy="1972877"/>
          </a:xfrm>
          <a:prstGeom prst="rect">
            <a:avLst/>
          </a:prstGeom>
        </p:spPr>
        <p:txBody>
          <a:bodyPr anchor="t" rtlCol="false" tIns="0" lIns="0" bIns="0" rIns="0">
            <a:spAutoFit/>
          </a:bodyPr>
          <a:lstStyle/>
          <a:p>
            <a:pPr algn="l">
              <a:lnSpc>
                <a:spcPts val="7729"/>
              </a:lnSpc>
            </a:pPr>
            <a:r>
              <a:rPr lang="en-US" sz="6441" b="true">
                <a:solidFill>
                  <a:srgbClr val="FFFFFF"/>
                </a:solidFill>
                <a:latin typeface="HK Grotesk Medium"/>
                <a:ea typeface="HK Grotesk Medium"/>
                <a:cs typeface="HK Grotesk Medium"/>
                <a:sym typeface="HK Grotesk Medium"/>
              </a:rPr>
              <a:t>Resultados de Pruebas</a:t>
            </a:r>
          </a:p>
        </p:txBody>
      </p:sp>
      <p:sp>
        <p:nvSpPr>
          <p:cNvPr name="TextBox 10" id="10"/>
          <p:cNvSpPr txBox="true"/>
          <p:nvPr/>
        </p:nvSpPr>
        <p:spPr>
          <a:xfrm rot="0">
            <a:off x="5466746" y="4466302"/>
            <a:ext cx="12821254" cy="3516631"/>
          </a:xfrm>
          <a:prstGeom prst="rect">
            <a:avLst/>
          </a:prstGeom>
        </p:spPr>
        <p:txBody>
          <a:bodyPr anchor="t" rtlCol="false" tIns="0" lIns="0" bIns="0" rIns="0">
            <a:spAutoFit/>
          </a:bodyPr>
          <a:lstStyle/>
          <a:p>
            <a:pPr algn="ctr">
              <a:lnSpc>
                <a:spcPts val="4049"/>
              </a:lnSpc>
              <a:spcBef>
                <a:spcPct val="0"/>
              </a:spcBef>
            </a:pPr>
          </a:p>
          <a:p>
            <a:pPr algn="ctr">
              <a:lnSpc>
                <a:spcPts val="4049"/>
              </a:lnSpc>
              <a:spcBef>
                <a:spcPct val="0"/>
              </a:spcBef>
            </a:pPr>
            <a:r>
              <a:rPr lang="en-US" sz="2699">
                <a:solidFill>
                  <a:srgbClr val="000000"/>
                </a:solidFill>
                <a:latin typeface="Open Sans"/>
                <a:ea typeface="Open Sans"/>
                <a:cs typeface="Open Sans"/>
                <a:sym typeface="Open Sans"/>
              </a:rPr>
              <a:t>Cobertura de las Pruebas:</a:t>
            </a:r>
          </a:p>
          <a:p>
            <a:pPr algn="ctr">
              <a:lnSpc>
                <a:spcPts val="4049"/>
              </a:lnSpc>
              <a:spcBef>
                <a:spcPct val="0"/>
              </a:spcBef>
            </a:pPr>
            <a:r>
              <a:rPr lang="en-US" sz="2699">
                <a:solidFill>
                  <a:srgbClr val="000000"/>
                </a:solidFill>
                <a:latin typeface="Open Sans"/>
                <a:ea typeface="Open Sans"/>
                <a:cs typeface="Open Sans"/>
                <a:sym typeface="Open Sans"/>
              </a:rPr>
              <a:t>-End-To-End (E2E): Cubrió principalmente el área de autenticación de usuarios </a:t>
            </a:r>
          </a:p>
          <a:p>
            <a:pPr algn="ctr">
              <a:lnSpc>
                <a:spcPts val="4049"/>
              </a:lnSpc>
              <a:spcBef>
                <a:spcPct val="0"/>
              </a:spcBef>
            </a:pPr>
            <a:r>
              <a:rPr lang="en-US" sz="2699">
                <a:solidFill>
                  <a:srgbClr val="000000"/>
                </a:solidFill>
                <a:latin typeface="Open Sans"/>
                <a:ea typeface="Open Sans"/>
                <a:cs typeface="Open Sans"/>
                <a:sym typeface="Open Sans"/>
              </a:rPr>
              <a:t>-Integración: Cubrio todos los endpoints de la aplicación (19 en total)</a:t>
            </a:r>
          </a:p>
          <a:p>
            <a:pPr algn="ctr">
              <a:lnSpc>
                <a:spcPts val="4049"/>
              </a:lnSpc>
              <a:spcBef>
                <a:spcPct val="0"/>
              </a:spcBef>
            </a:pPr>
            <a:r>
              <a:rPr lang="en-US" sz="2699">
                <a:solidFill>
                  <a:srgbClr val="000000"/>
                </a:solidFill>
                <a:latin typeface="Open Sans"/>
                <a:ea typeface="Open Sans"/>
                <a:cs typeface="Open Sans"/>
                <a:sym typeface="Open Sans"/>
              </a:rPr>
              <a:t>-Manual: Se cubrieron casos relacionados a la experiencia de usuario y revisión de los datos cargados en la base de datos por la API de Python.</a:t>
            </a:r>
          </a:p>
          <a:p>
            <a:pPr algn="ctr">
              <a:lnSpc>
                <a:spcPts val="4049"/>
              </a:lnSpc>
              <a:spcBef>
                <a:spcPct val="0"/>
              </a:spcBef>
            </a:pPr>
          </a:p>
        </p:txBody>
      </p:sp>
      <p:sp>
        <p:nvSpPr>
          <p:cNvPr name="TextBox 11" id="11"/>
          <p:cNvSpPr txBox="true"/>
          <p:nvPr/>
        </p:nvSpPr>
        <p:spPr>
          <a:xfrm rot="0">
            <a:off x="0" y="4923502"/>
            <a:ext cx="5466746" cy="3333751"/>
          </a:xfrm>
          <a:prstGeom prst="rect">
            <a:avLst/>
          </a:prstGeom>
        </p:spPr>
        <p:txBody>
          <a:bodyPr anchor="t" rtlCol="false" tIns="0" lIns="0" bIns="0" rIns="0">
            <a:spAutoFit/>
          </a:bodyPr>
          <a:lstStyle/>
          <a:p>
            <a:pPr algn="ctr">
              <a:lnSpc>
                <a:spcPts val="4499"/>
              </a:lnSpc>
            </a:pPr>
            <a:r>
              <a:rPr lang="en-US" sz="2999">
                <a:solidFill>
                  <a:srgbClr val="FFFFFF"/>
                </a:solidFill>
                <a:latin typeface="Open Sans"/>
                <a:ea typeface="Open Sans"/>
                <a:cs typeface="Open Sans"/>
                <a:sym typeface="Open Sans"/>
              </a:rPr>
              <a:t>Métricas detalladas:</a:t>
            </a:r>
          </a:p>
          <a:p>
            <a:pPr algn="ctr">
              <a:lnSpc>
                <a:spcPts val="4499"/>
              </a:lnSpc>
            </a:pPr>
            <a:r>
              <a:rPr lang="en-US" sz="2999">
                <a:solidFill>
                  <a:srgbClr val="FFFFFF"/>
                </a:solidFill>
                <a:latin typeface="Open Sans"/>
                <a:ea typeface="Open Sans"/>
                <a:cs typeface="Open Sans"/>
                <a:sym typeface="Open Sans"/>
              </a:rPr>
              <a:t>Porcentaje de éxito Global = (Casos Exitosos/ Casos Totales) * 100</a:t>
            </a:r>
          </a:p>
          <a:p>
            <a:pPr algn="ctr">
              <a:lnSpc>
                <a:spcPts val="4499"/>
              </a:lnSpc>
              <a:spcBef>
                <a:spcPct val="0"/>
              </a:spcBef>
            </a:pPr>
            <a:r>
              <a:rPr lang="en-US" sz="2999">
                <a:solidFill>
                  <a:srgbClr val="FFFFFF"/>
                </a:solidFill>
                <a:latin typeface="Open Sans"/>
                <a:ea typeface="Open Sans"/>
                <a:cs typeface="Open Sans"/>
                <a:sym typeface="Open Sans"/>
              </a:rPr>
              <a:t>                                                          ( 29 / 29 )*100 = 100</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862F"/>
        </a:solidFill>
      </p:bgPr>
    </p:bg>
    <p:spTree>
      <p:nvGrpSpPr>
        <p:cNvPr id="1" name=""/>
        <p:cNvGrpSpPr/>
        <p:nvPr/>
      </p:nvGrpSpPr>
      <p:grpSpPr>
        <a:xfrm>
          <a:off x="0" y="0"/>
          <a:ext cx="0" cy="0"/>
          <a:chOff x="0" y="0"/>
          <a:chExt cx="0" cy="0"/>
        </a:xfrm>
      </p:grpSpPr>
      <p:sp>
        <p:nvSpPr>
          <p:cNvPr name="Freeform 2" id="2"/>
          <p:cNvSpPr/>
          <p:nvPr/>
        </p:nvSpPr>
        <p:spPr>
          <a:xfrm flipH="false" flipV="false" rot="-1083959">
            <a:off x="-2220171" y="-1468679"/>
            <a:ext cx="11229653" cy="11229653"/>
          </a:xfrm>
          <a:custGeom>
            <a:avLst/>
            <a:gdLst/>
            <a:ahLst/>
            <a:cxnLst/>
            <a:rect r="r" b="b" t="t" l="l"/>
            <a:pathLst>
              <a:path h="11229653" w="11229653">
                <a:moveTo>
                  <a:pt x="0" y="0"/>
                </a:moveTo>
                <a:lnTo>
                  <a:pt x="11229653" y="0"/>
                </a:lnTo>
                <a:lnTo>
                  <a:pt x="11229653" y="11229653"/>
                </a:lnTo>
                <a:lnTo>
                  <a:pt x="0" y="11229653"/>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697775">
            <a:off x="9633271" y="925624"/>
            <a:ext cx="11229653" cy="11229653"/>
          </a:xfrm>
          <a:custGeom>
            <a:avLst/>
            <a:gdLst/>
            <a:ahLst/>
            <a:cxnLst/>
            <a:rect r="r" b="b" t="t" l="l"/>
            <a:pathLst>
              <a:path h="11229653" w="11229653">
                <a:moveTo>
                  <a:pt x="0" y="0"/>
                </a:moveTo>
                <a:lnTo>
                  <a:pt x="11229652" y="0"/>
                </a:lnTo>
                <a:lnTo>
                  <a:pt x="11229652" y="11229652"/>
                </a:lnTo>
                <a:lnTo>
                  <a:pt x="0" y="11229652"/>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237365" y="3004845"/>
            <a:ext cx="13813271" cy="4277310"/>
            <a:chOff x="0" y="0"/>
            <a:chExt cx="18417694" cy="5703080"/>
          </a:xfrm>
        </p:grpSpPr>
        <p:sp>
          <p:nvSpPr>
            <p:cNvPr name="TextBox 5" id="5"/>
            <p:cNvSpPr txBox="true"/>
            <p:nvPr/>
          </p:nvSpPr>
          <p:spPr>
            <a:xfrm rot="0">
              <a:off x="0" y="2146174"/>
              <a:ext cx="18417694" cy="1939925"/>
            </a:xfrm>
            <a:prstGeom prst="rect">
              <a:avLst/>
            </a:prstGeom>
          </p:spPr>
          <p:txBody>
            <a:bodyPr anchor="t" rtlCol="false" tIns="0" lIns="0" bIns="0" rIns="0">
              <a:spAutoFit/>
            </a:bodyPr>
            <a:lstStyle/>
            <a:p>
              <a:pPr algn="ctr">
                <a:lnSpc>
                  <a:spcPts val="11400"/>
                </a:lnSpc>
              </a:pPr>
              <a:r>
                <a:rPr lang="en-US" b="true" sz="9500">
                  <a:solidFill>
                    <a:srgbClr val="FFFFFF"/>
                  </a:solidFill>
                  <a:latin typeface="HK Grotesk Medium"/>
                  <a:ea typeface="HK Grotesk Medium"/>
                  <a:cs typeface="HK Grotesk Medium"/>
                  <a:sym typeface="HK Grotesk Medium"/>
                </a:rPr>
                <a:t>Demostración</a:t>
              </a:r>
            </a:p>
          </p:txBody>
        </p:sp>
        <p:sp>
          <p:nvSpPr>
            <p:cNvPr name="TextBox 6" id="6"/>
            <p:cNvSpPr txBox="true"/>
            <p:nvPr/>
          </p:nvSpPr>
          <p:spPr>
            <a:xfrm rot="0">
              <a:off x="0" y="4939175"/>
              <a:ext cx="18417694" cy="676275"/>
            </a:xfrm>
            <a:prstGeom prst="rect">
              <a:avLst/>
            </a:prstGeom>
          </p:spPr>
          <p:txBody>
            <a:bodyPr anchor="t" rtlCol="false" tIns="0" lIns="0" bIns="0" rIns="0">
              <a:spAutoFit/>
            </a:bodyPr>
            <a:lstStyle/>
            <a:p>
              <a:pPr algn="ctr">
                <a:lnSpc>
                  <a:spcPts val="4200"/>
                </a:lnSpc>
              </a:pPr>
              <a:r>
                <a:rPr lang="en-US" b="true" sz="3000">
                  <a:solidFill>
                    <a:srgbClr val="FBFFA5"/>
                  </a:solidFill>
                  <a:latin typeface="HK Grotesk Bold"/>
                  <a:ea typeface="HK Grotesk Bold"/>
                  <a:cs typeface="HK Grotesk Bold"/>
                  <a:sym typeface="HK Grotesk Bold"/>
                </a:rPr>
                <a:t>DEMO DE APLICACIÓN PAWFINDER</a:t>
              </a:r>
            </a:p>
          </p:txBody>
        </p:sp>
        <p:sp>
          <p:nvSpPr>
            <p:cNvPr name="Freeform 7" id="7"/>
            <p:cNvSpPr/>
            <p:nvPr/>
          </p:nvSpPr>
          <p:spPr>
            <a:xfrm flipH="false" flipV="false" rot="0">
              <a:off x="8052522" y="0"/>
              <a:ext cx="2312650" cy="1323578"/>
            </a:xfrm>
            <a:custGeom>
              <a:avLst/>
              <a:gdLst/>
              <a:ahLst/>
              <a:cxnLst/>
              <a:rect r="r" b="b" t="t" l="l"/>
              <a:pathLst>
                <a:path h="1323578" w="2312650">
                  <a:moveTo>
                    <a:pt x="0" y="0"/>
                  </a:moveTo>
                  <a:lnTo>
                    <a:pt x="2312650" y="0"/>
                  </a:lnTo>
                  <a:lnTo>
                    <a:pt x="2312650" y="1323578"/>
                  </a:lnTo>
                  <a:lnTo>
                    <a:pt x="0" y="13235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8" id="8"/>
          <p:cNvSpPr/>
          <p:nvPr/>
        </p:nvSpPr>
        <p:spPr>
          <a:xfrm flipH="false" flipV="false" rot="0">
            <a:off x="16851417" y="1028700"/>
            <a:ext cx="407883" cy="101600"/>
          </a:xfrm>
          <a:custGeom>
            <a:avLst/>
            <a:gdLst/>
            <a:ahLst/>
            <a:cxnLst/>
            <a:rect r="r" b="b" t="t" l="l"/>
            <a:pathLst>
              <a:path h="101600" w="407883">
                <a:moveTo>
                  <a:pt x="0" y="0"/>
                </a:moveTo>
                <a:lnTo>
                  <a:pt x="407883" y="0"/>
                </a:lnTo>
                <a:lnTo>
                  <a:pt x="407883" y="101600"/>
                </a:lnTo>
                <a:lnTo>
                  <a:pt x="0" y="101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371075" y="-350460"/>
            <a:ext cx="6251764" cy="10987919"/>
          </a:xfrm>
          <a:prstGeom prst="rect">
            <a:avLst/>
          </a:prstGeom>
          <a:solidFill>
            <a:srgbClr val="FF862F"/>
          </a:solidFill>
        </p:spPr>
      </p:sp>
      <p:sp>
        <p:nvSpPr>
          <p:cNvPr name="Freeform 3" id="3"/>
          <p:cNvSpPr/>
          <p:nvPr/>
        </p:nvSpPr>
        <p:spPr>
          <a:xfrm flipH="false" flipV="false" rot="-7044753">
            <a:off x="-1123342" y="557363"/>
            <a:ext cx="5215738" cy="5215738"/>
          </a:xfrm>
          <a:custGeom>
            <a:avLst/>
            <a:gdLst/>
            <a:ahLst/>
            <a:cxnLst/>
            <a:rect r="r" b="b" t="t" l="l"/>
            <a:pathLst>
              <a:path h="5215738" w="5215738">
                <a:moveTo>
                  <a:pt x="0" y="0"/>
                </a:moveTo>
                <a:lnTo>
                  <a:pt x="5215738" y="0"/>
                </a:lnTo>
                <a:lnTo>
                  <a:pt x="5215738" y="5215738"/>
                </a:lnTo>
                <a:lnTo>
                  <a:pt x="0" y="5215738"/>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4698" y="393745"/>
            <a:ext cx="5000219" cy="2394363"/>
          </a:xfrm>
          <a:prstGeom prst="rect">
            <a:avLst/>
          </a:prstGeom>
        </p:spPr>
        <p:txBody>
          <a:bodyPr anchor="t" rtlCol="false" tIns="0" lIns="0" bIns="0" rIns="0">
            <a:spAutoFit/>
          </a:bodyPr>
          <a:lstStyle/>
          <a:p>
            <a:pPr algn="l">
              <a:lnSpc>
                <a:spcPts val="9402"/>
              </a:lnSpc>
            </a:pPr>
            <a:r>
              <a:rPr lang="en-US" sz="7835" b="true">
                <a:solidFill>
                  <a:srgbClr val="FFFFFF"/>
                </a:solidFill>
                <a:latin typeface="HK Grotesk Medium"/>
                <a:ea typeface="HK Grotesk Medium"/>
                <a:cs typeface="HK Grotesk Medium"/>
                <a:sym typeface="HK Grotesk Medium"/>
              </a:rPr>
              <a:t>Lecciones Aprendidas</a:t>
            </a:r>
          </a:p>
        </p:txBody>
      </p:sp>
      <p:grpSp>
        <p:nvGrpSpPr>
          <p:cNvPr name="Group 5" id="5"/>
          <p:cNvGrpSpPr/>
          <p:nvPr/>
        </p:nvGrpSpPr>
        <p:grpSpPr>
          <a:xfrm rot="0">
            <a:off x="328813" y="3522093"/>
            <a:ext cx="3100326" cy="562254"/>
            <a:chOff x="0" y="0"/>
            <a:chExt cx="4133768" cy="749672"/>
          </a:xfrm>
        </p:grpSpPr>
        <p:sp>
          <p:nvSpPr>
            <p:cNvPr name="TextBox 6" id="6"/>
            <p:cNvSpPr txBox="true"/>
            <p:nvPr/>
          </p:nvSpPr>
          <p:spPr>
            <a:xfrm rot="0">
              <a:off x="1020492" y="57150"/>
              <a:ext cx="3113275" cy="692522"/>
            </a:xfrm>
            <a:prstGeom prst="rect">
              <a:avLst/>
            </a:prstGeom>
          </p:spPr>
          <p:txBody>
            <a:bodyPr anchor="t" rtlCol="false" tIns="0" lIns="0" bIns="0" rIns="0">
              <a:spAutoFit/>
            </a:bodyPr>
            <a:lstStyle/>
            <a:p>
              <a:pPr algn="l">
                <a:lnSpc>
                  <a:spcPts val="3873"/>
                </a:lnSpc>
              </a:pPr>
              <a:r>
                <a:rPr lang="en-US" sz="3689" spc="-110" b="true">
                  <a:solidFill>
                    <a:srgbClr val="FFFFFF"/>
                  </a:solidFill>
                  <a:latin typeface="HK Grotesk Semi-Bold"/>
                  <a:ea typeface="HK Grotesk Semi-Bold"/>
                  <a:cs typeface="HK Grotesk Semi-Bold"/>
                  <a:sym typeface="HK Grotesk Semi-Bold"/>
                </a:rPr>
                <a:t>PawFinder</a:t>
              </a:r>
            </a:p>
          </p:txBody>
        </p:sp>
        <p:sp>
          <p:nvSpPr>
            <p:cNvPr name="Freeform 7" id="7"/>
            <p:cNvSpPr/>
            <p:nvPr/>
          </p:nvSpPr>
          <p:spPr>
            <a:xfrm flipH="false" flipV="false" rot="0">
              <a:off x="0" y="206114"/>
              <a:ext cx="805049" cy="460747"/>
            </a:xfrm>
            <a:custGeom>
              <a:avLst/>
              <a:gdLst/>
              <a:ahLst/>
              <a:cxnLst/>
              <a:rect r="r" b="b" t="t" l="l"/>
              <a:pathLst>
                <a:path h="460747" w="805049">
                  <a:moveTo>
                    <a:pt x="0" y="0"/>
                  </a:moveTo>
                  <a:lnTo>
                    <a:pt x="805049" y="0"/>
                  </a:lnTo>
                  <a:lnTo>
                    <a:pt x="805049" y="460746"/>
                  </a:lnTo>
                  <a:lnTo>
                    <a:pt x="0" y="4607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8" id="8"/>
          <p:cNvSpPr txBox="true"/>
          <p:nvPr/>
        </p:nvSpPr>
        <p:spPr>
          <a:xfrm rot="0">
            <a:off x="6251769" y="-104775"/>
            <a:ext cx="11336339" cy="10540955"/>
          </a:xfrm>
          <a:prstGeom prst="rect">
            <a:avLst/>
          </a:prstGeom>
        </p:spPr>
        <p:txBody>
          <a:bodyPr anchor="t" rtlCol="false" tIns="0" lIns="0" bIns="0" rIns="0">
            <a:spAutoFit/>
          </a:bodyPr>
          <a:lstStyle/>
          <a:p>
            <a:pPr algn="ctr">
              <a:lnSpc>
                <a:spcPts val="5451"/>
              </a:lnSpc>
            </a:pPr>
          </a:p>
          <a:p>
            <a:pPr algn="ctr">
              <a:lnSpc>
                <a:spcPts val="4401"/>
              </a:lnSpc>
            </a:pPr>
            <a:r>
              <a:rPr lang="en-US" sz="2934">
                <a:solidFill>
                  <a:srgbClr val="000000"/>
                </a:solidFill>
                <a:latin typeface="Open Sans"/>
                <a:ea typeface="Open Sans"/>
                <a:cs typeface="Open Sans"/>
                <a:sym typeface="Open Sans"/>
              </a:rPr>
              <a:t>Durante el desarrollo de PawFinder, se identificaron aprendizajes clave que fortalecieron tanto el proyecto como el equipo:</a:t>
            </a:r>
          </a:p>
          <a:p>
            <a:pPr algn="ctr">
              <a:lnSpc>
                <a:spcPts val="4401"/>
              </a:lnSpc>
            </a:pPr>
          </a:p>
          <a:p>
            <a:pPr algn="just" marL="633562" indent="-316781" lvl="1">
              <a:lnSpc>
                <a:spcPts val="4401"/>
              </a:lnSpc>
              <a:buFont typeface="Arial"/>
              <a:buChar char="•"/>
            </a:pPr>
            <a:r>
              <a:rPr lang="en-US" b="true" sz="2934">
                <a:solidFill>
                  <a:srgbClr val="000000"/>
                </a:solidFill>
                <a:latin typeface="Open Sans Bold"/>
                <a:ea typeface="Open Sans Bold"/>
                <a:cs typeface="Open Sans Bold"/>
                <a:sym typeface="Open Sans Bold"/>
              </a:rPr>
              <a:t>Enfoque en el Usuario:</a:t>
            </a:r>
            <a:r>
              <a:rPr lang="en-US" sz="2934">
                <a:solidFill>
                  <a:srgbClr val="000000"/>
                </a:solidFill>
                <a:latin typeface="Open Sans"/>
                <a:ea typeface="Open Sans"/>
                <a:cs typeface="Open Sans"/>
                <a:sym typeface="Open Sans"/>
              </a:rPr>
              <a:t> La simplicidad y accesibilidad de la plataforma fueron esenciales para garantizar una experiencia de usuario satisfactoria.</a:t>
            </a:r>
          </a:p>
          <a:p>
            <a:pPr algn="just" marL="633562" indent="-316781" lvl="1">
              <a:lnSpc>
                <a:spcPts val="4401"/>
              </a:lnSpc>
              <a:buFont typeface="Arial"/>
              <a:buChar char="•"/>
            </a:pPr>
            <a:r>
              <a:rPr lang="en-US" b="true" sz="2934">
                <a:solidFill>
                  <a:srgbClr val="000000"/>
                </a:solidFill>
                <a:latin typeface="Open Sans Bold"/>
                <a:ea typeface="Open Sans Bold"/>
                <a:cs typeface="Open Sans Bold"/>
                <a:sym typeface="Open Sans Bold"/>
              </a:rPr>
              <a:t>Optimización de Recursos:</a:t>
            </a:r>
            <a:r>
              <a:rPr lang="en-US" sz="2934">
                <a:solidFill>
                  <a:srgbClr val="000000"/>
                </a:solidFill>
                <a:latin typeface="Open Sans"/>
                <a:ea typeface="Open Sans"/>
                <a:cs typeface="Open Sans"/>
                <a:sym typeface="Open Sans"/>
              </a:rPr>
              <a:t> La integración de herramientas como Firebase y MongoDB permitió construir un sistema escalable y eficiente.</a:t>
            </a:r>
          </a:p>
          <a:p>
            <a:pPr algn="just" marL="633562" indent="-316781" lvl="1">
              <a:lnSpc>
                <a:spcPts val="4401"/>
              </a:lnSpc>
              <a:buFont typeface="Arial"/>
              <a:buChar char="•"/>
            </a:pPr>
            <a:r>
              <a:rPr lang="en-US" b="true" sz="2934">
                <a:solidFill>
                  <a:srgbClr val="000000"/>
                </a:solidFill>
                <a:latin typeface="Open Sans Bold"/>
                <a:ea typeface="Open Sans Bold"/>
                <a:cs typeface="Open Sans Bold"/>
                <a:sym typeface="Open Sans Bold"/>
              </a:rPr>
              <a:t>Gestión de Desafíos Técnicos:</a:t>
            </a:r>
            <a:r>
              <a:rPr lang="en-US" sz="2934">
                <a:solidFill>
                  <a:srgbClr val="000000"/>
                </a:solidFill>
                <a:latin typeface="Open Sans"/>
                <a:ea typeface="Open Sans"/>
                <a:cs typeface="Open Sans"/>
                <a:sym typeface="Open Sans"/>
              </a:rPr>
              <a:t> El desarrollo del módulo de análisis de datos destacó la importancia de una planificación clara para funcionalidades avanzadas.</a:t>
            </a:r>
          </a:p>
          <a:p>
            <a:pPr algn="just" marL="633562" indent="-316781" lvl="1">
              <a:lnSpc>
                <a:spcPts val="4401"/>
              </a:lnSpc>
              <a:buFont typeface="Arial"/>
              <a:buChar char="•"/>
            </a:pPr>
            <a:r>
              <a:rPr lang="en-US" b="true" sz="2934">
                <a:solidFill>
                  <a:srgbClr val="000000"/>
                </a:solidFill>
                <a:latin typeface="Open Sans Bold"/>
                <a:ea typeface="Open Sans Bold"/>
                <a:cs typeface="Open Sans Bold"/>
                <a:sym typeface="Open Sans Bold"/>
              </a:rPr>
              <a:t>Impacto Social:</a:t>
            </a:r>
            <a:r>
              <a:rPr lang="en-US" sz="2934">
                <a:solidFill>
                  <a:srgbClr val="000000"/>
                </a:solidFill>
                <a:latin typeface="Open Sans"/>
                <a:ea typeface="Open Sans"/>
                <a:cs typeface="Open Sans"/>
                <a:sym typeface="Open Sans"/>
              </a:rPr>
              <a:t> Promover la adopción responsable y la colaboración comunitaria reforzó el propósito social del proyecto.</a:t>
            </a:r>
          </a:p>
          <a:p>
            <a:pPr algn="just" marL="633562" indent="-316781" lvl="1">
              <a:lnSpc>
                <a:spcPts val="4401"/>
              </a:lnSpc>
              <a:buFont typeface="Arial"/>
              <a:buChar char="•"/>
            </a:pPr>
            <a:r>
              <a:rPr lang="en-US" b="true" sz="2934">
                <a:solidFill>
                  <a:srgbClr val="000000"/>
                </a:solidFill>
                <a:latin typeface="Open Sans Bold"/>
                <a:ea typeface="Open Sans Bold"/>
                <a:cs typeface="Open Sans Bold"/>
                <a:sym typeface="Open Sans Bold"/>
              </a:rPr>
              <a:t>Sostenibilidad: </a:t>
            </a:r>
            <a:r>
              <a:rPr lang="en-US" sz="2934">
                <a:solidFill>
                  <a:srgbClr val="000000"/>
                </a:solidFill>
                <a:latin typeface="Open Sans"/>
                <a:ea typeface="Open Sans"/>
                <a:cs typeface="Open Sans"/>
                <a:sym typeface="Open Sans"/>
              </a:rPr>
              <a:t>Diseñar un modelo basado en donaciones y publicidad aseguró la viabilidad económica de la plataforma.</a:t>
            </a:r>
          </a:p>
          <a:p>
            <a:pPr algn="ctr">
              <a:lnSpc>
                <a:spcPts val="3801"/>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862F"/>
        </a:solidFill>
      </p:bgPr>
    </p:bg>
    <p:spTree>
      <p:nvGrpSpPr>
        <p:cNvPr id="1" name=""/>
        <p:cNvGrpSpPr/>
        <p:nvPr/>
      </p:nvGrpSpPr>
      <p:grpSpPr>
        <a:xfrm>
          <a:off x="0" y="0"/>
          <a:ext cx="0" cy="0"/>
          <a:chOff x="0" y="0"/>
          <a:chExt cx="0" cy="0"/>
        </a:xfrm>
      </p:grpSpPr>
      <p:sp>
        <p:nvSpPr>
          <p:cNvPr name="Freeform 2" id="2"/>
          <p:cNvSpPr/>
          <p:nvPr/>
        </p:nvSpPr>
        <p:spPr>
          <a:xfrm flipH="false" flipV="false" rot="-929918">
            <a:off x="1028700" y="1028700"/>
            <a:ext cx="8240438" cy="8240438"/>
          </a:xfrm>
          <a:custGeom>
            <a:avLst/>
            <a:gdLst/>
            <a:ahLst/>
            <a:cxnLst/>
            <a:rect r="r" b="b" t="t" l="l"/>
            <a:pathLst>
              <a:path h="8240438" w="8240438">
                <a:moveTo>
                  <a:pt x="0" y="0"/>
                </a:moveTo>
                <a:lnTo>
                  <a:pt x="8240438" y="0"/>
                </a:lnTo>
                <a:lnTo>
                  <a:pt x="8240438" y="8240438"/>
                </a:lnTo>
                <a:lnTo>
                  <a:pt x="0" y="8240438"/>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80879" y="2989556"/>
            <a:ext cx="6536080" cy="4318727"/>
            <a:chOff x="0" y="0"/>
            <a:chExt cx="8714774" cy="5758302"/>
          </a:xfrm>
        </p:grpSpPr>
        <p:sp>
          <p:nvSpPr>
            <p:cNvPr name="TextBox 4" id="4"/>
            <p:cNvSpPr txBox="true"/>
            <p:nvPr/>
          </p:nvSpPr>
          <p:spPr>
            <a:xfrm rot="0">
              <a:off x="0" y="206375"/>
              <a:ext cx="8714774" cy="3870325"/>
            </a:xfrm>
            <a:prstGeom prst="rect">
              <a:avLst/>
            </a:prstGeom>
          </p:spPr>
          <p:txBody>
            <a:bodyPr anchor="t" rtlCol="false" tIns="0" lIns="0" bIns="0" rIns="0">
              <a:spAutoFit/>
            </a:bodyPr>
            <a:lstStyle/>
            <a:p>
              <a:pPr algn="ctr">
                <a:lnSpc>
                  <a:spcPts val="11400"/>
                </a:lnSpc>
              </a:pPr>
              <a:r>
                <a:rPr lang="en-US" b="true" sz="9500">
                  <a:solidFill>
                    <a:srgbClr val="FFFFFF"/>
                  </a:solidFill>
                  <a:latin typeface="HK Grotesk Medium"/>
                  <a:ea typeface="HK Grotesk Medium"/>
                  <a:cs typeface="HK Grotesk Medium"/>
                  <a:sym typeface="HK Grotesk Medium"/>
                </a:rPr>
                <a:t>¡Muchas Gracias!</a:t>
              </a:r>
            </a:p>
          </p:txBody>
        </p:sp>
        <p:sp>
          <p:nvSpPr>
            <p:cNvPr name="TextBox 5" id="5"/>
            <p:cNvSpPr txBox="true"/>
            <p:nvPr/>
          </p:nvSpPr>
          <p:spPr>
            <a:xfrm rot="0">
              <a:off x="0" y="4928357"/>
              <a:ext cx="8714774" cy="676275"/>
            </a:xfrm>
            <a:prstGeom prst="rect">
              <a:avLst/>
            </a:prstGeom>
          </p:spPr>
          <p:txBody>
            <a:bodyPr anchor="t" rtlCol="false" tIns="0" lIns="0" bIns="0" rIns="0">
              <a:spAutoFit/>
            </a:bodyPr>
            <a:lstStyle/>
            <a:p>
              <a:pPr algn="ctr">
                <a:lnSpc>
                  <a:spcPts val="4200"/>
                </a:lnSpc>
              </a:pPr>
            </a:p>
          </p:txBody>
        </p:sp>
      </p:grpSp>
      <p:grpSp>
        <p:nvGrpSpPr>
          <p:cNvPr name="Group 6" id="6"/>
          <p:cNvGrpSpPr/>
          <p:nvPr/>
        </p:nvGrpSpPr>
        <p:grpSpPr>
          <a:xfrm rot="0">
            <a:off x="10096198" y="-1176903"/>
            <a:ext cx="13030611" cy="12640806"/>
            <a:chOff x="0" y="0"/>
            <a:chExt cx="5943600" cy="5765800"/>
          </a:xfrm>
        </p:grpSpPr>
        <p:sp>
          <p:nvSpPr>
            <p:cNvPr name="Freeform 7" id="7"/>
            <p:cNvSpPr/>
            <p:nvPr/>
          </p:nvSpPr>
          <p:spPr>
            <a:xfrm flipH="false" flipV="false" rot="0">
              <a:off x="0" y="0"/>
              <a:ext cx="5943600" cy="5765800"/>
            </a:xfrm>
            <a:custGeom>
              <a:avLst/>
              <a:gdLst/>
              <a:ahLst/>
              <a:cxnLst/>
              <a:rect r="r" b="b" t="t" l="l"/>
              <a:pathLst>
                <a:path h="5765800" w="5943600">
                  <a:moveTo>
                    <a:pt x="4222750" y="5765800"/>
                  </a:moveTo>
                  <a:cubicBezTo>
                    <a:pt x="3751580" y="5765800"/>
                    <a:pt x="3295650" y="5568950"/>
                    <a:pt x="2971800" y="5226050"/>
                  </a:cubicBezTo>
                  <a:cubicBezTo>
                    <a:pt x="2647950" y="5568950"/>
                    <a:pt x="2192020" y="5765800"/>
                    <a:pt x="1720850" y="5765800"/>
                  </a:cubicBezTo>
                  <a:cubicBezTo>
                    <a:pt x="772160" y="5765800"/>
                    <a:pt x="0" y="4993640"/>
                    <a:pt x="0" y="4044950"/>
                  </a:cubicBezTo>
                  <a:cubicBezTo>
                    <a:pt x="0" y="3613150"/>
                    <a:pt x="160020" y="3200400"/>
                    <a:pt x="452120" y="2882900"/>
                  </a:cubicBezTo>
                  <a:cubicBezTo>
                    <a:pt x="160020" y="2565400"/>
                    <a:pt x="0" y="2152650"/>
                    <a:pt x="0" y="1720850"/>
                  </a:cubicBezTo>
                  <a:cubicBezTo>
                    <a:pt x="0" y="772160"/>
                    <a:pt x="772160" y="0"/>
                    <a:pt x="1720850" y="0"/>
                  </a:cubicBezTo>
                  <a:cubicBezTo>
                    <a:pt x="2192020" y="0"/>
                    <a:pt x="2647950" y="196850"/>
                    <a:pt x="2971800" y="539750"/>
                  </a:cubicBezTo>
                  <a:cubicBezTo>
                    <a:pt x="3295650" y="196850"/>
                    <a:pt x="3751580" y="0"/>
                    <a:pt x="4222750" y="0"/>
                  </a:cubicBezTo>
                  <a:cubicBezTo>
                    <a:pt x="5171440" y="0"/>
                    <a:pt x="5943600" y="772160"/>
                    <a:pt x="5943600" y="1720850"/>
                  </a:cubicBezTo>
                  <a:cubicBezTo>
                    <a:pt x="5943600" y="2152650"/>
                    <a:pt x="5783580" y="2565400"/>
                    <a:pt x="5491480" y="2882900"/>
                  </a:cubicBezTo>
                  <a:cubicBezTo>
                    <a:pt x="5782310" y="3200400"/>
                    <a:pt x="5943600" y="3613150"/>
                    <a:pt x="5943600" y="4044950"/>
                  </a:cubicBezTo>
                  <a:cubicBezTo>
                    <a:pt x="5943600" y="4993640"/>
                    <a:pt x="5171440" y="5765800"/>
                    <a:pt x="4222750" y="5765800"/>
                  </a:cubicBezTo>
                  <a:close/>
                </a:path>
              </a:pathLst>
            </a:custGeom>
            <a:blipFill>
              <a:blip r:embed="rId4">
                <a:alphaModFix amt="95000"/>
              </a:blip>
              <a:stretch>
                <a:fillRect l="-33989" t="0" r="-11523" b="0"/>
              </a:stretch>
            </a:blipFill>
          </p:spPr>
        </p:sp>
      </p:grpSp>
      <p:grpSp>
        <p:nvGrpSpPr>
          <p:cNvPr name="Group 8" id="8"/>
          <p:cNvGrpSpPr/>
          <p:nvPr/>
        </p:nvGrpSpPr>
        <p:grpSpPr>
          <a:xfrm rot="0">
            <a:off x="1028700" y="1028700"/>
            <a:ext cx="2952077" cy="571393"/>
            <a:chOff x="0" y="0"/>
            <a:chExt cx="3936103" cy="761858"/>
          </a:xfrm>
        </p:grpSpPr>
        <p:sp>
          <p:nvSpPr>
            <p:cNvPr name="TextBox 9" id="9"/>
            <p:cNvSpPr txBox="true"/>
            <p:nvPr/>
          </p:nvSpPr>
          <p:spPr>
            <a:xfrm rot="0">
              <a:off x="996647" y="47625"/>
              <a:ext cx="2939456" cy="714233"/>
            </a:xfrm>
            <a:prstGeom prst="rect">
              <a:avLst/>
            </a:prstGeom>
          </p:spPr>
          <p:txBody>
            <a:bodyPr anchor="t" rtlCol="false" tIns="0" lIns="0" bIns="0" rIns="0">
              <a:spAutoFit/>
            </a:bodyPr>
            <a:lstStyle/>
            <a:p>
              <a:pPr algn="l">
                <a:lnSpc>
                  <a:spcPts val="4004"/>
                </a:lnSpc>
              </a:pPr>
              <a:r>
                <a:rPr lang="en-US" sz="3813" spc="-114" b="true">
                  <a:solidFill>
                    <a:srgbClr val="000000"/>
                  </a:solidFill>
                  <a:latin typeface="HK Grotesk Semi-Bold"/>
                  <a:ea typeface="HK Grotesk Semi-Bold"/>
                  <a:cs typeface="HK Grotesk Semi-Bold"/>
                  <a:sym typeface="HK Grotesk Semi-Bold"/>
                </a:rPr>
                <a:t>PawFinder</a:t>
              </a:r>
            </a:p>
          </p:txBody>
        </p:sp>
        <p:sp>
          <p:nvSpPr>
            <p:cNvPr name="Freeform 10" id="10"/>
            <p:cNvSpPr/>
            <p:nvPr/>
          </p:nvSpPr>
          <p:spPr>
            <a:xfrm flipH="false" flipV="false" rot="0">
              <a:off x="0" y="216149"/>
              <a:ext cx="786238" cy="449981"/>
            </a:xfrm>
            <a:custGeom>
              <a:avLst/>
              <a:gdLst/>
              <a:ahLst/>
              <a:cxnLst/>
              <a:rect r="r" b="b" t="t" l="l"/>
              <a:pathLst>
                <a:path h="449981" w="786238">
                  <a:moveTo>
                    <a:pt x="0" y="0"/>
                  </a:moveTo>
                  <a:lnTo>
                    <a:pt x="786238" y="0"/>
                  </a:lnTo>
                  <a:lnTo>
                    <a:pt x="786238" y="449981"/>
                  </a:lnTo>
                  <a:lnTo>
                    <a:pt x="0" y="4499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862F"/>
        </a:solidFill>
      </p:bgPr>
    </p:bg>
    <p:spTree>
      <p:nvGrpSpPr>
        <p:cNvPr id="1" name=""/>
        <p:cNvGrpSpPr/>
        <p:nvPr/>
      </p:nvGrpSpPr>
      <p:grpSpPr>
        <a:xfrm>
          <a:off x="0" y="0"/>
          <a:ext cx="0" cy="0"/>
          <a:chOff x="0" y="0"/>
          <a:chExt cx="0" cy="0"/>
        </a:xfrm>
      </p:grpSpPr>
      <p:sp>
        <p:nvSpPr>
          <p:cNvPr name="Freeform 2" id="2"/>
          <p:cNvSpPr/>
          <p:nvPr/>
        </p:nvSpPr>
        <p:spPr>
          <a:xfrm flipH="false" flipV="false" rot="-5399999">
            <a:off x="-860857" y="-733001"/>
            <a:ext cx="11753002" cy="11753002"/>
          </a:xfrm>
          <a:custGeom>
            <a:avLst/>
            <a:gdLst/>
            <a:ahLst/>
            <a:cxnLst/>
            <a:rect r="r" b="b" t="t" l="l"/>
            <a:pathLst>
              <a:path h="11753002" w="11753002">
                <a:moveTo>
                  <a:pt x="0" y="0"/>
                </a:moveTo>
                <a:lnTo>
                  <a:pt x="11753001" y="0"/>
                </a:lnTo>
                <a:lnTo>
                  <a:pt x="11753001" y="11753002"/>
                </a:lnTo>
                <a:lnTo>
                  <a:pt x="0" y="11753002"/>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67635" y="1317225"/>
            <a:ext cx="7888532" cy="7652550"/>
            <a:chOff x="0" y="0"/>
            <a:chExt cx="5943600" cy="5765800"/>
          </a:xfrm>
        </p:grpSpPr>
        <p:sp>
          <p:nvSpPr>
            <p:cNvPr name="Freeform 4" id="4"/>
            <p:cNvSpPr/>
            <p:nvPr/>
          </p:nvSpPr>
          <p:spPr>
            <a:xfrm flipH="false" flipV="false" rot="0">
              <a:off x="0" y="0"/>
              <a:ext cx="5943600" cy="5765800"/>
            </a:xfrm>
            <a:custGeom>
              <a:avLst/>
              <a:gdLst/>
              <a:ahLst/>
              <a:cxnLst/>
              <a:rect r="r" b="b" t="t" l="l"/>
              <a:pathLst>
                <a:path h="5765800" w="5943600">
                  <a:moveTo>
                    <a:pt x="4222750" y="5765800"/>
                  </a:moveTo>
                  <a:cubicBezTo>
                    <a:pt x="3751580" y="5765800"/>
                    <a:pt x="3295650" y="5568950"/>
                    <a:pt x="2971800" y="5226050"/>
                  </a:cubicBezTo>
                  <a:cubicBezTo>
                    <a:pt x="2647950" y="5568950"/>
                    <a:pt x="2192020" y="5765800"/>
                    <a:pt x="1720850" y="5765800"/>
                  </a:cubicBezTo>
                  <a:cubicBezTo>
                    <a:pt x="772160" y="5765800"/>
                    <a:pt x="0" y="4993640"/>
                    <a:pt x="0" y="4044950"/>
                  </a:cubicBezTo>
                  <a:cubicBezTo>
                    <a:pt x="0" y="3613150"/>
                    <a:pt x="160020" y="3200400"/>
                    <a:pt x="452120" y="2882900"/>
                  </a:cubicBezTo>
                  <a:cubicBezTo>
                    <a:pt x="160020" y="2565400"/>
                    <a:pt x="0" y="2152650"/>
                    <a:pt x="0" y="1720850"/>
                  </a:cubicBezTo>
                  <a:cubicBezTo>
                    <a:pt x="0" y="772160"/>
                    <a:pt x="772160" y="0"/>
                    <a:pt x="1720850" y="0"/>
                  </a:cubicBezTo>
                  <a:cubicBezTo>
                    <a:pt x="2192020" y="0"/>
                    <a:pt x="2647950" y="196850"/>
                    <a:pt x="2971800" y="539750"/>
                  </a:cubicBezTo>
                  <a:cubicBezTo>
                    <a:pt x="3295650" y="196850"/>
                    <a:pt x="3751580" y="0"/>
                    <a:pt x="4222750" y="0"/>
                  </a:cubicBezTo>
                  <a:cubicBezTo>
                    <a:pt x="5171440" y="0"/>
                    <a:pt x="5943600" y="772160"/>
                    <a:pt x="5943600" y="1720850"/>
                  </a:cubicBezTo>
                  <a:cubicBezTo>
                    <a:pt x="5943600" y="2152650"/>
                    <a:pt x="5783580" y="2565400"/>
                    <a:pt x="5491480" y="2882900"/>
                  </a:cubicBezTo>
                  <a:cubicBezTo>
                    <a:pt x="5782310" y="3200400"/>
                    <a:pt x="5943600" y="3613150"/>
                    <a:pt x="5943600" y="4044950"/>
                  </a:cubicBezTo>
                  <a:cubicBezTo>
                    <a:pt x="5943600" y="4993640"/>
                    <a:pt x="5171440" y="5765800"/>
                    <a:pt x="4222750" y="5765800"/>
                  </a:cubicBezTo>
                  <a:close/>
                </a:path>
              </a:pathLst>
            </a:custGeom>
            <a:blipFill>
              <a:blip r:embed="rId4">
                <a:alphaModFix amt="95000"/>
              </a:blip>
              <a:stretch>
                <a:fillRect l="-29651" t="-7252" r="-26415" b="0"/>
              </a:stretch>
            </a:blipFill>
          </p:spPr>
        </p:sp>
      </p:grpSp>
      <p:sp>
        <p:nvSpPr>
          <p:cNvPr name="Freeform 5" id="5"/>
          <p:cNvSpPr/>
          <p:nvPr/>
        </p:nvSpPr>
        <p:spPr>
          <a:xfrm flipH="false" flipV="false" rot="0">
            <a:off x="16851417" y="1028700"/>
            <a:ext cx="407883" cy="101600"/>
          </a:xfrm>
          <a:custGeom>
            <a:avLst/>
            <a:gdLst/>
            <a:ahLst/>
            <a:cxnLst/>
            <a:rect r="r" b="b" t="t" l="l"/>
            <a:pathLst>
              <a:path h="101600" w="407883">
                <a:moveTo>
                  <a:pt x="0" y="0"/>
                </a:moveTo>
                <a:lnTo>
                  <a:pt x="407883" y="0"/>
                </a:lnTo>
                <a:lnTo>
                  <a:pt x="407883" y="101600"/>
                </a:lnTo>
                <a:lnTo>
                  <a:pt x="0" y="101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1307700"/>
            <a:ext cx="7838935" cy="1547258"/>
          </a:xfrm>
          <a:prstGeom prst="rect">
            <a:avLst/>
          </a:prstGeom>
        </p:spPr>
        <p:txBody>
          <a:bodyPr anchor="t" rtlCol="false" tIns="0" lIns="0" bIns="0" rIns="0">
            <a:spAutoFit/>
          </a:bodyPr>
          <a:lstStyle/>
          <a:p>
            <a:pPr algn="ctr">
              <a:lnSpc>
                <a:spcPts val="12108"/>
              </a:lnSpc>
            </a:pPr>
            <a:r>
              <a:rPr lang="en-US" b="true" sz="10090">
                <a:solidFill>
                  <a:srgbClr val="FFFFFF"/>
                </a:solidFill>
                <a:latin typeface="HK Grotesk Medium"/>
                <a:ea typeface="HK Grotesk Medium"/>
                <a:cs typeface="HK Grotesk Medium"/>
                <a:sym typeface="HK Grotesk Medium"/>
              </a:rPr>
              <a:t>Problemática</a:t>
            </a:r>
          </a:p>
        </p:txBody>
      </p:sp>
      <p:sp>
        <p:nvSpPr>
          <p:cNvPr name="TextBox 7" id="7"/>
          <p:cNvSpPr txBox="true"/>
          <p:nvPr/>
        </p:nvSpPr>
        <p:spPr>
          <a:xfrm rot="0">
            <a:off x="1430835" y="2778757"/>
            <a:ext cx="7034665" cy="2314575"/>
          </a:xfrm>
          <a:prstGeom prst="rect">
            <a:avLst/>
          </a:prstGeom>
        </p:spPr>
        <p:txBody>
          <a:bodyPr anchor="t" rtlCol="false" tIns="0" lIns="0" bIns="0" rIns="0">
            <a:spAutoFit/>
          </a:bodyPr>
          <a:lstStyle/>
          <a:p>
            <a:pPr algn="ctr">
              <a:lnSpc>
                <a:spcPts val="3749"/>
              </a:lnSpc>
              <a:spcBef>
                <a:spcPct val="0"/>
              </a:spcBef>
            </a:pPr>
            <a:r>
              <a:rPr lang="en-US" sz="2499">
                <a:solidFill>
                  <a:srgbClr val="FFFFFF"/>
                </a:solidFill>
                <a:latin typeface="Open Sans"/>
                <a:ea typeface="Open Sans"/>
                <a:cs typeface="Open Sans"/>
                <a:sym typeface="Open Sans"/>
              </a:rPr>
              <a:t>“En Chile, más de 4 millones de mascotas viven sin supervision. La falta de una plataforma centralizada dificulta que las familias puedan encontrarlas de manera efectiva a sus mascotas”</a:t>
            </a:r>
          </a:p>
        </p:txBody>
      </p:sp>
      <p:sp>
        <p:nvSpPr>
          <p:cNvPr name="TextBox 8" id="8"/>
          <p:cNvSpPr txBox="true"/>
          <p:nvPr/>
        </p:nvSpPr>
        <p:spPr>
          <a:xfrm rot="0">
            <a:off x="1028700" y="5067300"/>
            <a:ext cx="2616696" cy="447675"/>
          </a:xfrm>
          <a:prstGeom prst="rect">
            <a:avLst/>
          </a:prstGeom>
        </p:spPr>
        <p:txBody>
          <a:bodyPr anchor="t" rtlCol="false" tIns="0" lIns="0" bIns="0" rIns="0">
            <a:spAutoFit/>
          </a:bodyPr>
          <a:lstStyle/>
          <a:p>
            <a:pPr algn="ctr">
              <a:lnSpc>
                <a:spcPts val="3749"/>
              </a:lnSpc>
              <a:spcBef>
                <a:spcPct val="0"/>
              </a:spcBef>
            </a:pPr>
            <a:r>
              <a:rPr lang="en-US" sz="2499">
                <a:solidFill>
                  <a:srgbClr val="FFFFFF"/>
                </a:solidFill>
                <a:latin typeface="Open Sans"/>
                <a:ea typeface="Open Sans"/>
                <a:cs typeface="Open Sans"/>
                <a:sym typeface="Open Sans"/>
              </a:rPr>
              <a:t>Problemas Claves</a:t>
            </a:r>
          </a:p>
        </p:txBody>
      </p:sp>
      <p:sp>
        <p:nvSpPr>
          <p:cNvPr name="TextBox 9" id="9"/>
          <p:cNvSpPr txBox="true"/>
          <p:nvPr/>
        </p:nvSpPr>
        <p:spPr>
          <a:xfrm rot="0">
            <a:off x="1028700" y="5691272"/>
            <a:ext cx="4374850" cy="447675"/>
          </a:xfrm>
          <a:prstGeom prst="rect">
            <a:avLst/>
          </a:prstGeom>
        </p:spPr>
        <p:txBody>
          <a:bodyPr anchor="t" rtlCol="false" tIns="0" lIns="0" bIns="0" rIns="0">
            <a:spAutoFit/>
          </a:bodyPr>
          <a:lstStyle/>
          <a:p>
            <a:pPr algn="ctr" marL="539749" indent="-269875" lvl="1">
              <a:lnSpc>
                <a:spcPts val="3749"/>
              </a:lnSpc>
              <a:buFont typeface="Arial"/>
              <a:buChar char="•"/>
            </a:pPr>
            <a:r>
              <a:rPr lang="en-US" sz="2499">
                <a:solidFill>
                  <a:srgbClr val="FFFFFF"/>
                </a:solidFill>
                <a:latin typeface="Open Sans"/>
                <a:ea typeface="Open Sans"/>
                <a:cs typeface="Open Sans"/>
                <a:sym typeface="Open Sans"/>
              </a:rPr>
              <a:t>Información Dispersa.</a:t>
            </a:r>
          </a:p>
        </p:txBody>
      </p:sp>
      <p:sp>
        <p:nvSpPr>
          <p:cNvPr name="TextBox 10" id="10"/>
          <p:cNvSpPr txBox="true"/>
          <p:nvPr/>
        </p:nvSpPr>
        <p:spPr>
          <a:xfrm rot="0">
            <a:off x="1028700" y="6062747"/>
            <a:ext cx="6656710" cy="447675"/>
          </a:xfrm>
          <a:prstGeom prst="rect">
            <a:avLst/>
          </a:prstGeom>
        </p:spPr>
        <p:txBody>
          <a:bodyPr anchor="t" rtlCol="false" tIns="0" lIns="0" bIns="0" rIns="0">
            <a:spAutoFit/>
          </a:bodyPr>
          <a:lstStyle/>
          <a:p>
            <a:pPr algn="ctr" marL="539749" indent="-269875" lvl="1">
              <a:lnSpc>
                <a:spcPts val="3749"/>
              </a:lnSpc>
              <a:buFont typeface="Arial"/>
              <a:buChar char="•"/>
            </a:pPr>
            <a:r>
              <a:rPr lang="en-US" sz="2499">
                <a:solidFill>
                  <a:srgbClr val="FFFFFF"/>
                </a:solidFill>
                <a:latin typeface="Open Sans"/>
                <a:ea typeface="Open Sans"/>
                <a:cs typeface="Open Sans"/>
                <a:sym typeface="Open Sans"/>
              </a:rPr>
              <a:t>Dificulad para verificar la información.</a:t>
            </a:r>
          </a:p>
        </p:txBody>
      </p:sp>
      <p:sp>
        <p:nvSpPr>
          <p:cNvPr name="TextBox 11" id="11"/>
          <p:cNvSpPr txBox="true"/>
          <p:nvPr/>
        </p:nvSpPr>
        <p:spPr>
          <a:xfrm rot="0">
            <a:off x="1028700" y="6434223"/>
            <a:ext cx="4823741" cy="447675"/>
          </a:xfrm>
          <a:prstGeom prst="rect">
            <a:avLst/>
          </a:prstGeom>
        </p:spPr>
        <p:txBody>
          <a:bodyPr anchor="t" rtlCol="false" tIns="0" lIns="0" bIns="0" rIns="0">
            <a:spAutoFit/>
          </a:bodyPr>
          <a:lstStyle/>
          <a:p>
            <a:pPr algn="ctr" marL="539749" indent="-269875" lvl="1">
              <a:lnSpc>
                <a:spcPts val="3749"/>
              </a:lnSpc>
              <a:buFont typeface="Arial"/>
              <a:buChar char="•"/>
            </a:pPr>
            <a:r>
              <a:rPr lang="en-US" sz="2499">
                <a:solidFill>
                  <a:srgbClr val="FFFFFF"/>
                </a:solidFill>
                <a:latin typeface="Open Sans"/>
                <a:ea typeface="Open Sans"/>
                <a:cs typeface="Open Sans"/>
                <a:sym typeface="Open Sans"/>
              </a:rPr>
              <a:t>Poca efectividad del chip.</a:t>
            </a:r>
          </a:p>
        </p:txBody>
      </p:sp>
      <p:sp>
        <p:nvSpPr>
          <p:cNvPr name="TextBox 12" id="12"/>
          <p:cNvSpPr txBox="true"/>
          <p:nvPr/>
        </p:nvSpPr>
        <p:spPr>
          <a:xfrm rot="0">
            <a:off x="1028700" y="6805698"/>
            <a:ext cx="8115300" cy="447675"/>
          </a:xfrm>
          <a:prstGeom prst="rect">
            <a:avLst/>
          </a:prstGeom>
        </p:spPr>
        <p:txBody>
          <a:bodyPr anchor="t" rtlCol="false" tIns="0" lIns="0" bIns="0" rIns="0">
            <a:spAutoFit/>
          </a:bodyPr>
          <a:lstStyle/>
          <a:p>
            <a:pPr algn="ctr" marL="539749" indent="-269875" lvl="1">
              <a:lnSpc>
                <a:spcPts val="3749"/>
              </a:lnSpc>
              <a:buFont typeface="Arial"/>
              <a:buChar char="•"/>
            </a:pPr>
            <a:r>
              <a:rPr lang="en-US" sz="2499">
                <a:solidFill>
                  <a:srgbClr val="FFFFFF"/>
                </a:solidFill>
                <a:latin typeface="Open Sans"/>
                <a:ea typeface="Open Sans"/>
                <a:cs typeface="Open Sans"/>
                <a:sym typeface="Open Sans"/>
              </a:rPr>
              <a:t>Éxito limitado en búsquedas por redes sociales.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3185937"/>
          </a:xfrm>
          <a:prstGeom prst="rect">
            <a:avLst/>
          </a:prstGeom>
          <a:solidFill>
            <a:srgbClr val="FF862F"/>
          </a:solidFill>
        </p:spPr>
      </p:sp>
      <p:sp>
        <p:nvSpPr>
          <p:cNvPr name="TextBox 3" id="3"/>
          <p:cNvSpPr txBox="true"/>
          <p:nvPr/>
        </p:nvSpPr>
        <p:spPr>
          <a:xfrm rot="0">
            <a:off x="5271720" y="1073183"/>
            <a:ext cx="7744560" cy="1152525"/>
          </a:xfrm>
          <a:prstGeom prst="rect">
            <a:avLst/>
          </a:prstGeom>
        </p:spPr>
        <p:txBody>
          <a:bodyPr anchor="t" rtlCol="false" tIns="0" lIns="0" bIns="0" rIns="0">
            <a:spAutoFit/>
          </a:bodyPr>
          <a:lstStyle/>
          <a:p>
            <a:pPr algn="ctr">
              <a:lnSpc>
                <a:spcPts val="9000"/>
              </a:lnSpc>
            </a:pPr>
            <a:r>
              <a:rPr lang="en-US" b="true" sz="7500">
                <a:solidFill>
                  <a:srgbClr val="FFFFFF"/>
                </a:solidFill>
                <a:latin typeface="HK Grotesk Medium"/>
                <a:ea typeface="HK Grotesk Medium"/>
                <a:cs typeface="HK Grotesk Medium"/>
                <a:sym typeface="HK Grotesk Medium"/>
              </a:rPr>
              <a:t>Solución</a:t>
            </a:r>
          </a:p>
        </p:txBody>
      </p:sp>
      <p:sp>
        <p:nvSpPr>
          <p:cNvPr name="Freeform 4" id="4"/>
          <p:cNvSpPr/>
          <p:nvPr/>
        </p:nvSpPr>
        <p:spPr>
          <a:xfrm flipH="false" flipV="false" rot="5400000">
            <a:off x="14382365" y="-2948728"/>
            <a:ext cx="5320227" cy="5320227"/>
          </a:xfrm>
          <a:custGeom>
            <a:avLst/>
            <a:gdLst/>
            <a:ahLst/>
            <a:cxnLst/>
            <a:rect r="r" b="b" t="t" l="l"/>
            <a:pathLst>
              <a:path h="5320227" w="5320227">
                <a:moveTo>
                  <a:pt x="0" y="0"/>
                </a:moveTo>
                <a:lnTo>
                  <a:pt x="5320227" y="0"/>
                </a:lnTo>
                <a:lnTo>
                  <a:pt x="5320227" y="5320228"/>
                </a:lnTo>
                <a:lnTo>
                  <a:pt x="0" y="5320228"/>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825656" y="1028700"/>
            <a:ext cx="433644" cy="108017"/>
          </a:xfrm>
          <a:custGeom>
            <a:avLst/>
            <a:gdLst/>
            <a:ahLst/>
            <a:cxnLst/>
            <a:rect r="r" b="b" t="t" l="l"/>
            <a:pathLst>
              <a:path h="108017" w="433644">
                <a:moveTo>
                  <a:pt x="0" y="0"/>
                </a:moveTo>
                <a:lnTo>
                  <a:pt x="433644" y="0"/>
                </a:lnTo>
                <a:lnTo>
                  <a:pt x="433644" y="108017"/>
                </a:lnTo>
                <a:lnTo>
                  <a:pt x="0" y="1080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9950" y="3957371"/>
            <a:ext cx="4525884" cy="3039749"/>
            <a:chOff x="0" y="0"/>
            <a:chExt cx="6034512" cy="4052999"/>
          </a:xfrm>
        </p:grpSpPr>
        <p:sp>
          <p:nvSpPr>
            <p:cNvPr name="TextBox 7" id="7"/>
            <p:cNvSpPr txBox="true"/>
            <p:nvPr/>
          </p:nvSpPr>
          <p:spPr>
            <a:xfrm rot="0">
              <a:off x="0" y="2109475"/>
              <a:ext cx="6034512" cy="1943523"/>
            </a:xfrm>
            <a:prstGeom prst="rect">
              <a:avLst/>
            </a:prstGeom>
          </p:spPr>
          <p:txBody>
            <a:bodyPr anchor="t" rtlCol="false" tIns="0" lIns="0" bIns="0" rIns="0">
              <a:spAutoFit/>
            </a:bodyPr>
            <a:lstStyle/>
            <a:p>
              <a:pPr algn="ctr" marL="0" indent="0" lvl="0">
                <a:lnSpc>
                  <a:spcPts val="3919"/>
                </a:lnSpc>
                <a:spcBef>
                  <a:spcPct val="0"/>
                </a:spcBef>
              </a:pPr>
              <a:r>
                <a:rPr lang="en-US" b="true" sz="2799" spc="55">
                  <a:solidFill>
                    <a:srgbClr val="000000"/>
                  </a:solidFill>
                  <a:latin typeface="HK Grotesk Bold"/>
                  <a:ea typeface="HK Grotesk Bold"/>
                  <a:cs typeface="HK Grotesk Bold"/>
                  <a:sym typeface="HK Grotesk Bold"/>
                </a:rPr>
                <a:t>Plataforma centralizada para la búsqueda de mascotas perdidas.</a:t>
              </a:r>
            </a:p>
          </p:txBody>
        </p:sp>
        <p:sp>
          <p:nvSpPr>
            <p:cNvPr name="Freeform 8" id="8"/>
            <p:cNvSpPr/>
            <p:nvPr/>
          </p:nvSpPr>
          <p:spPr>
            <a:xfrm flipH="false" flipV="false" rot="0">
              <a:off x="2467205" y="0"/>
              <a:ext cx="1100102" cy="1381406"/>
            </a:xfrm>
            <a:custGeom>
              <a:avLst/>
              <a:gdLst/>
              <a:ahLst/>
              <a:cxnLst/>
              <a:rect r="r" b="b" t="t" l="l"/>
              <a:pathLst>
                <a:path h="1381406" w="1100102">
                  <a:moveTo>
                    <a:pt x="0" y="0"/>
                  </a:moveTo>
                  <a:lnTo>
                    <a:pt x="1100102" y="0"/>
                  </a:lnTo>
                  <a:lnTo>
                    <a:pt x="1100102" y="1381406"/>
                  </a:lnTo>
                  <a:lnTo>
                    <a:pt x="0" y="13814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9" id="9"/>
          <p:cNvGrpSpPr/>
          <p:nvPr/>
        </p:nvGrpSpPr>
        <p:grpSpPr>
          <a:xfrm rot="0">
            <a:off x="6881683" y="3956574"/>
            <a:ext cx="4525884" cy="3040546"/>
            <a:chOff x="0" y="0"/>
            <a:chExt cx="6034512" cy="4054061"/>
          </a:xfrm>
        </p:grpSpPr>
        <p:sp>
          <p:nvSpPr>
            <p:cNvPr name="TextBox 10" id="10"/>
            <p:cNvSpPr txBox="true"/>
            <p:nvPr/>
          </p:nvSpPr>
          <p:spPr>
            <a:xfrm rot="0">
              <a:off x="0" y="2110538"/>
              <a:ext cx="6034512" cy="1943523"/>
            </a:xfrm>
            <a:prstGeom prst="rect">
              <a:avLst/>
            </a:prstGeom>
          </p:spPr>
          <p:txBody>
            <a:bodyPr anchor="t" rtlCol="false" tIns="0" lIns="0" bIns="0" rIns="0">
              <a:spAutoFit/>
            </a:bodyPr>
            <a:lstStyle/>
            <a:p>
              <a:pPr algn="ctr" marL="0" indent="0" lvl="0">
                <a:lnSpc>
                  <a:spcPts val="3919"/>
                </a:lnSpc>
                <a:spcBef>
                  <a:spcPct val="0"/>
                </a:spcBef>
              </a:pPr>
              <a:r>
                <a:rPr lang="en-US" b="true" sz="2799" spc="55">
                  <a:solidFill>
                    <a:srgbClr val="000000"/>
                  </a:solidFill>
                  <a:latin typeface="HK Grotesk Bold"/>
                  <a:ea typeface="HK Grotesk Bold"/>
                  <a:cs typeface="HK Grotesk Bold"/>
                  <a:sym typeface="HK Grotesk Bold"/>
                </a:rPr>
                <a:t>Foro de adopciones para facilitar a usuarios que quieran una mascota.</a:t>
              </a:r>
            </a:p>
          </p:txBody>
        </p:sp>
        <p:sp>
          <p:nvSpPr>
            <p:cNvPr name="Freeform 11" id="11"/>
            <p:cNvSpPr/>
            <p:nvPr/>
          </p:nvSpPr>
          <p:spPr>
            <a:xfrm flipH="false" flipV="false" rot="0">
              <a:off x="2473906" y="0"/>
              <a:ext cx="1086701" cy="1383531"/>
            </a:xfrm>
            <a:custGeom>
              <a:avLst/>
              <a:gdLst/>
              <a:ahLst/>
              <a:cxnLst/>
              <a:rect r="r" b="b" t="t" l="l"/>
              <a:pathLst>
                <a:path h="1383531" w="1086701">
                  <a:moveTo>
                    <a:pt x="0" y="0"/>
                  </a:moveTo>
                  <a:lnTo>
                    <a:pt x="1086700" y="0"/>
                  </a:lnTo>
                  <a:lnTo>
                    <a:pt x="1086700" y="1383531"/>
                  </a:lnTo>
                  <a:lnTo>
                    <a:pt x="0" y="13835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2" id="12"/>
          <p:cNvGrpSpPr/>
          <p:nvPr/>
        </p:nvGrpSpPr>
        <p:grpSpPr>
          <a:xfrm rot="0">
            <a:off x="12731542" y="3956574"/>
            <a:ext cx="4525884" cy="2545246"/>
            <a:chOff x="0" y="0"/>
            <a:chExt cx="6034512" cy="3393661"/>
          </a:xfrm>
        </p:grpSpPr>
        <p:sp>
          <p:nvSpPr>
            <p:cNvPr name="TextBox 13" id="13"/>
            <p:cNvSpPr txBox="true"/>
            <p:nvPr/>
          </p:nvSpPr>
          <p:spPr>
            <a:xfrm rot="0">
              <a:off x="0" y="2110538"/>
              <a:ext cx="6034512" cy="1283123"/>
            </a:xfrm>
            <a:prstGeom prst="rect">
              <a:avLst/>
            </a:prstGeom>
          </p:spPr>
          <p:txBody>
            <a:bodyPr anchor="t" rtlCol="false" tIns="0" lIns="0" bIns="0" rIns="0">
              <a:spAutoFit/>
            </a:bodyPr>
            <a:lstStyle/>
            <a:p>
              <a:pPr algn="ctr">
                <a:lnSpc>
                  <a:spcPts val="3919"/>
                </a:lnSpc>
              </a:pPr>
              <a:r>
                <a:rPr lang="en-US" b="true" sz="2799" spc="55">
                  <a:solidFill>
                    <a:srgbClr val="000000"/>
                  </a:solidFill>
                  <a:latin typeface="HK Grotesk Bold"/>
                  <a:ea typeface="HK Grotesk Bold"/>
                  <a:cs typeface="HK Grotesk Bold"/>
                  <a:sym typeface="HK Grotesk Bold"/>
                </a:rPr>
                <a:t>Facilita la conexión entre usuarios</a:t>
              </a:r>
            </a:p>
          </p:txBody>
        </p:sp>
        <p:sp>
          <p:nvSpPr>
            <p:cNvPr name="Freeform 14" id="14"/>
            <p:cNvSpPr/>
            <p:nvPr/>
          </p:nvSpPr>
          <p:spPr>
            <a:xfrm flipH="false" flipV="false" rot="0">
              <a:off x="2550629" y="0"/>
              <a:ext cx="933254" cy="1383531"/>
            </a:xfrm>
            <a:custGeom>
              <a:avLst/>
              <a:gdLst/>
              <a:ahLst/>
              <a:cxnLst/>
              <a:rect r="r" b="b" t="t" l="l"/>
              <a:pathLst>
                <a:path h="1383531" w="933254">
                  <a:moveTo>
                    <a:pt x="0" y="0"/>
                  </a:moveTo>
                  <a:lnTo>
                    <a:pt x="933254" y="0"/>
                  </a:lnTo>
                  <a:lnTo>
                    <a:pt x="933254" y="1383531"/>
                  </a:lnTo>
                  <a:lnTo>
                    <a:pt x="0" y="13835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grpSp>
        <p:nvGrpSpPr>
          <p:cNvPr name="Group 15" id="15"/>
          <p:cNvGrpSpPr/>
          <p:nvPr/>
        </p:nvGrpSpPr>
        <p:grpSpPr>
          <a:xfrm rot="0">
            <a:off x="1029950" y="883421"/>
            <a:ext cx="2563671" cy="506592"/>
            <a:chOff x="0" y="0"/>
            <a:chExt cx="3418229" cy="675456"/>
          </a:xfrm>
        </p:grpSpPr>
        <p:sp>
          <p:nvSpPr>
            <p:cNvPr name="TextBox 16" id="16"/>
            <p:cNvSpPr txBox="true"/>
            <p:nvPr/>
          </p:nvSpPr>
          <p:spPr>
            <a:xfrm rot="0">
              <a:off x="865457" y="47625"/>
              <a:ext cx="2552772" cy="627831"/>
            </a:xfrm>
            <a:prstGeom prst="rect">
              <a:avLst/>
            </a:prstGeom>
          </p:spPr>
          <p:txBody>
            <a:bodyPr anchor="t" rtlCol="false" tIns="0" lIns="0" bIns="0" rIns="0">
              <a:spAutoFit/>
            </a:bodyPr>
            <a:lstStyle/>
            <a:p>
              <a:pPr algn="l">
                <a:lnSpc>
                  <a:spcPts val="3523"/>
                </a:lnSpc>
              </a:pPr>
              <a:r>
                <a:rPr lang="en-US" sz="3355" spc="-100" b="true">
                  <a:solidFill>
                    <a:srgbClr val="FFFFFF"/>
                  </a:solidFill>
                  <a:latin typeface="HK Grotesk Semi-Bold"/>
                  <a:ea typeface="HK Grotesk Semi-Bold"/>
                  <a:cs typeface="HK Grotesk Semi-Bold"/>
                  <a:sym typeface="HK Grotesk Semi-Bold"/>
                </a:rPr>
                <a:t>PawFinder</a:t>
              </a:r>
            </a:p>
          </p:txBody>
        </p:sp>
        <p:sp>
          <p:nvSpPr>
            <p:cNvPr name="Freeform 17" id="17"/>
            <p:cNvSpPr/>
            <p:nvPr/>
          </p:nvSpPr>
          <p:spPr>
            <a:xfrm flipH="false" flipV="false" rot="0">
              <a:off x="0" y="194639"/>
              <a:ext cx="682744" cy="390749"/>
            </a:xfrm>
            <a:custGeom>
              <a:avLst/>
              <a:gdLst/>
              <a:ahLst/>
              <a:cxnLst/>
              <a:rect r="r" b="b" t="t" l="l"/>
              <a:pathLst>
                <a:path h="390749" w="682744">
                  <a:moveTo>
                    <a:pt x="0" y="0"/>
                  </a:moveTo>
                  <a:lnTo>
                    <a:pt x="682744" y="0"/>
                  </a:lnTo>
                  <a:lnTo>
                    <a:pt x="682744" y="390749"/>
                  </a:lnTo>
                  <a:lnTo>
                    <a:pt x="0" y="39074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494766" y="-371075"/>
            <a:ext cx="19277533" cy="3695243"/>
          </a:xfrm>
          <a:prstGeom prst="rect">
            <a:avLst/>
          </a:prstGeom>
          <a:solidFill>
            <a:srgbClr val="FF862F"/>
          </a:solidFill>
        </p:spPr>
      </p:sp>
      <p:sp>
        <p:nvSpPr>
          <p:cNvPr name="Freeform 3" id="3"/>
          <p:cNvSpPr/>
          <p:nvPr/>
        </p:nvSpPr>
        <p:spPr>
          <a:xfrm flipH="false" flipV="false" rot="5337171">
            <a:off x="14382365" y="-2660114"/>
            <a:ext cx="5320227" cy="5320227"/>
          </a:xfrm>
          <a:custGeom>
            <a:avLst/>
            <a:gdLst/>
            <a:ahLst/>
            <a:cxnLst/>
            <a:rect r="r" b="b" t="t" l="l"/>
            <a:pathLst>
              <a:path h="5320227" w="5320227">
                <a:moveTo>
                  <a:pt x="0" y="0"/>
                </a:moveTo>
                <a:lnTo>
                  <a:pt x="5320227" y="0"/>
                </a:lnTo>
                <a:lnTo>
                  <a:pt x="5320227" y="5320228"/>
                </a:lnTo>
                <a:lnTo>
                  <a:pt x="0" y="5320228"/>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851037" y="1127192"/>
            <a:ext cx="5717372" cy="1152525"/>
          </a:xfrm>
          <a:prstGeom prst="rect">
            <a:avLst/>
          </a:prstGeom>
        </p:spPr>
        <p:txBody>
          <a:bodyPr anchor="t" rtlCol="false" tIns="0" lIns="0" bIns="0" rIns="0">
            <a:spAutoFit/>
          </a:bodyPr>
          <a:lstStyle/>
          <a:p>
            <a:pPr algn="l">
              <a:lnSpc>
                <a:spcPts val="9000"/>
              </a:lnSpc>
            </a:pPr>
            <a:r>
              <a:rPr lang="en-US" sz="7500" b="true">
                <a:solidFill>
                  <a:srgbClr val="FFFFFF"/>
                </a:solidFill>
                <a:latin typeface="HK Grotesk Medium"/>
                <a:ea typeface="HK Grotesk Medium"/>
                <a:cs typeface="HK Grotesk Medium"/>
                <a:sym typeface="HK Grotesk Medium"/>
              </a:rPr>
              <a:t>Beneficiarios</a:t>
            </a:r>
          </a:p>
        </p:txBody>
      </p:sp>
      <p:grpSp>
        <p:nvGrpSpPr>
          <p:cNvPr name="Group 5" id="5"/>
          <p:cNvGrpSpPr/>
          <p:nvPr/>
        </p:nvGrpSpPr>
        <p:grpSpPr>
          <a:xfrm rot="0">
            <a:off x="8709723" y="4726085"/>
            <a:ext cx="6461968" cy="605096"/>
            <a:chOff x="0" y="0"/>
            <a:chExt cx="8615958" cy="806795"/>
          </a:xfrm>
        </p:grpSpPr>
        <p:grpSp>
          <p:nvGrpSpPr>
            <p:cNvPr name="Group 6" id="6"/>
            <p:cNvGrpSpPr/>
            <p:nvPr/>
          </p:nvGrpSpPr>
          <p:grpSpPr>
            <a:xfrm rot="0">
              <a:off x="0" y="114316"/>
              <a:ext cx="578163" cy="5781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862F"/>
              </a:solidFill>
            </p:spPr>
          </p:sp>
        </p:grpSp>
        <p:sp>
          <p:nvSpPr>
            <p:cNvPr name="TextBox 8" id="8"/>
            <p:cNvSpPr txBox="true"/>
            <p:nvPr/>
          </p:nvSpPr>
          <p:spPr>
            <a:xfrm rot="0">
              <a:off x="1131400" y="-103571"/>
              <a:ext cx="7484557" cy="899638"/>
            </a:xfrm>
            <a:prstGeom prst="rect">
              <a:avLst/>
            </a:prstGeom>
          </p:spPr>
          <p:txBody>
            <a:bodyPr anchor="t" rtlCol="false" tIns="0" lIns="0" bIns="0" rIns="0">
              <a:spAutoFit/>
            </a:bodyPr>
            <a:lstStyle/>
            <a:p>
              <a:pPr algn="l">
                <a:lnSpc>
                  <a:spcPts val="5955"/>
                </a:lnSpc>
              </a:pPr>
              <a:r>
                <a:rPr lang="en-US" sz="3970">
                  <a:solidFill>
                    <a:srgbClr val="000000"/>
                  </a:solidFill>
                  <a:latin typeface="Open Sans"/>
                  <a:ea typeface="Open Sans"/>
                  <a:cs typeface="Open Sans"/>
                  <a:sym typeface="Open Sans"/>
                </a:rPr>
                <a:t>Comunidad.</a:t>
              </a:r>
            </a:p>
          </p:txBody>
        </p:sp>
      </p:grpSp>
      <p:grpSp>
        <p:nvGrpSpPr>
          <p:cNvPr name="Group 9" id="9"/>
          <p:cNvGrpSpPr/>
          <p:nvPr/>
        </p:nvGrpSpPr>
        <p:grpSpPr>
          <a:xfrm rot="0">
            <a:off x="1219200" y="4726085"/>
            <a:ext cx="6462887" cy="1329218"/>
            <a:chOff x="0" y="0"/>
            <a:chExt cx="8617182" cy="1772291"/>
          </a:xfrm>
        </p:grpSpPr>
        <p:grpSp>
          <p:nvGrpSpPr>
            <p:cNvPr name="Group 10" id="10"/>
            <p:cNvGrpSpPr/>
            <p:nvPr/>
          </p:nvGrpSpPr>
          <p:grpSpPr>
            <a:xfrm rot="0">
              <a:off x="0" y="597023"/>
              <a:ext cx="578245" cy="578245"/>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862F"/>
              </a:solidFill>
            </p:spPr>
          </p:sp>
        </p:grpSp>
        <p:sp>
          <p:nvSpPr>
            <p:cNvPr name="TextBox 12" id="12"/>
            <p:cNvSpPr txBox="true"/>
            <p:nvPr/>
          </p:nvSpPr>
          <p:spPr>
            <a:xfrm rot="0">
              <a:off x="1131561" y="-114468"/>
              <a:ext cx="7485621" cy="1886926"/>
            </a:xfrm>
            <a:prstGeom prst="rect">
              <a:avLst/>
            </a:prstGeom>
          </p:spPr>
          <p:txBody>
            <a:bodyPr anchor="t" rtlCol="false" tIns="0" lIns="0" bIns="0" rIns="0">
              <a:spAutoFit/>
            </a:bodyPr>
            <a:lstStyle/>
            <a:p>
              <a:pPr algn="l">
                <a:lnSpc>
                  <a:spcPts val="5956"/>
                </a:lnSpc>
              </a:pPr>
              <a:r>
                <a:rPr lang="en-US" sz="3971">
                  <a:solidFill>
                    <a:srgbClr val="000000"/>
                  </a:solidFill>
                  <a:latin typeface="Open Sans"/>
                  <a:ea typeface="Open Sans"/>
                  <a:cs typeface="Open Sans"/>
                  <a:sym typeface="Open Sans"/>
                </a:rPr>
                <a:t>Familas y usuarios que tengan mascotas.</a:t>
              </a:r>
            </a:p>
          </p:txBody>
        </p:sp>
      </p:grpSp>
      <p:grpSp>
        <p:nvGrpSpPr>
          <p:cNvPr name="Group 13" id="13"/>
          <p:cNvGrpSpPr/>
          <p:nvPr/>
        </p:nvGrpSpPr>
        <p:grpSpPr>
          <a:xfrm rot="0">
            <a:off x="1219200" y="6944864"/>
            <a:ext cx="6462887" cy="1345565"/>
            <a:chOff x="0" y="0"/>
            <a:chExt cx="8617182" cy="1794086"/>
          </a:xfrm>
        </p:grpSpPr>
        <p:grpSp>
          <p:nvGrpSpPr>
            <p:cNvPr name="Group 14" id="14"/>
            <p:cNvGrpSpPr/>
            <p:nvPr/>
          </p:nvGrpSpPr>
          <p:grpSpPr>
            <a:xfrm rot="0">
              <a:off x="0" y="607921"/>
              <a:ext cx="578245" cy="578245"/>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862F"/>
              </a:solidFill>
            </p:spPr>
          </p:sp>
        </p:grpSp>
        <p:sp>
          <p:nvSpPr>
            <p:cNvPr name="TextBox 16" id="16"/>
            <p:cNvSpPr txBox="true"/>
            <p:nvPr/>
          </p:nvSpPr>
          <p:spPr>
            <a:xfrm rot="0">
              <a:off x="1131561" y="-103570"/>
              <a:ext cx="7485621" cy="1886926"/>
            </a:xfrm>
            <a:prstGeom prst="rect">
              <a:avLst/>
            </a:prstGeom>
          </p:spPr>
          <p:txBody>
            <a:bodyPr anchor="t" rtlCol="false" tIns="0" lIns="0" bIns="0" rIns="0">
              <a:spAutoFit/>
            </a:bodyPr>
            <a:lstStyle/>
            <a:p>
              <a:pPr algn="l">
                <a:lnSpc>
                  <a:spcPts val="5956"/>
                </a:lnSpc>
              </a:pPr>
              <a:r>
                <a:rPr lang="en-US" sz="3971">
                  <a:solidFill>
                    <a:srgbClr val="000000"/>
                  </a:solidFill>
                  <a:latin typeface="Open Sans"/>
                  <a:ea typeface="Open Sans"/>
                  <a:cs typeface="Open Sans"/>
                  <a:sym typeface="Open Sans"/>
                </a:rPr>
                <a:t>Fundaciones Animalistas.</a:t>
              </a:r>
            </a:p>
          </p:txBody>
        </p:sp>
      </p:grpSp>
      <p:sp>
        <p:nvSpPr>
          <p:cNvPr name="Freeform 17" id="17"/>
          <p:cNvSpPr/>
          <p:nvPr/>
        </p:nvSpPr>
        <p:spPr>
          <a:xfrm flipH="false" flipV="false" rot="0">
            <a:off x="16825656" y="1028700"/>
            <a:ext cx="433644" cy="108017"/>
          </a:xfrm>
          <a:custGeom>
            <a:avLst/>
            <a:gdLst/>
            <a:ahLst/>
            <a:cxnLst/>
            <a:rect r="r" b="b" t="t" l="l"/>
            <a:pathLst>
              <a:path h="108017" w="433644">
                <a:moveTo>
                  <a:pt x="0" y="0"/>
                </a:moveTo>
                <a:lnTo>
                  <a:pt x="433644" y="0"/>
                </a:lnTo>
                <a:lnTo>
                  <a:pt x="433644" y="108017"/>
                </a:lnTo>
                <a:lnTo>
                  <a:pt x="0" y="1080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15171691" y="8593455"/>
            <a:ext cx="2859736" cy="695325"/>
          </a:xfrm>
          <a:prstGeom prst="rect">
            <a:avLst/>
          </a:prstGeom>
        </p:spPr>
        <p:txBody>
          <a:bodyPr anchor="t" rtlCol="false" tIns="0" lIns="0" bIns="0" rIns="0">
            <a:spAutoFit/>
          </a:bodyPr>
          <a:lstStyle/>
          <a:p>
            <a:pPr algn="l">
              <a:lnSpc>
                <a:spcPts val="5250"/>
              </a:lnSpc>
            </a:pPr>
            <a:r>
              <a:rPr lang="en-US" sz="5000" spc="-150" b="true">
                <a:solidFill>
                  <a:srgbClr val="000000"/>
                </a:solidFill>
                <a:latin typeface="HK Grotesk Semi-Bold"/>
                <a:ea typeface="HK Grotesk Semi-Bold"/>
                <a:cs typeface="HK Grotesk Semi-Bold"/>
                <a:sym typeface="HK Grotesk Semi-Bold"/>
              </a:rPr>
              <a:t>PawFinder</a:t>
            </a:r>
          </a:p>
        </p:txBody>
      </p:sp>
      <p:sp>
        <p:nvSpPr>
          <p:cNvPr name="Freeform 19" id="19"/>
          <p:cNvSpPr/>
          <p:nvPr/>
        </p:nvSpPr>
        <p:spPr>
          <a:xfrm flipH="false" flipV="false" rot="0">
            <a:off x="14680718" y="8767283"/>
            <a:ext cx="490973" cy="280994"/>
          </a:xfrm>
          <a:custGeom>
            <a:avLst/>
            <a:gdLst/>
            <a:ahLst/>
            <a:cxnLst/>
            <a:rect r="r" b="b" t="t" l="l"/>
            <a:pathLst>
              <a:path h="280994" w="490973">
                <a:moveTo>
                  <a:pt x="0" y="0"/>
                </a:moveTo>
                <a:lnTo>
                  <a:pt x="490973" y="0"/>
                </a:lnTo>
                <a:lnTo>
                  <a:pt x="490973" y="280994"/>
                </a:lnTo>
                <a:lnTo>
                  <a:pt x="0" y="2809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0" id="20"/>
          <p:cNvGrpSpPr/>
          <p:nvPr/>
        </p:nvGrpSpPr>
        <p:grpSpPr>
          <a:xfrm rot="0">
            <a:off x="8709723" y="6944960"/>
            <a:ext cx="6461968" cy="1345374"/>
            <a:chOff x="0" y="0"/>
            <a:chExt cx="8615958" cy="1793831"/>
          </a:xfrm>
        </p:grpSpPr>
        <p:grpSp>
          <p:nvGrpSpPr>
            <p:cNvPr name="Group 21" id="21"/>
            <p:cNvGrpSpPr/>
            <p:nvPr/>
          </p:nvGrpSpPr>
          <p:grpSpPr>
            <a:xfrm rot="0">
              <a:off x="0" y="607834"/>
              <a:ext cx="578163" cy="578163"/>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862F"/>
              </a:solidFill>
            </p:spPr>
          </p:sp>
        </p:grpSp>
        <p:sp>
          <p:nvSpPr>
            <p:cNvPr name="TextBox 23" id="23"/>
            <p:cNvSpPr txBox="true"/>
            <p:nvPr/>
          </p:nvSpPr>
          <p:spPr>
            <a:xfrm rot="0">
              <a:off x="1131400" y="-103571"/>
              <a:ext cx="7484557" cy="1886674"/>
            </a:xfrm>
            <a:prstGeom prst="rect">
              <a:avLst/>
            </a:prstGeom>
          </p:spPr>
          <p:txBody>
            <a:bodyPr anchor="t" rtlCol="false" tIns="0" lIns="0" bIns="0" rIns="0">
              <a:spAutoFit/>
            </a:bodyPr>
            <a:lstStyle/>
            <a:p>
              <a:pPr algn="l">
                <a:lnSpc>
                  <a:spcPts val="5955"/>
                </a:lnSpc>
              </a:pPr>
              <a:r>
                <a:rPr lang="en-US" sz="3970">
                  <a:solidFill>
                    <a:srgbClr val="000000"/>
                  </a:solidFill>
                  <a:latin typeface="Open Sans"/>
                  <a:ea typeface="Open Sans"/>
                  <a:cs typeface="Open Sans"/>
                  <a:sym typeface="Open Sans"/>
                </a:rPr>
                <a:t>Usuarios que buscan adoptar mascotas.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862F"/>
        </a:solidFill>
      </p:bgPr>
    </p:bg>
    <p:spTree>
      <p:nvGrpSpPr>
        <p:cNvPr id="1" name=""/>
        <p:cNvGrpSpPr/>
        <p:nvPr/>
      </p:nvGrpSpPr>
      <p:grpSpPr>
        <a:xfrm>
          <a:off x="0" y="0"/>
          <a:ext cx="0" cy="0"/>
          <a:chOff x="0" y="0"/>
          <a:chExt cx="0" cy="0"/>
        </a:xfrm>
      </p:grpSpPr>
      <p:sp>
        <p:nvSpPr>
          <p:cNvPr name="Freeform 2" id="2"/>
          <p:cNvSpPr/>
          <p:nvPr/>
        </p:nvSpPr>
        <p:spPr>
          <a:xfrm flipH="false" flipV="false" rot="-6296889">
            <a:off x="-1064135" y="3044840"/>
            <a:ext cx="8730195" cy="8730195"/>
          </a:xfrm>
          <a:custGeom>
            <a:avLst/>
            <a:gdLst/>
            <a:ahLst/>
            <a:cxnLst/>
            <a:rect r="r" b="b" t="t" l="l"/>
            <a:pathLst>
              <a:path h="8730195" w="8730195">
                <a:moveTo>
                  <a:pt x="0" y="0"/>
                </a:moveTo>
                <a:lnTo>
                  <a:pt x="8730195" y="0"/>
                </a:lnTo>
                <a:lnTo>
                  <a:pt x="8730195" y="8730195"/>
                </a:lnTo>
                <a:lnTo>
                  <a:pt x="0" y="8730195"/>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24627">
            <a:off x="10840341" y="-1333855"/>
            <a:ext cx="8730195" cy="8730195"/>
          </a:xfrm>
          <a:custGeom>
            <a:avLst/>
            <a:gdLst/>
            <a:ahLst/>
            <a:cxnLst/>
            <a:rect r="r" b="b" t="t" l="l"/>
            <a:pathLst>
              <a:path h="8730195" w="8730195">
                <a:moveTo>
                  <a:pt x="0" y="0"/>
                </a:moveTo>
                <a:lnTo>
                  <a:pt x="8730195" y="0"/>
                </a:lnTo>
                <a:lnTo>
                  <a:pt x="8730195" y="8730195"/>
                </a:lnTo>
                <a:lnTo>
                  <a:pt x="0" y="8730195"/>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851417" y="1028700"/>
            <a:ext cx="407883" cy="101600"/>
          </a:xfrm>
          <a:custGeom>
            <a:avLst/>
            <a:gdLst/>
            <a:ahLst/>
            <a:cxnLst/>
            <a:rect r="r" b="b" t="t" l="l"/>
            <a:pathLst>
              <a:path h="101600" w="407883">
                <a:moveTo>
                  <a:pt x="0" y="0"/>
                </a:moveTo>
                <a:lnTo>
                  <a:pt x="407883" y="0"/>
                </a:lnTo>
                <a:lnTo>
                  <a:pt x="407883" y="101600"/>
                </a:lnTo>
                <a:lnTo>
                  <a:pt x="0" y="101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310536" y="1983385"/>
            <a:ext cx="13512553" cy="1724025"/>
          </a:xfrm>
          <a:prstGeom prst="rect">
            <a:avLst/>
          </a:prstGeom>
        </p:spPr>
        <p:txBody>
          <a:bodyPr anchor="t" rtlCol="false" tIns="0" lIns="0" bIns="0" rIns="0">
            <a:spAutoFit/>
          </a:bodyPr>
          <a:lstStyle/>
          <a:p>
            <a:pPr algn="ctr">
              <a:lnSpc>
                <a:spcPts val="13569"/>
              </a:lnSpc>
            </a:pPr>
            <a:r>
              <a:rPr lang="en-US" b="true" sz="11307">
                <a:solidFill>
                  <a:srgbClr val="FFFFFF"/>
                </a:solidFill>
                <a:latin typeface="HK Grotesk Medium"/>
                <a:ea typeface="HK Grotesk Medium"/>
                <a:cs typeface="HK Grotesk Medium"/>
                <a:sym typeface="HK Grotesk Medium"/>
              </a:rPr>
              <a:t>Metodologia</a:t>
            </a:r>
          </a:p>
        </p:txBody>
      </p:sp>
      <p:grpSp>
        <p:nvGrpSpPr>
          <p:cNvPr name="Group 6" id="6"/>
          <p:cNvGrpSpPr/>
          <p:nvPr/>
        </p:nvGrpSpPr>
        <p:grpSpPr>
          <a:xfrm rot="0">
            <a:off x="1028700" y="1560010"/>
            <a:ext cx="2563671" cy="506592"/>
            <a:chOff x="0" y="0"/>
            <a:chExt cx="3418229" cy="675456"/>
          </a:xfrm>
        </p:grpSpPr>
        <p:sp>
          <p:nvSpPr>
            <p:cNvPr name="TextBox 7" id="7"/>
            <p:cNvSpPr txBox="true"/>
            <p:nvPr/>
          </p:nvSpPr>
          <p:spPr>
            <a:xfrm rot="0">
              <a:off x="865457" y="47625"/>
              <a:ext cx="2552772" cy="627831"/>
            </a:xfrm>
            <a:prstGeom prst="rect">
              <a:avLst/>
            </a:prstGeom>
          </p:spPr>
          <p:txBody>
            <a:bodyPr anchor="t" rtlCol="false" tIns="0" lIns="0" bIns="0" rIns="0">
              <a:spAutoFit/>
            </a:bodyPr>
            <a:lstStyle/>
            <a:p>
              <a:pPr algn="l">
                <a:lnSpc>
                  <a:spcPts val="3523"/>
                </a:lnSpc>
              </a:pPr>
              <a:r>
                <a:rPr lang="en-US" sz="3355" spc="-100" b="true">
                  <a:solidFill>
                    <a:srgbClr val="FFFFFF"/>
                  </a:solidFill>
                  <a:latin typeface="HK Grotesk Semi-Bold"/>
                  <a:ea typeface="HK Grotesk Semi-Bold"/>
                  <a:cs typeface="HK Grotesk Semi-Bold"/>
                  <a:sym typeface="HK Grotesk Semi-Bold"/>
                </a:rPr>
                <a:t>PawFinder</a:t>
              </a:r>
            </a:p>
          </p:txBody>
        </p:sp>
        <p:sp>
          <p:nvSpPr>
            <p:cNvPr name="Freeform 8" id="8"/>
            <p:cNvSpPr/>
            <p:nvPr/>
          </p:nvSpPr>
          <p:spPr>
            <a:xfrm flipH="false" flipV="false" rot="0">
              <a:off x="0" y="194639"/>
              <a:ext cx="682744" cy="390749"/>
            </a:xfrm>
            <a:custGeom>
              <a:avLst/>
              <a:gdLst/>
              <a:ahLst/>
              <a:cxnLst/>
              <a:rect r="r" b="b" t="t" l="l"/>
              <a:pathLst>
                <a:path h="390749" w="682744">
                  <a:moveTo>
                    <a:pt x="0" y="0"/>
                  </a:moveTo>
                  <a:lnTo>
                    <a:pt x="682744" y="0"/>
                  </a:lnTo>
                  <a:lnTo>
                    <a:pt x="682744" y="390749"/>
                  </a:lnTo>
                  <a:lnTo>
                    <a:pt x="0" y="3907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9" id="9"/>
          <p:cNvSpPr txBox="true"/>
          <p:nvPr/>
        </p:nvSpPr>
        <p:spPr>
          <a:xfrm rot="0">
            <a:off x="304467" y="3945551"/>
            <a:ext cx="17524691" cy="3464387"/>
          </a:xfrm>
          <a:prstGeom prst="rect">
            <a:avLst/>
          </a:prstGeom>
        </p:spPr>
        <p:txBody>
          <a:bodyPr anchor="t" rtlCol="false" tIns="0" lIns="0" bIns="0" rIns="0">
            <a:spAutoFit/>
          </a:bodyPr>
          <a:lstStyle/>
          <a:p>
            <a:pPr algn="ctr">
              <a:lnSpc>
                <a:spcPts val="4606"/>
              </a:lnSpc>
            </a:pPr>
            <a:r>
              <a:rPr lang="en-US" sz="3071">
                <a:solidFill>
                  <a:srgbClr val="FFFFFF"/>
                </a:solidFill>
                <a:latin typeface="Open Sans"/>
                <a:ea typeface="Open Sans"/>
                <a:cs typeface="Open Sans"/>
                <a:sym typeface="Open Sans"/>
              </a:rPr>
              <a:t>Hemos elegido la metodología tradicional debido a sus características principales: estructura secuencial y clara, estabilidad en los requisitos, documentación exhaustiva y control riguroso en cada etapa. Estas características son afines al proyecto PawFinder, ya que permite garantizar un desarrollo ordenado, con requisitos definidos desde el inicio, lo que asegura una entrega eficiente y acorde a los objetivos establecidos</a:t>
            </a:r>
          </a:p>
          <a:p>
            <a:pPr algn="ctr">
              <a:lnSpc>
                <a:spcPts val="4606"/>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3363637"/>
          </a:xfrm>
          <a:prstGeom prst="rect">
            <a:avLst/>
          </a:prstGeom>
          <a:solidFill>
            <a:srgbClr val="FF862F"/>
          </a:solidFill>
        </p:spPr>
      </p:sp>
      <p:sp>
        <p:nvSpPr>
          <p:cNvPr name="Freeform 3" id="3"/>
          <p:cNvSpPr/>
          <p:nvPr/>
        </p:nvSpPr>
        <p:spPr>
          <a:xfrm flipH="false" flipV="false" rot="5400000">
            <a:off x="13849851" y="-2575257"/>
            <a:ext cx="5483613" cy="5483613"/>
          </a:xfrm>
          <a:custGeom>
            <a:avLst/>
            <a:gdLst/>
            <a:ahLst/>
            <a:cxnLst/>
            <a:rect r="r" b="b" t="t" l="l"/>
            <a:pathLst>
              <a:path h="5483613" w="5483613">
                <a:moveTo>
                  <a:pt x="0" y="0"/>
                </a:moveTo>
                <a:lnTo>
                  <a:pt x="5483614" y="0"/>
                </a:lnTo>
                <a:lnTo>
                  <a:pt x="5483614" y="5483613"/>
                </a:lnTo>
                <a:lnTo>
                  <a:pt x="0" y="5483613"/>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851417" y="1028700"/>
            <a:ext cx="407883" cy="101600"/>
          </a:xfrm>
          <a:custGeom>
            <a:avLst/>
            <a:gdLst/>
            <a:ahLst/>
            <a:cxnLst/>
            <a:rect r="r" b="b" t="t" l="l"/>
            <a:pathLst>
              <a:path h="101600" w="407883">
                <a:moveTo>
                  <a:pt x="0" y="0"/>
                </a:moveTo>
                <a:lnTo>
                  <a:pt x="407883" y="0"/>
                </a:lnTo>
                <a:lnTo>
                  <a:pt x="407883" y="101600"/>
                </a:lnTo>
                <a:lnTo>
                  <a:pt x="0" y="101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17344" y="8071290"/>
            <a:ext cx="3369869" cy="1684935"/>
          </a:xfrm>
          <a:custGeom>
            <a:avLst/>
            <a:gdLst/>
            <a:ahLst/>
            <a:cxnLst/>
            <a:rect r="r" b="b" t="t" l="l"/>
            <a:pathLst>
              <a:path h="1684935" w="3369869">
                <a:moveTo>
                  <a:pt x="0" y="0"/>
                </a:moveTo>
                <a:lnTo>
                  <a:pt x="3369869" y="0"/>
                </a:lnTo>
                <a:lnTo>
                  <a:pt x="3369869" y="1684934"/>
                </a:lnTo>
                <a:lnTo>
                  <a:pt x="0" y="1684934"/>
                </a:lnTo>
                <a:lnTo>
                  <a:pt x="0" y="0"/>
                </a:lnTo>
                <a:close/>
              </a:path>
            </a:pathLst>
          </a:custGeom>
          <a:blipFill>
            <a:blip r:embed="rId6"/>
            <a:stretch>
              <a:fillRect l="0" t="0" r="0" b="0"/>
            </a:stretch>
          </a:blipFill>
        </p:spPr>
      </p:sp>
      <p:sp>
        <p:nvSpPr>
          <p:cNvPr name="Freeform 6" id="6"/>
          <p:cNvSpPr/>
          <p:nvPr/>
        </p:nvSpPr>
        <p:spPr>
          <a:xfrm flipH="false" flipV="false" rot="0">
            <a:off x="5246927" y="7547016"/>
            <a:ext cx="4016742" cy="2209208"/>
          </a:xfrm>
          <a:custGeom>
            <a:avLst/>
            <a:gdLst/>
            <a:ahLst/>
            <a:cxnLst/>
            <a:rect r="r" b="b" t="t" l="l"/>
            <a:pathLst>
              <a:path h="2209208" w="4016742">
                <a:moveTo>
                  <a:pt x="0" y="0"/>
                </a:moveTo>
                <a:lnTo>
                  <a:pt x="4016743" y="0"/>
                </a:lnTo>
                <a:lnTo>
                  <a:pt x="4016743" y="2209208"/>
                </a:lnTo>
                <a:lnTo>
                  <a:pt x="0" y="2209208"/>
                </a:lnTo>
                <a:lnTo>
                  <a:pt x="0" y="0"/>
                </a:lnTo>
                <a:close/>
              </a:path>
            </a:pathLst>
          </a:custGeom>
          <a:blipFill>
            <a:blip r:embed="rId7"/>
            <a:stretch>
              <a:fillRect l="0" t="0" r="0" b="0"/>
            </a:stretch>
          </a:blipFill>
        </p:spPr>
      </p:sp>
      <p:sp>
        <p:nvSpPr>
          <p:cNvPr name="Freeform 7" id="7"/>
          <p:cNvSpPr/>
          <p:nvPr/>
        </p:nvSpPr>
        <p:spPr>
          <a:xfrm flipH="false" flipV="false" rot="0">
            <a:off x="9144000" y="7698397"/>
            <a:ext cx="4515227" cy="1559903"/>
          </a:xfrm>
          <a:custGeom>
            <a:avLst/>
            <a:gdLst/>
            <a:ahLst/>
            <a:cxnLst/>
            <a:rect r="r" b="b" t="t" l="l"/>
            <a:pathLst>
              <a:path h="1559903" w="4515227">
                <a:moveTo>
                  <a:pt x="0" y="0"/>
                </a:moveTo>
                <a:lnTo>
                  <a:pt x="4515227" y="0"/>
                </a:lnTo>
                <a:lnTo>
                  <a:pt x="4515227" y="1559903"/>
                </a:lnTo>
                <a:lnTo>
                  <a:pt x="0" y="1559903"/>
                </a:lnTo>
                <a:lnTo>
                  <a:pt x="0" y="0"/>
                </a:lnTo>
                <a:close/>
              </a:path>
            </a:pathLst>
          </a:custGeom>
          <a:blipFill>
            <a:blip r:embed="rId8"/>
            <a:stretch>
              <a:fillRect l="0" t="-23018" r="0" b="0"/>
            </a:stretch>
          </a:blipFill>
        </p:spPr>
      </p:sp>
      <p:sp>
        <p:nvSpPr>
          <p:cNvPr name="Freeform 8" id="8"/>
          <p:cNvSpPr/>
          <p:nvPr/>
        </p:nvSpPr>
        <p:spPr>
          <a:xfrm flipH="false" flipV="false" rot="0">
            <a:off x="13356319" y="7093189"/>
            <a:ext cx="4158079" cy="2770320"/>
          </a:xfrm>
          <a:custGeom>
            <a:avLst/>
            <a:gdLst/>
            <a:ahLst/>
            <a:cxnLst/>
            <a:rect r="r" b="b" t="t" l="l"/>
            <a:pathLst>
              <a:path h="2770320" w="4158079">
                <a:moveTo>
                  <a:pt x="0" y="0"/>
                </a:moveTo>
                <a:lnTo>
                  <a:pt x="4158079" y="0"/>
                </a:lnTo>
                <a:lnTo>
                  <a:pt x="4158079" y="2770320"/>
                </a:lnTo>
                <a:lnTo>
                  <a:pt x="0" y="2770320"/>
                </a:lnTo>
                <a:lnTo>
                  <a:pt x="0" y="0"/>
                </a:lnTo>
                <a:close/>
              </a:path>
            </a:pathLst>
          </a:custGeom>
          <a:blipFill>
            <a:blip r:embed="rId9"/>
            <a:stretch>
              <a:fillRect l="0" t="0" r="0" b="0"/>
            </a:stretch>
          </a:blipFill>
        </p:spPr>
      </p:sp>
      <p:sp>
        <p:nvSpPr>
          <p:cNvPr name="TextBox 9" id="9"/>
          <p:cNvSpPr txBox="true"/>
          <p:nvPr/>
        </p:nvSpPr>
        <p:spPr>
          <a:xfrm rot="0">
            <a:off x="3039804" y="1100794"/>
            <a:ext cx="12208392" cy="1152525"/>
          </a:xfrm>
          <a:prstGeom prst="rect">
            <a:avLst/>
          </a:prstGeom>
        </p:spPr>
        <p:txBody>
          <a:bodyPr anchor="t" rtlCol="false" tIns="0" lIns="0" bIns="0" rIns="0">
            <a:spAutoFit/>
          </a:bodyPr>
          <a:lstStyle/>
          <a:p>
            <a:pPr algn="ctr">
              <a:lnSpc>
                <a:spcPts val="9000"/>
              </a:lnSpc>
            </a:pPr>
            <a:r>
              <a:rPr lang="en-US" b="true" sz="7500">
                <a:solidFill>
                  <a:srgbClr val="FFFFFF"/>
                </a:solidFill>
                <a:latin typeface="HK Grotesk Medium"/>
                <a:ea typeface="HK Grotesk Medium"/>
                <a:cs typeface="HK Grotesk Medium"/>
                <a:sym typeface="HK Grotesk Medium"/>
              </a:rPr>
              <a:t>Tecnologías Utilizadas</a:t>
            </a:r>
          </a:p>
        </p:txBody>
      </p:sp>
      <p:grpSp>
        <p:nvGrpSpPr>
          <p:cNvPr name="Group 10" id="10"/>
          <p:cNvGrpSpPr/>
          <p:nvPr/>
        </p:nvGrpSpPr>
        <p:grpSpPr>
          <a:xfrm rot="0">
            <a:off x="1117344" y="4304809"/>
            <a:ext cx="3776087" cy="3266829"/>
            <a:chOff x="0" y="0"/>
            <a:chExt cx="5034782" cy="4355772"/>
          </a:xfrm>
        </p:grpSpPr>
        <p:sp>
          <p:nvSpPr>
            <p:cNvPr name="TextBox 11" id="11"/>
            <p:cNvSpPr txBox="true"/>
            <p:nvPr/>
          </p:nvSpPr>
          <p:spPr>
            <a:xfrm rot="0">
              <a:off x="0" y="1633267"/>
              <a:ext cx="5034782" cy="773642"/>
            </a:xfrm>
            <a:prstGeom prst="rect">
              <a:avLst/>
            </a:prstGeom>
          </p:spPr>
          <p:txBody>
            <a:bodyPr anchor="t" rtlCol="false" tIns="0" lIns="0" bIns="0" rIns="0">
              <a:spAutoFit/>
            </a:bodyPr>
            <a:lstStyle/>
            <a:p>
              <a:pPr algn="ctr" marL="0" indent="0" lvl="0">
                <a:lnSpc>
                  <a:spcPts val="4899"/>
                </a:lnSpc>
                <a:spcBef>
                  <a:spcPct val="0"/>
                </a:spcBef>
              </a:pPr>
              <a:r>
                <a:rPr lang="en-US" b="true" sz="3499" spc="69">
                  <a:solidFill>
                    <a:srgbClr val="000000"/>
                  </a:solidFill>
                  <a:latin typeface="HK Grotesk Medium"/>
                  <a:ea typeface="HK Grotesk Medium"/>
                  <a:cs typeface="HK Grotesk Medium"/>
                  <a:sym typeface="HK Grotesk Medium"/>
                </a:rPr>
                <a:t>Backend</a:t>
              </a:r>
            </a:p>
          </p:txBody>
        </p:sp>
        <p:sp>
          <p:nvSpPr>
            <p:cNvPr name="TextBox 12" id="12"/>
            <p:cNvSpPr txBox="true"/>
            <p:nvPr/>
          </p:nvSpPr>
          <p:spPr>
            <a:xfrm rot="0">
              <a:off x="0" y="3024811"/>
              <a:ext cx="5034782" cy="1330961"/>
            </a:xfrm>
            <a:prstGeom prst="rect">
              <a:avLst/>
            </a:prstGeom>
          </p:spPr>
          <p:txBody>
            <a:bodyPr anchor="t" rtlCol="false" tIns="0" lIns="0" bIns="0" rIns="0">
              <a:spAutoFit/>
            </a:bodyPr>
            <a:lstStyle/>
            <a:p>
              <a:pPr algn="ctr">
                <a:lnSpc>
                  <a:spcPts val="4199"/>
                </a:lnSpc>
              </a:pPr>
              <a:r>
                <a:rPr lang="en-US" sz="2799">
                  <a:solidFill>
                    <a:srgbClr val="000000"/>
                  </a:solidFill>
                  <a:latin typeface="Open Sans"/>
                  <a:ea typeface="Open Sans"/>
                  <a:cs typeface="Open Sans"/>
                  <a:sym typeface="Open Sans"/>
                </a:rPr>
                <a:t>FastAPI con Python y Mongo DB</a:t>
              </a:r>
            </a:p>
          </p:txBody>
        </p:sp>
        <p:sp>
          <p:nvSpPr>
            <p:cNvPr name="TextBox 13" id="13"/>
            <p:cNvSpPr txBox="true"/>
            <p:nvPr/>
          </p:nvSpPr>
          <p:spPr>
            <a:xfrm rot="0">
              <a:off x="0" y="-9525"/>
              <a:ext cx="5034782" cy="1228725"/>
            </a:xfrm>
            <a:prstGeom prst="rect">
              <a:avLst/>
            </a:prstGeom>
          </p:spPr>
          <p:txBody>
            <a:bodyPr anchor="t" rtlCol="false" tIns="0" lIns="0" bIns="0" rIns="0">
              <a:spAutoFit/>
            </a:bodyPr>
            <a:lstStyle/>
            <a:p>
              <a:pPr algn="ctr">
                <a:lnSpc>
                  <a:spcPts val="7200"/>
                </a:lnSpc>
              </a:pPr>
              <a:r>
                <a:rPr lang="en-US" b="true" sz="6000">
                  <a:solidFill>
                    <a:srgbClr val="FF862F"/>
                  </a:solidFill>
                  <a:latin typeface="HK Grotesk Medium"/>
                  <a:ea typeface="HK Grotesk Medium"/>
                  <a:cs typeface="HK Grotesk Medium"/>
                  <a:sym typeface="HK Grotesk Medium"/>
                </a:rPr>
                <a:t>1.</a:t>
              </a:r>
            </a:p>
          </p:txBody>
        </p:sp>
      </p:grpSp>
      <p:grpSp>
        <p:nvGrpSpPr>
          <p:cNvPr name="Group 14" id="14"/>
          <p:cNvGrpSpPr/>
          <p:nvPr/>
        </p:nvGrpSpPr>
        <p:grpSpPr>
          <a:xfrm rot="0">
            <a:off x="5366597" y="4304809"/>
            <a:ext cx="3897073" cy="2647964"/>
            <a:chOff x="0" y="0"/>
            <a:chExt cx="5196097" cy="3530619"/>
          </a:xfrm>
        </p:grpSpPr>
        <p:sp>
          <p:nvSpPr>
            <p:cNvPr name="TextBox 15" id="15"/>
            <p:cNvSpPr txBox="true"/>
            <p:nvPr/>
          </p:nvSpPr>
          <p:spPr>
            <a:xfrm rot="0">
              <a:off x="0" y="1687121"/>
              <a:ext cx="5196097" cy="773642"/>
            </a:xfrm>
            <a:prstGeom prst="rect">
              <a:avLst/>
            </a:prstGeom>
          </p:spPr>
          <p:txBody>
            <a:bodyPr anchor="t" rtlCol="false" tIns="0" lIns="0" bIns="0" rIns="0">
              <a:spAutoFit/>
            </a:bodyPr>
            <a:lstStyle/>
            <a:p>
              <a:pPr algn="ctr">
                <a:lnSpc>
                  <a:spcPts val="4899"/>
                </a:lnSpc>
              </a:pPr>
              <a:r>
                <a:rPr lang="en-US" b="true" sz="3499" spc="69">
                  <a:solidFill>
                    <a:srgbClr val="000000"/>
                  </a:solidFill>
                  <a:latin typeface="HK Grotesk Medium"/>
                  <a:ea typeface="HK Grotesk Medium"/>
                  <a:cs typeface="HK Grotesk Medium"/>
                  <a:sym typeface="HK Grotesk Medium"/>
                </a:rPr>
                <a:t>Frontend</a:t>
              </a:r>
            </a:p>
          </p:txBody>
        </p:sp>
        <p:sp>
          <p:nvSpPr>
            <p:cNvPr name="TextBox 16" id="16"/>
            <p:cNvSpPr txBox="true"/>
            <p:nvPr/>
          </p:nvSpPr>
          <p:spPr>
            <a:xfrm rot="0">
              <a:off x="0" y="2871010"/>
              <a:ext cx="5196097" cy="659609"/>
            </a:xfrm>
            <a:prstGeom prst="rect">
              <a:avLst/>
            </a:prstGeom>
          </p:spPr>
          <p:txBody>
            <a:bodyPr anchor="t" rtlCol="false" tIns="0" lIns="0" bIns="0" rIns="0">
              <a:spAutoFit/>
            </a:bodyPr>
            <a:lstStyle/>
            <a:p>
              <a:pPr algn="ctr">
                <a:lnSpc>
                  <a:spcPts val="4333"/>
                </a:lnSpc>
              </a:pPr>
              <a:r>
                <a:rPr lang="en-US" sz="2888">
                  <a:solidFill>
                    <a:srgbClr val="000000"/>
                  </a:solidFill>
                  <a:latin typeface="Open Sans"/>
                  <a:ea typeface="Open Sans"/>
                  <a:cs typeface="Open Sans"/>
                  <a:sym typeface="Open Sans"/>
                </a:rPr>
                <a:t>Ionic con Angular</a:t>
              </a:r>
            </a:p>
          </p:txBody>
        </p:sp>
        <p:sp>
          <p:nvSpPr>
            <p:cNvPr name="TextBox 17" id="17"/>
            <p:cNvSpPr txBox="true"/>
            <p:nvPr/>
          </p:nvSpPr>
          <p:spPr>
            <a:xfrm rot="0">
              <a:off x="0" y="-9525"/>
              <a:ext cx="5196097" cy="1267350"/>
            </a:xfrm>
            <a:prstGeom prst="rect">
              <a:avLst/>
            </a:prstGeom>
          </p:spPr>
          <p:txBody>
            <a:bodyPr anchor="t" rtlCol="false" tIns="0" lIns="0" bIns="0" rIns="0">
              <a:spAutoFit/>
            </a:bodyPr>
            <a:lstStyle/>
            <a:p>
              <a:pPr algn="ctr">
                <a:lnSpc>
                  <a:spcPts val="7428"/>
                </a:lnSpc>
              </a:pPr>
              <a:r>
                <a:rPr lang="en-US" b="true" sz="6190">
                  <a:solidFill>
                    <a:srgbClr val="FF862F"/>
                  </a:solidFill>
                  <a:latin typeface="HK Grotesk Medium"/>
                  <a:ea typeface="HK Grotesk Medium"/>
                  <a:cs typeface="HK Grotesk Medium"/>
                  <a:sym typeface="HK Grotesk Medium"/>
                </a:rPr>
                <a:t>2.</a:t>
              </a:r>
            </a:p>
          </p:txBody>
        </p:sp>
      </p:grpSp>
      <p:grpSp>
        <p:nvGrpSpPr>
          <p:cNvPr name="Group 18" id="18"/>
          <p:cNvGrpSpPr/>
          <p:nvPr/>
        </p:nvGrpSpPr>
        <p:grpSpPr>
          <a:xfrm rot="0">
            <a:off x="13356319" y="4315944"/>
            <a:ext cx="3783754" cy="2777244"/>
            <a:chOff x="0" y="0"/>
            <a:chExt cx="5045006" cy="3702992"/>
          </a:xfrm>
        </p:grpSpPr>
        <p:sp>
          <p:nvSpPr>
            <p:cNvPr name="TextBox 19" id="19"/>
            <p:cNvSpPr txBox="true"/>
            <p:nvPr/>
          </p:nvSpPr>
          <p:spPr>
            <a:xfrm rot="0">
              <a:off x="0" y="1633267"/>
              <a:ext cx="5045006" cy="773643"/>
            </a:xfrm>
            <a:prstGeom prst="rect">
              <a:avLst/>
            </a:prstGeom>
          </p:spPr>
          <p:txBody>
            <a:bodyPr anchor="t" rtlCol="false" tIns="0" lIns="0" bIns="0" rIns="0">
              <a:spAutoFit/>
            </a:bodyPr>
            <a:lstStyle/>
            <a:p>
              <a:pPr algn="ctr">
                <a:lnSpc>
                  <a:spcPts val="4899"/>
                </a:lnSpc>
              </a:pPr>
              <a:r>
                <a:rPr lang="en-US" b="true" sz="3499" spc="69">
                  <a:solidFill>
                    <a:srgbClr val="000000"/>
                  </a:solidFill>
                  <a:latin typeface="HK Grotesk Medium"/>
                  <a:ea typeface="HK Grotesk Medium"/>
                  <a:cs typeface="HK Grotesk Medium"/>
                  <a:sym typeface="HK Grotesk Medium"/>
                </a:rPr>
                <a:t>Integraciones</a:t>
              </a:r>
            </a:p>
          </p:txBody>
        </p:sp>
        <p:sp>
          <p:nvSpPr>
            <p:cNvPr name="TextBox 20" id="20"/>
            <p:cNvSpPr txBox="true"/>
            <p:nvPr/>
          </p:nvSpPr>
          <p:spPr>
            <a:xfrm rot="0">
              <a:off x="0" y="3070531"/>
              <a:ext cx="5045006" cy="632461"/>
            </a:xfrm>
            <a:prstGeom prst="rect">
              <a:avLst/>
            </a:prstGeom>
          </p:spPr>
          <p:txBody>
            <a:bodyPr anchor="t" rtlCol="false" tIns="0" lIns="0" bIns="0" rIns="0">
              <a:spAutoFit/>
            </a:bodyPr>
            <a:lstStyle/>
            <a:p>
              <a:pPr algn="ctr">
                <a:lnSpc>
                  <a:spcPts val="4199"/>
                </a:lnSpc>
              </a:pPr>
              <a:r>
                <a:rPr lang="en-US" sz="2799">
                  <a:solidFill>
                    <a:srgbClr val="000000"/>
                  </a:solidFill>
                  <a:latin typeface="Open Sans"/>
                  <a:ea typeface="Open Sans"/>
                  <a:cs typeface="Open Sans"/>
                  <a:sym typeface="Open Sans"/>
                </a:rPr>
                <a:t>Google Maps</a:t>
              </a:r>
            </a:p>
          </p:txBody>
        </p:sp>
        <p:sp>
          <p:nvSpPr>
            <p:cNvPr name="TextBox 21" id="21"/>
            <p:cNvSpPr txBox="true"/>
            <p:nvPr/>
          </p:nvSpPr>
          <p:spPr>
            <a:xfrm rot="0">
              <a:off x="0" y="-9525"/>
              <a:ext cx="5045006" cy="1228725"/>
            </a:xfrm>
            <a:prstGeom prst="rect">
              <a:avLst/>
            </a:prstGeom>
          </p:spPr>
          <p:txBody>
            <a:bodyPr anchor="t" rtlCol="false" tIns="0" lIns="0" bIns="0" rIns="0">
              <a:spAutoFit/>
            </a:bodyPr>
            <a:lstStyle/>
            <a:p>
              <a:pPr algn="ctr">
                <a:lnSpc>
                  <a:spcPts val="7200"/>
                </a:lnSpc>
              </a:pPr>
              <a:r>
                <a:rPr lang="en-US" b="true" sz="6000">
                  <a:solidFill>
                    <a:srgbClr val="FF862F"/>
                  </a:solidFill>
                  <a:latin typeface="HK Grotesk Medium"/>
                  <a:ea typeface="HK Grotesk Medium"/>
                  <a:cs typeface="HK Grotesk Medium"/>
                  <a:sym typeface="HK Grotesk Medium"/>
                </a:rPr>
                <a:t>4</a:t>
              </a:r>
              <a:r>
                <a:rPr lang="en-US" b="true" sz="6000">
                  <a:solidFill>
                    <a:srgbClr val="FF862F"/>
                  </a:solidFill>
                  <a:latin typeface="HK Grotesk Medium"/>
                  <a:ea typeface="HK Grotesk Medium"/>
                  <a:cs typeface="HK Grotesk Medium"/>
                  <a:sym typeface="HK Grotesk Medium"/>
                </a:rPr>
                <a:t>.</a:t>
              </a:r>
            </a:p>
          </p:txBody>
        </p:sp>
      </p:grpSp>
      <p:grpSp>
        <p:nvGrpSpPr>
          <p:cNvPr name="Group 22" id="22"/>
          <p:cNvGrpSpPr/>
          <p:nvPr/>
        </p:nvGrpSpPr>
        <p:grpSpPr>
          <a:xfrm rot="0">
            <a:off x="9263670" y="4304809"/>
            <a:ext cx="3762031" cy="2782590"/>
            <a:chOff x="0" y="0"/>
            <a:chExt cx="5016041" cy="3710120"/>
          </a:xfrm>
        </p:grpSpPr>
        <p:sp>
          <p:nvSpPr>
            <p:cNvPr name="TextBox 23" id="23"/>
            <p:cNvSpPr txBox="true"/>
            <p:nvPr/>
          </p:nvSpPr>
          <p:spPr>
            <a:xfrm rot="0">
              <a:off x="0" y="1613982"/>
              <a:ext cx="5016041" cy="783167"/>
            </a:xfrm>
            <a:prstGeom prst="rect">
              <a:avLst/>
            </a:prstGeom>
          </p:spPr>
          <p:txBody>
            <a:bodyPr anchor="t" rtlCol="false" tIns="0" lIns="0" bIns="0" rIns="0">
              <a:spAutoFit/>
            </a:bodyPr>
            <a:lstStyle/>
            <a:p>
              <a:pPr algn="ctr">
                <a:lnSpc>
                  <a:spcPts val="4900"/>
                </a:lnSpc>
              </a:pPr>
              <a:r>
                <a:rPr lang="en-US" b="true" sz="3500" spc="70">
                  <a:solidFill>
                    <a:srgbClr val="000000"/>
                  </a:solidFill>
                  <a:latin typeface="HK Grotesk Medium"/>
                  <a:ea typeface="HK Grotesk Medium"/>
                  <a:cs typeface="HK Grotesk Medium"/>
                  <a:sym typeface="HK Grotesk Medium"/>
                </a:rPr>
                <a:t>Almacenamiento</a:t>
              </a:r>
            </a:p>
          </p:txBody>
        </p:sp>
        <p:sp>
          <p:nvSpPr>
            <p:cNvPr name="TextBox 24" id="24"/>
            <p:cNvSpPr txBox="true"/>
            <p:nvPr/>
          </p:nvSpPr>
          <p:spPr>
            <a:xfrm rot="0">
              <a:off x="0" y="3046998"/>
              <a:ext cx="5016041" cy="663123"/>
            </a:xfrm>
            <a:prstGeom prst="rect">
              <a:avLst/>
            </a:prstGeom>
          </p:spPr>
          <p:txBody>
            <a:bodyPr anchor="t" rtlCol="false" tIns="0" lIns="0" bIns="0" rIns="0">
              <a:spAutoFit/>
            </a:bodyPr>
            <a:lstStyle/>
            <a:p>
              <a:pPr algn="ctr">
                <a:lnSpc>
                  <a:spcPts val="4325"/>
                </a:lnSpc>
              </a:pPr>
              <a:r>
                <a:rPr lang="en-US" sz="2883">
                  <a:solidFill>
                    <a:srgbClr val="000000"/>
                  </a:solidFill>
                  <a:latin typeface="Open Sans"/>
                  <a:ea typeface="Open Sans"/>
                  <a:cs typeface="Open Sans"/>
                  <a:sym typeface="Open Sans"/>
                </a:rPr>
                <a:t>Firebase Storage </a:t>
              </a:r>
            </a:p>
          </p:txBody>
        </p:sp>
        <p:sp>
          <p:nvSpPr>
            <p:cNvPr name="TextBox 25" id="25"/>
            <p:cNvSpPr txBox="true"/>
            <p:nvPr/>
          </p:nvSpPr>
          <p:spPr>
            <a:xfrm rot="0">
              <a:off x="0" y="-9525"/>
              <a:ext cx="5016041" cy="1221725"/>
            </a:xfrm>
            <a:prstGeom prst="rect">
              <a:avLst/>
            </a:prstGeom>
          </p:spPr>
          <p:txBody>
            <a:bodyPr anchor="t" rtlCol="false" tIns="0" lIns="0" bIns="0" rIns="0">
              <a:spAutoFit/>
            </a:bodyPr>
            <a:lstStyle/>
            <a:p>
              <a:pPr algn="ctr">
                <a:lnSpc>
                  <a:spcPts val="7158"/>
                </a:lnSpc>
              </a:pPr>
              <a:r>
                <a:rPr lang="en-US" b="true" sz="5965">
                  <a:solidFill>
                    <a:srgbClr val="FF862F"/>
                  </a:solidFill>
                  <a:latin typeface="HK Grotesk Medium"/>
                  <a:ea typeface="HK Grotesk Medium"/>
                  <a:cs typeface="HK Grotesk Medium"/>
                  <a:sym typeface="HK Grotesk Medium"/>
                </a:rPr>
                <a:t>3.</a:t>
              </a:r>
            </a:p>
          </p:txBody>
        </p:sp>
      </p:grpSp>
      <p:grpSp>
        <p:nvGrpSpPr>
          <p:cNvPr name="Group 26" id="26"/>
          <p:cNvGrpSpPr/>
          <p:nvPr/>
        </p:nvGrpSpPr>
        <p:grpSpPr>
          <a:xfrm rot="0">
            <a:off x="1117344" y="1028700"/>
            <a:ext cx="2563671" cy="506592"/>
            <a:chOff x="0" y="0"/>
            <a:chExt cx="3418229" cy="675456"/>
          </a:xfrm>
        </p:grpSpPr>
        <p:sp>
          <p:nvSpPr>
            <p:cNvPr name="TextBox 27" id="27"/>
            <p:cNvSpPr txBox="true"/>
            <p:nvPr/>
          </p:nvSpPr>
          <p:spPr>
            <a:xfrm rot="0">
              <a:off x="865457" y="47625"/>
              <a:ext cx="2552772" cy="627831"/>
            </a:xfrm>
            <a:prstGeom prst="rect">
              <a:avLst/>
            </a:prstGeom>
          </p:spPr>
          <p:txBody>
            <a:bodyPr anchor="t" rtlCol="false" tIns="0" lIns="0" bIns="0" rIns="0">
              <a:spAutoFit/>
            </a:bodyPr>
            <a:lstStyle/>
            <a:p>
              <a:pPr algn="l">
                <a:lnSpc>
                  <a:spcPts val="3523"/>
                </a:lnSpc>
              </a:pPr>
              <a:r>
                <a:rPr lang="en-US" sz="3355" spc="-100" b="true">
                  <a:solidFill>
                    <a:srgbClr val="FFFFFF"/>
                  </a:solidFill>
                  <a:latin typeface="HK Grotesk Semi-Bold"/>
                  <a:ea typeface="HK Grotesk Semi-Bold"/>
                  <a:cs typeface="HK Grotesk Semi-Bold"/>
                  <a:sym typeface="HK Grotesk Semi-Bold"/>
                </a:rPr>
                <a:t>PawFinder</a:t>
              </a:r>
            </a:p>
          </p:txBody>
        </p:sp>
        <p:sp>
          <p:nvSpPr>
            <p:cNvPr name="Freeform 28" id="28"/>
            <p:cNvSpPr/>
            <p:nvPr/>
          </p:nvSpPr>
          <p:spPr>
            <a:xfrm flipH="false" flipV="false" rot="0">
              <a:off x="0" y="194639"/>
              <a:ext cx="682744" cy="390749"/>
            </a:xfrm>
            <a:custGeom>
              <a:avLst/>
              <a:gdLst/>
              <a:ahLst/>
              <a:cxnLst/>
              <a:rect r="r" b="b" t="t" l="l"/>
              <a:pathLst>
                <a:path h="390749" w="682744">
                  <a:moveTo>
                    <a:pt x="0" y="0"/>
                  </a:moveTo>
                  <a:lnTo>
                    <a:pt x="682744" y="0"/>
                  </a:lnTo>
                  <a:lnTo>
                    <a:pt x="682744" y="390749"/>
                  </a:lnTo>
                  <a:lnTo>
                    <a:pt x="0" y="3907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10336" y="-459156"/>
            <a:ext cx="1808050" cy="11664184"/>
          </a:xfrm>
          <a:prstGeom prst="rect">
            <a:avLst/>
          </a:prstGeom>
          <a:solidFill>
            <a:srgbClr val="FF862F"/>
          </a:solidFill>
        </p:spPr>
      </p:sp>
      <p:sp>
        <p:nvSpPr>
          <p:cNvPr name="Freeform 3" id="3"/>
          <p:cNvSpPr/>
          <p:nvPr/>
        </p:nvSpPr>
        <p:spPr>
          <a:xfrm flipH="false" flipV="false" rot="2700000">
            <a:off x="-9597482" y="-4503072"/>
            <a:ext cx="10276107" cy="10276107"/>
          </a:xfrm>
          <a:custGeom>
            <a:avLst/>
            <a:gdLst/>
            <a:ahLst/>
            <a:cxnLst/>
            <a:rect r="r" b="b" t="t" l="l"/>
            <a:pathLst>
              <a:path h="10276107" w="10276107">
                <a:moveTo>
                  <a:pt x="0" y="0"/>
                </a:moveTo>
                <a:lnTo>
                  <a:pt x="10276107" y="0"/>
                </a:lnTo>
                <a:lnTo>
                  <a:pt x="10276107" y="10276108"/>
                </a:lnTo>
                <a:lnTo>
                  <a:pt x="0" y="10276108"/>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5006609" y="-1244613"/>
            <a:ext cx="0" cy="10790421"/>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5330727" y="2175606"/>
            <a:ext cx="12957273" cy="4324490"/>
          </a:xfrm>
          <a:custGeom>
            <a:avLst/>
            <a:gdLst/>
            <a:ahLst/>
            <a:cxnLst/>
            <a:rect r="r" b="b" t="t" l="l"/>
            <a:pathLst>
              <a:path h="4324490" w="12957273">
                <a:moveTo>
                  <a:pt x="0" y="0"/>
                </a:moveTo>
                <a:lnTo>
                  <a:pt x="12957273" y="0"/>
                </a:lnTo>
                <a:lnTo>
                  <a:pt x="12957273" y="4324490"/>
                </a:lnTo>
                <a:lnTo>
                  <a:pt x="0" y="4324490"/>
                </a:lnTo>
                <a:lnTo>
                  <a:pt x="0" y="0"/>
                </a:lnTo>
                <a:close/>
              </a:path>
            </a:pathLst>
          </a:custGeom>
          <a:blipFill>
            <a:blip r:embed="rId4"/>
            <a:stretch>
              <a:fillRect l="0" t="0" r="0" b="0"/>
            </a:stretch>
          </a:blipFill>
        </p:spPr>
      </p:sp>
      <p:sp>
        <p:nvSpPr>
          <p:cNvPr name="TextBox 6" id="6"/>
          <p:cNvSpPr txBox="true"/>
          <p:nvPr/>
        </p:nvSpPr>
        <p:spPr>
          <a:xfrm rot="0">
            <a:off x="762071" y="600075"/>
            <a:ext cx="4089612" cy="847725"/>
          </a:xfrm>
          <a:prstGeom prst="rect">
            <a:avLst/>
          </a:prstGeom>
        </p:spPr>
        <p:txBody>
          <a:bodyPr anchor="t" rtlCol="false" tIns="0" lIns="0" bIns="0" rIns="0">
            <a:spAutoFit/>
          </a:bodyPr>
          <a:lstStyle/>
          <a:p>
            <a:pPr algn="l" marL="0" indent="0" lvl="0">
              <a:lnSpc>
                <a:spcPts val="6615"/>
              </a:lnSpc>
              <a:spcBef>
                <a:spcPct val="0"/>
              </a:spcBef>
            </a:pPr>
            <a:r>
              <a:rPr lang="en-US" b="true" sz="5512">
                <a:solidFill>
                  <a:srgbClr val="000000"/>
                </a:solidFill>
                <a:latin typeface="HK Grotesk Medium"/>
                <a:ea typeface="HK Grotesk Medium"/>
                <a:cs typeface="HK Grotesk Medium"/>
                <a:sym typeface="HK Grotesk Medium"/>
              </a:rPr>
              <a:t>Arquitectura</a:t>
            </a:r>
          </a:p>
        </p:txBody>
      </p:sp>
      <p:sp>
        <p:nvSpPr>
          <p:cNvPr name="TextBox 7" id="7"/>
          <p:cNvSpPr txBox="true"/>
          <p:nvPr/>
        </p:nvSpPr>
        <p:spPr>
          <a:xfrm rot="0">
            <a:off x="1059467" y="1706763"/>
            <a:ext cx="3494820" cy="7265670"/>
          </a:xfrm>
          <a:prstGeom prst="rect">
            <a:avLst/>
          </a:prstGeom>
        </p:spPr>
        <p:txBody>
          <a:bodyPr anchor="t" rtlCol="false" tIns="0" lIns="0" bIns="0" rIns="0">
            <a:spAutoFit/>
          </a:bodyPr>
          <a:lstStyle/>
          <a:p>
            <a:pPr algn="ctr">
              <a:lnSpc>
                <a:spcPts val="3449"/>
              </a:lnSpc>
              <a:spcBef>
                <a:spcPct val="0"/>
              </a:spcBef>
            </a:pPr>
            <a:r>
              <a:rPr lang="en-US" sz="2299">
                <a:solidFill>
                  <a:srgbClr val="FF862F"/>
                </a:solidFill>
                <a:latin typeface="Open Sans"/>
                <a:ea typeface="Open Sans"/>
                <a:cs typeface="Open Sans"/>
                <a:sym typeface="Open Sans"/>
              </a:rPr>
              <a:t>"PawFinder está diseñado para conectar usuarios y administradores de manera segura y eficiente. El frontend se personaliza según el rol del usuario, mientras que el backend gestiona datos y asegura la comunicación mediante una API REST. MongoDB y Firebase Storage respaldan el almacenamiento seguro y escalable de información y recursos."</a:t>
            </a:r>
          </a:p>
        </p:txBody>
      </p:sp>
      <p:sp>
        <p:nvSpPr>
          <p:cNvPr name="TextBox 8" id="8"/>
          <p:cNvSpPr txBox="true"/>
          <p:nvPr/>
        </p:nvSpPr>
        <p:spPr>
          <a:xfrm rot="0">
            <a:off x="15171691" y="8593455"/>
            <a:ext cx="2859736" cy="695325"/>
          </a:xfrm>
          <a:prstGeom prst="rect">
            <a:avLst/>
          </a:prstGeom>
        </p:spPr>
        <p:txBody>
          <a:bodyPr anchor="t" rtlCol="false" tIns="0" lIns="0" bIns="0" rIns="0">
            <a:spAutoFit/>
          </a:bodyPr>
          <a:lstStyle/>
          <a:p>
            <a:pPr algn="l">
              <a:lnSpc>
                <a:spcPts val="5250"/>
              </a:lnSpc>
            </a:pPr>
            <a:r>
              <a:rPr lang="en-US" sz="5000" spc="-150" b="true">
                <a:solidFill>
                  <a:srgbClr val="000000"/>
                </a:solidFill>
                <a:latin typeface="HK Grotesk Semi-Bold"/>
                <a:ea typeface="HK Grotesk Semi-Bold"/>
                <a:cs typeface="HK Grotesk Semi-Bold"/>
                <a:sym typeface="HK Grotesk Semi-Bold"/>
              </a:rPr>
              <a:t>PawFinder</a:t>
            </a:r>
          </a:p>
        </p:txBody>
      </p:sp>
      <p:sp>
        <p:nvSpPr>
          <p:cNvPr name="Freeform 9" id="9"/>
          <p:cNvSpPr/>
          <p:nvPr/>
        </p:nvSpPr>
        <p:spPr>
          <a:xfrm flipH="false" flipV="false" rot="0">
            <a:off x="14680718" y="8767283"/>
            <a:ext cx="490973" cy="280994"/>
          </a:xfrm>
          <a:custGeom>
            <a:avLst/>
            <a:gdLst/>
            <a:ahLst/>
            <a:cxnLst/>
            <a:rect r="r" b="b" t="t" l="l"/>
            <a:pathLst>
              <a:path h="280994" w="490973">
                <a:moveTo>
                  <a:pt x="0" y="0"/>
                </a:moveTo>
                <a:lnTo>
                  <a:pt x="490973" y="0"/>
                </a:lnTo>
                <a:lnTo>
                  <a:pt x="490973" y="280994"/>
                </a:lnTo>
                <a:lnTo>
                  <a:pt x="0" y="2809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10336" y="-459156"/>
            <a:ext cx="2294348" cy="11664184"/>
          </a:xfrm>
          <a:prstGeom prst="rect">
            <a:avLst/>
          </a:prstGeom>
          <a:solidFill>
            <a:srgbClr val="FF862F"/>
          </a:solidFill>
        </p:spPr>
      </p:sp>
      <p:sp>
        <p:nvSpPr>
          <p:cNvPr name="Freeform 3" id="3"/>
          <p:cNvSpPr/>
          <p:nvPr/>
        </p:nvSpPr>
        <p:spPr>
          <a:xfrm flipH="false" flipV="false" rot="2700000">
            <a:off x="-9597482" y="-4503072"/>
            <a:ext cx="10276107" cy="10276107"/>
          </a:xfrm>
          <a:custGeom>
            <a:avLst/>
            <a:gdLst/>
            <a:ahLst/>
            <a:cxnLst/>
            <a:rect r="r" b="b" t="t" l="l"/>
            <a:pathLst>
              <a:path h="10276107" w="10276107">
                <a:moveTo>
                  <a:pt x="0" y="0"/>
                </a:moveTo>
                <a:lnTo>
                  <a:pt x="10276107" y="0"/>
                </a:lnTo>
                <a:lnTo>
                  <a:pt x="10276107" y="10276108"/>
                </a:lnTo>
                <a:lnTo>
                  <a:pt x="0" y="10276108"/>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0718" y="9288780"/>
            <a:ext cx="490973" cy="280994"/>
          </a:xfrm>
          <a:custGeom>
            <a:avLst/>
            <a:gdLst/>
            <a:ahLst/>
            <a:cxnLst/>
            <a:rect r="r" b="b" t="t" l="l"/>
            <a:pathLst>
              <a:path h="280994" w="490973">
                <a:moveTo>
                  <a:pt x="0" y="0"/>
                </a:moveTo>
                <a:lnTo>
                  <a:pt x="490973" y="0"/>
                </a:lnTo>
                <a:lnTo>
                  <a:pt x="490973" y="280994"/>
                </a:lnTo>
                <a:lnTo>
                  <a:pt x="0" y="2809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184566" y="2621425"/>
            <a:ext cx="14416993" cy="6426852"/>
          </a:xfrm>
          <a:custGeom>
            <a:avLst/>
            <a:gdLst/>
            <a:ahLst/>
            <a:cxnLst/>
            <a:rect r="r" b="b" t="t" l="l"/>
            <a:pathLst>
              <a:path h="6426852" w="14416993">
                <a:moveTo>
                  <a:pt x="0" y="0"/>
                </a:moveTo>
                <a:lnTo>
                  <a:pt x="14416993" y="0"/>
                </a:lnTo>
                <a:lnTo>
                  <a:pt x="14416993" y="6426852"/>
                </a:lnTo>
                <a:lnTo>
                  <a:pt x="0" y="6426852"/>
                </a:lnTo>
                <a:lnTo>
                  <a:pt x="0" y="0"/>
                </a:lnTo>
                <a:close/>
              </a:path>
            </a:pathLst>
          </a:custGeom>
          <a:blipFill>
            <a:blip r:embed="rId6"/>
            <a:stretch>
              <a:fillRect l="0" t="0" r="0" b="0"/>
            </a:stretch>
          </a:blipFill>
        </p:spPr>
      </p:sp>
      <p:sp>
        <p:nvSpPr>
          <p:cNvPr name="TextBox 6" id="6"/>
          <p:cNvSpPr txBox="true"/>
          <p:nvPr/>
        </p:nvSpPr>
        <p:spPr>
          <a:xfrm rot="0">
            <a:off x="1308846" y="625457"/>
            <a:ext cx="5061981" cy="1995968"/>
          </a:xfrm>
          <a:prstGeom prst="rect">
            <a:avLst/>
          </a:prstGeom>
        </p:spPr>
        <p:txBody>
          <a:bodyPr anchor="t" rtlCol="false" tIns="0" lIns="0" bIns="0" rIns="0">
            <a:spAutoFit/>
          </a:bodyPr>
          <a:lstStyle/>
          <a:p>
            <a:pPr algn="l" marL="0" indent="0" lvl="0">
              <a:lnSpc>
                <a:spcPts val="7862"/>
              </a:lnSpc>
              <a:spcBef>
                <a:spcPct val="0"/>
              </a:spcBef>
            </a:pPr>
            <a:r>
              <a:rPr lang="en-US" b="true" sz="6552">
                <a:solidFill>
                  <a:srgbClr val="000000"/>
                </a:solidFill>
                <a:latin typeface="HK Grotesk Medium"/>
                <a:ea typeface="HK Grotesk Medium"/>
                <a:cs typeface="HK Grotesk Medium"/>
                <a:sym typeface="HK Grotesk Medium"/>
              </a:rPr>
              <a:t>Diagrama de base de datos</a:t>
            </a:r>
          </a:p>
        </p:txBody>
      </p:sp>
      <p:sp>
        <p:nvSpPr>
          <p:cNvPr name="TextBox 7" id="7"/>
          <p:cNvSpPr txBox="true"/>
          <p:nvPr/>
        </p:nvSpPr>
        <p:spPr>
          <a:xfrm rot="0">
            <a:off x="15171691" y="9114952"/>
            <a:ext cx="2859736" cy="695325"/>
          </a:xfrm>
          <a:prstGeom prst="rect">
            <a:avLst/>
          </a:prstGeom>
        </p:spPr>
        <p:txBody>
          <a:bodyPr anchor="t" rtlCol="false" tIns="0" lIns="0" bIns="0" rIns="0">
            <a:spAutoFit/>
          </a:bodyPr>
          <a:lstStyle/>
          <a:p>
            <a:pPr algn="l">
              <a:lnSpc>
                <a:spcPts val="5250"/>
              </a:lnSpc>
            </a:pPr>
            <a:r>
              <a:rPr lang="en-US" sz="5000" spc="-150" b="true">
                <a:solidFill>
                  <a:srgbClr val="000000"/>
                </a:solidFill>
                <a:latin typeface="HK Grotesk Semi-Bold"/>
                <a:ea typeface="HK Grotesk Semi-Bold"/>
                <a:cs typeface="HK Grotesk Semi-Bold"/>
                <a:sym typeface="HK Grotesk Semi-Bold"/>
              </a:rPr>
              <a:t>PawFinder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10336" y="-459156"/>
            <a:ext cx="2294348" cy="11664184"/>
          </a:xfrm>
          <a:prstGeom prst="rect">
            <a:avLst/>
          </a:prstGeom>
          <a:solidFill>
            <a:srgbClr val="FF862F"/>
          </a:solidFill>
        </p:spPr>
      </p:sp>
      <p:sp>
        <p:nvSpPr>
          <p:cNvPr name="Freeform 3" id="3"/>
          <p:cNvSpPr/>
          <p:nvPr/>
        </p:nvSpPr>
        <p:spPr>
          <a:xfrm flipH="false" flipV="false" rot="2700000">
            <a:off x="-9597482" y="-4503072"/>
            <a:ext cx="10276107" cy="10276107"/>
          </a:xfrm>
          <a:custGeom>
            <a:avLst/>
            <a:gdLst/>
            <a:ahLst/>
            <a:cxnLst/>
            <a:rect r="r" b="b" t="t" l="l"/>
            <a:pathLst>
              <a:path h="10276107" w="10276107">
                <a:moveTo>
                  <a:pt x="0" y="0"/>
                </a:moveTo>
                <a:lnTo>
                  <a:pt x="10276107" y="0"/>
                </a:lnTo>
                <a:lnTo>
                  <a:pt x="10276107" y="10276108"/>
                </a:lnTo>
                <a:lnTo>
                  <a:pt x="0" y="10276108"/>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5958302" y="-503421"/>
            <a:ext cx="0" cy="10790421"/>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6115464" y="2146756"/>
            <a:ext cx="12172536" cy="5214713"/>
          </a:xfrm>
          <a:custGeom>
            <a:avLst/>
            <a:gdLst/>
            <a:ahLst/>
            <a:cxnLst/>
            <a:rect r="r" b="b" t="t" l="l"/>
            <a:pathLst>
              <a:path h="5214713" w="12172536">
                <a:moveTo>
                  <a:pt x="0" y="0"/>
                </a:moveTo>
                <a:lnTo>
                  <a:pt x="12172536" y="0"/>
                </a:lnTo>
                <a:lnTo>
                  <a:pt x="12172536" y="5214713"/>
                </a:lnTo>
                <a:lnTo>
                  <a:pt x="0" y="5214713"/>
                </a:lnTo>
                <a:lnTo>
                  <a:pt x="0" y="0"/>
                </a:lnTo>
                <a:close/>
              </a:path>
            </a:pathLst>
          </a:custGeom>
          <a:blipFill>
            <a:blip r:embed="rId4"/>
            <a:stretch>
              <a:fillRect l="-9100" t="0" r="-1454" b="0"/>
            </a:stretch>
          </a:blipFill>
        </p:spPr>
      </p:sp>
      <p:sp>
        <p:nvSpPr>
          <p:cNvPr name="TextBox 6" id="6"/>
          <p:cNvSpPr txBox="true"/>
          <p:nvPr/>
        </p:nvSpPr>
        <p:spPr>
          <a:xfrm rot="0">
            <a:off x="1241175" y="634982"/>
            <a:ext cx="4721890" cy="1852982"/>
          </a:xfrm>
          <a:prstGeom prst="rect">
            <a:avLst/>
          </a:prstGeom>
        </p:spPr>
        <p:txBody>
          <a:bodyPr anchor="t" rtlCol="false" tIns="0" lIns="0" bIns="0" rIns="0">
            <a:spAutoFit/>
          </a:bodyPr>
          <a:lstStyle/>
          <a:p>
            <a:pPr algn="l" marL="0" indent="0" lvl="0">
              <a:lnSpc>
                <a:spcPts val="7334"/>
              </a:lnSpc>
              <a:spcBef>
                <a:spcPct val="0"/>
              </a:spcBef>
            </a:pPr>
            <a:r>
              <a:rPr lang="en-US" b="true" sz="6112">
                <a:solidFill>
                  <a:srgbClr val="000000"/>
                </a:solidFill>
                <a:latin typeface="HK Grotesk Medium"/>
                <a:ea typeface="HK Grotesk Medium"/>
                <a:cs typeface="HK Grotesk Medium"/>
                <a:sym typeface="HK Grotesk Medium"/>
              </a:rPr>
              <a:t>Diagrama de clases</a:t>
            </a:r>
          </a:p>
        </p:txBody>
      </p:sp>
      <p:sp>
        <p:nvSpPr>
          <p:cNvPr name="TextBox 7" id="7"/>
          <p:cNvSpPr txBox="true"/>
          <p:nvPr/>
        </p:nvSpPr>
        <p:spPr>
          <a:xfrm rot="0">
            <a:off x="1241175" y="3000483"/>
            <a:ext cx="4559965" cy="6257817"/>
          </a:xfrm>
          <a:prstGeom prst="rect">
            <a:avLst/>
          </a:prstGeom>
        </p:spPr>
        <p:txBody>
          <a:bodyPr anchor="t" rtlCol="false" tIns="0" lIns="0" bIns="0" rIns="0">
            <a:spAutoFit/>
          </a:bodyPr>
          <a:lstStyle/>
          <a:p>
            <a:pPr algn="ctr">
              <a:lnSpc>
                <a:spcPts val="4504"/>
              </a:lnSpc>
              <a:spcBef>
                <a:spcPct val="0"/>
              </a:spcBef>
            </a:pPr>
            <a:r>
              <a:rPr lang="en-US" sz="3002">
                <a:solidFill>
                  <a:srgbClr val="FF862F"/>
                </a:solidFill>
                <a:latin typeface="Open Sans"/>
                <a:ea typeface="Open Sans"/>
                <a:cs typeface="Open Sans"/>
                <a:sym typeface="Open Sans"/>
              </a:rPr>
              <a:t>"El diagrama de clases proporciona una visión detallada del diseño del sistema, destacando las clases principales, sus atributos y métodos, y las asociaciones necesarias para garantizar la correcta interacción entre los módulos del sistema."</a:t>
            </a:r>
          </a:p>
        </p:txBody>
      </p:sp>
      <p:sp>
        <p:nvSpPr>
          <p:cNvPr name="TextBox 8" id="8"/>
          <p:cNvSpPr txBox="true"/>
          <p:nvPr/>
        </p:nvSpPr>
        <p:spPr>
          <a:xfrm rot="0">
            <a:off x="15171691" y="8593455"/>
            <a:ext cx="2859736" cy="695325"/>
          </a:xfrm>
          <a:prstGeom prst="rect">
            <a:avLst/>
          </a:prstGeom>
        </p:spPr>
        <p:txBody>
          <a:bodyPr anchor="t" rtlCol="false" tIns="0" lIns="0" bIns="0" rIns="0">
            <a:spAutoFit/>
          </a:bodyPr>
          <a:lstStyle/>
          <a:p>
            <a:pPr algn="l">
              <a:lnSpc>
                <a:spcPts val="5250"/>
              </a:lnSpc>
            </a:pPr>
            <a:r>
              <a:rPr lang="en-US" sz="5000" spc="-150" b="true">
                <a:solidFill>
                  <a:srgbClr val="000000"/>
                </a:solidFill>
                <a:latin typeface="HK Grotesk Semi-Bold"/>
                <a:ea typeface="HK Grotesk Semi-Bold"/>
                <a:cs typeface="HK Grotesk Semi-Bold"/>
                <a:sym typeface="HK Grotesk Semi-Bold"/>
              </a:rPr>
              <a:t>PawFinder</a:t>
            </a:r>
          </a:p>
        </p:txBody>
      </p:sp>
      <p:sp>
        <p:nvSpPr>
          <p:cNvPr name="Freeform 9" id="9"/>
          <p:cNvSpPr/>
          <p:nvPr/>
        </p:nvSpPr>
        <p:spPr>
          <a:xfrm flipH="false" flipV="false" rot="0">
            <a:off x="14680718" y="8767283"/>
            <a:ext cx="490973" cy="280994"/>
          </a:xfrm>
          <a:custGeom>
            <a:avLst/>
            <a:gdLst/>
            <a:ahLst/>
            <a:cxnLst/>
            <a:rect r="r" b="b" t="t" l="l"/>
            <a:pathLst>
              <a:path h="280994" w="490973">
                <a:moveTo>
                  <a:pt x="0" y="0"/>
                </a:moveTo>
                <a:lnTo>
                  <a:pt x="490973" y="0"/>
                </a:lnTo>
                <a:lnTo>
                  <a:pt x="490973" y="280994"/>
                </a:lnTo>
                <a:lnTo>
                  <a:pt x="0" y="2809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DAGYhuDkpN4</dc:identifier>
  <dcterms:modified xsi:type="dcterms:W3CDTF">2011-08-01T06:04:30Z</dcterms:modified>
  <cp:revision>1</cp:revision>
  <dc:title>PawFinder</dc:title>
</cp:coreProperties>
</file>