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7"/>
  </p:notesMasterIdLst>
  <p:handoutMasterIdLst>
    <p:handoutMasterId r:id="rId38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87" r:id="rId14"/>
    <p:sldId id="264" r:id="rId15"/>
    <p:sldId id="269" r:id="rId16"/>
    <p:sldId id="265" r:id="rId17"/>
    <p:sldId id="270" r:id="rId18"/>
    <p:sldId id="266" r:id="rId19"/>
    <p:sldId id="271" r:id="rId20"/>
    <p:sldId id="267" r:id="rId21"/>
    <p:sldId id="268" r:id="rId22"/>
    <p:sldId id="275" r:id="rId23"/>
    <p:sldId id="272" r:id="rId24"/>
    <p:sldId id="289" r:id="rId25"/>
    <p:sldId id="290" r:id="rId26"/>
    <p:sldId id="291" r:id="rId27"/>
    <p:sldId id="277" r:id="rId28"/>
    <p:sldId id="278" r:id="rId29"/>
    <p:sldId id="285" r:id="rId30"/>
    <p:sldId id="281" r:id="rId31"/>
    <p:sldId id="273" r:id="rId32"/>
    <p:sldId id="279" r:id="rId33"/>
    <p:sldId id="286" r:id="rId34"/>
    <p:sldId id="282" r:id="rId35"/>
    <p:sldId id="283" r:id="rId3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4971" autoAdjust="0"/>
  </p:normalViewPr>
  <p:slideViewPr>
    <p:cSldViewPr snapToGrid="0" showGuides="1">
      <p:cViewPr varScale="1">
        <p:scale>
          <a:sx n="112" d="100"/>
          <a:sy n="112" d="100"/>
        </p:scale>
        <p:origin x="18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28-2-2020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28-2-2020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43970" y="3031564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2" y="2989617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 smtClean="0"/>
              <a:t>do</a:t>
            </a:r>
            <a:r>
              <a:rPr lang="en-US" dirty="0" smtClean="0"/>
              <a:t> th</a:t>
            </a:r>
            <a:r>
              <a:rPr lang="en-US" dirty="0" smtClean="0"/>
              <a:t>e compiler say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 </a:t>
            </a:r>
            <a:r>
              <a:rPr lang="en-US" dirty="0"/>
              <a:t>the compiler say?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</a:t>
            </a:r>
            <a:r>
              <a:rPr lang="en-US" dirty="0"/>
              <a:t> the compiler say?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617731" y="2693841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@PossiblyUnencrypted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94464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73398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680506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</a:rPr>
              <a:t>“For </a:t>
            </a:r>
            <a:r>
              <a:rPr lang="en-US" i="1" dirty="0">
                <a:latin typeface="Consolas" panose="020B0609020204030204" pitchFamily="49" charset="0"/>
              </a:rPr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receiver</a:t>
            </a:r>
            <a:r>
              <a:rPr lang="en-US" i="1" dirty="0">
                <a:latin typeface="Consolas" panose="020B0609020204030204" pitchFamily="49" charset="0"/>
              </a:rPr>
              <a:t> parameter represents the object for which the method is invoked</a:t>
            </a:r>
            <a:r>
              <a:rPr lang="en-US" i="1" dirty="0" smtClean="0"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NL" i="1" dirty="0" smtClean="0">
                <a:latin typeface="Consolas" panose="020B0609020204030204" pitchFamily="49" charset="0"/>
              </a:rPr>
              <a:t>…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en-US" i="1" dirty="0">
                <a:latin typeface="Consolas" panose="020B0609020204030204" pitchFamily="49" charset="0"/>
              </a:rPr>
              <a:t> the </a:t>
            </a:r>
            <a:r>
              <a:rPr lang="en-US" i="1" dirty="0" smtClean="0">
                <a:latin typeface="Consolas" panose="020B0609020204030204" pitchFamily="49" charset="0"/>
              </a:rPr>
              <a:t>parameter </a:t>
            </a:r>
            <a:r>
              <a:rPr lang="en-US" i="1" dirty="0">
                <a:latin typeface="Consolas" panose="020B0609020204030204" pitchFamily="49" charset="0"/>
              </a:rPr>
              <a:t>exists </a:t>
            </a:r>
            <a:r>
              <a:rPr lang="en-US" i="1" dirty="0" smtClean="0">
                <a:latin typeface="Consolas" panose="020B0609020204030204" pitchFamily="49" charset="0"/>
              </a:rPr>
              <a:t>so </a:t>
            </a:r>
            <a:r>
              <a:rPr lang="en-US" i="1" dirty="0">
                <a:latin typeface="Consolas" panose="020B0609020204030204" pitchFamily="49" charset="0"/>
              </a:rPr>
              <a:t>that the type may be </a:t>
            </a:r>
            <a:r>
              <a:rPr lang="en-US" i="1" dirty="0" smtClean="0">
                <a:latin typeface="Consolas" panose="020B0609020204030204" pitchFamily="49" charset="0"/>
              </a:rPr>
              <a:t>annotated.”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(Java </a:t>
            </a:r>
            <a:r>
              <a:rPr lang="en-US" i="1" dirty="0">
                <a:latin typeface="Consolas" panose="020B0609020204030204" pitchFamily="49" charset="0"/>
              </a:rPr>
              <a:t>Language </a:t>
            </a:r>
            <a:r>
              <a:rPr lang="en-US" i="1" dirty="0" smtClean="0">
                <a:latin typeface="Consolas" panose="020B0609020204030204" pitchFamily="49" charset="0"/>
              </a:rPr>
              <a:t>Specification </a:t>
            </a:r>
            <a:r>
              <a:rPr lang="en-US" i="1" dirty="0">
                <a:latin typeface="Consolas" panose="020B0609020204030204" pitchFamily="49" charset="0"/>
              </a:rPr>
              <a:t>8)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Checker aims to be sound: no errors =&gt; code is correct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Theoretically </a:t>
            </a:r>
            <a:r>
              <a:rPr lang="en-US" dirty="0">
                <a:latin typeface="Consolas" panose="020B0609020204030204" pitchFamily="49" charset="0"/>
              </a:rPr>
              <a:t>impossible to eliminate all false </a:t>
            </a:r>
            <a:r>
              <a:rPr lang="en-US" dirty="0" smtClean="0">
                <a:latin typeface="Consolas" panose="020B0609020204030204" pitchFamily="49" charset="0"/>
              </a:rPr>
              <a:t>positives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Try to refactor </a:t>
            </a:r>
            <a:r>
              <a:rPr lang="en-US" dirty="0">
                <a:latin typeface="Consolas" panose="020B0609020204030204" pitchFamily="49" charset="0"/>
              </a:rPr>
              <a:t>or use, e.g.: @</a:t>
            </a:r>
            <a:r>
              <a:rPr lang="en-US" dirty="0" err="1">
                <a:latin typeface="Consolas" panose="020B0609020204030204" pitchFamily="49" charset="0"/>
              </a:rPr>
              <a:t>SuppressWarnings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Start prevent your run time errors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PropertyKeyChecker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PurityChecker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Start using it on critical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Fits in a domain-driven design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Sub classing is also a </a:t>
            </a:r>
            <a:r>
              <a:rPr lang="en-US" dirty="0" smtClean="0">
                <a:latin typeface="Consolas" panose="020B0609020204030204" pitchFamily="49" charset="0"/>
              </a:rPr>
              <a:t>solution but could mean breaking change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What about </a:t>
            </a:r>
            <a:r>
              <a:rPr lang="en-US" dirty="0" err="1" smtClean="0">
                <a:latin typeface="Consolas" panose="020B0609020204030204" pitchFamily="49" charset="0"/>
              </a:rPr>
              <a:t>FindBugs,SonarLint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en-NL" dirty="0" smtClean="0">
                <a:latin typeface="Consolas" panose="020B0609020204030204" pitchFamily="49" charset="0"/>
              </a:rPr>
              <a:t>…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70" y="2897774"/>
            <a:ext cx="1533525" cy="1533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466069"/>
            <a:ext cx="3058248" cy="7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43" y="1630953"/>
            <a:ext cx="6270878" cy="49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474</Words>
  <Application>Microsoft Office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Courier New</vt:lpstr>
      <vt:lpstr>Info Support - licht</vt:lpstr>
      <vt:lpstr>Info Support - donker</vt:lpstr>
      <vt:lpstr>Checker Framework 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Custom pluggable types for Java 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Subtyping checker</vt:lpstr>
      <vt:lpstr>Defining custom type qualifiers</vt:lpstr>
      <vt:lpstr>Defining custom type qualifiers</vt:lpstr>
      <vt:lpstr>PowerPoint Presentation</vt:lpstr>
      <vt:lpstr>Remember this one?</vt:lpstr>
      <vt:lpstr>Remember this one?</vt:lpstr>
      <vt:lpstr>PowerPoint Presentation</vt:lpstr>
      <vt:lpstr>Limitations framework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50</cp:revision>
  <dcterms:created xsi:type="dcterms:W3CDTF">2019-12-06T13:02:26Z</dcterms:created>
  <dcterms:modified xsi:type="dcterms:W3CDTF">2020-02-28T10:08:56Z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