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38"/>
  </p:notesMasterIdLst>
  <p:handoutMasterIdLst>
    <p:handoutMasterId r:id="rId39"/>
  </p:handoutMasterIdLst>
  <p:sldIdLst>
    <p:sldId id="25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87" r:id="rId14"/>
    <p:sldId id="264" r:id="rId15"/>
    <p:sldId id="269" r:id="rId16"/>
    <p:sldId id="265" r:id="rId17"/>
    <p:sldId id="270" r:id="rId18"/>
    <p:sldId id="266" r:id="rId19"/>
    <p:sldId id="271" r:id="rId20"/>
    <p:sldId id="267" r:id="rId21"/>
    <p:sldId id="268" r:id="rId22"/>
    <p:sldId id="275" r:id="rId23"/>
    <p:sldId id="272" r:id="rId24"/>
    <p:sldId id="292" r:id="rId25"/>
    <p:sldId id="290" r:id="rId26"/>
    <p:sldId id="291" r:id="rId27"/>
    <p:sldId id="296" r:id="rId28"/>
    <p:sldId id="295" r:id="rId29"/>
    <p:sldId id="294" r:id="rId30"/>
    <p:sldId id="285" r:id="rId31"/>
    <p:sldId id="281" r:id="rId32"/>
    <p:sldId id="273" r:id="rId33"/>
    <p:sldId id="279" r:id="rId34"/>
    <p:sldId id="286" r:id="rId35"/>
    <p:sldId id="282" r:id="rId36"/>
    <p:sldId id="283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57" autoAdjust="0"/>
    <p:restoredTop sz="94971" autoAdjust="0"/>
  </p:normalViewPr>
  <p:slideViewPr>
    <p:cSldViewPr snapToGrid="0" showGuides="1">
      <p:cViewPr varScale="1">
        <p:scale>
          <a:sx n="112" d="100"/>
          <a:sy n="112" d="100"/>
        </p:scale>
        <p:origin x="132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Checker Framework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00" y="2171000"/>
            <a:ext cx="9648000" cy="1545400"/>
          </a:xfrm>
        </p:spPr>
        <p:txBody>
          <a:bodyPr/>
          <a:lstStyle/>
          <a:p>
            <a:r>
              <a:rPr lang="en-US" dirty="0" smtClean="0"/>
              <a:t>By Ingmar van der Steen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43970" y="3031564"/>
            <a:ext cx="2689080" cy="2348753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22" y="2989617"/>
            <a:ext cx="3242730" cy="2531368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546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do</a:t>
            </a:r>
            <a:r>
              <a:rPr lang="en-US" dirty="0" smtClean="0"/>
              <a:t> the compiler say?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</a:t>
            </a:r>
            <a:r>
              <a:rPr lang="en-US" strike="sngStrike" dirty="0"/>
              <a:t>do</a:t>
            </a:r>
            <a:r>
              <a:rPr lang="en-US" dirty="0"/>
              <a:t> the compiler say?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call to get() not allowed on the given receiver.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1346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</a:t>
            </a:r>
            <a:r>
              <a:rPr lang="en-US" strike="sngStrike" dirty="0"/>
              <a:t>do</a:t>
            </a:r>
            <a:r>
              <a:rPr lang="en-US" dirty="0"/>
              <a:t> the compiler say?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</a:t>
            </a:r>
            <a:r>
              <a:rPr lang="en-US" strike="sngStrike" dirty="0"/>
              <a:t>do</a:t>
            </a:r>
            <a:r>
              <a:rPr lang="en-US" dirty="0"/>
              <a:t> the compiler say?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7432" y="5146302"/>
            <a:ext cx="758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NullExamples.java:[58,21]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unboxing.of.nullable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unboxing a possibly-null reference x &lt; y ? x : null</a:t>
            </a:r>
          </a:p>
        </p:txBody>
      </p:sp>
    </p:spTree>
    <p:extLst>
      <p:ext uri="{BB962C8B-B14F-4D97-AF65-F5344CB8AC3E}">
        <p14:creationId xmlns:p14="http://schemas.microsoft.com/office/powerpoint/2010/main" val="33822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strike="sngStrike" dirty="0"/>
              <a:t>this code </a:t>
            </a:r>
            <a:r>
              <a:rPr lang="en-US" strike="sngStrike" dirty="0" smtClean="0"/>
              <a:t>do </a:t>
            </a:r>
            <a:r>
              <a:rPr lang="en-US" dirty="0"/>
              <a:t>the compiler say?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strike="sngStrike" dirty="0"/>
              <a:t>this code </a:t>
            </a:r>
            <a:r>
              <a:rPr lang="en-US" strike="sngStrike" dirty="0" smtClean="0"/>
              <a:t>do</a:t>
            </a:r>
            <a:r>
              <a:rPr lang="en-US" dirty="0"/>
              <a:t> the compiler say?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6500" y="4676971"/>
            <a:ext cx="812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TaintingExamples.java:[18,21]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argument.type.incompatible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incompatible types in argument.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@Tainted String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@Untainted String</a:t>
            </a:r>
          </a:p>
        </p:txBody>
      </p:sp>
    </p:spTree>
    <p:extLst>
      <p:ext uri="{BB962C8B-B14F-4D97-AF65-F5344CB8AC3E}">
        <p14:creationId xmlns:p14="http://schemas.microsoft.com/office/powerpoint/2010/main" val="25240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95998" y="1972353"/>
            <a:ext cx="5458546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qual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&gt;jdk8&lt;/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15062" y="2016000"/>
            <a:ext cx="936025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&gt;maven-compiler-plugin&lt;/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&gt;3.8.1&lt;/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com.infosupport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org.checkerframework.checker.nullness.NullnessChecker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org.checkerframework.checker.optional.OptionalChecker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   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3066446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59195" y="2693841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34260" y="4580954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413193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659095" y="2693841"/>
            <a:ext cx="14157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9095" y="4580954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@Untainted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6438029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59195" y="2693841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34260" y="4580954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413193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659095" y="2693841"/>
            <a:ext cx="14157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9095" y="4580954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@Untainted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6438029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59195" y="2693841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34260" y="4580954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413193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617731" y="2693841"/>
            <a:ext cx="326243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@PossiblyUnencrypted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659095" y="2693841"/>
            <a:ext cx="14157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9095" y="4580954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@Untainted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6438029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59195" y="2693841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34260" y="4580954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413193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617731" y="2693841"/>
            <a:ext cx="326243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@PossiblyUnencrypted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294464" y="4580954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3073398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custom type qualifiers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48214" y="2529490"/>
            <a:ext cx="8356600" cy="1077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DefaultQualifierInHierarchy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custom type qualifiers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48214" y="2529490"/>
            <a:ext cx="8356600" cy="1077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DefaultQualifierInHierarchy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534909" y="4683813"/>
            <a:ext cx="6805068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Encrypted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5937443" y="3606708"/>
            <a:ext cx="1884" cy="107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2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1420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b="1" dirty="0" smtClean="0"/>
              <a:t>this</a:t>
            </a:r>
            <a:r>
              <a:rPr lang="en-US" dirty="0" smtClean="0"/>
              <a:t> one?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call to get() not allowed on the given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receiver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39906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b="1" dirty="0"/>
              <a:t>this</a:t>
            </a:r>
            <a:r>
              <a:rPr lang="en-US" dirty="0"/>
              <a:t> one?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8266" y="2016000"/>
            <a:ext cx="9864000" cy="4140000"/>
          </a:xfrm>
        </p:spPr>
        <p:txBody>
          <a:bodyPr/>
          <a:lstStyle/>
          <a:p>
            <a:r>
              <a:rPr lang="en-US" i="1" dirty="0" smtClean="0">
                <a:latin typeface="Consolas" panose="020B0609020204030204" pitchFamily="49" charset="0"/>
              </a:rPr>
              <a:t>“For </a:t>
            </a:r>
            <a:r>
              <a:rPr lang="en-US" i="1" dirty="0">
                <a:latin typeface="Consolas" panose="020B0609020204030204" pitchFamily="49" charset="0"/>
              </a:rPr>
              <a:t>an instance method,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receiver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B0F0"/>
                </a:solidFill>
                <a:latin typeface="Consolas" panose="020B0609020204030204" pitchFamily="49" charset="0"/>
              </a:rPr>
              <a:t>parameter</a:t>
            </a:r>
            <a:r>
              <a:rPr lang="en-US" i="1" dirty="0">
                <a:latin typeface="Consolas" panose="020B0609020204030204" pitchFamily="49" charset="0"/>
              </a:rPr>
              <a:t> represents the object for which the method is invoked</a:t>
            </a:r>
            <a:r>
              <a:rPr lang="en-US" i="1" dirty="0" smtClean="0">
                <a:latin typeface="Consolas" panose="020B0609020204030204" pitchFamily="49" charset="0"/>
              </a:rPr>
              <a:t>.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(</a:t>
            </a:r>
            <a:r>
              <a:rPr lang="en-NL" i="1" dirty="0" smtClean="0">
                <a:latin typeface="Consolas" panose="020B0609020204030204" pitchFamily="49" charset="0"/>
              </a:rPr>
              <a:t>…</a:t>
            </a:r>
            <a:r>
              <a:rPr lang="en-US" i="1" dirty="0" smtClean="0">
                <a:latin typeface="Consolas" panose="020B0609020204030204" pitchFamily="49" charset="0"/>
              </a:rPr>
              <a:t>)</a:t>
            </a:r>
            <a:r>
              <a:rPr lang="en-US" i="1" dirty="0">
                <a:latin typeface="Consolas" panose="020B0609020204030204" pitchFamily="49" charset="0"/>
              </a:rPr>
              <a:t> the </a:t>
            </a:r>
            <a:r>
              <a:rPr lang="en-US" i="1" dirty="0" smtClean="0">
                <a:latin typeface="Consolas" panose="020B0609020204030204" pitchFamily="49" charset="0"/>
              </a:rPr>
              <a:t>parameter </a:t>
            </a:r>
            <a:r>
              <a:rPr lang="en-US" i="1" dirty="0">
                <a:latin typeface="Consolas" panose="020B0609020204030204" pitchFamily="49" charset="0"/>
              </a:rPr>
              <a:t>exists </a:t>
            </a:r>
            <a:r>
              <a:rPr lang="en-US" i="1" dirty="0" smtClean="0">
                <a:latin typeface="Consolas" panose="020B0609020204030204" pitchFamily="49" charset="0"/>
              </a:rPr>
              <a:t>so </a:t>
            </a:r>
            <a:r>
              <a:rPr lang="en-US" i="1" dirty="0">
                <a:latin typeface="Consolas" panose="020B0609020204030204" pitchFamily="49" charset="0"/>
              </a:rPr>
              <a:t>that the type may be </a:t>
            </a:r>
            <a:r>
              <a:rPr lang="en-US" i="1" dirty="0" smtClean="0">
                <a:latin typeface="Consolas" panose="020B0609020204030204" pitchFamily="49" charset="0"/>
              </a:rPr>
              <a:t>annotated.”</a:t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/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>(Java </a:t>
            </a:r>
            <a:r>
              <a:rPr lang="en-US" i="1" dirty="0">
                <a:latin typeface="Consolas" panose="020B0609020204030204" pitchFamily="49" charset="0"/>
              </a:rPr>
              <a:t>Language </a:t>
            </a:r>
            <a:r>
              <a:rPr lang="en-US" i="1" dirty="0" smtClean="0">
                <a:latin typeface="Consolas" panose="020B0609020204030204" pitchFamily="49" charset="0"/>
              </a:rPr>
              <a:t>Specification </a:t>
            </a:r>
            <a:r>
              <a:rPr lang="en-US" i="1" dirty="0">
                <a:latin typeface="Consolas" panose="020B0609020204030204" pitchFamily="49" charset="0"/>
              </a:rPr>
              <a:t>8)</a:t>
            </a:r>
            <a:endParaRPr lang="en-US" i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3106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533" y="449133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java.util.NoSuchElementException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No value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present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java.util.Optional.get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(Optional.java:135)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‘Checker’ aims to be sound: no errors =&gt; code is correct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Theoretically </a:t>
            </a:r>
            <a:r>
              <a:rPr lang="en-US" dirty="0">
                <a:latin typeface="Consolas" panose="020B0609020204030204" pitchFamily="49" charset="0"/>
              </a:rPr>
              <a:t>impossible to eliminate all false </a:t>
            </a:r>
            <a:r>
              <a:rPr lang="en-US" dirty="0" smtClean="0">
                <a:latin typeface="Consolas" panose="020B0609020204030204" pitchFamily="49" charset="0"/>
              </a:rPr>
              <a:t>positives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Try to refactor </a:t>
            </a:r>
            <a:r>
              <a:rPr lang="en-US" dirty="0">
                <a:latin typeface="Consolas" panose="020B0609020204030204" pitchFamily="49" charset="0"/>
              </a:rPr>
              <a:t>or use, e.g.: @</a:t>
            </a:r>
            <a:r>
              <a:rPr lang="en-US" dirty="0" err="1">
                <a:latin typeface="Consolas" panose="020B0609020204030204" pitchFamily="49" charset="0"/>
              </a:rPr>
              <a:t>SuppressWarnings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 &amp; 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Start prevent your run time errors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PurityChecker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IndexChecker</a:t>
            </a:r>
            <a:r>
              <a:rPr lang="en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Start using it on critical code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Fits in a domain-driven design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Subclassing</a:t>
            </a:r>
            <a:r>
              <a:rPr lang="en-US" dirty="0" smtClean="0">
                <a:latin typeface="Consolas" panose="020B0609020204030204" pitchFamily="49" charset="0"/>
              </a:rPr>
              <a:t> could be a solution but can break code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What about </a:t>
            </a:r>
            <a:r>
              <a:rPr lang="en-US" dirty="0" err="1" smtClean="0">
                <a:latin typeface="Consolas" panose="020B0609020204030204" pitchFamily="49" charset="0"/>
              </a:rPr>
              <a:t>FindBugs</a:t>
            </a:r>
            <a:r>
              <a:rPr lang="en-US" dirty="0" smtClean="0">
                <a:latin typeface="Consolas" panose="020B0609020204030204" pitchFamily="49" charset="0"/>
              </a:rPr>
              <a:t> and </a:t>
            </a:r>
            <a:r>
              <a:rPr lang="en-US" dirty="0" err="1" smtClean="0">
                <a:latin typeface="Consolas" panose="020B0609020204030204" pitchFamily="49" charset="0"/>
              </a:rPr>
              <a:t>SonarLint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70" y="2897774"/>
            <a:ext cx="1533525" cy="153352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147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0643" y="5200134"/>
            <a:ext cx="5849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java.lang.NullPointerException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3833" y="4855339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 injection?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 descr="https://checkerframework.org/manual/CF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43" y="3466069"/>
            <a:ext cx="3058248" cy="7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43" y="1630953"/>
            <a:ext cx="6270878" cy="491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foSupport">
    <a:dk1>
      <a:srgbClr val="133561"/>
    </a:dk1>
    <a:lt1>
      <a:sysClr val="window" lastClr="FFFFFF"/>
    </a:lt1>
    <a:dk2>
      <a:srgbClr val="000000"/>
    </a:dk2>
    <a:lt2>
      <a:srgbClr val="FFFFFF"/>
    </a:lt2>
    <a:accent1>
      <a:srgbClr val="133561"/>
    </a:accent1>
    <a:accent2>
      <a:srgbClr val="007FC3"/>
    </a:accent2>
    <a:accent3>
      <a:srgbClr val="CAE744"/>
    </a:accent3>
    <a:accent4>
      <a:srgbClr val="A0BBE3"/>
    </a:accent4>
    <a:accent5>
      <a:srgbClr val="8587A3"/>
    </a:accent5>
    <a:accent6>
      <a:srgbClr val="C7D64A"/>
    </a:accent6>
    <a:hlink>
      <a:srgbClr val="007FC3"/>
    </a:hlink>
    <a:folHlink>
      <a:srgbClr val="007F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AE8C2F-0717-4D42-B44A-CAECCF122A1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73fd6a0-a740-4ca0-a47f-6beba88ccc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491</Words>
  <Application>Microsoft Office PowerPoint</Application>
  <PresentationFormat>Widescreen</PresentationFormat>
  <Paragraphs>99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Consolas</vt:lpstr>
      <vt:lpstr>Courier New</vt:lpstr>
      <vt:lpstr>Info Support - licht</vt:lpstr>
      <vt:lpstr>Info Support - donker</vt:lpstr>
      <vt:lpstr>Checker Framework 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Custom pluggable types for Java </vt:lpstr>
      <vt:lpstr>Custom pluggable types for Java </vt:lpstr>
      <vt:lpstr>What does this code do the compiler say?</vt:lpstr>
      <vt:lpstr>What does this code do the compiler say?</vt:lpstr>
      <vt:lpstr>What does this code do the compiler say?</vt:lpstr>
      <vt:lpstr>What does this code do the compiler say?</vt:lpstr>
      <vt:lpstr>What does this code do the compiler say?</vt:lpstr>
      <vt:lpstr>What does this code do the compiler say?</vt:lpstr>
      <vt:lpstr>Let’s get started…</vt:lpstr>
      <vt:lpstr>Let’s get started…</vt:lpstr>
      <vt:lpstr>PowerPoint Presentation</vt:lpstr>
      <vt:lpstr>Subtyping checker</vt:lpstr>
      <vt:lpstr>Subtyping checker</vt:lpstr>
      <vt:lpstr>Subtyping checker</vt:lpstr>
      <vt:lpstr>Subtyping checker</vt:lpstr>
      <vt:lpstr>Subtyping checker</vt:lpstr>
      <vt:lpstr>Defining custom type qualifiers</vt:lpstr>
      <vt:lpstr>Defining custom type qualifiers</vt:lpstr>
      <vt:lpstr>PowerPoint Presentation</vt:lpstr>
      <vt:lpstr>Remember this one?</vt:lpstr>
      <vt:lpstr>Remember this one?</vt:lpstr>
      <vt:lpstr>PowerPoint Presentation</vt:lpstr>
      <vt:lpstr>Limitations framework</vt:lpstr>
      <vt:lpstr>Final thoughts &amp;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 Framework</dc:title>
  <dc:creator>IngmarS01</dc:creator>
  <dc:description>Template by Orange Pepper_x000d_
Design by Beeldenfabriek_x000d_
2018</dc:description>
  <cp:lastModifiedBy>IngmarS01</cp:lastModifiedBy>
  <cp:revision>54</cp:revision>
  <dcterms:created xsi:type="dcterms:W3CDTF">2019-12-06T13:02:26Z</dcterms:created>
  <dcterms:modified xsi:type="dcterms:W3CDTF">2020-03-04T10:56:57Z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