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9" r:id="rId5"/>
  </p:sldMasterIdLst>
  <p:notesMasterIdLst>
    <p:notesMasterId r:id="rId37"/>
  </p:notesMasterIdLst>
  <p:handoutMasterIdLst>
    <p:handoutMasterId r:id="rId38"/>
  </p:handoutMasterIdLst>
  <p:sldIdLst>
    <p:sldId id="256" r:id="rId6"/>
    <p:sldId id="257" r:id="rId7"/>
    <p:sldId id="258" r:id="rId8"/>
    <p:sldId id="259" r:id="rId9"/>
    <p:sldId id="260" r:id="rId10"/>
    <p:sldId id="262" r:id="rId11"/>
    <p:sldId id="261" r:id="rId12"/>
    <p:sldId id="263" r:id="rId13"/>
    <p:sldId id="287" r:id="rId14"/>
    <p:sldId id="264" r:id="rId15"/>
    <p:sldId id="269" r:id="rId16"/>
    <p:sldId id="265" r:id="rId17"/>
    <p:sldId id="270" r:id="rId18"/>
    <p:sldId id="266" r:id="rId19"/>
    <p:sldId id="271" r:id="rId20"/>
    <p:sldId id="267" r:id="rId21"/>
    <p:sldId id="268" r:id="rId22"/>
    <p:sldId id="275" r:id="rId23"/>
    <p:sldId id="272" r:id="rId24"/>
    <p:sldId id="289" r:id="rId25"/>
    <p:sldId id="290" r:id="rId26"/>
    <p:sldId id="291" r:id="rId27"/>
    <p:sldId id="277" r:id="rId28"/>
    <p:sldId id="278" r:id="rId29"/>
    <p:sldId id="285" r:id="rId30"/>
    <p:sldId id="281" r:id="rId31"/>
    <p:sldId id="273" r:id="rId32"/>
    <p:sldId id="279" r:id="rId33"/>
    <p:sldId id="286" r:id="rId34"/>
    <p:sldId id="282" r:id="rId35"/>
    <p:sldId id="283" r:id="rId3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57" autoAdjust="0"/>
    <p:restoredTop sz="94971" autoAdjust="0"/>
  </p:normalViewPr>
  <p:slideViewPr>
    <p:cSldViewPr snapToGrid="0" showGuides="1">
      <p:cViewPr varScale="1">
        <p:scale>
          <a:sx n="112" d="100"/>
          <a:sy n="112" d="100"/>
        </p:scale>
        <p:origin x="186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1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9594637-A3CC-4652-9B90-35AB7373D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D557059-6594-4B57-A484-2830965875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B83F-F844-4C18-98E8-7C33F4B39DE0}" type="datetimeFigureOut">
              <a:rPr lang="nl-NL" smtClean="0"/>
              <a:t>28-2-2020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0DCB52-8F1D-4362-8B41-F61F774D5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3637DC-371B-45AA-8745-1A61A278C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8C19-4A9E-4352-9074-F1483ACD97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9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6D34-C2B8-41FF-AE69-48AE3B3D8E8B}" type="datetimeFigureOut">
              <a:rPr lang="nl-NL" smtClean="0"/>
              <a:t>28-2-2020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B036-1422-4C36-8158-C30E1C0769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837B75C-F199-4271-B6BD-AF8B451AE8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  <p:sp>
        <p:nvSpPr>
          <p:cNvPr id="14" name="Toelichting 2">
            <a:extLst>
              <a:ext uri="{FF2B5EF4-FFF2-40B4-BE49-F238E27FC236}">
                <a16:creationId xmlns:a16="http://schemas.microsoft.com/office/drawing/2014/main" id="{D5AA82F1-8152-40F5-9057-E87AE036462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</p:spTree>
    <p:extLst>
      <p:ext uri="{BB962C8B-B14F-4D97-AF65-F5344CB8AC3E}">
        <p14:creationId xmlns:p14="http://schemas.microsoft.com/office/powerpoint/2010/main" val="19182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31977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653371-7DF9-43F3-A744-BB311A26A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920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5864400"/>
            <a:ext cx="1548000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0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50093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77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88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5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126005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grpSp>
        <p:nvGrpSpPr>
          <p:cNvPr id="23" name="Groep 22">
            <a:extLst>
              <a:ext uri="{FF2B5EF4-FFF2-40B4-BE49-F238E27FC236}">
                <a16:creationId xmlns:a16="http://schemas.microsoft.com/office/drawing/2014/main" id="{3E8A8880-7730-431F-AE9A-DCBC5EAC42B7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5" name="Toelichting 2">
              <a:extLst>
                <a:ext uri="{FF2B5EF4-FFF2-40B4-BE49-F238E27FC236}">
                  <a16:creationId xmlns:a16="http://schemas.microsoft.com/office/drawing/2014/main" id="{9B34B3FE-E4AE-40DF-A09E-426A8F12D9BB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5143361C-5DF2-431A-B9F5-9276F414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27" name="Pijl: links 26">
              <a:extLst>
                <a:ext uri="{FF2B5EF4-FFF2-40B4-BE49-F238E27FC236}">
                  <a16:creationId xmlns:a16="http://schemas.microsoft.com/office/drawing/2014/main" id="{2079E277-138B-4D33-A24B-0E7044E0F4FD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EC6B0999-D8A9-4161-B730-BEA0100F89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29" name="Toelichting 2">
            <a:extLst>
              <a:ext uri="{FF2B5EF4-FFF2-40B4-BE49-F238E27FC236}">
                <a16:creationId xmlns:a16="http://schemas.microsoft.com/office/drawing/2014/main" id="{957417A6-5F27-48D9-B170-4BED8FE7BAA6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43CC7DDC-CD82-4FB1-8596-4110825613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32BD0861-2791-419F-BCA1-D4601FCA4B8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BE99F4A9-BFCA-4F5F-952E-85C3599F3E71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35CD95FF-2E0D-4FC8-85CB-BFD94B756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0D306B90-0F35-4FFC-BE52-3FA8EBEDD2C4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9849B456-C437-4DDB-9989-358F6DADB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82C270EB-D26F-4560-ABAD-921524997EAB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D803087-9477-4001-A5DD-CB2A244025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3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7029A24-C4D9-4030-9EB9-B0AC9C928DD2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AA8F4D99-C6D1-4E3C-BCE8-1443EF8F17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0430BE02-109A-4EEF-86E9-08F08B9A5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B1B51437-2FDF-40FC-9165-6D7A436D1791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7C6A46C7-C03B-4B7E-862B-524979AF0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EF5C04AE-D2D7-4820-9ADC-EFACB74857C0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E2D0D723-0A3F-4B3F-9DCA-59A99E05F2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4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E2380242-DE04-4C4B-B979-553CA11513C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1D4479E5-5FDD-46FA-9115-AB83010D4E9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48035117-054C-4798-9992-D78FD4BDF7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643A25E-239B-44F4-8563-1FA0F9B88AAF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C5A9B3AC-B383-4C9B-BD10-10F2C56A2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7D5D2241-B490-4F41-BEC3-53F45C84B0B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57FD49A-98E0-428B-A504-647F1B67AD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7119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767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93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911012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ige driehoek 19">
            <a:extLst>
              <a:ext uri="{FF2B5EF4-FFF2-40B4-BE49-F238E27FC236}">
                <a16:creationId xmlns:a16="http://schemas.microsoft.com/office/drawing/2014/main" id="{407D44EA-1D44-4444-B862-4E1D768999CB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2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8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475831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9C51F134-137F-4BF3-9A97-480E30E344AA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DAA57A-66F3-4443-82D1-C061603D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BE146738-8187-4BD2-A109-7553796348B6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2DBC996F-99C8-4D5B-AEDD-8F14050228D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1939F5F1-5D4F-4461-9A94-52EF82EE6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7ECED57-F7F9-4D97-A1AA-0E4CB7F905C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FB007FD4-75A6-4597-BC31-9C0ABA112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4AC97971-A551-4EFE-A7DF-0E5E3603CC1D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59CBA8FD-0EFF-4BD9-A350-B4A42F50984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1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776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776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1" y="5864400"/>
            <a:ext cx="1520518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76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1225463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825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1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16440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36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3106048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78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4313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68" r:id="rId6"/>
    <p:sldLayoutId id="2147483652" r:id="rId7"/>
    <p:sldLayoutId id="2147483662" r:id="rId8"/>
    <p:sldLayoutId id="2147483659" r:id="rId9"/>
    <p:sldLayoutId id="2147483660" r:id="rId10"/>
    <p:sldLayoutId id="2147483663" r:id="rId11"/>
    <p:sldLayoutId id="2147483664" r:id="rId12"/>
    <p:sldLayoutId id="2147483665" r:id="rId13"/>
    <p:sldLayoutId id="2147483651" r:id="rId14"/>
    <p:sldLayoutId id="2147483654" r:id="rId15"/>
    <p:sldLayoutId id="2147483655" r:id="rId16"/>
    <p:sldLayoutId id="2147483658" r:id="rId17"/>
    <p:sldLayoutId id="2147483666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Checker Framework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00" y="2171000"/>
            <a:ext cx="9648000" cy="1545400"/>
          </a:xfrm>
        </p:spPr>
        <p:txBody>
          <a:bodyPr/>
          <a:lstStyle/>
          <a:p>
            <a:r>
              <a:rPr lang="en-US" dirty="0" smtClean="0"/>
              <a:t>By Ingmar van der Steen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43970" y="3031564"/>
            <a:ext cx="2689080" cy="2348753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22" y="2989617"/>
            <a:ext cx="3242730" cy="2531368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546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strike="sngStrike" dirty="0" smtClean="0"/>
              <a:t>this code do</a:t>
            </a:r>
            <a:r>
              <a:rPr lang="en-US" dirty="0" smtClean="0"/>
              <a:t> the compiler say?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strike="sngStrike" dirty="0" smtClean="0"/>
              <a:t>this code </a:t>
            </a:r>
            <a:r>
              <a:rPr lang="en-US" strike="sngStrike" dirty="0"/>
              <a:t>do</a:t>
            </a:r>
            <a:r>
              <a:rPr lang="en-US" dirty="0"/>
              <a:t> the compiler say?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967" y="4234068"/>
            <a:ext cx="798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OptionalExamples.java:[11,39]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method.invocation.invalid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call to get() not allowed on the given receiver.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found   : @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MaybePresent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Optional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required: @Present Optional</a:t>
            </a:r>
          </a:p>
        </p:txBody>
      </p:sp>
    </p:spTree>
    <p:extLst>
      <p:ext uri="{BB962C8B-B14F-4D97-AF65-F5344CB8AC3E}">
        <p14:creationId xmlns:p14="http://schemas.microsoft.com/office/powerpoint/2010/main" val="13463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strike="sngStrike" dirty="0" smtClean="0"/>
              <a:t>this code </a:t>
            </a:r>
            <a:r>
              <a:rPr lang="en-US" strike="sngStrike" dirty="0"/>
              <a:t>do</a:t>
            </a:r>
            <a:r>
              <a:rPr lang="en-US" dirty="0"/>
              <a:t> the compiler say?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strike="sngStrike" dirty="0" smtClean="0"/>
              <a:t>this code </a:t>
            </a:r>
            <a:r>
              <a:rPr lang="en-US" strike="sngStrike" dirty="0"/>
              <a:t>do</a:t>
            </a:r>
            <a:r>
              <a:rPr lang="en-US" dirty="0"/>
              <a:t> the compiler say?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7432" y="5146302"/>
            <a:ext cx="7581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NullExamples.java:[58,21]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unboxing.of.nullable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unboxing a possibly-null reference x &lt; y ? x : null</a:t>
            </a:r>
          </a:p>
        </p:txBody>
      </p:sp>
    </p:spTree>
    <p:extLst>
      <p:ext uri="{BB962C8B-B14F-4D97-AF65-F5344CB8AC3E}">
        <p14:creationId xmlns:p14="http://schemas.microsoft.com/office/powerpoint/2010/main" val="33822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strike="sngStrike" dirty="0"/>
              <a:t>this code </a:t>
            </a:r>
            <a:r>
              <a:rPr lang="en-US" strike="sngStrike" dirty="0" smtClean="0"/>
              <a:t>do </a:t>
            </a:r>
            <a:r>
              <a:rPr lang="en-US" dirty="0"/>
              <a:t>the compiler say?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strike="sngStrike" dirty="0"/>
              <a:t>this code </a:t>
            </a:r>
            <a:r>
              <a:rPr lang="en-US" strike="sngStrike" dirty="0" smtClean="0"/>
              <a:t>do</a:t>
            </a:r>
            <a:r>
              <a:rPr lang="en-US" dirty="0"/>
              <a:t> the compiler say?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6500" y="4676971"/>
            <a:ext cx="812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TaintingExamples.java:[18,21]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argument.type.incompatible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incompatible types in argument.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found   : @Tainted String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required: @Untainted String</a:t>
            </a:r>
          </a:p>
        </p:txBody>
      </p:sp>
    </p:spTree>
    <p:extLst>
      <p:ext uri="{BB962C8B-B14F-4D97-AF65-F5344CB8AC3E}">
        <p14:creationId xmlns:p14="http://schemas.microsoft.com/office/powerpoint/2010/main" val="25240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95998" y="1972353"/>
            <a:ext cx="5458546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&gt;checker-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qual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&gt;jdk8&lt;/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115062" y="2016000"/>
            <a:ext cx="936025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&gt;maven-compiler-plugin&lt;/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&gt;3.8.1&lt;/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com.infosupport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org.checkerframework.checker.nullness.NullnessChecker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org.checkerframework.checker.optional.OptionalChecker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    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3066446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859195" y="2693841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634260" y="4580954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9413193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659095" y="2693841"/>
            <a:ext cx="14157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@Tainted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59095" y="4580954"/>
            <a:ext cx="17102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@Untainted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6438029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859195" y="2693841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634260" y="4580954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9413193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659095" y="2693841"/>
            <a:ext cx="14157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@Tainted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59095" y="4580954"/>
            <a:ext cx="17102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@Untainted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6438029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859195" y="2693841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634260" y="4580954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9413193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617731" y="2693841"/>
            <a:ext cx="326243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@PossiblyUnencrypted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294464" y="4580954"/>
            <a:ext cx="17102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@Encrypted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3073398" y="3093952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6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custom type qualifiers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81500" y="3102059"/>
            <a:ext cx="8356600" cy="1077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DefaultQualifierInHierarchy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custom type qualifiers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494445" y="3145571"/>
            <a:ext cx="6805068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Encrypted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1420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</a:t>
            </a:r>
            <a:r>
              <a:rPr lang="en-US" b="1" dirty="0" smtClean="0"/>
              <a:t>this</a:t>
            </a:r>
            <a:r>
              <a:rPr lang="en-US" dirty="0" smtClean="0"/>
              <a:t> one?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967" y="4234068"/>
            <a:ext cx="798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OptionalExamples.java:[11,39]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method.invocation.invalid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call to get() not allowed on the given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receiver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found   : @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MaybePresent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Optional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required: @Present Optional</a:t>
            </a:r>
          </a:p>
        </p:txBody>
      </p:sp>
    </p:spTree>
    <p:extLst>
      <p:ext uri="{BB962C8B-B14F-4D97-AF65-F5344CB8AC3E}">
        <p14:creationId xmlns:p14="http://schemas.microsoft.com/office/powerpoint/2010/main" val="39906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b="1" dirty="0"/>
              <a:t>this</a:t>
            </a:r>
            <a:r>
              <a:rPr lang="en-US" dirty="0"/>
              <a:t> one?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28266" y="2016000"/>
            <a:ext cx="9864000" cy="4140000"/>
          </a:xfrm>
        </p:spPr>
        <p:txBody>
          <a:bodyPr/>
          <a:lstStyle/>
          <a:p>
            <a:r>
              <a:rPr lang="en-US" i="1" dirty="0" smtClean="0">
                <a:latin typeface="Consolas" panose="020B0609020204030204" pitchFamily="49" charset="0"/>
              </a:rPr>
              <a:t>“For </a:t>
            </a:r>
            <a:r>
              <a:rPr lang="en-US" i="1" dirty="0">
                <a:latin typeface="Consolas" panose="020B0609020204030204" pitchFamily="49" charset="0"/>
              </a:rPr>
              <a:t>an instance method, the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receiver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B0F0"/>
                </a:solidFill>
                <a:latin typeface="Consolas" panose="020B0609020204030204" pitchFamily="49" charset="0"/>
              </a:rPr>
              <a:t>parameter</a:t>
            </a:r>
            <a:r>
              <a:rPr lang="en-US" i="1" dirty="0">
                <a:latin typeface="Consolas" panose="020B0609020204030204" pitchFamily="49" charset="0"/>
              </a:rPr>
              <a:t> represents the object for which the method is invoked</a:t>
            </a:r>
            <a:r>
              <a:rPr lang="en-US" i="1" dirty="0" smtClean="0">
                <a:latin typeface="Consolas" panose="020B0609020204030204" pitchFamily="49" charset="0"/>
              </a:rPr>
              <a:t>.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(</a:t>
            </a:r>
            <a:r>
              <a:rPr lang="en-NL" i="1" dirty="0" smtClean="0">
                <a:latin typeface="Consolas" panose="020B0609020204030204" pitchFamily="49" charset="0"/>
              </a:rPr>
              <a:t>…</a:t>
            </a:r>
            <a:r>
              <a:rPr lang="en-US" i="1" dirty="0" smtClean="0">
                <a:latin typeface="Consolas" panose="020B0609020204030204" pitchFamily="49" charset="0"/>
              </a:rPr>
              <a:t>)</a:t>
            </a:r>
            <a:r>
              <a:rPr lang="en-US" i="1" dirty="0">
                <a:latin typeface="Consolas" panose="020B0609020204030204" pitchFamily="49" charset="0"/>
              </a:rPr>
              <a:t> the </a:t>
            </a:r>
            <a:r>
              <a:rPr lang="en-US" i="1" dirty="0" smtClean="0">
                <a:latin typeface="Consolas" panose="020B0609020204030204" pitchFamily="49" charset="0"/>
              </a:rPr>
              <a:t>parameter </a:t>
            </a:r>
            <a:r>
              <a:rPr lang="en-US" i="1" dirty="0">
                <a:latin typeface="Consolas" panose="020B0609020204030204" pitchFamily="49" charset="0"/>
              </a:rPr>
              <a:t>exists </a:t>
            </a:r>
            <a:r>
              <a:rPr lang="en-US" i="1" dirty="0" smtClean="0">
                <a:latin typeface="Consolas" panose="020B0609020204030204" pitchFamily="49" charset="0"/>
              </a:rPr>
              <a:t>so </a:t>
            </a:r>
            <a:r>
              <a:rPr lang="en-US" i="1" dirty="0">
                <a:latin typeface="Consolas" panose="020B0609020204030204" pitchFamily="49" charset="0"/>
              </a:rPr>
              <a:t>that the type may be </a:t>
            </a:r>
            <a:r>
              <a:rPr lang="en-US" i="1" dirty="0" smtClean="0">
                <a:latin typeface="Consolas" panose="020B0609020204030204" pitchFamily="49" charset="0"/>
              </a:rPr>
              <a:t>annotated.”</a:t>
            </a:r>
            <a:br>
              <a:rPr lang="en-US" i="1" dirty="0" smtClean="0">
                <a:latin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</a:rPr>
              <a:t/>
            </a:r>
            <a:br>
              <a:rPr lang="en-US" i="1" dirty="0" smtClean="0">
                <a:latin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</a:rPr>
              <a:t>(Java </a:t>
            </a:r>
            <a:r>
              <a:rPr lang="en-US" i="1" dirty="0">
                <a:latin typeface="Consolas" panose="020B0609020204030204" pitchFamily="49" charset="0"/>
              </a:rPr>
              <a:t>Language </a:t>
            </a:r>
            <a:r>
              <a:rPr lang="en-US" i="1" dirty="0" smtClean="0">
                <a:latin typeface="Consolas" panose="020B0609020204030204" pitchFamily="49" charset="0"/>
              </a:rPr>
              <a:t>Specification </a:t>
            </a:r>
            <a:r>
              <a:rPr lang="en-US" i="1" dirty="0">
                <a:latin typeface="Consolas" panose="020B0609020204030204" pitchFamily="49" charset="0"/>
              </a:rPr>
              <a:t>8)</a:t>
            </a:r>
            <a:endParaRPr lang="en-US" i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8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3106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‘Checker’ aims </a:t>
            </a:r>
            <a:r>
              <a:rPr lang="en-US" dirty="0" smtClean="0">
                <a:latin typeface="Consolas" panose="020B0609020204030204" pitchFamily="49" charset="0"/>
              </a:rPr>
              <a:t>to be sound: no errors =&gt; code is correct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Theoretically </a:t>
            </a:r>
            <a:r>
              <a:rPr lang="en-US" dirty="0">
                <a:latin typeface="Consolas" panose="020B0609020204030204" pitchFamily="49" charset="0"/>
              </a:rPr>
              <a:t>impossible to eliminate all false </a:t>
            </a:r>
            <a:r>
              <a:rPr lang="en-US" dirty="0" smtClean="0">
                <a:latin typeface="Consolas" panose="020B0609020204030204" pitchFamily="49" charset="0"/>
              </a:rPr>
              <a:t>positives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Try to refactor </a:t>
            </a:r>
            <a:r>
              <a:rPr lang="en-US" dirty="0">
                <a:latin typeface="Consolas" panose="020B0609020204030204" pitchFamily="49" charset="0"/>
              </a:rPr>
              <a:t>or use, e.g.: @</a:t>
            </a:r>
            <a:r>
              <a:rPr lang="en-US" dirty="0" err="1">
                <a:latin typeface="Consolas" panose="020B0609020204030204" pitchFamily="49" charset="0"/>
              </a:rPr>
              <a:t>SuppressWarnings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9533" y="449133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java.util.NoSuchElementException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No value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present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at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java.util.Optional.get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(Optional.java:135)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smtClean="0"/>
              <a:t>thoughts &amp; takeaways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Start prevent your run time errors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PropertyChecker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RegexChecker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PurityChecker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IndexChecker</a:t>
            </a:r>
            <a:r>
              <a:rPr lang="en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Start using it on critical code</a:t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Fits in a domain-driven design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Subclassing</a:t>
            </a:r>
            <a:r>
              <a:rPr lang="en-US" dirty="0" smtClean="0">
                <a:latin typeface="Consolas" panose="020B0609020204030204" pitchFamily="49" charset="0"/>
              </a:rPr>
              <a:t> could be </a:t>
            </a:r>
            <a:r>
              <a:rPr lang="en-US" dirty="0" smtClean="0">
                <a:latin typeface="Consolas" panose="020B0609020204030204" pitchFamily="49" charset="0"/>
              </a:rPr>
              <a:t>a solution but </a:t>
            </a:r>
            <a:r>
              <a:rPr lang="en-US" dirty="0" smtClean="0">
                <a:latin typeface="Consolas" panose="020B0609020204030204" pitchFamily="49" charset="0"/>
              </a:rPr>
              <a:t>can break code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What about </a:t>
            </a:r>
            <a:r>
              <a:rPr lang="en-US" dirty="0" err="1" smtClean="0">
                <a:latin typeface="Consolas" panose="020B0609020204030204" pitchFamily="49" charset="0"/>
              </a:rPr>
              <a:t>FindBugs</a:t>
            </a:r>
            <a:r>
              <a:rPr lang="en-US" dirty="0" smtClean="0">
                <a:latin typeface="Consolas" panose="020B0609020204030204" pitchFamily="49" charset="0"/>
              </a:rPr>
              <a:t> and </a:t>
            </a:r>
            <a:r>
              <a:rPr lang="en-US" dirty="0" err="1" smtClean="0">
                <a:latin typeface="Consolas" panose="020B0609020204030204" pitchFamily="49" charset="0"/>
              </a:rPr>
              <a:t>SonarLint</a:t>
            </a:r>
            <a:r>
              <a:rPr lang="en-US" dirty="0" smtClean="0">
                <a:latin typeface="Consolas" panose="020B0609020204030204" pitchFamily="49" charset="0"/>
              </a:rPr>
              <a:t>?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370" y="2897774"/>
            <a:ext cx="1533525" cy="153352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147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0643" y="5200134"/>
            <a:ext cx="5849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java.lang.NullPointerException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3833" y="4855339"/>
            <a:ext cx="23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SQL injection?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pluggable types for Java</a:t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 descr="https://checkerframework.org/manual/CF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43" y="3466069"/>
            <a:ext cx="3058248" cy="7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2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pluggable types for Java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43" y="1630953"/>
            <a:ext cx="6270878" cy="491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 Support - lich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C6DD1325-3EF6-4A1B-9D58-3AFF238EEB21}"/>
    </a:ext>
  </a:extLst>
</a:theme>
</file>

<file path=ppt/theme/theme2.xml><?xml version="1.0" encoding="utf-8"?>
<a:theme xmlns:a="http://schemas.openxmlformats.org/drawingml/2006/main" name="Info Support - donker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F554193B-1C84-42AA-AF12-7F3B8C550375}"/>
    </a:ext>
  </a:extLst>
</a:theme>
</file>

<file path=ppt/theme/theme3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foSupport">
    <a:dk1>
      <a:srgbClr val="133561"/>
    </a:dk1>
    <a:lt1>
      <a:sysClr val="window" lastClr="FFFFFF"/>
    </a:lt1>
    <a:dk2>
      <a:srgbClr val="000000"/>
    </a:dk2>
    <a:lt2>
      <a:srgbClr val="FFFFFF"/>
    </a:lt2>
    <a:accent1>
      <a:srgbClr val="133561"/>
    </a:accent1>
    <a:accent2>
      <a:srgbClr val="007FC3"/>
    </a:accent2>
    <a:accent3>
      <a:srgbClr val="CAE744"/>
    </a:accent3>
    <a:accent4>
      <a:srgbClr val="A0BBE3"/>
    </a:accent4>
    <a:accent5>
      <a:srgbClr val="8587A3"/>
    </a:accent5>
    <a:accent6>
      <a:srgbClr val="C7D64A"/>
    </a:accent6>
    <a:hlink>
      <a:srgbClr val="007FC3"/>
    </a:hlink>
    <a:folHlink>
      <a:srgbClr val="007FC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8805C9A31ED4698AA5994F7540466" ma:contentTypeVersion="1" ma:contentTypeDescription="Een nieuw document maken." ma:contentTypeScope="" ma:versionID="5cab34e6f8d54d32c51f192539e9981c">
  <xsd:schema xmlns:xsd="http://www.w3.org/2001/XMLSchema" xmlns:xs="http://www.w3.org/2001/XMLSchema" xmlns:p="http://schemas.microsoft.com/office/2006/metadata/properties" xmlns:ns2="a73fd6a0-a740-4ca0-a47f-6beba88ccc77" targetNamespace="http://schemas.microsoft.com/office/2006/metadata/properties" ma:root="true" ma:fieldsID="10b3ae9c115bae24efdfd9076c93080b" ns2:_="">
    <xsd:import namespace="a73fd6a0-a740-4ca0-a47f-6beba88ccc77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fd6a0-a740-4ca0-a47f-6beba88ccc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AE8C2F-0717-4D42-B44A-CAECCF122A1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73fd6a0-a740-4ca0-a47f-6beba88ccc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AC0CDE9-3E35-44FD-A63A-9795CF527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fd6a0-a740-4ca0-a47f-6beba88cc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22A51C-073F-4C45-9170-ECE5951F4D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 Support presentatie_FINAL</Template>
  <TotalTime>0</TotalTime>
  <Words>479</Words>
  <Application>Microsoft Office PowerPoint</Application>
  <PresentationFormat>Widescreen</PresentationFormat>
  <Paragraphs>92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Consolas</vt:lpstr>
      <vt:lpstr>Courier New</vt:lpstr>
      <vt:lpstr>Info Support - licht</vt:lpstr>
      <vt:lpstr>Info Support - donker</vt:lpstr>
      <vt:lpstr>Checker Framework  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Custom pluggable types for Java </vt:lpstr>
      <vt:lpstr>Custom pluggable types for Java </vt:lpstr>
      <vt:lpstr>What does this code do the compiler say?</vt:lpstr>
      <vt:lpstr>What does this code do the compiler say?</vt:lpstr>
      <vt:lpstr>What does this code do the compiler say?</vt:lpstr>
      <vt:lpstr>What does this code do the compiler say?</vt:lpstr>
      <vt:lpstr>What does this code do the compiler say?</vt:lpstr>
      <vt:lpstr>What does this code do the compiler say?</vt:lpstr>
      <vt:lpstr>Let’s get started…</vt:lpstr>
      <vt:lpstr>Let’s get started…</vt:lpstr>
      <vt:lpstr>PowerPoint Presentation</vt:lpstr>
      <vt:lpstr>Subtyping checker</vt:lpstr>
      <vt:lpstr>Subtyping checker</vt:lpstr>
      <vt:lpstr>Subtyping checker</vt:lpstr>
      <vt:lpstr>Subtyping checker</vt:lpstr>
      <vt:lpstr>Defining custom type qualifiers</vt:lpstr>
      <vt:lpstr>Defining custom type qualifiers</vt:lpstr>
      <vt:lpstr>PowerPoint Presentation</vt:lpstr>
      <vt:lpstr>Remember this one?</vt:lpstr>
      <vt:lpstr>Remember this one?</vt:lpstr>
      <vt:lpstr>PowerPoint Presentation</vt:lpstr>
      <vt:lpstr>Limitations framework</vt:lpstr>
      <vt:lpstr>Final thoughts &amp;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 Framework</dc:title>
  <dc:creator>IngmarS01</dc:creator>
  <dc:description>Template by Orange Pepper_x000d_
Design by Beeldenfabriek_x000d_
2018</dc:description>
  <cp:lastModifiedBy>IngmarS01</cp:lastModifiedBy>
  <cp:revision>53</cp:revision>
  <dcterms:created xsi:type="dcterms:W3CDTF">2019-12-06T13:02:26Z</dcterms:created>
  <dcterms:modified xsi:type="dcterms:W3CDTF">2020-02-28T11:07:57Z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0x0101000858805C9A31ED4698AA5994F7540466</vt:lpwstr>
  </property>
</Properties>
</file>