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5"/>
  </p:notesMasterIdLst>
  <p:handoutMasterIdLst>
    <p:handoutMasterId r:id="rId36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9" r:id="rId15"/>
    <p:sldId id="265" r:id="rId16"/>
    <p:sldId id="270" r:id="rId17"/>
    <p:sldId id="266" r:id="rId18"/>
    <p:sldId id="271" r:id="rId19"/>
    <p:sldId id="267" r:id="rId20"/>
    <p:sldId id="268" r:id="rId21"/>
    <p:sldId id="275" r:id="rId22"/>
    <p:sldId id="272" r:id="rId23"/>
    <p:sldId id="284" r:id="rId24"/>
    <p:sldId id="276" r:id="rId25"/>
    <p:sldId id="277" r:id="rId26"/>
    <p:sldId id="278" r:id="rId27"/>
    <p:sldId id="285" r:id="rId28"/>
    <p:sldId id="281" r:id="rId29"/>
    <p:sldId id="273" r:id="rId30"/>
    <p:sldId id="279" r:id="rId31"/>
    <p:sldId id="286" r:id="rId32"/>
    <p:sldId id="282" r:id="rId33"/>
    <p:sldId id="283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971" autoAdjust="0"/>
  </p:normalViewPr>
  <p:slideViewPr>
    <p:cSldViewPr snapToGrid="0" showGuides="1">
      <p:cViewPr varScale="1">
        <p:scale>
          <a:sx n="113" d="100"/>
          <a:sy n="113" d="100"/>
        </p:scale>
        <p:origin x="34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17-1-2020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17-1-2020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Steen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0236" y="3454898"/>
            <a:ext cx="2689080" cy="234875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8" y="3412951"/>
            <a:ext cx="3242730" cy="2531368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45854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9360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54334" y="2745116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31067" y="4632229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8100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smtClean="0"/>
              <a:t>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1500" y="3102059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smtClean="0"/>
              <a:t>custom type qualifiers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494445" y="3145571"/>
            <a:ext cx="680506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142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>
                <a:latin typeface="Consolas" panose="020B0609020204030204" pitchFamily="49" charset="0"/>
              </a:rPr>
              <a:t>“For </a:t>
            </a:r>
            <a:r>
              <a:rPr lang="en-US" i="1" dirty="0">
                <a:latin typeface="Consolas" panose="020B0609020204030204" pitchFamily="49" charset="0"/>
              </a:rPr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receiver</a:t>
            </a:r>
            <a:r>
              <a:rPr lang="en-US" i="1" dirty="0">
                <a:latin typeface="Consolas" panose="020B0609020204030204" pitchFamily="49" charset="0"/>
              </a:rPr>
              <a:t> parameter represents the object for which the method is invoked</a:t>
            </a:r>
            <a:r>
              <a:rPr lang="en-US" i="1" dirty="0" smtClean="0">
                <a:latin typeface="Consolas" panose="020B0609020204030204" pitchFamily="49" charset="0"/>
              </a:rPr>
              <a:t>.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i="1" dirty="0" smtClean="0">
                <a:latin typeface="Consolas" panose="020B0609020204030204" pitchFamily="49" charset="0"/>
              </a:rPr>
              <a:t>(</a:t>
            </a:r>
            <a:r>
              <a:rPr lang="en-NL" i="1" dirty="0" smtClean="0">
                <a:latin typeface="Consolas" panose="020B0609020204030204" pitchFamily="49" charset="0"/>
              </a:rPr>
              <a:t>…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  <a:r>
              <a:rPr lang="en-US" i="1" dirty="0">
                <a:latin typeface="Consolas" panose="020B0609020204030204" pitchFamily="49" charset="0"/>
              </a:rPr>
              <a:t> the </a:t>
            </a:r>
            <a:r>
              <a:rPr lang="en-US" i="1" dirty="0" smtClean="0">
                <a:latin typeface="Consolas" panose="020B0609020204030204" pitchFamily="49" charset="0"/>
              </a:rPr>
              <a:t>parameter </a:t>
            </a:r>
            <a:r>
              <a:rPr lang="en-US" i="1" dirty="0">
                <a:latin typeface="Consolas" panose="020B0609020204030204" pitchFamily="49" charset="0"/>
              </a:rPr>
              <a:t>exists </a:t>
            </a:r>
            <a:r>
              <a:rPr lang="en-US" i="1" dirty="0" smtClean="0">
                <a:latin typeface="Consolas" panose="020B0609020204030204" pitchFamily="49" charset="0"/>
              </a:rPr>
              <a:t>so </a:t>
            </a:r>
            <a:r>
              <a:rPr lang="en-US" i="1" dirty="0">
                <a:latin typeface="Consolas" panose="020B0609020204030204" pitchFamily="49" charset="0"/>
              </a:rPr>
              <a:t>that the type may be </a:t>
            </a:r>
            <a:r>
              <a:rPr lang="en-US" i="1" dirty="0" smtClean="0">
                <a:latin typeface="Consolas" panose="020B0609020204030204" pitchFamily="49" charset="0"/>
              </a:rPr>
              <a:t>annotated.”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(Java </a:t>
            </a:r>
            <a:r>
              <a:rPr lang="en-US" i="1" dirty="0">
                <a:latin typeface="Consolas" panose="020B0609020204030204" pitchFamily="49" charset="0"/>
              </a:rPr>
              <a:t>Language </a:t>
            </a:r>
            <a:r>
              <a:rPr lang="en-US" i="1" dirty="0" smtClean="0">
                <a:latin typeface="Consolas" panose="020B0609020204030204" pitchFamily="49" charset="0"/>
              </a:rPr>
              <a:t>Specification </a:t>
            </a:r>
            <a:r>
              <a:rPr lang="en-US" i="1" dirty="0">
                <a:latin typeface="Consolas" panose="020B0609020204030204" pitchFamily="49" charset="0"/>
              </a:rPr>
              <a:t>8)</a:t>
            </a:r>
            <a:endParaRPr lang="en-US" i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Checker aims to be sound: no errors =&gt; code is correct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theoretically impossible to eliminate all false positives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96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Start prevent your run time </a:t>
            </a:r>
            <a:r>
              <a:rPr lang="en-US" dirty="0" smtClean="0">
                <a:latin typeface="Consolas" panose="020B0609020204030204" pitchFamily="49" charset="0"/>
              </a:rPr>
              <a:t>errors 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Start using it on critical code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Fits in a domain driven design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Sub classing is also a solution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What about </a:t>
            </a:r>
            <a:r>
              <a:rPr lang="en-US" dirty="0" err="1" smtClean="0">
                <a:latin typeface="Consolas" panose="020B0609020204030204" pitchFamily="49" charset="0"/>
              </a:rPr>
              <a:t>FindBugs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37" y="3319237"/>
            <a:ext cx="1533525" cy="15335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No value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present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(Optional.java:135)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5849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3" y="3354940"/>
            <a:ext cx="3497714" cy="8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foSupport">
    <a:dk1>
      <a:srgbClr val="133561"/>
    </a:dk1>
    <a:lt1>
      <a:sysClr val="window" lastClr="FFFFFF"/>
    </a:lt1>
    <a:dk2>
      <a:srgbClr val="000000"/>
    </a:dk2>
    <a:lt2>
      <a:srgbClr val="FFFFFF"/>
    </a:lt2>
    <a:accent1>
      <a:srgbClr val="133561"/>
    </a:accent1>
    <a:accent2>
      <a:srgbClr val="007FC3"/>
    </a:accent2>
    <a:accent3>
      <a:srgbClr val="CAE744"/>
    </a:accent3>
    <a:accent4>
      <a:srgbClr val="A0BBE3"/>
    </a:accent4>
    <a:accent5>
      <a:srgbClr val="8587A3"/>
    </a:accent5>
    <a:accent6>
      <a:srgbClr val="C7D64A"/>
    </a:accent6>
    <a:hlink>
      <a:srgbClr val="007FC3"/>
    </a:hlink>
    <a:folHlink>
      <a:srgbClr val="007F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AE8C2F-0717-4D42-B44A-CAECCF122A1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3fd6a0-a740-4ca0-a47f-6beba88ccc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422</Words>
  <Application>Microsoft Office PowerPoint</Application>
  <PresentationFormat>Widescreen</PresentationFormat>
  <Paragraphs>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Consolas</vt:lpstr>
      <vt:lpstr>Courier New</vt:lpstr>
      <vt:lpstr>Info Support - licht</vt:lpstr>
      <vt:lpstr>Info Support - donker</vt:lpstr>
      <vt:lpstr>Checker Framework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Let’s get started…</vt:lpstr>
      <vt:lpstr>Let’s get started…</vt:lpstr>
      <vt:lpstr>PowerPoint Presentation</vt:lpstr>
      <vt:lpstr>Subtyping checker</vt:lpstr>
      <vt:lpstr>Subtyping checker</vt:lpstr>
      <vt:lpstr>Subtyping checker</vt:lpstr>
      <vt:lpstr>Defining custom type qualifiers</vt:lpstr>
      <vt:lpstr>Defining custom type qualifiers</vt:lpstr>
      <vt:lpstr>PowerPoint Presentation</vt:lpstr>
      <vt:lpstr>Remember this one?</vt:lpstr>
      <vt:lpstr>Remember this one?</vt:lpstr>
      <vt:lpstr>PowerPoint Presentation</vt:lpstr>
      <vt:lpstr>Limitations framework</vt:lpstr>
      <vt:lpstr>Final thoughts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42</cp:revision>
  <dcterms:created xsi:type="dcterms:W3CDTF">2019-12-06T13:02:26Z</dcterms:created>
  <dcterms:modified xsi:type="dcterms:W3CDTF">2020-01-17T14:04:41Z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