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9" r:id="rId5"/>
  </p:sldMasterIdLst>
  <p:notesMasterIdLst>
    <p:notesMasterId r:id="rId46"/>
  </p:notesMasterIdLst>
  <p:handoutMasterIdLst>
    <p:handoutMasterId r:id="rId47"/>
  </p:handoutMasterIdLst>
  <p:sldIdLst>
    <p:sldId id="256" r:id="rId6"/>
    <p:sldId id="257" r:id="rId7"/>
    <p:sldId id="258" r:id="rId8"/>
    <p:sldId id="259" r:id="rId9"/>
    <p:sldId id="260" r:id="rId10"/>
    <p:sldId id="261" r:id="rId11"/>
    <p:sldId id="262" r:id="rId12"/>
    <p:sldId id="263" r:id="rId13"/>
    <p:sldId id="264" r:id="rId14"/>
    <p:sldId id="266" r:id="rId15"/>
    <p:sldId id="291" r:id="rId16"/>
    <p:sldId id="265" r:id="rId17"/>
    <p:sldId id="292"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94" r:id="rId32"/>
    <p:sldId id="293" r:id="rId33"/>
    <p:sldId id="295" r:id="rId34"/>
    <p:sldId id="296" r:id="rId35"/>
    <p:sldId id="281" r:id="rId36"/>
    <p:sldId id="282" r:id="rId37"/>
    <p:sldId id="283" r:id="rId38"/>
    <p:sldId id="284" r:id="rId39"/>
    <p:sldId id="285" r:id="rId40"/>
    <p:sldId id="286" r:id="rId41"/>
    <p:sldId id="290" r:id="rId42"/>
    <p:sldId id="287" r:id="rId43"/>
    <p:sldId id="288" r:id="rId44"/>
    <p:sldId id="289" r:id="rId4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EC3B"/>
    <a:srgbClr val="5F5F5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959" autoAdjust="0"/>
    <p:restoredTop sz="74362" autoAdjust="0"/>
  </p:normalViewPr>
  <p:slideViewPr>
    <p:cSldViewPr snapToGrid="0" showGuides="1">
      <p:cViewPr varScale="1">
        <p:scale>
          <a:sx n="86" d="100"/>
          <a:sy n="86" d="100"/>
        </p:scale>
        <p:origin x="864"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1" d="100"/>
          <a:sy n="81" d="100"/>
        </p:scale>
        <p:origin x="314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89594637-A3CC-4652-9B90-35AB7373D2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1D557059-6594-4B57-A484-2830965875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32B83F-F844-4C18-98E8-7C33F4B39DE0}" type="datetimeFigureOut">
              <a:rPr lang="nl-NL" smtClean="0"/>
              <a:t>12-3-2020</a:t>
            </a:fld>
            <a:endParaRPr lang="nl-NL"/>
          </a:p>
        </p:txBody>
      </p:sp>
      <p:sp>
        <p:nvSpPr>
          <p:cNvPr id="4" name="Tijdelijke aanduiding voor voettekst 3">
            <a:extLst>
              <a:ext uri="{FF2B5EF4-FFF2-40B4-BE49-F238E27FC236}">
                <a16:creationId xmlns:a16="http://schemas.microsoft.com/office/drawing/2014/main" id="{E20DCB52-8F1D-4362-8B41-F61F774D56F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B73637DC-371B-45AA-8745-1A61A278CD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F98C19-4A9E-4352-9074-F1483ACD97CE}" type="slidenum">
              <a:rPr lang="nl-NL" smtClean="0"/>
              <a:t>‹#›</a:t>
            </a:fld>
            <a:endParaRPr lang="nl-NL"/>
          </a:p>
        </p:txBody>
      </p:sp>
    </p:spTree>
    <p:extLst>
      <p:ext uri="{BB962C8B-B14F-4D97-AF65-F5344CB8AC3E}">
        <p14:creationId xmlns:p14="http://schemas.microsoft.com/office/powerpoint/2010/main" val="14350915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96D34-C2B8-41FF-AE69-48AE3B3D8E8B}" type="datetimeFigureOut">
              <a:rPr lang="nl-NL" smtClean="0"/>
              <a:t>12-3-2020</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70B036-1422-4C36-8158-C30E1C0769EB}" type="slidenum">
              <a:rPr lang="nl-NL" smtClean="0"/>
              <a:t>‹#›</a:t>
            </a:fld>
            <a:endParaRPr lang="nl-NL"/>
          </a:p>
        </p:txBody>
      </p:sp>
    </p:spTree>
    <p:extLst>
      <p:ext uri="{BB962C8B-B14F-4D97-AF65-F5344CB8AC3E}">
        <p14:creationId xmlns:p14="http://schemas.microsoft.com/office/powerpoint/2010/main" val="178229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 way of designing software that is characterized by having a strong link between a model of the domain for which software is developed and the actual implementation of this software.</a:t>
            </a:r>
          </a:p>
          <a:p>
            <a:endParaRPr lang="en-US" dirty="0" smtClean="0"/>
          </a:p>
          <a:p>
            <a:r>
              <a:rPr lang="en-US" dirty="0" smtClean="0"/>
              <a:t>If you take care</a:t>
            </a:r>
            <a:r>
              <a:rPr lang="en-US" baseline="0" dirty="0" smtClean="0"/>
              <a:t> of the heart (=domain) of your software, it becomes much more easy to implement business features.</a:t>
            </a:r>
          </a:p>
          <a:p>
            <a:endParaRPr lang="en-US" baseline="0" dirty="0" smtClean="0"/>
          </a:p>
          <a:p>
            <a:r>
              <a:rPr lang="en-US" baseline="0" dirty="0" smtClean="0"/>
              <a:t>In this presentation I will demonstrate how to achieve this code-wise.</a:t>
            </a:r>
          </a:p>
          <a:p>
            <a:endParaRPr lang="en-US" baseline="0" dirty="0" smtClean="0"/>
          </a:p>
          <a:p>
            <a:r>
              <a:rPr lang="en-US" baseline="0" dirty="0" smtClean="0"/>
              <a:t>DDD is a lot: people, process (event storming) and patterns (CQRS)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1</a:t>
            </a:fld>
            <a:endParaRPr lang="nl-NL"/>
          </a:p>
        </p:txBody>
      </p:sp>
    </p:spTree>
    <p:extLst>
      <p:ext uri="{BB962C8B-B14F-4D97-AF65-F5344CB8AC3E}">
        <p14:creationId xmlns:p14="http://schemas.microsoft.com/office/powerpoint/2010/main" val="2695141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 The advantage of doing so is that we don't scatter or duplicate the domain across layers and it promotes reuse of the domain layer in another type of application or flow. (drive</a:t>
            </a:r>
            <a:r>
              <a:rPr lang="en-US" baseline="0" dirty="0" smtClean="0"/>
              <a:t> UI and validation)</a:t>
            </a:r>
            <a:endParaRPr lang="en-US" dirty="0" smtClean="0"/>
          </a:p>
          <a:p>
            <a:pPr marL="171450" indent="-171450">
              <a:buFontTx/>
              <a:buChar char="-"/>
            </a:pPr>
            <a:endParaRPr lang="en-US" dirty="0" smtClean="0"/>
          </a:p>
          <a:p>
            <a:pPr marL="0" indent="0">
              <a:buFontTx/>
              <a:buNone/>
            </a:pPr>
            <a:r>
              <a:rPr lang="en-US" dirty="0" smtClean="0"/>
              <a:t>-</a:t>
            </a:r>
            <a:r>
              <a:rPr lang="en-US" baseline="0" dirty="0" smtClean="0"/>
              <a:t> </a:t>
            </a:r>
            <a:r>
              <a:rPr lang="en-US" dirty="0" smtClean="0"/>
              <a:t>Don’t be dependent</a:t>
            </a:r>
            <a:r>
              <a:rPr lang="en-US" baseline="0" dirty="0" smtClean="0"/>
              <a:t> on technical frameworks like Spring or use exotic annotations which require dependencies</a:t>
            </a:r>
            <a:endParaRPr lang="en-US" dirty="0" smtClean="0"/>
          </a:p>
          <a:p>
            <a:r>
              <a:rPr lang="en-US" dirty="0" smtClean="0"/>
              <a:t>	</a:t>
            </a:r>
          </a:p>
          <a:p>
            <a:pPr marL="0" indent="0">
              <a:buFontTx/>
              <a:buNone/>
            </a:pPr>
            <a:r>
              <a:rPr lang="en-US" dirty="0" smtClean="0"/>
              <a:t>-</a:t>
            </a:r>
            <a:r>
              <a:rPr lang="en-US" baseline="0" dirty="0" smtClean="0"/>
              <a:t> </a:t>
            </a:r>
            <a:r>
              <a:rPr lang="en-US" dirty="0" smtClean="0"/>
              <a:t>ING Mobile banking app (Android / Back end share domain.jar)</a:t>
            </a:r>
          </a:p>
          <a:p>
            <a:pPr marL="171450" indent="-171450">
              <a:buFontTx/>
              <a:buChar char="-"/>
            </a:pPr>
            <a:endParaRPr lang="en-US" dirty="0" smtClean="0"/>
          </a:p>
          <a:p>
            <a:pPr marL="0" indent="0">
              <a:buFontTx/>
              <a:buNone/>
            </a:pPr>
            <a:r>
              <a:rPr lang="en-US" dirty="0" smtClean="0"/>
              <a:t>-</a:t>
            </a:r>
            <a:r>
              <a:rPr lang="en-US" baseline="0" dirty="0" smtClean="0"/>
              <a:t> Protect it using Maven enforcer plugin</a:t>
            </a:r>
            <a:endParaRPr lang="en-US" dirty="0" smtClean="0"/>
          </a:p>
          <a:p>
            <a:r>
              <a:rPr lang="en-US" dirty="0" smtClean="0"/>
              <a:t>			</a:t>
            </a:r>
          </a:p>
        </p:txBody>
      </p:sp>
      <p:sp>
        <p:nvSpPr>
          <p:cNvPr id="4" name="Slide Number Placeholder 3"/>
          <p:cNvSpPr>
            <a:spLocks noGrp="1"/>
          </p:cNvSpPr>
          <p:nvPr>
            <p:ph type="sldNum" sz="quarter" idx="10"/>
          </p:nvPr>
        </p:nvSpPr>
        <p:spPr/>
        <p:txBody>
          <a:bodyPr/>
          <a:lstStyle/>
          <a:p>
            <a:fld id="{4970B036-1422-4C36-8158-C30E1C0769EB}" type="slidenum">
              <a:rPr lang="nl-NL" smtClean="0"/>
              <a:t>10</a:t>
            </a:fld>
            <a:endParaRPr lang="nl-NL"/>
          </a:p>
        </p:txBody>
      </p:sp>
    </p:spTree>
    <p:extLst>
      <p:ext uri="{BB962C8B-B14F-4D97-AF65-F5344CB8AC3E}">
        <p14:creationId xmlns:p14="http://schemas.microsoft.com/office/powerpoint/2010/main" val="3011445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11</a:t>
            </a:fld>
            <a:endParaRPr lang="nl-NL"/>
          </a:p>
        </p:txBody>
      </p:sp>
    </p:spTree>
    <p:extLst>
      <p:ext uri="{BB962C8B-B14F-4D97-AF65-F5344CB8AC3E}">
        <p14:creationId xmlns:p14="http://schemas.microsoft.com/office/powerpoint/2010/main" val="1791630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Example of Fat Service layer and empty Domain Object shells</a:t>
            </a:r>
          </a:p>
          <a:p>
            <a:r>
              <a:rPr lang="en-US" dirty="0" smtClean="0"/>
              <a:t>		</a:t>
            </a:r>
          </a:p>
          <a:p>
            <a:r>
              <a:rPr lang="en-US" dirty="0" smtClean="0"/>
              <a:t>- I was more conscious of the anti-patterns (e.g. Fat service layer, use of primitive types all the way) found in projects I did</a:t>
            </a:r>
          </a:p>
          <a:p>
            <a:endParaRPr lang="en-US" dirty="0" smtClean="0"/>
          </a:p>
          <a:p>
            <a:pPr marL="171450" indent="-171450">
              <a:buFontTx/>
              <a:buChar char="-"/>
            </a:pPr>
            <a:r>
              <a:rPr lang="en-US" dirty="0" smtClean="0"/>
              <a:t>Example of End-to-End flow of posting, validating, storing all in Strings</a:t>
            </a:r>
          </a:p>
          <a:p>
            <a:pPr marL="171450" indent="-171450">
              <a:buFontTx/>
              <a:buChar char="-"/>
            </a:pPr>
            <a:endParaRPr lang="en-US" dirty="0" smtClean="0"/>
          </a:p>
          <a:p>
            <a:pPr marL="171450" indent="-171450">
              <a:buFontTx/>
              <a:buChar char="-"/>
            </a:pPr>
            <a:r>
              <a:rPr lang="en-US" dirty="0" smtClean="0"/>
              <a:t>TOCTOU</a:t>
            </a:r>
          </a:p>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4970B036-1422-4C36-8158-C30E1C0769EB}" type="slidenum">
              <a:rPr lang="nl-NL" smtClean="0"/>
              <a:t>12</a:t>
            </a:fld>
            <a:endParaRPr lang="nl-NL"/>
          </a:p>
        </p:txBody>
      </p:sp>
    </p:spTree>
    <p:extLst>
      <p:ext uri="{BB962C8B-B14F-4D97-AF65-F5344CB8AC3E}">
        <p14:creationId xmlns:p14="http://schemas.microsoft.com/office/powerpoint/2010/main" val="3324936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Example of Fat Service layer and empty Domain Object shells</a:t>
            </a:r>
          </a:p>
          <a:p>
            <a:r>
              <a:rPr lang="en-US" dirty="0" smtClean="0"/>
              <a:t>		</a:t>
            </a:r>
          </a:p>
          <a:p>
            <a:r>
              <a:rPr lang="en-US" dirty="0" smtClean="0"/>
              <a:t>- I was more conscious of the anti-patterns (e.g. Fat service layer, use of primitive types all the way) found in projects I did</a:t>
            </a:r>
          </a:p>
          <a:p>
            <a:endParaRPr lang="en-US" dirty="0" smtClean="0"/>
          </a:p>
          <a:p>
            <a:pPr marL="171450" indent="-171450">
              <a:buFontTx/>
              <a:buChar char="-"/>
            </a:pPr>
            <a:r>
              <a:rPr lang="en-US" dirty="0" smtClean="0"/>
              <a:t>Example of End-to-End flow of posting, validating, storing all in Strings</a:t>
            </a:r>
          </a:p>
          <a:p>
            <a:pPr marL="171450" indent="-171450">
              <a:buFontTx/>
              <a:buChar char="-"/>
            </a:pPr>
            <a:endParaRPr lang="en-US" dirty="0" smtClean="0"/>
          </a:p>
          <a:p>
            <a:pPr marL="171450" indent="-171450">
              <a:buFontTx/>
              <a:buChar char="-"/>
            </a:pPr>
            <a:r>
              <a:rPr lang="en-US" dirty="0" smtClean="0"/>
              <a:t>TOCTOU</a:t>
            </a:r>
          </a:p>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4970B036-1422-4C36-8158-C30E1C0769EB}" type="slidenum">
              <a:rPr lang="nl-NL" smtClean="0"/>
              <a:t>13</a:t>
            </a:fld>
            <a:endParaRPr lang="nl-NL"/>
          </a:p>
        </p:txBody>
      </p:sp>
    </p:spTree>
    <p:extLst>
      <p:ext uri="{BB962C8B-B14F-4D97-AF65-F5344CB8AC3E}">
        <p14:creationId xmlns:p14="http://schemas.microsoft.com/office/powerpoint/2010/main" val="1500513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hide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14</a:t>
            </a:fld>
            <a:endParaRPr lang="nl-NL"/>
          </a:p>
        </p:txBody>
      </p:sp>
    </p:spTree>
    <p:extLst>
      <p:ext uri="{BB962C8B-B14F-4D97-AF65-F5344CB8AC3E}">
        <p14:creationId xmlns:p14="http://schemas.microsoft.com/office/powerpoint/2010/main" val="204819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Life cycle</a:t>
            </a:r>
          </a:p>
          <a:p>
            <a:endParaRPr lang="en-US" dirty="0" smtClean="0"/>
          </a:p>
          <a:p>
            <a:r>
              <a:rPr lang="en-US" dirty="0" smtClean="0"/>
              <a:t>Distinct</a:t>
            </a:r>
            <a:r>
              <a:rPr lang="en-US" baseline="0" dirty="0" smtClean="0"/>
              <a:t> independent of attribute values (a person is the same person although his height/weight changes over time)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15</a:t>
            </a:fld>
            <a:endParaRPr lang="nl-NL"/>
          </a:p>
        </p:txBody>
      </p:sp>
    </p:spTree>
    <p:extLst>
      <p:ext uri="{BB962C8B-B14F-4D97-AF65-F5344CB8AC3E}">
        <p14:creationId xmlns:p14="http://schemas.microsoft.com/office/powerpoint/2010/main" val="26883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a:t>
            </a:r>
            <a:r>
              <a:rPr lang="en-US" baseline="0" dirty="0" smtClean="0"/>
              <a:t> you know </a:t>
            </a:r>
          </a:p>
          <a:p>
            <a:endParaRPr lang="en-US" baseline="0" dirty="0" smtClean="0"/>
          </a:p>
          <a:p>
            <a:r>
              <a:rPr lang="en-US" baseline="0" dirty="0" smtClean="0"/>
              <a:t>Watch out with implementation of equals( ) and include this method in the comparison</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16</a:t>
            </a:fld>
            <a:endParaRPr lang="nl-NL"/>
          </a:p>
        </p:txBody>
      </p:sp>
    </p:spTree>
    <p:extLst>
      <p:ext uri="{BB962C8B-B14F-4D97-AF65-F5344CB8AC3E}">
        <p14:creationId xmlns:p14="http://schemas.microsoft.com/office/powerpoint/2010/main" val="458723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BMG Payment system: </a:t>
            </a:r>
            <a:r>
              <a:rPr lang="en-US" dirty="0" err="1" smtClean="0"/>
              <a:t>PaymentInstruction</a:t>
            </a:r>
            <a:r>
              <a:rPr lang="en-US" dirty="0" smtClean="0"/>
              <a:t> had a lifecycle with editing/approving the payment</a:t>
            </a:r>
          </a:p>
          <a:p>
            <a:r>
              <a:rPr lang="en-US" dirty="0" smtClean="0"/>
              <a:t>- BMG Payment system: </a:t>
            </a:r>
            <a:r>
              <a:rPr lang="en-US" dirty="0" err="1" smtClean="0"/>
              <a:t>OrderingAccount</a:t>
            </a:r>
            <a:r>
              <a:rPr lang="en-US" dirty="0" smtClean="0"/>
              <a:t> had a lifecycle managing customer accounts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17</a:t>
            </a:fld>
            <a:endParaRPr lang="nl-NL"/>
          </a:p>
        </p:txBody>
      </p:sp>
    </p:spTree>
    <p:extLst>
      <p:ext uri="{BB962C8B-B14F-4D97-AF65-F5344CB8AC3E}">
        <p14:creationId xmlns:p14="http://schemas.microsoft.com/office/powerpoint/2010/main" val="3754038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hide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18</a:t>
            </a:fld>
            <a:endParaRPr lang="nl-NL"/>
          </a:p>
        </p:txBody>
      </p:sp>
    </p:spTree>
    <p:extLst>
      <p:ext uri="{BB962C8B-B14F-4D97-AF65-F5344CB8AC3E}">
        <p14:creationId xmlns:p14="http://schemas.microsoft.com/office/powerpoint/2010/main" val="3982864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attributes change over time you talk about a different object and it</a:t>
            </a:r>
            <a:r>
              <a:rPr lang="en-US" baseline="0" dirty="0" smtClean="0"/>
              <a:t> has no life cycle.</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19</a:t>
            </a:fld>
            <a:endParaRPr lang="nl-NL"/>
          </a:p>
        </p:txBody>
      </p:sp>
    </p:spTree>
    <p:extLst>
      <p:ext uri="{BB962C8B-B14F-4D97-AF65-F5344CB8AC3E}">
        <p14:creationId xmlns:p14="http://schemas.microsoft.com/office/powerpoint/2010/main" val="3590839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picture of the word clouds of your software is telling this:</a:t>
            </a:r>
          </a:p>
          <a:p>
            <a:endParaRPr lang="en-US" dirty="0" smtClean="0"/>
          </a:p>
          <a:p>
            <a:r>
              <a:rPr lang="en-US" dirty="0" smtClean="0"/>
              <a:t>- Developers tend to translate all the domain concepts to technical stuff which dominates the codebase				</a:t>
            </a:r>
          </a:p>
          <a:p>
            <a:r>
              <a:rPr lang="en-US" dirty="0" smtClean="0"/>
              <a:t>- Developers tend to forget domain concepts and talk only in their technical language and map requirements to their own technical world			</a:t>
            </a:r>
          </a:p>
          <a:p>
            <a:r>
              <a:rPr lang="en-US" dirty="0" smtClean="0"/>
              <a:t>- In software development, solving the technical problems is challenging let alone the domain you try to understand and implement</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a:t>
            </a:fld>
            <a:endParaRPr lang="nl-NL"/>
          </a:p>
        </p:txBody>
      </p:sp>
    </p:spTree>
    <p:extLst>
      <p:ext uri="{BB962C8B-B14F-4D97-AF65-F5344CB8AC3E}">
        <p14:creationId xmlns:p14="http://schemas.microsoft.com/office/powerpoint/2010/main" val="2172702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Private constructor</a:t>
            </a:r>
          </a:p>
          <a:p>
            <a:r>
              <a:rPr lang="en-US" dirty="0" smtClean="0"/>
              <a:t>- TOCTOU</a:t>
            </a:r>
          </a:p>
          <a:p>
            <a:pPr marL="0" indent="0">
              <a:buFontTx/>
              <a:buNone/>
            </a:pPr>
            <a:r>
              <a:rPr lang="en-US" dirty="0" smtClean="0"/>
              <a:t>- Only a non-null object returned when it is a valid domain object</a:t>
            </a:r>
          </a:p>
          <a:p>
            <a:pPr marL="0" indent="0">
              <a:buFontTx/>
              <a:buNone/>
            </a:pPr>
            <a:r>
              <a:rPr lang="en-US" dirty="0" smtClean="0"/>
              <a:t>-</a:t>
            </a:r>
            <a:r>
              <a:rPr lang="en-US" baseline="0" dirty="0" smtClean="0"/>
              <a:t> A</a:t>
            </a:r>
            <a:r>
              <a:rPr lang="en-US" dirty="0" smtClean="0"/>
              <a:t>ggregating</a:t>
            </a:r>
            <a:r>
              <a:rPr lang="en-US" baseline="0" dirty="0" smtClean="0"/>
              <a:t> validation messages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20</a:t>
            </a:fld>
            <a:endParaRPr lang="nl-NL"/>
          </a:p>
        </p:txBody>
      </p:sp>
    </p:spTree>
    <p:extLst>
      <p:ext uri="{BB962C8B-B14F-4D97-AF65-F5344CB8AC3E}">
        <p14:creationId xmlns:p14="http://schemas.microsoft.com/office/powerpoint/2010/main" val="1251473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hide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21</a:t>
            </a:fld>
            <a:endParaRPr lang="nl-NL"/>
          </a:p>
        </p:txBody>
      </p:sp>
    </p:spTree>
    <p:extLst>
      <p:ext uri="{BB962C8B-B14F-4D97-AF65-F5344CB8AC3E}">
        <p14:creationId xmlns:p14="http://schemas.microsoft.com/office/powerpoint/2010/main" val="601249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PaymentInstruction</a:t>
            </a:r>
            <a:r>
              <a:rPr lang="en-US" dirty="0" smtClean="0"/>
              <a:t> is an Entity and</a:t>
            </a:r>
            <a:r>
              <a:rPr lang="en-US" baseline="0" dirty="0" smtClean="0"/>
              <a:t> also an Aggregate</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22</a:t>
            </a:fld>
            <a:endParaRPr lang="nl-NL"/>
          </a:p>
        </p:txBody>
      </p:sp>
    </p:spTree>
    <p:extLst>
      <p:ext uri="{BB962C8B-B14F-4D97-AF65-F5344CB8AC3E}">
        <p14:creationId xmlns:p14="http://schemas.microsoft.com/office/powerpoint/2010/main" val="1169244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Aggregate Root: single entity</a:t>
            </a:r>
          </a:p>
          <a:p>
            <a:endParaRPr lang="en-US" dirty="0" smtClean="0"/>
          </a:p>
          <a:p>
            <a:r>
              <a:rPr lang="en-US" sz="1200" b="0" i="0" u="none" strike="noStrike" kern="1200" baseline="0" dirty="0" smtClean="0">
                <a:solidFill>
                  <a:schemeClr val="tx1"/>
                </a:solidFill>
                <a:latin typeface="+mn-lt"/>
                <a:ea typeface="+mn-ea"/>
                <a:cs typeface="+mn-cs"/>
              </a:rPr>
              <a:t>Only Aggregate roots can be obtained directly with database queries.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Other objects inside the boundary must be found by traversal of associations.</a:t>
            </a:r>
            <a:endParaRPr lang="en-US" dirty="0" smtClean="0"/>
          </a:p>
          <a:p>
            <a:endParaRPr lang="en-US" dirty="0" smtClean="0"/>
          </a:p>
          <a:p>
            <a:r>
              <a:rPr lang="en-US" dirty="0" smtClean="0"/>
              <a:t>It gives encapsulation </a:t>
            </a:r>
          </a:p>
          <a:p>
            <a:endParaRPr lang="en-US" dirty="0" smtClean="0"/>
          </a:p>
          <a:p>
            <a:r>
              <a:rPr lang="en-US" dirty="0" smtClean="0"/>
              <a:t>Ordering Account has global identity and not local identity</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23</a:t>
            </a:fld>
            <a:endParaRPr lang="nl-NL"/>
          </a:p>
        </p:txBody>
      </p:sp>
    </p:spTree>
    <p:extLst>
      <p:ext uri="{BB962C8B-B14F-4D97-AF65-F5344CB8AC3E}">
        <p14:creationId xmlns:p14="http://schemas.microsoft.com/office/powerpoint/2010/main" val="3495068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hide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24</a:t>
            </a:fld>
            <a:endParaRPr lang="nl-NL"/>
          </a:p>
        </p:txBody>
      </p:sp>
    </p:spTree>
    <p:extLst>
      <p:ext uri="{BB962C8B-B14F-4D97-AF65-F5344CB8AC3E}">
        <p14:creationId xmlns:p14="http://schemas.microsoft.com/office/powerpoint/2010/main" val="17248488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Calling constructors sacrifices encapsulation of the Aggregates and it clouds the design of your objects.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25</a:t>
            </a:fld>
            <a:endParaRPr lang="nl-NL"/>
          </a:p>
        </p:txBody>
      </p:sp>
    </p:spTree>
    <p:extLst>
      <p:ext uri="{BB962C8B-B14F-4D97-AF65-F5344CB8AC3E}">
        <p14:creationId xmlns:p14="http://schemas.microsoft.com/office/powerpoint/2010/main" val="3269735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Dozer simply maps the data into the DTO using reflection and safes a lot of boilerplate code.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It keeps our Domain clean by removing technical noise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We cannot use such a mapper if we are creating a Domain Object, because it will not give you validation when constructing the Aggregate.</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26</a:t>
            </a:fld>
            <a:endParaRPr lang="nl-NL"/>
          </a:p>
        </p:txBody>
      </p:sp>
    </p:spTree>
    <p:extLst>
      <p:ext uri="{BB962C8B-B14F-4D97-AF65-F5344CB8AC3E}">
        <p14:creationId xmlns:p14="http://schemas.microsoft.com/office/powerpoint/2010/main" val="29646824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Calling constructors sacrifices encapsulation of the Aggregates and it clouds the design of your objects.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27</a:t>
            </a:fld>
            <a:endParaRPr lang="nl-NL"/>
          </a:p>
        </p:txBody>
      </p:sp>
    </p:spTree>
    <p:extLst>
      <p:ext uri="{BB962C8B-B14F-4D97-AF65-F5344CB8AC3E}">
        <p14:creationId xmlns:p14="http://schemas.microsoft.com/office/powerpoint/2010/main" val="16745081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BMG Payment system: </a:t>
            </a:r>
            <a:r>
              <a:rPr lang="en-US" dirty="0" err="1" smtClean="0"/>
              <a:t>PaymentInstruction</a:t>
            </a:r>
            <a:r>
              <a:rPr lang="en-US" dirty="0" smtClean="0"/>
              <a:t> had a lifecycle with editing/approving the payment</a:t>
            </a:r>
          </a:p>
          <a:p>
            <a:r>
              <a:rPr lang="en-US" dirty="0" smtClean="0"/>
              <a:t>- BMG Payment system: </a:t>
            </a:r>
            <a:r>
              <a:rPr lang="en-US" dirty="0" err="1" smtClean="0"/>
              <a:t>OrderingAccount</a:t>
            </a:r>
            <a:r>
              <a:rPr lang="en-US" dirty="0" smtClean="0"/>
              <a:t> had a lifecycle managing customer accounts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28</a:t>
            </a:fld>
            <a:endParaRPr lang="nl-NL"/>
          </a:p>
        </p:txBody>
      </p:sp>
    </p:spTree>
    <p:extLst>
      <p:ext uri="{BB962C8B-B14F-4D97-AF65-F5344CB8AC3E}">
        <p14:creationId xmlns:p14="http://schemas.microsoft.com/office/powerpoint/2010/main" val="34093150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hide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31</a:t>
            </a:fld>
            <a:endParaRPr lang="nl-NL"/>
          </a:p>
        </p:txBody>
      </p:sp>
    </p:spTree>
    <p:extLst>
      <p:ext uri="{BB962C8B-B14F-4D97-AF65-F5344CB8AC3E}">
        <p14:creationId xmlns:p14="http://schemas.microsoft.com/office/powerpoint/2010/main" val="1445756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It closes the gap between the model and its implementation	</a:t>
            </a:r>
          </a:p>
          <a:p>
            <a:pPr marL="0" indent="0">
              <a:buFontTx/>
              <a:buNone/>
            </a:pPr>
            <a:r>
              <a:rPr lang="en-US" dirty="0" smtClean="0"/>
              <a:t>- It rewards you with the ease of learning, adding, explaining and tracing the domain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 DDD can be implemented in a lot of places and this presentation gets you started on code level (not CQRS, event storming)</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3</a:t>
            </a:fld>
            <a:endParaRPr lang="nl-NL"/>
          </a:p>
        </p:txBody>
      </p:sp>
    </p:spTree>
    <p:extLst>
      <p:ext uri="{BB962C8B-B14F-4D97-AF65-F5344CB8AC3E}">
        <p14:creationId xmlns:p14="http://schemas.microsoft.com/office/powerpoint/2010/main" val="14083349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Separated</a:t>
            </a:r>
            <a:r>
              <a:rPr lang="en-US" baseline="0" dirty="0" smtClean="0"/>
              <a:t> Interface pattern</a:t>
            </a:r>
          </a:p>
          <a:p>
            <a:endParaRPr lang="en-US" baseline="0" dirty="0" smtClean="0"/>
          </a:p>
          <a:p>
            <a:r>
              <a:rPr lang="en-US" baseline="0" dirty="0" smtClean="0"/>
              <a:t>Lives in Domain</a:t>
            </a:r>
          </a:p>
          <a:p>
            <a:endParaRPr lang="en-US" baseline="0" dirty="0" smtClean="0"/>
          </a:p>
          <a:p>
            <a:r>
              <a:rPr lang="en-US" baseline="0" dirty="0" smtClean="0"/>
              <a:t>Implementation outside Domain</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33</a:t>
            </a:fld>
            <a:endParaRPr lang="nl-NL"/>
          </a:p>
        </p:txBody>
      </p:sp>
    </p:spTree>
    <p:extLst>
      <p:ext uri="{BB962C8B-B14F-4D97-AF65-F5344CB8AC3E}">
        <p14:creationId xmlns:p14="http://schemas.microsoft.com/office/powerpoint/2010/main" val="3845826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34</a:t>
            </a:fld>
            <a:endParaRPr lang="nl-NL"/>
          </a:p>
        </p:txBody>
      </p:sp>
    </p:spTree>
    <p:extLst>
      <p:ext uri="{BB962C8B-B14F-4D97-AF65-F5344CB8AC3E}">
        <p14:creationId xmlns:p14="http://schemas.microsoft.com/office/powerpoint/2010/main" val="1377657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hide</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70B036-1422-4C36-8158-C30E1C0769EB}" type="slidenum">
              <a:rPr kumimoji="0" lang="nl-NL" sz="1200" b="0" i="0" u="none" strike="noStrike" kern="1200" cap="none" spc="0" normalizeH="0" baseline="0" noProof="0" smtClean="0">
                <a:ln>
                  <a:noFill/>
                </a:ln>
                <a:solidFill>
                  <a:srgbClr val="13356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nl-NL" sz="1200" b="0" i="0" u="none" strike="noStrike" kern="1200" cap="none" spc="0" normalizeH="0" baseline="0" noProof="0">
              <a:ln>
                <a:noFill/>
              </a:ln>
              <a:solidFill>
                <a:srgbClr val="133561"/>
              </a:solidFill>
              <a:effectLst/>
              <a:uLnTx/>
              <a:uFillTx/>
              <a:latin typeface="Arial"/>
              <a:ea typeface="+mn-ea"/>
              <a:cs typeface="+mn-cs"/>
            </a:endParaRPr>
          </a:p>
        </p:txBody>
      </p:sp>
    </p:spTree>
    <p:extLst>
      <p:ext uri="{BB962C8B-B14F-4D97-AF65-F5344CB8AC3E}">
        <p14:creationId xmlns:p14="http://schemas.microsoft.com/office/powerpoint/2010/main" val="24127831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responsibility because</a:t>
            </a:r>
            <a:r>
              <a:rPr lang="en-US" baseline="0" dirty="0" smtClean="0"/>
              <a:t> of added noise / dependencies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36</a:t>
            </a:fld>
            <a:endParaRPr lang="nl-NL"/>
          </a:p>
        </p:txBody>
      </p:sp>
    </p:spTree>
    <p:extLst>
      <p:ext uri="{BB962C8B-B14F-4D97-AF65-F5344CB8AC3E}">
        <p14:creationId xmlns:p14="http://schemas.microsoft.com/office/powerpoint/2010/main" val="4147217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CTRL + ALT + M</a:t>
            </a:r>
          </a:p>
          <a:p>
            <a:r>
              <a:rPr lang="en-US" dirty="0" smtClean="0"/>
              <a:t>	</a:t>
            </a:r>
          </a:p>
          <a:p>
            <a:r>
              <a:rPr lang="en-US" dirty="0" smtClean="0"/>
              <a:t>- Identify Domain Objects to get rid of Fat Service layer and e2e primitive types</a:t>
            </a:r>
          </a:p>
          <a:p>
            <a:r>
              <a:rPr lang="en-US" dirty="0" smtClean="0"/>
              <a:t>	</a:t>
            </a:r>
          </a:p>
          <a:p>
            <a:r>
              <a:rPr lang="en-US" dirty="0" smtClean="0"/>
              <a:t>- Creating metrics to measure how Domain-driven your design is // TODO</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39</a:t>
            </a:fld>
            <a:endParaRPr lang="nl-NL"/>
          </a:p>
        </p:txBody>
      </p:sp>
    </p:spTree>
    <p:extLst>
      <p:ext uri="{BB962C8B-B14F-4D97-AF65-F5344CB8AC3E}">
        <p14:creationId xmlns:p14="http://schemas.microsoft.com/office/powerpoint/2010/main" val="4060278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 Tackling complexity in the Heart (= domain) of Software</a:t>
            </a:r>
            <a:br>
              <a:rPr lang="en-US" dirty="0" smtClean="0"/>
            </a:br>
            <a:endParaRPr lang="en-US" dirty="0" smtClean="0"/>
          </a:p>
          <a:p>
            <a:pPr marL="0" indent="0">
              <a:buFontTx/>
              <a:buNone/>
            </a:pPr>
            <a:r>
              <a:rPr lang="en-US" dirty="0" smtClean="0"/>
              <a:t>- Reading the book and naively implement it in order to see the potential benefits</a:t>
            </a:r>
          </a:p>
          <a:p>
            <a:pPr marL="628650" lvl="1" indent="-171450">
              <a:buFontTx/>
              <a:buChar char="-"/>
            </a:pPr>
            <a:r>
              <a:rPr lang="en-US" dirty="0" smtClean="0"/>
              <a:t>I like theory but I always want to implement a concrete example to prove it to myself (university)</a:t>
            </a:r>
          </a:p>
          <a:p>
            <a:pPr marL="628650" lvl="1" indent="-171450">
              <a:buFontTx/>
              <a:buChar char="-"/>
            </a:pPr>
            <a:r>
              <a:rPr lang="en-US" dirty="0" smtClean="0"/>
              <a:t>I did not reached the end of the book yet and read it a couple of times</a:t>
            </a:r>
          </a:p>
          <a:p>
            <a:r>
              <a:rPr lang="en-US" dirty="0" smtClean="0"/>
              <a:t>	</a:t>
            </a:r>
          </a:p>
          <a:p>
            <a:pPr marL="0" indent="0">
              <a:buFontTx/>
              <a:buNone/>
            </a:pPr>
            <a:r>
              <a:rPr lang="en-US" dirty="0" smtClean="0"/>
              <a:t>- You keep iterating when starting these kind of designs</a:t>
            </a:r>
          </a:p>
          <a:p>
            <a:pPr marL="171450" indent="-171450">
              <a:buFontTx/>
              <a:buChar char="-"/>
            </a:pPr>
            <a:endParaRPr lang="en-US" dirty="0" smtClean="0"/>
          </a:p>
          <a:p>
            <a:r>
              <a:rPr lang="en-US" dirty="0" smtClean="0"/>
              <a:t>- A clean domain-driven design gives challenges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4</a:t>
            </a:fld>
            <a:endParaRPr lang="nl-NL"/>
          </a:p>
        </p:txBody>
      </p:sp>
    </p:spTree>
    <p:extLst>
      <p:ext uri="{BB962C8B-B14F-4D97-AF65-F5344CB8AC3E}">
        <p14:creationId xmlns:p14="http://schemas.microsoft.com/office/powerpoint/2010/main" val="1874169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Based on domain found at Bank Mendes </a:t>
            </a:r>
            <a:r>
              <a:rPr lang="en-US" dirty="0" err="1" smtClean="0"/>
              <a:t>Gans</a:t>
            </a:r>
            <a:endParaRPr lang="en-US" dirty="0" smtClean="0"/>
          </a:p>
          <a:p>
            <a:r>
              <a:rPr lang="en-US" dirty="0" smtClean="0"/>
              <a:t>	</a:t>
            </a:r>
          </a:p>
          <a:p>
            <a:r>
              <a:rPr lang="en-US" dirty="0" smtClean="0"/>
              <a:t>- Complex and dynamic UI with multiple validations across fields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5</a:t>
            </a:fld>
            <a:endParaRPr lang="nl-NL"/>
          </a:p>
        </p:txBody>
      </p:sp>
    </p:spTree>
    <p:extLst>
      <p:ext uri="{BB962C8B-B14F-4D97-AF65-F5344CB8AC3E}">
        <p14:creationId xmlns:p14="http://schemas.microsoft.com/office/powerpoint/2010/main" val="2584353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Based on domain found at Bank Mendes </a:t>
            </a:r>
            <a:r>
              <a:rPr lang="en-US" dirty="0" err="1" smtClean="0"/>
              <a:t>Gans</a:t>
            </a:r>
            <a:endParaRPr lang="en-US" dirty="0" smtClean="0"/>
          </a:p>
          <a:p>
            <a:r>
              <a:rPr lang="en-US" dirty="0" smtClean="0"/>
              <a:t>	</a:t>
            </a:r>
          </a:p>
          <a:p>
            <a:r>
              <a:rPr lang="en-US" dirty="0" smtClean="0"/>
              <a:t>- Complex and dynamic UI with multiple validations across fields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6</a:t>
            </a:fld>
            <a:endParaRPr lang="nl-NL"/>
          </a:p>
        </p:txBody>
      </p:sp>
    </p:spTree>
    <p:extLst>
      <p:ext uri="{BB962C8B-B14F-4D97-AF65-F5344CB8AC3E}">
        <p14:creationId xmlns:p14="http://schemas.microsoft.com/office/powerpoint/2010/main" val="2069440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Based on domain found at Bank Mendes </a:t>
            </a:r>
            <a:r>
              <a:rPr lang="en-US" dirty="0" err="1" smtClean="0"/>
              <a:t>Gans</a:t>
            </a:r>
            <a:endParaRPr lang="en-US" dirty="0" smtClean="0"/>
          </a:p>
          <a:p>
            <a:r>
              <a:rPr lang="en-US" dirty="0" smtClean="0"/>
              <a:t>	</a:t>
            </a:r>
          </a:p>
          <a:p>
            <a:r>
              <a:rPr lang="en-US" dirty="0" smtClean="0"/>
              <a:t>- Complex and dynamic UI with multiple validations across fields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7</a:t>
            </a:fld>
            <a:endParaRPr lang="nl-NL"/>
          </a:p>
        </p:txBody>
      </p:sp>
    </p:spTree>
    <p:extLst>
      <p:ext uri="{BB962C8B-B14F-4D97-AF65-F5344CB8AC3E}">
        <p14:creationId xmlns:p14="http://schemas.microsoft.com/office/powerpoint/2010/main" val="551605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Link of domain model and implementation promotes talking in the same unambiguous language.</a:t>
            </a:r>
          </a:p>
          <a:p>
            <a:r>
              <a:rPr lang="en-US" dirty="0" smtClean="0"/>
              <a:t>	</a:t>
            </a:r>
          </a:p>
          <a:p>
            <a:r>
              <a:rPr lang="en-US" dirty="0" smtClean="0"/>
              <a:t>- Team members need to train themselves to use an ubiquitous language and the responsibility lies in the team to correct each other in this matter. </a:t>
            </a:r>
          </a:p>
          <a:p>
            <a:pPr marL="171450" indent="-171450">
              <a:buFontTx/>
              <a:buChar char="-"/>
            </a:pPr>
            <a:endParaRPr lang="en-US" dirty="0" smtClean="0"/>
          </a:p>
          <a:p>
            <a:pPr marL="0" indent="0">
              <a:buFontTx/>
              <a:buNone/>
            </a:pPr>
            <a:r>
              <a:rPr lang="en-US" dirty="0" smtClean="0"/>
              <a:t>- This involves correcting it in the code base, requirements, SCRUM artifacts and in day-to-day meetings.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8</a:t>
            </a:fld>
            <a:endParaRPr lang="nl-NL"/>
          </a:p>
        </p:txBody>
      </p:sp>
    </p:spTree>
    <p:extLst>
      <p:ext uri="{BB962C8B-B14F-4D97-AF65-F5344CB8AC3E}">
        <p14:creationId xmlns:p14="http://schemas.microsoft.com/office/powerpoint/2010/main" val="2792353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9</a:t>
            </a:fld>
            <a:endParaRPr lang="nl-NL"/>
          </a:p>
        </p:txBody>
      </p:sp>
    </p:spTree>
    <p:extLst>
      <p:ext uri="{BB962C8B-B14F-4D97-AF65-F5344CB8AC3E}">
        <p14:creationId xmlns:p14="http://schemas.microsoft.com/office/powerpoint/2010/main" val="30843449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4700">
                <a:solidFill>
                  <a:schemeClr val="bg1"/>
                </a:solidFill>
              </a:defRPr>
            </a:lvl1pPr>
          </a:lstStyle>
          <a:p>
            <a:r>
              <a:rPr lang="en-US" smtClean="0"/>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userDrawn="1"/>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792000" y="5862216"/>
            <a:ext cx="1558406"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6"/>
          <a:stretch>
            <a:fillRect/>
          </a:stretch>
        </p:blipFill>
        <p:spPr>
          <a:xfrm>
            <a:off x="9625362" y="4334037"/>
            <a:ext cx="2566638"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userDrawn="1"/>
        </p:nvPicPr>
        <p:blipFill>
          <a:blip r:embed="rId7"/>
          <a:stretch>
            <a:fillRect/>
          </a:stretch>
        </p:blipFill>
        <p:spPr>
          <a:xfrm>
            <a:off x="-2020432" y="4534453"/>
            <a:ext cx="1827354"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191824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smtClean="0"/>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smtClean="0"/>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19773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158276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2" y="0"/>
            <a:ext cx="9392245" cy="6858000"/>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4"/>
            <a:ext cx="4320000" cy="521521"/>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2347" b="1">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85"/>
            <a:ext cx="4320000" cy="464603"/>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77600" y="5864400"/>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50093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smtClean="0"/>
              <a:t>Click icon to add media</a:t>
            </a:r>
            <a:endParaRPr lang="nl-NL" dirty="0"/>
          </a:p>
        </p:txBody>
      </p:sp>
    </p:spTree>
    <p:extLst>
      <p:ext uri="{BB962C8B-B14F-4D97-AF65-F5344CB8AC3E}">
        <p14:creationId xmlns:p14="http://schemas.microsoft.com/office/powerpoint/2010/main" val="1417779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4700">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46"/>
            <a:ext cx="6861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2" y="4334037"/>
            <a:ext cx="2566638"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spTree>
    <p:extLst>
      <p:ext uri="{BB962C8B-B14F-4D97-AF65-F5344CB8AC3E}">
        <p14:creationId xmlns:p14="http://schemas.microsoft.com/office/powerpoint/2010/main" val="343080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1819886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080951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2" y="4334037"/>
            <a:ext cx="2566638"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00"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3600">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800">
                <a:solidFill>
                  <a:schemeClr val="bg1"/>
                </a:solidFill>
              </a:defRPr>
            </a:lvl1pPr>
            <a:lvl2pPr marL="252000" indent="0">
              <a:buNone/>
              <a:defRPr>
                <a:solidFill>
                  <a:schemeClr val="bg1"/>
                </a:solidFill>
              </a:defRPr>
            </a:lvl2pPr>
            <a:lvl3pPr marL="5040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12600560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684122" y="2997593"/>
            <a:ext cx="2823757" cy="862815"/>
          </a:xfrm>
          <a:prstGeom prst="rect">
            <a:avLst/>
          </a:prstGeom>
        </p:spPr>
      </p:pic>
    </p:spTree>
    <p:extLst>
      <p:ext uri="{BB962C8B-B14F-4D97-AF65-F5344CB8AC3E}">
        <p14:creationId xmlns:p14="http://schemas.microsoft.com/office/powerpoint/2010/main" val="1040466765"/>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4700">
                <a:solidFill>
                  <a:schemeClr val="bg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5862216"/>
            <a:ext cx="1558406"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2" y="4334037"/>
            <a:ext cx="2566638"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44939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smtClean="0"/>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bg1"/>
                </a:solidFill>
              </a:defRPr>
            </a:lvl1pPr>
          </a:lstStyle>
          <a:p>
            <a:r>
              <a:rPr lang="en-US" smtClean="0"/>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23606432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bg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3755141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tx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20822960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Tree>
    <p:extLst>
      <p:ext uri="{BB962C8B-B14F-4D97-AF65-F5344CB8AC3E}">
        <p14:creationId xmlns:p14="http://schemas.microsoft.com/office/powerpoint/2010/main" val="36711981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867678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19999"/>
            <a:ext cx="792000" cy="2298971"/>
          </a:xfrm>
          <a:prstGeom prst="rect">
            <a:avLst/>
          </a:prstGeom>
        </p:spPr>
      </p:pic>
    </p:spTree>
    <p:extLst>
      <p:ext uri="{BB962C8B-B14F-4D97-AF65-F5344CB8AC3E}">
        <p14:creationId xmlns:p14="http://schemas.microsoft.com/office/powerpoint/2010/main" val="42223930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nl-NL"/>
              <a:t>Klik om stijl te bewerken</a:t>
            </a:r>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9110125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nl-NL" dirty="0"/>
              <a:t>Klik om stijl te bewerken</a:t>
            </a:r>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6019924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nl-NL"/>
              <a:t>Klik om stijl te bewerken</a:t>
            </a:r>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07" y="5163165"/>
            <a:ext cx="1767993" cy="1694835"/>
          </a:xfrm>
          <a:prstGeom prst="rect">
            <a:avLst/>
          </a:prstGeom>
        </p:spPr>
      </p:pic>
    </p:spTree>
    <p:extLst>
      <p:ext uri="{BB962C8B-B14F-4D97-AF65-F5344CB8AC3E}">
        <p14:creationId xmlns:p14="http://schemas.microsoft.com/office/powerpoint/2010/main" val="18739188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nl-NL" dirty="0"/>
              <a:t>Klik om stijl te bewerken</a:t>
            </a:r>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4758314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3201141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smtClean="0"/>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tx1"/>
                </a:solidFill>
              </a:defRPr>
            </a:lvl1pPr>
          </a:lstStyle>
          <a:p>
            <a:r>
              <a:rPr lang="en-US" smtClean="0"/>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37042218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2" y="0"/>
            <a:ext cx="9392245" cy="6858000"/>
          </a:xfrm>
          <a:prstGeom prst="rect">
            <a:avLst/>
          </a:prstGeom>
          <a:solidFill>
            <a:schemeClr val="bg1">
              <a:lumMod val="85000"/>
            </a:schemeClr>
          </a:solidFill>
        </p:spPr>
        <p:txBody>
          <a:bodyPr vert="horz"/>
          <a:lstStyle>
            <a:lvl1pPr marL="0" indent="0" algn="ctr">
              <a:buNone/>
              <a:defRPr sz="1877">
                <a:solidFill>
                  <a:srgbClr val="5F5F5F"/>
                </a:solidFill>
                <a:latin typeface="Arial"/>
                <a:cs typeface="Arial"/>
              </a:defRPr>
            </a:lvl1pPr>
          </a:lstStyle>
          <a:p>
            <a:endParaRPr lang="nl-NL" dirty="0"/>
          </a:p>
        </p:txBody>
      </p:sp>
      <p:sp>
        <p:nvSpPr>
          <p:cNvPr id="9" name="Tijdelijke aanduiding voor tekst 3"/>
          <p:cNvSpPr>
            <a:spLocks noGrp="1"/>
          </p:cNvSpPr>
          <p:nvPr>
            <p:ph type="body" sz="quarter" idx="19" hasCustomPrompt="1"/>
          </p:nvPr>
        </p:nvSpPr>
        <p:spPr>
          <a:xfrm>
            <a:off x="777600" y="1600664"/>
            <a:ext cx="4320000" cy="521521"/>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2347" b="1">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85"/>
            <a:ext cx="4320000" cy="464603"/>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1341" y="5864400"/>
            <a:ext cx="1520518"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12254639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endParaRPr lang="nl-NL" dirty="0"/>
          </a:p>
        </p:txBody>
      </p:sp>
    </p:spTree>
    <p:extLst>
      <p:ext uri="{BB962C8B-B14F-4D97-AF65-F5344CB8AC3E}">
        <p14:creationId xmlns:p14="http://schemas.microsoft.com/office/powerpoint/2010/main" val="9318253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4700">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46"/>
            <a:ext cx="6861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2" y="4334037"/>
            <a:ext cx="2566638"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spTree>
    <p:extLst>
      <p:ext uri="{BB962C8B-B14F-4D97-AF65-F5344CB8AC3E}">
        <p14:creationId xmlns:p14="http://schemas.microsoft.com/office/powerpoint/2010/main" val="11572513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nl-NL"/>
              <a:t>Klik om stijl te bewerken</a:t>
            </a:r>
          </a:p>
        </p:txBody>
      </p:sp>
    </p:spTree>
    <p:extLst>
      <p:ext uri="{BB962C8B-B14F-4D97-AF65-F5344CB8AC3E}">
        <p14:creationId xmlns:p14="http://schemas.microsoft.com/office/powerpoint/2010/main" val="26164405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1933623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2" y="4334037"/>
            <a:ext cx="2566638"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00"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3600">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800">
                <a:solidFill>
                  <a:schemeClr val="bg1"/>
                </a:solidFill>
              </a:defRPr>
            </a:lvl1pPr>
            <a:lvl2pPr marL="252000" indent="0">
              <a:buNone/>
              <a:defRPr>
                <a:solidFill>
                  <a:schemeClr val="bg1"/>
                </a:solidFill>
              </a:defRPr>
            </a:lvl2pPr>
            <a:lvl3pPr marL="5040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1060482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684122" y="2997593"/>
            <a:ext cx="2823757" cy="862815"/>
          </a:xfrm>
          <a:prstGeom prst="rect">
            <a:avLst/>
          </a:prstGeom>
        </p:spPr>
      </p:pic>
    </p:spTree>
    <p:extLst>
      <p:ext uri="{BB962C8B-B14F-4D97-AF65-F5344CB8AC3E}">
        <p14:creationId xmlns:p14="http://schemas.microsoft.com/office/powerpoint/2010/main" val="21092397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smtClean="0"/>
              <a:t>Click to edit Master title style</a:t>
            </a:r>
            <a:endParaRPr lang="nl-NL" dirty="0"/>
          </a:p>
        </p:txBody>
      </p:sp>
    </p:spTree>
    <p:extLst>
      <p:ext uri="{BB962C8B-B14F-4D97-AF65-F5344CB8AC3E}">
        <p14:creationId xmlns:p14="http://schemas.microsoft.com/office/powerpoint/2010/main" val="2214810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smtClean="0"/>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957808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smtClean="0"/>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19999"/>
            <a:ext cx="792000" cy="2298971"/>
          </a:xfrm>
          <a:prstGeom prst="rect">
            <a:avLst/>
          </a:prstGeom>
        </p:spPr>
      </p:pic>
    </p:spTree>
    <p:extLst>
      <p:ext uri="{BB962C8B-B14F-4D97-AF65-F5344CB8AC3E}">
        <p14:creationId xmlns:p14="http://schemas.microsoft.com/office/powerpoint/2010/main" val="2720762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smtClean="0"/>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43137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smtClean="0"/>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385127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smtClean="0"/>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smtClean="0"/>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07" y="5163165"/>
            <a:ext cx="1767993" cy="1694835"/>
          </a:xfrm>
          <a:prstGeom prst="rect">
            <a:avLst/>
          </a:prstGeom>
        </p:spPr>
      </p:pic>
    </p:spTree>
    <p:extLst>
      <p:ext uri="{BB962C8B-B14F-4D97-AF65-F5344CB8AC3E}">
        <p14:creationId xmlns:p14="http://schemas.microsoft.com/office/powerpoint/2010/main" val="175674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userDrawn="1"/>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hthoekige driehoek 12">
            <a:extLst>
              <a:ext uri="{FF2B5EF4-FFF2-40B4-BE49-F238E27FC236}">
                <a16:creationId xmlns:a16="http://schemas.microsoft.com/office/drawing/2014/main" id="{5EC37B98-C211-4E5B-9560-4231BD5B7FC9}"/>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1488989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0" r:id="rId4"/>
    <p:sldLayoutId id="2147483667" r:id="rId5"/>
    <p:sldLayoutId id="2147483668" r:id="rId6"/>
    <p:sldLayoutId id="2147483652" r:id="rId7"/>
    <p:sldLayoutId id="2147483662" r:id="rId8"/>
    <p:sldLayoutId id="2147483659" r:id="rId9"/>
    <p:sldLayoutId id="2147483660" r:id="rId10"/>
    <p:sldLayoutId id="2147483663" r:id="rId11"/>
    <p:sldLayoutId id="2147483664" r:id="rId12"/>
    <p:sldLayoutId id="2147483665" r:id="rId13"/>
    <p:sldLayoutId id="2147483651" r:id="rId14"/>
    <p:sldLayoutId id="2147483654" r:id="rId15"/>
    <p:sldLayoutId id="2147483655" r:id="rId16"/>
    <p:sldLayoutId id="2147483658" r:id="rId17"/>
    <p:sldLayoutId id="2147483666" r:id="rId18"/>
  </p:sldLayoutIdLst>
  <p:txStyles>
    <p:titleStyle>
      <a:lvl1pPr algn="l" defTabSz="914400" rtl="0" eaLnBrk="1" latinLnBrk="0" hangingPunct="1">
        <a:lnSpc>
          <a:spcPct val="105000"/>
        </a:lnSpc>
        <a:spcBef>
          <a:spcPct val="0"/>
        </a:spcBef>
        <a:buNone/>
        <a:defRPr sz="4000" b="0" kern="1200">
          <a:solidFill>
            <a:schemeClr val="tx1"/>
          </a:solidFill>
          <a:latin typeface="+mj-lt"/>
          <a:ea typeface="+mj-ea"/>
          <a:cs typeface="+mj-cs"/>
        </a:defRPr>
      </a:lvl1pPr>
    </p:titleStyle>
    <p:bodyStyle>
      <a:lvl1pPr marL="252000" indent="-252000" algn="l" defTabSz="914400" rtl="0" eaLnBrk="1" latinLnBrk="0" hangingPunct="1">
        <a:lnSpc>
          <a:spcPct val="120000"/>
        </a:lnSpc>
        <a:spcBef>
          <a:spcPts val="0"/>
        </a:spcBef>
        <a:buClrTx/>
        <a:buFont typeface="Arial" panose="020B0604020202020204" pitchFamily="34" charset="0"/>
        <a:buChar char="•"/>
        <a:defRPr sz="2400" kern="1200">
          <a:solidFill>
            <a:schemeClr val="tx1"/>
          </a:solidFill>
          <a:latin typeface="+mn-lt"/>
          <a:ea typeface="+mn-ea"/>
          <a:cs typeface="+mn-cs"/>
        </a:defRPr>
      </a:lvl1pPr>
      <a:lvl2pPr marL="504000" indent="-252000" algn="l" defTabSz="914400" rtl="0" eaLnBrk="1" latinLnBrk="0" hangingPunct="1">
        <a:lnSpc>
          <a:spcPct val="120000"/>
        </a:lnSpc>
        <a:spcBef>
          <a:spcPts val="0"/>
        </a:spcBef>
        <a:buClrTx/>
        <a:buFont typeface="Arial" panose="020B0604020202020204" pitchFamily="34" charset="0"/>
        <a:buChar char="–"/>
        <a:defRPr sz="2000" kern="1200">
          <a:solidFill>
            <a:schemeClr val="tx1"/>
          </a:solidFill>
          <a:latin typeface="+mn-lt"/>
          <a:ea typeface="+mn-ea"/>
          <a:cs typeface="+mn-cs"/>
        </a:defRPr>
      </a:lvl2pPr>
      <a:lvl3pPr marL="756000" indent="-252000" algn="l" defTabSz="914400" rtl="0" eaLnBrk="1" latinLnBrk="0" hangingPunct="1">
        <a:lnSpc>
          <a:spcPct val="120000"/>
        </a:lnSpc>
        <a:spcBef>
          <a:spcPts val="0"/>
        </a:spcBef>
        <a:buClrTx/>
        <a:buFont typeface="Arial" panose="020B0604020202020204"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20000"/>
        </a:lnSpc>
        <a:spcBef>
          <a:spcPts val="0"/>
        </a:spcBef>
        <a:buClrTx/>
        <a:buSzPct val="80000"/>
        <a:buFont typeface="Arial" panose="020B0604020202020204" pitchFamily="34" charset="0"/>
        <a:buChar char="□"/>
        <a:defRPr sz="1800" kern="1200">
          <a:solidFill>
            <a:schemeClr val="tx1"/>
          </a:solidFill>
          <a:latin typeface="+mn-lt"/>
          <a:ea typeface="+mn-ea"/>
          <a:cs typeface="+mn-cs"/>
        </a:defRPr>
      </a:lvl4pPr>
      <a:lvl5pPr marL="1260000" indent="-252000" algn="l" defTabSz="914400" rtl="0" eaLnBrk="1" latinLnBrk="0" hangingPunct="1">
        <a:lnSpc>
          <a:spcPct val="120000"/>
        </a:lnSpc>
        <a:spcBef>
          <a:spcPts val="0"/>
        </a:spcBef>
        <a:buClrTx/>
        <a:buSzPct val="90000"/>
        <a:buFont typeface="Arial" panose="020B0604020202020204" pitchFamily="34" charset="0"/>
        <a:buChar char="○"/>
        <a:defRPr sz="1800" b="0" kern="1200">
          <a:solidFill>
            <a:schemeClr val="tx1"/>
          </a:solidFill>
          <a:latin typeface="+mn-lt"/>
          <a:ea typeface="+mn-ea"/>
          <a:cs typeface="+mn-cs"/>
        </a:defRPr>
      </a:lvl5pPr>
      <a:lvl6pPr marL="1512000" indent="-2520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6pPr>
      <a:lvl7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kern="1200">
          <a:solidFill>
            <a:schemeClr val="tx1"/>
          </a:solidFill>
          <a:latin typeface="+mn-lt"/>
          <a:ea typeface="+mn-ea"/>
          <a:cs typeface="+mn-cs"/>
        </a:defRPr>
      </a:lvl7pPr>
      <a:lvl8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b="1" kern="1200">
          <a:solidFill>
            <a:schemeClr val="tx1"/>
          </a:solidFill>
          <a:latin typeface="+mn-lt"/>
          <a:ea typeface="+mn-ea"/>
          <a:cs typeface="+mn-cs"/>
        </a:defRPr>
      </a:lvl8pPr>
      <a:lvl9pPr marL="360000" indent="-360000" algn="l" defTabSz="914400" rtl="0" eaLnBrk="1" latinLnBrk="0" hangingPunct="1">
        <a:lnSpc>
          <a:spcPct val="120000"/>
        </a:lnSpc>
        <a:spcBef>
          <a:spcPts val="0"/>
        </a:spcBef>
        <a:buFont typeface="+mj-lt"/>
        <a:buAutoNum type="arabicPeriod"/>
        <a:defRPr sz="24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userDrawn="1"/>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userDrawn="1"/>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Tree>
    <p:extLst>
      <p:ext uri="{BB962C8B-B14F-4D97-AF65-F5344CB8AC3E}">
        <p14:creationId xmlns:p14="http://schemas.microsoft.com/office/powerpoint/2010/main" val="1314000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txStyles>
    <p:titleStyle>
      <a:lvl1pPr algn="l" defTabSz="914400" rtl="0" eaLnBrk="1" latinLnBrk="0" hangingPunct="1">
        <a:lnSpc>
          <a:spcPct val="105000"/>
        </a:lnSpc>
        <a:spcBef>
          <a:spcPct val="0"/>
        </a:spcBef>
        <a:buNone/>
        <a:defRPr sz="4000" b="0" kern="1200">
          <a:solidFill>
            <a:schemeClr val="bg1"/>
          </a:solidFill>
          <a:latin typeface="+mj-lt"/>
          <a:ea typeface="+mj-ea"/>
          <a:cs typeface="+mj-cs"/>
        </a:defRPr>
      </a:lvl1pPr>
    </p:titleStyle>
    <p:bodyStyle>
      <a:lvl1pPr marL="252000" indent="-252000" algn="l" defTabSz="914400" rtl="0" eaLnBrk="1" latinLnBrk="0" hangingPunct="1">
        <a:lnSpc>
          <a:spcPct val="120000"/>
        </a:lnSpc>
        <a:spcBef>
          <a:spcPts val="0"/>
        </a:spcBef>
        <a:buClrTx/>
        <a:buFont typeface="Arial" panose="020B0604020202020204" pitchFamily="34" charset="0"/>
        <a:buChar char="•"/>
        <a:defRPr sz="2400" kern="1200">
          <a:solidFill>
            <a:schemeClr val="bg1"/>
          </a:solidFill>
          <a:latin typeface="+mn-lt"/>
          <a:ea typeface="+mn-ea"/>
          <a:cs typeface="+mn-cs"/>
        </a:defRPr>
      </a:lvl1pPr>
      <a:lvl2pPr marL="504000" indent="-252000" algn="l" defTabSz="914400" rtl="0" eaLnBrk="1" latinLnBrk="0" hangingPunct="1">
        <a:lnSpc>
          <a:spcPct val="120000"/>
        </a:lnSpc>
        <a:spcBef>
          <a:spcPts val="0"/>
        </a:spcBef>
        <a:buClrTx/>
        <a:buFont typeface="Arial" panose="020B0604020202020204" pitchFamily="34" charset="0"/>
        <a:buChar char="–"/>
        <a:defRPr sz="2000" kern="1200">
          <a:solidFill>
            <a:schemeClr val="bg1"/>
          </a:solidFill>
          <a:latin typeface="+mn-lt"/>
          <a:ea typeface="+mn-ea"/>
          <a:cs typeface="+mn-cs"/>
        </a:defRPr>
      </a:lvl2pPr>
      <a:lvl3pPr marL="756000" indent="-252000" algn="l" defTabSz="914400" rtl="0" eaLnBrk="1" latinLnBrk="0" hangingPunct="1">
        <a:lnSpc>
          <a:spcPct val="120000"/>
        </a:lnSpc>
        <a:spcBef>
          <a:spcPts val="0"/>
        </a:spcBef>
        <a:buClrTx/>
        <a:buFont typeface="Arial" panose="020B0604020202020204" pitchFamily="34" charset="0"/>
        <a:buChar char="›"/>
        <a:defRPr sz="1800" kern="1200">
          <a:solidFill>
            <a:schemeClr val="bg1"/>
          </a:solidFill>
          <a:latin typeface="+mn-lt"/>
          <a:ea typeface="+mn-ea"/>
          <a:cs typeface="+mn-cs"/>
        </a:defRPr>
      </a:lvl3pPr>
      <a:lvl4pPr marL="1008000" indent="-252000" algn="l" defTabSz="914400" rtl="0" eaLnBrk="1" latinLnBrk="0" hangingPunct="1">
        <a:lnSpc>
          <a:spcPct val="120000"/>
        </a:lnSpc>
        <a:spcBef>
          <a:spcPts val="0"/>
        </a:spcBef>
        <a:buClrTx/>
        <a:buSzPct val="80000"/>
        <a:buFont typeface="Arial" panose="020B0604020202020204" pitchFamily="34" charset="0"/>
        <a:buChar char="□"/>
        <a:defRPr sz="1800" kern="1200">
          <a:solidFill>
            <a:schemeClr val="bg1"/>
          </a:solidFill>
          <a:latin typeface="+mn-lt"/>
          <a:ea typeface="+mn-ea"/>
          <a:cs typeface="+mn-cs"/>
        </a:defRPr>
      </a:lvl4pPr>
      <a:lvl5pPr marL="1260000" indent="-252000" algn="l" defTabSz="914400" rtl="0" eaLnBrk="1" latinLnBrk="0" hangingPunct="1">
        <a:lnSpc>
          <a:spcPct val="120000"/>
        </a:lnSpc>
        <a:spcBef>
          <a:spcPts val="0"/>
        </a:spcBef>
        <a:buClrTx/>
        <a:buSzPct val="90000"/>
        <a:buFont typeface="Arial" panose="020B0604020202020204" pitchFamily="34" charset="0"/>
        <a:buChar char="○"/>
        <a:defRPr sz="1800" b="0" kern="1200">
          <a:solidFill>
            <a:schemeClr val="bg1"/>
          </a:solidFill>
          <a:latin typeface="+mn-lt"/>
          <a:ea typeface="+mn-ea"/>
          <a:cs typeface="+mn-cs"/>
        </a:defRPr>
      </a:lvl5pPr>
      <a:lvl6pPr marL="1512000" indent="-252000" algn="l" defTabSz="914400" rtl="0" eaLnBrk="1" latinLnBrk="0" hangingPunct="1">
        <a:lnSpc>
          <a:spcPct val="120000"/>
        </a:lnSpc>
        <a:spcBef>
          <a:spcPts val="0"/>
        </a:spcBef>
        <a:buFont typeface="Arial" panose="020B0604020202020204" pitchFamily="34" charset="0"/>
        <a:buChar char="~"/>
        <a:defRPr sz="1800" kern="1200">
          <a:solidFill>
            <a:schemeClr val="bg1"/>
          </a:solidFill>
          <a:latin typeface="+mn-lt"/>
          <a:ea typeface="+mn-ea"/>
          <a:cs typeface="+mn-cs"/>
        </a:defRPr>
      </a:lvl6pPr>
      <a:lvl7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kern="1200">
          <a:solidFill>
            <a:schemeClr val="bg1"/>
          </a:solidFill>
          <a:latin typeface="+mn-lt"/>
          <a:ea typeface="+mn-ea"/>
          <a:cs typeface="+mn-cs"/>
        </a:defRPr>
      </a:lvl7pPr>
      <a:lvl8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b="1" kern="1200">
          <a:solidFill>
            <a:schemeClr val="bg1"/>
          </a:solidFill>
          <a:latin typeface="+mn-lt"/>
          <a:ea typeface="+mn-ea"/>
          <a:cs typeface="+mn-cs"/>
        </a:defRPr>
      </a:lvl8pPr>
      <a:lvl9pPr marL="360000" indent="-360000" algn="l" defTabSz="914400" rtl="0" eaLnBrk="1" latinLnBrk="0" hangingPunct="1">
        <a:lnSpc>
          <a:spcPct val="120000"/>
        </a:lnSpc>
        <a:spcBef>
          <a:spcPts val="0"/>
        </a:spcBef>
        <a:buFont typeface="+mj-lt"/>
        <a:buAutoNum type="arabicPeriod"/>
        <a:defRPr sz="2400" kern="1200">
          <a:solidFill>
            <a:schemeClr val="bg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24.jp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28.jpeg"/></Relationships>
</file>

<file path=ppt/slides/_rels/slide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Domain-Driven Design</a:t>
            </a:r>
            <a:endParaRPr lang="en-US" dirty="0"/>
          </a:p>
        </p:txBody>
      </p:sp>
      <p:sp>
        <p:nvSpPr>
          <p:cNvPr id="3" name="Subtitle 2"/>
          <p:cNvSpPr>
            <a:spLocks noGrp="1"/>
          </p:cNvSpPr>
          <p:nvPr>
            <p:ph type="subTitle" idx="1"/>
          </p:nvPr>
        </p:nvSpPr>
        <p:spPr/>
        <p:txBody>
          <a:bodyPr/>
          <a:lstStyle/>
          <a:p>
            <a:r>
              <a:rPr lang="en-US" dirty="0"/>
              <a:t>Take care of the </a:t>
            </a:r>
            <a:r>
              <a:rPr lang="en-US" dirty="0" smtClean="0"/>
              <a:t>heart and </a:t>
            </a:r>
            <a:r>
              <a:rPr lang="en-US" dirty="0"/>
              <a:t>your software </a:t>
            </a:r>
            <a:r>
              <a:rPr lang="en-US" dirty="0" smtClean="0"/>
              <a:t>stays healthy.</a:t>
            </a:r>
          </a:p>
          <a:p>
            <a:endParaRPr lang="en-US" dirty="0"/>
          </a:p>
          <a:p>
            <a:r>
              <a:rPr lang="en-US" sz="2000" dirty="0" smtClean="0"/>
              <a:t>by Ingmar van der Steen</a:t>
            </a:r>
          </a:p>
        </p:txBody>
      </p:sp>
    </p:spTree>
    <p:extLst>
      <p:ext uri="{BB962C8B-B14F-4D97-AF65-F5344CB8AC3E}">
        <p14:creationId xmlns:p14="http://schemas.microsoft.com/office/powerpoint/2010/main" val="9517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hqprint">
            <a:extLst>
              <a:ext uri="{28A0092B-C50C-407E-A947-70E740481C1C}">
                <a14:useLocalDpi xmlns:a14="http://schemas.microsoft.com/office/drawing/2010/main" val="0"/>
              </a:ext>
            </a:extLst>
          </a:blip>
          <a:stretch>
            <a:fillRect/>
          </a:stretch>
        </p:blipFill>
        <p:spPr>
          <a:xfrm>
            <a:off x="4137703" y="2016000"/>
            <a:ext cx="3972154" cy="3972154"/>
          </a:xfrm>
        </p:spPr>
      </p:pic>
      <p:sp>
        <p:nvSpPr>
          <p:cNvPr id="3" name="Title 2"/>
          <p:cNvSpPr>
            <a:spLocks noGrp="1"/>
          </p:cNvSpPr>
          <p:nvPr>
            <p:ph type="title"/>
          </p:nvPr>
        </p:nvSpPr>
        <p:spPr/>
        <p:txBody>
          <a:bodyPr/>
          <a:lstStyle/>
          <a:p>
            <a:r>
              <a:rPr lang="en-US" dirty="0" smtClean="0"/>
              <a:t>Layered Architecture</a:t>
            </a:r>
            <a:endParaRPr lang="en-US" dirty="0"/>
          </a:p>
        </p:txBody>
      </p:sp>
    </p:spTree>
    <p:extLst>
      <p:ext uri="{BB962C8B-B14F-4D97-AF65-F5344CB8AC3E}">
        <p14:creationId xmlns:p14="http://schemas.microsoft.com/office/powerpoint/2010/main" val="3615610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Enforcing dependencies</a:t>
            </a:r>
            <a:endParaRPr lang="en-US" dirty="0"/>
          </a:p>
        </p:txBody>
      </p:sp>
      <p:sp>
        <p:nvSpPr>
          <p:cNvPr id="11" name="Rectangle 7"/>
          <p:cNvSpPr>
            <a:spLocks noChangeArrowheads="1"/>
          </p:cNvSpPr>
          <p:nvPr/>
        </p:nvSpPr>
        <p:spPr bwMode="auto">
          <a:xfrm>
            <a:off x="2911853" y="1918186"/>
            <a:ext cx="6632293"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plugin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groupId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org.apache.maven.plugins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groupId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artifactId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&gt;maven-enforcer-plugin&lt;/</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artifactId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executions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execution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configuration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rules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bannedDependencies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excludes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exclude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exclude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excludes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includes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include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junit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include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includes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bannedDependencies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rules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fail</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&gt;true&lt;/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fail</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configuration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execution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executions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plugin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79455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Anti-pattern: Fat Service</a:t>
            </a:r>
            <a:endParaRPr lang="en-US" dirty="0"/>
          </a:p>
        </p:txBody>
      </p:sp>
      <p:sp>
        <p:nvSpPr>
          <p:cNvPr id="10" name="Rectangle 7"/>
          <p:cNvSpPr>
            <a:spLocks noGrp="1" noChangeArrowheads="1"/>
          </p:cNvSpPr>
          <p:nvPr>
            <p:ph type="body" sz="quarter" idx="10"/>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List&lt;String&gt;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addPayment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List&lt;String&gt;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ArrayList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validate(</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paymentInstructionDTO.setPaymentCurrency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"USD"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msg.isEmpty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orderingAccount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paymentInstructionDTO.getOrderingAccountIdentification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beneficiaryAccount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paymentInstructionDTO.getOrderingAccountIdentification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amount =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paymentInstructionDTO.getAmount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paymentInstructionDAO</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beneficiaryAccount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orderingAccount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amount);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91170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Anti-pattern: Fat Service</a:t>
            </a:r>
            <a:endParaRPr lang="en-US" dirty="0"/>
          </a:p>
        </p:txBody>
      </p:sp>
      <p:sp>
        <p:nvSpPr>
          <p:cNvPr id="10" name="Rectangle 7"/>
          <p:cNvSpPr>
            <a:spLocks noGrp="1" noChangeArrowheads="1"/>
          </p:cNvSpPr>
          <p:nvPr>
            <p:ph type="body" sz="quarter" idx="10"/>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List&lt;String&gt;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addPayment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List&lt;String&gt;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ArrayList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validate(</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paymentInstructionDTO.setPaymentCurrency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"USD"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msg.isEmpty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orderingAccount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paymentInstructionDTO.getOrderingAccountIdentification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beneficiaryAccount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paymentInstructionDTO.getOrderingAccountIdentification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amount =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paymentInstructionDTO.getAmount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paymentInstructionDAO</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beneficiaryAccount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orderingAccount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amount);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Cloud Callout 2"/>
          <p:cNvSpPr/>
          <p:nvPr/>
        </p:nvSpPr>
        <p:spPr>
          <a:xfrm>
            <a:off x="4852942" y="1643605"/>
            <a:ext cx="3166806" cy="1253171"/>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Calling a validation method</a:t>
            </a:r>
            <a:endParaRPr lang="en-US" dirty="0">
              <a:ln w="0"/>
              <a:solidFill>
                <a:schemeClr val="tx1"/>
              </a:solidFill>
              <a:effectLst>
                <a:outerShdw blurRad="38100" dist="19050" dir="2700000" algn="tl" rotWithShape="0">
                  <a:schemeClr val="dk1">
                    <a:alpha val="40000"/>
                  </a:schemeClr>
                </a:outerShdw>
              </a:effectLst>
            </a:endParaRPr>
          </a:p>
        </p:txBody>
      </p:sp>
      <p:sp>
        <p:nvSpPr>
          <p:cNvPr id="4" name="Cloud Callout 3"/>
          <p:cNvSpPr/>
          <p:nvPr/>
        </p:nvSpPr>
        <p:spPr>
          <a:xfrm rot="21026868">
            <a:off x="884147" y="1769795"/>
            <a:ext cx="2537385" cy="1384156"/>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Mutating state (TOCTOU)</a:t>
            </a:r>
            <a:endParaRPr lang="en-US" dirty="0">
              <a:ln w="0"/>
              <a:solidFill>
                <a:schemeClr val="tx1"/>
              </a:solidFill>
              <a:effectLst>
                <a:outerShdw blurRad="38100" dist="19050" dir="2700000" algn="tl" rotWithShape="0">
                  <a:schemeClr val="dk1">
                    <a:alpha val="40000"/>
                  </a:schemeClr>
                </a:outerShdw>
              </a:effectLst>
            </a:endParaRPr>
          </a:p>
        </p:txBody>
      </p:sp>
      <p:sp>
        <p:nvSpPr>
          <p:cNvPr id="5" name="Cloud Callout 4"/>
          <p:cNvSpPr/>
          <p:nvPr/>
        </p:nvSpPr>
        <p:spPr>
          <a:xfrm>
            <a:off x="8970380" y="2896776"/>
            <a:ext cx="2858947" cy="1709948"/>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Strings everywhere</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44222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our Payments domain</a:t>
            </a:r>
            <a:endParaRPr lang="en-US" dirty="0"/>
          </a:p>
        </p:txBody>
      </p:sp>
      <p:sp>
        <p:nvSpPr>
          <p:cNvPr id="4" name="Oval 3"/>
          <p:cNvSpPr/>
          <p:nvPr/>
        </p:nvSpPr>
        <p:spPr>
          <a:xfrm>
            <a:off x="4215038" y="1605642"/>
            <a:ext cx="3513818" cy="1058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Domain-driven Design</a:t>
            </a:r>
            <a:endParaRPr lang="en-US" dirty="0">
              <a:solidFill>
                <a:schemeClr val="tx1"/>
              </a:solidFill>
            </a:endParaRPr>
          </a:p>
        </p:txBody>
      </p:sp>
      <p:sp>
        <p:nvSpPr>
          <p:cNvPr id="6" name="Oval 5"/>
          <p:cNvSpPr/>
          <p:nvPr/>
        </p:nvSpPr>
        <p:spPr>
          <a:xfrm>
            <a:off x="4707219" y="3564676"/>
            <a:ext cx="1921341" cy="1183516"/>
          </a:xfrm>
          <a:prstGeom prst="ellipse">
            <a:avLst/>
          </a:prstGeom>
          <a:pattFill prst="pct5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Entities</a:t>
            </a:r>
            <a:endParaRPr lang="en-US" dirty="0">
              <a:solidFill>
                <a:schemeClr val="tx1"/>
              </a:solidFill>
            </a:endParaRPr>
          </a:p>
        </p:txBody>
      </p:sp>
      <p:sp>
        <p:nvSpPr>
          <p:cNvPr id="8" name="Oval 7"/>
          <p:cNvSpPr/>
          <p:nvPr/>
        </p:nvSpPr>
        <p:spPr>
          <a:xfrm>
            <a:off x="8570516" y="2841171"/>
            <a:ext cx="2044365" cy="127625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Layered Architecture</a:t>
            </a:r>
            <a:endParaRPr lang="en-US" dirty="0">
              <a:solidFill>
                <a:schemeClr val="tx1"/>
              </a:solidFill>
            </a:endParaRPr>
          </a:p>
        </p:txBody>
      </p:sp>
      <p:sp>
        <p:nvSpPr>
          <p:cNvPr id="9" name="Oval 8"/>
          <p:cNvSpPr/>
          <p:nvPr/>
        </p:nvSpPr>
        <p:spPr>
          <a:xfrm>
            <a:off x="2790787" y="3579857"/>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Value Objects</a:t>
            </a:r>
            <a:endParaRPr lang="en-US" dirty="0">
              <a:solidFill>
                <a:schemeClr val="tx1"/>
              </a:solidFill>
            </a:endParaRPr>
          </a:p>
        </p:txBody>
      </p:sp>
      <p:sp>
        <p:nvSpPr>
          <p:cNvPr id="10" name="Oval 9"/>
          <p:cNvSpPr/>
          <p:nvPr/>
        </p:nvSpPr>
        <p:spPr>
          <a:xfrm>
            <a:off x="1333383" y="3259470"/>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Services</a:t>
            </a:r>
            <a:endParaRPr lang="en-US" dirty="0">
              <a:solidFill>
                <a:schemeClr val="tx1"/>
              </a:solidFill>
            </a:endParaRPr>
          </a:p>
        </p:txBody>
      </p:sp>
      <p:sp>
        <p:nvSpPr>
          <p:cNvPr id="11" name="Oval 10"/>
          <p:cNvSpPr/>
          <p:nvPr/>
        </p:nvSpPr>
        <p:spPr>
          <a:xfrm>
            <a:off x="1321195" y="5314374"/>
            <a:ext cx="1833542" cy="111557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Factories</a:t>
            </a:r>
            <a:endParaRPr lang="en-US" dirty="0">
              <a:solidFill>
                <a:schemeClr val="tx1"/>
              </a:solidFill>
            </a:endParaRPr>
          </a:p>
        </p:txBody>
      </p:sp>
      <p:sp>
        <p:nvSpPr>
          <p:cNvPr id="12" name="Oval 11"/>
          <p:cNvSpPr/>
          <p:nvPr/>
        </p:nvSpPr>
        <p:spPr>
          <a:xfrm>
            <a:off x="7800940" y="4453276"/>
            <a:ext cx="2094192" cy="142300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Repositories</a:t>
            </a:r>
            <a:endParaRPr lang="en-US" dirty="0">
              <a:solidFill>
                <a:schemeClr val="tx1"/>
              </a:solidFill>
            </a:endParaRPr>
          </a:p>
        </p:txBody>
      </p:sp>
      <p:sp>
        <p:nvSpPr>
          <p:cNvPr id="13" name="Oval 12"/>
          <p:cNvSpPr/>
          <p:nvPr/>
        </p:nvSpPr>
        <p:spPr>
          <a:xfrm>
            <a:off x="5514933" y="5472487"/>
            <a:ext cx="1949894" cy="124903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Aggregates</a:t>
            </a:r>
            <a:endParaRPr lang="en-US" dirty="0">
              <a:solidFill>
                <a:schemeClr val="tx1"/>
              </a:solidFill>
            </a:endParaRPr>
          </a:p>
        </p:txBody>
      </p:sp>
      <p:cxnSp>
        <p:nvCxnSpPr>
          <p:cNvPr id="18" name="Curved Connector 17"/>
          <p:cNvCxnSpPr>
            <a:stCxn id="4" idx="6"/>
            <a:endCxn id="8" idx="0"/>
          </p:cNvCxnSpPr>
          <p:nvPr/>
        </p:nvCxnSpPr>
        <p:spPr>
          <a:xfrm>
            <a:off x="7728856" y="2134861"/>
            <a:ext cx="1863843" cy="7063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88759" y="2377125"/>
            <a:ext cx="1534886" cy="276999"/>
          </a:xfrm>
          <a:prstGeom prst="rect">
            <a:avLst/>
          </a:prstGeom>
          <a:noFill/>
        </p:spPr>
        <p:txBody>
          <a:bodyPr wrap="square" rtlCol="0">
            <a:spAutoFit/>
          </a:bodyPr>
          <a:lstStyle/>
          <a:p>
            <a:r>
              <a:rPr lang="en-US" sz="1200" dirty="0" smtClean="0"/>
              <a:t>isolate domain with</a:t>
            </a:r>
            <a:endParaRPr lang="en-US" sz="1200" dirty="0"/>
          </a:p>
        </p:txBody>
      </p:sp>
      <p:cxnSp>
        <p:nvCxnSpPr>
          <p:cNvPr id="28" name="Curved Connector 27"/>
          <p:cNvCxnSpPr>
            <a:stCxn id="4" idx="4"/>
            <a:endCxn id="9" idx="0"/>
          </p:cNvCxnSpPr>
          <p:nvPr/>
        </p:nvCxnSpPr>
        <p:spPr>
          <a:xfrm rot="5400000">
            <a:off x="4403814" y="2011724"/>
            <a:ext cx="915778" cy="222048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 idx="4"/>
            <a:endCxn id="6" idx="0"/>
          </p:cNvCxnSpPr>
          <p:nvPr/>
        </p:nvCxnSpPr>
        <p:spPr>
          <a:xfrm rot="5400000">
            <a:off x="5369621" y="2962349"/>
            <a:ext cx="900597" cy="30405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4" idx="4"/>
            <a:endCxn id="10" idx="0"/>
          </p:cNvCxnSpPr>
          <p:nvPr/>
        </p:nvCxnSpPr>
        <p:spPr>
          <a:xfrm rot="5400000">
            <a:off x="3835306" y="1122828"/>
            <a:ext cx="595391" cy="36778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301777" y="2664080"/>
            <a:ext cx="1534886" cy="276999"/>
          </a:xfrm>
          <a:prstGeom prst="rect">
            <a:avLst/>
          </a:prstGeom>
          <a:noFill/>
        </p:spPr>
        <p:txBody>
          <a:bodyPr wrap="square" rtlCol="0">
            <a:spAutoFit/>
          </a:bodyPr>
          <a:lstStyle/>
          <a:p>
            <a:r>
              <a:rPr lang="en-US" sz="1200" dirty="0" smtClean="0"/>
              <a:t>express with</a:t>
            </a:r>
            <a:endParaRPr lang="en-US" sz="1200" dirty="0"/>
          </a:p>
        </p:txBody>
      </p:sp>
      <p:cxnSp>
        <p:nvCxnSpPr>
          <p:cNvPr id="83" name="Curved Connector 82"/>
          <p:cNvCxnSpPr>
            <a:stCxn id="9" idx="4"/>
          </p:cNvCxnSpPr>
          <p:nvPr/>
        </p:nvCxnSpPr>
        <p:spPr>
          <a:xfrm rot="16200000" flipH="1">
            <a:off x="3985919" y="4528912"/>
            <a:ext cx="1314910" cy="178383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6" idx="4"/>
            <a:endCxn id="13" idx="0"/>
          </p:cNvCxnSpPr>
          <p:nvPr/>
        </p:nvCxnSpPr>
        <p:spPr>
          <a:xfrm rot="16200000" flipH="1">
            <a:off x="5716738" y="4699344"/>
            <a:ext cx="724295" cy="82199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265602" y="547137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2" name="Curved Connector 91"/>
          <p:cNvCxnSpPr>
            <a:stCxn id="6" idx="4"/>
            <a:endCxn id="12" idx="2"/>
          </p:cNvCxnSpPr>
          <p:nvPr/>
        </p:nvCxnSpPr>
        <p:spPr>
          <a:xfrm rot="16200000" flipH="1">
            <a:off x="6526122" y="3889960"/>
            <a:ext cx="416586" cy="213305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3" idx="6"/>
            <a:endCxn id="12" idx="3"/>
          </p:cNvCxnSpPr>
          <p:nvPr/>
        </p:nvCxnSpPr>
        <p:spPr>
          <a:xfrm flipV="1">
            <a:off x="7464827" y="5667885"/>
            <a:ext cx="642800" cy="42911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689905" y="4805435"/>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6" name="TextBox 95"/>
          <p:cNvSpPr txBox="1"/>
          <p:nvPr/>
        </p:nvSpPr>
        <p:spPr>
          <a:xfrm>
            <a:off x="7664852" y="6169862"/>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7" name="TextBox 96"/>
          <p:cNvSpPr txBox="1"/>
          <p:nvPr/>
        </p:nvSpPr>
        <p:spPr>
          <a:xfrm>
            <a:off x="4712128" y="5164778"/>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9" name="Curved Connector 98"/>
          <p:cNvCxnSpPr>
            <a:stCxn id="9" idx="4"/>
          </p:cNvCxnSpPr>
          <p:nvPr/>
        </p:nvCxnSpPr>
        <p:spPr>
          <a:xfrm rot="5400000">
            <a:off x="2743174" y="4306089"/>
            <a:ext cx="551001" cy="146556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061957" y="481371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102" name="Curved Connector 101"/>
          <p:cNvCxnSpPr>
            <a:stCxn id="13" idx="3"/>
            <a:endCxn id="11" idx="6"/>
          </p:cNvCxnSpPr>
          <p:nvPr/>
        </p:nvCxnSpPr>
        <p:spPr>
          <a:xfrm rot="5400000" flipH="1">
            <a:off x="4144391" y="4882508"/>
            <a:ext cx="666443" cy="2645751"/>
          </a:xfrm>
          <a:prstGeom prst="curvedConnector4">
            <a:avLst>
              <a:gd name="adj1" fmla="val -34302"/>
              <a:gd name="adj2" fmla="val 55396"/>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063276" y="6152949"/>
            <a:ext cx="1534886" cy="276999"/>
          </a:xfrm>
          <a:prstGeom prst="rect">
            <a:avLst/>
          </a:prstGeom>
          <a:noFill/>
        </p:spPr>
        <p:txBody>
          <a:bodyPr wrap="square" rtlCol="0">
            <a:spAutoFit/>
          </a:bodyPr>
          <a:lstStyle/>
          <a:p>
            <a:r>
              <a:rPr lang="en-US" sz="1200" dirty="0" smtClean="0"/>
              <a:t>encapsulate with</a:t>
            </a:r>
            <a:endParaRPr lang="en-US" sz="1200" dirty="0"/>
          </a:p>
        </p:txBody>
      </p:sp>
    </p:spTree>
    <p:extLst>
      <p:ext uri="{BB962C8B-B14F-4D97-AF65-F5344CB8AC3E}">
        <p14:creationId xmlns:p14="http://schemas.microsoft.com/office/powerpoint/2010/main" val="538769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a:t>
            </a:r>
            <a:endParaRPr lang="en-US" dirty="0"/>
          </a:p>
        </p:txBody>
      </p:sp>
      <p:sp>
        <p:nvSpPr>
          <p:cNvPr id="3" name="Text Placeholder 2"/>
          <p:cNvSpPr>
            <a:spLocks noGrp="1"/>
          </p:cNvSpPr>
          <p:nvPr>
            <p:ph type="body" sz="quarter" idx="10"/>
          </p:nvPr>
        </p:nvSpPr>
        <p:spPr/>
        <p:txBody>
          <a:bodyPr/>
          <a:lstStyle/>
          <a:p>
            <a:endParaRPr lang="en-US" dirty="0" smtClean="0"/>
          </a:p>
          <a:p>
            <a:endParaRPr lang="en-US" dirty="0"/>
          </a:p>
          <a:p>
            <a:endParaRPr lang="en-US" dirty="0" smtClean="0"/>
          </a:p>
          <a:p>
            <a:pPr marL="0" indent="0">
              <a:buNone/>
            </a:pPr>
            <a:r>
              <a:rPr lang="en-US" dirty="0" smtClean="0"/>
              <a:t>“Objects </a:t>
            </a:r>
            <a:r>
              <a:rPr lang="en-US" dirty="0"/>
              <a:t>which have continuity through a life cycle and </a:t>
            </a:r>
            <a:r>
              <a:rPr lang="en-US" dirty="0" smtClean="0"/>
              <a:t>are being </a:t>
            </a:r>
            <a:r>
              <a:rPr lang="en-US" dirty="0"/>
              <a:t>distinct independent of its attribute values over </a:t>
            </a:r>
            <a:r>
              <a:rPr lang="en-US" dirty="0" smtClean="0"/>
              <a:t>time.”</a:t>
            </a:r>
            <a:endParaRPr lang="en-US" dirty="0"/>
          </a:p>
        </p:txBody>
      </p:sp>
    </p:spTree>
    <p:extLst>
      <p:ext uri="{BB962C8B-B14F-4D97-AF65-F5344CB8AC3E}">
        <p14:creationId xmlns:p14="http://schemas.microsoft.com/office/powerpoint/2010/main" val="13687334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a:t>
            </a:r>
          </a:p>
        </p:txBody>
      </p:sp>
      <p:sp>
        <p:nvSpPr>
          <p:cNvPr id="6" name="Rectangle 3"/>
          <p:cNvSpPr>
            <a:spLocks noGrp="1" noChangeArrowheads="1"/>
          </p:cNvSpPr>
          <p:nvPr>
            <p:ph type="body" sz="quarter" idx="10"/>
          </p:nvPr>
        </p:nvSpPr>
        <p:spPr bwMode="auto">
          <a:xfrm>
            <a:off x="2810185" y="3258787"/>
            <a:ext cx="6835629"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interface </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Entity&lt;</a:t>
            </a:r>
            <a:r>
              <a:rPr kumimoji="0" lang="en-US" altLang="en-US" sz="22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b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2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hasSameIdentityAs</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 </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entity);</a:t>
            </a:r>
            <a:b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23294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a:t>
            </a:r>
          </a:p>
        </p:txBody>
      </p:sp>
      <p:sp>
        <p:nvSpPr>
          <p:cNvPr id="4" name="Rectangle 1"/>
          <p:cNvSpPr>
            <a:spLocks noGrp="1" noChangeArrowheads="1"/>
          </p:cNvSpPr>
          <p:nvPr>
            <p:ph type="body" sz="quarter" idx="10"/>
          </p:nvPr>
        </p:nvSpPr>
        <p:spPr bwMode="auto">
          <a:xfrm>
            <a:off x="1296000" y="3604228"/>
            <a:ext cx="10319057" cy="3539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final class </a:t>
            </a:r>
            <a:r>
              <a:rPr kumimoji="0" lang="en-US" altLang="en-US" sz="17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7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implements </a:t>
            </a: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Entity&lt;</a:t>
            </a:r>
            <a:r>
              <a:rPr kumimoji="0" lang="en-US" altLang="en-US" sz="17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18881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our Payments domain</a:t>
            </a:r>
            <a:endParaRPr lang="en-US" dirty="0"/>
          </a:p>
        </p:txBody>
      </p:sp>
      <p:sp>
        <p:nvSpPr>
          <p:cNvPr id="4" name="Oval 3"/>
          <p:cNvSpPr/>
          <p:nvPr/>
        </p:nvSpPr>
        <p:spPr>
          <a:xfrm>
            <a:off x="4215038" y="1605642"/>
            <a:ext cx="3513818" cy="1058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Domain-driven Design</a:t>
            </a:r>
            <a:endParaRPr lang="en-US" dirty="0">
              <a:solidFill>
                <a:schemeClr val="tx1"/>
              </a:solidFill>
            </a:endParaRPr>
          </a:p>
        </p:txBody>
      </p:sp>
      <p:sp>
        <p:nvSpPr>
          <p:cNvPr id="6" name="Oval 5"/>
          <p:cNvSpPr/>
          <p:nvPr/>
        </p:nvSpPr>
        <p:spPr>
          <a:xfrm>
            <a:off x="4718925" y="3525663"/>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Entities</a:t>
            </a:r>
            <a:endParaRPr lang="en-US" dirty="0">
              <a:solidFill>
                <a:schemeClr val="tx1"/>
              </a:solidFill>
            </a:endParaRPr>
          </a:p>
        </p:txBody>
      </p:sp>
      <p:sp>
        <p:nvSpPr>
          <p:cNvPr id="8" name="Oval 7"/>
          <p:cNvSpPr/>
          <p:nvPr/>
        </p:nvSpPr>
        <p:spPr>
          <a:xfrm>
            <a:off x="8570516" y="2841171"/>
            <a:ext cx="2044365" cy="127625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Layered Architecture</a:t>
            </a:r>
            <a:endParaRPr lang="en-US" dirty="0">
              <a:solidFill>
                <a:schemeClr val="tx1"/>
              </a:solidFill>
            </a:endParaRPr>
          </a:p>
        </p:txBody>
      </p:sp>
      <p:sp>
        <p:nvSpPr>
          <p:cNvPr id="9" name="Oval 8"/>
          <p:cNvSpPr/>
          <p:nvPr/>
        </p:nvSpPr>
        <p:spPr>
          <a:xfrm>
            <a:off x="2790787" y="3579857"/>
            <a:ext cx="1921341" cy="1183516"/>
          </a:xfrm>
          <a:prstGeom prst="ellipse">
            <a:avLst/>
          </a:prstGeom>
          <a:pattFill prst="pct5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Value Objects</a:t>
            </a:r>
            <a:endParaRPr lang="en-US" dirty="0">
              <a:solidFill>
                <a:schemeClr val="tx1"/>
              </a:solidFill>
            </a:endParaRPr>
          </a:p>
        </p:txBody>
      </p:sp>
      <p:sp>
        <p:nvSpPr>
          <p:cNvPr id="10" name="Oval 9"/>
          <p:cNvSpPr/>
          <p:nvPr/>
        </p:nvSpPr>
        <p:spPr>
          <a:xfrm>
            <a:off x="1333383" y="3259470"/>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Services</a:t>
            </a:r>
            <a:endParaRPr lang="en-US" dirty="0">
              <a:solidFill>
                <a:schemeClr val="tx1"/>
              </a:solidFill>
            </a:endParaRPr>
          </a:p>
        </p:txBody>
      </p:sp>
      <p:sp>
        <p:nvSpPr>
          <p:cNvPr id="11" name="Oval 10"/>
          <p:cNvSpPr/>
          <p:nvPr/>
        </p:nvSpPr>
        <p:spPr>
          <a:xfrm>
            <a:off x="1321195" y="5314374"/>
            <a:ext cx="1833542" cy="111557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Factories</a:t>
            </a:r>
            <a:endParaRPr lang="en-US" dirty="0">
              <a:solidFill>
                <a:schemeClr val="tx1"/>
              </a:solidFill>
            </a:endParaRPr>
          </a:p>
        </p:txBody>
      </p:sp>
      <p:sp>
        <p:nvSpPr>
          <p:cNvPr id="12" name="Oval 11"/>
          <p:cNvSpPr/>
          <p:nvPr/>
        </p:nvSpPr>
        <p:spPr>
          <a:xfrm>
            <a:off x="8152642" y="4379210"/>
            <a:ext cx="2094192" cy="142300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Repositories</a:t>
            </a:r>
            <a:endParaRPr lang="en-US" dirty="0">
              <a:solidFill>
                <a:schemeClr val="tx1"/>
              </a:solidFill>
            </a:endParaRPr>
          </a:p>
        </p:txBody>
      </p:sp>
      <p:sp>
        <p:nvSpPr>
          <p:cNvPr id="13" name="Oval 12"/>
          <p:cNvSpPr/>
          <p:nvPr/>
        </p:nvSpPr>
        <p:spPr>
          <a:xfrm>
            <a:off x="5514933" y="5472487"/>
            <a:ext cx="1949894" cy="124903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Aggregates</a:t>
            </a:r>
            <a:endParaRPr lang="en-US" dirty="0">
              <a:solidFill>
                <a:schemeClr val="tx1"/>
              </a:solidFill>
            </a:endParaRPr>
          </a:p>
        </p:txBody>
      </p:sp>
      <p:cxnSp>
        <p:nvCxnSpPr>
          <p:cNvPr id="18" name="Curved Connector 17"/>
          <p:cNvCxnSpPr>
            <a:stCxn id="4" idx="6"/>
            <a:endCxn id="8" idx="0"/>
          </p:cNvCxnSpPr>
          <p:nvPr/>
        </p:nvCxnSpPr>
        <p:spPr>
          <a:xfrm>
            <a:off x="7728856" y="2134861"/>
            <a:ext cx="1863843" cy="7063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88759" y="2377125"/>
            <a:ext cx="1534886" cy="276999"/>
          </a:xfrm>
          <a:prstGeom prst="rect">
            <a:avLst/>
          </a:prstGeom>
          <a:noFill/>
        </p:spPr>
        <p:txBody>
          <a:bodyPr wrap="square" rtlCol="0">
            <a:spAutoFit/>
          </a:bodyPr>
          <a:lstStyle/>
          <a:p>
            <a:r>
              <a:rPr lang="en-US" sz="1200" dirty="0" smtClean="0"/>
              <a:t>isolate domain with</a:t>
            </a:r>
            <a:endParaRPr lang="en-US" sz="1200" dirty="0"/>
          </a:p>
        </p:txBody>
      </p:sp>
      <p:cxnSp>
        <p:nvCxnSpPr>
          <p:cNvPr id="28" name="Curved Connector 27"/>
          <p:cNvCxnSpPr>
            <a:stCxn id="4" idx="4"/>
            <a:endCxn id="9" idx="0"/>
          </p:cNvCxnSpPr>
          <p:nvPr/>
        </p:nvCxnSpPr>
        <p:spPr>
          <a:xfrm rot="5400000">
            <a:off x="4403814" y="2011724"/>
            <a:ext cx="915778" cy="222048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 idx="4"/>
            <a:endCxn id="6" idx="0"/>
          </p:cNvCxnSpPr>
          <p:nvPr/>
        </p:nvCxnSpPr>
        <p:spPr>
          <a:xfrm rot="5400000">
            <a:off x="5394980" y="2948696"/>
            <a:ext cx="861584" cy="29235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4" idx="4"/>
            <a:endCxn id="10" idx="0"/>
          </p:cNvCxnSpPr>
          <p:nvPr/>
        </p:nvCxnSpPr>
        <p:spPr>
          <a:xfrm rot="5400000">
            <a:off x="3835306" y="1122828"/>
            <a:ext cx="595391" cy="36778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301777" y="2664080"/>
            <a:ext cx="1534886" cy="276999"/>
          </a:xfrm>
          <a:prstGeom prst="rect">
            <a:avLst/>
          </a:prstGeom>
          <a:noFill/>
        </p:spPr>
        <p:txBody>
          <a:bodyPr wrap="square" rtlCol="0">
            <a:spAutoFit/>
          </a:bodyPr>
          <a:lstStyle/>
          <a:p>
            <a:r>
              <a:rPr lang="en-US" sz="1200" dirty="0" smtClean="0"/>
              <a:t>express with</a:t>
            </a:r>
            <a:endParaRPr lang="en-US" sz="1200" dirty="0"/>
          </a:p>
        </p:txBody>
      </p:sp>
      <p:cxnSp>
        <p:nvCxnSpPr>
          <p:cNvPr id="83" name="Curved Connector 82"/>
          <p:cNvCxnSpPr>
            <a:stCxn id="9" idx="4"/>
          </p:cNvCxnSpPr>
          <p:nvPr/>
        </p:nvCxnSpPr>
        <p:spPr>
          <a:xfrm rot="16200000" flipH="1">
            <a:off x="3985919" y="4528912"/>
            <a:ext cx="1314910" cy="178383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6" idx="4"/>
            <a:endCxn id="13" idx="0"/>
          </p:cNvCxnSpPr>
          <p:nvPr/>
        </p:nvCxnSpPr>
        <p:spPr>
          <a:xfrm rot="16200000" flipH="1">
            <a:off x="5703084" y="4685691"/>
            <a:ext cx="763308" cy="81028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265602" y="547137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2" name="Curved Connector 91"/>
          <p:cNvCxnSpPr>
            <a:stCxn id="6" idx="4"/>
            <a:endCxn id="12" idx="2"/>
          </p:cNvCxnSpPr>
          <p:nvPr/>
        </p:nvCxnSpPr>
        <p:spPr>
          <a:xfrm rot="16200000" flipH="1">
            <a:off x="6725353" y="3663422"/>
            <a:ext cx="381533" cy="247304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3" idx="6"/>
            <a:endCxn id="12" idx="3"/>
          </p:cNvCxnSpPr>
          <p:nvPr/>
        </p:nvCxnSpPr>
        <p:spPr>
          <a:xfrm flipV="1">
            <a:off x="7464827" y="5593819"/>
            <a:ext cx="994502" cy="50318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689905" y="4805435"/>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6" name="TextBox 95"/>
          <p:cNvSpPr txBox="1"/>
          <p:nvPr/>
        </p:nvSpPr>
        <p:spPr>
          <a:xfrm>
            <a:off x="7664852" y="6169862"/>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7" name="TextBox 96"/>
          <p:cNvSpPr txBox="1"/>
          <p:nvPr/>
        </p:nvSpPr>
        <p:spPr>
          <a:xfrm>
            <a:off x="4712128" y="5164778"/>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9" name="Curved Connector 98"/>
          <p:cNvCxnSpPr>
            <a:stCxn id="9" idx="4"/>
            <a:endCxn id="11" idx="0"/>
          </p:cNvCxnSpPr>
          <p:nvPr/>
        </p:nvCxnSpPr>
        <p:spPr>
          <a:xfrm rot="5400000">
            <a:off x="2719212" y="4282127"/>
            <a:ext cx="551001" cy="151349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061957" y="481371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102" name="Curved Connector 101"/>
          <p:cNvCxnSpPr>
            <a:stCxn id="13" idx="3"/>
            <a:endCxn id="11" idx="6"/>
          </p:cNvCxnSpPr>
          <p:nvPr/>
        </p:nvCxnSpPr>
        <p:spPr>
          <a:xfrm rot="5400000" flipH="1">
            <a:off x="4144391" y="4882508"/>
            <a:ext cx="666443" cy="2645751"/>
          </a:xfrm>
          <a:prstGeom prst="curvedConnector4">
            <a:avLst>
              <a:gd name="adj1" fmla="val -34302"/>
              <a:gd name="adj2" fmla="val 55396"/>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063276" y="6152949"/>
            <a:ext cx="1534886" cy="276999"/>
          </a:xfrm>
          <a:prstGeom prst="rect">
            <a:avLst/>
          </a:prstGeom>
          <a:noFill/>
        </p:spPr>
        <p:txBody>
          <a:bodyPr wrap="square" rtlCol="0">
            <a:spAutoFit/>
          </a:bodyPr>
          <a:lstStyle/>
          <a:p>
            <a:r>
              <a:rPr lang="en-US" sz="1200" dirty="0" smtClean="0"/>
              <a:t>encapsulate with</a:t>
            </a:r>
            <a:endParaRPr lang="en-US" sz="1200" dirty="0"/>
          </a:p>
        </p:txBody>
      </p:sp>
    </p:spTree>
    <p:extLst>
      <p:ext uri="{BB962C8B-B14F-4D97-AF65-F5344CB8AC3E}">
        <p14:creationId xmlns:p14="http://schemas.microsoft.com/office/powerpoint/2010/main" val="15885258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Objects</a:t>
            </a:r>
            <a:endParaRPr lang="en-US" dirty="0"/>
          </a:p>
        </p:txBody>
      </p:sp>
      <p:sp>
        <p:nvSpPr>
          <p:cNvPr id="3" name="Text Placeholder 2"/>
          <p:cNvSpPr>
            <a:spLocks noGrp="1"/>
          </p:cNvSpPr>
          <p:nvPr>
            <p:ph type="body" sz="quarter" idx="10"/>
          </p:nvPr>
        </p:nvSpPr>
        <p:spPr>
          <a:xfrm>
            <a:off x="1296000" y="3398485"/>
            <a:ext cx="10134000" cy="1173515"/>
          </a:xfrm>
        </p:spPr>
        <p:txBody>
          <a:bodyPr>
            <a:normAutofit/>
          </a:bodyPr>
          <a:lstStyle/>
          <a:p>
            <a:pPr marL="0" indent="0">
              <a:buNone/>
            </a:pPr>
            <a:r>
              <a:rPr lang="en-US" dirty="0" smtClean="0"/>
              <a:t>“Represent a descriptive aspect of </a:t>
            </a:r>
            <a:r>
              <a:rPr lang="en-US" dirty="0"/>
              <a:t>the </a:t>
            </a:r>
            <a:r>
              <a:rPr lang="en-US" dirty="0" smtClean="0"/>
              <a:t>domain </a:t>
            </a:r>
            <a:r>
              <a:rPr lang="en-US" dirty="0"/>
              <a:t>with no conceptual identity</a:t>
            </a:r>
            <a:r>
              <a:rPr lang="en-US" dirty="0" smtClean="0"/>
              <a:t>.”</a:t>
            </a:r>
            <a:endParaRPr lang="en-US" dirty="0"/>
          </a:p>
        </p:txBody>
      </p:sp>
    </p:spTree>
    <p:extLst>
      <p:ext uri="{BB962C8B-B14F-4D97-AF65-F5344CB8AC3E}">
        <p14:creationId xmlns:p14="http://schemas.microsoft.com/office/powerpoint/2010/main" val="710055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21482" y="1684867"/>
            <a:ext cx="8046676" cy="4471458"/>
          </a:xfrm>
        </p:spPr>
      </p:pic>
      <p:sp>
        <p:nvSpPr>
          <p:cNvPr id="3" name="Title 2"/>
          <p:cNvSpPr>
            <a:spLocks noGrp="1"/>
          </p:cNvSpPr>
          <p:nvPr>
            <p:ph type="title"/>
          </p:nvPr>
        </p:nvSpPr>
        <p:spPr/>
        <p:txBody>
          <a:bodyPr/>
          <a:lstStyle/>
          <a:p>
            <a:r>
              <a:rPr lang="en-US" dirty="0" smtClean="0"/>
              <a:t>What developers tend to do</a:t>
            </a:r>
            <a:r>
              <a:rPr lang="en-NL" dirty="0" smtClean="0"/>
              <a:t>…</a:t>
            </a:r>
            <a:endParaRPr lang="en-US" dirty="0"/>
          </a:p>
        </p:txBody>
      </p:sp>
      <p:sp>
        <p:nvSpPr>
          <p:cNvPr id="5" name="TextBox 4"/>
          <p:cNvSpPr txBox="1"/>
          <p:nvPr/>
        </p:nvSpPr>
        <p:spPr>
          <a:xfrm>
            <a:off x="7984067" y="6156325"/>
            <a:ext cx="2590800" cy="215444"/>
          </a:xfrm>
          <a:prstGeom prst="rect">
            <a:avLst/>
          </a:prstGeom>
          <a:noFill/>
        </p:spPr>
        <p:txBody>
          <a:bodyPr wrap="square" rtlCol="0">
            <a:spAutoFit/>
          </a:bodyPr>
          <a:lstStyle/>
          <a:p>
            <a:r>
              <a:rPr lang="en-US" sz="800" i="1" dirty="0" smtClean="0"/>
              <a:t>Picture adopted from Kevin Henley</a:t>
            </a:r>
            <a:endParaRPr lang="en-US" sz="800" i="1" dirty="0"/>
          </a:p>
        </p:txBody>
      </p:sp>
    </p:spTree>
    <p:extLst>
      <p:ext uri="{BB962C8B-B14F-4D97-AF65-F5344CB8AC3E}">
        <p14:creationId xmlns:p14="http://schemas.microsoft.com/office/powerpoint/2010/main" val="33147331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Objects: Currency</a:t>
            </a:r>
            <a:endParaRPr lang="en-US" dirty="0"/>
          </a:p>
        </p:txBody>
      </p:sp>
      <p:sp>
        <p:nvSpPr>
          <p:cNvPr id="7" name="Rectangle 5"/>
          <p:cNvSpPr>
            <a:spLocks noChangeArrowheads="1"/>
          </p:cNvSpPr>
          <p:nvPr/>
        </p:nvSpPr>
        <p:spPr bwMode="auto">
          <a:xfrm>
            <a:off x="1296000" y="2546096"/>
            <a:ext cx="10278966"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Currency(</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currencyCode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currencyCode</a:t>
            </a:r>
            <a:r>
              <a:rPr kumimoji="0" lang="en-US" altLang="en-US" sz="1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currencyCode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static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Optional&lt;Currency&gt; create(</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currencyCode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List&lt;String&gt;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currencyCode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null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currencyCode.length</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msgs.add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"Currency code has 3 characters"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Optional.</a:t>
            </a:r>
            <a:r>
              <a:rPr kumimoji="0" lang="en-US" altLang="en-US" sz="14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empty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Optional.</a:t>
            </a:r>
            <a:r>
              <a:rPr kumimoji="0" lang="en-US" altLang="en-US" sz="14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of</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Currency(</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currencyCode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30720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our Payments domain</a:t>
            </a:r>
            <a:endParaRPr lang="en-US" dirty="0"/>
          </a:p>
        </p:txBody>
      </p:sp>
      <p:sp>
        <p:nvSpPr>
          <p:cNvPr id="4" name="Oval 3"/>
          <p:cNvSpPr/>
          <p:nvPr/>
        </p:nvSpPr>
        <p:spPr>
          <a:xfrm>
            <a:off x="4215038" y="1605642"/>
            <a:ext cx="3513818" cy="1058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Domain-driven Design</a:t>
            </a:r>
            <a:endParaRPr lang="en-US" dirty="0">
              <a:solidFill>
                <a:schemeClr val="tx1"/>
              </a:solidFill>
            </a:endParaRPr>
          </a:p>
        </p:txBody>
      </p:sp>
      <p:sp>
        <p:nvSpPr>
          <p:cNvPr id="6" name="Oval 5"/>
          <p:cNvSpPr/>
          <p:nvPr/>
        </p:nvSpPr>
        <p:spPr>
          <a:xfrm>
            <a:off x="4782123" y="3591209"/>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Entities</a:t>
            </a:r>
            <a:endParaRPr lang="en-US" dirty="0">
              <a:solidFill>
                <a:schemeClr val="tx1"/>
              </a:solidFill>
            </a:endParaRPr>
          </a:p>
        </p:txBody>
      </p:sp>
      <p:sp>
        <p:nvSpPr>
          <p:cNvPr id="8" name="Oval 7"/>
          <p:cNvSpPr/>
          <p:nvPr/>
        </p:nvSpPr>
        <p:spPr>
          <a:xfrm>
            <a:off x="8570516" y="2841171"/>
            <a:ext cx="2044365" cy="127625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Layered Architecture</a:t>
            </a:r>
            <a:endParaRPr lang="en-US" dirty="0">
              <a:solidFill>
                <a:schemeClr val="tx1"/>
              </a:solidFill>
            </a:endParaRPr>
          </a:p>
        </p:txBody>
      </p:sp>
      <p:sp>
        <p:nvSpPr>
          <p:cNvPr id="9" name="Oval 8"/>
          <p:cNvSpPr/>
          <p:nvPr/>
        </p:nvSpPr>
        <p:spPr>
          <a:xfrm>
            <a:off x="2870048" y="3557502"/>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Value Objects</a:t>
            </a:r>
            <a:endParaRPr lang="en-US" dirty="0">
              <a:solidFill>
                <a:schemeClr val="tx1"/>
              </a:solidFill>
            </a:endParaRPr>
          </a:p>
        </p:txBody>
      </p:sp>
      <p:sp>
        <p:nvSpPr>
          <p:cNvPr id="10" name="Oval 9"/>
          <p:cNvSpPr/>
          <p:nvPr/>
        </p:nvSpPr>
        <p:spPr>
          <a:xfrm>
            <a:off x="1333383" y="3259470"/>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Services</a:t>
            </a:r>
            <a:endParaRPr lang="en-US" dirty="0">
              <a:solidFill>
                <a:schemeClr val="tx1"/>
              </a:solidFill>
            </a:endParaRPr>
          </a:p>
        </p:txBody>
      </p:sp>
      <p:sp>
        <p:nvSpPr>
          <p:cNvPr id="11" name="Oval 10"/>
          <p:cNvSpPr/>
          <p:nvPr/>
        </p:nvSpPr>
        <p:spPr>
          <a:xfrm>
            <a:off x="1321195" y="5314374"/>
            <a:ext cx="1833542" cy="111557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Factories</a:t>
            </a:r>
            <a:endParaRPr lang="en-US" dirty="0">
              <a:solidFill>
                <a:schemeClr val="tx1"/>
              </a:solidFill>
            </a:endParaRPr>
          </a:p>
        </p:txBody>
      </p:sp>
      <p:sp>
        <p:nvSpPr>
          <p:cNvPr id="12" name="Oval 11"/>
          <p:cNvSpPr/>
          <p:nvPr/>
        </p:nvSpPr>
        <p:spPr>
          <a:xfrm>
            <a:off x="8016564" y="4432140"/>
            <a:ext cx="2094192" cy="142300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Repositories</a:t>
            </a:r>
            <a:endParaRPr lang="en-US" dirty="0">
              <a:solidFill>
                <a:schemeClr val="tx1"/>
              </a:solidFill>
            </a:endParaRPr>
          </a:p>
        </p:txBody>
      </p:sp>
      <p:sp>
        <p:nvSpPr>
          <p:cNvPr id="13" name="Oval 12"/>
          <p:cNvSpPr/>
          <p:nvPr/>
        </p:nvSpPr>
        <p:spPr>
          <a:xfrm>
            <a:off x="5514933" y="5472487"/>
            <a:ext cx="1949894" cy="1249034"/>
          </a:xfrm>
          <a:prstGeom prst="ellipse">
            <a:avLst/>
          </a:prstGeom>
          <a:pattFill prst="pct5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Aggregates</a:t>
            </a:r>
            <a:endParaRPr lang="en-US" dirty="0">
              <a:solidFill>
                <a:schemeClr val="tx1"/>
              </a:solidFill>
            </a:endParaRPr>
          </a:p>
        </p:txBody>
      </p:sp>
      <p:cxnSp>
        <p:nvCxnSpPr>
          <p:cNvPr id="18" name="Curved Connector 17"/>
          <p:cNvCxnSpPr>
            <a:stCxn id="4" idx="6"/>
            <a:endCxn id="8" idx="0"/>
          </p:cNvCxnSpPr>
          <p:nvPr/>
        </p:nvCxnSpPr>
        <p:spPr>
          <a:xfrm>
            <a:off x="7728856" y="2134861"/>
            <a:ext cx="1863843" cy="7063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88759" y="2377125"/>
            <a:ext cx="1534886" cy="276999"/>
          </a:xfrm>
          <a:prstGeom prst="rect">
            <a:avLst/>
          </a:prstGeom>
          <a:noFill/>
        </p:spPr>
        <p:txBody>
          <a:bodyPr wrap="square" rtlCol="0">
            <a:spAutoFit/>
          </a:bodyPr>
          <a:lstStyle/>
          <a:p>
            <a:r>
              <a:rPr lang="en-US" sz="1200" dirty="0" smtClean="0"/>
              <a:t>isolate domain with</a:t>
            </a:r>
            <a:endParaRPr lang="en-US" sz="1200" dirty="0"/>
          </a:p>
        </p:txBody>
      </p:sp>
      <p:cxnSp>
        <p:nvCxnSpPr>
          <p:cNvPr id="28" name="Curved Connector 27"/>
          <p:cNvCxnSpPr>
            <a:stCxn id="4" idx="4"/>
            <a:endCxn id="9" idx="0"/>
          </p:cNvCxnSpPr>
          <p:nvPr/>
        </p:nvCxnSpPr>
        <p:spPr>
          <a:xfrm rot="5400000">
            <a:off x="4454622" y="2040176"/>
            <a:ext cx="893423" cy="214122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 idx="4"/>
            <a:endCxn id="6" idx="0"/>
          </p:cNvCxnSpPr>
          <p:nvPr/>
        </p:nvCxnSpPr>
        <p:spPr>
          <a:xfrm rot="5400000">
            <a:off x="5393806" y="3013068"/>
            <a:ext cx="927130" cy="22915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4" idx="4"/>
            <a:endCxn id="10" idx="0"/>
          </p:cNvCxnSpPr>
          <p:nvPr/>
        </p:nvCxnSpPr>
        <p:spPr>
          <a:xfrm rot="5400000">
            <a:off x="3835306" y="1122828"/>
            <a:ext cx="595391" cy="36778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301777" y="2664080"/>
            <a:ext cx="1534886" cy="276999"/>
          </a:xfrm>
          <a:prstGeom prst="rect">
            <a:avLst/>
          </a:prstGeom>
          <a:noFill/>
        </p:spPr>
        <p:txBody>
          <a:bodyPr wrap="square" rtlCol="0">
            <a:spAutoFit/>
          </a:bodyPr>
          <a:lstStyle/>
          <a:p>
            <a:r>
              <a:rPr lang="en-US" sz="1200" dirty="0" smtClean="0"/>
              <a:t>express with</a:t>
            </a:r>
            <a:endParaRPr lang="en-US" sz="1200" dirty="0"/>
          </a:p>
        </p:txBody>
      </p:sp>
      <p:cxnSp>
        <p:nvCxnSpPr>
          <p:cNvPr id="83" name="Curved Connector 82"/>
          <p:cNvCxnSpPr>
            <a:stCxn id="9" idx="4"/>
          </p:cNvCxnSpPr>
          <p:nvPr/>
        </p:nvCxnSpPr>
        <p:spPr>
          <a:xfrm rot="16200000" flipH="1">
            <a:off x="4014372" y="4557364"/>
            <a:ext cx="1337265" cy="170457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6" idx="4"/>
            <a:endCxn id="13" idx="0"/>
          </p:cNvCxnSpPr>
          <p:nvPr/>
        </p:nvCxnSpPr>
        <p:spPr>
          <a:xfrm rot="16200000" flipH="1">
            <a:off x="5767456" y="4750063"/>
            <a:ext cx="697762" cy="74708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265602" y="547137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2" name="Curved Connector 91"/>
          <p:cNvCxnSpPr>
            <a:stCxn id="6" idx="4"/>
            <a:endCxn id="12" idx="2"/>
          </p:cNvCxnSpPr>
          <p:nvPr/>
        </p:nvCxnSpPr>
        <p:spPr>
          <a:xfrm rot="16200000" flipH="1">
            <a:off x="6695221" y="3822298"/>
            <a:ext cx="368917" cy="227377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3" idx="6"/>
            <a:endCxn id="12" idx="3"/>
          </p:cNvCxnSpPr>
          <p:nvPr/>
        </p:nvCxnSpPr>
        <p:spPr>
          <a:xfrm flipV="1">
            <a:off x="7464827" y="5646749"/>
            <a:ext cx="858424" cy="45025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689905" y="4805435"/>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6" name="TextBox 95"/>
          <p:cNvSpPr txBox="1"/>
          <p:nvPr/>
        </p:nvSpPr>
        <p:spPr>
          <a:xfrm>
            <a:off x="7664852" y="6169862"/>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7" name="TextBox 96"/>
          <p:cNvSpPr txBox="1"/>
          <p:nvPr/>
        </p:nvSpPr>
        <p:spPr>
          <a:xfrm>
            <a:off x="4712128" y="5164778"/>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9" name="Curved Connector 98"/>
          <p:cNvCxnSpPr>
            <a:stCxn id="9" idx="4"/>
            <a:endCxn id="11" idx="0"/>
          </p:cNvCxnSpPr>
          <p:nvPr/>
        </p:nvCxnSpPr>
        <p:spPr>
          <a:xfrm rot="5400000">
            <a:off x="2747665" y="4231320"/>
            <a:ext cx="573356" cy="15927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061957" y="481371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102" name="Curved Connector 101"/>
          <p:cNvCxnSpPr>
            <a:stCxn id="13" idx="3"/>
            <a:endCxn id="11" idx="6"/>
          </p:cNvCxnSpPr>
          <p:nvPr/>
        </p:nvCxnSpPr>
        <p:spPr>
          <a:xfrm rot="5400000" flipH="1">
            <a:off x="4144391" y="4882508"/>
            <a:ext cx="666443" cy="2645751"/>
          </a:xfrm>
          <a:prstGeom prst="curvedConnector4">
            <a:avLst>
              <a:gd name="adj1" fmla="val -34302"/>
              <a:gd name="adj2" fmla="val 55396"/>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063276" y="6152949"/>
            <a:ext cx="1534886" cy="276999"/>
          </a:xfrm>
          <a:prstGeom prst="rect">
            <a:avLst/>
          </a:prstGeom>
          <a:noFill/>
        </p:spPr>
        <p:txBody>
          <a:bodyPr wrap="square" rtlCol="0">
            <a:spAutoFit/>
          </a:bodyPr>
          <a:lstStyle/>
          <a:p>
            <a:r>
              <a:rPr lang="en-US" sz="1200" dirty="0" smtClean="0"/>
              <a:t>encapsulate with</a:t>
            </a:r>
            <a:endParaRPr lang="en-US" sz="1200" dirty="0"/>
          </a:p>
        </p:txBody>
      </p:sp>
    </p:spTree>
    <p:extLst>
      <p:ext uri="{BB962C8B-B14F-4D97-AF65-F5344CB8AC3E}">
        <p14:creationId xmlns:p14="http://schemas.microsoft.com/office/powerpoint/2010/main" val="7108527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Aggregates</a:t>
            </a:r>
            <a:endParaRPr lang="en-US" dirty="0"/>
          </a:p>
        </p:txBody>
      </p:sp>
      <p:sp>
        <p:nvSpPr>
          <p:cNvPr id="3" name="Text Placeholder 2"/>
          <p:cNvSpPr>
            <a:spLocks noGrp="1"/>
          </p:cNvSpPr>
          <p:nvPr>
            <p:ph type="body" sz="quarter" idx="10"/>
          </p:nvPr>
        </p:nvSpPr>
        <p:spPr>
          <a:xfrm>
            <a:off x="1296000" y="2016000"/>
            <a:ext cx="10656514" cy="4140000"/>
          </a:xfrm>
        </p:spPr>
        <p:txBody>
          <a:bodyPr/>
          <a:lstStyle/>
          <a:p>
            <a:endParaRPr lang="en-US" dirty="0" smtClean="0"/>
          </a:p>
          <a:p>
            <a:endParaRPr lang="en-US" dirty="0"/>
          </a:p>
          <a:p>
            <a:endParaRPr lang="en-US" dirty="0" smtClean="0"/>
          </a:p>
          <a:p>
            <a:pPr marL="0" indent="0">
              <a:buNone/>
            </a:pPr>
            <a:r>
              <a:rPr lang="en-US" sz="2100" dirty="0" smtClean="0"/>
              <a:t>“A </a:t>
            </a:r>
            <a:r>
              <a:rPr lang="en-US" sz="2100" dirty="0"/>
              <a:t>cluster of associated objects that is </a:t>
            </a:r>
            <a:r>
              <a:rPr lang="en-US" sz="2100" dirty="0" smtClean="0"/>
              <a:t>treated </a:t>
            </a:r>
            <a:r>
              <a:rPr lang="en-US" sz="2100" dirty="0"/>
              <a:t>as a unit </a:t>
            </a:r>
            <a:r>
              <a:rPr lang="en-US" sz="2100" dirty="0" smtClean="0"/>
              <a:t>for the </a:t>
            </a:r>
            <a:r>
              <a:rPr lang="en-US" sz="2100" dirty="0"/>
              <a:t>purpose of data changes</a:t>
            </a:r>
            <a:r>
              <a:rPr lang="en-US" sz="2100" dirty="0" smtClean="0"/>
              <a:t>.”</a:t>
            </a:r>
            <a:endParaRPr lang="en-US" sz="2100" dirty="0"/>
          </a:p>
        </p:txBody>
      </p:sp>
    </p:spTree>
    <p:extLst>
      <p:ext uri="{BB962C8B-B14F-4D97-AF65-F5344CB8AC3E}">
        <p14:creationId xmlns:p14="http://schemas.microsoft.com/office/powerpoint/2010/main" val="36142578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bg1"/>
          </a:solidFill>
        </p:spPr>
        <p:txBody>
          <a:bodyPr/>
          <a:lstStyle/>
          <a:p>
            <a:r>
              <a:rPr lang="en-US" dirty="0" smtClean="0"/>
              <a:t>Aggregates</a:t>
            </a:r>
            <a:endParaRPr lang="en-US" dirty="0"/>
          </a:p>
        </p:txBody>
      </p:sp>
      <p:sp>
        <p:nvSpPr>
          <p:cNvPr id="6" name="Oval 5"/>
          <p:cNvSpPr/>
          <p:nvPr/>
        </p:nvSpPr>
        <p:spPr>
          <a:xfrm>
            <a:off x="1296000" y="2627388"/>
            <a:ext cx="1872275" cy="767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a:t>
            </a:r>
            <a:r>
              <a:rPr lang="en-US" dirty="0" err="1" smtClean="0">
                <a:solidFill>
                  <a:schemeClr val="tx1"/>
                </a:solidFill>
              </a:rPr>
              <a:t>Ordering</a:t>
            </a:r>
            <a:r>
              <a:rPr lang="en-US" dirty="0" smtClean="0">
                <a:solidFill>
                  <a:schemeClr val="tx1"/>
                </a:solidFill>
              </a:rPr>
              <a:t> Account</a:t>
            </a:r>
            <a:endParaRPr lang="en-US" dirty="0"/>
          </a:p>
        </p:txBody>
      </p:sp>
      <p:sp>
        <p:nvSpPr>
          <p:cNvPr id="8" name="Oval 7"/>
          <p:cNvSpPr/>
          <p:nvPr/>
        </p:nvSpPr>
        <p:spPr>
          <a:xfrm>
            <a:off x="4208928" y="2016000"/>
            <a:ext cx="3411708" cy="83295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a:t>
            </a:r>
            <a:r>
              <a:rPr lang="en-US" dirty="0" err="1" smtClean="0">
                <a:solidFill>
                  <a:schemeClr val="tx1"/>
                </a:solidFill>
              </a:rPr>
              <a:t>PaymentInstruction</a:t>
            </a:r>
            <a:endParaRPr lang="en-US" dirty="0"/>
          </a:p>
        </p:txBody>
      </p:sp>
      <p:sp>
        <p:nvSpPr>
          <p:cNvPr id="10" name="Oval 9"/>
          <p:cNvSpPr/>
          <p:nvPr/>
        </p:nvSpPr>
        <p:spPr>
          <a:xfrm>
            <a:off x="4069288" y="4506314"/>
            <a:ext cx="1976082" cy="767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Beneficiary Bank</a:t>
            </a:r>
            <a:endParaRPr lang="en-US" dirty="0"/>
          </a:p>
        </p:txBody>
      </p:sp>
      <p:sp>
        <p:nvSpPr>
          <p:cNvPr id="11" name="Oval 10"/>
          <p:cNvSpPr/>
          <p:nvPr/>
        </p:nvSpPr>
        <p:spPr>
          <a:xfrm>
            <a:off x="3173868" y="3394713"/>
            <a:ext cx="1976082" cy="767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Beneficiary Account</a:t>
            </a:r>
            <a:endParaRPr lang="en-US" dirty="0"/>
          </a:p>
        </p:txBody>
      </p:sp>
      <p:sp>
        <p:nvSpPr>
          <p:cNvPr id="12" name="Oval 11"/>
          <p:cNvSpPr/>
          <p:nvPr/>
        </p:nvSpPr>
        <p:spPr>
          <a:xfrm>
            <a:off x="7446668" y="4196630"/>
            <a:ext cx="1976082" cy="767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Currency</a:t>
            </a:r>
            <a:endParaRPr lang="en-US" dirty="0"/>
          </a:p>
        </p:txBody>
      </p:sp>
      <p:sp>
        <p:nvSpPr>
          <p:cNvPr id="14" name="Oval 13"/>
          <p:cNvSpPr/>
          <p:nvPr/>
        </p:nvSpPr>
        <p:spPr>
          <a:xfrm>
            <a:off x="8787626" y="3554340"/>
            <a:ext cx="1976082" cy="767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Amount</a:t>
            </a:r>
            <a:endParaRPr lang="en-US" dirty="0"/>
          </a:p>
        </p:txBody>
      </p:sp>
      <p:sp>
        <p:nvSpPr>
          <p:cNvPr id="15" name="Oval 14"/>
          <p:cNvSpPr/>
          <p:nvPr/>
        </p:nvSpPr>
        <p:spPr>
          <a:xfrm>
            <a:off x="5510236" y="3807291"/>
            <a:ext cx="1976082" cy="767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Fedwire</a:t>
            </a:r>
            <a:endParaRPr lang="en-US" dirty="0"/>
          </a:p>
        </p:txBody>
      </p:sp>
      <p:cxnSp>
        <p:nvCxnSpPr>
          <p:cNvPr id="17" name="Curved Connector 16"/>
          <p:cNvCxnSpPr>
            <a:stCxn id="8" idx="4"/>
            <a:endCxn id="6" idx="6"/>
          </p:cNvCxnSpPr>
          <p:nvPr/>
        </p:nvCxnSpPr>
        <p:spPr>
          <a:xfrm rot="5400000">
            <a:off x="4460481" y="1556749"/>
            <a:ext cx="162097" cy="27465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8" idx="4"/>
            <a:endCxn id="11" idx="7"/>
          </p:cNvCxnSpPr>
          <p:nvPr/>
        </p:nvCxnSpPr>
        <p:spPr>
          <a:xfrm rot="5400000">
            <a:off x="5058606" y="2650908"/>
            <a:ext cx="658131" cy="105422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8" idx="4"/>
            <a:endCxn id="10" idx="0"/>
          </p:cNvCxnSpPr>
          <p:nvPr/>
        </p:nvCxnSpPr>
        <p:spPr>
          <a:xfrm rot="5400000">
            <a:off x="4657376" y="3248908"/>
            <a:ext cx="1657360" cy="8574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8" idx="4"/>
            <a:endCxn id="15" idx="0"/>
          </p:cNvCxnSpPr>
          <p:nvPr/>
        </p:nvCxnSpPr>
        <p:spPr>
          <a:xfrm rot="16200000" flipH="1">
            <a:off x="5727361" y="3036374"/>
            <a:ext cx="958337" cy="58349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8" idx="4"/>
            <a:endCxn id="12" idx="0"/>
          </p:cNvCxnSpPr>
          <p:nvPr/>
        </p:nvCxnSpPr>
        <p:spPr>
          <a:xfrm rot="16200000" flipH="1">
            <a:off x="6500907" y="2262828"/>
            <a:ext cx="1347676" cy="2519927"/>
          </a:xfrm>
          <a:prstGeom prst="curvedConnector3">
            <a:avLst>
              <a:gd name="adj1" fmla="val 371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8" idx="4"/>
            <a:endCxn id="14" idx="0"/>
          </p:cNvCxnSpPr>
          <p:nvPr/>
        </p:nvCxnSpPr>
        <p:spPr>
          <a:xfrm rot="16200000" flipH="1">
            <a:off x="7492531" y="1271204"/>
            <a:ext cx="705386" cy="386088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urved Connector 59"/>
          <p:cNvCxnSpPr/>
          <p:nvPr/>
        </p:nvCxnSpPr>
        <p:spPr>
          <a:xfrm rot="5400000">
            <a:off x="694299" y="2453650"/>
            <a:ext cx="3796497" cy="2593094"/>
          </a:xfrm>
          <a:prstGeom prst="curvedConnector3">
            <a:avLst/>
          </a:prstGeom>
          <a:ln w="53975">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899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fade">
                                      <p:cBhvr>
                                        <p:cTn id="5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P spid="14"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our Payments domain</a:t>
            </a:r>
            <a:endParaRPr lang="en-US" dirty="0"/>
          </a:p>
        </p:txBody>
      </p:sp>
      <p:sp>
        <p:nvSpPr>
          <p:cNvPr id="4" name="Oval 3"/>
          <p:cNvSpPr/>
          <p:nvPr/>
        </p:nvSpPr>
        <p:spPr>
          <a:xfrm>
            <a:off x="4215038" y="1605642"/>
            <a:ext cx="3513818" cy="1058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Domain-driven Design</a:t>
            </a:r>
            <a:endParaRPr lang="en-US" dirty="0">
              <a:solidFill>
                <a:schemeClr val="tx1"/>
              </a:solidFill>
            </a:endParaRPr>
          </a:p>
        </p:txBody>
      </p:sp>
      <p:sp>
        <p:nvSpPr>
          <p:cNvPr id="6" name="Oval 5"/>
          <p:cNvSpPr/>
          <p:nvPr/>
        </p:nvSpPr>
        <p:spPr>
          <a:xfrm>
            <a:off x="4707219" y="3623713"/>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Entities</a:t>
            </a:r>
            <a:endParaRPr lang="en-US" dirty="0">
              <a:solidFill>
                <a:schemeClr val="tx1"/>
              </a:solidFill>
            </a:endParaRPr>
          </a:p>
        </p:txBody>
      </p:sp>
      <p:sp>
        <p:nvSpPr>
          <p:cNvPr id="8" name="Oval 7"/>
          <p:cNvSpPr/>
          <p:nvPr/>
        </p:nvSpPr>
        <p:spPr>
          <a:xfrm>
            <a:off x="8570516" y="2841171"/>
            <a:ext cx="2044365" cy="127625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Layered Architecture</a:t>
            </a:r>
            <a:endParaRPr lang="en-US" dirty="0">
              <a:solidFill>
                <a:schemeClr val="tx1"/>
              </a:solidFill>
            </a:endParaRPr>
          </a:p>
        </p:txBody>
      </p:sp>
      <p:sp>
        <p:nvSpPr>
          <p:cNvPr id="9" name="Oval 8"/>
          <p:cNvSpPr/>
          <p:nvPr/>
        </p:nvSpPr>
        <p:spPr>
          <a:xfrm>
            <a:off x="2790787" y="3579857"/>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Value Objects</a:t>
            </a:r>
            <a:endParaRPr lang="en-US" dirty="0">
              <a:solidFill>
                <a:schemeClr val="tx1"/>
              </a:solidFill>
            </a:endParaRPr>
          </a:p>
        </p:txBody>
      </p:sp>
      <p:sp>
        <p:nvSpPr>
          <p:cNvPr id="10" name="Oval 9"/>
          <p:cNvSpPr/>
          <p:nvPr/>
        </p:nvSpPr>
        <p:spPr>
          <a:xfrm>
            <a:off x="1333383" y="3259470"/>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Services</a:t>
            </a:r>
            <a:endParaRPr lang="en-US" dirty="0">
              <a:solidFill>
                <a:schemeClr val="tx1"/>
              </a:solidFill>
            </a:endParaRPr>
          </a:p>
        </p:txBody>
      </p:sp>
      <p:sp>
        <p:nvSpPr>
          <p:cNvPr id="11" name="Oval 10"/>
          <p:cNvSpPr/>
          <p:nvPr/>
        </p:nvSpPr>
        <p:spPr>
          <a:xfrm>
            <a:off x="1321195" y="5314374"/>
            <a:ext cx="1833542" cy="1115574"/>
          </a:xfrm>
          <a:prstGeom prst="ellipse">
            <a:avLst/>
          </a:prstGeom>
          <a:pattFill prst="pct5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Factories</a:t>
            </a:r>
            <a:endParaRPr lang="en-US" dirty="0">
              <a:solidFill>
                <a:schemeClr val="tx1"/>
              </a:solidFill>
            </a:endParaRPr>
          </a:p>
        </p:txBody>
      </p:sp>
      <p:sp>
        <p:nvSpPr>
          <p:cNvPr id="12" name="Oval 11"/>
          <p:cNvSpPr/>
          <p:nvPr/>
        </p:nvSpPr>
        <p:spPr>
          <a:xfrm>
            <a:off x="7941660" y="4417933"/>
            <a:ext cx="2094192" cy="142300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Repositories</a:t>
            </a:r>
            <a:endParaRPr lang="en-US" dirty="0">
              <a:solidFill>
                <a:schemeClr val="tx1"/>
              </a:solidFill>
            </a:endParaRPr>
          </a:p>
        </p:txBody>
      </p:sp>
      <p:sp>
        <p:nvSpPr>
          <p:cNvPr id="13" name="Oval 12"/>
          <p:cNvSpPr/>
          <p:nvPr/>
        </p:nvSpPr>
        <p:spPr>
          <a:xfrm>
            <a:off x="5514933" y="5472487"/>
            <a:ext cx="1949894" cy="1249034"/>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Aggregates</a:t>
            </a:r>
            <a:endParaRPr lang="en-US" dirty="0">
              <a:solidFill>
                <a:schemeClr val="tx1"/>
              </a:solidFill>
            </a:endParaRPr>
          </a:p>
        </p:txBody>
      </p:sp>
      <p:cxnSp>
        <p:nvCxnSpPr>
          <p:cNvPr id="18" name="Curved Connector 17"/>
          <p:cNvCxnSpPr>
            <a:stCxn id="4" idx="6"/>
            <a:endCxn id="8" idx="0"/>
          </p:cNvCxnSpPr>
          <p:nvPr/>
        </p:nvCxnSpPr>
        <p:spPr>
          <a:xfrm>
            <a:off x="7728856" y="2134861"/>
            <a:ext cx="1863843" cy="7063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88759" y="2377125"/>
            <a:ext cx="1534886" cy="276999"/>
          </a:xfrm>
          <a:prstGeom prst="rect">
            <a:avLst/>
          </a:prstGeom>
          <a:noFill/>
        </p:spPr>
        <p:txBody>
          <a:bodyPr wrap="square" rtlCol="0">
            <a:spAutoFit/>
          </a:bodyPr>
          <a:lstStyle/>
          <a:p>
            <a:r>
              <a:rPr lang="en-US" sz="1200" dirty="0" smtClean="0"/>
              <a:t>isolate domain with</a:t>
            </a:r>
            <a:endParaRPr lang="en-US" sz="1200" dirty="0"/>
          </a:p>
        </p:txBody>
      </p:sp>
      <p:cxnSp>
        <p:nvCxnSpPr>
          <p:cNvPr id="28" name="Curved Connector 27"/>
          <p:cNvCxnSpPr>
            <a:stCxn id="4" idx="4"/>
            <a:endCxn id="9" idx="0"/>
          </p:cNvCxnSpPr>
          <p:nvPr/>
        </p:nvCxnSpPr>
        <p:spPr>
          <a:xfrm rot="5400000">
            <a:off x="4403814" y="2011724"/>
            <a:ext cx="915778" cy="222048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 idx="4"/>
            <a:endCxn id="6" idx="0"/>
          </p:cNvCxnSpPr>
          <p:nvPr/>
        </p:nvCxnSpPr>
        <p:spPr>
          <a:xfrm rot="5400000">
            <a:off x="5340102" y="2991868"/>
            <a:ext cx="959634" cy="30405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4" idx="4"/>
            <a:endCxn id="10" idx="0"/>
          </p:cNvCxnSpPr>
          <p:nvPr/>
        </p:nvCxnSpPr>
        <p:spPr>
          <a:xfrm rot="5400000">
            <a:off x="3835306" y="1122828"/>
            <a:ext cx="595391" cy="36778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301777" y="2664080"/>
            <a:ext cx="1534886" cy="276999"/>
          </a:xfrm>
          <a:prstGeom prst="rect">
            <a:avLst/>
          </a:prstGeom>
          <a:noFill/>
        </p:spPr>
        <p:txBody>
          <a:bodyPr wrap="square" rtlCol="0">
            <a:spAutoFit/>
          </a:bodyPr>
          <a:lstStyle/>
          <a:p>
            <a:r>
              <a:rPr lang="en-US" sz="1200" dirty="0" smtClean="0"/>
              <a:t>express with</a:t>
            </a:r>
            <a:endParaRPr lang="en-US" sz="1200" dirty="0"/>
          </a:p>
        </p:txBody>
      </p:sp>
      <p:cxnSp>
        <p:nvCxnSpPr>
          <p:cNvPr id="83" name="Curved Connector 82"/>
          <p:cNvCxnSpPr>
            <a:stCxn id="9" idx="4"/>
          </p:cNvCxnSpPr>
          <p:nvPr/>
        </p:nvCxnSpPr>
        <p:spPr>
          <a:xfrm rot="16200000" flipH="1">
            <a:off x="3985919" y="4528912"/>
            <a:ext cx="1314910" cy="178383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6" idx="4"/>
            <a:endCxn id="13" idx="0"/>
          </p:cNvCxnSpPr>
          <p:nvPr/>
        </p:nvCxnSpPr>
        <p:spPr>
          <a:xfrm rot="16200000" flipH="1">
            <a:off x="5746256" y="4728863"/>
            <a:ext cx="665258" cy="82199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265602" y="547137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2" name="Curved Connector 91"/>
          <p:cNvCxnSpPr>
            <a:stCxn id="6" idx="4"/>
            <a:endCxn id="12" idx="2"/>
          </p:cNvCxnSpPr>
          <p:nvPr/>
        </p:nvCxnSpPr>
        <p:spPr>
          <a:xfrm rot="16200000" flipH="1">
            <a:off x="6643672" y="3831447"/>
            <a:ext cx="322206" cy="227377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3" idx="6"/>
            <a:endCxn id="12" idx="4"/>
          </p:cNvCxnSpPr>
          <p:nvPr/>
        </p:nvCxnSpPr>
        <p:spPr>
          <a:xfrm flipV="1">
            <a:off x="7464827" y="5840936"/>
            <a:ext cx="1523929" cy="25606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689905" y="4805435"/>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6" name="TextBox 95"/>
          <p:cNvSpPr txBox="1"/>
          <p:nvPr/>
        </p:nvSpPr>
        <p:spPr>
          <a:xfrm>
            <a:off x="7664852" y="6169862"/>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7" name="TextBox 96"/>
          <p:cNvSpPr txBox="1"/>
          <p:nvPr/>
        </p:nvSpPr>
        <p:spPr>
          <a:xfrm>
            <a:off x="4712128" y="5164778"/>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9" name="Curved Connector 98"/>
          <p:cNvCxnSpPr>
            <a:stCxn id="9" idx="4"/>
            <a:endCxn id="11" idx="0"/>
          </p:cNvCxnSpPr>
          <p:nvPr/>
        </p:nvCxnSpPr>
        <p:spPr>
          <a:xfrm rot="5400000">
            <a:off x="2719212" y="4282127"/>
            <a:ext cx="551001" cy="151349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061957" y="481371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102" name="Curved Connector 101"/>
          <p:cNvCxnSpPr>
            <a:stCxn id="13" idx="3"/>
            <a:endCxn id="11" idx="6"/>
          </p:cNvCxnSpPr>
          <p:nvPr/>
        </p:nvCxnSpPr>
        <p:spPr>
          <a:xfrm rot="5400000" flipH="1">
            <a:off x="4144391" y="4882508"/>
            <a:ext cx="666443" cy="2645751"/>
          </a:xfrm>
          <a:prstGeom prst="curvedConnector4">
            <a:avLst>
              <a:gd name="adj1" fmla="val -34302"/>
              <a:gd name="adj2" fmla="val 55396"/>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063276" y="6152949"/>
            <a:ext cx="1534886" cy="276999"/>
          </a:xfrm>
          <a:prstGeom prst="rect">
            <a:avLst/>
          </a:prstGeom>
          <a:noFill/>
        </p:spPr>
        <p:txBody>
          <a:bodyPr wrap="square" rtlCol="0">
            <a:spAutoFit/>
          </a:bodyPr>
          <a:lstStyle/>
          <a:p>
            <a:r>
              <a:rPr lang="en-US" sz="1200" dirty="0" smtClean="0"/>
              <a:t>encapsulate with</a:t>
            </a:r>
            <a:endParaRPr lang="en-US" sz="1200" dirty="0"/>
          </a:p>
        </p:txBody>
      </p:sp>
    </p:spTree>
    <p:extLst>
      <p:ext uri="{BB962C8B-B14F-4D97-AF65-F5344CB8AC3E}">
        <p14:creationId xmlns:p14="http://schemas.microsoft.com/office/powerpoint/2010/main" val="29052634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Text Placeholder 2"/>
          <p:cNvSpPr>
            <a:spLocks noGrp="1"/>
          </p:cNvSpPr>
          <p:nvPr>
            <p:ph type="body" sz="quarter" idx="10"/>
          </p:nvPr>
        </p:nvSpPr>
        <p:spPr/>
        <p:txBody>
          <a:bodyPr/>
          <a:lstStyle/>
          <a:p>
            <a:endParaRPr lang="en-US" i="1" dirty="0" smtClean="0"/>
          </a:p>
          <a:p>
            <a:endParaRPr lang="en-US" i="1" dirty="0"/>
          </a:p>
          <a:p>
            <a:endParaRPr lang="en-US" i="1" dirty="0" smtClean="0"/>
          </a:p>
          <a:p>
            <a:pPr marL="0" indent="0">
              <a:buNone/>
            </a:pPr>
            <a:r>
              <a:rPr lang="en-US" dirty="0" smtClean="0"/>
              <a:t>“Aggregates </a:t>
            </a:r>
            <a:r>
              <a:rPr lang="en-US" dirty="0"/>
              <a:t>can become complex object graphs of which the construction </a:t>
            </a:r>
            <a:r>
              <a:rPr lang="en-US" dirty="0" smtClean="0"/>
              <a:t>should be </a:t>
            </a:r>
            <a:r>
              <a:rPr lang="en-US" dirty="0"/>
              <a:t>the responsibility of </a:t>
            </a:r>
            <a:r>
              <a:rPr lang="en-US" dirty="0" smtClean="0"/>
              <a:t>factories.”</a:t>
            </a:r>
            <a:endParaRPr lang="en-US" dirty="0"/>
          </a:p>
        </p:txBody>
      </p:sp>
    </p:spTree>
    <p:extLst>
      <p:ext uri="{BB962C8B-B14F-4D97-AF65-F5344CB8AC3E}">
        <p14:creationId xmlns:p14="http://schemas.microsoft.com/office/powerpoint/2010/main" val="8696155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 (and Dozers)</a:t>
            </a:r>
            <a:endParaRPr lang="en-US" dirty="0"/>
          </a:p>
        </p:txBody>
      </p:sp>
      <p:sp>
        <p:nvSpPr>
          <p:cNvPr id="5" name="Oval 4"/>
          <p:cNvSpPr/>
          <p:nvPr/>
        </p:nvSpPr>
        <p:spPr>
          <a:xfrm>
            <a:off x="98949" y="3348176"/>
            <a:ext cx="3384066" cy="819797"/>
          </a:xfrm>
          <a:prstGeom prst="ellipse">
            <a:avLst/>
          </a:prstGeom>
          <a:no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a:t>
            </a:r>
            <a:r>
              <a:rPr lang="en-US" dirty="0" err="1" smtClean="0">
                <a:solidFill>
                  <a:schemeClr val="tx1"/>
                </a:solidFill>
              </a:rPr>
              <a:t>PaymentInstruction</a:t>
            </a:r>
            <a:r>
              <a:rPr lang="en-US" dirty="0" smtClean="0">
                <a:solidFill>
                  <a:schemeClr val="tx1"/>
                </a:solidFill>
              </a:rPr>
              <a:t/>
            </a:r>
            <a:br>
              <a:rPr lang="en-US" dirty="0" smtClean="0">
                <a:solidFill>
                  <a:schemeClr val="tx1"/>
                </a:solidFill>
              </a:rPr>
            </a:br>
            <a:r>
              <a:rPr lang="en-US" dirty="0" smtClean="0">
                <a:solidFill>
                  <a:schemeClr val="tx1"/>
                </a:solidFill>
              </a:rPr>
              <a:t>DTO</a:t>
            </a:r>
            <a:endParaRPr lang="en-US" dirty="0"/>
          </a:p>
        </p:txBody>
      </p:sp>
      <p:sp>
        <p:nvSpPr>
          <p:cNvPr id="6" name="Oval 5"/>
          <p:cNvSpPr/>
          <p:nvPr/>
        </p:nvSpPr>
        <p:spPr>
          <a:xfrm>
            <a:off x="4215716" y="3347087"/>
            <a:ext cx="3384066" cy="819797"/>
          </a:xfrm>
          <a:prstGeom prst="ellipse">
            <a:avLst/>
          </a:prstGeom>
          <a:solidFill>
            <a:srgbClr val="28EC3B"/>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PaymentInstruction</a:t>
            </a:r>
            <a:r>
              <a:rPr lang="en-US" dirty="0" smtClean="0">
                <a:solidFill>
                  <a:schemeClr val="tx1"/>
                </a:solidFill>
              </a:rPr>
              <a:t/>
            </a:r>
            <a:br>
              <a:rPr lang="en-US" dirty="0" smtClean="0">
                <a:solidFill>
                  <a:schemeClr val="tx1"/>
                </a:solidFill>
              </a:rPr>
            </a:br>
            <a:r>
              <a:rPr lang="en-US" dirty="0" smtClean="0">
                <a:solidFill>
                  <a:schemeClr val="tx1"/>
                </a:solidFill>
              </a:rPr>
              <a:t>Domain Object</a:t>
            </a:r>
            <a:endParaRPr lang="en-US" dirty="0"/>
          </a:p>
        </p:txBody>
      </p:sp>
      <p:sp>
        <p:nvSpPr>
          <p:cNvPr id="7" name="Oval 6"/>
          <p:cNvSpPr/>
          <p:nvPr/>
        </p:nvSpPr>
        <p:spPr>
          <a:xfrm>
            <a:off x="8332483" y="3347087"/>
            <a:ext cx="3384066" cy="819797"/>
          </a:xfrm>
          <a:prstGeom prst="ellipse">
            <a:avLst/>
          </a:prstGeom>
          <a:no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a:t>
            </a:r>
            <a:r>
              <a:rPr lang="en-US" dirty="0" err="1" smtClean="0">
                <a:solidFill>
                  <a:schemeClr val="tx1"/>
                </a:solidFill>
              </a:rPr>
              <a:t>PaymentInstruction</a:t>
            </a:r>
            <a:r>
              <a:rPr lang="en-US" dirty="0" smtClean="0">
                <a:solidFill>
                  <a:schemeClr val="tx1"/>
                </a:solidFill>
              </a:rPr>
              <a:t/>
            </a:r>
            <a:br>
              <a:rPr lang="en-US" dirty="0" smtClean="0">
                <a:solidFill>
                  <a:schemeClr val="tx1"/>
                </a:solidFill>
              </a:rPr>
            </a:br>
            <a:r>
              <a:rPr lang="en-US" dirty="0" smtClean="0">
                <a:solidFill>
                  <a:schemeClr val="tx1"/>
                </a:solidFill>
              </a:rPr>
              <a:t>ORM Entity</a:t>
            </a:r>
            <a:endParaRPr lang="en-US" dirty="0"/>
          </a:p>
        </p:txBody>
      </p:sp>
      <p:cxnSp>
        <p:nvCxnSpPr>
          <p:cNvPr id="33" name="Curved Connector 32"/>
          <p:cNvCxnSpPr>
            <a:stCxn id="6" idx="3"/>
            <a:endCxn id="5" idx="5"/>
          </p:cNvCxnSpPr>
          <p:nvPr/>
        </p:nvCxnSpPr>
        <p:spPr>
          <a:xfrm rot="5400000">
            <a:off x="3848822" y="3185437"/>
            <a:ext cx="1089" cy="1723871"/>
          </a:xfrm>
          <a:prstGeom prst="curvedConnector3">
            <a:avLst>
              <a:gd name="adj1" fmla="val 32116162"/>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6664" y="4866624"/>
            <a:ext cx="1465402" cy="1027969"/>
          </a:xfrm>
          <a:prstGeom prst="rect">
            <a:avLst/>
          </a:prstGeom>
        </p:spPr>
      </p:pic>
      <p:pic>
        <p:nvPicPr>
          <p:cNvPr id="40" name="Picture 39"/>
          <p:cNvPicPr>
            <a:picLocks noChangeAspect="1"/>
          </p:cNvPicPr>
          <p:nvPr/>
        </p:nvPicPr>
        <p:blipFill>
          <a:blip r:embed="rId4"/>
          <a:stretch>
            <a:fillRect/>
          </a:stretch>
        </p:blipFill>
        <p:spPr>
          <a:xfrm>
            <a:off x="3369683" y="1534443"/>
            <a:ext cx="959363" cy="1146556"/>
          </a:xfrm>
          <a:prstGeom prst="rect">
            <a:avLst/>
          </a:prstGeom>
        </p:spPr>
      </p:pic>
      <p:cxnSp>
        <p:nvCxnSpPr>
          <p:cNvPr id="45" name="Curved Connector 44"/>
          <p:cNvCxnSpPr>
            <a:stCxn id="5" idx="7"/>
            <a:endCxn id="6" idx="1"/>
          </p:cNvCxnSpPr>
          <p:nvPr/>
        </p:nvCxnSpPr>
        <p:spPr>
          <a:xfrm rot="5400000" flipH="1" flipV="1">
            <a:off x="3848821" y="2605753"/>
            <a:ext cx="1089" cy="1723871"/>
          </a:xfrm>
          <a:prstGeom prst="curvedConnector3">
            <a:avLst>
              <a:gd name="adj1" fmla="val 3211616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7" idx="3"/>
            <a:endCxn id="6" idx="5"/>
          </p:cNvCxnSpPr>
          <p:nvPr/>
        </p:nvCxnSpPr>
        <p:spPr>
          <a:xfrm rot="5400000">
            <a:off x="7966133" y="3184893"/>
            <a:ext cx="12700" cy="1723871"/>
          </a:xfrm>
          <a:prstGeom prst="curvedConnector3">
            <a:avLst>
              <a:gd name="adj1" fmla="val 274532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6" idx="7"/>
            <a:endCxn id="7" idx="1"/>
          </p:cNvCxnSpPr>
          <p:nvPr/>
        </p:nvCxnSpPr>
        <p:spPr>
          <a:xfrm rot="5400000" flipH="1" flipV="1">
            <a:off x="7966132" y="2605208"/>
            <a:ext cx="12700" cy="1723871"/>
          </a:xfrm>
          <a:prstGeom prst="curvedConnector3">
            <a:avLst>
              <a:gd name="adj1" fmla="val 2745323"/>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Picture 51"/>
          <p:cNvPicPr>
            <a:picLocks noChangeAspect="1"/>
          </p:cNvPicPr>
          <p:nvPr/>
        </p:nvPicPr>
        <p:blipFill>
          <a:blip r:embed="rId4"/>
          <a:stretch>
            <a:fillRect/>
          </a:stretch>
        </p:blipFill>
        <p:spPr>
          <a:xfrm>
            <a:off x="7610068" y="4610682"/>
            <a:ext cx="959363" cy="1146556"/>
          </a:xfrm>
          <a:prstGeom prst="rect">
            <a:avLst/>
          </a:prstGeom>
        </p:spPr>
      </p:pic>
      <p:pic>
        <p:nvPicPr>
          <p:cNvPr id="60" name="Picture 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5794" y="1718482"/>
            <a:ext cx="1513375" cy="1061621"/>
          </a:xfrm>
          <a:prstGeom prst="rect">
            <a:avLst/>
          </a:prstGeom>
        </p:spPr>
      </p:pic>
    </p:spTree>
    <p:extLst>
      <p:ext uri="{BB962C8B-B14F-4D97-AF65-F5344CB8AC3E}">
        <p14:creationId xmlns:p14="http://schemas.microsoft.com/office/powerpoint/2010/main" val="197888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 </a:t>
            </a:r>
            <a:r>
              <a:rPr lang="en-US" dirty="0" err="1" smtClean="0"/>
              <a:t>PaymentInstructionFactory</a:t>
            </a:r>
            <a:endParaRPr lang="en-US" dirty="0"/>
          </a:p>
        </p:txBody>
      </p:sp>
      <p:sp>
        <p:nvSpPr>
          <p:cNvPr id="5" name="Rectangle 1"/>
          <p:cNvSpPr>
            <a:spLocks noChangeArrowheads="1"/>
          </p:cNvSpPr>
          <p:nvPr/>
        </p:nvSpPr>
        <p:spPr bwMode="auto">
          <a:xfrm>
            <a:off x="535303" y="2634128"/>
            <a:ext cx="11385394"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createPaymentInstructionDO</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dto</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BusinessRuleNotSatisfied</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List&lt;String&gt;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ArrayList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Optional&lt;Currency&gt;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paymentCurrency</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Currency.</a:t>
            </a:r>
            <a:r>
              <a:rPr kumimoji="0" lang="en-US" altLang="en-US" sz="12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create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dto.getPaymentCurrency</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Optional&lt;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Fedwire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fedwire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Fedwire.</a:t>
            </a:r>
            <a:r>
              <a:rPr kumimoji="0" lang="en-US" altLang="en-US" sz="12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create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dto.getFedwireCode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paymentCurrency</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NL"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new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NL"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paymentCurrency.orElse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fedwire.orElse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lang="en-NL" altLang="en-US" sz="1200" dirty="0" smtClean="0">
                <a:solidFill>
                  <a:srgbClr val="000000"/>
                </a:solidFill>
                <a:latin typeface="Courier New" panose="02070309020205020404" pitchFamily="49" charset="0"/>
                <a:cs typeface="Courier New" panose="02070309020205020404" pitchFamily="49" charset="0"/>
              </a:rPr>
              <a:t>…</a:t>
            </a:r>
            <a:r>
              <a:rPr lang="en-US" altLang="en-US" sz="1200" dirty="0" smtClean="0">
                <a:solidFill>
                  <a:srgbClr val="000000"/>
                </a:solidFill>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createPaymentInstructionDTO</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DozerBeanMapperSingletonWrapper.</a:t>
            </a:r>
            <a:r>
              <a:rPr kumimoji="0" lang="en-US" altLang="en-US" sz="12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getInstance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().map(</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a:t>
            </a:r>
            <a:r>
              <a:rPr kumimoji="0" lang="en-US" altLang="en-US"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44739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 </a:t>
            </a:r>
            <a:r>
              <a:rPr lang="en-US" dirty="0" err="1" smtClean="0"/>
              <a:t>PaymentInstruction</a:t>
            </a:r>
            <a:endParaRPr lang="en-US" dirty="0"/>
          </a:p>
        </p:txBody>
      </p:sp>
      <p:sp>
        <p:nvSpPr>
          <p:cNvPr id="5" name="Rectangle 1"/>
          <p:cNvSpPr>
            <a:spLocks noChangeArrowheads="1"/>
          </p:cNvSpPr>
          <p:nvPr/>
        </p:nvSpPr>
        <p:spPr bwMode="auto">
          <a:xfrm>
            <a:off x="2051868" y="2640372"/>
            <a:ext cx="8352264" cy="2893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OrderingAccount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orderingAccount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BeneficiaryAccount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beneficiaryAccount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Currency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paymentCurrency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Amount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amount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NL"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BusinessRuleNotSatisfied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paymentCurrency</a:t>
            </a:r>
            <a:r>
              <a:rPr kumimoji="0" lang="en-US" altLang="en-US" sz="1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paymentCurrency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orderingAccount</a:t>
            </a:r>
            <a:r>
              <a:rPr kumimoji="0" lang="en-US" altLang="en-US" sz="1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orderingAccount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beneficiaryAccount</a:t>
            </a:r>
            <a:r>
              <a:rPr kumimoji="0" lang="en-US" altLang="en-US" sz="1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beneficiaryAccount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fedwire</a:t>
            </a:r>
            <a:r>
              <a:rPr kumimoji="0" lang="en-US" altLang="en-US" sz="1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fedwire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amount</a:t>
            </a:r>
            <a:r>
              <a:rPr kumimoji="0" lang="en-US" altLang="en-US" sz="1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amount;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SemanticBusinessRuleMap.</a:t>
            </a:r>
            <a:r>
              <a:rPr kumimoji="0" lang="en-US" altLang="en-US" sz="14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satisfiedBy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validationMessages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92825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Enforce domain rules using Java compiler</a:t>
            </a:r>
            <a:endParaRPr lang="en-US" dirty="0"/>
          </a:p>
        </p:txBody>
      </p:sp>
      <p:sp>
        <p:nvSpPr>
          <p:cNvPr id="4" name="Rectangle 1"/>
          <p:cNvSpPr>
            <a:spLocks noChangeArrowheads="1"/>
          </p:cNvSpPr>
          <p:nvPr/>
        </p:nvSpPr>
        <p:spPr bwMode="auto">
          <a:xfrm>
            <a:off x="2638514" y="2844446"/>
            <a:ext cx="7178971"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send(</a:t>
            </a: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ApprovedPayment</a:t>
            </a: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send approved payment over the wire</a:t>
            </a:r>
            <a:b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ApprovedPayment</a:t>
            </a: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approve()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approved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true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this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pic>
        <p:nvPicPr>
          <p:cNvPr id="1027" name="Picture 3" descr="Checker Framework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6587" y="5488774"/>
            <a:ext cx="2486025" cy="628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419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48883" y="1404258"/>
            <a:ext cx="7548259" cy="4666130"/>
          </a:xfrm>
        </p:spPr>
      </p:pic>
      <p:sp>
        <p:nvSpPr>
          <p:cNvPr id="3" name="Title 2"/>
          <p:cNvSpPr>
            <a:spLocks noGrp="1"/>
          </p:cNvSpPr>
          <p:nvPr>
            <p:ph type="title"/>
          </p:nvPr>
        </p:nvSpPr>
        <p:spPr/>
        <p:txBody>
          <a:bodyPr/>
          <a:lstStyle/>
          <a:p>
            <a:r>
              <a:rPr lang="en-US" dirty="0" smtClean="0"/>
              <a:t>What developers need to do</a:t>
            </a:r>
            <a:r>
              <a:rPr lang="en-NL" dirty="0" smtClean="0"/>
              <a:t>…</a:t>
            </a:r>
            <a:endParaRPr lang="en-US" dirty="0"/>
          </a:p>
        </p:txBody>
      </p:sp>
      <p:sp>
        <p:nvSpPr>
          <p:cNvPr id="6" name="TextBox 5"/>
          <p:cNvSpPr txBox="1"/>
          <p:nvPr/>
        </p:nvSpPr>
        <p:spPr>
          <a:xfrm>
            <a:off x="7984067" y="6156325"/>
            <a:ext cx="2590800" cy="215444"/>
          </a:xfrm>
          <a:prstGeom prst="rect">
            <a:avLst/>
          </a:prstGeom>
          <a:noFill/>
        </p:spPr>
        <p:txBody>
          <a:bodyPr wrap="square" rtlCol="0">
            <a:spAutoFit/>
          </a:bodyPr>
          <a:lstStyle/>
          <a:p>
            <a:r>
              <a:rPr lang="en-US" sz="800" i="1" dirty="0" smtClean="0"/>
              <a:t>Picture adopted from Kevin Henley</a:t>
            </a:r>
            <a:endParaRPr lang="en-US" sz="800" i="1" dirty="0"/>
          </a:p>
        </p:txBody>
      </p:sp>
    </p:spTree>
    <p:extLst>
      <p:ext uri="{BB962C8B-B14F-4D97-AF65-F5344CB8AC3E}">
        <p14:creationId xmlns:p14="http://schemas.microsoft.com/office/powerpoint/2010/main" val="42093995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Enforce domain rules using Java compiler</a:t>
            </a:r>
          </a:p>
        </p:txBody>
      </p:sp>
      <p:sp>
        <p:nvSpPr>
          <p:cNvPr id="3" name="Rectangle 1"/>
          <p:cNvSpPr>
            <a:spLocks noChangeArrowheads="1"/>
          </p:cNvSpPr>
          <p:nvPr/>
        </p:nvSpPr>
        <p:spPr bwMode="auto">
          <a:xfrm>
            <a:off x="1880464" y="2881992"/>
            <a:ext cx="9777248"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paymentInstructionFactory</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.createPaymentInstructionDO</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paymentInstruction.send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lang="en-US" altLang="en-US" sz="1400" i="1" dirty="0" smtClean="0">
                <a:solidFill>
                  <a:srgbClr val="808080"/>
                </a:solidFill>
                <a:latin typeface="Courier New" panose="02070309020205020404" pitchFamily="49" charset="0"/>
                <a:cs typeface="Courier New" panose="02070309020205020404" pitchFamily="49" charset="0"/>
              </a:rPr>
              <a:t>error</a:t>
            </a:r>
            <a:r>
              <a:rPr lang="en-US" altLang="en-US" sz="1400" i="1" dirty="0">
                <a:solidFill>
                  <a:srgbClr val="808080"/>
                </a:solidFill>
                <a:latin typeface="Courier New" panose="02070309020205020404" pitchFamily="49" charset="0"/>
                <a:cs typeface="Courier New" panose="02070309020205020404" pitchFamily="49" charset="0"/>
              </a:rPr>
              <a:t>: call to send() not allowed on the given receiver</a:t>
            </a: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paymentInstruction.approve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paymentInstruction.send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pic>
        <p:nvPicPr>
          <p:cNvPr id="5" name="Picture 3" descr="Checker Framework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6587" y="5488774"/>
            <a:ext cx="2486025" cy="628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9451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our Payments domain</a:t>
            </a:r>
            <a:endParaRPr lang="en-US" dirty="0"/>
          </a:p>
        </p:txBody>
      </p:sp>
      <p:sp>
        <p:nvSpPr>
          <p:cNvPr id="4" name="Oval 3"/>
          <p:cNvSpPr/>
          <p:nvPr/>
        </p:nvSpPr>
        <p:spPr>
          <a:xfrm>
            <a:off x="4215038" y="1605642"/>
            <a:ext cx="3513818" cy="1058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Domain-driven Design</a:t>
            </a:r>
            <a:endParaRPr lang="en-US" dirty="0">
              <a:solidFill>
                <a:schemeClr val="tx1"/>
              </a:solidFill>
            </a:endParaRPr>
          </a:p>
        </p:txBody>
      </p:sp>
      <p:sp>
        <p:nvSpPr>
          <p:cNvPr id="6" name="Oval 5"/>
          <p:cNvSpPr/>
          <p:nvPr/>
        </p:nvSpPr>
        <p:spPr>
          <a:xfrm>
            <a:off x="4621994" y="3677903"/>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Entities</a:t>
            </a:r>
            <a:endParaRPr lang="en-US" dirty="0">
              <a:solidFill>
                <a:schemeClr val="tx1"/>
              </a:solidFill>
            </a:endParaRPr>
          </a:p>
        </p:txBody>
      </p:sp>
      <p:sp>
        <p:nvSpPr>
          <p:cNvPr id="8" name="Oval 7"/>
          <p:cNvSpPr/>
          <p:nvPr/>
        </p:nvSpPr>
        <p:spPr>
          <a:xfrm>
            <a:off x="8570516" y="2841171"/>
            <a:ext cx="2044365" cy="127625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Layered Architecture</a:t>
            </a:r>
            <a:endParaRPr lang="en-US" dirty="0">
              <a:solidFill>
                <a:schemeClr val="tx1"/>
              </a:solidFill>
            </a:endParaRPr>
          </a:p>
        </p:txBody>
      </p:sp>
      <p:sp>
        <p:nvSpPr>
          <p:cNvPr id="9" name="Oval 8"/>
          <p:cNvSpPr/>
          <p:nvPr/>
        </p:nvSpPr>
        <p:spPr>
          <a:xfrm>
            <a:off x="2790787" y="3579857"/>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Value Objects</a:t>
            </a:r>
            <a:endParaRPr lang="en-US" dirty="0">
              <a:solidFill>
                <a:schemeClr val="tx1"/>
              </a:solidFill>
            </a:endParaRPr>
          </a:p>
        </p:txBody>
      </p:sp>
      <p:sp>
        <p:nvSpPr>
          <p:cNvPr id="10" name="Oval 9"/>
          <p:cNvSpPr/>
          <p:nvPr/>
        </p:nvSpPr>
        <p:spPr>
          <a:xfrm>
            <a:off x="1333383" y="3259470"/>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Services</a:t>
            </a:r>
            <a:endParaRPr lang="en-US" dirty="0">
              <a:solidFill>
                <a:schemeClr val="tx1"/>
              </a:solidFill>
            </a:endParaRPr>
          </a:p>
        </p:txBody>
      </p:sp>
      <p:sp>
        <p:nvSpPr>
          <p:cNvPr id="11" name="Oval 10"/>
          <p:cNvSpPr/>
          <p:nvPr/>
        </p:nvSpPr>
        <p:spPr>
          <a:xfrm>
            <a:off x="1321195" y="5314374"/>
            <a:ext cx="1833542" cy="1115574"/>
          </a:xfrm>
          <a:prstGeom prst="ellipse">
            <a:avLst/>
          </a:prstGeom>
          <a:gradFill>
            <a:gsLst>
              <a:gs pos="0">
                <a:schemeClr val="accent1">
                  <a:alpha val="0"/>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Factories</a:t>
            </a:r>
            <a:endParaRPr lang="en-US" dirty="0">
              <a:solidFill>
                <a:schemeClr val="tx1"/>
              </a:solidFill>
            </a:endParaRPr>
          </a:p>
        </p:txBody>
      </p:sp>
      <p:sp>
        <p:nvSpPr>
          <p:cNvPr id="12" name="Oval 11"/>
          <p:cNvSpPr/>
          <p:nvPr/>
        </p:nvSpPr>
        <p:spPr>
          <a:xfrm>
            <a:off x="7808738" y="4379210"/>
            <a:ext cx="2094192" cy="1423003"/>
          </a:xfrm>
          <a:prstGeom prst="ellipse">
            <a:avLst/>
          </a:prstGeom>
          <a:pattFill prst="pct5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Repositories</a:t>
            </a:r>
            <a:endParaRPr lang="en-US" dirty="0">
              <a:solidFill>
                <a:schemeClr val="tx1"/>
              </a:solidFill>
            </a:endParaRPr>
          </a:p>
        </p:txBody>
      </p:sp>
      <p:sp>
        <p:nvSpPr>
          <p:cNvPr id="13" name="Oval 12"/>
          <p:cNvSpPr/>
          <p:nvPr/>
        </p:nvSpPr>
        <p:spPr>
          <a:xfrm>
            <a:off x="5514933" y="5472487"/>
            <a:ext cx="1949894" cy="1249034"/>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Aggregates</a:t>
            </a:r>
            <a:endParaRPr lang="en-US" dirty="0">
              <a:solidFill>
                <a:schemeClr val="tx1"/>
              </a:solidFill>
            </a:endParaRPr>
          </a:p>
        </p:txBody>
      </p:sp>
      <p:cxnSp>
        <p:nvCxnSpPr>
          <p:cNvPr id="18" name="Curved Connector 17"/>
          <p:cNvCxnSpPr>
            <a:stCxn id="4" idx="6"/>
            <a:endCxn id="8" idx="0"/>
          </p:cNvCxnSpPr>
          <p:nvPr/>
        </p:nvCxnSpPr>
        <p:spPr>
          <a:xfrm>
            <a:off x="7728856" y="2134861"/>
            <a:ext cx="1863843" cy="7063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88759" y="2377125"/>
            <a:ext cx="1534886" cy="276999"/>
          </a:xfrm>
          <a:prstGeom prst="rect">
            <a:avLst/>
          </a:prstGeom>
          <a:noFill/>
        </p:spPr>
        <p:txBody>
          <a:bodyPr wrap="square" rtlCol="0">
            <a:spAutoFit/>
          </a:bodyPr>
          <a:lstStyle/>
          <a:p>
            <a:r>
              <a:rPr lang="en-US" sz="1200" dirty="0" smtClean="0"/>
              <a:t>isolate domain with</a:t>
            </a:r>
            <a:endParaRPr lang="en-US" sz="1200" dirty="0"/>
          </a:p>
        </p:txBody>
      </p:sp>
      <p:cxnSp>
        <p:nvCxnSpPr>
          <p:cNvPr id="28" name="Curved Connector 27"/>
          <p:cNvCxnSpPr>
            <a:stCxn id="4" idx="4"/>
            <a:endCxn id="9" idx="0"/>
          </p:cNvCxnSpPr>
          <p:nvPr/>
        </p:nvCxnSpPr>
        <p:spPr>
          <a:xfrm rot="5400000">
            <a:off x="4403814" y="2011724"/>
            <a:ext cx="915778" cy="222048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 idx="4"/>
            <a:endCxn id="6" idx="0"/>
          </p:cNvCxnSpPr>
          <p:nvPr/>
        </p:nvCxnSpPr>
        <p:spPr>
          <a:xfrm rot="5400000">
            <a:off x="5270394" y="2976350"/>
            <a:ext cx="1013824" cy="3892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4" idx="4"/>
            <a:endCxn id="10" idx="0"/>
          </p:cNvCxnSpPr>
          <p:nvPr/>
        </p:nvCxnSpPr>
        <p:spPr>
          <a:xfrm rot="5400000">
            <a:off x="3835306" y="1122828"/>
            <a:ext cx="595391" cy="36778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301777" y="2664080"/>
            <a:ext cx="1534886" cy="276999"/>
          </a:xfrm>
          <a:prstGeom prst="rect">
            <a:avLst/>
          </a:prstGeom>
          <a:noFill/>
        </p:spPr>
        <p:txBody>
          <a:bodyPr wrap="square" rtlCol="0">
            <a:spAutoFit/>
          </a:bodyPr>
          <a:lstStyle/>
          <a:p>
            <a:r>
              <a:rPr lang="en-US" sz="1200" dirty="0" smtClean="0"/>
              <a:t>express with</a:t>
            </a:r>
            <a:endParaRPr lang="en-US" sz="1200" dirty="0"/>
          </a:p>
        </p:txBody>
      </p:sp>
      <p:cxnSp>
        <p:nvCxnSpPr>
          <p:cNvPr id="83" name="Curved Connector 82"/>
          <p:cNvCxnSpPr>
            <a:stCxn id="9" idx="4"/>
          </p:cNvCxnSpPr>
          <p:nvPr/>
        </p:nvCxnSpPr>
        <p:spPr>
          <a:xfrm rot="16200000" flipH="1">
            <a:off x="3985919" y="4528912"/>
            <a:ext cx="1314910" cy="178383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6" idx="4"/>
            <a:endCxn id="13" idx="0"/>
          </p:cNvCxnSpPr>
          <p:nvPr/>
        </p:nvCxnSpPr>
        <p:spPr>
          <a:xfrm rot="16200000" flipH="1">
            <a:off x="5730738" y="4713345"/>
            <a:ext cx="611068" cy="90721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265602" y="547137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2" name="Curved Connector 91"/>
          <p:cNvCxnSpPr>
            <a:stCxn id="6" idx="4"/>
            <a:endCxn id="12" idx="2"/>
          </p:cNvCxnSpPr>
          <p:nvPr/>
        </p:nvCxnSpPr>
        <p:spPr>
          <a:xfrm rot="16200000" flipH="1">
            <a:off x="6581055" y="3863028"/>
            <a:ext cx="229293" cy="222607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3" idx="6"/>
            <a:endCxn id="12" idx="4"/>
          </p:cNvCxnSpPr>
          <p:nvPr/>
        </p:nvCxnSpPr>
        <p:spPr>
          <a:xfrm flipV="1">
            <a:off x="7464827" y="5802213"/>
            <a:ext cx="1391007" cy="29479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689905" y="4805435"/>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6" name="TextBox 95"/>
          <p:cNvSpPr txBox="1"/>
          <p:nvPr/>
        </p:nvSpPr>
        <p:spPr>
          <a:xfrm>
            <a:off x="7664852" y="6169862"/>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7" name="TextBox 96"/>
          <p:cNvSpPr txBox="1"/>
          <p:nvPr/>
        </p:nvSpPr>
        <p:spPr>
          <a:xfrm>
            <a:off x="4712128" y="5164778"/>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9" name="Curved Connector 98"/>
          <p:cNvCxnSpPr>
            <a:stCxn id="9" idx="4"/>
            <a:endCxn id="11" idx="0"/>
          </p:cNvCxnSpPr>
          <p:nvPr/>
        </p:nvCxnSpPr>
        <p:spPr>
          <a:xfrm rot="5400000">
            <a:off x="2719212" y="4282127"/>
            <a:ext cx="551001" cy="151349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061957" y="481371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102" name="Curved Connector 101"/>
          <p:cNvCxnSpPr>
            <a:stCxn id="13" idx="3"/>
            <a:endCxn id="11" idx="6"/>
          </p:cNvCxnSpPr>
          <p:nvPr/>
        </p:nvCxnSpPr>
        <p:spPr>
          <a:xfrm rot="5400000" flipH="1">
            <a:off x="4144391" y="4882508"/>
            <a:ext cx="666443" cy="2645751"/>
          </a:xfrm>
          <a:prstGeom prst="curvedConnector4">
            <a:avLst>
              <a:gd name="adj1" fmla="val -34302"/>
              <a:gd name="adj2" fmla="val 55396"/>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063276" y="6152949"/>
            <a:ext cx="1534886" cy="276999"/>
          </a:xfrm>
          <a:prstGeom prst="rect">
            <a:avLst/>
          </a:prstGeom>
          <a:noFill/>
        </p:spPr>
        <p:txBody>
          <a:bodyPr wrap="square" rtlCol="0">
            <a:spAutoFit/>
          </a:bodyPr>
          <a:lstStyle/>
          <a:p>
            <a:r>
              <a:rPr lang="en-US" sz="1200" dirty="0" smtClean="0"/>
              <a:t>encapsulate with</a:t>
            </a:r>
            <a:endParaRPr lang="en-US" sz="1200" dirty="0"/>
          </a:p>
        </p:txBody>
      </p:sp>
    </p:spTree>
    <p:extLst>
      <p:ext uri="{BB962C8B-B14F-4D97-AF65-F5344CB8AC3E}">
        <p14:creationId xmlns:p14="http://schemas.microsoft.com/office/powerpoint/2010/main" val="21788022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Text Placeholder 2"/>
          <p:cNvSpPr>
            <a:spLocks noGrp="1"/>
          </p:cNvSpPr>
          <p:nvPr>
            <p:ph type="body" sz="quarter" idx="10"/>
          </p:nvPr>
        </p:nvSpPr>
        <p:spPr>
          <a:xfrm>
            <a:off x="1296000" y="2016000"/>
            <a:ext cx="10446234" cy="4140000"/>
          </a:xfrm>
        </p:spPr>
        <p:txBody>
          <a:bodyPr/>
          <a:lstStyle/>
          <a:p>
            <a:endParaRPr lang="en-US" dirty="0" smtClean="0"/>
          </a:p>
          <a:p>
            <a:endParaRPr lang="en-US" dirty="0"/>
          </a:p>
          <a:p>
            <a:endParaRPr lang="en-US" dirty="0" smtClean="0"/>
          </a:p>
          <a:p>
            <a:pPr marL="0" indent="0">
              <a:buNone/>
            </a:pPr>
            <a:r>
              <a:rPr lang="en-US" sz="2200" dirty="0" smtClean="0"/>
              <a:t>“Represent all objects of a certain type as a collection with querying capabilities.”</a:t>
            </a:r>
            <a:endParaRPr lang="en-US" sz="2200" dirty="0"/>
          </a:p>
        </p:txBody>
      </p:sp>
    </p:spTree>
    <p:extLst>
      <p:ext uri="{BB962C8B-B14F-4D97-AF65-F5344CB8AC3E}">
        <p14:creationId xmlns:p14="http://schemas.microsoft.com/office/powerpoint/2010/main" val="18025022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Repositories</a:t>
            </a:r>
          </a:p>
        </p:txBody>
      </p:sp>
      <p:sp>
        <p:nvSpPr>
          <p:cNvPr id="5" name="Rectangle 2"/>
          <p:cNvSpPr>
            <a:spLocks noGrp="1" noChangeArrowheads="1"/>
          </p:cNvSpPr>
          <p:nvPr>
            <p:ph idx="1"/>
          </p:nvPr>
        </p:nvSpPr>
        <p:spPr bwMode="auto">
          <a:xfrm>
            <a:off x="1296000" y="1770673"/>
            <a:ext cx="9864000" cy="4140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interface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PaymentInstructionRepository</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void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add(</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find(Long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paymentInstructionId</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BusinessRuleNotSatisfied</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42098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Repositories</a:t>
            </a:r>
          </a:p>
        </p:txBody>
      </p:sp>
      <p:sp>
        <p:nvSpPr>
          <p:cNvPr id="7" name="Rectangle 3"/>
          <p:cNvSpPr>
            <a:spLocks noGrp="1" noChangeArrowheads="1"/>
          </p:cNvSpPr>
          <p:nvPr>
            <p:ph type="body" sz="quarter" idx="10"/>
          </p:nvPr>
        </p:nvSpPr>
        <p:spPr bwMode="auto">
          <a:xfrm>
            <a:off x="1296000" y="2501845"/>
            <a:ext cx="952857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@Repository</a:t>
            </a:r>
            <a:b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PaymentInstructionRepositoryImpl</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implements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PaymentInstructionRepository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PersistenceContext</a:t>
            </a: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dirty="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EntityManager</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entityManager</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Autowired</a:t>
            </a: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PaymentInstructionFactory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paymentInstructionFactory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@Override  </a:t>
            </a:r>
            <a:b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@Transactional</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(propagation=</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Propagation.</a:t>
            </a:r>
            <a:r>
              <a:rPr kumimoji="0" lang="en-US" altLang="en-US" sz="14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REQUIRES_NEW</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add(</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NL"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21295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our Payments domain</a:t>
            </a:r>
            <a:endParaRPr lang="en-US" dirty="0"/>
          </a:p>
        </p:txBody>
      </p:sp>
      <p:sp>
        <p:nvSpPr>
          <p:cNvPr id="4" name="Oval 3"/>
          <p:cNvSpPr/>
          <p:nvPr/>
        </p:nvSpPr>
        <p:spPr>
          <a:xfrm>
            <a:off x="4215038" y="1605642"/>
            <a:ext cx="3513818" cy="1058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33561"/>
                </a:solidFill>
                <a:effectLst/>
                <a:uLnTx/>
                <a:uFillTx/>
                <a:latin typeface="Arial"/>
                <a:ea typeface="+mn-ea"/>
                <a:cs typeface="+mn-cs"/>
              </a:rPr>
              <a:t>Domain-driven Design</a:t>
            </a:r>
            <a:endParaRPr kumimoji="0" lang="en-US" sz="1800" b="0" i="0" u="none" strike="noStrike" kern="1200" cap="none" spc="0" normalizeH="0" baseline="0" noProof="0" dirty="0">
              <a:ln>
                <a:noFill/>
              </a:ln>
              <a:solidFill>
                <a:srgbClr val="133561"/>
              </a:solidFill>
              <a:effectLst/>
              <a:uLnTx/>
              <a:uFillTx/>
              <a:latin typeface="Arial"/>
              <a:ea typeface="+mn-ea"/>
              <a:cs typeface="+mn-cs"/>
            </a:endParaRPr>
          </a:p>
        </p:txBody>
      </p:sp>
      <p:sp>
        <p:nvSpPr>
          <p:cNvPr id="6" name="Oval 5"/>
          <p:cNvSpPr/>
          <p:nvPr/>
        </p:nvSpPr>
        <p:spPr>
          <a:xfrm>
            <a:off x="4716226" y="3579856"/>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33561"/>
                </a:solidFill>
                <a:effectLst/>
                <a:uLnTx/>
                <a:uFillTx/>
                <a:latin typeface="Arial"/>
                <a:ea typeface="+mn-ea"/>
                <a:cs typeface="+mn-cs"/>
              </a:rPr>
              <a:t>Entities</a:t>
            </a:r>
            <a:endParaRPr kumimoji="0" lang="en-US" sz="1800" b="0" i="0" u="none" strike="noStrike" kern="1200" cap="none" spc="0" normalizeH="0" baseline="0" noProof="0" dirty="0">
              <a:ln>
                <a:noFill/>
              </a:ln>
              <a:solidFill>
                <a:srgbClr val="133561"/>
              </a:solidFill>
              <a:effectLst/>
              <a:uLnTx/>
              <a:uFillTx/>
              <a:latin typeface="Arial"/>
              <a:ea typeface="+mn-ea"/>
              <a:cs typeface="+mn-cs"/>
            </a:endParaRPr>
          </a:p>
        </p:txBody>
      </p:sp>
      <p:sp>
        <p:nvSpPr>
          <p:cNvPr id="8" name="Oval 7"/>
          <p:cNvSpPr/>
          <p:nvPr/>
        </p:nvSpPr>
        <p:spPr>
          <a:xfrm>
            <a:off x="8570516" y="2841171"/>
            <a:ext cx="2044365" cy="127625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33561"/>
                </a:solidFill>
                <a:effectLst/>
                <a:uLnTx/>
                <a:uFillTx/>
                <a:latin typeface="Arial"/>
                <a:ea typeface="+mn-ea"/>
                <a:cs typeface="+mn-cs"/>
              </a:rPr>
              <a:t>Layered Architecture</a:t>
            </a:r>
            <a:endParaRPr kumimoji="0" lang="en-US" sz="1800" b="0" i="0" u="none" strike="noStrike" kern="1200" cap="none" spc="0" normalizeH="0" baseline="0" noProof="0" dirty="0">
              <a:ln>
                <a:noFill/>
              </a:ln>
              <a:solidFill>
                <a:srgbClr val="133561"/>
              </a:solidFill>
              <a:effectLst/>
              <a:uLnTx/>
              <a:uFillTx/>
              <a:latin typeface="Arial"/>
              <a:ea typeface="+mn-ea"/>
              <a:cs typeface="+mn-cs"/>
            </a:endParaRPr>
          </a:p>
        </p:txBody>
      </p:sp>
      <p:sp>
        <p:nvSpPr>
          <p:cNvPr id="9" name="Oval 8"/>
          <p:cNvSpPr/>
          <p:nvPr/>
        </p:nvSpPr>
        <p:spPr>
          <a:xfrm>
            <a:off x="2790787" y="3579857"/>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33561"/>
                </a:solidFill>
                <a:effectLst/>
                <a:uLnTx/>
                <a:uFillTx/>
                <a:latin typeface="Arial"/>
                <a:ea typeface="+mn-ea"/>
                <a:cs typeface="+mn-cs"/>
              </a:rPr>
              <a:t>Value Objects</a:t>
            </a:r>
            <a:endParaRPr kumimoji="0" lang="en-US" sz="1800" b="0" i="0" u="none" strike="noStrike" kern="1200" cap="none" spc="0" normalizeH="0" baseline="0" noProof="0" dirty="0">
              <a:ln>
                <a:noFill/>
              </a:ln>
              <a:solidFill>
                <a:srgbClr val="133561"/>
              </a:solidFill>
              <a:effectLst/>
              <a:uLnTx/>
              <a:uFillTx/>
              <a:latin typeface="Arial"/>
              <a:ea typeface="+mn-ea"/>
              <a:cs typeface="+mn-cs"/>
            </a:endParaRPr>
          </a:p>
        </p:txBody>
      </p:sp>
      <p:sp>
        <p:nvSpPr>
          <p:cNvPr id="10" name="Oval 9"/>
          <p:cNvSpPr/>
          <p:nvPr/>
        </p:nvSpPr>
        <p:spPr>
          <a:xfrm>
            <a:off x="1333383" y="3259470"/>
            <a:ext cx="1921341" cy="1183516"/>
          </a:xfrm>
          <a:prstGeom prst="ellipse">
            <a:avLst/>
          </a:prstGeom>
          <a:pattFill prst="pct5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33561"/>
                </a:solidFill>
                <a:effectLst/>
                <a:uLnTx/>
                <a:uFillTx/>
                <a:latin typeface="Arial"/>
                <a:ea typeface="+mn-ea"/>
                <a:cs typeface="+mn-cs"/>
              </a:rPr>
              <a:t>Services</a:t>
            </a:r>
            <a:endParaRPr kumimoji="0" lang="en-US" sz="1800" b="0" i="0" u="none" strike="noStrike" kern="1200" cap="none" spc="0" normalizeH="0" baseline="0" noProof="0" dirty="0">
              <a:ln>
                <a:noFill/>
              </a:ln>
              <a:solidFill>
                <a:srgbClr val="133561"/>
              </a:solidFill>
              <a:effectLst/>
              <a:uLnTx/>
              <a:uFillTx/>
              <a:latin typeface="Arial"/>
              <a:ea typeface="+mn-ea"/>
              <a:cs typeface="+mn-cs"/>
            </a:endParaRPr>
          </a:p>
        </p:txBody>
      </p:sp>
      <p:sp>
        <p:nvSpPr>
          <p:cNvPr id="11" name="Oval 10"/>
          <p:cNvSpPr/>
          <p:nvPr/>
        </p:nvSpPr>
        <p:spPr>
          <a:xfrm>
            <a:off x="1321195" y="5314374"/>
            <a:ext cx="1833542" cy="1115574"/>
          </a:xfrm>
          <a:prstGeom prst="ellipse">
            <a:avLst/>
          </a:prstGeom>
          <a:gradFill>
            <a:gsLst>
              <a:gs pos="0">
                <a:schemeClr val="accent1">
                  <a:alpha val="0"/>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33561"/>
                </a:solidFill>
                <a:effectLst/>
                <a:uLnTx/>
                <a:uFillTx/>
                <a:latin typeface="Arial"/>
                <a:ea typeface="+mn-ea"/>
                <a:cs typeface="+mn-cs"/>
              </a:rPr>
              <a:t>Factories</a:t>
            </a:r>
            <a:endParaRPr kumimoji="0" lang="en-US" sz="1800" b="0" i="0" u="none" strike="noStrike" kern="1200" cap="none" spc="0" normalizeH="0" baseline="0" noProof="0" dirty="0">
              <a:ln>
                <a:noFill/>
              </a:ln>
              <a:solidFill>
                <a:srgbClr val="133561"/>
              </a:solidFill>
              <a:effectLst/>
              <a:uLnTx/>
              <a:uFillTx/>
              <a:latin typeface="Arial"/>
              <a:ea typeface="+mn-ea"/>
              <a:cs typeface="+mn-cs"/>
            </a:endParaRPr>
          </a:p>
        </p:txBody>
      </p:sp>
      <p:sp>
        <p:nvSpPr>
          <p:cNvPr id="12" name="Oval 11"/>
          <p:cNvSpPr/>
          <p:nvPr/>
        </p:nvSpPr>
        <p:spPr>
          <a:xfrm>
            <a:off x="8147307" y="4370932"/>
            <a:ext cx="2094192" cy="1423003"/>
          </a:xfrm>
          <a:prstGeom prst="ellipse">
            <a:avLst/>
          </a:prstGeom>
          <a:gradFill>
            <a:gsLst>
              <a:gs pos="0">
                <a:schemeClr val="accent1">
                  <a:alpha val="0"/>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33561"/>
                </a:solidFill>
                <a:effectLst/>
                <a:uLnTx/>
                <a:uFillTx/>
                <a:latin typeface="Arial"/>
                <a:ea typeface="+mn-ea"/>
                <a:cs typeface="+mn-cs"/>
              </a:rPr>
              <a:t>Repositories</a:t>
            </a:r>
            <a:endParaRPr kumimoji="0" lang="en-US" sz="1800" b="0" i="0" u="none" strike="noStrike" kern="1200" cap="none" spc="0" normalizeH="0" baseline="0" noProof="0" dirty="0">
              <a:ln>
                <a:noFill/>
              </a:ln>
              <a:solidFill>
                <a:srgbClr val="133561"/>
              </a:solidFill>
              <a:effectLst/>
              <a:uLnTx/>
              <a:uFillTx/>
              <a:latin typeface="Arial"/>
              <a:ea typeface="+mn-ea"/>
              <a:cs typeface="+mn-cs"/>
            </a:endParaRPr>
          </a:p>
        </p:txBody>
      </p:sp>
      <p:sp>
        <p:nvSpPr>
          <p:cNvPr id="13" name="Oval 12"/>
          <p:cNvSpPr/>
          <p:nvPr/>
        </p:nvSpPr>
        <p:spPr>
          <a:xfrm>
            <a:off x="5514933" y="5472487"/>
            <a:ext cx="1949894" cy="1249034"/>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33561"/>
                </a:solidFill>
                <a:effectLst/>
                <a:uLnTx/>
                <a:uFillTx/>
                <a:latin typeface="Arial"/>
                <a:ea typeface="+mn-ea"/>
                <a:cs typeface="+mn-cs"/>
              </a:rPr>
              <a:t>Aggregates</a:t>
            </a:r>
            <a:endParaRPr kumimoji="0" lang="en-US" sz="1800" b="0" i="0" u="none" strike="noStrike" kern="1200" cap="none" spc="0" normalizeH="0" baseline="0" noProof="0" dirty="0">
              <a:ln>
                <a:noFill/>
              </a:ln>
              <a:solidFill>
                <a:srgbClr val="133561"/>
              </a:solidFill>
              <a:effectLst/>
              <a:uLnTx/>
              <a:uFillTx/>
              <a:latin typeface="Arial"/>
              <a:ea typeface="+mn-ea"/>
              <a:cs typeface="+mn-cs"/>
            </a:endParaRPr>
          </a:p>
        </p:txBody>
      </p:sp>
      <p:cxnSp>
        <p:nvCxnSpPr>
          <p:cNvPr id="18" name="Curved Connector 17"/>
          <p:cNvCxnSpPr>
            <a:stCxn id="4" idx="6"/>
            <a:endCxn id="8" idx="0"/>
          </p:cNvCxnSpPr>
          <p:nvPr/>
        </p:nvCxnSpPr>
        <p:spPr>
          <a:xfrm>
            <a:off x="7728856" y="2134861"/>
            <a:ext cx="1863843" cy="7063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88759" y="2377125"/>
            <a:ext cx="15348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133561"/>
                </a:solidFill>
                <a:effectLst/>
                <a:uLnTx/>
                <a:uFillTx/>
                <a:latin typeface="Arial"/>
                <a:ea typeface="+mn-ea"/>
                <a:cs typeface="+mn-cs"/>
              </a:rPr>
              <a:t>isolate domain with</a:t>
            </a:r>
            <a:endParaRPr kumimoji="0" lang="en-US" sz="1200" b="0" i="0" u="none" strike="noStrike" kern="1200" cap="none" spc="0" normalizeH="0" baseline="0" noProof="0" dirty="0">
              <a:ln>
                <a:noFill/>
              </a:ln>
              <a:solidFill>
                <a:srgbClr val="133561"/>
              </a:solidFill>
              <a:effectLst/>
              <a:uLnTx/>
              <a:uFillTx/>
              <a:latin typeface="Arial"/>
              <a:ea typeface="+mn-ea"/>
              <a:cs typeface="+mn-cs"/>
            </a:endParaRPr>
          </a:p>
        </p:txBody>
      </p:sp>
      <p:cxnSp>
        <p:nvCxnSpPr>
          <p:cNvPr id="28" name="Curved Connector 27"/>
          <p:cNvCxnSpPr>
            <a:stCxn id="4" idx="4"/>
            <a:endCxn id="9" idx="0"/>
          </p:cNvCxnSpPr>
          <p:nvPr/>
        </p:nvCxnSpPr>
        <p:spPr>
          <a:xfrm rot="5400000">
            <a:off x="4403814" y="2011724"/>
            <a:ext cx="915778" cy="222048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 idx="4"/>
            <a:endCxn id="6" idx="0"/>
          </p:cNvCxnSpPr>
          <p:nvPr/>
        </p:nvCxnSpPr>
        <p:spPr>
          <a:xfrm rot="5400000">
            <a:off x="5366534" y="2974442"/>
            <a:ext cx="915777" cy="29505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4" idx="4"/>
            <a:endCxn id="10" idx="0"/>
          </p:cNvCxnSpPr>
          <p:nvPr/>
        </p:nvCxnSpPr>
        <p:spPr>
          <a:xfrm rot="5400000">
            <a:off x="3835306" y="1122828"/>
            <a:ext cx="595391" cy="36778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301777" y="2664080"/>
            <a:ext cx="15348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133561"/>
                </a:solidFill>
                <a:effectLst/>
                <a:uLnTx/>
                <a:uFillTx/>
                <a:latin typeface="Arial"/>
                <a:ea typeface="+mn-ea"/>
                <a:cs typeface="+mn-cs"/>
              </a:rPr>
              <a:t>express with</a:t>
            </a:r>
            <a:endParaRPr kumimoji="0" lang="en-US" sz="1200" b="0" i="0" u="none" strike="noStrike" kern="1200" cap="none" spc="0" normalizeH="0" baseline="0" noProof="0" dirty="0">
              <a:ln>
                <a:noFill/>
              </a:ln>
              <a:solidFill>
                <a:srgbClr val="133561"/>
              </a:solidFill>
              <a:effectLst/>
              <a:uLnTx/>
              <a:uFillTx/>
              <a:latin typeface="Arial"/>
              <a:ea typeface="+mn-ea"/>
              <a:cs typeface="+mn-cs"/>
            </a:endParaRPr>
          </a:p>
        </p:txBody>
      </p:sp>
      <p:cxnSp>
        <p:nvCxnSpPr>
          <p:cNvPr id="83" name="Curved Connector 82"/>
          <p:cNvCxnSpPr>
            <a:stCxn id="9" idx="4"/>
          </p:cNvCxnSpPr>
          <p:nvPr/>
        </p:nvCxnSpPr>
        <p:spPr>
          <a:xfrm rot="16200000" flipH="1">
            <a:off x="3985919" y="4528912"/>
            <a:ext cx="1314910" cy="178383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6" idx="4"/>
            <a:endCxn id="13" idx="0"/>
          </p:cNvCxnSpPr>
          <p:nvPr/>
        </p:nvCxnSpPr>
        <p:spPr>
          <a:xfrm rot="16200000" flipH="1">
            <a:off x="5728831" y="4711437"/>
            <a:ext cx="709115" cy="81298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265602" y="5471373"/>
            <a:ext cx="15348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133561"/>
                </a:solidFill>
                <a:effectLst/>
                <a:uLnTx/>
                <a:uFillTx/>
                <a:latin typeface="Arial"/>
                <a:ea typeface="+mn-ea"/>
                <a:cs typeface="+mn-cs"/>
              </a:rPr>
              <a:t>encapsulate with</a:t>
            </a:r>
            <a:endParaRPr kumimoji="0" lang="en-US" sz="1200" b="0" i="0" u="none" strike="noStrike" kern="1200" cap="none" spc="0" normalizeH="0" baseline="0" noProof="0" dirty="0">
              <a:ln>
                <a:noFill/>
              </a:ln>
              <a:solidFill>
                <a:srgbClr val="133561"/>
              </a:solidFill>
              <a:effectLst/>
              <a:uLnTx/>
              <a:uFillTx/>
              <a:latin typeface="Arial"/>
              <a:ea typeface="+mn-ea"/>
              <a:cs typeface="+mn-cs"/>
            </a:endParaRPr>
          </a:p>
        </p:txBody>
      </p:sp>
      <p:cxnSp>
        <p:nvCxnSpPr>
          <p:cNvPr id="92" name="Curved Connector 91"/>
          <p:cNvCxnSpPr>
            <a:stCxn id="6" idx="4"/>
            <a:endCxn id="12" idx="2"/>
          </p:cNvCxnSpPr>
          <p:nvPr/>
        </p:nvCxnSpPr>
        <p:spPr>
          <a:xfrm rot="16200000" flipH="1">
            <a:off x="6752571" y="3687698"/>
            <a:ext cx="319062" cy="24704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3" idx="6"/>
            <a:endCxn id="12" idx="4"/>
          </p:cNvCxnSpPr>
          <p:nvPr/>
        </p:nvCxnSpPr>
        <p:spPr>
          <a:xfrm flipV="1">
            <a:off x="7464827" y="5793935"/>
            <a:ext cx="1729576" cy="30306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689905" y="4805435"/>
            <a:ext cx="15348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133561"/>
                </a:solidFill>
                <a:effectLst/>
                <a:uLnTx/>
                <a:uFillTx/>
                <a:latin typeface="Arial"/>
                <a:ea typeface="+mn-ea"/>
                <a:cs typeface="+mn-cs"/>
              </a:rPr>
              <a:t>access with</a:t>
            </a:r>
            <a:endParaRPr kumimoji="0" lang="en-US" sz="1200" b="0" i="0" u="none" strike="noStrike" kern="1200" cap="none" spc="0" normalizeH="0" baseline="0" noProof="0" dirty="0">
              <a:ln>
                <a:noFill/>
              </a:ln>
              <a:solidFill>
                <a:srgbClr val="133561"/>
              </a:solidFill>
              <a:effectLst/>
              <a:uLnTx/>
              <a:uFillTx/>
              <a:latin typeface="Arial"/>
              <a:ea typeface="+mn-ea"/>
              <a:cs typeface="+mn-cs"/>
            </a:endParaRPr>
          </a:p>
        </p:txBody>
      </p:sp>
      <p:sp>
        <p:nvSpPr>
          <p:cNvPr id="96" name="TextBox 95"/>
          <p:cNvSpPr txBox="1"/>
          <p:nvPr/>
        </p:nvSpPr>
        <p:spPr>
          <a:xfrm>
            <a:off x="7664852" y="6169862"/>
            <a:ext cx="15348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133561"/>
                </a:solidFill>
                <a:effectLst/>
                <a:uLnTx/>
                <a:uFillTx/>
                <a:latin typeface="Arial"/>
                <a:ea typeface="+mn-ea"/>
                <a:cs typeface="+mn-cs"/>
              </a:rPr>
              <a:t>access with</a:t>
            </a:r>
            <a:endParaRPr kumimoji="0" lang="en-US" sz="1200" b="0" i="0" u="none" strike="noStrike" kern="1200" cap="none" spc="0" normalizeH="0" baseline="0" noProof="0" dirty="0">
              <a:ln>
                <a:noFill/>
              </a:ln>
              <a:solidFill>
                <a:srgbClr val="133561"/>
              </a:solidFill>
              <a:effectLst/>
              <a:uLnTx/>
              <a:uFillTx/>
              <a:latin typeface="Arial"/>
              <a:ea typeface="+mn-ea"/>
              <a:cs typeface="+mn-cs"/>
            </a:endParaRPr>
          </a:p>
        </p:txBody>
      </p:sp>
      <p:sp>
        <p:nvSpPr>
          <p:cNvPr id="97" name="TextBox 96"/>
          <p:cNvSpPr txBox="1"/>
          <p:nvPr/>
        </p:nvSpPr>
        <p:spPr>
          <a:xfrm>
            <a:off x="4712128" y="5164778"/>
            <a:ext cx="15348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133561"/>
                </a:solidFill>
                <a:effectLst/>
                <a:uLnTx/>
                <a:uFillTx/>
                <a:latin typeface="Arial"/>
                <a:ea typeface="+mn-ea"/>
                <a:cs typeface="+mn-cs"/>
              </a:rPr>
              <a:t>encapsulate with</a:t>
            </a:r>
            <a:endParaRPr kumimoji="0" lang="en-US" sz="1200" b="0" i="0" u="none" strike="noStrike" kern="1200" cap="none" spc="0" normalizeH="0" baseline="0" noProof="0" dirty="0">
              <a:ln>
                <a:noFill/>
              </a:ln>
              <a:solidFill>
                <a:srgbClr val="133561"/>
              </a:solidFill>
              <a:effectLst/>
              <a:uLnTx/>
              <a:uFillTx/>
              <a:latin typeface="Arial"/>
              <a:ea typeface="+mn-ea"/>
              <a:cs typeface="+mn-cs"/>
            </a:endParaRPr>
          </a:p>
        </p:txBody>
      </p:sp>
      <p:cxnSp>
        <p:nvCxnSpPr>
          <p:cNvPr id="99" name="Curved Connector 98"/>
          <p:cNvCxnSpPr>
            <a:stCxn id="9" idx="4"/>
            <a:endCxn id="11" idx="0"/>
          </p:cNvCxnSpPr>
          <p:nvPr/>
        </p:nvCxnSpPr>
        <p:spPr>
          <a:xfrm rot="5400000">
            <a:off x="2719212" y="4282127"/>
            <a:ext cx="551001" cy="151349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061957" y="4813713"/>
            <a:ext cx="15348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133561"/>
                </a:solidFill>
                <a:effectLst/>
                <a:uLnTx/>
                <a:uFillTx/>
                <a:latin typeface="Arial"/>
                <a:ea typeface="+mn-ea"/>
                <a:cs typeface="+mn-cs"/>
              </a:rPr>
              <a:t>encapsulate with</a:t>
            </a:r>
            <a:endParaRPr kumimoji="0" lang="en-US" sz="1200" b="0" i="0" u="none" strike="noStrike" kern="1200" cap="none" spc="0" normalizeH="0" baseline="0" noProof="0" dirty="0">
              <a:ln>
                <a:noFill/>
              </a:ln>
              <a:solidFill>
                <a:srgbClr val="133561"/>
              </a:solidFill>
              <a:effectLst/>
              <a:uLnTx/>
              <a:uFillTx/>
              <a:latin typeface="Arial"/>
              <a:ea typeface="+mn-ea"/>
              <a:cs typeface="+mn-cs"/>
            </a:endParaRPr>
          </a:p>
        </p:txBody>
      </p:sp>
      <p:cxnSp>
        <p:nvCxnSpPr>
          <p:cNvPr id="102" name="Curved Connector 101"/>
          <p:cNvCxnSpPr>
            <a:stCxn id="13" idx="3"/>
            <a:endCxn id="11" idx="6"/>
          </p:cNvCxnSpPr>
          <p:nvPr/>
        </p:nvCxnSpPr>
        <p:spPr>
          <a:xfrm rot="5400000" flipH="1">
            <a:off x="4144391" y="4882508"/>
            <a:ext cx="666443" cy="2645751"/>
          </a:xfrm>
          <a:prstGeom prst="curvedConnector4">
            <a:avLst>
              <a:gd name="adj1" fmla="val -34302"/>
              <a:gd name="adj2" fmla="val 55396"/>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063276" y="6152949"/>
            <a:ext cx="15348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133561"/>
                </a:solidFill>
                <a:effectLst/>
                <a:uLnTx/>
                <a:uFillTx/>
                <a:latin typeface="Arial"/>
                <a:ea typeface="+mn-ea"/>
                <a:cs typeface="+mn-cs"/>
              </a:rPr>
              <a:t>encapsulate with</a:t>
            </a:r>
            <a:endParaRPr kumimoji="0" lang="en-US" sz="1200" b="0" i="0" u="none" strike="noStrike" kern="1200" cap="none" spc="0" normalizeH="0" baseline="0" noProof="0" dirty="0">
              <a:ln>
                <a:noFill/>
              </a:ln>
              <a:solidFill>
                <a:srgbClr val="133561"/>
              </a:solidFill>
              <a:effectLst/>
              <a:uLnTx/>
              <a:uFillTx/>
              <a:latin typeface="Arial"/>
              <a:ea typeface="+mn-ea"/>
              <a:cs typeface="+mn-cs"/>
            </a:endParaRPr>
          </a:p>
        </p:txBody>
      </p:sp>
    </p:spTree>
    <p:extLst>
      <p:ext uri="{BB962C8B-B14F-4D97-AF65-F5344CB8AC3E}">
        <p14:creationId xmlns:p14="http://schemas.microsoft.com/office/powerpoint/2010/main" val="37253283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Text Placeholder 2"/>
          <p:cNvSpPr>
            <a:spLocks noGrp="1"/>
          </p:cNvSpPr>
          <p:nvPr>
            <p:ph type="body" sz="quarter" idx="10"/>
          </p:nvPr>
        </p:nvSpPr>
        <p:spPr/>
        <p:txBody>
          <a:bodyPr/>
          <a:lstStyle/>
          <a:p>
            <a:endParaRPr lang="en-US" dirty="0" smtClean="0"/>
          </a:p>
          <a:p>
            <a:endParaRPr lang="en-US" dirty="0"/>
          </a:p>
          <a:p>
            <a:endParaRPr lang="en-US" dirty="0" smtClean="0"/>
          </a:p>
          <a:p>
            <a:pPr marL="0" indent="0">
              <a:buNone/>
            </a:pPr>
            <a:r>
              <a:rPr lang="en-US" dirty="0" smtClean="0"/>
              <a:t>“A </a:t>
            </a:r>
            <a:r>
              <a:rPr lang="en-US" dirty="0"/>
              <a:t>process or transformation in the domain which is not a natural</a:t>
            </a:r>
          </a:p>
          <a:p>
            <a:pPr marL="0" indent="0">
              <a:buNone/>
            </a:pPr>
            <a:r>
              <a:rPr lang="en-US" dirty="0"/>
              <a:t>responsibility of an Entity or a Value Object</a:t>
            </a:r>
            <a:r>
              <a:rPr lang="en-US" dirty="0" smtClean="0"/>
              <a:t>.”</a:t>
            </a:r>
            <a:endParaRPr lang="en-US" dirty="0"/>
          </a:p>
        </p:txBody>
      </p:sp>
    </p:spTree>
    <p:extLst>
      <p:ext uri="{BB962C8B-B14F-4D97-AF65-F5344CB8AC3E}">
        <p14:creationId xmlns:p14="http://schemas.microsoft.com/office/powerpoint/2010/main" val="23673620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95250"/>
            <a:ext cx="5715000" cy="6667500"/>
          </a:xfrm>
          <a:prstGeom prst="rect">
            <a:avLst/>
          </a:prstGeom>
        </p:spPr>
      </p:pic>
    </p:spTree>
    <p:extLst>
      <p:ext uri="{BB962C8B-B14F-4D97-AF65-F5344CB8AC3E}">
        <p14:creationId xmlns:p14="http://schemas.microsoft.com/office/powerpoint/2010/main" val="33454632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domain-driven design,</a:t>
            </a:r>
            <a:endParaRPr lang="en-US" dirty="0"/>
          </a:p>
        </p:txBody>
      </p:sp>
      <p:sp>
        <p:nvSpPr>
          <p:cNvPr id="3" name="Text Placeholder 2"/>
          <p:cNvSpPr>
            <a:spLocks noGrp="1"/>
          </p:cNvSpPr>
          <p:nvPr>
            <p:ph type="body" sz="quarter" idx="10"/>
          </p:nvPr>
        </p:nvSpPr>
        <p:spPr/>
        <p:txBody>
          <a:bodyPr/>
          <a:lstStyle/>
          <a:p>
            <a:r>
              <a:rPr lang="en-US" dirty="0"/>
              <a:t>we achieve </a:t>
            </a:r>
            <a:r>
              <a:rPr lang="en-US" dirty="0" smtClean="0"/>
              <a:t>better </a:t>
            </a:r>
            <a:r>
              <a:rPr lang="en-US" b="1" dirty="0" smtClean="0"/>
              <a:t>understanding</a:t>
            </a:r>
            <a:r>
              <a:rPr lang="en-US" dirty="0" smtClean="0"/>
              <a:t> and </a:t>
            </a:r>
            <a:r>
              <a:rPr lang="en-US" b="1" dirty="0"/>
              <a:t>traceability</a:t>
            </a:r>
            <a:r>
              <a:rPr lang="en-US" dirty="0"/>
              <a:t> </a:t>
            </a:r>
            <a:r>
              <a:rPr lang="en-US" dirty="0" smtClean="0"/>
              <a:t>of </a:t>
            </a:r>
            <a:r>
              <a:rPr lang="en-US" dirty="0"/>
              <a:t>the domain. </a:t>
            </a:r>
            <a:endParaRPr lang="en-US" dirty="0" smtClean="0"/>
          </a:p>
          <a:p>
            <a:endParaRPr lang="en-US" dirty="0"/>
          </a:p>
          <a:p>
            <a:r>
              <a:rPr lang="en-US" dirty="0"/>
              <a:t>the </a:t>
            </a:r>
            <a:r>
              <a:rPr lang="en-US" b="1" dirty="0"/>
              <a:t>ubiquitous</a:t>
            </a:r>
            <a:r>
              <a:rPr lang="en-US" dirty="0"/>
              <a:t> language </a:t>
            </a:r>
            <a:r>
              <a:rPr lang="en-US" dirty="0" smtClean="0"/>
              <a:t>promotes the </a:t>
            </a:r>
            <a:r>
              <a:rPr lang="en-US" dirty="0"/>
              <a:t>adoption of </a:t>
            </a:r>
            <a:r>
              <a:rPr lang="en-US" dirty="0" smtClean="0"/>
              <a:t>BDD.</a:t>
            </a:r>
          </a:p>
          <a:p>
            <a:endParaRPr lang="en-US" dirty="0"/>
          </a:p>
          <a:p>
            <a:r>
              <a:rPr lang="en-US" dirty="0"/>
              <a:t>the pattern </a:t>
            </a:r>
            <a:r>
              <a:rPr lang="en-US" dirty="0" smtClean="0"/>
              <a:t>language </a:t>
            </a:r>
            <a:r>
              <a:rPr lang="en-US" b="1" dirty="0" smtClean="0"/>
              <a:t>isolates</a:t>
            </a:r>
            <a:r>
              <a:rPr lang="en-US" dirty="0" smtClean="0"/>
              <a:t> </a:t>
            </a:r>
            <a:r>
              <a:rPr lang="en-US" dirty="0"/>
              <a:t>and </a:t>
            </a:r>
            <a:r>
              <a:rPr lang="en-US" b="1" dirty="0"/>
              <a:t>encapsulates</a:t>
            </a:r>
            <a:r>
              <a:rPr lang="en-US" dirty="0"/>
              <a:t> the </a:t>
            </a:r>
            <a:r>
              <a:rPr lang="en-US" dirty="0" smtClean="0"/>
              <a:t>domain.</a:t>
            </a:r>
            <a:endParaRPr lang="en-US" dirty="0"/>
          </a:p>
        </p:txBody>
      </p:sp>
    </p:spTree>
    <p:extLst>
      <p:ext uri="{BB962C8B-B14F-4D97-AF65-F5344CB8AC3E}">
        <p14:creationId xmlns:p14="http://schemas.microsoft.com/office/powerpoint/2010/main" val="25849667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can you do tomorrow?</a:t>
            </a:r>
            <a:endParaRPr lang="en-US" dirty="0"/>
          </a:p>
        </p:txBody>
      </p:sp>
      <p:pic>
        <p:nvPicPr>
          <p:cNvPr id="1026" name="Picture 2" descr="Image result for CTRL ALT 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530290">
            <a:off x="1307367" y="3287573"/>
            <a:ext cx="4839496" cy="12890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identif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3438" y="2808168"/>
            <a:ext cx="2038350" cy="224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363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developers need to do as well</a:t>
            </a:r>
            <a:r>
              <a:rPr lang="en-NL" dirty="0" smtClean="0"/>
              <a:t>…</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3779" y="2016125"/>
            <a:ext cx="3127966" cy="4140200"/>
          </a:xfrm>
        </p:spPr>
      </p:pic>
      <p:sp>
        <p:nvSpPr>
          <p:cNvPr id="8" name="TextBox 7"/>
          <p:cNvSpPr txBox="1"/>
          <p:nvPr/>
        </p:nvSpPr>
        <p:spPr>
          <a:xfrm>
            <a:off x="7984067" y="6156325"/>
            <a:ext cx="2590800" cy="215444"/>
          </a:xfrm>
          <a:prstGeom prst="rect">
            <a:avLst/>
          </a:prstGeom>
          <a:noFill/>
        </p:spPr>
        <p:txBody>
          <a:bodyPr wrap="square" rtlCol="0">
            <a:spAutoFit/>
          </a:bodyPr>
          <a:lstStyle/>
          <a:p>
            <a:r>
              <a:rPr lang="en-US" sz="800" i="1" dirty="0" smtClean="0"/>
              <a:t>Picture adopted from Amazon</a:t>
            </a:r>
            <a:endParaRPr lang="en-US" sz="800" i="1" dirty="0"/>
          </a:p>
        </p:txBody>
      </p:sp>
    </p:spTree>
    <p:extLst>
      <p:ext uri="{BB962C8B-B14F-4D97-AF65-F5344CB8AC3E}">
        <p14:creationId xmlns:p14="http://schemas.microsoft.com/office/powerpoint/2010/main" val="8877039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Thanks!</a:t>
            </a:r>
            <a:endParaRPr lang="en-US" dirty="0"/>
          </a:p>
        </p:txBody>
      </p:sp>
      <p:pic>
        <p:nvPicPr>
          <p:cNvPr id="4" name="Picture 3"/>
          <p:cNvPicPr>
            <a:picLocks noChangeAspect="1"/>
          </p:cNvPicPr>
          <p:nvPr/>
        </p:nvPicPr>
        <p:blipFill>
          <a:blip r:embed="rId2"/>
          <a:stretch>
            <a:fillRect/>
          </a:stretch>
        </p:blipFill>
        <p:spPr>
          <a:xfrm>
            <a:off x="5391150" y="2738437"/>
            <a:ext cx="1409700" cy="1381125"/>
          </a:xfrm>
          <a:prstGeom prst="rect">
            <a:avLst/>
          </a:prstGeom>
        </p:spPr>
      </p:pic>
    </p:spTree>
    <p:extLst>
      <p:ext uri="{BB962C8B-B14F-4D97-AF65-F5344CB8AC3E}">
        <p14:creationId xmlns:p14="http://schemas.microsoft.com/office/powerpoint/2010/main" val="4094526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our Payments domain</a:t>
            </a:r>
            <a:endParaRPr lang="en-US" dirty="0"/>
          </a:p>
        </p:txBody>
      </p:sp>
      <p:sp>
        <p:nvSpPr>
          <p:cNvPr id="3" name="Text Placeholder 2"/>
          <p:cNvSpPr>
            <a:spLocks noGrp="1"/>
          </p:cNvSpPr>
          <p:nvPr>
            <p:ph type="body" sz="quarter" idx="10"/>
          </p:nvPr>
        </p:nvSpPr>
        <p:spPr/>
        <p:txBody>
          <a:bodyPr/>
          <a:lstStyle/>
          <a:p>
            <a:endParaRPr lang="en-US" dirty="0" smtClean="0"/>
          </a:p>
          <a:p>
            <a:endParaRPr lang="en-US" dirty="0"/>
          </a:p>
          <a:p>
            <a:endParaRPr lang="en-US" dirty="0" smtClean="0"/>
          </a:p>
          <a:p>
            <a:r>
              <a:rPr lang="en-US" i="1" dirty="0" smtClean="0"/>
              <a:t>Payment </a:t>
            </a:r>
            <a:r>
              <a:rPr lang="en-US" i="1" dirty="0"/>
              <a:t>Instruction</a:t>
            </a:r>
            <a:r>
              <a:rPr lang="en-US" dirty="0"/>
              <a:t>: </a:t>
            </a:r>
            <a:r>
              <a:rPr lang="en-US" dirty="0" smtClean="0"/>
              <a:t/>
            </a:r>
            <a:br>
              <a:rPr lang="en-US" dirty="0" smtClean="0"/>
            </a:br>
            <a:r>
              <a:rPr lang="en-US" dirty="0" smtClean="0"/>
              <a:t>A </a:t>
            </a:r>
            <a:r>
              <a:rPr lang="en-US" dirty="0"/>
              <a:t>payment </a:t>
            </a:r>
            <a:r>
              <a:rPr lang="en-US" dirty="0" smtClean="0"/>
              <a:t>made </a:t>
            </a:r>
            <a:r>
              <a:rPr lang="en-US" dirty="0"/>
              <a:t>from an </a:t>
            </a:r>
            <a:r>
              <a:rPr lang="en-US" i="1" dirty="0" smtClean="0"/>
              <a:t>Ordering </a:t>
            </a:r>
            <a:r>
              <a:rPr lang="en-US" i="1" dirty="0"/>
              <a:t>Account</a:t>
            </a:r>
            <a:r>
              <a:rPr lang="en-US" dirty="0"/>
              <a:t> to a </a:t>
            </a:r>
            <a:r>
              <a:rPr lang="en-US" i="1" dirty="0" smtClean="0"/>
              <a:t>Beneficiary </a:t>
            </a:r>
            <a:r>
              <a:rPr lang="en-US" i="1" dirty="0"/>
              <a:t>Account</a:t>
            </a:r>
            <a:r>
              <a:rPr lang="en-US" dirty="0"/>
              <a:t>.</a:t>
            </a:r>
          </a:p>
        </p:txBody>
      </p:sp>
    </p:spTree>
    <p:extLst>
      <p:ext uri="{BB962C8B-B14F-4D97-AF65-F5344CB8AC3E}">
        <p14:creationId xmlns:p14="http://schemas.microsoft.com/office/powerpoint/2010/main" val="151414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our Payments domain</a:t>
            </a:r>
            <a:endParaRPr lang="en-US" dirty="0"/>
          </a:p>
        </p:txBody>
      </p:sp>
      <p:sp>
        <p:nvSpPr>
          <p:cNvPr id="3" name="Text Placeholder 2"/>
          <p:cNvSpPr>
            <a:spLocks noGrp="1"/>
          </p:cNvSpPr>
          <p:nvPr>
            <p:ph type="body" sz="quarter" idx="10"/>
          </p:nvPr>
        </p:nvSpPr>
        <p:spPr/>
        <p:txBody>
          <a:bodyPr/>
          <a:lstStyle/>
          <a:p>
            <a:endParaRPr lang="en-US" dirty="0" smtClean="0"/>
          </a:p>
          <a:p>
            <a:r>
              <a:rPr lang="en-US" i="1" dirty="0" smtClean="0"/>
              <a:t>Ordering Account</a:t>
            </a:r>
            <a:r>
              <a:rPr lang="en-US" dirty="0" smtClean="0"/>
              <a:t>: </a:t>
            </a:r>
            <a:br>
              <a:rPr lang="en-US" dirty="0" smtClean="0"/>
            </a:br>
            <a:r>
              <a:rPr lang="en-US" dirty="0"/>
              <a:t>The Ordering Account is the </a:t>
            </a:r>
            <a:r>
              <a:rPr lang="en-US" dirty="0" smtClean="0"/>
              <a:t>account </a:t>
            </a:r>
            <a:r>
              <a:rPr lang="en-US" dirty="0"/>
              <a:t>from which the money is debited</a:t>
            </a:r>
            <a:r>
              <a:rPr lang="en-US" dirty="0" smtClean="0"/>
              <a:t>.</a:t>
            </a:r>
          </a:p>
          <a:p>
            <a:endParaRPr lang="en-US" dirty="0"/>
          </a:p>
          <a:p>
            <a:r>
              <a:rPr lang="en-US" i="1" dirty="0" smtClean="0"/>
              <a:t>Beneficiary </a:t>
            </a:r>
            <a:r>
              <a:rPr lang="en-US" i="1" dirty="0"/>
              <a:t>Account</a:t>
            </a:r>
            <a:r>
              <a:rPr lang="en-US" dirty="0"/>
              <a:t>: </a:t>
            </a:r>
            <a:br>
              <a:rPr lang="en-US" dirty="0"/>
            </a:br>
            <a:r>
              <a:rPr lang="en-US" dirty="0"/>
              <a:t>The </a:t>
            </a:r>
            <a:r>
              <a:rPr lang="en-US" i="1" dirty="0"/>
              <a:t>Beneficiary</a:t>
            </a:r>
            <a:r>
              <a:rPr lang="en-US" dirty="0" smtClean="0"/>
              <a:t> </a:t>
            </a:r>
            <a:r>
              <a:rPr lang="en-US" dirty="0"/>
              <a:t>Account is the account </a:t>
            </a:r>
            <a:r>
              <a:rPr lang="en-US" dirty="0" smtClean="0"/>
              <a:t>to </a:t>
            </a:r>
            <a:r>
              <a:rPr lang="en-US" dirty="0"/>
              <a:t>which the money is </a:t>
            </a:r>
            <a:r>
              <a:rPr lang="en-US" dirty="0" smtClean="0"/>
              <a:t>credited.</a:t>
            </a:r>
          </a:p>
          <a:p>
            <a:endParaRPr lang="en-US" dirty="0" smtClean="0"/>
          </a:p>
          <a:p>
            <a:r>
              <a:rPr lang="en-US" i="1" dirty="0" smtClean="0"/>
              <a:t>Beneficiary Bank:</a:t>
            </a:r>
            <a:br>
              <a:rPr lang="en-US" i="1" dirty="0" smtClean="0"/>
            </a:br>
            <a:r>
              <a:rPr lang="en-US" dirty="0" smtClean="0"/>
              <a:t>The </a:t>
            </a:r>
            <a:r>
              <a:rPr lang="en-US" dirty="0"/>
              <a:t>bank to which the </a:t>
            </a:r>
            <a:r>
              <a:rPr lang="en-US" dirty="0" smtClean="0"/>
              <a:t>Beneficiary </a:t>
            </a:r>
            <a:r>
              <a:rPr lang="en-US" dirty="0"/>
              <a:t>Account belongs</a:t>
            </a:r>
            <a:r>
              <a:rPr lang="en-US" dirty="0" smtClean="0"/>
              <a:t>.</a:t>
            </a:r>
            <a:endParaRPr lang="en-US" i="1" dirty="0"/>
          </a:p>
          <a:p>
            <a:endParaRPr lang="en-US" dirty="0"/>
          </a:p>
        </p:txBody>
      </p:sp>
    </p:spTree>
    <p:extLst>
      <p:ext uri="{BB962C8B-B14F-4D97-AF65-F5344CB8AC3E}">
        <p14:creationId xmlns:p14="http://schemas.microsoft.com/office/powerpoint/2010/main" val="2704514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our Payments domain</a:t>
            </a:r>
            <a:endParaRPr lang="en-US" dirty="0"/>
          </a:p>
        </p:txBody>
      </p:sp>
      <p:sp>
        <p:nvSpPr>
          <p:cNvPr id="3" name="Text Placeholder 2"/>
          <p:cNvSpPr>
            <a:spLocks noGrp="1"/>
          </p:cNvSpPr>
          <p:nvPr>
            <p:ph type="body" sz="quarter" idx="10"/>
          </p:nvPr>
        </p:nvSpPr>
        <p:spPr/>
        <p:txBody>
          <a:bodyPr>
            <a:normAutofit/>
          </a:bodyPr>
          <a:lstStyle/>
          <a:p>
            <a:endParaRPr lang="en-US" dirty="0" smtClean="0"/>
          </a:p>
          <a:p>
            <a:r>
              <a:rPr lang="en-US" sz="2000" i="1" dirty="0" smtClean="0"/>
              <a:t>Currency</a:t>
            </a:r>
            <a:r>
              <a:rPr lang="en-US" sz="2000" dirty="0" smtClean="0"/>
              <a:t>: </a:t>
            </a:r>
            <a:br>
              <a:rPr lang="en-US" sz="2000" dirty="0" smtClean="0"/>
            </a:br>
            <a:r>
              <a:rPr lang="en-US" sz="2000" dirty="0" smtClean="0"/>
              <a:t>The currency of the Payment Instruction in which the money is transferred.</a:t>
            </a:r>
            <a:r>
              <a:rPr lang="en-US" sz="2200" dirty="0" smtClean="0"/>
              <a:t/>
            </a:r>
            <a:br>
              <a:rPr lang="en-US" sz="2200" dirty="0" smtClean="0"/>
            </a:br>
            <a:endParaRPr lang="en-US" sz="2200" dirty="0" smtClean="0"/>
          </a:p>
          <a:p>
            <a:r>
              <a:rPr lang="en-US" sz="2000" i="1" dirty="0" smtClean="0"/>
              <a:t>Amount:</a:t>
            </a:r>
            <a:r>
              <a:rPr lang="en-US" sz="2000" dirty="0" smtClean="0"/>
              <a:t/>
            </a:r>
            <a:br>
              <a:rPr lang="en-US" sz="2000" dirty="0" smtClean="0"/>
            </a:br>
            <a:r>
              <a:rPr lang="en-US" sz="2000" dirty="0" smtClean="0"/>
              <a:t>The amount of money transferred in the Payment Instruction.</a:t>
            </a:r>
          </a:p>
          <a:p>
            <a:endParaRPr lang="en-US" dirty="0"/>
          </a:p>
          <a:p>
            <a:r>
              <a:rPr lang="en-US" sz="2000" i="1" dirty="0" err="1" smtClean="0"/>
              <a:t>Fedwire</a:t>
            </a:r>
            <a:r>
              <a:rPr lang="en-US" sz="2000" i="1" dirty="0" smtClean="0"/>
              <a:t> code:</a:t>
            </a:r>
            <a:br>
              <a:rPr lang="en-US" sz="2000" i="1" dirty="0" smtClean="0"/>
            </a:br>
            <a:r>
              <a:rPr lang="en-US" sz="2000" dirty="0"/>
              <a:t>a </a:t>
            </a:r>
            <a:r>
              <a:rPr lang="en-US" sz="2000" dirty="0" smtClean="0"/>
              <a:t>9 digit code </a:t>
            </a:r>
            <a:r>
              <a:rPr lang="en-US" sz="2000" dirty="0"/>
              <a:t>for banks used in the </a:t>
            </a:r>
            <a:r>
              <a:rPr lang="en-US" sz="2000" dirty="0" smtClean="0"/>
              <a:t>US </a:t>
            </a:r>
            <a:r>
              <a:rPr lang="en-US" sz="2000" dirty="0"/>
              <a:t>which </a:t>
            </a:r>
            <a:r>
              <a:rPr lang="en-US" sz="2000" dirty="0" smtClean="0"/>
              <a:t>identifies financial </a:t>
            </a:r>
            <a:r>
              <a:rPr lang="en-US" sz="2000" dirty="0"/>
              <a:t>institutions.</a:t>
            </a:r>
          </a:p>
        </p:txBody>
      </p:sp>
    </p:spTree>
    <p:extLst>
      <p:ext uri="{BB962C8B-B14F-4D97-AF65-F5344CB8AC3E}">
        <p14:creationId xmlns:p14="http://schemas.microsoft.com/office/powerpoint/2010/main" val="1874760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a:t>
            </a:r>
            <a:r>
              <a:rPr lang="en-US" dirty="0"/>
              <a:t>our Payments domain</a:t>
            </a:r>
          </a:p>
        </p:txBody>
      </p:sp>
      <p:sp>
        <p:nvSpPr>
          <p:cNvPr id="3" name="Text Placeholder 2"/>
          <p:cNvSpPr>
            <a:spLocks noGrp="1"/>
          </p:cNvSpPr>
          <p:nvPr>
            <p:ph type="body" sz="quarter" idx="10"/>
          </p:nvPr>
        </p:nvSpPr>
        <p:spPr/>
        <p:txBody>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20411153"/>
              </p:ext>
            </p:extLst>
          </p:nvPr>
        </p:nvGraphicFramePr>
        <p:xfrm>
          <a:off x="1415385" y="2123473"/>
          <a:ext cx="9146258" cy="1593426"/>
        </p:xfrm>
        <a:graphic>
          <a:graphicData uri="http://schemas.openxmlformats.org/drawingml/2006/table">
            <a:tbl>
              <a:tblPr firstRow="1" bandRow="1">
                <a:tableStyleId>{5C22544A-7EE6-4342-B048-85BDC9FD1C3A}</a:tableStyleId>
              </a:tblPr>
              <a:tblGrid>
                <a:gridCol w="4573129">
                  <a:extLst>
                    <a:ext uri="{9D8B030D-6E8A-4147-A177-3AD203B41FA5}">
                      <a16:colId xmlns:a16="http://schemas.microsoft.com/office/drawing/2014/main" val="558787334"/>
                    </a:ext>
                  </a:extLst>
                </a:gridCol>
                <a:gridCol w="4573129">
                  <a:extLst>
                    <a:ext uri="{9D8B030D-6E8A-4147-A177-3AD203B41FA5}">
                      <a16:colId xmlns:a16="http://schemas.microsoft.com/office/drawing/2014/main" val="2758350494"/>
                    </a:ext>
                  </a:extLst>
                </a:gridCol>
              </a:tblGrid>
              <a:tr h="480906">
                <a:tc>
                  <a:txBody>
                    <a:bodyPr/>
                    <a:lstStyle/>
                    <a:p>
                      <a:r>
                        <a:rPr lang="en-US" dirty="0" smtClean="0"/>
                        <a:t>Story 1</a:t>
                      </a:r>
                      <a:endParaRPr lang="en-US" dirty="0"/>
                    </a:p>
                  </a:txBody>
                  <a:tcPr/>
                </a:tc>
                <a:tc>
                  <a:txBody>
                    <a:bodyPr/>
                    <a:lstStyle/>
                    <a:p>
                      <a:r>
                        <a:rPr lang="en-US" dirty="0" smtClean="0"/>
                        <a:t>Validation of a Payment Instruction</a:t>
                      </a:r>
                      <a:endParaRPr lang="en-US" dirty="0"/>
                    </a:p>
                  </a:txBody>
                  <a:tcPr/>
                </a:tc>
                <a:extLst>
                  <a:ext uri="{0D108BD9-81ED-4DB2-BD59-A6C34878D82A}">
                    <a16:rowId xmlns:a16="http://schemas.microsoft.com/office/drawing/2014/main" val="2587461628"/>
                  </a:ext>
                </a:extLst>
              </a:tr>
              <a:tr h="370840">
                <a:tc>
                  <a:txBody>
                    <a:bodyPr/>
                    <a:lstStyle/>
                    <a:p>
                      <a:r>
                        <a:rPr lang="en-US" dirty="0" smtClean="0"/>
                        <a:t>In order to</a:t>
                      </a:r>
                      <a:endParaRPr lang="en-US" dirty="0"/>
                    </a:p>
                  </a:txBody>
                  <a:tcPr/>
                </a:tc>
                <a:tc>
                  <a:txBody>
                    <a:bodyPr/>
                    <a:lstStyle/>
                    <a:p>
                      <a:r>
                        <a:rPr lang="en-US" dirty="0" smtClean="0"/>
                        <a:t>add a valid Payment Instruction</a:t>
                      </a:r>
                      <a:endParaRPr lang="en-US" dirty="0"/>
                    </a:p>
                  </a:txBody>
                  <a:tcPr/>
                </a:tc>
                <a:extLst>
                  <a:ext uri="{0D108BD9-81ED-4DB2-BD59-A6C34878D82A}">
                    <a16:rowId xmlns:a16="http://schemas.microsoft.com/office/drawing/2014/main" val="3189921683"/>
                  </a:ext>
                </a:extLst>
              </a:tr>
              <a:tr h="370840">
                <a:tc>
                  <a:txBody>
                    <a:bodyPr/>
                    <a:lstStyle/>
                    <a:p>
                      <a:r>
                        <a:rPr lang="en-US" dirty="0" smtClean="0"/>
                        <a:t>As a</a:t>
                      </a:r>
                      <a:endParaRPr lang="en-US" dirty="0"/>
                    </a:p>
                  </a:txBody>
                  <a:tcPr/>
                </a:tc>
                <a:tc>
                  <a:txBody>
                    <a:bodyPr/>
                    <a:lstStyle/>
                    <a:p>
                      <a:r>
                        <a:rPr lang="en-US" dirty="0" smtClean="0"/>
                        <a:t>user of the system</a:t>
                      </a:r>
                      <a:endParaRPr lang="en-US" dirty="0"/>
                    </a:p>
                  </a:txBody>
                  <a:tcPr/>
                </a:tc>
                <a:extLst>
                  <a:ext uri="{0D108BD9-81ED-4DB2-BD59-A6C34878D82A}">
                    <a16:rowId xmlns:a16="http://schemas.microsoft.com/office/drawing/2014/main" val="1323523485"/>
                  </a:ext>
                </a:extLst>
              </a:tr>
              <a:tr h="370840">
                <a:tc>
                  <a:txBody>
                    <a:bodyPr/>
                    <a:lstStyle/>
                    <a:p>
                      <a:r>
                        <a:rPr lang="en-US" dirty="0" smtClean="0"/>
                        <a:t>I want to</a:t>
                      </a:r>
                      <a:endParaRPr lang="en-US" dirty="0"/>
                    </a:p>
                  </a:txBody>
                  <a:tcPr/>
                </a:tc>
                <a:tc>
                  <a:txBody>
                    <a:bodyPr/>
                    <a:lstStyle/>
                    <a:p>
                      <a:r>
                        <a:rPr lang="en-US" dirty="0" smtClean="0"/>
                        <a:t>receive a validation error when it’s not valid</a:t>
                      </a:r>
                      <a:endParaRPr lang="en-US" dirty="0"/>
                    </a:p>
                  </a:txBody>
                  <a:tcPr/>
                </a:tc>
                <a:extLst>
                  <a:ext uri="{0D108BD9-81ED-4DB2-BD59-A6C34878D82A}">
                    <a16:rowId xmlns:a16="http://schemas.microsoft.com/office/drawing/2014/main" val="340696142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80830681"/>
              </p:ext>
            </p:extLst>
          </p:nvPr>
        </p:nvGraphicFramePr>
        <p:xfrm>
          <a:off x="1415385" y="3891274"/>
          <a:ext cx="9146258" cy="2225040"/>
        </p:xfrm>
        <a:graphic>
          <a:graphicData uri="http://schemas.openxmlformats.org/drawingml/2006/table">
            <a:tbl>
              <a:tblPr firstRow="1" bandRow="1">
                <a:tableStyleId>{5C22544A-7EE6-4342-B048-85BDC9FD1C3A}</a:tableStyleId>
              </a:tblPr>
              <a:tblGrid>
                <a:gridCol w="4573129">
                  <a:extLst>
                    <a:ext uri="{9D8B030D-6E8A-4147-A177-3AD203B41FA5}">
                      <a16:colId xmlns:a16="http://schemas.microsoft.com/office/drawing/2014/main" val="3039397720"/>
                    </a:ext>
                  </a:extLst>
                </a:gridCol>
                <a:gridCol w="4573129">
                  <a:extLst>
                    <a:ext uri="{9D8B030D-6E8A-4147-A177-3AD203B41FA5}">
                      <a16:colId xmlns:a16="http://schemas.microsoft.com/office/drawing/2014/main" val="1116377095"/>
                    </a:ext>
                  </a:extLst>
                </a:gridCol>
              </a:tblGrid>
              <a:tr h="370840">
                <a:tc>
                  <a:txBody>
                    <a:bodyPr/>
                    <a:lstStyle/>
                    <a:p>
                      <a:r>
                        <a:rPr lang="en-US" dirty="0" smtClean="0"/>
                        <a:t>Scenario 1.1</a:t>
                      </a:r>
                      <a:endParaRPr lang="en-US" dirty="0"/>
                    </a:p>
                  </a:txBody>
                  <a:tcPr/>
                </a:tc>
                <a:tc>
                  <a:txBody>
                    <a:bodyPr/>
                    <a:lstStyle/>
                    <a:p>
                      <a:r>
                        <a:rPr lang="en-US" dirty="0" err="1" smtClean="0"/>
                        <a:t>Fedwire</a:t>
                      </a:r>
                      <a:r>
                        <a:rPr lang="en-US" dirty="0" smtClean="0"/>
                        <a:t> is mandatory</a:t>
                      </a:r>
                      <a:endParaRPr lang="en-US" dirty="0"/>
                    </a:p>
                  </a:txBody>
                  <a:tcPr/>
                </a:tc>
                <a:extLst>
                  <a:ext uri="{0D108BD9-81ED-4DB2-BD59-A6C34878D82A}">
                    <a16:rowId xmlns:a16="http://schemas.microsoft.com/office/drawing/2014/main" val="2803535461"/>
                  </a:ext>
                </a:extLst>
              </a:tr>
              <a:tr h="370840">
                <a:tc>
                  <a:txBody>
                    <a:bodyPr/>
                    <a:lstStyle/>
                    <a:p>
                      <a:r>
                        <a:rPr lang="en-US" dirty="0" smtClean="0"/>
                        <a:t>Given</a:t>
                      </a:r>
                      <a:endParaRPr lang="en-US" dirty="0"/>
                    </a:p>
                  </a:txBody>
                  <a:tcPr/>
                </a:tc>
                <a:tc>
                  <a:txBody>
                    <a:bodyPr/>
                    <a:lstStyle/>
                    <a:p>
                      <a:r>
                        <a:rPr lang="en-US" dirty="0" smtClean="0"/>
                        <a:t>the Beneficiary Bank</a:t>
                      </a:r>
                      <a:endParaRPr lang="en-US" dirty="0"/>
                    </a:p>
                  </a:txBody>
                  <a:tcPr/>
                </a:tc>
                <a:extLst>
                  <a:ext uri="{0D108BD9-81ED-4DB2-BD59-A6C34878D82A}">
                    <a16:rowId xmlns:a16="http://schemas.microsoft.com/office/drawing/2014/main" val="516048603"/>
                  </a:ext>
                </a:extLst>
              </a:tr>
              <a:tr h="370840">
                <a:tc>
                  <a:txBody>
                    <a:bodyPr/>
                    <a:lstStyle/>
                    <a:p>
                      <a:r>
                        <a:rPr lang="en-US" dirty="0" smtClean="0"/>
                        <a:t>And</a:t>
                      </a:r>
                      <a:endParaRPr lang="en-US" dirty="0"/>
                    </a:p>
                  </a:txBody>
                  <a:tcPr/>
                </a:tc>
                <a:tc>
                  <a:txBody>
                    <a:bodyPr/>
                    <a:lstStyle/>
                    <a:p>
                      <a:r>
                        <a:rPr lang="en-US" dirty="0" smtClean="0"/>
                        <a:t>the Country of the bank is USA</a:t>
                      </a:r>
                      <a:endParaRPr lang="en-US" dirty="0"/>
                    </a:p>
                  </a:txBody>
                  <a:tcPr/>
                </a:tc>
                <a:extLst>
                  <a:ext uri="{0D108BD9-81ED-4DB2-BD59-A6C34878D82A}">
                    <a16:rowId xmlns:a16="http://schemas.microsoft.com/office/drawing/2014/main" val="2752859708"/>
                  </a:ext>
                </a:extLst>
              </a:tr>
              <a:tr h="370840">
                <a:tc>
                  <a:txBody>
                    <a:bodyPr/>
                    <a:lstStyle/>
                    <a:p>
                      <a:r>
                        <a:rPr lang="en-US" dirty="0" smtClean="0"/>
                        <a:t>And</a:t>
                      </a:r>
                      <a:endParaRPr lang="en-US" dirty="0"/>
                    </a:p>
                  </a:txBody>
                  <a:tcPr/>
                </a:tc>
                <a:tc>
                  <a:txBody>
                    <a:bodyPr/>
                    <a:lstStyle/>
                    <a:p>
                      <a:r>
                        <a:rPr lang="en-US" dirty="0" smtClean="0"/>
                        <a:t>the Currency is USD</a:t>
                      </a:r>
                      <a:endParaRPr lang="en-US" dirty="0"/>
                    </a:p>
                  </a:txBody>
                  <a:tcPr/>
                </a:tc>
                <a:extLst>
                  <a:ext uri="{0D108BD9-81ED-4DB2-BD59-A6C34878D82A}">
                    <a16:rowId xmlns:a16="http://schemas.microsoft.com/office/drawing/2014/main" val="2914167969"/>
                  </a:ext>
                </a:extLst>
              </a:tr>
              <a:tr h="370840">
                <a:tc>
                  <a:txBody>
                    <a:bodyPr/>
                    <a:lstStyle/>
                    <a:p>
                      <a:r>
                        <a:rPr lang="en-US" dirty="0" smtClean="0"/>
                        <a:t>When</a:t>
                      </a:r>
                      <a:endParaRPr lang="en-US" dirty="0"/>
                    </a:p>
                  </a:txBody>
                  <a:tcPr/>
                </a:tc>
                <a:tc>
                  <a:txBody>
                    <a:bodyPr/>
                    <a:lstStyle/>
                    <a:p>
                      <a:r>
                        <a:rPr lang="en-US" dirty="0" smtClean="0"/>
                        <a:t>the user adds the Payment Instruction</a:t>
                      </a:r>
                      <a:endParaRPr lang="en-US" dirty="0"/>
                    </a:p>
                  </a:txBody>
                  <a:tcPr/>
                </a:tc>
                <a:extLst>
                  <a:ext uri="{0D108BD9-81ED-4DB2-BD59-A6C34878D82A}">
                    <a16:rowId xmlns:a16="http://schemas.microsoft.com/office/drawing/2014/main" val="223667564"/>
                  </a:ext>
                </a:extLst>
              </a:tr>
              <a:tr h="370840">
                <a:tc>
                  <a:txBody>
                    <a:bodyPr/>
                    <a:lstStyle/>
                    <a:p>
                      <a:r>
                        <a:rPr lang="en-US" dirty="0" smtClean="0"/>
                        <a:t>Then</a:t>
                      </a:r>
                      <a:endParaRPr lang="en-US" dirty="0"/>
                    </a:p>
                  </a:txBody>
                  <a:tcPr/>
                </a:tc>
                <a:tc>
                  <a:txBody>
                    <a:bodyPr/>
                    <a:lstStyle/>
                    <a:p>
                      <a:r>
                        <a:rPr lang="en-US" baseline="0" dirty="0" err="1" smtClean="0"/>
                        <a:t>Fedwire</a:t>
                      </a:r>
                      <a:r>
                        <a:rPr lang="en-US" baseline="0" dirty="0" smtClean="0"/>
                        <a:t> is mandatory</a:t>
                      </a:r>
                      <a:endParaRPr lang="en-US" dirty="0"/>
                    </a:p>
                  </a:txBody>
                  <a:tcPr/>
                </a:tc>
                <a:extLst>
                  <a:ext uri="{0D108BD9-81ED-4DB2-BD59-A6C34878D82A}">
                    <a16:rowId xmlns:a16="http://schemas.microsoft.com/office/drawing/2014/main" val="3023376825"/>
                  </a:ext>
                </a:extLst>
              </a:tr>
            </a:tbl>
          </a:graphicData>
        </a:graphic>
      </p:graphicFrame>
    </p:spTree>
    <p:extLst>
      <p:ext uri="{BB962C8B-B14F-4D97-AF65-F5344CB8AC3E}">
        <p14:creationId xmlns:p14="http://schemas.microsoft.com/office/powerpoint/2010/main" val="32092235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our Payments domain</a:t>
            </a:r>
            <a:endParaRPr lang="en-US" dirty="0"/>
          </a:p>
        </p:txBody>
      </p:sp>
      <p:sp>
        <p:nvSpPr>
          <p:cNvPr id="4" name="Oval 3"/>
          <p:cNvSpPr/>
          <p:nvPr/>
        </p:nvSpPr>
        <p:spPr>
          <a:xfrm>
            <a:off x="4215038" y="1605642"/>
            <a:ext cx="3513818" cy="1058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Domain-driven Design</a:t>
            </a:r>
            <a:endParaRPr lang="en-US" dirty="0">
              <a:solidFill>
                <a:schemeClr val="tx1"/>
              </a:solidFill>
            </a:endParaRPr>
          </a:p>
        </p:txBody>
      </p:sp>
      <p:grpSp>
        <p:nvGrpSpPr>
          <p:cNvPr id="3" name="Group 2"/>
          <p:cNvGrpSpPr/>
          <p:nvPr/>
        </p:nvGrpSpPr>
        <p:grpSpPr>
          <a:xfrm>
            <a:off x="7688759" y="2134861"/>
            <a:ext cx="2926122" cy="1982560"/>
            <a:chOff x="7688759" y="2134861"/>
            <a:chExt cx="2926122" cy="1982560"/>
          </a:xfrm>
        </p:grpSpPr>
        <p:sp>
          <p:nvSpPr>
            <p:cNvPr id="8" name="Oval 7"/>
            <p:cNvSpPr/>
            <p:nvPr/>
          </p:nvSpPr>
          <p:spPr>
            <a:xfrm>
              <a:off x="8570516" y="2841171"/>
              <a:ext cx="2044365" cy="12762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Layered Architecture</a:t>
              </a:r>
              <a:endParaRPr lang="en-US" dirty="0">
                <a:solidFill>
                  <a:schemeClr val="tx1"/>
                </a:solidFill>
              </a:endParaRPr>
            </a:p>
          </p:txBody>
        </p:sp>
        <p:cxnSp>
          <p:nvCxnSpPr>
            <p:cNvPr id="18" name="Curved Connector 17"/>
            <p:cNvCxnSpPr>
              <a:stCxn id="4" idx="6"/>
              <a:endCxn id="8" idx="0"/>
            </p:cNvCxnSpPr>
            <p:nvPr/>
          </p:nvCxnSpPr>
          <p:spPr>
            <a:xfrm>
              <a:off x="7728856" y="2134861"/>
              <a:ext cx="1863843" cy="7063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88759" y="2377125"/>
              <a:ext cx="1534886" cy="276999"/>
            </a:xfrm>
            <a:prstGeom prst="rect">
              <a:avLst/>
            </a:prstGeom>
            <a:noFill/>
          </p:spPr>
          <p:txBody>
            <a:bodyPr wrap="square" rtlCol="0">
              <a:spAutoFit/>
            </a:bodyPr>
            <a:lstStyle/>
            <a:p>
              <a:r>
                <a:rPr lang="en-US" sz="1200" dirty="0" smtClean="0"/>
                <a:t>isolate domain with</a:t>
              </a:r>
              <a:endParaRPr lang="en-US" sz="1200" dirty="0"/>
            </a:p>
          </p:txBody>
        </p:sp>
      </p:grpSp>
      <p:grpSp>
        <p:nvGrpSpPr>
          <p:cNvPr id="5" name="Group 4"/>
          <p:cNvGrpSpPr/>
          <p:nvPr/>
        </p:nvGrpSpPr>
        <p:grpSpPr>
          <a:xfrm>
            <a:off x="1333383" y="2664079"/>
            <a:ext cx="5270786" cy="2099294"/>
            <a:chOff x="1333383" y="2664079"/>
            <a:chExt cx="5270786" cy="2099294"/>
          </a:xfrm>
        </p:grpSpPr>
        <p:sp>
          <p:nvSpPr>
            <p:cNvPr id="6" name="Oval 5"/>
            <p:cNvSpPr/>
            <p:nvPr/>
          </p:nvSpPr>
          <p:spPr>
            <a:xfrm>
              <a:off x="4682828" y="3372079"/>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Entities</a:t>
              </a:r>
              <a:endParaRPr lang="en-US" dirty="0">
                <a:solidFill>
                  <a:schemeClr val="tx1"/>
                </a:solidFill>
              </a:endParaRPr>
            </a:p>
          </p:txBody>
        </p:sp>
        <p:sp>
          <p:nvSpPr>
            <p:cNvPr id="9" name="Oval 8"/>
            <p:cNvSpPr/>
            <p:nvPr/>
          </p:nvSpPr>
          <p:spPr>
            <a:xfrm>
              <a:off x="2790787" y="3579857"/>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Value Objects</a:t>
              </a:r>
              <a:endParaRPr lang="en-US" dirty="0">
                <a:solidFill>
                  <a:schemeClr val="tx1"/>
                </a:solidFill>
              </a:endParaRPr>
            </a:p>
          </p:txBody>
        </p:sp>
        <p:sp>
          <p:nvSpPr>
            <p:cNvPr id="10" name="Oval 9"/>
            <p:cNvSpPr/>
            <p:nvPr/>
          </p:nvSpPr>
          <p:spPr>
            <a:xfrm>
              <a:off x="1333383" y="3259470"/>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Services</a:t>
              </a:r>
              <a:endParaRPr lang="en-US" dirty="0">
                <a:solidFill>
                  <a:schemeClr val="tx1"/>
                </a:solidFill>
              </a:endParaRPr>
            </a:p>
          </p:txBody>
        </p:sp>
        <p:cxnSp>
          <p:nvCxnSpPr>
            <p:cNvPr id="28" name="Curved Connector 27"/>
            <p:cNvCxnSpPr>
              <a:stCxn id="4" idx="4"/>
              <a:endCxn id="9" idx="0"/>
            </p:cNvCxnSpPr>
            <p:nvPr/>
          </p:nvCxnSpPr>
          <p:spPr>
            <a:xfrm rot="5400000">
              <a:off x="4403814" y="2011724"/>
              <a:ext cx="915778" cy="222048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 idx="4"/>
              <a:endCxn id="6" idx="0"/>
            </p:cNvCxnSpPr>
            <p:nvPr/>
          </p:nvCxnSpPr>
          <p:spPr>
            <a:xfrm rot="5400000">
              <a:off x="5453723" y="2853855"/>
              <a:ext cx="708000" cy="32844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4" idx="4"/>
              <a:endCxn id="10" idx="0"/>
            </p:cNvCxnSpPr>
            <p:nvPr/>
          </p:nvCxnSpPr>
          <p:spPr>
            <a:xfrm rot="5400000">
              <a:off x="3835306" y="1122828"/>
              <a:ext cx="595391" cy="36778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301777" y="2664080"/>
              <a:ext cx="1534886" cy="276999"/>
            </a:xfrm>
            <a:prstGeom prst="rect">
              <a:avLst/>
            </a:prstGeom>
            <a:noFill/>
          </p:spPr>
          <p:txBody>
            <a:bodyPr wrap="square" rtlCol="0">
              <a:spAutoFit/>
            </a:bodyPr>
            <a:lstStyle/>
            <a:p>
              <a:r>
                <a:rPr lang="en-US" sz="1200" dirty="0" smtClean="0"/>
                <a:t>express with</a:t>
              </a:r>
              <a:endParaRPr lang="en-US" sz="1200" dirty="0"/>
            </a:p>
          </p:txBody>
        </p:sp>
      </p:grpSp>
      <p:grpSp>
        <p:nvGrpSpPr>
          <p:cNvPr id="15" name="Group 14"/>
          <p:cNvGrpSpPr/>
          <p:nvPr/>
        </p:nvGrpSpPr>
        <p:grpSpPr>
          <a:xfrm>
            <a:off x="5643499" y="4442986"/>
            <a:ext cx="4115545" cy="2003875"/>
            <a:chOff x="5643499" y="4442986"/>
            <a:chExt cx="4115545" cy="2003875"/>
          </a:xfrm>
        </p:grpSpPr>
        <p:sp>
          <p:nvSpPr>
            <p:cNvPr id="12" name="Oval 11"/>
            <p:cNvSpPr/>
            <p:nvPr/>
          </p:nvSpPr>
          <p:spPr>
            <a:xfrm>
              <a:off x="7664852" y="4442986"/>
              <a:ext cx="2094192" cy="142300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Repositories</a:t>
              </a:r>
              <a:endParaRPr lang="en-US" dirty="0">
                <a:solidFill>
                  <a:schemeClr val="tx1"/>
                </a:solidFill>
              </a:endParaRPr>
            </a:p>
          </p:txBody>
        </p:sp>
        <p:cxnSp>
          <p:nvCxnSpPr>
            <p:cNvPr id="92" name="Curved Connector 91"/>
            <p:cNvCxnSpPr>
              <a:stCxn id="6" idx="4"/>
              <a:endCxn id="12" idx="2"/>
            </p:cNvCxnSpPr>
            <p:nvPr/>
          </p:nvCxnSpPr>
          <p:spPr>
            <a:xfrm rot="16200000" flipH="1">
              <a:off x="6354729" y="3844364"/>
              <a:ext cx="598893" cy="202135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3" idx="6"/>
              <a:endCxn id="12" idx="3"/>
            </p:cNvCxnSpPr>
            <p:nvPr/>
          </p:nvCxnSpPr>
          <p:spPr>
            <a:xfrm flipV="1">
              <a:off x="7464827" y="5657595"/>
              <a:ext cx="506712" cy="43940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689905" y="4805435"/>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6" name="TextBox 95"/>
            <p:cNvSpPr txBox="1"/>
            <p:nvPr/>
          </p:nvSpPr>
          <p:spPr>
            <a:xfrm>
              <a:off x="7664852" y="6169862"/>
              <a:ext cx="1534886" cy="276999"/>
            </a:xfrm>
            <a:prstGeom prst="rect">
              <a:avLst/>
            </a:prstGeom>
            <a:noFill/>
          </p:spPr>
          <p:txBody>
            <a:bodyPr wrap="square" rtlCol="0">
              <a:spAutoFit/>
            </a:bodyPr>
            <a:lstStyle/>
            <a:p>
              <a:r>
                <a:rPr lang="en-US" sz="1200" dirty="0" smtClean="0"/>
                <a:t>access with</a:t>
              </a:r>
              <a:endParaRPr lang="en-US" sz="1200" dirty="0"/>
            </a:p>
          </p:txBody>
        </p:sp>
      </p:grpSp>
      <p:grpSp>
        <p:nvGrpSpPr>
          <p:cNvPr id="7" name="Group 6"/>
          <p:cNvGrpSpPr/>
          <p:nvPr/>
        </p:nvGrpSpPr>
        <p:grpSpPr>
          <a:xfrm>
            <a:off x="3771815" y="4555595"/>
            <a:ext cx="3693012" cy="2165926"/>
            <a:chOff x="3771815" y="4555595"/>
            <a:chExt cx="3693012" cy="2165926"/>
          </a:xfrm>
        </p:grpSpPr>
        <p:sp>
          <p:nvSpPr>
            <p:cNvPr id="13" name="Oval 12"/>
            <p:cNvSpPr/>
            <p:nvPr/>
          </p:nvSpPr>
          <p:spPr>
            <a:xfrm>
              <a:off x="5514933" y="5472487"/>
              <a:ext cx="1949894" cy="124903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Aggregates</a:t>
              </a:r>
              <a:endParaRPr lang="en-US" dirty="0">
                <a:solidFill>
                  <a:schemeClr val="tx1"/>
                </a:solidFill>
              </a:endParaRPr>
            </a:p>
          </p:txBody>
        </p:sp>
        <p:cxnSp>
          <p:nvCxnSpPr>
            <p:cNvPr id="83" name="Curved Connector 82"/>
            <p:cNvCxnSpPr/>
            <p:nvPr/>
          </p:nvCxnSpPr>
          <p:spPr>
            <a:xfrm rot="16200000" flipH="1">
              <a:off x="3986737" y="4529730"/>
              <a:ext cx="1333631" cy="176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6" idx="4"/>
              <a:endCxn id="13" idx="0"/>
            </p:cNvCxnSpPr>
            <p:nvPr/>
          </p:nvCxnSpPr>
          <p:spPr>
            <a:xfrm rot="16200000" flipH="1">
              <a:off x="5608243" y="4590850"/>
              <a:ext cx="916892" cy="84638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265602" y="5471373"/>
              <a:ext cx="1534886" cy="276999"/>
            </a:xfrm>
            <a:prstGeom prst="rect">
              <a:avLst/>
            </a:prstGeom>
            <a:noFill/>
          </p:spPr>
          <p:txBody>
            <a:bodyPr wrap="square" rtlCol="0">
              <a:spAutoFit/>
            </a:bodyPr>
            <a:lstStyle/>
            <a:p>
              <a:r>
                <a:rPr lang="en-US" sz="1200" dirty="0" smtClean="0"/>
                <a:t>encapsulate with</a:t>
              </a:r>
              <a:endParaRPr lang="en-US" sz="1200" dirty="0"/>
            </a:p>
          </p:txBody>
        </p:sp>
        <p:sp>
          <p:nvSpPr>
            <p:cNvPr id="97" name="TextBox 96"/>
            <p:cNvSpPr txBox="1"/>
            <p:nvPr/>
          </p:nvSpPr>
          <p:spPr>
            <a:xfrm>
              <a:off x="4747490" y="5053321"/>
              <a:ext cx="1534886" cy="276999"/>
            </a:xfrm>
            <a:prstGeom prst="rect">
              <a:avLst/>
            </a:prstGeom>
            <a:noFill/>
          </p:spPr>
          <p:txBody>
            <a:bodyPr wrap="square" rtlCol="0">
              <a:spAutoFit/>
            </a:bodyPr>
            <a:lstStyle/>
            <a:p>
              <a:r>
                <a:rPr lang="en-US" sz="1200" dirty="0" smtClean="0"/>
                <a:t>encapsulate with</a:t>
              </a:r>
              <a:endParaRPr lang="en-US" sz="1200" dirty="0"/>
            </a:p>
          </p:txBody>
        </p:sp>
      </p:grpSp>
      <p:grpSp>
        <p:nvGrpSpPr>
          <p:cNvPr id="14" name="Group 13"/>
          <p:cNvGrpSpPr/>
          <p:nvPr/>
        </p:nvGrpSpPr>
        <p:grpSpPr>
          <a:xfrm>
            <a:off x="1061957" y="4763372"/>
            <a:ext cx="4738531" cy="1775233"/>
            <a:chOff x="1061957" y="4763372"/>
            <a:chExt cx="4738531" cy="1775233"/>
          </a:xfrm>
        </p:grpSpPr>
        <p:sp>
          <p:nvSpPr>
            <p:cNvPr id="11" name="Oval 10"/>
            <p:cNvSpPr/>
            <p:nvPr/>
          </p:nvSpPr>
          <p:spPr>
            <a:xfrm>
              <a:off x="1321195" y="5314374"/>
              <a:ext cx="1833542" cy="111557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Factories</a:t>
              </a:r>
              <a:endParaRPr lang="en-US" dirty="0">
                <a:solidFill>
                  <a:schemeClr val="tx1"/>
                </a:solidFill>
              </a:endParaRPr>
            </a:p>
          </p:txBody>
        </p:sp>
        <p:cxnSp>
          <p:nvCxnSpPr>
            <p:cNvPr id="99" name="Curved Connector 98"/>
            <p:cNvCxnSpPr>
              <a:stCxn id="9" idx="4"/>
              <a:endCxn id="11" idx="0"/>
            </p:cNvCxnSpPr>
            <p:nvPr/>
          </p:nvCxnSpPr>
          <p:spPr>
            <a:xfrm rot="5400000">
              <a:off x="2719212" y="4282127"/>
              <a:ext cx="551001" cy="151349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061957" y="481371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102" name="Curved Connector 101"/>
            <p:cNvCxnSpPr>
              <a:stCxn id="13" idx="3"/>
              <a:endCxn id="11" idx="6"/>
            </p:cNvCxnSpPr>
            <p:nvPr/>
          </p:nvCxnSpPr>
          <p:spPr>
            <a:xfrm rot="5400000" flipH="1">
              <a:off x="4144391" y="4882508"/>
              <a:ext cx="666443" cy="2645751"/>
            </a:xfrm>
            <a:prstGeom prst="curvedConnector4">
              <a:avLst>
                <a:gd name="adj1" fmla="val -34302"/>
                <a:gd name="adj2" fmla="val 55396"/>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063276" y="6152949"/>
              <a:ext cx="1534886" cy="276999"/>
            </a:xfrm>
            <a:prstGeom prst="rect">
              <a:avLst/>
            </a:prstGeom>
            <a:noFill/>
          </p:spPr>
          <p:txBody>
            <a:bodyPr wrap="square" rtlCol="0">
              <a:spAutoFit/>
            </a:bodyPr>
            <a:lstStyle/>
            <a:p>
              <a:r>
                <a:rPr lang="en-US" sz="1200" dirty="0" smtClean="0"/>
                <a:t>encapsulate with</a:t>
              </a:r>
              <a:endParaRPr lang="en-US" sz="1200" dirty="0"/>
            </a:p>
          </p:txBody>
        </p:sp>
      </p:grpSp>
    </p:spTree>
    <p:extLst>
      <p:ext uri="{BB962C8B-B14F-4D97-AF65-F5344CB8AC3E}">
        <p14:creationId xmlns:p14="http://schemas.microsoft.com/office/powerpoint/2010/main" val="376971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Support presentatie.potx" id="{0EA9C180-1A22-4A45-B49A-18B34D21D7EC}" vid="{C6DD1325-3EF6-4A1B-9D58-3AFF238EEB21}"/>
    </a:ext>
  </a:extLst>
</a:theme>
</file>

<file path=ppt/theme/theme2.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Support presentatie.potx" id="{0EA9C180-1A22-4A45-B49A-18B34D21D7EC}" vid="{F554193B-1C84-42AA-AF12-7F3B8C550375}"/>
    </a:ext>
  </a:extLst>
</a:theme>
</file>

<file path=ppt/theme/theme3.xml><?xml version="1.0" encoding="utf-8"?>
<a:theme xmlns:a="http://schemas.openxmlformats.org/drawingml/2006/main" name="Kantoorthema">
  <a:themeElements>
    <a:clrScheme name="InfoSupport">
      <a:dk1>
        <a:srgbClr val="133561"/>
      </a:dk1>
      <a:lt1>
        <a:sysClr val="window" lastClr="FFFFFF"/>
      </a:lt1>
      <a:dk2>
        <a:srgbClr val="000000"/>
      </a:dk2>
      <a:lt2>
        <a:srgbClr val="FFFFFF"/>
      </a:lt2>
      <a:accent1>
        <a:srgbClr val="133561"/>
      </a:accent1>
      <a:accent2>
        <a:srgbClr val="007FC3"/>
      </a:accent2>
      <a:accent3>
        <a:srgbClr val="7F7F7F"/>
      </a:accent3>
      <a:accent4>
        <a:srgbClr val="A5A5A5"/>
      </a:accent4>
      <a:accent5>
        <a:srgbClr val="CCCCCC"/>
      </a:accent5>
      <a:accent6>
        <a:srgbClr val="133561"/>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InfoSupport">
      <a:dk1>
        <a:srgbClr val="133561"/>
      </a:dk1>
      <a:lt1>
        <a:sysClr val="window" lastClr="FFFFFF"/>
      </a:lt1>
      <a:dk2>
        <a:srgbClr val="000000"/>
      </a:dk2>
      <a:lt2>
        <a:srgbClr val="FFFFFF"/>
      </a:lt2>
      <a:accent1>
        <a:srgbClr val="133561"/>
      </a:accent1>
      <a:accent2>
        <a:srgbClr val="007FC3"/>
      </a:accent2>
      <a:accent3>
        <a:srgbClr val="7F7F7F"/>
      </a:accent3>
      <a:accent4>
        <a:srgbClr val="A5A5A5"/>
      </a:accent4>
      <a:accent5>
        <a:srgbClr val="CCCCCC"/>
      </a:accent5>
      <a:accent6>
        <a:srgbClr val="133561"/>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58805C9A31ED4698AA5994F7540466" ma:contentTypeVersion="1" ma:contentTypeDescription="Een nieuw document maken." ma:contentTypeScope="" ma:versionID="5cab34e6f8d54d32c51f192539e9981c">
  <xsd:schema xmlns:xsd="http://www.w3.org/2001/XMLSchema" xmlns:xs="http://www.w3.org/2001/XMLSchema" xmlns:p="http://schemas.microsoft.com/office/2006/metadata/properties" xmlns:ns2="a73fd6a0-a740-4ca0-a47f-6beba88ccc77" targetNamespace="http://schemas.microsoft.com/office/2006/metadata/properties" ma:root="true" ma:fieldsID="10b3ae9c115bae24efdfd9076c93080b" ns2:_="">
    <xsd:import namespace="a73fd6a0-a740-4ca0-a47f-6beba88ccc77"/>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3fd6a0-a740-4ca0-a47f-6beba88ccc77" elementFormDefault="qualified">
    <xsd:import namespace="http://schemas.microsoft.com/office/2006/documentManagement/types"/>
    <xsd:import namespace="http://schemas.microsoft.com/office/infopath/2007/PartnerControls"/>
    <xsd:element name="SharedWithUsers" ma:index="8" nillable="true" ma:displayName="Gedeeld met"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AE8C2F-0717-4D42-B44A-CAECCF122A1A}">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a73fd6a0-a740-4ca0-a47f-6beba88ccc77"/>
    <ds:schemaRef ds:uri="http://www.w3.org/XML/1998/namespace"/>
  </ds:schemaRefs>
</ds:datastoreItem>
</file>

<file path=customXml/itemProps2.xml><?xml version="1.0" encoding="utf-8"?>
<ds:datastoreItem xmlns:ds="http://schemas.openxmlformats.org/officeDocument/2006/customXml" ds:itemID="{9AC0CDE9-3E35-44FD-A63A-9795CF527D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3fd6a0-a740-4ca0-a47f-6beba88ccc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22A51C-073F-4C45-9170-ECE5951F4DE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Info Support presentatie_FINAL</Template>
  <TotalTime>0</TotalTime>
  <Words>1251</Words>
  <Application>Microsoft Office PowerPoint</Application>
  <PresentationFormat>Widescreen</PresentationFormat>
  <Paragraphs>387</Paragraphs>
  <Slides>40</Slides>
  <Notes>34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40</vt:i4>
      </vt:variant>
    </vt:vector>
  </HeadingPairs>
  <TitlesOfParts>
    <vt:vector size="44" baseType="lpstr">
      <vt:lpstr>Arial</vt:lpstr>
      <vt:lpstr>Courier New</vt:lpstr>
      <vt:lpstr>Info Support - licht</vt:lpstr>
      <vt:lpstr>Info Support - donker</vt:lpstr>
      <vt:lpstr>Domain-Driven Design</vt:lpstr>
      <vt:lpstr>What developers tend to do…</vt:lpstr>
      <vt:lpstr>What developers need to do…</vt:lpstr>
      <vt:lpstr>What developers need to do as well…</vt:lpstr>
      <vt:lpstr>Introducing our Payments domain</vt:lpstr>
      <vt:lpstr>Introducing our Payments domain</vt:lpstr>
      <vt:lpstr>Introducing our Payments domain</vt:lpstr>
      <vt:lpstr>Communicating our Payments domain</vt:lpstr>
      <vt:lpstr>Building our Payments domain</vt:lpstr>
      <vt:lpstr>Layered Architecture</vt:lpstr>
      <vt:lpstr>Enforcing dependencies</vt:lpstr>
      <vt:lpstr>Anti-pattern: Fat Service</vt:lpstr>
      <vt:lpstr>Anti-pattern: Fat Service</vt:lpstr>
      <vt:lpstr>Building our Payments domain</vt:lpstr>
      <vt:lpstr>Entities</vt:lpstr>
      <vt:lpstr>Entities</vt:lpstr>
      <vt:lpstr>Entities</vt:lpstr>
      <vt:lpstr>Building our Payments domain</vt:lpstr>
      <vt:lpstr>Value Objects</vt:lpstr>
      <vt:lpstr>Value Objects: Currency</vt:lpstr>
      <vt:lpstr>Building our Payments domain</vt:lpstr>
      <vt:lpstr>Aggregates</vt:lpstr>
      <vt:lpstr>Aggregates</vt:lpstr>
      <vt:lpstr>Building our Payments domain</vt:lpstr>
      <vt:lpstr>Factories</vt:lpstr>
      <vt:lpstr>Factories (and Dozers)</vt:lpstr>
      <vt:lpstr>Factories: PaymentInstructionFactory</vt:lpstr>
      <vt:lpstr>Entities: PaymentInstruction</vt:lpstr>
      <vt:lpstr>Enforce domain rules using Java compiler</vt:lpstr>
      <vt:lpstr>Enforce domain rules using Java compiler</vt:lpstr>
      <vt:lpstr>Building our Payments domain</vt:lpstr>
      <vt:lpstr>Repositories</vt:lpstr>
      <vt:lpstr>Repositories</vt:lpstr>
      <vt:lpstr>Repositories</vt:lpstr>
      <vt:lpstr>Building our Payments domain</vt:lpstr>
      <vt:lpstr>Services</vt:lpstr>
      <vt:lpstr>PowerPoint Presentation</vt:lpstr>
      <vt:lpstr>With domain-driven design,</vt:lpstr>
      <vt:lpstr>What can you do tomorrow?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dc:title>
  <dc:creator>IngmarS01</dc:creator>
  <dc:description>Template by Orange Pepper_x000d_
Design by Beeldenfabriek_x000d_
2018</dc:description>
  <cp:lastModifiedBy>IngmarS01</cp:lastModifiedBy>
  <cp:revision>129</cp:revision>
  <dcterms:created xsi:type="dcterms:W3CDTF">2019-04-12T08:37:19Z</dcterms:created>
  <dcterms:modified xsi:type="dcterms:W3CDTF">2020-03-12T15:18:13Z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0x0101000858805C9A31ED4698AA5994F7540466</vt:lpwstr>
  </property>
</Properties>
</file>