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9" r:id="rId5"/>
  </p:sldMasterIdLst>
  <p:notesMasterIdLst>
    <p:notesMasterId r:id="rId44"/>
  </p:notesMasterIdLst>
  <p:handoutMasterIdLst>
    <p:handoutMasterId r:id="rId45"/>
  </p:handoutMasterIdLst>
  <p:sldIdLst>
    <p:sldId id="256" r:id="rId6"/>
    <p:sldId id="257" r:id="rId7"/>
    <p:sldId id="258" r:id="rId8"/>
    <p:sldId id="259" r:id="rId9"/>
    <p:sldId id="260" r:id="rId10"/>
    <p:sldId id="261" r:id="rId11"/>
    <p:sldId id="262" r:id="rId12"/>
    <p:sldId id="263" r:id="rId13"/>
    <p:sldId id="264" r:id="rId14"/>
    <p:sldId id="266" r:id="rId15"/>
    <p:sldId id="291" r:id="rId16"/>
    <p:sldId id="265" r:id="rId17"/>
    <p:sldId id="292"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94" r:id="rId32"/>
    <p:sldId id="293" r:id="rId33"/>
    <p:sldId id="281" r:id="rId34"/>
    <p:sldId id="282" r:id="rId35"/>
    <p:sldId id="283" r:id="rId36"/>
    <p:sldId id="284" r:id="rId37"/>
    <p:sldId id="285" r:id="rId38"/>
    <p:sldId id="286" r:id="rId39"/>
    <p:sldId id="290" r:id="rId40"/>
    <p:sldId id="287" r:id="rId41"/>
    <p:sldId id="288" r:id="rId42"/>
    <p:sldId id="289" r:id="rId43"/>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EC3B"/>
    <a:srgbClr val="5F5F5F"/>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959" autoAdjust="0"/>
    <p:restoredTop sz="74362" autoAdjust="0"/>
  </p:normalViewPr>
  <p:slideViewPr>
    <p:cSldViewPr snapToGrid="0" showGuides="1">
      <p:cViewPr varScale="1">
        <p:scale>
          <a:sx n="86" d="100"/>
          <a:sy n="86" d="100"/>
        </p:scale>
        <p:origin x="864" y="7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81" d="100"/>
          <a:sy n="81" d="100"/>
        </p:scale>
        <p:origin x="3144"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theme" Target="theme/theme1.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a:extLst>
              <a:ext uri="{FF2B5EF4-FFF2-40B4-BE49-F238E27FC236}">
                <a16:creationId xmlns:a16="http://schemas.microsoft.com/office/drawing/2014/main" id="{89594637-A3CC-4652-9B90-35AB7373D25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a:extLst>
              <a:ext uri="{FF2B5EF4-FFF2-40B4-BE49-F238E27FC236}">
                <a16:creationId xmlns:a16="http://schemas.microsoft.com/office/drawing/2014/main" id="{1D557059-6594-4B57-A484-2830965875C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532B83F-F844-4C18-98E8-7C33F4B39DE0}" type="datetimeFigureOut">
              <a:rPr lang="nl-NL" smtClean="0"/>
              <a:t>12-3-2020</a:t>
            </a:fld>
            <a:endParaRPr lang="nl-NL"/>
          </a:p>
        </p:txBody>
      </p:sp>
      <p:sp>
        <p:nvSpPr>
          <p:cNvPr id="4" name="Tijdelijke aanduiding voor voettekst 3">
            <a:extLst>
              <a:ext uri="{FF2B5EF4-FFF2-40B4-BE49-F238E27FC236}">
                <a16:creationId xmlns:a16="http://schemas.microsoft.com/office/drawing/2014/main" id="{E20DCB52-8F1D-4362-8B41-F61F774D56F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a:extLst>
              <a:ext uri="{FF2B5EF4-FFF2-40B4-BE49-F238E27FC236}">
                <a16:creationId xmlns:a16="http://schemas.microsoft.com/office/drawing/2014/main" id="{B73637DC-371B-45AA-8745-1A61A278CD0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8F98C19-4A9E-4352-9074-F1483ACD97CE}" type="slidenum">
              <a:rPr lang="nl-NL" smtClean="0"/>
              <a:t>‹#›</a:t>
            </a:fld>
            <a:endParaRPr lang="nl-NL"/>
          </a:p>
        </p:txBody>
      </p:sp>
    </p:spTree>
    <p:extLst>
      <p:ext uri="{BB962C8B-B14F-4D97-AF65-F5344CB8AC3E}">
        <p14:creationId xmlns:p14="http://schemas.microsoft.com/office/powerpoint/2010/main" val="14350915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396D34-C2B8-41FF-AE69-48AE3B3D8E8B}" type="datetimeFigureOut">
              <a:rPr lang="nl-NL" smtClean="0"/>
              <a:t>12-3-2020</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70B036-1422-4C36-8158-C30E1C0769EB}" type="slidenum">
              <a:rPr lang="nl-NL" smtClean="0"/>
              <a:t>‹#›</a:t>
            </a:fld>
            <a:endParaRPr lang="nl-NL"/>
          </a:p>
        </p:txBody>
      </p:sp>
    </p:spTree>
    <p:extLst>
      <p:ext uri="{BB962C8B-B14F-4D97-AF65-F5344CB8AC3E}">
        <p14:creationId xmlns:p14="http://schemas.microsoft.com/office/powerpoint/2010/main" val="178229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a way of designing software that is characterized by having a strong link between a model of the domain for which software is developed and the actual implementation of this software.</a:t>
            </a:r>
          </a:p>
          <a:p>
            <a:endParaRPr lang="en-US" dirty="0" smtClean="0"/>
          </a:p>
          <a:p>
            <a:r>
              <a:rPr lang="en-US" dirty="0" smtClean="0"/>
              <a:t>If you take care</a:t>
            </a:r>
            <a:r>
              <a:rPr lang="en-US" baseline="0" dirty="0" smtClean="0"/>
              <a:t> of the heart (=domain) of your software, it becomes much more easy to implement business features.</a:t>
            </a:r>
          </a:p>
          <a:p>
            <a:endParaRPr lang="en-US" baseline="0" dirty="0" smtClean="0"/>
          </a:p>
          <a:p>
            <a:r>
              <a:rPr lang="en-US" baseline="0" dirty="0" smtClean="0"/>
              <a:t>In this presentation I will demonstrate how to achieve this code-wise.</a:t>
            </a:r>
          </a:p>
          <a:p>
            <a:endParaRPr lang="en-US" baseline="0" dirty="0" smtClean="0"/>
          </a:p>
          <a:p>
            <a:r>
              <a:rPr lang="en-US" baseline="0" dirty="0" smtClean="0"/>
              <a:t>DDD is a lot: people, process (event storming) and patterns (CQRS)</a:t>
            </a:r>
            <a:endParaRPr lang="en-US" dirty="0"/>
          </a:p>
        </p:txBody>
      </p:sp>
      <p:sp>
        <p:nvSpPr>
          <p:cNvPr id="4" name="Slide Number Placeholder 3"/>
          <p:cNvSpPr>
            <a:spLocks noGrp="1"/>
          </p:cNvSpPr>
          <p:nvPr>
            <p:ph type="sldNum" sz="quarter" idx="10"/>
          </p:nvPr>
        </p:nvSpPr>
        <p:spPr/>
        <p:txBody>
          <a:bodyPr/>
          <a:lstStyle/>
          <a:p>
            <a:fld id="{4970B036-1422-4C36-8158-C30E1C0769EB}" type="slidenum">
              <a:rPr lang="nl-NL" smtClean="0"/>
              <a:t>1</a:t>
            </a:fld>
            <a:endParaRPr lang="nl-NL"/>
          </a:p>
        </p:txBody>
      </p:sp>
    </p:spTree>
    <p:extLst>
      <p:ext uri="{BB962C8B-B14F-4D97-AF65-F5344CB8AC3E}">
        <p14:creationId xmlns:p14="http://schemas.microsoft.com/office/powerpoint/2010/main" val="26951417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smtClean="0"/>
              <a:t>- The advantage of doing so is that we don't scatter or duplicate the domain across layers and it promotes reuse of the domain layer in another type of application or flow. (drive</a:t>
            </a:r>
            <a:r>
              <a:rPr lang="en-US" baseline="0" dirty="0" smtClean="0"/>
              <a:t> UI and validation)</a:t>
            </a:r>
            <a:endParaRPr lang="en-US" dirty="0" smtClean="0"/>
          </a:p>
          <a:p>
            <a:pPr marL="171450" indent="-171450">
              <a:buFontTx/>
              <a:buChar char="-"/>
            </a:pPr>
            <a:endParaRPr lang="en-US" dirty="0" smtClean="0"/>
          </a:p>
          <a:p>
            <a:pPr marL="0" indent="0">
              <a:buFontTx/>
              <a:buNone/>
            </a:pPr>
            <a:r>
              <a:rPr lang="en-US" dirty="0" smtClean="0"/>
              <a:t>-</a:t>
            </a:r>
            <a:r>
              <a:rPr lang="en-US" baseline="0" dirty="0" smtClean="0"/>
              <a:t> </a:t>
            </a:r>
            <a:r>
              <a:rPr lang="en-US" dirty="0" smtClean="0"/>
              <a:t>Don’t be dependent</a:t>
            </a:r>
            <a:r>
              <a:rPr lang="en-US" baseline="0" dirty="0" smtClean="0"/>
              <a:t> on technical frameworks like Spring or use exotic annotations which require dependencies</a:t>
            </a:r>
            <a:endParaRPr lang="en-US" dirty="0" smtClean="0"/>
          </a:p>
          <a:p>
            <a:r>
              <a:rPr lang="en-US" dirty="0" smtClean="0"/>
              <a:t>	</a:t>
            </a:r>
          </a:p>
          <a:p>
            <a:pPr marL="0" indent="0">
              <a:buFontTx/>
              <a:buNone/>
            </a:pPr>
            <a:r>
              <a:rPr lang="en-US" dirty="0" smtClean="0"/>
              <a:t>-</a:t>
            </a:r>
            <a:r>
              <a:rPr lang="en-US" baseline="0" dirty="0" smtClean="0"/>
              <a:t> </a:t>
            </a:r>
            <a:r>
              <a:rPr lang="en-US" dirty="0" smtClean="0"/>
              <a:t>ING Mobile banking app (Android / Back end share domain.jar)</a:t>
            </a:r>
          </a:p>
          <a:p>
            <a:pPr marL="171450" indent="-171450">
              <a:buFontTx/>
              <a:buChar char="-"/>
            </a:pPr>
            <a:endParaRPr lang="en-US" dirty="0" smtClean="0"/>
          </a:p>
          <a:p>
            <a:pPr marL="0" indent="0">
              <a:buFontTx/>
              <a:buNone/>
            </a:pPr>
            <a:r>
              <a:rPr lang="en-US" dirty="0" smtClean="0"/>
              <a:t>-</a:t>
            </a:r>
            <a:r>
              <a:rPr lang="en-US" baseline="0" dirty="0" smtClean="0"/>
              <a:t> Protect it using Maven enforcer plugin</a:t>
            </a:r>
            <a:endParaRPr lang="en-US" dirty="0" smtClean="0"/>
          </a:p>
          <a:p>
            <a:r>
              <a:rPr lang="en-US" dirty="0" smtClean="0"/>
              <a:t>			</a:t>
            </a:r>
          </a:p>
        </p:txBody>
      </p:sp>
      <p:sp>
        <p:nvSpPr>
          <p:cNvPr id="4" name="Slide Number Placeholder 3"/>
          <p:cNvSpPr>
            <a:spLocks noGrp="1"/>
          </p:cNvSpPr>
          <p:nvPr>
            <p:ph type="sldNum" sz="quarter" idx="10"/>
          </p:nvPr>
        </p:nvSpPr>
        <p:spPr/>
        <p:txBody>
          <a:bodyPr/>
          <a:lstStyle/>
          <a:p>
            <a:fld id="{4970B036-1422-4C36-8158-C30E1C0769EB}" type="slidenum">
              <a:rPr lang="nl-NL" smtClean="0"/>
              <a:t>10</a:t>
            </a:fld>
            <a:endParaRPr lang="nl-NL"/>
          </a:p>
        </p:txBody>
      </p:sp>
    </p:spTree>
    <p:extLst>
      <p:ext uri="{BB962C8B-B14F-4D97-AF65-F5344CB8AC3E}">
        <p14:creationId xmlns:p14="http://schemas.microsoft.com/office/powerpoint/2010/main" val="30114453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70B036-1422-4C36-8158-C30E1C0769EB}" type="slidenum">
              <a:rPr lang="nl-NL" smtClean="0"/>
              <a:t>11</a:t>
            </a:fld>
            <a:endParaRPr lang="nl-NL"/>
          </a:p>
        </p:txBody>
      </p:sp>
    </p:spTree>
    <p:extLst>
      <p:ext uri="{BB962C8B-B14F-4D97-AF65-F5344CB8AC3E}">
        <p14:creationId xmlns:p14="http://schemas.microsoft.com/office/powerpoint/2010/main" val="17916304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Example of Fat Service layer and empty Domain Object shells</a:t>
            </a:r>
          </a:p>
          <a:p>
            <a:r>
              <a:rPr lang="en-US" dirty="0" smtClean="0"/>
              <a:t>		</a:t>
            </a:r>
          </a:p>
          <a:p>
            <a:r>
              <a:rPr lang="en-US" dirty="0" smtClean="0"/>
              <a:t>- I was more conscious of the anti-patterns (e.g. Fat service layer, use of primitive types all the way) found in projects I did</a:t>
            </a:r>
          </a:p>
          <a:p>
            <a:endParaRPr lang="en-US" dirty="0" smtClean="0"/>
          </a:p>
          <a:p>
            <a:pPr marL="171450" indent="-171450">
              <a:buFontTx/>
              <a:buChar char="-"/>
            </a:pPr>
            <a:r>
              <a:rPr lang="en-US" dirty="0" smtClean="0"/>
              <a:t>Example of End-to-End flow of posting, validating, storing all in Strings</a:t>
            </a:r>
          </a:p>
          <a:p>
            <a:pPr marL="171450" indent="-171450">
              <a:buFontTx/>
              <a:buChar char="-"/>
            </a:pPr>
            <a:endParaRPr lang="en-US" dirty="0" smtClean="0"/>
          </a:p>
          <a:p>
            <a:pPr marL="171450" indent="-171450">
              <a:buFontTx/>
              <a:buChar char="-"/>
            </a:pPr>
            <a:r>
              <a:rPr lang="en-US" dirty="0" smtClean="0"/>
              <a:t>TOCTOU</a:t>
            </a:r>
          </a:p>
          <a:p>
            <a:pPr marL="171450" indent="-171450">
              <a:buFontTx/>
              <a:buChar char="-"/>
            </a:pPr>
            <a:endParaRPr lang="en-US" dirty="0" smtClean="0"/>
          </a:p>
        </p:txBody>
      </p:sp>
      <p:sp>
        <p:nvSpPr>
          <p:cNvPr id="4" name="Slide Number Placeholder 3"/>
          <p:cNvSpPr>
            <a:spLocks noGrp="1"/>
          </p:cNvSpPr>
          <p:nvPr>
            <p:ph type="sldNum" sz="quarter" idx="10"/>
          </p:nvPr>
        </p:nvSpPr>
        <p:spPr/>
        <p:txBody>
          <a:bodyPr/>
          <a:lstStyle/>
          <a:p>
            <a:fld id="{4970B036-1422-4C36-8158-C30E1C0769EB}" type="slidenum">
              <a:rPr lang="nl-NL" smtClean="0"/>
              <a:t>12</a:t>
            </a:fld>
            <a:endParaRPr lang="nl-NL"/>
          </a:p>
        </p:txBody>
      </p:sp>
    </p:spTree>
    <p:extLst>
      <p:ext uri="{BB962C8B-B14F-4D97-AF65-F5344CB8AC3E}">
        <p14:creationId xmlns:p14="http://schemas.microsoft.com/office/powerpoint/2010/main" val="33249362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Example of Fat Service layer and empty Domain Object shells</a:t>
            </a:r>
          </a:p>
          <a:p>
            <a:r>
              <a:rPr lang="en-US" dirty="0" smtClean="0"/>
              <a:t>		</a:t>
            </a:r>
          </a:p>
          <a:p>
            <a:r>
              <a:rPr lang="en-US" dirty="0" smtClean="0"/>
              <a:t>- I was more conscious of the anti-patterns (e.g. Fat service layer, use of primitive types all the way) found in projects I did</a:t>
            </a:r>
          </a:p>
          <a:p>
            <a:endParaRPr lang="en-US" dirty="0" smtClean="0"/>
          </a:p>
          <a:p>
            <a:pPr marL="171450" indent="-171450">
              <a:buFontTx/>
              <a:buChar char="-"/>
            </a:pPr>
            <a:r>
              <a:rPr lang="en-US" dirty="0" smtClean="0"/>
              <a:t>Example of End-to-End flow of posting, validating, storing all in Strings</a:t>
            </a:r>
          </a:p>
          <a:p>
            <a:pPr marL="171450" indent="-171450">
              <a:buFontTx/>
              <a:buChar char="-"/>
            </a:pPr>
            <a:endParaRPr lang="en-US" dirty="0" smtClean="0"/>
          </a:p>
          <a:p>
            <a:pPr marL="171450" indent="-171450">
              <a:buFontTx/>
              <a:buChar char="-"/>
            </a:pPr>
            <a:r>
              <a:rPr lang="en-US" dirty="0" smtClean="0"/>
              <a:t>TOCTOU</a:t>
            </a:r>
          </a:p>
          <a:p>
            <a:pPr marL="171450" indent="-171450">
              <a:buFontTx/>
              <a:buChar char="-"/>
            </a:pPr>
            <a:endParaRPr lang="en-US" dirty="0" smtClean="0"/>
          </a:p>
        </p:txBody>
      </p:sp>
      <p:sp>
        <p:nvSpPr>
          <p:cNvPr id="4" name="Slide Number Placeholder 3"/>
          <p:cNvSpPr>
            <a:spLocks noGrp="1"/>
          </p:cNvSpPr>
          <p:nvPr>
            <p:ph type="sldNum" sz="quarter" idx="10"/>
          </p:nvPr>
        </p:nvSpPr>
        <p:spPr/>
        <p:txBody>
          <a:bodyPr/>
          <a:lstStyle/>
          <a:p>
            <a:fld id="{4970B036-1422-4C36-8158-C30E1C0769EB}" type="slidenum">
              <a:rPr lang="nl-NL" smtClean="0"/>
              <a:t>13</a:t>
            </a:fld>
            <a:endParaRPr lang="nl-NL"/>
          </a:p>
        </p:txBody>
      </p:sp>
    </p:spTree>
    <p:extLst>
      <p:ext uri="{BB962C8B-B14F-4D97-AF65-F5344CB8AC3E}">
        <p14:creationId xmlns:p14="http://schemas.microsoft.com/office/powerpoint/2010/main" val="15005130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hide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4970B036-1422-4C36-8158-C30E1C0769EB}" type="slidenum">
              <a:rPr lang="nl-NL" smtClean="0"/>
              <a:t>14</a:t>
            </a:fld>
            <a:endParaRPr lang="nl-NL"/>
          </a:p>
        </p:txBody>
      </p:sp>
    </p:spTree>
    <p:extLst>
      <p:ext uri="{BB962C8B-B14F-4D97-AF65-F5344CB8AC3E}">
        <p14:creationId xmlns:p14="http://schemas.microsoft.com/office/powerpoint/2010/main" val="2048192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Life cycle</a:t>
            </a:r>
          </a:p>
          <a:p>
            <a:endParaRPr lang="en-US" dirty="0" smtClean="0"/>
          </a:p>
          <a:p>
            <a:r>
              <a:rPr lang="en-US" dirty="0" smtClean="0"/>
              <a:t>Distinct</a:t>
            </a:r>
            <a:r>
              <a:rPr lang="en-US" baseline="0" dirty="0" smtClean="0"/>
              <a:t> independent of attribute values (a person is the same person although his height/weight changes over time)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4970B036-1422-4C36-8158-C30E1C0769EB}" type="slidenum">
              <a:rPr lang="nl-NL" smtClean="0"/>
              <a:t>15</a:t>
            </a:fld>
            <a:endParaRPr lang="nl-NL"/>
          </a:p>
        </p:txBody>
      </p:sp>
    </p:spTree>
    <p:extLst>
      <p:ext uri="{BB962C8B-B14F-4D97-AF65-F5344CB8AC3E}">
        <p14:creationId xmlns:p14="http://schemas.microsoft.com/office/powerpoint/2010/main" val="268830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do</a:t>
            </a:r>
            <a:r>
              <a:rPr lang="en-US" baseline="0" dirty="0" smtClean="0"/>
              <a:t> you know </a:t>
            </a:r>
          </a:p>
          <a:p>
            <a:endParaRPr lang="en-US" baseline="0" dirty="0" smtClean="0"/>
          </a:p>
          <a:p>
            <a:r>
              <a:rPr lang="en-US" baseline="0" dirty="0" smtClean="0"/>
              <a:t>Watch out with implementation of equals( ) and include this method in the comparison</a:t>
            </a:r>
            <a:endParaRPr lang="en-US" dirty="0"/>
          </a:p>
        </p:txBody>
      </p:sp>
      <p:sp>
        <p:nvSpPr>
          <p:cNvPr id="4" name="Slide Number Placeholder 3"/>
          <p:cNvSpPr>
            <a:spLocks noGrp="1"/>
          </p:cNvSpPr>
          <p:nvPr>
            <p:ph type="sldNum" sz="quarter" idx="10"/>
          </p:nvPr>
        </p:nvSpPr>
        <p:spPr/>
        <p:txBody>
          <a:bodyPr/>
          <a:lstStyle/>
          <a:p>
            <a:fld id="{4970B036-1422-4C36-8158-C30E1C0769EB}" type="slidenum">
              <a:rPr lang="nl-NL" smtClean="0"/>
              <a:t>16</a:t>
            </a:fld>
            <a:endParaRPr lang="nl-NL"/>
          </a:p>
        </p:txBody>
      </p:sp>
    </p:spTree>
    <p:extLst>
      <p:ext uri="{BB962C8B-B14F-4D97-AF65-F5344CB8AC3E}">
        <p14:creationId xmlns:p14="http://schemas.microsoft.com/office/powerpoint/2010/main" val="4587230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BMG Payment system: </a:t>
            </a:r>
            <a:r>
              <a:rPr lang="en-US" dirty="0" err="1" smtClean="0"/>
              <a:t>PaymentInstruction</a:t>
            </a:r>
            <a:r>
              <a:rPr lang="en-US" dirty="0" smtClean="0"/>
              <a:t> had a lifecycle with editing/approving the payment</a:t>
            </a:r>
          </a:p>
          <a:p>
            <a:r>
              <a:rPr lang="en-US" dirty="0" smtClean="0"/>
              <a:t>- BMG Payment system: </a:t>
            </a:r>
            <a:r>
              <a:rPr lang="en-US" dirty="0" err="1" smtClean="0"/>
              <a:t>OrderingAccount</a:t>
            </a:r>
            <a:r>
              <a:rPr lang="en-US" dirty="0" smtClean="0"/>
              <a:t> had a lifecycle managing customer accounts</a:t>
            </a:r>
            <a:endParaRPr lang="en-US" dirty="0"/>
          </a:p>
        </p:txBody>
      </p:sp>
      <p:sp>
        <p:nvSpPr>
          <p:cNvPr id="4" name="Slide Number Placeholder 3"/>
          <p:cNvSpPr>
            <a:spLocks noGrp="1"/>
          </p:cNvSpPr>
          <p:nvPr>
            <p:ph type="sldNum" sz="quarter" idx="10"/>
          </p:nvPr>
        </p:nvSpPr>
        <p:spPr/>
        <p:txBody>
          <a:bodyPr/>
          <a:lstStyle/>
          <a:p>
            <a:fld id="{4970B036-1422-4C36-8158-C30E1C0769EB}" type="slidenum">
              <a:rPr lang="nl-NL" smtClean="0"/>
              <a:t>17</a:t>
            </a:fld>
            <a:endParaRPr lang="nl-NL"/>
          </a:p>
        </p:txBody>
      </p:sp>
    </p:spTree>
    <p:extLst>
      <p:ext uri="{BB962C8B-B14F-4D97-AF65-F5344CB8AC3E}">
        <p14:creationId xmlns:p14="http://schemas.microsoft.com/office/powerpoint/2010/main" val="37540380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hide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4970B036-1422-4C36-8158-C30E1C0769EB}" type="slidenum">
              <a:rPr lang="nl-NL" smtClean="0"/>
              <a:t>18</a:t>
            </a:fld>
            <a:endParaRPr lang="nl-NL"/>
          </a:p>
        </p:txBody>
      </p:sp>
    </p:spTree>
    <p:extLst>
      <p:ext uri="{BB962C8B-B14F-4D97-AF65-F5344CB8AC3E}">
        <p14:creationId xmlns:p14="http://schemas.microsoft.com/office/powerpoint/2010/main" val="39828643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attributes change over time you talk about a different object and it</a:t>
            </a:r>
            <a:r>
              <a:rPr lang="en-US" baseline="0" dirty="0" smtClean="0"/>
              <a:t> has no life cycle.</a:t>
            </a:r>
            <a:endParaRPr lang="en-US" dirty="0"/>
          </a:p>
        </p:txBody>
      </p:sp>
      <p:sp>
        <p:nvSpPr>
          <p:cNvPr id="4" name="Slide Number Placeholder 3"/>
          <p:cNvSpPr>
            <a:spLocks noGrp="1"/>
          </p:cNvSpPr>
          <p:nvPr>
            <p:ph type="sldNum" sz="quarter" idx="10"/>
          </p:nvPr>
        </p:nvSpPr>
        <p:spPr/>
        <p:txBody>
          <a:bodyPr/>
          <a:lstStyle/>
          <a:p>
            <a:fld id="{4970B036-1422-4C36-8158-C30E1C0769EB}" type="slidenum">
              <a:rPr lang="nl-NL" smtClean="0"/>
              <a:t>19</a:t>
            </a:fld>
            <a:endParaRPr lang="nl-NL"/>
          </a:p>
        </p:txBody>
      </p:sp>
    </p:spTree>
    <p:extLst>
      <p:ext uri="{BB962C8B-B14F-4D97-AF65-F5344CB8AC3E}">
        <p14:creationId xmlns:p14="http://schemas.microsoft.com/office/powerpoint/2010/main" val="3590839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picture of the word clouds of your software is telling this:</a:t>
            </a:r>
          </a:p>
          <a:p>
            <a:endParaRPr lang="en-US" dirty="0" smtClean="0"/>
          </a:p>
          <a:p>
            <a:r>
              <a:rPr lang="en-US" dirty="0" smtClean="0"/>
              <a:t>- Developers tend to translate all the domain concepts to technical stuff which dominates the codebase				</a:t>
            </a:r>
          </a:p>
          <a:p>
            <a:r>
              <a:rPr lang="en-US" dirty="0" smtClean="0"/>
              <a:t>- Developers tend to forget domain concepts and talk only in their technical language and map requirements to their own technical world			</a:t>
            </a:r>
          </a:p>
          <a:p>
            <a:r>
              <a:rPr lang="en-US" dirty="0" smtClean="0"/>
              <a:t>- In software development, solving the technical problems is challenging let alone the domain you try to understand and implement</a:t>
            </a:r>
            <a:endParaRPr lang="en-US" dirty="0"/>
          </a:p>
        </p:txBody>
      </p:sp>
      <p:sp>
        <p:nvSpPr>
          <p:cNvPr id="4" name="Slide Number Placeholder 3"/>
          <p:cNvSpPr>
            <a:spLocks noGrp="1"/>
          </p:cNvSpPr>
          <p:nvPr>
            <p:ph type="sldNum" sz="quarter" idx="10"/>
          </p:nvPr>
        </p:nvSpPr>
        <p:spPr/>
        <p:txBody>
          <a:bodyPr/>
          <a:lstStyle/>
          <a:p>
            <a:fld id="{4970B036-1422-4C36-8158-C30E1C0769EB}" type="slidenum">
              <a:rPr lang="nl-NL" smtClean="0"/>
              <a:t>2</a:t>
            </a:fld>
            <a:endParaRPr lang="nl-NL"/>
          </a:p>
        </p:txBody>
      </p:sp>
    </p:spTree>
    <p:extLst>
      <p:ext uri="{BB962C8B-B14F-4D97-AF65-F5344CB8AC3E}">
        <p14:creationId xmlns:p14="http://schemas.microsoft.com/office/powerpoint/2010/main" val="21727026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Private constructor</a:t>
            </a:r>
          </a:p>
          <a:p>
            <a:r>
              <a:rPr lang="en-US" dirty="0" smtClean="0"/>
              <a:t>- TOCTOU</a:t>
            </a:r>
          </a:p>
          <a:p>
            <a:pPr marL="0" indent="0">
              <a:buFontTx/>
              <a:buNone/>
            </a:pPr>
            <a:r>
              <a:rPr lang="en-US" dirty="0" smtClean="0"/>
              <a:t>- Only a non-null object returned when it is a valid domain object</a:t>
            </a:r>
          </a:p>
          <a:p>
            <a:pPr marL="0" indent="0">
              <a:buFontTx/>
              <a:buNone/>
            </a:pPr>
            <a:r>
              <a:rPr lang="en-US" dirty="0" smtClean="0"/>
              <a:t>-</a:t>
            </a:r>
            <a:r>
              <a:rPr lang="en-US" baseline="0" dirty="0" smtClean="0"/>
              <a:t> A</a:t>
            </a:r>
            <a:r>
              <a:rPr lang="en-US" dirty="0" smtClean="0"/>
              <a:t>ggregating</a:t>
            </a:r>
            <a:r>
              <a:rPr lang="en-US" baseline="0" dirty="0" smtClean="0"/>
              <a:t> validation messages</a:t>
            </a:r>
            <a:endParaRPr lang="en-US" dirty="0"/>
          </a:p>
        </p:txBody>
      </p:sp>
      <p:sp>
        <p:nvSpPr>
          <p:cNvPr id="4" name="Slide Number Placeholder 3"/>
          <p:cNvSpPr>
            <a:spLocks noGrp="1"/>
          </p:cNvSpPr>
          <p:nvPr>
            <p:ph type="sldNum" sz="quarter" idx="10"/>
          </p:nvPr>
        </p:nvSpPr>
        <p:spPr/>
        <p:txBody>
          <a:bodyPr/>
          <a:lstStyle/>
          <a:p>
            <a:fld id="{4970B036-1422-4C36-8158-C30E1C0769EB}" type="slidenum">
              <a:rPr lang="nl-NL" smtClean="0"/>
              <a:t>20</a:t>
            </a:fld>
            <a:endParaRPr lang="nl-NL"/>
          </a:p>
        </p:txBody>
      </p:sp>
    </p:spTree>
    <p:extLst>
      <p:ext uri="{BB962C8B-B14F-4D97-AF65-F5344CB8AC3E}">
        <p14:creationId xmlns:p14="http://schemas.microsoft.com/office/powerpoint/2010/main" val="12514730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hide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4970B036-1422-4C36-8158-C30E1C0769EB}" type="slidenum">
              <a:rPr lang="nl-NL" smtClean="0"/>
              <a:t>21</a:t>
            </a:fld>
            <a:endParaRPr lang="nl-NL"/>
          </a:p>
        </p:txBody>
      </p:sp>
    </p:spTree>
    <p:extLst>
      <p:ext uri="{BB962C8B-B14F-4D97-AF65-F5344CB8AC3E}">
        <p14:creationId xmlns:p14="http://schemas.microsoft.com/office/powerpoint/2010/main" val="6012490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PaymentInstruction</a:t>
            </a:r>
            <a:r>
              <a:rPr lang="en-US" dirty="0" smtClean="0"/>
              <a:t> is an Entity and</a:t>
            </a:r>
            <a:r>
              <a:rPr lang="en-US" baseline="0" dirty="0" smtClean="0"/>
              <a:t> also an Aggregate</a:t>
            </a:r>
            <a:endParaRPr lang="en-US" dirty="0"/>
          </a:p>
        </p:txBody>
      </p:sp>
      <p:sp>
        <p:nvSpPr>
          <p:cNvPr id="4" name="Slide Number Placeholder 3"/>
          <p:cNvSpPr>
            <a:spLocks noGrp="1"/>
          </p:cNvSpPr>
          <p:nvPr>
            <p:ph type="sldNum" sz="quarter" idx="10"/>
          </p:nvPr>
        </p:nvSpPr>
        <p:spPr/>
        <p:txBody>
          <a:bodyPr/>
          <a:lstStyle/>
          <a:p>
            <a:fld id="{4970B036-1422-4C36-8158-C30E1C0769EB}" type="slidenum">
              <a:rPr lang="nl-NL" smtClean="0"/>
              <a:t>22</a:t>
            </a:fld>
            <a:endParaRPr lang="nl-NL"/>
          </a:p>
        </p:txBody>
      </p:sp>
    </p:spTree>
    <p:extLst>
      <p:ext uri="{BB962C8B-B14F-4D97-AF65-F5344CB8AC3E}">
        <p14:creationId xmlns:p14="http://schemas.microsoft.com/office/powerpoint/2010/main" val="11692442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Aggregate Root: single entity</a:t>
            </a:r>
          </a:p>
          <a:p>
            <a:endParaRPr lang="en-US" dirty="0" smtClean="0"/>
          </a:p>
          <a:p>
            <a:r>
              <a:rPr lang="en-US" sz="1200" b="0" i="0" u="none" strike="noStrike" kern="1200" baseline="0" dirty="0" smtClean="0">
                <a:solidFill>
                  <a:schemeClr val="tx1"/>
                </a:solidFill>
                <a:latin typeface="+mn-lt"/>
                <a:ea typeface="+mn-ea"/>
                <a:cs typeface="+mn-cs"/>
              </a:rPr>
              <a:t>Only Aggregate roots can be obtained directly with database queries.</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Other objects inside the boundary must be found by traversal of associations.</a:t>
            </a:r>
            <a:endParaRPr lang="en-US" dirty="0" smtClean="0"/>
          </a:p>
          <a:p>
            <a:endParaRPr lang="en-US" dirty="0" smtClean="0"/>
          </a:p>
          <a:p>
            <a:r>
              <a:rPr lang="en-US" dirty="0" smtClean="0"/>
              <a:t>It gives encapsulation </a:t>
            </a:r>
          </a:p>
          <a:p>
            <a:endParaRPr lang="en-US" dirty="0" smtClean="0"/>
          </a:p>
          <a:p>
            <a:r>
              <a:rPr lang="en-US" dirty="0" smtClean="0"/>
              <a:t>Ordering Account has global identity and not local identity</a:t>
            </a:r>
            <a:endParaRPr lang="en-US" dirty="0"/>
          </a:p>
        </p:txBody>
      </p:sp>
      <p:sp>
        <p:nvSpPr>
          <p:cNvPr id="4" name="Slide Number Placeholder 3"/>
          <p:cNvSpPr>
            <a:spLocks noGrp="1"/>
          </p:cNvSpPr>
          <p:nvPr>
            <p:ph type="sldNum" sz="quarter" idx="10"/>
          </p:nvPr>
        </p:nvSpPr>
        <p:spPr/>
        <p:txBody>
          <a:bodyPr/>
          <a:lstStyle/>
          <a:p>
            <a:fld id="{4970B036-1422-4C36-8158-C30E1C0769EB}" type="slidenum">
              <a:rPr lang="nl-NL" smtClean="0"/>
              <a:t>23</a:t>
            </a:fld>
            <a:endParaRPr lang="nl-NL"/>
          </a:p>
        </p:txBody>
      </p:sp>
    </p:spTree>
    <p:extLst>
      <p:ext uri="{BB962C8B-B14F-4D97-AF65-F5344CB8AC3E}">
        <p14:creationId xmlns:p14="http://schemas.microsoft.com/office/powerpoint/2010/main" val="34950681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hide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4970B036-1422-4C36-8158-C30E1C0769EB}" type="slidenum">
              <a:rPr lang="nl-NL" smtClean="0"/>
              <a:t>24</a:t>
            </a:fld>
            <a:endParaRPr lang="nl-NL"/>
          </a:p>
        </p:txBody>
      </p:sp>
    </p:spTree>
    <p:extLst>
      <p:ext uri="{BB962C8B-B14F-4D97-AF65-F5344CB8AC3E}">
        <p14:creationId xmlns:p14="http://schemas.microsoft.com/office/powerpoint/2010/main" val="17248488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Calling constructors sacrifices encapsulation of the Aggregates and it clouds the design of your objects.</a:t>
            </a:r>
            <a:endParaRPr lang="en-US" dirty="0"/>
          </a:p>
        </p:txBody>
      </p:sp>
      <p:sp>
        <p:nvSpPr>
          <p:cNvPr id="4" name="Slide Number Placeholder 3"/>
          <p:cNvSpPr>
            <a:spLocks noGrp="1"/>
          </p:cNvSpPr>
          <p:nvPr>
            <p:ph type="sldNum" sz="quarter" idx="10"/>
          </p:nvPr>
        </p:nvSpPr>
        <p:spPr/>
        <p:txBody>
          <a:bodyPr/>
          <a:lstStyle/>
          <a:p>
            <a:fld id="{4970B036-1422-4C36-8158-C30E1C0769EB}" type="slidenum">
              <a:rPr lang="nl-NL" smtClean="0"/>
              <a:t>25</a:t>
            </a:fld>
            <a:endParaRPr lang="nl-NL"/>
          </a:p>
        </p:txBody>
      </p:sp>
    </p:spTree>
    <p:extLst>
      <p:ext uri="{BB962C8B-B14F-4D97-AF65-F5344CB8AC3E}">
        <p14:creationId xmlns:p14="http://schemas.microsoft.com/office/powerpoint/2010/main" val="32697357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Dozer simply maps the data into the DTO using reflection and safes a lot of boilerplate code.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It keeps our Domain clean by removing technical noise</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We cannot use such a mapper if we are creating a Domain Object, because it will not give you validation when constructing the Aggregate.</a:t>
            </a:r>
            <a:endParaRPr lang="en-US" dirty="0"/>
          </a:p>
        </p:txBody>
      </p:sp>
      <p:sp>
        <p:nvSpPr>
          <p:cNvPr id="4" name="Slide Number Placeholder 3"/>
          <p:cNvSpPr>
            <a:spLocks noGrp="1"/>
          </p:cNvSpPr>
          <p:nvPr>
            <p:ph type="sldNum" sz="quarter" idx="10"/>
          </p:nvPr>
        </p:nvSpPr>
        <p:spPr/>
        <p:txBody>
          <a:bodyPr/>
          <a:lstStyle/>
          <a:p>
            <a:fld id="{4970B036-1422-4C36-8158-C30E1C0769EB}" type="slidenum">
              <a:rPr lang="nl-NL" smtClean="0"/>
              <a:t>26</a:t>
            </a:fld>
            <a:endParaRPr lang="nl-NL"/>
          </a:p>
        </p:txBody>
      </p:sp>
    </p:spTree>
    <p:extLst>
      <p:ext uri="{BB962C8B-B14F-4D97-AF65-F5344CB8AC3E}">
        <p14:creationId xmlns:p14="http://schemas.microsoft.com/office/powerpoint/2010/main" val="29646824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Calling constructors sacrifices encapsulation of the Aggregates and it clouds the design of your objects.</a:t>
            </a:r>
            <a:endParaRPr lang="en-US" dirty="0"/>
          </a:p>
        </p:txBody>
      </p:sp>
      <p:sp>
        <p:nvSpPr>
          <p:cNvPr id="4" name="Slide Number Placeholder 3"/>
          <p:cNvSpPr>
            <a:spLocks noGrp="1"/>
          </p:cNvSpPr>
          <p:nvPr>
            <p:ph type="sldNum" sz="quarter" idx="10"/>
          </p:nvPr>
        </p:nvSpPr>
        <p:spPr/>
        <p:txBody>
          <a:bodyPr/>
          <a:lstStyle/>
          <a:p>
            <a:fld id="{4970B036-1422-4C36-8158-C30E1C0769EB}" type="slidenum">
              <a:rPr lang="nl-NL" smtClean="0"/>
              <a:t>27</a:t>
            </a:fld>
            <a:endParaRPr lang="nl-NL"/>
          </a:p>
        </p:txBody>
      </p:sp>
    </p:spTree>
    <p:extLst>
      <p:ext uri="{BB962C8B-B14F-4D97-AF65-F5344CB8AC3E}">
        <p14:creationId xmlns:p14="http://schemas.microsoft.com/office/powerpoint/2010/main" val="16745081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BMG Payment system: </a:t>
            </a:r>
            <a:r>
              <a:rPr lang="en-US" dirty="0" err="1" smtClean="0"/>
              <a:t>PaymentInstruction</a:t>
            </a:r>
            <a:r>
              <a:rPr lang="en-US" dirty="0" smtClean="0"/>
              <a:t> had a lifecycle with editing/approving the payment</a:t>
            </a:r>
          </a:p>
          <a:p>
            <a:r>
              <a:rPr lang="en-US" dirty="0" smtClean="0"/>
              <a:t>- BMG Payment system: </a:t>
            </a:r>
            <a:r>
              <a:rPr lang="en-US" dirty="0" err="1" smtClean="0"/>
              <a:t>OrderingAccount</a:t>
            </a:r>
            <a:r>
              <a:rPr lang="en-US" dirty="0" smtClean="0"/>
              <a:t> had a lifecycle managing customer accounts</a:t>
            </a:r>
            <a:endParaRPr lang="en-US" dirty="0"/>
          </a:p>
        </p:txBody>
      </p:sp>
      <p:sp>
        <p:nvSpPr>
          <p:cNvPr id="4" name="Slide Number Placeholder 3"/>
          <p:cNvSpPr>
            <a:spLocks noGrp="1"/>
          </p:cNvSpPr>
          <p:nvPr>
            <p:ph type="sldNum" sz="quarter" idx="10"/>
          </p:nvPr>
        </p:nvSpPr>
        <p:spPr/>
        <p:txBody>
          <a:bodyPr/>
          <a:lstStyle/>
          <a:p>
            <a:fld id="{4970B036-1422-4C36-8158-C30E1C0769EB}" type="slidenum">
              <a:rPr lang="nl-NL" smtClean="0"/>
              <a:t>28</a:t>
            </a:fld>
            <a:endParaRPr lang="nl-NL"/>
          </a:p>
        </p:txBody>
      </p:sp>
    </p:spTree>
    <p:extLst>
      <p:ext uri="{BB962C8B-B14F-4D97-AF65-F5344CB8AC3E}">
        <p14:creationId xmlns:p14="http://schemas.microsoft.com/office/powerpoint/2010/main" val="34093150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hide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4970B036-1422-4C36-8158-C30E1C0769EB}" type="slidenum">
              <a:rPr lang="nl-NL" smtClean="0"/>
              <a:t>29</a:t>
            </a:fld>
            <a:endParaRPr lang="nl-NL"/>
          </a:p>
        </p:txBody>
      </p:sp>
    </p:spTree>
    <p:extLst>
      <p:ext uri="{BB962C8B-B14F-4D97-AF65-F5344CB8AC3E}">
        <p14:creationId xmlns:p14="http://schemas.microsoft.com/office/powerpoint/2010/main" val="1445756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It closes the gap between the model and its implementation	</a:t>
            </a:r>
          </a:p>
          <a:p>
            <a:pPr marL="0" indent="0">
              <a:buFontTx/>
              <a:buNone/>
            </a:pPr>
            <a:r>
              <a:rPr lang="en-US" dirty="0" smtClean="0"/>
              <a:t>- It rewards you with the ease of learning, adding, explaining and tracing the domain</a:t>
            </a: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 DDD can be implemented in a lot of places and this presentation gets you started on code level (not CQRS, event storming)</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4970B036-1422-4C36-8158-C30E1C0769EB}" type="slidenum">
              <a:rPr lang="nl-NL" smtClean="0"/>
              <a:t>3</a:t>
            </a:fld>
            <a:endParaRPr lang="nl-NL"/>
          </a:p>
        </p:txBody>
      </p:sp>
    </p:spTree>
    <p:extLst>
      <p:ext uri="{BB962C8B-B14F-4D97-AF65-F5344CB8AC3E}">
        <p14:creationId xmlns:p14="http://schemas.microsoft.com/office/powerpoint/2010/main" val="14083349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Separated</a:t>
            </a:r>
            <a:r>
              <a:rPr lang="en-US" baseline="0" dirty="0" smtClean="0"/>
              <a:t> Interface pattern</a:t>
            </a:r>
          </a:p>
          <a:p>
            <a:endParaRPr lang="en-US" baseline="0" dirty="0" smtClean="0"/>
          </a:p>
          <a:p>
            <a:r>
              <a:rPr lang="en-US" baseline="0" dirty="0" smtClean="0"/>
              <a:t>Lives in Domain</a:t>
            </a:r>
          </a:p>
          <a:p>
            <a:endParaRPr lang="en-US" baseline="0" dirty="0" smtClean="0"/>
          </a:p>
          <a:p>
            <a:r>
              <a:rPr lang="en-US" baseline="0" dirty="0" smtClean="0"/>
              <a:t>Implementation outside Domain</a:t>
            </a:r>
            <a:endParaRPr lang="en-US" dirty="0"/>
          </a:p>
        </p:txBody>
      </p:sp>
      <p:sp>
        <p:nvSpPr>
          <p:cNvPr id="4" name="Slide Number Placeholder 3"/>
          <p:cNvSpPr>
            <a:spLocks noGrp="1"/>
          </p:cNvSpPr>
          <p:nvPr>
            <p:ph type="sldNum" sz="quarter" idx="10"/>
          </p:nvPr>
        </p:nvSpPr>
        <p:spPr/>
        <p:txBody>
          <a:bodyPr/>
          <a:lstStyle/>
          <a:p>
            <a:fld id="{4970B036-1422-4C36-8158-C30E1C0769EB}" type="slidenum">
              <a:rPr lang="nl-NL" smtClean="0"/>
              <a:t>31</a:t>
            </a:fld>
            <a:endParaRPr lang="nl-NL"/>
          </a:p>
        </p:txBody>
      </p:sp>
    </p:spTree>
    <p:extLst>
      <p:ext uri="{BB962C8B-B14F-4D97-AF65-F5344CB8AC3E}">
        <p14:creationId xmlns:p14="http://schemas.microsoft.com/office/powerpoint/2010/main" val="3845826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70B036-1422-4C36-8158-C30E1C0769EB}" type="slidenum">
              <a:rPr lang="nl-NL" smtClean="0"/>
              <a:t>32</a:t>
            </a:fld>
            <a:endParaRPr lang="nl-NL"/>
          </a:p>
        </p:txBody>
      </p:sp>
    </p:spTree>
    <p:extLst>
      <p:ext uri="{BB962C8B-B14F-4D97-AF65-F5344CB8AC3E}">
        <p14:creationId xmlns:p14="http://schemas.microsoft.com/office/powerpoint/2010/main" val="1377657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hide</a:t>
            </a:r>
          </a:p>
          <a:p>
            <a:endParaRPr lang="en-US" dirty="0" smtClean="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70B036-1422-4C36-8158-C30E1C0769EB}" type="slidenum">
              <a:rPr kumimoji="0" lang="nl-NL" sz="1200" b="0" i="0" u="none" strike="noStrike" kern="1200" cap="none" spc="0" normalizeH="0" baseline="0" noProof="0" smtClean="0">
                <a:ln>
                  <a:noFill/>
                </a:ln>
                <a:solidFill>
                  <a:srgbClr val="133561"/>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nl-NL" sz="1200" b="0" i="0" u="none" strike="noStrike" kern="1200" cap="none" spc="0" normalizeH="0" baseline="0" noProof="0">
              <a:ln>
                <a:noFill/>
              </a:ln>
              <a:solidFill>
                <a:srgbClr val="133561"/>
              </a:solidFill>
              <a:effectLst/>
              <a:uLnTx/>
              <a:uFillTx/>
              <a:latin typeface="Arial"/>
              <a:ea typeface="+mn-ea"/>
              <a:cs typeface="+mn-cs"/>
            </a:endParaRPr>
          </a:p>
        </p:txBody>
      </p:sp>
    </p:spTree>
    <p:extLst>
      <p:ext uri="{BB962C8B-B14F-4D97-AF65-F5344CB8AC3E}">
        <p14:creationId xmlns:p14="http://schemas.microsoft.com/office/powerpoint/2010/main" val="24127831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responsibility because</a:t>
            </a:r>
            <a:r>
              <a:rPr lang="en-US" baseline="0" dirty="0" smtClean="0"/>
              <a:t> of added noise / dependencies</a:t>
            </a:r>
            <a:endParaRPr lang="en-US" dirty="0"/>
          </a:p>
        </p:txBody>
      </p:sp>
      <p:sp>
        <p:nvSpPr>
          <p:cNvPr id="4" name="Slide Number Placeholder 3"/>
          <p:cNvSpPr>
            <a:spLocks noGrp="1"/>
          </p:cNvSpPr>
          <p:nvPr>
            <p:ph type="sldNum" sz="quarter" idx="10"/>
          </p:nvPr>
        </p:nvSpPr>
        <p:spPr/>
        <p:txBody>
          <a:bodyPr/>
          <a:lstStyle/>
          <a:p>
            <a:fld id="{4970B036-1422-4C36-8158-C30E1C0769EB}" type="slidenum">
              <a:rPr lang="nl-NL" smtClean="0"/>
              <a:t>34</a:t>
            </a:fld>
            <a:endParaRPr lang="nl-NL"/>
          </a:p>
        </p:txBody>
      </p:sp>
    </p:spTree>
    <p:extLst>
      <p:ext uri="{BB962C8B-B14F-4D97-AF65-F5344CB8AC3E}">
        <p14:creationId xmlns:p14="http://schemas.microsoft.com/office/powerpoint/2010/main" val="4147217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CTRL + ALT + M</a:t>
            </a:r>
          </a:p>
          <a:p>
            <a:r>
              <a:rPr lang="en-US" dirty="0" smtClean="0"/>
              <a:t>	</a:t>
            </a:r>
          </a:p>
          <a:p>
            <a:r>
              <a:rPr lang="en-US" dirty="0" smtClean="0"/>
              <a:t>- Identify Domain Objects to get rid of Fat Service layer and e2e primitive types</a:t>
            </a:r>
          </a:p>
          <a:p>
            <a:r>
              <a:rPr lang="en-US" dirty="0" smtClean="0"/>
              <a:t>	</a:t>
            </a:r>
          </a:p>
          <a:p>
            <a:r>
              <a:rPr lang="en-US" dirty="0" smtClean="0"/>
              <a:t>- Creating metrics to measure how Domain-driven your design is // TODO</a:t>
            </a:r>
            <a:endParaRPr lang="en-US" dirty="0"/>
          </a:p>
        </p:txBody>
      </p:sp>
      <p:sp>
        <p:nvSpPr>
          <p:cNvPr id="4" name="Slide Number Placeholder 3"/>
          <p:cNvSpPr>
            <a:spLocks noGrp="1"/>
          </p:cNvSpPr>
          <p:nvPr>
            <p:ph type="sldNum" sz="quarter" idx="10"/>
          </p:nvPr>
        </p:nvSpPr>
        <p:spPr/>
        <p:txBody>
          <a:bodyPr/>
          <a:lstStyle/>
          <a:p>
            <a:fld id="{4970B036-1422-4C36-8158-C30E1C0769EB}" type="slidenum">
              <a:rPr lang="nl-NL" smtClean="0"/>
              <a:t>37</a:t>
            </a:fld>
            <a:endParaRPr lang="nl-NL"/>
          </a:p>
        </p:txBody>
      </p:sp>
    </p:spTree>
    <p:extLst>
      <p:ext uri="{BB962C8B-B14F-4D97-AF65-F5344CB8AC3E}">
        <p14:creationId xmlns:p14="http://schemas.microsoft.com/office/powerpoint/2010/main" val="40602780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smtClean="0"/>
              <a:t>- Tackling complexity in the Heart (= domain) of Software</a:t>
            </a:r>
            <a:br>
              <a:rPr lang="en-US" dirty="0" smtClean="0"/>
            </a:br>
            <a:endParaRPr lang="en-US" dirty="0" smtClean="0"/>
          </a:p>
          <a:p>
            <a:pPr marL="0" indent="0">
              <a:buFontTx/>
              <a:buNone/>
            </a:pPr>
            <a:r>
              <a:rPr lang="en-US" dirty="0" smtClean="0"/>
              <a:t>- Reading the book and naively implement it in order to see the potential benefits</a:t>
            </a:r>
          </a:p>
          <a:p>
            <a:pPr marL="628650" lvl="1" indent="-171450">
              <a:buFontTx/>
              <a:buChar char="-"/>
            </a:pPr>
            <a:r>
              <a:rPr lang="en-US" dirty="0" smtClean="0"/>
              <a:t>I like theory but I always want to implement a concrete example to prove it to myself (university)</a:t>
            </a:r>
          </a:p>
          <a:p>
            <a:pPr marL="628650" lvl="1" indent="-171450">
              <a:buFontTx/>
              <a:buChar char="-"/>
            </a:pPr>
            <a:r>
              <a:rPr lang="en-US" dirty="0" smtClean="0"/>
              <a:t>I did not reached the end of the book yet and read it a couple of times</a:t>
            </a:r>
          </a:p>
          <a:p>
            <a:r>
              <a:rPr lang="en-US" dirty="0" smtClean="0"/>
              <a:t>	</a:t>
            </a:r>
          </a:p>
          <a:p>
            <a:pPr marL="0" indent="0">
              <a:buFontTx/>
              <a:buNone/>
            </a:pPr>
            <a:r>
              <a:rPr lang="en-US" dirty="0" smtClean="0"/>
              <a:t>- You keep iterating when starting these kind of designs</a:t>
            </a:r>
          </a:p>
          <a:p>
            <a:pPr marL="171450" indent="-171450">
              <a:buFontTx/>
              <a:buChar char="-"/>
            </a:pPr>
            <a:endParaRPr lang="en-US" dirty="0" smtClean="0"/>
          </a:p>
          <a:p>
            <a:r>
              <a:rPr lang="en-US" dirty="0" smtClean="0"/>
              <a:t>- A clean domain-driven design gives challenges</a:t>
            </a:r>
            <a:endParaRPr lang="en-US" dirty="0"/>
          </a:p>
        </p:txBody>
      </p:sp>
      <p:sp>
        <p:nvSpPr>
          <p:cNvPr id="4" name="Slide Number Placeholder 3"/>
          <p:cNvSpPr>
            <a:spLocks noGrp="1"/>
          </p:cNvSpPr>
          <p:nvPr>
            <p:ph type="sldNum" sz="quarter" idx="10"/>
          </p:nvPr>
        </p:nvSpPr>
        <p:spPr/>
        <p:txBody>
          <a:bodyPr/>
          <a:lstStyle/>
          <a:p>
            <a:fld id="{4970B036-1422-4C36-8158-C30E1C0769EB}" type="slidenum">
              <a:rPr lang="nl-NL" smtClean="0"/>
              <a:t>4</a:t>
            </a:fld>
            <a:endParaRPr lang="nl-NL"/>
          </a:p>
        </p:txBody>
      </p:sp>
    </p:spTree>
    <p:extLst>
      <p:ext uri="{BB962C8B-B14F-4D97-AF65-F5344CB8AC3E}">
        <p14:creationId xmlns:p14="http://schemas.microsoft.com/office/powerpoint/2010/main" val="18741692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Based on domain found at Bank Mendes </a:t>
            </a:r>
            <a:r>
              <a:rPr lang="en-US" dirty="0" err="1" smtClean="0"/>
              <a:t>Gans</a:t>
            </a:r>
            <a:endParaRPr lang="en-US" dirty="0" smtClean="0"/>
          </a:p>
          <a:p>
            <a:r>
              <a:rPr lang="en-US" dirty="0" smtClean="0"/>
              <a:t>	</a:t>
            </a:r>
          </a:p>
          <a:p>
            <a:r>
              <a:rPr lang="en-US" dirty="0" smtClean="0"/>
              <a:t>- Complex and dynamic UI with multiple validations across fields</a:t>
            </a:r>
            <a:endParaRPr lang="en-US" dirty="0"/>
          </a:p>
        </p:txBody>
      </p:sp>
      <p:sp>
        <p:nvSpPr>
          <p:cNvPr id="4" name="Slide Number Placeholder 3"/>
          <p:cNvSpPr>
            <a:spLocks noGrp="1"/>
          </p:cNvSpPr>
          <p:nvPr>
            <p:ph type="sldNum" sz="quarter" idx="10"/>
          </p:nvPr>
        </p:nvSpPr>
        <p:spPr/>
        <p:txBody>
          <a:bodyPr/>
          <a:lstStyle/>
          <a:p>
            <a:fld id="{4970B036-1422-4C36-8158-C30E1C0769EB}" type="slidenum">
              <a:rPr lang="nl-NL" smtClean="0"/>
              <a:t>5</a:t>
            </a:fld>
            <a:endParaRPr lang="nl-NL"/>
          </a:p>
        </p:txBody>
      </p:sp>
    </p:spTree>
    <p:extLst>
      <p:ext uri="{BB962C8B-B14F-4D97-AF65-F5344CB8AC3E}">
        <p14:creationId xmlns:p14="http://schemas.microsoft.com/office/powerpoint/2010/main" val="25843534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Based on domain found at Bank Mendes </a:t>
            </a:r>
            <a:r>
              <a:rPr lang="en-US" dirty="0" err="1" smtClean="0"/>
              <a:t>Gans</a:t>
            </a:r>
            <a:endParaRPr lang="en-US" dirty="0" smtClean="0"/>
          </a:p>
          <a:p>
            <a:r>
              <a:rPr lang="en-US" dirty="0" smtClean="0"/>
              <a:t>	</a:t>
            </a:r>
          </a:p>
          <a:p>
            <a:r>
              <a:rPr lang="en-US" dirty="0" smtClean="0"/>
              <a:t>- Complex and dynamic UI with multiple validations across fields</a:t>
            </a:r>
            <a:endParaRPr lang="en-US" dirty="0"/>
          </a:p>
        </p:txBody>
      </p:sp>
      <p:sp>
        <p:nvSpPr>
          <p:cNvPr id="4" name="Slide Number Placeholder 3"/>
          <p:cNvSpPr>
            <a:spLocks noGrp="1"/>
          </p:cNvSpPr>
          <p:nvPr>
            <p:ph type="sldNum" sz="quarter" idx="10"/>
          </p:nvPr>
        </p:nvSpPr>
        <p:spPr/>
        <p:txBody>
          <a:bodyPr/>
          <a:lstStyle/>
          <a:p>
            <a:fld id="{4970B036-1422-4C36-8158-C30E1C0769EB}" type="slidenum">
              <a:rPr lang="nl-NL" smtClean="0"/>
              <a:t>6</a:t>
            </a:fld>
            <a:endParaRPr lang="nl-NL"/>
          </a:p>
        </p:txBody>
      </p:sp>
    </p:spTree>
    <p:extLst>
      <p:ext uri="{BB962C8B-B14F-4D97-AF65-F5344CB8AC3E}">
        <p14:creationId xmlns:p14="http://schemas.microsoft.com/office/powerpoint/2010/main" val="20694402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Based on domain found at Bank Mendes </a:t>
            </a:r>
            <a:r>
              <a:rPr lang="en-US" dirty="0" err="1" smtClean="0"/>
              <a:t>Gans</a:t>
            </a:r>
            <a:endParaRPr lang="en-US" dirty="0" smtClean="0"/>
          </a:p>
          <a:p>
            <a:r>
              <a:rPr lang="en-US" dirty="0" smtClean="0"/>
              <a:t>	</a:t>
            </a:r>
          </a:p>
          <a:p>
            <a:r>
              <a:rPr lang="en-US" dirty="0" smtClean="0"/>
              <a:t>- Complex and dynamic UI with multiple validations across fields</a:t>
            </a:r>
            <a:endParaRPr lang="en-US" dirty="0"/>
          </a:p>
        </p:txBody>
      </p:sp>
      <p:sp>
        <p:nvSpPr>
          <p:cNvPr id="4" name="Slide Number Placeholder 3"/>
          <p:cNvSpPr>
            <a:spLocks noGrp="1"/>
          </p:cNvSpPr>
          <p:nvPr>
            <p:ph type="sldNum" sz="quarter" idx="10"/>
          </p:nvPr>
        </p:nvSpPr>
        <p:spPr/>
        <p:txBody>
          <a:bodyPr/>
          <a:lstStyle/>
          <a:p>
            <a:fld id="{4970B036-1422-4C36-8158-C30E1C0769EB}" type="slidenum">
              <a:rPr lang="nl-NL" smtClean="0"/>
              <a:t>7</a:t>
            </a:fld>
            <a:endParaRPr lang="nl-NL"/>
          </a:p>
        </p:txBody>
      </p:sp>
    </p:spTree>
    <p:extLst>
      <p:ext uri="{BB962C8B-B14F-4D97-AF65-F5344CB8AC3E}">
        <p14:creationId xmlns:p14="http://schemas.microsoft.com/office/powerpoint/2010/main" val="5516052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Link of domain model and implementation promotes talking in the same unambiguous language.</a:t>
            </a:r>
          </a:p>
          <a:p>
            <a:r>
              <a:rPr lang="en-US" dirty="0" smtClean="0"/>
              <a:t>	</a:t>
            </a:r>
          </a:p>
          <a:p>
            <a:r>
              <a:rPr lang="en-US" dirty="0" smtClean="0"/>
              <a:t>- Team members need to train themselves to use an ubiquitous language and the responsibility lies in the team to correct each other in this matter. </a:t>
            </a:r>
          </a:p>
          <a:p>
            <a:pPr marL="171450" indent="-171450">
              <a:buFontTx/>
              <a:buChar char="-"/>
            </a:pPr>
            <a:endParaRPr lang="en-US" dirty="0" smtClean="0"/>
          </a:p>
          <a:p>
            <a:pPr marL="0" indent="0">
              <a:buFontTx/>
              <a:buNone/>
            </a:pPr>
            <a:r>
              <a:rPr lang="en-US" dirty="0" smtClean="0"/>
              <a:t>- This involves correcting it in the code base, requirements, SCRUM artifacts and in day-to-day meetings.</a:t>
            </a:r>
            <a:endParaRPr lang="en-US" dirty="0"/>
          </a:p>
        </p:txBody>
      </p:sp>
      <p:sp>
        <p:nvSpPr>
          <p:cNvPr id="4" name="Slide Number Placeholder 3"/>
          <p:cNvSpPr>
            <a:spLocks noGrp="1"/>
          </p:cNvSpPr>
          <p:nvPr>
            <p:ph type="sldNum" sz="quarter" idx="10"/>
          </p:nvPr>
        </p:nvSpPr>
        <p:spPr/>
        <p:txBody>
          <a:bodyPr/>
          <a:lstStyle/>
          <a:p>
            <a:fld id="{4970B036-1422-4C36-8158-C30E1C0769EB}" type="slidenum">
              <a:rPr lang="nl-NL" smtClean="0"/>
              <a:t>8</a:t>
            </a:fld>
            <a:endParaRPr lang="nl-NL"/>
          </a:p>
        </p:txBody>
      </p:sp>
    </p:spTree>
    <p:extLst>
      <p:ext uri="{BB962C8B-B14F-4D97-AF65-F5344CB8AC3E}">
        <p14:creationId xmlns:p14="http://schemas.microsoft.com/office/powerpoint/2010/main" val="27923537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4970B036-1422-4C36-8158-C30E1C0769EB}" type="slidenum">
              <a:rPr lang="nl-NL" smtClean="0"/>
              <a:t>9</a:t>
            </a:fld>
            <a:endParaRPr lang="nl-NL"/>
          </a:p>
        </p:txBody>
      </p:sp>
    </p:spTree>
    <p:extLst>
      <p:ext uri="{BB962C8B-B14F-4D97-AF65-F5344CB8AC3E}">
        <p14:creationId xmlns:p14="http://schemas.microsoft.com/office/powerpoint/2010/main" val="30843449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dia">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2387600"/>
          </a:xfrm>
        </p:spPr>
        <p:txBody>
          <a:bodyPr anchor="t" anchorCtr="0"/>
          <a:lstStyle>
            <a:lvl1pPr algn="l">
              <a:defRPr sz="4700">
                <a:solidFill>
                  <a:schemeClr val="bg1"/>
                </a:solidFill>
              </a:defRPr>
            </a:lvl1pPr>
          </a:lstStyle>
          <a:p>
            <a:r>
              <a:rPr lang="en-US" smtClean="0"/>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nl-NL" dirty="0"/>
          </a:p>
        </p:txBody>
      </p:sp>
      <p:grpSp>
        <p:nvGrpSpPr>
          <p:cNvPr id="15" name="Groep 14">
            <a:extLst>
              <a:ext uri="{FF2B5EF4-FFF2-40B4-BE49-F238E27FC236}">
                <a16:creationId xmlns:a16="http://schemas.microsoft.com/office/drawing/2014/main" id="{50B04124-1E68-4203-A398-300DE8A9B0B3}"/>
              </a:ext>
            </a:extLst>
          </p:cNvPr>
          <p:cNvGrpSpPr/>
          <p:nvPr userDrawn="1"/>
        </p:nvGrpSpPr>
        <p:grpSpPr>
          <a:xfrm>
            <a:off x="-2172832" y="152630"/>
            <a:ext cx="2046443" cy="2135136"/>
            <a:chOff x="-2172832" y="1897500"/>
            <a:chExt cx="2046443" cy="2135136"/>
          </a:xfrm>
        </p:grpSpPr>
        <p:sp>
          <p:nvSpPr>
            <p:cNvPr id="16" name="Toelichting 2">
              <a:extLst>
                <a:ext uri="{FF2B5EF4-FFF2-40B4-BE49-F238E27FC236}">
                  <a16:creationId xmlns:a16="http://schemas.microsoft.com/office/drawing/2014/main" id="{EF5FCD81-6E8D-44ED-B3BB-3D7A2722A3CE}"/>
                </a:ext>
              </a:extLst>
            </p:cNvPr>
            <p:cNvSpPr txBox="1"/>
            <p:nvPr userDrawn="1"/>
          </p:nvSpPr>
          <p:spPr>
            <a:xfrm>
              <a:off x="-2172832" y="1897500"/>
              <a:ext cx="2046443" cy="1846659"/>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Nieuwe dia</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aseline="0" noProof="1">
                  <a:solidFill>
                    <a:schemeClr val="tx1"/>
                  </a:solidFill>
                  <a:latin typeface="+mn-lt"/>
                  <a:cs typeface="Arial" panose="020B0604020202020204" pitchFamily="34" charset="0"/>
                </a:rPr>
                <a:t>-tab </a:t>
              </a:r>
              <a:r>
                <a:rPr lang="nl-NL" sz="1000" u="sng" baseline="0" noProof="1">
                  <a:solidFill>
                    <a:schemeClr val="tx1"/>
                  </a:solidFill>
                  <a:latin typeface="+mn-lt"/>
                  <a:cs typeface="Arial" panose="020B0604020202020204" pitchFamily="34" charset="0"/>
                </a:rPr>
                <a:t>op het tekstje onder </a:t>
              </a:r>
              <a:r>
                <a:rPr lang="nl-NL" sz="1000" baseline="0" noProof="1">
                  <a:solidFill>
                    <a:schemeClr val="tx1"/>
                  </a:solidFill>
                  <a:latin typeface="+mn-lt"/>
                  <a:cs typeface="Arial" panose="020B0604020202020204" pitchFamily="34" charset="0"/>
                </a:rPr>
                <a:t>het pictogram </a:t>
              </a:r>
              <a:r>
                <a:rPr lang="nl-NL" sz="1000" b="1" baseline="0" noProof="1">
                  <a:solidFill>
                    <a:schemeClr val="tx1"/>
                  </a:solidFill>
                  <a:latin typeface="+mn-lt"/>
                  <a:cs typeface="Arial" panose="020B0604020202020204" pitchFamily="34" charset="0"/>
                </a:rPr>
                <a:t>Nieuwe dia</a:t>
              </a:r>
              <a:r>
                <a:rPr lang="nl-NL" sz="1000" baseline="0" noProof="1">
                  <a:solidFill>
                    <a:schemeClr val="tx1"/>
                  </a:solidFill>
                  <a:latin typeface="+mn-lt"/>
                  <a:cs typeface="Arial" panose="020B0604020202020204" pitchFamily="34" charset="0"/>
                </a:rPr>
                <a:t>:</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1" baseline="0" noProof="1">
                <a:solidFill>
                  <a:schemeClr val="tx1"/>
                </a:solidFill>
                <a:latin typeface="+mn-lt"/>
                <a:cs typeface="Arial" panose="020B0604020202020204" pitchFamily="34" charset="0"/>
              </a:endParaRPr>
            </a:p>
            <a:p>
              <a:pPr>
                <a:lnSpc>
                  <a:spcPct val="100000"/>
                </a:lnSpc>
              </a:pPr>
              <a:r>
                <a:rPr lang="nl-NL" sz="1000" b="1" baseline="0" noProof="1">
                  <a:solidFill>
                    <a:schemeClr val="accent2"/>
                  </a:solidFill>
                  <a:latin typeface="+mn-lt"/>
                  <a:cs typeface="Arial" panose="020B0604020202020204" pitchFamily="34" charset="0"/>
                </a:rPr>
                <a:t>Andere indeling voor huidige dia</a:t>
              </a:r>
            </a:p>
            <a:p>
              <a:pPr>
                <a:lnSpc>
                  <a:spcPct val="100000"/>
                </a:lnSpc>
              </a:pPr>
              <a:r>
                <a:rPr lang="nl-NL" sz="1000" b="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0" baseline="0" noProof="1">
                  <a:solidFill>
                    <a:schemeClr val="tx1"/>
                  </a:solidFill>
                  <a:latin typeface="+mn-lt"/>
                  <a:cs typeface="Arial" panose="020B0604020202020204" pitchFamily="34" charset="0"/>
                </a:rPr>
                <a:t>-tab op Indeling:</a:t>
              </a:r>
            </a:p>
          </p:txBody>
        </p:sp>
        <p:pic>
          <p:nvPicPr>
            <p:cNvPr id="17" name="Afbeelding 16">
              <a:extLst>
                <a:ext uri="{FF2B5EF4-FFF2-40B4-BE49-F238E27FC236}">
                  <a16:creationId xmlns:a16="http://schemas.microsoft.com/office/drawing/2014/main" id="{EC14DE48-4F0E-43EC-B736-6BEEB06E6521}"/>
                </a:ext>
              </a:extLst>
            </p:cNvPr>
            <p:cNvPicPr>
              <a:picLocks noChangeAspect="1"/>
            </p:cNvPicPr>
            <p:nvPr userDrawn="1"/>
          </p:nvPicPr>
          <p:blipFill>
            <a:blip r:embed="rId2"/>
            <a:stretch>
              <a:fillRect/>
            </a:stretch>
          </p:blipFill>
          <p:spPr>
            <a:xfrm>
              <a:off x="-1720819" y="2405204"/>
              <a:ext cx="514350" cy="762000"/>
            </a:xfrm>
            <a:prstGeom prst="rect">
              <a:avLst/>
            </a:prstGeom>
          </p:spPr>
        </p:pic>
        <p:sp>
          <p:nvSpPr>
            <p:cNvPr id="18" name="Pijl: links 17">
              <a:extLst>
                <a:ext uri="{FF2B5EF4-FFF2-40B4-BE49-F238E27FC236}">
                  <a16:creationId xmlns:a16="http://schemas.microsoft.com/office/drawing/2014/main" id="{BEFD3151-502C-4722-9080-A1720BC9EAF8}"/>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a:solidFill>
                  <a:schemeClr val="tx1"/>
                </a:solidFill>
              </a:endParaRPr>
            </a:p>
          </p:txBody>
        </p:sp>
        <p:pic>
          <p:nvPicPr>
            <p:cNvPr id="19" name="Afbeelding 18">
              <a:extLst>
                <a:ext uri="{FF2B5EF4-FFF2-40B4-BE49-F238E27FC236}">
                  <a16:creationId xmlns:a16="http://schemas.microsoft.com/office/drawing/2014/main" id="{24130D00-8AA9-4DA1-8F00-36B2187743C9}"/>
                </a:ext>
              </a:extLst>
            </p:cNvPr>
            <p:cNvPicPr>
              <a:picLocks noChangeAspect="1"/>
            </p:cNvPicPr>
            <p:nvPr userDrawn="1"/>
          </p:nvPicPr>
          <p:blipFill>
            <a:blip r:embed="rId3"/>
            <a:stretch>
              <a:fillRect/>
            </a:stretch>
          </p:blipFill>
          <p:spPr>
            <a:xfrm>
              <a:off x="-1730279" y="3784986"/>
              <a:ext cx="962025" cy="247650"/>
            </a:xfrm>
            <a:prstGeom prst="rect">
              <a:avLst/>
            </a:prstGeom>
          </p:spPr>
        </p:pic>
      </p:grpSp>
      <p:pic>
        <p:nvPicPr>
          <p:cNvPr id="22" name="Afbeelding 21" descr="Afbeelding met tekst, kruiswoordpuzzel&#10;&#10;Beschrijving is gegenereerd met hoge betrouwbaarheid">
            <a:extLst>
              <a:ext uri="{FF2B5EF4-FFF2-40B4-BE49-F238E27FC236}">
                <a16:creationId xmlns:a16="http://schemas.microsoft.com/office/drawing/2014/main" id="{B13FCDC4-A14A-484F-9DBF-06586F7A83D2}"/>
              </a:ext>
            </a:extLst>
          </p:cNvPr>
          <p:cNvPicPr>
            <a:picLocks noChangeAspect="1"/>
          </p:cNvPicPr>
          <p:nvPr userDrawn="1"/>
        </p:nvPicPr>
        <p:blipFill>
          <a:blip r:embed="rId4" cstate="hqprint">
            <a:extLst>
              <a:ext uri="{28A0092B-C50C-407E-A947-70E740481C1C}">
                <a14:useLocalDpi xmlns:a14="http://schemas.microsoft.com/office/drawing/2010/main" val="0"/>
              </a:ext>
            </a:extLst>
          </a:blip>
          <a:stretch>
            <a:fillRect/>
          </a:stretch>
        </p:blipFill>
        <p:spPr>
          <a:xfrm>
            <a:off x="792000" y="891306"/>
            <a:ext cx="266699" cy="222250"/>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userDrawn="1"/>
        </p:nvPicPr>
        <p:blipFill>
          <a:blip r:embed="rId5" cstate="hqprint">
            <a:extLst>
              <a:ext uri="{28A0092B-C50C-407E-A947-70E740481C1C}">
                <a14:useLocalDpi xmlns:a14="http://schemas.microsoft.com/office/drawing/2010/main" val="0"/>
              </a:ext>
            </a:extLst>
          </a:blip>
          <a:stretch>
            <a:fillRect/>
          </a:stretch>
        </p:blipFill>
        <p:spPr>
          <a:xfrm>
            <a:off x="792000" y="5862216"/>
            <a:ext cx="1558406" cy="476672"/>
          </a:xfrm>
          <a:prstGeom prst="rect">
            <a:avLst/>
          </a:prstGeom>
        </p:spPr>
      </p:pic>
      <p:pic>
        <p:nvPicPr>
          <p:cNvPr id="4" name="Afbeelding 3">
            <a:extLst>
              <a:ext uri="{FF2B5EF4-FFF2-40B4-BE49-F238E27FC236}">
                <a16:creationId xmlns:a16="http://schemas.microsoft.com/office/drawing/2014/main" id="{54B706E4-A4BE-477F-82CC-F72E42955CBD}"/>
              </a:ext>
            </a:extLst>
          </p:cNvPr>
          <p:cNvPicPr>
            <a:picLocks noChangeAspect="1"/>
          </p:cNvPicPr>
          <p:nvPr userDrawn="1"/>
        </p:nvPicPr>
        <p:blipFill>
          <a:blip r:embed="rId6"/>
          <a:stretch>
            <a:fillRect/>
          </a:stretch>
        </p:blipFill>
        <p:spPr>
          <a:xfrm>
            <a:off x="9625362" y="4334037"/>
            <a:ext cx="2566638" cy="2523963"/>
          </a:xfrm>
          <a:prstGeom prst="rect">
            <a:avLst/>
          </a:prstGeom>
        </p:spPr>
      </p:pic>
      <p:pic>
        <p:nvPicPr>
          <p:cNvPr id="6" name="Afbeelding 5">
            <a:extLst>
              <a:ext uri="{FF2B5EF4-FFF2-40B4-BE49-F238E27FC236}">
                <a16:creationId xmlns:a16="http://schemas.microsoft.com/office/drawing/2014/main" id="{C837B75C-F199-4271-B6BD-AF8B451AE845}"/>
              </a:ext>
            </a:extLst>
          </p:cNvPr>
          <p:cNvPicPr>
            <a:picLocks noChangeAspect="1"/>
          </p:cNvPicPr>
          <p:nvPr userDrawn="1"/>
        </p:nvPicPr>
        <p:blipFill>
          <a:blip r:embed="rId7"/>
          <a:stretch>
            <a:fillRect/>
          </a:stretch>
        </p:blipFill>
        <p:spPr>
          <a:xfrm>
            <a:off x="-2020432" y="4534453"/>
            <a:ext cx="1827354" cy="1067068"/>
          </a:xfrm>
          <a:prstGeom prst="rect">
            <a:avLst/>
          </a:prstGeom>
        </p:spPr>
      </p:pic>
      <p:sp>
        <p:nvSpPr>
          <p:cNvPr id="14" name="Toelichting 2">
            <a:extLst>
              <a:ext uri="{FF2B5EF4-FFF2-40B4-BE49-F238E27FC236}">
                <a16:creationId xmlns:a16="http://schemas.microsoft.com/office/drawing/2014/main" id="{D5AA82F1-8152-40F5-9057-E87AE0364625}"/>
              </a:ext>
            </a:extLst>
          </p:cNvPr>
          <p:cNvSpPr txBox="1"/>
          <p:nvPr userDrawn="1"/>
        </p:nvSpPr>
        <p:spPr>
          <a:xfrm>
            <a:off x="-2172832" y="2500247"/>
            <a:ext cx="2141781" cy="4308872"/>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Licht of donker</a:t>
            </a:r>
          </a:p>
          <a:p>
            <a:pPr>
              <a:lnSpc>
                <a:spcPct val="100000"/>
              </a:lnSpc>
            </a:pPr>
            <a:r>
              <a:rPr lang="nl-NL" sz="1000"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1000" b="0" baseline="0" noProof="1">
              <a:solidFill>
                <a:schemeClr val="tx1"/>
              </a:solidFill>
              <a:latin typeface="+mn-lt"/>
              <a:cs typeface="Arial" panose="020B0604020202020204" pitchFamily="34" charset="0"/>
            </a:endParaRPr>
          </a:p>
          <a:p>
            <a:pPr>
              <a:lnSpc>
                <a:spcPct val="100000"/>
              </a:lnSpc>
            </a:pPr>
            <a:r>
              <a:rPr lang="nl-NL" sz="1000"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tab </a:t>
            </a:r>
            <a:r>
              <a:rPr lang="nl-NL" sz="1000" b="1" baseline="0" noProof="1">
                <a:solidFill>
                  <a:schemeClr val="tx1"/>
                </a:solidFill>
                <a:latin typeface="+mn-lt"/>
                <a:cs typeface="Arial" panose="020B0604020202020204" pitchFamily="34" charset="0"/>
              </a:rPr>
              <a:t>Ontwerpen</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Uiterst links staan de twee ontwerpen van InfoSupport:</a:t>
            </a: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het gewenste ontwerp.</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1000"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b="0" i="1" baseline="0" noProof="1">
                <a:solidFill>
                  <a:schemeClr val="tx1"/>
                </a:solidFill>
                <a:latin typeface="+mn-lt"/>
                <a:cs typeface="Arial" panose="020B0604020202020204" pitchFamily="34" charset="0"/>
              </a:rPr>
              <a:t>Let op: eventueel handmatig opgemaakte dia’s worden </a:t>
            </a:r>
            <a:r>
              <a:rPr lang="nl-NL" sz="1000" b="0" i="1" u="sng" baseline="0" noProof="1">
                <a:solidFill>
                  <a:schemeClr val="tx1"/>
                </a:solidFill>
                <a:latin typeface="+mn-lt"/>
                <a:cs typeface="Arial" panose="020B0604020202020204" pitchFamily="34" charset="0"/>
              </a:rPr>
              <a:t>niet</a:t>
            </a:r>
            <a:r>
              <a:rPr lang="nl-NL" sz="1000" b="0" i="1" baseline="0" noProof="1">
                <a:solidFill>
                  <a:schemeClr val="tx1"/>
                </a:solidFill>
                <a:latin typeface="+mn-lt"/>
                <a:cs typeface="Arial" panose="020B0604020202020204" pitchFamily="34" charset="0"/>
              </a:rPr>
              <a:t> omgezet.</a:t>
            </a:r>
          </a:p>
        </p:txBody>
      </p:sp>
    </p:spTree>
    <p:extLst>
      <p:ext uri="{BB962C8B-B14F-4D97-AF65-F5344CB8AC3E}">
        <p14:creationId xmlns:p14="http://schemas.microsoft.com/office/powerpoint/2010/main" val="1918247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kst + foto">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6408000" y="2016000"/>
            <a:ext cx="4752000" cy="4140000"/>
          </a:xfrm>
          <a:solidFill>
            <a:srgbClr val="DDDDDD"/>
          </a:solidFill>
        </p:spPr>
        <p:txBody>
          <a:bodyPr/>
          <a:lstStyle>
            <a:lvl1pPr marL="0" indent="0">
              <a:buNone/>
              <a:defRPr/>
            </a:lvl1pPr>
          </a:lstStyle>
          <a:p>
            <a:r>
              <a:rPr lang="en-US" smtClean="0"/>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1296000" y="2016000"/>
            <a:ext cx="4752000" cy="41400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dirty="0"/>
          </a:p>
        </p:txBody>
      </p:sp>
      <p:sp>
        <p:nvSpPr>
          <p:cNvPr id="2" name="Titel 1">
            <a:extLst>
              <a:ext uri="{FF2B5EF4-FFF2-40B4-BE49-F238E27FC236}">
                <a16:creationId xmlns:a16="http://schemas.microsoft.com/office/drawing/2014/main" id="{738FCF43-34BC-4877-99C4-553FED40A82A}"/>
              </a:ext>
            </a:extLst>
          </p:cNvPr>
          <p:cNvSpPr>
            <a:spLocks noGrp="1"/>
          </p:cNvSpPr>
          <p:nvPr>
            <p:ph type="title"/>
          </p:nvPr>
        </p:nvSpPr>
        <p:spPr>
          <a:xfrm>
            <a:off x="1296000" y="720000"/>
            <a:ext cx="9864000" cy="1296000"/>
          </a:xfrm>
        </p:spPr>
        <p:txBody>
          <a:bodyPr/>
          <a:lstStyle/>
          <a:p>
            <a:r>
              <a:rPr lang="en-US" smtClean="0"/>
              <a:t>Click to edit Master title style</a:t>
            </a:r>
            <a:endParaRPr lang="nl-NL" dirty="0"/>
          </a:p>
        </p:txBody>
      </p:sp>
      <p:sp>
        <p:nvSpPr>
          <p:cNvPr id="6" name="Toelichting 2">
            <a:extLst>
              <a:ext uri="{FF2B5EF4-FFF2-40B4-BE49-F238E27FC236}">
                <a16:creationId xmlns:a16="http://schemas.microsoft.com/office/drawing/2014/main" id="{2AE071F3-A4E4-4B65-B53D-260EF67AF5FD}"/>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3197731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3x afbeelding">
    <p:spTree>
      <p:nvGrpSpPr>
        <p:cNvPr id="1" name=""/>
        <p:cNvGrpSpPr/>
        <p:nvPr/>
      </p:nvGrpSpPr>
      <p:grpSpPr>
        <a:xfrm>
          <a:off x="0" y="0"/>
          <a:ext cx="0" cy="0"/>
          <a:chOff x="0" y="0"/>
          <a:chExt cx="0" cy="0"/>
        </a:xfrm>
      </p:grpSpPr>
      <p:sp>
        <p:nvSpPr>
          <p:cNvPr id="10" name="Tijdelijke aanduiding voor afbeelding 7"/>
          <p:cNvSpPr>
            <a:spLocks noGrp="1"/>
          </p:cNvSpPr>
          <p:nvPr>
            <p:ph type="pic" sz="quarter" idx="10" hasCustomPrompt="1"/>
          </p:nvPr>
        </p:nvSpPr>
        <p:spPr>
          <a:xfrm>
            <a:off x="792000" y="2570365"/>
            <a:ext cx="3240000" cy="2726807"/>
          </a:xfrm>
          <a:prstGeom prst="rect">
            <a:avLst/>
          </a:prstGeom>
          <a:solidFill>
            <a:schemeClr val="bg1">
              <a:lumMod val="85000"/>
            </a:schemeClr>
          </a:solidFill>
        </p:spPr>
        <p:txBody>
          <a:bodyPr vert="horz"/>
          <a:lstStyle>
            <a:lvl1pPr marL="0" indent="0" algn="ctr">
              <a:buNone/>
              <a:defRPr sz="1877">
                <a:latin typeface="Arial"/>
                <a:cs typeface="Arial"/>
              </a:defRPr>
            </a:lvl1pPr>
          </a:lstStyle>
          <a:p>
            <a:r>
              <a:rPr lang="nl-NL" dirty="0"/>
              <a:t>   afbeelding </a:t>
            </a:r>
          </a:p>
        </p:txBody>
      </p:sp>
      <p:sp>
        <p:nvSpPr>
          <p:cNvPr id="13" name="Tijdelijke aanduiding voor afbeelding 7"/>
          <p:cNvSpPr>
            <a:spLocks noGrp="1"/>
          </p:cNvSpPr>
          <p:nvPr>
            <p:ph type="pic" sz="quarter" idx="17" hasCustomPrompt="1"/>
          </p:nvPr>
        </p:nvSpPr>
        <p:spPr>
          <a:xfrm>
            <a:off x="4476600" y="2570365"/>
            <a:ext cx="3240000" cy="2726807"/>
          </a:xfrm>
          <a:prstGeom prst="rect">
            <a:avLst/>
          </a:prstGeom>
          <a:solidFill>
            <a:schemeClr val="bg1">
              <a:lumMod val="85000"/>
            </a:schemeClr>
          </a:solidFill>
        </p:spPr>
        <p:txBody>
          <a:bodyPr vert="horz"/>
          <a:lstStyle>
            <a:lvl1pPr marL="0" indent="0" algn="ctr">
              <a:buNone/>
              <a:defRPr sz="1877">
                <a:latin typeface="Arial"/>
                <a:cs typeface="Arial"/>
              </a:defRPr>
            </a:lvl1pPr>
          </a:lstStyle>
          <a:p>
            <a:r>
              <a:rPr lang="nl-NL"/>
              <a:t>   afbeelding </a:t>
            </a:r>
          </a:p>
        </p:txBody>
      </p:sp>
      <p:sp>
        <p:nvSpPr>
          <p:cNvPr id="15" name="Tijdelijke aanduiding voor afbeelding 7"/>
          <p:cNvSpPr>
            <a:spLocks noGrp="1"/>
          </p:cNvSpPr>
          <p:nvPr>
            <p:ph type="pic" sz="quarter" idx="18" hasCustomPrompt="1"/>
          </p:nvPr>
        </p:nvSpPr>
        <p:spPr>
          <a:xfrm>
            <a:off x="8161200" y="2570365"/>
            <a:ext cx="3240000" cy="2726807"/>
          </a:xfrm>
          <a:prstGeom prst="rect">
            <a:avLst/>
          </a:prstGeom>
          <a:solidFill>
            <a:schemeClr val="bg1">
              <a:lumMod val="85000"/>
            </a:schemeClr>
          </a:solidFill>
        </p:spPr>
        <p:txBody>
          <a:bodyPr vert="horz"/>
          <a:lstStyle>
            <a:lvl1pPr marL="0" indent="0" algn="ctr">
              <a:buNone/>
              <a:defRPr sz="1877">
                <a:latin typeface="Arial"/>
                <a:cs typeface="Arial"/>
              </a:defRPr>
            </a:lvl1pPr>
          </a:lstStyle>
          <a:p>
            <a:r>
              <a:rPr lang="nl-NL"/>
              <a:t>   afbeelding </a:t>
            </a:r>
          </a:p>
        </p:txBody>
      </p:sp>
      <p:sp>
        <p:nvSpPr>
          <p:cNvPr id="6" name="Tijdelijke aanduiding voor tekst 3"/>
          <p:cNvSpPr>
            <a:spLocks noGrp="1"/>
          </p:cNvSpPr>
          <p:nvPr>
            <p:ph type="body" sz="quarter" idx="19" hasCustomPrompt="1"/>
          </p:nvPr>
        </p:nvSpPr>
        <p:spPr>
          <a:xfrm>
            <a:off x="792000" y="1620449"/>
            <a:ext cx="3240000" cy="845610"/>
          </a:xfrm>
          <a:prstGeom prst="rect">
            <a:avLst/>
          </a:prstGeom>
        </p:spPr>
        <p:txBody>
          <a:bodyPr vert="horz" lIns="0" tIns="0" rIns="0" bIns="0">
            <a:normAutofit/>
          </a:bodyPr>
          <a:lstStyle>
            <a:lvl1pPr marL="0" marR="0" indent="0" algn="ctr" defTabSz="912579" rtl="0" eaLnBrk="1" fontAlgn="auto" latinLnBrk="0" hangingPunct="1">
              <a:lnSpc>
                <a:spcPct val="120000"/>
              </a:lnSpc>
              <a:spcBef>
                <a:spcPts val="0"/>
              </a:spcBef>
              <a:spcAft>
                <a:spcPts val="0"/>
              </a:spcAft>
              <a:buClrTx/>
              <a:buSzTx/>
              <a:buFont typeface="Arial" panose="020B0604020202020204" pitchFamily="34" charset="0"/>
              <a:buNone/>
              <a:tabLst/>
              <a:defRPr sz="2400">
                <a:solidFill>
                  <a:srgbClr val="10264E"/>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[titel]</a:t>
            </a:r>
          </a:p>
        </p:txBody>
      </p:sp>
      <p:sp>
        <p:nvSpPr>
          <p:cNvPr id="11" name="Tijdelijke aanduiding voor tekst 3"/>
          <p:cNvSpPr>
            <a:spLocks noGrp="1"/>
          </p:cNvSpPr>
          <p:nvPr>
            <p:ph type="body" sz="quarter" idx="20" hasCustomPrompt="1"/>
          </p:nvPr>
        </p:nvSpPr>
        <p:spPr>
          <a:xfrm>
            <a:off x="4476600" y="1620449"/>
            <a:ext cx="3240000" cy="845610"/>
          </a:xfrm>
          <a:prstGeom prst="rect">
            <a:avLst/>
          </a:prstGeom>
        </p:spPr>
        <p:txBody>
          <a:bodyPr vert="horz" lIns="0" tIns="0" rIns="0" bIns="0">
            <a:normAutofit/>
          </a:bodyPr>
          <a:lstStyle>
            <a:lvl1pPr marL="0" marR="0" indent="0" algn="ctr" defTabSz="912579" rtl="0" eaLnBrk="1" fontAlgn="auto" latinLnBrk="0" hangingPunct="1">
              <a:lnSpc>
                <a:spcPct val="120000"/>
              </a:lnSpc>
              <a:spcBef>
                <a:spcPts val="0"/>
              </a:spcBef>
              <a:spcAft>
                <a:spcPts val="0"/>
              </a:spcAft>
              <a:buClrTx/>
              <a:buSzTx/>
              <a:buFont typeface="Arial" panose="020B0604020202020204" pitchFamily="34" charset="0"/>
              <a:buNone/>
              <a:tabLst/>
              <a:defRPr sz="2400">
                <a:solidFill>
                  <a:srgbClr val="10264E"/>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[titel]</a:t>
            </a:r>
          </a:p>
        </p:txBody>
      </p:sp>
      <p:sp>
        <p:nvSpPr>
          <p:cNvPr id="12" name="Tijdelijke aanduiding voor tekst 3"/>
          <p:cNvSpPr>
            <a:spLocks noGrp="1"/>
          </p:cNvSpPr>
          <p:nvPr>
            <p:ph type="body" sz="quarter" idx="21" hasCustomPrompt="1"/>
          </p:nvPr>
        </p:nvSpPr>
        <p:spPr>
          <a:xfrm>
            <a:off x="8161200" y="1620449"/>
            <a:ext cx="3240000" cy="845610"/>
          </a:xfrm>
          <a:prstGeom prst="rect">
            <a:avLst/>
          </a:prstGeom>
        </p:spPr>
        <p:txBody>
          <a:bodyPr vert="horz" lIns="0" tIns="0" rIns="0" bIns="0">
            <a:normAutofit/>
          </a:bodyPr>
          <a:lstStyle>
            <a:lvl1pPr marL="0" marR="0" indent="0" algn="ctr" defTabSz="912579" rtl="0" eaLnBrk="1" fontAlgn="auto" latinLnBrk="0" hangingPunct="1">
              <a:lnSpc>
                <a:spcPct val="120000"/>
              </a:lnSpc>
              <a:spcBef>
                <a:spcPts val="0"/>
              </a:spcBef>
              <a:spcAft>
                <a:spcPts val="0"/>
              </a:spcAft>
              <a:buClrTx/>
              <a:buSzTx/>
              <a:buFont typeface="Arial" panose="020B0604020202020204" pitchFamily="34" charset="0"/>
              <a:buNone/>
              <a:tabLst/>
              <a:defRPr sz="2400">
                <a:solidFill>
                  <a:srgbClr val="10264E"/>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[titel]</a:t>
            </a:r>
          </a:p>
        </p:txBody>
      </p:sp>
      <p:pic>
        <p:nvPicPr>
          <p:cNvPr id="14" name="Afbeelding 13">
            <a:extLst>
              <a:ext uri="{FF2B5EF4-FFF2-40B4-BE49-F238E27FC236}">
                <a16:creationId xmlns:a16="http://schemas.microsoft.com/office/drawing/2014/main" id="{9F653371-7DF9-43F3-A744-BB311A26ADE5}"/>
              </a:ext>
            </a:extLst>
          </p:cNvPr>
          <p:cNvPicPr>
            <a:picLocks noChangeAspect="1"/>
          </p:cNvPicPr>
          <p:nvPr userDrawn="1"/>
        </p:nvPicPr>
        <p:blipFill rotWithShape="1">
          <a:blip r:embed="rId2"/>
          <a:srcRect r="39715" b="40737"/>
          <a:stretch/>
        </p:blipFill>
        <p:spPr>
          <a:xfrm>
            <a:off x="0" y="0"/>
            <a:ext cx="856343" cy="841829"/>
          </a:xfrm>
          <a:prstGeom prst="rect">
            <a:avLst/>
          </a:prstGeom>
        </p:spPr>
      </p:pic>
    </p:spTree>
    <p:extLst>
      <p:ext uri="{BB962C8B-B14F-4D97-AF65-F5344CB8AC3E}">
        <p14:creationId xmlns:p14="http://schemas.microsoft.com/office/powerpoint/2010/main" val="15827673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ven voorstellen ...">
    <p:spTree>
      <p:nvGrpSpPr>
        <p:cNvPr id="1" name=""/>
        <p:cNvGrpSpPr/>
        <p:nvPr/>
      </p:nvGrpSpPr>
      <p:grpSpPr>
        <a:xfrm>
          <a:off x="0" y="0"/>
          <a:ext cx="0" cy="0"/>
          <a:chOff x="0" y="0"/>
          <a:chExt cx="0" cy="0"/>
        </a:xfrm>
      </p:grpSpPr>
      <p:sp>
        <p:nvSpPr>
          <p:cNvPr id="13" name="Tijdelijke aanduiding voor afbeelding 7"/>
          <p:cNvSpPr>
            <a:spLocks noGrp="1"/>
          </p:cNvSpPr>
          <p:nvPr>
            <p:ph type="pic" sz="quarter" idx="18" hasCustomPrompt="1"/>
          </p:nvPr>
        </p:nvSpPr>
        <p:spPr>
          <a:xfrm>
            <a:off x="2799762" y="0"/>
            <a:ext cx="9392245" cy="6858000"/>
          </a:xfrm>
          <a:prstGeom prst="rect">
            <a:avLst/>
          </a:prstGeom>
          <a:solidFill>
            <a:schemeClr val="bg1">
              <a:lumMod val="85000"/>
            </a:schemeClr>
          </a:solidFill>
        </p:spPr>
        <p:txBody>
          <a:bodyPr vert="horz"/>
          <a:lstStyle>
            <a:lvl1pPr marL="0" indent="0" algn="ctr">
              <a:buNone/>
              <a:defRPr sz="1877">
                <a:latin typeface="Arial"/>
                <a:cs typeface="Arial"/>
              </a:defRPr>
            </a:lvl1pPr>
          </a:lstStyle>
          <a:p>
            <a:r>
              <a:rPr lang="nl-NL"/>
              <a:t>   afbeelding </a:t>
            </a:r>
          </a:p>
        </p:txBody>
      </p:sp>
      <p:sp>
        <p:nvSpPr>
          <p:cNvPr id="9" name="Tijdelijke aanduiding voor tekst 3"/>
          <p:cNvSpPr>
            <a:spLocks noGrp="1"/>
          </p:cNvSpPr>
          <p:nvPr>
            <p:ph type="body" sz="quarter" idx="19" hasCustomPrompt="1"/>
          </p:nvPr>
        </p:nvSpPr>
        <p:spPr>
          <a:xfrm>
            <a:off x="792000" y="1600664"/>
            <a:ext cx="4320000" cy="521521"/>
          </a:xfrm>
          <a:prstGeom prst="rect">
            <a:avLst/>
          </a:prstGeom>
        </p:spPr>
        <p:txBody>
          <a:bodyPr vert="horz" lIns="0" tIns="0" rIns="0" bIns="0"/>
          <a:lstStyle>
            <a:lvl1pPr marL="0" marR="0" indent="0" algn="l" defTabSz="912579" rtl="0" eaLnBrk="1" fontAlgn="auto" latinLnBrk="0" hangingPunct="1">
              <a:lnSpc>
                <a:spcPct val="120000"/>
              </a:lnSpc>
              <a:spcBef>
                <a:spcPts val="0"/>
              </a:spcBef>
              <a:spcAft>
                <a:spcPts val="0"/>
              </a:spcAft>
              <a:buClrTx/>
              <a:buSzTx/>
              <a:buFont typeface="Arial" panose="020B0604020202020204" pitchFamily="34" charset="0"/>
              <a:buNone/>
              <a:tabLst/>
              <a:defRPr sz="2347" b="1">
                <a:solidFill>
                  <a:srgbClr val="10264E"/>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[functie]</a:t>
            </a:r>
          </a:p>
        </p:txBody>
      </p:sp>
      <p:sp>
        <p:nvSpPr>
          <p:cNvPr id="11" name="Tijdelijke aanduiding voor tekst 3"/>
          <p:cNvSpPr>
            <a:spLocks noGrp="1"/>
          </p:cNvSpPr>
          <p:nvPr>
            <p:ph type="body" sz="quarter" idx="28" hasCustomPrompt="1"/>
          </p:nvPr>
        </p:nvSpPr>
        <p:spPr>
          <a:xfrm>
            <a:off x="792000" y="2122185"/>
            <a:ext cx="4320000" cy="464603"/>
          </a:xfrm>
          <a:prstGeom prst="rect">
            <a:avLst/>
          </a:prstGeom>
        </p:spPr>
        <p:txBody>
          <a:bodyPr vert="horz" lIns="0" tIns="0" rIns="0" bIns="0"/>
          <a:lstStyle>
            <a:lvl1pPr marL="0" marR="0" indent="0" algn="l" defTabSz="912579" rtl="0" eaLnBrk="1" fontAlgn="auto" latinLnBrk="0" hangingPunct="1">
              <a:lnSpc>
                <a:spcPct val="120000"/>
              </a:lnSpc>
              <a:spcBef>
                <a:spcPts val="0"/>
              </a:spcBef>
              <a:spcAft>
                <a:spcPts val="0"/>
              </a:spcAft>
              <a:buClrTx/>
              <a:buSzTx/>
              <a:buFont typeface="Arial" panose="020B0604020202020204" pitchFamily="34" charset="0"/>
              <a:buNone/>
              <a:tabLst/>
              <a:defRPr sz="1877" b="0">
                <a:solidFill>
                  <a:srgbClr val="10264E"/>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[e-mailadres]</a:t>
            </a:r>
          </a:p>
        </p:txBody>
      </p:sp>
      <p:pic>
        <p:nvPicPr>
          <p:cNvPr id="3" name="Afbeelding 2">
            <a:extLst>
              <a:ext uri="{FF2B5EF4-FFF2-40B4-BE49-F238E27FC236}">
                <a16:creationId xmlns:a16="http://schemas.microsoft.com/office/drawing/2014/main" id="{2C5E712C-5496-4582-9FCF-C3F14CF788B6}"/>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777600" y="5864400"/>
            <a:ext cx="1548000" cy="464603"/>
          </a:xfrm>
          <a:prstGeom prst="rect">
            <a:avLst/>
          </a:prstGeom>
        </p:spPr>
      </p:pic>
      <p:sp>
        <p:nvSpPr>
          <p:cNvPr id="4" name="Titel 3">
            <a:extLst>
              <a:ext uri="{FF2B5EF4-FFF2-40B4-BE49-F238E27FC236}">
                <a16:creationId xmlns:a16="http://schemas.microsoft.com/office/drawing/2014/main" id="{1C6EC026-02AE-43ED-B54C-523EEAEF44E0}"/>
              </a:ext>
            </a:extLst>
          </p:cNvPr>
          <p:cNvSpPr>
            <a:spLocks noGrp="1"/>
          </p:cNvSpPr>
          <p:nvPr>
            <p:ph type="title" hasCustomPrompt="1"/>
          </p:nvPr>
        </p:nvSpPr>
        <p:spPr>
          <a:xfrm>
            <a:off x="1296000" y="720000"/>
            <a:ext cx="9864000" cy="837122"/>
          </a:xfrm>
        </p:spPr>
        <p:txBody>
          <a:bodyPr/>
          <a:lstStyle>
            <a:lvl1pPr>
              <a:defRPr/>
            </a:lvl1pPr>
          </a:lstStyle>
          <a:p>
            <a:r>
              <a:rPr lang="nl-NL" dirty="0"/>
              <a:t>[naam]</a:t>
            </a:r>
          </a:p>
        </p:txBody>
      </p:sp>
      <p:sp>
        <p:nvSpPr>
          <p:cNvPr id="15" name="Tijdelijke aanduiding voor tekst 3">
            <a:extLst>
              <a:ext uri="{FF2B5EF4-FFF2-40B4-BE49-F238E27FC236}">
                <a16:creationId xmlns:a16="http://schemas.microsoft.com/office/drawing/2014/main" id="{6CFA03C9-356F-461D-84CC-49E7736E59B0}"/>
              </a:ext>
            </a:extLst>
          </p:cNvPr>
          <p:cNvSpPr>
            <a:spLocks noGrp="1"/>
          </p:cNvSpPr>
          <p:nvPr>
            <p:ph type="body" sz="quarter" idx="29" hasCustomPrompt="1"/>
          </p:nvPr>
        </p:nvSpPr>
        <p:spPr>
          <a:xfrm>
            <a:off x="792000" y="2586788"/>
            <a:ext cx="4320000" cy="1771509"/>
          </a:xfrm>
          <a:prstGeom prst="rect">
            <a:avLst/>
          </a:prstGeom>
        </p:spPr>
        <p:txBody>
          <a:bodyPr vert="horz" lIns="0" tIns="0" rIns="0" bIns="0"/>
          <a:lstStyle>
            <a:lvl1pPr marL="0" marR="0" indent="0" algn="l" defTabSz="912579" rtl="0" eaLnBrk="1" fontAlgn="auto" latinLnBrk="0" hangingPunct="1">
              <a:lnSpc>
                <a:spcPct val="120000"/>
              </a:lnSpc>
              <a:spcBef>
                <a:spcPts val="0"/>
              </a:spcBef>
              <a:spcAft>
                <a:spcPts val="0"/>
              </a:spcAft>
              <a:buClrTx/>
              <a:buSzTx/>
              <a:buFont typeface="Arial" panose="020B0604020202020204" pitchFamily="34" charset="0"/>
              <a:buNone/>
              <a:tabLst/>
              <a:defRPr sz="1877" b="0">
                <a:solidFill>
                  <a:srgbClr val="10264E"/>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[andere contactinfo, b.v. LinkedIn]</a:t>
            </a:r>
          </a:p>
        </p:txBody>
      </p:sp>
    </p:spTree>
    <p:extLst>
      <p:ext uri="{BB962C8B-B14F-4D97-AF65-F5344CB8AC3E}">
        <p14:creationId xmlns:p14="http://schemas.microsoft.com/office/powerpoint/2010/main" val="5009339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3" name="Tijdelijke aanduiding voor media 2"/>
          <p:cNvSpPr>
            <a:spLocks noGrp="1"/>
          </p:cNvSpPr>
          <p:nvPr>
            <p:ph type="media" sz="quarter" idx="12"/>
          </p:nvPr>
        </p:nvSpPr>
        <p:spPr>
          <a:xfrm>
            <a:off x="8" y="0"/>
            <a:ext cx="12192000" cy="6858000"/>
          </a:xfrm>
          <a:prstGeom prst="rect">
            <a:avLst/>
          </a:prstGeom>
          <a:solidFill>
            <a:schemeClr val="bg1">
              <a:lumMod val="85000"/>
            </a:schemeClr>
          </a:solidFill>
        </p:spPr>
        <p:txBody>
          <a:bodyPr vert="horz"/>
          <a:lstStyle>
            <a:lvl1pPr marL="0" indent="0" algn="ctr">
              <a:buNone/>
              <a:defRPr/>
            </a:lvl1pPr>
          </a:lstStyle>
          <a:p>
            <a:r>
              <a:rPr lang="en-US" smtClean="0"/>
              <a:t>Click icon to add media</a:t>
            </a:r>
            <a:endParaRPr lang="nl-NL" dirty="0"/>
          </a:p>
        </p:txBody>
      </p:sp>
    </p:spTree>
    <p:extLst>
      <p:ext uri="{BB962C8B-B14F-4D97-AF65-F5344CB8AC3E}">
        <p14:creationId xmlns:p14="http://schemas.microsoft.com/office/powerpoint/2010/main" val="14177796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Sectiekop">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5F53FA-EE09-4A0C-92EE-E4B8A636A532}"/>
              </a:ext>
            </a:extLst>
          </p:cNvPr>
          <p:cNvSpPr>
            <a:spLocks noGrp="1"/>
          </p:cNvSpPr>
          <p:nvPr>
            <p:ph type="title" hasCustomPrompt="1"/>
          </p:nvPr>
        </p:nvSpPr>
        <p:spPr>
          <a:xfrm>
            <a:off x="792000" y="1324801"/>
            <a:ext cx="6861600" cy="2358200"/>
          </a:xfrm>
        </p:spPr>
        <p:txBody>
          <a:bodyPr anchor="t" anchorCtr="0"/>
          <a:lstStyle>
            <a:lvl1pPr>
              <a:defRPr sz="4700">
                <a:solidFill>
                  <a:schemeClr val="bg1"/>
                </a:solidFill>
              </a:defRPr>
            </a:lvl1pPr>
          </a:lstStyle>
          <a:p>
            <a:r>
              <a:rPr lang="nl-NL" dirty="0"/>
              <a:t>[hoofdstuktitel]</a:t>
            </a:r>
          </a:p>
        </p:txBody>
      </p:sp>
      <p:sp>
        <p:nvSpPr>
          <p:cNvPr id="3" name="Tijdelijke aanduiding voor tekst 2">
            <a:extLst>
              <a:ext uri="{FF2B5EF4-FFF2-40B4-BE49-F238E27FC236}">
                <a16:creationId xmlns:a16="http://schemas.microsoft.com/office/drawing/2014/main" id="{C4959B75-7C22-46B5-B30C-BC3F15F35837}"/>
              </a:ext>
            </a:extLst>
          </p:cNvPr>
          <p:cNvSpPr>
            <a:spLocks noGrp="1"/>
          </p:cNvSpPr>
          <p:nvPr>
            <p:ph type="body" idx="1" hasCustomPrompt="1"/>
          </p:nvPr>
        </p:nvSpPr>
        <p:spPr>
          <a:xfrm>
            <a:off x="792000" y="3894246"/>
            <a:ext cx="6861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dirty="0"/>
              <a:t>[ondertitel of toelichting]</a:t>
            </a:r>
          </a:p>
        </p:txBody>
      </p:sp>
      <p:pic>
        <p:nvPicPr>
          <p:cNvPr id="8" name="Afbeelding 7">
            <a:extLst>
              <a:ext uri="{FF2B5EF4-FFF2-40B4-BE49-F238E27FC236}">
                <a16:creationId xmlns:a16="http://schemas.microsoft.com/office/drawing/2014/main" id="{FF806D8B-5DD1-4AC8-881B-942EAB79FC8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25362" y="4334037"/>
            <a:ext cx="2566638" cy="2523963"/>
          </a:xfrm>
          <a:prstGeom prst="rect">
            <a:avLst/>
          </a:prstGeom>
        </p:spPr>
      </p:pic>
      <p:pic>
        <p:nvPicPr>
          <p:cNvPr id="9" name="Afbeelding 8" descr="Afbeelding met tekst, kruiswoordpuzzel&#10;&#10;Beschrijving is gegenereerd met hoge betrouwbaarheid">
            <a:extLst>
              <a:ext uri="{FF2B5EF4-FFF2-40B4-BE49-F238E27FC236}">
                <a16:creationId xmlns:a16="http://schemas.microsoft.com/office/drawing/2014/main" id="{780794D5-73D1-4667-A8F7-1FFB0EDB22F1}"/>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792000" y="891306"/>
            <a:ext cx="266699" cy="222250"/>
          </a:xfrm>
          <a:prstGeom prst="rect">
            <a:avLst/>
          </a:prstGeom>
        </p:spPr>
      </p:pic>
    </p:spTree>
    <p:extLst>
      <p:ext uri="{BB962C8B-B14F-4D97-AF65-F5344CB8AC3E}">
        <p14:creationId xmlns:p14="http://schemas.microsoft.com/office/powerpoint/2010/main" val="3430804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4251F923-90BC-40F3-8BDA-DB17BAC4C646}"/>
              </a:ext>
            </a:extLst>
          </p:cNvPr>
          <p:cNvSpPr>
            <a:spLocks noGrp="1"/>
          </p:cNvSpPr>
          <p:nvPr>
            <p:ph type="title"/>
          </p:nvPr>
        </p:nvSpPr>
        <p:spPr/>
        <p:txBody>
          <a:bodyPr/>
          <a:lstStyle/>
          <a:p>
            <a:r>
              <a:rPr lang="en-US" smtClean="0"/>
              <a:t>Click to edit Master title style</a:t>
            </a:r>
            <a:endParaRPr lang="nl-NL"/>
          </a:p>
        </p:txBody>
      </p:sp>
    </p:spTree>
    <p:extLst>
      <p:ext uri="{BB962C8B-B14F-4D97-AF65-F5344CB8AC3E}">
        <p14:creationId xmlns:p14="http://schemas.microsoft.com/office/powerpoint/2010/main" val="18198860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
        <p:nvSpPr>
          <p:cNvPr id="5" name="Rechthoekige driehoek 4">
            <a:extLst>
              <a:ext uri="{FF2B5EF4-FFF2-40B4-BE49-F238E27FC236}">
                <a16:creationId xmlns:a16="http://schemas.microsoft.com/office/drawing/2014/main" id="{7B950D76-FDB9-4D4D-8E5F-9E36F651D41E}"/>
              </a:ext>
            </a:extLst>
          </p:cNvPr>
          <p:cNvSpPr/>
          <p:nvPr userDrawn="1"/>
        </p:nvSpPr>
        <p:spPr>
          <a:xfrm rot="5400000">
            <a:off x="1140000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 name="Rechthoekige driehoek 2">
            <a:extLst>
              <a:ext uri="{FF2B5EF4-FFF2-40B4-BE49-F238E27FC236}">
                <a16:creationId xmlns:a16="http://schemas.microsoft.com/office/drawing/2014/main" id="{095CAFC6-5277-4CDE-9614-4E898AC231F9}"/>
              </a:ext>
            </a:extLst>
          </p:cNvPr>
          <p:cNvSpPr/>
          <p:nvPr userDrawn="1"/>
        </p:nvSpPr>
        <p:spPr>
          <a:xfrm rot="16200000">
            <a:off x="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Rechthoek 3">
            <a:extLst>
              <a:ext uri="{FF2B5EF4-FFF2-40B4-BE49-F238E27FC236}">
                <a16:creationId xmlns:a16="http://schemas.microsoft.com/office/drawing/2014/main" id="{34050CDE-221E-4E1C-8123-F90126286791}"/>
              </a:ext>
            </a:extLst>
          </p:cNvPr>
          <p:cNvSpPr/>
          <p:nvPr userDrawn="1"/>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10809513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Afsluitgroet">
    <p:bg>
      <p:bgPr>
        <a:solidFill>
          <a:schemeClr val="accent2"/>
        </a:solid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69BFDD44-2866-4BB8-BAB3-956F9C108EEB}"/>
              </a:ext>
            </a:extLst>
          </p:cNvPr>
          <p:cNvPicPr>
            <a:picLocks noChangeAspect="1"/>
          </p:cNvPicPr>
          <p:nvPr userDrawn="1"/>
        </p:nvPicPr>
        <p:blipFill>
          <a:blip r:embed="rId2"/>
          <a:stretch>
            <a:fillRect/>
          </a:stretch>
        </p:blipFill>
        <p:spPr>
          <a:xfrm>
            <a:off x="9625362" y="4334037"/>
            <a:ext cx="2566638" cy="2523963"/>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92000" y="5257800"/>
            <a:ext cx="3534451" cy="1081088"/>
          </a:xfrm>
          <a:prstGeom prst="rect">
            <a:avLst/>
          </a:prstGeom>
        </p:spPr>
      </p:pic>
      <p:sp>
        <p:nvSpPr>
          <p:cNvPr id="6" name="Tijdelijke aanduiding voor tekst 5">
            <a:extLst>
              <a:ext uri="{FF2B5EF4-FFF2-40B4-BE49-F238E27FC236}">
                <a16:creationId xmlns:a16="http://schemas.microsoft.com/office/drawing/2014/main" id="{05F27743-4FBD-454F-B003-399F0DD3C9B5}"/>
              </a:ext>
            </a:extLst>
          </p:cNvPr>
          <p:cNvSpPr>
            <a:spLocks noGrp="1"/>
          </p:cNvSpPr>
          <p:nvPr>
            <p:ph type="body" sz="quarter" idx="10" hasCustomPrompt="1"/>
          </p:nvPr>
        </p:nvSpPr>
        <p:spPr>
          <a:xfrm>
            <a:off x="792000" y="1203770"/>
            <a:ext cx="7797800" cy="1694004"/>
          </a:xfrm>
        </p:spPr>
        <p:txBody>
          <a:bodyPr>
            <a:normAutofit/>
          </a:bodyPr>
          <a:lstStyle>
            <a:lvl1pPr marL="0" indent="0">
              <a:lnSpc>
                <a:spcPct val="105000"/>
              </a:lnSpc>
              <a:buNone/>
              <a:defRPr sz="3600">
                <a:solidFill>
                  <a:schemeClr val="bg1"/>
                </a:solidFill>
              </a:defRPr>
            </a:lvl1pPr>
          </a:lstStyle>
          <a:p>
            <a:pPr lvl="0"/>
            <a:r>
              <a:rPr lang="nl-NL" dirty="0"/>
              <a:t>[afsluitgroet]</a:t>
            </a:r>
          </a:p>
        </p:txBody>
      </p:sp>
      <p:sp>
        <p:nvSpPr>
          <p:cNvPr id="8" name="Tijdelijke aanduiding voor tekst 7">
            <a:extLst>
              <a:ext uri="{FF2B5EF4-FFF2-40B4-BE49-F238E27FC236}">
                <a16:creationId xmlns:a16="http://schemas.microsoft.com/office/drawing/2014/main" id="{322CD84B-886E-4595-BFBC-7504B9A0CE8A}"/>
              </a:ext>
            </a:extLst>
          </p:cNvPr>
          <p:cNvSpPr>
            <a:spLocks noGrp="1"/>
          </p:cNvSpPr>
          <p:nvPr>
            <p:ph type="body" sz="quarter" idx="11" hasCustomPrompt="1"/>
          </p:nvPr>
        </p:nvSpPr>
        <p:spPr>
          <a:xfrm>
            <a:off x="792000" y="3588345"/>
            <a:ext cx="4800600" cy="1081088"/>
          </a:xfrm>
        </p:spPr>
        <p:txBody>
          <a:bodyPr>
            <a:normAutofit/>
          </a:bodyPr>
          <a:lstStyle>
            <a:lvl1pPr marL="0" indent="0">
              <a:buNone/>
              <a:defRPr sz="1800">
                <a:solidFill>
                  <a:schemeClr val="bg1"/>
                </a:solidFill>
              </a:defRPr>
            </a:lvl1pPr>
            <a:lvl2pPr marL="252000" indent="0">
              <a:buNone/>
              <a:defRPr>
                <a:solidFill>
                  <a:schemeClr val="bg1"/>
                </a:solidFill>
              </a:defRPr>
            </a:lvl2pPr>
            <a:lvl3pPr marL="504000" indent="0">
              <a:buNone/>
              <a:defRPr>
                <a:solidFill>
                  <a:schemeClr val="bg1"/>
                </a:solidFill>
              </a:defRPr>
            </a:lvl3pPr>
            <a:lvl4pPr>
              <a:buNone/>
              <a:defRPr>
                <a:solidFill>
                  <a:schemeClr val="bg1"/>
                </a:solidFill>
              </a:defRPr>
            </a:lvl4pPr>
            <a:lvl5pPr>
              <a:buNone/>
              <a:defRPr>
                <a:solidFill>
                  <a:schemeClr val="bg1"/>
                </a:solidFill>
              </a:defRPr>
            </a:lvl5pPr>
          </a:lstStyle>
          <a:p>
            <a:pPr lvl="0"/>
            <a:r>
              <a:rPr lang="nl-NL" dirty="0"/>
              <a:t>[contactgegevens]</a:t>
            </a:r>
          </a:p>
        </p:txBody>
      </p:sp>
    </p:spTree>
    <p:extLst>
      <p:ext uri="{BB962C8B-B14F-4D97-AF65-F5344CB8AC3E}">
        <p14:creationId xmlns:p14="http://schemas.microsoft.com/office/powerpoint/2010/main" val="12600560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Einde">
    <p:bg>
      <p:bgRef idx="1001">
        <a:schemeClr val="bg1"/>
      </p:bgRef>
    </p:bg>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AC0D48FD-529E-4A93-8565-3D666AA793E1}"/>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4684122" y="2997593"/>
            <a:ext cx="2823757" cy="862815"/>
          </a:xfrm>
          <a:prstGeom prst="rect">
            <a:avLst/>
          </a:prstGeom>
        </p:spPr>
      </p:pic>
    </p:spTree>
    <p:extLst>
      <p:ext uri="{BB962C8B-B14F-4D97-AF65-F5344CB8AC3E}">
        <p14:creationId xmlns:p14="http://schemas.microsoft.com/office/powerpoint/2010/main" val="1040466765"/>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iteldia">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2387600"/>
          </a:xfrm>
        </p:spPr>
        <p:txBody>
          <a:bodyPr anchor="t" anchorCtr="0"/>
          <a:lstStyle>
            <a:lvl1pPr algn="l">
              <a:defRPr sz="4700">
                <a:solidFill>
                  <a:schemeClr val="bg1"/>
                </a:solidFill>
              </a:defRPr>
            </a:lvl1pPr>
          </a:lstStyle>
          <a:p>
            <a:r>
              <a:rPr lang="nl-NL" dirty="0"/>
              <a:t>Klik om stijl te bewerken</a:t>
            </a:r>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Klikken om de ondertitelstijl van het model te bewerken</a:t>
            </a:r>
          </a:p>
        </p:txBody>
      </p:sp>
      <p:pic>
        <p:nvPicPr>
          <p:cNvPr id="22" name="Afbeelding 21" descr="Afbeelding met tekst, kruiswoordpuzzel&#10;&#10;Beschrijving is gegenereerd met hoge betrouwbaarheid">
            <a:extLst>
              <a:ext uri="{FF2B5EF4-FFF2-40B4-BE49-F238E27FC236}">
                <a16:creationId xmlns:a16="http://schemas.microsoft.com/office/drawing/2014/main" id="{B13FCDC4-A14A-484F-9DBF-06586F7A83D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792000" y="891306"/>
            <a:ext cx="266699" cy="222250"/>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792000" y="5862216"/>
            <a:ext cx="1558406" cy="476672"/>
          </a:xfrm>
          <a:prstGeom prst="rect">
            <a:avLst/>
          </a:prstGeom>
        </p:spPr>
      </p:pic>
      <p:pic>
        <p:nvPicPr>
          <p:cNvPr id="4" name="Afbeelding 3">
            <a:extLst>
              <a:ext uri="{FF2B5EF4-FFF2-40B4-BE49-F238E27FC236}">
                <a16:creationId xmlns:a16="http://schemas.microsoft.com/office/drawing/2014/main" id="{54B706E4-A4BE-477F-82CC-F72E42955CBD}"/>
              </a:ext>
            </a:extLst>
          </p:cNvPr>
          <p:cNvPicPr>
            <a:picLocks noChangeAspect="1"/>
          </p:cNvPicPr>
          <p:nvPr userDrawn="1"/>
        </p:nvPicPr>
        <p:blipFill>
          <a:blip r:embed="rId4"/>
          <a:stretch>
            <a:fillRect/>
          </a:stretch>
        </p:blipFill>
        <p:spPr>
          <a:xfrm>
            <a:off x="9625362" y="4334037"/>
            <a:ext cx="2566638" cy="2523963"/>
          </a:xfrm>
          <a:prstGeom prst="rect">
            <a:avLst/>
          </a:prstGeom>
        </p:spPr>
      </p:pic>
      <p:grpSp>
        <p:nvGrpSpPr>
          <p:cNvPr id="23" name="Groep 22">
            <a:extLst>
              <a:ext uri="{FF2B5EF4-FFF2-40B4-BE49-F238E27FC236}">
                <a16:creationId xmlns:a16="http://schemas.microsoft.com/office/drawing/2014/main" id="{3E8A8880-7730-431F-AE9A-DCBC5EAC42B7}"/>
              </a:ext>
            </a:extLst>
          </p:cNvPr>
          <p:cNvGrpSpPr/>
          <p:nvPr userDrawn="1"/>
        </p:nvGrpSpPr>
        <p:grpSpPr>
          <a:xfrm>
            <a:off x="-2172832" y="152630"/>
            <a:ext cx="2046443" cy="2135136"/>
            <a:chOff x="-2172832" y="1897500"/>
            <a:chExt cx="2046443" cy="2135136"/>
          </a:xfrm>
        </p:grpSpPr>
        <p:sp>
          <p:nvSpPr>
            <p:cNvPr id="25" name="Toelichting 2">
              <a:extLst>
                <a:ext uri="{FF2B5EF4-FFF2-40B4-BE49-F238E27FC236}">
                  <a16:creationId xmlns:a16="http://schemas.microsoft.com/office/drawing/2014/main" id="{9B34B3FE-E4AE-40DF-A09E-426A8F12D9BB}"/>
                </a:ext>
              </a:extLst>
            </p:cNvPr>
            <p:cNvSpPr txBox="1"/>
            <p:nvPr userDrawn="1"/>
          </p:nvSpPr>
          <p:spPr>
            <a:xfrm>
              <a:off x="-2172832" y="1897500"/>
              <a:ext cx="2046443" cy="1846659"/>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Nieuwe dia</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aseline="0" noProof="1">
                  <a:solidFill>
                    <a:schemeClr val="tx1"/>
                  </a:solidFill>
                  <a:latin typeface="+mn-lt"/>
                  <a:cs typeface="Arial" panose="020B0604020202020204" pitchFamily="34" charset="0"/>
                </a:rPr>
                <a:t>-tab </a:t>
              </a:r>
              <a:r>
                <a:rPr lang="nl-NL" sz="1000" u="sng" baseline="0" noProof="1">
                  <a:solidFill>
                    <a:schemeClr val="tx1"/>
                  </a:solidFill>
                  <a:latin typeface="+mn-lt"/>
                  <a:cs typeface="Arial" panose="020B0604020202020204" pitchFamily="34" charset="0"/>
                </a:rPr>
                <a:t>op het tekstje onder </a:t>
              </a:r>
              <a:r>
                <a:rPr lang="nl-NL" sz="1000" baseline="0" noProof="1">
                  <a:solidFill>
                    <a:schemeClr val="tx1"/>
                  </a:solidFill>
                  <a:latin typeface="+mn-lt"/>
                  <a:cs typeface="Arial" panose="020B0604020202020204" pitchFamily="34" charset="0"/>
                </a:rPr>
                <a:t>het pictogram </a:t>
              </a:r>
              <a:r>
                <a:rPr lang="nl-NL" sz="1000" b="1" baseline="0" noProof="1">
                  <a:solidFill>
                    <a:schemeClr val="tx1"/>
                  </a:solidFill>
                  <a:latin typeface="+mn-lt"/>
                  <a:cs typeface="Arial" panose="020B0604020202020204" pitchFamily="34" charset="0"/>
                </a:rPr>
                <a:t>Nieuwe dia</a:t>
              </a:r>
              <a:r>
                <a:rPr lang="nl-NL" sz="1000" baseline="0" noProof="1">
                  <a:solidFill>
                    <a:schemeClr val="tx1"/>
                  </a:solidFill>
                  <a:latin typeface="+mn-lt"/>
                  <a:cs typeface="Arial" panose="020B0604020202020204" pitchFamily="34" charset="0"/>
                </a:rPr>
                <a:t>:</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1" baseline="0" noProof="1">
                <a:solidFill>
                  <a:schemeClr val="tx1"/>
                </a:solidFill>
                <a:latin typeface="+mn-lt"/>
                <a:cs typeface="Arial" panose="020B0604020202020204" pitchFamily="34" charset="0"/>
              </a:endParaRPr>
            </a:p>
            <a:p>
              <a:pPr>
                <a:lnSpc>
                  <a:spcPct val="100000"/>
                </a:lnSpc>
              </a:pPr>
              <a:r>
                <a:rPr lang="nl-NL" sz="1000" b="1" baseline="0" noProof="1">
                  <a:solidFill>
                    <a:schemeClr val="accent2"/>
                  </a:solidFill>
                  <a:latin typeface="+mn-lt"/>
                  <a:cs typeface="Arial" panose="020B0604020202020204" pitchFamily="34" charset="0"/>
                </a:rPr>
                <a:t>Andere indeling voor huidige dia</a:t>
              </a:r>
            </a:p>
            <a:p>
              <a:pPr>
                <a:lnSpc>
                  <a:spcPct val="100000"/>
                </a:lnSpc>
              </a:pPr>
              <a:r>
                <a:rPr lang="nl-NL" sz="1000" b="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0" baseline="0" noProof="1">
                  <a:solidFill>
                    <a:schemeClr val="tx1"/>
                  </a:solidFill>
                  <a:latin typeface="+mn-lt"/>
                  <a:cs typeface="Arial" panose="020B0604020202020204" pitchFamily="34" charset="0"/>
                </a:rPr>
                <a:t>-tab op Indeling:</a:t>
              </a:r>
            </a:p>
          </p:txBody>
        </p:sp>
        <p:pic>
          <p:nvPicPr>
            <p:cNvPr id="26" name="Afbeelding 25">
              <a:extLst>
                <a:ext uri="{FF2B5EF4-FFF2-40B4-BE49-F238E27FC236}">
                  <a16:creationId xmlns:a16="http://schemas.microsoft.com/office/drawing/2014/main" id="{5143361C-5DF2-431A-B9F5-9276F414644D}"/>
                </a:ext>
              </a:extLst>
            </p:cNvPr>
            <p:cNvPicPr>
              <a:picLocks noChangeAspect="1"/>
            </p:cNvPicPr>
            <p:nvPr userDrawn="1"/>
          </p:nvPicPr>
          <p:blipFill>
            <a:blip r:embed="rId5"/>
            <a:stretch>
              <a:fillRect/>
            </a:stretch>
          </p:blipFill>
          <p:spPr>
            <a:xfrm>
              <a:off x="-1720819" y="2405204"/>
              <a:ext cx="514350" cy="762000"/>
            </a:xfrm>
            <a:prstGeom prst="rect">
              <a:avLst/>
            </a:prstGeom>
          </p:spPr>
        </p:pic>
        <p:sp>
          <p:nvSpPr>
            <p:cNvPr id="27" name="Pijl: links 26">
              <a:extLst>
                <a:ext uri="{FF2B5EF4-FFF2-40B4-BE49-F238E27FC236}">
                  <a16:creationId xmlns:a16="http://schemas.microsoft.com/office/drawing/2014/main" id="{2079E277-138B-4D33-A24B-0E7044E0F4FD}"/>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a:solidFill>
                  <a:schemeClr val="tx1"/>
                </a:solidFill>
              </a:endParaRPr>
            </a:p>
          </p:txBody>
        </p:sp>
        <p:pic>
          <p:nvPicPr>
            <p:cNvPr id="28" name="Afbeelding 27">
              <a:extLst>
                <a:ext uri="{FF2B5EF4-FFF2-40B4-BE49-F238E27FC236}">
                  <a16:creationId xmlns:a16="http://schemas.microsoft.com/office/drawing/2014/main" id="{EC6B0999-D8A9-4161-B730-BEA0100F8908}"/>
                </a:ext>
              </a:extLst>
            </p:cNvPr>
            <p:cNvPicPr>
              <a:picLocks noChangeAspect="1"/>
            </p:cNvPicPr>
            <p:nvPr userDrawn="1"/>
          </p:nvPicPr>
          <p:blipFill>
            <a:blip r:embed="rId6"/>
            <a:stretch>
              <a:fillRect/>
            </a:stretch>
          </p:blipFill>
          <p:spPr>
            <a:xfrm>
              <a:off x="-1730279" y="3784986"/>
              <a:ext cx="962025" cy="247650"/>
            </a:xfrm>
            <a:prstGeom prst="rect">
              <a:avLst/>
            </a:prstGeom>
          </p:spPr>
        </p:pic>
      </p:grpSp>
      <p:sp>
        <p:nvSpPr>
          <p:cNvPr id="29" name="Toelichting 2">
            <a:extLst>
              <a:ext uri="{FF2B5EF4-FFF2-40B4-BE49-F238E27FC236}">
                <a16:creationId xmlns:a16="http://schemas.microsoft.com/office/drawing/2014/main" id="{957417A6-5F27-48D9-B170-4BED8FE7BAA6}"/>
              </a:ext>
            </a:extLst>
          </p:cNvPr>
          <p:cNvSpPr txBox="1"/>
          <p:nvPr userDrawn="1"/>
        </p:nvSpPr>
        <p:spPr>
          <a:xfrm>
            <a:off x="-2172832" y="2500247"/>
            <a:ext cx="2141781" cy="4308872"/>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Licht of donker</a:t>
            </a:r>
          </a:p>
          <a:p>
            <a:pPr>
              <a:lnSpc>
                <a:spcPct val="100000"/>
              </a:lnSpc>
            </a:pPr>
            <a:r>
              <a:rPr lang="nl-NL" sz="1000"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1000" b="0" baseline="0" noProof="1">
              <a:solidFill>
                <a:schemeClr val="tx1"/>
              </a:solidFill>
              <a:latin typeface="+mn-lt"/>
              <a:cs typeface="Arial" panose="020B0604020202020204" pitchFamily="34" charset="0"/>
            </a:endParaRPr>
          </a:p>
          <a:p>
            <a:pPr>
              <a:lnSpc>
                <a:spcPct val="100000"/>
              </a:lnSpc>
            </a:pPr>
            <a:r>
              <a:rPr lang="nl-NL" sz="1000"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tab </a:t>
            </a:r>
            <a:r>
              <a:rPr lang="nl-NL" sz="1000" b="1" baseline="0" noProof="1">
                <a:solidFill>
                  <a:schemeClr val="tx1"/>
                </a:solidFill>
                <a:latin typeface="+mn-lt"/>
                <a:cs typeface="Arial" panose="020B0604020202020204" pitchFamily="34" charset="0"/>
              </a:rPr>
              <a:t>Ontwerpen</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Uiterst links staan de twee ontwerpen van InfoSupport:</a:t>
            </a: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het gewenste ontwerp.</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1000"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b="0" i="1" baseline="0" noProof="1">
                <a:solidFill>
                  <a:schemeClr val="tx1"/>
                </a:solidFill>
                <a:latin typeface="+mn-lt"/>
                <a:cs typeface="Arial" panose="020B0604020202020204" pitchFamily="34" charset="0"/>
              </a:rPr>
              <a:t>Let op: eventueel handmatig opgemaakte dia’s worden </a:t>
            </a:r>
            <a:r>
              <a:rPr lang="nl-NL" sz="1000" b="0" i="1" u="sng" baseline="0" noProof="1">
                <a:solidFill>
                  <a:schemeClr val="tx1"/>
                </a:solidFill>
                <a:latin typeface="+mn-lt"/>
                <a:cs typeface="Arial" panose="020B0604020202020204" pitchFamily="34" charset="0"/>
              </a:rPr>
              <a:t>niet</a:t>
            </a:r>
            <a:r>
              <a:rPr lang="nl-NL" sz="1000" b="0" i="1" baseline="0" noProof="1">
                <a:solidFill>
                  <a:schemeClr val="tx1"/>
                </a:solidFill>
                <a:latin typeface="+mn-lt"/>
                <a:cs typeface="Arial" panose="020B0604020202020204" pitchFamily="34" charset="0"/>
              </a:rPr>
              <a:t> omgezet.</a:t>
            </a:r>
          </a:p>
        </p:txBody>
      </p:sp>
      <p:pic>
        <p:nvPicPr>
          <p:cNvPr id="30" name="Afbeelding 29">
            <a:extLst>
              <a:ext uri="{FF2B5EF4-FFF2-40B4-BE49-F238E27FC236}">
                <a16:creationId xmlns:a16="http://schemas.microsoft.com/office/drawing/2014/main" id="{43CC7DDC-CD82-4FB1-8596-4110825613F0}"/>
              </a:ext>
            </a:extLst>
          </p:cNvPr>
          <p:cNvPicPr>
            <a:picLocks noChangeAspect="1"/>
          </p:cNvPicPr>
          <p:nvPr userDrawn="1"/>
        </p:nvPicPr>
        <p:blipFill>
          <a:blip r:embed="rId7"/>
          <a:stretch>
            <a:fillRect/>
          </a:stretch>
        </p:blipFill>
        <p:spPr>
          <a:xfrm>
            <a:off x="-2020432" y="4534453"/>
            <a:ext cx="1827354" cy="1067068"/>
          </a:xfrm>
          <a:prstGeom prst="rect">
            <a:avLst/>
          </a:prstGeom>
        </p:spPr>
      </p:pic>
    </p:spTree>
    <p:extLst>
      <p:ext uri="{BB962C8B-B14F-4D97-AF65-F5344CB8AC3E}">
        <p14:creationId xmlns:p14="http://schemas.microsoft.com/office/powerpoint/2010/main" val="449396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dia met donkere foto">
    <p:bg>
      <p:bgPr>
        <a:solidFill>
          <a:schemeClr val="bg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5F5F5F"/>
          </a:solidFill>
        </p:spPr>
        <p:txBody>
          <a:bodyPr wrap="square">
            <a:noAutofit/>
          </a:bodyPr>
          <a:lstStyle>
            <a:lvl1pPr marL="0" indent="0" algn="ctr">
              <a:lnSpc>
                <a:spcPct val="100000"/>
              </a:lnSpc>
              <a:buNone/>
              <a:defRPr>
                <a:solidFill>
                  <a:schemeClr val="bg1"/>
                </a:solidFill>
              </a:defRPr>
            </a:lvl1pPr>
          </a:lstStyle>
          <a:p>
            <a:r>
              <a:rPr lang="en-US" smtClean="0"/>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4700">
                <a:solidFill>
                  <a:schemeClr val="bg1"/>
                </a:solidFill>
              </a:defRPr>
            </a:lvl1pPr>
          </a:lstStyle>
          <a:p>
            <a:r>
              <a:rPr lang="en-US" smtClean="0"/>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2800"/>
            <a:ext cx="2664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0800"/>
            <a:ext cx="1558800" cy="4752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4" name="Toelichting 2">
            <a:extLst>
              <a:ext uri="{FF2B5EF4-FFF2-40B4-BE49-F238E27FC236}">
                <a16:creationId xmlns:a16="http://schemas.microsoft.com/office/drawing/2014/main" id="{A25424A8-6ADE-4C80-B106-497161FBD436}"/>
              </a:ext>
            </a:extLst>
          </p:cNvPr>
          <p:cNvSpPr txBox="1"/>
          <p:nvPr userDrawn="1"/>
        </p:nvSpPr>
        <p:spPr>
          <a:xfrm>
            <a:off x="12358572" y="3201792"/>
            <a:ext cx="2031009" cy="3554819"/>
          </a:xfrm>
          <a:prstGeom prst="rect">
            <a:avLst/>
          </a:prstGeom>
          <a:noFill/>
        </p:spPr>
        <p:txBody>
          <a:bodyPr wrap="square" lIns="0" tIns="0" rIns="0" bIns="0" rtlCol="0">
            <a:spAutoFit/>
          </a:bodyPr>
          <a:lstStyle/>
          <a:p>
            <a:pPr>
              <a:lnSpc>
                <a:spcPct val="100000"/>
              </a:lnSpc>
            </a:pPr>
            <a:r>
              <a:rPr lang="nl-NL" sz="1050" b="1" baseline="0" noProof="1">
                <a:solidFill>
                  <a:schemeClr val="tx2"/>
                </a:solidFill>
                <a:latin typeface="+mn-lt"/>
                <a:cs typeface="Arial" panose="020B0604020202020204" pitchFamily="34" charset="0"/>
              </a:rPr>
              <a:t>Foto instellen</a:t>
            </a:r>
          </a:p>
          <a:p>
            <a:pPr>
              <a:lnSpc>
                <a:spcPct val="100000"/>
              </a:lnSpc>
            </a:pPr>
            <a:r>
              <a:rPr lang="nl-NL" sz="1050"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1050" baseline="0" noProof="1">
              <a:solidFill>
                <a:schemeClr val="tx1"/>
              </a:solidFill>
              <a:latin typeface="+mn-lt"/>
              <a:cs typeface="Arial" panose="020B0604020202020204" pitchFamily="34" charset="0"/>
            </a:endParaRPr>
          </a:p>
          <a:p>
            <a:pPr>
              <a:lnSpc>
                <a:spcPct val="100000"/>
              </a:lnSpc>
            </a:pPr>
            <a:r>
              <a:rPr lang="nl-NL" sz="1050" b="0" i="0" u="none" baseline="0" noProof="1">
                <a:solidFill>
                  <a:schemeClr val="tx1"/>
                </a:solidFill>
                <a:latin typeface="+mn-lt"/>
                <a:cs typeface="Arial" panose="020B0604020202020204" pitchFamily="34" charset="0"/>
              </a:rPr>
              <a:t>Als je een ander gedeelte van de foto wilt zien, gebruik je de functie ‘bijsnijden’: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Selecteer de foto op de dia; het kader wordt vierkant weergegeven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Hulpmiddelen voor tekenen / Opmaak</a:t>
            </a:r>
            <a:r>
              <a:rPr lang="nl-NL" sz="1050" b="0" i="0" u="none" baseline="0" noProof="1">
                <a:solidFill>
                  <a:schemeClr val="tx1"/>
                </a:solidFill>
                <a:latin typeface="+mn-lt"/>
                <a:cs typeface="Arial" panose="020B0604020202020204" pitchFamily="34" charset="0"/>
              </a:rPr>
              <a:t>: klik op </a:t>
            </a:r>
            <a:r>
              <a:rPr lang="nl-NL" sz="1050" b="1" i="0" u="none" baseline="0" noProof="1">
                <a:solidFill>
                  <a:schemeClr val="tx1"/>
                </a:solidFill>
                <a:latin typeface="+mn-lt"/>
                <a:cs typeface="Arial" panose="020B0604020202020204" pitchFamily="34" charset="0"/>
              </a:rPr>
              <a:t>Bijsnijden</a:t>
            </a:r>
            <a:r>
              <a:rPr lang="nl-NL" sz="1050" b="0" i="0" u="none" baseline="0" noProof="1">
                <a:solidFill>
                  <a:schemeClr val="tx1"/>
                </a:solidFill>
                <a:latin typeface="+mn-lt"/>
                <a:cs typeface="Arial" panose="020B0604020202020204" pitchFamily="34" charset="0"/>
              </a:rPr>
              <a:t>.</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Klik naast het kader om de bijsnijden-functie te verlaten.</a:t>
            </a:r>
          </a:p>
        </p:txBody>
      </p:sp>
      <p:sp>
        <p:nvSpPr>
          <p:cNvPr id="25" name="Toelichting 2">
            <a:extLst>
              <a:ext uri="{FF2B5EF4-FFF2-40B4-BE49-F238E27FC236}">
                <a16:creationId xmlns:a16="http://schemas.microsoft.com/office/drawing/2014/main" id="{BA9CD39E-B253-4330-9459-D93654698BBF}"/>
              </a:ext>
            </a:extLst>
          </p:cNvPr>
          <p:cNvSpPr txBox="1"/>
          <p:nvPr userDrawn="1"/>
        </p:nvSpPr>
        <p:spPr>
          <a:xfrm>
            <a:off x="12358572" y="0"/>
            <a:ext cx="2031009" cy="3070071"/>
          </a:xfrm>
          <a:prstGeom prst="rect">
            <a:avLst/>
          </a:prstGeom>
          <a:noFill/>
        </p:spPr>
        <p:txBody>
          <a:bodyPr wrap="square" lIns="0" tIns="0" rIns="0" bIns="0" rtlCol="0">
            <a:spAutoFit/>
          </a:bodyPr>
          <a:lstStyle/>
          <a:p>
            <a:pPr>
              <a:lnSpc>
                <a:spcPct val="100000"/>
              </a:lnSpc>
            </a:pPr>
            <a:r>
              <a:rPr lang="nl-NL" sz="1050"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1050"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Start</a:t>
            </a:r>
            <a:r>
              <a:rPr lang="nl-NL" sz="1050" b="0" i="0" u="none" baseline="0" noProof="1">
                <a:solidFill>
                  <a:schemeClr val="tx1"/>
                </a:solidFill>
                <a:latin typeface="+mn-lt"/>
                <a:cs typeface="Arial" panose="020B0604020202020204" pitchFamily="34" charset="0"/>
              </a:rPr>
              <a:t>:</a:t>
            </a:r>
            <a:r>
              <a:rPr lang="nl-NL" sz="1050" b="1" i="0" u="none" baseline="0" noProof="1">
                <a:solidFill>
                  <a:schemeClr val="tx1"/>
                </a:solidFill>
                <a:latin typeface="+mn-lt"/>
                <a:cs typeface="Arial" panose="020B0604020202020204" pitchFamily="34" charset="0"/>
              </a:rPr>
              <a:t> </a:t>
            </a:r>
            <a:r>
              <a:rPr lang="nl-NL" sz="1050" b="0" i="0" u="none" baseline="0" noProof="1">
                <a:solidFill>
                  <a:schemeClr val="tx1"/>
                </a:solidFill>
                <a:latin typeface="+mn-lt"/>
                <a:cs typeface="Arial" panose="020B0604020202020204" pitchFamily="34" charset="0"/>
              </a:rPr>
              <a:t>klik op </a:t>
            </a:r>
            <a:r>
              <a:rPr lang="nl-NL" sz="1050" b="1" i="0" u="none" baseline="0" noProof="1">
                <a:solidFill>
                  <a:schemeClr val="tx1"/>
                </a:solidFill>
                <a:latin typeface="+mn-lt"/>
                <a:cs typeface="Arial" panose="020B0604020202020204" pitchFamily="34" charset="0"/>
              </a:rPr>
              <a:t>Opnieuw instellen</a:t>
            </a:r>
            <a:r>
              <a:rPr lang="nl-NL" sz="1050"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1050"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50"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1070397"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1050" b="0" i="0" u="none" baseline="0" noProof="1">
                <a:solidFill>
                  <a:schemeClr val="tx1"/>
                </a:solidFill>
                <a:latin typeface="+mn-lt"/>
                <a:cs typeface="Arial" panose="020B0604020202020204" pitchFamily="34" charset="0"/>
              </a:rPr>
              <a:t>Je kunt dit voorkomen door de bijsnijdingen eerst te verwijderen: </a:t>
            </a:r>
          </a:p>
          <a:p>
            <a:pPr marL="200699" marR="0" lvl="0" indent="-200699" algn="l" defTabSz="107039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1050" b="0" i="0" u="none" baseline="0" noProof="1">
                <a:solidFill>
                  <a:schemeClr val="tx1"/>
                </a:solidFill>
                <a:latin typeface="+mn-lt"/>
                <a:cs typeface="Arial" panose="020B0604020202020204" pitchFamily="34" charset="0"/>
              </a:rPr>
              <a:t>Selecteer de foto. </a:t>
            </a:r>
          </a:p>
          <a:p>
            <a:pPr marL="200699" marR="0" lvl="0" indent="-200699" algn="l" defTabSz="107039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Hulpmiddelen voor tekenen / Opmaak</a:t>
            </a:r>
            <a:r>
              <a:rPr lang="nl-NL" sz="1050" b="0" i="0" u="none" baseline="0" noProof="1">
                <a:solidFill>
                  <a:schemeClr val="tx1"/>
                </a:solidFill>
                <a:latin typeface="+mn-lt"/>
                <a:cs typeface="Arial" panose="020B0604020202020204" pitchFamily="34" charset="0"/>
              </a:rPr>
              <a:t>: klik op </a:t>
            </a:r>
            <a:r>
              <a:rPr lang="nl-NL" sz="1050" b="1" i="0" u="none" baseline="0" noProof="1">
                <a:solidFill>
                  <a:schemeClr val="tx1"/>
                </a:solidFill>
                <a:latin typeface="+mn-lt"/>
                <a:cs typeface="Arial" panose="020B0604020202020204" pitchFamily="34" charset="0"/>
              </a:rPr>
              <a:t>Afbeeldingen comprimeren</a:t>
            </a:r>
            <a:r>
              <a:rPr lang="nl-NL" sz="1050" b="0" i="0" u="none" baseline="0" noProof="1">
                <a:solidFill>
                  <a:schemeClr val="tx1"/>
                </a:solidFill>
                <a:latin typeface="+mn-lt"/>
                <a:cs typeface="Arial" panose="020B0604020202020204" pitchFamily="34" charset="0"/>
              </a:rPr>
              <a:t> en selecteer </a:t>
            </a:r>
            <a:r>
              <a:rPr lang="nl-NL" sz="1050" b="1" i="0" u="none" baseline="0" noProof="1">
                <a:solidFill>
                  <a:schemeClr val="tx1"/>
                </a:solidFill>
                <a:latin typeface="+mn-lt"/>
                <a:cs typeface="Arial" panose="020B0604020202020204" pitchFamily="34" charset="0"/>
              </a:rPr>
              <a:t>Bijgesneden gebieden van afbeeldingen verwijderen</a:t>
            </a:r>
            <a:r>
              <a:rPr lang="nl-NL" sz="1050"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32BD0861-2791-419F-BCA1-D4601FCA4B85}"/>
              </a:ext>
            </a:extLst>
          </p:cNvPr>
          <p:cNvGrpSpPr/>
          <p:nvPr userDrawn="1"/>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BE99F4A9-BFCA-4F5F-952E-85C3599F3E71}"/>
                </a:ext>
              </a:extLst>
            </p:cNvPr>
            <p:cNvSpPr txBox="1"/>
            <p:nvPr userDrawn="1"/>
          </p:nvSpPr>
          <p:spPr>
            <a:xfrm>
              <a:off x="-2172832" y="1897500"/>
              <a:ext cx="2046443" cy="1846659"/>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Nieuwe dia</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aseline="0" noProof="1">
                  <a:solidFill>
                    <a:schemeClr val="tx1"/>
                  </a:solidFill>
                  <a:latin typeface="+mn-lt"/>
                  <a:cs typeface="Arial" panose="020B0604020202020204" pitchFamily="34" charset="0"/>
                </a:rPr>
                <a:t>-tab </a:t>
              </a:r>
              <a:r>
                <a:rPr lang="nl-NL" sz="1000" u="sng" baseline="0" noProof="1">
                  <a:solidFill>
                    <a:schemeClr val="tx1"/>
                  </a:solidFill>
                  <a:latin typeface="+mn-lt"/>
                  <a:cs typeface="Arial" panose="020B0604020202020204" pitchFamily="34" charset="0"/>
                </a:rPr>
                <a:t>op het tekstje onder </a:t>
              </a:r>
              <a:r>
                <a:rPr lang="nl-NL" sz="1000" baseline="0" noProof="1">
                  <a:solidFill>
                    <a:schemeClr val="tx1"/>
                  </a:solidFill>
                  <a:latin typeface="+mn-lt"/>
                  <a:cs typeface="Arial" panose="020B0604020202020204" pitchFamily="34" charset="0"/>
                </a:rPr>
                <a:t>het pictogram </a:t>
              </a:r>
              <a:r>
                <a:rPr lang="nl-NL" sz="1000" b="1" baseline="0" noProof="1">
                  <a:solidFill>
                    <a:schemeClr val="tx1"/>
                  </a:solidFill>
                  <a:latin typeface="+mn-lt"/>
                  <a:cs typeface="Arial" panose="020B0604020202020204" pitchFamily="34" charset="0"/>
                </a:rPr>
                <a:t>Nieuwe dia</a:t>
              </a:r>
              <a:r>
                <a:rPr lang="nl-NL" sz="1000" baseline="0" noProof="1">
                  <a:solidFill>
                    <a:schemeClr val="tx1"/>
                  </a:solidFill>
                  <a:latin typeface="+mn-lt"/>
                  <a:cs typeface="Arial" panose="020B0604020202020204" pitchFamily="34" charset="0"/>
                </a:rPr>
                <a:t>:</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1" baseline="0" noProof="1">
                <a:solidFill>
                  <a:schemeClr val="tx1"/>
                </a:solidFill>
                <a:latin typeface="+mn-lt"/>
                <a:cs typeface="Arial" panose="020B0604020202020204" pitchFamily="34" charset="0"/>
              </a:endParaRPr>
            </a:p>
            <a:p>
              <a:pPr>
                <a:lnSpc>
                  <a:spcPct val="100000"/>
                </a:lnSpc>
              </a:pPr>
              <a:r>
                <a:rPr lang="nl-NL" sz="1000" b="1" baseline="0" noProof="1">
                  <a:solidFill>
                    <a:schemeClr val="accent2"/>
                  </a:solidFill>
                  <a:latin typeface="+mn-lt"/>
                  <a:cs typeface="Arial" panose="020B0604020202020204" pitchFamily="34" charset="0"/>
                </a:rPr>
                <a:t>Andere indeling voor huidige dia</a:t>
              </a:r>
            </a:p>
            <a:p>
              <a:pPr>
                <a:lnSpc>
                  <a:spcPct val="100000"/>
                </a:lnSpc>
              </a:pPr>
              <a:r>
                <a:rPr lang="nl-NL" sz="1000" b="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35CD95FF-2E0D-4FC8-85CB-BFD94B756AAE}"/>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0D306B90-0F35-4FFC-BE52-3FA8EBEDD2C4}"/>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a:solidFill>
                  <a:schemeClr val="tx1"/>
                </a:solidFill>
              </a:endParaRPr>
            </a:p>
          </p:txBody>
        </p:sp>
        <p:pic>
          <p:nvPicPr>
            <p:cNvPr id="32" name="Afbeelding 31">
              <a:extLst>
                <a:ext uri="{FF2B5EF4-FFF2-40B4-BE49-F238E27FC236}">
                  <a16:creationId xmlns:a16="http://schemas.microsoft.com/office/drawing/2014/main" id="{9849B456-C437-4DDB-9989-358F6DADBB24}"/>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82C270EB-D26F-4560-ABAD-921524997EAB}"/>
              </a:ext>
            </a:extLst>
          </p:cNvPr>
          <p:cNvSpPr txBox="1"/>
          <p:nvPr userDrawn="1"/>
        </p:nvSpPr>
        <p:spPr>
          <a:xfrm>
            <a:off x="-2172832" y="2500247"/>
            <a:ext cx="2141781" cy="4308872"/>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Licht of donker</a:t>
            </a:r>
          </a:p>
          <a:p>
            <a:pPr>
              <a:lnSpc>
                <a:spcPct val="100000"/>
              </a:lnSpc>
            </a:pPr>
            <a:r>
              <a:rPr lang="nl-NL" sz="1000"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1000" b="0" baseline="0" noProof="1">
              <a:solidFill>
                <a:schemeClr val="tx1"/>
              </a:solidFill>
              <a:latin typeface="+mn-lt"/>
              <a:cs typeface="Arial" panose="020B0604020202020204" pitchFamily="34" charset="0"/>
            </a:endParaRPr>
          </a:p>
          <a:p>
            <a:pPr>
              <a:lnSpc>
                <a:spcPct val="100000"/>
              </a:lnSpc>
            </a:pPr>
            <a:r>
              <a:rPr lang="nl-NL" sz="1000"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tab </a:t>
            </a:r>
            <a:r>
              <a:rPr lang="nl-NL" sz="1000" b="1" baseline="0" noProof="1">
                <a:solidFill>
                  <a:schemeClr val="tx1"/>
                </a:solidFill>
                <a:latin typeface="+mn-lt"/>
                <a:cs typeface="Arial" panose="020B0604020202020204" pitchFamily="34" charset="0"/>
              </a:rPr>
              <a:t>Ontwerpen</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Uiterst links staan de twee ontwerpen van InfoSupport:</a:t>
            </a: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het gewenste ontwerp.</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1000"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b="0" i="1" baseline="0" noProof="1">
                <a:solidFill>
                  <a:schemeClr val="tx1"/>
                </a:solidFill>
                <a:latin typeface="+mn-lt"/>
                <a:cs typeface="Arial" panose="020B0604020202020204" pitchFamily="34" charset="0"/>
              </a:rPr>
              <a:t>Let op: eventueel handmatig opgemaakte dia’s worden </a:t>
            </a:r>
            <a:r>
              <a:rPr lang="nl-NL" sz="1000" b="0" i="1" u="sng" baseline="0" noProof="1">
                <a:solidFill>
                  <a:schemeClr val="tx1"/>
                </a:solidFill>
                <a:latin typeface="+mn-lt"/>
                <a:cs typeface="Arial" panose="020B0604020202020204" pitchFamily="34" charset="0"/>
              </a:rPr>
              <a:t>niet</a:t>
            </a:r>
            <a:r>
              <a:rPr lang="nl-NL" sz="1000"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7D803087-9477-4001-A5DD-CB2A244025AB}"/>
              </a:ext>
            </a:extLst>
          </p:cNvPr>
          <p:cNvPicPr>
            <a:picLocks noChangeAspect="1"/>
          </p:cNvPicPr>
          <p:nvPr userDrawn="1"/>
        </p:nvPicPr>
        <p:blipFill>
          <a:blip r:embed="rId6"/>
          <a:stretch>
            <a:fillRect/>
          </a:stretch>
        </p:blipFill>
        <p:spPr>
          <a:xfrm>
            <a:off x="-2020432" y="4534453"/>
            <a:ext cx="1827354" cy="1067068"/>
          </a:xfrm>
          <a:prstGeom prst="rect">
            <a:avLst/>
          </a:prstGeom>
        </p:spPr>
      </p:pic>
    </p:spTree>
    <p:extLst>
      <p:ext uri="{BB962C8B-B14F-4D97-AF65-F5344CB8AC3E}">
        <p14:creationId xmlns:p14="http://schemas.microsoft.com/office/powerpoint/2010/main" val="23606432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iteldia met donkere foto">
    <p:bg>
      <p:bgPr>
        <a:solidFill>
          <a:schemeClr val="bg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5F5F5F"/>
          </a:solidFill>
        </p:spPr>
        <p:txBody>
          <a:bodyPr wrap="square">
            <a:noAutofit/>
          </a:bodyPr>
          <a:lstStyle>
            <a:lvl1pPr marL="0" indent="0" algn="ctr">
              <a:lnSpc>
                <a:spcPct val="100000"/>
              </a:lnSpc>
              <a:buNone/>
              <a:defRPr>
                <a:solidFill>
                  <a:schemeClr val="bg1"/>
                </a:solidFill>
              </a:defRPr>
            </a:lvl1pPr>
          </a:lstStyle>
          <a:p>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4700">
                <a:solidFill>
                  <a:schemeClr val="bg1"/>
                </a:solidFill>
              </a:defRPr>
            </a:lvl1pPr>
          </a:lstStyle>
          <a:p>
            <a:r>
              <a:rPr lang="nl-NL" dirty="0"/>
              <a:t>Klik om stijl te bewerken</a:t>
            </a:r>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Klikken om de ondertitelstijl van het model te bewerken</a:t>
            </a:r>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2800"/>
            <a:ext cx="2664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0800"/>
            <a:ext cx="1558800" cy="4752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4" name="Toelichting 2">
            <a:extLst>
              <a:ext uri="{FF2B5EF4-FFF2-40B4-BE49-F238E27FC236}">
                <a16:creationId xmlns:a16="http://schemas.microsoft.com/office/drawing/2014/main" id="{A25424A8-6ADE-4C80-B106-497161FBD436}"/>
              </a:ext>
            </a:extLst>
          </p:cNvPr>
          <p:cNvSpPr txBox="1"/>
          <p:nvPr userDrawn="1"/>
        </p:nvSpPr>
        <p:spPr>
          <a:xfrm>
            <a:off x="12358572" y="3201792"/>
            <a:ext cx="2031009" cy="3554819"/>
          </a:xfrm>
          <a:prstGeom prst="rect">
            <a:avLst/>
          </a:prstGeom>
          <a:noFill/>
        </p:spPr>
        <p:txBody>
          <a:bodyPr wrap="square" lIns="0" tIns="0" rIns="0" bIns="0" rtlCol="0">
            <a:spAutoFit/>
          </a:bodyPr>
          <a:lstStyle/>
          <a:p>
            <a:pPr>
              <a:lnSpc>
                <a:spcPct val="100000"/>
              </a:lnSpc>
            </a:pPr>
            <a:r>
              <a:rPr lang="nl-NL" sz="1050" b="1" baseline="0" noProof="1">
                <a:solidFill>
                  <a:schemeClr val="tx2"/>
                </a:solidFill>
                <a:latin typeface="+mn-lt"/>
                <a:cs typeface="Arial" panose="020B0604020202020204" pitchFamily="34" charset="0"/>
              </a:rPr>
              <a:t>Foto instellen</a:t>
            </a:r>
          </a:p>
          <a:p>
            <a:pPr>
              <a:lnSpc>
                <a:spcPct val="100000"/>
              </a:lnSpc>
            </a:pPr>
            <a:r>
              <a:rPr lang="nl-NL" sz="1050"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1050" baseline="0" noProof="1">
              <a:solidFill>
                <a:schemeClr val="tx1"/>
              </a:solidFill>
              <a:latin typeface="+mn-lt"/>
              <a:cs typeface="Arial" panose="020B0604020202020204" pitchFamily="34" charset="0"/>
            </a:endParaRPr>
          </a:p>
          <a:p>
            <a:pPr>
              <a:lnSpc>
                <a:spcPct val="100000"/>
              </a:lnSpc>
            </a:pPr>
            <a:r>
              <a:rPr lang="nl-NL" sz="1050" b="0" i="0" u="none" baseline="0" noProof="1">
                <a:solidFill>
                  <a:schemeClr val="tx1"/>
                </a:solidFill>
                <a:latin typeface="+mn-lt"/>
                <a:cs typeface="Arial" panose="020B0604020202020204" pitchFamily="34" charset="0"/>
              </a:rPr>
              <a:t>Als je een ander gedeelte van de foto wilt zien, gebruik je de functie ‘bijsnijden’: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Selecteer de foto op de dia; het kader wordt vierkant weergegeven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Hulpmiddelen voor tekenen / Opmaak</a:t>
            </a:r>
            <a:r>
              <a:rPr lang="nl-NL" sz="1050" b="0" i="0" u="none" baseline="0" noProof="1">
                <a:solidFill>
                  <a:schemeClr val="tx1"/>
                </a:solidFill>
                <a:latin typeface="+mn-lt"/>
                <a:cs typeface="Arial" panose="020B0604020202020204" pitchFamily="34" charset="0"/>
              </a:rPr>
              <a:t>: klik op </a:t>
            </a:r>
            <a:r>
              <a:rPr lang="nl-NL" sz="1050" b="1" i="0" u="none" baseline="0" noProof="1">
                <a:solidFill>
                  <a:schemeClr val="tx1"/>
                </a:solidFill>
                <a:latin typeface="+mn-lt"/>
                <a:cs typeface="Arial" panose="020B0604020202020204" pitchFamily="34" charset="0"/>
              </a:rPr>
              <a:t>Bijsnijden</a:t>
            </a:r>
            <a:r>
              <a:rPr lang="nl-NL" sz="1050" b="0" i="0" u="none" baseline="0" noProof="1">
                <a:solidFill>
                  <a:schemeClr val="tx1"/>
                </a:solidFill>
                <a:latin typeface="+mn-lt"/>
                <a:cs typeface="Arial" panose="020B0604020202020204" pitchFamily="34" charset="0"/>
              </a:rPr>
              <a:t>.</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Klik naast het kader om de bijsnijden-functie te verlaten.</a:t>
            </a:r>
          </a:p>
        </p:txBody>
      </p:sp>
      <p:sp>
        <p:nvSpPr>
          <p:cNvPr id="25" name="Toelichting 2">
            <a:extLst>
              <a:ext uri="{FF2B5EF4-FFF2-40B4-BE49-F238E27FC236}">
                <a16:creationId xmlns:a16="http://schemas.microsoft.com/office/drawing/2014/main" id="{BA9CD39E-B253-4330-9459-D93654698BBF}"/>
              </a:ext>
            </a:extLst>
          </p:cNvPr>
          <p:cNvSpPr txBox="1"/>
          <p:nvPr userDrawn="1"/>
        </p:nvSpPr>
        <p:spPr>
          <a:xfrm>
            <a:off x="12358572" y="0"/>
            <a:ext cx="2031009" cy="3070071"/>
          </a:xfrm>
          <a:prstGeom prst="rect">
            <a:avLst/>
          </a:prstGeom>
          <a:noFill/>
        </p:spPr>
        <p:txBody>
          <a:bodyPr wrap="square" lIns="0" tIns="0" rIns="0" bIns="0" rtlCol="0">
            <a:spAutoFit/>
          </a:bodyPr>
          <a:lstStyle/>
          <a:p>
            <a:pPr>
              <a:lnSpc>
                <a:spcPct val="100000"/>
              </a:lnSpc>
            </a:pPr>
            <a:r>
              <a:rPr lang="nl-NL" sz="1050"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1050"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Start</a:t>
            </a:r>
            <a:r>
              <a:rPr lang="nl-NL" sz="1050" b="0" i="0" u="none" baseline="0" noProof="1">
                <a:solidFill>
                  <a:schemeClr val="tx1"/>
                </a:solidFill>
                <a:latin typeface="+mn-lt"/>
                <a:cs typeface="Arial" panose="020B0604020202020204" pitchFamily="34" charset="0"/>
              </a:rPr>
              <a:t>:</a:t>
            </a:r>
            <a:r>
              <a:rPr lang="nl-NL" sz="1050" b="1" i="0" u="none" baseline="0" noProof="1">
                <a:solidFill>
                  <a:schemeClr val="tx1"/>
                </a:solidFill>
                <a:latin typeface="+mn-lt"/>
                <a:cs typeface="Arial" panose="020B0604020202020204" pitchFamily="34" charset="0"/>
              </a:rPr>
              <a:t> </a:t>
            </a:r>
            <a:r>
              <a:rPr lang="nl-NL" sz="1050" b="0" i="0" u="none" baseline="0" noProof="1">
                <a:solidFill>
                  <a:schemeClr val="tx1"/>
                </a:solidFill>
                <a:latin typeface="+mn-lt"/>
                <a:cs typeface="Arial" panose="020B0604020202020204" pitchFamily="34" charset="0"/>
              </a:rPr>
              <a:t>klik op </a:t>
            </a:r>
            <a:r>
              <a:rPr lang="nl-NL" sz="1050" b="1" i="0" u="none" baseline="0" noProof="1">
                <a:solidFill>
                  <a:schemeClr val="tx1"/>
                </a:solidFill>
                <a:latin typeface="+mn-lt"/>
                <a:cs typeface="Arial" panose="020B0604020202020204" pitchFamily="34" charset="0"/>
              </a:rPr>
              <a:t>Opnieuw instellen</a:t>
            </a:r>
            <a:r>
              <a:rPr lang="nl-NL" sz="1050"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1050"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50"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1070397"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1050" b="0" i="0" u="none" baseline="0" noProof="1">
                <a:solidFill>
                  <a:schemeClr val="tx1"/>
                </a:solidFill>
                <a:latin typeface="+mn-lt"/>
                <a:cs typeface="Arial" panose="020B0604020202020204" pitchFamily="34" charset="0"/>
              </a:rPr>
              <a:t>Je kunt dit voorkomen door de bijsnijdingen eerst te verwijderen: </a:t>
            </a:r>
          </a:p>
          <a:p>
            <a:pPr marL="200699" marR="0" lvl="0" indent="-200699" algn="l" defTabSz="107039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1050" b="0" i="0" u="none" baseline="0" noProof="1">
                <a:solidFill>
                  <a:schemeClr val="tx1"/>
                </a:solidFill>
                <a:latin typeface="+mn-lt"/>
                <a:cs typeface="Arial" panose="020B0604020202020204" pitchFamily="34" charset="0"/>
              </a:rPr>
              <a:t>Selecteer de foto. </a:t>
            </a:r>
          </a:p>
          <a:p>
            <a:pPr marL="200699" marR="0" lvl="0" indent="-200699" algn="l" defTabSz="107039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Hulpmiddelen voor tekenen / Opmaak</a:t>
            </a:r>
            <a:r>
              <a:rPr lang="nl-NL" sz="1050" b="0" i="0" u="none" baseline="0" noProof="1">
                <a:solidFill>
                  <a:schemeClr val="tx1"/>
                </a:solidFill>
                <a:latin typeface="+mn-lt"/>
                <a:cs typeface="Arial" panose="020B0604020202020204" pitchFamily="34" charset="0"/>
              </a:rPr>
              <a:t>: klik op </a:t>
            </a:r>
            <a:r>
              <a:rPr lang="nl-NL" sz="1050" b="1" i="0" u="none" baseline="0" noProof="1">
                <a:solidFill>
                  <a:schemeClr val="tx1"/>
                </a:solidFill>
                <a:latin typeface="+mn-lt"/>
                <a:cs typeface="Arial" panose="020B0604020202020204" pitchFamily="34" charset="0"/>
              </a:rPr>
              <a:t>Afbeeldingen comprimeren</a:t>
            </a:r>
            <a:r>
              <a:rPr lang="nl-NL" sz="1050" b="0" i="0" u="none" baseline="0" noProof="1">
                <a:solidFill>
                  <a:schemeClr val="tx1"/>
                </a:solidFill>
                <a:latin typeface="+mn-lt"/>
                <a:cs typeface="Arial" panose="020B0604020202020204" pitchFamily="34" charset="0"/>
              </a:rPr>
              <a:t> en selecteer </a:t>
            </a:r>
            <a:r>
              <a:rPr lang="nl-NL" sz="1050" b="1" i="0" u="none" baseline="0" noProof="1">
                <a:solidFill>
                  <a:schemeClr val="tx1"/>
                </a:solidFill>
                <a:latin typeface="+mn-lt"/>
                <a:cs typeface="Arial" panose="020B0604020202020204" pitchFamily="34" charset="0"/>
              </a:rPr>
              <a:t>Bijgesneden gebieden van afbeeldingen verwijderen</a:t>
            </a:r>
            <a:r>
              <a:rPr lang="nl-NL" sz="1050"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07029A24-C4D9-4030-9EB9-B0AC9C928DD2}"/>
              </a:ext>
            </a:extLst>
          </p:cNvPr>
          <p:cNvGrpSpPr/>
          <p:nvPr userDrawn="1"/>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AA8F4D99-C6D1-4E3C-BCE8-1443EF8F17CE}"/>
                </a:ext>
              </a:extLst>
            </p:cNvPr>
            <p:cNvSpPr txBox="1"/>
            <p:nvPr userDrawn="1"/>
          </p:nvSpPr>
          <p:spPr>
            <a:xfrm>
              <a:off x="-2172832" y="1897500"/>
              <a:ext cx="2046443" cy="1846659"/>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Nieuwe dia</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aseline="0" noProof="1">
                  <a:solidFill>
                    <a:schemeClr val="tx1"/>
                  </a:solidFill>
                  <a:latin typeface="+mn-lt"/>
                  <a:cs typeface="Arial" panose="020B0604020202020204" pitchFamily="34" charset="0"/>
                </a:rPr>
                <a:t>-tab </a:t>
              </a:r>
              <a:r>
                <a:rPr lang="nl-NL" sz="1000" u="sng" baseline="0" noProof="1">
                  <a:solidFill>
                    <a:schemeClr val="tx1"/>
                  </a:solidFill>
                  <a:latin typeface="+mn-lt"/>
                  <a:cs typeface="Arial" panose="020B0604020202020204" pitchFamily="34" charset="0"/>
                </a:rPr>
                <a:t>op het tekstje onder </a:t>
              </a:r>
              <a:r>
                <a:rPr lang="nl-NL" sz="1000" baseline="0" noProof="1">
                  <a:solidFill>
                    <a:schemeClr val="tx1"/>
                  </a:solidFill>
                  <a:latin typeface="+mn-lt"/>
                  <a:cs typeface="Arial" panose="020B0604020202020204" pitchFamily="34" charset="0"/>
                </a:rPr>
                <a:t>het pictogram </a:t>
              </a:r>
              <a:r>
                <a:rPr lang="nl-NL" sz="1000" b="1" baseline="0" noProof="1">
                  <a:solidFill>
                    <a:schemeClr val="tx1"/>
                  </a:solidFill>
                  <a:latin typeface="+mn-lt"/>
                  <a:cs typeface="Arial" panose="020B0604020202020204" pitchFamily="34" charset="0"/>
                </a:rPr>
                <a:t>Nieuwe dia</a:t>
              </a:r>
              <a:r>
                <a:rPr lang="nl-NL" sz="1000" baseline="0" noProof="1">
                  <a:solidFill>
                    <a:schemeClr val="tx1"/>
                  </a:solidFill>
                  <a:latin typeface="+mn-lt"/>
                  <a:cs typeface="Arial" panose="020B0604020202020204" pitchFamily="34" charset="0"/>
                </a:rPr>
                <a:t>:</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1" baseline="0" noProof="1">
                <a:solidFill>
                  <a:schemeClr val="tx1"/>
                </a:solidFill>
                <a:latin typeface="+mn-lt"/>
                <a:cs typeface="Arial" panose="020B0604020202020204" pitchFamily="34" charset="0"/>
              </a:endParaRPr>
            </a:p>
            <a:p>
              <a:pPr>
                <a:lnSpc>
                  <a:spcPct val="100000"/>
                </a:lnSpc>
              </a:pPr>
              <a:r>
                <a:rPr lang="nl-NL" sz="1000" b="1" baseline="0" noProof="1">
                  <a:solidFill>
                    <a:schemeClr val="accent2"/>
                  </a:solidFill>
                  <a:latin typeface="+mn-lt"/>
                  <a:cs typeface="Arial" panose="020B0604020202020204" pitchFamily="34" charset="0"/>
                </a:rPr>
                <a:t>Andere indeling voor huidige dia</a:t>
              </a:r>
            </a:p>
            <a:p>
              <a:pPr>
                <a:lnSpc>
                  <a:spcPct val="100000"/>
                </a:lnSpc>
              </a:pPr>
              <a:r>
                <a:rPr lang="nl-NL" sz="1000" b="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0430BE02-109A-4EEF-86E9-08F08B9A5B00}"/>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B1B51437-2FDF-40FC-9165-6D7A436D1791}"/>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a:solidFill>
                  <a:schemeClr val="tx1"/>
                </a:solidFill>
              </a:endParaRPr>
            </a:p>
          </p:txBody>
        </p:sp>
        <p:pic>
          <p:nvPicPr>
            <p:cNvPr id="32" name="Afbeelding 31">
              <a:extLst>
                <a:ext uri="{FF2B5EF4-FFF2-40B4-BE49-F238E27FC236}">
                  <a16:creationId xmlns:a16="http://schemas.microsoft.com/office/drawing/2014/main" id="{7C6A46C7-C03B-4B7E-862B-524979AF0D28}"/>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EF5C04AE-D2D7-4820-9ADC-EFACB74857C0}"/>
              </a:ext>
            </a:extLst>
          </p:cNvPr>
          <p:cNvSpPr txBox="1"/>
          <p:nvPr userDrawn="1"/>
        </p:nvSpPr>
        <p:spPr>
          <a:xfrm>
            <a:off x="-2172832" y="2500247"/>
            <a:ext cx="2141781" cy="4308872"/>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Licht of donker</a:t>
            </a:r>
          </a:p>
          <a:p>
            <a:pPr>
              <a:lnSpc>
                <a:spcPct val="100000"/>
              </a:lnSpc>
            </a:pPr>
            <a:r>
              <a:rPr lang="nl-NL" sz="1000"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1000" b="0" baseline="0" noProof="1">
              <a:solidFill>
                <a:schemeClr val="tx1"/>
              </a:solidFill>
              <a:latin typeface="+mn-lt"/>
              <a:cs typeface="Arial" panose="020B0604020202020204" pitchFamily="34" charset="0"/>
            </a:endParaRPr>
          </a:p>
          <a:p>
            <a:pPr>
              <a:lnSpc>
                <a:spcPct val="100000"/>
              </a:lnSpc>
            </a:pPr>
            <a:r>
              <a:rPr lang="nl-NL" sz="1000"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tab </a:t>
            </a:r>
            <a:r>
              <a:rPr lang="nl-NL" sz="1000" b="1" baseline="0" noProof="1">
                <a:solidFill>
                  <a:schemeClr val="tx1"/>
                </a:solidFill>
                <a:latin typeface="+mn-lt"/>
                <a:cs typeface="Arial" panose="020B0604020202020204" pitchFamily="34" charset="0"/>
              </a:rPr>
              <a:t>Ontwerpen</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Uiterst links staan de twee ontwerpen van InfoSupport:</a:t>
            </a: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het gewenste ontwerp.</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1000"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b="0" i="1" baseline="0" noProof="1">
                <a:solidFill>
                  <a:schemeClr val="tx1"/>
                </a:solidFill>
                <a:latin typeface="+mn-lt"/>
                <a:cs typeface="Arial" panose="020B0604020202020204" pitchFamily="34" charset="0"/>
              </a:rPr>
              <a:t>Let op: eventueel handmatig opgemaakte dia’s worden </a:t>
            </a:r>
            <a:r>
              <a:rPr lang="nl-NL" sz="1000" b="0" i="1" u="sng" baseline="0" noProof="1">
                <a:solidFill>
                  <a:schemeClr val="tx1"/>
                </a:solidFill>
                <a:latin typeface="+mn-lt"/>
                <a:cs typeface="Arial" panose="020B0604020202020204" pitchFamily="34" charset="0"/>
              </a:rPr>
              <a:t>niet</a:t>
            </a:r>
            <a:r>
              <a:rPr lang="nl-NL" sz="1000"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E2D0D723-0A3F-4B3F-9DCA-59A99E05F2D5}"/>
              </a:ext>
            </a:extLst>
          </p:cNvPr>
          <p:cNvPicPr>
            <a:picLocks noChangeAspect="1"/>
          </p:cNvPicPr>
          <p:nvPr userDrawn="1"/>
        </p:nvPicPr>
        <p:blipFill>
          <a:blip r:embed="rId6"/>
          <a:stretch>
            <a:fillRect/>
          </a:stretch>
        </p:blipFill>
        <p:spPr>
          <a:xfrm>
            <a:off x="-2020432" y="4534453"/>
            <a:ext cx="1827354" cy="1067068"/>
          </a:xfrm>
          <a:prstGeom prst="rect">
            <a:avLst/>
          </a:prstGeom>
        </p:spPr>
      </p:pic>
    </p:spTree>
    <p:extLst>
      <p:ext uri="{BB962C8B-B14F-4D97-AF65-F5344CB8AC3E}">
        <p14:creationId xmlns:p14="http://schemas.microsoft.com/office/powerpoint/2010/main" val="37551411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eldia met lichte foto">
    <p:bg>
      <p:bgPr>
        <a:solidFill>
          <a:schemeClr val="tx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DDDDDD"/>
          </a:solidFill>
        </p:spPr>
        <p:txBody>
          <a:bodyPr wrap="square">
            <a:noAutofit/>
          </a:bodyPr>
          <a:lstStyle>
            <a:lvl1pPr marL="0" indent="0" algn="ctr">
              <a:lnSpc>
                <a:spcPct val="100000"/>
              </a:lnSpc>
              <a:buNone/>
              <a:defRPr>
                <a:solidFill>
                  <a:srgbClr val="5F5F5F"/>
                </a:solidFill>
              </a:defRPr>
            </a:lvl1pPr>
          </a:lstStyle>
          <a:p>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4700">
                <a:solidFill>
                  <a:schemeClr val="tx1"/>
                </a:solidFill>
              </a:defRPr>
            </a:lvl1pPr>
          </a:lstStyle>
          <a:p>
            <a:r>
              <a:rPr lang="nl-NL" dirty="0"/>
              <a:t>Klik om stijl te bewerken</a:t>
            </a:r>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Klikken om de ondertitelstijl van het model te bewerken</a:t>
            </a:r>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6400"/>
            <a:ext cx="2700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4400"/>
            <a:ext cx="1548000" cy="4716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0" name="Toelichting 2">
            <a:extLst>
              <a:ext uri="{FF2B5EF4-FFF2-40B4-BE49-F238E27FC236}">
                <a16:creationId xmlns:a16="http://schemas.microsoft.com/office/drawing/2014/main" id="{58888936-6C5E-417F-BEF5-E2EF5FB87309}"/>
              </a:ext>
            </a:extLst>
          </p:cNvPr>
          <p:cNvSpPr txBox="1"/>
          <p:nvPr userDrawn="1"/>
        </p:nvSpPr>
        <p:spPr>
          <a:xfrm>
            <a:off x="12358572" y="3201792"/>
            <a:ext cx="2031009" cy="3554819"/>
          </a:xfrm>
          <a:prstGeom prst="rect">
            <a:avLst/>
          </a:prstGeom>
          <a:noFill/>
        </p:spPr>
        <p:txBody>
          <a:bodyPr wrap="square" lIns="0" tIns="0" rIns="0" bIns="0" rtlCol="0">
            <a:spAutoFit/>
          </a:bodyPr>
          <a:lstStyle/>
          <a:p>
            <a:pPr>
              <a:lnSpc>
                <a:spcPct val="100000"/>
              </a:lnSpc>
            </a:pPr>
            <a:r>
              <a:rPr lang="nl-NL" sz="1050" b="1" baseline="0" noProof="1">
                <a:solidFill>
                  <a:schemeClr val="tx2"/>
                </a:solidFill>
                <a:latin typeface="+mn-lt"/>
                <a:cs typeface="Arial" panose="020B0604020202020204" pitchFamily="34" charset="0"/>
              </a:rPr>
              <a:t>Foto instellen</a:t>
            </a:r>
          </a:p>
          <a:p>
            <a:pPr>
              <a:lnSpc>
                <a:spcPct val="100000"/>
              </a:lnSpc>
            </a:pPr>
            <a:r>
              <a:rPr lang="nl-NL" sz="1050"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1050" baseline="0" noProof="1">
              <a:solidFill>
                <a:schemeClr val="tx1"/>
              </a:solidFill>
              <a:latin typeface="+mn-lt"/>
              <a:cs typeface="Arial" panose="020B0604020202020204" pitchFamily="34" charset="0"/>
            </a:endParaRPr>
          </a:p>
          <a:p>
            <a:pPr>
              <a:lnSpc>
                <a:spcPct val="100000"/>
              </a:lnSpc>
            </a:pPr>
            <a:r>
              <a:rPr lang="nl-NL" sz="1050" b="0" i="0" u="none" baseline="0" noProof="1">
                <a:solidFill>
                  <a:schemeClr val="tx1"/>
                </a:solidFill>
                <a:latin typeface="+mn-lt"/>
                <a:cs typeface="Arial" panose="020B0604020202020204" pitchFamily="34" charset="0"/>
              </a:rPr>
              <a:t>Als je een ander gedeelte van de foto wilt zien, gebruik je de functie ‘bijsnijden’: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Selecteer de foto op de dia; het kader wordt vierkant weergegeven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Hulpmiddelen voor tekenen / Opmaak</a:t>
            </a:r>
            <a:r>
              <a:rPr lang="nl-NL" sz="1050" b="0" i="0" u="none" baseline="0" noProof="1">
                <a:solidFill>
                  <a:schemeClr val="tx1"/>
                </a:solidFill>
                <a:latin typeface="+mn-lt"/>
                <a:cs typeface="Arial" panose="020B0604020202020204" pitchFamily="34" charset="0"/>
              </a:rPr>
              <a:t>: klik op </a:t>
            </a:r>
            <a:r>
              <a:rPr lang="nl-NL" sz="1050" b="1" i="0" u="none" baseline="0" noProof="1">
                <a:solidFill>
                  <a:schemeClr val="tx1"/>
                </a:solidFill>
                <a:latin typeface="+mn-lt"/>
                <a:cs typeface="Arial" panose="020B0604020202020204" pitchFamily="34" charset="0"/>
              </a:rPr>
              <a:t>Bijsnijden</a:t>
            </a:r>
            <a:r>
              <a:rPr lang="nl-NL" sz="1050" b="0" i="0" u="none" baseline="0" noProof="1">
                <a:solidFill>
                  <a:schemeClr val="tx1"/>
                </a:solidFill>
                <a:latin typeface="+mn-lt"/>
                <a:cs typeface="Arial" panose="020B0604020202020204" pitchFamily="34" charset="0"/>
              </a:rPr>
              <a:t>.</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Klik naast het kader om de bijsnijden-functie te verlaten.</a:t>
            </a:r>
          </a:p>
        </p:txBody>
      </p:sp>
      <p:sp>
        <p:nvSpPr>
          <p:cNvPr id="21" name="Toelichting 2">
            <a:extLst>
              <a:ext uri="{FF2B5EF4-FFF2-40B4-BE49-F238E27FC236}">
                <a16:creationId xmlns:a16="http://schemas.microsoft.com/office/drawing/2014/main" id="{0F8C9FE2-BA24-4C8F-A357-4D9EF1B0D229}"/>
              </a:ext>
            </a:extLst>
          </p:cNvPr>
          <p:cNvSpPr txBox="1"/>
          <p:nvPr userDrawn="1"/>
        </p:nvSpPr>
        <p:spPr>
          <a:xfrm>
            <a:off x="12358572" y="0"/>
            <a:ext cx="2031009" cy="3070071"/>
          </a:xfrm>
          <a:prstGeom prst="rect">
            <a:avLst/>
          </a:prstGeom>
          <a:noFill/>
        </p:spPr>
        <p:txBody>
          <a:bodyPr wrap="square" lIns="0" tIns="0" rIns="0" bIns="0" rtlCol="0">
            <a:spAutoFit/>
          </a:bodyPr>
          <a:lstStyle/>
          <a:p>
            <a:pPr>
              <a:lnSpc>
                <a:spcPct val="100000"/>
              </a:lnSpc>
            </a:pPr>
            <a:r>
              <a:rPr lang="nl-NL" sz="1050"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1050"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Start</a:t>
            </a:r>
            <a:r>
              <a:rPr lang="nl-NL" sz="1050" b="0" i="0" u="none" baseline="0" noProof="1">
                <a:solidFill>
                  <a:schemeClr val="tx1"/>
                </a:solidFill>
                <a:latin typeface="+mn-lt"/>
                <a:cs typeface="Arial" panose="020B0604020202020204" pitchFamily="34" charset="0"/>
              </a:rPr>
              <a:t>:</a:t>
            </a:r>
            <a:r>
              <a:rPr lang="nl-NL" sz="1050" b="1" i="0" u="none" baseline="0" noProof="1">
                <a:solidFill>
                  <a:schemeClr val="tx1"/>
                </a:solidFill>
                <a:latin typeface="+mn-lt"/>
                <a:cs typeface="Arial" panose="020B0604020202020204" pitchFamily="34" charset="0"/>
              </a:rPr>
              <a:t> </a:t>
            </a:r>
            <a:r>
              <a:rPr lang="nl-NL" sz="1050" b="0" i="0" u="none" baseline="0" noProof="1">
                <a:solidFill>
                  <a:schemeClr val="tx1"/>
                </a:solidFill>
                <a:latin typeface="+mn-lt"/>
                <a:cs typeface="Arial" panose="020B0604020202020204" pitchFamily="34" charset="0"/>
              </a:rPr>
              <a:t>klik op </a:t>
            </a:r>
            <a:r>
              <a:rPr lang="nl-NL" sz="1050" b="1" i="0" u="none" baseline="0" noProof="1">
                <a:solidFill>
                  <a:schemeClr val="tx1"/>
                </a:solidFill>
                <a:latin typeface="+mn-lt"/>
                <a:cs typeface="Arial" panose="020B0604020202020204" pitchFamily="34" charset="0"/>
              </a:rPr>
              <a:t>Opnieuw instellen</a:t>
            </a:r>
            <a:r>
              <a:rPr lang="nl-NL" sz="1050"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1050"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50"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1070397"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1050" b="0" i="0" u="none" baseline="0" noProof="1">
                <a:solidFill>
                  <a:schemeClr val="tx1"/>
                </a:solidFill>
                <a:latin typeface="+mn-lt"/>
                <a:cs typeface="Arial" panose="020B0604020202020204" pitchFamily="34" charset="0"/>
              </a:rPr>
              <a:t>Je kunt dit voorkomen door de bijsnijdingen eerst te verwijderen: </a:t>
            </a:r>
          </a:p>
          <a:p>
            <a:pPr marL="200699" marR="0" lvl="0" indent="-200699" algn="l" defTabSz="107039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1050" b="0" i="0" u="none" baseline="0" noProof="1">
                <a:solidFill>
                  <a:schemeClr val="tx1"/>
                </a:solidFill>
                <a:latin typeface="+mn-lt"/>
                <a:cs typeface="Arial" panose="020B0604020202020204" pitchFamily="34" charset="0"/>
              </a:rPr>
              <a:t>Selecteer de foto. </a:t>
            </a:r>
          </a:p>
          <a:p>
            <a:pPr marL="200699" marR="0" lvl="0" indent="-200699" algn="l" defTabSz="107039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Hulpmiddelen voor tekenen / Opmaak</a:t>
            </a:r>
            <a:r>
              <a:rPr lang="nl-NL" sz="1050" b="0" i="0" u="none" baseline="0" noProof="1">
                <a:solidFill>
                  <a:schemeClr val="tx1"/>
                </a:solidFill>
                <a:latin typeface="+mn-lt"/>
                <a:cs typeface="Arial" panose="020B0604020202020204" pitchFamily="34" charset="0"/>
              </a:rPr>
              <a:t>: klik op </a:t>
            </a:r>
            <a:r>
              <a:rPr lang="nl-NL" sz="1050" b="1" i="0" u="none" baseline="0" noProof="1">
                <a:solidFill>
                  <a:schemeClr val="tx1"/>
                </a:solidFill>
                <a:latin typeface="+mn-lt"/>
                <a:cs typeface="Arial" panose="020B0604020202020204" pitchFamily="34" charset="0"/>
              </a:rPr>
              <a:t>Afbeeldingen comprimeren</a:t>
            </a:r>
            <a:r>
              <a:rPr lang="nl-NL" sz="1050" b="0" i="0" u="none" baseline="0" noProof="1">
                <a:solidFill>
                  <a:schemeClr val="tx1"/>
                </a:solidFill>
                <a:latin typeface="+mn-lt"/>
                <a:cs typeface="Arial" panose="020B0604020202020204" pitchFamily="34" charset="0"/>
              </a:rPr>
              <a:t> en selecteer </a:t>
            </a:r>
            <a:r>
              <a:rPr lang="nl-NL" sz="1050" b="1" i="0" u="none" baseline="0" noProof="1">
                <a:solidFill>
                  <a:schemeClr val="tx1"/>
                </a:solidFill>
                <a:latin typeface="+mn-lt"/>
                <a:cs typeface="Arial" panose="020B0604020202020204" pitchFamily="34" charset="0"/>
              </a:rPr>
              <a:t>Bijgesneden gebieden van afbeeldingen verwijderen</a:t>
            </a:r>
            <a:r>
              <a:rPr lang="nl-NL" sz="1050"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E2380242-DE04-4C4B-B979-553CA11513C5}"/>
              </a:ext>
            </a:extLst>
          </p:cNvPr>
          <p:cNvGrpSpPr/>
          <p:nvPr userDrawn="1"/>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1D4479E5-5FDD-46FA-9115-AB83010D4E99}"/>
                </a:ext>
              </a:extLst>
            </p:cNvPr>
            <p:cNvSpPr txBox="1"/>
            <p:nvPr userDrawn="1"/>
          </p:nvSpPr>
          <p:spPr>
            <a:xfrm>
              <a:off x="-2172832" y="1897500"/>
              <a:ext cx="2046443" cy="1846659"/>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Nieuwe dia</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aseline="0" noProof="1">
                  <a:solidFill>
                    <a:schemeClr val="tx1"/>
                  </a:solidFill>
                  <a:latin typeface="+mn-lt"/>
                  <a:cs typeface="Arial" panose="020B0604020202020204" pitchFamily="34" charset="0"/>
                </a:rPr>
                <a:t>-tab </a:t>
              </a:r>
              <a:r>
                <a:rPr lang="nl-NL" sz="1000" u="sng" baseline="0" noProof="1">
                  <a:solidFill>
                    <a:schemeClr val="tx1"/>
                  </a:solidFill>
                  <a:latin typeface="+mn-lt"/>
                  <a:cs typeface="Arial" panose="020B0604020202020204" pitchFamily="34" charset="0"/>
                </a:rPr>
                <a:t>op het tekstje onder </a:t>
              </a:r>
              <a:r>
                <a:rPr lang="nl-NL" sz="1000" baseline="0" noProof="1">
                  <a:solidFill>
                    <a:schemeClr val="tx1"/>
                  </a:solidFill>
                  <a:latin typeface="+mn-lt"/>
                  <a:cs typeface="Arial" panose="020B0604020202020204" pitchFamily="34" charset="0"/>
                </a:rPr>
                <a:t>het pictogram </a:t>
              </a:r>
              <a:r>
                <a:rPr lang="nl-NL" sz="1000" b="1" baseline="0" noProof="1">
                  <a:solidFill>
                    <a:schemeClr val="tx1"/>
                  </a:solidFill>
                  <a:latin typeface="+mn-lt"/>
                  <a:cs typeface="Arial" panose="020B0604020202020204" pitchFamily="34" charset="0"/>
                </a:rPr>
                <a:t>Nieuwe dia</a:t>
              </a:r>
              <a:r>
                <a:rPr lang="nl-NL" sz="1000" baseline="0" noProof="1">
                  <a:solidFill>
                    <a:schemeClr val="tx1"/>
                  </a:solidFill>
                  <a:latin typeface="+mn-lt"/>
                  <a:cs typeface="Arial" panose="020B0604020202020204" pitchFamily="34" charset="0"/>
                </a:rPr>
                <a:t>:</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1" baseline="0" noProof="1">
                <a:solidFill>
                  <a:schemeClr val="tx1"/>
                </a:solidFill>
                <a:latin typeface="+mn-lt"/>
                <a:cs typeface="Arial" panose="020B0604020202020204" pitchFamily="34" charset="0"/>
              </a:endParaRPr>
            </a:p>
            <a:p>
              <a:pPr>
                <a:lnSpc>
                  <a:spcPct val="100000"/>
                </a:lnSpc>
              </a:pPr>
              <a:r>
                <a:rPr lang="nl-NL" sz="1000" b="1" baseline="0" noProof="1">
                  <a:solidFill>
                    <a:schemeClr val="accent2"/>
                  </a:solidFill>
                  <a:latin typeface="+mn-lt"/>
                  <a:cs typeface="Arial" panose="020B0604020202020204" pitchFamily="34" charset="0"/>
                </a:rPr>
                <a:t>Andere indeling voor huidige dia</a:t>
              </a:r>
            </a:p>
            <a:p>
              <a:pPr>
                <a:lnSpc>
                  <a:spcPct val="100000"/>
                </a:lnSpc>
              </a:pPr>
              <a:r>
                <a:rPr lang="nl-NL" sz="1000" b="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48035117-054C-4798-9992-D78FD4BDF76D}"/>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5643A25E-239B-44F4-8563-1FA0F9B88AAF}"/>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a:solidFill>
                  <a:schemeClr val="tx1"/>
                </a:solidFill>
              </a:endParaRPr>
            </a:p>
          </p:txBody>
        </p:sp>
        <p:pic>
          <p:nvPicPr>
            <p:cNvPr id="32" name="Afbeelding 31">
              <a:extLst>
                <a:ext uri="{FF2B5EF4-FFF2-40B4-BE49-F238E27FC236}">
                  <a16:creationId xmlns:a16="http://schemas.microsoft.com/office/drawing/2014/main" id="{C5A9B3AC-B383-4C9B-BD10-10F2C56A21B7}"/>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7D5D2241-B490-4F41-BEC3-53F45C84B0B5}"/>
              </a:ext>
            </a:extLst>
          </p:cNvPr>
          <p:cNvSpPr txBox="1"/>
          <p:nvPr userDrawn="1"/>
        </p:nvSpPr>
        <p:spPr>
          <a:xfrm>
            <a:off x="-2172832" y="2500247"/>
            <a:ext cx="2141781" cy="4308872"/>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Licht of donker</a:t>
            </a:r>
          </a:p>
          <a:p>
            <a:pPr>
              <a:lnSpc>
                <a:spcPct val="100000"/>
              </a:lnSpc>
            </a:pPr>
            <a:r>
              <a:rPr lang="nl-NL" sz="1000"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1000" b="0" baseline="0" noProof="1">
              <a:solidFill>
                <a:schemeClr val="tx1"/>
              </a:solidFill>
              <a:latin typeface="+mn-lt"/>
              <a:cs typeface="Arial" panose="020B0604020202020204" pitchFamily="34" charset="0"/>
            </a:endParaRPr>
          </a:p>
          <a:p>
            <a:pPr>
              <a:lnSpc>
                <a:spcPct val="100000"/>
              </a:lnSpc>
            </a:pPr>
            <a:r>
              <a:rPr lang="nl-NL" sz="1000"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tab </a:t>
            </a:r>
            <a:r>
              <a:rPr lang="nl-NL" sz="1000" b="1" baseline="0" noProof="1">
                <a:solidFill>
                  <a:schemeClr val="tx1"/>
                </a:solidFill>
                <a:latin typeface="+mn-lt"/>
                <a:cs typeface="Arial" panose="020B0604020202020204" pitchFamily="34" charset="0"/>
              </a:rPr>
              <a:t>Ontwerpen</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Uiterst links staan de twee ontwerpen van InfoSupport:</a:t>
            </a: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het gewenste ontwerp.</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1000"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b="0" i="1" baseline="0" noProof="1">
                <a:solidFill>
                  <a:schemeClr val="tx1"/>
                </a:solidFill>
                <a:latin typeface="+mn-lt"/>
                <a:cs typeface="Arial" panose="020B0604020202020204" pitchFamily="34" charset="0"/>
              </a:rPr>
              <a:t>Let op: eventueel handmatig opgemaakte dia’s worden </a:t>
            </a:r>
            <a:r>
              <a:rPr lang="nl-NL" sz="1000" b="0" i="1" u="sng" baseline="0" noProof="1">
                <a:solidFill>
                  <a:schemeClr val="tx1"/>
                </a:solidFill>
                <a:latin typeface="+mn-lt"/>
                <a:cs typeface="Arial" panose="020B0604020202020204" pitchFamily="34" charset="0"/>
              </a:rPr>
              <a:t>niet</a:t>
            </a:r>
            <a:r>
              <a:rPr lang="nl-NL" sz="1000"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457FD49A-98E0-428B-A504-647F1B67AD5A}"/>
              </a:ext>
            </a:extLst>
          </p:cNvPr>
          <p:cNvPicPr>
            <a:picLocks noChangeAspect="1"/>
          </p:cNvPicPr>
          <p:nvPr userDrawn="1"/>
        </p:nvPicPr>
        <p:blipFill>
          <a:blip r:embed="rId6"/>
          <a:stretch>
            <a:fillRect/>
          </a:stretch>
        </p:blipFill>
        <p:spPr>
          <a:xfrm>
            <a:off x="-2020432" y="4534453"/>
            <a:ext cx="1827354" cy="1067068"/>
          </a:xfrm>
          <a:prstGeom prst="rect">
            <a:avLst/>
          </a:prstGeom>
        </p:spPr>
      </p:pic>
    </p:spTree>
    <p:extLst>
      <p:ext uri="{BB962C8B-B14F-4D97-AF65-F5344CB8AC3E}">
        <p14:creationId xmlns:p14="http://schemas.microsoft.com/office/powerpoint/2010/main" val="20822960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9A4D82EB-A068-41A9-80F3-33E950159D34}"/>
              </a:ext>
            </a:extLst>
          </p:cNvPr>
          <p:cNvSpPr>
            <a:spLocks noGrp="1"/>
          </p:cNvSpPr>
          <p:nvPr>
            <p:ph idx="1"/>
          </p:nvPr>
        </p:nvSpPr>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nl-NL" dirty="0"/>
              <a:t>Klik om stijl te bewerken</a:t>
            </a:r>
          </a:p>
        </p:txBody>
      </p:sp>
    </p:spTree>
    <p:extLst>
      <p:ext uri="{BB962C8B-B14F-4D97-AF65-F5344CB8AC3E}">
        <p14:creationId xmlns:p14="http://schemas.microsoft.com/office/powerpoint/2010/main" val="36711981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el en tekst 1">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nl-NL" dirty="0"/>
              <a:t>Klik om stijl te bewerken</a:t>
            </a:r>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8" name="Rechthoekige driehoek 7">
            <a:extLst>
              <a:ext uri="{FF2B5EF4-FFF2-40B4-BE49-F238E27FC236}">
                <a16:creationId xmlns:a16="http://schemas.microsoft.com/office/drawing/2014/main" id="{FC531A8F-4551-47F9-9AFA-3A736CB2DFE5}"/>
              </a:ext>
            </a:extLst>
          </p:cNvPr>
          <p:cNvSpPr/>
          <p:nvPr userDrawn="1"/>
        </p:nvSpPr>
        <p:spPr>
          <a:xfrm rot="5400000">
            <a:off x="11400000" y="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 name="Rechthoek 5">
            <a:extLst>
              <a:ext uri="{FF2B5EF4-FFF2-40B4-BE49-F238E27FC236}">
                <a16:creationId xmlns:a16="http://schemas.microsoft.com/office/drawing/2014/main" id="{F9A8806D-DC6A-4097-B437-37410FFC11B7}"/>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8867678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el en tekst 2">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nl-NL" dirty="0"/>
              <a:t>Klik om stijl te bewerken</a:t>
            </a:r>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6" name="Rechthoek 5">
            <a:extLst>
              <a:ext uri="{FF2B5EF4-FFF2-40B4-BE49-F238E27FC236}">
                <a16:creationId xmlns:a16="http://schemas.microsoft.com/office/drawing/2014/main" id="{F9A8806D-DC6A-4097-B437-37410FFC11B7}"/>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Rechthoekige driehoek 8">
            <a:extLst>
              <a:ext uri="{FF2B5EF4-FFF2-40B4-BE49-F238E27FC236}">
                <a16:creationId xmlns:a16="http://schemas.microsoft.com/office/drawing/2014/main" id="{78D48DBC-5B26-413F-A3E8-6F3FE44EA963}"/>
              </a:ext>
            </a:extLst>
          </p:cNvPr>
          <p:cNvSpPr/>
          <p:nvPr userDrawn="1"/>
        </p:nvSpPr>
        <p:spPr>
          <a:xfrm rot="16200000">
            <a:off x="0" y="6066000"/>
            <a:ext cx="792000" cy="792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2" name="Afbeelding 1">
            <a:extLst>
              <a:ext uri="{FF2B5EF4-FFF2-40B4-BE49-F238E27FC236}">
                <a16:creationId xmlns:a16="http://schemas.microsoft.com/office/drawing/2014/main" id="{AB1DF3A1-5262-49FE-9270-4B82F9B65121}"/>
              </a:ext>
            </a:extLst>
          </p:cNvPr>
          <p:cNvPicPr>
            <a:picLocks noChangeAspect="1"/>
          </p:cNvPicPr>
          <p:nvPr userDrawn="1"/>
        </p:nvPicPr>
        <p:blipFill rotWithShape="1">
          <a:blip r:embed="rId2"/>
          <a:srcRect l="25766" t="7174" b="9213"/>
          <a:stretch/>
        </p:blipFill>
        <p:spPr>
          <a:xfrm>
            <a:off x="11400000" y="719999"/>
            <a:ext cx="792000" cy="2298971"/>
          </a:xfrm>
          <a:prstGeom prst="rect">
            <a:avLst/>
          </a:prstGeom>
        </p:spPr>
      </p:pic>
    </p:spTree>
    <p:extLst>
      <p:ext uri="{BB962C8B-B14F-4D97-AF65-F5344CB8AC3E}">
        <p14:creationId xmlns:p14="http://schemas.microsoft.com/office/powerpoint/2010/main" val="42223930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nhoud van twee">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A4ED5F24-06BD-462B-BA0F-255F2F811124}"/>
              </a:ext>
            </a:extLst>
          </p:cNvPr>
          <p:cNvSpPr>
            <a:spLocks noGrp="1"/>
          </p:cNvSpPr>
          <p:nvPr>
            <p:ph sz="half" idx="1"/>
          </p:nvPr>
        </p:nvSpPr>
        <p:spPr>
          <a:xfrm>
            <a:off x="1296000" y="2016000"/>
            <a:ext cx="4752000" cy="4140000"/>
          </a:xfrm>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inhoud 3">
            <a:extLst>
              <a:ext uri="{FF2B5EF4-FFF2-40B4-BE49-F238E27FC236}">
                <a16:creationId xmlns:a16="http://schemas.microsoft.com/office/drawing/2014/main" id="{4D9AC1BE-8B1E-470A-A65A-4D969FAD102E}"/>
              </a:ext>
            </a:extLst>
          </p:cNvPr>
          <p:cNvSpPr>
            <a:spLocks noGrp="1"/>
          </p:cNvSpPr>
          <p:nvPr>
            <p:ph sz="half" idx="2"/>
          </p:nvPr>
        </p:nvSpPr>
        <p:spPr>
          <a:xfrm>
            <a:off x="6408000" y="2016000"/>
            <a:ext cx="4752000" cy="4140000"/>
          </a:xfrm>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2" name="Titel 1">
            <a:extLst>
              <a:ext uri="{FF2B5EF4-FFF2-40B4-BE49-F238E27FC236}">
                <a16:creationId xmlns:a16="http://schemas.microsoft.com/office/drawing/2014/main" id="{955B43CF-2B78-4B0E-B67D-E748CB02A0F9}"/>
              </a:ext>
            </a:extLst>
          </p:cNvPr>
          <p:cNvSpPr>
            <a:spLocks noGrp="1"/>
          </p:cNvSpPr>
          <p:nvPr>
            <p:ph type="title"/>
          </p:nvPr>
        </p:nvSpPr>
        <p:spPr/>
        <p:txBody>
          <a:bodyPr/>
          <a:lstStyle/>
          <a:p>
            <a:r>
              <a:rPr lang="nl-NL"/>
              <a:t>Klik om stijl te bewerken</a:t>
            </a:r>
          </a:p>
        </p:txBody>
      </p:sp>
      <p:sp>
        <p:nvSpPr>
          <p:cNvPr id="6" name="Toelichting 2">
            <a:extLst>
              <a:ext uri="{FF2B5EF4-FFF2-40B4-BE49-F238E27FC236}">
                <a16:creationId xmlns:a16="http://schemas.microsoft.com/office/drawing/2014/main" id="{9ECE23F0-8627-4716-9A95-9334C2FD8F75}"/>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29110125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nhoud van twee met ondertitel">
    <p:spTree>
      <p:nvGrpSpPr>
        <p:cNvPr id="1" name=""/>
        <p:cNvGrpSpPr/>
        <p:nvPr/>
      </p:nvGrpSpPr>
      <p:grpSpPr>
        <a:xfrm>
          <a:off x="0" y="0"/>
          <a:ext cx="0" cy="0"/>
          <a:chOff x="0" y="0"/>
          <a:chExt cx="0" cy="0"/>
        </a:xfrm>
      </p:grpSpPr>
      <p:sp>
        <p:nvSpPr>
          <p:cNvPr id="20" name="Rechthoekige driehoek 19">
            <a:extLst>
              <a:ext uri="{FF2B5EF4-FFF2-40B4-BE49-F238E27FC236}">
                <a16:creationId xmlns:a16="http://schemas.microsoft.com/office/drawing/2014/main" id="{407D44EA-1D44-4444-B862-4E1D768999CB}"/>
              </a:ext>
            </a:extLst>
          </p:cNvPr>
          <p:cNvSpPr/>
          <p:nvPr userDrawn="1"/>
        </p:nvSpPr>
        <p:spPr>
          <a:xfrm rot="5400000">
            <a:off x="0" y="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sp>
        <p:nvSpPr>
          <p:cNvPr id="5" name="Tijdelijke aanduiding voor tekst 4">
            <a:extLst>
              <a:ext uri="{FF2B5EF4-FFF2-40B4-BE49-F238E27FC236}">
                <a16:creationId xmlns:a16="http://schemas.microsoft.com/office/drawing/2014/main" id="{6390A494-4717-4029-B60D-381CEB1DF1E5}"/>
              </a:ext>
            </a:extLst>
          </p:cNvPr>
          <p:cNvSpPr>
            <a:spLocks noGrp="1"/>
          </p:cNvSpPr>
          <p:nvPr>
            <p:ph type="body" sz="quarter" idx="10" hasCustomPrompt="1"/>
          </p:nvPr>
        </p:nvSpPr>
        <p:spPr>
          <a:xfrm>
            <a:off x="1295999" y="2016000"/>
            <a:ext cx="9864000" cy="590550"/>
          </a:xfrm>
        </p:spPr>
        <p:txBody>
          <a:bodyPr>
            <a:noAutofit/>
          </a:bodyPr>
          <a:lstStyle>
            <a:lvl1pPr marL="0" indent="0">
              <a:buNone/>
              <a:defRPr/>
            </a:lvl1pPr>
          </a:lstStyle>
          <a:p>
            <a:pPr lvl="0"/>
            <a:r>
              <a:rPr lang="nl-NL" dirty="0"/>
              <a:t>[ondertitel]</a:t>
            </a:r>
          </a:p>
        </p:txBody>
      </p:sp>
      <p:sp>
        <p:nvSpPr>
          <p:cNvPr id="10" name="Tijdelijke aanduiding voor inhoud 2">
            <a:extLst>
              <a:ext uri="{FF2B5EF4-FFF2-40B4-BE49-F238E27FC236}">
                <a16:creationId xmlns:a16="http://schemas.microsoft.com/office/drawing/2014/main" id="{78713771-FD45-4006-8385-08CF79251655}"/>
              </a:ext>
            </a:extLst>
          </p:cNvPr>
          <p:cNvSpPr>
            <a:spLocks noGrp="1"/>
          </p:cNvSpPr>
          <p:nvPr>
            <p:ph sz="half" idx="1"/>
          </p:nvPr>
        </p:nvSpPr>
        <p:spPr>
          <a:xfrm>
            <a:off x="1296000" y="2613439"/>
            <a:ext cx="4752000" cy="3552500"/>
          </a:xfrm>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1" name="Tijdelijke aanduiding voor inhoud 3">
            <a:extLst>
              <a:ext uri="{FF2B5EF4-FFF2-40B4-BE49-F238E27FC236}">
                <a16:creationId xmlns:a16="http://schemas.microsoft.com/office/drawing/2014/main" id="{0FD2E632-CCBA-4A49-B173-C6E074472DBD}"/>
              </a:ext>
            </a:extLst>
          </p:cNvPr>
          <p:cNvSpPr>
            <a:spLocks noGrp="1"/>
          </p:cNvSpPr>
          <p:nvPr>
            <p:ph sz="half" idx="2"/>
          </p:nvPr>
        </p:nvSpPr>
        <p:spPr>
          <a:xfrm>
            <a:off x="6408000" y="2613439"/>
            <a:ext cx="4752000" cy="3552500"/>
          </a:xfrm>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2" name="Titel 1">
            <a:extLst>
              <a:ext uri="{FF2B5EF4-FFF2-40B4-BE49-F238E27FC236}">
                <a16:creationId xmlns:a16="http://schemas.microsoft.com/office/drawing/2014/main" id="{CC2FAE7D-E99E-42B0-A84F-B037C244792B}"/>
              </a:ext>
            </a:extLst>
          </p:cNvPr>
          <p:cNvSpPr>
            <a:spLocks noGrp="1"/>
          </p:cNvSpPr>
          <p:nvPr>
            <p:ph type="title"/>
          </p:nvPr>
        </p:nvSpPr>
        <p:spPr/>
        <p:txBody>
          <a:bodyPr/>
          <a:lstStyle/>
          <a:p>
            <a:r>
              <a:rPr lang="nl-NL" dirty="0"/>
              <a:t>Klik om stijl te bewerken</a:t>
            </a:r>
          </a:p>
        </p:txBody>
      </p:sp>
      <p:sp>
        <p:nvSpPr>
          <p:cNvPr id="7" name="Toelichting 2">
            <a:extLst>
              <a:ext uri="{FF2B5EF4-FFF2-40B4-BE49-F238E27FC236}">
                <a16:creationId xmlns:a16="http://schemas.microsoft.com/office/drawing/2014/main" id="{149F7343-3255-4669-BB27-E19C7C251BBF}"/>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
        <p:nvSpPr>
          <p:cNvPr id="8" name="Rechthoek 7">
            <a:extLst>
              <a:ext uri="{FF2B5EF4-FFF2-40B4-BE49-F238E27FC236}">
                <a16:creationId xmlns:a16="http://schemas.microsoft.com/office/drawing/2014/main" id="{410999A3-CC12-4256-8358-55235AB7EC4C}"/>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3" name="Afbeelding 2">
            <a:extLst>
              <a:ext uri="{FF2B5EF4-FFF2-40B4-BE49-F238E27FC236}">
                <a16:creationId xmlns:a16="http://schemas.microsoft.com/office/drawing/2014/main" id="{AEBFD891-2548-42D0-AE0F-1CF58D53C1BF}"/>
              </a:ext>
            </a:extLst>
          </p:cNvPr>
          <p:cNvPicPr>
            <a:picLocks noChangeAspect="1"/>
          </p:cNvPicPr>
          <p:nvPr userDrawn="1"/>
        </p:nvPicPr>
        <p:blipFill rotWithShape="1">
          <a:blip r:embed="rId2"/>
          <a:srcRect r="39715" b="40737"/>
          <a:stretch/>
        </p:blipFill>
        <p:spPr>
          <a:xfrm>
            <a:off x="0" y="0"/>
            <a:ext cx="856343" cy="841829"/>
          </a:xfrm>
          <a:prstGeom prst="rect">
            <a:avLst/>
          </a:prstGeom>
        </p:spPr>
      </p:pic>
    </p:spTree>
    <p:extLst>
      <p:ext uri="{BB962C8B-B14F-4D97-AF65-F5344CB8AC3E}">
        <p14:creationId xmlns:p14="http://schemas.microsoft.com/office/powerpoint/2010/main" val="60199249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oto + tekst">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1296000" y="2016000"/>
            <a:ext cx="4752000" cy="4140000"/>
          </a:xfrm>
          <a:solidFill>
            <a:srgbClr val="DDDDDD"/>
          </a:solidFill>
        </p:spPr>
        <p:txBody>
          <a:bodyPr/>
          <a:lstStyle>
            <a:lvl1pPr marL="0" indent="0">
              <a:buNone/>
              <a:defRPr>
                <a:solidFill>
                  <a:srgbClr val="5F5F5F"/>
                </a:solidFill>
              </a:defRPr>
            </a:lvl1pPr>
          </a:lstStyle>
          <a:p>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6408000" y="2016000"/>
            <a:ext cx="4752000" cy="41400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2" name="Titel 1">
            <a:extLst>
              <a:ext uri="{FF2B5EF4-FFF2-40B4-BE49-F238E27FC236}">
                <a16:creationId xmlns:a16="http://schemas.microsoft.com/office/drawing/2014/main" id="{5202DE95-ADC6-47B0-AEFA-B8503F519EDA}"/>
              </a:ext>
            </a:extLst>
          </p:cNvPr>
          <p:cNvSpPr>
            <a:spLocks noGrp="1"/>
          </p:cNvSpPr>
          <p:nvPr>
            <p:ph type="title"/>
          </p:nvPr>
        </p:nvSpPr>
        <p:spPr/>
        <p:txBody>
          <a:bodyPr/>
          <a:lstStyle/>
          <a:p>
            <a:r>
              <a:rPr lang="nl-NL"/>
              <a:t>Klik om stijl te bewerken</a:t>
            </a:r>
          </a:p>
        </p:txBody>
      </p:sp>
      <p:sp>
        <p:nvSpPr>
          <p:cNvPr id="6" name="Toelichting 2">
            <a:extLst>
              <a:ext uri="{FF2B5EF4-FFF2-40B4-BE49-F238E27FC236}">
                <a16:creationId xmlns:a16="http://schemas.microsoft.com/office/drawing/2014/main" id="{22342063-D022-4768-B718-C02E5CFEA66D}"/>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
        <p:nvSpPr>
          <p:cNvPr id="10" name="Rechthoek 9">
            <a:extLst>
              <a:ext uri="{FF2B5EF4-FFF2-40B4-BE49-F238E27FC236}">
                <a16:creationId xmlns:a16="http://schemas.microsoft.com/office/drawing/2014/main" id="{3BF89029-8F84-44A7-B3C8-42E761FBC24F}"/>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3" name="Afbeelding 2">
            <a:extLst>
              <a:ext uri="{FF2B5EF4-FFF2-40B4-BE49-F238E27FC236}">
                <a16:creationId xmlns:a16="http://schemas.microsoft.com/office/drawing/2014/main" id="{E1ECE704-6F3F-4A17-91CB-0E8E08001B1E}"/>
              </a:ext>
            </a:extLst>
          </p:cNvPr>
          <p:cNvPicPr>
            <a:picLocks noChangeAspect="1"/>
          </p:cNvPicPr>
          <p:nvPr userDrawn="1"/>
        </p:nvPicPr>
        <p:blipFill>
          <a:blip r:embed="rId2"/>
          <a:stretch>
            <a:fillRect/>
          </a:stretch>
        </p:blipFill>
        <p:spPr>
          <a:xfrm>
            <a:off x="10424007" y="5163165"/>
            <a:ext cx="1767993" cy="1694835"/>
          </a:xfrm>
          <a:prstGeom prst="rect">
            <a:avLst/>
          </a:prstGeom>
        </p:spPr>
      </p:pic>
    </p:spTree>
    <p:extLst>
      <p:ext uri="{BB962C8B-B14F-4D97-AF65-F5344CB8AC3E}">
        <p14:creationId xmlns:p14="http://schemas.microsoft.com/office/powerpoint/2010/main" val="187391885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kst + foto">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6408000" y="2016000"/>
            <a:ext cx="4752000" cy="4140000"/>
          </a:xfrm>
          <a:solidFill>
            <a:srgbClr val="DDDDDD"/>
          </a:solidFill>
        </p:spPr>
        <p:txBody>
          <a:bodyPr/>
          <a:lstStyle>
            <a:lvl1pPr marL="0" indent="0">
              <a:buNone/>
              <a:defRPr>
                <a:solidFill>
                  <a:srgbClr val="5F5F5F"/>
                </a:solidFill>
              </a:defRPr>
            </a:lvl1pPr>
          </a:lstStyle>
          <a:p>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1296000" y="2016000"/>
            <a:ext cx="4752000" cy="4140000"/>
          </a:xfrm>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2" name="Titel 1">
            <a:extLst>
              <a:ext uri="{FF2B5EF4-FFF2-40B4-BE49-F238E27FC236}">
                <a16:creationId xmlns:a16="http://schemas.microsoft.com/office/drawing/2014/main" id="{738FCF43-34BC-4877-99C4-553FED40A82A}"/>
              </a:ext>
            </a:extLst>
          </p:cNvPr>
          <p:cNvSpPr>
            <a:spLocks noGrp="1"/>
          </p:cNvSpPr>
          <p:nvPr>
            <p:ph type="title"/>
          </p:nvPr>
        </p:nvSpPr>
        <p:spPr>
          <a:xfrm>
            <a:off x="1296000" y="720000"/>
            <a:ext cx="9864000" cy="1296000"/>
          </a:xfrm>
        </p:spPr>
        <p:txBody>
          <a:bodyPr/>
          <a:lstStyle/>
          <a:p>
            <a:r>
              <a:rPr lang="nl-NL" dirty="0"/>
              <a:t>Klik om stijl te bewerken</a:t>
            </a:r>
          </a:p>
        </p:txBody>
      </p:sp>
      <p:sp>
        <p:nvSpPr>
          <p:cNvPr id="6" name="Toelichting 2">
            <a:extLst>
              <a:ext uri="{FF2B5EF4-FFF2-40B4-BE49-F238E27FC236}">
                <a16:creationId xmlns:a16="http://schemas.microsoft.com/office/drawing/2014/main" id="{2AE071F3-A4E4-4B65-B53D-260EF67AF5FD}"/>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147583141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3x afbeelding">
    <p:spTree>
      <p:nvGrpSpPr>
        <p:cNvPr id="1" name=""/>
        <p:cNvGrpSpPr/>
        <p:nvPr/>
      </p:nvGrpSpPr>
      <p:grpSpPr>
        <a:xfrm>
          <a:off x="0" y="0"/>
          <a:ext cx="0" cy="0"/>
          <a:chOff x="0" y="0"/>
          <a:chExt cx="0" cy="0"/>
        </a:xfrm>
      </p:grpSpPr>
      <p:sp>
        <p:nvSpPr>
          <p:cNvPr id="10" name="Tijdelijke aanduiding voor afbeelding 7"/>
          <p:cNvSpPr>
            <a:spLocks noGrp="1"/>
          </p:cNvSpPr>
          <p:nvPr>
            <p:ph type="pic" sz="quarter" idx="10" hasCustomPrompt="1"/>
          </p:nvPr>
        </p:nvSpPr>
        <p:spPr>
          <a:xfrm>
            <a:off x="792000" y="2570365"/>
            <a:ext cx="3240000" cy="2726807"/>
          </a:xfrm>
          <a:prstGeom prst="rect">
            <a:avLst/>
          </a:prstGeom>
          <a:solidFill>
            <a:schemeClr val="bg1">
              <a:lumMod val="85000"/>
            </a:schemeClr>
          </a:solidFill>
        </p:spPr>
        <p:txBody>
          <a:bodyPr vert="horz"/>
          <a:lstStyle>
            <a:lvl1pPr marL="0" indent="0" algn="ctr">
              <a:lnSpc>
                <a:spcPct val="120000"/>
              </a:lnSpc>
              <a:buNone/>
              <a:defRPr sz="1877">
                <a:solidFill>
                  <a:srgbClr val="5F5F5F"/>
                </a:solidFill>
                <a:latin typeface="Arial"/>
                <a:cs typeface="Arial"/>
              </a:defRPr>
            </a:lvl1pPr>
          </a:lstStyle>
          <a:p>
            <a:r>
              <a:rPr lang="nl-NL" dirty="0"/>
              <a:t>   afbeelding </a:t>
            </a:r>
          </a:p>
        </p:txBody>
      </p:sp>
      <p:sp>
        <p:nvSpPr>
          <p:cNvPr id="13" name="Tijdelijke aanduiding voor afbeelding 7"/>
          <p:cNvSpPr>
            <a:spLocks noGrp="1"/>
          </p:cNvSpPr>
          <p:nvPr>
            <p:ph type="pic" sz="quarter" idx="17" hasCustomPrompt="1"/>
          </p:nvPr>
        </p:nvSpPr>
        <p:spPr>
          <a:xfrm>
            <a:off x="4476600" y="2570365"/>
            <a:ext cx="3240000" cy="2726807"/>
          </a:xfrm>
          <a:prstGeom prst="rect">
            <a:avLst/>
          </a:prstGeom>
          <a:solidFill>
            <a:schemeClr val="bg1">
              <a:lumMod val="85000"/>
            </a:schemeClr>
          </a:solidFill>
        </p:spPr>
        <p:txBody>
          <a:bodyPr vert="horz"/>
          <a:lstStyle>
            <a:lvl1pPr marL="0" indent="0" algn="ctr">
              <a:lnSpc>
                <a:spcPct val="120000"/>
              </a:lnSpc>
              <a:buNone/>
              <a:defRPr sz="1877">
                <a:solidFill>
                  <a:srgbClr val="5F5F5F"/>
                </a:solidFill>
                <a:latin typeface="Arial"/>
                <a:cs typeface="Arial"/>
              </a:defRPr>
            </a:lvl1pPr>
          </a:lstStyle>
          <a:p>
            <a:r>
              <a:rPr lang="nl-NL"/>
              <a:t>   afbeelding </a:t>
            </a:r>
          </a:p>
        </p:txBody>
      </p:sp>
      <p:sp>
        <p:nvSpPr>
          <p:cNvPr id="15" name="Tijdelijke aanduiding voor afbeelding 7"/>
          <p:cNvSpPr>
            <a:spLocks noGrp="1"/>
          </p:cNvSpPr>
          <p:nvPr>
            <p:ph type="pic" sz="quarter" idx="18" hasCustomPrompt="1"/>
          </p:nvPr>
        </p:nvSpPr>
        <p:spPr>
          <a:xfrm>
            <a:off x="8161200" y="2570365"/>
            <a:ext cx="3240000" cy="2726807"/>
          </a:xfrm>
          <a:prstGeom prst="rect">
            <a:avLst/>
          </a:prstGeom>
          <a:solidFill>
            <a:schemeClr val="bg1">
              <a:lumMod val="85000"/>
            </a:schemeClr>
          </a:solidFill>
        </p:spPr>
        <p:txBody>
          <a:bodyPr vert="horz"/>
          <a:lstStyle>
            <a:lvl1pPr marL="0" indent="0" algn="ctr">
              <a:lnSpc>
                <a:spcPct val="120000"/>
              </a:lnSpc>
              <a:buNone/>
              <a:defRPr sz="1877">
                <a:solidFill>
                  <a:srgbClr val="5F5F5F"/>
                </a:solidFill>
                <a:latin typeface="Arial"/>
                <a:cs typeface="Arial"/>
              </a:defRPr>
            </a:lvl1pPr>
          </a:lstStyle>
          <a:p>
            <a:r>
              <a:rPr lang="nl-NL"/>
              <a:t>   afbeelding </a:t>
            </a:r>
          </a:p>
        </p:txBody>
      </p:sp>
      <p:sp>
        <p:nvSpPr>
          <p:cNvPr id="6" name="Tijdelijke aanduiding voor tekst 3"/>
          <p:cNvSpPr>
            <a:spLocks noGrp="1"/>
          </p:cNvSpPr>
          <p:nvPr>
            <p:ph type="body" sz="quarter" idx="19" hasCustomPrompt="1"/>
          </p:nvPr>
        </p:nvSpPr>
        <p:spPr>
          <a:xfrm>
            <a:off x="792000" y="1620449"/>
            <a:ext cx="3240000" cy="845610"/>
          </a:xfrm>
          <a:prstGeom prst="rect">
            <a:avLst/>
          </a:prstGeom>
        </p:spPr>
        <p:txBody>
          <a:bodyPr vert="horz" lIns="0" tIns="0" rIns="0" bIns="0">
            <a:normAutofit/>
          </a:bodyPr>
          <a:lstStyle>
            <a:lvl1pPr marL="0" marR="0" indent="0" algn="ctr" defTabSz="912579" rtl="0" eaLnBrk="1" fontAlgn="auto" latinLnBrk="0" hangingPunct="1">
              <a:lnSpc>
                <a:spcPct val="120000"/>
              </a:lnSpc>
              <a:spcBef>
                <a:spcPts val="0"/>
              </a:spcBef>
              <a:spcAft>
                <a:spcPts val="0"/>
              </a:spcAft>
              <a:buClrTx/>
              <a:buSzTx/>
              <a:buFont typeface="Arial" panose="020B0604020202020204" pitchFamily="34" charset="0"/>
              <a:buNone/>
              <a:tabLst/>
              <a:defRPr sz="2400">
                <a:solidFill>
                  <a:schemeClr val="bg1"/>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[titel]</a:t>
            </a:r>
          </a:p>
        </p:txBody>
      </p:sp>
      <p:sp>
        <p:nvSpPr>
          <p:cNvPr id="11" name="Tijdelijke aanduiding voor tekst 3"/>
          <p:cNvSpPr>
            <a:spLocks noGrp="1"/>
          </p:cNvSpPr>
          <p:nvPr>
            <p:ph type="body" sz="quarter" idx="20" hasCustomPrompt="1"/>
          </p:nvPr>
        </p:nvSpPr>
        <p:spPr>
          <a:xfrm>
            <a:off x="4476600" y="1620449"/>
            <a:ext cx="3240000" cy="845610"/>
          </a:xfrm>
          <a:prstGeom prst="rect">
            <a:avLst/>
          </a:prstGeom>
        </p:spPr>
        <p:txBody>
          <a:bodyPr vert="horz" lIns="0" tIns="0" rIns="0" bIns="0">
            <a:normAutofit/>
          </a:bodyPr>
          <a:lstStyle>
            <a:lvl1pPr marL="0" marR="0" indent="0" algn="ctr" defTabSz="912579" rtl="0" eaLnBrk="1" fontAlgn="auto" latinLnBrk="0" hangingPunct="1">
              <a:lnSpc>
                <a:spcPct val="120000"/>
              </a:lnSpc>
              <a:spcBef>
                <a:spcPts val="0"/>
              </a:spcBef>
              <a:spcAft>
                <a:spcPts val="0"/>
              </a:spcAft>
              <a:buClrTx/>
              <a:buSzTx/>
              <a:buFont typeface="Arial" panose="020B0604020202020204" pitchFamily="34" charset="0"/>
              <a:buNone/>
              <a:tabLst/>
              <a:defRPr sz="2400">
                <a:solidFill>
                  <a:schemeClr val="bg1"/>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[titel]</a:t>
            </a:r>
          </a:p>
        </p:txBody>
      </p:sp>
      <p:sp>
        <p:nvSpPr>
          <p:cNvPr id="12" name="Tijdelijke aanduiding voor tekst 3"/>
          <p:cNvSpPr>
            <a:spLocks noGrp="1"/>
          </p:cNvSpPr>
          <p:nvPr>
            <p:ph type="body" sz="quarter" idx="21" hasCustomPrompt="1"/>
          </p:nvPr>
        </p:nvSpPr>
        <p:spPr>
          <a:xfrm>
            <a:off x="8161200" y="1620449"/>
            <a:ext cx="3240000" cy="845610"/>
          </a:xfrm>
          <a:prstGeom prst="rect">
            <a:avLst/>
          </a:prstGeom>
        </p:spPr>
        <p:txBody>
          <a:bodyPr vert="horz" lIns="0" tIns="0" rIns="0" bIns="0">
            <a:normAutofit/>
          </a:bodyPr>
          <a:lstStyle>
            <a:lvl1pPr marL="0" marR="0" indent="0" algn="ctr" defTabSz="912579" rtl="0" eaLnBrk="1" fontAlgn="auto" latinLnBrk="0" hangingPunct="1">
              <a:lnSpc>
                <a:spcPct val="120000"/>
              </a:lnSpc>
              <a:spcBef>
                <a:spcPts val="0"/>
              </a:spcBef>
              <a:spcAft>
                <a:spcPts val="0"/>
              </a:spcAft>
              <a:buClrTx/>
              <a:buSzTx/>
              <a:buFont typeface="Arial" panose="020B0604020202020204" pitchFamily="34" charset="0"/>
              <a:buNone/>
              <a:tabLst/>
              <a:defRPr sz="2400">
                <a:solidFill>
                  <a:schemeClr val="bg1"/>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[titel]</a:t>
            </a:r>
          </a:p>
        </p:txBody>
      </p:sp>
      <p:sp>
        <p:nvSpPr>
          <p:cNvPr id="9" name="Rechthoekige driehoek 8">
            <a:extLst>
              <a:ext uri="{FF2B5EF4-FFF2-40B4-BE49-F238E27FC236}">
                <a16:creationId xmlns:a16="http://schemas.microsoft.com/office/drawing/2014/main" id="{9C51F134-137F-4BF3-9A97-480E30E344AA}"/>
              </a:ext>
            </a:extLst>
          </p:cNvPr>
          <p:cNvSpPr/>
          <p:nvPr userDrawn="1"/>
        </p:nvSpPr>
        <p:spPr>
          <a:xfrm rot="5400000">
            <a:off x="0" y="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pic>
        <p:nvPicPr>
          <p:cNvPr id="16" name="Afbeelding 15">
            <a:extLst>
              <a:ext uri="{FF2B5EF4-FFF2-40B4-BE49-F238E27FC236}">
                <a16:creationId xmlns:a16="http://schemas.microsoft.com/office/drawing/2014/main" id="{1BDAA57A-66F3-4443-82D1-C061603D7563}"/>
              </a:ext>
            </a:extLst>
          </p:cNvPr>
          <p:cNvPicPr>
            <a:picLocks noChangeAspect="1"/>
          </p:cNvPicPr>
          <p:nvPr userDrawn="1"/>
        </p:nvPicPr>
        <p:blipFill rotWithShape="1">
          <a:blip r:embed="rId2"/>
          <a:srcRect r="39715" b="40737"/>
          <a:stretch/>
        </p:blipFill>
        <p:spPr>
          <a:xfrm>
            <a:off x="0" y="0"/>
            <a:ext cx="856343" cy="841829"/>
          </a:xfrm>
          <a:prstGeom prst="rect">
            <a:avLst/>
          </a:prstGeom>
        </p:spPr>
      </p:pic>
    </p:spTree>
    <p:extLst>
      <p:ext uri="{BB962C8B-B14F-4D97-AF65-F5344CB8AC3E}">
        <p14:creationId xmlns:p14="http://schemas.microsoft.com/office/powerpoint/2010/main" val="3201141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eldia met lichte foto">
    <p:bg>
      <p:bgPr>
        <a:solidFill>
          <a:schemeClr val="tx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DDDDDD"/>
          </a:solidFill>
        </p:spPr>
        <p:txBody>
          <a:bodyPr wrap="square">
            <a:noAutofit/>
          </a:bodyPr>
          <a:lstStyle>
            <a:lvl1pPr marL="0" indent="0" algn="ctr">
              <a:lnSpc>
                <a:spcPct val="100000"/>
              </a:lnSpc>
              <a:buNone/>
              <a:defRPr/>
            </a:lvl1pPr>
          </a:lstStyle>
          <a:p>
            <a:r>
              <a:rPr lang="en-US" smtClean="0"/>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4700">
                <a:solidFill>
                  <a:schemeClr val="tx1"/>
                </a:solidFill>
              </a:defRPr>
            </a:lvl1pPr>
          </a:lstStyle>
          <a:p>
            <a:r>
              <a:rPr lang="en-US" smtClean="0"/>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6400"/>
            <a:ext cx="2700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4400"/>
            <a:ext cx="1548000" cy="4716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0" name="Toelichting 2">
            <a:extLst>
              <a:ext uri="{FF2B5EF4-FFF2-40B4-BE49-F238E27FC236}">
                <a16:creationId xmlns:a16="http://schemas.microsoft.com/office/drawing/2014/main" id="{58888936-6C5E-417F-BEF5-E2EF5FB87309}"/>
              </a:ext>
            </a:extLst>
          </p:cNvPr>
          <p:cNvSpPr txBox="1"/>
          <p:nvPr userDrawn="1"/>
        </p:nvSpPr>
        <p:spPr>
          <a:xfrm>
            <a:off x="12358572" y="3201792"/>
            <a:ext cx="2031009" cy="3554819"/>
          </a:xfrm>
          <a:prstGeom prst="rect">
            <a:avLst/>
          </a:prstGeom>
          <a:noFill/>
        </p:spPr>
        <p:txBody>
          <a:bodyPr wrap="square" lIns="0" tIns="0" rIns="0" bIns="0" rtlCol="0">
            <a:spAutoFit/>
          </a:bodyPr>
          <a:lstStyle/>
          <a:p>
            <a:pPr>
              <a:lnSpc>
                <a:spcPct val="100000"/>
              </a:lnSpc>
            </a:pPr>
            <a:r>
              <a:rPr lang="nl-NL" sz="1050" b="1" baseline="0" noProof="1">
                <a:solidFill>
                  <a:schemeClr val="tx2"/>
                </a:solidFill>
                <a:latin typeface="+mn-lt"/>
                <a:cs typeface="Arial" panose="020B0604020202020204" pitchFamily="34" charset="0"/>
              </a:rPr>
              <a:t>Foto instellen</a:t>
            </a:r>
          </a:p>
          <a:p>
            <a:pPr>
              <a:lnSpc>
                <a:spcPct val="100000"/>
              </a:lnSpc>
            </a:pPr>
            <a:r>
              <a:rPr lang="nl-NL" sz="1050"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1050" baseline="0" noProof="1">
              <a:solidFill>
                <a:schemeClr val="tx1"/>
              </a:solidFill>
              <a:latin typeface="+mn-lt"/>
              <a:cs typeface="Arial" panose="020B0604020202020204" pitchFamily="34" charset="0"/>
            </a:endParaRPr>
          </a:p>
          <a:p>
            <a:pPr>
              <a:lnSpc>
                <a:spcPct val="100000"/>
              </a:lnSpc>
            </a:pPr>
            <a:r>
              <a:rPr lang="nl-NL" sz="1050" b="0" i="0" u="none" baseline="0" noProof="1">
                <a:solidFill>
                  <a:schemeClr val="tx1"/>
                </a:solidFill>
                <a:latin typeface="+mn-lt"/>
                <a:cs typeface="Arial" panose="020B0604020202020204" pitchFamily="34" charset="0"/>
              </a:rPr>
              <a:t>Als je een ander gedeelte van de foto wilt zien, gebruik je de functie ‘bijsnijden’: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Selecteer de foto op de dia; het kader wordt vierkant weergegeven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Hulpmiddelen voor tekenen / Opmaak</a:t>
            </a:r>
            <a:r>
              <a:rPr lang="nl-NL" sz="1050" b="0" i="0" u="none" baseline="0" noProof="1">
                <a:solidFill>
                  <a:schemeClr val="tx1"/>
                </a:solidFill>
                <a:latin typeface="+mn-lt"/>
                <a:cs typeface="Arial" panose="020B0604020202020204" pitchFamily="34" charset="0"/>
              </a:rPr>
              <a:t>: klik op </a:t>
            </a:r>
            <a:r>
              <a:rPr lang="nl-NL" sz="1050" b="1" i="0" u="none" baseline="0" noProof="1">
                <a:solidFill>
                  <a:schemeClr val="tx1"/>
                </a:solidFill>
                <a:latin typeface="+mn-lt"/>
                <a:cs typeface="Arial" panose="020B0604020202020204" pitchFamily="34" charset="0"/>
              </a:rPr>
              <a:t>Bijsnijden</a:t>
            </a:r>
            <a:r>
              <a:rPr lang="nl-NL" sz="1050" b="0" i="0" u="none" baseline="0" noProof="1">
                <a:solidFill>
                  <a:schemeClr val="tx1"/>
                </a:solidFill>
                <a:latin typeface="+mn-lt"/>
                <a:cs typeface="Arial" panose="020B0604020202020204" pitchFamily="34" charset="0"/>
              </a:rPr>
              <a:t>.</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Klik naast het kader om de bijsnijden-functie te verlaten.</a:t>
            </a:r>
          </a:p>
        </p:txBody>
      </p:sp>
      <p:sp>
        <p:nvSpPr>
          <p:cNvPr id="21" name="Toelichting 2">
            <a:extLst>
              <a:ext uri="{FF2B5EF4-FFF2-40B4-BE49-F238E27FC236}">
                <a16:creationId xmlns:a16="http://schemas.microsoft.com/office/drawing/2014/main" id="{0F8C9FE2-BA24-4C8F-A357-4D9EF1B0D229}"/>
              </a:ext>
            </a:extLst>
          </p:cNvPr>
          <p:cNvSpPr txBox="1"/>
          <p:nvPr userDrawn="1"/>
        </p:nvSpPr>
        <p:spPr>
          <a:xfrm>
            <a:off x="12358572" y="0"/>
            <a:ext cx="2031009" cy="3070071"/>
          </a:xfrm>
          <a:prstGeom prst="rect">
            <a:avLst/>
          </a:prstGeom>
          <a:noFill/>
        </p:spPr>
        <p:txBody>
          <a:bodyPr wrap="square" lIns="0" tIns="0" rIns="0" bIns="0" rtlCol="0">
            <a:spAutoFit/>
          </a:bodyPr>
          <a:lstStyle/>
          <a:p>
            <a:pPr>
              <a:lnSpc>
                <a:spcPct val="100000"/>
              </a:lnSpc>
            </a:pPr>
            <a:r>
              <a:rPr lang="nl-NL" sz="1050"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1050"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Start</a:t>
            </a:r>
            <a:r>
              <a:rPr lang="nl-NL" sz="1050" b="0" i="0" u="none" baseline="0" noProof="1">
                <a:solidFill>
                  <a:schemeClr val="tx1"/>
                </a:solidFill>
                <a:latin typeface="+mn-lt"/>
                <a:cs typeface="Arial" panose="020B0604020202020204" pitchFamily="34" charset="0"/>
              </a:rPr>
              <a:t>:</a:t>
            </a:r>
            <a:r>
              <a:rPr lang="nl-NL" sz="1050" b="1" i="0" u="none" baseline="0" noProof="1">
                <a:solidFill>
                  <a:schemeClr val="tx1"/>
                </a:solidFill>
                <a:latin typeface="+mn-lt"/>
                <a:cs typeface="Arial" panose="020B0604020202020204" pitchFamily="34" charset="0"/>
              </a:rPr>
              <a:t> </a:t>
            </a:r>
            <a:r>
              <a:rPr lang="nl-NL" sz="1050" b="0" i="0" u="none" baseline="0" noProof="1">
                <a:solidFill>
                  <a:schemeClr val="tx1"/>
                </a:solidFill>
                <a:latin typeface="+mn-lt"/>
                <a:cs typeface="Arial" panose="020B0604020202020204" pitchFamily="34" charset="0"/>
              </a:rPr>
              <a:t>klik op </a:t>
            </a:r>
            <a:r>
              <a:rPr lang="nl-NL" sz="1050" b="1" i="0" u="none" baseline="0" noProof="1">
                <a:solidFill>
                  <a:schemeClr val="tx1"/>
                </a:solidFill>
                <a:latin typeface="+mn-lt"/>
                <a:cs typeface="Arial" panose="020B0604020202020204" pitchFamily="34" charset="0"/>
              </a:rPr>
              <a:t>Opnieuw instellen</a:t>
            </a:r>
            <a:r>
              <a:rPr lang="nl-NL" sz="1050"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1050"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50"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1070397"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1050" b="0" i="0" u="none" baseline="0" noProof="1">
                <a:solidFill>
                  <a:schemeClr val="tx1"/>
                </a:solidFill>
                <a:latin typeface="+mn-lt"/>
                <a:cs typeface="Arial" panose="020B0604020202020204" pitchFamily="34" charset="0"/>
              </a:rPr>
              <a:t>Je kunt dit voorkomen door de bijsnijdingen eerst te verwijderen: </a:t>
            </a:r>
          </a:p>
          <a:p>
            <a:pPr marL="200699" marR="0" lvl="0" indent="-200699" algn="l" defTabSz="107039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1050" b="0" i="0" u="none" baseline="0" noProof="1">
                <a:solidFill>
                  <a:schemeClr val="tx1"/>
                </a:solidFill>
                <a:latin typeface="+mn-lt"/>
                <a:cs typeface="Arial" panose="020B0604020202020204" pitchFamily="34" charset="0"/>
              </a:rPr>
              <a:t>Selecteer de foto. </a:t>
            </a:r>
          </a:p>
          <a:p>
            <a:pPr marL="200699" marR="0" lvl="0" indent="-200699" algn="l" defTabSz="107039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Hulpmiddelen voor tekenen / Opmaak</a:t>
            </a:r>
            <a:r>
              <a:rPr lang="nl-NL" sz="1050" b="0" i="0" u="none" baseline="0" noProof="1">
                <a:solidFill>
                  <a:schemeClr val="tx1"/>
                </a:solidFill>
                <a:latin typeface="+mn-lt"/>
                <a:cs typeface="Arial" panose="020B0604020202020204" pitchFamily="34" charset="0"/>
              </a:rPr>
              <a:t>: klik op </a:t>
            </a:r>
            <a:r>
              <a:rPr lang="nl-NL" sz="1050" b="1" i="0" u="none" baseline="0" noProof="1">
                <a:solidFill>
                  <a:schemeClr val="tx1"/>
                </a:solidFill>
                <a:latin typeface="+mn-lt"/>
                <a:cs typeface="Arial" panose="020B0604020202020204" pitchFamily="34" charset="0"/>
              </a:rPr>
              <a:t>Afbeeldingen comprimeren</a:t>
            </a:r>
            <a:r>
              <a:rPr lang="nl-NL" sz="1050" b="0" i="0" u="none" baseline="0" noProof="1">
                <a:solidFill>
                  <a:schemeClr val="tx1"/>
                </a:solidFill>
                <a:latin typeface="+mn-lt"/>
                <a:cs typeface="Arial" panose="020B0604020202020204" pitchFamily="34" charset="0"/>
              </a:rPr>
              <a:t> en selecteer </a:t>
            </a:r>
            <a:r>
              <a:rPr lang="nl-NL" sz="1050" b="1" i="0" u="none" baseline="0" noProof="1">
                <a:solidFill>
                  <a:schemeClr val="tx1"/>
                </a:solidFill>
                <a:latin typeface="+mn-lt"/>
                <a:cs typeface="Arial" panose="020B0604020202020204" pitchFamily="34" charset="0"/>
              </a:rPr>
              <a:t>Bijgesneden gebieden van afbeeldingen verwijderen</a:t>
            </a:r>
            <a:r>
              <a:rPr lang="nl-NL" sz="1050"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BE146738-8187-4BD2-A109-7553796348B6}"/>
              </a:ext>
            </a:extLst>
          </p:cNvPr>
          <p:cNvGrpSpPr/>
          <p:nvPr userDrawn="1"/>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2DBC996F-99C8-4D5B-AEDD-8F14050228D9}"/>
                </a:ext>
              </a:extLst>
            </p:cNvPr>
            <p:cNvSpPr txBox="1"/>
            <p:nvPr userDrawn="1"/>
          </p:nvSpPr>
          <p:spPr>
            <a:xfrm>
              <a:off x="-2172832" y="1897500"/>
              <a:ext cx="2046443" cy="1846659"/>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Nieuwe dia</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aseline="0" noProof="1">
                  <a:solidFill>
                    <a:schemeClr val="tx1"/>
                  </a:solidFill>
                  <a:latin typeface="+mn-lt"/>
                  <a:cs typeface="Arial" panose="020B0604020202020204" pitchFamily="34" charset="0"/>
                </a:rPr>
                <a:t>-tab </a:t>
              </a:r>
              <a:r>
                <a:rPr lang="nl-NL" sz="1000" u="sng" baseline="0" noProof="1">
                  <a:solidFill>
                    <a:schemeClr val="tx1"/>
                  </a:solidFill>
                  <a:latin typeface="+mn-lt"/>
                  <a:cs typeface="Arial" panose="020B0604020202020204" pitchFamily="34" charset="0"/>
                </a:rPr>
                <a:t>op het tekstje onder </a:t>
              </a:r>
              <a:r>
                <a:rPr lang="nl-NL" sz="1000" baseline="0" noProof="1">
                  <a:solidFill>
                    <a:schemeClr val="tx1"/>
                  </a:solidFill>
                  <a:latin typeface="+mn-lt"/>
                  <a:cs typeface="Arial" panose="020B0604020202020204" pitchFamily="34" charset="0"/>
                </a:rPr>
                <a:t>het pictogram </a:t>
              </a:r>
              <a:r>
                <a:rPr lang="nl-NL" sz="1000" b="1" baseline="0" noProof="1">
                  <a:solidFill>
                    <a:schemeClr val="tx1"/>
                  </a:solidFill>
                  <a:latin typeface="+mn-lt"/>
                  <a:cs typeface="Arial" panose="020B0604020202020204" pitchFamily="34" charset="0"/>
                </a:rPr>
                <a:t>Nieuwe dia</a:t>
              </a:r>
              <a:r>
                <a:rPr lang="nl-NL" sz="1000" baseline="0" noProof="1">
                  <a:solidFill>
                    <a:schemeClr val="tx1"/>
                  </a:solidFill>
                  <a:latin typeface="+mn-lt"/>
                  <a:cs typeface="Arial" panose="020B0604020202020204" pitchFamily="34" charset="0"/>
                </a:rPr>
                <a:t>:</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1" baseline="0" noProof="1">
                <a:solidFill>
                  <a:schemeClr val="tx1"/>
                </a:solidFill>
                <a:latin typeface="+mn-lt"/>
                <a:cs typeface="Arial" panose="020B0604020202020204" pitchFamily="34" charset="0"/>
              </a:endParaRPr>
            </a:p>
            <a:p>
              <a:pPr>
                <a:lnSpc>
                  <a:spcPct val="100000"/>
                </a:lnSpc>
              </a:pPr>
              <a:r>
                <a:rPr lang="nl-NL" sz="1000" b="1" baseline="0" noProof="1">
                  <a:solidFill>
                    <a:schemeClr val="accent2"/>
                  </a:solidFill>
                  <a:latin typeface="+mn-lt"/>
                  <a:cs typeface="Arial" panose="020B0604020202020204" pitchFamily="34" charset="0"/>
                </a:rPr>
                <a:t>Andere indeling voor huidige dia</a:t>
              </a:r>
            </a:p>
            <a:p>
              <a:pPr>
                <a:lnSpc>
                  <a:spcPct val="100000"/>
                </a:lnSpc>
              </a:pPr>
              <a:r>
                <a:rPr lang="nl-NL" sz="1000" b="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1939F5F1-5D4F-4461-9A94-52EF82EE60D8}"/>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57ECED57-F7F9-4D97-A1AA-0E4CB7F905C8}"/>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a:solidFill>
                  <a:schemeClr val="tx1"/>
                </a:solidFill>
              </a:endParaRPr>
            </a:p>
          </p:txBody>
        </p:sp>
        <p:pic>
          <p:nvPicPr>
            <p:cNvPr id="32" name="Afbeelding 31">
              <a:extLst>
                <a:ext uri="{FF2B5EF4-FFF2-40B4-BE49-F238E27FC236}">
                  <a16:creationId xmlns:a16="http://schemas.microsoft.com/office/drawing/2014/main" id="{FB007FD4-75A6-4597-BC31-9C0ABA112C0B}"/>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4AC97971-A551-4EFE-A7DF-0E5E3603CC1D}"/>
              </a:ext>
            </a:extLst>
          </p:cNvPr>
          <p:cNvSpPr txBox="1"/>
          <p:nvPr userDrawn="1"/>
        </p:nvSpPr>
        <p:spPr>
          <a:xfrm>
            <a:off x="-2172832" y="2500247"/>
            <a:ext cx="2141781" cy="4308872"/>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Licht of donker</a:t>
            </a:r>
          </a:p>
          <a:p>
            <a:pPr>
              <a:lnSpc>
                <a:spcPct val="100000"/>
              </a:lnSpc>
            </a:pPr>
            <a:r>
              <a:rPr lang="nl-NL" sz="1000"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1000" b="0" baseline="0" noProof="1">
              <a:solidFill>
                <a:schemeClr val="tx1"/>
              </a:solidFill>
              <a:latin typeface="+mn-lt"/>
              <a:cs typeface="Arial" panose="020B0604020202020204" pitchFamily="34" charset="0"/>
            </a:endParaRPr>
          </a:p>
          <a:p>
            <a:pPr>
              <a:lnSpc>
                <a:spcPct val="100000"/>
              </a:lnSpc>
            </a:pPr>
            <a:r>
              <a:rPr lang="nl-NL" sz="1000"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tab </a:t>
            </a:r>
            <a:r>
              <a:rPr lang="nl-NL" sz="1000" b="1" baseline="0" noProof="1">
                <a:solidFill>
                  <a:schemeClr val="tx1"/>
                </a:solidFill>
                <a:latin typeface="+mn-lt"/>
                <a:cs typeface="Arial" panose="020B0604020202020204" pitchFamily="34" charset="0"/>
              </a:rPr>
              <a:t>Ontwerpen</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Uiterst links staan de twee ontwerpen van InfoSupport:</a:t>
            </a: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het gewenste ontwerp.</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1000"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b="0" i="1" baseline="0" noProof="1">
                <a:solidFill>
                  <a:schemeClr val="tx1"/>
                </a:solidFill>
                <a:latin typeface="+mn-lt"/>
                <a:cs typeface="Arial" panose="020B0604020202020204" pitchFamily="34" charset="0"/>
              </a:rPr>
              <a:t>Let op: eventueel handmatig opgemaakte dia’s worden </a:t>
            </a:r>
            <a:r>
              <a:rPr lang="nl-NL" sz="1000" b="0" i="1" u="sng" baseline="0" noProof="1">
                <a:solidFill>
                  <a:schemeClr val="tx1"/>
                </a:solidFill>
                <a:latin typeface="+mn-lt"/>
                <a:cs typeface="Arial" panose="020B0604020202020204" pitchFamily="34" charset="0"/>
              </a:rPr>
              <a:t>niet</a:t>
            </a:r>
            <a:r>
              <a:rPr lang="nl-NL" sz="1000"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59CBA8FD-0EFF-4BD9-A350-B4A42F509849}"/>
              </a:ext>
            </a:extLst>
          </p:cNvPr>
          <p:cNvPicPr>
            <a:picLocks noChangeAspect="1"/>
          </p:cNvPicPr>
          <p:nvPr userDrawn="1"/>
        </p:nvPicPr>
        <p:blipFill>
          <a:blip r:embed="rId6"/>
          <a:stretch>
            <a:fillRect/>
          </a:stretch>
        </p:blipFill>
        <p:spPr>
          <a:xfrm>
            <a:off x="-2020432" y="4534453"/>
            <a:ext cx="1827354" cy="1067068"/>
          </a:xfrm>
          <a:prstGeom prst="rect">
            <a:avLst/>
          </a:prstGeom>
        </p:spPr>
      </p:pic>
    </p:spTree>
    <p:extLst>
      <p:ext uri="{BB962C8B-B14F-4D97-AF65-F5344CB8AC3E}">
        <p14:creationId xmlns:p14="http://schemas.microsoft.com/office/powerpoint/2010/main" val="370422187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Even voorstellen ...">
    <p:spTree>
      <p:nvGrpSpPr>
        <p:cNvPr id="1" name=""/>
        <p:cNvGrpSpPr/>
        <p:nvPr/>
      </p:nvGrpSpPr>
      <p:grpSpPr>
        <a:xfrm>
          <a:off x="0" y="0"/>
          <a:ext cx="0" cy="0"/>
          <a:chOff x="0" y="0"/>
          <a:chExt cx="0" cy="0"/>
        </a:xfrm>
      </p:grpSpPr>
      <p:sp>
        <p:nvSpPr>
          <p:cNvPr id="13" name="Tijdelijke aanduiding voor afbeelding 7"/>
          <p:cNvSpPr>
            <a:spLocks noGrp="1"/>
          </p:cNvSpPr>
          <p:nvPr>
            <p:ph type="pic" sz="quarter" idx="18"/>
          </p:nvPr>
        </p:nvSpPr>
        <p:spPr>
          <a:xfrm>
            <a:off x="2799762" y="0"/>
            <a:ext cx="9392245" cy="6858000"/>
          </a:xfrm>
          <a:prstGeom prst="rect">
            <a:avLst/>
          </a:prstGeom>
          <a:solidFill>
            <a:schemeClr val="bg1">
              <a:lumMod val="85000"/>
            </a:schemeClr>
          </a:solidFill>
        </p:spPr>
        <p:txBody>
          <a:bodyPr vert="horz"/>
          <a:lstStyle>
            <a:lvl1pPr marL="0" indent="0" algn="ctr">
              <a:buNone/>
              <a:defRPr sz="1877">
                <a:solidFill>
                  <a:srgbClr val="5F5F5F"/>
                </a:solidFill>
                <a:latin typeface="Arial"/>
                <a:cs typeface="Arial"/>
              </a:defRPr>
            </a:lvl1pPr>
          </a:lstStyle>
          <a:p>
            <a:endParaRPr lang="nl-NL" dirty="0"/>
          </a:p>
        </p:txBody>
      </p:sp>
      <p:sp>
        <p:nvSpPr>
          <p:cNvPr id="9" name="Tijdelijke aanduiding voor tekst 3"/>
          <p:cNvSpPr>
            <a:spLocks noGrp="1"/>
          </p:cNvSpPr>
          <p:nvPr>
            <p:ph type="body" sz="quarter" idx="19" hasCustomPrompt="1"/>
          </p:nvPr>
        </p:nvSpPr>
        <p:spPr>
          <a:xfrm>
            <a:off x="777600" y="1600664"/>
            <a:ext cx="4320000" cy="521521"/>
          </a:xfrm>
          <a:prstGeom prst="rect">
            <a:avLst/>
          </a:prstGeom>
        </p:spPr>
        <p:txBody>
          <a:bodyPr vert="horz" lIns="0" tIns="0" rIns="0" bIns="0"/>
          <a:lstStyle>
            <a:lvl1pPr marL="0" marR="0" indent="0" algn="l" defTabSz="912579" rtl="0" eaLnBrk="1" fontAlgn="auto" latinLnBrk="0" hangingPunct="1">
              <a:lnSpc>
                <a:spcPct val="120000"/>
              </a:lnSpc>
              <a:spcBef>
                <a:spcPts val="0"/>
              </a:spcBef>
              <a:spcAft>
                <a:spcPts val="0"/>
              </a:spcAft>
              <a:buClrTx/>
              <a:buSzTx/>
              <a:buFont typeface="Arial" panose="020B0604020202020204" pitchFamily="34" charset="0"/>
              <a:buNone/>
              <a:tabLst/>
              <a:defRPr sz="2347" b="1">
                <a:solidFill>
                  <a:schemeClr val="bg1"/>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[functie]</a:t>
            </a:r>
          </a:p>
        </p:txBody>
      </p:sp>
      <p:sp>
        <p:nvSpPr>
          <p:cNvPr id="11" name="Tijdelijke aanduiding voor tekst 3"/>
          <p:cNvSpPr>
            <a:spLocks noGrp="1"/>
          </p:cNvSpPr>
          <p:nvPr>
            <p:ph type="body" sz="quarter" idx="28" hasCustomPrompt="1"/>
          </p:nvPr>
        </p:nvSpPr>
        <p:spPr>
          <a:xfrm>
            <a:off x="777600" y="2122185"/>
            <a:ext cx="4320000" cy="464603"/>
          </a:xfrm>
          <a:prstGeom prst="rect">
            <a:avLst/>
          </a:prstGeom>
        </p:spPr>
        <p:txBody>
          <a:bodyPr vert="horz" lIns="0" tIns="0" rIns="0" bIns="0"/>
          <a:lstStyle>
            <a:lvl1pPr marL="0" marR="0" indent="0" algn="l" defTabSz="912579" rtl="0" eaLnBrk="1" fontAlgn="auto" latinLnBrk="0" hangingPunct="1">
              <a:lnSpc>
                <a:spcPct val="120000"/>
              </a:lnSpc>
              <a:spcBef>
                <a:spcPts val="0"/>
              </a:spcBef>
              <a:spcAft>
                <a:spcPts val="0"/>
              </a:spcAft>
              <a:buClrTx/>
              <a:buSzTx/>
              <a:buFont typeface="Arial" panose="020B0604020202020204" pitchFamily="34" charset="0"/>
              <a:buNone/>
              <a:tabLst/>
              <a:defRPr sz="1877" b="0">
                <a:solidFill>
                  <a:schemeClr val="bg1"/>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[e-mailadres]</a:t>
            </a:r>
          </a:p>
        </p:txBody>
      </p:sp>
      <p:pic>
        <p:nvPicPr>
          <p:cNvPr id="3" name="Afbeelding 2">
            <a:extLst>
              <a:ext uri="{FF2B5EF4-FFF2-40B4-BE49-F238E27FC236}">
                <a16:creationId xmlns:a16="http://schemas.microsoft.com/office/drawing/2014/main" id="{2C5E712C-5496-4582-9FCF-C3F14CF788B6}"/>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791341" y="5864400"/>
            <a:ext cx="1520518" cy="464603"/>
          </a:xfrm>
          <a:prstGeom prst="rect">
            <a:avLst/>
          </a:prstGeom>
        </p:spPr>
      </p:pic>
      <p:sp>
        <p:nvSpPr>
          <p:cNvPr id="4" name="Titel 3">
            <a:extLst>
              <a:ext uri="{FF2B5EF4-FFF2-40B4-BE49-F238E27FC236}">
                <a16:creationId xmlns:a16="http://schemas.microsoft.com/office/drawing/2014/main" id="{1C6EC026-02AE-43ED-B54C-523EEAEF44E0}"/>
              </a:ext>
            </a:extLst>
          </p:cNvPr>
          <p:cNvSpPr>
            <a:spLocks noGrp="1"/>
          </p:cNvSpPr>
          <p:nvPr>
            <p:ph type="title" hasCustomPrompt="1"/>
          </p:nvPr>
        </p:nvSpPr>
        <p:spPr>
          <a:xfrm>
            <a:off x="1296000" y="720000"/>
            <a:ext cx="9864000" cy="837122"/>
          </a:xfrm>
        </p:spPr>
        <p:txBody>
          <a:bodyPr/>
          <a:lstStyle>
            <a:lvl1pPr>
              <a:defRPr/>
            </a:lvl1pPr>
          </a:lstStyle>
          <a:p>
            <a:r>
              <a:rPr lang="nl-NL" dirty="0"/>
              <a:t>[naam]</a:t>
            </a:r>
          </a:p>
        </p:txBody>
      </p:sp>
      <p:sp>
        <p:nvSpPr>
          <p:cNvPr id="15" name="Tijdelijke aanduiding voor tekst 3">
            <a:extLst>
              <a:ext uri="{FF2B5EF4-FFF2-40B4-BE49-F238E27FC236}">
                <a16:creationId xmlns:a16="http://schemas.microsoft.com/office/drawing/2014/main" id="{6CFA03C9-356F-461D-84CC-49E7736E59B0}"/>
              </a:ext>
            </a:extLst>
          </p:cNvPr>
          <p:cNvSpPr>
            <a:spLocks noGrp="1"/>
          </p:cNvSpPr>
          <p:nvPr>
            <p:ph type="body" sz="quarter" idx="29" hasCustomPrompt="1"/>
          </p:nvPr>
        </p:nvSpPr>
        <p:spPr>
          <a:xfrm>
            <a:off x="777600" y="2586788"/>
            <a:ext cx="4320000" cy="1771509"/>
          </a:xfrm>
          <a:prstGeom prst="rect">
            <a:avLst/>
          </a:prstGeom>
        </p:spPr>
        <p:txBody>
          <a:bodyPr vert="horz" lIns="0" tIns="0" rIns="0" bIns="0"/>
          <a:lstStyle>
            <a:lvl1pPr marL="0" marR="0" indent="0" algn="l" defTabSz="912579" rtl="0" eaLnBrk="1" fontAlgn="auto" latinLnBrk="0" hangingPunct="1">
              <a:lnSpc>
                <a:spcPct val="120000"/>
              </a:lnSpc>
              <a:spcBef>
                <a:spcPts val="0"/>
              </a:spcBef>
              <a:spcAft>
                <a:spcPts val="0"/>
              </a:spcAft>
              <a:buClrTx/>
              <a:buSzTx/>
              <a:buFont typeface="Arial" panose="020B0604020202020204" pitchFamily="34" charset="0"/>
              <a:buNone/>
              <a:tabLst/>
              <a:defRPr sz="1877" b="0">
                <a:solidFill>
                  <a:schemeClr val="bg1"/>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[andere contactinfo, b.v. LinkedIn]</a:t>
            </a:r>
          </a:p>
        </p:txBody>
      </p:sp>
    </p:spTree>
    <p:extLst>
      <p:ext uri="{BB962C8B-B14F-4D97-AF65-F5344CB8AC3E}">
        <p14:creationId xmlns:p14="http://schemas.microsoft.com/office/powerpoint/2010/main" val="122546397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3" name="Tijdelijke aanduiding voor media 2"/>
          <p:cNvSpPr>
            <a:spLocks noGrp="1"/>
          </p:cNvSpPr>
          <p:nvPr>
            <p:ph type="media" sz="quarter" idx="12"/>
          </p:nvPr>
        </p:nvSpPr>
        <p:spPr>
          <a:xfrm>
            <a:off x="8" y="0"/>
            <a:ext cx="12192000" cy="6858000"/>
          </a:xfrm>
          <a:prstGeom prst="rect">
            <a:avLst/>
          </a:prstGeom>
          <a:solidFill>
            <a:schemeClr val="bg1">
              <a:lumMod val="85000"/>
            </a:schemeClr>
          </a:solidFill>
        </p:spPr>
        <p:txBody>
          <a:bodyPr vert="horz"/>
          <a:lstStyle>
            <a:lvl1pPr marL="0" indent="0" algn="ctr">
              <a:buNone/>
              <a:defRPr>
                <a:solidFill>
                  <a:srgbClr val="5F5F5F"/>
                </a:solidFill>
              </a:defRPr>
            </a:lvl1pPr>
          </a:lstStyle>
          <a:p>
            <a:endParaRPr lang="nl-NL" dirty="0"/>
          </a:p>
        </p:txBody>
      </p:sp>
    </p:spTree>
    <p:extLst>
      <p:ext uri="{BB962C8B-B14F-4D97-AF65-F5344CB8AC3E}">
        <p14:creationId xmlns:p14="http://schemas.microsoft.com/office/powerpoint/2010/main" val="9318253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Sectiekop">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5F53FA-EE09-4A0C-92EE-E4B8A636A532}"/>
              </a:ext>
            </a:extLst>
          </p:cNvPr>
          <p:cNvSpPr>
            <a:spLocks noGrp="1"/>
          </p:cNvSpPr>
          <p:nvPr>
            <p:ph type="title" hasCustomPrompt="1"/>
          </p:nvPr>
        </p:nvSpPr>
        <p:spPr>
          <a:xfrm>
            <a:off x="792000" y="1324801"/>
            <a:ext cx="6861600" cy="2358200"/>
          </a:xfrm>
        </p:spPr>
        <p:txBody>
          <a:bodyPr anchor="t" anchorCtr="0"/>
          <a:lstStyle>
            <a:lvl1pPr>
              <a:defRPr sz="4700">
                <a:solidFill>
                  <a:schemeClr val="bg1"/>
                </a:solidFill>
              </a:defRPr>
            </a:lvl1pPr>
          </a:lstStyle>
          <a:p>
            <a:r>
              <a:rPr lang="nl-NL" dirty="0"/>
              <a:t>[hoofdstuktitel]</a:t>
            </a:r>
          </a:p>
        </p:txBody>
      </p:sp>
      <p:sp>
        <p:nvSpPr>
          <p:cNvPr id="3" name="Tijdelijke aanduiding voor tekst 2">
            <a:extLst>
              <a:ext uri="{FF2B5EF4-FFF2-40B4-BE49-F238E27FC236}">
                <a16:creationId xmlns:a16="http://schemas.microsoft.com/office/drawing/2014/main" id="{C4959B75-7C22-46B5-B30C-BC3F15F35837}"/>
              </a:ext>
            </a:extLst>
          </p:cNvPr>
          <p:cNvSpPr>
            <a:spLocks noGrp="1"/>
          </p:cNvSpPr>
          <p:nvPr>
            <p:ph type="body" idx="1" hasCustomPrompt="1"/>
          </p:nvPr>
        </p:nvSpPr>
        <p:spPr>
          <a:xfrm>
            <a:off x="792000" y="3894246"/>
            <a:ext cx="6861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dirty="0"/>
              <a:t>[ondertitel of toelichting]</a:t>
            </a:r>
          </a:p>
        </p:txBody>
      </p:sp>
      <p:pic>
        <p:nvPicPr>
          <p:cNvPr id="8" name="Afbeelding 7">
            <a:extLst>
              <a:ext uri="{FF2B5EF4-FFF2-40B4-BE49-F238E27FC236}">
                <a16:creationId xmlns:a16="http://schemas.microsoft.com/office/drawing/2014/main" id="{FF806D8B-5DD1-4AC8-881B-942EAB79FC8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25362" y="4334037"/>
            <a:ext cx="2566638" cy="2523963"/>
          </a:xfrm>
          <a:prstGeom prst="rect">
            <a:avLst/>
          </a:prstGeom>
        </p:spPr>
      </p:pic>
      <p:pic>
        <p:nvPicPr>
          <p:cNvPr id="9" name="Afbeelding 8" descr="Afbeelding met tekst, kruiswoordpuzzel&#10;&#10;Beschrijving is gegenereerd met hoge betrouwbaarheid">
            <a:extLst>
              <a:ext uri="{FF2B5EF4-FFF2-40B4-BE49-F238E27FC236}">
                <a16:creationId xmlns:a16="http://schemas.microsoft.com/office/drawing/2014/main" id="{780794D5-73D1-4667-A8F7-1FFB0EDB22F1}"/>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792000" y="891306"/>
            <a:ext cx="266699" cy="222250"/>
          </a:xfrm>
          <a:prstGeom prst="rect">
            <a:avLst/>
          </a:prstGeom>
        </p:spPr>
      </p:pic>
    </p:spTree>
    <p:extLst>
      <p:ext uri="{BB962C8B-B14F-4D97-AF65-F5344CB8AC3E}">
        <p14:creationId xmlns:p14="http://schemas.microsoft.com/office/powerpoint/2010/main" val="115725139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4251F923-90BC-40F3-8BDA-DB17BAC4C646}"/>
              </a:ext>
            </a:extLst>
          </p:cNvPr>
          <p:cNvSpPr>
            <a:spLocks noGrp="1"/>
          </p:cNvSpPr>
          <p:nvPr>
            <p:ph type="title"/>
          </p:nvPr>
        </p:nvSpPr>
        <p:spPr/>
        <p:txBody>
          <a:bodyPr/>
          <a:lstStyle/>
          <a:p>
            <a:r>
              <a:rPr lang="nl-NL"/>
              <a:t>Klik om stijl te bewerken</a:t>
            </a:r>
          </a:p>
        </p:txBody>
      </p:sp>
    </p:spTree>
    <p:extLst>
      <p:ext uri="{BB962C8B-B14F-4D97-AF65-F5344CB8AC3E}">
        <p14:creationId xmlns:p14="http://schemas.microsoft.com/office/powerpoint/2010/main" val="261644059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
        <p:nvSpPr>
          <p:cNvPr id="5" name="Rechthoekige driehoek 4">
            <a:extLst>
              <a:ext uri="{FF2B5EF4-FFF2-40B4-BE49-F238E27FC236}">
                <a16:creationId xmlns:a16="http://schemas.microsoft.com/office/drawing/2014/main" id="{7B950D76-FDB9-4D4D-8E5F-9E36F651D41E}"/>
              </a:ext>
            </a:extLst>
          </p:cNvPr>
          <p:cNvSpPr/>
          <p:nvPr userDrawn="1"/>
        </p:nvSpPr>
        <p:spPr>
          <a:xfrm rot="5400000">
            <a:off x="1140000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 name="Rechthoekige driehoek 2">
            <a:extLst>
              <a:ext uri="{FF2B5EF4-FFF2-40B4-BE49-F238E27FC236}">
                <a16:creationId xmlns:a16="http://schemas.microsoft.com/office/drawing/2014/main" id="{095CAFC6-5277-4CDE-9614-4E898AC231F9}"/>
              </a:ext>
            </a:extLst>
          </p:cNvPr>
          <p:cNvSpPr/>
          <p:nvPr userDrawn="1"/>
        </p:nvSpPr>
        <p:spPr>
          <a:xfrm rot="16200000">
            <a:off x="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Rechthoek 3">
            <a:extLst>
              <a:ext uri="{FF2B5EF4-FFF2-40B4-BE49-F238E27FC236}">
                <a16:creationId xmlns:a16="http://schemas.microsoft.com/office/drawing/2014/main" id="{34050CDE-221E-4E1C-8123-F90126286791}"/>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19336231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Afsluitgroet">
    <p:bg>
      <p:bgPr>
        <a:solidFill>
          <a:schemeClr val="accent2"/>
        </a:solid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69BFDD44-2866-4BB8-BAB3-956F9C108EEB}"/>
              </a:ext>
            </a:extLst>
          </p:cNvPr>
          <p:cNvPicPr>
            <a:picLocks noChangeAspect="1"/>
          </p:cNvPicPr>
          <p:nvPr userDrawn="1"/>
        </p:nvPicPr>
        <p:blipFill>
          <a:blip r:embed="rId2"/>
          <a:stretch>
            <a:fillRect/>
          </a:stretch>
        </p:blipFill>
        <p:spPr>
          <a:xfrm>
            <a:off x="9625362" y="4334037"/>
            <a:ext cx="2566638" cy="2523963"/>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92000" y="5257800"/>
            <a:ext cx="3534451" cy="1081088"/>
          </a:xfrm>
          <a:prstGeom prst="rect">
            <a:avLst/>
          </a:prstGeom>
        </p:spPr>
      </p:pic>
      <p:sp>
        <p:nvSpPr>
          <p:cNvPr id="6" name="Tijdelijke aanduiding voor tekst 5">
            <a:extLst>
              <a:ext uri="{FF2B5EF4-FFF2-40B4-BE49-F238E27FC236}">
                <a16:creationId xmlns:a16="http://schemas.microsoft.com/office/drawing/2014/main" id="{05F27743-4FBD-454F-B003-399F0DD3C9B5}"/>
              </a:ext>
            </a:extLst>
          </p:cNvPr>
          <p:cNvSpPr>
            <a:spLocks noGrp="1"/>
          </p:cNvSpPr>
          <p:nvPr>
            <p:ph type="body" sz="quarter" idx="10" hasCustomPrompt="1"/>
          </p:nvPr>
        </p:nvSpPr>
        <p:spPr>
          <a:xfrm>
            <a:off x="792000" y="1203770"/>
            <a:ext cx="7797800" cy="1694004"/>
          </a:xfrm>
        </p:spPr>
        <p:txBody>
          <a:bodyPr>
            <a:normAutofit/>
          </a:bodyPr>
          <a:lstStyle>
            <a:lvl1pPr marL="0" indent="0">
              <a:lnSpc>
                <a:spcPct val="105000"/>
              </a:lnSpc>
              <a:buNone/>
              <a:defRPr sz="3600">
                <a:solidFill>
                  <a:schemeClr val="bg1"/>
                </a:solidFill>
              </a:defRPr>
            </a:lvl1pPr>
          </a:lstStyle>
          <a:p>
            <a:pPr lvl="0"/>
            <a:r>
              <a:rPr lang="nl-NL" dirty="0"/>
              <a:t>[afsluitgroet]</a:t>
            </a:r>
          </a:p>
        </p:txBody>
      </p:sp>
      <p:sp>
        <p:nvSpPr>
          <p:cNvPr id="8" name="Tijdelijke aanduiding voor tekst 7">
            <a:extLst>
              <a:ext uri="{FF2B5EF4-FFF2-40B4-BE49-F238E27FC236}">
                <a16:creationId xmlns:a16="http://schemas.microsoft.com/office/drawing/2014/main" id="{322CD84B-886E-4595-BFBC-7504B9A0CE8A}"/>
              </a:ext>
            </a:extLst>
          </p:cNvPr>
          <p:cNvSpPr>
            <a:spLocks noGrp="1"/>
          </p:cNvSpPr>
          <p:nvPr>
            <p:ph type="body" sz="quarter" idx="11" hasCustomPrompt="1"/>
          </p:nvPr>
        </p:nvSpPr>
        <p:spPr>
          <a:xfrm>
            <a:off x="792000" y="3588345"/>
            <a:ext cx="4800600" cy="1081088"/>
          </a:xfrm>
        </p:spPr>
        <p:txBody>
          <a:bodyPr>
            <a:normAutofit/>
          </a:bodyPr>
          <a:lstStyle>
            <a:lvl1pPr marL="0" indent="0">
              <a:buNone/>
              <a:defRPr sz="1800">
                <a:solidFill>
                  <a:schemeClr val="bg1"/>
                </a:solidFill>
              </a:defRPr>
            </a:lvl1pPr>
            <a:lvl2pPr marL="252000" indent="0">
              <a:buNone/>
              <a:defRPr>
                <a:solidFill>
                  <a:schemeClr val="bg1"/>
                </a:solidFill>
              </a:defRPr>
            </a:lvl2pPr>
            <a:lvl3pPr marL="504000" indent="0">
              <a:buNone/>
              <a:defRPr>
                <a:solidFill>
                  <a:schemeClr val="bg1"/>
                </a:solidFill>
              </a:defRPr>
            </a:lvl3pPr>
            <a:lvl4pPr>
              <a:buNone/>
              <a:defRPr>
                <a:solidFill>
                  <a:schemeClr val="bg1"/>
                </a:solidFill>
              </a:defRPr>
            </a:lvl4pPr>
            <a:lvl5pPr>
              <a:buNone/>
              <a:defRPr>
                <a:solidFill>
                  <a:schemeClr val="bg1"/>
                </a:solidFill>
              </a:defRPr>
            </a:lvl5pPr>
          </a:lstStyle>
          <a:p>
            <a:pPr lvl="0"/>
            <a:r>
              <a:rPr lang="nl-NL" dirty="0"/>
              <a:t>[contactgegevens]</a:t>
            </a:r>
          </a:p>
        </p:txBody>
      </p:sp>
    </p:spTree>
    <p:extLst>
      <p:ext uri="{BB962C8B-B14F-4D97-AF65-F5344CB8AC3E}">
        <p14:creationId xmlns:p14="http://schemas.microsoft.com/office/powerpoint/2010/main" val="310604825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Einde">
    <p:bg>
      <p:bgRef idx="1001">
        <a:schemeClr val="bg1"/>
      </p:bgRef>
    </p:bg>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AC0D48FD-529E-4A93-8565-3D666AA793E1}"/>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4684122" y="2997593"/>
            <a:ext cx="2823757" cy="862815"/>
          </a:xfrm>
          <a:prstGeom prst="rect">
            <a:avLst/>
          </a:prstGeom>
        </p:spPr>
      </p:pic>
    </p:spTree>
    <p:extLst>
      <p:ext uri="{BB962C8B-B14F-4D97-AF65-F5344CB8AC3E}">
        <p14:creationId xmlns:p14="http://schemas.microsoft.com/office/powerpoint/2010/main" val="210923977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9A4D82EB-A068-41A9-80F3-33E950159D34}"/>
              </a:ext>
            </a:extLst>
          </p:cNvPr>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dirty="0"/>
          </a:p>
        </p:txBody>
      </p:sp>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smtClean="0"/>
              <a:t>Click to edit Master title style</a:t>
            </a:r>
            <a:endParaRPr lang="nl-NL" dirty="0"/>
          </a:p>
        </p:txBody>
      </p:sp>
    </p:spTree>
    <p:extLst>
      <p:ext uri="{BB962C8B-B14F-4D97-AF65-F5344CB8AC3E}">
        <p14:creationId xmlns:p14="http://schemas.microsoft.com/office/powerpoint/2010/main" val="2214810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 en tekst 1">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smtClean="0"/>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8" name="Rechthoekige driehoek 7">
            <a:extLst>
              <a:ext uri="{FF2B5EF4-FFF2-40B4-BE49-F238E27FC236}">
                <a16:creationId xmlns:a16="http://schemas.microsoft.com/office/drawing/2014/main" id="{FC531A8F-4551-47F9-9AFA-3A736CB2DFE5}"/>
              </a:ext>
            </a:extLst>
          </p:cNvPr>
          <p:cNvSpPr/>
          <p:nvPr userDrawn="1"/>
        </p:nvSpPr>
        <p:spPr>
          <a:xfrm rot="5400000">
            <a:off x="11400000" y="0"/>
            <a:ext cx="792000" cy="792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 name="Rechthoek 5">
            <a:extLst>
              <a:ext uri="{FF2B5EF4-FFF2-40B4-BE49-F238E27FC236}">
                <a16:creationId xmlns:a16="http://schemas.microsoft.com/office/drawing/2014/main" id="{F9A8806D-DC6A-4097-B437-37410FFC11B7}"/>
              </a:ext>
            </a:extLst>
          </p:cNvPr>
          <p:cNvSpPr/>
          <p:nvPr userDrawn="1"/>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957808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el en tekst 2">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smtClean="0"/>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6" name="Rechthoek 5">
            <a:extLst>
              <a:ext uri="{FF2B5EF4-FFF2-40B4-BE49-F238E27FC236}">
                <a16:creationId xmlns:a16="http://schemas.microsoft.com/office/drawing/2014/main" id="{F9A8806D-DC6A-4097-B437-37410FFC11B7}"/>
              </a:ext>
            </a:extLst>
          </p:cNvPr>
          <p:cNvSpPr/>
          <p:nvPr userDrawn="1"/>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Rechthoekige driehoek 8">
            <a:extLst>
              <a:ext uri="{FF2B5EF4-FFF2-40B4-BE49-F238E27FC236}">
                <a16:creationId xmlns:a16="http://schemas.microsoft.com/office/drawing/2014/main" id="{78D48DBC-5B26-413F-A3E8-6F3FE44EA963}"/>
              </a:ext>
            </a:extLst>
          </p:cNvPr>
          <p:cNvSpPr/>
          <p:nvPr userDrawn="1"/>
        </p:nvSpPr>
        <p:spPr>
          <a:xfrm rot="16200000">
            <a:off x="0" y="6066000"/>
            <a:ext cx="792000" cy="792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2" name="Afbeelding 1">
            <a:extLst>
              <a:ext uri="{FF2B5EF4-FFF2-40B4-BE49-F238E27FC236}">
                <a16:creationId xmlns:a16="http://schemas.microsoft.com/office/drawing/2014/main" id="{AB1DF3A1-5262-49FE-9270-4B82F9B65121}"/>
              </a:ext>
            </a:extLst>
          </p:cNvPr>
          <p:cNvPicPr>
            <a:picLocks noChangeAspect="1"/>
          </p:cNvPicPr>
          <p:nvPr userDrawn="1"/>
        </p:nvPicPr>
        <p:blipFill rotWithShape="1">
          <a:blip r:embed="rId2"/>
          <a:srcRect l="25766" t="7174" b="9213"/>
          <a:stretch/>
        </p:blipFill>
        <p:spPr>
          <a:xfrm>
            <a:off x="11400000" y="719999"/>
            <a:ext cx="792000" cy="2298971"/>
          </a:xfrm>
          <a:prstGeom prst="rect">
            <a:avLst/>
          </a:prstGeom>
        </p:spPr>
      </p:pic>
    </p:spTree>
    <p:extLst>
      <p:ext uri="{BB962C8B-B14F-4D97-AF65-F5344CB8AC3E}">
        <p14:creationId xmlns:p14="http://schemas.microsoft.com/office/powerpoint/2010/main" val="2720762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houd van twee">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A4ED5F24-06BD-462B-BA0F-255F2F811124}"/>
              </a:ext>
            </a:extLst>
          </p:cNvPr>
          <p:cNvSpPr>
            <a:spLocks noGrp="1"/>
          </p:cNvSpPr>
          <p:nvPr>
            <p:ph sz="half" idx="1"/>
          </p:nvPr>
        </p:nvSpPr>
        <p:spPr>
          <a:xfrm>
            <a:off x="1296000" y="2016000"/>
            <a:ext cx="4752000" cy="41400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dirty="0"/>
          </a:p>
        </p:txBody>
      </p:sp>
      <p:sp>
        <p:nvSpPr>
          <p:cNvPr id="4" name="Tijdelijke aanduiding voor inhoud 3">
            <a:extLst>
              <a:ext uri="{FF2B5EF4-FFF2-40B4-BE49-F238E27FC236}">
                <a16:creationId xmlns:a16="http://schemas.microsoft.com/office/drawing/2014/main" id="{4D9AC1BE-8B1E-470A-A65A-4D969FAD102E}"/>
              </a:ext>
            </a:extLst>
          </p:cNvPr>
          <p:cNvSpPr>
            <a:spLocks noGrp="1"/>
          </p:cNvSpPr>
          <p:nvPr>
            <p:ph sz="half" idx="2"/>
          </p:nvPr>
        </p:nvSpPr>
        <p:spPr>
          <a:xfrm>
            <a:off x="6408000" y="2016000"/>
            <a:ext cx="4752000" cy="41400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dirty="0"/>
          </a:p>
        </p:txBody>
      </p:sp>
      <p:sp>
        <p:nvSpPr>
          <p:cNvPr id="2" name="Titel 1">
            <a:extLst>
              <a:ext uri="{FF2B5EF4-FFF2-40B4-BE49-F238E27FC236}">
                <a16:creationId xmlns:a16="http://schemas.microsoft.com/office/drawing/2014/main" id="{955B43CF-2B78-4B0E-B67D-E748CB02A0F9}"/>
              </a:ext>
            </a:extLst>
          </p:cNvPr>
          <p:cNvSpPr>
            <a:spLocks noGrp="1"/>
          </p:cNvSpPr>
          <p:nvPr>
            <p:ph type="title"/>
          </p:nvPr>
        </p:nvSpPr>
        <p:spPr/>
        <p:txBody>
          <a:bodyPr/>
          <a:lstStyle/>
          <a:p>
            <a:r>
              <a:rPr lang="en-US" smtClean="0"/>
              <a:t>Click to edit Master title style</a:t>
            </a:r>
            <a:endParaRPr lang="nl-NL"/>
          </a:p>
        </p:txBody>
      </p:sp>
      <p:sp>
        <p:nvSpPr>
          <p:cNvPr id="6" name="Toelichting 2">
            <a:extLst>
              <a:ext uri="{FF2B5EF4-FFF2-40B4-BE49-F238E27FC236}">
                <a16:creationId xmlns:a16="http://schemas.microsoft.com/office/drawing/2014/main" id="{9ECE23F0-8627-4716-9A95-9334C2FD8F75}"/>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2431374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houd van twee met ondertitel">
    <p:spTree>
      <p:nvGrpSpPr>
        <p:cNvPr id="1" name=""/>
        <p:cNvGrpSpPr/>
        <p:nvPr/>
      </p:nvGrpSpPr>
      <p:grpSpPr>
        <a:xfrm>
          <a:off x="0" y="0"/>
          <a:ext cx="0" cy="0"/>
          <a:chOff x="0" y="0"/>
          <a:chExt cx="0" cy="0"/>
        </a:xfrm>
      </p:grpSpPr>
      <p:sp>
        <p:nvSpPr>
          <p:cNvPr id="5" name="Tijdelijke aanduiding voor tekst 4">
            <a:extLst>
              <a:ext uri="{FF2B5EF4-FFF2-40B4-BE49-F238E27FC236}">
                <a16:creationId xmlns:a16="http://schemas.microsoft.com/office/drawing/2014/main" id="{6390A494-4717-4029-B60D-381CEB1DF1E5}"/>
              </a:ext>
            </a:extLst>
          </p:cNvPr>
          <p:cNvSpPr>
            <a:spLocks noGrp="1"/>
          </p:cNvSpPr>
          <p:nvPr>
            <p:ph type="body" sz="quarter" idx="10" hasCustomPrompt="1"/>
          </p:nvPr>
        </p:nvSpPr>
        <p:spPr>
          <a:xfrm>
            <a:off x="1295999" y="2016000"/>
            <a:ext cx="9864000" cy="590550"/>
          </a:xfrm>
        </p:spPr>
        <p:txBody>
          <a:bodyPr>
            <a:noAutofit/>
          </a:bodyPr>
          <a:lstStyle>
            <a:lvl1pPr marL="0" indent="0">
              <a:buNone/>
              <a:defRPr/>
            </a:lvl1pPr>
          </a:lstStyle>
          <a:p>
            <a:pPr lvl="0"/>
            <a:r>
              <a:rPr lang="nl-NL" dirty="0"/>
              <a:t>[ondertitel]</a:t>
            </a:r>
          </a:p>
        </p:txBody>
      </p:sp>
      <p:sp>
        <p:nvSpPr>
          <p:cNvPr id="10" name="Tijdelijke aanduiding voor inhoud 2">
            <a:extLst>
              <a:ext uri="{FF2B5EF4-FFF2-40B4-BE49-F238E27FC236}">
                <a16:creationId xmlns:a16="http://schemas.microsoft.com/office/drawing/2014/main" id="{78713771-FD45-4006-8385-08CF79251655}"/>
              </a:ext>
            </a:extLst>
          </p:cNvPr>
          <p:cNvSpPr>
            <a:spLocks noGrp="1"/>
          </p:cNvSpPr>
          <p:nvPr>
            <p:ph sz="half" idx="1"/>
          </p:nvPr>
        </p:nvSpPr>
        <p:spPr>
          <a:xfrm>
            <a:off x="1296000" y="2613439"/>
            <a:ext cx="4752000" cy="3552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dirty="0"/>
          </a:p>
        </p:txBody>
      </p:sp>
      <p:sp>
        <p:nvSpPr>
          <p:cNvPr id="11" name="Tijdelijke aanduiding voor inhoud 3">
            <a:extLst>
              <a:ext uri="{FF2B5EF4-FFF2-40B4-BE49-F238E27FC236}">
                <a16:creationId xmlns:a16="http://schemas.microsoft.com/office/drawing/2014/main" id="{0FD2E632-CCBA-4A49-B173-C6E074472DBD}"/>
              </a:ext>
            </a:extLst>
          </p:cNvPr>
          <p:cNvSpPr>
            <a:spLocks noGrp="1"/>
          </p:cNvSpPr>
          <p:nvPr>
            <p:ph sz="half" idx="2"/>
          </p:nvPr>
        </p:nvSpPr>
        <p:spPr>
          <a:xfrm>
            <a:off x="6408000" y="2613439"/>
            <a:ext cx="4752000" cy="3552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dirty="0"/>
          </a:p>
        </p:txBody>
      </p:sp>
      <p:sp>
        <p:nvSpPr>
          <p:cNvPr id="2" name="Titel 1">
            <a:extLst>
              <a:ext uri="{FF2B5EF4-FFF2-40B4-BE49-F238E27FC236}">
                <a16:creationId xmlns:a16="http://schemas.microsoft.com/office/drawing/2014/main" id="{CC2FAE7D-E99E-42B0-A84F-B037C244792B}"/>
              </a:ext>
            </a:extLst>
          </p:cNvPr>
          <p:cNvSpPr>
            <a:spLocks noGrp="1"/>
          </p:cNvSpPr>
          <p:nvPr>
            <p:ph type="title"/>
          </p:nvPr>
        </p:nvSpPr>
        <p:spPr/>
        <p:txBody>
          <a:bodyPr/>
          <a:lstStyle/>
          <a:p>
            <a:r>
              <a:rPr lang="en-US" smtClean="0"/>
              <a:t>Click to edit Master title style</a:t>
            </a:r>
            <a:endParaRPr lang="nl-NL" dirty="0"/>
          </a:p>
        </p:txBody>
      </p:sp>
      <p:sp>
        <p:nvSpPr>
          <p:cNvPr id="7" name="Toelichting 2">
            <a:extLst>
              <a:ext uri="{FF2B5EF4-FFF2-40B4-BE49-F238E27FC236}">
                <a16:creationId xmlns:a16="http://schemas.microsoft.com/office/drawing/2014/main" id="{149F7343-3255-4669-BB27-E19C7C251BBF}"/>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
        <p:nvSpPr>
          <p:cNvPr id="8" name="Rechthoek 7">
            <a:extLst>
              <a:ext uri="{FF2B5EF4-FFF2-40B4-BE49-F238E27FC236}">
                <a16:creationId xmlns:a16="http://schemas.microsoft.com/office/drawing/2014/main" id="{410999A3-CC12-4256-8358-55235AB7EC4C}"/>
              </a:ext>
            </a:extLst>
          </p:cNvPr>
          <p:cNvSpPr/>
          <p:nvPr userDrawn="1"/>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3" name="Afbeelding 2">
            <a:extLst>
              <a:ext uri="{FF2B5EF4-FFF2-40B4-BE49-F238E27FC236}">
                <a16:creationId xmlns:a16="http://schemas.microsoft.com/office/drawing/2014/main" id="{AEBFD891-2548-42D0-AE0F-1CF58D53C1BF}"/>
              </a:ext>
            </a:extLst>
          </p:cNvPr>
          <p:cNvPicPr>
            <a:picLocks noChangeAspect="1"/>
          </p:cNvPicPr>
          <p:nvPr userDrawn="1"/>
        </p:nvPicPr>
        <p:blipFill rotWithShape="1">
          <a:blip r:embed="rId2"/>
          <a:srcRect r="39715" b="40737"/>
          <a:stretch/>
        </p:blipFill>
        <p:spPr>
          <a:xfrm>
            <a:off x="0" y="0"/>
            <a:ext cx="856343" cy="841829"/>
          </a:xfrm>
          <a:prstGeom prst="rect">
            <a:avLst/>
          </a:prstGeom>
        </p:spPr>
      </p:pic>
    </p:spTree>
    <p:extLst>
      <p:ext uri="{BB962C8B-B14F-4D97-AF65-F5344CB8AC3E}">
        <p14:creationId xmlns:p14="http://schemas.microsoft.com/office/powerpoint/2010/main" val="3851279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oto + tekst">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1296000" y="2016000"/>
            <a:ext cx="4752000" cy="4140000"/>
          </a:xfrm>
          <a:solidFill>
            <a:srgbClr val="DDDDDD"/>
          </a:solidFill>
        </p:spPr>
        <p:txBody>
          <a:bodyPr/>
          <a:lstStyle>
            <a:lvl1pPr marL="0" indent="0">
              <a:buNone/>
              <a:defRPr/>
            </a:lvl1pPr>
          </a:lstStyle>
          <a:p>
            <a:r>
              <a:rPr lang="en-US" smtClean="0"/>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6408000" y="2016000"/>
            <a:ext cx="4752000" cy="41400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2" name="Titel 1">
            <a:extLst>
              <a:ext uri="{FF2B5EF4-FFF2-40B4-BE49-F238E27FC236}">
                <a16:creationId xmlns:a16="http://schemas.microsoft.com/office/drawing/2014/main" id="{5202DE95-ADC6-47B0-AEFA-B8503F519EDA}"/>
              </a:ext>
            </a:extLst>
          </p:cNvPr>
          <p:cNvSpPr>
            <a:spLocks noGrp="1"/>
          </p:cNvSpPr>
          <p:nvPr>
            <p:ph type="title"/>
          </p:nvPr>
        </p:nvSpPr>
        <p:spPr/>
        <p:txBody>
          <a:bodyPr/>
          <a:lstStyle/>
          <a:p>
            <a:r>
              <a:rPr lang="en-US" smtClean="0"/>
              <a:t>Click to edit Master title style</a:t>
            </a:r>
            <a:endParaRPr lang="nl-NL"/>
          </a:p>
        </p:txBody>
      </p:sp>
      <p:sp>
        <p:nvSpPr>
          <p:cNvPr id="6" name="Toelichting 2">
            <a:extLst>
              <a:ext uri="{FF2B5EF4-FFF2-40B4-BE49-F238E27FC236}">
                <a16:creationId xmlns:a16="http://schemas.microsoft.com/office/drawing/2014/main" id="{22342063-D022-4768-B718-C02E5CFEA66D}"/>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
        <p:nvSpPr>
          <p:cNvPr id="10" name="Rechthoek 9">
            <a:extLst>
              <a:ext uri="{FF2B5EF4-FFF2-40B4-BE49-F238E27FC236}">
                <a16:creationId xmlns:a16="http://schemas.microsoft.com/office/drawing/2014/main" id="{3BF89029-8F84-44A7-B3C8-42E761FBC24F}"/>
              </a:ext>
            </a:extLst>
          </p:cNvPr>
          <p:cNvSpPr/>
          <p:nvPr userDrawn="1"/>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3" name="Afbeelding 2">
            <a:extLst>
              <a:ext uri="{FF2B5EF4-FFF2-40B4-BE49-F238E27FC236}">
                <a16:creationId xmlns:a16="http://schemas.microsoft.com/office/drawing/2014/main" id="{E1ECE704-6F3F-4A17-91CB-0E8E08001B1E}"/>
              </a:ext>
            </a:extLst>
          </p:cNvPr>
          <p:cNvPicPr>
            <a:picLocks noChangeAspect="1"/>
          </p:cNvPicPr>
          <p:nvPr userDrawn="1"/>
        </p:nvPicPr>
        <p:blipFill>
          <a:blip r:embed="rId2"/>
          <a:stretch>
            <a:fillRect/>
          </a:stretch>
        </p:blipFill>
        <p:spPr>
          <a:xfrm>
            <a:off x="10424007" y="5163165"/>
            <a:ext cx="1767993" cy="1694835"/>
          </a:xfrm>
          <a:prstGeom prst="rect">
            <a:avLst/>
          </a:prstGeom>
        </p:spPr>
      </p:pic>
    </p:spTree>
    <p:extLst>
      <p:ext uri="{BB962C8B-B14F-4D97-AF65-F5344CB8AC3E}">
        <p14:creationId xmlns:p14="http://schemas.microsoft.com/office/powerpoint/2010/main" val="1756742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slideLayout" Target="../slideLayouts/slideLayout3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19" Type="http://schemas.openxmlformats.org/officeDocument/2006/relationships/theme" Target="../theme/theme2.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FB40F12D-8035-4195-930D-B791F468267A}"/>
              </a:ext>
            </a:extLst>
          </p:cNvPr>
          <p:cNvSpPr>
            <a:spLocks noGrp="1"/>
          </p:cNvSpPr>
          <p:nvPr>
            <p:ph type="title"/>
          </p:nvPr>
        </p:nvSpPr>
        <p:spPr>
          <a:xfrm>
            <a:off x="1296000" y="720000"/>
            <a:ext cx="9864000" cy="1296000"/>
          </a:xfrm>
          <a:prstGeom prst="rect">
            <a:avLst/>
          </a:prstGeom>
        </p:spPr>
        <p:txBody>
          <a:bodyPr vert="horz" lIns="0" tIns="0" rIns="0" bIns="0" rtlCol="0" anchor="t" anchorCtr="0">
            <a:noAutofit/>
          </a:bodyPr>
          <a:lstStyle/>
          <a:p>
            <a:r>
              <a:rPr lang="nl-NL" dirty="0"/>
              <a:t>Klik om stijl te bewerken</a:t>
            </a:r>
          </a:p>
        </p:txBody>
      </p:sp>
      <p:sp>
        <p:nvSpPr>
          <p:cNvPr id="3" name="Tijdelijke aanduiding voor tekst 2">
            <a:extLst>
              <a:ext uri="{FF2B5EF4-FFF2-40B4-BE49-F238E27FC236}">
                <a16:creationId xmlns:a16="http://schemas.microsoft.com/office/drawing/2014/main" id="{4DA64035-B49A-4536-A334-06A23F564E8C}"/>
              </a:ext>
            </a:extLst>
          </p:cNvPr>
          <p:cNvSpPr>
            <a:spLocks noGrp="1"/>
          </p:cNvSpPr>
          <p:nvPr>
            <p:ph type="body" idx="1"/>
          </p:nvPr>
        </p:nvSpPr>
        <p:spPr>
          <a:xfrm>
            <a:off x="1296000" y="2016000"/>
            <a:ext cx="9864000" cy="4140000"/>
          </a:xfrm>
          <a:prstGeom prst="rect">
            <a:avLst/>
          </a:prstGeom>
        </p:spPr>
        <p:txBody>
          <a:bodyPr vert="horz" lIns="0" tIns="0" rIns="0" bIns="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a:p>
            <a:pPr lvl="5"/>
            <a:r>
              <a:rPr lang="nl-NL" dirty="0"/>
              <a:t>Zesde niveau</a:t>
            </a:r>
          </a:p>
          <a:p>
            <a:pPr lvl="6"/>
            <a:r>
              <a:rPr lang="nl-NL" dirty="0"/>
              <a:t>Zevende niveau</a:t>
            </a:r>
          </a:p>
          <a:p>
            <a:pPr lvl="7"/>
            <a:r>
              <a:rPr lang="nl-NL" dirty="0"/>
              <a:t>Achtste niveau</a:t>
            </a:r>
          </a:p>
          <a:p>
            <a:pPr lvl="8"/>
            <a:r>
              <a:rPr lang="nl-NL" dirty="0"/>
              <a:t>Negende niveau</a:t>
            </a:r>
          </a:p>
        </p:txBody>
      </p:sp>
      <p:sp>
        <p:nvSpPr>
          <p:cNvPr id="11" name="Rechthoekige driehoek 10">
            <a:extLst>
              <a:ext uri="{FF2B5EF4-FFF2-40B4-BE49-F238E27FC236}">
                <a16:creationId xmlns:a16="http://schemas.microsoft.com/office/drawing/2014/main" id="{330D8806-E372-45EA-882A-A3971C1ABBA5}"/>
              </a:ext>
            </a:extLst>
          </p:cNvPr>
          <p:cNvSpPr/>
          <p:nvPr userDrawn="1"/>
        </p:nvSpPr>
        <p:spPr>
          <a:xfrm flipH="1">
            <a:off x="792000" y="999026"/>
            <a:ext cx="198000" cy="198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3" name="Rechthoekige driehoek 12">
            <a:extLst>
              <a:ext uri="{FF2B5EF4-FFF2-40B4-BE49-F238E27FC236}">
                <a16:creationId xmlns:a16="http://schemas.microsoft.com/office/drawing/2014/main" id="{5EC37B98-C211-4E5B-9560-4231BD5B7FC9}"/>
              </a:ext>
            </a:extLst>
          </p:cNvPr>
          <p:cNvSpPr/>
          <p:nvPr userDrawn="1"/>
        </p:nvSpPr>
        <p:spPr>
          <a:xfrm rot="5400000">
            <a:off x="1140000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514889891"/>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7" r:id="rId3"/>
    <p:sldLayoutId id="2147483650" r:id="rId4"/>
    <p:sldLayoutId id="2147483667" r:id="rId5"/>
    <p:sldLayoutId id="2147483668" r:id="rId6"/>
    <p:sldLayoutId id="2147483652" r:id="rId7"/>
    <p:sldLayoutId id="2147483662" r:id="rId8"/>
    <p:sldLayoutId id="2147483659" r:id="rId9"/>
    <p:sldLayoutId id="2147483660" r:id="rId10"/>
    <p:sldLayoutId id="2147483663" r:id="rId11"/>
    <p:sldLayoutId id="2147483664" r:id="rId12"/>
    <p:sldLayoutId id="2147483665" r:id="rId13"/>
    <p:sldLayoutId id="2147483651" r:id="rId14"/>
    <p:sldLayoutId id="2147483654" r:id="rId15"/>
    <p:sldLayoutId id="2147483655" r:id="rId16"/>
    <p:sldLayoutId id="2147483658" r:id="rId17"/>
    <p:sldLayoutId id="2147483666" r:id="rId18"/>
  </p:sldLayoutIdLst>
  <p:txStyles>
    <p:titleStyle>
      <a:lvl1pPr algn="l" defTabSz="914400" rtl="0" eaLnBrk="1" latinLnBrk="0" hangingPunct="1">
        <a:lnSpc>
          <a:spcPct val="105000"/>
        </a:lnSpc>
        <a:spcBef>
          <a:spcPct val="0"/>
        </a:spcBef>
        <a:buNone/>
        <a:defRPr sz="4000" b="0" kern="1200">
          <a:solidFill>
            <a:schemeClr val="tx1"/>
          </a:solidFill>
          <a:latin typeface="+mj-lt"/>
          <a:ea typeface="+mj-ea"/>
          <a:cs typeface="+mj-cs"/>
        </a:defRPr>
      </a:lvl1pPr>
    </p:titleStyle>
    <p:bodyStyle>
      <a:lvl1pPr marL="252000" indent="-252000" algn="l" defTabSz="914400" rtl="0" eaLnBrk="1" latinLnBrk="0" hangingPunct="1">
        <a:lnSpc>
          <a:spcPct val="120000"/>
        </a:lnSpc>
        <a:spcBef>
          <a:spcPts val="0"/>
        </a:spcBef>
        <a:buClrTx/>
        <a:buFont typeface="Arial" panose="020B0604020202020204" pitchFamily="34" charset="0"/>
        <a:buChar char="•"/>
        <a:defRPr sz="2400" kern="1200">
          <a:solidFill>
            <a:schemeClr val="tx1"/>
          </a:solidFill>
          <a:latin typeface="+mn-lt"/>
          <a:ea typeface="+mn-ea"/>
          <a:cs typeface="+mn-cs"/>
        </a:defRPr>
      </a:lvl1pPr>
      <a:lvl2pPr marL="504000" indent="-252000" algn="l" defTabSz="914400" rtl="0" eaLnBrk="1" latinLnBrk="0" hangingPunct="1">
        <a:lnSpc>
          <a:spcPct val="120000"/>
        </a:lnSpc>
        <a:spcBef>
          <a:spcPts val="0"/>
        </a:spcBef>
        <a:buClrTx/>
        <a:buFont typeface="Arial" panose="020B0604020202020204" pitchFamily="34" charset="0"/>
        <a:buChar char="–"/>
        <a:defRPr sz="2000" kern="1200">
          <a:solidFill>
            <a:schemeClr val="tx1"/>
          </a:solidFill>
          <a:latin typeface="+mn-lt"/>
          <a:ea typeface="+mn-ea"/>
          <a:cs typeface="+mn-cs"/>
        </a:defRPr>
      </a:lvl2pPr>
      <a:lvl3pPr marL="756000" indent="-252000" algn="l" defTabSz="914400" rtl="0" eaLnBrk="1" latinLnBrk="0" hangingPunct="1">
        <a:lnSpc>
          <a:spcPct val="120000"/>
        </a:lnSpc>
        <a:spcBef>
          <a:spcPts val="0"/>
        </a:spcBef>
        <a:buClrTx/>
        <a:buFont typeface="Arial" panose="020B0604020202020204" pitchFamily="34" charset="0"/>
        <a:buChar char="›"/>
        <a:defRPr sz="1800" kern="1200">
          <a:solidFill>
            <a:schemeClr val="tx1"/>
          </a:solidFill>
          <a:latin typeface="+mn-lt"/>
          <a:ea typeface="+mn-ea"/>
          <a:cs typeface="+mn-cs"/>
        </a:defRPr>
      </a:lvl3pPr>
      <a:lvl4pPr marL="1008000" indent="-252000" algn="l" defTabSz="914400" rtl="0" eaLnBrk="1" latinLnBrk="0" hangingPunct="1">
        <a:lnSpc>
          <a:spcPct val="120000"/>
        </a:lnSpc>
        <a:spcBef>
          <a:spcPts val="0"/>
        </a:spcBef>
        <a:buClrTx/>
        <a:buSzPct val="80000"/>
        <a:buFont typeface="Arial" panose="020B0604020202020204" pitchFamily="34" charset="0"/>
        <a:buChar char="□"/>
        <a:defRPr sz="1800" kern="1200">
          <a:solidFill>
            <a:schemeClr val="tx1"/>
          </a:solidFill>
          <a:latin typeface="+mn-lt"/>
          <a:ea typeface="+mn-ea"/>
          <a:cs typeface="+mn-cs"/>
        </a:defRPr>
      </a:lvl4pPr>
      <a:lvl5pPr marL="1260000" indent="-252000" algn="l" defTabSz="914400" rtl="0" eaLnBrk="1" latinLnBrk="0" hangingPunct="1">
        <a:lnSpc>
          <a:spcPct val="120000"/>
        </a:lnSpc>
        <a:spcBef>
          <a:spcPts val="0"/>
        </a:spcBef>
        <a:buClrTx/>
        <a:buSzPct val="90000"/>
        <a:buFont typeface="Arial" panose="020B0604020202020204" pitchFamily="34" charset="0"/>
        <a:buChar char="○"/>
        <a:defRPr sz="1800" b="0" kern="1200">
          <a:solidFill>
            <a:schemeClr val="tx1"/>
          </a:solidFill>
          <a:latin typeface="+mn-lt"/>
          <a:ea typeface="+mn-ea"/>
          <a:cs typeface="+mn-cs"/>
        </a:defRPr>
      </a:lvl5pPr>
      <a:lvl6pPr marL="1512000" indent="-252000" algn="l" defTabSz="914400" rtl="0" eaLnBrk="1" latinLnBrk="0" hangingPunct="1">
        <a:lnSpc>
          <a:spcPct val="120000"/>
        </a:lnSpc>
        <a:spcBef>
          <a:spcPts val="0"/>
        </a:spcBef>
        <a:buFont typeface="Arial" panose="020B0604020202020204" pitchFamily="34" charset="0"/>
        <a:buChar char="~"/>
        <a:defRPr sz="1800" kern="1200">
          <a:solidFill>
            <a:schemeClr val="tx1"/>
          </a:solidFill>
          <a:latin typeface="+mn-lt"/>
          <a:ea typeface="+mn-ea"/>
          <a:cs typeface="+mn-cs"/>
        </a:defRPr>
      </a:lvl6pPr>
      <a:lvl7pPr marL="0" indent="0" algn="l" defTabSz="914400" rtl="0" eaLnBrk="1" latinLnBrk="0" hangingPunct="1">
        <a:lnSpc>
          <a:spcPct val="120000"/>
        </a:lnSpc>
        <a:spcBef>
          <a:spcPts val="0"/>
        </a:spcBef>
        <a:buClr>
          <a:schemeClr val="bg1"/>
        </a:buClr>
        <a:buSzPct val="25000"/>
        <a:buFont typeface="Arial" panose="020B0604020202020204" pitchFamily="34" charset="0"/>
        <a:buChar char="'"/>
        <a:defRPr sz="2400" kern="1200">
          <a:solidFill>
            <a:schemeClr val="tx1"/>
          </a:solidFill>
          <a:latin typeface="+mn-lt"/>
          <a:ea typeface="+mn-ea"/>
          <a:cs typeface="+mn-cs"/>
        </a:defRPr>
      </a:lvl7pPr>
      <a:lvl8pPr marL="0" indent="0" algn="l" defTabSz="914400" rtl="0" eaLnBrk="1" latinLnBrk="0" hangingPunct="1">
        <a:lnSpc>
          <a:spcPct val="120000"/>
        </a:lnSpc>
        <a:spcBef>
          <a:spcPts val="0"/>
        </a:spcBef>
        <a:buClr>
          <a:schemeClr val="bg1"/>
        </a:buClr>
        <a:buSzPct val="25000"/>
        <a:buFont typeface="Arial" panose="020B0604020202020204" pitchFamily="34" charset="0"/>
        <a:buChar char="'"/>
        <a:defRPr sz="2400" b="1" kern="1200">
          <a:solidFill>
            <a:schemeClr val="tx1"/>
          </a:solidFill>
          <a:latin typeface="+mn-lt"/>
          <a:ea typeface="+mn-ea"/>
          <a:cs typeface="+mn-cs"/>
        </a:defRPr>
      </a:lvl8pPr>
      <a:lvl9pPr marL="360000" indent="-360000" algn="l" defTabSz="914400" rtl="0" eaLnBrk="1" latinLnBrk="0" hangingPunct="1">
        <a:lnSpc>
          <a:spcPct val="120000"/>
        </a:lnSpc>
        <a:spcBef>
          <a:spcPts val="0"/>
        </a:spcBef>
        <a:buFont typeface="+mj-lt"/>
        <a:buAutoNum type="arabicPeriod"/>
        <a:defRPr sz="24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5F5F5F"/>
        </a:solidFill>
        <a:effectLst/>
      </p:bgPr>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FB40F12D-8035-4195-930D-B791F468267A}"/>
              </a:ext>
            </a:extLst>
          </p:cNvPr>
          <p:cNvSpPr>
            <a:spLocks noGrp="1"/>
          </p:cNvSpPr>
          <p:nvPr>
            <p:ph type="title"/>
          </p:nvPr>
        </p:nvSpPr>
        <p:spPr>
          <a:xfrm>
            <a:off x="1296000" y="720000"/>
            <a:ext cx="9864000" cy="1296000"/>
          </a:xfrm>
          <a:prstGeom prst="rect">
            <a:avLst/>
          </a:prstGeom>
        </p:spPr>
        <p:txBody>
          <a:bodyPr vert="horz" lIns="0" tIns="0" rIns="0" bIns="0" rtlCol="0" anchor="t" anchorCtr="0">
            <a:noAutofit/>
          </a:bodyPr>
          <a:lstStyle/>
          <a:p>
            <a:r>
              <a:rPr lang="nl-NL" dirty="0"/>
              <a:t>Klik om stijl te bewerken</a:t>
            </a:r>
          </a:p>
        </p:txBody>
      </p:sp>
      <p:sp>
        <p:nvSpPr>
          <p:cNvPr id="3" name="Tijdelijke aanduiding voor tekst 2">
            <a:extLst>
              <a:ext uri="{FF2B5EF4-FFF2-40B4-BE49-F238E27FC236}">
                <a16:creationId xmlns:a16="http://schemas.microsoft.com/office/drawing/2014/main" id="{4DA64035-B49A-4536-A334-06A23F564E8C}"/>
              </a:ext>
            </a:extLst>
          </p:cNvPr>
          <p:cNvSpPr>
            <a:spLocks noGrp="1"/>
          </p:cNvSpPr>
          <p:nvPr>
            <p:ph type="body" idx="1"/>
          </p:nvPr>
        </p:nvSpPr>
        <p:spPr>
          <a:xfrm>
            <a:off x="1296000" y="2016000"/>
            <a:ext cx="9864000" cy="4140000"/>
          </a:xfrm>
          <a:prstGeom prst="rect">
            <a:avLst/>
          </a:prstGeom>
        </p:spPr>
        <p:txBody>
          <a:bodyPr vert="horz" lIns="0" tIns="0" rIns="0" bIns="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a:p>
            <a:pPr lvl="5"/>
            <a:r>
              <a:rPr lang="nl-NL" dirty="0"/>
              <a:t>Zesde niveau</a:t>
            </a:r>
          </a:p>
          <a:p>
            <a:pPr lvl="6"/>
            <a:r>
              <a:rPr lang="nl-NL" dirty="0"/>
              <a:t>Zevende niveau</a:t>
            </a:r>
          </a:p>
          <a:p>
            <a:pPr lvl="7"/>
            <a:r>
              <a:rPr lang="nl-NL" dirty="0"/>
              <a:t>Achtste niveau</a:t>
            </a:r>
          </a:p>
          <a:p>
            <a:pPr lvl="8"/>
            <a:r>
              <a:rPr lang="nl-NL" dirty="0"/>
              <a:t>Negende niveau</a:t>
            </a:r>
          </a:p>
        </p:txBody>
      </p:sp>
      <p:sp>
        <p:nvSpPr>
          <p:cNvPr id="11" name="Rechthoekige driehoek 10">
            <a:extLst>
              <a:ext uri="{FF2B5EF4-FFF2-40B4-BE49-F238E27FC236}">
                <a16:creationId xmlns:a16="http://schemas.microsoft.com/office/drawing/2014/main" id="{330D8806-E372-45EA-882A-A3971C1ABBA5}"/>
              </a:ext>
            </a:extLst>
          </p:cNvPr>
          <p:cNvSpPr/>
          <p:nvPr userDrawn="1"/>
        </p:nvSpPr>
        <p:spPr>
          <a:xfrm flipH="1">
            <a:off x="792000" y="999026"/>
            <a:ext cx="198000" cy="198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sp>
        <p:nvSpPr>
          <p:cNvPr id="13" name="Rechthoekige driehoek 12">
            <a:extLst>
              <a:ext uri="{FF2B5EF4-FFF2-40B4-BE49-F238E27FC236}">
                <a16:creationId xmlns:a16="http://schemas.microsoft.com/office/drawing/2014/main" id="{5EC37B98-C211-4E5B-9560-4231BD5B7FC9}"/>
              </a:ext>
            </a:extLst>
          </p:cNvPr>
          <p:cNvSpPr/>
          <p:nvPr userDrawn="1"/>
        </p:nvSpPr>
        <p:spPr>
          <a:xfrm rot="5400000">
            <a:off x="11400000" y="606600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spTree>
    <p:extLst>
      <p:ext uri="{BB962C8B-B14F-4D97-AF65-F5344CB8AC3E}">
        <p14:creationId xmlns:p14="http://schemas.microsoft.com/office/powerpoint/2010/main" val="13140004"/>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 id="2147483687" r:id="rId18"/>
  </p:sldLayoutIdLst>
  <p:txStyles>
    <p:titleStyle>
      <a:lvl1pPr algn="l" defTabSz="914400" rtl="0" eaLnBrk="1" latinLnBrk="0" hangingPunct="1">
        <a:lnSpc>
          <a:spcPct val="105000"/>
        </a:lnSpc>
        <a:spcBef>
          <a:spcPct val="0"/>
        </a:spcBef>
        <a:buNone/>
        <a:defRPr sz="4000" b="0" kern="1200">
          <a:solidFill>
            <a:schemeClr val="bg1"/>
          </a:solidFill>
          <a:latin typeface="+mj-lt"/>
          <a:ea typeface="+mj-ea"/>
          <a:cs typeface="+mj-cs"/>
        </a:defRPr>
      </a:lvl1pPr>
    </p:titleStyle>
    <p:bodyStyle>
      <a:lvl1pPr marL="252000" indent="-252000" algn="l" defTabSz="914400" rtl="0" eaLnBrk="1" latinLnBrk="0" hangingPunct="1">
        <a:lnSpc>
          <a:spcPct val="120000"/>
        </a:lnSpc>
        <a:spcBef>
          <a:spcPts val="0"/>
        </a:spcBef>
        <a:buClrTx/>
        <a:buFont typeface="Arial" panose="020B0604020202020204" pitchFamily="34" charset="0"/>
        <a:buChar char="•"/>
        <a:defRPr sz="2400" kern="1200">
          <a:solidFill>
            <a:schemeClr val="bg1"/>
          </a:solidFill>
          <a:latin typeface="+mn-lt"/>
          <a:ea typeface="+mn-ea"/>
          <a:cs typeface="+mn-cs"/>
        </a:defRPr>
      </a:lvl1pPr>
      <a:lvl2pPr marL="504000" indent="-252000" algn="l" defTabSz="914400" rtl="0" eaLnBrk="1" latinLnBrk="0" hangingPunct="1">
        <a:lnSpc>
          <a:spcPct val="120000"/>
        </a:lnSpc>
        <a:spcBef>
          <a:spcPts val="0"/>
        </a:spcBef>
        <a:buClrTx/>
        <a:buFont typeface="Arial" panose="020B0604020202020204" pitchFamily="34" charset="0"/>
        <a:buChar char="–"/>
        <a:defRPr sz="2000" kern="1200">
          <a:solidFill>
            <a:schemeClr val="bg1"/>
          </a:solidFill>
          <a:latin typeface="+mn-lt"/>
          <a:ea typeface="+mn-ea"/>
          <a:cs typeface="+mn-cs"/>
        </a:defRPr>
      </a:lvl2pPr>
      <a:lvl3pPr marL="756000" indent="-252000" algn="l" defTabSz="914400" rtl="0" eaLnBrk="1" latinLnBrk="0" hangingPunct="1">
        <a:lnSpc>
          <a:spcPct val="120000"/>
        </a:lnSpc>
        <a:spcBef>
          <a:spcPts val="0"/>
        </a:spcBef>
        <a:buClrTx/>
        <a:buFont typeface="Arial" panose="020B0604020202020204" pitchFamily="34" charset="0"/>
        <a:buChar char="›"/>
        <a:defRPr sz="1800" kern="1200">
          <a:solidFill>
            <a:schemeClr val="bg1"/>
          </a:solidFill>
          <a:latin typeface="+mn-lt"/>
          <a:ea typeface="+mn-ea"/>
          <a:cs typeface="+mn-cs"/>
        </a:defRPr>
      </a:lvl3pPr>
      <a:lvl4pPr marL="1008000" indent="-252000" algn="l" defTabSz="914400" rtl="0" eaLnBrk="1" latinLnBrk="0" hangingPunct="1">
        <a:lnSpc>
          <a:spcPct val="120000"/>
        </a:lnSpc>
        <a:spcBef>
          <a:spcPts val="0"/>
        </a:spcBef>
        <a:buClrTx/>
        <a:buSzPct val="80000"/>
        <a:buFont typeface="Arial" panose="020B0604020202020204" pitchFamily="34" charset="0"/>
        <a:buChar char="□"/>
        <a:defRPr sz="1800" kern="1200">
          <a:solidFill>
            <a:schemeClr val="bg1"/>
          </a:solidFill>
          <a:latin typeface="+mn-lt"/>
          <a:ea typeface="+mn-ea"/>
          <a:cs typeface="+mn-cs"/>
        </a:defRPr>
      </a:lvl4pPr>
      <a:lvl5pPr marL="1260000" indent="-252000" algn="l" defTabSz="914400" rtl="0" eaLnBrk="1" latinLnBrk="0" hangingPunct="1">
        <a:lnSpc>
          <a:spcPct val="120000"/>
        </a:lnSpc>
        <a:spcBef>
          <a:spcPts val="0"/>
        </a:spcBef>
        <a:buClrTx/>
        <a:buSzPct val="90000"/>
        <a:buFont typeface="Arial" panose="020B0604020202020204" pitchFamily="34" charset="0"/>
        <a:buChar char="○"/>
        <a:defRPr sz="1800" b="0" kern="1200">
          <a:solidFill>
            <a:schemeClr val="bg1"/>
          </a:solidFill>
          <a:latin typeface="+mn-lt"/>
          <a:ea typeface="+mn-ea"/>
          <a:cs typeface="+mn-cs"/>
        </a:defRPr>
      </a:lvl5pPr>
      <a:lvl6pPr marL="1512000" indent="-252000" algn="l" defTabSz="914400" rtl="0" eaLnBrk="1" latinLnBrk="0" hangingPunct="1">
        <a:lnSpc>
          <a:spcPct val="120000"/>
        </a:lnSpc>
        <a:spcBef>
          <a:spcPts val="0"/>
        </a:spcBef>
        <a:buFont typeface="Arial" panose="020B0604020202020204" pitchFamily="34" charset="0"/>
        <a:buChar char="~"/>
        <a:defRPr sz="1800" kern="1200">
          <a:solidFill>
            <a:schemeClr val="bg1"/>
          </a:solidFill>
          <a:latin typeface="+mn-lt"/>
          <a:ea typeface="+mn-ea"/>
          <a:cs typeface="+mn-cs"/>
        </a:defRPr>
      </a:lvl6pPr>
      <a:lvl7pPr marL="0" indent="0" algn="l" defTabSz="914400" rtl="0" eaLnBrk="1" latinLnBrk="0" hangingPunct="1">
        <a:lnSpc>
          <a:spcPct val="120000"/>
        </a:lnSpc>
        <a:spcBef>
          <a:spcPts val="0"/>
        </a:spcBef>
        <a:buClr>
          <a:schemeClr val="bg1"/>
        </a:buClr>
        <a:buSzPct val="25000"/>
        <a:buFont typeface="Arial" panose="020B0604020202020204" pitchFamily="34" charset="0"/>
        <a:buChar char="'"/>
        <a:defRPr sz="2400" kern="1200">
          <a:solidFill>
            <a:schemeClr val="bg1"/>
          </a:solidFill>
          <a:latin typeface="+mn-lt"/>
          <a:ea typeface="+mn-ea"/>
          <a:cs typeface="+mn-cs"/>
        </a:defRPr>
      </a:lvl7pPr>
      <a:lvl8pPr marL="0" indent="0" algn="l" defTabSz="914400" rtl="0" eaLnBrk="1" latinLnBrk="0" hangingPunct="1">
        <a:lnSpc>
          <a:spcPct val="120000"/>
        </a:lnSpc>
        <a:spcBef>
          <a:spcPts val="0"/>
        </a:spcBef>
        <a:buClr>
          <a:schemeClr val="bg1"/>
        </a:buClr>
        <a:buSzPct val="25000"/>
        <a:buFont typeface="Arial" panose="020B0604020202020204" pitchFamily="34" charset="0"/>
        <a:buChar char="'"/>
        <a:defRPr sz="2400" b="1" kern="1200">
          <a:solidFill>
            <a:schemeClr val="bg1"/>
          </a:solidFill>
          <a:latin typeface="+mn-lt"/>
          <a:ea typeface="+mn-ea"/>
          <a:cs typeface="+mn-cs"/>
        </a:defRPr>
      </a:lvl8pPr>
      <a:lvl9pPr marL="360000" indent="-360000" algn="l" defTabSz="914400" rtl="0" eaLnBrk="1" latinLnBrk="0" hangingPunct="1">
        <a:lnSpc>
          <a:spcPct val="120000"/>
        </a:lnSpc>
        <a:spcBef>
          <a:spcPts val="0"/>
        </a:spcBef>
        <a:buFont typeface="+mj-lt"/>
        <a:buAutoNum type="arabicPeriod"/>
        <a:defRPr sz="2400" kern="1200">
          <a:solidFill>
            <a:schemeClr val="bg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6.xml"/><Relationship Id="rId1" Type="http://schemas.openxmlformats.org/officeDocument/2006/relationships/slideLayout" Target="../slideLayouts/slideLayout5.xml"/><Relationship Id="rId5" Type="http://schemas.openxmlformats.org/officeDocument/2006/relationships/image" Target="../media/image24.jpg"/><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4.xml"/><Relationship Id="rId1" Type="http://schemas.openxmlformats.org/officeDocument/2006/relationships/slideLayout" Target="../slideLayouts/slideLayout4.xml"/><Relationship Id="rId4" Type="http://schemas.openxmlformats.org/officeDocument/2006/relationships/image" Target="../media/image27.jpeg"/></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Domain-Driven Design</a:t>
            </a:r>
            <a:endParaRPr lang="en-US" dirty="0"/>
          </a:p>
        </p:txBody>
      </p:sp>
      <p:sp>
        <p:nvSpPr>
          <p:cNvPr id="3" name="Subtitle 2"/>
          <p:cNvSpPr>
            <a:spLocks noGrp="1"/>
          </p:cNvSpPr>
          <p:nvPr>
            <p:ph type="subTitle" idx="1"/>
          </p:nvPr>
        </p:nvSpPr>
        <p:spPr/>
        <p:txBody>
          <a:bodyPr/>
          <a:lstStyle/>
          <a:p>
            <a:r>
              <a:rPr lang="en-US" dirty="0"/>
              <a:t>Take care of the </a:t>
            </a:r>
            <a:r>
              <a:rPr lang="en-US" dirty="0" smtClean="0"/>
              <a:t>heart and </a:t>
            </a:r>
            <a:r>
              <a:rPr lang="en-US" dirty="0"/>
              <a:t>your software </a:t>
            </a:r>
            <a:r>
              <a:rPr lang="en-US" dirty="0" smtClean="0"/>
              <a:t>stays healthy.</a:t>
            </a:r>
          </a:p>
          <a:p>
            <a:endParaRPr lang="en-US" dirty="0"/>
          </a:p>
          <a:p>
            <a:r>
              <a:rPr lang="en-US" sz="2000" dirty="0" smtClean="0"/>
              <a:t>by Ingmar van der Steen</a:t>
            </a:r>
          </a:p>
        </p:txBody>
      </p:sp>
    </p:spTree>
    <p:extLst>
      <p:ext uri="{BB962C8B-B14F-4D97-AF65-F5344CB8AC3E}">
        <p14:creationId xmlns:p14="http://schemas.microsoft.com/office/powerpoint/2010/main" val="95171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hqprint">
            <a:extLst>
              <a:ext uri="{28A0092B-C50C-407E-A947-70E740481C1C}">
                <a14:useLocalDpi xmlns:a14="http://schemas.microsoft.com/office/drawing/2010/main" val="0"/>
              </a:ext>
            </a:extLst>
          </a:blip>
          <a:stretch>
            <a:fillRect/>
          </a:stretch>
        </p:blipFill>
        <p:spPr>
          <a:xfrm>
            <a:off x="4137703" y="2016000"/>
            <a:ext cx="3972154" cy="3972154"/>
          </a:xfrm>
        </p:spPr>
      </p:pic>
      <p:sp>
        <p:nvSpPr>
          <p:cNvPr id="3" name="Title 2"/>
          <p:cNvSpPr>
            <a:spLocks noGrp="1"/>
          </p:cNvSpPr>
          <p:nvPr>
            <p:ph type="title"/>
          </p:nvPr>
        </p:nvSpPr>
        <p:spPr/>
        <p:txBody>
          <a:bodyPr/>
          <a:lstStyle/>
          <a:p>
            <a:r>
              <a:rPr lang="en-US" dirty="0" smtClean="0"/>
              <a:t>Layered Architecture</a:t>
            </a:r>
            <a:endParaRPr lang="en-US" dirty="0"/>
          </a:p>
        </p:txBody>
      </p:sp>
    </p:spTree>
    <p:extLst>
      <p:ext uri="{BB962C8B-B14F-4D97-AF65-F5344CB8AC3E}">
        <p14:creationId xmlns:p14="http://schemas.microsoft.com/office/powerpoint/2010/main" val="36156106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Enforcing dependencies</a:t>
            </a:r>
            <a:endParaRPr lang="en-US" dirty="0"/>
          </a:p>
        </p:txBody>
      </p:sp>
      <p:sp>
        <p:nvSpPr>
          <p:cNvPr id="11" name="Rectangle 7"/>
          <p:cNvSpPr>
            <a:spLocks noChangeArrowheads="1"/>
          </p:cNvSpPr>
          <p:nvPr/>
        </p:nvSpPr>
        <p:spPr bwMode="auto">
          <a:xfrm>
            <a:off x="2911853" y="1918186"/>
            <a:ext cx="6632293" cy="461664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plugin</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groupId</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org.apache.maven.plugins</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groupId</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artifactId</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&gt;maven-enforcer-plugin&lt;/</a:t>
            </a:r>
            <a:r>
              <a:rPr kumimoji="0" lang="en-US" altLang="en-US"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artifactId</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executions</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execution</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configuration</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rules</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bannedDependencies</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excludes</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exclude</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&gt;*&lt;/</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exclude</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excludes</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includes</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include</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junit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include</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includes</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bannedDependencies</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rules</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fail</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&gt;true&lt;/</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fail</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configuration</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execution</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executions</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plugin</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079455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Anti-pattern: Fat Service</a:t>
            </a:r>
            <a:endParaRPr lang="en-US" dirty="0"/>
          </a:p>
        </p:txBody>
      </p:sp>
      <p:sp>
        <p:nvSpPr>
          <p:cNvPr id="10" name="Rectangle 7"/>
          <p:cNvSpPr>
            <a:spLocks noGrp="1" noChangeArrowheads="1"/>
          </p:cNvSpPr>
          <p:nvPr>
            <p:ph type="body" sz="quarter" idx="10"/>
          </p:nvPr>
        </p:nvSpPr>
        <p:spPr bwMode="auto">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List&lt;String&gt;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addPayment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PaymentInstructionDTO</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paymentInstructionDTO</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List&lt;String&gt;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msg</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ArrayList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&lt;&gt;();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validate(</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paymentInstructionDTO</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msg</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paymentInstructionDTO.setPaymentCurrency</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"USD"</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msg.isEmpty</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String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orderingAccount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paymentInstructionDTO.getOrderingAccountIdentification</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String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beneficiaryAccount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paymentInstructionDTO.getOrderingAccountIdentification</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String amount =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paymentInstructionDTO.getAmount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paymentInstructionDAO</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.store</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beneficiaryAccount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orderingAccount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amount);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msg</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491170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Anti-pattern: Fat Service</a:t>
            </a:r>
            <a:endParaRPr lang="en-US" dirty="0"/>
          </a:p>
        </p:txBody>
      </p:sp>
      <p:sp>
        <p:nvSpPr>
          <p:cNvPr id="10" name="Rectangle 7"/>
          <p:cNvSpPr>
            <a:spLocks noGrp="1" noChangeArrowheads="1"/>
          </p:cNvSpPr>
          <p:nvPr>
            <p:ph type="body" sz="quarter" idx="10"/>
          </p:nvPr>
        </p:nvSpPr>
        <p:spPr bwMode="auto">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List&lt;String&gt;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addPayment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PaymentInstructionDTO</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paymentInstructionDTO</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List&lt;String&gt;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msg</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ArrayList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&lt;&gt;();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validate(</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paymentInstructionDTO</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msg</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paymentInstructionDTO.setPaymentCurrency</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"USD"</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msg.isEmpty</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String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orderingAccount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paymentInstructionDTO.getOrderingAccountIdentification</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String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beneficiaryAccount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paymentInstructionDTO.getOrderingAccountIdentification</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String amount =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paymentInstructionDTO.getAmount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paymentInstructionDAO</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.store</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beneficiaryAccount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orderingAccount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amount);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msg</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 name="Cloud Callout 2"/>
          <p:cNvSpPr/>
          <p:nvPr/>
        </p:nvSpPr>
        <p:spPr>
          <a:xfrm>
            <a:off x="4852942" y="1643605"/>
            <a:ext cx="3166806" cy="1253171"/>
          </a:xfrm>
          <a:prstGeom prst="cloud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Calling a validation method</a:t>
            </a:r>
            <a:endParaRPr lang="en-US" dirty="0">
              <a:ln w="0"/>
              <a:solidFill>
                <a:schemeClr val="tx1"/>
              </a:solidFill>
              <a:effectLst>
                <a:outerShdw blurRad="38100" dist="19050" dir="2700000" algn="tl" rotWithShape="0">
                  <a:schemeClr val="dk1">
                    <a:alpha val="40000"/>
                  </a:schemeClr>
                </a:outerShdw>
              </a:effectLst>
            </a:endParaRPr>
          </a:p>
        </p:txBody>
      </p:sp>
      <p:sp>
        <p:nvSpPr>
          <p:cNvPr id="4" name="Cloud Callout 3"/>
          <p:cNvSpPr/>
          <p:nvPr/>
        </p:nvSpPr>
        <p:spPr>
          <a:xfrm rot="21026868">
            <a:off x="884147" y="1769795"/>
            <a:ext cx="2537385" cy="1384156"/>
          </a:xfrm>
          <a:prstGeom prst="cloud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Mutating state (TOCTOU)</a:t>
            </a:r>
            <a:endParaRPr lang="en-US" dirty="0">
              <a:ln w="0"/>
              <a:solidFill>
                <a:schemeClr val="tx1"/>
              </a:solidFill>
              <a:effectLst>
                <a:outerShdw blurRad="38100" dist="19050" dir="2700000" algn="tl" rotWithShape="0">
                  <a:schemeClr val="dk1">
                    <a:alpha val="40000"/>
                  </a:schemeClr>
                </a:outerShdw>
              </a:effectLst>
            </a:endParaRPr>
          </a:p>
        </p:txBody>
      </p:sp>
      <p:sp>
        <p:nvSpPr>
          <p:cNvPr id="5" name="Cloud Callout 4"/>
          <p:cNvSpPr/>
          <p:nvPr/>
        </p:nvSpPr>
        <p:spPr>
          <a:xfrm>
            <a:off x="8970380" y="2896776"/>
            <a:ext cx="2858947" cy="1709948"/>
          </a:xfrm>
          <a:prstGeom prst="cloud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Strings everywhere</a:t>
            </a:r>
            <a:endParaRPr lang="en-US"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544222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our Payments domain</a:t>
            </a:r>
            <a:endParaRPr lang="en-US" dirty="0"/>
          </a:p>
        </p:txBody>
      </p:sp>
      <p:sp>
        <p:nvSpPr>
          <p:cNvPr id="4" name="Oval 3"/>
          <p:cNvSpPr/>
          <p:nvPr/>
        </p:nvSpPr>
        <p:spPr>
          <a:xfrm>
            <a:off x="4215038" y="1605642"/>
            <a:ext cx="3513818" cy="105843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Domain-driven Design</a:t>
            </a:r>
            <a:endParaRPr lang="en-US" dirty="0">
              <a:solidFill>
                <a:schemeClr val="tx1"/>
              </a:solidFill>
            </a:endParaRPr>
          </a:p>
        </p:txBody>
      </p:sp>
      <p:sp>
        <p:nvSpPr>
          <p:cNvPr id="6" name="Oval 5"/>
          <p:cNvSpPr/>
          <p:nvPr/>
        </p:nvSpPr>
        <p:spPr>
          <a:xfrm>
            <a:off x="4707219" y="3564676"/>
            <a:ext cx="1921341" cy="1183516"/>
          </a:xfrm>
          <a:prstGeom prst="ellipse">
            <a:avLst/>
          </a:prstGeom>
          <a:pattFill prst="pct50">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Entities</a:t>
            </a:r>
            <a:endParaRPr lang="en-US" dirty="0">
              <a:solidFill>
                <a:schemeClr val="tx1"/>
              </a:solidFill>
            </a:endParaRPr>
          </a:p>
        </p:txBody>
      </p:sp>
      <p:sp>
        <p:nvSpPr>
          <p:cNvPr id="8" name="Oval 7"/>
          <p:cNvSpPr/>
          <p:nvPr/>
        </p:nvSpPr>
        <p:spPr>
          <a:xfrm>
            <a:off x="8570516" y="2841171"/>
            <a:ext cx="2044365" cy="1276250"/>
          </a:xfrm>
          <a:prstGeom prst="ellips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Layered </a:t>
            </a:r>
            <a:r>
              <a:rPr lang="en-US" dirty="0" smtClean="0">
                <a:solidFill>
                  <a:schemeClr val="tx1"/>
                </a:solidFill>
              </a:rPr>
              <a:t>Architecture</a:t>
            </a:r>
            <a:endParaRPr lang="en-US" dirty="0">
              <a:solidFill>
                <a:schemeClr val="tx1"/>
              </a:solidFill>
            </a:endParaRPr>
          </a:p>
        </p:txBody>
      </p:sp>
      <p:sp>
        <p:nvSpPr>
          <p:cNvPr id="9" name="Oval 8"/>
          <p:cNvSpPr/>
          <p:nvPr/>
        </p:nvSpPr>
        <p:spPr>
          <a:xfrm>
            <a:off x="2790787" y="3579857"/>
            <a:ext cx="1921341" cy="118351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Value Objects</a:t>
            </a:r>
            <a:endParaRPr lang="en-US" dirty="0">
              <a:solidFill>
                <a:schemeClr val="tx1"/>
              </a:solidFill>
            </a:endParaRPr>
          </a:p>
        </p:txBody>
      </p:sp>
      <p:sp>
        <p:nvSpPr>
          <p:cNvPr id="10" name="Oval 9"/>
          <p:cNvSpPr/>
          <p:nvPr/>
        </p:nvSpPr>
        <p:spPr>
          <a:xfrm>
            <a:off x="1333383" y="3259470"/>
            <a:ext cx="1921341" cy="118351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Services</a:t>
            </a:r>
            <a:endParaRPr lang="en-US" dirty="0">
              <a:solidFill>
                <a:schemeClr val="tx1"/>
              </a:solidFill>
            </a:endParaRPr>
          </a:p>
        </p:txBody>
      </p:sp>
      <p:sp>
        <p:nvSpPr>
          <p:cNvPr id="11" name="Oval 10"/>
          <p:cNvSpPr/>
          <p:nvPr/>
        </p:nvSpPr>
        <p:spPr>
          <a:xfrm>
            <a:off x="1321195" y="5314374"/>
            <a:ext cx="1833542" cy="111557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Factories</a:t>
            </a:r>
            <a:endParaRPr lang="en-US" dirty="0">
              <a:solidFill>
                <a:schemeClr val="tx1"/>
              </a:solidFill>
            </a:endParaRPr>
          </a:p>
        </p:txBody>
      </p:sp>
      <p:sp>
        <p:nvSpPr>
          <p:cNvPr id="12" name="Oval 11"/>
          <p:cNvSpPr/>
          <p:nvPr/>
        </p:nvSpPr>
        <p:spPr>
          <a:xfrm>
            <a:off x="7800940" y="4453276"/>
            <a:ext cx="2094192" cy="142300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Repositories</a:t>
            </a:r>
            <a:endParaRPr lang="en-US" dirty="0">
              <a:solidFill>
                <a:schemeClr val="tx1"/>
              </a:solidFill>
            </a:endParaRPr>
          </a:p>
        </p:txBody>
      </p:sp>
      <p:sp>
        <p:nvSpPr>
          <p:cNvPr id="13" name="Oval 12"/>
          <p:cNvSpPr/>
          <p:nvPr/>
        </p:nvSpPr>
        <p:spPr>
          <a:xfrm>
            <a:off x="5514933" y="5472487"/>
            <a:ext cx="1949894" cy="124903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Aggregates</a:t>
            </a:r>
            <a:endParaRPr lang="en-US" dirty="0">
              <a:solidFill>
                <a:schemeClr val="tx1"/>
              </a:solidFill>
            </a:endParaRPr>
          </a:p>
        </p:txBody>
      </p:sp>
      <p:cxnSp>
        <p:nvCxnSpPr>
          <p:cNvPr id="18" name="Curved Connector 17"/>
          <p:cNvCxnSpPr>
            <a:stCxn id="4" idx="6"/>
            <a:endCxn id="8" idx="0"/>
          </p:cNvCxnSpPr>
          <p:nvPr/>
        </p:nvCxnSpPr>
        <p:spPr>
          <a:xfrm>
            <a:off x="7728856" y="2134861"/>
            <a:ext cx="1863843" cy="70631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688759" y="2377125"/>
            <a:ext cx="1534886" cy="276999"/>
          </a:xfrm>
          <a:prstGeom prst="rect">
            <a:avLst/>
          </a:prstGeom>
          <a:noFill/>
        </p:spPr>
        <p:txBody>
          <a:bodyPr wrap="square" rtlCol="0">
            <a:spAutoFit/>
          </a:bodyPr>
          <a:lstStyle/>
          <a:p>
            <a:r>
              <a:rPr lang="en-US" sz="1200" dirty="0" smtClean="0"/>
              <a:t>isolate domain with</a:t>
            </a:r>
            <a:endParaRPr lang="en-US" sz="1200" dirty="0"/>
          </a:p>
        </p:txBody>
      </p:sp>
      <p:cxnSp>
        <p:nvCxnSpPr>
          <p:cNvPr id="28" name="Curved Connector 27"/>
          <p:cNvCxnSpPr>
            <a:stCxn id="4" idx="4"/>
            <a:endCxn id="9" idx="0"/>
          </p:cNvCxnSpPr>
          <p:nvPr/>
        </p:nvCxnSpPr>
        <p:spPr>
          <a:xfrm rot="5400000">
            <a:off x="4403814" y="2011724"/>
            <a:ext cx="915778" cy="2220489"/>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urved Connector 32"/>
          <p:cNvCxnSpPr>
            <a:stCxn id="4" idx="4"/>
            <a:endCxn id="6" idx="0"/>
          </p:cNvCxnSpPr>
          <p:nvPr/>
        </p:nvCxnSpPr>
        <p:spPr>
          <a:xfrm rot="5400000">
            <a:off x="5369621" y="2962349"/>
            <a:ext cx="900597" cy="304057"/>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urved Connector 46"/>
          <p:cNvCxnSpPr>
            <a:stCxn id="4" idx="4"/>
            <a:endCxn id="10" idx="0"/>
          </p:cNvCxnSpPr>
          <p:nvPr/>
        </p:nvCxnSpPr>
        <p:spPr>
          <a:xfrm rot="5400000">
            <a:off x="3835306" y="1122828"/>
            <a:ext cx="595391" cy="367789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4301777" y="2664080"/>
            <a:ext cx="1534886" cy="276999"/>
          </a:xfrm>
          <a:prstGeom prst="rect">
            <a:avLst/>
          </a:prstGeom>
          <a:noFill/>
        </p:spPr>
        <p:txBody>
          <a:bodyPr wrap="square" rtlCol="0">
            <a:spAutoFit/>
          </a:bodyPr>
          <a:lstStyle/>
          <a:p>
            <a:r>
              <a:rPr lang="en-US" sz="1200" dirty="0" smtClean="0"/>
              <a:t>express with</a:t>
            </a:r>
            <a:endParaRPr lang="en-US" sz="1200" dirty="0"/>
          </a:p>
        </p:txBody>
      </p:sp>
      <p:cxnSp>
        <p:nvCxnSpPr>
          <p:cNvPr id="83" name="Curved Connector 82"/>
          <p:cNvCxnSpPr>
            <a:stCxn id="9" idx="4"/>
          </p:cNvCxnSpPr>
          <p:nvPr/>
        </p:nvCxnSpPr>
        <p:spPr>
          <a:xfrm rot="16200000" flipH="1">
            <a:off x="3985919" y="4528912"/>
            <a:ext cx="1314910" cy="178383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Curved Connector 84"/>
          <p:cNvCxnSpPr>
            <a:stCxn id="6" idx="4"/>
            <a:endCxn id="13" idx="0"/>
          </p:cNvCxnSpPr>
          <p:nvPr/>
        </p:nvCxnSpPr>
        <p:spPr>
          <a:xfrm rot="16200000" flipH="1">
            <a:off x="5716738" y="4699344"/>
            <a:ext cx="724295" cy="82199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4265602" y="5471373"/>
            <a:ext cx="1534886" cy="276999"/>
          </a:xfrm>
          <a:prstGeom prst="rect">
            <a:avLst/>
          </a:prstGeom>
          <a:noFill/>
        </p:spPr>
        <p:txBody>
          <a:bodyPr wrap="square" rtlCol="0">
            <a:spAutoFit/>
          </a:bodyPr>
          <a:lstStyle/>
          <a:p>
            <a:r>
              <a:rPr lang="en-US" sz="1200" dirty="0" smtClean="0"/>
              <a:t>encapsulate with</a:t>
            </a:r>
            <a:endParaRPr lang="en-US" sz="1200" dirty="0"/>
          </a:p>
        </p:txBody>
      </p:sp>
      <p:cxnSp>
        <p:nvCxnSpPr>
          <p:cNvPr id="92" name="Curved Connector 91"/>
          <p:cNvCxnSpPr>
            <a:stCxn id="6" idx="4"/>
            <a:endCxn id="12" idx="2"/>
          </p:cNvCxnSpPr>
          <p:nvPr/>
        </p:nvCxnSpPr>
        <p:spPr>
          <a:xfrm rot="16200000" flipH="1">
            <a:off x="6526122" y="3889960"/>
            <a:ext cx="416586" cy="213305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Curved Connector 93"/>
          <p:cNvCxnSpPr>
            <a:stCxn id="13" idx="6"/>
            <a:endCxn id="12" idx="3"/>
          </p:cNvCxnSpPr>
          <p:nvPr/>
        </p:nvCxnSpPr>
        <p:spPr>
          <a:xfrm flipV="1">
            <a:off x="7464827" y="5667885"/>
            <a:ext cx="642800" cy="429119"/>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6689905" y="4805435"/>
            <a:ext cx="1534886" cy="276999"/>
          </a:xfrm>
          <a:prstGeom prst="rect">
            <a:avLst/>
          </a:prstGeom>
          <a:noFill/>
        </p:spPr>
        <p:txBody>
          <a:bodyPr wrap="square" rtlCol="0">
            <a:spAutoFit/>
          </a:bodyPr>
          <a:lstStyle/>
          <a:p>
            <a:r>
              <a:rPr lang="en-US" sz="1200" dirty="0" smtClean="0"/>
              <a:t>access with</a:t>
            </a:r>
            <a:endParaRPr lang="en-US" sz="1200" dirty="0"/>
          </a:p>
        </p:txBody>
      </p:sp>
      <p:sp>
        <p:nvSpPr>
          <p:cNvPr id="96" name="TextBox 95"/>
          <p:cNvSpPr txBox="1"/>
          <p:nvPr/>
        </p:nvSpPr>
        <p:spPr>
          <a:xfrm>
            <a:off x="7664852" y="6169862"/>
            <a:ext cx="1534886" cy="276999"/>
          </a:xfrm>
          <a:prstGeom prst="rect">
            <a:avLst/>
          </a:prstGeom>
          <a:noFill/>
        </p:spPr>
        <p:txBody>
          <a:bodyPr wrap="square" rtlCol="0">
            <a:spAutoFit/>
          </a:bodyPr>
          <a:lstStyle/>
          <a:p>
            <a:r>
              <a:rPr lang="en-US" sz="1200" dirty="0" smtClean="0"/>
              <a:t>access with</a:t>
            </a:r>
            <a:endParaRPr lang="en-US" sz="1200" dirty="0"/>
          </a:p>
        </p:txBody>
      </p:sp>
      <p:sp>
        <p:nvSpPr>
          <p:cNvPr id="97" name="TextBox 96"/>
          <p:cNvSpPr txBox="1"/>
          <p:nvPr/>
        </p:nvSpPr>
        <p:spPr>
          <a:xfrm>
            <a:off x="4712128" y="5164778"/>
            <a:ext cx="1534886" cy="276999"/>
          </a:xfrm>
          <a:prstGeom prst="rect">
            <a:avLst/>
          </a:prstGeom>
          <a:noFill/>
        </p:spPr>
        <p:txBody>
          <a:bodyPr wrap="square" rtlCol="0">
            <a:spAutoFit/>
          </a:bodyPr>
          <a:lstStyle/>
          <a:p>
            <a:r>
              <a:rPr lang="en-US" sz="1200" dirty="0" smtClean="0"/>
              <a:t>encapsulate with</a:t>
            </a:r>
            <a:endParaRPr lang="en-US" sz="1200" dirty="0"/>
          </a:p>
        </p:txBody>
      </p:sp>
      <p:cxnSp>
        <p:nvCxnSpPr>
          <p:cNvPr id="99" name="Curved Connector 98"/>
          <p:cNvCxnSpPr>
            <a:stCxn id="9" idx="4"/>
          </p:cNvCxnSpPr>
          <p:nvPr/>
        </p:nvCxnSpPr>
        <p:spPr>
          <a:xfrm rot="5400000">
            <a:off x="2743174" y="4306089"/>
            <a:ext cx="551001" cy="1465569"/>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1061957" y="4813713"/>
            <a:ext cx="1534886" cy="276999"/>
          </a:xfrm>
          <a:prstGeom prst="rect">
            <a:avLst/>
          </a:prstGeom>
          <a:noFill/>
        </p:spPr>
        <p:txBody>
          <a:bodyPr wrap="square" rtlCol="0">
            <a:spAutoFit/>
          </a:bodyPr>
          <a:lstStyle/>
          <a:p>
            <a:r>
              <a:rPr lang="en-US" sz="1200" dirty="0" smtClean="0"/>
              <a:t>encapsulate with</a:t>
            </a:r>
            <a:endParaRPr lang="en-US" sz="1200" dirty="0"/>
          </a:p>
        </p:txBody>
      </p:sp>
      <p:cxnSp>
        <p:nvCxnSpPr>
          <p:cNvPr id="102" name="Curved Connector 101"/>
          <p:cNvCxnSpPr>
            <a:stCxn id="13" idx="3"/>
            <a:endCxn id="11" idx="6"/>
          </p:cNvCxnSpPr>
          <p:nvPr/>
        </p:nvCxnSpPr>
        <p:spPr>
          <a:xfrm rot="5400000" flipH="1">
            <a:off x="4144391" y="4882508"/>
            <a:ext cx="666443" cy="2645751"/>
          </a:xfrm>
          <a:prstGeom prst="curvedConnector4">
            <a:avLst>
              <a:gd name="adj1" fmla="val -34302"/>
              <a:gd name="adj2" fmla="val 55396"/>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3063276" y="6152949"/>
            <a:ext cx="1534886" cy="276999"/>
          </a:xfrm>
          <a:prstGeom prst="rect">
            <a:avLst/>
          </a:prstGeom>
          <a:noFill/>
        </p:spPr>
        <p:txBody>
          <a:bodyPr wrap="square" rtlCol="0">
            <a:spAutoFit/>
          </a:bodyPr>
          <a:lstStyle/>
          <a:p>
            <a:r>
              <a:rPr lang="en-US" sz="1200" dirty="0" smtClean="0"/>
              <a:t>encapsulate with</a:t>
            </a:r>
            <a:endParaRPr lang="en-US" sz="1200" dirty="0"/>
          </a:p>
        </p:txBody>
      </p:sp>
    </p:spTree>
    <p:extLst>
      <p:ext uri="{BB962C8B-B14F-4D97-AF65-F5344CB8AC3E}">
        <p14:creationId xmlns:p14="http://schemas.microsoft.com/office/powerpoint/2010/main" val="538769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Entities</a:t>
            </a:r>
            <a:endParaRPr lang="en-US" dirty="0"/>
          </a:p>
        </p:txBody>
      </p:sp>
      <p:sp>
        <p:nvSpPr>
          <p:cNvPr id="3" name="Text Placeholder 2"/>
          <p:cNvSpPr>
            <a:spLocks noGrp="1"/>
          </p:cNvSpPr>
          <p:nvPr>
            <p:ph type="body" sz="quarter" idx="10"/>
          </p:nvPr>
        </p:nvSpPr>
        <p:spPr/>
        <p:txBody>
          <a:bodyPr/>
          <a:lstStyle/>
          <a:p>
            <a:endParaRPr lang="en-US" dirty="0" smtClean="0"/>
          </a:p>
          <a:p>
            <a:endParaRPr lang="en-US" dirty="0"/>
          </a:p>
          <a:p>
            <a:endParaRPr lang="en-US" dirty="0" smtClean="0"/>
          </a:p>
          <a:p>
            <a:pPr marL="0" indent="0">
              <a:buNone/>
            </a:pPr>
            <a:r>
              <a:rPr lang="en-US" dirty="0" smtClean="0"/>
              <a:t>“Objects </a:t>
            </a:r>
            <a:r>
              <a:rPr lang="en-US" dirty="0"/>
              <a:t>which have continuity through a life cycle and </a:t>
            </a:r>
            <a:r>
              <a:rPr lang="en-US" dirty="0" smtClean="0"/>
              <a:t>are being </a:t>
            </a:r>
            <a:r>
              <a:rPr lang="en-US" dirty="0"/>
              <a:t>distinct independent of its attribute values over </a:t>
            </a:r>
            <a:r>
              <a:rPr lang="en-US" dirty="0" smtClean="0"/>
              <a:t>time.”</a:t>
            </a:r>
            <a:endParaRPr lang="en-US" dirty="0"/>
          </a:p>
        </p:txBody>
      </p:sp>
    </p:spTree>
    <p:extLst>
      <p:ext uri="{BB962C8B-B14F-4D97-AF65-F5344CB8AC3E}">
        <p14:creationId xmlns:p14="http://schemas.microsoft.com/office/powerpoint/2010/main" val="13687334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Entities</a:t>
            </a:r>
          </a:p>
        </p:txBody>
      </p:sp>
      <p:sp>
        <p:nvSpPr>
          <p:cNvPr id="6" name="Rectangle 3"/>
          <p:cNvSpPr>
            <a:spLocks noGrp="1" noChangeArrowheads="1"/>
          </p:cNvSpPr>
          <p:nvPr>
            <p:ph type="body" sz="quarter" idx="10"/>
          </p:nvPr>
        </p:nvSpPr>
        <p:spPr bwMode="auto">
          <a:xfrm>
            <a:off x="2810185" y="3258787"/>
            <a:ext cx="6835629" cy="11079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interface </a:t>
            </a:r>
            <a:r>
              <a:rPr kumimoji="0" lang="en-US" altLang="en-US" sz="2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Entity&lt;</a:t>
            </a:r>
            <a:r>
              <a:rPr kumimoji="0" lang="en-US" altLang="en-US" sz="2200" b="0" i="0" u="none" strike="noStrike" cap="none" normalizeH="0" baseline="0" dirty="0" smtClean="0">
                <a:ln>
                  <a:noFill/>
                </a:ln>
                <a:solidFill>
                  <a:srgbClr val="20999D"/>
                </a:solidFill>
                <a:effectLst/>
                <a:latin typeface="Courier New" panose="02070309020205020404" pitchFamily="49" charset="0"/>
                <a:cs typeface="Courier New" panose="02070309020205020404" pitchFamily="49" charset="0"/>
              </a:rPr>
              <a:t>T</a:t>
            </a:r>
            <a:r>
              <a:rPr kumimoji="0" lang="en-US" altLang="en-US" sz="2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 {</a:t>
            </a:r>
            <a:br>
              <a:rPr kumimoji="0" lang="en-US" altLang="en-US" sz="2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2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boolean</a:t>
            </a:r>
            <a:r>
              <a:rPr kumimoji="0" lang="en-US" altLang="en-US" sz="2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2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hasSameIdentityAs</a:t>
            </a:r>
            <a:r>
              <a:rPr kumimoji="0" lang="en-US" altLang="en-US" sz="2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2200" b="0" i="0" u="none" strike="noStrike" cap="none" normalizeH="0" baseline="0" dirty="0" smtClean="0">
                <a:ln>
                  <a:noFill/>
                </a:ln>
                <a:solidFill>
                  <a:srgbClr val="20999D"/>
                </a:solidFill>
                <a:effectLst/>
                <a:latin typeface="Courier New" panose="02070309020205020404" pitchFamily="49" charset="0"/>
                <a:cs typeface="Courier New" panose="02070309020205020404" pitchFamily="49" charset="0"/>
              </a:rPr>
              <a:t>T </a:t>
            </a:r>
            <a:r>
              <a:rPr kumimoji="0" lang="en-US" altLang="en-US" sz="2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entity);</a:t>
            </a:r>
            <a:br>
              <a:rPr kumimoji="0" lang="en-US" altLang="en-US" sz="2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023294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Entities</a:t>
            </a:r>
          </a:p>
        </p:txBody>
      </p:sp>
      <p:sp>
        <p:nvSpPr>
          <p:cNvPr id="4" name="Rectangle 1"/>
          <p:cNvSpPr>
            <a:spLocks noGrp="1" noChangeArrowheads="1"/>
          </p:cNvSpPr>
          <p:nvPr>
            <p:ph type="body" sz="quarter" idx="10"/>
          </p:nvPr>
        </p:nvSpPr>
        <p:spPr bwMode="auto">
          <a:xfrm>
            <a:off x="1296000" y="3604228"/>
            <a:ext cx="10319057" cy="3539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final class </a:t>
            </a:r>
            <a:r>
              <a:rPr kumimoji="0" lang="en-US" altLang="en-US" sz="17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PaymentInstruction</a:t>
            </a:r>
            <a:r>
              <a:rPr kumimoji="0" lang="en-US" altLang="en-US" sz="1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7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implements </a:t>
            </a:r>
            <a:r>
              <a:rPr kumimoji="0" lang="en-US" altLang="en-US" sz="1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Entity&lt;</a:t>
            </a:r>
            <a:r>
              <a:rPr kumimoji="0" lang="en-US" altLang="en-US" sz="17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PaymentInstruction</a:t>
            </a:r>
            <a:r>
              <a:rPr kumimoji="0" lang="en-US" altLang="en-US" sz="1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018881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our Payments domain</a:t>
            </a:r>
            <a:endParaRPr lang="en-US" dirty="0"/>
          </a:p>
        </p:txBody>
      </p:sp>
      <p:sp>
        <p:nvSpPr>
          <p:cNvPr id="4" name="Oval 3"/>
          <p:cNvSpPr/>
          <p:nvPr/>
        </p:nvSpPr>
        <p:spPr>
          <a:xfrm>
            <a:off x="4215038" y="1605642"/>
            <a:ext cx="3513818" cy="105843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Domain-driven Design</a:t>
            </a:r>
            <a:endParaRPr lang="en-US" dirty="0">
              <a:solidFill>
                <a:schemeClr val="tx1"/>
              </a:solidFill>
            </a:endParaRPr>
          </a:p>
        </p:txBody>
      </p:sp>
      <p:sp>
        <p:nvSpPr>
          <p:cNvPr id="6" name="Oval 5"/>
          <p:cNvSpPr/>
          <p:nvPr/>
        </p:nvSpPr>
        <p:spPr>
          <a:xfrm>
            <a:off x="4718925" y="3525663"/>
            <a:ext cx="1921341" cy="1183516"/>
          </a:xfrm>
          <a:prstGeom prst="ellips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Entities</a:t>
            </a:r>
            <a:endParaRPr lang="en-US" dirty="0">
              <a:solidFill>
                <a:schemeClr val="tx1"/>
              </a:solidFill>
            </a:endParaRPr>
          </a:p>
        </p:txBody>
      </p:sp>
      <p:sp>
        <p:nvSpPr>
          <p:cNvPr id="8" name="Oval 7"/>
          <p:cNvSpPr/>
          <p:nvPr/>
        </p:nvSpPr>
        <p:spPr>
          <a:xfrm>
            <a:off x="8570516" y="2841171"/>
            <a:ext cx="2044365" cy="1276250"/>
          </a:xfrm>
          <a:prstGeom prst="ellips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Layered Architecture</a:t>
            </a:r>
            <a:endParaRPr lang="en-US" dirty="0">
              <a:solidFill>
                <a:schemeClr val="tx1"/>
              </a:solidFill>
            </a:endParaRPr>
          </a:p>
        </p:txBody>
      </p:sp>
      <p:sp>
        <p:nvSpPr>
          <p:cNvPr id="9" name="Oval 8"/>
          <p:cNvSpPr/>
          <p:nvPr/>
        </p:nvSpPr>
        <p:spPr>
          <a:xfrm>
            <a:off x="2790787" y="3579857"/>
            <a:ext cx="1921341" cy="1183516"/>
          </a:xfrm>
          <a:prstGeom prst="ellipse">
            <a:avLst/>
          </a:prstGeom>
          <a:pattFill prst="pct50">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Value Objects</a:t>
            </a:r>
            <a:endParaRPr lang="en-US" dirty="0">
              <a:solidFill>
                <a:schemeClr val="tx1"/>
              </a:solidFill>
            </a:endParaRPr>
          </a:p>
        </p:txBody>
      </p:sp>
      <p:sp>
        <p:nvSpPr>
          <p:cNvPr id="10" name="Oval 9"/>
          <p:cNvSpPr/>
          <p:nvPr/>
        </p:nvSpPr>
        <p:spPr>
          <a:xfrm>
            <a:off x="1333383" y="3259470"/>
            <a:ext cx="1921341" cy="118351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Services</a:t>
            </a:r>
            <a:endParaRPr lang="en-US" dirty="0">
              <a:solidFill>
                <a:schemeClr val="tx1"/>
              </a:solidFill>
            </a:endParaRPr>
          </a:p>
        </p:txBody>
      </p:sp>
      <p:sp>
        <p:nvSpPr>
          <p:cNvPr id="11" name="Oval 10"/>
          <p:cNvSpPr/>
          <p:nvPr/>
        </p:nvSpPr>
        <p:spPr>
          <a:xfrm>
            <a:off x="1321195" y="5314374"/>
            <a:ext cx="1833542" cy="111557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Factories</a:t>
            </a:r>
            <a:endParaRPr lang="en-US" dirty="0">
              <a:solidFill>
                <a:schemeClr val="tx1"/>
              </a:solidFill>
            </a:endParaRPr>
          </a:p>
        </p:txBody>
      </p:sp>
      <p:sp>
        <p:nvSpPr>
          <p:cNvPr id="12" name="Oval 11"/>
          <p:cNvSpPr/>
          <p:nvPr/>
        </p:nvSpPr>
        <p:spPr>
          <a:xfrm>
            <a:off x="8152642" y="4379210"/>
            <a:ext cx="2094192" cy="142300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Repositories</a:t>
            </a:r>
            <a:endParaRPr lang="en-US" dirty="0">
              <a:solidFill>
                <a:schemeClr val="tx1"/>
              </a:solidFill>
            </a:endParaRPr>
          </a:p>
        </p:txBody>
      </p:sp>
      <p:sp>
        <p:nvSpPr>
          <p:cNvPr id="13" name="Oval 12"/>
          <p:cNvSpPr/>
          <p:nvPr/>
        </p:nvSpPr>
        <p:spPr>
          <a:xfrm>
            <a:off x="5514933" y="5472487"/>
            <a:ext cx="1949894" cy="124903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Aggregates</a:t>
            </a:r>
            <a:endParaRPr lang="en-US" dirty="0">
              <a:solidFill>
                <a:schemeClr val="tx1"/>
              </a:solidFill>
            </a:endParaRPr>
          </a:p>
        </p:txBody>
      </p:sp>
      <p:cxnSp>
        <p:nvCxnSpPr>
          <p:cNvPr id="18" name="Curved Connector 17"/>
          <p:cNvCxnSpPr>
            <a:stCxn id="4" idx="6"/>
            <a:endCxn id="8" idx="0"/>
          </p:cNvCxnSpPr>
          <p:nvPr/>
        </p:nvCxnSpPr>
        <p:spPr>
          <a:xfrm>
            <a:off x="7728856" y="2134861"/>
            <a:ext cx="1863843" cy="70631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688759" y="2377125"/>
            <a:ext cx="1534886" cy="276999"/>
          </a:xfrm>
          <a:prstGeom prst="rect">
            <a:avLst/>
          </a:prstGeom>
          <a:noFill/>
        </p:spPr>
        <p:txBody>
          <a:bodyPr wrap="square" rtlCol="0">
            <a:spAutoFit/>
          </a:bodyPr>
          <a:lstStyle/>
          <a:p>
            <a:r>
              <a:rPr lang="en-US" sz="1200" dirty="0" smtClean="0"/>
              <a:t>isolate domain with</a:t>
            </a:r>
            <a:endParaRPr lang="en-US" sz="1200" dirty="0"/>
          </a:p>
        </p:txBody>
      </p:sp>
      <p:cxnSp>
        <p:nvCxnSpPr>
          <p:cNvPr id="28" name="Curved Connector 27"/>
          <p:cNvCxnSpPr>
            <a:stCxn id="4" idx="4"/>
            <a:endCxn id="9" idx="0"/>
          </p:cNvCxnSpPr>
          <p:nvPr/>
        </p:nvCxnSpPr>
        <p:spPr>
          <a:xfrm rot="5400000">
            <a:off x="4403814" y="2011724"/>
            <a:ext cx="915778" cy="2220489"/>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urved Connector 32"/>
          <p:cNvCxnSpPr>
            <a:stCxn id="4" idx="4"/>
            <a:endCxn id="6" idx="0"/>
          </p:cNvCxnSpPr>
          <p:nvPr/>
        </p:nvCxnSpPr>
        <p:spPr>
          <a:xfrm rot="5400000">
            <a:off x="5394980" y="2948696"/>
            <a:ext cx="861584" cy="29235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urved Connector 46"/>
          <p:cNvCxnSpPr>
            <a:stCxn id="4" idx="4"/>
            <a:endCxn id="10" idx="0"/>
          </p:cNvCxnSpPr>
          <p:nvPr/>
        </p:nvCxnSpPr>
        <p:spPr>
          <a:xfrm rot="5400000">
            <a:off x="3835306" y="1122828"/>
            <a:ext cx="595391" cy="367789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4301777" y="2664080"/>
            <a:ext cx="1534886" cy="276999"/>
          </a:xfrm>
          <a:prstGeom prst="rect">
            <a:avLst/>
          </a:prstGeom>
          <a:noFill/>
        </p:spPr>
        <p:txBody>
          <a:bodyPr wrap="square" rtlCol="0">
            <a:spAutoFit/>
          </a:bodyPr>
          <a:lstStyle/>
          <a:p>
            <a:r>
              <a:rPr lang="en-US" sz="1200" dirty="0" smtClean="0"/>
              <a:t>express with</a:t>
            </a:r>
            <a:endParaRPr lang="en-US" sz="1200" dirty="0"/>
          </a:p>
        </p:txBody>
      </p:sp>
      <p:cxnSp>
        <p:nvCxnSpPr>
          <p:cNvPr id="83" name="Curved Connector 82"/>
          <p:cNvCxnSpPr>
            <a:stCxn id="9" idx="4"/>
          </p:cNvCxnSpPr>
          <p:nvPr/>
        </p:nvCxnSpPr>
        <p:spPr>
          <a:xfrm rot="16200000" flipH="1">
            <a:off x="3985919" y="4528912"/>
            <a:ext cx="1314910" cy="178383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Curved Connector 84"/>
          <p:cNvCxnSpPr>
            <a:stCxn id="6" idx="4"/>
            <a:endCxn id="13" idx="0"/>
          </p:cNvCxnSpPr>
          <p:nvPr/>
        </p:nvCxnSpPr>
        <p:spPr>
          <a:xfrm rot="16200000" flipH="1">
            <a:off x="5703084" y="4685691"/>
            <a:ext cx="763308" cy="810284"/>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4265602" y="5471373"/>
            <a:ext cx="1534886" cy="276999"/>
          </a:xfrm>
          <a:prstGeom prst="rect">
            <a:avLst/>
          </a:prstGeom>
          <a:noFill/>
        </p:spPr>
        <p:txBody>
          <a:bodyPr wrap="square" rtlCol="0">
            <a:spAutoFit/>
          </a:bodyPr>
          <a:lstStyle/>
          <a:p>
            <a:r>
              <a:rPr lang="en-US" sz="1200" dirty="0" smtClean="0"/>
              <a:t>encapsulate with</a:t>
            </a:r>
            <a:endParaRPr lang="en-US" sz="1200" dirty="0"/>
          </a:p>
        </p:txBody>
      </p:sp>
      <p:cxnSp>
        <p:nvCxnSpPr>
          <p:cNvPr id="92" name="Curved Connector 91"/>
          <p:cNvCxnSpPr>
            <a:stCxn id="6" idx="4"/>
            <a:endCxn id="12" idx="2"/>
          </p:cNvCxnSpPr>
          <p:nvPr/>
        </p:nvCxnSpPr>
        <p:spPr>
          <a:xfrm rot="16200000" flipH="1">
            <a:off x="6725353" y="3663422"/>
            <a:ext cx="381533" cy="2473046"/>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Curved Connector 93"/>
          <p:cNvCxnSpPr>
            <a:stCxn id="13" idx="6"/>
            <a:endCxn id="12" idx="3"/>
          </p:cNvCxnSpPr>
          <p:nvPr/>
        </p:nvCxnSpPr>
        <p:spPr>
          <a:xfrm flipV="1">
            <a:off x="7464827" y="5593819"/>
            <a:ext cx="994502" cy="50318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6689905" y="4805435"/>
            <a:ext cx="1534886" cy="276999"/>
          </a:xfrm>
          <a:prstGeom prst="rect">
            <a:avLst/>
          </a:prstGeom>
          <a:noFill/>
        </p:spPr>
        <p:txBody>
          <a:bodyPr wrap="square" rtlCol="0">
            <a:spAutoFit/>
          </a:bodyPr>
          <a:lstStyle/>
          <a:p>
            <a:r>
              <a:rPr lang="en-US" sz="1200" dirty="0" smtClean="0"/>
              <a:t>access with</a:t>
            </a:r>
            <a:endParaRPr lang="en-US" sz="1200" dirty="0"/>
          </a:p>
        </p:txBody>
      </p:sp>
      <p:sp>
        <p:nvSpPr>
          <p:cNvPr id="96" name="TextBox 95"/>
          <p:cNvSpPr txBox="1"/>
          <p:nvPr/>
        </p:nvSpPr>
        <p:spPr>
          <a:xfrm>
            <a:off x="7664852" y="6169862"/>
            <a:ext cx="1534886" cy="276999"/>
          </a:xfrm>
          <a:prstGeom prst="rect">
            <a:avLst/>
          </a:prstGeom>
          <a:noFill/>
        </p:spPr>
        <p:txBody>
          <a:bodyPr wrap="square" rtlCol="0">
            <a:spAutoFit/>
          </a:bodyPr>
          <a:lstStyle/>
          <a:p>
            <a:r>
              <a:rPr lang="en-US" sz="1200" dirty="0" smtClean="0"/>
              <a:t>access with</a:t>
            </a:r>
            <a:endParaRPr lang="en-US" sz="1200" dirty="0"/>
          </a:p>
        </p:txBody>
      </p:sp>
      <p:sp>
        <p:nvSpPr>
          <p:cNvPr id="97" name="TextBox 96"/>
          <p:cNvSpPr txBox="1"/>
          <p:nvPr/>
        </p:nvSpPr>
        <p:spPr>
          <a:xfrm>
            <a:off x="4712128" y="5164778"/>
            <a:ext cx="1534886" cy="276999"/>
          </a:xfrm>
          <a:prstGeom prst="rect">
            <a:avLst/>
          </a:prstGeom>
          <a:noFill/>
        </p:spPr>
        <p:txBody>
          <a:bodyPr wrap="square" rtlCol="0">
            <a:spAutoFit/>
          </a:bodyPr>
          <a:lstStyle/>
          <a:p>
            <a:r>
              <a:rPr lang="en-US" sz="1200" dirty="0" smtClean="0"/>
              <a:t>encapsulate with</a:t>
            </a:r>
            <a:endParaRPr lang="en-US" sz="1200" dirty="0"/>
          </a:p>
        </p:txBody>
      </p:sp>
      <p:cxnSp>
        <p:nvCxnSpPr>
          <p:cNvPr id="99" name="Curved Connector 98"/>
          <p:cNvCxnSpPr>
            <a:stCxn id="9" idx="4"/>
            <a:endCxn id="11" idx="0"/>
          </p:cNvCxnSpPr>
          <p:nvPr/>
        </p:nvCxnSpPr>
        <p:spPr>
          <a:xfrm rot="5400000">
            <a:off x="2719212" y="4282127"/>
            <a:ext cx="551001" cy="151349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1061957" y="4813713"/>
            <a:ext cx="1534886" cy="276999"/>
          </a:xfrm>
          <a:prstGeom prst="rect">
            <a:avLst/>
          </a:prstGeom>
          <a:noFill/>
        </p:spPr>
        <p:txBody>
          <a:bodyPr wrap="square" rtlCol="0">
            <a:spAutoFit/>
          </a:bodyPr>
          <a:lstStyle/>
          <a:p>
            <a:r>
              <a:rPr lang="en-US" sz="1200" dirty="0" smtClean="0"/>
              <a:t>encapsulate with</a:t>
            </a:r>
            <a:endParaRPr lang="en-US" sz="1200" dirty="0"/>
          </a:p>
        </p:txBody>
      </p:sp>
      <p:cxnSp>
        <p:nvCxnSpPr>
          <p:cNvPr id="102" name="Curved Connector 101"/>
          <p:cNvCxnSpPr>
            <a:stCxn id="13" idx="3"/>
            <a:endCxn id="11" idx="6"/>
          </p:cNvCxnSpPr>
          <p:nvPr/>
        </p:nvCxnSpPr>
        <p:spPr>
          <a:xfrm rot="5400000" flipH="1">
            <a:off x="4144391" y="4882508"/>
            <a:ext cx="666443" cy="2645751"/>
          </a:xfrm>
          <a:prstGeom prst="curvedConnector4">
            <a:avLst>
              <a:gd name="adj1" fmla="val -34302"/>
              <a:gd name="adj2" fmla="val 55396"/>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3063276" y="6152949"/>
            <a:ext cx="1534886" cy="276999"/>
          </a:xfrm>
          <a:prstGeom prst="rect">
            <a:avLst/>
          </a:prstGeom>
          <a:noFill/>
        </p:spPr>
        <p:txBody>
          <a:bodyPr wrap="square" rtlCol="0">
            <a:spAutoFit/>
          </a:bodyPr>
          <a:lstStyle/>
          <a:p>
            <a:r>
              <a:rPr lang="en-US" sz="1200" dirty="0" smtClean="0"/>
              <a:t>encapsulate with</a:t>
            </a:r>
            <a:endParaRPr lang="en-US" sz="1200" dirty="0"/>
          </a:p>
        </p:txBody>
      </p:sp>
    </p:spTree>
    <p:extLst>
      <p:ext uri="{BB962C8B-B14F-4D97-AF65-F5344CB8AC3E}">
        <p14:creationId xmlns:p14="http://schemas.microsoft.com/office/powerpoint/2010/main" val="15885258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Value Objects</a:t>
            </a:r>
            <a:endParaRPr lang="en-US" dirty="0"/>
          </a:p>
        </p:txBody>
      </p:sp>
      <p:sp>
        <p:nvSpPr>
          <p:cNvPr id="3" name="Text Placeholder 2"/>
          <p:cNvSpPr>
            <a:spLocks noGrp="1"/>
          </p:cNvSpPr>
          <p:nvPr>
            <p:ph type="body" sz="quarter" idx="10"/>
          </p:nvPr>
        </p:nvSpPr>
        <p:spPr>
          <a:xfrm>
            <a:off x="1296000" y="3398485"/>
            <a:ext cx="10134000" cy="1173515"/>
          </a:xfrm>
        </p:spPr>
        <p:txBody>
          <a:bodyPr>
            <a:normAutofit/>
          </a:bodyPr>
          <a:lstStyle/>
          <a:p>
            <a:pPr marL="0" indent="0">
              <a:buNone/>
            </a:pPr>
            <a:r>
              <a:rPr lang="en-US" dirty="0" smtClean="0"/>
              <a:t>“Represent a descriptive aspect of </a:t>
            </a:r>
            <a:r>
              <a:rPr lang="en-US" dirty="0"/>
              <a:t>the </a:t>
            </a:r>
            <a:r>
              <a:rPr lang="en-US" dirty="0" smtClean="0"/>
              <a:t>domain </a:t>
            </a:r>
            <a:r>
              <a:rPr lang="en-US" dirty="0"/>
              <a:t>with no conceptual identity</a:t>
            </a:r>
            <a:r>
              <a:rPr lang="en-US" dirty="0" smtClean="0"/>
              <a:t>.”</a:t>
            </a:r>
            <a:endParaRPr lang="en-US" dirty="0"/>
          </a:p>
        </p:txBody>
      </p:sp>
    </p:spTree>
    <p:extLst>
      <p:ext uri="{BB962C8B-B14F-4D97-AF65-F5344CB8AC3E}">
        <p14:creationId xmlns:p14="http://schemas.microsoft.com/office/powerpoint/2010/main" val="7100552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21482" y="1684867"/>
            <a:ext cx="8046676" cy="4471458"/>
          </a:xfrm>
        </p:spPr>
      </p:pic>
      <p:sp>
        <p:nvSpPr>
          <p:cNvPr id="3" name="Title 2"/>
          <p:cNvSpPr>
            <a:spLocks noGrp="1"/>
          </p:cNvSpPr>
          <p:nvPr>
            <p:ph type="title"/>
          </p:nvPr>
        </p:nvSpPr>
        <p:spPr/>
        <p:txBody>
          <a:bodyPr/>
          <a:lstStyle/>
          <a:p>
            <a:r>
              <a:rPr lang="en-US" dirty="0" smtClean="0"/>
              <a:t>What developers tend to do</a:t>
            </a:r>
            <a:r>
              <a:rPr lang="en-NL" dirty="0" smtClean="0"/>
              <a:t>…</a:t>
            </a:r>
            <a:endParaRPr lang="en-US" dirty="0"/>
          </a:p>
        </p:txBody>
      </p:sp>
      <p:sp>
        <p:nvSpPr>
          <p:cNvPr id="5" name="TextBox 4"/>
          <p:cNvSpPr txBox="1"/>
          <p:nvPr/>
        </p:nvSpPr>
        <p:spPr>
          <a:xfrm>
            <a:off x="7984067" y="6156325"/>
            <a:ext cx="2590800" cy="215444"/>
          </a:xfrm>
          <a:prstGeom prst="rect">
            <a:avLst/>
          </a:prstGeom>
          <a:noFill/>
        </p:spPr>
        <p:txBody>
          <a:bodyPr wrap="square" rtlCol="0">
            <a:spAutoFit/>
          </a:bodyPr>
          <a:lstStyle/>
          <a:p>
            <a:r>
              <a:rPr lang="en-US" sz="800" i="1" dirty="0" smtClean="0"/>
              <a:t>Picture adopted from Kevin Henley</a:t>
            </a:r>
            <a:endParaRPr lang="en-US" sz="800" i="1" dirty="0"/>
          </a:p>
        </p:txBody>
      </p:sp>
    </p:spTree>
    <p:extLst>
      <p:ext uri="{BB962C8B-B14F-4D97-AF65-F5344CB8AC3E}">
        <p14:creationId xmlns:p14="http://schemas.microsoft.com/office/powerpoint/2010/main" val="33147331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Value Objects: </a:t>
            </a:r>
            <a:r>
              <a:rPr lang="en-US" dirty="0" smtClean="0"/>
              <a:t>Currency</a:t>
            </a:r>
            <a:endParaRPr lang="en-US" dirty="0"/>
          </a:p>
        </p:txBody>
      </p:sp>
      <p:sp>
        <p:nvSpPr>
          <p:cNvPr id="7" name="Rectangle 5"/>
          <p:cNvSpPr>
            <a:spLocks noChangeArrowheads="1"/>
          </p:cNvSpPr>
          <p:nvPr/>
        </p:nvSpPr>
        <p:spPr bwMode="auto">
          <a:xfrm>
            <a:off x="1296000" y="2546096"/>
            <a:ext cx="10278966" cy="246221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private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Currency(</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final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String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currencyCode</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this</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currencyCode</a:t>
            </a:r>
            <a:r>
              <a:rPr kumimoji="0" lang="en-US" altLang="en-US" sz="14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currencyCode</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static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Optional&lt;Currency&gt; create(</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final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String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currencyCode</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final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List&lt;String&gt;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msgs</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currencyCode</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null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currencyCode.length</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4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3</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msgs.add</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"Currency code has 3 characters"</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Optional.</a:t>
            </a:r>
            <a:r>
              <a:rPr kumimoji="0" lang="en-US" altLang="en-US" sz="1400" b="0"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empty</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Optional.</a:t>
            </a:r>
            <a:r>
              <a:rPr kumimoji="0" lang="en-US" altLang="en-US" sz="1400" b="0"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of</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Currency(</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currencyCode</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130720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our Payments domain</a:t>
            </a:r>
            <a:endParaRPr lang="en-US" dirty="0"/>
          </a:p>
        </p:txBody>
      </p:sp>
      <p:sp>
        <p:nvSpPr>
          <p:cNvPr id="4" name="Oval 3"/>
          <p:cNvSpPr/>
          <p:nvPr/>
        </p:nvSpPr>
        <p:spPr>
          <a:xfrm>
            <a:off x="4215038" y="1605642"/>
            <a:ext cx="3513818" cy="105843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Domain-driven Design</a:t>
            </a:r>
            <a:endParaRPr lang="en-US" dirty="0">
              <a:solidFill>
                <a:schemeClr val="tx1"/>
              </a:solidFill>
            </a:endParaRPr>
          </a:p>
        </p:txBody>
      </p:sp>
      <p:sp>
        <p:nvSpPr>
          <p:cNvPr id="6" name="Oval 5"/>
          <p:cNvSpPr/>
          <p:nvPr/>
        </p:nvSpPr>
        <p:spPr>
          <a:xfrm>
            <a:off x="4782123" y="3591209"/>
            <a:ext cx="1921341" cy="1183516"/>
          </a:xfrm>
          <a:prstGeom prst="ellips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Entities</a:t>
            </a:r>
            <a:endParaRPr lang="en-US" dirty="0">
              <a:solidFill>
                <a:schemeClr val="tx1"/>
              </a:solidFill>
            </a:endParaRPr>
          </a:p>
        </p:txBody>
      </p:sp>
      <p:sp>
        <p:nvSpPr>
          <p:cNvPr id="8" name="Oval 7"/>
          <p:cNvSpPr/>
          <p:nvPr/>
        </p:nvSpPr>
        <p:spPr>
          <a:xfrm>
            <a:off x="8570516" y="2841171"/>
            <a:ext cx="2044365" cy="1276250"/>
          </a:xfrm>
          <a:prstGeom prst="ellips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Layered Architecture</a:t>
            </a:r>
            <a:endParaRPr lang="en-US" dirty="0">
              <a:solidFill>
                <a:schemeClr val="tx1"/>
              </a:solidFill>
            </a:endParaRPr>
          </a:p>
        </p:txBody>
      </p:sp>
      <p:sp>
        <p:nvSpPr>
          <p:cNvPr id="9" name="Oval 8"/>
          <p:cNvSpPr/>
          <p:nvPr/>
        </p:nvSpPr>
        <p:spPr>
          <a:xfrm>
            <a:off x="2870048" y="3557502"/>
            <a:ext cx="1921341" cy="1183516"/>
          </a:xfrm>
          <a:prstGeom prst="ellips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Value Objects</a:t>
            </a:r>
            <a:endParaRPr lang="en-US" dirty="0">
              <a:solidFill>
                <a:schemeClr val="tx1"/>
              </a:solidFill>
            </a:endParaRPr>
          </a:p>
        </p:txBody>
      </p:sp>
      <p:sp>
        <p:nvSpPr>
          <p:cNvPr id="10" name="Oval 9"/>
          <p:cNvSpPr/>
          <p:nvPr/>
        </p:nvSpPr>
        <p:spPr>
          <a:xfrm>
            <a:off x="1333383" y="3259470"/>
            <a:ext cx="1921341" cy="118351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Services</a:t>
            </a:r>
            <a:endParaRPr lang="en-US" dirty="0">
              <a:solidFill>
                <a:schemeClr val="tx1"/>
              </a:solidFill>
            </a:endParaRPr>
          </a:p>
        </p:txBody>
      </p:sp>
      <p:sp>
        <p:nvSpPr>
          <p:cNvPr id="11" name="Oval 10"/>
          <p:cNvSpPr/>
          <p:nvPr/>
        </p:nvSpPr>
        <p:spPr>
          <a:xfrm>
            <a:off x="1321195" y="5314374"/>
            <a:ext cx="1833542" cy="111557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Factories</a:t>
            </a:r>
            <a:endParaRPr lang="en-US" dirty="0">
              <a:solidFill>
                <a:schemeClr val="tx1"/>
              </a:solidFill>
            </a:endParaRPr>
          </a:p>
        </p:txBody>
      </p:sp>
      <p:sp>
        <p:nvSpPr>
          <p:cNvPr id="12" name="Oval 11"/>
          <p:cNvSpPr/>
          <p:nvPr/>
        </p:nvSpPr>
        <p:spPr>
          <a:xfrm>
            <a:off x="8016564" y="4432140"/>
            <a:ext cx="2094192" cy="142300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Repositories</a:t>
            </a:r>
            <a:endParaRPr lang="en-US" dirty="0">
              <a:solidFill>
                <a:schemeClr val="tx1"/>
              </a:solidFill>
            </a:endParaRPr>
          </a:p>
        </p:txBody>
      </p:sp>
      <p:sp>
        <p:nvSpPr>
          <p:cNvPr id="13" name="Oval 12"/>
          <p:cNvSpPr/>
          <p:nvPr/>
        </p:nvSpPr>
        <p:spPr>
          <a:xfrm>
            <a:off x="5514933" y="5472487"/>
            <a:ext cx="1949894" cy="1249034"/>
          </a:xfrm>
          <a:prstGeom prst="ellipse">
            <a:avLst/>
          </a:prstGeom>
          <a:pattFill prst="pct50">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Aggregates</a:t>
            </a:r>
            <a:endParaRPr lang="en-US" dirty="0">
              <a:solidFill>
                <a:schemeClr val="tx1"/>
              </a:solidFill>
            </a:endParaRPr>
          </a:p>
        </p:txBody>
      </p:sp>
      <p:cxnSp>
        <p:nvCxnSpPr>
          <p:cNvPr id="18" name="Curved Connector 17"/>
          <p:cNvCxnSpPr>
            <a:stCxn id="4" idx="6"/>
            <a:endCxn id="8" idx="0"/>
          </p:cNvCxnSpPr>
          <p:nvPr/>
        </p:nvCxnSpPr>
        <p:spPr>
          <a:xfrm>
            <a:off x="7728856" y="2134861"/>
            <a:ext cx="1863843" cy="70631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688759" y="2377125"/>
            <a:ext cx="1534886" cy="276999"/>
          </a:xfrm>
          <a:prstGeom prst="rect">
            <a:avLst/>
          </a:prstGeom>
          <a:noFill/>
        </p:spPr>
        <p:txBody>
          <a:bodyPr wrap="square" rtlCol="0">
            <a:spAutoFit/>
          </a:bodyPr>
          <a:lstStyle/>
          <a:p>
            <a:r>
              <a:rPr lang="en-US" sz="1200" dirty="0" smtClean="0"/>
              <a:t>isolate domain with</a:t>
            </a:r>
            <a:endParaRPr lang="en-US" sz="1200" dirty="0"/>
          </a:p>
        </p:txBody>
      </p:sp>
      <p:cxnSp>
        <p:nvCxnSpPr>
          <p:cNvPr id="28" name="Curved Connector 27"/>
          <p:cNvCxnSpPr>
            <a:stCxn id="4" idx="4"/>
            <a:endCxn id="9" idx="0"/>
          </p:cNvCxnSpPr>
          <p:nvPr/>
        </p:nvCxnSpPr>
        <p:spPr>
          <a:xfrm rot="5400000">
            <a:off x="4454622" y="2040176"/>
            <a:ext cx="893423" cy="2141228"/>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urved Connector 32"/>
          <p:cNvCxnSpPr>
            <a:stCxn id="4" idx="4"/>
            <a:endCxn id="6" idx="0"/>
          </p:cNvCxnSpPr>
          <p:nvPr/>
        </p:nvCxnSpPr>
        <p:spPr>
          <a:xfrm rot="5400000">
            <a:off x="5393806" y="3013068"/>
            <a:ext cx="927130" cy="22915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urved Connector 46"/>
          <p:cNvCxnSpPr>
            <a:stCxn id="4" idx="4"/>
            <a:endCxn id="10" idx="0"/>
          </p:cNvCxnSpPr>
          <p:nvPr/>
        </p:nvCxnSpPr>
        <p:spPr>
          <a:xfrm rot="5400000">
            <a:off x="3835306" y="1122828"/>
            <a:ext cx="595391" cy="367789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4301777" y="2664080"/>
            <a:ext cx="1534886" cy="276999"/>
          </a:xfrm>
          <a:prstGeom prst="rect">
            <a:avLst/>
          </a:prstGeom>
          <a:noFill/>
        </p:spPr>
        <p:txBody>
          <a:bodyPr wrap="square" rtlCol="0">
            <a:spAutoFit/>
          </a:bodyPr>
          <a:lstStyle/>
          <a:p>
            <a:r>
              <a:rPr lang="en-US" sz="1200" dirty="0" smtClean="0"/>
              <a:t>express with</a:t>
            </a:r>
            <a:endParaRPr lang="en-US" sz="1200" dirty="0"/>
          </a:p>
        </p:txBody>
      </p:sp>
      <p:cxnSp>
        <p:nvCxnSpPr>
          <p:cNvPr id="83" name="Curved Connector 82"/>
          <p:cNvCxnSpPr>
            <a:stCxn id="9" idx="4"/>
          </p:cNvCxnSpPr>
          <p:nvPr/>
        </p:nvCxnSpPr>
        <p:spPr>
          <a:xfrm rot="16200000" flipH="1">
            <a:off x="4014372" y="4557364"/>
            <a:ext cx="1337265" cy="1704571"/>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Curved Connector 84"/>
          <p:cNvCxnSpPr>
            <a:stCxn id="6" idx="4"/>
            <a:endCxn id="13" idx="0"/>
          </p:cNvCxnSpPr>
          <p:nvPr/>
        </p:nvCxnSpPr>
        <p:spPr>
          <a:xfrm rot="16200000" flipH="1">
            <a:off x="5767456" y="4750063"/>
            <a:ext cx="697762" cy="74708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4265602" y="5471373"/>
            <a:ext cx="1534886" cy="276999"/>
          </a:xfrm>
          <a:prstGeom prst="rect">
            <a:avLst/>
          </a:prstGeom>
          <a:noFill/>
        </p:spPr>
        <p:txBody>
          <a:bodyPr wrap="square" rtlCol="0">
            <a:spAutoFit/>
          </a:bodyPr>
          <a:lstStyle/>
          <a:p>
            <a:r>
              <a:rPr lang="en-US" sz="1200" dirty="0" smtClean="0"/>
              <a:t>encapsulate with</a:t>
            </a:r>
            <a:endParaRPr lang="en-US" sz="1200" dirty="0"/>
          </a:p>
        </p:txBody>
      </p:sp>
      <p:cxnSp>
        <p:nvCxnSpPr>
          <p:cNvPr id="92" name="Curved Connector 91"/>
          <p:cNvCxnSpPr>
            <a:stCxn id="6" idx="4"/>
            <a:endCxn id="12" idx="2"/>
          </p:cNvCxnSpPr>
          <p:nvPr/>
        </p:nvCxnSpPr>
        <p:spPr>
          <a:xfrm rot="16200000" flipH="1">
            <a:off x="6695221" y="3822298"/>
            <a:ext cx="368917" cy="227377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Curved Connector 93"/>
          <p:cNvCxnSpPr>
            <a:stCxn id="13" idx="6"/>
            <a:endCxn id="12" idx="3"/>
          </p:cNvCxnSpPr>
          <p:nvPr/>
        </p:nvCxnSpPr>
        <p:spPr>
          <a:xfrm flipV="1">
            <a:off x="7464827" y="5646749"/>
            <a:ext cx="858424" cy="45025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6689905" y="4805435"/>
            <a:ext cx="1534886" cy="276999"/>
          </a:xfrm>
          <a:prstGeom prst="rect">
            <a:avLst/>
          </a:prstGeom>
          <a:noFill/>
        </p:spPr>
        <p:txBody>
          <a:bodyPr wrap="square" rtlCol="0">
            <a:spAutoFit/>
          </a:bodyPr>
          <a:lstStyle/>
          <a:p>
            <a:r>
              <a:rPr lang="en-US" sz="1200" dirty="0" smtClean="0"/>
              <a:t>access with</a:t>
            </a:r>
            <a:endParaRPr lang="en-US" sz="1200" dirty="0"/>
          </a:p>
        </p:txBody>
      </p:sp>
      <p:sp>
        <p:nvSpPr>
          <p:cNvPr id="96" name="TextBox 95"/>
          <p:cNvSpPr txBox="1"/>
          <p:nvPr/>
        </p:nvSpPr>
        <p:spPr>
          <a:xfrm>
            <a:off x="7664852" y="6169862"/>
            <a:ext cx="1534886" cy="276999"/>
          </a:xfrm>
          <a:prstGeom prst="rect">
            <a:avLst/>
          </a:prstGeom>
          <a:noFill/>
        </p:spPr>
        <p:txBody>
          <a:bodyPr wrap="square" rtlCol="0">
            <a:spAutoFit/>
          </a:bodyPr>
          <a:lstStyle/>
          <a:p>
            <a:r>
              <a:rPr lang="en-US" sz="1200" dirty="0" smtClean="0"/>
              <a:t>access with</a:t>
            </a:r>
            <a:endParaRPr lang="en-US" sz="1200" dirty="0"/>
          </a:p>
        </p:txBody>
      </p:sp>
      <p:sp>
        <p:nvSpPr>
          <p:cNvPr id="97" name="TextBox 96"/>
          <p:cNvSpPr txBox="1"/>
          <p:nvPr/>
        </p:nvSpPr>
        <p:spPr>
          <a:xfrm>
            <a:off x="4712128" y="5164778"/>
            <a:ext cx="1534886" cy="276999"/>
          </a:xfrm>
          <a:prstGeom prst="rect">
            <a:avLst/>
          </a:prstGeom>
          <a:noFill/>
        </p:spPr>
        <p:txBody>
          <a:bodyPr wrap="square" rtlCol="0">
            <a:spAutoFit/>
          </a:bodyPr>
          <a:lstStyle/>
          <a:p>
            <a:r>
              <a:rPr lang="en-US" sz="1200" dirty="0" smtClean="0"/>
              <a:t>encapsulate with</a:t>
            </a:r>
            <a:endParaRPr lang="en-US" sz="1200" dirty="0"/>
          </a:p>
        </p:txBody>
      </p:sp>
      <p:cxnSp>
        <p:nvCxnSpPr>
          <p:cNvPr id="99" name="Curved Connector 98"/>
          <p:cNvCxnSpPr>
            <a:stCxn id="9" idx="4"/>
            <a:endCxn id="11" idx="0"/>
          </p:cNvCxnSpPr>
          <p:nvPr/>
        </p:nvCxnSpPr>
        <p:spPr>
          <a:xfrm rot="5400000">
            <a:off x="2747665" y="4231320"/>
            <a:ext cx="573356" cy="159275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1061957" y="4813713"/>
            <a:ext cx="1534886" cy="276999"/>
          </a:xfrm>
          <a:prstGeom prst="rect">
            <a:avLst/>
          </a:prstGeom>
          <a:noFill/>
        </p:spPr>
        <p:txBody>
          <a:bodyPr wrap="square" rtlCol="0">
            <a:spAutoFit/>
          </a:bodyPr>
          <a:lstStyle/>
          <a:p>
            <a:r>
              <a:rPr lang="en-US" sz="1200" dirty="0" smtClean="0"/>
              <a:t>encapsulate with</a:t>
            </a:r>
            <a:endParaRPr lang="en-US" sz="1200" dirty="0"/>
          </a:p>
        </p:txBody>
      </p:sp>
      <p:cxnSp>
        <p:nvCxnSpPr>
          <p:cNvPr id="102" name="Curved Connector 101"/>
          <p:cNvCxnSpPr>
            <a:stCxn id="13" idx="3"/>
            <a:endCxn id="11" idx="6"/>
          </p:cNvCxnSpPr>
          <p:nvPr/>
        </p:nvCxnSpPr>
        <p:spPr>
          <a:xfrm rot="5400000" flipH="1">
            <a:off x="4144391" y="4882508"/>
            <a:ext cx="666443" cy="2645751"/>
          </a:xfrm>
          <a:prstGeom prst="curvedConnector4">
            <a:avLst>
              <a:gd name="adj1" fmla="val -34302"/>
              <a:gd name="adj2" fmla="val 55396"/>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3063276" y="6152949"/>
            <a:ext cx="1534886" cy="276999"/>
          </a:xfrm>
          <a:prstGeom prst="rect">
            <a:avLst/>
          </a:prstGeom>
          <a:noFill/>
        </p:spPr>
        <p:txBody>
          <a:bodyPr wrap="square" rtlCol="0">
            <a:spAutoFit/>
          </a:bodyPr>
          <a:lstStyle/>
          <a:p>
            <a:r>
              <a:rPr lang="en-US" sz="1200" dirty="0" smtClean="0"/>
              <a:t>encapsulate with</a:t>
            </a:r>
            <a:endParaRPr lang="en-US" sz="1200" dirty="0"/>
          </a:p>
        </p:txBody>
      </p:sp>
    </p:spTree>
    <p:extLst>
      <p:ext uri="{BB962C8B-B14F-4D97-AF65-F5344CB8AC3E}">
        <p14:creationId xmlns:p14="http://schemas.microsoft.com/office/powerpoint/2010/main" val="7108527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Aggregates</a:t>
            </a:r>
            <a:endParaRPr lang="en-US" dirty="0"/>
          </a:p>
        </p:txBody>
      </p:sp>
      <p:sp>
        <p:nvSpPr>
          <p:cNvPr id="3" name="Text Placeholder 2"/>
          <p:cNvSpPr>
            <a:spLocks noGrp="1"/>
          </p:cNvSpPr>
          <p:nvPr>
            <p:ph type="body" sz="quarter" idx="10"/>
          </p:nvPr>
        </p:nvSpPr>
        <p:spPr>
          <a:xfrm>
            <a:off x="1296000" y="2016000"/>
            <a:ext cx="10656514" cy="4140000"/>
          </a:xfrm>
        </p:spPr>
        <p:txBody>
          <a:bodyPr/>
          <a:lstStyle/>
          <a:p>
            <a:endParaRPr lang="en-US" dirty="0" smtClean="0"/>
          </a:p>
          <a:p>
            <a:endParaRPr lang="en-US" dirty="0"/>
          </a:p>
          <a:p>
            <a:endParaRPr lang="en-US" dirty="0" smtClean="0"/>
          </a:p>
          <a:p>
            <a:pPr marL="0" indent="0">
              <a:buNone/>
            </a:pPr>
            <a:r>
              <a:rPr lang="en-US" sz="2100" dirty="0" smtClean="0"/>
              <a:t>“A </a:t>
            </a:r>
            <a:r>
              <a:rPr lang="en-US" sz="2100" dirty="0"/>
              <a:t>cluster of associated objects that is </a:t>
            </a:r>
            <a:r>
              <a:rPr lang="en-US" sz="2100" dirty="0" smtClean="0"/>
              <a:t>treated </a:t>
            </a:r>
            <a:r>
              <a:rPr lang="en-US" sz="2100" dirty="0"/>
              <a:t>as a unit </a:t>
            </a:r>
            <a:r>
              <a:rPr lang="en-US" sz="2100" dirty="0" smtClean="0"/>
              <a:t>for the </a:t>
            </a:r>
            <a:r>
              <a:rPr lang="en-US" sz="2100" dirty="0"/>
              <a:t>purpose of data changes</a:t>
            </a:r>
            <a:r>
              <a:rPr lang="en-US" sz="2100" dirty="0" smtClean="0"/>
              <a:t>.”</a:t>
            </a:r>
            <a:endParaRPr lang="en-US" sz="2100" dirty="0"/>
          </a:p>
        </p:txBody>
      </p:sp>
    </p:spTree>
    <p:extLst>
      <p:ext uri="{BB962C8B-B14F-4D97-AF65-F5344CB8AC3E}">
        <p14:creationId xmlns:p14="http://schemas.microsoft.com/office/powerpoint/2010/main" val="36142578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solidFill>
            <a:schemeClr val="bg1"/>
          </a:solidFill>
        </p:spPr>
        <p:txBody>
          <a:bodyPr/>
          <a:lstStyle/>
          <a:p>
            <a:r>
              <a:rPr lang="en-US" dirty="0" smtClean="0"/>
              <a:t>Aggregates</a:t>
            </a:r>
            <a:endParaRPr lang="en-US" dirty="0"/>
          </a:p>
        </p:txBody>
      </p:sp>
      <p:sp>
        <p:nvSpPr>
          <p:cNvPr id="6" name="Oval 5"/>
          <p:cNvSpPr/>
          <p:nvPr/>
        </p:nvSpPr>
        <p:spPr>
          <a:xfrm>
            <a:off x="1296000" y="2627388"/>
            <a:ext cx="1872275" cy="7673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e</a:t>
            </a:r>
            <a:r>
              <a:rPr lang="en-US" dirty="0" err="1" smtClean="0">
                <a:solidFill>
                  <a:schemeClr val="tx1"/>
                </a:solidFill>
              </a:rPr>
              <a:t>Ordering</a:t>
            </a:r>
            <a:r>
              <a:rPr lang="en-US" dirty="0" smtClean="0">
                <a:solidFill>
                  <a:schemeClr val="tx1"/>
                </a:solidFill>
              </a:rPr>
              <a:t> Account</a:t>
            </a:r>
            <a:endParaRPr lang="en-US" dirty="0"/>
          </a:p>
        </p:txBody>
      </p:sp>
      <p:sp>
        <p:nvSpPr>
          <p:cNvPr id="8" name="Oval 7"/>
          <p:cNvSpPr/>
          <p:nvPr/>
        </p:nvSpPr>
        <p:spPr>
          <a:xfrm>
            <a:off x="4208928" y="2016000"/>
            <a:ext cx="3411708" cy="832954"/>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e</a:t>
            </a:r>
            <a:r>
              <a:rPr lang="en-US" dirty="0" err="1" smtClean="0">
                <a:solidFill>
                  <a:schemeClr val="tx1"/>
                </a:solidFill>
              </a:rPr>
              <a:t>PaymentInstruction</a:t>
            </a:r>
            <a:endParaRPr lang="en-US" dirty="0"/>
          </a:p>
        </p:txBody>
      </p:sp>
      <p:sp>
        <p:nvSpPr>
          <p:cNvPr id="10" name="Oval 9"/>
          <p:cNvSpPr/>
          <p:nvPr/>
        </p:nvSpPr>
        <p:spPr>
          <a:xfrm>
            <a:off x="4069288" y="4506314"/>
            <a:ext cx="1976082" cy="7673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Beneficiary Bank</a:t>
            </a:r>
            <a:endParaRPr lang="en-US" dirty="0"/>
          </a:p>
        </p:txBody>
      </p:sp>
      <p:sp>
        <p:nvSpPr>
          <p:cNvPr id="11" name="Oval 10"/>
          <p:cNvSpPr/>
          <p:nvPr/>
        </p:nvSpPr>
        <p:spPr>
          <a:xfrm>
            <a:off x="3173868" y="3394713"/>
            <a:ext cx="1976082" cy="7673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Beneficiary Account</a:t>
            </a:r>
            <a:endParaRPr lang="en-US" dirty="0"/>
          </a:p>
        </p:txBody>
      </p:sp>
      <p:sp>
        <p:nvSpPr>
          <p:cNvPr id="12" name="Oval 11"/>
          <p:cNvSpPr/>
          <p:nvPr/>
        </p:nvSpPr>
        <p:spPr>
          <a:xfrm>
            <a:off x="7446668" y="4196630"/>
            <a:ext cx="1976082" cy="7673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Currency</a:t>
            </a:r>
            <a:endParaRPr lang="en-US" dirty="0"/>
          </a:p>
        </p:txBody>
      </p:sp>
      <p:sp>
        <p:nvSpPr>
          <p:cNvPr id="14" name="Oval 13"/>
          <p:cNvSpPr/>
          <p:nvPr/>
        </p:nvSpPr>
        <p:spPr>
          <a:xfrm>
            <a:off x="8787626" y="3554340"/>
            <a:ext cx="1976082" cy="7673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Amount</a:t>
            </a:r>
            <a:endParaRPr lang="en-US" dirty="0"/>
          </a:p>
        </p:txBody>
      </p:sp>
      <p:sp>
        <p:nvSpPr>
          <p:cNvPr id="15" name="Oval 14"/>
          <p:cNvSpPr/>
          <p:nvPr/>
        </p:nvSpPr>
        <p:spPr>
          <a:xfrm>
            <a:off x="5510236" y="3807291"/>
            <a:ext cx="1976082" cy="7673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Fedwire</a:t>
            </a:r>
            <a:endParaRPr lang="en-US" dirty="0"/>
          </a:p>
        </p:txBody>
      </p:sp>
      <p:cxnSp>
        <p:nvCxnSpPr>
          <p:cNvPr id="17" name="Curved Connector 16"/>
          <p:cNvCxnSpPr>
            <a:stCxn id="8" idx="4"/>
            <a:endCxn id="6" idx="6"/>
          </p:cNvCxnSpPr>
          <p:nvPr/>
        </p:nvCxnSpPr>
        <p:spPr>
          <a:xfrm rot="5400000">
            <a:off x="4460481" y="1556749"/>
            <a:ext cx="162097" cy="274650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urved Connector 18"/>
          <p:cNvCxnSpPr>
            <a:stCxn id="8" idx="4"/>
            <a:endCxn id="11" idx="7"/>
          </p:cNvCxnSpPr>
          <p:nvPr/>
        </p:nvCxnSpPr>
        <p:spPr>
          <a:xfrm rot="5400000">
            <a:off x="5058606" y="2650908"/>
            <a:ext cx="658131" cy="105422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urved Connector 20"/>
          <p:cNvCxnSpPr>
            <a:stCxn id="8" idx="4"/>
            <a:endCxn id="10" idx="0"/>
          </p:cNvCxnSpPr>
          <p:nvPr/>
        </p:nvCxnSpPr>
        <p:spPr>
          <a:xfrm rot="5400000">
            <a:off x="4657376" y="3248908"/>
            <a:ext cx="1657360" cy="85745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urved Connector 22"/>
          <p:cNvCxnSpPr>
            <a:stCxn id="8" idx="4"/>
            <a:endCxn id="15" idx="0"/>
          </p:cNvCxnSpPr>
          <p:nvPr/>
        </p:nvCxnSpPr>
        <p:spPr>
          <a:xfrm rot="16200000" flipH="1">
            <a:off x="5727361" y="3036374"/>
            <a:ext cx="958337" cy="583495"/>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8" idx="4"/>
            <a:endCxn id="12" idx="0"/>
          </p:cNvCxnSpPr>
          <p:nvPr/>
        </p:nvCxnSpPr>
        <p:spPr>
          <a:xfrm rot="16200000" flipH="1">
            <a:off x="6500907" y="2262828"/>
            <a:ext cx="1347676" cy="2519927"/>
          </a:xfrm>
          <a:prstGeom prst="curvedConnector3">
            <a:avLst>
              <a:gd name="adj1" fmla="val 3711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p:cNvCxnSpPr>
            <a:stCxn id="8" idx="4"/>
            <a:endCxn id="14" idx="0"/>
          </p:cNvCxnSpPr>
          <p:nvPr/>
        </p:nvCxnSpPr>
        <p:spPr>
          <a:xfrm rot="16200000" flipH="1">
            <a:off x="7492531" y="1271204"/>
            <a:ext cx="705386" cy="3860885"/>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Curved Connector 59"/>
          <p:cNvCxnSpPr/>
          <p:nvPr/>
        </p:nvCxnSpPr>
        <p:spPr>
          <a:xfrm rot="5400000">
            <a:off x="694299" y="2453650"/>
            <a:ext cx="3796497" cy="2593094"/>
          </a:xfrm>
          <a:prstGeom prst="curvedConnector3">
            <a:avLst/>
          </a:prstGeom>
          <a:ln w="53975">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8993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fade">
                                      <p:cBhvr>
                                        <p:cTn id="23" dur="500"/>
                                        <p:tgtEl>
                                          <p:spTgt spid="2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500"/>
                                        <p:tgtEl>
                                          <p:spTgt spid="2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fade">
                                      <p:cBhvr>
                                        <p:cTn id="39" dur="500"/>
                                        <p:tgtEl>
                                          <p:spTgt spid="2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fade">
                                      <p:cBhvr>
                                        <p:cTn id="47" dur="500"/>
                                        <p:tgtEl>
                                          <p:spTgt spid="17"/>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fade">
                                      <p:cBhvr>
                                        <p:cTn id="50" dur="500"/>
                                        <p:tgtEl>
                                          <p:spTgt spid="6"/>
                                        </p:tgtEl>
                                      </p:cBhvr>
                                    </p:animEffect>
                                  </p:childTnLst>
                                </p:cTn>
                              </p:par>
                              <p:par>
                                <p:cTn id="51" presetID="10" presetClass="entr" presetSubtype="0" fill="hold" nodeType="withEffect">
                                  <p:stCondLst>
                                    <p:cond delay="0"/>
                                  </p:stCondLst>
                                  <p:childTnLst>
                                    <p:set>
                                      <p:cBhvr>
                                        <p:cTn id="52" dur="1" fill="hold">
                                          <p:stCondLst>
                                            <p:cond delay="0"/>
                                          </p:stCondLst>
                                        </p:cTn>
                                        <p:tgtEl>
                                          <p:spTgt spid="60"/>
                                        </p:tgtEl>
                                        <p:attrNameLst>
                                          <p:attrName>style.visibility</p:attrName>
                                        </p:attrNameLst>
                                      </p:cBhvr>
                                      <p:to>
                                        <p:strVal val="visible"/>
                                      </p:to>
                                    </p:set>
                                    <p:animEffect transition="in" filter="fade">
                                      <p:cBhvr>
                                        <p:cTn id="53"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11" grpId="0" animBg="1"/>
      <p:bldP spid="12" grpId="0" animBg="1"/>
      <p:bldP spid="14" grpId="0" animBg="1"/>
      <p:bldP spid="1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our Payments domain</a:t>
            </a:r>
            <a:endParaRPr lang="en-US" dirty="0"/>
          </a:p>
        </p:txBody>
      </p:sp>
      <p:sp>
        <p:nvSpPr>
          <p:cNvPr id="4" name="Oval 3"/>
          <p:cNvSpPr/>
          <p:nvPr/>
        </p:nvSpPr>
        <p:spPr>
          <a:xfrm>
            <a:off x="4215038" y="1605642"/>
            <a:ext cx="3513818" cy="105843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Domain-driven Design</a:t>
            </a:r>
            <a:endParaRPr lang="en-US" dirty="0">
              <a:solidFill>
                <a:schemeClr val="tx1"/>
              </a:solidFill>
            </a:endParaRPr>
          </a:p>
        </p:txBody>
      </p:sp>
      <p:sp>
        <p:nvSpPr>
          <p:cNvPr id="6" name="Oval 5"/>
          <p:cNvSpPr/>
          <p:nvPr/>
        </p:nvSpPr>
        <p:spPr>
          <a:xfrm>
            <a:off x="4707219" y="3623713"/>
            <a:ext cx="1921341" cy="1183516"/>
          </a:xfrm>
          <a:prstGeom prst="ellips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Entities</a:t>
            </a:r>
            <a:endParaRPr lang="en-US" dirty="0">
              <a:solidFill>
                <a:schemeClr val="tx1"/>
              </a:solidFill>
            </a:endParaRPr>
          </a:p>
        </p:txBody>
      </p:sp>
      <p:sp>
        <p:nvSpPr>
          <p:cNvPr id="8" name="Oval 7"/>
          <p:cNvSpPr/>
          <p:nvPr/>
        </p:nvSpPr>
        <p:spPr>
          <a:xfrm>
            <a:off x="8570516" y="2841171"/>
            <a:ext cx="2044365" cy="1276250"/>
          </a:xfrm>
          <a:prstGeom prst="ellips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Layered Architecture</a:t>
            </a:r>
            <a:endParaRPr lang="en-US" dirty="0">
              <a:solidFill>
                <a:schemeClr val="tx1"/>
              </a:solidFill>
            </a:endParaRPr>
          </a:p>
        </p:txBody>
      </p:sp>
      <p:sp>
        <p:nvSpPr>
          <p:cNvPr id="9" name="Oval 8"/>
          <p:cNvSpPr/>
          <p:nvPr/>
        </p:nvSpPr>
        <p:spPr>
          <a:xfrm>
            <a:off x="2790787" y="3579857"/>
            <a:ext cx="1921341" cy="1183516"/>
          </a:xfrm>
          <a:prstGeom prst="ellips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Value Objects</a:t>
            </a:r>
            <a:endParaRPr lang="en-US" dirty="0">
              <a:solidFill>
                <a:schemeClr val="tx1"/>
              </a:solidFill>
            </a:endParaRPr>
          </a:p>
        </p:txBody>
      </p:sp>
      <p:sp>
        <p:nvSpPr>
          <p:cNvPr id="10" name="Oval 9"/>
          <p:cNvSpPr/>
          <p:nvPr/>
        </p:nvSpPr>
        <p:spPr>
          <a:xfrm>
            <a:off x="1333383" y="3259470"/>
            <a:ext cx="1921341" cy="118351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Services</a:t>
            </a:r>
            <a:endParaRPr lang="en-US" dirty="0">
              <a:solidFill>
                <a:schemeClr val="tx1"/>
              </a:solidFill>
            </a:endParaRPr>
          </a:p>
        </p:txBody>
      </p:sp>
      <p:sp>
        <p:nvSpPr>
          <p:cNvPr id="11" name="Oval 10"/>
          <p:cNvSpPr/>
          <p:nvPr/>
        </p:nvSpPr>
        <p:spPr>
          <a:xfrm>
            <a:off x="1321195" y="5314374"/>
            <a:ext cx="1833542" cy="1115574"/>
          </a:xfrm>
          <a:prstGeom prst="ellipse">
            <a:avLst/>
          </a:prstGeom>
          <a:pattFill prst="pct50">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Factories</a:t>
            </a:r>
            <a:endParaRPr lang="en-US" dirty="0">
              <a:solidFill>
                <a:schemeClr val="tx1"/>
              </a:solidFill>
            </a:endParaRPr>
          </a:p>
        </p:txBody>
      </p:sp>
      <p:sp>
        <p:nvSpPr>
          <p:cNvPr id="12" name="Oval 11"/>
          <p:cNvSpPr/>
          <p:nvPr/>
        </p:nvSpPr>
        <p:spPr>
          <a:xfrm>
            <a:off x="7941660" y="4417933"/>
            <a:ext cx="2094192" cy="142300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Repositories</a:t>
            </a:r>
            <a:endParaRPr lang="en-US" dirty="0">
              <a:solidFill>
                <a:schemeClr val="tx1"/>
              </a:solidFill>
            </a:endParaRPr>
          </a:p>
        </p:txBody>
      </p:sp>
      <p:sp>
        <p:nvSpPr>
          <p:cNvPr id="13" name="Oval 12"/>
          <p:cNvSpPr/>
          <p:nvPr/>
        </p:nvSpPr>
        <p:spPr>
          <a:xfrm>
            <a:off x="5514933" y="5472487"/>
            <a:ext cx="1949894" cy="1249034"/>
          </a:xfrm>
          <a:prstGeom prst="ellips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Aggregates</a:t>
            </a:r>
            <a:endParaRPr lang="en-US" dirty="0">
              <a:solidFill>
                <a:schemeClr val="tx1"/>
              </a:solidFill>
            </a:endParaRPr>
          </a:p>
        </p:txBody>
      </p:sp>
      <p:cxnSp>
        <p:nvCxnSpPr>
          <p:cNvPr id="18" name="Curved Connector 17"/>
          <p:cNvCxnSpPr>
            <a:stCxn id="4" idx="6"/>
            <a:endCxn id="8" idx="0"/>
          </p:cNvCxnSpPr>
          <p:nvPr/>
        </p:nvCxnSpPr>
        <p:spPr>
          <a:xfrm>
            <a:off x="7728856" y="2134861"/>
            <a:ext cx="1863843" cy="70631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688759" y="2377125"/>
            <a:ext cx="1534886" cy="276999"/>
          </a:xfrm>
          <a:prstGeom prst="rect">
            <a:avLst/>
          </a:prstGeom>
          <a:noFill/>
        </p:spPr>
        <p:txBody>
          <a:bodyPr wrap="square" rtlCol="0">
            <a:spAutoFit/>
          </a:bodyPr>
          <a:lstStyle/>
          <a:p>
            <a:r>
              <a:rPr lang="en-US" sz="1200" dirty="0" smtClean="0"/>
              <a:t>isolate domain with</a:t>
            </a:r>
            <a:endParaRPr lang="en-US" sz="1200" dirty="0"/>
          </a:p>
        </p:txBody>
      </p:sp>
      <p:cxnSp>
        <p:nvCxnSpPr>
          <p:cNvPr id="28" name="Curved Connector 27"/>
          <p:cNvCxnSpPr>
            <a:stCxn id="4" idx="4"/>
            <a:endCxn id="9" idx="0"/>
          </p:cNvCxnSpPr>
          <p:nvPr/>
        </p:nvCxnSpPr>
        <p:spPr>
          <a:xfrm rot="5400000">
            <a:off x="4403814" y="2011724"/>
            <a:ext cx="915778" cy="2220489"/>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urved Connector 32"/>
          <p:cNvCxnSpPr>
            <a:stCxn id="4" idx="4"/>
            <a:endCxn id="6" idx="0"/>
          </p:cNvCxnSpPr>
          <p:nvPr/>
        </p:nvCxnSpPr>
        <p:spPr>
          <a:xfrm rot="5400000">
            <a:off x="5340102" y="2991868"/>
            <a:ext cx="959634" cy="304057"/>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urved Connector 46"/>
          <p:cNvCxnSpPr>
            <a:stCxn id="4" idx="4"/>
            <a:endCxn id="10" idx="0"/>
          </p:cNvCxnSpPr>
          <p:nvPr/>
        </p:nvCxnSpPr>
        <p:spPr>
          <a:xfrm rot="5400000">
            <a:off x="3835306" y="1122828"/>
            <a:ext cx="595391" cy="367789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4301777" y="2664080"/>
            <a:ext cx="1534886" cy="276999"/>
          </a:xfrm>
          <a:prstGeom prst="rect">
            <a:avLst/>
          </a:prstGeom>
          <a:noFill/>
        </p:spPr>
        <p:txBody>
          <a:bodyPr wrap="square" rtlCol="0">
            <a:spAutoFit/>
          </a:bodyPr>
          <a:lstStyle/>
          <a:p>
            <a:r>
              <a:rPr lang="en-US" sz="1200" dirty="0" smtClean="0"/>
              <a:t>express with</a:t>
            </a:r>
            <a:endParaRPr lang="en-US" sz="1200" dirty="0"/>
          </a:p>
        </p:txBody>
      </p:sp>
      <p:cxnSp>
        <p:nvCxnSpPr>
          <p:cNvPr id="83" name="Curved Connector 82"/>
          <p:cNvCxnSpPr>
            <a:stCxn id="9" idx="4"/>
          </p:cNvCxnSpPr>
          <p:nvPr/>
        </p:nvCxnSpPr>
        <p:spPr>
          <a:xfrm rot="16200000" flipH="1">
            <a:off x="3985919" y="4528912"/>
            <a:ext cx="1314910" cy="178383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Curved Connector 84"/>
          <p:cNvCxnSpPr>
            <a:stCxn id="6" idx="4"/>
            <a:endCxn id="13" idx="0"/>
          </p:cNvCxnSpPr>
          <p:nvPr/>
        </p:nvCxnSpPr>
        <p:spPr>
          <a:xfrm rot="16200000" flipH="1">
            <a:off x="5746256" y="4728863"/>
            <a:ext cx="665258" cy="82199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4265602" y="5471373"/>
            <a:ext cx="1534886" cy="276999"/>
          </a:xfrm>
          <a:prstGeom prst="rect">
            <a:avLst/>
          </a:prstGeom>
          <a:noFill/>
        </p:spPr>
        <p:txBody>
          <a:bodyPr wrap="square" rtlCol="0">
            <a:spAutoFit/>
          </a:bodyPr>
          <a:lstStyle/>
          <a:p>
            <a:r>
              <a:rPr lang="en-US" sz="1200" dirty="0" smtClean="0"/>
              <a:t>encapsulate with</a:t>
            </a:r>
            <a:endParaRPr lang="en-US" sz="1200" dirty="0"/>
          </a:p>
        </p:txBody>
      </p:sp>
      <p:cxnSp>
        <p:nvCxnSpPr>
          <p:cNvPr id="92" name="Curved Connector 91"/>
          <p:cNvCxnSpPr>
            <a:stCxn id="6" idx="4"/>
            <a:endCxn id="12" idx="2"/>
          </p:cNvCxnSpPr>
          <p:nvPr/>
        </p:nvCxnSpPr>
        <p:spPr>
          <a:xfrm rot="16200000" flipH="1">
            <a:off x="6643672" y="3831447"/>
            <a:ext cx="322206" cy="227377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Curved Connector 93"/>
          <p:cNvCxnSpPr>
            <a:stCxn id="13" idx="6"/>
            <a:endCxn id="12" idx="4"/>
          </p:cNvCxnSpPr>
          <p:nvPr/>
        </p:nvCxnSpPr>
        <p:spPr>
          <a:xfrm flipV="1">
            <a:off x="7464827" y="5840936"/>
            <a:ext cx="1523929" cy="25606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6689905" y="4805435"/>
            <a:ext cx="1534886" cy="276999"/>
          </a:xfrm>
          <a:prstGeom prst="rect">
            <a:avLst/>
          </a:prstGeom>
          <a:noFill/>
        </p:spPr>
        <p:txBody>
          <a:bodyPr wrap="square" rtlCol="0">
            <a:spAutoFit/>
          </a:bodyPr>
          <a:lstStyle/>
          <a:p>
            <a:r>
              <a:rPr lang="en-US" sz="1200" dirty="0" smtClean="0"/>
              <a:t>access with</a:t>
            </a:r>
            <a:endParaRPr lang="en-US" sz="1200" dirty="0"/>
          </a:p>
        </p:txBody>
      </p:sp>
      <p:sp>
        <p:nvSpPr>
          <p:cNvPr id="96" name="TextBox 95"/>
          <p:cNvSpPr txBox="1"/>
          <p:nvPr/>
        </p:nvSpPr>
        <p:spPr>
          <a:xfrm>
            <a:off x="7664852" y="6169862"/>
            <a:ext cx="1534886" cy="276999"/>
          </a:xfrm>
          <a:prstGeom prst="rect">
            <a:avLst/>
          </a:prstGeom>
          <a:noFill/>
        </p:spPr>
        <p:txBody>
          <a:bodyPr wrap="square" rtlCol="0">
            <a:spAutoFit/>
          </a:bodyPr>
          <a:lstStyle/>
          <a:p>
            <a:r>
              <a:rPr lang="en-US" sz="1200" dirty="0" smtClean="0"/>
              <a:t>access with</a:t>
            </a:r>
            <a:endParaRPr lang="en-US" sz="1200" dirty="0"/>
          </a:p>
        </p:txBody>
      </p:sp>
      <p:sp>
        <p:nvSpPr>
          <p:cNvPr id="97" name="TextBox 96"/>
          <p:cNvSpPr txBox="1"/>
          <p:nvPr/>
        </p:nvSpPr>
        <p:spPr>
          <a:xfrm>
            <a:off x="4712128" y="5164778"/>
            <a:ext cx="1534886" cy="276999"/>
          </a:xfrm>
          <a:prstGeom prst="rect">
            <a:avLst/>
          </a:prstGeom>
          <a:noFill/>
        </p:spPr>
        <p:txBody>
          <a:bodyPr wrap="square" rtlCol="0">
            <a:spAutoFit/>
          </a:bodyPr>
          <a:lstStyle/>
          <a:p>
            <a:r>
              <a:rPr lang="en-US" sz="1200" dirty="0" smtClean="0"/>
              <a:t>encapsulate with</a:t>
            </a:r>
            <a:endParaRPr lang="en-US" sz="1200" dirty="0"/>
          </a:p>
        </p:txBody>
      </p:sp>
      <p:cxnSp>
        <p:nvCxnSpPr>
          <p:cNvPr id="99" name="Curved Connector 98"/>
          <p:cNvCxnSpPr>
            <a:stCxn id="9" idx="4"/>
            <a:endCxn id="11" idx="0"/>
          </p:cNvCxnSpPr>
          <p:nvPr/>
        </p:nvCxnSpPr>
        <p:spPr>
          <a:xfrm rot="5400000">
            <a:off x="2719212" y="4282127"/>
            <a:ext cx="551001" cy="151349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1061957" y="4813713"/>
            <a:ext cx="1534886" cy="276999"/>
          </a:xfrm>
          <a:prstGeom prst="rect">
            <a:avLst/>
          </a:prstGeom>
          <a:noFill/>
        </p:spPr>
        <p:txBody>
          <a:bodyPr wrap="square" rtlCol="0">
            <a:spAutoFit/>
          </a:bodyPr>
          <a:lstStyle/>
          <a:p>
            <a:r>
              <a:rPr lang="en-US" sz="1200" dirty="0" smtClean="0"/>
              <a:t>encapsulate with</a:t>
            </a:r>
            <a:endParaRPr lang="en-US" sz="1200" dirty="0"/>
          </a:p>
        </p:txBody>
      </p:sp>
      <p:cxnSp>
        <p:nvCxnSpPr>
          <p:cNvPr id="102" name="Curved Connector 101"/>
          <p:cNvCxnSpPr>
            <a:stCxn id="13" idx="3"/>
            <a:endCxn id="11" idx="6"/>
          </p:cNvCxnSpPr>
          <p:nvPr/>
        </p:nvCxnSpPr>
        <p:spPr>
          <a:xfrm rot="5400000" flipH="1">
            <a:off x="4144391" y="4882508"/>
            <a:ext cx="666443" cy="2645751"/>
          </a:xfrm>
          <a:prstGeom prst="curvedConnector4">
            <a:avLst>
              <a:gd name="adj1" fmla="val -34302"/>
              <a:gd name="adj2" fmla="val 55396"/>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3063276" y="6152949"/>
            <a:ext cx="1534886" cy="276999"/>
          </a:xfrm>
          <a:prstGeom prst="rect">
            <a:avLst/>
          </a:prstGeom>
          <a:noFill/>
        </p:spPr>
        <p:txBody>
          <a:bodyPr wrap="square" rtlCol="0">
            <a:spAutoFit/>
          </a:bodyPr>
          <a:lstStyle/>
          <a:p>
            <a:r>
              <a:rPr lang="en-US" sz="1200" dirty="0" smtClean="0"/>
              <a:t>encapsulate with</a:t>
            </a:r>
            <a:endParaRPr lang="en-US" sz="1200" dirty="0"/>
          </a:p>
        </p:txBody>
      </p:sp>
    </p:spTree>
    <p:extLst>
      <p:ext uri="{BB962C8B-B14F-4D97-AF65-F5344CB8AC3E}">
        <p14:creationId xmlns:p14="http://schemas.microsoft.com/office/powerpoint/2010/main" val="29052634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Factories</a:t>
            </a:r>
            <a:endParaRPr lang="en-US" dirty="0"/>
          </a:p>
        </p:txBody>
      </p:sp>
      <p:sp>
        <p:nvSpPr>
          <p:cNvPr id="3" name="Text Placeholder 2"/>
          <p:cNvSpPr>
            <a:spLocks noGrp="1"/>
          </p:cNvSpPr>
          <p:nvPr>
            <p:ph type="body" sz="quarter" idx="10"/>
          </p:nvPr>
        </p:nvSpPr>
        <p:spPr/>
        <p:txBody>
          <a:bodyPr/>
          <a:lstStyle/>
          <a:p>
            <a:endParaRPr lang="en-US" i="1" dirty="0" smtClean="0"/>
          </a:p>
          <a:p>
            <a:endParaRPr lang="en-US" i="1" dirty="0"/>
          </a:p>
          <a:p>
            <a:endParaRPr lang="en-US" i="1" dirty="0" smtClean="0"/>
          </a:p>
          <a:p>
            <a:pPr marL="0" indent="0">
              <a:buNone/>
            </a:pPr>
            <a:r>
              <a:rPr lang="en-US" dirty="0" smtClean="0"/>
              <a:t>“Aggregates </a:t>
            </a:r>
            <a:r>
              <a:rPr lang="en-US" dirty="0"/>
              <a:t>can become complex object graphs of which the construction </a:t>
            </a:r>
            <a:r>
              <a:rPr lang="en-US" dirty="0" smtClean="0"/>
              <a:t>should be </a:t>
            </a:r>
            <a:r>
              <a:rPr lang="en-US" dirty="0"/>
              <a:t>the responsibility of </a:t>
            </a:r>
            <a:r>
              <a:rPr lang="en-US" dirty="0" smtClean="0"/>
              <a:t>factories.”</a:t>
            </a:r>
            <a:endParaRPr lang="en-US" dirty="0"/>
          </a:p>
        </p:txBody>
      </p:sp>
    </p:spTree>
    <p:extLst>
      <p:ext uri="{BB962C8B-B14F-4D97-AF65-F5344CB8AC3E}">
        <p14:creationId xmlns:p14="http://schemas.microsoft.com/office/powerpoint/2010/main" val="8696155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Factories (and Dozers)</a:t>
            </a:r>
            <a:endParaRPr lang="en-US" dirty="0"/>
          </a:p>
        </p:txBody>
      </p:sp>
      <p:sp>
        <p:nvSpPr>
          <p:cNvPr id="5" name="Oval 4"/>
          <p:cNvSpPr/>
          <p:nvPr/>
        </p:nvSpPr>
        <p:spPr>
          <a:xfrm>
            <a:off x="98949" y="3348176"/>
            <a:ext cx="3384066" cy="819797"/>
          </a:xfrm>
          <a:prstGeom prst="ellipse">
            <a:avLst/>
          </a:prstGeom>
          <a:no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e</a:t>
            </a:r>
            <a:r>
              <a:rPr lang="en-US" dirty="0" err="1" smtClean="0">
                <a:solidFill>
                  <a:schemeClr val="tx1"/>
                </a:solidFill>
              </a:rPr>
              <a:t>PaymentInstruction</a:t>
            </a:r>
            <a:r>
              <a:rPr lang="en-US" dirty="0" smtClean="0">
                <a:solidFill>
                  <a:schemeClr val="tx1"/>
                </a:solidFill>
              </a:rPr>
              <a:t/>
            </a:r>
            <a:br>
              <a:rPr lang="en-US" dirty="0" smtClean="0">
                <a:solidFill>
                  <a:schemeClr val="tx1"/>
                </a:solidFill>
              </a:rPr>
            </a:br>
            <a:r>
              <a:rPr lang="en-US" dirty="0" smtClean="0">
                <a:solidFill>
                  <a:schemeClr val="tx1"/>
                </a:solidFill>
              </a:rPr>
              <a:t>DTO</a:t>
            </a:r>
            <a:endParaRPr lang="en-US" dirty="0"/>
          </a:p>
        </p:txBody>
      </p:sp>
      <p:sp>
        <p:nvSpPr>
          <p:cNvPr id="6" name="Oval 5"/>
          <p:cNvSpPr/>
          <p:nvPr/>
        </p:nvSpPr>
        <p:spPr>
          <a:xfrm>
            <a:off x="4215716" y="3347087"/>
            <a:ext cx="3384066" cy="819797"/>
          </a:xfrm>
          <a:prstGeom prst="ellipse">
            <a:avLst/>
          </a:prstGeom>
          <a:solidFill>
            <a:srgbClr val="28EC3B"/>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PaymentInstruction</a:t>
            </a:r>
            <a:r>
              <a:rPr lang="en-US" dirty="0" smtClean="0">
                <a:solidFill>
                  <a:schemeClr val="tx1"/>
                </a:solidFill>
              </a:rPr>
              <a:t/>
            </a:r>
            <a:br>
              <a:rPr lang="en-US" dirty="0" smtClean="0">
                <a:solidFill>
                  <a:schemeClr val="tx1"/>
                </a:solidFill>
              </a:rPr>
            </a:br>
            <a:r>
              <a:rPr lang="en-US" dirty="0" smtClean="0">
                <a:solidFill>
                  <a:schemeClr val="tx1"/>
                </a:solidFill>
              </a:rPr>
              <a:t>Domain Object</a:t>
            </a:r>
            <a:endParaRPr lang="en-US" dirty="0"/>
          </a:p>
        </p:txBody>
      </p:sp>
      <p:sp>
        <p:nvSpPr>
          <p:cNvPr id="7" name="Oval 6"/>
          <p:cNvSpPr/>
          <p:nvPr/>
        </p:nvSpPr>
        <p:spPr>
          <a:xfrm>
            <a:off x="8332483" y="3347087"/>
            <a:ext cx="3384066" cy="819797"/>
          </a:xfrm>
          <a:prstGeom prst="ellipse">
            <a:avLst/>
          </a:prstGeom>
          <a:no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e</a:t>
            </a:r>
            <a:r>
              <a:rPr lang="en-US" dirty="0" err="1" smtClean="0">
                <a:solidFill>
                  <a:schemeClr val="tx1"/>
                </a:solidFill>
              </a:rPr>
              <a:t>PaymentInstruction</a:t>
            </a:r>
            <a:r>
              <a:rPr lang="en-US" dirty="0" smtClean="0">
                <a:solidFill>
                  <a:schemeClr val="tx1"/>
                </a:solidFill>
              </a:rPr>
              <a:t/>
            </a:r>
            <a:br>
              <a:rPr lang="en-US" dirty="0" smtClean="0">
                <a:solidFill>
                  <a:schemeClr val="tx1"/>
                </a:solidFill>
              </a:rPr>
            </a:br>
            <a:r>
              <a:rPr lang="en-US" dirty="0" smtClean="0">
                <a:solidFill>
                  <a:schemeClr val="tx1"/>
                </a:solidFill>
              </a:rPr>
              <a:t>ORM Entity</a:t>
            </a:r>
            <a:endParaRPr lang="en-US" dirty="0"/>
          </a:p>
        </p:txBody>
      </p:sp>
      <p:cxnSp>
        <p:nvCxnSpPr>
          <p:cNvPr id="33" name="Curved Connector 32"/>
          <p:cNvCxnSpPr>
            <a:stCxn id="6" idx="3"/>
            <a:endCxn id="5" idx="5"/>
          </p:cNvCxnSpPr>
          <p:nvPr/>
        </p:nvCxnSpPr>
        <p:spPr>
          <a:xfrm rot="5400000">
            <a:off x="3848822" y="3185437"/>
            <a:ext cx="1089" cy="1723871"/>
          </a:xfrm>
          <a:prstGeom prst="curvedConnector3">
            <a:avLst>
              <a:gd name="adj1" fmla="val 32116162"/>
            </a:avLst>
          </a:prstGeom>
          <a:ln>
            <a:tailEnd type="triangle"/>
          </a:ln>
        </p:spPr>
        <p:style>
          <a:lnRef idx="1">
            <a:schemeClr val="accent1"/>
          </a:lnRef>
          <a:fillRef idx="0">
            <a:schemeClr val="accent1"/>
          </a:fillRef>
          <a:effectRef idx="0">
            <a:schemeClr val="accent1"/>
          </a:effectRef>
          <a:fontRef idx="minor">
            <a:schemeClr val="tx1"/>
          </a:fontRef>
        </p:style>
      </p:cxnSp>
      <p:pic>
        <p:nvPicPr>
          <p:cNvPr id="39" name="Picture 3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6664" y="4866624"/>
            <a:ext cx="1465402" cy="1027969"/>
          </a:xfrm>
          <a:prstGeom prst="rect">
            <a:avLst/>
          </a:prstGeom>
        </p:spPr>
      </p:pic>
      <p:pic>
        <p:nvPicPr>
          <p:cNvPr id="40" name="Picture 39"/>
          <p:cNvPicPr>
            <a:picLocks noChangeAspect="1"/>
          </p:cNvPicPr>
          <p:nvPr/>
        </p:nvPicPr>
        <p:blipFill>
          <a:blip r:embed="rId4"/>
          <a:stretch>
            <a:fillRect/>
          </a:stretch>
        </p:blipFill>
        <p:spPr>
          <a:xfrm>
            <a:off x="3369683" y="1534443"/>
            <a:ext cx="959363" cy="1146556"/>
          </a:xfrm>
          <a:prstGeom prst="rect">
            <a:avLst/>
          </a:prstGeom>
        </p:spPr>
      </p:pic>
      <p:cxnSp>
        <p:nvCxnSpPr>
          <p:cNvPr id="45" name="Curved Connector 44"/>
          <p:cNvCxnSpPr>
            <a:stCxn id="5" idx="7"/>
            <a:endCxn id="6" idx="1"/>
          </p:cNvCxnSpPr>
          <p:nvPr/>
        </p:nvCxnSpPr>
        <p:spPr>
          <a:xfrm rot="5400000" flipH="1" flipV="1">
            <a:off x="3848821" y="2605753"/>
            <a:ext cx="1089" cy="1723871"/>
          </a:xfrm>
          <a:prstGeom prst="curvedConnector3">
            <a:avLst>
              <a:gd name="adj1" fmla="val 3211616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Curved Connector 45"/>
          <p:cNvCxnSpPr>
            <a:stCxn id="7" idx="3"/>
            <a:endCxn id="6" idx="5"/>
          </p:cNvCxnSpPr>
          <p:nvPr/>
        </p:nvCxnSpPr>
        <p:spPr>
          <a:xfrm rot="5400000">
            <a:off x="7966133" y="3184893"/>
            <a:ext cx="12700" cy="1723871"/>
          </a:xfrm>
          <a:prstGeom prst="curvedConnector3">
            <a:avLst>
              <a:gd name="adj1" fmla="val 274532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urved Connector 46"/>
          <p:cNvCxnSpPr>
            <a:stCxn id="6" idx="7"/>
            <a:endCxn id="7" idx="1"/>
          </p:cNvCxnSpPr>
          <p:nvPr/>
        </p:nvCxnSpPr>
        <p:spPr>
          <a:xfrm rot="5400000" flipH="1" flipV="1">
            <a:off x="7966132" y="2605208"/>
            <a:ext cx="12700" cy="1723871"/>
          </a:xfrm>
          <a:prstGeom prst="curvedConnector3">
            <a:avLst>
              <a:gd name="adj1" fmla="val 2745323"/>
            </a:avLst>
          </a:prstGeom>
          <a:ln>
            <a:tailEnd type="triangle"/>
          </a:ln>
        </p:spPr>
        <p:style>
          <a:lnRef idx="1">
            <a:schemeClr val="accent1"/>
          </a:lnRef>
          <a:fillRef idx="0">
            <a:schemeClr val="accent1"/>
          </a:fillRef>
          <a:effectRef idx="0">
            <a:schemeClr val="accent1"/>
          </a:effectRef>
          <a:fontRef idx="minor">
            <a:schemeClr val="tx1"/>
          </a:fontRef>
        </p:style>
      </p:cxnSp>
      <p:pic>
        <p:nvPicPr>
          <p:cNvPr id="52" name="Picture 51"/>
          <p:cNvPicPr>
            <a:picLocks noChangeAspect="1"/>
          </p:cNvPicPr>
          <p:nvPr/>
        </p:nvPicPr>
        <p:blipFill>
          <a:blip r:embed="rId4"/>
          <a:stretch>
            <a:fillRect/>
          </a:stretch>
        </p:blipFill>
        <p:spPr>
          <a:xfrm>
            <a:off x="7610068" y="4610682"/>
            <a:ext cx="959363" cy="1146556"/>
          </a:xfrm>
          <a:prstGeom prst="rect">
            <a:avLst/>
          </a:prstGeom>
        </p:spPr>
      </p:pic>
      <p:pic>
        <p:nvPicPr>
          <p:cNvPr id="60" name="Picture 5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15794" y="1718482"/>
            <a:ext cx="1513375" cy="1061621"/>
          </a:xfrm>
          <a:prstGeom prst="rect">
            <a:avLst/>
          </a:prstGeom>
        </p:spPr>
      </p:pic>
    </p:spTree>
    <p:extLst>
      <p:ext uri="{BB962C8B-B14F-4D97-AF65-F5344CB8AC3E}">
        <p14:creationId xmlns:p14="http://schemas.microsoft.com/office/powerpoint/2010/main" val="1978880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Factories: </a:t>
            </a:r>
            <a:r>
              <a:rPr lang="en-US" dirty="0" err="1" smtClean="0"/>
              <a:t>PaymentInstructionFactory</a:t>
            </a:r>
            <a:endParaRPr lang="en-US" dirty="0"/>
          </a:p>
        </p:txBody>
      </p:sp>
      <p:sp>
        <p:nvSpPr>
          <p:cNvPr id="5" name="Rectangle 1"/>
          <p:cNvSpPr>
            <a:spLocks noChangeArrowheads="1"/>
          </p:cNvSpPr>
          <p:nvPr/>
        </p:nvSpPr>
        <p:spPr bwMode="auto">
          <a:xfrm>
            <a:off x="468352" y="3046723"/>
            <a:ext cx="11385394" cy="249299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PaymentInstruction</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createPaymentInstructionDO</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final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PaymentInstructionDTO</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dto</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throws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BusinessRuleNotSatisfied</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final </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List&lt;String&gt;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msgs</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ArrayList</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&lt;&gt;();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final </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Optional&lt;Currency&gt;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paymentCurrency</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Currency.</a:t>
            </a:r>
            <a:r>
              <a:rPr kumimoji="0" lang="en-US" altLang="en-US" sz="1200" b="0"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create</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dto.getPaymentCurrency</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msgs</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final </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Optional&lt;</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Fedwire</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fedwire</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Fedwire.</a:t>
            </a:r>
            <a:r>
              <a:rPr kumimoji="0" lang="en-US" altLang="en-US" sz="1200" b="0"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create</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dto.getFedwireCode</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paymentCurrency</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NL"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msgs</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new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PaymentInstruction</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NL"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paymentCurrency.orElse</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null</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fedwire.orElse</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null</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lang="en-NL" altLang="en-US" sz="1200" dirty="0" smtClean="0">
                <a:solidFill>
                  <a:srgbClr val="000000"/>
                </a:solidFill>
                <a:latin typeface="Courier New" panose="02070309020205020404" pitchFamily="49" charset="0"/>
                <a:cs typeface="Courier New" panose="02070309020205020404" pitchFamily="49" charset="0"/>
              </a:rPr>
              <a:t>…</a:t>
            </a:r>
            <a:r>
              <a:rPr lang="en-US" altLang="en-US" sz="1200" dirty="0" smtClean="0">
                <a:solidFill>
                  <a:srgbClr val="000000"/>
                </a:solidFill>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msgs</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PaymentInstructionDTO</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createPaymentInstructionDTO</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final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PaymentInstruction</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paymentInstruction</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DozerBeanMapperSingletonWrapper.</a:t>
            </a:r>
            <a:r>
              <a:rPr kumimoji="0" lang="en-US" altLang="en-US" sz="1200" b="0"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getInstance</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().map(</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paymentInstruction</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PaymentInstructionDTO.</a:t>
            </a:r>
            <a:r>
              <a:rPr kumimoji="0" lang="en-US" altLang="en-US" sz="12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class</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744739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Entities: </a:t>
            </a:r>
            <a:r>
              <a:rPr lang="en-US" dirty="0" err="1" smtClean="0"/>
              <a:t>PaymentInstruction</a:t>
            </a:r>
            <a:endParaRPr lang="en-US" dirty="0"/>
          </a:p>
        </p:txBody>
      </p:sp>
      <p:sp>
        <p:nvSpPr>
          <p:cNvPr id="5" name="Rectangle 1"/>
          <p:cNvSpPr>
            <a:spLocks noChangeArrowheads="1"/>
          </p:cNvSpPr>
          <p:nvPr/>
        </p:nvSpPr>
        <p:spPr bwMode="auto">
          <a:xfrm>
            <a:off x="2051868" y="2640372"/>
            <a:ext cx="8352264" cy="28931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PaymentInstruction</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final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OrderingAccount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orderingAccount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final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BeneficiaryAccount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beneficiaryAccount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final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Currency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paymentCurrency</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final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Amount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amount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NL"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throws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BusinessRuleNotSatisfied</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this</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paymentCurrency</a:t>
            </a:r>
            <a:r>
              <a:rPr kumimoji="0" lang="en-US" altLang="en-US" sz="14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paymentCurrency</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this</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orderingAccount</a:t>
            </a:r>
            <a:r>
              <a:rPr kumimoji="0" lang="en-US" altLang="en-US" sz="14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orderingAccount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this</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beneficiaryAccount</a:t>
            </a:r>
            <a:r>
              <a:rPr kumimoji="0" lang="en-US" altLang="en-US" sz="14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beneficiaryAccount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this</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fedwire</a:t>
            </a:r>
            <a:r>
              <a:rPr kumimoji="0" lang="en-US" altLang="en-US" sz="14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fedwire</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this</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amount</a:t>
            </a:r>
            <a:r>
              <a:rPr kumimoji="0" lang="en-US" altLang="en-US" sz="14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amount;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SemanticBusinessRuleMap.</a:t>
            </a:r>
            <a:r>
              <a:rPr kumimoji="0" lang="en-US" altLang="en-US" sz="1400" b="0"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satisfiedBy</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validationMessages</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000000"/>
                </a:solidFill>
                <a:latin typeface="Courier New" panose="02070309020205020404" pitchFamily="49" charset="0"/>
                <a:cs typeface="Courier New" panose="02070309020205020404" pitchFamily="49" charset="0"/>
              </a:rPr>
              <a:t>}</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0928252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our Payments domain</a:t>
            </a:r>
            <a:endParaRPr lang="en-US" dirty="0"/>
          </a:p>
        </p:txBody>
      </p:sp>
      <p:sp>
        <p:nvSpPr>
          <p:cNvPr id="4" name="Oval 3"/>
          <p:cNvSpPr/>
          <p:nvPr/>
        </p:nvSpPr>
        <p:spPr>
          <a:xfrm>
            <a:off x="4215038" y="1605642"/>
            <a:ext cx="3513818" cy="105843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Domain-driven Design</a:t>
            </a:r>
            <a:endParaRPr lang="en-US" dirty="0">
              <a:solidFill>
                <a:schemeClr val="tx1"/>
              </a:solidFill>
            </a:endParaRPr>
          </a:p>
        </p:txBody>
      </p:sp>
      <p:sp>
        <p:nvSpPr>
          <p:cNvPr id="6" name="Oval 5"/>
          <p:cNvSpPr/>
          <p:nvPr/>
        </p:nvSpPr>
        <p:spPr>
          <a:xfrm>
            <a:off x="4621994" y="3677903"/>
            <a:ext cx="1921341" cy="1183516"/>
          </a:xfrm>
          <a:prstGeom prst="ellips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Entities</a:t>
            </a:r>
            <a:endParaRPr lang="en-US" dirty="0">
              <a:solidFill>
                <a:schemeClr val="tx1"/>
              </a:solidFill>
            </a:endParaRPr>
          </a:p>
        </p:txBody>
      </p:sp>
      <p:sp>
        <p:nvSpPr>
          <p:cNvPr id="8" name="Oval 7"/>
          <p:cNvSpPr/>
          <p:nvPr/>
        </p:nvSpPr>
        <p:spPr>
          <a:xfrm>
            <a:off x="8570516" y="2841171"/>
            <a:ext cx="2044365" cy="1276250"/>
          </a:xfrm>
          <a:prstGeom prst="ellips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Layered Architecture</a:t>
            </a:r>
            <a:endParaRPr lang="en-US" dirty="0">
              <a:solidFill>
                <a:schemeClr val="tx1"/>
              </a:solidFill>
            </a:endParaRPr>
          </a:p>
        </p:txBody>
      </p:sp>
      <p:sp>
        <p:nvSpPr>
          <p:cNvPr id="9" name="Oval 8"/>
          <p:cNvSpPr/>
          <p:nvPr/>
        </p:nvSpPr>
        <p:spPr>
          <a:xfrm>
            <a:off x="2790787" y="3579857"/>
            <a:ext cx="1921341" cy="1183516"/>
          </a:xfrm>
          <a:prstGeom prst="ellips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Value Objects</a:t>
            </a:r>
            <a:endParaRPr lang="en-US" dirty="0">
              <a:solidFill>
                <a:schemeClr val="tx1"/>
              </a:solidFill>
            </a:endParaRPr>
          </a:p>
        </p:txBody>
      </p:sp>
      <p:sp>
        <p:nvSpPr>
          <p:cNvPr id="10" name="Oval 9"/>
          <p:cNvSpPr/>
          <p:nvPr/>
        </p:nvSpPr>
        <p:spPr>
          <a:xfrm>
            <a:off x="1333383" y="3259470"/>
            <a:ext cx="1921341" cy="118351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Services</a:t>
            </a:r>
            <a:endParaRPr lang="en-US" dirty="0">
              <a:solidFill>
                <a:schemeClr val="tx1"/>
              </a:solidFill>
            </a:endParaRPr>
          </a:p>
        </p:txBody>
      </p:sp>
      <p:sp>
        <p:nvSpPr>
          <p:cNvPr id="11" name="Oval 10"/>
          <p:cNvSpPr/>
          <p:nvPr/>
        </p:nvSpPr>
        <p:spPr>
          <a:xfrm>
            <a:off x="1321195" y="5314374"/>
            <a:ext cx="1833542" cy="1115574"/>
          </a:xfrm>
          <a:prstGeom prst="ellipse">
            <a:avLst/>
          </a:prstGeom>
          <a:gradFill>
            <a:gsLst>
              <a:gs pos="0">
                <a:schemeClr val="accent1">
                  <a:alpha val="0"/>
                  <a:lumMod val="40000"/>
                  <a:lumOff val="6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Factories</a:t>
            </a:r>
            <a:endParaRPr lang="en-US" dirty="0">
              <a:solidFill>
                <a:schemeClr val="tx1"/>
              </a:solidFill>
            </a:endParaRPr>
          </a:p>
        </p:txBody>
      </p:sp>
      <p:sp>
        <p:nvSpPr>
          <p:cNvPr id="12" name="Oval 11"/>
          <p:cNvSpPr/>
          <p:nvPr/>
        </p:nvSpPr>
        <p:spPr>
          <a:xfrm>
            <a:off x="7808738" y="4379210"/>
            <a:ext cx="2094192" cy="1423003"/>
          </a:xfrm>
          <a:prstGeom prst="ellipse">
            <a:avLst/>
          </a:prstGeom>
          <a:pattFill prst="pct50">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Repositories</a:t>
            </a:r>
            <a:endParaRPr lang="en-US" dirty="0">
              <a:solidFill>
                <a:schemeClr val="tx1"/>
              </a:solidFill>
            </a:endParaRPr>
          </a:p>
        </p:txBody>
      </p:sp>
      <p:sp>
        <p:nvSpPr>
          <p:cNvPr id="13" name="Oval 12"/>
          <p:cNvSpPr/>
          <p:nvPr/>
        </p:nvSpPr>
        <p:spPr>
          <a:xfrm>
            <a:off x="5514933" y="5472487"/>
            <a:ext cx="1949894" cy="1249034"/>
          </a:xfrm>
          <a:prstGeom prst="ellips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Aggregates</a:t>
            </a:r>
            <a:endParaRPr lang="en-US" dirty="0">
              <a:solidFill>
                <a:schemeClr val="tx1"/>
              </a:solidFill>
            </a:endParaRPr>
          </a:p>
        </p:txBody>
      </p:sp>
      <p:cxnSp>
        <p:nvCxnSpPr>
          <p:cNvPr id="18" name="Curved Connector 17"/>
          <p:cNvCxnSpPr>
            <a:stCxn id="4" idx="6"/>
            <a:endCxn id="8" idx="0"/>
          </p:cNvCxnSpPr>
          <p:nvPr/>
        </p:nvCxnSpPr>
        <p:spPr>
          <a:xfrm>
            <a:off x="7728856" y="2134861"/>
            <a:ext cx="1863843" cy="70631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688759" y="2377125"/>
            <a:ext cx="1534886" cy="276999"/>
          </a:xfrm>
          <a:prstGeom prst="rect">
            <a:avLst/>
          </a:prstGeom>
          <a:noFill/>
        </p:spPr>
        <p:txBody>
          <a:bodyPr wrap="square" rtlCol="0">
            <a:spAutoFit/>
          </a:bodyPr>
          <a:lstStyle/>
          <a:p>
            <a:r>
              <a:rPr lang="en-US" sz="1200" dirty="0" smtClean="0"/>
              <a:t>isolate domain with</a:t>
            </a:r>
            <a:endParaRPr lang="en-US" sz="1200" dirty="0"/>
          </a:p>
        </p:txBody>
      </p:sp>
      <p:cxnSp>
        <p:nvCxnSpPr>
          <p:cNvPr id="28" name="Curved Connector 27"/>
          <p:cNvCxnSpPr>
            <a:stCxn id="4" idx="4"/>
            <a:endCxn id="9" idx="0"/>
          </p:cNvCxnSpPr>
          <p:nvPr/>
        </p:nvCxnSpPr>
        <p:spPr>
          <a:xfrm rot="5400000">
            <a:off x="4403814" y="2011724"/>
            <a:ext cx="915778" cy="2220489"/>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urved Connector 32"/>
          <p:cNvCxnSpPr>
            <a:stCxn id="4" idx="4"/>
            <a:endCxn id="6" idx="0"/>
          </p:cNvCxnSpPr>
          <p:nvPr/>
        </p:nvCxnSpPr>
        <p:spPr>
          <a:xfrm rot="5400000">
            <a:off x="5270394" y="2976350"/>
            <a:ext cx="1013824" cy="38928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urved Connector 46"/>
          <p:cNvCxnSpPr>
            <a:stCxn id="4" idx="4"/>
            <a:endCxn id="10" idx="0"/>
          </p:cNvCxnSpPr>
          <p:nvPr/>
        </p:nvCxnSpPr>
        <p:spPr>
          <a:xfrm rot="5400000">
            <a:off x="3835306" y="1122828"/>
            <a:ext cx="595391" cy="367789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4301777" y="2664080"/>
            <a:ext cx="1534886" cy="276999"/>
          </a:xfrm>
          <a:prstGeom prst="rect">
            <a:avLst/>
          </a:prstGeom>
          <a:noFill/>
        </p:spPr>
        <p:txBody>
          <a:bodyPr wrap="square" rtlCol="0">
            <a:spAutoFit/>
          </a:bodyPr>
          <a:lstStyle/>
          <a:p>
            <a:r>
              <a:rPr lang="en-US" sz="1200" dirty="0" smtClean="0"/>
              <a:t>express with</a:t>
            </a:r>
            <a:endParaRPr lang="en-US" sz="1200" dirty="0"/>
          </a:p>
        </p:txBody>
      </p:sp>
      <p:cxnSp>
        <p:nvCxnSpPr>
          <p:cNvPr id="83" name="Curved Connector 82"/>
          <p:cNvCxnSpPr>
            <a:stCxn id="9" idx="4"/>
          </p:cNvCxnSpPr>
          <p:nvPr/>
        </p:nvCxnSpPr>
        <p:spPr>
          <a:xfrm rot="16200000" flipH="1">
            <a:off x="3985919" y="4528912"/>
            <a:ext cx="1314910" cy="178383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Curved Connector 84"/>
          <p:cNvCxnSpPr>
            <a:stCxn id="6" idx="4"/>
            <a:endCxn id="13" idx="0"/>
          </p:cNvCxnSpPr>
          <p:nvPr/>
        </p:nvCxnSpPr>
        <p:spPr>
          <a:xfrm rot="16200000" flipH="1">
            <a:off x="5730738" y="4713345"/>
            <a:ext cx="611068" cy="907215"/>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4265602" y="5471373"/>
            <a:ext cx="1534886" cy="276999"/>
          </a:xfrm>
          <a:prstGeom prst="rect">
            <a:avLst/>
          </a:prstGeom>
          <a:noFill/>
        </p:spPr>
        <p:txBody>
          <a:bodyPr wrap="square" rtlCol="0">
            <a:spAutoFit/>
          </a:bodyPr>
          <a:lstStyle/>
          <a:p>
            <a:r>
              <a:rPr lang="en-US" sz="1200" dirty="0" smtClean="0"/>
              <a:t>encapsulate with</a:t>
            </a:r>
            <a:endParaRPr lang="en-US" sz="1200" dirty="0"/>
          </a:p>
        </p:txBody>
      </p:sp>
      <p:cxnSp>
        <p:nvCxnSpPr>
          <p:cNvPr id="92" name="Curved Connector 91"/>
          <p:cNvCxnSpPr>
            <a:stCxn id="6" idx="4"/>
            <a:endCxn id="12" idx="2"/>
          </p:cNvCxnSpPr>
          <p:nvPr/>
        </p:nvCxnSpPr>
        <p:spPr>
          <a:xfrm rot="16200000" flipH="1">
            <a:off x="6581055" y="3863028"/>
            <a:ext cx="229293" cy="222607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Curved Connector 93"/>
          <p:cNvCxnSpPr>
            <a:stCxn id="13" idx="6"/>
            <a:endCxn id="12" idx="4"/>
          </p:cNvCxnSpPr>
          <p:nvPr/>
        </p:nvCxnSpPr>
        <p:spPr>
          <a:xfrm flipV="1">
            <a:off x="7464827" y="5802213"/>
            <a:ext cx="1391007" cy="294791"/>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6689905" y="4805435"/>
            <a:ext cx="1534886" cy="276999"/>
          </a:xfrm>
          <a:prstGeom prst="rect">
            <a:avLst/>
          </a:prstGeom>
          <a:noFill/>
        </p:spPr>
        <p:txBody>
          <a:bodyPr wrap="square" rtlCol="0">
            <a:spAutoFit/>
          </a:bodyPr>
          <a:lstStyle/>
          <a:p>
            <a:r>
              <a:rPr lang="en-US" sz="1200" dirty="0" smtClean="0"/>
              <a:t>access with</a:t>
            </a:r>
            <a:endParaRPr lang="en-US" sz="1200" dirty="0"/>
          </a:p>
        </p:txBody>
      </p:sp>
      <p:sp>
        <p:nvSpPr>
          <p:cNvPr id="96" name="TextBox 95"/>
          <p:cNvSpPr txBox="1"/>
          <p:nvPr/>
        </p:nvSpPr>
        <p:spPr>
          <a:xfrm>
            <a:off x="7664852" y="6169862"/>
            <a:ext cx="1534886" cy="276999"/>
          </a:xfrm>
          <a:prstGeom prst="rect">
            <a:avLst/>
          </a:prstGeom>
          <a:noFill/>
        </p:spPr>
        <p:txBody>
          <a:bodyPr wrap="square" rtlCol="0">
            <a:spAutoFit/>
          </a:bodyPr>
          <a:lstStyle/>
          <a:p>
            <a:r>
              <a:rPr lang="en-US" sz="1200" dirty="0" smtClean="0"/>
              <a:t>access with</a:t>
            </a:r>
            <a:endParaRPr lang="en-US" sz="1200" dirty="0"/>
          </a:p>
        </p:txBody>
      </p:sp>
      <p:sp>
        <p:nvSpPr>
          <p:cNvPr id="97" name="TextBox 96"/>
          <p:cNvSpPr txBox="1"/>
          <p:nvPr/>
        </p:nvSpPr>
        <p:spPr>
          <a:xfrm>
            <a:off x="4712128" y="5164778"/>
            <a:ext cx="1534886" cy="276999"/>
          </a:xfrm>
          <a:prstGeom prst="rect">
            <a:avLst/>
          </a:prstGeom>
          <a:noFill/>
        </p:spPr>
        <p:txBody>
          <a:bodyPr wrap="square" rtlCol="0">
            <a:spAutoFit/>
          </a:bodyPr>
          <a:lstStyle/>
          <a:p>
            <a:r>
              <a:rPr lang="en-US" sz="1200" dirty="0" smtClean="0"/>
              <a:t>encapsulate with</a:t>
            </a:r>
            <a:endParaRPr lang="en-US" sz="1200" dirty="0"/>
          </a:p>
        </p:txBody>
      </p:sp>
      <p:cxnSp>
        <p:nvCxnSpPr>
          <p:cNvPr id="99" name="Curved Connector 98"/>
          <p:cNvCxnSpPr>
            <a:stCxn id="9" idx="4"/>
            <a:endCxn id="11" idx="0"/>
          </p:cNvCxnSpPr>
          <p:nvPr/>
        </p:nvCxnSpPr>
        <p:spPr>
          <a:xfrm rot="5400000">
            <a:off x="2719212" y="4282127"/>
            <a:ext cx="551001" cy="151349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1061957" y="4813713"/>
            <a:ext cx="1534886" cy="276999"/>
          </a:xfrm>
          <a:prstGeom prst="rect">
            <a:avLst/>
          </a:prstGeom>
          <a:noFill/>
        </p:spPr>
        <p:txBody>
          <a:bodyPr wrap="square" rtlCol="0">
            <a:spAutoFit/>
          </a:bodyPr>
          <a:lstStyle/>
          <a:p>
            <a:r>
              <a:rPr lang="en-US" sz="1200" dirty="0" smtClean="0"/>
              <a:t>encapsulate with</a:t>
            </a:r>
            <a:endParaRPr lang="en-US" sz="1200" dirty="0"/>
          </a:p>
        </p:txBody>
      </p:sp>
      <p:cxnSp>
        <p:nvCxnSpPr>
          <p:cNvPr id="102" name="Curved Connector 101"/>
          <p:cNvCxnSpPr>
            <a:stCxn id="13" idx="3"/>
            <a:endCxn id="11" idx="6"/>
          </p:cNvCxnSpPr>
          <p:nvPr/>
        </p:nvCxnSpPr>
        <p:spPr>
          <a:xfrm rot="5400000" flipH="1">
            <a:off x="4144391" y="4882508"/>
            <a:ext cx="666443" cy="2645751"/>
          </a:xfrm>
          <a:prstGeom prst="curvedConnector4">
            <a:avLst>
              <a:gd name="adj1" fmla="val -34302"/>
              <a:gd name="adj2" fmla="val 55396"/>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3063276" y="6152949"/>
            <a:ext cx="1534886" cy="276999"/>
          </a:xfrm>
          <a:prstGeom prst="rect">
            <a:avLst/>
          </a:prstGeom>
          <a:noFill/>
        </p:spPr>
        <p:txBody>
          <a:bodyPr wrap="square" rtlCol="0">
            <a:spAutoFit/>
          </a:bodyPr>
          <a:lstStyle/>
          <a:p>
            <a:r>
              <a:rPr lang="en-US" sz="1200" dirty="0" smtClean="0"/>
              <a:t>encapsulate with</a:t>
            </a:r>
            <a:endParaRPr lang="en-US" sz="1200" dirty="0"/>
          </a:p>
        </p:txBody>
      </p:sp>
    </p:spTree>
    <p:extLst>
      <p:ext uri="{BB962C8B-B14F-4D97-AF65-F5344CB8AC3E}">
        <p14:creationId xmlns:p14="http://schemas.microsoft.com/office/powerpoint/2010/main" val="21788022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48883" y="1404258"/>
            <a:ext cx="7548259" cy="4666130"/>
          </a:xfrm>
        </p:spPr>
      </p:pic>
      <p:sp>
        <p:nvSpPr>
          <p:cNvPr id="3" name="Title 2"/>
          <p:cNvSpPr>
            <a:spLocks noGrp="1"/>
          </p:cNvSpPr>
          <p:nvPr>
            <p:ph type="title"/>
          </p:nvPr>
        </p:nvSpPr>
        <p:spPr/>
        <p:txBody>
          <a:bodyPr/>
          <a:lstStyle/>
          <a:p>
            <a:r>
              <a:rPr lang="en-US" dirty="0" smtClean="0"/>
              <a:t>What developers need to do</a:t>
            </a:r>
            <a:r>
              <a:rPr lang="en-NL" dirty="0" smtClean="0"/>
              <a:t>…</a:t>
            </a:r>
            <a:endParaRPr lang="en-US" dirty="0"/>
          </a:p>
        </p:txBody>
      </p:sp>
      <p:sp>
        <p:nvSpPr>
          <p:cNvPr id="6" name="TextBox 5"/>
          <p:cNvSpPr txBox="1"/>
          <p:nvPr/>
        </p:nvSpPr>
        <p:spPr>
          <a:xfrm>
            <a:off x="7984067" y="6156325"/>
            <a:ext cx="2590800" cy="215444"/>
          </a:xfrm>
          <a:prstGeom prst="rect">
            <a:avLst/>
          </a:prstGeom>
          <a:noFill/>
        </p:spPr>
        <p:txBody>
          <a:bodyPr wrap="square" rtlCol="0">
            <a:spAutoFit/>
          </a:bodyPr>
          <a:lstStyle/>
          <a:p>
            <a:r>
              <a:rPr lang="en-US" sz="800" i="1" dirty="0" smtClean="0"/>
              <a:t>Picture adopted from Kevin Henley</a:t>
            </a:r>
            <a:endParaRPr lang="en-US" sz="800" i="1" dirty="0"/>
          </a:p>
        </p:txBody>
      </p:sp>
    </p:spTree>
    <p:extLst>
      <p:ext uri="{BB962C8B-B14F-4D97-AF65-F5344CB8AC3E}">
        <p14:creationId xmlns:p14="http://schemas.microsoft.com/office/powerpoint/2010/main" val="42093995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Repositories</a:t>
            </a:r>
            <a:endParaRPr lang="en-US" dirty="0"/>
          </a:p>
        </p:txBody>
      </p:sp>
      <p:sp>
        <p:nvSpPr>
          <p:cNvPr id="3" name="Text Placeholder 2"/>
          <p:cNvSpPr>
            <a:spLocks noGrp="1"/>
          </p:cNvSpPr>
          <p:nvPr>
            <p:ph type="body" sz="quarter" idx="10"/>
          </p:nvPr>
        </p:nvSpPr>
        <p:spPr>
          <a:xfrm>
            <a:off x="1296000" y="2016000"/>
            <a:ext cx="10446234" cy="4140000"/>
          </a:xfrm>
        </p:spPr>
        <p:txBody>
          <a:bodyPr/>
          <a:lstStyle/>
          <a:p>
            <a:endParaRPr lang="en-US" dirty="0" smtClean="0"/>
          </a:p>
          <a:p>
            <a:endParaRPr lang="en-US" dirty="0"/>
          </a:p>
          <a:p>
            <a:endParaRPr lang="en-US" dirty="0" smtClean="0"/>
          </a:p>
          <a:p>
            <a:pPr marL="0" indent="0">
              <a:buNone/>
            </a:pPr>
            <a:r>
              <a:rPr lang="en-US" sz="2200" dirty="0" smtClean="0"/>
              <a:t>“Represent all objects of a certain type as a collection with querying capabilities.”</a:t>
            </a:r>
            <a:endParaRPr lang="en-US" sz="2200" dirty="0"/>
          </a:p>
        </p:txBody>
      </p:sp>
    </p:spTree>
    <p:extLst>
      <p:ext uri="{BB962C8B-B14F-4D97-AF65-F5344CB8AC3E}">
        <p14:creationId xmlns:p14="http://schemas.microsoft.com/office/powerpoint/2010/main" val="18025022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Repositories</a:t>
            </a:r>
          </a:p>
        </p:txBody>
      </p:sp>
      <p:sp>
        <p:nvSpPr>
          <p:cNvPr id="5" name="Rectangle 2"/>
          <p:cNvSpPr>
            <a:spLocks noGrp="1" noChangeArrowheads="1"/>
          </p:cNvSpPr>
          <p:nvPr>
            <p:ph idx="1"/>
          </p:nvPr>
        </p:nvSpPr>
        <p:spPr bwMode="auto">
          <a:xfrm>
            <a:off x="1296000" y="1770673"/>
            <a:ext cx="9864000" cy="41400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interface </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PaymentInstructionRepository</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void </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add(</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PaymentInstruction</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paymentInstruction</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PaymentInstruction</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find(Long </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paymentInstructionId</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throws </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BusinessRuleNotSatisfied</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4420988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Repositories</a:t>
            </a:r>
          </a:p>
        </p:txBody>
      </p:sp>
      <p:sp>
        <p:nvSpPr>
          <p:cNvPr id="7" name="Rectangle 3"/>
          <p:cNvSpPr>
            <a:spLocks noGrp="1" noChangeArrowheads="1"/>
          </p:cNvSpPr>
          <p:nvPr>
            <p:ph type="body" sz="quarter" idx="10"/>
          </p:nvPr>
        </p:nvSpPr>
        <p:spPr bwMode="auto">
          <a:xfrm>
            <a:off x="1296000" y="2501845"/>
            <a:ext cx="9528571"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@Repository</a:t>
            </a:r>
            <a:br>
              <a:rPr kumimoji="0" lang="en-US" altLang="en-US" sz="14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class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PaymentInstructionRepositoryImpl</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implements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PaymentInstructionRepository</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smtClean="0">
                <a:ln>
                  <a:noFill/>
                </a:ln>
                <a:solidFill>
                  <a:srgbClr val="808000"/>
                </a:solidFill>
                <a:effectLst/>
                <a:latin typeface="Courier New" panose="02070309020205020404" pitchFamily="49" charset="0"/>
                <a:cs typeface="Courier New" panose="02070309020205020404" pitchFamily="49" charset="0"/>
              </a:rPr>
              <a:t>PersistenceContext</a:t>
            </a:r>
            <a:r>
              <a:rPr kumimoji="0" lang="en-US" altLang="en-US" sz="14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dirty="0" smtClean="0">
                <a:ln>
                  <a:noFill/>
                </a:ln>
                <a:solidFill>
                  <a:srgbClr val="8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private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EntityManager</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entityManager</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smtClean="0">
                <a:ln>
                  <a:noFill/>
                </a:ln>
                <a:solidFill>
                  <a:srgbClr val="808000"/>
                </a:solidFill>
                <a:effectLst/>
                <a:latin typeface="Courier New" panose="02070309020205020404" pitchFamily="49" charset="0"/>
                <a:cs typeface="Courier New" panose="02070309020205020404" pitchFamily="49" charset="0"/>
              </a:rPr>
              <a:t>Autowired</a:t>
            </a:r>
            <a:r>
              <a:rPr kumimoji="0" lang="en-US" altLang="en-US" sz="14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private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PaymentInstructionFactory</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paymentInstructionFactory</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@Override  </a:t>
            </a:r>
            <a:br>
              <a:rPr kumimoji="0" lang="en-US" altLang="en-US" sz="14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   @Transactional</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(propagation=</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Propagation.</a:t>
            </a:r>
            <a:r>
              <a:rPr kumimoji="0" lang="en-US" altLang="en-US" sz="1400" b="1" i="1"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REQUIRES_NEW</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add(</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final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PaymentInstruction</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paymentInstruction</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NL"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212956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our Payments domain</a:t>
            </a:r>
            <a:endParaRPr lang="en-US" dirty="0"/>
          </a:p>
        </p:txBody>
      </p:sp>
      <p:sp>
        <p:nvSpPr>
          <p:cNvPr id="4" name="Oval 3"/>
          <p:cNvSpPr/>
          <p:nvPr/>
        </p:nvSpPr>
        <p:spPr>
          <a:xfrm>
            <a:off x="4215038" y="1605642"/>
            <a:ext cx="3513818" cy="105843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133561"/>
                </a:solidFill>
                <a:effectLst/>
                <a:uLnTx/>
                <a:uFillTx/>
                <a:latin typeface="Arial"/>
                <a:ea typeface="+mn-ea"/>
                <a:cs typeface="+mn-cs"/>
              </a:rPr>
              <a:t>Domain-driven Design</a:t>
            </a:r>
            <a:endParaRPr kumimoji="0" lang="en-US" sz="1800" b="0" i="0" u="none" strike="noStrike" kern="1200" cap="none" spc="0" normalizeH="0" baseline="0" noProof="0" dirty="0">
              <a:ln>
                <a:noFill/>
              </a:ln>
              <a:solidFill>
                <a:srgbClr val="133561"/>
              </a:solidFill>
              <a:effectLst/>
              <a:uLnTx/>
              <a:uFillTx/>
              <a:latin typeface="Arial"/>
              <a:ea typeface="+mn-ea"/>
              <a:cs typeface="+mn-cs"/>
            </a:endParaRPr>
          </a:p>
        </p:txBody>
      </p:sp>
      <p:sp>
        <p:nvSpPr>
          <p:cNvPr id="6" name="Oval 5"/>
          <p:cNvSpPr/>
          <p:nvPr/>
        </p:nvSpPr>
        <p:spPr>
          <a:xfrm>
            <a:off x="4716226" y="3579856"/>
            <a:ext cx="1921341" cy="1183516"/>
          </a:xfrm>
          <a:prstGeom prst="ellips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133561"/>
                </a:solidFill>
                <a:effectLst/>
                <a:uLnTx/>
                <a:uFillTx/>
                <a:latin typeface="Arial"/>
                <a:ea typeface="+mn-ea"/>
                <a:cs typeface="+mn-cs"/>
              </a:rPr>
              <a:t>Entities</a:t>
            </a:r>
            <a:endParaRPr kumimoji="0" lang="en-US" sz="1800" b="0" i="0" u="none" strike="noStrike" kern="1200" cap="none" spc="0" normalizeH="0" baseline="0" noProof="0" dirty="0">
              <a:ln>
                <a:noFill/>
              </a:ln>
              <a:solidFill>
                <a:srgbClr val="133561"/>
              </a:solidFill>
              <a:effectLst/>
              <a:uLnTx/>
              <a:uFillTx/>
              <a:latin typeface="Arial"/>
              <a:ea typeface="+mn-ea"/>
              <a:cs typeface="+mn-cs"/>
            </a:endParaRPr>
          </a:p>
        </p:txBody>
      </p:sp>
      <p:sp>
        <p:nvSpPr>
          <p:cNvPr id="8" name="Oval 7"/>
          <p:cNvSpPr/>
          <p:nvPr/>
        </p:nvSpPr>
        <p:spPr>
          <a:xfrm>
            <a:off x="8570516" y="2841171"/>
            <a:ext cx="2044365" cy="1276250"/>
          </a:xfrm>
          <a:prstGeom prst="ellips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133561"/>
                </a:solidFill>
                <a:effectLst/>
                <a:uLnTx/>
                <a:uFillTx/>
                <a:latin typeface="Arial"/>
                <a:ea typeface="+mn-ea"/>
                <a:cs typeface="+mn-cs"/>
              </a:rPr>
              <a:t>Layered Architecture</a:t>
            </a:r>
            <a:endParaRPr kumimoji="0" lang="en-US" sz="1800" b="0" i="0" u="none" strike="noStrike" kern="1200" cap="none" spc="0" normalizeH="0" baseline="0" noProof="0" dirty="0">
              <a:ln>
                <a:noFill/>
              </a:ln>
              <a:solidFill>
                <a:srgbClr val="133561"/>
              </a:solidFill>
              <a:effectLst/>
              <a:uLnTx/>
              <a:uFillTx/>
              <a:latin typeface="Arial"/>
              <a:ea typeface="+mn-ea"/>
              <a:cs typeface="+mn-cs"/>
            </a:endParaRPr>
          </a:p>
        </p:txBody>
      </p:sp>
      <p:sp>
        <p:nvSpPr>
          <p:cNvPr id="9" name="Oval 8"/>
          <p:cNvSpPr/>
          <p:nvPr/>
        </p:nvSpPr>
        <p:spPr>
          <a:xfrm>
            <a:off x="2790787" y="3579857"/>
            <a:ext cx="1921341" cy="1183516"/>
          </a:xfrm>
          <a:prstGeom prst="ellips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133561"/>
                </a:solidFill>
                <a:effectLst/>
                <a:uLnTx/>
                <a:uFillTx/>
                <a:latin typeface="Arial"/>
                <a:ea typeface="+mn-ea"/>
                <a:cs typeface="+mn-cs"/>
              </a:rPr>
              <a:t>Value Objects</a:t>
            </a:r>
            <a:endParaRPr kumimoji="0" lang="en-US" sz="1800" b="0" i="0" u="none" strike="noStrike" kern="1200" cap="none" spc="0" normalizeH="0" baseline="0" noProof="0" dirty="0">
              <a:ln>
                <a:noFill/>
              </a:ln>
              <a:solidFill>
                <a:srgbClr val="133561"/>
              </a:solidFill>
              <a:effectLst/>
              <a:uLnTx/>
              <a:uFillTx/>
              <a:latin typeface="Arial"/>
              <a:ea typeface="+mn-ea"/>
              <a:cs typeface="+mn-cs"/>
            </a:endParaRPr>
          </a:p>
        </p:txBody>
      </p:sp>
      <p:sp>
        <p:nvSpPr>
          <p:cNvPr id="10" name="Oval 9"/>
          <p:cNvSpPr/>
          <p:nvPr/>
        </p:nvSpPr>
        <p:spPr>
          <a:xfrm>
            <a:off x="1333383" y="3259470"/>
            <a:ext cx="1921341" cy="1183516"/>
          </a:xfrm>
          <a:prstGeom prst="ellipse">
            <a:avLst/>
          </a:prstGeom>
          <a:pattFill prst="pct50">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133561"/>
                </a:solidFill>
                <a:effectLst/>
                <a:uLnTx/>
                <a:uFillTx/>
                <a:latin typeface="Arial"/>
                <a:ea typeface="+mn-ea"/>
                <a:cs typeface="+mn-cs"/>
              </a:rPr>
              <a:t>Services</a:t>
            </a:r>
            <a:endParaRPr kumimoji="0" lang="en-US" sz="1800" b="0" i="0" u="none" strike="noStrike" kern="1200" cap="none" spc="0" normalizeH="0" baseline="0" noProof="0" dirty="0">
              <a:ln>
                <a:noFill/>
              </a:ln>
              <a:solidFill>
                <a:srgbClr val="133561"/>
              </a:solidFill>
              <a:effectLst/>
              <a:uLnTx/>
              <a:uFillTx/>
              <a:latin typeface="Arial"/>
              <a:ea typeface="+mn-ea"/>
              <a:cs typeface="+mn-cs"/>
            </a:endParaRPr>
          </a:p>
        </p:txBody>
      </p:sp>
      <p:sp>
        <p:nvSpPr>
          <p:cNvPr id="11" name="Oval 10"/>
          <p:cNvSpPr/>
          <p:nvPr/>
        </p:nvSpPr>
        <p:spPr>
          <a:xfrm>
            <a:off x="1321195" y="5314374"/>
            <a:ext cx="1833542" cy="1115574"/>
          </a:xfrm>
          <a:prstGeom prst="ellipse">
            <a:avLst/>
          </a:prstGeom>
          <a:gradFill>
            <a:gsLst>
              <a:gs pos="0">
                <a:schemeClr val="accent1">
                  <a:alpha val="0"/>
                  <a:lumMod val="40000"/>
                  <a:lumOff val="6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133561"/>
                </a:solidFill>
                <a:effectLst/>
                <a:uLnTx/>
                <a:uFillTx/>
                <a:latin typeface="Arial"/>
                <a:ea typeface="+mn-ea"/>
                <a:cs typeface="+mn-cs"/>
              </a:rPr>
              <a:t>Factories</a:t>
            </a:r>
            <a:endParaRPr kumimoji="0" lang="en-US" sz="1800" b="0" i="0" u="none" strike="noStrike" kern="1200" cap="none" spc="0" normalizeH="0" baseline="0" noProof="0" dirty="0">
              <a:ln>
                <a:noFill/>
              </a:ln>
              <a:solidFill>
                <a:srgbClr val="133561"/>
              </a:solidFill>
              <a:effectLst/>
              <a:uLnTx/>
              <a:uFillTx/>
              <a:latin typeface="Arial"/>
              <a:ea typeface="+mn-ea"/>
              <a:cs typeface="+mn-cs"/>
            </a:endParaRPr>
          </a:p>
        </p:txBody>
      </p:sp>
      <p:sp>
        <p:nvSpPr>
          <p:cNvPr id="12" name="Oval 11"/>
          <p:cNvSpPr/>
          <p:nvPr/>
        </p:nvSpPr>
        <p:spPr>
          <a:xfrm>
            <a:off x="8147307" y="4370932"/>
            <a:ext cx="2094192" cy="1423003"/>
          </a:xfrm>
          <a:prstGeom prst="ellipse">
            <a:avLst/>
          </a:prstGeom>
          <a:gradFill>
            <a:gsLst>
              <a:gs pos="0">
                <a:schemeClr val="accent1">
                  <a:alpha val="0"/>
                  <a:lumMod val="40000"/>
                  <a:lumOff val="6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133561"/>
                </a:solidFill>
                <a:effectLst/>
                <a:uLnTx/>
                <a:uFillTx/>
                <a:latin typeface="Arial"/>
                <a:ea typeface="+mn-ea"/>
                <a:cs typeface="+mn-cs"/>
              </a:rPr>
              <a:t>Repositories</a:t>
            </a:r>
            <a:endParaRPr kumimoji="0" lang="en-US" sz="1800" b="0" i="0" u="none" strike="noStrike" kern="1200" cap="none" spc="0" normalizeH="0" baseline="0" noProof="0" dirty="0">
              <a:ln>
                <a:noFill/>
              </a:ln>
              <a:solidFill>
                <a:srgbClr val="133561"/>
              </a:solidFill>
              <a:effectLst/>
              <a:uLnTx/>
              <a:uFillTx/>
              <a:latin typeface="Arial"/>
              <a:ea typeface="+mn-ea"/>
              <a:cs typeface="+mn-cs"/>
            </a:endParaRPr>
          </a:p>
        </p:txBody>
      </p:sp>
      <p:sp>
        <p:nvSpPr>
          <p:cNvPr id="13" name="Oval 12"/>
          <p:cNvSpPr/>
          <p:nvPr/>
        </p:nvSpPr>
        <p:spPr>
          <a:xfrm>
            <a:off x="5514933" y="5472487"/>
            <a:ext cx="1949894" cy="1249034"/>
          </a:xfrm>
          <a:prstGeom prst="ellips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133561"/>
                </a:solidFill>
                <a:effectLst/>
                <a:uLnTx/>
                <a:uFillTx/>
                <a:latin typeface="Arial"/>
                <a:ea typeface="+mn-ea"/>
                <a:cs typeface="+mn-cs"/>
              </a:rPr>
              <a:t>Aggregates</a:t>
            </a:r>
            <a:endParaRPr kumimoji="0" lang="en-US" sz="1800" b="0" i="0" u="none" strike="noStrike" kern="1200" cap="none" spc="0" normalizeH="0" baseline="0" noProof="0" dirty="0">
              <a:ln>
                <a:noFill/>
              </a:ln>
              <a:solidFill>
                <a:srgbClr val="133561"/>
              </a:solidFill>
              <a:effectLst/>
              <a:uLnTx/>
              <a:uFillTx/>
              <a:latin typeface="Arial"/>
              <a:ea typeface="+mn-ea"/>
              <a:cs typeface="+mn-cs"/>
            </a:endParaRPr>
          </a:p>
        </p:txBody>
      </p:sp>
      <p:cxnSp>
        <p:nvCxnSpPr>
          <p:cNvPr id="18" name="Curved Connector 17"/>
          <p:cNvCxnSpPr>
            <a:stCxn id="4" idx="6"/>
            <a:endCxn id="8" idx="0"/>
          </p:cNvCxnSpPr>
          <p:nvPr/>
        </p:nvCxnSpPr>
        <p:spPr>
          <a:xfrm>
            <a:off x="7728856" y="2134861"/>
            <a:ext cx="1863843" cy="70631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688759" y="2377125"/>
            <a:ext cx="1534886"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133561"/>
                </a:solidFill>
                <a:effectLst/>
                <a:uLnTx/>
                <a:uFillTx/>
                <a:latin typeface="Arial"/>
                <a:ea typeface="+mn-ea"/>
                <a:cs typeface="+mn-cs"/>
              </a:rPr>
              <a:t>isolate domain with</a:t>
            </a:r>
            <a:endParaRPr kumimoji="0" lang="en-US" sz="1200" b="0" i="0" u="none" strike="noStrike" kern="1200" cap="none" spc="0" normalizeH="0" baseline="0" noProof="0" dirty="0">
              <a:ln>
                <a:noFill/>
              </a:ln>
              <a:solidFill>
                <a:srgbClr val="133561"/>
              </a:solidFill>
              <a:effectLst/>
              <a:uLnTx/>
              <a:uFillTx/>
              <a:latin typeface="Arial"/>
              <a:ea typeface="+mn-ea"/>
              <a:cs typeface="+mn-cs"/>
            </a:endParaRPr>
          </a:p>
        </p:txBody>
      </p:sp>
      <p:cxnSp>
        <p:nvCxnSpPr>
          <p:cNvPr id="28" name="Curved Connector 27"/>
          <p:cNvCxnSpPr>
            <a:stCxn id="4" idx="4"/>
            <a:endCxn id="9" idx="0"/>
          </p:cNvCxnSpPr>
          <p:nvPr/>
        </p:nvCxnSpPr>
        <p:spPr>
          <a:xfrm rot="5400000">
            <a:off x="4403814" y="2011724"/>
            <a:ext cx="915778" cy="2220489"/>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urved Connector 32"/>
          <p:cNvCxnSpPr>
            <a:stCxn id="4" idx="4"/>
            <a:endCxn id="6" idx="0"/>
          </p:cNvCxnSpPr>
          <p:nvPr/>
        </p:nvCxnSpPr>
        <p:spPr>
          <a:xfrm rot="5400000">
            <a:off x="5366534" y="2974442"/>
            <a:ext cx="915777" cy="29505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urved Connector 46"/>
          <p:cNvCxnSpPr>
            <a:stCxn id="4" idx="4"/>
            <a:endCxn id="10" idx="0"/>
          </p:cNvCxnSpPr>
          <p:nvPr/>
        </p:nvCxnSpPr>
        <p:spPr>
          <a:xfrm rot="5400000">
            <a:off x="3835306" y="1122828"/>
            <a:ext cx="595391" cy="367789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4301777" y="2664080"/>
            <a:ext cx="1534886"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133561"/>
                </a:solidFill>
                <a:effectLst/>
                <a:uLnTx/>
                <a:uFillTx/>
                <a:latin typeface="Arial"/>
                <a:ea typeface="+mn-ea"/>
                <a:cs typeface="+mn-cs"/>
              </a:rPr>
              <a:t>express with</a:t>
            </a:r>
            <a:endParaRPr kumimoji="0" lang="en-US" sz="1200" b="0" i="0" u="none" strike="noStrike" kern="1200" cap="none" spc="0" normalizeH="0" baseline="0" noProof="0" dirty="0">
              <a:ln>
                <a:noFill/>
              </a:ln>
              <a:solidFill>
                <a:srgbClr val="133561"/>
              </a:solidFill>
              <a:effectLst/>
              <a:uLnTx/>
              <a:uFillTx/>
              <a:latin typeface="Arial"/>
              <a:ea typeface="+mn-ea"/>
              <a:cs typeface="+mn-cs"/>
            </a:endParaRPr>
          </a:p>
        </p:txBody>
      </p:sp>
      <p:cxnSp>
        <p:nvCxnSpPr>
          <p:cNvPr id="83" name="Curved Connector 82"/>
          <p:cNvCxnSpPr>
            <a:stCxn id="9" idx="4"/>
          </p:cNvCxnSpPr>
          <p:nvPr/>
        </p:nvCxnSpPr>
        <p:spPr>
          <a:xfrm rot="16200000" flipH="1">
            <a:off x="3985919" y="4528912"/>
            <a:ext cx="1314910" cy="178383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Curved Connector 84"/>
          <p:cNvCxnSpPr>
            <a:stCxn id="6" idx="4"/>
            <a:endCxn id="13" idx="0"/>
          </p:cNvCxnSpPr>
          <p:nvPr/>
        </p:nvCxnSpPr>
        <p:spPr>
          <a:xfrm rot="16200000" flipH="1">
            <a:off x="5728831" y="4711437"/>
            <a:ext cx="709115" cy="81298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4265602" y="5471373"/>
            <a:ext cx="1534886"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133561"/>
                </a:solidFill>
                <a:effectLst/>
                <a:uLnTx/>
                <a:uFillTx/>
                <a:latin typeface="Arial"/>
                <a:ea typeface="+mn-ea"/>
                <a:cs typeface="+mn-cs"/>
              </a:rPr>
              <a:t>encapsulate with</a:t>
            </a:r>
            <a:endParaRPr kumimoji="0" lang="en-US" sz="1200" b="0" i="0" u="none" strike="noStrike" kern="1200" cap="none" spc="0" normalizeH="0" baseline="0" noProof="0" dirty="0">
              <a:ln>
                <a:noFill/>
              </a:ln>
              <a:solidFill>
                <a:srgbClr val="133561"/>
              </a:solidFill>
              <a:effectLst/>
              <a:uLnTx/>
              <a:uFillTx/>
              <a:latin typeface="Arial"/>
              <a:ea typeface="+mn-ea"/>
              <a:cs typeface="+mn-cs"/>
            </a:endParaRPr>
          </a:p>
        </p:txBody>
      </p:sp>
      <p:cxnSp>
        <p:nvCxnSpPr>
          <p:cNvPr id="92" name="Curved Connector 91"/>
          <p:cNvCxnSpPr>
            <a:stCxn id="6" idx="4"/>
            <a:endCxn id="12" idx="2"/>
          </p:cNvCxnSpPr>
          <p:nvPr/>
        </p:nvCxnSpPr>
        <p:spPr>
          <a:xfrm rot="16200000" flipH="1">
            <a:off x="6752571" y="3687698"/>
            <a:ext cx="319062" cy="247041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Curved Connector 93"/>
          <p:cNvCxnSpPr>
            <a:stCxn id="13" idx="6"/>
            <a:endCxn id="12" idx="4"/>
          </p:cNvCxnSpPr>
          <p:nvPr/>
        </p:nvCxnSpPr>
        <p:spPr>
          <a:xfrm flipV="1">
            <a:off x="7464827" y="5793935"/>
            <a:ext cx="1729576" cy="303069"/>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6689905" y="4805435"/>
            <a:ext cx="1534886"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133561"/>
                </a:solidFill>
                <a:effectLst/>
                <a:uLnTx/>
                <a:uFillTx/>
                <a:latin typeface="Arial"/>
                <a:ea typeface="+mn-ea"/>
                <a:cs typeface="+mn-cs"/>
              </a:rPr>
              <a:t>access with</a:t>
            </a:r>
            <a:endParaRPr kumimoji="0" lang="en-US" sz="1200" b="0" i="0" u="none" strike="noStrike" kern="1200" cap="none" spc="0" normalizeH="0" baseline="0" noProof="0" dirty="0">
              <a:ln>
                <a:noFill/>
              </a:ln>
              <a:solidFill>
                <a:srgbClr val="133561"/>
              </a:solidFill>
              <a:effectLst/>
              <a:uLnTx/>
              <a:uFillTx/>
              <a:latin typeface="Arial"/>
              <a:ea typeface="+mn-ea"/>
              <a:cs typeface="+mn-cs"/>
            </a:endParaRPr>
          </a:p>
        </p:txBody>
      </p:sp>
      <p:sp>
        <p:nvSpPr>
          <p:cNvPr id="96" name="TextBox 95"/>
          <p:cNvSpPr txBox="1"/>
          <p:nvPr/>
        </p:nvSpPr>
        <p:spPr>
          <a:xfrm>
            <a:off x="7664852" y="6169862"/>
            <a:ext cx="1534886"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133561"/>
                </a:solidFill>
                <a:effectLst/>
                <a:uLnTx/>
                <a:uFillTx/>
                <a:latin typeface="Arial"/>
                <a:ea typeface="+mn-ea"/>
                <a:cs typeface="+mn-cs"/>
              </a:rPr>
              <a:t>access with</a:t>
            </a:r>
            <a:endParaRPr kumimoji="0" lang="en-US" sz="1200" b="0" i="0" u="none" strike="noStrike" kern="1200" cap="none" spc="0" normalizeH="0" baseline="0" noProof="0" dirty="0">
              <a:ln>
                <a:noFill/>
              </a:ln>
              <a:solidFill>
                <a:srgbClr val="133561"/>
              </a:solidFill>
              <a:effectLst/>
              <a:uLnTx/>
              <a:uFillTx/>
              <a:latin typeface="Arial"/>
              <a:ea typeface="+mn-ea"/>
              <a:cs typeface="+mn-cs"/>
            </a:endParaRPr>
          </a:p>
        </p:txBody>
      </p:sp>
      <p:sp>
        <p:nvSpPr>
          <p:cNvPr id="97" name="TextBox 96"/>
          <p:cNvSpPr txBox="1"/>
          <p:nvPr/>
        </p:nvSpPr>
        <p:spPr>
          <a:xfrm>
            <a:off x="4712128" y="5164778"/>
            <a:ext cx="1534886"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133561"/>
                </a:solidFill>
                <a:effectLst/>
                <a:uLnTx/>
                <a:uFillTx/>
                <a:latin typeface="Arial"/>
                <a:ea typeface="+mn-ea"/>
                <a:cs typeface="+mn-cs"/>
              </a:rPr>
              <a:t>encapsulate with</a:t>
            </a:r>
            <a:endParaRPr kumimoji="0" lang="en-US" sz="1200" b="0" i="0" u="none" strike="noStrike" kern="1200" cap="none" spc="0" normalizeH="0" baseline="0" noProof="0" dirty="0">
              <a:ln>
                <a:noFill/>
              </a:ln>
              <a:solidFill>
                <a:srgbClr val="133561"/>
              </a:solidFill>
              <a:effectLst/>
              <a:uLnTx/>
              <a:uFillTx/>
              <a:latin typeface="Arial"/>
              <a:ea typeface="+mn-ea"/>
              <a:cs typeface="+mn-cs"/>
            </a:endParaRPr>
          </a:p>
        </p:txBody>
      </p:sp>
      <p:cxnSp>
        <p:nvCxnSpPr>
          <p:cNvPr id="99" name="Curved Connector 98"/>
          <p:cNvCxnSpPr>
            <a:stCxn id="9" idx="4"/>
            <a:endCxn id="11" idx="0"/>
          </p:cNvCxnSpPr>
          <p:nvPr/>
        </p:nvCxnSpPr>
        <p:spPr>
          <a:xfrm rot="5400000">
            <a:off x="2719212" y="4282127"/>
            <a:ext cx="551001" cy="151349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1061957" y="4813713"/>
            <a:ext cx="1534886"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133561"/>
                </a:solidFill>
                <a:effectLst/>
                <a:uLnTx/>
                <a:uFillTx/>
                <a:latin typeface="Arial"/>
                <a:ea typeface="+mn-ea"/>
                <a:cs typeface="+mn-cs"/>
              </a:rPr>
              <a:t>encapsulate with</a:t>
            </a:r>
            <a:endParaRPr kumimoji="0" lang="en-US" sz="1200" b="0" i="0" u="none" strike="noStrike" kern="1200" cap="none" spc="0" normalizeH="0" baseline="0" noProof="0" dirty="0">
              <a:ln>
                <a:noFill/>
              </a:ln>
              <a:solidFill>
                <a:srgbClr val="133561"/>
              </a:solidFill>
              <a:effectLst/>
              <a:uLnTx/>
              <a:uFillTx/>
              <a:latin typeface="Arial"/>
              <a:ea typeface="+mn-ea"/>
              <a:cs typeface="+mn-cs"/>
            </a:endParaRPr>
          </a:p>
        </p:txBody>
      </p:sp>
      <p:cxnSp>
        <p:nvCxnSpPr>
          <p:cNvPr id="102" name="Curved Connector 101"/>
          <p:cNvCxnSpPr>
            <a:stCxn id="13" idx="3"/>
            <a:endCxn id="11" idx="6"/>
          </p:cNvCxnSpPr>
          <p:nvPr/>
        </p:nvCxnSpPr>
        <p:spPr>
          <a:xfrm rot="5400000" flipH="1">
            <a:off x="4144391" y="4882508"/>
            <a:ext cx="666443" cy="2645751"/>
          </a:xfrm>
          <a:prstGeom prst="curvedConnector4">
            <a:avLst>
              <a:gd name="adj1" fmla="val -34302"/>
              <a:gd name="adj2" fmla="val 55396"/>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3063276" y="6152949"/>
            <a:ext cx="1534886"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133561"/>
                </a:solidFill>
                <a:effectLst/>
                <a:uLnTx/>
                <a:uFillTx/>
                <a:latin typeface="Arial"/>
                <a:ea typeface="+mn-ea"/>
                <a:cs typeface="+mn-cs"/>
              </a:rPr>
              <a:t>encapsulate with</a:t>
            </a:r>
            <a:endParaRPr kumimoji="0" lang="en-US" sz="1200" b="0" i="0" u="none" strike="noStrike" kern="1200" cap="none" spc="0" normalizeH="0" baseline="0" noProof="0" dirty="0">
              <a:ln>
                <a:noFill/>
              </a:ln>
              <a:solidFill>
                <a:srgbClr val="133561"/>
              </a:solidFill>
              <a:effectLst/>
              <a:uLnTx/>
              <a:uFillTx/>
              <a:latin typeface="Arial"/>
              <a:ea typeface="+mn-ea"/>
              <a:cs typeface="+mn-cs"/>
            </a:endParaRPr>
          </a:p>
        </p:txBody>
      </p:sp>
    </p:spTree>
    <p:extLst>
      <p:ext uri="{BB962C8B-B14F-4D97-AF65-F5344CB8AC3E}">
        <p14:creationId xmlns:p14="http://schemas.microsoft.com/office/powerpoint/2010/main" val="372532833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Services</a:t>
            </a:r>
            <a:endParaRPr lang="en-US" dirty="0"/>
          </a:p>
        </p:txBody>
      </p:sp>
      <p:sp>
        <p:nvSpPr>
          <p:cNvPr id="3" name="Text Placeholder 2"/>
          <p:cNvSpPr>
            <a:spLocks noGrp="1"/>
          </p:cNvSpPr>
          <p:nvPr>
            <p:ph type="body" sz="quarter" idx="10"/>
          </p:nvPr>
        </p:nvSpPr>
        <p:spPr/>
        <p:txBody>
          <a:bodyPr/>
          <a:lstStyle/>
          <a:p>
            <a:endParaRPr lang="en-US" dirty="0" smtClean="0"/>
          </a:p>
          <a:p>
            <a:endParaRPr lang="en-US" dirty="0"/>
          </a:p>
          <a:p>
            <a:endParaRPr lang="en-US" dirty="0" smtClean="0"/>
          </a:p>
          <a:p>
            <a:pPr marL="0" indent="0">
              <a:buNone/>
            </a:pPr>
            <a:r>
              <a:rPr lang="en-US" dirty="0" smtClean="0"/>
              <a:t>“A </a:t>
            </a:r>
            <a:r>
              <a:rPr lang="en-US" dirty="0"/>
              <a:t>process or transformation in the domain which is not a natural</a:t>
            </a:r>
          </a:p>
          <a:p>
            <a:pPr marL="0" indent="0">
              <a:buNone/>
            </a:pPr>
            <a:r>
              <a:rPr lang="en-US" dirty="0"/>
              <a:t>responsibility of an Entity or a Value Object</a:t>
            </a:r>
            <a:r>
              <a:rPr lang="en-US" dirty="0" smtClean="0"/>
              <a:t>.”</a:t>
            </a:r>
            <a:endParaRPr lang="en-US" dirty="0"/>
          </a:p>
        </p:txBody>
      </p:sp>
    </p:spTree>
    <p:extLst>
      <p:ext uri="{BB962C8B-B14F-4D97-AF65-F5344CB8AC3E}">
        <p14:creationId xmlns:p14="http://schemas.microsoft.com/office/powerpoint/2010/main" val="23673620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8500" y="95250"/>
            <a:ext cx="5715000" cy="6667500"/>
          </a:xfrm>
          <a:prstGeom prst="rect">
            <a:avLst/>
          </a:prstGeom>
        </p:spPr>
      </p:pic>
    </p:spTree>
    <p:extLst>
      <p:ext uri="{BB962C8B-B14F-4D97-AF65-F5344CB8AC3E}">
        <p14:creationId xmlns:p14="http://schemas.microsoft.com/office/powerpoint/2010/main" val="334546325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With domain-driven design,</a:t>
            </a:r>
            <a:endParaRPr lang="en-US" dirty="0"/>
          </a:p>
        </p:txBody>
      </p:sp>
      <p:sp>
        <p:nvSpPr>
          <p:cNvPr id="3" name="Text Placeholder 2"/>
          <p:cNvSpPr>
            <a:spLocks noGrp="1"/>
          </p:cNvSpPr>
          <p:nvPr>
            <p:ph type="body" sz="quarter" idx="10"/>
          </p:nvPr>
        </p:nvSpPr>
        <p:spPr/>
        <p:txBody>
          <a:bodyPr/>
          <a:lstStyle/>
          <a:p>
            <a:r>
              <a:rPr lang="en-US" dirty="0"/>
              <a:t>we achieve </a:t>
            </a:r>
            <a:r>
              <a:rPr lang="en-US" dirty="0" smtClean="0"/>
              <a:t>better </a:t>
            </a:r>
            <a:r>
              <a:rPr lang="en-US" b="1" dirty="0" smtClean="0"/>
              <a:t>understanding</a:t>
            </a:r>
            <a:r>
              <a:rPr lang="en-US" dirty="0" smtClean="0"/>
              <a:t> and </a:t>
            </a:r>
            <a:r>
              <a:rPr lang="en-US" b="1" dirty="0"/>
              <a:t>traceability</a:t>
            </a:r>
            <a:r>
              <a:rPr lang="en-US" dirty="0"/>
              <a:t> </a:t>
            </a:r>
            <a:r>
              <a:rPr lang="en-US" dirty="0" smtClean="0"/>
              <a:t>of </a:t>
            </a:r>
            <a:r>
              <a:rPr lang="en-US" dirty="0"/>
              <a:t>the domain. </a:t>
            </a:r>
            <a:endParaRPr lang="en-US" dirty="0" smtClean="0"/>
          </a:p>
          <a:p>
            <a:endParaRPr lang="en-US" dirty="0"/>
          </a:p>
          <a:p>
            <a:r>
              <a:rPr lang="en-US" dirty="0"/>
              <a:t>the </a:t>
            </a:r>
            <a:r>
              <a:rPr lang="en-US" b="1" dirty="0"/>
              <a:t>ubiquitous</a:t>
            </a:r>
            <a:r>
              <a:rPr lang="en-US" dirty="0"/>
              <a:t> language </a:t>
            </a:r>
            <a:r>
              <a:rPr lang="en-US" dirty="0" smtClean="0"/>
              <a:t>promotes the </a:t>
            </a:r>
            <a:r>
              <a:rPr lang="en-US" dirty="0"/>
              <a:t>adoption of </a:t>
            </a:r>
            <a:r>
              <a:rPr lang="en-US" dirty="0" smtClean="0"/>
              <a:t>BDD.</a:t>
            </a:r>
          </a:p>
          <a:p>
            <a:endParaRPr lang="en-US" dirty="0"/>
          </a:p>
          <a:p>
            <a:r>
              <a:rPr lang="en-US" dirty="0"/>
              <a:t>the pattern </a:t>
            </a:r>
            <a:r>
              <a:rPr lang="en-US" dirty="0" smtClean="0"/>
              <a:t>language </a:t>
            </a:r>
            <a:r>
              <a:rPr lang="en-US" b="1" dirty="0" smtClean="0"/>
              <a:t>isolates</a:t>
            </a:r>
            <a:r>
              <a:rPr lang="en-US" dirty="0" smtClean="0"/>
              <a:t> </a:t>
            </a:r>
            <a:r>
              <a:rPr lang="en-US" dirty="0"/>
              <a:t>and </a:t>
            </a:r>
            <a:r>
              <a:rPr lang="en-US" b="1" dirty="0"/>
              <a:t>encapsulates</a:t>
            </a:r>
            <a:r>
              <a:rPr lang="en-US" dirty="0"/>
              <a:t> the </a:t>
            </a:r>
            <a:r>
              <a:rPr lang="en-US" dirty="0" smtClean="0"/>
              <a:t>domain.</a:t>
            </a:r>
            <a:endParaRPr lang="en-US" dirty="0"/>
          </a:p>
        </p:txBody>
      </p:sp>
    </p:spTree>
    <p:extLst>
      <p:ext uri="{BB962C8B-B14F-4D97-AF65-F5344CB8AC3E}">
        <p14:creationId xmlns:p14="http://schemas.microsoft.com/office/powerpoint/2010/main" val="258496672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can you do tomorrow?</a:t>
            </a:r>
            <a:endParaRPr lang="en-US" dirty="0"/>
          </a:p>
        </p:txBody>
      </p:sp>
      <p:pic>
        <p:nvPicPr>
          <p:cNvPr id="1026" name="Picture 2" descr="Image result for CTRL ALT 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530290">
            <a:off x="1307367" y="3287573"/>
            <a:ext cx="4839496" cy="128909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identif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93438" y="2808168"/>
            <a:ext cx="2038350" cy="2247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836373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Thanks!</a:t>
            </a:r>
            <a:endParaRPr lang="en-US" dirty="0"/>
          </a:p>
        </p:txBody>
      </p:sp>
      <p:pic>
        <p:nvPicPr>
          <p:cNvPr id="4" name="Picture 3"/>
          <p:cNvPicPr>
            <a:picLocks noChangeAspect="1"/>
          </p:cNvPicPr>
          <p:nvPr/>
        </p:nvPicPr>
        <p:blipFill>
          <a:blip r:embed="rId2"/>
          <a:stretch>
            <a:fillRect/>
          </a:stretch>
        </p:blipFill>
        <p:spPr>
          <a:xfrm>
            <a:off x="5391150" y="2738437"/>
            <a:ext cx="1409700" cy="1381125"/>
          </a:xfrm>
          <a:prstGeom prst="rect">
            <a:avLst/>
          </a:prstGeom>
        </p:spPr>
      </p:pic>
    </p:spTree>
    <p:extLst>
      <p:ext uri="{BB962C8B-B14F-4D97-AF65-F5344CB8AC3E}">
        <p14:creationId xmlns:p14="http://schemas.microsoft.com/office/powerpoint/2010/main" val="40945267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developers need to do as well</a:t>
            </a:r>
            <a:r>
              <a:rPr lang="en-NL" dirty="0" smtClean="0"/>
              <a:t>…</a:t>
            </a:r>
            <a:endParaRPr lang="en-US" dirty="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63779" y="2016125"/>
            <a:ext cx="3127966" cy="4140200"/>
          </a:xfrm>
        </p:spPr>
      </p:pic>
      <p:sp>
        <p:nvSpPr>
          <p:cNvPr id="8" name="TextBox 7"/>
          <p:cNvSpPr txBox="1"/>
          <p:nvPr/>
        </p:nvSpPr>
        <p:spPr>
          <a:xfrm>
            <a:off x="7984067" y="6156325"/>
            <a:ext cx="2590800" cy="215444"/>
          </a:xfrm>
          <a:prstGeom prst="rect">
            <a:avLst/>
          </a:prstGeom>
          <a:noFill/>
        </p:spPr>
        <p:txBody>
          <a:bodyPr wrap="square" rtlCol="0">
            <a:spAutoFit/>
          </a:bodyPr>
          <a:lstStyle/>
          <a:p>
            <a:r>
              <a:rPr lang="en-US" sz="800" i="1" dirty="0" smtClean="0"/>
              <a:t>Picture adopted from Amazon</a:t>
            </a:r>
            <a:endParaRPr lang="en-US" sz="800" i="1" dirty="0"/>
          </a:p>
        </p:txBody>
      </p:sp>
    </p:spTree>
    <p:extLst>
      <p:ext uri="{BB962C8B-B14F-4D97-AF65-F5344CB8AC3E}">
        <p14:creationId xmlns:p14="http://schemas.microsoft.com/office/powerpoint/2010/main" val="8877039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our Payments domain</a:t>
            </a:r>
            <a:endParaRPr lang="en-US" dirty="0"/>
          </a:p>
        </p:txBody>
      </p:sp>
      <p:sp>
        <p:nvSpPr>
          <p:cNvPr id="3" name="Text Placeholder 2"/>
          <p:cNvSpPr>
            <a:spLocks noGrp="1"/>
          </p:cNvSpPr>
          <p:nvPr>
            <p:ph type="body" sz="quarter" idx="10"/>
          </p:nvPr>
        </p:nvSpPr>
        <p:spPr/>
        <p:txBody>
          <a:bodyPr/>
          <a:lstStyle/>
          <a:p>
            <a:endParaRPr lang="en-US" dirty="0" smtClean="0"/>
          </a:p>
          <a:p>
            <a:endParaRPr lang="en-US" dirty="0"/>
          </a:p>
          <a:p>
            <a:endParaRPr lang="en-US" dirty="0" smtClean="0"/>
          </a:p>
          <a:p>
            <a:r>
              <a:rPr lang="en-US" i="1" dirty="0" smtClean="0"/>
              <a:t>Payment </a:t>
            </a:r>
            <a:r>
              <a:rPr lang="en-US" i="1" dirty="0"/>
              <a:t>Instruction</a:t>
            </a:r>
            <a:r>
              <a:rPr lang="en-US" dirty="0"/>
              <a:t>: </a:t>
            </a:r>
            <a:r>
              <a:rPr lang="en-US" dirty="0" smtClean="0"/>
              <a:t/>
            </a:r>
            <a:br>
              <a:rPr lang="en-US" dirty="0" smtClean="0"/>
            </a:br>
            <a:r>
              <a:rPr lang="en-US" dirty="0" smtClean="0"/>
              <a:t>A </a:t>
            </a:r>
            <a:r>
              <a:rPr lang="en-US" dirty="0"/>
              <a:t>payment </a:t>
            </a:r>
            <a:r>
              <a:rPr lang="en-US" dirty="0" smtClean="0"/>
              <a:t>made </a:t>
            </a:r>
            <a:r>
              <a:rPr lang="en-US" dirty="0"/>
              <a:t>from an </a:t>
            </a:r>
            <a:r>
              <a:rPr lang="en-US" i="1" dirty="0" smtClean="0"/>
              <a:t>Ordering </a:t>
            </a:r>
            <a:r>
              <a:rPr lang="en-US" i="1" dirty="0"/>
              <a:t>Account</a:t>
            </a:r>
            <a:r>
              <a:rPr lang="en-US" dirty="0"/>
              <a:t> to a </a:t>
            </a:r>
            <a:r>
              <a:rPr lang="en-US" i="1" dirty="0" smtClean="0"/>
              <a:t>Beneficiary </a:t>
            </a:r>
            <a:r>
              <a:rPr lang="en-US" i="1" dirty="0"/>
              <a:t>Account</a:t>
            </a:r>
            <a:r>
              <a:rPr lang="en-US" dirty="0"/>
              <a:t>.</a:t>
            </a:r>
          </a:p>
        </p:txBody>
      </p:sp>
    </p:spTree>
    <p:extLst>
      <p:ext uri="{BB962C8B-B14F-4D97-AF65-F5344CB8AC3E}">
        <p14:creationId xmlns:p14="http://schemas.microsoft.com/office/powerpoint/2010/main" val="1514146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our Payments domain</a:t>
            </a:r>
            <a:endParaRPr lang="en-US" dirty="0"/>
          </a:p>
        </p:txBody>
      </p:sp>
      <p:sp>
        <p:nvSpPr>
          <p:cNvPr id="3" name="Text Placeholder 2"/>
          <p:cNvSpPr>
            <a:spLocks noGrp="1"/>
          </p:cNvSpPr>
          <p:nvPr>
            <p:ph type="body" sz="quarter" idx="10"/>
          </p:nvPr>
        </p:nvSpPr>
        <p:spPr/>
        <p:txBody>
          <a:bodyPr/>
          <a:lstStyle/>
          <a:p>
            <a:endParaRPr lang="en-US" dirty="0" smtClean="0"/>
          </a:p>
          <a:p>
            <a:r>
              <a:rPr lang="en-US" i="1" dirty="0" smtClean="0"/>
              <a:t>Ordering Account</a:t>
            </a:r>
            <a:r>
              <a:rPr lang="en-US" dirty="0" smtClean="0"/>
              <a:t>: </a:t>
            </a:r>
            <a:br>
              <a:rPr lang="en-US" dirty="0" smtClean="0"/>
            </a:br>
            <a:r>
              <a:rPr lang="en-US" dirty="0"/>
              <a:t>The Ordering Account is the </a:t>
            </a:r>
            <a:r>
              <a:rPr lang="en-US" dirty="0" smtClean="0"/>
              <a:t>account </a:t>
            </a:r>
            <a:r>
              <a:rPr lang="en-US" dirty="0"/>
              <a:t>from which the money is debited</a:t>
            </a:r>
            <a:r>
              <a:rPr lang="en-US" dirty="0" smtClean="0"/>
              <a:t>.</a:t>
            </a:r>
          </a:p>
          <a:p>
            <a:endParaRPr lang="en-US" dirty="0"/>
          </a:p>
          <a:p>
            <a:r>
              <a:rPr lang="en-US" i="1" dirty="0" smtClean="0"/>
              <a:t>Beneficiary </a:t>
            </a:r>
            <a:r>
              <a:rPr lang="en-US" i="1" dirty="0"/>
              <a:t>Account</a:t>
            </a:r>
            <a:r>
              <a:rPr lang="en-US" dirty="0"/>
              <a:t>: </a:t>
            </a:r>
            <a:br>
              <a:rPr lang="en-US" dirty="0"/>
            </a:br>
            <a:r>
              <a:rPr lang="en-US" dirty="0"/>
              <a:t>The </a:t>
            </a:r>
            <a:r>
              <a:rPr lang="en-US" i="1" dirty="0"/>
              <a:t>Beneficiary</a:t>
            </a:r>
            <a:r>
              <a:rPr lang="en-US" dirty="0" smtClean="0"/>
              <a:t> </a:t>
            </a:r>
            <a:r>
              <a:rPr lang="en-US" dirty="0"/>
              <a:t>Account is the account </a:t>
            </a:r>
            <a:r>
              <a:rPr lang="en-US" dirty="0" smtClean="0"/>
              <a:t>to </a:t>
            </a:r>
            <a:r>
              <a:rPr lang="en-US" dirty="0"/>
              <a:t>which the money is </a:t>
            </a:r>
            <a:r>
              <a:rPr lang="en-US" dirty="0" smtClean="0"/>
              <a:t>credited.</a:t>
            </a:r>
          </a:p>
          <a:p>
            <a:endParaRPr lang="en-US" dirty="0" smtClean="0"/>
          </a:p>
          <a:p>
            <a:r>
              <a:rPr lang="en-US" i="1" dirty="0" smtClean="0"/>
              <a:t>Beneficiary Bank:</a:t>
            </a:r>
            <a:br>
              <a:rPr lang="en-US" i="1" dirty="0" smtClean="0"/>
            </a:br>
            <a:r>
              <a:rPr lang="en-US" dirty="0" smtClean="0"/>
              <a:t>The </a:t>
            </a:r>
            <a:r>
              <a:rPr lang="en-US" dirty="0"/>
              <a:t>bank to which the </a:t>
            </a:r>
            <a:r>
              <a:rPr lang="en-US" dirty="0" smtClean="0"/>
              <a:t>Beneficiary </a:t>
            </a:r>
            <a:r>
              <a:rPr lang="en-US" dirty="0"/>
              <a:t>Account belongs</a:t>
            </a:r>
            <a:r>
              <a:rPr lang="en-US" dirty="0" smtClean="0"/>
              <a:t>.</a:t>
            </a:r>
            <a:endParaRPr lang="en-US" i="1" dirty="0"/>
          </a:p>
          <a:p>
            <a:endParaRPr lang="en-US" dirty="0"/>
          </a:p>
        </p:txBody>
      </p:sp>
    </p:spTree>
    <p:extLst>
      <p:ext uri="{BB962C8B-B14F-4D97-AF65-F5344CB8AC3E}">
        <p14:creationId xmlns:p14="http://schemas.microsoft.com/office/powerpoint/2010/main" val="27045143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our Payments domain</a:t>
            </a:r>
            <a:endParaRPr lang="en-US" dirty="0"/>
          </a:p>
        </p:txBody>
      </p:sp>
      <p:sp>
        <p:nvSpPr>
          <p:cNvPr id="3" name="Text Placeholder 2"/>
          <p:cNvSpPr>
            <a:spLocks noGrp="1"/>
          </p:cNvSpPr>
          <p:nvPr>
            <p:ph type="body" sz="quarter" idx="10"/>
          </p:nvPr>
        </p:nvSpPr>
        <p:spPr/>
        <p:txBody>
          <a:bodyPr>
            <a:normAutofit/>
          </a:bodyPr>
          <a:lstStyle/>
          <a:p>
            <a:endParaRPr lang="en-US" dirty="0" smtClean="0"/>
          </a:p>
          <a:p>
            <a:r>
              <a:rPr lang="en-US" sz="2000" i="1" dirty="0" smtClean="0"/>
              <a:t>Currency</a:t>
            </a:r>
            <a:r>
              <a:rPr lang="en-US" sz="2000" dirty="0" smtClean="0"/>
              <a:t>: </a:t>
            </a:r>
            <a:br>
              <a:rPr lang="en-US" sz="2000" dirty="0" smtClean="0"/>
            </a:br>
            <a:r>
              <a:rPr lang="en-US" sz="2000" dirty="0" smtClean="0"/>
              <a:t>The currency of the Payment Instruction in which the money is transferred.</a:t>
            </a:r>
            <a:r>
              <a:rPr lang="en-US" sz="2200" dirty="0" smtClean="0"/>
              <a:t/>
            </a:r>
            <a:br>
              <a:rPr lang="en-US" sz="2200" dirty="0" smtClean="0"/>
            </a:br>
            <a:endParaRPr lang="en-US" sz="2200" dirty="0" smtClean="0"/>
          </a:p>
          <a:p>
            <a:r>
              <a:rPr lang="en-US" sz="2000" i="1" dirty="0" smtClean="0"/>
              <a:t>Amount:</a:t>
            </a:r>
            <a:r>
              <a:rPr lang="en-US" sz="2000" dirty="0" smtClean="0"/>
              <a:t/>
            </a:r>
            <a:br>
              <a:rPr lang="en-US" sz="2000" dirty="0" smtClean="0"/>
            </a:br>
            <a:r>
              <a:rPr lang="en-US" sz="2000" dirty="0" smtClean="0"/>
              <a:t>The amount of money transferred in the Payment Instruction.</a:t>
            </a:r>
          </a:p>
          <a:p>
            <a:endParaRPr lang="en-US" dirty="0"/>
          </a:p>
          <a:p>
            <a:r>
              <a:rPr lang="en-US" sz="2000" i="1" dirty="0" err="1" smtClean="0"/>
              <a:t>Fedwire</a:t>
            </a:r>
            <a:r>
              <a:rPr lang="en-US" sz="2000" i="1" dirty="0" smtClean="0"/>
              <a:t> code:</a:t>
            </a:r>
            <a:br>
              <a:rPr lang="en-US" sz="2000" i="1" dirty="0" smtClean="0"/>
            </a:br>
            <a:r>
              <a:rPr lang="en-US" sz="2000" dirty="0"/>
              <a:t>a </a:t>
            </a:r>
            <a:r>
              <a:rPr lang="en-US" sz="2000" dirty="0" smtClean="0"/>
              <a:t>9 digit code </a:t>
            </a:r>
            <a:r>
              <a:rPr lang="en-US" sz="2000" dirty="0"/>
              <a:t>for banks used in the </a:t>
            </a:r>
            <a:r>
              <a:rPr lang="en-US" sz="2000" dirty="0" smtClean="0"/>
              <a:t>US </a:t>
            </a:r>
            <a:r>
              <a:rPr lang="en-US" sz="2000" dirty="0"/>
              <a:t>which </a:t>
            </a:r>
            <a:r>
              <a:rPr lang="en-US" sz="2000" dirty="0" smtClean="0"/>
              <a:t>identifies financial </a:t>
            </a:r>
            <a:r>
              <a:rPr lang="en-US" sz="2000" dirty="0"/>
              <a:t>institutions.</a:t>
            </a:r>
          </a:p>
        </p:txBody>
      </p:sp>
    </p:spTree>
    <p:extLst>
      <p:ext uri="{BB962C8B-B14F-4D97-AF65-F5344CB8AC3E}">
        <p14:creationId xmlns:p14="http://schemas.microsoft.com/office/powerpoint/2010/main" val="18747601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Communicating </a:t>
            </a:r>
            <a:r>
              <a:rPr lang="en-US" dirty="0"/>
              <a:t>our Payments domain</a:t>
            </a:r>
          </a:p>
        </p:txBody>
      </p:sp>
      <p:sp>
        <p:nvSpPr>
          <p:cNvPr id="3" name="Text Placeholder 2"/>
          <p:cNvSpPr>
            <a:spLocks noGrp="1"/>
          </p:cNvSpPr>
          <p:nvPr>
            <p:ph type="body" sz="quarter" idx="10"/>
          </p:nvPr>
        </p:nvSpPr>
        <p:spPr/>
        <p:txBody>
          <a:bodyPr/>
          <a:lstStyle/>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320411153"/>
              </p:ext>
            </p:extLst>
          </p:nvPr>
        </p:nvGraphicFramePr>
        <p:xfrm>
          <a:off x="1415385" y="2123473"/>
          <a:ext cx="9146258" cy="1593426"/>
        </p:xfrm>
        <a:graphic>
          <a:graphicData uri="http://schemas.openxmlformats.org/drawingml/2006/table">
            <a:tbl>
              <a:tblPr firstRow="1" bandRow="1">
                <a:tableStyleId>{5C22544A-7EE6-4342-B048-85BDC9FD1C3A}</a:tableStyleId>
              </a:tblPr>
              <a:tblGrid>
                <a:gridCol w="4573129">
                  <a:extLst>
                    <a:ext uri="{9D8B030D-6E8A-4147-A177-3AD203B41FA5}">
                      <a16:colId xmlns:a16="http://schemas.microsoft.com/office/drawing/2014/main" val="558787334"/>
                    </a:ext>
                  </a:extLst>
                </a:gridCol>
                <a:gridCol w="4573129">
                  <a:extLst>
                    <a:ext uri="{9D8B030D-6E8A-4147-A177-3AD203B41FA5}">
                      <a16:colId xmlns:a16="http://schemas.microsoft.com/office/drawing/2014/main" val="2758350494"/>
                    </a:ext>
                  </a:extLst>
                </a:gridCol>
              </a:tblGrid>
              <a:tr h="480906">
                <a:tc>
                  <a:txBody>
                    <a:bodyPr/>
                    <a:lstStyle/>
                    <a:p>
                      <a:r>
                        <a:rPr lang="en-US" dirty="0" smtClean="0"/>
                        <a:t>Story 1</a:t>
                      </a:r>
                      <a:endParaRPr lang="en-US" dirty="0"/>
                    </a:p>
                  </a:txBody>
                  <a:tcPr/>
                </a:tc>
                <a:tc>
                  <a:txBody>
                    <a:bodyPr/>
                    <a:lstStyle/>
                    <a:p>
                      <a:r>
                        <a:rPr lang="en-US" dirty="0" smtClean="0"/>
                        <a:t>Validation of a Payment Instruction</a:t>
                      </a:r>
                      <a:endParaRPr lang="en-US" dirty="0"/>
                    </a:p>
                  </a:txBody>
                  <a:tcPr/>
                </a:tc>
                <a:extLst>
                  <a:ext uri="{0D108BD9-81ED-4DB2-BD59-A6C34878D82A}">
                    <a16:rowId xmlns:a16="http://schemas.microsoft.com/office/drawing/2014/main" val="2587461628"/>
                  </a:ext>
                </a:extLst>
              </a:tr>
              <a:tr h="370840">
                <a:tc>
                  <a:txBody>
                    <a:bodyPr/>
                    <a:lstStyle/>
                    <a:p>
                      <a:r>
                        <a:rPr lang="en-US" dirty="0" smtClean="0"/>
                        <a:t>In order to</a:t>
                      </a:r>
                      <a:endParaRPr lang="en-US" dirty="0"/>
                    </a:p>
                  </a:txBody>
                  <a:tcPr/>
                </a:tc>
                <a:tc>
                  <a:txBody>
                    <a:bodyPr/>
                    <a:lstStyle/>
                    <a:p>
                      <a:r>
                        <a:rPr lang="en-US" dirty="0" smtClean="0"/>
                        <a:t>add a valid Payment Instruction</a:t>
                      </a:r>
                      <a:endParaRPr lang="en-US" dirty="0"/>
                    </a:p>
                  </a:txBody>
                  <a:tcPr/>
                </a:tc>
                <a:extLst>
                  <a:ext uri="{0D108BD9-81ED-4DB2-BD59-A6C34878D82A}">
                    <a16:rowId xmlns:a16="http://schemas.microsoft.com/office/drawing/2014/main" val="3189921683"/>
                  </a:ext>
                </a:extLst>
              </a:tr>
              <a:tr h="370840">
                <a:tc>
                  <a:txBody>
                    <a:bodyPr/>
                    <a:lstStyle/>
                    <a:p>
                      <a:r>
                        <a:rPr lang="en-US" dirty="0" smtClean="0"/>
                        <a:t>As a</a:t>
                      </a:r>
                      <a:endParaRPr lang="en-US" dirty="0"/>
                    </a:p>
                  </a:txBody>
                  <a:tcPr/>
                </a:tc>
                <a:tc>
                  <a:txBody>
                    <a:bodyPr/>
                    <a:lstStyle/>
                    <a:p>
                      <a:r>
                        <a:rPr lang="en-US" dirty="0" smtClean="0"/>
                        <a:t>user of the system</a:t>
                      </a:r>
                      <a:endParaRPr lang="en-US" dirty="0"/>
                    </a:p>
                  </a:txBody>
                  <a:tcPr/>
                </a:tc>
                <a:extLst>
                  <a:ext uri="{0D108BD9-81ED-4DB2-BD59-A6C34878D82A}">
                    <a16:rowId xmlns:a16="http://schemas.microsoft.com/office/drawing/2014/main" val="1323523485"/>
                  </a:ext>
                </a:extLst>
              </a:tr>
              <a:tr h="370840">
                <a:tc>
                  <a:txBody>
                    <a:bodyPr/>
                    <a:lstStyle/>
                    <a:p>
                      <a:r>
                        <a:rPr lang="en-US" dirty="0" smtClean="0"/>
                        <a:t>I want to</a:t>
                      </a:r>
                      <a:endParaRPr lang="en-US" dirty="0"/>
                    </a:p>
                  </a:txBody>
                  <a:tcPr/>
                </a:tc>
                <a:tc>
                  <a:txBody>
                    <a:bodyPr/>
                    <a:lstStyle/>
                    <a:p>
                      <a:r>
                        <a:rPr lang="en-US" dirty="0" smtClean="0"/>
                        <a:t>receive a validation error when it’s not valid</a:t>
                      </a:r>
                      <a:endParaRPr lang="en-US" dirty="0"/>
                    </a:p>
                  </a:txBody>
                  <a:tcPr/>
                </a:tc>
                <a:extLst>
                  <a:ext uri="{0D108BD9-81ED-4DB2-BD59-A6C34878D82A}">
                    <a16:rowId xmlns:a16="http://schemas.microsoft.com/office/drawing/2014/main" val="3406961423"/>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680830681"/>
              </p:ext>
            </p:extLst>
          </p:nvPr>
        </p:nvGraphicFramePr>
        <p:xfrm>
          <a:off x="1415385" y="3891274"/>
          <a:ext cx="9146258" cy="2225040"/>
        </p:xfrm>
        <a:graphic>
          <a:graphicData uri="http://schemas.openxmlformats.org/drawingml/2006/table">
            <a:tbl>
              <a:tblPr firstRow="1" bandRow="1">
                <a:tableStyleId>{5C22544A-7EE6-4342-B048-85BDC9FD1C3A}</a:tableStyleId>
              </a:tblPr>
              <a:tblGrid>
                <a:gridCol w="4573129">
                  <a:extLst>
                    <a:ext uri="{9D8B030D-6E8A-4147-A177-3AD203B41FA5}">
                      <a16:colId xmlns:a16="http://schemas.microsoft.com/office/drawing/2014/main" val="3039397720"/>
                    </a:ext>
                  </a:extLst>
                </a:gridCol>
                <a:gridCol w="4573129">
                  <a:extLst>
                    <a:ext uri="{9D8B030D-6E8A-4147-A177-3AD203B41FA5}">
                      <a16:colId xmlns:a16="http://schemas.microsoft.com/office/drawing/2014/main" val="1116377095"/>
                    </a:ext>
                  </a:extLst>
                </a:gridCol>
              </a:tblGrid>
              <a:tr h="370840">
                <a:tc>
                  <a:txBody>
                    <a:bodyPr/>
                    <a:lstStyle/>
                    <a:p>
                      <a:r>
                        <a:rPr lang="en-US" dirty="0" smtClean="0"/>
                        <a:t>Scenario 1.1</a:t>
                      </a:r>
                      <a:endParaRPr lang="en-US" dirty="0"/>
                    </a:p>
                  </a:txBody>
                  <a:tcPr/>
                </a:tc>
                <a:tc>
                  <a:txBody>
                    <a:bodyPr/>
                    <a:lstStyle/>
                    <a:p>
                      <a:r>
                        <a:rPr lang="en-US" dirty="0" err="1" smtClean="0"/>
                        <a:t>Fedwire</a:t>
                      </a:r>
                      <a:r>
                        <a:rPr lang="en-US" dirty="0" smtClean="0"/>
                        <a:t> is mandatory</a:t>
                      </a:r>
                      <a:endParaRPr lang="en-US" dirty="0"/>
                    </a:p>
                  </a:txBody>
                  <a:tcPr/>
                </a:tc>
                <a:extLst>
                  <a:ext uri="{0D108BD9-81ED-4DB2-BD59-A6C34878D82A}">
                    <a16:rowId xmlns:a16="http://schemas.microsoft.com/office/drawing/2014/main" val="2803535461"/>
                  </a:ext>
                </a:extLst>
              </a:tr>
              <a:tr h="370840">
                <a:tc>
                  <a:txBody>
                    <a:bodyPr/>
                    <a:lstStyle/>
                    <a:p>
                      <a:r>
                        <a:rPr lang="en-US" dirty="0" smtClean="0"/>
                        <a:t>Given</a:t>
                      </a:r>
                      <a:endParaRPr lang="en-US" dirty="0"/>
                    </a:p>
                  </a:txBody>
                  <a:tcPr/>
                </a:tc>
                <a:tc>
                  <a:txBody>
                    <a:bodyPr/>
                    <a:lstStyle/>
                    <a:p>
                      <a:r>
                        <a:rPr lang="en-US" dirty="0" smtClean="0"/>
                        <a:t>the Beneficiary Bank</a:t>
                      </a:r>
                      <a:endParaRPr lang="en-US" dirty="0"/>
                    </a:p>
                  </a:txBody>
                  <a:tcPr/>
                </a:tc>
                <a:extLst>
                  <a:ext uri="{0D108BD9-81ED-4DB2-BD59-A6C34878D82A}">
                    <a16:rowId xmlns:a16="http://schemas.microsoft.com/office/drawing/2014/main" val="516048603"/>
                  </a:ext>
                </a:extLst>
              </a:tr>
              <a:tr h="370840">
                <a:tc>
                  <a:txBody>
                    <a:bodyPr/>
                    <a:lstStyle/>
                    <a:p>
                      <a:r>
                        <a:rPr lang="en-US" dirty="0" smtClean="0"/>
                        <a:t>And</a:t>
                      </a:r>
                      <a:endParaRPr lang="en-US" dirty="0"/>
                    </a:p>
                  </a:txBody>
                  <a:tcPr/>
                </a:tc>
                <a:tc>
                  <a:txBody>
                    <a:bodyPr/>
                    <a:lstStyle/>
                    <a:p>
                      <a:r>
                        <a:rPr lang="en-US" dirty="0" smtClean="0"/>
                        <a:t>the Country of the bank is USA</a:t>
                      </a:r>
                      <a:endParaRPr lang="en-US" dirty="0"/>
                    </a:p>
                  </a:txBody>
                  <a:tcPr/>
                </a:tc>
                <a:extLst>
                  <a:ext uri="{0D108BD9-81ED-4DB2-BD59-A6C34878D82A}">
                    <a16:rowId xmlns:a16="http://schemas.microsoft.com/office/drawing/2014/main" val="2752859708"/>
                  </a:ext>
                </a:extLst>
              </a:tr>
              <a:tr h="370840">
                <a:tc>
                  <a:txBody>
                    <a:bodyPr/>
                    <a:lstStyle/>
                    <a:p>
                      <a:r>
                        <a:rPr lang="en-US" dirty="0" smtClean="0"/>
                        <a:t>And</a:t>
                      </a:r>
                      <a:endParaRPr lang="en-US" dirty="0"/>
                    </a:p>
                  </a:txBody>
                  <a:tcPr/>
                </a:tc>
                <a:tc>
                  <a:txBody>
                    <a:bodyPr/>
                    <a:lstStyle/>
                    <a:p>
                      <a:r>
                        <a:rPr lang="en-US" dirty="0" smtClean="0"/>
                        <a:t>the Currency is USD</a:t>
                      </a:r>
                      <a:endParaRPr lang="en-US" dirty="0"/>
                    </a:p>
                  </a:txBody>
                  <a:tcPr/>
                </a:tc>
                <a:extLst>
                  <a:ext uri="{0D108BD9-81ED-4DB2-BD59-A6C34878D82A}">
                    <a16:rowId xmlns:a16="http://schemas.microsoft.com/office/drawing/2014/main" val="2914167969"/>
                  </a:ext>
                </a:extLst>
              </a:tr>
              <a:tr h="370840">
                <a:tc>
                  <a:txBody>
                    <a:bodyPr/>
                    <a:lstStyle/>
                    <a:p>
                      <a:r>
                        <a:rPr lang="en-US" dirty="0" smtClean="0"/>
                        <a:t>When</a:t>
                      </a:r>
                      <a:endParaRPr lang="en-US" dirty="0"/>
                    </a:p>
                  </a:txBody>
                  <a:tcPr/>
                </a:tc>
                <a:tc>
                  <a:txBody>
                    <a:bodyPr/>
                    <a:lstStyle/>
                    <a:p>
                      <a:r>
                        <a:rPr lang="en-US" dirty="0" smtClean="0"/>
                        <a:t>the user adds the Payment Instruction</a:t>
                      </a:r>
                      <a:endParaRPr lang="en-US" dirty="0"/>
                    </a:p>
                  </a:txBody>
                  <a:tcPr/>
                </a:tc>
                <a:extLst>
                  <a:ext uri="{0D108BD9-81ED-4DB2-BD59-A6C34878D82A}">
                    <a16:rowId xmlns:a16="http://schemas.microsoft.com/office/drawing/2014/main" val="223667564"/>
                  </a:ext>
                </a:extLst>
              </a:tr>
              <a:tr h="370840">
                <a:tc>
                  <a:txBody>
                    <a:bodyPr/>
                    <a:lstStyle/>
                    <a:p>
                      <a:r>
                        <a:rPr lang="en-US" dirty="0" smtClean="0"/>
                        <a:t>Then</a:t>
                      </a:r>
                      <a:endParaRPr lang="en-US" dirty="0"/>
                    </a:p>
                  </a:txBody>
                  <a:tcPr/>
                </a:tc>
                <a:tc>
                  <a:txBody>
                    <a:bodyPr/>
                    <a:lstStyle/>
                    <a:p>
                      <a:r>
                        <a:rPr lang="en-US" baseline="0" dirty="0" err="1" smtClean="0"/>
                        <a:t>Fedwire</a:t>
                      </a:r>
                      <a:r>
                        <a:rPr lang="en-US" baseline="0" dirty="0" smtClean="0"/>
                        <a:t> is mandatory</a:t>
                      </a:r>
                      <a:endParaRPr lang="en-US" dirty="0"/>
                    </a:p>
                  </a:txBody>
                  <a:tcPr/>
                </a:tc>
                <a:extLst>
                  <a:ext uri="{0D108BD9-81ED-4DB2-BD59-A6C34878D82A}">
                    <a16:rowId xmlns:a16="http://schemas.microsoft.com/office/drawing/2014/main" val="3023376825"/>
                  </a:ext>
                </a:extLst>
              </a:tr>
            </a:tbl>
          </a:graphicData>
        </a:graphic>
      </p:graphicFrame>
    </p:spTree>
    <p:extLst>
      <p:ext uri="{BB962C8B-B14F-4D97-AF65-F5344CB8AC3E}">
        <p14:creationId xmlns:p14="http://schemas.microsoft.com/office/powerpoint/2010/main" val="32092235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our Payments domain</a:t>
            </a:r>
            <a:endParaRPr lang="en-US" dirty="0"/>
          </a:p>
        </p:txBody>
      </p:sp>
      <p:sp>
        <p:nvSpPr>
          <p:cNvPr id="4" name="Oval 3"/>
          <p:cNvSpPr/>
          <p:nvPr/>
        </p:nvSpPr>
        <p:spPr>
          <a:xfrm>
            <a:off x="4215038" y="1605642"/>
            <a:ext cx="3513818" cy="105843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Domain-driven Design</a:t>
            </a:r>
            <a:endParaRPr lang="en-US" dirty="0">
              <a:solidFill>
                <a:schemeClr val="tx1"/>
              </a:solidFill>
            </a:endParaRPr>
          </a:p>
        </p:txBody>
      </p:sp>
      <p:grpSp>
        <p:nvGrpSpPr>
          <p:cNvPr id="3" name="Group 2"/>
          <p:cNvGrpSpPr/>
          <p:nvPr/>
        </p:nvGrpSpPr>
        <p:grpSpPr>
          <a:xfrm>
            <a:off x="7688759" y="2134861"/>
            <a:ext cx="2926122" cy="1982560"/>
            <a:chOff x="7688759" y="2134861"/>
            <a:chExt cx="2926122" cy="1982560"/>
          </a:xfrm>
        </p:grpSpPr>
        <p:sp>
          <p:nvSpPr>
            <p:cNvPr id="8" name="Oval 7"/>
            <p:cNvSpPr/>
            <p:nvPr/>
          </p:nvSpPr>
          <p:spPr>
            <a:xfrm>
              <a:off x="8570516" y="2841171"/>
              <a:ext cx="2044365" cy="12762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Layered Architecture</a:t>
              </a:r>
              <a:endParaRPr lang="en-US" dirty="0">
                <a:solidFill>
                  <a:schemeClr val="tx1"/>
                </a:solidFill>
              </a:endParaRPr>
            </a:p>
          </p:txBody>
        </p:sp>
        <p:cxnSp>
          <p:nvCxnSpPr>
            <p:cNvPr id="18" name="Curved Connector 17"/>
            <p:cNvCxnSpPr>
              <a:stCxn id="4" idx="6"/>
              <a:endCxn id="8" idx="0"/>
            </p:cNvCxnSpPr>
            <p:nvPr/>
          </p:nvCxnSpPr>
          <p:spPr>
            <a:xfrm>
              <a:off x="7728856" y="2134861"/>
              <a:ext cx="1863843" cy="70631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688759" y="2377125"/>
              <a:ext cx="1534886" cy="276999"/>
            </a:xfrm>
            <a:prstGeom prst="rect">
              <a:avLst/>
            </a:prstGeom>
            <a:noFill/>
          </p:spPr>
          <p:txBody>
            <a:bodyPr wrap="square" rtlCol="0">
              <a:spAutoFit/>
            </a:bodyPr>
            <a:lstStyle/>
            <a:p>
              <a:r>
                <a:rPr lang="en-US" sz="1200" dirty="0" smtClean="0"/>
                <a:t>isolate domain with</a:t>
              </a:r>
              <a:endParaRPr lang="en-US" sz="1200" dirty="0"/>
            </a:p>
          </p:txBody>
        </p:sp>
      </p:grpSp>
      <p:grpSp>
        <p:nvGrpSpPr>
          <p:cNvPr id="5" name="Group 4"/>
          <p:cNvGrpSpPr/>
          <p:nvPr/>
        </p:nvGrpSpPr>
        <p:grpSpPr>
          <a:xfrm>
            <a:off x="1333383" y="2664079"/>
            <a:ext cx="5270786" cy="2099294"/>
            <a:chOff x="1333383" y="2664079"/>
            <a:chExt cx="5270786" cy="2099294"/>
          </a:xfrm>
        </p:grpSpPr>
        <p:sp>
          <p:nvSpPr>
            <p:cNvPr id="6" name="Oval 5"/>
            <p:cNvSpPr/>
            <p:nvPr/>
          </p:nvSpPr>
          <p:spPr>
            <a:xfrm>
              <a:off x="4682828" y="3372079"/>
              <a:ext cx="1921341" cy="118351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Entities</a:t>
              </a:r>
              <a:endParaRPr lang="en-US" dirty="0">
                <a:solidFill>
                  <a:schemeClr val="tx1"/>
                </a:solidFill>
              </a:endParaRPr>
            </a:p>
          </p:txBody>
        </p:sp>
        <p:sp>
          <p:nvSpPr>
            <p:cNvPr id="9" name="Oval 8"/>
            <p:cNvSpPr/>
            <p:nvPr/>
          </p:nvSpPr>
          <p:spPr>
            <a:xfrm>
              <a:off x="2790787" y="3579857"/>
              <a:ext cx="1921341" cy="118351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Value Objects</a:t>
              </a:r>
              <a:endParaRPr lang="en-US" dirty="0">
                <a:solidFill>
                  <a:schemeClr val="tx1"/>
                </a:solidFill>
              </a:endParaRPr>
            </a:p>
          </p:txBody>
        </p:sp>
        <p:sp>
          <p:nvSpPr>
            <p:cNvPr id="10" name="Oval 9"/>
            <p:cNvSpPr/>
            <p:nvPr/>
          </p:nvSpPr>
          <p:spPr>
            <a:xfrm>
              <a:off x="1333383" y="3259470"/>
              <a:ext cx="1921341" cy="118351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Services</a:t>
              </a:r>
              <a:endParaRPr lang="en-US" dirty="0">
                <a:solidFill>
                  <a:schemeClr val="tx1"/>
                </a:solidFill>
              </a:endParaRPr>
            </a:p>
          </p:txBody>
        </p:sp>
        <p:cxnSp>
          <p:nvCxnSpPr>
            <p:cNvPr id="28" name="Curved Connector 27"/>
            <p:cNvCxnSpPr>
              <a:stCxn id="4" idx="4"/>
              <a:endCxn id="9" idx="0"/>
            </p:cNvCxnSpPr>
            <p:nvPr/>
          </p:nvCxnSpPr>
          <p:spPr>
            <a:xfrm rot="5400000">
              <a:off x="4403814" y="2011724"/>
              <a:ext cx="915778" cy="2220489"/>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urved Connector 32"/>
            <p:cNvCxnSpPr>
              <a:stCxn id="4" idx="4"/>
              <a:endCxn id="6" idx="0"/>
            </p:cNvCxnSpPr>
            <p:nvPr/>
          </p:nvCxnSpPr>
          <p:spPr>
            <a:xfrm rot="5400000">
              <a:off x="5453723" y="2853855"/>
              <a:ext cx="708000" cy="328448"/>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urved Connector 46"/>
            <p:cNvCxnSpPr>
              <a:stCxn id="4" idx="4"/>
              <a:endCxn id="10" idx="0"/>
            </p:cNvCxnSpPr>
            <p:nvPr/>
          </p:nvCxnSpPr>
          <p:spPr>
            <a:xfrm rot="5400000">
              <a:off x="3835306" y="1122828"/>
              <a:ext cx="595391" cy="367789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4301777" y="2664080"/>
              <a:ext cx="1534886" cy="276999"/>
            </a:xfrm>
            <a:prstGeom prst="rect">
              <a:avLst/>
            </a:prstGeom>
            <a:noFill/>
          </p:spPr>
          <p:txBody>
            <a:bodyPr wrap="square" rtlCol="0">
              <a:spAutoFit/>
            </a:bodyPr>
            <a:lstStyle/>
            <a:p>
              <a:r>
                <a:rPr lang="en-US" sz="1200" dirty="0" smtClean="0"/>
                <a:t>express with</a:t>
              </a:r>
              <a:endParaRPr lang="en-US" sz="1200" dirty="0"/>
            </a:p>
          </p:txBody>
        </p:sp>
      </p:grpSp>
      <p:grpSp>
        <p:nvGrpSpPr>
          <p:cNvPr id="15" name="Group 14"/>
          <p:cNvGrpSpPr/>
          <p:nvPr/>
        </p:nvGrpSpPr>
        <p:grpSpPr>
          <a:xfrm>
            <a:off x="5643499" y="4442986"/>
            <a:ext cx="4115545" cy="2003875"/>
            <a:chOff x="5643499" y="4442986"/>
            <a:chExt cx="4115545" cy="2003875"/>
          </a:xfrm>
        </p:grpSpPr>
        <p:sp>
          <p:nvSpPr>
            <p:cNvPr id="12" name="Oval 11"/>
            <p:cNvSpPr/>
            <p:nvPr/>
          </p:nvSpPr>
          <p:spPr>
            <a:xfrm>
              <a:off x="7664852" y="4442986"/>
              <a:ext cx="2094192" cy="142300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Repositories</a:t>
              </a:r>
              <a:endParaRPr lang="en-US" dirty="0">
                <a:solidFill>
                  <a:schemeClr val="tx1"/>
                </a:solidFill>
              </a:endParaRPr>
            </a:p>
          </p:txBody>
        </p:sp>
        <p:cxnSp>
          <p:nvCxnSpPr>
            <p:cNvPr id="92" name="Curved Connector 91"/>
            <p:cNvCxnSpPr>
              <a:stCxn id="6" idx="4"/>
              <a:endCxn id="12" idx="2"/>
            </p:cNvCxnSpPr>
            <p:nvPr/>
          </p:nvCxnSpPr>
          <p:spPr>
            <a:xfrm rot="16200000" flipH="1">
              <a:off x="6354729" y="3844364"/>
              <a:ext cx="598893" cy="202135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Curved Connector 93"/>
            <p:cNvCxnSpPr>
              <a:stCxn id="13" idx="6"/>
              <a:endCxn id="12" idx="3"/>
            </p:cNvCxnSpPr>
            <p:nvPr/>
          </p:nvCxnSpPr>
          <p:spPr>
            <a:xfrm flipV="1">
              <a:off x="7464827" y="5657595"/>
              <a:ext cx="506712" cy="439409"/>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6689905" y="4805435"/>
              <a:ext cx="1534886" cy="276999"/>
            </a:xfrm>
            <a:prstGeom prst="rect">
              <a:avLst/>
            </a:prstGeom>
            <a:noFill/>
          </p:spPr>
          <p:txBody>
            <a:bodyPr wrap="square" rtlCol="0">
              <a:spAutoFit/>
            </a:bodyPr>
            <a:lstStyle/>
            <a:p>
              <a:r>
                <a:rPr lang="en-US" sz="1200" dirty="0" smtClean="0"/>
                <a:t>access with</a:t>
              </a:r>
              <a:endParaRPr lang="en-US" sz="1200" dirty="0"/>
            </a:p>
          </p:txBody>
        </p:sp>
        <p:sp>
          <p:nvSpPr>
            <p:cNvPr id="96" name="TextBox 95"/>
            <p:cNvSpPr txBox="1"/>
            <p:nvPr/>
          </p:nvSpPr>
          <p:spPr>
            <a:xfrm>
              <a:off x="7664852" y="6169862"/>
              <a:ext cx="1534886" cy="276999"/>
            </a:xfrm>
            <a:prstGeom prst="rect">
              <a:avLst/>
            </a:prstGeom>
            <a:noFill/>
          </p:spPr>
          <p:txBody>
            <a:bodyPr wrap="square" rtlCol="0">
              <a:spAutoFit/>
            </a:bodyPr>
            <a:lstStyle/>
            <a:p>
              <a:r>
                <a:rPr lang="en-US" sz="1200" dirty="0" smtClean="0"/>
                <a:t>access with</a:t>
              </a:r>
              <a:endParaRPr lang="en-US" sz="1200" dirty="0"/>
            </a:p>
          </p:txBody>
        </p:sp>
      </p:grpSp>
      <p:grpSp>
        <p:nvGrpSpPr>
          <p:cNvPr id="7" name="Group 6"/>
          <p:cNvGrpSpPr/>
          <p:nvPr/>
        </p:nvGrpSpPr>
        <p:grpSpPr>
          <a:xfrm>
            <a:off x="3771815" y="4555595"/>
            <a:ext cx="3693012" cy="2165926"/>
            <a:chOff x="3771815" y="4555595"/>
            <a:chExt cx="3693012" cy="2165926"/>
          </a:xfrm>
        </p:grpSpPr>
        <p:sp>
          <p:nvSpPr>
            <p:cNvPr id="13" name="Oval 12"/>
            <p:cNvSpPr/>
            <p:nvPr/>
          </p:nvSpPr>
          <p:spPr>
            <a:xfrm>
              <a:off x="5514933" y="5472487"/>
              <a:ext cx="1949894" cy="124903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Aggregates</a:t>
              </a:r>
              <a:endParaRPr lang="en-US" dirty="0">
                <a:solidFill>
                  <a:schemeClr val="tx1"/>
                </a:solidFill>
              </a:endParaRPr>
            </a:p>
          </p:txBody>
        </p:sp>
        <p:cxnSp>
          <p:nvCxnSpPr>
            <p:cNvPr id="83" name="Curved Connector 82"/>
            <p:cNvCxnSpPr/>
            <p:nvPr/>
          </p:nvCxnSpPr>
          <p:spPr>
            <a:xfrm rot="16200000" flipH="1">
              <a:off x="3986737" y="4529730"/>
              <a:ext cx="1333631" cy="176347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Curved Connector 84"/>
            <p:cNvCxnSpPr>
              <a:stCxn id="6" idx="4"/>
              <a:endCxn id="13" idx="0"/>
            </p:cNvCxnSpPr>
            <p:nvPr/>
          </p:nvCxnSpPr>
          <p:spPr>
            <a:xfrm rot="16200000" flipH="1">
              <a:off x="5608243" y="4590850"/>
              <a:ext cx="916892" cy="84638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4265602" y="5471373"/>
              <a:ext cx="1534886" cy="276999"/>
            </a:xfrm>
            <a:prstGeom prst="rect">
              <a:avLst/>
            </a:prstGeom>
            <a:noFill/>
          </p:spPr>
          <p:txBody>
            <a:bodyPr wrap="square" rtlCol="0">
              <a:spAutoFit/>
            </a:bodyPr>
            <a:lstStyle/>
            <a:p>
              <a:r>
                <a:rPr lang="en-US" sz="1200" dirty="0" smtClean="0"/>
                <a:t>encapsulate with</a:t>
              </a:r>
              <a:endParaRPr lang="en-US" sz="1200" dirty="0"/>
            </a:p>
          </p:txBody>
        </p:sp>
        <p:sp>
          <p:nvSpPr>
            <p:cNvPr id="97" name="TextBox 96"/>
            <p:cNvSpPr txBox="1"/>
            <p:nvPr/>
          </p:nvSpPr>
          <p:spPr>
            <a:xfrm>
              <a:off x="4747490" y="5053321"/>
              <a:ext cx="1534886" cy="276999"/>
            </a:xfrm>
            <a:prstGeom prst="rect">
              <a:avLst/>
            </a:prstGeom>
            <a:noFill/>
          </p:spPr>
          <p:txBody>
            <a:bodyPr wrap="square" rtlCol="0">
              <a:spAutoFit/>
            </a:bodyPr>
            <a:lstStyle/>
            <a:p>
              <a:r>
                <a:rPr lang="en-US" sz="1200" dirty="0" smtClean="0"/>
                <a:t>encapsulate with</a:t>
              </a:r>
              <a:endParaRPr lang="en-US" sz="1200" dirty="0"/>
            </a:p>
          </p:txBody>
        </p:sp>
      </p:grpSp>
      <p:grpSp>
        <p:nvGrpSpPr>
          <p:cNvPr id="14" name="Group 13"/>
          <p:cNvGrpSpPr/>
          <p:nvPr/>
        </p:nvGrpSpPr>
        <p:grpSpPr>
          <a:xfrm>
            <a:off x="1061957" y="4763372"/>
            <a:ext cx="4738531" cy="1775233"/>
            <a:chOff x="1061957" y="4763372"/>
            <a:chExt cx="4738531" cy="1775233"/>
          </a:xfrm>
        </p:grpSpPr>
        <p:sp>
          <p:nvSpPr>
            <p:cNvPr id="11" name="Oval 10"/>
            <p:cNvSpPr/>
            <p:nvPr/>
          </p:nvSpPr>
          <p:spPr>
            <a:xfrm>
              <a:off x="1321195" y="5314374"/>
              <a:ext cx="1833542" cy="111557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Factories</a:t>
              </a:r>
              <a:endParaRPr lang="en-US" dirty="0">
                <a:solidFill>
                  <a:schemeClr val="tx1"/>
                </a:solidFill>
              </a:endParaRPr>
            </a:p>
          </p:txBody>
        </p:sp>
        <p:cxnSp>
          <p:nvCxnSpPr>
            <p:cNvPr id="99" name="Curved Connector 98"/>
            <p:cNvCxnSpPr>
              <a:stCxn id="9" idx="4"/>
              <a:endCxn id="11" idx="0"/>
            </p:cNvCxnSpPr>
            <p:nvPr/>
          </p:nvCxnSpPr>
          <p:spPr>
            <a:xfrm rot="5400000">
              <a:off x="2719212" y="4282127"/>
              <a:ext cx="551001" cy="151349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1061957" y="4813713"/>
              <a:ext cx="1534886" cy="276999"/>
            </a:xfrm>
            <a:prstGeom prst="rect">
              <a:avLst/>
            </a:prstGeom>
            <a:noFill/>
          </p:spPr>
          <p:txBody>
            <a:bodyPr wrap="square" rtlCol="0">
              <a:spAutoFit/>
            </a:bodyPr>
            <a:lstStyle/>
            <a:p>
              <a:r>
                <a:rPr lang="en-US" sz="1200" dirty="0" smtClean="0"/>
                <a:t>encapsulate with</a:t>
              </a:r>
              <a:endParaRPr lang="en-US" sz="1200" dirty="0"/>
            </a:p>
          </p:txBody>
        </p:sp>
        <p:cxnSp>
          <p:nvCxnSpPr>
            <p:cNvPr id="102" name="Curved Connector 101"/>
            <p:cNvCxnSpPr>
              <a:stCxn id="13" idx="3"/>
              <a:endCxn id="11" idx="6"/>
            </p:cNvCxnSpPr>
            <p:nvPr/>
          </p:nvCxnSpPr>
          <p:spPr>
            <a:xfrm rot="5400000" flipH="1">
              <a:off x="4144391" y="4882508"/>
              <a:ext cx="666443" cy="2645751"/>
            </a:xfrm>
            <a:prstGeom prst="curvedConnector4">
              <a:avLst>
                <a:gd name="adj1" fmla="val -34302"/>
                <a:gd name="adj2" fmla="val 55396"/>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3063276" y="6152949"/>
              <a:ext cx="1534886" cy="276999"/>
            </a:xfrm>
            <a:prstGeom prst="rect">
              <a:avLst/>
            </a:prstGeom>
            <a:noFill/>
          </p:spPr>
          <p:txBody>
            <a:bodyPr wrap="square" rtlCol="0">
              <a:spAutoFit/>
            </a:bodyPr>
            <a:lstStyle/>
            <a:p>
              <a:r>
                <a:rPr lang="en-US" sz="1200" dirty="0" smtClean="0"/>
                <a:t>encapsulate with</a:t>
              </a:r>
              <a:endParaRPr lang="en-US" sz="1200" dirty="0"/>
            </a:p>
          </p:txBody>
        </p:sp>
      </p:grpSp>
    </p:spTree>
    <p:extLst>
      <p:ext uri="{BB962C8B-B14F-4D97-AF65-F5344CB8AC3E}">
        <p14:creationId xmlns:p14="http://schemas.microsoft.com/office/powerpoint/2010/main" val="3769714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Info Support - licht">
  <a:themeElements>
    <a:clrScheme name="InfoSupport">
      <a:dk1>
        <a:srgbClr val="133561"/>
      </a:dk1>
      <a:lt1>
        <a:sysClr val="window" lastClr="FFFFFF"/>
      </a:lt1>
      <a:dk2>
        <a:srgbClr val="000000"/>
      </a:dk2>
      <a:lt2>
        <a:srgbClr val="FFFFFF"/>
      </a:lt2>
      <a:accent1>
        <a:srgbClr val="133561"/>
      </a:accent1>
      <a:accent2>
        <a:srgbClr val="007FC3"/>
      </a:accent2>
      <a:accent3>
        <a:srgbClr val="CAE744"/>
      </a:accent3>
      <a:accent4>
        <a:srgbClr val="A0BBE3"/>
      </a:accent4>
      <a:accent5>
        <a:srgbClr val="8587A3"/>
      </a:accent5>
      <a:accent6>
        <a:srgbClr val="C7D64A"/>
      </a:accent6>
      <a:hlink>
        <a:srgbClr val="007FC3"/>
      </a:hlink>
      <a:folHlink>
        <a:srgbClr val="007FC3"/>
      </a:folHlink>
    </a:clrScheme>
    <a:fontScheme name="InfoSuppo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foSupport presentatie.potx" id="{0EA9C180-1A22-4A45-B49A-18B34D21D7EC}" vid="{C6DD1325-3EF6-4A1B-9D58-3AFF238EEB21}"/>
    </a:ext>
  </a:extLst>
</a:theme>
</file>

<file path=ppt/theme/theme2.xml><?xml version="1.0" encoding="utf-8"?>
<a:theme xmlns:a="http://schemas.openxmlformats.org/drawingml/2006/main" name="Info Support - donker">
  <a:themeElements>
    <a:clrScheme name="InfoSupport">
      <a:dk1>
        <a:srgbClr val="133561"/>
      </a:dk1>
      <a:lt1>
        <a:sysClr val="window" lastClr="FFFFFF"/>
      </a:lt1>
      <a:dk2>
        <a:srgbClr val="000000"/>
      </a:dk2>
      <a:lt2>
        <a:srgbClr val="FFFFFF"/>
      </a:lt2>
      <a:accent1>
        <a:srgbClr val="133561"/>
      </a:accent1>
      <a:accent2>
        <a:srgbClr val="007FC3"/>
      </a:accent2>
      <a:accent3>
        <a:srgbClr val="CAE744"/>
      </a:accent3>
      <a:accent4>
        <a:srgbClr val="A0BBE3"/>
      </a:accent4>
      <a:accent5>
        <a:srgbClr val="8587A3"/>
      </a:accent5>
      <a:accent6>
        <a:srgbClr val="C7D64A"/>
      </a:accent6>
      <a:hlink>
        <a:srgbClr val="007FC3"/>
      </a:hlink>
      <a:folHlink>
        <a:srgbClr val="007FC3"/>
      </a:folHlink>
    </a:clrScheme>
    <a:fontScheme name="InfoSuppo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foSupport presentatie.potx" id="{0EA9C180-1A22-4A45-B49A-18B34D21D7EC}" vid="{F554193B-1C84-42AA-AF12-7F3B8C550375}"/>
    </a:ext>
  </a:extLst>
</a:theme>
</file>

<file path=ppt/theme/theme3.xml><?xml version="1.0" encoding="utf-8"?>
<a:theme xmlns:a="http://schemas.openxmlformats.org/drawingml/2006/main" name="Kantoorthema">
  <a:themeElements>
    <a:clrScheme name="InfoSupport">
      <a:dk1>
        <a:srgbClr val="133561"/>
      </a:dk1>
      <a:lt1>
        <a:sysClr val="window" lastClr="FFFFFF"/>
      </a:lt1>
      <a:dk2>
        <a:srgbClr val="000000"/>
      </a:dk2>
      <a:lt2>
        <a:srgbClr val="FFFFFF"/>
      </a:lt2>
      <a:accent1>
        <a:srgbClr val="133561"/>
      </a:accent1>
      <a:accent2>
        <a:srgbClr val="007FC3"/>
      </a:accent2>
      <a:accent3>
        <a:srgbClr val="7F7F7F"/>
      </a:accent3>
      <a:accent4>
        <a:srgbClr val="A5A5A5"/>
      </a:accent4>
      <a:accent5>
        <a:srgbClr val="CCCCCC"/>
      </a:accent5>
      <a:accent6>
        <a:srgbClr val="133561"/>
      </a:accent6>
      <a:hlink>
        <a:srgbClr val="007FC3"/>
      </a:hlink>
      <a:folHlink>
        <a:srgbClr val="007FC3"/>
      </a:folHlink>
    </a:clrScheme>
    <a:fontScheme name="InfoSuppo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Kantoorthema">
  <a:themeElements>
    <a:clrScheme name="InfoSupport">
      <a:dk1>
        <a:srgbClr val="133561"/>
      </a:dk1>
      <a:lt1>
        <a:sysClr val="window" lastClr="FFFFFF"/>
      </a:lt1>
      <a:dk2>
        <a:srgbClr val="000000"/>
      </a:dk2>
      <a:lt2>
        <a:srgbClr val="FFFFFF"/>
      </a:lt2>
      <a:accent1>
        <a:srgbClr val="133561"/>
      </a:accent1>
      <a:accent2>
        <a:srgbClr val="007FC3"/>
      </a:accent2>
      <a:accent3>
        <a:srgbClr val="7F7F7F"/>
      </a:accent3>
      <a:accent4>
        <a:srgbClr val="A5A5A5"/>
      </a:accent4>
      <a:accent5>
        <a:srgbClr val="CCCCCC"/>
      </a:accent5>
      <a:accent6>
        <a:srgbClr val="133561"/>
      </a:accent6>
      <a:hlink>
        <a:srgbClr val="007FC3"/>
      </a:hlink>
      <a:folHlink>
        <a:srgbClr val="007FC3"/>
      </a:folHlink>
    </a:clrScheme>
    <a:fontScheme name="InfoSuppo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858805C9A31ED4698AA5994F7540466" ma:contentTypeVersion="1" ma:contentTypeDescription="Een nieuw document maken." ma:contentTypeScope="" ma:versionID="5cab34e6f8d54d32c51f192539e9981c">
  <xsd:schema xmlns:xsd="http://www.w3.org/2001/XMLSchema" xmlns:xs="http://www.w3.org/2001/XMLSchema" xmlns:p="http://schemas.microsoft.com/office/2006/metadata/properties" xmlns:ns2="a73fd6a0-a740-4ca0-a47f-6beba88ccc77" targetNamespace="http://schemas.microsoft.com/office/2006/metadata/properties" ma:root="true" ma:fieldsID="10b3ae9c115bae24efdfd9076c93080b" ns2:_="">
    <xsd:import namespace="a73fd6a0-a740-4ca0-a47f-6beba88ccc77"/>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73fd6a0-a740-4ca0-a47f-6beba88ccc77" elementFormDefault="qualified">
    <xsd:import namespace="http://schemas.microsoft.com/office/2006/documentManagement/types"/>
    <xsd:import namespace="http://schemas.microsoft.com/office/infopath/2007/PartnerControls"/>
    <xsd:element name="SharedWithUsers" ma:index="8" nillable="true" ma:displayName="Gedeeld met"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AC0CDE9-3E35-44FD-A63A-9795CF527D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73fd6a0-a740-4ca0-a47f-6beba88ccc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8AE8C2F-0717-4D42-B44A-CAECCF122A1A}">
  <ds:schemaRef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a73fd6a0-a740-4ca0-a47f-6beba88ccc77"/>
    <ds:schemaRef ds:uri="http://www.w3.org/XML/1998/namespace"/>
  </ds:schemaRefs>
</ds:datastoreItem>
</file>

<file path=customXml/itemProps3.xml><?xml version="1.0" encoding="utf-8"?>
<ds:datastoreItem xmlns:ds="http://schemas.openxmlformats.org/officeDocument/2006/customXml" ds:itemID="{4522A51C-073F-4C45-9170-ECE5951F4DE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Info Support presentatie_FINAL</Template>
  <TotalTime>0</TotalTime>
  <Words>1227</Words>
  <Application>Microsoft Office PowerPoint</Application>
  <PresentationFormat>Widescreen</PresentationFormat>
  <Paragraphs>383</Paragraphs>
  <Slides>38</Slides>
  <Notes>34</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38</vt:i4>
      </vt:variant>
    </vt:vector>
  </HeadingPairs>
  <TitlesOfParts>
    <vt:vector size="42" baseType="lpstr">
      <vt:lpstr>Arial</vt:lpstr>
      <vt:lpstr>Courier New</vt:lpstr>
      <vt:lpstr>Info Support - licht</vt:lpstr>
      <vt:lpstr>Info Support - donker</vt:lpstr>
      <vt:lpstr>Domain-Driven Design</vt:lpstr>
      <vt:lpstr>What developers tend to do…</vt:lpstr>
      <vt:lpstr>What developers need to do…</vt:lpstr>
      <vt:lpstr>What developers need to do as well…</vt:lpstr>
      <vt:lpstr>Introducing our Payments domain</vt:lpstr>
      <vt:lpstr>Introducing our Payments domain</vt:lpstr>
      <vt:lpstr>Introducing our Payments domain</vt:lpstr>
      <vt:lpstr>Communicating our Payments domain</vt:lpstr>
      <vt:lpstr>Building our Payments domain</vt:lpstr>
      <vt:lpstr>Layered Architecture</vt:lpstr>
      <vt:lpstr>Enforcing dependencies</vt:lpstr>
      <vt:lpstr>Anti-pattern: Fat Service</vt:lpstr>
      <vt:lpstr>Anti-pattern: Fat Service</vt:lpstr>
      <vt:lpstr>Building our Payments domain</vt:lpstr>
      <vt:lpstr>Entities</vt:lpstr>
      <vt:lpstr>Entities</vt:lpstr>
      <vt:lpstr>Entities</vt:lpstr>
      <vt:lpstr>Building our Payments domain</vt:lpstr>
      <vt:lpstr>Value Objects</vt:lpstr>
      <vt:lpstr>Value Objects: Currency</vt:lpstr>
      <vt:lpstr>Building our Payments domain</vt:lpstr>
      <vt:lpstr>Aggregates</vt:lpstr>
      <vt:lpstr>Aggregates</vt:lpstr>
      <vt:lpstr>Building our Payments domain</vt:lpstr>
      <vt:lpstr>Factories</vt:lpstr>
      <vt:lpstr>Factories (and Dozers)</vt:lpstr>
      <vt:lpstr>Factories: PaymentInstructionFactory</vt:lpstr>
      <vt:lpstr>Entities: PaymentInstruction</vt:lpstr>
      <vt:lpstr>Building our Payments domain</vt:lpstr>
      <vt:lpstr>Repositories</vt:lpstr>
      <vt:lpstr>Repositories</vt:lpstr>
      <vt:lpstr>Repositories</vt:lpstr>
      <vt:lpstr>Building our Payments domain</vt:lpstr>
      <vt:lpstr>Services</vt:lpstr>
      <vt:lpstr>PowerPoint Presentation</vt:lpstr>
      <vt:lpstr>With domain-driven design,</vt:lpstr>
      <vt:lpstr>What can you do tomorrow?</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Domain-driven design</dc:title>
  <dc:creator>IngmarS01</dc:creator>
  <dc:description>Template by Orange Pepper_x000d_
Design by Beeldenfabriek_x000d_
2018</dc:description>
  <cp:lastModifiedBy>IngmarS01</cp:lastModifiedBy>
  <cp:revision>126</cp:revision>
  <dcterms:created xsi:type="dcterms:W3CDTF">2019-04-12T08:37:19Z</dcterms:created>
  <dcterms:modified xsi:type="dcterms:W3CDTF">2020-03-12T14:37:01Z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0x0101000858805C9A31ED4698AA5994F7540466</vt:lpwstr>
  </property>
</Properties>
</file>