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12"/>
  </p:notesMasterIdLst>
  <p:handoutMasterIdLst>
    <p:handoutMasterId r:id="rId13"/>
  </p:handoutMasterIdLst>
  <p:sldIdLst>
    <p:sldId id="386" r:id="rId2"/>
    <p:sldId id="375" r:id="rId3"/>
    <p:sldId id="378" r:id="rId4"/>
    <p:sldId id="379" r:id="rId5"/>
    <p:sldId id="380" r:id="rId6"/>
    <p:sldId id="381" r:id="rId7"/>
    <p:sldId id="382" r:id="rId8"/>
    <p:sldId id="383" r:id="rId9"/>
    <p:sldId id="384" r:id="rId10"/>
    <p:sldId id="385" r:id="rId11"/>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168CB-9ECE-4DCB-ADCA-9243BAF7F73A}"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56B303CA-B831-4E70-A2AA-920FBBB4828A}">
      <dgm:prSet/>
      <dgm:spPr/>
      <dgm:t>
        <a:bodyPr/>
        <a:lstStyle/>
        <a:p>
          <a:pPr>
            <a:lnSpc>
              <a:spcPct val="100000"/>
            </a:lnSpc>
            <a:defRPr b="1"/>
          </a:pPr>
          <a:r>
            <a:rPr lang="en-AU" dirty="0"/>
            <a:t>Part 1: Course Summary</a:t>
          </a:r>
          <a:endParaRPr lang="en-US" dirty="0"/>
        </a:p>
      </dgm:t>
    </dgm:pt>
    <dgm:pt modelId="{A44B76C9-4A89-45AD-BE5D-DE4E039498F2}" type="parTrans" cxnId="{6018946F-6716-414D-BC55-EF0F591D1972}">
      <dgm:prSet/>
      <dgm:spPr/>
      <dgm:t>
        <a:bodyPr/>
        <a:lstStyle/>
        <a:p>
          <a:endParaRPr lang="en-US"/>
        </a:p>
      </dgm:t>
    </dgm:pt>
    <dgm:pt modelId="{4DBC06C0-1F37-444F-9E64-7B7F5CA7C8FE}" type="sibTrans" cxnId="{6018946F-6716-414D-BC55-EF0F591D1972}">
      <dgm:prSet/>
      <dgm:spPr/>
      <dgm:t>
        <a:bodyPr/>
        <a:lstStyle/>
        <a:p>
          <a:endParaRPr lang="en-US"/>
        </a:p>
      </dgm:t>
    </dgm:pt>
    <dgm:pt modelId="{0C8841AB-A9C0-4400-A962-748CDC6459D6}">
      <dgm:prSet/>
      <dgm:spPr/>
      <dgm:t>
        <a:bodyPr/>
        <a:lstStyle/>
        <a:p>
          <a:pPr>
            <a:lnSpc>
              <a:spcPct val="100000"/>
            </a:lnSpc>
          </a:pPr>
          <a:r>
            <a:rPr lang="en-AU" dirty="0"/>
            <a:t>Lecturers &amp; Tutors</a:t>
          </a:r>
          <a:endParaRPr lang="en-US" dirty="0"/>
        </a:p>
      </dgm:t>
    </dgm:pt>
    <dgm:pt modelId="{456B0575-DAF0-4C24-AB91-AF46BCD805FC}" type="parTrans" cxnId="{33E6CFAC-0621-4CBE-8FC1-1B367038C74B}">
      <dgm:prSet/>
      <dgm:spPr/>
      <dgm:t>
        <a:bodyPr/>
        <a:lstStyle/>
        <a:p>
          <a:endParaRPr lang="en-US"/>
        </a:p>
      </dgm:t>
    </dgm:pt>
    <dgm:pt modelId="{89DB98B4-0B14-45C1-B726-8FB237C0285F}" type="sibTrans" cxnId="{33E6CFAC-0621-4CBE-8FC1-1B367038C74B}">
      <dgm:prSet/>
      <dgm:spPr/>
      <dgm:t>
        <a:bodyPr/>
        <a:lstStyle/>
        <a:p>
          <a:endParaRPr lang="en-US"/>
        </a:p>
      </dgm:t>
    </dgm:pt>
    <dgm:pt modelId="{15DB30A3-1B25-4BF5-B8D8-BD96B9A5017C}">
      <dgm:prSet/>
      <dgm:spPr/>
      <dgm:t>
        <a:bodyPr/>
        <a:lstStyle/>
        <a:p>
          <a:pPr>
            <a:lnSpc>
              <a:spcPct val="100000"/>
            </a:lnSpc>
          </a:pPr>
          <a:r>
            <a:rPr lang="en-AU" dirty="0"/>
            <a:t>Learning Outcomes</a:t>
          </a:r>
        </a:p>
        <a:p>
          <a:pPr>
            <a:lnSpc>
              <a:spcPct val="100000"/>
            </a:lnSpc>
          </a:pPr>
          <a:r>
            <a:rPr lang="en-AU" dirty="0"/>
            <a:t>Course Outline</a:t>
          </a:r>
        </a:p>
        <a:p>
          <a:pPr>
            <a:lnSpc>
              <a:spcPct val="100000"/>
            </a:lnSpc>
          </a:pPr>
          <a:r>
            <a:rPr lang="en-AU" dirty="0"/>
            <a:t>Assessments</a:t>
          </a:r>
          <a:endParaRPr lang="en-US" dirty="0"/>
        </a:p>
      </dgm:t>
    </dgm:pt>
    <dgm:pt modelId="{F060B215-0314-4D64-A81F-F03C4ACC9E8F}" type="parTrans" cxnId="{53D31163-D0DA-476E-8C7E-BC0AEAF05438}">
      <dgm:prSet/>
      <dgm:spPr/>
      <dgm:t>
        <a:bodyPr/>
        <a:lstStyle/>
        <a:p>
          <a:endParaRPr lang="en-US"/>
        </a:p>
      </dgm:t>
    </dgm:pt>
    <dgm:pt modelId="{156FFBDB-0B87-4D68-83C5-217534AE57DE}" type="sibTrans" cxnId="{53D31163-D0DA-476E-8C7E-BC0AEAF05438}">
      <dgm:prSet/>
      <dgm:spPr/>
      <dgm:t>
        <a:bodyPr/>
        <a:lstStyle/>
        <a:p>
          <a:endParaRPr lang="en-US"/>
        </a:p>
      </dgm:t>
    </dgm:pt>
    <dgm:pt modelId="{B5A42BBA-1E35-459F-A909-940E0AA11869}">
      <dgm:prSet/>
      <dgm:spPr/>
      <dgm:t>
        <a:bodyPr/>
        <a:lstStyle/>
        <a:p>
          <a:pPr>
            <a:lnSpc>
              <a:spcPct val="100000"/>
            </a:lnSpc>
            <a:defRPr b="1"/>
          </a:pPr>
          <a:r>
            <a:rPr lang="en-AU" dirty="0"/>
            <a:t>Part 2: Blockchain Basics</a:t>
          </a:r>
          <a:endParaRPr lang="en-US" dirty="0"/>
        </a:p>
      </dgm:t>
    </dgm:pt>
    <dgm:pt modelId="{A746D4A1-A36D-474F-925D-2142316A2F1E}" type="parTrans" cxnId="{8CE5338E-70F6-4177-8A57-EB06558AA7F1}">
      <dgm:prSet/>
      <dgm:spPr/>
      <dgm:t>
        <a:bodyPr/>
        <a:lstStyle/>
        <a:p>
          <a:endParaRPr lang="en-US"/>
        </a:p>
      </dgm:t>
    </dgm:pt>
    <dgm:pt modelId="{B706FECE-714D-4F3D-80CC-732084F94CC4}" type="sibTrans" cxnId="{8CE5338E-70F6-4177-8A57-EB06558AA7F1}">
      <dgm:prSet/>
      <dgm:spPr/>
      <dgm:t>
        <a:bodyPr/>
        <a:lstStyle/>
        <a:p>
          <a:endParaRPr lang="en-US"/>
        </a:p>
      </dgm:t>
    </dgm:pt>
    <dgm:pt modelId="{73805D8B-0325-46C4-84D4-5937070CF22F}">
      <dgm:prSet/>
      <dgm:spPr/>
      <dgm:t>
        <a:bodyPr/>
        <a:lstStyle/>
        <a:p>
          <a:pPr>
            <a:lnSpc>
              <a:spcPct val="100000"/>
            </a:lnSpc>
          </a:pPr>
          <a:r>
            <a:rPr lang="en-AU" dirty="0"/>
            <a:t>Blockchain &amp; DLT concepts</a:t>
          </a:r>
        </a:p>
        <a:p>
          <a:pPr>
            <a:lnSpc>
              <a:spcPct val="100000"/>
            </a:lnSpc>
          </a:pPr>
          <a:r>
            <a:rPr lang="en-AU" dirty="0"/>
            <a:t>Decentralisation &amp; consensus</a:t>
          </a:r>
          <a:endParaRPr lang="en-US" dirty="0"/>
        </a:p>
      </dgm:t>
    </dgm:pt>
    <dgm:pt modelId="{0D26F366-34B5-48A7-880B-39E3E07F275D}" type="parTrans" cxnId="{B02C9532-0578-4963-B53C-519D26C01B12}">
      <dgm:prSet/>
      <dgm:spPr/>
      <dgm:t>
        <a:bodyPr/>
        <a:lstStyle/>
        <a:p>
          <a:endParaRPr lang="en-US"/>
        </a:p>
      </dgm:t>
    </dgm:pt>
    <dgm:pt modelId="{5DBFED6C-F782-448D-8196-8E90FE5B8FCB}" type="sibTrans" cxnId="{B02C9532-0578-4963-B53C-519D26C01B12}">
      <dgm:prSet/>
      <dgm:spPr/>
      <dgm:t>
        <a:bodyPr/>
        <a:lstStyle/>
        <a:p>
          <a:endParaRPr lang="en-US"/>
        </a:p>
      </dgm:t>
    </dgm:pt>
    <dgm:pt modelId="{869F8B1E-CF43-3746-BBEC-D68EB1F964B1}">
      <dgm:prSet/>
      <dgm:spPr/>
      <dgm:t>
        <a:bodyPr/>
        <a:lstStyle/>
        <a:p>
          <a:pPr>
            <a:lnSpc>
              <a:spcPct val="100000"/>
            </a:lnSpc>
          </a:pPr>
          <a:r>
            <a:rPr lang="en-AU" dirty="0"/>
            <a:t>Transactions, blocks, &amp; ledger structures</a:t>
          </a:r>
        </a:p>
      </dgm:t>
    </dgm:pt>
    <dgm:pt modelId="{7354DCAC-646A-4446-8B88-040601474B87}" type="parTrans" cxnId="{ADE99732-50DC-2F4C-BC23-2B94F5CCDB1F}">
      <dgm:prSet/>
      <dgm:spPr/>
      <dgm:t>
        <a:bodyPr/>
        <a:lstStyle/>
        <a:p>
          <a:endParaRPr lang="en-GB"/>
        </a:p>
      </dgm:t>
    </dgm:pt>
    <dgm:pt modelId="{E20CD913-FA47-E84F-BE4A-8C98CD978B0C}" type="sibTrans" cxnId="{ADE99732-50DC-2F4C-BC23-2B94F5CCDB1F}">
      <dgm:prSet/>
      <dgm:spPr/>
      <dgm:t>
        <a:bodyPr/>
        <a:lstStyle/>
        <a:p>
          <a:endParaRPr lang="en-GB"/>
        </a:p>
      </dgm:t>
    </dgm:pt>
    <dgm:pt modelId="{1F1B67DB-F622-A544-828B-88E6B5203C45}">
      <dgm:prSet/>
      <dgm:spPr/>
      <dgm:t>
        <a:bodyPr/>
        <a:lstStyle/>
        <a:p>
          <a:pPr>
            <a:lnSpc>
              <a:spcPct val="100000"/>
            </a:lnSpc>
          </a:pPr>
          <a:r>
            <a:rPr lang="en-AU" dirty="0"/>
            <a:t>Designing blockchain-based systems</a:t>
          </a:r>
        </a:p>
      </dgm:t>
    </dgm:pt>
    <dgm:pt modelId="{66209844-AA42-2344-9B20-ADCE081315A6}" type="parTrans" cxnId="{956748FB-DACD-8046-BDA2-C4922659BD33}">
      <dgm:prSet/>
      <dgm:spPr/>
      <dgm:t>
        <a:bodyPr/>
        <a:lstStyle/>
        <a:p>
          <a:endParaRPr lang="en-GB"/>
        </a:p>
      </dgm:t>
    </dgm:pt>
    <dgm:pt modelId="{1ACF6A96-82CB-B747-BBFD-ADBE1CA0CC31}" type="sibTrans" cxnId="{956748FB-DACD-8046-BDA2-C4922659BD33}">
      <dgm:prSet/>
      <dgm:spPr/>
      <dgm:t>
        <a:bodyPr/>
        <a:lstStyle/>
        <a:p>
          <a:endParaRPr lang="en-GB"/>
        </a:p>
      </dgm:t>
    </dgm:pt>
    <dgm:pt modelId="{78DF4D7C-CCE0-4A22-89E9-F0410E70D253}" type="pres">
      <dgm:prSet presAssocID="{290168CB-9ECE-4DCB-ADCA-9243BAF7F73A}" presName="root" presStyleCnt="0">
        <dgm:presLayoutVars>
          <dgm:dir/>
          <dgm:resizeHandles val="exact"/>
        </dgm:presLayoutVars>
      </dgm:prSet>
      <dgm:spPr/>
    </dgm:pt>
    <dgm:pt modelId="{C078524E-9351-4BDD-B670-3F8A702C2B32}" type="pres">
      <dgm:prSet presAssocID="{56B303CA-B831-4E70-A2AA-920FBBB4828A}" presName="compNode" presStyleCnt="0"/>
      <dgm:spPr/>
    </dgm:pt>
    <dgm:pt modelId="{B5E223E3-9E3D-45B2-8B35-CC405415C435}" type="pres">
      <dgm:prSet presAssocID="{56B303CA-B831-4E70-A2AA-920FBBB482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485E68C-6BAD-4D7B-B606-BEF4CEAD39F2}" type="pres">
      <dgm:prSet presAssocID="{56B303CA-B831-4E70-A2AA-920FBBB4828A}" presName="iconSpace" presStyleCnt="0"/>
      <dgm:spPr/>
    </dgm:pt>
    <dgm:pt modelId="{51DAAC52-CAE8-418C-92E8-E4AC1E6900D2}" type="pres">
      <dgm:prSet presAssocID="{56B303CA-B831-4E70-A2AA-920FBBB4828A}" presName="parTx" presStyleLbl="revTx" presStyleIdx="0" presStyleCnt="4">
        <dgm:presLayoutVars>
          <dgm:chMax val="0"/>
          <dgm:chPref val="0"/>
        </dgm:presLayoutVars>
      </dgm:prSet>
      <dgm:spPr/>
    </dgm:pt>
    <dgm:pt modelId="{03B63D3A-9DE1-4928-9AC2-7B9C6FCD8CA3}" type="pres">
      <dgm:prSet presAssocID="{56B303CA-B831-4E70-A2AA-920FBBB4828A}" presName="txSpace" presStyleCnt="0"/>
      <dgm:spPr/>
    </dgm:pt>
    <dgm:pt modelId="{BABC13E5-A1F3-4CBF-86D2-F1777EE19820}" type="pres">
      <dgm:prSet presAssocID="{56B303CA-B831-4E70-A2AA-920FBBB4828A}" presName="desTx" presStyleLbl="revTx" presStyleIdx="1" presStyleCnt="4">
        <dgm:presLayoutVars/>
      </dgm:prSet>
      <dgm:spPr/>
    </dgm:pt>
    <dgm:pt modelId="{41580925-1AD2-4CF0-BFAF-FF06B1FD6239}" type="pres">
      <dgm:prSet presAssocID="{4DBC06C0-1F37-444F-9E64-7B7F5CA7C8FE}" presName="sibTrans" presStyleCnt="0"/>
      <dgm:spPr/>
    </dgm:pt>
    <dgm:pt modelId="{1FF37CBA-13A7-451F-A26E-E0CB5FF0C195}" type="pres">
      <dgm:prSet presAssocID="{B5A42BBA-1E35-459F-A909-940E0AA11869}" presName="compNode" presStyleCnt="0"/>
      <dgm:spPr/>
    </dgm:pt>
    <dgm:pt modelId="{12F2E485-CBDB-4DA2-BEC0-93C88476CDD9}" type="pres">
      <dgm:prSet presAssocID="{B5A42BBA-1E35-459F-A909-940E0AA118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6960BEB-E215-4B24-A26F-5DD1DD3FC28B}" type="pres">
      <dgm:prSet presAssocID="{B5A42BBA-1E35-459F-A909-940E0AA11869}" presName="iconSpace" presStyleCnt="0"/>
      <dgm:spPr/>
    </dgm:pt>
    <dgm:pt modelId="{D5974C9B-2E2F-49C2-A8B7-9372127147CD}" type="pres">
      <dgm:prSet presAssocID="{B5A42BBA-1E35-459F-A909-940E0AA11869}" presName="parTx" presStyleLbl="revTx" presStyleIdx="2" presStyleCnt="4">
        <dgm:presLayoutVars>
          <dgm:chMax val="0"/>
          <dgm:chPref val="0"/>
        </dgm:presLayoutVars>
      </dgm:prSet>
      <dgm:spPr/>
    </dgm:pt>
    <dgm:pt modelId="{FB14F893-7792-42CC-9633-437EAC33F847}" type="pres">
      <dgm:prSet presAssocID="{B5A42BBA-1E35-459F-A909-940E0AA11869}" presName="txSpace" presStyleCnt="0"/>
      <dgm:spPr/>
    </dgm:pt>
    <dgm:pt modelId="{F90714B6-C147-41D6-9E02-7C713F507B8B}" type="pres">
      <dgm:prSet presAssocID="{B5A42BBA-1E35-459F-A909-940E0AA11869}" presName="desTx" presStyleLbl="revTx" presStyleIdx="3" presStyleCnt="4">
        <dgm:presLayoutVars/>
      </dgm:prSet>
      <dgm:spPr/>
    </dgm:pt>
  </dgm:ptLst>
  <dgm:cxnLst>
    <dgm:cxn modelId="{8A79C030-DDE8-254F-8C0F-D45F2F086FC1}" type="presOf" srcId="{56B303CA-B831-4E70-A2AA-920FBBB4828A}" destId="{51DAAC52-CAE8-418C-92E8-E4AC1E6900D2}" srcOrd="0" destOrd="0" presId="urn:microsoft.com/office/officeart/2018/2/layout/IconLabelDescriptionList"/>
    <dgm:cxn modelId="{B02C9532-0578-4963-B53C-519D26C01B12}" srcId="{B5A42BBA-1E35-459F-A909-940E0AA11869}" destId="{73805D8B-0325-46C4-84D4-5937070CF22F}" srcOrd="0" destOrd="0" parTransId="{0D26F366-34B5-48A7-880B-39E3E07F275D}" sibTransId="{5DBFED6C-F782-448D-8196-8E90FE5B8FCB}"/>
    <dgm:cxn modelId="{ADE99732-50DC-2F4C-BC23-2B94F5CCDB1F}" srcId="{B5A42BBA-1E35-459F-A909-940E0AA11869}" destId="{869F8B1E-CF43-3746-BBEC-D68EB1F964B1}" srcOrd="1" destOrd="0" parTransId="{7354DCAC-646A-4446-8B88-040601474B87}" sibTransId="{E20CD913-FA47-E84F-BE4A-8C98CD978B0C}"/>
    <dgm:cxn modelId="{73B41C3E-0BA6-6B41-92D9-A558D40F8060}" type="presOf" srcId="{73805D8B-0325-46C4-84D4-5937070CF22F}" destId="{F90714B6-C147-41D6-9E02-7C713F507B8B}" srcOrd="0" destOrd="0" presId="urn:microsoft.com/office/officeart/2018/2/layout/IconLabelDescriptionList"/>
    <dgm:cxn modelId="{32F04D4A-8D87-D347-87B4-F1448A27A09D}" type="presOf" srcId="{15DB30A3-1B25-4BF5-B8D8-BD96B9A5017C}" destId="{BABC13E5-A1F3-4CBF-86D2-F1777EE19820}" srcOrd="0" destOrd="1" presId="urn:microsoft.com/office/officeart/2018/2/layout/IconLabelDescriptionList"/>
    <dgm:cxn modelId="{53D31163-D0DA-476E-8C7E-BC0AEAF05438}" srcId="{56B303CA-B831-4E70-A2AA-920FBBB4828A}" destId="{15DB30A3-1B25-4BF5-B8D8-BD96B9A5017C}" srcOrd="1" destOrd="0" parTransId="{F060B215-0314-4D64-A81F-F03C4ACC9E8F}" sibTransId="{156FFBDB-0B87-4D68-83C5-217534AE57DE}"/>
    <dgm:cxn modelId="{6018946F-6716-414D-BC55-EF0F591D1972}" srcId="{290168CB-9ECE-4DCB-ADCA-9243BAF7F73A}" destId="{56B303CA-B831-4E70-A2AA-920FBBB4828A}" srcOrd="0" destOrd="0" parTransId="{A44B76C9-4A89-45AD-BE5D-DE4E039498F2}" sibTransId="{4DBC06C0-1F37-444F-9E64-7B7F5CA7C8FE}"/>
    <dgm:cxn modelId="{302E967B-3A06-A04F-B076-908791E50256}" type="presOf" srcId="{0C8841AB-A9C0-4400-A962-748CDC6459D6}" destId="{BABC13E5-A1F3-4CBF-86D2-F1777EE19820}" srcOrd="0" destOrd="0" presId="urn:microsoft.com/office/officeart/2018/2/layout/IconLabelDescriptionList"/>
    <dgm:cxn modelId="{E8554285-73A6-6C46-9BCF-6FB746238029}" type="presOf" srcId="{B5A42BBA-1E35-459F-A909-940E0AA11869}" destId="{D5974C9B-2E2F-49C2-A8B7-9372127147CD}" srcOrd="0" destOrd="0" presId="urn:microsoft.com/office/officeart/2018/2/layout/IconLabelDescriptionList"/>
    <dgm:cxn modelId="{21A34E86-B74E-E346-ABAB-9CF5895327F6}" type="presOf" srcId="{869F8B1E-CF43-3746-BBEC-D68EB1F964B1}" destId="{F90714B6-C147-41D6-9E02-7C713F507B8B}" srcOrd="0" destOrd="1" presId="urn:microsoft.com/office/officeart/2018/2/layout/IconLabelDescriptionList"/>
    <dgm:cxn modelId="{8CE5338E-70F6-4177-8A57-EB06558AA7F1}" srcId="{290168CB-9ECE-4DCB-ADCA-9243BAF7F73A}" destId="{B5A42BBA-1E35-459F-A909-940E0AA11869}" srcOrd="1" destOrd="0" parTransId="{A746D4A1-A36D-474F-925D-2142316A2F1E}" sibTransId="{B706FECE-714D-4F3D-80CC-732084F94CC4}"/>
    <dgm:cxn modelId="{B276329C-4FCF-D449-89A3-C5689DE96AA1}" type="presOf" srcId="{290168CB-9ECE-4DCB-ADCA-9243BAF7F73A}" destId="{78DF4D7C-CCE0-4A22-89E9-F0410E70D253}" srcOrd="0" destOrd="0" presId="urn:microsoft.com/office/officeart/2018/2/layout/IconLabelDescriptionList"/>
    <dgm:cxn modelId="{33E6CFAC-0621-4CBE-8FC1-1B367038C74B}" srcId="{56B303CA-B831-4E70-A2AA-920FBBB4828A}" destId="{0C8841AB-A9C0-4400-A962-748CDC6459D6}" srcOrd="0" destOrd="0" parTransId="{456B0575-DAF0-4C24-AB91-AF46BCD805FC}" sibTransId="{89DB98B4-0B14-45C1-B726-8FB237C0285F}"/>
    <dgm:cxn modelId="{965490B8-4FB7-0640-B20A-92B32795864F}" type="presOf" srcId="{1F1B67DB-F622-A544-828B-88E6B5203C45}" destId="{F90714B6-C147-41D6-9E02-7C713F507B8B}" srcOrd="0" destOrd="2" presId="urn:microsoft.com/office/officeart/2018/2/layout/IconLabelDescriptionList"/>
    <dgm:cxn modelId="{956748FB-DACD-8046-BDA2-C4922659BD33}" srcId="{B5A42BBA-1E35-459F-A909-940E0AA11869}" destId="{1F1B67DB-F622-A544-828B-88E6B5203C45}" srcOrd="2" destOrd="0" parTransId="{66209844-AA42-2344-9B20-ADCE081315A6}" sibTransId="{1ACF6A96-82CB-B747-BBFD-ADBE1CA0CC31}"/>
    <dgm:cxn modelId="{6F518A55-D080-B44F-B5D7-D412449427CF}" type="presParOf" srcId="{78DF4D7C-CCE0-4A22-89E9-F0410E70D253}" destId="{C078524E-9351-4BDD-B670-3F8A702C2B32}" srcOrd="0" destOrd="0" presId="urn:microsoft.com/office/officeart/2018/2/layout/IconLabelDescriptionList"/>
    <dgm:cxn modelId="{BF4A1B2B-163A-7948-BABF-37A3AA4BDE8E}" type="presParOf" srcId="{C078524E-9351-4BDD-B670-3F8A702C2B32}" destId="{B5E223E3-9E3D-45B2-8B35-CC405415C435}" srcOrd="0" destOrd="0" presId="urn:microsoft.com/office/officeart/2018/2/layout/IconLabelDescriptionList"/>
    <dgm:cxn modelId="{2DC2E03D-C088-A744-BF68-8924A85737AF}" type="presParOf" srcId="{C078524E-9351-4BDD-B670-3F8A702C2B32}" destId="{1485E68C-6BAD-4D7B-B606-BEF4CEAD39F2}" srcOrd="1" destOrd="0" presId="urn:microsoft.com/office/officeart/2018/2/layout/IconLabelDescriptionList"/>
    <dgm:cxn modelId="{DDD5907E-D021-9D48-AECB-C767C6965064}" type="presParOf" srcId="{C078524E-9351-4BDD-B670-3F8A702C2B32}" destId="{51DAAC52-CAE8-418C-92E8-E4AC1E6900D2}" srcOrd="2" destOrd="0" presId="urn:microsoft.com/office/officeart/2018/2/layout/IconLabelDescriptionList"/>
    <dgm:cxn modelId="{94B3C389-BB9E-8040-B49C-23B2672B4011}" type="presParOf" srcId="{C078524E-9351-4BDD-B670-3F8A702C2B32}" destId="{03B63D3A-9DE1-4928-9AC2-7B9C6FCD8CA3}" srcOrd="3" destOrd="0" presId="urn:microsoft.com/office/officeart/2018/2/layout/IconLabelDescriptionList"/>
    <dgm:cxn modelId="{FAF3E069-7997-124F-B33B-9862A4BD27D8}" type="presParOf" srcId="{C078524E-9351-4BDD-B670-3F8A702C2B32}" destId="{BABC13E5-A1F3-4CBF-86D2-F1777EE19820}" srcOrd="4" destOrd="0" presId="urn:microsoft.com/office/officeart/2018/2/layout/IconLabelDescriptionList"/>
    <dgm:cxn modelId="{FD8BBA46-2AFE-F745-8440-2C1DB4E0FCB5}" type="presParOf" srcId="{78DF4D7C-CCE0-4A22-89E9-F0410E70D253}" destId="{41580925-1AD2-4CF0-BFAF-FF06B1FD6239}" srcOrd="1" destOrd="0" presId="urn:microsoft.com/office/officeart/2018/2/layout/IconLabelDescriptionList"/>
    <dgm:cxn modelId="{7AB4A828-801F-6C4E-A348-22D6C2A3809A}" type="presParOf" srcId="{78DF4D7C-CCE0-4A22-89E9-F0410E70D253}" destId="{1FF37CBA-13A7-451F-A26E-E0CB5FF0C195}" srcOrd="2" destOrd="0" presId="urn:microsoft.com/office/officeart/2018/2/layout/IconLabelDescriptionList"/>
    <dgm:cxn modelId="{EF13A8E0-7310-4041-A75D-BCA4D9A909C0}" type="presParOf" srcId="{1FF37CBA-13A7-451F-A26E-E0CB5FF0C195}" destId="{12F2E485-CBDB-4DA2-BEC0-93C88476CDD9}" srcOrd="0" destOrd="0" presId="urn:microsoft.com/office/officeart/2018/2/layout/IconLabelDescriptionList"/>
    <dgm:cxn modelId="{305F0DA6-97BE-A741-A2ED-28E94EA88D6B}" type="presParOf" srcId="{1FF37CBA-13A7-451F-A26E-E0CB5FF0C195}" destId="{46960BEB-E215-4B24-A26F-5DD1DD3FC28B}" srcOrd="1" destOrd="0" presId="urn:microsoft.com/office/officeart/2018/2/layout/IconLabelDescriptionList"/>
    <dgm:cxn modelId="{7F870D23-F3DD-984E-AC0A-4158FF1B0620}" type="presParOf" srcId="{1FF37CBA-13A7-451F-A26E-E0CB5FF0C195}" destId="{D5974C9B-2E2F-49C2-A8B7-9372127147CD}" srcOrd="2" destOrd="0" presId="urn:microsoft.com/office/officeart/2018/2/layout/IconLabelDescriptionList"/>
    <dgm:cxn modelId="{0F89B177-744F-FD46-955D-829D62B31502}" type="presParOf" srcId="{1FF37CBA-13A7-451F-A26E-E0CB5FF0C195}" destId="{FB14F893-7792-42CC-9633-437EAC33F847}" srcOrd="3" destOrd="0" presId="urn:microsoft.com/office/officeart/2018/2/layout/IconLabelDescriptionList"/>
    <dgm:cxn modelId="{AA9CA747-8B9D-9643-8732-FCE818399BFD}" type="presParOf" srcId="{1FF37CBA-13A7-451F-A26E-E0CB5FF0C195}" destId="{F90714B6-C147-41D6-9E02-7C713F507B8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23E3-9E3D-45B2-8B35-CC405415C435}">
      <dsp:nvSpPr>
        <dsp:cNvPr id="0" name=""/>
        <dsp:cNvSpPr/>
      </dsp:nvSpPr>
      <dsp:spPr>
        <a:xfrm>
          <a:off x="7638" y="0"/>
          <a:ext cx="1170101" cy="1129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AAC52-CAE8-418C-92E8-E4AC1E6900D2}">
      <dsp:nvSpPr>
        <dsp:cNvPr id="0" name=""/>
        <dsp:cNvSpPr/>
      </dsp:nvSpPr>
      <dsp:spPr>
        <a:xfrm>
          <a:off x="7638" y="1257405"/>
          <a:ext cx="3343148" cy="484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dirty="0"/>
            <a:t>Part 1: Course Summary</a:t>
          </a:r>
          <a:endParaRPr lang="en-US" sz="2500" kern="1200" dirty="0"/>
        </a:p>
      </dsp:txBody>
      <dsp:txXfrm>
        <a:off x="7638" y="1257405"/>
        <a:ext cx="3343148" cy="484045"/>
      </dsp:txXfrm>
    </dsp:sp>
    <dsp:sp modelId="{BABC13E5-A1F3-4CBF-86D2-F1777EE19820}">
      <dsp:nvSpPr>
        <dsp:cNvPr id="0" name=""/>
        <dsp:cNvSpPr/>
      </dsp:nvSpPr>
      <dsp:spPr>
        <a:xfrm>
          <a:off x="7638" y="1800969"/>
          <a:ext cx="3343148" cy="1285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AU" sz="1700" kern="1200" dirty="0"/>
            <a:t>Lecturers &amp; Tutors</a:t>
          </a:r>
          <a:endParaRPr lang="en-US" sz="1700" kern="1200" dirty="0"/>
        </a:p>
        <a:p>
          <a:pPr marL="0" lvl="0" indent="0" algn="l" defTabSz="755650">
            <a:lnSpc>
              <a:spcPct val="100000"/>
            </a:lnSpc>
            <a:spcBef>
              <a:spcPct val="0"/>
            </a:spcBef>
            <a:spcAft>
              <a:spcPct val="35000"/>
            </a:spcAft>
            <a:buNone/>
          </a:pPr>
          <a:r>
            <a:rPr lang="en-AU" sz="1700" kern="1200" dirty="0"/>
            <a:t>Learning Outcomes</a:t>
          </a:r>
        </a:p>
        <a:p>
          <a:pPr marL="0" lvl="0" indent="0" algn="l" defTabSz="755650">
            <a:lnSpc>
              <a:spcPct val="100000"/>
            </a:lnSpc>
            <a:spcBef>
              <a:spcPct val="0"/>
            </a:spcBef>
            <a:spcAft>
              <a:spcPct val="35000"/>
            </a:spcAft>
            <a:buNone/>
          </a:pPr>
          <a:r>
            <a:rPr lang="en-AU" sz="1700" kern="1200" dirty="0"/>
            <a:t>Course Outline</a:t>
          </a:r>
        </a:p>
        <a:p>
          <a:pPr marL="0" lvl="0" indent="0" algn="l" defTabSz="755650">
            <a:lnSpc>
              <a:spcPct val="100000"/>
            </a:lnSpc>
            <a:spcBef>
              <a:spcPct val="0"/>
            </a:spcBef>
            <a:spcAft>
              <a:spcPct val="35000"/>
            </a:spcAft>
            <a:buNone/>
          </a:pPr>
          <a:r>
            <a:rPr lang="en-AU" sz="1700" kern="1200" dirty="0"/>
            <a:t>Assessments</a:t>
          </a:r>
          <a:endParaRPr lang="en-US" sz="1700" kern="1200" dirty="0"/>
        </a:p>
      </dsp:txBody>
      <dsp:txXfrm>
        <a:off x="7638" y="1800969"/>
        <a:ext cx="3343148" cy="1285130"/>
      </dsp:txXfrm>
    </dsp:sp>
    <dsp:sp modelId="{12F2E485-CBDB-4DA2-BEC0-93C88476CDD9}">
      <dsp:nvSpPr>
        <dsp:cNvPr id="0" name=""/>
        <dsp:cNvSpPr/>
      </dsp:nvSpPr>
      <dsp:spPr>
        <a:xfrm>
          <a:off x="3935837" y="0"/>
          <a:ext cx="1170101" cy="1129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74C9B-2E2F-49C2-A8B7-9372127147CD}">
      <dsp:nvSpPr>
        <dsp:cNvPr id="0" name=""/>
        <dsp:cNvSpPr/>
      </dsp:nvSpPr>
      <dsp:spPr>
        <a:xfrm>
          <a:off x="3935837" y="1257405"/>
          <a:ext cx="3343148" cy="484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dirty="0"/>
            <a:t>Part 2: Blockchain Basics</a:t>
          </a:r>
          <a:endParaRPr lang="en-US" sz="2500" kern="1200" dirty="0"/>
        </a:p>
      </dsp:txBody>
      <dsp:txXfrm>
        <a:off x="3935837" y="1257405"/>
        <a:ext cx="3343148" cy="484045"/>
      </dsp:txXfrm>
    </dsp:sp>
    <dsp:sp modelId="{F90714B6-C147-41D6-9E02-7C713F507B8B}">
      <dsp:nvSpPr>
        <dsp:cNvPr id="0" name=""/>
        <dsp:cNvSpPr/>
      </dsp:nvSpPr>
      <dsp:spPr>
        <a:xfrm>
          <a:off x="3935837" y="1800969"/>
          <a:ext cx="3343148" cy="1285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AU" sz="1700" kern="1200" dirty="0"/>
            <a:t>Blockchain &amp; DLT concepts</a:t>
          </a:r>
        </a:p>
        <a:p>
          <a:pPr marL="0" lvl="0" indent="0" algn="l" defTabSz="755650">
            <a:lnSpc>
              <a:spcPct val="100000"/>
            </a:lnSpc>
            <a:spcBef>
              <a:spcPct val="0"/>
            </a:spcBef>
            <a:spcAft>
              <a:spcPct val="35000"/>
            </a:spcAft>
            <a:buNone/>
          </a:pPr>
          <a:r>
            <a:rPr lang="en-AU" sz="1700" kern="1200" dirty="0"/>
            <a:t>Decentralisation &amp; consensus</a:t>
          </a:r>
          <a:endParaRPr lang="en-US" sz="1700" kern="1200" dirty="0"/>
        </a:p>
        <a:p>
          <a:pPr marL="0" lvl="0" indent="0" algn="l" defTabSz="755650">
            <a:lnSpc>
              <a:spcPct val="100000"/>
            </a:lnSpc>
            <a:spcBef>
              <a:spcPct val="0"/>
            </a:spcBef>
            <a:spcAft>
              <a:spcPct val="35000"/>
            </a:spcAft>
            <a:buNone/>
          </a:pPr>
          <a:r>
            <a:rPr lang="en-AU" sz="1700" kern="1200" dirty="0"/>
            <a:t>Transactions, blocks, &amp; ledger structures</a:t>
          </a:r>
        </a:p>
        <a:p>
          <a:pPr marL="0" lvl="0" indent="0" algn="l" defTabSz="755650">
            <a:lnSpc>
              <a:spcPct val="100000"/>
            </a:lnSpc>
            <a:spcBef>
              <a:spcPct val="0"/>
            </a:spcBef>
            <a:spcAft>
              <a:spcPct val="35000"/>
            </a:spcAft>
            <a:buNone/>
          </a:pPr>
          <a:r>
            <a:rPr lang="en-AU" sz="1700" kern="1200" dirty="0"/>
            <a:t>Designing blockchain-based systems</a:t>
          </a:r>
        </a:p>
      </dsp:txBody>
      <dsp:txXfrm>
        <a:off x="3935837" y="1800969"/>
        <a:ext cx="3343148" cy="12851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part 1 of this lecture – I will give you a course summary.</a:t>
            </a:r>
          </a:p>
          <a:p>
            <a:pPr marL="171450" indent="-171450">
              <a:buFont typeface="Arial" panose="020B0604020202020204" pitchFamily="34" charset="0"/>
              <a:buChar char="•"/>
            </a:pPr>
            <a:r>
              <a:rPr lang="en-AU" dirty="0"/>
              <a:t>I guess we will first have to introduce ourselves, the teaching team. </a:t>
            </a:r>
          </a:p>
          <a:p>
            <a:pPr marL="171450" indent="-171450">
              <a:buFont typeface="Arial" panose="020B0604020202020204" pitchFamily="34" charset="0"/>
              <a:buChar char="•"/>
            </a:pPr>
            <a:r>
              <a:rPr lang="en-AU" dirty="0"/>
              <a:t>Then, we will talk about the learning outcomes, course outline and assessment structure.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In part 2 of the lecture – which will be in a separate </a:t>
            </a:r>
            <a:r>
              <a:rPr lang="en-AU" dirty="0" err="1"/>
              <a:t>slidedeck</a:t>
            </a:r>
            <a:endParaRPr lang="en-AU" dirty="0"/>
          </a:p>
          <a:p>
            <a:pPr marL="171450" indent="-171450">
              <a:buFont typeface="Arial" panose="020B0604020202020204" pitchFamily="34" charset="0"/>
              <a:buChar char="•"/>
            </a:pPr>
            <a:r>
              <a:rPr lang="en-AU" dirty="0"/>
              <a:t>Lam – one of the lecturers from the teaching team will give you the basics of the blockchains, going through the foundations of the technology.  </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8176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But of course what is more important to know is that the research group the current teaching team members are from is very well known for their research in blockchains. </a:t>
            </a:r>
          </a:p>
          <a:p>
            <a:pPr marL="171450" indent="-171450">
              <a:buFont typeface="Arial" panose="020B0604020202020204" pitchFamily="34" charset="0"/>
              <a:buChar char="•"/>
            </a:pPr>
            <a:r>
              <a:rPr lang="en-AU" dirty="0"/>
              <a:t>Since the early stages of blockchain development, Data61 has been involved in research into blockchains. In particular, the research group that Dilum and Lam are part of received a national award for contributions made to advancing blockchain technology.  </a:t>
            </a:r>
          </a:p>
          <a:p>
            <a:pPr marL="171450" indent="-171450">
              <a:buFont typeface="Arial" panose="020B0604020202020204" pitchFamily="34" charset="0"/>
              <a:buChar char="•"/>
            </a:pPr>
            <a:r>
              <a:rPr lang="en-AU" dirty="0"/>
              <a:t>Their research focused on software engineering and architecture issues in using blockchains to build systems and applications, </a:t>
            </a:r>
          </a:p>
          <a:p>
            <a:pPr marL="171450" indent="-171450">
              <a:buFont typeface="Arial" panose="020B0604020202020204" pitchFamily="34" charset="0"/>
              <a:buChar char="•"/>
            </a:pPr>
            <a:r>
              <a:rPr lang="en-AU" dirty="0"/>
              <a:t>Deeply thinking about possible design options and trade-offs in each design option.</a:t>
            </a:r>
          </a:p>
          <a:p>
            <a:pPr marL="171450" indent="-171450">
              <a:buFont typeface="Arial" panose="020B0604020202020204" pitchFamily="34" charset="0"/>
              <a:buChar char="•"/>
            </a:pPr>
            <a:r>
              <a:rPr lang="en-AU" dirty="0"/>
              <a:t>In fact, this course aims to motivate you to think about similar issues. We want you to not only become a competent blockchain developer.</a:t>
            </a:r>
          </a:p>
          <a:p>
            <a:pPr marL="171450" indent="-171450">
              <a:buFont typeface="Arial" panose="020B0604020202020204" pitchFamily="34" charset="0"/>
              <a:buChar char="•"/>
            </a:pPr>
            <a:r>
              <a:rPr lang="en-AU" dirty="0"/>
              <a:t>But also a blockchain software engineer who can think through good design options and identify pros and cons of each so that you can build a well-engineered blockchain system.</a:t>
            </a:r>
          </a:p>
        </p:txBody>
      </p:sp>
      <p:sp>
        <p:nvSpPr>
          <p:cNvPr id="4" name="Slide Number Placeholder 3"/>
          <p:cNvSpPr>
            <a:spLocks noGrp="1"/>
          </p:cNvSpPr>
          <p:nvPr>
            <p:ph type="sldNum" sz="quarter" idx="10"/>
          </p:nvPr>
        </p:nvSpPr>
        <p:spPr/>
        <p:txBody>
          <a:bodyPr/>
          <a:lstStyle/>
          <a:p>
            <a:fld id="{001C9F81-DB2C-42C9-B6F6-C5F374D31FE4}" type="slidenum">
              <a:rPr lang="en-AU" smtClean="0"/>
              <a:t>3</a:t>
            </a:fld>
            <a:endParaRPr lang="en-AU" dirty="0"/>
          </a:p>
        </p:txBody>
      </p:sp>
    </p:spTree>
    <p:extLst>
      <p:ext uri="{BB962C8B-B14F-4D97-AF65-F5344CB8AC3E}">
        <p14:creationId xmlns:p14="http://schemas.microsoft.com/office/powerpoint/2010/main" val="313053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book discusses all the important issues of building blockchain applications from software engineering and architecture point of views.</a:t>
            </a:r>
          </a:p>
          <a:p>
            <a:pPr marL="171450" indent="-171450">
              <a:buFont typeface="Arial" panose="020B0604020202020204" pitchFamily="34" charset="0"/>
              <a:buChar char="•"/>
            </a:pPr>
            <a:r>
              <a:rPr lang="en-AU" dirty="0"/>
              <a:t>Sherry (the lead author) was the lecturer-in-charge of this course before and taught this course for 3 years. You will meet Dr. Mark Staples later in one of the guest lectures.</a:t>
            </a:r>
          </a:p>
          <a:p>
            <a:pPr marL="171450" indent="-171450">
              <a:buFont typeface="Arial" panose="020B0604020202020204" pitchFamily="34" charset="0"/>
              <a:buChar char="•"/>
            </a:pPr>
            <a:r>
              <a:rPr lang="en-AU" dirty="0"/>
              <a:t>The course content closely follows the textbook, except for more recent topics. The book should be available from the UNSW library. </a:t>
            </a:r>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409356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let’s look at briefly how the course is structured in terms of the weekly activities.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dirty="0"/>
          </a:p>
        </p:txBody>
      </p:sp>
    </p:spTree>
    <p:extLst>
      <p:ext uri="{BB962C8B-B14F-4D97-AF65-F5344CB8AC3E}">
        <p14:creationId xmlns:p14="http://schemas.microsoft.com/office/powerpoint/2010/main" val="5423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 the learning outcomes. These are what we hope you will have learned at the end of the course.</a:t>
            </a:r>
          </a:p>
          <a:p>
            <a:endParaRPr lang="en-AU" dirty="0"/>
          </a:p>
          <a:p>
            <a:r>
              <a:rPr lang="en-AU" dirty="0"/>
              <a:t>So after the course, we want you to be able to:</a:t>
            </a:r>
          </a:p>
          <a:p>
            <a:pPr marL="171450" indent="-171450">
              <a:buFont typeface="Arial" panose="020B0604020202020204" pitchFamily="34" charset="0"/>
              <a:buChar char="•"/>
            </a:pPr>
            <a:r>
              <a:rPr lang="en-AU" dirty="0"/>
              <a:t>we want you to understand the principles of blockchains and explain them clearly, and the roles the technology can play in an application architecture</a:t>
            </a:r>
          </a:p>
          <a:p>
            <a:pPr marL="171450" indent="-171450">
              <a:buFont typeface="Arial" panose="020B0604020202020204" pitchFamily="34" charset="0"/>
              <a:buChar char="•"/>
            </a:pPr>
            <a:r>
              <a:rPr lang="en-AU" dirty="0"/>
              <a:t>You should be able to decide when blockchains are suitable in an application and how to design applications using blockchains</a:t>
            </a:r>
          </a:p>
          <a:p>
            <a:pPr marL="171450" indent="-171450">
              <a:buFont typeface="Arial" panose="020B0604020202020204" pitchFamily="34" charset="0"/>
              <a:buChar char="•"/>
            </a:pPr>
            <a:r>
              <a:rPr lang="en-AU" dirty="0"/>
              <a:t>you should be able to draw up pros and cons of a design in terms of functional and non-functional properties of the system and make a decision based on the trade-offs from the analysis.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Finally, develop small, but non-trivial applications on blockchains. That is, we would like you to have some hands-on skills after this course.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222357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Now let's look at the weekly schedule of the course in terms of the topics and assignment activities.</a:t>
            </a:r>
          </a:p>
          <a:p>
            <a:pPr marL="171450" indent="-171450">
              <a:buFont typeface="Arial" panose="020B0604020202020204" pitchFamily="34" charset="0"/>
              <a:buChar char="•"/>
            </a:pPr>
            <a:r>
              <a:rPr lang="en-AU" dirty="0"/>
              <a:t>This time offering has changed a bit from the past offerings of this course. The main change is the topics and their depth of coverage.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Week 1</a:t>
            </a:r>
          </a:p>
          <a:p>
            <a:pPr marL="628650" lvl="1" indent="-171450">
              <a:buFont typeface="Arial" panose="020B0604020202020204" pitchFamily="34" charset="0"/>
              <a:buChar char="•"/>
            </a:pPr>
            <a:r>
              <a:rPr lang="en-AU" dirty="0"/>
              <a:t>This week, after the course intro, you will learn the basics of blockchains and the various problems you need to understand in applying blockchain technology. </a:t>
            </a:r>
          </a:p>
          <a:p>
            <a:pPr marL="628650" lvl="1" indent="-171450">
              <a:buFont typeface="Arial" panose="020B0604020202020204" pitchFamily="34" charset="0"/>
              <a:buChar char="•"/>
            </a:pPr>
            <a:r>
              <a:rPr lang="en-AU" dirty="0"/>
              <a:t>You will also learn the different blockchain platforms available currently.</a:t>
            </a:r>
          </a:p>
          <a:p>
            <a:pPr marL="628650" lvl="1" indent="-171450">
              <a:buFont typeface="Arial" panose="020B0604020202020204" pitchFamily="34" charset="0"/>
              <a:buChar char="•"/>
            </a:pPr>
            <a:r>
              <a:rPr lang="en-AU" dirty="0"/>
              <a:t>Both Projects 1 &amp; 2 are leased this week, but they are due on different dates. Note that Project 2 has 2 assessment components</a:t>
            </a:r>
          </a:p>
          <a:p>
            <a:pPr marL="171450" indent="-171450">
              <a:buFont typeface="Arial" panose="020B0604020202020204" pitchFamily="34" charset="0"/>
              <a:buChar char="•"/>
            </a:pPr>
            <a:r>
              <a:rPr lang="en-AU" dirty="0"/>
              <a:t>Week 2</a:t>
            </a:r>
          </a:p>
          <a:p>
            <a:pPr marL="628650" lvl="1" indent="-171450">
              <a:buFont typeface="Arial" panose="020B0604020202020204" pitchFamily="34" charset="0"/>
              <a:buChar char="•"/>
            </a:pPr>
            <a:r>
              <a:rPr lang="en-AU" dirty="0"/>
              <a:t>We start the week with the basics of smart contracts – the programming paradigm that everybody uses to build applications on blockchains</a:t>
            </a:r>
          </a:p>
          <a:p>
            <a:pPr marL="628650" lvl="1" indent="-171450">
              <a:buFont typeface="Arial" panose="020B0604020202020204" pitchFamily="34" charset="0"/>
              <a:buChar char="•"/>
            </a:pPr>
            <a:r>
              <a:rPr lang="en-AU" dirty="0"/>
              <a:t>Actually, this smart contract topic will be the core of your first project. You will be guided through how to write your first smart contract, and how to make it run on a blockchain – then we will give you a few extra activities you need to complete.</a:t>
            </a:r>
          </a:p>
          <a:p>
            <a:pPr marL="628650" lvl="1" indent="-171450">
              <a:buFont typeface="Arial" panose="020B0604020202020204" pitchFamily="34" charset="0"/>
              <a:buChar char="•"/>
            </a:pPr>
            <a:r>
              <a:rPr lang="en-AU" dirty="0"/>
              <a:t>As mentioned, the course discusses a lot of software architecture-related topics, so starting from Week 2, we will introduce some basics of the software architecture area and related concepts, and then we will talk about software architecture topics in the context of blockchains. </a:t>
            </a:r>
          </a:p>
          <a:p>
            <a:pPr marL="171450" indent="-171450">
              <a:buFont typeface="Arial" panose="020B0604020202020204" pitchFamily="34" charset="0"/>
              <a:buChar char="•"/>
            </a:pPr>
            <a:r>
              <a:rPr lang="en-AU" dirty="0"/>
              <a:t>Week 3</a:t>
            </a:r>
          </a:p>
          <a:p>
            <a:pPr marL="628650" lvl="1" indent="-171450">
              <a:buFont typeface="Arial" panose="020B0604020202020204" pitchFamily="34" charset="0"/>
              <a:buChar char="•"/>
            </a:pPr>
            <a:r>
              <a:rPr lang="en-AU" dirty="0"/>
              <a:t>Monday Week 3 is a public holiday. Rather than scheduling an extract lecture during Week 6, we will upload 2 pre-recorded guest lectures</a:t>
            </a:r>
          </a:p>
          <a:p>
            <a:pPr marL="628650" lvl="1" indent="-171450">
              <a:buFont typeface="Arial" panose="020B0604020202020204" pitchFamily="34" charset="0"/>
              <a:buChar char="•"/>
            </a:pPr>
            <a:r>
              <a:rPr lang="en-AU" dirty="0"/>
              <a:t>Then on 2</a:t>
            </a:r>
            <a:r>
              <a:rPr lang="en-AU" baseline="30000" dirty="0"/>
              <a:t>nd</a:t>
            </a:r>
            <a:r>
              <a:rPr lang="en-AU" dirty="0"/>
              <a:t> day, we will discuss the role of blockchain in a software architecture</a:t>
            </a:r>
          </a:p>
          <a:p>
            <a:pPr marL="171450" lvl="0" indent="-171450">
              <a:buFont typeface="Arial" panose="020B0604020202020204" pitchFamily="34" charset="0"/>
              <a:buChar char="•"/>
            </a:pPr>
            <a:r>
              <a:rPr lang="en-AU" dirty="0"/>
              <a:t>Week 4</a:t>
            </a:r>
          </a:p>
          <a:p>
            <a:pPr marL="628650" lvl="1" indent="-171450">
              <a:buFont typeface="Arial" panose="020B0604020202020204" pitchFamily="34" charset="0"/>
              <a:buChar char="•"/>
            </a:pPr>
            <a:r>
              <a:rPr lang="en-AU" dirty="0"/>
              <a:t>The taxonomy will allow you to break down the design choice issues into different categories and available options. Having something like this allows you to evaluate and compare different design choices clearly.</a:t>
            </a:r>
          </a:p>
          <a:p>
            <a:pPr marL="628650" lvl="1" indent="-171450">
              <a:buFont typeface="Arial" panose="020B0604020202020204" pitchFamily="34" charset="0"/>
              <a:buChar char="•"/>
            </a:pPr>
            <a:r>
              <a:rPr lang="en-AU" dirty="0"/>
              <a:t>Next we discuss about the process of developing blockchain-based applications. And also how you may decide if blockchain technology is suitable for given situations or not.  </a:t>
            </a:r>
          </a:p>
          <a:p>
            <a:pPr marL="171450" indent="-171450">
              <a:buFont typeface="Arial" panose="020B0604020202020204" pitchFamily="34" charset="0"/>
              <a:buChar char="•"/>
            </a:pPr>
            <a:r>
              <a:rPr lang="en-AU" dirty="0"/>
              <a:t>Week 5</a:t>
            </a:r>
          </a:p>
          <a:p>
            <a:pPr marL="628650" lvl="1" indent="-171450">
              <a:buFont typeface="Arial" panose="020B0604020202020204" pitchFamily="34" charset="0"/>
              <a:buChar char="•"/>
            </a:pPr>
            <a:r>
              <a:rPr lang="en-AU" dirty="0"/>
              <a:t>We will discuss design patterns. Design patterns in software engineering is introduced to provide a good solution to recurring or common problems in software development. We will show you some application design patterns that involve blockchains and what sort of problems they tackle.  Hopefully, you will be able to identify some of them in your own projects.</a:t>
            </a:r>
          </a:p>
          <a:p>
            <a:pPr marL="628650" lvl="1" indent="-171450">
              <a:buFont typeface="Arial" panose="020B0604020202020204" pitchFamily="34" charset="0"/>
              <a:buChar char="•"/>
            </a:pPr>
            <a:r>
              <a:rPr lang="en-AU" dirty="0"/>
              <a:t>In the second lecture, we will ask you to present your project 2 design solution to us.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dirty="0"/>
          </a:p>
        </p:txBody>
      </p:sp>
    </p:spTree>
    <p:extLst>
      <p:ext uri="{BB962C8B-B14F-4D97-AF65-F5344CB8AC3E}">
        <p14:creationId xmlns:p14="http://schemas.microsoft.com/office/powerpoint/2010/main" val="418076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Week 6</a:t>
            </a:r>
          </a:p>
          <a:p>
            <a:pPr marL="628650" lvl="1" indent="-171450">
              <a:buFont typeface="Arial" panose="020B0604020202020204" pitchFamily="34" charset="0"/>
              <a:buChar char="•"/>
            </a:pPr>
            <a:r>
              <a:rPr lang="en-AU" dirty="0"/>
              <a:t>This is a quiet week – so you can catch up with stuff.</a:t>
            </a:r>
          </a:p>
          <a:p>
            <a:pPr marL="171450" indent="-171450">
              <a:buFont typeface="Arial" panose="020B0604020202020204" pitchFamily="34" charset="0"/>
              <a:buChar char="•"/>
            </a:pPr>
            <a:r>
              <a:rPr lang="en-AU" dirty="0"/>
              <a:t>Week 7</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We will talk about the performance of blockchain-based systems, general issues and how to, to measure when we talk about performance issues in blockchains.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Next, we move onto topis what we call non-functional properties of software, topics like security, reliability, privacy, etc.</a:t>
            </a:r>
          </a:p>
          <a:p>
            <a:pPr marL="628650" lvl="1" indent="-171450">
              <a:buFont typeface="Arial" panose="020B0604020202020204" pitchFamily="34" charset="0"/>
              <a:buChar char="•"/>
            </a:pPr>
            <a:r>
              <a:rPr lang="en-AU" dirty="0"/>
              <a:t>We will talk about testing smart contracts, again things to consider when testing smart contracts, how to test, etc. </a:t>
            </a:r>
          </a:p>
          <a:p>
            <a:pPr marL="171450" indent="-171450">
              <a:buFont typeface="Arial" panose="020B0604020202020204" pitchFamily="34" charset="0"/>
              <a:buChar char="•"/>
            </a:pPr>
            <a:r>
              <a:rPr lang="en-AU" dirty="0"/>
              <a:t>Week 8</a:t>
            </a:r>
          </a:p>
          <a:p>
            <a:pPr marL="628650" lvl="1" indent="-171450">
              <a:buFont typeface="Arial" panose="020B0604020202020204" pitchFamily="34" charset="0"/>
              <a:buChar char="•"/>
            </a:pPr>
            <a:r>
              <a:rPr lang="en-AU" dirty="0"/>
              <a:t>This week’s focus on privacy issues around blockchains</a:t>
            </a:r>
          </a:p>
          <a:p>
            <a:pPr marL="628650" lvl="1" indent="-171450">
              <a:buFont typeface="Arial" panose="020B0604020202020204" pitchFamily="34" charset="0"/>
              <a:buChar char="•"/>
            </a:pPr>
            <a:r>
              <a:rPr lang="en-AU" dirty="0"/>
              <a:t>We will also talk about other aspects like reliability and cost of operating and transacting on a blockchain</a:t>
            </a:r>
          </a:p>
          <a:p>
            <a:pPr marL="171450" indent="-171450">
              <a:buFont typeface="Arial" panose="020B0604020202020204" pitchFamily="34" charset="0"/>
              <a:buChar char="•"/>
            </a:pPr>
            <a:r>
              <a:rPr lang="en-AU" dirty="0"/>
              <a:t>Week 9</a:t>
            </a:r>
          </a:p>
          <a:p>
            <a:pPr marL="628650" lvl="1" indent="-171450">
              <a:buFont typeface="Arial" panose="020B0604020202020204" pitchFamily="34" charset="0"/>
              <a:buChar char="•"/>
            </a:pPr>
            <a:r>
              <a:rPr lang="en-AU" dirty="0"/>
              <a:t>We start the week with a discussion on how blockchains can interoperate with other blockchains and conventional/centralised systems</a:t>
            </a:r>
          </a:p>
          <a:p>
            <a:pPr marL="628650" lvl="1" indent="-171450">
              <a:buFont typeface="Arial" panose="020B0604020202020204" pitchFamily="34" charset="0"/>
              <a:buChar char="•"/>
            </a:pPr>
            <a:r>
              <a:rPr lang="en-AU" dirty="0"/>
              <a:t>in the second part of the week, we will ask you to present the final outcome of your project to us.</a:t>
            </a:r>
          </a:p>
          <a:p>
            <a:pPr marL="628650" lvl="1" indent="-171450">
              <a:buFont typeface="Arial" panose="020B0604020202020204" pitchFamily="34" charset="0"/>
              <a:buChar char="•"/>
            </a:pPr>
            <a:r>
              <a:rPr lang="en-AU" dirty="0"/>
              <a:t>A guest lecture is also scheduled</a:t>
            </a:r>
          </a:p>
          <a:p>
            <a:pPr marL="171450" indent="-171450">
              <a:buFont typeface="Arial" panose="020B0604020202020204" pitchFamily="34" charset="0"/>
              <a:buChar char="•"/>
            </a:pPr>
            <a:r>
              <a:rPr lang="en-AU" dirty="0"/>
              <a:t>Week 10</a:t>
            </a:r>
          </a:p>
          <a:p>
            <a:pPr marL="628650" lvl="1" indent="-171450">
              <a:buFont typeface="Arial" panose="020B0604020202020204" pitchFamily="34" charset="0"/>
              <a:buChar char="•"/>
            </a:pPr>
            <a:r>
              <a:rPr lang="en-AU" dirty="0"/>
              <a:t>In the final week, we talk about the governance of blockchain platforms and blockchain-based applications. For example, we will talk about the emerging form of governance called DAO (decentralised autonomous organisations)</a:t>
            </a:r>
          </a:p>
          <a:p>
            <a:pPr marL="628650" lvl="1" indent="-171450">
              <a:buFont typeface="Arial" panose="020B0604020202020204" pitchFamily="34" charset="0"/>
              <a:buChar char="•"/>
            </a:pPr>
            <a:r>
              <a:rPr lang="en-AU" dirty="0"/>
              <a:t>We will summarise the course and give you some sample questions for the final exam.</a:t>
            </a:r>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31211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effectLst/>
                <a:latin typeface="Helvetica Neue" panose="02000503000000020004" pitchFamily="2" charset="0"/>
              </a:rPr>
              <a:t>There are 3 assessment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Projects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Project 1 is an individual assessment where you will develop a smart contract and add some additional functionalities. This project accounts for 15 marks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2</a:t>
            </a:r>
            <a:r>
              <a:rPr lang="en-AU" baseline="30000" dirty="0">
                <a:effectLst/>
                <a:latin typeface="Helvetica Neue" panose="02000503000000020004" pitchFamily="2" charset="0"/>
              </a:rPr>
              <a:t>nd</a:t>
            </a:r>
            <a:r>
              <a:rPr lang="en-AU" dirty="0">
                <a:effectLst/>
                <a:latin typeface="Helvetica Neue" panose="02000503000000020004" pitchFamily="2" charset="0"/>
              </a:rPr>
              <a:t> project will be a group activity. The main idea is for you to build a non-trivial blockchain application from scratch, applying the design concepts you have learned in the course. There will be 2 checkpoints for this project, the first one, you need to show us your design and requirement analysis of your application, and then in the final checkpoint, you will be presenting the complete working application to us. This project accounts for 30 marks split as 16 + 14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Quizzes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There will be 2 online quizzes on Week 4 and 8.</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It consists of a mix of MCQ, True/False, short answer, etc., questions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Final exam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It will be a 24-hour online open book exam conducted via </a:t>
            </a:r>
            <a:r>
              <a:rPr lang="en-AU" dirty="0" err="1">
                <a:effectLst/>
                <a:latin typeface="Helvetica Neue" panose="02000503000000020004" pitchFamily="2" charset="0"/>
              </a:rPr>
              <a:t>Inspera</a:t>
            </a:r>
            <a:endParaRPr lang="en-AU" dirty="0">
              <a:effectLst/>
              <a:latin typeface="Helvetica Neue" panose="02000503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While is exam is open for so long, an average student should be able to complete it within 3 hours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You will be given a blockchain-related research paper and you need to answer a bunch of questions about its software architecture and critically evaluate that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Note that </a:t>
            </a:r>
            <a:r>
              <a:rPr lang="en-AU" sz="1200" dirty="0">
                <a:solidFill>
                  <a:srgbClr val="000000"/>
                </a:solidFill>
              </a:rPr>
              <a:t>you must obtain a </a:t>
            </a:r>
            <a:r>
              <a:rPr lang="en-AU" sz="1200" b="1" dirty="0">
                <a:solidFill>
                  <a:srgbClr val="000000"/>
                </a:solidFill>
              </a:rPr>
              <a:t>passing grade on the exam </a:t>
            </a:r>
            <a:r>
              <a:rPr lang="en-AU" sz="1200" dirty="0">
                <a:solidFill>
                  <a:srgbClr val="000000"/>
                </a:solidFill>
              </a:rPr>
              <a:t>to pass the course (i.e.,</a:t>
            </a:r>
            <a:r>
              <a:rPr lang="en-AU" sz="1200" baseline="0" dirty="0">
                <a:solidFill>
                  <a:srgbClr val="000000"/>
                </a:solidFill>
              </a:rPr>
              <a:t> </a:t>
            </a:r>
            <a:r>
              <a:rPr lang="en-AU" sz="1200" dirty="0">
                <a:solidFill>
                  <a:srgbClr val="000000"/>
                </a:solidFill>
              </a:rPr>
              <a:t>&lt; 50% of the exam points</a:t>
            </a:r>
            <a:r>
              <a:rPr lang="en-AU" sz="1200" baseline="0" dirty="0">
                <a:solidFill>
                  <a:srgbClr val="000000"/>
                </a:solidFill>
              </a:rPr>
              <a:t> means failing the course</a:t>
            </a:r>
            <a:r>
              <a:rPr lang="en-AU" sz="1200" baseline="0" dirty="0">
                <a:solidFill>
                  <a:srgbClr val="000000"/>
                </a:solidFill>
                <a:effectLst/>
                <a:latin typeface="+mn-lt"/>
              </a:rPr>
              <a:t>)</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dirty="0"/>
          </a:p>
        </p:txBody>
      </p:sp>
    </p:spTree>
    <p:extLst>
      <p:ext uri="{BB962C8B-B14F-4D97-AF65-F5344CB8AC3E}">
        <p14:creationId xmlns:p14="http://schemas.microsoft.com/office/powerpoint/2010/main" val="288490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will have a mix of tutorials and labs on following </a:t>
            </a:r>
            <a:r>
              <a:rPr lang="en-AU" dirty="0" err="1"/>
              <a:t>sloys</a:t>
            </a:r>
            <a:endParaRPr lang="en-AU" dirty="0"/>
          </a:p>
          <a:p>
            <a:pPr marL="628650" lvl="1" indent="-171450">
              <a:buFont typeface="Arial" panose="020B0604020202020204" pitchFamily="34" charset="0"/>
              <a:buChar char="•"/>
            </a:pPr>
            <a:r>
              <a:rPr lang="en-AU" dirty="0"/>
              <a:t>Monday 3:00 - 5:00pm</a:t>
            </a:r>
          </a:p>
          <a:p>
            <a:pPr marL="628650" lvl="1" indent="-171450">
              <a:buFont typeface="Arial" panose="020B0604020202020204" pitchFamily="34" charset="0"/>
              <a:buChar char="•"/>
            </a:pPr>
            <a:r>
              <a:rPr lang="en-AU" dirty="0"/>
              <a:t>Tuesday 9:00 - 11:00am, 11:00am - 1:00pm, 2:00 - 4:0pm, &amp; 4:00 - 6:00 pm</a:t>
            </a:r>
          </a:p>
          <a:p>
            <a:pPr marL="171450" lvl="0" indent="-171450">
              <a:buFont typeface="Arial" panose="020B0604020202020204" pitchFamily="34" charset="0"/>
              <a:buChar char="•"/>
            </a:pPr>
            <a:r>
              <a:rPr lang="en-AU" dirty="0"/>
              <a:t>5 of those slots will be more like a self-guided lab session with TA support. So bring your laptop</a:t>
            </a:r>
          </a:p>
          <a:p>
            <a:pPr marL="171450" lvl="0" indent="-171450">
              <a:buFont typeface="Arial" panose="020B0604020202020204" pitchFamily="34" charset="0"/>
              <a:buChar char="•"/>
            </a:pPr>
            <a:r>
              <a:rPr lang="en-AU" dirty="0"/>
              <a:t>2 other slots will be tutorial sessions where we will discuss various software design aspects</a:t>
            </a:r>
          </a:p>
          <a:p>
            <a:pPr marL="171450" lvl="0" indent="-171450">
              <a:buFont typeface="Arial" panose="020B0604020202020204" pitchFamily="34" charset="0"/>
              <a:buChar char="•"/>
            </a:pPr>
            <a:r>
              <a:rPr lang="en-AU" dirty="0"/>
              <a:t>2 Project 2 evaluation sessions for Presentation 1 and 2 </a:t>
            </a:r>
          </a:p>
          <a:p>
            <a:pPr marL="171450" indent="-171450">
              <a:buFont typeface="Arial" panose="020B0604020202020204" pitchFamily="34" charset="0"/>
              <a:buChar char="•"/>
            </a:pPr>
            <a:r>
              <a:rPr lang="en-AU" dirty="0"/>
              <a:t>Class consultations</a:t>
            </a:r>
          </a:p>
          <a:p>
            <a:pPr marL="628650" lvl="1" indent="-171450">
              <a:buFont typeface="Arial" panose="020B0604020202020204" pitchFamily="34" charset="0"/>
              <a:buChar char="•"/>
            </a:pPr>
            <a:r>
              <a:rPr lang="en-AU" dirty="0"/>
              <a:t>Lectures – Immediately after class or by appointment as most lecturers are from the industry</a:t>
            </a:r>
          </a:p>
          <a:p>
            <a:pPr marL="628650" lvl="1" indent="-171450">
              <a:buFont typeface="Arial" panose="020B0604020202020204" pitchFamily="34" charset="0"/>
              <a:buChar char="•"/>
            </a:pPr>
            <a:r>
              <a:rPr lang="en-AU" dirty="0"/>
              <a:t>TAs – During tutorials/labs or by appointment</a:t>
            </a:r>
          </a:p>
          <a:p>
            <a:pPr marL="171450" indent="-171450">
              <a:buFont typeface="Arial" panose="020B0604020202020204" pitchFamily="34" charset="0"/>
              <a:buChar char="•"/>
            </a:pPr>
            <a:r>
              <a:rPr lang="en-AU" dirty="0"/>
              <a:t>Use Moodle Forums for basic questions</a:t>
            </a:r>
          </a:p>
          <a:p>
            <a:pPr marL="628650" lvl="1" indent="-171450">
              <a:buFont typeface="Arial" panose="020B0604020202020204" pitchFamily="34" charset="0"/>
              <a:buChar char="•"/>
            </a:pPr>
            <a:r>
              <a:rPr lang="en-AU" dirty="0"/>
              <a:t>It will help others with similar questions too</a:t>
            </a:r>
          </a:p>
          <a:p>
            <a:pPr marL="628650" lvl="1" indent="-171450">
              <a:buFont typeface="Arial" panose="020B0604020202020204" pitchFamily="34" charset="0"/>
              <a:buChar char="•"/>
            </a:pPr>
            <a:r>
              <a:rPr lang="en-AU" dirty="0"/>
              <a:t>Also, you may answer each others questions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3195277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272D3ABC-786A-EA19-9C2E-B56CD407DE20}"/>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2E1AFD2F-837F-2AE8-E424-F8E495AE5FE9}"/>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347A1A61-2F8C-37F5-BA7D-2F590C913713}"/>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4393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43F4A33-7674-7711-40F6-838B9508B973}"/>
              </a:ext>
            </a:extLst>
          </p:cNvPr>
          <p:cNvSpPr>
            <a:spLocks noGrp="1"/>
          </p:cNvSpPr>
          <p:nvPr>
            <p:ph type="subTitle" idx="1"/>
          </p:nvPr>
        </p:nvSpPr>
        <p:spPr/>
        <p:txBody>
          <a:bodyPr>
            <a:normAutofit fontScale="85000" lnSpcReduction="10000"/>
          </a:bodyPr>
          <a:lstStyle/>
          <a:p>
            <a:pPr marL="0" indent="0"/>
            <a:r>
              <a:rPr lang="en-US" sz="1800" dirty="0">
                <a:solidFill>
                  <a:schemeClr val="tx1">
                    <a:lumMod val="65000"/>
                    <a:lumOff val="35000"/>
                  </a:schemeClr>
                </a:solidFill>
              </a:rPr>
              <a:t>Source of most materials: </a:t>
            </a:r>
          </a:p>
          <a:p>
            <a:pPr marL="0" indent="0"/>
            <a:r>
              <a:rPr lang="en-US" sz="1800" dirty="0" err="1">
                <a:solidFill>
                  <a:schemeClr val="tx1">
                    <a:lumMod val="65000"/>
                    <a:lumOff val="35000"/>
                  </a:schemeClr>
                </a:solidFill>
              </a:rPr>
              <a:t>Xiwei</a:t>
            </a:r>
            <a:r>
              <a:rPr lang="en-US" sz="1800" dirty="0">
                <a:solidFill>
                  <a:schemeClr val="tx1">
                    <a:lumMod val="65000"/>
                    <a:lumOff val="35000"/>
                  </a:schemeClr>
                </a:solidFill>
              </a:rPr>
              <a:t> Xu, Ingo Weber, and Mark Staples. </a:t>
            </a:r>
            <a:r>
              <a:rPr lang="en-US" sz="1800" i="1" dirty="0">
                <a:solidFill>
                  <a:schemeClr val="tx1">
                    <a:lumMod val="65000"/>
                    <a:lumOff val="35000"/>
                  </a:schemeClr>
                </a:solidFill>
              </a:rPr>
              <a:t>Architecture for Blockchain Applications</a:t>
            </a:r>
            <a:r>
              <a:rPr lang="en-US" sz="1800" dirty="0">
                <a:solidFill>
                  <a:schemeClr val="tx1">
                    <a:lumMod val="65000"/>
                    <a:lumOff val="35000"/>
                  </a:schemeClr>
                </a:solidFill>
              </a:rPr>
              <a:t>. Springer, 2019</a:t>
            </a:r>
            <a:endParaRPr lang="en-US" altLang="de-DE" sz="1800" noProof="0" dirty="0">
              <a:solidFill>
                <a:schemeClr val="tx1">
                  <a:lumMod val="65000"/>
                  <a:lumOff val="35000"/>
                </a:schemeClr>
              </a:solidFill>
            </a:endParaRPr>
          </a:p>
        </p:txBody>
      </p:sp>
      <p:sp>
        <p:nvSpPr>
          <p:cNvPr id="10" name="Title 9">
            <a:extLst>
              <a:ext uri="{FF2B5EF4-FFF2-40B4-BE49-F238E27FC236}">
                <a16:creationId xmlns:a16="http://schemas.microsoft.com/office/drawing/2014/main" id="{98F074D6-54F9-C02F-ABE0-62B7E7919C01}"/>
              </a:ext>
            </a:extLst>
          </p:cNvPr>
          <p:cNvSpPr>
            <a:spLocks noGrp="1"/>
          </p:cNvSpPr>
          <p:nvPr>
            <p:ph type="ctrTitle"/>
          </p:nvPr>
        </p:nvSpPr>
        <p:spPr/>
        <p:txBody>
          <a:bodyPr/>
          <a:lstStyle/>
          <a:p>
            <a:endParaRPr lang="en-AU"/>
          </a:p>
        </p:txBody>
      </p:sp>
    </p:spTree>
    <p:extLst>
      <p:ext uri="{BB962C8B-B14F-4D97-AF65-F5344CB8AC3E}">
        <p14:creationId xmlns:p14="http://schemas.microsoft.com/office/powerpoint/2010/main" val="364089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9CD252-DE87-B903-1F93-7065753BA4D4}"/>
              </a:ext>
            </a:extLst>
          </p:cNvPr>
          <p:cNvSpPr>
            <a:spLocks noGrp="1"/>
          </p:cNvSpPr>
          <p:nvPr>
            <p:ph idx="1"/>
          </p:nvPr>
        </p:nvSpPr>
        <p:spPr>
          <a:xfrm>
            <a:off x="251522" y="1273324"/>
            <a:ext cx="5451367" cy="3744417"/>
          </a:xfrm>
        </p:spPr>
        <p:txBody>
          <a:bodyPr>
            <a:normAutofit/>
          </a:bodyPr>
          <a:lstStyle/>
          <a:p>
            <a:r>
              <a:rPr lang="en-AU" dirty="0"/>
              <a:t>Tutorials &amp; Labs</a:t>
            </a:r>
          </a:p>
          <a:p>
            <a:pPr lvl="1"/>
            <a:r>
              <a:rPr lang="en-AU" sz="1800" dirty="0"/>
              <a:t>Monday 3:00 - 5:00pm</a:t>
            </a:r>
          </a:p>
          <a:p>
            <a:pPr lvl="1"/>
            <a:r>
              <a:rPr lang="en-AU" sz="1800" dirty="0"/>
              <a:t>Tuesday 9:00 - 11:00am, 11:00am - 1:00pm, 2:00 - 4:00pm, &amp; 4:00 - 6:00pm</a:t>
            </a:r>
          </a:p>
          <a:p>
            <a:r>
              <a:rPr lang="en-AU" dirty="0"/>
              <a:t>Class consultations</a:t>
            </a:r>
          </a:p>
          <a:p>
            <a:pPr lvl="1"/>
            <a:r>
              <a:rPr lang="en-AU" sz="1800" dirty="0"/>
              <a:t>Lectures – Immediately after class or by appointment</a:t>
            </a:r>
          </a:p>
          <a:p>
            <a:pPr lvl="1"/>
            <a:r>
              <a:rPr lang="en-AU" sz="1800" dirty="0"/>
              <a:t>TAs – During tutorials/labs or by appointment</a:t>
            </a:r>
          </a:p>
          <a:p>
            <a:r>
              <a:rPr lang="en-AU" dirty="0"/>
              <a:t>Ed Discussion forums</a:t>
            </a:r>
          </a:p>
        </p:txBody>
      </p:sp>
      <p:sp>
        <p:nvSpPr>
          <p:cNvPr id="2" name="Title 1">
            <a:extLst>
              <a:ext uri="{FF2B5EF4-FFF2-40B4-BE49-F238E27FC236}">
                <a16:creationId xmlns:a16="http://schemas.microsoft.com/office/drawing/2014/main" id="{CB9A9CF7-60D3-D25A-3FF6-4D15ECDAA9D8}"/>
              </a:ext>
            </a:extLst>
          </p:cNvPr>
          <p:cNvSpPr>
            <a:spLocks noGrp="1"/>
          </p:cNvSpPr>
          <p:nvPr>
            <p:ph type="title"/>
          </p:nvPr>
        </p:nvSpPr>
        <p:spPr/>
        <p:txBody>
          <a:bodyPr/>
          <a:lstStyle/>
          <a:p>
            <a:r>
              <a:rPr lang="en-AU" dirty="0"/>
              <a:t>Tutorials, Labs, &amp; Class Consultations</a:t>
            </a:r>
          </a:p>
        </p:txBody>
      </p:sp>
      <p:graphicFrame>
        <p:nvGraphicFramePr>
          <p:cNvPr id="3" name="Table 2">
            <a:extLst>
              <a:ext uri="{FF2B5EF4-FFF2-40B4-BE49-F238E27FC236}">
                <a16:creationId xmlns:a16="http://schemas.microsoft.com/office/drawing/2014/main" id="{302C8690-962C-C36F-0784-F800F995326E}"/>
              </a:ext>
            </a:extLst>
          </p:cNvPr>
          <p:cNvGraphicFramePr>
            <a:graphicFrameLocks noGrp="1"/>
          </p:cNvGraphicFramePr>
          <p:nvPr/>
        </p:nvGraphicFramePr>
        <p:xfrm>
          <a:off x="5940153" y="1154444"/>
          <a:ext cx="2715065" cy="3604260"/>
        </p:xfrm>
        <a:graphic>
          <a:graphicData uri="http://schemas.openxmlformats.org/drawingml/2006/table">
            <a:tbl>
              <a:tblPr firstRow="1" bandRow="1">
                <a:tableStyleId>{5C22544A-7EE6-4342-B048-85BDC9FD1C3A}</a:tableStyleId>
              </a:tblPr>
              <a:tblGrid>
                <a:gridCol w="516059">
                  <a:extLst>
                    <a:ext uri="{9D8B030D-6E8A-4147-A177-3AD203B41FA5}">
                      <a16:colId xmlns:a16="http://schemas.microsoft.com/office/drawing/2014/main" val="2633592660"/>
                    </a:ext>
                  </a:extLst>
                </a:gridCol>
                <a:gridCol w="1258888">
                  <a:extLst>
                    <a:ext uri="{9D8B030D-6E8A-4147-A177-3AD203B41FA5}">
                      <a16:colId xmlns:a16="http://schemas.microsoft.com/office/drawing/2014/main" val="564641997"/>
                    </a:ext>
                  </a:extLst>
                </a:gridCol>
                <a:gridCol w="940118">
                  <a:extLst>
                    <a:ext uri="{9D8B030D-6E8A-4147-A177-3AD203B41FA5}">
                      <a16:colId xmlns:a16="http://schemas.microsoft.com/office/drawing/2014/main" val="2514122849"/>
                    </a:ext>
                  </a:extLst>
                </a:gridCol>
              </a:tblGrid>
              <a:tr h="327600">
                <a:tc>
                  <a:txBody>
                    <a:bodyPr/>
                    <a:lstStyle/>
                    <a:p>
                      <a:pPr algn="ctr" rtl="0" fontAlgn="t">
                        <a:spcBef>
                          <a:spcPts val="0"/>
                        </a:spcBef>
                        <a:spcAft>
                          <a:spcPts val="0"/>
                        </a:spcAft>
                      </a:pP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spcBef>
                          <a:spcPts val="0"/>
                        </a:spcBef>
                        <a:spcAft>
                          <a:spcPts val="0"/>
                        </a:spcAft>
                      </a:pPr>
                      <a:r>
                        <a:rPr lang="en-AU" sz="1400" b="1" i="0" u="none" strike="noStrike" dirty="0">
                          <a:solidFill>
                            <a:srgbClr val="000000"/>
                          </a:solidFill>
                          <a:effectLst/>
                          <a:latin typeface="Calibri" panose="020F0502020204030204" pitchFamily="34" charset="0"/>
                          <a:cs typeface="Calibri" panose="020F0502020204030204" pitchFamily="34" charset="0"/>
                        </a:rPr>
                        <a:t>Date </a:t>
                      </a: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r>
                        <a:rPr lang="en-AU" sz="1400" b="1" i="0" u="none" strike="noStrike" kern="1200" dirty="0">
                          <a:solidFill>
                            <a:srgbClr val="000000"/>
                          </a:solidFill>
                          <a:effectLst/>
                          <a:latin typeface="Calibri" panose="020F0502020204030204" pitchFamily="34" charset="0"/>
                          <a:ea typeface="+mn-ea"/>
                          <a:cs typeface="Calibri" panose="020F0502020204030204" pitchFamily="34" charset="0"/>
                        </a:rPr>
                        <a:t>Topic</a:t>
                      </a:r>
                    </a:p>
                  </a:txBody>
                  <a:tcPr marL="57150" marR="57150" marT="57150" marB="57150"/>
                </a:tc>
                <a:extLst>
                  <a:ext uri="{0D108BD9-81ED-4DB2-BD59-A6C34878D82A}">
                    <a16:rowId xmlns:a16="http://schemas.microsoft.com/office/drawing/2014/main" val="250632219"/>
                  </a:ext>
                </a:extLst>
              </a:tr>
              <a:tr h="327600">
                <a:tc>
                  <a:txBody>
                    <a:bodyPr/>
                    <a:lstStyle/>
                    <a:p>
                      <a:pPr algn="l" rtl="0" fontAlgn="t">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1</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May 29 &amp; 30</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Lab 1</a:t>
                      </a:r>
                    </a:p>
                  </a:txBody>
                  <a:tcPr marL="57150" marR="57150" marT="57150" marB="57150"/>
                </a:tc>
                <a:extLst>
                  <a:ext uri="{0D108BD9-81ED-4DB2-BD59-A6C34878D82A}">
                    <a16:rowId xmlns:a16="http://schemas.microsoft.com/office/drawing/2014/main" val="913356868"/>
                  </a:ext>
                </a:extLst>
              </a:tr>
              <a:tr h="327600">
                <a:tc>
                  <a:txBody>
                    <a:bodyPr/>
                    <a:lstStyle/>
                    <a:p>
                      <a:pPr algn="l" rtl="0" fontAlgn="t">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2</a:t>
                      </a: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5 &amp; 6</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Tutorial 1</a:t>
                      </a:r>
                    </a:p>
                  </a:txBody>
                  <a:tcPr marL="57150" marR="57150" marT="57150" marB="57150"/>
                </a:tc>
                <a:extLst>
                  <a:ext uri="{0D108BD9-81ED-4DB2-BD59-A6C34878D82A}">
                    <a16:rowId xmlns:a16="http://schemas.microsoft.com/office/drawing/2014/main" val="828706124"/>
                  </a:ext>
                </a:extLst>
              </a:tr>
              <a:tr h="327600">
                <a:tc>
                  <a:txBody>
                    <a:bodyPr/>
                    <a:lstStyle/>
                    <a:p>
                      <a:pPr algn="l" rtl="0" fontAlgn="t">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3</a:t>
                      </a: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12 &amp; 13</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Lab 2</a:t>
                      </a:r>
                    </a:p>
                  </a:txBody>
                  <a:tcPr marL="57150" marR="57150" marT="57150" marB="57150"/>
                </a:tc>
                <a:extLst>
                  <a:ext uri="{0D108BD9-81ED-4DB2-BD59-A6C34878D82A}">
                    <a16:rowId xmlns:a16="http://schemas.microsoft.com/office/drawing/2014/main" val="2744313871"/>
                  </a:ext>
                </a:extLst>
              </a:tr>
              <a:tr h="327600">
                <a:tc>
                  <a:txBody>
                    <a:bodyPr/>
                    <a:lstStyle/>
                    <a:p>
                      <a:pPr algn="l" rtl="0" fontAlgn="t">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4</a:t>
                      </a: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19 &amp; 20</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Tutorial 2</a:t>
                      </a:r>
                    </a:p>
                  </a:txBody>
                  <a:tcPr marL="57150" marR="57150" marT="57150" marB="57150"/>
                </a:tc>
                <a:extLst>
                  <a:ext uri="{0D108BD9-81ED-4DB2-BD59-A6C34878D82A}">
                    <a16:rowId xmlns:a16="http://schemas.microsoft.com/office/drawing/2014/main" val="1761760421"/>
                  </a:ext>
                </a:extLst>
              </a:tr>
              <a:tr h="327600">
                <a:tc>
                  <a:txBody>
                    <a:bodyPr/>
                    <a:lstStyle/>
                    <a:p>
                      <a:pPr algn="l" rtl="0" fontAlgn="t">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5</a:t>
                      </a: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26 &amp; 27</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Project 2-1</a:t>
                      </a:r>
                    </a:p>
                  </a:txBody>
                  <a:tcPr marL="57150" marR="57150" marT="57150" marB="57150"/>
                </a:tc>
                <a:extLst>
                  <a:ext uri="{0D108BD9-81ED-4DB2-BD59-A6C34878D82A}">
                    <a16:rowId xmlns:a16="http://schemas.microsoft.com/office/drawing/2014/main" val="2840175946"/>
                  </a:ext>
                </a:extLst>
              </a:tr>
              <a:tr h="327600">
                <a:tc>
                  <a:txBody>
                    <a:bodyPr/>
                    <a:lstStyle/>
                    <a:p>
                      <a:pPr algn="l" rtl="0" fontAlgn="t">
                        <a:lnSpc>
                          <a:spcPct val="100000"/>
                        </a:lnSpc>
                        <a:spcBef>
                          <a:spcPts val="0"/>
                        </a:spcBef>
                        <a:spcAft>
                          <a:spcPts val="0"/>
                        </a:spcAft>
                      </a:pPr>
                      <a:r>
                        <a:rPr lang="en-AU" sz="1400" kern="1200" dirty="0">
                          <a:solidFill>
                            <a:srgbClr val="000000"/>
                          </a:solidFill>
                          <a:effectLst/>
                          <a:latin typeface="Calibri" panose="020F0502020204030204" pitchFamily="34" charset="0"/>
                          <a:ea typeface="+mn-ea"/>
                          <a:cs typeface="Calibri" panose="020F0502020204030204" pitchFamily="34" charset="0"/>
                        </a:rPr>
                        <a:t>6</a:t>
                      </a:r>
                    </a:p>
                  </a:txBody>
                  <a:tcPr marL="57150" marR="57150" marT="57150" marB="57150"/>
                </a:tc>
                <a:tc gridSpan="2">
                  <a:txBody>
                    <a:bodyPr/>
                    <a:lstStyle/>
                    <a:p>
                      <a:pPr algn="ctr" rtl="0" fontAlgn="t">
                        <a:lnSpc>
                          <a:spcPct val="100000"/>
                        </a:lnSpc>
                        <a:spcBef>
                          <a:spcPts val="0"/>
                        </a:spcBef>
                        <a:spcAft>
                          <a:spcPts val="0"/>
                        </a:spcAft>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Break</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hMerge="1">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extLst>
                  <a:ext uri="{0D108BD9-81ED-4DB2-BD59-A6C34878D82A}">
                    <a16:rowId xmlns:a16="http://schemas.microsoft.com/office/drawing/2014/main" val="2926253220"/>
                  </a:ext>
                </a:extLst>
              </a:tr>
              <a:tr h="327600">
                <a:tc>
                  <a:txBody>
                    <a:bodyPr/>
                    <a:lstStyle/>
                    <a:p>
                      <a:pPr algn="l"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7</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10 &amp; 11</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Lab 3</a:t>
                      </a:r>
                    </a:p>
                  </a:txBody>
                  <a:tcPr marL="57150" marR="57150" marT="57150" marB="57150"/>
                </a:tc>
                <a:extLst>
                  <a:ext uri="{0D108BD9-81ED-4DB2-BD59-A6C34878D82A}">
                    <a16:rowId xmlns:a16="http://schemas.microsoft.com/office/drawing/2014/main" val="1993212024"/>
                  </a:ext>
                </a:extLst>
              </a:tr>
              <a:tr h="327600">
                <a:tc>
                  <a:txBody>
                    <a:bodyPr/>
                    <a:lstStyle/>
                    <a:p>
                      <a:pPr algn="l"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8</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17 &amp; 18</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Lab 4</a:t>
                      </a:r>
                    </a:p>
                  </a:txBody>
                  <a:tcPr marL="57150" marR="57150" marT="57150" marB="57150"/>
                </a:tc>
                <a:extLst>
                  <a:ext uri="{0D108BD9-81ED-4DB2-BD59-A6C34878D82A}">
                    <a16:rowId xmlns:a16="http://schemas.microsoft.com/office/drawing/2014/main" val="1068007103"/>
                  </a:ext>
                </a:extLst>
              </a:tr>
              <a:tr h="327600">
                <a:tc>
                  <a:txBody>
                    <a:bodyPr/>
                    <a:lstStyle/>
                    <a:p>
                      <a:pPr algn="l"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9</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24 &amp; 25</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Project 2-2</a:t>
                      </a:r>
                    </a:p>
                  </a:txBody>
                  <a:tcPr marL="57150" marR="57150" marT="57150" marB="57150"/>
                </a:tc>
                <a:extLst>
                  <a:ext uri="{0D108BD9-81ED-4DB2-BD59-A6C34878D82A}">
                    <a16:rowId xmlns:a16="http://schemas.microsoft.com/office/drawing/2014/main" val="2799942470"/>
                  </a:ext>
                </a:extLst>
              </a:tr>
              <a:tr h="327600">
                <a:tc>
                  <a:txBody>
                    <a:bodyPr/>
                    <a:lstStyle/>
                    <a:p>
                      <a:pPr algn="l"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10</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31 &amp; Aug 1</a:t>
                      </a:r>
                    </a:p>
                  </a:txBody>
                  <a:tcPr marL="57150" marR="57150" marT="57150" marB="57150"/>
                </a:tc>
                <a:tc>
                  <a:txBody>
                    <a:bodyPr/>
                    <a:lstStyle/>
                    <a:p>
                      <a:r>
                        <a:rPr lang="en-AU" sz="1400" kern="1200" dirty="0">
                          <a:solidFill>
                            <a:schemeClr val="tx1"/>
                          </a:solidFill>
                          <a:effectLst/>
                          <a:latin typeface="Calibri" panose="020F0502020204030204" pitchFamily="34" charset="0"/>
                          <a:ea typeface="+mn-ea"/>
                          <a:cs typeface="Calibri" panose="020F0502020204030204" pitchFamily="34" charset="0"/>
                        </a:rPr>
                        <a:t>Review</a:t>
                      </a:r>
                    </a:p>
                  </a:txBody>
                  <a:tcPr marL="57150" marR="57150" marT="57150" marB="57150"/>
                </a:tc>
                <a:extLst>
                  <a:ext uri="{0D108BD9-81ED-4DB2-BD59-A6C34878D82A}">
                    <a16:rowId xmlns:a16="http://schemas.microsoft.com/office/drawing/2014/main" val="2800270930"/>
                  </a:ext>
                </a:extLst>
              </a:tr>
            </a:tbl>
          </a:graphicData>
        </a:graphic>
      </p:graphicFrame>
      <p:sp>
        <p:nvSpPr>
          <p:cNvPr id="6" name="Slide Number Placeholder 5">
            <a:extLst>
              <a:ext uri="{FF2B5EF4-FFF2-40B4-BE49-F238E27FC236}">
                <a16:creationId xmlns:a16="http://schemas.microsoft.com/office/drawing/2014/main" id="{546CE0CA-79B6-8D98-36DD-1678242E5DA5}"/>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264065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p:txBody>
          <a:bodyPr/>
          <a:lstStyle/>
          <a:p>
            <a:r>
              <a:rPr lang="en-AU" dirty="0"/>
              <a:t>Agenda</a:t>
            </a:r>
          </a:p>
        </p:txBody>
      </p:sp>
      <p:graphicFrame>
        <p:nvGraphicFramePr>
          <p:cNvPr id="12" name="Text Placeholder 5">
            <a:extLst>
              <a:ext uri="{FF2B5EF4-FFF2-40B4-BE49-F238E27FC236}">
                <a16:creationId xmlns:a16="http://schemas.microsoft.com/office/drawing/2014/main" id="{1956B525-7DAC-4EB3-96B8-D1CBA7A08534}"/>
              </a:ext>
            </a:extLst>
          </p:cNvPr>
          <p:cNvGraphicFramePr/>
          <p:nvPr/>
        </p:nvGraphicFramePr>
        <p:xfrm>
          <a:off x="834391" y="1417340"/>
          <a:ext cx="7286625"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FCFCE6CD-C999-10B9-191A-13DB5F39B3D1}"/>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116886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3160931" y="3998483"/>
            <a:ext cx="2615991" cy="99765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sz="948" dirty="0"/>
          </a:p>
        </p:txBody>
      </p:sp>
      <p:sp>
        <p:nvSpPr>
          <p:cNvPr id="50" name="Rounded Rectangle 49"/>
          <p:cNvSpPr/>
          <p:nvPr/>
        </p:nvSpPr>
        <p:spPr>
          <a:xfrm>
            <a:off x="816035" y="2827539"/>
            <a:ext cx="2331342" cy="11399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sz="948" dirty="0"/>
          </a:p>
        </p:txBody>
      </p:sp>
      <p:sp>
        <p:nvSpPr>
          <p:cNvPr id="29" name="Rounded Rectangle 28"/>
          <p:cNvSpPr/>
          <p:nvPr/>
        </p:nvSpPr>
        <p:spPr>
          <a:xfrm>
            <a:off x="3197018" y="1651151"/>
            <a:ext cx="2579905" cy="11399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sz="948" dirty="0"/>
          </a:p>
        </p:txBody>
      </p:sp>
      <p:sp>
        <p:nvSpPr>
          <p:cNvPr id="2" name="Title 1"/>
          <p:cNvSpPr>
            <a:spLocks noGrp="1"/>
          </p:cNvSpPr>
          <p:nvPr>
            <p:ph type="title"/>
          </p:nvPr>
        </p:nvSpPr>
        <p:spPr/>
        <p:txBody>
          <a:bodyPr>
            <a:normAutofit/>
          </a:bodyPr>
          <a:lstStyle/>
          <a:p>
            <a:r>
              <a:rPr lang="en-AU" dirty="0"/>
              <a:t>Overview of Blockchain Research at Data61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8451" y="2214397"/>
            <a:ext cx="366729" cy="36672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0871" y="1812329"/>
            <a:ext cx="341888" cy="341888"/>
          </a:xfrm>
          <a:prstGeom prst="rect">
            <a:avLst/>
          </a:prstGeom>
        </p:spPr>
      </p:pic>
      <p:sp>
        <p:nvSpPr>
          <p:cNvPr id="24" name="Rectangle 23"/>
          <p:cNvSpPr/>
          <p:nvPr/>
        </p:nvSpPr>
        <p:spPr>
          <a:xfrm>
            <a:off x="3952343" y="1687185"/>
            <a:ext cx="1436118" cy="964880"/>
          </a:xfrm>
          <a:prstGeom prst="rect">
            <a:avLst/>
          </a:prstGeom>
        </p:spPr>
        <p:txBody>
          <a:bodyPr wrap="square">
            <a:spAutoFit/>
          </a:bodyPr>
          <a:lstStyle/>
          <a:p>
            <a:pPr marL="122158" indent="-122158">
              <a:buFont typeface="Arial" panose="020B0604020202020204" pitchFamily="34" charset="0"/>
              <a:buChar char="•"/>
            </a:pPr>
            <a:r>
              <a:rPr lang="en-AU" sz="945" dirty="0"/>
              <a:t>Supply chains</a:t>
            </a:r>
          </a:p>
          <a:p>
            <a:pPr marL="122158" indent="-122158">
              <a:buFont typeface="Arial" panose="020B0604020202020204" pitchFamily="34" charset="0"/>
              <a:buChar char="•"/>
            </a:pPr>
            <a:r>
              <a:rPr lang="en-AU" sz="945" dirty="0"/>
              <a:t>Resource handling (energy, water, land, titles, ESG)</a:t>
            </a:r>
          </a:p>
          <a:p>
            <a:pPr marL="122158" indent="-122158">
              <a:buFont typeface="Arial" panose="020B0604020202020204" pitchFamily="34" charset="0"/>
              <a:buChar char="•"/>
            </a:pPr>
            <a:r>
              <a:rPr lang="en-AU" sz="945" dirty="0"/>
              <a:t>FinTech</a:t>
            </a:r>
          </a:p>
          <a:p>
            <a:pPr marL="122158" indent="-122158">
              <a:buFont typeface="Arial" panose="020B0604020202020204" pitchFamily="34" charset="0"/>
              <a:buChar char="•"/>
            </a:pPr>
            <a:r>
              <a:rPr lang="en-AU" sz="945" dirty="0"/>
              <a:t>International trade</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9222" y="2212172"/>
            <a:ext cx="368212" cy="368212"/>
          </a:xfrm>
          <a:prstGeom prst="rect">
            <a:avLst/>
          </a:prstGeom>
        </p:spPr>
      </p:pic>
      <p:sp>
        <p:nvSpPr>
          <p:cNvPr id="33" name="Rounded Rectangle 32"/>
          <p:cNvSpPr/>
          <p:nvPr/>
        </p:nvSpPr>
        <p:spPr>
          <a:xfrm>
            <a:off x="3192345" y="2827539"/>
            <a:ext cx="2584577" cy="1139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948" dirty="0"/>
          </a:p>
        </p:txBody>
      </p:sp>
      <p:sp>
        <p:nvSpPr>
          <p:cNvPr id="34" name="Rectangle 33"/>
          <p:cNvSpPr/>
          <p:nvPr/>
        </p:nvSpPr>
        <p:spPr>
          <a:xfrm>
            <a:off x="1100307" y="2951156"/>
            <a:ext cx="2022108" cy="753027"/>
          </a:xfrm>
          <a:prstGeom prst="rect">
            <a:avLst/>
          </a:prstGeom>
        </p:spPr>
        <p:txBody>
          <a:bodyPr wrap="square">
            <a:spAutoFit/>
          </a:bodyPr>
          <a:lstStyle/>
          <a:p>
            <a:pPr marL="97200" indent="-97200">
              <a:spcBef>
                <a:spcPts val="405"/>
              </a:spcBef>
              <a:buSzPct val="120000"/>
              <a:buFont typeface="Arial" panose="020B0604020202020204" pitchFamily="34" charset="0"/>
              <a:buChar char="•"/>
            </a:pPr>
            <a:r>
              <a:rPr lang="en-AU" sz="990" dirty="0"/>
              <a:t>Designing trustworthy systems using blockchains</a:t>
            </a:r>
          </a:p>
          <a:p>
            <a:pPr marL="97200" indent="-97200">
              <a:spcBef>
                <a:spcPts val="405"/>
              </a:spcBef>
              <a:buSzPct val="120000"/>
              <a:buFont typeface="Arial" panose="020B0604020202020204" pitchFamily="34" charset="0"/>
              <a:buChar char="•"/>
            </a:pPr>
            <a:r>
              <a:rPr lang="en-AU" sz="990" dirty="0"/>
              <a:t>Architecting blockchain-based applications</a:t>
            </a:r>
          </a:p>
        </p:txBody>
      </p:sp>
      <p:sp>
        <p:nvSpPr>
          <p:cNvPr id="35" name="Rectangle 34"/>
          <p:cNvSpPr/>
          <p:nvPr/>
        </p:nvSpPr>
        <p:spPr>
          <a:xfrm>
            <a:off x="3501550" y="4059798"/>
            <a:ext cx="2367038" cy="911019"/>
          </a:xfrm>
          <a:prstGeom prst="rect">
            <a:avLst/>
          </a:prstGeom>
        </p:spPr>
        <p:txBody>
          <a:bodyPr wrap="square">
            <a:spAutoFit/>
          </a:bodyPr>
          <a:lstStyle/>
          <a:p>
            <a:pPr marL="97200" indent="-97200">
              <a:spcBef>
                <a:spcPts val="405"/>
              </a:spcBef>
              <a:buSzPct val="120000"/>
              <a:buFont typeface="Arial" panose="020B0604020202020204" pitchFamily="34" charset="0"/>
              <a:buChar char="•"/>
            </a:pPr>
            <a:r>
              <a:rPr lang="en-AU" sz="1080" dirty="0"/>
              <a:t>Software Engineering &amp; Architecture</a:t>
            </a:r>
          </a:p>
          <a:p>
            <a:pPr marL="97200" indent="-97200">
              <a:spcBef>
                <a:spcPts val="405"/>
              </a:spcBef>
              <a:buSzPct val="120000"/>
              <a:buFont typeface="Arial" panose="020B0604020202020204" pitchFamily="34" charset="0"/>
              <a:buChar char="•"/>
            </a:pPr>
            <a:r>
              <a:rPr lang="en-AU" sz="1080" dirty="0"/>
              <a:t>Business Process Management</a:t>
            </a:r>
          </a:p>
          <a:p>
            <a:pPr marL="97200" indent="-97200">
              <a:spcBef>
                <a:spcPts val="405"/>
              </a:spcBef>
              <a:buSzPct val="120000"/>
              <a:buFont typeface="Arial" panose="020B0604020202020204" pitchFamily="34" charset="0"/>
              <a:buChar char="•"/>
            </a:pPr>
            <a:r>
              <a:rPr lang="en-AU" sz="1080" dirty="0"/>
              <a:t>Cyber Security &amp; Privacy</a:t>
            </a:r>
          </a:p>
          <a:p>
            <a:pPr marL="97200" indent="-97200">
              <a:spcBef>
                <a:spcPts val="405"/>
              </a:spcBef>
              <a:buSzPct val="120000"/>
              <a:buFont typeface="Arial" panose="020B0604020202020204" pitchFamily="34" charset="0"/>
              <a:buChar char="•"/>
            </a:pPr>
            <a:r>
              <a:rPr lang="en-AU" sz="1080" dirty="0"/>
              <a:t>Distributed Systems</a:t>
            </a:r>
          </a:p>
        </p:txBody>
      </p:sp>
      <p:sp>
        <p:nvSpPr>
          <p:cNvPr id="47" name="Rectangle 46"/>
          <p:cNvSpPr/>
          <p:nvPr/>
        </p:nvSpPr>
        <p:spPr>
          <a:xfrm rot="16200000">
            <a:off x="698788" y="3247503"/>
            <a:ext cx="519694" cy="238207"/>
          </a:xfrm>
          <a:prstGeom prst="rect">
            <a:avLst/>
          </a:prstGeom>
        </p:spPr>
        <p:txBody>
          <a:bodyPr wrap="none">
            <a:spAutoFit/>
          </a:bodyPr>
          <a:lstStyle/>
          <a:p>
            <a:r>
              <a:rPr lang="en-AU" sz="948" dirty="0"/>
              <a:t>GOALS</a:t>
            </a:r>
          </a:p>
        </p:txBody>
      </p:sp>
      <p:cxnSp>
        <p:nvCxnSpPr>
          <p:cNvPr id="49" name="Straight Connector 48"/>
          <p:cNvCxnSpPr/>
          <p:nvPr/>
        </p:nvCxnSpPr>
        <p:spPr>
          <a:xfrm>
            <a:off x="1093672" y="2796655"/>
            <a:ext cx="0" cy="116763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5815436" y="2824394"/>
            <a:ext cx="2320961" cy="11399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sz="948" dirty="0"/>
          </a:p>
        </p:txBody>
      </p:sp>
      <p:sp>
        <p:nvSpPr>
          <p:cNvPr id="54" name="Rectangle 53"/>
          <p:cNvSpPr/>
          <p:nvPr/>
        </p:nvSpPr>
        <p:spPr>
          <a:xfrm rot="16200000">
            <a:off x="7622116" y="3300173"/>
            <a:ext cx="766557" cy="238207"/>
          </a:xfrm>
          <a:prstGeom prst="rect">
            <a:avLst/>
          </a:prstGeom>
        </p:spPr>
        <p:txBody>
          <a:bodyPr wrap="none">
            <a:spAutoFit/>
          </a:bodyPr>
          <a:lstStyle/>
          <a:p>
            <a:r>
              <a:rPr lang="en-AU" sz="948" dirty="0"/>
              <a:t>OUTCOMES</a:t>
            </a:r>
          </a:p>
        </p:txBody>
      </p:sp>
      <p:cxnSp>
        <p:nvCxnSpPr>
          <p:cNvPr id="55" name="Straight Connector 54"/>
          <p:cNvCxnSpPr/>
          <p:nvPr/>
        </p:nvCxnSpPr>
        <p:spPr>
          <a:xfrm>
            <a:off x="7863719" y="2808682"/>
            <a:ext cx="0" cy="1155612"/>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496338" y="3976024"/>
            <a:ext cx="0" cy="1020114"/>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rot="16200000">
            <a:off x="2962926" y="4375412"/>
            <a:ext cx="745717" cy="238207"/>
          </a:xfrm>
          <a:prstGeom prst="rect">
            <a:avLst/>
          </a:prstGeom>
        </p:spPr>
        <p:txBody>
          <a:bodyPr wrap="none">
            <a:spAutoFit/>
          </a:bodyPr>
          <a:lstStyle/>
          <a:p>
            <a:r>
              <a:rPr lang="en-AU" sz="948" dirty="0"/>
              <a:t>PRINCIPLES</a:t>
            </a:r>
          </a:p>
        </p:txBody>
      </p:sp>
      <p:sp>
        <p:nvSpPr>
          <p:cNvPr id="62" name="Rectangle 61"/>
          <p:cNvSpPr/>
          <p:nvPr/>
        </p:nvSpPr>
        <p:spPr>
          <a:xfrm rot="16200000">
            <a:off x="3021305" y="2096555"/>
            <a:ext cx="679994" cy="238207"/>
          </a:xfrm>
          <a:prstGeom prst="rect">
            <a:avLst/>
          </a:prstGeom>
        </p:spPr>
        <p:txBody>
          <a:bodyPr wrap="none">
            <a:spAutoFit/>
          </a:bodyPr>
          <a:lstStyle/>
          <a:p>
            <a:r>
              <a:rPr lang="en-AU" sz="948" dirty="0"/>
              <a:t>DOMAINS</a:t>
            </a:r>
          </a:p>
        </p:txBody>
      </p:sp>
      <p:cxnSp>
        <p:nvCxnSpPr>
          <p:cNvPr id="63" name="Straight Connector 62"/>
          <p:cNvCxnSpPr/>
          <p:nvPr/>
        </p:nvCxnSpPr>
        <p:spPr>
          <a:xfrm>
            <a:off x="3496338" y="1651151"/>
            <a:ext cx="0" cy="116763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501548" y="2872333"/>
            <a:ext cx="1763616" cy="1077218"/>
          </a:xfrm>
          <a:prstGeom prst="rect">
            <a:avLst/>
          </a:prstGeom>
        </p:spPr>
        <p:txBody>
          <a:bodyPr wrap="square">
            <a:spAutoFit/>
          </a:bodyPr>
          <a:lstStyle/>
          <a:p>
            <a:pPr marL="97200" indent="-97200">
              <a:spcBef>
                <a:spcPts val="405"/>
              </a:spcBef>
              <a:buSzPct val="120000"/>
              <a:buFont typeface="Arial" panose="020B0604020202020204" pitchFamily="34" charset="0"/>
              <a:buChar char="•"/>
            </a:pPr>
            <a:r>
              <a:rPr lang="en-AU" sz="1080" dirty="0">
                <a:solidFill>
                  <a:schemeClr val="bg1"/>
                </a:solidFill>
              </a:rPr>
              <a:t>Distributed Ledger Technologies</a:t>
            </a:r>
          </a:p>
          <a:p>
            <a:pPr marL="97200" indent="-97200">
              <a:spcBef>
                <a:spcPts val="405"/>
              </a:spcBef>
              <a:buSzPct val="120000"/>
              <a:buFont typeface="Arial" panose="020B0604020202020204" pitchFamily="34" charset="0"/>
              <a:buChar char="•"/>
            </a:pPr>
            <a:r>
              <a:rPr lang="en-AU" sz="1080" dirty="0">
                <a:solidFill>
                  <a:schemeClr val="bg1"/>
                </a:solidFill>
              </a:rPr>
              <a:t>Blockchain platforms</a:t>
            </a:r>
          </a:p>
          <a:p>
            <a:pPr marL="97200" indent="-97200">
              <a:spcBef>
                <a:spcPts val="405"/>
              </a:spcBef>
              <a:buSzPct val="120000"/>
              <a:buFont typeface="Arial" panose="020B0604020202020204" pitchFamily="34" charset="0"/>
              <a:buChar char="•"/>
            </a:pPr>
            <a:r>
              <a:rPr lang="en-AU" sz="1080" dirty="0">
                <a:solidFill>
                  <a:schemeClr val="bg1"/>
                </a:solidFill>
              </a:rPr>
              <a:t>Smart contracts</a:t>
            </a:r>
          </a:p>
          <a:p>
            <a:pPr marL="97200" indent="-97200">
              <a:spcBef>
                <a:spcPts val="405"/>
              </a:spcBef>
              <a:buSzPct val="120000"/>
              <a:buFont typeface="Arial" panose="020B0604020202020204" pitchFamily="34" charset="0"/>
              <a:buChar char="•"/>
            </a:pPr>
            <a:r>
              <a:rPr lang="en-AU" sz="1080" dirty="0">
                <a:solidFill>
                  <a:schemeClr val="bg1"/>
                </a:solidFill>
              </a:rPr>
              <a:t>Tokenisation</a:t>
            </a:r>
          </a:p>
        </p:txBody>
      </p:sp>
      <p:cxnSp>
        <p:nvCxnSpPr>
          <p:cNvPr id="66" name="Straight Connector 65"/>
          <p:cNvCxnSpPr/>
          <p:nvPr/>
        </p:nvCxnSpPr>
        <p:spPr>
          <a:xfrm>
            <a:off x="3496338" y="2809275"/>
            <a:ext cx="0" cy="116763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rot="16200000">
            <a:off x="2902335" y="3276255"/>
            <a:ext cx="869149" cy="238207"/>
          </a:xfrm>
          <a:prstGeom prst="rect">
            <a:avLst/>
          </a:prstGeom>
        </p:spPr>
        <p:txBody>
          <a:bodyPr wrap="none">
            <a:spAutoFit/>
          </a:bodyPr>
          <a:lstStyle/>
          <a:p>
            <a:r>
              <a:rPr lang="en-AU" sz="948" dirty="0">
                <a:solidFill>
                  <a:srgbClr val="FFFFFF"/>
                </a:solidFill>
              </a:rPr>
              <a:t>TECHNOLOGY</a:t>
            </a:r>
          </a:p>
        </p:txBody>
      </p:sp>
      <p:sp>
        <p:nvSpPr>
          <p:cNvPr id="71" name="Rectangle 70"/>
          <p:cNvSpPr/>
          <p:nvPr/>
        </p:nvSpPr>
        <p:spPr>
          <a:xfrm>
            <a:off x="5946746" y="2838234"/>
            <a:ext cx="1940932" cy="1160318"/>
          </a:xfrm>
          <a:prstGeom prst="rect">
            <a:avLst/>
          </a:prstGeom>
        </p:spPr>
        <p:txBody>
          <a:bodyPr wrap="square">
            <a:spAutoFit/>
          </a:bodyPr>
          <a:lstStyle/>
          <a:p>
            <a:pPr marL="97200" indent="-97200">
              <a:spcBef>
                <a:spcPts val="405"/>
              </a:spcBef>
              <a:buSzPct val="120000"/>
              <a:buFont typeface="Arial" panose="020B0604020202020204" pitchFamily="34" charset="0"/>
              <a:buChar char="•"/>
            </a:pPr>
            <a:r>
              <a:rPr lang="en-AU" sz="990" dirty="0"/>
              <a:t>Identifying design trade-offs</a:t>
            </a:r>
          </a:p>
          <a:p>
            <a:pPr marL="97200" indent="-97200">
              <a:spcBef>
                <a:spcPts val="405"/>
              </a:spcBef>
              <a:buSzPct val="120000"/>
              <a:buFont typeface="Arial" panose="020B0604020202020204" pitchFamily="34" charset="0"/>
              <a:buChar char="•"/>
            </a:pPr>
            <a:r>
              <a:rPr lang="en-AU" sz="990" dirty="0"/>
              <a:t>Identifying technical risks &amp; opportunities</a:t>
            </a:r>
          </a:p>
          <a:p>
            <a:pPr marL="97200" indent="-97200">
              <a:spcBef>
                <a:spcPts val="405"/>
              </a:spcBef>
              <a:buSzPct val="120000"/>
              <a:buFont typeface="Arial" panose="020B0604020202020204" pitchFamily="34" charset="0"/>
              <a:buChar char="•"/>
            </a:pPr>
            <a:r>
              <a:rPr lang="en-AU" sz="990" dirty="0"/>
              <a:t>Formal &amp; empirical evaluation of blockchain-based systems</a:t>
            </a:r>
          </a:p>
          <a:p>
            <a:pPr marL="97200" indent="-97200">
              <a:spcBef>
                <a:spcPts val="405"/>
              </a:spcBef>
              <a:buSzPct val="120000"/>
              <a:buFont typeface="Arial" panose="020B0604020202020204" pitchFamily="34" charset="0"/>
              <a:buChar char="•"/>
            </a:pPr>
            <a:r>
              <a:rPr lang="en-AU" sz="990" dirty="0"/>
              <a:t>Tools &amp; processes</a:t>
            </a:r>
          </a:p>
        </p:txBody>
      </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4822" y="1771808"/>
            <a:ext cx="369725" cy="369725"/>
          </a:xfrm>
          <a:prstGeom prst="rect">
            <a:avLst/>
          </a:prstGeom>
        </p:spPr>
      </p:pic>
      <p:sp>
        <p:nvSpPr>
          <p:cNvPr id="3" name="Slide Number Placeholder 2">
            <a:extLst>
              <a:ext uri="{FF2B5EF4-FFF2-40B4-BE49-F238E27FC236}">
                <a16:creationId xmlns:a16="http://schemas.microsoft.com/office/drawing/2014/main" id="{2A0C72AC-E1B6-9245-62FA-658391028F1F}"/>
              </a:ext>
            </a:extLst>
          </p:cNvPr>
          <p:cNvSpPr>
            <a:spLocks noGrp="1"/>
          </p:cNvSpPr>
          <p:nvPr>
            <p:ph type="sldNum" sz="quarter" idx="4"/>
          </p:nvPr>
        </p:nvSpPr>
        <p:spPr/>
        <p:txBody>
          <a:bodyPr/>
          <a:lstStyle/>
          <a:p>
            <a:fld id="{97F98C0B-273E-428A-ABCF-EBED2BA25188}" type="slidenum">
              <a:rPr lang="en-US" smtClean="0"/>
              <a:t>3</a:t>
            </a:fld>
            <a:endParaRPr lang="en-US"/>
          </a:p>
        </p:txBody>
      </p:sp>
    </p:spTree>
    <p:extLst>
      <p:ext uri="{BB962C8B-B14F-4D97-AF65-F5344CB8AC3E}">
        <p14:creationId xmlns:p14="http://schemas.microsoft.com/office/powerpoint/2010/main" val="23781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AU" sz="2970" dirty="0"/>
              <a:t>Textbook – Architecture for Blockchain Applications</a:t>
            </a:r>
          </a:p>
        </p:txBody>
      </p:sp>
      <p:pic>
        <p:nvPicPr>
          <p:cNvPr id="6" name="Content Placeholder 5"/>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1403648" y="1417796"/>
            <a:ext cx="2592288" cy="3495766"/>
          </a:xfrm>
        </p:spPr>
      </p:pic>
      <p:sp>
        <p:nvSpPr>
          <p:cNvPr id="8" name="Content Placeholder 7"/>
          <p:cNvSpPr>
            <a:spLocks noGrp="1"/>
          </p:cNvSpPr>
          <p:nvPr>
            <p:ph sz="half" idx="4294967295"/>
          </p:nvPr>
        </p:nvSpPr>
        <p:spPr>
          <a:xfrm>
            <a:off x="4572000" y="1417797"/>
            <a:ext cx="3816424" cy="1890713"/>
          </a:xfrm>
        </p:spPr>
        <p:txBody>
          <a:bodyPr/>
          <a:lstStyle/>
          <a:p>
            <a:pPr marL="0" indent="0">
              <a:buNone/>
            </a:pPr>
            <a:r>
              <a:rPr lang="en-AU" dirty="0" err="1"/>
              <a:t>Xiwei</a:t>
            </a:r>
            <a:r>
              <a:rPr lang="en-AU" dirty="0"/>
              <a:t> Xu, Ingo Weber, Mark Staples</a:t>
            </a:r>
            <a:br>
              <a:rPr lang="en-AU" dirty="0"/>
            </a:br>
            <a:r>
              <a:rPr lang="en-AU" i="1" dirty="0"/>
              <a:t>Architecture for Blockchain Applications</a:t>
            </a:r>
            <a:br>
              <a:rPr lang="en-AU" dirty="0"/>
            </a:br>
            <a:r>
              <a:rPr lang="en-AU" dirty="0"/>
              <a:t>Springer, 2019</a:t>
            </a:r>
          </a:p>
          <a:p>
            <a:pPr marL="0" indent="0">
              <a:buNone/>
            </a:pPr>
            <a:endParaRPr lang="en-AU" dirty="0"/>
          </a:p>
        </p:txBody>
      </p:sp>
      <p:sp>
        <p:nvSpPr>
          <p:cNvPr id="4" name="TextBox 3">
            <a:extLst>
              <a:ext uri="{FF2B5EF4-FFF2-40B4-BE49-F238E27FC236}">
                <a16:creationId xmlns:a16="http://schemas.microsoft.com/office/drawing/2014/main" id="{3F903A3D-BAF8-E64A-7733-9ADBA075A441}"/>
              </a:ext>
            </a:extLst>
          </p:cNvPr>
          <p:cNvSpPr txBox="1"/>
          <p:nvPr/>
        </p:nvSpPr>
        <p:spPr>
          <a:xfrm>
            <a:off x="4427985" y="3881706"/>
            <a:ext cx="5659349" cy="830997"/>
          </a:xfrm>
          <a:prstGeom prst="rect">
            <a:avLst/>
          </a:prstGeom>
          <a:noFill/>
        </p:spPr>
        <p:txBody>
          <a:bodyPr wrap="square" rtlCol="0">
            <a:spAutoFit/>
          </a:bodyPr>
          <a:lstStyle/>
          <a:p>
            <a:pPr marL="285750" indent="-285750">
              <a:buClr>
                <a:srgbClr val="EB5A19"/>
              </a:buClr>
              <a:buFont typeface="Wingdings" pitchFamily="2" charset="2"/>
              <a:buChar char="§"/>
            </a:pPr>
            <a:r>
              <a:rPr lang="en-AU" sz="2400" dirty="0"/>
              <a:t>Supplementary readings</a:t>
            </a:r>
          </a:p>
          <a:p>
            <a:pPr marL="285750" indent="-285750">
              <a:buClr>
                <a:srgbClr val="EB5A19"/>
              </a:buClr>
              <a:buFont typeface="Wingdings" pitchFamily="2" charset="2"/>
              <a:buChar char="§"/>
            </a:pPr>
            <a:r>
              <a:rPr lang="en-AU" sz="2400" dirty="0"/>
              <a:t>Some additional notes on slides</a:t>
            </a:r>
          </a:p>
        </p:txBody>
      </p:sp>
      <p:sp>
        <p:nvSpPr>
          <p:cNvPr id="2" name="Slide Number Placeholder 1">
            <a:extLst>
              <a:ext uri="{FF2B5EF4-FFF2-40B4-BE49-F238E27FC236}">
                <a16:creationId xmlns:a16="http://schemas.microsoft.com/office/drawing/2014/main" id="{64C7B6C1-F2AA-E55F-F43D-D7588DD8DBB8}"/>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256208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bg1"/>
                </a:solidFill>
              </a:rPr>
              <a:t>Course Structure</a:t>
            </a:r>
          </a:p>
        </p:txBody>
      </p:sp>
    </p:spTree>
    <p:extLst>
      <p:ext uri="{BB962C8B-B14F-4D97-AF65-F5344CB8AC3E}">
        <p14:creationId xmlns:p14="http://schemas.microsoft.com/office/powerpoint/2010/main" val="111467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AU"/>
              <a:t>On completion of the course, you will be able to:</a:t>
            </a:r>
          </a:p>
          <a:p>
            <a:pPr marL="457200" indent="-457200">
              <a:buFont typeface="+mj-lt"/>
              <a:buAutoNum type="arabicPeriod"/>
            </a:pPr>
            <a:r>
              <a:rPr lang="en-AU"/>
              <a:t>explain the principles of blockchain &amp; its roles in an application architecture</a:t>
            </a:r>
          </a:p>
          <a:p>
            <a:pPr marL="457200" indent="-457200">
              <a:buFont typeface="+mj-lt"/>
              <a:buAutoNum type="arabicPeriod"/>
            </a:pPr>
            <a:r>
              <a:rPr lang="en-AU"/>
              <a:t>assess the suitability of blockchains to solve a constrained problem</a:t>
            </a:r>
          </a:p>
          <a:p>
            <a:pPr marL="457200" indent="-457200">
              <a:buFont typeface="+mj-lt"/>
              <a:buAutoNum type="arabicPeriod"/>
            </a:pPr>
            <a:r>
              <a:rPr lang="en-AU"/>
              <a:t>design blockchain-based software architectures</a:t>
            </a:r>
          </a:p>
          <a:p>
            <a:pPr marL="457200" indent="-457200">
              <a:buFont typeface="+mj-lt"/>
              <a:buAutoNum type="arabicPeriod"/>
            </a:pPr>
            <a:r>
              <a:rPr lang="en-AU"/>
              <a:t>make functional and non-functional trade-offs for blockchain-based applications</a:t>
            </a:r>
          </a:p>
          <a:p>
            <a:pPr marL="457200" indent="-457200">
              <a:buFont typeface="+mj-lt"/>
              <a:buAutoNum type="arabicPeriod"/>
            </a:pPr>
            <a:r>
              <a:rPr lang="en-AU"/>
              <a:t>build small applications on a blockchain</a:t>
            </a:r>
            <a:endParaRPr lang="en-AU" dirty="0"/>
          </a:p>
        </p:txBody>
      </p:sp>
      <p:sp>
        <p:nvSpPr>
          <p:cNvPr id="4" name="Title 3"/>
          <p:cNvSpPr>
            <a:spLocks noGrp="1"/>
          </p:cNvSpPr>
          <p:nvPr>
            <p:ph type="title"/>
          </p:nvPr>
        </p:nvSpPr>
        <p:spPr/>
        <p:txBody>
          <a:bodyPr/>
          <a:lstStyle/>
          <a:p>
            <a:r>
              <a:rPr lang="en-AU"/>
              <a:t>Learning Outcomes</a:t>
            </a:r>
            <a:endParaRPr lang="en-AU" dirty="0"/>
          </a:p>
        </p:txBody>
      </p:sp>
      <p:sp>
        <p:nvSpPr>
          <p:cNvPr id="2" name="Slide Number Placeholder 1">
            <a:extLst>
              <a:ext uri="{FF2B5EF4-FFF2-40B4-BE49-F238E27FC236}">
                <a16:creationId xmlns:a16="http://schemas.microsoft.com/office/drawing/2014/main" id="{959EA003-DB79-35E8-7AAF-0D6541DB7386}"/>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17377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Course Outline</a:t>
            </a:r>
          </a:p>
        </p:txBody>
      </p:sp>
      <p:graphicFrame>
        <p:nvGraphicFramePr>
          <p:cNvPr id="3" name="Content Placeholder 2"/>
          <p:cNvGraphicFramePr>
            <a:graphicFrameLocks noGrp="1"/>
          </p:cNvGraphicFramePr>
          <p:nvPr>
            <p:ph idx="4294967295"/>
          </p:nvPr>
        </p:nvGraphicFramePr>
        <p:xfrm>
          <a:off x="531754" y="1129308"/>
          <a:ext cx="8080492" cy="3886200"/>
        </p:xfrm>
        <a:graphic>
          <a:graphicData uri="http://schemas.openxmlformats.org/drawingml/2006/table">
            <a:tbl>
              <a:tblPr firstRow="1" bandRow="1">
                <a:tableStyleId>{5C22544A-7EE6-4342-B048-85BDC9FD1C3A}</a:tableStyleId>
              </a:tblPr>
              <a:tblGrid>
                <a:gridCol w="388843">
                  <a:extLst>
                    <a:ext uri="{9D8B030D-6E8A-4147-A177-3AD203B41FA5}">
                      <a16:colId xmlns:a16="http://schemas.microsoft.com/office/drawing/2014/main" val="20000"/>
                    </a:ext>
                  </a:extLst>
                </a:gridCol>
                <a:gridCol w="717259">
                  <a:extLst>
                    <a:ext uri="{9D8B030D-6E8A-4147-A177-3AD203B41FA5}">
                      <a16:colId xmlns:a16="http://schemas.microsoft.com/office/drawing/2014/main" val="20001"/>
                    </a:ext>
                  </a:extLst>
                </a:gridCol>
                <a:gridCol w="763206">
                  <a:extLst>
                    <a:ext uri="{9D8B030D-6E8A-4147-A177-3AD203B41FA5}">
                      <a16:colId xmlns:a16="http://schemas.microsoft.com/office/drawing/2014/main" val="20002"/>
                    </a:ext>
                  </a:extLst>
                </a:gridCol>
                <a:gridCol w="2106728">
                  <a:extLst>
                    <a:ext uri="{9D8B030D-6E8A-4147-A177-3AD203B41FA5}">
                      <a16:colId xmlns:a16="http://schemas.microsoft.com/office/drawing/2014/main" val="20003"/>
                    </a:ext>
                  </a:extLst>
                </a:gridCol>
                <a:gridCol w="2376264">
                  <a:extLst>
                    <a:ext uri="{9D8B030D-6E8A-4147-A177-3AD203B41FA5}">
                      <a16:colId xmlns:a16="http://schemas.microsoft.com/office/drawing/2014/main" val="20004"/>
                    </a:ext>
                  </a:extLst>
                </a:gridCol>
                <a:gridCol w="1728192">
                  <a:extLst>
                    <a:ext uri="{9D8B030D-6E8A-4147-A177-3AD203B41FA5}">
                      <a16:colId xmlns:a16="http://schemas.microsoft.com/office/drawing/2014/main" val="20005"/>
                    </a:ext>
                  </a:extLst>
                </a:gridCol>
              </a:tblGrid>
              <a:tr h="252000">
                <a:tc>
                  <a:txBody>
                    <a:bodyPr/>
                    <a:lstStyle/>
                    <a:p>
                      <a:pPr algn="ctr" rtl="0" fontAlgn="t">
                        <a:lnSpc>
                          <a:spcPct val="100000"/>
                        </a:lnSpc>
                        <a:spcBef>
                          <a:spcPts val="0"/>
                        </a:spcBef>
                        <a:spcAft>
                          <a:spcPts val="0"/>
                        </a:spcAft>
                      </a:pP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lnSpc>
                          <a:spcPct val="100000"/>
                        </a:lnSpc>
                        <a:spcBef>
                          <a:spcPts val="0"/>
                        </a:spcBef>
                        <a:spcAft>
                          <a:spcPts val="0"/>
                        </a:spcAft>
                      </a:pPr>
                      <a:r>
                        <a:rPr lang="en-AU" sz="1400" b="1" i="0" u="none" strike="noStrike" dirty="0">
                          <a:solidFill>
                            <a:schemeClr val="tx1"/>
                          </a:solidFill>
                          <a:effectLst/>
                          <a:latin typeface="Calibri" panose="020F0502020204030204" pitchFamily="34" charset="0"/>
                          <a:cs typeface="Calibri" panose="020F0502020204030204" pitchFamily="34" charset="0"/>
                        </a:rPr>
                        <a:t>Date</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lnSpc>
                          <a:spcPct val="100000"/>
                        </a:lnSpc>
                        <a:spcBef>
                          <a:spcPts val="0"/>
                        </a:spcBef>
                        <a:spcAft>
                          <a:spcPts val="0"/>
                        </a:spcAft>
                      </a:pPr>
                      <a:r>
                        <a:rPr lang="en-AU" sz="1400" b="1" i="0" u="none" strike="noStrike" dirty="0">
                          <a:solidFill>
                            <a:schemeClr val="tx1"/>
                          </a:solidFill>
                          <a:effectLst/>
                          <a:latin typeface="Calibri" panose="020F0502020204030204" pitchFamily="34" charset="0"/>
                          <a:cs typeface="Calibri" panose="020F0502020204030204" pitchFamily="34" charset="0"/>
                        </a:rPr>
                        <a:t>Lecturer</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lnSpc>
                          <a:spcPct val="100000"/>
                        </a:lnSpc>
                        <a:spcBef>
                          <a:spcPts val="0"/>
                        </a:spcBef>
                        <a:spcAft>
                          <a:spcPts val="0"/>
                        </a:spcAft>
                      </a:pPr>
                      <a:r>
                        <a:rPr lang="en-AU" sz="1400" b="1" i="0" u="none" strike="noStrike" dirty="0">
                          <a:solidFill>
                            <a:schemeClr val="tx1"/>
                          </a:solidFill>
                          <a:effectLst/>
                          <a:latin typeface="Calibri" panose="020F0502020204030204" pitchFamily="34" charset="0"/>
                          <a:cs typeface="Calibri" panose="020F0502020204030204" pitchFamily="34" charset="0"/>
                        </a:rPr>
                        <a:t>Monday</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lnSpc>
                          <a:spcPct val="100000"/>
                        </a:lnSpc>
                        <a:spcBef>
                          <a:spcPts val="0"/>
                        </a:spcBef>
                        <a:spcAft>
                          <a:spcPts val="0"/>
                        </a:spcAft>
                      </a:pPr>
                      <a:r>
                        <a:rPr lang="en-AU" sz="1400" b="1" i="0" u="none" strike="noStrike" dirty="0">
                          <a:solidFill>
                            <a:schemeClr val="tx1"/>
                          </a:solidFill>
                          <a:effectLst/>
                          <a:latin typeface="Calibri" panose="020F0502020204030204" pitchFamily="34" charset="0"/>
                          <a:cs typeface="Calibri" panose="020F0502020204030204" pitchFamily="34" charset="0"/>
                        </a:rPr>
                        <a:t>Wednesday</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spcBef>
                          <a:spcPts val="0"/>
                        </a:spcBef>
                        <a:spcAft>
                          <a:spcPts val="0"/>
                        </a:spcAft>
                      </a:pPr>
                      <a:r>
                        <a:rPr lang="en-AU" sz="1400" b="1" i="0" u="none" strike="noStrike" dirty="0">
                          <a:solidFill>
                            <a:srgbClr val="000000"/>
                          </a:solidFill>
                          <a:effectLst/>
                          <a:latin typeface="Calibri" panose="020F0502020204030204" pitchFamily="34" charset="0"/>
                          <a:cs typeface="Calibri" panose="020F0502020204030204" pitchFamily="34" charset="0"/>
                        </a:rPr>
                        <a:t>Assessment</a:t>
                      </a: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extLst>
                  <a:ext uri="{0D108BD9-81ED-4DB2-BD59-A6C34878D82A}">
                    <a16:rowId xmlns:a16="http://schemas.microsoft.com/office/drawing/2014/main" val="10000"/>
                  </a:ext>
                </a:extLst>
              </a:tr>
              <a:tr h="252000">
                <a:tc>
                  <a:txBody>
                    <a:bodyPr/>
                    <a:lstStyle/>
                    <a:p>
                      <a:pPr rtl="0" fontAlgn="t">
                        <a:lnSpc>
                          <a:spcPct val="100000"/>
                        </a:lnSpc>
                        <a:spcBef>
                          <a:spcPts val="0"/>
                        </a:spcBef>
                        <a:spcAft>
                          <a:spcPts val="0"/>
                        </a:spcAft>
                      </a:pPr>
                      <a:r>
                        <a:rPr lang="en-AU" sz="1400" b="0" i="0" u="none" strike="noStrike" dirty="0">
                          <a:solidFill>
                            <a:schemeClr val="tx1"/>
                          </a:solidFill>
                          <a:effectLst/>
                          <a:latin typeface="Calibri" panose="020F0502020204030204" pitchFamily="34" charset="0"/>
                          <a:cs typeface="Calibri" panose="020F0502020204030204" pitchFamily="34" charset="0"/>
                        </a:rPr>
                        <a:t>1</a:t>
                      </a:r>
                      <a:endParaRPr lang="en-AU" sz="1400"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May 29 &amp; 31</a:t>
                      </a:r>
                    </a:p>
                  </a:txBody>
                  <a:tcPr marL="57150" marR="57150" marT="57150" marB="571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Lam</a:t>
                      </a:r>
                    </a:p>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Helen</a:t>
                      </a:r>
                    </a:p>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Dilum</a:t>
                      </a:r>
                    </a:p>
                  </a:txBody>
                  <a:tcPr marL="57150" marR="57150" marT="57150" marB="57150"/>
                </a:tc>
                <a:tc>
                  <a:txBody>
                    <a:bodyPr/>
                    <a:lstStyle/>
                    <a:p>
                      <a:pPr marL="285750" lvl="0" indent="-285750">
                        <a:lnSpc>
                          <a:spcPct val="100000"/>
                        </a:lnSpc>
                        <a:spcBef>
                          <a:spcPts val="0"/>
                        </a:spcBef>
                        <a:spcAft>
                          <a:spcPts val="0"/>
                        </a:spcAft>
                        <a:buFont typeface="Arial"/>
                        <a:buChar cha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Introduction</a:t>
                      </a:r>
                      <a:endParaRPr lang="en-US" sz="1400" dirty="0">
                        <a:solidFill>
                          <a:schemeClr val="tx1"/>
                        </a:solidFill>
                        <a:latin typeface="Calibri" panose="020F0502020204030204" pitchFamily="34" charset="0"/>
                        <a:cs typeface="Calibri" panose="020F0502020204030204" pitchFamily="34" charset="0"/>
                      </a:endParaRPr>
                    </a:p>
                    <a:p>
                      <a:pPr marL="285750" lvl="0" indent="-285750">
                        <a:lnSpc>
                          <a:spcPct val="100000"/>
                        </a:lnSpc>
                        <a:spcBef>
                          <a:spcPts val="0"/>
                        </a:spcBef>
                        <a:spcAft>
                          <a:spcPts val="0"/>
                        </a:spcAft>
                        <a:buFont typeface="Arial"/>
                        <a:buChar cha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Blockchain basics</a:t>
                      </a:r>
                      <a:endParaRPr lang="en-US" sz="1400" dirty="0">
                        <a:solidFill>
                          <a:schemeClr val="tx1"/>
                        </a:solidFill>
                        <a:latin typeface="Calibri" panose="020F0502020204030204" pitchFamily="34" charset="0"/>
                        <a:cs typeface="Calibri" panose="020F0502020204030204" pitchFamily="34" charset="0"/>
                      </a:endParaRPr>
                    </a:p>
                  </a:txBody>
                  <a:tcPr marL="57150" marR="57150" marT="57150" marB="57150"/>
                </a:tc>
                <a:tc>
                  <a:txBody>
                    <a:bodyPr/>
                    <a:lstStyle/>
                    <a:p>
                      <a:pPr marL="285750" indent="-285750" rtl="0" fontAlgn="t">
                        <a:lnSpc>
                          <a:spcPct val="100000"/>
                        </a:lnSpc>
                        <a:spcBef>
                          <a:spcPts val="0"/>
                        </a:spcBef>
                        <a:spcAft>
                          <a:spcPts val="0"/>
                        </a:spcAft>
                        <a:buFont typeface="Arial"/>
                        <a:buChar cha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Blockchain platforms</a:t>
                      </a:r>
                      <a:endParaRPr lang="en-US" sz="1400" dirty="0">
                        <a:solidFill>
                          <a:schemeClr val="tx1"/>
                        </a:solidFill>
                        <a:latin typeface="Calibri" panose="020F0502020204030204" pitchFamily="34" charset="0"/>
                        <a:cs typeface="Calibri" panose="020F0502020204030204" pitchFamily="34" charset="0"/>
                      </a:endParaRPr>
                    </a:p>
                  </a:txBody>
                  <a:tcPr marL="57150" marR="57150" marT="57150" marB="57150"/>
                </a:tc>
                <a:tc>
                  <a:txBody>
                    <a:bodyPr/>
                    <a:lstStyle/>
                    <a:p>
                      <a:pPr fontAlgn="t">
                        <a:lnSpc>
                          <a:spcPct val="100000"/>
                        </a:lnSpc>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1 release</a:t>
                      </a:r>
                    </a:p>
                    <a:p>
                      <a:pPr marL="0"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2 release</a:t>
                      </a:r>
                    </a:p>
                  </a:txBody>
                  <a:tcPr marL="57150" marR="57150" marT="57150" marB="57150"/>
                </a:tc>
                <a:extLst>
                  <a:ext uri="{0D108BD9-81ED-4DB2-BD59-A6C34878D82A}">
                    <a16:rowId xmlns:a16="http://schemas.microsoft.com/office/drawing/2014/main" val="10001"/>
                  </a:ext>
                </a:extLst>
              </a:tr>
              <a:tr h="252000">
                <a:tc>
                  <a:txBody>
                    <a:bodyPr/>
                    <a:lstStyle/>
                    <a:p>
                      <a:pPr rtl="0" fontAlgn="t">
                        <a:lnSpc>
                          <a:spcPct val="100000"/>
                        </a:lnSpc>
                        <a:spcBef>
                          <a:spcPts val="0"/>
                        </a:spcBef>
                        <a:spcAft>
                          <a:spcPts val="0"/>
                        </a:spcAft>
                      </a:pPr>
                      <a:r>
                        <a:rPr lang="en-AU" sz="1400" b="0" i="0" u="none" strike="noStrike" dirty="0">
                          <a:solidFill>
                            <a:schemeClr val="tx1"/>
                          </a:solidFill>
                          <a:effectLst/>
                          <a:latin typeface="Calibri" panose="020F0502020204030204" pitchFamily="34" charset="0"/>
                          <a:cs typeface="Calibri" panose="020F0502020204030204" pitchFamily="34" charset="0"/>
                        </a:rPr>
                        <a:t>2 </a:t>
                      </a:r>
                      <a:endParaRPr lang="en-AU" sz="1400"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5 &amp; 7</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Lam</a:t>
                      </a:r>
                    </a:p>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Dilum</a:t>
                      </a:r>
                    </a:p>
                  </a:txBody>
                  <a:tcPr marL="57150" marR="57150" marT="57150" marB="5715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Smart contracts &amp; oracles</a:t>
                      </a:r>
                    </a:p>
                  </a:txBody>
                  <a:tcPr marL="57150" marR="57150" marT="57150" marB="57150"/>
                </a:tc>
                <a:tc>
                  <a:txBody>
                    <a:bodyPr/>
                    <a:lstStyle/>
                    <a:p>
                      <a:pPr marL="285750" lvl="0" indent="-285750">
                        <a:lnSpc>
                          <a:spcPct val="100000"/>
                        </a:lnSpc>
                        <a:spcBef>
                          <a:spcPts val="0"/>
                        </a:spcBef>
                        <a:spcAft>
                          <a:spcPts val="0"/>
                        </a:spcAft>
                        <a:buFont typeface="Arial"/>
                        <a:buChar cha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Software architecture basics</a:t>
                      </a: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2"/>
                  </a:ext>
                </a:extLst>
              </a:tr>
              <a:tr h="252000">
                <a:tc>
                  <a:txBody>
                    <a:bodyPr/>
                    <a:lstStyle/>
                    <a:p>
                      <a:pPr rtl="0" fontAlgn="t">
                        <a:lnSpc>
                          <a:spcPct val="100000"/>
                        </a:lnSpc>
                        <a:spcBef>
                          <a:spcPts val="0"/>
                        </a:spcBef>
                        <a:spcAft>
                          <a:spcPts val="0"/>
                        </a:spcAft>
                      </a:pPr>
                      <a:r>
                        <a:rPr lang="en-AU" sz="1400" b="0" i="0" u="none" strike="noStrike" dirty="0">
                          <a:solidFill>
                            <a:schemeClr val="tx1"/>
                          </a:solidFill>
                          <a:effectLst/>
                          <a:latin typeface="Calibri" panose="020F0502020204030204" pitchFamily="34" charset="0"/>
                          <a:cs typeface="Calibri" panose="020F0502020204030204" pitchFamily="34" charset="0"/>
                        </a:rPr>
                        <a:t>3 </a:t>
                      </a:r>
                      <a:endParaRPr lang="en-AU" sz="1400"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12 &amp; 14</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Dilum</a:t>
                      </a:r>
                    </a:p>
                  </a:txBody>
                  <a:tcPr marL="57150" marR="57150" marT="57150" marB="57150"/>
                </a:tc>
                <a:tc>
                  <a:txBody>
                    <a:bodyPr/>
                    <a:lstStyle/>
                    <a:p>
                      <a:pPr marL="285750" marR="0" lvl="0" indent="-285750" algn="l">
                        <a:lnSpc>
                          <a:spcPct val="100000"/>
                        </a:lnSpc>
                        <a:spcBef>
                          <a:spcPts val="0"/>
                        </a:spcBef>
                        <a:spcAft>
                          <a:spcPts val="0"/>
                        </a:spcAft>
                        <a:buFont typeface="Arial"/>
                        <a:buChar char="•"/>
                      </a:pPr>
                      <a:r>
                        <a:rPr lang="en-US" sz="1400" b="0" i="0" u="none" strike="noStrike" kern="1200" dirty="0">
                          <a:solidFill>
                            <a:schemeClr val="tx1"/>
                          </a:solidFill>
                          <a:effectLst/>
                          <a:latin typeface="Calibri" panose="020F0502020204030204" pitchFamily="34" charset="0"/>
                          <a:ea typeface="+mn-ea"/>
                          <a:cs typeface="Calibri" panose="020F0502020204030204" pitchFamily="34" charset="0"/>
                        </a:rPr>
                        <a:t>Public holiday</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Guest lecture 1</a:t>
                      </a:r>
                    </a:p>
                  </a:txBody>
                  <a:tcPr marL="57150" marR="57150" marT="57150" marB="5715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Blockchain in software architecture</a:t>
                      </a:r>
                      <a:endParaRPr lang="en-US" sz="1400" dirty="0">
                        <a:solidFill>
                          <a:schemeClr val="tx1"/>
                        </a:solidFill>
                        <a:latin typeface="Calibri" panose="020F0502020204030204" pitchFamily="34" charset="0"/>
                        <a:cs typeface="Calibri" panose="020F0502020204030204" pitchFamily="34" charset="0"/>
                      </a:endParaRPr>
                    </a:p>
                  </a:txBody>
                  <a:tcPr marL="57150" marR="57150" marT="57150" marB="57150"/>
                </a:tc>
                <a:tc>
                  <a:txBody>
                    <a:bodyPr/>
                    <a:lstStyle/>
                    <a:p>
                      <a:pPr fontAlgn="t">
                        <a:lnSpc>
                          <a:spcPct val="100000"/>
                        </a:lnSpc>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1 submission</a:t>
                      </a:r>
                    </a:p>
                    <a:p>
                      <a:pPr marL="0" marR="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a:solidFill>
                            <a:schemeClr val="tx1"/>
                          </a:solidFill>
                          <a:effectLst/>
                          <a:latin typeface="Calibri" panose="020F0502020204030204" pitchFamily="34" charset="0"/>
                          <a:ea typeface="+mn-ea"/>
                          <a:cs typeface="Calibri" panose="020F0502020204030204" pitchFamily="34" charset="0"/>
                        </a:rPr>
                        <a:t>Project 2 Team &amp; Idea Selection</a:t>
                      </a: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3"/>
                  </a:ext>
                </a:extLst>
              </a:tr>
              <a:tr h="252000">
                <a:tc>
                  <a:txBody>
                    <a:bodyPr/>
                    <a:lstStyle/>
                    <a:p>
                      <a:pPr rtl="0" fontAlgn="t">
                        <a:lnSpc>
                          <a:spcPct val="100000"/>
                        </a:lnSpc>
                        <a:spcBef>
                          <a:spcPts val="0"/>
                        </a:spcBef>
                        <a:spcAft>
                          <a:spcPts val="0"/>
                        </a:spcAft>
                      </a:pPr>
                      <a:r>
                        <a:rPr lang="en-AU" sz="1400" b="0" i="0" u="none" strike="noStrike" dirty="0">
                          <a:solidFill>
                            <a:schemeClr val="tx1"/>
                          </a:solidFill>
                          <a:effectLst/>
                          <a:latin typeface="Calibri" panose="020F0502020204030204" pitchFamily="34" charset="0"/>
                          <a:cs typeface="Calibri" panose="020F0502020204030204" pitchFamily="34" charset="0"/>
                        </a:rPr>
                        <a:t>4</a:t>
                      </a:r>
                      <a:endParaRPr lang="en-AU" sz="1400"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19 &amp; 21</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Dilum</a:t>
                      </a:r>
                    </a:p>
                  </a:txBody>
                  <a:tcPr marL="57150" marR="57150" marT="57150" marB="57150"/>
                </a:tc>
                <a:tc>
                  <a:txBody>
                    <a:bodyPr/>
                    <a:lstStyle/>
                    <a:p>
                      <a:pPr marL="285750" marR="0" lvl="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Decentralised application design process</a:t>
                      </a:r>
                    </a:p>
                  </a:txBody>
                  <a:tcPr marL="57150" marR="57150" marT="57150" marB="57150"/>
                </a:tc>
                <a:tc>
                  <a:txBody>
                    <a:bodyPr/>
                    <a:lstStyle/>
                    <a:p>
                      <a:pPr marL="285750" marR="0" lvl="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noProof="0" dirty="0">
                          <a:solidFill>
                            <a:schemeClr val="tx1"/>
                          </a:solidFill>
                          <a:effectLst/>
                          <a:latin typeface="Calibri" panose="020F0502020204030204" pitchFamily="34" charset="0"/>
                          <a:cs typeface="Calibri" panose="020F0502020204030204" pitchFamily="34" charset="0"/>
                        </a:rPr>
                        <a:t>Blockchain taxonomy</a:t>
                      </a: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Quiz 1</a:t>
                      </a:r>
                    </a:p>
                  </a:txBody>
                  <a:tcPr marL="57150" marR="57150" marT="57150" marB="57150"/>
                </a:tc>
                <a:extLst>
                  <a:ext uri="{0D108BD9-81ED-4DB2-BD59-A6C34878D82A}">
                    <a16:rowId xmlns:a16="http://schemas.microsoft.com/office/drawing/2014/main" val="10004"/>
                  </a:ext>
                </a:extLst>
              </a:tr>
              <a:tr h="252000">
                <a:tc>
                  <a:txBody>
                    <a:bodyPr/>
                    <a:lstStyle/>
                    <a:p>
                      <a:pPr rtl="0" fontAlgn="t">
                        <a:lnSpc>
                          <a:spcPct val="100000"/>
                        </a:lnSpc>
                        <a:spcBef>
                          <a:spcPts val="0"/>
                        </a:spcBef>
                        <a:spcAft>
                          <a:spcPts val="0"/>
                        </a:spcAft>
                      </a:pPr>
                      <a:r>
                        <a:rPr lang="en-AU" sz="1400" b="0" i="0" u="none" strike="noStrike" dirty="0">
                          <a:solidFill>
                            <a:schemeClr val="tx1"/>
                          </a:solidFill>
                          <a:effectLst/>
                          <a:latin typeface="Calibri" panose="020F0502020204030204" pitchFamily="34" charset="0"/>
                          <a:cs typeface="Calibri" panose="020F0502020204030204" pitchFamily="34" charset="0"/>
                        </a:rPr>
                        <a:t>5</a:t>
                      </a:r>
                      <a:endParaRPr lang="en-AU" sz="1400"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chemeClr val="tx1"/>
                          </a:solidFill>
                          <a:effectLst/>
                          <a:latin typeface="Calibri" panose="020F0502020204030204" pitchFamily="34" charset="0"/>
                          <a:cs typeface="Calibri" panose="020F0502020204030204" pitchFamily="34" charset="0"/>
                        </a:rPr>
                        <a:t>June 26 &amp; 28</a:t>
                      </a:r>
                    </a:p>
                  </a:txBody>
                  <a:tcPr marL="57150" marR="57150" marT="57150" marB="57150"/>
                </a:tc>
                <a:tc>
                  <a:txBody>
                    <a:bodyPr/>
                    <a:lstStyle/>
                    <a:p>
                      <a:pPr rtl="0" fontAlgn="t">
                        <a:lnSpc>
                          <a:spcPct val="100000"/>
                        </a:lnSpc>
                        <a:spcBef>
                          <a:spcPts val="0"/>
                        </a:spcBef>
                        <a:spcAft>
                          <a:spcPts val="0"/>
                        </a:spcAft>
                      </a:pPr>
                      <a:r>
                        <a:rPr lang="en-AU" sz="1400" b="0" i="0" u="none" strike="noStrike" kern="1200">
                          <a:solidFill>
                            <a:schemeClr val="tx1"/>
                          </a:solidFill>
                          <a:effectLst/>
                          <a:latin typeface="Calibri" panose="020F0502020204030204" pitchFamily="34" charset="0"/>
                          <a:ea typeface="+mn-ea"/>
                          <a:cs typeface="Calibri" panose="020F0502020204030204" pitchFamily="34" charset="0"/>
                        </a:rPr>
                        <a:t>Dilum</a:t>
                      </a: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tc>
                  <a:txBody>
                    <a:bodyPr/>
                    <a:lstStyle/>
                    <a:p>
                      <a:pPr marL="285750" indent="-285750" rtl="0" fontAlgn="t">
                        <a:lnSpc>
                          <a:spcPct val="100000"/>
                        </a:lnSpc>
                        <a:spcBef>
                          <a:spcPts val="0"/>
                        </a:spcBef>
                        <a:spcAft>
                          <a:spcPts val="0"/>
                        </a:spcAft>
                        <a:buFont typeface="Arial"/>
                        <a:buChar cha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Blockchain application patterns</a:t>
                      </a:r>
                    </a:p>
                  </a:txBody>
                  <a:tcPr marL="57150" marR="57150" marT="57150" marB="57150"/>
                </a:tc>
                <a:tc>
                  <a:txBody>
                    <a:bodyPr/>
                    <a:lstStyle/>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2 – </a:t>
                      </a:r>
                      <a:r>
                        <a:rPr lang="en-AU" sz="1400" b="0" i="0" u="none" strike="noStrike" kern="1200">
                          <a:solidFill>
                            <a:schemeClr val="tx1"/>
                          </a:solidFill>
                          <a:effectLst/>
                          <a:latin typeface="Calibri" panose="020F0502020204030204" pitchFamily="34" charset="0"/>
                          <a:ea typeface="+mn-ea"/>
                          <a:cs typeface="Calibri" panose="020F0502020204030204" pitchFamily="34" charset="0"/>
                        </a:rPr>
                        <a:t>Presentation 1 (</a:t>
                      </a: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use case, requirements, &amp; high-level design)</a:t>
                      </a:r>
                    </a:p>
                  </a:txBody>
                  <a:tcPr marL="57150" marR="57150" marT="57150" marB="5715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2 – Presentation 1</a:t>
                      </a:r>
                    </a:p>
                    <a:p>
                      <a:pPr fontAlgn="t">
                        <a:lnSpc>
                          <a:spcPct val="100000"/>
                        </a:lnSpc>
                      </a:pPr>
                      <a:endParaRPr lang="en-AU" sz="14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74E1A9E8-B74F-90DD-8F8A-5F770858FD95}"/>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424470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Course Outline (Cont.)</a:t>
            </a:r>
          </a:p>
        </p:txBody>
      </p:sp>
      <p:graphicFrame>
        <p:nvGraphicFramePr>
          <p:cNvPr id="3" name="Content Placeholder 2"/>
          <p:cNvGraphicFramePr>
            <a:graphicFrameLocks noGrp="1"/>
          </p:cNvGraphicFramePr>
          <p:nvPr>
            <p:ph idx="4294967295"/>
          </p:nvPr>
        </p:nvGraphicFramePr>
        <p:xfrm>
          <a:off x="414664" y="1248132"/>
          <a:ext cx="8071073" cy="3188208"/>
        </p:xfrm>
        <a:graphic>
          <a:graphicData uri="http://schemas.openxmlformats.org/drawingml/2006/table">
            <a:tbl>
              <a:tblPr firstRow="1" bandRow="1">
                <a:tableStyleId>{5C22544A-7EE6-4342-B048-85BDC9FD1C3A}</a:tableStyleId>
              </a:tblPr>
              <a:tblGrid>
                <a:gridCol w="516059">
                  <a:extLst>
                    <a:ext uri="{9D8B030D-6E8A-4147-A177-3AD203B41FA5}">
                      <a16:colId xmlns:a16="http://schemas.microsoft.com/office/drawing/2014/main" val="20000"/>
                    </a:ext>
                  </a:extLst>
                </a:gridCol>
                <a:gridCol w="955155">
                  <a:extLst>
                    <a:ext uri="{9D8B030D-6E8A-4147-A177-3AD203B41FA5}">
                      <a16:colId xmlns:a16="http://schemas.microsoft.com/office/drawing/2014/main" val="20001"/>
                    </a:ext>
                  </a:extLst>
                </a:gridCol>
                <a:gridCol w="746340">
                  <a:extLst>
                    <a:ext uri="{9D8B030D-6E8A-4147-A177-3AD203B41FA5}">
                      <a16:colId xmlns:a16="http://schemas.microsoft.com/office/drawing/2014/main" val="20002"/>
                    </a:ext>
                  </a:extLst>
                </a:gridCol>
                <a:gridCol w="2100112">
                  <a:extLst>
                    <a:ext uri="{9D8B030D-6E8A-4147-A177-3AD203B41FA5}">
                      <a16:colId xmlns:a16="http://schemas.microsoft.com/office/drawing/2014/main" val="20003"/>
                    </a:ext>
                  </a:extLst>
                </a:gridCol>
                <a:gridCol w="2043920">
                  <a:extLst>
                    <a:ext uri="{9D8B030D-6E8A-4147-A177-3AD203B41FA5}">
                      <a16:colId xmlns:a16="http://schemas.microsoft.com/office/drawing/2014/main" val="2877919390"/>
                    </a:ext>
                  </a:extLst>
                </a:gridCol>
                <a:gridCol w="1709487">
                  <a:extLst>
                    <a:ext uri="{9D8B030D-6E8A-4147-A177-3AD203B41FA5}">
                      <a16:colId xmlns:a16="http://schemas.microsoft.com/office/drawing/2014/main" val="20005"/>
                    </a:ext>
                  </a:extLst>
                </a:gridCol>
              </a:tblGrid>
              <a:tr h="333756">
                <a:tc>
                  <a:txBody>
                    <a:bodyPr/>
                    <a:lstStyle/>
                    <a:p>
                      <a:pPr algn="ctr" rtl="0" fontAlgn="t">
                        <a:spcBef>
                          <a:spcPts val="0"/>
                        </a:spcBef>
                        <a:spcAft>
                          <a:spcPts val="0"/>
                        </a:spcAft>
                      </a:pP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spcBef>
                          <a:spcPts val="0"/>
                        </a:spcBef>
                        <a:spcAft>
                          <a:spcPts val="0"/>
                        </a:spcAft>
                      </a:pPr>
                      <a:r>
                        <a:rPr lang="en-AU" sz="1400" b="1" i="0" u="none" strike="noStrike" dirty="0">
                          <a:solidFill>
                            <a:srgbClr val="000000"/>
                          </a:solidFill>
                          <a:effectLst/>
                          <a:latin typeface="Calibri" panose="020F0502020204030204" pitchFamily="34" charset="0"/>
                          <a:cs typeface="Calibri" panose="020F0502020204030204" pitchFamily="34" charset="0"/>
                        </a:rPr>
                        <a:t>Date </a:t>
                      </a: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spcBef>
                          <a:spcPts val="0"/>
                        </a:spcBef>
                        <a:spcAft>
                          <a:spcPts val="0"/>
                        </a:spcAft>
                      </a:pPr>
                      <a:r>
                        <a:rPr lang="en-AU" sz="1400" b="1" i="0" u="none" strike="noStrike" dirty="0">
                          <a:solidFill>
                            <a:srgbClr val="000000"/>
                          </a:solidFill>
                          <a:effectLst/>
                          <a:latin typeface="Calibri" panose="020F0502020204030204" pitchFamily="34" charset="0"/>
                          <a:cs typeface="Calibri" panose="020F0502020204030204" pitchFamily="34" charset="0"/>
                        </a:rPr>
                        <a:t>Lecturer </a:t>
                      </a: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AU" sz="1400" b="1" i="0" u="none" strike="noStrike" dirty="0">
                          <a:solidFill>
                            <a:schemeClr val="tx1"/>
                          </a:solidFill>
                          <a:effectLst/>
                          <a:latin typeface="Calibri" panose="020F0502020204030204" pitchFamily="34" charset="0"/>
                          <a:cs typeface="Calibri" panose="020F0502020204030204" pitchFamily="34" charset="0"/>
                        </a:rPr>
                        <a:t>Monday</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lnSpc>
                          <a:spcPct val="100000"/>
                        </a:lnSpc>
                        <a:spcBef>
                          <a:spcPts val="0"/>
                        </a:spcBef>
                        <a:spcAft>
                          <a:spcPts val="0"/>
                        </a:spcAft>
                      </a:pPr>
                      <a:r>
                        <a:rPr lang="en-AU" sz="1400" b="1" i="0" u="none" strike="noStrike" dirty="0">
                          <a:solidFill>
                            <a:schemeClr val="tx1"/>
                          </a:solidFill>
                          <a:effectLst/>
                          <a:latin typeface="Calibri" panose="020F0502020204030204" pitchFamily="34" charset="0"/>
                          <a:cs typeface="Calibri" panose="020F0502020204030204" pitchFamily="34" charset="0"/>
                        </a:rPr>
                        <a:t>Wednesday</a:t>
                      </a:r>
                      <a:endParaRPr lang="en-AU" sz="1400" b="1" dirty="0">
                        <a:solidFill>
                          <a:schemeClr val="tx1"/>
                        </a:solidFill>
                        <a:effectLst/>
                        <a:latin typeface="Calibri" panose="020F0502020204030204" pitchFamily="34" charset="0"/>
                        <a:cs typeface="Calibri" panose="020F0502020204030204" pitchFamily="34" charset="0"/>
                      </a:endParaRPr>
                    </a:p>
                  </a:txBody>
                  <a:tcPr marL="57150" marR="57150" marT="57150" marB="57150"/>
                </a:tc>
                <a:tc>
                  <a:txBody>
                    <a:bodyPr/>
                    <a:lstStyle/>
                    <a:p>
                      <a:pPr algn="ctr" rtl="0" fontAlgn="t">
                        <a:spcBef>
                          <a:spcPts val="0"/>
                        </a:spcBef>
                        <a:spcAft>
                          <a:spcPts val="0"/>
                        </a:spcAft>
                      </a:pPr>
                      <a:r>
                        <a:rPr lang="en-AU" sz="1400" b="1" i="0" u="none" strike="noStrike" dirty="0">
                          <a:solidFill>
                            <a:srgbClr val="000000"/>
                          </a:solidFill>
                          <a:effectLst/>
                          <a:latin typeface="Calibri" panose="020F0502020204030204" pitchFamily="34" charset="0"/>
                          <a:cs typeface="Calibri" panose="020F0502020204030204" pitchFamily="34" charset="0"/>
                        </a:rPr>
                        <a:t>Assessment</a:t>
                      </a:r>
                      <a:endParaRPr lang="en-AU" sz="1400" b="1" dirty="0">
                        <a:solidFill>
                          <a:srgbClr val="000000"/>
                        </a:solidFill>
                        <a:effectLst/>
                        <a:latin typeface="Calibri" panose="020F0502020204030204" pitchFamily="34" charset="0"/>
                        <a:cs typeface="Calibri" panose="020F0502020204030204" pitchFamily="34" charset="0"/>
                      </a:endParaRPr>
                    </a:p>
                  </a:txBody>
                  <a:tcPr marL="57150" marR="57150" marT="57150" marB="57150"/>
                </a:tc>
                <a:extLst>
                  <a:ext uri="{0D108BD9-81ED-4DB2-BD59-A6C34878D82A}">
                    <a16:rowId xmlns:a16="http://schemas.microsoft.com/office/drawing/2014/main" val="10000"/>
                  </a:ext>
                </a:extLst>
              </a:tr>
              <a:tr h="306324">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6</a:t>
                      </a:r>
                    </a:p>
                  </a:txBody>
                  <a:tcPr marL="57150" marR="57150" marT="57150" marB="57150"/>
                </a:tc>
                <a:tc gridSpan="5">
                  <a:txBody>
                    <a:bodyPr/>
                    <a:lstStyle/>
                    <a:p>
                      <a:pPr algn="ctr" rtl="0" fontAlgn="t">
                        <a:lnSpc>
                          <a:spcPct val="100000"/>
                        </a:lnSpc>
                        <a:spcBef>
                          <a:spcPts val="0"/>
                        </a:spcBef>
                        <a:spcAft>
                          <a:spcPts val="0"/>
                        </a:spcAft>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Break</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hMerge="1">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tc hMerge="1">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tc hMerge="1">
                  <a:txBody>
                    <a:bodyPr/>
                    <a:lstStyle/>
                    <a:p>
                      <a:endParaRPr lang="en-AU"/>
                    </a:p>
                  </a:txBody>
                  <a:tcPr/>
                </a:tc>
                <a:tc hMerge="1">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extLst>
                  <a:ext uri="{0D108BD9-81ED-4DB2-BD59-A6C34878D82A}">
                    <a16:rowId xmlns:a16="http://schemas.microsoft.com/office/drawing/2014/main" val="2908253020"/>
                  </a:ext>
                </a:extLst>
              </a:tr>
              <a:tr h="498348">
                <a:tc>
                  <a:txBody>
                    <a:bodyPr/>
                    <a:lstStyle/>
                    <a:p>
                      <a:pPr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7</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10 &amp; 12</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Helen</a:t>
                      </a:r>
                    </a:p>
                  </a:txBody>
                  <a:tcPr marL="57150" marR="57150" marT="57150" marB="57150"/>
                </a:tc>
                <a:tc>
                  <a:txBody>
                    <a:bodyPr/>
                    <a:lstStyle/>
                    <a:p>
                      <a:pPr marL="285750" marR="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Performance</a:t>
                      </a:r>
                    </a:p>
                    <a:p>
                      <a:pPr marL="285750" marR="0" lvl="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Reliability</a:t>
                      </a:r>
                    </a:p>
                  </a:txBody>
                  <a:tcPr marL="57150" marR="57150" marT="57150" marB="57150"/>
                </a:tc>
                <a:tc>
                  <a:txBody>
                    <a:bodyPr/>
                    <a:lstStyle/>
                    <a:p>
                      <a:pPr marL="285750" indent="-285750" rtl="0" fontAlgn="t">
                        <a:lnSpc>
                          <a:spcPct val="100000"/>
                        </a:lnSpc>
                        <a:spcBef>
                          <a:spcPts val="0"/>
                        </a:spcBef>
                        <a:spcAft>
                          <a:spcPts val="0"/>
                        </a:spcAft>
                        <a:buFont typeface="Arial"/>
                        <a:buChar cha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Security</a:t>
                      </a:r>
                    </a:p>
                    <a:p>
                      <a:pPr marL="285750" indent="-285750" rtl="0" fontAlgn="t">
                        <a:lnSpc>
                          <a:spcPct val="100000"/>
                        </a:lnSpc>
                        <a:spcBef>
                          <a:spcPts val="0"/>
                        </a:spcBef>
                        <a:spcAft>
                          <a:spcPts val="0"/>
                        </a:spcAft>
                        <a:buFont typeface="Arial"/>
                        <a:buChar cha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Privacy</a:t>
                      </a:r>
                    </a:p>
                  </a:txBody>
                  <a:tcPr marL="57150" marR="57150" marT="57150" marB="57150"/>
                </a:tc>
                <a:tc>
                  <a:txBody>
                    <a:bodyPr/>
                    <a:lstStyle/>
                    <a:p>
                      <a:pPr rtl="0" fontAlgn="t">
                        <a:lnSpc>
                          <a:spcPct val="100000"/>
                        </a:lnSpc>
                        <a:spcBef>
                          <a:spcPts val="0"/>
                        </a:spcBef>
                        <a:spcAft>
                          <a:spcPts val="0"/>
                        </a:spcAft>
                      </a:pP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1"/>
                  </a:ext>
                </a:extLst>
              </a:tr>
              <a:tr h="690372">
                <a:tc>
                  <a:txBody>
                    <a:bodyPr/>
                    <a:lstStyle/>
                    <a:p>
                      <a:pPr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8</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17 &amp; 19</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Dilum</a:t>
                      </a:r>
                    </a:p>
                  </a:txBody>
                  <a:tcPr marL="57150" marR="57150" marT="57150" marB="57150"/>
                </a:tc>
                <a:tc>
                  <a:txBody>
                    <a:bodyPr/>
                    <a:lstStyle/>
                    <a:p>
                      <a:pPr marL="285750" marR="0" lvl="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Smart contract testing</a:t>
                      </a:r>
                    </a:p>
                  </a:txBody>
                  <a:tcPr marL="57150" marR="57150" marT="57150" marB="57150"/>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Interoperability</a:t>
                      </a:r>
                    </a:p>
                  </a:txBody>
                  <a:tcPr marL="57150" marR="57150" marT="57150" marB="571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Quiz 2</a:t>
                      </a:r>
                      <a:b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b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2"/>
                  </a:ext>
                </a:extLst>
              </a:tr>
              <a:tr h="690372">
                <a:tc>
                  <a:txBody>
                    <a:bodyPr/>
                    <a:lstStyle/>
                    <a:p>
                      <a:pPr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9</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24 &amp; 26</a:t>
                      </a:r>
                    </a:p>
                  </a:txBody>
                  <a:tcPr marL="57150" marR="57150" marT="57150" marB="57150"/>
                </a:tc>
                <a:tc>
                  <a:txBody>
                    <a:bodyPr/>
                    <a:lstStyle/>
                    <a:p>
                      <a:pPr rtl="0" fontAlgn="t">
                        <a:lnSpc>
                          <a:spcPct val="100000"/>
                        </a:lnSpc>
                        <a:spcBef>
                          <a:spcPts val="0"/>
                        </a:spcBef>
                        <a:spcAft>
                          <a:spcPts val="0"/>
                        </a:spcAft>
                      </a:pPr>
                      <a:r>
                        <a:rPr lang="en-AU" sz="1400" b="0" i="0" u="none" strike="noStrike" kern="1200">
                          <a:solidFill>
                            <a:srgbClr val="000000"/>
                          </a:solidFill>
                          <a:effectLst/>
                          <a:latin typeface="Calibri" panose="020F0502020204030204" pitchFamily="34" charset="0"/>
                          <a:ea typeface="+mn-ea"/>
                          <a:cs typeface="Calibri" panose="020F0502020204030204" pitchFamily="34" charset="0"/>
                        </a:rPr>
                        <a:t>Helen</a:t>
                      </a: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57150" marR="57150" marT="57150" marB="57150"/>
                </a:tc>
                <a:tc>
                  <a:txBody>
                    <a:bodyPr/>
                    <a:lstStyle/>
                    <a:p>
                      <a:pPr marL="285750" indent="-285750" rtl="0" fontAlgn="base">
                        <a:lnSpc>
                          <a:spcPct val="100000"/>
                        </a:lnSpc>
                        <a:buFont typeface="Arial"/>
                        <a:buChar cha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Cost</a:t>
                      </a:r>
                    </a:p>
                    <a:p>
                      <a:pPr marL="285750" indent="-285750" rtl="0" fontAlgn="base">
                        <a:lnSpc>
                          <a:spcPct val="100000"/>
                        </a:lnSpc>
                        <a:buFont typeface="Arial"/>
                        <a:buChar cha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Guest lecture 2</a:t>
                      </a:r>
                    </a:p>
                  </a:txBody>
                  <a:tcPr marL="57150" marR="57150" marT="57150" marB="57150"/>
                </a:tc>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Project 2 – Presentation 2 (design &amp; demo)</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chemeClr val="tx1"/>
                          </a:solidFill>
                          <a:effectLst/>
                          <a:latin typeface="Calibri" panose="020F0502020204030204" pitchFamily="34" charset="0"/>
                          <a:ea typeface="+mn-ea"/>
                          <a:cs typeface="Calibri" panose="020F0502020204030204" pitchFamily="34" charset="0"/>
                        </a:rPr>
                        <a:t>Project 2 – </a:t>
                      </a:r>
                      <a:r>
                        <a:rPr lang="en-US" sz="1400" b="0" i="0" kern="1200" dirty="0">
                          <a:solidFill>
                            <a:srgbClr val="000000"/>
                          </a:solidFill>
                          <a:effectLst/>
                          <a:latin typeface="Calibri" panose="020F0502020204030204" pitchFamily="34" charset="0"/>
                          <a:ea typeface="+mn-ea"/>
                          <a:cs typeface="Calibri" panose="020F0502020204030204" pitchFamily="34" charset="0"/>
                        </a:rPr>
                        <a:t>Presentation 2</a:t>
                      </a: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3"/>
                  </a:ext>
                </a:extLst>
              </a:tr>
              <a:tr h="498348">
                <a:tc>
                  <a:txBody>
                    <a:bodyPr/>
                    <a:lstStyle/>
                    <a:p>
                      <a:pPr rtl="0" fontAlgn="t">
                        <a:lnSpc>
                          <a:spcPct val="100000"/>
                        </a:lnSpc>
                        <a:spcBef>
                          <a:spcPts val="0"/>
                        </a:spcBef>
                        <a:spcAft>
                          <a:spcPts val="0"/>
                        </a:spcAft>
                      </a:pPr>
                      <a:r>
                        <a:rPr lang="en-AU" sz="1400" b="0" i="0" u="none" strike="noStrike" dirty="0">
                          <a:solidFill>
                            <a:srgbClr val="000000"/>
                          </a:solidFill>
                          <a:effectLst/>
                          <a:latin typeface="Calibri" panose="020F0502020204030204" pitchFamily="34" charset="0"/>
                          <a:cs typeface="Calibri" panose="020F0502020204030204" pitchFamily="34" charset="0"/>
                        </a:rPr>
                        <a:t>10</a:t>
                      </a:r>
                      <a:endParaRPr lang="en-AU" sz="1400" dirty="0">
                        <a:solidFill>
                          <a:srgbClr val="000000"/>
                        </a:solidFill>
                        <a:effectLst/>
                        <a:latin typeface="Calibri" panose="020F0502020204030204" pitchFamily="34" charset="0"/>
                        <a:cs typeface="Calibri" panose="020F0502020204030204" pitchFamily="34" charset="0"/>
                      </a:endParaRPr>
                    </a:p>
                  </a:txBody>
                  <a:tcPr marL="57150" marR="57150" marT="57150" marB="57150"/>
                </a:tc>
                <a:tc>
                  <a:txBody>
                    <a:bodyPr/>
                    <a:lstStyle/>
                    <a:p>
                      <a:pPr rtl="0" fontAlgn="t">
                        <a:lnSpc>
                          <a:spcPct val="100000"/>
                        </a:lnSpc>
                        <a:spcBef>
                          <a:spcPts val="0"/>
                        </a:spcBef>
                        <a:spcAft>
                          <a:spcPts val="0"/>
                        </a:spcAft>
                      </a:pPr>
                      <a:r>
                        <a:rPr lang="en-AU" sz="1400" dirty="0">
                          <a:solidFill>
                            <a:srgbClr val="000000"/>
                          </a:solidFill>
                          <a:effectLst/>
                          <a:latin typeface="Calibri" panose="020F0502020204030204" pitchFamily="34" charset="0"/>
                          <a:cs typeface="Calibri" panose="020F0502020204030204" pitchFamily="34" charset="0"/>
                        </a:rPr>
                        <a:t>July 31 &amp; Aug 2</a:t>
                      </a:r>
                    </a:p>
                  </a:txBody>
                  <a:tcPr marL="57150" marR="57150" marT="57150" marB="57150"/>
                </a:tc>
                <a:tc>
                  <a:txBody>
                    <a:bodyPr/>
                    <a:lstStyle/>
                    <a:p>
                      <a:pPr rtl="0" fontAlgn="t">
                        <a:lnSpc>
                          <a:spcPct val="100000"/>
                        </a:lnSpc>
                        <a:spcBef>
                          <a:spcPts val="0"/>
                        </a:spcBef>
                        <a:spcAft>
                          <a:spcPts val="0"/>
                        </a:spcAft>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Helen</a:t>
                      </a:r>
                    </a:p>
                  </a:txBody>
                  <a:tcPr marL="57150" marR="57150" marT="57150" marB="57150"/>
                </a:tc>
                <a:tc>
                  <a:txBody>
                    <a:bodyPr/>
                    <a:lstStyle/>
                    <a:p>
                      <a:pPr marL="285750" indent="-285750" rtl="0" fontAlgn="t">
                        <a:lnSpc>
                          <a:spcPct val="100000"/>
                        </a:lnSpc>
                        <a:spcBef>
                          <a:spcPts val="0"/>
                        </a:spcBef>
                        <a:spcAft>
                          <a:spcPts val="0"/>
                        </a:spcAft>
                        <a:buFont typeface="Arial"/>
                        <a:buChar cha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Blockchain governance</a:t>
                      </a:r>
                    </a:p>
                  </a:txBody>
                  <a:tcPr marL="57150" marR="57150" marT="57150" marB="57150"/>
                </a:tc>
                <a:tc>
                  <a:txBody>
                    <a:bodyPr/>
                    <a:lstStyle/>
                    <a:p>
                      <a:pPr marL="285750" marR="0" lvl="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Guest lecture 3</a:t>
                      </a:r>
                    </a:p>
                    <a:p>
                      <a:pPr marL="285750" marR="0" indent="-285750" algn="l" defTabSz="914400" rtl="0" eaLnBrk="1" fontAlgn="t" latinLnBrk="0" hangingPunct="1">
                        <a:lnSpc>
                          <a:spcPct val="100000"/>
                        </a:lnSpc>
                        <a:spcBef>
                          <a:spcPts val="0"/>
                        </a:spcBef>
                        <a:spcAft>
                          <a:spcPts val="0"/>
                        </a:spcAft>
                        <a:buClrTx/>
                        <a:buSzTx/>
                        <a:buFont typeface="Arial"/>
                        <a:buChar char="•"/>
                        <a:tabLst/>
                        <a:defRPr/>
                      </a:pPr>
                      <a:r>
                        <a:rPr lang="en-AU" sz="1400" b="0" i="0" u="none" strike="noStrike" kern="1200" dirty="0">
                          <a:solidFill>
                            <a:srgbClr val="000000"/>
                          </a:solidFill>
                          <a:effectLst/>
                          <a:latin typeface="Calibri" panose="020F0502020204030204" pitchFamily="34" charset="0"/>
                          <a:ea typeface="+mn-ea"/>
                          <a:cs typeface="Calibri" panose="020F0502020204030204" pitchFamily="34" charset="0"/>
                        </a:rPr>
                        <a:t>Summary</a:t>
                      </a:r>
                    </a:p>
                  </a:txBody>
                  <a:tcPr marL="57150" marR="57150" marT="57150" marB="5715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Calibri" panose="020F0502020204030204" pitchFamily="34" charset="0"/>
                          <a:ea typeface="+mn-ea"/>
                          <a:cs typeface="Calibri" panose="020F0502020204030204" pitchFamily="34" charset="0"/>
                        </a:rPr>
                        <a:t>Project 2 </a:t>
                      </a:r>
                      <a:r>
                        <a:rPr lang="en-AU" sz="1400" b="0" i="0" kern="1200" dirty="0">
                          <a:solidFill>
                            <a:srgbClr val="000000"/>
                          </a:solidFill>
                          <a:effectLst/>
                          <a:latin typeface="Calibri" panose="020F0502020204030204" pitchFamily="34" charset="0"/>
                          <a:ea typeface="+mn-ea"/>
                          <a:cs typeface="Calibri" panose="020F0502020204030204" pitchFamily="34" charset="0"/>
                        </a:rPr>
                        <a:t>submission</a:t>
                      </a: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p>
                      <a:pPr rtl="0" fontAlgn="t">
                        <a:lnSpc>
                          <a:spcPct val="100000"/>
                        </a:lnSpc>
                        <a:spcBef>
                          <a:spcPts val="0"/>
                        </a:spcBef>
                        <a:spcAft>
                          <a:spcPts val="0"/>
                        </a:spcAft>
                      </a:pPr>
                      <a:endParaRPr lang="en-AU" sz="14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57150" marR="57150" marT="57150" marB="57150"/>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0BB798DA-928C-FCC6-9D2D-32CFEF2520AF}"/>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249899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Assessments</a:t>
            </a:r>
          </a:p>
        </p:txBody>
      </p:sp>
      <p:graphicFrame>
        <p:nvGraphicFramePr>
          <p:cNvPr id="3" name="Content Placeholder 2"/>
          <p:cNvGraphicFramePr>
            <a:graphicFrameLocks noGrp="1"/>
          </p:cNvGraphicFramePr>
          <p:nvPr>
            <p:ph idx="4294967295"/>
          </p:nvPr>
        </p:nvGraphicFramePr>
        <p:xfrm>
          <a:off x="791382" y="1273324"/>
          <a:ext cx="7813066" cy="3255264"/>
        </p:xfrm>
        <a:graphic>
          <a:graphicData uri="http://schemas.openxmlformats.org/drawingml/2006/table">
            <a:tbl>
              <a:tblPr firstRow="1" bandRow="1">
                <a:tableStyleId>{5C22544A-7EE6-4342-B048-85BDC9FD1C3A}</a:tableStyleId>
              </a:tblPr>
              <a:tblGrid>
                <a:gridCol w="1297558">
                  <a:extLst>
                    <a:ext uri="{9D8B030D-6E8A-4147-A177-3AD203B41FA5}">
                      <a16:colId xmlns:a16="http://schemas.microsoft.com/office/drawing/2014/main" val="20000"/>
                    </a:ext>
                  </a:extLst>
                </a:gridCol>
                <a:gridCol w="5437555">
                  <a:extLst>
                    <a:ext uri="{9D8B030D-6E8A-4147-A177-3AD203B41FA5}">
                      <a16:colId xmlns:a16="http://schemas.microsoft.com/office/drawing/2014/main" val="20001"/>
                    </a:ext>
                  </a:extLst>
                </a:gridCol>
                <a:gridCol w="1077953">
                  <a:extLst>
                    <a:ext uri="{9D8B030D-6E8A-4147-A177-3AD203B41FA5}">
                      <a16:colId xmlns:a16="http://schemas.microsoft.com/office/drawing/2014/main" val="20002"/>
                    </a:ext>
                  </a:extLst>
                </a:gridCol>
              </a:tblGrid>
              <a:tr h="548640">
                <a:tc>
                  <a:txBody>
                    <a:bodyPr/>
                    <a:lstStyle/>
                    <a:p>
                      <a:pPr algn="ctr"/>
                      <a:r>
                        <a:rPr lang="en-AU" sz="1600" dirty="0">
                          <a:solidFill>
                            <a:srgbClr val="000000"/>
                          </a:solidFill>
                        </a:rPr>
                        <a:t>Assessment Title</a:t>
                      </a:r>
                    </a:p>
                  </a:txBody>
                  <a:tcPr marL="82296" marR="82296" marT="41148" marB="41148" anchor="ctr"/>
                </a:tc>
                <a:tc>
                  <a:txBody>
                    <a:bodyPr/>
                    <a:lstStyle/>
                    <a:p>
                      <a:pPr algn="ctr"/>
                      <a:r>
                        <a:rPr lang="en-AU" sz="1600" dirty="0">
                          <a:solidFill>
                            <a:srgbClr val="000000"/>
                          </a:solidFill>
                        </a:rPr>
                        <a:t>Assessment Type </a:t>
                      </a:r>
                    </a:p>
                  </a:txBody>
                  <a:tcPr marL="82296" marR="82296" marT="41148" marB="41148" anchor="ctr"/>
                </a:tc>
                <a:tc>
                  <a:txBody>
                    <a:bodyPr/>
                    <a:lstStyle/>
                    <a:p>
                      <a:pPr marL="0" marR="0" lvl="0" indent="0" algn="ctr" defTabSz="761902" rtl="0" eaLnBrk="1" fontAlgn="auto" latinLnBrk="0" hangingPunct="1">
                        <a:lnSpc>
                          <a:spcPct val="100000"/>
                        </a:lnSpc>
                        <a:spcBef>
                          <a:spcPts val="0"/>
                        </a:spcBef>
                        <a:spcAft>
                          <a:spcPts val="0"/>
                        </a:spcAft>
                        <a:buClrTx/>
                        <a:buSzTx/>
                        <a:buFontTx/>
                        <a:buNone/>
                        <a:tabLst/>
                        <a:defRPr/>
                      </a:pPr>
                      <a:r>
                        <a:rPr lang="en-AU" sz="1600" dirty="0">
                          <a:solidFill>
                            <a:srgbClr val="000000"/>
                          </a:solidFill>
                        </a:rPr>
                        <a:t>Marks</a:t>
                      </a:r>
                    </a:p>
                  </a:txBody>
                  <a:tcPr marL="82296" marR="82296" marT="41148" marB="41148" anchor="ctr"/>
                </a:tc>
                <a:extLst>
                  <a:ext uri="{0D108BD9-81ED-4DB2-BD59-A6C34878D82A}">
                    <a16:rowId xmlns:a16="http://schemas.microsoft.com/office/drawing/2014/main" val="10000"/>
                  </a:ext>
                </a:extLst>
              </a:tr>
              <a:tr h="960120">
                <a:tc>
                  <a:txBody>
                    <a:bodyPr/>
                    <a:lstStyle/>
                    <a:p>
                      <a:r>
                        <a:rPr lang="en-AU" sz="1600" dirty="0">
                          <a:solidFill>
                            <a:srgbClr val="000000"/>
                          </a:solidFill>
                        </a:rPr>
                        <a:t>Projects (2)</a:t>
                      </a:r>
                    </a:p>
                  </a:txBody>
                  <a:tcPr marL="82296" marR="82296" marT="41148" marB="41148"/>
                </a:tc>
                <a:tc>
                  <a:txBody>
                    <a:bodyPr/>
                    <a:lstStyle/>
                    <a:p>
                      <a:r>
                        <a:rPr lang="en-AU" sz="1600" dirty="0">
                          <a:solidFill>
                            <a:srgbClr val="000000"/>
                          </a:solidFill>
                        </a:rPr>
                        <a:t>Assignment</a:t>
                      </a:r>
                    </a:p>
                    <a:p>
                      <a:r>
                        <a:rPr lang="en-AU" sz="1600" dirty="0">
                          <a:solidFill>
                            <a:srgbClr val="000000"/>
                          </a:solidFill>
                        </a:rPr>
                        <a:t>2 assignments where you will</a:t>
                      </a:r>
                      <a:r>
                        <a:rPr lang="en-AU" sz="1600" baseline="0" dirty="0">
                          <a:solidFill>
                            <a:srgbClr val="000000"/>
                          </a:solidFill>
                        </a:rPr>
                        <a:t> </a:t>
                      </a:r>
                      <a:r>
                        <a:rPr lang="en-AU" sz="1600" dirty="0">
                          <a:solidFill>
                            <a:srgbClr val="000000"/>
                          </a:solidFill>
                        </a:rPr>
                        <a:t>analyse &amp; implement use cases using blockchains and smart contracts</a:t>
                      </a:r>
                    </a:p>
                    <a:p>
                      <a:r>
                        <a:rPr lang="en-AU" sz="1600" dirty="0">
                          <a:solidFill>
                            <a:srgbClr val="000000"/>
                          </a:solidFill>
                        </a:rPr>
                        <a:t>Project 1 individual, Project 2 group (4 students)</a:t>
                      </a:r>
                    </a:p>
                  </a:txBody>
                  <a:tcPr marL="82296" marR="82296" marT="41148" marB="41148"/>
                </a:tc>
                <a:tc>
                  <a:txBody>
                    <a:bodyPr/>
                    <a:lstStyle/>
                    <a:p>
                      <a:r>
                        <a:rPr lang="de-DE" sz="1600" dirty="0">
                          <a:solidFill>
                            <a:srgbClr val="000000"/>
                          </a:solidFill>
                        </a:rPr>
                        <a:t>15 + 30</a:t>
                      </a:r>
                      <a:endParaRPr lang="en-AU" sz="1600" dirty="0">
                        <a:solidFill>
                          <a:srgbClr val="000000"/>
                        </a:solidFill>
                      </a:endParaRPr>
                    </a:p>
                  </a:txBody>
                  <a:tcPr marL="82296" marR="82296" marT="41148" marB="41148"/>
                </a:tc>
                <a:extLst>
                  <a:ext uri="{0D108BD9-81ED-4DB2-BD59-A6C34878D82A}">
                    <a16:rowId xmlns:a16="http://schemas.microsoft.com/office/drawing/2014/main" val="10001"/>
                  </a:ext>
                </a:extLst>
              </a:tr>
              <a:tr h="521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aseline="0" dirty="0">
                          <a:solidFill>
                            <a:srgbClr val="000000"/>
                          </a:solidFill>
                        </a:rPr>
                        <a:t>Quizzes (2)</a:t>
                      </a:r>
                      <a:endParaRPr lang="en-AU" sz="1600" dirty="0">
                        <a:solidFill>
                          <a:srgbClr val="000000"/>
                        </a:solidFill>
                      </a:endParaRPr>
                    </a:p>
                  </a:txBody>
                  <a:tcPr marL="82296" marR="82296" marT="41148" marB="41148"/>
                </a:tc>
                <a:tc>
                  <a:txBody>
                    <a:bodyPr/>
                    <a:lstStyle/>
                    <a:p>
                      <a:pPr marL="0" marR="0" lvl="0" indent="0" algn="l" defTabSz="761902" rtl="0" eaLnBrk="1" fontAlgn="auto" latinLnBrk="0" hangingPunct="1">
                        <a:lnSpc>
                          <a:spcPct val="100000"/>
                        </a:lnSpc>
                        <a:spcBef>
                          <a:spcPts val="0"/>
                        </a:spcBef>
                        <a:spcAft>
                          <a:spcPts val="0"/>
                        </a:spcAft>
                        <a:buClrTx/>
                        <a:buSzTx/>
                        <a:buFontTx/>
                        <a:buNone/>
                        <a:tabLst/>
                        <a:defRPr/>
                      </a:pPr>
                      <a:r>
                        <a:rPr lang="en-AU" sz="1600" dirty="0">
                          <a:solidFill>
                            <a:srgbClr val="000000"/>
                          </a:solidFill>
                        </a:rPr>
                        <a:t>Quiz Test</a:t>
                      </a:r>
                    </a:p>
                    <a:p>
                      <a:pPr marL="0" marR="0" lvl="0" indent="0" algn="l" defTabSz="761902" rtl="0" eaLnBrk="1" fontAlgn="auto" latinLnBrk="0" hangingPunct="1">
                        <a:lnSpc>
                          <a:spcPct val="100000"/>
                        </a:lnSpc>
                        <a:spcBef>
                          <a:spcPts val="0"/>
                        </a:spcBef>
                        <a:spcAft>
                          <a:spcPts val="0"/>
                        </a:spcAft>
                        <a:buClrTx/>
                        <a:buSzTx/>
                        <a:buFontTx/>
                        <a:buNone/>
                        <a:tabLst/>
                        <a:defRPr/>
                      </a:pPr>
                      <a:r>
                        <a:rPr lang="en-AU" sz="1600" dirty="0">
                          <a:solidFill>
                            <a:srgbClr val="000000"/>
                          </a:solidFill>
                        </a:rPr>
                        <a:t>2 online quizzes on material covered up to that point</a:t>
                      </a:r>
                    </a:p>
                  </a:txBody>
                  <a:tcPr marL="82296" marR="82296" marT="41148" marB="41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rPr>
                        <a:t>10 x 2 = 20</a:t>
                      </a:r>
                    </a:p>
                    <a:p>
                      <a:endParaRPr lang="en-AU" sz="1600" dirty="0">
                        <a:solidFill>
                          <a:srgbClr val="000000"/>
                        </a:solidFill>
                      </a:endParaRPr>
                    </a:p>
                  </a:txBody>
                  <a:tcPr marL="82296" marR="82296" marT="41148" marB="41148"/>
                </a:tc>
                <a:extLst>
                  <a:ext uri="{0D108BD9-81ED-4DB2-BD59-A6C34878D82A}">
                    <a16:rowId xmlns:a16="http://schemas.microsoft.com/office/drawing/2014/main" val="10002"/>
                  </a:ext>
                </a:extLst>
              </a:tr>
              <a:tr h="96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rPr>
                        <a:t>Final Exam </a:t>
                      </a:r>
                    </a:p>
                  </a:txBody>
                  <a:tcPr marL="82296" marR="82296" marT="41148" marB="41148"/>
                </a:tc>
                <a:tc>
                  <a:txBody>
                    <a:bodyPr/>
                    <a:lstStyle/>
                    <a:p>
                      <a:r>
                        <a:rPr lang="en-AU" sz="1600" dirty="0">
                          <a:solidFill>
                            <a:srgbClr val="000000"/>
                          </a:solidFill>
                        </a:rPr>
                        <a:t>Central online open book exam via Inspera</a:t>
                      </a:r>
                    </a:p>
                    <a:p>
                      <a:r>
                        <a:rPr lang="en-AU" sz="1600" dirty="0">
                          <a:solidFill>
                            <a:srgbClr val="000000"/>
                          </a:solidFill>
                        </a:rPr>
                        <a:t>A written take-home examination, testing all course content</a:t>
                      </a:r>
                    </a:p>
                    <a:p>
                      <a:r>
                        <a:rPr lang="en-AU" sz="1600" dirty="0">
                          <a:solidFill>
                            <a:srgbClr val="000000"/>
                          </a:solidFill>
                        </a:rPr>
                        <a:t>Students must obtain a </a:t>
                      </a:r>
                      <a:r>
                        <a:rPr lang="en-AU" sz="1600" b="1" dirty="0">
                          <a:solidFill>
                            <a:srgbClr val="000000"/>
                          </a:solidFill>
                        </a:rPr>
                        <a:t>passing grade on the exam </a:t>
                      </a:r>
                      <a:r>
                        <a:rPr lang="en-AU" sz="1600" dirty="0">
                          <a:solidFill>
                            <a:srgbClr val="000000"/>
                          </a:solidFill>
                        </a:rPr>
                        <a:t>to pass the course (i.e.,</a:t>
                      </a:r>
                      <a:r>
                        <a:rPr lang="en-AU" sz="1600" baseline="0" dirty="0">
                          <a:solidFill>
                            <a:srgbClr val="000000"/>
                          </a:solidFill>
                        </a:rPr>
                        <a:t> </a:t>
                      </a:r>
                      <a:r>
                        <a:rPr lang="en-AU" sz="1600" dirty="0">
                          <a:solidFill>
                            <a:srgbClr val="000000"/>
                          </a:solidFill>
                        </a:rPr>
                        <a:t>&lt; 50% of the exam points</a:t>
                      </a:r>
                      <a:r>
                        <a:rPr lang="en-AU" sz="1600" baseline="0" dirty="0">
                          <a:solidFill>
                            <a:srgbClr val="000000"/>
                          </a:solidFill>
                        </a:rPr>
                        <a:t> means failing the course)</a:t>
                      </a:r>
                      <a:endParaRPr lang="en-AU" sz="1600" dirty="0">
                        <a:solidFill>
                          <a:srgbClr val="000000"/>
                        </a:solidFill>
                      </a:endParaRPr>
                    </a:p>
                  </a:txBody>
                  <a:tcPr marL="82296" marR="82296" marT="41148" marB="41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rgbClr val="000000"/>
                          </a:solidFill>
                        </a:rPr>
                        <a:t>35</a:t>
                      </a:r>
                      <a:endParaRPr lang="en-AU" sz="1600" dirty="0">
                        <a:solidFill>
                          <a:srgbClr val="000000"/>
                        </a:solidFill>
                      </a:endParaRPr>
                    </a:p>
                    <a:p>
                      <a:endParaRPr lang="en-AU" sz="1600" dirty="0">
                        <a:solidFill>
                          <a:srgbClr val="000000"/>
                        </a:solidFill>
                      </a:endParaRPr>
                    </a:p>
                  </a:txBody>
                  <a:tcPr marL="82296" marR="82296" marT="41148" marB="41148"/>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367DBC60-6437-BF8A-FE33-8B984E5B99E6}"/>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98288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6</TotalTime>
  <Words>2162</Words>
  <Application>Microsoft Macintosh PowerPoint</Application>
  <PresentationFormat>On-screen Show (16:10)</PresentationFormat>
  <Paragraphs>287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Wingdings</vt:lpstr>
      <vt:lpstr>Technische Universität Berlin | PowerPoint Master</vt:lpstr>
      <vt:lpstr>PowerPoint Presentation</vt:lpstr>
      <vt:lpstr>Agenda</vt:lpstr>
      <vt:lpstr>Overview of Blockchain Research at Data61 </vt:lpstr>
      <vt:lpstr>Textbook – Architecture for Blockchain Applications</vt:lpstr>
      <vt:lpstr>PowerPoint Presentation</vt:lpstr>
      <vt:lpstr>Learning Outcomes</vt:lpstr>
      <vt:lpstr>Course Outline</vt:lpstr>
      <vt:lpstr>Course Outline (Cont.)</vt:lpstr>
      <vt:lpstr>Assessments</vt:lpstr>
      <vt:lpstr>Tutorials, Labs, &amp; Class Consultations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Bandara, Dilum (Data61, Eveleigh)</dc:creator>
  <cp:lastModifiedBy>Bandara, Dilum (Data61, Eveleigh)</cp:lastModifiedBy>
  <cp:revision>4</cp:revision>
  <dcterms:created xsi:type="dcterms:W3CDTF">2024-01-02T22:44:02Z</dcterms:created>
  <dcterms:modified xsi:type="dcterms:W3CDTF">2024-01-04T00:17:53Z</dcterms:modified>
</cp:coreProperties>
</file>