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41"/>
  </p:notesMasterIdLst>
  <p:handoutMasterIdLst>
    <p:handoutMasterId r:id="rId42"/>
  </p:handoutMasterIdLst>
  <p:sldIdLst>
    <p:sldId id="359" r:id="rId2"/>
    <p:sldId id="375" r:id="rId3"/>
    <p:sldId id="259" r:id="rId4"/>
    <p:sldId id="332" r:id="rId5"/>
    <p:sldId id="387" r:id="rId6"/>
    <p:sldId id="381" r:id="rId7"/>
    <p:sldId id="804" r:id="rId8"/>
    <p:sldId id="803" r:id="rId9"/>
    <p:sldId id="814" r:id="rId10"/>
    <p:sldId id="810" r:id="rId11"/>
    <p:sldId id="809" r:id="rId12"/>
    <p:sldId id="382" r:id="rId13"/>
    <p:sldId id="330" r:id="rId14"/>
    <p:sldId id="356" r:id="rId15"/>
    <p:sldId id="357" r:id="rId16"/>
    <p:sldId id="358" r:id="rId17"/>
    <p:sldId id="815" r:id="rId18"/>
    <p:sldId id="361" r:id="rId19"/>
    <p:sldId id="360" r:id="rId20"/>
    <p:sldId id="372" r:id="rId21"/>
    <p:sldId id="362" r:id="rId22"/>
    <p:sldId id="366" r:id="rId23"/>
    <p:sldId id="367" r:id="rId24"/>
    <p:sldId id="365" r:id="rId25"/>
    <p:sldId id="383" r:id="rId26"/>
    <p:sldId id="334" r:id="rId27"/>
    <p:sldId id="335" r:id="rId28"/>
    <p:sldId id="812" r:id="rId29"/>
    <p:sldId id="370" r:id="rId30"/>
    <p:sldId id="816" r:id="rId31"/>
    <p:sldId id="346" r:id="rId32"/>
    <p:sldId id="2660" r:id="rId33"/>
    <p:sldId id="339" r:id="rId34"/>
    <p:sldId id="348" r:id="rId35"/>
    <p:sldId id="813" r:id="rId36"/>
    <p:sldId id="349" r:id="rId37"/>
    <p:sldId id="350" r:id="rId38"/>
    <p:sldId id="808" r:id="rId39"/>
    <p:sldId id="371" r:id="rId40"/>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1" autoAdjust="0"/>
    <p:restoredTop sz="96327" autoAdjust="0"/>
  </p:normalViewPr>
  <p:slideViewPr>
    <p:cSldViewPr snapToGrid="0">
      <p:cViewPr varScale="1">
        <p:scale>
          <a:sx n="149" d="100"/>
          <a:sy n="149" d="100"/>
        </p:scale>
        <p:origin x="1632" y="168"/>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168CB-9ECE-4DCB-ADCA-9243BAF7F73A}"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56B303CA-B831-4E70-A2AA-920FBBB4828A}">
      <dgm:prSet/>
      <dgm:spPr/>
      <dgm:t>
        <a:bodyPr/>
        <a:lstStyle/>
        <a:p>
          <a:pPr>
            <a:lnSpc>
              <a:spcPct val="100000"/>
            </a:lnSpc>
            <a:defRPr b="1"/>
          </a:pPr>
          <a:r>
            <a:rPr lang="en-AU" dirty="0"/>
            <a:t>Part 1: Course Summary</a:t>
          </a:r>
          <a:endParaRPr lang="en-US" dirty="0"/>
        </a:p>
      </dgm:t>
    </dgm:pt>
    <dgm:pt modelId="{A44B76C9-4A89-45AD-BE5D-DE4E039498F2}" type="parTrans" cxnId="{6018946F-6716-414D-BC55-EF0F591D1972}">
      <dgm:prSet/>
      <dgm:spPr/>
      <dgm:t>
        <a:bodyPr/>
        <a:lstStyle/>
        <a:p>
          <a:endParaRPr lang="en-US"/>
        </a:p>
      </dgm:t>
    </dgm:pt>
    <dgm:pt modelId="{4DBC06C0-1F37-444F-9E64-7B7F5CA7C8FE}" type="sibTrans" cxnId="{6018946F-6716-414D-BC55-EF0F591D1972}">
      <dgm:prSet/>
      <dgm:spPr/>
      <dgm:t>
        <a:bodyPr/>
        <a:lstStyle/>
        <a:p>
          <a:endParaRPr lang="en-US"/>
        </a:p>
      </dgm:t>
    </dgm:pt>
    <dgm:pt modelId="{0C8841AB-A9C0-4400-A962-748CDC6459D6}">
      <dgm:prSet/>
      <dgm:spPr/>
      <dgm:t>
        <a:bodyPr/>
        <a:lstStyle/>
        <a:p>
          <a:pPr>
            <a:lnSpc>
              <a:spcPct val="100000"/>
            </a:lnSpc>
          </a:pPr>
          <a:r>
            <a:rPr lang="en-AU" dirty="0"/>
            <a:t>Lecturers &amp; Tutors</a:t>
          </a:r>
          <a:endParaRPr lang="en-US" dirty="0"/>
        </a:p>
      </dgm:t>
    </dgm:pt>
    <dgm:pt modelId="{456B0575-DAF0-4C24-AB91-AF46BCD805FC}" type="parTrans" cxnId="{33E6CFAC-0621-4CBE-8FC1-1B367038C74B}">
      <dgm:prSet/>
      <dgm:spPr/>
      <dgm:t>
        <a:bodyPr/>
        <a:lstStyle/>
        <a:p>
          <a:endParaRPr lang="en-US"/>
        </a:p>
      </dgm:t>
    </dgm:pt>
    <dgm:pt modelId="{89DB98B4-0B14-45C1-B726-8FB237C0285F}" type="sibTrans" cxnId="{33E6CFAC-0621-4CBE-8FC1-1B367038C74B}">
      <dgm:prSet/>
      <dgm:spPr/>
      <dgm:t>
        <a:bodyPr/>
        <a:lstStyle/>
        <a:p>
          <a:endParaRPr lang="en-US"/>
        </a:p>
      </dgm:t>
    </dgm:pt>
    <dgm:pt modelId="{15DB30A3-1B25-4BF5-B8D8-BD96B9A5017C}">
      <dgm:prSet/>
      <dgm:spPr/>
      <dgm:t>
        <a:bodyPr/>
        <a:lstStyle/>
        <a:p>
          <a:pPr>
            <a:lnSpc>
              <a:spcPct val="100000"/>
            </a:lnSpc>
          </a:pPr>
          <a:r>
            <a:rPr lang="en-AU" dirty="0"/>
            <a:t>Learning Outcomes</a:t>
          </a:r>
        </a:p>
        <a:p>
          <a:pPr>
            <a:lnSpc>
              <a:spcPct val="100000"/>
            </a:lnSpc>
          </a:pPr>
          <a:r>
            <a:rPr lang="en-AU" dirty="0"/>
            <a:t>Course Outline</a:t>
          </a:r>
        </a:p>
        <a:p>
          <a:pPr>
            <a:lnSpc>
              <a:spcPct val="100000"/>
            </a:lnSpc>
          </a:pPr>
          <a:r>
            <a:rPr lang="en-AU" dirty="0"/>
            <a:t>Assessments</a:t>
          </a:r>
          <a:endParaRPr lang="en-US" dirty="0"/>
        </a:p>
      </dgm:t>
    </dgm:pt>
    <dgm:pt modelId="{F060B215-0314-4D64-A81F-F03C4ACC9E8F}" type="parTrans" cxnId="{53D31163-D0DA-476E-8C7E-BC0AEAF05438}">
      <dgm:prSet/>
      <dgm:spPr/>
      <dgm:t>
        <a:bodyPr/>
        <a:lstStyle/>
        <a:p>
          <a:endParaRPr lang="en-US"/>
        </a:p>
      </dgm:t>
    </dgm:pt>
    <dgm:pt modelId="{156FFBDB-0B87-4D68-83C5-217534AE57DE}" type="sibTrans" cxnId="{53D31163-D0DA-476E-8C7E-BC0AEAF05438}">
      <dgm:prSet/>
      <dgm:spPr/>
      <dgm:t>
        <a:bodyPr/>
        <a:lstStyle/>
        <a:p>
          <a:endParaRPr lang="en-US"/>
        </a:p>
      </dgm:t>
    </dgm:pt>
    <dgm:pt modelId="{B5A42BBA-1E35-459F-A909-940E0AA11869}">
      <dgm:prSet/>
      <dgm:spPr/>
      <dgm:t>
        <a:bodyPr/>
        <a:lstStyle/>
        <a:p>
          <a:pPr>
            <a:lnSpc>
              <a:spcPct val="100000"/>
            </a:lnSpc>
            <a:defRPr b="1"/>
          </a:pPr>
          <a:r>
            <a:rPr lang="en-AU" dirty="0"/>
            <a:t>Part 2: Blockchain Basics</a:t>
          </a:r>
          <a:endParaRPr lang="en-US" dirty="0"/>
        </a:p>
      </dgm:t>
    </dgm:pt>
    <dgm:pt modelId="{A746D4A1-A36D-474F-925D-2142316A2F1E}" type="parTrans" cxnId="{8CE5338E-70F6-4177-8A57-EB06558AA7F1}">
      <dgm:prSet/>
      <dgm:spPr/>
      <dgm:t>
        <a:bodyPr/>
        <a:lstStyle/>
        <a:p>
          <a:endParaRPr lang="en-US"/>
        </a:p>
      </dgm:t>
    </dgm:pt>
    <dgm:pt modelId="{B706FECE-714D-4F3D-80CC-732084F94CC4}" type="sibTrans" cxnId="{8CE5338E-70F6-4177-8A57-EB06558AA7F1}">
      <dgm:prSet/>
      <dgm:spPr/>
      <dgm:t>
        <a:bodyPr/>
        <a:lstStyle/>
        <a:p>
          <a:endParaRPr lang="en-US"/>
        </a:p>
      </dgm:t>
    </dgm:pt>
    <dgm:pt modelId="{73805D8B-0325-46C4-84D4-5937070CF22F}">
      <dgm:prSet/>
      <dgm:spPr/>
      <dgm:t>
        <a:bodyPr/>
        <a:lstStyle/>
        <a:p>
          <a:pPr>
            <a:lnSpc>
              <a:spcPct val="100000"/>
            </a:lnSpc>
          </a:pPr>
          <a:r>
            <a:rPr lang="en-AU" dirty="0"/>
            <a:t>Blockchain &amp; DLT concepts</a:t>
          </a:r>
        </a:p>
        <a:p>
          <a:pPr>
            <a:lnSpc>
              <a:spcPct val="100000"/>
            </a:lnSpc>
          </a:pPr>
          <a:r>
            <a:rPr lang="en-AU" dirty="0"/>
            <a:t>Decentralisation &amp; consensus</a:t>
          </a:r>
          <a:endParaRPr lang="en-US" dirty="0"/>
        </a:p>
      </dgm:t>
    </dgm:pt>
    <dgm:pt modelId="{0D26F366-34B5-48A7-880B-39E3E07F275D}" type="parTrans" cxnId="{B02C9532-0578-4963-B53C-519D26C01B12}">
      <dgm:prSet/>
      <dgm:spPr/>
      <dgm:t>
        <a:bodyPr/>
        <a:lstStyle/>
        <a:p>
          <a:endParaRPr lang="en-US"/>
        </a:p>
      </dgm:t>
    </dgm:pt>
    <dgm:pt modelId="{5DBFED6C-F782-448D-8196-8E90FE5B8FCB}" type="sibTrans" cxnId="{B02C9532-0578-4963-B53C-519D26C01B12}">
      <dgm:prSet/>
      <dgm:spPr/>
      <dgm:t>
        <a:bodyPr/>
        <a:lstStyle/>
        <a:p>
          <a:endParaRPr lang="en-US"/>
        </a:p>
      </dgm:t>
    </dgm:pt>
    <dgm:pt modelId="{869F8B1E-CF43-3746-BBEC-D68EB1F964B1}">
      <dgm:prSet/>
      <dgm:spPr/>
      <dgm:t>
        <a:bodyPr/>
        <a:lstStyle/>
        <a:p>
          <a:pPr>
            <a:lnSpc>
              <a:spcPct val="100000"/>
            </a:lnSpc>
          </a:pPr>
          <a:r>
            <a:rPr lang="en-AU" dirty="0"/>
            <a:t>Transactions, blocks, &amp; ledger structures</a:t>
          </a:r>
        </a:p>
      </dgm:t>
    </dgm:pt>
    <dgm:pt modelId="{7354DCAC-646A-4446-8B88-040601474B87}" type="parTrans" cxnId="{ADE99732-50DC-2F4C-BC23-2B94F5CCDB1F}">
      <dgm:prSet/>
      <dgm:spPr/>
      <dgm:t>
        <a:bodyPr/>
        <a:lstStyle/>
        <a:p>
          <a:endParaRPr lang="en-GB"/>
        </a:p>
      </dgm:t>
    </dgm:pt>
    <dgm:pt modelId="{E20CD913-FA47-E84F-BE4A-8C98CD978B0C}" type="sibTrans" cxnId="{ADE99732-50DC-2F4C-BC23-2B94F5CCDB1F}">
      <dgm:prSet/>
      <dgm:spPr/>
      <dgm:t>
        <a:bodyPr/>
        <a:lstStyle/>
        <a:p>
          <a:endParaRPr lang="en-GB"/>
        </a:p>
      </dgm:t>
    </dgm:pt>
    <dgm:pt modelId="{1F1B67DB-F622-A544-828B-88E6B5203C45}">
      <dgm:prSet/>
      <dgm:spPr/>
      <dgm:t>
        <a:bodyPr/>
        <a:lstStyle/>
        <a:p>
          <a:pPr>
            <a:lnSpc>
              <a:spcPct val="100000"/>
            </a:lnSpc>
          </a:pPr>
          <a:r>
            <a:rPr lang="en-AU" dirty="0"/>
            <a:t>Designing blockchain-based systems</a:t>
          </a:r>
        </a:p>
      </dgm:t>
    </dgm:pt>
    <dgm:pt modelId="{66209844-AA42-2344-9B20-ADCE081315A6}" type="parTrans" cxnId="{956748FB-DACD-8046-BDA2-C4922659BD33}">
      <dgm:prSet/>
      <dgm:spPr/>
      <dgm:t>
        <a:bodyPr/>
        <a:lstStyle/>
        <a:p>
          <a:endParaRPr lang="en-GB"/>
        </a:p>
      </dgm:t>
    </dgm:pt>
    <dgm:pt modelId="{1ACF6A96-82CB-B747-BBFD-ADBE1CA0CC31}" type="sibTrans" cxnId="{956748FB-DACD-8046-BDA2-C4922659BD33}">
      <dgm:prSet/>
      <dgm:spPr/>
      <dgm:t>
        <a:bodyPr/>
        <a:lstStyle/>
        <a:p>
          <a:endParaRPr lang="en-GB"/>
        </a:p>
      </dgm:t>
    </dgm:pt>
    <dgm:pt modelId="{78DF4D7C-CCE0-4A22-89E9-F0410E70D253}" type="pres">
      <dgm:prSet presAssocID="{290168CB-9ECE-4DCB-ADCA-9243BAF7F73A}" presName="root" presStyleCnt="0">
        <dgm:presLayoutVars>
          <dgm:dir/>
          <dgm:resizeHandles val="exact"/>
        </dgm:presLayoutVars>
      </dgm:prSet>
      <dgm:spPr/>
    </dgm:pt>
    <dgm:pt modelId="{C078524E-9351-4BDD-B670-3F8A702C2B32}" type="pres">
      <dgm:prSet presAssocID="{56B303CA-B831-4E70-A2AA-920FBBB4828A}" presName="compNode" presStyleCnt="0"/>
      <dgm:spPr/>
    </dgm:pt>
    <dgm:pt modelId="{B5E223E3-9E3D-45B2-8B35-CC405415C435}" type="pres">
      <dgm:prSet presAssocID="{56B303CA-B831-4E70-A2AA-920FBBB482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1485E68C-6BAD-4D7B-B606-BEF4CEAD39F2}" type="pres">
      <dgm:prSet presAssocID="{56B303CA-B831-4E70-A2AA-920FBBB4828A}" presName="iconSpace" presStyleCnt="0"/>
      <dgm:spPr/>
    </dgm:pt>
    <dgm:pt modelId="{51DAAC52-CAE8-418C-92E8-E4AC1E6900D2}" type="pres">
      <dgm:prSet presAssocID="{56B303CA-B831-4E70-A2AA-920FBBB4828A}" presName="parTx" presStyleLbl="revTx" presStyleIdx="0" presStyleCnt="4">
        <dgm:presLayoutVars>
          <dgm:chMax val="0"/>
          <dgm:chPref val="0"/>
        </dgm:presLayoutVars>
      </dgm:prSet>
      <dgm:spPr/>
    </dgm:pt>
    <dgm:pt modelId="{03B63D3A-9DE1-4928-9AC2-7B9C6FCD8CA3}" type="pres">
      <dgm:prSet presAssocID="{56B303CA-B831-4E70-A2AA-920FBBB4828A}" presName="txSpace" presStyleCnt="0"/>
      <dgm:spPr/>
    </dgm:pt>
    <dgm:pt modelId="{BABC13E5-A1F3-4CBF-86D2-F1777EE19820}" type="pres">
      <dgm:prSet presAssocID="{56B303CA-B831-4E70-A2AA-920FBBB4828A}" presName="desTx" presStyleLbl="revTx" presStyleIdx="1" presStyleCnt="4">
        <dgm:presLayoutVars/>
      </dgm:prSet>
      <dgm:spPr/>
    </dgm:pt>
    <dgm:pt modelId="{41580925-1AD2-4CF0-BFAF-FF06B1FD6239}" type="pres">
      <dgm:prSet presAssocID="{4DBC06C0-1F37-444F-9E64-7B7F5CA7C8FE}" presName="sibTrans" presStyleCnt="0"/>
      <dgm:spPr/>
    </dgm:pt>
    <dgm:pt modelId="{1FF37CBA-13A7-451F-A26E-E0CB5FF0C195}" type="pres">
      <dgm:prSet presAssocID="{B5A42BBA-1E35-459F-A909-940E0AA11869}" presName="compNode" presStyleCnt="0"/>
      <dgm:spPr/>
    </dgm:pt>
    <dgm:pt modelId="{12F2E485-CBDB-4DA2-BEC0-93C88476CDD9}" type="pres">
      <dgm:prSet presAssocID="{B5A42BBA-1E35-459F-A909-940E0AA118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6960BEB-E215-4B24-A26F-5DD1DD3FC28B}" type="pres">
      <dgm:prSet presAssocID="{B5A42BBA-1E35-459F-A909-940E0AA11869}" presName="iconSpace" presStyleCnt="0"/>
      <dgm:spPr/>
    </dgm:pt>
    <dgm:pt modelId="{D5974C9B-2E2F-49C2-A8B7-9372127147CD}" type="pres">
      <dgm:prSet presAssocID="{B5A42BBA-1E35-459F-A909-940E0AA11869}" presName="parTx" presStyleLbl="revTx" presStyleIdx="2" presStyleCnt="4">
        <dgm:presLayoutVars>
          <dgm:chMax val="0"/>
          <dgm:chPref val="0"/>
        </dgm:presLayoutVars>
      </dgm:prSet>
      <dgm:spPr/>
    </dgm:pt>
    <dgm:pt modelId="{FB14F893-7792-42CC-9633-437EAC33F847}" type="pres">
      <dgm:prSet presAssocID="{B5A42BBA-1E35-459F-A909-940E0AA11869}" presName="txSpace" presStyleCnt="0"/>
      <dgm:spPr/>
    </dgm:pt>
    <dgm:pt modelId="{F90714B6-C147-41D6-9E02-7C713F507B8B}" type="pres">
      <dgm:prSet presAssocID="{B5A42BBA-1E35-459F-A909-940E0AA11869}" presName="desTx" presStyleLbl="revTx" presStyleIdx="3" presStyleCnt="4">
        <dgm:presLayoutVars/>
      </dgm:prSet>
      <dgm:spPr/>
    </dgm:pt>
  </dgm:ptLst>
  <dgm:cxnLst>
    <dgm:cxn modelId="{8A79C030-DDE8-254F-8C0F-D45F2F086FC1}" type="presOf" srcId="{56B303CA-B831-4E70-A2AA-920FBBB4828A}" destId="{51DAAC52-CAE8-418C-92E8-E4AC1E6900D2}" srcOrd="0" destOrd="0" presId="urn:microsoft.com/office/officeart/2018/2/layout/IconLabelDescriptionList"/>
    <dgm:cxn modelId="{B02C9532-0578-4963-B53C-519D26C01B12}" srcId="{B5A42BBA-1E35-459F-A909-940E0AA11869}" destId="{73805D8B-0325-46C4-84D4-5937070CF22F}" srcOrd="0" destOrd="0" parTransId="{0D26F366-34B5-48A7-880B-39E3E07F275D}" sibTransId="{5DBFED6C-F782-448D-8196-8E90FE5B8FCB}"/>
    <dgm:cxn modelId="{ADE99732-50DC-2F4C-BC23-2B94F5CCDB1F}" srcId="{B5A42BBA-1E35-459F-A909-940E0AA11869}" destId="{869F8B1E-CF43-3746-BBEC-D68EB1F964B1}" srcOrd="1" destOrd="0" parTransId="{7354DCAC-646A-4446-8B88-040601474B87}" sibTransId="{E20CD913-FA47-E84F-BE4A-8C98CD978B0C}"/>
    <dgm:cxn modelId="{73B41C3E-0BA6-6B41-92D9-A558D40F8060}" type="presOf" srcId="{73805D8B-0325-46C4-84D4-5937070CF22F}" destId="{F90714B6-C147-41D6-9E02-7C713F507B8B}" srcOrd="0" destOrd="0" presId="urn:microsoft.com/office/officeart/2018/2/layout/IconLabelDescriptionList"/>
    <dgm:cxn modelId="{32F04D4A-8D87-D347-87B4-F1448A27A09D}" type="presOf" srcId="{15DB30A3-1B25-4BF5-B8D8-BD96B9A5017C}" destId="{BABC13E5-A1F3-4CBF-86D2-F1777EE19820}" srcOrd="0" destOrd="1" presId="urn:microsoft.com/office/officeart/2018/2/layout/IconLabelDescriptionList"/>
    <dgm:cxn modelId="{53D31163-D0DA-476E-8C7E-BC0AEAF05438}" srcId="{56B303CA-B831-4E70-A2AA-920FBBB4828A}" destId="{15DB30A3-1B25-4BF5-B8D8-BD96B9A5017C}" srcOrd="1" destOrd="0" parTransId="{F060B215-0314-4D64-A81F-F03C4ACC9E8F}" sibTransId="{156FFBDB-0B87-4D68-83C5-217534AE57DE}"/>
    <dgm:cxn modelId="{6018946F-6716-414D-BC55-EF0F591D1972}" srcId="{290168CB-9ECE-4DCB-ADCA-9243BAF7F73A}" destId="{56B303CA-B831-4E70-A2AA-920FBBB4828A}" srcOrd="0" destOrd="0" parTransId="{A44B76C9-4A89-45AD-BE5D-DE4E039498F2}" sibTransId="{4DBC06C0-1F37-444F-9E64-7B7F5CA7C8FE}"/>
    <dgm:cxn modelId="{302E967B-3A06-A04F-B076-908791E50256}" type="presOf" srcId="{0C8841AB-A9C0-4400-A962-748CDC6459D6}" destId="{BABC13E5-A1F3-4CBF-86D2-F1777EE19820}" srcOrd="0" destOrd="0" presId="urn:microsoft.com/office/officeart/2018/2/layout/IconLabelDescriptionList"/>
    <dgm:cxn modelId="{E8554285-73A6-6C46-9BCF-6FB746238029}" type="presOf" srcId="{B5A42BBA-1E35-459F-A909-940E0AA11869}" destId="{D5974C9B-2E2F-49C2-A8B7-9372127147CD}" srcOrd="0" destOrd="0" presId="urn:microsoft.com/office/officeart/2018/2/layout/IconLabelDescriptionList"/>
    <dgm:cxn modelId="{21A34E86-B74E-E346-ABAB-9CF5895327F6}" type="presOf" srcId="{869F8B1E-CF43-3746-BBEC-D68EB1F964B1}" destId="{F90714B6-C147-41D6-9E02-7C713F507B8B}" srcOrd="0" destOrd="1" presId="urn:microsoft.com/office/officeart/2018/2/layout/IconLabelDescriptionList"/>
    <dgm:cxn modelId="{8CE5338E-70F6-4177-8A57-EB06558AA7F1}" srcId="{290168CB-9ECE-4DCB-ADCA-9243BAF7F73A}" destId="{B5A42BBA-1E35-459F-A909-940E0AA11869}" srcOrd="1" destOrd="0" parTransId="{A746D4A1-A36D-474F-925D-2142316A2F1E}" sibTransId="{B706FECE-714D-4F3D-80CC-732084F94CC4}"/>
    <dgm:cxn modelId="{B276329C-4FCF-D449-89A3-C5689DE96AA1}" type="presOf" srcId="{290168CB-9ECE-4DCB-ADCA-9243BAF7F73A}" destId="{78DF4D7C-CCE0-4A22-89E9-F0410E70D253}" srcOrd="0" destOrd="0" presId="urn:microsoft.com/office/officeart/2018/2/layout/IconLabelDescriptionList"/>
    <dgm:cxn modelId="{33E6CFAC-0621-4CBE-8FC1-1B367038C74B}" srcId="{56B303CA-B831-4E70-A2AA-920FBBB4828A}" destId="{0C8841AB-A9C0-4400-A962-748CDC6459D6}" srcOrd="0" destOrd="0" parTransId="{456B0575-DAF0-4C24-AB91-AF46BCD805FC}" sibTransId="{89DB98B4-0B14-45C1-B726-8FB237C0285F}"/>
    <dgm:cxn modelId="{965490B8-4FB7-0640-B20A-92B32795864F}" type="presOf" srcId="{1F1B67DB-F622-A544-828B-88E6B5203C45}" destId="{F90714B6-C147-41D6-9E02-7C713F507B8B}" srcOrd="0" destOrd="2" presId="urn:microsoft.com/office/officeart/2018/2/layout/IconLabelDescriptionList"/>
    <dgm:cxn modelId="{956748FB-DACD-8046-BDA2-C4922659BD33}" srcId="{B5A42BBA-1E35-459F-A909-940E0AA11869}" destId="{1F1B67DB-F622-A544-828B-88E6B5203C45}" srcOrd="2" destOrd="0" parTransId="{66209844-AA42-2344-9B20-ADCE081315A6}" sibTransId="{1ACF6A96-82CB-B747-BBFD-ADBE1CA0CC31}"/>
    <dgm:cxn modelId="{6F518A55-D080-B44F-B5D7-D412449427CF}" type="presParOf" srcId="{78DF4D7C-CCE0-4A22-89E9-F0410E70D253}" destId="{C078524E-9351-4BDD-B670-3F8A702C2B32}" srcOrd="0" destOrd="0" presId="urn:microsoft.com/office/officeart/2018/2/layout/IconLabelDescriptionList"/>
    <dgm:cxn modelId="{BF4A1B2B-163A-7948-BABF-37A3AA4BDE8E}" type="presParOf" srcId="{C078524E-9351-4BDD-B670-3F8A702C2B32}" destId="{B5E223E3-9E3D-45B2-8B35-CC405415C435}" srcOrd="0" destOrd="0" presId="urn:microsoft.com/office/officeart/2018/2/layout/IconLabelDescriptionList"/>
    <dgm:cxn modelId="{2DC2E03D-C088-A744-BF68-8924A85737AF}" type="presParOf" srcId="{C078524E-9351-4BDD-B670-3F8A702C2B32}" destId="{1485E68C-6BAD-4D7B-B606-BEF4CEAD39F2}" srcOrd="1" destOrd="0" presId="urn:microsoft.com/office/officeart/2018/2/layout/IconLabelDescriptionList"/>
    <dgm:cxn modelId="{DDD5907E-D021-9D48-AECB-C767C6965064}" type="presParOf" srcId="{C078524E-9351-4BDD-B670-3F8A702C2B32}" destId="{51DAAC52-CAE8-418C-92E8-E4AC1E6900D2}" srcOrd="2" destOrd="0" presId="urn:microsoft.com/office/officeart/2018/2/layout/IconLabelDescriptionList"/>
    <dgm:cxn modelId="{94B3C389-BB9E-8040-B49C-23B2672B4011}" type="presParOf" srcId="{C078524E-9351-4BDD-B670-3F8A702C2B32}" destId="{03B63D3A-9DE1-4928-9AC2-7B9C6FCD8CA3}" srcOrd="3" destOrd="0" presId="urn:microsoft.com/office/officeart/2018/2/layout/IconLabelDescriptionList"/>
    <dgm:cxn modelId="{FAF3E069-7997-124F-B33B-9862A4BD27D8}" type="presParOf" srcId="{C078524E-9351-4BDD-B670-3F8A702C2B32}" destId="{BABC13E5-A1F3-4CBF-86D2-F1777EE19820}" srcOrd="4" destOrd="0" presId="urn:microsoft.com/office/officeart/2018/2/layout/IconLabelDescriptionList"/>
    <dgm:cxn modelId="{FD8BBA46-2AFE-F745-8440-2C1DB4E0FCB5}" type="presParOf" srcId="{78DF4D7C-CCE0-4A22-89E9-F0410E70D253}" destId="{41580925-1AD2-4CF0-BFAF-FF06B1FD6239}" srcOrd="1" destOrd="0" presId="urn:microsoft.com/office/officeart/2018/2/layout/IconLabelDescriptionList"/>
    <dgm:cxn modelId="{7AB4A828-801F-6C4E-A348-22D6C2A3809A}" type="presParOf" srcId="{78DF4D7C-CCE0-4A22-89E9-F0410E70D253}" destId="{1FF37CBA-13A7-451F-A26E-E0CB5FF0C195}" srcOrd="2" destOrd="0" presId="urn:microsoft.com/office/officeart/2018/2/layout/IconLabelDescriptionList"/>
    <dgm:cxn modelId="{EF13A8E0-7310-4041-A75D-BCA4D9A909C0}" type="presParOf" srcId="{1FF37CBA-13A7-451F-A26E-E0CB5FF0C195}" destId="{12F2E485-CBDB-4DA2-BEC0-93C88476CDD9}" srcOrd="0" destOrd="0" presId="urn:microsoft.com/office/officeart/2018/2/layout/IconLabelDescriptionList"/>
    <dgm:cxn modelId="{305F0DA6-97BE-A741-A2ED-28E94EA88D6B}" type="presParOf" srcId="{1FF37CBA-13A7-451F-A26E-E0CB5FF0C195}" destId="{46960BEB-E215-4B24-A26F-5DD1DD3FC28B}" srcOrd="1" destOrd="0" presId="urn:microsoft.com/office/officeart/2018/2/layout/IconLabelDescriptionList"/>
    <dgm:cxn modelId="{7F870D23-F3DD-984E-AC0A-4158FF1B0620}" type="presParOf" srcId="{1FF37CBA-13A7-451F-A26E-E0CB5FF0C195}" destId="{D5974C9B-2E2F-49C2-A8B7-9372127147CD}" srcOrd="2" destOrd="0" presId="urn:microsoft.com/office/officeart/2018/2/layout/IconLabelDescriptionList"/>
    <dgm:cxn modelId="{0F89B177-744F-FD46-955D-829D62B31502}" type="presParOf" srcId="{1FF37CBA-13A7-451F-A26E-E0CB5FF0C195}" destId="{FB14F893-7792-42CC-9633-437EAC33F847}" srcOrd="3" destOrd="0" presId="urn:microsoft.com/office/officeart/2018/2/layout/IconLabelDescriptionList"/>
    <dgm:cxn modelId="{AA9CA747-8B9D-9643-8732-FCE818399BFD}" type="presParOf" srcId="{1FF37CBA-13A7-451F-A26E-E0CB5FF0C195}" destId="{F90714B6-C147-41D6-9E02-7C713F507B8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C3020D-A275-4CC8-9CCD-A4F335C90AB5}" type="doc">
      <dgm:prSet loTypeId="urn:microsoft.com/office/officeart/2005/8/layout/venn1" loCatId="relationship" qsTypeId="urn:microsoft.com/office/officeart/2005/8/quickstyle/simple1" qsCatId="simple" csTypeId="urn:microsoft.com/office/officeart/2005/8/colors/accent1_2" csCatId="accent1" phldr="1"/>
      <dgm:spPr/>
    </dgm:pt>
    <dgm:pt modelId="{C06DC276-148C-4ABE-B8E0-A7090BC3A658}">
      <dgm:prSet phldrT="[Text]"/>
      <dgm:spPr>
        <a:solidFill>
          <a:srgbClr val="2BCCD3">
            <a:alpha val="50000"/>
          </a:srgbClr>
        </a:solidFill>
      </dgm:spPr>
      <dgm:t>
        <a:bodyPr/>
        <a:lstStyle/>
        <a:p>
          <a:r>
            <a:rPr lang="en-AU" dirty="0"/>
            <a:t>C</a:t>
          </a:r>
        </a:p>
      </dgm:t>
    </dgm:pt>
    <dgm:pt modelId="{C507376A-8599-4859-9E56-897D1601E878}" type="parTrans" cxnId="{2AA3AEB5-D3EF-41A7-A841-C6F5A0ABAAC6}">
      <dgm:prSet/>
      <dgm:spPr/>
      <dgm:t>
        <a:bodyPr/>
        <a:lstStyle/>
        <a:p>
          <a:endParaRPr lang="en-AU"/>
        </a:p>
      </dgm:t>
    </dgm:pt>
    <dgm:pt modelId="{568CBF8D-A509-4E15-B8BB-131F07500E14}" type="sibTrans" cxnId="{2AA3AEB5-D3EF-41A7-A841-C6F5A0ABAAC6}">
      <dgm:prSet/>
      <dgm:spPr/>
      <dgm:t>
        <a:bodyPr/>
        <a:lstStyle/>
        <a:p>
          <a:endParaRPr lang="en-AU"/>
        </a:p>
      </dgm:t>
    </dgm:pt>
    <dgm:pt modelId="{8C5A6020-C247-4FB4-923B-0435AE5CCC9E}">
      <dgm:prSet phldrT="[Text]"/>
      <dgm:spPr>
        <a:solidFill>
          <a:srgbClr val="FFB81D">
            <a:alpha val="50000"/>
          </a:srgbClr>
        </a:solidFill>
      </dgm:spPr>
      <dgm:t>
        <a:bodyPr/>
        <a:lstStyle/>
        <a:p>
          <a:r>
            <a:rPr lang="en-AU" dirty="0"/>
            <a:t>  P </a:t>
          </a:r>
        </a:p>
      </dgm:t>
    </dgm:pt>
    <dgm:pt modelId="{579A3EA9-1AE6-4082-8585-63CD40E2C515}" type="parTrans" cxnId="{3DC2D8B4-1105-4805-9732-0591A160897C}">
      <dgm:prSet/>
      <dgm:spPr/>
      <dgm:t>
        <a:bodyPr/>
        <a:lstStyle/>
        <a:p>
          <a:endParaRPr lang="en-AU"/>
        </a:p>
      </dgm:t>
    </dgm:pt>
    <dgm:pt modelId="{76F14FBE-F78C-4F24-A415-5E9455AA3E94}" type="sibTrans" cxnId="{3DC2D8B4-1105-4805-9732-0591A160897C}">
      <dgm:prSet/>
      <dgm:spPr/>
      <dgm:t>
        <a:bodyPr/>
        <a:lstStyle/>
        <a:p>
          <a:endParaRPr lang="en-AU"/>
        </a:p>
      </dgm:t>
    </dgm:pt>
    <dgm:pt modelId="{7F73B89F-33E1-43A4-8A13-0C3D205C0735}">
      <dgm:prSet phldrT="[Text]"/>
      <dgm:spPr>
        <a:solidFill>
          <a:srgbClr val="71CD98">
            <a:alpha val="50000"/>
          </a:srgbClr>
        </a:solidFill>
      </dgm:spPr>
      <dgm:t>
        <a:bodyPr/>
        <a:lstStyle/>
        <a:p>
          <a:r>
            <a:rPr lang="en-AU" dirty="0"/>
            <a:t>  A</a:t>
          </a:r>
        </a:p>
      </dgm:t>
    </dgm:pt>
    <dgm:pt modelId="{41CF3158-CDB7-4105-BC09-4A828A5160F2}" type="parTrans" cxnId="{DDA570C6-C32A-47BA-8707-234A047E5B39}">
      <dgm:prSet/>
      <dgm:spPr/>
      <dgm:t>
        <a:bodyPr/>
        <a:lstStyle/>
        <a:p>
          <a:endParaRPr lang="en-AU"/>
        </a:p>
      </dgm:t>
    </dgm:pt>
    <dgm:pt modelId="{0341C129-2FF3-4B9D-BAD1-61AA4BE210DD}" type="sibTrans" cxnId="{DDA570C6-C32A-47BA-8707-234A047E5B39}">
      <dgm:prSet/>
      <dgm:spPr/>
      <dgm:t>
        <a:bodyPr/>
        <a:lstStyle/>
        <a:p>
          <a:endParaRPr lang="en-AU"/>
        </a:p>
      </dgm:t>
    </dgm:pt>
    <dgm:pt modelId="{D9956BEC-B572-4236-B2D6-F3FEDE84AC16}" type="pres">
      <dgm:prSet presAssocID="{85C3020D-A275-4CC8-9CCD-A4F335C90AB5}" presName="compositeShape" presStyleCnt="0">
        <dgm:presLayoutVars>
          <dgm:chMax val="7"/>
          <dgm:dir/>
          <dgm:resizeHandles val="exact"/>
        </dgm:presLayoutVars>
      </dgm:prSet>
      <dgm:spPr/>
    </dgm:pt>
    <dgm:pt modelId="{E53E5AA2-FAD2-4D13-98DD-C7321C4B8814}" type="pres">
      <dgm:prSet presAssocID="{C06DC276-148C-4ABE-B8E0-A7090BC3A658}" presName="circ1" presStyleLbl="vennNode1" presStyleIdx="0" presStyleCnt="3"/>
      <dgm:spPr/>
    </dgm:pt>
    <dgm:pt modelId="{8EC267E4-635A-4EF6-80A4-AFBBF225D8F5}" type="pres">
      <dgm:prSet presAssocID="{C06DC276-148C-4ABE-B8E0-A7090BC3A658}" presName="circ1Tx" presStyleLbl="revTx" presStyleIdx="0" presStyleCnt="0">
        <dgm:presLayoutVars>
          <dgm:chMax val="0"/>
          <dgm:chPref val="0"/>
          <dgm:bulletEnabled val="1"/>
        </dgm:presLayoutVars>
      </dgm:prSet>
      <dgm:spPr/>
    </dgm:pt>
    <dgm:pt modelId="{0BA7C75A-17F9-46A7-8391-D8BAA4FC97D5}" type="pres">
      <dgm:prSet presAssocID="{8C5A6020-C247-4FB4-923B-0435AE5CCC9E}" presName="circ2" presStyleLbl="vennNode1" presStyleIdx="1" presStyleCnt="3"/>
      <dgm:spPr/>
    </dgm:pt>
    <dgm:pt modelId="{7435058D-26AB-4AE6-A36B-0273200B35E2}" type="pres">
      <dgm:prSet presAssocID="{8C5A6020-C247-4FB4-923B-0435AE5CCC9E}" presName="circ2Tx" presStyleLbl="revTx" presStyleIdx="0" presStyleCnt="0">
        <dgm:presLayoutVars>
          <dgm:chMax val="0"/>
          <dgm:chPref val="0"/>
          <dgm:bulletEnabled val="1"/>
        </dgm:presLayoutVars>
      </dgm:prSet>
      <dgm:spPr/>
    </dgm:pt>
    <dgm:pt modelId="{CA3AC706-D67D-4F9E-A677-603B3488F5FD}" type="pres">
      <dgm:prSet presAssocID="{7F73B89F-33E1-43A4-8A13-0C3D205C0735}" presName="circ3" presStyleLbl="vennNode1" presStyleIdx="2" presStyleCnt="3"/>
      <dgm:spPr/>
    </dgm:pt>
    <dgm:pt modelId="{1C872190-93E5-4F29-AE56-6A6F87E0DCFD}" type="pres">
      <dgm:prSet presAssocID="{7F73B89F-33E1-43A4-8A13-0C3D205C0735}" presName="circ3Tx" presStyleLbl="revTx" presStyleIdx="0" presStyleCnt="0">
        <dgm:presLayoutVars>
          <dgm:chMax val="0"/>
          <dgm:chPref val="0"/>
          <dgm:bulletEnabled val="1"/>
        </dgm:presLayoutVars>
      </dgm:prSet>
      <dgm:spPr/>
    </dgm:pt>
  </dgm:ptLst>
  <dgm:cxnLst>
    <dgm:cxn modelId="{07EF363C-6C83-4848-9D1C-6E1894098BFD}" type="presOf" srcId="{8C5A6020-C247-4FB4-923B-0435AE5CCC9E}" destId="{7435058D-26AB-4AE6-A36B-0273200B35E2}" srcOrd="1" destOrd="0" presId="urn:microsoft.com/office/officeart/2005/8/layout/venn1"/>
    <dgm:cxn modelId="{3DF7D747-33BB-4166-B3DE-B451F79A8AAF}" type="presOf" srcId="{C06DC276-148C-4ABE-B8E0-A7090BC3A658}" destId="{E53E5AA2-FAD2-4D13-98DD-C7321C4B8814}" srcOrd="0" destOrd="0" presId="urn:microsoft.com/office/officeart/2005/8/layout/venn1"/>
    <dgm:cxn modelId="{3D71FE94-4D03-467E-9CC0-69FD501B60B9}" type="presOf" srcId="{8C5A6020-C247-4FB4-923B-0435AE5CCC9E}" destId="{0BA7C75A-17F9-46A7-8391-D8BAA4FC97D5}" srcOrd="0" destOrd="0" presId="urn:microsoft.com/office/officeart/2005/8/layout/venn1"/>
    <dgm:cxn modelId="{4FFAE59A-3B86-4077-B71D-23492E0634DF}" type="presOf" srcId="{7F73B89F-33E1-43A4-8A13-0C3D205C0735}" destId="{CA3AC706-D67D-4F9E-A677-603B3488F5FD}" srcOrd="0" destOrd="0" presId="urn:microsoft.com/office/officeart/2005/8/layout/venn1"/>
    <dgm:cxn modelId="{3DC2D8B4-1105-4805-9732-0591A160897C}" srcId="{85C3020D-A275-4CC8-9CCD-A4F335C90AB5}" destId="{8C5A6020-C247-4FB4-923B-0435AE5CCC9E}" srcOrd="1" destOrd="0" parTransId="{579A3EA9-1AE6-4082-8585-63CD40E2C515}" sibTransId="{76F14FBE-F78C-4F24-A415-5E9455AA3E94}"/>
    <dgm:cxn modelId="{2AA3AEB5-D3EF-41A7-A841-C6F5A0ABAAC6}" srcId="{85C3020D-A275-4CC8-9CCD-A4F335C90AB5}" destId="{C06DC276-148C-4ABE-B8E0-A7090BC3A658}" srcOrd="0" destOrd="0" parTransId="{C507376A-8599-4859-9E56-897D1601E878}" sibTransId="{568CBF8D-A509-4E15-B8BB-131F07500E14}"/>
    <dgm:cxn modelId="{088B34C0-6E13-4D79-8F17-7B97CF937B5E}" type="presOf" srcId="{85C3020D-A275-4CC8-9CCD-A4F335C90AB5}" destId="{D9956BEC-B572-4236-B2D6-F3FEDE84AC16}" srcOrd="0" destOrd="0" presId="urn:microsoft.com/office/officeart/2005/8/layout/venn1"/>
    <dgm:cxn modelId="{DDA570C6-C32A-47BA-8707-234A047E5B39}" srcId="{85C3020D-A275-4CC8-9CCD-A4F335C90AB5}" destId="{7F73B89F-33E1-43A4-8A13-0C3D205C0735}" srcOrd="2" destOrd="0" parTransId="{41CF3158-CDB7-4105-BC09-4A828A5160F2}" sibTransId="{0341C129-2FF3-4B9D-BAD1-61AA4BE210DD}"/>
    <dgm:cxn modelId="{E82E7FC9-E862-4D76-A256-0594AB8E50FD}" type="presOf" srcId="{7F73B89F-33E1-43A4-8A13-0C3D205C0735}" destId="{1C872190-93E5-4F29-AE56-6A6F87E0DCFD}" srcOrd="1" destOrd="0" presId="urn:microsoft.com/office/officeart/2005/8/layout/venn1"/>
    <dgm:cxn modelId="{814459E6-AEF1-48FF-BAAB-4FB589BBDB56}" type="presOf" srcId="{C06DC276-148C-4ABE-B8E0-A7090BC3A658}" destId="{8EC267E4-635A-4EF6-80A4-AFBBF225D8F5}" srcOrd="1" destOrd="0" presId="urn:microsoft.com/office/officeart/2005/8/layout/venn1"/>
    <dgm:cxn modelId="{6E2AC88B-22C3-4ECF-8979-66BE798B0CA8}" type="presParOf" srcId="{D9956BEC-B572-4236-B2D6-F3FEDE84AC16}" destId="{E53E5AA2-FAD2-4D13-98DD-C7321C4B8814}" srcOrd="0" destOrd="0" presId="urn:microsoft.com/office/officeart/2005/8/layout/venn1"/>
    <dgm:cxn modelId="{72E057A5-6FE7-4E82-B9A4-4894CC581A77}" type="presParOf" srcId="{D9956BEC-B572-4236-B2D6-F3FEDE84AC16}" destId="{8EC267E4-635A-4EF6-80A4-AFBBF225D8F5}" srcOrd="1" destOrd="0" presId="urn:microsoft.com/office/officeart/2005/8/layout/venn1"/>
    <dgm:cxn modelId="{FC9D3AC7-2C13-40BE-82AD-332EFD0AE29B}" type="presParOf" srcId="{D9956BEC-B572-4236-B2D6-F3FEDE84AC16}" destId="{0BA7C75A-17F9-46A7-8391-D8BAA4FC97D5}" srcOrd="2" destOrd="0" presId="urn:microsoft.com/office/officeart/2005/8/layout/venn1"/>
    <dgm:cxn modelId="{C04133BC-BF3F-466E-BCE6-5201D6994394}" type="presParOf" srcId="{D9956BEC-B572-4236-B2D6-F3FEDE84AC16}" destId="{7435058D-26AB-4AE6-A36B-0273200B35E2}" srcOrd="3" destOrd="0" presId="urn:microsoft.com/office/officeart/2005/8/layout/venn1"/>
    <dgm:cxn modelId="{B10BD8E8-1823-49EF-AB8B-AFDBB24B0A09}" type="presParOf" srcId="{D9956BEC-B572-4236-B2D6-F3FEDE84AC16}" destId="{CA3AC706-D67D-4F9E-A677-603B3488F5FD}" srcOrd="4" destOrd="0" presId="urn:microsoft.com/office/officeart/2005/8/layout/venn1"/>
    <dgm:cxn modelId="{81660C1E-E43D-4481-8A0D-717214A19540}" type="presParOf" srcId="{D9956BEC-B572-4236-B2D6-F3FEDE84AC16}" destId="{1C872190-93E5-4F29-AE56-6A6F87E0DCFD}"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41FDA7-46F1-4BC4-8847-41C04F87854A}"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AU"/>
        </a:p>
      </dgm:t>
    </dgm:pt>
    <dgm:pt modelId="{03872B7A-FB41-4BFE-AA4F-CC8D31780922}">
      <dgm:prSet phldrT="[Text]" custT="1"/>
      <dgm:spPr/>
      <dgm:t>
        <a:bodyPr/>
        <a:lstStyle/>
        <a:p>
          <a:r>
            <a:rPr lang="en-AU" sz="2000" dirty="0"/>
            <a:t>Architectural Element</a:t>
          </a:r>
        </a:p>
      </dgm:t>
    </dgm:pt>
    <dgm:pt modelId="{830E09B4-C3FF-435F-8603-E4DC11F3A278}" type="parTrans" cxnId="{6F1F33C9-B8DE-411F-94DA-1E72332EACE3}">
      <dgm:prSet/>
      <dgm:spPr/>
      <dgm:t>
        <a:bodyPr/>
        <a:lstStyle/>
        <a:p>
          <a:endParaRPr lang="en-AU" sz="2800"/>
        </a:p>
      </dgm:t>
    </dgm:pt>
    <dgm:pt modelId="{064052D1-A65A-4A1A-933A-683051D2FFF9}" type="sibTrans" cxnId="{6F1F33C9-B8DE-411F-94DA-1E72332EACE3}">
      <dgm:prSet/>
      <dgm:spPr/>
      <dgm:t>
        <a:bodyPr/>
        <a:lstStyle/>
        <a:p>
          <a:endParaRPr lang="en-AU" sz="2800"/>
        </a:p>
      </dgm:t>
    </dgm:pt>
    <dgm:pt modelId="{B5BB1B15-DA1F-4F4B-8DE7-02BB345613D6}">
      <dgm:prSet custT="1"/>
      <dgm:spPr>
        <a:solidFill>
          <a:srgbClr val="78BE1F"/>
        </a:solidFill>
      </dgm:spPr>
      <dgm:t>
        <a:bodyPr/>
        <a:lstStyle/>
        <a:p>
          <a:r>
            <a:rPr lang="en-AU" sz="1800" dirty="0"/>
            <a:t>Computational Element</a:t>
          </a:r>
        </a:p>
      </dgm:t>
    </dgm:pt>
    <dgm:pt modelId="{941B285F-3DDD-464B-A4E5-96DD0C0CCB35}" type="parTrans" cxnId="{94ED52DE-DF5E-4BE2-B371-83D28F125D38}">
      <dgm:prSet/>
      <dgm:spPr/>
      <dgm:t>
        <a:bodyPr/>
        <a:lstStyle/>
        <a:p>
          <a:endParaRPr lang="en-AU" sz="2800"/>
        </a:p>
      </dgm:t>
    </dgm:pt>
    <dgm:pt modelId="{58AF55A7-8D27-427B-8D51-915E310AAC16}" type="sibTrans" cxnId="{94ED52DE-DF5E-4BE2-B371-83D28F125D38}">
      <dgm:prSet/>
      <dgm:spPr/>
      <dgm:t>
        <a:bodyPr/>
        <a:lstStyle/>
        <a:p>
          <a:endParaRPr lang="en-AU" sz="2800"/>
        </a:p>
      </dgm:t>
    </dgm:pt>
    <dgm:pt modelId="{5D489046-1A80-41AD-90BB-6E5690A10A1F}">
      <dgm:prSet custT="1"/>
      <dgm:spPr>
        <a:solidFill>
          <a:srgbClr val="1E22AA"/>
        </a:solidFill>
      </dgm:spPr>
      <dgm:t>
        <a:bodyPr/>
        <a:lstStyle/>
        <a:p>
          <a:r>
            <a:rPr lang="en-AU" sz="1800" dirty="0"/>
            <a:t>Storage Element</a:t>
          </a:r>
        </a:p>
      </dgm:t>
    </dgm:pt>
    <dgm:pt modelId="{A181FD8A-E5A1-46DE-876B-0418AFB55BA5}" type="parTrans" cxnId="{A12D8D35-ECF9-4FA3-AF8A-54FA5470F96D}">
      <dgm:prSet/>
      <dgm:spPr/>
      <dgm:t>
        <a:bodyPr/>
        <a:lstStyle/>
        <a:p>
          <a:endParaRPr lang="en-AU" sz="2800"/>
        </a:p>
      </dgm:t>
    </dgm:pt>
    <dgm:pt modelId="{A86F76B9-A26B-4146-B3DD-D0B6707C25D8}" type="sibTrans" cxnId="{A12D8D35-ECF9-4FA3-AF8A-54FA5470F96D}">
      <dgm:prSet/>
      <dgm:spPr/>
      <dgm:t>
        <a:bodyPr/>
        <a:lstStyle/>
        <a:p>
          <a:endParaRPr lang="en-AU" sz="2800"/>
        </a:p>
      </dgm:t>
    </dgm:pt>
    <dgm:pt modelId="{3EF826D0-9353-469F-AD51-98F086DA8112}">
      <dgm:prSet custT="1"/>
      <dgm:spPr>
        <a:solidFill>
          <a:srgbClr val="017377"/>
        </a:solidFill>
      </dgm:spPr>
      <dgm:t>
        <a:bodyPr/>
        <a:lstStyle/>
        <a:p>
          <a:r>
            <a:rPr lang="en-AU" sz="1800" dirty="0"/>
            <a:t>Communi-cation Mechanism</a:t>
          </a:r>
        </a:p>
      </dgm:t>
    </dgm:pt>
    <dgm:pt modelId="{2E218BD3-DBE9-4EAB-A956-825FE1A8A96B}" type="parTrans" cxnId="{F463898A-331D-4263-8069-F2E2C0E09F8D}">
      <dgm:prSet/>
      <dgm:spPr/>
      <dgm:t>
        <a:bodyPr/>
        <a:lstStyle/>
        <a:p>
          <a:endParaRPr lang="en-AU" sz="2800"/>
        </a:p>
      </dgm:t>
    </dgm:pt>
    <dgm:pt modelId="{AB300EE3-756D-4CD1-964D-2CF10CDCBF25}" type="sibTrans" cxnId="{F463898A-331D-4263-8069-F2E2C0E09F8D}">
      <dgm:prSet/>
      <dgm:spPr/>
      <dgm:t>
        <a:bodyPr/>
        <a:lstStyle/>
        <a:p>
          <a:endParaRPr lang="en-AU" sz="2800"/>
        </a:p>
      </dgm:t>
    </dgm:pt>
    <dgm:pt modelId="{AC44856B-A26F-4176-BFDB-F8330F97E213}">
      <dgm:prSet custT="1"/>
      <dgm:spPr>
        <a:solidFill>
          <a:srgbClr val="007A53"/>
        </a:solidFill>
      </dgm:spPr>
      <dgm:t>
        <a:bodyPr/>
        <a:lstStyle/>
        <a:p>
          <a:r>
            <a:rPr lang="en-AU" sz="1700" dirty="0"/>
            <a:t>Asset Management &amp; Control Mechanism</a:t>
          </a:r>
        </a:p>
      </dgm:t>
    </dgm:pt>
    <dgm:pt modelId="{893833E5-849A-4BF0-8FF8-1325508D9A05}" type="parTrans" cxnId="{BC9980DB-7D60-4284-B3EC-09CB727E50DF}">
      <dgm:prSet/>
      <dgm:spPr/>
      <dgm:t>
        <a:bodyPr/>
        <a:lstStyle/>
        <a:p>
          <a:endParaRPr lang="en-AU" sz="2800"/>
        </a:p>
      </dgm:t>
    </dgm:pt>
    <dgm:pt modelId="{B947A088-A410-484B-BCFC-2312B054725D}" type="sibTrans" cxnId="{BC9980DB-7D60-4284-B3EC-09CB727E50DF}">
      <dgm:prSet/>
      <dgm:spPr/>
      <dgm:t>
        <a:bodyPr/>
        <a:lstStyle/>
        <a:p>
          <a:endParaRPr lang="en-AU" sz="2800"/>
        </a:p>
      </dgm:t>
    </dgm:pt>
    <dgm:pt modelId="{1545DDEA-7264-4538-BDE6-EFB3B49C24E2}">
      <dgm:prSet custT="1"/>
      <dgm:spPr/>
      <dgm:t>
        <a:bodyPr/>
        <a:lstStyle/>
        <a:p>
          <a:endParaRPr lang="en-AU" sz="2000" dirty="0"/>
        </a:p>
      </dgm:t>
    </dgm:pt>
    <dgm:pt modelId="{ADDB773E-C4A1-4F3F-A236-B6883980E182}" type="parTrans" cxnId="{DE7D4FC2-E9C3-443D-93EB-7E0661D46004}">
      <dgm:prSet/>
      <dgm:spPr/>
      <dgm:t>
        <a:bodyPr/>
        <a:lstStyle/>
        <a:p>
          <a:endParaRPr lang="en-AU" sz="2800"/>
        </a:p>
      </dgm:t>
    </dgm:pt>
    <dgm:pt modelId="{C9A38AD8-581D-4B7D-AD43-DE53806E6969}" type="sibTrans" cxnId="{DE7D4FC2-E9C3-443D-93EB-7E0661D46004}">
      <dgm:prSet/>
      <dgm:spPr/>
      <dgm:t>
        <a:bodyPr/>
        <a:lstStyle/>
        <a:p>
          <a:endParaRPr lang="en-AU" sz="2800"/>
        </a:p>
      </dgm:t>
    </dgm:pt>
    <dgm:pt modelId="{410C8EF4-E153-4465-9FF9-2FB17C8AB454}">
      <dgm:prSet custT="1"/>
      <dgm:spPr/>
      <dgm:t>
        <a:bodyPr/>
        <a:lstStyle/>
        <a:p>
          <a:endParaRPr lang="en-AU" sz="2000" dirty="0"/>
        </a:p>
      </dgm:t>
    </dgm:pt>
    <dgm:pt modelId="{91F5DB34-404B-4724-82DD-AA1F90110B42}" type="sibTrans" cxnId="{DE1DE128-2A62-47AA-947B-416788F28983}">
      <dgm:prSet/>
      <dgm:spPr/>
      <dgm:t>
        <a:bodyPr/>
        <a:lstStyle/>
        <a:p>
          <a:endParaRPr lang="en-AU" sz="2800"/>
        </a:p>
      </dgm:t>
    </dgm:pt>
    <dgm:pt modelId="{4C90D029-79A3-4D03-AB39-83D446FDF6F3}" type="parTrans" cxnId="{DE1DE128-2A62-47AA-947B-416788F28983}">
      <dgm:prSet/>
      <dgm:spPr/>
      <dgm:t>
        <a:bodyPr/>
        <a:lstStyle/>
        <a:p>
          <a:endParaRPr lang="en-AU" sz="2800"/>
        </a:p>
      </dgm:t>
    </dgm:pt>
    <dgm:pt modelId="{6260D791-6584-43FD-B43A-DD2A361C63C8}" type="pres">
      <dgm:prSet presAssocID="{6841FDA7-46F1-4BC4-8847-41C04F87854A}" presName="Name0" presStyleCnt="0">
        <dgm:presLayoutVars>
          <dgm:chMax val="1"/>
          <dgm:chPref val="1"/>
          <dgm:dir/>
          <dgm:animOne val="branch"/>
          <dgm:animLvl val="lvl"/>
        </dgm:presLayoutVars>
      </dgm:prSet>
      <dgm:spPr/>
    </dgm:pt>
    <dgm:pt modelId="{CBE524B0-31F9-4CC1-BB1F-95BC5987B47A}" type="pres">
      <dgm:prSet presAssocID="{03872B7A-FB41-4BFE-AA4F-CC8D31780922}" presName="Parent" presStyleLbl="node0" presStyleIdx="0" presStyleCnt="1">
        <dgm:presLayoutVars>
          <dgm:chMax val="6"/>
          <dgm:chPref val="6"/>
        </dgm:presLayoutVars>
      </dgm:prSet>
      <dgm:spPr/>
    </dgm:pt>
    <dgm:pt modelId="{D3417241-D945-4F60-9E4F-228FA9011B96}" type="pres">
      <dgm:prSet presAssocID="{410C8EF4-E153-4465-9FF9-2FB17C8AB454}" presName="Accent1" presStyleCnt="0"/>
      <dgm:spPr/>
    </dgm:pt>
    <dgm:pt modelId="{40887ED9-5D21-4CA5-A0EB-DF9E1045B406}" type="pres">
      <dgm:prSet presAssocID="{410C8EF4-E153-4465-9FF9-2FB17C8AB454}" presName="Accent" presStyleLbl="bgShp" presStyleIdx="0" presStyleCnt="6"/>
      <dgm:spPr/>
    </dgm:pt>
    <dgm:pt modelId="{E10D5476-9CD9-44F5-9855-012BC1B4BE56}" type="pres">
      <dgm:prSet presAssocID="{410C8EF4-E153-4465-9FF9-2FB17C8AB454}" presName="Child1" presStyleLbl="node1" presStyleIdx="0" presStyleCnt="6" custScaleY="57532" custLinFactNeighborX="90990" custLinFactNeighborY="61381">
        <dgm:presLayoutVars>
          <dgm:chMax val="0"/>
          <dgm:chPref val="0"/>
          <dgm:bulletEnabled val="1"/>
        </dgm:presLayoutVars>
      </dgm:prSet>
      <dgm:spPr/>
    </dgm:pt>
    <dgm:pt modelId="{7E6D15DF-BF86-46AD-84C7-1D94E1FCA5B5}" type="pres">
      <dgm:prSet presAssocID="{3EF826D0-9353-469F-AD51-98F086DA8112}" presName="Accent2" presStyleCnt="0"/>
      <dgm:spPr/>
    </dgm:pt>
    <dgm:pt modelId="{E989C0F4-F4D7-4DEE-9B8C-1D36B9699652}" type="pres">
      <dgm:prSet presAssocID="{3EF826D0-9353-469F-AD51-98F086DA8112}" presName="Accent" presStyleLbl="bgShp" presStyleIdx="1" presStyleCnt="6" custLinFactX="-100000" custLinFactY="127393" custLinFactNeighborX="-166355" custLinFactNeighborY="200000"/>
      <dgm:spPr/>
    </dgm:pt>
    <dgm:pt modelId="{4B8EDFF3-4D21-43A9-8722-40FFE245A717}" type="pres">
      <dgm:prSet presAssocID="{3EF826D0-9353-469F-AD51-98F086DA8112}" presName="Child2" presStyleLbl="node1" presStyleIdx="1" presStyleCnt="6" custScaleX="106446" custScaleY="106906">
        <dgm:presLayoutVars>
          <dgm:chMax val="0"/>
          <dgm:chPref val="0"/>
          <dgm:bulletEnabled val="1"/>
        </dgm:presLayoutVars>
      </dgm:prSet>
      <dgm:spPr/>
    </dgm:pt>
    <dgm:pt modelId="{393CCD86-FFC2-4E72-BEA7-FFC931CC8FB5}" type="pres">
      <dgm:prSet presAssocID="{AC44856B-A26F-4176-BFDB-F8330F97E213}" presName="Accent3" presStyleCnt="0"/>
      <dgm:spPr/>
    </dgm:pt>
    <dgm:pt modelId="{D051A1AE-2D42-470E-BE1C-4BA45001443C}" type="pres">
      <dgm:prSet presAssocID="{AC44856B-A26F-4176-BFDB-F8330F97E213}" presName="Accent" presStyleLbl="bgShp" presStyleIdx="2" presStyleCnt="6" custFlipVert="1" custScaleY="80003" custLinFactY="-26945" custLinFactNeighborX="-10912" custLinFactNeighborY="-100000"/>
      <dgm:spPr/>
    </dgm:pt>
    <dgm:pt modelId="{0E0A7782-D909-47A9-A7E6-C60FD91D823B}" type="pres">
      <dgm:prSet presAssocID="{AC44856B-A26F-4176-BFDB-F8330F97E213}" presName="Child3" presStyleLbl="node1" presStyleIdx="2" presStyleCnt="6" custScaleX="106446" custScaleY="105819">
        <dgm:presLayoutVars>
          <dgm:chMax val="0"/>
          <dgm:chPref val="0"/>
          <dgm:bulletEnabled val="1"/>
        </dgm:presLayoutVars>
      </dgm:prSet>
      <dgm:spPr/>
    </dgm:pt>
    <dgm:pt modelId="{55E1068F-CAD8-4FE4-AB5A-F3AF783A1CA4}" type="pres">
      <dgm:prSet presAssocID="{1545DDEA-7264-4538-BDE6-EFB3B49C24E2}" presName="Accent4" presStyleCnt="0"/>
      <dgm:spPr/>
    </dgm:pt>
    <dgm:pt modelId="{18F9843D-B1FA-4143-A018-2433B1C712D2}" type="pres">
      <dgm:prSet presAssocID="{1545DDEA-7264-4538-BDE6-EFB3B49C24E2}" presName="Accent" presStyleLbl="bgShp" presStyleIdx="3" presStyleCnt="6" custLinFactNeighborX="99992" custLinFactNeighborY="-39462"/>
      <dgm:spPr/>
    </dgm:pt>
    <dgm:pt modelId="{53392981-2864-40BF-949B-AA90BF680CA7}" type="pres">
      <dgm:prSet presAssocID="{1545DDEA-7264-4538-BDE6-EFB3B49C24E2}" presName="Child4" presStyleLbl="node1" presStyleIdx="3" presStyleCnt="6" custScaleY="49044" custLinFactNeighborX="-92134" custLinFactNeighborY="-63502">
        <dgm:presLayoutVars>
          <dgm:chMax val="0"/>
          <dgm:chPref val="0"/>
          <dgm:bulletEnabled val="1"/>
        </dgm:presLayoutVars>
      </dgm:prSet>
      <dgm:spPr/>
    </dgm:pt>
    <dgm:pt modelId="{C4F544E6-7545-44B0-A90A-413D7B7D6A3F}" type="pres">
      <dgm:prSet presAssocID="{B5BB1B15-DA1F-4F4B-8DE7-02BB345613D6}" presName="Accent5" presStyleCnt="0"/>
      <dgm:spPr/>
    </dgm:pt>
    <dgm:pt modelId="{364CB5CC-9739-4EE9-8E38-61FB5627194C}" type="pres">
      <dgm:prSet presAssocID="{B5BB1B15-DA1F-4F4B-8DE7-02BB345613D6}" presName="Accent" presStyleLbl="bgShp" presStyleIdx="4" presStyleCnt="6" custLinFactX="-17448" custLinFactY="-127515" custLinFactNeighborX="-100000" custLinFactNeighborY="-200000"/>
      <dgm:spPr/>
    </dgm:pt>
    <dgm:pt modelId="{E653E335-4555-431E-81CD-7F8449BA6DA0}" type="pres">
      <dgm:prSet presAssocID="{B5BB1B15-DA1F-4F4B-8DE7-02BB345613D6}" presName="Child5" presStyleLbl="node1" presStyleIdx="4" presStyleCnt="6" custScaleX="106446" custScaleY="104879">
        <dgm:presLayoutVars>
          <dgm:chMax val="0"/>
          <dgm:chPref val="0"/>
          <dgm:bulletEnabled val="1"/>
        </dgm:presLayoutVars>
      </dgm:prSet>
      <dgm:spPr/>
    </dgm:pt>
    <dgm:pt modelId="{49D04E88-5993-49F8-8456-DB8E1A752670}" type="pres">
      <dgm:prSet presAssocID="{5D489046-1A80-41AD-90BB-6E5690A10A1F}" presName="Accent6" presStyleCnt="0"/>
      <dgm:spPr/>
    </dgm:pt>
    <dgm:pt modelId="{93918C64-509C-442E-BE85-DC3681A2DA36}" type="pres">
      <dgm:prSet presAssocID="{5D489046-1A80-41AD-90BB-6E5690A10A1F}" presName="Accent" presStyleLbl="bgShp" presStyleIdx="5" presStyleCnt="6" custLinFactNeighborX="2087" custLinFactNeighborY="79342"/>
      <dgm:spPr/>
    </dgm:pt>
    <dgm:pt modelId="{7BF6350D-7FFE-4C95-880D-47203B130A48}" type="pres">
      <dgm:prSet presAssocID="{5D489046-1A80-41AD-90BB-6E5690A10A1F}" presName="Child6" presStyleLbl="node1" presStyleIdx="5" presStyleCnt="6" custScaleX="106446" custScaleY="107181">
        <dgm:presLayoutVars>
          <dgm:chMax val="0"/>
          <dgm:chPref val="0"/>
          <dgm:bulletEnabled val="1"/>
        </dgm:presLayoutVars>
      </dgm:prSet>
      <dgm:spPr/>
    </dgm:pt>
  </dgm:ptLst>
  <dgm:cxnLst>
    <dgm:cxn modelId="{54536715-F4AF-9248-9876-246FCFE61CD0}" type="presOf" srcId="{03872B7A-FB41-4BFE-AA4F-CC8D31780922}" destId="{CBE524B0-31F9-4CC1-BB1F-95BC5987B47A}" srcOrd="0" destOrd="0" presId="urn:microsoft.com/office/officeart/2011/layout/HexagonRadial"/>
    <dgm:cxn modelId="{DE1DE128-2A62-47AA-947B-416788F28983}" srcId="{03872B7A-FB41-4BFE-AA4F-CC8D31780922}" destId="{410C8EF4-E153-4465-9FF9-2FB17C8AB454}" srcOrd="0" destOrd="0" parTransId="{4C90D029-79A3-4D03-AB39-83D446FDF6F3}" sibTransId="{91F5DB34-404B-4724-82DD-AA1F90110B42}"/>
    <dgm:cxn modelId="{CAD69C2B-1BD7-A14A-9376-0C5DEA8C2A85}" type="presOf" srcId="{5D489046-1A80-41AD-90BB-6E5690A10A1F}" destId="{7BF6350D-7FFE-4C95-880D-47203B130A48}" srcOrd="0" destOrd="0" presId="urn:microsoft.com/office/officeart/2011/layout/HexagonRadial"/>
    <dgm:cxn modelId="{A12D8D35-ECF9-4FA3-AF8A-54FA5470F96D}" srcId="{03872B7A-FB41-4BFE-AA4F-CC8D31780922}" destId="{5D489046-1A80-41AD-90BB-6E5690A10A1F}" srcOrd="5" destOrd="0" parTransId="{A181FD8A-E5A1-46DE-876B-0418AFB55BA5}" sibTransId="{A86F76B9-A26B-4146-B3DD-D0B6707C25D8}"/>
    <dgm:cxn modelId="{ECB5B957-8810-124E-BF37-CE71A2EAF79F}" type="presOf" srcId="{AC44856B-A26F-4176-BFDB-F8330F97E213}" destId="{0E0A7782-D909-47A9-A7E6-C60FD91D823B}" srcOrd="0" destOrd="0" presId="urn:microsoft.com/office/officeart/2011/layout/HexagonRadial"/>
    <dgm:cxn modelId="{F463898A-331D-4263-8069-F2E2C0E09F8D}" srcId="{03872B7A-FB41-4BFE-AA4F-CC8D31780922}" destId="{3EF826D0-9353-469F-AD51-98F086DA8112}" srcOrd="1" destOrd="0" parTransId="{2E218BD3-DBE9-4EAB-A956-825FE1A8A96B}" sibTransId="{AB300EE3-756D-4CD1-964D-2CF10CDCBF25}"/>
    <dgm:cxn modelId="{C453CAA4-FD3A-D143-A4A2-058B4E265609}" type="presOf" srcId="{B5BB1B15-DA1F-4F4B-8DE7-02BB345613D6}" destId="{E653E335-4555-431E-81CD-7F8449BA6DA0}" srcOrd="0" destOrd="0" presId="urn:microsoft.com/office/officeart/2011/layout/HexagonRadial"/>
    <dgm:cxn modelId="{711896B7-BEED-044E-9DBD-76ED84C30CDB}" type="presOf" srcId="{1545DDEA-7264-4538-BDE6-EFB3B49C24E2}" destId="{53392981-2864-40BF-949B-AA90BF680CA7}" srcOrd="0" destOrd="0" presId="urn:microsoft.com/office/officeart/2011/layout/HexagonRadial"/>
    <dgm:cxn modelId="{DE7D4FC2-E9C3-443D-93EB-7E0661D46004}" srcId="{03872B7A-FB41-4BFE-AA4F-CC8D31780922}" destId="{1545DDEA-7264-4538-BDE6-EFB3B49C24E2}" srcOrd="3" destOrd="0" parTransId="{ADDB773E-C4A1-4F3F-A236-B6883980E182}" sibTransId="{C9A38AD8-581D-4B7D-AD43-DE53806E6969}"/>
    <dgm:cxn modelId="{6F1F33C9-B8DE-411F-94DA-1E72332EACE3}" srcId="{6841FDA7-46F1-4BC4-8847-41C04F87854A}" destId="{03872B7A-FB41-4BFE-AA4F-CC8D31780922}" srcOrd="0" destOrd="0" parTransId="{830E09B4-C3FF-435F-8603-E4DC11F3A278}" sibTransId="{064052D1-A65A-4A1A-933A-683051D2FFF9}"/>
    <dgm:cxn modelId="{82C4D2D8-2949-BD4F-B20A-742243961215}" type="presOf" srcId="{410C8EF4-E153-4465-9FF9-2FB17C8AB454}" destId="{E10D5476-9CD9-44F5-9855-012BC1B4BE56}" srcOrd="0" destOrd="0" presId="urn:microsoft.com/office/officeart/2011/layout/HexagonRadial"/>
    <dgm:cxn modelId="{BC9980DB-7D60-4284-B3EC-09CB727E50DF}" srcId="{03872B7A-FB41-4BFE-AA4F-CC8D31780922}" destId="{AC44856B-A26F-4176-BFDB-F8330F97E213}" srcOrd="2" destOrd="0" parTransId="{893833E5-849A-4BF0-8FF8-1325508D9A05}" sibTransId="{B947A088-A410-484B-BCFC-2312B054725D}"/>
    <dgm:cxn modelId="{94ED52DE-DF5E-4BE2-B371-83D28F125D38}" srcId="{03872B7A-FB41-4BFE-AA4F-CC8D31780922}" destId="{B5BB1B15-DA1F-4F4B-8DE7-02BB345613D6}" srcOrd="4" destOrd="0" parTransId="{941B285F-3DDD-464B-A4E5-96DD0C0CCB35}" sibTransId="{58AF55A7-8D27-427B-8D51-915E310AAC16}"/>
    <dgm:cxn modelId="{434952E2-3345-4E4E-95A4-A67A44620F3E}" type="presOf" srcId="{3EF826D0-9353-469F-AD51-98F086DA8112}" destId="{4B8EDFF3-4D21-43A9-8722-40FFE245A717}" srcOrd="0" destOrd="0" presId="urn:microsoft.com/office/officeart/2011/layout/HexagonRadial"/>
    <dgm:cxn modelId="{801469F2-A138-3A40-950D-11BFE7590AD9}" type="presOf" srcId="{6841FDA7-46F1-4BC4-8847-41C04F87854A}" destId="{6260D791-6584-43FD-B43A-DD2A361C63C8}" srcOrd="0" destOrd="0" presId="urn:microsoft.com/office/officeart/2011/layout/HexagonRadial"/>
    <dgm:cxn modelId="{71DDF469-9CD0-C34B-A317-3DE6D22E1933}" type="presParOf" srcId="{6260D791-6584-43FD-B43A-DD2A361C63C8}" destId="{CBE524B0-31F9-4CC1-BB1F-95BC5987B47A}" srcOrd="0" destOrd="0" presId="urn:microsoft.com/office/officeart/2011/layout/HexagonRadial"/>
    <dgm:cxn modelId="{0C07A5BC-741B-9E4F-8A66-2F2DACB2D9E7}" type="presParOf" srcId="{6260D791-6584-43FD-B43A-DD2A361C63C8}" destId="{D3417241-D945-4F60-9E4F-228FA9011B96}" srcOrd="1" destOrd="0" presId="urn:microsoft.com/office/officeart/2011/layout/HexagonRadial"/>
    <dgm:cxn modelId="{EE31ECF2-9BFE-4148-96BE-D01B7E7FDB2F}" type="presParOf" srcId="{D3417241-D945-4F60-9E4F-228FA9011B96}" destId="{40887ED9-5D21-4CA5-A0EB-DF9E1045B406}" srcOrd="0" destOrd="0" presId="urn:microsoft.com/office/officeart/2011/layout/HexagonRadial"/>
    <dgm:cxn modelId="{92D5B0F6-B724-5D49-8BD1-4A95C491DE86}" type="presParOf" srcId="{6260D791-6584-43FD-B43A-DD2A361C63C8}" destId="{E10D5476-9CD9-44F5-9855-012BC1B4BE56}" srcOrd="2" destOrd="0" presId="urn:microsoft.com/office/officeart/2011/layout/HexagonRadial"/>
    <dgm:cxn modelId="{94FD3A54-53A8-394A-9F98-3FC34051837E}" type="presParOf" srcId="{6260D791-6584-43FD-B43A-DD2A361C63C8}" destId="{7E6D15DF-BF86-46AD-84C7-1D94E1FCA5B5}" srcOrd="3" destOrd="0" presId="urn:microsoft.com/office/officeart/2011/layout/HexagonRadial"/>
    <dgm:cxn modelId="{855DB02E-5851-874E-A701-DAD07CCBC537}" type="presParOf" srcId="{7E6D15DF-BF86-46AD-84C7-1D94E1FCA5B5}" destId="{E989C0F4-F4D7-4DEE-9B8C-1D36B9699652}" srcOrd="0" destOrd="0" presId="urn:microsoft.com/office/officeart/2011/layout/HexagonRadial"/>
    <dgm:cxn modelId="{5869C4E7-7A6A-DF45-B3D8-B961BD358BF1}" type="presParOf" srcId="{6260D791-6584-43FD-B43A-DD2A361C63C8}" destId="{4B8EDFF3-4D21-43A9-8722-40FFE245A717}" srcOrd="4" destOrd="0" presId="urn:microsoft.com/office/officeart/2011/layout/HexagonRadial"/>
    <dgm:cxn modelId="{610DA8C3-29D8-DD43-8D84-BABC563775B4}" type="presParOf" srcId="{6260D791-6584-43FD-B43A-DD2A361C63C8}" destId="{393CCD86-FFC2-4E72-BEA7-FFC931CC8FB5}" srcOrd="5" destOrd="0" presId="urn:microsoft.com/office/officeart/2011/layout/HexagonRadial"/>
    <dgm:cxn modelId="{778AE1E0-AB91-C444-AF14-557492F10ACB}" type="presParOf" srcId="{393CCD86-FFC2-4E72-BEA7-FFC931CC8FB5}" destId="{D051A1AE-2D42-470E-BE1C-4BA45001443C}" srcOrd="0" destOrd="0" presId="urn:microsoft.com/office/officeart/2011/layout/HexagonRadial"/>
    <dgm:cxn modelId="{5ABE43DA-E436-CE4F-89CB-562A1173B9E8}" type="presParOf" srcId="{6260D791-6584-43FD-B43A-DD2A361C63C8}" destId="{0E0A7782-D909-47A9-A7E6-C60FD91D823B}" srcOrd="6" destOrd="0" presId="urn:microsoft.com/office/officeart/2011/layout/HexagonRadial"/>
    <dgm:cxn modelId="{4CD7C086-93C6-594D-92D0-42DD57FB29D3}" type="presParOf" srcId="{6260D791-6584-43FD-B43A-DD2A361C63C8}" destId="{55E1068F-CAD8-4FE4-AB5A-F3AF783A1CA4}" srcOrd="7" destOrd="0" presId="urn:microsoft.com/office/officeart/2011/layout/HexagonRadial"/>
    <dgm:cxn modelId="{63D3AC93-4594-BA40-8384-1E16E3A5C0EF}" type="presParOf" srcId="{55E1068F-CAD8-4FE4-AB5A-F3AF783A1CA4}" destId="{18F9843D-B1FA-4143-A018-2433B1C712D2}" srcOrd="0" destOrd="0" presId="urn:microsoft.com/office/officeart/2011/layout/HexagonRadial"/>
    <dgm:cxn modelId="{C6E30A90-5DED-4640-8894-C318233BD92C}" type="presParOf" srcId="{6260D791-6584-43FD-B43A-DD2A361C63C8}" destId="{53392981-2864-40BF-949B-AA90BF680CA7}" srcOrd="8" destOrd="0" presId="urn:microsoft.com/office/officeart/2011/layout/HexagonRadial"/>
    <dgm:cxn modelId="{1288414B-BE98-D94B-875E-069A5BB07187}" type="presParOf" srcId="{6260D791-6584-43FD-B43A-DD2A361C63C8}" destId="{C4F544E6-7545-44B0-A90A-413D7B7D6A3F}" srcOrd="9" destOrd="0" presId="urn:microsoft.com/office/officeart/2011/layout/HexagonRadial"/>
    <dgm:cxn modelId="{74303542-520A-ED4B-AAC0-FE2E87576F20}" type="presParOf" srcId="{C4F544E6-7545-44B0-A90A-413D7B7D6A3F}" destId="{364CB5CC-9739-4EE9-8E38-61FB5627194C}" srcOrd="0" destOrd="0" presId="urn:microsoft.com/office/officeart/2011/layout/HexagonRadial"/>
    <dgm:cxn modelId="{DD5F51C8-C55F-DE43-AAD0-294F7F4B3892}" type="presParOf" srcId="{6260D791-6584-43FD-B43A-DD2A361C63C8}" destId="{E653E335-4555-431E-81CD-7F8449BA6DA0}" srcOrd="10" destOrd="0" presId="urn:microsoft.com/office/officeart/2011/layout/HexagonRadial"/>
    <dgm:cxn modelId="{8EEE2820-6A0C-6748-B11C-AC58F92F67AF}" type="presParOf" srcId="{6260D791-6584-43FD-B43A-DD2A361C63C8}" destId="{49D04E88-5993-49F8-8456-DB8E1A752670}" srcOrd="11" destOrd="0" presId="urn:microsoft.com/office/officeart/2011/layout/HexagonRadial"/>
    <dgm:cxn modelId="{D2B4979B-295C-3040-A088-63B35884192C}" type="presParOf" srcId="{49D04E88-5993-49F8-8456-DB8E1A752670}" destId="{93918C64-509C-442E-BE85-DC3681A2DA36}" srcOrd="0" destOrd="0" presId="urn:microsoft.com/office/officeart/2011/layout/HexagonRadial"/>
    <dgm:cxn modelId="{CDFC31A4-5E96-4B4D-AA41-798F68ABE3C5}" type="presParOf" srcId="{6260D791-6584-43FD-B43A-DD2A361C63C8}" destId="{7BF6350D-7FFE-4C95-880D-47203B130A48}"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23E3-9E3D-45B2-8B35-CC405415C435}">
      <dsp:nvSpPr>
        <dsp:cNvPr id="0" name=""/>
        <dsp:cNvSpPr/>
      </dsp:nvSpPr>
      <dsp:spPr>
        <a:xfrm>
          <a:off x="7638" y="0"/>
          <a:ext cx="1170101" cy="1129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AAC52-CAE8-418C-92E8-E4AC1E6900D2}">
      <dsp:nvSpPr>
        <dsp:cNvPr id="0" name=""/>
        <dsp:cNvSpPr/>
      </dsp:nvSpPr>
      <dsp:spPr>
        <a:xfrm>
          <a:off x="7638" y="1257405"/>
          <a:ext cx="3343148" cy="484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AU" sz="2500" kern="1200" dirty="0"/>
            <a:t>Part 1: Course Summary</a:t>
          </a:r>
          <a:endParaRPr lang="en-US" sz="2500" kern="1200" dirty="0"/>
        </a:p>
      </dsp:txBody>
      <dsp:txXfrm>
        <a:off x="7638" y="1257405"/>
        <a:ext cx="3343148" cy="484045"/>
      </dsp:txXfrm>
    </dsp:sp>
    <dsp:sp modelId="{BABC13E5-A1F3-4CBF-86D2-F1777EE19820}">
      <dsp:nvSpPr>
        <dsp:cNvPr id="0" name=""/>
        <dsp:cNvSpPr/>
      </dsp:nvSpPr>
      <dsp:spPr>
        <a:xfrm>
          <a:off x="7638" y="1800969"/>
          <a:ext cx="3343148" cy="1285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AU" sz="1700" kern="1200" dirty="0"/>
            <a:t>Lecturers &amp; Tutors</a:t>
          </a:r>
          <a:endParaRPr lang="en-US" sz="1700" kern="1200" dirty="0"/>
        </a:p>
        <a:p>
          <a:pPr marL="0" lvl="0" indent="0" algn="l" defTabSz="755650">
            <a:lnSpc>
              <a:spcPct val="100000"/>
            </a:lnSpc>
            <a:spcBef>
              <a:spcPct val="0"/>
            </a:spcBef>
            <a:spcAft>
              <a:spcPct val="35000"/>
            </a:spcAft>
            <a:buNone/>
          </a:pPr>
          <a:r>
            <a:rPr lang="en-AU" sz="1700" kern="1200" dirty="0"/>
            <a:t>Learning Outcomes</a:t>
          </a:r>
        </a:p>
        <a:p>
          <a:pPr marL="0" lvl="0" indent="0" algn="l" defTabSz="755650">
            <a:lnSpc>
              <a:spcPct val="100000"/>
            </a:lnSpc>
            <a:spcBef>
              <a:spcPct val="0"/>
            </a:spcBef>
            <a:spcAft>
              <a:spcPct val="35000"/>
            </a:spcAft>
            <a:buNone/>
          </a:pPr>
          <a:r>
            <a:rPr lang="en-AU" sz="1700" kern="1200" dirty="0"/>
            <a:t>Course Outline</a:t>
          </a:r>
        </a:p>
        <a:p>
          <a:pPr marL="0" lvl="0" indent="0" algn="l" defTabSz="755650">
            <a:lnSpc>
              <a:spcPct val="100000"/>
            </a:lnSpc>
            <a:spcBef>
              <a:spcPct val="0"/>
            </a:spcBef>
            <a:spcAft>
              <a:spcPct val="35000"/>
            </a:spcAft>
            <a:buNone/>
          </a:pPr>
          <a:r>
            <a:rPr lang="en-AU" sz="1700" kern="1200" dirty="0"/>
            <a:t>Assessments</a:t>
          </a:r>
          <a:endParaRPr lang="en-US" sz="1700" kern="1200" dirty="0"/>
        </a:p>
      </dsp:txBody>
      <dsp:txXfrm>
        <a:off x="7638" y="1800969"/>
        <a:ext cx="3343148" cy="1285130"/>
      </dsp:txXfrm>
    </dsp:sp>
    <dsp:sp modelId="{12F2E485-CBDB-4DA2-BEC0-93C88476CDD9}">
      <dsp:nvSpPr>
        <dsp:cNvPr id="0" name=""/>
        <dsp:cNvSpPr/>
      </dsp:nvSpPr>
      <dsp:spPr>
        <a:xfrm>
          <a:off x="3935837" y="0"/>
          <a:ext cx="1170101" cy="1129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74C9B-2E2F-49C2-A8B7-9372127147CD}">
      <dsp:nvSpPr>
        <dsp:cNvPr id="0" name=""/>
        <dsp:cNvSpPr/>
      </dsp:nvSpPr>
      <dsp:spPr>
        <a:xfrm>
          <a:off x="3935837" y="1257405"/>
          <a:ext cx="3343148" cy="484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AU" sz="2500" kern="1200" dirty="0"/>
            <a:t>Part 2: Blockchain Basics</a:t>
          </a:r>
          <a:endParaRPr lang="en-US" sz="2500" kern="1200" dirty="0"/>
        </a:p>
      </dsp:txBody>
      <dsp:txXfrm>
        <a:off x="3935837" y="1257405"/>
        <a:ext cx="3343148" cy="484045"/>
      </dsp:txXfrm>
    </dsp:sp>
    <dsp:sp modelId="{F90714B6-C147-41D6-9E02-7C713F507B8B}">
      <dsp:nvSpPr>
        <dsp:cNvPr id="0" name=""/>
        <dsp:cNvSpPr/>
      </dsp:nvSpPr>
      <dsp:spPr>
        <a:xfrm>
          <a:off x="3935837" y="1800969"/>
          <a:ext cx="3343148" cy="1285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AU" sz="1700" kern="1200" dirty="0"/>
            <a:t>Blockchain &amp; DLT concepts</a:t>
          </a:r>
        </a:p>
        <a:p>
          <a:pPr marL="0" lvl="0" indent="0" algn="l" defTabSz="755650">
            <a:lnSpc>
              <a:spcPct val="100000"/>
            </a:lnSpc>
            <a:spcBef>
              <a:spcPct val="0"/>
            </a:spcBef>
            <a:spcAft>
              <a:spcPct val="35000"/>
            </a:spcAft>
            <a:buNone/>
          </a:pPr>
          <a:r>
            <a:rPr lang="en-AU" sz="1700" kern="1200" dirty="0"/>
            <a:t>Decentralisation &amp; consensus</a:t>
          </a:r>
          <a:endParaRPr lang="en-US" sz="1700" kern="1200" dirty="0"/>
        </a:p>
        <a:p>
          <a:pPr marL="0" lvl="0" indent="0" algn="l" defTabSz="755650">
            <a:lnSpc>
              <a:spcPct val="100000"/>
            </a:lnSpc>
            <a:spcBef>
              <a:spcPct val="0"/>
            </a:spcBef>
            <a:spcAft>
              <a:spcPct val="35000"/>
            </a:spcAft>
            <a:buNone/>
          </a:pPr>
          <a:r>
            <a:rPr lang="en-AU" sz="1700" kern="1200" dirty="0"/>
            <a:t>Transactions, blocks, &amp; ledger structures</a:t>
          </a:r>
        </a:p>
        <a:p>
          <a:pPr marL="0" lvl="0" indent="0" algn="l" defTabSz="755650">
            <a:lnSpc>
              <a:spcPct val="100000"/>
            </a:lnSpc>
            <a:spcBef>
              <a:spcPct val="0"/>
            </a:spcBef>
            <a:spcAft>
              <a:spcPct val="35000"/>
            </a:spcAft>
            <a:buNone/>
          </a:pPr>
          <a:r>
            <a:rPr lang="en-AU" sz="1700" kern="1200" dirty="0"/>
            <a:t>Designing blockchain-based systems</a:t>
          </a:r>
        </a:p>
      </dsp:txBody>
      <dsp:txXfrm>
        <a:off x="3935837" y="1800969"/>
        <a:ext cx="3343148" cy="1285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E5AA2-FAD2-4D13-98DD-C7321C4B8814}">
      <dsp:nvSpPr>
        <dsp:cNvPr id="0" name=""/>
        <dsp:cNvSpPr/>
      </dsp:nvSpPr>
      <dsp:spPr>
        <a:xfrm>
          <a:off x="1651277" y="45868"/>
          <a:ext cx="2201703" cy="2201703"/>
        </a:xfrm>
        <a:prstGeom prst="ellipse">
          <a:avLst/>
        </a:prstGeom>
        <a:solidFill>
          <a:srgbClr val="2BCCD3">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AU" sz="6500" kern="1200" dirty="0"/>
            <a:t>C</a:t>
          </a:r>
        </a:p>
      </dsp:txBody>
      <dsp:txXfrm>
        <a:off x="1944838" y="431166"/>
        <a:ext cx="1614582" cy="990766"/>
      </dsp:txXfrm>
    </dsp:sp>
    <dsp:sp modelId="{0BA7C75A-17F9-46A7-8391-D8BAA4FC97D5}">
      <dsp:nvSpPr>
        <dsp:cNvPr id="0" name=""/>
        <dsp:cNvSpPr/>
      </dsp:nvSpPr>
      <dsp:spPr>
        <a:xfrm>
          <a:off x="2445725" y="1421933"/>
          <a:ext cx="2201703" cy="2201703"/>
        </a:xfrm>
        <a:prstGeom prst="ellipse">
          <a:avLst/>
        </a:prstGeom>
        <a:solidFill>
          <a:srgbClr val="FFB81D">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AU" sz="6500" kern="1200" dirty="0"/>
            <a:t>  P </a:t>
          </a:r>
        </a:p>
      </dsp:txBody>
      <dsp:txXfrm>
        <a:off x="3119080" y="1990707"/>
        <a:ext cx="1321022" cy="1210936"/>
      </dsp:txXfrm>
    </dsp:sp>
    <dsp:sp modelId="{CA3AC706-D67D-4F9E-A677-603B3488F5FD}">
      <dsp:nvSpPr>
        <dsp:cNvPr id="0" name=""/>
        <dsp:cNvSpPr/>
      </dsp:nvSpPr>
      <dsp:spPr>
        <a:xfrm>
          <a:off x="856829" y="1421933"/>
          <a:ext cx="2201703" cy="2201703"/>
        </a:xfrm>
        <a:prstGeom prst="ellipse">
          <a:avLst/>
        </a:prstGeom>
        <a:solidFill>
          <a:srgbClr val="71CD98">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AU" sz="6500" kern="1200" dirty="0"/>
            <a:t>  A</a:t>
          </a:r>
        </a:p>
      </dsp:txBody>
      <dsp:txXfrm>
        <a:off x="1064156" y="1990707"/>
        <a:ext cx="1321022" cy="12109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524B0-31F9-4CC1-BB1F-95BC5987B47A}">
      <dsp:nvSpPr>
        <dsp:cNvPr id="0" name=""/>
        <dsp:cNvSpPr/>
      </dsp:nvSpPr>
      <dsp:spPr>
        <a:xfrm>
          <a:off x="2464151" y="1719692"/>
          <a:ext cx="2144792" cy="185533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AU" sz="2000" kern="1200" dirty="0"/>
            <a:t>Architectural Element</a:t>
          </a:r>
        </a:p>
      </dsp:txBody>
      <dsp:txXfrm>
        <a:off x="2819573" y="2027147"/>
        <a:ext cx="1433948" cy="1240422"/>
      </dsp:txXfrm>
    </dsp:sp>
    <dsp:sp modelId="{E989C0F4-F4D7-4DEE-9B8C-1D36B9699652}">
      <dsp:nvSpPr>
        <dsp:cNvPr id="0" name=""/>
        <dsp:cNvSpPr/>
      </dsp:nvSpPr>
      <dsp:spPr>
        <a:xfrm>
          <a:off x="1651795" y="3114800"/>
          <a:ext cx="809223" cy="697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D5476-9CD9-44F5-9855-012BC1B4BE56}">
      <dsp:nvSpPr>
        <dsp:cNvPr id="0" name=""/>
        <dsp:cNvSpPr/>
      </dsp:nvSpPr>
      <dsp:spPr>
        <a:xfrm>
          <a:off x="4260996" y="1288482"/>
          <a:ext cx="1757642" cy="87481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AU" sz="2000" kern="1200" dirty="0"/>
        </a:p>
      </dsp:txBody>
      <dsp:txXfrm>
        <a:off x="4490777" y="1402849"/>
        <a:ext cx="1298080" cy="646078"/>
      </dsp:txXfrm>
    </dsp:sp>
    <dsp:sp modelId="{D051A1AE-2D42-470E-BE1C-4BA45001443C}">
      <dsp:nvSpPr>
        <dsp:cNvPr id="0" name=""/>
        <dsp:cNvSpPr/>
      </dsp:nvSpPr>
      <dsp:spPr>
        <a:xfrm flipV="1">
          <a:off x="4663328" y="1320120"/>
          <a:ext cx="809223" cy="55782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8EDFF3-4D21-43A9-8722-40FFE245A717}">
      <dsp:nvSpPr>
        <dsp:cNvPr id="0" name=""/>
        <dsp:cNvSpPr/>
      </dsp:nvSpPr>
      <dsp:spPr>
        <a:xfrm>
          <a:off x="4217031" y="915011"/>
          <a:ext cx="1870939" cy="1625577"/>
        </a:xfrm>
        <a:prstGeom prst="hexagon">
          <a:avLst>
            <a:gd name="adj" fmla="val 28570"/>
            <a:gd name="vf" fmla="val 115470"/>
          </a:avLst>
        </a:prstGeom>
        <a:solidFill>
          <a:srgbClr val="01737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kern="1200" dirty="0"/>
            <a:t>Communi-cation Mechanism</a:t>
          </a:r>
        </a:p>
      </dsp:txBody>
      <dsp:txXfrm>
        <a:off x="4527752" y="1184983"/>
        <a:ext cx="1249497" cy="1085633"/>
      </dsp:txXfrm>
    </dsp:sp>
    <dsp:sp modelId="{18F9843D-B1FA-4143-A018-2433B1C712D2}">
      <dsp:nvSpPr>
        <dsp:cNvPr id="0" name=""/>
        <dsp:cNvSpPr/>
      </dsp:nvSpPr>
      <dsp:spPr>
        <a:xfrm>
          <a:off x="4904730" y="3331782"/>
          <a:ext cx="809223" cy="697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A7782-D909-47A9-A7E6-C60FD91D823B}">
      <dsp:nvSpPr>
        <dsp:cNvPr id="0" name=""/>
        <dsp:cNvSpPr/>
      </dsp:nvSpPr>
      <dsp:spPr>
        <a:xfrm>
          <a:off x="4217031" y="2761869"/>
          <a:ext cx="1870939" cy="1609048"/>
        </a:xfrm>
        <a:prstGeom prst="hexagon">
          <a:avLst>
            <a:gd name="adj" fmla="val 28570"/>
            <a:gd name="vf" fmla="val 115470"/>
          </a:avLst>
        </a:prstGeom>
        <a:solidFill>
          <a:srgbClr val="007A5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AU" sz="1700" kern="1200" dirty="0"/>
            <a:t>Asset Management &amp; Control Mechanism</a:t>
          </a:r>
        </a:p>
      </dsp:txBody>
      <dsp:txXfrm>
        <a:off x="4526178" y="3027742"/>
        <a:ext cx="1252645" cy="1077302"/>
      </dsp:txXfrm>
    </dsp:sp>
    <dsp:sp modelId="{364CB5CC-9739-4EE9-8E38-61FB5627194C}">
      <dsp:nvSpPr>
        <dsp:cNvPr id="0" name=""/>
        <dsp:cNvSpPr/>
      </dsp:nvSpPr>
      <dsp:spPr>
        <a:xfrm>
          <a:off x="1517725" y="1476059"/>
          <a:ext cx="809223" cy="697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92981-2864-40BF-949B-AA90BF680CA7}">
      <dsp:nvSpPr>
        <dsp:cNvPr id="0" name=""/>
        <dsp:cNvSpPr/>
      </dsp:nvSpPr>
      <dsp:spPr>
        <a:xfrm>
          <a:off x="1042332" y="3164227"/>
          <a:ext cx="1757642" cy="74574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AU" sz="2000" kern="1200" dirty="0"/>
        </a:p>
      </dsp:txBody>
      <dsp:txXfrm>
        <a:off x="1259822" y="3256505"/>
        <a:ext cx="1322662" cy="561190"/>
      </dsp:txXfrm>
    </dsp:sp>
    <dsp:sp modelId="{93918C64-509C-442E-BE85-DC3681A2DA36}">
      <dsp:nvSpPr>
        <dsp:cNvPr id="0" name=""/>
        <dsp:cNvSpPr/>
      </dsp:nvSpPr>
      <dsp:spPr>
        <a:xfrm>
          <a:off x="1525138" y="3009914"/>
          <a:ext cx="809223" cy="697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3E335-4555-431E-81CD-7F8449BA6DA0}">
      <dsp:nvSpPr>
        <dsp:cNvPr id="0" name=""/>
        <dsp:cNvSpPr/>
      </dsp:nvSpPr>
      <dsp:spPr>
        <a:xfrm>
          <a:off x="985624" y="2770062"/>
          <a:ext cx="1870939" cy="1594755"/>
        </a:xfrm>
        <a:prstGeom prst="hexagon">
          <a:avLst>
            <a:gd name="adj" fmla="val 28570"/>
            <a:gd name="vf" fmla="val 115470"/>
          </a:avLst>
        </a:prstGeom>
        <a:solidFill>
          <a:srgbClr val="78BE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kern="1200" dirty="0"/>
            <a:t>Computational Element</a:t>
          </a:r>
        </a:p>
      </dsp:txBody>
      <dsp:txXfrm>
        <a:off x="1293409" y="3032413"/>
        <a:ext cx="1255369" cy="1070053"/>
      </dsp:txXfrm>
    </dsp:sp>
    <dsp:sp modelId="{7BF6350D-7FFE-4C95-880D-47203B130A48}">
      <dsp:nvSpPr>
        <dsp:cNvPr id="0" name=""/>
        <dsp:cNvSpPr/>
      </dsp:nvSpPr>
      <dsp:spPr>
        <a:xfrm>
          <a:off x="985624" y="910828"/>
          <a:ext cx="1870939" cy="1629758"/>
        </a:xfrm>
        <a:prstGeom prst="hexagon">
          <a:avLst>
            <a:gd name="adj" fmla="val 28570"/>
            <a:gd name="vf" fmla="val 115470"/>
          </a:avLst>
        </a:prstGeom>
        <a:solidFill>
          <a:srgbClr val="1E2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kern="1200" dirty="0"/>
            <a:t>Storage Element</a:t>
          </a:r>
        </a:p>
      </dsp:txBody>
      <dsp:txXfrm>
        <a:off x="1296743" y="1181841"/>
        <a:ext cx="1248701" cy="10877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l.acm.org/citation.cfm?id=564601&amp;CFID=609557487&amp;CFTOKEN=15997970"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oi.org/10.1145%2F564585.564601" TargetMode="External"/><Relationship Id="rId4" Type="http://schemas.openxmlformats.org/officeDocument/2006/relationships/hyperlink" Target="https://en.wikipedia.org/wiki/Doi_(identifier)"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thviewer.liv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this class, we adopt the ISO 22739:2020 standard terminology from https://www.iso.org/obp/ui/#iso:std:iso:22739:ed-1:v1:en</a:t>
            </a:r>
          </a:p>
          <a:p>
            <a:pPr marL="171450" indent="-171450">
              <a:buFont typeface="Arial" panose="020B0604020202020204" pitchFamily="34" charset="0"/>
              <a:buChar char="•"/>
            </a:pPr>
            <a:r>
              <a:rPr lang="en-AU" dirty="0"/>
              <a:t>DLT systems can be broadly classified as:</a:t>
            </a:r>
          </a:p>
          <a:p>
            <a:pPr marL="685800" lvl="1" indent="-228600">
              <a:buFont typeface="+mj-lt"/>
              <a:buAutoNum type="arabicPeriod"/>
            </a:pPr>
            <a:r>
              <a:rPr lang="en-AU" dirty="0"/>
              <a:t>Public and private based on technical excludability of users.</a:t>
            </a:r>
          </a:p>
          <a:p>
            <a:pPr marL="1257300" lvl="2" indent="-342900">
              <a:lnSpc>
                <a:spcPct val="107000"/>
              </a:lnSpc>
              <a:spcAft>
                <a:spcPts val="0"/>
              </a:spcAft>
              <a:buFont typeface="Symbol" panose="05050102010706020507" pitchFamily="18" charset="2"/>
              <a:buChar char=""/>
            </a:pPr>
            <a:r>
              <a:rPr lang="en-AU" dirty="0"/>
              <a:t>A public DLT is accessible to anyone.</a:t>
            </a:r>
          </a:p>
          <a:p>
            <a:pPr marL="1714500" lvl="3"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Anyone can use a public BC network. Bitcoin and Ethereum are the best examples. </a:t>
            </a:r>
          </a:p>
          <a:p>
            <a:pPr marL="1714500" lvl="3"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Public BC networks provide incentives for people to join, contribute computing power, and charge fees for the use.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private DLT is accessible only to a limited group of users.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Usually, they also don't use an explicit incentive mechanism like paying TX fees.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They are more suitable for regulated industries, e.g., in the finance industry, it is essential to Know-Your-Customers (KYC). Hence, an approval process is used before giving access to a BC.</a:t>
            </a:r>
          </a:p>
          <a:p>
            <a:pPr marL="685800" lvl="1" indent="-228600">
              <a:buFont typeface="+mj-lt"/>
              <a:buAutoNum type="arabicPeriod"/>
            </a:pPr>
            <a:r>
              <a:rPr lang="en-AU" dirty="0"/>
              <a:t>Permissioned and permissionless based on the ability to perform activities such as validating transactions and updating the protocol.</a:t>
            </a:r>
          </a:p>
          <a:p>
            <a:pPr marL="1085850" lvl="2" indent="-171450">
              <a:buFont typeface="Arial" panose="020B0604020202020204" pitchFamily="34" charset="0"/>
              <a:buChar char="•"/>
            </a:pPr>
            <a:r>
              <a:rPr lang="en-AU" dirty="0"/>
              <a:t>In a permissioned DLT, </a:t>
            </a:r>
            <a:r>
              <a:rPr kumimoji="0" lang="en-AU" sz="1200" b="0" i="0" u="none" strike="noStrike" kern="1200" cap="none" spc="0" normalizeH="0" baseline="0" noProof="0" dirty="0">
                <a:ln>
                  <a:noFill/>
                </a:ln>
                <a:solidFill>
                  <a:prstClr val="white"/>
                </a:solidFill>
                <a:effectLst/>
                <a:uLnTx/>
                <a:uFillTx/>
                <a:latin typeface="Franklin Gothic Demi" panose="020B0502020104020203"/>
                <a:ea typeface="+mn-ea"/>
                <a:cs typeface="+mn-cs"/>
              </a:rPr>
              <a:t>authorisation is required to perform a particular activity, such as issuing a TX and building a block.</a:t>
            </a:r>
          </a:p>
          <a:p>
            <a:pPr marL="1085850" lvl="2" indent="-171450">
              <a:buFont typeface="Arial" panose="020B0604020202020204" pitchFamily="34" charset="0"/>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Other forms of permissions include:</a:t>
            </a:r>
          </a:p>
          <a:p>
            <a:pPr marL="1543050" lvl="3" indent="-171450">
              <a:buFont typeface="Arial" panose="020B0604020202020204" pitchFamily="34" charset="0"/>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Permission to initiate TXs, permission to mine.</a:t>
            </a:r>
          </a:p>
          <a:p>
            <a:pPr marL="1543050" lvl="3" indent="-171450">
              <a:buFont typeface="Arial" panose="020B0604020202020204" pitchFamily="34" charset="0"/>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Also fine-grained permissions such as permission to create a particular asset and execute a function in a SC.</a:t>
            </a:r>
          </a:p>
          <a:p>
            <a:pPr marL="1543050" lvl="3" indent="-171450">
              <a:buFont typeface="Arial" panose="020B0604020202020204" pitchFamily="34" charset="0"/>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Public BC networks can also be used for private purposes by setting access rights through smart contracts.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200" b="0" i="0" u="none" strike="noStrike" kern="1200" cap="none" spc="0" normalizeH="0" baseline="0" noProof="0" dirty="0">
                <a:ln>
                  <a:noFill/>
                </a:ln>
                <a:solidFill>
                  <a:prstClr val="white"/>
                </a:solidFill>
                <a:effectLst/>
                <a:uLnTx/>
                <a:uFillTx/>
                <a:latin typeface="Franklin Gothic Demi" panose="020B0502020104020203"/>
                <a:ea typeface="+mn-ea"/>
                <a:cs typeface="+mn-cs"/>
              </a:rPr>
              <a:t>In a permissionless system no such authorisation is required to perform any activity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Public-permissionless DLTs are the most well known, e.g., Bitcoin and Ethereum.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They encourage open competition and involve TX fees.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They provide the greatest level of transparency and immutability.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However, they have poor performance in terms of TX inclusion and computing resource consumption.</a:t>
            </a:r>
          </a:p>
          <a:p>
            <a:pPr marL="171450" indent="-171450">
              <a:buFont typeface="Arial" panose="020B0604020202020204" pitchFamily="34" charset="0"/>
              <a:buChar cha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Public-permissioned DLTs use preauthorised operators as miners/validators. </a:t>
            </a:r>
          </a:p>
          <a:p>
            <a:pPr marL="628650" lvl="1" indent="-171450">
              <a:buFont typeface="Arial" panose="020B0604020202020204" pitchFamily="34" charset="0"/>
              <a:buChar cha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A bunch of BCs such as </a:t>
            </a:r>
            <a:r>
              <a:rPr lang="en-AU" sz="1200" dirty="0"/>
              <a:t>Hedera, Ripple, Avalanche, and Algorand exist in this space.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They do charge fees for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Private-permissionless DLTs also has preauthorised operators.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The best example is running a public BC like Ethereum within a private network.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Private-permissioned are another set of popular DLTs that has preauthorised operators.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A bunch of DLTs such as Hyperledger Fabric, R3 Corda, and VMware Concord exists in this space.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Because they are private and permissioned they are the easier to regulate and they provide the greatest privacy.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b="0" i="0" u="none" strike="noStrike" kern="1200" cap="none" spc="0" normalizeH="0" baseline="0" noProof="0" dirty="0">
                <a:ln>
                  <a:noFill/>
                </a:ln>
                <a:solidFill>
                  <a:prstClr val="white"/>
                </a:solidFill>
                <a:effectLst/>
                <a:uLnTx/>
                <a:uFillTx/>
                <a:latin typeface="Franklin Gothic Demi" panose="020B0502020104020203"/>
                <a:ea typeface="+mn-ea"/>
                <a:cs typeface="+mn-cs"/>
              </a:rPr>
              <a:t>They do tend to provide better performance too.</a:t>
            </a:r>
          </a:p>
          <a:p>
            <a:endParaRPr lang="en-AU" dirty="0"/>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You may also come across the term “consortium DLTs/BCs”. They are essentially private DLTs used in cross-organisational contexts. There is usually no difference in the technology used in such cases.</a:t>
            </a:r>
            <a:endParaRPr lang="en-US" dirty="0"/>
          </a:p>
        </p:txBody>
      </p:sp>
      <p:sp>
        <p:nvSpPr>
          <p:cNvPr id="4" name="Slide Number Placeholder 3"/>
          <p:cNvSpPr>
            <a:spLocks noGrp="1"/>
          </p:cNvSpPr>
          <p:nvPr>
            <p:ph type="sldNum" sz="quarter" idx="5"/>
          </p:nvPr>
        </p:nvSpPr>
        <p:spPr/>
        <p:txBody>
          <a:bodyPr/>
          <a:lstStyle/>
          <a:p>
            <a:fld id="{CC27A11D-AD98-434C-A1DD-B0717C45F4BF}" type="slidenum">
              <a:rPr lang="en-AU" smtClean="0"/>
              <a:t>10</a:t>
            </a:fld>
            <a:endParaRPr lang="en-AU" dirty="0"/>
          </a:p>
        </p:txBody>
      </p:sp>
    </p:spTree>
    <p:extLst>
      <p:ext uri="{BB962C8B-B14F-4D97-AF65-F5344CB8AC3E}">
        <p14:creationId xmlns:p14="http://schemas.microsoft.com/office/powerpoint/2010/main" val="2665079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 platform/framework software is usually open source. Thus, we also see many different instances of the same BC framework. For e.g., many public and private BC instances are based on Ethereum and EOS</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 bit of terminology to be consistent, but following 2 terms are used interchangeably:</a:t>
            </a:r>
          </a:p>
          <a:p>
            <a:pPr marL="1257300" marR="0" lvl="2"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BC platform – An instance of a blockchain, e.g., Ethereum and Bitcoin. While Ethereum mainnet and Ethereum </a:t>
            </a:r>
            <a:r>
              <a:rPr lang="en-AU" b="0" i="0" dirty="0">
                <a:solidFill>
                  <a:srgbClr val="1A202C"/>
                </a:solidFill>
                <a:effectLst/>
                <a:latin typeface="system-ui"/>
              </a:rPr>
              <a:t>Goerli testnet are similar in functionality, they are 2 separate networks/instances.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 framework – Software code used to launch a blockchain instance, e.g., Hyperledger Besu &amp; Quorum are 2 codebases for launching a private-permissionless Ethereum-like network.</a:t>
            </a:r>
          </a:p>
          <a:p>
            <a:pPr marL="1257300" lvl="2"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 network – Interconnected set of nodes/miners that maintain the ledger and validate the TXs.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Also, we see many examples of partial code reuse, e.g., Ethereum-style SCs are supported in Binance Smart Chain (BNB), Hyperledger, and VMware Concord.</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When public BC platforms are used as private or consortium BCs, TXs fees could be ignored and access control could be provided via a firewall.</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We even see applications that use a mix of all 4 types of BCs.</a:t>
            </a:r>
          </a:p>
          <a:p>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C27A11D-AD98-434C-A1DD-B0717C45F4BF}" type="slidenum">
              <a:rPr lang="en-AU" smtClean="0"/>
              <a:t>11</a:t>
            </a:fld>
            <a:endParaRPr lang="en-AU" dirty="0"/>
          </a:p>
        </p:txBody>
      </p:sp>
    </p:spTree>
    <p:extLst>
      <p:ext uri="{BB962C8B-B14F-4D97-AF65-F5344CB8AC3E}">
        <p14:creationId xmlns:p14="http://schemas.microsoft.com/office/powerpoint/2010/main" val="284734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discuss what these terms mean using a few examples. These help us to understand the problem that BCs/DLTs really solve.</a:t>
            </a:r>
          </a:p>
        </p:txBody>
      </p:sp>
      <p:sp>
        <p:nvSpPr>
          <p:cNvPr id="4" name="Slide Number Placeholder 3"/>
          <p:cNvSpPr>
            <a:spLocks noGrp="1"/>
          </p:cNvSpPr>
          <p:nvPr>
            <p:ph type="sldNum" sz="quarter" idx="5"/>
          </p:nvPr>
        </p:nvSpPr>
        <p:spPr/>
        <p:txBody>
          <a:bodyPr/>
          <a:lstStyle/>
          <a:p>
            <a:fld id="{CC27A11D-AD98-434C-A1DD-B0717C45F4BF}" type="slidenum">
              <a:rPr lang="en-AU" smtClean="0"/>
              <a:t>12</a:t>
            </a:fld>
            <a:endParaRPr lang="en-AU" dirty="0"/>
          </a:p>
        </p:txBody>
      </p:sp>
    </p:spTree>
    <p:extLst>
      <p:ext uri="{BB962C8B-B14F-4D97-AF65-F5344CB8AC3E}">
        <p14:creationId xmlns:p14="http://schemas.microsoft.com/office/powerpoint/2010/main" val="1734432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BC’s goal is to replace the central authority with a decentralised solution based on a set of computers.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central trusted parties such as banks, regulatory bodies, and government are essential to establish trust between 2 transacting parties, they are many concerns around them. For example,</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They have the power to control and manipulate the system.</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Lead to a single point of failure.</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Their internal system state is opaque to the participants.</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They are fragmented making it difficult to interoperate and collaborate.</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Leading to high costs.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When it comes to the BC network, we don't trust any single computer but trust their collective behaviour.</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We ensure correct collective behaviour by:</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Replicating the state across many nodes in the network.</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Ensure all nodes agree on what changes are made to the state, and by whom. Cross-checking each other’s computations.</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Making the state public.</a:t>
            </a:r>
          </a:p>
          <a:p>
            <a:pPr marL="742950" lvl="1" indent="-285750">
              <a:lnSpc>
                <a:spcPct val="107000"/>
              </a:lnSpc>
              <a:spcAft>
                <a:spcPts val="80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Also, incentives may be given to nodes to ensure the majority behave correctly.</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this appears easy, let's discuss some requirements in replacing the authority and challenges we need to overcome in doing so.</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13</a:t>
            </a:fld>
            <a:endParaRPr lang="en-AU" dirty="0"/>
          </a:p>
        </p:txBody>
      </p:sp>
    </p:spTree>
    <p:extLst>
      <p:ext uri="{BB962C8B-B14F-4D97-AF65-F5344CB8AC3E}">
        <p14:creationId xmlns:p14="http://schemas.microsoft.com/office/powerpoint/2010/main" val="3186288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We are looking for a decentralised design by distributing the ledger maintained by the central authority.</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ledger maintains asset ownership of Alice, Bob, and Charlie. The amounts here could be fiat or cryptocurrency.</a:t>
            </a:r>
          </a:p>
          <a:p>
            <a:pPr marL="800100" marR="0" lvl="1"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Note that a ledger can keep track of other forms of data like ownership of land or goods in a supply chain.</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sort of design breaks its monopoly, enhances transparency, and avoids single-point of failures.</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Each copy of the ledger is now managed by a different party.</a:t>
            </a:r>
          </a:p>
        </p:txBody>
      </p:sp>
      <p:sp>
        <p:nvSpPr>
          <p:cNvPr id="4" name="Slide Number Placeholder 3"/>
          <p:cNvSpPr>
            <a:spLocks noGrp="1"/>
          </p:cNvSpPr>
          <p:nvPr>
            <p:ph type="sldNum" sz="quarter" idx="10"/>
          </p:nvPr>
        </p:nvSpPr>
        <p:spPr/>
        <p:txBody>
          <a:bodyPr/>
          <a:lstStyle/>
          <a:p>
            <a:fld id="{78AE69F9-786D-41A6-8C53-1D04AE71858B}" type="slidenum">
              <a:rPr lang="en-US" smtClean="0"/>
              <a:t>14</a:t>
            </a:fld>
            <a:endParaRPr lang="en-US" dirty="0"/>
          </a:p>
        </p:txBody>
      </p:sp>
    </p:spTree>
    <p:extLst>
      <p:ext uri="{BB962C8B-B14F-4D97-AF65-F5344CB8AC3E}">
        <p14:creationId xmlns:p14="http://schemas.microsoft.com/office/powerpoint/2010/main" val="3397561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We also have a choice of whether we want to have a fully replicated or distributed ledger.</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On the left, we have a fully replicated ledger where 3 parties maintain the same data while on the right, we keep only 2 copies of the same piece of data</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the design on the left leads to a very robust solution against failure, it’s costly to maintain and reduces the write performance.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As of June 19, 2023, the Bitcoin ledger requires over 460 GB while Ethereum requires over 650 GB. If full state is maintained including transaction receipts an Ethereum node needs over 6 TB. </a:t>
            </a:r>
            <a:r>
              <a:rPr lang="en-AU" sz="1200" dirty="0"/>
              <a:t>See https://</a:t>
            </a:r>
            <a:r>
              <a:rPr lang="en-AU" sz="1200" dirty="0" err="1"/>
              <a:t>blockchair.com</a:t>
            </a:r>
            <a:r>
              <a:rPr lang="en-AU" sz="1200" dirty="0"/>
              <a:t>/bitcoin/charts/blockchain-size and </a:t>
            </a:r>
            <a:r>
              <a:rPr lang="en-AU" sz="1100" dirty="0"/>
              <a:t>https://</a:t>
            </a:r>
            <a:r>
              <a:rPr lang="en-AU" sz="1100" dirty="0" err="1"/>
              <a:t>blockchair.com</a:t>
            </a:r>
            <a:r>
              <a:rPr lang="en-AU" sz="1100" dirty="0"/>
              <a:t>/</a:t>
            </a:r>
            <a:r>
              <a:rPr lang="en-AU" sz="1100" dirty="0" err="1"/>
              <a:t>ethereum</a:t>
            </a:r>
            <a:r>
              <a:rPr lang="en-AU" sz="1100" dirty="0"/>
              <a:t>/charts/blockchain-size</a:t>
            </a: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a:solidFill>
                  <a:schemeClr val="tx1"/>
                </a:solidFill>
                <a:effectLst/>
                <a:latin typeface="+mn-lt"/>
                <a:ea typeface="+mn-ea"/>
                <a:cs typeface="+mn-cs"/>
              </a:rPr>
              <a:t>These sizes keep growing. </a:t>
            </a:r>
            <a:endParaRPr lang="en-AU" dirty="0">
              <a:effectLst/>
              <a:latin typeface="Helvetica Neue" panose="02000503000000020004" pitchFamily="2" charset="0"/>
            </a:endParaRP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most contemporary BCs adopt full replication, BC such as R3 Corda and BigchainDB adopt a decentralised design. However, this is changing. E.g., Ethereum 2.0 is expected to reflect a distributed design.</a:t>
            </a:r>
          </a:p>
        </p:txBody>
      </p:sp>
      <p:sp>
        <p:nvSpPr>
          <p:cNvPr id="4" name="Slide Number Placeholder 3"/>
          <p:cNvSpPr>
            <a:spLocks noGrp="1"/>
          </p:cNvSpPr>
          <p:nvPr>
            <p:ph type="sldNum" sz="quarter" idx="10"/>
          </p:nvPr>
        </p:nvSpPr>
        <p:spPr/>
        <p:txBody>
          <a:bodyPr/>
          <a:lstStyle/>
          <a:p>
            <a:fld id="{78AE69F9-786D-41A6-8C53-1D04AE71858B}" type="slidenum">
              <a:rPr lang="en-US" smtClean="0"/>
              <a:t>15</a:t>
            </a:fld>
            <a:endParaRPr lang="en-US" dirty="0"/>
          </a:p>
        </p:txBody>
      </p:sp>
    </p:spTree>
    <p:extLst>
      <p:ext uri="{BB962C8B-B14F-4D97-AF65-F5344CB8AC3E}">
        <p14:creationId xmlns:p14="http://schemas.microsoft.com/office/powerpoint/2010/main" val="334059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Whether it's a replicated or distributed ledger, as soon as you have more than one copy, we need to worry about keeping the ledger consistent.</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Suppose we keep 3 copies of the ledger and Alice wants to transfer $300 to Bob.</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Ideally, this should be recorded on all 3 copies where $300 deducted from Alice and added to Bob's account.</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can be achieved using message passing, and the number of messages needed increases with the number of ledger copies.</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16</a:t>
            </a:fld>
            <a:endParaRPr lang="en-AU" dirty="0"/>
          </a:p>
        </p:txBody>
      </p:sp>
    </p:spTree>
    <p:extLst>
      <p:ext uri="{BB962C8B-B14F-4D97-AF65-F5344CB8AC3E}">
        <p14:creationId xmlns:p14="http://schemas.microsoft.com/office/powerpoint/2010/main" val="293564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Unfortunately, networks are unreliable (referred to as network partitioning) and messages may get dropped. Hence, while Alice’s message may reach node B, it may not reach node C leading to an inconsistent ledger.</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problem worsens when there are many copies of ledger as more messages are needed and a few of them may get dropped.</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a temporary inconsistency may be ok, as far as we can reconcile later once the message is received, this could lead to other problems.</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17</a:t>
            </a:fld>
            <a:endParaRPr lang="en-AU" dirty="0"/>
          </a:p>
        </p:txBody>
      </p:sp>
    </p:spTree>
    <p:extLst>
      <p:ext uri="{BB962C8B-B14F-4D97-AF65-F5344CB8AC3E}">
        <p14:creationId xmlns:p14="http://schemas.microsoft.com/office/powerpoint/2010/main" val="3215845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Another case that can go wrong is when TXs are concurrent.</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Based on Alice’s TXs to transfer $300 to Bob, Bob issues another TX to transfer $1,200 to Charlie.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However, due to varying network delays across nodes (particularly on the Internet) or transient failures in nodes, C may receive Bob's TX before Alice's TX. </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that case, it will reject Bob's TXs leading to an inconsistent ledger.</a:t>
            </a:r>
          </a:p>
        </p:txBody>
      </p:sp>
      <p:sp>
        <p:nvSpPr>
          <p:cNvPr id="4" name="Slide Number Placeholder 3"/>
          <p:cNvSpPr>
            <a:spLocks noGrp="1"/>
          </p:cNvSpPr>
          <p:nvPr>
            <p:ph type="sldNum" sz="quarter" idx="5"/>
          </p:nvPr>
        </p:nvSpPr>
        <p:spPr/>
        <p:txBody>
          <a:bodyPr/>
          <a:lstStyle/>
          <a:p>
            <a:fld id="{001C9F81-DB2C-42C9-B6F6-C5F374D31FE4}" type="slidenum">
              <a:rPr lang="en-AU" smtClean="0"/>
              <a:t>18</a:t>
            </a:fld>
            <a:endParaRPr lang="en-AU" dirty="0"/>
          </a:p>
        </p:txBody>
      </p:sp>
    </p:spTree>
    <p:extLst>
      <p:ext uri="{BB962C8B-B14F-4D97-AF65-F5344CB8AC3E}">
        <p14:creationId xmlns:p14="http://schemas.microsoft.com/office/powerpoint/2010/main" val="2819190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If the ledger synchronisation is designed to accommodate inconsistencies due to network limitations, Alice may benefit from temporary inconsistency to double-spend her money.</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E.g., while Alice transfers $300 to Bob she also transfers $400 to Charlie to buy a bicycle.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Even though Alice doesn’t have enough money for both TXs, ledger copies will accept each TX, as per their copy of the ledger Alice has enough money.</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the inconsistency will be eventually detected and one or both TXs could be reverted, Charlie may have also shipped the bicycle Alice ordered.</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Like the network problem, the potential for multiple realities like double spending attacks increases with no of ledger copies.</a:t>
            </a:r>
          </a:p>
          <a:p>
            <a:endParaRPr lang="en-AU" dirty="0"/>
          </a:p>
        </p:txBody>
      </p:sp>
      <p:sp>
        <p:nvSpPr>
          <p:cNvPr id="4" name="Slide Number Placeholder 3"/>
          <p:cNvSpPr>
            <a:spLocks noGrp="1"/>
          </p:cNvSpPr>
          <p:nvPr>
            <p:ph type="sldNum" sz="quarter" idx="5"/>
          </p:nvPr>
        </p:nvSpPr>
        <p:spPr/>
        <p:txBody>
          <a:bodyPr/>
          <a:lstStyle/>
          <a:p>
            <a:fld id="{001C9F81-DB2C-42C9-B6F6-C5F374D31FE4}" type="slidenum">
              <a:rPr lang="en-AU" smtClean="0"/>
              <a:t>19</a:t>
            </a:fld>
            <a:endParaRPr lang="en-AU" dirty="0"/>
          </a:p>
        </p:txBody>
      </p:sp>
    </p:spTree>
    <p:extLst>
      <p:ext uri="{BB962C8B-B14F-4D97-AF65-F5344CB8AC3E}">
        <p14:creationId xmlns:p14="http://schemas.microsoft.com/office/powerpoint/2010/main" val="355718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this lecture, we will discuss high-level concepts about blockchain (BC) and Distributed Ledger Technology (DLT). The latter part of the course is mostly a detailed discussion of these concepts.</a:t>
            </a:r>
          </a:p>
          <a:p>
            <a:pPr marL="171450" indent="-171450">
              <a:buFont typeface="Arial" panose="020B0604020202020204" pitchFamily="34" charset="0"/>
              <a:buChar char="•"/>
            </a:pPr>
            <a:r>
              <a:rPr lang="en-AU" dirty="0"/>
              <a:t>We then discuss the ideas of decentralisation and consensus.</a:t>
            </a:r>
          </a:p>
          <a:p>
            <a:pPr marL="171450" indent="-171450">
              <a:buFont typeface="Arial" panose="020B0604020202020204" pitchFamily="34" charset="0"/>
              <a:buChar char="•"/>
            </a:pPr>
            <a:r>
              <a:rPr lang="en-AU" dirty="0"/>
              <a:t>Next, we define the structure of basic elements of a BC like transactions, blocks, and ledger.</a:t>
            </a:r>
          </a:p>
          <a:p>
            <a:pPr marL="171450" indent="-171450">
              <a:buFont typeface="Arial" panose="020B0604020202020204" pitchFamily="34" charset="0"/>
              <a:buChar char="•"/>
            </a:pPr>
            <a:r>
              <a:rPr lang="en-AU" dirty="0"/>
              <a:t>We conclude this lecture with an overview of designing BC-based applications.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81761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Can you think about several potential solutions to overcome the consistency issues we came across so far?</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we can think of many solutions, most of them are related to ideas like the above.</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Most likely these ideas are centred around either preventing concurrency or relay on some notion of time such as waiting for some time or relying on the sender's time. As we see next, both of these are pragmatic.</a:t>
            </a:r>
          </a:p>
          <a:p>
            <a:pPr marL="800100" marR="0" lvl="1"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They limit decentralisation and rely on some form of sequential TXs while substantially slowing down TX processing.</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20</a:t>
            </a:fld>
            <a:endParaRPr lang="en-AU" dirty="0"/>
          </a:p>
        </p:txBody>
      </p:sp>
    </p:spTree>
    <p:extLst>
      <p:ext uri="{BB962C8B-B14F-4D97-AF65-F5344CB8AC3E}">
        <p14:creationId xmlns:p14="http://schemas.microsoft.com/office/powerpoint/2010/main" val="1231631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Unfortunately, time on a distributed system is not a reliable measure.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Some clocks are fast, some are slow, and even if you sync them, they lose the synchronisation after a while.</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difference in the rate that clocks tics is called the clock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Drift.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difference in time of a set of clocks is called the clock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Skew.</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Also, if we use time, Alice could also manipulate the timestamp she attaches to each TX leading to further chaos.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Essentially, physical time isn't a reliable measure in distributed systems. Due to this issue, most distributed systems protocols are designed without any assumption in time, and blockchain is no different.</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However, if we look at what we need is for the nodes/replicas to agree on a global ordering of TXs.</a:t>
            </a:r>
          </a:p>
          <a:p>
            <a:pPr marL="800100" marR="0" lvl="1"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AU" dirty="0">
                <a:effectLst/>
                <a:latin typeface="Helvetica Neue" panose="02000503000000020004" pitchFamily="2" charset="0"/>
              </a:rPr>
              <a:t>In the Concurrent Transactions slide, rather than worrying about whether the TX transferring $300 or $1200 is the 1st one, what matter is both nodes B and C agree on one of them being first. </a:t>
            </a:r>
          </a:p>
          <a:p>
            <a:pPr marL="342900" lvl="0" indent="-342900">
              <a:lnSpc>
                <a:spcPct val="107000"/>
              </a:lnSpc>
              <a:spcAft>
                <a:spcPts val="800"/>
              </a:spcAft>
              <a:buFont typeface="Symbol" panose="05050102010706020507" pitchFamily="18" charset="2"/>
              <a:buChar char=""/>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21</a:t>
            </a:fld>
            <a:endParaRPr lang="en-AU" dirty="0"/>
          </a:p>
        </p:txBody>
      </p:sp>
    </p:spTree>
    <p:extLst>
      <p:ext uri="{BB962C8B-B14F-4D97-AF65-F5344CB8AC3E}">
        <p14:creationId xmlns:p14="http://schemas.microsoft.com/office/powerpoint/2010/main" val="109676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Another concept related to unreliable communication is the CAP theorem.</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2000, Dr. Brewer said that "It’s impossible for a web-based service to provide guarantees on consistency, availability, and partition tolerance at the same time”</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Formally proven in </a:t>
            </a:r>
            <a:r>
              <a:rPr lang="en-AU" sz="1200" b="0" i="0" kern="1200" dirty="0">
                <a:solidFill>
                  <a:schemeClr val="tx1"/>
                </a:solidFill>
                <a:effectLst/>
                <a:latin typeface="+mn-lt"/>
                <a:ea typeface="+mn-ea"/>
                <a:cs typeface="+mn-cs"/>
              </a:rPr>
              <a:t>Seth Gilbert and Nancy Lynch, </a:t>
            </a:r>
            <a:r>
              <a:rPr lang="en-AU" sz="1200" b="0" i="0" u="none" strike="noStrike" kern="1200" dirty="0">
                <a:solidFill>
                  <a:schemeClr val="tx1"/>
                </a:solidFill>
                <a:effectLst/>
                <a:latin typeface="+mn-lt"/>
                <a:ea typeface="+mn-ea"/>
                <a:cs typeface="+mn-cs"/>
                <a:hlinkClick r:id="rId3"/>
              </a:rPr>
              <a:t>"Brewer's conjecture and the feasibility of consistent, available, partition-tolerant web services"</a:t>
            </a:r>
            <a:r>
              <a:rPr lang="en-AU" sz="1200" b="0" i="0" kern="1200" dirty="0">
                <a:solidFill>
                  <a:schemeClr val="tx1"/>
                </a:solidFill>
                <a:effectLst/>
                <a:latin typeface="+mn-lt"/>
                <a:ea typeface="+mn-ea"/>
                <a:cs typeface="+mn-cs"/>
              </a:rPr>
              <a:t>, </a:t>
            </a:r>
            <a:r>
              <a:rPr lang="en-AU" sz="1200" b="0" i="1" kern="1200" dirty="0">
                <a:solidFill>
                  <a:schemeClr val="tx1"/>
                </a:solidFill>
                <a:effectLst/>
                <a:latin typeface="+mn-lt"/>
                <a:ea typeface="+mn-ea"/>
                <a:cs typeface="+mn-cs"/>
              </a:rPr>
              <a:t>ACM SIGACT News</a:t>
            </a:r>
            <a:r>
              <a:rPr lang="en-AU" sz="1200" b="0" i="0" kern="1200" dirty="0">
                <a:solidFill>
                  <a:schemeClr val="tx1"/>
                </a:solidFill>
                <a:effectLst/>
                <a:latin typeface="+mn-lt"/>
                <a:ea typeface="+mn-ea"/>
                <a:cs typeface="+mn-cs"/>
              </a:rPr>
              <a:t>, Volume 33 Issue 2 (2002), pg. 51–59. </a:t>
            </a:r>
            <a:r>
              <a:rPr lang="en-AU" sz="1200" b="0" i="0" u="none" strike="noStrike" kern="1200" dirty="0">
                <a:solidFill>
                  <a:schemeClr val="tx1"/>
                </a:solidFill>
                <a:effectLst/>
                <a:latin typeface="+mn-lt"/>
                <a:ea typeface="+mn-ea"/>
                <a:cs typeface="+mn-cs"/>
                <a:hlinkClick r:id="rId4" tooltip="Doi (identifier)"/>
              </a:rPr>
              <a:t>doi</a:t>
            </a:r>
            <a:r>
              <a:rPr lang="en-AU" sz="1200" b="0" i="0" kern="1200" dirty="0">
                <a:solidFill>
                  <a:schemeClr val="tx1"/>
                </a:solidFill>
                <a:effectLst/>
                <a:latin typeface="+mn-lt"/>
                <a:ea typeface="+mn-ea"/>
                <a:cs typeface="+mn-cs"/>
              </a:rPr>
              <a:t>:</a:t>
            </a:r>
            <a:r>
              <a:rPr lang="en-AU" sz="1200" b="0" i="0" u="none" strike="noStrike" kern="1200" dirty="0">
                <a:solidFill>
                  <a:schemeClr val="tx1"/>
                </a:solidFill>
                <a:effectLst/>
                <a:latin typeface="+mn-lt"/>
                <a:ea typeface="+mn-ea"/>
                <a:cs typeface="+mn-cs"/>
                <a:hlinkClick r:id="rId5"/>
              </a:rPr>
              <a:t>10.1145/564585.564601</a:t>
            </a:r>
            <a:r>
              <a:rPr lang="en-AU" sz="1200" b="0" i="0" kern="1200" dirty="0">
                <a:solidFill>
                  <a:schemeClr val="tx1"/>
                </a:solidFill>
                <a:effectLst/>
                <a:latin typeface="+mn-lt"/>
                <a:ea typeface="+mn-ea"/>
                <a:cs typeface="+mn-cs"/>
              </a:rPr>
              <a: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eventually became a theorem and was formally proved a year later.</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Let me illustrate the idea using an example.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Charlie transfers $300 to Bob and sends the message to replica B, which in turn is expected to update replica A.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So if Charlie queries A, he should get a balance of $200.</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However, if the network is partitioned such that replicas A &amp; B can’t talk to each other, when Charli queries replica A it’ll get an inconsistent result.</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So we can see that while the distributed ledger is available for reading and writing and the network is partitioned, the ledger state is no longer not consistent.</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only way to keep the ledger consistent during network partition is to stop updating the ledger. Which means the availability is affected.</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22</a:t>
            </a:fld>
            <a:endParaRPr lang="en-AU" dirty="0"/>
          </a:p>
        </p:txBody>
      </p:sp>
    </p:spTree>
    <p:extLst>
      <p:ext uri="{BB962C8B-B14F-4D97-AF65-F5344CB8AC3E}">
        <p14:creationId xmlns:p14="http://schemas.microsoft.com/office/powerpoint/2010/main" val="2950181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CAP theorem essentially says to choose any 2 out of 3.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However, partition tolerance is not really a choice, as nodes loose network connectivity occasionally, especially in the Internet.</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Hence, partition tolerance is mandatory in distributed systems.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So, choose is either to compromise consistency or availability.</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As discussed so far, BC needs to be available and the ledger needs to be consistent. Consistency is achieved by consensus which we also discussed as being very difficult.</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So we are asking for 2 conflicting and difficult properties. We will later see how most public blockchains retain availability while hoping consistency will be achieved eventually.</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23</a:t>
            </a:fld>
            <a:endParaRPr lang="en-AU" dirty="0"/>
          </a:p>
        </p:txBody>
      </p:sp>
    </p:spTree>
    <p:extLst>
      <p:ext uri="{BB962C8B-B14F-4D97-AF65-F5344CB8AC3E}">
        <p14:creationId xmlns:p14="http://schemas.microsoft.com/office/powerpoint/2010/main" val="835108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Agreement in the judgment or opinion reached by a group is referred to as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consensus.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the real world, we know how hard it is for 2 people/nodes to agree. And this just gets worse as we add more nodes into the equation.</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Hence, achieving consensus on the order of TXs and state in a distributed ledger is extremely difficult in the presence of:</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Unreliable communication. The ability to tolerate such issues is called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Partition tolerance.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Fault tolerance is needed to handle Failed nodes.</a:t>
            </a:r>
          </a:p>
          <a:p>
            <a:pPr marL="742950" lvl="1" indent="-285750">
              <a:lnSpc>
                <a:spcPct val="107000"/>
              </a:lnSpc>
              <a:spcAft>
                <a:spcPts val="80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Misbehaving nodes need more complicated solutions such as Byzantine fault tolerance.</a:t>
            </a:r>
          </a:p>
          <a:p>
            <a:pPr marL="285750" lvl="0" indent="-285750">
              <a:lnSpc>
                <a:spcPct val="107000"/>
              </a:lnSpc>
              <a:spcAft>
                <a:spcPts val="80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Ultimately, different blockchain designs present ways to tolerate these failures/issues and algorithmically achieve consensus. Of course, they come with various trade-offs.</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24</a:t>
            </a:fld>
            <a:endParaRPr lang="en-AU" dirty="0"/>
          </a:p>
        </p:txBody>
      </p:sp>
    </p:spTree>
    <p:extLst>
      <p:ext uri="{BB962C8B-B14F-4D97-AF65-F5344CB8AC3E}">
        <p14:creationId xmlns:p14="http://schemas.microsoft.com/office/powerpoint/2010/main" val="1836993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Next, let’s discuss basic building blocks of a blockchain</a:t>
            </a:r>
          </a:p>
        </p:txBody>
      </p:sp>
      <p:sp>
        <p:nvSpPr>
          <p:cNvPr id="4" name="Slide Number Placeholder 3"/>
          <p:cNvSpPr>
            <a:spLocks noGrp="1"/>
          </p:cNvSpPr>
          <p:nvPr>
            <p:ph type="sldNum" sz="quarter" idx="5"/>
          </p:nvPr>
        </p:nvSpPr>
        <p:spPr/>
        <p:txBody>
          <a:bodyPr/>
          <a:lstStyle/>
          <a:p>
            <a:fld id="{CC27A11D-AD98-434C-A1DD-B0717C45F4BF}" type="slidenum">
              <a:rPr lang="en-AU" smtClean="0"/>
              <a:t>25</a:t>
            </a:fld>
            <a:endParaRPr lang="en-AU" dirty="0"/>
          </a:p>
        </p:txBody>
      </p:sp>
    </p:spTree>
    <p:extLst>
      <p:ext uri="{BB962C8B-B14F-4D97-AF65-F5344CB8AC3E}">
        <p14:creationId xmlns:p14="http://schemas.microsoft.com/office/powerpoint/2010/main" val="519305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As showed on Etherscan.io a TX is an identifiable data package or a unit of operation.</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Depending on the BC platform, it may consist of a monetary value, SC code, or parameters/results of SC function calls.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As with a TX in physical world (e.g., bank transfer), there is a sender, receiver, amount, and authorisation in the form of a signature.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Such fields in a TX such as to, from, and signature are compulsory.</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is an example from Bitcoin, which define a set of binary input and outputs.</a:t>
            </a:r>
          </a:p>
          <a:p>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26</a:t>
            </a:fld>
            <a:endParaRPr lang="en-AU" dirty="0"/>
          </a:p>
        </p:txBody>
      </p:sp>
    </p:spTree>
    <p:extLst>
      <p:ext uri="{BB962C8B-B14F-4D97-AF65-F5344CB8AC3E}">
        <p14:creationId xmlns:p14="http://schemas.microsoft.com/office/powerpoint/2010/main" val="4060746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 collection of ordered TXs form the body of a block.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 block also refers to a unique fingerprint of the previous block called the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hash</a:t>
            </a:r>
            <a:r>
              <a:rPr lang="en-AU"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 summary of those TXs and the hash of the previous block form the header of a block.</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very first block is called the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genesis block</a:t>
            </a:r>
            <a:r>
              <a:rPr lang="en-AU"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collection of blocks forms a BC.</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process of building a block is called mining.</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nodes in the BC network agree on the contents of a block, the order of blocks, and who has the right to build a block – This is essentially the consensus process that leads to a consistent chain of blocks.</a:t>
            </a:r>
          </a:p>
        </p:txBody>
      </p:sp>
      <p:sp>
        <p:nvSpPr>
          <p:cNvPr id="4" name="Slide Number Placeholder 3"/>
          <p:cNvSpPr>
            <a:spLocks noGrp="1"/>
          </p:cNvSpPr>
          <p:nvPr>
            <p:ph type="sldNum" sz="quarter" idx="10"/>
          </p:nvPr>
        </p:nvSpPr>
        <p:spPr/>
        <p:txBody>
          <a:bodyPr/>
          <a:lstStyle/>
          <a:p>
            <a:fld id="{9A496215-5E4C-414D-A8DB-C38AA7CF7C2A}" type="slidenum">
              <a:rPr lang="en-AU" smtClean="0"/>
              <a:pPr/>
              <a:t>27</a:t>
            </a:fld>
            <a:endParaRPr lang="en-AU" dirty="0"/>
          </a:p>
        </p:txBody>
      </p:sp>
    </p:spTree>
    <p:extLst>
      <p:ext uri="{BB962C8B-B14F-4D97-AF65-F5344CB8AC3E}">
        <p14:creationId xmlns:p14="http://schemas.microsoft.com/office/powerpoint/2010/main" val="4026369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Let's talk a bit about the BC network.</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It's essentially a peer-to-peer (P2P) network where all participants have the same rights to store and manipulate data.</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Because there are so many nodes and copies of the ledger, we can achieve high availability and fast reading, as you can access data from any of them.</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TXs are propagated among P2P nodes based on a gossip protocol. </a:t>
            </a:r>
          </a:p>
          <a:p>
            <a:pPr marL="800100" lvl="1"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Algorithmic gossiping is not very different to gossiping in real-world where a friend tells you some gossip, and you tell it to someone else. Eventually, it's no longer a gossip and everyone knows it except a few colleges…</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Further, nodes use a consensus protocol to agree on what changes are to be made and by whom.</a:t>
            </a:r>
          </a:p>
          <a:p>
            <a:pPr marL="800100" lvl="1" indent="-342900">
              <a:lnSpc>
                <a:spcPct val="107000"/>
              </a:lnSpc>
              <a:spcAft>
                <a:spcPts val="800"/>
              </a:spcAft>
              <a:buFont typeface="Symbol" panose="05050102010706020507" pitchFamily="18" charset="2"/>
              <a:buChar char=""/>
            </a:pPr>
            <a:r>
              <a:rPr lang="en-AU" sz="1200" baseline="0" dirty="0">
                <a:effectLst/>
                <a:latin typeface="Calibri" panose="020F0502020204030204" pitchFamily="34" charset="0"/>
                <a:cs typeface="Times New Roman" panose="02020603050405020304" pitchFamily="18" charset="0"/>
              </a:rPr>
              <a:t>Typically, super-majority agreement (2/3) is used to determine what changes are to be made.</a:t>
            </a:r>
            <a:endParaRPr lang="en-AU" baseline="0" dirty="0"/>
          </a:p>
          <a:p>
            <a:pPr marL="171450" indent="-171450">
              <a:buFont typeface="Arial" panose="020B0604020202020204" pitchFamily="34" charset="0"/>
              <a:buChar char="•"/>
            </a:pPr>
            <a:endParaRPr lang="en-AU" baseline="0"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28</a:t>
            </a:fld>
            <a:endParaRPr lang="en-AU" dirty="0"/>
          </a:p>
        </p:txBody>
      </p:sp>
    </p:spTree>
    <p:extLst>
      <p:ext uri="{BB962C8B-B14F-4D97-AF65-F5344CB8AC3E}">
        <p14:creationId xmlns:p14="http://schemas.microsoft.com/office/powerpoint/2010/main" val="292299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Answer is B</a:t>
            </a:r>
          </a:p>
          <a:p>
            <a:pPr marL="171450" indent="-171450">
              <a:buFont typeface="Arial" panose="020B0604020202020204" pitchFamily="34" charset="0"/>
              <a:buChar char="•"/>
            </a:pPr>
            <a:r>
              <a:rPr lang="en-AU" sz="1200" dirty="0"/>
              <a:t>Each node in a blockchain is trustable – We don’t trust individual nodes, but their collective behaviour</a:t>
            </a:r>
          </a:p>
          <a:p>
            <a:pPr marL="171450" lvl="0" indent="-171450">
              <a:buFont typeface="Arial" panose="020B0604020202020204" pitchFamily="34" charset="0"/>
              <a:buChar char="•"/>
            </a:pPr>
            <a:r>
              <a:rPr lang="en-AU" sz="1200" dirty="0"/>
              <a:t>The process of building a block is called mining – Well we just touch this topic, but others being not correct this is the only answer</a:t>
            </a:r>
          </a:p>
          <a:p>
            <a:pPr marL="171450" lvl="0" indent="-171450">
              <a:buFont typeface="Arial" panose="020B0604020202020204" pitchFamily="34" charset="0"/>
              <a:buChar char="•"/>
            </a:pPr>
            <a:r>
              <a:rPr lang="en-AU" sz="1200" dirty="0"/>
              <a:t>Permissions can't be used with public blockchains – We can have public-permissioned BCs</a:t>
            </a:r>
          </a:p>
          <a:p>
            <a:pPr marL="171450" lvl="0" indent="-171450">
              <a:buFont typeface="Arial" panose="020B0604020202020204" pitchFamily="34" charset="0"/>
              <a:buChar char="•"/>
            </a:pPr>
            <a:r>
              <a:rPr lang="en-AU" sz="1200" dirty="0"/>
              <a:t>A transaction can be altered by modifying only the block that contains the transaction – Nop, you need to change all the subsequent blocks</a:t>
            </a:r>
          </a:p>
          <a:p>
            <a:endParaRPr lang="en-US"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29</a:t>
            </a:fld>
            <a:endParaRPr lang="en-AU" dirty="0"/>
          </a:p>
        </p:txBody>
      </p:sp>
    </p:spTree>
    <p:extLst>
      <p:ext uri="{BB962C8B-B14F-4D97-AF65-F5344CB8AC3E}">
        <p14:creationId xmlns:p14="http://schemas.microsoft.com/office/powerpoint/2010/main" val="395014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3</a:t>
            </a:fld>
            <a:endParaRPr lang="en-AU" dirty="0"/>
          </a:p>
        </p:txBody>
      </p:sp>
    </p:spTree>
    <p:extLst>
      <p:ext uri="{BB962C8B-B14F-4D97-AF65-F5344CB8AC3E}">
        <p14:creationId xmlns:p14="http://schemas.microsoft.com/office/powerpoint/2010/main" val="337330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 me give a very high-level overview of designing BC-based applications. We will discuss this topic in much details in future lectures and projects.</a:t>
            </a:r>
          </a:p>
        </p:txBody>
      </p:sp>
      <p:sp>
        <p:nvSpPr>
          <p:cNvPr id="4" name="Slide Number Placeholder 3"/>
          <p:cNvSpPr>
            <a:spLocks noGrp="1"/>
          </p:cNvSpPr>
          <p:nvPr>
            <p:ph type="sldNum" sz="quarter" idx="5"/>
          </p:nvPr>
        </p:nvSpPr>
        <p:spPr/>
        <p:txBody>
          <a:bodyPr/>
          <a:lstStyle/>
          <a:p>
            <a:fld id="{9A496215-5E4C-414D-A8DB-C38AA7CF7C2A}" type="slidenum">
              <a:rPr lang="en-AU" smtClean="0"/>
              <a:pPr/>
              <a:t>30</a:t>
            </a:fld>
            <a:endParaRPr lang="en-AU" dirty="0"/>
          </a:p>
        </p:txBody>
      </p:sp>
    </p:spTree>
    <p:extLst>
      <p:ext uri="{BB962C8B-B14F-4D97-AF65-F5344CB8AC3E}">
        <p14:creationId xmlns:p14="http://schemas.microsoft.com/office/powerpoint/2010/main" val="4253751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there are many exciting applications of BC, especially in lack-of-trust settings, BCs and applications that could benefit from them are quite complex.</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There are many potential application of BCs beyond cryptocurrency and digital finance, e.g., supply chain, real estate, data sharing, digital rights  / intellectual property management, and voting.</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However, these applications comes with specific, and sometimes conflicting requirements, e.g.,</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a supply chain we want to reveal qualities but not the price of good.</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Exitance of an asset may be public but not it current owner or how it changed hands.</a:t>
            </a:r>
          </a:p>
          <a:p>
            <a:pPr marL="342900" lvl="0" indent="-342900">
              <a:lnSpc>
                <a:spcPct val="107000"/>
              </a:lnSpc>
              <a:spcAft>
                <a:spcPts val="0"/>
              </a:spcAft>
              <a:buFont typeface="Symbol" panose="05050102010706020507" pitchFamily="18" charset="2"/>
              <a:buChar char=""/>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As we'll explore more details around BCs, you will realise that it's nontrivial to answer some of the important questions like: </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When to use a BC?</a:t>
            </a:r>
          </a:p>
          <a:p>
            <a:pPr marL="1200150" lvl="2"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If you can solve a problem better with conventional technologies, don’t use a BC. This could be considered 1</a:t>
            </a:r>
            <a:r>
              <a:rPr lang="en-AU" sz="12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AU" sz="1200" dirty="0">
                <a:effectLst/>
                <a:latin typeface="Calibri" panose="020F0502020204030204" pitchFamily="34" charset="0"/>
                <a:ea typeface="Calibri" panose="020F0502020204030204" pitchFamily="34" charset="0"/>
                <a:cs typeface="Times New Roman" panose="02020603050405020304" pitchFamily="18" charset="0"/>
              </a:rPr>
              <a:t> law of BC </a:t>
            </a:r>
            <a:r>
              <a:rPr lang="en-AU" sz="1200" dirty="0">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What BC platform to use?</a:t>
            </a:r>
          </a:p>
          <a:p>
            <a:pPr marL="742950" lvl="1" indent="-285750">
              <a:lnSpc>
                <a:spcPct val="107000"/>
              </a:lnSpc>
              <a:spcAft>
                <a:spcPts val="0"/>
              </a:spcAft>
              <a:buFont typeface="Courier New" panose="02070309020205020404" pitchFamily="49" charset="0"/>
              <a:buChar char="o"/>
            </a:pPr>
            <a:r>
              <a:rPr lang="en-AU" sz="1200" dirty="0">
                <a:effectLst/>
                <a:latin typeface="Calibri" panose="020F0502020204030204" pitchFamily="34" charset="0"/>
                <a:ea typeface="Calibri" panose="020F0502020204030204" pitchFamily="34" charset="0"/>
                <a:cs typeface="Times New Roman" panose="02020603050405020304" pitchFamily="18" charset="0"/>
              </a:rPr>
              <a:t>How to handle trade-offs in your solutions such as </a:t>
            </a:r>
          </a:p>
          <a:p>
            <a:pPr marL="1143000" lvl="2" indent="-228600">
              <a:lnSpc>
                <a:spcPct val="107000"/>
              </a:lnSpc>
              <a:spcAft>
                <a:spcPts val="0"/>
              </a:spcAft>
              <a:buFont typeface="Wingdings" panose="05000000000000000000" pitchFamily="2"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Cost, latency, and confidentiality. Higher level of transparency enabled by BC is not in line with business confidentiality needs.</a:t>
            </a:r>
          </a:p>
          <a:p>
            <a:pPr marL="1143000" lvl="2" indent="-228600">
              <a:lnSpc>
                <a:spcPct val="107000"/>
              </a:lnSpc>
              <a:spcAft>
                <a:spcPts val="0"/>
              </a:spcAft>
              <a:buFont typeface="Wingdings" panose="05000000000000000000" pitchFamily="2"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Immutability is a problem when we want to fix errors.</a:t>
            </a:r>
          </a:p>
          <a:p>
            <a:pPr marL="1600200" marR="0" lvl="3"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AU" dirty="0"/>
              <a:t>Propriety – state of being correct.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BCs are somewhat rigid and not the most trivial to understand or work with.</a:t>
            </a:r>
          </a:p>
          <a:p>
            <a:pPr marL="1143000" lvl="2" indent="-228600">
              <a:lnSpc>
                <a:spcPct val="107000"/>
              </a:lnSpc>
              <a:spcAft>
                <a:spcPts val="0"/>
              </a:spcAft>
              <a:buFont typeface="Wingdings" panose="05000000000000000000" pitchFamily="2"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Lack of quality of service guarantees &amp; difficulty in correcting errors.</a:t>
            </a:r>
          </a:p>
          <a:p>
            <a:pPr marL="685800" lvl="1" indent="-228600">
              <a:lnSpc>
                <a:spcPct val="107000"/>
              </a:lnSpc>
              <a:spcAft>
                <a:spcPts val="0"/>
              </a:spcAft>
              <a:buFont typeface="Wingdings" panose="05000000000000000000" pitchFamily="2"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What to handle on the BC, what to keep off the BC?</a:t>
            </a:r>
          </a:p>
          <a:p>
            <a:pPr marL="685800" lvl="1" indent="-228600">
              <a:lnSpc>
                <a:spcPct val="107000"/>
              </a:lnSpc>
              <a:spcAft>
                <a:spcPts val="0"/>
              </a:spcAft>
              <a:buFont typeface="Wingdings" panose="05000000000000000000" pitchFamily="2"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How to integrate with other BC networks and conventional information systems?</a:t>
            </a:r>
          </a:p>
          <a:p>
            <a:pPr marL="342900" lvl="0" indent="-342900">
              <a:lnSpc>
                <a:spcPct val="107000"/>
              </a:lnSpc>
              <a:spcAft>
                <a:spcPts val="0"/>
              </a:spcAft>
              <a:buFont typeface="Symbol" panose="05050102010706020507" pitchFamily="18" charset="2"/>
              <a:buChar char=""/>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Therefore, in this course, we take a software architecture-related approach to designing BC-based applications to achieve the desired functional and non-functional requirements.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That'll help us answer these questions more objectively without being biased by so many unfounded claims around BC technologies. </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You will also see that we pay greater emphasis on non-functional aspects, as they are important in architectural design to address trade-offs such as performance, quality of service, and cost</a:t>
            </a:r>
          </a:p>
        </p:txBody>
      </p:sp>
      <p:sp>
        <p:nvSpPr>
          <p:cNvPr id="4" name="Slide Number Placeholder 3"/>
          <p:cNvSpPr>
            <a:spLocks noGrp="1"/>
          </p:cNvSpPr>
          <p:nvPr>
            <p:ph type="sldNum" sz="quarter" idx="5"/>
          </p:nvPr>
        </p:nvSpPr>
        <p:spPr/>
        <p:txBody>
          <a:bodyPr/>
          <a:lstStyle/>
          <a:p>
            <a:fld id="{001C9F81-DB2C-42C9-B6F6-C5F374D31FE4}" type="slidenum">
              <a:rPr lang="en-AU" smtClean="0"/>
              <a:t>31</a:t>
            </a:fld>
            <a:endParaRPr lang="en-AU" dirty="0"/>
          </a:p>
        </p:txBody>
      </p:sp>
    </p:spTree>
    <p:extLst>
      <p:ext uri="{BB962C8B-B14F-4D97-AF65-F5344CB8AC3E}">
        <p14:creationId xmlns:p14="http://schemas.microsoft.com/office/powerpoint/2010/main" val="956201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BCs can be differentiated from other conventional </a:t>
            </a:r>
            <a:r>
              <a:rPr lang="en-AU" sz="1200" b="0" i="0" u="none" strike="noStrike" kern="1200" noProof="0" dirty="0">
                <a:solidFill>
                  <a:schemeClr val="tx1"/>
                </a:solidFill>
                <a:effectLst/>
                <a:latin typeface="+mn-lt"/>
                <a:ea typeface="+mn-ea"/>
                <a:cs typeface="+mn-cs"/>
              </a:rPr>
              <a:t>centralised</a:t>
            </a:r>
            <a:r>
              <a:rPr lang="en-US" sz="1200" b="0" i="0" u="none" strike="noStrike" kern="1200" dirty="0">
                <a:solidFill>
                  <a:schemeClr val="tx1"/>
                </a:solidFill>
                <a:effectLst/>
                <a:latin typeface="+mn-lt"/>
                <a:ea typeface="+mn-ea"/>
                <a:cs typeface="+mn-cs"/>
              </a:rPr>
              <a:t> systems based on a set of non-functional properties (we’ll define these properties more formally in a later class):</a:t>
            </a:r>
            <a:endParaRPr lang="en-US" sz="1200" b="0" i="0" kern="1200" dirty="0">
              <a:solidFill>
                <a:schemeClr val="tx1"/>
              </a:solidFill>
              <a:effectLst/>
              <a:latin typeface="+mn-lt"/>
              <a:ea typeface="+mn-ea"/>
              <a:cs typeface="+mn-cs"/>
            </a:endParaRP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Integrity – Prevention of </a:t>
            </a:r>
            <a:r>
              <a:rPr lang="en-AU" sz="1200" b="0" i="0" u="none" strike="noStrike" kern="1200" noProof="0" dirty="0">
                <a:solidFill>
                  <a:schemeClr val="tx1"/>
                </a:solidFill>
                <a:effectLst/>
                <a:latin typeface="+mn-lt"/>
                <a:ea typeface="+mn-ea"/>
                <a:cs typeface="+mn-cs"/>
              </a:rPr>
              <a:t>unauthorised</a:t>
            </a:r>
            <a:r>
              <a:rPr lang="en-US" sz="1200" b="0" i="0" u="none" strike="noStrike" kern="1200" dirty="0">
                <a:solidFill>
                  <a:schemeClr val="tx1"/>
                </a:solidFill>
                <a:effectLst/>
                <a:latin typeface="+mn-lt"/>
                <a:ea typeface="+mn-ea"/>
                <a:cs typeface="+mn-cs"/>
              </a:rPr>
              <a:t> modification</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Non-repudiation – Inability to deny some action</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Availability – Be able to access when you need</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Latency – Time is taken to perform an action</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Confidentiality – Prevention of </a:t>
            </a:r>
            <a:r>
              <a:rPr lang="en-AU" sz="1200" b="0" i="0" u="none" strike="noStrike" kern="1200" noProof="0" dirty="0">
                <a:solidFill>
                  <a:schemeClr val="tx1"/>
                </a:solidFill>
                <a:effectLst/>
                <a:latin typeface="+mn-lt"/>
                <a:ea typeface="+mn-ea"/>
                <a:cs typeface="+mn-cs"/>
              </a:rPr>
              <a:t>unauthorised</a:t>
            </a:r>
            <a:r>
              <a:rPr lang="en-US" sz="1200" b="0" i="0" u="none" strike="noStrike" kern="1200" dirty="0">
                <a:solidFill>
                  <a:schemeClr val="tx1"/>
                </a:solidFill>
                <a:effectLst/>
                <a:latin typeface="+mn-lt"/>
                <a:ea typeface="+mn-ea"/>
                <a:cs typeface="+mn-cs"/>
              </a:rPr>
              <a:t> disclosure</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Privacy – A more general idea of sharing on a need-to-know basis</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Modifiability – Ability to modify</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Throughput - No of tasks/TXs performed per unit time</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Scalability – The ability of a system to retain its performance with the increasing workload</a:t>
            </a:r>
            <a:r>
              <a:rPr lang="en-US" sz="1200" b="0" i="0" kern="1200" dirty="0">
                <a:solidFill>
                  <a:schemeClr val="tx1"/>
                </a:solidFill>
                <a:effectLst/>
                <a:latin typeface="+mn-lt"/>
                <a:ea typeface="+mn-ea"/>
                <a:cs typeface="+mn-cs"/>
              </a:rPr>
              <a:t>​</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Big Data – Large volume of data. Also be high velocity, variety, and veracity</a:t>
            </a:r>
            <a:r>
              <a:rPr lang="en-US" sz="1200" b="0" i="0" kern="1200" dirty="0">
                <a:solidFill>
                  <a:schemeClr val="tx1"/>
                </a:solidFill>
                <a:effectLst/>
                <a:latin typeface="+mn-lt"/>
                <a:ea typeface="+mn-ea"/>
                <a:cs typeface="+mn-cs"/>
              </a:rPr>
              <a:t>​, aka 4Vs of big data</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Some of these limitations can be overcome by combining BCs with other systems and components</a:t>
            </a:r>
            <a:r>
              <a:rPr lang="en-US" sz="1200" b="0" i="0" kern="1200" dirty="0">
                <a:solidFill>
                  <a:schemeClr val="tx1"/>
                </a:solidFill>
                <a:effectLst/>
                <a:latin typeface="+mn-lt"/>
                <a:ea typeface="+mn-ea"/>
                <a:cs typeface="+mn-cs"/>
              </a:rPr>
              <a:t>​.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Also, throughput and scalability are improving with more advanced BC designs.</a:t>
            </a:r>
          </a:p>
        </p:txBody>
      </p:sp>
      <p:sp>
        <p:nvSpPr>
          <p:cNvPr id="4" name="Slide Number Placeholder 3"/>
          <p:cNvSpPr>
            <a:spLocks noGrp="1"/>
          </p:cNvSpPr>
          <p:nvPr>
            <p:ph type="sldNum" sz="quarter" idx="5"/>
          </p:nvPr>
        </p:nvSpPr>
        <p:spPr/>
        <p:txBody>
          <a:bodyPr/>
          <a:lstStyle/>
          <a:p>
            <a:fld id="{CC27A11D-AD98-434C-A1DD-B0717C45F4BF}" type="slidenum">
              <a:rPr lang="en-AU" smtClean="0"/>
              <a:t>32</a:t>
            </a:fld>
            <a:endParaRPr lang="en-AU" dirty="0"/>
          </a:p>
        </p:txBody>
      </p:sp>
    </p:spTree>
    <p:extLst>
      <p:ext uri="{BB962C8B-B14F-4D97-AF65-F5344CB8AC3E}">
        <p14:creationId xmlns:p14="http://schemas.microsoft.com/office/powerpoint/2010/main" val="1394127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BC was the foundation for cryptocurrencies like Bitcoin, it has found much wider applications with the introduction of Smart Contracts (SCs).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SCs are essentially small user-defined code/programs/scripts deployed &amp; execute on BC nodes.</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dirty="0"/>
              <a:t>SCs can be seen as a bunch of if/then conditions that are an algorithmic implementation of a business logic like financial service, e.g., trading, lending, and insurance.</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trading the SC code can hold &amp; transfer assets/states, managed by the contract itself.</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insurance, the program logic can enact decisions on complex business conditions. E.g., automatic partial payment can be triggered as a product moves along a supply chain.</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Smart contracts put counterparty obligations and rights of a business contract in code. The blockchain network of nodes enforces those rights.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Due to the immutability of a BC, SC code is immutable once deployed. Given the same ledger state and external inputs, an SC always produce the same output making them deterministic too.</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Execution of an SC is triggered via a TX.</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There is a cost to deploy &amp; execute. E.g., in Ethereum, we pay per assembler-level instruction executed by an SC.</a:t>
            </a:r>
          </a:p>
        </p:txBody>
      </p:sp>
      <p:sp>
        <p:nvSpPr>
          <p:cNvPr id="4" name="Slide Number Placeholder 3"/>
          <p:cNvSpPr>
            <a:spLocks noGrp="1"/>
          </p:cNvSpPr>
          <p:nvPr>
            <p:ph type="sldNum" sz="quarter" idx="5"/>
          </p:nvPr>
        </p:nvSpPr>
        <p:spPr/>
        <p:txBody>
          <a:bodyPr/>
          <a:lstStyle/>
          <a:p>
            <a:fld id="{001C9F81-DB2C-42C9-B6F6-C5F374D31FE4}" type="slidenum">
              <a:rPr lang="en-AU" smtClean="0"/>
              <a:t>33</a:t>
            </a:fld>
            <a:endParaRPr lang="en-AU" dirty="0"/>
          </a:p>
        </p:txBody>
      </p:sp>
    </p:spTree>
    <p:extLst>
      <p:ext uri="{BB962C8B-B14F-4D97-AF65-F5344CB8AC3E}">
        <p14:creationId xmlns:p14="http://schemas.microsoft.com/office/powerpoint/2010/main" val="155834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There are 4 key functions of a BC as an architectural element in software architecture..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Within an architecture of a software solution, a BC can be integrated as an element that provides storage and computation.</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Storage elements – essentially as a database.</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Computational element – As a computing engine that can run SCs.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It could also be used as a communication mechanism for multi-party interactions – one party writes data into the BC that the other party can see, e.g., in supply chains.</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Its storage and computation aspects can be combined to provide asset management and control mechanisms too.</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34</a:t>
            </a:fld>
            <a:endParaRPr lang="en-AU" dirty="0"/>
          </a:p>
        </p:txBody>
      </p:sp>
    </p:spTree>
    <p:extLst>
      <p:ext uri="{BB962C8B-B14F-4D97-AF65-F5344CB8AC3E}">
        <p14:creationId xmlns:p14="http://schemas.microsoft.com/office/powerpoint/2010/main" val="146908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2F5AD73-A0E4-6295-CB9F-C1FAAF89A043}"/>
              </a:ext>
            </a:extLst>
          </p:cNvPr>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BCs aren't stand-alone systems.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They need to be integrated with many other systems to be practically useful, e.g., in supply chains they need to be connected with many information systems and sensors.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Also, some sort of a UI is needed for user interaction.</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Cryptographic keys used to sign TXs need to be managed using a secure key management solution.</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BCs also need to integrate with external systems including legacy systems, e.g., inventory control and real-time status updates.</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E.g., in a beef supply chain, we need to record the temperature experienced by beef during transport and storage using IoT integration.</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Also, it will be part of a large data ecosystem for both storage and data analytics. Private data can be kept off-chain.</a:t>
            </a:r>
          </a:p>
          <a:p>
            <a:endParaRPr lang="en-AU" dirty="0"/>
          </a:p>
          <a:p>
            <a:endParaRPr lang="en-US" dirty="0"/>
          </a:p>
        </p:txBody>
      </p:sp>
    </p:spTree>
    <p:extLst>
      <p:ext uri="{BB962C8B-B14F-4D97-AF65-F5344CB8AC3E}">
        <p14:creationId xmlns:p14="http://schemas.microsoft.com/office/powerpoint/2010/main" val="1448547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BCs have their caveats and the end result could be quite costly if proper design and controls are not in place.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SC code is deterministic, TX behaviour is difficult to predict as it depends on concurrent TXs.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Also, being a distributed system failures are difficult to detect. E.g., a retry mechanism used to deal with network timeouts may end up generating duplicate TXs if it timeouts prematurely. As discussed earlier no one knows what a good time estimate on a distributed system is.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Unauthorised execution and termination of SCs are another set of problems. E.g., 7% SC on Ethereum can be terminated without authority</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Immutability means failure is permanent and there is no way of going back. </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E.g., the Decentralized Autonomous Organization (DAO) code issue lead to a $60 Million Ether theft during ICO (Initial Coin Offering). While part of this money was recovered by changing the ledger state with a special mechanism called a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Hard fork</a:t>
            </a:r>
            <a:r>
              <a:rPr lang="en-AU" sz="1200" dirty="0">
                <a:effectLst/>
                <a:latin typeface="Calibri" panose="020F0502020204030204" pitchFamily="34" charset="0"/>
                <a:ea typeface="Calibri" panose="020F0502020204030204" pitchFamily="34" charset="0"/>
                <a:cs typeface="Times New Roman" panose="02020603050405020304" pitchFamily="18" charset="0"/>
              </a:rPr>
              <a:t>, it is unlikely to be done for an issue faced by a few users.</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Most of these issues are due to immature SC code. Hence, we also discuss these topics in detail in the course.</a:t>
            </a:r>
          </a:p>
          <a:p>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36</a:t>
            </a:fld>
            <a:endParaRPr lang="en-AU" dirty="0"/>
          </a:p>
        </p:txBody>
      </p:sp>
    </p:spTree>
    <p:extLst>
      <p:ext uri="{BB962C8B-B14F-4D97-AF65-F5344CB8AC3E}">
        <p14:creationId xmlns:p14="http://schemas.microsoft.com/office/powerpoint/2010/main" val="245407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There are those who believe in BCs and those who don't. Most of this could be attributed to the involvement of cryptocurrencies and the negative publicity that they have gained.</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However, it is important that understand that BCs can function without cryptocurrencies, especially in enterprise applications.</a:t>
            </a:r>
          </a:p>
          <a:p>
            <a:pPr marL="342900" lvl="0" indent="-342900">
              <a:lnSpc>
                <a:spcPct val="107000"/>
              </a:lnSpc>
              <a:spcAft>
                <a:spcPts val="0"/>
              </a:spcAft>
              <a:buFont typeface="Symbol" panose="05050102010706020507" pitchFamily="18" charset="2"/>
              <a:buChar char=""/>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Here are some of the myths about BC:</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BC can't solve every problem. It is more of a database and a computational engine to be used when there are concerns around trust.</a:t>
            </a:r>
          </a:p>
          <a:p>
            <a:pPr marL="800100" marR="0" lvl="1"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A blockchain is not completely trustless. Instead, it shifts and spreads trust to a wider system consisting of a set of nodes and codes that govern the behaviour of those nodes. </a:t>
            </a:r>
            <a:r>
              <a:rPr lang="en-AU" sz="1200">
                <a:effectLst/>
                <a:latin typeface="Calibri" panose="020F0502020204030204" pitchFamily="34" charset="0"/>
                <a:ea typeface="Calibri" panose="020F0502020204030204" pitchFamily="34" charset="0"/>
                <a:cs typeface="Times New Roman" panose="02020603050405020304" pitchFamily="18" charset="0"/>
              </a:rPr>
              <a:t>Trustless is a misnomer.</a:t>
            </a:r>
          </a:p>
          <a:p>
            <a:pPr marL="800100" lvl="1" indent="-342900">
              <a:lnSpc>
                <a:spcPct val="107000"/>
              </a:lnSpc>
              <a:spcAft>
                <a:spcPts val="0"/>
              </a:spcAft>
              <a:buFont typeface="Symbol" panose="05050102010706020507" pitchFamily="18" charset="2"/>
              <a:buChar char=""/>
            </a:pPr>
            <a:r>
              <a:rPr lang="en-AU" sz="1200">
                <a:effectLst/>
                <a:latin typeface="Calibri" panose="020F0502020204030204" pitchFamily="34" charset="0"/>
                <a:ea typeface="Calibri" panose="020F0502020204030204" pitchFamily="34" charset="0"/>
                <a:cs typeface="Times New Roman" panose="02020603050405020304" pitchFamily="18" charset="0"/>
              </a:rPr>
              <a:t>From </a:t>
            </a:r>
            <a:r>
              <a:rPr lang="en-AU" sz="1200" dirty="0">
                <a:effectLst/>
                <a:latin typeface="Calibri" panose="020F0502020204030204" pitchFamily="34" charset="0"/>
                <a:ea typeface="Calibri" panose="020F0502020204030204" pitchFamily="34" charset="0"/>
                <a:cs typeface="Times New Roman" panose="02020603050405020304" pitchFamily="18" charset="0"/>
              </a:rPr>
              <a:t>the Confidentiality, Integrity, and Availability (CIA) triad of security, BCs focus is on integrity, not confidentiality.</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SCs may help execute parts of some legal contracts but don't have the same regal acceptance.</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As you will see later, immutability is probabilistic, which means it can change under very specific conditions.</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it's true that public BCs are unscalable and waste electricity, emerging designs are far more scalable and efficient. E.g., Ethereum 2.0. Some public BCs even claim they are carbon negative.</a:t>
            </a:r>
          </a:p>
          <a:p>
            <a:pPr marL="800100" lvl="1"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BCs are certainly beneficial, adoption can be hampered by many non-technical factors.</a:t>
            </a:r>
          </a:p>
          <a:p>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37</a:t>
            </a:fld>
            <a:endParaRPr lang="en-AU" dirty="0"/>
          </a:p>
        </p:txBody>
      </p:sp>
    </p:spTree>
    <p:extLst>
      <p:ext uri="{BB962C8B-B14F-4D97-AF65-F5344CB8AC3E}">
        <p14:creationId xmlns:p14="http://schemas.microsoft.com/office/powerpoint/2010/main" val="2069963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we try to apply BC in real-world applications we have to deal with several paradoxes. These are perhaps the 3 key ones: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a:t>Users want </a:t>
            </a:r>
            <a:r>
              <a:rPr lang="en-US" dirty="0"/>
              <a:t>transparency about </a:t>
            </a:r>
            <a:r>
              <a:rPr lang="en-US"/>
              <a:t>what others </a:t>
            </a:r>
            <a:r>
              <a:rPr lang="en-US" dirty="0"/>
              <a:t>do, but not so much what they do.</a:t>
            </a:r>
          </a:p>
          <a:p>
            <a:pPr marL="171450" indent="-171450">
              <a:buFont typeface="Arial" panose="020B0604020202020204" pitchFamily="34" charset="0"/>
              <a:buChar char="•"/>
            </a:pPr>
            <a:r>
              <a:rPr lang="en-US" dirty="0"/>
              <a:t>While BC addresses are pseudonymous, it has been shown that they can be linked given some additional details. </a:t>
            </a:r>
          </a:p>
          <a:p>
            <a:pPr marL="171450" indent="-171450">
              <a:buFont typeface="Arial" panose="020B0604020202020204" pitchFamily="34" charset="0"/>
              <a:buChar char="•"/>
            </a:pPr>
            <a:r>
              <a:rPr lang="en-US" dirty="0"/>
              <a:t>Also, while BC users want anonymity, regulators want to know who’s behind a transaction (KYC – Know Your Customer).</a:t>
            </a:r>
          </a:p>
          <a:p>
            <a:pPr marL="628650" lvl="1" indent="-171450">
              <a:buFont typeface="Arial" panose="020B0604020202020204" pitchFamily="34" charset="0"/>
              <a:buChar char="•"/>
            </a:pPr>
            <a:r>
              <a:rPr lang="en-US" dirty="0"/>
              <a:t>KYC involves at least collecting name, DOB, and address using documents such as driving licenses, passports, national identity cards, birth certificates, and utility bills, e.g., 100 points of ID based on primary and secondary documents in Australia.</a:t>
            </a:r>
          </a:p>
          <a:p>
            <a:pPr marL="171450" indent="-171450">
              <a:buFont typeface="Arial" panose="020B0604020202020204" pitchFamily="34" charset="0"/>
              <a:buChar char="•"/>
            </a:pPr>
            <a:r>
              <a:rPr lang="en-US" dirty="0"/>
              <a:t>Public BCs are certainly too transparent for many business applications. Private ones are better but still, there are some privacy concerns.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On-chain consensus about blocks/TXs does not necessarily translate well into business agreements between parties.</a:t>
            </a:r>
          </a:p>
          <a:p>
            <a:pPr marL="171450" indent="-171450">
              <a:buFont typeface="Arial" panose="020B0604020202020204" pitchFamily="34" charset="0"/>
              <a:buChar char="•"/>
            </a:pPr>
            <a:r>
              <a:rPr lang="en-US" dirty="0"/>
              <a:t>Also, there are other conflicts like who will host the BC, pay for it, or decide what should be the smart contract logic or who can update a contract.</a:t>
            </a:r>
          </a:p>
          <a:p>
            <a:pPr marL="171450" indent="-171450">
              <a:buFont typeface="Arial" panose="020B0604020202020204" pitchFamily="34" charset="0"/>
              <a:buChar char="•"/>
            </a:pPr>
            <a:r>
              <a:rPr lang="en-US" dirty="0"/>
              <a:t>We will touch on this topic in the last class.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As we saw, BC is likely to be part of a greater system. In that case, what happens off-chain would have a significant impact on what happens on-chain and broader application.</a:t>
            </a:r>
          </a:p>
          <a:p>
            <a:pPr marL="171450" indent="-171450">
              <a:buFont typeface="Arial" panose="020B0604020202020204" pitchFamily="34" charset="0"/>
              <a:buChar char="•"/>
            </a:pPr>
            <a:r>
              <a:rPr lang="en-US" dirty="0"/>
              <a:t>Business models, governance, and laws and regulations are external.</a:t>
            </a:r>
          </a:p>
          <a:p>
            <a:pPr marL="171450" indent="-171450">
              <a:buFont typeface="Arial" panose="020B0604020202020204" pitchFamily="34" charset="0"/>
              <a:buChar char="•"/>
            </a:pPr>
            <a:r>
              <a:rPr lang="en-US" dirty="0"/>
              <a:t>Also, how do you ensure what exists in the physical world link-up nicely with BC’s virtual world? This is called the digital-physical parity problem.</a:t>
            </a:r>
          </a:p>
          <a:p>
            <a:pPr marL="171450" indent="-171450">
              <a:buFont typeface="Arial" panose="020B0604020202020204" pitchFamily="34" charset="0"/>
              <a:buChar char="•"/>
            </a:pPr>
            <a:r>
              <a:rPr lang="en-US" dirty="0"/>
              <a:t>Many technical changes happen outside platforms that are connected to BC which are called layer 2 solutions. These provide fast transactions that can eventually be linked back to BC.</a:t>
            </a:r>
          </a:p>
          <a:p>
            <a:pPr marL="171450" indent="-171450">
              <a:buFont typeface="Arial" panose="020B0604020202020204" pitchFamily="34" charset="0"/>
              <a:buChar char="•"/>
            </a:pPr>
            <a:r>
              <a:rPr lang="en-US" dirty="0"/>
              <a:t>Essentially, the true value of BC lies in the difference it can make in our lives outside BC. Other than in cryptocurrencies, BCs need some connection to off-chain components to be useful.</a:t>
            </a:r>
          </a:p>
        </p:txBody>
      </p:sp>
      <p:sp>
        <p:nvSpPr>
          <p:cNvPr id="4" name="Slide Number Placeholder 3"/>
          <p:cNvSpPr>
            <a:spLocks noGrp="1"/>
          </p:cNvSpPr>
          <p:nvPr>
            <p:ph type="sldNum" sz="quarter" idx="5"/>
          </p:nvPr>
        </p:nvSpPr>
        <p:spPr/>
        <p:txBody>
          <a:bodyPr/>
          <a:lstStyle/>
          <a:p>
            <a:fld id="{CC27A11D-AD98-434C-A1DD-B0717C45F4BF}" type="slidenum">
              <a:rPr lang="en-AU" smtClean="0"/>
              <a:t>38</a:t>
            </a:fld>
            <a:endParaRPr lang="en-AU" dirty="0"/>
          </a:p>
        </p:txBody>
      </p:sp>
    </p:spTree>
    <p:extLst>
      <p:ext uri="{BB962C8B-B14F-4D97-AF65-F5344CB8AC3E}">
        <p14:creationId xmlns:p14="http://schemas.microsoft.com/office/powerpoint/2010/main" val="867968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Have another quick question on data on BCs.</a:t>
            </a:r>
          </a:p>
          <a:p>
            <a:pPr marL="285750" indent="-285750" algn="l" rtl="0" eaLnBrk="1" fontAlgn="t" latinLnBrk="0" hangingPunct="1">
              <a:spcBef>
                <a:spcPts val="0"/>
              </a:spcBef>
              <a:spcAft>
                <a:spcPts val="0"/>
              </a:spcAft>
              <a:buFont typeface="Arial" panose="020B0604020202020204" pitchFamily="34" charset="0"/>
              <a:buChar char="•"/>
            </a:pPr>
            <a:r>
              <a:rPr lang="en-AU" sz="1800" b="0" i="0" u="none" strike="noStrike" kern="1200" dirty="0">
                <a:solidFill>
                  <a:srgbClr val="FFFFFF"/>
                </a:solidFill>
                <a:effectLst/>
                <a:latin typeface="Calibri" panose="020F0502020204030204" pitchFamily="34" charset="0"/>
              </a:rPr>
              <a:t>Blockchains are not good for storing a large volume of data due to the high level of replication and global distribution of data.</a:t>
            </a:r>
            <a:endParaRPr lang="en-AU"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AU" sz="1800" b="0" i="0" u="none" strike="noStrike" kern="1200" dirty="0">
                <a:solidFill>
                  <a:srgbClr val="000000"/>
                </a:solidFill>
                <a:effectLst/>
                <a:latin typeface="Calibri" panose="020F0502020204030204" pitchFamily="34" charset="0"/>
              </a:rPr>
              <a:t>Data can be read faster, but writing is slow. Can read data from any node. But writes (i.e., any update to ledger state) must be through a TX that needs to get included in a block.</a:t>
            </a:r>
            <a:endParaRPr lang="en-AU" sz="18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AU" sz="1800" b="0" i="0" u="none" strike="noStrike" kern="1200" dirty="0">
                <a:solidFill>
                  <a:srgbClr val="000000"/>
                </a:solidFill>
                <a:effectLst/>
                <a:latin typeface="Calibri" panose="020F0502020204030204" pitchFamily="34" charset="0"/>
              </a:rPr>
              <a:t>Data on a blockchain is not considered to be secure as it lacks confidentiality</a:t>
            </a:r>
            <a:endParaRPr lang="en-AU" sz="1800" b="0" i="0" u="none" strike="noStrike" dirty="0">
              <a:effectLst/>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n-AU" sz="1800" b="0" i="0" u="none" strike="noStrike" kern="1200" dirty="0">
                <a:solidFill>
                  <a:srgbClr val="000000"/>
                </a:solidFill>
                <a:effectLst/>
                <a:latin typeface="Calibri" panose="020F0502020204030204" pitchFamily="34" charset="0"/>
              </a:rPr>
              <a:t>It’s possible to correct errors in data, e.g., Ethereum hard form due to DAO attack, but very difficult as your need coordination among many miners/validators. This is one of those myths</a:t>
            </a:r>
            <a:endParaRPr lang="en-AU" sz="1800" b="0" i="0" u="none" strike="noStrike" dirty="0">
              <a:effectLst/>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n-AU" sz="1800" b="0" i="0" u="none" strike="noStrike" kern="1200" dirty="0">
                <a:solidFill>
                  <a:srgbClr val="000000"/>
                </a:solidFill>
                <a:effectLst/>
                <a:latin typeface="Calibri" panose="020F0502020204030204" pitchFamily="34" charset="0"/>
              </a:rPr>
              <a:t>Both data &amp; rules that govern the manipulation of that data can be specified in a smart contract. This is essentially the idea of tokens and NFTs (non-fungible tokens).</a:t>
            </a:r>
            <a:endParaRPr lang="en-AU" sz="1800" b="0" i="0" u="none" strike="noStrike" dirty="0">
              <a:effectLst/>
              <a:latin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39</a:t>
            </a:fld>
            <a:endParaRPr lang="en-AU" dirty="0"/>
          </a:p>
        </p:txBody>
      </p:sp>
    </p:spTree>
    <p:extLst>
      <p:ext uri="{BB962C8B-B14F-4D97-AF65-F5344CB8AC3E}">
        <p14:creationId xmlns:p14="http://schemas.microsoft.com/office/powerpoint/2010/main" val="176715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is a live visualisation of the Ethereum BC developed by our team.</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You can access it from </a:t>
            </a:r>
            <a:r>
              <a:rPr lang="en-AU"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http://ethviewer.live</a:t>
            </a:r>
            <a:r>
              <a:rPr lang="en-AU"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Circles are transactions (TXs)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On the bottom left we can see that a bunch of TXs are pending to be included in a block. You could consider these as one party paying another. The size of a circle indicates the value of the TX in a cryptocurrency called Ether.</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Grey ones are cryptocurrency TXs, while others are related to Smart Contracts (SCs).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If you click on one of these, we can see the details at Etherescan.io which is like a search engine for Ethereum TXs.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the middle, we can see a set of blocks (rectangles) and TXs included in them.</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Every 12 sec a new block is built, and it points to a parent block.</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process of creating a block is called mining.</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a box has a maximum capacity, the miner may decide to build a block with a fewer set of TXs (sometimes none).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you can hardly see in the current version of Ethereum, Ethereum used to have in conflicting blocks for the same position. For example, the red blocks don't have any successor blocks; hence, eventually, be discarded. TXs in these blocks are discarded and they go back to the TX pool to be included in a future block.</a:t>
            </a:r>
          </a:p>
          <a:p>
            <a:pPr marL="457200">
              <a:lnSpc>
                <a:spcPct val="107000"/>
              </a:lnSpc>
              <a:spcAft>
                <a:spcPts val="0"/>
              </a:spcAft>
            </a:pPr>
            <a:r>
              <a:rPr lang="en-AU"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We could relate this behaviour to a ledger used in accounting.</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E.g., each block is like a page on the ledger where you record TXs.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Once the page is full, we summarise the balance and carry the balance to the next page. The block header is like this balance.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BCs, we maintain the ledger using a distributed set of nodes where each node maintains a copy of the ledger.</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Suppose you want to change a TX as you want to double-spend your money or want to hide a fraudulent TX.</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So if you change or delete your TX, it will change the block header. Consequently, the successor block is no longer valid as it points to the updated block. Hence, you need to change that too. Which in turn, means all the blocks up to the latest block need to be rebuilt.</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Usually, you need to perform some work to mine a block, e.g., it may take a few seconds to build a block.</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Hence, it becomes increasingly difficult for a single node or a small subset of nodes to build a bad block and all other blocks that follows while the honest nodes continue to build more blocks.</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Thus, the "chain of blocks" is so interconnected that it becomes computationally difficult to tamper with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4</a:t>
            </a:fld>
            <a:endParaRPr lang="en-AU" dirty="0"/>
          </a:p>
        </p:txBody>
      </p:sp>
    </p:spTree>
    <p:extLst>
      <p:ext uri="{BB962C8B-B14F-4D97-AF65-F5344CB8AC3E}">
        <p14:creationId xmlns:p14="http://schemas.microsoft.com/office/powerpoint/2010/main" val="217385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Blockchain explorers are like </a:t>
            </a:r>
            <a:r>
              <a:rPr lang="en-AU" sz="1200" dirty="0">
                <a:effectLst/>
                <a:latin typeface="Calibri" panose="020F0502020204030204" pitchFamily="34" charset="0"/>
                <a:ea typeface="Calibri" panose="020F0502020204030204" pitchFamily="34" charset="0"/>
                <a:cs typeface="Times New Roman" panose="02020603050405020304" pitchFamily="18" charset="0"/>
              </a:rPr>
              <a:t>search engines for blockchain TXs.</a:t>
            </a:r>
            <a:endParaRPr lang="en-US" dirty="0"/>
          </a:p>
          <a:p>
            <a:pPr marL="171450" indent="-171450">
              <a:buFont typeface="Arial" panose="020B0604020202020204" pitchFamily="34" charset="0"/>
              <a:buChar char="•"/>
            </a:pPr>
            <a:r>
              <a:rPr lang="en-US" dirty="0"/>
              <a:t>They can be used to explore various data about blocks, their TXs, and smart contracts about one or more blockchain platforms like Bitcoin, Ethereum, Litecoin, and Ripple.</a:t>
            </a:r>
          </a:p>
          <a:p>
            <a:pPr marL="171450" indent="-171450">
              <a:buFont typeface="Arial" panose="020B0604020202020204" pitchFamily="34" charset="0"/>
              <a:buChar char="•"/>
            </a:pPr>
            <a:r>
              <a:rPr lang="en-US" dirty="0"/>
              <a:t>There are many explorers and some of the popular ones are http://eherscan.io, http://blockchain.com/explorer, and http://blockchair.com</a:t>
            </a:r>
          </a:p>
        </p:txBody>
      </p:sp>
      <p:sp>
        <p:nvSpPr>
          <p:cNvPr id="4" name="Slide Number Placeholder 3"/>
          <p:cNvSpPr>
            <a:spLocks noGrp="1"/>
          </p:cNvSpPr>
          <p:nvPr>
            <p:ph type="sldNum" sz="quarter" idx="5"/>
          </p:nvPr>
        </p:nvSpPr>
        <p:spPr/>
        <p:txBody>
          <a:bodyPr/>
          <a:lstStyle/>
          <a:p>
            <a:fld id="{CC27A11D-AD98-434C-A1DD-B0717C45F4BF}" type="slidenum">
              <a:rPr lang="en-AU" smtClean="0"/>
              <a:t>5</a:t>
            </a:fld>
            <a:endParaRPr lang="en-AU" dirty="0"/>
          </a:p>
        </p:txBody>
      </p:sp>
    </p:spTree>
    <p:extLst>
      <p:ext uri="{BB962C8B-B14F-4D97-AF65-F5344CB8AC3E}">
        <p14:creationId xmlns:p14="http://schemas.microsoft.com/office/powerpoint/2010/main" val="2555205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take a look into how the technology has evolved.</a:t>
            </a:r>
          </a:p>
        </p:txBody>
      </p:sp>
      <p:sp>
        <p:nvSpPr>
          <p:cNvPr id="4" name="Slide Number Placeholder 3"/>
          <p:cNvSpPr>
            <a:spLocks noGrp="1"/>
          </p:cNvSpPr>
          <p:nvPr>
            <p:ph type="sldNum" sz="quarter" idx="5"/>
          </p:nvPr>
        </p:nvSpPr>
        <p:spPr/>
        <p:txBody>
          <a:bodyPr/>
          <a:lstStyle/>
          <a:p>
            <a:fld id="{CC27A11D-AD98-434C-A1DD-B0717C45F4BF}" type="slidenum">
              <a:rPr lang="en-AU" smtClean="0"/>
              <a:t>6</a:t>
            </a:fld>
            <a:endParaRPr lang="en-AU" dirty="0"/>
          </a:p>
        </p:txBody>
      </p:sp>
    </p:spTree>
    <p:extLst>
      <p:ext uri="{BB962C8B-B14F-4D97-AF65-F5344CB8AC3E}">
        <p14:creationId xmlns:p14="http://schemas.microsoft.com/office/powerpoint/2010/main" val="1014851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Conventical technologies are essentially </a:t>
            </a:r>
            <a:r>
              <a:rPr lang="en-AU" noProof="0" dirty="0"/>
              <a:t>centralised</a:t>
            </a:r>
            <a:r>
              <a:rPr lang="en-US" dirty="0"/>
              <a:t>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Among them most popular is the client-server model, which is an application structure that partitions tasks or workloads between the providers of a resource/service, called servers, and service requesters, called clients.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Clients connect to the server through a network like the Internet.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Clients may also perform some tasks like validating data, but the core of the application runs on the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structure can be found in many applications such as course management systems like Moodle used by your university.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server may also use a centralized database to store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Thus, both data and computation are </a:t>
            </a:r>
            <a:r>
              <a:rPr lang="en-AU" noProof="0" dirty="0"/>
              <a:t>centralized.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simple setup may expand into a massive server cluster consisting of multiple (1) web servers, (2) application logic servers, and (3) database servers running in one or more data </a:t>
            </a:r>
            <a:r>
              <a:rPr lang="en-AU" noProof="0" dirty="0"/>
              <a:t>centres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Where there are multiple copies of databases, usually data are written only to a single instance called the Master and then replicated into other databases for fast read access and high availability.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While this setup is a lot more </a:t>
            </a:r>
            <a:r>
              <a:rPr lang="en-AU" noProof="0" dirty="0"/>
              <a:t>distributed</a:t>
            </a:r>
            <a:r>
              <a:rPr lang="en-US" dirty="0"/>
              <a:t> than a simple client-server setup, the overall system still has logically centralized data and computation capabilities.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also administratively </a:t>
            </a:r>
            <a:r>
              <a:rPr lang="en-AU" noProof="0" dirty="0"/>
              <a:t>centralised</a:t>
            </a:r>
            <a:r>
              <a:rPr lang="en-US" dirty="0"/>
              <a:t> under a single </a:t>
            </a:r>
            <a:r>
              <a:rPr lang="en-AU" noProof="0" dirty="0"/>
              <a:t>organisation</a:t>
            </a:r>
            <a:r>
              <a:rPr lang="en-US" dirty="0"/>
              <a:t>, e.g., Amazon and Facebook.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Thus, conventual technologies mostly </a:t>
            </a:r>
            <a:r>
              <a:rPr lang="en-AU" noProof="0" dirty="0"/>
              <a:t>centralise</a:t>
            </a:r>
            <a:r>
              <a:rPr lang="en-US" dirty="0"/>
              <a:t> data, computation, and administration.</a:t>
            </a:r>
          </a:p>
        </p:txBody>
      </p:sp>
      <p:sp>
        <p:nvSpPr>
          <p:cNvPr id="4" name="Slide Number Placeholder 3"/>
          <p:cNvSpPr>
            <a:spLocks noGrp="1"/>
          </p:cNvSpPr>
          <p:nvPr>
            <p:ph type="sldNum" sz="quarter" idx="5"/>
          </p:nvPr>
        </p:nvSpPr>
        <p:spPr/>
        <p:txBody>
          <a:bodyPr/>
          <a:lstStyle/>
          <a:p>
            <a:fld id="{CC27A11D-AD98-434C-A1DD-B0717C45F4BF}" type="slidenum">
              <a:rPr lang="en-AU" smtClean="0"/>
              <a:t>7</a:t>
            </a:fld>
            <a:endParaRPr lang="en-AU" dirty="0"/>
          </a:p>
        </p:txBody>
      </p:sp>
    </p:spTree>
    <p:extLst>
      <p:ext uri="{BB962C8B-B14F-4D97-AF65-F5344CB8AC3E}">
        <p14:creationId xmlns:p14="http://schemas.microsoft.com/office/powerpoint/2010/main" val="98998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Traditionally, when 2 organisations are in business together, often they need to agree to rely on some trusted 3</a:t>
            </a:r>
            <a:r>
              <a:rPr lang="en-AU" baseline="30000" dirty="0"/>
              <a:t>rd</a:t>
            </a:r>
            <a:r>
              <a:rPr lang="en-AU" dirty="0"/>
              <a:t> party to facilitate the operation of their business relationship.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a blockchain, instead of having to trust some 3</a:t>
            </a:r>
            <a:r>
              <a:rPr lang="en-AU" baseline="30000" dirty="0"/>
              <a:t>rd</a:t>
            </a:r>
            <a:r>
              <a:rPr lang="en-AU" dirty="0"/>
              <a:t> party, we can choose to trust the decentralised technical infrastructure that provides a shared ledger.</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To do so, blockchains offer 2 main functions:</a:t>
            </a:r>
          </a:p>
          <a:p>
            <a:pPr marL="628650" lvl="1" indent="-171450">
              <a:buFont typeface="Arial" panose="020B0604020202020204" pitchFamily="34" charset="0"/>
              <a:buChar char="•"/>
            </a:pPr>
            <a:r>
              <a:rPr lang="en-AU" dirty="0"/>
              <a:t>They are a shared database or ledger to record TXs.</a:t>
            </a:r>
          </a:p>
          <a:p>
            <a:pPr marL="628650" lvl="1" indent="-171450">
              <a:buFont typeface="Arial" panose="020B0604020202020204" pitchFamily="34" charset="0"/>
              <a:buChar char="•"/>
            </a:pPr>
            <a:r>
              <a:rPr lang="en-AU" dirty="0"/>
              <a:t>They are a shared computation platform for executing smart contracts (SCs).</a:t>
            </a:r>
          </a:p>
          <a:p>
            <a:pPr marL="171450" indent="-171450">
              <a:buFont typeface="Arial" panose="020B0604020202020204" pitchFamily="34" charset="0"/>
              <a:buChar char="•"/>
            </a:pPr>
            <a:r>
              <a:rPr lang="en-AU" dirty="0"/>
              <a:t>We are already very familiar with databases like relational databases and compute platforms like the cloud.</a:t>
            </a:r>
          </a:p>
          <a:p>
            <a:pPr marL="171450" indent="-171450">
              <a:buFont typeface="Arial" panose="020B0604020202020204" pitchFamily="34" charset="0"/>
              <a:buChar char="•"/>
            </a:pPr>
            <a:r>
              <a:rPr lang="en-AU" dirty="0"/>
              <a:t>But blockchain is different because it is a distributed system and doesn’t have a central owner or operator.</a:t>
            </a:r>
          </a:p>
          <a:p>
            <a:pPr marL="171450" indent="-171450">
              <a:buFont typeface="Arial" panose="020B0604020202020204" pitchFamily="34" charset="0"/>
              <a:buChar char="•"/>
            </a:pPr>
            <a:r>
              <a:rPr lang="en-AU" dirty="0"/>
              <a:t>Even though it is distributed, the technical infrastructure ensures that there is consensus among all parties about the ledger and the computation. So we can say that blockchains logically centralise data but administratively decentralises control.</a:t>
            </a:r>
          </a:p>
        </p:txBody>
      </p:sp>
      <p:sp>
        <p:nvSpPr>
          <p:cNvPr id="4" name="Slide Number Placeholder 3"/>
          <p:cNvSpPr>
            <a:spLocks noGrp="1"/>
          </p:cNvSpPr>
          <p:nvPr>
            <p:ph type="sldNum" sz="quarter" idx="10"/>
          </p:nvPr>
        </p:nvSpPr>
        <p:spPr/>
        <p:txBody>
          <a:bodyPr/>
          <a:lstStyle/>
          <a:p>
            <a:fld id="{9A496215-5E4C-414D-A8DB-C38AA7CF7C2A}" type="slidenum">
              <a:rPr lang="en-AU" smtClean="0">
                <a:solidFill>
                  <a:prstClr val="black"/>
                </a:solidFill>
              </a:rPr>
              <a:pPr/>
              <a:t>8</a:t>
            </a:fld>
            <a:endParaRPr lang="en-AU" dirty="0">
              <a:solidFill>
                <a:prstClr val="black"/>
              </a:solidFill>
            </a:endParaRPr>
          </a:p>
        </p:txBody>
      </p:sp>
    </p:spTree>
    <p:extLst>
      <p:ext uri="{BB962C8B-B14F-4D97-AF65-F5344CB8AC3E}">
        <p14:creationId xmlns:p14="http://schemas.microsoft.com/office/powerpoint/2010/main" val="1400621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the ledger that stores data is distributed, we call it a distributed ledger. However, compared to multiple databases in a client-server system where data is written only to the master (ready from master and replicas), these ledger copies can be read/written at any node.</a:t>
            </a:r>
          </a:p>
          <a:p>
            <a:pPr marL="171450" indent="-171450">
              <a:buFont typeface="Arial" panose="020B0604020202020204" pitchFamily="34" charset="0"/>
              <a:buChar char="•"/>
            </a:pPr>
            <a:r>
              <a:rPr lang="en-US" dirty="0"/>
              <a:t>The Set of technologies around this design is called distributed ledger technology (DLT).</a:t>
            </a:r>
          </a:p>
          <a:p>
            <a:pPr marL="171450" indent="-171450">
              <a:buFont typeface="Arial" panose="020B0604020202020204" pitchFamily="34" charset="0"/>
              <a:buChar char="•"/>
            </a:pPr>
            <a:r>
              <a:rPr lang="en-US" dirty="0"/>
              <a:t>So blockchain is one such </a:t>
            </a:r>
            <a:r>
              <a:rPr lang="en-AU" noProof="0" dirty="0"/>
              <a:t>realisation</a:t>
            </a:r>
            <a:r>
              <a:rPr lang="en-US" dirty="0"/>
              <a:t> of a distributed ledger.</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distributed ledger system/ecosystem shares multiple ledgers. E.g., 2 parties engaged in a supply chain may run a pairwise ledger and the supply chain may consist of multiple such ledgers.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the bottom-right figure, small horizontal rectangles illustrate (small) ledgers shared between a few parties of interest.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we see in the next session, blockchains can be built in various ways while retaining the idea of a chain/list of blocks. Therefore, a distributed ledger ecosystem may even include multiple kinds of ledgers.</a:t>
            </a:r>
          </a:p>
        </p:txBody>
      </p:sp>
      <p:sp>
        <p:nvSpPr>
          <p:cNvPr id="4" name="Slide Number Placeholder 3"/>
          <p:cNvSpPr>
            <a:spLocks noGrp="1"/>
          </p:cNvSpPr>
          <p:nvPr>
            <p:ph type="sldNum" sz="quarter" idx="5"/>
          </p:nvPr>
        </p:nvSpPr>
        <p:spPr/>
        <p:txBody>
          <a:bodyPr/>
          <a:lstStyle/>
          <a:p>
            <a:fld id="{CC27A11D-AD98-434C-A1DD-B0717C45F4BF}" type="slidenum">
              <a:rPr lang="en-AU" smtClean="0"/>
              <a:t>9</a:t>
            </a:fld>
            <a:endParaRPr lang="en-AU" dirty="0"/>
          </a:p>
        </p:txBody>
      </p:sp>
    </p:spTree>
    <p:extLst>
      <p:ext uri="{BB962C8B-B14F-4D97-AF65-F5344CB8AC3E}">
        <p14:creationId xmlns:p14="http://schemas.microsoft.com/office/powerpoint/2010/main" val="683308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869CCD12-D96A-8D5A-F09A-E316DC9C06AC}"/>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D707BD73-DB7D-756A-C7CA-CF155916B2E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B149CF0A-7DDE-2415-56AF-DB60226C6B8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64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so.org/obp/ui/#iso:std:iso:22739:ed-1:v1:en"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1.emf"/></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pixabay.com/en/person-businesswoman-female-woman-2686885/"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hyperlink" Target="https://pixabay.com/en/person-businesswoman-female-woman-2686885/" TargetMode="Externa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pixabay.com/en/person-businesswoman-female-woman-2686885/"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s://pixabay.com/en/person-businesswoman-female-woman-2686885/"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pixabay.com/en/person-businesswoman-female-woman-2686885/"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pixabay.com/en/person-businesswoman-female-woman-2686885/"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hyperlink" Target="https://pixabay.com/en/person-businesswoman-female-woman-2686885/" TargetMode="Externa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39.png"/><Relationship Id="rId5" Type="http://schemas.openxmlformats.org/officeDocument/2006/relationships/image" Target="../media/image13.png"/><Relationship Id="rId4" Type="http://schemas.openxmlformats.org/officeDocument/2006/relationships/hyperlink" Target="https://freepngimg.com/png/28043-red-cross-transparent" TargetMode="External"/><Relationship Id="rId9" Type="http://schemas.openxmlformats.org/officeDocument/2006/relationships/image" Target="../media/image24.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4.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44.jpeg"/><Relationship Id="rId5" Type="http://schemas.openxmlformats.org/officeDocument/2006/relationships/image" Target="../media/image43.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ethviewer.liv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therscan.io/" TargetMode="External"/><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s://www.blockchain.com/explorer"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3.png"/><Relationship Id="rId7" Type="http://schemas.microsoft.com/office/2007/relationships/hdphoto" Target="../media/hdphoto3.wdp"/><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microsoft.com/office/2007/relationships/hdphoto" Target="../media/hdphoto2.wdp"/><Relationship Id="rId11" Type="http://schemas.openxmlformats.org/officeDocument/2006/relationships/image" Target="../media/image18.svg"/><Relationship Id="rId5" Type="http://schemas.microsoft.com/office/2007/relationships/hdphoto" Target="../media/hdphoto1.wdp"/><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5.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5.svg"/><Relationship Id="rId5" Type="http://schemas.openxmlformats.org/officeDocument/2006/relationships/image" Target="../media/image17.png"/><Relationship Id="rId10" Type="http://schemas.openxmlformats.org/officeDocument/2006/relationships/image" Target="../media/image29.svg"/><Relationship Id="rId4" Type="http://schemas.openxmlformats.org/officeDocument/2006/relationships/image" Target="../media/image24.sv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Introduction</a:t>
            </a:r>
            <a:endParaRPr lang="en-AU" dirty="0">
              <a:solidFill>
                <a:schemeClr val="accent3"/>
              </a:solidFill>
              <a:latin typeface="+mj-lt"/>
              <a:ea typeface="+mj-ea"/>
              <a:cs typeface="+mj-cs"/>
            </a:endParaRPr>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D8AA05-5F2D-4575-A967-1CD98C414D4E}"/>
              </a:ext>
            </a:extLst>
          </p:cNvPr>
          <p:cNvSpPr>
            <a:spLocks noGrp="1"/>
          </p:cNvSpPr>
          <p:nvPr>
            <p:ph type="title"/>
          </p:nvPr>
        </p:nvSpPr>
        <p:spPr/>
        <p:txBody>
          <a:bodyPr>
            <a:normAutofit/>
          </a:bodyPr>
          <a:lstStyle/>
          <a:p>
            <a:r>
              <a:rPr lang="en-AU" dirty="0"/>
              <a:t>Types of DLT Systems</a:t>
            </a:r>
          </a:p>
        </p:txBody>
      </p:sp>
      <p:graphicFrame>
        <p:nvGraphicFramePr>
          <p:cNvPr id="4" name="Table 4">
            <a:extLst>
              <a:ext uri="{FF2B5EF4-FFF2-40B4-BE49-F238E27FC236}">
                <a16:creationId xmlns:a16="http://schemas.microsoft.com/office/drawing/2014/main" id="{DCFFFF6F-B847-4A6A-9E94-C2C95AF1DAA8}"/>
              </a:ext>
            </a:extLst>
          </p:cNvPr>
          <p:cNvGraphicFramePr>
            <a:graphicFrameLocks noGrp="1"/>
          </p:cNvGraphicFramePr>
          <p:nvPr>
            <p:ph idx="4294967295"/>
            <p:extLst>
              <p:ext uri="{D42A27DB-BD31-4B8C-83A1-F6EECF244321}">
                <p14:modId xmlns:p14="http://schemas.microsoft.com/office/powerpoint/2010/main" val="3428902644"/>
              </p:ext>
            </p:extLst>
          </p:nvPr>
        </p:nvGraphicFramePr>
        <p:xfrm>
          <a:off x="435768" y="1167358"/>
          <a:ext cx="8272464" cy="3680460"/>
        </p:xfrm>
        <a:graphic>
          <a:graphicData uri="http://schemas.openxmlformats.org/drawingml/2006/table">
            <a:tbl>
              <a:tblPr firstRow="1" firstCol="1">
                <a:tableStyleId>{5C22544A-7EE6-4342-B048-85BDC9FD1C3A}</a:tableStyleId>
              </a:tblPr>
              <a:tblGrid>
                <a:gridCol w="2757488">
                  <a:extLst>
                    <a:ext uri="{9D8B030D-6E8A-4147-A177-3AD203B41FA5}">
                      <a16:colId xmlns:a16="http://schemas.microsoft.com/office/drawing/2014/main" val="1474431076"/>
                    </a:ext>
                  </a:extLst>
                </a:gridCol>
                <a:gridCol w="2757488">
                  <a:extLst>
                    <a:ext uri="{9D8B030D-6E8A-4147-A177-3AD203B41FA5}">
                      <a16:colId xmlns:a16="http://schemas.microsoft.com/office/drawing/2014/main" val="2229770266"/>
                    </a:ext>
                  </a:extLst>
                </a:gridCol>
                <a:gridCol w="2757488">
                  <a:extLst>
                    <a:ext uri="{9D8B030D-6E8A-4147-A177-3AD203B41FA5}">
                      <a16:colId xmlns:a16="http://schemas.microsoft.com/office/drawing/2014/main" val="2586794375"/>
                    </a:ext>
                  </a:extLst>
                </a:gridCol>
              </a:tblGrid>
              <a:tr h="756000">
                <a:tc>
                  <a:txBody>
                    <a:bodyPr/>
                    <a:lstStyle/>
                    <a:p>
                      <a:pPr algn="ctr"/>
                      <a:endParaRPr lang="en-AU" sz="1800" dirty="0"/>
                    </a:p>
                  </a:txBody>
                  <a:tcPr marL="68580" marR="68580" marT="34290" marB="34290" anchor="ctr">
                    <a:noFill/>
                  </a:tcPr>
                </a:tc>
                <a:tc>
                  <a:txBody>
                    <a:bodyPr/>
                    <a:lstStyle/>
                    <a:p>
                      <a:pPr algn="ctr"/>
                      <a:r>
                        <a:rPr lang="en-AU" sz="1800" dirty="0">
                          <a:latin typeface="+mj-lt"/>
                        </a:rPr>
                        <a:t>Permissionless</a:t>
                      </a:r>
                    </a:p>
                    <a:p>
                      <a:pPr algn="ctr"/>
                      <a:r>
                        <a:rPr lang="en-AU" sz="1600" b="1" kern="1200" dirty="0">
                          <a:solidFill>
                            <a:schemeClr val="lt1"/>
                          </a:solidFill>
                          <a:latin typeface="+mj-lt"/>
                          <a:ea typeface="+mn-ea"/>
                          <a:cs typeface="+mn-cs"/>
                        </a:rPr>
                        <a:t>(no authorisation required to perform a particular activity)</a:t>
                      </a:r>
                    </a:p>
                  </a:txBody>
                  <a:tcPr marL="68580" marR="68580" marT="34290" marB="34290" anchor="ctr"/>
                </a:tc>
                <a:tc>
                  <a:txBody>
                    <a:bodyPr/>
                    <a:lstStyle/>
                    <a:p>
                      <a:pPr algn="ctr"/>
                      <a:r>
                        <a:rPr lang="en-AU" sz="1800" dirty="0">
                          <a:latin typeface="+mj-lt"/>
                        </a:rPr>
                        <a:t>Permissioned</a:t>
                      </a:r>
                    </a:p>
                    <a:p>
                      <a:pPr algn="ctr"/>
                      <a:r>
                        <a:rPr kumimoji="0" lang="en-AU" sz="1600" b="1" i="0" u="none" strike="noStrike" kern="1200" cap="none" spc="0" normalizeH="0" baseline="0" noProof="0" dirty="0">
                          <a:ln>
                            <a:noFill/>
                          </a:ln>
                          <a:solidFill>
                            <a:prstClr val="white"/>
                          </a:solidFill>
                          <a:effectLst/>
                          <a:uLnTx/>
                          <a:uFillTx/>
                          <a:latin typeface="+mj-lt"/>
                          <a:ea typeface="+mn-ea"/>
                          <a:cs typeface="+mn-cs"/>
                        </a:rPr>
                        <a:t>(authorisation required to perform a particular activity(ies))</a:t>
                      </a:r>
                      <a:endParaRPr lang="en-AU" sz="2000" b="1" dirty="0">
                        <a:latin typeface="+mj-lt"/>
                      </a:endParaRPr>
                    </a:p>
                  </a:txBody>
                  <a:tcPr marL="68580" marR="68580" marT="34290" marB="34290" anchor="ctr"/>
                </a:tc>
                <a:extLst>
                  <a:ext uri="{0D108BD9-81ED-4DB2-BD59-A6C34878D82A}">
                    <a16:rowId xmlns:a16="http://schemas.microsoft.com/office/drawing/2014/main" val="3534161930"/>
                  </a:ext>
                </a:extLst>
              </a:tr>
              <a:tr h="756000">
                <a:tc>
                  <a:txBody>
                    <a:bodyPr/>
                    <a:lstStyle/>
                    <a:p>
                      <a:pPr algn="ctr"/>
                      <a:r>
                        <a:rPr lang="en-AU" sz="2000" dirty="0">
                          <a:latin typeface="+mj-lt"/>
                        </a:rPr>
                        <a:t>Public</a:t>
                      </a:r>
                    </a:p>
                    <a:p>
                      <a:pPr algn="ctr"/>
                      <a:r>
                        <a:rPr lang="en-AU" sz="1600" dirty="0">
                          <a:latin typeface="+mj-lt"/>
                        </a:rPr>
                        <a:t>(accessible to the public for use)</a:t>
                      </a:r>
                    </a:p>
                  </a:txBody>
                  <a:tcPr marL="68580" marR="68580" marT="34290" marB="34290" anchor="ctr"/>
                </a:tc>
                <a:tc>
                  <a:txBody>
                    <a:bodyPr/>
                    <a:lstStyle/>
                    <a:p>
                      <a:r>
                        <a:rPr lang="en-AU" sz="1800" dirty="0"/>
                        <a:t>Open competition by operators</a:t>
                      </a:r>
                    </a:p>
                    <a:p>
                      <a:r>
                        <a:rPr lang="en-AU" sz="1800" dirty="0"/>
                        <a:t>Fees for use</a:t>
                      </a:r>
                    </a:p>
                    <a:p>
                      <a:r>
                        <a:rPr lang="en-AU" sz="1800" dirty="0"/>
                        <a:t>Greatest transparency &amp; security</a:t>
                      </a:r>
                    </a:p>
                    <a:p>
                      <a:r>
                        <a:rPr lang="en-AU" sz="1800" dirty="0"/>
                        <a:t>Can be slow</a:t>
                      </a:r>
                    </a:p>
                  </a:txBody>
                  <a:tcPr marL="68580" marR="68580" marT="34290" marB="34290"/>
                </a:tc>
                <a:tc>
                  <a:txBody>
                    <a:bodyPr/>
                    <a:lstStyle/>
                    <a:p>
                      <a:r>
                        <a:rPr lang="en-AU" sz="1800" dirty="0"/>
                        <a:t>Preauthorised operators</a:t>
                      </a:r>
                    </a:p>
                    <a:p>
                      <a:r>
                        <a:rPr lang="en-AU" sz="1800" dirty="0"/>
                        <a:t>Fees for use</a:t>
                      </a:r>
                    </a:p>
                  </a:txBody>
                  <a:tcPr marL="68580" marR="68580" marT="34290" marB="34290"/>
                </a:tc>
                <a:extLst>
                  <a:ext uri="{0D108BD9-81ED-4DB2-BD59-A6C34878D82A}">
                    <a16:rowId xmlns:a16="http://schemas.microsoft.com/office/drawing/2014/main" val="3277166061"/>
                  </a:ext>
                </a:extLst>
              </a:tr>
              <a:tr h="756000">
                <a:tc>
                  <a:txBody>
                    <a:bodyPr/>
                    <a:lstStyle/>
                    <a:p>
                      <a:pPr algn="ctr"/>
                      <a:r>
                        <a:rPr lang="en-AU" sz="2000" dirty="0">
                          <a:latin typeface="+mj-lt"/>
                        </a:rPr>
                        <a:t>Private</a:t>
                      </a:r>
                    </a:p>
                    <a:p>
                      <a:pPr algn="ctr"/>
                      <a:r>
                        <a:rPr lang="en-AU" sz="1600" b="1" kern="1200" noProof="0" dirty="0">
                          <a:solidFill>
                            <a:schemeClr val="lt1"/>
                          </a:solidFill>
                          <a:latin typeface="+mj-lt"/>
                          <a:ea typeface="+mn-ea"/>
                          <a:cs typeface="+mn-cs"/>
                        </a:rPr>
                        <a:t>(accessible only to a limited group of users for use)</a:t>
                      </a:r>
                      <a:endParaRPr lang="en-AU" sz="1600" b="1" kern="1200" dirty="0">
                        <a:solidFill>
                          <a:schemeClr val="lt1"/>
                        </a:solidFill>
                        <a:latin typeface="+mj-lt"/>
                        <a:ea typeface="+mn-ea"/>
                        <a:cs typeface="+mn-cs"/>
                      </a:endParaRPr>
                    </a:p>
                  </a:txBody>
                  <a:tcPr marL="68580" marR="68580" marT="34290" marB="34290" anchor="ctr"/>
                </a:tc>
                <a:tc>
                  <a:txBody>
                    <a:bodyPr/>
                    <a:lstStyle/>
                    <a:p>
                      <a:r>
                        <a:rPr lang="en-AU" sz="1800" dirty="0"/>
                        <a:t>Preauthorised operators</a:t>
                      </a:r>
                    </a:p>
                  </a:txBody>
                  <a:tcPr marL="68580" marR="68580" marT="34290" marB="34290"/>
                </a:tc>
                <a:tc>
                  <a:txBody>
                    <a:bodyPr/>
                    <a:lstStyle/>
                    <a:p>
                      <a:r>
                        <a:rPr lang="en-AU" sz="1800" dirty="0"/>
                        <a:t>Preauthorised operators</a:t>
                      </a:r>
                    </a:p>
                    <a:p>
                      <a:r>
                        <a:rPr lang="en-AU" sz="1800" dirty="0"/>
                        <a:t>Easiest to regulate</a:t>
                      </a:r>
                    </a:p>
                    <a:p>
                      <a:r>
                        <a:rPr lang="en-AU" sz="1800" dirty="0"/>
                        <a:t>Greatest privacy</a:t>
                      </a:r>
                    </a:p>
                  </a:txBody>
                  <a:tcPr marL="68580" marR="68580" marT="34290" marB="34290"/>
                </a:tc>
                <a:extLst>
                  <a:ext uri="{0D108BD9-81ED-4DB2-BD59-A6C34878D82A}">
                    <a16:rowId xmlns:a16="http://schemas.microsoft.com/office/drawing/2014/main" val="704704430"/>
                  </a:ext>
                </a:extLst>
              </a:tr>
            </a:tbl>
          </a:graphicData>
        </a:graphic>
      </p:graphicFrame>
      <p:sp>
        <p:nvSpPr>
          <p:cNvPr id="5" name="TextBox 4">
            <a:extLst>
              <a:ext uri="{FF2B5EF4-FFF2-40B4-BE49-F238E27FC236}">
                <a16:creationId xmlns:a16="http://schemas.microsoft.com/office/drawing/2014/main" id="{3682555A-7E2C-CBD6-E047-B83EB3523855}"/>
              </a:ext>
            </a:extLst>
          </p:cNvPr>
          <p:cNvSpPr txBox="1"/>
          <p:nvPr/>
        </p:nvSpPr>
        <p:spPr>
          <a:xfrm>
            <a:off x="611560" y="4873725"/>
            <a:ext cx="7344816" cy="307777"/>
          </a:xfrm>
          <a:prstGeom prst="rect">
            <a:avLst/>
          </a:prstGeom>
          <a:noFill/>
        </p:spPr>
        <p:txBody>
          <a:bodyPr wrap="square">
            <a:spAutoFit/>
          </a:bodyPr>
          <a:lstStyle/>
          <a:p>
            <a:r>
              <a:rPr lang="en-AU" sz="1400" dirty="0"/>
              <a:t>See: </a:t>
            </a:r>
            <a:r>
              <a:rPr lang="en-AU" sz="1400" dirty="0">
                <a:hlinkClick r:id="rId3"/>
              </a:rPr>
              <a:t>ISO 22739:2020(en), Blockchain and distributed ledger technologies — Vocabulary</a:t>
            </a:r>
            <a:endParaRPr lang="en-AU" sz="1400" dirty="0"/>
          </a:p>
        </p:txBody>
      </p:sp>
      <p:sp>
        <p:nvSpPr>
          <p:cNvPr id="6" name="Slide Number Placeholder 5">
            <a:extLst>
              <a:ext uri="{FF2B5EF4-FFF2-40B4-BE49-F238E27FC236}">
                <a16:creationId xmlns:a16="http://schemas.microsoft.com/office/drawing/2014/main" id="{5CE0DBB8-0448-EBA7-C3C3-668AC1B30284}"/>
              </a:ext>
            </a:extLst>
          </p:cNvPr>
          <p:cNvSpPr>
            <a:spLocks noGrp="1"/>
          </p:cNvSpPr>
          <p:nvPr>
            <p:ph type="sldNum" sz="quarter" idx="4"/>
          </p:nvPr>
        </p:nvSpPr>
        <p:spPr/>
        <p:txBody>
          <a:bodyPr/>
          <a:lstStyle/>
          <a:p>
            <a:fld id="{97F98C0B-273E-428A-ABCF-EBED2BA25188}" type="slidenum">
              <a:rPr lang="en-US" smtClean="0"/>
              <a:t>10</a:t>
            </a:fld>
            <a:endParaRPr lang="en-US"/>
          </a:p>
        </p:txBody>
      </p:sp>
    </p:spTree>
    <p:extLst>
      <p:ext uri="{BB962C8B-B14F-4D97-AF65-F5344CB8AC3E}">
        <p14:creationId xmlns:p14="http://schemas.microsoft.com/office/powerpoint/2010/main" val="92454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D8AA05-5F2D-4575-A967-1CD98C414D4E}"/>
              </a:ext>
            </a:extLst>
          </p:cNvPr>
          <p:cNvSpPr>
            <a:spLocks noGrp="1"/>
          </p:cNvSpPr>
          <p:nvPr>
            <p:ph type="title"/>
          </p:nvPr>
        </p:nvSpPr>
        <p:spPr/>
        <p:txBody>
          <a:bodyPr>
            <a:normAutofit/>
          </a:bodyPr>
          <a:lstStyle/>
          <a:p>
            <a:r>
              <a:rPr lang="en-AU" dirty="0"/>
              <a:t>Examples of Types of DLT Systems</a:t>
            </a:r>
          </a:p>
        </p:txBody>
      </p:sp>
      <p:graphicFrame>
        <p:nvGraphicFramePr>
          <p:cNvPr id="4" name="Table 4">
            <a:extLst>
              <a:ext uri="{FF2B5EF4-FFF2-40B4-BE49-F238E27FC236}">
                <a16:creationId xmlns:a16="http://schemas.microsoft.com/office/drawing/2014/main" id="{DCFFFF6F-B847-4A6A-9E94-C2C95AF1DAA8}"/>
              </a:ext>
            </a:extLst>
          </p:cNvPr>
          <p:cNvGraphicFramePr>
            <a:graphicFrameLocks noGrp="1"/>
          </p:cNvGraphicFramePr>
          <p:nvPr>
            <p:ph idx="4294967295"/>
          </p:nvPr>
        </p:nvGraphicFramePr>
        <p:xfrm>
          <a:off x="435768" y="1167358"/>
          <a:ext cx="8272464" cy="3680460"/>
        </p:xfrm>
        <a:graphic>
          <a:graphicData uri="http://schemas.openxmlformats.org/drawingml/2006/table">
            <a:tbl>
              <a:tblPr firstRow="1" firstCol="1">
                <a:tableStyleId>{5C22544A-7EE6-4342-B048-85BDC9FD1C3A}</a:tableStyleId>
              </a:tblPr>
              <a:tblGrid>
                <a:gridCol w="2757488">
                  <a:extLst>
                    <a:ext uri="{9D8B030D-6E8A-4147-A177-3AD203B41FA5}">
                      <a16:colId xmlns:a16="http://schemas.microsoft.com/office/drawing/2014/main" val="1474431076"/>
                    </a:ext>
                  </a:extLst>
                </a:gridCol>
                <a:gridCol w="2757488">
                  <a:extLst>
                    <a:ext uri="{9D8B030D-6E8A-4147-A177-3AD203B41FA5}">
                      <a16:colId xmlns:a16="http://schemas.microsoft.com/office/drawing/2014/main" val="2229770266"/>
                    </a:ext>
                  </a:extLst>
                </a:gridCol>
                <a:gridCol w="2757488">
                  <a:extLst>
                    <a:ext uri="{9D8B030D-6E8A-4147-A177-3AD203B41FA5}">
                      <a16:colId xmlns:a16="http://schemas.microsoft.com/office/drawing/2014/main" val="2586794375"/>
                    </a:ext>
                  </a:extLst>
                </a:gridCol>
              </a:tblGrid>
              <a:tr h="756000">
                <a:tc>
                  <a:txBody>
                    <a:bodyPr/>
                    <a:lstStyle/>
                    <a:p>
                      <a:pPr algn="ctr"/>
                      <a:endParaRPr lang="en-AU" sz="1800" dirty="0"/>
                    </a:p>
                  </a:txBody>
                  <a:tcPr marL="68580" marR="68580" marT="34290" marB="34290" anchor="ctr">
                    <a:noFill/>
                  </a:tcPr>
                </a:tc>
                <a:tc>
                  <a:txBody>
                    <a:bodyPr/>
                    <a:lstStyle/>
                    <a:p>
                      <a:pPr algn="ctr"/>
                      <a:r>
                        <a:rPr lang="en-AU" sz="2000" dirty="0">
                          <a:latin typeface="+mj-lt"/>
                        </a:rPr>
                        <a:t>Permissionless</a:t>
                      </a:r>
                    </a:p>
                    <a:p>
                      <a:pPr algn="ctr"/>
                      <a:r>
                        <a:rPr lang="en-AU" sz="1600" dirty="0">
                          <a:latin typeface="+mj-lt"/>
                        </a:rPr>
                        <a:t>(no authorisation required to perform a particular activity)</a:t>
                      </a:r>
                    </a:p>
                  </a:txBody>
                  <a:tcPr marL="68580" marR="68580" marT="34290" marB="34290" anchor="ctr"/>
                </a:tc>
                <a:tc>
                  <a:txBody>
                    <a:bodyPr/>
                    <a:lstStyle/>
                    <a:p>
                      <a:pPr algn="ctr"/>
                      <a:r>
                        <a:rPr lang="en-AU" sz="2000" dirty="0">
                          <a:latin typeface="+mj-lt"/>
                        </a:rPr>
                        <a:t>Permissioned</a:t>
                      </a:r>
                    </a:p>
                    <a:p>
                      <a:pPr algn="ctr"/>
                      <a:r>
                        <a:rPr lang="en-AU" sz="1600" b="1" dirty="0">
                          <a:latin typeface="+mj-lt"/>
                        </a:rPr>
                        <a:t>(</a:t>
                      </a:r>
                      <a:r>
                        <a:rPr lang="en-AU" sz="1600" b="1" kern="1200" dirty="0">
                          <a:solidFill>
                            <a:schemeClr val="lt1"/>
                          </a:solidFill>
                          <a:latin typeface="+mj-lt"/>
                          <a:ea typeface="+mn-ea"/>
                          <a:cs typeface="+mn-cs"/>
                        </a:rPr>
                        <a:t>authorisation required to perform a particular activity(ies)</a:t>
                      </a:r>
                      <a:r>
                        <a:rPr lang="en-AU" sz="1600" b="1" dirty="0">
                          <a:latin typeface="+mj-lt"/>
                        </a:rPr>
                        <a:t>)</a:t>
                      </a:r>
                      <a:endParaRPr lang="en-AU" sz="2000" b="1" dirty="0">
                        <a:latin typeface="+mj-lt"/>
                      </a:endParaRPr>
                    </a:p>
                  </a:txBody>
                  <a:tcPr marL="68580" marR="68580" marT="34290" marB="34290" anchor="ctr"/>
                </a:tc>
                <a:extLst>
                  <a:ext uri="{0D108BD9-81ED-4DB2-BD59-A6C34878D82A}">
                    <a16:rowId xmlns:a16="http://schemas.microsoft.com/office/drawing/2014/main" val="3534161930"/>
                  </a:ext>
                </a:extLst>
              </a:tr>
              <a:tr h="756000">
                <a:tc>
                  <a:txBody>
                    <a:bodyPr/>
                    <a:lstStyle/>
                    <a:p>
                      <a:pPr algn="ctr"/>
                      <a:r>
                        <a:rPr lang="en-AU" sz="2000" dirty="0">
                          <a:latin typeface="+mj-lt"/>
                        </a:rPr>
                        <a:t>Public</a:t>
                      </a:r>
                    </a:p>
                    <a:p>
                      <a:pPr algn="ctr"/>
                      <a:r>
                        <a:rPr lang="en-AU" sz="1600" dirty="0">
                          <a:latin typeface="+mj-lt"/>
                        </a:rPr>
                        <a:t>(accessible to the public for use)</a:t>
                      </a:r>
                      <a:endParaRPr lang="en-AU" sz="2000" dirty="0">
                        <a:latin typeface="+mj-lt"/>
                      </a:endParaRPr>
                    </a:p>
                  </a:txBody>
                  <a:tcPr marL="68580" marR="68580" marT="34290" marB="34290" anchor="ctr"/>
                </a:tc>
                <a:tc>
                  <a:txBody>
                    <a:bodyPr/>
                    <a:lstStyle/>
                    <a:p>
                      <a:r>
                        <a:rPr lang="en-AU" sz="2000" dirty="0"/>
                        <a:t>Bitcoin</a:t>
                      </a:r>
                    </a:p>
                    <a:p>
                      <a:r>
                        <a:rPr lang="en-AU" sz="2000" dirty="0"/>
                        <a:t>Ethereum</a:t>
                      </a:r>
                    </a:p>
                    <a:p>
                      <a:r>
                        <a:rPr lang="en-AU" sz="2000" dirty="0"/>
                        <a:t>Algorand</a:t>
                      </a:r>
                    </a:p>
                  </a:txBody>
                  <a:tcPr marL="68580" marR="68580" marT="34290" marB="34290"/>
                </a:tc>
                <a:tc>
                  <a:txBody>
                    <a:bodyPr/>
                    <a:lstStyle/>
                    <a:p>
                      <a:r>
                        <a:rPr lang="en-AU" sz="2000" dirty="0"/>
                        <a:t>Hedera</a:t>
                      </a:r>
                    </a:p>
                    <a:p>
                      <a:r>
                        <a:rPr lang="en-AU" sz="2000" dirty="0"/>
                        <a:t>Ripple</a:t>
                      </a:r>
                    </a:p>
                    <a:p>
                      <a:r>
                        <a:rPr lang="en-AU" sz="2000" dirty="0"/>
                        <a:t>Avalanche</a:t>
                      </a:r>
                    </a:p>
                  </a:txBody>
                  <a:tcPr marL="68580" marR="68580" marT="34290" marB="34290"/>
                </a:tc>
                <a:extLst>
                  <a:ext uri="{0D108BD9-81ED-4DB2-BD59-A6C34878D82A}">
                    <a16:rowId xmlns:a16="http://schemas.microsoft.com/office/drawing/2014/main" val="3277166061"/>
                  </a:ext>
                </a:extLst>
              </a:tr>
              <a:tr h="756000">
                <a:tc>
                  <a:txBody>
                    <a:bodyPr/>
                    <a:lstStyle/>
                    <a:p>
                      <a:pPr algn="ctr"/>
                      <a:r>
                        <a:rPr lang="en-AU" sz="2000" dirty="0">
                          <a:latin typeface="+mj-lt"/>
                        </a:rPr>
                        <a:t>Private</a:t>
                      </a:r>
                    </a:p>
                    <a:p>
                      <a:pPr marL="0" marR="0" indent="0" algn="ctr" defTabSz="457200" rtl="0" eaLnBrk="1" fontAlgn="auto" latinLnBrk="0" hangingPunct="1">
                        <a:lnSpc>
                          <a:spcPct val="100000"/>
                        </a:lnSpc>
                        <a:spcBef>
                          <a:spcPts val="0"/>
                        </a:spcBef>
                        <a:spcAft>
                          <a:spcPts val="0"/>
                        </a:spcAft>
                        <a:buClrTx/>
                        <a:buSzTx/>
                        <a:buFontTx/>
                        <a:buNone/>
                        <a:tabLst/>
                        <a:defRPr/>
                      </a:pPr>
                      <a:r>
                        <a:rPr lang="en-AU" sz="1600" dirty="0">
                          <a:latin typeface="+mj-lt"/>
                        </a:rPr>
                        <a:t>(accessible only to a limited group of users for use)</a:t>
                      </a:r>
                      <a:endParaRPr lang="en-AU" sz="2000" dirty="0">
                        <a:latin typeface="+mj-lt"/>
                      </a:endParaRPr>
                    </a:p>
                  </a:txBody>
                  <a:tcPr marL="68580" marR="68580" marT="34290" marB="34290" anchor="ctr"/>
                </a:tc>
                <a:tc>
                  <a:txBody>
                    <a:bodyPr/>
                    <a:lstStyle/>
                    <a:p>
                      <a:r>
                        <a:rPr lang="en-AU" sz="2000" dirty="0"/>
                        <a:t>Ethereum on a VPN</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000" dirty="0"/>
                        <a:t>Hyperledger Fabric</a:t>
                      </a:r>
                    </a:p>
                    <a:p>
                      <a:r>
                        <a:rPr lang="en-AU" sz="2000" dirty="0"/>
                        <a:t>R3 Corda</a:t>
                      </a:r>
                    </a:p>
                    <a:p>
                      <a:r>
                        <a:rPr lang="en-AU" sz="2000" dirty="0"/>
                        <a:t>Quorum</a:t>
                      </a:r>
                    </a:p>
                    <a:p>
                      <a:r>
                        <a:rPr lang="en-AU" sz="2000" dirty="0"/>
                        <a:t>Hyperledger Besu</a:t>
                      </a:r>
                    </a:p>
                    <a:p>
                      <a:r>
                        <a:rPr lang="en-AU" sz="2000" dirty="0"/>
                        <a:t>VMware Concord</a:t>
                      </a:r>
                    </a:p>
                  </a:txBody>
                  <a:tcPr marL="68580" marR="68580" marT="34290" marB="34290"/>
                </a:tc>
                <a:extLst>
                  <a:ext uri="{0D108BD9-81ED-4DB2-BD59-A6C34878D82A}">
                    <a16:rowId xmlns:a16="http://schemas.microsoft.com/office/drawing/2014/main" val="704704430"/>
                  </a:ext>
                </a:extLst>
              </a:tr>
            </a:tbl>
          </a:graphicData>
        </a:graphic>
      </p:graphicFrame>
      <p:sp>
        <p:nvSpPr>
          <p:cNvPr id="5" name="Slide Number Placeholder 4">
            <a:extLst>
              <a:ext uri="{FF2B5EF4-FFF2-40B4-BE49-F238E27FC236}">
                <a16:creationId xmlns:a16="http://schemas.microsoft.com/office/drawing/2014/main" id="{4CE5BC02-CF5F-7EB2-FA1F-D150086C191B}"/>
              </a:ext>
            </a:extLst>
          </p:cNvPr>
          <p:cNvSpPr>
            <a:spLocks noGrp="1"/>
          </p:cNvSpPr>
          <p:nvPr>
            <p:ph type="sldNum" sz="quarter" idx="4"/>
          </p:nvPr>
        </p:nvSpPr>
        <p:spPr/>
        <p:txBody>
          <a:bodyPr/>
          <a:lstStyle/>
          <a:p>
            <a:fld id="{97F98C0B-273E-428A-ABCF-EBED2BA25188}" type="slidenum">
              <a:rPr lang="en-US" smtClean="0"/>
              <a:t>11</a:t>
            </a:fld>
            <a:endParaRPr lang="en-US"/>
          </a:p>
        </p:txBody>
      </p:sp>
    </p:spTree>
    <p:extLst>
      <p:ext uri="{BB962C8B-B14F-4D97-AF65-F5344CB8AC3E}">
        <p14:creationId xmlns:p14="http://schemas.microsoft.com/office/powerpoint/2010/main" val="235518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1F0869E-538A-C56D-1636-75E65A6FEFCF}"/>
              </a:ext>
            </a:extLst>
          </p:cNvPr>
          <p:cNvSpPr>
            <a:spLocks noGrp="1"/>
          </p:cNvSpPr>
          <p:nvPr>
            <p:ph type="body" sz="quarter" idx="10"/>
          </p:nvPr>
        </p:nvSpPr>
        <p:spPr>
          <a:xfrm>
            <a:off x="658026" y="1257322"/>
            <a:ext cx="6794294" cy="4000444"/>
          </a:xfrm>
        </p:spPr>
        <p:txBody>
          <a:bodyPr/>
          <a:lstStyle/>
          <a:p>
            <a:r>
              <a:rPr lang="en-AU" dirty="0">
                <a:solidFill>
                  <a:schemeClr val="bg1"/>
                </a:solidFill>
              </a:rPr>
              <a:t>Decentralisation &amp; Consensus</a:t>
            </a:r>
          </a:p>
        </p:txBody>
      </p:sp>
    </p:spTree>
    <p:extLst>
      <p:ext uri="{BB962C8B-B14F-4D97-AF65-F5344CB8AC3E}">
        <p14:creationId xmlns:p14="http://schemas.microsoft.com/office/powerpoint/2010/main" val="143423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Goal – Decentralized Trustless Environment</a:t>
            </a:r>
          </a:p>
        </p:txBody>
      </p:sp>
      <p:sp>
        <p:nvSpPr>
          <p:cNvPr id="4" name="Left-Right Arrow 3"/>
          <p:cNvSpPr/>
          <p:nvPr/>
        </p:nvSpPr>
        <p:spPr>
          <a:xfrm>
            <a:off x="1931516" y="1852333"/>
            <a:ext cx="1101722" cy="4860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20" dirty="0"/>
          </a:p>
        </p:txBody>
      </p:sp>
      <p:pic>
        <p:nvPicPr>
          <p:cNvPr id="28" name="Picture 27"/>
          <p:cNvPicPr>
            <a:picLocks noChangeAspect="1"/>
          </p:cNvPicPr>
          <p:nvPr/>
        </p:nvPicPr>
        <p:blipFill>
          <a:blip r:embed="rId3"/>
          <a:stretch>
            <a:fillRect/>
          </a:stretch>
        </p:blipFill>
        <p:spPr>
          <a:xfrm>
            <a:off x="966896" y="1500731"/>
            <a:ext cx="972108" cy="1080120"/>
          </a:xfrm>
          <a:prstGeom prst="rect">
            <a:avLst/>
          </a:prstGeom>
        </p:spPr>
      </p:pic>
      <p:sp>
        <p:nvSpPr>
          <p:cNvPr id="29" name="Rounded Rectangle 28"/>
          <p:cNvSpPr/>
          <p:nvPr/>
        </p:nvSpPr>
        <p:spPr>
          <a:xfrm>
            <a:off x="683568" y="1356716"/>
            <a:ext cx="3629204" cy="3096344"/>
          </a:xfrm>
          <a:prstGeom prst="roundRect">
            <a:avLst/>
          </a:prstGeom>
          <a:noFill/>
          <a:ln w="12700" cmpd="sng">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60" b="1" dirty="0">
              <a:solidFill>
                <a:srgbClr val="000000"/>
              </a:solidFill>
              <a:latin typeface="Avenir Next Regular"/>
              <a:cs typeface="Avenir Next Regular"/>
            </a:endParaRPr>
          </a:p>
        </p:txBody>
      </p:sp>
      <p:pic>
        <p:nvPicPr>
          <p:cNvPr id="30" name="Picture 29"/>
          <p:cNvPicPr>
            <a:picLocks noChangeAspect="1"/>
          </p:cNvPicPr>
          <p:nvPr/>
        </p:nvPicPr>
        <p:blipFill>
          <a:blip r:embed="rId3"/>
          <a:stretch>
            <a:fillRect/>
          </a:stretch>
        </p:blipFill>
        <p:spPr>
          <a:xfrm>
            <a:off x="3122144" y="1500731"/>
            <a:ext cx="972108" cy="1080120"/>
          </a:xfrm>
          <a:prstGeom prst="rect">
            <a:avLst/>
          </a:prstGeom>
        </p:spPr>
      </p:pic>
      <p:sp>
        <p:nvSpPr>
          <p:cNvPr id="7" name="Down Arrow 6"/>
          <p:cNvSpPr/>
          <p:nvPr/>
        </p:nvSpPr>
        <p:spPr>
          <a:xfrm>
            <a:off x="2190746" y="2497460"/>
            <a:ext cx="583265" cy="576064"/>
          </a:xfrm>
          <a:prstGeom prst="downArrow">
            <a:avLst/>
          </a:prstGeom>
          <a:noFill/>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endParaRPr lang="en-US" sz="1620" dirty="0"/>
          </a:p>
        </p:txBody>
      </p:sp>
      <p:sp>
        <p:nvSpPr>
          <p:cNvPr id="32" name="TextBox 31"/>
          <p:cNvSpPr txBox="1"/>
          <p:nvPr/>
        </p:nvSpPr>
        <p:spPr>
          <a:xfrm>
            <a:off x="897282" y="2508844"/>
            <a:ext cx="1159100" cy="286232"/>
          </a:xfrm>
          <a:prstGeom prst="rect">
            <a:avLst/>
          </a:prstGeom>
          <a:noFill/>
        </p:spPr>
        <p:txBody>
          <a:bodyPr wrap="none" rtlCol="0">
            <a:spAutoFit/>
          </a:bodyPr>
          <a:lstStyle/>
          <a:p>
            <a:r>
              <a:rPr lang="en-US" sz="1260" b="1" dirty="0">
                <a:cs typeface="Avenir Next Regular"/>
              </a:rPr>
              <a:t>Organization 1</a:t>
            </a:r>
          </a:p>
        </p:txBody>
      </p:sp>
      <p:sp>
        <p:nvSpPr>
          <p:cNvPr id="33" name="TextBox 32"/>
          <p:cNvSpPr txBox="1"/>
          <p:nvPr/>
        </p:nvSpPr>
        <p:spPr>
          <a:xfrm>
            <a:off x="3016628" y="2489099"/>
            <a:ext cx="1159100" cy="286232"/>
          </a:xfrm>
          <a:prstGeom prst="rect">
            <a:avLst/>
          </a:prstGeom>
          <a:noFill/>
        </p:spPr>
        <p:txBody>
          <a:bodyPr wrap="none" rtlCol="0">
            <a:spAutoFit/>
          </a:bodyPr>
          <a:lstStyle/>
          <a:p>
            <a:r>
              <a:rPr lang="en-US" sz="1260" b="1" dirty="0">
                <a:cs typeface="Avenir Next Regular"/>
              </a:rPr>
              <a:t>Organization </a:t>
            </a:r>
            <a:r>
              <a:rPr lang="en-US" altLang="zh-CN" sz="1260" b="1" dirty="0">
                <a:cs typeface="Avenir Next Regular"/>
              </a:rPr>
              <a:t>2</a:t>
            </a:r>
            <a:endParaRPr lang="en-US" sz="1260" b="1" dirty="0">
              <a:cs typeface="Avenir Next Regular"/>
            </a:endParaRPr>
          </a:p>
        </p:txBody>
      </p:sp>
      <p:sp>
        <p:nvSpPr>
          <p:cNvPr id="37" name="Rounded Rectangle 36"/>
          <p:cNvSpPr/>
          <p:nvPr/>
        </p:nvSpPr>
        <p:spPr>
          <a:xfrm>
            <a:off x="4831228" y="1356716"/>
            <a:ext cx="3629204" cy="3096344"/>
          </a:xfrm>
          <a:prstGeom prst="roundRect">
            <a:avLst/>
          </a:prstGeom>
          <a:noFill/>
          <a:ln w="12700" cmpd="sng">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60" b="1" dirty="0">
              <a:solidFill>
                <a:srgbClr val="000000"/>
              </a:solidFill>
              <a:latin typeface="Avenir Next Regular"/>
              <a:cs typeface="Avenir Next Regular"/>
            </a:endParaRPr>
          </a:p>
        </p:txBody>
      </p:sp>
      <p:sp>
        <p:nvSpPr>
          <p:cNvPr id="38" name="Left-Right Arrow 37"/>
          <p:cNvSpPr/>
          <p:nvPr/>
        </p:nvSpPr>
        <p:spPr>
          <a:xfrm>
            <a:off x="6127374" y="1852333"/>
            <a:ext cx="1101722" cy="4860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20" dirty="0"/>
          </a:p>
        </p:txBody>
      </p:sp>
      <p:pic>
        <p:nvPicPr>
          <p:cNvPr id="39" name="Picture 38"/>
          <p:cNvPicPr>
            <a:picLocks noChangeAspect="1"/>
          </p:cNvPicPr>
          <p:nvPr/>
        </p:nvPicPr>
        <p:blipFill>
          <a:blip r:embed="rId3"/>
          <a:stretch>
            <a:fillRect/>
          </a:stretch>
        </p:blipFill>
        <p:spPr>
          <a:xfrm>
            <a:off x="5066360" y="1428723"/>
            <a:ext cx="972108" cy="1080120"/>
          </a:xfrm>
          <a:prstGeom prst="rect">
            <a:avLst/>
          </a:prstGeom>
        </p:spPr>
      </p:pic>
      <p:pic>
        <p:nvPicPr>
          <p:cNvPr id="40" name="Picture 39"/>
          <p:cNvPicPr>
            <a:picLocks noChangeAspect="1"/>
          </p:cNvPicPr>
          <p:nvPr/>
        </p:nvPicPr>
        <p:blipFill>
          <a:blip r:embed="rId3"/>
          <a:stretch>
            <a:fillRect/>
          </a:stretch>
        </p:blipFill>
        <p:spPr>
          <a:xfrm>
            <a:off x="7221608" y="1428723"/>
            <a:ext cx="972108" cy="1080120"/>
          </a:xfrm>
          <a:prstGeom prst="rect">
            <a:avLst/>
          </a:prstGeom>
        </p:spPr>
      </p:pic>
      <p:sp>
        <p:nvSpPr>
          <p:cNvPr id="42" name="TextBox 41"/>
          <p:cNvSpPr txBox="1"/>
          <p:nvPr/>
        </p:nvSpPr>
        <p:spPr>
          <a:xfrm>
            <a:off x="4980136" y="2436836"/>
            <a:ext cx="1159100" cy="286232"/>
          </a:xfrm>
          <a:prstGeom prst="rect">
            <a:avLst/>
          </a:prstGeom>
          <a:noFill/>
        </p:spPr>
        <p:txBody>
          <a:bodyPr wrap="none" rtlCol="0">
            <a:spAutoFit/>
          </a:bodyPr>
          <a:lstStyle/>
          <a:p>
            <a:r>
              <a:rPr lang="en-US" sz="1260" b="1" dirty="0">
                <a:cs typeface="Avenir Next Regular"/>
              </a:rPr>
              <a:t>Organization 1</a:t>
            </a:r>
          </a:p>
        </p:txBody>
      </p:sp>
      <p:sp>
        <p:nvSpPr>
          <p:cNvPr id="43" name="TextBox 42"/>
          <p:cNvSpPr txBox="1"/>
          <p:nvPr/>
        </p:nvSpPr>
        <p:spPr>
          <a:xfrm>
            <a:off x="7164288" y="2417092"/>
            <a:ext cx="1159100" cy="286232"/>
          </a:xfrm>
          <a:prstGeom prst="rect">
            <a:avLst/>
          </a:prstGeom>
          <a:noFill/>
        </p:spPr>
        <p:txBody>
          <a:bodyPr wrap="none" rtlCol="0">
            <a:spAutoFit/>
          </a:bodyPr>
          <a:lstStyle/>
          <a:p>
            <a:r>
              <a:rPr lang="en-US" sz="1260" b="1" dirty="0">
                <a:cs typeface="Avenir Next Regular"/>
              </a:rPr>
              <a:t>Organization </a:t>
            </a:r>
            <a:r>
              <a:rPr lang="en-US" altLang="zh-CN" sz="1260" b="1" dirty="0">
                <a:cs typeface="Avenir Next Regular"/>
              </a:rPr>
              <a:t>2</a:t>
            </a:r>
            <a:endParaRPr lang="en-US" sz="1260" b="1" dirty="0">
              <a:cs typeface="Avenir Next Regular"/>
            </a:endParaRPr>
          </a:p>
        </p:txBody>
      </p:sp>
      <p:pic>
        <p:nvPicPr>
          <p:cNvPr id="44" name="Picture 43" descr="blockchainnetwork.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161" y="2882078"/>
            <a:ext cx="1609173" cy="1210943"/>
          </a:xfrm>
          <a:prstGeom prst="rect">
            <a:avLst/>
          </a:prstGeom>
        </p:spPr>
      </p:pic>
      <p:pic>
        <p:nvPicPr>
          <p:cNvPr id="21" name="Picture 20"/>
          <p:cNvPicPr>
            <a:picLocks noChangeAspect="1"/>
          </p:cNvPicPr>
          <p:nvPr/>
        </p:nvPicPr>
        <p:blipFill>
          <a:blip r:embed="rId3"/>
          <a:stretch>
            <a:fillRect/>
          </a:stretch>
        </p:blipFill>
        <p:spPr>
          <a:xfrm>
            <a:off x="1996323" y="3084908"/>
            <a:ext cx="972108" cy="1080120"/>
          </a:xfrm>
          <a:prstGeom prst="rect">
            <a:avLst/>
          </a:prstGeom>
        </p:spPr>
      </p:pic>
      <p:sp>
        <p:nvSpPr>
          <p:cNvPr id="22" name="TextBox 21"/>
          <p:cNvSpPr txBox="1"/>
          <p:nvPr/>
        </p:nvSpPr>
        <p:spPr>
          <a:xfrm>
            <a:off x="1461254" y="4093020"/>
            <a:ext cx="2155526" cy="286232"/>
          </a:xfrm>
          <a:prstGeom prst="rect">
            <a:avLst/>
          </a:prstGeom>
          <a:noFill/>
        </p:spPr>
        <p:txBody>
          <a:bodyPr wrap="none" rtlCol="0">
            <a:spAutoFit/>
          </a:bodyPr>
          <a:lstStyle/>
          <a:p>
            <a:r>
              <a:rPr lang="en-US" sz="1260" b="1" dirty="0">
                <a:cs typeface="Avenir Next Regular"/>
              </a:rPr>
              <a:t>Centralized Trusted Authority</a:t>
            </a:r>
          </a:p>
        </p:txBody>
      </p:sp>
      <p:sp>
        <p:nvSpPr>
          <p:cNvPr id="3" name="Rectangle 2"/>
          <p:cNvSpPr/>
          <p:nvPr/>
        </p:nvSpPr>
        <p:spPr>
          <a:xfrm>
            <a:off x="683570" y="4453059"/>
            <a:ext cx="3629204" cy="308418"/>
          </a:xfrm>
          <a:prstGeom prst="rect">
            <a:avLst/>
          </a:prstGeom>
        </p:spPr>
        <p:txBody>
          <a:bodyPr wrap="square">
            <a:spAutoFit/>
          </a:bodyPr>
          <a:lstStyle/>
          <a:p>
            <a:pPr algn="ctr"/>
            <a:r>
              <a:rPr lang="en-US" b="1" dirty="0">
                <a:solidFill>
                  <a:srgbClr val="000000"/>
                </a:solidFill>
                <a:cs typeface="Avenir Next Regular"/>
              </a:rPr>
              <a:t>Traditional</a:t>
            </a:r>
            <a:r>
              <a:rPr lang="zh-CN" altLang="en-US" b="1">
                <a:solidFill>
                  <a:srgbClr val="000000"/>
                </a:solidFill>
                <a:cs typeface="Avenir Next Regular"/>
              </a:rPr>
              <a:t> </a:t>
            </a:r>
            <a:r>
              <a:rPr lang="en-US" altLang="zh-CN" b="1" dirty="0">
                <a:solidFill>
                  <a:srgbClr val="000000"/>
                </a:solidFill>
                <a:cs typeface="Avenir Next Regular"/>
              </a:rPr>
              <a:t>trusted</a:t>
            </a:r>
            <a:r>
              <a:rPr lang="zh-CN" altLang="en-US" b="1">
                <a:solidFill>
                  <a:srgbClr val="000000"/>
                </a:solidFill>
                <a:cs typeface="Avenir Next Regular"/>
              </a:rPr>
              <a:t> </a:t>
            </a:r>
            <a:r>
              <a:rPr lang="en-US" altLang="zh-CN" b="1" dirty="0">
                <a:solidFill>
                  <a:srgbClr val="000000"/>
                </a:solidFill>
                <a:cs typeface="Avenir Next Regular"/>
              </a:rPr>
              <a:t>environment</a:t>
            </a:r>
            <a:r>
              <a:rPr lang="zh-CN" altLang="en-US" b="1">
                <a:solidFill>
                  <a:srgbClr val="000000"/>
                </a:solidFill>
                <a:cs typeface="Avenir Next Regular"/>
              </a:rPr>
              <a:t> </a:t>
            </a:r>
            <a:endParaRPr lang="en-US" b="1" dirty="0">
              <a:solidFill>
                <a:srgbClr val="000000"/>
              </a:solidFill>
              <a:cs typeface="Avenir Next Regular"/>
            </a:endParaRPr>
          </a:p>
        </p:txBody>
      </p:sp>
      <p:sp>
        <p:nvSpPr>
          <p:cNvPr id="5" name="Rectangle 4"/>
          <p:cNvSpPr/>
          <p:nvPr/>
        </p:nvSpPr>
        <p:spPr>
          <a:xfrm>
            <a:off x="4831230" y="4453059"/>
            <a:ext cx="3629202" cy="308418"/>
          </a:xfrm>
          <a:prstGeom prst="rect">
            <a:avLst/>
          </a:prstGeom>
        </p:spPr>
        <p:txBody>
          <a:bodyPr wrap="square">
            <a:spAutoFit/>
          </a:bodyPr>
          <a:lstStyle/>
          <a:p>
            <a:pPr algn="ctr"/>
            <a:r>
              <a:rPr lang="en-US" b="1" dirty="0">
                <a:solidFill>
                  <a:srgbClr val="000000"/>
                </a:solidFill>
                <a:cs typeface="Avenir Next Regular"/>
              </a:rPr>
              <a:t>Blockchain</a:t>
            </a:r>
            <a:r>
              <a:rPr lang="zh-CN" altLang="en-US" b="1">
                <a:solidFill>
                  <a:srgbClr val="000000"/>
                </a:solidFill>
                <a:cs typeface="Avenir Next Regular"/>
              </a:rPr>
              <a:t> </a:t>
            </a:r>
            <a:r>
              <a:rPr lang="en-US" altLang="zh-CN" b="1" dirty="0">
                <a:solidFill>
                  <a:srgbClr val="000000"/>
                </a:solidFill>
                <a:cs typeface="Avenir Next Regular"/>
              </a:rPr>
              <a:t>trustless</a:t>
            </a:r>
            <a:r>
              <a:rPr lang="zh-CN" altLang="en-US" b="1">
                <a:solidFill>
                  <a:srgbClr val="000000"/>
                </a:solidFill>
                <a:cs typeface="Avenir Next Regular"/>
              </a:rPr>
              <a:t> </a:t>
            </a:r>
            <a:r>
              <a:rPr lang="en-US" altLang="zh-CN" b="1" dirty="0">
                <a:solidFill>
                  <a:srgbClr val="000000"/>
                </a:solidFill>
                <a:cs typeface="Avenir Next Regular"/>
              </a:rPr>
              <a:t>environment</a:t>
            </a:r>
            <a:r>
              <a:rPr lang="zh-CN" altLang="en-US" b="1">
                <a:solidFill>
                  <a:srgbClr val="000000"/>
                </a:solidFill>
                <a:cs typeface="Avenir Next Regular"/>
              </a:rPr>
              <a:t> </a:t>
            </a:r>
            <a:endParaRPr lang="en-US" b="1" dirty="0">
              <a:solidFill>
                <a:srgbClr val="000000"/>
              </a:solidFill>
              <a:cs typeface="Avenir Next Regular"/>
            </a:endParaRPr>
          </a:p>
        </p:txBody>
      </p:sp>
      <p:sp>
        <p:nvSpPr>
          <p:cNvPr id="41" name="Down Arrow 40"/>
          <p:cNvSpPr/>
          <p:nvPr/>
        </p:nvSpPr>
        <p:spPr>
          <a:xfrm>
            <a:off x="6386604" y="2425452"/>
            <a:ext cx="583265" cy="576064"/>
          </a:xfrm>
          <a:prstGeom prst="downArrow">
            <a:avLst/>
          </a:prstGeom>
          <a:noFill/>
          <a:ln>
            <a:prstDash val="sysDash"/>
          </a:ln>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endParaRPr lang="en-US" sz="1620" dirty="0"/>
          </a:p>
        </p:txBody>
      </p:sp>
      <p:sp>
        <p:nvSpPr>
          <p:cNvPr id="9" name="Rectangle 8"/>
          <p:cNvSpPr/>
          <p:nvPr/>
        </p:nvSpPr>
        <p:spPr>
          <a:xfrm>
            <a:off x="6775446" y="3949004"/>
            <a:ext cx="907301" cy="144017"/>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20" dirty="0"/>
          </a:p>
        </p:txBody>
      </p:sp>
      <p:sp>
        <p:nvSpPr>
          <p:cNvPr id="25" name="TextBox 24"/>
          <p:cNvSpPr txBox="1"/>
          <p:nvPr/>
        </p:nvSpPr>
        <p:spPr>
          <a:xfrm>
            <a:off x="5994839" y="4093020"/>
            <a:ext cx="1504386" cy="286232"/>
          </a:xfrm>
          <a:prstGeom prst="rect">
            <a:avLst/>
          </a:prstGeom>
          <a:noFill/>
        </p:spPr>
        <p:txBody>
          <a:bodyPr wrap="none" rtlCol="0">
            <a:spAutoFit/>
          </a:bodyPr>
          <a:lstStyle/>
          <a:p>
            <a:r>
              <a:rPr lang="en-US" sz="1260" b="1" dirty="0">
                <a:cs typeface="Avenir Next Regular"/>
              </a:rPr>
              <a:t>Blockchain</a:t>
            </a:r>
            <a:r>
              <a:rPr lang="zh-CN" altLang="en-US" sz="1260" b="1">
                <a:cs typeface="Avenir Next Regular"/>
              </a:rPr>
              <a:t> </a:t>
            </a:r>
            <a:r>
              <a:rPr lang="en-AU" altLang="zh-CN" sz="1260" b="1" dirty="0">
                <a:cs typeface="Avenir Next Regular"/>
              </a:rPr>
              <a:t>network</a:t>
            </a:r>
            <a:endParaRPr lang="en-US" sz="1260" b="1" dirty="0">
              <a:cs typeface="Avenir Next Regular"/>
            </a:endParaRPr>
          </a:p>
        </p:txBody>
      </p:sp>
      <p:sp>
        <p:nvSpPr>
          <p:cNvPr id="8" name="Rounded Rectangular Callout 7">
            <a:extLst>
              <a:ext uri="{FF2B5EF4-FFF2-40B4-BE49-F238E27FC236}">
                <a16:creationId xmlns:a16="http://schemas.microsoft.com/office/drawing/2014/main" id="{7F49A48E-1826-42BF-1594-76C1049D6377}"/>
              </a:ext>
            </a:extLst>
          </p:cNvPr>
          <p:cNvSpPr/>
          <p:nvPr/>
        </p:nvSpPr>
        <p:spPr>
          <a:xfrm>
            <a:off x="69292" y="2948384"/>
            <a:ext cx="1838412" cy="917229"/>
          </a:xfrm>
          <a:prstGeom prst="wedgeRoundRectCallout">
            <a:avLst>
              <a:gd name="adj1" fmla="val 61038"/>
              <a:gd name="adj2" fmla="val 43564"/>
              <a:gd name="adj3" fmla="val 16667"/>
            </a:avLst>
          </a:prstGeom>
          <a:solidFill>
            <a:srgbClr val="E019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Censor &amp; manipulate</a:t>
            </a:r>
          </a:p>
          <a:p>
            <a:pPr algn="ctr"/>
            <a:r>
              <a:rPr lang="en-AU" sz="1400" dirty="0"/>
              <a:t>Single-point of failure</a:t>
            </a:r>
          </a:p>
          <a:p>
            <a:pPr algn="ctr"/>
            <a:r>
              <a:rPr lang="en-AU" sz="1400" dirty="0"/>
              <a:t>Lacks transparency</a:t>
            </a:r>
          </a:p>
          <a:p>
            <a:pPr algn="ctr"/>
            <a:r>
              <a:rPr lang="en-AU" sz="1400" dirty="0"/>
              <a:t>High cost</a:t>
            </a:r>
          </a:p>
        </p:txBody>
      </p:sp>
      <p:sp>
        <p:nvSpPr>
          <p:cNvPr id="10" name="Rounded Rectangular Callout 9">
            <a:extLst>
              <a:ext uri="{FF2B5EF4-FFF2-40B4-BE49-F238E27FC236}">
                <a16:creationId xmlns:a16="http://schemas.microsoft.com/office/drawing/2014/main" id="{F2FF6EE7-3686-F58B-C840-31452119D15C}"/>
              </a:ext>
            </a:extLst>
          </p:cNvPr>
          <p:cNvSpPr/>
          <p:nvPr/>
        </p:nvSpPr>
        <p:spPr>
          <a:xfrm>
            <a:off x="4471724" y="2821571"/>
            <a:ext cx="1324412" cy="369332"/>
          </a:xfrm>
          <a:prstGeom prst="wedgeRoundRectCallout">
            <a:avLst>
              <a:gd name="adj1" fmla="val 66793"/>
              <a:gd name="adj2" fmla="val 98685"/>
              <a:gd name="adj3" fmla="val 16667"/>
            </a:avLst>
          </a:prstGeom>
          <a:solidFill>
            <a:srgbClr val="A0AE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Don’t trust this</a:t>
            </a:r>
          </a:p>
        </p:txBody>
      </p:sp>
      <p:grpSp>
        <p:nvGrpSpPr>
          <p:cNvPr id="14" name="Group 13">
            <a:extLst>
              <a:ext uri="{FF2B5EF4-FFF2-40B4-BE49-F238E27FC236}">
                <a16:creationId xmlns:a16="http://schemas.microsoft.com/office/drawing/2014/main" id="{D241F58E-EFD3-B556-2AD4-E419717484AC}"/>
              </a:ext>
            </a:extLst>
          </p:cNvPr>
          <p:cNvGrpSpPr/>
          <p:nvPr/>
        </p:nvGrpSpPr>
        <p:grpSpPr>
          <a:xfrm>
            <a:off x="7380313" y="2904888"/>
            <a:ext cx="1656184" cy="1168388"/>
            <a:chOff x="7380312" y="2619138"/>
            <a:chExt cx="1791338" cy="1168388"/>
          </a:xfrm>
        </p:grpSpPr>
        <p:sp>
          <p:nvSpPr>
            <p:cNvPr id="11" name="Rounded Rectangular Callout 10">
              <a:extLst>
                <a:ext uri="{FF2B5EF4-FFF2-40B4-BE49-F238E27FC236}">
                  <a16:creationId xmlns:a16="http://schemas.microsoft.com/office/drawing/2014/main" id="{3342BFC0-ABB7-FAD6-7DC8-373BF052EF4A}"/>
                </a:ext>
              </a:extLst>
            </p:cNvPr>
            <p:cNvSpPr/>
            <p:nvPr/>
          </p:nvSpPr>
          <p:spPr>
            <a:xfrm>
              <a:off x="7759405" y="2643758"/>
              <a:ext cx="1412245" cy="1083529"/>
            </a:xfrm>
            <a:prstGeom prst="wedgeRoundRectCallout">
              <a:avLst>
                <a:gd name="adj1" fmla="val -63126"/>
                <a:gd name="adj2" fmla="val 2208"/>
                <a:gd name="adj3" fmla="val 16667"/>
              </a:avLst>
            </a:prstGeom>
            <a:solidFill>
              <a:srgbClr val="78BE1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Trust from replicated, transparent, &amp; cross-checked data</a:t>
              </a:r>
            </a:p>
          </p:txBody>
        </p:sp>
        <p:sp>
          <p:nvSpPr>
            <p:cNvPr id="13" name="Right Brace 12">
              <a:extLst>
                <a:ext uri="{FF2B5EF4-FFF2-40B4-BE49-F238E27FC236}">
                  <a16:creationId xmlns:a16="http://schemas.microsoft.com/office/drawing/2014/main" id="{314DF1DA-566E-1115-F80E-0D28AEF68188}"/>
                </a:ext>
              </a:extLst>
            </p:cNvPr>
            <p:cNvSpPr/>
            <p:nvPr/>
          </p:nvSpPr>
          <p:spPr>
            <a:xfrm>
              <a:off x="7380312" y="2619138"/>
              <a:ext cx="180023" cy="11683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grpSp>
      <p:sp>
        <p:nvSpPr>
          <p:cNvPr id="12" name="Slide Number Placeholder 11">
            <a:extLst>
              <a:ext uri="{FF2B5EF4-FFF2-40B4-BE49-F238E27FC236}">
                <a16:creationId xmlns:a16="http://schemas.microsoft.com/office/drawing/2014/main" id="{4D0BA02A-1461-797A-8C9B-BFC71072A741}"/>
              </a:ext>
            </a:extLst>
          </p:cNvPr>
          <p:cNvSpPr>
            <a:spLocks noGrp="1"/>
          </p:cNvSpPr>
          <p:nvPr>
            <p:ph type="sldNum" sz="quarter" idx="4"/>
          </p:nvPr>
        </p:nvSpPr>
        <p:spPr/>
        <p:txBody>
          <a:bodyPr/>
          <a:lstStyle/>
          <a:p>
            <a:fld id="{97F98C0B-273E-428A-ABCF-EBED2BA25188}" type="slidenum">
              <a:rPr lang="en-US" smtClean="0"/>
              <a:t>13</a:t>
            </a:fld>
            <a:endParaRPr lang="en-US"/>
          </a:p>
        </p:txBody>
      </p:sp>
    </p:spTree>
    <p:extLst>
      <p:ext uri="{BB962C8B-B14F-4D97-AF65-F5344CB8AC3E}">
        <p14:creationId xmlns:p14="http://schemas.microsoft.com/office/powerpoint/2010/main" val="750518419"/>
      </p:ext>
    </p:extLst>
  </p:cSld>
  <p:clrMapOvr>
    <a:masterClrMapping/>
  </p:clrMapOvr>
  <mc:AlternateContent xmlns:mc="http://schemas.openxmlformats.org/markup-compatibility/2006" xmlns:p14="http://schemas.microsoft.com/office/powerpoint/2010/main">
    <mc:Choice Requires="p14">
      <p:transition spd="slow" p14:dur="2000" advTm="839949"/>
    </mc:Choice>
    <mc:Fallback xmlns="">
      <p:transition spd="slow" advTm="839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8435-337C-4CC8-8086-47A88C8DD80C}"/>
              </a:ext>
            </a:extLst>
          </p:cNvPr>
          <p:cNvSpPr>
            <a:spLocks noGrp="1"/>
          </p:cNvSpPr>
          <p:nvPr>
            <p:ph type="title"/>
          </p:nvPr>
        </p:nvSpPr>
        <p:spPr/>
        <p:txBody>
          <a:bodyPr/>
          <a:lstStyle/>
          <a:p>
            <a:r>
              <a:rPr lang="en-US" dirty="0"/>
              <a:t>Decentralization of Ledger</a:t>
            </a:r>
          </a:p>
        </p:txBody>
      </p:sp>
      <p:pic>
        <p:nvPicPr>
          <p:cNvPr id="21" name="Picture 20" descr="A picture containing building&#10;&#10;Description generated with very high confidence">
            <a:extLst>
              <a:ext uri="{FF2B5EF4-FFF2-40B4-BE49-F238E27FC236}">
                <a16:creationId xmlns:a16="http://schemas.microsoft.com/office/drawing/2014/main" id="{7D384908-FA55-4A4B-8ABC-6E9F8D759075}"/>
              </a:ext>
            </a:extLst>
          </p:cNvPr>
          <p:cNvPicPr>
            <a:picLocks noChangeAspect="1"/>
          </p:cNvPicPr>
          <p:nvPr/>
        </p:nvPicPr>
        <p:blipFill rotWithShape="1">
          <a:blip r:embed="rId3"/>
          <a:srcRect l="10436" t="1961" r="10436" b="12018"/>
          <a:stretch/>
        </p:blipFill>
        <p:spPr>
          <a:xfrm>
            <a:off x="1201940" y="1813433"/>
            <a:ext cx="916478" cy="757193"/>
          </a:xfrm>
          <a:prstGeom prst="rect">
            <a:avLst/>
          </a:prstGeom>
        </p:spPr>
      </p:pic>
      <p:cxnSp>
        <p:nvCxnSpPr>
          <p:cNvPr id="70" name="Straight Arrow Connector 69">
            <a:extLst>
              <a:ext uri="{FF2B5EF4-FFF2-40B4-BE49-F238E27FC236}">
                <a16:creationId xmlns:a16="http://schemas.microsoft.com/office/drawing/2014/main" id="{F9931CA8-3208-4056-B059-4E71C1BB11C1}"/>
              </a:ext>
            </a:extLst>
          </p:cNvPr>
          <p:cNvCxnSpPr/>
          <p:nvPr/>
        </p:nvCxnSpPr>
        <p:spPr>
          <a:xfrm>
            <a:off x="2969722" y="3561221"/>
            <a:ext cx="1265612" cy="0"/>
          </a:xfrm>
          <a:prstGeom prst="straightConnector1">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7" name="Table 19">
            <a:extLst>
              <a:ext uri="{FF2B5EF4-FFF2-40B4-BE49-F238E27FC236}">
                <a16:creationId xmlns:a16="http://schemas.microsoft.com/office/drawing/2014/main" id="{96CF9436-3879-46CE-B6B6-5A27522A4654}"/>
              </a:ext>
            </a:extLst>
          </p:cNvPr>
          <p:cNvGraphicFramePr>
            <a:graphicFrameLocks noGrp="1"/>
          </p:cNvGraphicFramePr>
          <p:nvPr/>
        </p:nvGraphicFramePr>
        <p:xfrm>
          <a:off x="787657" y="2686492"/>
          <a:ext cx="1745047" cy="179451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71" name="Table 19">
            <a:extLst>
              <a:ext uri="{FF2B5EF4-FFF2-40B4-BE49-F238E27FC236}">
                <a16:creationId xmlns:a16="http://schemas.microsoft.com/office/drawing/2014/main" id="{9DAAE872-39FC-42B8-98D3-7A6C9C2A596C}"/>
              </a:ext>
            </a:extLst>
          </p:cNvPr>
          <p:cNvGraphicFramePr>
            <a:graphicFrameLocks noGrp="1"/>
          </p:cNvGraphicFramePr>
          <p:nvPr/>
        </p:nvGraphicFramePr>
        <p:xfrm>
          <a:off x="4663626" y="1350026"/>
          <a:ext cx="1745047" cy="179451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107" name="Table 19">
            <a:extLst>
              <a:ext uri="{FF2B5EF4-FFF2-40B4-BE49-F238E27FC236}">
                <a16:creationId xmlns:a16="http://schemas.microsoft.com/office/drawing/2014/main" id="{C6126B77-AAB5-423D-9A3A-5812DA762F5E}"/>
              </a:ext>
            </a:extLst>
          </p:cNvPr>
          <p:cNvGraphicFramePr>
            <a:graphicFrameLocks noGrp="1"/>
          </p:cNvGraphicFramePr>
          <p:nvPr/>
        </p:nvGraphicFramePr>
        <p:xfrm>
          <a:off x="7281970" y="3010231"/>
          <a:ext cx="1745047" cy="179451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108" name="Table 19">
            <a:extLst>
              <a:ext uri="{FF2B5EF4-FFF2-40B4-BE49-F238E27FC236}">
                <a16:creationId xmlns:a16="http://schemas.microsoft.com/office/drawing/2014/main" id="{45C972E0-39BE-4A5D-A433-D13AFA6CF34D}"/>
              </a:ext>
            </a:extLst>
          </p:cNvPr>
          <p:cNvGraphicFramePr>
            <a:graphicFrameLocks noGrp="1"/>
          </p:cNvGraphicFramePr>
          <p:nvPr/>
        </p:nvGraphicFramePr>
        <p:xfrm>
          <a:off x="4410724" y="3576127"/>
          <a:ext cx="1745047" cy="179451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pic>
        <p:nvPicPr>
          <p:cNvPr id="12" name="Picture 11" descr="A drawing of a cartoon character&#10;&#10;Description generated with high confidence">
            <a:extLst>
              <a:ext uri="{FF2B5EF4-FFF2-40B4-BE49-F238E27FC236}">
                <a16:creationId xmlns:a16="http://schemas.microsoft.com/office/drawing/2014/main" id="{120211B8-B866-21EC-BCE9-6E73A8D155F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100061" y="1023902"/>
            <a:ext cx="540000" cy="540000"/>
          </a:xfrm>
          <a:prstGeom prst="rect">
            <a:avLst/>
          </a:prstGeom>
        </p:spPr>
      </p:pic>
      <p:pic>
        <p:nvPicPr>
          <p:cNvPr id="68" name="Picture 67">
            <a:extLst>
              <a:ext uri="{FF2B5EF4-FFF2-40B4-BE49-F238E27FC236}">
                <a16:creationId xmlns:a16="http://schemas.microsoft.com/office/drawing/2014/main" id="{0D20647D-5CFC-434F-B604-E95D51EF2787}"/>
              </a:ext>
            </a:extLst>
          </p:cNvPr>
          <p:cNvPicPr>
            <a:picLocks noChangeAspect="1"/>
          </p:cNvPicPr>
          <p:nvPr/>
        </p:nvPicPr>
        <p:blipFill rotWithShape="1">
          <a:blip r:embed="rId5">
            <a:clrChange>
              <a:clrFrom>
                <a:srgbClr val="F8F8F5"/>
              </a:clrFrom>
              <a:clrTo>
                <a:srgbClr val="F8F8F5">
                  <a:alpha val="0"/>
                </a:srgbClr>
              </a:clrTo>
            </a:clrChange>
            <a:extLst>
              <a:ext uri="{837473B0-CC2E-450A-ABE3-18F120FF3D39}">
                <a1611:picAttrSrcUrl xmlns:a1611="http://schemas.microsoft.com/office/drawing/2016/11/main" r:id="rId6"/>
              </a:ext>
            </a:extLst>
          </a:blip>
          <a:srcRect b="51930"/>
          <a:stretch/>
        </p:blipFill>
        <p:spPr>
          <a:xfrm>
            <a:off x="8497779" y="2680371"/>
            <a:ext cx="842519" cy="540000"/>
          </a:xfrm>
          <a:prstGeom prst="rect">
            <a:avLst/>
          </a:prstGeom>
        </p:spPr>
      </p:pic>
      <p:pic>
        <p:nvPicPr>
          <p:cNvPr id="63" name="Picture 62" descr="A tall building&#10;&#10;Description generated with very high confidence">
            <a:extLst>
              <a:ext uri="{FF2B5EF4-FFF2-40B4-BE49-F238E27FC236}">
                <a16:creationId xmlns:a16="http://schemas.microsoft.com/office/drawing/2014/main" id="{38910CC8-A5A0-4C15-9C5B-CBFCA471FD68}"/>
              </a:ext>
            </a:extLst>
          </p:cNvPr>
          <p:cNvPicPr>
            <a:picLocks noChangeAspect="1"/>
          </p:cNvPicPr>
          <p:nvPr/>
        </p:nvPicPr>
        <p:blipFill>
          <a:blip r:embed="rId7"/>
          <a:stretch>
            <a:fillRect/>
          </a:stretch>
        </p:blipFill>
        <p:spPr>
          <a:xfrm>
            <a:off x="5950393" y="3303583"/>
            <a:ext cx="299339" cy="494337"/>
          </a:xfrm>
          <a:prstGeom prst="rect">
            <a:avLst/>
          </a:prstGeom>
        </p:spPr>
      </p:pic>
      <p:sp>
        <p:nvSpPr>
          <p:cNvPr id="4" name="Slide Number Placeholder 3">
            <a:extLst>
              <a:ext uri="{FF2B5EF4-FFF2-40B4-BE49-F238E27FC236}">
                <a16:creationId xmlns:a16="http://schemas.microsoft.com/office/drawing/2014/main" id="{D83B724E-691A-D8C6-BCA6-1FF5C7A79286}"/>
              </a:ext>
            </a:extLst>
          </p:cNvPr>
          <p:cNvSpPr>
            <a:spLocks noGrp="1"/>
          </p:cNvSpPr>
          <p:nvPr>
            <p:ph type="sldNum" sz="quarter" idx="4"/>
          </p:nvPr>
        </p:nvSpPr>
        <p:spPr/>
        <p:txBody>
          <a:bodyPr/>
          <a:lstStyle/>
          <a:p>
            <a:fld id="{97F98C0B-273E-428A-ABCF-EBED2BA25188}" type="slidenum">
              <a:rPr lang="en-US" smtClean="0"/>
              <a:t>14</a:t>
            </a:fld>
            <a:endParaRPr lang="en-US"/>
          </a:p>
        </p:txBody>
      </p:sp>
    </p:spTree>
    <p:extLst>
      <p:ext uri="{BB962C8B-B14F-4D97-AF65-F5344CB8AC3E}">
        <p14:creationId xmlns:p14="http://schemas.microsoft.com/office/powerpoint/2010/main" val="192598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8436-8E21-4A15-9700-4468F9ECB046}"/>
              </a:ext>
            </a:extLst>
          </p:cNvPr>
          <p:cNvSpPr>
            <a:spLocks noGrp="1"/>
          </p:cNvSpPr>
          <p:nvPr>
            <p:ph type="title"/>
          </p:nvPr>
        </p:nvSpPr>
        <p:spPr/>
        <p:txBody>
          <a:bodyPr>
            <a:normAutofit fontScale="90000"/>
          </a:bodyPr>
          <a:lstStyle/>
          <a:p>
            <a:r>
              <a:rPr lang="en-US" dirty="0"/>
              <a:t>Replicated Ledger vs. Distributed (Sharded) Ledger</a:t>
            </a:r>
          </a:p>
        </p:txBody>
      </p:sp>
      <p:graphicFrame>
        <p:nvGraphicFramePr>
          <p:cNvPr id="129" name="Table 19">
            <a:extLst>
              <a:ext uri="{FF2B5EF4-FFF2-40B4-BE49-F238E27FC236}">
                <a16:creationId xmlns:a16="http://schemas.microsoft.com/office/drawing/2014/main" id="{51C2B50D-4A23-42C0-8BA5-9A2E686BC02E}"/>
              </a:ext>
            </a:extLst>
          </p:cNvPr>
          <p:cNvGraphicFramePr>
            <a:graphicFrameLocks noGrp="1"/>
          </p:cNvGraphicFramePr>
          <p:nvPr/>
        </p:nvGraphicFramePr>
        <p:xfrm>
          <a:off x="410453" y="1203696"/>
          <a:ext cx="1745047" cy="179451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137" name="Table 19">
            <a:extLst>
              <a:ext uri="{FF2B5EF4-FFF2-40B4-BE49-F238E27FC236}">
                <a16:creationId xmlns:a16="http://schemas.microsoft.com/office/drawing/2014/main" id="{5632CEE8-E4A1-4D56-934D-38AEB35BE19D}"/>
              </a:ext>
            </a:extLst>
          </p:cNvPr>
          <p:cNvGraphicFramePr>
            <a:graphicFrameLocks noGrp="1"/>
          </p:cNvGraphicFramePr>
          <p:nvPr/>
        </p:nvGraphicFramePr>
        <p:xfrm>
          <a:off x="2404309" y="2649305"/>
          <a:ext cx="1745047" cy="179451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138" name="Table 19">
            <a:extLst>
              <a:ext uri="{FF2B5EF4-FFF2-40B4-BE49-F238E27FC236}">
                <a16:creationId xmlns:a16="http://schemas.microsoft.com/office/drawing/2014/main" id="{4F9E92A8-56C9-42AA-9290-3E72E45A17D0}"/>
              </a:ext>
            </a:extLst>
          </p:cNvPr>
          <p:cNvGraphicFramePr>
            <a:graphicFrameLocks noGrp="1"/>
          </p:cNvGraphicFramePr>
          <p:nvPr/>
        </p:nvGraphicFramePr>
        <p:xfrm>
          <a:off x="184744" y="3281619"/>
          <a:ext cx="1745047" cy="179451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157" name="Table 19">
            <a:extLst>
              <a:ext uri="{FF2B5EF4-FFF2-40B4-BE49-F238E27FC236}">
                <a16:creationId xmlns:a16="http://schemas.microsoft.com/office/drawing/2014/main" id="{1A42CC9A-0ECB-4AC6-A97D-0C90AFA89444}"/>
              </a:ext>
            </a:extLst>
          </p:cNvPr>
          <p:cNvGraphicFramePr>
            <a:graphicFrameLocks noGrp="1"/>
          </p:cNvGraphicFramePr>
          <p:nvPr/>
        </p:nvGraphicFramePr>
        <p:xfrm>
          <a:off x="5375246" y="1430243"/>
          <a:ext cx="1745047" cy="111252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bl>
          </a:graphicData>
        </a:graphic>
      </p:graphicFrame>
      <p:graphicFrame>
        <p:nvGraphicFramePr>
          <p:cNvPr id="161" name="Table 19">
            <a:extLst>
              <a:ext uri="{FF2B5EF4-FFF2-40B4-BE49-F238E27FC236}">
                <a16:creationId xmlns:a16="http://schemas.microsoft.com/office/drawing/2014/main" id="{3EFE0269-CD1C-4383-B9BF-7D9B9E788C86}"/>
              </a:ext>
            </a:extLst>
          </p:cNvPr>
          <p:cNvGraphicFramePr>
            <a:graphicFrameLocks noGrp="1"/>
          </p:cNvGraphicFramePr>
          <p:nvPr/>
        </p:nvGraphicFramePr>
        <p:xfrm>
          <a:off x="7215927" y="2092795"/>
          <a:ext cx="1745047" cy="151638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162" name="Table 19">
            <a:extLst>
              <a:ext uri="{FF2B5EF4-FFF2-40B4-BE49-F238E27FC236}">
                <a16:creationId xmlns:a16="http://schemas.microsoft.com/office/drawing/2014/main" id="{F9A277AB-7E54-4E7C-A1A2-F796511B06EB}"/>
              </a:ext>
            </a:extLst>
          </p:cNvPr>
          <p:cNvGraphicFramePr>
            <a:graphicFrameLocks noGrp="1"/>
          </p:cNvGraphicFramePr>
          <p:nvPr/>
        </p:nvGraphicFramePr>
        <p:xfrm>
          <a:off x="5908836" y="4036391"/>
          <a:ext cx="1745047" cy="123825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pic>
        <p:nvPicPr>
          <p:cNvPr id="83" name="Picture 82" descr="A tall building&#10;&#10;Description generated with very high confidence">
            <a:extLst>
              <a:ext uri="{FF2B5EF4-FFF2-40B4-BE49-F238E27FC236}">
                <a16:creationId xmlns:a16="http://schemas.microsoft.com/office/drawing/2014/main" id="{CB48AF04-3453-460E-BF0B-161891A0593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2170" y="2979845"/>
            <a:ext cx="326990" cy="540000"/>
          </a:xfrm>
          <a:prstGeom prst="rect">
            <a:avLst/>
          </a:prstGeom>
        </p:spPr>
      </p:pic>
      <p:pic>
        <p:nvPicPr>
          <p:cNvPr id="145" name="Picture 144" descr="A tall building&#10;&#10;Description generated with very high confidence">
            <a:extLst>
              <a:ext uri="{FF2B5EF4-FFF2-40B4-BE49-F238E27FC236}">
                <a16:creationId xmlns:a16="http://schemas.microsoft.com/office/drawing/2014/main" id="{9C201AB5-00B8-4E47-BDAF-F0D22CE44D9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26848" y="3700944"/>
            <a:ext cx="326990" cy="540000"/>
          </a:xfrm>
          <a:prstGeom prst="rect">
            <a:avLst/>
          </a:prstGeom>
        </p:spPr>
      </p:pic>
      <p:pic>
        <p:nvPicPr>
          <p:cNvPr id="128" name="Picture 127">
            <a:extLst>
              <a:ext uri="{FF2B5EF4-FFF2-40B4-BE49-F238E27FC236}">
                <a16:creationId xmlns:a16="http://schemas.microsoft.com/office/drawing/2014/main" id="{BA0DB770-19A1-421A-BA6C-011BA8B8CC93}"/>
              </a:ext>
            </a:extLst>
          </p:cNvPr>
          <p:cNvPicPr>
            <a:picLocks noChangeAspect="1"/>
          </p:cNvPicPr>
          <p:nvPr/>
        </p:nvPicPr>
        <p:blipFill rotWithShape="1">
          <a:blip r:embed="rId4">
            <a:clrChange>
              <a:clrFrom>
                <a:srgbClr val="F8F8F5"/>
              </a:clrFrom>
              <a:clrTo>
                <a:srgbClr val="F8F8F5">
                  <a:alpha val="0"/>
                </a:srgbClr>
              </a:clrTo>
            </a:clrChange>
            <a:extLst>
              <a:ext uri="{837473B0-CC2E-450A-ABE3-18F120FF3D39}">
                <a1611:picAttrSrcUrl xmlns:a1611="http://schemas.microsoft.com/office/drawing/2016/11/main" r:id="rId5"/>
              </a:ext>
            </a:extLst>
          </a:blip>
          <a:srcRect l="8578" r="8578" b="51930"/>
          <a:stretch/>
        </p:blipFill>
        <p:spPr>
          <a:xfrm>
            <a:off x="3757070" y="2384365"/>
            <a:ext cx="593277" cy="459000"/>
          </a:xfrm>
          <a:prstGeom prst="rect">
            <a:avLst/>
          </a:prstGeom>
        </p:spPr>
      </p:pic>
      <p:pic>
        <p:nvPicPr>
          <p:cNvPr id="156" name="Picture 155">
            <a:extLst>
              <a:ext uri="{FF2B5EF4-FFF2-40B4-BE49-F238E27FC236}">
                <a16:creationId xmlns:a16="http://schemas.microsoft.com/office/drawing/2014/main" id="{6F00BBC4-9427-40D0-BD6D-EABEFCA15570}"/>
              </a:ext>
            </a:extLst>
          </p:cNvPr>
          <p:cNvPicPr>
            <a:picLocks noChangeAspect="1"/>
          </p:cNvPicPr>
          <p:nvPr/>
        </p:nvPicPr>
        <p:blipFill rotWithShape="1">
          <a:blip r:embed="rId4">
            <a:clrChange>
              <a:clrFrom>
                <a:srgbClr val="F8F8F5"/>
              </a:clrFrom>
              <a:clrTo>
                <a:srgbClr val="F8F8F5">
                  <a:alpha val="0"/>
                </a:srgbClr>
              </a:clrTo>
            </a:clrChange>
            <a:extLst>
              <a:ext uri="{837473B0-CC2E-450A-ABE3-18F120FF3D39}">
                <a1611:picAttrSrcUrl xmlns:a1611="http://schemas.microsoft.com/office/drawing/2016/11/main" r:id="rId5"/>
              </a:ext>
            </a:extLst>
          </a:blip>
          <a:srcRect l="5968" r="5968" b="51930"/>
          <a:stretch/>
        </p:blipFill>
        <p:spPr>
          <a:xfrm>
            <a:off x="8513340" y="1812627"/>
            <a:ext cx="630660" cy="459000"/>
          </a:xfrm>
          <a:prstGeom prst="rect">
            <a:avLst/>
          </a:prstGeom>
        </p:spPr>
      </p:pic>
      <p:pic>
        <p:nvPicPr>
          <p:cNvPr id="90" name="Picture 89" descr="A drawing of a cartoon character&#10;&#10;Description generated with high confidence">
            <a:extLst>
              <a:ext uri="{FF2B5EF4-FFF2-40B4-BE49-F238E27FC236}">
                <a16:creationId xmlns:a16="http://schemas.microsoft.com/office/drawing/2014/main" id="{888A4895-EEEA-40C6-82E4-2EF5AB30B2BC}"/>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965695" y="989750"/>
            <a:ext cx="459000" cy="459000"/>
          </a:xfrm>
          <a:prstGeom prst="rect">
            <a:avLst/>
          </a:prstGeom>
        </p:spPr>
      </p:pic>
      <p:sp>
        <p:nvSpPr>
          <p:cNvPr id="165" name="TextBox 164">
            <a:extLst>
              <a:ext uri="{FF2B5EF4-FFF2-40B4-BE49-F238E27FC236}">
                <a16:creationId xmlns:a16="http://schemas.microsoft.com/office/drawing/2014/main" id="{A22EE8EF-897D-4283-9B8B-8714A1A6D096}"/>
              </a:ext>
            </a:extLst>
          </p:cNvPr>
          <p:cNvSpPr txBox="1"/>
          <p:nvPr/>
        </p:nvSpPr>
        <p:spPr>
          <a:xfrm>
            <a:off x="4398164" y="2737473"/>
            <a:ext cx="729983" cy="507831"/>
          </a:xfrm>
          <a:prstGeom prst="rect">
            <a:avLst/>
          </a:prstGeom>
          <a:noFill/>
        </p:spPr>
        <p:txBody>
          <a:bodyPr wrap="square">
            <a:spAutoFit/>
          </a:bodyPr>
          <a:lstStyle/>
          <a:p>
            <a:pPr algn="ctr"/>
            <a:r>
              <a:rPr lang="en-US" sz="2700" b="1" dirty="0"/>
              <a:t>vs.</a:t>
            </a:r>
            <a:endParaRPr lang="en-AU" sz="2700" b="1" dirty="0"/>
          </a:p>
        </p:txBody>
      </p:sp>
      <p:pic>
        <p:nvPicPr>
          <p:cNvPr id="16" name="Picture 15" descr="A drawing of a cartoon character&#10;&#10;Description generated with high confidence">
            <a:extLst>
              <a:ext uri="{FF2B5EF4-FFF2-40B4-BE49-F238E27FC236}">
                <a16:creationId xmlns:a16="http://schemas.microsoft.com/office/drawing/2014/main" id="{6E677F82-DF9F-98D6-4C16-4F179587A57A}"/>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777458" y="1192622"/>
            <a:ext cx="459000" cy="459000"/>
          </a:xfrm>
          <a:prstGeom prst="rect">
            <a:avLst/>
          </a:prstGeom>
        </p:spPr>
      </p:pic>
      <p:sp>
        <p:nvSpPr>
          <p:cNvPr id="4" name="Slide Number Placeholder 3">
            <a:extLst>
              <a:ext uri="{FF2B5EF4-FFF2-40B4-BE49-F238E27FC236}">
                <a16:creationId xmlns:a16="http://schemas.microsoft.com/office/drawing/2014/main" id="{114ECC4B-42ED-985E-118D-FE931387A97C}"/>
              </a:ext>
            </a:extLst>
          </p:cNvPr>
          <p:cNvSpPr>
            <a:spLocks noGrp="1"/>
          </p:cNvSpPr>
          <p:nvPr>
            <p:ph type="sldNum" sz="quarter" idx="4"/>
          </p:nvPr>
        </p:nvSpPr>
        <p:spPr/>
        <p:txBody>
          <a:bodyPr/>
          <a:lstStyle/>
          <a:p>
            <a:fld id="{97F98C0B-273E-428A-ABCF-EBED2BA25188}" type="slidenum">
              <a:rPr lang="en-US" smtClean="0"/>
              <a:t>15</a:t>
            </a:fld>
            <a:endParaRPr lang="en-US"/>
          </a:p>
        </p:txBody>
      </p:sp>
    </p:spTree>
    <p:extLst>
      <p:ext uri="{BB962C8B-B14F-4D97-AF65-F5344CB8AC3E}">
        <p14:creationId xmlns:p14="http://schemas.microsoft.com/office/powerpoint/2010/main" val="106148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62F5-20EB-46CB-B703-B9B5B9DA9245}"/>
              </a:ext>
            </a:extLst>
          </p:cNvPr>
          <p:cNvSpPr>
            <a:spLocks noGrp="1"/>
          </p:cNvSpPr>
          <p:nvPr>
            <p:ph type="title"/>
          </p:nvPr>
        </p:nvSpPr>
        <p:spPr/>
        <p:txBody>
          <a:bodyPr/>
          <a:lstStyle/>
          <a:p>
            <a:r>
              <a:rPr lang="en-US" dirty="0"/>
              <a:t>Keeping Ledgers Consistent</a:t>
            </a:r>
            <a:endParaRPr lang="en-AU" dirty="0"/>
          </a:p>
        </p:txBody>
      </p:sp>
      <p:sp>
        <p:nvSpPr>
          <p:cNvPr id="167" name="TextBox 166">
            <a:extLst>
              <a:ext uri="{FF2B5EF4-FFF2-40B4-BE49-F238E27FC236}">
                <a16:creationId xmlns:a16="http://schemas.microsoft.com/office/drawing/2014/main" id="{ECFC11FC-BA7D-403C-92EE-7E7472E056EC}"/>
              </a:ext>
            </a:extLst>
          </p:cNvPr>
          <p:cNvSpPr txBox="1"/>
          <p:nvPr/>
        </p:nvSpPr>
        <p:spPr>
          <a:xfrm>
            <a:off x="2051803" y="1670893"/>
            <a:ext cx="535375" cy="341632"/>
          </a:xfrm>
          <a:prstGeom prst="rect">
            <a:avLst/>
          </a:prstGeom>
          <a:noFill/>
        </p:spPr>
        <p:txBody>
          <a:bodyPr wrap="square" rtlCol="0">
            <a:spAutoFit/>
          </a:bodyPr>
          <a:lstStyle/>
          <a:p>
            <a:r>
              <a:rPr lang="en-US" sz="1620" b="1" dirty="0"/>
              <a:t>A</a:t>
            </a:r>
          </a:p>
        </p:txBody>
      </p:sp>
      <p:sp>
        <p:nvSpPr>
          <p:cNvPr id="175" name="TextBox 174">
            <a:extLst>
              <a:ext uri="{FF2B5EF4-FFF2-40B4-BE49-F238E27FC236}">
                <a16:creationId xmlns:a16="http://schemas.microsoft.com/office/drawing/2014/main" id="{3F2FE506-E78C-45E4-BFA5-A3C9837D3920}"/>
              </a:ext>
            </a:extLst>
          </p:cNvPr>
          <p:cNvSpPr txBox="1"/>
          <p:nvPr/>
        </p:nvSpPr>
        <p:spPr>
          <a:xfrm>
            <a:off x="7700278" y="1031524"/>
            <a:ext cx="535375" cy="341632"/>
          </a:xfrm>
          <a:prstGeom prst="rect">
            <a:avLst/>
          </a:prstGeom>
          <a:noFill/>
        </p:spPr>
        <p:txBody>
          <a:bodyPr wrap="square" rtlCol="0">
            <a:spAutoFit/>
          </a:bodyPr>
          <a:lstStyle/>
          <a:p>
            <a:r>
              <a:rPr lang="en-US" sz="1620" b="1" dirty="0"/>
              <a:t>B</a:t>
            </a:r>
          </a:p>
        </p:txBody>
      </p:sp>
      <p:pic>
        <p:nvPicPr>
          <p:cNvPr id="176" name="Picture 175" descr="A close up of sunglasses&#10;&#10;Description generated with high confidence">
            <a:extLst>
              <a:ext uri="{FF2B5EF4-FFF2-40B4-BE49-F238E27FC236}">
                <a16:creationId xmlns:a16="http://schemas.microsoft.com/office/drawing/2014/main" id="{8AA9EA3D-AEA0-4AE8-896E-CAC9386ACE24}"/>
              </a:ext>
            </a:extLst>
          </p:cNvPr>
          <p:cNvPicPr>
            <a:picLocks noChangeAspect="1"/>
          </p:cNvPicPr>
          <p:nvPr/>
        </p:nvPicPr>
        <p:blipFill>
          <a:blip r:embed="rId3"/>
          <a:stretch>
            <a:fillRect/>
          </a:stretch>
        </p:blipFill>
        <p:spPr>
          <a:xfrm>
            <a:off x="7165352" y="928802"/>
            <a:ext cx="534924" cy="534924"/>
          </a:xfrm>
          <a:prstGeom prst="rect">
            <a:avLst/>
          </a:prstGeom>
        </p:spPr>
      </p:pic>
      <p:pic>
        <p:nvPicPr>
          <p:cNvPr id="179" name="Picture 178" descr="A drawing of a cartoon character&#10;&#10;Description generated with high confidence">
            <a:extLst>
              <a:ext uri="{FF2B5EF4-FFF2-40B4-BE49-F238E27FC236}">
                <a16:creationId xmlns:a16="http://schemas.microsoft.com/office/drawing/2014/main" id="{E21F541A-C97A-4304-B19F-97EA7FF0F688}"/>
              </a:ext>
            </a:extLst>
          </p:cNvPr>
          <p:cNvPicPr>
            <a:picLocks noChangeAspect="1"/>
          </p:cNvPicPr>
          <p:nvPr/>
        </p:nvPicPr>
        <p:blipFill>
          <a:blip r:embed="rId4"/>
          <a:stretch>
            <a:fillRect/>
          </a:stretch>
        </p:blipFill>
        <p:spPr>
          <a:xfrm>
            <a:off x="5348261" y="3122278"/>
            <a:ext cx="535375" cy="535375"/>
          </a:xfrm>
          <a:prstGeom prst="rect">
            <a:avLst/>
          </a:prstGeom>
        </p:spPr>
      </p:pic>
      <p:sp>
        <p:nvSpPr>
          <p:cNvPr id="188" name="TextBox 187">
            <a:extLst>
              <a:ext uri="{FF2B5EF4-FFF2-40B4-BE49-F238E27FC236}">
                <a16:creationId xmlns:a16="http://schemas.microsoft.com/office/drawing/2014/main" id="{438FED98-BF88-4678-9469-A4A1111738B7}"/>
              </a:ext>
            </a:extLst>
          </p:cNvPr>
          <p:cNvSpPr txBox="1"/>
          <p:nvPr/>
        </p:nvSpPr>
        <p:spPr>
          <a:xfrm>
            <a:off x="5922109" y="3223765"/>
            <a:ext cx="535375" cy="341632"/>
          </a:xfrm>
          <a:prstGeom prst="rect">
            <a:avLst/>
          </a:prstGeom>
          <a:noFill/>
        </p:spPr>
        <p:txBody>
          <a:bodyPr wrap="square" rtlCol="0">
            <a:spAutoFit/>
          </a:bodyPr>
          <a:lstStyle/>
          <a:p>
            <a:r>
              <a:rPr lang="en-US" sz="1620" b="1" dirty="0"/>
              <a:t>C</a:t>
            </a:r>
          </a:p>
        </p:txBody>
      </p:sp>
      <p:cxnSp>
        <p:nvCxnSpPr>
          <p:cNvPr id="190" name="Straight Arrow Connector 189">
            <a:extLst>
              <a:ext uri="{FF2B5EF4-FFF2-40B4-BE49-F238E27FC236}">
                <a16:creationId xmlns:a16="http://schemas.microsoft.com/office/drawing/2014/main" id="{B051A5BC-4F12-4BC5-896C-2FBEBAA589C5}"/>
              </a:ext>
            </a:extLst>
          </p:cNvPr>
          <p:cNvCxnSpPr>
            <a:cxnSpLocks/>
            <a:stCxn id="167" idx="2"/>
            <a:endCxn id="176" idx="1"/>
          </p:cNvCxnSpPr>
          <p:nvPr/>
        </p:nvCxnSpPr>
        <p:spPr>
          <a:xfrm flipV="1">
            <a:off x="2319490" y="1196265"/>
            <a:ext cx="4845862" cy="8162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4937B92A-0DF8-437A-8143-5F7CD3842277}"/>
              </a:ext>
            </a:extLst>
          </p:cNvPr>
          <p:cNvSpPr txBox="1"/>
          <p:nvPr/>
        </p:nvSpPr>
        <p:spPr>
          <a:xfrm rot="21021470">
            <a:off x="3460416" y="1311665"/>
            <a:ext cx="2335877" cy="341632"/>
          </a:xfrm>
          <a:prstGeom prst="rect">
            <a:avLst/>
          </a:prstGeom>
          <a:noFill/>
        </p:spPr>
        <p:txBody>
          <a:bodyPr wrap="square" rtlCol="0">
            <a:spAutoFit/>
          </a:bodyPr>
          <a:lstStyle/>
          <a:p>
            <a:pPr algn="ctr"/>
            <a:r>
              <a:rPr lang="en-US" sz="1620" dirty="0"/>
              <a:t>Transfer 300 to Bob</a:t>
            </a:r>
          </a:p>
        </p:txBody>
      </p:sp>
      <p:cxnSp>
        <p:nvCxnSpPr>
          <p:cNvPr id="195" name="Straight Arrow Connector 194">
            <a:extLst>
              <a:ext uri="{FF2B5EF4-FFF2-40B4-BE49-F238E27FC236}">
                <a16:creationId xmlns:a16="http://schemas.microsoft.com/office/drawing/2014/main" id="{4C57DCFB-00D0-47F5-8E71-BEED1DA2CEF4}"/>
              </a:ext>
            </a:extLst>
          </p:cNvPr>
          <p:cNvCxnSpPr>
            <a:cxnSpLocks/>
            <a:stCxn id="167" idx="2"/>
            <a:endCxn id="179" idx="1"/>
          </p:cNvCxnSpPr>
          <p:nvPr/>
        </p:nvCxnSpPr>
        <p:spPr>
          <a:xfrm>
            <a:off x="2319490" y="2012525"/>
            <a:ext cx="3028770" cy="13774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FC2186E3-8082-4845-89AD-3E1132E05829}"/>
              </a:ext>
            </a:extLst>
          </p:cNvPr>
          <p:cNvSpPr txBox="1"/>
          <p:nvPr/>
        </p:nvSpPr>
        <p:spPr>
          <a:xfrm rot="1455470">
            <a:off x="3168964" y="2620688"/>
            <a:ext cx="2335877" cy="341632"/>
          </a:xfrm>
          <a:prstGeom prst="rect">
            <a:avLst/>
          </a:prstGeom>
          <a:noFill/>
        </p:spPr>
        <p:txBody>
          <a:bodyPr wrap="square" rtlCol="0">
            <a:spAutoFit/>
          </a:bodyPr>
          <a:lstStyle/>
          <a:p>
            <a:pPr algn="ctr"/>
            <a:r>
              <a:rPr lang="en-US" sz="1620" dirty="0"/>
              <a:t>Transfer 300 to Bob</a:t>
            </a:r>
          </a:p>
        </p:txBody>
      </p:sp>
      <p:sp>
        <p:nvSpPr>
          <p:cNvPr id="199" name="TextBox 198">
            <a:extLst>
              <a:ext uri="{FF2B5EF4-FFF2-40B4-BE49-F238E27FC236}">
                <a16:creationId xmlns:a16="http://schemas.microsoft.com/office/drawing/2014/main" id="{41D62BA8-F5E4-49C8-93AE-FA07D551BA51}"/>
              </a:ext>
            </a:extLst>
          </p:cNvPr>
          <p:cNvSpPr txBox="1"/>
          <p:nvPr/>
        </p:nvSpPr>
        <p:spPr>
          <a:xfrm>
            <a:off x="538495" y="3780318"/>
            <a:ext cx="3678349" cy="1200329"/>
          </a:xfrm>
          <a:prstGeom prst="rect">
            <a:avLst/>
          </a:prstGeom>
          <a:noFill/>
        </p:spPr>
        <p:txBody>
          <a:bodyPr wrap="square" rtlCol="0">
            <a:spAutoFit/>
          </a:bodyPr>
          <a:lstStyle/>
          <a:p>
            <a:pPr marL="257175" indent="-257175">
              <a:buClr>
                <a:schemeClr val="accent1"/>
              </a:buClr>
              <a:buFont typeface="Wingdings" pitchFamily="2" charset="2"/>
              <a:buChar char="§"/>
            </a:pPr>
            <a:r>
              <a:rPr lang="en-US" sz="1800" dirty="0"/>
              <a:t>Alice may initiate request from her node or any other node</a:t>
            </a:r>
          </a:p>
          <a:p>
            <a:pPr marL="257175" indent="-257175">
              <a:buClr>
                <a:schemeClr val="accent1"/>
              </a:buClr>
              <a:buFont typeface="Wingdings" pitchFamily="2" charset="2"/>
              <a:buChar char="§"/>
            </a:pPr>
            <a:r>
              <a:rPr lang="en-US" sz="1800" dirty="0"/>
              <a:t>No of messages increases with no of ledger copies</a:t>
            </a:r>
          </a:p>
        </p:txBody>
      </p:sp>
      <p:graphicFrame>
        <p:nvGraphicFramePr>
          <p:cNvPr id="41" name="Table 19">
            <a:extLst>
              <a:ext uri="{FF2B5EF4-FFF2-40B4-BE49-F238E27FC236}">
                <a16:creationId xmlns:a16="http://schemas.microsoft.com/office/drawing/2014/main" id="{30270ED1-4864-490D-82B3-AF98CFB6BA1E}"/>
              </a:ext>
            </a:extLst>
          </p:cNvPr>
          <p:cNvGraphicFramePr>
            <a:graphicFrameLocks noGrp="1"/>
          </p:cNvGraphicFramePr>
          <p:nvPr/>
        </p:nvGraphicFramePr>
        <p:xfrm>
          <a:off x="620940" y="2227835"/>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graphicFrame>
        <p:nvGraphicFramePr>
          <p:cNvPr id="42" name="Table 19">
            <a:extLst>
              <a:ext uri="{FF2B5EF4-FFF2-40B4-BE49-F238E27FC236}">
                <a16:creationId xmlns:a16="http://schemas.microsoft.com/office/drawing/2014/main" id="{7BADBF49-1A9F-46D5-AC20-FA390D8E61C1}"/>
              </a:ext>
            </a:extLst>
          </p:cNvPr>
          <p:cNvGraphicFramePr>
            <a:graphicFrameLocks noGrp="1"/>
          </p:cNvGraphicFramePr>
          <p:nvPr/>
        </p:nvGraphicFramePr>
        <p:xfrm>
          <a:off x="6376019" y="1509329"/>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200 </a:t>
                      </a:r>
                      <a:r>
                        <a:rPr lang="en-AU" sz="1500" strike="sng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1300 </a:t>
                      </a:r>
                      <a:r>
                        <a:rPr lang="en-AU" sz="1500" strike="sng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graphicFrame>
        <p:nvGraphicFramePr>
          <p:cNvPr id="43" name="Table 19">
            <a:extLst>
              <a:ext uri="{FF2B5EF4-FFF2-40B4-BE49-F238E27FC236}">
                <a16:creationId xmlns:a16="http://schemas.microsoft.com/office/drawing/2014/main" id="{85A8F7A4-A627-49BC-81C7-BD64E5F20A02}"/>
              </a:ext>
            </a:extLst>
          </p:cNvPr>
          <p:cNvGraphicFramePr>
            <a:graphicFrameLocks noGrp="1"/>
          </p:cNvGraphicFramePr>
          <p:nvPr/>
        </p:nvGraphicFramePr>
        <p:xfrm>
          <a:off x="4533956" y="3703254"/>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200 </a:t>
                      </a:r>
                      <a:r>
                        <a:rPr lang="en-AU" sz="1500" strike="sng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1300 </a:t>
                      </a:r>
                      <a:r>
                        <a:rPr lang="en-AU" sz="1500" strike="sng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pic>
        <p:nvPicPr>
          <p:cNvPr id="19" name="Picture 18">
            <a:extLst>
              <a:ext uri="{FF2B5EF4-FFF2-40B4-BE49-F238E27FC236}">
                <a16:creationId xmlns:a16="http://schemas.microsoft.com/office/drawing/2014/main" id="{147B41EC-D963-4451-A849-39E4F96518AA}"/>
              </a:ext>
            </a:extLst>
          </p:cNvPr>
          <p:cNvPicPr>
            <a:picLocks noChangeAspect="1"/>
          </p:cNvPicPr>
          <p:nvPr/>
        </p:nvPicPr>
        <p:blipFill rotWithShape="1">
          <a:blip r:embed="rId5">
            <a:clrChange>
              <a:clrFrom>
                <a:srgbClr val="F8F8F5"/>
              </a:clrFrom>
              <a:clrTo>
                <a:srgbClr val="F8F8F5">
                  <a:alpha val="0"/>
                </a:srgbClr>
              </a:clrTo>
            </a:clrChange>
            <a:extLst>
              <a:ext uri="{837473B0-CC2E-450A-ABE3-18F120FF3D39}">
                <a1611:picAttrSrcUrl xmlns:a1611="http://schemas.microsoft.com/office/drawing/2016/11/main" r:id="rId6"/>
              </a:ext>
            </a:extLst>
          </a:blip>
          <a:srcRect l="15838" r="15838" b="51930"/>
          <a:stretch/>
        </p:blipFill>
        <p:spPr>
          <a:xfrm>
            <a:off x="1278675" y="1523308"/>
            <a:ext cx="654232" cy="613718"/>
          </a:xfrm>
          <a:prstGeom prst="rect">
            <a:avLst/>
          </a:prstGeom>
        </p:spPr>
      </p:pic>
      <p:sp>
        <p:nvSpPr>
          <p:cNvPr id="4" name="Slide Number Placeholder 3">
            <a:extLst>
              <a:ext uri="{FF2B5EF4-FFF2-40B4-BE49-F238E27FC236}">
                <a16:creationId xmlns:a16="http://schemas.microsoft.com/office/drawing/2014/main" id="{81CF9895-522D-3118-DC53-EB75DCD09BC1}"/>
              </a:ext>
            </a:extLst>
          </p:cNvPr>
          <p:cNvSpPr>
            <a:spLocks noGrp="1"/>
          </p:cNvSpPr>
          <p:nvPr>
            <p:ph type="sldNum" sz="quarter" idx="4"/>
          </p:nvPr>
        </p:nvSpPr>
        <p:spPr/>
        <p:txBody>
          <a:bodyPr/>
          <a:lstStyle/>
          <a:p>
            <a:fld id="{97F98C0B-273E-428A-ABCF-EBED2BA25188}" type="slidenum">
              <a:rPr lang="en-US" smtClean="0"/>
              <a:t>16</a:t>
            </a:fld>
            <a:endParaRPr lang="en-US"/>
          </a:p>
        </p:txBody>
      </p:sp>
    </p:spTree>
    <p:extLst>
      <p:ext uri="{BB962C8B-B14F-4D97-AF65-F5344CB8AC3E}">
        <p14:creationId xmlns:p14="http://schemas.microsoft.com/office/powerpoint/2010/main" val="87077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62F5-20EB-46CB-B703-B9B5B9DA9245}"/>
              </a:ext>
            </a:extLst>
          </p:cNvPr>
          <p:cNvSpPr>
            <a:spLocks noGrp="1"/>
          </p:cNvSpPr>
          <p:nvPr>
            <p:ph type="title"/>
          </p:nvPr>
        </p:nvSpPr>
        <p:spPr/>
        <p:txBody>
          <a:bodyPr>
            <a:normAutofit fontScale="90000"/>
          </a:bodyPr>
          <a:lstStyle/>
          <a:p>
            <a:r>
              <a:rPr lang="en-US" dirty="0"/>
              <a:t>But Networks are Unreliable (</a:t>
            </a:r>
            <a:r>
              <a:rPr lang="en-AU" dirty="0"/>
              <a:t>Network Partitioning)</a:t>
            </a:r>
          </a:p>
        </p:txBody>
      </p:sp>
      <p:sp>
        <p:nvSpPr>
          <p:cNvPr id="167" name="TextBox 166">
            <a:extLst>
              <a:ext uri="{FF2B5EF4-FFF2-40B4-BE49-F238E27FC236}">
                <a16:creationId xmlns:a16="http://schemas.microsoft.com/office/drawing/2014/main" id="{ECFC11FC-BA7D-403C-92EE-7E7472E056EC}"/>
              </a:ext>
            </a:extLst>
          </p:cNvPr>
          <p:cNvSpPr txBox="1"/>
          <p:nvPr/>
        </p:nvSpPr>
        <p:spPr>
          <a:xfrm>
            <a:off x="2071681" y="1886524"/>
            <a:ext cx="535375" cy="341632"/>
          </a:xfrm>
          <a:prstGeom prst="rect">
            <a:avLst/>
          </a:prstGeom>
          <a:noFill/>
        </p:spPr>
        <p:txBody>
          <a:bodyPr wrap="square" rtlCol="0">
            <a:spAutoFit/>
          </a:bodyPr>
          <a:lstStyle/>
          <a:p>
            <a:r>
              <a:rPr lang="en-US" sz="1620" b="1" dirty="0"/>
              <a:t>A</a:t>
            </a:r>
          </a:p>
        </p:txBody>
      </p:sp>
      <p:sp>
        <p:nvSpPr>
          <p:cNvPr id="175" name="TextBox 174">
            <a:extLst>
              <a:ext uri="{FF2B5EF4-FFF2-40B4-BE49-F238E27FC236}">
                <a16:creationId xmlns:a16="http://schemas.microsoft.com/office/drawing/2014/main" id="{3F2FE506-E78C-45E4-BFA5-A3C9837D3920}"/>
              </a:ext>
            </a:extLst>
          </p:cNvPr>
          <p:cNvSpPr txBox="1"/>
          <p:nvPr/>
        </p:nvSpPr>
        <p:spPr>
          <a:xfrm>
            <a:off x="7720156" y="1247155"/>
            <a:ext cx="535375" cy="341632"/>
          </a:xfrm>
          <a:prstGeom prst="rect">
            <a:avLst/>
          </a:prstGeom>
          <a:noFill/>
        </p:spPr>
        <p:txBody>
          <a:bodyPr wrap="square" rtlCol="0">
            <a:spAutoFit/>
          </a:bodyPr>
          <a:lstStyle/>
          <a:p>
            <a:r>
              <a:rPr lang="en-US" sz="1620" b="1" dirty="0"/>
              <a:t>B</a:t>
            </a:r>
          </a:p>
        </p:txBody>
      </p:sp>
      <p:pic>
        <p:nvPicPr>
          <p:cNvPr id="176" name="Picture 175" descr="A close up of sunglasses&#10;&#10;Description generated with high confidence">
            <a:extLst>
              <a:ext uri="{FF2B5EF4-FFF2-40B4-BE49-F238E27FC236}">
                <a16:creationId xmlns:a16="http://schemas.microsoft.com/office/drawing/2014/main" id="{8AA9EA3D-AEA0-4AE8-896E-CAC9386ACE24}"/>
              </a:ext>
            </a:extLst>
          </p:cNvPr>
          <p:cNvPicPr>
            <a:picLocks noChangeAspect="1"/>
          </p:cNvPicPr>
          <p:nvPr/>
        </p:nvPicPr>
        <p:blipFill>
          <a:blip r:embed="rId3"/>
          <a:stretch>
            <a:fillRect/>
          </a:stretch>
        </p:blipFill>
        <p:spPr>
          <a:xfrm>
            <a:off x="7185230" y="1144432"/>
            <a:ext cx="534924" cy="534924"/>
          </a:xfrm>
          <a:prstGeom prst="rect">
            <a:avLst/>
          </a:prstGeom>
        </p:spPr>
      </p:pic>
      <p:pic>
        <p:nvPicPr>
          <p:cNvPr id="179" name="Picture 178" descr="A drawing of a cartoon character&#10;&#10;Description generated with high confidence">
            <a:extLst>
              <a:ext uri="{FF2B5EF4-FFF2-40B4-BE49-F238E27FC236}">
                <a16:creationId xmlns:a16="http://schemas.microsoft.com/office/drawing/2014/main" id="{E21F541A-C97A-4304-B19F-97EA7FF0F688}"/>
              </a:ext>
            </a:extLst>
          </p:cNvPr>
          <p:cNvPicPr>
            <a:picLocks noChangeAspect="1"/>
          </p:cNvPicPr>
          <p:nvPr/>
        </p:nvPicPr>
        <p:blipFill>
          <a:blip r:embed="rId4"/>
          <a:stretch>
            <a:fillRect/>
          </a:stretch>
        </p:blipFill>
        <p:spPr>
          <a:xfrm>
            <a:off x="5357135" y="3355728"/>
            <a:ext cx="535375" cy="535375"/>
          </a:xfrm>
          <a:prstGeom prst="rect">
            <a:avLst/>
          </a:prstGeom>
        </p:spPr>
      </p:pic>
      <p:sp>
        <p:nvSpPr>
          <p:cNvPr id="188" name="TextBox 187">
            <a:extLst>
              <a:ext uri="{FF2B5EF4-FFF2-40B4-BE49-F238E27FC236}">
                <a16:creationId xmlns:a16="http://schemas.microsoft.com/office/drawing/2014/main" id="{438FED98-BF88-4678-9469-A4A1111738B7}"/>
              </a:ext>
            </a:extLst>
          </p:cNvPr>
          <p:cNvSpPr txBox="1"/>
          <p:nvPr/>
        </p:nvSpPr>
        <p:spPr>
          <a:xfrm>
            <a:off x="5930982" y="3457214"/>
            <a:ext cx="535375" cy="341632"/>
          </a:xfrm>
          <a:prstGeom prst="rect">
            <a:avLst/>
          </a:prstGeom>
          <a:noFill/>
        </p:spPr>
        <p:txBody>
          <a:bodyPr wrap="square" rtlCol="0">
            <a:spAutoFit/>
          </a:bodyPr>
          <a:lstStyle/>
          <a:p>
            <a:r>
              <a:rPr lang="en-US" sz="1620" b="1" dirty="0"/>
              <a:t>C</a:t>
            </a:r>
          </a:p>
        </p:txBody>
      </p:sp>
      <p:cxnSp>
        <p:nvCxnSpPr>
          <p:cNvPr id="190" name="Straight Arrow Connector 189">
            <a:extLst>
              <a:ext uri="{FF2B5EF4-FFF2-40B4-BE49-F238E27FC236}">
                <a16:creationId xmlns:a16="http://schemas.microsoft.com/office/drawing/2014/main" id="{B051A5BC-4F12-4BC5-896C-2FBEBAA589C5}"/>
              </a:ext>
            </a:extLst>
          </p:cNvPr>
          <p:cNvCxnSpPr>
            <a:cxnSpLocks/>
            <a:stCxn id="167" idx="2"/>
            <a:endCxn id="176" idx="1"/>
          </p:cNvCxnSpPr>
          <p:nvPr/>
        </p:nvCxnSpPr>
        <p:spPr>
          <a:xfrm flipV="1">
            <a:off x="2339368" y="1411894"/>
            <a:ext cx="4845862" cy="8162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4937B92A-0DF8-437A-8143-5F7CD3842277}"/>
              </a:ext>
            </a:extLst>
          </p:cNvPr>
          <p:cNvSpPr txBox="1"/>
          <p:nvPr/>
        </p:nvSpPr>
        <p:spPr>
          <a:xfrm rot="21021470">
            <a:off x="3370931" y="1537578"/>
            <a:ext cx="2335877" cy="341632"/>
          </a:xfrm>
          <a:prstGeom prst="rect">
            <a:avLst/>
          </a:prstGeom>
          <a:noFill/>
        </p:spPr>
        <p:txBody>
          <a:bodyPr wrap="square" rtlCol="0">
            <a:spAutoFit/>
          </a:bodyPr>
          <a:lstStyle/>
          <a:p>
            <a:pPr algn="ctr"/>
            <a:r>
              <a:rPr lang="en-US" sz="1620" dirty="0"/>
              <a:t>Transfer 300 to Bob</a:t>
            </a:r>
          </a:p>
        </p:txBody>
      </p:sp>
      <p:cxnSp>
        <p:nvCxnSpPr>
          <p:cNvPr id="195" name="Straight Arrow Connector 194">
            <a:extLst>
              <a:ext uri="{FF2B5EF4-FFF2-40B4-BE49-F238E27FC236}">
                <a16:creationId xmlns:a16="http://schemas.microsoft.com/office/drawing/2014/main" id="{4C57DCFB-00D0-47F5-8E71-BEED1DA2CEF4}"/>
              </a:ext>
            </a:extLst>
          </p:cNvPr>
          <p:cNvCxnSpPr>
            <a:cxnSpLocks/>
            <a:stCxn id="167" idx="2"/>
          </p:cNvCxnSpPr>
          <p:nvPr/>
        </p:nvCxnSpPr>
        <p:spPr>
          <a:xfrm>
            <a:off x="2339368" y="2228157"/>
            <a:ext cx="2567912" cy="11693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FC2186E3-8082-4845-89AD-3E1132E05829}"/>
              </a:ext>
            </a:extLst>
          </p:cNvPr>
          <p:cNvSpPr txBox="1"/>
          <p:nvPr/>
        </p:nvSpPr>
        <p:spPr>
          <a:xfrm rot="1489679">
            <a:off x="2952503" y="2750588"/>
            <a:ext cx="2335877" cy="341632"/>
          </a:xfrm>
          <a:prstGeom prst="rect">
            <a:avLst/>
          </a:prstGeom>
          <a:noFill/>
        </p:spPr>
        <p:txBody>
          <a:bodyPr wrap="square" rtlCol="0">
            <a:spAutoFit/>
          </a:bodyPr>
          <a:lstStyle/>
          <a:p>
            <a:pPr algn="ctr"/>
            <a:r>
              <a:rPr lang="en-US" sz="1620" dirty="0"/>
              <a:t>Transfer 300 to Bob</a:t>
            </a:r>
          </a:p>
        </p:txBody>
      </p:sp>
      <p:sp>
        <p:nvSpPr>
          <p:cNvPr id="199" name="TextBox 198">
            <a:extLst>
              <a:ext uri="{FF2B5EF4-FFF2-40B4-BE49-F238E27FC236}">
                <a16:creationId xmlns:a16="http://schemas.microsoft.com/office/drawing/2014/main" id="{41D62BA8-F5E4-49C8-93AE-FA07D551BA51}"/>
              </a:ext>
            </a:extLst>
          </p:cNvPr>
          <p:cNvSpPr txBox="1"/>
          <p:nvPr/>
        </p:nvSpPr>
        <p:spPr>
          <a:xfrm>
            <a:off x="467545" y="3959225"/>
            <a:ext cx="3655489" cy="646331"/>
          </a:xfrm>
          <a:prstGeom prst="rect">
            <a:avLst/>
          </a:prstGeom>
          <a:noFill/>
        </p:spPr>
        <p:txBody>
          <a:bodyPr wrap="square" rtlCol="0">
            <a:spAutoFit/>
          </a:bodyPr>
          <a:lstStyle/>
          <a:p>
            <a:pPr marL="257175" indent="-257175">
              <a:buClr>
                <a:schemeClr val="accent1"/>
              </a:buClr>
              <a:buFont typeface="Wingdings" pitchFamily="2" charset="2"/>
              <a:buChar char="§"/>
            </a:pPr>
            <a:r>
              <a:rPr lang="en-US" sz="1800" dirty="0"/>
              <a:t>Likelihood of failure increases with no of ledger copies</a:t>
            </a:r>
          </a:p>
        </p:txBody>
      </p:sp>
      <p:grpSp>
        <p:nvGrpSpPr>
          <p:cNvPr id="38" name="Group 37">
            <a:extLst>
              <a:ext uri="{FF2B5EF4-FFF2-40B4-BE49-F238E27FC236}">
                <a16:creationId xmlns:a16="http://schemas.microsoft.com/office/drawing/2014/main" id="{D03D0256-D460-4C5D-BC19-64486607FB2A}"/>
              </a:ext>
            </a:extLst>
          </p:cNvPr>
          <p:cNvGrpSpPr/>
          <p:nvPr/>
        </p:nvGrpSpPr>
        <p:grpSpPr>
          <a:xfrm rot="1466418">
            <a:off x="4825658" y="3214965"/>
            <a:ext cx="257696" cy="374072"/>
            <a:chOff x="4535053" y="3689573"/>
            <a:chExt cx="286328" cy="415636"/>
          </a:xfrm>
        </p:grpSpPr>
        <p:cxnSp>
          <p:nvCxnSpPr>
            <p:cNvPr id="39" name="Straight Connector 38">
              <a:extLst>
                <a:ext uri="{FF2B5EF4-FFF2-40B4-BE49-F238E27FC236}">
                  <a16:creationId xmlns:a16="http://schemas.microsoft.com/office/drawing/2014/main" id="{5D1D76AA-DB4D-40BD-BA5B-DFF62D8AAEDA}"/>
                </a:ext>
              </a:extLst>
            </p:cNvPr>
            <p:cNvCxnSpPr/>
            <p:nvPr/>
          </p:nvCxnSpPr>
          <p:spPr>
            <a:xfrm flipH="1">
              <a:off x="4535053" y="3689573"/>
              <a:ext cx="286328" cy="4156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E1B0E7-129E-4401-A3C0-92EC0C1FE3AB}"/>
                </a:ext>
              </a:extLst>
            </p:cNvPr>
            <p:cNvCxnSpPr>
              <a:cxnSpLocks/>
            </p:cNvCxnSpPr>
            <p:nvPr/>
          </p:nvCxnSpPr>
          <p:spPr>
            <a:xfrm>
              <a:off x="4535053" y="3689573"/>
              <a:ext cx="286328" cy="4156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43" name="Table 19">
            <a:extLst>
              <a:ext uri="{FF2B5EF4-FFF2-40B4-BE49-F238E27FC236}">
                <a16:creationId xmlns:a16="http://schemas.microsoft.com/office/drawing/2014/main" id="{455524EF-D772-4182-ACB5-A6B7F65BB2A5}"/>
              </a:ext>
            </a:extLst>
          </p:cNvPr>
          <p:cNvGraphicFramePr>
            <a:graphicFrameLocks noGrp="1"/>
          </p:cNvGraphicFramePr>
          <p:nvPr/>
        </p:nvGraphicFramePr>
        <p:xfrm>
          <a:off x="6298449" y="1749164"/>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200 </a:t>
                      </a:r>
                      <a:r>
                        <a:rPr lang="en-AU" sz="1500" strike="sng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1300 </a:t>
                      </a:r>
                      <a:r>
                        <a:rPr lang="en-AU" sz="1500" strike="sng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graphicFrame>
        <p:nvGraphicFramePr>
          <p:cNvPr id="44" name="Table 19">
            <a:extLst>
              <a:ext uri="{FF2B5EF4-FFF2-40B4-BE49-F238E27FC236}">
                <a16:creationId xmlns:a16="http://schemas.microsoft.com/office/drawing/2014/main" id="{D50C602B-B091-4076-86B0-75E674C73551}"/>
              </a:ext>
            </a:extLst>
          </p:cNvPr>
          <p:cNvGraphicFramePr>
            <a:graphicFrameLocks noGrp="1"/>
          </p:cNvGraphicFramePr>
          <p:nvPr/>
        </p:nvGraphicFramePr>
        <p:xfrm>
          <a:off x="507742" y="2403892"/>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graphicFrame>
        <p:nvGraphicFramePr>
          <p:cNvPr id="45" name="Table 19">
            <a:extLst>
              <a:ext uri="{FF2B5EF4-FFF2-40B4-BE49-F238E27FC236}">
                <a16:creationId xmlns:a16="http://schemas.microsoft.com/office/drawing/2014/main" id="{84B5364C-F8F3-482A-9AB5-820603847BF5}"/>
              </a:ext>
            </a:extLst>
          </p:cNvPr>
          <p:cNvGraphicFramePr>
            <a:graphicFrameLocks noGrp="1"/>
          </p:cNvGraphicFramePr>
          <p:nvPr/>
        </p:nvGraphicFramePr>
        <p:xfrm>
          <a:off x="4660189" y="3959223"/>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pic>
        <p:nvPicPr>
          <p:cNvPr id="20" name="Picture 19">
            <a:extLst>
              <a:ext uri="{FF2B5EF4-FFF2-40B4-BE49-F238E27FC236}">
                <a16:creationId xmlns:a16="http://schemas.microsoft.com/office/drawing/2014/main" id="{3F69F27E-1CA9-4657-8ADA-4C8B1DD073AD}"/>
              </a:ext>
            </a:extLst>
          </p:cNvPr>
          <p:cNvPicPr>
            <a:picLocks noChangeAspect="1"/>
          </p:cNvPicPr>
          <p:nvPr/>
        </p:nvPicPr>
        <p:blipFill rotWithShape="1">
          <a:blip r:embed="rId5">
            <a:clrChange>
              <a:clrFrom>
                <a:srgbClr val="F8F8F5"/>
              </a:clrFrom>
              <a:clrTo>
                <a:srgbClr val="F8F8F5">
                  <a:alpha val="0"/>
                </a:srgbClr>
              </a:clrTo>
            </a:clrChange>
            <a:extLst>
              <a:ext uri="{837473B0-CC2E-450A-ABE3-18F120FF3D39}">
                <a1611:picAttrSrcUrl xmlns:a1611="http://schemas.microsoft.com/office/drawing/2016/11/main" r:id="rId6"/>
              </a:ext>
            </a:extLst>
          </a:blip>
          <a:srcRect l="15838" r="15838" b="51930"/>
          <a:stretch/>
        </p:blipFill>
        <p:spPr>
          <a:xfrm>
            <a:off x="1345107" y="1708394"/>
            <a:ext cx="654232" cy="613718"/>
          </a:xfrm>
          <a:prstGeom prst="rect">
            <a:avLst/>
          </a:prstGeom>
        </p:spPr>
      </p:pic>
      <p:sp>
        <p:nvSpPr>
          <p:cNvPr id="4" name="Slide Number Placeholder 3">
            <a:extLst>
              <a:ext uri="{FF2B5EF4-FFF2-40B4-BE49-F238E27FC236}">
                <a16:creationId xmlns:a16="http://schemas.microsoft.com/office/drawing/2014/main" id="{4756FEA1-2FCC-D2AF-5113-B9F24917B942}"/>
              </a:ext>
            </a:extLst>
          </p:cNvPr>
          <p:cNvSpPr>
            <a:spLocks noGrp="1"/>
          </p:cNvSpPr>
          <p:nvPr>
            <p:ph type="sldNum" sz="quarter" idx="4"/>
          </p:nvPr>
        </p:nvSpPr>
        <p:spPr/>
        <p:txBody>
          <a:bodyPr/>
          <a:lstStyle/>
          <a:p>
            <a:fld id="{97F98C0B-273E-428A-ABCF-EBED2BA25188}" type="slidenum">
              <a:rPr lang="en-US" smtClean="0"/>
              <a:t>17</a:t>
            </a:fld>
            <a:endParaRPr lang="en-US"/>
          </a:p>
        </p:txBody>
      </p:sp>
    </p:spTree>
    <p:extLst>
      <p:ext uri="{BB962C8B-B14F-4D97-AF65-F5344CB8AC3E}">
        <p14:creationId xmlns:p14="http://schemas.microsoft.com/office/powerpoint/2010/main" val="112557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19">
            <a:extLst>
              <a:ext uri="{FF2B5EF4-FFF2-40B4-BE49-F238E27FC236}">
                <a16:creationId xmlns:a16="http://schemas.microsoft.com/office/drawing/2014/main" id="{0B06B650-1353-4AF6-9752-7D9969FD584E}"/>
              </a:ext>
            </a:extLst>
          </p:cNvPr>
          <p:cNvGraphicFramePr>
            <a:graphicFrameLocks noGrp="1"/>
          </p:cNvGraphicFramePr>
          <p:nvPr/>
        </p:nvGraphicFramePr>
        <p:xfrm>
          <a:off x="497364" y="2489597"/>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200 </a:t>
                      </a:r>
                      <a:r>
                        <a:rPr lang="en-AU" sz="1500" strike="sng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1300 </a:t>
                      </a:r>
                      <a:r>
                        <a:rPr lang="en-AU" sz="1500" strike="sng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graphicFrame>
        <p:nvGraphicFramePr>
          <p:cNvPr id="54" name="Table 19">
            <a:extLst>
              <a:ext uri="{FF2B5EF4-FFF2-40B4-BE49-F238E27FC236}">
                <a16:creationId xmlns:a16="http://schemas.microsoft.com/office/drawing/2014/main" id="{E40D0374-7F77-4CAE-8C4D-3F222398BAC5}"/>
              </a:ext>
            </a:extLst>
          </p:cNvPr>
          <p:cNvGraphicFramePr>
            <a:graphicFrameLocks noGrp="1"/>
          </p:cNvGraphicFramePr>
          <p:nvPr/>
        </p:nvGraphicFramePr>
        <p:xfrm>
          <a:off x="6298449" y="1749164"/>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200 </a:t>
                      </a:r>
                      <a:r>
                        <a:rPr lang="en-AU" sz="1500" strike="sng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1300 </a:t>
                      </a:r>
                      <a:r>
                        <a:rPr lang="en-AU" sz="1500" strike="sng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sp>
        <p:nvSpPr>
          <p:cNvPr id="2" name="Title 1">
            <a:extLst>
              <a:ext uri="{FF2B5EF4-FFF2-40B4-BE49-F238E27FC236}">
                <a16:creationId xmlns:a16="http://schemas.microsoft.com/office/drawing/2014/main" id="{DCB862F5-20EB-46CB-B703-B9B5B9DA9245}"/>
              </a:ext>
            </a:extLst>
          </p:cNvPr>
          <p:cNvSpPr>
            <a:spLocks noGrp="1"/>
          </p:cNvSpPr>
          <p:nvPr>
            <p:ph type="title"/>
          </p:nvPr>
        </p:nvSpPr>
        <p:spPr/>
        <p:txBody>
          <a:bodyPr/>
          <a:lstStyle/>
          <a:p>
            <a:r>
              <a:rPr lang="en-US" dirty="0"/>
              <a:t>Concurrent Transactions</a:t>
            </a:r>
            <a:endParaRPr lang="en-AU" dirty="0"/>
          </a:p>
        </p:txBody>
      </p:sp>
      <p:sp>
        <p:nvSpPr>
          <p:cNvPr id="167" name="TextBox 166">
            <a:extLst>
              <a:ext uri="{FF2B5EF4-FFF2-40B4-BE49-F238E27FC236}">
                <a16:creationId xmlns:a16="http://schemas.microsoft.com/office/drawing/2014/main" id="{ECFC11FC-BA7D-403C-92EE-7E7472E056EC}"/>
              </a:ext>
            </a:extLst>
          </p:cNvPr>
          <p:cNvSpPr txBox="1"/>
          <p:nvPr/>
        </p:nvSpPr>
        <p:spPr>
          <a:xfrm>
            <a:off x="2071681" y="1930183"/>
            <a:ext cx="535375" cy="341632"/>
          </a:xfrm>
          <a:prstGeom prst="rect">
            <a:avLst/>
          </a:prstGeom>
          <a:noFill/>
        </p:spPr>
        <p:txBody>
          <a:bodyPr wrap="square" rtlCol="0">
            <a:spAutoFit/>
          </a:bodyPr>
          <a:lstStyle/>
          <a:p>
            <a:r>
              <a:rPr lang="en-US" sz="1620" b="1" dirty="0"/>
              <a:t>A</a:t>
            </a:r>
          </a:p>
        </p:txBody>
      </p:sp>
      <p:sp>
        <p:nvSpPr>
          <p:cNvPr id="175" name="TextBox 174">
            <a:extLst>
              <a:ext uri="{FF2B5EF4-FFF2-40B4-BE49-F238E27FC236}">
                <a16:creationId xmlns:a16="http://schemas.microsoft.com/office/drawing/2014/main" id="{3F2FE506-E78C-45E4-BFA5-A3C9837D3920}"/>
              </a:ext>
            </a:extLst>
          </p:cNvPr>
          <p:cNvSpPr txBox="1"/>
          <p:nvPr/>
        </p:nvSpPr>
        <p:spPr>
          <a:xfrm>
            <a:off x="7720156" y="1290814"/>
            <a:ext cx="535375" cy="341632"/>
          </a:xfrm>
          <a:prstGeom prst="rect">
            <a:avLst/>
          </a:prstGeom>
          <a:noFill/>
        </p:spPr>
        <p:txBody>
          <a:bodyPr wrap="square" rtlCol="0">
            <a:spAutoFit/>
          </a:bodyPr>
          <a:lstStyle/>
          <a:p>
            <a:r>
              <a:rPr lang="en-US" sz="1620" b="1" dirty="0"/>
              <a:t>B</a:t>
            </a:r>
          </a:p>
        </p:txBody>
      </p:sp>
      <p:pic>
        <p:nvPicPr>
          <p:cNvPr id="176" name="Picture 175" descr="A close up of sunglasses&#10;&#10;Description generated with high confidence">
            <a:extLst>
              <a:ext uri="{FF2B5EF4-FFF2-40B4-BE49-F238E27FC236}">
                <a16:creationId xmlns:a16="http://schemas.microsoft.com/office/drawing/2014/main" id="{8AA9EA3D-AEA0-4AE8-896E-CAC9386ACE24}"/>
              </a:ext>
            </a:extLst>
          </p:cNvPr>
          <p:cNvPicPr>
            <a:picLocks noChangeAspect="1"/>
          </p:cNvPicPr>
          <p:nvPr/>
        </p:nvPicPr>
        <p:blipFill>
          <a:blip r:embed="rId3"/>
          <a:stretch>
            <a:fillRect/>
          </a:stretch>
        </p:blipFill>
        <p:spPr>
          <a:xfrm>
            <a:off x="7185230" y="1188091"/>
            <a:ext cx="534924" cy="534924"/>
          </a:xfrm>
          <a:prstGeom prst="rect">
            <a:avLst/>
          </a:prstGeom>
        </p:spPr>
      </p:pic>
      <p:pic>
        <p:nvPicPr>
          <p:cNvPr id="179" name="Picture 178" descr="A drawing of a cartoon character&#10;&#10;Description generated with high confidence">
            <a:extLst>
              <a:ext uri="{FF2B5EF4-FFF2-40B4-BE49-F238E27FC236}">
                <a16:creationId xmlns:a16="http://schemas.microsoft.com/office/drawing/2014/main" id="{E21F541A-C97A-4304-B19F-97EA7FF0F688}"/>
              </a:ext>
            </a:extLst>
          </p:cNvPr>
          <p:cNvPicPr>
            <a:picLocks noChangeAspect="1"/>
          </p:cNvPicPr>
          <p:nvPr/>
        </p:nvPicPr>
        <p:blipFill>
          <a:blip r:embed="rId4"/>
          <a:stretch>
            <a:fillRect/>
          </a:stretch>
        </p:blipFill>
        <p:spPr>
          <a:xfrm>
            <a:off x="5429098" y="3381568"/>
            <a:ext cx="535375" cy="535375"/>
          </a:xfrm>
          <a:prstGeom prst="rect">
            <a:avLst/>
          </a:prstGeom>
        </p:spPr>
      </p:pic>
      <p:sp>
        <p:nvSpPr>
          <p:cNvPr id="188" name="TextBox 187">
            <a:extLst>
              <a:ext uri="{FF2B5EF4-FFF2-40B4-BE49-F238E27FC236}">
                <a16:creationId xmlns:a16="http://schemas.microsoft.com/office/drawing/2014/main" id="{438FED98-BF88-4678-9469-A4A1111738B7}"/>
              </a:ext>
            </a:extLst>
          </p:cNvPr>
          <p:cNvSpPr txBox="1"/>
          <p:nvPr/>
        </p:nvSpPr>
        <p:spPr>
          <a:xfrm>
            <a:off x="6002945" y="3483054"/>
            <a:ext cx="535375" cy="341632"/>
          </a:xfrm>
          <a:prstGeom prst="rect">
            <a:avLst/>
          </a:prstGeom>
          <a:noFill/>
        </p:spPr>
        <p:txBody>
          <a:bodyPr wrap="square" rtlCol="0">
            <a:spAutoFit/>
          </a:bodyPr>
          <a:lstStyle/>
          <a:p>
            <a:r>
              <a:rPr lang="en-US" sz="1620" b="1" dirty="0"/>
              <a:t>C</a:t>
            </a:r>
          </a:p>
        </p:txBody>
      </p:sp>
      <p:cxnSp>
        <p:nvCxnSpPr>
          <p:cNvPr id="195" name="Straight Arrow Connector 194">
            <a:extLst>
              <a:ext uri="{FF2B5EF4-FFF2-40B4-BE49-F238E27FC236}">
                <a16:creationId xmlns:a16="http://schemas.microsoft.com/office/drawing/2014/main" id="{4C57DCFB-00D0-47F5-8E71-BEED1DA2CEF4}"/>
              </a:ext>
            </a:extLst>
          </p:cNvPr>
          <p:cNvCxnSpPr>
            <a:cxnSpLocks/>
            <a:stCxn id="167" idx="2"/>
            <a:endCxn id="179" idx="1"/>
          </p:cNvCxnSpPr>
          <p:nvPr/>
        </p:nvCxnSpPr>
        <p:spPr>
          <a:xfrm>
            <a:off x="2339369" y="2271815"/>
            <a:ext cx="3089729" cy="13774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FC2186E3-8082-4845-89AD-3E1132E05829}"/>
              </a:ext>
            </a:extLst>
          </p:cNvPr>
          <p:cNvSpPr txBox="1"/>
          <p:nvPr/>
        </p:nvSpPr>
        <p:spPr>
          <a:xfrm rot="1446818">
            <a:off x="3174178" y="2835883"/>
            <a:ext cx="2335877" cy="323165"/>
          </a:xfrm>
          <a:prstGeom prst="rect">
            <a:avLst/>
          </a:prstGeom>
          <a:noFill/>
        </p:spPr>
        <p:txBody>
          <a:bodyPr wrap="square" rtlCol="0">
            <a:spAutoFit/>
          </a:bodyPr>
          <a:lstStyle/>
          <a:p>
            <a:pPr algn="ctr"/>
            <a:r>
              <a:rPr lang="en-US" sz="1500" dirty="0">
                <a:solidFill>
                  <a:srgbClr val="FF0000"/>
                </a:solidFill>
              </a:rPr>
              <a:t>Transfer 300 to Bob</a:t>
            </a:r>
          </a:p>
        </p:txBody>
      </p:sp>
      <p:sp>
        <p:nvSpPr>
          <p:cNvPr id="199" name="TextBox 198">
            <a:extLst>
              <a:ext uri="{FF2B5EF4-FFF2-40B4-BE49-F238E27FC236}">
                <a16:creationId xmlns:a16="http://schemas.microsoft.com/office/drawing/2014/main" id="{41D62BA8-F5E4-49C8-93AE-FA07D551BA51}"/>
              </a:ext>
            </a:extLst>
          </p:cNvPr>
          <p:cNvSpPr txBox="1"/>
          <p:nvPr/>
        </p:nvSpPr>
        <p:spPr>
          <a:xfrm>
            <a:off x="395537" y="3873303"/>
            <a:ext cx="4186659" cy="1200329"/>
          </a:xfrm>
          <a:prstGeom prst="rect">
            <a:avLst/>
          </a:prstGeom>
          <a:noFill/>
        </p:spPr>
        <p:txBody>
          <a:bodyPr wrap="square" rtlCol="0">
            <a:spAutoFit/>
          </a:bodyPr>
          <a:lstStyle/>
          <a:p>
            <a:pPr marL="257175" indent="-257175">
              <a:buClr>
                <a:schemeClr val="accent1"/>
              </a:buClr>
              <a:buFont typeface="Wingdings" pitchFamily="2" charset="2"/>
              <a:buChar char="§"/>
            </a:pPr>
            <a:r>
              <a:rPr lang="en-US" sz="1800" dirty="0"/>
              <a:t>Inconsistent ledger due to concurrent transactions</a:t>
            </a:r>
          </a:p>
          <a:p>
            <a:pPr marL="257175" indent="-257175">
              <a:buClr>
                <a:schemeClr val="accent1"/>
              </a:buClr>
              <a:buFont typeface="Wingdings" pitchFamily="2" charset="2"/>
              <a:buChar char="§"/>
            </a:pPr>
            <a:r>
              <a:rPr lang="en-US" sz="1800" dirty="0"/>
              <a:t>Potential for inconsistency increases with no of ledger copies</a:t>
            </a:r>
          </a:p>
        </p:txBody>
      </p:sp>
      <p:cxnSp>
        <p:nvCxnSpPr>
          <p:cNvPr id="38" name="Straight Arrow Connector 37">
            <a:extLst>
              <a:ext uri="{FF2B5EF4-FFF2-40B4-BE49-F238E27FC236}">
                <a16:creationId xmlns:a16="http://schemas.microsoft.com/office/drawing/2014/main" id="{CBF6537E-1237-4E04-B1D1-EDD7230F3680}"/>
              </a:ext>
            </a:extLst>
          </p:cNvPr>
          <p:cNvCxnSpPr>
            <a:cxnSpLocks/>
          </p:cNvCxnSpPr>
          <p:nvPr/>
        </p:nvCxnSpPr>
        <p:spPr>
          <a:xfrm flipV="1">
            <a:off x="2329644" y="1212554"/>
            <a:ext cx="4845864" cy="8375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0BA0DAE-696D-4C40-8BB6-BCEC5832AE12}"/>
              </a:ext>
            </a:extLst>
          </p:cNvPr>
          <p:cNvSpPr/>
          <p:nvPr/>
        </p:nvSpPr>
        <p:spPr>
          <a:xfrm>
            <a:off x="1905140" y="1784866"/>
            <a:ext cx="627095" cy="323165"/>
          </a:xfrm>
          <a:prstGeom prst="rect">
            <a:avLst/>
          </a:prstGeom>
        </p:spPr>
        <p:txBody>
          <a:bodyPr wrap="none">
            <a:spAutoFit/>
          </a:bodyPr>
          <a:lstStyle/>
          <a:p>
            <a:r>
              <a:rPr lang="en-US" sz="1500" i="1" dirty="0">
                <a:solidFill>
                  <a:srgbClr val="FF0000"/>
                </a:solidFill>
              </a:rPr>
              <a:t>t</a:t>
            </a:r>
            <a:r>
              <a:rPr lang="en-US" sz="1500" dirty="0">
                <a:solidFill>
                  <a:srgbClr val="FF0000"/>
                </a:solidFill>
              </a:rPr>
              <a:t> = 10</a:t>
            </a:r>
          </a:p>
        </p:txBody>
      </p:sp>
      <p:sp>
        <p:nvSpPr>
          <p:cNvPr id="46" name="TextBox 45">
            <a:extLst>
              <a:ext uri="{FF2B5EF4-FFF2-40B4-BE49-F238E27FC236}">
                <a16:creationId xmlns:a16="http://schemas.microsoft.com/office/drawing/2014/main" id="{A1C7474F-C834-401D-A038-0FCB4D734FB3}"/>
              </a:ext>
            </a:extLst>
          </p:cNvPr>
          <p:cNvSpPr txBox="1"/>
          <p:nvPr/>
        </p:nvSpPr>
        <p:spPr>
          <a:xfrm rot="21019876">
            <a:off x="3167279" y="1410295"/>
            <a:ext cx="2335877" cy="323165"/>
          </a:xfrm>
          <a:prstGeom prst="rect">
            <a:avLst/>
          </a:prstGeom>
          <a:noFill/>
        </p:spPr>
        <p:txBody>
          <a:bodyPr wrap="square" rtlCol="0">
            <a:spAutoFit/>
          </a:bodyPr>
          <a:lstStyle/>
          <a:p>
            <a:pPr algn="ctr"/>
            <a:r>
              <a:rPr lang="en-US" sz="1500" dirty="0">
                <a:solidFill>
                  <a:srgbClr val="007A53"/>
                </a:solidFill>
              </a:rPr>
              <a:t>Transfer 300 to Bob</a:t>
            </a:r>
          </a:p>
        </p:txBody>
      </p:sp>
      <p:sp>
        <p:nvSpPr>
          <p:cNvPr id="47" name="Rectangle 46">
            <a:extLst>
              <a:ext uri="{FF2B5EF4-FFF2-40B4-BE49-F238E27FC236}">
                <a16:creationId xmlns:a16="http://schemas.microsoft.com/office/drawing/2014/main" id="{E6A4F54C-0D4C-4AE0-9531-6663ABE218FF}"/>
              </a:ext>
            </a:extLst>
          </p:cNvPr>
          <p:cNvSpPr/>
          <p:nvPr/>
        </p:nvSpPr>
        <p:spPr>
          <a:xfrm>
            <a:off x="4745032" y="3557666"/>
            <a:ext cx="662361" cy="341632"/>
          </a:xfrm>
          <a:prstGeom prst="rect">
            <a:avLst/>
          </a:prstGeom>
        </p:spPr>
        <p:txBody>
          <a:bodyPr wrap="none">
            <a:spAutoFit/>
          </a:bodyPr>
          <a:lstStyle/>
          <a:p>
            <a:r>
              <a:rPr lang="en-US" sz="1620" i="1" dirty="0">
                <a:solidFill>
                  <a:srgbClr val="FF0000"/>
                </a:solidFill>
              </a:rPr>
              <a:t>t</a:t>
            </a:r>
            <a:r>
              <a:rPr lang="en-US" sz="1620" dirty="0">
                <a:solidFill>
                  <a:srgbClr val="FF0000"/>
                </a:solidFill>
              </a:rPr>
              <a:t> = 19</a:t>
            </a:r>
          </a:p>
        </p:txBody>
      </p:sp>
      <p:sp>
        <p:nvSpPr>
          <p:cNvPr id="48" name="Rectangle 47">
            <a:extLst>
              <a:ext uri="{FF2B5EF4-FFF2-40B4-BE49-F238E27FC236}">
                <a16:creationId xmlns:a16="http://schemas.microsoft.com/office/drawing/2014/main" id="{5ED64625-FA29-4F83-BF83-D7B237B38787}"/>
              </a:ext>
            </a:extLst>
          </p:cNvPr>
          <p:cNvSpPr/>
          <p:nvPr/>
        </p:nvSpPr>
        <p:spPr>
          <a:xfrm>
            <a:off x="6729171" y="970283"/>
            <a:ext cx="647934" cy="334707"/>
          </a:xfrm>
          <a:prstGeom prst="rect">
            <a:avLst/>
          </a:prstGeom>
        </p:spPr>
        <p:txBody>
          <a:bodyPr wrap="none">
            <a:spAutoFit/>
          </a:bodyPr>
          <a:lstStyle/>
          <a:p>
            <a:r>
              <a:rPr lang="en-US" sz="1575" i="1" dirty="0">
                <a:solidFill>
                  <a:srgbClr val="FF0000"/>
                </a:solidFill>
              </a:rPr>
              <a:t>t</a:t>
            </a:r>
            <a:r>
              <a:rPr lang="en-US" sz="1575" dirty="0">
                <a:solidFill>
                  <a:srgbClr val="FF0000"/>
                </a:solidFill>
              </a:rPr>
              <a:t> = 13</a:t>
            </a:r>
          </a:p>
        </p:txBody>
      </p:sp>
      <p:grpSp>
        <p:nvGrpSpPr>
          <p:cNvPr id="10" name="Group 9">
            <a:extLst>
              <a:ext uri="{FF2B5EF4-FFF2-40B4-BE49-F238E27FC236}">
                <a16:creationId xmlns:a16="http://schemas.microsoft.com/office/drawing/2014/main" id="{7D62055E-BFF2-4A3D-8529-8B5F96889EEE}"/>
              </a:ext>
            </a:extLst>
          </p:cNvPr>
          <p:cNvGrpSpPr/>
          <p:nvPr/>
        </p:nvGrpSpPr>
        <p:grpSpPr>
          <a:xfrm>
            <a:off x="5572931" y="1455554"/>
            <a:ext cx="1612300" cy="2396863"/>
            <a:chOff x="5684145" y="1082036"/>
            <a:chExt cx="1791444" cy="2663180"/>
          </a:xfrm>
        </p:grpSpPr>
        <p:sp>
          <p:nvSpPr>
            <p:cNvPr id="39" name="TextBox 38">
              <a:extLst>
                <a:ext uri="{FF2B5EF4-FFF2-40B4-BE49-F238E27FC236}">
                  <a16:creationId xmlns:a16="http://schemas.microsoft.com/office/drawing/2014/main" id="{29AF0539-473A-4591-A435-44F4E4491369}"/>
                </a:ext>
              </a:extLst>
            </p:cNvPr>
            <p:cNvSpPr txBox="1"/>
            <p:nvPr/>
          </p:nvSpPr>
          <p:spPr>
            <a:xfrm rot="18690186">
              <a:off x="4830392" y="2275909"/>
              <a:ext cx="2323060" cy="615553"/>
            </a:xfrm>
            <a:prstGeom prst="rect">
              <a:avLst/>
            </a:prstGeom>
            <a:noFill/>
          </p:spPr>
          <p:txBody>
            <a:bodyPr wrap="square" rtlCol="0">
              <a:spAutoFit/>
            </a:bodyPr>
            <a:lstStyle/>
            <a:p>
              <a:pPr algn="ctr"/>
              <a:r>
                <a:rPr lang="en-US" sz="1500" dirty="0">
                  <a:solidFill>
                    <a:srgbClr val="1E22AA"/>
                  </a:solidFill>
                </a:rPr>
                <a:t>Transfer 1200 to</a:t>
              </a:r>
            </a:p>
            <a:p>
              <a:pPr algn="ctr"/>
              <a:r>
                <a:rPr lang="en-US" sz="1500" dirty="0">
                  <a:solidFill>
                    <a:srgbClr val="1E22AA"/>
                  </a:solidFill>
                </a:rPr>
                <a:t> Charlie</a:t>
              </a:r>
            </a:p>
          </p:txBody>
        </p:sp>
        <p:cxnSp>
          <p:nvCxnSpPr>
            <p:cNvPr id="40" name="Straight Arrow Connector 39">
              <a:extLst>
                <a:ext uri="{FF2B5EF4-FFF2-40B4-BE49-F238E27FC236}">
                  <a16:creationId xmlns:a16="http://schemas.microsoft.com/office/drawing/2014/main" id="{FEC6B741-2ED3-4606-B5CC-88E005F5AA23}"/>
                </a:ext>
              </a:extLst>
            </p:cNvPr>
            <p:cNvCxnSpPr>
              <a:cxnSpLocks/>
              <a:stCxn id="51" idx="1"/>
              <a:endCxn id="176" idx="1"/>
            </p:cNvCxnSpPr>
            <p:nvPr/>
          </p:nvCxnSpPr>
          <p:spPr>
            <a:xfrm flipV="1">
              <a:off x="5927628" y="1082036"/>
              <a:ext cx="1547961" cy="2097297"/>
            </a:xfrm>
            <a:prstGeom prst="straightConnector1">
              <a:avLst/>
            </a:prstGeom>
            <a:ln w="190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ED4C8D0-DD09-4C34-AFE5-895E3E539F1E}"/>
                </a:ext>
              </a:extLst>
            </p:cNvPr>
            <p:cNvSpPr/>
            <p:nvPr/>
          </p:nvSpPr>
          <p:spPr>
            <a:xfrm>
              <a:off x="5927628" y="2999796"/>
              <a:ext cx="1020636" cy="359072"/>
            </a:xfrm>
            <a:prstGeom prst="rect">
              <a:avLst/>
            </a:prstGeom>
          </p:spPr>
          <p:txBody>
            <a:bodyPr wrap="square">
              <a:spAutoFit/>
            </a:bodyPr>
            <a:lstStyle/>
            <a:p>
              <a:r>
                <a:rPr lang="en-US" sz="1500" i="1" dirty="0">
                  <a:solidFill>
                    <a:srgbClr val="1E22AA"/>
                  </a:solidFill>
                </a:rPr>
                <a:t>t</a:t>
              </a:r>
              <a:r>
                <a:rPr lang="en-US" sz="1500" dirty="0">
                  <a:solidFill>
                    <a:srgbClr val="1E22AA"/>
                  </a:solidFill>
                </a:rPr>
                <a:t> = 16</a:t>
              </a:r>
            </a:p>
          </p:txBody>
        </p:sp>
      </p:grpSp>
      <p:sp>
        <p:nvSpPr>
          <p:cNvPr id="52" name="TextBox 51">
            <a:extLst>
              <a:ext uri="{FF2B5EF4-FFF2-40B4-BE49-F238E27FC236}">
                <a16:creationId xmlns:a16="http://schemas.microsoft.com/office/drawing/2014/main" id="{D9736987-FD8F-4786-89C3-DD3670ACE2F2}"/>
              </a:ext>
            </a:extLst>
          </p:cNvPr>
          <p:cNvSpPr txBox="1"/>
          <p:nvPr/>
        </p:nvSpPr>
        <p:spPr>
          <a:xfrm>
            <a:off x="2706867" y="2158619"/>
            <a:ext cx="1580588" cy="308418"/>
          </a:xfrm>
          <a:prstGeom prst="rect">
            <a:avLst/>
          </a:prstGeom>
          <a:noFill/>
        </p:spPr>
        <p:txBody>
          <a:bodyPr wrap="square" rtlCol="0">
            <a:spAutoFit/>
          </a:bodyPr>
          <a:lstStyle/>
          <a:p>
            <a:r>
              <a:rPr lang="en-US" b="1" i="1" dirty="0">
                <a:solidFill>
                  <a:srgbClr val="7030A0"/>
                </a:solidFill>
              </a:rPr>
              <a:t>Accept</a:t>
            </a:r>
          </a:p>
        </p:txBody>
      </p:sp>
      <p:sp>
        <p:nvSpPr>
          <p:cNvPr id="53" name="TextBox 52">
            <a:extLst>
              <a:ext uri="{FF2B5EF4-FFF2-40B4-BE49-F238E27FC236}">
                <a16:creationId xmlns:a16="http://schemas.microsoft.com/office/drawing/2014/main" id="{8DF78C4B-0B8B-4060-9A69-C7CDC85B0706}"/>
              </a:ext>
            </a:extLst>
          </p:cNvPr>
          <p:cNvSpPr txBox="1"/>
          <p:nvPr/>
        </p:nvSpPr>
        <p:spPr>
          <a:xfrm>
            <a:off x="6251354" y="3469204"/>
            <a:ext cx="1387877" cy="308418"/>
          </a:xfrm>
          <a:prstGeom prst="rect">
            <a:avLst/>
          </a:prstGeom>
          <a:noFill/>
        </p:spPr>
        <p:txBody>
          <a:bodyPr wrap="square" rtlCol="0">
            <a:spAutoFit/>
          </a:bodyPr>
          <a:lstStyle/>
          <a:p>
            <a:r>
              <a:rPr lang="en-US" b="1" i="1" dirty="0">
                <a:solidFill>
                  <a:srgbClr val="FF0000"/>
                </a:solidFill>
              </a:rPr>
              <a:t>Reject</a:t>
            </a:r>
          </a:p>
        </p:txBody>
      </p:sp>
      <p:grpSp>
        <p:nvGrpSpPr>
          <p:cNvPr id="9" name="Group 8">
            <a:extLst>
              <a:ext uri="{FF2B5EF4-FFF2-40B4-BE49-F238E27FC236}">
                <a16:creationId xmlns:a16="http://schemas.microsoft.com/office/drawing/2014/main" id="{80DBB21D-645D-459B-BC1A-D21ABD12970E}"/>
              </a:ext>
            </a:extLst>
          </p:cNvPr>
          <p:cNvGrpSpPr/>
          <p:nvPr/>
        </p:nvGrpSpPr>
        <p:grpSpPr>
          <a:xfrm>
            <a:off x="1867947" y="1230654"/>
            <a:ext cx="5642582" cy="1268592"/>
            <a:chOff x="1567496" y="832148"/>
            <a:chExt cx="6269536" cy="1409547"/>
          </a:xfrm>
        </p:grpSpPr>
        <p:cxnSp>
          <p:nvCxnSpPr>
            <p:cNvPr id="190" name="Straight Arrow Connector 189">
              <a:extLst>
                <a:ext uri="{FF2B5EF4-FFF2-40B4-BE49-F238E27FC236}">
                  <a16:creationId xmlns:a16="http://schemas.microsoft.com/office/drawing/2014/main" id="{B051A5BC-4F12-4BC5-896C-2FBEBAA589C5}"/>
                </a:ext>
              </a:extLst>
            </p:cNvPr>
            <p:cNvCxnSpPr>
              <a:cxnSpLocks/>
              <a:stCxn id="167" idx="2"/>
              <a:endCxn id="176" idx="1"/>
            </p:cNvCxnSpPr>
            <p:nvPr/>
          </p:nvCxnSpPr>
          <p:spPr>
            <a:xfrm flipV="1">
              <a:off x="2091297" y="1082036"/>
              <a:ext cx="5384291" cy="906958"/>
            </a:xfrm>
            <a:prstGeom prst="straightConnector1">
              <a:avLst/>
            </a:prstGeom>
            <a:ln w="190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4937B92A-0DF8-437A-8143-5F7CD3842277}"/>
                </a:ext>
              </a:extLst>
            </p:cNvPr>
            <p:cNvSpPr txBox="1"/>
            <p:nvPr/>
          </p:nvSpPr>
          <p:spPr>
            <a:xfrm rot="21021470">
              <a:off x="3169515" y="1571931"/>
              <a:ext cx="2595419" cy="359072"/>
            </a:xfrm>
            <a:prstGeom prst="rect">
              <a:avLst/>
            </a:prstGeom>
            <a:noFill/>
          </p:spPr>
          <p:txBody>
            <a:bodyPr wrap="square" rtlCol="0">
              <a:spAutoFit/>
            </a:bodyPr>
            <a:lstStyle/>
            <a:p>
              <a:pPr algn="ctr"/>
              <a:r>
                <a:rPr lang="en-US" sz="1500" dirty="0">
                  <a:solidFill>
                    <a:srgbClr val="1E22AA"/>
                  </a:solidFill>
                </a:rPr>
                <a:t>Transfer 1200 to Charlie</a:t>
              </a:r>
            </a:p>
          </p:txBody>
        </p:sp>
        <p:sp>
          <p:nvSpPr>
            <p:cNvPr id="50" name="Rectangle 49">
              <a:extLst>
                <a:ext uri="{FF2B5EF4-FFF2-40B4-BE49-F238E27FC236}">
                  <a16:creationId xmlns:a16="http://schemas.microsoft.com/office/drawing/2014/main" id="{D47C5668-FC25-405A-99D4-FB9E8E81D7CD}"/>
                </a:ext>
              </a:extLst>
            </p:cNvPr>
            <p:cNvSpPr/>
            <p:nvPr/>
          </p:nvSpPr>
          <p:spPr>
            <a:xfrm>
              <a:off x="6993531" y="832148"/>
              <a:ext cx="843501" cy="371897"/>
            </a:xfrm>
            <a:prstGeom prst="rect">
              <a:avLst/>
            </a:prstGeom>
          </p:spPr>
          <p:txBody>
            <a:bodyPr wrap="square">
              <a:spAutoFit/>
            </a:bodyPr>
            <a:lstStyle/>
            <a:p>
              <a:r>
                <a:rPr lang="en-US" sz="1575" i="1" dirty="0">
                  <a:solidFill>
                    <a:srgbClr val="7030A0"/>
                  </a:solidFill>
                </a:rPr>
                <a:t>t</a:t>
              </a:r>
              <a:r>
                <a:rPr lang="en-US" sz="1575" dirty="0">
                  <a:solidFill>
                    <a:srgbClr val="7030A0"/>
                  </a:solidFill>
                </a:rPr>
                <a:t> = 15</a:t>
              </a:r>
            </a:p>
          </p:txBody>
        </p:sp>
        <p:sp>
          <p:nvSpPr>
            <p:cNvPr id="57" name="Rectangle 56">
              <a:extLst>
                <a:ext uri="{FF2B5EF4-FFF2-40B4-BE49-F238E27FC236}">
                  <a16:creationId xmlns:a16="http://schemas.microsoft.com/office/drawing/2014/main" id="{C7A69F67-BEB7-4781-ACED-CA53329B61E7}"/>
                </a:ext>
              </a:extLst>
            </p:cNvPr>
            <p:cNvSpPr/>
            <p:nvPr/>
          </p:nvSpPr>
          <p:spPr>
            <a:xfrm>
              <a:off x="1567496" y="1882623"/>
              <a:ext cx="843501" cy="359072"/>
            </a:xfrm>
            <a:prstGeom prst="rect">
              <a:avLst/>
            </a:prstGeom>
          </p:spPr>
          <p:txBody>
            <a:bodyPr wrap="square">
              <a:spAutoFit/>
            </a:bodyPr>
            <a:lstStyle/>
            <a:p>
              <a:r>
                <a:rPr lang="en-US" sz="1500" i="1" dirty="0">
                  <a:solidFill>
                    <a:srgbClr val="1E22AA"/>
                  </a:solidFill>
                </a:rPr>
                <a:t>t</a:t>
              </a:r>
              <a:r>
                <a:rPr lang="en-US" sz="1500" dirty="0">
                  <a:solidFill>
                    <a:srgbClr val="1E22AA"/>
                  </a:solidFill>
                </a:rPr>
                <a:t> = 18</a:t>
              </a:r>
            </a:p>
          </p:txBody>
        </p:sp>
      </p:grpSp>
      <p:graphicFrame>
        <p:nvGraphicFramePr>
          <p:cNvPr id="56" name="Table 19">
            <a:extLst>
              <a:ext uri="{FF2B5EF4-FFF2-40B4-BE49-F238E27FC236}">
                <a16:creationId xmlns:a16="http://schemas.microsoft.com/office/drawing/2014/main" id="{CACD2082-2C5E-4793-9CB1-DF45F0730A16}"/>
              </a:ext>
            </a:extLst>
          </p:cNvPr>
          <p:cNvGraphicFramePr>
            <a:graphicFrameLocks noGrp="1"/>
          </p:cNvGraphicFramePr>
          <p:nvPr/>
        </p:nvGraphicFramePr>
        <p:xfrm>
          <a:off x="4949613" y="4003776"/>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pic>
        <p:nvPicPr>
          <p:cNvPr id="31" name="Picture 30">
            <a:extLst>
              <a:ext uri="{FF2B5EF4-FFF2-40B4-BE49-F238E27FC236}">
                <a16:creationId xmlns:a16="http://schemas.microsoft.com/office/drawing/2014/main" id="{A67CCA52-4BFC-4B22-BC28-9A5A35B1B692}"/>
              </a:ext>
            </a:extLst>
          </p:cNvPr>
          <p:cNvPicPr>
            <a:picLocks noChangeAspect="1"/>
          </p:cNvPicPr>
          <p:nvPr/>
        </p:nvPicPr>
        <p:blipFill rotWithShape="1">
          <a:blip r:embed="rId5">
            <a:clrChange>
              <a:clrFrom>
                <a:srgbClr val="F8F8F5"/>
              </a:clrFrom>
              <a:clrTo>
                <a:srgbClr val="F8F8F5">
                  <a:alpha val="0"/>
                </a:srgbClr>
              </a:clrTo>
            </a:clrChange>
            <a:extLst>
              <a:ext uri="{837473B0-CC2E-450A-ABE3-18F120FF3D39}">
                <a1611:picAttrSrcUrl xmlns:a1611="http://schemas.microsoft.com/office/drawing/2016/11/main" r:id="rId6"/>
              </a:ext>
            </a:extLst>
          </a:blip>
          <a:srcRect l="15838" r="15838" b="51930"/>
          <a:stretch/>
        </p:blipFill>
        <p:spPr>
          <a:xfrm>
            <a:off x="1313780" y="1812869"/>
            <a:ext cx="654232" cy="613718"/>
          </a:xfrm>
          <a:prstGeom prst="rect">
            <a:avLst/>
          </a:prstGeom>
        </p:spPr>
      </p:pic>
      <p:sp>
        <p:nvSpPr>
          <p:cNvPr id="4" name="Slide Number Placeholder 3">
            <a:extLst>
              <a:ext uri="{FF2B5EF4-FFF2-40B4-BE49-F238E27FC236}">
                <a16:creationId xmlns:a16="http://schemas.microsoft.com/office/drawing/2014/main" id="{98885421-3429-27DB-B5AF-9E9AF89A2BDD}"/>
              </a:ext>
            </a:extLst>
          </p:cNvPr>
          <p:cNvSpPr>
            <a:spLocks noGrp="1"/>
          </p:cNvSpPr>
          <p:nvPr>
            <p:ph type="sldNum" sz="quarter" idx="4"/>
          </p:nvPr>
        </p:nvSpPr>
        <p:spPr/>
        <p:txBody>
          <a:bodyPr/>
          <a:lstStyle/>
          <a:p>
            <a:fld id="{97F98C0B-273E-428A-ABCF-EBED2BA25188}" type="slidenum">
              <a:rPr lang="en-US" smtClean="0"/>
              <a:t>18</a:t>
            </a:fld>
            <a:endParaRPr lang="en-US"/>
          </a:p>
        </p:txBody>
      </p:sp>
    </p:spTree>
    <p:extLst>
      <p:ext uri="{BB962C8B-B14F-4D97-AF65-F5344CB8AC3E}">
        <p14:creationId xmlns:p14="http://schemas.microsoft.com/office/powerpoint/2010/main" val="71963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62F5-20EB-46CB-B703-B9B5B9DA9245}"/>
              </a:ext>
            </a:extLst>
          </p:cNvPr>
          <p:cNvSpPr>
            <a:spLocks noGrp="1"/>
          </p:cNvSpPr>
          <p:nvPr>
            <p:ph type="title"/>
          </p:nvPr>
        </p:nvSpPr>
        <p:spPr/>
        <p:txBody>
          <a:bodyPr>
            <a:normAutofit/>
          </a:bodyPr>
          <a:lstStyle/>
          <a:p>
            <a:r>
              <a:rPr lang="en-US" dirty="0"/>
              <a:t>Alice isn’t Honest (Double Spending Problem)</a:t>
            </a:r>
            <a:endParaRPr lang="en-AU" dirty="0"/>
          </a:p>
        </p:txBody>
      </p:sp>
      <p:sp>
        <p:nvSpPr>
          <p:cNvPr id="167" name="TextBox 166">
            <a:extLst>
              <a:ext uri="{FF2B5EF4-FFF2-40B4-BE49-F238E27FC236}">
                <a16:creationId xmlns:a16="http://schemas.microsoft.com/office/drawing/2014/main" id="{ECFC11FC-BA7D-403C-92EE-7E7472E056EC}"/>
              </a:ext>
            </a:extLst>
          </p:cNvPr>
          <p:cNvSpPr txBox="1"/>
          <p:nvPr/>
        </p:nvSpPr>
        <p:spPr>
          <a:xfrm>
            <a:off x="2071681" y="1904342"/>
            <a:ext cx="535375" cy="341632"/>
          </a:xfrm>
          <a:prstGeom prst="rect">
            <a:avLst/>
          </a:prstGeom>
          <a:noFill/>
        </p:spPr>
        <p:txBody>
          <a:bodyPr wrap="square" rtlCol="0">
            <a:spAutoFit/>
          </a:bodyPr>
          <a:lstStyle/>
          <a:p>
            <a:r>
              <a:rPr lang="en-US" sz="1620" b="1" dirty="0"/>
              <a:t>A</a:t>
            </a:r>
          </a:p>
        </p:txBody>
      </p:sp>
      <p:sp>
        <p:nvSpPr>
          <p:cNvPr id="175" name="TextBox 174">
            <a:extLst>
              <a:ext uri="{FF2B5EF4-FFF2-40B4-BE49-F238E27FC236}">
                <a16:creationId xmlns:a16="http://schemas.microsoft.com/office/drawing/2014/main" id="{3F2FE506-E78C-45E4-BFA5-A3C9837D3920}"/>
              </a:ext>
            </a:extLst>
          </p:cNvPr>
          <p:cNvSpPr txBox="1"/>
          <p:nvPr/>
        </p:nvSpPr>
        <p:spPr>
          <a:xfrm>
            <a:off x="7720156" y="1264973"/>
            <a:ext cx="535375" cy="341632"/>
          </a:xfrm>
          <a:prstGeom prst="rect">
            <a:avLst/>
          </a:prstGeom>
          <a:noFill/>
        </p:spPr>
        <p:txBody>
          <a:bodyPr wrap="square" rtlCol="0">
            <a:spAutoFit/>
          </a:bodyPr>
          <a:lstStyle/>
          <a:p>
            <a:r>
              <a:rPr lang="en-US" sz="1620" b="1" dirty="0"/>
              <a:t>B</a:t>
            </a:r>
          </a:p>
        </p:txBody>
      </p:sp>
      <p:pic>
        <p:nvPicPr>
          <p:cNvPr id="176" name="Picture 175" descr="A close up of sunglasses&#10;&#10;Description generated with high confidence">
            <a:extLst>
              <a:ext uri="{FF2B5EF4-FFF2-40B4-BE49-F238E27FC236}">
                <a16:creationId xmlns:a16="http://schemas.microsoft.com/office/drawing/2014/main" id="{8AA9EA3D-AEA0-4AE8-896E-CAC9386ACE24}"/>
              </a:ext>
            </a:extLst>
          </p:cNvPr>
          <p:cNvPicPr>
            <a:picLocks noChangeAspect="1"/>
          </p:cNvPicPr>
          <p:nvPr/>
        </p:nvPicPr>
        <p:blipFill>
          <a:blip r:embed="rId3"/>
          <a:stretch>
            <a:fillRect/>
          </a:stretch>
        </p:blipFill>
        <p:spPr>
          <a:xfrm>
            <a:off x="7185230" y="1162251"/>
            <a:ext cx="534924" cy="534924"/>
          </a:xfrm>
          <a:prstGeom prst="rect">
            <a:avLst/>
          </a:prstGeom>
        </p:spPr>
      </p:pic>
      <p:pic>
        <p:nvPicPr>
          <p:cNvPr id="179" name="Picture 178" descr="A drawing of a cartoon character&#10;&#10;Description generated with high confidence">
            <a:extLst>
              <a:ext uri="{FF2B5EF4-FFF2-40B4-BE49-F238E27FC236}">
                <a16:creationId xmlns:a16="http://schemas.microsoft.com/office/drawing/2014/main" id="{E21F541A-C97A-4304-B19F-97EA7FF0F688}"/>
              </a:ext>
            </a:extLst>
          </p:cNvPr>
          <p:cNvPicPr>
            <a:picLocks noChangeAspect="1"/>
          </p:cNvPicPr>
          <p:nvPr/>
        </p:nvPicPr>
        <p:blipFill>
          <a:blip r:embed="rId4"/>
          <a:stretch>
            <a:fillRect/>
          </a:stretch>
        </p:blipFill>
        <p:spPr>
          <a:xfrm>
            <a:off x="5413858" y="3355728"/>
            <a:ext cx="535375" cy="535375"/>
          </a:xfrm>
          <a:prstGeom prst="rect">
            <a:avLst/>
          </a:prstGeom>
        </p:spPr>
      </p:pic>
      <p:sp>
        <p:nvSpPr>
          <p:cNvPr id="188" name="TextBox 187">
            <a:extLst>
              <a:ext uri="{FF2B5EF4-FFF2-40B4-BE49-F238E27FC236}">
                <a16:creationId xmlns:a16="http://schemas.microsoft.com/office/drawing/2014/main" id="{438FED98-BF88-4678-9469-A4A1111738B7}"/>
              </a:ext>
            </a:extLst>
          </p:cNvPr>
          <p:cNvSpPr txBox="1"/>
          <p:nvPr/>
        </p:nvSpPr>
        <p:spPr>
          <a:xfrm>
            <a:off x="5987704" y="3457214"/>
            <a:ext cx="535375" cy="341632"/>
          </a:xfrm>
          <a:prstGeom prst="rect">
            <a:avLst/>
          </a:prstGeom>
          <a:noFill/>
        </p:spPr>
        <p:txBody>
          <a:bodyPr wrap="square" rtlCol="0">
            <a:spAutoFit/>
          </a:bodyPr>
          <a:lstStyle/>
          <a:p>
            <a:r>
              <a:rPr lang="en-US" sz="1620" b="1" dirty="0"/>
              <a:t>C</a:t>
            </a:r>
          </a:p>
        </p:txBody>
      </p:sp>
      <p:cxnSp>
        <p:nvCxnSpPr>
          <p:cNvPr id="190" name="Straight Arrow Connector 189">
            <a:extLst>
              <a:ext uri="{FF2B5EF4-FFF2-40B4-BE49-F238E27FC236}">
                <a16:creationId xmlns:a16="http://schemas.microsoft.com/office/drawing/2014/main" id="{B051A5BC-4F12-4BC5-896C-2FBEBAA589C5}"/>
              </a:ext>
            </a:extLst>
          </p:cNvPr>
          <p:cNvCxnSpPr>
            <a:cxnSpLocks/>
            <a:stCxn id="167" idx="2"/>
            <a:endCxn id="176" idx="1"/>
          </p:cNvCxnSpPr>
          <p:nvPr/>
        </p:nvCxnSpPr>
        <p:spPr>
          <a:xfrm flipV="1">
            <a:off x="2339368" y="1429714"/>
            <a:ext cx="4845862" cy="8162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4937B92A-0DF8-437A-8143-5F7CD3842277}"/>
              </a:ext>
            </a:extLst>
          </p:cNvPr>
          <p:cNvSpPr txBox="1"/>
          <p:nvPr/>
        </p:nvSpPr>
        <p:spPr>
          <a:xfrm rot="21021470">
            <a:off x="3163733" y="1562952"/>
            <a:ext cx="2335877" cy="341632"/>
          </a:xfrm>
          <a:prstGeom prst="rect">
            <a:avLst/>
          </a:prstGeom>
          <a:noFill/>
        </p:spPr>
        <p:txBody>
          <a:bodyPr wrap="square" rtlCol="0">
            <a:spAutoFit/>
          </a:bodyPr>
          <a:lstStyle/>
          <a:p>
            <a:pPr algn="ctr"/>
            <a:r>
              <a:rPr lang="en-US" sz="1620" dirty="0"/>
              <a:t>Transfer 300 to Bob</a:t>
            </a:r>
          </a:p>
        </p:txBody>
      </p:sp>
      <p:cxnSp>
        <p:nvCxnSpPr>
          <p:cNvPr id="195" name="Straight Arrow Connector 194">
            <a:extLst>
              <a:ext uri="{FF2B5EF4-FFF2-40B4-BE49-F238E27FC236}">
                <a16:creationId xmlns:a16="http://schemas.microsoft.com/office/drawing/2014/main" id="{4C57DCFB-00D0-47F5-8E71-BEED1DA2CEF4}"/>
              </a:ext>
            </a:extLst>
          </p:cNvPr>
          <p:cNvCxnSpPr>
            <a:cxnSpLocks/>
            <a:stCxn id="167" idx="2"/>
            <a:endCxn id="179" idx="1"/>
          </p:cNvCxnSpPr>
          <p:nvPr/>
        </p:nvCxnSpPr>
        <p:spPr>
          <a:xfrm>
            <a:off x="2339369" y="2245975"/>
            <a:ext cx="3074489" cy="13774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FC2186E3-8082-4845-89AD-3E1132E05829}"/>
              </a:ext>
            </a:extLst>
          </p:cNvPr>
          <p:cNvSpPr txBox="1"/>
          <p:nvPr/>
        </p:nvSpPr>
        <p:spPr>
          <a:xfrm rot="1419795">
            <a:off x="3310762" y="2890096"/>
            <a:ext cx="2335877" cy="341632"/>
          </a:xfrm>
          <a:prstGeom prst="rect">
            <a:avLst/>
          </a:prstGeom>
          <a:noFill/>
        </p:spPr>
        <p:txBody>
          <a:bodyPr wrap="square" rtlCol="0">
            <a:spAutoFit/>
          </a:bodyPr>
          <a:lstStyle/>
          <a:p>
            <a:pPr algn="ctr"/>
            <a:r>
              <a:rPr lang="en-US" sz="1620" dirty="0"/>
              <a:t>Transfer 400 to Charlie</a:t>
            </a:r>
          </a:p>
        </p:txBody>
      </p:sp>
      <p:sp>
        <p:nvSpPr>
          <p:cNvPr id="199" name="TextBox 198">
            <a:extLst>
              <a:ext uri="{FF2B5EF4-FFF2-40B4-BE49-F238E27FC236}">
                <a16:creationId xmlns:a16="http://schemas.microsoft.com/office/drawing/2014/main" id="{41D62BA8-F5E4-49C8-93AE-FA07D551BA51}"/>
              </a:ext>
            </a:extLst>
          </p:cNvPr>
          <p:cNvSpPr txBox="1"/>
          <p:nvPr/>
        </p:nvSpPr>
        <p:spPr>
          <a:xfrm>
            <a:off x="438744" y="3973664"/>
            <a:ext cx="3701209" cy="646331"/>
          </a:xfrm>
          <a:prstGeom prst="rect">
            <a:avLst/>
          </a:prstGeom>
          <a:noFill/>
        </p:spPr>
        <p:txBody>
          <a:bodyPr wrap="square" rtlCol="0">
            <a:spAutoFit/>
          </a:bodyPr>
          <a:lstStyle/>
          <a:p>
            <a:pPr marL="257175" indent="-257175">
              <a:buClr>
                <a:schemeClr val="accent1"/>
              </a:buClr>
              <a:buFont typeface="Wingdings" pitchFamily="2" charset="2"/>
              <a:buChar char="§"/>
            </a:pPr>
            <a:r>
              <a:rPr lang="en-US" sz="1800" dirty="0"/>
              <a:t>Likelihood of multiple realities increases with no of ledger copies</a:t>
            </a:r>
          </a:p>
        </p:txBody>
      </p:sp>
      <p:graphicFrame>
        <p:nvGraphicFramePr>
          <p:cNvPr id="40" name="Table 19">
            <a:extLst>
              <a:ext uri="{FF2B5EF4-FFF2-40B4-BE49-F238E27FC236}">
                <a16:creationId xmlns:a16="http://schemas.microsoft.com/office/drawing/2014/main" id="{06D914FC-9871-4991-BE6B-03D338D6E243}"/>
              </a:ext>
            </a:extLst>
          </p:cNvPr>
          <p:cNvGraphicFramePr>
            <a:graphicFrameLocks noGrp="1"/>
          </p:cNvGraphicFramePr>
          <p:nvPr/>
        </p:nvGraphicFramePr>
        <p:xfrm>
          <a:off x="507742" y="2403892"/>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graphicFrame>
        <p:nvGraphicFramePr>
          <p:cNvPr id="41" name="Table 19">
            <a:extLst>
              <a:ext uri="{FF2B5EF4-FFF2-40B4-BE49-F238E27FC236}">
                <a16:creationId xmlns:a16="http://schemas.microsoft.com/office/drawing/2014/main" id="{114E5EA1-8879-4C17-BEA4-01907F400133}"/>
              </a:ext>
            </a:extLst>
          </p:cNvPr>
          <p:cNvGraphicFramePr>
            <a:graphicFrameLocks noGrp="1"/>
          </p:cNvGraphicFramePr>
          <p:nvPr/>
        </p:nvGraphicFramePr>
        <p:xfrm>
          <a:off x="6298449" y="1749164"/>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200 </a:t>
                      </a:r>
                      <a:r>
                        <a:rPr lang="en-AU" sz="1500" strike="sng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1300 </a:t>
                      </a:r>
                      <a:r>
                        <a:rPr lang="en-AU" sz="1500" strike="sng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graphicFrame>
        <p:nvGraphicFramePr>
          <p:cNvPr id="42" name="Table 19">
            <a:extLst>
              <a:ext uri="{FF2B5EF4-FFF2-40B4-BE49-F238E27FC236}">
                <a16:creationId xmlns:a16="http://schemas.microsoft.com/office/drawing/2014/main" id="{AD237AC8-5EDF-4E5D-955D-D82D053AF87C}"/>
              </a:ext>
            </a:extLst>
          </p:cNvPr>
          <p:cNvGraphicFramePr>
            <a:graphicFrameLocks noGrp="1"/>
          </p:cNvGraphicFramePr>
          <p:nvPr/>
        </p:nvGraphicFramePr>
        <p:xfrm>
          <a:off x="4660189" y="3959223"/>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dirty="0"/>
                        <a:t>100 </a:t>
                      </a:r>
                      <a:r>
                        <a:rPr lang="en-AU" sz="1500" strike="sng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strike="no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900 </a:t>
                      </a:r>
                      <a:r>
                        <a:rPr lang="en-AU" sz="1500" strike="sngStrike" dirty="0"/>
                        <a:t>500</a:t>
                      </a:r>
                    </a:p>
                  </a:txBody>
                  <a:tcPr marL="68580" marR="68580" marT="34290" marB="34290"/>
                </a:tc>
                <a:extLst>
                  <a:ext uri="{0D108BD9-81ED-4DB2-BD59-A6C34878D82A}">
                    <a16:rowId xmlns:a16="http://schemas.microsoft.com/office/drawing/2014/main" val="2930255492"/>
                  </a:ext>
                </a:extLst>
              </a:tr>
            </a:tbl>
          </a:graphicData>
        </a:graphic>
      </p:graphicFrame>
      <p:pic>
        <p:nvPicPr>
          <p:cNvPr id="17" name="Picture 16">
            <a:extLst>
              <a:ext uri="{FF2B5EF4-FFF2-40B4-BE49-F238E27FC236}">
                <a16:creationId xmlns:a16="http://schemas.microsoft.com/office/drawing/2014/main" id="{74DB065F-BF55-405F-9E97-ED263E4D62A8}"/>
              </a:ext>
            </a:extLst>
          </p:cNvPr>
          <p:cNvPicPr>
            <a:picLocks noChangeAspect="1"/>
          </p:cNvPicPr>
          <p:nvPr/>
        </p:nvPicPr>
        <p:blipFill rotWithShape="1">
          <a:blip r:embed="rId5">
            <a:clrChange>
              <a:clrFrom>
                <a:srgbClr val="F8F8F5"/>
              </a:clrFrom>
              <a:clrTo>
                <a:srgbClr val="F8F8F5">
                  <a:alpha val="0"/>
                </a:srgbClr>
              </a:clrTo>
            </a:clrChange>
            <a:extLst>
              <a:ext uri="{837473B0-CC2E-450A-ABE3-18F120FF3D39}">
                <a1611:picAttrSrcUrl xmlns:a1611="http://schemas.microsoft.com/office/drawing/2016/11/main" r:id="rId6"/>
              </a:ext>
            </a:extLst>
          </a:blip>
          <a:srcRect l="15838" r="15838" b="51930"/>
          <a:stretch/>
        </p:blipFill>
        <p:spPr>
          <a:xfrm>
            <a:off x="1337471" y="1749164"/>
            <a:ext cx="654232" cy="613718"/>
          </a:xfrm>
          <a:prstGeom prst="rect">
            <a:avLst/>
          </a:prstGeom>
        </p:spPr>
      </p:pic>
      <p:sp>
        <p:nvSpPr>
          <p:cNvPr id="4" name="Slide Number Placeholder 3">
            <a:extLst>
              <a:ext uri="{FF2B5EF4-FFF2-40B4-BE49-F238E27FC236}">
                <a16:creationId xmlns:a16="http://schemas.microsoft.com/office/drawing/2014/main" id="{BB906EB9-9BB3-E9A6-9611-FF5392CF1999}"/>
              </a:ext>
            </a:extLst>
          </p:cNvPr>
          <p:cNvSpPr>
            <a:spLocks noGrp="1"/>
          </p:cNvSpPr>
          <p:nvPr>
            <p:ph type="sldNum" sz="quarter" idx="4"/>
          </p:nvPr>
        </p:nvSpPr>
        <p:spPr/>
        <p:txBody>
          <a:bodyPr/>
          <a:lstStyle/>
          <a:p>
            <a:fld id="{97F98C0B-273E-428A-ABCF-EBED2BA25188}" type="slidenum">
              <a:rPr lang="en-US" smtClean="0"/>
              <a:t>19</a:t>
            </a:fld>
            <a:endParaRPr lang="en-US"/>
          </a:p>
        </p:txBody>
      </p:sp>
    </p:spTree>
    <p:extLst>
      <p:ext uri="{BB962C8B-B14F-4D97-AF65-F5344CB8AC3E}">
        <p14:creationId xmlns:p14="http://schemas.microsoft.com/office/powerpoint/2010/main" val="369218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p:txBody>
          <a:bodyPr/>
          <a:lstStyle/>
          <a:p>
            <a:r>
              <a:rPr lang="en-AU" dirty="0"/>
              <a:t>Agenda</a:t>
            </a:r>
          </a:p>
        </p:txBody>
      </p:sp>
      <p:graphicFrame>
        <p:nvGraphicFramePr>
          <p:cNvPr id="12" name="Text Placeholder 5">
            <a:extLst>
              <a:ext uri="{FF2B5EF4-FFF2-40B4-BE49-F238E27FC236}">
                <a16:creationId xmlns:a16="http://schemas.microsoft.com/office/drawing/2014/main" id="{1956B525-7DAC-4EB3-96B8-D1CBA7A08534}"/>
              </a:ext>
            </a:extLst>
          </p:cNvPr>
          <p:cNvGraphicFramePr/>
          <p:nvPr/>
        </p:nvGraphicFramePr>
        <p:xfrm>
          <a:off x="834391" y="1417340"/>
          <a:ext cx="7286625"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08551854-114C-08FE-3BB4-8CBCA4B5E30E}"/>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116886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4189059-E5B9-4472-B571-0B4598F3B562}"/>
              </a:ext>
            </a:extLst>
          </p:cNvPr>
          <p:cNvSpPr>
            <a:spLocks noGrp="1"/>
          </p:cNvSpPr>
          <p:nvPr>
            <p:ph idx="1"/>
          </p:nvPr>
        </p:nvSpPr>
        <p:spPr>
          <a:xfrm>
            <a:off x="648000" y="1273324"/>
            <a:ext cx="7920000" cy="3574285"/>
          </a:xfrm>
        </p:spPr>
        <p:txBody>
          <a:bodyPr>
            <a:normAutofit lnSpcReduction="10000"/>
          </a:bodyPr>
          <a:lstStyle/>
          <a:p>
            <a:r>
              <a:rPr lang="en-AU" dirty="0"/>
              <a:t>What are some potential solutions to overcome consistency issues?</a:t>
            </a:r>
          </a:p>
          <a:p>
            <a:r>
              <a:rPr lang="en-AU" dirty="0"/>
              <a:t>Maybe?…</a:t>
            </a:r>
          </a:p>
          <a:p>
            <a:pPr lvl="1"/>
            <a:r>
              <a:rPr lang="en-AU" sz="2000" dirty="0"/>
              <a:t>Keep only a single copy of an account/record</a:t>
            </a:r>
          </a:p>
          <a:p>
            <a:pPr lvl="1"/>
            <a:r>
              <a:rPr lang="en-AU" sz="2000" dirty="0"/>
              <a:t>Get a confirmation/Ack from all the replicas before updating an account</a:t>
            </a:r>
          </a:p>
          <a:p>
            <a:pPr lvl="1"/>
            <a:r>
              <a:rPr lang="en-AU" sz="2000" dirty="0"/>
              <a:t>Complete one transaction on all nodes before allowing another transaction on a related account</a:t>
            </a:r>
          </a:p>
          <a:p>
            <a:pPr lvl="1"/>
            <a:r>
              <a:rPr lang="en-AU" sz="2000" dirty="0"/>
              <a:t>Wait some time for a TX to complete</a:t>
            </a:r>
          </a:p>
          <a:p>
            <a:pPr lvl="1"/>
            <a:r>
              <a:rPr lang="en-AU" sz="2000" dirty="0"/>
              <a:t>Nodes to periodically double-check each other’s state</a:t>
            </a:r>
          </a:p>
          <a:p>
            <a:pPr lvl="1"/>
            <a:r>
              <a:rPr lang="en-AU" sz="2000" dirty="0"/>
              <a:t>Order TXs based on time</a:t>
            </a:r>
          </a:p>
          <a:p>
            <a:pPr lvl="1"/>
            <a:r>
              <a:rPr lang="en-AU" sz="2000" dirty="0"/>
              <a:t>….</a:t>
            </a:r>
            <a:endParaRPr lang="en-AU" dirty="0"/>
          </a:p>
        </p:txBody>
      </p:sp>
      <p:sp>
        <p:nvSpPr>
          <p:cNvPr id="2" name="Title 1">
            <a:extLst>
              <a:ext uri="{FF2B5EF4-FFF2-40B4-BE49-F238E27FC236}">
                <a16:creationId xmlns:a16="http://schemas.microsoft.com/office/drawing/2014/main" id="{6D0D4543-C66A-4C41-9E35-9F7921E261F2}"/>
              </a:ext>
            </a:extLst>
          </p:cNvPr>
          <p:cNvSpPr>
            <a:spLocks noGrp="1"/>
          </p:cNvSpPr>
          <p:nvPr>
            <p:ph type="title"/>
          </p:nvPr>
        </p:nvSpPr>
        <p:spPr/>
        <p:txBody>
          <a:bodyPr/>
          <a:lstStyle/>
          <a:p>
            <a:r>
              <a:rPr lang="en-AU" dirty="0"/>
              <a:t>Question</a:t>
            </a:r>
          </a:p>
        </p:txBody>
      </p:sp>
      <p:grpSp>
        <p:nvGrpSpPr>
          <p:cNvPr id="9" name="Group 8">
            <a:extLst>
              <a:ext uri="{FF2B5EF4-FFF2-40B4-BE49-F238E27FC236}">
                <a16:creationId xmlns:a16="http://schemas.microsoft.com/office/drawing/2014/main" id="{5D05E19F-3B3C-054D-CAFE-207076CC40C6}"/>
              </a:ext>
            </a:extLst>
          </p:cNvPr>
          <p:cNvGrpSpPr/>
          <p:nvPr/>
        </p:nvGrpSpPr>
        <p:grpSpPr>
          <a:xfrm>
            <a:off x="6690724" y="2124360"/>
            <a:ext cx="2417780" cy="2533340"/>
            <a:chOff x="6690724" y="1838610"/>
            <a:chExt cx="2417780" cy="2533340"/>
          </a:xfrm>
        </p:grpSpPr>
        <p:sp>
          <p:nvSpPr>
            <p:cNvPr id="4" name="Right Brace 3">
              <a:extLst>
                <a:ext uri="{FF2B5EF4-FFF2-40B4-BE49-F238E27FC236}">
                  <a16:creationId xmlns:a16="http://schemas.microsoft.com/office/drawing/2014/main" id="{89543440-D86D-178B-23D8-7B29486C51BE}"/>
                </a:ext>
              </a:extLst>
            </p:cNvPr>
            <p:cNvSpPr/>
            <p:nvPr/>
          </p:nvSpPr>
          <p:spPr>
            <a:xfrm>
              <a:off x="8532438" y="1838610"/>
              <a:ext cx="360040" cy="10931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 name="Right Brace 5">
              <a:extLst>
                <a:ext uri="{FF2B5EF4-FFF2-40B4-BE49-F238E27FC236}">
                  <a16:creationId xmlns:a16="http://schemas.microsoft.com/office/drawing/2014/main" id="{E4623001-49B4-F4A3-C6FA-0881C26B4192}"/>
                </a:ext>
              </a:extLst>
            </p:cNvPr>
            <p:cNvSpPr/>
            <p:nvPr/>
          </p:nvSpPr>
          <p:spPr>
            <a:xfrm>
              <a:off x="6690724" y="3147814"/>
              <a:ext cx="360040"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7" name="Rounded Rectangular Callout 6">
              <a:extLst>
                <a:ext uri="{FF2B5EF4-FFF2-40B4-BE49-F238E27FC236}">
                  <a16:creationId xmlns:a16="http://schemas.microsoft.com/office/drawing/2014/main" id="{7C241801-9984-C2A1-EE99-80CBCD38F45C}"/>
                </a:ext>
              </a:extLst>
            </p:cNvPr>
            <p:cNvSpPr/>
            <p:nvPr/>
          </p:nvSpPr>
          <p:spPr>
            <a:xfrm>
              <a:off x="7812360" y="3219822"/>
              <a:ext cx="1296144" cy="576064"/>
            </a:xfrm>
            <a:prstGeom prst="wedgeRoundRectCallout">
              <a:avLst>
                <a:gd name="adj1" fmla="val 31834"/>
                <a:gd name="adj2" fmla="val -1936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Limit concurrency</a:t>
              </a:r>
            </a:p>
          </p:txBody>
        </p:sp>
        <p:sp>
          <p:nvSpPr>
            <p:cNvPr id="8" name="Rounded Rectangular Callout 7">
              <a:extLst>
                <a:ext uri="{FF2B5EF4-FFF2-40B4-BE49-F238E27FC236}">
                  <a16:creationId xmlns:a16="http://schemas.microsoft.com/office/drawing/2014/main" id="{A5438596-042E-B162-2D53-CA84F3876E3E}"/>
                </a:ext>
              </a:extLst>
            </p:cNvPr>
            <p:cNvSpPr/>
            <p:nvPr/>
          </p:nvSpPr>
          <p:spPr>
            <a:xfrm>
              <a:off x="7186203" y="3954170"/>
              <a:ext cx="1440160" cy="417780"/>
            </a:xfrm>
            <a:prstGeom prst="wedgeRoundRectCallout">
              <a:avLst>
                <a:gd name="adj1" fmla="val -60438"/>
                <a:gd name="adj2" fmla="val -1038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Rely on time</a:t>
              </a:r>
            </a:p>
          </p:txBody>
        </p:sp>
      </p:grpSp>
      <p:sp>
        <p:nvSpPr>
          <p:cNvPr id="10" name="Slide Number Placeholder 9">
            <a:extLst>
              <a:ext uri="{FF2B5EF4-FFF2-40B4-BE49-F238E27FC236}">
                <a16:creationId xmlns:a16="http://schemas.microsoft.com/office/drawing/2014/main" id="{0BE74CCE-90BC-3A2E-D4AF-794DF68DEF1B}"/>
              </a:ext>
            </a:extLst>
          </p:cNvPr>
          <p:cNvSpPr>
            <a:spLocks noGrp="1"/>
          </p:cNvSpPr>
          <p:nvPr>
            <p:ph type="sldNum" sz="quarter" idx="4"/>
          </p:nvPr>
        </p:nvSpPr>
        <p:spPr/>
        <p:txBody>
          <a:bodyPr/>
          <a:lstStyle/>
          <a:p>
            <a:fld id="{97F98C0B-273E-428A-ABCF-EBED2BA25188}" type="slidenum">
              <a:rPr lang="en-US" smtClean="0"/>
              <a:t>20</a:t>
            </a:fld>
            <a:endParaRPr lang="en-US"/>
          </a:p>
        </p:txBody>
      </p:sp>
    </p:spTree>
    <p:extLst>
      <p:ext uri="{BB962C8B-B14F-4D97-AF65-F5344CB8AC3E}">
        <p14:creationId xmlns:p14="http://schemas.microsoft.com/office/powerpoint/2010/main" val="72217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F545587-D584-4FD9-ABB8-4C1F04A74B6C}"/>
              </a:ext>
            </a:extLst>
          </p:cNvPr>
          <p:cNvSpPr>
            <a:spLocks noGrp="1"/>
          </p:cNvSpPr>
          <p:nvPr>
            <p:ph idx="1"/>
          </p:nvPr>
        </p:nvSpPr>
        <p:spPr>
          <a:xfrm>
            <a:off x="648000" y="2416628"/>
            <a:ext cx="7920000" cy="2529104"/>
          </a:xfrm>
        </p:spPr>
        <p:txBody>
          <a:bodyPr>
            <a:normAutofit/>
          </a:bodyPr>
          <a:lstStyle/>
          <a:p>
            <a:r>
              <a:rPr lang="en-US" dirty="0"/>
              <a:t>Use of sender’s time to order transactions is not reliable</a:t>
            </a:r>
          </a:p>
          <a:p>
            <a:pPr lvl="1"/>
            <a:r>
              <a:rPr lang="en-US" sz="1800" dirty="0"/>
              <a:t>Clocks aren’t accurate – Drift &amp; skew</a:t>
            </a:r>
          </a:p>
          <a:p>
            <a:pPr lvl="1"/>
            <a:r>
              <a:rPr lang="en-US" sz="1800" dirty="0"/>
              <a:t>Difficult to sync them &amp; keep them synched</a:t>
            </a:r>
          </a:p>
          <a:p>
            <a:pPr lvl="1"/>
            <a:r>
              <a:rPr lang="en-US" sz="1800" dirty="0"/>
              <a:t>Sender could change time to game the system</a:t>
            </a:r>
          </a:p>
          <a:p>
            <a:r>
              <a:rPr lang="en-US" dirty="0"/>
              <a:t>Physical time isn’t a reliable measure in distributed systems</a:t>
            </a:r>
          </a:p>
          <a:p>
            <a:r>
              <a:rPr lang="en-US" dirty="0"/>
              <a:t>We just need nodes/replicas to agree on a global ordering of transactions</a:t>
            </a:r>
          </a:p>
        </p:txBody>
      </p:sp>
      <p:sp>
        <p:nvSpPr>
          <p:cNvPr id="6" name="Title 5">
            <a:extLst>
              <a:ext uri="{FF2B5EF4-FFF2-40B4-BE49-F238E27FC236}">
                <a16:creationId xmlns:a16="http://schemas.microsoft.com/office/drawing/2014/main" id="{42FA93C9-1A61-4D0D-8FE8-08C1F7A451E5}"/>
              </a:ext>
            </a:extLst>
          </p:cNvPr>
          <p:cNvSpPr>
            <a:spLocks noGrp="1"/>
          </p:cNvSpPr>
          <p:nvPr>
            <p:ph type="title"/>
          </p:nvPr>
        </p:nvSpPr>
        <p:spPr/>
        <p:txBody>
          <a:bodyPr/>
          <a:lstStyle/>
          <a:p>
            <a:r>
              <a:rPr lang="en-US" dirty="0"/>
              <a:t>Timing &amp; Ordering</a:t>
            </a:r>
            <a:endParaRPr lang="en-AU" dirty="0"/>
          </a:p>
        </p:txBody>
      </p:sp>
      <p:pic>
        <p:nvPicPr>
          <p:cNvPr id="8" name="Picture 7">
            <a:extLst>
              <a:ext uri="{FF2B5EF4-FFF2-40B4-BE49-F238E27FC236}">
                <a16:creationId xmlns:a16="http://schemas.microsoft.com/office/drawing/2014/main" id="{2E06E90C-D0D5-4A73-889F-9C48A9F43C58}"/>
              </a:ext>
            </a:extLst>
          </p:cNvPr>
          <p:cNvPicPr>
            <a:picLocks noChangeAspect="1"/>
          </p:cNvPicPr>
          <p:nvPr/>
        </p:nvPicPr>
        <p:blipFill>
          <a:blip r:embed="rId3" cstate="print"/>
          <a:stretch>
            <a:fillRect/>
          </a:stretch>
        </p:blipFill>
        <p:spPr>
          <a:xfrm>
            <a:off x="1778393" y="1304242"/>
            <a:ext cx="5587217" cy="1040378"/>
          </a:xfrm>
          <a:prstGeom prst="rect">
            <a:avLst/>
          </a:prstGeom>
        </p:spPr>
      </p:pic>
      <p:sp>
        <p:nvSpPr>
          <p:cNvPr id="3" name="Slide Number Placeholder 2">
            <a:extLst>
              <a:ext uri="{FF2B5EF4-FFF2-40B4-BE49-F238E27FC236}">
                <a16:creationId xmlns:a16="http://schemas.microsoft.com/office/drawing/2014/main" id="{3BDA3B32-EB42-75E1-6A9F-8EAFE332EC64}"/>
              </a:ext>
            </a:extLst>
          </p:cNvPr>
          <p:cNvSpPr>
            <a:spLocks noGrp="1"/>
          </p:cNvSpPr>
          <p:nvPr>
            <p:ph type="sldNum" sz="quarter" idx="4"/>
          </p:nvPr>
        </p:nvSpPr>
        <p:spPr/>
        <p:txBody>
          <a:bodyPr/>
          <a:lstStyle/>
          <a:p>
            <a:fld id="{97F98C0B-273E-428A-ABCF-EBED2BA25188}" type="slidenum">
              <a:rPr lang="en-US" smtClean="0"/>
              <a:t>21</a:t>
            </a:fld>
            <a:endParaRPr lang="en-US"/>
          </a:p>
        </p:txBody>
      </p:sp>
    </p:spTree>
    <p:extLst>
      <p:ext uri="{BB962C8B-B14F-4D97-AF65-F5344CB8AC3E}">
        <p14:creationId xmlns:p14="http://schemas.microsoft.com/office/powerpoint/2010/main" val="412853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17BD589-0504-4D31-A5BF-F4247AFA3596}"/>
              </a:ext>
            </a:extLst>
          </p:cNvPr>
          <p:cNvSpPr>
            <a:spLocks noGrp="1"/>
          </p:cNvSpPr>
          <p:nvPr>
            <p:ph idx="1"/>
          </p:nvPr>
        </p:nvSpPr>
        <p:spPr/>
        <p:txBody>
          <a:bodyPr/>
          <a:lstStyle/>
          <a:p>
            <a:r>
              <a:rPr lang="en-US" dirty="0"/>
              <a:t>“It’s impossible for a web service to provide following 3 guarantees at the same time” (Eric Brewer, 2000)</a:t>
            </a:r>
          </a:p>
          <a:p>
            <a:pPr lvl="1"/>
            <a:r>
              <a:rPr lang="en-US" sz="1800" dirty="0"/>
              <a:t>Consistency</a:t>
            </a:r>
          </a:p>
          <a:p>
            <a:pPr lvl="1"/>
            <a:r>
              <a:rPr lang="en-US" sz="1800" dirty="0"/>
              <a:t>Availability</a:t>
            </a:r>
          </a:p>
          <a:p>
            <a:pPr lvl="1"/>
            <a:r>
              <a:rPr lang="en-US" sz="1800" dirty="0"/>
              <a:t>Partition-tolerance </a:t>
            </a:r>
          </a:p>
          <a:p>
            <a:endParaRPr lang="en-AU" dirty="0"/>
          </a:p>
        </p:txBody>
      </p:sp>
      <p:sp>
        <p:nvSpPr>
          <p:cNvPr id="2" name="Title 1">
            <a:extLst>
              <a:ext uri="{FF2B5EF4-FFF2-40B4-BE49-F238E27FC236}">
                <a16:creationId xmlns:a16="http://schemas.microsoft.com/office/drawing/2014/main" id="{0AA4180A-D921-431D-BE0A-635E437120EA}"/>
              </a:ext>
            </a:extLst>
          </p:cNvPr>
          <p:cNvSpPr>
            <a:spLocks noGrp="1"/>
          </p:cNvSpPr>
          <p:nvPr>
            <p:ph type="title"/>
          </p:nvPr>
        </p:nvSpPr>
        <p:spPr/>
        <p:txBody>
          <a:bodyPr/>
          <a:lstStyle/>
          <a:p>
            <a:r>
              <a:rPr lang="en-US" dirty="0"/>
              <a:t>CAP Theorem</a:t>
            </a:r>
            <a:endParaRPr lang="en-AU" dirty="0"/>
          </a:p>
        </p:txBody>
      </p:sp>
      <p:pic>
        <p:nvPicPr>
          <p:cNvPr id="33" name="Picture 32" descr="A drawing of a cartoon character&#10;&#10;Description generated with high confidence">
            <a:extLst>
              <a:ext uri="{FF2B5EF4-FFF2-40B4-BE49-F238E27FC236}">
                <a16:creationId xmlns:a16="http://schemas.microsoft.com/office/drawing/2014/main" id="{FC107520-E236-4CA7-B672-335D12F7ED05}"/>
              </a:ext>
            </a:extLst>
          </p:cNvPr>
          <p:cNvPicPr>
            <a:picLocks noChangeAspect="1"/>
          </p:cNvPicPr>
          <p:nvPr/>
        </p:nvPicPr>
        <p:blipFill>
          <a:blip r:embed="rId3"/>
          <a:stretch>
            <a:fillRect/>
          </a:stretch>
        </p:blipFill>
        <p:spPr>
          <a:xfrm>
            <a:off x="4863589" y="4719994"/>
            <a:ext cx="535375" cy="535375"/>
          </a:xfrm>
          <a:prstGeom prst="rect">
            <a:avLst/>
          </a:prstGeom>
        </p:spPr>
      </p:pic>
      <p:cxnSp>
        <p:nvCxnSpPr>
          <p:cNvPr id="34" name="Straight Arrow Connector 33">
            <a:extLst>
              <a:ext uri="{FF2B5EF4-FFF2-40B4-BE49-F238E27FC236}">
                <a16:creationId xmlns:a16="http://schemas.microsoft.com/office/drawing/2014/main" id="{2650E97E-3F7F-45FE-B428-C22090DF94C0}"/>
              </a:ext>
            </a:extLst>
          </p:cNvPr>
          <p:cNvCxnSpPr>
            <a:cxnSpLocks/>
          </p:cNvCxnSpPr>
          <p:nvPr/>
        </p:nvCxnSpPr>
        <p:spPr>
          <a:xfrm flipV="1">
            <a:off x="5444041" y="4439688"/>
            <a:ext cx="1633855" cy="5842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DE7B4B-60F0-48C1-928E-4178CE437897}"/>
              </a:ext>
            </a:extLst>
          </p:cNvPr>
          <p:cNvSpPr txBox="1"/>
          <p:nvPr/>
        </p:nvSpPr>
        <p:spPr>
          <a:xfrm rot="20452762">
            <a:off x="4834247" y="4513106"/>
            <a:ext cx="2406590" cy="286232"/>
          </a:xfrm>
          <a:prstGeom prst="rect">
            <a:avLst/>
          </a:prstGeom>
          <a:noFill/>
        </p:spPr>
        <p:txBody>
          <a:bodyPr wrap="square" rtlCol="0">
            <a:spAutoFit/>
          </a:bodyPr>
          <a:lstStyle/>
          <a:p>
            <a:pPr algn="ctr"/>
            <a:r>
              <a:rPr lang="en-US" sz="1260" dirty="0"/>
              <a:t>Transfer 300 to Bob</a:t>
            </a:r>
          </a:p>
        </p:txBody>
      </p:sp>
      <p:cxnSp>
        <p:nvCxnSpPr>
          <p:cNvPr id="52" name="Straight Arrow Connector 51">
            <a:extLst>
              <a:ext uri="{FF2B5EF4-FFF2-40B4-BE49-F238E27FC236}">
                <a16:creationId xmlns:a16="http://schemas.microsoft.com/office/drawing/2014/main" id="{E91A724E-849A-4C36-BBCB-5C183962B028}"/>
              </a:ext>
            </a:extLst>
          </p:cNvPr>
          <p:cNvCxnSpPr>
            <a:cxnSpLocks/>
          </p:cNvCxnSpPr>
          <p:nvPr/>
        </p:nvCxnSpPr>
        <p:spPr>
          <a:xfrm flipH="1">
            <a:off x="3287236" y="3725996"/>
            <a:ext cx="28764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9C689BA-F080-40D3-8F56-F57622F31F93}"/>
              </a:ext>
            </a:extLst>
          </p:cNvPr>
          <p:cNvCxnSpPr>
            <a:cxnSpLocks/>
          </p:cNvCxnSpPr>
          <p:nvPr/>
        </p:nvCxnSpPr>
        <p:spPr>
          <a:xfrm>
            <a:off x="3192048" y="4193862"/>
            <a:ext cx="1641185" cy="794637"/>
          </a:xfrm>
          <a:prstGeom prst="straightConnector1">
            <a:avLst/>
          </a:prstGeom>
          <a:ln w="38100" cmpd="dbl">
            <a:solidFill>
              <a:schemeClr val="accent1">
                <a:lumMod val="9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AFA05AE8-0F60-4C4B-A832-2CE9594578B3}"/>
              </a:ext>
            </a:extLst>
          </p:cNvPr>
          <p:cNvSpPr/>
          <p:nvPr/>
        </p:nvSpPr>
        <p:spPr>
          <a:xfrm rot="1521076">
            <a:off x="3307146" y="4656344"/>
            <a:ext cx="1497821" cy="323165"/>
          </a:xfrm>
          <a:prstGeom prst="rect">
            <a:avLst/>
          </a:prstGeom>
        </p:spPr>
        <p:txBody>
          <a:bodyPr wrap="square">
            <a:spAutoFit/>
          </a:bodyPr>
          <a:lstStyle/>
          <a:p>
            <a:r>
              <a:rPr lang="en-US" sz="1500" dirty="0"/>
              <a:t>Charlie = 200</a:t>
            </a:r>
          </a:p>
        </p:txBody>
      </p:sp>
      <p:grpSp>
        <p:nvGrpSpPr>
          <p:cNvPr id="55" name="Group 54">
            <a:extLst>
              <a:ext uri="{FF2B5EF4-FFF2-40B4-BE49-F238E27FC236}">
                <a16:creationId xmlns:a16="http://schemas.microsoft.com/office/drawing/2014/main" id="{5051D144-C4D5-4E0B-AF11-7C02CE5EEB4B}"/>
              </a:ext>
            </a:extLst>
          </p:cNvPr>
          <p:cNvGrpSpPr/>
          <p:nvPr/>
        </p:nvGrpSpPr>
        <p:grpSpPr>
          <a:xfrm>
            <a:off x="3574870" y="3523469"/>
            <a:ext cx="1364587" cy="1106448"/>
            <a:chOff x="5986763" y="4330901"/>
            <a:chExt cx="1516207" cy="1229386"/>
          </a:xfrm>
        </p:grpSpPr>
        <p:grpSp>
          <p:nvGrpSpPr>
            <p:cNvPr id="56" name="Group 55">
              <a:extLst>
                <a:ext uri="{FF2B5EF4-FFF2-40B4-BE49-F238E27FC236}">
                  <a16:creationId xmlns:a16="http://schemas.microsoft.com/office/drawing/2014/main" id="{4ADA42CE-0B1A-474A-B4A2-F8F1BCAB36E8}"/>
                </a:ext>
              </a:extLst>
            </p:cNvPr>
            <p:cNvGrpSpPr/>
            <p:nvPr/>
          </p:nvGrpSpPr>
          <p:grpSpPr>
            <a:xfrm>
              <a:off x="7216642" y="4330901"/>
              <a:ext cx="286328" cy="415636"/>
              <a:chOff x="4123959" y="3665051"/>
              <a:chExt cx="286328" cy="415636"/>
            </a:xfrm>
          </p:grpSpPr>
          <p:cxnSp>
            <p:nvCxnSpPr>
              <p:cNvPr id="58" name="Straight Connector 57">
                <a:extLst>
                  <a:ext uri="{FF2B5EF4-FFF2-40B4-BE49-F238E27FC236}">
                    <a16:creationId xmlns:a16="http://schemas.microsoft.com/office/drawing/2014/main" id="{E8EF3F1D-C01B-490A-9F62-B2A73A08D5D1}"/>
                  </a:ext>
                </a:extLst>
              </p:cNvPr>
              <p:cNvCxnSpPr/>
              <p:nvPr/>
            </p:nvCxnSpPr>
            <p:spPr>
              <a:xfrm flipH="1">
                <a:off x="4123959" y="3665051"/>
                <a:ext cx="286328" cy="4156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75D4E69-04B6-4221-AD9C-89EE4BCE7DF2}"/>
                  </a:ext>
                </a:extLst>
              </p:cNvPr>
              <p:cNvCxnSpPr>
                <a:cxnSpLocks/>
              </p:cNvCxnSpPr>
              <p:nvPr/>
            </p:nvCxnSpPr>
            <p:spPr>
              <a:xfrm>
                <a:off x="4123959" y="3665051"/>
                <a:ext cx="286328" cy="4156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FEFB942A-74D3-4EB3-83FE-49D8192F6A54}"/>
                </a:ext>
              </a:extLst>
            </p:cNvPr>
            <p:cNvSpPr/>
            <p:nvPr/>
          </p:nvSpPr>
          <p:spPr>
            <a:xfrm rot="1593584">
              <a:off x="5986763" y="5201215"/>
              <a:ext cx="1401538" cy="359072"/>
            </a:xfrm>
            <a:prstGeom prst="rect">
              <a:avLst/>
            </a:prstGeom>
          </p:spPr>
          <p:txBody>
            <a:bodyPr wrap="square">
              <a:spAutoFit/>
            </a:bodyPr>
            <a:lstStyle/>
            <a:p>
              <a:r>
                <a:rPr lang="en-US" sz="1500" dirty="0">
                  <a:solidFill>
                    <a:srgbClr val="FF0000"/>
                  </a:solidFill>
                </a:rPr>
                <a:t>Charlie = 500</a:t>
              </a:r>
            </a:p>
          </p:txBody>
        </p:sp>
      </p:grpSp>
      <p:sp>
        <p:nvSpPr>
          <p:cNvPr id="60" name="TextBox 59">
            <a:extLst>
              <a:ext uri="{FF2B5EF4-FFF2-40B4-BE49-F238E27FC236}">
                <a16:creationId xmlns:a16="http://schemas.microsoft.com/office/drawing/2014/main" id="{E73E54F7-BBCA-4DB7-A4E2-55C95EFA35C1}"/>
              </a:ext>
            </a:extLst>
          </p:cNvPr>
          <p:cNvSpPr txBox="1"/>
          <p:nvPr/>
        </p:nvSpPr>
        <p:spPr>
          <a:xfrm>
            <a:off x="2039713" y="4360426"/>
            <a:ext cx="535375" cy="341632"/>
          </a:xfrm>
          <a:prstGeom prst="rect">
            <a:avLst/>
          </a:prstGeom>
          <a:noFill/>
        </p:spPr>
        <p:txBody>
          <a:bodyPr wrap="square" rtlCol="0">
            <a:spAutoFit/>
          </a:bodyPr>
          <a:lstStyle/>
          <a:p>
            <a:r>
              <a:rPr lang="en-US" sz="1620" b="1" dirty="0"/>
              <a:t>A</a:t>
            </a:r>
          </a:p>
        </p:txBody>
      </p:sp>
      <p:sp>
        <p:nvSpPr>
          <p:cNvPr id="61" name="TextBox 60">
            <a:extLst>
              <a:ext uri="{FF2B5EF4-FFF2-40B4-BE49-F238E27FC236}">
                <a16:creationId xmlns:a16="http://schemas.microsoft.com/office/drawing/2014/main" id="{8C0417C6-FCB7-4D3C-9DAE-C9F912A86AC2}"/>
              </a:ext>
            </a:extLst>
          </p:cNvPr>
          <p:cNvSpPr txBox="1"/>
          <p:nvPr/>
        </p:nvSpPr>
        <p:spPr>
          <a:xfrm>
            <a:off x="7219821" y="4381861"/>
            <a:ext cx="535375" cy="341632"/>
          </a:xfrm>
          <a:prstGeom prst="rect">
            <a:avLst/>
          </a:prstGeom>
          <a:noFill/>
        </p:spPr>
        <p:txBody>
          <a:bodyPr wrap="square" rtlCol="0">
            <a:spAutoFit/>
          </a:bodyPr>
          <a:lstStyle/>
          <a:p>
            <a:r>
              <a:rPr lang="en-US" sz="1620" b="1" dirty="0"/>
              <a:t>B</a:t>
            </a:r>
          </a:p>
        </p:txBody>
      </p:sp>
      <p:graphicFrame>
        <p:nvGraphicFramePr>
          <p:cNvPr id="64" name="Table 19">
            <a:extLst>
              <a:ext uri="{FF2B5EF4-FFF2-40B4-BE49-F238E27FC236}">
                <a16:creationId xmlns:a16="http://schemas.microsoft.com/office/drawing/2014/main" id="{96B2CEC0-3D0B-42B1-9A34-86290686E662}"/>
              </a:ext>
            </a:extLst>
          </p:cNvPr>
          <p:cNvGraphicFramePr>
            <a:graphicFrameLocks noGrp="1"/>
          </p:cNvGraphicFramePr>
          <p:nvPr/>
        </p:nvGraphicFramePr>
        <p:xfrm>
          <a:off x="1051752" y="3239385"/>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strike="no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strike="no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algn="r"/>
                      <a:r>
                        <a:rPr lang="en-AU" sz="1500" dirty="0"/>
                        <a:t>500</a:t>
                      </a:r>
                    </a:p>
                  </a:txBody>
                  <a:tcPr marL="68580" marR="68580" marT="34290" marB="34290"/>
                </a:tc>
                <a:extLst>
                  <a:ext uri="{0D108BD9-81ED-4DB2-BD59-A6C34878D82A}">
                    <a16:rowId xmlns:a16="http://schemas.microsoft.com/office/drawing/2014/main" val="2930255492"/>
                  </a:ext>
                </a:extLst>
              </a:tr>
            </a:tbl>
          </a:graphicData>
        </a:graphic>
      </p:graphicFrame>
      <p:graphicFrame>
        <p:nvGraphicFramePr>
          <p:cNvPr id="65" name="Table 19">
            <a:extLst>
              <a:ext uri="{FF2B5EF4-FFF2-40B4-BE49-F238E27FC236}">
                <a16:creationId xmlns:a16="http://schemas.microsoft.com/office/drawing/2014/main" id="{42B80244-61FE-486A-9400-48CC6672D156}"/>
              </a:ext>
            </a:extLst>
          </p:cNvPr>
          <p:cNvGraphicFramePr>
            <a:graphicFrameLocks noGrp="1"/>
          </p:cNvGraphicFramePr>
          <p:nvPr/>
        </p:nvGraphicFramePr>
        <p:xfrm>
          <a:off x="6239706" y="3079763"/>
          <a:ext cx="2113592" cy="1188720"/>
        </p:xfrm>
        <a:graphic>
          <a:graphicData uri="http://schemas.openxmlformats.org/drawingml/2006/table">
            <a:tbl>
              <a:tblPr firstRow="1">
                <a:tableStyleId>{5C22544A-7EE6-4342-B048-85BDC9FD1C3A}</a:tableStyleId>
              </a:tblPr>
              <a:tblGrid>
                <a:gridCol w="852366">
                  <a:extLst>
                    <a:ext uri="{9D8B030D-6E8A-4147-A177-3AD203B41FA5}">
                      <a16:colId xmlns:a16="http://schemas.microsoft.com/office/drawing/2014/main" val="156885627"/>
                    </a:ext>
                  </a:extLst>
                </a:gridCol>
                <a:gridCol w="1261226">
                  <a:extLst>
                    <a:ext uri="{9D8B030D-6E8A-4147-A177-3AD203B41FA5}">
                      <a16:colId xmlns:a16="http://schemas.microsoft.com/office/drawing/2014/main" val="3520014449"/>
                    </a:ext>
                  </a:extLst>
                </a:gridCol>
              </a:tblGrid>
              <a:tr h="297180">
                <a:tc>
                  <a:txBody>
                    <a:bodyPr/>
                    <a:lstStyle/>
                    <a:p>
                      <a:pPr algn="ctr"/>
                      <a:r>
                        <a:rPr lang="en-AU" sz="1500" dirty="0"/>
                        <a:t>ID</a:t>
                      </a:r>
                    </a:p>
                  </a:txBody>
                  <a:tcPr marL="68580" marR="68580" marT="34290" marB="34290"/>
                </a:tc>
                <a:tc>
                  <a:txBody>
                    <a:bodyPr/>
                    <a:lstStyle/>
                    <a:p>
                      <a:pPr algn="ctr"/>
                      <a:r>
                        <a:rPr lang="en-AU" sz="1500" dirty="0"/>
                        <a:t>Asset</a:t>
                      </a:r>
                    </a:p>
                  </a:txBody>
                  <a:tcPr marL="68580" marR="68580" marT="34290" marB="34290"/>
                </a:tc>
                <a:extLst>
                  <a:ext uri="{0D108BD9-81ED-4DB2-BD59-A6C34878D82A}">
                    <a16:rowId xmlns:a16="http://schemas.microsoft.com/office/drawing/2014/main" val="3704640424"/>
                  </a:ext>
                </a:extLst>
              </a:tr>
              <a:tr h="297180">
                <a:tc>
                  <a:txBody>
                    <a:bodyPr/>
                    <a:lstStyle/>
                    <a:p>
                      <a:r>
                        <a:rPr lang="en-AU" sz="1500" dirty="0"/>
                        <a:t>Alice</a:t>
                      </a:r>
                    </a:p>
                  </a:txBody>
                  <a:tcPr marL="68580" marR="68580" marT="34290" marB="34290"/>
                </a:tc>
                <a:tc>
                  <a:txBody>
                    <a:bodyPr/>
                    <a:lstStyle/>
                    <a:p>
                      <a:pPr algn="r"/>
                      <a:r>
                        <a:rPr lang="en-AU" sz="1500" strike="noStrike" dirty="0"/>
                        <a:t>500</a:t>
                      </a:r>
                    </a:p>
                  </a:txBody>
                  <a:tcPr marL="68580" marR="68580" marT="34290" marB="34290"/>
                </a:tc>
                <a:extLst>
                  <a:ext uri="{0D108BD9-81ED-4DB2-BD59-A6C34878D82A}">
                    <a16:rowId xmlns:a16="http://schemas.microsoft.com/office/drawing/2014/main" val="3601656600"/>
                  </a:ext>
                </a:extLst>
              </a:tr>
              <a:tr h="297180">
                <a:tc>
                  <a:txBody>
                    <a:bodyPr/>
                    <a:lstStyle/>
                    <a:p>
                      <a:r>
                        <a:rPr lang="en-AU" sz="1500" dirty="0"/>
                        <a:t>Bob</a:t>
                      </a:r>
                    </a:p>
                  </a:txBody>
                  <a:tcPr marL="68580" marR="68580" marT="34290" marB="34290"/>
                </a:tc>
                <a:tc>
                  <a:txBody>
                    <a:bodyPr/>
                    <a:lstStyle/>
                    <a:p>
                      <a:pPr algn="r"/>
                      <a:r>
                        <a:rPr lang="en-AU" sz="1500" dirty="0"/>
                        <a:t>1300 </a:t>
                      </a:r>
                      <a:r>
                        <a:rPr lang="en-AU" sz="1500" strike="sngStrike" dirty="0"/>
                        <a:t>1000</a:t>
                      </a:r>
                    </a:p>
                  </a:txBody>
                  <a:tcPr marL="68580" marR="68580" marT="34290" marB="34290"/>
                </a:tc>
                <a:extLst>
                  <a:ext uri="{0D108BD9-81ED-4DB2-BD59-A6C34878D82A}">
                    <a16:rowId xmlns:a16="http://schemas.microsoft.com/office/drawing/2014/main" val="1907556881"/>
                  </a:ext>
                </a:extLst>
              </a:tr>
              <a:tr h="297180">
                <a:tc>
                  <a:txBody>
                    <a:bodyPr/>
                    <a:lstStyle/>
                    <a:p>
                      <a:r>
                        <a:rPr lang="en-AU" sz="1500" dirty="0"/>
                        <a:t>Charlie</a:t>
                      </a:r>
                    </a:p>
                  </a:txBody>
                  <a:tcPr marL="68580" marR="68580" marT="34290" marB="34290"/>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AU" sz="1500" dirty="0"/>
                        <a:t>200 </a:t>
                      </a:r>
                      <a:r>
                        <a:rPr lang="en-AU" sz="1500" strike="sngStrike" dirty="0"/>
                        <a:t>500</a:t>
                      </a:r>
                    </a:p>
                  </a:txBody>
                  <a:tcPr marL="68580" marR="68580" marT="34290" marB="34290"/>
                </a:tc>
                <a:extLst>
                  <a:ext uri="{0D108BD9-81ED-4DB2-BD59-A6C34878D82A}">
                    <a16:rowId xmlns:a16="http://schemas.microsoft.com/office/drawing/2014/main" val="2930255492"/>
                  </a:ext>
                </a:extLst>
              </a:tr>
            </a:tbl>
          </a:graphicData>
        </a:graphic>
      </p:graphicFrame>
      <p:pic>
        <p:nvPicPr>
          <p:cNvPr id="62" name="Picture 61">
            <a:extLst>
              <a:ext uri="{FF2B5EF4-FFF2-40B4-BE49-F238E27FC236}">
                <a16:creationId xmlns:a16="http://schemas.microsoft.com/office/drawing/2014/main" id="{1EAE91DB-DD9C-4BAA-960A-628A21F25C78}"/>
              </a:ext>
            </a:extLst>
          </p:cNvPr>
          <p:cNvPicPr>
            <a:picLocks noChangeAspect="1"/>
          </p:cNvPicPr>
          <p:nvPr/>
        </p:nvPicPr>
        <p:blipFill rotWithShape="1">
          <a:blip r:embed="rId4">
            <a:clrChange>
              <a:clrFrom>
                <a:srgbClr val="F8F8F5"/>
              </a:clrFrom>
              <a:clrTo>
                <a:srgbClr val="F8F8F5">
                  <a:alpha val="0"/>
                </a:srgbClr>
              </a:clrTo>
            </a:clrChange>
            <a:extLst>
              <a:ext uri="{837473B0-CC2E-450A-ABE3-18F120FF3D39}">
                <a1611:picAttrSrcUrl xmlns:a1611="http://schemas.microsoft.com/office/drawing/2016/11/main" r:id="rId5"/>
              </a:ext>
            </a:extLst>
          </a:blip>
          <a:srcRect l="15838" r="15838" b="51930"/>
          <a:stretch/>
        </p:blipFill>
        <p:spPr>
          <a:xfrm>
            <a:off x="2767100" y="2858429"/>
            <a:ext cx="575648" cy="540000"/>
          </a:xfrm>
          <a:prstGeom prst="rect">
            <a:avLst/>
          </a:prstGeom>
        </p:spPr>
      </p:pic>
      <p:pic>
        <p:nvPicPr>
          <p:cNvPr id="31" name="Picture 30" descr="A close up of sunglasses&#10;&#10;Description generated with high confidence">
            <a:extLst>
              <a:ext uri="{FF2B5EF4-FFF2-40B4-BE49-F238E27FC236}">
                <a16:creationId xmlns:a16="http://schemas.microsoft.com/office/drawing/2014/main" id="{A0E4768A-B043-46E1-A748-97171B0C432B}"/>
              </a:ext>
            </a:extLst>
          </p:cNvPr>
          <p:cNvPicPr>
            <a:picLocks noChangeAspect="1"/>
          </p:cNvPicPr>
          <p:nvPr/>
        </p:nvPicPr>
        <p:blipFill>
          <a:blip r:embed="rId6"/>
          <a:stretch>
            <a:fillRect/>
          </a:stretch>
        </p:blipFill>
        <p:spPr>
          <a:xfrm>
            <a:off x="8006663" y="2704461"/>
            <a:ext cx="540000" cy="540000"/>
          </a:xfrm>
          <a:prstGeom prst="rect">
            <a:avLst/>
          </a:prstGeom>
        </p:spPr>
      </p:pic>
      <p:sp>
        <p:nvSpPr>
          <p:cNvPr id="4" name="Slide Number Placeholder 3">
            <a:extLst>
              <a:ext uri="{FF2B5EF4-FFF2-40B4-BE49-F238E27FC236}">
                <a16:creationId xmlns:a16="http://schemas.microsoft.com/office/drawing/2014/main" id="{FB5D295B-6B51-CD71-95C4-1AF2394952AD}"/>
              </a:ext>
            </a:extLst>
          </p:cNvPr>
          <p:cNvSpPr>
            <a:spLocks noGrp="1"/>
          </p:cNvSpPr>
          <p:nvPr>
            <p:ph type="sldNum" sz="quarter" idx="4"/>
          </p:nvPr>
        </p:nvSpPr>
        <p:spPr/>
        <p:txBody>
          <a:bodyPr/>
          <a:lstStyle/>
          <a:p>
            <a:fld id="{97F98C0B-273E-428A-ABCF-EBED2BA25188}" type="slidenum">
              <a:rPr lang="en-US" smtClean="0"/>
              <a:t>22</a:t>
            </a:fld>
            <a:endParaRPr lang="en-US"/>
          </a:p>
        </p:txBody>
      </p:sp>
    </p:spTree>
    <p:extLst>
      <p:ext uri="{BB962C8B-B14F-4D97-AF65-F5344CB8AC3E}">
        <p14:creationId xmlns:p14="http://schemas.microsoft.com/office/powerpoint/2010/main" val="418406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9F77303-9CAF-42E9-B155-CCA24BBCEB1D}"/>
              </a:ext>
            </a:extLst>
          </p:cNvPr>
          <p:cNvSpPr>
            <a:spLocks noGrp="1"/>
          </p:cNvSpPr>
          <p:nvPr>
            <p:ph idx="1"/>
          </p:nvPr>
        </p:nvSpPr>
        <p:spPr>
          <a:xfrm>
            <a:off x="4211960" y="1273324"/>
            <a:ext cx="4356040" cy="3574285"/>
          </a:xfrm>
        </p:spPr>
        <p:txBody>
          <a:bodyPr/>
          <a:lstStyle/>
          <a:p>
            <a:r>
              <a:rPr lang="en-US" dirty="0"/>
              <a:t>Choose any 2</a:t>
            </a:r>
          </a:p>
          <a:p>
            <a:r>
              <a:rPr lang="en-US" dirty="0"/>
              <a:t>But networks will partition!</a:t>
            </a:r>
          </a:p>
          <a:p>
            <a:pPr lvl="1"/>
            <a:r>
              <a:rPr lang="en-US" sz="1800" dirty="0"/>
              <a:t>Nodes lose network connectivity</a:t>
            </a:r>
          </a:p>
          <a:p>
            <a:pPr lvl="1"/>
            <a:r>
              <a:rPr lang="en-US" sz="1800" dirty="0"/>
              <a:t>Partition tolerance is mandatory in distributed systems</a:t>
            </a:r>
          </a:p>
          <a:p>
            <a:r>
              <a:rPr lang="en-US" dirty="0"/>
              <a:t>So, choose Consistency or Availability…</a:t>
            </a:r>
          </a:p>
          <a:p>
            <a:pPr lvl="1"/>
            <a:r>
              <a:rPr lang="en-US" sz="1800" dirty="0"/>
              <a:t>Blockchain needs to be Available</a:t>
            </a:r>
          </a:p>
          <a:p>
            <a:pPr lvl="1"/>
            <a:r>
              <a:rPr lang="en-US" sz="1800" dirty="0"/>
              <a:t>Ledger needs to be Consistent</a:t>
            </a:r>
          </a:p>
          <a:p>
            <a:pPr lvl="2"/>
            <a:r>
              <a:rPr lang="en-US" sz="1800" dirty="0"/>
              <a:t>Consensus </a:t>
            </a:r>
            <a:r>
              <a:rPr lang="en-US" sz="1800" dirty="0">
                <a:sym typeface="Wingdings" panose="05000000000000000000" pitchFamily="2" charset="2"/>
              </a:rPr>
              <a:t> Consistency</a:t>
            </a:r>
            <a:endParaRPr lang="en-US" sz="1800" dirty="0"/>
          </a:p>
        </p:txBody>
      </p:sp>
      <p:sp>
        <p:nvSpPr>
          <p:cNvPr id="2" name="Title 1">
            <a:extLst>
              <a:ext uri="{FF2B5EF4-FFF2-40B4-BE49-F238E27FC236}">
                <a16:creationId xmlns:a16="http://schemas.microsoft.com/office/drawing/2014/main" id="{863F5CD4-A6C5-44E9-84CD-BFA275AE144E}"/>
              </a:ext>
            </a:extLst>
          </p:cNvPr>
          <p:cNvSpPr>
            <a:spLocks noGrp="1"/>
          </p:cNvSpPr>
          <p:nvPr>
            <p:ph type="title"/>
          </p:nvPr>
        </p:nvSpPr>
        <p:spPr/>
        <p:txBody>
          <a:bodyPr/>
          <a:lstStyle/>
          <a:p>
            <a:r>
              <a:rPr lang="en-US" dirty="0"/>
              <a:t>CAP Theorem (Cont.)</a:t>
            </a:r>
            <a:endParaRPr lang="en-AU" dirty="0"/>
          </a:p>
        </p:txBody>
      </p:sp>
      <p:graphicFrame>
        <p:nvGraphicFramePr>
          <p:cNvPr id="11" name="Diagram 10">
            <a:extLst>
              <a:ext uri="{FF2B5EF4-FFF2-40B4-BE49-F238E27FC236}">
                <a16:creationId xmlns:a16="http://schemas.microsoft.com/office/drawing/2014/main" id="{49ACA2A2-8591-41E3-8C28-04A67B154591}"/>
              </a:ext>
            </a:extLst>
          </p:cNvPr>
          <p:cNvGraphicFramePr/>
          <p:nvPr>
            <p:extLst>
              <p:ext uri="{D42A27DB-BD31-4B8C-83A1-F6EECF244321}">
                <p14:modId xmlns:p14="http://schemas.microsoft.com/office/powerpoint/2010/main" val="444755552"/>
              </p:ext>
            </p:extLst>
          </p:nvPr>
        </p:nvGraphicFramePr>
        <p:xfrm>
          <a:off x="-587189" y="1198962"/>
          <a:ext cx="5504259" cy="3669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Freeform: Shape 23">
            <a:extLst>
              <a:ext uri="{FF2B5EF4-FFF2-40B4-BE49-F238E27FC236}">
                <a16:creationId xmlns:a16="http://schemas.microsoft.com/office/drawing/2014/main" id="{0A9D5A2B-C5E6-48DB-B758-41C13A759F30}"/>
              </a:ext>
            </a:extLst>
          </p:cNvPr>
          <p:cNvSpPr/>
          <p:nvPr/>
        </p:nvSpPr>
        <p:spPr>
          <a:xfrm>
            <a:off x="1898030" y="2953411"/>
            <a:ext cx="533820" cy="491599"/>
          </a:xfrm>
          <a:custGeom>
            <a:avLst/>
            <a:gdLst>
              <a:gd name="connsiteX0" fmla="*/ 355463 w 711760"/>
              <a:gd name="connsiteY0" fmla="*/ 0 h 655465"/>
              <a:gd name="connsiteX1" fmla="*/ 499727 w 711760"/>
              <a:gd name="connsiteY1" fmla="*/ 172722 h 655465"/>
              <a:gd name="connsiteX2" fmla="*/ 704540 w 711760"/>
              <a:gd name="connsiteY2" fmla="*/ 585935 h 655465"/>
              <a:gd name="connsiteX3" fmla="*/ 711760 w 711760"/>
              <a:gd name="connsiteY3" fmla="*/ 614016 h 655465"/>
              <a:gd name="connsiteX4" fmla="*/ 666536 w 711760"/>
              <a:gd name="connsiteY4" fmla="*/ 625645 h 655465"/>
              <a:gd name="connsiteX5" fmla="*/ 370723 w 711760"/>
              <a:gd name="connsiteY5" fmla="*/ 655465 h 655465"/>
              <a:gd name="connsiteX6" fmla="*/ 12701 w 711760"/>
              <a:gd name="connsiteY6" fmla="*/ 611491 h 655465"/>
              <a:gd name="connsiteX7" fmla="*/ 0 w 711760"/>
              <a:gd name="connsiteY7" fmla="*/ 607757 h 655465"/>
              <a:gd name="connsiteX8" fmla="*/ 5611 w 711760"/>
              <a:gd name="connsiteY8" fmla="*/ 585934 h 655465"/>
              <a:gd name="connsiteX9" fmla="*/ 274796 w 711760"/>
              <a:gd name="connsiteY9" fmla="*/ 88755 h 65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1760" h="655465">
                <a:moveTo>
                  <a:pt x="355463" y="0"/>
                </a:moveTo>
                <a:lnTo>
                  <a:pt x="499727" y="172722"/>
                </a:lnTo>
                <a:cubicBezTo>
                  <a:pt x="588402" y="297417"/>
                  <a:pt x="658080" y="436561"/>
                  <a:pt x="704540" y="585935"/>
                </a:cubicBezTo>
                <a:lnTo>
                  <a:pt x="711760" y="614016"/>
                </a:lnTo>
                <a:lnTo>
                  <a:pt x="666536" y="625645"/>
                </a:lnTo>
                <a:cubicBezTo>
                  <a:pt x="570986" y="645197"/>
                  <a:pt x="472054" y="655465"/>
                  <a:pt x="370723" y="655465"/>
                </a:cubicBezTo>
                <a:cubicBezTo>
                  <a:pt x="247227" y="655465"/>
                  <a:pt x="127292" y="640213"/>
                  <a:pt x="12701" y="611491"/>
                </a:cubicBezTo>
                <a:lnTo>
                  <a:pt x="0" y="607757"/>
                </a:lnTo>
                <a:lnTo>
                  <a:pt x="5611" y="585934"/>
                </a:lnTo>
                <a:cubicBezTo>
                  <a:pt x="62793" y="402089"/>
                  <a:pt x="155144" y="233740"/>
                  <a:pt x="274796" y="88755"/>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sz="1350" dirty="0"/>
          </a:p>
        </p:txBody>
      </p:sp>
      <p:sp>
        <p:nvSpPr>
          <p:cNvPr id="4" name="Slide Number Placeholder 3">
            <a:extLst>
              <a:ext uri="{FF2B5EF4-FFF2-40B4-BE49-F238E27FC236}">
                <a16:creationId xmlns:a16="http://schemas.microsoft.com/office/drawing/2014/main" id="{F801BFED-2D08-7E7E-C3E2-622D1188F63B}"/>
              </a:ext>
            </a:extLst>
          </p:cNvPr>
          <p:cNvSpPr>
            <a:spLocks noGrp="1"/>
          </p:cNvSpPr>
          <p:nvPr>
            <p:ph type="sldNum" sz="quarter" idx="4"/>
          </p:nvPr>
        </p:nvSpPr>
        <p:spPr/>
        <p:txBody>
          <a:bodyPr/>
          <a:lstStyle/>
          <a:p>
            <a:fld id="{97F98C0B-273E-428A-ABCF-EBED2BA25188}" type="slidenum">
              <a:rPr lang="en-US" smtClean="0"/>
              <a:t>23</a:t>
            </a:fld>
            <a:endParaRPr lang="en-US"/>
          </a:p>
        </p:txBody>
      </p:sp>
    </p:spTree>
    <p:extLst>
      <p:ext uri="{BB962C8B-B14F-4D97-AF65-F5344CB8AC3E}">
        <p14:creationId xmlns:p14="http://schemas.microsoft.com/office/powerpoint/2010/main" val="2315601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4AD18C5-56D8-4B49-BFE6-0D60948C269C}"/>
              </a:ext>
            </a:extLst>
          </p:cNvPr>
          <p:cNvSpPr>
            <a:spLocks noGrp="1"/>
          </p:cNvSpPr>
          <p:nvPr>
            <p:ph idx="1"/>
          </p:nvPr>
        </p:nvSpPr>
        <p:spPr/>
        <p:txBody>
          <a:bodyPr/>
          <a:lstStyle/>
          <a:p>
            <a:r>
              <a:rPr lang="en-US" dirty="0"/>
              <a:t>Agreement in the judgment or opinion reached by a group as a whole</a:t>
            </a:r>
          </a:p>
          <a:p>
            <a:pPr lvl="1"/>
            <a:r>
              <a:rPr lang="en-US" sz="1800" dirty="0"/>
              <a:t>Getting 2 nodes to agree is hard</a:t>
            </a:r>
          </a:p>
          <a:p>
            <a:pPr lvl="1"/>
            <a:r>
              <a:rPr lang="en-US" sz="1800" dirty="0"/>
              <a:t>Getting many nodes to agree is even harder</a:t>
            </a:r>
          </a:p>
          <a:p>
            <a:r>
              <a:rPr lang="en-US" dirty="0"/>
              <a:t>Achieving consensus under:</a:t>
            </a:r>
          </a:p>
          <a:p>
            <a:pPr lvl="1"/>
            <a:r>
              <a:rPr lang="en-US" sz="1800" dirty="0"/>
              <a:t>Unreliable communication – Partition tolerance</a:t>
            </a:r>
          </a:p>
          <a:p>
            <a:pPr lvl="1"/>
            <a:r>
              <a:rPr lang="en-US" sz="1800" dirty="0"/>
              <a:t>Failed nodes – Fault tolerance</a:t>
            </a:r>
          </a:p>
          <a:p>
            <a:pPr lvl="1"/>
            <a:r>
              <a:rPr lang="en-US" sz="1800" dirty="0"/>
              <a:t>Misbehaving nodes – Byzantine fault tolerance</a:t>
            </a:r>
          </a:p>
          <a:p>
            <a:r>
              <a:rPr lang="en-AU" dirty="0"/>
              <a:t>Consensus can be achieved algorithmically with various trade-offs</a:t>
            </a:r>
          </a:p>
        </p:txBody>
      </p:sp>
      <p:sp>
        <p:nvSpPr>
          <p:cNvPr id="6" name="Title 5">
            <a:extLst>
              <a:ext uri="{FF2B5EF4-FFF2-40B4-BE49-F238E27FC236}">
                <a16:creationId xmlns:a16="http://schemas.microsoft.com/office/drawing/2014/main" id="{1A1BC9C2-690C-4792-88EB-D6D580B10982}"/>
              </a:ext>
            </a:extLst>
          </p:cNvPr>
          <p:cNvSpPr>
            <a:spLocks noGrp="1"/>
          </p:cNvSpPr>
          <p:nvPr>
            <p:ph type="title"/>
          </p:nvPr>
        </p:nvSpPr>
        <p:spPr/>
        <p:txBody>
          <a:bodyPr/>
          <a:lstStyle/>
          <a:p>
            <a:r>
              <a:rPr lang="en-AU" dirty="0"/>
              <a:t>Consensus</a:t>
            </a:r>
          </a:p>
        </p:txBody>
      </p:sp>
      <p:sp>
        <p:nvSpPr>
          <p:cNvPr id="3" name="Slide Number Placeholder 2">
            <a:extLst>
              <a:ext uri="{FF2B5EF4-FFF2-40B4-BE49-F238E27FC236}">
                <a16:creationId xmlns:a16="http://schemas.microsoft.com/office/drawing/2014/main" id="{98374101-F1E0-BD3A-2CCF-2661531BFE43}"/>
              </a:ext>
            </a:extLst>
          </p:cNvPr>
          <p:cNvSpPr>
            <a:spLocks noGrp="1"/>
          </p:cNvSpPr>
          <p:nvPr>
            <p:ph type="sldNum" sz="quarter" idx="4"/>
          </p:nvPr>
        </p:nvSpPr>
        <p:spPr/>
        <p:txBody>
          <a:bodyPr/>
          <a:lstStyle/>
          <a:p>
            <a:fld id="{97F98C0B-273E-428A-ABCF-EBED2BA25188}" type="slidenum">
              <a:rPr lang="en-US" smtClean="0"/>
              <a:t>24</a:t>
            </a:fld>
            <a:endParaRPr lang="en-US"/>
          </a:p>
        </p:txBody>
      </p:sp>
    </p:spTree>
    <p:extLst>
      <p:ext uri="{BB962C8B-B14F-4D97-AF65-F5344CB8AC3E}">
        <p14:creationId xmlns:p14="http://schemas.microsoft.com/office/powerpoint/2010/main" val="248829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32F092-AF85-4C29-9C5C-CF5963E01E64}"/>
              </a:ext>
            </a:extLst>
          </p:cNvPr>
          <p:cNvSpPr>
            <a:spLocks noGrp="1"/>
          </p:cNvSpPr>
          <p:nvPr>
            <p:ph type="body" sz="quarter" idx="10"/>
          </p:nvPr>
        </p:nvSpPr>
        <p:spPr>
          <a:xfrm>
            <a:off x="640934" y="1257322"/>
            <a:ext cx="6811385" cy="4000444"/>
          </a:xfrm>
        </p:spPr>
        <p:txBody>
          <a:bodyPr/>
          <a:lstStyle/>
          <a:p>
            <a:r>
              <a:rPr lang="en-AU" dirty="0">
                <a:solidFill>
                  <a:schemeClr val="bg1"/>
                </a:solidFill>
              </a:rPr>
              <a:t>Transactions, Blocks, &amp; Ledger Structures</a:t>
            </a:r>
          </a:p>
        </p:txBody>
      </p:sp>
    </p:spTree>
    <p:extLst>
      <p:ext uri="{BB962C8B-B14F-4D97-AF65-F5344CB8AC3E}">
        <p14:creationId xmlns:p14="http://schemas.microsoft.com/office/powerpoint/2010/main" val="70645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Identifiable data package</a:t>
            </a:r>
          </a:p>
          <a:p>
            <a:pPr lvl="1"/>
            <a:r>
              <a:rPr lang="en-US" sz="1800" dirty="0"/>
              <a:t>Monetary value (Cryptocurrency)</a:t>
            </a:r>
          </a:p>
          <a:p>
            <a:pPr lvl="1"/>
            <a:r>
              <a:rPr lang="en-US" sz="1800" dirty="0"/>
              <a:t>Code</a:t>
            </a:r>
          </a:p>
          <a:p>
            <a:pPr lvl="1"/>
            <a:r>
              <a:rPr lang="en-US" sz="1800" dirty="0"/>
              <a:t>Parameters/results of function calls</a:t>
            </a:r>
          </a:p>
        </p:txBody>
      </p:sp>
      <p:sp>
        <p:nvSpPr>
          <p:cNvPr id="2" name="Title 1"/>
          <p:cNvSpPr>
            <a:spLocks noGrp="1"/>
          </p:cNvSpPr>
          <p:nvPr>
            <p:ph type="title"/>
          </p:nvPr>
        </p:nvSpPr>
        <p:spPr/>
        <p:txBody>
          <a:bodyPr/>
          <a:lstStyle/>
          <a:p>
            <a:r>
              <a:rPr lang="en-US" dirty="0"/>
              <a:t>Transaction (TX)</a:t>
            </a:r>
          </a:p>
        </p:txBody>
      </p:sp>
      <p:sp>
        <p:nvSpPr>
          <p:cNvPr id="24" name="TextBox 23"/>
          <p:cNvSpPr txBox="1"/>
          <p:nvPr/>
        </p:nvSpPr>
        <p:spPr>
          <a:xfrm>
            <a:off x="1152195" y="3091059"/>
            <a:ext cx="6610334"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80" dirty="0">
                <a:latin typeface="Consolas"/>
                <a:cs typeface="Consolas"/>
              </a:rPr>
              <a:t>Input:</a:t>
            </a:r>
          </a:p>
          <a:p>
            <a:r>
              <a:rPr lang="en-US" sz="1080" dirty="0">
                <a:latin typeface="Consolas"/>
                <a:cs typeface="Consolas"/>
              </a:rPr>
              <a:t>Previous tx: f5d8ee39a430901c91a5917b9f2dc19d6d1a0e9cea205b009ca73dd04470b9a6</a:t>
            </a:r>
          </a:p>
          <a:p>
            <a:r>
              <a:rPr lang="en-US" sz="1080" dirty="0">
                <a:latin typeface="Consolas"/>
                <a:cs typeface="Consolas"/>
              </a:rPr>
              <a:t>Index: 0</a:t>
            </a:r>
          </a:p>
          <a:p>
            <a:r>
              <a:rPr lang="en-US" sz="1080" dirty="0">
                <a:latin typeface="Consolas"/>
                <a:cs typeface="Consolas"/>
              </a:rPr>
              <a:t>scriptSig: 304502206e21798a42fae0e854281abd38bacd1aeed3ee3738d9e1446618c4571d10</a:t>
            </a:r>
          </a:p>
          <a:p>
            <a:r>
              <a:rPr lang="en-US" sz="1080" dirty="0">
                <a:latin typeface="Consolas"/>
                <a:cs typeface="Consolas"/>
              </a:rPr>
              <a:t>90db022100e2ac980643b0b82c0e88ffdfec6b64e3e6ba35e7ba5fdd7d5d6cc8d25c6b241501</a:t>
            </a:r>
          </a:p>
          <a:p>
            <a:endParaRPr lang="en-US" sz="1080" dirty="0">
              <a:latin typeface="Consolas"/>
              <a:cs typeface="Consolas"/>
            </a:endParaRPr>
          </a:p>
          <a:p>
            <a:r>
              <a:rPr lang="en-US" sz="1080" dirty="0">
                <a:latin typeface="Consolas"/>
                <a:cs typeface="Consolas"/>
              </a:rPr>
              <a:t>Output:</a:t>
            </a:r>
          </a:p>
          <a:p>
            <a:r>
              <a:rPr lang="en-US" sz="1080" dirty="0">
                <a:latin typeface="Consolas"/>
                <a:cs typeface="Consolas"/>
              </a:rPr>
              <a:t>Value: 5000000000</a:t>
            </a:r>
          </a:p>
          <a:p>
            <a:r>
              <a:rPr lang="en-US" sz="1080" dirty="0">
                <a:latin typeface="Consolas"/>
                <a:cs typeface="Consolas"/>
              </a:rPr>
              <a:t>scriptPubKey: OP_DUP OP_HASH160 404371705fa9bd789a2fcd52d2c580b65d35549d</a:t>
            </a:r>
          </a:p>
          <a:p>
            <a:r>
              <a:rPr lang="en-US" sz="1080" dirty="0">
                <a:latin typeface="Consolas"/>
                <a:cs typeface="Consolas"/>
              </a:rPr>
              <a:t>OP_EQUALVERIFY OP_CHECKSIG</a:t>
            </a:r>
          </a:p>
        </p:txBody>
      </p:sp>
      <p:sp>
        <p:nvSpPr>
          <p:cNvPr id="4" name="TextBox 3">
            <a:extLst>
              <a:ext uri="{FF2B5EF4-FFF2-40B4-BE49-F238E27FC236}">
                <a16:creationId xmlns:a16="http://schemas.microsoft.com/office/drawing/2014/main" id="{987DE9F9-EA0A-4448-914A-9D4CB56135B5}"/>
              </a:ext>
            </a:extLst>
          </p:cNvPr>
          <p:cNvSpPr txBox="1"/>
          <p:nvPr/>
        </p:nvSpPr>
        <p:spPr>
          <a:xfrm>
            <a:off x="6073139" y="1421373"/>
            <a:ext cx="2236470" cy="95667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AU" dirty="0"/>
              <a:t>To:</a:t>
            </a:r>
          </a:p>
          <a:p>
            <a:r>
              <a:rPr lang="en-AU" dirty="0"/>
              <a:t>From:</a:t>
            </a:r>
          </a:p>
          <a:p>
            <a:r>
              <a:rPr lang="en-AU" dirty="0"/>
              <a:t>Value/Data:</a:t>
            </a:r>
          </a:p>
          <a:p>
            <a:r>
              <a:rPr lang="en-AU" dirty="0"/>
              <a:t>Sender’s Signature:</a:t>
            </a:r>
          </a:p>
        </p:txBody>
      </p:sp>
      <p:sp>
        <p:nvSpPr>
          <p:cNvPr id="6" name="Slide Number Placeholder 5">
            <a:extLst>
              <a:ext uri="{FF2B5EF4-FFF2-40B4-BE49-F238E27FC236}">
                <a16:creationId xmlns:a16="http://schemas.microsoft.com/office/drawing/2014/main" id="{4CAF06A4-9B84-E0CD-2A17-969A7AECBF28}"/>
              </a:ext>
            </a:extLst>
          </p:cNvPr>
          <p:cNvSpPr>
            <a:spLocks noGrp="1"/>
          </p:cNvSpPr>
          <p:nvPr>
            <p:ph type="sldNum" sz="quarter" idx="4"/>
          </p:nvPr>
        </p:nvSpPr>
        <p:spPr/>
        <p:txBody>
          <a:bodyPr/>
          <a:lstStyle/>
          <a:p>
            <a:fld id="{97F98C0B-273E-428A-ABCF-EBED2BA25188}" type="slidenum">
              <a:rPr lang="en-US" smtClean="0"/>
              <a:t>26</a:t>
            </a:fld>
            <a:endParaRPr lang="en-US"/>
          </a:p>
        </p:txBody>
      </p:sp>
    </p:spTree>
    <p:extLst>
      <p:ext uri="{BB962C8B-B14F-4D97-AF65-F5344CB8AC3E}">
        <p14:creationId xmlns:p14="http://schemas.microsoft.com/office/powerpoint/2010/main" val="4105264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E9A5-9D9B-4C11-BB8A-9B91BD796316}"/>
              </a:ext>
            </a:extLst>
          </p:cNvPr>
          <p:cNvSpPr>
            <a:spLocks noGrp="1"/>
          </p:cNvSpPr>
          <p:nvPr>
            <p:ph idx="1"/>
          </p:nvPr>
        </p:nvSpPr>
        <p:spPr>
          <a:xfrm>
            <a:off x="648000" y="3549004"/>
            <a:ext cx="7920000" cy="1670696"/>
          </a:xfrm>
        </p:spPr>
        <p:txBody>
          <a:bodyPr>
            <a:normAutofit fontScale="92500" lnSpcReduction="20000"/>
          </a:bodyPr>
          <a:lstStyle/>
          <a:p>
            <a:r>
              <a:rPr lang="en-AU" sz="2000" dirty="0"/>
              <a:t>Collection of ordered TXs form a block’s body</a:t>
            </a:r>
          </a:p>
          <a:p>
            <a:r>
              <a:rPr lang="en-AU" sz="2000" dirty="0"/>
              <a:t>Summary of those TXs &amp; hash of previous block forms a block’s header</a:t>
            </a:r>
          </a:p>
          <a:p>
            <a:r>
              <a:rPr lang="en-AU" sz="2000" dirty="0"/>
              <a:t>Collection of blocks form a blockchain</a:t>
            </a:r>
          </a:p>
          <a:p>
            <a:pPr lvl="1"/>
            <a:r>
              <a:rPr lang="en-AU" sz="1800" dirty="0"/>
              <a:t>Blocks are built by a distributed set of nodes, aka mining</a:t>
            </a:r>
          </a:p>
          <a:p>
            <a:pPr lvl="1"/>
            <a:r>
              <a:rPr lang="en-AU" sz="1800" dirty="0"/>
              <a:t>Nodes agree on contents of a block, order of blocks, &amp; who has the right to build a block </a:t>
            </a:r>
            <a:r>
              <a:rPr lang="en-AU" sz="1800" dirty="0">
                <a:sym typeface="Wingdings" panose="05000000000000000000" pitchFamily="2" charset="2"/>
              </a:rPr>
              <a:t> </a:t>
            </a:r>
            <a:r>
              <a:rPr lang="en-AU" sz="1800" dirty="0"/>
              <a:t>Consistent chain of blocks </a:t>
            </a:r>
          </a:p>
        </p:txBody>
      </p:sp>
      <p:sp>
        <p:nvSpPr>
          <p:cNvPr id="78" name="Title 77"/>
          <p:cNvSpPr>
            <a:spLocks noGrp="1"/>
          </p:cNvSpPr>
          <p:nvPr>
            <p:ph type="title"/>
          </p:nvPr>
        </p:nvSpPr>
        <p:spPr/>
        <p:txBody>
          <a:bodyPr/>
          <a:lstStyle/>
          <a:p>
            <a:r>
              <a:rPr lang="en-US" dirty="0"/>
              <a:t>Blockchain Formation</a:t>
            </a:r>
          </a:p>
        </p:txBody>
      </p:sp>
      <p:sp>
        <p:nvSpPr>
          <p:cNvPr id="79" name="Rectangle 78"/>
          <p:cNvSpPr/>
          <p:nvPr/>
        </p:nvSpPr>
        <p:spPr>
          <a:xfrm>
            <a:off x="1732367" y="1799010"/>
            <a:ext cx="1844151" cy="16127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500" dirty="0"/>
          </a:p>
        </p:txBody>
      </p:sp>
      <p:sp>
        <p:nvSpPr>
          <p:cNvPr id="81" name="Rectangle 80"/>
          <p:cNvSpPr/>
          <p:nvPr/>
        </p:nvSpPr>
        <p:spPr>
          <a:xfrm>
            <a:off x="1831992" y="2439755"/>
            <a:ext cx="1620180" cy="9072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350" dirty="0">
                <a:solidFill>
                  <a:schemeClr val="tx1"/>
                </a:solidFill>
              </a:rPr>
              <a:t>Transaction 1</a:t>
            </a:r>
          </a:p>
          <a:p>
            <a:pPr algn="ctr"/>
            <a:r>
              <a:rPr lang="en-AU" sz="1350" dirty="0">
                <a:solidFill>
                  <a:schemeClr val="tx1"/>
                </a:solidFill>
              </a:rPr>
              <a:t>Transaction 2</a:t>
            </a:r>
          </a:p>
          <a:p>
            <a:pPr algn="ctr"/>
            <a:r>
              <a:rPr lang="en-AU" sz="1350" dirty="0">
                <a:solidFill>
                  <a:schemeClr val="tx1"/>
                </a:solidFill>
              </a:rPr>
              <a:t>Transaction 3</a:t>
            </a:r>
          </a:p>
          <a:p>
            <a:pPr algn="ctr"/>
            <a:r>
              <a:rPr lang="en-AU" sz="1350" dirty="0">
                <a:solidFill>
                  <a:schemeClr val="tx1"/>
                </a:solidFill>
              </a:rPr>
              <a:t>…</a:t>
            </a:r>
          </a:p>
        </p:txBody>
      </p:sp>
      <p:sp>
        <p:nvSpPr>
          <p:cNvPr id="46" name="TextBox 45"/>
          <p:cNvSpPr txBox="1"/>
          <p:nvPr/>
        </p:nvSpPr>
        <p:spPr>
          <a:xfrm>
            <a:off x="7954115" y="988537"/>
            <a:ext cx="1052886" cy="524503"/>
          </a:xfrm>
          <a:prstGeom prst="rect">
            <a:avLst/>
          </a:prstGeom>
          <a:noFill/>
        </p:spPr>
        <p:txBody>
          <a:bodyPr wrap="square" rtlCol="0">
            <a:spAutoFit/>
          </a:bodyPr>
          <a:lstStyle/>
          <a:p>
            <a:pPr algn="ctr"/>
            <a:r>
              <a:rPr lang="en-US" b="1" dirty="0"/>
              <a:t>Latest Block</a:t>
            </a:r>
          </a:p>
        </p:txBody>
      </p:sp>
      <p:sp>
        <p:nvSpPr>
          <p:cNvPr id="47" name="Rectangle 46"/>
          <p:cNvSpPr/>
          <p:nvPr/>
        </p:nvSpPr>
        <p:spPr>
          <a:xfrm>
            <a:off x="4062633" y="1799010"/>
            <a:ext cx="1894648" cy="16127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500" dirty="0"/>
          </a:p>
        </p:txBody>
      </p:sp>
      <p:sp>
        <p:nvSpPr>
          <p:cNvPr id="50" name="Rectangle 49"/>
          <p:cNvSpPr/>
          <p:nvPr/>
        </p:nvSpPr>
        <p:spPr>
          <a:xfrm>
            <a:off x="6387651" y="1779958"/>
            <a:ext cx="1841062" cy="163180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500" dirty="0"/>
          </a:p>
        </p:txBody>
      </p:sp>
      <p:sp>
        <p:nvSpPr>
          <p:cNvPr id="54" name="Rectangle 53"/>
          <p:cNvSpPr/>
          <p:nvPr/>
        </p:nvSpPr>
        <p:spPr>
          <a:xfrm>
            <a:off x="553954" y="1184491"/>
            <a:ext cx="1101723" cy="62324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620" b="1" dirty="0"/>
              <a:t>Genesis Block</a:t>
            </a:r>
          </a:p>
        </p:txBody>
      </p:sp>
      <p:cxnSp>
        <p:nvCxnSpPr>
          <p:cNvPr id="55" name="Elbow Connector 54"/>
          <p:cNvCxnSpPr>
            <a:cxnSpLocks/>
            <a:endCxn id="50" idx="3"/>
          </p:cNvCxnSpPr>
          <p:nvPr/>
        </p:nvCxnSpPr>
        <p:spPr>
          <a:xfrm rot="5400000">
            <a:off x="7854380" y="1969681"/>
            <a:ext cx="1000515" cy="251844"/>
          </a:xfrm>
          <a:prstGeom prst="bentConnector2">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59" name="Elbow Connector 58"/>
          <p:cNvCxnSpPr>
            <a:cxnSpLocks/>
            <a:endCxn id="47" idx="3"/>
          </p:cNvCxnSpPr>
          <p:nvPr/>
        </p:nvCxnSpPr>
        <p:spPr>
          <a:xfrm rot="10800000" flipV="1">
            <a:off x="5957282" y="2083426"/>
            <a:ext cx="526907" cy="521960"/>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72" name="Elbow Connector 71"/>
          <p:cNvCxnSpPr>
            <a:cxnSpLocks/>
            <a:endCxn id="79" idx="3"/>
          </p:cNvCxnSpPr>
          <p:nvPr/>
        </p:nvCxnSpPr>
        <p:spPr>
          <a:xfrm rot="10800000" flipV="1">
            <a:off x="3576516" y="2083426"/>
            <a:ext cx="635516" cy="521960"/>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86" name="Elbow Connector 85"/>
          <p:cNvCxnSpPr>
            <a:cxnSpLocks/>
            <a:endCxn id="54" idx="2"/>
          </p:cNvCxnSpPr>
          <p:nvPr/>
        </p:nvCxnSpPr>
        <p:spPr>
          <a:xfrm rot="10800000">
            <a:off x="1104817" y="1807739"/>
            <a:ext cx="703403" cy="321899"/>
          </a:xfrm>
          <a:prstGeom prst="bentConnector2">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5" name="Rectangle 24"/>
          <p:cNvSpPr/>
          <p:nvPr/>
        </p:nvSpPr>
        <p:spPr>
          <a:xfrm>
            <a:off x="1831992" y="1898575"/>
            <a:ext cx="1638287" cy="4536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AU" sz="1500" b="1" dirty="0">
                <a:solidFill>
                  <a:schemeClr val="tx1"/>
                </a:solidFill>
              </a:rPr>
              <a:t>H(</a:t>
            </a:r>
            <a:r>
              <a:rPr lang="en-AU" sz="1500" dirty="0">
                <a:solidFill>
                  <a:schemeClr val="tx1"/>
                </a:solidFill>
              </a:rPr>
              <a:t>Previous block</a:t>
            </a:r>
            <a:r>
              <a:rPr lang="en-AU" sz="1500" b="1" dirty="0">
                <a:solidFill>
                  <a:schemeClr val="tx1"/>
                </a:solidFill>
              </a:rPr>
              <a:t>)</a:t>
            </a:r>
          </a:p>
        </p:txBody>
      </p:sp>
      <p:sp>
        <p:nvSpPr>
          <p:cNvPr id="26" name="Rectangle 25"/>
          <p:cNvSpPr/>
          <p:nvPr/>
        </p:nvSpPr>
        <p:spPr>
          <a:xfrm>
            <a:off x="4183158" y="2439755"/>
            <a:ext cx="1620180" cy="9072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350" dirty="0">
                <a:solidFill>
                  <a:schemeClr val="tx1"/>
                </a:solidFill>
              </a:rPr>
              <a:t>Transaction 1</a:t>
            </a:r>
          </a:p>
          <a:p>
            <a:pPr algn="ctr"/>
            <a:r>
              <a:rPr lang="en-AU" sz="1350" dirty="0">
                <a:solidFill>
                  <a:schemeClr val="tx1"/>
                </a:solidFill>
              </a:rPr>
              <a:t>Transaction 2</a:t>
            </a:r>
          </a:p>
        </p:txBody>
      </p:sp>
      <p:sp>
        <p:nvSpPr>
          <p:cNvPr id="27" name="Rectangle 26"/>
          <p:cNvSpPr/>
          <p:nvPr/>
        </p:nvSpPr>
        <p:spPr>
          <a:xfrm>
            <a:off x="4183157" y="1898575"/>
            <a:ext cx="1638287" cy="4536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AU" sz="1500" b="1" dirty="0">
                <a:solidFill>
                  <a:schemeClr val="tx1"/>
                </a:solidFill>
              </a:rPr>
              <a:t>H(</a:t>
            </a:r>
            <a:r>
              <a:rPr lang="en-AU" sz="1500" dirty="0">
                <a:solidFill>
                  <a:schemeClr val="tx1"/>
                </a:solidFill>
              </a:rPr>
              <a:t>Previous block</a:t>
            </a:r>
            <a:r>
              <a:rPr lang="en-AU" sz="1500" b="1" dirty="0">
                <a:solidFill>
                  <a:schemeClr val="tx1"/>
                </a:solidFill>
              </a:rPr>
              <a:t>)</a:t>
            </a:r>
          </a:p>
        </p:txBody>
      </p:sp>
      <p:sp>
        <p:nvSpPr>
          <p:cNvPr id="28" name="Rectangle 27"/>
          <p:cNvSpPr/>
          <p:nvPr/>
        </p:nvSpPr>
        <p:spPr>
          <a:xfrm>
            <a:off x="6498111" y="2439755"/>
            <a:ext cx="1620180" cy="9072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350" dirty="0">
                <a:solidFill>
                  <a:schemeClr val="tx1"/>
                </a:solidFill>
              </a:rPr>
              <a:t>Transaction 1</a:t>
            </a:r>
          </a:p>
          <a:p>
            <a:pPr algn="ctr"/>
            <a:r>
              <a:rPr lang="en-AU" sz="1350" dirty="0">
                <a:solidFill>
                  <a:schemeClr val="tx1"/>
                </a:solidFill>
              </a:rPr>
              <a:t>Transaction 2</a:t>
            </a:r>
          </a:p>
          <a:p>
            <a:pPr algn="ctr"/>
            <a:r>
              <a:rPr lang="en-AU" sz="1350" dirty="0">
                <a:solidFill>
                  <a:schemeClr val="tx1"/>
                </a:solidFill>
              </a:rPr>
              <a:t>Transaction 3</a:t>
            </a:r>
          </a:p>
          <a:p>
            <a:pPr algn="ctr"/>
            <a:r>
              <a:rPr lang="en-AU" sz="1350" dirty="0">
                <a:solidFill>
                  <a:schemeClr val="tx1"/>
                </a:solidFill>
              </a:rPr>
              <a:t>…</a:t>
            </a:r>
          </a:p>
        </p:txBody>
      </p:sp>
      <p:sp>
        <p:nvSpPr>
          <p:cNvPr id="29" name="Rectangle 28"/>
          <p:cNvSpPr/>
          <p:nvPr/>
        </p:nvSpPr>
        <p:spPr>
          <a:xfrm>
            <a:off x="6498110" y="1898575"/>
            <a:ext cx="1638287" cy="4536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AU" sz="1500" b="1" dirty="0">
                <a:solidFill>
                  <a:schemeClr val="tx1"/>
                </a:solidFill>
              </a:rPr>
              <a:t>H(</a:t>
            </a:r>
            <a:r>
              <a:rPr lang="en-AU" sz="1500" dirty="0">
                <a:solidFill>
                  <a:schemeClr val="tx1"/>
                </a:solidFill>
              </a:rPr>
              <a:t>Previous block</a:t>
            </a:r>
            <a:r>
              <a:rPr lang="en-AU" sz="1500" b="1" dirty="0">
                <a:solidFill>
                  <a:schemeClr val="tx1"/>
                </a:solidFill>
              </a:rPr>
              <a:t>)</a:t>
            </a:r>
          </a:p>
        </p:txBody>
      </p:sp>
      <p:sp>
        <p:nvSpPr>
          <p:cNvPr id="4" name="Slide Number Placeholder 3">
            <a:extLst>
              <a:ext uri="{FF2B5EF4-FFF2-40B4-BE49-F238E27FC236}">
                <a16:creationId xmlns:a16="http://schemas.microsoft.com/office/drawing/2014/main" id="{D0505CF8-C478-3C97-642F-A49A1B2234D0}"/>
              </a:ext>
            </a:extLst>
          </p:cNvPr>
          <p:cNvSpPr>
            <a:spLocks noGrp="1"/>
          </p:cNvSpPr>
          <p:nvPr>
            <p:ph type="sldNum" sz="quarter" idx="4"/>
          </p:nvPr>
        </p:nvSpPr>
        <p:spPr/>
        <p:txBody>
          <a:bodyPr/>
          <a:lstStyle/>
          <a:p>
            <a:fld id="{97F98C0B-273E-428A-ABCF-EBED2BA25188}" type="slidenum">
              <a:rPr lang="en-US" smtClean="0"/>
              <a:t>27</a:t>
            </a:fld>
            <a:endParaRPr lang="en-US"/>
          </a:p>
        </p:txBody>
      </p:sp>
    </p:spTree>
    <p:extLst>
      <p:ext uri="{BB962C8B-B14F-4D97-AF65-F5344CB8AC3E}">
        <p14:creationId xmlns:p14="http://schemas.microsoft.com/office/powerpoint/2010/main" val="54728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7DECBA-9439-4314-BF7F-061C8352C687}"/>
              </a:ext>
            </a:extLst>
          </p:cNvPr>
          <p:cNvSpPr>
            <a:spLocks noGrp="1"/>
          </p:cNvSpPr>
          <p:nvPr>
            <p:ph idx="1"/>
          </p:nvPr>
        </p:nvSpPr>
        <p:spPr/>
        <p:txBody>
          <a:bodyPr/>
          <a:lstStyle/>
          <a:p>
            <a:r>
              <a:rPr lang="en-AU" altLang="zh-CN" dirty="0"/>
              <a:t>Peer-to-Peer network of nodes</a:t>
            </a:r>
          </a:p>
          <a:p>
            <a:pPr lvl="1"/>
            <a:r>
              <a:rPr lang="en-AU" altLang="zh-CN" sz="1800" dirty="0"/>
              <a:t>Each usually has same rights to update the ledger</a:t>
            </a:r>
          </a:p>
          <a:p>
            <a:r>
              <a:rPr lang="en-AU" altLang="zh-CN" dirty="0"/>
              <a:t>Each node hosts a replica</a:t>
            </a:r>
            <a:br>
              <a:rPr lang="en-AU" altLang="zh-CN" dirty="0"/>
            </a:br>
            <a:r>
              <a:rPr lang="en-AU" altLang="zh-CN" dirty="0"/>
              <a:t>of the ledger</a:t>
            </a:r>
          </a:p>
          <a:p>
            <a:pPr lvl="1"/>
            <a:r>
              <a:rPr lang="en-AU" altLang="zh-CN" sz="1800" dirty="0"/>
              <a:t>High availability</a:t>
            </a:r>
          </a:p>
          <a:p>
            <a:pPr lvl="1"/>
            <a:r>
              <a:rPr lang="en-AU" altLang="zh-CN" sz="1800" dirty="0"/>
              <a:t>Efficient read access</a:t>
            </a:r>
          </a:p>
          <a:p>
            <a:r>
              <a:rPr lang="en-AU" dirty="0"/>
              <a:t>Communication</a:t>
            </a:r>
          </a:p>
          <a:p>
            <a:pPr lvl="1"/>
            <a:r>
              <a:rPr lang="en-AU" sz="1800" dirty="0"/>
              <a:t>Gossip protocol for TX propagation</a:t>
            </a:r>
          </a:p>
          <a:p>
            <a:pPr lvl="1"/>
            <a:r>
              <a:rPr lang="en-AU" sz="1800" dirty="0"/>
              <a:t>Consensus protocol for agreement</a:t>
            </a:r>
          </a:p>
        </p:txBody>
      </p:sp>
      <p:sp>
        <p:nvSpPr>
          <p:cNvPr id="2" name="Title 1"/>
          <p:cNvSpPr>
            <a:spLocks noGrp="1"/>
          </p:cNvSpPr>
          <p:nvPr>
            <p:ph type="title"/>
          </p:nvPr>
        </p:nvSpPr>
        <p:spPr/>
        <p:txBody>
          <a:bodyPr/>
          <a:lstStyle/>
          <a:p>
            <a:r>
              <a:rPr lang="en-AU" dirty="0"/>
              <a:t>Node Network Infrastructure</a:t>
            </a:r>
          </a:p>
        </p:txBody>
      </p:sp>
      <p:pic>
        <p:nvPicPr>
          <p:cNvPr id="89" name="Picture 88">
            <a:extLst>
              <a:ext uri="{FF2B5EF4-FFF2-40B4-BE49-F238E27FC236}">
                <a16:creationId xmlns:a16="http://schemas.microsoft.com/office/drawing/2014/main" id="{3D3F8B40-5699-49D1-814B-D4C715818918}"/>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6375649" y="4494486"/>
            <a:ext cx="188987" cy="186467"/>
          </a:xfrm>
          <a:prstGeom prst="rect">
            <a:avLst/>
          </a:prstGeom>
        </p:spPr>
      </p:pic>
      <p:grpSp>
        <p:nvGrpSpPr>
          <p:cNvPr id="3" name="Group 2">
            <a:extLst>
              <a:ext uri="{FF2B5EF4-FFF2-40B4-BE49-F238E27FC236}">
                <a16:creationId xmlns:a16="http://schemas.microsoft.com/office/drawing/2014/main" id="{FBD1CA4B-8E09-7C9F-B45F-B9A6FAB6A01E}"/>
              </a:ext>
            </a:extLst>
          </p:cNvPr>
          <p:cNvGrpSpPr/>
          <p:nvPr/>
        </p:nvGrpSpPr>
        <p:grpSpPr>
          <a:xfrm>
            <a:off x="5046336" y="2283850"/>
            <a:ext cx="729081" cy="671010"/>
            <a:chOff x="3347864" y="1347614"/>
            <a:chExt cx="1080120" cy="894680"/>
          </a:xfrm>
        </p:grpSpPr>
        <p:pic>
          <p:nvPicPr>
            <p:cNvPr id="5" name="Picture 4">
              <a:extLst>
                <a:ext uri="{FF2B5EF4-FFF2-40B4-BE49-F238E27FC236}">
                  <a16:creationId xmlns:a16="http://schemas.microsoft.com/office/drawing/2014/main" id="{505B9A9F-BAE1-5C9D-864E-D551D828D8D6}"/>
                </a:ext>
              </a:extLst>
            </p:cNvPr>
            <p:cNvPicPr>
              <a:picLocks noChangeAspect="1"/>
            </p:cNvPicPr>
            <p:nvPr/>
          </p:nvPicPr>
          <p:blipFill>
            <a:blip r:embed="rId5"/>
            <a:stretch>
              <a:fillRect/>
            </a:stretch>
          </p:blipFill>
          <p:spPr>
            <a:xfrm>
              <a:off x="3347864" y="1347614"/>
              <a:ext cx="864096" cy="864096"/>
            </a:xfrm>
            <a:prstGeom prst="rect">
              <a:avLst/>
            </a:prstGeom>
          </p:spPr>
        </p:pic>
        <p:sp>
          <p:nvSpPr>
            <p:cNvPr id="6" name="Cube 5">
              <a:extLst>
                <a:ext uri="{FF2B5EF4-FFF2-40B4-BE49-F238E27FC236}">
                  <a16:creationId xmlns:a16="http://schemas.microsoft.com/office/drawing/2014/main" id="{EE4703EE-73A9-A1C7-973E-A4166363C4CF}"/>
                </a:ext>
              </a:extLst>
            </p:cNvPr>
            <p:cNvSpPr/>
            <p:nvPr/>
          </p:nvSpPr>
          <p:spPr>
            <a:xfrm>
              <a:off x="3635896"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8" name="Cube 7">
              <a:extLst>
                <a:ext uri="{FF2B5EF4-FFF2-40B4-BE49-F238E27FC236}">
                  <a16:creationId xmlns:a16="http://schemas.microsoft.com/office/drawing/2014/main" id="{50D0D62E-F60D-8FD9-35ED-6C70EC1FA047}"/>
                </a:ext>
              </a:extLst>
            </p:cNvPr>
            <p:cNvSpPr/>
            <p:nvPr/>
          </p:nvSpPr>
          <p:spPr>
            <a:xfrm>
              <a:off x="3923928"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9" name="Cube 8">
              <a:extLst>
                <a:ext uri="{FF2B5EF4-FFF2-40B4-BE49-F238E27FC236}">
                  <a16:creationId xmlns:a16="http://schemas.microsoft.com/office/drawing/2014/main" id="{0E9202BB-5C52-370F-51A0-4C2B310A3E66}"/>
                </a:ext>
              </a:extLst>
            </p:cNvPr>
            <p:cNvSpPr/>
            <p:nvPr/>
          </p:nvSpPr>
          <p:spPr>
            <a:xfrm>
              <a:off x="4211960"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11" name="Cube 10">
              <a:extLst>
                <a:ext uri="{FF2B5EF4-FFF2-40B4-BE49-F238E27FC236}">
                  <a16:creationId xmlns:a16="http://schemas.microsoft.com/office/drawing/2014/main" id="{3BA07073-4250-22F1-C466-EA3161FBDB03}"/>
                </a:ext>
              </a:extLst>
            </p:cNvPr>
            <p:cNvSpPr/>
            <p:nvPr/>
          </p:nvSpPr>
          <p:spPr>
            <a:xfrm>
              <a:off x="3851920" y="1738238"/>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13" name="Straight Arrow Connector 12">
              <a:extLst>
                <a:ext uri="{FF2B5EF4-FFF2-40B4-BE49-F238E27FC236}">
                  <a16:creationId xmlns:a16="http://schemas.microsoft.com/office/drawing/2014/main" id="{6A303755-1B91-5249-DEB8-B42D57CE9AD3}"/>
                </a:ext>
              </a:extLst>
            </p:cNvPr>
            <p:cNvCxnSpPr>
              <a:stCxn id="8" idx="1"/>
              <a:endCxn id="11" idx="3"/>
            </p:cNvCxnSpPr>
            <p:nvPr/>
          </p:nvCxnSpPr>
          <p:spPr>
            <a:xfrm flipH="1" flipV="1">
              <a:off x="3932929" y="1954262"/>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E332498-3C8E-5D74-5072-E98227A0CE41}"/>
                </a:ext>
              </a:extLst>
            </p:cNvPr>
            <p:cNvCxnSpPr>
              <a:stCxn id="6" idx="4"/>
              <a:endCxn id="8" idx="2"/>
            </p:cNvCxnSpPr>
            <p:nvPr/>
          </p:nvCxnSpPr>
          <p:spPr>
            <a:xfrm>
              <a:off x="3797914" y="2161285"/>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0CF44A3-66B0-FB62-1527-4631B77F97D4}"/>
                </a:ext>
              </a:extLst>
            </p:cNvPr>
            <p:cNvCxnSpPr>
              <a:stCxn id="8" idx="4"/>
              <a:endCxn id="9" idx="2"/>
            </p:cNvCxnSpPr>
            <p:nvPr/>
          </p:nvCxnSpPr>
          <p:spPr>
            <a:xfrm>
              <a:off x="4085946" y="2161285"/>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A6E73B34-65C3-408B-129C-407436145B35}"/>
              </a:ext>
            </a:extLst>
          </p:cNvPr>
          <p:cNvGrpSpPr/>
          <p:nvPr/>
        </p:nvGrpSpPr>
        <p:grpSpPr>
          <a:xfrm>
            <a:off x="5580995" y="4012043"/>
            <a:ext cx="729081" cy="671010"/>
            <a:chOff x="4139952" y="3651870"/>
            <a:chExt cx="1080120" cy="894680"/>
          </a:xfrm>
        </p:grpSpPr>
        <p:pic>
          <p:nvPicPr>
            <p:cNvPr id="17" name="Picture 16">
              <a:extLst>
                <a:ext uri="{FF2B5EF4-FFF2-40B4-BE49-F238E27FC236}">
                  <a16:creationId xmlns:a16="http://schemas.microsoft.com/office/drawing/2014/main" id="{5626A567-8D14-E725-BABD-0D98D4AFEDF0}"/>
                </a:ext>
              </a:extLst>
            </p:cNvPr>
            <p:cNvPicPr>
              <a:picLocks noChangeAspect="1"/>
            </p:cNvPicPr>
            <p:nvPr/>
          </p:nvPicPr>
          <p:blipFill>
            <a:blip r:embed="rId5"/>
            <a:stretch>
              <a:fillRect/>
            </a:stretch>
          </p:blipFill>
          <p:spPr>
            <a:xfrm>
              <a:off x="4139952" y="3651870"/>
              <a:ext cx="864096" cy="864096"/>
            </a:xfrm>
            <a:prstGeom prst="rect">
              <a:avLst/>
            </a:prstGeom>
          </p:spPr>
        </p:pic>
        <p:sp>
          <p:nvSpPr>
            <p:cNvPr id="18" name="Cube 17">
              <a:extLst>
                <a:ext uri="{FF2B5EF4-FFF2-40B4-BE49-F238E27FC236}">
                  <a16:creationId xmlns:a16="http://schemas.microsoft.com/office/drawing/2014/main" id="{B64DED62-2642-9CD2-5BEC-529AFF4109E7}"/>
                </a:ext>
              </a:extLst>
            </p:cNvPr>
            <p:cNvSpPr/>
            <p:nvPr/>
          </p:nvSpPr>
          <p:spPr>
            <a:xfrm>
              <a:off x="4427984"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19" name="Cube 18">
              <a:extLst>
                <a:ext uri="{FF2B5EF4-FFF2-40B4-BE49-F238E27FC236}">
                  <a16:creationId xmlns:a16="http://schemas.microsoft.com/office/drawing/2014/main" id="{FC1E41F1-4242-9809-853D-F150E1A7A9CC}"/>
                </a:ext>
              </a:extLst>
            </p:cNvPr>
            <p:cNvSpPr/>
            <p:nvPr/>
          </p:nvSpPr>
          <p:spPr>
            <a:xfrm>
              <a:off x="4716016"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20" name="Cube 19">
              <a:extLst>
                <a:ext uri="{FF2B5EF4-FFF2-40B4-BE49-F238E27FC236}">
                  <a16:creationId xmlns:a16="http://schemas.microsoft.com/office/drawing/2014/main" id="{310DA51E-0AAA-4DD4-F4ED-53B8D1CB968E}"/>
                </a:ext>
              </a:extLst>
            </p:cNvPr>
            <p:cNvSpPr/>
            <p:nvPr/>
          </p:nvSpPr>
          <p:spPr>
            <a:xfrm>
              <a:off x="5004048"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21" name="Cube 20">
              <a:extLst>
                <a:ext uri="{FF2B5EF4-FFF2-40B4-BE49-F238E27FC236}">
                  <a16:creationId xmlns:a16="http://schemas.microsoft.com/office/drawing/2014/main" id="{FA47FB22-2535-4903-2CE0-E8B1B272F111}"/>
                </a:ext>
              </a:extLst>
            </p:cNvPr>
            <p:cNvSpPr/>
            <p:nvPr/>
          </p:nvSpPr>
          <p:spPr>
            <a:xfrm>
              <a:off x="4644008" y="4042494"/>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22" name="Straight Arrow Connector 21">
              <a:extLst>
                <a:ext uri="{FF2B5EF4-FFF2-40B4-BE49-F238E27FC236}">
                  <a16:creationId xmlns:a16="http://schemas.microsoft.com/office/drawing/2014/main" id="{1CB34918-A260-4D9F-5A76-64022103CDF2}"/>
                </a:ext>
              </a:extLst>
            </p:cNvPr>
            <p:cNvCxnSpPr>
              <a:stCxn id="19" idx="1"/>
              <a:endCxn id="21" idx="3"/>
            </p:cNvCxnSpPr>
            <p:nvPr/>
          </p:nvCxnSpPr>
          <p:spPr>
            <a:xfrm flipH="1" flipV="1">
              <a:off x="4725017" y="4258518"/>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40A6BD-351B-6C83-052B-3E0CE170A391}"/>
                </a:ext>
              </a:extLst>
            </p:cNvPr>
            <p:cNvCxnSpPr>
              <a:stCxn id="18" idx="4"/>
              <a:endCxn id="19" idx="2"/>
            </p:cNvCxnSpPr>
            <p:nvPr/>
          </p:nvCxnSpPr>
          <p:spPr>
            <a:xfrm>
              <a:off x="4590002"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F073224-6859-68CE-39D5-805C0D387D94}"/>
                </a:ext>
              </a:extLst>
            </p:cNvPr>
            <p:cNvCxnSpPr>
              <a:stCxn id="19" idx="4"/>
              <a:endCxn id="20" idx="2"/>
            </p:cNvCxnSpPr>
            <p:nvPr/>
          </p:nvCxnSpPr>
          <p:spPr>
            <a:xfrm>
              <a:off x="4878034"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5" name="Group 24">
            <a:extLst>
              <a:ext uri="{FF2B5EF4-FFF2-40B4-BE49-F238E27FC236}">
                <a16:creationId xmlns:a16="http://schemas.microsoft.com/office/drawing/2014/main" id="{06C8631F-BDE8-7673-350F-EB8F311A26A4}"/>
              </a:ext>
            </a:extLst>
          </p:cNvPr>
          <p:cNvGrpSpPr/>
          <p:nvPr/>
        </p:nvGrpSpPr>
        <p:grpSpPr>
          <a:xfrm>
            <a:off x="7622421" y="4012043"/>
            <a:ext cx="729081" cy="671010"/>
            <a:chOff x="7164288" y="3651870"/>
            <a:chExt cx="1080120" cy="894680"/>
          </a:xfrm>
        </p:grpSpPr>
        <p:pic>
          <p:nvPicPr>
            <p:cNvPr id="27" name="Picture 26">
              <a:extLst>
                <a:ext uri="{FF2B5EF4-FFF2-40B4-BE49-F238E27FC236}">
                  <a16:creationId xmlns:a16="http://schemas.microsoft.com/office/drawing/2014/main" id="{78F1DD9E-9D7E-F681-C408-FE4D371C00B9}"/>
                </a:ext>
              </a:extLst>
            </p:cNvPr>
            <p:cNvPicPr>
              <a:picLocks noChangeAspect="1"/>
            </p:cNvPicPr>
            <p:nvPr/>
          </p:nvPicPr>
          <p:blipFill>
            <a:blip r:embed="rId5"/>
            <a:stretch>
              <a:fillRect/>
            </a:stretch>
          </p:blipFill>
          <p:spPr>
            <a:xfrm>
              <a:off x="7164288" y="3651870"/>
              <a:ext cx="864096" cy="864096"/>
            </a:xfrm>
            <a:prstGeom prst="rect">
              <a:avLst/>
            </a:prstGeom>
          </p:spPr>
        </p:pic>
        <p:sp>
          <p:nvSpPr>
            <p:cNvPr id="28" name="Cube 27">
              <a:extLst>
                <a:ext uri="{FF2B5EF4-FFF2-40B4-BE49-F238E27FC236}">
                  <a16:creationId xmlns:a16="http://schemas.microsoft.com/office/drawing/2014/main" id="{1B8A95C8-9A88-B0D0-58B3-1D5BD9EBD80F}"/>
                </a:ext>
              </a:extLst>
            </p:cNvPr>
            <p:cNvSpPr/>
            <p:nvPr/>
          </p:nvSpPr>
          <p:spPr>
            <a:xfrm>
              <a:off x="7452320"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30" name="Cube 29">
              <a:extLst>
                <a:ext uri="{FF2B5EF4-FFF2-40B4-BE49-F238E27FC236}">
                  <a16:creationId xmlns:a16="http://schemas.microsoft.com/office/drawing/2014/main" id="{C77AD6D4-20AF-33C2-45CF-F0D07F4EF72A}"/>
                </a:ext>
              </a:extLst>
            </p:cNvPr>
            <p:cNvSpPr/>
            <p:nvPr/>
          </p:nvSpPr>
          <p:spPr>
            <a:xfrm>
              <a:off x="7740352"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31" name="Cube 30">
              <a:extLst>
                <a:ext uri="{FF2B5EF4-FFF2-40B4-BE49-F238E27FC236}">
                  <a16:creationId xmlns:a16="http://schemas.microsoft.com/office/drawing/2014/main" id="{0771326B-7E4E-7344-3D00-1ECB01D8BE2C}"/>
                </a:ext>
              </a:extLst>
            </p:cNvPr>
            <p:cNvSpPr/>
            <p:nvPr/>
          </p:nvSpPr>
          <p:spPr>
            <a:xfrm>
              <a:off x="8028384"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32" name="Cube 31">
              <a:extLst>
                <a:ext uri="{FF2B5EF4-FFF2-40B4-BE49-F238E27FC236}">
                  <a16:creationId xmlns:a16="http://schemas.microsoft.com/office/drawing/2014/main" id="{EF712413-360E-8973-6B47-D0742E914920}"/>
                </a:ext>
              </a:extLst>
            </p:cNvPr>
            <p:cNvSpPr/>
            <p:nvPr/>
          </p:nvSpPr>
          <p:spPr>
            <a:xfrm>
              <a:off x="7668344" y="4042494"/>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33" name="Straight Arrow Connector 32">
              <a:extLst>
                <a:ext uri="{FF2B5EF4-FFF2-40B4-BE49-F238E27FC236}">
                  <a16:creationId xmlns:a16="http://schemas.microsoft.com/office/drawing/2014/main" id="{221ACEAC-D2C1-871D-3871-C26963BCF3A6}"/>
                </a:ext>
              </a:extLst>
            </p:cNvPr>
            <p:cNvCxnSpPr>
              <a:stCxn id="30" idx="1"/>
              <a:endCxn id="32" idx="3"/>
            </p:cNvCxnSpPr>
            <p:nvPr/>
          </p:nvCxnSpPr>
          <p:spPr>
            <a:xfrm flipH="1" flipV="1">
              <a:off x="7749353" y="4258518"/>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804E89B-6F71-DF89-69A9-93003E710495}"/>
                </a:ext>
              </a:extLst>
            </p:cNvPr>
            <p:cNvCxnSpPr>
              <a:stCxn id="28" idx="4"/>
              <a:endCxn id="30" idx="2"/>
            </p:cNvCxnSpPr>
            <p:nvPr/>
          </p:nvCxnSpPr>
          <p:spPr>
            <a:xfrm>
              <a:off x="7614338"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A9E18F6-C9A2-E48F-557B-370D3F20FE39}"/>
                </a:ext>
              </a:extLst>
            </p:cNvPr>
            <p:cNvCxnSpPr>
              <a:stCxn id="30" idx="4"/>
              <a:endCxn id="31" idx="2"/>
            </p:cNvCxnSpPr>
            <p:nvPr/>
          </p:nvCxnSpPr>
          <p:spPr>
            <a:xfrm>
              <a:off x="7902370"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DC35E05A-E496-BCD0-55D6-88ECB359F80D}"/>
              </a:ext>
            </a:extLst>
          </p:cNvPr>
          <p:cNvGrpSpPr/>
          <p:nvPr/>
        </p:nvGrpSpPr>
        <p:grpSpPr>
          <a:xfrm>
            <a:off x="8205687" y="2229845"/>
            <a:ext cx="729081" cy="671010"/>
            <a:chOff x="8028384" y="1275606"/>
            <a:chExt cx="1080120" cy="894680"/>
          </a:xfrm>
        </p:grpSpPr>
        <p:pic>
          <p:nvPicPr>
            <p:cNvPr id="37" name="Picture 36">
              <a:extLst>
                <a:ext uri="{FF2B5EF4-FFF2-40B4-BE49-F238E27FC236}">
                  <a16:creationId xmlns:a16="http://schemas.microsoft.com/office/drawing/2014/main" id="{3B3CDCC2-C4BC-8D76-D89F-EBC9AF827187}"/>
                </a:ext>
              </a:extLst>
            </p:cNvPr>
            <p:cNvPicPr>
              <a:picLocks noChangeAspect="1"/>
            </p:cNvPicPr>
            <p:nvPr/>
          </p:nvPicPr>
          <p:blipFill>
            <a:blip r:embed="rId5"/>
            <a:stretch>
              <a:fillRect/>
            </a:stretch>
          </p:blipFill>
          <p:spPr>
            <a:xfrm>
              <a:off x="8028384" y="1275606"/>
              <a:ext cx="864096" cy="864096"/>
            </a:xfrm>
            <a:prstGeom prst="rect">
              <a:avLst/>
            </a:prstGeom>
          </p:spPr>
        </p:pic>
        <p:sp>
          <p:nvSpPr>
            <p:cNvPr id="38" name="Cube 37">
              <a:extLst>
                <a:ext uri="{FF2B5EF4-FFF2-40B4-BE49-F238E27FC236}">
                  <a16:creationId xmlns:a16="http://schemas.microsoft.com/office/drawing/2014/main" id="{166B8975-C242-5066-4584-BF613BF580DD}"/>
                </a:ext>
              </a:extLst>
            </p:cNvPr>
            <p:cNvSpPr/>
            <p:nvPr/>
          </p:nvSpPr>
          <p:spPr>
            <a:xfrm>
              <a:off x="8316416"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39" name="Cube 38">
              <a:extLst>
                <a:ext uri="{FF2B5EF4-FFF2-40B4-BE49-F238E27FC236}">
                  <a16:creationId xmlns:a16="http://schemas.microsoft.com/office/drawing/2014/main" id="{87B5B1BE-082D-3A65-5F23-2E95E2DD9489}"/>
                </a:ext>
              </a:extLst>
            </p:cNvPr>
            <p:cNvSpPr/>
            <p:nvPr/>
          </p:nvSpPr>
          <p:spPr>
            <a:xfrm>
              <a:off x="8604448"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40" name="Cube 39">
              <a:extLst>
                <a:ext uri="{FF2B5EF4-FFF2-40B4-BE49-F238E27FC236}">
                  <a16:creationId xmlns:a16="http://schemas.microsoft.com/office/drawing/2014/main" id="{FFCDDD76-5ACF-7BD9-EBD9-8B8108B553AA}"/>
                </a:ext>
              </a:extLst>
            </p:cNvPr>
            <p:cNvSpPr/>
            <p:nvPr/>
          </p:nvSpPr>
          <p:spPr>
            <a:xfrm>
              <a:off x="8892480"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41" name="Cube 40">
              <a:extLst>
                <a:ext uri="{FF2B5EF4-FFF2-40B4-BE49-F238E27FC236}">
                  <a16:creationId xmlns:a16="http://schemas.microsoft.com/office/drawing/2014/main" id="{B692108D-C9F5-F164-9CCE-352854BAA8C5}"/>
                </a:ext>
              </a:extLst>
            </p:cNvPr>
            <p:cNvSpPr/>
            <p:nvPr/>
          </p:nvSpPr>
          <p:spPr>
            <a:xfrm>
              <a:off x="8532440" y="1666230"/>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42" name="Straight Arrow Connector 41">
              <a:extLst>
                <a:ext uri="{FF2B5EF4-FFF2-40B4-BE49-F238E27FC236}">
                  <a16:creationId xmlns:a16="http://schemas.microsoft.com/office/drawing/2014/main" id="{916EB406-86C5-FF17-6BA9-43534B1B32F8}"/>
                </a:ext>
              </a:extLst>
            </p:cNvPr>
            <p:cNvCxnSpPr>
              <a:stCxn id="39" idx="1"/>
              <a:endCxn id="41" idx="3"/>
            </p:cNvCxnSpPr>
            <p:nvPr/>
          </p:nvCxnSpPr>
          <p:spPr>
            <a:xfrm flipH="1" flipV="1">
              <a:off x="8613449" y="1882254"/>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FAFAEAD2-76E6-3FB0-5DCD-2A99E8B5551A}"/>
                </a:ext>
              </a:extLst>
            </p:cNvPr>
            <p:cNvCxnSpPr>
              <a:stCxn id="38" idx="4"/>
              <a:endCxn id="39" idx="2"/>
            </p:cNvCxnSpPr>
            <p:nvPr/>
          </p:nvCxnSpPr>
          <p:spPr>
            <a:xfrm>
              <a:off x="8478434" y="208927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F5978D-C518-3F6B-4C7B-D963AD866445}"/>
                </a:ext>
              </a:extLst>
            </p:cNvPr>
            <p:cNvCxnSpPr>
              <a:stCxn id="39" idx="4"/>
              <a:endCxn id="40" idx="2"/>
            </p:cNvCxnSpPr>
            <p:nvPr/>
          </p:nvCxnSpPr>
          <p:spPr>
            <a:xfrm>
              <a:off x="8766466" y="208927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cxnSp>
        <p:nvCxnSpPr>
          <p:cNvPr id="45" name="Straight Connector 44">
            <a:extLst>
              <a:ext uri="{FF2B5EF4-FFF2-40B4-BE49-F238E27FC236}">
                <a16:creationId xmlns:a16="http://schemas.microsoft.com/office/drawing/2014/main" id="{A732C614-3E2B-5484-3142-54814D66A8E9}"/>
              </a:ext>
            </a:extLst>
          </p:cNvPr>
          <p:cNvCxnSpPr>
            <a:endCxn id="27" idx="1"/>
          </p:cNvCxnSpPr>
          <p:nvPr/>
        </p:nvCxnSpPr>
        <p:spPr>
          <a:xfrm>
            <a:off x="5386573" y="3039934"/>
            <a:ext cx="2235848" cy="1296144"/>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5EDC78FD-B7E2-0AD0-7637-23C8A2215466}"/>
              </a:ext>
            </a:extLst>
          </p:cNvPr>
          <p:cNvCxnSpPr>
            <a:stCxn id="17" idx="3"/>
            <a:endCxn id="27" idx="1"/>
          </p:cNvCxnSpPr>
          <p:nvPr/>
        </p:nvCxnSpPr>
        <p:spPr>
          <a:xfrm>
            <a:off x="6164258" y="4336078"/>
            <a:ext cx="1458162"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D32F3B9-CEA1-AE94-3694-F6518901B6DA}"/>
              </a:ext>
            </a:extLst>
          </p:cNvPr>
          <p:cNvCxnSpPr/>
          <p:nvPr/>
        </p:nvCxnSpPr>
        <p:spPr>
          <a:xfrm flipH="1">
            <a:off x="8059870" y="2931922"/>
            <a:ext cx="291632" cy="1026114"/>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DC0CA7A-A6DF-936B-5EA8-AE4A596CA2AA}"/>
              </a:ext>
            </a:extLst>
          </p:cNvPr>
          <p:cNvCxnSpPr>
            <a:stCxn id="91" idx="3"/>
          </p:cNvCxnSpPr>
          <p:nvPr/>
        </p:nvCxnSpPr>
        <p:spPr>
          <a:xfrm>
            <a:off x="7330788" y="1743790"/>
            <a:ext cx="972108" cy="486054"/>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97B371F-B2F8-8737-306C-8C5C31B64209}"/>
              </a:ext>
            </a:extLst>
          </p:cNvPr>
          <p:cNvCxnSpPr>
            <a:stCxn id="91" idx="1"/>
          </p:cNvCxnSpPr>
          <p:nvPr/>
        </p:nvCxnSpPr>
        <p:spPr>
          <a:xfrm flipH="1">
            <a:off x="5629600" y="1743791"/>
            <a:ext cx="1117925" cy="702078"/>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9D41479E-8B7A-C548-01F0-552BB77FFC2A}"/>
              </a:ext>
            </a:extLst>
          </p:cNvPr>
          <p:cNvCxnSpPr>
            <a:endCxn id="17" idx="0"/>
          </p:cNvCxnSpPr>
          <p:nvPr/>
        </p:nvCxnSpPr>
        <p:spPr>
          <a:xfrm>
            <a:off x="5386572" y="3039934"/>
            <a:ext cx="486054" cy="972108"/>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13BDB5D-6930-817A-33BD-71AE2803ED40}"/>
              </a:ext>
            </a:extLst>
          </p:cNvPr>
          <p:cNvCxnSpPr>
            <a:stCxn id="91" idx="1"/>
            <a:endCxn id="17" idx="0"/>
          </p:cNvCxnSpPr>
          <p:nvPr/>
        </p:nvCxnSpPr>
        <p:spPr>
          <a:xfrm flipH="1">
            <a:off x="5872626" y="1743790"/>
            <a:ext cx="874898" cy="2268252"/>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7E3D702-479A-D4F4-F745-733DE8EF7D7A}"/>
              </a:ext>
            </a:extLst>
          </p:cNvPr>
          <p:cNvCxnSpPr>
            <a:stCxn id="91" idx="3"/>
          </p:cNvCxnSpPr>
          <p:nvPr/>
        </p:nvCxnSpPr>
        <p:spPr>
          <a:xfrm>
            <a:off x="7330789" y="1743791"/>
            <a:ext cx="729081" cy="2214246"/>
          </a:xfrm>
          <a:prstGeom prst="line">
            <a:avLst/>
          </a:prstGeom>
          <a:ln w="28575" cmpd="sng"/>
        </p:spPr>
        <p:style>
          <a:lnRef idx="2">
            <a:schemeClr val="accent1"/>
          </a:lnRef>
          <a:fillRef idx="0">
            <a:schemeClr val="accent1"/>
          </a:fillRef>
          <a:effectRef idx="1">
            <a:schemeClr val="accent1"/>
          </a:effectRef>
          <a:fontRef idx="minor">
            <a:schemeClr val="tx1"/>
          </a:fontRef>
        </p:style>
      </p:cxnSp>
      <p:grpSp>
        <p:nvGrpSpPr>
          <p:cNvPr id="55" name="Group 54">
            <a:extLst>
              <a:ext uri="{FF2B5EF4-FFF2-40B4-BE49-F238E27FC236}">
                <a16:creationId xmlns:a16="http://schemas.microsoft.com/office/drawing/2014/main" id="{15940927-DF5F-9A4C-89D4-356856F466A6}"/>
              </a:ext>
            </a:extLst>
          </p:cNvPr>
          <p:cNvGrpSpPr/>
          <p:nvPr/>
        </p:nvGrpSpPr>
        <p:grpSpPr>
          <a:xfrm>
            <a:off x="6747525" y="1419755"/>
            <a:ext cx="729081" cy="671010"/>
            <a:chOff x="5868144" y="195486"/>
            <a:chExt cx="1080120" cy="894680"/>
          </a:xfrm>
        </p:grpSpPr>
        <p:pic>
          <p:nvPicPr>
            <p:cNvPr id="91" name="Picture 90">
              <a:extLst>
                <a:ext uri="{FF2B5EF4-FFF2-40B4-BE49-F238E27FC236}">
                  <a16:creationId xmlns:a16="http://schemas.microsoft.com/office/drawing/2014/main" id="{9A208553-BE53-E90C-F7D9-226A6063B812}"/>
                </a:ext>
              </a:extLst>
            </p:cNvPr>
            <p:cNvPicPr>
              <a:picLocks noChangeAspect="1"/>
            </p:cNvPicPr>
            <p:nvPr/>
          </p:nvPicPr>
          <p:blipFill>
            <a:blip r:embed="rId5"/>
            <a:stretch>
              <a:fillRect/>
            </a:stretch>
          </p:blipFill>
          <p:spPr>
            <a:xfrm>
              <a:off x="5868144" y="195486"/>
              <a:ext cx="864096" cy="864096"/>
            </a:xfrm>
            <a:prstGeom prst="rect">
              <a:avLst/>
            </a:prstGeom>
          </p:spPr>
        </p:pic>
        <p:sp>
          <p:nvSpPr>
            <p:cNvPr id="92" name="Cube 91">
              <a:extLst>
                <a:ext uri="{FF2B5EF4-FFF2-40B4-BE49-F238E27FC236}">
                  <a16:creationId xmlns:a16="http://schemas.microsoft.com/office/drawing/2014/main" id="{2B084F96-BB8C-62CD-DC07-1E1611920F59}"/>
                </a:ext>
              </a:extLst>
            </p:cNvPr>
            <p:cNvSpPr/>
            <p:nvPr/>
          </p:nvSpPr>
          <p:spPr>
            <a:xfrm>
              <a:off x="6156176"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93" name="Cube 92">
              <a:extLst>
                <a:ext uri="{FF2B5EF4-FFF2-40B4-BE49-F238E27FC236}">
                  <a16:creationId xmlns:a16="http://schemas.microsoft.com/office/drawing/2014/main" id="{F5EF4EAB-7EB3-4ECC-4582-DC433740B31D}"/>
                </a:ext>
              </a:extLst>
            </p:cNvPr>
            <p:cNvSpPr/>
            <p:nvPr/>
          </p:nvSpPr>
          <p:spPr>
            <a:xfrm>
              <a:off x="6444208"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94" name="Cube 93">
              <a:extLst>
                <a:ext uri="{FF2B5EF4-FFF2-40B4-BE49-F238E27FC236}">
                  <a16:creationId xmlns:a16="http://schemas.microsoft.com/office/drawing/2014/main" id="{6CB335FD-6129-7052-C956-E81FAB6BB7F5}"/>
                </a:ext>
              </a:extLst>
            </p:cNvPr>
            <p:cNvSpPr/>
            <p:nvPr/>
          </p:nvSpPr>
          <p:spPr>
            <a:xfrm>
              <a:off x="6732240"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95" name="Cube 94">
              <a:extLst>
                <a:ext uri="{FF2B5EF4-FFF2-40B4-BE49-F238E27FC236}">
                  <a16:creationId xmlns:a16="http://schemas.microsoft.com/office/drawing/2014/main" id="{348F3892-220E-91FE-71D7-6EC9EB4230F2}"/>
                </a:ext>
              </a:extLst>
            </p:cNvPr>
            <p:cNvSpPr/>
            <p:nvPr/>
          </p:nvSpPr>
          <p:spPr>
            <a:xfrm>
              <a:off x="6372200" y="586110"/>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96" name="Straight Arrow Connector 95">
              <a:extLst>
                <a:ext uri="{FF2B5EF4-FFF2-40B4-BE49-F238E27FC236}">
                  <a16:creationId xmlns:a16="http://schemas.microsoft.com/office/drawing/2014/main" id="{53770750-58BC-A6C5-166A-AFB84EB0EBC1}"/>
                </a:ext>
              </a:extLst>
            </p:cNvPr>
            <p:cNvCxnSpPr>
              <a:stCxn id="93" idx="1"/>
              <a:endCxn id="95" idx="3"/>
            </p:cNvCxnSpPr>
            <p:nvPr/>
          </p:nvCxnSpPr>
          <p:spPr>
            <a:xfrm flipH="1" flipV="1">
              <a:off x="6453209" y="802134"/>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E077F8C4-24B0-490C-A136-9CA955C9B745}"/>
                </a:ext>
              </a:extLst>
            </p:cNvPr>
            <p:cNvCxnSpPr>
              <a:stCxn id="92" idx="4"/>
              <a:endCxn id="93" idx="2"/>
            </p:cNvCxnSpPr>
            <p:nvPr/>
          </p:nvCxnSpPr>
          <p:spPr>
            <a:xfrm>
              <a:off x="6318194" y="100915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454CAAB-D4AC-0801-0869-0BC75075DC78}"/>
                </a:ext>
              </a:extLst>
            </p:cNvPr>
            <p:cNvCxnSpPr>
              <a:stCxn id="93" idx="4"/>
              <a:endCxn id="94" idx="2"/>
            </p:cNvCxnSpPr>
            <p:nvPr/>
          </p:nvCxnSpPr>
          <p:spPr>
            <a:xfrm>
              <a:off x="6606226" y="100915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cxnSp>
        <p:nvCxnSpPr>
          <p:cNvPr id="99" name="Straight Connector 98">
            <a:extLst>
              <a:ext uri="{FF2B5EF4-FFF2-40B4-BE49-F238E27FC236}">
                <a16:creationId xmlns:a16="http://schemas.microsoft.com/office/drawing/2014/main" id="{0BACB28D-BD3B-996D-4D2A-0E1CBE33319E}"/>
              </a:ext>
            </a:extLst>
          </p:cNvPr>
          <p:cNvCxnSpPr/>
          <p:nvPr/>
        </p:nvCxnSpPr>
        <p:spPr>
          <a:xfrm flipH="1">
            <a:off x="5629600" y="2229845"/>
            <a:ext cx="2673297" cy="216024"/>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B9A19D1-4C4A-BB9A-432E-B1F7D8B10A57}"/>
              </a:ext>
            </a:extLst>
          </p:cNvPr>
          <p:cNvCxnSpPr>
            <a:endCxn id="17" idx="3"/>
          </p:cNvCxnSpPr>
          <p:nvPr/>
        </p:nvCxnSpPr>
        <p:spPr>
          <a:xfrm flipH="1">
            <a:off x="6164259" y="2931923"/>
            <a:ext cx="2187243" cy="1404156"/>
          </a:xfrm>
          <a:prstGeom prst="line">
            <a:avLst/>
          </a:prstGeom>
          <a:ln w="28575" cmpd="sng"/>
        </p:spPr>
        <p:style>
          <a:lnRef idx="2">
            <a:schemeClr val="accent1"/>
          </a:lnRef>
          <a:fillRef idx="0">
            <a:schemeClr val="accent1"/>
          </a:fillRef>
          <a:effectRef idx="1">
            <a:schemeClr val="accent1"/>
          </a:effectRef>
          <a:fontRef idx="minor">
            <a:schemeClr val="tx1"/>
          </a:fontRef>
        </p:style>
      </p:cxnSp>
      <p:pic>
        <p:nvPicPr>
          <p:cNvPr id="101" name="Picture 100">
            <a:extLst>
              <a:ext uri="{FF2B5EF4-FFF2-40B4-BE49-F238E27FC236}">
                <a16:creationId xmlns:a16="http://schemas.microsoft.com/office/drawing/2014/main" id="{1999B0A6-0048-DC12-C933-6D9DFE1BC135}"/>
              </a:ext>
            </a:extLst>
          </p:cNvPr>
          <p:cNvPicPr>
            <a:picLocks noChangeAspect="1"/>
          </p:cNvPicPr>
          <p:nvPr/>
        </p:nvPicPr>
        <p:blipFill>
          <a:blip r:embed="rId6"/>
          <a:stretch>
            <a:fillRect/>
          </a:stretch>
        </p:blipFill>
        <p:spPr>
          <a:xfrm>
            <a:off x="6407287" y="2715898"/>
            <a:ext cx="1190489" cy="624640"/>
          </a:xfrm>
          <a:prstGeom prst="rect">
            <a:avLst/>
          </a:prstGeom>
        </p:spPr>
      </p:pic>
      <p:pic>
        <p:nvPicPr>
          <p:cNvPr id="102" name="Picture 101">
            <a:extLst>
              <a:ext uri="{FF2B5EF4-FFF2-40B4-BE49-F238E27FC236}">
                <a16:creationId xmlns:a16="http://schemas.microsoft.com/office/drawing/2014/main" id="{95DEB922-1277-3959-072D-CF681C0832CD}"/>
              </a:ext>
            </a:extLst>
          </p:cNvPr>
          <p:cNvPicPr>
            <a:picLocks noChangeAspect="1"/>
          </p:cNvPicPr>
          <p:nvPr/>
        </p:nvPicPr>
        <p:blipFill>
          <a:blip r:embed="rId7"/>
          <a:stretch>
            <a:fillRect/>
          </a:stretch>
        </p:blipFill>
        <p:spPr>
          <a:xfrm>
            <a:off x="5580995" y="2553881"/>
            <a:ext cx="223469" cy="197663"/>
          </a:xfrm>
          <a:prstGeom prst="rect">
            <a:avLst/>
          </a:prstGeom>
        </p:spPr>
      </p:pic>
      <p:pic>
        <p:nvPicPr>
          <p:cNvPr id="103" name="Picture 102">
            <a:extLst>
              <a:ext uri="{FF2B5EF4-FFF2-40B4-BE49-F238E27FC236}">
                <a16:creationId xmlns:a16="http://schemas.microsoft.com/office/drawing/2014/main" id="{82605D66-E345-BFC2-F1DB-EE97EE2BFB4E}"/>
              </a:ext>
            </a:extLst>
          </p:cNvPr>
          <p:cNvPicPr>
            <a:picLocks noChangeAspect="1"/>
          </p:cNvPicPr>
          <p:nvPr/>
        </p:nvPicPr>
        <p:blipFill>
          <a:blip r:embed="rId7"/>
          <a:stretch>
            <a:fillRect/>
          </a:stretch>
        </p:blipFill>
        <p:spPr>
          <a:xfrm>
            <a:off x="7330789" y="1527767"/>
            <a:ext cx="223469" cy="197663"/>
          </a:xfrm>
          <a:prstGeom prst="rect">
            <a:avLst/>
          </a:prstGeom>
        </p:spPr>
      </p:pic>
      <p:pic>
        <p:nvPicPr>
          <p:cNvPr id="104" name="Picture 103">
            <a:extLst>
              <a:ext uri="{FF2B5EF4-FFF2-40B4-BE49-F238E27FC236}">
                <a16:creationId xmlns:a16="http://schemas.microsoft.com/office/drawing/2014/main" id="{D5824B4A-3E18-C4A7-5739-FAF698D09794}"/>
              </a:ext>
            </a:extLst>
          </p:cNvPr>
          <p:cNvPicPr>
            <a:picLocks noChangeAspect="1"/>
          </p:cNvPicPr>
          <p:nvPr/>
        </p:nvPicPr>
        <p:blipFill>
          <a:blip r:embed="rId7"/>
          <a:stretch>
            <a:fillRect/>
          </a:stretch>
        </p:blipFill>
        <p:spPr>
          <a:xfrm>
            <a:off x="8735258" y="2499875"/>
            <a:ext cx="223469" cy="197663"/>
          </a:xfrm>
          <a:prstGeom prst="rect">
            <a:avLst/>
          </a:prstGeom>
        </p:spPr>
      </p:pic>
      <p:pic>
        <p:nvPicPr>
          <p:cNvPr id="105" name="Picture 104">
            <a:extLst>
              <a:ext uri="{FF2B5EF4-FFF2-40B4-BE49-F238E27FC236}">
                <a16:creationId xmlns:a16="http://schemas.microsoft.com/office/drawing/2014/main" id="{56DD56A8-F314-7924-F880-8FECD7963D60}"/>
              </a:ext>
            </a:extLst>
          </p:cNvPr>
          <p:cNvPicPr>
            <a:picLocks noChangeAspect="1"/>
          </p:cNvPicPr>
          <p:nvPr/>
        </p:nvPicPr>
        <p:blipFill>
          <a:blip r:embed="rId7"/>
          <a:stretch>
            <a:fillRect/>
          </a:stretch>
        </p:blipFill>
        <p:spPr>
          <a:xfrm>
            <a:off x="8254292" y="4282073"/>
            <a:ext cx="223469" cy="197663"/>
          </a:xfrm>
          <a:prstGeom prst="rect">
            <a:avLst/>
          </a:prstGeom>
        </p:spPr>
      </p:pic>
      <p:pic>
        <p:nvPicPr>
          <p:cNvPr id="107" name="Graphic 106" descr="Woman">
            <a:extLst>
              <a:ext uri="{FF2B5EF4-FFF2-40B4-BE49-F238E27FC236}">
                <a16:creationId xmlns:a16="http://schemas.microsoft.com/office/drawing/2014/main" id="{83F0ADC9-14B8-A3B9-C85A-D4C650E2E768}"/>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932273" y="862239"/>
            <a:ext cx="609789" cy="604872"/>
          </a:xfrm>
          <a:prstGeom prst="rect">
            <a:avLst/>
          </a:prstGeom>
        </p:spPr>
      </p:pic>
      <p:cxnSp>
        <p:nvCxnSpPr>
          <p:cNvPr id="108" name="Straight Arrow Connector 107">
            <a:extLst>
              <a:ext uri="{FF2B5EF4-FFF2-40B4-BE49-F238E27FC236}">
                <a16:creationId xmlns:a16="http://schemas.microsoft.com/office/drawing/2014/main" id="{EB72969D-454B-D14C-02A1-76AA858EE16E}"/>
              </a:ext>
            </a:extLst>
          </p:cNvPr>
          <p:cNvCxnSpPr>
            <a:stCxn id="107" idx="3"/>
            <a:endCxn id="91" idx="0"/>
          </p:cNvCxnSpPr>
          <p:nvPr/>
        </p:nvCxnSpPr>
        <p:spPr>
          <a:xfrm>
            <a:off x="6542062" y="1164675"/>
            <a:ext cx="497095" cy="25508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4F13B6B5-C6E3-C447-4CAF-C72EE59C76B3}"/>
              </a:ext>
            </a:extLst>
          </p:cNvPr>
          <p:cNvSpPr>
            <a:spLocks noGrp="1"/>
          </p:cNvSpPr>
          <p:nvPr>
            <p:ph type="sldNum" sz="quarter" idx="4"/>
          </p:nvPr>
        </p:nvSpPr>
        <p:spPr/>
        <p:txBody>
          <a:bodyPr/>
          <a:lstStyle/>
          <a:p>
            <a:fld id="{97F98C0B-273E-428A-ABCF-EBED2BA25188}" type="slidenum">
              <a:rPr lang="en-US" smtClean="0"/>
              <a:t>28</a:t>
            </a:fld>
            <a:endParaRPr lang="en-US"/>
          </a:p>
        </p:txBody>
      </p:sp>
    </p:spTree>
    <p:extLst>
      <p:ext uri="{BB962C8B-B14F-4D97-AF65-F5344CB8AC3E}">
        <p14:creationId xmlns:p14="http://schemas.microsoft.com/office/powerpoint/2010/main" val="1293106105"/>
      </p:ext>
    </p:extLst>
  </p:cSld>
  <p:clrMapOvr>
    <a:masterClrMapping/>
  </p:clrMapOvr>
  <mc:AlternateContent xmlns:mc="http://schemas.openxmlformats.org/markup-compatibility/2006" xmlns:p14="http://schemas.microsoft.com/office/powerpoint/2010/main">
    <mc:Choice Requires="p14">
      <p:transition spd="slow" p14:dur="2000" advTm="47634"/>
    </mc:Choice>
    <mc:Fallback xmlns="">
      <p:transition spd="slow" advTm="4763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E0CA6-3B0A-413A-99CC-CB918A9DE8D4}"/>
              </a:ext>
            </a:extLst>
          </p:cNvPr>
          <p:cNvSpPr>
            <a:spLocks noGrp="1"/>
          </p:cNvSpPr>
          <p:nvPr>
            <p:ph idx="1"/>
          </p:nvPr>
        </p:nvSpPr>
        <p:spPr/>
        <p:txBody>
          <a:bodyPr/>
          <a:lstStyle/>
          <a:p>
            <a:pPr marL="0" indent="0">
              <a:buNone/>
            </a:pPr>
            <a:r>
              <a:rPr lang="en-AU" dirty="0"/>
              <a:t>Which of the following statement(s) is True about blockchains?</a:t>
            </a:r>
          </a:p>
          <a:p>
            <a:pPr marL="673200" lvl="1" indent="-457200">
              <a:buFont typeface="+mj-lt"/>
              <a:buAutoNum type="alphaUcPeriod"/>
            </a:pPr>
            <a:r>
              <a:rPr lang="en-AU" sz="2400" dirty="0"/>
              <a:t>Each node in a blockchain is trustable</a:t>
            </a:r>
          </a:p>
          <a:p>
            <a:pPr marL="673200" lvl="1" indent="-457200">
              <a:buFont typeface="+mj-lt"/>
              <a:buAutoNum type="alphaUcPeriod"/>
            </a:pPr>
            <a:r>
              <a:rPr lang="en-AU" sz="2400" dirty="0"/>
              <a:t>The process of building a block is called mining</a:t>
            </a:r>
          </a:p>
          <a:p>
            <a:pPr marL="673200" lvl="1" indent="-457200">
              <a:buFont typeface="+mj-lt"/>
              <a:buAutoNum type="alphaUcPeriod"/>
            </a:pPr>
            <a:r>
              <a:rPr lang="en-AU" sz="2400" dirty="0"/>
              <a:t>Permissions can't be used with public blockchains</a:t>
            </a:r>
          </a:p>
          <a:p>
            <a:pPr marL="673200" lvl="1" indent="-457200">
              <a:buFont typeface="+mj-lt"/>
              <a:buAutoNum type="alphaUcPeriod"/>
            </a:pPr>
            <a:r>
              <a:rPr lang="en-AU" sz="2400" dirty="0"/>
              <a:t>A transaction can be altered by modifying only the block that contains the transaction</a:t>
            </a:r>
          </a:p>
        </p:txBody>
      </p:sp>
      <p:sp>
        <p:nvSpPr>
          <p:cNvPr id="3" name="Title 2">
            <a:extLst>
              <a:ext uri="{FF2B5EF4-FFF2-40B4-BE49-F238E27FC236}">
                <a16:creationId xmlns:a16="http://schemas.microsoft.com/office/drawing/2014/main" id="{23BA08B9-41D7-47B9-9AB8-78C9C7F04F9B}"/>
              </a:ext>
            </a:extLst>
          </p:cNvPr>
          <p:cNvSpPr>
            <a:spLocks noGrp="1"/>
          </p:cNvSpPr>
          <p:nvPr>
            <p:ph type="title"/>
          </p:nvPr>
        </p:nvSpPr>
        <p:spPr/>
        <p:txBody>
          <a:bodyPr/>
          <a:lstStyle/>
          <a:p>
            <a:r>
              <a:rPr lang="en-AU" dirty="0"/>
              <a:t>Question</a:t>
            </a:r>
          </a:p>
        </p:txBody>
      </p:sp>
      <p:sp>
        <p:nvSpPr>
          <p:cNvPr id="6" name="TextBox 5">
            <a:extLst>
              <a:ext uri="{FF2B5EF4-FFF2-40B4-BE49-F238E27FC236}">
                <a16:creationId xmlns:a16="http://schemas.microsoft.com/office/drawing/2014/main" id="{434E3926-1918-457E-864E-14768CF8217C}"/>
              </a:ext>
            </a:extLst>
          </p:cNvPr>
          <p:cNvSpPr txBox="1"/>
          <p:nvPr/>
        </p:nvSpPr>
        <p:spPr>
          <a:xfrm>
            <a:off x="187210" y="1633364"/>
            <a:ext cx="259229" cy="400110"/>
          </a:xfrm>
          <a:prstGeom prst="rect">
            <a:avLst/>
          </a:prstGeom>
          <a:noFill/>
        </p:spPr>
        <p:txBody>
          <a:bodyPr wrap="square" rtlCol="0">
            <a:spAutoFit/>
          </a:bodyPr>
          <a:lstStyle/>
          <a:p>
            <a:r>
              <a:rPr lang="en-AU" sz="2000" b="1" dirty="0">
                <a:solidFill>
                  <a:srgbClr val="FF0000"/>
                </a:solidFill>
              </a:rPr>
              <a:t>X</a:t>
            </a:r>
          </a:p>
        </p:txBody>
      </p:sp>
      <p:sp>
        <p:nvSpPr>
          <p:cNvPr id="7" name="TextBox 6">
            <a:extLst>
              <a:ext uri="{FF2B5EF4-FFF2-40B4-BE49-F238E27FC236}">
                <a16:creationId xmlns:a16="http://schemas.microsoft.com/office/drawing/2014/main" id="{FE2F17EA-C209-456B-998E-CB56229EA051}"/>
              </a:ext>
            </a:extLst>
          </p:cNvPr>
          <p:cNvSpPr txBox="1"/>
          <p:nvPr/>
        </p:nvSpPr>
        <p:spPr>
          <a:xfrm>
            <a:off x="183361" y="2415379"/>
            <a:ext cx="259229" cy="400110"/>
          </a:xfrm>
          <a:prstGeom prst="rect">
            <a:avLst/>
          </a:prstGeom>
          <a:noFill/>
        </p:spPr>
        <p:txBody>
          <a:bodyPr wrap="square" rtlCol="0">
            <a:spAutoFit/>
          </a:bodyPr>
          <a:lstStyle/>
          <a:p>
            <a:r>
              <a:rPr lang="en-AU" sz="2000" b="1" dirty="0">
                <a:solidFill>
                  <a:srgbClr val="FF0000"/>
                </a:solidFill>
              </a:rPr>
              <a:t>X</a:t>
            </a:r>
          </a:p>
        </p:txBody>
      </p:sp>
      <p:sp>
        <p:nvSpPr>
          <p:cNvPr id="8" name="TextBox 7">
            <a:extLst>
              <a:ext uri="{FF2B5EF4-FFF2-40B4-BE49-F238E27FC236}">
                <a16:creationId xmlns:a16="http://schemas.microsoft.com/office/drawing/2014/main" id="{FA849B71-ADF7-49B8-87B6-B8288C299CFB}"/>
              </a:ext>
            </a:extLst>
          </p:cNvPr>
          <p:cNvSpPr txBox="1"/>
          <p:nvPr/>
        </p:nvSpPr>
        <p:spPr>
          <a:xfrm>
            <a:off x="183361" y="2817430"/>
            <a:ext cx="259229" cy="400110"/>
          </a:xfrm>
          <a:prstGeom prst="rect">
            <a:avLst/>
          </a:prstGeom>
          <a:noFill/>
        </p:spPr>
        <p:txBody>
          <a:bodyPr wrap="square" rtlCol="0">
            <a:spAutoFit/>
          </a:bodyPr>
          <a:lstStyle/>
          <a:p>
            <a:r>
              <a:rPr lang="en-AU" sz="2000" b="1" dirty="0">
                <a:solidFill>
                  <a:srgbClr val="FF0000"/>
                </a:solidFill>
              </a:rPr>
              <a:t>X</a:t>
            </a:r>
          </a:p>
        </p:txBody>
      </p:sp>
      <p:sp>
        <p:nvSpPr>
          <p:cNvPr id="9" name="TextBox 8">
            <a:extLst>
              <a:ext uri="{FF2B5EF4-FFF2-40B4-BE49-F238E27FC236}">
                <a16:creationId xmlns:a16="http://schemas.microsoft.com/office/drawing/2014/main" id="{C89155B8-665D-4AF1-83B4-06A691E59C7B}"/>
              </a:ext>
            </a:extLst>
          </p:cNvPr>
          <p:cNvSpPr txBox="1"/>
          <p:nvPr/>
        </p:nvSpPr>
        <p:spPr>
          <a:xfrm>
            <a:off x="179513" y="2011812"/>
            <a:ext cx="259229" cy="400110"/>
          </a:xfrm>
          <a:prstGeom prst="rect">
            <a:avLst/>
          </a:prstGeom>
          <a:noFill/>
        </p:spPr>
        <p:txBody>
          <a:bodyPr wrap="square" rtlCol="0">
            <a:spAutoFit/>
          </a:bodyPr>
          <a:lstStyle/>
          <a:p>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4" name="Slide Number Placeholder 3">
            <a:extLst>
              <a:ext uri="{FF2B5EF4-FFF2-40B4-BE49-F238E27FC236}">
                <a16:creationId xmlns:a16="http://schemas.microsoft.com/office/drawing/2014/main" id="{C1E226C6-8F1B-240F-9187-BF1AD5FC6B3D}"/>
              </a:ext>
            </a:extLst>
          </p:cNvPr>
          <p:cNvSpPr>
            <a:spLocks noGrp="1"/>
          </p:cNvSpPr>
          <p:nvPr>
            <p:ph type="sldNum" sz="quarter" idx="4"/>
          </p:nvPr>
        </p:nvSpPr>
        <p:spPr/>
        <p:txBody>
          <a:bodyPr/>
          <a:lstStyle/>
          <a:p>
            <a:fld id="{97F98C0B-273E-428A-ABCF-EBED2BA25188}" type="slidenum">
              <a:rPr lang="en-US" smtClean="0"/>
              <a:t>29</a:t>
            </a:fld>
            <a:endParaRPr lang="en-US"/>
          </a:p>
        </p:txBody>
      </p:sp>
    </p:spTree>
    <p:extLst>
      <p:ext uri="{BB962C8B-B14F-4D97-AF65-F5344CB8AC3E}">
        <p14:creationId xmlns:p14="http://schemas.microsoft.com/office/powerpoint/2010/main" val="198086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4D8724-D71F-81F9-98F4-F7DB3B32AAC4}"/>
              </a:ext>
            </a:extLst>
          </p:cNvPr>
          <p:cNvSpPr>
            <a:spLocks noGrp="1"/>
          </p:cNvSpPr>
          <p:nvPr>
            <p:ph type="body" sz="quarter" idx="10"/>
          </p:nvPr>
        </p:nvSpPr>
        <p:spPr>
          <a:xfrm>
            <a:off x="649480" y="1257322"/>
            <a:ext cx="6802840" cy="4000444"/>
          </a:xfrm>
        </p:spPr>
        <p:txBody>
          <a:bodyPr/>
          <a:lstStyle/>
          <a:p>
            <a:r>
              <a:rPr lang="en-AU" dirty="0">
                <a:solidFill>
                  <a:schemeClr val="bg1"/>
                </a:solidFill>
              </a:rPr>
              <a:t>Introduction to Distributed Ledger Technology</a:t>
            </a:r>
          </a:p>
        </p:txBody>
      </p:sp>
    </p:spTree>
    <p:extLst>
      <p:ext uri="{BB962C8B-B14F-4D97-AF65-F5344CB8AC3E}">
        <p14:creationId xmlns:p14="http://schemas.microsoft.com/office/powerpoint/2010/main" val="270930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F1A4C2-7DBB-7953-2F58-BF0A0F0CA0A6}"/>
              </a:ext>
            </a:extLst>
          </p:cNvPr>
          <p:cNvSpPr>
            <a:spLocks noGrp="1"/>
          </p:cNvSpPr>
          <p:nvPr>
            <p:ph type="body" sz="quarter" idx="10"/>
          </p:nvPr>
        </p:nvSpPr>
        <p:spPr>
          <a:xfrm>
            <a:off x="649480" y="1257322"/>
            <a:ext cx="6802840" cy="4000444"/>
          </a:xfrm>
        </p:spPr>
        <p:txBody>
          <a:bodyPr/>
          <a:lstStyle/>
          <a:p>
            <a:r>
              <a:rPr lang="en-AU" dirty="0">
                <a:solidFill>
                  <a:schemeClr val="bg1"/>
                </a:solidFill>
              </a:rPr>
              <a:t>Designing Blockchain-Based Systems</a:t>
            </a:r>
          </a:p>
        </p:txBody>
      </p:sp>
    </p:spTree>
    <p:extLst>
      <p:ext uri="{BB962C8B-B14F-4D97-AF65-F5344CB8AC3E}">
        <p14:creationId xmlns:p14="http://schemas.microsoft.com/office/powerpoint/2010/main" val="2817711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001" y="1272399"/>
            <a:ext cx="7911799" cy="3695843"/>
          </a:xfrm>
        </p:spPr>
        <p:txBody>
          <a:bodyPr>
            <a:normAutofit/>
          </a:bodyPr>
          <a:lstStyle/>
          <a:p>
            <a:r>
              <a:rPr lang="en-AU" dirty="0"/>
              <a:t>Many potential applications; each with specific requirements</a:t>
            </a:r>
          </a:p>
          <a:p>
            <a:pPr lvl="1"/>
            <a:r>
              <a:rPr lang="en-AU" sz="1800" dirty="0"/>
              <a:t>e.g., reveal quantity/volume bought, not the price</a:t>
            </a:r>
          </a:p>
          <a:p>
            <a:pPr lvl="1"/>
            <a:r>
              <a:rPr lang="en-AU" sz="1800" dirty="0"/>
              <a:t>e.g. announcements should be public vs. transactions should be “private”</a:t>
            </a:r>
          </a:p>
          <a:p>
            <a:pPr lvl="1"/>
            <a:endParaRPr lang="en-AU" dirty="0"/>
          </a:p>
          <a:p>
            <a:r>
              <a:rPr lang="en-AU" dirty="0"/>
              <a:t>Many challenges in designing systems for these various applications</a:t>
            </a:r>
          </a:p>
          <a:p>
            <a:pPr lvl="1"/>
            <a:r>
              <a:rPr lang="en-AU" sz="1800" dirty="0"/>
              <a:t>When to use a blockchain?</a:t>
            </a:r>
          </a:p>
          <a:p>
            <a:pPr lvl="1"/>
            <a:r>
              <a:rPr lang="en-AU" sz="1800" dirty="0"/>
              <a:t>What blockchain platform to use?</a:t>
            </a:r>
          </a:p>
          <a:p>
            <a:pPr lvl="1"/>
            <a:r>
              <a:rPr lang="en-AU" sz="1800" dirty="0"/>
              <a:t>How to resolve trade-offs?</a:t>
            </a:r>
          </a:p>
          <a:p>
            <a:pPr lvl="2"/>
            <a:r>
              <a:rPr lang="en-AU" sz="1800" dirty="0"/>
              <a:t>e.g. Transparency vs. Privacy; Immutability vs. Propriety; Flexibility vs. Simplicity</a:t>
            </a:r>
          </a:p>
          <a:p>
            <a:pPr lvl="1"/>
            <a:r>
              <a:rPr lang="en-AU" sz="1800" dirty="0"/>
              <a:t>What data &amp; function to handle on-chain, what off-chain?</a:t>
            </a:r>
          </a:p>
          <a:p>
            <a:pPr lvl="1"/>
            <a:r>
              <a:rPr lang="en-AU" sz="1800" dirty="0"/>
              <a:t>How to integrate with what other databases, networks, services, …?</a:t>
            </a:r>
          </a:p>
        </p:txBody>
      </p:sp>
      <p:sp>
        <p:nvSpPr>
          <p:cNvPr id="2" name="Title 1"/>
          <p:cNvSpPr>
            <a:spLocks noGrp="1"/>
          </p:cNvSpPr>
          <p:nvPr>
            <p:ph type="title"/>
          </p:nvPr>
        </p:nvSpPr>
        <p:spPr>
          <a:xfrm>
            <a:off x="648000" y="287999"/>
            <a:ext cx="6631640" cy="648000"/>
          </a:xfrm>
        </p:spPr>
        <p:txBody>
          <a:bodyPr/>
          <a:lstStyle/>
          <a:p>
            <a:r>
              <a:rPr lang="en-AU" dirty="0"/>
              <a:t>Designing Blockchain-Based Systems</a:t>
            </a:r>
          </a:p>
        </p:txBody>
      </p:sp>
      <p:sp>
        <p:nvSpPr>
          <p:cNvPr id="5" name="Slide Number Placeholder 4">
            <a:extLst>
              <a:ext uri="{FF2B5EF4-FFF2-40B4-BE49-F238E27FC236}">
                <a16:creationId xmlns:a16="http://schemas.microsoft.com/office/drawing/2014/main" id="{EFD4D04D-DA73-D96A-79A8-4AE9A88B1762}"/>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31</a:t>
            </a:fld>
            <a:endParaRPr lang="en-US"/>
          </a:p>
        </p:txBody>
      </p:sp>
    </p:spTree>
    <p:extLst>
      <p:ext uri="{BB962C8B-B14F-4D97-AF65-F5344CB8AC3E}">
        <p14:creationId xmlns:p14="http://schemas.microsoft.com/office/powerpoint/2010/main" val="3239310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69A27-BCB5-404F-AF15-43403972D8A8}"/>
              </a:ext>
            </a:extLst>
          </p:cNvPr>
          <p:cNvSpPr>
            <a:spLocks noGrp="1"/>
          </p:cNvSpPr>
          <p:nvPr>
            <p:ph idx="1"/>
          </p:nvPr>
        </p:nvSpPr>
        <p:spPr/>
        <p:txBody>
          <a:bodyPr/>
          <a:lstStyle/>
          <a:p>
            <a:r>
              <a:rPr lang="en-AU" altLang="zh-CN" dirty="0"/>
              <a:t>Non-functional </a:t>
            </a:r>
            <a:r>
              <a:rPr lang="en-US" altLang="zh-CN" dirty="0"/>
              <a:t>properties of blockchains compared to conventional centralised technologies:</a:t>
            </a:r>
          </a:p>
          <a:p>
            <a:pPr lvl="1"/>
            <a:r>
              <a:rPr lang="en-US" altLang="zh-CN" sz="1800" dirty="0"/>
              <a:t>(+) Integrity, Non-repudiation</a:t>
            </a:r>
          </a:p>
          <a:p>
            <a:pPr lvl="1"/>
            <a:r>
              <a:rPr lang="en-AU" sz="1800" dirty="0"/>
              <a:t>(+ read/ - write) Availability</a:t>
            </a:r>
          </a:p>
          <a:p>
            <a:pPr lvl="1"/>
            <a:r>
              <a:rPr lang="en-US" altLang="zh-CN" sz="1800" dirty="0"/>
              <a:t>(</a:t>
            </a:r>
            <a:r>
              <a:rPr lang="en-US" sz="1800" dirty="0"/>
              <a:t>+ read / </a:t>
            </a:r>
            <a:r>
              <a:rPr lang="en-US" altLang="zh-CN" sz="1800" dirty="0"/>
              <a:t>- write) Latency</a:t>
            </a:r>
          </a:p>
          <a:p>
            <a:pPr lvl="1"/>
            <a:r>
              <a:rPr lang="en-US" altLang="zh-CN" sz="1800" dirty="0"/>
              <a:t>(-) Confidentiality, Privacy</a:t>
            </a:r>
          </a:p>
          <a:p>
            <a:pPr lvl="1"/>
            <a:r>
              <a:rPr lang="en-US" altLang="zh-CN" sz="1800" dirty="0"/>
              <a:t>(-) Modifiability</a:t>
            </a:r>
          </a:p>
          <a:p>
            <a:pPr lvl="1"/>
            <a:r>
              <a:rPr lang="en-US" altLang="zh-CN" sz="1800" dirty="0"/>
              <a:t>(-) Throughput  </a:t>
            </a:r>
            <a:r>
              <a:rPr lang="en-AU" sz="1800" dirty="0"/>
              <a:t>/ Scalability / Big Data</a:t>
            </a:r>
          </a:p>
          <a:p>
            <a:pPr lvl="1"/>
            <a:endParaRPr lang="en-AU" altLang="zh-CN" dirty="0"/>
          </a:p>
          <a:p>
            <a:r>
              <a:rPr lang="en-US" altLang="zh-CN" dirty="0"/>
              <a:t>Can combine blockchain with other system elements to compensate</a:t>
            </a:r>
            <a:endParaRPr lang="en-AU" dirty="0"/>
          </a:p>
        </p:txBody>
      </p:sp>
      <p:sp>
        <p:nvSpPr>
          <p:cNvPr id="2" name="Title 1">
            <a:extLst>
              <a:ext uri="{FF2B5EF4-FFF2-40B4-BE49-F238E27FC236}">
                <a16:creationId xmlns:a16="http://schemas.microsoft.com/office/drawing/2014/main" id="{5CF00382-D2F3-41B6-BD0B-07DAAD3D23A8}"/>
              </a:ext>
            </a:extLst>
          </p:cNvPr>
          <p:cNvSpPr>
            <a:spLocks noGrp="1"/>
          </p:cNvSpPr>
          <p:nvPr>
            <p:ph type="title"/>
          </p:nvPr>
        </p:nvSpPr>
        <p:spPr/>
        <p:txBody>
          <a:bodyPr/>
          <a:lstStyle/>
          <a:p>
            <a:r>
              <a:rPr lang="en-US" dirty="0"/>
              <a:t>Properties of Blockchain</a:t>
            </a:r>
            <a:endParaRPr lang="en-AU" dirty="0"/>
          </a:p>
        </p:txBody>
      </p:sp>
      <p:sp>
        <p:nvSpPr>
          <p:cNvPr id="5" name="Slide Number Placeholder 4">
            <a:extLst>
              <a:ext uri="{FF2B5EF4-FFF2-40B4-BE49-F238E27FC236}">
                <a16:creationId xmlns:a16="http://schemas.microsoft.com/office/drawing/2014/main" id="{21A6C201-4A32-37FA-547F-2F023D0E0CA8}"/>
              </a:ext>
            </a:extLst>
          </p:cNvPr>
          <p:cNvSpPr>
            <a:spLocks noGrp="1"/>
          </p:cNvSpPr>
          <p:nvPr>
            <p:ph type="sldNum" sz="quarter" idx="4"/>
          </p:nvPr>
        </p:nvSpPr>
        <p:spPr/>
        <p:txBody>
          <a:bodyPr/>
          <a:lstStyle/>
          <a:p>
            <a:fld id="{97F98C0B-273E-428A-ABCF-EBED2BA25188}" type="slidenum">
              <a:rPr lang="en-US" smtClean="0"/>
              <a:t>32</a:t>
            </a:fld>
            <a:endParaRPr lang="en-US"/>
          </a:p>
        </p:txBody>
      </p:sp>
    </p:spTree>
    <p:extLst>
      <p:ext uri="{BB962C8B-B14F-4D97-AF65-F5344CB8AC3E}">
        <p14:creationId xmlns:p14="http://schemas.microsoft.com/office/powerpoint/2010/main" val="1223282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B881E8-51FA-40E1-B086-3A466FE985B8}"/>
              </a:ext>
            </a:extLst>
          </p:cNvPr>
          <p:cNvSpPr>
            <a:spLocks noGrp="1"/>
          </p:cNvSpPr>
          <p:nvPr>
            <p:ph idx="1"/>
          </p:nvPr>
        </p:nvSpPr>
        <p:spPr/>
        <p:txBody>
          <a:bodyPr>
            <a:normAutofit lnSpcReduction="10000"/>
          </a:bodyPr>
          <a:lstStyle/>
          <a:p>
            <a:r>
              <a:rPr lang="en-US" dirty="0"/>
              <a:t>Blockchain can deploy &amp; execute programs called “Smart Contracts” (SCs)</a:t>
            </a:r>
          </a:p>
          <a:p>
            <a:r>
              <a:rPr lang="en-US" dirty="0"/>
              <a:t>User-defined code, deployed on &amp; executed by whole network</a:t>
            </a:r>
          </a:p>
          <a:p>
            <a:pPr lvl="1"/>
            <a:r>
              <a:rPr lang="en-US" sz="1800" dirty="0"/>
              <a:t>Can be seen as a bunch of if/then conditions that are an algorithmic implementation of a business logic, e.g.,</a:t>
            </a:r>
          </a:p>
          <a:p>
            <a:pPr lvl="2"/>
            <a:r>
              <a:rPr lang="en-US" sz="1800" dirty="0"/>
              <a:t>Trading – Can hold &amp; transfer assets/states, managed by the contract itself</a:t>
            </a:r>
          </a:p>
          <a:p>
            <a:pPr lvl="2"/>
            <a:r>
              <a:rPr lang="en-US" sz="1800" dirty="0"/>
              <a:t>Insurance – Can enact decisions on complex business conditions</a:t>
            </a:r>
          </a:p>
          <a:p>
            <a:pPr lvl="2"/>
            <a:r>
              <a:rPr lang="en-US" sz="1800" dirty="0"/>
              <a:t>SCs put counterparty obligations &amp; rights in code, &amp; blockchain nodes enforce those rights</a:t>
            </a:r>
          </a:p>
          <a:p>
            <a:r>
              <a:rPr lang="en-AU" dirty="0"/>
              <a:t>Code is deterministic &amp; immutable once deployed</a:t>
            </a:r>
          </a:p>
          <a:p>
            <a:r>
              <a:rPr lang="en-US" dirty="0"/>
              <a:t>Its execution is triggered via a TX</a:t>
            </a:r>
          </a:p>
        </p:txBody>
      </p:sp>
      <p:sp>
        <p:nvSpPr>
          <p:cNvPr id="2" name="Title 1">
            <a:extLst>
              <a:ext uri="{FF2B5EF4-FFF2-40B4-BE49-F238E27FC236}">
                <a16:creationId xmlns:a16="http://schemas.microsoft.com/office/drawing/2014/main" id="{D245BDED-6781-4340-9F39-BCFB1756BE99}"/>
              </a:ext>
            </a:extLst>
          </p:cNvPr>
          <p:cNvSpPr>
            <a:spLocks noGrp="1"/>
          </p:cNvSpPr>
          <p:nvPr>
            <p:ph type="title"/>
          </p:nvPr>
        </p:nvSpPr>
        <p:spPr/>
        <p:txBody>
          <a:bodyPr/>
          <a:lstStyle/>
          <a:p>
            <a:r>
              <a:rPr lang="en-AU" dirty="0"/>
              <a:t>Smart Contracts</a:t>
            </a:r>
          </a:p>
        </p:txBody>
      </p:sp>
      <p:sp>
        <p:nvSpPr>
          <p:cNvPr id="4" name="Slide Number Placeholder 3">
            <a:extLst>
              <a:ext uri="{FF2B5EF4-FFF2-40B4-BE49-F238E27FC236}">
                <a16:creationId xmlns:a16="http://schemas.microsoft.com/office/drawing/2014/main" id="{31972C01-555E-692B-7076-764C622B56D6}"/>
              </a:ext>
            </a:extLst>
          </p:cNvPr>
          <p:cNvSpPr>
            <a:spLocks noGrp="1"/>
          </p:cNvSpPr>
          <p:nvPr>
            <p:ph type="sldNum" sz="quarter" idx="4"/>
          </p:nvPr>
        </p:nvSpPr>
        <p:spPr/>
        <p:txBody>
          <a:bodyPr/>
          <a:lstStyle/>
          <a:p>
            <a:fld id="{97F98C0B-273E-428A-ABCF-EBED2BA25188}" type="slidenum">
              <a:rPr lang="en-US" smtClean="0"/>
              <a:t>33</a:t>
            </a:fld>
            <a:endParaRPr lang="en-US"/>
          </a:p>
        </p:txBody>
      </p:sp>
    </p:spTree>
    <p:extLst>
      <p:ext uri="{BB962C8B-B14F-4D97-AF65-F5344CB8AC3E}">
        <p14:creationId xmlns:p14="http://schemas.microsoft.com/office/powerpoint/2010/main" val="3516234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Blockchains are architectural design choice</a:t>
            </a:r>
            <a:endParaRPr lang="en-US" altLang="zh-CN" dirty="0"/>
          </a:p>
        </p:txBody>
      </p:sp>
      <p:sp>
        <p:nvSpPr>
          <p:cNvPr id="2" name="Title 1"/>
          <p:cNvSpPr>
            <a:spLocks noGrp="1"/>
          </p:cNvSpPr>
          <p:nvPr>
            <p:ph type="title"/>
          </p:nvPr>
        </p:nvSpPr>
        <p:spPr>
          <a:xfrm>
            <a:off x="648000" y="287999"/>
            <a:ext cx="7920000" cy="648000"/>
          </a:xfrm>
        </p:spPr>
        <p:txBody>
          <a:bodyPr>
            <a:normAutofit/>
          </a:bodyPr>
          <a:lstStyle/>
          <a:p>
            <a:r>
              <a:rPr lang="en-AU" dirty="0"/>
              <a:t>Roles Blockchain can Play in an Architecture</a:t>
            </a:r>
          </a:p>
        </p:txBody>
      </p:sp>
      <p:graphicFrame>
        <p:nvGraphicFramePr>
          <p:cNvPr id="14" name="Diagram 13"/>
          <p:cNvGraphicFramePr/>
          <p:nvPr>
            <p:extLst>
              <p:ext uri="{D42A27DB-BD31-4B8C-83A1-F6EECF244321}">
                <p14:modId xmlns:p14="http://schemas.microsoft.com/office/powerpoint/2010/main" val="2134021064"/>
              </p:ext>
            </p:extLst>
          </p:nvPr>
        </p:nvGraphicFramePr>
        <p:xfrm>
          <a:off x="1098806" y="786189"/>
          <a:ext cx="7073595" cy="5230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DCC0556E-6229-5345-D03B-A3CD9FBB6C4B}"/>
              </a:ext>
            </a:extLst>
          </p:cNvPr>
          <p:cNvSpPr>
            <a:spLocks noGrp="1"/>
          </p:cNvSpPr>
          <p:nvPr>
            <p:ph type="sldNum" sz="quarter" idx="4"/>
          </p:nvPr>
        </p:nvSpPr>
        <p:spPr/>
        <p:txBody>
          <a:bodyPr/>
          <a:lstStyle/>
          <a:p>
            <a:fld id="{97F98C0B-273E-428A-ABCF-EBED2BA25188}" type="slidenum">
              <a:rPr lang="en-US" smtClean="0"/>
              <a:t>34</a:t>
            </a:fld>
            <a:endParaRPr lang="en-US"/>
          </a:p>
        </p:txBody>
      </p:sp>
    </p:spTree>
    <p:extLst>
      <p:ext uri="{BB962C8B-B14F-4D97-AF65-F5344CB8AC3E}">
        <p14:creationId xmlns:p14="http://schemas.microsoft.com/office/powerpoint/2010/main" val="404508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Quad Arrow 85"/>
          <p:cNvSpPr/>
          <p:nvPr/>
        </p:nvSpPr>
        <p:spPr>
          <a:xfrm rot="2700000">
            <a:off x="3118693" y="1399352"/>
            <a:ext cx="2887442" cy="2887442"/>
          </a:xfrm>
          <a:prstGeom prst="quadArrow">
            <a:avLst>
              <a:gd name="adj1" fmla="val 8174"/>
              <a:gd name="adj2" fmla="val 7219"/>
              <a:gd name="adj3" fmla="val 81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2" name="Quad Arrow 81"/>
          <p:cNvSpPr/>
          <p:nvPr/>
        </p:nvSpPr>
        <p:spPr>
          <a:xfrm>
            <a:off x="3117037" y="1399352"/>
            <a:ext cx="2887442" cy="2887442"/>
          </a:xfrm>
          <a:prstGeom prst="quadArrow">
            <a:avLst>
              <a:gd name="adj1" fmla="val 8174"/>
              <a:gd name="adj2" fmla="val 7219"/>
              <a:gd name="adj3" fmla="val 81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p:txBody>
          <a:bodyPr>
            <a:normAutofit fontScale="90000"/>
          </a:bodyPr>
          <a:lstStyle/>
          <a:p>
            <a:r>
              <a:rPr lang="en-AU" dirty="0"/>
              <a:t>Blockchains/DLTS are Not Stand-Alone Systems</a:t>
            </a:r>
          </a:p>
        </p:txBody>
      </p:sp>
      <p:sp>
        <p:nvSpPr>
          <p:cNvPr id="69" name="Rectangle 68"/>
          <p:cNvSpPr/>
          <p:nvPr/>
        </p:nvSpPr>
        <p:spPr>
          <a:xfrm>
            <a:off x="525389" y="1473128"/>
            <a:ext cx="1218026" cy="308418"/>
          </a:xfrm>
          <a:prstGeom prst="rect">
            <a:avLst/>
          </a:prstGeom>
        </p:spPr>
        <p:txBody>
          <a:bodyPr wrap="none">
            <a:spAutoFit/>
          </a:bodyPr>
          <a:lstStyle/>
          <a:p>
            <a:r>
              <a:rPr lang="en-AU" dirty="0"/>
              <a:t>UI for humans</a:t>
            </a:r>
          </a:p>
        </p:txBody>
      </p:sp>
      <p:sp>
        <p:nvSpPr>
          <p:cNvPr id="70" name="Rectangle 69"/>
          <p:cNvSpPr/>
          <p:nvPr/>
        </p:nvSpPr>
        <p:spPr>
          <a:xfrm>
            <a:off x="994292" y="4126122"/>
            <a:ext cx="988412" cy="524503"/>
          </a:xfrm>
          <a:prstGeom prst="rect">
            <a:avLst/>
          </a:prstGeom>
        </p:spPr>
        <p:txBody>
          <a:bodyPr wrap="none">
            <a:spAutoFit/>
          </a:bodyPr>
          <a:lstStyle/>
          <a:p>
            <a:pPr algn="r"/>
            <a:r>
              <a:rPr lang="en-AU" dirty="0"/>
              <a:t>IoT</a:t>
            </a:r>
          </a:p>
          <a:p>
            <a:pPr algn="r"/>
            <a:r>
              <a:rPr lang="en-AU" dirty="0"/>
              <a:t>integration</a:t>
            </a:r>
          </a:p>
        </p:txBody>
      </p:sp>
      <p:sp>
        <p:nvSpPr>
          <p:cNvPr id="71" name="Rectangle 70"/>
          <p:cNvSpPr/>
          <p:nvPr/>
        </p:nvSpPr>
        <p:spPr>
          <a:xfrm>
            <a:off x="6565441" y="4184455"/>
            <a:ext cx="921406" cy="524503"/>
          </a:xfrm>
          <a:prstGeom prst="rect">
            <a:avLst/>
          </a:prstGeom>
        </p:spPr>
        <p:txBody>
          <a:bodyPr wrap="none">
            <a:spAutoFit/>
          </a:bodyPr>
          <a:lstStyle/>
          <a:p>
            <a:r>
              <a:rPr lang="en-AU" dirty="0"/>
              <a:t>Auxiliary</a:t>
            </a:r>
          </a:p>
          <a:p>
            <a:r>
              <a:rPr lang="en-AU" dirty="0"/>
              <a:t>databases</a:t>
            </a:r>
          </a:p>
        </p:txBody>
      </p:sp>
      <p:sp>
        <p:nvSpPr>
          <p:cNvPr id="72" name="Rectangle 71"/>
          <p:cNvSpPr/>
          <p:nvPr/>
        </p:nvSpPr>
        <p:spPr>
          <a:xfrm>
            <a:off x="7721026" y="1494097"/>
            <a:ext cx="1121287" cy="524503"/>
          </a:xfrm>
          <a:prstGeom prst="rect">
            <a:avLst/>
          </a:prstGeom>
        </p:spPr>
        <p:txBody>
          <a:bodyPr wrap="square">
            <a:spAutoFit/>
          </a:bodyPr>
          <a:lstStyle/>
          <a:p>
            <a:r>
              <a:rPr lang="en-AU" dirty="0"/>
              <a:t>Legacy</a:t>
            </a:r>
          </a:p>
          <a:p>
            <a:r>
              <a:rPr lang="en-AU" dirty="0"/>
              <a:t>systems</a:t>
            </a:r>
          </a:p>
        </p:txBody>
      </p:sp>
      <p:sp>
        <p:nvSpPr>
          <p:cNvPr id="73" name="Rectangle 72"/>
          <p:cNvSpPr/>
          <p:nvPr/>
        </p:nvSpPr>
        <p:spPr>
          <a:xfrm>
            <a:off x="711468" y="2649573"/>
            <a:ext cx="1157753" cy="524503"/>
          </a:xfrm>
          <a:prstGeom prst="rect">
            <a:avLst/>
          </a:prstGeom>
        </p:spPr>
        <p:txBody>
          <a:bodyPr wrap="none">
            <a:spAutoFit/>
          </a:bodyPr>
          <a:lstStyle/>
          <a:p>
            <a:pPr algn="r"/>
            <a:r>
              <a:rPr lang="en-AU" dirty="0"/>
              <a:t>Key</a:t>
            </a:r>
          </a:p>
          <a:p>
            <a:pPr algn="r"/>
            <a:r>
              <a:rPr lang="en-AU" dirty="0"/>
              <a:t>management</a:t>
            </a:r>
          </a:p>
        </p:txBody>
      </p:sp>
      <p:sp>
        <p:nvSpPr>
          <p:cNvPr id="74" name="Flowchart: Magnetic Disk 73"/>
          <p:cNvSpPr/>
          <p:nvPr/>
        </p:nvSpPr>
        <p:spPr>
          <a:xfrm>
            <a:off x="5648517" y="4045318"/>
            <a:ext cx="837211" cy="969456"/>
          </a:xfrm>
          <a:prstGeom prst="flowChartMagneticDisk">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a:t>Private</a:t>
            </a:r>
          </a:p>
          <a:p>
            <a:pPr algn="ctr"/>
            <a:r>
              <a:rPr lang="en-AU" dirty="0"/>
              <a:t>data</a:t>
            </a:r>
          </a:p>
        </p:txBody>
      </p:sp>
      <p:sp>
        <p:nvSpPr>
          <p:cNvPr id="75" name="Flowchart: Magnetic Disk 74"/>
          <p:cNvSpPr/>
          <p:nvPr/>
        </p:nvSpPr>
        <p:spPr>
          <a:xfrm>
            <a:off x="6587025" y="2857500"/>
            <a:ext cx="1368123" cy="124595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Big Data</a:t>
            </a:r>
          </a:p>
        </p:txBody>
      </p:sp>
      <p:pic>
        <p:nvPicPr>
          <p:cNvPr id="77" name="Picture 7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52773" y="1452602"/>
            <a:ext cx="796057" cy="796057"/>
          </a:xfrm>
          <a:prstGeom prst="rect">
            <a:avLst/>
          </a:prstGeom>
        </p:spPr>
      </p:pic>
      <p:pic>
        <p:nvPicPr>
          <p:cNvPr id="78" name="Picture 77"/>
          <p:cNvPicPr>
            <a:picLocks noChangeAspect="1"/>
          </p:cNvPicPr>
          <p:nvPr/>
        </p:nvPicPr>
        <p:blipFill rotWithShape="1">
          <a:blip r:embed="rId4" cstate="email">
            <a:extLst>
              <a:ext uri="{28A0092B-C50C-407E-A947-70E740481C1C}">
                <a14:useLocalDpi xmlns:a14="http://schemas.microsoft.com/office/drawing/2010/main"/>
              </a:ext>
            </a:extLst>
          </a:blip>
          <a:srcRect r="79190"/>
          <a:stretch/>
        </p:blipFill>
        <p:spPr>
          <a:xfrm>
            <a:off x="2072600" y="1393913"/>
            <a:ext cx="367416" cy="857300"/>
          </a:xfrm>
          <a:prstGeom prst="rect">
            <a:avLst/>
          </a:prstGeom>
        </p:spPr>
      </p:pic>
      <p:pic>
        <p:nvPicPr>
          <p:cNvPr id="79" name="Picture 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2884" y="2672305"/>
            <a:ext cx="618749" cy="623599"/>
          </a:xfrm>
          <a:prstGeom prst="rect">
            <a:avLst/>
          </a:prstGeom>
        </p:spPr>
      </p:pic>
      <p:pic>
        <p:nvPicPr>
          <p:cNvPr id="81" name="Picture 8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126074" y="4053691"/>
            <a:ext cx="1559775" cy="791190"/>
          </a:xfrm>
          <a:prstGeom prst="rect">
            <a:avLst/>
          </a:prstGeom>
        </p:spPr>
      </p:pic>
      <p:pic>
        <p:nvPicPr>
          <p:cNvPr id="84" name="Picture 8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813616" y="1288378"/>
            <a:ext cx="907408" cy="1491630"/>
          </a:xfrm>
          <a:prstGeom prst="rect">
            <a:avLst/>
          </a:prstGeom>
        </p:spPr>
      </p:pic>
      <p:sp>
        <p:nvSpPr>
          <p:cNvPr id="83" name="Oval 82"/>
          <p:cNvSpPr/>
          <p:nvPr/>
        </p:nvSpPr>
        <p:spPr>
          <a:xfrm>
            <a:off x="3540829" y="1877625"/>
            <a:ext cx="1981757" cy="1981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5" name="Rectangle 84"/>
          <p:cNvSpPr/>
          <p:nvPr/>
        </p:nvSpPr>
        <p:spPr>
          <a:xfrm>
            <a:off x="3252689" y="3370656"/>
            <a:ext cx="2740398" cy="308418"/>
          </a:xfrm>
          <a:prstGeom prst="rect">
            <a:avLst/>
          </a:prstGeom>
          <a:solidFill>
            <a:schemeClr val="bg1"/>
          </a:solidFill>
        </p:spPr>
        <p:txBody>
          <a:bodyPr wrap="square">
            <a:spAutoFit/>
          </a:bodyPr>
          <a:lstStyle/>
          <a:p>
            <a:pPr algn="ctr"/>
            <a:r>
              <a:rPr lang="en-AU" i="1" dirty="0"/>
              <a:t>Blockchain/DLT is a component</a:t>
            </a:r>
          </a:p>
        </p:txBody>
      </p:sp>
      <p:grpSp>
        <p:nvGrpSpPr>
          <p:cNvPr id="6" name="Group 4"/>
          <p:cNvGrpSpPr>
            <a:grpSpLocks noChangeAspect="1"/>
          </p:cNvGrpSpPr>
          <p:nvPr/>
        </p:nvGrpSpPr>
        <p:grpSpPr bwMode="auto">
          <a:xfrm>
            <a:off x="3667607" y="2118869"/>
            <a:ext cx="1728192" cy="1307558"/>
            <a:chOff x="3839" y="1678"/>
            <a:chExt cx="530" cy="401"/>
          </a:xfrm>
        </p:grpSpPr>
        <p:sp>
          <p:nvSpPr>
            <p:cNvPr id="7" name="Freeform 6"/>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8" name="Freeform 7"/>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Freeform 8"/>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10" name="Freeform 9"/>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1" name="Freeform 10"/>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12" name="Freeform 11"/>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3" name="Freeform 12"/>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14" name="Freeform 13"/>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5" name="Freeform 14"/>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16" name="Freeform 15"/>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7" name="Freeform 16"/>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18" name="Freeform 17"/>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19" name="Freeform 18"/>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20" name="Freeform 19"/>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1" name="Freeform 20"/>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22" name="Freeform 21"/>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3" name="Freeform 22"/>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24" name="Freeform 23"/>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5" name="Freeform 24"/>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26" name="Freeform 25"/>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7" name="Freeform 26"/>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28" name="Freeform 27"/>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29" name="Freeform 28"/>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0" name="Freeform 29"/>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1" name="Freeform 30"/>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2" name="Freeform 31"/>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3" name="Freeform 32"/>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p>
          </p:txBody>
        </p:sp>
        <p:sp>
          <p:nvSpPr>
            <p:cNvPr id="34" name="Freeform 33"/>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5" name="Freeform 34"/>
            <p:cNvSpPr>
              <a:spLocks noEditPoints="1"/>
            </p:cNvSpPr>
            <p:nvPr/>
          </p:nvSpPr>
          <p:spPr bwMode="auto">
            <a:xfrm>
              <a:off x="3921" y="1743"/>
              <a:ext cx="105" cy="60"/>
            </a:xfrm>
            <a:custGeom>
              <a:avLst/>
              <a:gdLst>
                <a:gd name="T0" fmla="*/ 0 w 489"/>
                <a:gd name="T1" fmla="*/ 0 h 280"/>
                <a:gd name="T2" fmla="*/ 0 w 489"/>
                <a:gd name="T3" fmla="*/ 0 h 280"/>
                <a:gd name="T4" fmla="*/ 46 w 489"/>
                <a:gd name="T5" fmla="*/ 27 h 280"/>
                <a:gd name="T6" fmla="*/ 92 w 489"/>
                <a:gd name="T7" fmla="*/ 53 h 280"/>
                <a:gd name="T8" fmla="*/ 92 w 489"/>
                <a:gd name="T9" fmla="*/ 53 h 280"/>
                <a:gd name="T10" fmla="*/ 138 w 489"/>
                <a:gd name="T11" fmla="*/ 80 h 280"/>
                <a:gd name="T12" fmla="*/ 185 w 489"/>
                <a:gd name="T13" fmla="*/ 106 h 280"/>
                <a:gd name="T14" fmla="*/ 185 w 489"/>
                <a:gd name="T15" fmla="*/ 106 h 280"/>
                <a:gd name="T16" fmla="*/ 231 w 489"/>
                <a:gd name="T17" fmla="*/ 133 h 280"/>
                <a:gd name="T18" fmla="*/ 277 w 489"/>
                <a:gd name="T19" fmla="*/ 159 h 280"/>
                <a:gd name="T20" fmla="*/ 277 w 489"/>
                <a:gd name="T21" fmla="*/ 159 h 280"/>
                <a:gd name="T22" fmla="*/ 324 w 489"/>
                <a:gd name="T23" fmla="*/ 186 h 280"/>
                <a:gd name="T24" fmla="*/ 370 w 489"/>
                <a:gd name="T25" fmla="*/ 212 h 280"/>
                <a:gd name="T26" fmla="*/ 370 w 489"/>
                <a:gd name="T27" fmla="*/ 212 h 280"/>
                <a:gd name="T28" fmla="*/ 416 w 489"/>
                <a:gd name="T29" fmla="*/ 239 h 280"/>
                <a:gd name="T30" fmla="*/ 462 w 489"/>
                <a:gd name="T31" fmla="*/ 265 h 280"/>
                <a:gd name="T32" fmla="*/ 462 w 489"/>
                <a:gd name="T33" fmla="*/ 265 h 280"/>
                <a:gd name="T34" fmla="*/ 489 w 489"/>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280">
                  <a:moveTo>
                    <a:pt x="0" y="0"/>
                  </a:moveTo>
                  <a:lnTo>
                    <a:pt x="0" y="0"/>
                  </a:lnTo>
                  <a:lnTo>
                    <a:pt x="46" y="27"/>
                  </a:lnTo>
                  <a:moveTo>
                    <a:pt x="92" y="53"/>
                  </a:moveTo>
                  <a:lnTo>
                    <a:pt x="92" y="53"/>
                  </a:lnTo>
                  <a:lnTo>
                    <a:pt x="138" y="80"/>
                  </a:lnTo>
                  <a:moveTo>
                    <a:pt x="185" y="106"/>
                  </a:moveTo>
                  <a:lnTo>
                    <a:pt x="185" y="106"/>
                  </a:lnTo>
                  <a:lnTo>
                    <a:pt x="231" y="133"/>
                  </a:lnTo>
                  <a:moveTo>
                    <a:pt x="277" y="159"/>
                  </a:moveTo>
                  <a:lnTo>
                    <a:pt x="277" y="159"/>
                  </a:lnTo>
                  <a:lnTo>
                    <a:pt x="324" y="186"/>
                  </a:lnTo>
                  <a:moveTo>
                    <a:pt x="370" y="212"/>
                  </a:moveTo>
                  <a:lnTo>
                    <a:pt x="370" y="212"/>
                  </a:lnTo>
                  <a:lnTo>
                    <a:pt x="416" y="239"/>
                  </a:lnTo>
                  <a:moveTo>
                    <a:pt x="462" y="265"/>
                  </a:moveTo>
                  <a:lnTo>
                    <a:pt x="462" y="265"/>
                  </a:lnTo>
                  <a:lnTo>
                    <a:pt x="489" y="2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6" name="Freeform 35"/>
            <p:cNvSpPr>
              <a:spLocks noEditPoints="1"/>
            </p:cNvSpPr>
            <p:nvPr/>
          </p:nvSpPr>
          <p:spPr bwMode="auto">
            <a:xfrm>
              <a:off x="4050" y="1775"/>
              <a:ext cx="116" cy="33"/>
            </a:xfrm>
            <a:custGeom>
              <a:avLst/>
              <a:gdLst>
                <a:gd name="T0" fmla="*/ 544 w 544"/>
                <a:gd name="T1" fmla="*/ 0 h 159"/>
                <a:gd name="T2" fmla="*/ 544 w 544"/>
                <a:gd name="T3" fmla="*/ 0 h 159"/>
                <a:gd name="T4" fmla="*/ 493 w 544"/>
                <a:gd name="T5" fmla="*/ 15 h 159"/>
                <a:gd name="T6" fmla="*/ 441 w 544"/>
                <a:gd name="T7" fmla="*/ 30 h 159"/>
                <a:gd name="T8" fmla="*/ 441 w 544"/>
                <a:gd name="T9" fmla="*/ 30 h 159"/>
                <a:gd name="T10" fmla="*/ 390 w 544"/>
                <a:gd name="T11" fmla="*/ 45 h 159"/>
                <a:gd name="T12" fmla="*/ 339 w 544"/>
                <a:gd name="T13" fmla="*/ 60 h 159"/>
                <a:gd name="T14" fmla="*/ 339 w 544"/>
                <a:gd name="T15" fmla="*/ 60 h 159"/>
                <a:gd name="T16" fmla="*/ 288 w 544"/>
                <a:gd name="T17" fmla="*/ 75 h 159"/>
                <a:gd name="T18" fmla="*/ 237 w 544"/>
                <a:gd name="T19" fmla="*/ 90 h 159"/>
                <a:gd name="T20" fmla="*/ 237 w 544"/>
                <a:gd name="T21" fmla="*/ 90 h 159"/>
                <a:gd name="T22" fmla="*/ 185 w 544"/>
                <a:gd name="T23" fmla="*/ 105 h 159"/>
                <a:gd name="T24" fmla="*/ 134 w 544"/>
                <a:gd name="T25" fmla="*/ 120 h 159"/>
                <a:gd name="T26" fmla="*/ 134 w 544"/>
                <a:gd name="T27" fmla="*/ 120 h 159"/>
                <a:gd name="T28" fmla="*/ 83 w 544"/>
                <a:gd name="T29" fmla="*/ 135 h 159"/>
                <a:gd name="T30" fmla="*/ 32 w 544"/>
                <a:gd name="T31" fmla="*/ 150 h 159"/>
                <a:gd name="T32" fmla="*/ 32 w 544"/>
                <a:gd name="T33" fmla="*/ 150 h 159"/>
                <a:gd name="T34" fmla="*/ 0 w 544"/>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159">
                  <a:moveTo>
                    <a:pt x="544" y="0"/>
                  </a:moveTo>
                  <a:lnTo>
                    <a:pt x="544" y="0"/>
                  </a:lnTo>
                  <a:lnTo>
                    <a:pt x="493" y="15"/>
                  </a:lnTo>
                  <a:moveTo>
                    <a:pt x="441" y="30"/>
                  </a:moveTo>
                  <a:lnTo>
                    <a:pt x="441" y="30"/>
                  </a:lnTo>
                  <a:lnTo>
                    <a:pt x="390" y="45"/>
                  </a:lnTo>
                  <a:moveTo>
                    <a:pt x="339" y="60"/>
                  </a:moveTo>
                  <a:lnTo>
                    <a:pt x="339" y="60"/>
                  </a:lnTo>
                  <a:lnTo>
                    <a:pt x="288" y="75"/>
                  </a:lnTo>
                  <a:moveTo>
                    <a:pt x="237" y="90"/>
                  </a:moveTo>
                  <a:lnTo>
                    <a:pt x="237" y="90"/>
                  </a:lnTo>
                  <a:lnTo>
                    <a:pt x="185" y="105"/>
                  </a:lnTo>
                  <a:moveTo>
                    <a:pt x="134" y="120"/>
                  </a:moveTo>
                  <a:lnTo>
                    <a:pt x="134" y="120"/>
                  </a:lnTo>
                  <a:lnTo>
                    <a:pt x="83" y="135"/>
                  </a:lnTo>
                  <a:moveTo>
                    <a:pt x="32" y="150"/>
                  </a:moveTo>
                  <a:lnTo>
                    <a:pt x="32" y="150"/>
                  </a:lnTo>
                  <a:lnTo>
                    <a:pt x="0" y="15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7" name="Freeform 36"/>
            <p:cNvSpPr>
              <a:spLocks noEditPoints="1"/>
            </p:cNvSpPr>
            <p:nvPr/>
          </p:nvSpPr>
          <p:spPr bwMode="auto">
            <a:xfrm>
              <a:off x="3865" y="1814"/>
              <a:ext cx="161" cy="26"/>
            </a:xfrm>
            <a:custGeom>
              <a:avLst/>
              <a:gdLst>
                <a:gd name="T0" fmla="*/ 755 w 755"/>
                <a:gd name="T1" fmla="*/ 0 h 121"/>
                <a:gd name="T2" fmla="*/ 755 w 755"/>
                <a:gd name="T3" fmla="*/ 0 h 121"/>
                <a:gd name="T4" fmla="*/ 702 w 755"/>
                <a:gd name="T5" fmla="*/ 8 h 121"/>
                <a:gd name="T6" fmla="*/ 650 w 755"/>
                <a:gd name="T7" fmla="*/ 17 h 121"/>
                <a:gd name="T8" fmla="*/ 650 w 755"/>
                <a:gd name="T9" fmla="*/ 17 h 121"/>
                <a:gd name="T10" fmla="*/ 597 w 755"/>
                <a:gd name="T11" fmla="*/ 25 h 121"/>
                <a:gd name="T12" fmla="*/ 544 w 755"/>
                <a:gd name="T13" fmla="*/ 34 h 121"/>
                <a:gd name="T14" fmla="*/ 544 w 755"/>
                <a:gd name="T15" fmla="*/ 34 h 121"/>
                <a:gd name="T16" fmla="*/ 492 w 755"/>
                <a:gd name="T17" fmla="*/ 42 h 121"/>
                <a:gd name="T18" fmla="*/ 439 w 755"/>
                <a:gd name="T19" fmla="*/ 51 h 121"/>
                <a:gd name="T20" fmla="*/ 439 w 755"/>
                <a:gd name="T21" fmla="*/ 51 h 121"/>
                <a:gd name="T22" fmla="*/ 386 w 755"/>
                <a:gd name="T23" fmla="*/ 59 h 121"/>
                <a:gd name="T24" fmla="*/ 334 w 755"/>
                <a:gd name="T25" fmla="*/ 67 h 121"/>
                <a:gd name="T26" fmla="*/ 334 w 755"/>
                <a:gd name="T27" fmla="*/ 67 h 121"/>
                <a:gd name="T28" fmla="*/ 281 w 755"/>
                <a:gd name="T29" fmla="*/ 76 h 121"/>
                <a:gd name="T30" fmla="*/ 229 w 755"/>
                <a:gd name="T31" fmla="*/ 84 h 121"/>
                <a:gd name="T32" fmla="*/ 229 w 755"/>
                <a:gd name="T33" fmla="*/ 84 h 121"/>
                <a:gd name="T34" fmla="*/ 176 w 755"/>
                <a:gd name="T35" fmla="*/ 93 h 121"/>
                <a:gd name="T36" fmla="*/ 123 w 755"/>
                <a:gd name="T37" fmla="*/ 101 h 121"/>
                <a:gd name="T38" fmla="*/ 123 w 755"/>
                <a:gd name="T39" fmla="*/ 101 h 121"/>
                <a:gd name="T40" fmla="*/ 71 w 755"/>
                <a:gd name="T41" fmla="*/ 110 h 121"/>
                <a:gd name="T42" fmla="*/ 18 w 755"/>
                <a:gd name="T43" fmla="*/ 118 h 121"/>
                <a:gd name="T44" fmla="*/ 18 w 755"/>
                <a:gd name="T45" fmla="*/ 118 h 121"/>
                <a:gd name="T46" fmla="*/ 0 w 755"/>
                <a:gd name="T4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5" h="121">
                  <a:moveTo>
                    <a:pt x="755" y="0"/>
                  </a:moveTo>
                  <a:lnTo>
                    <a:pt x="755" y="0"/>
                  </a:lnTo>
                  <a:lnTo>
                    <a:pt x="702" y="8"/>
                  </a:lnTo>
                  <a:moveTo>
                    <a:pt x="650" y="17"/>
                  </a:moveTo>
                  <a:lnTo>
                    <a:pt x="650" y="17"/>
                  </a:lnTo>
                  <a:lnTo>
                    <a:pt x="597" y="25"/>
                  </a:lnTo>
                  <a:moveTo>
                    <a:pt x="544" y="34"/>
                  </a:moveTo>
                  <a:lnTo>
                    <a:pt x="544" y="34"/>
                  </a:lnTo>
                  <a:lnTo>
                    <a:pt x="492" y="42"/>
                  </a:lnTo>
                  <a:moveTo>
                    <a:pt x="439" y="51"/>
                  </a:moveTo>
                  <a:lnTo>
                    <a:pt x="439" y="51"/>
                  </a:lnTo>
                  <a:lnTo>
                    <a:pt x="386" y="59"/>
                  </a:lnTo>
                  <a:moveTo>
                    <a:pt x="334" y="67"/>
                  </a:moveTo>
                  <a:lnTo>
                    <a:pt x="334" y="67"/>
                  </a:lnTo>
                  <a:lnTo>
                    <a:pt x="281" y="76"/>
                  </a:lnTo>
                  <a:moveTo>
                    <a:pt x="229" y="84"/>
                  </a:moveTo>
                  <a:lnTo>
                    <a:pt x="229" y="84"/>
                  </a:lnTo>
                  <a:lnTo>
                    <a:pt x="176" y="93"/>
                  </a:lnTo>
                  <a:moveTo>
                    <a:pt x="123" y="101"/>
                  </a:moveTo>
                  <a:lnTo>
                    <a:pt x="123" y="101"/>
                  </a:lnTo>
                  <a:lnTo>
                    <a:pt x="71" y="110"/>
                  </a:lnTo>
                  <a:moveTo>
                    <a:pt x="18" y="118"/>
                  </a:moveTo>
                  <a:lnTo>
                    <a:pt x="18" y="118"/>
                  </a:lnTo>
                  <a:lnTo>
                    <a:pt x="0" y="121"/>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8" name="Freeform 37"/>
            <p:cNvSpPr>
              <a:spLocks noEditPoints="1"/>
            </p:cNvSpPr>
            <p:nvPr/>
          </p:nvSpPr>
          <p:spPr bwMode="auto">
            <a:xfrm>
              <a:off x="3999" y="1820"/>
              <a:ext cx="32" cy="73"/>
            </a:xfrm>
            <a:custGeom>
              <a:avLst/>
              <a:gdLst>
                <a:gd name="T0" fmla="*/ 150 w 150"/>
                <a:gd name="T1" fmla="*/ 0 h 342"/>
                <a:gd name="T2" fmla="*/ 150 w 150"/>
                <a:gd name="T3" fmla="*/ 0 h 342"/>
                <a:gd name="T4" fmla="*/ 128 w 150"/>
                <a:gd name="T5" fmla="*/ 49 h 342"/>
                <a:gd name="T6" fmla="*/ 107 w 150"/>
                <a:gd name="T7" fmla="*/ 98 h 342"/>
                <a:gd name="T8" fmla="*/ 107 w 150"/>
                <a:gd name="T9" fmla="*/ 98 h 342"/>
                <a:gd name="T10" fmla="*/ 86 w 150"/>
                <a:gd name="T11" fmla="*/ 147 h 342"/>
                <a:gd name="T12" fmla="*/ 64 w 150"/>
                <a:gd name="T13" fmla="*/ 196 h 342"/>
                <a:gd name="T14" fmla="*/ 64 w 150"/>
                <a:gd name="T15" fmla="*/ 196 h 342"/>
                <a:gd name="T16" fmla="*/ 43 w 150"/>
                <a:gd name="T17" fmla="*/ 245 h 342"/>
                <a:gd name="T18" fmla="*/ 21 w 150"/>
                <a:gd name="T19" fmla="*/ 293 h 342"/>
                <a:gd name="T20" fmla="*/ 21 w 150"/>
                <a:gd name="T21" fmla="*/ 293 h 342"/>
                <a:gd name="T22" fmla="*/ 0 w 150"/>
                <a:gd name="T2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342">
                  <a:moveTo>
                    <a:pt x="150" y="0"/>
                  </a:moveTo>
                  <a:lnTo>
                    <a:pt x="150" y="0"/>
                  </a:lnTo>
                  <a:lnTo>
                    <a:pt x="128" y="49"/>
                  </a:lnTo>
                  <a:moveTo>
                    <a:pt x="107" y="98"/>
                  </a:moveTo>
                  <a:lnTo>
                    <a:pt x="107" y="98"/>
                  </a:lnTo>
                  <a:lnTo>
                    <a:pt x="86" y="147"/>
                  </a:lnTo>
                  <a:moveTo>
                    <a:pt x="64" y="196"/>
                  </a:moveTo>
                  <a:lnTo>
                    <a:pt x="64" y="196"/>
                  </a:lnTo>
                  <a:lnTo>
                    <a:pt x="43" y="245"/>
                  </a:lnTo>
                  <a:moveTo>
                    <a:pt x="21" y="293"/>
                  </a:moveTo>
                  <a:lnTo>
                    <a:pt x="21" y="293"/>
                  </a:lnTo>
                  <a:lnTo>
                    <a:pt x="0" y="342"/>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9" name="Freeform 38"/>
            <p:cNvSpPr>
              <a:spLocks noEditPoints="1"/>
            </p:cNvSpPr>
            <p:nvPr/>
          </p:nvSpPr>
          <p:spPr bwMode="auto">
            <a:xfrm>
              <a:off x="3859" y="1749"/>
              <a:ext cx="45" cy="85"/>
            </a:xfrm>
            <a:custGeom>
              <a:avLst/>
              <a:gdLst>
                <a:gd name="T0" fmla="*/ 0 w 209"/>
                <a:gd name="T1" fmla="*/ 401 h 401"/>
                <a:gd name="T2" fmla="*/ 0 w 209"/>
                <a:gd name="T3" fmla="*/ 401 h 401"/>
                <a:gd name="T4" fmla="*/ 25 w 209"/>
                <a:gd name="T5" fmla="*/ 354 h 401"/>
                <a:gd name="T6" fmla="*/ 49 w 209"/>
                <a:gd name="T7" fmla="*/ 307 h 401"/>
                <a:gd name="T8" fmla="*/ 49 w 209"/>
                <a:gd name="T9" fmla="*/ 307 h 401"/>
                <a:gd name="T10" fmla="*/ 74 w 209"/>
                <a:gd name="T11" fmla="*/ 259 h 401"/>
                <a:gd name="T12" fmla="*/ 99 w 209"/>
                <a:gd name="T13" fmla="*/ 212 h 401"/>
                <a:gd name="T14" fmla="*/ 99 w 209"/>
                <a:gd name="T15" fmla="*/ 212 h 401"/>
                <a:gd name="T16" fmla="*/ 123 w 209"/>
                <a:gd name="T17" fmla="*/ 165 h 401"/>
                <a:gd name="T18" fmla="*/ 148 w 209"/>
                <a:gd name="T19" fmla="*/ 117 h 401"/>
                <a:gd name="T20" fmla="*/ 148 w 209"/>
                <a:gd name="T21" fmla="*/ 117 h 401"/>
                <a:gd name="T22" fmla="*/ 172 w 209"/>
                <a:gd name="T23" fmla="*/ 70 h 401"/>
                <a:gd name="T24" fmla="*/ 197 w 209"/>
                <a:gd name="T25" fmla="*/ 23 h 401"/>
                <a:gd name="T26" fmla="*/ 197 w 209"/>
                <a:gd name="T27" fmla="*/ 23 h 401"/>
                <a:gd name="T28" fmla="*/ 209 w 209"/>
                <a:gd name="T2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401">
                  <a:moveTo>
                    <a:pt x="0" y="401"/>
                  </a:moveTo>
                  <a:lnTo>
                    <a:pt x="0" y="401"/>
                  </a:lnTo>
                  <a:lnTo>
                    <a:pt x="25" y="354"/>
                  </a:lnTo>
                  <a:moveTo>
                    <a:pt x="49" y="307"/>
                  </a:moveTo>
                  <a:lnTo>
                    <a:pt x="49" y="307"/>
                  </a:lnTo>
                  <a:lnTo>
                    <a:pt x="74" y="259"/>
                  </a:lnTo>
                  <a:moveTo>
                    <a:pt x="99" y="212"/>
                  </a:moveTo>
                  <a:lnTo>
                    <a:pt x="99" y="212"/>
                  </a:lnTo>
                  <a:lnTo>
                    <a:pt x="123" y="165"/>
                  </a:lnTo>
                  <a:moveTo>
                    <a:pt x="148" y="117"/>
                  </a:moveTo>
                  <a:lnTo>
                    <a:pt x="148" y="117"/>
                  </a:lnTo>
                  <a:lnTo>
                    <a:pt x="172" y="70"/>
                  </a:lnTo>
                  <a:moveTo>
                    <a:pt x="197" y="23"/>
                  </a:moveTo>
                  <a:lnTo>
                    <a:pt x="197" y="23"/>
                  </a:lnTo>
                  <a:lnTo>
                    <a:pt x="209"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0" name="Freeform 39"/>
            <p:cNvSpPr>
              <a:spLocks noEditPoints="1"/>
            </p:cNvSpPr>
            <p:nvPr/>
          </p:nvSpPr>
          <p:spPr bwMode="auto">
            <a:xfrm>
              <a:off x="3916" y="1749"/>
              <a:ext cx="70" cy="145"/>
            </a:xfrm>
            <a:custGeom>
              <a:avLst/>
              <a:gdLst>
                <a:gd name="T0" fmla="*/ 328 w 328"/>
                <a:gd name="T1" fmla="*/ 682 h 682"/>
                <a:gd name="T2" fmla="*/ 328 w 328"/>
                <a:gd name="T3" fmla="*/ 682 h 682"/>
                <a:gd name="T4" fmla="*/ 305 w 328"/>
                <a:gd name="T5" fmla="*/ 634 h 682"/>
                <a:gd name="T6" fmla="*/ 282 w 328"/>
                <a:gd name="T7" fmla="*/ 586 h 682"/>
                <a:gd name="T8" fmla="*/ 282 w 328"/>
                <a:gd name="T9" fmla="*/ 586 h 682"/>
                <a:gd name="T10" fmla="*/ 259 w 328"/>
                <a:gd name="T11" fmla="*/ 538 h 682"/>
                <a:gd name="T12" fmla="*/ 236 w 328"/>
                <a:gd name="T13" fmla="*/ 490 h 682"/>
                <a:gd name="T14" fmla="*/ 236 w 328"/>
                <a:gd name="T15" fmla="*/ 490 h 682"/>
                <a:gd name="T16" fmla="*/ 213 w 328"/>
                <a:gd name="T17" fmla="*/ 442 h 682"/>
                <a:gd name="T18" fmla="*/ 189 w 328"/>
                <a:gd name="T19" fmla="*/ 394 h 682"/>
                <a:gd name="T20" fmla="*/ 189 w 328"/>
                <a:gd name="T21" fmla="*/ 394 h 682"/>
                <a:gd name="T22" fmla="*/ 166 w 328"/>
                <a:gd name="T23" fmla="*/ 346 h 682"/>
                <a:gd name="T24" fmla="*/ 143 w 328"/>
                <a:gd name="T25" fmla="*/ 298 h 682"/>
                <a:gd name="T26" fmla="*/ 143 w 328"/>
                <a:gd name="T27" fmla="*/ 298 h 682"/>
                <a:gd name="T28" fmla="*/ 120 w 328"/>
                <a:gd name="T29" fmla="*/ 250 h 682"/>
                <a:gd name="T30" fmla="*/ 97 w 328"/>
                <a:gd name="T31" fmla="*/ 202 h 682"/>
                <a:gd name="T32" fmla="*/ 97 w 328"/>
                <a:gd name="T33" fmla="*/ 202 h 682"/>
                <a:gd name="T34" fmla="*/ 74 w 328"/>
                <a:gd name="T35" fmla="*/ 154 h 682"/>
                <a:gd name="T36" fmla="*/ 51 w 328"/>
                <a:gd name="T37" fmla="*/ 105 h 682"/>
                <a:gd name="T38" fmla="*/ 51 w 328"/>
                <a:gd name="T39" fmla="*/ 105 h 682"/>
                <a:gd name="T40" fmla="*/ 28 w 328"/>
                <a:gd name="T41" fmla="*/ 57 h 682"/>
                <a:gd name="T42" fmla="*/ 4 w 328"/>
                <a:gd name="T43" fmla="*/ 9 h 682"/>
                <a:gd name="T44" fmla="*/ 4 w 328"/>
                <a:gd name="T45" fmla="*/ 9 h 682"/>
                <a:gd name="T46" fmla="*/ 0 w 328"/>
                <a:gd name="T4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8" h="682">
                  <a:moveTo>
                    <a:pt x="328" y="682"/>
                  </a:moveTo>
                  <a:lnTo>
                    <a:pt x="328" y="682"/>
                  </a:lnTo>
                  <a:lnTo>
                    <a:pt x="305" y="634"/>
                  </a:lnTo>
                  <a:moveTo>
                    <a:pt x="282" y="586"/>
                  </a:moveTo>
                  <a:lnTo>
                    <a:pt x="282" y="586"/>
                  </a:lnTo>
                  <a:lnTo>
                    <a:pt x="259" y="538"/>
                  </a:lnTo>
                  <a:moveTo>
                    <a:pt x="236" y="490"/>
                  </a:moveTo>
                  <a:lnTo>
                    <a:pt x="236" y="490"/>
                  </a:lnTo>
                  <a:lnTo>
                    <a:pt x="213" y="442"/>
                  </a:lnTo>
                  <a:moveTo>
                    <a:pt x="189" y="394"/>
                  </a:moveTo>
                  <a:lnTo>
                    <a:pt x="189" y="394"/>
                  </a:lnTo>
                  <a:lnTo>
                    <a:pt x="166" y="346"/>
                  </a:lnTo>
                  <a:moveTo>
                    <a:pt x="143" y="298"/>
                  </a:moveTo>
                  <a:lnTo>
                    <a:pt x="143" y="298"/>
                  </a:lnTo>
                  <a:lnTo>
                    <a:pt x="120" y="250"/>
                  </a:lnTo>
                  <a:moveTo>
                    <a:pt x="97" y="202"/>
                  </a:moveTo>
                  <a:lnTo>
                    <a:pt x="97" y="202"/>
                  </a:lnTo>
                  <a:lnTo>
                    <a:pt x="74" y="154"/>
                  </a:lnTo>
                  <a:moveTo>
                    <a:pt x="51" y="105"/>
                  </a:moveTo>
                  <a:lnTo>
                    <a:pt x="51" y="105"/>
                  </a:lnTo>
                  <a:lnTo>
                    <a:pt x="28" y="57"/>
                  </a:lnTo>
                  <a:moveTo>
                    <a:pt x="4" y="9"/>
                  </a:moveTo>
                  <a:lnTo>
                    <a:pt x="4"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1" name="Freeform 40"/>
            <p:cNvSpPr>
              <a:spLocks noEditPoints="1"/>
            </p:cNvSpPr>
            <p:nvPr/>
          </p:nvSpPr>
          <p:spPr bwMode="auto">
            <a:xfrm>
              <a:off x="3872" y="1847"/>
              <a:ext cx="258" cy="44"/>
            </a:xfrm>
            <a:custGeom>
              <a:avLst/>
              <a:gdLst>
                <a:gd name="T0" fmla="*/ 1209 w 1209"/>
                <a:gd name="T1" fmla="*/ 208 h 208"/>
                <a:gd name="T2" fmla="*/ 1209 w 1209"/>
                <a:gd name="T3" fmla="*/ 208 h 208"/>
                <a:gd name="T4" fmla="*/ 1156 w 1209"/>
                <a:gd name="T5" fmla="*/ 198 h 208"/>
                <a:gd name="T6" fmla="*/ 1104 w 1209"/>
                <a:gd name="T7" fmla="*/ 189 h 208"/>
                <a:gd name="T8" fmla="*/ 1104 w 1209"/>
                <a:gd name="T9" fmla="*/ 189 h 208"/>
                <a:gd name="T10" fmla="*/ 1051 w 1209"/>
                <a:gd name="T11" fmla="*/ 180 h 208"/>
                <a:gd name="T12" fmla="*/ 999 w 1209"/>
                <a:gd name="T13" fmla="*/ 171 h 208"/>
                <a:gd name="T14" fmla="*/ 999 w 1209"/>
                <a:gd name="T15" fmla="*/ 171 h 208"/>
                <a:gd name="T16" fmla="*/ 946 w 1209"/>
                <a:gd name="T17" fmla="*/ 162 h 208"/>
                <a:gd name="T18" fmla="*/ 893 w 1209"/>
                <a:gd name="T19" fmla="*/ 153 h 208"/>
                <a:gd name="T20" fmla="*/ 893 w 1209"/>
                <a:gd name="T21" fmla="*/ 153 h 208"/>
                <a:gd name="T22" fmla="*/ 841 w 1209"/>
                <a:gd name="T23" fmla="*/ 144 h 208"/>
                <a:gd name="T24" fmla="*/ 788 w 1209"/>
                <a:gd name="T25" fmla="*/ 135 h 208"/>
                <a:gd name="T26" fmla="*/ 788 w 1209"/>
                <a:gd name="T27" fmla="*/ 135 h 208"/>
                <a:gd name="T28" fmla="*/ 736 w 1209"/>
                <a:gd name="T29" fmla="*/ 126 h 208"/>
                <a:gd name="T30" fmla="*/ 683 w 1209"/>
                <a:gd name="T31" fmla="*/ 117 h 208"/>
                <a:gd name="T32" fmla="*/ 683 w 1209"/>
                <a:gd name="T33" fmla="*/ 117 h 208"/>
                <a:gd name="T34" fmla="*/ 631 w 1209"/>
                <a:gd name="T35" fmla="*/ 108 h 208"/>
                <a:gd name="T36" fmla="*/ 578 w 1209"/>
                <a:gd name="T37" fmla="*/ 99 h 208"/>
                <a:gd name="T38" fmla="*/ 578 w 1209"/>
                <a:gd name="T39" fmla="*/ 99 h 208"/>
                <a:gd name="T40" fmla="*/ 526 w 1209"/>
                <a:gd name="T41" fmla="*/ 90 h 208"/>
                <a:gd name="T42" fmla="*/ 473 w 1209"/>
                <a:gd name="T43" fmla="*/ 81 h 208"/>
                <a:gd name="T44" fmla="*/ 473 w 1209"/>
                <a:gd name="T45" fmla="*/ 81 h 208"/>
                <a:gd name="T46" fmla="*/ 420 w 1209"/>
                <a:gd name="T47" fmla="*/ 72 h 208"/>
                <a:gd name="T48" fmla="*/ 368 w 1209"/>
                <a:gd name="T49" fmla="*/ 63 h 208"/>
                <a:gd name="T50" fmla="*/ 368 w 1209"/>
                <a:gd name="T51" fmla="*/ 63 h 208"/>
                <a:gd name="T52" fmla="*/ 315 w 1209"/>
                <a:gd name="T53" fmla="*/ 54 h 208"/>
                <a:gd name="T54" fmla="*/ 263 w 1209"/>
                <a:gd name="T55" fmla="*/ 45 h 208"/>
                <a:gd name="T56" fmla="*/ 263 w 1209"/>
                <a:gd name="T57" fmla="*/ 45 h 208"/>
                <a:gd name="T58" fmla="*/ 210 w 1209"/>
                <a:gd name="T59" fmla="*/ 36 h 208"/>
                <a:gd name="T60" fmla="*/ 158 w 1209"/>
                <a:gd name="T61" fmla="*/ 27 h 208"/>
                <a:gd name="T62" fmla="*/ 158 w 1209"/>
                <a:gd name="T63" fmla="*/ 27 h 208"/>
                <a:gd name="T64" fmla="*/ 105 w 1209"/>
                <a:gd name="T65" fmla="*/ 18 h 208"/>
                <a:gd name="T66" fmla="*/ 52 w 1209"/>
                <a:gd name="T67" fmla="*/ 9 h 208"/>
                <a:gd name="T68" fmla="*/ 52 w 1209"/>
                <a:gd name="T69" fmla="*/ 9 h 208"/>
                <a:gd name="T70" fmla="*/ 0 w 120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9" h="208">
                  <a:moveTo>
                    <a:pt x="1209" y="208"/>
                  </a:moveTo>
                  <a:lnTo>
                    <a:pt x="1209" y="208"/>
                  </a:lnTo>
                  <a:lnTo>
                    <a:pt x="1156" y="198"/>
                  </a:lnTo>
                  <a:moveTo>
                    <a:pt x="1104" y="189"/>
                  </a:moveTo>
                  <a:lnTo>
                    <a:pt x="1104" y="189"/>
                  </a:lnTo>
                  <a:lnTo>
                    <a:pt x="1051" y="180"/>
                  </a:lnTo>
                  <a:moveTo>
                    <a:pt x="999" y="171"/>
                  </a:moveTo>
                  <a:lnTo>
                    <a:pt x="999" y="171"/>
                  </a:lnTo>
                  <a:lnTo>
                    <a:pt x="946" y="162"/>
                  </a:lnTo>
                  <a:moveTo>
                    <a:pt x="893" y="153"/>
                  </a:moveTo>
                  <a:lnTo>
                    <a:pt x="893" y="153"/>
                  </a:lnTo>
                  <a:lnTo>
                    <a:pt x="841" y="144"/>
                  </a:lnTo>
                  <a:moveTo>
                    <a:pt x="788" y="135"/>
                  </a:moveTo>
                  <a:lnTo>
                    <a:pt x="788" y="135"/>
                  </a:lnTo>
                  <a:lnTo>
                    <a:pt x="736" y="126"/>
                  </a:lnTo>
                  <a:moveTo>
                    <a:pt x="683" y="117"/>
                  </a:moveTo>
                  <a:lnTo>
                    <a:pt x="683" y="117"/>
                  </a:lnTo>
                  <a:lnTo>
                    <a:pt x="631" y="108"/>
                  </a:lnTo>
                  <a:moveTo>
                    <a:pt x="578" y="99"/>
                  </a:moveTo>
                  <a:lnTo>
                    <a:pt x="578" y="99"/>
                  </a:lnTo>
                  <a:lnTo>
                    <a:pt x="526" y="90"/>
                  </a:lnTo>
                  <a:moveTo>
                    <a:pt x="473" y="81"/>
                  </a:moveTo>
                  <a:lnTo>
                    <a:pt x="473" y="81"/>
                  </a:lnTo>
                  <a:lnTo>
                    <a:pt x="420" y="72"/>
                  </a:lnTo>
                  <a:moveTo>
                    <a:pt x="368" y="63"/>
                  </a:moveTo>
                  <a:lnTo>
                    <a:pt x="368" y="63"/>
                  </a:lnTo>
                  <a:lnTo>
                    <a:pt x="315" y="54"/>
                  </a:lnTo>
                  <a:moveTo>
                    <a:pt x="263" y="45"/>
                  </a:moveTo>
                  <a:lnTo>
                    <a:pt x="263" y="45"/>
                  </a:lnTo>
                  <a:lnTo>
                    <a:pt x="210" y="36"/>
                  </a:lnTo>
                  <a:moveTo>
                    <a:pt x="158" y="27"/>
                  </a:moveTo>
                  <a:lnTo>
                    <a:pt x="158" y="27"/>
                  </a:lnTo>
                  <a:lnTo>
                    <a:pt x="105" y="18"/>
                  </a:lnTo>
                  <a:moveTo>
                    <a:pt x="52" y="9"/>
                  </a:moveTo>
                  <a:lnTo>
                    <a:pt x="52"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2" name="Freeform 41"/>
            <p:cNvSpPr>
              <a:spLocks noEditPoints="1"/>
            </p:cNvSpPr>
            <p:nvPr/>
          </p:nvSpPr>
          <p:spPr bwMode="auto">
            <a:xfrm>
              <a:off x="4007" y="1897"/>
              <a:ext cx="125" cy="8"/>
            </a:xfrm>
            <a:custGeom>
              <a:avLst/>
              <a:gdLst>
                <a:gd name="T0" fmla="*/ 586 w 586"/>
                <a:gd name="T1" fmla="*/ 0 h 38"/>
                <a:gd name="T2" fmla="*/ 586 w 586"/>
                <a:gd name="T3" fmla="*/ 0 h 38"/>
                <a:gd name="T4" fmla="*/ 533 w 586"/>
                <a:gd name="T5" fmla="*/ 3 h 38"/>
                <a:gd name="T6" fmla="*/ 479 w 586"/>
                <a:gd name="T7" fmla="*/ 6 h 38"/>
                <a:gd name="T8" fmla="*/ 479 w 586"/>
                <a:gd name="T9" fmla="*/ 6 h 38"/>
                <a:gd name="T10" fmla="*/ 426 w 586"/>
                <a:gd name="T11" fmla="*/ 10 h 38"/>
                <a:gd name="T12" fmla="*/ 373 w 586"/>
                <a:gd name="T13" fmla="*/ 13 h 38"/>
                <a:gd name="T14" fmla="*/ 373 w 586"/>
                <a:gd name="T15" fmla="*/ 13 h 38"/>
                <a:gd name="T16" fmla="*/ 320 w 586"/>
                <a:gd name="T17" fmla="*/ 17 h 38"/>
                <a:gd name="T18" fmla="*/ 266 w 586"/>
                <a:gd name="T19" fmla="*/ 20 h 38"/>
                <a:gd name="T20" fmla="*/ 266 w 586"/>
                <a:gd name="T21" fmla="*/ 20 h 38"/>
                <a:gd name="T22" fmla="*/ 213 w 586"/>
                <a:gd name="T23" fmla="*/ 24 h 38"/>
                <a:gd name="T24" fmla="*/ 160 w 586"/>
                <a:gd name="T25" fmla="*/ 27 h 38"/>
                <a:gd name="T26" fmla="*/ 160 w 586"/>
                <a:gd name="T27" fmla="*/ 27 h 38"/>
                <a:gd name="T28" fmla="*/ 107 w 586"/>
                <a:gd name="T29" fmla="*/ 31 h 38"/>
                <a:gd name="T30" fmla="*/ 54 w 586"/>
                <a:gd name="T31" fmla="*/ 34 h 38"/>
                <a:gd name="T32" fmla="*/ 54 w 586"/>
                <a:gd name="T33" fmla="*/ 34 h 38"/>
                <a:gd name="T34" fmla="*/ 0 w 586"/>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6" h="38">
                  <a:moveTo>
                    <a:pt x="586" y="0"/>
                  </a:moveTo>
                  <a:lnTo>
                    <a:pt x="586" y="0"/>
                  </a:lnTo>
                  <a:lnTo>
                    <a:pt x="533" y="3"/>
                  </a:lnTo>
                  <a:moveTo>
                    <a:pt x="479" y="6"/>
                  </a:moveTo>
                  <a:lnTo>
                    <a:pt x="479" y="6"/>
                  </a:lnTo>
                  <a:lnTo>
                    <a:pt x="426" y="10"/>
                  </a:lnTo>
                  <a:moveTo>
                    <a:pt x="373" y="13"/>
                  </a:moveTo>
                  <a:lnTo>
                    <a:pt x="373" y="13"/>
                  </a:lnTo>
                  <a:lnTo>
                    <a:pt x="320" y="17"/>
                  </a:lnTo>
                  <a:moveTo>
                    <a:pt x="266" y="20"/>
                  </a:moveTo>
                  <a:lnTo>
                    <a:pt x="266" y="20"/>
                  </a:lnTo>
                  <a:lnTo>
                    <a:pt x="213" y="24"/>
                  </a:lnTo>
                  <a:moveTo>
                    <a:pt x="160" y="27"/>
                  </a:moveTo>
                  <a:lnTo>
                    <a:pt x="160" y="27"/>
                  </a:lnTo>
                  <a:lnTo>
                    <a:pt x="107" y="31"/>
                  </a:lnTo>
                  <a:moveTo>
                    <a:pt x="54" y="34"/>
                  </a:moveTo>
                  <a:lnTo>
                    <a:pt x="54" y="34"/>
                  </a:lnTo>
                  <a:lnTo>
                    <a:pt x="0" y="3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3" name="Freeform 42"/>
            <p:cNvSpPr>
              <a:spLocks noEditPoints="1"/>
            </p:cNvSpPr>
            <p:nvPr/>
          </p:nvSpPr>
          <p:spPr bwMode="auto">
            <a:xfrm>
              <a:off x="3865" y="1852"/>
              <a:ext cx="116" cy="48"/>
            </a:xfrm>
            <a:custGeom>
              <a:avLst/>
              <a:gdLst>
                <a:gd name="T0" fmla="*/ 542 w 542"/>
                <a:gd name="T1" fmla="*/ 225 h 225"/>
                <a:gd name="T2" fmla="*/ 542 w 542"/>
                <a:gd name="T3" fmla="*/ 225 h 225"/>
                <a:gd name="T4" fmla="*/ 493 w 542"/>
                <a:gd name="T5" fmla="*/ 204 h 225"/>
                <a:gd name="T6" fmla="*/ 443 w 542"/>
                <a:gd name="T7" fmla="*/ 184 h 225"/>
                <a:gd name="T8" fmla="*/ 443 w 542"/>
                <a:gd name="T9" fmla="*/ 184 h 225"/>
                <a:gd name="T10" fmla="*/ 394 w 542"/>
                <a:gd name="T11" fmla="*/ 163 h 225"/>
                <a:gd name="T12" fmla="*/ 345 w 542"/>
                <a:gd name="T13" fmla="*/ 143 h 225"/>
                <a:gd name="T14" fmla="*/ 345 w 542"/>
                <a:gd name="T15" fmla="*/ 143 h 225"/>
                <a:gd name="T16" fmla="*/ 296 w 542"/>
                <a:gd name="T17" fmla="*/ 123 h 225"/>
                <a:gd name="T18" fmla="*/ 246 w 542"/>
                <a:gd name="T19" fmla="*/ 102 h 225"/>
                <a:gd name="T20" fmla="*/ 246 w 542"/>
                <a:gd name="T21" fmla="*/ 102 h 225"/>
                <a:gd name="T22" fmla="*/ 197 w 542"/>
                <a:gd name="T23" fmla="*/ 82 h 225"/>
                <a:gd name="T24" fmla="*/ 148 w 542"/>
                <a:gd name="T25" fmla="*/ 61 h 225"/>
                <a:gd name="T26" fmla="*/ 148 w 542"/>
                <a:gd name="T27" fmla="*/ 61 h 225"/>
                <a:gd name="T28" fmla="*/ 98 w 542"/>
                <a:gd name="T29" fmla="*/ 41 h 225"/>
                <a:gd name="T30" fmla="*/ 49 w 542"/>
                <a:gd name="T31" fmla="*/ 20 h 225"/>
                <a:gd name="T32" fmla="*/ 49 w 542"/>
                <a:gd name="T33" fmla="*/ 20 h 225"/>
                <a:gd name="T34" fmla="*/ 0 w 542"/>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225">
                  <a:moveTo>
                    <a:pt x="542" y="225"/>
                  </a:moveTo>
                  <a:lnTo>
                    <a:pt x="542" y="225"/>
                  </a:lnTo>
                  <a:lnTo>
                    <a:pt x="493" y="204"/>
                  </a:lnTo>
                  <a:moveTo>
                    <a:pt x="443" y="184"/>
                  </a:moveTo>
                  <a:lnTo>
                    <a:pt x="443" y="184"/>
                  </a:lnTo>
                  <a:lnTo>
                    <a:pt x="394" y="163"/>
                  </a:lnTo>
                  <a:moveTo>
                    <a:pt x="345" y="143"/>
                  </a:moveTo>
                  <a:lnTo>
                    <a:pt x="345" y="143"/>
                  </a:lnTo>
                  <a:lnTo>
                    <a:pt x="296" y="123"/>
                  </a:lnTo>
                  <a:moveTo>
                    <a:pt x="246" y="102"/>
                  </a:moveTo>
                  <a:lnTo>
                    <a:pt x="246" y="102"/>
                  </a:lnTo>
                  <a:lnTo>
                    <a:pt x="197" y="82"/>
                  </a:lnTo>
                  <a:moveTo>
                    <a:pt x="148" y="61"/>
                  </a:moveTo>
                  <a:lnTo>
                    <a:pt x="148" y="61"/>
                  </a:lnTo>
                  <a:lnTo>
                    <a:pt x="98" y="41"/>
                  </a:lnTo>
                  <a:moveTo>
                    <a:pt x="49" y="20"/>
                  </a:moveTo>
                  <a:lnTo>
                    <a:pt x="49" y="2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4" name="Freeform 43"/>
            <p:cNvSpPr>
              <a:spLocks noEditPoints="1"/>
            </p:cNvSpPr>
            <p:nvPr/>
          </p:nvSpPr>
          <p:spPr bwMode="auto">
            <a:xfrm>
              <a:off x="3860" y="1861"/>
              <a:ext cx="27" cy="145"/>
            </a:xfrm>
            <a:custGeom>
              <a:avLst/>
              <a:gdLst>
                <a:gd name="T0" fmla="*/ 128 w 128"/>
                <a:gd name="T1" fmla="*/ 682 h 682"/>
                <a:gd name="T2" fmla="*/ 128 w 128"/>
                <a:gd name="T3" fmla="*/ 682 h 682"/>
                <a:gd name="T4" fmla="*/ 118 w 128"/>
                <a:gd name="T5" fmla="*/ 629 h 682"/>
                <a:gd name="T6" fmla="*/ 108 w 128"/>
                <a:gd name="T7" fmla="*/ 577 h 682"/>
                <a:gd name="T8" fmla="*/ 108 w 128"/>
                <a:gd name="T9" fmla="*/ 577 h 682"/>
                <a:gd name="T10" fmla="*/ 98 w 128"/>
                <a:gd name="T11" fmla="*/ 524 h 682"/>
                <a:gd name="T12" fmla="*/ 88 w 128"/>
                <a:gd name="T13" fmla="*/ 472 h 682"/>
                <a:gd name="T14" fmla="*/ 88 w 128"/>
                <a:gd name="T15" fmla="*/ 472 h 682"/>
                <a:gd name="T16" fmla="*/ 79 w 128"/>
                <a:gd name="T17" fmla="*/ 419 h 682"/>
                <a:gd name="T18" fmla="*/ 69 w 128"/>
                <a:gd name="T19" fmla="*/ 367 h 682"/>
                <a:gd name="T20" fmla="*/ 69 w 128"/>
                <a:gd name="T21" fmla="*/ 367 h 682"/>
                <a:gd name="T22" fmla="*/ 59 w 128"/>
                <a:gd name="T23" fmla="*/ 315 h 682"/>
                <a:gd name="T24" fmla="*/ 49 w 128"/>
                <a:gd name="T25" fmla="*/ 262 h 682"/>
                <a:gd name="T26" fmla="*/ 49 w 128"/>
                <a:gd name="T27" fmla="*/ 262 h 682"/>
                <a:gd name="T28" fmla="*/ 39 w 128"/>
                <a:gd name="T29" fmla="*/ 210 h 682"/>
                <a:gd name="T30" fmla="*/ 29 w 128"/>
                <a:gd name="T31" fmla="*/ 157 h 682"/>
                <a:gd name="T32" fmla="*/ 29 w 128"/>
                <a:gd name="T33" fmla="*/ 157 h 682"/>
                <a:gd name="T34" fmla="*/ 20 w 128"/>
                <a:gd name="T35" fmla="*/ 105 h 682"/>
                <a:gd name="T36" fmla="*/ 10 w 128"/>
                <a:gd name="T37" fmla="*/ 52 h 682"/>
                <a:gd name="T38" fmla="*/ 10 w 128"/>
                <a:gd name="T39" fmla="*/ 52 h 682"/>
                <a:gd name="T40" fmla="*/ 0 w 128"/>
                <a:gd name="T41"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82">
                  <a:moveTo>
                    <a:pt x="128" y="682"/>
                  </a:moveTo>
                  <a:lnTo>
                    <a:pt x="128" y="682"/>
                  </a:lnTo>
                  <a:lnTo>
                    <a:pt x="118" y="629"/>
                  </a:lnTo>
                  <a:moveTo>
                    <a:pt x="108" y="577"/>
                  </a:moveTo>
                  <a:lnTo>
                    <a:pt x="108" y="577"/>
                  </a:lnTo>
                  <a:lnTo>
                    <a:pt x="98" y="524"/>
                  </a:lnTo>
                  <a:moveTo>
                    <a:pt x="88" y="472"/>
                  </a:moveTo>
                  <a:lnTo>
                    <a:pt x="88" y="472"/>
                  </a:lnTo>
                  <a:lnTo>
                    <a:pt x="79" y="419"/>
                  </a:lnTo>
                  <a:moveTo>
                    <a:pt x="69" y="367"/>
                  </a:moveTo>
                  <a:lnTo>
                    <a:pt x="69" y="367"/>
                  </a:lnTo>
                  <a:lnTo>
                    <a:pt x="59" y="315"/>
                  </a:lnTo>
                  <a:moveTo>
                    <a:pt x="49" y="262"/>
                  </a:moveTo>
                  <a:lnTo>
                    <a:pt x="49" y="262"/>
                  </a:lnTo>
                  <a:lnTo>
                    <a:pt x="39" y="210"/>
                  </a:lnTo>
                  <a:moveTo>
                    <a:pt x="29" y="157"/>
                  </a:moveTo>
                  <a:lnTo>
                    <a:pt x="29" y="157"/>
                  </a:lnTo>
                  <a:lnTo>
                    <a:pt x="20" y="105"/>
                  </a:lnTo>
                  <a:moveTo>
                    <a:pt x="10" y="52"/>
                  </a:moveTo>
                  <a:lnTo>
                    <a:pt x="10" y="5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5" name="Freeform 44"/>
            <p:cNvSpPr>
              <a:spLocks noEditPoints="1"/>
            </p:cNvSpPr>
            <p:nvPr/>
          </p:nvSpPr>
          <p:spPr bwMode="auto">
            <a:xfrm>
              <a:off x="3900" y="2019"/>
              <a:ext cx="80" cy="0"/>
            </a:xfrm>
            <a:custGeom>
              <a:avLst/>
              <a:gdLst>
                <a:gd name="T0" fmla="*/ 373 w 373"/>
                <a:gd name="T1" fmla="*/ 373 w 373"/>
                <a:gd name="T2" fmla="*/ 320 w 373"/>
                <a:gd name="T3" fmla="*/ 266 w 373"/>
                <a:gd name="T4" fmla="*/ 266 w 373"/>
                <a:gd name="T5" fmla="*/ 213 w 373"/>
                <a:gd name="T6" fmla="*/ 160 w 373"/>
                <a:gd name="T7" fmla="*/ 160 w 373"/>
                <a:gd name="T8" fmla="*/ 106 w 373"/>
                <a:gd name="T9" fmla="*/ 53 w 373"/>
                <a:gd name="T10" fmla="*/ 53 w 373"/>
                <a:gd name="T11" fmla="*/ 0 w 37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373">
                  <a:moveTo>
                    <a:pt x="373" y="0"/>
                  </a:moveTo>
                  <a:lnTo>
                    <a:pt x="373" y="0"/>
                  </a:lnTo>
                  <a:lnTo>
                    <a:pt x="320" y="0"/>
                  </a:lnTo>
                  <a:moveTo>
                    <a:pt x="266" y="0"/>
                  </a:moveTo>
                  <a:lnTo>
                    <a:pt x="266" y="0"/>
                  </a:lnTo>
                  <a:lnTo>
                    <a:pt x="213" y="0"/>
                  </a:lnTo>
                  <a:moveTo>
                    <a:pt x="160" y="0"/>
                  </a:moveTo>
                  <a:lnTo>
                    <a:pt x="160" y="0"/>
                  </a:lnTo>
                  <a:lnTo>
                    <a:pt x="106" y="0"/>
                  </a:lnTo>
                  <a:moveTo>
                    <a:pt x="53" y="0"/>
                  </a:moveTo>
                  <a:lnTo>
                    <a:pt x="53" y="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6" name="Freeform 45"/>
            <p:cNvSpPr>
              <a:spLocks noEditPoints="1"/>
            </p:cNvSpPr>
            <p:nvPr/>
          </p:nvSpPr>
          <p:spPr bwMode="auto">
            <a:xfrm>
              <a:off x="3992" y="1927"/>
              <a:ext cx="0" cy="79"/>
            </a:xfrm>
            <a:custGeom>
              <a:avLst/>
              <a:gdLst>
                <a:gd name="T0" fmla="*/ 374 h 374"/>
                <a:gd name="T1" fmla="*/ 374 h 374"/>
                <a:gd name="T2" fmla="*/ 320 h 374"/>
                <a:gd name="T3" fmla="*/ 267 h 374"/>
                <a:gd name="T4" fmla="*/ 267 h 374"/>
                <a:gd name="T5" fmla="*/ 214 h 374"/>
                <a:gd name="T6" fmla="*/ 160 h 374"/>
                <a:gd name="T7" fmla="*/ 160 h 374"/>
                <a:gd name="T8" fmla="*/ 107 h 374"/>
                <a:gd name="T9" fmla="*/ 54 h 374"/>
                <a:gd name="T10" fmla="*/ 54 h 374"/>
                <a:gd name="T11" fmla="*/ 0 h 37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374">
                  <a:moveTo>
                    <a:pt x="0" y="374"/>
                  </a:moveTo>
                  <a:lnTo>
                    <a:pt x="0" y="374"/>
                  </a:lnTo>
                  <a:lnTo>
                    <a:pt x="0" y="320"/>
                  </a:lnTo>
                  <a:moveTo>
                    <a:pt x="0" y="267"/>
                  </a:moveTo>
                  <a:lnTo>
                    <a:pt x="0" y="267"/>
                  </a:lnTo>
                  <a:lnTo>
                    <a:pt x="0" y="214"/>
                  </a:lnTo>
                  <a:moveTo>
                    <a:pt x="0" y="160"/>
                  </a:moveTo>
                  <a:lnTo>
                    <a:pt x="0" y="160"/>
                  </a:lnTo>
                  <a:lnTo>
                    <a:pt x="0" y="107"/>
                  </a:lnTo>
                  <a:moveTo>
                    <a:pt x="0" y="54"/>
                  </a:moveTo>
                  <a:lnTo>
                    <a:pt x="0" y="5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7" name="Freeform 46"/>
            <p:cNvSpPr>
              <a:spLocks noEditPoints="1"/>
            </p:cNvSpPr>
            <p:nvPr/>
          </p:nvSpPr>
          <p:spPr bwMode="auto">
            <a:xfrm>
              <a:off x="4003" y="1902"/>
              <a:ext cx="134" cy="107"/>
            </a:xfrm>
            <a:custGeom>
              <a:avLst/>
              <a:gdLst>
                <a:gd name="T0" fmla="*/ 627 w 627"/>
                <a:gd name="T1" fmla="*/ 0 h 497"/>
                <a:gd name="T2" fmla="*/ 627 w 627"/>
                <a:gd name="T3" fmla="*/ 0 h 497"/>
                <a:gd name="T4" fmla="*/ 585 w 627"/>
                <a:gd name="T5" fmla="*/ 33 h 497"/>
                <a:gd name="T6" fmla="*/ 544 w 627"/>
                <a:gd name="T7" fmla="*/ 66 h 497"/>
                <a:gd name="T8" fmla="*/ 544 w 627"/>
                <a:gd name="T9" fmla="*/ 66 h 497"/>
                <a:gd name="T10" fmla="*/ 502 w 627"/>
                <a:gd name="T11" fmla="*/ 99 h 497"/>
                <a:gd name="T12" fmla="*/ 460 w 627"/>
                <a:gd name="T13" fmla="*/ 132 h 497"/>
                <a:gd name="T14" fmla="*/ 460 w 627"/>
                <a:gd name="T15" fmla="*/ 132 h 497"/>
                <a:gd name="T16" fmla="*/ 418 w 627"/>
                <a:gd name="T17" fmla="*/ 165 h 497"/>
                <a:gd name="T18" fmla="*/ 376 w 627"/>
                <a:gd name="T19" fmla="*/ 198 h 497"/>
                <a:gd name="T20" fmla="*/ 376 w 627"/>
                <a:gd name="T21" fmla="*/ 198 h 497"/>
                <a:gd name="T22" fmla="*/ 335 w 627"/>
                <a:gd name="T23" fmla="*/ 232 h 497"/>
                <a:gd name="T24" fmla="*/ 293 w 627"/>
                <a:gd name="T25" fmla="*/ 265 h 497"/>
                <a:gd name="T26" fmla="*/ 293 w 627"/>
                <a:gd name="T27" fmla="*/ 265 h 497"/>
                <a:gd name="T28" fmla="*/ 251 w 627"/>
                <a:gd name="T29" fmla="*/ 298 h 497"/>
                <a:gd name="T30" fmla="*/ 209 w 627"/>
                <a:gd name="T31" fmla="*/ 331 h 497"/>
                <a:gd name="T32" fmla="*/ 209 w 627"/>
                <a:gd name="T33" fmla="*/ 331 h 497"/>
                <a:gd name="T34" fmla="*/ 167 w 627"/>
                <a:gd name="T35" fmla="*/ 364 h 497"/>
                <a:gd name="T36" fmla="*/ 126 w 627"/>
                <a:gd name="T37" fmla="*/ 397 h 497"/>
                <a:gd name="T38" fmla="*/ 126 w 627"/>
                <a:gd name="T39" fmla="*/ 397 h 497"/>
                <a:gd name="T40" fmla="*/ 84 w 627"/>
                <a:gd name="T41" fmla="*/ 430 h 497"/>
                <a:gd name="T42" fmla="*/ 42 w 627"/>
                <a:gd name="T43" fmla="*/ 463 h 497"/>
                <a:gd name="T44" fmla="*/ 42 w 627"/>
                <a:gd name="T45" fmla="*/ 463 h 497"/>
                <a:gd name="T46" fmla="*/ 0 w 627"/>
                <a:gd name="T47" fmla="*/ 49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497">
                  <a:moveTo>
                    <a:pt x="627" y="0"/>
                  </a:moveTo>
                  <a:lnTo>
                    <a:pt x="627" y="0"/>
                  </a:lnTo>
                  <a:lnTo>
                    <a:pt x="585" y="33"/>
                  </a:lnTo>
                  <a:moveTo>
                    <a:pt x="544" y="66"/>
                  </a:moveTo>
                  <a:lnTo>
                    <a:pt x="544" y="66"/>
                  </a:lnTo>
                  <a:lnTo>
                    <a:pt x="502" y="99"/>
                  </a:lnTo>
                  <a:moveTo>
                    <a:pt x="460" y="132"/>
                  </a:moveTo>
                  <a:lnTo>
                    <a:pt x="460" y="132"/>
                  </a:lnTo>
                  <a:lnTo>
                    <a:pt x="418" y="165"/>
                  </a:lnTo>
                  <a:moveTo>
                    <a:pt x="376" y="198"/>
                  </a:moveTo>
                  <a:lnTo>
                    <a:pt x="376" y="198"/>
                  </a:lnTo>
                  <a:lnTo>
                    <a:pt x="335" y="232"/>
                  </a:lnTo>
                  <a:moveTo>
                    <a:pt x="293" y="265"/>
                  </a:moveTo>
                  <a:lnTo>
                    <a:pt x="293" y="265"/>
                  </a:lnTo>
                  <a:lnTo>
                    <a:pt x="251" y="298"/>
                  </a:lnTo>
                  <a:moveTo>
                    <a:pt x="209" y="331"/>
                  </a:moveTo>
                  <a:lnTo>
                    <a:pt x="209" y="331"/>
                  </a:lnTo>
                  <a:lnTo>
                    <a:pt x="167" y="364"/>
                  </a:lnTo>
                  <a:moveTo>
                    <a:pt x="126" y="397"/>
                  </a:moveTo>
                  <a:lnTo>
                    <a:pt x="126" y="397"/>
                  </a:lnTo>
                  <a:lnTo>
                    <a:pt x="84" y="430"/>
                  </a:lnTo>
                  <a:moveTo>
                    <a:pt x="42" y="463"/>
                  </a:moveTo>
                  <a:lnTo>
                    <a:pt x="42" y="463"/>
                  </a:lnTo>
                  <a:lnTo>
                    <a:pt x="0" y="49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8" name="Freeform 47"/>
            <p:cNvSpPr>
              <a:spLocks noEditPoints="1"/>
            </p:cNvSpPr>
            <p:nvPr/>
          </p:nvSpPr>
          <p:spPr bwMode="auto">
            <a:xfrm>
              <a:off x="4115" y="1904"/>
              <a:ext cx="28" cy="145"/>
            </a:xfrm>
            <a:custGeom>
              <a:avLst/>
              <a:gdLst>
                <a:gd name="T0" fmla="*/ 131 w 131"/>
                <a:gd name="T1" fmla="*/ 0 h 680"/>
                <a:gd name="T2" fmla="*/ 131 w 131"/>
                <a:gd name="T3" fmla="*/ 0 h 680"/>
                <a:gd name="T4" fmla="*/ 121 w 131"/>
                <a:gd name="T5" fmla="*/ 52 h 680"/>
                <a:gd name="T6" fmla="*/ 111 w 131"/>
                <a:gd name="T7" fmla="*/ 104 h 680"/>
                <a:gd name="T8" fmla="*/ 111 w 131"/>
                <a:gd name="T9" fmla="*/ 104 h 680"/>
                <a:gd name="T10" fmla="*/ 101 w 131"/>
                <a:gd name="T11" fmla="*/ 157 h 680"/>
                <a:gd name="T12" fmla="*/ 91 w 131"/>
                <a:gd name="T13" fmla="*/ 209 h 680"/>
                <a:gd name="T14" fmla="*/ 91 w 131"/>
                <a:gd name="T15" fmla="*/ 209 h 680"/>
                <a:gd name="T16" fmla="*/ 80 w 131"/>
                <a:gd name="T17" fmla="*/ 261 h 680"/>
                <a:gd name="T18" fmla="*/ 70 w 131"/>
                <a:gd name="T19" fmla="*/ 314 h 680"/>
                <a:gd name="T20" fmla="*/ 70 w 131"/>
                <a:gd name="T21" fmla="*/ 314 h 680"/>
                <a:gd name="T22" fmla="*/ 60 w 131"/>
                <a:gd name="T23" fmla="*/ 366 h 680"/>
                <a:gd name="T24" fmla="*/ 50 w 131"/>
                <a:gd name="T25" fmla="*/ 418 h 680"/>
                <a:gd name="T26" fmla="*/ 50 w 131"/>
                <a:gd name="T27" fmla="*/ 418 h 680"/>
                <a:gd name="T28" fmla="*/ 40 w 131"/>
                <a:gd name="T29" fmla="*/ 471 h 680"/>
                <a:gd name="T30" fmla="*/ 30 w 131"/>
                <a:gd name="T31" fmla="*/ 523 h 680"/>
                <a:gd name="T32" fmla="*/ 30 w 131"/>
                <a:gd name="T33" fmla="*/ 523 h 680"/>
                <a:gd name="T34" fmla="*/ 20 w 131"/>
                <a:gd name="T35" fmla="*/ 576 h 680"/>
                <a:gd name="T36" fmla="*/ 10 w 131"/>
                <a:gd name="T37" fmla="*/ 628 h 680"/>
                <a:gd name="T38" fmla="*/ 10 w 131"/>
                <a:gd name="T39" fmla="*/ 628 h 680"/>
                <a:gd name="T40" fmla="*/ 0 w 131"/>
                <a:gd name="T41"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680">
                  <a:moveTo>
                    <a:pt x="131" y="0"/>
                  </a:moveTo>
                  <a:lnTo>
                    <a:pt x="131" y="0"/>
                  </a:lnTo>
                  <a:lnTo>
                    <a:pt x="121" y="52"/>
                  </a:lnTo>
                  <a:moveTo>
                    <a:pt x="111" y="104"/>
                  </a:moveTo>
                  <a:lnTo>
                    <a:pt x="111" y="104"/>
                  </a:lnTo>
                  <a:lnTo>
                    <a:pt x="101" y="157"/>
                  </a:lnTo>
                  <a:moveTo>
                    <a:pt x="91" y="209"/>
                  </a:moveTo>
                  <a:lnTo>
                    <a:pt x="91" y="209"/>
                  </a:lnTo>
                  <a:lnTo>
                    <a:pt x="80" y="261"/>
                  </a:lnTo>
                  <a:moveTo>
                    <a:pt x="70" y="314"/>
                  </a:moveTo>
                  <a:lnTo>
                    <a:pt x="70" y="314"/>
                  </a:lnTo>
                  <a:lnTo>
                    <a:pt x="60" y="366"/>
                  </a:lnTo>
                  <a:moveTo>
                    <a:pt x="50" y="418"/>
                  </a:moveTo>
                  <a:lnTo>
                    <a:pt x="50" y="418"/>
                  </a:lnTo>
                  <a:lnTo>
                    <a:pt x="40" y="471"/>
                  </a:lnTo>
                  <a:moveTo>
                    <a:pt x="30" y="523"/>
                  </a:moveTo>
                  <a:lnTo>
                    <a:pt x="30" y="523"/>
                  </a:lnTo>
                  <a:lnTo>
                    <a:pt x="20" y="576"/>
                  </a:lnTo>
                  <a:moveTo>
                    <a:pt x="10" y="628"/>
                  </a:moveTo>
                  <a:lnTo>
                    <a:pt x="10" y="628"/>
                  </a:lnTo>
                  <a:lnTo>
                    <a:pt x="0" y="6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49" name="Freeform 48"/>
            <p:cNvSpPr>
              <a:spLocks noEditPoints="1"/>
            </p:cNvSpPr>
            <p:nvPr/>
          </p:nvSpPr>
          <p:spPr bwMode="auto">
            <a:xfrm>
              <a:off x="4011" y="1997"/>
              <a:ext cx="215" cy="22"/>
            </a:xfrm>
            <a:custGeom>
              <a:avLst/>
              <a:gdLst>
                <a:gd name="T0" fmla="*/ 1008 w 1008"/>
                <a:gd name="T1" fmla="*/ 0 h 103"/>
                <a:gd name="T2" fmla="*/ 1008 w 1008"/>
                <a:gd name="T3" fmla="*/ 0 h 103"/>
                <a:gd name="T4" fmla="*/ 955 w 1008"/>
                <a:gd name="T5" fmla="*/ 6 h 103"/>
                <a:gd name="T6" fmla="*/ 902 w 1008"/>
                <a:gd name="T7" fmla="*/ 11 h 103"/>
                <a:gd name="T8" fmla="*/ 902 w 1008"/>
                <a:gd name="T9" fmla="*/ 11 h 103"/>
                <a:gd name="T10" fmla="*/ 849 w 1008"/>
                <a:gd name="T11" fmla="*/ 16 h 103"/>
                <a:gd name="T12" fmla="*/ 796 w 1008"/>
                <a:gd name="T13" fmla="*/ 22 h 103"/>
                <a:gd name="T14" fmla="*/ 796 w 1008"/>
                <a:gd name="T15" fmla="*/ 22 h 103"/>
                <a:gd name="T16" fmla="*/ 742 w 1008"/>
                <a:gd name="T17" fmla="*/ 27 h 103"/>
                <a:gd name="T18" fmla="*/ 689 w 1008"/>
                <a:gd name="T19" fmla="*/ 33 h 103"/>
                <a:gd name="T20" fmla="*/ 689 w 1008"/>
                <a:gd name="T21" fmla="*/ 33 h 103"/>
                <a:gd name="T22" fmla="*/ 636 w 1008"/>
                <a:gd name="T23" fmla="*/ 38 h 103"/>
                <a:gd name="T24" fmla="*/ 583 w 1008"/>
                <a:gd name="T25" fmla="*/ 43 h 103"/>
                <a:gd name="T26" fmla="*/ 583 w 1008"/>
                <a:gd name="T27" fmla="*/ 43 h 103"/>
                <a:gd name="T28" fmla="*/ 530 w 1008"/>
                <a:gd name="T29" fmla="*/ 49 h 103"/>
                <a:gd name="T30" fmla="*/ 477 w 1008"/>
                <a:gd name="T31" fmla="*/ 54 h 103"/>
                <a:gd name="T32" fmla="*/ 477 w 1008"/>
                <a:gd name="T33" fmla="*/ 54 h 103"/>
                <a:gd name="T34" fmla="*/ 424 w 1008"/>
                <a:gd name="T35" fmla="*/ 60 h 103"/>
                <a:gd name="T36" fmla="*/ 371 w 1008"/>
                <a:gd name="T37" fmla="*/ 65 h 103"/>
                <a:gd name="T38" fmla="*/ 371 w 1008"/>
                <a:gd name="T39" fmla="*/ 65 h 103"/>
                <a:gd name="T40" fmla="*/ 318 w 1008"/>
                <a:gd name="T41" fmla="*/ 70 h 103"/>
                <a:gd name="T42" fmla="*/ 265 w 1008"/>
                <a:gd name="T43" fmla="*/ 76 h 103"/>
                <a:gd name="T44" fmla="*/ 265 w 1008"/>
                <a:gd name="T45" fmla="*/ 76 h 103"/>
                <a:gd name="T46" fmla="*/ 212 w 1008"/>
                <a:gd name="T47" fmla="*/ 81 h 103"/>
                <a:gd name="T48" fmla="*/ 159 w 1008"/>
                <a:gd name="T49" fmla="*/ 87 h 103"/>
                <a:gd name="T50" fmla="*/ 159 w 1008"/>
                <a:gd name="T51" fmla="*/ 87 h 103"/>
                <a:gd name="T52" fmla="*/ 106 w 1008"/>
                <a:gd name="T53" fmla="*/ 92 h 103"/>
                <a:gd name="T54" fmla="*/ 53 w 1008"/>
                <a:gd name="T55" fmla="*/ 97 h 103"/>
                <a:gd name="T56" fmla="*/ 53 w 1008"/>
                <a:gd name="T57" fmla="*/ 97 h 103"/>
                <a:gd name="T58" fmla="*/ 0 w 1008"/>
                <a:gd name="T5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8" h="103">
                  <a:moveTo>
                    <a:pt x="1008" y="0"/>
                  </a:moveTo>
                  <a:lnTo>
                    <a:pt x="1008" y="0"/>
                  </a:lnTo>
                  <a:lnTo>
                    <a:pt x="955" y="6"/>
                  </a:lnTo>
                  <a:moveTo>
                    <a:pt x="902" y="11"/>
                  </a:moveTo>
                  <a:lnTo>
                    <a:pt x="902" y="11"/>
                  </a:lnTo>
                  <a:lnTo>
                    <a:pt x="849" y="16"/>
                  </a:lnTo>
                  <a:moveTo>
                    <a:pt x="796" y="22"/>
                  </a:moveTo>
                  <a:lnTo>
                    <a:pt x="796" y="22"/>
                  </a:lnTo>
                  <a:lnTo>
                    <a:pt x="742" y="27"/>
                  </a:lnTo>
                  <a:moveTo>
                    <a:pt x="689" y="33"/>
                  </a:moveTo>
                  <a:lnTo>
                    <a:pt x="689" y="33"/>
                  </a:lnTo>
                  <a:lnTo>
                    <a:pt x="636" y="38"/>
                  </a:lnTo>
                  <a:moveTo>
                    <a:pt x="583" y="43"/>
                  </a:moveTo>
                  <a:lnTo>
                    <a:pt x="583" y="43"/>
                  </a:lnTo>
                  <a:lnTo>
                    <a:pt x="530" y="49"/>
                  </a:lnTo>
                  <a:moveTo>
                    <a:pt x="477" y="54"/>
                  </a:moveTo>
                  <a:lnTo>
                    <a:pt x="477" y="54"/>
                  </a:lnTo>
                  <a:lnTo>
                    <a:pt x="424" y="60"/>
                  </a:lnTo>
                  <a:moveTo>
                    <a:pt x="371" y="65"/>
                  </a:moveTo>
                  <a:lnTo>
                    <a:pt x="371" y="65"/>
                  </a:lnTo>
                  <a:lnTo>
                    <a:pt x="318" y="70"/>
                  </a:lnTo>
                  <a:moveTo>
                    <a:pt x="265" y="76"/>
                  </a:moveTo>
                  <a:lnTo>
                    <a:pt x="265" y="76"/>
                  </a:lnTo>
                  <a:lnTo>
                    <a:pt x="212" y="81"/>
                  </a:lnTo>
                  <a:moveTo>
                    <a:pt x="159" y="87"/>
                  </a:moveTo>
                  <a:lnTo>
                    <a:pt x="159" y="87"/>
                  </a:lnTo>
                  <a:lnTo>
                    <a:pt x="106" y="92"/>
                  </a:lnTo>
                  <a:moveTo>
                    <a:pt x="53" y="97"/>
                  </a:moveTo>
                  <a:lnTo>
                    <a:pt x="53" y="97"/>
                  </a:lnTo>
                  <a:lnTo>
                    <a:pt x="0" y="103"/>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0" name="Freeform 49"/>
            <p:cNvSpPr>
              <a:spLocks noEditPoints="1"/>
            </p:cNvSpPr>
            <p:nvPr/>
          </p:nvSpPr>
          <p:spPr bwMode="auto">
            <a:xfrm>
              <a:off x="4004" y="2029"/>
              <a:ext cx="98" cy="30"/>
            </a:xfrm>
            <a:custGeom>
              <a:avLst/>
              <a:gdLst>
                <a:gd name="T0" fmla="*/ 459 w 459"/>
                <a:gd name="T1" fmla="*/ 140 h 140"/>
                <a:gd name="T2" fmla="*/ 459 w 459"/>
                <a:gd name="T3" fmla="*/ 140 h 140"/>
                <a:gd name="T4" fmla="*/ 408 w 459"/>
                <a:gd name="T5" fmla="*/ 125 h 140"/>
                <a:gd name="T6" fmla="*/ 357 w 459"/>
                <a:gd name="T7" fmla="*/ 109 h 140"/>
                <a:gd name="T8" fmla="*/ 357 w 459"/>
                <a:gd name="T9" fmla="*/ 109 h 140"/>
                <a:gd name="T10" fmla="*/ 306 w 459"/>
                <a:gd name="T11" fmla="*/ 94 h 140"/>
                <a:gd name="T12" fmla="*/ 255 w 459"/>
                <a:gd name="T13" fmla="*/ 78 h 140"/>
                <a:gd name="T14" fmla="*/ 255 w 459"/>
                <a:gd name="T15" fmla="*/ 78 h 140"/>
                <a:gd name="T16" fmla="*/ 204 w 459"/>
                <a:gd name="T17" fmla="*/ 63 h 140"/>
                <a:gd name="T18" fmla="*/ 153 w 459"/>
                <a:gd name="T19" fmla="*/ 47 h 140"/>
                <a:gd name="T20" fmla="*/ 153 w 459"/>
                <a:gd name="T21" fmla="*/ 47 h 140"/>
                <a:gd name="T22" fmla="*/ 102 w 459"/>
                <a:gd name="T23" fmla="*/ 31 h 140"/>
                <a:gd name="T24" fmla="*/ 51 w 459"/>
                <a:gd name="T25" fmla="*/ 16 h 140"/>
                <a:gd name="T26" fmla="*/ 51 w 459"/>
                <a:gd name="T27" fmla="*/ 16 h 140"/>
                <a:gd name="T28" fmla="*/ 0 w 459"/>
                <a:gd name="T2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140">
                  <a:moveTo>
                    <a:pt x="459" y="140"/>
                  </a:moveTo>
                  <a:lnTo>
                    <a:pt x="459" y="140"/>
                  </a:lnTo>
                  <a:lnTo>
                    <a:pt x="408" y="125"/>
                  </a:lnTo>
                  <a:moveTo>
                    <a:pt x="357" y="109"/>
                  </a:moveTo>
                  <a:lnTo>
                    <a:pt x="357" y="109"/>
                  </a:lnTo>
                  <a:lnTo>
                    <a:pt x="306" y="94"/>
                  </a:lnTo>
                  <a:moveTo>
                    <a:pt x="255" y="78"/>
                  </a:moveTo>
                  <a:lnTo>
                    <a:pt x="255" y="78"/>
                  </a:lnTo>
                  <a:lnTo>
                    <a:pt x="204" y="63"/>
                  </a:lnTo>
                  <a:moveTo>
                    <a:pt x="153" y="47"/>
                  </a:moveTo>
                  <a:lnTo>
                    <a:pt x="153" y="47"/>
                  </a:lnTo>
                  <a:lnTo>
                    <a:pt x="102" y="31"/>
                  </a:lnTo>
                  <a:moveTo>
                    <a:pt x="51" y="16"/>
                  </a:moveTo>
                  <a:lnTo>
                    <a:pt x="51" y="1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1" name="Freeform 50"/>
            <p:cNvSpPr>
              <a:spLocks noEditPoints="1"/>
            </p:cNvSpPr>
            <p:nvPr/>
          </p:nvSpPr>
          <p:spPr bwMode="auto">
            <a:xfrm>
              <a:off x="4126" y="2002"/>
              <a:ext cx="105" cy="58"/>
            </a:xfrm>
            <a:custGeom>
              <a:avLst/>
              <a:gdLst>
                <a:gd name="T0" fmla="*/ 0 w 491"/>
                <a:gd name="T1" fmla="*/ 270 h 270"/>
                <a:gd name="T2" fmla="*/ 0 w 491"/>
                <a:gd name="T3" fmla="*/ 270 h 270"/>
                <a:gd name="T4" fmla="*/ 47 w 491"/>
                <a:gd name="T5" fmla="*/ 244 h 270"/>
                <a:gd name="T6" fmla="*/ 94 w 491"/>
                <a:gd name="T7" fmla="*/ 218 h 270"/>
                <a:gd name="T8" fmla="*/ 94 w 491"/>
                <a:gd name="T9" fmla="*/ 218 h 270"/>
                <a:gd name="T10" fmla="*/ 141 w 491"/>
                <a:gd name="T11" fmla="*/ 193 h 270"/>
                <a:gd name="T12" fmla="*/ 187 w 491"/>
                <a:gd name="T13" fmla="*/ 167 h 270"/>
                <a:gd name="T14" fmla="*/ 187 w 491"/>
                <a:gd name="T15" fmla="*/ 167 h 270"/>
                <a:gd name="T16" fmla="*/ 234 w 491"/>
                <a:gd name="T17" fmla="*/ 141 h 270"/>
                <a:gd name="T18" fmla="*/ 281 w 491"/>
                <a:gd name="T19" fmla="*/ 116 h 270"/>
                <a:gd name="T20" fmla="*/ 281 w 491"/>
                <a:gd name="T21" fmla="*/ 116 h 270"/>
                <a:gd name="T22" fmla="*/ 328 w 491"/>
                <a:gd name="T23" fmla="*/ 90 h 270"/>
                <a:gd name="T24" fmla="*/ 375 w 491"/>
                <a:gd name="T25" fmla="*/ 64 h 270"/>
                <a:gd name="T26" fmla="*/ 375 w 491"/>
                <a:gd name="T27" fmla="*/ 64 h 270"/>
                <a:gd name="T28" fmla="*/ 421 w 491"/>
                <a:gd name="T29" fmla="*/ 39 h 270"/>
                <a:gd name="T30" fmla="*/ 468 w 491"/>
                <a:gd name="T31" fmla="*/ 13 h 270"/>
                <a:gd name="T32" fmla="*/ 468 w 491"/>
                <a:gd name="T33" fmla="*/ 13 h 270"/>
                <a:gd name="T34" fmla="*/ 491 w 491"/>
                <a:gd name="T3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1" h="270">
                  <a:moveTo>
                    <a:pt x="0" y="270"/>
                  </a:moveTo>
                  <a:lnTo>
                    <a:pt x="0" y="270"/>
                  </a:lnTo>
                  <a:lnTo>
                    <a:pt x="47" y="244"/>
                  </a:lnTo>
                  <a:moveTo>
                    <a:pt x="94" y="218"/>
                  </a:moveTo>
                  <a:lnTo>
                    <a:pt x="94" y="218"/>
                  </a:lnTo>
                  <a:lnTo>
                    <a:pt x="141" y="193"/>
                  </a:lnTo>
                  <a:moveTo>
                    <a:pt x="187" y="167"/>
                  </a:moveTo>
                  <a:lnTo>
                    <a:pt x="187" y="167"/>
                  </a:lnTo>
                  <a:lnTo>
                    <a:pt x="234" y="141"/>
                  </a:lnTo>
                  <a:moveTo>
                    <a:pt x="281" y="116"/>
                  </a:moveTo>
                  <a:lnTo>
                    <a:pt x="281" y="116"/>
                  </a:lnTo>
                  <a:lnTo>
                    <a:pt x="328" y="90"/>
                  </a:lnTo>
                  <a:moveTo>
                    <a:pt x="375" y="64"/>
                  </a:moveTo>
                  <a:lnTo>
                    <a:pt x="375" y="64"/>
                  </a:lnTo>
                  <a:lnTo>
                    <a:pt x="421" y="39"/>
                  </a:lnTo>
                  <a:moveTo>
                    <a:pt x="468" y="13"/>
                  </a:moveTo>
                  <a:lnTo>
                    <a:pt x="468" y="13"/>
                  </a:lnTo>
                  <a:lnTo>
                    <a:pt x="491"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2" name="Freeform 51"/>
            <p:cNvSpPr>
              <a:spLocks noEditPoints="1"/>
            </p:cNvSpPr>
            <p:nvPr/>
          </p:nvSpPr>
          <p:spPr bwMode="auto">
            <a:xfrm>
              <a:off x="4249" y="1945"/>
              <a:ext cx="82" cy="40"/>
            </a:xfrm>
            <a:custGeom>
              <a:avLst/>
              <a:gdLst>
                <a:gd name="T0" fmla="*/ 385 w 385"/>
                <a:gd name="T1" fmla="*/ 0 h 188"/>
                <a:gd name="T2" fmla="*/ 385 w 385"/>
                <a:gd name="T3" fmla="*/ 0 h 188"/>
                <a:gd name="T4" fmla="*/ 337 w 385"/>
                <a:gd name="T5" fmla="*/ 24 h 188"/>
                <a:gd name="T6" fmla="*/ 289 w 385"/>
                <a:gd name="T7" fmla="*/ 47 h 188"/>
                <a:gd name="T8" fmla="*/ 289 w 385"/>
                <a:gd name="T9" fmla="*/ 47 h 188"/>
                <a:gd name="T10" fmla="*/ 241 w 385"/>
                <a:gd name="T11" fmla="*/ 70 h 188"/>
                <a:gd name="T12" fmla="*/ 193 w 385"/>
                <a:gd name="T13" fmla="*/ 94 h 188"/>
                <a:gd name="T14" fmla="*/ 193 w 385"/>
                <a:gd name="T15" fmla="*/ 94 h 188"/>
                <a:gd name="T16" fmla="*/ 145 w 385"/>
                <a:gd name="T17" fmla="*/ 117 h 188"/>
                <a:gd name="T18" fmla="*/ 97 w 385"/>
                <a:gd name="T19" fmla="*/ 140 h 188"/>
                <a:gd name="T20" fmla="*/ 97 w 385"/>
                <a:gd name="T21" fmla="*/ 140 h 188"/>
                <a:gd name="T22" fmla="*/ 49 w 385"/>
                <a:gd name="T23" fmla="*/ 164 h 188"/>
                <a:gd name="T24" fmla="*/ 2 w 385"/>
                <a:gd name="T25" fmla="*/ 187 h 188"/>
                <a:gd name="T26" fmla="*/ 2 w 385"/>
                <a:gd name="T27" fmla="*/ 187 h 188"/>
                <a:gd name="T28" fmla="*/ 0 w 385"/>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5" h="188">
                  <a:moveTo>
                    <a:pt x="385" y="0"/>
                  </a:moveTo>
                  <a:lnTo>
                    <a:pt x="385" y="0"/>
                  </a:lnTo>
                  <a:lnTo>
                    <a:pt x="337" y="24"/>
                  </a:lnTo>
                  <a:moveTo>
                    <a:pt x="289" y="47"/>
                  </a:moveTo>
                  <a:lnTo>
                    <a:pt x="289" y="47"/>
                  </a:lnTo>
                  <a:lnTo>
                    <a:pt x="241" y="70"/>
                  </a:lnTo>
                  <a:moveTo>
                    <a:pt x="193" y="94"/>
                  </a:moveTo>
                  <a:lnTo>
                    <a:pt x="193" y="94"/>
                  </a:lnTo>
                  <a:lnTo>
                    <a:pt x="145" y="117"/>
                  </a:lnTo>
                  <a:moveTo>
                    <a:pt x="97" y="140"/>
                  </a:moveTo>
                  <a:lnTo>
                    <a:pt x="97" y="140"/>
                  </a:lnTo>
                  <a:lnTo>
                    <a:pt x="49" y="164"/>
                  </a:lnTo>
                  <a:moveTo>
                    <a:pt x="2" y="187"/>
                  </a:moveTo>
                  <a:lnTo>
                    <a:pt x="2" y="187"/>
                  </a:lnTo>
                  <a:lnTo>
                    <a:pt x="0" y="18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3" name="Freeform 52"/>
            <p:cNvSpPr>
              <a:spLocks noEditPoints="1"/>
            </p:cNvSpPr>
            <p:nvPr/>
          </p:nvSpPr>
          <p:spPr bwMode="auto">
            <a:xfrm>
              <a:off x="4280" y="1843"/>
              <a:ext cx="54" cy="87"/>
            </a:xfrm>
            <a:custGeom>
              <a:avLst/>
              <a:gdLst>
                <a:gd name="T0" fmla="*/ 249 w 249"/>
                <a:gd name="T1" fmla="*/ 411 h 411"/>
                <a:gd name="T2" fmla="*/ 249 w 249"/>
                <a:gd name="T3" fmla="*/ 411 h 411"/>
                <a:gd name="T4" fmla="*/ 221 w 249"/>
                <a:gd name="T5" fmla="*/ 365 h 411"/>
                <a:gd name="T6" fmla="*/ 194 w 249"/>
                <a:gd name="T7" fmla="*/ 319 h 411"/>
                <a:gd name="T8" fmla="*/ 194 w 249"/>
                <a:gd name="T9" fmla="*/ 319 h 411"/>
                <a:gd name="T10" fmla="*/ 166 w 249"/>
                <a:gd name="T11" fmla="*/ 274 h 411"/>
                <a:gd name="T12" fmla="*/ 138 w 249"/>
                <a:gd name="T13" fmla="*/ 228 h 411"/>
                <a:gd name="T14" fmla="*/ 138 w 249"/>
                <a:gd name="T15" fmla="*/ 228 h 411"/>
                <a:gd name="T16" fmla="*/ 111 w 249"/>
                <a:gd name="T17" fmla="*/ 183 h 411"/>
                <a:gd name="T18" fmla="*/ 83 w 249"/>
                <a:gd name="T19" fmla="*/ 137 h 411"/>
                <a:gd name="T20" fmla="*/ 83 w 249"/>
                <a:gd name="T21" fmla="*/ 137 h 411"/>
                <a:gd name="T22" fmla="*/ 55 w 249"/>
                <a:gd name="T23" fmla="*/ 91 h 411"/>
                <a:gd name="T24" fmla="*/ 28 w 249"/>
                <a:gd name="T25" fmla="*/ 46 h 411"/>
                <a:gd name="T26" fmla="*/ 28 w 249"/>
                <a:gd name="T27" fmla="*/ 46 h 411"/>
                <a:gd name="T28" fmla="*/ 0 w 249"/>
                <a:gd name="T2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411">
                  <a:moveTo>
                    <a:pt x="249" y="411"/>
                  </a:moveTo>
                  <a:lnTo>
                    <a:pt x="249" y="411"/>
                  </a:lnTo>
                  <a:lnTo>
                    <a:pt x="221" y="365"/>
                  </a:lnTo>
                  <a:moveTo>
                    <a:pt x="194" y="319"/>
                  </a:moveTo>
                  <a:lnTo>
                    <a:pt x="194" y="319"/>
                  </a:lnTo>
                  <a:lnTo>
                    <a:pt x="166" y="274"/>
                  </a:lnTo>
                  <a:moveTo>
                    <a:pt x="138" y="228"/>
                  </a:moveTo>
                  <a:lnTo>
                    <a:pt x="138" y="228"/>
                  </a:lnTo>
                  <a:lnTo>
                    <a:pt x="111" y="183"/>
                  </a:lnTo>
                  <a:moveTo>
                    <a:pt x="83" y="137"/>
                  </a:moveTo>
                  <a:lnTo>
                    <a:pt x="83" y="137"/>
                  </a:lnTo>
                  <a:lnTo>
                    <a:pt x="55" y="91"/>
                  </a:lnTo>
                  <a:moveTo>
                    <a:pt x="28" y="46"/>
                  </a:moveTo>
                  <a:lnTo>
                    <a:pt x="28" y="4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4" name="Freeform 53"/>
            <p:cNvSpPr>
              <a:spLocks noEditPoints="1"/>
            </p:cNvSpPr>
            <p:nvPr/>
          </p:nvSpPr>
          <p:spPr bwMode="auto">
            <a:xfrm>
              <a:off x="4343" y="1810"/>
              <a:ext cx="12" cy="117"/>
            </a:xfrm>
            <a:custGeom>
              <a:avLst/>
              <a:gdLst>
                <a:gd name="T0" fmla="*/ 0 w 60"/>
                <a:gd name="T1" fmla="*/ 546 h 546"/>
                <a:gd name="T2" fmla="*/ 0 w 60"/>
                <a:gd name="T3" fmla="*/ 546 h 546"/>
                <a:gd name="T4" fmla="*/ 6 w 60"/>
                <a:gd name="T5" fmla="*/ 493 h 546"/>
                <a:gd name="T6" fmla="*/ 12 w 60"/>
                <a:gd name="T7" fmla="*/ 440 h 546"/>
                <a:gd name="T8" fmla="*/ 12 w 60"/>
                <a:gd name="T9" fmla="*/ 440 h 546"/>
                <a:gd name="T10" fmla="*/ 18 w 60"/>
                <a:gd name="T11" fmla="*/ 387 h 546"/>
                <a:gd name="T12" fmla="*/ 23 w 60"/>
                <a:gd name="T13" fmla="*/ 334 h 546"/>
                <a:gd name="T14" fmla="*/ 23 w 60"/>
                <a:gd name="T15" fmla="*/ 334 h 546"/>
                <a:gd name="T16" fmla="*/ 29 w 60"/>
                <a:gd name="T17" fmla="*/ 281 h 546"/>
                <a:gd name="T18" fmla="*/ 35 w 60"/>
                <a:gd name="T19" fmla="*/ 228 h 546"/>
                <a:gd name="T20" fmla="*/ 35 w 60"/>
                <a:gd name="T21" fmla="*/ 228 h 546"/>
                <a:gd name="T22" fmla="*/ 41 w 60"/>
                <a:gd name="T23" fmla="*/ 175 h 546"/>
                <a:gd name="T24" fmla="*/ 47 w 60"/>
                <a:gd name="T25" fmla="*/ 122 h 546"/>
                <a:gd name="T26" fmla="*/ 47 w 60"/>
                <a:gd name="T27" fmla="*/ 122 h 546"/>
                <a:gd name="T28" fmla="*/ 53 w 60"/>
                <a:gd name="T29" fmla="*/ 69 h 546"/>
                <a:gd name="T30" fmla="*/ 58 w 60"/>
                <a:gd name="T31" fmla="*/ 16 h 546"/>
                <a:gd name="T32" fmla="*/ 58 w 60"/>
                <a:gd name="T33" fmla="*/ 16 h 546"/>
                <a:gd name="T34" fmla="*/ 60 w 60"/>
                <a:gd name="T3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46">
                  <a:moveTo>
                    <a:pt x="0" y="546"/>
                  </a:moveTo>
                  <a:lnTo>
                    <a:pt x="0" y="546"/>
                  </a:lnTo>
                  <a:lnTo>
                    <a:pt x="6" y="493"/>
                  </a:lnTo>
                  <a:moveTo>
                    <a:pt x="12" y="440"/>
                  </a:moveTo>
                  <a:lnTo>
                    <a:pt x="12" y="440"/>
                  </a:lnTo>
                  <a:lnTo>
                    <a:pt x="18" y="387"/>
                  </a:lnTo>
                  <a:moveTo>
                    <a:pt x="23" y="334"/>
                  </a:moveTo>
                  <a:lnTo>
                    <a:pt x="23" y="334"/>
                  </a:lnTo>
                  <a:lnTo>
                    <a:pt x="29" y="281"/>
                  </a:lnTo>
                  <a:moveTo>
                    <a:pt x="35" y="228"/>
                  </a:moveTo>
                  <a:lnTo>
                    <a:pt x="35" y="228"/>
                  </a:lnTo>
                  <a:lnTo>
                    <a:pt x="41" y="175"/>
                  </a:lnTo>
                  <a:moveTo>
                    <a:pt x="47" y="122"/>
                  </a:moveTo>
                  <a:lnTo>
                    <a:pt x="47" y="122"/>
                  </a:lnTo>
                  <a:lnTo>
                    <a:pt x="53" y="69"/>
                  </a:lnTo>
                  <a:moveTo>
                    <a:pt x="58" y="16"/>
                  </a:moveTo>
                  <a:lnTo>
                    <a:pt x="58" y="16"/>
                  </a:lnTo>
                  <a:lnTo>
                    <a:pt x="6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5" name="Freeform 54"/>
            <p:cNvSpPr>
              <a:spLocks noEditPoints="1"/>
            </p:cNvSpPr>
            <p:nvPr/>
          </p:nvSpPr>
          <p:spPr bwMode="auto">
            <a:xfrm>
              <a:off x="4318" y="1712"/>
              <a:ext cx="31" cy="74"/>
            </a:xfrm>
            <a:custGeom>
              <a:avLst/>
              <a:gdLst>
                <a:gd name="T0" fmla="*/ 143 w 143"/>
                <a:gd name="T1" fmla="*/ 345 h 345"/>
                <a:gd name="T2" fmla="*/ 143 w 143"/>
                <a:gd name="T3" fmla="*/ 345 h 345"/>
                <a:gd name="T4" fmla="*/ 123 w 143"/>
                <a:gd name="T5" fmla="*/ 295 h 345"/>
                <a:gd name="T6" fmla="*/ 102 w 143"/>
                <a:gd name="T7" fmla="*/ 246 h 345"/>
                <a:gd name="T8" fmla="*/ 102 w 143"/>
                <a:gd name="T9" fmla="*/ 246 h 345"/>
                <a:gd name="T10" fmla="*/ 82 w 143"/>
                <a:gd name="T11" fmla="*/ 197 h 345"/>
                <a:gd name="T12" fmla="*/ 61 w 143"/>
                <a:gd name="T13" fmla="*/ 148 h 345"/>
                <a:gd name="T14" fmla="*/ 61 w 143"/>
                <a:gd name="T15" fmla="*/ 148 h 345"/>
                <a:gd name="T16" fmla="*/ 41 w 143"/>
                <a:gd name="T17" fmla="*/ 98 h 345"/>
                <a:gd name="T18" fmla="*/ 20 w 143"/>
                <a:gd name="T19" fmla="*/ 49 h 345"/>
                <a:gd name="T20" fmla="*/ 20 w 143"/>
                <a:gd name="T21" fmla="*/ 49 h 345"/>
                <a:gd name="T22" fmla="*/ 0 w 143"/>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45">
                  <a:moveTo>
                    <a:pt x="143" y="345"/>
                  </a:moveTo>
                  <a:lnTo>
                    <a:pt x="143" y="345"/>
                  </a:lnTo>
                  <a:lnTo>
                    <a:pt x="123" y="295"/>
                  </a:lnTo>
                  <a:moveTo>
                    <a:pt x="102" y="246"/>
                  </a:moveTo>
                  <a:lnTo>
                    <a:pt x="102" y="246"/>
                  </a:lnTo>
                  <a:lnTo>
                    <a:pt x="82" y="197"/>
                  </a:lnTo>
                  <a:moveTo>
                    <a:pt x="61" y="148"/>
                  </a:moveTo>
                  <a:lnTo>
                    <a:pt x="61" y="148"/>
                  </a:lnTo>
                  <a:lnTo>
                    <a:pt x="41" y="98"/>
                  </a:lnTo>
                  <a:moveTo>
                    <a:pt x="20" y="49"/>
                  </a:moveTo>
                  <a:lnTo>
                    <a:pt x="20" y="4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6" name="Freeform 55"/>
            <p:cNvSpPr>
              <a:spLocks noEditPoints="1"/>
            </p:cNvSpPr>
            <p:nvPr/>
          </p:nvSpPr>
          <p:spPr bwMode="auto">
            <a:xfrm>
              <a:off x="4191" y="1701"/>
              <a:ext cx="108" cy="62"/>
            </a:xfrm>
            <a:custGeom>
              <a:avLst/>
              <a:gdLst>
                <a:gd name="T0" fmla="*/ 510 w 510"/>
                <a:gd name="T1" fmla="*/ 0 h 290"/>
                <a:gd name="T2" fmla="*/ 510 w 510"/>
                <a:gd name="T3" fmla="*/ 0 h 290"/>
                <a:gd name="T4" fmla="*/ 463 w 510"/>
                <a:gd name="T5" fmla="*/ 26 h 290"/>
                <a:gd name="T6" fmla="*/ 417 w 510"/>
                <a:gd name="T7" fmla="*/ 52 h 290"/>
                <a:gd name="T8" fmla="*/ 417 w 510"/>
                <a:gd name="T9" fmla="*/ 52 h 290"/>
                <a:gd name="T10" fmla="*/ 371 w 510"/>
                <a:gd name="T11" fmla="*/ 79 h 290"/>
                <a:gd name="T12" fmla="*/ 324 w 510"/>
                <a:gd name="T13" fmla="*/ 105 h 290"/>
                <a:gd name="T14" fmla="*/ 324 w 510"/>
                <a:gd name="T15" fmla="*/ 105 h 290"/>
                <a:gd name="T16" fmla="*/ 278 w 510"/>
                <a:gd name="T17" fmla="*/ 131 h 290"/>
                <a:gd name="T18" fmla="*/ 232 w 510"/>
                <a:gd name="T19" fmla="*/ 158 h 290"/>
                <a:gd name="T20" fmla="*/ 232 w 510"/>
                <a:gd name="T21" fmla="*/ 158 h 290"/>
                <a:gd name="T22" fmla="*/ 185 w 510"/>
                <a:gd name="T23" fmla="*/ 184 h 290"/>
                <a:gd name="T24" fmla="*/ 139 w 510"/>
                <a:gd name="T25" fmla="*/ 210 h 290"/>
                <a:gd name="T26" fmla="*/ 139 w 510"/>
                <a:gd name="T27" fmla="*/ 210 h 290"/>
                <a:gd name="T28" fmla="*/ 92 w 510"/>
                <a:gd name="T29" fmla="*/ 237 h 290"/>
                <a:gd name="T30" fmla="*/ 46 w 510"/>
                <a:gd name="T31" fmla="*/ 263 h 290"/>
                <a:gd name="T32" fmla="*/ 46 w 510"/>
                <a:gd name="T33" fmla="*/ 263 h 290"/>
                <a:gd name="T34" fmla="*/ 0 w 510"/>
                <a:gd name="T35"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 h="290">
                  <a:moveTo>
                    <a:pt x="510" y="0"/>
                  </a:moveTo>
                  <a:lnTo>
                    <a:pt x="510" y="0"/>
                  </a:lnTo>
                  <a:lnTo>
                    <a:pt x="463" y="26"/>
                  </a:lnTo>
                  <a:moveTo>
                    <a:pt x="417" y="52"/>
                  </a:moveTo>
                  <a:lnTo>
                    <a:pt x="417" y="52"/>
                  </a:lnTo>
                  <a:lnTo>
                    <a:pt x="371" y="79"/>
                  </a:lnTo>
                  <a:moveTo>
                    <a:pt x="324" y="105"/>
                  </a:moveTo>
                  <a:lnTo>
                    <a:pt x="324" y="105"/>
                  </a:lnTo>
                  <a:lnTo>
                    <a:pt x="278" y="131"/>
                  </a:lnTo>
                  <a:moveTo>
                    <a:pt x="232" y="158"/>
                  </a:moveTo>
                  <a:lnTo>
                    <a:pt x="232" y="158"/>
                  </a:lnTo>
                  <a:lnTo>
                    <a:pt x="185" y="184"/>
                  </a:lnTo>
                  <a:moveTo>
                    <a:pt x="139" y="210"/>
                  </a:moveTo>
                  <a:lnTo>
                    <a:pt x="139" y="210"/>
                  </a:lnTo>
                  <a:lnTo>
                    <a:pt x="92" y="237"/>
                  </a:lnTo>
                  <a:moveTo>
                    <a:pt x="46" y="263"/>
                  </a:moveTo>
                  <a:lnTo>
                    <a:pt x="46" y="263"/>
                  </a:lnTo>
                  <a:lnTo>
                    <a:pt x="0" y="29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7" name="Freeform 56"/>
            <p:cNvSpPr>
              <a:spLocks noEditPoints="1"/>
            </p:cNvSpPr>
            <p:nvPr/>
          </p:nvSpPr>
          <p:spPr bwMode="auto">
            <a:xfrm>
              <a:off x="4281" y="1703"/>
              <a:ext cx="22" cy="117"/>
            </a:xfrm>
            <a:custGeom>
              <a:avLst/>
              <a:gdLst>
                <a:gd name="T0" fmla="*/ 103 w 103"/>
                <a:gd name="T1" fmla="*/ 0 h 549"/>
                <a:gd name="T2" fmla="*/ 103 w 103"/>
                <a:gd name="T3" fmla="*/ 0 h 549"/>
                <a:gd name="T4" fmla="*/ 93 w 103"/>
                <a:gd name="T5" fmla="*/ 53 h 549"/>
                <a:gd name="T6" fmla="*/ 83 w 103"/>
                <a:gd name="T7" fmla="*/ 105 h 549"/>
                <a:gd name="T8" fmla="*/ 83 w 103"/>
                <a:gd name="T9" fmla="*/ 105 h 549"/>
                <a:gd name="T10" fmla="*/ 73 w 103"/>
                <a:gd name="T11" fmla="*/ 158 h 549"/>
                <a:gd name="T12" fmla="*/ 64 w 103"/>
                <a:gd name="T13" fmla="*/ 210 h 549"/>
                <a:gd name="T14" fmla="*/ 64 w 103"/>
                <a:gd name="T15" fmla="*/ 210 h 549"/>
                <a:gd name="T16" fmla="*/ 54 w 103"/>
                <a:gd name="T17" fmla="*/ 263 h 549"/>
                <a:gd name="T18" fmla="*/ 44 w 103"/>
                <a:gd name="T19" fmla="*/ 315 h 549"/>
                <a:gd name="T20" fmla="*/ 44 w 103"/>
                <a:gd name="T21" fmla="*/ 315 h 549"/>
                <a:gd name="T22" fmla="*/ 34 w 103"/>
                <a:gd name="T23" fmla="*/ 367 h 549"/>
                <a:gd name="T24" fmla="*/ 24 w 103"/>
                <a:gd name="T25" fmla="*/ 420 h 549"/>
                <a:gd name="T26" fmla="*/ 24 w 103"/>
                <a:gd name="T27" fmla="*/ 420 h 549"/>
                <a:gd name="T28" fmla="*/ 15 w 103"/>
                <a:gd name="T29" fmla="*/ 472 h 549"/>
                <a:gd name="T30" fmla="*/ 5 w 103"/>
                <a:gd name="T31" fmla="*/ 525 h 549"/>
                <a:gd name="T32" fmla="*/ 5 w 103"/>
                <a:gd name="T33" fmla="*/ 525 h 549"/>
                <a:gd name="T34" fmla="*/ 0 w 103"/>
                <a:gd name="T35" fmla="*/ 54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549">
                  <a:moveTo>
                    <a:pt x="103" y="0"/>
                  </a:moveTo>
                  <a:lnTo>
                    <a:pt x="103" y="0"/>
                  </a:lnTo>
                  <a:lnTo>
                    <a:pt x="93" y="53"/>
                  </a:lnTo>
                  <a:moveTo>
                    <a:pt x="83" y="105"/>
                  </a:moveTo>
                  <a:lnTo>
                    <a:pt x="83" y="105"/>
                  </a:lnTo>
                  <a:lnTo>
                    <a:pt x="73" y="158"/>
                  </a:lnTo>
                  <a:moveTo>
                    <a:pt x="64" y="210"/>
                  </a:moveTo>
                  <a:lnTo>
                    <a:pt x="64" y="210"/>
                  </a:lnTo>
                  <a:lnTo>
                    <a:pt x="54" y="263"/>
                  </a:lnTo>
                  <a:moveTo>
                    <a:pt x="44" y="315"/>
                  </a:moveTo>
                  <a:lnTo>
                    <a:pt x="44" y="315"/>
                  </a:lnTo>
                  <a:lnTo>
                    <a:pt x="34" y="367"/>
                  </a:lnTo>
                  <a:moveTo>
                    <a:pt x="24" y="420"/>
                  </a:moveTo>
                  <a:lnTo>
                    <a:pt x="24" y="420"/>
                  </a:lnTo>
                  <a:lnTo>
                    <a:pt x="15" y="472"/>
                  </a:lnTo>
                  <a:moveTo>
                    <a:pt x="5" y="525"/>
                  </a:moveTo>
                  <a:lnTo>
                    <a:pt x="5" y="525"/>
                  </a:lnTo>
                  <a:lnTo>
                    <a:pt x="0" y="54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8" name="Freeform 57"/>
            <p:cNvSpPr>
              <a:spLocks noEditPoints="1"/>
            </p:cNvSpPr>
            <p:nvPr/>
          </p:nvSpPr>
          <p:spPr bwMode="auto">
            <a:xfrm>
              <a:off x="4292" y="1806"/>
              <a:ext cx="54" cy="18"/>
            </a:xfrm>
            <a:custGeom>
              <a:avLst/>
              <a:gdLst>
                <a:gd name="T0" fmla="*/ 253 w 253"/>
                <a:gd name="T1" fmla="*/ 0 h 84"/>
                <a:gd name="T2" fmla="*/ 253 w 253"/>
                <a:gd name="T3" fmla="*/ 0 h 84"/>
                <a:gd name="T4" fmla="*/ 202 w 253"/>
                <a:gd name="T5" fmla="*/ 17 h 84"/>
                <a:gd name="T6" fmla="*/ 151 w 253"/>
                <a:gd name="T7" fmla="*/ 33 h 84"/>
                <a:gd name="T8" fmla="*/ 151 w 253"/>
                <a:gd name="T9" fmla="*/ 33 h 84"/>
                <a:gd name="T10" fmla="*/ 101 w 253"/>
                <a:gd name="T11" fmla="*/ 50 h 84"/>
                <a:gd name="T12" fmla="*/ 50 w 253"/>
                <a:gd name="T13" fmla="*/ 67 h 84"/>
                <a:gd name="T14" fmla="*/ 50 w 253"/>
                <a:gd name="T15" fmla="*/ 67 h 84"/>
                <a:gd name="T16" fmla="*/ 0 w 253"/>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84">
                  <a:moveTo>
                    <a:pt x="253" y="0"/>
                  </a:moveTo>
                  <a:lnTo>
                    <a:pt x="253" y="0"/>
                  </a:lnTo>
                  <a:lnTo>
                    <a:pt x="202" y="17"/>
                  </a:lnTo>
                  <a:moveTo>
                    <a:pt x="151" y="33"/>
                  </a:moveTo>
                  <a:lnTo>
                    <a:pt x="151" y="33"/>
                  </a:lnTo>
                  <a:lnTo>
                    <a:pt x="101" y="50"/>
                  </a:lnTo>
                  <a:moveTo>
                    <a:pt x="50" y="67"/>
                  </a:moveTo>
                  <a:lnTo>
                    <a:pt x="50" y="67"/>
                  </a:lnTo>
                  <a:lnTo>
                    <a:pt x="0" y="84"/>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59" name="Freeform 58"/>
            <p:cNvSpPr>
              <a:spLocks noEditPoints="1"/>
            </p:cNvSpPr>
            <p:nvPr/>
          </p:nvSpPr>
          <p:spPr bwMode="auto">
            <a:xfrm>
              <a:off x="4309" y="1714"/>
              <a:ext cx="27" cy="214"/>
            </a:xfrm>
            <a:custGeom>
              <a:avLst/>
              <a:gdLst>
                <a:gd name="T0" fmla="*/ 125 w 125"/>
                <a:gd name="T1" fmla="*/ 1005 h 1005"/>
                <a:gd name="T2" fmla="*/ 125 w 125"/>
                <a:gd name="T3" fmla="*/ 1005 h 1005"/>
                <a:gd name="T4" fmla="*/ 119 w 125"/>
                <a:gd name="T5" fmla="*/ 952 h 1005"/>
                <a:gd name="T6" fmla="*/ 112 w 125"/>
                <a:gd name="T7" fmla="*/ 899 h 1005"/>
                <a:gd name="T8" fmla="*/ 112 w 125"/>
                <a:gd name="T9" fmla="*/ 899 h 1005"/>
                <a:gd name="T10" fmla="*/ 105 w 125"/>
                <a:gd name="T11" fmla="*/ 846 h 1005"/>
                <a:gd name="T12" fmla="*/ 99 w 125"/>
                <a:gd name="T13" fmla="*/ 794 h 1005"/>
                <a:gd name="T14" fmla="*/ 99 w 125"/>
                <a:gd name="T15" fmla="*/ 794 h 1005"/>
                <a:gd name="T16" fmla="*/ 92 w 125"/>
                <a:gd name="T17" fmla="*/ 741 h 1005"/>
                <a:gd name="T18" fmla="*/ 86 w 125"/>
                <a:gd name="T19" fmla="*/ 688 h 1005"/>
                <a:gd name="T20" fmla="*/ 86 w 125"/>
                <a:gd name="T21" fmla="*/ 688 h 1005"/>
                <a:gd name="T22" fmla="*/ 79 w 125"/>
                <a:gd name="T23" fmla="*/ 635 h 1005"/>
                <a:gd name="T24" fmla="*/ 73 w 125"/>
                <a:gd name="T25" fmla="*/ 582 h 1005"/>
                <a:gd name="T26" fmla="*/ 73 w 125"/>
                <a:gd name="T27" fmla="*/ 582 h 1005"/>
                <a:gd name="T28" fmla="*/ 66 w 125"/>
                <a:gd name="T29" fmla="*/ 529 h 1005"/>
                <a:gd name="T30" fmla="*/ 59 w 125"/>
                <a:gd name="T31" fmla="*/ 476 h 1005"/>
                <a:gd name="T32" fmla="*/ 59 w 125"/>
                <a:gd name="T33" fmla="*/ 476 h 1005"/>
                <a:gd name="T34" fmla="*/ 53 w 125"/>
                <a:gd name="T35" fmla="*/ 423 h 1005"/>
                <a:gd name="T36" fmla="*/ 46 w 125"/>
                <a:gd name="T37" fmla="*/ 370 h 1005"/>
                <a:gd name="T38" fmla="*/ 46 w 125"/>
                <a:gd name="T39" fmla="*/ 370 h 1005"/>
                <a:gd name="T40" fmla="*/ 40 w 125"/>
                <a:gd name="T41" fmla="*/ 317 h 1005"/>
                <a:gd name="T42" fmla="*/ 33 w 125"/>
                <a:gd name="T43" fmla="*/ 264 h 1005"/>
                <a:gd name="T44" fmla="*/ 33 w 125"/>
                <a:gd name="T45" fmla="*/ 264 h 1005"/>
                <a:gd name="T46" fmla="*/ 27 w 125"/>
                <a:gd name="T47" fmla="*/ 211 h 1005"/>
                <a:gd name="T48" fmla="*/ 20 w 125"/>
                <a:gd name="T49" fmla="*/ 158 h 1005"/>
                <a:gd name="T50" fmla="*/ 20 w 125"/>
                <a:gd name="T51" fmla="*/ 158 h 1005"/>
                <a:gd name="T52" fmla="*/ 14 w 125"/>
                <a:gd name="T53" fmla="*/ 105 h 1005"/>
                <a:gd name="T54" fmla="*/ 7 w 125"/>
                <a:gd name="T55" fmla="*/ 53 h 1005"/>
                <a:gd name="T56" fmla="*/ 7 w 125"/>
                <a:gd name="T57" fmla="*/ 53 h 1005"/>
                <a:gd name="T58" fmla="*/ 0 w 125"/>
                <a:gd name="T5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005">
                  <a:moveTo>
                    <a:pt x="125" y="1005"/>
                  </a:moveTo>
                  <a:lnTo>
                    <a:pt x="125" y="1005"/>
                  </a:lnTo>
                  <a:lnTo>
                    <a:pt x="119" y="952"/>
                  </a:lnTo>
                  <a:moveTo>
                    <a:pt x="112" y="899"/>
                  </a:moveTo>
                  <a:lnTo>
                    <a:pt x="112" y="899"/>
                  </a:lnTo>
                  <a:lnTo>
                    <a:pt x="105" y="846"/>
                  </a:lnTo>
                  <a:moveTo>
                    <a:pt x="99" y="794"/>
                  </a:moveTo>
                  <a:lnTo>
                    <a:pt x="99" y="794"/>
                  </a:lnTo>
                  <a:lnTo>
                    <a:pt x="92" y="741"/>
                  </a:lnTo>
                  <a:moveTo>
                    <a:pt x="86" y="688"/>
                  </a:moveTo>
                  <a:lnTo>
                    <a:pt x="86" y="688"/>
                  </a:lnTo>
                  <a:lnTo>
                    <a:pt x="79" y="635"/>
                  </a:lnTo>
                  <a:moveTo>
                    <a:pt x="73" y="582"/>
                  </a:moveTo>
                  <a:lnTo>
                    <a:pt x="73" y="582"/>
                  </a:lnTo>
                  <a:lnTo>
                    <a:pt x="66" y="529"/>
                  </a:lnTo>
                  <a:moveTo>
                    <a:pt x="59" y="476"/>
                  </a:moveTo>
                  <a:lnTo>
                    <a:pt x="59" y="476"/>
                  </a:lnTo>
                  <a:lnTo>
                    <a:pt x="53" y="423"/>
                  </a:lnTo>
                  <a:moveTo>
                    <a:pt x="46" y="370"/>
                  </a:moveTo>
                  <a:lnTo>
                    <a:pt x="46" y="370"/>
                  </a:lnTo>
                  <a:lnTo>
                    <a:pt x="40" y="317"/>
                  </a:lnTo>
                  <a:moveTo>
                    <a:pt x="33" y="264"/>
                  </a:moveTo>
                  <a:lnTo>
                    <a:pt x="33" y="264"/>
                  </a:lnTo>
                  <a:lnTo>
                    <a:pt x="27" y="211"/>
                  </a:lnTo>
                  <a:moveTo>
                    <a:pt x="20" y="158"/>
                  </a:moveTo>
                  <a:lnTo>
                    <a:pt x="20" y="158"/>
                  </a:lnTo>
                  <a:lnTo>
                    <a:pt x="14" y="105"/>
                  </a:lnTo>
                  <a:moveTo>
                    <a:pt x="7" y="53"/>
                  </a:moveTo>
                  <a:lnTo>
                    <a:pt x="7" y="5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0" name="Freeform 59"/>
            <p:cNvSpPr>
              <a:spLocks noEditPoints="1"/>
            </p:cNvSpPr>
            <p:nvPr/>
          </p:nvSpPr>
          <p:spPr bwMode="auto">
            <a:xfrm>
              <a:off x="4237" y="1844"/>
              <a:ext cx="37" cy="134"/>
            </a:xfrm>
            <a:custGeom>
              <a:avLst/>
              <a:gdLst>
                <a:gd name="T0" fmla="*/ 173 w 173"/>
                <a:gd name="T1" fmla="*/ 0 h 626"/>
                <a:gd name="T2" fmla="*/ 173 w 173"/>
                <a:gd name="T3" fmla="*/ 0 h 626"/>
                <a:gd name="T4" fmla="*/ 159 w 173"/>
                <a:gd name="T5" fmla="*/ 51 h 626"/>
                <a:gd name="T6" fmla="*/ 145 w 173"/>
                <a:gd name="T7" fmla="*/ 102 h 626"/>
                <a:gd name="T8" fmla="*/ 145 w 173"/>
                <a:gd name="T9" fmla="*/ 102 h 626"/>
                <a:gd name="T10" fmla="*/ 131 w 173"/>
                <a:gd name="T11" fmla="*/ 154 h 626"/>
                <a:gd name="T12" fmla="*/ 116 w 173"/>
                <a:gd name="T13" fmla="*/ 205 h 626"/>
                <a:gd name="T14" fmla="*/ 116 w 173"/>
                <a:gd name="T15" fmla="*/ 205 h 626"/>
                <a:gd name="T16" fmla="*/ 102 w 173"/>
                <a:gd name="T17" fmla="*/ 257 h 626"/>
                <a:gd name="T18" fmla="*/ 88 w 173"/>
                <a:gd name="T19" fmla="*/ 308 h 626"/>
                <a:gd name="T20" fmla="*/ 88 w 173"/>
                <a:gd name="T21" fmla="*/ 308 h 626"/>
                <a:gd name="T22" fmla="*/ 74 w 173"/>
                <a:gd name="T23" fmla="*/ 359 h 626"/>
                <a:gd name="T24" fmla="*/ 59 w 173"/>
                <a:gd name="T25" fmla="*/ 411 h 626"/>
                <a:gd name="T26" fmla="*/ 59 w 173"/>
                <a:gd name="T27" fmla="*/ 411 h 626"/>
                <a:gd name="T28" fmla="*/ 45 w 173"/>
                <a:gd name="T29" fmla="*/ 462 h 626"/>
                <a:gd name="T30" fmla="*/ 31 w 173"/>
                <a:gd name="T31" fmla="*/ 514 h 626"/>
                <a:gd name="T32" fmla="*/ 31 w 173"/>
                <a:gd name="T33" fmla="*/ 514 h 626"/>
                <a:gd name="T34" fmla="*/ 17 w 173"/>
                <a:gd name="T35" fmla="*/ 565 h 626"/>
                <a:gd name="T36" fmla="*/ 3 w 173"/>
                <a:gd name="T37" fmla="*/ 616 h 626"/>
                <a:gd name="T38" fmla="*/ 3 w 173"/>
                <a:gd name="T39" fmla="*/ 616 h 626"/>
                <a:gd name="T40" fmla="*/ 0 w 173"/>
                <a:gd name="T41"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626">
                  <a:moveTo>
                    <a:pt x="173" y="0"/>
                  </a:moveTo>
                  <a:lnTo>
                    <a:pt x="173" y="0"/>
                  </a:lnTo>
                  <a:lnTo>
                    <a:pt x="159" y="51"/>
                  </a:lnTo>
                  <a:moveTo>
                    <a:pt x="145" y="102"/>
                  </a:moveTo>
                  <a:lnTo>
                    <a:pt x="145" y="102"/>
                  </a:lnTo>
                  <a:lnTo>
                    <a:pt x="131" y="154"/>
                  </a:lnTo>
                  <a:moveTo>
                    <a:pt x="116" y="205"/>
                  </a:moveTo>
                  <a:lnTo>
                    <a:pt x="116" y="205"/>
                  </a:lnTo>
                  <a:lnTo>
                    <a:pt x="102" y="257"/>
                  </a:lnTo>
                  <a:moveTo>
                    <a:pt x="88" y="308"/>
                  </a:moveTo>
                  <a:lnTo>
                    <a:pt x="88" y="308"/>
                  </a:lnTo>
                  <a:lnTo>
                    <a:pt x="74" y="359"/>
                  </a:lnTo>
                  <a:moveTo>
                    <a:pt x="59" y="411"/>
                  </a:moveTo>
                  <a:lnTo>
                    <a:pt x="59" y="411"/>
                  </a:lnTo>
                  <a:lnTo>
                    <a:pt x="45" y="462"/>
                  </a:lnTo>
                  <a:moveTo>
                    <a:pt x="31" y="514"/>
                  </a:moveTo>
                  <a:lnTo>
                    <a:pt x="31" y="514"/>
                  </a:lnTo>
                  <a:lnTo>
                    <a:pt x="17" y="565"/>
                  </a:lnTo>
                  <a:moveTo>
                    <a:pt x="3" y="616"/>
                  </a:moveTo>
                  <a:lnTo>
                    <a:pt x="3" y="616"/>
                  </a:lnTo>
                  <a:lnTo>
                    <a:pt x="0" y="62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1" name="Freeform 60"/>
            <p:cNvSpPr>
              <a:spLocks noEditPoints="1"/>
            </p:cNvSpPr>
            <p:nvPr/>
          </p:nvSpPr>
          <p:spPr bwMode="auto">
            <a:xfrm>
              <a:off x="4155" y="1837"/>
              <a:ext cx="108" cy="49"/>
            </a:xfrm>
            <a:custGeom>
              <a:avLst/>
              <a:gdLst>
                <a:gd name="T0" fmla="*/ 505 w 505"/>
                <a:gd name="T1" fmla="*/ 0 h 227"/>
                <a:gd name="T2" fmla="*/ 505 w 505"/>
                <a:gd name="T3" fmla="*/ 0 h 227"/>
                <a:gd name="T4" fmla="*/ 456 w 505"/>
                <a:gd name="T5" fmla="*/ 21 h 227"/>
                <a:gd name="T6" fmla="*/ 408 w 505"/>
                <a:gd name="T7" fmla="*/ 43 h 227"/>
                <a:gd name="T8" fmla="*/ 408 w 505"/>
                <a:gd name="T9" fmla="*/ 43 h 227"/>
                <a:gd name="T10" fmla="*/ 359 w 505"/>
                <a:gd name="T11" fmla="*/ 65 h 227"/>
                <a:gd name="T12" fmla="*/ 311 w 505"/>
                <a:gd name="T13" fmla="*/ 87 h 227"/>
                <a:gd name="T14" fmla="*/ 311 w 505"/>
                <a:gd name="T15" fmla="*/ 87 h 227"/>
                <a:gd name="T16" fmla="*/ 262 w 505"/>
                <a:gd name="T17" fmla="*/ 109 h 227"/>
                <a:gd name="T18" fmla="*/ 213 w 505"/>
                <a:gd name="T19" fmla="*/ 131 h 227"/>
                <a:gd name="T20" fmla="*/ 213 w 505"/>
                <a:gd name="T21" fmla="*/ 131 h 227"/>
                <a:gd name="T22" fmla="*/ 165 w 505"/>
                <a:gd name="T23" fmla="*/ 153 h 227"/>
                <a:gd name="T24" fmla="*/ 116 w 505"/>
                <a:gd name="T25" fmla="*/ 175 h 227"/>
                <a:gd name="T26" fmla="*/ 116 w 505"/>
                <a:gd name="T27" fmla="*/ 175 h 227"/>
                <a:gd name="T28" fmla="*/ 67 w 505"/>
                <a:gd name="T29" fmla="*/ 197 h 227"/>
                <a:gd name="T30" fmla="*/ 19 w 505"/>
                <a:gd name="T31" fmla="*/ 219 h 227"/>
                <a:gd name="T32" fmla="*/ 19 w 505"/>
                <a:gd name="T33" fmla="*/ 219 h 227"/>
                <a:gd name="T34" fmla="*/ 0 w 505"/>
                <a:gd name="T3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5" h="227">
                  <a:moveTo>
                    <a:pt x="505" y="0"/>
                  </a:moveTo>
                  <a:lnTo>
                    <a:pt x="505" y="0"/>
                  </a:lnTo>
                  <a:lnTo>
                    <a:pt x="456" y="21"/>
                  </a:lnTo>
                  <a:moveTo>
                    <a:pt x="408" y="43"/>
                  </a:moveTo>
                  <a:lnTo>
                    <a:pt x="408" y="43"/>
                  </a:lnTo>
                  <a:lnTo>
                    <a:pt x="359" y="65"/>
                  </a:lnTo>
                  <a:moveTo>
                    <a:pt x="311" y="87"/>
                  </a:moveTo>
                  <a:lnTo>
                    <a:pt x="311" y="87"/>
                  </a:lnTo>
                  <a:lnTo>
                    <a:pt x="262" y="109"/>
                  </a:lnTo>
                  <a:moveTo>
                    <a:pt x="213" y="131"/>
                  </a:moveTo>
                  <a:lnTo>
                    <a:pt x="213" y="131"/>
                  </a:lnTo>
                  <a:lnTo>
                    <a:pt x="165" y="153"/>
                  </a:lnTo>
                  <a:moveTo>
                    <a:pt x="116" y="175"/>
                  </a:moveTo>
                  <a:lnTo>
                    <a:pt x="116" y="175"/>
                  </a:lnTo>
                  <a:lnTo>
                    <a:pt x="67" y="197"/>
                  </a:lnTo>
                  <a:moveTo>
                    <a:pt x="19" y="219"/>
                  </a:moveTo>
                  <a:lnTo>
                    <a:pt x="19" y="219"/>
                  </a:lnTo>
                  <a:lnTo>
                    <a:pt x="0" y="22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2" name="Freeform 61"/>
            <p:cNvSpPr>
              <a:spLocks noEditPoints="1"/>
            </p:cNvSpPr>
            <p:nvPr/>
          </p:nvSpPr>
          <p:spPr bwMode="auto">
            <a:xfrm>
              <a:off x="4195" y="1783"/>
              <a:ext cx="68" cy="43"/>
            </a:xfrm>
            <a:custGeom>
              <a:avLst/>
              <a:gdLst>
                <a:gd name="T0" fmla="*/ 316 w 316"/>
                <a:gd name="T1" fmla="*/ 199 h 199"/>
                <a:gd name="T2" fmla="*/ 316 w 316"/>
                <a:gd name="T3" fmla="*/ 199 h 199"/>
                <a:gd name="T4" fmla="*/ 271 w 316"/>
                <a:gd name="T5" fmla="*/ 171 h 199"/>
                <a:gd name="T6" fmla="*/ 226 w 316"/>
                <a:gd name="T7" fmla="*/ 142 h 199"/>
                <a:gd name="T8" fmla="*/ 226 w 316"/>
                <a:gd name="T9" fmla="*/ 142 h 199"/>
                <a:gd name="T10" fmla="*/ 181 w 316"/>
                <a:gd name="T11" fmla="*/ 114 h 199"/>
                <a:gd name="T12" fmla="*/ 135 w 316"/>
                <a:gd name="T13" fmla="*/ 85 h 199"/>
                <a:gd name="T14" fmla="*/ 135 w 316"/>
                <a:gd name="T15" fmla="*/ 85 h 199"/>
                <a:gd name="T16" fmla="*/ 90 w 316"/>
                <a:gd name="T17" fmla="*/ 57 h 199"/>
                <a:gd name="T18" fmla="*/ 45 w 316"/>
                <a:gd name="T19" fmla="*/ 28 h 199"/>
                <a:gd name="T20" fmla="*/ 45 w 316"/>
                <a:gd name="T21" fmla="*/ 28 h 199"/>
                <a:gd name="T22" fmla="*/ 0 w 316"/>
                <a:gd name="T2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 h="199">
                  <a:moveTo>
                    <a:pt x="316" y="199"/>
                  </a:moveTo>
                  <a:lnTo>
                    <a:pt x="316" y="199"/>
                  </a:lnTo>
                  <a:lnTo>
                    <a:pt x="271" y="171"/>
                  </a:lnTo>
                  <a:moveTo>
                    <a:pt x="226" y="142"/>
                  </a:moveTo>
                  <a:lnTo>
                    <a:pt x="226" y="142"/>
                  </a:lnTo>
                  <a:lnTo>
                    <a:pt x="181" y="114"/>
                  </a:lnTo>
                  <a:moveTo>
                    <a:pt x="135" y="85"/>
                  </a:moveTo>
                  <a:lnTo>
                    <a:pt x="135" y="85"/>
                  </a:lnTo>
                  <a:lnTo>
                    <a:pt x="90" y="57"/>
                  </a:lnTo>
                  <a:moveTo>
                    <a:pt x="45" y="28"/>
                  </a:moveTo>
                  <a:lnTo>
                    <a:pt x="45" y="28"/>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3" name="Freeform 62"/>
            <p:cNvSpPr>
              <a:spLocks noEditPoints="1"/>
            </p:cNvSpPr>
            <p:nvPr/>
          </p:nvSpPr>
          <p:spPr bwMode="auto">
            <a:xfrm>
              <a:off x="4183" y="1780"/>
              <a:ext cx="45" cy="202"/>
            </a:xfrm>
            <a:custGeom>
              <a:avLst/>
              <a:gdLst>
                <a:gd name="T0" fmla="*/ 209 w 209"/>
                <a:gd name="T1" fmla="*/ 945 h 945"/>
                <a:gd name="T2" fmla="*/ 209 w 209"/>
                <a:gd name="T3" fmla="*/ 945 h 945"/>
                <a:gd name="T4" fmla="*/ 198 w 209"/>
                <a:gd name="T5" fmla="*/ 893 h 945"/>
                <a:gd name="T6" fmla="*/ 186 w 209"/>
                <a:gd name="T7" fmla="*/ 841 h 945"/>
                <a:gd name="T8" fmla="*/ 186 w 209"/>
                <a:gd name="T9" fmla="*/ 841 h 945"/>
                <a:gd name="T10" fmla="*/ 175 w 209"/>
                <a:gd name="T11" fmla="*/ 789 h 945"/>
                <a:gd name="T12" fmla="*/ 163 w 209"/>
                <a:gd name="T13" fmla="*/ 736 h 945"/>
                <a:gd name="T14" fmla="*/ 163 w 209"/>
                <a:gd name="T15" fmla="*/ 736 h 945"/>
                <a:gd name="T16" fmla="*/ 152 w 209"/>
                <a:gd name="T17" fmla="*/ 684 h 945"/>
                <a:gd name="T18" fmla="*/ 140 w 209"/>
                <a:gd name="T19" fmla="*/ 632 h 945"/>
                <a:gd name="T20" fmla="*/ 140 w 209"/>
                <a:gd name="T21" fmla="*/ 632 h 945"/>
                <a:gd name="T22" fmla="*/ 129 w 209"/>
                <a:gd name="T23" fmla="*/ 580 h 945"/>
                <a:gd name="T24" fmla="*/ 117 w 209"/>
                <a:gd name="T25" fmla="*/ 528 h 945"/>
                <a:gd name="T26" fmla="*/ 117 w 209"/>
                <a:gd name="T27" fmla="*/ 528 h 945"/>
                <a:gd name="T28" fmla="*/ 106 w 209"/>
                <a:gd name="T29" fmla="*/ 476 h 945"/>
                <a:gd name="T30" fmla="*/ 94 w 209"/>
                <a:gd name="T31" fmla="*/ 424 h 945"/>
                <a:gd name="T32" fmla="*/ 94 w 209"/>
                <a:gd name="T33" fmla="*/ 424 h 945"/>
                <a:gd name="T34" fmla="*/ 83 w 209"/>
                <a:gd name="T35" fmla="*/ 372 h 945"/>
                <a:gd name="T36" fmla="*/ 71 w 209"/>
                <a:gd name="T37" fmla="*/ 320 h 945"/>
                <a:gd name="T38" fmla="*/ 71 w 209"/>
                <a:gd name="T39" fmla="*/ 320 h 945"/>
                <a:gd name="T40" fmla="*/ 60 w 209"/>
                <a:gd name="T41" fmla="*/ 268 h 945"/>
                <a:gd name="T42" fmla="*/ 48 w 209"/>
                <a:gd name="T43" fmla="*/ 216 h 945"/>
                <a:gd name="T44" fmla="*/ 48 w 209"/>
                <a:gd name="T45" fmla="*/ 216 h 945"/>
                <a:gd name="T46" fmla="*/ 37 w 209"/>
                <a:gd name="T47" fmla="*/ 164 h 945"/>
                <a:gd name="T48" fmla="*/ 25 w 209"/>
                <a:gd name="T49" fmla="*/ 112 h 945"/>
                <a:gd name="T50" fmla="*/ 25 w 209"/>
                <a:gd name="T51" fmla="*/ 112 h 945"/>
                <a:gd name="T52" fmla="*/ 14 w 209"/>
                <a:gd name="T53" fmla="*/ 59 h 945"/>
                <a:gd name="T54" fmla="*/ 2 w 209"/>
                <a:gd name="T55" fmla="*/ 7 h 945"/>
                <a:gd name="T56" fmla="*/ 2 w 209"/>
                <a:gd name="T57" fmla="*/ 7 h 945"/>
                <a:gd name="T58" fmla="*/ 0 w 209"/>
                <a:gd name="T5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45">
                  <a:moveTo>
                    <a:pt x="209" y="945"/>
                  </a:moveTo>
                  <a:lnTo>
                    <a:pt x="209" y="945"/>
                  </a:lnTo>
                  <a:lnTo>
                    <a:pt x="198" y="893"/>
                  </a:lnTo>
                  <a:moveTo>
                    <a:pt x="186" y="841"/>
                  </a:moveTo>
                  <a:lnTo>
                    <a:pt x="186" y="841"/>
                  </a:lnTo>
                  <a:lnTo>
                    <a:pt x="175" y="789"/>
                  </a:lnTo>
                  <a:moveTo>
                    <a:pt x="163" y="736"/>
                  </a:moveTo>
                  <a:lnTo>
                    <a:pt x="163" y="736"/>
                  </a:lnTo>
                  <a:lnTo>
                    <a:pt x="152" y="684"/>
                  </a:lnTo>
                  <a:moveTo>
                    <a:pt x="140" y="632"/>
                  </a:moveTo>
                  <a:lnTo>
                    <a:pt x="140" y="632"/>
                  </a:lnTo>
                  <a:lnTo>
                    <a:pt x="129" y="580"/>
                  </a:lnTo>
                  <a:moveTo>
                    <a:pt x="117" y="528"/>
                  </a:moveTo>
                  <a:lnTo>
                    <a:pt x="117" y="528"/>
                  </a:lnTo>
                  <a:lnTo>
                    <a:pt x="106" y="476"/>
                  </a:lnTo>
                  <a:moveTo>
                    <a:pt x="94" y="424"/>
                  </a:moveTo>
                  <a:lnTo>
                    <a:pt x="94" y="424"/>
                  </a:lnTo>
                  <a:lnTo>
                    <a:pt x="83" y="372"/>
                  </a:lnTo>
                  <a:moveTo>
                    <a:pt x="71" y="320"/>
                  </a:moveTo>
                  <a:lnTo>
                    <a:pt x="71" y="320"/>
                  </a:lnTo>
                  <a:lnTo>
                    <a:pt x="60" y="268"/>
                  </a:lnTo>
                  <a:moveTo>
                    <a:pt x="48" y="216"/>
                  </a:moveTo>
                  <a:lnTo>
                    <a:pt x="48" y="216"/>
                  </a:lnTo>
                  <a:lnTo>
                    <a:pt x="37" y="164"/>
                  </a:lnTo>
                  <a:moveTo>
                    <a:pt x="25" y="112"/>
                  </a:moveTo>
                  <a:lnTo>
                    <a:pt x="25" y="112"/>
                  </a:lnTo>
                  <a:lnTo>
                    <a:pt x="14" y="59"/>
                  </a:lnTo>
                  <a:moveTo>
                    <a:pt x="2" y="7"/>
                  </a:moveTo>
                  <a:lnTo>
                    <a:pt x="2" y="7"/>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4" name="Freeform 63"/>
            <p:cNvSpPr>
              <a:spLocks noEditPoints="1"/>
            </p:cNvSpPr>
            <p:nvPr/>
          </p:nvSpPr>
          <p:spPr bwMode="auto">
            <a:xfrm>
              <a:off x="4143" y="1780"/>
              <a:ext cx="28" cy="98"/>
            </a:xfrm>
            <a:custGeom>
              <a:avLst/>
              <a:gdLst>
                <a:gd name="T0" fmla="*/ 0 w 132"/>
                <a:gd name="T1" fmla="*/ 461 h 461"/>
                <a:gd name="T2" fmla="*/ 0 w 132"/>
                <a:gd name="T3" fmla="*/ 461 h 461"/>
                <a:gd name="T4" fmla="*/ 15 w 132"/>
                <a:gd name="T5" fmla="*/ 409 h 461"/>
                <a:gd name="T6" fmla="*/ 29 w 132"/>
                <a:gd name="T7" fmla="*/ 358 h 461"/>
                <a:gd name="T8" fmla="*/ 29 w 132"/>
                <a:gd name="T9" fmla="*/ 358 h 461"/>
                <a:gd name="T10" fmla="*/ 44 w 132"/>
                <a:gd name="T11" fmla="*/ 307 h 461"/>
                <a:gd name="T12" fmla="*/ 59 w 132"/>
                <a:gd name="T13" fmla="*/ 255 h 461"/>
                <a:gd name="T14" fmla="*/ 59 w 132"/>
                <a:gd name="T15" fmla="*/ 255 h 461"/>
                <a:gd name="T16" fmla="*/ 74 w 132"/>
                <a:gd name="T17" fmla="*/ 204 h 461"/>
                <a:gd name="T18" fmla="*/ 88 w 132"/>
                <a:gd name="T19" fmla="*/ 153 h 461"/>
                <a:gd name="T20" fmla="*/ 88 w 132"/>
                <a:gd name="T21" fmla="*/ 153 h 461"/>
                <a:gd name="T22" fmla="*/ 103 w 132"/>
                <a:gd name="T23" fmla="*/ 102 h 461"/>
                <a:gd name="T24" fmla="*/ 118 w 132"/>
                <a:gd name="T25" fmla="*/ 50 h 461"/>
                <a:gd name="T26" fmla="*/ 118 w 132"/>
                <a:gd name="T27" fmla="*/ 50 h 461"/>
                <a:gd name="T28" fmla="*/ 132 w 132"/>
                <a:gd name="T2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461">
                  <a:moveTo>
                    <a:pt x="0" y="461"/>
                  </a:moveTo>
                  <a:lnTo>
                    <a:pt x="0" y="461"/>
                  </a:lnTo>
                  <a:lnTo>
                    <a:pt x="15" y="409"/>
                  </a:lnTo>
                  <a:moveTo>
                    <a:pt x="29" y="358"/>
                  </a:moveTo>
                  <a:lnTo>
                    <a:pt x="29" y="358"/>
                  </a:lnTo>
                  <a:lnTo>
                    <a:pt x="44" y="307"/>
                  </a:lnTo>
                  <a:moveTo>
                    <a:pt x="59" y="255"/>
                  </a:moveTo>
                  <a:lnTo>
                    <a:pt x="59" y="255"/>
                  </a:lnTo>
                  <a:lnTo>
                    <a:pt x="74" y="204"/>
                  </a:lnTo>
                  <a:moveTo>
                    <a:pt x="88" y="153"/>
                  </a:moveTo>
                  <a:lnTo>
                    <a:pt x="88" y="153"/>
                  </a:lnTo>
                  <a:lnTo>
                    <a:pt x="103" y="102"/>
                  </a:lnTo>
                  <a:moveTo>
                    <a:pt x="118" y="50"/>
                  </a:moveTo>
                  <a:lnTo>
                    <a:pt x="118" y="50"/>
                  </a:lnTo>
                  <a:lnTo>
                    <a:pt x="132"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5" name="Freeform 64"/>
            <p:cNvSpPr>
              <a:spLocks noEditPoints="1"/>
            </p:cNvSpPr>
            <p:nvPr/>
          </p:nvSpPr>
          <p:spPr bwMode="auto">
            <a:xfrm>
              <a:off x="4046" y="1817"/>
              <a:ext cx="215" cy="14"/>
            </a:xfrm>
            <a:custGeom>
              <a:avLst/>
              <a:gdLst>
                <a:gd name="T0" fmla="*/ 1007 w 1007"/>
                <a:gd name="T1" fmla="*/ 65 h 65"/>
                <a:gd name="T2" fmla="*/ 1007 w 1007"/>
                <a:gd name="T3" fmla="*/ 65 h 65"/>
                <a:gd name="T4" fmla="*/ 954 w 1007"/>
                <a:gd name="T5" fmla="*/ 61 h 65"/>
                <a:gd name="T6" fmla="*/ 901 w 1007"/>
                <a:gd name="T7" fmla="*/ 58 h 65"/>
                <a:gd name="T8" fmla="*/ 901 w 1007"/>
                <a:gd name="T9" fmla="*/ 58 h 65"/>
                <a:gd name="T10" fmla="*/ 847 w 1007"/>
                <a:gd name="T11" fmla="*/ 54 h 65"/>
                <a:gd name="T12" fmla="*/ 794 w 1007"/>
                <a:gd name="T13" fmla="*/ 51 h 65"/>
                <a:gd name="T14" fmla="*/ 794 w 1007"/>
                <a:gd name="T15" fmla="*/ 51 h 65"/>
                <a:gd name="T16" fmla="*/ 741 w 1007"/>
                <a:gd name="T17" fmla="*/ 48 h 65"/>
                <a:gd name="T18" fmla="*/ 688 w 1007"/>
                <a:gd name="T19" fmla="*/ 44 h 65"/>
                <a:gd name="T20" fmla="*/ 688 w 1007"/>
                <a:gd name="T21" fmla="*/ 44 h 65"/>
                <a:gd name="T22" fmla="*/ 635 w 1007"/>
                <a:gd name="T23" fmla="*/ 41 h 65"/>
                <a:gd name="T24" fmla="*/ 581 w 1007"/>
                <a:gd name="T25" fmla="*/ 37 h 65"/>
                <a:gd name="T26" fmla="*/ 581 w 1007"/>
                <a:gd name="T27" fmla="*/ 37 h 65"/>
                <a:gd name="T28" fmla="*/ 528 w 1007"/>
                <a:gd name="T29" fmla="*/ 34 h 65"/>
                <a:gd name="T30" fmla="*/ 475 w 1007"/>
                <a:gd name="T31" fmla="*/ 31 h 65"/>
                <a:gd name="T32" fmla="*/ 475 w 1007"/>
                <a:gd name="T33" fmla="*/ 31 h 65"/>
                <a:gd name="T34" fmla="*/ 422 w 1007"/>
                <a:gd name="T35" fmla="*/ 27 h 65"/>
                <a:gd name="T36" fmla="*/ 368 w 1007"/>
                <a:gd name="T37" fmla="*/ 24 h 65"/>
                <a:gd name="T38" fmla="*/ 368 w 1007"/>
                <a:gd name="T39" fmla="*/ 24 h 65"/>
                <a:gd name="T40" fmla="*/ 315 w 1007"/>
                <a:gd name="T41" fmla="*/ 20 h 65"/>
                <a:gd name="T42" fmla="*/ 262 w 1007"/>
                <a:gd name="T43" fmla="*/ 17 h 65"/>
                <a:gd name="T44" fmla="*/ 262 w 1007"/>
                <a:gd name="T45" fmla="*/ 17 h 65"/>
                <a:gd name="T46" fmla="*/ 209 w 1007"/>
                <a:gd name="T47" fmla="*/ 14 h 65"/>
                <a:gd name="T48" fmla="*/ 156 w 1007"/>
                <a:gd name="T49" fmla="*/ 10 h 65"/>
                <a:gd name="T50" fmla="*/ 156 w 1007"/>
                <a:gd name="T51" fmla="*/ 10 h 65"/>
                <a:gd name="T52" fmla="*/ 102 w 1007"/>
                <a:gd name="T53" fmla="*/ 7 h 65"/>
                <a:gd name="T54" fmla="*/ 49 w 1007"/>
                <a:gd name="T55" fmla="*/ 3 h 65"/>
                <a:gd name="T56" fmla="*/ 49 w 1007"/>
                <a:gd name="T57" fmla="*/ 3 h 65"/>
                <a:gd name="T58" fmla="*/ 0 w 1007"/>
                <a:gd name="T5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7" h="65">
                  <a:moveTo>
                    <a:pt x="1007" y="65"/>
                  </a:moveTo>
                  <a:lnTo>
                    <a:pt x="1007" y="65"/>
                  </a:lnTo>
                  <a:lnTo>
                    <a:pt x="954" y="61"/>
                  </a:lnTo>
                  <a:moveTo>
                    <a:pt x="901" y="58"/>
                  </a:moveTo>
                  <a:lnTo>
                    <a:pt x="901" y="58"/>
                  </a:lnTo>
                  <a:lnTo>
                    <a:pt x="847" y="54"/>
                  </a:lnTo>
                  <a:moveTo>
                    <a:pt x="794" y="51"/>
                  </a:moveTo>
                  <a:lnTo>
                    <a:pt x="794" y="51"/>
                  </a:lnTo>
                  <a:lnTo>
                    <a:pt x="741" y="48"/>
                  </a:lnTo>
                  <a:moveTo>
                    <a:pt x="688" y="44"/>
                  </a:moveTo>
                  <a:lnTo>
                    <a:pt x="688" y="44"/>
                  </a:lnTo>
                  <a:lnTo>
                    <a:pt x="635" y="41"/>
                  </a:lnTo>
                  <a:moveTo>
                    <a:pt x="581" y="37"/>
                  </a:moveTo>
                  <a:lnTo>
                    <a:pt x="581" y="37"/>
                  </a:lnTo>
                  <a:lnTo>
                    <a:pt x="528" y="34"/>
                  </a:lnTo>
                  <a:moveTo>
                    <a:pt x="475" y="31"/>
                  </a:moveTo>
                  <a:lnTo>
                    <a:pt x="475" y="31"/>
                  </a:lnTo>
                  <a:lnTo>
                    <a:pt x="422" y="27"/>
                  </a:lnTo>
                  <a:moveTo>
                    <a:pt x="368" y="24"/>
                  </a:moveTo>
                  <a:lnTo>
                    <a:pt x="368" y="24"/>
                  </a:lnTo>
                  <a:lnTo>
                    <a:pt x="315" y="20"/>
                  </a:lnTo>
                  <a:moveTo>
                    <a:pt x="262" y="17"/>
                  </a:moveTo>
                  <a:lnTo>
                    <a:pt x="262" y="17"/>
                  </a:lnTo>
                  <a:lnTo>
                    <a:pt x="209" y="14"/>
                  </a:lnTo>
                  <a:moveTo>
                    <a:pt x="156" y="10"/>
                  </a:moveTo>
                  <a:lnTo>
                    <a:pt x="156" y="10"/>
                  </a:lnTo>
                  <a:lnTo>
                    <a:pt x="102" y="7"/>
                  </a:lnTo>
                  <a:moveTo>
                    <a:pt x="49" y="3"/>
                  </a:moveTo>
                  <a:lnTo>
                    <a:pt x="49" y="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6" name="Freeform 65"/>
            <p:cNvSpPr>
              <a:spLocks noEditPoints="1"/>
            </p:cNvSpPr>
            <p:nvPr/>
          </p:nvSpPr>
          <p:spPr bwMode="auto">
            <a:xfrm>
              <a:off x="4163" y="1902"/>
              <a:ext cx="167" cy="37"/>
            </a:xfrm>
            <a:custGeom>
              <a:avLst/>
              <a:gdLst>
                <a:gd name="T0" fmla="*/ 781 w 781"/>
                <a:gd name="T1" fmla="*/ 173 h 173"/>
                <a:gd name="T2" fmla="*/ 781 w 781"/>
                <a:gd name="T3" fmla="*/ 173 h 173"/>
                <a:gd name="T4" fmla="*/ 729 w 781"/>
                <a:gd name="T5" fmla="*/ 162 h 173"/>
                <a:gd name="T6" fmla="*/ 677 w 781"/>
                <a:gd name="T7" fmla="*/ 150 h 173"/>
                <a:gd name="T8" fmla="*/ 677 w 781"/>
                <a:gd name="T9" fmla="*/ 150 h 173"/>
                <a:gd name="T10" fmla="*/ 625 w 781"/>
                <a:gd name="T11" fmla="*/ 139 h 173"/>
                <a:gd name="T12" fmla="*/ 573 w 781"/>
                <a:gd name="T13" fmla="*/ 127 h 173"/>
                <a:gd name="T14" fmla="*/ 573 w 781"/>
                <a:gd name="T15" fmla="*/ 127 h 173"/>
                <a:gd name="T16" fmla="*/ 521 w 781"/>
                <a:gd name="T17" fmla="*/ 115 h 173"/>
                <a:gd name="T18" fmla="*/ 469 w 781"/>
                <a:gd name="T19" fmla="*/ 104 h 173"/>
                <a:gd name="T20" fmla="*/ 469 w 781"/>
                <a:gd name="T21" fmla="*/ 104 h 173"/>
                <a:gd name="T22" fmla="*/ 417 w 781"/>
                <a:gd name="T23" fmla="*/ 92 h 173"/>
                <a:gd name="T24" fmla="*/ 365 w 781"/>
                <a:gd name="T25" fmla="*/ 81 h 173"/>
                <a:gd name="T26" fmla="*/ 365 w 781"/>
                <a:gd name="T27" fmla="*/ 81 h 173"/>
                <a:gd name="T28" fmla="*/ 313 w 781"/>
                <a:gd name="T29" fmla="*/ 69 h 173"/>
                <a:gd name="T30" fmla="*/ 260 w 781"/>
                <a:gd name="T31" fmla="*/ 58 h 173"/>
                <a:gd name="T32" fmla="*/ 260 w 781"/>
                <a:gd name="T33" fmla="*/ 58 h 173"/>
                <a:gd name="T34" fmla="*/ 208 w 781"/>
                <a:gd name="T35" fmla="*/ 46 h 173"/>
                <a:gd name="T36" fmla="*/ 156 w 781"/>
                <a:gd name="T37" fmla="*/ 35 h 173"/>
                <a:gd name="T38" fmla="*/ 156 w 781"/>
                <a:gd name="T39" fmla="*/ 35 h 173"/>
                <a:gd name="T40" fmla="*/ 104 w 781"/>
                <a:gd name="T41" fmla="*/ 23 h 173"/>
                <a:gd name="T42" fmla="*/ 52 w 781"/>
                <a:gd name="T43" fmla="*/ 12 h 173"/>
                <a:gd name="T44" fmla="*/ 52 w 781"/>
                <a:gd name="T45" fmla="*/ 12 h 173"/>
                <a:gd name="T46" fmla="*/ 0 w 781"/>
                <a:gd name="T4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1" h="173">
                  <a:moveTo>
                    <a:pt x="781" y="173"/>
                  </a:moveTo>
                  <a:lnTo>
                    <a:pt x="781" y="173"/>
                  </a:lnTo>
                  <a:lnTo>
                    <a:pt x="729" y="162"/>
                  </a:lnTo>
                  <a:moveTo>
                    <a:pt x="677" y="150"/>
                  </a:moveTo>
                  <a:lnTo>
                    <a:pt x="677" y="150"/>
                  </a:lnTo>
                  <a:lnTo>
                    <a:pt x="625" y="139"/>
                  </a:lnTo>
                  <a:moveTo>
                    <a:pt x="573" y="127"/>
                  </a:moveTo>
                  <a:lnTo>
                    <a:pt x="573" y="127"/>
                  </a:lnTo>
                  <a:lnTo>
                    <a:pt x="521" y="115"/>
                  </a:lnTo>
                  <a:moveTo>
                    <a:pt x="469" y="104"/>
                  </a:moveTo>
                  <a:lnTo>
                    <a:pt x="469" y="104"/>
                  </a:lnTo>
                  <a:lnTo>
                    <a:pt x="417" y="92"/>
                  </a:lnTo>
                  <a:moveTo>
                    <a:pt x="365" y="81"/>
                  </a:moveTo>
                  <a:lnTo>
                    <a:pt x="365" y="81"/>
                  </a:lnTo>
                  <a:lnTo>
                    <a:pt x="313" y="69"/>
                  </a:lnTo>
                  <a:moveTo>
                    <a:pt x="260" y="58"/>
                  </a:moveTo>
                  <a:lnTo>
                    <a:pt x="260" y="58"/>
                  </a:lnTo>
                  <a:lnTo>
                    <a:pt x="208" y="46"/>
                  </a:lnTo>
                  <a:moveTo>
                    <a:pt x="156" y="35"/>
                  </a:moveTo>
                  <a:lnTo>
                    <a:pt x="156" y="35"/>
                  </a:lnTo>
                  <a:lnTo>
                    <a:pt x="104" y="23"/>
                  </a:lnTo>
                  <a:moveTo>
                    <a:pt x="52" y="12"/>
                  </a:moveTo>
                  <a:lnTo>
                    <a:pt x="52" y="1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67" name="Freeform 66"/>
            <p:cNvSpPr>
              <a:spLocks noEditPoints="1"/>
            </p:cNvSpPr>
            <p:nvPr/>
          </p:nvSpPr>
          <p:spPr bwMode="auto">
            <a:xfrm>
              <a:off x="4050" y="1824"/>
              <a:ext cx="84" cy="58"/>
            </a:xfrm>
            <a:custGeom>
              <a:avLst/>
              <a:gdLst>
                <a:gd name="T0" fmla="*/ 396 w 396"/>
                <a:gd name="T1" fmla="*/ 271 h 271"/>
                <a:gd name="T2" fmla="*/ 396 w 396"/>
                <a:gd name="T3" fmla="*/ 271 h 271"/>
                <a:gd name="T4" fmla="*/ 352 w 396"/>
                <a:gd name="T5" fmla="*/ 241 h 271"/>
                <a:gd name="T6" fmla="*/ 308 w 396"/>
                <a:gd name="T7" fmla="*/ 211 h 271"/>
                <a:gd name="T8" fmla="*/ 308 w 396"/>
                <a:gd name="T9" fmla="*/ 211 h 271"/>
                <a:gd name="T10" fmla="*/ 264 w 396"/>
                <a:gd name="T11" fmla="*/ 181 h 271"/>
                <a:gd name="T12" fmla="*/ 220 w 396"/>
                <a:gd name="T13" fmla="*/ 151 h 271"/>
                <a:gd name="T14" fmla="*/ 220 w 396"/>
                <a:gd name="T15" fmla="*/ 151 h 271"/>
                <a:gd name="T16" fmla="*/ 176 w 396"/>
                <a:gd name="T17" fmla="*/ 120 h 271"/>
                <a:gd name="T18" fmla="*/ 132 w 396"/>
                <a:gd name="T19" fmla="*/ 90 h 271"/>
                <a:gd name="T20" fmla="*/ 132 w 396"/>
                <a:gd name="T21" fmla="*/ 90 h 271"/>
                <a:gd name="T22" fmla="*/ 88 w 396"/>
                <a:gd name="T23" fmla="*/ 60 h 271"/>
                <a:gd name="T24" fmla="*/ 44 w 396"/>
                <a:gd name="T25" fmla="*/ 30 h 271"/>
                <a:gd name="T26" fmla="*/ 44 w 396"/>
                <a:gd name="T27" fmla="*/ 30 h 271"/>
                <a:gd name="T28" fmla="*/ 0 w 396"/>
                <a:gd name="T2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 h="271">
                  <a:moveTo>
                    <a:pt x="396" y="271"/>
                  </a:moveTo>
                  <a:lnTo>
                    <a:pt x="396" y="271"/>
                  </a:lnTo>
                  <a:lnTo>
                    <a:pt x="352" y="241"/>
                  </a:lnTo>
                  <a:moveTo>
                    <a:pt x="308" y="211"/>
                  </a:moveTo>
                  <a:lnTo>
                    <a:pt x="308" y="211"/>
                  </a:lnTo>
                  <a:lnTo>
                    <a:pt x="264" y="181"/>
                  </a:lnTo>
                  <a:moveTo>
                    <a:pt x="220" y="151"/>
                  </a:moveTo>
                  <a:lnTo>
                    <a:pt x="220" y="151"/>
                  </a:lnTo>
                  <a:lnTo>
                    <a:pt x="176" y="120"/>
                  </a:lnTo>
                  <a:moveTo>
                    <a:pt x="132" y="90"/>
                  </a:moveTo>
                  <a:lnTo>
                    <a:pt x="132" y="90"/>
                  </a:lnTo>
                  <a:lnTo>
                    <a:pt x="88" y="60"/>
                  </a:lnTo>
                  <a:moveTo>
                    <a:pt x="44" y="30"/>
                  </a:moveTo>
                  <a:lnTo>
                    <a:pt x="44" y="3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grpSp>
      <p:sp>
        <p:nvSpPr>
          <p:cNvPr id="4" name="Slide Number Placeholder 3">
            <a:extLst>
              <a:ext uri="{FF2B5EF4-FFF2-40B4-BE49-F238E27FC236}">
                <a16:creationId xmlns:a16="http://schemas.microsoft.com/office/drawing/2014/main" id="{544696EE-CE42-327C-E277-5CE7B0CB3E52}"/>
              </a:ext>
            </a:extLst>
          </p:cNvPr>
          <p:cNvSpPr>
            <a:spLocks noGrp="1"/>
          </p:cNvSpPr>
          <p:nvPr>
            <p:ph type="sldNum" sz="quarter" idx="4"/>
          </p:nvPr>
        </p:nvSpPr>
        <p:spPr/>
        <p:txBody>
          <a:bodyPr/>
          <a:lstStyle/>
          <a:p>
            <a:fld id="{97F98C0B-273E-428A-ABCF-EBED2BA25188}" type="slidenum">
              <a:rPr lang="en-US" smtClean="0"/>
              <a:t>35</a:t>
            </a:fld>
            <a:endParaRPr lang="en-US"/>
          </a:p>
        </p:txBody>
      </p:sp>
    </p:spTree>
    <p:extLst>
      <p:ext uri="{BB962C8B-B14F-4D97-AF65-F5344CB8AC3E}">
        <p14:creationId xmlns:p14="http://schemas.microsoft.com/office/powerpoint/2010/main" val="2400452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altLang="zh-CN" dirty="0"/>
              <a:t>TX behaviour is difficult to predict</a:t>
            </a:r>
          </a:p>
          <a:p>
            <a:r>
              <a:rPr lang="en-AU" altLang="zh-CN" dirty="0"/>
              <a:t>TX failure is difficult to detect</a:t>
            </a:r>
          </a:p>
          <a:p>
            <a:pPr lvl="1"/>
            <a:r>
              <a:rPr lang="en-AU" altLang="zh-CN" sz="1800" dirty="0"/>
              <a:t>Mistakenly retry</a:t>
            </a:r>
          </a:p>
          <a:p>
            <a:r>
              <a:rPr lang="en-AU" altLang="zh-CN" dirty="0"/>
              <a:t>Unauthorised execution/termination of smart contracts</a:t>
            </a:r>
          </a:p>
          <a:p>
            <a:pPr lvl="1"/>
            <a:r>
              <a:rPr lang="en-AU" altLang="zh-CN" sz="1800" dirty="0"/>
              <a:t>7% smart contract can be terminated without authority (Public Ethereum)*</a:t>
            </a:r>
          </a:p>
          <a:p>
            <a:r>
              <a:rPr lang="en-AU" altLang="zh-CN" dirty="0"/>
              <a:t>Failure is permanent</a:t>
            </a:r>
          </a:p>
          <a:p>
            <a:pPr lvl="1"/>
            <a:r>
              <a:rPr lang="en-AU" altLang="zh-CN" sz="1800" dirty="0"/>
              <a:t>Decentralised Autonomous Organization (DAO) code issue led to USD 60 Million Ether theft during ICO (Initial Coin Offering)</a:t>
            </a:r>
          </a:p>
          <a:p>
            <a:pPr lvl="2"/>
            <a:r>
              <a:rPr lang="en-AU" altLang="zh-CN" sz="1800" dirty="0"/>
              <a:t>Hard fork of Ethereum</a:t>
            </a:r>
          </a:p>
        </p:txBody>
      </p:sp>
      <p:sp>
        <p:nvSpPr>
          <p:cNvPr id="2" name="Title 1"/>
          <p:cNvSpPr>
            <a:spLocks noGrp="1"/>
          </p:cNvSpPr>
          <p:nvPr>
            <p:ph type="title"/>
          </p:nvPr>
        </p:nvSpPr>
        <p:spPr/>
        <p:txBody>
          <a:bodyPr/>
          <a:lstStyle/>
          <a:p>
            <a:r>
              <a:rPr lang="en-US" dirty="0"/>
              <a:t>How is Reality?</a:t>
            </a:r>
          </a:p>
        </p:txBody>
      </p:sp>
      <p:sp>
        <p:nvSpPr>
          <p:cNvPr id="6" name="TextBox 5"/>
          <p:cNvSpPr txBox="1"/>
          <p:nvPr/>
        </p:nvSpPr>
        <p:spPr>
          <a:xfrm>
            <a:off x="5428121" y="1561357"/>
            <a:ext cx="3291286" cy="646331"/>
          </a:xfrm>
          <a:prstGeom prst="rect">
            <a:avLst/>
          </a:prstGeom>
          <a:noFill/>
        </p:spPr>
        <p:txBody>
          <a:bodyPr wrap="none" rtlCol="0">
            <a:spAutoFit/>
          </a:bodyPr>
          <a:lstStyle/>
          <a:p>
            <a:r>
              <a:rPr lang="en-US" sz="3600" b="1" i="1" dirty="0">
                <a:solidFill>
                  <a:srgbClr val="FF0000"/>
                </a:solidFill>
              </a:rPr>
              <a:t>Immature Code!</a:t>
            </a:r>
          </a:p>
        </p:txBody>
      </p:sp>
      <p:sp>
        <p:nvSpPr>
          <p:cNvPr id="8" name="Rectangle 7"/>
          <p:cNvSpPr/>
          <p:nvPr/>
        </p:nvSpPr>
        <p:spPr>
          <a:xfrm>
            <a:off x="683568" y="4876454"/>
            <a:ext cx="7647250" cy="258532"/>
          </a:xfrm>
          <a:prstGeom prst="rect">
            <a:avLst/>
          </a:prstGeom>
        </p:spPr>
        <p:txBody>
          <a:bodyPr wrap="square">
            <a:spAutoFit/>
          </a:bodyPr>
          <a:lstStyle/>
          <a:p>
            <a:r>
              <a:rPr lang="en-US" sz="1080" dirty="0"/>
              <a:t>*I. Weber, V. Gramoli, M. Staples et al., “On availability for blockchain-based systems”, SRDS’17, Hong Kong, China, Sep. 2017.</a:t>
            </a:r>
          </a:p>
        </p:txBody>
      </p:sp>
      <p:sp>
        <p:nvSpPr>
          <p:cNvPr id="5" name="Slide Number Placeholder 4">
            <a:extLst>
              <a:ext uri="{FF2B5EF4-FFF2-40B4-BE49-F238E27FC236}">
                <a16:creationId xmlns:a16="http://schemas.microsoft.com/office/drawing/2014/main" id="{A3D775EF-CBB6-D0B2-A5CC-FC011E2C0CCE}"/>
              </a:ext>
            </a:extLst>
          </p:cNvPr>
          <p:cNvSpPr>
            <a:spLocks noGrp="1"/>
          </p:cNvSpPr>
          <p:nvPr>
            <p:ph type="sldNum" sz="quarter" idx="4"/>
          </p:nvPr>
        </p:nvSpPr>
        <p:spPr/>
        <p:txBody>
          <a:bodyPr/>
          <a:lstStyle/>
          <a:p>
            <a:fld id="{97F98C0B-273E-428A-ABCF-EBED2BA25188}" type="slidenum">
              <a:rPr lang="en-US" smtClean="0"/>
              <a:t>36</a:t>
            </a:fld>
            <a:endParaRPr lang="en-US"/>
          </a:p>
        </p:txBody>
      </p:sp>
    </p:spTree>
    <p:extLst>
      <p:ext uri="{BB962C8B-B14F-4D97-AF65-F5344CB8AC3E}">
        <p14:creationId xmlns:p14="http://schemas.microsoft.com/office/powerpoint/2010/main" val="32970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Busting Blockchain Myths</a:t>
            </a:r>
          </a:p>
        </p:txBody>
      </p:sp>
      <p:graphicFrame>
        <p:nvGraphicFramePr>
          <p:cNvPr id="8" name="Content Placeholder 7">
            <a:extLst>
              <a:ext uri="{FF2B5EF4-FFF2-40B4-BE49-F238E27FC236}">
                <a16:creationId xmlns:a16="http://schemas.microsoft.com/office/drawing/2014/main" id="{AA23DC0A-EFDA-4917-8CF4-2246A7FF19A4}"/>
              </a:ext>
            </a:extLst>
          </p:cNvPr>
          <p:cNvGraphicFramePr>
            <a:graphicFrameLocks noGrp="1"/>
          </p:cNvGraphicFramePr>
          <p:nvPr>
            <p:ph idx="4294967295"/>
            <p:extLst>
              <p:ext uri="{D42A27DB-BD31-4B8C-83A1-F6EECF244321}">
                <p14:modId xmlns:p14="http://schemas.microsoft.com/office/powerpoint/2010/main" val="1179656414"/>
              </p:ext>
            </p:extLst>
          </p:nvPr>
        </p:nvGraphicFramePr>
        <p:xfrm>
          <a:off x="648001" y="1234034"/>
          <a:ext cx="7920000" cy="3850455"/>
        </p:xfrm>
        <a:graphic>
          <a:graphicData uri="http://schemas.openxmlformats.org/drawingml/2006/table">
            <a:tbl>
              <a:tblPr firstRow="1" bandRow="1">
                <a:tableStyleId>{3C2FFA5D-87B4-456A-9821-1D502468CF0F}</a:tableStyleId>
              </a:tblPr>
              <a:tblGrid>
                <a:gridCol w="3402901">
                  <a:extLst>
                    <a:ext uri="{9D8B030D-6E8A-4147-A177-3AD203B41FA5}">
                      <a16:colId xmlns:a16="http://schemas.microsoft.com/office/drawing/2014/main" val="20000"/>
                    </a:ext>
                  </a:extLst>
                </a:gridCol>
                <a:gridCol w="4517099">
                  <a:extLst>
                    <a:ext uri="{9D8B030D-6E8A-4147-A177-3AD203B41FA5}">
                      <a16:colId xmlns:a16="http://schemas.microsoft.com/office/drawing/2014/main" val="20001"/>
                    </a:ext>
                  </a:extLst>
                </a:gridCol>
              </a:tblGrid>
              <a:tr h="401316">
                <a:tc>
                  <a:txBody>
                    <a:bodyPr/>
                    <a:lstStyle/>
                    <a:p>
                      <a:pPr algn="ctr"/>
                      <a:r>
                        <a:rPr lang="en-US" sz="1700" dirty="0"/>
                        <a:t>Myth</a:t>
                      </a:r>
                    </a:p>
                  </a:txBody>
                  <a:tcPr marL="82296" marR="82296"/>
                </a:tc>
                <a:tc>
                  <a:txBody>
                    <a:bodyPr/>
                    <a:lstStyle/>
                    <a:p>
                      <a:pPr algn="ctr"/>
                      <a:r>
                        <a:rPr lang="en-US" sz="1700" dirty="0"/>
                        <a:t>Reality </a:t>
                      </a:r>
                    </a:p>
                  </a:txBody>
                  <a:tcPr marL="82296" marR="82296"/>
                </a:tc>
                <a:extLst>
                  <a:ext uri="{0D108BD9-81ED-4DB2-BD59-A6C34878D82A}">
                    <a16:rowId xmlns:a16="http://schemas.microsoft.com/office/drawing/2014/main" val="10000"/>
                  </a:ext>
                </a:extLst>
              </a:tr>
              <a:tr h="401316">
                <a:tc>
                  <a:txBody>
                    <a:bodyPr/>
                    <a:lstStyle/>
                    <a:p>
                      <a:r>
                        <a:rPr lang="en-US" sz="1700" dirty="0"/>
                        <a:t>Solves</a:t>
                      </a:r>
                      <a:r>
                        <a:rPr lang="en-US" sz="1700" baseline="0" dirty="0"/>
                        <a:t> every problem</a:t>
                      </a:r>
                      <a:endParaRPr lang="en-US" sz="1700" dirty="0"/>
                    </a:p>
                  </a:txBody>
                  <a:tcPr marL="82296" marR="82296"/>
                </a:tc>
                <a:tc>
                  <a:txBody>
                    <a:bodyPr/>
                    <a:lstStyle/>
                    <a:p>
                      <a:r>
                        <a:rPr lang="en-US" sz="1700" dirty="0"/>
                        <a:t>A kind</a:t>
                      </a:r>
                      <a:r>
                        <a:rPr lang="en-US" sz="1700" baseline="0" dirty="0"/>
                        <a:t> of database with attached logic</a:t>
                      </a:r>
                      <a:endParaRPr lang="en-US" sz="1700" dirty="0"/>
                    </a:p>
                  </a:txBody>
                  <a:tcPr marL="82296" marR="82296"/>
                </a:tc>
                <a:extLst>
                  <a:ext uri="{0D108BD9-81ED-4DB2-BD59-A6C34878D82A}">
                    <a16:rowId xmlns:a16="http://schemas.microsoft.com/office/drawing/2014/main" val="10001"/>
                  </a:ext>
                </a:extLst>
              </a:tr>
              <a:tr h="401316">
                <a:tc>
                  <a:txBody>
                    <a:bodyPr/>
                    <a:lstStyle/>
                    <a:p>
                      <a:r>
                        <a:rPr lang="en-US" sz="1700" dirty="0"/>
                        <a:t>Trustless</a:t>
                      </a:r>
                    </a:p>
                  </a:txBody>
                  <a:tcPr marL="82296" marR="82296"/>
                </a:tc>
                <a:tc>
                  <a:txBody>
                    <a:bodyPr/>
                    <a:lstStyle/>
                    <a:p>
                      <a:r>
                        <a:rPr lang="en-US" sz="1700" dirty="0"/>
                        <a:t>Can shift trust &amp; spread trust</a:t>
                      </a:r>
                    </a:p>
                  </a:txBody>
                  <a:tcPr marL="82296" marR="82296"/>
                </a:tc>
                <a:extLst>
                  <a:ext uri="{0D108BD9-81ED-4DB2-BD59-A6C34878D82A}">
                    <a16:rowId xmlns:a16="http://schemas.microsoft.com/office/drawing/2014/main" val="10002"/>
                  </a:ext>
                </a:extLst>
              </a:tr>
              <a:tr h="401316">
                <a:tc>
                  <a:txBody>
                    <a:bodyPr/>
                    <a:lstStyle/>
                    <a:p>
                      <a:r>
                        <a:rPr lang="en-US" sz="1700" dirty="0"/>
                        <a:t>Secure</a:t>
                      </a:r>
                    </a:p>
                  </a:txBody>
                  <a:tcPr marL="82296" marR="82296"/>
                </a:tc>
                <a:tc>
                  <a:txBody>
                    <a:bodyPr/>
                    <a:lstStyle/>
                    <a:p>
                      <a:r>
                        <a:rPr lang="en-US" sz="1700" dirty="0"/>
                        <a:t>Focus is Integrity, not Confidentiality</a:t>
                      </a:r>
                    </a:p>
                  </a:txBody>
                  <a:tcPr marL="82296" marR="82296"/>
                </a:tc>
                <a:extLst>
                  <a:ext uri="{0D108BD9-81ED-4DB2-BD59-A6C34878D82A}">
                    <a16:rowId xmlns:a16="http://schemas.microsoft.com/office/drawing/2014/main" val="10003"/>
                  </a:ext>
                </a:extLst>
              </a:tr>
              <a:tr h="431643">
                <a:tc>
                  <a:txBody>
                    <a:bodyPr/>
                    <a:lstStyle/>
                    <a:p>
                      <a:r>
                        <a:rPr lang="en-US" sz="1700" dirty="0"/>
                        <a:t>Smart contracts are legal contracts</a:t>
                      </a:r>
                    </a:p>
                  </a:txBody>
                  <a:tcPr marL="82296" marR="82296"/>
                </a:tc>
                <a:tc>
                  <a:txBody>
                    <a:bodyPr/>
                    <a:lstStyle/>
                    <a:p>
                      <a:r>
                        <a:rPr lang="en-US" sz="1700" dirty="0"/>
                        <a:t>May help execute parts of legal contracts</a:t>
                      </a:r>
                    </a:p>
                  </a:txBody>
                  <a:tcPr marL="82296" marR="82296"/>
                </a:tc>
                <a:extLst>
                  <a:ext uri="{0D108BD9-81ED-4DB2-BD59-A6C34878D82A}">
                    <a16:rowId xmlns:a16="http://schemas.microsoft.com/office/drawing/2014/main" val="10004"/>
                  </a:ext>
                </a:extLst>
              </a:tr>
              <a:tr h="401316">
                <a:tc>
                  <a:txBody>
                    <a:bodyPr/>
                    <a:lstStyle/>
                    <a:p>
                      <a:r>
                        <a:rPr lang="en-US" sz="1700" dirty="0"/>
                        <a:t>Immutable</a:t>
                      </a:r>
                    </a:p>
                  </a:txBody>
                  <a:tcPr marL="82296" marR="82296"/>
                </a:tc>
                <a:tc>
                  <a:txBody>
                    <a:bodyPr/>
                    <a:lstStyle/>
                    <a:p>
                      <a:r>
                        <a:rPr lang="en-US" sz="1700" dirty="0"/>
                        <a:t>Many only offer probabilistic immutability/finality</a:t>
                      </a:r>
                    </a:p>
                  </a:txBody>
                  <a:tcPr marL="82296" marR="82296"/>
                </a:tc>
                <a:extLst>
                  <a:ext uri="{0D108BD9-81ED-4DB2-BD59-A6C34878D82A}">
                    <a16:rowId xmlns:a16="http://schemas.microsoft.com/office/drawing/2014/main" val="10005"/>
                  </a:ext>
                </a:extLst>
              </a:tr>
              <a:tr h="4013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Are inherently unscalable</a:t>
                      </a:r>
                    </a:p>
                  </a:txBody>
                  <a:tcPr marL="82296" marR="822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Emerging blockchains are more scalable</a:t>
                      </a:r>
                    </a:p>
                  </a:txBody>
                  <a:tcPr marL="82296" marR="82296"/>
                </a:tc>
                <a:extLst>
                  <a:ext uri="{0D108BD9-81ED-4DB2-BD59-A6C34878D82A}">
                    <a16:rowId xmlns:a16="http://schemas.microsoft.com/office/drawing/2014/main" val="10006"/>
                  </a:ext>
                </a:extLst>
              </a:tr>
              <a:tr h="4013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Need to waste electricity</a:t>
                      </a:r>
                    </a:p>
                  </a:txBody>
                  <a:tcPr marL="82296" marR="822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Emerging blockchains are more efficient</a:t>
                      </a:r>
                    </a:p>
                  </a:txBody>
                  <a:tcPr marL="82296" marR="82296"/>
                </a:tc>
                <a:extLst>
                  <a:ext uri="{0D108BD9-81ED-4DB2-BD59-A6C34878D82A}">
                    <a16:rowId xmlns:a16="http://schemas.microsoft.com/office/drawing/2014/main" val="10007"/>
                  </a:ext>
                </a:extLst>
              </a:tr>
              <a:tr h="401316">
                <a:tc>
                  <a:txBody>
                    <a:bodyPr/>
                    <a:lstStyle/>
                    <a:p>
                      <a:r>
                        <a:rPr lang="en-US" sz="1700" dirty="0"/>
                        <a:t>If beneficial, will be adopted </a:t>
                      </a:r>
                    </a:p>
                  </a:txBody>
                  <a:tcPr marL="82296" marR="82296"/>
                </a:tc>
                <a:tc>
                  <a:txBody>
                    <a:bodyPr/>
                    <a:lstStyle/>
                    <a:p>
                      <a:r>
                        <a:rPr lang="en-US" sz="1700" dirty="0"/>
                        <a:t>Adopting disruptive technology </a:t>
                      </a:r>
                      <a:r>
                        <a:rPr lang="en-US" sz="1700" baseline="0" dirty="0"/>
                        <a:t>is tricky</a:t>
                      </a:r>
                      <a:endParaRPr lang="en-US" sz="1700" dirty="0"/>
                    </a:p>
                  </a:txBody>
                  <a:tcPr marL="82296" marR="82296"/>
                </a:tc>
                <a:extLst>
                  <a:ext uri="{0D108BD9-81ED-4DB2-BD59-A6C34878D82A}">
                    <a16:rowId xmlns:a16="http://schemas.microsoft.com/office/drawing/2014/main" val="10008"/>
                  </a:ext>
                </a:extLst>
              </a:tr>
            </a:tbl>
          </a:graphicData>
        </a:graphic>
      </p:graphicFrame>
      <p:sp>
        <p:nvSpPr>
          <p:cNvPr id="4" name="Slide Number Placeholder 3">
            <a:extLst>
              <a:ext uri="{FF2B5EF4-FFF2-40B4-BE49-F238E27FC236}">
                <a16:creationId xmlns:a16="http://schemas.microsoft.com/office/drawing/2014/main" id="{BFAECFBE-3676-DFA5-886B-C6CB4C8F0ABD}"/>
              </a:ext>
            </a:extLst>
          </p:cNvPr>
          <p:cNvSpPr>
            <a:spLocks noGrp="1"/>
          </p:cNvSpPr>
          <p:nvPr>
            <p:ph type="sldNum" sz="quarter" idx="4"/>
          </p:nvPr>
        </p:nvSpPr>
        <p:spPr/>
        <p:txBody>
          <a:bodyPr/>
          <a:lstStyle/>
          <a:p>
            <a:fld id="{97F98C0B-273E-428A-ABCF-EBED2BA25188}" type="slidenum">
              <a:rPr lang="en-US" smtClean="0"/>
              <a:t>37</a:t>
            </a:fld>
            <a:endParaRPr lang="en-US"/>
          </a:p>
        </p:txBody>
      </p:sp>
    </p:spTree>
    <p:extLst>
      <p:ext uri="{BB962C8B-B14F-4D97-AF65-F5344CB8AC3E}">
        <p14:creationId xmlns:p14="http://schemas.microsoft.com/office/powerpoint/2010/main" val="2882751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19B141F-D19B-4F31-88CE-2A1EB68D3AC2}"/>
              </a:ext>
            </a:extLst>
          </p:cNvPr>
          <p:cNvSpPr>
            <a:spLocks noGrp="1"/>
          </p:cNvSpPr>
          <p:nvPr>
            <p:ph idx="1"/>
          </p:nvPr>
        </p:nvSpPr>
        <p:spPr>
          <a:xfrm>
            <a:off x="648000" y="1273324"/>
            <a:ext cx="7920000" cy="3816425"/>
          </a:xfrm>
        </p:spPr>
        <p:txBody>
          <a:bodyPr>
            <a:normAutofit/>
          </a:bodyPr>
          <a:lstStyle/>
          <a:p>
            <a:r>
              <a:rPr lang="en-AU" dirty="0"/>
              <a:t>More Transparency! But Not About Me!</a:t>
            </a:r>
          </a:p>
          <a:p>
            <a:pPr lvl="1"/>
            <a:r>
              <a:rPr lang="en-AU" sz="1800" dirty="0"/>
              <a:t>Bitcoin rely on pseudonymous addresses; regulators concern about no KYC</a:t>
            </a:r>
          </a:p>
          <a:p>
            <a:pPr lvl="1"/>
            <a:r>
              <a:rPr lang="en-AU" sz="1800" dirty="0"/>
              <a:t>But public blockchains are too transparent for many commercial applications</a:t>
            </a:r>
          </a:p>
          <a:p>
            <a:r>
              <a:rPr lang="en-AU" dirty="0"/>
              <a:t>Consensus Does Not Give You Agreement (to adopt blockchain)</a:t>
            </a:r>
          </a:p>
          <a:p>
            <a:pPr lvl="1"/>
            <a:r>
              <a:rPr lang="en-AU" sz="1800" dirty="0"/>
              <a:t>Who pays for a decentralised system?  Who chooses policy? (including privacy)</a:t>
            </a:r>
          </a:p>
          <a:p>
            <a:r>
              <a:rPr lang="en-AU" dirty="0"/>
              <a:t>Future of Blockchain Adoption is Off-Chain</a:t>
            </a:r>
          </a:p>
          <a:p>
            <a:pPr lvl="1"/>
            <a:r>
              <a:rPr lang="en-AU" sz="1800" dirty="0"/>
              <a:t>Business models, Decentralised governance, Law/Regulation, …</a:t>
            </a:r>
          </a:p>
          <a:p>
            <a:pPr lvl="1"/>
            <a:r>
              <a:rPr lang="en-AU" sz="1800" dirty="0"/>
              <a:t>“Parity problems” – Digital/physical, digital/legal</a:t>
            </a:r>
          </a:p>
          <a:p>
            <a:pPr lvl="1"/>
            <a:r>
              <a:rPr lang="en-AU" sz="1800" dirty="0"/>
              <a:t>Lots of technical innovation happening in “layer 2” &amp; interoperability</a:t>
            </a:r>
          </a:p>
          <a:p>
            <a:pPr lvl="1"/>
            <a:r>
              <a:rPr lang="en-AU" sz="1800" dirty="0"/>
              <a:t>Value of blockchain is the difference it can make to our lives off-chain</a:t>
            </a:r>
          </a:p>
          <a:p>
            <a:pPr lvl="1"/>
            <a:endParaRPr lang="en-AU" dirty="0"/>
          </a:p>
          <a:p>
            <a:pPr lvl="1"/>
            <a:endParaRPr lang="en-AU" dirty="0"/>
          </a:p>
        </p:txBody>
      </p:sp>
      <p:sp>
        <p:nvSpPr>
          <p:cNvPr id="4" name="Title 3">
            <a:extLst>
              <a:ext uri="{FF2B5EF4-FFF2-40B4-BE49-F238E27FC236}">
                <a16:creationId xmlns:a16="http://schemas.microsoft.com/office/drawing/2014/main" id="{F370CBF3-C347-4F85-8240-A24640F0CFD7}"/>
              </a:ext>
            </a:extLst>
          </p:cNvPr>
          <p:cNvSpPr>
            <a:spLocks noGrp="1"/>
          </p:cNvSpPr>
          <p:nvPr>
            <p:ph type="title"/>
          </p:nvPr>
        </p:nvSpPr>
        <p:spPr/>
        <p:txBody>
          <a:bodyPr/>
          <a:lstStyle/>
          <a:p>
            <a:r>
              <a:rPr lang="en-AU" dirty="0"/>
              <a:t>3 Blockchain Adoption Paradoxes</a:t>
            </a:r>
          </a:p>
        </p:txBody>
      </p:sp>
      <p:sp>
        <p:nvSpPr>
          <p:cNvPr id="3" name="Slide Number Placeholder 2">
            <a:extLst>
              <a:ext uri="{FF2B5EF4-FFF2-40B4-BE49-F238E27FC236}">
                <a16:creationId xmlns:a16="http://schemas.microsoft.com/office/drawing/2014/main" id="{54DB6745-0DB7-4928-589A-75C0685708FA}"/>
              </a:ext>
            </a:extLst>
          </p:cNvPr>
          <p:cNvSpPr>
            <a:spLocks noGrp="1"/>
          </p:cNvSpPr>
          <p:nvPr>
            <p:ph type="sldNum" sz="quarter" idx="4"/>
          </p:nvPr>
        </p:nvSpPr>
        <p:spPr/>
        <p:txBody>
          <a:bodyPr/>
          <a:lstStyle/>
          <a:p>
            <a:fld id="{97F98C0B-273E-428A-ABCF-EBED2BA25188}" type="slidenum">
              <a:rPr lang="en-US" smtClean="0"/>
              <a:t>38</a:t>
            </a:fld>
            <a:endParaRPr lang="en-US"/>
          </a:p>
        </p:txBody>
      </p:sp>
    </p:spTree>
    <p:extLst>
      <p:ext uri="{BB962C8B-B14F-4D97-AF65-F5344CB8AC3E}">
        <p14:creationId xmlns:p14="http://schemas.microsoft.com/office/powerpoint/2010/main" val="2866457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2E6979F-A84A-4B74-8A98-9DAC14E0A9F1}"/>
              </a:ext>
            </a:extLst>
          </p:cNvPr>
          <p:cNvGraphicFramePr>
            <a:graphicFrameLocks noGrp="1"/>
          </p:cNvGraphicFramePr>
          <p:nvPr>
            <p:extLst>
              <p:ext uri="{D42A27DB-BD31-4B8C-83A1-F6EECF244321}">
                <p14:modId xmlns:p14="http://schemas.microsoft.com/office/powerpoint/2010/main" val="2418701241"/>
              </p:ext>
            </p:extLst>
          </p:nvPr>
        </p:nvGraphicFramePr>
        <p:xfrm>
          <a:off x="648000" y="2065412"/>
          <a:ext cx="7714880" cy="2761310"/>
        </p:xfrm>
        <a:graphic>
          <a:graphicData uri="http://schemas.openxmlformats.org/drawingml/2006/table">
            <a:tbl>
              <a:tblPr firstRow="1" bandRow="1">
                <a:tableStyleId>{5C22544A-7EE6-4342-B048-85BDC9FD1C3A}</a:tableStyleId>
              </a:tblPr>
              <a:tblGrid>
                <a:gridCol w="6264088">
                  <a:extLst>
                    <a:ext uri="{9D8B030D-6E8A-4147-A177-3AD203B41FA5}">
                      <a16:colId xmlns:a16="http://schemas.microsoft.com/office/drawing/2014/main" val="1782155876"/>
                    </a:ext>
                  </a:extLst>
                </a:gridCol>
                <a:gridCol w="725476">
                  <a:extLst>
                    <a:ext uri="{9D8B030D-6E8A-4147-A177-3AD203B41FA5}">
                      <a16:colId xmlns:a16="http://schemas.microsoft.com/office/drawing/2014/main" val="2823428764"/>
                    </a:ext>
                  </a:extLst>
                </a:gridCol>
                <a:gridCol w="725316">
                  <a:extLst>
                    <a:ext uri="{9D8B030D-6E8A-4147-A177-3AD203B41FA5}">
                      <a16:colId xmlns:a16="http://schemas.microsoft.com/office/drawing/2014/main" val="1035594307"/>
                    </a:ext>
                  </a:extLst>
                </a:gridCol>
              </a:tblGrid>
              <a:tr h="410541">
                <a:tc>
                  <a:txBody>
                    <a:bodyPr/>
                    <a:lstStyle/>
                    <a:p>
                      <a:endParaRPr lang="en-AU" sz="1800" dirty="0"/>
                    </a:p>
                  </a:txBody>
                  <a:tcPr marL="82296" marR="82296" marT="41148" marB="41148"/>
                </a:tc>
                <a:tc>
                  <a:txBody>
                    <a:bodyPr/>
                    <a:lstStyle/>
                    <a:p>
                      <a:pPr algn="ctr"/>
                      <a:r>
                        <a:rPr lang="en-AU" sz="1800" dirty="0"/>
                        <a:t>True</a:t>
                      </a:r>
                    </a:p>
                  </a:txBody>
                  <a:tcPr marL="82296" marR="82296" marT="41148" marB="41148"/>
                </a:tc>
                <a:tc>
                  <a:txBody>
                    <a:bodyPr/>
                    <a:lstStyle/>
                    <a:p>
                      <a:pPr algn="ctr"/>
                      <a:r>
                        <a:rPr lang="en-AU" sz="1800" dirty="0"/>
                        <a:t>False</a:t>
                      </a:r>
                    </a:p>
                  </a:txBody>
                  <a:tcPr marL="82296" marR="82296" marT="41148" marB="41148"/>
                </a:tc>
                <a:extLst>
                  <a:ext uri="{0D108BD9-81ED-4DB2-BD59-A6C34878D82A}">
                    <a16:rowId xmlns:a16="http://schemas.microsoft.com/office/drawing/2014/main" val="1986046296"/>
                  </a:ext>
                </a:extLst>
              </a:tr>
              <a:tr h="410541">
                <a:tc>
                  <a:txBody>
                    <a:bodyPr/>
                    <a:lstStyle/>
                    <a:p>
                      <a:r>
                        <a:rPr lang="en-AU" sz="1800" dirty="0"/>
                        <a:t>Blockchains can store a large volume of data</a:t>
                      </a:r>
                    </a:p>
                  </a:txBody>
                  <a:tcPr marL="82296" marR="82296" marT="41148" marB="41148"/>
                </a:tc>
                <a:tc>
                  <a:txBody>
                    <a:bodyPr/>
                    <a:lstStyle/>
                    <a:p>
                      <a:pPr algn="ctr"/>
                      <a:endParaRPr lang="en-AU" sz="1800" b="1" dirty="0">
                        <a:solidFill>
                          <a:srgbClr val="00B050"/>
                        </a:solidFill>
                      </a:endParaRPr>
                    </a:p>
                  </a:txBody>
                  <a:tcPr marL="82296" marR="82296" marT="41148" marB="41148"/>
                </a:tc>
                <a:tc>
                  <a:txBody>
                    <a:bodyPr/>
                    <a:lstStyle/>
                    <a:p>
                      <a:pPr algn="ctr"/>
                      <a:endParaRPr lang="en-AU" sz="1800" b="1" dirty="0">
                        <a:solidFill>
                          <a:srgbClr val="00B050"/>
                        </a:solidFill>
                      </a:endParaRPr>
                    </a:p>
                  </a:txBody>
                  <a:tcPr marL="82296" marR="82296" marT="41148" marB="41148"/>
                </a:tc>
                <a:extLst>
                  <a:ext uri="{0D108BD9-81ED-4DB2-BD59-A6C34878D82A}">
                    <a16:rowId xmlns:a16="http://schemas.microsoft.com/office/drawing/2014/main" val="3229766117"/>
                  </a:ext>
                </a:extLst>
              </a:tr>
              <a:tr h="410541">
                <a:tc>
                  <a:txBody>
                    <a:bodyPr/>
                    <a:lstStyle/>
                    <a:p>
                      <a:r>
                        <a:rPr lang="en-AU" sz="1800" dirty="0"/>
                        <a:t>Data can be read faster, but writing is slow</a:t>
                      </a:r>
                    </a:p>
                  </a:txBody>
                  <a:tcPr marL="82296" marR="82296" marT="41148" marB="41148"/>
                </a:tc>
                <a:tc>
                  <a:txBody>
                    <a:bodyPr/>
                    <a:lstStyle/>
                    <a:p>
                      <a:pPr algn="ctr"/>
                      <a:endParaRPr lang="en-AU" sz="1800" b="1" dirty="0">
                        <a:solidFill>
                          <a:srgbClr val="00B050"/>
                        </a:solidFill>
                      </a:endParaRPr>
                    </a:p>
                  </a:txBody>
                  <a:tcPr marL="82296" marR="82296" marT="41148" marB="41148"/>
                </a:tc>
                <a:tc>
                  <a:txBody>
                    <a:bodyPr/>
                    <a:lstStyle/>
                    <a:p>
                      <a:pPr algn="ctr"/>
                      <a:endParaRPr lang="en-AU" sz="1800" b="1" dirty="0">
                        <a:solidFill>
                          <a:srgbClr val="00B050"/>
                        </a:solidFill>
                      </a:endParaRPr>
                    </a:p>
                  </a:txBody>
                  <a:tcPr marL="82296" marR="82296" marT="41148" marB="41148"/>
                </a:tc>
                <a:extLst>
                  <a:ext uri="{0D108BD9-81ED-4DB2-BD59-A6C34878D82A}">
                    <a16:rowId xmlns:a16="http://schemas.microsoft.com/office/drawing/2014/main" val="425814248"/>
                  </a:ext>
                </a:extLst>
              </a:tr>
              <a:tr h="410541">
                <a:tc>
                  <a:txBody>
                    <a:bodyPr/>
                    <a:lstStyle/>
                    <a:p>
                      <a:r>
                        <a:rPr lang="en-AU" sz="1800" dirty="0"/>
                        <a:t>Data on a blockchain is secure</a:t>
                      </a:r>
                    </a:p>
                  </a:txBody>
                  <a:tcPr marL="82296" marR="82296" marT="41148" marB="41148"/>
                </a:tc>
                <a:tc>
                  <a:txBody>
                    <a:bodyPr/>
                    <a:lstStyle/>
                    <a:p>
                      <a:pPr algn="ctr"/>
                      <a:endParaRPr lang="en-AU" sz="1800" b="1" dirty="0">
                        <a:solidFill>
                          <a:srgbClr val="00B050"/>
                        </a:solidFill>
                      </a:endParaRPr>
                    </a:p>
                  </a:txBody>
                  <a:tcPr marL="82296" marR="82296" marT="41148" marB="41148"/>
                </a:tc>
                <a:tc>
                  <a:txBody>
                    <a:bodyPr/>
                    <a:lstStyle/>
                    <a:p>
                      <a:pPr algn="ctr"/>
                      <a:endParaRPr lang="en-AU" sz="1800" b="1" dirty="0">
                        <a:solidFill>
                          <a:srgbClr val="00B050"/>
                        </a:solidFill>
                      </a:endParaRPr>
                    </a:p>
                  </a:txBody>
                  <a:tcPr marL="82296" marR="82296" marT="41148" marB="41148"/>
                </a:tc>
                <a:extLst>
                  <a:ext uri="{0D108BD9-81ED-4DB2-BD59-A6C34878D82A}">
                    <a16:rowId xmlns:a16="http://schemas.microsoft.com/office/drawing/2014/main" val="3333935517"/>
                  </a:ext>
                </a:extLst>
              </a:tr>
              <a:tr h="410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It’s impossible to correct errors in data</a:t>
                      </a:r>
                    </a:p>
                  </a:txBody>
                  <a:tcPr marL="82296" marR="82296" marT="41148" marB="41148"/>
                </a:tc>
                <a:tc>
                  <a:txBody>
                    <a:bodyPr/>
                    <a:lstStyle/>
                    <a:p>
                      <a:pPr algn="ctr"/>
                      <a:endParaRPr lang="en-AU" sz="1800" b="1" dirty="0">
                        <a:solidFill>
                          <a:srgbClr val="00B050"/>
                        </a:solidFill>
                      </a:endParaRPr>
                    </a:p>
                  </a:txBody>
                  <a:tcPr marL="82296" marR="82296" marT="41148" marB="411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800" b="1" dirty="0">
                        <a:solidFill>
                          <a:srgbClr val="00B050"/>
                        </a:solidFill>
                      </a:endParaRPr>
                    </a:p>
                  </a:txBody>
                  <a:tcPr marL="82296" marR="82296" marT="41148" marB="41148"/>
                </a:tc>
                <a:extLst>
                  <a:ext uri="{0D108BD9-81ED-4DB2-BD59-A6C34878D82A}">
                    <a16:rowId xmlns:a16="http://schemas.microsoft.com/office/drawing/2014/main" val="76076633"/>
                  </a:ext>
                </a:extLst>
              </a:tr>
              <a:tr h="708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Both data &amp; rules that govern the manipulation of that data can be specified in a smart contract</a:t>
                      </a:r>
                    </a:p>
                  </a:txBody>
                  <a:tcPr marL="82296" marR="82296" marT="41148" marB="411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800" b="1" dirty="0">
                        <a:solidFill>
                          <a:srgbClr val="00B050"/>
                        </a:solidFill>
                      </a:endParaRPr>
                    </a:p>
                  </a:txBody>
                  <a:tcPr marL="82296" marR="82296" marT="41148" marB="41148"/>
                </a:tc>
                <a:tc>
                  <a:txBody>
                    <a:bodyPr/>
                    <a:lstStyle/>
                    <a:p>
                      <a:pPr algn="ctr"/>
                      <a:endParaRPr lang="en-AU" sz="1800" b="1" dirty="0">
                        <a:solidFill>
                          <a:srgbClr val="00B050"/>
                        </a:solidFill>
                      </a:endParaRPr>
                    </a:p>
                  </a:txBody>
                  <a:tcPr marL="82296" marR="82296" marT="41148" marB="41148"/>
                </a:tc>
                <a:extLst>
                  <a:ext uri="{0D108BD9-81ED-4DB2-BD59-A6C34878D82A}">
                    <a16:rowId xmlns:a16="http://schemas.microsoft.com/office/drawing/2014/main" val="3637828416"/>
                  </a:ext>
                </a:extLst>
              </a:tr>
            </a:tbl>
          </a:graphicData>
        </a:graphic>
      </p:graphicFrame>
      <p:sp>
        <p:nvSpPr>
          <p:cNvPr id="2" name="Content Placeholder 1">
            <a:extLst>
              <a:ext uri="{FF2B5EF4-FFF2-40B4-BE49-F238E27FC236}">
                <a16:creationId xmlns:a16="http://schemas.microsoft.com/office/drawing/2014/main" id="{5B592F80-FA0C-4863-9225-651F30A2A2AB}"/>
              </a:ext>
            </a:extLst>
          </p:cNvPr>
          <p:cNvSpPr>
            <a:spLocks noGrp="1"/>
          </p:cNvSpPr>
          <p:nvPr>
            <p:ph idx="1"/>
          </p:nvPr>
        </p:nvSpPr>
        <p:spPr/>
        <p:txBody>
          <a:bodyPr/>
          <a:lstStyle/>
          <a:p>
            <a:pPr marL="0" indent="0">
              <a:buNone/>
            </a:pPr>
            <a:r>
              <a:rPr lang="en-AU" dirty="0"/>
              <a:t>Mark True or False for each the following statements about a blockchain’s ability to handle data</a:t>
            </a:r>
          </a:p>
        </p:txBody>
      </p:sp>
      <p:sp>
        <p:nvSpPr>
          <p:cNvPr id="3" name="Title 2">
            <a:extLst>
              <a:ext uri="{FF2B5EF4-FFF2-40B4-BE49-F238E27FC236}">
                <a16:creationId xmlns:a16="http://schemas.microsoft.com/office/drawing/2014/main" id="{C4E1C189-48C5-47E1-91D6-E6FC81927951}"/>
              </a:ext>
            </a:extLst>
          </p:cNvPr>
          <p:cNvSpPr>
            <a:spLocks noGrp="1"/>
          </p:cNvSpPr>
          <p:nvPr>
            <p:ph type="title"/>
          </p:nvPr>
        </p:nvSpPr>
        <p:spPr/>
        <p:txBody>
          <a:bodyPr/>
          <a:lstStyle/>
          <a:p>
            <a:r>
              <a:rPr lang="en-AU" dirty="0"/>
              <a:t>Question</a:t>
            </a:r>
          </a:p>
        </p:txBody>
      </p:sp>
      <p:sp>
        <p:nvSpPr>
          <p:cNvPr id="8" name="Rectangle 7">
            <a:extLst>
              <a:ext uri="{FF2B5EF4-FFF2-40B4-BE49-F238E27FC236}">
                <a16:creationId xmlns:a16="http://schemas.microsoft.com/office/drawing/2014/main" id="{47FFB6E9-0DD9-4AF8-96A9-059ACDEEA544}"/>
              </a:ext>
            </a:extLst>
          </p:cNvPr>
          <p:cNvSpPr/>
          <p:nvPr/>
        </p:nvSpPr>
        <p:spPr>
          <a:xfrm>
            <a:off x="7782449" y="2460173"/>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9" name="Rectangle 8">
            <a:extLst>
              <a:ext uri="{FF2B5EF4-FFF2-40B4-BE49-F238E27FC236}">
                <a16:creationId xmlns:a16="http://schemas.microsoft.com/office/drawing/2014/main" id="{99B2A952-605D-4369-9550-3C9A6365C50C}"/>
              </a:ext>
            </a:extLst>
          </p:cNvPr>
          <p:cNvSpPr/>
          <p:nvPr/>
        </p:nvSpPr>
        <p:spPr>
          <a:xfrm>
            <a:off x="7069569" y="2892221"/>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10" name="Rectangle 9">
            <a:extLst>
              <a:ext uri="{FF2B5EF4-FFF2-40B4-BE49-F238E27FC236}">
                <a16:creationId xmlns:a16="http://schemas.microsoft.com/office/drawing/2014/main" id="{CA387ECF-E166-42C8-B96B-5562689B2475}"/>
              </a:ext>
            </a:extLst>
          </p:cNvPr>
          <p:cNvSpPr/>
          <p:nvPr/>
        </p:nvSpPr>
        <p:spPr>
          <a:xfrm>
            <a:off x="7784474" y="3252261"/>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11" name="Rectangle 10">
            <a:extLst>
              <a:ext uri="{FF2B5EF4-FFF2-40B4-BE49-F238E27FC236}">
                <a16:creationId xmlns:a16="http://schemas.microsoft.com/office/drawing/2014/main" id="{74B2B7C5-CB9F-4046-B710-85AD6678F0D1}"/>
              </a:ext>
            </a:extLst>
          </p:cNvPr>
          <p:cNvSpPr/>
          <p:nvPr/>
        </p:nvSpPr>
        <p:spPr>
          <a:xfrm>
            <a:off x="7782449" y="3702717"/>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12" name="Rectangle 11">
            <a:extLst>
              <a:ext uri="{FF2B5EF4-FFF2-40B4-BE49-F238E27FC236}">
                <a16:creationId xmlns:a16="http://schemas.microsoft.com/office/drawing/2014/main" id="{A7295C8A-533C-4D56-BC25-BDDB121E49AC}"/>
              </a:ext>
            </a:extLst>
          </p:cNvPr>
          <p:cNvSpPr/>
          <p:nvPr/>
        </p:nvSpPr>
        <p:spPr>
          <a:xfrm>
            <a:off x="7073090" y="4310779"/>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4" name="Slide Number Placeholder 3">
            <a:extLst>
              <a:ext uri="{FF2B5EF4-FFF2-40B4-BE49-F238E27FC236}">
                <a16:creationId xmlns:a16="http://schemas.microsoft.com/office/drawing/2014/main" id="{88C55879-4099-BEA7-EB6E-880E1F0374E6}"/>
              </a:ext>
            </a:extLst>
          </p:cNvPr>
          <p:cNvSpPr>
            <a:spLocks noGrp="1"/>
          </p:cNvSpPr>
          <p:nvPr>
            <p:ph type="sldNum" sz="quarter" idx="4"/>
          </p:nvPr>
        </p:nvSpPr>
        <p:spPr/>
        <p:txBody>
          <a:bodyPr/>
          <a:lstStyle/>
          <a:p>
            <a:fld id="{97F98C0B-273E-428A-ABCF-EBED2BA25188}" type="slidenum">
              <a:rPr lang="en-US" smtClean="0"/>
              <a:t>39</a:t>
            </a:fld>
            <a:endParaRPr lang="en-US"/>
          </a:p>
        </p:txBody>
      </p:sp>
    </p:spTree>
    <p:extLst>
      <p:ext uri="{BB962C8B-B14F-4D97-AF65-F5344CB8AC3E}">
        <p14:creationId xmlns:p14="http://schemas.microsoft.com/office/powerpoint/2010/main" val="409918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FAF764-B4A9-4F0C-8CB3-B417D28D196F}"/>
              </a:ext>
            </a:extLst>
          </p:cNvPr>
          <p:cNvSpPr>
            <a:spLocks noGrp="1"/>
          </p:cNvSpPr>
          <p:nvPr>
            <p:ph type="title"/>
          </p:nvPr>
        </p:nvSpPr>
        <p:spPr/>
        <p:txBody>
          <a:bodyPr>
            <a:normAutofit fontScale="90000"/>
          </a:bodyPr>
          <a:lstStyle/>
          <a:p>
            <a:r>
              <a:rPr lang="en-AU" dirty="0"/>
              <a:t>Visualization of a Blockchain – </a:t>
            </a:r>
            <a:r>
              <a:rPr lang="en-AU" dirty="0">
                <a:hlinkClick r:id="rId3"/>
              </a:rPr>
              <a:t>http://ethviewer.live</a:t>
            </a:r>
            <a:endParaRPr lang="en-AU" dirty="0"/>
          </a:p>
        </p:txBody>
      </p:sp>
      <p:pic>
        <p:nvPicPr>
          <p:cNvPr id="9" name="Content Placeholder 5">
            <a:extLst>
              <a:ext uri="{FF2B5EF4-FFF2-40B4-BE49-F238E27FC236}">
                <a16:creationId xmlns:a16="http://schemas.microsoft.com/office/drawing/2014/main" id="{3C264CC9-B61F-4CFF-8DAE-B9393913BF6D}"/>
              </a:ext>
            </a:extLst>
          </p:cNvPr>
          <p:cNvPicPr>
            <a:picLocks noGrp="1" noChangeAspect="1"/>
          </p:cNvPicPr>
          <p:nvPr>
            <p:ph idx="4294967295"/>
          </p:nvPr>
        </p:nvPicPr>
        <p:blipFill>
          <a:blip r:embed="rId4"/>
          <a:stretch>
            <a:fillRect/>
          </a:stretch>
        </p:blipFill>
        <p:spPr>
          <a:xfrm>
            <a:off x="1309688" y="1256243"/>
            <a:ext cx="6524625" cy="3668712"/>
          </a:xfrm>
          <a:ln>
            <a:solidFill>
              <a:schemeClr val="tx1"/>
            </a:solidFill>
          </a:ln>
        </p:spPr>
      </p:pic>
      <p:sp>
        <p:nvSpPr>
          <p:cNvPr id="3" name="Slide Number Placeholder 2">
            <a:extLst>
              <a:ext uri="{FF2B5EF4-FFF2-40B4-BE49-F238E27FC236}">
                <a16:creationId xmlns:a16="http://schemas.microsoft.com/office/drawing/2014/main" id="{657A2346-B0BC-8DE0-6838-E6A167B1734E}"/>
              </a:ext>
            </a:extLst>
          </p:cNvPr>
          <p:cNvSpPr>
            <a:spLocks noGrp="1"/>
          </p:cNvSpPr>
          <p:nvPr>
            <p:ph type="sldNum" sz="quarter" idx="4"/>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194420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B22419-F4B9-4525-BC9D-AD0A52061A8B}"/>
              </a:ext>
            </a:extLst>
          </p:cNvPr>
          <p:cNvSpPr>
            <a:spLocks noGrp="1"/>
          </p:cNvSpPr>
          <p:nvPr>
            <p:ph type="title"/>
          </p:nvPr>
        </p:nvSpPr>
        <p:spPr/>
        <p:txBody>
          <a:bodyPr/>
          <a:lstStyle/>
          <a:p>
            <a:r>
              <a:rPr lang="en-AU" dirty="0"/>
              <a:t>Blockchain Explorers</a:t>
            </a:r>
          </a:p>
        </p:txBody>
      </p:sp>
      <p:sp>
        <p:nvSpPr>
          <p:cNvPr id="4" name="Content Placeholder 3">
            <a:extLst>
              <a:ext uri="{FF2B5EF4-FFF2-40B4-BE49-F238E27FC236}">
                <a16:creationId xmlns:a16="http://schemas.microsoft.com/office/drawing/2014/main" id="{B9DF14F7-9F8E-4636-A753-B2F154E36A0E}"/>
              </a:ext>
            </a:extLst>
          </p:cNvPr>
          <p:cNvSpPr>
            <a:spLocks noGrp="1"/>
          </p:cNvSpPr>
          <p:nvPr>
            <p:ph sz="half" idx="1"/>
          </p:nvPr>
        </p:nvSpPr>
        <p:spPr/>
        <p:txBody>
          <a:bodyPr/>
          <a:lstStyle/>
          <a:p>
            <a:r>
              <a:rPr lang="en-AU" dirty="0"/>
              <a:t>e.g., </a:t>
            </a:r>
            <a:r>
              <a:rPr lang="en-AU" dirty="0">
                <a:hlinkClick r:id="rId3"/>
              </a:rPr>
              <a:t>etherscan.io</a:t>
            </a:r>
            <a:r>
              <a:rPr lang="en-AU" dirty="0"/>
              <a:t> </a:t>
            </a:r>
          </a:p>
        </p:txBody>
      </p:sp>
      <p:sp>
        <p:nvSpPr>
          <p:cNvPr id="5" name="Content Placeholder 4">
            <a:extLst>
              <a:ext uri="{FF2B5EF4-FFF2-40B4-BE49-F238E27FC236}">
                <a16:creationId xmlns:a16="http://schemas.microsoft.com/office/drawing/2014/main" id="{EBA70D87-BAA5-4FE2-AFF7-8E0A48D69738}"/>
              </a:ext>
            </a:extLst>
          </p:cNvPr>
          <p:cNvSpPr>
            <a:spLocks noGrp="1"/>
          </p:cNvSpPr>
          <p:nvPr>
            <p:ph sz="half" idx="2"/>
          </p:nvPr>
        </p:nvSpPr>
        <p:spPr/>
        <p:txBody>
          <a:bodyPr/>
          <a:lstStyle/>
          <a:p>
            <a:r>
              <a:rPr lang="en-AU" dirty="0"/>
              <a:t>e.g., </a:t>
            </a:r>
            <a:r>
              <a:rPr lang="en-AU" dirty="0">
                <a:hlinkClick r:id="rId4"/>
              </a:rPr>
              <a:t>blockchain.com/explorer</a:t>
            </a:r>
            <a:r>
              <a:rPr lang="en-AU" dirty="0"/>
              <a:t> </a:t>
            </a:r>
          </a:p>
        </p:txBody>
      </p:sp>
      <p:pic>
        <p:nvPicPr>
          <p:cNvPr id="7" name="Picture 6">
            <a:extLst>
              <a:ext uri="{FF2B5EF4-FFF2-40B4-BE49-F238E27FC236}">
                <a16:creationId xmlns:a16="http://schemas.microsoft.com/office/drawing/2014/main" id="{1B0A4850-CDD8-47F7-A082-5575D8E15631}"/>
              </a:ext>
            </a:extLst>
          </p:cNvPr>
          <p:cNvPicPr>
            <a:picLocks noChangeAspect="1"/>
          </p:cNvPicPr>
          <p:nvPr/>
        </p:nvPicPr>
        <p:blipFill>
          <a:blip r:embed="rId5"/>
          <a:stretch>
            <a:fillRect/>
          </a:stretch>
        </p:blipFill>
        <p:spPr>
          <a:xfrm>
            <a:off x="289313" y="1921397"/>
            <a:ext cx="2231234" cy="1736179"/>
          </a:xfrm>
          <a:prstGeom prst="rect">
            <a:avLst/>
          </a:prstGeom>
        </p:spPr>
      </p:pic>
      <p:pic>
        <p:nvPicPr>
          <p:cNvPr id="9" name="Picture 8">
            <a:extLst>
              <a:ext uri="{FF2B5EF4-FFF2-40B4-BE49-F238E27FC236}">
                <a16:creationId xmlns:a16="http://schemas.microsoft.com/office/drawing/2014/main" id="{32FB2A6B-3EAB-46E4-BE27-AD336A3A74A5}"/>
              </a:ext>
            </a:extLst>
          </p:cNvPr>
          <p:cNvPicPr>
            <a:picLocks noChangeAspect="1"/>
          </p:cNvPicPr>
          <p:nvPr/>
        </p:nvPicPr>
        <p:blipFill>
          <a:blip r:embed="rId6"/>
          <a:stretch>
            <a:fillRect/>
          </a:stretch>
        </p:blipFill>
        <p:spPr>
          <a:xfrm>
            <a:off x="1171595" y="2776139"/>
            <a:ext cx="2231234" cy="1497940"/>
          </a:xfrm>
          <a:prstGeom prst="rect">
            <a:avLst/>
          </a:prstGeom>
        </p:spPr>
      </p:pic>
      <p:pic>
        <p:nvPicPr>
          <p:cNvPr id="11" name="Picture 10">
            <a:extLst>
              <a:ext uri="{FF2B5EF4-FFF2-40B4-BE49-F238E27FC236}">
                <a16:creationId xmlns:a16="http://schemas.microsoft.com/office/drawing/2014/main" id="{1C2E5D48-9863-47C0-91D9-F1D5E531A840}"/>
              </a:ext>
            </a:extLst>
          </p:cNvPr>
          <p:cNvPicPr>
            <a:picLocks noChangeAspect="1"/>
          </p:cNvPicPr>
          <p:nvPr/>
        </p:nvPicPr>
        <p:blipFill>
          <a:blip r:embed="rId7"/>
          <a:stretch>
            <a:fillRect/>
          </a:stretch>
        </p:blipFill>
        <p:spPr>
          <a:xfrm>
            <a:off x="2100123" y="3473963"/>
            <a:ext cx="2231235" cy="1428131"/>
          </a:xfrm>
          <a:prstGeom prst="rect">
            <a:avLst/>
          </a:prstGeom>
        </p:spPr>
      </p:pic>
      <p:pic>
        <p:nvPicPr>
          <p:cNvPr id="13" name="Picture 12">
            <a:extLst>
              <a:ext uri="{FF2B5EF4-FFF2-40B4-BE49-F238E27FC236}">
                <a16:creationId xmlns:a16="http://schemas.microsoft.com/office/drawing/2014/main" id="{3181377D-0A17-405D-AF87-208ECBC002B0}"/>
              </a:ext>
            </a:extLst>
          </p:cNvPr>
          <p:cNvPicPr>
            <a:picLocks noChangeAspect="1"/>
          </p:cNvPicPr>
          <p:nvPr/>
        </p:nvPicPr>
        <p:blipFill>
          <a:blip r:embed="rId8"/>
          <a:stretch>
            <a:fillRect/>
          </a:stretch>
        </p:blipFill>
        <p:spPr>
          <a:xfrm>
            <a:off x="4746781" y="1787364"/>
            <a:ext cx="2231234" cy="1790216"/>
          </a:xfrm>
          <a:prstGeom prst="rect">
            <a:avLst/>
          </a:prstGeom>
        </p:spPr>
      </p:pic>
      <p:pic>
        <p:nvPicPr>
          <p:cNvPr id="15" name="Picture 14">
            <a:extLst>
              <a:ext uri="{FF2B5EF4-FFF2-40B4-BE49-F238E27FC236}">
                <a16:creationId xmlns:a16="http://schemas.microsoft.com/office/drawing/2014/main" id="{571F09B6-C90E-46FF-BDB8-09ECC9684466}"/>
              </a:ext>
            </a:extLst>
          </p:cNvPr>
          <p:cNvPicPr>
            <a:picLocks noChangeAspect="1"/>
          </p:cNvPicPr>
          <p:nvPr/>
        </p:nvPicPr>
        <p:blipFill>
          <a:blip r:embed="rId9"/>
          <a:stretch>
            <a:fillRect/>
          </a:stretch>
        </p:blipFill>
        <p:spPr>
          <a:xfrm>
            <a:off x="5286839" y="2234190"/>
            <a:ext cx="2231234" cy="1919454"/>
          </a:xfrm>
          <a:prstGeom prst="rect">
            <a:avLst/>
          </a:prstGeom>
        </p:spPr>
      </p:pic>
      <p:pic>
        <p:nvPicPr>
          <p:cNvPr id="17" name="Picture 16">
            <a:extLst>
              <a:ext uri="{FF2B5EF4-FFF2-40B4-BE49-F238E27FC236}">
                <a16:creationId xmlns:a16="http://schemas.microsoft.com/office/drawing/2014/main" id="{74518E45-ACA8-47AD-A6B0-4DA83C89733C}"/>
              </a:ext>
            </a:extLst>
          </p:cNvPr>
          <p:cNvPicPr>
            <a:picLocks noChangeAspect="1"/>
          </p:cNvPicPr>
          <p:nvPr/>
        </p:nvPicPr>
        <p:blipFill>
          <a:blip r:embed="rId10"/>
          <a:stretch>
            <a:fillRect/>
          </a:stretch>
        </p:blipFill>
        <p:spPr>
          <a:xfrm>
            <a:off x="6179960" y="2819915"/>
            <a:ext cx="2231235" cy="1940583"/>
          </a:xfrm>
          <a:prstGeom prst="rect">
            <a:avLst/>
          </a:prstGeom>
        </p:spPr>
      </p:pic>
      <p:sp>
        <p:nvSpPr>
          <p:cNvPr id="6" name="Slide Number Placeholder 5">
            <a:extLst>
              <a:ext uri="{FF2B5EF4-FFF2-40B4-BE49-F238E27FC236}">
                <a16:creationId xmlns:a16="http://schemas.microsoft.com/office/drawing/2014/main" id="{04C62109-B005-928B-46FF-6E1E8937E7F2}"/>
              </a:ext>
            </a:extLst>
          </p:cNvPr>
          <p:cNvSpPr>
            <a:spLocks noGrp="1"/>
          </p:cNvSpPr>
          <p:nvPr>
            <p:ph type="sldNum" sz="quarter" idx="4"/>
          </p:nvPr>
        </p:nvSpPr>
        <p:spPr/>
        <p:txBody>
          <a:bodyPr/>
          <a:lstStyle/>
          <a:p>
            <a:fld id="{97F98C0B-273E-428A-ABCF-EBED2BA25188}" type="slidenum">
              <a:rPr lang="en-US" smtClean="0"/>
              <a:t>5</a:t>
            </a:fld>
            <a:endParaRPr lang="en-US"/>
          </a:p>
        </p:txBody>
      </p:sp>
    </p:spTree>
    <p:extLst>
      <p:ext uri="{BB962C8B-B14F-4D97-AF65-F5344CB8AC3E}">
        <p14:creationId xmlns:p14="http://schemas.microsoft.com/office/powerpoint/2010/main" val="150600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FC603A-8B9A-95AC-1BDB-CDBF643DCD84}"/>
              </a:ext>
            </a:extLst>
          </p:cNvPr>
          <p:cNvSpPr>
            <a:spLocks noGrp="1"/>
          </p:cNvSpPr>
          <p:nvPr>
            <p:ph type="body" sz="quarter" idx="10"/>
          </p:nvPr>
        </p:nvSpPr>
        <p:spPr>
          <a:xfrm>
            <a:off x="649480" y="1257322"/>
            <a:ext cx="6802840" cy="4000444"/>
          </a:xfrm>
        </p:spPr>
        <p:txBody>
          <a:bodyPr/>
          <a:lstStyle/>
          <a:p>
            <a:r>
              <a:rPr lang="en-AU" dirty="0">
                <a:solidFill>
                  <a:schemeClr val="bg1"/>
                </a:solidFill>
              </a:rPr>
              <a:t>Conventional Technologies, Blockchain, &amp; Distributed Ledger Systems</a:t>
            </a:r>
          </a:p>
        </p:txBody>
      </p:sp>
    </p:spTree>
    <p:extLst>
      <p:ext uri="{BB962C8B-B14F-4D97-AF65-F5344CB8AC3E}">
        <p14:creationId xmlns:p14="http://schemas.microsoft.com/office/powerpoint/2010/main" val="88883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4A3054-CF92-4E99-97C7-2AB69C4FC027}"/>
              </a:ext>
            </a:extLst>
          </p:cNvPr>
          <p:cNvSpPr>
            <a:spLocks noGrp="1"/>
          </p:cNvSpPr>
          <p:nvPr>
            <p:ph idx="1"/>
          </p:nvPr>
        </p:nvSpPr>
        <p:spPr/>
        <p:txBody>
          <a:bodyPr/>
          <a:lstStyle/>
          <a:p>
            <a:r>
              <a:rPr lang="en-AU" dirty="0"/>
              <a:t>Centralised systems</a:t>
            </a:r>
          </a:p>
          <a:p>
            <a:pPr lvl="1"/>
            <a:r>
              <a:rPr lang="en-AU" sz="1800" dirty="0"/>
              <a:t>Client-server</a:t>
            </a:r>
          </a:p>
          <a:p>
            <a:r>
              <a:rPr lang="en-AU" dirty="0"/>
              <a:t>Physically/logically centralised </a:t>
            </a:r>
          </a:p>
          <a:p>
            <a:pPr lvl="1"/>
            <a:r>
              <a:rPr lang="en-AU" sz="1800" dirty="0"/>
              <a:t>Computation</a:t>
            </a:r>
          </a:p>
          <a:p>
            <a:pPr lvl="1"/>
            <a:r>
              <a:rPr lang="en-AU" sz="1800" dirty="0"/>
              <a:t>Data</a:t>
            </a:r>
          </a:p>
          <a:p>
            <a:pPr lvl="1"/>
            <a:r>
              <a:rPr lang="en-AU" sz="1800" dirty="0"/>
              <a:t>Administration</a:t>
            </a:r>
          </a:p>
        </p:txBody>
      </p:sp>
      <p:sp>
        <p:nvSpPr>
          <p:cNvPr id="3" name="Title 2">
            <a:extLst>
              <a:ext uri="{FF2B5EF4-FFF2-40B4-BE49-F238E27FC236}">
                <a16:creationId xmlns:a16="http://schemas.microsoft.com/office/drawing/2014/main" id="{4E3A6540-ED7C-4ABE-AE49-32CBD4854F64}"/>
              </a:ext>
            </a:extLst>
          </p:cNvPr>
          <p:cNvSpPr>
            <a:spLocks noGrp="1"/>
          </p:cNvSpPr>
          <p:nvPr>
            <p:ph type="title"/>
          </p:nvPr>
        </p:nvSpPr>
        <p:spPr/>
        <p:txBody>
          <a:bodyPr/>
          <a:lstStyle/>
          <a:p>
            <a:r>
              <a:rPr lang="en-AU" dirty="0"/>
              <a:t>Conventional Technologies</a:t>
            </a:r>
          </a:p>
        </p:txBody>
      </p:sp>
      <p:grpSp>
        <p:nvGrpSpPr>
          <p:cNvPr id="116" name="Group 115">
            <a:extLst>
              <a:ext uri="{FF2B5EF4-FFF2-40B4-BE49-F238E27FC236}">
                <a16:creationId xmlns:a16="http://schemas.microsoft.com/office/drawing/2014/main" id="{8012DA89-55D2-2120-5FFD-6D105EB9D9D0}"/>
              </a:ext>
            </a:extLst>
          </p:cNvPr>
          <p:cNvGrpSpPr>
            <a:grpSpLocks noChangeAspect="1"/>
          </p:cNvGrpSpPr>
          <p:nvPr/>
        </p:nvGrpSpPr>
        <p:grpSpPr>
          <a:xfrm>
            <a:off x="5650148" y="1004756"/>
            <a:ext cx="2797572" cy="4248000"/>
            <a:chOff x="7414371" y="452669"/>
            <a:chExt cx="4041241" cy="6136466"/>
          </a:xfrm>
        </p:grpSpPr>
        <p:pic>
          <p:nvPicPr>
            <p:cNvPr id="37" name="Picture 36">
              <a:extLst>
                <a:ext uri="{FF2B5EF4-FFF2-40B4-BE49-F238E27FC236}">
                  <a16:creationId xmlns:a16="http://schemas.microsoft.com/office/drawing/2014/main" id="{AC82B1F5-0DCD-8512-4959-FDD937594AEC}"/>
                </a:ext>
              </a:extLst>
            </p:cNvPr>
            <p:cNvPicPr>
              <a:picLocks noChangeAspect="1"/>
            </p:cNvPicPr>
            <p:nvPr/>
          </p:nvPicPr>
          <p:blipFill>
            <a:blip r:embed="rId3"/>
            <a:stretch>
              <a:fillRect/>
            </a:stretch>
          </p:blipFill>
          <p:spPr>
            <a:xfrm>
              <a:off x="7526901" y="2188866"/>
              <a:ext cx="671544" cy="746160"/>
            </a:xfrm>
            <a:prstGeom prst="rect">
              <a:avLst/>
            </a:prstGeom>
          </p:spPr>
        </p:pic>
        <p:pic>
          <p:nvPicPr>
            <p:cNvPr id="38" name="Picture 37">
              <a:extLst>
                <a:ext uri="{FF2B5EF4-FFF2-40B4-BE49-F238E27FC236}">
                  <a16:creationId xmlns:a16="http://schemas.microsoft.com/office/drawing/2014/main" id="{5FD00461-1C17-9763-28FE-5F4193B92719}"/>
                </a:ext>
              </a:extLst>
            </p:cNvPr>
            <p:cNvPicPr>
              <a:picLocks noChangeAspect="1"/>
            </p:cNvPicPr>
            <p:nvPr/>
          </p:nvPicPr>
          <p:blipFill>
            <a:blip r:embed="rId3"/>
            <a:stretch>
              <a:fillRect/>
            </a:stretch>
          </p:blipFill>
          <p:spPr>
            <a:xfrm>
              <a:off x="9788743" y="2188866"/>
              <a:ext cx="671544" cy="746160"/>
            </a:xfrm>
            <a:prstGeom prst="rect">
              <a:avLst/>
            </a:prstGeom>
          </p:spPr>
        </p:pic>
        <p:pic>
          <p:nvPicPr>
            <p:cNvPr id="39" name="Picture 38">
              <a:extLst>
                <a:ext uri="{FF2B5EF4-FFF2-40B4-BE49-F238E27FC236}">
                  <a16:creationId xmlns:a16="http://schemas.microsoft.com/office/drawing/2014/main" id="{0AE30499-66C2-7DB7-19E2-C29B47546913}"/>
                </a:ext>
              </a:extLst>
            </p:cNvPr>
            <p:cNvPicPr>
              <a:picLocks noChangeAspect="1"/>
            </p:cNvPicPr>
            <p:nvPr/>
          </p:nvPicPr>
          <p:blipFill>
            <a:blip r:embed="rId3"/>
            <a:stretch>
              <a:fillRect/>
            </a:stretch>
          </p:blipFill>
          <p:spPr>
            <a:xfrm>
              <a:off x="8638387" y="2188866"/>
              <a:ext cx="671544" cy="746160"/>
            </a:xfrm>
            <a:prstGeom prst="rect">
              <a:avLst/>
            </a:prstGeom>
          </p:spPr>
        </p:pic>
        <p:sp>
          <p:nvSpPr>
            <p:cNvPr id="40" name="Flowchart: Magnetic Disk 74">
              <a:extLst>
                <a:ext uri="{FF2B5EF4-FFF2-40B4-BE49-F238E27FC236}">
                  <a16:creationId xmlns:a16="http://schemas.microsoft.com/office/drawing/2014/main" id="{AA735326-563C-8895-0195-F25B64C084D5}"/>
                </a:ext>
              </a:extLst>
            </p:cNvPr>
            <p:cNvSpPr/>
            <p:nvPr/>
          </p:nvSpPr>
          <p:spPr>
            <a:xfrm>
              <a:off x="7526903" y="1129912"/>
              <a:ext cx="479821" cy="540531"/>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600" dirty="0"/>
                <a:t>Data</a:t>
              </a:r>
            </a:p>
          </p:txBody>
        </p:sp>
        <p:sp>
          <p:nvSpPr>
            <p:cNvPr id="41" name="Flowchart: Magnetic Disk 74">
              <a:extLst>
                <a:ext uri="{FF2B5EF4-FFF2-40B4-BE49-F238E27FC236}">
                  <a16:creationId xmlns:a16="http://schemas.microsoft.com/office/drawing/2014/main" id="{F5C03163-78C5-04DB-5114-990A8BA1B425}"/>
                </a:ext>
              </a:extLst>
            </p:cNvPr>
            <p:cNvSpPr/>
            <p:nvPr/>
          </p:nvSpPr>
          <p:spPr>
            <a:xfrm>
              <a:off x="9966972" y="1121592"/>
              <a:ext cx="510461" cy="540531"/>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600" dirty="0"/>
                <a:t>Data</a:t>
              </a:r>
            </a:p>
          </p:txBody>
        </p:sp>
        <p:sp>
          <p:nvSpPr>
            <p:cNvPr id="42" name="Flowchart: Magnetic Disk 74">
              <a:extLst>
                <a:ext uri="{FF2B5EF4-FFF2-40B4-BE49-F238E27FC236}">
                  <a16:creationId xmlns:a16="http://schemas.microsoft.com/office/drawing/2014/main" id="{161260A7-9D33-C202-7DAA-DBCE3602B44E}"/>
                </a:ext>
              </a:extLst>
            </p:cNvPr>
            <p:cNvSpPr/>
            <p:nvPr/>
          </p:nvSpPr>
          <p:spPr>
            <a:xfrm>
              <a:off x="8761151" y="1126240"/>
              <a:ext cx="443807" cy="54053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600" dirty="0"/>
                <a:t>Data</a:t>
              </a:r>
            </a:p>
          </p:txBody>
        </p:sp>
        <p:pic>
          <p:nvPicPr>
            <p:cNvPr id="43" name="Picture 42">
              <a:extLst>
                <a:ext uri="{FF2B5EF4-FFF2-40B4-BE49-F238E27FC236}">
                  <a16:creationId xmlns:a16="http://schemas.microsoft.com/office/drawing/2014/main" id="{5D9D54D6-2A5E-F4A2-90CE-4D7AA8C72FA9}"/>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7475207" y="3330606"/>
              <a:ext cx="671544" cy="746160"/>
            </a:xfrm>
            <a:prstGeom prst="rect">
              <a:avLst/>
            </a:prstGeom>
          </p:spPr>
        </p:pic>
        <p:pic>
          <p:nvPicPr>
            <p:cNvPr id="44" name="Picture 43">
              <a:extLst>
                <a:ext uri="{FF2B5EF4-FFF2-40B4-BE49-F238E27FC236}">
                  <a16:creationId xmlns:a16="http://schemas.microsoft.com/office/drawing/2014/main" id="{992BE250-5351-8C91-5869-83FFBB614887}"/>
                </a:ext>
              </a:extLst>
            </p:cNvPr>
            <p:cNvPicPr>
              <a:picLocks noChangeAspect="1"/>
            </p:cNvPicPr>
            <p:nvPr/>
          </p:nvPicPr>
          <p:blipFill>
            <a:blip r:embed="rId4">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9826943" y="3330606"/>
              <a:ext cx="671544" cy="746160"/>
            </a:xfrm>
            <a:prstGeom prst="rect">
              <a:avLst/>
            </a:prstGeom>
          </p:spPr>
        </p:pic>
        <p:pic>
          <p:nvPicPr>
            <p:cNvPr id="45" name="Picture 44">
              <a:extLst>
                <a:ext uri="{FF2B5EF4-FFF2-40B4-BE49-F238E27FC236}">
                  <a16:creationId xmlns:a16="http://schemas.microsoft.com/office/drawing/2014/main" id="{9736AF34-E7EA-BEBC-0FE7-7C272C3357A4}"/>
                </a:ext>
              </a:extLst>
            </p:cNvPr>
            <p:cNvPicPr>
              <a:picLocks noChangeAspect="1"/>
            </p:cNvPicPr>
            <p:nvPr/>
          </p:nvPicPr>
          <p:blipFill>
            <a:blip r:embed="rId4">
              <a:extLst>
                <a:ext uri="{BEBA8EAE-BF5A-486C-A8C5-ECC9F3942E4B}">
                  <a14:imgProps xmlns:a14="http://schemas.microsoft.com/office/drawing/2010/main">
                    <a14:imgLayer r:embed="rId7">
                      <a14:imgEffect>
                        <a14:colorTemperature colorTemp="4700"/>
                      </a14:imgEffect>
                    </a14:imgLayer>
                  </a14:imgProps>
                </a:ext>
              </a:extLst>
            </a:blip>
            <a:stretch>
              <a:fillRect/>
            </a:stretch>
          </p:blipFill>
          <p:spPr>
            <a:xfrm>
              <a:off x="8638387" y="3330606"/>
              <a:ext cx="671544" cy="746160"/>
            </a:xfrm>
            <a:prstGeom prst="rect">
              <a:avLst/>
            </a:prstGeom>
          </p:spPr>
        </p:pic>
        <p:pic>
          <p:nvPicPr>
            <p:cNvPr id="46" name="Graphic 45" descr="Woman">
              <a:extLst>
                <a:ext uri="{FF2B5EF4-FFF2-40B4-BE49-F238E27FC236}">
                  <a16:creationId xmlns:a16="http://schemas.microsoft.com/office/drawing/2014/main" id="{B303CDE5-444C-66E8-B8B0-B41F26F4BA7A}"/>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615236" y="5855469"/>
              <a:ext cx="739630" cy="733666"/>
            </a:xfrm>
            <a:prstGeom prst="rect">
              <a:avLst/>
            </a:prstGeom>
          </p:spPr>
        </p:pic>
        <p:pic>
          <p:nvPicPr>
            <p:cNvPr id="47" name="Graphic 46" descr="Man">
              <a:extLst>
                <a:ext uri="{FF2B5EF4-FFF2-40B4-BE49-F238E27FC236}">
                  <a16:creationId xmlns:a16="http://schemas.microsoft.com/office/drawing/2014/main" id="{BD9E7B79-32DD-7064-E242-EA5D9D65DE0A}"/>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625792" y="5855469"/>
              <a:ext cx="739630" cy="733666"/>
            </a:xfrm>
            <a:prstGeom prst="rect">
              <a:avLst/>
            </a:prstGeom>
          </p:spPr>
        </p:pic>
        <p:pic>
          <p:nvPicPr>
            <p:cNvPr id="48" name="Graphic 47" descr="Cloud outline">
              <a:extLst>
                <a:ext uri="{FF2B5EF4-FFF2-40B4-BE49-F238E27FC236}">
                  <a16:creationId xmlns:a16="http://schemas.microsoft.com/office/drawing/2014/main" id="{625EE3D6-AACB-F582-2B6F-33903751BF0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8407" y="4955579"/>
              <a:ext cx="914400" cy="914400"/>
            </a:xfrm>
            <a:prstGeom prst="rect">
              <a:avLst/>
            </a:prstGeom>
          </p:spPr>
        </p:pic>
        <p:pic>
          <p:nvPicPr>
            <p:cNvPr id="49" name="Graphic 48" descr="Woman">
              <a:extLst>
                <a:ext uri="{FF2B5EF4-FFF2-40B4-BE49-F238E27FC236}">
                  <a16:creationId xmlns:a16="http://schemas.microsoft.com/office/drawing/2014/main" id="{6C3C1594-8279-23E0-D317-3462E5B58B5A}"/>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676014" y="5855469"/>
              <a:ext cx="739630" cy="733666"/>
            </a:xfrm>
            <a:prstGeom prst="rect">
              <a:avLst/>
            </a:prstGeom>
          </p:spPr>
        </p:pic>
        <p:cxnSp>
          <p:nvCxnSpPr>
            <p:cNvPr id="50" name="Straight Arrow Connector 49">
              <a:extLst>
                <a:ext uri="{FF2B5EF4-FFF2-40B4-BE49-F238E27FC236}">
                  <a16:creationId xmlns:a16="http://schemas.microsoft.com/office/drawing/2014/main" id="{8023DB9F-8778-20E5-F5B4-6CCF669D1ADF}"/>
                </a:ext>
              </a:extLst>
            </p:cNvPr>
            <p:cNvCxnSpPr/>
            <p:nvPr/>
          </p:nvCxnSpPr>
          <p:spPr>
            <a:xfrm flipV="1">
              <a:off x="8181713" y="5604639"/>
              <a:ext cx="444079" cy="48225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A024294-77E0-262D-EDB2-A2458C53AE5B}"/>
                </a:ext>
              </a:extLst>
            </p:cNvPr>
            <p:cNvCxnSpPr>
              <a:cxnSpLocks/>
              <a:stCxn id="48" idx="2"/>
            </p:cNvCxnSpPr>
            <p:nvPr/>
          </p:nvCxnSpPr>
          <p:spPr>
            <a:xfrm flipH="1" flipV="1">
              <a:off x="8981037" y="5604639"/>
              <a:ext cx="14570" cy="26534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45EEC3D-EC99-4D3D-1BB9-174DDB3CDF04}"/>
                </a:ext>
              </a:extLst>
            </p:cNvPr>
            <p:cNvCxnSpPr>
              <a:cxnSpLocks/>
            </p:cNvCxnSpPr>
            <p:nvPr/>
          </p:nvCxnSpPr>
          <p:spPr>
            <a:xfrm flipH="1" flipV="1">
              <a:off x="9314253" y="5622012"/>
              <a:ext cx="570999" cy="46487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34576971-2797-83CD-C937-F2F0193BB3AA}"/>
                </a:ext>
              </a:extLst>
            </p:cNvPr>
            <p:cNvSpPr/>
            <p:nvPr/>
          </p:nvSpPr>
          <p:spPr>
            <a:xfrm>
              <a:off x="9435737" y="5243502"/>
              <a:ext cx="950767" cy="369332"/>
            </a:xfrm>
            <a:prstGeom prst="rect">
              <a:avLst/>
            </a:prstGeom>
          </p:spPr>
          <p:txBody>
            <a:bodyPr wrap="square">
              <a:spAutoFit/>
            </a:bodyPr>
            <a:lstStyle/>
            <a:p>
              <a:r>
                <a:rPr lang="en-AU" sz="1200" dirty="0"/>
                <a:t>Internet</a:t>
              </a:r>
            </a:p>
          </p:txBody>
        </p:sp>
        <p:sp>
          <p:nvSpPr>
            <p:cNvPr id="54" name="Hexagon 53">
              <a:extLst>
                <a:ext uri="{FF2B5EF4-FFF2-40B4-BE49-F238E27FC236}">
                  <a16:creationId xmlns:a16="http://schemas.microsoft.com/office/drawing/2014/main" id="{5C2576B2-B393-BACC-1DEA-60D29A523159}"/>
                </a:ext>
              </a:extLst>
            </p:cNvPr>
            <p:cNvSpPr/>
            <p:nvPr/>
          </p:nvSpPr>
          <p:spPr>
            <a:xfrm>
              <a:off x="8708401" y="4472346"/>
              <a:ext cx="531515" cy="439947"/>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55" name="Straight Arrow Connector 54">
              <a:extLst>
                <a:ext uri="{FF2B5EF4-FFF2-40B4-BE49-F238E27FC236}">
                  <a16:creationId xmlns:a16="http://schemas.microsoft.com/office/drawing/2014/main" id="{825EBB62-B818-9A21-79A7-3D8BAA5C4EC8}"/>
                </a:ext>
              </a:extLst>
            </p:cNvPr>
            <p:cNvCxnSpPr>
              <a:cxnSpLocks/>
            </p:cNvCxnSpPr>
            <p:nvPr/>
          </p:nvCxnSpPr>
          <p:spPr>
            <a:xfrm flipV="1">
              <a:off x="8974158" y="4904699"/>
              <a:ext cx="0" cy="26713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6237019-1B8A-BE60-EBFC-3AB77DED0865}"/>
                </a:ext>
              </a:extLst>
            </p:cNvPr>
            <p:cNvCxnSpPr>
              <a:cxnSpLocks/>
            </p:cNvCxnSpPr>
            <p:nvPr/>
          </p:nvCxnSpPr>
          <p:spPr>
            <a:xfrm flipV="1">
              <a:off x="8974158" y="4042035"/>
              <a:ext cx="0" cy="43031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E59AEE5-AD21-63F5-A6CA-50A76F6ADB9E}"/>
                </a:ext>
              </a:extLst>
            </p:cNvPr>
            <p:cNvCxnSpPr>
              <a:cxnSpLocks/>
              <a:endCxn id="43" idx="2"/>
            </p:cNvCxnSpPr>
            <p:nvPr/>
          </p:nvCxnSpPr>
          <p:spPr>
            <a:xfrm flipH="1" flipV="1">
              <a:off x="7810979" y="4076766"/>
              <a:ext cx="1163179" cy="39558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3226F5C-F8A4-7456-3BD8-C7B49F8A21DB}"/>
                </a:ext>
              </a:extLst>
            </p:cNvPr>
            <p:cNvCxnSpPr>
              <a:cxnSpLocks/>
            </p:cNvCxnSpPr>
            <p:nvPr/>
          </p:nvCxnSpPr>
          <p:spPr>
            <a:xfrm flipV="1">
              <a:off x="8995607" y="4076766"/>
              <a:ext cx="1022321" cy="39558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8C238CE-BF38-4CF1-FF2B-21229CBD2903}"/>
                </a:ext>
              </a:extLst>
            </p:cNvPr>
            <p:cNvCxnSpPr>
              <a:cxnSpLocks/>
            </p:cNvCxnSpPr>
            <p:nvPr/>
          </p:nvCxnSpPr>
          <p:spPr>
            <a:xfrm flipV="1">
              <a:off x="7810979" y="2935026"/>
              <a:ext cx="0" cy="43031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C619A0A-1975-6F08-BEC4-ED8618CEB666}"/>
                </a:ext>
              </a:extLst>
            </p:cNvPr>
            <p:cNvCxnSpPr>
              <a:cxnSpLocks/>
            </p:cNvCxnSpPr>
            <p:nvPr/>
          </p:nvCxnSpPr>
          <p:spPr>
            <a:xfrm flipV="1">
              <a:off x="8974158" y="2900295"/>
              <a:ext cx="0" cy="43031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3F8F6C-D95F-96B9-AA45-BC527F22A9C7}"/>
                </a:ext>
              </a:extLst>
            </p:cNvPr>
            <p:cNvCxnSpPr>
              <a:cxnSpLocks/>
            </p:cNvCxnSpPr>
            <p:nvPr/>
          </p:nvCxnSpPr>
          <p:spPr>
            <a:xfrm flipV="1">
              <a:off x="10218460" y="2900295"/>
              <a:ext cx="0" cy="43031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4277796-20F6-9473-A2E6-93002391E9F4}"/>
                </a:ext>
              </a:extLst>
            </p:cNvPr>
            <p:cNvCxnSpPr>
              <a:cxnSpLocks/>
            </p:cNvCxnSpPr>
            <p:nvPr/>
          </p:nvCxnSpPr>
          <p:spPr>
            <a:xfrm flipV="1">
              <a:off x="7954133" y="2900295"/>
              <a:ext cx="824283" cy="44829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29C7533-6BB1-3792-3801-522E687093B5}"/>
                </a:ext>
              </a:extLst>
            </p:cNvPr>
            <p:cNvCxnSpPr>
              <a:cxnSpLocks/>
            </p:cNvCxnSpPr>
            <p:nvPr/>
          </p:nvCxnSpPr>
          <p:spPr>
            <a:xfrm flipH="1" flipV="1">
              <a:off x="9126558" y="2805830"/>
              <a:ext cx="891370" cy="62976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4EC4CF9-AC3B-6BD6-243E-431D2F47B204}"/>
                </a:ext>
              </a:extLst>
            </p:cNvPr>
            <p:cNvCxnSpPr>
              <a:cxnSpLocks/>
            </p:cNvCxnSpPr>
            <p:nvPr/>
          </p:nvCxnSpPr>
          <p:spPr>
            <a:xfrm flipV="1">
              <a:off x="9160188" y="2924378"/>
              <a:ext cx="816446" cy="42047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0A916E2-5D2A-5702-E425-06E3176611E7}"/>
                </a:ext>
              </a:extLst>
            </p:cNvPr>
            <p:cNvCxnSpPr>
              <a:cxnSpLocks/>
              <a:endCxn id="37" idx="0"/>
            </p:cNvCxnSpPr>
            <p:nvPr/>
          </p:nvCxnSpPr>
          <p:spPr>
            <a:xfrm flipH="1">
              <a:off x="7862673" y="1678866"/>
              <a:ext cx="949373" cy="5100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DC48278-A89C-2EC4-641B-92AFDA51E889}"/>
                </a:ext>
              </a:extLst>
            </p:cNvPr>
            <p:cNvCxnSpPr>
              <a:cxnSpLocks/>
              <a:stCxn id="42" idx="3"/>
              <a:endCxn id="39" idx="0"/>
            </p:cNvCxnSpPr>
            <p:nvPr/>
          </p:nvCxnSpPr>
          <p:spPr>
            <a:xfrm flipH="1">
              <a:off x="8974159" y="1666770"/>
              <a:ext cx="8896" cy="52209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5C2F1EB-075A-287A-7147-04CD61635E97}"/>
                </a:ext>
              </a:extLst>
            </p:cNvPr>
            <p:cNvCxnSpPr>
              <a:cxnSpLocks/>
              <a:stCxn id="38" idx="0"/>
            </p:cNvCxnSpPr>
            <p:nvPr/>
          </p:nvCxnSpPr>
          <p:spPr>
            <a:xfrm flipH="1" flipV="1">
              <a:off x="9116846" y="1689940"/>
              <a:ext cx="1007669" cy="49892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00DB33E-4B4E-1D73-1E2E-3B609419193C}"/>
                </a:ext>
              </a:extLst>
            </p:cNvPr>
            <p:cNvCxnSpPr>
              <a:cxnSpLocks/>
              <a:stCxn id="42" idx="2"/>
              <a:endCxn id="40" idx="4"/>
            </p:cNvCxnSpPr>
            <p:nvPr/>
          </p:nvCxnSpPr>
          <p:spPr>
            <a:xfrm flipH="1">
              <a:off x="8006724" y="1396505"/>
              <a:ext cx="754427" cy="3672"/>
            </a:xfrm>
            <a:prstGeom prst="straightConnector1">
              <a:avLst/>
            </a:prstGeom>
            <a:ln>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241164D-E352-E89C-72B3-041E084E3FF3}"/>
                </a:ext>
              </a:extLst>
            </p:cNvPr>
            <p:cNvCxnSpPr>
              <a:cxnSpLocks/>
              <a:stCxn id="41" idx="2"/>
              <a:endCxn id="42" idx="4"/>
            </p:cNvCxnSpPr>
            <p:nvPr/>
          </p:nvCxnSpPr>
          <p:spPr>
            <a:xfrm flipH="1">
              <a:off x="9204958" y="1391857"/>
              <a:ext cx="762015" cy="4648"/>
            </a:xfrm>
            <a:prstGeom prst="straightConnector1">
              <a:avLst/>
            </a:prstGeom>
            <a:ln>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C20E4951-40E8-420A-951A-02F22823301E}"/>
                </a:ext>
              </a:extLst>
            </p:cNvPr>
            <p:cNvSpPr/>
            <p:nvPr/>
          </p:nvSpPr>
          <p:spPr>
            <a:xfrm>
              <a:off x="10352447" y="3494614"/>
              <a:ext cx="1103165" cy="307776"/>
            </a:xfrm>
            <a:prstGeom prst="rect">
              <a:avLst/>
            </a:prstGeom>
          </p:spPr>
          <p:txBody>
            <a:bodyPr wrap="square">
              <a:spAutoFit/>
            </a:bodyPr>
            <a:lstStyle/>
            <a:p>
              <a:r>
                <a:rPr lang="en-AU" sz="900" dirty="0"/>
                <a:t>Web Servers</a:t>
              </a:r>
            </a:p>
          </p:txBody>
        </p:sp>
        <p:sp>
          <p:nvSpPr>
            <p:cNvPr id="108" name="Rectangle 107">
              <a:extLst>
                <a:ext uri="{FF2B5EF4-FFF2-40B4-BE49-F238E27FC236}">
                  <a16:creationId xmlns:a16="http://schemas.microsoft.com/office/drawing/2014/main" id="{F2E298EA-602B-CDC3-A964-980017B0394C}"/>
                </a:ext>
              </a:extLst>
            </p:cNvPr>
            <p:cNvSpPr/>
            <p:nvPr/>
          </p:nvSpPr>
          <p:spPr>
            <a:xfrm>
              <a:off x="10352447" y="2271559"/>
              <a:ext cx="972036" cy="492443"/>
            </a:xfrm>
            <a:prstGeom prst="rect">
              <a:avLst/>
            </a:prstGeom>
          </p:spPr>
          <p:txBody>
            <a:bodyPr wrap="square">
              <a:spAutoFit/>
            </a:bodyPr>
            <a:lstStyle/>
            <a:p>
              <a:r>
                <a:rPr lang="en-AU" sz="900" dirty="0"/>
                <a:t>Application Servers</a:t>
              </a:r>
            </a:p>
          </p:txBody>
        </p:sp>
        <p:sp>
          <p:nvSpPr>
            <p:cNvPr id="109" name="Rectangle 108">
              <a:extLst>
                <a:ext uri="{FF2B5EF4-FFF2-40B4-BE49-F238E27FC236}">
                  <a16:creationId xmlns:a16="http://schemas.microsoft.com/office/drawing/2014/main" id="{F35DAA1A-F436-02C3-E3F8-BF0CC019ED54}"/>
                </a:ext>
              </a:extLst>
            </p:cNvPr>
            <p:cNvSpPr/>
            <p:nvPr/>
          </p:nvSpPr>
          <p:spPr>
            <a:xfrm>
              <a:off x="8629871" y="822644"/>
              <a:ext cx="731472" cy="307776"/>
            </a:xfrm>
            <a:prstGeom prst="rect">
              <a:avLst/>
            </a:prstGeom>
          </p:spPr>
          <p:txBody>
            <a:bodyPr wrap="square">
              <a:spAutoFit/>
            </a:bodyPr>
            <a:lstStyle/>
            <a:p>
              <a:pPr algn="ctr"/>
              <a:r>
                <a:rPr lang="en-AU" sz="900" dirty="0"/>
                <a:t>Master</a:t>
              </a:r>
            </a:p>
          </p:txBody>
        </p:sp>
        <p:sp>
          <p:nvSpPr>
            <p:cNvPr id="110" name="Rectangle 109">
              <a:extLst>
                <a:ext uri="{FF2B5EF4-FFF2-40B4-BE49-F238E27FC236}">
                  <a16:creationId xmlns:a16="http://schemas.microsoft.com/office/drawing/2014/main" id="{EC8D8A07-6591-0F00-0FFE-63153C80BF9B}"/>
                </a:ext>
              </a:extLst>
            </p:cNvPr>
            <p:cNvSpPr/>
            <p:nvPr/>
          </p:nvSpPr>
          <p:spPr>
            <a:xfrm>
              <a:off x="9766107" y="827188"/>
              <a:ext cx="793215" cy="307776"/>
            </a:xfrm>
            <a:prstGeom prst="rect">
              <a:avLst/>
            </a:prstGeom>
          </p:spPr>
          <p:txBody>
            <a:bodyPr wrap="square">
              <a:spAutoFit/>
            </a:bodyPr>
            <a:lstStyle/>
            <a:p>
              <a:pPr algn="ctr"/>
              <a:r>
                <a:rPr lang="en-AU" sz="900" dirty="0"/>
                <a:t>Replica</a:t>
              </a:r>
            </a:p>
          </p:txBody>
        </p:sp>
        <p:sp>
          <p:nvSpPr>
            <p:cNvPr id="112" name="Rectangle 111">
              <a:extLst>
                <a:ext uri="{FF2B5EF4-FFF2-40B4-BE49-F238E27FC236}">
                  <a16:creationId xmlns:a16="http://schemas.microsoft.com/office/drawing/2014/main" id="{6F9F6809-4B00-4D80-847B-E3622B2E3188}"/>
                </a:ext>
              </a:extLst>
            </p:cNvPr>
            <p:cNvSpPr/>
            <p:nvPr/>
          </p:nvSpPr>
          <p:spPr>
            <a:xfrm>
              <a:off x="7414371" y="847977"/>
              <a:ext cx="793215" cy="307776"/>
            </a:xfrm>
            <a:prstGeom prst="rect">
              <a:avLst/>
            </a:prstGeom>
          </p:spPr>
          <p:txBody>
            <a:bodyPr wrap="square">
              <a:spAutoFit/>
            </a:bodyPr>
            <a:lstStyle/>
            <a:p>
              <a:pPr algn="ctr"/>
              <a:r>
                <a:rPr lang="en-AU" sz="900" dirty="0"/>
                <a:t>Replica</a:t>
              </a:r>
            </a:p>
          </p:txBody>
        </p:sp>
        <p:sp>
          <p:nvSpPr>
            <p:cNvPr id="113" name="Rectangle 112">
              <a:extLst>
                <a:ext uri="{FF2B5EF4-FFF2-40B4-BE49-F238E27FC236}">
                  <a16:creationId xmlns:a16="http://schemas.microsoft.com/office/drawing/2014/main" id="{E7191628-E99C-11A4-3595-608E135770AC}"/>
                </a:ext>
              </a:extLst>
            </p:cNvPr>
            <p:cNvSpPr/>
            <p:nvPr/>
          </p:nvSpPr>
          <p:spPr>
            <a:xfrm>
              <a:off x="9228814" y="4553990"/>
              <a:ext cx="1157691" cy="307776"/>
            </a:xfrm>
            <a:prstGeom prst="rect">
              <a:avLst/>
            </a:prstGeom>
          </p:spPr>
          <p:txBody>
            <a:bodyPr wrap="square">
              <a:spAutoFit/>
            </a:bodyPr>
            <a:lstStyle/>
            <a:p>
              <a:r>
                <a:rPr lang="en-AU" sz="900" dirty="0"/>
                <a:t>Load balancer</a:t>
              </a:r>
            </a:p>
          </p:txBody>
        </p:sp>
        <p:sp>
          <p:nvSpPr>
            <p:cNvPr id="114" name="Rectangle 113">
              <a:extLst>
                <a:ext uri="{FF2B5EF4-FFF2-40B4-BE49-F238E27FC236}">
                  <a16:creationId xmlns:a16="http://schemas.microsoft.com/office/drawing/2014/main" id="{D437D5A5-6D15-1845-5C3C-F26D149F8AA4}"/>
                </a:ext>
              </a:extLst>
            </p:cNvPr>
            <p:cNvSpPr/>
            <p:nvPr/>
          </p:nvSpPr>
          <p:spPr>
            <a:xfrm>
              <a:off x="7414372" y="822642"/>
              <a:ext cx="3910110" cy="4203947"/>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5" name="Rectangle 114">
              <a:extLst>
                <a:ext uri="{FF2B5EF4-FFF2-40B4-BE49-F238E27FC236}">
                  <a16:creationId xmlns:a16="http://schemas.microsoft.com/office/drawing/2014/main" id="{A3CB8B2E-F0DE-CE50-81BF-3A4C98101FC0}"/>
                </a:ext>
              </a:extLst>
            </p:cNvPr>
            <p:cNvSpPr/>
            <p:nvPr/>
          </p:nvSpPr>
          <p:spPr>
            <a:xfrm>
              <a:off x="8643622" y="452669"/>
              <a:ext cx="1816664" cy="400140"/>
            </a:xfrm>
            <a:prstGeom prst="rect">
              <a:avLst/>
            </a:prstGeom>
          </p:spPr>
          <p:txBody>
            <a:bodyPr wrap="square">
              <a:spAutoFit/>
            </a:bodyPr>
            <a:lstStyle/>
            <a:p>
              <a:r>
                <a:rPr lang="en-AU" sz="1200" dirty="0"/>
                <a:t>Server Cluster</a:t>
              </a:r>
            </a:p>
          </p:txBody>
        </p:sp>
      </p:grpSp>
      <p:grpSp>
        <p:nvGrpSpPr>
          <p:cNvPr id="7" name="Group 6">
            <a:extLst>
              <a:ext uri="{FF2B5EF4-FFF2-40B4-BE49-F238E27FC236}">
                <a16:creationId xmlns:a16="http://schemas.microsoft.com/office/drawing/2014/main" id="{DD75EC07-B6A7-6A7E-2098-D27AD1C58D22}"/>
              </a:ext>
            </a:extLst>
          </p:cNvPr>
          <p:cNvGrpSpPr/>
          <p:nvPr/>
        </p:nvGrpSpPr>
        <p:grpSpPr>
          <a:xfrm>
            <a:off x="2939132" y="2648387"/>
            <a:ext cx="2100306" cy="2389353"/>
            <a:chOff x="3330304" y="2882649"/>
            <a:chExt cx="2800408" cy="3185803"/>
          </a:xfrm>
        </p:grpSpPr>
        <p:grpSp>
          <p:nvGrpSpPr>
            <p:cNvPr id="106" name="Group 105">
              <a:extLst>
                <a:ext uri="{FF2B5EF4-FFF2-40B4-BE49-F238E27FC236}">
                  <a16:creationId xmlns:a16="http://schemas.microsoft.com/office/drawing/2014/main" id="{329AD8E2-2C06-87FA-AC55-7A9DF0A327E1}"/>
                </a:ext>
              </a:extLst>
            </p:cNvPr>
            <p:cNvGrpSpPr/>
            <p:nvPr/>
          </p:nvGrpSpPr>
          <p:grpSpPr>
            <a:xfrm>
              <a:off x="3330304" y="2882649"/>
              <a:ext cx="2800408" cy="2726811"/>
              <a:chOff x="3330304" y="2882649"/>
              <a:chExt cx="2800408" cy="2726811"/>
            </a:xfrm>
          </p:grpSpPr>
          <p:pic>
            <p:nvPicPr>
              <p:cNvPr id="5" name="Picture 4">
                <a:extLst>
                  <a:ext uri="{FF2B5EF4-FFF2-40B4-BE49-F238E27FC236}">
                    <a16:creationId xmlns:a16="http://schemas.microsoft.com/office/drawing/2014/main" id="{17390F8D-2675-3ACF-27DE-62F4EDE733AD}"/>
                  </a:ext>
                </a:extLst>
              </p:cNvPr>
              <p:cNvPicPr>
                <a:picLocks noChangeAspect="1"/>
              </p:cNvPicPr>
              <p:nvPr/>
            </p:nvPicPr>
            <p:blipFill>
              <a:blip r:embed="rId3"/>
              <a:stretch>
                <a:fillRect/>
              </a:stretch>
            </p:blipFill>
            <p:spPr>
              <a:xfrm>
                <a:off x="4281852" y="3229744"/>
                <a:ext cx="671544" cy="746160"/>
              </a:xfrm>
              <a:prstGeom prst="rect">
                <a:avLst/>
              </a:prstGeom>
            </p:spPr>
          </p:pic>
          <p:pic>
            <p:nvPicPr>
              <p:cNvPr id="13" name="Graphic 12" descr="Woman">
                <a:extLst>
                  <a:ext uri="{FF2B5EF4-FFF2-40B4-BE49-F238E27FC236}">
                    <a16:creationId xmlns:a16="http://schemas.microsoft.com/office/drawing/2014/main" id="{6F7868D2-B81B-E342-4D92-4ECFD5B66D76}"/>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3330304" y="4875794"/>
                <a:ext cx="739630" cy="733666"/>
              </a:xfrm>
              <a:prstGeom prst="rect">
                <a:avLst/>
              </a:prstGeom>
            </p:spPr>
          </p:pic>
          <p:pic>
            <p:nvPicPr>
              <p:cNvPr id="14" name="Graphic 13" descr="Man">
                <a:extLst>
                  <a:ext uri="{FF2B5EF4-FFF2-40B4-BE49-F238E27FC236}">
                    <a16:creationId xmlns:a16="http://schemas.microsoft.com/office/drawing/2014/main" id="{94960092-6549-7875-CE89-F5E91D12A226}"/>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340860" y="4875794"/>
                <a:ext cx="739630" cy="733666"/>
              </a:xfrm>
              <a:prstGeom prst="rect">
                <a:avLst/>
              </a:prstGeom>
            </p:spPr>
          </p:pic>
          <p:sp>
            <p:nvSpPr>
              <p:cNvPr id="16" name="Flowchart: Magnetic Disk 74">
                <a:extLst>
                  <a:ext uri="{FF2B5EF4-FFF2-40B4-BE49-F238E27FC236}">
                    <a16:creationId xmlns:a16="http://schemas.microsoft.com/office/drawing/2014/main" id="{997AA3A4-6FCF-092C-3E2B-6ECA19F19D55}"/>
                  </a:ext>
                </a:extLst>
              </p:cNvPr>
              <p:cNvSpPr/>
              <p:nvPr/>
            </p:nvSpPr>
            <p:spPr>
              <a:xfrm>
                <a:off x="4689004" y="3438717"/>
                <a:ext cx="539705" cy="5405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600" dirty="0"/>
                  <a:t>Data</a:t>
                </a:r>
              </a:p>
            </p:txBody>
          </p:sp>
          <p:sp>
            <p:nvSpPr>
              <p:cNvPr id="17" name="Rectangle 16">
                <a:extLst>
                  <a:ext uri="{FF2B5EF4-FFF2-40B4-BE49-F238E27FC236}">
                    <a16:creationId xmlns:a16="http://schemas.microsoft.com/office/drawing/2014/main" id="{F7D14B0E-151C-75C0-C79B-8975F8FA3C1B}"/>
                  </a:ext>
                </a:extLst>
              </p:cNvPr>
              <p:cNvSpPr/>
              <p:nvPr/>
            </p:nvSpPr>
            <p:spPr>
              <a:xfrm>
                <a:off x="4274979" y="2882649"/>
                <a:ext cx="805511" cy="369332"/>
              </a:xfrm>
              <a:prstGeom prst="rect">
                <a:avLst/>
              </a:prstGeom>
            </p:spPr>
            <p:txBody>
              <a:bodyPr wrap="square">
                <a:spAutoFit/>
              </a:bodyPr>
              <a:lstStyle/>
              <a:p>
                <a:r>
                  <a:rPr lang="en-AU" sz="1200" dirty="0"/>
                  <a:t>Server</a:t>
                </a:r>
              </a:p>
            </p:txBody>
          </p:sp>
          <p:pic>
            <p:nvPicPr>
              <p:cNvPr id="19" name="Graphic 18" descr="Cloud outline">
                <a:extLst>
                  <a:ext uri="{FF2B5EF4-FFF2-40B4-BE49-F238E27FC236}">
                    <a16:creationId xmlns:a16="http://schemas.microsoft.com/office/drawing/2014/main" id="{E0C9CF46-4317-0B61-1C74-199497EBAF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53475" y="3975904"/>
                <a:ext cx="914400" cy="914400"/>
              </a:xfrm>
              <a:prstGeom prst="rect">
                <a:avLst/>
              </a:prstGeom>
            </p:spPr>
          </p:pic>
          <p:pic>
            <p:nvPicPr>
              <p:cNvPr id="20" name="Graphic 19" descr="Woman">
                <a:extLst>
                  <a:ext uri="{FF2B5EF4-FFF2-40B4-BE49-F238E27FC236}">
                    <a16:creationId xmlns:a16="http://schemas.microsoft.com/office/drawing/2014/main" id="{664DFAC3-2885-52F9-5B38-4954ABD7000E}"/>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391082" y="4875794"/>
                <a:ext cx="739630" cy="733666"/>
              </a:xfrm>
              <a:prstGeom prst="rect">
                <a:avLst/>
              </a:prstGeom>
            </p:spPr>
          </p:pic>
          <p:cxnSp>
            <p:nvCxnSpPr>
              <p:cNvPr id="25" name="Straight Arrow Connector 24">
                <a:extLst>
                  <a:ext uri="{FF2B5EF4-FFF2-40B4-BE49-F238E27FC236}">
                    <a16:creationId xmlns:a16="http://schemas.microsoft.com/office/drawing/2014/main" id="{E63AAA25-646D-5F85-B26B-ED1DB2E7D43D}"/>
                  </a:ext>
                </a:extLst>
              </p:cNvPr>
              <p:cNvCxnSpPr/>
              <p:nvPr/>
            </p:nvCxnSpPr>
            <p:spPr>
              <a:xfrm flipV="1">
                <a:off x="3896781" y="4624964"/>
                <a:ext cx="444079" cy="48225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4246C88-EAF1-44E1-3397-58189E370E58}"/>
                  </a:ext>
                </a:extLst>
              </p:cNvPr>
              <p:cNvCxnSpPr>
                <a:cxnSpLocks/>
                <a:stCxn id="19" idx="2"/>
              </p:cNvCxnSpPr>
              <p:nvPr/>
            </p:nvCxnSpPr>
            <p:spPr>
              <a:xfrm flipH="1" flipV="1">
                <a:off x="4696105" y="4624964"/>
                <a:ext cx="14570" cy="26534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6B15A-D422-04BF-99C1-D4B0021F19FD}"/>
                  </a:ext>
                </a:extLst>
              </p:cNvPr>
              <p:cNvCxnSpPr>
                <a:cxnSpLocks/>
              </p:cNvCxnSpPr>
              <p:nvPr/>
            </p:nvCxnSpPr>
            <p:spPr>
              <a:xfrm flipH="1" flipV="1">
                <a:off x="5029321" y="4642337"/>
                <a:ext cx="570999" cy="46487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E7C76-5836-050A-53CC-C2324D28EA66}"/>
                  </a:ext>
                </a:extLst>
              </p:cNvPr>
              <p:cNvCxnSpPr>
                <a:cxnSpLocks/>
                <a:endCxn id="5" idx="2"/>
              </p:cNvCxnSpPr>
              <p:nvPr/>
            </p:nvCxnSpPr>
            <p:spPr>
              <a:xfrm flipV="1">
                <a:off x="4617624" y="3975904"/>
                <a:ext cx="0" cy="24976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1D5B7DD-16D5-9997-F014-BFA0A4843CB3}"/>
                  </a:ext>
                </a:extLst>
              </p:cNvPr>
              <p:cNvSpPr/>
              <p:nvPr/>
            </p:nvSpPr>
            <p:spPr>
              <a:xfrm>
                <a:off x="5150807" y="4263827"/>
                <a:ext cx="950767" cy="369332"/>
              </a:xfrm>
              <a:prstGeom prst="rect">
                <a:avLst/>
              </a:prstGeom>
            </p:spPr>
            <p:txBody>
              <a:bodyPr wrap="square">
                <a:spAutoFit/>
              </a:bodyPr>
              <a:lstStyle/>
              <a:p>
                <a:r>
                  <a:rPr lang="en-AU" sz="1200" dirty="0"/>
                  <a:t>Internet</a:t>
                </a:r>
              </a:p>
            </p:txBody>
          </p:sp>
        </p:grpSp>
        <p:sp>
          <p:nvSpPr>
            <p:cNvPr id="6" name="TextBox 5">
              <a:extLst>
                <a:ext uri="{FF2B5EF4-FFF2-40B4-BE49-F238E27FC236}">
                  <a16:creationId xmlns:a16="http://schemas.microsoft.com/office/drawing/2014/main" id="{E31D2219-F5D3-BD66-B8F3-76F3FD598F85}"/>
                </a:ext>
              </a:extLst>
            </p:cNvPr>
            <p:cNvSpPr txBox="1"/>
            <p:nvPr/>
          </p:nvSpPr>
          <p:spPr>
            <a:xfrm>
              <a:off x="4247255" y="5668343"/>
              <a:ext cx="915275" cy="400109"/>
            </a:xfrm>
            <a:prstGeom prst="rect">
              <a:avLst/>
            </a:prstGeom>
            <a:noFill/>
          </p:spPr>
          <p:txBody>
            <a:bodyPr wrap="square">
              <a:spAutoFit/>
            </a:bodyPr>
            <a:lstStyle/>
            <a:p>
              <a:r>
                <a:rPr lang="en-AU" sz="1350" dirty="0"/>
                <a:t>Clients</a:t>
              </a:r>
            </a:p>
          </p:txBody>
        </p:sp>
      </p:grpSp>
      <p:sp>
        <p:nvSpPr>
          <p:cNvPr id="8" name="Slide Number Placeholder 7">
            <a:extLst>
              <a:ext uri="{FF2B5EF4-FFF2-40B4-BE49-F238E27FC236}">
                <a16:creationId xmlns:a16="http://schemas.microsoft.com/office/drawing/2014/main" id="{605775C2-6CD1-FD99-A4BC-478EDE55BA79}"/>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359216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ontent Placeholder 108"/>
          <p:cNvSpPr>
            <a:spLocks noGrp="1"/>
          </p:cNvSpPr>
          <p:nvPr>
            <p:ph idx="1"/>
          </p:nvPr>
        </p:nvSpPr>
        <p:spPr>
          <a:xfrm>
            <a:off x="4139751" y="1273324"/>
            <a:ext cx="4428250" cy="3816425"/>
          </a:xfrm>
        </p:spPr>
        <p:txBody>
          <a:bodyPr>
            <a:normAutofit lnSpcReduction="10000"/>
          </a:bodyPr>
          <a:lstStyle/>
          <a:p>
            <a:r>
              <a:rPr lang="en-AU" dirty="0"/>
              <a:t>Main functionally:</a:t>
            </a:r>
          </a:p>
          <a:p>
            <a:pPr lvl="1"/>
            <a:r>
              <a:rPr lang="en-AU" sz="1800" dirty="0"/>
              <a:t>Shared append-only database (a ledger)</a:t>
            </a:r>
          </a:p>
          <a:p>
            <a:pPr lvl="1"/>
            <a:r>
              <a:rPr lang="en-AU" sz="1800" dirty="0"/>
              <a:t>Shared compute platform (“smart contracts”)</a:t>
            </a:r>
            <a:endParaRPr lang="en-US" sz="1800" dirty="0"/>
          </a:p>
          <a:p>
            <a:pPr marL="0" indent="0">
              <a:buNone/>
            </a:pPr>
            <a:endParaRPr lang="en-US" dirty="0"/>
          </a:p>
          <a:p>
            <a:r>
              <a:rPr lang="en-US" dirty="0"/>
              <a:t>Logically </a:t>
            </a:r>
            <a:r>
              <a:rPr lang="en-AU" dirty="0"/>
              <a:t>centralises</a:t>
            </a:r>
            <a:r>
              <a:rPr lang="en-US" dirty="0"/>
              <a:t> data;</a:t>
            </a:r>
            <a:br>
              <a:rPr lang="en-US" dirty="0"/>
            </a:br>
            <a:r>
              <a:rPr lang="en-US" dirty="0"/>
              <a:t>administratively </a:t>
            </a:r>
            <a:r>
              <a:rPr lang="en-AU" dirty="0"/>
              <a:t>decentralises</a:t>
            </a:r>
            <a:r>
              <a:rPr lang="en-US" dirty="0"/>
              <a:t> control</a:t>
            </a:r>
          </a:p>
          <a:p>
            <a:endParaRPr lang="en-AU" dirty="0"/>
          </a:p>
          <a:p>
            <a:r>
              <a:rPr lang="en-AU" dirty="0"/>
              <a:t>Blockchains are good for …</a:t>
            </a:r>
          </a:p>
          <a:p>
            <a:pPr lvl="1"/>
            <a:r>
              <a:rPr lang="en-AU" sz="1800" dirty="0"/>
              <a:t>New trustworthy &amp; efficient ways to work together</a:t>
            </a:r>
          </a:p>
          <a:p>
            <a:pPr lvl="1"/>
            <a:r>
              <a:rPr lang="en-AU" sz="1800" dirty="0"/>
              <a:t>Exclusive control of digital assets</a:t>
            </a:r>
          </a:p>
          <a:p>
            <a:pPr lvl="2"/>
            <a:endParaRPr lang="en-US" dirty="0"/>
          </a:p>
        </p:txBody>
      </p:sp>
      <p:sp>
        <p:nvSpPr>
          <p:cNvPr id="2" name="Title 1"/>
          <p:cNvSpPr>
            <a:spLocks noGrp="1"/>
          </p:cNvSpPr>
          <p:nvPr>
            <p:ph type="title"/>
          </p:nvPr>
        </p:nvSpPr>
        <p:spPr/>
        <p:txBody>
          <a:bodyPr>
            <a:noAutofit/>
          </a:bodyPr>
          <a:lstStyle/>
          <a:p>
            <a:r>
              <a:rPr lang="en-AU" dirty="0"/>
              <a:t>Blockchains</a:t>
            </a:r>
          </a:p>
        </p:txBody>
      </p:sp>
      <p:sp>
        <p:nvSpPr>
          <p:cNvPr id="98" name="Rectangle 97">
            <a:extLst>
              <a:ext uri="{FF2B5EF4-FFF2-40B4-BE49-F238E27FC236}">
                <a16:creationId xmlns:a16="http://schemas.microsoft.com/office/drawing/2014/main" id="{2AEEDB07-443A-4060-AE24-A6E9127B87F4}"/>
              </a:ext>
            </a:extLst>
          </p:cNvPr>
          <p:cNvSpPr/>
          <p:nvPr/>
        </p:nvSpPr>
        <p:spPr>
          <a:xfrm>
            <a:off x="35497" y="1826884"/>
            <a:ext cx="1532597" cy="830997"/>
          </a:xfrm>
          <a:prstGeom prst="rect">
            <a:avLst/>
          </a:prstGeom>
        </p:spPr>
        <p:txBody>
          <a:bodyPr wrap="square" anchor="t">
            <a:spAutoFit/>
          </a:bodyPr>
          <a:lstStyle/>
          <a:p>
            <a:pPr algn="r"/>
            <a:r>
              <a:rPr lang="en-AU" altLang="zh-CN" sz="1600" dirty="0">
                <a:solidFill>
                  <a:srgbClr val="00A9CE"/>
                </a:solidFill>
                <a:latin typeface="Avenir Next Regular"/>
                <a:cs typeface="Avenir Next Regular"/>
              </a:rPr>
              <a:t>Centralised</a:t>
            </a:r>
          </a:p>
          <a:p>
            <a:pPr algn="r"/>
            <a:r>
              <a:rPr lang="en-AU" altLang="zh-CN" sz="1600" dirty="0">
                <a:solidFill>
                  <a:srgbClr val="00A9CE"/>
                </a:solidFill>
                <a:latin typeface="Avenir Next Regular"/>
                <a:cs typeface="Avenir Next Regular"/>
              </a:rPr>
              <a:t>Trust using a</a:t>
            </a:r>
          </a:p>
          <a:p>
            <a:pPr algn="r"/>
            <a:r>
              <a:rPr lang="en-AU" sz="1600" dirty="0">
                <a:solidFill>
                  <a:srgbClr val="00A9CE"/>
                </a:solidFill>
                <a:latin typeface="Avenir Next Regular"/>
                <a:cs typeface="Avenir Next Regular"/>
              </a:rPr>
              <a:t>3</a:t>
            </a:r>
            <a:r>
              <a:rPr lang="en-AU" sz="1600" baseline="30000" dirty="0">
                <a:solidFill>
                  <a:srgbClr val="00A9CE"/>
                </a:solidFill>
                <a:latin typeface="Avenir Next Regular"/>
                <a:cs typeface="Avenir Next Regular"/>
              </a:rPr>
              <a:t>rd</a:t>
            </a:r>
            <a:r>
              <a:rPr lang="en-AU" sz="1600" dirty="0">
                <a:solidFill>
                  <a:srgbClr val="00A9CE"/>
                </a:solidFill>
                <a:latin typeface="Avenir Next Regular"/>
                <a:cs typeface="Avenir Next Regular"/>
              </a:rPr>
              <a:t> Party</a:t>
            </a:r>
            <a:endParaRPr lang="en-US" sz="1600" dirty="0">
              <a:solidFill>
                <a:srgbClr val="00A9CE"/>
              </a:solidFill>
              <a:latin typeface="Avenir Next Regular"/>
              <a:cs typeface="Avenir Next Regular"/>
            </a:endParaRPr>
          </a:p>
        </p:txBody>
      </p:sp>
      <p:grpSp>
        <p:nvGrpSpPr>
          <p:cNvPr id="5" name="Group 4">
            <a:extLst>
              <a:ext uri="{FF2B5EF4-FFF2-40B4-BE49-F238E27FC236}">
                <a16:creationId xmlns:a16="http://schemas.microsoft.com/office/drawing/2014/main" id="{27FD079A-0C07-4B6D-8559-0CD5937B5326}"/>
              </a:ext>
            </a:extLst>
          </p:cNvPr>
          <p:cNvGrpSpPr/>
          <p:nvPr/>
        </p:nvGrpSpPr>
        <p:grpSpPr>
          <a:xfrm>
            <a:off x="1585319" y="3303692"/>
            <a:ext cx="2232248" cy="1714048"/>
            <a:chOff x="2319426" y="4767310"/>
            <a:chExt cx="2232248" cy="1714048"/>
          </a:xfrm>
        </p:grpSpPr>
        <p:sp>
          <p:nvSpPr>
            <p:cNvPr id="86" name="Rounded Rectangle 90">
              <a:extLst>
                <a:ext uri="{FF2B5EF4-FFF2-40B4-BE49-F238E27FC236}">
                  <a16:creationId xmlns:a16="http://schemas.microsoft.com/office/drawing/2014/main" id="{8EECA293-A390-4C74-B7B9-0B3B3399360E}"/>
                </a:ext>
              </a:extLst>
            </p:cNvPr>
            <p:cNvSpPr/>
            <p:nvPr/>
          </p:nvSpPr>
          <p:spPr>
            <a:xfrm>
              <a:off x="2319426" y="4767310"/>
              <a:ext cx="2232248" cy="1714048"/>
            </a:xfrm>
            <a:prstGeom prst="roundRect">
              <a:avLst/>
            </a:prstGeom>
            <a:noFill/>
            <a:ln w="12700" cmpd="sng">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400" b="1" dirty="0">
                <a:solidFill>
                  <a:srgbClr val="000000"/>
                </a:solidFill>
                <a:latin typeface="Avenir Next Regular"/>
                <a:cs typeface="Avenir Next Regular"/>
              </a:endParaRPr>
            </a:p>
          </p:txBody>
        </p:sp>
        <p:pic>
          <p:nvPicPr>
            <p:cNvPr id="87" name="Picture 86">
              <a:extLst>
                <a:ext uri="{FF2B5EF4-FFF2-40B4-BE49-F238E27FC236}">
                  <a16:creationId xmlns:a16="http://schemas.microsoft.com/office/drawing/2014/main" id="{94C466BF-6E82-48B1-A093-D6CD5EA4E10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22780" y="4909839"/>
              <a:ext cx="597924" cy="597924"/>
            </a:xfrm>
            <a:prstGeom prst="rect">
              <a:avLst/>
            </a:prstGeom>
          </p:spPr>
        </p:pic>
        <p:pic>
          <p:nvPicPr>
            <p:cNvPr id="94" name="Picture 93">
              <a:extLst>
                <a:ext uri="{FF2B5EF4-FFF2-40B4-BE49-F238E27FC236}">
                  <a16:creationId xmlns:a16="http://schemas.microsoft.com/office/drawing/2014/main" id="{0970FD24-58CE-46CD-82D6-DF5CA0CC64E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62319" y="4918271"/>
              <a:ext cx="597924" cy="597924"/>
            </a:xfrm>
            <a:prstGeom prst="rect">
              <a:avLst/>
            </a:prstGeom>
          </p:spPr>
        </p:pic>
        <p:sp>
          <p:nvSpPr>
            <p:cNvPr id="105" name="Down Arrow 95">
              <a:extLst>
                <a:ext uri="{FF2B5EF4-FFF2-40B4-BE49-F238E27FC236}">
                  <a16:creationId xmlns:a16="http://schemas.microsoft.com/office/drawing/2014/main" id="{623E8AB4-0E8B-4A97-A09A-CF459BA026D5}"/>
                </a:ext>
              </a:extLst>
            </p:cNvPr>
            <p:cNvSpPr/>
            <p:nvPr/>
          </p:nvSpPr>
          <p:spPr>
            <a:xfrm>
              <a:off x="3301871" y="5299245"/>
              <a:ext cx="299464" cy="411477"/>
            </a:xfrm>
            <a:prstGeom prst="downArrow">
              <a:avLst>
                <a:gd name="adj1" fmla="val 56733"/>
                <a:gd name="adj2" fmla="val 50000"/>
              </a:avLst>
            </a:prstGeom>
            <a:ln>
              <a:prstDash val="sysDash"/>
            </a:ln>
          </p:spPr>
          <p:style>
            <a:lnRef idx="2">
              <a:schemeClr val="accent1"/>
            </a:lnRef>
            <a:fillRef idx="1">
              <a:schemeClr val="lt1"/>
            </a:fillRef>
            <a:effectRef idx="0">
              <a:schemeClr val="accent1"/>
            </a:effectRef>
            <a:fontRef idx="minor">
              <a:schemeClr val="dk1"/>
            </a:fontRef>
          </p:style>
          <p:txBody>
            <a:bodyPr vert="vert" rtlCol="0" anchor="ctr"/>
            <a:lstStyle/>
            <a:p>
              <a:pPr algn="ctr"/>
              <a:endParaRPr lang="en-US" dirty="0">
                <a:solidFill>
                  <a:prstClr val="black"/>
                </a:solidFill>
              </a:endParaRPr>
            </a:p>
          </p:txBody>
        </p:sp>
        <p:sp>
          <p:nvSpPr>
            <p:cNvPr id="166" name="Left-Right Arrow 98">
              <a:extLst>
                <a:ext uri="{FF2B5EF4-FFF2-40B4-BE49-F238E27FC236}">
                  <a16:creationId xmlns:a16="http://schemas.microsoft.com/office/drawing/2014/main" id="{CEA4CA7C-4920-4370-ACC6-19CA33799FE7}"/>
                </a:ext>
              </a:extLst>
            </p:cNvPr>
            <p:cNvSpPr/>
            <p:nvPr/>
          </p:nvSpPr>
          <p:spPr>
            <a:xfrm>
              <a:off x="3112780" y="5039494"/>
              <a:ext cx="677647" cy="358754"/>
            </a:xfrm>
            <a:prstGeom prst="leftRightArrow">
              <a:avLst>
                <a:gd name="adj1" fmla="val 59647"/>
                <a:gd name="adj2" fmla="val 5000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67" name="Group 4">
              <a:extLst>
                <a:ext uri="{FF2B5EF4-FFF2-40B4-BE49-F238E27FC236}">
                  <a16:creationId xmlns:a16="http://schemas.microsoft.com/office/drawing/2014/main" id="{12D134FA-7117-4813-A84E-E7E5BD2FE31A}"/>
                </a:ext>
              </a:extLst>
            </p:cNvPr>
            <p:cNvGrpSpPr>
              <a:grpSpLocks noChangeAspect="1"/>
            </p:cNvGrpSpPr>
            <p:nvPr/>
          </p:nvGrpSpPr>
          <p:grpSpPr bwMode="auto">
            <a:xfrm>
              <a:off x="3018008" y="5725009"/>
              <a:ext cx="841375" cy="636588"/>
              <a:chOff x="3839" y="1678"/>
              <a:chExt cx="530" cy="401"/>
            </a:xfrm>
          </p:grpSpPr>
          <p:sp>
            <p:nvSpPr>
              <p:cNvPr id="168" name="Freeform 6">
                <a:extLst>
                  <a:ext uri="{FF2B5EF4-FFF2-40B4-BE49-F238E27FC236}">
                    <a16:creationId xmlns:a16="http://schemas.microsoft.com/office/drawing/2014/main" id="{DC6A6593-CA8D-41E0-86C6-69A285048A05}"/>
                  </a:ext>
                </a:extLst>
              </p:cNvPr>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69" name="Freeform 7">
                <a:extLst>
                  <a:ext uri="{FF2B5EF4-FFF2-40B4-BE49-F238E27FC236}">
                    <a16:creationId xmlns:a16="http://schemas.microsoft.com/office/drawing/2014/main" id="{57F04FFC-8089-49DC-B5C7-FAC7740B98A2}"/>
                  </a:ext>
                </a:extLst>
              </p:cNvPr>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0" name="Freeform 8">
                <a:extLst>
                  <a:ext uri="{FF2B5EF4-FFF2-40B4-BE49-F238E27FC236}">
                    <a16:creationId xmlns:a16="http://schemas.microsoft.com/office/drawing/2014/main" id="{E1332185-6A40-4947-BB1E-8DBD7EBE9924}"/>
                  </a:ext>
                </a:extLst>
              </p:cNvPr>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1" name="Freeform 9">
                <a:extLst>
                  <a:ext uri="{FF2B5EF4-FFF2-40B4-BE49-F238E27FC236}">
                    <a16:creationId xmlns:a16="http://schemas.microsoft.com/office/drawing/2014/main" id="{3D349E00-E28B-42F0-8274-7261C3F57CC3}"/>
                  </a:ext>
                </a:extLst>
              </p:cNvPr>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2" name="Freeform 10">
                <a:extLst>
                  <a:ext uri="{FF2B5EF4-FFF2-40B4-BE49-F238E27FC236}">
                    <a16:creationId xmlns:a16="http://schemas.microsoft.com/office/drawing/2014/main" id="{BAB4316A-0C57-4467-8D40-9608C3CFE731}"/>
                  </a:ext>
                </a:extLst>
              </p:cNvPr>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3" name="Freeform 11">
                <a:extLst>
                  <a:ext uri="{FF2B5EF4-FFF2-40B4-BE49-F238E27FC236}">
                    <a16:creationId xmlns:a16="http://schemas.microsoft.com/office/drawing/2014/main" id="{06ED2DA7-1372-465A-B06B-A141463959EB}"/>
                  </a:ext>
                </a:extLst>
              </p:cNvPr>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4" name="Freeform 12">
                <a:extLst>
                  <a:ext uri="{FF2B5EF4-FFF2-40B4-BE49-F238E27FC236}">
                    <a16:creationId xmlns:a16="http://schemas.microsoft.com/office/drawing/2014/main" id="{E19A0354-9730-41C4-A232-881D0A540BA4}"/>
                  </a:ext>
                </a:extLst>
              </p:cNvPr>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5" name="Freeform 13">
                <a:extLst>
                  <a:ext uri="{FF2B5EF4-FFF2-40B4-BE49-F238E27FC236}">
                    <a16:creationId xmlns:a16="http://schemas.microsoft.com/office/drawing/2014/main" id="{E413353A-0FC6-4F4A-99F3-E5A785B08E03}"/>
                  </a:ext>
                </a:extLst>
              </p:cNvPr>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6" name="Freeform 14">
                <a:extLst>
                  <a:ext uri="{FF2B5EF4-FFF2-40B4-BE49-F238E27FC236}">
                    <a16:creationId xmlns:a16="http://schemas.microsoft.com/office/drawing/2014/main" id="{5560E5FD-9820-47FF-82ED-7739ABBC0599}"/>
                  </a:ext>
                </a:extLst>
              </p:cNvPr>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7" name="Freeform 15">
                <a:extLst>
                  <a:ext uri="{FF2B5EF4-FFF2-40B4-BE49-F238E27FC236}">
                    <a16:creationId xmlns:a16="http://schemas.microsoft.com/office/drawing/2014/main" id="{686DCC9F-186E-4D9C-922D-EB6DD8B0BD9F}"/>
                  </a:ext>
                </a:extLst>
              </p:cNvPr>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8" name="Freeform 16">
                <a:extLst>
                  <a:ext uri="{FF2B5EF4-FFF2-40B4-BE49-F238E27FC236}">
                    <a16:creationId xmlns:a16="http://schemas.microsoft.com/office/drawing/2014/main" id="{CF1B19DB-962F-4889-9D13-CC78062D5BA2}"/>
                  </a:ext>
                </a:extLst>
              </p:cNvPr>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9" name="Freeform 17">
                <a:extLst>
                  <a:ext uri="{FF2B5EF4-FFF2-40B4-BE49-F238E27FC236}">
                    <a16:creationId xmlns:a16="http://schemas.microsoft.com/office/drawing/2014/main" id="{26419285-805C-4D4E-9499-A69001801258}"/>
                  </a:ext>
                </a:extLst>
              </p:cNvPr>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0" name="Freeform 18">
                <a:extLst>
                  <a:ext uri="{FF2B5EF4-FFF2-40B4-BE49-F238E27FC236}">
                    <a16:creationId xmlns:a16="http://schemas.microsoft.com/office/drawing/2014/main" id="{8C55D2BB-07B5-4E40-B376-969E788A442B}"/>
                  </a:ext>
                </a:extLst>
              </p:cNvPr>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1" name="Freeform 19">
                <a:extLst>
                  <a:ext uri="{FF2B5EF4-FFF2-40B4-BE49-F238E27FC236}">
                    <a16:creationId xmlns:a16="http://schemas.microsoft.com/office/drawing/2014/main" id="{E40CA245-BCD9-44DA-AFBA-2F31ECDD87A5}"/>
                  </a:ext>
                </a:extLst>
              </p:cNvPr>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2" name="Freeform 20">
                <a:extLst>
                  <a:ext uri="{FF2B5EF4-FFF2-40B4-BE49-F238E27FC236}">
                    <a16:creationId xmlns:a16="http://schemas.microsoft.com/office/drawing/2014/main" id="{24C125D5-18F4-4FA5-A6D3-F8C8A9E07409}"/>
                  </a:ext>
                </a:extLst>
              </p:cNvPr>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3" name="Freeform 21">
                <a:extLst>
                  <a:ext uri="{FF2B5EF4-FFF2-40B4-BE49-F238E27FC236}">
                    <a16:creationId xmlns:a16="http://schemas.microsoft.com/office/drawing/2014/main" id="{33734CD1-2CB0-454F-BB7F-328D24DA1F04}"/>
                  </a:ext>
                </a:extLst>
              </p:cNvPr>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4" name="Freeform 22">
                <a:extLst>
                  <a:ext uri="{FF2B5EF4-FFF2-40B4-BE49-F238E27FC236}">
                    <a16:creationId xmlns:a16="http://schemas.microsoft.com/office/drawing/2014/main" id="{17886238-27FA-4986-BF70-B69AE5B6DA7F}"/>
                  </a:ext>
                </a:extLst>
              </p:cNvPr>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5" name="Freeform 23">
                <a:extLst>
                  <a:ext uri="{FF2B5EF4-FFF2-40B4-BE49-F238E27FC236}">
                    <a16:creationId xmlns:a16="http://schemas.microsoft.com/office/drawing/2014/main" id="{63D65EB5-3208-4F00-AD99-479820F85E86}"/>
                  </a:ext>
                </a:extLst>
              </p:cNvPr>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6" name="Freeform 24">
                <a:extLst>
                  <a:ext uri="{FF2B5EF4-FFF2-40B4-BE49-F238E27FC236}">
                    <a16:creationId xmlns:a16="http://schemas.microsoft.com/office/drawing/2014/main" id="{D96DE130-D3F4-4B87-8148-966954BDE096}"/>
                  </a:ext>
                </a:extLst>
              </p:cNvPr>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7" name="Freeform 25">
                <a:extLst>
                  <a:ext uri="{FF2B5EF4-FFF2-40B4-BE49-F238E27FC236}">
                    <a16:creationId xmlns:a16="http://schemas.microsoft.com/office/drawing/2014/main" id="{6A7C6C7F-3923-4AF7-92DE-840C5B12CF71}"/>
                  </a:ext>
                </a:extLst>
              </p:cNvPr>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8" name="Freeform 26">
                <a:extLst>
                  <a:ext uri="{FF2B5EF4-FFF2-40B4-BE49-F238E27FC236}">
                    <a16:creationId xmlns:a16="http://schemas.microsoft.com/office/drawing/2014/main" id="{78E41791-1C2A-4786-B383-9E5199789C82}"/>
                  </a:ext>
                </a:extLst>
              </p:cNvPr>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9" name="Freeform 27">
                <a:extLst>
                  <a:ext uri="{FF2B5EF4-FFF2-40B4-BE49-F238E27FC236}">
                    <a16:creationId xmlns:a16="http://schemas.microsoft.com/office/drawing/2014/main" id="{4569C332-9846-4E6F-AB20-3EE6CDEC4AA6}"/>
                  </a:ext>
                </a:extLst>
              </p:cNvPr>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0" name="Freeform 28">
                <a:extLst>
                  <a:ext uri="{FF2B5EF4-FFF2-40B4-BE49-F238E27FC236}">
                    <a16:creationId xmlns:a16="http://schemas.microsoft.com/office/drawing/2014/main" id="{7FEFF7FA-B9EB-45BD-B74A-2A295A6EC03C}"/>
                  </a:ext>
                </a:extLst>
              </p:cNvPr>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1" name="Freeform 29">
                <a:extLst>
                  <a:ext uri="{FF2B5EF4-FFF2-40B4-BE49-F238E27FC236}">
                    <a16:creationId xmlns:a16="http://schemas.microsoft.com/office/drawing/2014/main" id="{793E9211-F51D-4CB0-B1DF-EEE7188E8628}"/>
                  </a:ext>
                </a:extLst>
              </p:cNvPr>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2" name="Freeform 30">
                <a:extLst>
                  <a:ext uri="{FF2B5EF4-FFF2-40B4-BE49-F238E27FC236}">
                    <a16:creationId xmlns:a16="http://schemas.microsoft.com/office/drawing/2014/main" id="{2BE66F47-8ADD-4B29-8988-41726669A9A5}"/>
                  </a:ext>
                </a:extLst>
              </p:cNvPr>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3" name="Freeform 31">
                <a:extLst>
                  <a:ext uri="{FF2B5EF4-FFF2-40B4-BE49-F238E27FC236}">
                    <a16:creationId xmlns:a16="http://schemas.microsoft.com/office/drawing/2014/main" id="{B6C895ED-ED33-45F0-8989-612B3842A414}"/>
                  </a:ext>
                </a:extLst>
              </p:cNvPr>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4" name="Freeform 32">
                <a:extLst>
                  <a:ext uri="{FF2B5EF4-FFF2-40B4-BE49-F238E27FC236}">
                    <a16:creationId xmlns:a16="http://schemas.microsoft.com/office/drawing/2014/main" id="{224F4FD9-A0C5-417B-8080-54A06F97D942}"/>
                  </a:ext>
                </a:extLst>
              </p:cNvPr>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5" name="Freeform 33">
                <a:extLst>
                  <a:ext uri="{FF2B5EF4-FFF2-40B4-BE49-F238E27FC236}">
                    <a16:creationId xmlns:a16="http://schemas.microsoft.com/office/drawing/2014/main" id="{3817A98B-526C-4A47-A095-F95D79680235}"/>
                  </a:ext>
                </a:extLst>
              </p:cNvPr>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6" name="Freeform 34">
                <a:extLst>
                  <a:ext uri="{FF2B5EF4-FFF2-40B4-BE49-F238E27FC236}">
                    <a16:creationId xmlns:a16="http://schemas.microsoft.com/office/drawing/2014/main" id="{3EF2124F-9037-46DE-AAF2-D04BFDEAFA3F}"/>
                  </a:ext>
                </a:extLst>
              </p:cNvPr>
              <p:cNvSpPr>
                <a:spLocks noEditPoints="1"/>
              </p:cNvSpPr>
              <p:nvPr/>
            </p:nvSpPr>
            <p:spPr bwMode="auto">
              <a:xfrm>
                <a:off x="3921" y="1743"/>
                <a:ext cx="105" cy="60"/>
              </a:xfrm>
              <a:custGeom>
                <a:avLst/>
                <a:gdLst>
                  <a:gd name="T0" fmla="*/ 0 w 489"/>
                  <a:gd name="T1" fmla="*/ 0 h 280"/>
                  <a:gd name="T2" fmla="*/ 0 w 489"/>
                  <a:gd name="T3" fmla="*/ 0 h 280"/>
                  <a:gd name="T4" fmla="*/ 46 w 489"/>
                  <a:gd name="T5" fmla="*/ 27 h 280"/>
                  <a:gd name="T6" fmla="*/ 92 w 489"/>
                  <a:gd name="T7" fmla="*/ 53 h 280"/>
                  <a:gd name="T8" fmla="*/ 92 w 489"/>
                  <a:gd name="T9" fmla="*/ 53 h 280"/>
                  <a:gd name="T10" fmla="*/ 138 w 489"/>
                  <a:gd name="T11" fmla="*/ 80 h 280"/>
                  <a:gd name="T12" fmla="*/ 185 w 489"/>
                  <a:gd name="T13" fmla="*/ 106 h 280"/>
                  <a:gd name="T14" fmla="*/ 185 w 489"/>
                  <a:gd name="T15" fmla="*/ 106 h 280"/>
                  <a:gd name="T16" fmla="*/ 231 w 489"/>
                  <a:gd name="T17" fmla="*/ 133 h 280"/>
                  <a:gd name="T18" fmla="*/ 277 w 489"/>
                  <a:gd name="T19" fmla="*/ 159 h 280"/>
                  <a:gd name="T20" fmla="*/ 277 w 489"/>
                  <a:gd name="T21" fmla="*/ 159 h 280"/>
                  <a:gd name="T22" fmla="*/ 324 w 489"/>
                  <a:gd name="T23" fmla="*/ 186 h 280"/>
                  <a:gd name="T24" fmla="*/ 370 w 489"/>
                  <a:gd name="T25" fmla="*/ 212 h 280"/>
                  <a:gd name="T26" fmla="*/ 370 w 489"/>
                  <a:gd name="T27" fmla="*/ 212 h 280"/>
                  <a:gd name="T28" fmla="*/ 416 w 489"/>
                  <a:gd name="T29" fmla="*/ 239 h 280"/>
                  <a:gd name="T30" fmla="*/ 462 w 489"/>
                  <a:gd name="T31" fmla="*/ 265 h 280"/>
                  <a:gd name="T32" fmla="*/ 462 w 489"/>
                  <a:gd name="T33" fmla="*/ 265 h 280"/>
                  <a:gd name="T34" fmla="*/ 489 w 489"/>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280">
                    <a:moveTo>
                      <a:pt x="0" y="0"/>
                    </a:moveTo>
                    <a:lnTo>
                      <a:pt x="0" y="0"/>
                    </a:lnTo>
                    <a:lnTo>
                      <a:pt x="46" y="27"/>
                    </a:lnTo>
                    <a:moveTo>
                      <a:pt x="92" y="53"/>
                    </a:moveTo>
                    <a:lnTo>
                      <a:pt x="92" y="53"/>
                    </a:lnTo>
                    <a:lnTo>
                      <a:pt x="138" y="80"/>
                    </a:lnTo>
                    <a:moveTo>
                      <a:pt x="185" y="106"/>
                    </a:moveTo>
                    <a:lnTo>
                      <a:pt x="185" y="106"/>
                    </a:lnTo>
                    <a:lnTo>
                      <a:pt x="231" y="133"/>
                    </a:lnTo>
                    <a:moveTo>
                      <a:pt x="277" y="159"/>
                    </a:moveTo>
                    <a:lnTo>
                      <a:pt x="277" y="159"/>
                    </a:lnTo>
                    <a:lnTo>
                      <a:pt x="324" y="186"/>
                    </a:lnTo>
                    <a:moveTo>
                      <a:pt x="370" y="212"/>
                    </a:moveTo>
                    <a:lnTo>
                      <a:pt x="370" y="212"/>
                    </a:lnTo>
                    <a:lnTo>
                      <a:pt x="416" y="239"/>
                    </a:lnTo>
                    <a:moveTo>
                      <a:pt x="462" y="265"/>
                    </a:moveTo>
                    <a:lnTo>
                      <a:pt x="462" y="265"/>
                    </a:lnTo>
                    <a:lnTo>
                      <a:pt x="489" y="2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7" name="Freeform 35">
                <a:extLst>
                  <a:ext uri="{FF2B5EF4-FFF2-40B4-BE49-F238E27FC236}">
                    <a16:creationId xmlns:a16="http://schemas.microsoft.com/office/drawing/2014/main" id="{F60BD164-F855-4220-8A91-0CE879D60F62}"/>
                  </a:ext>
                </a:extLst>
              </p:cNvPr>
              <p:cNvSpPr>
                <a:spLocks noEditPoints="1"/>
              </p:cNvSpPr>
              <p:nvPr/>
            </p:nvSpPr>
            <p:spPr bwMode="auto">
              <a:xfrm>
                <a:off x="4050" y="1775"/>
                <a:ext cx="116" cy="33"/>
              </a:xfrm>
              <a:custGeom>
                <a:avLst/>
                <a:gdLst>
                  <a:gd name="T0" fmla="*/ 544 w 544"/>
                  <a:gd name="T1" fmla="*/ 0 h 159"/>
                  <a:gd name="T2" fmla="*/ 544 w 544"/>
                  <a:gd name="T3" fmla="*/ 0 h 159"/>
                  <a:gd name="T4" fmla="*/ 493 w 544"/>
                  <a:gd name="T5" fmla="*/ 15 h 159"/>
                  <a:gd name="T6" fmla="*/ 441 w 544"/>
                  <a:gd name="T7" fmla="*/ 30 h 159"/>
                  <a:gd name="T8" fmla="*/ 441 w 544"/>
                  <a:gd name="T9" fmla="*/ 30 h 159"/>
                  <a:gd name="T10" fmla="*/ 390 w 544"/>
                  <a:gd name="T11" fmla="*/ 45 h 159"/>
                  <a:gd name="T12" fmla="*/ 339 w 544"/>
                  <a:gd name="T13" fmla="*/ 60 h 159"/>
                  <a:gd name="T14" fmla="*/ 339 w 544"/>
                  <a:gd name="T15" fmla="*/ 60 h 159"/>
                  <a:gd name="T16" fmla="*/ 288 w 544"/>
                  <a:gd name="T17" fmla="*/ 75 h 159"/>
                  <a:gd name="T18" fmla="*/ 237 w 544"/>
                  <a:gd name="T19" fmla="*/ 90 h 159"/>
                  <a:gd name="T20" fmla="*/ 237 w 544"/>
                  <a:gd name="T21" fmla="*/ 90 h 159"/>
                  <a:gd name="T22" fmla="*/ 185 w 544"/>
                  <a:gd name="T23" fmla="*/ 105 h 159"/>
                  <a:gd name="T24" fmla="*/ 134 w 544"/>
                  <a:gd name="T25" fmla="*/ 120 h 159"/>
                  <a:gd name="T26" fmla="*/ 134 w 544"/>
                  <a:gd name="T27" fmla="*/ 120 h 159"/>
                  <a:gd name="T28" fmla="*/ 83 w 544"/>
                  <a:gd name="T29" fmla="*/ 135 h 159"/>
                  <a:gd name="T30" fmla="*/ 32 w 544"/>
                  <a:gd name="T31" fmla="*/ 150 h 159"/>
                  <a:gd name="T32" fmla="*/ 32 w 544"/>
                  <a:gd name="T33" fmla="*/ 150 h 159"/>
                  <a:gd name="T34" fmla="*/ 0 w 544"/>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159">
                    <a:moveTo>
                      <a:pt x="544" y="0"/>
                    </a:moveTo>
                    <a:lnTo>
                      <a:pt x="544" y="0"/>
                    </a:lnTo>
                    <a:lnTo>
                      <a:pt x="493" y="15"/>
                    </a:lnTo>
                    <a:moveTo>
                      <a:pt x="441" y="30"/>
                    </a:moveTo>
                    <a:lnTo>
                      <a:pt x="441" y="30"/>
                    </a:lnTo>
                    <a:lnTo>
                      <a:pt x="390" y="45"/>
                    </a:lnTo>
                    <a:moveTo>
                      <a:pt x="339" y="60"/>
                    </a:moveTo>
                    <a:lnTo>
                      <a:pt x="339" y="60"/>
                    </a:lnTo>
                    <a:lnTo>
                      <a:pt x="288" y="75"/>
                    </a:lnTo>
                    <a:moveTo>
                      <a:pt x="237" y="90"/>
                    </a:moveTo>
                    <a:lnTo>
                      <a:pt x="237" y="90"/>
                    </a:lnTo>
                    <a:lnTo>
                      <a:pt x="185" y="105"/>
                    </a:lnTo>
                    <a:moveTo>
                      <a:pt x="134" y="120"/>
                    </a:moveTo>
                    <a:lnTo>
                      <a:pt x="134" y="120"/>
                    </a:lnTo>
                    <a:lnTo>
                      <a:pt x="83" y="135"/>
                    </a:lnTo>
                    <a:moveTo>
                      <a:pt x="32" y="150"/>
                    </a:moveTo>
                    <a:lnTo>
                      <a:pt x="32" y="150"/>
                    </a:lnTo>
                    <a:lnTo>
                      <a:pt x="0" y="15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8" name="Freeform 36">
                <a:extLst>
                  <a:ext uri="{FF2B5EF4-FFF2-40B4-BE49-F238E27FC236}">
                    <a16:creationId xmlns:a16="http://schemas.microsoft.com/office/drawing/2014/main" id="{BAA6100F-09D7-4E2B-9D0A-3E94C0414300}"/>
                  </a:ext>
                </a:extLst>
              </p:cNvPr>
              <p:cNvSpPr>
                <a:spLocks noEditPoints="1"/>
              </p:cNvSpPr>
              <p:nvPr/>
            </p:nvSpPr>
            <p:spPr bwMode="auto">
              <a:xfrm>
                <a:off x="3865" y="1814"/>
                <a:ext cx="161" cy="26"/>
              </a:xfrm>
              <a:custGeom>
                <a:avLst/>
                <a:gdLst>
                  <a:gd name="T0" fmla="*/ 755 w 755"/>
                  <a:gd name="T1" fmla="*/ 0 h 121"/>
                  <a:gd name="T2" fmla="*/ 755 w 755"/>
                  <a:gd name="T3" fmla="*/ 0 h 121"/>
                  <a:gd name="T4" fmla="*/ 702 w 755"/>
                  <a:gd name="T5" fmla="*/ 8 h 121"/>
                  <a:gd name="T6" fmla="*/ 650 w 755"/>
                  <a:gd name="T7" fmla="*/ 17 h 121"/>
                  <a:gd name="T8" fmla="*/ 650 w 755"/>
                  <a:gd name="T9" fmla="*/ 17 h 121"/>
                  <a:gd name="T10" fmla="*/ 597 w 755"/>
                  <a:gd name="T11" fmla="*/ 25 h 121"/>
                  <a:gd name="T12" fmla="*/ 544 w 755"/>
                  <a:gd name="T13" fmla="*/ 34 h 121"/>
                  <a:gd name="T14" fmla="*/ 544 w 755"/>
                  <a:gd name="T15" fmla="*/ 34 h 121"/>
                  <a:gd name="T16" fmla="*/ 492 w 755"/>
                  <a:gd name="T17" fmla="*/ 42 h 121"/>
                  <a:gd name="T18" fmla="*/ 439 w 755"/>
                  <a:gd name="T19" fmla="*/ 51 h 121"/>
                  <a:gd name="T20" fmla="*/ 439 w 755"/>
                  <a:gd name="T21" fmla="*/ 51 h 121"/>
                  <a:gd name="T22" fmla="*/ 386 w 755"/>
                  <a:gd name="T23" fmla="*/ 59 h 121"/>
                  <a:gd name="T24" fmla="*/ 334 w 755"/>
                  <a:gd name="T25" fmla="*/ 67 h 121"/>
                  <a:gd name="T26" fmla="*/ 334 w 755"/>
                  <a:gd name="T27" fmla="*/ 67 h 121"/>
                  <a:gd name="T28" fmla="*/ 281 w 755"/>
                  <a:gd name="T29" fmla="*/ 76 h 121"/>
                  <a:gd name="T30" fmla="*/ 229 w 755"/>
                  <a:gd name="T31" fmla="*/ 84 h 121"/>
                  <a:gd name="T32" fmla="*/ 229 w 755"/>
                  <a:gd name="T33" fmla="*/ 84 h 121"/>
                  <a:gd name="T34" fmla="*/ 176 w 755"/>
                  <a:gd name="T35" fmla="*/ 93 h 121"/>
                  <a:gd name="T36" fmla="*/ 123 w 755"/>
                  <a:gd name="T37" fmla="*/ 101 h 121"/>
                  <a:gd name="T38" fmla="*/ 123 w 755"/>
                  <a:gd name="T39" fmla="*/ 101 h 121"/>
                  <a:gd name="T40" fmla="*/ 71 w 755"/>
                  <a:gd name="T41" fmla="*/ 110 h 121"/>
                  <a:gd name="T42" fmla="*/ 18 w 755"/>
                  <a:gd name="T43" fmla="*/ 118 h 121"/>
                  <a:gd name="T44" fmla="*/ 18 w 755"/>
                  <a:gd name="T45" fmla="*/ 118 h 121"/>
                  <a:gd name="T46" fmla="*/ 0 w 755"/>
                  <a:gd name="T4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5" h="121">
                    <a:moveTo>
                      <a:pt x="755" y="0"/>
                    </a:moveTo>
                    <a:lnTo>
                      <a:pt x="755" y="0"/>
                    </a:lnTo>
                    <a:lnTo>
                      <a:pt x="702" y="8"/>
                    </a:lnTo>
                    <a:moveTo>
                      <a:pt x="650" y="17"/>
                    </a:moveTo>
                    <a:lnTo>
                      <a:pt x="650" y="17"/>
                    </a:lnTo>
                    <a:lnTo>
                      <a:pt x="597" y="25"/>
                    </a:lnTo>
                    <a:moveTo>
                      <a:pt x="544" y="34"/>
                    </a:moveTo>
                    <a:lnTo>
                      <a:pt x="544" y="34"/>
                    </a:lnTo>
                    <a:lnTo>
                      <a:pt x="492" y="42"/>
                    </a:lnTo>
                    <a:moveTo>
                      <a:pt x="439" y="51"/>
                    </a:moveTo>
                    <a:lnTo>
                      <a:pt x="439" y="51"/>
                    </a:lnTo>
                    <a:lnTo>
                      <a:pt x="386" y="59"/>
                    </a:lnTo>
                    <a:moveTo>
                      <a:pt x="334" y="67"/>
                    </a:moveTo>
                    <a:lnTo>
                      <a:pt x="334" y="67"/>
                    </a:lnTo>
                    <a:lnTo>
                      <a:pt x="281" y="76"/>
                    </a:lnTo>
                    <a:moveTo>
                      <a:pt x="229" y="84"/>
                    </a:moveTo>
                    <a:lnTo>
                      <a:pt x="229" y="84"/>
                    </a:lnTo>
                    <a:lnTo>
                      <a:pt x="176" y="93"/>
                    </a:lnTo>
                    <a:moveTo>
                      <a:pt x="123" y="101"/>
                    </a:moveTo>
                    <a:lnTo>
                      <a:pt x="123" y="101"/>
                    </a:lnTo>
                    <a:lnTo>
                      <a:pt x="71" y="110"/>
                    </a:lnTo>
                    <a:moveTo>
                      <a:pt x="18" y="118"/>
                    </a:moveTo>
                    <a:lnTo>
                      <a:pt x="18" y="118"/>
                    </a:lnTo>
                    <a:lnTo>
                      <a:pt x="0" y="121"/>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9" name="Freeform 37">
                <a:extLst>
                  <a:ext uri="{FF2B5EF4-FFF2-40B4-BE49-F238E27FC236}">
                    <a16:creationId xmlns:a16="http://schemas.microsoft.com/office/drawing/2014/main" id="{CD144E1B-84FB-40BB-A57D-94648A33A7C3}"/>
                  </a:ext>
                </a:extLst>
              </p:cNvPr>
              <p:cNvSpPr>
                <a:spLocks noEditPoints="1"/>
              </p:cNvSpPr>
              <p:nvPr/>
            </p:nvSpPr>
            <p:spPr bwMode="auto">
              <a:xfrm>
                <a:off x="3999" y="1820"/>
                <a:ext cx="32" cy="73"/>
              </a:xfrm>
              <a:custGeom>
                <a:avLst/>
                <a:gdLst>
                  <a:gd name="T0" fmla="*/ 150 w 150"/>
                  <a:gd name="T1" fmla="*/ 0 h 342"/>
                  <a:gd name="T2" fmla="*/ 150 w 150"/>
                  <a:gd name="T3" fmla="*/ 0 h 342"/>
                  <a:gd name="T4" fmla="*/ 128 w 150"/>
                  <a:gd name="T5" fmla="*/ 49 h 342"/>
                  <a:gd name="T6" fmla="*/ 107 w 150"/>
                  <a:gd name="T7" fmla="*/ 98 h 342"/>
                  <a:gd name="T8" fmla="*/ 107 w 150"/>
                  <a:gd name="T9" fmla="*/ 98 h 342"/>
                  <a:gd name="T10" fmla="*/ 86 w 150"/>
                  <a:gd name="T11" fmla="*/ 147 h 342"/>
                  <a:gd name="T12" fmla="*/ 64 w 150"/>
                  <a:gd name="T13" fmla="*/ 196 h 342"/>
                  <a:gd name="T14" fmla="*/ 64 w 150"/>
                  <a:gd name="T15" fmla="*/ 196 h 342"/>
                  <a:gd name="T16" fmla="*/ 43 w 150"/>
                  <a:gd name="T17" fmla="*/ 245 h 342"/>
                  <a:gd name="T18" fmla="*/ 21 w 150"/>
                  <a:gd name="T19" fmla="*/ 293 h 342"/>
                  <a:gd name="T20" fmla="*/ 21 w 150"/>
                  <a:gd name="T21" fmla="*/ 293 h 342"/>
                  <a:gd name="T22" fmla="*/ 0 w 150"/>
                  <a:gd name="T2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342">
                    <a:moveTo>
                      <a:pt x="150" y="0"/>
                    </a:moveTo>
                    <a:lnTo>
                      <a:pt x="150" y="0"/>
                    </a:lnTo>
                    <a:lnTo>
                      <a:pt x="128" y="49"/>
                    </a:lnTo>
                    <a:moveTo>
                      <a:pt x="107" y="98"/>
                    </a:moveTo>
                    <a:lnTo>
                      <a:pt x="107" y="98"/>
                    </a:lnTo>
                    <a:lnTo>
                      <a:pt x="86" y="147"/>
                    </a:lnTo>
                    <a:moveTo>
                      <a:pt x="64" y="196"/>
                    </a:moveTo>
                    <a:lnTo>
                      <a:pt x="64" y="196"/>
                    </a:lnTo>
                    <a:lnTo>
                      <a:pt x="43" y="245"/>
                    </a:lnTo>
                    <a:moveTo>
                      <a:pt x="21" y="293"/>
                    </a:moveTo>
                    <a:lnTo>
                      <a:pt x="21" y="293"/>
                    </a:lnTo>
                    <a:lnTo>
                      <a:pt x="0" y="342"/>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0" name="Freeform 38">
                <a:extLst>
                  <a:ext uri="{FF2B5EF4-FFF2-40B4-BE49-F238E27FC236}">
                    <a16:creationId xmlns:a16="http://schemas.microsoft.com/office/drawing/2014/main" id="{265DD455-3637-429B-81EA-D26E836D8928}"/>
                  </a:ext>
                </a:extLst>
              </p:cNvPr>
              <p:cNvSpPr>
                <a:spLocks noEditPoints="1"/>
              </p:cNvSpPr>
              <p:nvPr/>
            </p:nvSpPr>
            <p:spPr bwMode="auto">
              <a:xfrm>
                <a:off x="3859" y="1749"/>
                <a:ext cx="45" cy="85"/>
              </a:xfrm>
              <a:custGeom>
                <a:avLst/>
                <a:gdLst>
                  <a:gd name="T0" fmla="*/ 0 w 209"/>
                  <a:gd name="T1" fmla="*/ 401 h 401"/>
                  <a:gd name="T2" fmla="*/ 0 w 209"/>
                  <a:gd name="T3" fmla="*/ 401 h 401"/>
                  <a:gd name="T4" fmla="*/ 25 w 209"/>
                  <a:gd name="T5" fmla="*/ 354 h 401"/>
                  <a:gd name="T6" fmla="*/ 49 w 209"/>
                  <a:gd name="T7" fmla="*/ 307 h 401"/>
                  <a:gd name="T8" fmla="*/ 49 w 209"/>
                  <a:gd name="T9" fmla="*/ 307 h 401"/>
                  <a:gd name="T10" fmla="*/ 74 w 209"/>
                  <a:gd name="T11" fmla="*/ 259 h 401"/>
                  <a:gd name="T12" fmla="*/ 99 w 209"/>
                  <a:gd name="T13" fmla="*/ 212 h 401"/>
                  <a:gd name="T14" fmla="*/ 99 w 209"/>
                  <a:gd name="T15" fmla="*/ 212 h 401"/>
                  <a:gd name="T16" fmla="*/ 123 w 209"/>
                  <a:gd name="T17" fmla="*/ 165 h 401"/>
                  <a:gd name="T18" fmla="*/ 148 w 209"/>
                  <a:gd name="T19" fmla="*/ 117 h 401"/>
                  <a:gd name="T20" fmla="*/ 148 w 209"/>
                  <a:gd name="T21" fmla="*/ 117 h 401"/>
                  <a:gd name="T22" fmla="*/ 172 w 209"/>
                  <a:gd name="T23" fmla="*/ 70 h 401"/>
                  <a:gd name="T24" fmla="*/ 197 w 209"/>
                  <a:gd name="T25" fmla="*/ 23 h 401"/>
                  <a:gd name="T26" fmla="*/ 197 w 209"/>
                  <a:gd name="T27" fmla="*/ 23 h 401"/>
                  <a:gd name="T28" fmla="*/ 209 w 209"/>
                  <a:gd name="T2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401">
                    <a:moveTo>
                      <a:pt x="0" y="401"/>
                    </a:moveTo>
                    <a:lnTo>
                      <a:pt x="0" y="401"/>
                    </a:lnTo>
                    <a:lnTo>
                      <a:pt x="25" y="354"/>
                    </a:lnTo>
                    <a:moveTo>
                      <a:pt x="49" y="307"/>
                    </a:moveTo>
                    <a:lnTo>
                      <a:pt x="49" y="307"/>
                    </a:lnTo>
                    <a:lnTo>
                      <a:pt x="74" y="259"/>
                    </a:lnTo>
                    <a:moveTo>
                      <a:pt x="99" y="212"/>
                    </a:moveTo>
                    <a:lnTo>
                      <a:pt x="99" y="212"/>
                    </a:lnTo>
                    <a:lnTo>
                      <a:pt x="123" y="165"/>
                    </a:lnTo>
                    <a:moveTo>
                      <a:pt x="148" y="117"/>
                    </a:moveTo>
                    <a:lnTo>
                      <a:pt x="148" y="117"/>
                    </a:lnTo>
                    <a:lnTo>
                      <a:pt x="172" y="70"/>
                    </a:lnTo>
                    <a:moveTo>
                      <a:pt x="197" y="23"/>
                    </a:moveTo>
                    <a:lnTo>
                      <a:pt x="197" y="23"/>
                    </a:lnTo>
                    <a:lnTo>
                      <a:pt x="209"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1" name="Freeform 39">
                <a:extLst>
                  <a:ext uri="{FF2B5EF4-FFF2-40B4-BE49-F238E27FC236}">
                    <a16:creationId xmlns:a16="http://schemas.microsoft.com/office/drawing/2014/main" id="{917F5E3D-438A-46D2-8C03-B7F4F3FE09EA}"/>
                  </a:ext>
                </a:extLst>
              </p:cNvPr>
              <p:cNvSpPr>
                <a:spLocks noEditPoints="1"/>
              </p:cNvSpPr>
              <p:nvPr/>
            </p:nvSpPr>
            <p:spPr bwMode="auto">
              <a:xfrm>
                <a:off x="3916" y="1749"/>
                <a:ext cx="70" cy="145"/>
              </a:xfrm>
              <a:custGeom>
                <a:avLst/>
                <a:gdLst>
                  <a:gd name="T0" fmla="*/ 328 w 328"/>
                  <a:gd name="T1" fmla="*/ 682 h 682"/>
                  <a:gd name="T2" fmla="*/ 328 w 328"/>
                  <a:gd name="T3" fmla="*/ 682 h 682"/>
                  <a:gd name="T4" fmla="*/ 305 w 328"/>
                  <a:gd name="T5" fmla="*/ 634 h 682"/>
                  <a:gd name="T6" fmla="*/ 282 w 328"/>
                  <a:gd name="T7" fmla="*/ 586 h 682"/>
                  <a:gd name="T8" fmla="*/ 282 w 328"/>
                  <a:gd name="T9" fmla="*/ 586 h 682"/>
                  <a:gd name="T10" fmla="*/ 259 w 328"/>
                  <a:gd name="T11" fmla="*/ 538 h 682"/>
                  <a:gd name="T12" fmla="*/ 236 w 328"/>
                  <a:gd name="T13" fmla="*/ 490 h 682"/>
                  <a:gd name="T14" fmla="*/ 236 w 328"/>
                  <a:gd name="T15" fmla="*/ 490 h 682"/>
                  <a:gd name="T16" fmla="*/ 213 w 328"/>
                  <a:gd name="T17" fmla="*/ 442 h 682"/>
                  <a:gd name="T18" fmla="*/ 189 w 328"/>
                  <a:gd name="T19" fmla="*/ 394 h 682"/>
                  <a:gd name="T20" fmla="*/ 189 w 328"/>
                  <a:gd name="T21" fmla="*/ 394 h 682"/>
                  <a:gd name="T22" fmla="*/ 166 w 328"/>
                  <a:gd name="T23" fmla="*/ 346 h 682"/>
                  <a:gd name="T24" fmla="*/ 143 w 328"/>
                  <a:gd name="T25" fmla="*/ 298 h 682"/>
                  <a:gd name="T26" fmla="*/ 143 w 328"/>
                  <a:gd name="T27" fmla="*/ 298 h 682"/>
                  <a:gd name="T28" fmla="*/ 120 w 328"/>
                  <a:gd name="T29" fmla="*/ 250 h 682"/>
                  <a:gd name="T30" fmla="*/ 97 w 328"/>
                  <a:gd name="T31" fmla="*/ 202 h 682"/>
                  <a:gd name="T32" fmla="*/ 97 w 328"/>
                  <a:gd name="T33" fmla="*/ 202 h 682"/>
                  <a:gd name="T34" fmla="*/ 74 w 328"/>
                  <a:gd name="T35" fmla="*/ 154 h 682"/>
                  <a:gd name="T36" fmla="*/ 51 w 328"/>
                  <a:gd name="T37" fmla="*/ 105 h 682"/>
                  <a:gd name="T38" fmla="*/ 51 w 328"/>
                  <a:gd name="T39" fmla="*/ 105 h 682"/>
                  <a:gd name="T40" fmla="*/ 28 w 328"/>
                  <a:gd name="T41" fmla="*/ 57 h 682"/>
                  <a:gd name="T42" fmla="*/ 4 w 328"/>
                  <a:gd name="T43" fmla="*/ 9 h 682"/>
                  <a:gd name="T44" fmla="*/ 4 w 328"/>
                  <a:gd name="T45" fmla="*/ 9 h 682"/>
                  <a:gd name="T46" fmla="*/ 0 w 328"/>
                  <a:gd name="T4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8" h="682">
                    <a:moveTo>
                      <a:pt x="328" y="682"/>
                    </a:moveTo>
                    <a:lnTo>
                      <a:pt x="328" y="682"/>
                    </a:lnTo>
                    <a:lnTo>
                      <a:pt x="305" y="634"/>
                    </a:lnTo>
                    <a:moveTo>
                      <a:pt x="282" y="586"/>
                    </a:moveTo>
                    <a:lnTo>
                      <a:pt x="282" y="586"/>
                    </a:lnTo>
                    <a:lnTo>
                      <a:pt x="259" y="538"/>
                    </a:lnTo>
                    <a:moveTo>
                      <a:pt x="236" y="490"/>
                    </a:moveTo>
                    <a:lnTo>
                      <a:pt x="236" y="490"/>
                    </a:lnTo>
                    <a:lnTo>
                      <a:pt x="213" y="442"/>
                    </a:lnTo>
                    <a:moveTo>
                      <a:pt x="189" y="394"/>
                    </a:moveTo>
                    <a:lnTo>
                      <a:pt x="189" y="394"/>
                    </a:lnTo>
                    <a:lnTo>
                      <a:pt x="166" y="346"/>
                    </a:lnTo>
                    <a:moveTo>
                      <a:pt x="143" y="298"/>
                    </a:moveTo>
                    <a:lnTo>
                      <a:pt x="143" y="298"/>
                    </a:lnTo>
                    <a:lnTo>
                      <a:pt x="120" y="250"/>
                    </a:lnTo>
                    <a:moveTo>
                      <a:pt x="97" y="202"/>
                    </a:moveTo>
                    <a:lnTo>
                      <a:pt x="97" y="202"/>
                    </a:lnTo>
                    <a:lnTo>
                      <a:pt x="74" y="154"/>
                    </a:lnTo>
                    <a:moveTo>
                      <a:pt x="51" y="105"/>
                    </a:moveTo>
                    <a:lnTo>
                      <a:pt x="51" y="105"/>
                    </a:lnTo>
                    <a:lnTo>
                      <a:pt x="28" y="57"/>
                    </a:lnTo>
                    <a:moveTo>
                      <a:pt x="4" y="9"/>
                    </a:moveTo>
                    <a:lnTo>
                      <a:pt x="4"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2" name="Freeform 40">
                <a:extLst>
                  <a:ext uri="{FF2B5EF4-FFF2-40B4-BE49-F238E27FC236}">
                    <a16:creationId xmlns:a16="http://schemas.microsoft.com/office/drawing/2014/main" id="{E6EBBC69-C619-4397-B26F-C69074669B65}"/>
                  </a:ext>
                </a:extLst>
              </p:cNvPr>
              <p:cNvSpPr>
                <a:spLocks noEditPoints="1"/>
              </p:cNvSpPr>
              <p:nvPr/>
            </p:nvSpPr>
            <p:spPr bwMode="auto">
              <a:xfrm>
                <a:off x="3872" y="1847"/>
                <a:ext cx="258" cy="44"/>
              </a:xfrm>
              <a:custGeom>
                <a:avLst/>
                <a:gdLst>
                  <a:gd name="T0" fmla="*/ 1209 w 1209"/>
                  <a:gd name="T1" fmla="*/ 208 h 208"/>
                  <a:gd name="T2" fmla="*/ 1209 w 1209"/>
                  <a:gd name="T3" fmla="*/ 208 h 208"/>
                  <a:gd name="T4" fmla="*/ 1156 w 1209"/>
                  <a:gd name="T5" fmla="*/ 198 h 208"/>
                  <a:gd name="T6" fmla="*/ 1104 w 1209"/>
                  <a:gd name="T7" fmla="*/ 189 h 208"/>
                  <a:gd name="T8" fmla="*/ 1104 w 1209"/>
                  <a:gd name="T9" fmla="*/ 189 h 208"/>
                  <a:gd name="T10" fmla="*/ 1051 w 1209"/>
                  <a:gd name="T11" fmla="*/ 180 h 208"/>
                  <a:gd name="T12" fmla="*/ 999 w 1209"/>
                  <a:gd name="T13" fmla="*/ 171 h 208"/>
                  <a:gd name="T14" fmla="*/ 999 w 1209"/>
                  <a:gd name="T15" fmla="*/ 171 h 208"/>
                  <a:gd name="T16" fmla="*/ 946 w 1209"/>
                  <a:gd name="T17" fmla="*/ 162 h 208"/>
                  <a:gd name="T18" fmla="*/ 893 w 1209"/>
                  <a:gd name="T19" fmla="*/ 153 h 208"/>
                  <a:gd name="T20" fmla="*/ 893 w 1209"/>
                  <a:gd name="T21" fmla="*/ 153 h 208"/>
                  <a:gd name="T22" fmla="*/ 841 w 1209"/>
                  <a:gd name="T23" fmla="*/ 144 h 208"/>
                  <a:gd name="T24" fmla="*/ 788 w 1209"/>
                  <a:gd name="T25" fmla="*/ 135 h 208"/>
                  <a:gd name="T26" fmla="*/ 788 w 1209"/>
                  <a:gd name="T27" fmla="*/ 135 h 208"/>
                  <a:gd name="T28" fmla="*/ 736 w 1209"/>
                  <a:gd name="T29" fmla="*/ 126 h 208"/>
                  <a:gd name="T30" fmla="*/ 683 w 1209"/>
                  <a:gd name="T31" fmla="*/ 117 h 208"/>
                  <a:gd name="T32" fmla="*/ 683 w 1209"/>
                  <a:gd name="T33" fmla="*/ 117 h 208"/>
                  <a:gd name="T34" fmla="*/ 631 w 1209"/>
                  <a:gd name="T35" fmla="*/ 108 h 208"/>
                  <a:gd name="T36" fmla="*/ 578 w 1209"/>
                  <a:gd name="T37" fmla="*/ 99 h 208"/>
                  <a:gd name="T38" fmla="*/ 578 w 1209"/>
                  <a:gd name="T39" fmla="*/ 99 h 208"/>
                  <a:gd name="T40" fmla="*/ 526 w 1209"/>
                  <a:gd name="T41" fmla="*/ 90 h 208"/>
                  <a:gd name="T42" fmla="*/ 473 w 1209"/>
                  <a:gd name="T43" fmla="*/ 81 h 208"/>
                  <a:gd name="T44" fmla="*/ 473 w 1209"/>
                  <a:gd name="T45" fmla="*/ 81 h 208"/>
                  <a:gd name="T46" fmla="*/ 420 w 1209"/>
                  <a:gd name="T47" fmla="*/ 72 h 208"/>
                  <a:gd name="T48" fmla="*/ 368 w 1209"/>
                  <a:gd name="T49" fmla="*/ 63 h 208"/>
                  <a:gd name="T50" fmla="*/ 368 w 1209"/>
                  <a:gd name="T51" fmla="*/ 63 h 208"/>
                  <a:gd name="T52" fmla="*/ 315 w 1209"/>
                  <a:gd name="T53" fmla="*/ 54 h 208"/>
                  <a:gd name="T54" fmla="*/ 263 w 1209"/>
                  <a:gd name="T55" fmla="*/ 45 h 208"/>
                  <a:gd name="T56" fmla="*/ 263 w 1209"/>
                  <a:gd name="T57" fmla="*/ 45 h 208"/>
                  <a:gd name="T58" fmla="*/ 210 w 1209"/>
                  <a:gd name="T59" fmla="*/ 36 h 208"/>
                  <a:gd name="T60" fmla="*/ 158 w 1209"/>
                  <a:gd name="T61" fmla="*/ 27 h 208"/>
                  <a:gd name="T62" fmla="*/ 158 w 1209"/>
                  <a:gd name="T63" fmla="*/ 27 h 208"/>
                  <a:gd name="T64" fmla="*/ 105 w 1209"/>
                  <a:gd name="T65" fmla="*/ 18 h 208"/>
                  <a:gd name="T66" fmla="*/ 52 w 1209"/>
                  <a:gd name="T67" fmla="*/ 9 h 208"/>
                  <a:gd name="T68" fmla="*/ 52 w 1209"/>
                  <a:gd name="T69" fmla="*/ 9 h 208"/>
                  <a:gd name="T70" fmla="*/ 0 w 120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9" h="208">
                    <a:moveTo>
                      <a:pt x="1209" y="208"/>
                    </a:moveTo>
                    <a:lnTo>
                      <a:pt x="1209" y="208"/>
                    </a:lnTo>
                    <a:lnTo>
                      <a:pt x="1156" y="198"/>
                    </a:lnTo>
                    <a:moveTo>
                      <a:pt x="1104" y="189"/>
                    </a:moveTo>
                    <a:lnTo>
                      <a:pt x="1104" y="189"/>
                    </a:lnTo>
                    <a:lnTo>
                      <a:pt x="1051" y="180"/>
                    </a:lnTo>
                    <a:moveTo>
                      <a:pt x="999" y="171"/>
                    </a:moveTo>
                    <a:lnTo>
                      <a:pt x="999" y="171"/>
                    </a:lnTo>
                    <a:lnTo>
                      <a:pt x="946" y="162"/>
                    </a:lnTo>
                    <a:moveTo>
                      <a:pt x="893" y="153"/>
                    </a:moveTo>
                    <a:lnTo>
                      <a:pt x="893" y="153"/>
                    </a:lnTo>
                    <a:lnTo>
                      <a:pt x="841" y="144"/>
                    </a:lnTo>
                    <a:moveTo>
                      <a:pt x="788" y="135"/>
                    </a:moveTo>
                    <a:lnTo>
                      <a:pt x="788" y="135"/>
                    </a:lnTo>
                    <a:lnTo>
                      <a:pt x="736" y="126"/>
                    </a:lnTo>
                    <a:moveTo>
                      <a:pt x="683" y="117"/>
                    </a:moveTo>
                    <a:lnTo>
                      <a:pt x="683" y="117"/>
                    </a:lnTo>
                    <a:lnTo>
                      <a:pt x="631" y="108"/>
                    </a:lnTo>
                    <a:moveTo>
                      <a:pt x="578" y="99"/>
                    </a:moveTo>
                    <a:lnTo>
                      <a:pt x="578" y="99"/>
                    </a:lnTo>
                    <a:lnTo>
                      <a:pt x="526" y="90"/>
                    </a:lnTo>
                    <a:moveTo>
                      <a:pt x="473" y="81"/>
                    </a:moveTo>
                    <a:lnTo>
                      <a:pt x="473" y="81"/>
                    </a:lnTo>
                    <a:lnTo>
                      <a:pt x="420" y="72"/>
                    </a:lnTo>
                    <a:moveTo>
                      <a:pt x="368" y="63"/>
                    </a:moveTo>
                    <a:lnTo>
                      <a:pt x="368" y="63"/>
                    </a:lnTo>
                    <a:lnTo>
                      <a:pt x="315" y="54"/>
                    </a:lnTo>
                    <a:moveTo>
                      <a:pt x="263" y="45"/>
                    </a:moveTo>
                    <a:lnTo>
                      <a:pt x="263" y="45"/>
                    </a:lnTo>
                    <a:lnTo>
                      <a:pt x="210" y="36"/>
                    </a:lnTo>
                    <a:moveTo>
                      <a:pt x="158" y="27"/>
                    </a:moveTo>
                    <a:lnTo>
                      <a:pt x="158" y="27"/>
                    </a:lnTo>
                    <a:lnTo>
                      <a:pt x="105" y="18"/>
                    </a:lnTo>
                    <a:moveTo>
                      <a:pt x="52" y="9"/>
                    </a:moveTo>
                    <a:lnTo>
                      <a:pt x="52"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3" name="Freeform 41">
                <a:extLst>
                  <a:ext uri="{FF2B5EF4-FFF2-40B4-BE49-F238E27FC236}">
                    <a16:creationId xmlns:a16="http://schemas.microsoft.com/office/drawing/2014/main" id="{9A61E0CF-BAC7-46C0-BE61-C45CF40BC77C}"/>
                  </a:ext>
                </a:extLst>
              </p:cNvPr>
              <p:cNvSpPr>
                <a:spLocks noEditPoints="1"/>
              </p:cNvSpPr>
              <p:nvPr/>
            </p:nvSpPr>
            <p:spPr bwMode="auto">
              <a:xfrm>
                <a:off x="4007" y="1897"/>
                <a:ext cx="125" cy="8"/>
              </a:xfrm>
              <a:custGeom>
                <a:avLst/>
                <a:gdLst>
                  <a:gd name="T0" fmla="*/ 586 w 586"/>
                  <a:gd name="T1" fmla="*/ 0 h 38"/>
                  <a:gd name="T2" fmla="*/ 586 w 586"/>
                  <a:gd name="T3" fmla="*/ 0 h 38"/>
                  <a:gd name="T4" fmla="*/ 533 w 586"/>
                  <a:gd name="T5" fmla="*/ 3 h 38"/>
                  <a:gd name="T6" fmla="*/ 479 w 586"/>
                  <a:gd name="T7" fmla="*/ 6 h 38"/>
                  <a:gd name="T8" fmla="*/ 479 w 586"/>
                  <a:gd name="T9" fmla="*/ 6 h 38"/>
                  <a:gd name="T10" fmla="*/ 426 w 586"/>
                  <a:gd name="T11" fmla="*/ 10 h 38"/>
                  <a:gd name="T12" fmla="*/ 373 w 586"/>
                  <a:gd name="T13" fmla="*/ 13 h 38"/>
                  <a:gd name="T14" fmla="*/ 373 w 586"/>
                  <a:gd name="T15" fmla="*/ 13 h 38"/>
                  <a:gd name="T16" fmla="*/ 320 w 586"/>
                  <a:gd name="T17" fmla="*/ 17 h 38"/>
                  <a:gd name="T18" fmla="*/ 266 w 586"/>
                  <a:gd name="T19" fmla="*/ 20 h 38"/>
                  <a:gd name="T20" fmla="*/ 266 w 586"/>
                  <a:gd name="T21" fmla="*/ 20 h 38"/>
                  <a:gd name="T22" fmla="*/ 213 w 586"/>
                  <a:gd name="T23" fmla="*/ 24 h 38"/>
                  <a:gd name="T24" fmla="*/ 160 w 586"/>
                  <a:gd name="T25" fmla="*/ 27 h 38"/>
                  <a:gd name="T26" fmla="*/ 160 w 586"/>
                  <a:gd name="T27" fmla="*/ 27 h 38"/>
                  <a:gd name="T28" fmla="*/ 107 w 586"/>
                  <a:gd name="T29" fmla="*/ 31 h 38"/>
                  <a:gd name="T30" fmla="*/ 54 w 586"/>
                  <a:gd name="T31" fmla="*/ 34 h 38"/>
                  <a:gd name="T32" fmla="*/ 54 w 586"/>
                  <a:gd name="T33" fmla="*/ 34 h 38"/>
                  <a:gd name="T34" fmla="*/ 0 w 586"/>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6" h="38">
                    <a:moveTo>
                      <a:pt x="586" y="0"/>
                    </a:moveTo>
                    <a:lnTo>
                      <a:pt x="586" y="0"/>
                    </a:lnTo>
                    <a:lnTo>
                      <a:pt x="533" y="3"/>
                    </a:lnTo>
                    <a:moveTo>
                      <a:pt x="479" y="6"/>
                    </a:moveTo>
                    <a:lnTo>
                      <a:pt x="479" y="6"/>
                    </a:lnTo>
                    <a:lnTo>
                      <a:pt x="426" y="10"/>
                    </a:lnTo>
                    <a:moveTo>
                      <a:pt x="373" y="13"/>
                    </a:moveTo>
                    <a:lnTo>
                      <a:pt x="373" y="13"/>
                    </a:lnTo>
                    <a:lnTo>
                      <a:pt x="320" y="17"/>
                    </a:lnTo>
                    <a:moveTo>
                      <a:pt x="266" y="20"/>
                    </a:moveTo>
                    <a:lnTo>
                      <a:pt x="266" y="20"/>
                    </a:lnTo>
                    <a:lnTo>
                      <a:pt x="213" y="24"/>
                    </a:lnTo>
                    <a:moveTo>
                      <a:pt x="160" y="27"/>
                    </a:moveTo>
                    <a:lnTo>
                      <a:pt x="160" y="27"/>
                    </a:lnTo>
                    <a:lnTo>
                      <a:pt x="107" y="31"/>
                    </a:lnTo>
                    <a:moveTo>
                      <a:pt x="54" y="34"/>
                    </a:moveTo>
                    <a:lnTo>
                      <a:pt x="54" y="34"/>
                    </a:lnTo>
                    <a:lnTo>
                      <a:pt x="0" y="3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4" name="Freeform 42">
                <a:extLst>
                  <a:ext uri="{FF2B5EF4-FFF2-40B4-BE49-F238E27FC236}">
                    <a16:creationId xmlns:a16="http://schemas.microsoft.com/office/drawing/2014/main" id="{3A5A95A1-6413-4F7E-BF1D-D7391A5800C4}"/>
                  </a:ext>
                </a:extLst>
              </p:cNvPr>
              <p:cNvSpPr>
                <a:spLocks noEditPoints="1"/>
              </p:cNvSpPr>
              <p:nvPr/>
            </p:nvSpPr>
            <p:spPr bwMode="auto">
              <a:xfrm>
                <a:off x="3865" y="1852"/>
                <a:ext cx="116" cy="48"/>
              </a:xfrm>
              <a:custGeom>
                <a:avLst/>
                <a:gdLst>
                  <a:gd name="T0" fmla="*/ 542 w 542"/>
                  <a:gd name="T1" fmla="*/ 225 h 225"/>
                  <a:gd name="T2" fmla="*/ 542 w 542"/>
                  <a:gd name="T3" fmla="*/ 225 h 225"/>
                  <a:gd name="T4" fmla="*/ 493 w 542"/>
                  <a:gd name="T5" fmla="*/ 204 h 225"/>
                  <a:gd name="T6" fmla="*/ 443 w 542"/>
                  <a:gd name="T7" fmla="*/ 184 h 225"/>
                  <a:gd name="T8" fmla="*/ 443 w 542"/>
                  <a:gd name="T9" fmla="*/ 184 h 225"/>
                  <a:gd name="T10" fmla="*/ 394 w 542"/>
                  <a:gd name="T11" fmla="*/ 163 h 225"/>
                  <a:gd name="T12" fmla="*/ 345 w 542"/>
                  <a:gd name="T13" fmla="*/ 143 h 225"/>
                  <a:gd name="T14" fmla="*/ 345 w 542"/>
                  <a:gd name="T15" fmla="*/ 143 h 225"/>
                  <a:gd name="T16" fmla="*/ 296 w 542"/>
                  <a:gd name="T17" fmla="*/ 123 h 225"/>
                  <a:gd name="T18" fmla="*/ 246 w 542"/>
                  <a:gd name="T19" fmla="*/ 102 h 225"/>
                  <a:gd name="T20" fmla="*/ 246 w 542"/>
                  <a:gd name="T21" fmla="*/ 102 h 225"/>
                  <a:gd name="T22" fmla="*/ 197 w 542"/>
                  <a:gd name="T23" fmla="*/ 82 h 225"/>
                  <a:gd name="T24" fmla="*/ 148 w 542"/>
                  <a:gd name="T25" fmla="*/ 61 h 225"/>
                  <a:gd name="T26" fmla="*/ 148 w 542"/>
                  <a:gd name="T27" fmla="*/ 61 h 225"/>
                  <a:gd name="T28" fmla="*/ 98 w 542"/>
                  <a:gd name="T29" fmla="*/ 41 h 225"/>
                  <a:gd name="T30" fmla="*/ 49 w 542"/>
                  <a:gd name="T31" fmla="*/ 20 h 225"/>
                  <a:gd name="T32" fmla="*/ 49 w 542"/>
                  <a:gd name="T33" fmla="*/ 20 h 225"/>
                  <a:gd name="T34" fmla="*/ 0 w 542"/>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225">
                    <a:moveTo>
                      <a:pt x="542" y="225"/>
                    </a:moveTo>
                    <a:lnTo>
                      <a:pt x="542" y="225"/>
                    </a:lnTo>
                    <a:lnTo>
                      <a:pt x="493" y="204"/>
                    </a:lnTo>
                    <a:moveTo>
                      <a:pt x="443" y="184"/>
                    </a:moveTo>
                    <a:lnTo>
                      <a:pt x="443" y="184"/>
                    </a:lnTo>
                    <a:lnTo>
                      <a:pt x="394" y="163"/>
                    </a:lnTo>
                    <a:moveTo>
                      <a:pt x="345" y="143"/>
                    </a:moveTo>
                    <a:lnTo>
                      <a:pt x="345" y="143"/>
                    </a:lnTo>
                    <a:lnTo>
                      <a:pt x="296" y="123"/>
                    </a:lnTo>
                    <a:moveTo>
                      <a:pt x="246" y="102"/>
                    </a:moveTo>
                    <a:lnTo>
                      <a:pt x="246" y="102"/>
                    </a:lnTo>
                    <a:lnTo>
                      <a:pt x="197" y="82"/>
                    </a:lnTo>
                    <a:moveTo>
                      <a:pt x="148" y="61"/>
                    </a:moveTo>
                    <a:lnTo>
                      <a:pt x="148" y="61"/>
                    </a:lnTo>
                    <a:lnTo>
                      <a:pt x="98" y="41"/>
                    </a:lnTo>
                    <a:moveTo>
                      <a:pt x="49" y="20"/>
                    </a:moveTo>
                    <a:lnTo>
                      <a:pt x="49" y="2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5" name="Freeform 43">
                <a:extLst>
                  <a:ext uri="{FF2B5EF4-FFF2-40B4-BE49-F238E27FC236}">
                    <a16:creationId xmlns:a16="http://schemas.microsoft.com/office/drawing/2014/main" id="{1067F6EE-0F55-4EE8-977D-F4A0F7E1031C}"/>
                  </a:ext>
                </a:extLst>
              </p:cNvPr>
              <p:cNvSpPr>
                <a:spLocks noEditPoints="1"/>
              </p:cNvSpPr>
              <p:nvPr/>
            </p:nvSpPr>
            <p:spPr bwMode="auto">
              <a:xfrm>
                <a:off x="3860" y="1861"/>
                <a:ext cx="27" cy="145"/>
              </a:xfrm>
              <a:custGeom>
                <a:avLst/>
                <a:gdLst>
                  <a:gd name="T0" fmla="*/ 128 w 128"/>
                  <a:gd name="T1" fmla="*/ 682 h 682"/>
                  <a:gd name="T2" fmla="*/ 128 w 128"/>
                  <a:gd name="T3" fmla="*/ 682 h 682"/>
                  <a:gd name="T4" fmla="*/ 118 w 128"/>
                  <a:gd name="T5" fmla="*/ 629 h 682"/>
                  <a:gd name="T6" fmla="*/ 108 w 128"/>
                  <a:gd name="T7" fmla="*/ 577 h 682"/>
                  <a:gd name="T8" fmla="*/ 108 w 128"/>
                  <a:gd name="T9" fmla="*/ 577 h 682"/>
                  <a:gd name="T10" fmla="*/ 98 w 128"/>
                  <a:gd name="T11" fmla="*/ 524 h 682"/>
                  <a:gd name="T12" fmla="*/ 88 w 128"/>
                  <a:gd name="T13" fmla="*/ 472 h 682"/>
                  <a:gd name="T14" fmla="*/ 88 w 128"/>
                  <a:gd name="T15" fmla="*/ 472 h 682"/>
                  <a:gd name="T16" fmla="*/ 79 w 128"/>
                  <a:gd name="T17" fmla="*/ 419 h 682"/>
                  <a:gd name="T18" fmla="*/ 69 w 128"/>
                  <a:gd name="T19" fmla="*/ 367 h 682"/>
                  <a:gd name="T20" fmla="*/ 69 w 128"/>
                  <a:gd name="T21" fmla="*/ 367 h 682"/>
                  <a:gd name="T22" fmla="*/ 59 w 128"/>
                  <a:gd name="T23" fmla="*/ 315 h 682"/>
                  <a:gd name="T24" fmla="*/ 49 w 128"/>
                  <a:gd name="T25" fmla="*/ 262 h 682"/>
                  <a:gd name="T26" fmla="*/ 49 w 128"/>
                  <a:gd name="T27" fmla="*/ 262 h 682"/>
                  <a:gd name="T28" fmla="*/ 39 w 128"/>
                  <a:gd name="T29" fmla="*/ 210 h 682"/>
                  <a:gd name="T30" fmla="*/ 29 w 128"/>
                  <a:gd name="T31" fmla="*/ 157 h 682"/>
                  <a:gd name="T32" fmla="*/ 29 w 128"/>
                  <a:gd name="T33" fmla="*/ 157 h 682"/>
                  <a:gd name="T34" fmla="*/ 20 w 128"/>
                  <a:gd name="T35" fmla="*/ 105 h 682"/>
                  <a:gd name="T36" fmla="*/ 10 w 128"/>
                  <a:gd name="T37" fmla="*/ 52 h 682"/>
                  <a:gd name="T38" fmla="*/ 10 w 128"/>
                  <a:gd name="T39" fmla="*/ 52 h 682"/>
                  <a:gd name="T40" fmla="*/ 0 w 128"/>
                  <a:gd name="T41"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82">
                    <a:moveTo>
                      <a:pt x="128" y="682"/>
                    </a:moveTo>
                    <a:lnTo>
                      <a:pt x="128" y="682"/>
                    </a:lnTo>
                    <a:lnTo>
                      <a:pt x="118" y="629"/>
                    </a:lnTo>
                    <a:moveTo>
                      <a:pt x="108" y="577"/>
                    </a:moveTo>
                    <a:lnTo>
                      <a:pt x="108" y="577"/>
                    </a:lnTo>
                    <a:lnTo>
                      <a:pt x="98" y="524"/>
                    </a:lnTo>
                    <a:moveTo>
                      <a:pt x="88" y="472"/>
                    </a:moveTo>
                    <a:lnTo>
                      <a:pt x="88" y="472"/>
                    </a:lnTo>
                    <a:lnTo>
                      <a:pt x="79" y="419"/>
                    </a:lnTo>
                    <a:moveTo>
                      <a:pt x="69" y="367"/>
                    </a:moveTo>
                    <a:lnTo>
                      <a:pt x="69" y="367"/>
                    </a:lnTo>
                    <a:lnTo>
                      <a:pt x="59" y="315"/>
                    </a:lnTo>
                    <a:moveTo>
                      <a:pt x="49" y="262"/>
                    </a:moveTo>
                    <a:lnTo>
                      <a:pt x="49" y="262"/>
                    </a:lnTo>
                    <a:lnTo>
                      <a:pt x="39" y="210"/>
                    </a:lnTo>
                    <a:moveTo>
                      <a:pt x="29" y="157"/>
                    </a:moveTo>
                    <a:lnTo>
                      <a:pt x="29" y="157"/>
                    </a:lnTo>
                    <a:lnTo>
                      <a:pt x="20" y="105"/>
                    </a:lnTo>
                    <a:moveTo>
                      <a:pt x="10" y="52"/>
                    </a:moveTo>
                    <a:lnTo>
                      <a:pt x="10" y="5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6" name="Freeform 44">
                <a:extLst>
                  <a:ext uri="{FF2B5EF4-FFF2-40B4-BE49-F238E27FC236}">
                    <a16:creationId xmlns:a16="http://schemas.microsoft.com/office/drawing/2014/main" id="{ADCEDCE6-5265-4A9D-AD15-73890F73BD3C}"/>
                  </a:ext>
                </a:extLst>
              </p:cNvPr>
              <p:cNvSpPr>
                <a:spLocks noEditPoints="1"/>
              </p:cNvSpPr>
              <p:nvPr/>
            </p:nvSpPr>
            <p:spPr bwMode="auto">
              <a:xfrm>
                <a:off x="3900" y="2019"/>
                <a:ext cx="80" cy="0"/>
              </a:xfrm>
              <a:custGeom>
                <a:avLst/>
                <a:gdLst>
                  <a:gd name="T0" fmla="*/ 373 w 373"/>
                  <a:gd name="T1" fmla="*/ 373 w 373"/>
                  <a:gd name="T2" fmla="*/ 320 w 373"/>
                  <a:gd name="T3" fmla="*/ 266 w 373"/>
                  <a:gd name="T4" fmla="*/ 266 w 373"/>
                  <a:gd name="T5" fmla="*/ 213 w 373"/>
                  <a:gd name="T6" fmla="*/ 160 w 373"/>
                  <a:gd name="T7" fmla="*/ 160 w 373"/>
                  <a:gd name="T8" fmla="*/ 106 w 373"/>
                  <a:gd name="T9" fmla="*/ 53 w 373"/>
                  <a:gd name="T10" fmla="*/ 53 w 373"/>
                  <a:gd name="T11" fmla="*/ 0 w 37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373">
                    <a:moveTo>
                      <a:pt x="373" y="0"/>
                    </a:moveTo>
                    <a:lnTo>
                      <a:pt x="373" y="0"/>
                    </a:lnTo>
                    <a:lnTo>
                      <a:pt x="320" y="0"/>
                    </a:lnTo>
                    <a:moveTo>
                      <a:pt x="266" y="0"/>
                    </a:moveTo>
                    <a:lnTo>
                      <a:pt x="266" y="0"/>
                    </a:lnTo>
                    <a:lnTo>
                      <a:pt x="213" y="0"/>
                    </a:lnTo>
                    <a:moveTo>
                      <a:pt x="160" y="0"/>
                    </a:moveTo>
                    <a:lnTo>
                      <a:pt x="160" y="0"/>
                    </a:lnTo>
                    <a:lnTo>
                      <a:pt x="106" y="0"/>
                    </a:lnTo>
                    <a:moveTo>
                      <a:pt x="53" y="0"/>
                    </a:moveTo>
                    <a:lnTo>
                      <a:pt x="53" y="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7" name="Freeform 45">
                <a:extLst>
                  <a:ext uri="{FF2B5EF4-FFF2-40B4-BE49-F238E27FC236}">
                    <a16:creationId xmlns:a16="http://schemas.microsoft.com/office/drawing/2014/main" id="{BCED3A64-CD0D-4365-A890-CDA592E018ED}"/>
                  </a:ext>
                </a:extLst>
              </p:cNvPr>
              <p:cNvSpPr>
                <a:spLocks noEditPoints="1"/>
              </p:cNvSpPr>
              <p:nvPr/>
            </p:nvSpPr>
            <p:spPr bwMode="auto">
              <a:xfrm>
                <a:off x="3992" y="1927"/>
                <a:ext cx="0" cy="79"/>
              </a:xfrm>
              <a:custGeom>
                <a:avLst/>
                <a:gdLst>
                  <a:gd name="T0" fmla="*/ 374 h 374"/>
                  <a:gd name="T1" fmla="*/ 374 h 374"/>
                  <a:gd name="T2" fmla="*/ 320 h 374"/>
                  <a:gd name="T3" fmla="*/ 267 h 374"/>
                  <a:gd name="T4" fmla="*/ 267 h 374"/>
                  <a:gd name="T5" fmla="*/ 214 h 374"/>
                  <a:gd name="T6" fmla="*/ 160 h 374"/>
                  <a:gd name="T7" fmla="*/ 160 h 374"/>
                  <a:gd name="T8" fmla="*/ 107 h 374"/>
                  <a:gd name="T9" fmla="*/ 54 h 374"/>
                  <a:gd name="T10" fmla="*/ 54 h 374"/>
                  <a:gd name="T11" fmla="*/ 0 h 37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374">
                    <a:moveTo>
                      <a:pt x="0" y="374"/>
                    </a:moveTo>
                    <a:lnTo>
                      <a:pt x="0" y="374"/>
                    </a:lnTo>
                    <a:lnTo>
                      <a:pt x="0" y="320"/>
                    </a:lnTo>
                    <a:moveTo>
                      <a:pt x="0" y="267"/>
                    </a:moveTo>
                    <a:lnTo>
                      <a:pt x="0" y="267"/>
                    </a:lnTo>
                    <a:lnTo>
                      <a:pt x="0" y="214"/>
                    </a:lnTo>
                    <a:moveTo>
                      <a:pt x="0" y="160"/>
                    </a:moveTo>
                    <a:lnTo>
                      <a:pt x="0" y="160"/>
                    </a:lnTo>
                    <a:lnTo>
                      <a:pt x="0" y="107"/>
                    </a:lnTo>
                    <a:moveTo>
                      <a:pt x="0" y="54"/>
                    </a:moveTo>
                    <a:lnTo>
                      <a:pt x="0" y="5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8" name="Freeform 46">
                <a:extLst>
                  <a:ext uri="{FF2B5EF4-FFF2-40B4-BE49-F238E27FC236}">
                    <a16:creationId xmlns:a16="http://schemas.microsoft.com/office/drawing/2014/main" id="{6ABB8613-436B-46EA-8F45-08173BB7FFEA}"/>
                  </a:ext>
                </a:extLst>
              </p:cNvPr>
              <p:cNvSpPr>
                <a:spLocks noEditPoints="1"/>
              </p:cNvSpPr>
              <p:nvPr/>
            </p:nvSpPr>
            <p:spPr bwMode="auto">
              <a:xfrm>
                <a:off x="4003" y="1902"/>
                <a:ext cx="134" cy="107"/>
              </a:xfrm>
              <a:custGeom>
                <a:avLst/>
                <a:gdLst>
                  <a:gd name="T0" fmla="*/ 627 w 627"/>
                  <a:gd name="T1" fmla="*/ 0 h 497"/>
                  <a:gd name="T2" fmla="*/ 627 w 627"/>
                  <a:gd name="T3" fmla="*/ 0 h 497"/>
                  <a:gd name="T4" fmla="*/ 585 w 627"/>
                  <a:gd name="T5" fmla="*/ 33 h 497"/>
                  <a:gd name="T6" fmla="*/ 544 w 627"/>
                  <a:gd name="T7" fmla="*/ 66 h 497"/>
                  <a:gd name="T8" fmla="*/ 544 w 627"/>
                  <a:gd name="T9" fmla="*/ 66 h 497"/>
                  <a:gd name="T10" fmla="*/ 502 w 627"/>
                  <a:gd name="T11" fmla="*/ 99 h 497"/>
                  <a:gd name="T12" fmla="*/ 460 w 627"/>
                  <a:gd name="T13" fmla="*/ 132 h 497"/>
                  <a:gd name="T14" fmla="*/ 460 w 627"/>
                  <a:gd name="T15" fmla="*/ 132 h 497"/>
                  <a:gd name="T16" fmla="*/ 418 w 627"/>
                  <a:gd name="T17" fmla="*/ 165 h 497"/>
                  <a:gd name="T18" fmla="*/ 376 w 627"/>
                  <a:gd name="T19" fmla="*/ 198 h 497"/>
                  <a:gd name="T20" fmla="*/ 376 w 627"/>
                  <a:gd name="T21" fmla="*/ 198 h 497"/>
                  <a:gd name="T22" fmla="*/ 335 w 627"/>
                  <a:gd name="T23" fmla="*/ 232 h 497"/>
                  <a:gd name="T24" fmla="*/ 293 w 627"/>
                  <a:gd name="T25" fmla="*/ 265 h 497"/>
                  <a:gd name="T26" fmla="*/ 293 w 627"/>
                  <a:gd name="T27" fmla="*/ 265 h 497"/>
                  <a:gd name="T28" fmla="*/ 251 w 627"/>
                  <a:gd name="T29" fmla="*/ 298 h 497"/>
                  <a:gd name="T30" fmla="*/ 209 w 627"/>
                  <a:gd name="T31" fmla="*/ 331 h 497"/>
                  <a:gd name="T32" fmla="*/ 209 w 627"/>
                  <a:gd name="T33" fmla="*/ 331 h 497"/>
                  <a:gd name="T34" fmla="*/ 167 w 627"/>
                  <a:gd name="T35" fmla="*/ 364 h 497"/>
                  <a:gd name="T36" fmla="*/ 126 w 627"/>
                  <a:gd name="T37" fmla="*/ 397 h 497"/>
                  <a:gd name="T38" fmla="*/ 126 w 627"/>
                  <a:gd name="T39" fmla="*/ 397 h 497"/>
                  <a:gd name="T40" fmla="*/ 84 w 627"/>
                  <a:gd name="T41" fmla="*/ 430 h 497"/>
                  <a:gd name="T42" fmla="*/ 42 w 627"/>
                  <a:gd name="T43" fmla="*/ 463 h 497"/>
                  <a:gd name="T44" fmla="*/ 42 w 627"/>
                  <a:gd name="T45" fmla="*/ 463 h 497"/>
                  <a:gd name="T46" fmla="*/ 0 w 627"/>
                  <a:gd name="T47" fmla="*/ 49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497">
                    <a:moveTo>
                      <a:pt x="627" y="0"/>
                    </a:moveTo>
                    <a:lnTo>
                      <a:pt x="627" y="0"/>
                    </a:lnTo>
                    <a:lnTo>
                      <a:pt x="585" y="33"/>
                    </a:lnTo>
                    <a:moveTo>
                      <a:pt x="544" y="66"/>
                    </a:moveTo>
                    <a:lnTo>
                      <a:pt x="544" y="66"/>
                    </a:lnTo>
                    <a:lnTo>
                      <a:pt x="502" y="99"/>
                    </a:lnTo>
                    <a:moveTo>
                      <a:pt x="460" y="132"/>
                    </a:moveTo>
                    <a:lnTo>
                      <a:pt x="460" y="132"/>
                    </a:lnTo>
                    <a:lnTo>
                      <a:pt x="418" y="165"/>
                    </a:lnTo>
                    <a:moveTo>
                      <a:pt x="376" y="198"/>
                    </a:moveTo>
                    <a:lnTo>
                      <a:pt x="376" y="198"/>
                    </a:lnTo>
                    <a:lnTo>
                      <a:pt x="335" y="232"/>
                    </a:lnTo>
                    <a:moveTo>
                      <a:pt x="293" y="265"/>
                    </a:moveTo>
                    <a:lnTo>
                      <a:pt x="293" y="265"/>
                    </a:lnTo>
                    <a:lnTo>
                      <a:pt x="251" y="298"/>
                    </a:lnTo>
                    <a:moveTo>
                      <a:pt x="209" y="331"/>
                    </a:moveTo>
                    <a:lnTo>
                      <a:pt x="209" y="331"/>
                    </a:lnTo>
                    <a:lnTo>
                      <a:pt x="167" y="364"/>
                    </a:lnTo>
                    <a:moveTo>
                      <a:pt x="126" y="397"/>
                    </a:moveTo>
                    <a:lnTo>
                      <a:pt x="126" y="397"/>
                    </a:lnTo>
                    <a:lnTo>
                      <a:pt x="84" y="430"/>
                    </a:lnTo>
                    <a:moveTo>
                      <a:pt x="42" y="463"/>
                    </a:moveTo>
                    <a:lnTo>
                      <a:pt x="42" y="463"/>
                    </a:lnTo>
                    <a:lnTo>
                      <a:pt x="0" y="49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9" name="Freeform 47">
                <a:extLst>
                  <a:ext uri="{FF2B5EF4-FFF2-40B4-BE49-F238E27FC236}">
                    <a16:creationId xmlns:a16="http://schemas.microsoft.com/office/drawing/2014/main" id="{86D14015-3D81-4992-9134-787D9CC82202}"/>
                  </a:ext>
                </a:extLst>
              </p:cNvPr>
              <p:cNvSpPr>
                <a:spLocks noEditPoints="1"/>
              </p:cNvSpPr>
              <p:nvPr/>
            </p:nvSpPr>
            <p:spPr bwMode="auto">
              <a:xfrm>
                <a:off x="4115" y="1904"/>
                <a:ext cx="28" cy="145"/>
              </a:xfrm>
              <a:custGeom>
                <a:avLst/>
                <a:gdLst>
                  <a:gd name="T0" fmla="*/ 131 w 131"/>
                  <a:gd name="T1" fmla="*/ 0 h 680"/>
                  <a:gd name="T2" fmla="*/ 131 w 131"/>
                  <a:gd name="T3" fmla="*/ 0 h 680"/>
                  <a:gd name="T4" fmla="*/ 121 w 131"/>
                  <a:gd name="T5" fmla="*/ 52 h 680"/>
                  <a:gd name="T6" fmla="*/ 111 w 131"/>
                  <a:gd name="T7" fmla="*/ 104 h 680"/>
                  <a:gd name="T8" fmla="*/ 111 w 131"/>
                  <a:gd name="T9" fmla="*/ 104 h 680"/>
                  <a:gd name="T10" fmla="*/ 101 w 131"/>
                  <a:gd name="T11" fmla="*/ 157 h 680"/>
                  <a:gd name="T12" fmla="*/ 91 w 131"/>
                  <a:gd name="T13" fmla="*/ 209 h 680"/>
                  <a:gd name="T14" fmla="*/ 91 w 131"/>
                  <a:gd name="T15" fmla="*/ 209 h 680"/>
                  <a:gd name="T16" fmla="*/ 80 w 131"/>
                  <a:gd name="T17" fmla="*/ 261 h 680"/>
                  <a:gd name="T18" fmla="*/ 70 w 131"/>
                  <a:gd name="T19" fmla="*/ 314 h 680"/>
                  <a:gd name="T20" fmla="*/ 70 w 131"/>
                  <a:gd name="T21" fmla="*/ 314 h 680"/>
                  <a:gd name="T22" fmla="*/ 60 w 131"/>
                  <a:gd name="T23" fmla="*/ 366 h 680"/>
                  <a:gd name="T24" fmla="*/ 50 w 131"/>
                  <a:gd name="T25" fmla="*/ 418 h 680"/>
                  <a:gd name="T26" fmla="*/ 50 w 131"/>
                  <a:gd name="T27" fmla="*/ 418 h 680"/>
                  <a:gd name="T28" fmla="*/ 40 w 131"/>
                  <a:gd name="T29" fmla="*/ 471 h 680"/>
                  <a:gd name="T30" fmla="*/ 30 w 131"/>
                  <a:gd name="T31" fmla="*/ 523 h 680"/>
                  <a:gd name="T32" fmla="*/ 30 w 131"/>
                  <a:gd name="T33" fmla="*/ 523 h 680"/>
                  <a:gd name="T34" fmla="*/ 20 w 131"/>
                  <a:gd name="T35" fmla="*/ 576 h 680"/>
                  <a:gd name="T36" fmla="*/ 10 w 131"/>
                  <a:gd name="T37" fmla="*/ 628 h 680"/>
                  <a:gd name="T38" fmla="*/ 10 w 131"/>
                  <a:gd name="T39" fmla="*/ 628 h 680"/>
                  <a:gd name="T40" fmla="*/ 0 w 131"/>
                  <a:gd name="T41"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680">
                    <a:moveTo>
                      <a:pt x="131" y="0"/>
                    </a:moveTo>
                    <a:lnTo>
                      <a:pt x="131" y="0"/>
                    </a:lnTo>
                    <a:lnTo>
                      <a:pt x="121" y="52"/>
                    </a:lnTo>
                    <a:moveTo>
                      <a:pt x="111" y="104"/>
                    </a:moveTo>
                    <a:lnTo>
                      <a:pt x="111" y="104"/>
                    </a:lnTo>
                    <a:lnTo>
                      <a:pt x="101" y="157"/>
                    </a:lnTo>
                    <a:moveTo>
                      <a:pt x="91" y="209"/>
                    </a:moveTo>
                    <a:lnTo>
                      <a:pt x="91" y="209"/>
                    </a:lnTo>
                    <a:lnTo>
                      <a:pt x="80" y="261"/>
                    </a:lnTo>
                    <a:moveTo>
                      <a:pt x="70" y="314"/>
                    </a:moveTo>
                    <a:lnTo>
                      <a:pt x="70" y="314"/>
                    </a:lnTo>
                    <a:lnTo>
                      <a:pt x="60" y="366"/>
                    </a:lnTo>
                    <a:moveTo>
                      <a:pt x="50" y="418"/>
                    </a:moveTo>
                    <a:lnTo>
                      <a:pt x="50" y="418"/>
                    </a:lnTo>
                    <a:lnTo>
                      <a:pt x="40" y="471"/>
                    </a:lnTo>
                    <a:moveTo>
                      <a:pt x="30" y="523"/>
                    </a:moveTo>
                    <a:lnTo>
                      <a:pt x="30" y="523"/>
                    </a:lnTo>
                    <a:lnTo>
                      <a:pt x="20" y="576"/>
                    </a:lnTo>
                    <a:moveTo>
                      <a:pt x="10" y="628"/>
                    </a:moveTo>
                    <a:lnTo>
                      <a:pt x="10" y="628"/>
                    </a:lnTo>
                    <a:lnTo>
                      <a:pt x="0" y="6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0" name="Freeform 48">
                <a:extLst>
                  <a:ext uri="{FF2B5EF4-FFF2-40B4-BE49-F238E27FC236}">
                    <a16:creationId xmlns:a16="http://schemas.microsoft.com/office/drawing/2014/main" id="{6D5BD184-3AF4-455C-85D8-F059B514FE66}"/>
                  </a:ext>
                </a:extLst>
              </p:cNvPr>
              <p:cNvSpPr>
                <a:spLocks noEditPoints="1"/>
              </p:cNvSpPr>
              <p:nvPr/>
            </p:nvSpPr>
            <p:spPr bwMode="auto">
              <a:xfrm>
                <a:off x="4011" y="1997"/>
                <a:ext cx="215" cy="22"/>
              </a:xfrm>
              <a:custGeom>
                <a:avLst/>
                <a:gdLst>
                  <a:gd name="T0" fmla="*/ 1008 w 1008"/>
                  <a:gd name="T1" fmla="*/ 0 h 103"/>
                  <a:gd name="T2" fmla="*/ 1008 w 1008"/>
                  <a:gd name="T3" fmla="*/ 0 h 103"/>
                  <a:gd name="T4" fmla="*/ 955 w 1008"/>
                  <a:gd name="T5" fmla="*/ 6 h 103"/>
                  <a:gd name="T6" fmla="*/ 902 w 1008"/>
                  <a:gd name="T7" fmla="*/ 11 h 103"/>
                  <a:gd name="T8" fmla="*/ 902 w 1008"/>
                  <a:gd name="T9" fmla="*/ 11 h 103"/>
                  <a:gd name="T10" fmla="*/ 849 w 1008"/>
                  <a:gd name="T11" fmla="*/ 16 h 103"/>
                  <a:gd name="T12" fmla="*/ 796 w 1008"/>
                  <a:gd name="T13" fmla="*/ 22 h 103"/>
                  <a:gd name="T14" fmla="*/ 796 w 1008"/>
                  <a:gd name="T15" fmla="*/ 22 h 103"/>
                  <a:gd name="T16" fmla="*/ 742 w 1008"/>
                  <a:gd name="T17" fmla="*/ 27 h 103"/>
                  <a:gd name="T18" fmla="*/ 689 w 1008"/>
                  <a:gd name="T19" fmla="*/ 33 h 103"/>
                  <a:gd name="T20" fmla="*/ 689 w 1008"/>
                  <a:gd name="T21" fmla="*/ 33 h 103"/>
                  <a:gd name="T22" fmla="*/ 636 w 1008"/>
                  <a:gd name="T23" fmla="*/ 38 h 103"/>
                  <a:gd name="T24" fmla="*/ 583 w 1008"/>
                  <a:gd name="T25" fmla="*/ 43 h 103"/>
                  <a:gd name="T26" fmla="*/ 583 w 1008"/>
                  <a:gd name="T27" fmla="*/ 43 h 103"/>
                  <a:gd name="T28" fmla="*/ 530 w 1008"/>
                  <a:gd name="T29" fmla="*/ 49 h 103"/>
                  <a:gd name="T30" fmla="*/ 477 w 1008"/>
                  <a:gd name="T31" fmla="*/ 54 h 103"/>
                  <a:gd name="T32" fmla="*/ 477 w 1008"/>
                  <a:gd name="T33" fmla="*/ 54 h 103"/>
                  <a:gd name="T34" fmla="*/ 424 w 1008"/>
                  <a:gd name="T35" fmla="*/ 60 h 103"/>
                  <a:gd name="T36" fmla="*/ 371 w 1008"/>
                  <a:gd name="T37" fmla="*/ 65 h 103"/>
                  <a:gd name="T38" fmla="*/ 371 w 1008"/>
                  <a:gd name="T39" fmla="*/ 65 h 103"/>
                  <a:gd name="T40" fmla="*/ 318 w 1008"/>
                  <a:gd name="T41" fmla="*/ 70 h 103"/>
                  <a:gd name="T42" fmla="*/ 265 w 1008"/>
                  <a:gd name="T43" fmla="*/ 76 h 103"/>
                  <a:gd name="T44" fmla="*/ 265 w 1008"/>
                  <a:gd name="T45" fmla="*/ 76 h 103"/>
                  <a:gd name="T46" fmla="*/ 212 w 1008"/>
                  <a:gd name="T47" fmla="*/ 81 h 103"/>
                  <a:gd name="T48" fmla="*/ 159 w 1008"/>
                  <a:gd name="T49" fmla="*/ 87 h 103"/>
                  <a:gd name="T50" fmla="*/ 159 w 1008"/>
                  <a:gd name="T51" fmla="*/ 87 h 103"/>
                  <a:gd name="T52" fmla="*/ 106 w 1008"/>
                  <a:gd name="T53" fmla="*/ 92 h 103"/>
                  <a:gd name="T54" fmla="*/ 53 w 1008"/>
                  <a:gd name="T55" fmla="*/ 97 h 103"/>
                  <a:gd name="T56" fmla="*/ 53 w 1008"/>
                  <a:gd name="T57" fmla="*/ 97 h 103"/>
                  <a:gd name="T58" fmla="*/ 0 w 1008"/>
                  <a:gd name="T5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8" h="103">
                    <a:moveTo>
                      <a:pt x="1008" y="0"/>
                    </a:moveTo>
                    <a:lnTo>
                      <a:pt x="1008" y="0"/>
                    </a:lnTo>
                    <a:lnTo>
                      <a:pt x="955" y="6"/>
                    </a:lnTo>
                    <a:moveTo>
                      <a:pt x="902" y="11"/>
                    </a:moveTo>
                    <a:lnTo>
                      <a:pt x="902" y="11"/>
                    </a:lnTo>
                    <a:lnTo>
                      <a:pt x="849" y="16"/>
                    </a:lnTo>
                    <a:moveTo>
                      <a:pt x="796" y="22"/>
                    </a:moveTo>
                    <a:lnTo>
                      <a:pt x="796" y="22"/>
                    </a:lnTo>
                    <a:lnTo>
                      <a:pt x="742" y="27"/>
                    </a:lnTo>
                    <a:moveTo>
                      <a:pt x="689" y="33"/>
                    </a:moveTo>
                    <a:lnTo>
                      <a:pt x="689" y="33"/>
                    </a:lnTo>
                    <a:lnTo>
                      <a:pt x="636" y="38"/>
                    </a:lnTo>
                    <a:moveTo>
                      <a:pt x="583" y="43"/>
                    </a:moveTo>
                    <a:lnTo>
                      <a:pt x="583" y="43"/>
                    </a:lnTo>
                    <a:lnTo>
                      <a:pt x="530" y="49"/>
                    </a:lnTo>
                    <a:moveTo>
                      <a:pt x="477" y="54"/>
                    </a:moveTo>
                    <a:lnTo>
                      <a:pt x="477" y="54"/>
                    </a:lnTo>
                    <a:lnTo>
                      <a:pt x="424" y="60"/>
                    </a:lnTo>
                    <a:moveTo>
                      <a:pt x="371" y="65"/>
                    </a:moveTo>
                    <a:lnTo>
                      <a:pt x="371" y="65"/>
                    </a:lnTo>
                    <a:lnTo>
                      <a:pt x="318" y="70"/>
                    </a:lnTo>
                    <a:moveTo>
                      <a:pt x="265" y="76"/>
                    </a:moveTo>
                    <a:lnTo>
                      <a:pt x="265" y="76"/>
                    </a:lnTo>
                    <a:lnTo>
                      <a:pt x="212" y="81"/>
                    </a:lnTo>
                    <a:moveTo>
                      <a:pt x="159" y="87"/>
                    </a:moveTo>
                    <a:lnTo>
                      <a:pt x="159" y="87"/>
                    </a:lnTo>
                    <a:lnTo>
                      <a:pt x="106" y="92"/>
                    </a:lnTo>
                    <a:moveTo>
                      <a:pt x="53" y="97"/>
                    </a:moveTo>
                    <a:lnTo>
                      <a:pt x="53" y="97"/>
                    </a:lnTo>
                    <a:lnTo>
                      <a:pt x="0" y="103"/>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1" name="Freeform 49">
                <a:extLst>
                  <a:ext uri="{FF2B5EF4-FFF2-40B4-BE49-F238E27FC236}">
                    <a16:creationId xmlns:a16="http://schemas.microsoft.com/office/drawing/2014/main" id="{5EF2554B-B4F0-4717-BFE5-8579F6B49983}"/>
                  </a:ext>
                </a:extLst>
              </p:cNvPr>
              <p:cNvSpPr>
                <a:spLocks noEditPoints="1"/>
              </p:cNvSpPr>
              <p:nvPr/>
            </p:nvSpPr>
            <p:spPr bwMode="auto">
              <a:xfrm>
                <a:off x="4004" y="2029"/>
                <a:ext cx="98" cy="30"/>
              </a:xfrm>
              <a:custGeom>
                <a:avLst/>
                <a:gdLst>
                  <a:gd name="T0" fmla="*/ 459 w 459"/>
                  <a:gd name="T1" fmla="*/ 140 h 140"/>
                  <a:gd name="T2" fmla="*/ 459 w 459"/>
                  <a:gd name="T3" fmla="*/ 140 h 140"/>
                  <a:gd name="T4" fmla="*/ 408 w 459"/>
                  <a:gd name="T5" fmla="*/ 125 h 140"/>
                  <a:gd name="T6" fmla="*/ 357 w 459"/>
                  <a:gd name="T7" fmla="*/ 109 h 140"/>
                  <a:gd name="T8" fmla="*/ 357 w 459"/>
                  <a:gd name="T9" fmla="*/ 109 h 140"/>
                  <a:gd name="T10" fmla="*/ 306 w 459"/>
                  <a:gd name="T11" fmla="*/ 94 h 140"/>
                  <a:gd name="T12" fmla="*/ 255 w 459"/>
                  <a:gd name="T13" fmla="*/ 78 h 140"/>
                  <a:gd name="T14" fmla="*/ 255 w 459"/>
                  <a:gd name="T15" fmla="*/ 78 h 140"/>
                  <a:gd name="T16" fmla="*/ 204 w 459"/>
                  <a:gd name="T17" fmla="*/ 63 h 140"/>
                  <a:gd name="T18" fmla="*/ 153 w 459"/>
                  <a:gd name="T19" fmla="*/ 47 h 140"/>
                  <a:gd name="T20" fmla="*/ 153 w 459"/>
                  <a:gd name="T21" fmla="*/ 47 h 140"/>
                  <a:gd name="T22" fmla="*/ 102 w 459"/>
                  <a:gd name="T23" fmla="*/ 31 h 140"/>
                  <a:gd name="T24" fmla="*/ 51 w 459"/>
                  <a:gd name="T25" fmla="*/ 16 h 140"/>
                  <a:gd name="T26" fmla="*/ 51 w 459"/>
                  <a:gd name="T27" fmla="*/ 16 h 140"/>
                  <a:gd name="T28" fmla="*/ 0 w 459"/>
                  <a:gd name="T2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140">
                    <a:moveTo>
                      <a:pt x="459" y="140"/>
                    </a:moveTo>
                    <a:lnTo>
                      <a:pt x="459" y="140"/>
                    </a:lnTo>
                    <a:lnTo>
                      <a:pt x="408" y="125"/>
                    </a:lnTo>
                    <a:moveTo>
                      <a:pt x="357" y="109"/>
                    </a:moveTo>
                    <a:lnTo>
                      <a:pt x="357" y="109"/>
                    </a:lnTo>
                    <a:lnTo>
                      <a:pt x="306" y="94"/>
                    </a:lnTo>
                    <a:moveTo>
                      <a:pt x="255" y="78"/>
                    </a:moveTo>
                    <a:lnTo>
                      <a:pt x="255" y="78"/>
                    </a:lnTo>
                    <a:lnTo>
                      <a:pt x="204" y="63"/>
                    </a:lnTo>
                    <a:moveTo>
                      <a:pt x="153" y="47"/>
                    </a:moveTo>
                    <a:lnTo>
                      <a:pt x="153" y="47"/>
                    </a:lnTo>
                    <a:lnTo>
                      <a:pt x="102" y="31"/>
                    </a:lnTo>
                    <a:moveTo>
                      <a:pt x="51" y="16"/>
                    </a:moveTo>
                    <a:lnTo>
                      <a:pt x="51" y="1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2" name="Freeform 50">
                <a:extLst>
                  <a:ext uri="{FF2B5EF4-FFF2-40B4-BE49-F238E27FC236}">
                    <a16:creationId xmlns:a16="http://schemas.microsoft.com/office/drawing/2014/main" id="{4EAEF446-CF3B-4E4A-9EA6-DD4F40F9F022}"/>
                  </a:ext>
                </a:extLst>
              </p:cNvPr>
              <p:cNvSpPr>
                <a:spLocks noEditPoints="1"/>
              </p:cNvSpPr>
              <p:nvPr/>
            </p:nvSpPr>
            <p:spPr bwMode="auto">
              <a:xfrm>
                <a:off x="4126" y="2002"/>
                <a:ext cx="105" cy="58"/>
              </a:xfrm>
              <a:custGeom>
                <a:avLst/>
                <a:gdLst>
                  <a:gd name="T0" fmla="*/ 0 w 491"/>
                  <a:gd name="T1" fmla="*/ 270 h 270"/>
                  <a:gd name="T2" fmla="*/ 0 w 491"/>
                  <a:gd name="T3" fmla="*/ 270 h 270"/>
                  <a:gd name="T4" fmla="*/ 47 w 491"/>
                  <a:gd name="T5" fmla="*/ 244 h 270"/>
                  <a:gd name="T6" fmla="*/ 94 w 491"/>
                  <a:gd name="T7" fmla="*/ 218 h 270"/>
                  <a:gd name="T8" fmla="*/ 94 w 491"/>
                  <a:gd name="T9" fmla="*/ 218 h 270"/>
                  <a:gd name="T10" fmla="*/ 141 w 491"/>
                  <a:gd name="T11" fmla="*/ 193 h 270"/>
                  <a:gd name="T12" fmla="*/ 187 w 491"/>
                  <a:gd name="T13" fmla="*/ 167 h 270"/>
                  <a:gd name="T14" fmla="*/ 187 w 491"/>
                  <a:gd name="T15" fmla="*/ 167 h 270"/>
                  <a:gd name="T16" fmla="*/ 234 w 491"/>
                  <a:gd name="T17" fmla="*/ 141 h 270"/>
                  <a:gd name="T18" fmla="*/ 281 w 491"/>
                  <a:gd name="T19" fmla="*/ 116 h 270"/>
                  <a:gd name="T20" fmla="*/ 281 w 491"/>
                  <a:gd name="T21" fmla="*/ 116 h 270"/>
                  <a:gd name="T22" fmla="*/ 328 w 491"/>
                  <a:gd name="T23" fmla="*/ 90 h 270"/>
                  <a:gd name="T24" fmla="*/ 375 w 491"/>
                  <a:gd name="T25" fmla="*/ 64 h 270"/>
                  <a:gd name="T26" fmla="*/ 375 w 491"/>
                  <a:gd name="T27" fmla="*/ 64 h 270"/>
                  <a:gd name="T28" fmla="*/ 421 w 491"/>
                  <a:gd name="T29" fmla="*/ 39 h 270"/>
                  <a:gd name="T30" fmla="*/ 468 w 491"/>
                  <a:gd name="T31" fmla="*/ 13 h 270"/>
                  <a:gd name="T32" fmla="*/ 468 w 491"/>
                  <a:gd name="T33" fmla="*/ 13 h 270"/>
                  <a:gd name="T34" fmla="*/ 491 w 491"/>
                  <a:gd name="T3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1" h="270">
                    <a:moveTo>
                      <a:pt x="0" y="270"/>
                    </a:moveTo>
                    <a:lnTo>
                      <a:pt x="0" y="270"/>
                    </a:lnTo>
                    <a:lnTo>
                      <a:pt x="47" y="244"/>
                    </a:lnTo>
                    <a:moveTo>
                      <a:pt x="94" y="218"/>
                    </a:moveTo>
                    <a:lnTo>
                      <a:pt x="94" y="218"/>
                    </a:lnTo>
                    <a:lnTo>
                      <a:pt x="141" y="193"/>
                    </a:lnTo>
                    <a:moveTo>
                      <a:pt x="187" y="167"/>
                    </a:moveTo>
                    <a:lnTo>
                      <a:pt x="187" y="167"/>
                    </a:lnTo>
                    <a:lnTo>
                      <a:pt x="234" y="141"/>
                    </a:lnTo>
                    <a:moveTo>
                      <a:pt x="281" y="116"/>
                    </a:moveTo>
                    <a:lnTo>
                      <a:pt x="281" y="116"/>
                    </a:lnTo>
                    <a:lnTo>
                      <a:pt x="328" y="90"/>
                    </a:lnTo>
                    <a:moveTo>
                      <a:pt x="375" y="64"/>
                    </a:moveTo>
                    <a:lnTo>
                      <a:pt x="375" y="64"/>
                    </a:lnTo>
                    <a:lnTo>
                      <a:pt x="421" y="39"/>
                    </a:lnTo>
                    <a:moveTo>
                      <a:pt x="468" y="13"/>
                    </a:moveTo>
                    <a:lnTo>
                      <a:pt x="468" y="13"/>
                    </a:lnTo>
                    <a:lnTo>
                      <a:pt x="491"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3" name="Freeform 51">
                <a:extLst>
                  <a:ext uri="{FF2B5EF4-FFF2-40B4-BE49-F238E27FC236}">
                    <a16:creationId xmlns:a16="http://schemas.microsoft.com/office/drawing/2014/main" id="{664F43E0-F9E8-48EE-89D2-7CD647D5492C}"/>
                  </a:ext>
                </a:extLst>
              </p:cNvPr>
              <p:cNvSpPr>
                <a:spLocks noEditPoints="1"/>
              </p:cNvSpPr>
              <p:nvPr/>
            </p:nvSpPr>
            <p:spPr bwMode="auto">
              <a:xfrm>
                <a:off x="4249" y="1945"/>
                <a:ext cx="82" cy="40"/>
              </a:xfrm>
              <a:custGeom>
                <a:avLst/>
                <a:gdLst>
                  <a:gd name="T0" fmla="*/ 385 w 385"/>
                  <a:gd name="T1" fmla="*/ 0 h 188"/>
                  <a:gd name="T2" fmla="*/ 385 w 385"/>
                  <a:gd name="T3" fmla="*/ 0 h 188"/>
                  <a:gd name="T4" fmla="*/ 337 w 385"/>
                  <a:gd name="T5" fmla="*/ 24 h 188"/>
                  <a:gd name="T6" fmla="*/ 289 w 385"/>
                  <a:gd name="T7" fmla="*/ 47 h 188"/>
                  <a:gd name="T8" fmla="*/ 289 w 385"/>
                  <a:gd name="T9" fmla="*/ 47 h 188"/>
                  <a:gd name="T10" fmla="*/ 241 w 385"/>
                  <a:gd name="T11" fmla="*/ 70 h 188"/>
                  <a:gd name="T12" fmla="*/ 193 w 385"/>
                  <a:gd name="T13" fmla="*/ 94 h 188"/>
                  <a:gd name="T14" fmla="*/ 193 w 385"/>
                  <a:gd name="T15" fmla="*/ 94 h 188"/>
                  <a:gd name="T16" fmla="*/ 145 w 385"/>
                  <a:gd name="T17" fmla="*/ 117 h 188"/>
                  <a:gd name="T18" fmla="*/ 97 w 385"/>
                  <a:gd name="T19" fmla="*/ 140 h 188"/>
                  <a:gd name="T20" fmla="*/ 97 w 385"/>
                  <a:gd name="T21" fmla="*/ 140 h 188"/>
                  <a:gd name="T22" fmla="*/ 49 w 385"/>
                  <a:gd name="T23" fmla="*/ 164 h 188"/>
                  <a:gd name="T24" fmla="*/ 2 w 385"/>
                  <a:gd name="T25" fmla="*/ 187 h 188"/>
                  <a:gd name="T26" fmla="*/ 2 w 385"/>
                  <a:gd name="T27" fmla="*/ 187 h 188"/>
                  <a:gd name="T28" fmla="*/ 0 w 385"/>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5" h="188">
                    <a:moveTo>
                      <a:pt x="385" y="0"/>
                    </a:moveTo>
                    <a:lnTo>
                      <a:pt x="385" y="0"/>
                    </a:lnTo>
                    <a:lnTo>
                      <a:pt x="337" y="24"/>
                    </a:lnTo>
                    <a:moveTo>
                      <a:pt x="289" y="47"/>
                    </a:moveTo>
                    <a:lnTo>
                      <a:pt x="289" y="47"/>
                    </a:lnTo>
                    <a:lnTo>
                      <a:pt x="241" y="70"/>
                    </a:lnTo>
                    <a:moveTo>
                      <a:pt x="193" y="94"/>
                    </a:moveTo>
                    <a:lnTo>
                      <a:pt x="193" y="94"/>
                    </a:lnTo>
                    <a:lnTo>
                      <a:pt x="145" y="117"/>
                    </a:lnTo>
                    <a:moveTo>
                      <a:pt x="97" y="140"/>
                    </a:moveTo>
                    <a:lnTo>
                      <a:pt x="97" y="140"/>
                    </a:lnTo>
                    <a:lnTo>
                      <a:pt x="49" y="164"/>
                    </a:lnTo>
                    <a:moveTo>
                      <a:pt x="2" y="187"/>
                    </a:moveTo>
                    <a:lnTo>
                      <a:pt x="2" y="187"/>
                    </a:lnTo>
                    <a:lnTo>
                      <a:pt x="0" y="18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4" name="Freeform 52">
                <a:extLst>
                  <a:ext uri="{FF2B5EF4-FFF2-40B4-BE49-F238E27FC236}">
                    <a16:creationId xmlns:a16="http://schemas.microsoft.com/office/drawing/2014/main" id="{DA29E2BC-18A4-4A18-8C73-21A667195289}"/>
                  </a:ext>
                </a:extLst>
              </p:cNvPr>
              <p:cNvSpPr>
                <a:spLocks noEditPoints="1"/>
              </p:cNvSpPr>
              <p:nvPr/>
            </p:nvSpPr>
            <p:spPr bwMode="auto">
              <a:xfrm>
                <a:off x="4280" y="1843"/>
                <a:ext cx="54" cy="87"/>
              </a:xfrm>
              <a:custGeom>
                <a:avLst/>
                <a:gdLst>
                  <a:gd name="T0" fmla="*/ 249 w 249"/>
                  <a:gd name="T1" fmla="*/ 411 h 411"/>
                  <a:gd name="T2" fmla="*/ 249 w 249"/>
                  <a:gd name="T3" fmla="*/ 411 h 411"/>
                  <a:gd name="T4" fmla="*/ 221 w 249"/>
                  <a:gd name="T5" fmla="*/ 365 h 411"/>
                  <a:gd name="T6" fmla="*/ 194 w 249"/>
                  <a:gd name="T7" fmla="*/ 319 h 411"/>
                  <a:gd name="T8" fmla="*/ 194 w 249"/>
                  <a:gd name="T9" fmla="*/ 319 h 411"/>
                  <a:gd name="T10" fmla="*/ 166 w 249"/>
                  <a:gd name="T11" fmla="*/ 274 h 411"/>
                  <a:gd name="T12" fmla="*/ 138 w 249"/>
                  <a:gd name="T13" fmla="*/ 228 h 411"/>
                  <a:gd name="T14" fmla="*/ 138 w 249"/>
                  <a:gd name="T15" fmla="*/ 228 h 411"/>
                  <a:gd name="T16" fmla="*/ 111 w 249"/>
                  <a:gd name="T17" fmla="*/ 183 h 411"/>
                  <a:gd name="T18" fmla="*/ 83 w 249"/>
                  <a:gd name="T19" fmla="*/ 137 h 411"/>
                  <a:gd name="T20" fmla="*/ 83 w 249"/>
                  <a:gd name="T21" fmla="*/ 137 h 411"/>
                  <a:gd name="T22" fmla="*/ 55 w 249"/>
                  <a:gd name="T23" fmla="*/ 91 h 411"/>
                  <a:gd name="T24" fmla="*/ 28 w 249"/>
                  <a:gd name="T25" fmla="*/ 46 h 411"/>
                  <a:gd name="T26" fmla="*/ 28 w 249"/>
                  <a:gd name="T27" fmla="*/ 46 h 411"/>
                  <a:gd name="T28" fmla="*/ 0 w 249"/>
                  <a:gd name="T2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411">
                    <a:moveTo>
                      <a:pt x="249" y="411"/>
                    </a:moveTo>
                    <a:lnTo>
                      <a:pt x="249" y="411"/>
                    </a:lnTo>
                    <a:lnTo>
                      <a:pt x="221" y="365"/>
                    </a:lnTo>
                    <a:moveTo>
                      <a:pt x="194" y="319"/>
                    </a:moveTo>
                    <a:lnTo>
                      <a:pt x="194" y="319"/>
                    </a:lnTo>
                    <a:lnTo>
                      <a:pt x="166" y="274"/>
                    </a:lnTo>
                    <a:moveTo>
                      <a:pt x="138" y="228"/>
                    </a:moveTo>
                    <a:lnTo>
                      <a:pt x="138" y="228"/>
                    </a:lnTo>
                    <a:lnTo>
                      <a:pt x="111" y="183"/>
                    </a:lnTo>
                    <a:moveTo>
                      <a:pt x="83" y="137"/>
                    </a:moveTo>
                    <a:lnTo>
                      <a:pt x="83" y="137"/>
                    </a:lnTo>
                    <a:lnTo>
                      <a:pt x="55" y="91"/>
                    </a:lnTo>
                    <a:moveTo>
                      <a:pt x="28" y="46"/>
                    </a:moveTo>
                    <a:lnTo>
                      <a:pt x="28" y="4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5" name="Freeform 53">
                <a:extLst>
                  <a:ext uri="{FF2B5EF4-FFF2-40B4-BE49-F238E27FC236}">
                    <a16:creationId xmlns:a16="http://schemas.microsoft.com/office/drawing/2014/main" id="{84A93E41-C010-4D2F-AC22-5B8CD74BAAA5}"/>
                  </a:ext>
                </a:extLst>
              </p:cNvPr>
              <p:cNvSpPr>
                <a:spLocks noEditPoints="1"/>
              </p:cNvSpPr>
              <p:nvPr/>
            </p:nvSpPr>
            <p:spPr bwMode="auto">
              <a:xfrm>
                <a:off x="4343" y="1810"/>
                <a:ext cx="12" cy="117"/>
              </a:xfrm>
              <a:custGeom>
                <a:avLst/>
                <a:gdLst>
                  <a:gd name="T0" fmla="*/ 0 w 60"/>
                  <a:gd name="T1" fmla="*/ 546 h 546"/>
                  <a:gd name="T2" fmla="*/ 0 w 60"/>
                  <a:gd name="T3" fmla="*/ 546 h 546"/>
                  <a:gd name="T4" fmla="*/ 6 w 60"/>
                  <a:gd name="T5" fmla="*/ 493 h 546"/>
                  <a:gd name="T6" fmla="*/ 12 w 60"/>
                  <a:gd name="T7" fmla="*/ 440 h 546"/>
                  <a:gd name="T8" fmla="*/ 12 w 60"/>
                  <a:gd name="T9" fmla="*/ 440 h 546"/>
                  <a:gd name="T10" fmla="*/ 18 w 60"/>
                  <a:gd name="T11" fmla="*/ 387 h 546"/>
                  <a:gd name="T12" fmla="*/ 23 w 60"/>
                  <a:gd name="T13" fmla="*/ 334 h 546"/>
                  <a:gd name="T14" fmla="*/ 23 w 60"/>
                  <a:gd name="T15" fmla="*/ 334 h 546"/>
                  <a:gd name="T16" fmla="*/ 29 w 60"/>
                  <a:gd name="T17" fmla="*/ 281 h 546"/>
                  <a:gd name="T18" fmla="*/ 35 w 60"/>
                  <a:gd name="T19" fmla="*/ 228 h 546"/>
                  <a:gd name="T20" fmla="*/ 35 w 60"/>
                  <a:gd name="T21" fmla="*/ 228 h 546"/>
                  <a:gd name="T22" fmla="*/ 41 w 60"/>
                  <a:gd name="T23" fmla="*/ 175 h 546"/>
                  <a:gd name="T24" fmla="*/ 47 w 60"/>
                  <a:gd name="T25" fmla="*/ 122 h 546"/>
                  <a:gd name="T26" fmla="*/ 47 w 60"/>
                  <a:gd name="T27" fmla="*/ 122 h 546"/>
                  <a:gd name="T28" fmla="*/ 53 w 60"/>
                  <a:gd name="T29" fmla="*/ 69 h 546"/>
                  <a:gd name="T30" fmla="*/ 58 w 60"/>
                  <a:gd name="T31" fmla="*/ 16 h 546"/>
                  <a:gd name="T32" fmla="*/ 58 w 60"/>
                  <a:gd name="T33" fmla="*/ 16 h 546"/>
                  <a:gd name="T34" fmla="*/ 60 w 60"/>
                  <a:gd name="T3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46">
                    <a:moveTo>
                      <a:pt x="0" y="546"/>
                    </a:moveTo>
                    <a:lnTo>
                      <a:pt x="0" y="546"/>
                    </a:lnTo>
                    <a:lnTo>
                      <a:pt x="6" y="493"/>
                    </a:lnTo>
                    <a:moveTo>
                      <a:pt x="12" y="440"/>
                    </a:moveTo>
                    <a:lnTo>
                      <a:pt x="12" y="440"/>
                    </a:lnTo>
                    <a:lnTo>
                      <a:pt x="18" y="387"/>
                    </a:lnTo>
                    <a:moveTo>
                      <a:pt x="23" y="334"/>
                    </a:moveTo>
                    <a:lnTo>
                      <a:pt x="23" y="334"/>
                    </a:lnTo>
                    <a:lnTo>
                      <a:pt x="29" y="281"/>
                    </a:lnTo>
                    <a:moveTo>
                      <a:pt x="35" y="228"/>
                    </a:moveTo>
                    <a:lnTo>
                      <a:pt x="35" y="228"/>
                    </a:lnTo>
                    <a:lnTo>
                      <a:pt x="41" y="175"/>
                    </a:lnTo>
                    <a:moveTo>
                      <a:pt x="47" y="122"/>
                    </a:moveTo>
                    <a:lnTo>
                      <a:pt x="47" y="122"/>
                    </a:lnTo>
                    <a:lnTo>
                      <a:pt x="53" y="69"/>
                    </a:lnTo>
                    <a:moveTo>
                      <a:pt x="58" y="16"/>
                    </a:moveTo>
                    <a:lnTo>
                      <a:pt x="58" y="16"/>
                    </a:lnTo>
                    <a:lnTo>
                      <a:pt x="6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6" name="Freeform 54">
                <a:extLst>
                  <a:ext uri="{FF2B5EF4-FFF2-40B4-BE49-F238E27FC236}">
                    <a16:creationId xmlns:a16="http://schemas.microsoft.com/office/drawing/2014/main" id="{BC949194-ACE8-4378-9DCC-154B0C09F337}"/>
                  </a:ext>
                </a:extLst>
              </p:cNvPr>
              <p:cNvSpPr>
                <a:spLocks noEditPoints="1"/>
              </p:cNvSpPr>
              <p:nvPr/>
            </p:nvSpPr>
            <p:spPr bwMode="auto">
              <a:xfrm>
                <a:off x="4318" y="1712"/>
                <a:ext cx="31" cy="74"/>
              </a:xfrm>
              <a:custGeom>
                <a:avLst/>
                <a:gdLst>
                  <a:gd name="T0" fmla="*/ 143 w 143"/>
                  <a:gd name="T1" fmla="*/ 345 h 345"/>
                  <a:gd name="T2" fmla="*/ 143 w 143"/>
                  <a:gd name="T3" fmla="*/ 345 h 345"/>
                  <a:gd name="T4" fmla="*/ 123 w 143"/>
                  <a:gd name="T5" fmla="*/ 295 h 345"/>
                  <a:gd name="T6" fmla="*/ 102 w 143"/>
                  <a:gd name="T7" fmla="*/ 246 h 345"/>
                  <a:gd name="T8" fmla="*/ 102 w 143"/>
                  <a:gd name="T9" fmla="*/ 246 h 345"/>
                  <a:gd name="T10" fmla="*/ 82 w 143"/>
                  <a:gd name="T11" fmla="*/ 197 h 345"/>
                  <a:gd name="T12" fmla="*/ 61 w 143"/>
                  <a:gd name="T13" fmla="*/ 148 h 345"/>
                  <a:gd name="T14" fmla="*/ 61 w 143"/>
                  <a:gd name="T15" fmla="*/ 148 h 345"/>
                  <a:gd name="T16" fmla="*/ 41 w 143"/>
                  <a:gd name="T17" fmla="*/ 98 h 345"/>
                  <a:gd name="T18" fmla="*/ 20 w 143"/>
                  <a:gd name="T19" fmla="*/ 49 h 345"/>
                  <a:gd name="T20" fmla="*/ 20 w 143"/>
                  <a:gd name="T21" fmla="*/ 49 h 345"/>
                  <a:gd name="T22" fmla="*/ 0 w 143"/>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45">
                    <a:moveTo>
                      <a:pt x="143" y="345"/>
                    </a:moveTo>
                    <a:lnTo>
                      <a:pt x="143" y="345"/>
                    </a:lnTo>
                    <a:lnTo>
                      <a:pt x="123" y="295"/>
                    </a:lnTo>
                    <a:moveTo>
                      <a:pt x="102" y="246"/>
                    </a:moveTo>
                    <a:lnTo>
                      <a:pt x="102" y="246"/>
                    </a:lnTo>
                    <a:lnTo>
                      <a:pt x="82" y="197"/>
                    </a:lnTo>
                    <a:moveTo>
                      <a:pt x="61" y="148"/>
                    </a:moveTo>
                    <a:lnTo>
                      <a:pt x="61" y="148"/>
                    </a:lnTo>
                    <a:lnTo>
                      <a:pt x="41" y="98"/>
                    </a:lnTo>
                    <a:moveTo>
                      <a:pt x="20" y="49"/>
                    </a:moveTo>
                    <a:lnTo>
                      <a:pt x="20" y="4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7" name="Freeform 55">
                <a:extLst>
                  <a:ext uri="{FF2B5EF4-FFF2-40B4-BE49-F238E27FC236}">
                    <a16:creationId xmlns:a16="http://schemas.microsoft.com/office/drawing/2014/main" id="{9D7B7564-FE4A-4A32-8675-24C3554B5718}"/>
                  </a:ext>
                </a:extLst>
              </p:cNvPr>
              <p:cNvSpPr>
                <a:spLocks noEditPoints="1"/>
              </p:cNvSpPr>
              <p:nvPr/>
            </p:nvSpPr>
            <p:spPr bwMode="auto">
              <a:xfrm>
                <a:off x="4191" y="1701"/>
                <a:ext cx="108" cy="62"/>
              </a:xfrm>
              <a:custGeom>
                <a:avLst/>
                <a:gdLst>
                  <a:gd name="T0" fmla="*/ 510 w 510"/>
                  <a:gd name="T1" fmla="*/ 0 h 290"/>
                  <a:gd name="T2" fmla="*/ 510 w 510"/>
                  <a:gd name="T3" fmla="*/ 0 h 290"/>
                  <a:gd name="T4" fmla="*/ 463 w 510"/>
                  <a:gd name="T5" fmla="*/ 26 h 290"/>
                  <a:gd name="T6" fmla="*/ 417 w 510"/>
                  <a:gd name="T7" fmla="*/ 52 h 290"/>
                  <a:gd name="T8" fmla="*/ 417 w 510"/>
                  <a:gd name="T9" fmla="*/ 52 h 290"/>
                  <a:gd name="T10" fmla="*/ 371 w 510"/>
                  <a:gd name="T11" fmla="*/ 79 h 290"/>
                  <a:gd name="T12" fmla="*/ 324 w 510"/>
                  <a:gd name="T13" fmla="*/ 105 h 290"/>
                  <a:gd name="T14" fmla="*/ 324 w 510"/>
                  <a:gd name="T15" fmla="*/ 105 h 290"/>
                  <a:gd name="T16" fmla="*/ 278 w 510"/>
                  <a:gd name="T17" fmla="*/ 131 h 290"/>
                  <a:gd name="T18" fmla="*/ 232 w 510"/>
                  <a:gd name="T19" fmla="*/ 158 h 290"/>
                  <a:gd name="T20" fmla="*/ 232 w 510"/>
                  <a:gd name="T21" fmla="*/ 158 h 290"/>
                  <a:gd name="T22" fmla="*/ 185 w 510"/>
                  <a:gd name="T23" fmla="*/ 184 h 290"/>
                  <a:gd name="T24" fmla="*/ 139 w 510"/>
                  <a:gd name="T25" fmla="*/ 210 h 290"/>
                  <a:gd name="T26" fmla="*/ 139 w 510"/>
                  <a:gd name="T27" fmla="*/ 210 h 290"/>
                  <a:gd name="T28" fmla="*/ 92 w 510"/>
                  <a:gd name="T29" fmla="*/ 237 h 290"/>
                  <a:gd name="T30" fmla="*/ 46 w 510"/>
                  <a:gd name="T31" fmla="*/ 263 h 290"/>
                  <a:gd name="T32" fmla="*/ 46 w 510"/>
                  <a:gd name="T33" fmla="*/ 263 h 290"/>
                  <a:gd name="T34" fmla="*/ 0 w 510"/>
                  <a:gd name="T35"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 h="290">
                    <a:moveTo>
                      <a:pt x="510" y="0"/>
                    </a:moveTo>
                    <a:lnTo>
                      <a:pt x="510" y="0"/>
                    </a:lnTo>
                    <a:lnTo>
                      <a:pt x="463" y="26"/>
                    </a:lnTo>
                    <a:moveTo>
                      <a:pt x="417" y="52"/>
                    </a:moveTo>
                    <a:lnTo>
                      <a:pt x="417" y="52"/>
                    </a:lnTo>
                    <a:lnTo>
                      <a:pt x="371" y="79"/>
                    </a:lnTo>
                    <a:moveTo>
                      <a:pt x="324" y="105"/>
                    </a:moveTo>
                    <a:lnTo>
                      <a:pt x="324" y="105"/>
                    </a:lnTo>
                    <a:lnTo>
                      <a:pt x="278" y="131"/>
                    </a:lnTo>
                    <a:moveTo>
                      <a:pt x="232" y="158"/>
                    </a:moveTo>
                    <a:lnTo>
                      <a:pt x="232" y="158"/>
                    </a:lnTo>
                    <a:lnTo>
                      <a:pt x="185" y="184"/>
                    </a:lnTo>
                    <a:moveTo>
                      <a:pt x="139" y="210"/>
                    </a:moveTo>
                    <a:lnTo>
                      <a:pt x="139" y="210"/>
                    </a:lnTo>
                    <a:lnTo>
                      <a:pt x="92" y="237"/>
                    </a:lnTo>
                    <a:moveTo>
                      <a:pt x="46" y="263"/>
                    </a:moveTo>
                    <a:lnTo>
                      <a:pt x="46" y="263"/>
                    </a:lnTo>
                    <a:lnTo>
                      <a:pt x="0" y="29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8" name="Freeform 56">
                <a:extLst>
                  <a:ext uri="{FF2B5EF4-FFF2-40B4-BE49-F238E27FC236}">
                    <a16:creationId xmlns:a16="http://schemas.microsoft.com/office/drawing/2014/main" id="{41744BAE-5757-42C0-A405-1ECF75B674C6}"/>
                  </a:ext>
                </a:extLst>
              </p:cNvPr>
              <p:cNvSpPr>
                <a:spLocks noEditPoints="1"/>
              </p:cNvSpPr>
              <p:nvPr/>
            </p:nvSpPr>
            <p:spPr bwMode="auto">
              <a:xfrm>
                <a:off x="4281" y="1703"/>
                <a:ext cx="22" cy="117"/>
              </a:xfrm>
              <a:custGeom>
                <a:avLst/>
                <a:gdLst>
                  <a:gd name="T0" fmla="*/ 103 w 103"/>
                  <a:gd name="T1" fmla="*/ 0 h 549"/>
                  <a:gd name="T2" fmla="*/ 103 w 103"/>
                  <a:gd name="T3" fmla="*/ 0 h 549"/>
                  <a:gd name="T4" fmla="*/ 93 w 103"/>
                  <a:gd name="T5" fmla="*/ 53 h 549"/>
                  <a:gd name="T6" fmla="*/ 83 w 103"/>
                  <a:gd name="T7" fmla="*/ 105 h 549"/>
                  <a:gd name="T8" fmla="*/ 83 w 103"/>
                  <a:gd name="T9" fmla="*/ 105 h 549"/>
                  <a:gd name="T10" fmla="*/ 73 w 103"/>
                  <a:gd name="T11" fmla="*/ 158 h 549"/>
                  <a:gd name="T12" fmla="*/ 64 w 103"/>
                  <a:gd name="T13" fmla="*/ 210 h 549"/>
                  <a:gd name="T14" fmla="*/ 64 w 103"/>
                  <a:gd name="T15" fmla="*/ 210 h 549"/>
                  <a:gd name="T16" fmla="*/ 54 w 103"/>
                  <a:gd name="T17" fmla="*/ 263 h 549"/>
                  <a:gd name="T18" fmla="*/ 44 w 103"/>
                  <a:gd name="T19" fmla="*/ 315 h 549"/>
                  <a:gd name="T20" fmla="*/ 44 w 103"/>
                  <a:gd name="T21" fmla="*/ 315 h 549"/>
                  <a:gd name="T22" fmla="*/ 34 w 103"/>
                  <a:gd name="T23" fmla="*/ 367 h 549"/>
                  <a:gd name="T24" fmla="*/ 24 w 103"/>
                  <a:gd name="T25" fmla="*/ 420 h 549"/>
                  <a:gd name="T26" fmla="*/ 24 w 103"/>
                  <a:gd name="T27" fmla="*/ 420 h 549"/>
                  <a:gd name="T28" fmla="*/ 15 w 103"/>
                  <a:gd name="T29" fmla="*/ 472 h 549"/>
                  <a:gd name="T30" fmla="*/ 5 w 103"/>
                  <a:gd name="T31" fmla="*/ 525 h 549"/>
                  <a:gd name="T32" fmla="*/ 5 w 103"/>
                  <a:gd name="T33" fmla="*/ 525 h 549"/>
                  <a:gd name="T34" fmla="*/ 0 w 103"/>
                  <a:gd name="T35" fmla="*/ 54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549">
                    <a:moveTo>
                      <a:pt x="103" y="0"/>
                    </a:moveTo>
                    <a:lnTo>
                      <a:pt x="103" y="0"/>
                    </a:lnTo>
                    <a:lnTo>
                      <a:pt x="93" y="53"/>
                    </a:lnTo>
                    <a:moveTo>
                      <a:pt x="83" y="105"/>
                    </a:moveTo>
                    <a:lnTo>
                      <a:pt x="83" y="105"/>
                    </a:lnTo>
                    <a:lnTo>
                      <a:pt x="73" y="158"/>
                    </a:lnTo>
                    <a:moveTo>
                      <a:pt x="64" y="210"/>
                    </a:moveTo>
                    <a:lnTo>
                      <a:pt x="64" y="210"/>
                    </a:lnTo>
                    <a:lnTo>
                      <a:pt x="54" y="263"/>
                    </a:lnTo>
                    <a:moveTo>
                      <a:pt x="44" y="315"/>
                    </a:moveTo>
                    <a:lnTo>
                      <a:pt x="44" y="315"/>
                    </a:lnTo>
                    <a:lnTo>
                      <a:pt x="34" y="367"/>
                    </a:lnTo>
                    <a:moveTo>
                      <a:pt x="24" y="420"/>
                    </a:moveTo>
                    <a:lnTo>
                      <a:pt x="24" y="420"/>
                    </a:lnTo>
                    <a:lnTo>
                      <a:pt x="15" y="472"/>
                    </a:lnTo>
                    <a:moveTo>
                      <a:pt x="5" y="525"/>
                    </a:moveTo>
                    <a:lnTo>
                      <a:pt x="5" y="525"/>
                    </a:lnTo>
                    <a:lnTo>
                      <a:pt x="0" y="54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9" name="Freeform 57">
                <a:extLst>
                  <a:ext uri="{FF2B5EF4-FFF2-40B4-BE49-F238E27FC236}">
                    <a16:creationId xmlns:a16="http://schemas.microsoft.com/office/drawing/2014/main" id="{241AD7DC-51FE-476A-BAE3-2CBA1606F798}"/>
                  </a:ext>
                </a:extLst>
              </p:cNvPr>
              <p:cNvSpPr>
                <a:spLocks noEditPoints="1"/>
              </p:cNvSpPr>
              <p:nvPr/>
            </p:nvSpPr>
            <p:spPr bwMode="auto">
              <a:xfrm>
                <a:off x="4292" y="1806"/>
                <a:ext cx="54" cy="18"/>
              </a:xfrm>
              <a:custGeom>
                <a:avLst/>
                <a:gdLst>
                  <a:gd name="T0" fmla="*/ 253 w 253"/>
                  <a:gd name="T1" fmla="*/ 0 h 84"/>
                  <a:gd name="T2" fmla="*/ 253 w 253"/>
                  <a:gd name="T3" fmla="*/ 0 h 84"/>
                  <a:gd name="T4" fmla="*/ 202 w 253"/>
                  <a:gd name="T5" fmla="*/ 17 h 84"/>
                  <a:gd name="T6" fmla="*/ 151 w 253"/>
                  <a:gd name="T7" fmla="*/ 33 h 84"/>
                  <a:gd name="T8" fmla="*/ 151 w 253"/>
                  <a:gd name="T9" fmla="*/ 33 h 84"/>
                  <a:gd name="T10" fmla="*/ 101 w 253"/>
                  <a:gd name="T11" fmla="*/ 50 h 84"/>
                  <a:gd name="T12" fmla="*/ 50 w 253"/>
                  <a:gd name="T13" fmla="*/ 67 h 84"/>
                  <a:gd name="T14" fmla="*/ 50 w 253"/>
                  <a:gd name="T15" fmla="*/ 67 h 84"/>
                  <a:gd name="T16" fmla="*/ 0 w 253"/>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84">
                    <a:moveTo>
                      <a:pt x="253" y="0"/>
                    </a:moveTo>
                    <a:lnTo>
                      <a:pt x="253" y="0"/>
                    </a:lnTo>
                    <a:lnTo>
                      <a:pt x="202" y="17"/>
                    </a:lnTo>
                    <a:moveTo>
                      <a:pt x="151" y="33"/>
                    </a:moveTo>
                    <a:lnTo>
                      <a:pt x="151" y="33"/>
                    </a:lnTo>
                    <a:lnTo>
                      <a:pt x="101" y="50"/>
                    </a:lnTo>
                    <a:moveTo>
                      <a:pt x="50" y="67"/>
                    </a:moveTo>
                    <a:lnTo>
                      <a:pt x="50" y="67"/>
                    </a:lnTo>
                    <a:lnTo>
                      <a:pt x="0" y="84"/>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0" name="Freeform 58">
                <a:extLst>
                  <a:ext uri="{FF2B5EF4-FFF2-40B4-BE49-F238E27FC236}">
                    <a16:creationId xmlns:a16="http://schemas.microsoft.com/office/drawing/2014/main" id="{490CEC33-C7D7-4797-BCF6-9086E51E0B03}"/>
                  </a:ext>
                </a:extLst>
              </p:cNvPr>
              <p:cNvSpPr>
                <a:spLocks noEditPoints="1"/>
              </p:cNvSpPr>
              <p:nvPr/>
            </p:nvSpPr>
            <p:spPr bwMode="auto">
              <a:xfrm>
                <a:off x="4309" y="1714"/>
                <a:ext cx="27" cy="214"/>
              </a:xfrm>
              <a:custGeom>
                <a:avLst/>
                <a:gdLst>
                  <a:gd name="T0" fmla="*/ 125 w 125"/>
                  <a:gd name="T1" fmla="*/ 1005 h 1005"/>
                  <a:gd name="T2" fmla="*/ 125 w 125"/>
                  <a:gd name="T3" fmla="*/ 1005 h 1005"/>
                  <a:gd name="T4" fmla="*/ 119 w 125"/>
                  <a:gd name="T5" fmla="*/ 952 h 1005"/>
                  <a:gd name="T6" fmla="*/ 112 w 125"/>
                  <a:gd name="T7" fmla="*/ 899 h 1005"/>
                  <a:gd name="T8" fmla="*/ 112 w 125"/>
                  <a:gd name="T9" fmla="*/ 899 h 1005"/>
                  <a:gd name="T10" fmla="*/ 105 w 125"/>
                  <a:gd name="T11" fmla="*/ 846 h 1005"/>
                  <a:gd name="T12" fmla="*/ 99 w 125"/>
                  <a:gd name="T13" fmla="*/ 794 h 1005"/>
                  <a:gd name="T14" fmla="*/ 99 w 125"/>
                  <a:gd name="T15" fmla="*/ 794 h 1005"/>
                  <a:gd name="T16" fmla="*/ 92 w 125"/>
                  <a:gd name="T17" fmla="*/ 741 h 1005"/>
                  <a:gd name="T18" fmla="*/ 86 w 125"/>
                  <a:gd name="T19" fmla="*/ 688 h 1005"/>
                  <a:gd name="T20" fmla="*/ 86 w 125"/>
                  <a:gd name="T21" fmla="*/ 688 h 1005"/>
                  <a:gd name="T22" fmla="*/ 79 w 125"/>
                  <a:gd name="T23" fmla="*/ 635 h 1005"/>
                  <a:gd name="T24" fmla="*/ 73 w 125"/>
                  <a:gd name="T25" fmla="*/ 582 h 1005"/>
                  <a:gd name="T26" fmla="*/ 73 w 125"/>
                  <a:gd name="T27" fmla="*/ 582 h 1005"/>
                  <a:gd name="T28" fmla="*/ 66 w 125"/>
                  <a:gd name="T29" fmla="*/ 529 h 1005"/>
                  <a:gd name="T30" fmla="*/ 59 w 125"/>
                  <a:gd name="T31" fmla="*/ 476 h 1005"/>
                  <a:gd name="T32" fmla="*/ 59 w 125"/>
                  <a:gd name="T33" fmla="*/ 476 h 1005"/>
                  <a:gd name="T34" fmla="*/ 53 w 125"/>
                  <a:gd name="T35" fmla="*/ 423 h 1005"/>
                  <a:gd name="T36" fmla="*/ 46 w 125"/>
                  <a:gd name="T37" fmla="*/ 370 h 1005"/>
                  <a:gd name="T38" fmla="*/ 46 w 125"/>
                  <a:gd name="T39" fmla="*/ 370 h 1005"/>
                  <a:gd name="T40" fmla="*/ 40 w 125"/>
                  <a:gd name="T41" fmla="*/ 317 h 1005"/>
                  <a:gd name="T42" fmla="*/ 33 w 125"/>
                  <a:gd name="T43" fmla="*/ 264 h 1005"/>
                  <a:gd name="T44" fmla="*/ 33 w 125"/>
                  <a:gd name="T45" fmla="*/ 264 h 1005"/>
                  <a:gd name="T46" fmla="*/ 27 w 125"/>
                  <a:gd name="T47" fmla="*/ 211 h 1005"/>
                  <a:gd name="T48" fmla="*/ 20 w 125"/>
                  <a:gd name="T49" fmla="*/ 158 h 1005"/>
                  <a:gd name="T50" fmla="*/ 20 w 125"/>
                  <a:gd name="T51" fmla="*/ 158 h 1005"/>
                  <a:gd name="T52" fmla="*/ 14 w 125"/>
                  <a:gd name="T53" fmla="*/ 105 h 1005"/>
                  <a:gd name="T54" fmla="*/ 7 w 125"/>
                  <a:gd name="T55" fmla="*/ 53 h 1005"/>
                  <a:gd name="T56" fmla="*/ 7 w 125"/>
                  <a:gd name="T57" fmla="*/ 53 h 1005"/>
                  <a:gd name="T58" fmla="*/ 0 w 125"/>
                  <a:gd name="T5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005">
                    <a:moveTo>
                      <a:pt x="125" y="1005"/>
                    </a:moveTo>
                    <a:lnTo>
                      <a:pt x="125" y="1005"/>
                    </a:lnTo>
                    <a:lnTo>
                      <a:pt x="119" y="952"/>
                    </a:lnTo>
                    <a:moveTo>
                      <a:pt x="112" y="899"/>
                    </a:moveTo>
                    <a:lnTo>
                      <a:pt x="112" y="899"/>
                    </a:lnTo>
                    <a:lnTo>
                      <a:pt x="105" y="846"/>
                    </a:lnTo>
                    <a:moveTo>
                      <a:pt x="99" y="794"/>
                    </a:moveTo>
                    <a:lnTo>
                      <a:pt x="99" y="794"/>
                    </a:lnTo>
                    <a:lnTo>
                      <a:pt x="92" y="741"/>
                    </a:lnTo>
                    <a:moveTo>
                      <a:pt x="86" y="688"/>
                    </a:moveTo>
                    <a:lnTo>
                      <a:pt x="86" y="688"/>
                    </a:lnTo>
                    <a:lnTo>
                      <a:pt x="79" y="635"/>
                    </a:lnTo>
                    <a:moveTo>
                      <a:pt x="73" y="582"/>
                    </a:moveTo>
                    <a:lnTo>
                      <a:pt x="73" y="582"/>
                    </a:lnTo>
                    <a:lnTo>
                      <a:pt x="66" y="529"/>
                    </a:lnTo>
                    <a:moveTo>
                      <a:pt x="59" y="476"/>
                    </a:moveTo>
                    <a:lnTo>
                      <a:pt x="59" y="476"/>
                    </a:lnTo>
                    <a:lnTo>
                      <a:pt x="53" y="423"/>
                    </a:lnTo>
                    <a:moveTo>
                      <a:pt x="46" y="370"/>
                    </a:moveTo>
                    <a:lnTo>
                      <a:pt x="46" y="370"/>
                    </a:lnTo>
                    <a:lnTo>
                      <a:pt x="40" y="317"/>
                    </a:lnTo>
                    <a:moveTo>
                      <a:pt x="33" y="264"/>
                    </a:moveTo>
                    <a:lnTo>
                      <a:pt x="33" y="264"/>
                    </a:lnTo>
                    <a:lnTo>
                      <a:pt x="27" y="211"/>
                    </a:lnTo>
                    <a:moveTo>
                      <a:pt x="20" y="158"/>
                    </a:moveTo>
                    <a:lnTo>
                      <a:pt x="20" y="158"/>
                    </a:lnTo>
                    <a:lnTo>
                      <a:pt x="14" y="105"/>
                    </a:lnTo>
                    <a:moveTo>
                      <a:pt x="7" y="53"/>
                    </a:moveTo>
                    <a:lnTo>
                      <a:pt x="7" y="5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1" name="Freeform 59">
                <a:extLst>
                  <a:ext uri="{FF2B5EF4-FFF2-40B4-BE49-F238E27FC236}">
                    <a16:creationId xmlns:a16="http://schemas.microsoft.com/office/drawing/2014/main" id="{44BE4E5C-9887-4FC8-B537-8192C7B1F207}"/>
                  </a:ext>
                </a:extLst>
              </p:cNvPr>
              <p:cNvSpPr>
                <a:spLocks noEditPoints="1"/>
              </p:cNvSpPr>
              <p:nvPr/>
            </p:nvSpPr>
            <p:spPr bwMode="auto">
              <a:xfrm>
                <a:off x="4237" y="1844"/>
                <a:ext cx="37" cy="134"/>
              </a:xfrm>
              <a:custGeom>
                <a:avLst/>
                <a:gdLst>
                  <a:gd name="T0" fmla="*/ 173 w 173"/>
                  <a:gd name="T1" fmla="*/ 0 h 626"/>
                  <a:gd name="T2" fmla="*/ 173 w 173"/>
                  <a:gd name="T3" fmla="*/ 0 h 626"/>
                  <a:gd name="T4" fmla="*/ 159 w 173"/>
                  <a:gd name="T5" fmla="*/ 51 h 626"/>
                  <a:gd name="T6" fmla="*/ 145 w 173"/>
                  <a:gd name="T7" fmla="*/ 102 h 626"/>
                  <a:gd name="T8" fmla="*/ 145 w 173"/>
                  <a:gd name="T9" fmla="*/ 102 h 626"/>
                  <a:gd name="T10" fmla="*/ 131 w 173"/>
                  <a:gd name="T11" fmla="*/ 154 h 626"/>
                  <a:gd name="T12" fmla="*/ 116 w 173"/>
                  <a:gd name="T13" fmla="*/ 205 h 626"/>
                  <a:gd name="T14" fmla="*/ 116 w 173"/>
                  <a:gd name="T15" fmla="*/ 205 h 626"/>
                  <a:gd name="T16" fmla="*/ 102 w 173"/>
                  <a:gd name="T17" fmla="*/ 257 h 626"/>
                  <a:gd name="T18" fmla="*/ 88 w 173"/>
                  <a:gd name="T19" fmla="*/ 308 h 626"/>
                  <a:gd name="T20" fmla="*/ 88 w 173"/>
                  <a:gd name="T21" fmla="*/ 308 h 626"/>
                  <a:gd name="T22" fmla="*/ 74 w 173"/>
                  <a:gd name="T23" fmla="*/ 359 h 626"/>
                  <a:gd name="T24" fmla="*/ 59 w 173"/>
                  <a:gd name="T25" fmla="*/ 411 h 626"/>
                  <a:gd name="T26" fmla="*/ 59 w 173"/>
                  <a:gd name="T27" fmla="*/ 411 h 626"/>
                  <a:gd name="T28" fmla="*/ 45 w 173"/>
                  <a:gd name="T29" fmla="*/ 462 h 626"/>
                  <a:gd name="T30" fmla="*/ 31 w 173"/>
                  <a:gd name="T31" fmla="*/ 514 h 626"/>
                  <a:gd name="T32" fmla="*/ 31 w 173"/>
                  <a:gd name="T33" fmla="*/ 514 h 626"/>
                  <a:gd name="T34" fmla="*/ 17 w 173"/>
                  <a:gd name="T35" fmla="*/ 565 h 626"/>
                  <a:gd name="T36" fmla="*/ 3 w 173"/>
                  <a:gd name="T37" fmla="*/ 616 h 626"/>
                  <a:gd name="T38" fmla="*/ 3 w 173"/>
                  <a:gd name="T39" fmla="*/ 616 h 626"/>
                  <a:gd name="T40" fmla="*/ 0 w 173"/>
                  <a:gd name="T41"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626">
                    <a:moveTo>
                      <a:pt x="173" y="0"/>
                    </a:moveTo>
                    <a:lnTo>
                      <a:pt x="173" y="0"/>
                    </a:lnTo>
                    <a:lnTo>
                      <a:pt x="159" y="51"/>
                    </a:lnTo>
                    <a:moveTo>
                      <a:pt x="145" y="102"/>
                    </a:moveTo>
                    <a:lnTo>
                      <a:pt x="145" y="102"/>
                    </a:lnTo>
                    <a:lnTo>
                      <a:pt x="131" y="154"/>
                    </a:lnTo>
                    <a:moveTo>
                      <a:pt x="116" y="205"/>
                    </a:moveTo>
                    <a:lnTo>
                      <a:pt x="116" y="205"/>
                    </a:lnTo>
                    <a:lnTo>
                      <a:pt x="102" y="257"/>
                    </a:lnTo>
                    <a:moveTo>
                      <a:pt x="88" y="308"/>
                    </a:moveTo>
                    <a:lnTo>
                      <a:pt x="88" y="308"/>
                    </a:lnTo>
                    <a:lnTo>
                      <a:pt x="74" y="359"/>
                    </a:lnTo>
                    <a:moveTo>
                      <a:pt x="59" y="411"/>
                    </a:moveTo>
                    <a:lnTo>
                      <a:pt x="59" y="411"/>
                    </a:lnTo>
                    <a:lnTo>
                      <a:pt x="45" y="462"/>
                    </a:lnTo>
                    <a:moveTo>
                      <a:pt x="31" y="514"/>
                    </a:moveTo>
                    <a:lnTo>
                      <a:pt x="31" y="514"/>
                    </a:lnTo>
                    <a:lnTo>
                      <a:pt x="17" y="565"/>
                    </a:lnTo>
                    <a:moveTo>
                      <a:pt x="3" y="616"/>
                    </a:moveTo>
                    <a:lnTo>
                      <a:pt x="3" y="616"/>
                    </a:lnTo>
                    <a:lnTo>
                      <a:pt x="0" y="62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2" name="Freeform 60">
                <a:extLst>
                  <a:ext uri="{FF2B5EF4-FFF2-40B4-BE49-F238E27FC236}">
                    <a16:creationId xmlns:a16="http://schemas.microsoft.com/office/drawing/2014/main" id="{4D62C861-0EFE-423B-A957-B11A25160AC1}"/>
                  </a:ext>
                </a:extLst>
              </p:cNvPr>
              <p:cNvSpPr>
                <a:spLocks noEditPoints="1"/>
              </p:cNvSpPr>
              <p:nvPr/>
            </p:nvSpPr>
            <p:spPr bwMode="auto">
              <a:xfrm>
                <a:off x="4155" y="1837"/>
                <a:ext cx="108" cy="49"/>
              </a:xfrm>
              <a:custGeom>
                <a:avLst/>
                <a:gdLst>
                  <a:gd name="T0" fmla="*/ 505 w 505"/>
                  <a:gd name="T1" fmla="*/ 0 h 227"/>
                  <a:gd name="T2" fmla="*/ 505 w 505"/>
                  <a:gd name="T3" fmla="*/ 0 h 227"/>
                  <a:gd name="T4" fmla="*/ 456 w 505"/>
                  <a:gd name="T5" fmla="*/ 21 h 227"/>
                  <a:gd name="T6" fmla="*/ 408 w 505"/>
                  <a:gd name="T7" fmla="*/ 43 h 227"/>
                  <a:gd name="T8" fmla="*/ 408 w 505"/>
                  <a:gd name="T9" fmla="*/ 43 h 227"/>
                  <a:gd name="T10" fmla="*/ 359 w 505"/>
                  <a:gd name="T11" fmla="*/ 65 h 227"/>
                  <a:gd name="T12" fmla="*/ 311 w 505"/>
                  <a:gd name="T13" fmla="*/ 87 h 227"/>
                  <a:gd name="T14" fmla="*/ 311 w 505"/>
                  <a:gd name="T15" fmla="*/ 87 h 227"/>
                  <a:gd name="T16" fmla="*/ 262 w 505"/>
                  <a:gd name="T17" fmla="*/ 109 h 227"/>
                  <a:gd name="T18" fmla="*/ 213 w 505"/>
                  <a:gd name="T19" fmla="*/ 131 h 227"/>
                  <a:gd name="T20" fmla="*/ 213 w 505"/>
                  <a:gd name="T21" fmla="*/ 131 h 227"/>
                  <a:gd name="T22" fmla="*/ 165 w 505"/>
                  <a:gd name="T23" fmla="*/ 153 h 227"/>
                  <a:gd name="T24" fmla="*/ 116 w 505"/>
                  <a:gd name="T25" fmla="*/ 175 h 227"/>
                  <a:gd name="T26" fmla="*/ 116 w 505"/>
                  <a:gd name="T27" fmla="*/ 175 h 227"/>
                  <a:gd name="T28" fmla="*/ 67 w 505"/>
                  <a:gd name="T29" fmla="*/ 197 h 227"/>
                  <a:gd name="T30" fmla="*/ 19 w 505"/>
                  <a:gd name="T31" fmla="*/ 219 h 227"/>
                  <a:gd name="T32" fmla="*/ 19 w 505"/>
                  <a:gd name="T33" fmla="*/ 219 h 227"/>
                  <a:gd name="T34" fmla="*/ 0 w 505"/>
                  <a:gd name="T3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5" h="227">
                    <a:moveTo>
                      <a:pt x="505" y="0"/>
                    </a:moveTo>
                    <a:lnTo>
                      <a:pt x="505" y="0"/>
                    </a:lnTo>
                    <a:lnTo>
                      <a:pt x="456" y="21"/>
                    </a:lnTo>
                    <a:moveTo>
                      <a:pt x="408" y="43"/>
                    </a:moveTo>
                    <a:lnTo>
                      <a:pt x="408" y="43"/>
                    </a:lnTo>
                    <a:lnTo>
                      <a:pt x="359" y="65"/>
                    </a:lnTo>
                    <a:moveTo>
                      <a:pt x="311" y="87"/>
                    </a:moveTo>
                    <a:lnTo>
                      <a:pt x="311" y="87"/>
                    </a:lnTo>
                    <a:lnTo>
                      <a:pt x="262" y="109"/>
                    </a:lnTo>
                    <a:moveTo>
                      <a:pt x="213" y="131"/>
                    </a:moveTo>
                    <a:lnTo>
                      <a:pt x="213" y="131"/>
                    </a:lnTo>
                    <a:lnTo>
                      <a:pt x="165" y="153"/>
                    </a:lnTo>
                    <a:moveTo>
                      <a:pt x="116" y="175"/>
                    </a:moveTo>
                    <a:lnTo>
                      <a:pt x="116" y="175"/>
                    </a:lnTo>
                    <a:lnTo>
                      <a:pt x="67" y="197"/>
                    </a:lnTo>
                    <a:moveTo>
                      <a:pt x="19" y="219"/>
                    </a:moveTo>
                    <a:lnTo>
                      <a:pt x="19" y="219"/>
                    </a:lnTo>
                    <a:lnTo>
                      <a:pt x="0" y="22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3" name="Freeform 61">
                <a:extLst>
                  <a:ext uri="{FF2B5EF4-FFF2-40B4-BE49-F238E27FC236}">
                    <a16:creationId xmlns:a16="http://schemas.microsoft.com/office/drawing/2014/main" id="{9DC8DF07-DC64-4E57-A045-E3851E790F3E}"/>
                  </a:ext>
                </a:extLst>
              </p:cNvPr>
              <p:cNvSpPr>
                <a:spLocks noEditPoints="1"/>
              </p:cNvSpPr>
              <p:nvPr/>
            </p:nvSpPr>
            <p:spPr bwMode="auto">
              <a:xfrm>
                <a:off x="4195" y="1783"/>
                <a:ext cx="68" cy="43"/>
              </a:xfrm>
              <a:custGeom>
                <a:avLst/>
                <a:gdLst>
                  <a:gd name="T0" fmla="*/ 316 w 316"/>
                  <a:gd name="T1" fmla="*/ 199 h 199"/>
                  <a:gd name="T2" fmla="*/ 316 w 316"/>
                  <a:gd name="T3" fmla="*/ 199 h 199"/>
                  <a:gd name="T4" fmla="*/ 271 w 316"/>
                  <a:gd name="T5" fmla="*/ 171 h 199"/>
                  <a:gd name="T6" fmla="*/ 226 w 316"/>
                  <a:gd name="T7" fmla="*/ 142 h 199"/>
                  <a:gd name="T8" fmla="*/ 226 w 316"/>
                  <a:gd name="T9" fmla="*/ 142 h 199"/>
                  <a:gd name="T10" fmla="*/ 181 w 316"/>
                  <a:gd name="T11" fmla="*/ 114 h 199"/>
                  <a:gd name="T12" fmla="*/ 135 w 316"/>
                  <a:gd name="T13" fmla="*/ 85 h 199"/>
                  <a:gd name="T14" fmla="*/ 135 w 316"/>
                  <a:gd name="T15" fmla="*/ 85 h 199"/>
                  <a:gd name="T16" fmla="*/ 90 w 316"/>
                  <a:gd name="T17" fmla="*/ 57 h 199"/>
                  <a:gd name="T18" fmla="*/ 45 w 316"/>
                  <a:gd name="T19" fmla="*/ 28 h 199"/>
                  <a:gd name="T20" fmla="*/ 45 w 316"/>
                  <a:gd name="T21" fmla="*/ 28 h 199"/>
                  <a:gd name="T22" fmla="*/ 0 w 316"/>
                  <a:gd name="T2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 h="199">
                    <a:moveTo>
                      <a:pt x="316" y="199"/>
                    </a:moveTo>
                    <a:lnTo>
                      <a:pt x="316" y="199"/>
                    </a:lnTo>
                    <a:lnTo>
                      <a:pt x="271" y="171"/>
                    </a:lnTo>
                    <a:moveTo>
                      <a:pt x="226" y="142"/>
                    </a:moveTo>
                    <a:lnTo>
                      <a:pt x="226" y="142"/>
                    </a:lnTo>
                    <a:lnTo>
                      <a:pt x="181" y="114"/>
                    </a:lnTo>
                    <a:moveTo>
                      <a:pt x="135" y="85"/>
                    </a:moveTo>
                    <a:lnTo>
                      <a:pt x="135" y="85"/>
                    </a:lnTo>
                    <a:lnTo>
                      <a:pt x="90" y="57"/>
                    </a:lnTo>
                    <a:moveTo>
                      <a:pt x="45" y="28"/>
                    </a:moveTo>
                    <a:lnTo>
                      <a:pt x="45" y="28"/>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4" name="Freeform 62">
                <a:extLst>
                  <a:ext uri="{FF2B5EF4-FFF2-40B4-BE49-F238E27FC236}">
                    <a16:creationId xmlns:a16="http://schemas.microsoft.com/office/drawing/2014/main" id="{119B83FA-05BF-4364-9A15-55E269BA35EB}"/>
                  </a:ext>
                </a:extLst>
              </p:cNvPr>
              <p:cNvSpPr>
                <a:spLocks noEditPoints="1"/>
              </p:cNvSpPr>
              <p:nvPr/>
            </p:nvSpPr>
            <p:spPr bwMode="auto">
              <a:xfrm>
                <a:off x="4183" y="1780"/>
                <a:ext cx="45" cy="202"/>
              </a:xfrm>
              <a:custGeom>
                <a:avLst/>
                <a:gdLst>
                  <a:gd name="T0" fmla="*/ 209 w 209"/>
                  <a:gd name="T1" fmla="*/ 945 h 945"/>
                  <a:gd name="T2" fmla="*/ 209 w 209"/>
                  <a:gd name="T3" fmla="*/ 945 h 945"/>
                  <a:gd name="T4" fmla="*/ 198 w 209"/>
                  <a:gd name="T5" fmla="*/ 893 h 945"/>
                  <a:gd name="T6" fmla="*/ 186 w 209"/>
                  <a:gd name="T7" fmla="*/ 841 h 945"/>
                  <a:gd name="T8" fmla="*/ 186 w 209"/>
                  <a:gd name="T9" fmla="*/ 841 h 945"/>
                  <a:gd name="T10" fmla="*/ 175 w 209"/>
                  <a:gd name="T11" fmla="*/ 789 h 945"/>
                  <a:gd name="T12" fmla="*/ 163 w 209"/>
                  <a:gd name="T13" fmla="*/ 736 h 945"/>
                  <a:gd name="T14" fmla="*/ 163 w 209"/>
                  <a:gd name="T15" fmla="*/ 736 h 945"/>
                  <a:gd name="T16" fmla="*/ 152 w 209"/>
                  <a:gd name="T17" fmla="*/ 684 h 945"/>
                  <a:gd name="T18" fmla="*/ 140 w 209"/>
                  <a:gd name="T19" fmla="*/ 632 h 945"/>
                  <a:gd name="T20" fmla="*/ 140 w 209"/>
                  <a:gd name="T21" fmla="*/ 632 h 945"/>
                  <a:gd name="T22" fmla="*/ 129 w 209"/>
                  <a:gd name="T23" fmla="*/ 580 h 945"/>
                  <a:gd name="T24" fmla="*/ 117 w 209"/>
                  <a:gd name="T25" fmla="*/ 528 h 945"/>
                  <a:gd name="T26" fmla="*/ 117 w 209"/>
                  <a:gd name="T27" fmla="*/ 528 h 945"/>
                  <a:gd name="T28" fmla="*/ 106 w 209"/>
                  <a:gd name="T29" fmla="*/ 476 h 945"/>
                  <a:gd name="T30" fmla="*/ 94 w 209"/>
                  <a:gd name="T31" fmla="*/ 424 h 945"/>
                  <a:gd name="T32" fmla="*/ 94 w 209"/>
                  <a:gd name="T33" fmla="*/ 424 h 945"/>
                  <a:gd name="T34" fmla="*/ 83 w 209"/>
                  <a:gd name="T35" fmla="*/ 372 h 945"/>
                  <a:gd name="T36" fmla="*/ 71 w 209"/>
                  <a:gd name="T37" fmla="*/ 320 h 945"/>
                  <a:gd name="T38" fmla="*/ 71 w 209"/>
                  <a:gd name="T39" fmla="*/ 320 h 945"/>
                  <a:gd name="T40" fmla="*/ 60 w 209"/>
                  <a:gd name="T41" fmla="*/ 268 h 945"/>
                  <a:gd name="T42" fmla="*/ 48 w 209"/>
                  <a:gd name="T43" fmla="*/ 216 h 945"/>
                  <a:gd name="T44" fmla="*/ 48 w 209"/>
                  <a:gd name="T45" fmla="*/ 216 h 945"/>
                  <a:gd name="T46" fmla="*/ 37 w 209"/>
                  <a:gd name="T47" fmla="*/ 164 h 945"/>
                  <a:gd name="T48" fmla="*/ 25 w 209"/>
                  <a:gd name="T49" fmla="*/ 112 h 945"/>
                  <a:gd name="T50" fmla="*/ 25 w 209"/>
                  <a:gd name="T51" fmla="*/ 112 h 945"/>
                  <a:gd name="T52" fmla="*/ 14 w 209"/>
                  <a:gd name="T53" fmla="*/ 59 h 945"/>
                  <a:gd name="T54" fmla="*/ 2 w 209"/>
                  <a:gd name="T55" fmla="*/ 7 h 945"/>
                  <a:gd name="T56" fmla="*/ 2 w 209"/>
                  <a:gd name="T57" fmla="*/ 7 h 945"/>
                  <a:gd name="T58" fmla="*/ 0 w 209"/>
                  <a:gd name="T5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45">
                    <a:moveTo>
                      <a:pt x="209" y="945"/>
                    </a:moveTo>
                    <a:lnTo>
                      <a:pt x="209" y="945"/>
                    </a:lnTo>
                    <a:lnTo>
                      <a:pt x="198" y="893"/>
                    </a:lnTo>
                    <a:moveTo>
                      <a:pt x="186" y="841"/>
                    </a:moveTo>
                    <a:lnTo>
                      <a:pt x="186" y="841"/>
                    </a:lnTo>
                    <a:lnTo>
                      <a:pt x="175" y="789"/>
                    </a:lnTo>
                    <a:moveTo>
                      <a:pt x="163" y="736"/>
                    </a:moveTo>
                    <a:lnTo>
                      <a:pt x="163" y="736"/>
                    </a:lnTo>
                    <a:lnTo>
                      <a:pt x="152" y="684"/>
                    </a:lnTo>
                    <a:moveTo>
                      <a:pt x="140" y="632"/>
                    </a:moveTo>
                    <a:lnTo>
                      <a:pt x="140" y="632"/>
                    </a:lnTo>
                    <a:lnTo>
                      <a:pt x="129" y="580"/>
                    </a:lnTo>
                    <a:moveTo>
                      <a:pt x="117" y="528"/>
                    </a:moveTo>
                    <a:lnTo>
                      <a:pt x="117" y="528"/>
                    </a:lnTo>
                    <a:lnTo>
                      <a:pt x="106" y="476"/>
                    </a:lnTo>
                    <a:moveTo>
                      <a:pt x="94" y="424"/>
                    </a:moveTo>
                    <a:lnTo>
                      <a:pt x="94" y="424"/>
                    </a:lnTo>
                    <a:lnTo>
                      <a:pt x="83" y="372"/>
                    </a:lnTo>
                    <a:moveTo>
                      <a:pt x="71" y="320"/>
                    </a:moveTo>
                    <a:lnTo>
                      <a:pt x="71" y="320"/>
                    </a:lnTo>
                    <a:lnTo>
                      <a:pt x="60" y="268"/>
                    </a:lnTo>
                    <a:moveTo>
                      <a:pt x="48" y="216"/>
                    </a:moveTo>
                    <a:lnTo>
                      <a:pt x="48" y="216"/>
                    </a:lnTo>
                    <a:lnTo>
                      <a:pt x="37" y="164"/>
                    </a:lnTo>
                    <a:moveTo>
                      <a:pt x="25" y="112"/>
                    </a:moveTo>
                    <a:lnTo>
                      <a:pt x="25" y="112"/>
                    </a:lnTo>
                    <a:lnTo>
                      <a:pt x="14" y="59"/>
                    </a:lnTo>
                    <a:moveTo>
                      <a:pt x="2" y="7"/>
                    </a:moveTo>
                    <a:lnTo>
                      <a:pt x="2" y="7"/>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5" name="Freeform 63">
                <a:extLst>
                  <a:ext uri="{FF2B5EF4-FFF2-40B4-BE49-F238E27FC236}">
                    <a16:creationId xmlns:a16="http://schemas.microsoft.com/office/drawing/2014/main" id="{92A8711C-8EEE-491F-8FD2-6F3C04FB4F32}"/>
                  </a:ext>
                </a:extLst>
              </p:cNvPr>
              <p:cNvSpPr>
                <a:spLocks noEditPoints="1"/>
              </p:cNvSpPr>
              <p:nvPr/>
            </p:nvSpPr>
            <p:spPr bwMode="auto">
              <a:xfrm>
                <a:off x="4143" y="1780"/>
                <a:ext cx="28" cy="98"/>
              </a:xfrm>
              <a:custGeom>
                <a:avLst/>
                <a:gdLst>
                  <a:gd name="T0" fmla="*/ 0 w 132"/>
                  <a:gd name="T1" fmla="*/ 461 h 461"/>
                  <a:gd name="T2" fmla="*/ 0 w 132"/>
                  <a:gd name="T3" fmla="*/ 461 h 461"/>
                  <a:gd name="T4" fmla="*/ 15 w 132"/>
                  <a:gd name="T5" fmla="*/ 409 h 461"/>
                  <a:gd name="T6" fmla="*/ 29 w 132"/>
                  <a:gd name="T7" fmla="*/ 358 h 461"/>
                  <a:gd name="T8" fmla="*/ 29 w 132"/>
                  <a:gd name="T9" fmla="*/ 358 h 461"/>
                  <a:gd name="T10" fmla="*/ 44 w 132"/>
                  <a:gd name="T11" fmla="*/ 307 h 461"/>
                  <a:gd name="T12" fmla="*/ 59 w 132"/>
                  <a:gd name="T13" fmla="*/ 255 h 461"/>
                  <a:gd name="T14" fmla="*/ 59 w 132"/>
                  <a:gd name="T15" fmla="*/ 255 h 461"/>
                  <a:gd name="T16" fmla="*/ 74 w 132"/>
                  <a:gd name="T17" fmla="*/ 204 h 461"/>
                  <a:gd name="T18" fmla="*/ 88 w 132"/>
                  <a:gd name="T19" fmla="*/ 153 h 461"/>
                  <a:gd name="T20" fmla="*/ 88 w 132"/>
                  <a:gd name="T21" fmla="*/ 153 h 461"/>
                  <a:gd name="T22" fmla="*/ 103 w 132"/>
                  <a:gd name="T23" fmla="*/ 102 h 461"/>
                  <a:gd name="T24" fmla="*/ 118 w 132"/>
                  <a:gd name="T25" fmla="*/ 50 h 461"/>
                  <a:gd name="T26" fmla="*/ 118 w 132"/>
                  <a:gd name="T27" fmla="*/ 50 h 461"/>
                  <a:gd name="T28" fmla="*/ 132 w 132"/>
                  <a:gd name="T2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461">
                    <a:moveTo>
                      <a:pt x="0" y="461"/>
                    </a:moveTo>
                    <a:lnTo>
                      <a:pt x="0" y="461"/>
                    </a:lnTo>
                    <a:lnTo>
                      <a:pt x="15" y="409"/>
                    </a:lnTo>
                    <a:moveTo>
                      <a:pt x="29" y="358"/>
                    </a:moveTo>
                    <a:lnTo>
                      <a:pt x="29" y="358"/>
                    </a:lnTo>
                    <a:lnTo>
                      <a:pt x="44" y="307"/>
                    </a:lnTo>
                    <a:moveTo>
                      <a:pt x="59" y="255"/>
                    </a:moveTo>
                    <a:lnTo>
                      <a:pt x="59" y="255"/>
                    </a:lnTo>
                    <a:lnTo>
                      <a:pt x="74" y="204"/>
                    </a:lnTo>
                    <a:moveTo>
                      <a:pt x="88" y="153"/>
                    </a:moveTo>
                    <a:lnTo>
                      <a:pt x="88" y="153"/>
                    </a:lnTo>
                    <a:lnTo>
                      <a:pt x="103" y="102"/>
                    </a:lnTo>
                    <a:moveTo>
                      <a:pt x="118" y="50"/>
                    </a:moveTo>
                    <a:lnTo>
                      <a:pt x="118" y="50"/>
                    </a:lnTo>
                    <a:lnTo>
                      <a:pt x="132"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6" name="Freeform 64">
                <a:extLst>
                  <a:ext uri="{FF2B5EF4-FFF2-40B4-BE49-F238E27FC236}">
                    <a16:creationId xmlns:a16="http://schemas.microsoft.com/office/drawing/2014/main" id="{AE582C43-3087-42A4-B123-BD10A5FD4ACC}"/>
                  </a:ext>
                </a:extLst>
              </p:cNvPr>
              <p:cNvSpPr>
                <a:spLocks noEditPoints="1"/>
              </p:cNvSpPr>
              <p:nvPr/>
            </p:nvSpPr>
            <p:spPr bwMode="auto">
              <a:xfrm>
                <a:off x="4046" y="1817"/>
                <a:ext cx="215" cy="14"/>
              </a:xfrm>
              <a:custGeom>
                <a:avLst/>
                <a:gdLst>
                  <a:gd name="T0" fmla="*/ 1007 w 1007"/>
                  <a:gd name="T1" fmla="*/ 65 h 65"/>
                  <a:gd name="T2" fmla="*/ 1007 w 1007"/>
                  <a:gd name="T3" fmla="*/ 65 h 65"/>
                  <a:gd name="T4" fmla="*/ 954 w 1007"/>
                  <a:gd name="T5" fmla="*/ 61 h 65"/>
                  <a:gd name="T6" fmla="*/ 901 w 1007"/>
                  <a:gd name="T7" fmla="*/ 58 h 65"/>
                  <a:gd name="T8" fmla="*/ 901 w 1007"/>
                  <a:gd name="T9" fmla="*/ 58 h 65"/>
                  <a:gd name="T10" fmla="*/ 847 w 1007"/>
                  <a:gd name="T11" fmla="*/ 54 h 65"/>
                  <a:gd name="T12" fmla="*/ 794 w 1007"/>
                  <a:gd name="T13" fmla="*/ 51 h 65"/>
                  <a:gd name="T14" fmla="*/ 794 w 1007"/>
                  <a:gd name="T15" fmla="*/ 51 h 65"/>
                  <a:gd name="T16" fmla="*/ 741 w 1007"/>
                  <a:gd name="T17" fmla="*/ 48 h 65"/>
                  <a:gd name="T18" fmla="*/ 688 w 1007"/>
                  <a:gd name="T19" fmla="*/ 44 h 65"/>
                  <a:gd name="T20" fmla="*/ 688 w 1007"/>
                  <a:gd name="T21" fmla="*/ 44 h 65"/>
                  <a:gd name="T22" fmla="*/ 635 w 1007"/>
                  <a:gd name="T23" fmla="*/ 41 h 65"/>
                  <a:gd name="T24" fmla="*/ 581 w 1007"/>
                  <a:gd name="T25" fmla="*/ 37 h 65"/>
                  <a:gd name="T26" fmla="*/ 581 w 1007"/>
                  <a:gd name="T27" fmla="*/ 37 h 65"/>
                  <a:gd name="T28" fmla="*/ 528 w 1007"/>
                  <a:gd name="T29" fmla="*/ 34 h 65"/>
                  <a:gd name="T30" fmla="*/ 475 w 1007"/>
                  <a:gd name="T31" fmla="*/ 31 h 65"/>
                  <a:gd name="T32" fmla="*/ 475 w 1007"/>
                  <a:gd name="T33" fmla="*/ 31 h 65"/>
                  <a:gd name="T34" fmla="*/ 422 w 1007"/>
                  <a:gd name="T35" fmla="*/ 27 h 65"/>
                  <a:gd name="T36" fmla="*/ 368 w 1007"/>
                  <a:gd name="T37" fmla="*/ 24 h 65"/>
                  <a:gd name="T38" fmla="*/ 368 w 1007"/>
                  <a:gd name="T39" fmla="*/ 24 h 65"/>
                  <a:gd name="T40" fmla="*/ 315 w 1007"/>
                  <a:gd name="T41" fmla="*/ 20 h 65"/>
                  <a:gd name="T42" fmla="*/ 262 w 1007"/>
                  <a:gd name="T43" fmla="*/ 17 h 65"/>
                  <a:gd name="T44" fmla="*/ 262 w 1007"/>
                  <a:gd name="T45" fmla="*/ 17 h 65"/>
                  <a:gd name="T46" fmla="*/ 209 w 1007"/>
                  <a:gd name="T47" fmla="*/ 14 h 65"/>
                  <a:gd name="T48" fmla="*/ 156 w 1007"/>
                  <a:gd name="T49" fmla="*/ 10 h 65"/>
                  <a:gd name="T50" fmla="*/ 156 w 1007"/>
                  <a:gd name="T51" fmla="*/ 10 h 65"/>
                  <a:gd name="T52" fmla="*/ 102 w 1007"/>
                  <a:gd name="T53" fmla="*/ 7 h 65"/>
                  <a:gd name="T54" fmla="*/ 49 w 1007"/>
                  <a:gd name="T55" fmla="*/ 3 h 65"/>
                  <a:gd name="T56" fmla="*/ 49 w 1007"/>
                  <a:gd name="T57" fmla="*/ 3 h 65"/>
                  <a:gd name="T58" fmla="*/ 0 w 1007"/>
                  <a:gd name="T5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7" h="65">
                    <a:moveTo>
                      <a:pt x="1007" y="65"/>
                    </a:moveTo>
                    <a:lnTo>
                      <a:pt x="1007" y="65"/>
                    </a:lnTo>
                    <a:lnTo>
                      <a:pt x="954" y="61"/>
                    </a:lnTo>
                    <a:moveTo>
                      <a:pt x="901" y="58"/>
                    </a:moveTo>
                    <a:lnTo>
                      <a:pt x="901" y="58"/>
                    </a:lnTo>
                    <a:lnTo>
                      <a:pt x="847" y="54"/>
                    </a:lnTo>
                    <a:moveTo>
                      <a:pt x="794" y="51"/>
                    </a:moveTo>
                    <a:lnTo>
                      <a:pt x="794" y="51"/>
                    </a:lnTo>
                    <a:lnTo>
                      <a:pt x="741" y="48"/>
                    </a:lnTo>
                    <a:moveTo>
                      <a:pt x="688" y="44"/>
                    </a:moveTo>
                    <a:lnTo>
                      <a:pt x="688" y="44"/>
                    </a:lnTo>
                    <a:lnTo>
                      <a:pt x="635" y="41"/>
                    </a:lnTo>
                    <a:moveTo>
                      <a:pt x="581" y="37"/>
                    </a:moveTo>
                    <a:lnTo>
                      <a:pt x="581" y="37"/>
                    </a:lnTo>
                    <a:lnTo>
                      <a:pt x="528" y="34"/>
                    </a:lnTo>
                    <a:moveTo>
                      <a:pt x="475" y="31"/>
                    </a:moveTo>
                    <a:lnTo>
                      <a:pt x="475" y="31"/>
                    </a:lnTo>
                    <a:lnTo>
                      <a:pt x="422" y="27"/>
                    </a:lnTo>
                    <a:moveTo>
                      <a:pt x="368" y="24"/>
                    </a:moveTo>
                    <a:lnTo>
                      <a:pt x="368" y="24"/>
                    </a:lnTo>
                    <a:lnTo>
                      <a:pt x="315" y="20"/>
                    </a:lnTo>
                    <a:moveTo>
                      <a:pt x="262" y="17"/>
                    </a:moveTo>
                    <a:lnTo>
                      <a:pt x="262" y="17"/>
                    </a:lnTo>
                    <a:lnTo>
                      <a:pt x="209" y="14"/>
                    </a:lnTo>
                    <a:moveTo>
                      <a:pt x="156" y="10"/>
                    </a:moveTo>
                    <a:lnTo>
                      <a:pt x="156" y="10"/>
                    </a:lnTo>
                    <a:lnTo>
                      <a:pt x="102" y="7"/>
                    </a:lnTo>
                    <a:moveTo>
                      <a:pt x="49" y="3"/>
                    </a:moveTo>
                    <a:lnTo>
                      <a:pt x="49" y="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7" name="Freeform 65">
                <a:extLst>
                  <a:ext uri="{FF2B5EF4-FFF2-40B4-BE49-F238E27FC236}">
                    <a16:creationId xmlns:a16="http://schemas.microsoft.com/office/drawing/2014/main" id="{0572DFEC-37EC-4A0B-BAD0-001FE4123B0A}"/>
                  </a:ext>
                </a:extLst>
              </p:cNvPr>
              <p:cNvSpPr>
                <a:spLocks noEditPoints="1"/>
              </p:cNvSpPr>
              <p:nvPr/>
            </p:nvSpPr>
            <p:spPr bwMode="auto">
              <a:xfrm>
                <a:off x="4163" y="1902"/>
                <a:ext cx="167" cy="37"/>
              </a:xfrm>
              <a:custGeom>
                <a:avLst/>
                <a:gdLst>
                  <a:gd name="T0" fmla="*/ 781 w 781"/>
                  <a:gd name="T1" fmla="*/ 173 h 173"/>
                  <a:gd name="T2" fmla="*/ 781 w 781"/>
                  <a:gd name="T3" fmla="*/ 173 h 173"/>
                  <a:gd name="T4" fmla="*/ 729 w 781"/>
                  <a:gd name="T5" fmla="*/ 162 h 173"/>
                  <a:gd name="T6" fmla="*/ 677 w 781"/>
                  <a:gd name="T7" fmla="*/ 150 h 173"/>
                  <a:gd name="T8" fmla="*/ 677 w 781"/>
                  <a:gd name="T9" fmla="*/ 150 h 173"/>
                  <a:gd name="T10" fmla="*/ 625 w 781"/>
                  <a:gd name="T11" fmla="*/ 139 h 173"/>
                  <a:gd name="T12" fmla="*/ 573 w 781"/>
                  <a:gd name="T13" fmla="*/ 127 h 173"/>
                  <a:gd name="T14" fmla="*/ 573 w 781"/>
                  <a:gd name="T15" fmla="*/ 127 h 173"/>
                  <a:gd name="T16" fmla="*/ 521 w 781"/>
                  <a:gd name="T17" fmla="*/ 115 h 173"/>
                  <a:gd name="T18" fmla="*/ 469 w 781"/>
                  <a:gd name="T19" fmla="*/ 104 h 173"/>
                  <a:gd name="T20" fmla="*/ 469 w 781"/>
                  <a:gd name="T21" fmla="*/ 104 h 173"/>
                  <a:gd name="T22" fmla="*/ 417 w 781"/>
                  <a:gd name="T23" fmla="*/ 92 h 173"/>
                  <a:gd name="T24" fmla="*/ 365 w 781"/>
                  <a:gd name="T25" fmla="*/ 81 h 173"/>
                  <a:gd name="T26" fmla="*/ 365 w 781"/>
                  <a:gd name="T27" fmla="*/ 81 h 173"/>
                  <a:gd name="T28" fmla="*/ 313 w 781"/>
                  <a:gd name="T29" fmla="*/ 69 h 173"/>
                  <a:gd name="T30" fmla="*/ 260 w 781"/>
                  <a:gd name="T31" fmla="*/ 58 h 173"/>
                  <a:gd name="T32" fmla="*/ 260 w 781"/>
                  <a:gd name="T33" fmla="*/ 58 h 173"/>
                  <a:gd name="T34" fmla="*/ 208 w 781"/>
                  <a:gd name="T35" fmla="*/ 46 h 173"/>
                  <a:gd name="T36" fmla="*/ 156 w 781"/>
                  <a:gd name="T37" fmla="*/ 35 h 173"/>
                  <a:gd name="T38" fmla="*/ 156 w 781"/>
                  <a:gd name="T39" fmla="*/ 35 h 173"/>
                  <a:gd name="T40" fmla="*/ 104 w 781"/>
                  <a:gd name="T41" fmla="*/ 23 h 173"/>
                  <a:gd name="T42" fmla="*/ 52 w 781"/>
                  <a:gd name="T43" fmla="*/ 12 h 173"/>
                  <a:gd name="T44" fmla="*/ 52 w 781"/>
                  <a:gd name="T45" fmla="*/ 12 h 173"/>
                  <a:gd name="T46" fmla="*/ 0 w 781"/>
                  <a:gd name="T4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1" h="173">
                    <a:moveTo>
                      <a:pt x="781" y="173"/>
                    </a:moveTo>
                    <a:lnTo>
                      <a:pt x="781" y="173"/>
                    </a:lnTo>
                    <a:lnTo>
                      <a:pt x="729" y="162"/>
                    </a:lnTo>
                    <a:moveTo>
                      <a:pt x="677" y="150"/>
                    </a:moveTo>
                    <a:lnTo>
                      <a:pt x="677" y="150"/>
                    </a:lnTo>
                    <a:lnTo>
                      <a:pt x="625" y="139"/>
                    </a:lnTo>
                    <a:moveTo>
                      <a:pt x="573" y="127"/>
                    </a:moveTo>
                    <a:lnTo>
                      <a:pt x="573" y="127"/>
                    </a:lnTo>
                    <a:lnTo>
                      <a:pt x="521" y="115"/>
                    </a:lnTo>
                    <a:moveTo>
                      <a:pt x="469" y="104"/>
                    </a:moveTo>
                    <a:lnTo>
                      <a:pt x="469" y="104"/>
                    </a:lnTo>
                    <a:lnTo>
                      <a:pt x="417" y="92"/>
                    </a:lnTo>
                    <a:moveTo>
                      <a:pt x="365" y="81"/>
                    </a:moveTo>
                    <a:lnTo>
                      <a:pt x="365" y="81"/>
                    </a:lnTo>
                    <a:lnTo>
                      <a:pt x="313" y="69"/>
                    </a:lnTo>
                    <a:moveTo>
                      <a:pt x="260" y="58"/>
                    </a:moveTo>
                    <a:lnTo>
                      <a:pt x="260" y="58"/>
                    </a:lnTo>
                    <a:lnTo>
                      <a:pt x="208" y="46"/>
                    </a:lnTo>
                    <a:moveTo>
                      <a:pt x="156" y="35"/>
                    </a:moveTo>
                    <a:lnTo>
                      <a:pt x="156" y="35"/>
                    </a:lnTo>
                    <a:lnTo>
                      <a:pt x="104" y="23"/>
                    </a:lnTo>
                    <a:moveTo>
                      <a:pt x="52" y="12"/>
                    </a:moveTo>
                    <a:lnTo>
                      <a:pt x="52" y="1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8" name="Freeform 66">
                <a:extLst>
                  <a:ext uri="{FF2B5EF4-FFF2-40B4-BE49-F238E27FC236}">
                    <a16:creationId xmlns:a16="http://schemas.microsoft.com/office/drawing/2014/main" id="{FA260F9D-C829-4227-AC2F-ADA4479DE23C}"/>
                  </a:ext>
                </a:extLst>
              </p:cNvPr>
              <p:cNvSpPr>
                <a:spLocks noEditPoints="1"/>
              </p:cNvSpPr>
              <p:nvPr/>
            </p:nvSpPr>
            <p:spPr bwMode="auto">
              <a:xfrm>
                <a:off x="4050" y="1824"/>
                <a:ext cx="84" cy="58"/>
              </a:xfrm>
              <a:custGeom>
                <a:avLst/>
                <a:gdLst>
                  <a:gd name="T0" fmla="*/ 396 w 396"/>
                  <a:gd name="T1" fmla="*/ 271 h 271"/>
                  <a:gd name="T2" fmla="*/ 396 w 396"/>
                  <a:gd name="T3" fmla="*/ 271 h 271"/>
                  <a:gd name="T4" fmla="*/ 352 w 396"/>
                  <a:gd name="T5" fmla="*/ 241 h 271"/>
                  <a:gd name="T6" fmla="*/ 308 w 396"/>
                  <a:gd name="T7" fmla="*/ 211 h 271"/>
                  <a:gd name="T8" fmla="*/ 308 w 396"/>
                  <a:gd name="T9" fmla="*/ 211 h 271"/>
                  <a:gd name="T10" fmla="*/ 264 w 396"/>
                  <a:gd name="T11" fmla="*/ 181 h 271"/>
                  <a:gd name="T12" fmla="*/ 220 w 396"/>
                  <a:gd name="T13" fmla="*/ 151 h 271"/>
                  <a:gd name="T14" fmla="*/ 220 w 396"/>
                  <a:gd name="T15" fmla="*/ 151 h 271"/>
                  <a:gd name="T16" fmla="*/ 176 w 396"/>
                  <a:gd name="T17" fmla="*/ 120 h 271"/>
                  <a:gd name="T18" fmla="*/ 132 w 396"/>
                  <a:gd name="T19" fmla="*/ 90 h 271"/>
                  <a:gd name="T20" fmla="*/ 132 w 396"/>
                  <a:gd name="T21" fmla="*/ 90 h 271"/>
                  <a:gd name="T22" fmla="*/ 88 w 396"/>
                  <a:gd name="T23" fmla="*/ 60 h 271"/>
                  <a:gd name="T24" fmla="*/ 44 w 396"/>
                  <a:gd name="T25" fmla="*/ 30 h 271"/>
                  <a:gd name="T26" fmla="*/ 44 w 396"/>
                  <a:gd name="T27" fmla="*/ 30 h 271"/>
                  <a:gd name="T28" fmla="*/ 0 w 396"/>
                  <a:gd name="T2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 h="271">
                    <a:moveTo>
                      <a:pt x="396" y="271"/>
                    </a:moveTo>
                    <a:lnTo>
                      <a:pt x="396" y="271"/>
                    </a:lnTo>
                    <a:lnTo>
                      <a:pt x="352" y="241"/>
                    </a:lnTo>
                    <a:moveTo>
                      <a:pt x="308" y="211"/>
                    </a:moveTo>
                    <a:lnTo>
                      <a:pt x="308" y="211"/>
                    </a:lnTo>
                    <a:lnTo>
                      <a:pt x="264" y="181"/>
                    </a:lnTo>
                    <a:moveTo>
                      <a:pt x="220" y="151"/>
                    </a:moveTo>
                    <a:lnTo>
                      <a:pt x="220" y="151"/>
                    </a:lnTo>
                    <a:lnTo>
                      <a:pt x="176" y="120"/>
                    </a:lnTo>
                    <a:moveTo>
                      <a:pt x="132" y="90"/>
                    </a:moveTo>
                    <a:lnTo>
                      <a:pt x="132" y="90"/>
                    </a:lnTo>
                    <a:lnTo>
                      <a:pt x="88" y="60"/>
                    </a:lnTo>
                    <a:moveTo>
                      <a:pt x="44" y="30"/>
                    </a:moveTo>
                    <a:lnTo>
                      <a:pt x="44" y="3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grpSp>
      </p:grpSp>
      <p:sp>
        <p:nvSpPr>
          <p:cNvPr id="229" name="Rectangle 228">
            <a:extLst>
              <a:ext uri="{FF2B5EF4-FFF2-40B4-BE49-F238E27FC236}">
                <a16:creationId xmlns:a16="http://schemas.microsoft.com/office/drawing/2014/main" id="{59D706FA-E5EB-48AB-9494-63E14FB4054B}"/>
              </a:ext>
            </a:extLst>
          </p:cNvPr>
          <p:cNvSpPr/>
          <p:nvPr/>
        </p:nvSpPr>
        <p:spPr>
          <a:xfrm>
            <a:off x="36601" y="3867960"/>
            <a:ext cx="1532597" cy="830997"/>
          </a:xfrm>
          <a:prstGeom prst="rect">
            <a:avLst/>
          </a:prstGeom>
        </p:spPr>
        <p:txBody>
          <a:bodyPr wrap="square" anchor="t">
            <a:spAutoFit/>
          </a:bodyPr>
          <a:lstStyle/>
          <a:p>
            <a:pPr algn="r"/>
            <a:r>
              <a:rPr lang="en-AU" sz="1600" dirty="0">
                <a:solidFill>
                  <a:srgbClr val="00A9CE"/>
                </a:solidFill>
                <a:latin typeface="Avenir Next Regular"/>
                <a:cs typeface="Avenir Next Regular"/>
              </a:rPr>
              <a:t>Decentralised</a:t>
            </a:r>
          </a:p>
          <a:p>
            <a:pPr algn="r"/>
            <a:r>
              <a:rPr lang="en-AU" sz="1600" dirty="0">
                <a:solidFill>
                  <a:srgbClr val="00A9CE"/>
                </a:solidFill>
                <a:latin typeface="Avenir Next Regular"/>
                <a:cs typeface="Avenir Next Regular"/>
              </a:rPr>
              <a:t>Trust using a </a:t>
            </a:r>
          </a:p>
          <a:p>
            <a:pPr algn="r"/>
            <a:r>
              <a:rPr lang="en-AU" sz="1600" dirty="0">
                <a:solidFill>
                  <a:srgbClr val="00A9CE"/>
                </a:solidFill>
                <a:latin typeface="Avenir Next Regular"/>
                <a:cs typeface="Avenir Next Regular"/>
              </a:rPr>
              <a:t>Blockchain</a:t>
            </a:r>
            <a:endParaRPr lang="en-US" sz="1600" dirty="0">
              <a:solidFill>
                <a:srgbClr val="00A9CE"/>
              </a:solidFill>
              <a:latin typeface="Avenir Next Regular"/>
              <a:cs typeface="Avenir Next Regular"/>
            </a:endParaRPr>
          </a:p>
        </p:txBody>
      </p:sp>
      <p:grpSp>
        <p:nvGrpSpPr>
          <p:cNvPr id="6" name="Group 5">
            <a:extLst>
              <a:ext uri="{FF2B5EF4-FFF2-40B4-BE49-F238E27FC236}">
                <a16:creationId xmlns:a16="http://schemas.microsoft.com/office/drawing/2014/main" id="{2B4AD6B4-BC06-4F5C-8BBA-5F5EB3D7EA22}"/>
              </a:ext>
            </a:extLst>
          </p:cNvPr>
          <p:cNvGrpSpPr/>
          <p:nvPr/>
        </p:nvGrpSpPr>
        <p:grpSpPr>
          <a:xfrm>
            <a:off x="1582079" y="1260993"/>
            <a:ext cx="2232248" cy="1714048"/>
            <a:chOff x="2317809" y="2841654"/>
            <a:chExt cx="2232248" cy="1714048"/>
          </a:xfrm>
        </p:grpSpPr>
        <p:pic>
          <p:nvPicPr>
            <p:cNvPr id="83" name="Picture 82">
              <a:extLst>
                <a:ext uri="{FF2B5EF4-FFF2-40B4-BE49-F238E27FC236}">
                  <a16:creationId xmlns:a16="http://schemas.microsoft.com/office/drawing/2014/main" id="{9B4811B0-DC61-4A51-953C-6126C443BA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20083" y="3016226"/>
              <a:ext cx="597924" cy="597924"/>
            </a:xfrm>
            <a:prstGeom prst="rect">
              <a:avLst/>
            </a:prstGeom>
          </p:spPr>
        </p:pic>
        <p:sp>
          <p:nvSpPr>
            <p:cNvPr id="84" name="Rounded Rectangle 88">
              <a:extLst>
                <a:ext uri="{FF2B5EF4-FFF2-40B4-BE49-F238E27FC236}">
                  <a16:creationId xmlns:a16="http://schemas.microsoft.com/office/drawing/2014/main" id="{4BE24789-6674-42B6-BA2D-1F60BD09661B}"/>
                </a:ext>
              </a:extLst>
            </p:cNvPr>
            <p:cNvSpPr/>
            <p:nvPr/>
          </p:nvSpPr>
          <p:spPr>
            <a:xfrm>
              <a:off x="2317809" y="2841654"/>
              <a:ext cx="2232248" cy="1714048"/>
            </a:xfrm>
            <a:prstGeom prst="roundRect">
              <a:avLst/>
            </a:prstGeom>
            <a:noFill/>
            <a:ln w="12700" cmpd="sng">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700" b="1" dirty="0">
                <a:solidFill>
                  <a:srgbClr val="000000"/>
                </a:solidFill>
                <a:latin typeface="Avenir Next Regular"/>
                <a:cs typeface="Avenir Next Regular"/>
              </a:endParaRPr>
            </a:p>
          </p:txBody>
        </p:sp>
        <p:pic>
          <p:nvPicPr>
            <p:cNvPr id="85" name="Picture 84">
              <a:extLst>
                <a:ext uri="{FF2B5EF4-FFF2-40B4-BE49-F238E27FC236}">
                  <a16:creationId xmlns:a16="http://schemas.microsoft.com/office/drawing/2014/main" id="{B9986A15-9A1E-4E51-A402-65829B5764D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39017" y="3016226"/>
              <a:ext cx="597924" cy="597924"/>
            </a:xfrm>
            <a:prstGeom prst="rect">
              <a:avLst/>
            </a:prstGeom>
          </p:spPr>
        </p:pic>
        <p:pic>
          <p:nvPicPr>
            <p:cNvPr id="230" name="Graphic 229" descr="Office worker">
              <a:extLst>
                <a:ext uri="{FF2B5EF4-FFF2-40B4-BE49-F238E27FC236}">
                  <a16:creationId xmlns:a16="http://schemas.microsoft.com/office/drawing/2014/main" id="{E45075A2-F388-4625-8719-72E3720373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2489" y="3824531"/>
              <a:ext cx="682282" cy="682282"/>
            </a:xfrm>
            <a:prstGeom prst="rect">
              <a:avLst/>
            </a:prstGeom>
          </p:spPr>
        </p:pic>
        <p:sp>
          <p:nvSpPr>
            <p:cNvPr id="231" name="Down Arrow 95">
              <a:extLst>
                <a:ext uri="{FF2B5EF4-FFF2-40B4-BE49-F238E27FC236}">
                  <a16:creationId xmlns:a16="http://schemas.microsoft.com/office/drawing/2014/main" id="{B18DE5F6-0228-458C-B30B-1F838616591A}"/>
                </a:ext>
              </a:extLst>
            </p:cNvPr>
            <p:cNvSpPr/>
            <p:nvPr/>
          </p:nvSpPr>
          <p:spPr>
            <a:xfrm>
              <a:off x="3296215" y="3424882"/>
              <a:ext cx="299464" cy="411477"/>
            </a:xfrm>
            <a:prstGeom prst="downArrow">
              <a:avLst>
                <a:gd name="adj1" fmla="val 56733"/>
                <a:gd name="adj2" fmla="val 50000"/>
              </a:avLst>
            </a:prstGeom>
            <a:ln>
              <a:prstDash val="sysDash"/>
            </a:ln>
          </p:spPr>
          <p:style>
            <a:lnRef idx="2">
              <a:schemeClr val="accent1"/>
            </a:lnRef>
            <a:fillRef idx="1">
              <a:schemeClr val="lt1"/>
            </a:fillRef>
            <a:effectRef idx="0">
              <a:schemeClr val="accent1"/>
            </a:effectRef>
            <a:fontRef idx="minor">
              <a:schemeClr val="dk1"/>
            </a:fontRef>
          </p:style>
          <p:txBody>
            <a:bodyPr vert="vert" rtlCol="0" anchor="ctr"/>
            <a:lstStyle/>
            <a:p>
              <a:pPr algn="ctr"/>
              <a:endParaRPr lang="en-US" dirty="0">
                <a:solidFill>
                  <a:prstClr val="black"/>
                </a:solidFill>
              </a:endParaRPr>
            </a:p>
          </p:txBody>
        </p:sp>
        <p:sp>
          <p:nvSpPr>
            <p:cNvPr id="232" name="Left-Right Arrow 98">
              <a:extLst>
                <a:ext uri="{FF2B5EF4-FFF2-40B4-BE49-F238E27FC236}">
                  <a16:creationId xmlns:a16="http://schemas.microsoft.com/office/drawing/2014/main" id="{D017CE57-5A71-4065-9F49-E228C6795E58}"/>
                </a:ext>
              </a:extLst>
            </p:cNvPr>
            <p:cNvSpPr/>
            <p:nvPr/>
          </p:nvSpPr>
          <p:spPr>
            <a:xfrm>
              <a:off x="3107124" y="3165131"/>
              <a:ext cx="677647" cy="358754"/>
            </a:xfrm>
            <a:prstGeom prst="leftRightArrow">
              <a:avLst>
                <a:gd name="adj1" fmla="val 59647"/>
                <a:gd name="adj2" fmla="val 5000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sp>
        <p:nvSpPr>
          <p:cNvPr id="4" name="Slide Number Placeholder 3">
            <a:extLst>
              <a:ext uri="{FF2B5EF4-FFF2-40B4-BE49-F238E27FC236}">
                <a16:creationId xmlns:a16="http://schemas.microsoft.com/office/drawing/2014/main" id="{BD80D391-8998-E4E9-BB51-DA0902BAE882}"/>
              </a:ext>
            </a:extLst>
          </p:cNvPr>
          <p:cNvSpPr>
            <a:spLocks noGrp="1"/>
          </p:cNvSpPr>
          <p:nvPr>
            <p:ph type="sldNum" sz="quarter" idx="4"/>
          </p:nvPr>
        </p:nvSpPr>
        <p:spPr/>
        <p:txBody>
          <a:bodyPr/>
          <a:lstStyle/>
          <a:p>
            <a:fld id="{97F98C0B-273E-428A-ABCF-EBED2BA25188}" type="slidenum">
              <a:rPr lang="en-US" smtClean="0"/>
              <a:t>8</a:t>
            </a:fld>
            <a:endParaRPr lang="en-US"/>
          </a:p>
        </p:txBody>
      </p:sp>
    </p:spTree>
    <p:extLst>
      <p:ext uri="{BB962C8B-B14F-4D97-AF65-F5344CB8AC3E}">
        <p14:creationId xmlns:p14="http://schemas.microsoft.com/office/powerpoint/2010/main" val="216845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9E2A183-7140-4D4E-B295-A2482E76AE06}"/>
              </a:ext>
            </a:extLst>
          </p:cNvPr>
          <p:cNvSpPr>
            <a:spLocks noGrp="1"/>
          </p:cNvSpPr>
          <p:nvPr>
            <p:ph idx="1"/>
          </p:nvPr>
        </p:nvSpPr>
        <p:spPr>
          <a:xfrm>
            <a:off x="648000" y="1273324"/>
            <a:ext cx="5122134" cy="3811451"/>
          </a:xfrm>
        </p:spPr>
        <p:txBody>
          <a:bodyPr>
            <a:normAutofit/>
          </a:bodyPr>
          <a:lstStyle/>
          <a:p>
            <a:r>
              <a:rPr lang="en-AU" dirty="0"/>
              <a:t>Blockchains are one kind of distributed ledger</a:t>
            </a:r>
          </a:p>
          <a:p>
            <a:pPr lvl="1"/>
            <a:r>
              <a:rPr lang="en-AU" sz="1800" dirty="0"/>
              <a:t>Ledger is an append-only list of blocks of transactions (TXs)</a:t>
            </a:r>
          </a:p>
          <a:p>
            <a:pPr lvl="2"/>
            <a:r>
              <a:rPr lang="en-AU" sz="1800" dirty="0"/>
              <a:t>Ledger structure is one list, but operators are in a peer-to-peer network</a:t>
            </a:r>
          </a:p>
          <a:p>
            <a:r>
              <a:rPr lang="en-AU" dirty="0"/>
              <a:t>Distributed ledger systems share ledgers</a:t>
            </a:r>
          </a:p>
          <a:p>
            <a:pPr lvl="1"/>
            <a:r>
              <a:rPr lang="en-AU" sz="1800" dirty="0"/>
              <a:t>Can be lots of small ledgers</a:t>
            </a:r>
          </a:p>
          <a:p>
            <a:pPr lvl="2"/>
            <a:r>
              <a:rPr lang="en-AU" sz="1800" dirty="0"/>
              <a:t>Perhaps only parties of interest see TXs</a:t>
            </a:r>
          </a:p>
          <a:p>
            <a:pPr lvl="1"/>
            <a:r>
              <a:rPr lang="en-AU" sz="1800" dirty="0"/>
              <a:t>Many possible kinds of ledger structures</a:t>
            </a:r>
          </a:p>
        </p:txBody>
      </p:sp>
      <p:sp>
        <p:nvSpPr>
          <p:cNvPr id="7" name="Title 6">
            <a:extLst>
              <a:ext uri="{FF2B5EF4-FFF2-40B4-BE49-F238E27FC236}">
                <a16:creationId xmlns:a16="http://schemas.microsoft.com/office/drawing/2014/main" id="{A68CBDC5-CFCA-41BD-990D-987690EB0965}"/>
              </a:ext>
            </a:extLst>
          </p:cNvPr>
          <p:cNvSpPr>
            <a:spLocks noGrp="1"/>
          </p:cNvSpPr>
          <p:nvPr>
            <p:ph type="title"/>
          </p:nvPr>
        </p:nvSpPr>
        <p:spPr/>
        <p:txBody>
          <a:bodyPr>
            <a:normAutofit fontScale="90000"/>
          </a:bodyPr>
          <a:lstStyle/>
          <a:p>
            <a:r>
              <a:rPr lang="en-AU" dirty="0"/>
              <a:t>Blockchains vs. Distributed Ledger Technology (DLT)</a:t>
            </a:r>
          </a:p>
        </p:txBody>
      </p:sp>
      <p:grpSp>
        <p:nvGrpSpPr>
          <p:cNvPr id="256" name="Group 255">
            <a:extLst>
              <a:ext uri="{FF2B5EF4-FFF2-40B4-BE49-F238E27FC236}">
                <a16:creationId xmlns:a16="http://schemas.microsoft.com/office/drawing/2014/main" id="{F85DA518-0E34-450D-8FF8-362CD6A8D4F2}"/>
              </a:ext>
            </a:extLst>
          </p:cNvPr>
          <p:cNvGrpSpPr/>
          <p:nvPr/>
        </p:nvGrpSpPr>
        <p:grpSpPr>
          <a:xfrm>
            <a:off x="6137304" y="1281772"/>
            <a:ext cx="3008259" cy="2055959"/>
            <a:chOff x="7663122" y="3219900"/>
            <a:chExt cx="4510988" cy="3108045"/>
          </a:xfrm>
        </p:grpSpPr>
        <p:pic>
          <p:nvPicPr>
            <p:cNvPr id="10" name="Graphic 9" descr="Woman">
              <a:extLst>
                <a:ext uri="{FF2B5EF4-FFF2-40B4-BE49-F238E27FC236}">
                  <a16:creationId xmlns:a16="http://schemas.microsoft.com/office/drawing/2014/main" id="{2D6D1176-5A57-4409-8C58-39CF95335743}"/>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63122" y="3444798"/>
              <a:ext cx="914400" cy="914400"/>
            </a:xfrm>
            <a:prstGeom prst="rect">
              <a:avLst/>
            </a:prstGeom>
          </p:spPr>
        </p:pic>
        <p:pic>
          <p:nvPicPr>
            <p:cNvPr id="12" name="Graphic 11" descr="Man">
              <a:extLst>
                <a:ext uri="{FF2B5EF4-FFF2-40B4-BE49-F238E27FC236}">
                  <a16:creationId xmlns:a16="http://schemas.microsoft.com/office/drawing/2014/main" id="{4902088B-4FB0-4ABD-84D5-CA6AA61222F8}"/>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704498" y="3304307"/>
              <a:ext cx="914400" cy="914400"/>
            </a:xfrm>
            <a:prstGeom prst="rect">
              <a:avLst/>
            </a:prstGeom>
          </p:spPr>
        </p:pic>
        <p:pic>
          <p:nvPicPr>
            <p:cNvPr id="14" name="Graphic 13" descr="Court">
              <a:extLst>
                <a:ext uri="{FF2B5EF4-FFF2-40B4-BE49-F238E27FC236}">
                  <a16:creationId xmlns:a16="http://schemas.microsoft.com/office/drawing/2014/main" id="{DF179504-9BAC-437D-8D7E-2B9FBA751DB4}"/>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616608" y="3219900"/>
              <a:ext cx="914400" cy="914400"/>
            </a:xfrm>
            <a:prstGeom prst="rect">
              <a:avLst/>
            </a:prstGeom>
          </p:spPr>
        </p:pic>
        <p:pic>
          <p:nvPicPr>
            <p:cNvPr id="16" name="Graphic 15" descr="Factory">
              <a:extLst>
                <a:ext uri="{FF2B5EF4-FFF2-40B4-BE49-F238E27FC236}">
                  <a16:creationId xmlns:a16="http://schemas.microsoft.com/office/drawing/2014/main" id="{F56CBD04-1CAB-43B5-B224-47F6312A9B3E}"/>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687691" y="3316118"/>
              <a:ext cx="914400" cy="914400"/>
            </a:xfrm>
            <a:prstGeom prst="rect">
              <a:avLst/>
            </a:prstGeom>
          </p:spPr>
        </p:pic>
        <p:grpSp>
          <p:nvGrpSpPr>
            <p:cNvPr id="139" name="Group 138">
              <a:extLst>
                <a:ext uri="{FF2B5EF4-FFF2-40B4-BE49-F238E27FC236}">
                  <a16:creationId xmlns:a16="http://schemas.microsoft.com/office/drawing/2014/main" id="{1FD98619-2E4C-4691-89A0-3F285FBD8507}"/>
                </a:ext>
              </a:extLst>
            </p:cNvPr>
            <p:cNvGrpSpPr/>
            <p:nvPr/>
          </p:nvGrpSpPr>
          <p:grpSpPr>
            <a:xfrm>
              <a:off x="8482005" y="4385514"/>
              <a:ext cx="3692105" cy="1035170"/>
              <a:chOff x="8499895" y="4784416"/>
              <a:chExt cx="3692105" cy="1035170"/>
            </a:xfrm>
          </p:grpSpPr>
          <p:sp>
            <p:nvSpPr>
              <p:cNvPr id="17" name="Rectangle 16">
                <a:extLst>
                  <a:ext uri="{FF2B5EF4-FFF2-40B4-BE49-F238E27FC236}">
                    <a16:creationId xmlns:a16="http://schemas.microsoft.com/office/drawing/2014/main" id="{51617140-142D-49B5-8F5B-BF62F8847BA1}"/>
                  </a:ext>
                </a:extLst>
              </p:cNvPr>
              <p:cNvSpPr/>
              <p:nvPr/>
            </p:nvSpPr>
            <p:spPr>
              <a:xfrm>
                <a:off x="8598310" y="4904265"/>
                <a:ext cx="730345" cy="2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 name="Rectangle 17">
                <a:extLst>
                  <a:ext uri="{FF2B5EF4-FFF2-40B4-BE49-F238E27FC236}">
                    <a16:creationId xmlns:a16="http://schemas.microsoft.com/office/drawing/2014/main" id="{0621D3D6-9AB1-4E22-9680-554CAD68584C}"/>
                  </a:ext>
                </a:extLst>
              </p:cNvPr>
              <p:cNvSpPr/>
              <p:nvPr/>
            </p:nvSpPr>
            <p:spPr>
              <a:xfrm>
                <a:off x="8598310" y="5158340"/>
                <a:ext cx="730345" cy="424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 name="Oval 18">
                <a:extLst>
                  <a:ext uri="{FF2B5EF4-FFF2-40B4-BE49-F238E27FC236}">
                    <a16:creationId xmlns:a16="http://schemas.microsoft.com/office/drawing/2014/main" id="{CBAE669D-EF71-49F4-8BAB-62E2AEA897DB}"/>
                  </a:ext>
                </a:extLst>
              </p:cNvPr>
              <p:cNvSpPr/>
              <p:nvPr/>
            </p:nvSpPr>
            <p:spPr>
              <a:xfrm>
                <a:off x="8635885" y="5183539"/>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 name="Oval 19">
                <a:extLst>
                  <a:ext uri="{FF2B5EF4-FFF2-40B4-BE49-F238E27FC236}">
                    <a16:creationId xmlns:a16="http://schemas.microsoft.com/office/drawing/2014/main" id="{14CA7110-3F45-4B2F-9012-CF8BB336B607}"/>
                  </a:ext>
                </a:extLst>
              </p:cNvPr>
              <p:cNvSpPr/>
              <p:nvPr/>
            </p:nvSpPr>
            <p:spPr>
              <a:xfrm>
                <a:off x="8984714" y="5183539"/>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 name="Oval 20">
                <a:extLst>
                  <a:ext uri="{FF2B5EF4-FFF2-40B4-BE49-F238E27FC236}">
                    <a16:creationId xmlns:a16="http://schemas.microsoft.com/office/drawing/2014/main" id="{E0DB3B3C-E888-4145-978B-E544ECFBBBD6}"/>
                  </a:ext>
                </a:extLst>
              </p:cNvPr>
              <p:cNvSpPr/>
              <p:nvPr/>
            </p:nvSpPr>
            <p:spPr>
              <a:xfrm>
                <a:off x="9150138" y="5183539"/>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 name="Oval 22">
                <a:extLst>
                  <a:ext uri="{FF2B5EF4-FFF2-40B4-BE49-F238E27FC236}">
                    <a16:creationId xmlns:a16="http://schemas.microsoft.com/office/drawing/2014/main" id="{49C05EE1-29A6-4832-BDCA-A603108DB8D9}"/>
                  </a:ext>
                </a:extLst>
              </p:cNvPr>
              <p:cNvSpPr/>
              <p:nvPr/>
            </p:nvSpPr>
            <p:spPr>
              <a:xfrm>
                <a:off x="8806885" y="5183539"/>
                <a:ext cx="139392" cy="139392"/>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 name="Oval 23">
                <a:extLst>
                  <a:ext uri="{FF2B5EF4-FFF2-40B4-BE49-F238E27FC236}">
                    <a16:creationId xmlns:a16="http://schemas.microsoft.com/office/drawing/2014/main" id="{BA732E67-C9B1-427F-91FB-1E0C2A696197}"/>
                  </a:ext>
                </a:extLst>
              </p:cNvPr>
              <p:cNvSpPr/>
              <p:nvPr/>
            </p:nvSpPr>
            <p:spPr>
              <a:xfrm>
                <a:off x="8635885" y="5348130"/>
                <a:ext cx="139392" cy="139392"/>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47" name="Rectangle 46">
                <a:extLst>
                  <a:ext uri="{FF2B5EF4-FFF2-40B4-BE49-F238E27FC236}">
                    <a16:creationId xmlns:a16="http://schemas.microsoft.com/office/drawing/2014/main" id="{22D5D50F-9C83-4180-8E31-39269D6BFEDA}"/>
                  </a:ext>
                </a:extLst>
              </p:cNvPr>
              <p:cNvSpPr/>
              <p:nvPr/>
            </p:nvSpPr>
            <p:spPr>
              <a:xfrm>
                <a:off x="9431485" y="4986326"/>
                <a:ext cx="730345" cy="2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48" name="Rectangle 47">
                <a:extLst>
                  <a:ext uri="{FF2B5EF4-FFF2-40B4-BE49-F238E27FC236}">
                    <a16:creationId xmlns:a16="http://schemas.microsoft.com/office/drawing/2014/main" id="{E4F2291A-1881-48B2-B74F-EA43C1423B99}"/>
                  </a:ext>
                </a:extLst>
              </p:cNvPr>
              <p:cNvSpPr/>
              <p:nvPr/>
            </p:nvSpPr>
            <p:spPr>
              <a:xfrm>
                <a:off x="9431485" y="5240401"/>
                <a:ext cx="730345" cy="424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49" name="Oval 48">
                <a:extLst>
                  <a:ext uri="{FF2B5EF4-FFF2-40B4-BE49-F238E27FC236}">
                    <a16:creationId xmlns:a16="http://schemas.microsoft.com/office/drawing/2014/main" id="{2229E96A-91B7-47A9-BEBB-15FB2F6C1A94}"/>
                  </a:ext>
                </a:extLst>
              </p:cNvPr>
              <p:cNvSpPr/>
              <p:nvPr/>
            </p:nvSpPr>
            <p:spPr>
              <a:xfrm>
                <a:off x="9469060" y="5265600"/>
                <a:ext cx="139392" cy="139392"/>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50" name="Oval 49">
                <a:extLst>
                  <a:ext uri="{FF2B5EF4-FFF2-40B4-BE49-F238E27FC236}">
                    <a16:creationId xmlns:a16="http://schemas.microsoft.com/office/drawing/2014/main" id="{A5EDD559-1705-4707-B70F-C89CB0B637B5}"/>
                  </a:ext>
                </a:extLst>
              </p:cNvPr>
              <p:cNvSpPr/>
              <p:nvPr/>
            </p:nvSpPr>
            <p:spPr>
              <a:xfrm>
                <a:off x="9817889" y="5265600"/>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53" name="Oval 52">
                <a:extLst>
                  <a:ext uri="{FF2B5EF4-FFF2-40B4-BE49-F238E27FC236}">
                    <a16:creationId xmlns:a16="http://schemas.microsoft.com/office/drawing/2014/main" id="{ACCB4993-7F88-4BFC-9CFD-8BCA893148C0}"/>
                  </a:ext>
                </a:extLst>
              </p:cNvPr>
              <p:cNvSpPr/>
              <p:nvPr/>
            </p:nvSpPr>
            <p:spPr>
              <a:xfrm>
                <a:off x="9640060" y="5265600"/>
                <a:ext cx="139392" cy="139392"/>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57" name="Rectangle 56">
                <a:extLst>
                  <a:ext uri="{FF2B5EF4-FFF2-40B4-BE49-F238E27FC236}">
                    <a16:creationId xmlns:a16="http://schemas.microsoft.com/office/drawing/2014/main" id="{CEBCD7F6-2F98-443C-9386-71BB173F70CC}"/>
                  </a:ext>
                </a:extLst>
              </p:cNvPr>
              <p:cNvSpPr/>
              <p:nvPr/>
            </p:nvSpPr>
            <p:spPr>
              <a:xfrm>
                <a:off x="10264660" y="5031302"/>
                <a:ext cx="730345" cy="2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58" name="Rectangle 57">
                <a:extLst>
                  <a:ext uri="{FF2B5EF4-FFF2-40B4-BE49-F238E27FC236}">
                    <a16:creationId xmlns:a16="http://schemas.microsoft.com/office/drawing/2014/main" id="{49A906A9-AB46-4665-AC36-34643A6A28F6}"/>
                  </a:ext>
                </a:extLst>
              </p:cNvPr>
              <p:cNvSpPr/>
              <p:nvPr/>
            </p:nvSpPr>
            <p:spPr>
              <a:xfrm>
                <a:off x="10264660" y="5285377"/>
                <a:ext cx="730345" cy="424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59" name="Oval 58">
                <a:extLst>
                  <a:ext uri="{FF2B5EF4-FFF2-40B4-BE49-F238E27FC236}">
                    <a16:creationId xmlns:a16="http://schemas.microsoft.com/office/drawing/2014/main" id="{620C0698-1C21-4C48-9FEA-EE332EE14824}"/>
                  </a:ext>
                </a:extLst>
              </p:cNvPr>
              <p:cNvSpPr/>
              <p:nvPr/>
            </p:nvSpPr>
            <p:spPr>
              <a:xfrm>
                <a:off x="10302235" y="5310576"/>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60" name="Oval 59">
                <a:extLst>
                  <a:ext uri="{FF2B5EF4-FFF2-40B4-BE49-F238E27FC236}">
                    <a16:creationId xmlns:a16="http://schemas.microsoft.com/office/drawing/2014/main" id="{41EDEC69-6CC0-42E2-90D6-7320B87853F3}"/>
                  </a:ext>
                </a:extLst>
              </p:cNvPr>
              <p:cNvSpPr/>
              <p:nvPr/>
            </p:nvSpPr>
            <p:spPr>
              <a:xfrm>
                <a:off x="10651064" y="5310576"/>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61" name="Oval 60">
                <a:extLst>
                  <a:ext uri="{FF2B5EF4-FFF2-40B4-BE49-F238E27FC236}">
                    <a16:creationId xmlns:a16="http://schemas.microsoft.com/office/drawing/2014/main" id="{67E90A5E-0943-4749-8539-9E9CA238C5D2}"/>
                  </a:ext>
                </a:extLst>
              </p:cNvPr>
              <p:cNvSpPr/>
              <p:nvPr/>
            </p:nvSpPr>
            <p:spPr>
              <a:xfrm>
                <a:off x="10816488" y="5310576"/>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62" name="Oval 61">
                <a:extLst>
                  <a:ext uri="{FF2B5EF4-FFF2-40B4-BE49-F238E27FC236}">
                    <a16:creationId xmlns:a16="http://schemas.microsoft.com/office/drawing/2014/main" id="{503B79ED-3E85-4360-9B2D-3B0F50AE6AF0}"/>
                  </a:ext>
                </a:extLst>
              </p:cNvPr>
              <p:cNvSpPr/>
              <p:nvPr/>
            </p:nvSpPr>
            <p:spPr>
              <a:xfrm>
                <a:off x="10651064" y="5475167"/>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63" name="Oval 62">
                <a:extLst>
                  <a:ext uri="{FF2B5EF4-FFF2-40B4-BE49-F238E27FC236}">
                    <a16:creationId xmlns:a16="http://schemas.microsoft.com/office/drawing/2014/main" id="{69BE62FF-F7CD-4EAF-9E60-BB3183DBFEAB}"/>
                  </a:ext>
                </a:extLst>
              </p:cNvPr>
              <p:cNvSpPr/>
              <p:nvPr/>
            </p:nvSpPr>
            <p:spPr>
              <a:xfrm>
                <a:off x="10473235" y="5310576"/>
                <a:ext cx="139392" cy="139392"/>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64" name="Oval 63">
                <a:extLst>
                  <a:ext uri="{FF2B5EF4-FFF2-40B4-BE49-F238E27FC236}">
                    <a16:creationId xmlns:a16="http://schemas.microsoft.com/office/drawing/2014/main" id="{6BB368A8-F45B-4839-9CEE-9B9561B6B502}"/>
                  </a:ext>
                </a:extLst>
              </p:cNvPr>
              <p:cNvSpPr/>
              <p:nvPr/>
            </p:nvSpPr>
            <p:spPr>
              <a:xfrm>
                <a:off x="10302235" y="5475167"/>
                <a:ext cx="139392" cy="139392"/>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65" name="Oval 64">
                <a:extLst>
                  <a:ext uri="{FF2B5EF4-FFF2-40B4-BE49-F238E27FC236}">
                    <a16:creationId xmlns:a16="http://schemas.microsoft.com/office/drawing/2014/main" id="{F4C02846-C5A9-4A9E-A3E5-581BB84B022E}"/>
                  </a:ext>
                </a:extLst>
              </p:cNvPr>
              <p:cNvSpPr/>
              <p:nvPr/>
            </p:nvSpPr>
            <p:spPr>
              <a:xfrm>
                <a:off x="10479202" y="5475167"/>
                <a:ext cx="139392" cy="139392"/>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66" name="Oval 65">
                <a:extLst>
                  <a:ext uri="{FF2B5EF4-FFF2-40B4-BE49-F238E27FC236}">
                    <a16:creationId xmlns:a16="http://schemas.microsoft.com/office/drawing/2014/main" id="{F5B721B1-B1AB-44E8-83CE-4BCAFF5CC840}"/>
                  </a:ext>
                </a:extLst>
              </p:cNvPr>
              <p:cNvSpPr/>
              <p:nvPr/>
            </p:nvSpPr>
            <p:spPr>
              <a:xfrm>
                <a:off x="10826081" y="5475167"/>
                <a:ext cx="139392" cy="139392"/>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cxnSp>
            <p:nvCxnSpPr>
              <p:cNvPr id="68" name="Straight Connector 67">
                <a:extLst>
                  <a:ext uri="{FF2B5EF4-FFF2-40B4-BE49-F238E27FC236}">
                    <a16:creationId xmlns:a16="http://schemas.microsoft.com/office/drawing/2014/main" id="{568DDE42-FB16-4FF4-B275-A28FA43956D0}"/>
                  </a:ext>
                </a:extLst>
              </p:cNvPr>
              <p:cNvCxnSpPr>
                <a:stCxn id="17" idx="3"/>
                <a:endCxn id="47" idx="1"/>
              </p:cNvCxnSpPr>
              <p:nvPr/>
            </p:nvCxnSpPr>
            <p:spPr>
              <a:xfrm>
                <a:off x="9328655" y="5031303"/>
                <a:ext cx="102830" cy="8206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94231A5-6B58-4A81-B156-67211BC774A4}"/>
                  </a:ext>
                </a:extLst>
              </p:cNvPr>
              <p:cNvCxnSpPr>
                <a:cxnSpLocks/>
                <a:stCxn id="47" idx="3"/>
                <a:endCxn id="57" idx="1"/>
              </p:cNvCxnSpPr>
              <p:nvPr/>
            </p:nvCxnSpPr>
            <p:spPr>
              <a:xfrm>
                <a:off x="10161830" y="5113364"/>
                <a:ext cx="102830" cy="4497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CE96881-698B-4311-A4BE-AE9DEE221981}"/>
                  </a:ext>
                </a:extLst>
              </p:cNvPr>
              <p:cNvCxnSpPr>
                <a:cxnSpLocks/>
                <a:stCxn id="57" idx="3"/>
                <a:endCxn id="74" idx="1"/>
              </p:cNvCxnSpPr>
              <p:nvPr/>
            </p:nvCxnSpPr>
            <p:spPr>
              <a:xfrm>
                <a:off x="10995004" y="5158340"/>
                <a:ext cx="133136" cy="8051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76C7A65-E3CB-4A72-B7A0-F2FEA74E159D}"/>
                  </a:ext>
                </a:extLst>
              </p:cNvPr>
              <p:cNvSpPr txBox="1"/>
              <p:nvPr/>
            </p:nvSpPr>
            <p:spPr>
              <a:xfrm>
                <a:off x="11128141" y="5012036"/>
                <a:ext cx="299219" cy="453641"/>
              </a:xfrm>
              <a:prstGeom prst="rect">
                <a:avLst/>
              </a:prstGeom>
              <a:noFill/>
            </p:spPr>
            <p:txBody>
              <a:bodyPr wrap="square" rtlCol="0">
                <a:spAutoFit/>
              </a:bodyPr>
              <a:lstStyle/>
              <a:p>
                <a:r>
                  <a:rPr lang="en-AU" sz="1350" dirty="0">
                    <a:solidFill>
                      <a:srgbClr val="00B050"/>
                    </a:solidFill>
                  </a:rPr>
                  <a:t>…</a:t>
                </a:r>
              </a:p>
            </p:txBody>
          </p:sp>
          <p:sp>
            <p:nvSpPr>
              <p:cNvPr id="77" name="Freeform: Shape 76">
                <a:extLst>
                  <a:ext uri="{FF2B5EF4-FFF2-40B4-BE49-F238E27FC236}">
                    <a16:creationId xmlns:a16="http://schemas.microsoft.com/office/drawing/2014/main" id="{178F0515-EF21-4159-A1C0-FD501153A03E}"/>
                  </a:ext>
                </a:extLst>
              </p:cNvPr>
              <p:cNvSpPr/>
              <p:nvPr/>
            </p:nvSpPr>
            <p:spPr>
              <a:xfrm>
                <a:off x="8499895" y="4784416"/>
                <a:ext cx="3692105" cy="1035170"/>
              </a:xfrm>
              <a:custGeom>
                <a:avLst/>
                <a:gdLst>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692105"/>
                  <a:gd name="connsiteY0" fmla="*/ 2875 h 1035170"/>
                  <a:gd name="connsiteX1" fmla="*/ 0 w 3692105"/>
                  <a:gd name="connsiteY1" fmla="*/ 0 h 1035170"/>
                  <a:gd name="connsiteX2" fmla="*/ 2875 w 3692105"/>
                  <a:gd name="connsiteY2" fmla="*/ 1026543 h 1035170"/>
                  <a:gd name="connsiteX3" fmla="*/ 3692105 w 3692105"/>
                  <a:gd name="connsiteY3" fmla="*/ 1035170 h 1035170"/>
                  <a:gd name="connsiteX4" fmla="*/ 3692105 w 3692105"/>
                  <a:gd name="connsiteY4" fmla="*/ 1035170 h 103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105" h="1035170">
                    <a:moveTo>
                      <a:pt x="3692105" y="2875"/>
                    </a:moveTo>
                    <a:lnTo>
                      <a:pt x="0" y="0"/>
                    </a:lnTo>
                    <a:cubicBezTo>
                      <a:pt x="958" y="342181"/>
                      <a:pt x="1917" y="684362"/>
                      <a:pt x="2875" y="1026543"/>
                    </a:cubicBezTo>
                    <a:lnTo>
                      <a:pt x="3692105" y="1035170"/>
                    </a:lnTo>
                    <a:lnTo>
                      <a:pt x="3692105" y="103517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cxnSp>
          <p:nvCxnSpPr>
            <p:cNvPr id="79" name="Straight Connector 78">
              <a:extLst>
                <a:ext uri="{FF2B5EF4-FFF2-40B4-BE49-F238E27FC236}">
                  <a16:creationId xmlns:a16="http://schemas.microsoft.com/office/drawing/2014/main" id="{CEC16D40-A19F-4685-9F76-5A1BF1301200}"/>
                </a:ext>
              </a:extLst>
            </p:cNvPr>
            <p:cNvCxnSpPr>
              <a:cxnSpLocks/>
            </p:cNvCxnSpPr>
            <p:nvPr/>
          </p:nvCxnSpPr>
          <p:spPr>
            <a:xfrm>
              <a:off x="8321731" y="3901998"/>
              <a:ext cx="365960" cy="482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5E7062B-CF13-4CF0-AD0A-B3F0F78832BA}"/>
                </a:ext>
              </a:extLst>
            </p:cNvPr>
            <p:cNvCxnSpPr>
              <a:cxnSpLocks/>
            </p:cNvCxnSpPr>
            <p:nvPr/>
          </p:nvCxnSpPr>
          <p:spPr>
            <a:xfrm flipH="1">
              <a:off x="9132248" y="4066270"/>
              <a:ext cx="6322" cy="306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F8C288B-0523-4EA3-8CC6-95C81DCA2746}"/>
                </a:ext>
              </a:extLst>
            </p:cNvPr>
            <p:cNvCxnSpPr>
              <a:cxnSpLocks/>
            </p:cNvCxnSpPr>
            <p:nvPr/>
          </p:nvCxnSpPr>
          <p:spPr>
            <a:xfrm flipH="1">
              <a:off x="9939391" y="4008231"/>
              <a:ext cx="134417" cy="361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D62B42A-3632-418A-A1C4-CFCBC975761B}"/>
                </a:ext>
              </a:extLst>
            </p:cNvPr>
            <p:cNvCxnSpPr>
              <a:cxnSpLocks/>
            </p:cNvCxnSpPr>
            <p:nvPr/>
          </p:nvCxnSpPr>
          <p:spPr>
            <a:xfrm flipH="1">
              <a:off x="10343109" y="3901998"/>
              <a:ext cx="572923" cy="467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1" name="Group 4">
              <a:extLst>
                <a:ext uri="{FF2B5EF4-FFF2-40B4-BE49-F238E27FC236}">
                  <a16:creationId xmlns:a16="http://schemas.microsoft.com/office/drawing/2014/main" id="{5C4AE31D-C4D8-45C5-BA80-5C29EECBAABB}"/>
                </a:ext>
              </a:extLst>
            </p:cNvPr>
            <p:cNvGrpSpPr>
              <a:grpSpLocks noChangeAspect="1"/>
            </p:cNvGrpSpPr>
            <p:nvPr/>
          </p:nvGrpSpPr>
          <p:grpSpPr bwMode="auto">
            <a:xfrm>
              <a:off x="9550647" y="5575680"/>
              <a:ext cx="994264" cy="752265"/>
              <a:chOff x="3839" y="1678"/>
              <a:chExt cx="530" cy="401"/>
            </a:xfrm>
          </p:grpSpPr>
          <p:sp>
            <p:nvSpPr>
              <p:cNvPr id="172" name="Freeform 6">
                <a:extLst>
                  <a:ext uri="{FF2B5EF4-FFF2-40B4-BE49-F238E27FC236}">
                    <a16:creationId xmlns:a16="http://schemas.microsoft.com/office/drawing/2014/main" id="{5ADCBA3D-55A5-422C-88CA-50A82E9B3159}"/>
                  </a:ext>
                </a:extLst>
              </p:cNvPr>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3" name="Freeform 7">
                <a:extLst>
                  <a:ext uri="{FF2B5EF4-FFF2-40B4-BE49-F238E27FC236}">
                    <a16:creationId xmlns:a16="http://schemas.microsoft.com/office/drawing/2014/main" id="{9759003C-E377-4523-B3B5-9F2E5E4B1707}"/>
                  </a:ext>
                </a:extLst>
              </p:cNvPr>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4" name="Freeform 8">
                <a:extLst>
                  <a:ext uri="{FF2B5EF4-FFF2-40B4-BE49-F238E27FC236}">
                    <a16:creationId xmlns:a16="http://schemas.microsoft.com/office/drawing/2014/main" id="{A9ED6AA4-6114-48A7-A285-E30A60EED2DD}"/>
                  </a:ext>
                </a:extLst>
              </p:cNvPr>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5" name="Freeform 9">
                <a:extLst>
                  <a:ext uri="{FF2B5EF4-FFF2-40B4-BE49-F238E27FC236}">
                    <a16:creationId xmlns:a16="http://schemas.microsoft.com/office/drawing/2014/main" id="{A47724F2-DCF1-4569-8373-57058DFAF79B}"/>
                  </a:ext>
                </a:extLst>
              </p:cNvPr>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6" name="Freeform 10">
                <a:extLst>
                  <a:ext uri="{FF2B5EF4-FFF2-40B4-BE49-F238E27FC236}">
                    <a16:creationId xmlns:a16="http://schemas.microsoft.com/office/drawing/2014/main" id="{EF9D3082-3E8E-46AA-83CF-863A3E620AF0}"/>
                  </a:ext>
                </a:extLst>
              </p:cNvPr>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7" name="Freeform 11">
                <a:extLst>
                  <a:ext uri="{FF2B5EF4-FFF2-40B4-BE49-F238E27FC236}">
                    <a16:creationId xmlns:a16="http://schemas.microsoft.com/office/drawing/2014/main" id="{6BBDF3FC-CF75-41EF-9165-FA4CAD6D7B2E}"/>
                  </a:ext>
                </a:extLst>
              </p:cNvPr>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8" name="Freeform 12">
                <a:extLst>
                  <a:ext uri="{FF2B5EF4-FFF2-40B4-BE49-F238E27FC236}">
                    <a16:creationId xmlns:a16="http://schemas.microsoft.com/office/drawing/2014/main" id="{F02CFE2D-9F5D-4EB5-A07A-F20A758673F3}"/>
                  </a:ext>
                </a:extLst>
              </p:cNvPr>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79" name="Freeform 13">
                <a:extLst>
                  <a:ext uri="{FF2B5EF4-FFF2-40B4-BE49-F238E27FC236}">
                    <a16:creationId xmlns:a16="http://schemas.microsoft.com/office/drawing/2014/main" id="{EC817457-4824-4C8A-BB7D-8A2C60C98413}"/>
                  </a:ext>
                </a:extLst>
              </p:cNvPr>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0" name="Freeform 14">
                <a:extLst>
                  <a:ext uri="{FF2B5EF4-FFF2-40B4-BE49-F238E27FC236}">
                    <a16:creationId xmlns:a16="http://schemas.microsoft.com/office/drawing/2014/main" id="{430E25F4-1D11-410E-AC39-88BCE3A56C68}"/>
                  </a:ext>
                </a:extLst>
              </p:cNvPr>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1" name="Freeform 15">
                <a:extLst>
                  <a:ext uri="{FF2B5EF4-FFF2-40B4-BE49-F238E27FC236}">
                    <a16:creationId xmlns:a16="http://schemas.microsoft.com/office/drawing/2014/main" id="{3BCFDEB9-E23F-4EBF-9621-F9909D22363E}"/>
                  </a:ext>
                </a:extLst>
              </p:cNvPr>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2" name="Freeform 16">
                <a:extLst>
                  <a:ext uri="{FF2B5EF4-FFF2-40B4-BE49-F238E27FC236}">
                    <a16:creationId xmlns:a16="http://schemas.microsoft.com/office/drawing/2014/main" id="{D4EDE286-FCE1-4BCB-A01C-EAFDE67C2960}"/>
                  </a:ext>
                </a:extLst>
              </p:cNvPr>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3" name="Freeform 17">
                <a:extLst>
                  <a:ext uri="{FF2B5EF4-FFF2-40B4-BE49-F238E27FC236}">
                    <a16:creationId xmlns:a16="http://schemas.microsoft.com/office/drawing/2014/main" id="{60471751-BD5F-4611-9C5E-6C32ACB3F931}"/>
                  </a:ext>
                </a:extLst>
              </p:cNvPr>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4" name="Freeform 18">
                <a:extLst>
                  <a:ext uri="{FF2B5EF4-FFF2-40B4-BE49-F238E27FC236}">
                    <a16:creationId xmlns:a16="http://schemas.microsoft.com/office/drawing/2014/main" id="{C409FAB0-C4EF-4D5C-B5F6-6162AC0E8CAE}"/>
                  </a:ext>
                </a:extLst>
              </p:cNvPr>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5" name="Freeform 19">
                <a:extLst>
                  <a:ext uri="{FF2B5EF4-FFF2-40B4-BE49-F238E27FC236}">
                    <a16:creationId xmlns:a16="http://schemas.microsoft.com/office/drawing/2014/main" id="{4A597819-81F3-47B9-86FF-BA0C0BF4C74C}"/>
                  </a:ext>
                </a:extLst>
              </p:cNvPr>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6" name="Freeform 20">
                <a:extLst>
                  <a:ext uri="{FF2B5EF4-FFF2-40B4-BE49-F238E27FC236}">
                    <a16:creationId xmlns:a16="http://schemas.microsoft.com/office/drawing/2014/main" id="{1822B641-ABB6-4C03-B630-BD9252A99881}"/>
                  </a:ext>
                </a:extLst>
              </p:cNvPr>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7" name="Freeform 21">
                <a:extLst>
                  <a:ext uri="{FF2B5EF4-FFF2-40B4-BE49-F238E27FC236}">
                    <a16:creationId xmlns:a16="http://schemas.microsoft.com/office/drawing/2014/main" id="{E1FA775F-2EF4-4AD6-8A43-4C2B6ABA4182}"/>
                  </a:ext>
                </a:extLst>
              </p:cNvPr>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8" name="Freeform 22">
                <a:extLst>
                  <a:ext uri="{FF2B5EF4-FFF2-40B4-BE49-F238E27FC236}">
                    <a16:creationId xmlns:a16="http://schemas.microsoft.com/office/drawing/2014/main" id="{49BE3EE2-5C93-42F0-AB69-6840ED71B402}"/>
                  </a:ext>
                </a:extLst>
              </p:cNvPr>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89" name="Freeform 23">
                <a:extLst>
                  <a:ext uri="{FF2B5EF4-FFF2-40B4-BE49-F238E27FC236}">
                    <a16:creationId xmlns:a16="http://schemas.microsoft.com/office/drawing/2014/main" id="{FF2593FD-326D-4B17-82F2-8E6A74733969}"/>
                  </a:ext>
                </a:extLst>
              </p:cNvPr>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0" name="Freeform 24">
                <a:extLst>
                  <a:ext uri="{FF2B5EF4-FFF2-40B4-BE49-F238E27FC236}">
                    <a16:creationId xmlns:a16="http://schemas.microsoft.com/office/drawing/2014/main" id="{F06DA4CE-019D-48F0-9CC0-2A6346CD0B2E}"/>
                  </a:ext>
                </a:extLst>
              </p:cNvPr>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1" name="Freeform 25">
                <a:extLst>
                  <a:ext uri="{FF2B5EF4-FFF2-40B4-BE49-F238E27FC236}">
                    <a16:creationId xmlns:a16="http://schemas.microsoft.com/office/drawing/2014/main" id="{62A3E9F7-EBD7-420F-8040-F919D6C1C8A3}"/>
                  </a:ext>
                </a:extLst>
              </p:cNvPr>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2" name="Freeform 26">
                <a:extLst>
                  <a:ext uri="{FF2B5EF4-FFF2-40B4-BE49-F238E27FC236}">
                    <a16:creationId xmlns:a16="http://schemas.microsoft.com/office/drawing/2014/main" id="{73B00E80-1401-4A35-9289-97FE1F0E8202}"/>
                  </a:ext>
                </a:extLst>
              </p:cNvPr>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3" name="Freeform 27">
                <a:extLst>
                  <a:ext uri="{FF2B5EF4-FFF2-40B4-BE49-F238E27FC236}">
                    <a16:creationId xmlns:a16="http://schemas.microsoft.com/office/drawing/2014/main" id="{66A2C431-9F5A-4B45-B750-A098FC4EDB50}"/>
                  </a:ext>
                </a:extLst>
              </p:cNvPr>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4" name="Freeform 28">
                <a:extLst>
                  <a:ext uri="{FF2B5EF4-FFF2-40B4-BE49-F238E27FC236}">
                    <a16:creationId xmlns:a16="http://schemas.microsoft.com/office/drawing/2014/main" id="{DEB6AF35-E440-4822-91C3-51B855821FEE}"/>
                  </a:ext>
                </a:extLst>
              </p:cNvPr>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5" name="Freeform 29">
                <a:extLst>
                  <a:ext uri="{FF2B5EF4-FFF2-40B4-BE49-F238E27FC236}">
                    <a16:creationId xmlns:a16="http://schemas.microsoft.com/office/drawing/2014/main" id="{AE30EA99-316D-49A0-B043-68C0BE2ECF9C}"/>
                  </a:ext>
                </a:extLst>
              </p:cNvPr>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6" name="Freeform 30">
                <a:extLst>
                  <a:ext uri="{FF2B5EF4-FFF2-40B4-BE49-F238E27FC236}">
                    <a16:creationId xmlns:a16="http://schemas.microsoft.com/office/drawing/2014/main" id="{F20CD41F-6C60-4320-9C3D-148B779F503F}"/>
                  </a:ext>
                </a:extLst>
              </p:cNvPr>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7" name="Freeform 31">
                <a:extLst>
                  <a:ext uri="{FF2B5EF4-FFF2-40B4-BE49-F238E27FC236}">
                    <a16:creationId xmlns:a16="http://schemas.microsoft.com/office/drawing/2014/main" id="{4F02CCCD-DFE6-40D8-B4A0-F27629FC01D2}"/>
                  </a:ext>
                </a:extLst>
              </p:cNvPr>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8" name="Freeform 32">
                <a:extLst>
                  <a:ext uri="{FF2B5EF4-FFF2-40B4-BE49-F238E27FC236}">
                    <a16:creationId xmlns:a16="http://schemas.microsoft.com/office/drawing/2014/main" id="{61C79DB6-791A-4D1B-B4CF-E605E4F31B79}"/>
                  </a:ext>
                </a:extLst>
              </p:cNvPr>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199" name="Freeform 33">
                <a:extLst>
                  <a:ext uri="{FF2B5EF4-FFF2-40B4-BE49-F238E27FC236}">
                    <a16:creationId xmlns:a16="http://schemas.microsoft.com/office/drawing/2014/main" id="{E47BFB35-C839-4CCC-BB63-CD3EA93AD6FB}"/>
                  </a:ext>
                </a:extLst>
              </p:cNvPr>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0" name="Freeform 34">
                <a:extLst>
                  <a:ext uri="{FF2B5EF4-FFF2-40B4-BE49-F238E27FC236}">
                    <a16:creationId xmlns:a16="http://schemas.microsoft.com/office/drawing/2014/main" id="{716110E8-7A52-4AF5-BF2D-FE5BD570EC53}"/>
                  </a:ext>
                </a:extLst>
              </p:cNvPr>
              <p:cNvSpPr>
                <a:spLocks noEditPoints="1"/>
              </p:cNvSpPr>
              <p:nvPr/>
            </p:nvSpPr>
            <p:spPr bwMode="auto">
              <a:xfrm>
                <a:off x="3921" y="1743"/>
                <a:ext cx="105" cy="60"/>
              </a:xfrm>
              <a:custGeom>
                <a:avLst/>
                <a:gdLst>
                  <a:gd name="T0" fmla="*/ 0 w 489"/>
                  <a:gd name="T1" fmla="*/ 0 h 280"/>
                  <a:gd name="T2" fmla="*/ 0 w 489"/>
                  <a:gd name="T3" fmla="*/ 0 h 280"/>
                  <a:gd name="T4" fmla="*/ 46 w 489"/>
                  <a:gd name="T5" fmla="*/ 27 h 280"/>
                  <a:gd name="T6" fmla="*/ 92 w 489"/>
                  <a:gd name="T7" fmla="*/ 53 h 280"/>
                  <a:gd name="T8" fmla="*/ 92 w 489"/>
                  <a:gd name="T9" fmla="*/ 53 h 280"/>
                  <a:gd name="T10" fmla="*/ 138 w 489"/>
                  <a:gd name="T11" fmla="*/ 80 h 280"/>
                  <a:gd name="T12" fmla="*/ 185 w 489"/>
                  <a:gd name="T13" fmla="*/ 106 h 280"/>
                  <a:gd name="T14" fmla="*/ 185 w 489"/>
                  <a:gd name="T15" fmla="*/ 106 h 280"/>
                  <a:gd name="T16" fmla="*/ 231 w 489"/>
                  <a:gd name="T17" fmla="*/ 133 h 280"/>
                  <a:gd name="T18" fmla="*/ 277 w 489"/>
                  <a:gd name="T19" fmla="*/ 159 h 280"/>
                  <a:gd name="T20" fmla="*/ 277 w 489"/>
                  <a:gd name="T21" fmla="*/ 159 h 280"/>
                  <a:gd name="T22" fmla="*/ 324 w 489"/>
                  <a:gd name="T23" fmla="*/ 186 h 280"/>
                  <a:gd name="T24" fmla="*/ 370 w 489"/>
                  <a:gd name="T25" fmla="*/ 212 h 280"/>
                  <a:gd name="T26" fmla="*/ 370 w 489"/>
                  <a:gd name="T27" fmla="*/ 212 h 280"/>
                  <a:gd name="T28" fmla="*/ 416 w 489"/>
                  <a:gd name="T29" fmla="*/ 239 h 280"/>
                  <a:gd name="T30" fmla="*/ 462 w 489"/>
                  <a:gd name="T31" fmla="*/ 265 h 280"/>
                  <a:gd name="T32" fmla="*/ 462 w 489"/>
                  <a:gd name="T33" fmla="*/ 265 h 280"/>
                  <a:gd name="T34" fmla="*/ 489 w 489"/>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280">
                    <a:moveTo>
                      <a:pt x="0" y="0"/>
                    </a:moveTo>
                    <a:lnTo>
                      <a:pt x="0" y="0"/>
                    </a:lnTo>
                    <a:lnTo>
                      <a:pt x="46" y="27"/>
                    </a:lnTo>
                    <a:moveTo>
                      <a:pt x="92" y="53"/>
                    </a:moveTo>
                    <a:lnTo>
                      <a:pt x="92" y="53"/>
                    </a:lnTo>
                    <a:lnTo>
                      <a:pt x="138" y="80"/>
                    </a:lnTo>
                    <a:moveTo>
                      <a:pt x="185" y="106"/>
                    </a:moveTo>
                    <a:lnTo>
                      <a:pt x="185" y="106"/>
                    </a:lnTo>
                    <a:lnTo>
                      <a:pt x="231" y="133"/>
                    </a:lnTo>
                    <a:moveTo>
                      <a:pt x="277" y="159"/>
                    </a:moveTo>
                    <a:lnTo>
                      <a:pt x="277" y="159"/>
                    </a:lnTo>
                    <a:lnTo>
                      <a:pt x="324" y="186"/>
                    </a:lnTo>
                    <a:moveTo>
                      <a:pt x="370" y="212"/>
                    </a:moveTo>
                    <a:lnTo>
                      <a:pt x="370" y="212"/>
                    </a:lnTo>
                    <a:lnTo>
                      <a:pt x="416" y="239"/>
                    </a:lnTo>
                    <a:moveTo>
                      <a:pt x="462" y="265"/>
                    </a:moveTo>
                    <a:lnTo>
                      <a:pt x="462" y="265"/>
                    </a:lnTo>
                    <a:lnTo>
                      <a:pt x="489" y="2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1" name="Freeform 35">
                <a:extLst>
                  <a:ext uri="{FF2B5EF4-FFF2-40B4-BE49-F238E27FC236}">
                    <a16:creationId xmlns:a16="http://schemas.microsoft.com/office/drawing/2014/main" id="{A4E370D7-CB0D-4312-BEAD-8AC2F4C2D05C}"/>
                  </a:ext>
                </a:extLst>
              </p:cNvPr>
              <p:cNvSpPr>
                <a:spLocks noEditPoints="1"/>
              </p:cNvSpPr>
              <p:nvPr/>
            </p:nvSpPr>
            <p:spPr bwMode="auto">
              <a:xfrm>
                <a:off x="4050" y="1775"/>
                <a:ext cx="116" cy="33"/>
              </a:xfrm>
              <a:custGeom>
                <a:avLst/>
                <a:gdLst>
                  <a:gd name="T0" fmla="*/ 544 w 544"/>
                  <a:gd name="T1" fmla="*/ 0 h 159"/>
                  <a:gd name="T2" fmla="*/ 544 w 544"/>
                  <a:gd name="T3" fmla="*/ 0 h 159"/>
                  <a:gd name="T4" fmla="*/ 493 w 544"/>
                  <a:gd name="T5" fmla="*/ 15 h 159"/>
                  <a:gd name="T6" fmla="*/ 441 w 544"/>
                  <a:gd name="T7" fmla="*/ 30 h 159"/>
                  <a:gd name="T8" fmla="*/ 441 w 544"/>
                  <a:gd name="T9" fmla="*/ 30 h 159"/>
                  <a:gd name="T10" fmla="*/ 390 w 544"/>
                  <a:gd name="T11" fmla="*/ 45 h 159"/>
                  <a:gd name="T12" fmla="*/ 339 w 544"/>
                  <a:gd name="T13" fmla="*/ 60 h 159"/>
                  <a:gd name="T14" fmla="*/ 339 w 544"/>
                  <a:gd name="T15" fmla="*/ 60 h 159"/>
                  <a:gd name="T16" fmla="*/ 288 w 544"/>
                  <a:gd name="T17" fmla="*/ 75 h 159"/>
                  <a:gd name="T18" fmla="*/ 237 w 544"/>
                  <a:gd name="T19" fmla="*/ 90 h 159"/>
                  <a:gd name="T20" fmla="*/ 237 w 544"/>
                  <a:gd name="T21" fmla="*/ 90 h 159"/>
                  <a:gd name="T22" fmla="*/ 185 w 544"/>
                  <a:gd name="T23" fmla="*/ 105 h 159"/>
                  <a:gd name="T24" fmla="*/ 134 w 544"/>
                  <a:gd name="T25" fmla="*/ 120 h 159"/>
                  <a:gd name="T26" fmla="*/ 134 w 544"/>
                  <a:gd name="T27" fmla="*/ 120 h 159"/>
                  <a:gd name="T28" fmla="*/ 83 w 544"/>
                  <a:gd name="T29" fmla="*/ 135 h 159"/>
                  <a:gd name="T30" fmla="*/ 32 w 544"/>
                  <a:gd name="T31" fmla="*/ 150 h 159"/>
                  <a:gd name="T32" fmla="*/ 32 w 544"/>
                  <a:gd name="T33" fmla="*/ 150 h 159"/>
                  <a:gd name="T34" fmla="*/ 0 w 544"/>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159">
                    <a:moveTo>
                      <a:pt x="544" y="0"/>
                    </a:moveTo>
                    <a:lnTo>
                      <a:pt x="544" y="0"/>
                    </a:lnTo>
                    <a:lnTo>
                      <a:pt x="493" y="15"/>
                    </a:lnTo>
                    <a:moveTo>
                      <a:pt x="441" y="30"/>
                    </a:moveTo>
                    <a:lnTo>
                      <a:pt x="441" y="30"/>
                    </a:lnTo>
                    <a:lnTo>
                      <a:pt x="390" y="45"/>
                    </a:lnTo>
                    <a:moveTo>
                      <a:pt x="339" y="60"/>
                    </a:moveTo>
                    <a:lnTo>
                      <a:pt x="339" y="60"/>
                    </a:lnTo>
                    <a:lnTo>
                      <a:pt x="288" y="75"/>
                    </a:lnTo>
                    <a:moveTo>
                      <a:pt x="237" y="90"/>
                    </a:moveTo>
                    <a:lnTo>
                      <a:pt x="237" y="90"/>
                    </a:lnTo>
                    <a:lnTo>
                      <a:pt x="185" y="105"/>
                    </a:lnTo>
                    <a:moveTo>
                      <a:pt x="134" y="120"/>
                    </a:moveTo>
                    <a:lnTo>
                      <a:pt x="134" y="120"/>
                    </a:lnTo>
                    <a:lnTo>
                      <a:pt x="83" y="135"/>
                    </a:lnTo>
                    <a:moveTo>
                      <a:pt x="32" y="150"/>
                    </a:moveTo>
                    <a:lnTo>
                      <a:pt x="32" y="150"/>
                    </a:lnTo>
                    <a:lnTo>
                      <a:pt x="0" y="15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2" name="Freeform 36">
                <a:extLst>
                  <a:ext uri="{FF2B5EF4-FFF2-40B4-BE49-F238E27FC236}">
                    <a16:creationId xmlns:a16="http://schemas.microsoft.com/office/drawing/2014/main" id="{A32749F2-623B-41B4-AD90-45273F834B86}"/>
                  </a:ext>
                </a:extLst>
              </p:cNvPr>
              <p:cNvSpPr>
                <a:spLocks noEditPoints="1"/>
              </p:cNvSpPr>
              <p:nvPr/>
            </p:nvSpPr>
            <p:spPr bwMode="auto">
              <a:xfrm>
                <a:off x="3865" y="1814"/>
                <a:ext cx="161" cy="26"/>
              </a:xfrm>
              <a:custGeom>
                <a:avLst/>
                <a:gdLst>
                  <a:gd name="T0" fmla="*/ 755 w 755"/>
                  <a:gd name="T1" fmla="*/ 0 h 121"/>
                  <a:gd name="T2" fmla="*/ 755 w 755"/>
                  <a:gd name="T3" fmla="*/ 0 h 121"/>
                  <a:gd name="T4" fmla="*/ 702 w 755"/>
                  <a:gd name="T5" fmla="*/ 8 h 121"/>
                  <a:gd name="T6" fmla="*/ 650 w 755"/>
                  <a:gd name="T7" fmla="*/ 17 h 121"/>
                  <a:gd name="T8" fmla="*/ 650 w 755"/>
                  <a:gd name="T9" fmla="*/ 17 h 121"/>
                  <a:gd name="T10" fmla="*/ 597 w 755"/>
                  <a:gd name="T11" fmla="*/ 25 h 121"/>
                  <a:gd name="T12" fmla="*/ 544 w 755"/>
                  <a:gd name="T13" fmla="*/ 34 h 121"/>
                  <a:gd name="T14" fmla="*/ 544 w 755"/>
                  <a:gd name="T15" fmla="*/ 34 h 121"/>
                  <a:gd name="T16" fmla="*/ 492 w 755"/>
                  <a:gd name="T17" fmla="*/ 42 h 121"/>
                  <a:gd name="T18" fmla="*/ 439 w 755"/>
                  <a:gd name="T19" fmla="*/ 51 h 121"/>
                  <a:gd name="T20" fmla="*/ 439 w 755"/>
                  <a:gd name="T21" fmla="*/ 51 h 121"/>
                  <a:gd name="T22" fmla="*/ 386 w 755"/>
                  <a:gd name="T23" fmla="*/ 59 h 121"/>
                  <a:gd name="T24" fmla="*/ 334 w 755"/>
                  <a:gd name="T25" fmla="*/ 67 h 121"/>
                  <a:gd name="T26" fmla="*/ 334 w 755"/>
                  <a:gd name="T27" fmla="*/ 67 h 121"/>
                  <a:gd name="T28" fmla="*/ 281 w 755"/>
                  <a:gd name="T29" fmla="*/ 76 h 121"/>
                  <a:gd name="T30" fmla="*/ 229 w 755"/>
                  <a:gd name="T31" fmla="*/ 84 h 121"/>
                  <a:gd name="T32" fmla="*/ 229 w 755"/>
                  <a:gd name="T33" fmla="*/ 84 h 121"/>
                  <a:gd name="T34" fmla="*/ 176 w 755"/>
                  <a:gd name="T35" fmla="*/ 93 h 121"/>
                  <a:gd name="T36" fmla="*/ 123 w 755"/>
                  <a:gd name="T37" fmla="*/ 101 h 121"/>
                  <a:gd name="T38" fmla="*/ 123 w 755"/>
                  <a:gd name="T39" fmla="*/ 101 h 121"/>
                  <a:gd name="T40" fmla="*/ 71 w 755"/>
                  <a:gd name="T41" fmla="*/ 110 h 121"/>
                  <a:gd name="T42" fmla="*/ 18 w 755"/>
                  <a:gd name="T43" fmla="*/ 118 h 121"/>
                  <a:gd name="T44" fmla="*/ 18 w 755"/>
                  <a:gd name="T45" fmla="*/ 118 h 121"/>
                  <a:gd name="T46" fmla="*/ 0 w 755"/>
                  <a:gd name="T4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5" h="121">
                    <a:moveTo>
                      <a:pt x="755" y="0"/>
                    </a:moveTo>
                    <a:lnTo>
                      <a:pt x="755" y="0"/>
                    </a:lnTo>
                    <a:lnTo>
                      <a:pt x="702" y="8"/>
                    </a:lnTo>
                    <a:moveTo>
                      <a:pt x="650" y="17"/>
                    </a:moveTo>
                    <a:lnTo>
                      <a:pt x="650" y="17"/>
                    </a:lnTo>
                    <a:lnTo>
                      <a:pt x="597" y="25"/>
                    </a:lnTo>
                    <a:moveTo>
                      <a:pt x="544" y="34"/>
                    </a:moveTo>
                    <a:lnTo>
                      <a:pt x="544" y="34"/>
                    </a:lnTo>
                    <a:lnTo>
                      <a:pt x="492" y="42"/>
                    </a:lnTo>
                    <a:moveTo>
                      <a:pt x="439" y="51"/>
                    </a:moveTo>
                    <a:lnTo>
                      <a:pt x="439" y="51"/>
                    </a:lnTo>
                    <a:lnTo>
                      <a:pt x="386" y="59"/>
                    </a:lnTo>
                    <a:moveTo>
                      <a:pt x="334" y="67"/>
                    </a:moveTo>
                    <a:lnTo>
                      <a:pt x="334" y="67"/>
                    </a:lnTo>
                    <a:lnTo>
                      <a:pt x="281" y="76"/>
                    </a:lnTo>
                    <a:moveTo>
                      <a:pt x="229" y="84"/>
                    </a:moveTo>
                    <a:lnTo>
                      <a:pt x="229" y="84"/>
                    </a:lnTo>
                    <a:lnTo>
                      <a:pt x="176" y="93"/>
                    </a:lnTo>
                    <a:moveTo>
                      <a:pt x="123" y="101"/>
                    </a:moveTo>
                    <a:lnTo>
                      <a:pt x="123" y="101"/>
                    </a:lnTo>
                    <a:lnTo>
                      <a:pt x="71" y="110"/>
                    </a:lnTo>
                    <a:moveTo>
                      <a:pt x="18" y="118"/>
                    </a:moveTo>
                    <a:lnTo>
                      <a:pt x="18" y="118"/>
                    </a:lnTo>
                    <a:lnTo>
                      <a:pt x="0" y="121"/>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3" name="Freeform 37">
                <a:extLst>
                  <a:ext uri="{FF2B5EF4-FFF2-40B4-BE49-F238E27FC236}">
                    <a16:creationId xmlns:a16="http://schemas.microsoft.com/office/drawing/2014/main" id="{8A21DEF8-40DE-4AE0-A8CB-8C2C48841358}"/>
                  </a:ext>
                </a:extLst>
              </p:cNvPr>
              <p:cNvSpPr>
                <a:spLocks noEditPoints="1"/>
              </p:cNvSpPr>
              <p:nvPr/>
            </p:nvSpPr>
            <p:spPr bwMode="auto">
              <a:xfrm>
                <a:off x="3999" y="1820"/>
                <a:ext cx="32" cy="73"/>
              </a:xfrm>
              <a:custGeom>
                <a:avLst/>
                <a:gdLst>
                  <a:gd name="T0" fmla="*/ 150 w 150"/>
                  <a:gd name="T1" fmla="*/ 0 h 342"/>
                  <a:gd name="T2" fmla="*/ 150 w 150"/>
                  <a:gd name="T3" fmla="*/ 0 h 342"/>
                  <a:gd name="T4" fmla="*/ 128 w 150"/>
                  <a:gd name="T5" fmla="*/ 49 h 342"/>
                  <a:gd name="T6" fmla="*/ 107 w 150"/>
                  <a:gd name="T7" fmla="*/ 98 h 342"/>
                  <a:gd name="T8" fmla="*/ 107 w 150"/>
                  <a:gd name="T9" fmla="*/ 98 h 342"/>
                  <a:gd name="T10" fmla="*/ 86 w 150"/>
                  <a:gd name="T11" fmla="*/ 147 h 342"/>
                  <a:gd name="T12" fmla="*/ 64 w 150"/>
                  <a:gd name="T13" fmla="*/ 196 h 342"/>
                  <a:gd name="T14" fmla="*/ 64 w 150"/>
                  <a:gd name="T15" fmla="*/ 196 h 342"/>
                  <a:gd name="T16" fmla="*/ 43 w 150"/>
                  <a:gd name="T17" fmla="*/ 245 h 342"/>
                  <a:gd name="T18" fmla="*/ 21 w 150"/>
                  <a:gd name="T19" fmla="*/ 293 h 342"/>
                  <a:gd name="T20" fmla="*/ 21 w 150"/>
                  <a:gd name="T21" fmla="*/ 293 h 342"/>
                  <a:gd name="T22" fmla="*/ 0 w 150"/>
                  <a:gd name="T2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342">
                    <a:moveTo>
                      <a:pt x="150" y="0"/>
                    </a:moveTo>
                    <a:lnTo>
                      <a:pt x="150" y="0"/>
                    </a:lnTo>
                    <a:lnTo>
                      <a:pt x="128" y="49"/>
                    </a:lnTo>
                    <a:moveTo>
                      <a:pt x="107" y="98"/>
                    </a:moveTo>
                    <a:lnTo>
                      <a:pt x="107" y="98"/>
                    </a:lnTo>
                    <a:lnTo>
                      <a:pt x="86" y="147"/>
                    </a:lnTo>
                    <a:moveTo>
                      <a:pt x="64" y="196"/>
                    </a:moveTo>
                    <a:lnTo>
                      <a:pt x="64" y="196"/>
                    </a:lnTo>
                    <a:lnTo>
                      <a:pt x="43" y="245"/>
                    </a:lnTo>
                    <a:moveTo>
                      <a:pt x="21" y="293"/>
                    </a:moveTo>
                    <a:lnTo>
                      <a:pt x="21" y="293"/>
                    </a:lnTo>
                    <a:lnTo>
                      <a:pt x="0" y="342"/>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4" name="Freeform 38">
                <a:extLst>
                  <a:ext uri="{FF2B5EF4-FFF2-40B4-BE49-F238E27FC236}">
                    <a16:creationId xmlns:a16="http://schemas.microsoft.com/office/drawing/2014/main" id="{85201C82-29DB-4305-BD57-BE1FFAFF500E}"/>
                  </a:ext>
                </a:extLst>
              </p:cNvPr>
              <p:cNvSpPr>
                <a:spLocks noEditPoints="1"/>
              </p:cNvSpPr>
              <p:nvPr/>
            </p:nvSpPr>
            <p:spPr bwMode="auto">
              <a:xfrm>
                <a:off x="3859" y="1749"/>
                <a:ext cx="45" cy="85"/>
              </a:xfrm>
              <a:custGeom>
                <a:avLst/>
                <a:gdLst>
                  <a:gd name="T0" fmla="*/ 0 w 209"/>
                  <a:gd name="T1" fmla="*/ 401 h 401"/>
                  <a:gd name="T2" fmla="*/ 0 w 209"/>
                  <a:gd name="T3" fmla="*/ 401 h 401"/>
                  <a:gd name="T4" fmla="*/ 25 w 209"/>
                  <a:gd name="T5" fmla="*/ 354 h 401"/>
                  <a:gd name="T6" fmla="*/ 49 w 209"/>
                  <a:gd name="T7" fmla="*/ 307 h 401"/>
                  <a:gd name="T8" fmla="*/ 49 w 209"/>
                  <a:gd name="T9" fmla="*/ 307 h 401"/>
                  <a:gd name="T10" fmla="*/ 74 w 209"/>
                  <a:gd name="T11" fmla="*/ 259 h 401"/>
                  <a:gd name="T12" fmla="*/ 99 w 209"/>
                  <a:gd name="T13" fmla="*/ 212 h 401"/>
                  <a:gd name="T14" fmla="*/ 99 w 209"/>
                  <a:gd name="T15" fmla="*/ 212 h 401"/>
                  <a:gd name="T16" fmla="*/ 123 w 209"/>
                  <a:gd name="T17" fmla="*/ 165 h 401"/>
                  <a:gd name="T18" fmla="*/ 148 w 209"/>
                  <a:gd name="T19" fmla="*/ 117 h 401"/>
                  <a:gd name="T20" fmla="*/ 148 w 209"/>
                  <a:gd name="T21" fmla="*/ 117 h 401"/>
                  <a:gd name="T22" fmla="*/ 172 w 209"/>
                  <a:gd name="T23" fmla="*/ 70 h 401"/>
                  <a:gd name="T24" fmla="*/ 197 w 209"/>
                  <a:gd name="T25" fmla="*/ 23 h 401"/>
                  <a:gd name="T26" fmla="*/ 197 w 209"/>
                  <a:gd name="T27" fmla="*/ 23 h 401"/>
                  <a:gd name="T28" fmla="*/ 209 w 209"/>
                  <a:gd name="T2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401">
                    <a:moveTo>
                      <a:pt x="0" y="401"/>
                    </a:moveTo>
                    <a:lnTo>
                      <a:pt x="0" y="401"/>
                    </a:lnTo>
                    <a:lnTo>
                      <a:pt x="25" y="354"/>
                    </a:lnTo>
                    <a:moveTo>
                      <a:pt x="49" y="307"/>
                    </a:moveTo>
                    <a:lnTo>
                      <a:pt x="49" y="307"/>
                    </a:lnTo>
                    <a:lnTo>
                      <a:pt x="74" y="259"/>
                    </a:lnTo>
                    <a:moveTo>
                      <a:pt x="99" y="212"/>
                    </a:moveTo>
                    <a:lnTo>
                      <a:pt x="99" y="212"/>
                    </a:lnTo>
                    <a:lnTo>
                      <a:pt x="123" y="165"/>
                    </a:lnTo>
                    <a:moveTo>
                      <a:pt x="148" y="117"/>
                    </a:moveTo>
                    <a:lnTo>
                      <a:pt x="148" y="117"/>
                    </a:lnTo>
                    <a:lnTo>
                      <a:pt x="172" y="70"/>
                    </a:lnTo>
                    <a:moveTo>
                      <a:pt x="197" y="23"/>
                    </a:moveTo>
                    <a:lnTo>
                      <a:pt x="197" y="23"/>
                    </a:lnTo>
                    <a:lnTo>
                      <a:pt x="209"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5" name="Freeform 39">
                <a:extLst>
                  <a:ext uri="{FF2B5EF4-FFF2-40B4-BE49-F238E27FC236}">
                    <a16:creationId xmlns:a16="http://schemas.microsoft.com/office/drawing/2014/main" id="{1FE8BE4C-4645-4A2A-9D40-9ED81E92834F}"/>
                  </a:ext>
                </a:extLst>
              </p:cNvPr>
              <p:cNvSpPr>
                <a:spLocks noEditPoints="1"/>
              </p:cNvSpPr>
              <p:nvPr/>
            </p:nvSpPr>
            <p:spPr bwMode="auto">
              <a:xfrm>
                <a:off x="3916" y="1749"/>
                <a:ext cx="70" cy="145"/>
              </a:xfrm>
              <a:custGeom>
                <a:avLst/>
                <a:gdLst>
                  <a:gd name="T0" fmla="*/ 328 w 328"/>
                  <a:gd name="T1" fmla="*/ 682 h 682"/>
                  <a:gd name="T2" fmla="*/ 328 w 328"/>
                  <a:gd name="T3" fmla="*/ 682 h 682"/>
                  <a:gd name="T4" fmla="*/ 305 w 328"/>
                  <a:gd name="T5" fmla="*/ 634 h 682"/>
                  <a:gd name="T6" fmla="*/ 282 w 328"/>
                  <a:gd name="T7" fmla="*/ 586 h 682"/>
                  <a:gd name="T8" fmla="*/ 282 w 328"/>
                  <a:gd name="T9" fmla="*/ 586 h 682"/>
                  <a:gd name="T10" fmla="*/ 259 w 328"/>
                  <a:gd name="T11" fmla="*/ 538 h 682"/>
                  <a:gd name="T12" fmla="*/ 236 w 328"/>
                  <a:gd name="T13" fmla="*/ 490 h 682"/>
                  <a:gd name="T14" fmla="*/ 236 w 328"/>
                  <a:gd name="T15" fmla="*/ 490 h 682"/>
                  <a:gd name="T16" fmla="*/ 213 w 328"/>
                  <a:gd name="T17" fmla="*/ 442 h 682"/>
                  <a:gd name="T18" fmla="*/ 189 w 328"/>
                  <a:gd name="T19" fmla="*/ 394 h 682"/>
                  <a:gd name="T20" fmla="*/ 189 w 328"/>
                  <a:gd name="T21" fmla="*/ 394 h 682"/>
                  <a:gd name="T22" fmla="*/ 166 w 328"/>
                  <a:gd name="T23" fmla="*/ 346 h 682"/>
                  <a:gd name="T24" fmla="*/ 143 w 328"/>
                  <a:gd name="T25" fmla="*/ 298 h 682"/>
                  <a:gd name="T26" fmla="*/ 143 w 328"/>
                  <a:gd name="T27" fmla="*/ 298 h 682"/>
                  <a:gd name="T28" fmla="*/ 120 w 328"/>
                  <a:gd name="T29" fmla="*/ 250 h 682"/>
                  <a:gd name="T30" fmla="*/ 97 w 328"/>
                  <a:gd name="T31" fmla="*/ 202 h 682"/>
                  <a:gd name="T32" fmla="*/ 97 w 328"/>
                  <a:gd name="T33" fmla="*/ 202 h 682"/>
                  <a:gd name="T34" fmla="*/ 74 w 328"/>
                  <a:gd name="T35" fmla="*/ 154 h 682"/>
                  <a:gd name="T36" fmla="*/ 51 w 328"/>
                  <a:gd name="T37" fmla="*/ 105 h 682"/>
                  <a:gd name="T38" fmla="*/ 51 w 328"/>
                  <a:gd name="T39" fmla="*/ 105 h 682"/>
                  <a:gd name="T40" fmla="*/ 28 w 328"/>
                  <a:gd name="T41" fmla="*/ 57 h 682"/>
                  <a:gd name="T42" fmla="*/ 4 w 328"/>
                  <a:gd name="T43" fmla="*/ 9 h 682"/>
                  <a:gd name="T44" fmla="*/ 4 w 328"/>
                  <a:gd name="T45" fmla="*/ 9 h 682"/>
                  <a:gd name="T46" fmla="*/ 0 w 328"/>
                  <a:gd name="T4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8" h="682">
                    <a:moveTo>
                      <a:pt x="328" y="682"/>
                    </a:moveTo>
                    <a:lnTo>
                      <a:pt x="328" y="682"/>
                    </a:lnTo>
                    <a:lnTo>
                      <a:pt x="305" y="634"/>
                    </a:lnTo>
                    <a:moveTo>
                      <a:pt x="282" y="586"/>
                    </a:moveTo>
                    <a:lnTo>
                      <a:pt x="282" y="586"/>
                    </a:lnTo>
                    <a:lnTo>
                      <a:pt x="259" y="538"/>
                    </a:lnTo>
                    <a:moveTo>
                      <a:pt x="236" y="490"/>
                    </a:moveTo>
                    <a:lnTo>
                      <a:pt x="236" y="490"/>
                    </a:lnTo>
                    <a:lnTo>
                      <a:pt x="213" y="442"/>
                    </a:lnTo>
                    <a:moveTo>
                      <a:pt x="189" y="394"/>
                    </a:moveTo>
                    <a:lnTo>
                      <a:pt x="189" y="394"/>
                    </a:lnTo>
                    <a:lnTo>
                      <a:pt x="166" y="346"/>
                    </a:lnTo>
                    <a:moveTo>
                      <a:pt x="143" y="298"/>
                    </a:moveTo>
                    <a:lnTo>
                      <a:pt x="143" y="298"/>
                    </a:lnTo>
                    <a:lnTo>
                      <a:pt x="120" y="250"/>
                    </a:lnTo>
                    <a:moveTo>
                      <a:pt x="97" y="202"/>
                    </a:moveTo>
                    <a:lnTo>
                      <a:pt x="97" y="202"/>
                    </a:lnTo>
                    <a:lnTo>
                      <a:pt x="74" y="154"/>
                    </a:lnTo>
                    <a:moveTo>
                      <a:pt x="51" y="105"/>
                    </a:moveTo>
                    <a:lnTo>
                      <a:pt x="51" y="105"/>
                    </a:lnTo>
                    <a:lnTo>
                      <a:pt x="28" y="57"/>
                    </a:lnTo>
                    <a:moveTo>
                      <a:pt x="4" y="9"/>
                    </a:moveTo>
                    <a:lnTo>
                      <a:pt x="4"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6" name="Freeform 40">
                <a:extLst>
                  <a:ext uri="{FF2B5EF4-FFF2-40B4-BE49-F238E27FC236}">
                    <a16:creationId xmlns:a16="http://schemas.microsoft.com/office/drawing/2014/main" id="{252DA847-56EF-45F8-99BE-BF0516628A7A}"/>
                  </a:ext>
                </a:extLst>
              </p:cNvPr>
              <p:cNvSpPr>
                <a:spLocks noEditPoints="1"/>
              </p:cNvSpPr>
              <p:nvPr/>
            </p:nvSpPr>
            <p:spPr bwMode="auto">
              <a:xfrm>
                <a:off x="3872" y="1847"/>
                <a:ext cx="258" cy="44"/>
              </a:xfrm>
              <a:custGeom>
                <a:avLst/>
                <a:gdLst>
                  <a:gd name="T0" fmla="*/ 1209 w 1209"/>
                  <a:gd name="T1" fmla="*/ 208 h 208"/>
                  <a:gd name="T2" fmla="*/ 1209 w 1209"/>
                  <a:gd name="T3" fmla="*/ 208 h 208"/>
                  <a:gd name="T4" fmla="*/ 1156 w 1209"/>
                  <a:gd name="T5" fmla="*/ 198 h 208"/>
                  <a:gd name="T6" fmla="*/ 1104 w 1209"/>
                  <a:gd name="T7" fmla="*/ 189 h 208"/>
                  <a:gd name="T8" fmla="*/ 1104 w 1209"/>
                  <a:gd name="T9" fmla="*/ 189 h 208"/>
                  <a:gd name="T10" fmla="*/ 1051 w 1209"/>
                  <a:gd name="T11" fmla="*/ 180 h 208"/>
                  <a:gd name="T12" fmla="*/ 999 w 1209"/>
                  <a:gd name="T13" fmla="*/ 171 h 208"/>
                  <a:gd name="T14" fmla="*/ 999 w 1209"/>
                  <a:gd name="T15" fmla="*/ 171 h 208"/>
                  <a:gd name="T16" fmla="*/ 946 w 1209"/>
                  <a:gd name="T17" fmla="*/ 162 h 208"/>
                  <a:gd name="T18" fmla="*/ 893 w 1209"/>
                  <a:gd name="T19" fmla="*/ 153 h 208"/>
                  <a:gd name="T20" fmla="*/ 893 w 1209"/>
                  <a:gd name="T21" fmla="*/ 153 h 208"/>
                  <a:gd name="T22" fmla="*/ 841 w 1209"/>
                  <a:gd name="T23" fmla="*/ 144 h 208"/>
                  <a:gd name="T24" fmla="*/ 788 w 1209"/>
                  <a:gd name="T25" fmla="*/ 135 h 208"/>
                  <a:gd name="T26" fmla="*/ 788 w 1209"/>
                  <a:gd name="T27" fmla="*/ 135 h 208"/>
                  <a:gd name="T28" fmla="*/ 736 w 1209"/>
                  <a:gd name="T29" fmla="*/ 126 h 208"/>
                  <a:gd name="T30" fmla="*/ 683 w 1209"/>
                  <a:gd name="T31" fmla="*/ 117 h 208"/>
                  <a:gd name="T32" fmla="*/ 683 w 1209"/>
                  <a:gd name="T33" fmla="*/ 117 h 208"/>
                  <a:gd name="T34" fmla="*/ 631 w 1209"/>
                  <a:gd name="T35" fmla="*/ 108 h 208"/>
                  <a:gd name="T36" fmla="*/ 578 w 1209"/>
                  <a:gd name="T37" fmla="*/ 99 h 208"/>
                  <a:gd name="T38" fmla="*/ 578 w 1209"/>
                  <a:gd name="T39" fmla="*/ 99 h 208"/>
                  <a:gd name="T40" fmla="*/ 526 w 1209"/>
                  <a:gd name="T41" fmla="*/ 90 h 208"/>
                  <a:gd name="T42" fmla="*/ 473 w 1209"/>
                  <a:gd name="T43" fmla="*/ 81 h 208"/>
                  <a:gd name="T44" fmla="*/ 473 w 1209"/>
                  <a:gd name="T45" fmla="*/ 81 h 208"/>
                  <a:gd name="T46" fmla="*/ 420 w 1209"/>
                  <a:gd name="T47" fmla="*/ 72 h 208"/>
                  <a:gd name="T48" fmla="*/ 368 w 1209"/>
                  <a:gd name="T49" fmla="*/ 63 h 208"/>
                  <a:gd name="T50" fmla="*/ 368 w 1209"/>
                  <a:gd name="T51" fmla="*/ 63 h 208"/>
                  <a:gd name="T52" fmla="*/ 315 w 1209"/>
                  <a:gd name="T53" fmla="*/ 54 h 208"/>
                  <a:gd name="T54" fmla="*/ 263 w 1209"/>
                  <a:gd name="T55" fmla="*/ 45 h 208"/>
                  <a:gd name="T56" fmla="*/ 263 w 1209"/>
                  <a:gd name="T57" fmla="*/ 45 h 208"/>
                  <a:gd name="T58" fmla="*/ 210 w 1209"/>
                  <a:gd name="T59" fmla="*/ 36 h 208"/>
                  <a:gd name="T60" fmla="*/ 158 w 1209"/>
                  <a:gd name="T61" fmla="*/ 27 h 208"/>
                  <a:gd name="T62" fmla="*/ 158 w 1209"/>
                  <a:gd name="T63" fmla="*/ 27 h 208"/>
                  <a:gd name="T64" fmla="*/ 105 w 1209"/>
                  <a:gd name="T65" fmla="*/ 18 h 208"/>
                  <a:gd name="T66" fmla="*/ 52 w 1209"/>
                  <a:gd name="T67" fmla="*/ 9 h 208"/>
                  <a:gd name="T68" fmla="*/ 52 w 1209"/>
                  <a:gd name="T69" fmla="*/ 9 h 208"/>
                  <a:gd name="T70" fmla="*/ 0 w 120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9" h="208">
                    <a:moveTo>
                      <a:pt x="1209" y="208"/>
                    </a:moveTo>
                    <a:lnTo>
                      <a:pt x="1209" y="208"/>
                    </a:lnTo>
                    <a:lnTo>
                      <a:pt x="1156" y="198"/>
                    </a:lnTo>
                    <a:moveTo>
                      <a:pt x="1104" y="189"/>
                    </a:moveTo>
                    <a:lnTo>
                      <a:pt x="1104" y="189"/>
                    </a:lnTo>
                    <a:lnTo>
                      <a:pt x="1051" y="180"/>
                    </a:lnTo>
                    <a:moveTo>
                      <a:pt x="999" y="171"/>
                    </a:moveTo>
                    <a:lnTo>
                      <a:pt x="999" y="171"/>
                    </a:lnTo>
                    <a:lnTo>
                      <a:pt x="946" y="162"/>
                    </a:lnTo>
                    <a:moveTo>
                      <a:pt x="893" y="153"/>
                    </a:moveTo>
                    <a:lnTo>
                      <a:pt x="893" y="153"/>
                    </a:lnTo>
                    <a:lnTo>
                      <a:pt x="841" y="144"/>
                    </a:lnTo>
                    <a:moveTo>
                      <a:pt x="788" y="135"/>
                    </a:moveTo>
                    <a:lnTo>
                      <a:pt x="788" y="135"/>
                    </a:lnTo>
                    <a:lnTo>
                      <a:pt x="736" y="126"/>
                    </a:lnTo>
                    <a:moveTo>
                      <a:pt x="683" y="117"/>
                    </a:moveTo>
                    <a:lnTo>
                      <a:pt x="683" y="117"/>
                    </a:lnTo>
                    <a:lnTo>
                      <a:pt x="631" y="108"/>
                    </a:lnTo>
                    <a:moveTo>
                      <a:pt x="578" y="99"/>
                    </a:moveTo>
                    <a:lnTo>
                      <a:pt x="578" y="99"/>
                    </a:lnTo>
                    <a:lnTo>
                      <a:pt x="526" y="90"/>
                    </a:lnTo>
                    <a:moveTo>
                      <a:pt x="473" y="81"/>
                    </a:moveTo>
                    <a:lnTo>
                      <a:pt x="473" y="81"/>
                    </a:lnTo>
                    <a:lnTo>
                      <a:pt x="420" y="72"/>
                    </a:lnTo>
                    <a:moveTo>
                      <a:pt x="368" y="63"/>
                    </a:moveTo>
                    <a:lnTo>
                      <a:pt x="368" y="63"/>
                    </a:lnTo>
                    <a:lnTo>
                      <a:pt x="315" y="54"/>
                    </a:lnTo>
                    <a:moveTo>
                      <a:pt x="263" y="45"/>
                    </a:moveTo>
                    <a:lnTo>
                      <a:pt x="263" y="45"/>
                    </a:lnTo>
                    <a:lnTo>
                      <a:pt x="210" y="36"/>
                    </a:lnTo>
                    <a:moveTo>
                      <a:pt x="158" y="27"/>
                    </a:moveTo>
                    <a:lnTo>
                      <a:pt x="158" y="27"/>
                    </a:lnTo>
                    <a:lnTo>
                      <a:pt x="105" y="18"/>
                    </a:lnTo>
                    <a:moveTo>
                      <a:pt x="52" y="9"/>
                    </a:moveTo>
                    <a:lnTo>
                      <a:pt x="52"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7" name="Freeform 41">
                <a:extLst>
                  <a:ext uri="{FF2B5EF4-FFF2-40B4-BE49-F238E27FC236}">
                    <a16:creationId xmlns:a16="http://schemas.microsoft.com/office/drawing/2014/main" id="{15B1EC01-C352-44B6-92EE-AD96D7747C24}"/>
                  </a:ext>
                </a:extLst>
              </p:cNvPr>
              <p:cNvSpPr>
                <a:spLocks noEditPoints="1"/>
              </p:cNvSpPr>
              <p:nvPr/>
            </p:nvSpPr>
            <p:spPr bwMode="auto">
              <a:xfrm>
                <a:off x="4007" y="1897"/>
                <a:ext cx="125" cy="8"/>
              </a:xfrm>
              <a:custGeom>
                <a:avLst/>
                <a:gdLst>
                  <a:gd name="T0" fmla="*/ 586 w 586"/>
                  <a:gd name="T1" fmla="*/ 0 h 38"/>
                  <a:gd name="T2" fmla="*/ 586 w 586"/>
                  <a:gd name="T3" fmla="*/ 0 h 38"/>
                  <a:gd name="T4" fmla="*/ 533 w 586"/>
                  <a:gd name="T5" fmla="*/ 3 h 38"/>
                  <a:gd name="T6" fmla="*/ 479 w 586"/>
                  <a:gd name="T7" fmla="*/ 6 h 38"/>
                  <a:gd name="T8" fmla="*/ 479 w 586"/>
                  <a:gd name="T9" fmla="*/ 6 h 38"/>
                  <a:gd name="T10" fmla="*/ 426 w 586"/>
                  <a:gd name="T11" fmla="*/ 10 h 38"/>
                  <a:gd name="T12" fmla="*/ 373 w 586"/>
                  <a:gd name="T13" fmla="*/ 13 h 38"/>
                  <a:gd name="T14" fmla="*/ 373 w 586"/>
                  <a:gd name="T15" fmla="*/ 13 h 38"/>
                  <a:gd name="T16" fmla="*/ 320 w 586"/>
                  <a:gd name="T17" fmla="*/ 17 h 38"/>
                  <a:gd name="T18" fmla="*/ 266 w 586"/>
                  <a:gd name="T19" fmla="*/ 20 h 38"/>
                  <a:gd name="T20" fmla="*/ 266 w 586"/>
                  <a:gd name="T21" fmla="*/ 20 h 38"/>
                  <a:gd name="T22" fmla="*/ 213 w 586"/>
                  <a:gd name="T23" fmla="*/ 24 h 38"/>
                  <a:gd name="T24" fmla="*/ 160 w 586"/>
                  <a:gd name="T25" fmla="*/ 27 h 38"/>
                  <a:gd name="T26" fmla="*/ 160 w 586"/>
                  <a:gd name="T27" fmla="*/ 27 h 38"/>
                  <a:gd name="T28" fmla="*/ 107 w 586"/>
                  <a:gd name="T29" fmla="*/ 31 h 38"/>
                  <a:gd name="T30" fmla="*/ 54 w 586"/>
                  <a:gd name="T31" fmla="*/ 34 h 38"/>
                  <a:gd name="T32" fmla="*/ 54 w 586"/>
                  <a:gd name="T33" fmla="*/ 34 h 38"/>
                  <a:gd name="T34" fmla="*/ 0 w 586"/>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6" h="38">
                    <a:moveTo>
                      <a:pt x="586" y="0"/>
                    </a:moveTo>
                    <a:lnTo>
                      <a:pt x="586" y="0"/>
                    </a:lnTo>
                    <a:lnTo>
                      <a:pt x="533" y="3"/>
                    </a:lnTo>
                    <a:moveTo>
                      <a:pt x="479" y="6"/>
                    </a:moveTo>
                    <a:lnTo>
                      <a:pt x="479" y="6"/>
                    </a:lnTo>
                    <a:lnTo>
                      <a:pt x="426" y="10"/>
                    </a:lnTo>
                    <a:moveTo>
                      <a:pt x="373" y="13"/>
                    </a:moveTo>
                    <a:lnTo>
                      <a:pt x="373" y="13"/>
                    </a:lnTo>
                    <a:lnTo>
                      <a:pt x="320" y="17"/>
                    </a:lnTo>
                    <a:moveTo>
                      <a:pt x="266" y="20"/>
                    </a:moveTo>
                    <a:lnTo>
                      <a:pt x="266" y="20"/>
                    </a:lnTo>
                    <a:lnTo>
                      <a:pt x="213" y="24"/>
                    </a:lnTo>
                    <a:moveTo>
                      <a:pt x="160" y="27"/>
                    </a:moveTo>
                    <a:lnTo>
                      <a:pt x="160" y="27"/>
                    </a:lnTo>
                    <a:lnTo>
                      <a:pt x="107" y="31"/>
                    </a:lnTo>
                    <a:moveTo>
                      <a:pt x="54" y="34"/>
                    </a:moveTo>
                    <a:lnTo>
                      <a:pt x="54" y="34"/>
                    </a:lnTo>
                    <a:lnTo>
                      <a:pt x="0" y="3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8" name="Freeform 42">
                <a:extLst>
                  <a:ext uri="{FF2B5EF4-FFF2-40B4-BE49-F238E27FC236}">
                    <a16:creationId xmlns:a16="http://schemas.microsoft.com/office/drawing/2014/main" id="{994E6450-48FA-42E7-8423-15FE158F198E}"/>
                  </a:ext>
                </a:extLst>
              </p:cNvPr>
              <p:cNvSpPr>
                <a:spLocks noEditPoints="1"/>
              </p:cNvSpPr>
              <p:nvPr/>
            </p:nvSpPr>
            <p:spPr bwMode="auto">
              <a:xfrm>
                <a:off x="3865" y="1852"/>
                <a:ext cx="116" cy="48"/>
              </a:xfrm>
              <a:custGeom>
                <a:avLst/>
                <a:gdLst>
                  <a:gd name="T0" fmla="*/ 542 w 542"/>
                  <a:gd name="T1" fmla="*/ 225 h 225"/>
                  <a:gd name="T2" fmla="*/ 542 w 542"/>
                  <a:gd name="T3" fmla="*/ 225 h 225"/>
                  <a:gd name="T4" fmla="*/ 493 w 542"/>
                  <a:gd name="T5" fmla="*/ 204 h 225"/>
                  <a:gd name="T6" fmla="*/ 443 w 542"/>
                  <a:gd name="T7" fmla="*/ 184 h 225"/>
                  <a:gd name="T8" fmla="*/ 443 w 542"/>
                  <a:gd name="T9" fmla="*/ 184 h 225"/>
                  <a:gd name="T10" fmla="*/ 394 w 542"/>
                  <a:gd name="T11" fmla="*/ 163 h 225"/>
                  <a:gd name="T12" fmla="*/ 345 w 542"/>
                  <a:gd name="T13" fmla="*/ 143 h 225"/>
                  <a:gd name="T14" fmla="*/ 345 w 542"/>
                  <a:gd name="T15" fmla="*/ 143 h 225"/>
                  <a:gd name="T16" fmla="*/ 296 w 542"/>
                  <a:gd name="T17" fmla="*/ 123 h 225"/>
                  <a:gd name="T18" fmla="*/ 246 w 542"/>
                  <a:gd name="T19" fmla="*/ 102 h 225"/>
                  <a:gd name="T20" fmla="*/ 246 w 542"/>
                  <a:gd name="T21" fmla="*/ 102 h 225"/>
                  <a:gd name="T22" fmla="*/ 197 w 542"/>
                  <a:gd name="T23" fmla="*/ 82 h 225"/>
                  <a:gd name="T24" fmla="*/ 148 w 542"/>
                  <a:gd name="T25" fmla="*/ 61 h 225"/>
                  <a:gd name="T26" fmla="*/ 148 w 542"/>
                  <a:gd name="T27" fmla="*/ 61 h 225"/>
                  <a:gd name="T28" fmla="*/ 98 w 542"/>
                  <a:gd name="T29" fmla="*/ 41 h 225"/>
                  <a:gd name="T30" fmla="*/ 49 w 542"/>
                  <a:gd name="T31" fmla="*/ 20 h 225"/>
                  <a:gd name="T32" fmla="*/ 49 w 542"/>
                  <a:gd name="T33" fmla="*/ 20 h 225"/>
                  <a:gd name="T34" fmla="*/ 0 w 542"/>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225">
                    <a:moveTo>
                      <a:pt x="542" y="225"/>
                    </a:moveTo>
                    <a:lnTo>
                      <a:pt x="542" y="225"/>
                    </a:lnTo>
                    <a:lnTo>
                      <a:pt x="493" y="204"/>
                    </a:lnTo>
                    <a:moveTo>
                      <a:pt x="443" y="184"/>
                    </a:moveTo>
                    <a:lnTo>
                      <a:pt x="443" y="184"/>
                    </a:lnTo>
                    <a:lnTo>
                      <a:pt x="394" y="163"/>
                    </a:lnTo>
                    <a:moveTo>
                      <a:pt x="345" y="143"/>
                    </a:moveTo>
                    <a:lnTo>
                      <a:pt x="345" y="143"/>
                    </a:lnTo>
                    <a:lnTo>
                      <a:pt x="296" y="123"/>
                    </a:lnTo>
                    <a:moveTo>
                      <a:pt x="246" y="102"/>
                    </a:moveTo>
                    <a:lnTo>
                      <a:pt x="246" y="102"/>
                    </a:lnTo>
                    <a:lnTo>
                      <a:pt x="197" y="82"/>
                    </a:lnTo>
                    <a:moveTo>
                      <a:pt x="148" y="61"/>
                    </a:moveTo>
                    <a:lnTo>
                      <a:pt x="148" y="61"/>
                    </a:lnTo>
                    <a:lnTo>
                      <a:pt x="98" y="41"/>
                    </a:lnTo>
                    <a:moveTo>
                      <a:pt x="49" y="20"/>
                    </a:moveTo>
                    <a:lnTo>
                      <a:pt x="49" y="2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09" name="Freeform 43">
                <a:extLst>
                  <a:ext uri="{FF2B5EF4-FFF2-40B4-BE49-F238E27FC236}">
                    <a16:creationId xmlns:a16="http://schemas.microsoft.com/office/drawing/2014/main" id="{1E782EB3-7D19-4A70-9488-05702B748A80}"/>
                  </a:ext>
                </a:extLst>
              </p:cNvPr>
              <p:cNvSpPr>
                <a:spLocks noEditPoints="1"/>
              </p:cNvSpPr>
              <p:nvPr/>
            </p:nvSpPr>
            <p:spPr bwMode="auto">
              <a:xfrm>
                <a:off x="3860" y="1861"/>
                <a:ext cx="27" cy="145"/>
              </a:xfrm>
              <a:custGeom>
                <a:avLst/>
                <a:gdLst>
                  <a:gd name="T0" fmla="*/ 128 w 128"/>
                  <a:gd name="T1" fmla="*/ 682 h 682"/>
                  <a:gd name="T2" fmla="*/ 128 w 128"/>
                  <a:gd name="T3" fmla="*/ 682 h 682"/>
                  <a:gd name="T4" fmla="*/ 118 w 128"/>
                  <a:gd name="T5" fmla="*/ 629 h 682"/>
                  <a:gd name="T6" fmla="*/ 108 w 128"/>
                  <a:gd name="T7" fmla="*/ 577 h 682"/>
                  <a:gd name="T8" fmla="*/ 108 w 128"/>
                  <a:gd name="T9" fmla="*/ 577 h 682"/>
                  <a:gd name="T10" fmla="*/ 98 w 128"/>
                  <a:gd name="T11" fmla="*/ 524 h 682"/>
                  <a:gd name="T12" fmla="*/ 88 w 128"/>
                  <a:gd name="T13" fmla="*/ 472 h 682"/>
                  <a:gd name="T14" fmla="*/ 88 w 128"/>
                  <a:gd name="T15" fmla="*/ 472 h 682"/>
                  <a:gd name="T16" fmla="*/ 79 w 128"/>
                  <a:gd name="T17" fmla="*/ 419 h 682"/>
                  <a:gd name="T18" fmla="*/ 69 w 128"/>
                  <a:gd name="T19" fmla="*/ 367 h 682"/>
                  <a:gd name="T20" fmla="*/ 69 w 128"/>
                  <a:gd name="T21" fmla="*/ 367 h 682"/>
                  <a:gd name="T22" fmla="*/ 59 w 128"/>
                  <a:gd name="T23" fmla="*/ 315 h 682"/>
                  <a:gd name="T24" fmla="*/ 49 w 128"/>
                  <a:gd name="T25" fmla="*/ 262 h 682"/>
                  <a:gd name="T26" fmla="*/ 49 w 128"/>
                  <a:gd name="T27" fmla="*/ 262 h 682"/>
                  <a:gd name="T28" fmla="*/ 39 w 128"/>
                  <a:gd name="T29" fmla="*/ 210 h 682"/>
                  <a:gd name="T30" fmla="*/ 29 w 128"/>
                  <a:gd name="T31" fmla="*/ 157 h 682"/>
                  <a:gd name="T32" fmla="*/ 29 w 128"/>
                  <a:gd name="T33" fmla="*/ 157 h 682"/>
                  <a:gd name="T34" fmla="*/ 20 w 128"/>
                  <a:gd name="T35" fmla="*/ 105 h 682"/>
                  <a:gd name="T36" fmla="*/ 10 w 128"/>
                  <a:gd name="T37" fmla="*/ 52 h 682"/>
                  <a:gd name="T38" fmla="*/ 10 w 128"/>
                  <a:gd name="T39" fmla="*/ 52 h 682"/>
                  <a:gd name="T40" fmla="*/ 0 w 128"/>
                  <a:gd name="T41"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82">
                    <a:moveTo>
                      <a:pt x="128" y="682"/>
                    </a:moveTo>
                    <a:lnTo>
                      <a:pt x="128" y="682"/>
                    </a:lnTo>
                    <a:lnTo>
                      <a:pt x="118" y="629"/>
                    </a:lnTo>
                    <a:moveTo>
                      <a:pt x="108" y="577"/>
                    </a:moveTo>
                    <a:lnTo>
                      <a:pt x="108" y="577"/>
                    </a:lnTo>
                    <a:lnTo>
                      <a:pt x="98" y="524"/>
                    </a:lnTo>
                    <a:moveTo>
                      <a:pt x="88" y="472"/>
                    </a:moveTo>
                    <a:lnTo>
                      <a:pt x="88" y="472"/>
                    </a:lnTo>
                    <a:lnTo>
                      <a:pt x="79" y="419"/>
                    </a:lnTo>
                    <a:moveTo>
                      <a:pt x="69" y="367"/>
                    </a:moveTo>
                    <a:lnTo>
                      <a:pt x="69" y="367"/>
                    </a:lnTo>
                    <a:lnTo>
                      <a:pt x="59" y="315"/>
                    </a:lnTo>
                    <a:moveTo>
                      <a:pt x="49" y="262"/>
                    </a:moveTo>
                    <a:lnTo>
                      <a:pt x="49" y="262"/>
                    </a:lnTo>
                    <a:lnTo>
                      <a:pt x="39" y="210"/>
                    </a:lnTo>
                    <a:moveTo>
                      <a:pt x="29" y="157"/>
                    </a:moveTo>
                    <a:lnTo>
                      <a:pt x="29" y="157"/>
                    </a:lnTo>
                    <a:lnTo>
                      <a:pt x="20" y="105"/>
                    </a:lnTo>
                    <a:moveTo>
                      <a:pt x="10" y="52"/>
                    </a:moveTo>
                    <a:lnTo>
                      <a:pt x="10" y="5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0" name="Freeform 44">
                <a:extLst>
                  <a:ext uri="{FF2B5EF4-FFF2-40B4-BE49-F238E27FC236}">
                    <a16:creationId xmlns:a16="http://schemas.microsoft.com/office/drawing/2014/main" id="{9D3A5775-6E31-48F1-A61C-66B2132C32CB}"/>
                  </a:ext>
                </a:extLst>
              </p:cNvPr>
              <p:cNvSpPr>
                <a:spLocks noEditPoints="1"/>
              </p:cNvSpPr>
              <p:nvPr/>
            </p:nvSpPr>
            <p:spPr bwMode="auto">
              <a:xfrm>
                <a:off x="3900" y="2019"/>
                <a:ext cx="80" cy="0"/>
              </a:xfrm>
              <a:custGeom>
                <a:avLst/>
                <a:gdLst>
                  <a:gd name="T0" fmla="*/ 373 w 373"/>
                  <a:gd name="T1" fmla="*/ 373 w 373"/>
                  <a:gd name="T2" fmla="*/ 320 w 373"/>
                  <a:gd name="T3" fmla="*/ 266 w 373"/>
                  <a:gd name="T4" fmla="*/ 266 w 373"/>
                  <a:gd name="T5" fmla="*/ 213 w 373"/>
                  <a:gd name="T6" fmla="*/ 160 w 373"/>
                  <a:gd name="T7" fmla="*/ 160 w 373"/>
                  <a:gd name="T8" fmla="*/ 106 w 373"/>
                  <a:gd name="T9" fmla="*/ 53 w 373"/>
                  <a:gd name="T10" fmla="*/ 53 w 373"/>
                  <a:gd name="T11" fmla="*/ 0 w 37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373">
                    <a:moveTo>
                      <a:pt x="373" y="0"/>
                    </a:moveTo>
                    <a:lnTo>
                      <a:pt x="373" y="0"/>
                    </a:lnTo>
                    <a:lnTo>
                      <a:pt x="320" y="0"/>
                    </a:lnTo>
                    <a:moveTo>
                      <a:pt x="266" y="0"/>
                    </a:moveTo>
                    <a:lnTo>
                      <a:pt x="266" y="0"/>
                    </a:lnTo>
                    <a:lnTo>
                      <a:pt x="213" y="0"/>
                    </a:lnTo>
                    <a:moveTo>
                      <a:pt x="160" y="0"/>
                    </a:moveTo>
                    <a:lnTo>
                      <a:pt x="160" y="0"/>
                    </a:lnTo>
                    <a:lnTo>
                      <a:pt x="106" y="0"/>
                    </a:lnTo>
                    <a:moveTo>
                      <a:pt x="53" y="0"/>
                    </a:moveTo>
                    <a:lnTo>
                      <a:pt x="53" y="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1" name="Freeform 45">
                <a:extLst>
                  <a:ext uri="{FF2B5EF4-FFF2-40B4-BE49-F238E27FC236}">
                    <a16:creationId xmlns:a16="http://schemas.microsoft.com/office/drawing/2014/main" id="{BCC76467-3768-44A7-AE80-C60C0A316B31}"/>
                  </a:ext>
                </a:extLst>
              </p:cNvPr>
              <p:cNvSpPr>
                <a:spLocks noEditPoints="1"/>
              </p:cNvSpPr>
              <p:nvPr/>
            </p:nvSpPr>
            <p:spPr bwMode="auto">
              <a:xfrm>
                <a:off x="3992" y="1927"/>
                <a:ext cx="0" cy="79"/>
              </a:xfrm>
              <a:custGeom>
                <a:avLst/>
                <a:gdLst>
                  <a:gd name="T0" fmla="*/ 374 h 374"/>
                  <a:gd name="T1" fmla="*/ 374 h 374"/>
                  <a:gd name="T2" fmla="*/ 320 h 374"/>
                  <a:gd name="T3" fmla="*/ 267 h 374"/>
                  <a:gd name="T4" fmla="*/ 267 h 374"/>
                  <a:gd name="T5" fmla="*/ 214 h 374"/>
                  <a:gd name="T6" fmla="*/ 160 h 374"/>
                  <a:gd name="T7" fmla="*/ 160 h 374"/>
                  <a:gd name="T8" fmla="*/ 107 h 374"/>
                  <a:gd name="T9" fmla="*/ 54 h 374"/>
                  <a:gd name="T10" fmla="*/ 54 h 374"/>
                  <a:gd name="T11" fmla="*/ 0 h 37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374">
                    <a:moveTo>
                      <a:pt x="0" y="374"/>
                    </a:moveTo>
                    <a:lnTo>
                      <a:pt x="0" y="374"/>
                    </a:lnTo>
                    <a:lnTo>
                      <a:pt x="0" y="320"/>
                    </a:lnTo>
                    <a:moveTo>
                      <a:pt x="0" y="267"/>
                    </a:moveTo>
                    <a:lnTo>
                      <a:pt x="0" y="267"/>
                    </a:lnTo>
                    <a:lnTo>
                      <a:pt x="0" y="214"/>
                    </a:lnTo>
                    <a:moveTo>
                      <a:pt x="0" y="160"/>
                    </a:moveTo>
                    <a:lnTo>
                      <a:pt x="0" y="160"/>
                    </a:lnTo>
                    <a:lnTo>
                      <a:pt x="0" y="107"/>
                    </a:lnTo>
                    <a:moveTo>
                      <a:pt x="0" y="54"/>
                    </a:moveTo>
                    <a:lnTo>
                      <a:pt x="0" y="5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2" name="Freeform 46">
                <a:extLst>
                  <a:ext uri="{FF2B5EF4-FFF2-40B4-BE49-F238E27FC236}">
                    <a16:creationId xmlns:a16="http://schemas.microsoft.com/office/drawing/2014/main" id="{A8E90289-1549-451A-BCF8-297DD8626ECA}"/>
                  </a:ext>
                </a:extLst>
              </p:cNvPr>
              <p:cNvSpPr>
                <a:spLocks noEditPoints="1"/>
              </p:cNvSpPr>
              <p:nvPr/>
            </p:nvSpPr>
            <p:spPr bwMode="auto">
              <a:xfrm>
                <a:off x="4003" y="1902"/>
                <a:ext cx="134" cy="107"/>
              </a:xfrm>
              <a:custGeom>
                <a:avLst/>
                <a:gdLst>
                  <a:gd name="T0" fmla="*/ 627 w 627"/>
                  <a:gd name="T1" fmla="*/ 0 h 497"/>
                  <a:gd name="T2" fmla="*/ 627 w 627"/>
                  <a:gd name="T3" fmla="*/ 0 h 497"/>
                  <a:gd name="T4" fmla="*/ 585 w 627"/>
                  <a:gd name="T5" fmla="*/ 33 h 497"/>
                  <a:gd name="T6" fmla="*/ 544 w 627"/>
                  <a:gd name="T7" fmla="*/ 66 h 497"/>
                  <a:gd name="T8" fmla="*/ 544 w 627"/>
                  <a:gd name="T9" fmla="*/ 66 h 497"/>
                  <a:gd name="T10" fmla="*/ 502 w 627"/>
                  <a:gd name="T11" fmla="*/ 99 h 497"/>
                  <a:gd name="T12" fmla="*/ 460 w 627"/>
                  <a:gd name="T13" fmla="*/ 132 h 497"/>
                  <a:gd name="T14" fmla="*/ 460 w 627"/>
                  <a:gd name="T15" fmla="*/ 132 h 497"/>
                  <a:gd name="T16" fmla="*/ 418 w 627"/>
                  <a:gd name="T17" fmla="*/ 165 h 497"/>
                  <a:gd name="T18" fmla="*/ 376 w 627"/>
                  <a:gd name="T19" fmla="*/ 198 h 497"/>
                  <a:gd name="T20" fmla="*/ 376 w 627"/>
                  <a:gd name="T21" fmla="*/ 198 h 497"/>
                  <a:gd name="T22" fmla="*/ 335 w 627"/>
                  <a:gd name="T23" fmla="*/ 232 h 497"/>
                  <a:gd name="T24" fmla="*/ 293 w 627"/>
                  <a:gd name="T25" fmla="*/ 265 h 497"/>
                  <a:gd name="T26" fmla="*/ 293 w 627"/>
                  <a:gd name="T27" fmla="*/ 265 h 497"/>
                  <a:gd name="T28" fmla="*/ 251 w 627"/>
                  <a:gd name="T29" fmla="*/ 298 h 497"/>
                  <a:gd name="T30" fmla="*/ 209 w 627"/>
                  <a:gd name="T31" fmla="*/ 331 h 497"/>
                  <a:gd name="T32" fmla="*/ 209 w 627"/>
                  <a:gd name="T33" fmla="*/ 331 h 497"/>
                  <a:gd name="T34" fmla="*/ 167 w 627"/>
                  <a:gd name="T35" fmla="*/ 364 h 497"/>
                  <a:gd name="T36" fmla="*/ 126 w 627"/>
                  <a:gd name="T37" fmla="*/ 397 h 497"/>
                  <a:gd name="T38" fmla="*/ 126 w 627"/>
                  <a:gd name="T39" fmla="*/ 397 h 497"/>
                  <a:gd name="T40" fmla="*/ 84 w 627"/>
                  <a:gd name="T41" fmla="*/ 430 h 497"/>
                  <a:gd name="T42" fmla="*/ 42 w 627"/>
                  <a:gd name="T43" fmla="*/ 463 h 497"/>
                  <a:gd name="T44" fmla="*/ 42 w 627"/>
                  <a:gd name="T45" fmla="*/ 463 h 497"/>
                  <a:gd name="T46" fmla="*/ 0 w 627"/>
                  <a:gd name="T47" fmla="*/ 49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497">
                    <a:moveTo>
                      <a:pt x="627" y="0"/>
                    </a:moveTo>
                    <a:lnTo>
                      <a:pt x="627" y="0"/>
                    </a:lnTo>
                    <a:lnTo>
                      <a:pt x="585" y="33"/>
                    </a:lnTo>
                    <a:moveTo>
                      <a:pt x="544" y="66"/>
                    </a:moveTo>
                    <a:lnTo>
                      <a:pt x="544" y="66"/>
                    </a:lnTo>
                    <a:lnTo>
                      <a:pt x="502" y="99"/>
                    </a:lnTo>
                    <a:moveTo>
                      <a:pt x="460" y="132"/>
                    </a:moveTo>
                    <a:lnTo>
                      <a:pt x="460" y="132"/>
                    </a:lnTo>
                    <a:lnTo>
                      <a:pt x="418" y="165"/>
                    </a:lnTo>
                    <a:moveTo>
                      <a:pt x="376" y="198"/>
                    </a:moveTo>
                    <a:lnTo>
                      <a:pt x="376" y="198"/>
                    </a:lnTo>
                    <a:lnTo>
                      <a:pt x="335" y="232"/>
                    </a:lnTo>
                    <a:moveTo>
                      <a:pt x="293" y="265"/>
                    </a:moveTo>
                    <a:lnTo>
                      <a:pt x="293" y="265"/>
                    </a:lnTo>
                    <a:lnTo>
                      <a:pt x="251" y="298"/>
                    </a:lnTo>
                    <a:moveTo>
                      <a:pt x="209" y="331"/>
                    </a:moveTo>
                    <a:lnTo>
                      <a:pt x="209" y="331"/>
                    </a:lnTo>
                    <a:lnTo>
                      <a:pt x="167" y="364"/>
                    </a:lnTo>
                    <a:moveTo>
                      <a:pt x="126" y="397"/>
                    </a:moveTo>
                    <a:lnTo>
                      <a:pt x="126" y="397"/>
                    </a:lnTo>
                    <a:lnTo>
                      <a:pt x="84" y="430"/>
                    </a:lnTo>
                    <a:moveTo>
                      <a:pt x="42" y="463"/>
                    </a:moveTo>
                    <a:lnTo>
                      <a:pt x="42" y="463"/>
                    </a:lnTo>
                    <a:lnTo>
                      <a:pt x="0" y="49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3" name="Freeform 47">
                <a:extLst>
                  <a:ext uri="{FF2B5EF4-FFF2-40B4-BE49-F238E27FC236}">
                    <a16:creationId xmlns:a16="http://schemas.microsoft.com/office/drawing/2014/main" id="{A0B6307B-736F-4B72-9A93-56086EA94786}"/>
                  </a:ext>
                </a:extLst>
              </p:cNvPr>
              <p:cNvSpPr>
                <a:spLocks noEditPoints="1"/>
              </p:cNvSpPr>
              <p:nvPr/>
            </p:nvSpPr>
            <p:spPr bwMode="auto">
              <a:xfrm>
                <a:off x="4115" y="1904"/>
                <a:ext cx="28" cy="145"/>
              </a:xfrm>
              <a:custGeom>
                <a:avLst/>
                <a:gdLst>
                  <a:gd name="T0" fmla="*/ 131 w 131"/>
                  <a:gd name="T1" fmla="*/ 0 h 680"/>
                  <a:gd name="T2" fmla="*/ 131 w 131"/>
                  <a:gd name="T3" fmla="*/ 0 h 680"/>
                  <a:gd name="T4" fmla="*/ 121 w 131"/>
                  <a:gd name="T5" fmla="*/ 52 h 680"/>
                  <a:gd name="T6" fmla="*/ 111 w 131"/>
                  <a:gd name="T7" fmla="*/ 104 h 680"/>
                  <a:gd name="T8" fmla="*/ 111 w 131"/>
                  <a:gd name="T9" fmla="*/ 104 h 680"/>
                  <a:gd name="T10" fmla="*/ 101 w 131"/>
                  <a:gd name="T11" fmla="*/ 157 h 680"/>
                  <a:gd name="T12" fmla="*/ 91 w 131"/>
                  <a:gd name="T13" fmla="*/ 209 h 680"/>
                  <a:gd name="T14" fmla="*/ 91 w 131"/>
                  <a:gd name="T15" fmla="*/ 209 h 680"/>
                  <a:gd name="T16" fmla="*/ 80 w 131"/>
                  <a:gd name="T17" fmla="*/ 261 h 680"/>
                  <a:gd name="T18" fmla="*/ 70 w 131"/>
                  <a:gd name="T19" fmla="*/ 314 h 680"/>
                  <a:gd name="T20" fmla="*/ 70 w 131"/>
                  <a:gd name="T21" fmla="*/ 314 h 680"/>
                  <a:gd name="T22" fmla="*/ 60 w 131"/>
                  <a:gd name="T23" fmla="*/ 366 h 680"/>
                  <a:gd name="T24" fmla="*/ 50 w 131"/>
                  <a:gd name="T25" fmla="*/ 418 h 680"/>
                  <a:gd name="T26" fmla="*/ 50 w 131"/>
                  <a:gd name="T27" fmla="*/ 418 h 680"/>
                  <a:gd name="T28" fmla="*/ 40 w 131"/>
                  <a:gd name="T29" fmla="*/ 471 h 680"/>
                  <a:gd name="T30" fmla="*/ 30 w 131"/>
                  <a:gd name="T31" fmla="*/ 523 h 680"/>
                  <a:gd name="T32" fmla="*/ 30 w 131"/>
                  <a:gd name="T33" fmla="*/ 523 h 680"/>
                  <a:gd name="T34" fmla="*/ 20 w 131"/>
                  <a:gd name="T35" fmla="*/ 576 h 680"/>
                  <a:gd name="T36" fmla="*/ 10 w 131"/>
                  <a:gd name="T37" fmla="*/ 628 h 680"/>
                  <a:gd name="T38" fmla="*/ 10 w 131"/>
                  <a:gd name="T39" fmla="*/ 628 h 680"/>
                  <a:gd name="T40" fmla="*/ 0 w 131"/>
                  <a:gd name="T41"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680">
                    <a:moveTo>
                      <a:pt x="131" y="0"/>
                    </a:moveTo>
                    <a:lnTo>
                      <a:pt x="131" y="0"/>
                    </a:lnTo>
                    <a:lnTo>
                      <a:pt x="121" y="52"/>
                    </a:lnTo>
                    <a:moveTo>
                      <a:pt x="111" y="104"/>
                    </a:moveTo>
                    <a:lnTo>
                      <a:pt x="111" y="104"/>
                    </a:lnTo>
                    <a:lnTo>
                      <a:pt x="101" y="157"/>
                    </a:lnTo>
                    <a:moveTo>
                      <a:pt x="91" y="209"/>
                    </a:moveTo>
                    <a:lnTo>
                      <a:pt x="91" y="209"/>
                    </a:lnTo>
                    <a:lnTo>
                      <a:pt x="80" y="261"/>
                    </a:lnTo>
                    <a:moveTo>
                      <a:pt x="70" y="314"/>
                    </a:moveTo>
                    <a:lnTo>
                      <a:pt x="70" y="314"/>
                    </a:lnTo>
                    <a:lnTo>
                      <a:pt x="60" y="366"/>
                    </a:lnTo>
                    <a:moveTo>
                      <a:pt x="50" y="418"/>
                    </a:moveTo>
                    <a:lnTo>
                      <a:pt x="50" y="418"/>
                    </a:lnTo>
                    <a:lnTo>
                      <a:pt x="40" y="471"/>
                    </a:lnTo>
                    <a:moveTo>
                      <a:pt x="30" y="523"/>
                    </a:moveTo>
                    <a:lnTo>
                      <a:pt x="30" y="523"/>
                    </a:lnTo>
                    <a:lnTo>
                      <a:pt x="20" y="576"/>
                    </a:lnTo>
                    <a:moveTo>
                      <a:pt x="10" y="628"/>
                    </a:moveTo>
                    <a:lnTo>
                      <a:pt x="10" y="628"/>
                    </a:lnTo>
                    <a:lnTo>
                      <a:pt x="0" y="6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4" name="Freeform 48">
                <a:extLst>
                  <a:ext uri="{FF2B5EF4-FFF2-40B4-BE49-F238E27FC236}">
                    <a16:creationId xmlns:a16="http://schemas.microsoft.com/office/drawing/2014/main" id="{35F5DBA3-7079-4EEC-B699-E698E17CF864}"/>
                  </a:ext>
                </a:extLst>
              </p:cNvPr>
              <p:cNvSpPr>
                <a:spLocks noEditPoints="1"/>
              </p:cNvSpPr>
              <p:nvPr/>
            </p:nvSpPr>
            <p:spPr bwMode="auto">
              <a:xfrm>
                <a:off x="4011" y="1997"/>
                <a:ext cx="215" cy="22"/>
              </a:xfrm>
              <a:custGeom>
                <a:avLst/>
                <a:gdLst>
                  <a:gd name="T0" fmla="*/ 1008 w 1008"/>
                  <a:gd name="T1" fmla="*/ 0 h 103"/>
                  <a:gd name="T2" fmla="*/ 1008 w 1008"/>
                  <a:gd name="T3" fmla="*/ 0 h 103"/>
                  <a:gd name="T4" fmla="*/ 955 w 1008"/>
                  <a:gd name="T5" fmla="*/ 6 h 103"/>
                  <a:gd name="T6" fmla="*/ 902 w 1008"/>
                  <a:gd name="T7" fmla="*/ 11 h 103"/>
                  <a:gd name="T8" fmla="*/ 902 w 1008"/>
                  <a:gd name="T9" fmla="*/ 11 h 103"/>
                  <a:gd name="T10" fmla="*/ 849 w 1008"/>
                  <a:gd name="T11" fmla="*/ 16 h 103"/>
                  <a:gd name="T12" fmla="*/ 796 w 1008"/>
                  <a:gd name="T13" fmla="*/ 22 h 103"/>
                  <a:gd name="T14" fmla="*/ 796 w 1008"/>
                  <a:gd name="T15" fmla="*/ 22 h 103"/>
                  <a:gd name="T16" fmla="*/ 742 w 1008"/>
                  <a:gd name="T17" fmla="*/ 27 h 103"/>
                  <a:gd name="T18" fmla="*/ 689 w 1008"/>
                  <a:gd name="T19" fmla="*/ 33 h 103"/>
                  <a:gd name="T20" fmla="*/ 689 w 1008"/>
                  <a:gd name="T21" fmla="*/ 33 h 103"/>
                  <a:gd name="T22" fmla="*/ 636 w 1008"/>
                  <a:gd name="T23" fmla="*/ 38 h 103"/>
                  <a:gd name="T24" fmla="*/ 583 w 1008"/>
                  <a:gd name="T25" fmla="*/ 43 h 103"/>
                  <a:gd name="T26" fmla="*/ 583 w 1008"/>
                  <a:gd name="T27" fmla="*/ 43 h 103"/>
                  <a:gd name="T28" fmla="*/ 530 w 1008"/>
                  <a:gd name="T29" fmla="*/ 49 h 103"/>
                  <a:gd name="T30" fmla="*/ 477 w 1008"/>
                  <a:gd name="T31" fmla="*/ 54 h 103"/>
                  <a:gd name="T32" fmla="*/ 477 w 1008"/>
                  <a:gd name="T33" fmla="*/ 54 h 103"/>
                  <a:gd name="T34" fmla="*/ 424 w 1008"/>
                  <a:gd name="T35" fmla="*/ 60 h 103"/>
                  <a:gd name="T36" fmla="*/ 371 w 1008"/>
                  <a:gd name="T37" fmla="*/ 65 h 103"/>
                  <a:gd name="T38" fmla="*/ 371 w 1008"/>
                  <a:gd name="T39" fmla="*/ 65 h 103"/>
                  <a:gd name="T40" fmla="*/ 318 w 1008"/>
                  <a:gd name="T41" fmla="*/ 70 h 103"/>
                  <a:gd name="T42" fmla="*/ 265 w 1008"/>
                  <a:gd name="T43" fmla="*/ 76 h 103"/>
                  <a:gd name="T44" fmla="*/ 265 w 1008"/>
                  <a:gd name="T45" fmla="*/ 76 h 103"/>
                  <a:gd name="T46" fmla="*/ 212 w 1008"/>
                  <a:gd name="T47" fmla="*/ 81 h 103"/>
                  <a:gd name="T48" fmla="*/ 159 w 1008"/>
                  <a:gd name="T49" fmla="*/ 87 h 103"/>
                  <a:gd name="T50" fmla="*/ 159 w 1008"/>
                  <a:gd name="T51" fmla="*/ 87 h 103"/>
                  <a:gd name="T52" fmla="*/ 106 w 1008"/>
                  <a:gd name="T53" fmla="*/ 92 h 103"/>
                  <a:gd name="T54" fmla="*/ 53 w 1008"/>
                  <a:gd name="T55" fmla="*/ 97 h 103"/>
                  <a:gd name="T56" fmla="*/ 53 w 1008"/>
                  <a:gd name="T57" fmla="*/ 97 h 103"/>
                  <a:gd name="T58" fmla="*/ 0 w 1008"/>
                  <a:gd name="T5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8" h="103">
                    <a:moveTo>
                      <a:pt x="1008" y="0"/>
                    </a:moveTo>
                    <a:lnTo>
                      <a:pt x="1008" y="0"/>
                    </a:lnTo>
                    <a:lnTo>
                      <a:pt x="955" y="6"/>
                    </a:lnTo>
                    <a:moveTo>
                      <a:pt x="902" y="11"/>
                    </a:moveTo>
                    <a:lnTo>
                      <a:pt x="902" y="11"/>
                    </a:lnTo>
                    <a:lnTo>
                      <a:pt x="849" y="16"/>
                    </a:lnTo>
                    <a:moveTo>
                      <a:pt x="796" y="22"/>
                    </a:moveTo>
                    <a:lnTo>
                      <a:pt x="796" y="22"/>
                    </a:lnTo>
                    <a:lnTo>
                      <a:pt x="742" y="27"/>
                    </a:lnTo>
                    <a:moveTo>
                      <a:pt x="689" y="33"/>
                    </a:moveTo>
                    <a:lnTo>
                      <a:pt x="689" y="33"/>
                    </a:lnTo>
                    <a:lnTo>
                      <a:pt x="636" y="38"/>
                    </a:lnTo>
                    <a:moveTo>
                      <a:pt x="583" y="43"/>
                    </a:moveTo>
                    <a:lnTo>
                      <a:pt x="583" y="43"/>
                    </a:lnTo>
                    <a:lnTo>
                      <a:pt x="530" y="49"/>
                    </a:lnTo>
                    <a:moveTo>
                      <a:pt x="477" y="54"/>
                    </a:moveTo>
                    <a:lnTo>
                      <a:pt x="477" y="54"/>
                    </a:lnTo>
                    <a:lnTo>
                      <a:pt x="424" y="60"/>
                    </a:lnTo>
                    <a:moveTo>
                      <a:pt x="371" y="65"/>
                    </a:moveTo>
                    <a:lnTo>
                      <a:pt x="371" y="65"/>
                    </a:lnTo>
                    <a:lnTo>
                      <a:pt x="318" y="70"/>
                    </a:lnTo>
                    <a:moveTo>
                      <a:pt x="265" y="76"/>
                    </a:moveTo>
                    <a:lnTo>
                      <a:pt x="265" y="76"/>
                    </a:lnTo>
                    <a:lnTo>
                      <a:pt x="212" y="81"/>
                    </a:lnTo>
                    <a:moveTo>
                      <a:pt x="159" y="87"/>
                    </a:moveTo>
                    <a:lnTo>
                      <a:pt x="159" y="87"/>
                    </a:lnTo>
                    <a:lnTo>
                      <a:pt x="106" y="92"/>
                    </a:lnTo>
                    <a:moveTo>
                      <a:pt x="53" y="97"/>
                    </a:moveTo>
                    <a:lnTo>
                      <a:pt x="53" y="97"/>
                    </a:lnTo>
                    <a:lnTo>
                      <a:pt x="0" y="103"/>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5" name="Freeform 49">
                <a:extLst>
                  <a:ext uri="{FF2B5EF4-FFF2-40B4-BE49-F238E27FC236}">
                    <a16:creationId xmlns:a16="http://schemas.microsoft.com/office/drawing/2014/main" id="{B6516A7C-75C9-4EB9-851E-432B548A7CF8}"/>
                  </a:ext>
                </a:extLst>
              </p:cNvPr>
              <p:cNvSpPr>
                <a:spLocks noEditPoints="1"/>
              </p:cNvSpPr>
              <p:nvPr/>
            </p:nvSpPr>
            <p:spPr bwMode="auto">
              <a:xfrm>
                <a:off x="4004" y="2029"/>
                <a:ext cx="98" cy="30"/>
              </a:xfrm>
              <a:custGeom>
                <a:avLst/>
                <a:gdLst>
                  <a:gd name="T0" fmla="*/ 459 w 459"/>
                  <a:gd name="T1" fmla="*/ 140 h 140"/>
                  <a:gd name="T2" fmla="*/ 459 w 459"/>
                  <a:gd name="T3" fmla="*/ 140 h 140"/>
                  <a:gd name="T4" fmla="*/ 408 w 459"/>
                  <a:gd name="T5" fmla="*/ 125 h 140"/>
                  <a:gd name="T6" fmla="*/ 357 w 459"/>
                  <a:gd name="T7" fmla="*/ 109 h 140"/>
                  <a:gd name="T8" fmla="*/ 357 w 459"/>
                  <a:gd name="T9" fmla="*/ 109 h 140"/>
                  <a:gd name="T10" fmla="*/ 306 w 459"/>
                  <a:gd name="T11" fmla="*/ 94 h 140"/>
                  <a:gd name="T12" fmla="*/ 255 w 459"/>
                  <a:gd name="T13" fmla="*/ 78 h 140"/>
                  <a:gd name="T14" fmla="*/ 255 w 459"/>
                  <a:gd name="T15" fmla="*/ 78 h 140"/>
                  <a:gd name="T16" fmla="*/ 204 w 459"/>
                  <a:gd name="T17" fmla="*/ 63 h 140"/>
                  <a:gd name="T18" fmla="*/ 153 w 459"/>
                  <a:gd name="T19" fmla="*/ 47 h 140"/>
                  <a:gd name="T20" fmla="*/ 153 w 459"/>
                  <a:gd name="T21" fmla="*/ 47 h 140"/>
                  <a:gd name="T22" fmla="*/ 102 w 459"/>
                  <a:gd name="T23" fmla="*/ 31 h 140"/>
                  <a:gd name="T24" fmla="*/ 51 w 459"/>
                  <a:gd name="T25" fmla="*/ 16 h 140"/>
                  <a:gd name="T26" fmla="*/ 51 w 459"/>
                  <a:gd name="T27" fmla="*/ 16 h 140"/>
                  <a:gd name="T28" fmla="*/ 0 w 459"/>
                  <a:gd name="T2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140">
                    <a:moveTo>
                      <a:pt x="459" y="140"/>
                    </a:moveTo>
                    <a:lnTo>
                      <a:pt x="459" y="140"/>
                    </a:lnTo>
                    <a:lnTo>
                      <a:pt x="408" y="125"/>
                    </a:lnTo>
                    <a:moveTo>
                      <a:pt x="357" y="109"/>
                    </a:moveTo>
                    <a:lnTo>
                      <a:pt x="357" y="109"/>
                    </a:lnTo>
                    <a:lnTo>
                      <a:pt x="306" y="94"/>
                    </a:lnTo>
                    <a:moveTo>
                      <a:pt x="255" y="78"/>
                    </a:moveTo>
                    <a:lnTo>
                      <a:pt x="255" y="78"/>
                    </a:lnTo>
                    <a:lnTo>
                      <a:pt x="204" y="63"/>
                    </a:lnTo>
                    <a:moveTo>
                      <a:pt x="153" y="47"/>
                    </a:moveTo>
                    <a:lnTo>
                      <a:pt x="153" y="47"/>
                    </a:lnTo>
                    <a:lnTo>
                      <a:pt x="102" y="31"/>
                    </a:lnTo>
                    <a:moveTo>
                      <a:pt x="51" y="16"/>
                    </a:moveTo>
                    <a:lnTo>
                      <a:pt x="51" y="1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6" name="Freeform 50">
                <a:extLst>
                  <a:ext uri="{FF2B5EF4-FFF2-40B4-BE49-F238E27FC236}">
                    <a16:creationId xmlns:a16="http://schemas.microsoft.com/office/drawing/2014/main" id="{137F491F-145C-4C64-B21C-807548F40147}"/>
                  </a:ext>
                </a:extLst>
              </p:cNvPr>
              <p:cNvSpPr>
                <a:spLocks noEditPoints="1"/>
              </p:cNvSpPr>
              <p:nvPr/>
            </p:nvSpPr>
            <p:spPr bwMode="auto">
              <a:xfrm>
                <a:off x="4126" y="2002"/>
                <a:ext cx="105" cy="58"/>
              </a:xfrm>
              <a:custGeom>
                <a:avLst/>
                <a:gdLst>
                  <a:gd name="T0" fmla="*/ 0 w 491"/>
                  <a:gd name="T1" fmla="*/ 270 h 270"/>
                  <a:gd name="T2" fmla="*/ 0 w 491"/>
                  <a:gd name="T3" fmla="*/ 270 h 270"/>
                  <a:gd name="T4" fmla="*/ 47 w 491"/>
                  <a:gd name="T5" fmla="*/ 244 h 270"/>
                  <a:gd name="T6" fmla="*/ 94 w 491"/>
                  <a:gd name="T7" fmla="*/ 218 h 270"/>
                  <a:gd name="T8" fmla="*/ 94 w 491"/>
                  <a:gd name="T9" fmla="*/ 218 h 270"/>
                  <a:gd name="T10" fmla="*/ 141 w 491"/>
                  <a:gd name="T11" fmla="*/ 193 h 270"/>
                  <a:gd name="T12" fmla="*/ 187 w 491"/>
                  <a:gd name="T13" fmla="*/ 167 h 270"/>
                  <a:gd name="T14" fmla="*/ 187 w 491"/>
                  <a:gd name="T15" fmla="*/ 167 h 270"/>
                  <a:gd name="T16" fmla="*/ 234 w 491"/>
                  <a:gd name="T17" fmla="*/ 141 h 270"/>
                  <a:gd name="T18" fmla="*/ 281 w 491"/>
                  <a:gd name="T19" fmla="*/ 116 h 270"/>
                  <a:gd name="T20" fmla="*/ 281 w 491"/>
                  <a:gd name="T21" fmla="*/ 116 h 270"/>
                  <a:gd name="T22" fmla="*/ 328 w 491"/>
                  <a:gd name="T23" fmla="*/ 90 h 270"/>
                  <a:gd name="T24" fmla="*/ 375 w 491"/>
                  <a:gd name="T25" fmla="*/ 64 h 270"/>
                  <a:gd name="T26" fmla="*/ 375 w 491"/>
                  <a:gd name="T27" fmla="*/ 64 h 270"/>
                  <a:gd name="T28" fmla="*/ 421 w 491"/>
                  <a:gd name="T29" fmla="*/ 39 h 270"/>
                  <a:gd name="T30" fmla="*/ 468 w 491"/>
                  <a:gd name="T31" fmla="*/ 13 h 270"/>
                  <a:gd name="T32" fmla="*/ 468 w 491"/>
                  <a:gd name="T33" fmla="*/ 13 h 270"/>
                  <a:gd name="T34" fmla="*/ 491 w 491"/>
                  <a:gd name="T3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1" h="270">
                    <a:moveTo>
                      <a:pt x="0" y="270"/>
                    </a:moveTo>
                    <a:lnTo>
                      <a:pt x="0" y="270"/>
                    </a:lnTo>
                    <a:lnTo>
                      <a:pt x="47" y="244"/>
                    </a:lnTo>
                    <a:moveTo>
                      <a:pt x="94" y="218"/>
                    </a:moveTo>
                    <a:lnTo>
                      <a:pt x="94" y="218"/>
                    </a:lnTo>
                    <a:lnTo>
                      <a:pt x="141" y="193"/>
                    </a:lnTo>
                    <a:moveTo>
                      <a:pt x="187" y="167"/>
                    </a:moveTo>
                    <a:lnTo>
                      <a:pt x="187" y="167"/>
                    </a:lnTo>
                    <a:lnTo>
                      <a:pt x="234" y="141"/>
                    </a:lnTo>
                    <a:moveTo>
                      <a:pt x="281" y="116"/>
                    </a:moveTo>
                    <a:lnTo>
                      <a:pt x="281" y="116"/>
                    </a:lnTo>
                    <a:lnTo>
                      <a:pt x="328" y="90"/>
                    </a:lnTo>
                    <a:moveTo>
                      <a:pt x="375" y="64"/>
                    </a:moveTo>
                    <a:lnTo>
                      <a:pt x="375" y="64"/>
                    </a:lnTo>
                    <a:lnTo>
                      <a:pt x="421" y="39"/>
                    </a:lnTo>
                    <a:moveTo>
                      <a:pt x="468" y="13"/>
                    </a:moveTo>
                    <a:lnTo>
                      <a:pt x="468" y="13"/>
                    </a:lnTo>
                    <a:lnTo>
                      <a:pt x="491"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7" name="Freeform 51">
                <a:extLst>
                  <a:ext uri="{FF2B5EF4-FFF2-40B4-BE49-F238E27FC236}">
                    <a16:creationId xmlns:a16="http://schemas.microsoft.com/office/drawing/2014/main" id="{1F5712FA-2337-4964-AD0D-13ED00BC83A2}"/>
                  </a:ext>
                </a:extLst>
              </p:cNvPr>
              <p:cNvSpPr>
                <a:spLocks noEditPoints="1"/>
              </p:cNvSpPr>
              <p:nvPr/>
            </p:nvSpPr>
            <p:spPr bwMode="auto">
              <a:xfrm>
                <a:off x="4249" y="1945"/>
                <a:ext cx="82" cy="40"/>
              </a:xfrm>
              <a:custGeom>
                <a:avLst/>
                <a:gdLst>
                  <a:gd name="T0" fmla="*/ 385 w 385"/>
                  <a:gd name="T1" fmla="*/ 0 h 188"/>
                  <a:gd name="T2" fmla="*/ 385 w 385"/>
                  <a:gd name="T3" fmla="*/ 0 h 188"/>
                  <a:gd name="T4" fmla="*/ 337 w 385"/>
                  <a:gd name="T5" fmla="*/ 24 h 188"/>
                  <a:gd name="T6" fmla="*/ 289 w 385"/>
                  <a:gd name="T7" fmla="*/ 47 h 188"/>
                  <a:gd name="T8" fmla="*/ 289 w 385"/>
                  <a:gd name="T9" fmla="*/ 47 h 188"/>
                  <a:gd name="T10" fmla="*/ 241 w 385"/>
                  <a:gd name="T11" fmla="*/ 70 h 188"/>
                  <a:gd name="T12" fmla="*/ 193 w 385"/>
                  <a:gd name="T13" fmla="*/ 94 h 188"/>
                  <a:gd name="T14" fmla="*/ 193 w 385"/>
                  <a:gd name="T15" fmla="*/ 94 h 188"/>
                  <a:gd name="T16" fmla="*/ 145 w 385"/>
                  <a:gd name="T17" fmla="*/ 117 h 188"/>
                  <a:gd name="T18" fmla="*/ 97 w 385"/>
                  <a:gd name="T19" fmla="*/ 140 h 188"/>
                  <a:gd name="T20" fmla="*/ 97 w 385"/>
                  <a:gd name="T21" fmla="*/ 140 h 188"/>
                  <a:gd name="T22" fmla="*/ 49 w 385"/>
                  <a:gd name="T23" fmla="*/ 164 h 188"/>
                  <a:gd name="T24" fmla="*/ 2 w 385"/>
                  <a:gd name="T25" fmla="*/ 187 h 188"/>
                  <a:gd name="T26" fmla="*/ 2 w 385"/>
                  <a:gd name="T27" fmla="*/ 187 h 188"/>
                  <a:gd name="T28" fmla="*/ 0 w 385"/>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5" h="188">
                    <a:moveTo>
                      <a:pt x="385" y="0"/>
                    </a:moveTo>
                    <a:lnTo>
                      <a:pt x="385" y="0"/>
                    </a:lnTo>
                    <a:lnTo>
                      <a:pt x="337" y="24"/>
                    </a:lnTo>
                    <a:moveTo>
                      <a:pt x="289" y="47"/>
                    </a:moveTo>
                    <a:lnTo>
                      <a:pt x="289" y="47"/>
                    </a:lnTo>
                    <a:lnTo>
                      <a:pt x="241" y="70"/>
                    </a:lnTo>
                    <a:moveTo>
                      <a:pt x="193" y="94"/>
                    </a:moveTo>
                    <a:lnTo>
                      <a:pt x="193" y="94"/>
                    </a:lnTo>
                    <a:lnTo>
                      <a:pt x="145" y="117"/>
                    </a:lnTo>
                    <a:moveTo>
                      <a:pt x="97" y="140"/>
                    </a:moveTo>
                    <a:lnTo>
                      <a:pt x="97" y="140"/>
                    </a:lnTo>
                    <a:lnTo>
                      <a:pt x="49" y="164"/>
                    </a:lnTo>
                    <a:moveTo>
                      <a:pt x="2" y="187"/>
                    </a:moveTo>
                    <a:lnTo>
                      <a:pt x="2" y="187"/>
                    </a:lnTo>
                    <a:lnTo>
                      <a:pt x="0" y="18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8" name="Freeform 52">
                <a:extLst>
                  <a:ext uri="{FF2B5EF4-FFF2-40B4-BE49-F238E27FC236}">
                    <a16:creationId xmlns:a16="http://schemas.microsoft.com/office/drawing/2014/main" id="{ACAF23A4-AC58-46FF-A771-6CE09681C2FB}"/>
                  </a:ext>
                </a:extLst>
              </p:cNvPr>
              <p:cNvSpPr>
                <a:spLocks noEditPoints="1"/>
              </p:cNvSpPr>
              <p:nvPr/>
            </p:nvSpPr>
            <p:spPr bwMode="auto">
              <a:xfrm>
                <a:off x="4280" y="1843"/>
                <a:ext cx="54" cy="87"/>
              </a:xfrm>
              <a:custGeom>
                <a:avLst/>
                <a:gdLst>
                  <a:gd name="T0" fmla="*/ 249 w 249"/>
                  <a:gd name="T1" fmla="*/ 411 h 411"/>
                  <a:gd name="T2" fmla="*/ 249 w 249"/>
                  <a:gd name="T3" fmla="*/ 411 h 411"/>
                  <a:gd name="T4" fmla="*/ 221 w 249"/>
                  <a:gd name="T5" fmla="*/ 365 h 411"/>
                  <a:gd name="T6" fmla="*/ 194 w 249"/>
                  <a:gd name="T7" fmla="*/ 319 h 411"/>
                  <a:gd name="T8" fmla="*/ 194 w 249"/>
                  <a:gd name="T9" fmla="*/ 319 h 411"/>
                  <a:gd name="T10" fmla="*/ 166 w 249"/>
                  <a:gd name="T11" fmla="*/ 274 h 411"/>
                  <a:gd name="T12" fmla="*/ 138 w 249"/>
                  <a:gd name="T13" fmla="*/ 228 h 411"/>
                  <a:gd name="T14" fmla="*/ 138 w 249"/>
                  <a:gd name="T15" fmla="*/ 228 h 411"/>
                  <a:gd name="T16" fmla="*/ 111 w 249"/>
                  <a:gd name="T17" fmla="*/ 183 h 411"/>
                  <a:gd name="T18" fmla="*/ 83 w 249"/>
                  <a:gd name="T19" fmla="*/ 137 h 411"/>
                  <a:gd name="T20" fmla="*/ 83 w 249"/>
                  <a:gd name="T21" fmla="*/ 137 h 411"/>
                  <a:gd name="T22" fmla="*/ 55 w 249"/>
                  <a:gd name="T23" fmla="*/ 91 h 411"/>
                  <a:gd name="T24" fmla="*/ 28 w 249"/>
                  <a:gd name="T25" fmla="*/ 46 h 411"/>
                  <a:gd name="T26" fmla="*/ 28 w 249"/>
                  <a:gd name="T27" fmla="*/ 46 h 411"/>
                  <a:gd name="T28" fmla="*/ 0 w 249"/>
                  <a:gd name="T2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411">
                    <a:moveTo>
                      <a:pt x="249" y="411"/>
                    </a:moveTo>
                    <a:lnTo>
                      <a:pt x="249" y="411"/>
                    </a:lnTo>
                    <a:lnTo>
                      <a:pt x="221" y="365"/>
                    </a:lnTo>
                    <a:moveTo>
                      <a:pt x="194" y="319"/>
                    </a:moveTo>
                    <a:lnTo>
                      <a:pt x="194" y="319"/>
                    </a:lnTo>
                    <a:lnTo>
                      <a:pt x="166" y="274"/>
                    </a:lnTo>
                    <a:moveTo>
                      <a:pt x="138" y="228"/>
                    </a:moveTo>
                    <a:lnTo>
                      <a:pt x="138" y="228"/>
                    </a:lnTo>
                    <a:lnTo>
                      <a:pt x="111" y="183"/>
                    </a:lnTo>
                    <a:moveTo>
                      <a:pt x="83" y="137"/>
                    </a:moveTo>
                    <a:lnTo>
                      <a:pt x="83" y="137"/>
                    </a:lnTo>
                    <a:lnTo>
                      <a:pt x="55" y="91"/>
                    </a:lnTo>
                    <a:moveTo>
                      <a:pt x="28" y="46"/>
                    </a:moveTo>
                    <a:lnTo>
                      <a:pt x="28" y="4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19" name="Freeform 53">
                <a:extLst>
                  <a:ext uri="{FF2B5EF4-FFF2-40B4-BE49-F238E27FC236}">
                    <a16:creationId xmlns:a16="http://schemas.microsoft.com/office/drawing/2014/main" id="{5C4E1857-E951-4B92-A93E-312DE71918F7}"/>
                  </a:ext>
                </a:extLst>
              </p:cNvPr>
              <p:cNvSpPr>
                <a:spLocks noEditPoints="1"/>
              </p:cNvSpPr>
              <p:nvPr/>
            </p:nvSpPr>
            <p:spPr bwMode="auto">
              <a:xfrm>
                <a:off x="4343" y="1810"/>
                <a:ext cx="12" cy="117"/>
              </a:xfrm>
              <a:custGeom>
                <a:avLst/>
                <a:gdLst>
                  <a:gd name="T0" fmla="*/ 0 w 60"/>
                  <a:gd name="T1" fmla="*/ 546 h 546"/>
                  <a:gd name="T2" fmla="*/ 0 w 60"/>
                  <a:gd name="T3" fmla="*/ 546 h 546"/>
                  <a:gd name="T4" fmla="*/ 6 w 60"/>
                  <a:gd name="T5" fmla="*/ 493 h 546"/>
                  <a:gd name="T6" fmla="*/ 12 w 60"/>
                  <a:gd name="T7" fmla="*/ 440 h 546"/>
                  <a:gd name="T8" fmla="*/ 12 w 60"/>
                  <a:gd name="T9" fmla="*/ 440 h 546"/>
                  <a:gd name="T10" fmla="*/ 18 w 60"/>
                  <a:gd name="T11" fmla="*/ 387 h 546"/>
                  <a:gd name="T12" fmla="*/ 23 w 60"/>
                  <a:gd name="T13" fmla="*/ 334 h 546"/>
                  <a:gd name="T14" fmla="*/ 23 w 60"/>
                  <a:gd name="T15" fmla="*/ 334 h 546"/>
                  <a:gd name="T16" fmla="*/ 29 w 60"/>
                  <a:gd name="T17" fmla="*/ 281 h 546"/>
                  <a:gd name="T18" fmla="*/ 35 w 60"/>
                  <a:gd name="T19" fmla="*/ 228 h 546"/>
                  <a:gd name="T20" fmla="*/ 35 w 60"/>
                  <a:gd name="T21" fmla="*/ 228 h 546"/>
                  <a:gd name="T22" fmla="*/ 41 w 60"/>
                  <a:gd name="T23" fmla="*/ 175 h 546"/>
                  <a:gd name="T24" fmla="*/ 47 w 60"/>
                  <a:gd name="T25" fmla="*/ 122 h 546"/>
                  <a:gd name="T26" fmla="*/ 47 w 60"/>
                  <a:gd name="T27" fmla="*/ 122 h 546"/>
                  <a:gd name="T28" fmla="*/ 53 w 60"/>
                  <a:gd name="T29" fmla="*/ 69 h 546"/>
                  <a:gd name="T30" fmla="*/ 58 w 60"/>
                  <a:gd name="T31" fmla="*/ 16 h 546"/>
                  <a:gd name="T32" fmla="*/ 58 w 60"/>
                  <a:gd name="T33" fmla="*/ 16 h 546"/>
                  <a:gd name="T34" fmla="*/ 60 w 60"/>
                  <a:gd name="T3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46">
                    <a:moveTo>
                      <a:pt x="0" y="546"/>
                    </a:moveTo>
                    <a:lnTo>
                      <a:pt x="0" y="546"/>
                    </a:lnTo>
                    <a:lnTo>
                      <a:pt x="6" y="493"/>
                    </a:lnTo>
                    <a:moveTo>
                      <a:pt x="12" y="440"/>
                    </a:moveTo>
                    <a:lnTo>
                      <a:pt x="12" y="440"/>
                    </a:lnTo>
                    <a:lnTo>
                      <a:pt x="18" y="387"/>
                    </a:lnTo>
                    <a:moveTo>
                      <a:pt x="23" y="334"/>
                    </a:moveTo>
                    <a:lnTo>
                      <a:pt x="23" y="334"/>
                    </a:lnTo>
                    <a:lnTo>
                      <a:pt x="29" y="281"/>
                    </a:lnTo>
                    <a:moveTo>
                      <a:pt x="35" y="228"/>
                    </a:moveTo>
                    <a:lnTo>
                      <a:pt x="35" y="228"/>
                    </a:lnTo>
                    <a:lnTo>
                      <a:pt x="41" y="175"/>
                    </a:lnTo>
                    <a:moveTo>
                      <a:pt x="47" y="122"/>
                    </a:moveTo>
                    <a:lnTo>
                      <a:pt x="47" y="122"/>
                    </a:lnTo>
                    <a:lnTo>
                      <a:pt x="53" y="69"/>
                    </a:lnTo>
                    <a:moveTo>
                      <a:pt x="58" y="16"/>
                    </a:moveTo>
                    <a:lnTo>
                      <a:pt x="58" y="16"/>
                    </a:lnTo>
                    <a:lnTo>
                      <a:pt x="6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0" name="Freeform 54">
                <a:extLst>
                  <a:ext uri="{FF2B5EF4-FFF2-40B4-BE49-F238E27FC236}">
                    <a16:creationId xmlns:a16="http://schemas.microsoft.com/office/drawing/2014/main" id="{DC7EF361-803F-4F9E-AC47-66512171DDF9}"/>
                  </a:ext>
                </a:extLst>
              </p:cNvPr>
              <p:cNvSpPr>
                <a:spLocks noEditPoints="1"/>
              </p:cNvSpPr>
              <p:nvPr/>
            </p:nvSpPr>
            <p:spPr bwMode="auto">
              <a:xfrm>
                <a:off x="4318" y="1712"/>
                <a:ext cx="31" cy="74"/>
              </a:xfrm>
              <a:custGeom>
                <a:avLst/>
                <a:gdLst>
                  <a:gd name="T0" fmla="*/ 143 w 143"/>
                  <a:gd name="T1" fmla="*/ 345 h 345"/>
                  <a:gd name="T2" fmla="*/ 143 w 143"/>
                  <a:gd name="T3" fmla="*/ 345 h 345"/>
                  <a:gd name="T4" fmla="*/ 123 w 143"/>
                  <a:gd name="T5" fmla="*/ 295 h 345"/>
                  <a:gd name="T6" fmla="*/ 102 w 143"/>
                  <a:gd name="T7" fmla="*/ 246 h 345"/>
                  <a:gd name="T8" fmla="*/ 102 w 143"/>
                  <a:gd name="T9" fmla="*/ 246 h 345"/>
                  <a:gd name="T10" fmla="*/ 82 w 143"/>
                  <a:gd name="T11" fmla="*/ 197 h 345"/>
                  <a:gd name="T12" fmla="*/ 61 w 143"/>
                  <a:gd name="T13" fmla="*/ 148 h 345"/>
                  <a:gd name="T14" fmla="*/ 61 w 143"/>
                  <a:gd name="T15" fmla="*/ 148 h 345"/>
                  <a:gd name="T16" fmla="*/ 41 w 143"/>
                  <a:gd name="T17" fmla="*/ 98 h 345"/>
                  <a:gd name="T18" fmla="*/ 20 w 143"/>
                  <a:gd name="T19" fmla="*/ 49 h 345"/>
                  <a:gd name="T20" fmla="*/ 20 w 143"/>
                  <a:gd name="T21" fmla="*/ 49 h 345"/>
                  <a:gd name="T22" fmla="*/ 0 w 143"/>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45">
                    <a:moveTo>
                      <a:pt x="143" y="345"/>
                    </a:moveTo>
                    <a:lnTo>
                      <a:pt x="143" y="345"/>
                    </a:lnTo>
                    <a:lnTo>
                      <a:pt x="123" y="295"/>
                    </a:lnTo>
                    <a:moveTo>
                      <a:pt x="102" y="246"/>
                    </a:moveTo>
                    <a:lnTo>
                      <a:pt x="102" y="246"/>
                    </a:lnTo>
                    <a:lnTo>
                      <a:pt x="82" y="197"/>
                    </a:lnTo>
                    <a:moveTo>
                      <a:pt x="61" y="148"/>
                    </a:moveTo>
                    <a:lnTo>
                      <a:pt x="61" y="148"/>
                    </a:lnTo>
                    <a:lnTo>
                      <a:pt x="41" y="98"/>
                    </a:lnTo>
                    <a:moveTo>
                      <a:pt x="20" y="49"/>
                    </a:moveTo>
                    <a:lnTo>
                      <a:pt x="20" y="4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1" name="Freeform 55">
                <a:extLst>
                  <a:ext uri="{FF2B5EF4-FFF2-40B4-BE49-F238E27FC236}">
                    <a16:creationId xmlns:a16="http://schemas.microsoft.com/office/drawing/2014/main" id="{EA552D7D-76C4-4EB1-9EA8-C5E8ED724D57}"/>
                  </a:ext>
                </a:extLst>
              </p:cNvPr>
              <p:cNvSpPr>
                <a:spLocks noEditPoints="1"/>
              </p:cNvSpPr>
              <p:nvPr/>
            </p:nvSpPr>
            <p:spPr bwMode="auto">
              <a:xfrm>
                <a:off x="4191" y="1701"/>
                <a:ext cx="108" cy="62"/>
              </a:xfrm>
              <a:custGeom>
                <a:avLst/>
                <a:gdLst>
                  <a:gd name="T0" fmla="*/ 510 w 510"/>
                  <a:gd name="T1" fmla="*/ 0 h 290"/>
                  <a:gd name="T2" fmla="*/ 510 w 510"/>
                  <a:gd name="T3" fmla="*/ 0 h 290"/>
                  <a:gd name="T4" fmla="*/ 463 w 510"/>
                  <a:gd name="T5" fmla="*/ 26 h 290"/>
                  <a:gd name="T6" fmla="*/ 417 w 510"/>
                  <a:gd name="T7" fmla="*/ 52 h 290"/>
                  <a:gd name="T8" fmla="*/ 417 w 510"/>
                  <a:gd name="T9" fmla="*/ 52 h 290"/>
                  <a:gd name="T10" fmla="*/ 371 w 510"/>
                  <a:gd name="T11" fmla="*/ 79 h 290"/>
                  <a:gd name="T12" fmla="*/ 324 w 510"/>
                  <a:gd name="T13" fmla="*/ 105 h 290"/>
                  <a:gd name="T14" fmla="*/ 324 w 510"/>
                  <a:gd name="T15" fmla="*/ 105 h 290"/>
                  <a:gd name="T16" fmla="*/ 278 w 510"/>
                  <a:gd name="T17" fmla="*/ 131 h 290"/>
                  <a:gd name="T18" fmla="*/ 232 w 510"/>
                  <a:gd name="T19" fmla="*/ 158 h 290"/>
                  <a:gd name="T20" fmla="*/ 232 w 510"/>
                  <a:gd name="T21" fmla="*/ 158 h 290"/>
                  <a:gd name="T22" fmla="*/ 185 w 510"/>
                  <a:gd name="T23" fmla="*/ 184 h 290"/>
                  <a:gd name="T24" fmla="*/ 139 w 510"/>
                  <a:gd name="T25" fmla="*/ 210 h 290"/>
                  <a:gd name="T26" fmla="*/ 139 w 510"/>
                  <a:gd name="T27" fmla="*/ 210 h 290"/>
                  <a:gd name="T28" fmla="*/ 92 w 510"/>
                  <a:gd name="T29" fmla="*/ 237 h 290"/>
                  <a:gd name="T30" fmla="*/ 46 w 510"/>
                  <a:gd name="T31" fmla="*/ 263 h 290"/>
                  <a:gd name="T32" fmla="*/ 46 w 510"/>
                  <a:gd name="T33" fmla="*/ 263 h 290"/>
                  <a:gd name="T34" fmla="*/ 0 w 510"/>
                  <a:gd name="T35"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 h="290">
                    <a:moveTo>
                      <a:pt x="510" y="0"/>
                    </a:moveTo>
                    <a:lnTo>
                      <a:pt x="510" y="0"/>
                    </a:lnTo>
                    <a:lnTo>
                      <a:pt x="463" y="26"/>
                    </a:lnTo>
                    <a:moveTo>
                      <a:pt x="417" y="52"/>
                    </a:moveTo>
                    <a:lnTo>
                      <a:pt x="417" y="52"/>
                    </a:lnTo>
                    <a:lnTo>
                      <a:pt x="371" y="79"/>
                    </a:lnTo>
                    <a:moveTo>
                      <a:pt x="324" y="105"/>
                    </a:moveTo>
                    <a:lnTo>
                      <a:pt x="324" y="105"/>
                    </a:lnTo>
                    <a:lnTo>
                      <a:pt x="278" y="131"/>
                    </a:lnTo>
                    <a:moveTo>
                      <a:pt x="232" y="158"/>
                    </a:moveTo>
                    <a:lnTo>
                      <a:pt x="232" y="158"/>
                    </a:lnTo>
                    <a:lnTo>
                      <a:pt x="185" y="184"/>
                    </a:lnTo>
                    <a:moveTo>
                      <a:pt x="139" y="210"/>
                    </a:moveTo>
                    <a:lnTo>
                      <a:pt x="139" y="210"/>
                    </a:lnTo>
                    <a:lnTo>
                      <a:pt x="92" y="237"/>
                    </a:lnTo>
                    <a:moveTo>
                      <a:pt x="46" y="263"/>
                    </a:moveTo>
                    <a:lnTo>
                      <a:pt x="46" y="263"/>
                    </a:lnTo>
                    <a:lnTo>
                      <a:pt x="0" y="29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2" name="Freeform 56">
                <a:extLst>
                  <a:ext uri="{FF2B5EF4-FFF2-40B4-BE49-F238E27FC236}">
                    <a16:creationId xmlns:a16="http://schemas.microsoft.com/office/drawing/2014/main" id="{21A3E1C1-E752-4CF8-A2ED-FFD529C4241F}"/>
                  </a:ext>
                </a:extLst>
              </p:cNvPr>
              <p:cNvSpPr>
                <a:spLocks noEditPoints="1"/>
              </p:cNvSpPr>
              <p:nvPr/>
            </p:nvSpPr>
            <p:spPr bwMode="auto">
              <a:xfrm>
                <a:off x="4281" y="1703"/>
                <a:ext cx="22" cy="117"/>
              </a:xfrm>
              <a:custGeom>
                <a:avLst/>
                <a:gdLst>
                  <a:gd name="T0" fmla="*/ 103 w 103"/>
                  <a:gd name="T1" fmla="*/ 0 h 549"/>
                  <a:gd name="T2" fmla="*/ 103 w 103"/>
                  <a:gd name="T3" fmla="*/ 0 h 549"/>
                  <a:gd name="T4" fmla="*/ 93 w 103"/>
                  <a:gd name="T5" fmla="*/ 53 h 549"/>
                  <a:gd name="T6" fmla="*/ 83 w 103"/>
                  <a:gd name="T7" fmla="*/ 105 h 549"/>
                  <a:gd name="T8" fmla="*/ 83 w 103"/>
                  <a:gd name="T9" fmla="*/ 105 h 549"/>
                  <a:gd name="T10" fmla="*/ 73 w 103"/>
                  <a:gd name="T11" fmla="*/ 158 h 549"/>
                  <a:gd name="T12" fmla="*/ 64 w 103"/>
                  <a:gd name="T13" fmla="*/ 210 h 549"/>
                  <a:gd name="T14" fmla="*/ 64 w 103"/>
                  <a:gd name="T15" fmla="*/ 210 h 549"/>
                  <a:gd name="T16" fmla="*/ 54 w 103"/>
                  <a:gd name="T17" fmla="*/ 263 h 549"/>
                  <a:gd name="T18" fmla="*/ 44 w 103"/>
                  <a:gd name="T19" fmla="*/ 315 h 549"/>
                  <a:gd name="T20" fmla="*/ 44 w 103"/>
                  <a:gd name="T21" fmla="*/ 315 h 549"/>
                  <a:gd name="T22" fmla="*/ 34 w 103"/>
                  <a:gd name="T23" fmla="*/ 367 h 549"/>
                  <a:gd name="T24" fmla="*/ 24 w 103"/>
                  <a:gd name="T25" fmla="*/ 420 h 549"/>
                  <a:gd name="T26" fmla="*/ 24 w 103"/>
                  <a:gd name="T27" fmla="*/ 420 h 549"/>
                  <a:gd name="T28" fmla="*/ 15 w 103"/>
                  <a:gd name="T29" fmla="*/ 472 h 549"/>
                  <a:gd name="T30" fmla="*/ 5 w 103"/>
                  <a:gd name="T31" fmla="*/ 525 h 549"/>
                  <a:gd name="T32" fmla="*/ 5 w 103"/>
                  <a:gd name="T33" fmla="*/ 525 h 549"/>
                  <a:gd name="T34" fmla="*/ 0 w 103"/>
                  <a:gd name="T35" fmla="*/ 54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549">
                    <a:moveTo>
                      <a:pt x="103" y="0"/>
                    </a:moveTo>
                    <a:lnTo>
                      <a:pt x="103" y="0"/>
                    </a:lnTo>
                    <a:lnTo>
                      <a:pt x="93" y="53"/>
                    </a:lnTo>
                    <a:moveTo>
                      <a:pt x="83" y="105"/>
                    </a:moveTo>
                    <a:lnTo>
                      <a:pt x="83" y="105"/>
                    </a:lnTo>
                    <a:lnTo>
                      <a:pt x="73" y="158"/>
                    </a:lnTo>
                    <a:moveTo>
                      <a:pt x="64" y="210"/>
                    </a:moveTo>
                    <a:lnTo>
                      <a:pt x="64" y="210"/>
                    </a:lnTo>
                    <a:lnTo>
                      <a:pt x="54" y="263"/>
                    </a:lnTo>
                    <a:moveTo>
                      <a:pt x="44" y="315"/>
                    </a:moveTo>
                    <a:lnTo>
                      <a:pt x="44" y="315"/>
                    </a:lnTo>
                    <a:lnTo>
                      <a:pt x="34" y="367"/>
                    </a:lnTo>
                    <a:moveTo>
                      <a:pt x="24" y="420"/>
                    </a:moveTo>
                    <a:lnTo>
                      <a:pt x="24" y="420"/>
                    </a:lnTo>
                    <a:lnTo>
                      <a:pt x="15" y="472"/>
                    </a:lnTo>
                    <a:moveTo>
                      <a:pt x="5" y="525"/>
                    </a:moveTo>
                    <a:lnTo>
                      <a:pt x="5" y="525"/>
                    </a:lnTo>
                    <a:lnTo>
                      <a:pt x="0" y="54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3" name="Freeform 57">
                <a:extLst>
                  <a:ext uri="{FF2B5EF4-FFF2-40B4-BE49-F238E27FC236}">
                    <a16:creationId xmlns:a16="http://schemas.microsoft.com/office/drawing/2014/main" id="{424A64A5-3E7F-4CE8-834D-9DB320AF078E}"/>
                  </a:ext>
                </a:extLst>
              </p:cNvPr>
              <p:cNvSpPr>
                <a:spLocks noEditPoints="1"/>
              </p:cNvSpPr>
              <p:nvPr/>
            </p:nvSpPr>
            <p:spPr bwMode="auto">
              <a:xfrm>
                <a:off x="4292" y="1806"/>
                <a:ext cx="54" cy="18"/>
              </a:xfrm>
              <a:custGeom>
                <a:avLst/>
                <a:gdLst>
                  <a:gd name="T0" fmla="*/ 253 w 253"/>
                  <a:gd name="T1" fmla="*/ 0 h 84"/>
                  <a:gd name="T2" fmla="*/ 253 w 253"/>
                  <a:gd name="T3" fmla="*/ 0 h 84"/>
                  <a:gd name="T4" fmla="*/ 202 w 253"/>
                  <a:gd name="T5" fmla="*/ 17 h 84"/>
                  <a:gd name="T6" fmla="*/ 151 w 253"/>
                  <a:gd name="T7" fmla="*/ 33 h 84"/>
                  <a:gd name="T8" fmla="*/ 151 w 253"/>
                  <a:gd name="T9" fmla="*/ 33 h 84"/>
                  <a:gd name="T10" fmla="*/ 101 w 253"/>
                  <a:gd name="T11" fmla="*/ 50 h 84"/>
                  <a:gd name="T12" fmla="*/ 50 w 253"/>
                  <a:gd name="T13" fmla="*/ 67 h 84"/>
                  <a:gd name="T14" fmla="*/ 50 w 253"/>
                  <a:gd name="T15" fmla="*/ 67 h 84"/>
                  <a:gd name="T16" fmla="*/ 0 w 253"/>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84">
                    <a:moveTo>
                      <a:pt x="253" y="0"/>
                    </a:moveTo>
                    <a:lnTo>
                      <a:pt x="253" y="0"/>
                    </a:lnTo>
                    <a:lnTo>
                      <a:pt x="202" y="17"/>
                    </a:lnTo>
                    <a:moveTo>
                      <a:pt x="151" y="33"/>
                    </a:moveTo>
                    <a:lnTo>
                      <a:pt x="151" y="33"/>
                    </a:lnTo>
                    <a:lnTo>
                      <a:pt x="101" y="50"/>
                    </a:lnTo>
                    <a:moveTo>
                      <a:pt x="50" y="67"/>
                    </a:moveTo>
                    <a:lnTo>
                      <a:pt x="50" y="67"/>
                    </a:lnTo>
                    <a:lnTo>
                      <a:pt x="0" y="84"/>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4" name="Freeform 58">
                <a:extLst>
                  <a:ext uri="{FF2B5EF4-FFF2-40B4-BE49-F238E27FC236}">
                    <a16:creationId xmlns:a16="http://schemas.microsoft.com/office/drawing/2014/main" id="{92CAD7AE-4176-4C94-A427-D6CDA0A48E72}"/>
                  </a:ext>
                </a:extLst>
              </p:cNvPr>
              <p:cNvSpPr>
                <a:spLocks noEditPoints="1"/>
              </p:cNvSpPr>
              <p:nvPr/>
            </p:nvSpPr>
            <p:spPr bwMode="auto">
              <a:xfrm>
                <a:off x="4309" y="1714"/>
                <a:ext cx="27" cy="214"/>
              </a:xfrm>
              <a:custGeom>
                <a:avLst/>
                <a:gdLst>
                  <a:gd name="T0" fmla="*/ 125 w 125"/>
                  <a:gd name="T1" fmla="*/ 1005 h 1005"/>
                  <a:gd name="T2" fmla="*/ 125 w 125"/>
                  <a:gd name="T3" fmla="*/ 1005 h 1005"/>
                  <a:gd name="T4" fmla="*/ 119 w 125"/>
                  <a:gd name="T5" fmla="*/ 952 h 1005"/>
                  <a:gd name="T6" fmla="*/ 112 w 125"/>
                  <a:gd name="T7" fmla="*/ 899 h 1005"/>
                  <a:gd name="T8" fmla="*/ 112 w 125"/>
                  <a:gd name="T9" fmla="*/ 899 h 1005"/>
                  <a:gd name="T10" fmla="*/ 105 w 125"/>
                  <a:gd name="T11" fmla="*/ 846 h 1005"/>
                  <a:gd name="T12" fmla="*/ 99 w 125"/>
                  <a:gd name="T13" fmla="*/ 794 h 1005"/>
                  <a:gd name="T14" fmla="*/ 99 w 125"/>
                  <a:gd name="T15" fmla="*/ 794 h 1005"/>
                  <a:gd name="T16" fmla="*/ 92 w 125"/>
                  <a:gd name="T17" fmla="*/ 741 h 1005"/>
                  <a:gd name="T18" fmla="*/ 86 w 125"/>
                  <a:gd name="T19" fmla="*/ 688 h 1005"/>
                  <a:gd name="T20" fmla="*/ 86 w 125"/>
                  <a:gd name="T21" fmla="*/ 688 h 1005"/>
                  <a:gd name="T22" fmla="*/ 79 w 125"/>
                  <a:gd name="T23" fmla="*/ 635 h 1005"/>
                  <a:gd name="T24" fmla="*/ 73 w 125"/>
                  <a:gd name="T25" fmla="*/ 582 h 1005"/>
                  <a:gd name="T26" fmla="*/ 73 w 125"/>
                  <a:gd name="T27" fmla="*/ 582 h 1005"/>
                  <a:gd name="T28" fmla="*/ 66 w 125"/>
                  <a:gd name="T29" fmla="*/ 529 h 1005"/>
                  <a:gd name="T30" fmla="*/ 59 w 125"/>
                  <a:gd name="T31" fmla="*/ 476 h 1005"/>
                  <a:gd name="T32" fmla="*/ 59 w 125"/>
                  <a:gd name="T33" fmla="*/ 476 h 1005"/>
                  <a:gd name="T34" fmla="*/ 53 w 125"/>
                  <a:gd name="T35" fmla="*/ 423 h 1005"/>
                  <a:gd name="T36" fmla="*/ 46 w 125"/>
                  <a:gd name="T37" fmla="*/ 370 h 1005"/>
                  <a:gd name="T38" fmla="*/ 46 w 125"/>
                  <a:gd name="T39" fmla="*/ 370 h 1005"/>
                  <a:gd name="T40" fmla="*/ 40 w 125"/>
                  <a:gd name="T41" fmla="*/ 317 h 1005"/>
                  <a:gd name="T42" fmla="*/ 33 w 125"/>
                  <a:gd name="T43" fmla="*/ 264 h 1005"/>
                  <a:gd name="T44" fmla="*/ 33 w 125"/>
                  <a:gd name="T45" fmla="*/ 264 h 1005"/>
                  <a:gd name="T46" fmla="*/ 27 w 125"/>
                  <a:gd name="T47" fmla="*/ 211 h 1005"/>
                  <a:gd name="T48" fmla="*/ 20 w 125"/>
                  <a:gd name="T49" fmla="*/ 158 h 1005"/>
                  <a:gd name="T50" fmla="*/ 20 w 125"/>
                  <a:gd name="T51" fmla="*/ 158 h 1005"/>
                  <a:gd name="T52" fmla="*/ 14 w 125"/>
                  <a:gd name="T53" fmla="*/ 105 h 1005"/>
                  <a:gd name="T54" fmla="*/ 7 w 125"/>
                  <a:gd name="T55" fmla="*/ 53 h 1005"/>
                  <a:gd name="T56" fmla="*/ 7 w 125"/>
                  <a:gd name="T57" fmla="*/ 53 h 1005"/>
                  <a:gd name="T58" fmla="*/ 0 w 125"/>
                  <a:gd name="T5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005">
                    <a:moveTo>
                      <a:pt x="125" y="1005"/>
                    </a:moveTo>
                    <a:lnTo>
                      <a:pt x="125" y="1005"/>
                    </a:lnTo>
                    <a:lnTo>
                      <a:pt x="119" y="952"/>
                    </a:lnTo>
                    <a:moveTo>
                      <a:pt x="112" y="899"/>
                    </a:moveTo>
                    <a:lnTo>
                      <a:pt x="112" y="899"/>
                    </a:lnTo>
                    <a:lnTo>
                      <a:pt x="105" y="846"/>
                    </a:lnTo>
                    <a:moveTo>
                      <a:pt x="99" y="794"/>
                    </a:moveTo>
                    <a:lnTo>
                      <a:pt x="99" y="794"/>
                    </a:lnTo>
                    <a:lnTo>
                      <a:pt x="92" y="741"/>
                    </a:lnTo>
                    <a:moveTo>
                      <a:pt x="86" y="688"/>
                    </a:moveTo>
                    <a:lnTo>
                      <a:pt x="86" y="688"/>
                    </a:lnTo>
                    <a:lnTo>
                      <a:pt x="79" y="635"/>
                    </a:lnTo>
                    <a:moveTo>
                      <a:pt x="73" y="582"/>
                    </a:moveTo>
                    <a:lnTo>
                      <a:pt x="73" y="582"/>
                    </a:lnTo>
                    <a:lnTo>
                      <a:pt x="66" y="529"/>
                    </a:lnTo>
                    <a:moveTo>
                      <a:pt x="59" y="476"/>
                    </a:moveTo>
                    <a:lnTo>
                      <a:pt x="59" y="476"/>
                    </a:lnTo>
                    <a:lnTo>
                      <a:pt x="53" y="423"/>
                    </a:lnTo>
                    <a:moveTo>
                      <a:pt x="46" y="370"/>
                    </a:moveTo>
                    <a:lnTo>
                      <a:pt x="46" y="370"/>
                    </a:lnTo>
                    <a:lnTo>
                      <a:pt x="40" y="317"/>
                    </a:lnTo>
                    <a:moveTo>
                      <a:pt x="33" y="264"/>
                    </a:moveTo>
                    <a:lnTo>
                      <a:pt x="33" y="264"/>
                    </a:lnTo>
                    <a:lnTo>
                      <a:pt x="27" y="211"/>
                    </a:lnTo>
                    <a:moveTo>
                      <a:pt x="20" y="158"/>
                    </a:moveTo>
                    <a:lnTo>
                      <a:pt x="20" y="158"/>
                    </a:lnTo>
                    <a:lnTo>
                      <a:pt x="14" y="105"/>
                    </a:lnTo>
                    <a:moveTo>
                      <a:pt x="7" y="53"/>
                    </a:moveTo>
                    <a:lnTo>
                      <a:pt x="7" y="5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5" name="Freeform 59">
                <a:extLst>
                  <a:ext uri="{FF2B5EF4-FFF2-40B4-BE49-F238E27FC236}">
                    <a16:creationId xmlns:a16="http://schemas.microsoft.com/office/drawing/2014/main" id="{FF67F1EC-C458-4222-B23B-D5165D92F857}"/>
                  </a:ext>
                </a:extLst>
              </p:cNvPr>
              <p:cNvSpPr>
                <a:spLocks noEditPoints="1"/>
              </p:cNvSpPr>
              <p:nvPr/>
            </p:nvSpPr>
            <p:spPr bwMode="auto">
              <a:xfrm>
                <a:off x="4237" y="1844"/>
                <a:ext cx="37" cy="134"/>
              </a:xfrm>
              <a:custGeom>
                <a:avLst/>
                <a:gdLst>
                  <a:gd name="T0" fmla="*/ 173 w 173"/>
                  <a:gd name="T1" fmla="*/ 0 h 626"/>
                  <a:gd name="T2" fmla="*/ 173 w 173"/>
                  <a:gd name="T3" fmla="*/ 0 h 626"/>
                  <a:gd name="T4" fmla="*/ 159 w 173"/>
                  <a:gd name="T5" fmla="*/ 51 h 626"/>
                  <a:gd name="T6" fmla="*/ 145 w 173"/>
                  <a:gd name="T7" fmla="*/ 102 h 626"/>
                  <a:gd name="T8" fmla="*/ 145 w 173"/>
                  <a:gd name="T9" fmla="*/ 102 h 626"/>
                  <a:gd name="T10" fmla="*/ 131 w 173"/>
                  <a:gd name="T11" fmla="*/ 154 h 626"/>
                  <a:gd name="T12" fmla="*/ 116 w 173"/>
                  <a:gd name="T13" fmla="*/ 205 h 626"/>
                  <a:gd name="T14" fmla="*/ 116 w 173"/>
                  <a:gd name="T15" fmla="*/ 205 h 626"/>
                  <a:gd name="T16" fmla="*/ 102 w 173"/>
                  <a:gd name="T17" fmla="*/ 257 h 626"/>
                  <a:gd name="T18" fmla="*/ 88 w 173"/>
                  <a:gd name="T19" fmla="*/ 308 h 626"/>
                  <a:gd name="T20" fmla="*/ 88 w 173"/>
                  <a:gd name="T21" fmla="*/ 308 h 626"/>
                  <a:gd name="T22" fmla="*/ 74 w 173"/>
                  <a:gd name="T23" fmla="*/ 359 h 626"/>
                  <a:gd name="T24" fmla="*/ 59 w 173"/>
                  <a:gd name="T25" fmla="*/ 411 h 626"/>
                  <a:gd name="T26" fmla="*/ 59 w 173"/>
                  <a:gd name="T27" fmla="*/ 411 h 626"/>
                  <a:gd name="T28" fmla="*/ 45 w 173"/>
                  <a:gd name="T29" fmla="*/ 462 h 626"/>
                  <a:gd name="T30" fmla="*/ 31 w 173"/>
                  <a:gd name="T31" fmla="*/ 514 h 626"/>
                  <a:gd name="T32" fmla="*/ 31 w 173"/>
                  <a:gd name="T33" fmla="*/ 514 h 626"/>
                  <a:gd name="T34" fmla="*/ 17 w 173"/>
                  <a:gd name="T35" fmla="*/ 565 h 626"/>
                  <a:gd name="T36" fmla="*/ 3 w 173"/>
                  <a:gd name="T37" fmla="*/ 616 h 626"/>
                  <a:gd name="T38" fmla="*/ 3 w 173"/>
                  <a:gd name="T39" fmla="*/ 616 h 626"/>
                  <a:gd name="T40" fmla="*/ 0 w 173"/>
                  <a:gd name="T41"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626">
                    <a:moveTo>
                      <a:pt x="173" y="0"/>
                    </a:moveTo>
                    <a:lnTo>
                      <a:pt x="173" y="0"/>
                    </a:lnTo>
                    <a:lnTo>
                      <a:pt x="159" y="51"/>
                    </a:lnTo>
                    <a:moveTo>
                      <a:pt x="145" y="102"/>
                    </a:moveTo>
                    <a:lnTo>
                      <a:pt x="145" y="102"/>
                    </a:lnTo>
                    <a:lnTo>
                      <a:pt x="131" y="154"/>
                    </a:lnTo>
                    <a:moveTo>
                      <a:pt x="116" y="205"/>
                    </a:moveTo>
                    <a:lnTo>
                      <a:pt x="116" y="205"/>
                    </a:lnTo>
                    <a:lnTo>
                      <a:pt x="102" y="257"/>
                    </a:lnTo>
                    <a:moveTo>
                      <a:pt x="88" y="308"/>
                    </a:moveTo>
                    <a:lnTo>
                      <a:pt x="88" y="308"/>
                    </a:lnTo>
                    <a:lnTo>
                      <a:pt x="74" y="359"/>
                    </a:lnTo>
                    <a:moveTo>
                      <a:pt x="59" y="411"/>
                    </a:moveTo>
                    <a:lnTo>
                      <a:pt x="59" y="411"/>
                    </a:lnTo>
                    <a:lnTo>
                      <a:pt x="45" y="462"/>
                    </a:lnTo>
                    <a:moveTo>
                      <a:pt x="31" y="514"/>
                    </a:moveTo>
                    <a:lnTo>
                      <a:pt x="31" y="514"/>
                    </a:lnTo>
                    <a:lnTo>
                      <a:pt x="17" y="565"/>
                    </a:lnTo>
                    <a:moveTo>
                      <a:pt x="3" y="616"/>
                    </a:moveTo>
                    <a:lnTo>
                      <a:pt x="3" y="616"/>
                    </a:lnTo>
                    <a:lnTo>
                      <a:pt x="0" y="62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6" name="Freeform 60">
                <a:extLst>
                  <a:ext uri="{FF2B5EF4-FFF2-40B4-BE49-F238E27FC236}">
                    <a16:creationId xmlns:a16="http://schemas.microsoft.com/office/drawing/2014/main" id="{95D8126A-FD6B-419C-A097-0535B071622A}"/>
                  </a:ext>
                </a:extLst>
              </p:cNvPr>
              <p:cNvSpPr>
                <a:spLocks noEditPoints="1"/>
              </p:cNvSpPr>
              <p:nvPr/>
            </p:nvSpPr>
            <p:spPr bwMode="auto">
              <a:xfrm>
                <a:off x="4155" y="1837"/>
                <a:ext cx="108" cy="49"/>
              </a:xfrm>
              <a:custGeom>
                <a:avLst/>
                <a:gdLst>
                  <a:gd name="T0" fmla="*/ 505 w 505"/>
                  <a:gd name="T1" fmla="*/ 0 h 227"/>
                  <a:gd name="T2" fmla="*/ 505 w 505"/>
                  <a:gd name="T3" fmla="*/ 0 h 227"/>
                  <a:gd name="T4" fmla="*/ 456 w 505"/>
                  <a:gd name="T5" fmla="*/ 21 h 227"/>
                  <a:gd name="T6" fmla="*/ 408 w 505"/>
                  <a:gd name="T7" fmla="*/ 43 h 227"/>
                  <a:gd name="T8" fmla="*/ 408 w 505"/>
                  <a:gd name="T9" fmla="*/ 43 h 227"/>
                  <a:gd name="T10" fmla="*/ 359 w 505"/>
                  <a:gd name="T11" fmla="*/ 65 h 227"/>
                  <a:gd name="T12" fmla="*/ 311 w 505"/>
                  <a:gd name="T13" fmla="*/ 87 h 227"/>
                  <a:gd name="T14" fmla="*/ 311 w 505"/>
                  <a:gd name="T15" fmla="*/ 87 h 227"/>
                  <a:gd name="T16" fmla="*/ 262 w 505"/>
                  <a:gd name="T17" fmla="*/ 109 h 227"/>
                  <a:gd name="T18" fmla="*/ 213 w 505"/>
                  <a:gd name="T19" fmla="*/ 131 h 227"/>
                  <a:gd name="T20" fmla="*/ 213 w 505"/>
                  <a:gd name="T21" fmla="*/ 131 h 227"/>
                  <a:gd name="T22" fmla="*/ 165 w 505"/>
                  <a:gd name="T23" fmla="*/ 153 h 227"/>
                  <a:gd name="T24" fmla="*/ 116 w 505"/>
                  <a:gd name="T25" fmla="*/ 175 h 227"/>
                  <a:gd name="T26" fmla="*/ 116 w 505"/>
                  <a:gd name="T27" fmla="*/ 175 h 227"/>
                  <a:gd name="T28" fmla="*/ 67 w 505"/>
                  <a:gd name="T29" fmla="*/ 197 h 227"/>
                  <a:gd name="T30" fmla="*/ 19 w 505"/>
                  <a:gd name="T31" fmla="*/ 219 h 227"/>
                  <a:gd name="T32" fmla="*/ 19 w 505"/>
                  <a:gd name="T33" fmla="*/ 219 h 227"/>
                  <a:gd name="T34" fmla="*/ 0 w 505"/>
                  <a:gd name="T3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5" h="227">
                    <a:moveTo>
                      <a:pt x="505" y="0"/>
                    </a:moveTo>
                    <a:lnTo>
                      <a:pt x="505" y="0"/>
                    </a:lnTo>
                    <a:lnTo>
                      <a:pt x="456" y="21"/>
                    </a:lnTo>
                    <a:moveTo>
                      <a:pt x="408" y="43"/>
                    </a:moveTo>
                    <a:lnTo>
                      <a:pt x="408" y="43"/>
                    </a:lnTo>
                    <a:lnTo>
                      <a:pt x="359" y="65"/>
                    </a:lnTo>
                    <a:moveTo>
                      <a:pt x="311" y="87"/>
                    </a:moveTo>
                    <a:lnTo>
                      <a:pt x="311" y="87"/>
                    </a:lnTo>
                    <a:lnTo>
                      <a:pt x="262" y="109"/>
                    </a:lnTo>
                    <a:moveTo>
                      <a:pt x="213" y="131"/>
                    </a:moveTo>
                    <a:lnTo>
                      <a:pt x="213" y="131"/>
                    </a:lnTo>
                    <a:lnTo>
                      <a:pt x="165" y="153"/>
                    </a:lnTo>
                    <a:moveTo>
                      <a:pt x="116" y="175"/>
                    </a:moveTo>
                    <a:lnTo>
                      <a:pt x="116" y="175"/>
                    </a:lnTo>
                    <a:lnTo>
                      <a:pt x="67" y="197"/>
                    </a:lnTo>
                    <a:moveTo>
                      <a:pt x="19" y="219"/>
                    </a:moveTo>
                    <a:lnTo>
                      <a:pt x="19" y="219"/>
                    </a:lnTo>
                    <a:lnTo>
                      <a:pt x="0" y="22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7" name="Freeform 61">
                <a:extLst>
                  <a:ext uri="{FF2B5EF4-FFF2-40B4-BE49-F238E27FC236}">
                    <a16:creationId xmlns:a16="http://schemas.microsoft.com/office/drawing/2014/main" id="{FD7821FA-B65D-4A84-AEE8-C77BF1FB3BC9}"/>
                  </a:ext>
                </a:extLst>
              </p:cNvPr>
              <p:cNvSpPr>
                <a:spLocks noEditPoints="1"/>
              </p:cNvSpPr>
              <p:nvPr/>
            </p:nvSpPr>
            <p:spPr bwMode="auto">
              <a:xfrm>
                <a:off x="4195" y="1783"/>
                <a:ext cx="68" cy="43"/>
              </a:xfrm>
              <a:custGeom>
                <a:avLst/>
                <a:gdLst>
                  <a:gd name="T0" fmla="*/ 316 w 316"/>
                  <a:gd name="T1" fmla="*/ 199 h 199"/>
                  <a:gd name="T2" fmla="*/ 316 w 316"/>
                  <a:gd name="T3" fmla="*/ 199 h 199"/>
                  <a:gd name="T4" fmla="*/ 271 w 316"/>
                  <a:gd name="T5" fmla="*/ 171 h 199"/>
                  <a:gd name="T6" fmla="*/ 226 w 316"/>
                  <a:gd name="T7" fmla="*/ 142 h 199"/>
                  <a:gd name="T8" fmla="*/ 226 w 316"/>
                  <a:gd name="T9" fmla="*/ 142 h 199"/>
                  <a:gd name="T10" fmla="*/ 181 w 316"/>
                  <a:gd name="T11" fmla="*/ 114 h 199"/>
                  <a:gd name="T12" fmla="*/ 135 w 316"/>
                  <a:gd name="T13" fmla="*/ 85 h 199"/>
                  <a:gd name="T14" fmla="*/ 135 w 316"/>
                  <a:gd name="T15" fmla="*/ 85 h 199"/>
                  <a:gd name="T16" fmla="*/ 90 w 316"/>
                  <a:gd name="T17" fmla="*/ 57 h 199"/>
                  <a:gd name="T18" fmla="*/ 45 w 316"/>
                  <a:gd name="T19" fmla="*/ 28 h 199"/>
                  <a:gd name="T20" fmla="*/ 45 w 316"/>
                  <a:gd name="T21" fmla="*/ 28 h 199"/>
                  <a:gd name="T22" fmla="*/ 0 w 316"/>
                  <a:gd name="T2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 h="199">
                    <a:moveTo>
                      <a:pt x="316" y="199"/>
                    </a:moveTo>
                    <a:lnTo>
                      <a:pt x="316" y="199"/>
                    </a:lnTo>
                    <a:lnTo>
                      <a:pt x="271" y="171"/>
                    </a:lnTo>
                    <a:moveTo>
                      <a:pt x="226" y="142"/>
                    </a:moveTo>
                    <a:lnTo>
                      <a:pt x="226" y="142"/>
                    </a:lnTo>
                    <a:lnTo>
                      <a:pt x="181" y="114"/>
                    </a:lnTo>
                    <a:moveTo>
                      <a:pt x="135" y="85"/>
                    </a:moveTo>
                    <a:lnTo>
                      <a:pt x="135" y="85"/>
                    </a:lnTo>
                    <a:lnTo>
                      <a:pt x="90" y="57"/>
                    </a:lnTo>
                    <a:moveTo>
                      <a:pt x="45" y="28"/>
                    </a:moveTo>
                    <a:lnTo>
                      <a:pt x="45" y="28"/>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8" name="Freeform 62">
                <a:extLst>
                  <a:ext uri="{FF2B5EF4-FFF2-40B4-BE49-F238E27FC236}">
                    <a16:creationId xmlns:a16="http://schemas.microsoft.com/office/drawing/2014/main" id="{263C300B-A08D-480B-97DA-6D7088C1042F}"/>
                  </a:ext>
                </a:extLst>
              </p:cNvPr>
              <p:cNvSpPr>
                <a:spLocks noEditPoints="1"/>
              </p:cNvSpPr>
              <p:nvPr/>
            </p:nvSpPr>
            <p:spPr bwMode="auto">
              <a:xfrm>
                <a:off x="4183" y="1780"/>
                <a:ext cx="45" cy="202"/>
              </a:xfrm>
              <a:custGeom>
                <a:avLst/>
                <a:gdLst>
                  <a:gd name="T0" fmla="*/ 209 w 209"/>
                  <a:gd name="T1" fmla="*/ 945 h 945"/>
                  <a:gd name="T2" fmla="*/ 209 w 209"/>
                  <a:gd name="T3" fmla="*/ 945 h 945"/>
                  <a:gd name="T4" fmla="*/ 198 w 209"/>
                  <a:gd name="T5" fmla="*/ 893 h 945"/>
                  <a:gd name="T6" fmla="*/ 186 w 209"/>
                  <a:gd name="T7" fmla="*/ 841 h 945"/>
                  <a:gd name="T8" fmla="*/ 186 w 209"/>
                  <a:gd name="T9" fmla="*/ 841 h 945"/>
                  <a:gd name="T10" fmla="*/ 175 w 209"/>
                  <a:gd name="T11" fmla="*/ 789 h 945"/>
                  <a:gd name="T12" fmla="*/ 163 w 209"/>
                  <a:gd name="T13" fmla="*/ 736 h 945"/>
                  <a:gd name="T14" fmla="*/ 163 w 209"/>
                  <a:gd name="T15" fmla="*/ 736 h 945"/>
                  <a:gd name="T16" fmla="*/ 152 w 209"/>
                  <a:gd name="T17" fmla="*/ 684 h 945"/>
                  <a:gd name="T18" fmla="*/ 140 w 209"/>
                  <a:gd name="T19" fmla="*/ 632 h 945"/>
                  <a:gd name="T20" fmla="*/ 140 w 209"/>
                  <a:gd name="T21" fmla="*/ 632 h 945"/>
                  <a:gd name="T22" fmla="*/ 129 w 209"/>
                  <a:gd name="T23" fmla="*/ 580 h 945"/>
                  <a:gd name="T24" fmla="*/ 117 w 209"/>
                  <a:gd name="T25" fmla="*/ 528 h 945"/>
                  <a:gd name="T26" fmla="*/ 117 w 209"/>
                  <a:gd name="T27" fmla="*/ 528 h 945"/>
                  <a:gd name="T28" fmla="*/ 106 w 209"/>
                  <a:gd name="T29" fmla="*/ 476 h 945"/>
                  <a:gd name="T30" fmla="*/ 94 w 209"/>
                  <a:gd name="T31" fmla="*/ 424 h 945"/>
                  <a:gd name="T32" fmla="*/ 94 w 209"/>
                  <a:gd name="T33" fmla="*/ 424 h 945"/>
                  <a:gd name="T34" fmla="*/ 83 w 209"/>
                  <a:gd name="T35" fmla="*/ 372 h 945"/>
                  <a:gd name="T36" fmla="*/ 71 w 209"/>
                  <a:gd name="T37" fmla="*/ 320 h 945"/>
                  <a:gd name="T38" fmla="*/ 71 w 209"/>
                  <a:gd name="T39" fmla="*/ 320 h 945"/>
                  <a:gd name="T40" fmla="*/ 60 w 209"/>
                  <a:gd name="T41" fmla="*/ 268 h 945"/>
                  <a:gd name="T42" fmla="*/ 48 w 209"/>
                  <a:gd name="T43" fmla="*/ 216 h 945"/>
                  <a:gd name="T44" fmla="*/ 48 w 209"/>
                  <a:gd name="T45" fmla="*/ 216 h 945"/>
                  <a:gd name="T46" fmla="*/ 37 w 209"/>
                  <a:gd name="T47" fmla="*/ 164 h 945"/>
                  <a:gd name="T48" fmla="*/ 25 w 209"/>
                  <a:gd name="T49" fmla="*/ 112 h 945"/>
                  <a:gd name="T50" fmla="*/ 25 w 209"/>
                  <a:gd name="T51" fmla="*/ 112 h 945"/>
                  <a:gd name="T52" fmla="*/ 14 w 209"/>
                  <a:gd name="T53" fmla="*/ 59 h 945"/>
                  <a:gd name="T54" fmla="*/ 2 w 209"/>
                  <a:gd name="T55" fmla="*/ 7 h 945"/>
                  <a:gd name="T56" fmla="*/ 2 w 209"/>
                  <a:gd name="T57" fmla="*/ 7 h 945"/>
                  <a:gd name="T58" fmla="*/ 0 w 209"/>
                  <a:gd name="T5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45">
                    <a:moveTo>
                      <a:pt x="209" y="945"/>
                    </a:moveTo>
                    <a:lnTo>
                      <a:pt x="209" y="945"/>
                    </a:lnTo>
                    <a:lnTo>
                      <a:pt x="198" y="893"/>
                    </a:lnTo>
                    <a:moveTo>
                      <a:pt x="186" y="841"/>
                    </a:moveTo>
                    <a:lnTo>
                      <a:pt x="186" y="841"/>
                    </a:lnTo>
                    <a:lnTo>
                      <a:pt x="175" y="789"/>
                    </a:lnTo>
                    <a:moveTo>
                      <a:pt x="163" y="736"/>
                    </a:moveTo>
                    <a:lnTo>
                      <a:pt x="163" y="736"/>
                    </a:lnTo>
                    <a:lnTo>
                      <a:pt x="152" y="684"/>
                    </a:lnTo>
                    <a:moveTo>
                      <a:pt x="140" y="632"/>
                    </a:moveTo>
                    <a:lnTo>
                      <a:pt x="140" y="632"/>
                    </a:lnTo>
                    <a:lnTo>
                      <a:pt x="129" y="580"/>
                    </a:lnTo>
                    <a:moveTo>
                      <a:pt x="117" y="528"/>
                    </a:moveTo>
                    <a:lnTo>
                      <a:pt x="117" y="528"/>
                    </a:lnTo>
                    <a:lnTo>
                      <a:pt x="106" y="476"/>
                    </a:lnTo>
                    <a:moveTo>
                      <a:pt x="94" y="424"/>
                    </a:moveTo>
                    <a:lnTo>
                      <a:pt x="94" y="424"/>
                    </a:lnTo>
                    <a:lnTo>
                      <a:pt x="83" y="372"/>
                    </a:lnTo>
                    <a:moveTo>
                      <a:pt x="71" y="320"/>
                    </a:moveTo>
                    <a:lnTo>
                      <a:pt x="71" y="320"/>
                    </a:lnTo>
                    <a:lnTo>
                      <a:pt x="60" y="268"/>
                    </a:lnTo>
                    <a:moveTo>
                      <a:pt x="48" y="216"/>
                    </a:moveTo>
                    <a:lnTo>
                      <a:pt x="48" y="216"/>
                    </a:lnTo>
                    <a:lnTo>
                      <a:pt x="37" y="164"/>
                    </a:lnTo>
                    <a:moveTo>
                      <a:pt x="25" y="112"/>
                    </a:moveTo>
                    <a:lnTo>
                      <a:pt x="25" y="112"/>
                    </a:lnTo>
                    <a:lnTo>
                      <a:pt x="14" y="59"/>
                    </a:lnTo>
                    <a:moveTo>
                      <a:pt x="2" y="7"/>
                    </a:moveTo>
                    <a:lnTo>
                      <a:pt x="2" y="7"/>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29" name="Freeform 63">
                <a:extLst>
                  <a:ext uri="{FF2B5EF4-FFF2-40B4-BE49-F238E27FC236}">
                    <a16:creationId xmlns:a16="http://schemas.microsoft.com/office/drawing/2014/main" id="{9755E7B8-CA58-4EB5-8772-333517302940}"/>
                  </a:ext>
                </a:extLst>
              </p:cNvPr>
              <p:cNvSpPr>
                <a:spLocks noEditPoints="1"/>
              </p:cNvSpPr>
              <p:nvPr/>
            </p:nvSpPr>
            <p:spPr bwMode="auto">
              <a:xfrm>
                <a:off x="4143" y="1780"/>
                <a:ext cx="28" cy="98"/>
              </a:xfrm>
              <a:custGeom>
                <a:avLst/>
                <a:gdLst>
                  <a:gd name="T0" fmla="*/ 0 w 132"/>
                  <a:gd name="T1" fmla="*/ 461 h 461"/>
                  <a:gd name="T2" fmla="*/ 0 w 132"/>
                  <a:gd name="T3" fmla="*/ 461 h 461"/>
                  <a:gd name="T4" fmla="*/ 15 w 132"/>
                  <a:gd name="T5" fmla="*/ 409 h 461"/>
                  <a:gd name="T6" fmla="*/ 29 w 132"/>
                  <a:gd name="T7" fmla="*/ 358 h 461"/>
                  <a:gd name="T8" fmla="*/ 29 w 132"/>
                  <a:gd name="T9" fmla="*/ 358 h 461"/>
                  <a:gd name="T10" fmla="*/ 44 w 132"/>
                  <a:gd name="T11" fmla="*/ 307 h 461"/>
                  <a:gd name="T12" fmla="*/ 59 w 132"/>
                  <a:gd name="T13" fmla="*/ 255 h 461"/>
                  <a:gd name="T14" fmla="*/ 59 w 132"/>
                  <a:gd name="T15" fmla="*/ 255 h 461"/>
                  <a:gd name="T16" fmla="*/ 74 w 132"/>
                  <a:gd name="T17" fmla="*/ 204 h 461"/>
                  <a:gd name="T18" fmla="*/ 88 w 132"/>
                  <a:gd name="T19" fmla="*/ 153 h 461"/>
                  <a:gd name="T20" fmla="*/ 88 w 132"/>
                  <a:gd name="T21" fmla="*/ 153 h 461"/>
                  <a:gd name="T22" fmla="*/ 103 w 132"/>
                  <a:gd name="T23" fmla="*/ 102 h 461"/>
                  <a:gd name="T24" fmla="*/ 118 w 132"/>
                  <a:gd name="T25" fmla="*/ 50 h 461"/>
                  <a:gd name="T26" fmla="*/ 118 w 132"/>
                  <a:gd name="T27" fmla="*/ 50 h 461"/>
                  <a:gd name="T28" fmla="*/ 132 w 132"/>
                  <a:gd name="T2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461">
                    <a:moveTo>
                      <a:pt x="0" y="461"/>
                    </a:moveTo>
                    <a:lnTo>
                      <a:pt x="0" y="461"/>
                    </a:lnTo>
                    <a:lnTo>
                      <a:pt x="15" y="409"/>
                    </a:lnTo>
                    <a:moveTo>
                      <a:pt x="29" y="358"/>
                    </a:moveTo>
                    <a:lnTo>
                      <a:pt x="29" y="358"/>
                    </a:lnTo>
                    <a:lnTo>
                      <a:pt x="44" y="307"/>
                    </a:lnTo>
                    <a:moveTo>
                      <a:pt x="59" y="255"/>
                    </a:moveTo>
                    <a:lnTo>
                      <a:pt x="59" y="255"/>
                    </a:lnTo>
                    <a:lnTo>
                      <a:pt x="74" y="204"/>
                    </a:lnTo>
                    <a:moveTo>
                      <a:pt x="88" y="153"/>
                    </a:moveTo>
                    <a:lnTo>
                      <a:pt x="88" y="153"/>
                    </a:lnTo>
                    <a:lnTo>
                      <a:pt x="103" y="102"/>
                    </a:lnTo>
                    <a:moveTo>
                      <a:pt x="118" y="50"/>
                    </a:moveTo>
                    <a:lnTo>
                      <a:pt x="118" y="50"/>
                    </a:lnTo>
                    <a:lnTo>
                      <a:pt x="132"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30" name="Freeform 64">
                <a:extLst>
                  <a:ext uri="{FF2B5EF4-FFF2-40B4-BE49-F238E27FC236}">
                    <a16:creationId xmlns:a16="http://schemas.microsoft.com/office/drawing/2014/main" id="{5B7E9B15-6711-47A6-B4C8-6471338199F6}"/>
                  </a:ext>
                </a:extLst>
              </p:cNvPr>
              <p:cNvSpPr>
                <a:spLocks noEditPoints="1"/>
              </p:cNvSpPr>
              <p:nvPr/>
            </p:nvSpPr>
            <p:spPr bwMode="auto">
              <a:xfrm>
                <a:off x="4046" y="1817"/>
                <a:ext cx="215" cy="14"/>
              </a:xfrm>
              <a:custGeom>
                <a:avLst/>
                <a:gdLst>
                  <a:gd name="T0" fmla="*/ 1007 w 1007"/>
                  <a:gd name="T1" fmla="*/ 65 h 65"/>
                  <a:gd name="T2" fmla="*/ 1007 w 1007"/>
                  <a:gd name="T3" fmla="*/ 65 h 65"/>
                  <a:gd name="T4" fmla="*/ 954 w 1007"/>
                  <a:gd name="T5" fmla="*/ 61 h 65"/>
                  <a:gd name="T6" fmla="*/ 901 w 1007"/>
                  <a:gd name="T7" fmla="*/ 58 h 65"/>
                  <a:gd name="T8" fmla="*/ 901 w 1007"/>
                  <a:gd name="T9" fmla="*/ 58 h 65"/>
                  <a:gd name="T10" fmla="*/ 847 w 1007"/>
                  <a:gd name="T11" fmla="*/ 54 h 65"/>
                  <a:gd name="T12" fmla="*/ 794 w 1007"/>
                  <a:gd name="T13" fmla="*/ 51 h 65"/>
                  <a:gd name="T14" fmla="*/ 794 w 1007"/>
                  <a:gd name="T15" fmla="*/ 51 h 65"/>
                  <a:gd name="T16" fmla="*/ 741 w 1007"/>
                  <a:gd name="T17" fmla="*/ 48 h 65"/>
                  <a:gd name="T18" fmla="*/ 688 w 1007"/>
                  <a:gd name="T19" fmla="*/ 44 h 65"/>
                  <a:gd name="T20" fmla="*/ 688 w 1007"/>
                  <a:gd name="T21" fmla="*/ 44 h 65"/>
                  <a:gd name="T22" fmla="*/ 635 w 1007"/>
                  <a:gd name="T23" fmla="*/ 41 h 65"/>
                  <a:gd name="T24" fmla="*/ 581 w 1007"/>
                  <a:gd name="T25" fmla="*/ 37 h 65"/>
                  <a:gd name="T26" fmla="*/ 581 w 1007"/>
                  <a:gd name="T27" fmla="*/ 37 h 65"/>
                  <a:gd name="T28" fmla="*/ 528 w 1007"/>
                  <a:gd name="T29" fmla="*/ 34 h 65"/>
                  <a:gd name="T30" fmla="*/ 475 w 1007"/>
                  <a:gd name="T31" fmla="*/ 31 h 65"/>
                  <a:gd name="T32" fmla="*/ 475 w 1007"/>
                  <a:gd name="T33" fmla="*/ 31 h 65"/>
                  <a:gd name="T34" fmla="*/ 422 w 1007"/>
                  <a:gd name="T35" fmla="*/ 27 h 65"/>
                  <a:gd name="T36" fmla="*/ 368 w 1007"/>
                  <a:gd name="T37" fmla="*/ 24 h 65"/>
                  <a:gd name="T38" fmla="*/ 368 w 1007"/>
                  <a:gd name="T39" fmla="*/ 24 h 65"/>
                  <a:gd name="T40" fmla="*/ 315 w 1007"/>
                  <a:gd name="T41" fmla="*/ 20 h 65"/>
                  <a:gd name="T42" fmla="*/ 262 w 1007"/>
                  <a:gd name="T43" fmla="*/ 17 h 65"/>
                  <a:gd name="T44" fmla="*/ 262 w 1007"/>
                  <a:gd name="T45" fmla="*/ 17 h 65"/>
                  <a:gd name="T46" fmla="*/ 209 w 1007"/>
                  <a:gd name="T47" fmla="*/ 14 h 65"/>
                  <a:gd name="T48" fmla="*/ 156 w 1007"/>
                  <a:gd name="T49" fmla="*/ 10 h 65"/>
                  <a:gd name="T50" fmla="*/ 156 w 1007"/>
                  <a:gd name="T51" fmla="*/ 10 h 65"/>
                  <a:gd name="T52" fmla="*/ 102 w 1007"/>
                  <a:gd name="T53" fmla="*/ 7 h 65"/>
                  <a:gd name="T54" fmla="*/ 49 w 1007"/>
                  <a:gd name="T55" fmla="*/ 3 h 65"/>
                  <a:gd name="T56" fmla="*/ 49 w 1007"/>
                  <a:gd name="T57" fmla="*/ 3 h 65"/>
                  <a:gd name="T58" fmla="*/ 0 w 1007"/>
                  <a:gd name="T5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7" h="65">
                    <a:moveTo>
                      <a:pt x="1007" y="65"/>
                    </a:moveTo>
                    <a:lnTo>
                      <a:pt x="1007" y="65"/>
                    </a:lnTo>
                    <a:lnTo>
                      <a:pt x="954" y="61"/>
                    </a:lnTo>
                    <a:moveTo>
                      <a:pt x="901" y="58"/>
                    </a:moveTo>
                    <a:lnTo>
                      <a:pt x="901" y="58"/>
                    </a:lnTo>
                    <a:lnTo>
                      <a:pt x="847" y="54"/>
                    </a:lnTo>
                    <a:moveTo>
                      <a:pt x="794" y="51"/>
                    </a:moveTo>
                    <a:lnTo>
                      <a:pt x="794" y="51"/>
                    </a:lnTo>
                    <a:lnTo>
                      <a:pt x="741" y="48"/>
                    </a:lnTo>
                    <a:moveTo>
                      <a:pt x="688" y="44"/>
                    </a:moveTo>
                    <a:lnTo>
                      <a:pt x="688" y="44"/>
                    </a:lnTo>
                    <a:lnTo>
                      <a:pt x="635" y="41"/>
                    </a:lnTo>
                    <a:moveTo>
                      <a:pt x="581" y="37"/>
                    </a:moveTo>
                    <a:lnTo>
                      <a:pt x="581" y="37"/>
                    </a:lnTo>
                    <a:lnTo>
                      <a:pt x="528" y="34"/>
                    </a:lnTo>
                    <a:moveTo>
                      <a:pt x="475" y="31"/>
                    </a:moveTo>
                    <a:lnTo>
                      <a:pt x="475" y="31"/>
                    </a:lnTo>
                    <a:lnTo>
                      <a:pt x="422" y="27"/>
                    </a:lnTo>
                    <a:moveTo>
                      <a:pt x="368" y="24"/>
                    </a:moveTo>
                    <a:lnTo>
                      <a:pt x="368" y="24"/>
                    </a:lnTo>
                    <a:lnTo>
                      <a:pt x="315" y="20"/>
                    </a:lnTo>
                    <a:moveTo>
                      <a:pt x="262" y="17"/>
                    </a:moveTo>
                    <a:lnTo>
                      <a:pt x="262" y="17"/>
                    </a:lnTo>
                    <a:lnTo>
                      <a:pt x="209" y="14"/>
                    </a:lnTo>
                    <a:moveTo>
                      <a:pt x="156" y="10"/>
                    </a:moveTo>
                    <a:lnTo>
                      <a:pt x="156" y="10"/>
                    </a:lnTo>
                    <a:lnTo>
                      <a:pt x="102" y="7"/>
                    </a:lnTo>
                    <a:moveTo>
                      <a:pt x="49" y="3"/>
                    </a:moveTo>
                    <a:lnTo>
                      <a:pt x="49" y="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31" name="Freeform 65">
                <a:extLst>
                  <a:ext uri="{FF2B5EF4-FFF2-40B4-BE49-F238E27FC236}">
                    <a16:creationId xmlns:a16="http://schemas.microsoft.com/office/drawing/2014/main" id="{6B43E64B-CFD6-4D8B-BE41-6250134BDE04}"/>
                  </a:ext>
                </a:extLst>
              </p:cNvPr>
              <p:cNvSpPr>
                <a:spLocks noEditPoints="1"/>
              </p:cNvSpPr>
              <p:nvPr/>
            </p:nvSpPr>
            <p:spPr bwMode="auto">
              <a:xfrm>
                <a:off x="4163" y="1902"/>
                <a:ext cx="167" cy="37"/>
              </a:xfrm>
              <a:custGeom>
                <a:avLst/>
                <a:gdLst>
                  <a:gd name="T0" fmla="*/ 781 w 781"/>
                  <a:gd name="T1" fmla="*/ 173 h 173"/>
                  <a:gd name="T2" fmla="*/ 781 w 781"/>
                  <a:gd name="T3" fmla="*/ 173 h 173"/>
                  <a:gd name="T4" fmla="*/ 729 w 781"/>
                  <a:gd name="T5" fmla="*/ 162 h 173"/>
                  <a:gd name="T6" fmla="*/ 677 w 781"/>
                  <a:gd name="T7" fmla="*/ 150 h 173"/>
                  <a:gd name="T8" fmla="*/ 677 w 781"/>
                  <a:gd name="T9" fmla="*/ 150 h 173"/>
                  <a:gd name="T10" fmla="*/ 625 w 781"/>
                  <a:gd name="T11" fmla="*/ 139 h 173"/>
                  <a:gd name="T12" fmla="*/ 573 w 781"/>
                  <a:gd name="T13" fmla="*/ 127 h 173"/>
                  <a:gd name="T14" fmla="*/ 573 w 781"/>
                  <a:gd name="T15" fmla="*/ 127 h 173"/>
                  <a:gd name="T16" fmla="*/ 521 w 781"/>
                  <a:gd name="T17" fmla="*/ 115 h 173"/>
                  <a:gd name="T18" fmla="*/ 469 w 781"/>
                  <a:gd name="T19" fmla="*/ 104 h 173"/>
                  <a:gd name="T20" fmla="*/ 469 w 781"/>
                  <a:gd name="T21" fmla="*/ 104 h 173"/>
                  <a:gd name="T22" fmla="*/ 417 w 781"/>
                  <a:gd name="T23" fmla="*/ 92 h 173"/>
                  <a:gd name="T24" fmla="*/ 365 w 781"/>
                  <a:gd name="T25" fmla="*/ 81 h 173"/>
                  <a:gd name="T26" fmla="*/ 365 w 781"/>
                  <a:gd name="T27" fmla="*/ 81 h 173"/>
                  <a:gd name="T28" fmla="*/ 313 w 781"/>
                  <a:gd name="T29" fmla="*/ 69 h 173"/>
                  <a:gd name="T30" fmla="*/ 260 w 781"/>
                  <a:gd name="T31" fmla="*/ 58 h 173"/>
                  <a:gd name="T32" fmla="*/ 260 w 781"/>
                  <a:gd name="T33" fmla="*/ 58 h 173"/>
                  <a:gd name="T34" fmla="*/ 208 w 781"/>
                  <a:gd name="T35" fmla="*/ 46 h 173"/>
                  <a:gd name="T36" fmla="*/ 156 w 781"/>
                  <a:gd name="T37" fmla="*/ 35 h 173"/>
                  <a:gd name="T38" fmla="*/ 156 w 781"/>
                  <a:gd name="T39" fmla="*/ 35 h 173"/>
                  <a:gd name="T40" fmla="*/ 104 w 781"/>
                  <a:gd name="T41" fmla="*/ 23 h 173"/>
                  <a:gd name="T42" fmla="*/ 52 w 781"/>
                  <a:gd name="T43" fmla="*/ 12 h 173"/>
                  <a:gd name="T44" fmla="*/ 52 w 781"/>
                  <a:gd name="T45" fmla="*/ 12 h 173"/>
                  <a:gd name="T46" fmla="*/ 0 w 781"/>
                  <a:gd name="T4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1" h="173">
                    <a:moveTo>
                      <a:pt x="781" y="173"/>
                    </a:moveTo>
                    <a:lnTo>
                      <a:pt x="781" y="173"/>
                    </a:lnTo>
                    <a:lnTo>
                      <a:pt x="729" y="162"/>
                    </a:lnTo>
                    <a:moveTo>
                      <a:pt x="677" y="150"/>
                    </a:moveTo>
                    <a:lnTo>
                      <a:pt x="677" y="150"/>
                    </a:lnTo>
                    <a:lnTo>
                      <a:pt x="625" y="139"/>
                    </a:lnTo>
                    <a:moveTo>
                      <a:pt x="573" y="127"/>
                    </a:moveTo>
                    <a:lnTo>
                      <a:pt x="573" y="127"/>
                    </a:lnTo>
                    <a:lnTo>
                      <a:pt x="521" y="115"/>
                    </a:lnTo>
                    <a:moveTo>
                      <a:pt x="469" y="104"/>
                    </a:moveTo>
                    <a:lnTo>
                      <a:pt x="469" y="104"/>
                    </a:lnTo>
                    <a:lnTo>
                      <a:pt x="417" y="92"/>
                    </a:lnTo>
                    <a:moveTo>
                      <a:pt x="365" y="81"/>
                    </a:moveTo>
                    <a:lnTo>
                      <a:pt x="365" y="81"/>
                    </a:lnTo>
                    <a:lnTo>
                      <a:pt x="313" y="69"/>
                    </a:lnTo>
                    <a:moveTo>
                      <a:pt x="260" y="58"/>
                    </a:moveTo>
                    <a:lnTo>
                      <a:pt x="260" y="58"/>
                    </a:lnTo>
                    <a:lnTo>
                      <a:pt x="208" y="46"/>
                    </a:lnTo>
                    <a:moveTo>
                      <a:pt x="156" y="35"/>
                    </a:moveTo>
                    <a:lnTo>
                      <a:pt x="156" y="35"/>
                    </a:lnTo>
                    <a:lnTo>
                      <a:pt x="104" y="23"/>
                    </a:lnTo>
                    <a:moveTo>
                      <a:pt x="52" y="12"/>
                    </a:moveTo>
                    <a:lnTo>
                      <a:pt x="52" y="1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sp>
            <p:nvSpPr>
              <p:cNvPr id="232" name="Freeform 66">
                <a:extLst>
                  <a:ext uri="{FF2B5EF4-FFF2-40B4-BE49-F238E27FC236}">
                    <a16:creationId xmlns:a16="http://schemas.microsoft.com/office/drawing/2014/main" id="{A8C0AC9B-6130-43BD-936D-A8F57EF422B7}"/>
                  </a:ext>
                </a:extLst>
              </p:cNvPr>
              <p:cNvSpPr>
                <a:spLocks noEditPoints="1"/>
              </p:cNvSpPr>
              <p:nvPr/>
            </p:nvSpPr>
            <p:spPr bwMode="auto">
              <a:xfrm>
                <a:off x="4050" y="1824"/>
                <a:ext cx="84" cy="58"/>
              </a:xfrm>
              <a:custGeom>
                <a:avLst/>
                <a:gdLst>
                  <a:gd name="T0" fmla="*/ 396 w 396"/>
                  <a:gd name="T1" fmla="*/ 271 h 271"/>
                  <a:gd name="T2" fmla="*/ 396 w 396"/>
                  <a:gd name="T3" fmla="*/ 271 h 271"/>
                  <a:gd name="T4" fmla="*/ 352 w 396"/>
                  <a:gd name="T5" fmla="*/ 241 h 271"/>
                  <a:gd name="T6" fmla="*/ 308 w 396"/>
                  <a:gd name="T7" fmla="*/ 211 h 271"/>
                  <a:gd name="T8" fmla="*/ 308 w 396"/>
                  <a:gd name="T9" fmla="*/ 211 h 271"/>
                  <a:gd name="T10" fmla="*/ 264 w 396"/>
                  <a:gd name="T11" fmla="*/ 181 h 271"/>
                  <a:gd name="T12" fmla="*/ 220 w 396"/>
                  <a:gd name="T13" fmla="*/ 151 h 271"/>
                  <a:gd name="T14" fmla="*/ 220 w 396"/>
                  <a:gd name="T15" fmla="*/ 151 h 271"/>
                  <a:gd name="T16" fmla="*/ 176 w 396"/>
                  <a:gd name="T17" fmla="*/ 120 h 271"/>
                  <a:gd name="T18" fmla="*/ 132 w 396"/>
                  <a:gd name="T19" fmla="*/ 90 h 271"/>
                  <a:gd name="T20" fmla="*/ 132 w 396"/>
                  <a:gd name="T21" fmla="*/ 90 h 271"/>
                  <a:gd name="T22" fmla="*/ 88 w 396"/>
                  <a:gd name="T23" fmla="*/ 60 h 271"/>
                  <a:gd name="T24" fmla="*/ 44 w 396"/>
                  <a:gd name="T25" fmla="*/ 30 h 271"/>
                  <a:gd name="T26" fmla="*/ 44 w 396"/>
                  <a:gd name="T27" fmla="*/ 30 h 271"/>
                  <a:gd name="T28" fmla="*/ 0 w 396"/>
                  <a:gd name="T2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 h="271">
                    <a:moveTo>
                      <a:pt x="396" y="271"/>
                    </a:moveTo>
                    <a:lnTo>
                      <a:pt x="396" y="271"/>
                    </a:lnTo>
                    <a:lnTo>
                      <a:pt x="352" y="241"/>
                    </a:lnTo>
                    <a:moveTo>
                      <a:pt x="308" y="211"/>
                    </a:moveTo>
                    <a:lnTo>
                      <a:pt x="308" y="211"/>
                    </a:lnTo>
                    <a:lnTo>
                      <a:pt x="264" y="181"/>
                    </a:lnTo>
                    <a:moveTo>
                      <a:pt x="220" y="151"/>
                    </a:moveTo>
                    <a:lnTo>
                      <a:pt x="220" y="151"/>
                    </a:lnTo>
                    <a:lnTo>
                      <a:pt x="176" y="120"/>
                    </a:lnTo>
                    <a:moveTo>
                      <a:pt x="132" y="90"/>
                    </a:moveTo>
                    <a:lnTo>
                      <a:pt x="132" y="90"/>
                    </a:lnTo>
                    <a:lnTo>
                      <a:pt x="88" y="60"/>
                    </a:lnTo>
                    <a:moveTo>
                      <a:pt x="44" y="30"/>
                    </a:moveTo>
                    <a:lnTo>
                      <a:pt x="44" y="3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solidFill>
                    <a:prstClr val="black"/>
                  </a:solidFill>
                </a:endParaRPr>
              </a:p>
            </p:txBody>
          </p:sp>
        </p:grpSp>
        <p:cxnSp>
          <p:nvCxnSpPr>
            <p:cNvPr id="234" name="Straight Connector 233">
              <a:extLst>
                <a:ext uri="{FF2B5EF4-FFF2-40B4-BE49-F238E27FC236}">
                  <a16:creationId xmlns:a16="http://schemas.microsoft.com/office/drawing/2014/main" id="{B725F71F-4259-4582-A785-D7C76A64AEFD}"/>
                </a:ext>
              </a:extLst>
            </p:cNvPr>
            <p:cNvCxnSpPr>
              <a:cxnSpLocks/>
              <a:endCxn id="173" idx="4"/>
            </p:cNvCxnSpPr>
            <p:nvPr/>
          </p:nvCxnSpPr>
          <p:spPr>
            <a:xfrm flipH="1">
              <a:off x="9666799" y="5402072"/>
              <a:ext cx="25068" cy="267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FB3456D-AA0D-4D51-834E-5F7303C0FA11}"/>
                </a:ext>
              </a:extLst>
            </p:cNvPr>
            <p:cNvCxnSpPr>
              <a:cxnSpLocks/>
              <a:endCxn id="181" idx="0"/>
            </p:cNvCxnSpPr>
            <p:nvPr/>
          </p:nvCxnSpPr>
          <p:spPr>
            <a:xfrm flipH="1">
              <a:off x="10447588" y="5413800"/>
              <a:ext cx="129372" cy="171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F9911B5-2585-439E-B94A-907A6344EDB6}"/>
                </a:ext>
              </a:extLst>
            </p:cNvPr>
            <p:cNvCxnSpPr>
              <a:cxnSpLocks/>
              <a:endCxn id="179" idx="4"/>
            </p:cNvCxnSpPr>
            <p:nvPr/>
          </p:nvCxnSpPr>
          <p:spPr>
            <a:xfrm flipH="1">
              <a:off x="10167940" y="5406762"/>
              <a:ext cx="28042" cy="321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9FC498B-0BC1-46A1-9B94-559BC03F68FE}"/>
                </a:ext>
              </a:extLst>
            </p:cNvPr>
            <p:cNvCxnSpPr>
              <a:cxnSpLocks/>
              <a:endCxn id="177" idx="4"/>
            </p:cNvCxnSpPr>
            <p:nvPr/>
          </p:nvCxnSpPr>
          <p:spPr>
            <a:xfrm flipH="1">
              <a:off x="9905375" y="5412014"/>
              <a:ext cx="68486" cy="390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5EBCAD-A6B2-4169-868B-10A2B3B620B0}"/>
                </a:ext>
              </a:extLst>
            </p:cNvPr>
            <p:cNvCxnSpPr>
              <a:cxnSpLocks/>
              <a:endCxn id="174" idx="4"/>
            </p:cNvCxnSpPr>
            <p:nvPr/>
          </p:nvCxnSpPr>
          <p:spPr>
            <a:xfrm>
              <a:off x="9435948" y="5412014"/>
              <a:ext cx="123851" cy="46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D6BE6904-A591-2CA7-D43E-2B284ABEDF43}"/>
              </a:ext>
            </a:extLst>
          </p:cNvPr>
          <p:cNvGrpSpPr/>
          <p:nvPr/>
        </p:nvGrpSpPr>
        <p:grpSpPr>
          <a:xfrm>
            <a:off x="5633366" y="3587995"/>
            <a:ext cx="3510635" cy="1417229"/>
            <a:chOff x="7511152" y="4402991"/>
            <a:chExt cx="4680847" cy="1889639"/>
          </a:xfrm>
        </p:grpSpPr>
        <p:pic>
          <p:nvPicPr>
            <p:cNvPr id="160" name="Graphic 159" descr="Woman">
              <a:extLst>
                <a:ext uri="{FF2B5EF4-FFF2-40B4-BE49-F238E27FC236}">
                  <a16:creationId xmlns:a16="http://schemas.microsoft.com/office/drawing/2014/main" id="{69EB2759-D76C-0EF7-07F9-8B9446A37ED2}"/>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511152" y="4675982"/>
              <a:ext cx="824973" cy="795595"/>
            </a:xfrm>
            <a:prstGeom prst="rect">
              <a:avLst/>
            </a:prstGeom>
          </p:spPr>
        </p:pic>
        <p:pic>
          <p:nvPicPr>
            <p:cNvPr id="162" name="Graphic 161" descr="Man">
              <a:extLst>
                <a:ext uri="{FF2B5EF4-FFF2-40B4-BE49-F238E27FC236}">
                  <a16:creationId xmlns:a16="http://schemas.microsoft.com/office/drawing/2014/main" id="{BEB1762B-E5FC-033C-79E4-610C69CE0A88}"/>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367026" y="4642152"/>
              <a:ext cx="824973" cy="795595"/>
            </a:xfrm>
            <a:prstGeom prst="rect">
              <a:avLst/>
            </a:prstGeom>
          </p:spPr>
        </p:pic>
        <p:pic>
          <p:nvPicPr>
            <p:cNvPr id="163" name="Graphic 162" descr="Court">
              <a:extLst>
                <a:ext uri="{FF2B5EF4-FFF2-40B4-BE49-F238E27FC236}">
                  <a16:creationId xmlns:a16="http://schemas.microsoft.com/office/drawing/2014/main" id="{6C456C15-8BC3-11C6-2480-8A9A972FD886}"/>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560517" y="5497035"/>
              <a:ext cx="824973" cy="795595"/>
            </a:xfrm>
            <a:prstGeom prst="rect">
              <a:avLst/>
            </a:prstGeom>
          </p:spPr>
        </p:pic>
        <p:pic>
          <p:nvPicPr>
            <p:cNvPr id="164" name="Graphic 163" descr="Factory">
              <a:extLst>
                <a:ext uri="{FF2B5EF4-FFF2-40B4-BE49-F238E27FC236}">
                  <a16:creationId xmlns:a16="http://schemas.microsoft.com/office/drawing/2014/main" id="{CDBDCF9B-245B-C179-99B4-208812B41C9D}"/>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650780" y="4402991"/>
              <a:ext cx="824973" cy="795595"/>
            </a:xfrm>
            <a:prstGeom prst="rect">
              <a:avLst/>
            </a:prstGeom>
          </p:spPr>
        </p:pic>
        <p:cxnSp>
          <p:nvCxnSpPr>
            <p:cNvPr id="165" name="Straight Connector 164">
              <a:extLst>
                <a:ext uri="{FF2B5EF4-FFF2-40B4-BE49-F238E27FC236}">
                  <a16:creationId xmlns:a16="http://schemas.microsoft.com/office/drawing/2014/main" id="{7A47FBD3-73B7-719C-B79F-43B9FAB75D6C}"/>
                </a:ext>
              </a:extLst>
            </p:cNvPr>
            <p:cNvCxnSpPr>
              <a:cxnSpLocks/>
            </p:cNvCxnSpPr>
            <p:nvPr/>
          </p:nvCxnSpPr>
          <p:spPr>
            <a:xfrm flipV="1">
              <a:off x="8159476" y="5106174"/>
              <a:ext cx="431052" cy="14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0EFFD96-56E0-6F58-C5B1-24606B7763D3}"/>
                </a:ext>
              </a:extLst>
            </p:cNvPr>
            <p:cNvCxnSpPr>
              <a:cxnSpLocks/>
              <a:stCxn id="164" idx="1"/>
            </p:cNvCxnSpPr>
            <p:nvPr/>
          </p:nvCxnSpPr>
          <p:spPr>
            <a:xfrm flipH="1">
              <a:off x="9130239" y="4800789"/>
              <a:ext cx="520541" cy="198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2BBCFE6-8E5B-2F05-9DC9-E795D6A7F026}"/>
                </a:ext>
              </a:extLst>
            </p:cNvPr>
            <p:cNvCxnSpPr>
              <a:cxnSpLocks/>
            </p:cNvCxnSpPr>
            <p:nvPr/>
          </p:nvCxnSpPr>
          <p:spPr>
            <a:xfrm flipH="1" flipV="1">
              <a:off x="11147632" y="4807749"/>
              <a:ext cx="388697" cy="172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45DDFE3-E7BB-48CB-7874-6D08EB6BC90D}"/>
                </a:ext>
              </a:extLst>
            </p:cNvPr>
            <p:cNvCxnSpPr>
              <a:cxnSpLocks/>
            </p:cNvCxnSpPr>
            <p:nvPr/>
          </p:nvCxnSpPr>
          <p:spPr>
            <a:xfrm flipH="1" flipV="1">
              <a:off x="8909987" y="5272154"/>
              <a:ext cx="86135" cy="380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3FE0461-5D63-945E-2918-8FCFCC39DE7C}"/>
                </a:ext>
              </a:extLst>
            </p:cNvPr>
            <p:cNvCxnSpPr>
              <a:cxnSpLocks/>
            </p:cNvCxnSpPr>
            <p:nvPr/>
          </p:nvCxnSpPr>
          <p:spPr>
            <a:xfrm flipV="1">
              <a:off x="10326567" y="4651739"/>
              <a:ext cx="441297" cy="242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88E48B8-74A7-076F-54FC-4A9282E0BBF7}"/>
                </a:ext>
              </a:extLst>
            </p:cNvPr>
            <p:cNvCxnSpPr>
              <a:cxnSpLocks/>
            </p:cNvCxnSpPr>
            <p:nvPr/>
          </p:nvCxnSpPr>
          <p:spPr>
            <a:xfrm flipV="1">
              <a:off x="9237945" y="5652229"/>
              <a:ext cx="440868" cy="281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D08F249-5A73-0B42-9FE9-92D60AA1130B}"/>
                </a:ext>
              </a:extLst>
            </p:cNvPr>
            <p:cNvCxnSpPr>
              <a:cxnSpLocks/>
            </p:cNvCxnSpPr>
            <p:nvPr/>
          </p:nvCxnSpPr>
          <p:spPr>
            <a:xfrm>
              <a:off x="9237945" y="5952330"/>
              <a:ext cx="1180636" cy="2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D552F30-F857-6D7E-1E90-C7FD2E5DEAC7}"/>
                </a:ext>
              </a:extLst>
            </p:cNvPr>
            <p:cNvCxnSpPr>
              <a:cxnSpLocks/>
            </p:cNvCxnSpPr>
            <p:nvPr/>
          </p:nvCxnSpPr>
          <p:spPr>
            <a:xfrm flipH="1">
              <a:off x="10815416" y="5144978"/>
              <a:ext cx="739509" cy="648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E9ED73B-2555-4AD1-CBCA-D0A0C9706B41}"/>
                </a:ext>
              </a:extLst>
            </p:cNvPr>
            <p:cNvCxnSpPr>
              <a:cxnSpLocks/>
            </p:cNvCxnSpPr>
            <p:nvPr/>
          </p:nvCxnSpPr>
          <p:spPr>
            <a:xfrm flipH="1">
              <a:off x="9972147" y="5073779"/>
              <a:ext cx="91119" cy="367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9" name="Group 238">
              <a:extLst>
                <a:ext uri="{FF2B5EF4-FFF2-40B4-BE49-F238E27FC236}">
                  <a16:creationId xmlns:a16="http://schemas.microsoft.com/office/drawing/2014/main" id="{93735584-2C01-BF78-F21E-C795B9372D49}"/>
                </a:ext>
              </a:extLst>
            </p:cNvPr>
            <p:cNvGrpSpPr/>
            <p:nvPr/>
          </p:nvGrpSpPr>
          <p:grpSpPr>
            <a:xfrm>
              <a:off x="8590350" y="4894989"/>
              <a:ext cx="766177" cy="400109"/>
              <a:chOff x="9773455" y="2600967"/>
              <a:chExt cx="766177" cy="400109"/>
            </a:xfrm>
          </p:grpSpPr>
          <p:sp>
            <p:nvSpPr>
              <p:cNvPr id="259" name="Oval 258">
                <a:extLst>
                  <a:ext uri="{FF2B5EF4-FFF2-40B4-BE49-F238E27FC236}">
                    <a16:creationId xmlns:a16="http://schemas.microsoft.com/office/drawing/2014/main" id="{463D877B-7E79-EF28-1C3F-6B97A641711F}"/>
                  </a:ext>
                </a:extLst>
              </p:cNvPr>
              <p:cNvSpPr/>
              <p:nvPr/>
            </p:nvSpPr>
            <p:spPr>
              <a:xfrm>
                <a:off x="9833862" y="2784316"/>
                <a:ext cx="123942" cy="122943"/>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0" name="Oval 259">
                <a:extLst>
                  <a:ext uri="{FF2B5EF4-FFF2-40B4-BE49-F238E27FC236}">
                    <a16:creationId xmlns:a16="http://schemas.microsoft.com/office/drawing/2014/main" id="{77206517-C811-5E08-A385-94A946BF0147}"/>
                  </a:ext>
                </a:extLst>
              </p:cNvPr>
              <p:cNvSpPr/>
              <p:nvPr/>
            </p:nvSpPr>
            <p:spPr>
              <a:xfrm>
                <a:off x="10195162" y="2785106"/>
                <a:ext cx="123942" cy="122943"/>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1" name="Oval 260">
                <a:extLst>
                  <a:ext uri="{FF2B5EF4-FFF2-40B4-BE49-F238E27FC236}">
                    <a16:creationId xmlns:a16="http://schemas.microsoft.com/office/drawing/2014/main" id="{9E48D7A6-C361-111A-4776-F734422F18BD}"/>
                  </a:ext>
                </a:extLst>
              </p:cNvPr>
              <p:cNvSpPr/>
              <p:nvPr/>
            </p:nvSpPr>
            <p:spPr>
              <a:xfrm>
                <a:off x="10013218" y="2784505"/>
                <a:ext cx="123942" cy="122943"/>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2" name="Freeform: Shape 261">
                <a:extLst>
                  <a:ext uri="{FF2B5EF4-FFF2-40B4-BE49-F238E27FC236}">
                    <a16:creationId xmlns:a16="http://schemas.microsoft.com/office/drawing/2014/main" id="{A8B0A31A-14A4-2399-E474-997AEBF5F664}"/>
                  </a:ext>
                </a:extLst>
              </p:cNvPr>
              <p:cNvSpPr/>
              <p:nvPr/>
            </p:nvSpPr>
            <p:spPr>
              <a:xfrm>
                <a:off x="9773455" y="2721050"/>
                <a:ext cx="764280" cy="251277"/>
              </a:xfrm>
              <a:custGeom>
                <a:avLst/>
                <a:gdLst>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692105"/>
                  <a:gd name="connsiteY0" fmla="*/ 2875 h 1035170"/>
                  <a:gd name="connsiteX1" fmla="*/ 0 w 3692105"/>
                  <a:gd name="connsiteY1" fmla="*/ 0 h 1035170"/>
                  <a:gd name="connsiteX2" fmla="*/ 2875 w 3692105"/>
                  <a:gd name="connsiteY2" fmla="*/ 1026543 h 1035170"/>
                  <a:gd name="connsiteX3" fmla="*/ 3692105 w 3692105"/>
                  <a:gd name="connsiteY3" fmla="*/ 1035170 h 1035170"/>
                  <a:gd name="connsiteX4" fmla="*/ 3692105 w 3692105"/>
                  <a:gd name="connsiteY4" fmla="*/ 1035170 h 103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105" h="1035170">
                    <a:moveTo>
                      <a:pt x="3692105" y="2875"/>
                    </a:moveTo>
                    <a:lnTo>
                      <a:pt x="0" y="0"/>
                    </a:lnTo>
                    <a:cubicBezTo>
                      <a:pt x="958" y="342181"/>
                      <a:pt x="1917" y="684362"/>
                      <a:pt x="2875" y="1026543"/>
                    </a:cubicBezTo>
                    <a:lnTo>
                      <a:pt x="3692105" y="1035170"/>
                    </a:lnTo>
                    <a:lnTo>
                      <a:pt x="3692105" y="103517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3" name="TextBox 262">
                <a:extLst>
                  <a:ext uri="{FF2B5EF4-FFF2-40B4-BE49-F238E27FC236}">
                    <a16:creationId xmlns:a16="http://schemas.microsoft.com/office/drawing/2014/main" id="{69771881-9CD7-FCEF-4B72-913BF5492EDC}"/>
                  </a:ext>
                </a:extLst>
              </p:cNvPr>
              <p:cNvSpPr txBox="1"/>
              <p:nvPr/>
            </p:nvSpPr>
            <p:spPr>
              <a:xfrm>
                <a:off x="10273577" y="2600967"/>
                <a:ext cx="266055" cy="400109"/>
              </a:xfrm>
              <a:prstGeom prst="rect">
                <a:avLst/>
              </a:prstGeom>
              <a:noFill/>
            </p:spPr>
            <p:txBody>
              <a:bodyPr wrap="square" rtlCol="0">
                <a:spAutoFit/>
              </a:bodyPr>
              <a:lstStyle/>
              <a:p>
                <a:r>
                  <a:rPr lang="en-AU" sz="1350" dirty="0">
                    <a:solidFill>
                      <a:srgbClr val="00B050"/>
                    </a:solidFill>
                  </a:rPr>
                  <a:t>…</a:t>
                </a:r>
              </a:p>
            </p:txBody>
          </p:sp>
        </p:grpSp>
        <p:grpSp>
          <p:nvGrpSpPr>
            <p:cNvPr id="240" name="Group 239">
              <a:extLst>
                <a:ext uri="{FF2B5EF4-FFF2-40B4-BE49-F238E27FC236}">
                  <a16:creationId xmlns:a16="http://schemas.microsoft.com/office/drawing/2014/main" id="{55AABBB9-3DA3-B6CD-B4BD-6AFDA6EC0ADA}"/>
                </a:ext>
              </a:extLst>
            </p:cNvPr>
            <p:cNvGrpSpPr/>
            <p:nvPr/>
          </p:nvGrpSpPr>
          <p:grpSpPr>
            <a:xfrm>
              <a:off x="9685222" y="5320103"/>
              <a:ext cx="429293" cy="400110"/>
              <a:chOff x="10278780" y="3242650"/>
              <a:chExt cx="429293" cy="400110"/>
            </a:xfrm>
          </p:grpSpPr>
          <p:sp>
            <p:nvSpPr>
              <p:cNvPr id="255" name="Oval 254">
                <a:extLst>
                  <a:ext uri="{FF2B5EF4-FFF2-40B4-BE49-F238E27FC236}">
                    <a16:creationId xmlns:a16="http://schemas.microsoft.com/office/drawing/2014/main" id="{C87265A7-51AC-8A80-4838-D1F63DF28724}"/>
                  </a:ext>
                </a:extLst>
              </p:cNvPr>
              <p:cNvSpPr/>
              <p:nvPr/>
            </p:nvSpPr>
            <p:spPr>
              <a:xfrm>
                <a:off x="10344905" y="3434020"/>
                <a:ext cx="123942" cy="122943"/>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7" name="Freeform: Shape 256">
                <a:extLst>
                  <a:ext uri="{FF2B5EF4-FFF2-40B4-BE49-F238E27FC236}">
                    <a16:creationId xmlns:a16="http://schemas.microsoft.com/office/drawing/2014/main" id="{4A2DF6D9-F282-D1D3-DAD2-C5B6DAB18227}"/>
                  </a:ext>
                </a:extLst>
              </p:cNvPr>
              <p:cNvSpPr/>
              <p:nvPr/>
            </p:nvSpPr>
            <p:spPr>
              <a:xfrm>
                <a:off x="10278780" y="3370754"/>
                <a:ext cx="427396" cy="247267"/>
              </a:xfrm>
              <a:custGeom>
                <a:avLst/>
                <a:gdLst>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692105"/>
                  <a:gd name="connsiteY0" fmla="*/ 2875 h 1035170"/>
                  <a:gd name="connsiteX1" fmla="*/ 0 w 3692105"/>
                  <a:gd name="connsiteY1" fmla="*/ 0 h 1035170"/>
                  <a:gd name="connsiteX2" fmla="*/ 2875 w 3692105"/>
                  <a:gd name="connsiteY2" fmla="*/ 1026543 h 1035170"/>
                  <a:gd name="connsiteX3" fmla="*/ 3692105 w 3692105"/>
                  <a:gd name="connsiteY3" fmla="*/ 1035170 h 1035170"/>
                  <a:gd name="connsiteX4" fmla="*/ 3692105 w 3692105"/>
                  <a:gd name="connsiteY4" fmla="*/ 1035170 h 103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105" h="1035170">
                    <a:moveTo>
                      <a:pt x="3692105" y="2875"/>
                    </a:moveTo>
                    <a:lnTo>
                      <a:pt x="0" y="0"/>
                    </a:lnTo>
                    <a:cubicBezTo>
                      <a:pt x="958" y="342181"/>
                      <a:pt x="1917" y="684362"/>
                      <a:pt x="2875" y="1026543"/>
                    </a:cubicBezTo>
                    <a:lnTo>
                      <a:pt x="3692105" y="1035170"/>
                    </a:lnTo>
                    <a:lnTo>
                      <a:pt x="3692105" y="103517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8" name="TextBox 257">
                <a:extLst>
                  <a:ext uri="{FF2B5EF4-FFF2-40B4-BE49-F238E27FC236}">
                    <a16:creationId xmlns:a16="http://schemas.microsoft.com/office/drawing/2014/main" id="{D9FD0DFF-18C3-F872-033E-557B64DC04CE}"/>
                  </a:ext>
                </a:extLst>
              </p:cNvPr>
              <p:cNvSpPr txBox="1"/>
              <p:nvPr/>
            </p:nvSpPr>
            <p:spPr>
              <a:xfrm>
                <a:off x="10442019" y="3242650"/>
                <a:ext cx="266054" cy="400110"/>
              </a:xfrm>
              <a:prstGeom prst="rect">
                <a:avLst/>
              </a:prstGeom>
              <a:noFill/>
            </p:spPr>
            <p:txBody>
              <a:bodyPr wrap="square" rtlCol="0">
                <a:spAutoFit/>
              </a:bodyPr>
              <a:lstStyle/>
              <a:p>
                <a:r>
                  <a:rPr lang="en-AU" sz="1350" dirty="0">
                    <a:solidFill>
                      <a:srgbClr val="00B050"/>
                    </a:solidFill>
                  </a:rPr>
                  <a:t>…</a:t>
                </a:r>
              </a:p>
            </p:txBody>
          </p:sp>
        </p:grpSp>
        <p:grpSp>
          <p:nvGrpSpPr>
            <p:cNvPr id="242" name="Group 241">
              <a:extLst>
                <a:ext uri="{FF2B5EF4-FFF2-40B4-BE49-F238E27FC236}">
                  <a16:creationId xmlns:a16="http://schemas.microsoft.com/office/drawing/2014/main" id="{E716637A-78BB-658E-B65E-95DDF8BA9249}"/>
                </a:ext>
              </a:extLst>
            </p:cNvPr>
            <p:cNvGrpSpPr/>
            <p:nvPr/>
          </p:nvGrpSpPr>
          <p:grpSpPr>
            <a:xfrm>
              <a:off x="10403106" y="5689070"/>
              <a:ext cx="766177" cy="400109"/>
              <a:chOff x="10924474" y="2608986"/>
              <a:chExt cx="766177" cy="400109"/>
            </a:xfrm>
          </p:grpSpPr>
          <p:sp>
            <p:nvSpPr>
              <p:cNvPr id="250" name="Oval 249">
                <a:extLst>
                  <a:ext uri="{FF2B5EF4-FFF2-40B4-BE49-F238E27FC236}">
                    <a16:creationId xmlns:a16="http://schemas.microsoft.com/office/drawing/2014/main" id="{495D0802-B2E8-ACEC-D8F6-DA6DB76BC82C}"/>
                  </a:ext>
                </a:extLst>
              </p:cNvPr>
              <p:cNvSpPr/>
              <p:nvPr/>
            </p:nvSpPr>
            <p:spPr>
              <a:xfrm>
                <a:off x="10984357" y="2792877"/>
                <a:ext cx="123942" cy="122943"/>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1" name="Oval 250">
                <a:extLst>
                  <a:ext uri="{FF2B5EF4-FFF2-40B4-BE49-F238E27FC236}">
                    <a16:creationId xmlns:a16="http://schemas.microsoft.com/office/drawing/2014/main" id="{6B4E8126-66C8-DF0F-5C67-8B903CC559F5}"/>
                  </a:ext>
                </a:extLst>
              </p:cNvPr>
              <p:cNvSpPr/>
              <p:nvPr/>
            </p:nvSpPr>
            <p:spPr>
              <a:xfrm>
                <a:off x="11163052" y="2792335"/>
                <a:ext cx="123942" cy="122943"/>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2" name="Oval 251">
                <a:extLst>
                  <a:ext uri="{FF2B5EF4-FFF2-40B4-BE49-F238E27FC236}">
                    <a16:creationId xmlns:a16="http://schemas.microsoft.com/office/drawing/2014/main" id="{F557230E-2C94-6196-D878-6EEA53AAB76A}"/>
                  </a:ext>
                </a:extLst>
              </p:cNvPr>
              <p:cNvSpPr/>
              <p:nvPr/>
            </p:nvSpPr>
            <p:spPr>
              <a:xfrm>
                <a:off x="11346181" y="2793125"/>
                <a:ext cx="123942" cy="122943"/>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3" name="Freeform: Shape 252">
                <a:extLst>
                  <a:ext uri="{FF2B5EF4-FFF2-40B4-BE49-F238E27FC236}">
                    <a16:creationId xmlns:a16="http://schemas.microsoft.com/office/drawing/2014/main" id="{7C2EF674-9A3D-06CB-F10B-F594F8756E35}"/>
                  </a:ext>
                </a:extLst>
              </p:cNvPr>
              <p:cNvSpPr/>
              <p:nvPr/>
            </p:nvSpPr>
            <p:spPr>
              <a:xfrm>
                <a:off x="10924474" y="2729069"/>
                <a:ext cx="764280" cy="251277"/>
              </a:xfrm>
              <a:custGeom>
                <a:avLst/>
                <a:gdLst>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692105"/>
                  <a:gd name="connsiteY0" fmla="*/ 2875 h 1035170"/>
                  <a:gd name="connsiteX1" fmla="*/ 0 w 3692105"/>
                  <a:gd name="connsiteY1" fmla="*/ 0 h 1035170"/>
                  <a:gd name="connsiteX2" fmla="*/ 2875 w 3692105"/>
                  <a:gd name="connsiteY2" fmla="*/ 1026543 h 1035170"/>
                  <a:gd name="connsiteX3" fmla="*/ 3692105 w 3692105"/>
                  <a:gd name="connsiteY3" fmla="*/ 1035170 h 1035170"/>
                  <a:gd name="connsiteX4" fmla="*/ 3692105 w 3692105"/>
                  <a:gd name="connsiteY4" fmla="*/ 1035170 h 103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105" h="1035170">
                    <a:moveTo>
                      <a:pt x="3692105" y="2875"/>
                    </a:moveTo>
                    <a:lnTo>
                      <a:pt x="0" y="0"/>
                    </a:lnTo>
                    <a:cubicBezTo>
                      <a:pt x="958" y="342181"/>
                      <a:pt x="1917" y="684362"/>
                      <a:pt x="2875" y="1026543"/>
                    </a:cubicBezTo>
                    <a:lnTo>
                      <a:pt x="3692105" y="1035170"/>
                    </a:lnTo>
                    <a:lnTo>
                      <a:pt x="3692105" y="103517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4" name="TextBox 253">
                <a:extLst>
                  <a:ext uri="{FF2B5EF4-FFF2-40B4-BE49-F238E27FC236}">
                    <a16:creationId xmlns:a16="http://schemas.microsoft.com/office/drawing/2014/main" id="{A60CE2F7-000F-6E9F-73F5-BED062B9AB2E}"/>
                  </a:ext>
                </a:extLst>
              </p:cNvPr>
              <p:cNvSpPr txBox="1"/>
              <p:nvPr/>
            </p:nvSpPr>
            <p:spPr>
              <a:xfrm>
                <a:off x="11424596" y="2608986"/>
                <a:ext cx="266055" cy="400109"/>
              </a:xfrm>
              <a:prstGeom prst="rect">
                <a:avLst/>
              </a:prstGeom>
              <a:noFill/>
            </p:spPr>
            <p:txBody>
              <a:bodyPr wrap="square" rtlCol="0">
                <a:spAutoFit/>
              </a:bodyPr>
              <a:lstStyle/>
              <a:p>
                <a:r>
                  <a:rPr lang="en-AU" sz="1350" dirty="0">
                    <a:solidFill>
                      <a:srgbClr val="00B050"/>
                    </a:solidFill>
                  </a:rPr>
                  <a:t>…</a:t>
                </a:r>
              </a:p>
            </p:txBody>
          </p:sp>
        </p:grpSp>
        <p:grpSp>
          <p:nvGrpSpPr>
            <p:cNvPr id="243" name="Group 242">
              <a:extLst>
                <a:ext uri="{FF2B5EF4-FFF2-40B4-BE49-F238E27FC236}">
                  <a16:creationId xmlns:a16="http://schemas.microsoft.com/office/drawing/2014/main" id="{F1CD9DF9-E96B-EF5C-2B7F-4D51341E9D32}"/>
                </a:ext>
              </a:extLst>
            </p:cNvPr>
            <p:cNvGrpSpPr/>
            <p:nvPr/>
          </p:nvGrpSpPr>
          <p:grpSpPr>
            <a:xfrm>
              <a:off x="10788116" y="4429764"/>
              <a:ext cx="577682" cy="400109"/>
              <a:chOff x="10888379" y="3743965"/>
              <a:chExt cx="577682" cy="400109"/>
            </a:xfrm>
          </p:grpSpPr>
          <p:sp>
            <p:nvSpPr>
              <p:cNvPr id="244" name="Oval 243">
                <a:extLst>
                  <a:ext uri="{FF2B5EF4-FFF2-40B4-BE49-F238E27FC236}">
                    <a16:creationId xmlns:a16="http://schemas.microsoft.com/office/drawing/2014/main" id="{BC1C45E7-C8D3-F727-6E45-E3D1AD2D5DC4}"/>
                  </a:ext>
                </a:extLst>
              </p:cNvPr>
              <p:cNvSpPr/>
              <p:nvPr/>
            </p:nvSpPr>
            <p:spPr>
              <a:xfrm>
                <a:off x="11126957" y="3927314"/>
                <a:ext cx="123942" cy="122943"/>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5" name="Oval 244">
                <a:extLst>
                  <a:ext uri="{FF2B5EF4-FFF2-40B4-BE49-F238E27FC236}">
                    <a16:creationId xmlns:a16="http://schemas.microsoft.com/office/drawing/2014/main" id="{1D3C53F5-FDEF-AAE5-9F01-57B845D0868D}"/>
                  </a:ext>
                </a:extLst>
              </p:cNvPr>
              <p:cNvSpPr/>
              <p:nvPr/>
            </p:nvSpPr>
            <p:spPr>
              <a:xfrm>
                <a:off x="10948786" y="3927314"/>
                <a:ext cx="123942" cy="122943"/>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7" name="Freeform: Shape 246">
                <a:extLst>
                  <a:ext uri="{FF2B5EF4-FFF2-40B4-BE49-F238E27FC236}">
                    <a16:creationId xmlns:a16="http://schemas.microsoft.com/office/drawing/2014/main" id="{E1257170-E975-1214-7CBF-4500EAFBDE35}"/>
                  </a:ext>
                </a:extLst>
              </p:cNvPr>
              <p:cNvSpPr/>
              <p:nvPr/>
            </p:nvSpPr>
            <p:spPr>
              <a:xfrm>
                <a:off x="10888379" y="3864048"/>
                <a:ext cx="555733" cy="251277"/>
              </a:xfrm>
              <a:custGeom>
                <a:avLst/>
                <a:gdLst>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692105"/>
                  <a:gd name="connsiteY0" fmla="*/ 2875 h 1035170"/>
                  <a:gd name="connsiteX1" fmla="*/ 0 w 3692105"/>
                  <a:gd name="connsiteY1" fmla="*/ 0 h 1035170"/>
                  <a:gd name="connsiteX2" fmla="*/ 2875 w 3692105"/>
                  <a:gd name="connsiteY2" fmla="*/ 1026543 h 1035170"/>
                  <a:gd name="connsiteX3" fmla="*/ 3692105 w 3692105"/>
                  <a:gd name="connsiteY3" fmla="*/ 1035170 h 1035170"/>
                  <a:gd name="connsiteX4" fmla="*/ 3692105 w 3692105"/>
                  <a:gd name="connsiteY4" fmla="*/ 1035170 h 103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105" h="1035170">
                    <a:moveTo>
                      <a:pt x="3692105" y="2875"/>
                    </a:moveTo>
                    <a:lnTo>
                      <a:pt x="0" y="0"/>
                    </a:lnTo>
                    <a:cubicBezTo>
                      <a:pt x="958" y="342181"/>
                      <a:pt x="1917" y="684362"/>
                      <a:pt x="2875" y="1026543"/>
                    </a:cubicBezTo>
                    <a:lnTo>
                      <a:pt x="3692105" y="1035170"/>
                    </a:lnTo>
                    <a:lnTo>
                      <a:pt x="3692105" y="103517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8" name="TextBox 247">
                <a:extLst>
                  <a:ext uri="{FF2B5EF4-FFF2-40B4-BE49-F238E27FC236}">
                    <a16:creationId xmlns:a16="http://schemas.microsoft.com/office/drawing/2014/main" id="{A3C9FD38-EF5E-8198-2137-F12C5EA3DFFA}"/>
                  </a:ext>
                </a:extLst>
              </p:cNvPr>
              <p:cNvSpPr txBox="1"/>
              <p:nvPr/>
            </p:nvSpPr>
            <p:spPr>
              <a:xfrm>
                <a:off x="11200006" y="3743965"/>
                <a:ext cx="266055" cy="400109"/>
              </a:xfrm>
              <a:prstGeom prst="rect">
                <a:avLst/>
              </a:prstGeom>
              <a:noFill/>
            </p:spPr>
            <p:txBody>
              <a:bodyPr wrap="square" rtlCol="0">
                <a:spAutoFit/>
              </a:bodyPr>
              <a:lstStyle/>
              <a:p>
                <a:r>
                  <a:rPr lang="en-AU" sz="1350" dirty="0">
                    <a:solidFill>
                      <a:srgbClr val="00B050"/>
                    </a:solidFill>
                  </a:rPr>
                  <a:t>…</a:t>
                </a:r>
              </a:p>
            </p:txBody>
          </p:sp>
        </p:grpSp>
      </p:grpSp>
      <p:sp>
        <p:nvSpPr>
          <p:cNvPr id="4" name="Slide Number Placeholder 3">
            <a:extLst>
              <a:ext uri="{FF2B5EF4-FFF2-40B4-BE49-F238E27FC236}">
                <a16:creationId xmlns:a16="http://schemas.microsoft.com/office/drawing/2014/main" id="{C4F54AC0-4615-EB09-C793-C81674DE61B6}"/>
              </a:ext>
            </a:extLst>
          </p:cNvPr>
          <p:cNvSpPr>
            <a:spLocks noGrp="1"/>
          </p:cNvSpPr>
          <p:nvPr>
            <p:ph type="sldNum" sz="quarter" idx="4"/>
          </p:nvPr>
        </p:nvSpPr>
        <p:spPr/>
        <p:txBody>
          <a:bodyPr/>
          <a:lstStyle/>
          <a:p>
            <a:fld id="{97F98C0B-273E-428A-ABCF-EBED2BA25188}" type="slidenum">
              <a:rPr lang="en-US" smtClean="0"/>
              <a:t>9</a:t>
            </a:fld>
            <a:endParaRPr lang="en-US"/>
          </a:p>
        </p:txBody>
      </p:sp>
    </p:spTree>
    <p:extLst>
      <p:ext uri="{BB962C8B-B14F-4D97-AF65-F5344CB8AC3E}">
        <p14:creationId xmlns:p14="http://schemas.microsoft.com/office/powerpoint/2010/main" val="27405856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19</TotalTime>
  <Words>8365</Words>
  <Application>Microsoft Macintosh PowerPoint</Application>
  <PresentationFormat>On-screen Show (16:10)</PresentationFormat>
  <Paragraphs>982</Paragraphs>
  <Slides>39</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Avenir Next Regular</vt:lpstr>
      <vt:lpstr>Calibri</vt:lpstr>
      <vt:lpstr>Consolas</vt:lpstr>
      <vt:lpstr>Courier New</vt:lpstr>
      <vt:lpstr>Franklin Gothic Demi</vt:lpstr>
      <vt:lpstr>Helvetica Neue</vt:lpstr>
      <vt:lpstr>Segoe UI Symbol</vt:lpstr>
      <vt:lpstr>Symbol</vt:lpstr>
      <vt:lpstr>system-ui</vt:lpstr>
      <vt:lpstr>Wingdings</vt:lpstr>
      <vt:lpstr>Technische Universität Berlin | PowerPoint Master</vt:lpstr>
      <vt:lpstr>Introduction</vt:lpstr>
      <vt:lpstr>Agenda</vt:lpstr>
      <vt:lpstr>PowerPoint Presentation</vt:lpstr>
      <vt:lpstr>Visualization of a Blockchain – http://ethviewer.live</vt:lpstr>
      <vt:lpstr>Blockchain Explorers</vt:lpstr>
      <vt:lpstr>PowerPoint Presentation</vt:lpstr>
      <vt:lpstr>Conventional Technologies</vt:lpstr>
      <vt:lpstr>Blockchains</vt:lpstr>
      <vt:lpstr>Blockchains vs. Distributed Ledger Technology (DLT)</vt:lpstr>
      <vt:lpstr>Types of DLT Systems</vt:lpstr>
      <vt:lpstr>Examples of Types of DLT Systems</vt:lpstr>
      <vt:lpstr>PowerPoint Presentation</vt:lpstr>
      <vt:lpstr>Goal – Decentralized Trustless Environment</vt:lpstr>
      <vt:lpstr>Decentralization of Ledger</vt:lpstr>
      <vt:lpstr>Replicated Ledger vs. Distributed (Sharded) Ledger</vt:lpstr>
      <vt:lpstr>Keeping Ledgers Consistent</vt:lpstr>
      <vt:lpstr>But Networks are Unreliable (Network Partitioning)</vt:lpstr>
      <vt:lpstr>Concurrent Transactions</vt:lpstr>
      <vt:lpstr>Alice isn’t Honest (Double Spending Problem)</vt:lpstr>
      <vt:lpstr>Question</vt:lpstr>
      <vt:lpstr>Timing &amp; Ordering</vt:lpstr>
      <vt:lpstr>CAP Theorem</vt:lpstr>
      <vt:lpstr>CAP Theorem (Cont.)</vt:lpstr>
      <vt:lpstr>Consensus</vt:lpstr>
      <vt:lpstr>PowerPoint Presentation</vt:lpstr>
      <vt:lpstr>Transaction (TX)</vt:lpstr>
      <vt:lpstr>Blockchain Formation</vt:lpstr>
      <vt:lpstr>Node Network Infrastructure</vt:lpstr>
      <vt:lpstr>Question</vt:lpstr>
      <vt:lpstr>PowerPoint Presentation</vt:lpstr>
      <vt:lpstr>Designing Blockchain-Based Systems</vt:lpstr>
      <vt:lpstr>Properties of Blockchain</vt:lpstr>
      <vt:lpstr>Smart Contracts</vt:lpstr>
      <vt:lpstr>Roles Blockchain can Play in an Architecture</vt:lpstr>
      <vt:lpstr>Blockchains/DLTS are Not Stand-Alone Systems</vt:lpstr>
      <vt:lpstr>How is Reality?</vt:lpstr>
      <vt:lpstr>Busting Blockchain Myths</vt:lpstr>
      <vt:lpstr>3 Blockchain Adoption Paradoxes</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Bandara, Dilum (Data61, Eveleigh)</dc:creator>
  <cp:lastModifiedBy>Bandara, Dilum (Data61, Eveleigh)</cp:lastModifiedBy>
  <cp:revision>7</cp:revision>
  <dcterms:created xsi:type="dcterms:W3CDTF">2024-01-02T22:48:40Z</dcterms:created>
  <dcterms:modified xsi:type="dcterms:W3CDTF">2024-01-04T00:26:56Z</dcterms:modified>
</cp:coreProperties>
</file>