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43"/>
  </p:notesMasterIdLst>
  <p:handoutMasterIdLst>
    <p:handoutMasterId r:id="rId44"/>
  </p:handoutMasterIdLst>
  <p:sldIdLst>
    <p:sldId id="359" r:id="rId2"/>
    <p:sldId id="263" r:id="rId3"/>
    <p:sldId id="2691" r:id="rId4"/>
    <p:sldId id="2690" r:id="rId5"/>
    <p:sldId id="350" r:id="rId6"/>
    <p:sldId id="800" r:id="rId7"/>
    <p:sldId id="809" r:id="rId8"/>
    <p:sldId id="351" r:id="rId9"/>
    <p:sldId id="352" r:id="rId10"/>
    <p:sldId id="353" r:id="rId11"/>
    <p:sldId id="794" r:id="rId12"/>
    <p:sldId id="409" r:id="rId13"/>
    <p:sldId id="354" r:id="rId14"/>
    <p:sldId id="355" r:id="rId15"/>
    <p:sldId id="357" r:id="rId16"/>
    <p:sldId id="358" r:id="rId17"/>
    <p:sldId id="360" r:id="rId18"/>
    <p:sldId id="349" r:id="rId19"/>
    <p:sldId id="371" r:id="rId20"/>
    <p:sldId id="262" r:id="rId21"/>
    <p:sldId id="823" r:id="rId22"/>
    <p:sldId id="778" r:id="rId23"/>
    <p:sldId id="777" r:id="rId24"/>
    <p:sldId id="2676" r:id="rId25"/>
    <p:sldId id="2675" r:id="rId26"/>
    <p:sldId id="712" r:id="rId27"/>
    <p:sldId id="2694" r:id="rId28"/>
    <p:sldId id="925" r:id="rId29"/>
    <p:sldId id="2696" r:id="rId30"/>
    <p:sldId id="570" r:id="rId31"/>
    <p:sldId id="2695" r:id="rId32"/>
    <p:sldId id="950" r:id="rId33"/>
    <p:sldId id="2681" r:id="rId34"/>
    <p:sldId id="2682" r:id="rId35"/>
    <p:sldId id="268" r:id="rId36"/>
    <p:sldId id="269" r:id="rId37"/>
    <p:sldId id="2683" r:id="rId38"/>
    <p:sldId id="2684" r:id="rId39"/>
    <p:sldId id="2685" r:id="rId40"/>
    <p:sldId id="2686" r:id="rId41"/>
    <p:sldId id="2698" r:id="rId42"/>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2" autoAdjust="0"/>
    <p:restoredTop sz="96327" autoAdjust="0"/>
  </p:normalViewPr>
  <p:slideViewPr>
    <p:cSldViewPr snapToGrid="0">
      <p:cViewPr varScale="1">
        <p:scale>
          <a:sx n="267" d="100"/>
          <a:sy n="267" d="100"/>
        </p:scale>
        <p:origin x="184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iso.org/obp/ui#iso:std:iso:22739:ed-1:v1:en:term:3.72"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harvardmagazine.com/2000/01/code-is-law-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thismatter.com/money/stocks/settlement-and-clearing.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cryptokitties.co/"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gtlaw.com/en/insights/2020/4/sec-v-telegram--a-groundbreaking-decision-in-cryptocurrency-enforcemen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lidity.readthedocs.io/en/lates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sensys.github.io/smart-contract-best-practices/" TargetMode="External"/><Relationship Id="rId5" Type="http://schemas.openxmlformats.org/officeDocument/2006/relationships/hyperlink" Target="https://ethereumbuilders.gitbooks.io/guide/content/en/solidity_tutorials.html" TargetMode="External"/><Relationship Id="rId4" Type="http://schemas.openxmlformats.org/officeDocument/2006/relationships/hyperlink" Target="https://solidity.readthedocs.io/en/latest/solidity-by-exampl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Following is a simple Solidity code.</a:t>
            </a:r>
          </a:p>
          <a:p>
            <a:pPr marL="342900" lvl="0" indent="-342900">
              <a:lnSpc>
                <a:spcPct val="107000"/>
              </a:lnSpc>
              <a:spcAft>
                <a:spcPts val="800"/>
              </a:spcAft>
              <a:buFont typeface="Arial" panose="020B0604020202020204" pitchFamily="34" charset="0"/>
              <a:buChar char="•"/>
              <a:tabLst>
                <a:tab pos="457200" algn="l"/>
              </a:tabLst>
            </a:pPr>
            <a:r>
              <a:rPr lang="en-AU" sz="1200" i="1" dirty="0">
                <a:effectLst/>
                <a:latin typeface="Calibri" panose="020F0502020204030204" pitchFamily="34" charset="0"/>
                <a:ea typeface="Calibri" panose="020F0502020204030204" pitchFamily="34" charset="0"/>
                <a:cs typeface="Times New Roman" panose="02020603050405020304" pitchFamily="18" charset="0"/>
              </a:rPr>
              <a:t>pragma</a:t>
            </a:r>
            <a:r>
              <a:rPr lang="en-AU" sz="1200" dirty="0">
                <a:effectLst/>
                <a:latin typeface="Calibri" panose="020F0502020204030204" pitchFamily="34" charset="0"/>
                <a:ea typeface="Calibri" panose="020F0502020204030204" pitchFamily="34" charset="0"/>
                <a:cs typeface="Times New Roman" panose="02020603050405020304" pitchFamily="18" charset="0"/>
              </a:rPr>
              <a:t> is an instruction to the compiler (or what’s called a pre-process directive) telling that this code should only be compiled with compiler version 0.6 to 0.8.</a:t>
            </a:r>
          </a:p>
          <a:p>
            <a:pPr marL="342900" lvl="0" indent="-342900">
              <a:lnSpc>
                <a:spcPct val="107000"/>
              </a:lnSpc>
              <a:spcAft>
                <a:spcPts val="800"/>
              </a:spcAft>
              <a:buFont typeface="Arial" panose="020B0604020202020204" pitchFamily="34" charset="0"/>
              <a:buChar char="•"/>
              <a:tabLst>
                <a:tab pos="457200" algn="l"/>
              </a:tabLst>
            </a:pPr>
            <a:r>
              <a:rPr lang="en-AU" sz="1200" i="1" dirty="0">
                <a:effectLst/>
                <a:latin typeface="Calibri" panose="020F0502020204030204" pitchFamily="34" charset="0"/>
                <a:ea typeface="Calibri" panose="020F0502020204030204" pitchFamily="34" charset="0"/>
                <a:cs typeface="Times New Roman" panose="02020603050405020304" pitchFamily="18" charset="0"/>
              </a:rPr>
              <a:t>The contract</a:t>
            </a:r>
            <a:r>
              <a:rPr lang="en-AU" sz="1200" dirty="0">
                <a:effectLst/>
                <a:latin typeface="Calibri" panose="020F0502020204030204" pitchFamily="34" charset="0"/>
                <a:ea typeface="Calibri" panose="020F0502020204030204" pitchFamily="34" charset="0"/>
                <a:cs typeface="Times New Roman" panose="02020603050405020304" pitchFamily="18" charset="0"/>
              </a:rPr>
              <a:t> is like the Class statement. So the name of our contract is SimpleStorage.</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Here we defined a variable of the type unsigned integer (i.e., nonnegative integer).</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Lines starting with // and /// are comments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These are getter and setter functions for the variable. They can be called by anyone on the blockchain network as they are marked as ‘public’ functions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get() is also marked as ’view’ indicating that it can’t modify the state, i.e., real-only function.</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dirty="0"/>
          </a:p>
        </p:txBody>
      </p:sp>
    </p:spTree>
    <p:extLst>
      <p:ext uri="{BB962C8B-B14F-4D97-AF65-F5344CB8AC3E}">
        <p14:creationId xmlns:p14="http://schemas.microsoft.com/office/powerpoint/2010/main" val="352088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 simplified but more real-world version of an escrow contract written in Solidity. </a:t>
            </a:r>
          </a:p>
          <a:p>
            <a:pPr marL="628650" lvl="1" indent="-171450">
              <a:buFont typeface="Arial" panose="020B0604020202020204" pitchFamily="34" charset="0"/>
              <a:buChar char="•"/>
            </a:pPr>
            <a:r>
              <a:rPr lang="en-AU" b="0" dirty="0"/>
              <a:t>A real-world escrow </a:t>
            </a:r>
            <a:r>
              <a:rPr lang="en-AU" b="0" i="0" dirty="0">
                <a:solidFill>
                  <a:srgbClr val="111111"/>
                </a:solidFill>
                <a:effectLst/>
                <a:latin typeface="Roboto" panose="020F0502020204030204" pitchFamily="34" charset="0"/>
              </a:rPr>
              <a:t>is</a:t>
            </a:r>
            <a:r>
              <a:rPr lang="en-AU" b="0" i="0" dirty="0">
                <a:solidFill>
                  <a:srgbClr val="111111"/>
                </a:solidFill>
                <a:effectLst/>
                <a:latin typeface="Roboto" panose="02000000000000000000" pitchFamily="2" charset="0"/>
              </a:rPr>
              <a:t> a contractual arrangement in which a third party receives and disburses an asset for the primary transacting parties, with the disbursement dependent on conditions agreed to by the transacting parties.</a:t>
            </a:r>
            <a:endParaRPr lang="en-AU" b="0" dirty="0"/>
          </a:p>
          <a:p>
            <a:pPr marL="171450" indent="-171450">
              <a:buFont typeface="Arial" panose="020B0604020202020204" pitchFamily="34" charset="0"/>
              <a:buChar char="•"/>
            </a:pPr>
            <a:r>
              <a:rPr lang="en-AU" dirty="0"/>
              <a:t>The contract manages the interaction between 3 parties, the payer, approver, and recipient.</a:t>
            </a:r>
          </a:p>
          <a:p>
            <a:pPr marL="171450" indent="-171450">
              <a:buFont typeface="Arial" panose="020B0604020202020204" pitchFamily="34" charset="0"/>
              <a:buChar char="•"/>
            </a:pPr>
            <a:r>
              <a:rPr lang="en-AU" dirty="0"/>
              <a:t>The payer deploys the escrow contract while transferring 1 ETH (Ether) and set the approver and recipient address.</a:t>
            </a:r>
          </a:p>
          <a:p>
            <a:pPr marL="628650" lvl="1" indent="-171450">
              <a:buFont typeface="Arial" panose="020B0604020202020204" pitchFamily="34" charset="0"/>
              <a:buChar char="•"/>
            </a:pPr>
            <a:r>
              <a:rPr lang="en-AU" dirty="0"/>
              <a:t>The </a:t>
            </a:r>
            <a:r>
              <a:rPr lang="en-AU" i="1" dirty="0"/>
              <a:t>payable</a:t>
            </a:r>
            <a:r>
              <a:rPr lang="en-AU" dirty="0"/>
              <a:t> keyword says that the contract can accept ETH.</a:t>
            </a:r>
          </a:p>
          <a:p>
            <a:pPr marL="628650" lvl="1" indent="-171450">
              <a:buFont typeface="Arial" panose="020B0604020202020204" pitchFamily="34" charset="0"/>
              <a:buChar char="•"/>
            </a:pPr>
            <a:r>
              <a:rPr lang="en-AU" dirty="0"/>
              <a:t>When the contract is deployed (i.e., created on the blockchain), the constructor is executed. Within the constructor code, we can see that the message/transaction sender is set as the payer. Approver and recipient are set as the input to the constructor.</a:t>
            </a:r>
          </a:p>
          <a:p>
            <a:pPr marL="628650" lvl="1" indent="-171450">
              <a:buFont typeface="Arial" panose="020B0604020202020204" pitchFamily="34" charset="0"/>
              <a:buChar char="•"/>
            </a:pPr>
            <a:r>
              <a:rPr lang="en-AU" dirty="0"/>
              <a:t>Contract balance is not explicitly set as it is handled by Ethereum base protocol that managers transfer and store of ETH.</a:t>
            </a:r>
          </a:p>
          <a:p>
            <a:pPr marL="171450" indent="-171450">
              <a:buFont typeface="Arial" panose="020B0604020202020204" pitchFamily="34" charset="0"/>
              <a:buChar char="•"/>
            </a:pPr>
            <a:r>
              <a:rPr lang="en-AU" dirty="0"/>
              <a:t>Once the desired payment condition is satisfied, the approver calls the </a:t>
            </a:r>
            <a:r>
              <a:rPr lang="en-AU" i="1" dirty="0"/>
              <a:t>pay()</a:t>
            </a:r>
            <a:r>
              <a:rPr lang="en-AU" dirty="0"/>
              <a:t> function to transfer the funds (i.e., 1 ETH) to the recipient.</a:t>
            </a:r>
          </a:p>
          <a:p>
            <a:pPr marL="628650" lvl="1" indent="-171450">
              <a:buFont typeface="Arial" panose="020B0604020202020204" pitchFamily="34" charset="0"/>
              <a:buChar char="•"/>
            </a:pPr>
            <a:r>
              <a:rPr lang="en-AU" dirty="0"/>
              <a:t>This function 1</a:t>
            </a:r>
            <a:r>
              <a:rPr lang="en-AU" baseline="30000" dirty="0"/>
              <a:t>st</a:t>
            </a:r>
            <a:r>
              <a:rPr lang="en-AU" dirty="0"/>
              <a:t> check whether the pay() function is called by the designated approver where the message sender’s address must match to address of the approver. This is essentially access control to ensure only the approver calls this function.</a:t>
            </a:r>
          </a:p>
          <a:p>
            <a:pPr marL="628650" lvl="1" indent="-171450">
              <a:buFont typeface="Arial" panose="020B0604020202020204" pitchFamily="34" charset="0"/>
              <a:buChar char="•"/>
            </a:pPr>
            <a:r>
              <a:rPr lang="en-AU" dirty="0"/>
              <a:t>Then it transfers the entire ETH balance (the contract finds its balance using </a:t>
            </a:r>
            <a:r>
              <a:rPr lang="en-AU" i="1" dirty="0"/>
              <a:t>address(this).balance</a:t>
            </a:r>
            <a:r>
              <a:rPr lang="en-AU" dirty="0"/>
              <a:t>) held by the contract to the recipient address.</a:t>
            </a:r>
          </a:p>
          <a:p>
            <a:pPr marL="171450" indent="-171450">
              <a:buFont typeface="Arial" panose="020B0604020202020204" pitchFamily="34" charset="0"/>
              <a:buChar char="•"/>
            </a:pPr>
            <a:r>
              <a:rPr lang="en-AU" dirty="0"/>
              <a:t>There’s also an amount function to check the balance of the escrow contract. While this is not essential (as it can be checked with other means), it would help if the escrow contract is used with another smart contract. Note the ‘view’ keyword which marks the function as read-only.</a:t>
            </a:r>
          </a:p>
          <a:p>
            <a:pPr marL="171450" indent="-171450">
              <a:buFont typeface="Arial" panose="020B0604020202020204" pitchFamily="34" charset="0"/>
              <a:buChar char="•"/>
            </a:pPr>
            <a:r>
              <a:rPr lang="en-AU" dirty="0"/>
              <a:t>This contract is incomplete as it does not have a way of transferring funds back to the payer if the payment condition is not satisfied. It’s omitted for simplicity. The tutorial example contains such a feature</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11</a:t>
            </a:fld>
            <a:endParaRPr lang="en-AU" dirty="0"/>
          </a:p>
        </p:txBody>
      </p:sp>
    </p:spTree>
    <p:extLst>
      <p:ext uri="{BB962C8B-B14F-4D97-AF65-F5344CB8AC3E}">
        <p14:creationId xmlns:p14="http://schemas.microsoft.com/office/powerpoint/2010/main" val="3310807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For the sake of comparison here’s the same contract written by another smart contract language called DAML - Digital asset modelling language.</a:t>
            </a:r>
          </a:p>
          <a:p>
            <a:pPr marL="628650" lvl="1" indent="-171450">
              <a:buFont typeface="Arial" panose="020B0604020202020204" pitchFamily="34" charset="0"/>
              <a:buChar char="•"/>
            </a:pPr>
            <a:r>
              <a:rPr lang="en-AU" dirty="0"/>
              <a:t>Don’t worry if you don’t understand this code </a:t>
            </a:r>
            <a:r>
              <a:rPr lang="en-AU" dirty="0">
                <a:sym typeface="Wingdings" pitchFamily="2" charset="2"/>
              </a:rPr>
              <a:t></a:t>
            </a:r>
            <a:endParaRPr lang="en-AU" dirty="0"/>
          </a:p>
          <a:p>
            <a:pPr marL="628650" lvl="1" indent="-171450">
              <a:buFont typeface="Arial" panose="020B0604020202020204" pitchFamily="34" charset="0"/>
              <a:buChar char="•"/>
            </a:pPr>
            <a:r>
              <a:rPr lang="en-AU" dirty="0"/>
              <a:t>Daml’s style is very different to procedural programming as it’s based on functional programming. Also, its syntax reflects the elements of a legal contract.</a:t>
            </a:r>
          </a:p>
          <a:p>
            <a:pPr marL="628650" lvl="1" indent="-171450">
              <a:buFont typeface="Arial" panose="020B0604020202020204" pitchFamily="34" charset="0"/>
              <a:buChar char="•"/>
            </a:pPr>
            <a:r>
              <a:rPr lang="en-AU" dirty="0"/>
              <a:t>In Daml, smart contract code is called a </a:t>
            </a:r>
            <a:r>
              <a:rPr lang="en-AU" i="1" dirty="0"/>
              <a:t>template</a:t>
            </a:r>
            <a:r>
              <a:rPr lang="en-AU" dirty="0"/>
              <a:t> and a deployed template is called a </a:t>
            </a:r>
            <a:r>
              <a:rPr lang="en-AU" i="1" dirty="0"/>
              <a:t>contract</a:t>
            </a:r>
            <a:r>
              <a:rPr lang="en-AU" dirty="0"/>
              <a:t>.</a:t>
            </a:r>
          </a:p>
          <a:p>
            <a:pPr marL="628650" lvl="1" indent="-171450">
              <a:buFont typeface="Arial" panose="020B0604020202020204" pitchFamily="34" charset="0"/>
              <a:buChar char="•"/>
            </a:pPr>
            <a:r>
              <a:rPr lang="en-AU" dirty="0"/>
              <a:t>Daml is not </a:t>
            </a:r>
            <a:r>
              <a:rPr lang="en-AU" noProof="0" dirty="0"/>
              <a:t>Turing-complete</a:t>
            </a:r>
            <a:endParaRPr lang="en-AU" dirty="0"/>
          </a:p>
          <a:p>
            <a:pPr marL="171450" indent="-171450">
              <a:buFont typeface="Arial" panose="020B0604020202020204" pitchFamily="34" charset="0"/>
              <a:buChar char="•"/>
            </a:pPr>
            <a:r>
              <a:rPr lang="en-AU" dirty="0"/>
              <a:t>Daml documentation provides 3 patterns to achieve this. Here’s the pattern that can lock tokens without changing the token contract code. This code is substantially simplified from a more robust example at https://docs.daml.com/2.4.0/daml/patterns/locking.html </a:t>
            </a:r>
          </a:p>
          <a:p>
            <a:pPr marL="171450" indent="-171450">
              <a:buFont typeface="Arial" panose="020B0604020202020204" pitchFamily="34" charset="0"/>
              <a:buChar char="•"/>
            </a:pPr>
            <a:r>
              <a:rPr lang="en-AU" dirty="0"/>
              <a:t>Because Daml is expected to run in private-permissioned blockchains, there’s no concept of cryptocurrency. Hence, we create a token to represent our payment.</a:t>
            </a:r>
          </a:p>
          <a:p>
            <a:pPr marL="171450" indent="-171450">
              <a:buFont typeface="Arial" panose="020B0604020202020204" pitchFamily="34" charset="0"/>
              <a:buChar char="•"/>
            </a:pPr>
            <a:r>
              <a:rPr lang="en-AU" dirty="0"/>
              <a:t>Hence, we represent payment as a token that is issued by an issuer to the owner.</a:t>
            </a:r>
          </a:p>
          <a:p>
            <a:pPr marL="628650" lvl="1" indent="-171450">
              <a:buFont typeface="Arial" panose="020B0604020202020204" pitchFamily="34" charset="0"/>
              <a:buChar char="•"/>
            </a:pPr>
            <a:r>
              <a:rPr lang="en-AU" dirty="0"/>
              <a:t>The token also has a couple of other attributes signatory, observer, symbol, and amount.</a:t>
            </a:r>
          </a:p>
          <a:p>
            <a:pPr marL="628650" lvl="1" indent="-171450">
              <a:buFont typeface="Arial" panose="020B0604020202020204" pitchFamily="34" charset="0"/>
              <a:buChar char="•"/>
            </a:pPr>
            <a:r>
              <a:rPr lang="en-AU" dirty="0"/>
              <a:t>Using the Transfer function, the owner can transfer the token to the approver. The </a:t>
            </a:r>
            <a:r>
              <a:rPr lang="en-AU" i="1" dirty="0"/>
              <a:t>controller</a:t>
            </a:r>
            <a:r>
              <a:rPr lang="en-AU" dirty="0"/>
              <a:t> keyword says which party can call the smart contract function which is called a choice in Daml. If the function succeeds the newOwner is set as the owner.</a:t>
            </a:r>
          </a:p>
          <a:p>
            <a:pPr marL="171450" indent="-171450">
              <a:buFont typeface="Arial" panose="020B0604020202020204" pitchFamily="34" charset="0"/>
              <a:buChar char="•"/>
            </a:pPr>
            <a:r>
              <a:rPr lang="en-AU" dirty="0"/>
              <a:t>Escrow is a different template, which keeps track of the 3 parties and tokens.</a:t>
            </a:r>
          </a:p>
          <a:p>
            <a:pPr marL="628650" lvl="1" indent="-171450">
              <a:buFont typeface="Arial" panose="020B0604020202020204" pitchFamily="34" charset="0"/>
              <a:buChar char="•"/>
            </a:pPr>
            <a:r>
              <a:rPr lang="en-AU" dirty="0"/>
              <a:t>The pay function is used to pay the recipient and it can only be called by the approver. The  Pay function calls the Token’s Transfer function to change the owner.</a:t>
            </a:r>
          </a:p>
          <a:p>
            <a:pPr marL="171450" indent="-171450">
              <a:buFont typeface="Arial" panose="020B0604020202020204" pitchFamily="34" charset="0"/>
              <a:buChar char="•"/>
            </a:pPr>
            <a:r>
              <a:rPr lang="en-AU" dirty="0"/>
              <a:t>Once payment conditions are satisfied approver calls the </a:t>
            </a:r>
            <a:r>
              <a:rPr lang="en-AU" i="1" dirty="0"/>
              <a:t>pay</a:t>
            </a:r>
            <a:r>
              <a:rPr lang="en-AU" dirty="0"/>
              <a:t>() function/choice to transfer tokens to the recipient.</a:t>
            </a:r>
          </a:p>
        </p:txBody>
      </p:sp>
      <p:sp>
        <p:nvSpPr>
          <p:cNvPr id="4" name="Slide Number Placeholder 3"/>
          <p:cNvSpPr>
            <a:spLocks noGrp="1"/>
          </p:cNvSpPr>
          <p:nvPr>
            <p:ph type="sldNum" sz="quarter" idx="5"/>
          </p:nvPr>
        </p:nvSpPr>
        <p:spPr/>
        <p:txBody>
          <a:bodyPr/>
          <a:lstStyle/>
          <a:p>
            <a:fld id="{CC27A11D-AD98-434C-A1DD-B0717C45F4BF}" type="slidenum">
              <a:rPr lang="en-AU" smtClean="0"/>
              <a:t>12</a:t>
            </a:fld>
            <a:endParaRPr lang="en-AU" dirty="0"/>
          </a:p>
        </p:txBody>
      </p:sp>
    </p:spTree>
    <p:extLst>
      <p:ext uri="{BB962C8B-B14F-4D97-AF65-F5344CB8AC3E}">
        <p14:creationId xmlns:p14="http://schemas.microsoft.com/office/powerpoint/2010/main" val="4207540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Here are a few additional details about Solidity.</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Like many other languages, you can specify interfaces. E.g., in class Base, we specify the interface foo while it’s implemented in class Derived.</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can overload functions too, but remember they can lead to confusion code.</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Arrays work similarly to Java/JavaScript.</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constructor is executed once when a contract is created. This is useful, as you can set the owner of the contract within the constructor. You can skip the constructor if there’s no need to set any state at the beginning of the contract.</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13</a:t>
            </a:fld>
            <a:endParaRPr lang="en-AU" dirty="0"/>
          </a:p>
        </p:txBody>
      </p:sp>
    </p:spTree>
    <p:extLst>
      <p:ext uri="{BB962C8B-B14F-4D97-AF65-F5344CB8AC3E}">
        <p14:creationId xmlns:p14="http://schemas.microsoft.com/office/powerpoint/2010/main" val="1299291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Here’s a more detailed example related to our Project 1.</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contract name is Ballot.</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Here we define 2 structures called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Voter</a:t>
            </a:r>
            <a:r>
              <a:rPr lang="en-AU" sz="1200" dirty="0">
                <a:effectLst/>
                <a:latin typeface="Calibri" panose="020F0502020204030204" pitchFamily="34" charset="0"/>
                <a:ea typeface="Calibri" panose="020F0502020204030204" pitchFamily="34" charset="0"/>
                <a:cs typeface="Times New Roman" panose="02020603050405020304" pitchFamily="18" charset="0"/>
              </a:rPr>
              <a:t> and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Proposal</a:t>
            </a:r>
            <a:r>
              <a:rPr lang="en-AU" sz="12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Aft>
                <a:spcPts val="800"/>
              </a:spcAft>
              <a:buFont typeface="Arial" panose="020B0604020202020204" pitchFamily="34" charset="0"/>
              <a:buChar char="•"/>
              <a:tabLst>
                <a:tab pos="457200" algn="l"/>
              </a:tabLst>
            </a:pPr>
            <a:r>
              <a:rPr lang="en-AU" sz="1200" i="1" dirty="0">
                <a:effectLst/>
                <a:latin typeface="Calibri" panose="020F0502020204030204" pitchFamily="34" charset="0"/>
                <a:ea typeface="Calibri" panose="020F0502020204030204" pitchFamily="34" charset="0"/>
                <a:cs typeface="Times New Roman" panose="02020603050405020304" pitchFamily="18" charset="0"/>
              </a:rPr>
              <a:t>voted</a:t>
            </a:r>
            <a:r>
              <a:rPr lang="en-AU" sz="1200" dirty="0">
                <a:effectLst/>
                <a:latin typeface="Calibri" panose="020F0502020204030204" pitchFamily="34" charset="0"/>
                <a:ea typeface="Calibri" panose="020F0502020204030204" pitchFamily="34" charset="0"/>
                <a:cs typeface="Times New Roman" panose="02020603050405020304" pitchFamily="18" charset="0"/>
              </a:rPr>
              <a:t> keeps track of whether the voter already voted, and the vote result is maintained in the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vote.</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Typically we consider all votes equal. However, in this code, we use a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weight</a:t>
            </a:r>
            <a:r>
              <a:rPr lang="en-AU" sz="1200" dirty="0">
                <a:effectLst/>
                <a:latin typeface="Calibri" panose="020F0502020204030204" pitchFamily="34" charset="0"/>
                <a:ea typeface="Calibri" panose="020F0502020204030204" pitchFamily="34" charset="0"/>
                <a:cs typeface="Times New Roman" panose="02020603050405020304" pitchFamily="18" charset="0"/>
              </a:rPr>
              <a:t> variable to give disproportionate weight to votes. E.g., we can weigh one’s vote based on the number of stocks he/she owns in a company.</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If there is a delegate who can vote on behalf of the voter, we track the Ethereum address of the voter here. Note the data type is address (which is a 160-bit string). E.g., in capital markets a funds manager may vote on behalf of the asset owner.</a:t>
            </a:r>
          </a:p>
          <a:p>
            <a:pPr marL="342900" marR="0" lvl="0"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Proposal</a:t>
            </a:r>
            <a:r>
              <a:rPr lang="en-AU" sz="1200" dirty="0">
                <a:effectLst/>
                <a:latin typeface="Calibri" panose="020F0502020204030204" pitchFamily="34" charset="0"/>
                <a:ea typeface="Calibri" panose="020F0502020204030204" pitchFamily="34" charset="0"/>
                <a:cs typeface="Times New Roman" panose="02020603050405020304" pitchFamily="18" charset="0"/>
              </a:rPr>
              <a:t> structure is used to keep track of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voteCount</a:t>
            </a:r>
            <a:r>
              <a:rPr lang="en-AU" sz="1200" dirty="0">
                <a:effectLst/>
                <a:latin typeface="Calibri" panose="020F0502020204030204" pitchFamily="34" charset="0"/>
                <a:ea typeface="Calibri" panose="020F0502020204030204" pitchFamily="34" charset="0"/>
                <a:cs typeface="Times New Roman" panose="02020603050405020304" pitchFamily="18" charset="0"/>
              </a:rPr>
              <a:t> for each proposal we are voting for.</a:t>
            </a:r>
          </a:p>
          <a:p>
            <a:pPr marL="342900" marR="0" lvl="0"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A list of vote counts is maintained in the Proposals array.</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chairperson</a:t>
            </a:r>
            <a:r>
              <a:rPr lang="en-AU" sz="1200" dirty="0">
                <a:effectLst/>
                <a:latin typeface="Calibri" panose="020F0502020204030204" pitchFamily="34" charset="0"/>
                <a:ea typeface="Calibri" panose="020F0502020204030204" pitchFamily="34" charset="0"/>
                <a:cs typeface="Times New Roman" panose="02020603050405020304" pitchFamily="18" charset="0"/>
              </a:rPr>
              <a:t> is another address and is the owner or controller of the voting process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We keep track of the list of voters using a hash map where the key is the voter’s address and the value is the Voter structure. This is like a table with 2 columns. Column 1 is the address of the voter and column 2 is the voter structure.</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When we run the Constructor at the time of smart contract deployment, we set the chairperson to the sender of the transaction. The sender is identified from msg.sender.</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We also set the chairperson as a voter and set the number of proposals to the value passed while calling the constructor.</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14</a:t>
            </a:fld>
            <a:endParaRPr lang="en-AU" dirty="0"/>
          </a:p>
        </p:txBody>
      </p:sp>
    </p:spTree>
    <p:extLst>
      <p:ext uri="{BB962C8B-B14F-4D97-AF65-F5344CB8AC3E}">
        <p14:creationId xmlns:p14="http://schemas.microsoft.com/office/powerpoint/2010/main" val="427699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all data on an Ethereum smart contract is publicly visible, for the proper functioning of our smart contracts we must specify the variable and function visibility correctly. This prevents accidental state changes and can also act as some form of access control. </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E.g., Solidity provides 2 types of function calls:</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Internal calls are local calls from the same contract. </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External functions are triggered by a transaction (or message) send either by a user or another smart contract, i.e., called by a source outside the contract.</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There are different state and function visibility settings:</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Public functions can be called both by transactions/calls arising externally and internally. For state variables that are marked public, the compiler will automatically create getter functions.</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Private functions are only visible in the contract that they are declared in. They can’t be used in derived contracts.</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Internal functions can be called only from other codes in the same contract or by derived contracts (through inheritance). State variables of a smart contract are internal by default.</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External functions can be called only from outside (either transaction from a user or another contract). Such functions can’t be called within the smart contract. If function f is external, calling it internally is impossible. However, while f() will fail, this.f() will work as it’s like the call is coming from </a:t>
            </a:r>
            <a:r>
              <a:rPr lang="en-AU" sz="1200" i="1" dirty="0">
                <a:effectLst/>
                <a:latin typeface="Calibri" panose="020F0502020204030204" pitchFamily="34" charset="0"/>
                <a:ea typeface="Calibri" panose="020F0502020204030204" pitchFamily="34" charset="0"/>
                <a:cs typeface="Times New Roman" panose="02020603050405020304" pitchFamily="18" charset="0"/>
              </a:rPr>
              <a:t>this</a:t>
            </a:r>
            <a:r>
              <a:rPr lang="en-AU" sz="1200" dirty="0">
                <a:effectLst/>
                <a:latin typeface="Calibri" panose="020F0502020204030204" pitchFamily="34" charset="0"/>
                <a:ea typeface="Calibri" panose="020F0502020204030204" pitchFamily="34" charset="0"/>
                <a:cs typeface="Times New Roman" panose="02020603050405020304" pitchFamily="18" charset="0"/>
              </a:rPr>
              <a:t> contract.</a:t>
            </a:r>
          </a:p>
        </p:txBody>
      </p:sp>
      <p:sp>
        <p:nvSpPr>
          <p:cNvPr id="4" name="Slide Number Placeholder 3"/>
          <p:cNvSpPr>
            <a:spLocks noGrp="1"/>
          </p:cNvSpPr>
          <p:nvPr>
            <p:ph type="sldNum" sz="quarter" idx="5"/>
          </p:nvPr>
        </p:nvSpPr>
        <p:spPr/>
        <p:txBody>
          <a:bodyPr/>
          <a:lstStyle/>
          <a:p>
            <a:fld id="{9A496215-5E4C-414D-A8DB-C38AA7CF7C2A}" type="slidenum">
              <a:rPr lang="en-AU" smtClean="0"/>
              <a:pPr/>
              <a:t>15</a:t>
            </a:fld>
            <a:endParaRPr lang="en-AU" dirty="0"/>
          </a:p>
        </p:txBody>
      </p:sp>
    </p:spTree>
    <p:extLst>
      <p:ext uri="{BB962C8B-B14F-4D97-AF65-F5344CB8AC3E}">
        <p14:creationId xmlns:p14="http://schemas.microsoft.com/office/powerpoint/2010/main" val="4156783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sz="1200" kern="1200" dirty="0">
                <a:solidFill>
                  <a:schemeClr val="tx1"/>
                </a:solidFill>
                <a:effectLst/>
                <a:latin typeface="+mn-lt"/>
                <a:ea typeface="+mn-ea"/>
                <a:cs typeface="+mn-cs"/>
              </a:rPr>
              <a:t>Here are some examples of data &amp; function visibility.</a:t>
            </a:r>
          </a:p>
          <a:p>
            <a:pPr marL="171450" lvl="0" indent="-171450">
              <a:buFont typeface="Arial" panose="020B0604020202020204" pitchFamily="34" charset="0"/>
              <a:buChar char="•"/>
            </a:pPr>
            <a:r>
              <a:rPr lang="en-AU" sz="1200" kern="1200" dirty="0">
                <a:solidFill>
                  <a:schemeClr val="tx1"/>
                </a:solidFill>
                <a:effectLst/>
                <a:latin typeface="+mn-lt"/>
                <a:ea typeface="+mn-ea"/>
                <a:cs typeface="+mn-cs"/>
              </a:rPr>
              <a:t>Contract 1 (Cont1) has a private variable and 4 functions with different visibility settings.</a:t>
            </a:r>
          </a:p>
          <a:p>
            <a:pPr marL="171450" lvl="0" indent="-171450">
              <a:buFont typeface="Arial" panose="020B0604020202020204" pitchFamily="34" charset="0"/>
              <a:buChar char="•"/>
            </a:pPr>
            <a:r>
              <a:rPr lang="en-AU" sz="1200" kern="1200" dirty="0">
                <a:solidFill>
                  <a:schemeClr val="tx1"/>
                </a:solidFill>
                <a:effectLst/>
                <a:latin typeface="+mn-lt"/>
                <a:ea typeface="+mn-ea"/>
                <a:cs typeface="+mn-cs"/>
              </a:rPr>
              <a:t>Contract 2 uses the class Cont1 while Contract 3 extends Cont1.</a:t>
            </a:r>
          </a:p>
          <a:p>
            <a:pPr marL="171450" lvl="0" indent="-171450">
              <a:buFont typeface="Arial" panose="020B0604020202020204" pitchFamily="34" charset="0"/>
              <a:buChar char="•"/>
            </a:pPr>
            <a:r>
              <a:rPr lang="en-AU" sz="1200" i="1" kern="1200" dirty="0">
                <a:solidFill>
                  <a:schemeClr val="tx1"/>
                </a:solidFill>
                <a:effectLst/>
                <a:latin typeface="+mn-lt"/>
                <a:ea typeface="+mn-ea"/>
                <a:cs typeface="+mn-cs"/>
              </a:rPr>
              <a:t>Cont2</a:t>
            </a:r>
            <a:r>
              <a:rPr lang="en-AU" sz="1200" kern="1200" dirty="0">
                <a:solidFill>
                  <a:schemeClr val="tx1"/>
                </a:solidFill>
                <a:effectLst/>
                <a:latin typeface="+mn-lt"/>
                <a:ea typeface="+mn-ea"/>
                <a:cs typeface="+mn-cs"/>
              </a:rPr>
              <a:t> try to access </a:t>
            </a:r>
            <a:r>
              <a:rPr lang="en-AU" sz="1200" i="1" kern="1200" dirty="0">
                <a:solidFill>
                  <a:schemeClr val="tx1"/>
                </a:solidFill>
                <a:effectLst/>
                <a:latin typeface="+mn-lt"/>
                <a:ea typeface="+mn-ea"/>
                <a:cs typeface="+mn-cs"/>
              </a:rPr>
              <a:t>func</a:t>
            </a:r>
            <a:r>
              <a:rPr lang="en-AU" sz="1200" kern="1200" dirty="0">
                <a:solidFill>
                  <a:schemeClr val="tx1"/>
                </a:solidFill>
                <a:effectLst/>
                <a:latin typeface="+mn-lt"/>
                <a:ea typeface="+mn-ea"/>
                <a:cs typeface="+mn-cs"/>
              </a:rPr>
              <a:t> from </a:t>
            </a:r>
            <a:r>
              <a:rPr lang="en-AU" sz="1200" i="1" kern="1200" dirty="0">
                <a:solidFill>
                  <a:schemeClr val="tx1"/>
                </a:solidFill>
                <a:effectLst/>
                <a:latin typeface="+mn-lt"/>
                <a:ea typeface="+mn-ea"/>
                <a:cs typeface="+mn-cs"/>
              </a:rPr>
              <a:t>Cont1</a:t>
            </a:r>
            <a:r>
              <a:rPr lang="en-AU" sz="1200" kern="1200" dirty="0">
                <a:solidFill>
                  <a:schemeClr val="tx1"/>
                </a:solidFill>
                <a:effectLst/>
                <a:latin typeface="+mn-lt"/>
                <a:ea typeface="+mn-ea"/>
                <a:cs typeface="+mn-cs"/>
              </a:rPr>
              <a:t>, which is marked as private. Private functions are internal only hence, this call will fail.</a:t>
            </a:r>
          </a:p>
          <a:p>
            <a:pPr marL="171450" lvl="0" indent="-171450">
              <a:buFont typeface="Arial" panose="020B0604020202020204" pitchFamily="34" charset="0"/>
              <a:buChar char="•"/>
            </a:pPr>
            <a:r>
              <a:rPr lang="en-AU" sz="1200" kern="1200" dirty="0">
                <a:solidFill>
                  <a:schemeClr val="tx1"/>
                </a:solidFill>
                <a:effectLst/>
                <a:latin typeface="+mn-lt"/>
                <a:ea typeface="+mn-ea"/>
                <a:cs typeface="+mn-cs"/>
              </a:rPr>
              <a:t>Calls to </a:t>
            </a:r>
            <a:r>
              <a:rPr lang="en-AU" sz="1200" i="1" kern="1200" dirty="0">
                <a:solidFill>
                  <a:schemeClr val="tx1"/>
                </a:solidFill>
                <a:effectLst/>
                <a:latin typeface="+mn-lt"/>
                <a:ea typeface="+mn-ea"/>
                <a:cs typeface="+mn-cs"/>
              </a:rPr>
              <a:t>dataSet</a:t>
            </a:r>
            <a:r>
              <a:rPr lang="en-AU" sz="1200" kern="1200" dirty="0">
                <a:solidFill>
                  <a:schemeClr val="tx1"/>
                </a:solidFill>
                <a:effectLst/>
                <a:latin typeface="+mn-lt"/>
                <a:ea typeface="+mn-ea"/>
                <a:cs typeface="+mn-cs"/>
              </a:rPr>
              <a:t> and </a:t>
            </a:r>
            <a:r>
              <a:rPr lang="en-AU" sz="1200" i="1" kern="1200" dirty="0">
                <a:solidFill>
                  <a:schemeClr val="tx1"/>
                </a:solidFill>
                <a:effectLst/>
                <a:latin typeface="+mn-lt"/>
                <a:ea typeface="+mn-ea"/>
                <a:cs typeface="+mn-cs"/>
              </a:rPr>
              <a:t>dataGet</a:t>
            </a:r>
            <a:r>
              <a:rPr lang="en-AU" sz="1200" kern="1200" dirty="0">
                <a:solidFill>
                  <a:schemeClr val="tx1"/>
                </a:solidFill>
                <a:effectLst/>
                <a:latin typeface="+mn-lt"/>
                <a:ea typeface="+mn-ea"/>
                <a:cs typeface="+mn-cs"/>
              </a:rPr>
              <a:t> will work as it’s public functions.</a:t>
            </a:r>
          </a:p>
          <a:p>
            <a:pPr marL="171450" lvl="0" indent="-171450">
              <a:buFont typeface="Arial" panose="020B0604020202020204" pitchFamily="34" charset="0"/>
              <a:buChar char="•"/>
            </a:pPr>
            <a:r>
              <a:rPr lang="en-AU" sz="1200" i="1" kern="1200" dirty="0">
                <a:solidFill>
                  <a:schemeClr val="tx1"/>
                </a:solidFill>
                <a:effectLst/>
                <a:latin typeface="+mn-lt"/>
                <a:ea typeface="+mn-ea"/>
                <a:cs typeface="+mn-cs"/>
              </a:rPr>
              <a:t>compute</a:t>
            </a:r>
            <a:r>
              <a:rPr lang="en-AU" sz="1200" kern="1200" dirty="0">
                <a:solidFill>
                  <a:schemeClr val="tx1"/>
                </a:solidFill>
                <a:effectLst/>
                <a:latin typeface="+mn-lt"/>
                <a:ea typeface="+mn-ea"/>
                <a:cs typeface="+mn-cs"/>
              </a:rPr>
              <a:t> is an internal function, much like private from an external contract. Hence, this call will fail.</a:t>
            </a:r>
          </a:p>
          <a:p>
            <a:pPr marL="171450" lvl="0" indent="-171450">
              <a:buFont typeface="Arial" panose="020B0604020202020204" pitchFamily="34" charset="0"/>
              <a:buChar char="•"/>
            </a:pPr>
            <a:r>
              <a:rPr lang="en-AU" sz="1200" kern="1200" dirty="0">
                <a:solidFill>
                  <a:schemeClr val="tx1"/>
                </a:solidFill>
                <a:effectLst/>
                <a:latin typeface="+mn-lt"/>
                <a:ea typeface="+mn-ea"/>
                <a:cs typeface="+mn-cs"/>
              </a:rPr>
              <a:t>However, it won’t fail in </a:t>
            </a:r>
            <a:r>
              <a:rPr lang="en-AU" sz="1200" i="1" kern="1200" dirty="0">
                <a:solidFill>
                  <a:schemeClr val="tx1"/>
                </a:solidFill>
                <a:effectLst/>
                <a:latin typeface="+mn-lt"/>
                <a:ea typeface="+mn-ea"/>
                <a:cs typeface="+mn-cs"/>
              </a:rPr>
              <a:t>Cont3</a:t>
            </a:r>
            <a:r>
              <a:rPr lang="en-AU" sz="1200" kern="1200" dirty="0">
                <a:solidFill>
                  <a:schemeClr val="tx1"/>
                </a:solidFill>
                <a:effectLst/>
                <a:latin typeface="+mn-lt"/>
                <a:ea typeface="+mn-ea"/>
                <a:cs typeface="+mn-cs"/>
              </a:rPr>
              <a:t> as </a:t>
            </a:r>
            <a:r>
              <a:rPr lang="en-AU" sz="1200" i="1" kern="1200" dirty="0">
                <a:solidFill>
                  <a:schemeClr val="tx1"/>
                </a:solidFill>
                <a:effectLst/>
                <a:latin typeface="+mn-lt"/>
                <a:ea typeface="+mn-ea"/>
                <a:cs typeface="+mn-cs"/>
              </a:rPr>
              <a:t>Cont3</a:t>
            </a:r>
            <a:r>
              <a:rPr lang="en-AU" sz="1200" kern="1200" dirty="0">
                <a:solidFill>
                  <a:schemeClr val="tx1"/>
                </a:solidFill>
                <a:effectLst/>
                <a:latin typeface="+mn-lt"/>
                <a:ea typeface="+mn-ea"/>
                <a:cs typeface="+mn-cs"/>
              </a:rPr>
              <a:t> derives from </a:t>
            </a:r>
            <a:r>
              <a:rPr lang="en-AU" sz="1200" i="1" kern="1200" dirty="0">
                <a:solidFill>
                  <a:schemeClr val="tx1"/>
                </a:solidFill>
                <a:effectLst/>
                <a:latin typeface="+mn-lt"/>
                <a:ea typeface="+mn-ea"/>
                <a:cs typeface="+mn-cs"/>
              </a:rPr>
              <a:t>Cont1</a:t>
            </a:r>
            <a:r>
              <a:rPr lang="en-AU" sz="1200" kern="1200" dirty="0">
                <a:solidFill>
                  <a:schemeClr val="tx1"/>
                </a:solidFill>
                <a:effectLst/>
                <a:latin typeface="+mn-lt"/>
                <a:ea typeface="+mn-ea"/>
                <a:cs typeface="+mn-cs"/>
              </a:rPr>
              <a:t>, as internal functions can be called from derived contracts.</a:t>
            </a:r>
          </a:p>
          <a:p>
            <a:pPr marL="171450" lvl="0" indent="-171450">
              <a:buFont typeface="Arial" panose="020B0604020202020204" pitchFamily="34" charset="0"/>
              <a:buChar char="•"/>
            </a:pP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16</a:t>
            </a:fld>
            <a:endParaRPr lang="en-AU" dirty="0"/>
          </a:p>
        </p:txBody>
      </p:sp>
    </p:spTree>
    <p:extLst>
      <p:ext uri="{BB962C8B-B14F-4D97-AF65-F5344CB8AC3E}">
        <p14:creationId xmlns:p14="http://schemas.microsoft.com/office/powerpoint/2010/main" val="504818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smart contracts are essentially another price of code, you need to be extra careful as the code is visible to others exposing any potential vulnerabilities. </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Also, there are minor differences in executing a code on a typical desktop vs on EVM due to differences in implementation. Such differences need to be thoroughly understood.</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Further, there’s no rollback if something goes wrong due to the immutability of a blockchain. Hence, we need to be very careful.</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Following are some of the best practices:</a:t>
            </a:r>
          </a:p>
          <a:p>
            <a:pPr marL="742950" lvl="1" indent="-285750">
              <a:lnSpc>
                <a:spcPct val="107000"/>
              </a:lnSpc>
              <a:spcAft>
                <a:spcPts val="800"/>
              </a:spcAft>
              <a:buFont typeface="Arial" panose="020B0604020202020204" pitchFamily="34" charset="0"/>
              <a:buChar char="•"/>
              <a:tabLst>
                <a:tab pos="9144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Follow the KISS principle, where KISS stands for keep it simple, stupid. This essentially means making it readable/understandable so other developers and technical users can start trusting your code.</a:t>
            </a:r>
          </a:p>
          <a:p>
            <a:pPr marL="742950" lvl="1" indent="-285750">
              <a:lnSpc>
                <a:spcPct val="107000"/>
              </a:lnSpc>
              <a:spcAft>
                <a:spcPts val="800"/>
              </a:spcAft>
              <a:buFont typeface="Arial" panose="020B0604020202020204" pitchFamily="34" charset="0"/>
              <a:buChar char="•"/>
              <a:tabLst>
                <a:tab pos="9144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Follow best practices, especially around security. Due to immutability and lack of central governance, there is no safety net if something goes wrong.</a:t>
            </a:r>
          </a:p>
          <a:p>
            <a:pPr marL="742950" marR="0" lvl="1"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9144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Always look at online documentation as both Solidity and EVM are under rapid evolution.</a:t>
            </a:r>
            <a:endParaRPr lang="en-AU" dirty="0"/>
          </a:p>
          <a:p>
            <a:pPr marL="742950" marR="0" lvl="1"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9144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may also want to make the code available to potential users (e.g., open-source), or at least the interface and there are several interface standards such as ERC-20 and ERC-721.</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the interface or functions of a smart contract isn’t visible from the deployed code, and there’s no well-defined structure, the Solidity compiler establishes a particular structure. In Solidity, this structure is encoded into a JSON (JavaScript Object Notation) object known as the </a:t>
            </a:r>
            <a:r>
              <a:rPr lang="en-AU" noProof="0" dirty="0"/>
              <a:t>ABI (Application Binary Interface).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structure needs to be known to the caller of a function to properly format the transaction. You will see in a later lab/tutorial how to use ABI.</a:t>
            </a:r>
          </a:p>
        </p:txBody>
      </p:sp>
      <p:sp>
        <p:nvSpPr>
          <p:cNvPr id="4" name="Slide Number Placeholder 3"/>
          <p:cNvSpPr>
            <a:spLocks noGrp="1"/>
          </p:cNvSpPr>
          <p:nvPr>
            <p:ph type="sldNum" sz="quarter" idx="5"/>
          </p:nvPr>
        </p:nvSpPr>
        <p:spPr/>
        <p:txBody>
          <a:bodyPr/>
          <a:lstStyle/>
          <a:p>
            <a:fld id="{9A496215-5E4C-414D-A8DB-C38AA7CF7C2A}" type="slidenum">
              <a:rPr lang="en-AU" smtClean="0"/>
              <a:pPr/>
              <a:t>17</a:t>
            </a:fld>
            <a:endParaRPr lang="en-AU" dirty="0"/>
          </a:p>
        </p:txBody>
      </p:sp>
    </p:spTree>
    <p:extLst>
      <p:ext uri="{BB962C8B-B14F-4D97-AF65-F5344CB8AC3E}">
        <p14:creationId xmlns:p14="http://schemas.microsoft.com/office/powerpoint/2010/main" val="336435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Decentralised applications or DApps are applications where main functionality is implemented through smart contracts.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Application backend is executed in a decentralised environment like blockchain.</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As seen in the figure, even its storage may be decentralised, e.g., IPFS which stands for Inter-Planetary File System is a P2P storage solution used by some DApps.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frontend can be hosted as a web or mobile app. It interacts with its backend through an API.</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“State of the dapps” is a directory of DApps recorded on blockchain.</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It’s important to understand that while DApps rely on smart contracts, not all smart contracts belong to DApps.</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18</a:t>
            </a:fld>
            <a:endParaRPr lang="en-AU" dirty="0"/>
          </a:p>
        </p:txBody>
      </p:sp>
    </p:spTree>
    <p:extLst>
      <p:ext uri="{BB962C8B-B14F-4D97-AF65-F5344CB8AC3E}">
        <p14:creationId xmlns:p14="http://schemas.microsoft.com/office/powerpoint/2010/main" val="47408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dirty="0"/>
              <a:t>These are the types of questions you can expect in the quiz.</a:t>
            </a:r>
          </a:p>
          <a:p>
            <a:pPr marL="342900" lvl="0" indent="-342900">
              <a:lnSpc>
                <a:spcPct val="107000"/>
              </a:lnSpc>
              <a:spcAft>
                <a:spcPts val="800"/>
              </a:spcAft>
              <a:buFont typeface="Arial" panose="020B0604020202020204" pitchFamily="34" charset="0"/>
              <a:buChar char="•"/>
              <a:tabLst>
                <a:tab pos="457200" algn="l"/>
              </a:tabLst>
            </a:pPr>
            <a:r>
              <a:rPr lang="en-AU" dirty="0"/>
              <a:t>A smart contract can be used both as storage and computational elements. Hence, they are good for both managing data and achieving shared behaviour among a set of parties, e.g., an Escrow contract.</a:t>
            </a:r>
          </a:p>
          <a:p>
            <a:pPr marL="342900" lvl="0" indent="-342900">
              <a:lnSpc>
                <a:spcPct val="107000"/>
              </a:lnSpc>
              <a:spcAft>
                <a:spcPts val="800"/>
              </a:spcAft>
              <a:buFont typeface="Arial" panose="020B0604020202020204" pitchFamily="34" charset="0"/>
              <a:buChar char="•"/>
              <a:tabLst>
                <a:tab pos="457200" algn="l"/>
              </a:tabLst>
            </a:pPr>
            <a:r>
              <a:rPr lang="en-AU" dirty="0"/>
              <a:t>Not all smart contract languages are Turing complete, while Solidity is Turing complete Daml is not.</a:t>
            </a:r>
          </a:p>
          <a:p>
            <a:pPr marL="342900" lvl="0" indent="-342900">
              <a:lnSpc>
                <a:spcPct val="107000"/>
              </a:lnSpc>
              <a:spcAft>
                <a:spcPts val="800"/>
              </a:spcAft>
              <a:buFont typeface="Arial" panose="020B0604020202020204" pitchFamily="34" charset="0"/>
              <a:buChar char="•"/>
              <a:tabLst>
                <a:tab pos="457200" algn="l"/>
              </a:tabLst>
            </a:pPr>
            <a:r>
              <a:rPr lang="en-AU" dirty="0"/>
              <a:t>There is some time delay between issuing a transaction and it gets included in a block (this can vary from a few seconds to many minutes and even hours). Hence, there is a possibility that another transaction may execute in the meantime changing the ledger state.</a:t>
            </a:r>
          </a:p>
          <a:p>
            <a:pPr marL="342900" lvl="0" indent="-342900">
              <a:lnSpc>
                <a:spcPct val="107000"/>
              </a:lnSpc>
              <a:spcAft>
                <a:spcPts val="800"/>
              </a:spcAft>
              <a:buFont typeface="Arial" panose="020B0604020202020204" pitchFamily="34" charset="0"/>
              <a:buChar char="•"/>
              <a:tabLst>
                <a:tab pos="457200" algn="l"/>
              </a:tabLst>
            </a:pPr>
            <a:r>
              <a:rPr lang="en-AU" dirty="0"/>
              <a:t>As in typical programming, a private function cannot be called from outside the contract. Not even by a derived contract.</a:t>
            </a:r>
          </a:p>
          <a:p>
            <a:pPr marL="342900" lvl="0" indent="-342900">
              <a:lnSpc>
                <a:spcPct val="107000"/>
              </a:lnSpc>
              <a:spcAft>
                <a:spcPts val="800"/>
              </a:spcAft>
              <a:buFont typeface="Arial" panose="020B0604020202020204" pitchFamily="34" charset="0"/>
              <a:buChar char="•"/>
              <a:tabLst>
                <a:tab pos="457200" algn="l"/>
              </a:tabLst>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19</a:t>
            </a:fld>
            <a:endParaRPr lang="en-AU" dirty="0"/>
          </a:p>
        </p:txBody>
      </p:sp>
    </p:spTree>
    <p:extLst>
      <p:ext uri="{BB962C8B-B14F-4D97-AF65-F5344CB8AC3E}">
        <p14:creationId xmlns:p14="http://schemas.microsoft.com/office/powerpoint/2010/main" val="176715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start with a discussion on smart contracts and their relationship (or lack of relationship) with legal contracts.</a:t>
            </a:r>
          </a:p>
          <a:p>
            <a:pPr marL="171450" indent="-171450">
              <a:buFont typeface="Arial" panose="020B0604020202020204" pitchFamily="34" charset="0"/>
              <a:buChar char="•"/>
            </a:pPr>
            <a:r>
              <a:rPr lang="en-AU" dirty="0"/>
              <a:t>Next, we’ll have a very high-level discussion about tokens.</a:t>
            </a:r>
          </a:p>
          <a:p>
            <a:pPr marL="171450" indent="-171450">
              <a:buFont typeface="Arial" panose="020B0604020202020204" pitchFamily="34" charset="0"/>
              <a:buChar char="•"/>
            </a:pPr>
            <a:r>
              <a:rPr lang="en-AU" dirty="0"/>
              <a:t>Finally, we’ll discuss oracles that enable a blockchain/smart contract to interact with off-chain components of a software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1292272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discuss how smart contracts may or may not relate to legal contracts.</a:t>
            </a:r>
          </a:p>
        </p:txBody>
      </p:sp>
      <p:sp>
        <p:nvSpPr>
          <p:cNvPr id="4" name="Slide Number Placeholder 3"/>
          <p:cNvSpPr>
            <a:spLocks noGrp="1"/>
          </p:cNvSpPr>
          <p:nvPr>
            <p:ph type="sldNum" sz="quarter" idx="5"/>
          </p:nvPr>
        </p:nvSpPr>
        <p:spPr/>
        <p:txBody>
          <a:bodyPr/>
          <a:lstStyle/>
          <a:p>
            <a:fld id="{CC27A11D-AD98-434C-A1DD-B0717C45F4BF}" type="slidenum">
              <a:rPr lang="en-AU" smtClean="0"/>
              <a:t>20</a:t>
            </a:fld>
            <a:endParaRPr lang="en-AU" dirty="0"/>
          </a:p>
        </p:txBody>
      </p:sp>
    </p:spTree>
    <p:extLst>
      <p:ext uri="{BB962C8B-B14F-4D97-AF65-F5344CB8AC3E}">
        <p14:creationId xmlns:p14="http://schemas.microsoft.com/office/powerpoint/2010/main" val="3492031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How many of you think a vending machine is a contract?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 are different views on this, e.g., If so, where is the contract written?</a:t>
            </a:r>
          </a:p>
          <a:p>
            <a:pPr marL="171450" indent="-171450">
              <a:buFont typeface="Arial" panose="020B0604020202020204" pitchFamily="34" charset="0"/>
              <a:buChar char="•"/>
            </a:pPr>
            <a:r>
              <a:rPr lang="en-AU" dirty="0"/>
              <a:t>There are contracts at least between the vending machine company and the customer who wishes to install them.</a:t>
            </a:r>
          </a:p>
          <a:p>
            <a:pPr marL="171450" indent="-171450">
              <a:buFont typeface="Arial" panose="020B0604020202020204" pitchFamily="34" charset="0"/>
              <a:buChar char="•"/>
            </a:pPr>
            <a:r>
              <a:rPr lang="en-AU" dirty="0"/>
              <a:t>The last one is interesting, as even lawyers don’t know when it comes to digital assets. That is why Treasure is undertaking a token mapping exercise to give guidance on different types of crypto assets.</a:t>
            </a:r>
          </a:p>
        </p:txBody>
      </p:sp>
      <p:sp>
        <p:nvSpPr>
          <p:cNvPr id="4" name="Slide Number Placeholder 3"/>
          <p:cNvSpPr>
            <a:spLocks noGrp="1"/>
          </p:cNvSpPr>
          <p:nvPr>
            <p:ph type="sldNum" sz="quarter" idx="5"/>
          </p:nvPr>
        </p:nvSpPr>
        <p:spPr/>
        <p:txBody>
          <a:bodyPr/>
          <a:lstStyle/>
          <a:p>
            <a:fld id="{CC27A11D-AD98-434C-A1DD-B0717C45F4BF}" type="slidenum">
              <a:rPr lang="en-AU" smtClean="0"/>
              <a:t>21</a:t>
            </a:fld>
            <a:endParaRPr lang="en-AU" dirty="0"/>
          </a:p>
        </p:txBody>
      </p:sp>
    </p:spTree>
    <p:extLst>
      <p:ext uri="{BB962C8B-B14F-4D97-AF65-F5344CB8AC3E}">
        <p14:creationId xmlns:p14="http://schemas.microsoft.com/office/powerpoint/2010/main" val="4126659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idea of smart contracts existed before blockchains were invented.  Bitcoin emerged in 2009, but Nick Szabo talked about smart contracts in 1997.</a:t>
            </a:r>
          </a:p>
          <a:p>
            <a:pPr marL="171450" indent="-171450">
              <a:buFont typeface="Arial" panose="020B0604020202020204" pitchFamily="34" charset="0"/>
              <a:buChar char="•"/>
            </a:pPr>
            <a:r>
              <a:rPr lang="en-AU" dirty="0"/>
              <a:t>He talked about the possibility of embedding contractual clauses in hardware and software.</a:t>
            </a:r>
          </a:p>
          <a:p>
            <a:pPr marL="171450" indent="-171450">
              <a:buFont typeface="Arial" panose="020B0604020202020204" pitchFamily="34" charset="0"/>
              <a:buChar char="•"/>
            </a:pPr>
            <a:r>
              <a:rPr lang="en-AU" dirty="0"/>
              <a:t>He then gives other examples of properties/assets that could be controlled by digital means. For example, he talked about a car security system that might let a creditor access the car, not just the owner. He also talked about conditions under which the creditor gets access, e.g., one payment missed and while the car is not being driven.</a:t>
            </a:r>
          </a:p>
          <a:p>
            <a:pPr marL="171450" indent="-171450">
              <a:buFont typeface="Arial" panose="020B0604020202020204" pitchFamily="34" charset="0"/>
              <a:buChar char="•"/>
            </a:pPr>
            <a:r>
              <a:rPr lang="en-AU" dirty="0"/>
              <a:t>Full article is at https://nakamotoinstitute.org/formalizing-securing-relationships/ and extract available at https://archive.ph/wIUOA </a:t>
            </a:r>
          </a:p>
        </p:txBody>
      </p:sp>
      <p:sp>
        <p:nvSpPr>
          <p:cNvPr id="4" name="Slide Number Placeholder 3"/>
          <p:cNvSpPr>
            <a:spLocks noGrp="1"/>
          </p:cNvSpPr>
          <p:nvPr>
            <p:ph type="sldNum" sz="quarter" idx="5"/>
          </p:nvPr>
        </p:nvSpPr>
        <p:spPr/>
        <p:txBody>
          <a:bodyPr/>
          <a:lstStyle/>
          <a:p>
            <a:fld id="{9A496215-5E4C-414D-A8DB-C38AA7CF7C2A}" type="slidenum">
              <a:rPr lang="en-AU" smtClean="0"/>
              <a:pPr/>
              <a:t>22</a:t>
            </a:fld>
            <a:endParaRPr lang="en-AU" dirty="0"/>
          </a:p>
        </p:txBody>
      </p:sp>
    </p:spTree>
    <p:extLst>
      <p:ext uri="{BB962C8B-B14F-4D97-AF65-F5344CB8AC3E}">
        <p14:creationId xmlns:p14="http://schemas.microsoft.com/office/powerpoint/2010/main" val="3420944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ISO 22739:2020 standard defines a smart contract as a </a:t>
            </a:r>
            <a:r>
              <a:rPr lang="en-AU" dirty="0"/>
              <a:t>computer program stored in a DLT wherein the outcome of any execution of the program is recorded on the distributed ledger.</a:t>
            </a:r>
          </a:p>
          <a:p>
            <a:pPr marL="628650" lvl="1" indent="-171450">
              <a:buFont typeface="Arial" panose="020B0604020202020204" pitchFamily="34" charset="0"/>
              <a:buChar char="•"/>
            </a:pPr>
            <a:r>
              <a:rPr lang="en-AU" dirty="0"/>
              <a:t>See </a:t>
            </a:r>
            <a:r>
              <a:rPr lang="en-AU" sz="1200" dirty="0"/>
              <a:t>ISO 22739:2020 Blockchain and Distributed Ledger Technologies – Vocabulary </a:t>
            </a:r>
            <a:r>
              <a:rPr lang="en-AU" sz="1200" dirty="0">
                <a:hlinkClick r:id="rId3"/>
              </a:rPr>
              <a:t>https://www.iso.org/obp/ui#iso:std:iso:22739:ed-1:v1:en:term:3.72</a:t>
            </a:r>
            <a:endParaRPr lang="en-AU" sz="1200" dirty="0"/>
          </a:p>
          <a:p>
            <a:pPr marL="171450" lvl="0" indent="-171450">
              <a:buFont typeface="Arial" panose="020B0604020202020204" pitchFamily="34" charset="0"/>
              <a:buChar char="•"/>
            </a:pPr>
            <a:r>
              <a:rPr lang="en-AU" sz="1200" dirty="0"/>
              <a:t>The term</a:t>
            </a:r>
            <a:r>
              <a:rPr lang="en-AU" dirty="0"/>
              <a:t> “execution” here means the computer science idea of running a program.</a:t>
            </a:r>
          </a:p>
          <a:p>
            <a:pPr marL="171450" indent="-171450">
              <a:buFont typeface="Arial" panose="020B0604020202020204" pitchFamily="34" charset="0"/>
              <a:buChar char="•"/>
            </a:pPr>
            <a:r>
              <a:rPr lang="en-AU" dirty="0"/>
              <a:t>Although smart contracts are programs, they might still also be legal contracts! There is a note for this definition from ISO that says that some smart contracts might be related to legal contracts.</a:t>
            </a:r>
          </a:p>
          <a:p>
            <a:endParaRPr lang="en-AU" dirty="0"/>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23</a:t>
            </a:fld>
            <a:endParaRPr lang="en-AU" dirty="0"/>
          </a:p>
        </p:txBody>
      </p:sp>
    </p:spTree>
    <p:extLst>
      <p:ext uri="{BB962C8B-B14F-4D97-AF65-F5344CB8AC3E}">
        <p14:creationId xmlns:p14="http://schemas.microsoft.com/office/powerpoint/2010/main" val="4199837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the context of blockchains, we implement business and governance functionality in the form of smart contracts. So the question is can we believe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idea of “Code is Law” comes from a quote from Lawrence Lessig in Harvard Magazine (see </a:t>
            </a:r>
            <a:r>
              <a:rPr lang="en-AU" sz="1200" dirty="0">
                <a:hlinkClick r:id="rId3"/>
              </a:rPr>
              <a:t>https://harvardmagazine.com/2000/01/code-is-law-html</a:t>
            </a:r>
            <a:r>
              <a:rPr lang="en-AU" sz="1200" dirty="0"/>
              <a:t>). He has a book entitled “Code And Other Laws of Cyberspace”.</a:t>
            </a:r>
          </a:p>
          <a:p>
            <a:pPr marL="171450" indent="-171450">
              <a:buFont typeface="Arial" panose="020B0604020202020204" pitchFamily="34" charset="0"/>
              <a:buChar char="•"/>
            </a:pPr>
            <a:r>
              <a:rPr lang="en-AU" dirty="0"/>
              <a:t>He said, “Code requires choices about values, has social implications, and should be governed like the law”.</a:t>
            </a:r>
          </a:p>
          <a:p>
            <a:pPr marL="171450" indent="-171450">
              <a:buFont typeface="Arial" panose="020B0604020202020204" pitchFamily="34" charset="0"/>
              <a:buChar char="•"/>
            </a:pPr>
            <a:r>
              <a:rPr lang="en-AU" dirty="0"/>
              <a:t>We need societal governance for values and rules for our software, but not from the government. Even more than blockchain, we are now realising the wide-spread need for such governance with all the chaos created by ChatGPT (or generative models in general).</a:t>
            </a:r>
          </a:p>
          <a:p>
            <a:pPr marL="171450" indent="-171450">
              <a:buFont typeface="Arial" panose="020B0604020202020204" pitchFamily="34" charset="0"/>
              <a:buChar char="•"/>
            </a:pPr>
            <a:r>
              <a:rPr lang="en-AU" sz="1200" dirty="0"/>
              <a:t>Some people (aka </a:t>
            </a:r>
            <a:r>
              <a:rPr lang="en-AU" dirty="0"/>
              <a:t>crypto-anarchist</a:t>
            </a:r>
            <a:r>
              <a:rPr lang="en-AU" sz="1200" dirty="0"/>
              <a:t>) think this means “The power of code can take over from the law”.</a:t>
            </a:r>
          </a:p>
          <a:p>
            <a:pPr marL="171450" indent="-171450">
              <a:buFont typeface="Arial" panose="020B0604020202020204" pitchFamily="34" charset="0"/>
              <a:buChar char="•"/>
            </a:pPr>
            <a:r>
              <a:rPr lang="en-AU" dirty="0"/>
              <a:t>This is sort of the case because the physical reality of running code appears to supersede/replace the law. E.g., to run an escrow you no longer need to have a contractual agreement with a 3</a:t>
            </a:r>
            <a:r>
              <a:rPr lang="en-AU" baseline="30000" dirty="0"/>
              <a:t>rd</a:t>
            </a:r>
            <a:r>
              <a:rPr lang="en-AU" dirty="0"/>
              <a:t> party</a:t>
            </a:r>
          </a:p>
          <a:p>
            <a:pPr marL="171450" indent="-171450">
              <a:buFont typeface="Arial" panose="020B0604020202020204" pitchFamily="34" charset="0"/>
              <a:buChar char="•"/>
            </a:pPr>
            <a:r>
              <a:rPr lang="en-AU" dirty="0"/>
              <a:t>Code can’t take over from law, but it should be governed by the law.</a:t>
            </a:r>
          </a:p>
          <a:p>
            <a:pPr marL="171450" indent="-171450">
              <a:buFont typeface="Arial" panose="020B0604020202020204" pitchFamily="34" charset="0"/>
              <a:buChar char="•"/>
            </a:pPr>
            <a:r>
              <a:rPr lang="en-AU" dirty="0"/>
              <a:t>We expect a smart contract to do things like:</a:t>
            </a:r>
          </a:p>
          <a:p>
            <a:pPr marL="628650" lvl="1" indent="-171450">
              <a:buFont typeface="Arial" panose="020B0604020202020204" pitchFamily="34" charset="0"/>
              <a:buChar char="•"/>
            </a:pPr>
            <a:r>
              <a:rPr lang="en-AU" dirty="0"/>
              <a:t>What do we need?.</a:t>
            </a:r>
          </a:p>
          <a:p>
            <a:pPr marL="628650" lvl="1" indent="-171450">
              <a:buFont typeface="Arial" panose="020B0604020202020204" pitchFamily="34" charset="0"/>
              <a:buChar char="•"/>
            </a:pPr>
            <a:r>
              <a:rPr lang="en-AU" dirty="0"/>
              <a:t>What we thought we agreed on?</a:t>
            </a:r>
          </a:p>
          <a:p>
            <a:pPr marL="628650" lvl="1" indent="-171450">
              <a:buFont typeface="Arial" panose="020B0604020202020204" pitchFamily="34" charset="0"/>
              <a:buChar char="•"/>
            </a:pPr>
            <a:r>
              <a:rPr lang="en-AU" dirty="0"/>
              <a:t>What we said?</a:t>
            </a:r>
          </a:p>
          <a:p>
            <a:pPr marL="628650" lvl="1" indent="-171450">
              <a:buFont typeface="Arial" panose="020B0604020202020204" pitchFamily="34" charset="0"/>
              <a:buChar char="•"/>
            </a:pPr>
            <a:r>
              <a:rPr lang="en-AU" dirty="0"/>
              <a:t>What the code will force the machine to do?</a:t>
            </a:r>
          </a:p>
          <a:p>
            <a:pPr marL="171450" indent="-171450">
              <a:buFont typeface="Arial" panose="020B0604020202020204" pitchFamily="34" charset="0"/>
              <a:buChar char="•"/>
            </a:pPr>
            <a:r>
              <a:rPr lang="en-AU" dirty="0"/>
              <a:t>The last one is interesting as the code will force the machine to do things that we did not anticipate. It’s not that the code is misbehaving, it’s just code can be executed in ways we did not anticipate. e.g., by giving inputs we do not handle or execute functions in a particular order that we didn’t anticipate.</a:t>
            </a:r>
          </a:p>
        </p:txBody>
      </p:sp>
      <p:sp>
        <p:nvSpPr>
          <p:cNvPr id="4" name="Slide Number Placeholder 3"/>
          <p:cNvSpPr>
            <a:spLocks noGrp="1"/>
          </p:cNvSpPr>
          <p:nvPr>
            <p:ph type="sldNum" sz="quarter" idx="5"/>
          </p:nvPr>
        </p:nvSpPr>
        <p:spPr/>
        <p:txBody>
          <a:bodyPr/>
          <a:lstStyle/>
          <a:p>
            <a:fld id="{CC27A11D-AD98-434C-A1DD-B0717C45F4BF}" type="slidenum">
              <a:rPr lang="en-AU" smtClean="0"/>
              <a:t>24</a:t>
            </a:fld>
            <a:endParaRPr lang="en-AU" dirty="0"/>
          </a:p>
        </p:txBody>
      </p:sp>
    </p:spTree>
    <p:extLst>
      <p:ext uri="{BB962C8B-B14F-4D97-AF65-F5344CB8AC3E}">
        <p14:creationId xmlns:p14="http://schemas.microsoft.com/office/powerpoint/2010/main" val="2686988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DAO (Decentralised Autonomous Organisation) attack is a classic example of reliance only on code and governance issues around it. </a:t>
            </a:r>
          </a:p>
          <a:p>
            <a:pPr marL="171450" indent="-171450">
              <a:buFont typeface="Arial" panose="020B0604020202020204" pitchFamily="34" charset="0"/>
              <a:buChar char="•"/>
            </a:pPr>
            <a:r>
              <a:rPr lang="en-AU" dirty="0"/>
              <a:t>The DAO was launched in April 2016 as a decentralised venture capital fund. </a:t>
            </a:r>
          </a:p>
          <a:p>
            <a:pPr marL="628650" lvl="1" indent="-171450">
              <a:buFont typeface="Arial" panose="020B0604020202020204" pitchFamily="34" charset="0"/>
              <a:buChar char="•"/>
            </a:pPr>
            <a:r>
              <a:rPr lang="en-AU" dirty="0"/>
              <a:t>The founders of The DAO established a Swiss-based company, DAO. The link was in Switzerland because Swiss law allowed it to "take money from an unknown source as long as you know where it's going.</a:t>
            </a:r>
          </a:p>
          <a:p>
            <a:pPr marL="171450" indent="-171450">
              <a:buFont typeface="Arial" panose="020B0604020202020204" pitchFamily="34" charset="0"/>
              <a:buChar char="•"/>
            </a:pPr>
            <a:r>
              <a:rPr lang="en-AU" dirty="0"/>
              <a:t>Members contributed ETH and received DAO tokens in return. It raised $150 million in ETH in a month. </a:t>
            </a:r>
          </a:p>
          <a:p>
            <a:pPr marL="171450" indent="-171450">
              <a:buFont typeface="Arial" panose="020B0604020202020204" pitchFamily="34" charset="0"/>
              <a:buChar char="•"/>
            </a:pPr>
            <a:r>
              <a:rPr lang="en-AU" dirty="0"/>
              <a:t>But a “bug” in the code led to a slow leak of &gt; $50M.</a:t>
            </a:r>
          </a:p>
          <a:p>
            <a:pPr marL="171450" indent="-171450">
              <a:buFont typeface="Arial" panose="020B0604020202020204" pitchFamily="34" charset="0"/>
              <a:buChar char="•"/>
            </a:pPr>
            <a:r>
              <a:rPr lang="en-AU" dirty="0"/>
              <a:t>This led to developers “forking” the Ethereum blockchain to recover funds, i.e., the state associated with the DAO contract was reset by chaining the Ethereum protocol and returning those ETH to the contract. Miners that didn’t like the fork continued to use the same ledger state splitting the Ethereum into 2 networks, Ethereum and Ethereum Classic.</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So in 2016, we saw these 2 world views (governing code with the law vs </a:t>
            </a:r>
            <a:r>
              <a:rPr lang="en-AU" sz="1200" dirty="0"/>
              <a:t>power of code taking over from the law</a:t>
            </a:r>
            <a:r>
              <a:rPr lang="en-AU" dirty="0"/>
              <a:t>) dramatically confront each other.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On the right, we see this legalistic disclaimer in The DAO’s whitepaper. It follows the crypto-anarchist worldview, saying that the running code is all that matters.</a:t>
            </a:r>
          </a:p>
          <a:p>
            <a:pPr marL="628650" lvl="1" indent="-171450">
              <a:buFont typeface="Arial" panose="020B0604020202020204" pitchFamily="34" charset="0"/>
              <a:buChar char="•"/>
            </a:pPr>
            <a:r>
              <a:rPr lang="en-AU" dirty="0"/>
              <a:t>If the specification for the program is the program itself, can a program even have a bug?</a:t>
            </a:r>
          </a:p>
          <a:p>
            <a:pPr marL="171450" indent="-171450">
              <a:buFont typeface="Arial" panose="020B0604020202020204" pitchFamily="34" charset="0"/>
              <a:buChar char="•"/>
            </a:pPr>
            <a:r>
              <a:rPr lang="en-AU" dirty="0"/>
              <a:t>The response of the Ethereum community was fascinating.  There was a lot of debate, but ultimately developers changed the code of Ethereum itself to remediate the effect of this bug.</a:t>
            </a:r>
          </a:p>
          <a:p>
            <a:pPr marL="628650" lvl="1" indent="-171450">
              <a:buFont typeface="Arial" panose="020B0604020202020204" pitchFamily="34" charset="0"/>
              <a:buChar char="•"/>
            </a:pPr>
            <a:r>
              <a:rPr lang="en-AU" dirty="0"/>
              <a:t>They changed the code to reflect their values and the values of the Ethereum community. This change to the code created what is called a “hard fork” of Ethereum.</a:t>
            </a:r>
          </a:p>
          <a:p>
            <a:pPr marL="628650" lvl="1" indent="-171450">
              <a:buFont typeface="Arial" panose="020B0604020202020204" pitchFamily="34" charset="0"/>
              <a:buChar char="•"/>
            </a:pPr>
            <a:r>
              <a:rPr lang="en-AU" dirty="0"/>
              <a:t>There are now two alternative blockchains, Ethereum today has the fix, and Ethereum Classic doesn’t.  </a:t>
            </a:r>
          </a:p>
          <a:p>
            <a:pPr marL="628650" lvl="1" indent="-171450">
              <a:buFont typeface="Arial" panose="020B0604020202020204" pitchFamily="34" charset="0"/>
              <a:buChar char="•"/>
            </a:pPr>
            <a:r>
              <a:rPr lang="en-AU" dirty="0"/>
              <a:t>Ethereum is worth almost a hundred times as much as Ethereum Classic, which indicates that the community largely agreed with the fix.</a:t>
            </a:r>
          </a:p>
          <a:p>
            <a:pPr marL="171450" indent="-171450">
              <a:buFont typeface="Arial" panose="020B0604020202020204" pitchFamily="34" charset="0"/>
              <a:buChar char="•"/>
            </a:pPr>
            <a:r>
              <a:rPr lang="en-AU" dirty="0"/>
              <a:t>Lessig was right in that we can choose values for our code, even if this means changing the code.</a:t>
            </a:r>
          </a:p>
          <a:p>
            <a:pPr marL="171450" indent="-171450">
              <a:buFont typeface="Arial" panose="020B0604020202020204" pitchFamily="34" charset="0"/>
              <a:buChar char="•"/>
            </a:pPr>
            <a:r>
              <a:rPr lang="en-AU" dirty="0"/>
              <a:t>But Ethereum Classic continues, and so the crypto-anarchists are also choosing those values for their community.</a:t>
            </a:r>
          </a:p>
        </p:txBody>
      </p:sp>
      <p:sp>
        <p:nvSpPr>
          <p:cNvPr id="4" name="Slide Number Placeholder 3"/>
          <p:cNvSpPr>
            <a:spLocks noGrp="1"/>
          </p:cNvSpPr>
          <p:nvPr>
            <p:ph type="sldNum" sz="quarter" idx="5"/>
          </p:nvPr>
        </p:nvSpPr>
        <p:spPr/>
        <p:txBody>
          <a:bodyPr/>
          <a:lstStyle/>
          <a:p>
            <a:fld id="{9A496215-5E4C-414D-A8DB-C38AA7CF7C2A}" type="slidenum">
              <a:rPr lang="en-AU" smtClean="0"/>
              <a:pPr/>
              <a:t>25</a:t>
            </a:fld>
            <a:endParaRPr lang="en-AU" dirty="0"/>
          </a:p>
        </p:txBody>
      </p:sp>
    </p:spTree>
    <p:extLst>
      <p:ext uri="{BB962C8B-B14F-4D97-AF65-F5344CB8AC3E}">
        <p14:creationId xmlns:p14="http://schemas.microsoft.com/office/powerpoint/2010/main" val="1586337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Smart contracts can operationalise legal contracts. They can help to administer or automate the performance of a certain action in a legal contract.</a:t>
            </a:r>
          </a:p>
          <a:p>
            <a:pPr marL="628650" lvl="1" indent="-171450">
              <a:buFont typeface="Arial" panose="020B0604020202020204" pitchFamily="34" charset="0"/>
              <a:buChar char="•"/>
            </a:pPr>
            <a:r>
              <a:rPr lang="en-AU" dirty="0"/>
              <a:t>E.g., following Nick Szabo’s example of a leased car, if the owner misses 3 consecutive payments, the owner’s ability to open the door can be locked while giving access to the creditor.</a:t>
            </a:r>
          </a:p>
          <a:p>
            <a:pPr marL="171450" indent="-171450">
              <a:buFont typeface="Arial" panose="020B0604020202020204" pitchFamily="34" charset="0"/>
              <a:buChar char="•"/>
            </a:pPr>
            <a:r>
              <a:rPr lang="en-AU" dirty="0"/>
              <a:t>An important question is can some smart contracts also be legal contracts?</a:t>
            </a:r>
          </a:p>
          <a:p>
            <a:pPr marL="171450" indent="-171450">
              <a:buFont typeface="Arial" panose="020B0604020202020204" pitchFamily="34" charset="0"/>
              <a:buChar char="•"/>
            </a:pPr>
            <a:r>
              <a:rPr lang="en-AU" dirty="0"/>
              <a:t>It is more likely that some smart contracts be clauses in a legal contract. </a:t>
            </a:r>
          </a:p>
          <a:p>
            <a:pPr marL="171450" indent="-171450">
              <a:buFont typeface="Arial" panose="020B0604020202020204" pitchFamily="34" charset="0"/>
              <a:buChar char="•"/>
            </a:pPr>
            <a:r>
              <a:rPr lang="en-AU" dirty="0"/>
              <a:t>If so, the important question is are we considering the program written in some language to be that clause or some specification of what that program should be the clause?</a:t>
            </a:r>
          </a:p>
          <a:p>
            <a:pPr marL="628650" lvl="1" indent="-171450">
              <a:buFont typeface="Arial" panose="020B0604020202020204" pitchFamily="34" charset="0"/>
              <a:buChar char="•"/>
            </a:pPr>
            <a:r>
              <a:rPr lang="en-AU" dirty="0"/>
              <a:t>This gets further complicated when the source code is compiled with different compiler options. E.g., there are slight differences in how an Ethereum smart contract runs when they are complied with targeting different versions of EVM. Therefore, one may consider the bytecode than the source code.</a:t>
            </a:r>
          </a:p>
          <a:p>
            <a:pPr marL="628650" lvl="1" indent="-171450">
              <a:buFont typeface="Arial" panose="020B0604020202020204" pitchFamily="34" charset="0"/>
              <a:buChar char="•"/>
            </a:pPr>
            <a:r>
              <a:rPr lang="en-AU" dirty="0"/>
              <a:t>Even the same bytecode may behave differently on different systems, e.g., different versions of EVM behave slightly differently. So while people usually consider only the code, even the machine it runs can have an impact.</a:t>
            </a:r>
          </a:p>
          <a:p>
            <a:pPr marL="171450" indent="-171450">
              <a:buFont typeface="Arial" panose="020B0604020202020204" pitchFamily="34" charset="0"/>
              <a:buChar char="•"/>
            </a:pPr>
            <a:r>
              <a:rPr lang="en-AU" dirty="0"/>
              <a:t>Even the same code (source code or bytecode) will be interpreted differently by different parties and affect how the specification translates into a program.</a:t>
            </a:r>
          </a:p>
          <a:p>
            <a:pPr marL="628650" lvl="1" indent="-171450">
              <a:buFont typeface="Arial" panose="020B0604020202020204" pitchFamily="34" charset="0"/>
              <a:buChar char="•"/>
            </a:pPr>
            <a:r>
              <a:rPr lang="en-AU" dirty="0"/>
              <a:t>How a smart contract is interpreted by a machine would be very different from a programmer’s. The machine may interpret it differently from the programmer, and the ultimate results depend on how the machine interprets it.</a:t>
            </a:r>
          </a:p>
          <a:p>
            <a:pPr marL="171450" indent="-171450">
              <a:buFont typeface="Arial" panose="020B0604020202020204" pitchFamily="34" charset="0"/>
              <a:buChar char="•"/>
            </a:pPr>
            <a:r>
              <a:rPr lang="en-AU" dirty="0"/>
              <a:t>Does it matter if the parties or the judge don’t understand the language? Probably not, as you would bring in a domain expert during the dispute resolution process.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26</a:t>
            </a:fld>
            <a:endParaRPr lang="en-AU" dirty="0"/>
          </a:p>
        </p:txBody>
      </p:sp>
    </p:spTree>
    <p:extLst>
      <p:ext uri="{BB962C8B-B14F-4D97-AF65-F5344CB8AC3E}">
        <p14:creationId xmlns:p14="http://schemas.microsoft.com/office/powerpoint/2010/main" val="3629962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Tokens are assets you can hold. They are bearer instruments as one who holds them owns them.</a:t>
            </a:r>
          </a:p>
          <a:p>
            <a:pPr marL="171450" indent="-171450">
              <a:buFont typeface="Arial" panose="020B0604020202020204" pitchFamily="34" charset="0"/>
              <a:buChar char="•"/>
            </a:pPr>
            <a:r>
              <a:rPr lang="en-AU" dirty="0"/>
              <a:t>They are expected to be not copied by the bearer or anyone else and use various physical or logical mechanisms to make them harder to copy, e.g., seal, embossed pattern, secure paper, etc.</a:t>
            </a:r>
          </a:p>
          <a:p>
            <a:pPr marL="171450" indent="-171450">
              <a:buFont typeface="Arial" panose="020B0604020202020204" pitchFamily="34" charset="0"/>
              <a:buChar char="•"/>
            </a:pPr>
            <a:r>
              <a:rPr lang="en-AU" dirty="0"/>
              <a:t>Token issuer may specify that a token represents one or more things like:</a:t>
            </a:r>
          </a:p>
          <a:p>
            <a:pPr marL="628650" lvl="1" indent="-171450">
              <a:buFont typeface="Arial" panose="020B0604020202020204" pitchFamily="34" charset="0"/>
              <a:buChar char="•"/>
            </a:pPr>
            <a:r>
              <a:rPr lang="en-AU" dirty="0"/>
              <a:t>Authorisation to perform some action, e.g., admit 1 person to a move.</a:t>
            </a:r>
          </a:p>
          <a:p>
            <a:pPr marL="628650" lvl="1" indent="-171450">
              <a:buFont typeface="Arial" panose="020B0604020202020204" pitchFamily="34" charset="0"/>
              <a:buChar char="•"/>
            </a:pPr>
            <a:r>
              <a:rPr lang="en-AU" dirty="0"/>
              <a:t>A license to use or do something, e.g., a license to drive a car.</a:t>
            </a:r>
          </a:p>
          <a:p>
            <a:pPr marL="628650" lvl="1" indent="-171450">
              <a:buFont typeface="Arial" panose="020B0604020202020204" pitchFamily="34" charset="0"/>
              <a:buChar char="•"/>
            </a:pPr>
            <a:r>
              <a:rPr lang="en-AU" dirty="0"/>
              <a:t>ownership of a property, e.g., deed and poker chips</a:t>
            </a:r>
          </a:p>
          <a:p>
            <a:pPr marL="171450" lvl="0" indent="-171450">
              <a:buFont typeface="Arial" panose="020B0604020202020204" pitchFamily="34" charset="0"/>
              <a:buChar char="•"/>
            </a:pPr>
            <a:r>
              <a:rPr lang="en-AU" dirty="0"/>
              <a:t>All of these are some kind of a right that the token issuer grants you.</a:t>
            </a:r>
          </a:p>
        </p:txBody>
      </p:sp>
      <p:sp>
        <p:nvSpPr>
          <p:cNvPr id="4" name="Slide Number Placeholder 3"/>
          <p:cNvSpPr>
            <a:spLocks noGrp="1"/>
          </p:cNvSpPr>
          <p:nvPr>
            <p:ph type="sldNum" sz="quarter" idx="5"/>
          </p:nvPr>
        </p:nvSpPr>
        <p:spPr/>
        <p:txBody>
          <a:bodyPr/>
          <a:lstStyle/>
          <a:p>
            <a:fld id="{CC27A11D-AD98-434C-A1DD-B0717C45F4BF}" type="slidenum">
              <a:rPr lang="en-AU" smtClean="0"/>
              <a:t>28</a:t>
            </a:fld>
            <a:endParaRPr lang="en-AU" dirty="0"/>
          </a:p>
        </p:txBody>
      </p:sp>
    </p:spTree>
    <p:extLst>
      <p:ext uri="{BB962C8B-B14F-4D97-AF65-F5344CB8AC3E}">
        <p14:creationId xmlns:p14="http://schemas.microsoft.com/office/powerpoint/2010/main" val="989433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There are multiple definitions of a token and tokens in digital form. Among them, the European Securities and Markets Authority says a token is:</a:t>
            </a:r>
          </a:p>
          <a:p>
            <a:pPr marL="628650" lvl="1" indent="-171450">
              <a:buFont typeface="Arial" panose="020B0604020202020204" pitchFamily="34" charset="0"/>
              <a:buChar char="•"/>
            </a:pPr>
            <a:r>
              <a:rPr lang="en-AU" dirty="0"/>
              <a:t>Any digital representation of an interest, which may be of value, a right to receive a benefit or perform specified functions, or may not have a specified purpose or use.</a:t>
            </a:r>
          </a:p>
          <a:p>
            <a:pPr marL="628650" lvl="1" indent="-171450">
              <a:buFont typeface="Arial" panose="020B0604020202020204" pitchFamily="34" charset="0"/>
              <a:buChar char="•"/>
            </a:pPr>
            <a:r>
              <a:rPr lang="en-AU" dirty="0"/>
              <a:t>This definition also captures the idea that a token may be just a token and may not represent any useful purpose, or its purpose or use will be specified in the future. This is the case for some of the tokens issued on public blockchains.</a:t>
            </a:r>
          </a:p>
          <a:p>
            <a:pPr marL="171450" indent="-171450">
              <a:buFont typeface="Arial" panose="020B0604020202020204" pitchFamily="34" charset="0"/>
              <a:buChar char="•"/>
            </a:pPr>
            <a:r>
              <a:rPr lang="en-AU" dirty="0"/>
              <a:t>Tokenisation is the process that converts rights to an asset into a digital token, usually on a DLT. Sometimes legal recognition is required for the token right to be effective.</a:t>
            </a:r>
          </a:p>
          <a:p>
            <a:pPr marL="171450" indent="-171450">
              <a:buFont typeface="Arial" panose="020B0604020202020204" pitchFamily="34" charset="0"/>
              <a:buChar char="•"/>
            </a:pPr>
            <a:r>
              <a:rPr lang="en-AU" dirty="0"/>
              <a:t>Tokenisation drives the financialisation of an asset by creating a “bridge” between the asset and the token.</a:t>
            </a:r>
          </a:p>
          <a:p>
            <a:pPr marL="628650" lvl="1" indent="-171450">
              <a:buFont typeface="Arial" panose="020B0604020202020204" pitchFamily="34" charset="0"/>
              <a:buChar char="•"/>
            </a:pPr>
            <a:r>
              <a:rPr lang="en-AU" dirty="0"/>
              <a:t>The essence of these processes is that the economically and legally most important features of an asset are recorded and that the written record is treated as an object that can be bought and sold on the secondary market.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Benefits of tokenisation include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Automation – Management of the token can be automated through smart contracts (of course someone still needs to send a transaction to trigger relevant smart contract functions).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Disintermediation – Does not require or reduce the need for 3</a:t>
            </a:r>
            <a:r>
              <a:rPr lang="en-AU" baseline="30000" dirty="0"/>
              <a:t>rd</a:t>
            </a:r>
            <a:r>
              <a:rPr lang="en-AU" dirty="0"/>
              <a:t> parties, e.g., an Escrow contract can manage the token transfer.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Transparency – All mining, transfer, and burning operations on tokens are visible as per the access control settings of the blockchain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Improved liquidity – Make it more easily tradable. E.g., tokens are good for managing fractional ownership, so while it may be difficult to sell an entire property setting a small fraction of that is less difficult.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1" dirty="0">
                <a:solidFill>
                  <a:srgbClr val="111111"/>
                </a:solidFill>
                <a:effectLst/>
                <a:latin typeface="-apple-system"/>
              </a:rPr>
              <a:t>Liquidity</a:t>
            </a:r>
            <a:r>
              <a:rPr lang="en-AU" b="0" i="0" dirty="0">
                <a:solidFill>
                  <a:srgbClr val="111111"/>
                </a:solidFill>
                <a:effectLst/>
                <a:latin typeface="-apple-system"/>
              </a:rPr>
              <a:t> refers to the ease with which an asset can be converted into cash, e.g., gold and stocks are more liquid than a land title.</a:t>
            </a:r>
            <a:endParaRPr lang="en-AU"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Efficient clearance and settlement – Like most digital things, when tokens are digitalised they are easy to manage. So we can more efficiently clear and settle token-based transactions.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financial markets, </a:t>
            </a:r>
            <a:r>
              <a:rPr lang="en-AU" b="0" i="1" dirty="0">
                <a:solidFill>
                  <a:srgbClr val="111111"/>
                </a:solidFill>
                <a:effectLst/>
                <a:latin typeface="-apple-system"/>
              </a:rPr>
              <a:t>clearing</a:t>
            </a:r>
            <a:r>
              <a:rPr lang="en-AU" b="0" i="0" dirty="0">
                <a:solidFill>
                  <a:srgbClr val="111111"/>
                </a:solidFill>
                <a:effectLst/>
                <a:latin typeface="-apple-system"/>
              </a:rPr>
              <a:t> is the process of recording the transaction and arranging for the transfer of money and securities/assets. </a:t>
            </a:r>
            <a:r>
              <a:rPr lang="en-AU" sz="1200" b="0" i="1" kern="1200" dirty="0">
                <a:solidFill>
                  <a:srgbClr val="111111"/>
                </a:solidFill>
                <a:effectLst/>
                <a:latin typeface="-apple-system"/>
                <a:ea typeface="+mn-ea"/>
                <a:cs typeface="+mn-cs"/>
                <a:hlinkClick r:id="rId3">
                  <a:extLst>
                    <a:ext uri="{A12FA001-AC4F-418D-AE19-62706E023703}">
                      <ahyp:hlinkClr xmlns:ahyp="http://schemas.microsoft.com/office/drawing/2018/hyperlinkcolor" val="tx"/>
                    </a:ext>
                  </a:extLst>
                </a:hlinkClick>
              </a:rPr>
              <a:t>Settlement</a:t>
            </a:r>
            <a:r>
              <a:rPr lang="en-AU" sz="1200" b="0" i="0" kern="1200" dirty="0">
                <a:solidFill>
                  <a:srgbClr val="111111"/>
                </a:solidFill>
                <a:effectLst/>
                <a:latin typeface="-apple-system"/>
                <a:ea typeface="+mn-ea"/>
                <a:cs typeface="+mn-cs"/>
                <a:hlinkClick r:id="rId3">
                  <a:extLst>
                    <a:ext uri="{A12FA001-AC4F-418D-AE19-62706E023703}">
                      <ahyp:hlinkClr xmlns:ahyp="http://schemas.microsoft.com/office/drawing/2018/hyperlinkcolor" val="tx"/>
                    </a:ext>
                  </a:extLst>
                </a:hlinkClick>
              </a:rPr>
              <a:t> is the actual exchange of money, or some other value, for the securities</a:t>
            </a:r>
            <a:r>
              <a:rPr lang="en-AU" sz="1200" b="0" i="0" kern="1200" dirty="0">
                <a:solidFill>
                  <a:srgbClr val="111111"/>
                </a:solidFill>
                <a:effectLst/>
                <a:latin typeface="-apple-system"/>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29</a:t>
            </a:fld>
            <a:endParaRPr lang="en-AU" dirty="0"/>
          </a:p>
        </p:txBody>
      </p:sp>
    </p:spTree>
    <p:extLst>
      <p:ext uri="{BB962C8B-B14F-4D97-AF65-F5344CB8AC3E}">
        <p14:creationId xmlns:p14="http://schemas.microsoft.com/office/powerpoint/2010/main" val="3238734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Cryptocurrencies and tokens both are digital assets on a shared ledger. However, they have several notable differences.</a:t>
            </a:r>
          </a:p>
          <a:p>
            <a:pPr marL="171450" indent="-171450">
              <a:buFont typeface="Arial" panose="020B0604020202020204" pitchFamily="34" charset="0"/>
              <a:buChar char="•"/>
            </a:pPr>
            <a:r>
              <a:rPr lang="en-AU" dirty="0"/>
              <a:t>Cryptocurrency is baked into the base layer of the blockchain by its developers while tokens (e.g., stablecoins) are user-programmable and defined in smart contracts.</a:t>
            </a:r>
          </a:p>
          <a:p>
            <a:pPr marL="628650" lvl="1" indent="-171450">
              <a:buFont typeface="Arial" panose="020B0604020202020204" pitchFamily="34" charset="0"/>
              <a:buChar char="•"/>
            </a:pPr>
            <a:r>
              <a:rPr lang="en-AU" dirty="0"/>
              <a:t>However, some of the ERC-20 tokens are also called coins or cryptocurrencies when they are used as a medium of exchange, e.g., Binance token (BNB) and USD Coin (USDC), Dai (DAI).</a:t>
            </a:r>
          </a:p>
          <a:p>
            <a:pPr marL="628650" lvl="1" indent="-171450">
              <a:buFont typeface="Arial" panose="020B0604020202020204" pitchFamily="34" charset="0"/>
              <a:buChar char="•"/>
            </a:pPr>
            <a:r>
              <a:rPr lang="en-AU" dirty="0"/>
              <a:t>Because cryptocurrency is part of the blockchain platform it’s also called “native currency”.</a:t>
            </a:r>
          </a:p>
          <a:p>
            <a:pPr marL="171450" lvl="0" indent="-171450">
              <a:buFont typeface="Arial" panose="020B0604020202020204" pitchFamily="34" charset="0"/>
              <a:buChar char="•"/>
            </a:pPr>
            <a:r>
              <a:rPr lang="en-AU" dirty="0"/>
              <a:t>Cryptocurrency accounting and validation rules are hard-coded in the platform’s base layer. Whereas in tokens, accounting and validation rules are defined in the respective smart contracts.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Cryptocurrencies aren’t issued by any entity and users must effectively rely on the software protocol that controls the system, e.g., Bitcoin &amp; Ethereum. Tokens such as Tether and NFTs from Mintable.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 on your own, you can issue a token but not base cryptocurrency.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While cryptocurrencies don’t represent any kind of right or other assets, tokens represent some kind of rights.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Cryptocurrencies are usually issued only on public blockchains while tokens are issued on both public and private blockchains.</a:t>
            </a:r>
          </a:p>
          <a:p>
            <a:pPr marL="628650" lvl="1" indent="-171450">
              <a:buFont typeface="Arial" panose="020B0604020202020204" pitchFamily="34" charset="0"/>
              <a:buChar char="•"/>
            </a:pPr>
            <a:r>
              <a:rPr lang="en-AU" dirty="0"/>
              <a:t>There are efforts to implement tokens on centralised systems, e.g., CBDCs.</a:t>
            </a:r>
          </a:p>
        </p:txBody>
      </p:sp>
      <p:sp>
        <p:nvSpPr>
          <p:cNvPr id="4" name="Slide Number Placeholder 3"/>
          <p:cNvSpPr>
            <a:spLocks noGrp="1"/>
          </p:cNvSpPr>
          <p:nvPr>
            <p:ph type="sldNum" sz="quarter" idx="5"/>
          </p:nvPr>
        </p:nvSpPr>
        <p:spPr/>
        <p:txBody>
          <a:bodyPr/>
          <a:lstStyle/>
          <a:p>
            <a:fld id="{CC27A11D-AD98-434C-A1DD-B0717C45F4BF}" type="slidenum">
              <a:rPr lang="en-AU" smtClean="0"/>
              <a:t>30</a:t>
            </a:fld>
            <a:endParaRPr lang="en-AU" dirty="0"/>
          </a:p>
        </p:txBody>
      </p:sp>
    </p:spTree>
    <p:extLst>
      <p:ext uri="{BB962C8B-B14F-4D97-AF65-F5344CB8AC3E}">
        <p14:creationId xmlns:p14="http://schemas.microsoft.com/office/powerpoint/2010/main" val="327802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a:t>
            </a:fld>
            <a:endParaRPr lang="en-AU" dirty="0"/>
          </a:p>
        </p:txBody>
      </p:sp>
    </p:spTree>
    <p:extLst>
      <p:ext uri="{BB962C8B-B14F-4D97-AF65-F5344CB8AC3E}">
        <p14:creationId xmlns:p14="http://schemas.microsoft.com/office/powerpoint/2010/main" val="744534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Tokens represent some sort of ownership, e.g., in the good old days, money notes represented the Gold maintained by Central/Reserve banks.</a:t>
            </a:r>
          </a:p>
          <a:p>
            <a:pPr marL="171450" indent="-171450">
              <a:buFont typeface="Arial" panose="020B0604020202020204" pitchFamily="34" charset="0"/>
              <a:buChar char="•"/>
            </a:pPr>
            <a:r>
              <a:rPr lang="en-AU" dirty="0"/>
              <a:t>Tokens can be broadly classified as fungible and non-fungible.</a:t>
            </a:r>
          </a:p>
          <a:p>
            <a:pPr marL="171450" indent="-171450">
              <a:buFont typeface="Arial" panose="020B0604020202020204" pitchFamily="34" charset="0"/>
              <a:buChar char="•"/>
            </a:pPr>
            <a:r>
              <a:rPr lang="en-AU" dirty="0"/>
              <a:t>Fungible tokens</a:t>
            </a:r>
          </a:p>
          <a:p>
            <a:pPr marL="628650" lvl="1" indent="-171450">
              <a:buFont typeface="Arial" panose="020B0604020202020204" pitchFamily="34" charset="0"/>
              <a:buChar char="•"/>
            </a:pPr>
            <a:r>
              <a:rPr lang="en-AU" dirty="0"/>
              <a:t>One token is identical to another hence they can be interchanged, e.g., think of 2 coins or notes. They represent the same value and can be used in place of the other.</a:t>
            </a:r>
          </a:p>
          <a:p>
            <a:pPr marL="628650" lvl="1" indent="-171450">
              <a:buFont typeface="Arial" panose="020B0604020202020204" pitchFamily="34" charset="0"/>
              <a:buChar char="•"/>
            </a:pPr>
            <a:r>
              <a:rPr lang="en-AU" dirty="0"/>
              <a:t>These tokens can be usually split into smaller values. E.g., we can maintain fractional ownership by defining the decimal points.</a:t>
            </a:r>
          </a:p>
          <a:p>
            <a:pPr marL="628650" lvl="1" indent="-171450">
              <a:buFont typeface="Arial" panose="020B0604020202020204" pitchFamily="34" charset="0"/>
              <a:buChar char="•"/>
            </a:pPr>
            <a:r>
              <a:rPr lang="en-AU" dirty="0"/>
              <a:t>The main concern with such tokens is how many one owns.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Lots of cryptocurrencies are offered on top of Ethereum as ERC-20 tokens.</a:t>
            </a:r>
          </a:p>
          <a:p>
            <a:pPr marL="171450" indent="-171450">
              <a:buFont typeface="Arial" panose="020B0604020202020204" pitchFamily="34" charset="0"/>
              <a:buChar char="•"/>
            </a:pPr>
            <a:r>
              <a:rPr lang="en-AU" dirty="0"/>
              <a:t>Non-fungible tokens (NFTs)</a:t>
            </a:r>
          </a:p>
          <a:p>
            <a:pPr marL="628650" lvl="1" indent="-171450">
              <a:buFont typeface="Arial" panose="020B0604020202020204" pitchFamily="34" charset="0"/>
              <a:buChar char="•"/>
            </a:pPr>
            <a:r>
              <a:rPr lang="en-AU" dirty="0"/>
              <a:t>NFTs record the ownership of a unique tangible or intangible object; hence, each token is unique, e.g., we can’t interchange a house and its land with another.</a:t>
            </a:r>
          </a:p>
          <a:p>
            <a:pPr marL="628650" lvl="1" indent="-171450">
              <a:buFont typeface="Arial" panose="020B0604020202020204" pitchFamily="34" charset="0"/>
              <a:buChar char="•"/>
            </a:pPr>
            <a:r>
              <a:rPr lang="en-AU" dirty="0"/>
              <a:t>Usually, these tokens can’t be split. E.g., we don’t maintain ownership of land separate from a permanent structure on that land.</a:t>
            </a:r>
          </a:p>
          <a:p>
            <a:pPr marL="1085850" lvl="2" indent="-171450">
              <a:buFont typeface="Arial" panose="020B0604020202020204" pitchFamily="34" charset="0"/>
              <a:buChar char="•"/>
            </a:pPr>
            <a:r>
              <a:rPr lang="en-AU" dirty="0"/>
              <a:t>However, we may record fractional ownership against the same token without splitting. E.g., a couple can own a property.</a:t>
            </a:r>
          </a:p>
          <a:p>
            <a:pPr lvl="1"/>
            <a:r>
              <a:rPr lang="en-AU" dirty="0"/>
              <a:t>With NFTs, our concern is which token as some tokens are more valuable than others due to the rights they represent is different. For e.g., while a few Cryptokitties (</a:t>
            </a:r>
            <a:r>
              <a:rPr lang="en-AU" sz="1200" dirty="0">
                <a:hlinkClick r:id="rId3">
                  <a:extLst>
                    <a:ext uri="{A12FA001-AC4F-418D-AE19-62706E023703}">
                      <ahyp:hlinkClr xmlns:ahyp="http://schemas.microsoft.com/office/drawing/2018/hyperlinkcolor" val="tx"/>
                    </a:ext>
                  </a:extLst>
                </a:hlinkClick>
              </a:rPr>
              <a:t>https://www.cryptokitties.co/</a:t>
            </a:r>
            <a:r>
              <a:rPr lang="en-AU" dirty="0"/>
              <a:t>) are sold for $100K+ most kitties worth only a few $10s to $100s. Kitties are non-fungible, individual, and their appearance depends on individual features.</a:t>
            </a:r>
          </a:p>
          <a:p>
            <a:pPr marL="628650" lvl="1" indent="-171450">
              <a:buFont typeface="Arial" panose="020B0604020202020204" pitchFamily="34" charset="0"/>
              <a:buChar char="•"/>
            </a:pPr>
            <a:endParaRPr lang="en-AU" dirty="0"/>
          </a:p>
          <a:p>
            <a:pPr marL="628650" lvl="1"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31</a:t>
            </a:fld>
            <a:endParaRPr lang="en-AU" dirty="0"/>
          </a:p>
        </p:txBody>
      </p:sp>
    </p:spTree>
    <p:extLst>
      <p:ext uri="{BB962C8B-B14F-4D97-AF65-F5344CB8AC3E}">
        <p14:creationId xmlns:p14="http://schemas.microsoft.com/office/powerpoint/2010/main" val="2833878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Here are several other classifications of tokens.</a:t>
            </a:r>
          </a:p>
          <a:p>
            <a:pPr marL="171450" lvl="0" indent="-171450">
              <a:buFont typeface="Arial" panose="020B0604020202020204" pitchFamily="34" charset="0"/>
              <a:buChar char="•"/>
            </a:pPr>
            <a:r>
              <a:rPr lang="en-AU" dirty="0"/>
              <a:t>Payment tokens are essentially cryptocurrency used as a medium of exchange.</a:t>
            </a:r>
          </a:p>
          <a:p>
            <a:pPr marL="628650" lvl="1" indent="-171450">
              <a:buFont typeface="Arial" panose="020B0604020202020204" pitchFamily="34" charset="0"/>
              <a:buChar char="•"/>
            </a:pPr>
            <a:r>
              <a:rPr lang="en-AU" dirty="0"/>
              <a:t>Aka exchange tokens and virtual currency.</a:t>
            </a:r>
          </a:p>
          <a:p>
            <a:pPr marL="628650" lvl="1" indent="-171450">
              <a:buFont typeface="Arial" panose="020B0604020202020204" pitchFamily="34" charset="0"/>
              <a:buChar char="•"/>
            </a:pPr>
            <a:r>
              <a:rPr lang="en-AU" dirty="0"/>
              <a:t>Some of the tokens may be used as a payment.</a:t>
            </a:r>
          </a:p>
          <a:p>
            <a:pPr marL="171450" lvl="0" indent="-171450">
              <a:buFont typeface="Arial" panose="020B0604020202020204" pitchFamily="34" charset="0"/>
              <a:buChar char="•"/>
            </a:pPr>
            <a:r>
              <a:rPr lang="en-AU" dirty="0"/>
              <a:t>Utility tokens are crypto-assets that provide access rights to a specific product or service (potentially one that is still in development), or to be used to purchase specific products or services.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Aka app coin and protocol tokens.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These tokens are useful within a specific platform/DApp.</a:t>
            </a:r>
          </a:p>
          <a:p>
            <a:pPr marL="171450" indent="-171450">
              <a:buFont typeface="Arial" panose="020B0604020202020204" pitchFamily="34" charset="0"/>
              <a:buChar char="•"/>
            </a:pPr>
            <a:r>
              <a:rPr lang="en-AU" dirty="0"/>
              <a:t>Security tokens are crypto-assets that provide an economic stake in a legal entity.</a:t>
            </a:r>
          </a:p>
          <a:p>
            <a:pPr marL="628650" lvl="1" indent="-171450">
              <a:buFont typeface="Arial" panose="020B0604020202020204" pitchFamily="34" charset="0"/>
              <a:buChar char="•"/>
            </a:pPr>
            <a:r>
              <a:rPr lang="en-AU" dirty="0"/>
              <a:t>Aka asset tokens and equity tokens, investment tokens.</a:t>
            </a:r>
          </a:p>
          <a:p>
            <a:pPr marL="628650" lvl="1" indent="-171450">
              <a:buFont typeface="Arial" panose="020B0604020202020204" pitchFamily="34" charset="0"/>
              <a:buChar char="•"/>
            </a:pPr>
            <a:r>
              <a:rPr lang="en-AU" dirty="0"/>
              <a:t>Sometimes it is a right to receive cash or another financial asset, which might be discretionary or mandatory. </a:t>
            </a:r>
          </a:p>
          <a:p>
            <a:pPr marL="628650" lvl="1" indent="-171450">
              <a:buFont typeface="Arial" panose="020B0604020202020204" pitchFamily="34" charset="0"/>
              <a:buChar char="•"/>
            </a:pPr>
            <a:r>
              <a:rPr lang="en-AU" dirty="0"/>
              <a:t>Sometimes it conveys the ability to vote in company decisions and/or represents a residual interest in the issuer entity, e.g., dividends.</a:t>
            </a:r>
          </a:p>
          <a:p>
            <a:pPr marL="628650" lvl="1" indent="-171450">
              <a:buFont typeface="Arial" panose="020B0604020202020204" pitchFamily="34" charset="0"/>
              <a:buChar char="•"/>
            </a:pPr>
            <a:r>
              <a:rPr lang="en-AU" dirty="0"/>
              <a:t>These tokens have the most legal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Hybrid token capture properties of multiple token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Crypterium (CRPT) is used to pay transaction fees when using the services provided by the issuer (i.e. banking solutions), gives the right to discounts for future services and gives a right to revenues.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An Initial Coin Offering (ICO) may offer utility or security tokens. It’s not easy to differentiate whether a token lands on utility or security definition.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Gram token by Telegram was determined to be violating securities laws, see </a:t>
            </a:r>
            <a:r>
              <a:rPr lang="en-AU" sz="1200" b="0" i="0" u="sng" strike="noStrike" kern="1200" dirty="0">
                <a:solidFill>
                  <a:schemeClr val="tx1"/>
                </a:solidFill>
                <a:effectLst/>
                <a:latin typeface="+mn-lt"/>
                <a:ea typeface="+mn-ea"/>
                <a:cs typeface="+mn-cs"/>
                <a:hlinkClick r:id="rId3"/>
              </a:rPr>
              <a:t>https://www.gtlaw.com/en/insights/2020/4/sec-v-telegram--a-groundbreaking-decision-in-cryptocurrency-enforcement</a:t>
            </a:r>
            <a:r>
              <a:rPr lang="en-AU" sz="1200" b="0" i="0" u="none" strike="noStrike" kern="1200" dirty="0">
                <a:solidFill>
                  <a:schemeClr val="tx1"/>
                </a:solidFill>
                <a:effectLst/>
                <a:latin typeface="+mn-lt"/>
                <a:ea typeface="+mn-ea"/>
                <a:cs typeface="+mn-cs"/>
              </a:rPr>
              <a:t> </a:t>
            </a: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32</a:t>
            </a:fld>
            <a:endParaRPr lang="en-AU" dirty="0"/>
          </a:p>
        </p:txBody>
      </p:sp>
    </p:spTree>
    <p:extLst>
      <p:ext uri="{BB962C8B-B14F-4D97-AF65-F5344CB8AC3E}">
        <p14:creationId xmlns:p14="http://schemas.microsoft.com/office/powerpoint/2010/main" val="66015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 is an example of rights/powers/capabilities embedded in a token (actually in the smart contracts that manage the token).</a:t>
            </a:r>
          </a:p>
          <a:p>
            <a:pPr marL="171450" indent="-171450">
              <a:buFont typeface="Arial" panose="020B0604020202020204" pitchFamily="34" charset="0"/>
              <a:buChar char="•"/>
            </a:pPr>
            <a:r>
              <a:rPr lang="en-AU" dirty="0"/>
              <a:t>ERC-20 (Ethereum Request for Comments 20 arising from Ethereum Improvement Proposal (EIP) 20) is the most popular fungible token standard.</a:t>
            </a:r>
          </a:p>
          <a:p>
            <a:pPr marL="171450" indent="-171450">
              <a:buFont typeface="Arial" panose="020B0604020202020204" pitchFamily="34" charset="0"/>
              <a:buChar char="•"/>
            </a:pPr>
            <a:r>
              <a:rPr lang="en-AU" dirty="0"/>
              <a:t>Someone deploys the ERC-20 token contract while setting a few parameters like token name, symbol, total supply, and minter. Minter can be skipped if the total supply is created during deployment.</a:t>
            </a:r>
          </a:p>
          <a:p>
            <a:pPr marL="171450" indent="-171450">
              <a:buFont typeface="Arial" panose="020B0604020202020204" pitchFamily="34" charset="0"/>
              <a:buChar char="•"/>
            </a:pPr>
            <a:r>
              <a:rPr lang="en-AU" dirty="0"/>
              <a:t>The contract keeps track of toke account balances.</a:t>
            </a:r>
          </a:p>
          <a:p>
            <a:pPr marL="171450" indent="-171450">
              <a:buFont typeface="Arial" panose="020B0604020202020204" pitchFamily="34" charset="0"/>
              <a:buChar char="•"/>
            </a:pPr>
            <a:r>
              <a:rPr lang="en-AU" dirty="0"/>
              <a:t>It expose functions where the token owner can transfer tokens (</a:t>
            </a:r>
            <a:r>
              <a:rPr lang="en-AU" i="1" dirty="0"/>
              <a:t>transfer</a:t>
            </a:r>
            <a:r>
              <a:rPr lang="en-AU" dirty="0"/>
              <a:t> function) and approve a 3</a:t>
            </a:r>
            <a:r>
              <a:rPr lang="en-AU" baseline="30000" dirty="0"/>
              <a:t>rd</a:t>
            </a:r>
            <a:r>
              <a:rPr lang="en-AU" dirty="0"/>
              <a:t> party to spend tokens on behalf of itself up to a given limit (</a:t>
            </a:r>
            <a:r>
              <a:rPr lang="en-AU" i="1" u="sng" dirty="0"/>
              <a:t>transferFrom</a:t>
            </a:r>
            <a:r>
              <a:rPr lang="en-AU" dirty="0"/>
              <a:t> function).</a:t>
            </a:r>
          </a:p>
          <a:p>
            <a:pPr marL="171450" indent="-171450">
              <a:buFont typeface="Arial" panose="020B0604020202020204" pitchFamily="34" charset="0"/>
              <a:buChar char="•"/>
            </a:pPr>
            <a:r>
              <a:rPr lang="en-AU" dirty="0"/>
              <a:t>Then a 3</a:t>
            </a:r>
            <a:r>
              <a:rPr lang="en-AU" baseline="30000" dirty="0"/>
              <a:t>rd</a:t>
            </a:r>
            <a:r>
              <a:rPr lang="en-AU" dirty="0"/>
              <a:t> party can transfer from an approved account up to the approved limit.</a:t>
            </a:r>
          </a:p>
          <a:p>
            <a:pPr marL="171450" indent="-171450">
              <a:buFont typeface="Arial" panose="020B0604020202020204" pitchFamily="34" charset="0"/>
              <a:buChar char="•"/>
            </a:pPr>
            <a:r>
              <a:rPr lang="en-AU" dirty="0"/>
              <a:t>Then there are private functions for the token contract owner to mint and burn tokens.</a:t>
            </a:r>
          </a:p>
        </p:txBody>
      </p:sp>
      <p:sp>
        <p:nvSpPr>
          <p:cNvPr id="4" name="Slide Number Placeholder 3"/>
          <p:cNvSpPr>
            <a:spLocks noGrp="1"/>
          </p:cNvSpPr>
          <p:nvPr>
            <p:ph type="sldNum" sz="quarter" idx="5"/>
          </p:nvPr>
        </p:nvSpPr>
        <p:spPr/>
        <p:txBody>
          <a:bodyPr/>
          <a:lstStyle/>
          <a:p>
            <a:fld id="{CC27A11D-AD98-434C-A1DD-B0717C45F4BF}" type="slidenum">
              <a:rPr lang="en-AU" smtClean="0"/>
              <a:t>33</a:t>
            </a:fld>
            <a:endParaRPr lang="en-AU" dirty="0"/>
          </a:p>
        </p:txBody>
      </p:sp>
    </p:spTree>
    <p:extLst>
      <p:ext uri="{BB962C8B-B14F-4D97-AF65-F5344CB8AC3E}">
        <p14:creationId xmlns:p14="http://schemas.microsoft.com/office/powerpoint/2010/main" val="2137717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ERC-721 non-fungible tokens (most popular NFT standard) specification is very similar to ERC-20 with a few additional functions.</a:t>
            </a:r>
          </a:p>
          <a:p>
            <a:pPr marL="171450" indent="-171450">
              <a:buFont typeface="Arial" panose="020B0604020202020204" pitchFamily="34" charset="0"/>
              <a:buChar char="•"/>
            </a:pPr>
            <a:r>
              <a:rPr lang="en-AU" dirty="0"/>
              <a:t>Like ERC-20 it specifies the token owner can transfer tokens (</a:t>
            </a:r>
            <a:r>
              <a:rPr lang="en-AU" i="1" dirty="0"/>
              <a:t>transfer</a:t>
            </a:r>
            <a:r>
              <a:rPr lang="en-AU" dirty="0"/>
              <a:t> function) and approve a 3</a:t>
            </a:r>
            <a:r>
              <a:rPr lang="en-AU" baseline="30000" dirty="0"/>
              <a:t>rd</a:t>
            </a:r>
            <a:r>
              <a:rPr lang="en-AU" dirty="0"/>
              <a:t> party to spend a token on its behalf (</a:t>
            </a:r>
            <a:r>
              <a:rPr lang="en-AU" i="1" dirty="0"/>
              <a:t>transferFrom</a:t>
            </a:r>
            <a:r>
              <a:rPr lang="en-AU" dirty="0"/>
              <a:t>). It may also approve all tokens or remove any existing approval (</a:t>
            </a:r>
            <a:r>
              <a:rPr lang="en-AU" i="1" dirty="0"/>
              <a:t>approve</a:t>
            </a:r>
            <a:r>
              <a:rPr lang="en-AU" dirty="0"/>
              <a:t> function).</a:t>
            </a:r>
          </a:p>
          <a:p>
            <a:pPr marL="171450" indent="-171450">
              <a:buFont typeface="Arial" panose="020B0604020202020204" pitchFamily="34" charset="0"/>
              <a:buChar char="•"/>
            </a:pPr>
            <a:r>
              <a:rPr lang="en-AU" dirty="0"/>
              <a:t>Then a 3</a:t>
            </a:r>
            <a:r>
              <a:rPr lang="en-AU" baseline="30000" dirty="0"/>
              <a:t>rd</a:t>
            </a:r>
            <a:r>
              <a:rPr lang="en-AU" dirty="0"/>
              <a:t> party can transfer the token from an approved account.</a:t>
            </a:r>
          </a:p>
          <a:p>
            <a:pPr marL="171450" indent="-171450">
              <a:buFont typeface="Arial" panose="020B0604020202020204" pitchFamily="34" charset="0"/>
              <a:buChar char="•"/>
            </a:pPr>
            <a:r>
              <a:rPr lang="en-AU" sz="1200" b="0" i="1" u="none" strike="noStrike" kern="1200" dirty="0">
                <a:solidFill>
                  <a:schemeClr val="tx1"/>
                </a:solidFill>
                <a:effectLst/>
                <a:latin typeface="+mn-lt"/>
                <a:ea typeface="+mn-ea"/>
                <a:cs typeface="+mn-cs"/>
              </a:rPr>
              <a:t>safeTransferFrom</a:t>
            </a:r>
            <a:r>
              <a:rPr lang="en-AU" sz="1200" b="0" i="0" u="none" strike="noStrike" kern="1200" dirty="0">
                <a:solidFill>
                  <a:schemeClr val="tx1"/>
                </a:solidFill>
                <a:effectLst/>
                <a:latin typeface="+mn-lt"/>
                <a:ea typeface="+mn-ea"/>
                <a:cs typeface="+mn-cs"/>
              </a:rPr>
              <a:t> checks that contract recipients are aware of the ERC721 protocol to prevent tokens from being forever locked/lost.</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A key difference between this and ERC-20 contacts is how it keeps track of the ownership of the asset. In ERC-20, as each token is identical, we track the token balance of an account. Whereas in ERC-721, each token is unique. Hence, we keep track of the token and its owner.</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However, the contract does track </a:t>
            </a:r>
            <a:r>
              <a:rPr lang="en-AU" sz="1200" dirty="0">
                <a:solidFill>
                  <a:srgbClr val="0070C0"/>
                </a:solidFill>
              </a:rPr>
              <a:t>what a token represents. Such information must be tracked by the token application or another contract that is expected to extend from the ERC-721 token contract. E.g., we can use a function like </a:t>
            </a:r>
            <a:r>
              <a:rPr lang="en-AU" sz="1200" dirty="0">
                <a:solidFill>
                  <a:srgbClr val="0070C0"/>
                </a:solidFill>
                <a:latin typeface="Consolas" panose="020B0609020204030204" pitchFamily="49" charset="0"/>
                <a:cs typeface="Consolas" panose="020B0609020204030204" pitchFamily="49" charset="0"/>
              </a:rPr>
              <a:t>_</a:t>
            </a:r>
            <a:r>
              <a:rPr lang="en-AU" sz="1200" i="1" dirty="0">
                <a:solidFill>
                  <a:srgbClr val="0070C0"/>
                </a:solidFill>
                <a:latin typeface="Consolas" panose="020B0609020204030204" pitchFamily="49" charset="0"/>
                <a:cs typeface="Consolas" panose="020B0609020204030204" pitchFamily="49" charset="0"/>
              </a:rPr>
              <a:t>setTokenURI</a:t>
            </a:r>
            <a:r>
              <a:rPr lang="en-AU" sz="1200" dirty="0">
                <a:solidFill>
                  <a:srgbClr val="0070C0"/>
                </a:solidFill>
                <a:latin typeface="Consolas" panose="020B0609020204030204" pitchFamily="49" charset="0"/>
                <a:cs typeface="Consolas" panose="020B0609020204030204" pitchFamily="49" charset="0"/>
              </a:rPr>
              <a:t>(uint256 tokenId, string _tokenURI); to keep track of the URI/URL of the underlying asset</a:t>
            </a:r>
          </a:p>
          <a:p>
            <a:pPr marL="628650" lvl="1" indent="-171450">
              <a:buFont typeface="Arial" panose="020B0604020202020204" pitchFamily="34" charset="0"/>
              <a:buChar char="•"/>
            </a:pPr>
            <a:r>
              <a:rPr lang="en-AU" dirty="0"/>
              <a:t>A Uniform Resource Identifier (URI) is a unique sequence of characters that identifies a logical or physical resource used by web technologies.</a:t>
            </a:r>
          </a:p>
          <a:p>
            <a:pPr marL="171450" lvl="0" indent="-171450">
              <a:buFont typeface="Arial" panose="020B0604020202020204" pitchFamily="34" charset="0"/>
              <a:buChar char="•"/>
            </a:pPr>
            <a:r>
              <a:rPr lang="en-AU" dirty="0"/>
              <a:t>However, this may still not indicate the rights and obligations of token.</a:t>
            </a:r>
          </a:p>
        </p:txBody>
      </p:sp>
      <p:sp>
        <p:nvSpPr>
          <p:cNvPr id="4" name="Slide Number Placeholder 3"/>
          <p:cNvSpPr>
            <a:spLocks noGrp="1"/>
          </p:cNvSpPr>
          <p:nvPr>
            <p:ph type="sldNum" sz="quarter" idx="5"/>
          </p:nvPr>
        </p:nvSpPr>
        <p:spPr/>
        <p:txBody>
          <a:bodyPr/>
          <a:lstStyle/>
          <a:p>
            <a:fld id="{CC27A11D-AD98-434C-A1DD-B0717C45F4BF}" type="slidenum">
              <a:rPr lang="en-AU" smtClean="0"/>
              <a:t>34</a:t>
            </a:fld>
            <a:endParaRPr lang="en-AU" dirty="0"/>
          </a:p>
        </p:txBody>
      </p:sp>
    </p:spTree>
    <p:extLst>
      <p:ext uri="{BB962C8B-B14F-4D97-AF65-F5344CB8AC3E}">
        <p14:creationId xmlns:p14="http://schemas.microsoft.com/office/powerpoint/2010/main" val="104970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already discussed that the value of blockchain is the difference it can make to our lives off-chain.</a:t>
            </a:r>
          </a:p>
          <a:p>
            <a:pPr marL="171450" indent="-171450">
              <a:buFont typeface="Arial" panose="020B0604020202020204" pitchFamily="34" charset="0"/>
              <a:buChar char="•"/>
            </a:pPr>
            <a:r>
              <a:rPr lang="en-AU" dirty="0"/>
              <a:t>On-chain actions may depend on what happens in the real world. </a:t>
            </a:r>
          </a:p>
          <a:p>
            <a:pPr marL="628650" lvl="1" indent="-171450">
              <a:buFont typeface="Arial" panose="020B0604020202020204" pitchFamily="34" charset="0"/>
              <a:buChar char="•"/>
            </a:pPr>
            <a:r>
              <a:rPr lang="en-AU" dirty="0"/>
              <a:t>E.g., agriculture insurance payouts via a smart contract need weather data to determine whether there was a significant hail event to pay insurance automatically.</a:t>
            </a:r>
          </a:p>
          <a:p>
            <a:pPr marL="171450" indent="-171450">
              <a:buFont typeface="Arial" panose="020B0604020202020204" pitchFamily="34" charset="0"/>
              <a:buChar char="•"/>
            </a:pPr>
            <a:r>
              <a:rPr lang="en-AU" dirty="0"/>
              <a:t>Whereas off-chain actions may depend on what happens on-chain.</a:t>
            </a:r>
          </a:p>
          <a:p>
            <a:pPr marL="628650" lvl="1" indent="-171450">
              <a:buFont typeface="Arial" panose="020B0604020202020204" pitchFamily="34" charset="0"/>
              <a:buChar char="•"/>
            </a:pPr>
            <a:r>
              <a:rPr lang="en-AU" dirty="0"/>
              <a:t>E.g., transfer ownership of physical assets given transfer of its digital counterpart. This could even be that by noting an on-chain (crypto) payment, one may transfer off-chain asset ownership.</a:t>
            </a:r>
          </a:p>
          <a:p>
            <a:pPr marL="171450" indent="-171450">
              <a:buFont typeface="Arial" panose="020B0604020202020204" pitchFamily="34" charset="0"/>
              <a:buChar char="•"/>
            </a:pPr>
            <a:r>
              <a:rPr lang="en-AU" i="1" dirty="0"/>
              <a:t>Oracles</a:t>
            </a:r>
            <a:r>
              <a:rPr lang="en-AU" dirty="0"/>
              <a:t> are components that enable data flow between blockchain and the real world.</a:t>
            </a:r>
          </a:p>
          <a:p>
            <a:pPr marL="628650" lvl="1" indent="-171450">
              <a:buFont typeface="Arial" panose="020B0604020202020204" pitchFamily="34" charset="0"/>
              <a:buChar char="•"/>
            </a:pPr>
            <a:r>
              <a:rPr lang="en-AU" dirty="0"/>
              <a:t>They are very important components of a blockchain-based application and are usually run by a third party.</a:t>
            </a:r>
          </a:p>
          <a:p>
            <a:pPr marL="628650" lvl="1" indent="-171450">
              <a:buFont typeface="Arial" panose="020B0604020202020204" pitchFamily="34" charset="0"/>
              <a:buChar char="•"/>
            </a:pPr>
            <a:r>
              <a:rPr lang="en-AU" dirty="0"/>
              <a:t>They may appear as hardware or software components, as well as human oracles.</a:t>
            </a:r>
          </a:p>
          <a:p>
            <a:pPr marL="628650" lvl="1" indent="-171450">
              <a:buFont typeface="Arial" panose="020B0604020202020204" pitchFamily="34" charset="0"/>
              <a:buChar char="•"/>
            </a:pPr>
            <a:r>
              <a:rPr lang="en-AU" dirty="0"/>
              <a:t>Oracles may be implemented purely off-chain components or as a combination of on-chain and off-chain components</a:t>
            </a:r>
          </a:p>
          <a:p>
            <a:pPr marL="171450" indent="-171450">
              <a:buFont typeface="Arial" panose="020B0604020202020204" pitchFamily="34" charset="0"/>
              <a:buChar char="•"/>
            </a:pPr>
            <a:r>
              <a:rPr lang="en-AU" dirty="0"/>
              <a:t>However, they are widely criticised due to reasons such as:</a:t>
            </a:r>
          </a:p>
          <a:p>
            <a:pPr marL="628650" lvl="1" indent="-171450">
              <a:buFont typeface="Arial" panose="020B0604020202020204" pitchFamily="34" charset="0"/>
              <a:buChar char="•"/>
            </a:pPr>
            <a:r>
              <a:rPr lang="en-AU" dirty="0"/>
              <a:t>Potential for centralised/single point of failure.</a:t>
            </a:r>
          </a:p>
          <a:p>
            <a:pPr marL="628650" lvl="1" indent="-171450">
              <a:buFont typeface="Arial" panose="020B0604020202020204" pitchFamily="34" charset="0"/>
              <a:buChar char="•"/>
            </a:pPr>
            <a:r>
              <a:rPr lang="en-AU" dirty="0"/>
              <a:t>The potential for introducing security and trust concerns.</a:t>
            </a:r>
          </a:p>
          <a:p>
            <a:pPr marL="171450" lvl="0" indent="-171450">
              <a:buFont typeface="Arial" panose="020B0604020202020204" pitchFamily="34" charset="0"/>
              <a:buChar char="•"/>
            </a:pPr>
            <a:r>
              <a:rPr lang="en-AU" dirty="0"/>
              <a:t>Oracle code can be quite long and complicated as it involve on-chain and off-chain code. We’ll go through a simple example during one of the lab sessions.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36</a:t>
            </a:fld>
            <a:endParaRPr lang="en-AU" dirty="0"/>
          </a:p>
        </p:txBody>
      </p:sp>
    </p:spTree>
    <p:extLst>
      <p:ext uri="{BB962C8B-B14F-4D97-AF65-F5344CB8AC3E}">
        <p14:creationId xmlns:p14="http://schemas.microsoft.com/office/powerpoint/2010/main" val="1307064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Data flowing into a blockchain from the real world is called </a:t>
            </a:r>
            <a:r>
              <a:rPr lang="en-AU" i="1" dirty="0"/>
              <a:t>inbound data</a:t>
            </a:r>
            <a:r>
              <a:rPr lang="en-AU"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Data flowing out of a blockchain into the real world is called </a:t>
            </a:r>
            <a:r>
              <a:rPr lang="en-AU" i="1" dirty="0"/>
              <a:t>outbound data</a:t>
            </a:r>
            <a:r>
              <a:rPr lang="en-AU" dirty="0"/>
              <a:t>.</a:t>
            </a:r>
          </a:p>
          <a:p>
            <a:pPr marL="171450" indent="-171450">
              <a:buFont typeface="Arial" panose="020B0604020202020204" pitchFamily="34" charset="0"/>
              <a:buChar char="•"/>
            </a:pPr>
            <a:r>
              <a:rPr lang="en-AU" dirty="0"/>
              <a:t>Each of these data flows can be facilitated by push or pull techniques. While these will be somewhat explained in the next couple of slides, the following is a short explanation:</a:t>
            </a:r>
          </a:p>
          <a:p>
            <a:pPr marL="171450" indent="-171450">
              <a:buFont typeface="Arial" panose="020B0604020202020204" pitchFamily="34" charset="0"/>
              <a:buChar char="•"/>
            </a:pPr>
            <a:r>
              <a:rPr lang="en-AU" dirty="0"/>
              <a:t>In pull-based inbound, an on-chain component requests an off-chain state/data from an off-chain component.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usually implemented by a smart contract emitting an event that the off-chain component listens to. The off-chain component then submits the requested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From the point of view of the on-chain components, this is like it’s pulling data from the real world.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a smart contract may want to know whether a physical asset was delivered to pay on-chain.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push-based inbound, the off-chain component sends the off-chain state to the on-chain component.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implemented by the off-chain component pushing data to a smart contract as and when off-chain data get updated.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From the point of view of the on-chain components, this is like an off-chain component pushing data from the real world.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a price oracle may automatically report the ETH:USD rate of a smart contract when the price changes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pull-based outbound, an off-chain component retrieves an on-chain state from an on-chain component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implemented by an off-chain component pulling data from a smart contract or blockchain when it needs some on-chain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From the point of view of the off-chain components, this is like an off-chain component pulling data from the blockchain.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a shipping company may want to know if payment was done on-chain before handing over a physical asset to the buyer. This can be done by calling a </a:t>
            </a:r>
            <a:r>
              <a:rPr lang="en-AU" i="1" dirty="0"/>
              <a:t>view</a:t>
            </a:r>
            <a:r>
              <a:rPr lang="en-AU" dirty="0"/>
              <a:t> function on the smart contract.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push-based outbound, an on-chain component sends an off-chain state to an off-chain component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usually implemented by a smart contract emitting an event that the off-chain component listens to.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From the point of view of the off-chain components, this is like the on-chain component pushing data to the real world.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when the payment is made on-chain a smart contract may emit a “paid” event.</a:t>
            </a:r>
          </a:p>
          <a:p>
            <a:pPr marL="171450" indent="-171450">
              <a:buFont typeface="Arial" panose="020B0604020202020204" pitchFamily="34" charset="0"/>
              <a:buChar char="•"/>
            </a:pPr>
            <a:r>
              <a:rPr lang="en-AU" dirty="0"/>
              <a:t>These 4 patterns have varying properties which determine their suitability for a given application, e.g.,</a:t>
            </a:r>
          </a:p>
          <a:p>
            <a:pPr marL="628650" lvl="1" indent="-171450">
              <a:buFont typeface="Arial" panose="020B0604020202020204" pitchFamily="34" charset="0"/>
              <a:buChar char="•"/>
            </a:pPr>
            <a:r>
              <a:rPr lang="en-AU" dirty="0"/>
              <a:t>Pull-based inbound oracles are slow as an event needs to be emitted before sending data on-chain using a transaction. This transaction may take a long time to get included in a block.</a:t>
            </a:r>
          </a:p>
          <a:p>
            <a:pPr marL="628650" lvl="1" indent="-171450">
              <a:buFont typeface="Arial" panose="020B0604020202020204" pitchFamily="34" charset="0"/>
              <a:buChar char="•"/>
            </a:pPr>
            <a:r>
              <a:rPr lang="en-AU" dirty="0"/>
              <a:t>Whereas push-based oracles reduce the latency as they proactively send data to a smart contract. However, the transaction cost of frequent pushing can be high and increases the no of transactions to be included.</a:t>
            </a:r>
          </a:p>
        </p:txBody>
      </p:sp>
      <p:sp>
        <p:nvSpPr>
          <p:cNvPr id="4" name="Slide Number Placeholder 3"/>
          <p:cNvSpPr>
            <a:spLocks noGrp="1"/>
          </p:cNvSpPr>
          <p:nvPr>
            <p:ph type="sldNum" sz="quarter" idx="5"/>
          </p:nvPr>
        </p:nvSpPr>
        <p:spPr/>
        <p:txBody>
          <a:bodyPr/>
          <a:lstStyle/>
          <a:p>
            <a:fld id="{CC27A11D-AD98-434C-A1DD-B0717C45F4BF}" type="slidenum">
              <a:rPr lang="en-AU" smtClean="0"/>
              <a:t>37</a:t>
            </a:fld>
            <a:endParaRPr lang="en-AU" dirty="0"/>
          </a:p>
        </p:txBody>
      </p:sp>
    </p:spTree>
    <p:extLst>
      <p:ext uri="{BB962C8B-B14F-4D97-AF65-F5344CB8AC3E}">
        <p14:creationId xmlns:p14="http://schemas.microsoft.com/office/powerpoint/2010/main" val="2642601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 centralised oracle (aka oracle) is a software pattern that allows data flow from the real world to the blockchain.</a:t>
            </a:r>
          </a:p>
          <a:p>
            <a:pPr marL="171450" indent="-171450">
              <a:buFont typeface="Arial" panose="020B0604020202020204" pitchFamily="34" charset="0"/>
              <a:buChar char="•"/>
            </a:pPr>
            <a:endParaRPr lang="en-AU"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1" kern="1200" dirty="0">
                <a:solidFill>
                  <a:schemeClr val="tx1"/>
                </a:solidFill>
                <a:effectLst/>
                <a:latin typeface="+mn-lt"/>
                <a:ea typeface="+mn-ea"/>
                <a:cs typeface="+mn-cs"/>
              </a:rPr>
              <a:t>Context</a:t>
            </a:r>
            <a:r>
              <a:rPr lang="en-US" sz="1200" kern="1200" dirty="0">
                <a:solidFill>
                  <a:schemeClr val="tx1"/>
                </a:solidFill>
                <a:effectLst/>
                <a:latin typeface="+mn-lt"/>
                <a:ea typeface="+mn-ea"/>
                <a:cs typeface="+mn-cs"/>
              </a:rPr>
              <a:t>: From the software architecture perspective, blockchain can be viewed as a component or connector within a large software system.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In this case, the blockchain is used as a distributed database for more general purposes other than financial services.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applications built on the blockchain might need to interact with other external systems.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Thus, the validation of transactions on the blockchain might depend on the states of external systems.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1" kern="1200" dirty="0">
                <a:solidFill>
                  <a:schemeClr val="tx1"/>
                </a:solidFill>
                <a:effectLst/>
                <a:latin typeface="+mn-lt"/>
                <a:ea typeface="+mn-ea"/>
                <a:cs typeface="+mn-cs"/>
              </a:rPr>
              <a:t>Problem</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execution environment of a blockchain is self-contained.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It can only access information present in the data and transactions on the blockchain.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Smart contracts running on the blockchain are pure functions by design.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state of the external system is not directly accessible to smart contracts.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Yet, function calls in smart contracts sometimes need to access the state of the external world.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kern="1200" dirty="0">
                <a:solidFill>
                  <a:schemeClr val="tx1"/>
                </a:solidFill>
                <a:effectLst/>
                <a:latin typeface="+mn-lt"/>
                <a:ea typeface="+mn-ea"/>
                <a:cs typeface="+mn-cs"/>
              </a:rPr>
              <a:t>Forces</a:t>
            </a:r>
          </a:p>
          <a:p>
            <a:pPr marL="171450" indent="-171450">
              <a:buFont typeface="Arial"/>
              <a:buChar char="•"/>
            </a:pPr>
            <a:r>
              <a:rPr lang="en-US" sz="1200" kern="1200" dirty="0">
                <a:solidFill>
                  <a:schemeClr val="tx1"/>
                </a:solidFill>
                <a:effectLst/>
                <a:latin typeface="+mn-lt"/>
                <a:ea typeface="+mn-ea"/>
                <a:cs typeface="+mn-cs"/>
              </a:rPr>
              <a:t>Closed environment. blockchain is a secure, self-contained environment, which is isolated from external systems. </a:t>
            </a:r>
          </a:p>
          <a:p>
            <a:pPr marL="171450" indent="-171450">
              <a:buFont typeface="Arial"/>
              <a:buChar char="•"/>
            </a:pPr>
            <a:r>
              <a:rPr lang="en-US" sz="1200" kern="1200" dirty="0">
                <a:solidFill>
                  <a:schemeClr val="tx1"/>
                </a:solidFill>
                <a:effectLst/>
                <a:latin typeface="+mn-lt"/>
                <a:ea typeface="+mn-ea"/>
                <a:cs typeface="+mn-cs"/>
              </a:rPr>
              <a:t>Smart contracts on blockchain cannot read the states of the external systems. </a:t>
            </a:r>
            <a:endParaRPr lang="en-US" dirty="0">
              <a:effectLst/>
            </a:endParaRPr>
          </a:p>
          <a:p>
            <a:pPr marL="171450" indent="-171450">
              <a:buFont typeface="Arial"/>
              <a:buChar char="•"/>
            </a:pPr>
            <a:r>
              <a:rPr lang="en-US" sz="1200" kern="1200" dirty="0">
                <a:solidFill>
                  <a:schemeClr val="tx1"/>
                </a:solidFill>
                <a:effectLst/>
                <a:latin typeface="+mn-lt"/>
                <a:ea typeface="+mn-ea"/>
                <a:cs typeface="+mn-cs"/>
              </a:rPr>
              <a:t>Connectivity. In addition to the data found on the blockchain, general-purpose applications might require information from external systems. </a:t>
            </a:r>
          </a:p>
          <a:p>
            <a:pPr marL="171450" indent="-171450">
              <a:buFont typeface="Arial"/>
              <a:buChar char="•"/>
            </a:pPr>
            <a:r>
              <a:rPr lang="en-US" sz="1200" kern="1200" dirty="0">
                <a:solidFill>
                  <a:schemeClr val="tx1"/>
                </a:solidFill>
                <a:effectLst/>
                <a:latin typeface="+mn-lt"/>
                <a:ea typeface="+mn-ea"/>
                <a:cs typeface="+mn-cs"/>
              </a:rPr>
              <a:t>For example, a parcel tracking application needs context information like geo-location information, and a gambling application might need the result of a</a:t>
            </a:r>
            <a:r>
              <a:rPr lang="en-US" sz="1200" kern="1200" baseline="0" dirty="0">
                <a:solidFill>
                  <a:schemeClr val="tx1"/>
                </a:solidFill>
                <a:effectLst/>
                <a:latin typeface="+mn-lt"/>
                <a:ea typeface="+mn-ea"/>
                <a:cs typeface="+mn-cs"/>
              </a:rPr>
              <a:t> football game </a:t>
            </a:r>
            <a:r>
              <a:rPr lang="en-US" sz="1200" kern="1200" dirty="0">
                <a:solidFill>
                  <a:schemeClr val="tx1"/>
                </a:solidFill>
                <a:effectLst/>
                <a:latin typeface="+mn-lt"/>
                <a:ea typeface="+mn-ea"/>
                <a:cs typeface="+mn-cs"/>
              </a:rPr>
              <a:t>from a Web API. </a:t>
            </a:r>
            <a:endParaRPr lang="en-US" dirty="0">
              <a:effectLst/>
            </a:endParaRPr>
          </a:p>
          <a:p>
            <a:pPr marL="171450" indent="-171450">
              <a:buFont typeface="Arial"/>
              <a:buChar char="•"/>
            </a:pPr>
            <a:r>
              <a:rPr lang="en-US" sz="1200" kern="1200" dirty="0">
                <a:solidFill>
                  <a:schemeClr val="tx1"/>
                </a:solidFill>
                <a:effectLst/>
                <a:latin typeface="+mn-lt"/>
                <a:ea typeface="+mn-ea"/>
                <a:cs typeface="+mn-cs"/>
              </a:rPr>
              <a:t>Long-term availability and validity. While transactions on the blockchain are immutable, </a:t>
            </a:r>
          </a:p>
          <a:p>
            <a:pPr marL="171450" indent="-171450">
              <a:buFont typeface="Arial"/>
              <a:buChar char="•"/>
            </a:pPr>
            <a:r>
              <a:rPr lang="en-US" sz="1200" kern="1200" dirty="0">
                <a:solidFill>
                  <a:schemeClr val="tx1"/>
                </a:solidFill>
                <a:effectLst/>
                <a:latin typeface="+mn-lt"/>
                <a:ea typeface="+mn-ea"/>
                <a:cs typeface="+mn-cs"/>
              </a:rPr>
              <a:t>the external state used to validate a transaction may change or even disappear after the transactions were originally appended to the blockchain. </a:t>
            </a:r>
            <a:endParaRPr lang="en-US" dirty="0">
              <a:effectLst/>
            </a:endParaRPr>
          </a:p>
          <a:p>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zh-CN" sz="1200" b="1" kern="1200" dirty="0">
                <a:solidFill>
                  <a:schemeClr val="tx1"/>
                </a:solidFill>
                <a:effectLst/>
                <a:latin typeface="+mn-lt"/>
                <a:ea typeface="+mn-ea"/>
                <a:cs typeface="+mn-cs"/>
              </a:rPr>
              <a:t>Solution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connect the closed execution environment of blockchain with the external world, oracle is introduced to assist in evaluating conditions that cannot be expressed in a smart contract running within the blockchain environment.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An oracle is a trusted third party that provides smart contracts with information about the external world.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When validation of a transaction depends on the external state, the oracle is requested to check the external state and inject the result to the blockchain in a transaction signed using its key pair.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validators (miners) take the result provided by the oracle into account when validating the transaction.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Through using an oracle, the validation of transactions is based on the authentication of the oracle, rather than the external state. </a:t>
            </a:r>
            <a:endParaRPr lang="en-US" dirty="0">
              <a:effectLst/>
            </a:endParaRPr>
          </a:p>
          <a:p>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Connectivity. The closed execution environment of blockchain is connected with the external world through the oracle.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applications based on the blockchain can access external states through the oracle and use the external states to validate transactions. </a:t>
            </a:r>
            <a:endParaRPr lang="en-US" dirty="0"/>
          </a:p>
          <a:p>
            <a:endParaRPr lang="en-US" sz="12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Trust. Using oracle introduces a trusted third party into the system. </a:t>
            </a:r>
          </a:p>
          <a:p>
            <a:pPr marL="171450" indent="-171450">
              <a:buFont typeface="Arial"/>
              <a:buChar char="•"/>
            </a:pPr>
            <a:r>
              <a:rPr lang="en-US" sz="1200" kern="1200" dirty="0">
                <a:solidFill>
                  <a:schemeClr val="tx1"/>
                </a:solidFill>
                <a:effectLst/>
                <a:latin typeface="+mn-lt"/>
                <a:ea typeface="+mn-ea"/>
                <a:cs typeface="+mn-cs"/>
              </a:rPr>
              <a:t>The oracle selected to verify the external state needs to be trusted by all the participants involved in relevant transactions. </a:t>
            </a:r>
            <a:endParaRPr lang="en-US" sz="9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Validity. The external states injected into the transactions can not be fully validated by miners. </a:t>
            </a:r>
          </a:p>
          <a:p>
            <a:pPr marL="171450" indent="-171450">
              <a:buFont typeface="Arial"/>
              <a:buChar char="•"/>
            </a:pPr>
            <a:r>
              <a:rPr lang="en-US" sz="1200" kern="1200" dirty="0">
                <a:solidFill>
                  <a:schemeClr val="tx1"/>
                </a:solidFill>
                <a:effectLst/>
                <a:latin typeface="+mn-lt"/>
                <a:ea typeface="+mn-ea"/>
                <a:cs typeface="+mn-cs"/>
              </a:rPr>
              <a:t>Thus, when miners validate the transaction including the external state, they rely on the oracle to check the validity of the information from the external world. </a:t>
            </a:r>
            <a:endParaRPr lang="en-US" sz="9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Long-term availability and validity. It could happen that while transactions are immutable, </a:t>
            </a:r>
          </a:p>
          <a:p>
            <a:pPr marL="171450" indent="-171450">
              <a:buFont typeface="Arial"/>
              <a:buChar char="•"/>
            </a:pPr>
            <a:r>
              <a:rPr lang="en-US" sz="1200" kern="1200" dirty="0">
                <a:solidFill>
                  <a:schemeClr val="tx1"/>
                </a:solidFill>
                <a:effectLst/>
                <a:latin typeface="+mn-lt"/>
                <a:ea typeface="+mn-ea"/>
                <a:cs typeface="+mn-cs"/>
              </a:rPr>
              <a:t>the external state used to validate them may change after the transactions were originally appended to the blockchain. </a:t>
            </a:r>
            <a:endParaRPr lang="en-US" dirty="0">
              <a:effectLst/>
            </a:endParaRPr>
          </a:p>
          <a:p>
            <a:endParaRPr lang="en-US" dirty="0"/>
          </a:p>
          <a:p>
            <a:r>
              <a:rPr lang="en-US" sz="1200" b="1" kern="1200" dirty="0">
                <a:solidFill>
                  <a:schemeClr val="tx1"/>
                </a:solidFill>
                <a:effectLst/>
                <a:latin typeface="+mn-lt"/>
                <a:ea typeface="+mn-ea"/>
                <a:cs typeface="+mn-cs"/>
              </a:rPr>
              <a:t>Known use: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in Bitcoin is an instance of this pattern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is a server outside the Bitcoin network, which can evaluate user-defined expressions based on the external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Oraclize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an oracle service provider, which </a:t>
            </a:r>
            <a:r>
              <a:rPr lang="en-AU" sz="1200" kern="1200" noProof="0" dirty="0">
                <a:solidFill>
                  <a:schemeClr val="tx1"/>
                </a:solidFill>
                <a:effectLst/>
                <a:latin typeface="+mn-lt"/>
                <a:ea typeface="+mn-ea"/>
                <a:cs typeface="+mn-cs"/>
              </a:rPr>
              <a:t>utilises</a:t>
            </a:r>
            <a:r>
              <a:rPr lang="en-US" sz="1200" kern="1200" dirty="0">
                <a:solidFill>
                  <a:schemeClr val="tx1"/>
                </a:solidFill>
                <a:effectLst/>
                <a:latin typeface="+mn-lt"/>
                <a:ea typeface="+mn-ea"/>
                <a:cs typeface="+mn-cs"/>
              </a:rPr>
              <a:t> trusted hardware to directly fetch information from an external trusted execution environment (TEE).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Oraclize introduces three different proofs for fetching data from external data sources, namely, TLS-Notary, Ledger proof and Android proof.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Corda has a centralized oracle mechanism embedded in its platform. The oracle mechanism uses Intel Software Guard Extensions (SGX) for hardware attestation to prevent </a:t>
            </a:r>
            <a:r>
              <a:rPr lang="en-AU" sz="1200" kern="1200" noProof="0" dirty="0">
                <a:solidFill>
                  <a:schemeClr val="tx1"/>
                </a:solidFill>
                <a:effectLst/>
                <a:latin typeface="+mn-lt"/>
                <a:ea typeface="+mn-ea"/>
                <a:cs typeface="+mn-cs"/>
              </a:rPr>
              <a:t>unauthorised</a:t>
            </a:r>
            <a:r>
              <a:rPr lang="en-US" sz="1200" kern="1200" dirty="0">
                <a:solidFill>
                  <a:schemeClr val="tx1"/>
                </a:solidFill>
                <a:effectLst/>
                <a:latin typeface="+mn-lt"/>
                <a:ea typeface="+mn-ea"/>
                <a:cs typeface="+mn-cs"/>
              </a:rPr>
              <a:t> access outside of the SGX environment.</a:t>
            </a: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38</a:t>
            </a:fld>
            <a:endParaRPr lang="en-AU" dirty="0"/>
          </a:p>
        </p:txBody>
      </p:sp>
    </p:spTree>
    <p:extLst>
      <p:ext uri="{BB962C8B-B14F-4D97-AF65-F5344CB8AC3E}">
        <p14:creationId xmlns:p14="http://schemas.microsoft.com/office/powerpoint/2010/main" val="865206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kern="1200" dirty="0">
                <a:solidFill>
                  <a:schemeClr val="tx1"/>
                </a:solidFill>
                <a:effectLst/>
                <a:latin typeface="+mn-lt"/>
                <a:ea typeface="+mn-ea"/>
                <a:cs typeface="+mn-cs"/>
              </a:rPr>
              <a:t>In this design, in stead of a single oracle, we rely on a group of oracles ideally managed by independent 3</a:t>
            </a:r>
            <a:r>
              <a:rPr lang="en-US" sz="1200" b="0" kern="1200" baseline="30000" dirty="0">
                <a:solidFill>
                  <a:schemeClr val="tx1"/>
                </a:solidFill>
                <a:effectLst/>
                <a:latin typeface="+mn-lt"/>
                <a:ea typeface="+mn-ea"/>
                <a:cs typeface="+mn-cs"/>
              </a:rPr>
              <a:t>rd</a:t>
            </a:r>
            <a:r>
              <a:rPr lang="en-US" sz="1200" b="0" kern="1200" dirty="0">
                <a:solidFill>
                  <a:schemeClr val="tx1"/>
                </a:solidFill>
                <a:effectLst/>
                <a:latin typeface="+mn-lt"/>
                <a:ea typeface="+mn-ea"/>
                <a:cs typeface="+mn-cs"/>
              </a:rPr>
              <a:t> parties.</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Context</a:t>
            </a:r>
            <a:r>
              <a:rPr lang="en-US" sz="1200" kern="1200" dirty="0">
                <a:solidFill>
                  <a:schemeClr val="tx1"/>
                </a:solidFill>
                <a:effectLst/>
                <a:latin typeface="+mn-lt"/>
                <a:ea typeface="+mn-ea"/>
                <a:cs typeface="+mn-cs"/>
              </a:rPr>
              <a:t>: Like</a:t>
            </a:r>
            <a:r>
              <a:rPr lang="en-US" sz="1200" kern="1200" baseline="0" dirty="0">
                <a:solidFill>
                  <a:schemeClr val="tx1"/>
                </a:solidFill>
                <a:effectLst/>
                <a:latin typeface="+mn-lt"/>
                <a:ea typeface="+mn-ea"/>
                <a:cs typeface="+mn-cs"/>
              </a:rPr>
              <a:t> the </a:t>
            </a:r>
            <a:r>
              <a:rPr lang="en-AU" sz="1200" kern="1200" baseline="0" noProof="0" dirty="0">
                <a:solidFill>
                  <a:schemeClr val="tx1"/>
                </a:solidFill>
                <a:effectLst/>
                <a:latin typeface="+mn-lt"/>
                <a:ea typeface="+mn-ea"/>
                <a:cs typeface="+mn-cs"/>
              </a:rPr>
              <a:t>centralised</a:t>
            </a:r>
            <a:r>
              <a:rPr lang="en-US" sz="1200" kern="1200" baseline="0" dirty="0">
                <a:solidFill>
                  <a:schemeClr val="tx1"/>
                </a:solidFill>
                <a:effectLst/>
                <a:latin typeface="+mn-lt"/>
                <a:ea typeface="+mn-ea"/>
                <a:cs typeface="+mn-cs"/>
              </a:rPr>
              <a:t> oracle, </a:t>
            </a:r>
            <a:r>
              <a:rPr lang="en-US" sz="1200" kern="1200" dirty="0">
                <a:solidFill>
                  <a:schemeClr val="tx1"/>
                </a:solidFill>
                <a:effectLst/>
                <a:latin typeface="+mn-lt"/>
                <a:ea typeface="+mn-ea"/>
                <a:cs typeface="+mn-cs"/>
              </a:rPr>
              <a:t>blockchain is used as a distributed database for more general purposes other than financial services.</a:t>
            </a:r>
          </a:p>
          <a:p>
            <a:pPr marL="171450" indent="-171450">
              <a:buFont typeface="Arial"/>
              <a:buChar char="•"/>
            </a:pPr>
            <a:r>
              <a:rPr lang="en-US" sz="1200" kern="1200" dirty="0">
                <a:solidFill>
                  <a:schemeClr val="tx1"/>
                </a:solidFill>
                <a:effectLst/>
                <a:latin typeface="+mn-lt"/>
                <a:ea typeface="+mn-ea"/>
                <a:cs typeface="+mn-cs"/>
              </a:rPr>
              <a:t>The applications built on the blockchain might need to interact with other external systems. </a:t>
            </a:r>
          </a:p>
          <a:p>
            <a:pPr marL="171450" indent="-171450">
              <a:buFont typeface="Arial"/>
              <a:buChar char="•"/>
            </a:pPr>
            <a:r>
              <a:rPr lang="en-US" sz="1200" kern="1200" dirty="0">
                <a:solidFill>
                  <a:schemeClr val="tx1"/>
                </a:solidFill>
                <a:effectLst/>
                <a:latin typeface="+mn-lt"/>
                <a:ea typeface="+mn-ea"/>
                <a:cs typeface="+mn-cs"/>
              </a:rPr>
              <a:t>the validation of transactions on blockchain relies on oracle to inject the states of external systems into the blockchain. </a:t>
            </a:r>
          </a:p>
          <a:p>
            <a:endParaRPr lang="en-US" dirty="0"/>
          </a:p>
          <a:p>
            <a:pPr marL="171450" indent="-171450">
              <a:buFont typeface="Arial"/>
              <a:buChar char="•"/>
            </a:pPr>
            <a:r>
              <a:rPr lang="en-US" sz="1200" b="1" kern="1200" dirty="0">
                <a:solidFill>
                  <a:schemeClr val="tx1"/>
                </a:solidFill>
                <a:effectLst/>
                <a:latin typeface="+mn-lt"/>
                <a:ea typeface="+mn-ea"/>
                <a:cs typeface="+mn-cs"/>
              </a:rPr>
              <a:t>Problem</a:t>
            </a:r>
            <a:r>
              <a:rPr lang="en-US" sz="1200" kern="1200" dirty="0">
                <a:solidFill>
                  <a:schemeClr val="tx1"/>
                </a:solidFill>
                <a:effectLst/>
                <a:latin typeface="+mn-lt"/>
                <a:ea typeface="+mn-ea"/>
                <a:cs typeface="+mn-cs"/>
              </a:rPr>
              <a:t>: The execution environment of a blockchain is self-contained. It can only access information present in the data and transactions on the blockchain. </a:t>
            </a:r>
          </a:p>
          <a:p>
            <a:pPr marL="171450" indent="-171450">
              <a:buFont typeface="Arial"/>
              <a:buChar char="•"/>
            </a:pPr>
            <a:r>
              <a:rPr lang="en-US" sz="1200" kern="1200" dirty="0">
                <a:solidFill>
                  <a:schemeClr val="tx1"/>
                </a:solidFill>
                <a:effectLst/>
                <a:latin typeface="+mn-lt"/>
                <a:ea typeface="+mn-ea"/>
                <a:cs typeface="+mn-cs"/>
              </a:rPr>
              <a:t>smart contracts running on the blockchain are pure functions by design. The state of external systems is not directly accessible to smart contracts. </a:t>
            </a:r>
          </a:p>
          <a:p>
            <a:pPr marL="171450" indent="-171450">
              <a:buFont typeface="Arial"/>
              <a:buChar char="•"/>
            </a:pPr>
            <a:r>
              <a:rPr lang="en-US" sz="1200" kern="1200" dirty="0">
                <a:solidFill>
                  <a:schemeClr val="tx1"/>
                </a:solidFill>
                <a:effectLst/>
                <a:latin typeface="+mn-lt"/>
                <a:ea typeface="+mn-ea"/>
                <a:cs typeface="+mn-cs"/>
              </a:rPr>
              <a:t>Yet, function calls in smart contracts sometimes need to access the state of the external world. </a:t>
            </a:r>
          </a:p>
          <a:p>
            <a:pPr marL="171450" indent="-171450">
              <a:buFont typeface="Arial"/>
              <a:buChar char="•"/>
            </a:pPr>
            <a:r>
              <a:rPr lang="en-US" sz="1200" kern="1200" dirty="0">
                <a:solidFill>
                  <a:schemeClr val="tx1"/>
                </a:solidFill>
                <a:effectLst/>
                <a:latin typeface="+mn-lt"/>
                <a:ea typeface="+mn-ea"/>
                <a:cs typeface="+mn-cs"/>
              </a:rPr>
              <a:t>However, a </a:t>
            </a:r>
            <a:r>
              <a:rPr lang="en-AU" sz="1200" kern="1200" noProof="0" dirty="0">
                <a:solidFill>
                  <a:schemeClr val="tx1"/>
                </a:solidFill>
                <a:effectLst/>
                <a:latin typeface="+mn-lt"/>
                <a:ea typeface="+mn-ea"/>
                <a:cs typeface="+mn-cs"/>
              </a:rPr>
              <a:t>centralised</a:t>
            </a:r>
            <a:r>
              <a:rPr lang="en-US" sz="1200" kern="1200" dirty="0">
                <a:solidFill>
                  <a:schemeClr val="tx1"/>
                </a:solidFill>
                <a:effectLst/>
                <a:latin typeface="+mn-lt"/>
                <a:ea typeface="+mn-ea"/>
                <a:cs typeface="+mn-cs"/>
              </a:rPr>
              <a:t> oracle introduces a single trusted third party into the system, which might become a single point of failure. </a:t>
            </a:r>
            <a:endParaRPr lang="en-US" dirty="0"/>
          </a:p>
          <a:p>
            <a:endParaRPr lang="en-US" dirty="0"/>
          </a:p>
          <a:p>
            <a:pPr marL="171450" indent="-171450">
              <a:buFont typeface="Arial"/>
              <a:buChar char="•"/>
            </a:pPr>
            <a:r>
              <a:rPr lang="en-US" b="1" dirty="0"/>
              <a:t>Forces</a:t>
            </a:r>
            <a:r>
              <a:rPr lang="en-US" dirty="0"/>
              <a:t>:</a:t>
            </a:r>
            <a:r>
              <a:rPr lang="en-US" baseline="0" dirty="0"/>
              <a:t> </a:t>
            </a:r>
            <a:r>
              <a:rPr lang="en-US" sz="1200" kern="1200" dirty="0">
                <a:solidFill>
                  <a:schemeClr val="tx1"/>
                </a:solidFill>
                <a:effectLst/>
                <a:latin typeface="+mn-lt"/>
                <a:ea typeface="+mn-ea"/>
                <a:cs typeface="+mn-cs"/>
              </a:rPr>
              <a:t>Reliability. A centralized oracle becomes a single point of failure from an architectural perspective. </a:t>
            </a:r>
          </a:p>
          <a:p>
            <a:pPr marL="171450" indent="-171450">
              <a:buFont typeface="Arial"/>
              <a:buChar char="•"/>
            </a:pPr>
            <a:r>
              <a:rPr lang="en-US" sz="1200" kern="1200" dirty="0">
                <a:solidFill>
                  <a:schemeClr val="tx1"/>
                </a:solidFill>
                <a:effectLst/>
                <a:latin typeface="+mn-lt"/>
                <a:ea typeface="+mn-ea"/>
                <a:cs typeface="+mn-cs"/>
              </a:rPr>
              <a:t>If the status injected into the blockchain is faulty, then the whole system is unreliable. </a:t>
            </a:r>
          </a:p>
          <a:p>
            <a:endParaRPr lang="en-US" dirty="0"/>
          </a:p>
          <a:p>
            <a:pPr marL="171450" indent="-171450">
              <a:buFont typeface="Arial"/>
              <a:buChar char="•"/>
            </a:pPr>
            <a:r>
              <a:rPr lang="en-US" sz="1200" kern="1200" dirty="0">
                <a:solidFill>
                  <a:schemeClr val="tx1"/>
                </a:solidFill>
                <a:effectLst/>
                <a:latin typeface="+mn-lt"/>
                <a:ea typeface="+mn-ea"/>
                <a:cs typeface="+mn-cs"/>
              </a:rPr>
              <a:t>Variety of data sources. The data source(s) could be a static web page, a physical sensor, a component of a system or even input from a human. </a:t>
            </a:r>
          </a:p>
          <a:p>
            <a:pPr marL="171450" indent="-171450">
              <a:buFont typeface="Arial"/>
              <a:buChar char="•"/>
            </a:pPr>
            <a:r>
              <a:rPr lang="en-US" sz="1200" kern="1200" dirty="0">
                <a:solidFill>
                  <a:schemeClr val="tx1"/>
                </a:solidFill>
                <a:effectLst/>
                <a:latin typeface="+mn-lt"/>
                <a:ea typeface="+mn-ea"/>
                <a:cs typeface="+mn-cs"/>
              </a:rPr>
              <a:t>Decentralized oracles request data from various sources. </a:t>
            </a:r>
          </a:p>
          <a:p>
            <a:pPr marL="171450" indent="-171450">
              <a:buFont typeface="Arial"/>
              <a:buChar char="•"/>
            </a:pPr>
            <a:r>
              <a:rPr lang="en-US" sz="1200" kern="1200" dirty="0">
                <a:solidFill>
                  <a:schemeClr val="tx1"/>
                </a:solidFill>
                <a:effectLst/>
                <a:latin typeface="+mn-lt"/>
                <a:ea typeface="+mn-ea"/>
                <a:cs typeface="+mn-cs"/>
              </a:rPr>
              <a:t>Despite having multiple data sources, some information such as the owner of a property from different resources might ultimately come from a single </a:t>
            </a:r>
            <a:r>
              <a:rPr lang="en-AU" sz="1200" kern="1200" noProof="0" dirty="0">
                <a:solidFill>
                  <a:schemeClr val="tx1"/>
                </a:solidFill>
                <a:effectLst/>
                <a:latin typeface="+mn-lt"/>
                <a:ea typeface="+mn-ea"/>
                <a:cs typeface="+mn-cs"/>
              </a:rPr>
              <a:t>authorised</a:t>
            </a:r>
            <a:r>
              <a:rPr lang="en-US" sz="1200" kern="1200" dirty="0">
                <a:solidFill>
                  <a:schemeClr val="tx1"/>
                </a:solidFill>
                <a:effectLst/>
                <a:latin typeface="+mn-lt"/>
                <a:ea typeface="+mn-ea"/>
                <a:cs typeface="+mn-cs"/>
              </a:rPr>
              <a:t> source.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Solution</a:t>
            </a:r>
            <a:r>
              <a:rPr lang="en-US" sz="1200" kern="1200" dirty="0">
                <a:solidFill>
                  <a:schemeClr val="tx1"/>
                </a:solidFill>
                <a:effectLst/>
                <a:latin typeface="+mn-lt"/>
                <a:ea typeface="+mn-ea"/>
                <a:cs typeface="+mn-cs"/>
              </a:rPr>
              <a:t>: To improve the trustworthiness of the oracle, a decentralized oracle mechanism is introduced,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which is based on multiple servers and multiple data sources. K-out-of-M threshold signature can be used by multiple oracles to reach a consensus on the status to be injected into the blockchain.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 3-out-of-5 signature scheme requires at least three or more oracles out of five oracles to sign on the same value for the value to be injected into the blockchain.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1" kern="1200" dirty="0">
                <a:solidFill>
                  <a:schemeClr val="tx1"/>
                </a:solidFill>
                <a:effectLst/>
                <a:latin typeface="+mn-lt"/>
                <a:ea typeface="+mn-ea"/>
                <a:cs typeface="+mn-cs"/>
              </a:rPr>
              <a:t>Reliability</a:t>
            </a:r>
            <a:r>
              <a:rPr lang="en-US" sz="1200" kern="1200" dirty="0">
                <a:solidFill>
                  <a:schemeClr val="tx1"/>
                </a:solidFill>
                <a:effectLst/>
                <a:latin typeface="+mn-lt"/>
                <a:ea typeface="+mn-ea"/>
                <a:cs typeface="+mn-cs"/>
              </a:rPr>
              <a:t>. By having multiple oracles injecting values into the blockchain, the risk is reduced from a single point of failure.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Acquiring data by multiple oracles also improves the reliability of the final accepted value.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oracles are allowed to fetch the requested data from multiple external data sources, improving the likelihood of getting accurate external data. </a:t>
            </a: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171450" indent="-171450">
              <a:buFont typeface="Arial"/>
              <a:buChar char="•"/>
            </a:pPr>
            <a:r>
              <a:rPr lang="en-US" sz="1200" kern="1200" dirty="0">
                <a:solidFill>
                  <a:schemeClr val="tx1"/>
                </a:solidFill>
                <a:effectLst/>
                <a:latin typeface="+mn-lt"/>
                <a:ea typeface="+mn-ea"/>
                <a:cs typeface="+mn-cs"/>
              </a:rPr>
              <a:t>Trust. Although using a decentralized oracle avoids the single point of failure, it still introduces trusted third parties into the system. </a:t>
            </a:r>
          </a:p>
          <a:p>
            <a:pPr marL="171450" indent="-171450">
              <a:buFont typeface="Arial"/>
              <a:buChar char="•"/>
            </a:pPr>
            <a:r>
              <a:rPr lang="en-US" sz="1200" kern="1200" dirty="0">
                <a:solidFill>
                  <a:schemeClr val="tx1"/>
                </a:solidFill>
                <a:effectLst/>
                <a:latin typeface="+mn-lt"/>
                <a:ea typeface="+mn-ea"/>
                <a:cs typeface="+mn-cs"/>
              </a:rPr>
              <a:t>All the oracles that verify the external state needs to be trusted by all the participants involved in relevant transactions. </a:t>
            </a:r>
            <a:endParaRPr lang="en-US" sz="9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Cost. Cost increases with the number of oracles being used. </a:t>
            </a:r>
            <a:endParaRPr lang="en-US" dirty="0">
              <a:effectLst/>
            </a:endParaRPr>
          </a:p>
          <a:p>
            <a:pPr marL="171450" indent="-171450">
              <a:buFont typeface="Arial"/>
              <a:buChar char="•"/>
            </a:pPr>
            <a:r>
              <a:rPr lang="en-US" sz="1200" kern="1200" dirty="0">
                <a:solidFill>
                  <a:schemeClr val="tx1"/>
                </a:solidFill>
                <a:effectLst/>
                <a:latin typeface="+mn-lt"/>
                <a:ea typeface="+mn-ea"/>
                <a:cs typeface="+mn-cs"/>
              </a:rPr>
              <a:t>Time. It might take a longer time for multiple oracles to get the required information and reach a consensus for the final result.</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Orisi on Bitcoin maintains a set of independent oracles. Orisi allows the participants involved in a transaction to select a set of oracles and define the value of M before initiating a conditional transaction. </a:t>
            </a:r>
            <a:endParaRPr lang="en-US" dirty="0">
              <a:effectLst/>
            </a:endParaRPr>
          </a:p>
          <a:p>
            <a:r>
              <a:rPr lang="en-US" sz="1200" kern="1200" dirty="0">
                <a:solidFill>
                  <a:schemeClr val="tx1"/>
                </a:solidFill>
                <a:effectLst/>
                <a:latin typeface="+mn-lt"/>
                <a:ea typeface="+mn-ea"/>
                <a:cs typeface="+mn-cs"/>
              </a:rPr>
              <a:t>–  Gnosis is a decentralized prediction market that allows users to choose any oracle they trust, such as another user or a web service, e.g., for weather forecasts. A human oracle is also called an arbitrator, who is trusted by the interacting participants to resolve disputes or check the external state. </a:t>
            </a:r>
            <a:endParaRPr lang="en-US" dirty="0">
              <a:effectLst/>
            </a:endParaRPr>
          </a:p>
          <a:p>
            <a:r>
              <a:rPr lang="en-US" sz="1200" kern="1200" dirty="0">
                <a:solidFill>
                  <a:schemeClr val="tx1"/>
                </a:solidFill>
                <a:effectLst/>
                <a:latin typeface="+mn-lt"/>
                <a:ea typeface="+mn-ea"/>
                <a:cs typeface="+mn-cs"/>
              </a:rPr>
              <a:t>–  Augur is another prediction market that leverages the capability of human oracles to do predictions and resolve disputes. </a:t>
            </a:r>
            <a:endParaRPr lang="en-US" dirty="0">
              <a:effectLst/>
            </a:endParaRPr>
          </a:p>
        </p:txBody>
      </p:sp>
      <p:sp>
        <p:nvSpPr>
          <p:cNvPr id="4" name="Slide Number Placeholder 3"/>
          <p:cNvSpPr>
            <a:spLocks noGrp="1"/>
          </p:cNvSpPr>
          <p:nvPr>
            <p:ph type="sldNum" sz="quarter" idx="5"/>
          </p:nvPr>
        </p:nvSpPr>
        <p:spPr/>
        <p:txBody>
          <a:bodyPr/>
          <a:lstStyle/>
          <a:p>
            <a:fld id="{CC27A11D-AD98-434C-A1DD-B0717C45F4BF}" type="slidenum">
              <a:rPr lang="en-AU" smtClean="0"/>
              <a:t>39</a:t>
            </a:fld>
            <a:endParaRPr lang="en-AU" dirty="0"/>
          </a:p>
        </p:txBody>
      </p:sp>
    </p:spTree>
    <p:extLst>
      <p:ext uri="{BB962C8B-B14F-4D97-AF65-F5344CB8AC3E}">
        <p14:creationId xmlns:p14="http://schemas.microsoft.com/office/powerpoint/2010/main" val="620108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kern="1200" dirty="0">
                <a:solidFill>
                  <a:schemeClr val="tx1"/>
                </a:solidFill>
                <a:effectLst/>
                <a:latin typeface="+mn-lt"/>
                <a:ea typeface="+mn-ea"/>
                <a:cs typeface="+mn-cs"/>
              </a:rPr>
              <a:t>In this design, the data flow is from blockchain into the real world.</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Context</a:t>
            </a:r>
            <a:r>
              <a:rPr lang="en-US" sz="1200" kern="1200" dirty="0">
                <a:solidFill>
                  <a:schemeClr val="tx1"/>
                </a:solidFill>
                <a:effectLst/>
                <a:latin typeface="+mn-lt"/>
                <a:ea typeface="+mn-ea"/>
                <a:cs typeface="+mn-cs"/>
              </a:rPr>
              <a:t>: In a software system, where blockchain is one of the components, the off-chain components might need to use the data stored on the blockchain, and the smart contracts running on the blockchain to check certain conditions. </a:t>
            </a:r>
            <a:endParaRPr lang="en-US" dirty="0"/>
          </a:p>
          <a:p>
            <a:endParaRPr lang="en-US" sz="12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Problem: Some domains use very large and mature (or even legacy) systems, which comply with existing standards. </a:t>
            </a:r>
          </a:p>
          <a:p>
            <a:pPr marL="171450" indent="-171450">
              <a:buFont typeface="Arial"/>
              <a:buChar char="•"/>
            </a:pPr>
            <a:r>
              <a:rPr lang="en-US" sz="1200" kern="1200" dirty="0">
                <a:solidFill>
                  <a:schemeClr val="tx1"/>
                </a:solidFill>
                <a:effectLst/>
                <a:latin typeface="+mn-lt"/>
                <a:ea typeface="+mn-ea"/>
                <a:cs typeface="+mn-cs"/>
              </a:rPr>
              <a:t>For such domains, a non-intrusive approach is desired to leverage the existing complex systems with blockchain without changing the core of the existing systems. How to integrate the blockchain within existing systems? </a:t>
            </a:r>
          </a:p>
          <a:p>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Connectivity. Integrating blockchain into an existing system to leverage the unique properties of the blockchain. </a:t>
            </a: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Simplicity. Introduce minimal changes to the existing system. </a:t>
            </a:r>
            <a:endParaRPr lang="en-US" dirty="0"/>
          </a:p>
          <a:p>
            <a:endParaRPr lang="en-US" dirty="0"/>
          </a:p>
          <a:p>
            <a:pPr marL="171450" indent="-171450">
              <a:buFont typeface="Arial"/>
              <a:buChar char="•"/>
            </a:pPr>
            <a:r>
              <a:rPr lang="en-US" sz="1200" b="1" kern="1200" dirty="0">
                <a:solidFill>
                  <a:schemeClr val="tx1"/>
                </a:solidFill>
                <a:effectLst/>
                <a:latin typeface="+mn-lt"/>
                <a:ea typeface="+mn-ea"/>
                <a:cs typeface="+mn-cs"/>
              </a:rPr>
              <a:t>Solution</a:t>
            </a:r>
            <a:r>
              <a:rPr lang="en-US" sz="1200" kern="1200" dirty="0">
                <a:solidFill>
                  <a:schemeClr val="tx1"/>
                </a:solidFill>
                <a:effectLst/>
                <a:latin typeface="+mn-lt"/>
                <a:ea typeface="+mn-ea"/>
                <a:cs typeface="+mn-cs"/>
              </a:rPr>
              <a:t>: The unique ID of the blockchains or blocks on the blockchain is a piece of data that can be easily integrated into the existing systems. </a:t>
            </a:r>
          </a:p>
          <a:p>
            <a:pPr marL="171450" indent="-171450">
              <a:buFont typeface="Arial"/>
              <a:buChar char="•"/>
            </a:pPr>
            <a:r>
              <a:rPr lang="en-US" sz="1200" kern="1200" dirty="0">
                <a:solidFill>
                  <a:schemeClr val="tx1"/>
                </a:solidFill>
                <a:effectLst/>
                <a:latin typeface="+mn-lt"/>
                <a:ea typeface="+mn-ea"/>
                <a:cs typeface="+mn-cs"/>
              </a:rPr>
              <a:t>Validation of the data can be implemented by smart contracts running on the blockchain. </a:t>
            </a:r>
          </a:p>
          <a:p>
            <a:pPr marL="171450" indent="-171450">
              <a:buFont typeface="Arial"/>
              <a:buChar char="•"/>
            </a:pPr>
            <a:r>
              <a:rPr lang="en-US" sz="1200" kern="1200" dirty="0">
                <a:solidFill>
                  <a:schemeClr val="tx1"/>
                </a:solidFill>
                <a:effectLst/>
                <a:latin typeface="+mn-lt"/>
                <a:ea typeface="+mn-ea"/>
                <a:cs typeface="+mn-cs"/>
              </a:rPr>
              <a:t>An off-chain component is required to query the blockchain by using the ID of the data by calling respective functions on the smart contract.</a:t>
            </a:r>
          </a:p>
          <a:p>
            <a:pPr marL="171450" indent="-171450">
              <a:buFont typeface="Arial"/>
              <a:buChar char="•"/>
            </a:pPr>
            <a:r>
              <a:rPr lang="en-US" sz="1200" kern="1200" dirty="0">
                <a:solidFill>
                  <a:schemeClr val="tx1"/>
                </a:solidFill>
                <a:effectLst/>
                <a:latin typeface="+mn-lt"/>
                <a:ea typeface="+mn-ea"/>
                <a:cs typeface="+mn-cs"/>
              </a:rPr>
              <a:t>Alternatively, smart contracts can emit events when a certain condition is achieved, which the off-chain components can subscribe to.</a:t>
            </a:r>
            <a:endParaRPr lang="en-US" dirty="0"/>
          </a:p>
          <a:p>
            <a:endParaRPr lang="en-US" sz="12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Connectivity. The blockchain is integrated into an existing system by adding the ID of the transaction as a piece of data into the system and using smart contracts to do data validation. </a:t>
            </a:r>
            <a:endParaRPr lang="en-US" sz="9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Non-intrusive. </a:t>
            </a:r>
            <a:r>
              <a:rPr lang="en-AU" b="0" i="0" u="none" strike="noStrike" dirty="0">
                <a:solidFill>
                  <a:srgbClr val="1D2021"/>
                </a:solidFill>
                <a:effectLst/>
                <a:latin typeface="Open Sans" panose="020B0606030504020204" pitchFamily="34" charset="0"/>
              </a:rPr>
              <a:t>It is not always possible to use a blockchain in a non-intrusive way depending on the extensibility of the existing system. In particular, the probabilistic commit of blockchains using Nakamoto consensus may be inconsistent with normal transaction semantics in enterprise systems. Additional logic in the reverse oracle component may be required to cover these differences.</a:t>
            </a:r>
          </a:p>
          <a:p>
            <a:pPr marL="171450" indent="-171450">
              <a:buFont typeface="Arial"/>
              <a:buChar char="•"/>
            </a:pPr>
            <a:r>
              <a:rPr lang="en-AU" b="0" i="0" u="none" strike="noStrike" dirty="0">
                <a:solidFill>
                  <a:srgbClr val="1D2021"/>
                </a:solidFill>
                <a:effectLst/>
                <a:latin typeface="Open Sans" panose="020B0606030504020204" pitchFamily="34" charset="0"/>
              </a:rPr>
              <a:t>Finality. When transactions are not final as soon as they are included in a block, we need to wait until the desired number of confirmation blocks are built before assuming on-chain data/event is persistent.</a:t>
            </a:r>
            <a:endParaRPr lang="en-US" dirty="0"/>
          </a:p>
          <a:p>
            <a:endParaRPr lang="en-AU"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Identitii</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provides a solution to enrich the payments in banking systems with documents and attributes through using blockchain.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Identitii invents the concept of an identity token stored on a blockchain.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Every payment is associated with an identity token, which is used to exchange enriched information about a payment.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identity token is exchanged between the banks by being embedded into the SWIFT protocol.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Slock.it is aimed to build autonomous objects and a universal sharing network by using blockchain and IoT devices.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where the devices can sell or rent themselves and pay for services provided by others. In terms of renting a device, the availability information is stored on the blockchain.</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validity checking can be done on blockchain. </a:t>
            </a:r>
            <a:endParaRPr lang="en-US" dirty="0"/>
          </a:p>
        </p:txBody>
      </p:sp>
      <p:sp>
        <p:nvSpPr>
          <p:cNvPr id="4" name="Slide Number Placeholder 3"/>
          <p:cNvSpPr>
            <a:spLocks noGrp="1"/>
          </p:cNvSpPr>
          <p:nvPr>
            <p:ph type="sldNum" sz="quarter" idx="5"/>
          </p:nvPr>
        </p:nvSpPr>
        <p:spPr/>
        <p:txBody>
          <a:bodyPr/>
          <a:lstStyle/>
          <a:p>
            <a:fld id="{CC27A11D-AD98-434C-A1DD-B0717C45F4BF}" type="slidenum">
              <a:rPr lang="en-AU" smtClean="0"/>
              <a:t>40</a:t>
            </a:fld>
            <a:endParaRPr lang="en-AU" dirty="0"/>
          </a:p>
        </p:txBody>
      </p:sp>
    </p:spTree>
    <p:extLst>
      <p:ext uri="{BB962C8B-B14F-4D97-AF65-F5344CB8AC3E}">
        <p14:creationId xmlns:p14="http://schemas.microsoft.com/office/powerpoint/2010/main" val="725547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DApp is an application where main functionality is implemented through smart contracts. However, this does not mean that all smart contracts must be part of a DApp.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security token denotes rights to an underlying asset, provide voting rights, or provides rights to profits &amp; losses. So it may refer to an NFT that reflect land-title or an ERC-20 token where you can earn interest.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smart contracts can be used to execute part of a legal contract, e.g., automatically releasing funds when payment conditions are satisfied.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centralised oracle can lead into a single point of failure and we can’t trust a single party. Whereas a decentralised oracle with multiple parties has better availability and trust. Cost discussion is revered where centralised is less costly due to one transaction per update, whereas decentralised oracles will have multiple transactions per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41</a:t>
            </a:fld>
            <a:endParaRPr lang="en-AU" dirty="0"/>
          </a:p>
        </p:txBody>
      </p:sp>
    </p:spTree>
    <p:extLst>
      <p:ext uri="{BB962C8B-B14F-4D97-AF65-F5344CB8AC3E}">
        <p14:creationId xmlns:p14="http://schemas.microsoft.com/office/powerpoint/2010/main" val="176715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Among the 4 functions of blockchains discussed in 1</a:t>
            </a:r>
            <a:r>
              <a:rPr lang="en-AU" sz="12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AU" sz="1200" dirty="0">
                <a:effectLst/>
                <a:latin typeface="Calibri" panose="020F0502020204030204" pitchFamily="34" charset="0"/>
                <a:ea typeface="Calibri" panose="020F0502020204030204" pitchFamily="34" charset="0"/>
                <a:cs typeface="Times New Roman" panose="02020603050405020304" pitchFamily="18" charset="0"/>
              </a:rPr>
              <a:t> class, Smart Contracts (SCs) use the blockchain as a computational platform.</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A smart contract is essentially a small, user-defined code/program/script deploy and execute on blockchain nodes.</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smart contract has its state space in the ledger to maintain the data. Given the storage and computational ability, a smart contract can hold and transfer digital assets/states, managed by the contract itself.</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program logic can enact decisions on complex business conditions. E.g., automatic partial payment can be triggered as a product moves along a supply chain.</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smart contracts reflect the object-oriented paradigm like in Java, i.e., smart contract code is like a class and deployed contract is an object. So when we say smart contract, we typically refer to the deployed contract.</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Being a program many software design patterns still apply to smart contracts, e.g., a</a:t>
            </a:r>
            <a:r>
              <a:rPr lang="en-AU" noProof="0" dirty="0"/>
              <a:t> factory contract spawning new smart contracts.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4</a:t>
            </a:fld>
            <a:endParaRPr lang="en-AU" dirty="0"/>
          </a:p>
        </p:txBody>
      </p:sp>
    </p:spTree>
    <p:extLst>
      <p:ext uri="{BB962C8B-B14F-4D97-AF65-F5344CB8AC3E}">
        <p14:creationId xmlns:p14="http://schemas.microsoft.com/office/powerpoint/2010/main" val="54330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smart contract code is deterministic, where the same inputs (inputs in transaction and ledger state) result in the same ledger state changes and outputs.</a:t>
            </a:r>
          </a:p>
          <a:p>
            <a:pPr marL="800100" marR="0" lvl="1"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it may not be deterministic from the caller’s viewpoint. E.g., other transactions may get executed before a given caller’s transaction changes the input state.</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dirty="0">
                <a:effectLst/>
                <a:latin typeface="Helvetica Neue" panose="02000503000000020004" pitchFamily="2" charset="0"/>
              </a:rPr>
              <a:t>Execution of a smart contract can be triggered only via a transaction. </a:t>
            </a:r>
          </a:p>
          <a:p>
            <a:pPr marL="800100" marR="0" lvl="1"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dirty="0">
                <a:effectLst/>
                <a:latin typeface="Helvetica Neue" panose="02000503000000020004" pitchFamily="2" charset="0"/>
              </a:rPr>
              <a:t>In Ethereum, a transaction used to trigger/call a function on a smart contract is called a </a:t>
            </a:r>
            <a:r>
              <a:rPr lang="en-AU" i="1" dirty="0">
                <a:effectLst/>
                <a:latin typeface="Helvetica Neue" panose="02000503000000020004" pitchFamily="2" charset="0"/>
              </a:rPr>
              <a:t>message call</a:t>
            </a:r>
            <a:r>
              <a:rPr lang="en-AU" dirty="0">
                <a:effectLst/>
                <a:latin typeface="Helvetica Neue" panose="02000503000000020004" pitchFamily="2" charset="0"/>
              </a:rPr>
              <a:t>.</a:t>
            </a:r>
          </a:p>
          <a:p>
            <a:pPr marL="800100" marR="0" lvl="1"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AU" dirty="0">
                <a:effectLst/>
                <a:latin typeface="Helvetica Neue" panose="02000503000000020004" pitchFamily="2" charset="0"/>
              </a:rPr>
              <a:t>a smart contract can also invoke other smart contracts.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We can consider smart contract execution to be trustworthy due to the following reasons:</a:t>
            </a:r>
          </a:p>
          <a:p>
            <a:pPr marL="742950" marR="0" lvl="1"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9144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A contract is deployed as data in a transaction; hence, the same immutability property applies to the smart contract code. Also, as transaction and the ledger state are transparent, the code is transparent. Further, the code is deterministic; hence, we can precisely know its output and resulting ledger change.</a:t>
            </a:r>
          </a:p>
          <a:p>
            <a:pPr marL="742950" lvl="1" indent="-285750">
              <a:lnSpc>
                <a:spcPct val="107000"/>
              </a:lnSpc>
              <a:spcAft>
                <a:spcPts val="800"/>
              </a:spcAft>
              <a:buFont typeface="Arial" panose="020B0604020202020204" pitchFamily="34" charset="0"/>
              <a:buChar char="•"/>
              <a:tabLst>
                <a:tab pos="9144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All inputs are only through transactions and the current state. Hence, the inputs of the contract are transparent.</a:t>
            </a:r>
          </a:p>
          <a:p>
            <a:pPr marL="1200150" lvl="2" indent="-285750">
              <a:lnSpc>
                <a:spcPct val="107000"/>
              </a:lnSpc>
              <a:spcAft>
                <a:spcPts val="800"/>
              </a:spcAft>
              <a:buFont typeface="Arial" panose="020B0604020202020204" pitchFamily="34" charset="0"/>
              <a:buChar char="•"/>
              <a:tabLst>
                <a:tab pos="9144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In Ethereum, the results of transactions (including function calls) are captured in the State and Receipt Merkle trees, which are part of the consensus.</a:t>
            </a:r>
          </a:p>
          <a:p>
            <a:pPr marL="742950" lvl="1" indent="-285750">
              <a:lnSpc>
                <a:spcPct val="107000"/>
              </a:lnSpc>
              <a:spcAft>
                <a:spcPts val="800"/>
              </a:spcAft>
              <a:buFont typeface="Arial" panose="020B0604020202020204" pitchFamily="34" charset="0"/>
              <a:buChar char="•"/>
              <a:tabLst>
                <a:tab pos="914400" algn="l"/>
              </a:tabLst>
            </a:pPr>
            <a:r>
              <a:rPr lang="en-AU" dirty="0">
                <a:effectLst/>
                <a:latin typeface="Helvetica Neue" panose="02000503000000020004" pitchFamily="2" charset="0"/>
              </a:rPr>
              <a:t>A contract’s state can only be changed via a transaction that invokes a function on the contract. Hence, if access control is properly set, we can guarantee that no one can change the state without going through the contract and applying relevant business logic. This means integrity is preserved.</a:t>
            </a:r>
          </a:p>
          <a:p>
            <a:pPr marL="1200150" lvl="2" indent="-285750">
              <a:lnSpc>
                <a:spcPct val="107000"/>
              </a:lnSpc>
              <a:spcAft>
                <a:spcPts val="800"/>
              </a:spcAft>
              <a:buFont typeface="Arial" panose="020B0604020202020204" pitchFamily="34" charset="0"/>
              <a:buChar char="•"/>
              <a:tabLst>
                <a:tab pos="914400" algn="l"/>
              </a:tabLst>
            </a:pPr>
            <a:r>
              <a:rPr lang="en-AU" dirty="0">
                <a:effectLst/>
                <a:latin typeface="Helvetica Neue" panose="02000503000000020004" pitchFamily="2" charset="0"/>
              </a:rPr>
              <a:t>This is different from a database, where one can bypass the application and go and update the database. You can attempt to do the same in a blockchain node, but it won’t be synched with other nodes without going through the consensus process which requires a transaction.</a:t>
            </a:r>
          </a:p>
        </p:txBody>
      </p:sp>
      <p:sp>
        <p:nvSpPr>
          <p:cNvPr id="4" name="Slide Number Placeholder 3"/>
          <p:cNvSpPr>
            <a:spLocks noGrp="1"/>
          </p:cNvSpPr>
          <p:nvPr>
            <p:ph type="sldNum" sz="quarter" idx="5"/>
          </p:nvPr>
        </p:nvSpPr>
        <p:spPr/>
        <p:txBody>
          <a:bodyPr/>
          <a:lstStyle/>
          <a:p>
            <a:fld id="{001C9F81-DB2C-42C9-B6F6-C5F374D31FE4}" type="slidenum">
              <a:rPr lang="en-AU" smtClean="0"/>
              <a:t>5</a:t>
            </a:fld>
            <a:endParaRPr lang="en-AU" dirty="0"/>
          </a:p>
        </p:txBody>
      </p:sp>
    </p:spTree>
    <p:extLst>
      <p:ext uri="{BB962C8B-B14F-4D97-AF65-F5344CB8AC3E}">
        <p14:creationId xmlns:p14="http://schemas.microsoft.com/office/powerpoint/2010/main" val="215444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A user records a smart contract on the ledger as part of a transaction.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Then the same user or a different one (depending on the access control settings on the smart contract) can execute the smart contract in another transaction.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When we say execute a smart contract, we mean to execute a specific function on the smart contract, e.g., </a:t>
            </a:r>
            <a:r>
              <a:rPr lang="en-AU" i="1" dirty="0"/>
              <a:t>mint</a:t>
            </a:r>
            <a:r>
              <a:rPr lang="en-AU" dirty="0"/>
              <a:t> or </a:t>
            </a:r>
            <a:r>
              <a:rPr lang="en-AU" i="1" dirty="0"/>
              <a:t>transfer</a:t>
            </a:r>
            <a:r>
              <a:rPr lang="en-AU" dirty="0"/>
              <a:t> tokens.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common misconception is that smart contracts are “self-executing” or “autonomous”.  That is not true of most platforms. Instead, smart contracts usually have to be invoked by someone.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But anyone can attempt to invoke any smart contract, and whether it results in the ledger state update depends on the access control settings on the smart contract. E.g., while anyone can call the </a:t>
            </a:r>
            <a:r>
              <a:rPr lang="en-AU" i="1" dirty="0"/>
              <a:t>mint </a:t>
            </a:r>
            <a:r>
              <a:rPr lang="en-AU" i="0" dirty="0"/>
              <a:t>function on a token contract, only the user with the </a:t>
            </a:r>
            <a:r>
              <a:rPr lang="en-AU" i="1" dirty="0"/>
              <a:t>minter</a:t>
            </a:r>
            <a:r>
              <a:rPr lang="en-AU" i="0" dirty="0"/>
              <a:t> role can mint tokens. Others will experience an error.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i="0" dirty="0"/>
              <a:t>When executing a smart contract function, we depend on 2 forms of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i="0" dirty="0"/>
              <a:t>One is the data already on the ledger.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i="0" dirty="0"/>
              <a:t>Other is data sent by the user as part of the transaction.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Other users can inspect the smart contract, data, and results of execution from the 1</a:t>
            </a:r>
            <a:r>
              <a:rPr lang="en-AU" sz="1200" baseline="30000" dirty="0"/>
              <a:t>st</a:t>
            </a:r>
            <a:r>
              <a:rPr lang="en-AU" sz="1200" dirty="0"/>
              <a:t> transaction onwards. However, on permissioned blockchains, there are restrictions on what others can see, e.g., a 3</a:t>
            </a:r>
            <a:r>
              <a:rPr lang="en-AU" sz="1200" baseline="30000" dirty="0"/>
              <a:t>rd</a:t>
            </a:r>
            <a:r>
              <a:rPr lang="en-AU" sz="1200" dirty="0"/>
              <a:t> party may see a transaction happening, but they may have access to the transaction input or ledger data.</a:t>
            </a:r>
            <a:endParaRPr lang="en-AU" i="0" dirty="0"/>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dirty="0"/>
          </a:p>
        </p:txBody>
      </p:sp>
    </p:spTree>
    <p:extLst>
      <p:ext uri="{BB962C8B-B14F-4D97-AF65-F5344CB8AC3E}">
        <p14:creationId xmlns:p14="http://schemas.microsoft.com/office/powerpoint/2010/main" val="342993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So what are smart contracts good for? If we recall, what blockchains are good for, we said they are good for</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New or better ways to work together (better depends on the user’s viewpoint)</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Exclusive control of purely digital assets like cryptocurrencies and NFTs.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Smart contracts are the same.</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Like data on a blockchain, smart contract behaviour is deterministic and immutable. Also, all inputs and ledger state changes are transparent. Hence, they are also trustworthy like data on a blockchain (as far as input data are valid)</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However, smart contracts are more than data, they also give shared behaviour, as others can execute the contract and can see the smart contract code, data, and execution results, i.e.,</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New or better programmable ways to work together. Define multiparty business logic on how the data should be managed.</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Programmable exclusive controls, for programmable digital assets.</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smart contracts can control digital assets (e.g., tokens) and can also be digital assets. E.g., Forsage is a network marking scheme (essentially a pyramid scheme) in that participants buy ownership of the contract to earn from future participants joining the contract.</a:t>
            </a:r>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dirty="0"/>
          </a:p>
        </p:txBody>
      </p:sp>
    </p:spTree>
    <p:extLst>
      <p:ext uri="{BB962C8B-B14F-4D97-AF65-F5344CB8AC3E}">
        <p14:creationId xmlns:p14="http://schemas.microsoft.com/office/powerpoint/2010/main" val="67983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As shown in the figure, there are 3 types of smart contract-related transactions. We discuss these in the context of Ethereum.</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All transactions must originate from an external/user account.</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400" dirty="0">
                <a:effectLst/>
                <a:latin typeface="Calibri" panose="020F0502020204030204" pitchFamily="34" charset="0"/>
                <a:ea typeface="Calibri" panose="020F0502020204030204" pitchFamily="34" charset="0"/>
                <a:cs typeface="Times New Roman" panose="02020603050405020304" pitchFamily="18" charset="0"/>
              </a:rPr>
              <a:t>All these transactions need to be signed by authorised users and need to pay transaction fees (if transaction fees apply).</a:t>
            </a:r>
          </a:p>
          <a:p>
            <a:pPr marL="342900" lvl="0"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First, the smart contract needs to be created or deployed onto the blockchain using a </a:t>
            </a:r>
            <a:r>
              <a:rPr lang="en-AU" sz="1400" i="1" dirty="0">
                <a:effectLst/>
                <a:latin typeface="Calibri" panose="020F0502020204030204" pitchFamily="34" charset="0"/>
                <a:ea typeface="Calibri" panose="020F0502020204030204" pitchFamily="34" charset="0"/>
                <a:cs typeface="Times New Roman" panose="02020603050405020304" pitchFamily="18" charset="0"/>
              </a:rPr>
              <a:t>contract creation transaction</a:t>
            </a:r>
            <a:r>
              <a:rPr lang="en-AU" sz="14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The data file of the transaction contains the smart contract code.</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The “To” address in the transaction is set to Null.</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Once a smart contract is included in a block, an account address is assigned as per protocol rules. This address is called the smart contract address. </a:t>
            </a:r>
          </a:p>
          <a:p>
            <a:pPr marL="1257300" lvl="2"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In most blockchains, smart contract addresses are not different from user addresses and just by looking at an address you can’t differentiate between a user and a smart contract address.</a:t>
            </a:r>
          </a:p>
          <a:p>
            <a:pPr marL="1257300" lvl="2"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However, smart contract addresses don’t have a corresponding private key to issue transactions by anyone.</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The smart contract account contains the executable smart contract code, storage to store internal state, and cryptocurrency balance (e.g., amount of Ether, only if the blockchain has a native cryptocurrency).</a:t>
            </a:r>
          </a:p>
          <a:p>
            <a:pPr marL="342900" lvl="0"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A </a:t>
            </a:r>
            <a:r>
              <a:rPr lang="en-AU" sz="1400" i="1" dirty="0">
                <a:effectLst/>
                <a:latin typeface="Calibri" panose="020F0502020204030204" pitchFamily="34" charset="0"/>
                <a:ea typeface="Calibri" panose="020F0502020204030204" pitchFamily="34" charset="0"/>
                <a:cs typeface="Times New Roman" panose="02020603050405020304" pitchFamily="18" charset="0"/>
              </a:rPr>
              <a:t>monetary transaction</a:t>
            </a:r>
            <a:r>
              <a:rPr lang="en-AU" sz="1400" dirty="0">
                <a:effectLst/>
                <a:latin typeface="Calibri" panose="020F0502020204030204" pitchFamily="34" charset="0"/>
                <a:ea typeface="Calibri" panose="020F0502020204030204" pitchFamily="34" charset="0"/>
                <a:cs typeface="Times New Roman" panose="02020603050405020304" pitchFamily="18" charset="0"/>
              </a:rPr>
              <a:t> can be used to transfer cryptocurrency such as Ether to a smart contract. </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Once received, a smart contract can hold and transfer crypto assets. However, no user can transfer that cryptocurrency from the contract’s address, as there is no private key associated with that address.</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blockchains that do not have an underlying cryptocurrency (Hyperledger Fabric) do not support Monetary transactions.</a:t>
            </a:r>
          </a:p>
          <a:p>
            <a:pPr marL="342900" lvl="0"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Finally, an </a:t>
            </a:r>
            <a:r>
              <a:rPr lang="en-AU" sz="1400" i="1" dirty="0">
                <a:effectLst/>
                <a:latin typeface="Calibri" panose="020F0502020204030204" pitchFamily="34" charset="0"/>
                <a:ea typeface="Calibri" panose="020F0502020204030204" pitchFamily="34" charset="0"/>
                <a:cs typeface="Times New Roman" panose="02020603050405020304" pitchFamily="18" charset="0"/>
              </a:rPr>
              <a:t>invoking transaction</a:t>
            </a:r>
            <a:r>
              <a:rPr lang="en-AU" sz="1400" i="0" dirty="0">
                <a:effectLst/>
                <a:latin typeface="Calibri" panose="020F0502020204030204" pitchFamily="34" charset="0"/>
                <a:ea typeface="Calibri" panose="020F0502020204030204" pitchFamily="34" charset="0"/>
                <a:cs typeface="Times New Roman" panose="02020603050405020304" pitchFamily="18" charset="0"/>
              </a:rPr>
              <a:t> is</a:t>
            </a:r>
            <a:r>
              <a:rPr lang="en-AU" sz="1400" dirty="0">
                <a:effectLst/>
                <a:latin typeface="Calibri" panose="020F0502020204030204" pitchFamily="34" charset="0"/>
                <a:ea typeface="Calibri" panose="020F0502020204030204" pitchFamily="34" charset="0"/>
                <a:cs typeface="Times New Roman" panose="02020603050405020304" pitchFamily="18" charset="0"/>
              </a:rPr>
              <a:t> used to invoke a function on smart contract code.</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smart contracts need to be externally invoked using invoking transactions. They can’t execute themselves.</a:t>
            </a:r>
          </a:p>
          <a:p>
            <a:pPr marL="1257300" lvl="2"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While we typically say that a smart contract can automatically execute/enforce some business logic, in practice, it must be triggered by a user-generated transaction. Of course, you can automate an off-chain (i.e., external) system to automatically issue an invoking transaction when the conditions are right, e.g., when a timer expires.</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Such transactions need to send to the contract address while defining the function to call and with what parameters.</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The invoked function may call 1 or more functions in other smart contracts.</a:t>
            </a:r>
          </a:p>
          <a:p>
            <a:pPr marL="800100" lvl="1" indent="-342900">
              <a:lnSpc>
                <a:spcPct val="107000"/>
              </a:lnSpc>
              <a:spcAft>
                <a:spcPts val="800"/>
              </a:spcAft>
              <a:buFont typeface="Arial" panose="020B0604020202020204" pitchFamily="34" charset="0"/>
              <a:buChar char="•"/>
              <a:tabLst>
                <a:tab pos="457200" algn="l"/>
              </a:tabLst>
            </a:pPr>
            <a:r>
              <a:rPr lang="en-AU" sz="1400" dirty="0">
                <a:effectLst/>
                <a:latin typeface="Calibri" panose="020F0502020204030204" pitchFamily="34" charset="0"/>
                <a:ea typeface="Calibri" panose="020F0502020204030204" pitchFamily="34" charset="0"/>
                <a:cs typeface="Times New Roman" panose="02020603050405020304" pitchFamily="18" charset="0"/>
              </a:rPr>
              <a:t>The involved smart contract function can then manipulate the assets held by the smart contract’s address, e.g., transfer Ether to a user.</a:t>
            </a:r>
          </a:p>
        </p:txBody>
      </p:sp>
      <p:sp>
        <p:nvSpPr>
          <p:cNvPr id="4" name="Slide Number Placeholder 3"/>
          <p:cNvSpPr>
            <a:spLocks noGrp="1"/>
          </p:cNvSpPr>
          <p:nvPr>
            <p:ph type="sldNum" sz="quarter" idx="10"/>
          </p:nvPr>
        </p:nvSpPr>
        <p:spPr/>
        <p:txBody>
          <a:bodyPr/>
          <a:lstStyle/>
          <a:p>
            <a:fld id="{001C9F81-DB2C-42C9-B6F6-C5F374D31FE4}" type="slidenum">
              <a:rPr lang="en-AU" smtClean="0"/>
              <a:t>8</a:t>
            </a:fld>
            <a:endParaRPr lang="en-AU" dirty="0"/>
          </a:p>
        </p:txBody>
      </p:sp>
    </p:spTree>
    <p:extLst>
      <p:ext uri="{BB962C8B-B14F-4D97-AF65-F5344CB8AC3E}">
        <p14:creationId xmlns:p14="http://schemas.microsoft.com/office/powerpoint/2010/main" val="1733221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smart contracts in Ethereum are typically developed using a high-level language such as Solidity and Viper.</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Code is then compiled to bytecode (i.e., low-level code understood by a virtual machine) before deployment and execution.</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could certainly develop smart contracts in the supported low-level language too. But it’s a tedious process</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bytecode is then executed on an execution environment called Ethereum Virtual Machine (EVM) on each node. You may consider this similar to running Java bytecode on the JVM.</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Solidity is the most popular smart contract language for Ethereum. </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Today, several other blockchain platforms such as Hyperledger Besu, Binance Smart Chain, and Concord also support Solidity.</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Solidity is a high-level, Turing-complete, object-oriented language. Syntactically it’s like JavaScript.</a:t>
            </a:r>
            <a:br>
              <a:rPr lang="en-AU" sz="1200" dirty="0">
                <a:effectLst/>
                <a:latin typeface="Calibri" panose="020F0502020204030204" pitchFamily="34" charset="0"/>
                <a:ea typeface="Calibri" panose="020F0502020204030204" pitchFamily="34" charset="0"/>
                <a:cs typeface="Times New Roman" panose="02020603050405020304" pitchFamily="18" charset="0"/>
              </a:rPr>
            </a:br>
            <a:r>
              <a:rPr lang="en-AU" sz="1200" dirty="0">
                <a:effectLst/>
                <a:latin typeface="Calibri" panose="020F0502020204030204" pitchFamily="34" charset="0"/>
                <a:ea typeface="Calibri" panose="020F0502020204030204" pitchFamily="34" charset="0"/>
                <a:cs typeface="Times New Roman" panose="02020603050405020304" pitchFamily="18" charset="0"/>
              </a:rPr>
              <a:t>	See </a:t>
            </a:r>
            <a:r>
              <a:rPr lang="en-AU" dirty="0">
                <a:effectLst/>
                <a:latin typeface="Helvetica Neue" panose="02000503000000020004" pitchFamily="2" charset="0"/>
              </a:rPr>
              <a:t>https://en.wikipedia.org/wiki/Turing_completeness</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Solidity is statically typed, supports inheritance, libraries, and complex user-defined types</a:t>
            </a:r>
          </a:p>
          <a:p>
            <a:pPr marL="342900" lvl="0" indent="-342900">
              <a:lnSpc>
                <a:spcPct val="107000"/>
              </a:lnSpc>
              <a:spcAft>
                <a:spcPts val="800"/>
              </a:spcAft>
              <a:buFont typeface="Arial" panose="020B0604020202020204" pitchFamily="34" charset="0"/>
              <a:buChar char="•"/>
              <a:tabLst>
                <a:tab pos="457200" algn="l"/>
              </a:tabLst>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These are some of the resources to learn Solidity. </a:t>
            </a:r>
          </a:p>
          <a:p>
            <a:pPr marL="800100" lvl="1" indent="-342900">
              <a:lnSpc>
                <a:spcPct val="107000"/>
              </a:lnSpc>
              <a:spcAft>
                <a:spcPts val="800"/>
              </a:spcAft>
              <a:buFont typeface="Arial" panose="020B0604020202020204" pitchFamily="34" charset="0"/>
              <a:buChar char="•"/>
              <a:tabLst>
                <a:tab pos="457200" algn="l"/>
              </a:tabLst>
            </a:pPr>
            <a:r>
              <a:rPr lang="en-AU" sz="1700" dirty="0"/>
              <a:t>Solidity official documentation page: </a:t>
            </a:r>
            <a:r>
              <a:rPr lang="en-AU" sz="1700" dirty="0">
                <a:hlinkClick r:id="rId3"/>
              </a:rPr>
              <a:t>https://solidity.readthedocs.io/en/latest/</a:t>
            </a:r>
            <a:r>
              <a:rPr lang="en-AU" sz="1700" dirty="0"/>
              <a:t> </a:t>
            </a:r>
          </a:p>
          <a:p>
            <a:pPr marL="800100" lvl="1" indent="-342900">
              <a:lnSpc>
                <a:spcPct val="107000"/>
              </a:lnSpc>
              <a:spcAft>
                <a:spcPts val="800"/>
              </a:spcAft>
              <a:buFont typeface="Arial" panose="020B0604020202020204" pitchFamily="34" charset="0"/>
              <a:buChar char="•"/>
              <a:tabLst>
                <a:tab pos="457200" algn="l"/>
              </a:tabLst>
            </a:pPr>
            <a:r>
              <a:rPr lang="en-AU" sz="1700" dirty="0"/>
              <a:t>Official examples: </a:t>
            </a:r>
            <a:r>
              <a:rPr lang="en-AU" sz="1700" dirty="0">
                <a:hlinkClick r:id="rId4"/>
              </a:rPr>
              <a:t>https://solidity.readthedocs.io/en/latest/solidity-by-example.htm</a:t>
            </a:r>
            <a:endParaRPr lang="en-AU" sz="1700" dirty="0"/>
          </a:p>
          <a:p>
            <a:pPr marL="800100" lvl="1" indent="-342900">
              <a:lnSpc>
                <a:spcPct val="107000"/>
              </a:lnSpc>
              <a:spcAft>
                <a:spcPts val="800"/>
              </a:spcAft>
              <a:buFont typeface="Arial" panose="020B0604020202020204" pitchFamily="34" charset="0"/>
              <a:buChar char="•"/>
              <a:tabLst>
                <a:tab pos="457200" algn="l"/>
              </a:tabLst>
            </a:pPr>
            <a:r>
              <a:rPr lang="en-AU" sz="1700" dirty="0"/>
              <a:t>Other tutorials, e.g.: </a:t>
            </a:r>
            <a:r>
              <a:rPr lang="en-AU" sz="1700" dirty="0">
                <a:hlinkClick r:id="rId5"/>
              </a:rPr>
              <a:t>https://ethereumbuilders.gitbooks.io/guide/content/en/solidity_tutorials.html</a:t>
            </a:r>
            <a:r>
              <a:rPr lang="en-AU" sz="1700" dirty="0"/>
              <a:t> </a:t>
            </a:r>
          </a:p>
          <a:p>
            <a:pPr marL="800100" lvl="1" indent="-342900">
              <a:lnSpc>
                <a:spcPct val="107000"/>
              </a:lnSpc>
              <a:spcAft>
                <a:spcPts val="800"/>
              </a:spcAft>
              <a:buFont typeface="Arial" panose="020B0604020202020204" pitchFamily="34" charset="0"/>
              <a:buChar char="•"/>
              <a:tabLst>
                <a:tab pos="457200" algn="l"/>
              </a:tabLst>
            </a:pPr>
            <a:r>
              <a:rPr lang="en-AU" sz="1700" dirty="0"/>
              <a:t>Best practices from Consensys (a company) </a:t>
            </a:r>
            <a:r>
              <a:rPr lang="en-AU" sz="1700" dirty="0">
                <a:hlinkClick r:id="rId6"/>
              </a:rPr>
              <a:t>https://consensys.github.io/smart-contract-best-practices/</a:t>
            </a:r>
            <a:endParaRPr lang="en-AU" sz="1700"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9</a:t>
            </a:fld>
            <a:endParaRPr lang="en-AU" dirty="0"/>
          </a:p>
        </p:txBody>
      </p:sp>
    </p:spTree>
    <p:extLst>
      <p:ext uri="{BB962C8B-B14F-4D97-AF65-F5344CB8AC3E}">
        <p14:creationId xmlns:p14="http://schemas.microsoft.com/office/powerpoint/2010/main" val="770411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B6391CAC-74E7-5EB9-6C58-0351E50EF044}"/>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E5146674-D234-DDFA-EADF-3123DEB44DA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D8AE965E-2C16-BAF9-5FEB-BC4F9A79F1DB}"/>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5593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tdegree.org/learn/solidity-visibility-and-getter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ateofthedapps.com/"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asnthanhan.blogspot.com/2015/12/malino-vending-machine.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hyperlink" Target="https://archive.vn/wIUOA" TargetMode="External"/><Relationship Id="rId4" Type="http://schemas.openxmlformats.org/officeDocument/2006/relationships/hyperlink" Target="http://asnthanhan.blogspot.com/2015/12/malino-vending-machine.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Airline_ticket" TargetMode="External"/><Relationship Id="rId3" Type="http://schemas.openxmlformats.org/officeDocument/2006/relationships/image" Target="../media/image21.gif"/><Relationship Id="rId7"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https://pngimg.com/download/48291" TargetMode="External"/><Relationship Id="rId5" Type="http://schemas.openxmlformats.org/officeDocument/2006/relationships/image" Target="../media/image22.png"/><Relationship Id="rId4" Type="http://schemas.openxmlformats.org/officeDocument/2006/relationships/hyperlink" Target="http://www.familyvolley.com/2013/02/one-life-movie-premier-perfect-family.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31.svg"/><Relationship Id="rId11" Type="http://schemas.openxmlformats.org/officeDocument/2006/relationships/hyperlink" Target="https://github.com/OpenZeppelin/openzeppelin-contracts/blob/master/contracts/token/ERC20/ERC20.sol" TargetMode="External"/><Relationship Id="rId5" Type="http://schemas.openxmlformats.org/officeDocument/2006/relationships/image" Target="../media/image30.png"/><Relationship Id="rId10" Type="http://schemas.openxmlformats.org/officeDocument/2006/relationships/image" Target="../media/image6.svg"/><Relationship Id="rId4" Type="http://schemas.openxmlformats.org/officeDocument/2006/relationships/image" Target="../media/image4.svg"/><Relationship Id="rId9"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penZeppelin/openzeppelin-contracts/blob/master/contracts/token/ERC721/ERC721.sol"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Smart Contracts &amp; Oracles</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some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p:txBody>
          <a:bodyPr/>
          <a:lstStyle/>
          <a:p>
            <a:r>
              <a:rPr lang="en-AU" noProof="0" dirty="0"/>
              <a:t>Solidity – Example</a:t>
            </a:r>
          </a:p>
        </p:txBody>
      </p:sp>
      <p:sp>
        <p:nvSpPr>
          <p:cNvPr id="3" name="Content Placeholder 2">
            <a:extLst>
              <a:ext uri="{FF2B5EF4-FFF2-40B4-BE49-F238E27FC236}">
                <a16:creationId xmlns:a16="http://schemas.microsoft.com/office/drawing/2014/main" id="{C29F4876-BFAD-4C63-8C4A-E78C7BEDC051}"/>
              </a:ext>
            </a:extLst>
          </p:cNvPr>
          <p:cNvSpPr>
            <a:spLocks noGrp="1"/>
          </p:cNvSpPr>
          <p:nvPr>
            <p:ph idx="4294967295"/>
          </p:nvPr>
        </p:nvSpPr>
        <p:spPr>
          <a:xfrm>
            <a:off x="251520" y="1349026"/>
            <a:ext cx="8640960" cy="3740722"/>
          </a:xfrm>
        </p:spPr>
        <p:txBody>
          <a:bodyPr>
            <a:noAutofit/>
          </a:bodyPr>
          <a:lstStyle/>
          <a:p>
            <a:pPr marL="0" indent="0">
              <a:spcBef>
                <a:spcPts val="0"/>
              </a:spcBef>
              <a:buNone/>
            </a:pPr>
            <a:r>
              <a:rPr lang="en-AU" sz="1700" dirty="0">
                <a:solidFill>
                  <a:srgbClr val="0070C0"/>
                </a:solidFill>
                <a:latin typeface="Consolas" panose="020B0609020204030204" pitchFamily="49" charset="0"/>
                <a:cs typeface="Times New Roman" panose="02020603050405020304" pitchFamily="18" charset="0"/>
              </a:rPr>
              <a:t>pragma solidity</a:t>
            </a:r>
            <a:r>
              <a:rPr lang="en-AU" sz="1700" dirty="0">
                <a:latin typeface="Consolas" panose="020B0609020204030204" pitchFamily="49" charset="0"/>
                <a:cs typeface="Times New Roman" panose="02020603050405020304" pitchFamily="18" charset="0"/>
              </a:rPr>
              <a:t> &gt;=0.7.0 &lt;0.8.0; // compiler inst.: language &amp; version</a:t>
            </a:r>
          </a:p>
          <a:p>
            <a:pPr marL="0" indent="0">
              <a:spcBef>
                <a:spcPts val="0"/>
              </a:spcBef>
              <a:buNone/>
            </a:pPr>
            <a:endParaRPr lang="en-AU" sz="1700" dirty="0">
              <a:latin typeface="Consolas" panose="020B0609020204030204" pitchFamily="49" charset="0"/>
              <a:cs typeface="Times New Roman" panose="02020603050405020304" pitchFamily="18" charset="0"/>
            </a:endParaRPr>
          </a:p>
          <a:p>
            <a:pPr marL="0" indent="0">
              <a:spcBef>
                <a:spcPts val="0"/>
              </a:spcBef>
              <a:buNone/>
            </a:pPr>
            <a:r>
              <a:rPr lang="en-AU" sz="1700" dirty="0">
                <a:solidFill>
                  <a:srgbClr val="0070C0"/>
                </a:solidFill>
                <a:latin typeface="Consolas" panose="020B0609020204030204" pitchFamily="49" charset="0"/>
                <a:cs typeface="Times New Roman" panose="02020603050405020304" pitchFamily="18" charset="0"/>
              </a:rPr>
              <a:t>contract</a:t>
            </a:r>
            <a:r>
              <a:rPr lang="en-AU" sz="1700" dirty="0">
                <a:latin typeface="Consolas" panose="020B0609020204030204" pitchFamily="49" charset="0"/>
                <a:cs typeface="Times New Roman" panose="02020603050405020304" pitchFamily="18" charset="0"/>
              </a:rPr>
              <a:t> SimpleStorage { // contract name</a:t>
            </a:r>
          </a:p>
          <a:p>
            <a:pPr marL="0" indent="0">
              <a:spcBef>
                <a:spcPts val="0"/>
              </a:spcBef>
              <a:buNone/>
            </a:pPr>
            <a:r>
              <a:rPr lang="en-AU" sz="1700" dirty="0">
                <a:latin typeface="Consolas" panose="020B0609020204030204" pitchFamily="49" charset="0"/>
                <a:cs typeface="Times New Roman" panose="02020603050405020304" pitchFamily="18" charset="0"/>
              </a:rPr>
              <a:t>    </a:t>
            </a:r>
            <a:r>
              <a:rPr lang="en-AU" sz="1700" dirty="0">
                <a:solidFill>
                  <a:srgbClr val="0070C0"/>
                </a:solidFill>
                <a:latin typeface="Consolas" panose="020B0609020204030204" pitchFamily="49" charset="0"/>
                <a:cs typeface="Times New Roman" panose="02020603050405020304" pitchFamily="18" charset="0"/>
              </a:rPr>
              <a:t>uint</a:t>
            </a:r>
            <a:r>
              <a:rPr lang="en-AU" sz="1700" dirty="0">
                <a:latin typeface="Consolas" panose="020B0609020204030204" pitchFamily="49" charset="0"/>
                <a:cs typeface="Times New Roman" panose="02020603050405020304" pitchFamily="18" charset="0"/>
              </a:rPr>
              <a:t> storedData;	// variable declaration</a:t>
            </a:r>
          </a:p>
          <a:p>
            <a:pPr marL="0" indent="0">
              <a:spcBef>
                <a:spcPts val="0"/>
              </a:spcBef>
              <a:buNone/>
            </a:pPr>
            <a:endParaRPr lang="en-AU" sz="1700" dirty="0">
              <a:latin typeface="Consolas" panose="020B0609020204030204" pitchFamily="49" charset="0"/>
              <a:cs typeface="Times New Roman" panose="02020603050405020304" pitchFamily="18" charset="0"/>
            </a:endParaRPr>
          </a:p>
          <a:p>
            <a:pPr marL="0" indent="0">
              <a:spcBef>
                <a:spcPts val="0"/>
              </a:spcBef>
              <a:buNone/>
            </a:pPr>
            <a:r>
              <a:rPr lang="en-AU" sz="1700" dirty="0">
                <a:latin typeface="Consolas" panose="020B0609020204030204" pitchFamily="49" charset="0"/>
                <a:cs typeface="Times New Roman" panose="02020603050405020304" pitchFamily="18" charset="0"/>
              </a:rPr>
              <a:t>    /// getter, callable by anyone</a:t>
            </a:r>
          </a:p>
          <a:p>
            <a:pPr marL="0" indent="0">
              <a:spcBef>
                <a:spcPts val="0"/>
              </a:spcBef>
              <a:buNone/>
            </a:pPr>
            <a:r>
              <a:rPr lang="en-AU" sz="1700" dirty="0">
                <a:latin typeface="Consolas" panose="020B0609020204030204" pitchFamily="49" charset="0"/>
                <a:cs typeface="Times New Roman" panose="02020603050405020304" pitchFamily="18" charset="0"/>
              </a:rPr>
              <a:t>    </a:t>
            </a:r>
            <a:r>
              <a:rPr lang="en-AU" sz="1700" dirty="0">
                <a:solidFill>
                  <a:srgbClr val="0070C0"/>
                </a:solidFill>
                <a:latin typeface="Consolas" panose="020B0609020204030204" pitchFamily="49" charset="0"/>
                <a:cs typeface="Times New Roman" panose="02020603050405020304" pitchFamily="18" charset="0"/>
              </a:rPr>
              <a:t>function</a:t>
            </a:r>
            <a:r>
              <a:rPr lang="en-AU" sz="1700" dirty="0">
                <a:latin typeface="Consolas" panose="020B0609020204030204" pitchFamily="49" charset="0"/>
                <a:cs typeface="Times New Roman" panose="02020603050405020304" pitchFamily="18" charset="0"/>
              </a:rPr>
              <a:t> get() public view returns (</a:t>
            </a:r>
            <a:r>
              <a:rPr lang="en-AU" sz="1700" dirty="0">
                <a:solidFill>
                  <a:srgbClr val="0070C0"/>
                </a:solidFill>
                <a:latin typeface="Consolas" panose="020B0609020204030204" pitchFamily="49" charset="0"/>
                <a:cs typeface="Times New Roman" panose="02020603050405020304" pitchFamily="18" charset="0"/>
              </a:rPr>
              <a:t>uint</a:t>
            </a:r>
            <a:r>
              <a:rPr lang="en-AU" sz="1700" dirty="0">
                <a:latin typeface="Consolas" panose="020B0609020204030204" pitchFamily="49" charset="0"/>
                <a:cs typeface="Times New Roman" panose="02020603050405020304" pitchFamily="18" charset="0"/>
              </a:rPr>
              <a:t>) {</a:t>
            </a:r>
          </a:p>
          <a:p>
            <a:pPr marL="0" indent="0">
              <a:spcBef>
                <a:spcPts val="0"/>
              </a:spcBef>
              <a:buNone/>
            </a:pPr>
            <a:r>
              <a:rPr lang="en-AU" sz="1700" dirty="0">
                <a:latin typeface="Consolas" panose="020B0609020204030204" pitchFamily="49" charset="0"/>
                <a:cs typeface="Times New Roman" panose="02020603050405020304" pitchFamily="18" charset="0"/>
              </a:rPr>
              <a:t>	</a:t>
            </a:r>
            <a:r>
              <a:rPr lang="en-AU" sz="1700" dirty="0">
                <a:solidFill>
                  <a:srgbClr val="0070C0"/>
                </a:solidFill>
                <a:latin typeface="Consolas" panose="020B0609020204030204" pitchFamily="49" charset="0"/>
                <a:cs typeface="Times New Roman" panose="02020603050405020304" pitchFamily="18" charset="0"/>
              </a:rPr>
              <a:t>return</a:t>
            </a:r>
            <a:r>
              <a:rPr lang="en-AU" sz="1700" dirty="0">
                <a:latin typeface="Consolas" panose="020B0609020204030204" pitchFamily="49" charset="0"/>
                <a:cs typeface="Times New Roman" panose="02020603050405020304" pitchFamily="18" charset="0"/>
              </a:rPr>
              <a:t> storedData;</a:t>
            </a:r>
          </a:p>
          <a:p>
            <a:pPr marL="0" indent="0">
              <a:spcBef>
                <a:spcPts val="0"/>
              </a:spcBef>
              <a:buNone/>
            </a:pPr>
            <a:r>
              <a:rPr lang="en-AU" sz="1700" dirty="0">
                <a:latin typeface="Consolas" panose="020B0609020204030204" pitchFamily="49" charset="0"/>
                <a:cs typeface="Times New Roman" panose="02020603050405020304" pitchFamily="18" charset="0"/>
              </a:rPr>
              <a:t>    }</a:t>
            </a:r>
          </a:p>
          <a:p>
            <a:pPr marL="0" indent="0">
              <a:spcBef>
                <a:spcPts val="0"/>
              </a:spcBef>
              <a:buNone/>
            </a:pPr>
            <a:endParaRPr lang="en-AU" sz="1700" dirty="0">
              <a:latin typeface="Consolas" panose="020B0609020204030204" pitchFamily="49" charset="0"/>
              <a:cs typeface="Times New Roman" panose="02020603050405020304" pitchFamily="18" charset="0"/>
            </a:endParaRPr>
          </a:p>
          <a:p>
            <a:pPr marL="0" indent="0">
              <a:spcBef>
                <a:spcPts val="0"/>
              </a:spcBef>
              <a:buNone/>
            </a:pPr>
            <a:r>
              <a:rPr lang="en-AU" sz="1700" dirty="0">
                <a:latin typeface="Consolas" panose="020B0609020204030204" pitchFamily="49" charset="0"/>
                <a:cs typeface="Times New Roman" panose="02020603050405020304" pitchFamily="18" charset="0"/>
              </a:rPr>
              <a:t>    /// setter, callable by anyone</a:t>
            </a:r>
          </a:p>
          <a:p>
            <a:pPr marL="0" indent="0">
              <a:spcBef>
                <a:spcPts val="0"/>
              </a:spcBef>
              <a:buNone/>
            </a:pPr>
            <a:r>
              <a:rPr lang="en-AU" sz="1700" dirty="0">
                <a:latin typeface="Consolas" panose="020B0609020204030204" pitchFamily="49" charset="0"/>
                <a:cs typeface="Times New Roman" panose="02020603050405020304" pitchFamily="18" charset="0"/>
              </a:rPr>
              <a:t>    </a:t>
            </a:r>
            <a:r>
              <a:rPr lang="en-AU" sz="1700" dirty="0">
                <a:solidFill>
                  <a:srgbClr val="0070C0"/>
                </a:solidFill>
                <a:latin typeface="Consolas" panose="020B0609020204030204" pitchFamily="49" charset="0"/>
                <a:cs typeface="Times New Roman" panose="02020603050405020304" pitchFamily="18" charset="0"/>
              </a:rPr>
              <a:t>function</a:t>
            </a:r>
            <a:r>
              <a:rPr lang="en-AU" sz="1700" dirty="0">
                <a:latin typeface="Consolas" panose="020B0609020204030204" pitchFamily="49" charset="0"/>
                <a:cs typeface="Times New Roman" panose="02020603050405020304" pitchFamily="18" charset="0"/>
              </a:rPr>
              <a:t> set(</a:t>
            </a:r>
            <a:r>
              <a:rPr lang="en-AU" sz="1700" dirty="0">
                <a:solidFill>
                  <a:srgbClr val="0070C0"/>
                </a:solidFill>
                <a:latin typeface="Consolas" panose="020B0609020204030204" pitchFamily="49" charset="0"/>
                <a:cs typeface="Times New Roman" panose="02020603050405020304" pitchFamily="18" charset="0"/>
              </a:rPr>
              <a:t>uint</a:t>
            </a:r>
            <a:r>
              <a:rPr lang="en-AU" sz="1700" dirty="0">
                <a:latin typeface="Consolas" panose="020B0609020204030204" pitchFamily="49" charset="0"/>
                <a:cs typeface="Times New Roman" panose="02020603050405020304" pitchFamily="18" charset="0"/>
              </a:rPr>
              <a:t> x) public {</a:t>
            </a:r>
          </a:p>
          <a:p>
            <a:pPr marL="0" indent="0">
              <a:spcBef>
                <a:spcPts val="0"/>
              </a:spcBef>
              <a:buNone/>
            </a:pPr>
            <a:r>
              <a:rPr lang="en-AU" sz="1700" dirty="0">
                <a:latin typeface="Consolas" panose="020B0609020204030204" pitchFamily="49" charset="0"/>
                <a:cs typeface="Times New Roman" panose="02020603050405020304" pitchFamily="18" charset="0"/>
              </a:rPr>
              <a:t>    	storedData = x;</a:t>
            </a:r>
          </a:p>
          <a:p>
            <a:pPr marL="0" indent="0">
              <a:spcBef>
                <a:spcPts val="0"/>
              </a:spcBef>
              <a:buNone/>
            </a:pPr>
            <a:r>
              <a:rPr lang="en-AU" sz="1700" dirty="0">
                <a:latin typeface="Consolas" panose="020B0609020204030204" pitchFamily="49" charset="0"/>
                <a:cs typeface="Times New Roman" panose="02020603050405020304" pitchFamily="18" charset="0"/>
              </a:rPr>
              <a:t>    }</a:t>
            </a:r>
          </a:p>
          <a:p>
            <a:pPr marL="0" indent="0">
              <a:spcBef>
                <a:spcPts val="0"/>
              </a:spcBef>
              <a:buNone/>
            </a:pPr>
            <a:r>
              <a:rPr lang="en-AU" sz="1700" dirty="0">
                <a:latin typeface="Consolas" panose="020B0609020204030204" pitchFamily="49"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FB1055EA-A274-80E7-CDE1-ED1C5C0876EA}"/>
              </a:ext>
            </a:extLst>
          </p:cNvPr>
          <p:cNvSpPr>
            <a:spLocks noGrp="1"/>
          </p:cNvSpPr>
          <p:nvPr>
            <p:ph type="sldNum" sz="quarter" idx="4"/>
          </p:nvPr>
        </p:nvSpPr>
        <p:spPr/>
        <p:txBody>
          <a:bodyPr/>
          <a:lstStyle/>
          <a:p>
            <a:fld id="{97F98C0B-273E-428A-ABCF-EBED2BA25188}" type="slidenum">
              <a:rPr lang="en-US" smtClean="0"/>
              <a:t>10</a:t>
            </a:fld>
            <a:endParaRPr lang="en-US"/>
          </a:p>
        </p:txBody>
      </p:sp>
    </p:spTree>
    <p:extLst>
      <p:ext uri="{BB962C8B-B14F-4D97-AF65-F5344CB8AC3E}">
        <p14:creationId xmlns:p14="http://schemas.microsoft.com/office/powerpoint/2010/main" val="139394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“Real” Smart Contract!</a:t>
            </a:r>
          </a:p>
        </p:txBody>
      </p:sp>
      <p:sp>
        <p:nvSpPr>
          <p:cNvPr id="3" name="Content Placeholder 2"/>
          <p:cNvSpPr>
            <a:spLocks noGrp="1"/>
          </p:cNvSpPr>
          <p:nvPr>
            <p:ph idx="4294967295"/>
          </p:nvPr>
        </p:nvSpPr>
        <p:spPr>
          <a:xfrm>
            <a:off x="251520" y="1273175"/>
            <a:ext cx="8390830" cy="3913832"/>
          </a:xfrm>
        </p:spPr>
        <p:txBody>
          <a:bodyPr>
            <a:normAutofit fontScale="92500" lnSpcReduction="10000"/>
          </a:bodyPr>
          <a:lstStyle/>
          <a:p>
            <a:pPr marL="0" indent="0">
              <a:buNone/>
            </a:pPr>
            <a:r>
              <a:rPr lang="en-AU" sz="1100" dirty="0">
                <a:solidFill>
                  <a:srgbClr val="00B050"/>
                </a:solidFill>
                <a:latin typeface="Consolas" panose="020B0609020204030204" pitchFamily="49" charset="0"/>
              </a:rPr>
              <a:t>contract </a:t>
            </a:r>
            <a:r>
              <a:rPr lang="en-AU" sz="1100" b="1" dirty="0">
                <a:solidFill>
                  <a:prstClr val="black"/>
                </a:solidFill>
                <a:latin typeface="Consolas" panose="020B0609020204030204" pitchFamily="49" charset="0"/>
              </a:rPr>
              <a:t>Escrow</a:t>
            </a:r>
            <a:r>
              <a:rPr lang="en-AU" sz="1100" dirty="0">
                <a:solidFill>
                  <a:prstClr val="black"/>
                </a:solidFill>
                <a:latin typeface="Consolas" panose="020B0609020204030204" pitchFamily="49" charset="0"/>
              </a:rPr>
              <a:t> {</a:t>
            </a:r>
          </a:p>
          <a:p>
            <a:pPr marL="0" indent="0">
              <a:buNone/>
            </a:pPr>
            <a:r>
              <a:rPr lang="en-AU" sz="1100" dirty="0">
                <a:solidFill>
                  <a:prstClr val="black"/>
                </a:solidFill>
                <a:latin typeface="Consolas" panose="020B0609020204030204" pitchFamily="49" charset="0"/>
              </a:rPr>
              <a:t>  </a:t>
            </a:r>
            <a:r>
              <a:rPr lang="en-AU" sz="1100" dirty="0">
                <a:solidFill>
                  <a:srgbClr val="C00000"/>
                </a:solidFill>
                <a:latin typeface="Consolas" panose="020B0609020204030204" pitchFamily="49" charset="0"/>
              </a:rPr>
              <a:t>address payable </a:t>
            </a:r>
            <a:r>
              <a:rPr lang="en-AU" sz="1100" dirty="0">
                <a:solidFill>
                  <a:srgbClr val="00B050"/>
                </a:solidFill>
                <a:latin typeface="Consolas" panose="020B0609020204030204" pitchFamily="49" charset="0"/>
              </a:rPr>
              <a:t>public </a:t>
            </a:r>
            <a:r>
              <a:rPr lang="en-AU" sz="1100" b="1" dirty="0">
                <a:solidFill>
                  <a:prstClr val="black"/>
                </a:solidFill>
                <a:latin typeface="Consolas" panose="020B0609020204030204" pitchFamily="49" charset="0"/>
              </a:rPr>
              <a:t>payer</a:t>
            </a:r>
            <a:r>
              <a:rPr lang="en-AU" sz="1100" dirty="0">
                <a:solidFill>
                  <a:prstClr val="black"/>
                </a:solidFill>
                <a:latin typeface="Consolas" panose="020B0609020204030204" pitchFamily="49" charset="0"/>
              </a:rPr>
              <a:t>;</a:t>
            </a:r>
          </a:p>
          <a:p>
            <a:pPr marL="0" indent="0">
              <a:buNone/>
            </a:pPr>
            <a:r>
              <a:rPr lang="en-AU" sz="1100" dirty="0">
                <a:solidFill>
                  <a:prstClr val="black"/>
                </a:solidFill>
                <a:latin typeface="Consolas" panose="020B0609020204030204" pitchFamily="49" charset="0"/>
              </a:rPr>
              <a:t>  </a:t>
            </a:r>
            <a:r>
              <a:rPr lang="en-AU" sz="1100" dirty="0">
                <a:solidFill>
                  <a:srgbClr val="C00000"/>
                </a:solidFill>
                <a:latin typeface="Consolas" panose="020B0609020204030204" pitchFamily="49" charset="0"/>
              </a:rPr>
              <a:t>address payable </a:t>
            </a:r>
            <a:r>
              <a:rPr lang="en-AU" sz="1100" dirty="0">
                <a:solidFill>
                  <a:srgbClr val="00B050"/>
                </a:solidFill>
                <a:latin typeface="Consolas" panose="020B0609020204030204" pitchFamily="49" charset="0"/>
              </a:rPr>
              <a:t>public </a:t>
            </a:r>
            <a:r>
              <a:rPr lang="en-AU" sz="1100" b="1" dirty="0">
                <a:solidFill>
                  <a:prstClr val="black"/>
                </a:solidFill>
                <a:latin typeface="Consolas" panose="020B0609020204030204" pitchFamily="49" charset="0"/>
              </a:rPr>
              <a:t>recipient</a:t>
            </a:r>
            <a:r>
              <a:rPr lang="en-AU" sz="1100" dirty="0">
                <a:solidFill>
                  <a:prstClr val="black"/>
                </a:solidFill>
                <a:latin typeface="Consolas" panose="020B0609020204030204" pitchFamily="49" charset="0"/>
              </a:rPr>
              <a:t>;</a:t>
            </a:r>
          </a:p>
          <a:p>
            <a:pPr marL="0" indent="0">
              <a:buNone/>
            </a:pPr>
            <a:r>
              <a:rPr lang="en-AU" sz="1100" dirty="0">
                <a:solidFill>
                  <a:prstClr val="black"/>
                </a:solidFill>
                <a:latin typeface="Consolas" panose="020B0609020204030204" pitchFamily="49" charset="0"/>
              </a:rPr>
              <a:t>  </a:t>
            </a:r>
            <a:r>
              <a:rPr lang="en-AU" sz="1100" dirty="0">
                <a:solidFill>
                  <a:srgbClr val="C00000"/>
                </a:solidFill>
                <a:latin typeface="Consolas" panose="020B0609020204030204" pitchFamily="49" charset="0"/>
              </a:rPr>
              <a:t>address</a:t>
            </a:r>
            <a:r>
              <a:rPr lang="en-AU" sz="1100" dirty="0">
                <a:solidFill>
                  <a:prstClr val="black"/>
                </a:solidFill>
                <a:latin typeface="Consolas" panose="020B0609020204030204" pitchFamily="49" charset="0"/>
              </a:rPr>
              <a:t> </a:t>
            </a:r>
            <a:r>
              <a:rPr lang="en-AU" sz="1100" dirty="0">
                <a:solidFill>
                  <a:srgbClr val="00B050"/>
                </a:solidFill>
                <a:latin typeface="Consolas" panose="020B0609020204030204" pitchFamily="49" charset="0"/>
              </a:rPr>
              <a:t>public</a:t>
            </a:r>
            <a:r>
              <a:rPr lang="en-AU" sz="1100" dirty="0">
                <a:solidFill>
                  <a:prstClr val="black"/>
                </a:solidFill>
                <a:latin typeface="Consolas" panose="020B0609020204030204" pitchFamily="49" charset="0"/>
              </a:rPr>
              <a:t> </a:t>
            </a:r>
            <a:r>
              <a:rPr lang="en-AU" sz="1100" b="1" dirty="0">
                <a:solidFill>
                  <a:prstClr val="black"/>
                </a:solidFill>
                <a:latin typeface="Consolas" panose="020B0609020204030204" pitchFamily="49" charset="0"/>
              </a:rPr>
              <a:t>approver</a:t>
            </a:r>
            <a:r>
              <a:rPr lang="en-AU" sz="1100" dirty="0">
                <a:solidFill>
                  <a:prstClr val="black"/>
                </a:solidFill>
                <a:latin typeface="Consolas" panose="020B0609020204030204" pitchFamily="49" charset="0"/>
              </a:rPr>
              <a:t>;</a:t>
            </a:r>
          </a:p>
          <a:p>
            <a:pPr marL="0" indent="0">
              <a:buNone/>
            </a:pPr>
            <a:endParaRPr lang="en-AU" sz="1100" dirty="0">
              <a:solidFill>
                <a:prstClr val="black"/>
              </a:solidFill>
              <a:latin typeface="Consolas" panose="020B0609020204030204" pitchFamily="49" charset="0"/>
            </a:endParaRPr>
          </a:p>
          <a:p>
            <a:pPr marL="0" indent="0">
              <a:buNone/>
            </a:pPr>
            <a:r>
              <a:rPr lang="en-AU" sz="1100" dirty="0">
                <a:solidFill>
                  <a:srgbClr val="00B050"/>
                </a:solidFill>
                <a:latin typeface="Consolas" panose="020B0609020204030204" pitchFamily="49" charset="0"/>
              </a:rPr>
              <a:t>  constructor </a:t>
            </a:r>
            <a:r>
              <a:rPr lang="en-AU" sz="1100" dirty="0">
                <a:solidFill>
                  <a:prstClr val="black"/>
                </a:solidFill>
                <a:latin typeface="Consolas" panose="020B0609020204030204" pitchFamily="49" charset="0"/>
              </a:rPr>
              <a:t>(</a:t>
            </a:r>
            <a:r>
              <a:rPr lang="en-AU" sz="1100" dirty="0">
                <a:solidFill>
                  <a:srgbClr val="C00000"/>
                </a:solidFill>
                <a:latin typeface="Consolas" panose="020B0609020204030204" pitchFamily="49" charset="0"/>
              </a:rPr>
              <a:t>address </a:t>
            </a:r>
            <a:r>
              <a:rPr lang="en-AU" sz="1100" b="1" dirty="0">
                <a:solidFill>
                  <a:prstClr val="black"/>
                </a:solidFill>
                <a:latin typeface="Consolas" panose="020B0609020204030204" pitchFamily="49" charset="0"/>
              </a:rPr>
              <a:t>_approver</a:t>
            </a:r>
            <a:r>
              <a:rPr lang="en-AU" sz="1100" dirty="0">
                <a:solidFill>
                  <a:prstClr val="black"/>
                </a:solidFill>
                <a:latin typeface="Consolas" panose="020B0609020204030204" pitchFamily="49" charset="0"/>
              </a:rPr>
              <a:t>, </a:t>
            </a:r>
            <a:r>
              <a:rPr lang="en-AU" sz="1100" dirty="0">
                <a:solidFill>
                  <a:srgbClr val="C00000"/>
                </a:solidFill>
                <a:latin typeface="Consolas" panose="020B0609020204030204" pitchFamily="49" charset="0"/>
              </a:rPr>
              <a:t>address payable </a:t>
            </a:r>
            <a:r>
              <a:rPr lang="en-AU" sz="1100" b="1" dirty="0">
                <a:solidFill>
                  <a:prstClr val="black"/>
                </a:solidFill>
                <a:latin typeface="Consolas" panose="020B0609020204030204" pitchFamily="49" charset="0"/>
              </a:rPr>
              <a:t>_recipient</a:t>
            </a:r>
            <a:r>
              <a:rPr lang="en-AU" sz="1100" dirty="0">
                <a:solidFill>
                  <a:prstClr val="black"/>
                </a:solidFill>
                <a:latin typeface="Consolas" panose="020B0609020204030204" pitchFamily="49" charset="0"/>
              </a:rPr>
              <a:t>) </a:t>
            </a:r>
            <a:r>
              <a:rPr lang="en-AU" sz="1100" dirty="0">
                <a:solidFill>
                  <a:srgbClr val="00B050"/>
                </a:solidFill>
                <a:latin typeface="Consolas" panose="020B0609020204030204" pitchFamily="49" charset="0"/>
              </a:rPr>
              <a:t>payable</a:t>
            </a:r>
            <a:r>
              <a:rPr lang="en-AU" sz="1100" dirty="0">
                <a:solidFill>
                  <a:prstClr val="black"/>
                </a:solidFill>
                <a:latin typeface="Consolas" panose="020B0609020204030204" pitchFamily="49" charset="0"/>
              </a:rPr>
              <a:t> {</a:t>
            </a:r>
          </a:p>
          <a:p>
            <a:pPr marL="0" indent="0">
              <a:buNone/>
            </a:pPr>
            <a:r>
              <a:rPr lang="en-AU" sz="1100" dirty="0">
                <a:solidFill>
                  <a:prstClr val="black"/>
                </a:solidFill>
                <a:latin typeface="Consolas" panose="020B0609020204030204" pitchFamily="49" charset="0"/>
              </a:rPr>
              <a:t>    payer = </a:t>
            </a:r>
            <a:r>
              <a:rPr lang="en-AU" sz="1100" dirty="0">
                <a:solidFill>
                  <a:srgbClr val="7030A0"/>
                </a:solidFill>
                <a:latin typeface="Consolas" panose="020B0609020204030204" pitchFamily="49" charset="0"/>
              </a:rPr>
              <a:t>msg.sender</a:t>
            </a:r>
            <a:r>
              <a:rPr lang="en-AU" sz="1100" dirty="0">
                <a:solidFill>
                  <a:prstClr val="black"/>
                </a:solidFill>
                <a:latin typeface="Consolas" panose="020B0609020204030204" pitchFamily="49" charset="0"/>
              </a:rPr>
              <a:t>;</a:t>
            </a:r>
          </a:p>
          <a:p>
            <a:pPr marL="0" indent="0">
              <a:buNone/>
            </a:pPr>
            <a:r>
              <a:rPr lang="en-AU" sz="1100" dirty="0">
                <a:solidFill>
                  <a:prstClr val="black"/>
                </a:solidFill>
                <a:latin typeface="Consolas" panose="020B0609020204030204" pitchFamily="49" charset="0"/>
              </a:rPr>
              <a:t>    approver = _approver;</a:t>
            </a:r>
          </a:p>
          <a:p>
            <a:pPr marL="0" indent="0">
              <a:buNone/>
            </a:pPr>
            <a:r>
              <a:rPr lang="en-AU" sz="1100" dirty="0">
                <a:solidFill>
                  <a:prstClr val="black"/>
                </a:solidFill>
                <a:latin typeface="Consolas" panose="020B0609020204030204" pitchFamily="49" charset="0"/>
              </a:rPr>
              <a:t>    recipient = _recipient;  }</a:t>
            </a:r>
          </a:p>
          <a:p>
            <a:pPr marL="0" indent="0">
              <a:buNone/>
            </a:pPr>
            <a:endParaRPr lang="en-AU" sz="1100" dirty="0">
              <a:solidFill>
                <a:prstClr val="black"/>
              </a:solidFill>
              <a:latin typeface="Consolas" panose="020B0609020204030204" pitchFamily="49" charset="0"/>
            </a:endParaRPr>
          </a:p>
          <a:p>
            <a:pPr marL="0" indent="0">
              <a:buNone/>
            </a:pPr>
            <a:r>
              <a:rPr lang="en-AU" sz="1100" dirty="0">
                <a:solidFill>
                  <a:srgbClr val="00B050"/>
                </a:solidFill>
                <a:latin typeface="Consolas" panose="020B0609020204030204" pitchFamily="49" charset="0"/>
              </a:rPr>
              <a:t>  function </a:t>
            </a:r>
            <a:r>
              <a:rPr lang="en-AU" sz="1100" b="1" dirty="0">
                <a:solidFill>
                  <a:prstClr val="black"/>
                </a:solidFill>
                <a:latin typeface="Consolas" panose="020B0609020204030204" pitchFamily="49" charset="0"/>
              </a:rPr>
              <a:t>pay</a:t>
            </a:r>
            <a:r>
              <a:rPr lang="en-AU" sz="1100" dirty="0">
                <a:solidFill>
                  <a:prstClr val="black"/>
                </a:solidFill>
                <a:latin typeface="Consolas" panose="020B0609020204030204" pitchFamily="49" charset="0"/>
              </a:rPr>
              <a:t>() </a:t>
            </a:r>
            <a:r>
              <a:rPr lang="en-AU" sz="1100" dirty="0">
                <a:solidFill>
                  <a:srgbClr val="00B050"/>
                </a:solidFill>
                <a:latin typeface="Consolas" panose="020B0609020204030204" pitchFamily="49" charset="0"/>
              </a:rPr>
              <a:t>public</a:t>
            </a:r>
            <a:r>
              <a:rPr lang="en-AU" sz="1100" dirty="0">
                <a:solidFill>
                  <a:prstClr val="black"/>
                </a:solidFill>
                <a:latin typeface="Consolas" panose="020B0609020204030204" pitchFamily="49" charset="0"/>
              </a:rPr>
              <a:t> {</a:t>
            </a:r>
          </a:p>
          <a:p>
            <a:pPr marL="0" indent="0">
              <a:buNone/>
            </a:pPr>
            <a:r>
              <a:rPr lang="en-AU" sz="1100" dirty="0">
                <a:solidFill>
                  <a:prstClr val="black"/>
                </a:solidFill>
                <a:latin typeface="Consolas" panose="020B0609020204030204" pitchFamily="49" charset="0"/>
              </a:rPr>
              <a:t>    </a:t>
            </a:r>
            <a:r>
              <a:rPr lang="en-AU" sz="1100" dirty="0">
                <a:solidFill>
                  <a:srgbClr val="7030A0"/>
                </a:solidFill>
                <a:latin typeface="Consolas" panose="020B0609020204030204" pitchFamily="49" charset="0"/>
              </a:rPr>
              <a:t>require</a:t>
            </a:r>
            <a:r>
              <a:rPr lang="en-AU" sz="1100" dirty="0">
                <a:solidFill>
                  <a:prstClr val="black"/>
                </a:solidFill>
                <a:latin typeface="Consolas" panose="020B0609020204030204" pitchFamily="49" charset="0"/>
              </a:rPr>
              <a:t>(</a:t>
            </a:r>
            <a:r>
              <a:rPr lang="en-AU" sz="1100" dirty="0">
                <a:solidFill>
                  <a:srgbClr val="7030A0"/>
                </a:solidFill>
                <a:latin typeface="Consolas" panose="020B0609020204030204" pitchFamily="49" charset="0"/>
              </a:rPr>
              <a:t>msg.sender </a:t>
            </a:r>
            <a:r>
              <a:rPr lang="en-AU" sz="1100" dirty="0">
                <a:solidFill>
                  <a:prstClr val="black"/>
                </a:solidFill>
                <a:latin typeface="Consolas" panose="020B0609020204030204" pitchFamily="49" charset="0"/>
              </a:rPr>
              <a:t>== approver);</a:t>
            </a:r>
          </a:p>
          <a:p>
            <a:pPr marL="0" indent="0">
              <a:buNone/>
            </a:pPr>
            <a:r>
              <a:rPr lang="en-AU" sz="1100" dirty="0">
                <a:solidFill>
                  <a:prstClr val="black"/>
                </a:solidFill>
                <a:latin typeface="Consolas" panose="020B0609020204030204" pitchFamily="49" charset="0"/>
              </a:rPr>
              <a:t>    recipient.</a:t>
            </a:r>
            <a:r>
              <a:rPr lang="en-AU" sz="1100" dirty="0">
                <a:solidFill>
                  <a:srgbClr val="7030A0"/>
                </a:solidFill>
                <a:latin typeface="Consolas" panose="020B0609020204030204" pitchFamily="49" charset="0"/>
              </a:rPr>
              <a:t>transfer</a:t>
            </a:r>
            <a:r>
              <a:rPr lang="en-AU" sz="1100" dirty="0">
                <a:solidFill>
                  <a:prstClr val="black"/>
                </a:solidFill>
                <a:latin typeface="Consolas" panose="020B0609020204030204" pitchFamily="49" charset="0"/>
              </a:rPr>
              <a:t>(</a:t>
            </a:r>
            <a:r>
              <a:rPr lang="en-AU" sz="1100" dirty="0">
                <a:solidFill>
                  <a:srgbClr val="7030A0"/>
                </a:solidFill>
                <a:latin typeface="Consolas" panose="020B0609020204030204" pitchFamily="49" charset="0"/>
              </a:rPr>
              <a:t>address</a:t>
            </a:r>
            <a:r>
              <a:rPr lang="en-AU" sz="1100" dirty="0">
                <a:solidFill>
                  <a:prstClr val="black"/>
                </a:solidFill>
                <a:latin typeface="Consolas" panose="020B0609020204030204" pitchFamily="49" charset="0"/>
              </a:rPr>
              <a:t>(</a:t>
            </a:r>
            <a:r>
              <a:rPr lang="en-AU" sz="1100" dirty="0">
                <a:solidFill>
                  <a:srgbClr val="7030A0"/>
                </a:solidFill>
                <a:latin typeface="Consolas" panose="020B0609020204030204" pitchFamily="49" charset="0"/>
              </a:rPr>
              <a:t>this</a:t>
            </a:r>
            <a:r>
              <a:rPr lang="en-AU" sz="1100" dirty="0">
                <a:solidFill>
                  <a:prstClr val="black"/>
                </a:solidFill>
                <a:latin typeface="Consolas" panose="020B0609020204030204" pitchFamily="49" charset="0"/>
              </a:rPr>
              <a:t>).</a:t>
            </a:r>
            <a:r>
              <a:rPr lang="en-AU" sz="1100" dirty="0">
                <a:solidFill>
                  <a:srgbClr val="7030A0"/>
                </a:solidFill>
                <a:latin typeface="Consolas" panose="020B0609020204030204" pitchFamily="49" charset="0"/>
              </a:rPr>
              <a:t>balance</a:t>
            </a:r>
            <a:r>
              <a:rPr lang="en-AU" sz="1100" dirty="0">
                <a:solidFill>
                  <a:prstClr val="black"/>
                </a:solidFill>
                <a:latin typeface="Consolas" panose="020B0609020204030204" pitchFamily="49" charset="0"/>
              </a:rPr>
              <a:t>);  }</a:t>
            </a:r>
          </a:p>
          <a:p>
            <a:pPr marL="0" indent="0">
              <a:buNone/>
            </a:pPr>
            <a:endParaRPr lang="en-AU" sz="1100" dirty="0">
              <a:solidFill>
                <a:prstClr val="black"/>
              </a:solidFill>
              <a:latin typeface="Consolas" panose="020B0609020204030204" pitchFamily="49" charset="0"/>
            </a:endParaRPr>
          </a:p>
          <a:p>
            <a:pPr marL="0" indent="0">
              <a:buNone/>
            </a:pPr>
            <a:r>
              <a:rPr lang="en-AU" sz="1100" dirty="0">
                <a:solidFill>
                  <a:srgbClr val="00B050"/>
                </a:solidFill>
                <a:latin typeface="Consolas" panose="020B0609020204030204" pitchFamily="49" charset="0"/>
              </a:rPr>
              <a:t>  function </a:t>
            </a:r>
            <a:r>
              <a:rPr lang="en-AU" sz="1100" b="1" dirty="0">
                <a:solidFill>
                  <a:prstClr val="black"/>
                </a:solidFill>
                <a:latin typeface="Consolas" panose="020B0609020204030204" pitchFamily="49" charset="0"/>
              </a:rPr>
              <a:t>amount</a:t>
            </a:r>
            <a:r>
              <a:rPr lang="en-AU" sz="1100" dirty="0">
                <a:solidFill>
                  <a:prstClr val="black"/>
                </a:solidFill>
                <a:latin typeface="Consolas" panose="020B0609020204030204" pitchFamily="49" charset="0"/>
              </a:rPr>
              <a:t>() </a:t>
            </a:r>
            <a:r>
              <a:rPr lang="en-AU" sz="1100" dirty="0">
                <a:solidFill>
                  <a:srgbClr val="00B050"/>
                </a:solidFill>
                <a:latin typeface="Consolas" panose="020B0609020204030204" pitchFamily="49" charset="0"/>
              </a:rPr>
              <a:t>public</a:t>
            </a:r>
            <a:r>
              <a:rPr lang="en-AU" sz="1100" dirty="0">
                <a:solidFill>
                  <a:prstClr val="black"/>
                </a:solidFill>
                <a:latin typeface="Consolas" panose="020B0609020204030204" pitchFamily="49" charset="0"/>
              </a:rPr>
              <a:t> </a:t>
            </a:r>
            <a:r>
              <a:rPr lang="en-AU" sz="1100" dirty="0">
                <a:solidFill>
                  <a:srgbClr val="00B050"/>
                </a:solidFill>
                <a:latin typeface="Consolas" panose="020B0609020204030204" pitchFamily="49" charset="0"/>
              </a:rPr>
              <a:t>view</a:t>
            </a:r>
            <a:r>
              <a:rPr lang="en-AU" sz="1100" dirty="0">
                <a:solidFill>
                  <a:prstClr val="black"/>
                </a:solidFill>
                <a:latin typeface="Consolas" panose="020B0609020204030204" pitchFamily="49" charset="0"/>
              </a:rPr>
              <a:t> </a:t>
            </a:r>
            <a:r>
              <a:rPr lang="en-AU" sz="1100" dirty="0">
                <a:solidFill>
                  <a:srgbClr val="00B050"/>
                </a:solidFill>
                <a:latin typeface="Consolas" panose="020B0609020204030204" pitchFamily="49" charset="0"/>
              </a:rPr>
              <a:t>returns</a:t>
            </a:r>
            <a:r>
              <a:rPr lang="en-AU" sz="1100" dirty="0">
                <a:solidFill>
                  <a:prstClr val="black"/>
                </a:solidFill>
                <a:latin typeface="Consolas" panose="020B0609020204030204" pitchFamily="49" charset="0"/>
              </a:rPr>
              <a:t> (</a:t>
            </a:r>
            <a:r>
              <a:rPr lang="en-AU" sz="1100" dirty="0">
                <a:solidFill>
                  <a:srgbClr val="C00000"/>
                </a:solidFill>
                <a:latin typeface="Consolas" panose="020B0609020204030204" pitchFamily="49" charset="0"/>
              </a:rPr>
              <a:t>uint256</a:t>
            </a:r>
            <a:r>
              <a:rPr lang="en-AU" sz="1100" dirty="0">
                <a:solidFill>
                  <a:prstClr val="black"/>
                </a:solidFill>
                <a:latin typeface="Consolas" panose="020B0609020204030204" pitchFamily="49" charset="0"/>
              </a:rPr>
              <a:t>) {</a:t>
            </a:r>
          </a:p>
          <a:p>
            <a:pPr marL="0" indent="0">
              <a:buNone/>
            </a:pPr>
            <a:r>
              <a:rPr lang="en-AU" sz="1100" dirty="0">
                <a:solidFill>
                  <a:prstClr val="black"/>
                </a:solidFill>
                <a:latin typeface="Consolas" panose="020B0609020204030204" pitchFamily="49" charset="0"/>
              </a:rPr>
              <a:t>    </a:t>
            </a:r>
            <a:r>
              <a:rPr lang="en-AU" sz="1100" dirty="0">
                <a:solidFill>
                  <a:srgbClr val="7030A0"/>
                </a:solidFill>
                <a:latin typeface="Consolas" panose="020B0609020204030204" pitchFamily="49" charset="0"/>
              </a:rPr>
              <a:t>return</a:t>
            </a:r>
            <a:r>
              <a:rPr lang="en-AU" sz="1100" dirty="0">
                <a:solidFill>
                  <a:prstClr val="black"/>
                </a:solidFill>
                <a:latin typeface="Consolas" panose="020B0609020204030204" pitchFamily="49" charset="0"/>
              </a:rPr>
              <a:t> </a:t>
            </a:r>
            <a:r>
              <a:rPr lang="en-AU" sz="1100" dirty="0">
                <a:solidFill>
                  <a:srgbClr val="7030A0"/>
                </a:solidFill>
                <a:latin typeface="Consolas" panose="020B0609020204030204" pitchFamily="49" charset="0"/>
              </a:rPr>
              <a:t>address</a:t>
            </a:r>
            <a:r>
              <a:rPr lang="en-AU" sz="1100" dirty="0">
                <a:solidFill>
                  <a:prstClr val="black"/>
                </a:solidFill>
                <a:latin typeface="Consolas" panose="020B0609020204030204" pitchFamily="49" charset="0"/>
              </a:rPr>
              <a:t>(</a:t>
            </a:r>
            <a:r>
              <a:rPr lang="en-AU" sz="1100" dirty="0">
                <a:solidFill>
                  <a:srgbClr val="7030A0"/>
                </a:solidFill>
                <a:latin typeface="Consolas" panose="020B0609020204030204" pitchFamily="49" charset="0"/>
              </a:rPr>
              <a:t>this</a:t>
            </a:r>
            <a:r>
              <a:rPr lang="en-AU" sz="1100" dirty="0">
                <a:solidFill>
                  <a:prstClr val="black"/>
                </a:solidFill>
                <a:latin typeface="Consolas" panose="020B0609020204030204" pitchFamily="49" charset="0"/>
              </a:rPr>
              <a:t>).</a:t>
            </a:r>
            <a:r>
              <a:rPr lang="en-AU" sz="1100" dirty="0">
                <a:solidFill>
                  <a:srgbClr val="7030A0"/>
                </a:solidFill>
                <a:latin typeface="Consolas" panose="020B0609020204030204" pitchFamily="49" charset="0"/>
              </a:rPr>
              <a:t>balance</a:t>
            </a:r>
            <a:r>
              <a:rPr lang="en-AU" sz="1100" dirty="0">
                <a:solidFill>
                  <a:prstClr val="black"/>
                </a:solidFill>
                <a:latin typeface="Consolas" panose="020B0609020204030204" pitchFamily="49" charset="0"/>
              </a:rPr>
              <a:t>;  }</a:t>
            </a:r>
          </a:p>
          <a:p>
            <a:pPr marL="0" indent="0">
              <a:buNone/>
            </a:pPr>
            <a:r>
              <a:rPr lang="en-AU" sz="1100" dirty="0">
                <a:solidFill>
                  <a:prstClr val="black"/>
                </a:solidFill>
                <a:latin typeface="Consolas" panose="020B0609020204030204" pitchFamily="49" charset="0"/>
              </a:rPr>
              <a:t>}</a:t>
            </a:r>
          </a:p>
        </p:txBody>
      </p:sp>
      <p:pic>
        <p:nvPicPr>
          <p:cNvPr id="5" name="Graphic 4" descr="Person in wheelchair">
            <a:extLst>
              <a:ext uri="{FF2B5EF4-FFF2-40B4-BE49-F238E27FC236}">
                <a16:creationId xmlns:a16="http://schemas.microsoft.com/office/drawing/2014/main" id="{1D469E58-877B-404C-AC7C-39422FD169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0613" y="2489404"/>
            <a:ext cx="914400" cy="914400"/>
          </a:xfrm>
          <a:prstGeom prst="rect">
            <a:avLst/>
          </a:prstGeom>
        </p:spPr>
      </p:pic>
      <p:pic>
        <p:nvPicPr>
          <p:cNvPr id="8" name="Graphic 7" descr="Man">
            <a:extLst>
              <a:ext uri="{FF2B5EF4-FFF2-40B4-BE49-F238E27FC236}">
                <a16:creationId xmlns:a16="http://schemas.microsoft.com/office/drawing/2014/main" id="{CB497C38-9C63-4EC1-ABE5-A346EBCD21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4288" y="4166592"/>
            <a:ext cx="914400" cy="914400"/>
          </a:xfrm>
          <a:prstGeom prst="rect">
            <a:avLst/>
          </a:prstGeom>
        </p:spPr>
      </p:pic>
      <p:pic>
        <p:nvPicPr>
          <p:cNvPr id="10" name="Graphic 9" descr="Woman">
            <a:extLst>
              <a:ext uri="{FF2B5EF4-FFF2-40B4-BE49-F238E27FC236}">
                <a16:creationId xmlns:a16="http://schemas.microsoft.com/office/drawing/2014/main" id="{65BD4A4A-B2E7-4A86-92F9-D530E147F0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82070" y="680870"/>
            <a:ext cx="914400" cy="914400"/>
          </a:xfrm>
          <a:prstGeom prst="rect">
            <a:avLst/>
          </a:prstGeom>
        </p:spPr>
      </p:pic>
      <p:pic>
        <p:nvPicPr>
          <p:cNvPr id="12" name="Graphic 11" descr="Web design">
            <a:extLst>
              <a:ext uri="{FF2B5EF4-FFF2-40B4-BE49-F238E27FC236}">
                <a16:creationId xmlns:a16="http://schemas.microsoft.com/office/drawing/2014/main" id="{BDBA3D8E-411C-494B-8AD4-B34D43E0C0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99342" y="2887375"/>
            <a:ext cx="914400" cy="914400"/>
          </a:xfrm>
          <a:prstGeom prst="rect">
            <a:avLst/>
          </a:prstGeom>
        </p:spPr>
      </p:pic>
      <p:cxnSp>
        <p:nvCxnSpPr>
          <p:cNvPr id="16" name="Connector: Curved 15">
            <a:extLst>
              <a:ext uri="{FF2B5EF4-FFF2-40B4-BE49-F238E27FC236}">
                <a16:creationId xmlns:a16="http://schemas.microsoft.com/office/drawing/2014/main" id="{5124011F-418C-48ED-9BEC-6EC236387440}"/>
              </a:ext>
            </a:extLst>
          </p:cNvPr>
          <p:cNvCxnSpPr>
            <a:stCxn id="10" idx="1"/>
            <a:endCxn id="12" idx="0"/>
          </p:cNvCxnSpPr>
          <p:nvPr/>
        </p:nvCxnSpPr>
        <p:spPr>
          <a:xfrm rot="10800000" flipV="1">
            <a:off x="5856542" y="1138070"/>
            <a:ext cx="2325528" cy="1749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CE2C86E-66D2-443B-AC6A-A9DC7F2DED5D}"/>
              </a:ext>
            </a:extLst>
          </p:cNvPr>
          <p:cNvCxnSpPr>
            <a:stCxn id="5" idx="1"/>
            <a:endCxn id="12" idx="3"/>
          </p:cNvCxnSpPr>
          <p:nvPr/>
        </p:nvCxnSpPr>
        <p:spPr>
          <a:xfrm rot="10800000" flipV="1">
            <a:off x="6313745" y="2946605"/>
            <a:ext cx="1726871" cy="3979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CEA00BC-13D9-4184-94EC-209F1F729061}"/>
              </a:ext>
            </a:extLst>
          </p:cNvPr>
          <p:cNvCxnSpPr>
            <a:cxnSpLocks/>
            <a:stCxn id="42" idx="2"/>
            <a:endCxn id="8" idx="1"/>
          </p:cNvCxnSpPr>
          <p:nvPr/>
        </p:nvCxnSpPr>
        <p:spPr>
          <a:xfrm rot="16200000" flipH="1">
            <a:off x="6147886" y="3607391"/>
            <a:ext cx="706282" cy="1326521"/>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6C6DED3-75B3-4CA6-AF90-AEB4631AD2A1}"/>
              </a:ext>
            </a:extLst>
          </p:cNvPr>
          <p:cNvSpPr/>
          <p:nvPr/>
        </p:nvSpPr>
        <p:spPr>
          <a:xfrm>
            <a:off x="8298474" y="1516569"/>
            <a:ext cx="681597" cy="308418"/>
          </a:xfrm>
          <a:prstGeom prst="rect">
            <a:avLst/>
          </a:prstGeom>
        </p:spPr>
        <p:txBody>
          <a:bodyPr wrap="none">
            <a:spAutoFit/>
          </a:bodyPr>
          <a:lstStyle/>
          <a:p>
            <a:pPr algn="ctr"/>
            <a:r>
              <a:rPr lang="en-AU" b="1" dirty="0">
                <a:solidFill>
                  <a:prstClr val="black"/>
                </a:solidFill>
                <a:latin typeface="Consolas" panose="020B0609020204030204" pitchFamily="49" charset="0"/>
              </a:rPr>
              <a:t>payer</a:t>
            </a:r>
            <a:endParaRPr lang="en-AU" dirty="0"/>
          </a:p>
        </p:txBody>
      </p:sp>
      <p:sp>
        <p:nvSpPr>
          <p:cNvPr id="28" name="Rectangle 27">
            <a:extLst>
              <a:ext uri="{FF2B5EF4-FFF2-40B4-BE49-F238E27FC236}">
                <a16:creationId xmlns:a16="http://schemas.microsoft.com/office/drawing/2014/main" id="{548DFB18-C2FB-43F8-A629-B98C66C4D2E9}"/>
              </a:ext>
            </a:extLst>
          </p:cNvPr>
          <p:cNvSpPr/>
          <p:nvPr/>
        </p:nvSpPr>
        <p:spPr>
          <a:xfrm>
            <a:off x="8006283" y="3325102"/>
            <a:ext cx="979755" cy="308418"/>
          </a:xfrm>
          <a:prstGeom prst="rect">
            <a:avLst/>
          </a:prstGeom>
        </p:spPr>
        <p:txBody>
          <a:bodyPr wrap="none">
            <a:spAutoFit/>
          </a:bodyPr>
          <a:lstStyle/>
          <a:p>
            <a:pPr algn="ctr"/>
            <a:r>
              <a:rPr lang="en-AU" b="1" dirty="0">
                <a:solidFill>
                  <a:prstClr val="black"/>
                </a:solidFill>
                <a:latin typeface="Consolas" panose="020B0609020204030204" pitchFamily="49" charset="0"/>
              </a:rPr>
              <a:t>approver</a:t>
            </a:r>
            <a:endParaRPr lang="en-AU" dirty="0"/>
          </a:p>
        </p:txBody>
      </p:sp>
      <p:sp>
        <p:nvSpPr>
          <p:cNvPr id="29" name="Rectangle 28">
            <a:extLst>
              <a:ext uri="{FF2B5EF4-FFF2-40B4-BE49-F238E27FC236}">
                <a16:creationId xmlns:a16="http://schemas.microsoft.com/office/drawing/2014/main" id="{1B082039-BD5D-40A9-A47F-977D4C003917}"/>
              </a:ext>
            </a:extLst>
          </p:cNvPr>
          <p:cNvSpPr/>
          <p:nvPr/>
        </p:nvSpPr>
        <p:spPr>
          <a:xfrm>
            <a:off x="6854870" y="5009420"/>
            <a:ext cx="1079142" cy="308418"/>
          </a:xfrm>
          <a:prstGeom prst="rect">
            <a:avLst/>
          </a:prstGeom>
        </p:spPr>
        <p:txBody>
          <a:bodyPr wrap="none">
            <a:spAutoFit/>
          </a:bodyPr>
          <a:lstStyle/>
          <a:p>
            <a:pPr algn="ctr"/>
            <a:r>
              <a:rPr lang="en-AU" b="1" dirty="0">
                <a:solidFill>
                  <a:prstClr val="black"/>
                </a:solidFill>
                <a:latin typeface="Consolas" panose="020B0609020204030204" pitchFamily="49" charset="0"/>
              </a:rPr>
              <a:t>recipient</a:t>
            </a:r>
            <a:endParaRPr lang="en-AU" dirty="0"/>
          </a:p>
        </p:txBody>
      </p:sp>
      <p:sp>
        <p:nvSpPr>
          <p:cNvPr id="31" name="Rectangle: Folded Corner 30">
            <a:extLst>
              <a:ext uri="{FF2B5EF4-FFF2-40B4-BE49-F238E27FC236}">
                <a16:creationId xmlns:a16="http://schemas.microsoft.com/office/drawing/2014/main" id="{2AF49AF9-B27A-4B89-B342-D87DFD5AECB7}"/>
              </a:ext>
            </a:extLst>
          </p:cNvPr>
          <p:cNvSpPr/>
          <p:nvPr/>
        </p:nvSpPr>
        <p:spPr>
          <a:xfrm>
            <a:off x="5460500" y="1530924"/>
            <a:ext cx="2823190" cy="823998"/>
          </a:xfrm>
          <a:prstGeom prst="foldedCorne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Create a 1 ETH escrow with </a:t>
            </a:r>
            <a:br>
              <a:rPr lang="en-AU" sz="1600" dirty="0">
                <a:solidFill>
                  <a:schemeClr val="tx1"/>
                </a:solidFill>
              </a:rPr>
            </a:br>
            <a:r>
              <a:rPr lang="en-AU" sz="1600" b="1" dirty="0">
                <a:solidFill>
                  <a:schemeClr val="tx1"/>
                </a:solidFill>
              </a:rPr>
              <a:t>(</a:t>
            </a:r>
            <a:r>
              <a:rPr lang="en-AU" sz="1400" b="1" dirty="0">
                <a:solidFill>
                  <a:schemeClr val="tx1"/>
                </a:solidFill>
                <a:latin typeface="Consolas" panose="020B0609020204030204" pitchFamily="49" charset="0"/>
              </a:rPr>
              <a:t>new Escrow){value:1 ETH} (approver, recipient)</a:t>
            </a:r>
            <a:endParaRPr lang="en-AU" sz="1600" b="1" dirty="0">
              <a:solidFill>
                <a:schemeClr val="tx1"/>
              </a:solidFill>
              <a:latin typeface="Consolas" panose="020B0609020204030204" pitchFamily="49" charset="0"/>
            </a:endParaRPr>
          </a:p>
        </p:txBody>
      </p:sp>
      <p:sp>
        <p:nvSpPr>
          <p:cNvPr id="32" name="Rectangle: Folded Corner 31">
            <a:extLst>
              <a:ext uri="{FF2B5EF4-FFF2-40B4-BE49-F238E27FC236}">
                <a16:creationId xmlns:a16="http://schemas.microsoft.com/office/drawing/2014/main" id="{B2A31AD1-61DE-45BB-B15B-DE5C8CED58E4}"/>
              </a:ext>
            </a:extLst>
          </p:cNvPr>
          <p:cNvSpPr/>
          <p:nvPr/>
        </p:nvSpPr>
        <p:spPr>
          <a:xfrm>
            <a:off x="6732447" y="3073660"/>
            <a:ext cx="1202353" cy="823998"/>
          </a:xfrm>
          <a:prstGeom prst="foldedCorne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Approves payment with </a:t>
            </a:r>
            <a:r>
              <a:rPr lang="en-AU" sz="1400" b="1" dirty="0">
                <a:solidFill>
                  <a:schemeClr val="tx1"/>
                </a:solidFill>
                <a:latin typeface="Consolas" panose="020B0609020204030204" pitchFamily="49" charset="0"/>
              </a:rPr>
              <a:t>pay()</a:t>
            </a:r>
          </a:p>
        </p:txBody>
      </p:sp>
      <p:sp>
        <p:nvSpPr>
          <p:cNvPr id="36" name="Rectangle: Folded Corner 35">
            <a:extLst>
              <a:ext uri="{FF2B5EF4-FFF2-40B4-BE49-F238E27FC236}">
                <a16:creationId xmlns:a16="http://schemas.microsoft.com/office/drawing/2014/main" id="{859AB10C-21E4-41C0-AA30-E89D8BA856B3}"/>
              </a:ext>
            </a:extLst>
          </p:cNvPr>
          <p:cNvSpPr/>
          <p:nvPr/>
        </p:nvSpPr>
        <p:spPr>
          <a:xfrm>
            <a:off x="5361570" y="4211794"/>
            <a:ext cx="1269335" cy="823998"/>
          </a:xfrm>
          <a:prstGeom prst="foldedCorne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1 ETH is transferred during </a:t>
            </a:r>
            <a:r>
              <a:rPr lang="en-AU" sz="1400" dirty="0">
                <a:solidFill>
                  <a:schemeClr val="tx1"/>
                </a:solidFill>
                <a:latin typeface="Consolas" panose="020B0609020204030204" pitchFamily="49" charset="0"/>
              </a:rPr>
              <a:t>pay()</a:t>
            </a:r>
            <a:endParaRPr lang="en-AU" sz="1600" dirty="0">
              <a:solidFill>
                <a:schemeClr val="tx1"/>
              </a:solidFill>
              <a:latin typeface="Consolas" panose="020B0609020204030204" pitchFamily="49" charset="0"/>
            </a:endParaRPr>
          </a:p>
        </p:txBody>
      </p:sp>
      <p:sp>
        <p:nvSpPr>
          <p:cNvPr id="42" name="Rectangle 41">
            <a:extLst>
              <a:ext uri="{FF2B5EF4-FFF2-40B4-BE49-F238E27FC236}">
                <a16:creationId xmlns:a16="http://schemas.microsoft.com/office/drawing/2014/main" id="{1CD20CE8-E962-4801-85C2-DDED4E16717A}"/>
              </a:ext>
            </a:extLst>
          </p:cNvPr>
          <p:cNvSpPr/>
          <p:nvPr/>
        </p:nvSpPr>
        <p:spPr>
          <a:xfrm>
            <a:off x="5546662" y="3609092"/>
            <a:ext cx="582211" cy="308418"/>
          </a:xfrm>
          <a:prstGeom prst="rect">
            <a:avLst/>
          </a:prstGeom>
        </p:spPr>
        <p:txBody>
          <a:bodyPr wrap="none">
            <a:spAutoFit/>
          </a:bodyPr>
          <a:lstStyle/>
          <a:p>
            <a:pPr algn="ctr"/>
            <a:r>
              <a:rPr lang="en-AU" b="1" dirty="0">
                <a:solidFill>
                  <a:prstClr val="black"/>
                </a:solidFill>
                <a:latin typeface="Consolas" panose="020B0609020204030204" pitchFamily="49" charset="0"/>
              </a:rPr>
              <a:t>this</a:t>
            </a:r>
            <a:endParaRPr lang="en-AU" dirty="0"/>
          </a:p>
        </p:txBody>
      </p:sp>
      <p:sp>
        <p:nvSpPr>
          <p:cNvPr id="46" name="Rectangle: Folded Corner 45">
            <a:extLst>
              <a:ext uri="{FF2B5EF4-FFF2-40B4-BE49-F238E27FC236}">
                <a16:creationId xmlns:a16="http://schemas.microsoft.com/office/drawing/2014/main" id="{98F2093A-DE2C-4302-8F1A-6CE702DE968E}"/>
              </a:ext>
            </a:extLst>
          </p:cNvPr>
          <p:cNvSpPr/>
          <p:nvPr/>
        </p:nvSpPr>
        <p:spPr>
          <a:xfrm>
            <a:off x="2122512" y="1108064"/>
            <a:ext cx="3617626" cy="262971"/>
          </a:xfrm>
          <a:prstGeom prst="foldedCorner">
            <a:avLst>
              <a:gd name="adj" fmla="val 0"/>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 Do not use in production !</a:t>
            </a:r>
            <a:endParaRPr lang="en-AU" sz="1600" dirty="0">
              <a:solidFill>
                <a:schemeClr val="tx1"/>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4B7C6E5D-575A-892B-6D9A-9C0AB4898859}"/>
              </a:ext>
            </a:extLst>
          </p:cNvPr>
          <p:cNvSpPr>
            <a:spLocks noGrp="1"/>
          </p:cNvSpPr>
          <p:nvPr>
            <p:ph type="sldNum" sz="quarter" idx="4"/>
          </p:nvPr>
        </p:nvSpPr>
        <p:spPr/>
        <p:txBody>
          <a:bodyPr/>
          <a:lstStyle/>
          <a:p>
            <a:fld id="{97F98C0B-273E-428A-ABCF-EBED2BA25188}" type="slidenum">
              <a:rPr lang="en-US" smtClean="0"/>
              <a:t>11</a:t>
            </a:fld>
            <a:endParaRPr lang="en-US"/>
          </a:p>
        </p:txBody>
      </p:sp>
    </p:spTree>
    <p:extLst>
      <p:ext uri="{BB962C8B-B14F-4D97-AF65-F5344CB8AC3E}">
        <p14:creationId xmlns:p14="http://schemas.microsoft.com/office/powerpoint/2010/main" val="3030052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3275-C7A8-AF4A-4A2A-150DC59C4AC3}"/>
              </a:ext>
            </a:extLst>
          </p:cNvPr>
          <p:cNvSpPr>
            <a:spLocks noGrp="1"/>
          </p:cNvSpPr>
          <p:nvPr>
            <p:ph type="title"/>
          </p:nvPr>
        </p:nvSpPr>
        <p:spPr/>
        <p:txBody>
          <a:bodyPr/>
          <a:lstStyle/>
          <a:p>
            <a:r>
              <a:rPr lang="en-AU" dirty="0"/>
              <a:t>Escrow Contract in DAML</a:t>
            </a:r>
          </a:p>
        </p:txBody>
      </p:sp>
      <p:sp>
        <p:nvSpPr>
          <p:cNvPr id="4" name="TextBox 3">
            <a:extLst>
              <a:ext uri="{FF2B5EF4-FFF2-40B4-BE49-F238E27FC236}">
                <a16:creationId xmlns:a16="http://schemas.microsoft.com/office/drawing/2014/main" id="{658C554F-38B9-045B-D0DA-59438232F30E}"/>
              </a:ext>
            </a:extLst>
          </p:cNvPr>
          <p:cNvSpPr txBox="1"/>
          <p:nvPr/>
        </p:nvSpPr>
        <p:spPr>
          <a:xfrm>
            <a:off x="511793" y="1288861"/>
            <a:ext cx="3787253" cy="2862322"/>
          </a:xfrm>
          <a:prstGeom prst="rect">
            <a:avLst/>
          </a:prstGeom>
          <a:noFill/>
        </p:spPr>
        <p:txBody>
          <a:bodyPr wrap="square" rtlCol="0">
            <a:spAutoFit/>
          </a:bodyPr>
          <a:lstStyle/>
          <a:p>
            <a:r>
              <a:rPr lang="en-AU" sz="1200" dirty="0">
                <a:solidFill>
                  <a:srgbClr val="569CD6"/>
                </a:solidFill>
                <a:latin typeface="Menlo" panose="020B0609030804020204" pitchFamily="49" charset="0"/>
              </a:rPr>
              <a:t>template</a:t>
            </a:r>
            <a:r>
              <a:rPr lang="en-AU" sz="1200" dirty="0">
                <a:solidFill>
                  <a:srgbClr val="D4D4D4"/>
                </a:solidFill>
                <a:latin typeface="Menlo" panose="020B0609030804020204" pitchFamily="49" charset="0"/>
              </a:rPr>
              <a:t> Token </a:t>
            </a:r>
          </a:p>
          <a:p>
            <a:r>
              <a:rPr lang="en-AU" sz="1200" dirty="0">
                <a:solidFill>
                  <a:srgbClr val="569CD6"/>
                </a:solidFill>
                <a:latin typeface="Menlo" panose="020B0609030804020204" pitchFamily="49" charset="0"/>
              </a:rPr>
              <a:t>  with</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issuer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Party</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owner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Party</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symbol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Text</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amount</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Decimal</a:t>
            </a:r>
            <a:endParaRPr lang="en-AU" sz="1200" dirty="0">
              <a:solidFill>
                <a:srgbClr val="D4D4D4"/>
              </a:solidFill>
              <a:latin typeface="Menlo" panose="020B0609030804020204" pitchFamily="49" charset="0"/>
            </a:endParaRPr>
          </a:p>
          <a:p>
            <a:r>
              <a:rPr lang="en-AU" sz="1200" dirty="0">
                <a:solidFill>
                  <a:srgbClr val="569CD6"/>
                </a:solidFill>
                <a:latin typeface="Menlo" panose="020B0609030804020204" pitchFamily="49" charset="0"/>
              </a:rPr>
              <a:t>  where</a:t>
            </a:r>
            <a:endParaRPr lang="en-AU" sz="1200" dirty="0">
              <a:solidFill>
                <a:srgbClr val="D4D4D4"/>
              </a:solidFill>
              <a:latin typeface="Menlo" panose="020B0609030804020204" pitchFamily="49" charset="0"/>
            </a:endParaRPr>
          </a:p>
          <a:p>
            <a:r>
              <a:rPr lang="en-AU" sz="1200" dirty="0">
                <a:solidFill>
                  <a:srgbClr val="569CD6"/>
                </a:solidFill>
                <a:latin typeface="Menlo" panose="020B0609030804020204" pitchFamily="49" charset="0"/>
              </a:rPr>
              <a:t>    signatory</a:t>
            </a:r>
            <a:r>
              <a:rPr lang="en-AU" sz="1200" dirty="0">
                <a:solidFill>
                  <a:srgbClr val="D4D4D4"/>
                </a:solidFill>
                <a:latin typeface="Menlo" panose="020B0609030804020204" pitchFamily="49" charset="0"/>
              </a:rPr>
              <a:t> issuer</a:t>
            </a:r>
          </a:p>
          <a:p>
            <a:r>
              <a:rPr lang="en-AU" sz="1200" dirty="0">
                <a:solidFill>
                  <a:srgbClr val="569CD6"/>
                </a:solidFill>
                <a:latin typeface="Menlo" panose="020B0609030804020204" pitchFamily="49" charset="0"/>
              </a:rPr>
              <a:t>    observer</a:t>
            </a:r>
            <a:r>
              <a:rPr lang="en-AU" sz="1200" dirty="0">
                <a:solidFill>
                  <a:srgbClr val="D4D4D4"/>
                </a:solidFill>
                <a:latin typeface="Menlo" panose="020B0609030804020204" pitchFamily="49" charset="0"/>
              </a:rPr>
              <a:t> owner</a:t>
            </a:r>
          </a:p>
          <a:p>
            <a:r>
              <a:rPr lang="en-AU" sz="1200" dirty="0">
                <a:solidFill>
                  <a:srgbClr val="569CD6"/>
                </a:solidFill>
                <a:latin typeface="Menlo" panose="020B0609030804020204" pitchFamily="49" charset="0"/>
              </a:rPr>
              <a:t>    choice</a:t>
            </a:r>
            <a:r>
              <a:rPr lang="en-AU" sz="1200" dirty="0">
                <a:solidFill>
                  <a:srgbClr val="D4D4D4"/>
                </a:solidFill>
                <a:latin typeface="Menlo" panose="020B0609030804020204" pitchFamily="49" charset="0"/>
              </a:rPr>
              <a:t> Transfer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ContractId</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Token with </a:t>
            </a:r>
            <a:r>
              <a:rPr lang="en-AU" sz="1200" dirty="0">
                <a:solidFill>
                  <a:srgbClr val="D4D4D4"/>
                </a:solidFill>
                <a:latin typeface="Menlo" panose="020B0609030804020204" pitchFamily="49" charset="0"/>
              </a:rPr>
              <a:t>newOwner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Party</a:t>
            </a:r>
            <a:endParaRPr lang="en-AU" sz="1200" dirty="0">
              <a:solidFill>
                <a:srgbClr val="D4D4D4"/>
              </a:solidFill>
              <a:latin typeface="Menlo" panose="020B0609030804020204" pitchFamily="49" charset="0"/>
            </a:endParaRPr>
          </a:p>
          <a:p>
            <a:r>
              <a:rPr lang="en-AU" sz="1200" dirty="0">
                <a:solidFill>
                  <a:srgbClr val="569CD6"/>
                </a:solidFill>
                <a:latin typeface="Menlo" panose="020B0609030804020204" pitchFamily="49" charset="0"/>
              </a:rPr>
              <a:t>      controller</a:t>
            </a:r>
            <a:r>
              <a:rPr lang="en-AU" sz="1200" dirty="0">
                <a:solidFill>
                  <a:srgbClr val="D4D4D4"/>
                </a:solidFill>
                <a:latin typeface="Menlo" panose="020B0609030804020204" pitchFamily="49" charset="0"/>
              </a:rPr>
              <a:t> owner</a:t>
            </a:r>
          </a:p>
          <a:p>
            <a:r>
              <a:rPr lang="en-AU" sz="1200" dirty="0">
                <a:solidFill>
                  <a:srgbClr val="C586C0"/>
                </a:solidFill>
                <a:latin typeface="Menlo" panose="020B0609030804020204" pitchFamily="49" charset="0"/>
              </a:rPr>
              <a:t>      do</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create this </a:t>
            </a:r>
            <a:r>
              <a:rPr lang="en-AU" sz="1200" dirty="0">
                <a:solidFill>
                  <a:srgbClr val="569CD6"/>
                </a:solidFill>
                <a:latin typeface="Menlo" panose="020B0609030804020204" pitchFamily="49" charset="0"/>
              </a:rPr>
              <a:t>with </a:t>
            </a:r>
          </a:p>
          <a:p>
            <a:r>
              <a:rPr lang="en-AU" sz="1200" dirty="0">
                <a:solidFill>
                  <a:srgbClr val="569CD6"/>
                </a:solidFill>
                <a:latin typeface="Menlo" panose="020B0609030804020204" pitchFamily="49" charset="0"/>
              </a:rPr>
              <a:t>          </a:t>
            </a:r>
            <a:r>
              <a:rPr lang="en-AU" sz="1200" dirty="0">
                <a:solidFill>
                  <a:srgbClr val="D4D4D4"/>
                </a:solidFill>
                <a:latin typeface="Menlo" panose="020B0609030804020204" pitchFamily="49" charset="0"/>
              </a:rPr>
              <a:t>owner = newOwner</a:t>
            </a:r>
          </a:p>
        </p:txBody>
      </p:sp>
      <p:sp>
        <p:nvSpPr>
          <p:cNvPr id="6" name="TextBox 5">
            <a:extLst>
              <a:ext uri="{FF2B5EF4-FFF2-40B4-BE49-F238E27FC236}">
                <a16:creationId xmlns:a16="http://schemas.microsoft.com/office/drawing/2014/main" id="{45C9137B-1FEA-F19D-2806-1AA5A2BC679E}"/>
              </a:ext>
            </a:extLst>
          </p:cNvPr>
          <p:cNvSpPr txBox="1"/>
          <p:nvPr/>
        </p:nvSpPr>
        <p:spPr>
          <a:xfrm>
            <a:off x="4299046" y="993380"/>
            <a:ext cx="4409061" cy="3231654"/>
          </a:xfrm>
          <a:prstGeom prst="rect">
            <a:avLst/>
          </a:prstGeom>
          <a:noFill/>
        </p:spPr>
        <p:txBody>
          <a:bodyPr wrap="square" rtlCol="0">
            <a:spAutoFit/>
          </a:bodyPr>
          <a:lstStyle/>
          <a:p>
            <a:r>
              <a:rPr lang="en-AU" sz="1200" dirty="0">
                <a:solidFill>
                  <a:srgbClr val="569CD6"/>
                </a:solidFill>
                <a:latin typeface="Menlo" panose="020B0609030804020204" pitchFamily="49" charset="0"/>
              </a:rPr>
              <a:t>template</a:t>
            </a:r>
            <a:r>
              <a:rPr lang="en-AU" sz="1200" dirty="0">
                <a:solidFill>
                  <a:srgbClr val="D4D4D4"/>
                </a:solidFill>
                <a:latin typeface="Menlo" panose="020B0609030804020204" pitchFamily="49" charset="0"/>
              </a:rPr>
              <a:t> Escrow</a:t>
            </a:r>
          </a:p>
          <a:p>
            <a:r>
              <a:rPr lang="en-AU" sz="1200" dirty="0">
                <a:solidFill>
                  <a:srgbClr val="569CD6"/>
                </a:solidFill>
                <a:latin typeface="Menlo" panose="020B0609030804020204" pitchFamily="49" charset="0"/>
              </a:rPr>
              <a:t>  with</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payer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Party</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recipient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Party</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approver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Party</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token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ContractId</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Token</a:t>
            </a:r>
            <a:endParaRPr lang="en-AU" sz="1200" dirty="0">
              <a:solidFill>
                <a:srgbClr val="D4D4D4"/>
              </a:solidFill>
              <a:latin typeface="Menlo" panose="020B0609030804020204" pitchFamily="49" charset="0"/>
            </a:endParaRPr>
          </a:p>
          <a:p>
            <a:r>
              <a:rPr lang="en-AU" sz="1200" dirty="0">
                <a:solidFill>
                  <a:srgbClr val="569CD6"/>
                </a:solidFill>
                <a:latin typeface="Menlo" panose="020B0609030804020204" pitchFamily="49" charset="0"/>
              </a:rPr>
              <a:t>  where</a:t>
            </a:r>
            <a:endParaRPr lang="en-AU" sz="1200" dirty="0">
              <a:solidFill>
                <a:srgbClr val="D4D4D4"/>
              </a:solidFill>
              <a:latin typeface="Menlo" panose="020B0609030804020204" pitchFamily="49" charset="0"/>
            </a:endParaRPr>
          </a:p>
          <a:p>
            <a:r>
              <a:rPr lang="en-AU" sz="1200" dirty="0">
                <a:solidFill>
                  <a:srgbClr val="569CD6"/>
                </a:solidFill>
                <a:latin typeface="Menlo" panose="020B0609030804020204" pitchFamily="49" charset="0"/>
              </a:rPr>
              <a:t>    signatory</a:t>
            </a:r>
            <a:r>
              <a:rPr lang="en-AU" sz="1200" dirty="0">
                <a:solidFill>
                  <a:srgbClr val="D4D4D4"/>
                </a:solidFill>
                <a:latin typeface="Menlo" panose="020B0609030804020204" pitchFamily="49" charset="0"/>
              </a:rPr>
              <a:t> approver</a:t>
            </a:r>
          </a:p>
          <a:p>
            <a:r>
              <a:rPr lang="en-AU" sz="1200" dirty="0">
                <a:solidFill>
                  <a:srgbClr val="569CD6"/>
                </a:solidFill>
                <a:latin typeface="Menlo" panose="020B0609030804020204" pitchFamily="49" charset="0"/>
              </a:rPr>
              <a:t>    observer</a:t>
            </a:r>
            <a:r>
              <a:rPr lang="en-AU" sz="1200" dirty="0">
                <a:solidFill>
                  <a:srgbClr val="D4D4D4"/>
                </a:solidFill>
                <a:latin typeface="Menlo" panose="020B0609030804020204" pitchFamily="49" charset="0"/>
              </a:rPr>
              <a:t> payer, recipient</a:t>
            </a:r>
          </a:p>
          <a:p>
            <a:r>
              <a:rPr lang="en-AU" sz="1200" dirty="0">
                <a:solidFill>
                  <a:srgbClr val="569CD6"/>
                </a:solidFill>
                <a:latin typeface="Menlo" panose="020B0609030804020204" pitchFamily="49" charset="0"/>
              </a:rPr>
              <a:t>    choice</a:t>
            </a:r>
            <a:r>
              <a:rPr lang="en-AU" sz="1200" dirty="0">
                <a:solidFill>
                  <a:srgbClr val="D4D4D4"/>
                </a:solidFill>
                <a:latin typeface="Menlo" panose="020B0609030804020204" pitchFamily="49" charset="0"/>
              </a:rPr>
              <a:t> Pay </a:t>
            </a:r>
            <a:r>
              <a:rPr lang="en-AU" sz="1200" dirty="0">
                <a:solidFill>
                  <a:srgbClr val="569CD6"/>
                </a:solidFill>
                <a:latin typeface="Menlo" panose="020B0609030804020204" pitchFamily="49" charset="0"/>
              </a:rPr>
              <a:t>:</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ContractId</a:t>
            </a:r>
            <a:r>
              <a:rPr lang="en-AU" sz="1200" dirty="0">
                <a:solidFill>
                  <a:srgbClr val="D4D4D4"/>
                </a:solidFill>
                <a:latin typeface="Menlo" panose="020B0609030804020204" pitchFamily="49" charset="0"/>
              </a:rPr>
              <a:t> </a:t>
            </a:r>
            <a:r>
              <a:rPr lang="en-AU" sz="1200" dirty="0">
                <a:solidFill>
                  <a:srgbClr val="569CD6"/>
                </a:solidFill>
                <a:latin typeface="Menlo" panose="020B0609030804020204" pitchFamily="49" charset="0"/>
              </a:rPr>
              <a:t>Escrow</a:t>
            </a:r>
            <a:endParaRPr lang="en-AU" sz="1200" dirty="0">
              <a:solidFill>
                <a:srgbClr val="D4D4D4"/>
              </a:solidFill>
              <a:latin typeface="Menlo" panose="020B0609030804020204" pitchFamily="49" charset="0"/>
            </a:endParaRPr>
          </a:p>
          <a:p>
            <a:r>
              <a:rPr lang="en-AU" sz="1200" dirty="0">
                <a:solidFill>
                  <a:srgbClr val="569CD6"/>
                </a:solidFill>
                <a:latin typeface="Menlo" panose="020B0609030804020204" pitchFamily="49" charset="0"/>
              </a:rPr>
              <a:t>      controller</a:t>
            </a:r>
            <a:r>
              <a:rPr lang="en-AU" sz="1200" dirty="0">
                <a:solidFill>
                  <a:srgbClr val="D4D4D4"/>
                </a:solidFill>
                <a:latin typeface="Menlo" panose="020B0609030804020204" pitchFamily="49" charset="0"/>
              </a:rPr>
              <a:t> approver</a:t>
            </a:r>
          </a:p>
          <a:p>
            <a:r>
              <a:rPr lang="en-AU" sz="1200" dirty="0">
                <a:solidFill>
                  <a:srgbClr val="C586C0"/>
                </a:solidFill>
                <a:latin typeface="Menlo" panose="020B0609030804020204" pitchFamily="49" charset="0"/>
              </a:rPr>
              <a:t>      do</a:t>
            </a:r>
            <a:endParaRPr lang="en-AU" sz="1200" dirty="0">
              <a:solidFill>
                <a:srgbClr val="D4D4D4"/>
              </a:solidFill>
              <a:latin typeface="Menlo" panose="020B0609030804020204" pitchFamily="49" charset="0"/>
            </a:endParaRPr>
          </a:p>
          <a:p>
            <a:r>
              <a:rPr lang="en-AU" sz="1200" dirty="0">
                <a:solidFill>
                  <a:srgbClr val="D4D4D4"/>
                </a:solidFill>
                <a:latin typeface="Menlo" panose="020B0609030804020204" pitchFamily="49" charset="0"/>
              </a:rPr>
              <a:t>        releasedContractCid &lt;- exercise token Transfer </a:t>
            </a:r>
            <a:r>
              <a:rPr lang="en-AU" sz="1200" dirty="0">
                <a:solidFill>
                  <a:srgbClr val="569CD6"/>
                </a:solidFill>
                <a:latin typeface="Menlo" panose="020B0609030804020204" pitchFamily="49" charset="0"/>
              </a:rPr>
              <a:t>with</a:t>
            </a:r>
            <a:r>
              <a:rPr lang="en-AU" sz="1200" dirty="0">
                <a:solidFill>
                  <a:srgbClr val="D4D4D4"/>
                </a:solidFill>
                <a:latin typeface="Menlo" panose="020B0609030804020204" pitchFamily="49" charset="0"/>
              </a:rPr>
              <a:t> </a:t>
            </a:r>
          </a:p>
          <a:p>
            <a:r>
              <a:rPr lang="en-AU" sz="1200" dirty="0">
                <a:solidFill>
                  <a:srgbClr val="D4D4D4"/>
                </a:solidFill>
                <a:latin typeface="Menlo" panose="020B0609030804020204" pitchFamily="49" charset="0"/>
              </a:rPr>
              <a:t>          newOwner = recipient</a:t>
            </a:r>
          </a:p>
          <a:p>
            <a:r>
              <a:rPr lang="en-AU" sz="1200" dirty="0">
                <a:solidFill>
                  <a:srgbClr val="D4D4D4"/>
                </a:solidFill>
                <a:latin typeface="Menlo" panose="020B0609030804020204" pitchFamily="49" charset="0"/>
              </a:rPr>
              <a:t>        create this </a:t>
            </a:r>
            <a:r>
              <a:rPr lang="en-AU" sz="1200" dirty="0">
                <a:solidFill>
                  <a:srgbClr val="569CD6"/>
                </a:solidFill>
                <a:latin typeface="Menlo" panose="020B0609030804020204" pitchFamily="49" charset="0"/>
              </a:rPr>
              <a:t>with</a:t>
            </a:r>
            <a:r>
              <a:rPr lang="en-AU" sz="1200" dirty="0">
                <a:solidFill>
                  <a:srgbClr val="D4D4D4"/>
                </a:solidFill>
                <a:latin typeface="Menlo" panose="020B0609030804020204" pitchFamily="49" charset="0"/>
              </a:rPr>
              <a:t> </a:t>
            </a:r>
          </a:p>
          <a:p>
            <a:r>
              <a:rPr lang="en-AU" sz="1200" dirty="0">
                <a:solidFill>
                  <a:srgbClr val="D4D4D4"/>
                </a:solidFill>
                <a:latin typeface="Menlo" panose="020B0609030804020204" pitchFamily="49" charset="0"/>
              </a:rPr>
              <a:t>          token = releasedContractCid</a:t>
            </a:r>
          </a:p>
        </p:txBody>
      </p:sp>
      <p:pic>
        <p:nvPicPr>
          <p:cNvPr id="7" name="Graphic 6" descr="Woman">
            <a:extLst>
              <a:ext uri="{FF2B5EF4-FFF2-40B4-BE49-F238E27FC236}">
                <a16:creationId xmlns:a16="http://schemas.microsoft.com/office/drawing/2014/main" id="{8348737C-FF27-E79D-F5A6-4D6F4265C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2214" y="4150850"/>
            <a:ext cx="914400" cy="914400"/>
          </a:xfrm>
          <a:prstGeom prst="rect">
            <a:avLst/>
          </a:prstGeom>
        </p:spPr>
      </p:pic>
      <p:sp>
        <p:nvSpPr>
          <p:cNvPr id="8" name="Rectangle 7">
            <a:extLst>
              <a:ext uri="{FF2B5EF4-FFF2-40B4-BE49-F238E27FC236}">
                <a16:creationId xmlns:a16="http://schemas.microsoft.com/office/drawing/2014/main" id="{FBC581E3-27C7-9778-6D5A-C4A8C4B1ACB7}"/>
              </a:ext>
            </a:extLst>
          </p:cNvPr>
          <p:cNvSpPr/>
          <p:nvPr/>
        </p:nvSpPr>
        <p:spPr>
          <a:xfrm>
            <a:off x="2858618" y="4986549"/>
            <a:ext cx="681597" cy="308418"/>
          </a:xfrm>
          <a:prstGeom prst="rect">
            <a:avLst/>
          </a:prstGeom>
        </p:spPr>
        <p:txBody>
          <a:bodyPr wrap="none">
            <a:spAutoFit/>
          </a:bodyPr>
          <a:lstStyle/>
          <a:p>
            <a:pPr algn="ctr"/>
            <a:r>
              <a:rPr lang="en-AU" b="1" dirty="0">
                <a:solidFill>
                  <a:prstClr val="black"/>
                </a:solidFill>
                <a:latin typeface="Consolas" panose="020B0609020204030204" pitchFamily="49" charset="0"/>
              </a:rPr>
              <a:t>payer</a:t>
            </a:r>
            <a:endParaRPr lang="en-AU" dirty="0"/>
          </a:p>
        </p:txBody>
      </p:sp>
      <p:pic>
        <p:nvPicPr>
          <p:cNvPr id="9" name="Graphic 8" descr="Person in wheelchair">
            <a:extLst>
              <a:ext uri="{FF2B5EF4-FFF2-40B4-BE49-F238E27FC236}">
                <a16:creationId xmlns:a16="http://schemas.microsoft.com/office/drawing/2014/main" id="{5F86BE63-6F54-3C33-FF5E-52C42CE9F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4002" y="4150850"/>
            <a:ext cx="914400" cy="914400"/>
          </a:xfrm>
          <a:prstGeom prst="rect">
            <a:avLst/>
          </a:prstGeom>
        </p:spPr>
      </p:pic>
      <p:pic>
        <p:nvPicPr>
          <p:cNvPr id="10" name="Graphic 9" descr="Man">
            <a:extLst>
              <a:ext uri="{FF2B5EF4-FFF2-40B4-BE49-F238E27FC236}">
                <a16:creationId xmlns:a16="http://schemas.microsoft.com/office/drawing/2014/main" id="{988005E9-CDE9-D53F-E949-D51A370A31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07936" y="4150850"/>
            <a:ext cx="914400" cy="914400"/>
          </a:xfrm>
          <a:prstGeom prst="rect">
            <a:avLst/>
          </a:prstGeom>
        </p:spPr>
      </p:pic>
      <p:sp>
        <p:nvSpPr>
          <p:cNvPr id="11" name="Rectangle 10">
            <a:extLst>
              <a:ext uri="{FF2B5EF4-FFF2-40B4-BE49-F238E27FC236}">
                <a16:creationId xmlns:a16="http://schemas.microsoft.com/office/drawing/2014/main" id="{ED3B413D-2004-62AF-57E5-FA4BFF70150C}"/>
              </a:ext>
            </a:extLst>
          </p:cNvPr>
          <p:cNvSpPr/>
          <p:nvPr/>
        </p:nvSpPr>
        <p:spPr>
          <a:xfrm>
            <a:off x="5009673" y="4986548"/>
            <a:ext cx="979755" cy="308418"/>
          </a:xfrm>
          <a:prstGeom prst="rect">
            <a:avLst/>
          </a:prstGeom>
        </p:spPr>
        <p:txBody>
          <a:bodyPr wrap="none">
            <a:spAutoFit/>
          </a:bodyPr>
          <a:lstStyle/>
          <a:p>
            <a:pPr algn="ctr"/>
            <a:r>
              <a:rPr lang="en-AU" b="1" dirty="0">
                <a:solidFill>
                  <a:prstClr val="black"/>
                </a:solidFill>
                <a:latin typeface="Consolas" panose="020B0609020204030204" pitchFamily="49" charset="0"/>
              </a:rPr>
              <a:t>approver</a:t>
            </a:r>
            <a:endParaRPr lang="en-AU" dirty="0"/>
          </a:p>
        </p:txBody>
      </p:sp>
      <p:sp>
        <p:nvSpPr>
          <p:cNvPr id="12" name="Rectangle 11">
            <a:extLst>
              <a:ext uri="{FF2B5EF4-FFF2-40B4-BE49-F238E27FC236}">
                <a16:creationId xmlns:a16="http://schemas.microsoft.com/office/drawing/2014/main" id="{A3FC0443-9ACA-38BF-9818-53BAD25EDF61}"/>
              </a:ext>
            </a:extLst>
          </p:cNvPr>
          <p:cNvSpPr/>
          <p:nvPr/>
        </p:nvSpPr>
        <p:spPr>
          <a:xfrm>
            <a:off x="6725565" y="4993677"/>
            <a:ext cx="1079142" cy="308418"/>
          </a:xfrm>
          <a:prstGeom prst="rect">
            <a:avLst/>
          </a:prstGeom>
        </p:spPr>
        <p:txBody>
          <a:bodyPr wrap="none">
            <a:spAutoFit/>
          </a:bodyPr>
          <a:lstStyle/>
          <a:p>
            <a:pPr algn="ctr"/>
            <a:r>
              <a:rPr lang="en-AU" b="1" dirty="0">
                <a:solidFill>
                  <a:prstClr val="black"/>
                </a:solidFill>
                <a:latin typeface="Consolas" panose="020B0609020204030204" pitchFamily="49" charset="0"/>
              </a:rPr>
              <a:t>recipient</a:t>
            </a:r>
            <a:endParaRPr lang="en-AU" dirty="0"/>
          </a:p>
        </p:txBody>
      </p:sp>
      <p:cxnSp>
        <p:nvCxnSpPr>
          <p:cNvPr id="14" name="Straight Arrow Connector 13">
            <a:extLst>
              <a:ext uri="{FF2B5EF4-FFF2-40B4-BE49-F238E27FC236}">
                <a16:creationId xmlns:a16="http://schemas.microsoft.com/office/drawing/2014/main" id="{05776B92-CE90-E83C-57C4-85E3D9D8C0B5}"/>
              </a:ext>
            </a:extLst>
          </p:cNvPr>
          <p:cNvCxnSpPr>
            <a:stCxn id="7" idx="3"/>
            <a:endCxn id="9" idx="1"/>
          </p:cNvCxnSpPr>
          <p:nvPr/>
        </p:nvCxnSpPr>
        <p:spPr>
          <a:xfrm>
            <a:off x="3656614" y="4608050"/>
            <a:ext cx="1387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318174-89C9-CF38-3736-473AE57A8A74}"/>
              </a:ext>
            </a:extLst>
          </p:cNvPr>
          <p:cNvCxnSpPr>
            <a:cxnSpLocks/>
          </p:cNvCxnSpPr>
          <p:nvPr/>
        </p:nvCxnSpPr>
        <p:spPr>
          <a:xfrm>
            <a:off x="5885600" y="4597814"/>
            <a:ext cx="1004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Folded Corner 31">
            <a:extLst>
              <a:ext uri="{FF2B5EF4-FFF2-40B4-BE49-F238E27FC236}">
                <a16:creationId xmlns:a16="http://schemas.microsoft.com/office/drawing/2014/main" id="{BF2419D5-7AD3-665B-58C0-F109DE19FDEB}"/>
              </a:ext>
            </a:extLst>
          </p:cNvPr>
          <p:cNvSpPr/>
          <p:nvPr/>
        </p:nvSpPr>
        <p:spPr>
          <a:xfrm>
            <a:off x="6013015" y="4641106"/>
            <a:ext cx="728542" cy="401762"/>
          </a:xfrm>
          <a:prstGeom prst="foldedCorne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latin typeface="Consolas" panose="020B0609020204030204" pitchFamily="49" charset="0"/>
              </a:rPr>
              <a:t>pay()</a:t>
            </a:r>
          </a:p>
        </p:txBody>
      </p:sp>
      <p:sp>
        <p:nvSpPr>
          <p:cNvPr id="20" name="Rectangle: Folded Corner 31">
            <a:extLst>
              <a:ext uri="{FF2B5EF4-FFF2-40B4-BE49-F238E27FC236}">
                <a16:creationId xmlns:a16="http://schemas.microsoft.com/office/drawing/2014/main" id="{D9E0DFA6-FE1D-D436-B8B2-488CB75A9A08}"/>
              </a:ext>
            </a:extLst>
          </p:cNvPr>
          <p:cNvSpPr/>
          <p:nvPr/>
        </p:nvSpPr>
        <p:spPr>
          <a:xfrm>
            <a:off x="3686394" y="4663488"/>
            <a:ext cx="1245646" cy="401762"/>
          </a:xfrm>
          <a:prstGeom prst="foldedCorne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latin typeface="Consolas" panose="020B0609020204030204" pitchFamily="49" charset="0"/>
              </a:rPr>
              <a:t>Transfer()</a:t>
            </a:r>
          </a:p>
        </p:txBody>
      </p:sp>
      <p:sp>
        <p:nvSpPr>
          <p:cNvPr id="5" name="Slide Number Placeholder 4">
            <a:extLst>
              <a:ext uri="{FF2B5EF4-FFF2-40B4-BE49-F238E27FC236}">
                <a16:creationId xmlns:a16="http://schemas.microsoft.com/office/drawing/2014/main" id="{BE3E8AC1-74DE-F02B-5895-47971323E175}"/>
              </a:ext>
            </a:extLst>
          </p:cNvPr>
          <p:cNvSpPr>
            <a:spLocks noGrp="1"/>
          </p:cNvSpPr>
          <p:nvPr>
            <p:ph type="sldNum" sz="quarter" idx="4"/>
          </p:nvPr>
        </p:nvSpPr>
        <p:spPr/>
        <p:txBody>
          <a:bodyPr/>
          <a:lstStyle/>
          <a:p>
            <a:fld id="{97F98C0B-273E-428A-ABCF-EBED2BA25188}" type="slidenum">
              <a:rPr lang="en-US" smtClean="0"/>
              <a:t>12</a:t>
            </a:fld>
            <a:endParaRPr lang="en-US"/>
          </a:p>
        </p:txBody>
      </p:sp>
    </p:spTree>
    <p:extLst>
      <p:ext uri="{BB962C8B-B14F-4D97-AF65-F5344CB8AC3E}">
        <p14:creationId xmlns:p14="http://schemas.microsoft.com/office/powerpoint/2010/main" val="22228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a:xfrm>
            <a:off x="648000" y="1273324"/>
            <a:ext cx="7920000" cy="3922564"/>
          </a:xfrm>
        </p:spPr>
        <p:txBody>
          <a:bodyPr>
            <a:normAutofit/>
          </a:bodyPr>
          <a:lstStyle/>
          <a:p>
            <a:r>
              <a:rPr lang="en-AU" noProof="0" dirty="0"/>
              <a:t>Can specify interfaces, by having at least one un-implemented function</a:t>
            </a:r>
          </a:p>
          <a:p>
            <a:pPr marL="287910" lvl="2" indent="0">
              <a:buNone/>
            </a:pPr>
            <a:r>
              <a:rPr lang="en-AU" sz="1400" dirty="0">
                <a:latin typeface="Consolas" panose="020B0609020204030204" pitchFamily="49" charset="0"/>
              </a:rPr>
              <a:t>contract Base { function foo(); }   	// an interface</a:t>
            </a:r>
          </a:p>
          <a:p>
            <a:pPr marL="287910" lvl="2" indent="0">
              <a:buNone/>
            </a:pPr>
            <a:r>
              <a:rPr lang="en-AU" sz="1400" dirty="0">
                <a:latin typeface="Consolas" panose="020B0609020204030204" pitchFamily="49" charset="0"/>
              </a:rPr>
              <a:t>contract Derived is base { function foo() {} }  // implements the interface</a:t>
            </a:r>
          </a:p>
          <a:p>
            <a:r>
              <a:rPr lang="en-AU" noProof="0" dirty="0"/>
              <a:t>Can overload functions</a:t>
            </a:r>
          </a:p>
          <a:p>
            <a:pPr lvl="1"/>
            <a:r>
              <a:rPr lang="en-AU" sz="1800" noProof="0" dirty="0"/>
              <a:t>But might not be a good idea – hard to understand code</a:t>
            </a:r>
          </a:p>
          <a:p>
            <a:r>
              <a:rPr lang="en-AU" noProof="0" dirty="0"/>
              <a:t>Arrays work like in Java/JavaScript</a:t>
            </a:r>
          </a:p>
          <a:p>
            <a:pPr marL="283623" lvl="3" indent="0">
              <a:buNone/>
            </a:pPr>
            <a:r>
              <a:rPr lang="en-AU" sz="1400" dirty="0">
                <a:latin typeface="Consolas" panose="020B0609020204030204" pitchFamily="49" charset="0"/>
              </a:rPr>
              <a:t>uint[3] public data;  </a:t>
            </a:r>
          </a:p>
          <a:p>
            <a:pPr marL="283623" lvl="3" indent="0">
              <a:buNone/>
            </a:pPr>
            <a:r>
              <a:rPr lang="en-AU" sz="1400" dirty="0">
                <a:latin typeface="Consolas" panose="020B0609020204030204" pitchFamily="49" charset="0"/>
              </a:rPr>
              <a:t>data[0] = 0; …</a:t>
            </a:r>
          </a:p>
          <a:p>
            <a:r>
              <a:rPr lang="en-AU" noProof="0" dirty="0"/>
              <a:t>Constructor is executed once when a contract is created</a:t>
            </a:r>
          </a:p>
          <a:p>
            <a:pPr marL="180000" lvl="1" indent="0">
              <a:buNone/>
            </a:pPr>
            <a:r>
              <a:rPr lang="en-AU" sz="1400" dirty="0">
                <a:latin typeface="Consolas" panose="020B0609020204030204" pitchFamily="49" charset="0"/>
              </a:rPr>
              <a:t>constructor(uint i) public{  </a:t>
            </a:r>
          </a:p>
          <a:p>
            <a:pPr marL="180000" lvl="1" indent="0">
              <a:buNone/>
            </a:pPr>
            <a:r>
              <a:rPr lang="en-AU" sz="1400" dirty="0">
                <a:latin typeface="Consolas" panose="020B0609020204030204" pitchFamily="49" charset="0"/>
              </a:rPr>
              <a:t>…</a:t>
            </a:r>
          </a:p>
          <a:p>
            <a:pPr marL="180000" lvl="1" indent="0">
              <a:buNone/>
            </a:pPr>
            <a:r>
              <a:rPr lang="en-AU" sz="1400" dirty="0">
                <a:latin typeface="Consolas" panose="020B0609020204030204" pitchFamily="49" charset="0"/>
              </a:rPr>
              <a:t>}</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p:txBody>
          <a:bodyPr/>
          <a:lstStyle/>
          <a:p>
            <a:r>
              <a:rPr lang="en-AU" noProof="0" dirty="0"/>
              <a:t>Solidity – Features</a:t>
            </a:r>
          </a:p>
        </p:txBody>
      </p:sp>
      <p:sp>
        <p:nvSpPr>
          <p:cNvPr id="4" name="Slide Number Placeholder 3">
            <a:extLst>
              <a:ext uri="{FF2B5EF4-FFF2-40B4-BE49-F238E27FC236}">
                <a16:creationId xmlns:a16="http://schemas.microsoft.com/office/drawing/2014/main" id="{47AC25B5-967E-9887-4F85-BDCDE946584F}"/>
              </a:ext>
            </a:extLst>
          </p:cNvPr>
          <p:cNvSpPr>
            <a:spLocks noGrp="1"/>
          </p:cNvSpPr>
          <p:nvPr>
            <p:ph type="sldNum" sz="quarter" idx="4"/>
          </p:nvPr>
        </p:nvSpPr>
        <p:spPr/>
        <p:txBody>
          <a:bodyPr/>
          <a:lstStyle/>
          <a:p>
            <a:fld id="{97F98C0B-273E-428A-ABCF-EBED2BA25188}" type="slidenum">
              <a:rPr lang="en-US" smtClean="0"/>
              <a:t>13</a:t>
            </a:fld>
            <a:endParaRPr lang="en-US"/>
          </a:p>
        </p:txBody>
      </p:sp>
    </p:spTree>
    <p:extLst>
      <p:ext uri="{BB962C8B-B14F-4D97-AF65-F5344CB8AC3E}">
        <p14:creationId xmlns:p14="http://schemas.microsoft.com/office/powerpoint/2010/main" val="253343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BE9E1-D372-4B76-BB16-6E1A9134A377}"/>
              </a:ext>
            </a:extLst>
          </p:cNvPr>
          <p:cNvSpPr>
            <a:spLocks noGrp="1"/>
          </p:cNvSpPr>
          <p:nvPr>
            <p:ph idx="4294967295"/>
          </p:nvPr>
        </p:nvSpPr>
        <p:spPr>
          <a:xfrm>
            <a:off x="1137463" y="1201317"/>
            <a:ext cx="7063740" cy="4003357"/>
          </a:xfrm>
        </p:spPr>
        <p:txBody>
          <a:bodyPr>
            <a:normAutofit lnSpcReduction="10000"/>
          </a:bodyPr>
          <a:lstStyle/>
          <a:p>
            <a:pPr marL="0" indent="0">
              <a:spcBef>
                <a:spcPts val="180"/>
              </a:spcBef>
              <a:buNone/>
            </a:pPr>
            <a:r>
              <a:rPr lang="en-AU" sz="1200" dirty="0">
                <a:solidFill>
                  <a:srgbClr val="0070C0"/>
                </a:solidFill>
                <a:latin typeface="Consolas" panose="020B0609020204030204" pitchFamily="49" charset="0"/>
                <a:cs typeface="Times New Roman" panose="02020603050405020304" pitchFamily="18" charset="0"/>
              </a:rPr>
              <a:t>pragma solidity</a:t>
            </a:r>
            <a:r>
              <a:rPr lang="en-AU" sz="1200" dirty="0">
                <a:latin typeface="Consolas" panose="020B0609020204030204" pitchFamily="49" charset="0"/>
                <a:cs typeface="Times New Roman" panose="02020603050405020304" pitchFamily="18" charset="0"/>
              </a:rPr>
              <a:t> &gt;=0.4.22 &lt;0.6.0;</a:t>
            </a:r>
          </a:p>
          <a:p>
            <a:pPr marL="0" indent="0">
              <a:spcBef>
                <a:spcPts val="180"/>
              </a:spcBef>
              <a:buNone/>
            </a:pPr>
            <a:r>
              <a:rPr lang="en-AU" sz="1200" dirty="0">
                <a:solidFill>
                  <a:srgbClr val="0070C0"/>
                </a:solidFill>
                <a:latin typeface="Consolas" panose="020B0609020204030204" pitchFamily="49" charset="0"/>
                <a:cs typeface="Times New Roman" panose="02020603050405020304" pitchFamily="18" charset="0"/>
              </a:rPr>
              <a:t>contract</a:t>
            </a:r>
            <a:r>
              <a:rPr lang="en-AU" sz="1200" dirty="0">
                <a:latin typeface="Consolas" panose="020B0609020204030204" pitchFamily="49" charset="0"/>
                <a:cs typeface="Times New Roman" panose="02020603050405020304" pitchFamily="18" charset="0"/>
              </a:rPr>
              <a:t> Ballot {</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struct</a:t>
            </a:r>
            <a:r>
              <a:rPr lang="en-AU" sz="1200" dirty="0">
                <a:latin typeface="Consolas" panose="020B0609020204030204" pitchFamily="49" charset="0"/>
                <a:cs typeface="Times New Roman" panose="02020603050405020304" pitchFamily="18" charset="0"/>
              </a:rPr>
              <a:t> Voter {</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uint8</a:t>
            </a:r>
            <a:r>
              <a:rPr lang="en-AU" sz="1200" dirty="0">
                <a:latin typeface="Consolas" panose="020B0609020204030204" pitchFamily="49" charset="0"/>
                <a:cs typeface="Times New Roman" panose="02020603050405020304" pitchFamily="18" charset="0"/>
              </a:rPr>
              <a:t> vote;</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bool</a:t>
            </a:r>
            <a:r>
              <a:rPr lang="en-AU" sz="1200" dirty="0">
                <a:latin typeface="Consolas" panose="020B0609020204030204" pitchFamily="49" charset="0"/>
                <a:cs typeface="Times New Roman" panose="02020603050405020304" pitchFamily="18" charset="0"/>
              </a:rPr>
              <a:t> voted;</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uint</a:t>
            </a:r>
            <a:r>
              <a:rPr lang="en-AU" sz="1200" dirty="0">
                <a:latin typeface="Consolas" panose="020B0609020204030204" pitchFamily="49" charset="0"/>
                <a:cs typeface="Times New Roman" panose="02020603050405020304" pitchFamily="18" charset="0"/>
              </a:rPr>
              <a:t> weight;</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address</a:t>
            </a:r>
            <a:r>
              <a:rPr lang="en-AU" sz="1200" dirty="0">
                <a:latin typeface="Consolas" panose="020B0609020204030204" pitchFamily="49" charset="0"/>
                <a:cs typeface="Times New Roman" panose="02020603050405020304" pitchFamily="18" charset="0"/>
              </a:rPr>
              <a:t> delegate;</a:t>
            </a:r>
          </a:p>
          <a:p>
            <a:pPr marL="0" indent="0">
              <a:spcBef>
                <a:spcPts val="180"/>
              </a:spcBef>
              <a:buNone/>
            </a:pPr>
            <a:r>
              <a:rPr lang="en-AU" sz="1200" dirty="0">
                <a:latin typeface="Consolas" panose="020B0609020204030204" pitchFamily="49" charset="0"/>
                <a:cs typeface="Times New Roman" panose="02020603050405020304" pitchFamily="18" charset="0"/>
              </a:rPr>
              <a:t>    }</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struct</a:t>
            </a:r>
            <a:r>
              <a:rPr lang="en-AU" sz="1200" dirty="0">
                <a:latin typeface="Consolas" panose="020B0609020204030204" pitchFamily="49" charset="0"/>
                <a:cs typeface="Times New Roman" panose="02020603050405020304" pitchFamily="18" charset="0"/>
              </a:rPr>
              <a:t> Proposal {</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uint</a:t>
            </a:r>
            <a:r>
              <a:rPr lang="en-AU" sz="1200" dirty="0">
                <a:latin typeface="Consolas" panose="020B0609020204030204" pitchFamily="49" charset="0"/>
                <a:cs typeface="Times New Roman" panose="02020603050405020304" pitchFamily="18" charset="0"/>
              </a:rPr>
              <a:t> voteCount;</a:t>
            </a:r>
          </a:p>
          <a:p>
            <a:pPr marL="0" indent="0">
              <a:spcBef>
                <a:spcPts val="180"/>
              </a:spcBef>
              <a:buNone/>
            </a:pPr>
            <a:r>
              <a:rPr lang="en-AU" sz="1200" dirty="0">
                <a:latin typeface="Consolas" panose="020B0609020204030204" pitchFamily="49" charset="0"/>
                <a:cs typeface="Times New Roman" panose="02020603050405020304" pitchFamily="18" charset="0"/>
              </a:rPr>
              <a:t>    }</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address</a:t>
            </a:r>
            <a:r>
              <a:rPr lang="en-AU" sz="1200" dirty="0">
                <a:latin typeface="Consolas" panose="020B0609020204030204" pitchFamily="49" charset="0"/>
                <a:cs typeface="Times New Roman" panose="02020603050405020304" pitchFamily="18" charset="0"/>
              </a:rPr>
              <a:t> chairperson;</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mapping</a:t>
            </a:r>
            <a:r>
              <a:rPr lang="en-AU" sz="1200" dirty="0">
                <a:latin typeface="Consolas" panose="020B0609020204030204" pitchFamily="49" charset="0"/>
                <a:cs typeface="Times New Roman" panose="02020603050405020304" pitchFamily="18" charset="0"/>
              </a:rPr>
              <a:t>(</a:t>
            </a:r>
            <a:r>
              <a:rPr lang="en-AU" sz="1200" dirty="0">
                <a:solidFill>
                  <a:srgbClr val="0070C0"/>
                </a:solidFill>
                <a:latin typeface="Consolas" panose="020B0609020204030204" pitchFamily="49" charset="0"/>
                <a:cs typeface="Times New Roman" panose="02020603050405020304" pitchFamily="18" charset="0"/>
              </a:rPr>
              <a:t>address</a:t>
            </a:r>
            <a:r>
              <a:rPr lang="en-AU" sz="1200" dirty="0">
                <a:latin typeface="Consolas" panose="020B0609020204030204" pitchFamily="49" charset="0"/>
                <a:cs typeface="Times New Roman" panose="02020603050405020304" pitchFamily="18" charset="0"/>
              </a:rPr>
              <a:t> =&gt; Voter) voters;</a:t>
            </a:r>
          </a:p>
          <a:p>
            <a:pPr marL="0" indent="0">
              <a:spcBef>
                <a:spcPts val="180"/>
              </a:spcBef>
              <a:buNone/>
            </a:pPr>
            <a:r>
              <a:rPr lang="en-AU" sz="1200" dirty="0">
                <a:latin typeface="Consolas" panose="020B0609020204030204" pitchFamily="49" charset="0"/>
                <a:cs typeface="Times New Roman" panose="02020603050405020304" pitchFamily="18" charset="0"/>
              </a:rPr>
              <a:t>    Proposal[] proposals;</a:t>
            </a:r>
          </a:p>
          <a:p>
            <a:pPr marL="0" indent="0">
              <a:spcBef>
                <a:spcPts val="180"/>
              </a:spcBef>
              <a:buNone/>
            </a:pPr>
            <a:r>
              <a:rPr lang="en-AU" sz="1200" dirty="0">
                <a:latin typeface="Consolas" panose="020B0609020204030204" pitchFamily="49" charset="0"/>
                <a:cs typeface="Times New Roman" panose="02020603050405020304" pitchFamily="18" charset="0"/>
              </a:rPr>
              <a:t>    /// Create a new ballot with $(_numProposals) different proposals.</a:t>
            </a:r>
          </a:p>
          <a:p>
            <a:pPr marL="0" indent="0">
              <a:spcBef>
                <a:spcPts val="180"/>
              </a:spcBef>
              <a:buNone/>
            </a:pPr>
            <a:r>
              <a:rPr lang="en-AU" sz="1200" dirty="0">
                <a:latin typeface="Consolas" panose="020B0609020204030204" pitchFamily="49" charset="0"/>
                <a:cs typeface="Times New Roman" panose="02020603050405020304" pitchFamily="18" charset="0"/>
              </a:rPr>
              <a:t>    </a:t>
            </a:r>
            <a:r>
              <a:rPr lang="en-AU" sz="1200" dirty="0">
                <a:solidFill>
                  <a:srgbClr val="0070C0"/>
                </a:solidFill>
                <a:latin typeface="Consolas" panose="020B0609020204030204" pitchFamily="49" charset="0"/>
                <a:cs typeface="Times New Roman" panose="02020603050405020304" pitchFamily="18" charset="0"/>
              </a:rPr>
              <a:t>constructor</a:t>
            </a:r>
            <a:r>
              <a:rPr lang="en-AU" sz="1200" dirty="0">
                <a:latin typeface="Consolas" panose="020B0609020204030204" pitchFamily="49" charset="0"/>
                <a:cs typeface="Times New Roman" panose="02020603050405020304" pitchFamily="18" charset="0"/>
              </a:rPr>
              <a:t>(</a:t>
            </a:r>
            <a:r>
              <a:rPr lang="en-AU" sz="1200" dirty="0">
                <a:solidFill>
                  <a:srgbClr val="0070C0"/>
                </a:solidFill>
                <a:latin typeface="Consolas" panose="020B0609020204030204" pitchFamily="49" charset="0"/>
                <a:cs typeface="Times New Roman" panose="02020603050405020304" pitchFamily="18" charset="0"/>
              </a:rPr>
              <a:t>uint8</a:t>
            </a:r>
            <a:r>
              <a:rPr lang="en-AU" sz="1200" dirty="0">
                <a:latin typeface="Consolas" panose="020B0609020204030204" pitchFamily="49" charset="0"/>
                <a:cs typeface="Times New Roman" panose="02020603050405020304" pitchFamily="18" charset="0"/>
              </a:rPr>
              <a:t> _numProposals) </a:t>
            </a:r>
            <a:r>
              <a:rPr lang="en-AU" sz="1200" dirty="0">
                <a:solidFill>
                  <a:srgbClr val="0070C0"/>
                </a:solidFill>
                <a:latin typeface="Consolas" panose="020B0609020204030204" pitchFamily="49" charset="0"/>
                <a:cs typeface="Times New Roman" panose="02020603050405020304" pitchFamily="18" charset="0"/>
              </a:rPr>
              <a:t>public</a:t>
            </a:r>
            <a:r>
              <a:rPr lang="en-AU" sz="1200" dirty="0">
                <a:latin typeface="Consolas" panose="020B0609020204030204" pitchFamily="49" charset="0"/>
                <a:cs typeface="Times New Roman" panose="02020603050405020304" pitchFamily="18" charset="0"/>
              </a:rPr>
              <a:t> {</a:t>
            </a:r>
          </a:p>
          <a:p>
            <a:pPr marL="0" indent="0">
              <a:spcBef>
                <a:spcPts val="180"/>
              </a:spcBef>
              <a:buNone/>
            </a:pPr>
            <a:r>
              <a:rPr lang="en-AU" sz="1200" dirty="0">
                <a:latin typeface="Consolas" panose="020B0609020204030204" pitchFamily="49" charset="0"/>
                <a:cs typeface="Times New Roman" panose="02020603050405020304" pitchFamily="18" charset="0"/>
              </a:rPr>
              <a:t>        chairperson = </a:t>
            </a:r>
            <a:r>
              <a:rPr lang="en-AU" sz="1200" dirty="0">
                <a:solidFill>
                  <a:srgbClr val="0070C0"/>
                </a:solidFill>
                <a:latin typeface="Consolas" panose="020B0609020204030204" pitchFamily="49" charset="0"/>
                <a:cs typeface="Times New Roman" panose="02020603050405020304" pitchFamily="18" charset="0"/>
              </a:rPr>
              <a:t>msg</a:t>
            </a:r>
            <a:r>
              <a:rPr lang="en-AU" sz="1200" dirty="0">
                <a:latin typeface="Consolas" panose="020B0609020204030204" pitchFamily="49" charset="0"/>
                <a:cs typeface="Times New Roman" panose="02020603050405020304" pitchFamily="18" charset="0"/>
              </a:rPr>
              <a:t>.sender;</a:t>
            </a:r>
          </a:p>
          <a:p>
            <a:pPr marL="0" indent="0">
              <a:spcBef>
                <a:spcPts val="180"/>
              </a:spcBef>
              <a:buNone/>
            </a:pPr>
            <a:r>
              <a:rPr lang="en-AU" sz="1200" dirty="0">
                <a:latin typeface="Consolas" panose="020B0609020204030204" pitchFamily="49" charset="0"/>
                <a:cs typeface="Times New Roman" panose="02020603050405020304" pitchFamily="18" charset="0"/>
              </a:rPr>
              <a:t>        voters[chairperson].weight = 1;</a:t>
            </a:r>
          </a:p>
          <a:p>
            <a:pPr marL="0" indent="0">
              <a:spcBef>
                <a:spcPts val="180"/>
              </a:spcBef>
              <a:buNone/>
            </a:pPr>
            <a:r>
              <a:rPr lang="en-AU" sz="1200" dirty="0">
                <a:latin typeface="Consolas" panose="020B0609020204030204" pitchFamily="49" charset="0"/>
                <a:cs typeface="Times New Roman" panose="02020603050405020304" pitchFamily="18" charset="0"/>
              </a:rPr>
              <a:t>        proposals.length = _numProposals;</a:t>
            </a:r>
          </a:p>
          <a:p>
            <a:pPr marL="0" indent="0">
              <a:spcBef>
                <a:spcPts val="180"/>
              </a:spcBef>
              <a:buNone/>
            </a:pPr>
            <a:r>
              <a:rPr lang="en-AU" sz="1200" dirty="0">
                <a:latin typeface="Consolas" panose="020B0609020204030204" pitchFamily="49" charset="0"/>
                <a:cs typeface="Times New Roman" panose="02020603050405020304" pitchFamily="18" charset="0"/>
              </a:rPr>
              <a:t>    }</a:t>
            </a:r>
          </a:p>
          <a:p>
            <a:pPr marL="0" indent="0">
              <a:spcBef>
                <a:spcPts val="180"/>
              </a:spcBef>
              <a:buNone/>
            </a:pPr>
            <a:r>
              <a:rPr lang="en-AU" sz="1200" dirty="0">
                <a:latin typeface="Consolas" panose="020B0609020204030204" pitchFamily="49" charset="0"/>
                <a:cs typeface="Times New Roman" panose="02020603050405020304" pitchFamily="18" charset="0"/>
              </a:rPr>
              <a:t>}</a:t>
            </a:r>
          </a:p>
        </p:txBody>
      </p:sp>
      <p:sp>
        <p:nvSpPr>
          <p:cNvPr id="2" name="Title 1">
            <a:extLst>
              <a:ext uri="{FF2B5EF4-FFF2-40B4-BE49-F238E27FC236}">
                <a16:creationId xmlns:a16="http://schemas.microsoft.com/office/drawing/2014/main" id="{31EAF5E8-C319-4226-9256-C35952AACA03}"/>
              </a:ext>
            </a:extLst>
          </p:cNvPr>
          <p:cNvSpPr>
            <a:spLocks noGrp="1"/>
          </p:cNvSpPr>
          <p:nvPr>
            <p:ph type="title"/>
          </p:nvPr>
        </p:nvSpPr>
        <p:spPr/>
        <p:txBody>
          <a:bodyPr>
            <a:normAutofit/>
          </a:bodyPr>
          <a:lstStyle/>
          <a:p>
            <a:r>
              <a:rPr lang="en-AU" dirty="0"/>
              <a:t>Solidity – Example 2</a:t>
            </a:r>
            <a:endParaRPr lang="en-AU" noProof="0" dirty="0"/>
          </a:p>
        </p:txBody>
      </p:sp>
      <p:sp>
        <p:nvSpPr>
          <p:cNvPr id="7" name="Rectangle 6">
            <a:extLst>
              <a:ext uri="{FF2B5EF4-FFF2-40B4-BE49-F238E27FC236}">
                <a16:creationId xmlns:a16="http://schemas.microsoft.com/office/drawing/2014/main" id="{2EA507EA-1BDD-42E0-87CB-E417284A1EC3}"/>
              </a:ext>
            </a:extLst>
          </p:cNvPr>
          <p:cNvSpPr/>
          <p:nvPr/>
        </p:nvSpPr>
        <p:spPr>
          <a:xfrm>
            <a:off x="5148065" y="4877768"/>
            <a:ext cx="2635209" cy="286232"/>
          </a:xfrm>
          <a:prstGeom prst="rect">
            <a:avLst/>
          </a:prstGeom>
        </p:spPr>
        <p:txBody>
          <a:bodyPr wrap="none">
            <a:spAutoFit/>
          </a:bodyPr>
          <a:lstStyle/>
          <a:p>
            <a:pPr>
              <a:spcBef>
                <a:spcPts val="180"/>
              </a:spcBef>
            </a:pPr>
            <a:r>
              <a:rPr lang="en-AU" sz="1260" dirty="0">
                <a:latin typeface="+mj-lt"/>
                <a:cs typeface="Times New Roman" panose="02020603050405020304" pitchFamily="18" charset="0"/>
              </a:rPr>
              <a:t>Source: </a:t>
            </a:r>
            <a:r>
              <a:rPr lang="en-AU" sz="1260" dirty="0">
                <a:latin typeface="+mj-lt"/>
                <a:cs typeface="Times New Roman" panose="02020603050405020304" pitchFamily="18" charset="0"/>
                <a:hlinkClick r:id="rId3"/>
              </a:rPr>
              <a:t>https://remix.ethereum.org/</a:t>
            </a:r>
            <a:r>
              <a:rPr lang="en-AU" sz="1260" dirty="0">
                <a:latin typeface="+mj-lt"/>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3979FEFC-82FF-A20E-BAF0-C504CC715A3B}"/>
              </a:ext>
            </a:extLst>
          </p:cNvPr>
          <p:cNvSpPr>
            <a:spLocks noGrp="1"/>
          </p:cNvSpPr>
          <p:nvPr>
            <p:ph type="sldNum" sz="quarter" idx="4"/>
          </p:nvPr>
        </p:nvSpPr>
        <p:spPr/>
        <p:txBody>
          <a:bodyPr/>
          <a:lstStyle/>
          <a:p>
            <a:fld id="{97F98C0B-273E-428A-ABCF-EBED2BA25188}" type="slidenum">
              <a:rPr lang="en-US" smtClean="0"/>
              <a:t>14</a:t>
            </a:fld>
            <a:endParaRPr lang="en-US"/>
          </a:p>
        </p:txBody>
      </p:sp>
    </p:spTree>
    <p:extLst>
      <p:ext uri="{BB962C8B-B14F-4D97-AF65-F5344CB8AC3E}">
        <p14:creationId xmlns:p14="http://schemas.microsoft.com/office/powerpoint/2010/main" val="231212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a:xfrm>
            <a:off x="648000" y="1273324"/>
            <a:ext cx="7920000" cy="3795167"/>
          </a:xfrm>
        </p:spPr>
        <p:txBody>
          <a:bodyPr>
            <a:normAutofit/>
          </a:bodyPr>
          <a:lstStyle/>
          <a:p>
            <a:r>
              <a:rPr lang="en-AU" dirty="0"/>
              <a:t>2</a:t>
            </a:r>
            <a:r>
              <a:rPr lang="en-AU" noProof="0" dirty="0"/>
              <a:t> types of function calls</a:t>
            </a:r>
          </a:p>
          <a:p>
            <a:pPr lvl="1"/>
            <a:r>
              <a:rPr lang="en-AU" sz="1800" noProof="0" dirty="0"/>
              <a:t>Internal call – local call from the same contract</a:t>
            </a:r>
          </a:p>
          <a:p>
            <a:pPr lvl="1"/>
            <a:r>
              <a:rPr lang="en-AU" sz="1800" noProof="0" dirty="0"/>
              <a:t>External call – message/TX call by user or another contract</a:t>
            </a:r>
          </a:p>
          <a:p>
            <a:r>
              <a:rPr lang="en-AU" noProof="0" dirty="0"/>
              <a:t>Different state &amp; function visibility settings</a:t>
            </a:r>
          </a:p>
          <a:p>
            <a:pPr lvl="1"/>
            <a:r>
              <a:rPr lang="en-AU" sz="1800" noProof="0" dirty="0"/>
              <a:t>Public – Can be called externally &amp; internally</a:t>
            </a:r>
          </a:p>
          <a:p>
            <a:pPr lvl="2"/>
            <a:r>
              <a:rPr lang="en-AU" sz="1800" noProof="0" dirty="0"/>
              <a:t>Compiler automatically creates getter functions for public state variables</a:t>
            </a:r>
          </a:p>
          <a:p>
            <a:pPr lvl="1"/>
            <a:r>
              <a:rPr lang="en-AU" sz="1800" noProof="0" dirty="0"/>
              <a:t>Private – Internal only (not even by derived contracts)</a:t>
            </a:r>
          </a:p>
          <a:p>
            <a:pPr lvl="1"/>
            <a:r>
              <a:rPr lang="en-AU" sz="1800" noProof="0" dirty="0"/>
              <a:t>Internal – Internal &amp; derived contracts</a:t>
            </a:r>
          </a:p>
          <a:p>
            <a:pPr lvl="2"/>
            <a:r>
              <a:rPr lang="en-AU" sz="1800" noProof="0" dirty="0"/>
              <a:t>Default for state variables</a:t>
            </a:r>
          </a:p>
          <a:p>
            <a:pPr lvl="1"/>
            <a:r>
              <a:rPr lang="en-AU" sz="1800" noProof="0" dirty="0"/>
              <a:t>External – External only</a:t>
            </a:r>
          </a:p>
          <a:p>
            <a:pPr lvl="2"/>
            <a:r>
              <a:rPr lang="en-AU" sz="1800" noProof="0" dirty="0"/>
              <a:t>If </a:t>
            </a:r>
            <a:r>
              <a:rPr lang="en-AU" sz="1800" i="1" noProof="0" dirty="0"/>
              <a:t>f()</a:t>
            </a:r>
            <a:r>
              <a:rPr lang="en-AU" sz="1800" noProof="0" dirty="0"/>
              <a:t> is external, calling </a:t>
            </a:r>
            <a:r>
              <a:rPr lang="en-AU" sz="1800" i="1" noProof="0" dirty="0"/>
              <a:t>f()</a:t>
            </a:r>
            <a:r>
              <a:rPr lang="en-AU" sz="1800" b="1" noProof="0" dirty="0"/>
              <a:t> </a:t>
            </a:r>
            <a:r>
              <a:rPr lang="en-AU" sz="1800" noProof="0" dirty="0"/>
              <a:t>won’t work, but </a:t>
            </a:r>
            <a:r>
              <a:rPr lang="en-AU" sz="1800" i="1" noProof="0" dirty="0"/>
              <a:t>this.f()</a:t>
            </a:r>
            <a:r>
              <a:rPr lang="en-AU" sz="1800" noProof="0" dirty="0"/>
              <a:t> works within contract</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p:txBody>
          <a:bodyPr>
            <a:normAutofit/>
          </a:bodyPr>
          <a:lstStyle/>
          <a:p>
            <a:r>
              <a:rPr lang="en-AU" dirty="0"/>
              <a:t>Solidity – Data &amp; Functions Visibility</a:t>
            </a:r>
            <a:endParaRPr lang="en-AU" noProof="0" dirty="0"/>
          </a:p>
        </p:txBody>
      </p:sp>
      <p:sp>
        <p:nvSpPr>
          <p:cNvPr id="4" name="Slide Number Placeholder 3">
            <a:extLst>
              <a:ext uri="{FF2B5EF4-FFF2-40B4-BE49-F238E27FC236}">
                <a16:creationId xmlns:a16="http://schemas.microsoft.com/office/drawing/2014/main" id="{86FB6890-5309-E271-1021-E977FAD790D1}"/>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424034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F5E8-C319-4226-9256-C35952AACA03}"/>
              </a:ext>
            </a:extLst>
          </p:cNvPr>
          <p:cNvSpPr>
            <a:spLocks noGrp="1"/>
          </p:cNvSpPr>
          <p:nvPr>
            <p:ph type="title"/>
          </p:nvPr>
        </p:nvSpPr>
        <p:spPr/>
        <p:txBody>
          <a:bodyPr>
            <a:normAutofit/>
          </a:bodyPr>
          <a:lstStyle/>
          <a:p>
            <a:r>
              <a:rPr lang="en-AU" noProof="0" dirty="0"/>
              <a:t>Solidity – </a:t>
            </a:r>
            <a:r>
              <a:rPr lang="en-AU" dirty="0"/>
              <a:t>Data &amp; Functions Visibility Example</a:t>
            </a:r>
            <a:endParaRPr lang="en-AU" noProof="0" dirty="0"/>
          </a:p>
        </p:txBody>
      </p:sp>
      <p:sp>
        <p:nvSpPr>
          <p:cNvPr id="3" name="Content Placeholder 2">
            <a:extLst>
              <a:ext uri="{FF2B5EF4-FFF2-40B4-BE49-F238E27FC236}">
                <a16:creationId xmlns:a16="http://schemas.microsoft.com/office/drawing/2014/main" id="{79ABE9E1-D372-4B76-BB16-6E1A9134A377}"/>
              </a:ext>
            </a:extLst>
          </p:cNvPr>
          <p:cNvSpPr>
            <a:spLocks noGrp="1"/>
          </p:cNvSpPr>
          <p:nvPr>
            <p:ph idx="4294967295"/>
          </p:nvPr>
        </p:nvSpPr>
        <p:spPr>
          <a:xfrm>
            <a:off x="755577" y="1121988"/>
            <a:ext cx="7286625" cy="4065019"/>
          </a:xfrm>
        </p:spPr>
        <p:txBody>
          <a:bodyPr>
            <a:noAutofit/>
          </a:bodyPr>
          <a:lstStyle/>
          <a:p>
            <a:pPr marL="0" indent="0">
              <a:spcBef>
                <a:spcPts val="180"/>
              </a:spcBef>
              <a:buNone/>
            </a:pPr>
            <a:r>
              <a:rPr lang="en-AU" sz="1100" dirty="0">
                <a:solidFill>
                  <a:srgbClr val="0070C0"/>
                </a:solidFill>
                <a:latin typeface="Consolas" panose="020B0609020204030204" pitchFamily="49" charset="0"/>
                <a:cs typeface="Times New Roman" panose="02020603050405020304" pitchFamily="18" charset="0"/>
              </a:rPr>
              <a:t>contract</a:t>
            </a:r>
            <a:r>
              <a:rPr lang="en-AU" sz="1100" dirty="0">
                <a:latin typeface="Consolas" panose="020B0609020204030204" pitchFamily="49" charset="0"/>
                <a:cs typeface="Times New Roman" panose="02020603050405020304" pitchFamily="18" charset="0"/>
              </a:rPr>
              <a:t> Cont1 {</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private data;</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function</a:t>
            </a:r>
            <a:r>
              <a:rPr lang="en-AU" sz="1100" dirty="0">
                <a:latin typeface="Consolas" panose="020B0609020204030204" pitchFamily="49" charset="0"/>
                <a:cs typeface="Times New Roman" panose="02020603050405020304" pitchFamily="18" charset="0"/>
              </a:rPr>
              <a:t> func(</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x) private returns(uint y) { return x + 1; }</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function</a:t>
            </a:r>
            <a:r>
              <a:rPr lang="en-AU" sz="1100" dirty="0">
                <a:latin typeface="Consolas" panose="020B0609020204030204" pitchFamily="49" charset="0"/>
                <a:cs typeface="Times New Roman" panose="02020603050405020304" pitchFamily="18" charset="0"/>
              </a:rPr>
              <a:t> dataSet(</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x) public { data = x; }</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function</a:t>
            </a:r>
            <a:r>
              <a:rPr lang="en-AU" sz="1100" dirty="0">
                <a:latin typeface="Consolas" panose="020B0609020204030204" pitchFamily="49" charset="0"/>
                <a:cs typeface="Times New Roman" panose="02020603050405020304" pitchFamily="18" charset="0"/>
              </a:rPr>
              <a:t> dataGet() public returns(</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 return data; }</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function</a:t>
            </a:r>
            <a:r>
              <a:rPr lang="en-AU" sz="1100" dirty="0">
                <a:latin typeface="Consolas" panose="020B0609020204030204" pitchFamily="49" charset="0"/>
                <a:cs typeface="Times New Roman" panose="02020603050405020304" pitchFamily="18" charset="0"/>
              </a:rPr>
              <a:t> compute(</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x, </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y) internal returns (</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 return x+y; }</a:t>
            </a:r>
          </a:p>
          <a:p>
            <a:pPr marL="0" indent="0">
              <a:spcBef>
                <a:spcPts val="180"/>
              </a:spcBef>
              <a:buNone/>
            </a:pPr>
            <a:r>
              <a:rPr lang="en-AU" sz="1100" dirty="0">
                <a:latin typeface="Consolas" panose="020B0609020204030204" pitchFamily="49" charset="0"/>
                <a:cs typeface="Times New Roman" panose="02020603050405020304" pitchFamily="18" charset="0"/>
              </a:rPr>
              <a:t>}</a:t>
            </a:r>
          </a:p>
          <a:p>
            <a:pPr marL="0" indent="0">
              <a:spcBef>
                <a:spcPts val="180"/>
              </a:spcBef>
              <a:buNone/>
            </a:pPr>
            <a:r>
              <a:rPr lang="en-AU" sz="1100" dirty="0">
                <a:solidFill>
                  <a:srgbClr val="0070C0"/>
                </a:solidFill>
                <a:latin typeface="Consolas" panose="020B0609020204030204" pitchFamily="49" charset="0"/>
                <a:cs typeface="Times New Roman" panose="02020603050405020304" pitchFamily="18" charset="0"/>
              </a:rPr>
              <a:t>contract</a:t>
            </a:r>
            <a:r>
              <a:rPr lang="en-AU" sz="1100" dirty="0">
                <a:latin typeface="Consolas" panose="020B0609020204030204" pitchFamily="49" charset="0"/>
                <a:cs typeface="Times New Roman" panose="02020603050405020304" pitchFamily="18" charset="0"/>
              </a:rPr>
              <a:t> Cont2 {</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function</a:t>
            </a:r>
            <a:r>
              <a:rPr lang="en-AU" sz="1100" dirty="0">
                <a:latin typeface="Consolas" panose="020B0609020204030204" pitchFamily="49" charset="0"/>
                <a:cs typeface="Times New Roman" panose="02020603050405020304" pitchFamily="18" charset="0"/>
              </a:rPr>
              <a:t> dataRead() public {</a:t>
            </a:r>
          </a:p>
          <a:p>
            <a:pPr marL="0" indent="0">
              <a:spcBef>
                <a:spcPts val="180"/>
              </a:spcBef>
              <a:buNone/>
            </a:pPr>
            <a:r>
              <a:rPr lang="en-AU" sz="1100" dirty="0">
                <a:latin typeface="Consolas" panose="020B0609020204030204" pitchFamily="49" charset="0"/>
                <a:cs typeface="Times New Roman" panose="02020603050405020304" pitchFamily="18" charset="0"/>
              </a:rPr>
              <a:t>        Cont1 z = new Cont1();</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local = z.func(7); // error: member "func" is not visible</a:t>
            </a:r>
          </a:p>
          <a:p>
            <a:pPr marL="0" indent="0">
              <a:spcBef>
                <a:spcPts val="180"/>
              </a:spcBef>
              <a:buNone/>
            </a:pPr>
            <a:r>
              <a:rPr lang="en-AU" sz="1100" dirty="0">
                <a:latin typeface="Consolas" panose="020B0609020204030204" pitchFamily="49" charset="0"/>
                <a:cs typeface="Times New Roman" panose="02020603050405020304" pitchFamily="18" charset="0"/>
              </a:rPr>
              <a:t>        z.dataSet(3);</a:t>
            </a:r>
          </a:p>
          <a:p>
            <a:pPr marL="0" indent="0">
              <a:spcBef>
                <a:spcPts val="180"/>
              </a:spcBef>
              <a:buNone/>
            </a:pPr>
            <a:r>
              <a:rPr lang="en-AU" sz="1100" dirty="0">
                <a:latin typeface="Consolas" panose="020B0609020204030204" pitchFamily="49" charset="0"/>
                <a:cs typeface="Times New Roman" panose="02020603050405020304" pitchFamily="18" charset="0"/>
              </a:rPr>
              <a:t>        local = z.dataGet();</a:t>
            </a:r>
          </a:p>
          <a:p>
            <a:pPr marL="0" indent="0">
              <a:spcBef>
                <a:spcPts val="180"/>
              </a:spcBef>
              <a:buNone/>
            </a:pPr>
            <a:r>
              <a:rPr lang="en-AU" sz="1100" dirty="0">
                <a:latin typeface="Consolas" panose="020B0609020204030204" pitchFamily="49" charset="0"/>
                <a:cs typeface="Times New Roman" panose="02020603050405020304" pitchFamily="18" charset="0"/>
              </a:rPr>
              <a:t>        local = z.compute(3, 5); // error: member "compute" is not visible</a:t>
            </a:r>
          </a:p>
          <a:p>
            <a:pPr marL="0" indent="0">
              <a:spcBef>
                <a:spcPts val="180"/>
              </a:spcBef>
              <a:buNone/>
            </a:pPr>
            <a:r>
              <a:rPr lang="en-AU" sz="1100" dirty="0">
                <a:latin typeface="Consolas" panose="020B0609020204030204" pitchFamily="49" charset="0"/>
                <a:cs typeface="Times New Roman" panose="02020603050405020304" pitchFamily="18" charset="0"/>
              </a:rPr>
              <a:t>    }</a:t>
            </a:r>
          </a:p>
          <a:p>
            <a:pPr marL="0" indent="0">
              <a:spcBef>
                <a:spcPts val="180"/>
              </a:spcBef>
              <a:buNone/>
            </a:pPr>
            <a:r>
              <a:rPr lang="en-AU" sz="1100" dirty="0">
                <a:latin typeface="Consolas" panose="020B0609020204030204" pitchFamily="49" charset="0"/>
                <a:cs typeface="Times New Roman" panose="02020603050405020304" pitchFamily="18" charset="0"/>
              </a:rPr>
              <a:t>}</a:t>
            </a:r>
          </a:p>
          <a:p>
            <a:pPr marL="0" indent="0">
              <a:spcBef>
                <a:spcPts val="180"/>
              </a:spcBef>
              <a:buNone/>
            </a:pPr>
            <a:r>
              <a:rPr lang="en-AU" sz="1100" dirty="0">
                <a:solidFill>
                  <a:srgbClr val="0070C0"/>
                </a:solidFill>
                <a:latin typeface="Consolas" panose="020B0609020204030204" pitchFamily="49" charset="0"/>
                <a:cs typeface="Times New Roman" panose="02020603050405020304" pitchFamily="18" charset="0"/>
              </a:rPr>
              <a:t>contract</a:t>
            </a:r>
            <a:r>
              <a:rPr lang="en-AU" sz="1100" dirty="0">
                <a:latin typeface="Consolas" panose="020B0609020204030204" pitchFamily="49" charset="0"/>
                <a:cs typeface="Times New Roman" panose="02020603050405020304" pitchFamily="18" charset="0"/>
              </a:rPr>
              <a:t> Cont3 </a:t>
            </a:r>
            <a:r>
              <a:rPr lang="en-AU" sz="1100" dirty="0">
                <a:solidFill>
                  <a:srgbClr val="0070C0"/>
                </a:solidFill>
                <a:latin typeface="Consolas" panose="020B0609020204030204" pitchFamily="49" charset="0"/>
                <a:cs typeface="Times New Roman" panose="02020603050405020304" pitchFamily="18" charset="0"/>
              </a:rPr>
              <a:t>is</a:t>
            </a:r>
            <a:r>
              <a:rPr lang="en-AU" sz="1100" dirty="0">
                <a:latin typeface="Consolas" panose="020B0609020204030204" pitchFamily="49" charset="0"/>
                <a:cs typeface="Times New Roman" panose="02020603050405020304" pitchFamily="18" charset="0"/>
              </a:rPr>
              <a:t> Cont1 {</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function</a:t>
            </a:r>
            <a:r>
              <a:rPr lang="en-AU" sz="1100" dirty="0">
                <a:latin typeface="Consolas" panose="020B0609020204030204" pitchFamily="49" charset="0"/>
                <a:cs typeface="Times New Roman" panose="02020603050405020304" pitchFamily="18" charset="0"/>
              </a:rPr>
              <a:t> g() public {</a:t>
            </a:r>
          </a:p>
          <a:p>
            <a:pPr marL="0" indent="0">
              <a:spcBef>
                <a:spcPts val="180"/>
              </a:spcBef>
              <a:buNone/>
            </a:pPr>
            <a:r>
              <a:rPr lang="en-AU" sz="1100" dirty="0">
                <a:latin typeface="Consolas" panose="020B0609020204030204" pitchFamily="49" charset="0"/>
                <a:cs typeface="Times New Roman" panose="02020603050405020304" pitchFamily="18" charset="0"/>
              </a:rPr>
              <a:t>        Cont1 z = new Cont1();</a:t>
            </a:r>
          </a:p>
          <a:p>
            <a:pPr marL="0" indent="0">
              <a:spcBef>
                <a:spcPts val="180"/>
              </a:spcBef>
              <a:buNone/>
            </a:pPr>
            <a:r>
              <a:rPr lang="en-AU" sz="1100" dirty="0">
                <a:latin typeface="Consolas" panose="020B0609020204030204" pitchFamily="49" charset="0"/>
                <a:cs typeface="Times New Roman" panose="02020603050405020304" pitchFamily="18" charset="0"/>
              </a:rPr>
              <a:t>        </a:t>
            </a:r>
            <a:r>
              <a:rPr lang="en-AU" sz="1100" dirty="0">
                <a:solidFill>
                  <a:srgbClr val="0070C0"/>
                </a:solidFill>
                <a:latin typeface="Consolas" panose="020B0609020204030204" pitchFamily="49" charset="0"/>
                <a:cs typeface="Times New Roman" panose="02020603050405020304" pitchFamily="18" charset="0"/>
              </a:rPr>
              <a:t>uint</a:t>
            </a:r>
            <a:r>
              <a:rPr lang="en-AU" sz="1100" dirty="0">
                <a:latin typeface="Consolas" panose="020B0609020204030204" pitchFamily="49" charset="0"/>
                <a:cs typeface="Times New Roman" panose="02020603050405020304" pitchFamily="18" charset="0"/>
              </a:rPr>
              <a:t> val = compute(3, 5); // access to internal member from derived to parent contract</a:t>
            </a:r>
          </a:p>
          <a:p>
            <a:pPr marL="0" indent="0">
              <a:spcBef>
                <a:spcPts val="180"/>
              </a:spcBef>
              <a:buNone/>
            </a:pPr>
            <a:r>
              <a:rPr lang="en-AU" sz="1100" dirty="0">
                <a:latin typeface="Consolas" panose="020B0609020204030204" pitchFamily="49" charset="0"/>
                <a:cs typeface="Times New Roman" panose="02020603050405020304" pitchFamily="18" charset="0"/>
              </a:rPr>
              <a:t>    }</a:t>
            </a:r>
          </a:p>
          <a:p>
            <a:pPr marL="0" indent="0">
              <a:spcBef>
                <a:spcPts val="180"/>
              </a:spcBef>
              <a:buNone/>
            </a:pPr>
            <a:r>
              <a:rPr lang="en-AU" sz="1100" dirty="0">
                <a:latin typeface="Consolas" panose="020B0609020204030204" pitchFamily="49" charset="0"/>
                <a:cs typeface="Times New Roman" panose="02020603050405020304" pitchFamily="18" charset="0"/>
              </a:rPr>
              <a:t>}</a:t>
            </a:r>
          </a:p>
        </p:txBody>
      </p:sp>
      <p:sp>
        <p:nvSpPr>
          <p:cNvPr id="9" name="Rectangle 8">
            <a:extLst>
              <a:ext uri="{FF2B5EF4-FFF2-40B4-BE49-F238E27FC236}">
                <a16:creationId xmlns:a16="http://schemas.microsoft.com/office/drawing/2014/main" id="{EEF375E7-AAB9-4AD3-8E0E-191821CADFD1}"/>
              </a:ext>
            </a:extLst>
          </p:cNvPr>
          <p:cNvSpPr/>
          <p:nvPr/>
        </p:nvSpPr>
        <p:spPr>
          <a:xfrm>
            <a:off x="2676623" y="4902886"/>
            <a:ext cx="5370162" cy="286232"/>
          </a:xfrm>
          <a:prstGeom prst="rect">
            <a:avLst/>
          </a:prstGeom>
        </p:spPr>
        <p:txBody>
          <a:bodyPr wrap="square">
            <a:spAutoFit/>
          </a:bodyPr>
          <a:lstStyle/>
          <a:p>
            <a:r>
              <a:rPr lang="en-AU" sz="1260" dirty="0">
                <a:latin typeface="+mj-lt"/>
                <a:cs typeface="Times New Roman" panose="02020603050405020304" pitchFamily="18" charset="0"/>
              </a:rPr>
              <a:t>Adapted from </a:t>
            </a:r>
            <a:r>
              <a:rPr lang="en-AU" sz="1260" dirty="0">
                <a:latin typeface="+mj-lt"/>
                <a:cs typeface="Times New Roman" panose="02020603050405020304" pitchFamily="18" charset="0"/>
                <a:hlinkClick r:id="rId3"/>
              </a:rPr>
              <a:t>https://www.bitdegree.org/learn/solidity-visibility-and-getters</a:t>
            </a:r>
            <a:r>
              <a:rPr lang="en-AU" sz="1260" dirty="0">
                <a:latin typeface="+mj-lt"/>
                <a:cs typeface="Times New Roman" panose="02020603050405020304" pitchFamily="18" charset="0"/>
              </a:rPr>
              <a:t> </a:t>
            </a:r>
            <a:endParaRPr lang="en-AU" sz="1260" dirty="0">
              <a:latin typeface="+mj-lt"/>
            </a:endParaRPr>
          </a:p>
        </p:txBody>
      </p:sp>
      <p:sp>
        <p:nvSpPr>
          <p:cNvPr id="4" name="Slide Number Placeholder 3">
            <a:extLst>
              <a:ext uri="{FF2B5EF4-FFF2-40B4-BE49-F238E27FC236}">
                <a16:creationId xmlns:a16="http://schemas.microsoft.com/office/drawing/2014/main" id="{B82CA841-D921-EBAA-F7CE-AECCF9EE37D7}"/>
              </a:ext>
            </a:extLst>
          </p:cNvPr>
          <p:cNvSpPr>
            <a:spLocks noGrp="1"/>
          </p:cNvSpPr>
          <p:nvPr>
            <p:ph type="sldNum" sz="quarter" idx="4"/>
          </p:nvPr>
        </p:nvSpPr>
        <p:spPr/>
        <p:txBody>
          <a:bodyPr/>
          <a:lstStyle/>
          <a:p>
            <a:fld id="{97F98C0B-273E-428A-ABCF-EBED2BA25188}" type="slidenum">
              <a:rPr lang="en-US" smtClean="0"/>
              <a:t>16</a:t>
            </a:fld>
            <a:endParaRPr lang="en-US"/>
          </a:p>
        </p:txBody>
      </p:sp>
    </p:spTree>
    <p:extLst>
      <p:ext uri="{BB962C8B-B14F-4D97-AF65-F5344CB8AC3E}">
        <p14:creationId xmlns:p14="http://schemas.microsoft.com/office/powerpoint/2010/main" val="200858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a:xfrm>
            <a:off x="647700" y="1273175"/>
            <a:ext cx="7912100" cy="3962372"/>
          </a:xfrm>
        </p:spPr>
        <p:txBody>
          <a:bodyPr>
            <a:normAutofit lnSpcReduction="10000"/>
          </a:bodyPr>
          <a:lstStyle/>
          <a:p>
            <a:r>
              <a:rPr lang="en-AU" noProof="0" dirty="0"/>
              <a:t>Follow KISS principle: keep it simple, stupid</a:t>
            </a:r>
          </a:p>
          <a:p>
            <a:pPr lvl="1"/>
            <a:r>
              <a:rPr lang="en-AU" sz="1800" noProof="0" dirty="0"/>
              <a:t>Make it understandable, so other technical users can start trusting your code</a:t>
            </a:r>
          </a:p>
          <a:p>
            <a:r>
              <a:rPr lang="en-AU" noProof="0" dirty="0"/>
              <a:t>Follow best practices, especially around security – there is no “safety net”</a:t>
            </a:r>
          </a:p>
          <a:p>
            <a:r>
              <a:rPr lang="en-AU" dirty="0"/>
              <a:t>Always look at online documentation</a:t>
            </a:r>
          </a:p>
          <a:p>
            <a:pPr lvl="1"/>
            <a:r>
              <a:rPr lang="en-AU" sz="1800" dirty="0"/>
              <a:t>SC languages are under very active development &amp; changes are frequent</a:t>
            </a:r>
            <a:endParaRPr lang="en-AU" sz="1800" noProof="0" dirty="0"/>
          </a:p>
          <a:p>
            <a:r>
              <a:rPr lang="en-AU" noProof="0" dirty="0"/>
              <a:t>Make code available to potential users (e.g., open source), or at least the interface</a:t>
            </a:r>
          </a:p>
          <a:p>
            <a:pPr lvl="1"/>
            <a:r>
              <a:rPr lang="en-AU" sz="1800" noProof="0" dirty="0"/>
              <a:t>Many interface standards proposed, e.g., ERC-20 token standard</a:t>
            </a:r>
          </a:p>
          <a:p>
            <a:r>
              <a:rPr lang="en-AU" noProof="0" dirty="0"/>
              <a:t>Interface of a SC isn’t visible from the deployed code</a:t>
            </a:r>
          </a:p>
          <a:p>
            <a:pPr lvl="1"/>
            <a:r>
              <a:rPr lang="en-AU" sz="1700" noProof="0" dirty="0"/>
              <a:t>Solidity compiler establishes a particular structure, e.g., ABI (Application Binary Interface)</a:t>
            </a:r>
          </a:p>
          <a:p>
            <a:pPr lvl="1"/>
            <a:r>
              <a:rPr lang="en-AU" sz="1700" noProof="0" dirty="0"/>
              <a:t>This structure (e.g., ABI) needs to be known to the caller</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a:xfrm>
            <a:off x="648000" y="287999"/>
            <a:ext cx="6631640" cy="648000"/>
          </a:xfrm>
        </p:spPr>
        <p:txBody>
          <a:bodyPr/>
          <a:lstStyle/>
          <a:p>
            <a:r>
              <a:rPr lang="en-AU" dirty="0"/>
              <a:t>Smart Contracts Best Practices</a:t>
            </a:r>
            <a:endParaRPr lang="en-AU" noProof="0" dirty="0"/>
          </a:p>
        </p:txBody>
      </p:sp>
      <p:sp>
        <p:nvSpPr>
          <p:cNvPr id="5" name="Slide Number Placeholder 4">
            <a:extLst>
              <a:ext uri="{FF2B5EF4-FFF2-40B4-BE49-F238E27FC236}">
                <a16:creationId xmlns:a16="http://schemas.microsoft.com/office/drawing/2014/main" id="{C4743D21-B767-D305-8527-0A7AB2D4A7B5}"/>
              </a:ext>
            </a:extLst>
          </p:cNvPr>
          <p:cNvSpPr>
            <a:spLocks noGrp="1"/>
          </p:cNvSpPr>
          <p:nvPr>
            <p:ph type="sldNum" sz="quarter" idx="4"/>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302037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FE6C7B2-10EF-4DF7-8A10-8824EE7C8D9F}"/>
              </a:ext>
            </a:extLst>
          </p:cNvPr>
          <p:cNvSpPr>
            <a:spLocks noGrp="1"/>
          </p:cNvSpPr>
          <p:nvPr>
            <p:ph idx="1"/>
          </p:nvPr>
        </p:nvSpPr>
        <p:spPr>
          <a:xfrm>
            <a:off x="648000" y="1244944"/>
            <a:ext cx="5753172" cy="3669957"/>
          </a:xfrm>
        </p:spPr>
        <p:txBody>
          <a:bodyPr>
            <a:normAutofit/>
          </a:bodyPr>
          <a:lstStyle/>
          <a:p>
            <a:r>
              <a:rPr lang="en-AU" dirty="0"/>
              <a:t>Applications where main functionality is implemented through smart contracts</a:t>
            </a:r>
          </a:p>
          <a:p>
            <a:r>
              <a:rPr lang="en-AU" dirty="0"/>
              <a:t>Backend is executed in a decentralized environment</a:t>
            </a:r>
          </a:p>
          <a:p>
            <a:pPr lvl="1"/>
            <a:r>
              <a:rPr lang="en-AU" sz="1800" dirty="0"/>
              <a:t>Including decentralised storage </a:t>
            </a:r>
          </a:p>
          <a:p>
            <a:r>
              <a:rPr lang="en-AU" dirty="0"/>
              <a:t>Frontend can be hosted as a web or mobile app</a:t>
            </a:r>
          </a:p>
          <a:p>
            <a:pPr lvl="1"/>
            <a:r>
              <a:rPr lang="en-AU" sz="1800" dirty="0"/>
              <a:t>Interacts with its backend through an API </a:t>
            </a:r>
          </a:p>
          <a:p>
            <a:r>
              <a:rPr lang="en-AU" dirty="0"/>
              <a:t>“State of the dapps” is a DApp directory recorded on blockchain </a:t>
            </a:r>
          </a:p>
          <a:p>
            <a:pPr lvl="1"/>
            <a:r>
              <a:rPr lang="en-AU" sz="1800" dirty="0">
                <a:hlinkClick r:id="rId3"/>
              </a:rPr>
              <a:t>https://www.stateofthedapps.com/</a:t>
            </a:r>
            <a:r>
              <a:rPr lang="en-AU" sz="1800" dirty="0"/>
              <a:t> </a:t>
            </a:r>
          </a:p>
        </p:txBody>
      </p:sp>
      <p:sp>
        <p:nvSpPr>
          <p:cNvPr id="2" name="Title 1">
            <a:extLst>
              <a:ext uri="{FF2B5EF4-FFF2-40B4-BE49-F238E27FC236}">
                <a16:creationId xmlns:a16="http://schemas.microsoft.com/office/drawing/2014/main" id="{4936AB7B-7451-4D5B-9D6C-883339DA7960}"/>
              </a:ext>
            </a:extLst>
          </p:cNvPr>
          <p:cNvSpPr>
            <a:spLocks noGrp="1"/>
          </p:cNvSpPr>
          <p:nvPr>
            <p:ph type="title"/>
          </p:nvPr>
        </p:nvSpPr>
        <p:spPr/>
        <p:txBody>
          <a:bodyPr/>
          <a:lstStyle/>
          <a:p>
            <a:r>
              <a:rPr lang="en-AU" dirty="0"/>
              <a:t>Decentralized Applications (DApp)</a:t>
            </a:r>
          </a:p>
        </p:txBody>
      </p:sp>
      <p:sp>
        <p:nvSpPr>
          <p:cNvPr id="3" name="Cube 2">
            <a:extLst>
              <a:ext uri="{FF2B5EF4-FFF2-40B4-BE49-F238E27FC236}">
                <a16:creationId xmlns:a16="http://schemas.microsoft.com/office/drawing/2014/main" id="{1CF814A7-7D87-A5C1-A95F-AF59EB046AAB}"/>
              </a:ext>
            </a:extLst>
          </p:cNvPr>
          <p:cNvSpPr/>
          <p:nvPr/>
        </p:nvSpPr>
        <p:spPr>
          <a:xfrm>
            <a:off x="6836224" y="3398494"/>
            <a:ext cx="1566000" cy="756084"/>
          </a:xfrm>
          <a:prstGeom prst="cube">
            <a:avLst>
              <a:gd name="adj" fmla="val 5812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4" name="Cube 3">
            <a:extLst>
              <a:ext uri="{FF2B5EF4-FFF2-40B4-BE49-F238E27FC236}">
                <a16:creationId xmlns:a16="http://schemas.microsoft.com/office/drawing/2014/main" id="{638D12EE-7B0A-21E5-57AE-274FFDF9AB5C}"/>
              </a:ext>
            </a:extLst>
          </p:cNvPr>
          <p:cNvSpPr/>
          <p:nvPr/>
        </p:nvSpPr>
        <p:spPr>
          <a:xfrm>
            <a:off x="6832877" y="2966446"/>
            <a:ext cx="1566000" cy="756084"/>
          </a:xfrm>
          <a:prstGeom prst="cube">
            <a:avLst>
              <a:gd name="adj" fmla="val 58127"/>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 name="Cube 7">
            <a:extLst>
              <a:ext uri="{FF2B5EF4-FFF2-40B4-BE49-F238E27FC236}">
                <a16:creationId xmlns:a16="http://schemas.microsoft.com/office/drawing/2014/main" id="{78044088-1487-F226-B7C5-3B911AB46099}"/>
              </a:ext>
            </a:extLst>
          </p:cNvPr>
          <p:cNvSpPr/>
          <p:nvPr/>
        </p:nvSpPr>
        <p:spPr>
          <a:xfrm>
            <a:off x="6836498" y="2542018"/>
            <a:ext cx="999000" cy="756084"/>
          </a:xfrm>
          <a:prstGeom prst="cube">
            <a:avLst>
              <a:gd name="adj" fmla="val 58127"/>
            </a:avLst>
          </a:prstGeom>
          <a:solidFill>
            <a:schemeClr val="bg1">
              <a:lumMod val="6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 name="Cube 8">
            <a:extLst>
              <a:ext uri="{FF2B5EF4-FFF2-40B4-BE49-F238E27FC236}">
                <a16:creationId xmlns:a16="http://schemas.microsoft.com/office/drawing/2014/main" id="{BA267535-8B99-7532-5679-D1116D0D2DB3}"/>
              </a:ext>
            </a:extLst>
          </p:cNvPr>
          <p:cNvSpPr/>
          <p:nvPr/>
        </p:nvSpPr>
        <p:spPr>
          <a:xfrm>
            <a:off x="7399877" y="2541710"/>
            <a:ext cx="999000" cy="756000"/>
          </a:xfrm>
          <a:prstGeom prst="cube">
            <a:avLst>
              <a:gd name="adj" fmla="val 58127"/>
            </a:avLst>
          </a:prstGeom>
          <a:solidFill>
            <a:srgbClr val="99193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 name="Cube 9">
            <a:extLst>
              <a:ext uri="{FF2B5EF4-FFF2-40B4-BE49-F238E27FC236}">
                <a16:creationId xmlns:a16="http://schemas.microsoft.com/office/drawing/2014/main" id="{E8AF7DE1-3399-7324-EAFF-9C02DA6EC0C6}"/>
              </a:ext>
            </a:extLst>
          </p:cNvPr>
          <p:cNvSpPr/>
          <p:nvPr/>
        </p:nvSpPr>
        <p:spPr>
          <a:xfrm>
            <a:off x="7079254" y="2048344"/>
            <a:ext cx="837000" cy="724726"/>
          </a:xfrm>
          <a:prstGeom prst="cube">
            <a:avLst>
              <a:gd name="adj" fmla="val 34465"/>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 name="Cube 10">
            <a:extLst>
              <a:ext uri="{FF2B5EF4-FFF2-40B4-BE49-F238E27FC236}">
                <a16:creationId xmlns:a16="http://schemas.microsoft.com/office/drawing/2014/main" id="{12E4B20A-8C48-EA1A-6CB2-4B0C72BC402D}"/>
              </a:ext>
            </a:extLst>
          </p:cNvPr>
          <p:cNvSpPr/>
          <p:nvPr/>
        </p:nvSpPr>
        <p:spPr>
          <a:xfrm>
            <a:off x="6863057" y="2229288"/>
            <a:ext cx="837000" cy="629111"/>
          </a:xfrm>
          <a:prstGeom prst="cube">
            <a:avLst>
              <a:gd name="adj" fmla="val 45919"/>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 name="Cube 11">
            <a:extLst>
              <a:ext uri="{FF2B5EF4-FFF2-40B4-BE49-F238E27FC236}">
                <a16:creationId xmlns:a16="http://schemas.microsoft.com/office/drawing/2014/main" id="{92176C4A-906E-E083-92A9-E443EFE74CC7}"/>
              </a:ext>
            </a:extLst>
          </p:cNvPr>
          <p:cNvSpPr/>
          <p:nvPr/>
        </p:nvSpPr>
        <p:spPr>
          <a:xfrm>
            <a:off x="7399877" y="2047494"/>
            <a:ext cx="999000" cy="810006"/>
          </a:xfrm>
          <a:prstGeom prst="cube">
            <a:avLst>
              <a:gd name="adj" fmla="val 58127"/>
            </a:avLst>
          </a:prstGeom>
          <a:solidFill>
            <a:srgbClr val="00CE0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 name="TextBox 12">
            <a:extLst>
              <a:ext uri="{FF2B5EF4-FFF2-40B4-BE49-F238E27FC236}">
                <a16:creationId xmlns:a16="http://schemas.microsoft.com/office/drawing/2014/main" id="{33AF477C-EA9D-6B25-70FE-CA48F7391611}"/>
              </a:ext>
            </a:extLst>
          </p:cNvPr>
          <p:cNvSpPr txBox="1"/>
          <p:nvPr/>
        </p:nvSpPr>
        <p:spPr>
          <a:xfrm>
            <a:off x="6832876" y="3915906"/>
            <a:ext cx="1137644" cy="230832"/>
          </a:xfrm>
          <a:prstGeom prst="rect">
            <a:avLst/>
          </a:prstGeom>
          <a:noFill/>
          <a:ln w="12700">
            <a:noFill/>
          </a:ln>
        </p:spPr>
        <p:txBody>
          <a:bodyPr wrap="square" rtlCol="0">
            <a:spAutoFit/>
          </a:bodyPr>
          <a:lstStyle/>
          <a:p>
            <a:pPr algn="ctr"/>
            <a:r>
              <a:rPr lang="en-AU" sz="900" dirty="0">
                <a:solidFill>
                  <a:schemeClr val="bg1"/>
                </a:solidFill>
              </a:rPr>
              <a:t>Blockchain</a:t>
            </a:r>
          </a:p>
        </p:txBody>
      </p:sp>
      <p:sp>
        <p:nvSpPr>
          <p:cNvPr id="14" name="TextBox 13">
            <a:extLst>
              <a:ext uri="{FF2B5EF4-FFF2-40B4-BE49-F238E27FC236}">
                <a16:creationId xmlns:a16="http://schemas.microsoft.com/office/drawing/2014/main" id="{1CCD7989-0B5F-EF8A-7F80-2E860A681CA4}"/>
              </a:ext>
            </a:extLst>
          </p:cNvPr>
          <p:cNvSpPr txBox="1"/>
          <p:nvPr/>
        </p:nvSpPr>
        <p:spPr>
          <a:xfrm>
            <a:off x="6807652" y="3452500"/>
            <a:ext cx="1162868" cy="230832"/>
          </a:xfrm>
          <a:prstGeom prst="rect">
            <a:avLst/>
          </a:prstGeom>
          <a:noFill/>
          <a:ln w="12700">
            <a:noFill/>
          </a:ln>
        </p:spPr>
        <p:txBody>
          <a:bodyPr wrap="square" rtlCol="0">
            <a:spAutoFit/>
          </a:bodyPr>
          <a:lstStyle/>
          <a:p>
            <a:pPr algn="ctr"/>
            <a:r>
              <a:rPr lang="en-AU" sz="900" dirty="0">
                <a:solidFill>
                  <a:schemeClr val="bg1"/>
                </a:solidFill>
              </a:rPr>
              <a:t>Smart Contracts</a:t>
            </a:r>
          </a:p>
        </p:txBody>
      </p:sp>
      <p:sp>
        <p:nvSpPr>
          <p:cNvPr id="15" name="TextBox 14">
            <a:extLst>
              <a:ext uri="{FF2B5EF4-FFF2-40B4-BE49-F238E27FC236}">
                <a16:creationId xmlns:a16="http://schemas.microsoft.com/office/drawing/2014/main" id="{CD5FCB88-B151-0C28-D000-E441FB5777D3}"/>
              </a:ext>
            </a:extLst>
          </p:cNvPr>
          <p:cNvSpPr txBox="1"/>
          <p:nvPr/>
        </p:nvSpPr>
        <p:spPr>
          <a:xfrm>
            <a:off x="6807654" y="3028727"/>
            <a:ext cx="588877" cy="230832"/>
          </a:xfrm>
          <a:prstGeom prst="rect">
            <a:avLst/>
          </a:prstGeom>
          <a:noFill/>
          <a:ln w="12700">
            <a:noFill/>
          </a:ln>
        </p:spPr>
        <p:txBody>
          <a:bodyPr wrap="square" rtlCol="0">
            <a:spAutoFit/>
          </a:bodyPr>
          <a:lstStyle/>
          <a:p>
            <a:pPr algn="ctr"/>
            <a:r>
              <a:rPr lang="en-AU" sz="900" dirty="0">
                <a:solidFill>
                  <a:schemeClr val="bg1"/>
                </a:solidFill>
              </a:rPr>
              <a:t>API</a:t>
            </a:r>
          </a:p>
        </p:txBody>
      </p:sp>
      <p:sp>
        <p:nvSpPr>
          <p:cNvPr id="16" name="TextBox 15">
            <a:extLst>
              <a:ext uri="{FF2B5EF4-FFF2-40B4-BE49-F238E27FC236}">
                <a16:creationId xmlns:a16="http://schemas.microsoft.com/office/drawing/2014/main" id="{54D50507-8186-2F6B-469F-27B4CB71C385}"/>
              </a:ext>
            </a:extLst>
          </p:cNvPr>
          <p:cNvSpPr txBox="1"/>
          <p:nvPr/>
        </p:nvSpPr>
        <p:spPr>
          <a:xfrm>
            <a:off x="6861659" y="2586662"/>
            <a:ext cx="540060" cy="230832"/>
          </a:xfrm>
          <a:prstGeom prst="rect">
            <a:avLst/>
          </a:prstGeom>
          <a:noFill/>
          <a:ln w="12700">
            <a:noFill/>
          </a:ln>
        </p:spPr>
        <p:txBody>
          <a:bodyPr wrap="square" rtlCol="0">
            <a:spAutoFit/>
          </a:bodyPr>
          <a:lstStyle/>
          <a:p>
            <a:pPr algn="ctr"/>
            <a:r>
              <a:rPr lang="en-AU" sz="900" dirty="0"/>
              <a:t>Wallet</a:t>
            </a:r>
          </a:p>
        </p:txBody>
      </p:sp>
      <p:sp>
        <p:nvSpPr>
          <p:cNvPr id="17" name="TextBox 16">
            <a:extLst>
              <a:ext uri="{FF2B5EF4-FFF2-40B4-BE49-F238E27FC236}">
                <a16:creationId xmlns:a16="http://schemas.microsoft.com/office/drawing/2014/main" id="{32363E94-1458-EE09-6DA0-6ADD31E9536F}"/>
              </a:ext>
            </a:extLst>
          </p:cNvPr>
          <p:cNvSpPr txBox="1"/>
          <p:nvPr/>
        </p:nvSpPr>
        <p:spPr>
          <a:xfrm>
            <a:off x="7403013" y="2589059"/>
            <a:ext cx="527906" cy="230832"/>
          </a:xfrm>
          <a:prstGeom prst="rect">
            <a:avLst/>
          </a:prstGeom>
          <a:noFill/>
          <a:ln w="12700">
            <a:noFill/>
          </a:ln>
        </p:spPr>
        <p:txBody>
          <a:bodyPr wrap="square" rtlCol="0">
            <a:spAutoFit/>
          </a:bodyPr>
          <a:lstStyle/>
          <a:p>
            <a:pPr algn="ctr"/>
            <a:r>
              <a:rPr lang="en-AU" sz="900" dirty="0">
                <a:solidFill>
                  <a:schemeClr val="bg1"/>
                </a:solidFill>
              </a:rPr>
              <a:t>Web</a:t>
            </a:r>
          </a:p>
        </p:txBody>
      </p:sp>
      <p:sp>
        <p:nvSpPr>
          <p:cNvPr id="18" name="TextBox 17">
            <a:extLst>
              <a:ext uri="{FF2B5EF4-FFF2-40B4-BE49-F238E27FC236}">
                <a16:creationId xmlns:a16="http://schemas.microsoft.com/office/drawing/2014/main" id="{7D99C3D0-6E49-79D2-3A15-1550779947D3}"/>
              </a:ext>
            </a:extLst>
          </p:cNvPr>
          <p:cNvSpPr txBox="1"/>
          <p:nvPr/>
        </p:nvSpPr>
        <p:spPr>
          <a:xfrm>
            <a:off x="7390963" y="3039293"/>
            <a:ext cx="540060" cy="230832"/>
          </a:xfrm>
          <a:prstGeom prst="rect">
            <a:avLst/>
          </a:prstGeom>
          <a:noFill/>
          <a:ln w="12700">
            <a:noFill/>
          </a:ln>
        </p:spPr>
        <p:txBody>
          <a:bodyPr wrap="square" rtlCol="0">
            <a:spAutoFit/>
          </a:bodyPr>
          <a:lstStyle/>
          <a:p>
            <a:pPr algn="ctr"/>
            <a:r>
              <a:rPr lang="en-AU" sz="900" dirty="0">
                <a:solidFill>
                  <a:schemeClr val="bg1"/>
                </a:solidFill>
              </a:rPr>
              <a:t>Storage</a:t>
            </a:r>
          </a:p>
        </p:txBody>
      </p:sp>
      <p:sp>
        <p:nvSpPr>
          <p:cNvPr id="19" name="TextBox 18">
            <a:extLst>
              <a:ext uri="{FF2B5EF4-FFF2-40B4-BE49-F238E27FC236}">
                <a16:creationId xmlns:a16="http://schemas.microsoft.com/office/drawing/2014/main" id="{1DF0B7BC-45B0-74A4-8F5B-7E035CFEFA38}"/>
              </a:ext>
            </a:extLst>
          </p:cNvPr>
          <p:cNvSpPr txBox="1"/>
          <p:nvPr/>
        </p:nvSpPr>
        <p:spPr>
          <a:xfrm>
            <a:off x="7202215" y="2017183"/>
            <a:ext cx="605941" cy="230832"/>
          </a:xfrm>
          <a:prstGeom prst="rect">
            <a:avLst/>
          </a:prstGeom>
          <a:noFill/>
          <a:ln w="12700">
            <a:noFill/>
          </a:ln>
        </p:spPr>
        <p:txBody>
          <a:bodyPr wrap="square" rtlCol="0">
            <a:spAutoFit/>
          </a:bodyPr>
          <a:lstStyle/>
          <a:p>
            <a:pPr algn="ctr"/>
            <a:r>
              <a:rPr lang="en-AU" sz="900" dirty="0">
                <a:solidFill>
                  <a:schemeClr val="bg1"/>
                </a:solidFill>
              </a:rPr>
              <a:t>Mobile</a:t>
            </a:r>
          </a:p>
        </p:txBody>
      </p:sp>
      <p:sp>
        <p:nvSpPr>
          <p:cNvPr id="7" name="Slide Number Placeholder 6">
            <a:extLst>
              <a:ext uri="{FF2B5EF4-FFF2-40B4-BE49-F238E27FC236}">
                <a16:creationId xmlns:a16="http://schemas.microsoft.com/office/drawing/2014/main" id="{A3F18235-C08C-6EF1-93CD-188EC15A7CA9}"/>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321454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592F80-FA0C-4863-9225-651F30A2A2AB}"/>
              </a:ext>
            </a:extLst>
          </p:cNvPr>
          <p:cNvSpPr>
            <a:spLocks noGrp="1"/>
          </p:cNvSpPr>
          <p:nvPr>
            <p:ph idx="1"/>
          </p:nvPr>
        </p:nvSpPr>
        <p:spPr>
          <a:xfrm>
            <a:off x="631178" y="1273324"/>
            <a:ext cx="8261301" cy="3574285"/>
          </a:xfrm>
        </p:spPr>
        <p:txBody>
          <a:bodyPr>
            <a:normAutofit/>
          </a:bodyPr>
          <a:lstStyle/>
          <a:p>
            <a:pPr marL="0" indent="0">
              <a:buNone/>
            </a:pPr>
            <a:r>
              <a:rPr lang="en-AU" dirty="0"/>
              <a:t>Which of the following statement(s) is True about blockchains?</a:t>
            </a:r>
          </a:p>
          <a:p>
            <a:pPr marL="673200" lvl="1" indent="-457200">
              <a:buFont typeface="+mj-lt"/>
              <a:buAutoNum type="alphaUcPeriod"/>
            </a:pPr>
            <a:r>
              <a:rPr lang="en-AU" sz="2400" dirty="0">
                <a:latin typeface="Helvetica Neue" panose="02000503000000020004" pitchFamily="2" charset="0"/>
              </a:rPr>
              <a:t>Smart contracts are good for managing data and achieving shared behaviour among a set of parties.</a:t>
            </a:r>
          </a:p>
          <a:p>
            <a:pPr marL="673200" lvl="1" indent="-457200">
              <a:buFont typeface="+mj-lt"/>
              <a:buAutoNum type="alphaUcPeriod"/>
            </a:pPr>
            <a:r>
              <a:rPr lang="en-AU" sz="2400" dirty="0">
                <a:latin typeface="Helvetica Neue" panose="02000503000000020004" pitchFamily="2" charset="0"/>
              </a:rPr>
              <a:t>All smart contract languages are Turing-complete.</a:t>
            </a:r>
          </a:p>
          <a:p>
            <a:pPr marL="673200" lvl="1" indent="-457200">
              <a:buFont typeface="+mj-lt"/>
              <a:buAutoNum type="alphaUcPeriod"/>
            </a:pPr>
            <a:r>
              <a:rPr lang="en-AU" sz="2400" dirty="0">
                <a:latin typeface="Helvetica Neue" panose="02000503000000020004" pitchFamily="2" charset="0"/>
              </a:rPr>
              <a:t>A smart contract’s ledger state may change between issuing a transaction and its inclusion in a block.</a:t>
            </a:r>
          </a:p>
          <a:p>
            <a:pPr marL="673200" lvl="1" indent="-457200">
              <a:buFont typeface="+mj-lt"/>
              <a:buAutoNum type="alphaUcPeriod"/>
            </a:pPr>
            <a:r>
              <a:rPr lang="en-AU" sz="2400" dirty="0">
                <a:latin typeface="Helvetica Neue" panose="02000503000000020004" pitchFamily="2" charset="0"/>
              </a:rPr>
              <a:t>In Solidity, a private function can be called from another smart contact.</a:t>
            </a:r>
          </a:p>
          <a:p>
            <a:pPr marL="673200" lvl="1" indent="-457200">
              <a:buFont typeface="+mj-lt"/>
              <a:buAutoNum type="alphaUcPeriod"/>
            </a:pPr>
            <a:endParaRPr lang="en-AU" dirty="0"/>
          </a:p>
        </p:txBody>
      </p:sp>
      <p:sp>
        <p:nvSpPr>
          <p:cNvPr id="3" name="Title 2">
            <a:extLst>
              <a:ext uri="{FF2B5EF4-FFF2-40B4-BE49-F238E27FC236}">
                <a16:creationId xmlns:a16="http://schemas.microsoft.com/office/drawing/2014/main" id="{C4E1C189-48C5-47E1-91D6-E6FC81927951}"/>
              </a:ext>
            </a:extLst>
          </p:cNvPr>
          <p:cNvSpPr>
            <a:spLocks noGrp="1"/>
          </p:cNvSpPr>
          <p:nvPr>
            <p:ph type="title"/>
          </p:nvPr>
        </p:nvSpPr>
        <p:spPr>
          <a:xfrm>
            <a:off x="631179" y="358061"/>
            <a:ext cx="8261301" cy="639365"/>
          </a:xfrm>
        </p:spPr>
        <p:txBody>
          <a:bodyPr/>
          <a:lstStyle/>
          <a:p>
            <a:r>
              <a:rPr lang="en-AU" dirty="0"/>
              <a:t>Question</a:t>
            </a:r>
          </a:p>
        </p:txBody>
      </p:sp>
      <p:sp>
        <p:nvSpPr>
          <p:cNvPr id="8" name="Rectangle 7">
            <a:extLst>
              <a:ext uri="{FF2B5EF4-FFF2-40B4-BE49-F238E27FC236}">
                <a16:creationId xmlns:a16="http://schemas.microsoft.com/office/drawing/2014/main" id="{47FFB6E9-0DD9-4AF8-96A9-059ACDEEA544}"/>
              </a:ext>
            </a:extLst>
          </p:cNvPr>
          <p:cNvSpPr/>
          <p:nvPr/>
        </p:nvSpPr>
        <p:spPr>
          <a:xfrm>
            <a:off x="268477" y="1561357"/>
            <a:ext cx="421911" cy="461665"/>
          </a:xfrm>
          <a:prstGeom prst="rect">
            <a:avLst/>
          </a:prstGeom>
        </p:spPr>
        <p:txBody>
          <a:bodyPr wrap="none">
            <a:spAutoFit/>
          </a:bodyPr>
          <a:lstStyle/>
          <a:p>
            <a:pPr algn="ctr"/>
            <a:r>
              <a:rPr lang="en-AU" sz="2400" b="1" dirty="0">
                <a:solidFill>
                  <a:srgbClr val="00B050"/>
                </a:solidFill>
                <a:latin typeface="Segoe UI Symbol" panose="020B0502040204020203" pitchFamily="34" charset="0"/>
                <a:ea typeface="Segoe UI Symbol" panose="020B0502040204020203" pitchFamily="34" charset="0"/>
              </a:rPr>
              <a:t>✓</a:t>
            </a:r>
            <a:endParaRPr lang="en-AU" sz="2400" b="1" dirty="0">
              <a:solidFill>
                <a:srgbClr val="00B050"/>
              </a:solidFill>
            </a:endParaRPr>
          </a:p>
        </p:txBody>
      </p:sp>
      <p:sp>
        <p:nvSpPr>
          <p:cNvPr id="9" name="Rectangle 8">
            <a:extLst>
              <a:ext uri="{FF2B5EF4-FFF2-40B4-BE49-F238E27FC236}">
                <a16:creationId xmlns:a16="http://schemas.microsoft.com/office/drawing/2014/main" id="{99B2A952-605D-4369-9550-3C9A6365C50C}"/>
              </a:ext>
            </a:extLst>
          </p:cNvPr>
          <p:cNvSpPr/>
          <p:nvPr/>
        </p:nvSpPr>
        <p:spPr>
          <a:xfrm>
            <a:off x="268477" y="2785493"/>
            <a:ext cx="421911" cy="461665"/>
          </a:xfrm>
          <a:prstGeom prst="rect">
            <a:avLst/>
          </a:prstGeom>
        </p:spPr>
        <p:txBody>
          <a:bodyPr wrap="none">
            <a:spAutoFit/>
          </a:bodyPr>
          <a:lstStyle/>
          <a:p>
            <a:pPr algn="ctr"/>
            <a:r>
              <a:rPr lang="en-AU" sz="2400" b="1" dirty="0">
                <a:solidFill>
                  <a:srgbClr val="00B050"/>
                </a:solidFill>
                <a:latin typeface="Segoe UI Symbol" panose="020B0502040204020203" pitchFamily="34" charset="0"/>
                <a:ea typeface="Segoe UI Symbol" panose="020B0502040204020203" pitchFamily="34" charset="0"/>
              </a:rPr>
              <a:t>✓</a:t>
            </a:r>
            <a:endParaRPr lang="en-AU" sz="2400" b="1" dirty="0">
              <a:solidFill>
                <a:srgbClr val="00B050"/>
              </a:solidFill>
            </a:endParaRPr>
          </a:p>
        </p:txBody>
      </p:sp>
      <p:sp>
        <p:nvSpPr>
          <p:cNvPr id="10" name="Rectangle 9">
            <a:extLst>
              <a:ext uri="{FF2B5EF4-FFF2-40B4-BE49-F238E27FC236}">
                <a16:creationId xmlns:a16="http://schemas.microsoft.com/office/drawing/2014/main" id="{CA387ECF-E166-42C8-B96B-5562689B2475}"/>
              </a:ext>
            </a:extLst>
          </p:cNvPr>
          <p:cNvSpPr/>
          <p:nvPr/>
        </p:nvSpPr>
        <p:spPr>
          <a:xfrm>
            <a:off x="299517" y="2281437"/>
            <a:ext cx="372218" cy="461665"/>
          </a:xfrm>
          <a:prstGeom prst="rect">
            <a:avLst/>
          </a:prstGeom>
        </p:spPr>
        <p:txBody>
          <a:bodyPr wrap="none">
            <a:spAutoFit/>
          </a:bodyPr>
          <a:lstStyle/>
          <a:p>
            <a:pPr algn="ctr"/>
            <a:r>
              <a:rPr lang="en-AU" sz="2400" b="1" dirty="0">
                <a:solidFill>
                  <a:srgbClr val="FF0000"/>
                </a:solidFill>
                <a:latin typeface="Segoe UI Symbol" panose="020B0502040204020203" pitchFamily="34" charset="0"/>
                <a:ea typeface="Segoe UI Symbol" panose="020B0502040204020203" pitchFamily="34" charset="0"/>
              </a:rPr>
              <a:t>X</a:t>
            </a:r>
            <a:endParaRPr lang="en-AU" sz="2400" b="1" dirty="0">
              <a:solidFill>
                <a:srgbClr val="FF0000"/>
              </a:solidFill>
            </a:endParaRPr>
          </a:p>
        </p:txBody>
      </p:sp>
      <p:sp>
        <p:nvSpPr>
          <p:cNvPr id="14" name="Rectangle 13">
            <a:extLst>
              <a:ext uri="{FF2B5EF4-FFF2-40B4-BE49-F238E27FC236}">
                <a16:creationId xmlns:a16="http://schemas.microsoft.com/office/drawing/2014/main" id="{4C925A24-C8B0-469D-0ABD-F6CE26612ECD}"/>
              </a:ext>
            </a:extLst>
          </p:cNvPr>
          <p:cNvSpPr/>
          <p:nvPr/>
        </p:nvSpPr>
        <p:spPr>
          <a:xfrm>
            <a:off x="293322" y="3496281"/>
            <a:ext cx="372218" cy="461665"/>
          </a:xfrm>
          <a:prstGeom prst="rect">
            <a:avLst/>
          </a:prstGeom>
        </p:spPr>
        <p:txBody>
          <a:bodyPr wrap="none">
            <a:spAutoFit/>
          </a:bodyPr>
          <a:lstStyle/>
          <a:p>
            <a:pPr algn="ctr"/>
            <a:r>
              <a:rPr lang="en-AU" sz="2400" b="1" dirty="0">
                <a:solidFill>
                  <a:srgbClr val="FF0000"/>
                </a:solidFill>
                <a:latin typeface="Segoe UI Symbol" panose="020B0502040204020203" pitchFamily="34" charset="0"/>
                <a:ea typeface="Segoe UI Symbol" panose="020B0502040204020203" pitchFamily="34" charset="0"/>
              </a:rPr>
              <a:t>X</a:t>
            </a:r>
            <a:endParaRPr lang="en-AU" sz="2400" b="1" dirty="0">
              <a:solidFill>
                <a:srgbClr val="FF0000"/>
              </a:solidFill>
            </a:endParaRPr>
          </a:p>
        </p:txBody>
      </p:sp>
      <p:sp>
        <p:nvSpPr>
          <p:cNvPr id="5" name="Slide Number Placeholder 4">
            <a:extLst>
              <a:ext uri="{FF2B5EF4-FFF2-40B4-BE49-F238E27FC236}">
                <a16:creationId xmlns:a16="http://schemas.microsoft.com/office/drawing/2014/main" id="{C8CA37A0-F980-1987-F943-20D0BD85C4F8}"/>
              </a:ext>
            </a:extLst>
          </p:cNvPr>
          <p:cNvSpPr>
            <a:spLocks noGrp="1"/>
          </p:cNvSpPr>
          <p:nvPr>
            <p:ph type="sldNum" sz="quarter" idx="4"/>
          </p:nvPr>
        </p:nvSpPr>
        <p:spPr/>
        <p:txBody>
          <a:bodyPr/>
          <a:lstStyle/>
          <a:p>
            <a:fld id="{97F98C0B-273E-428A-ABCF-EBED2BA25188}" type="slidenum">
              <a:rPr lang="en-US" smtClean="0"/>
              <a:t>19</a:t>
            </a:fld>
            <a:endParaRPr lang="en-US"/>
          </a:p>
        </p:txBody>
      </p:sp>
    </p:spTree>
    <p:extLst>
      <p:ext uri="{BB962C8B-B14F-4D97-AF65-F5344CB8AC3E}">
        <p14:creationId xmlns:p14="http://schemas.microsoft.com/office/powerpoint/2010/main" val="40991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p:txBody>
          <a:bodyPr>
            <a:normAutofit/>
          </a:bodyPr>
          <a:lstStyle/>
          <a:p>
            <a:r>
              <a:rPr lang="en-AU" sz="2400" dirty="0"/>
              <a:t>Smart contracts</a:t>
            </a:r>
          </a:p>
          <a:p>
            <a:r>
              <a:rPr lang="en-AU" sz="2400" dirty="0"/>
              <a:t>Smart contracts &amp; legal contracts</a:t>
            </a:r>
          </a:p>
          <a:p>
            <a:r>
              <a:rPr lang="en-AU" sz="2400" dirty="0"/>
              <a:t>Tokens</a:t>
            </a:r>
          </a:p>
          <a:p>
            <a:r>
              <a:rPr lang="en-AU" sz="2400" dirty="0"/>
              <a:t>Oracles</a:t>
            </a:r>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p:txBody>
          <a:bodyPr/>
          <a:lstStyle/>
          <a:p>
            <a:r>
              <a:rPr lang="en-AU" dirty="0"/>
              <a:t>Outline</a:t>
            </a:r>
          </a:p>
        </p:txBody>
      </p:sp>
      <p:sp>
        <p:nvSpPr>
          <p:cNvPr id="3" name="Slide Number Placeholder 2">
            <a:extLst>
              <a:ext uri="{FF2B5EF4-FFF2-40B4-BE49-F238E27FC236}">
                <a16:creationId xmlns:a16="http://schemas.microsoft.com/office/drawing/2014/main" id="{D210E805-372B-F817-D0AE-0CEC1D3488EF}"/>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CB629-0EB5-D44F-F218-EA2B1D325E49}"/>
              </a:ext>
            </a:extLst>
          </p:cNvPr>
          <p:cNvSpPr>
            <a:spLocks noGrp="1"/>
          </p:cNvSpPr>
          <p:nvPr>
            <p:ph type="body" sz="quarter" idx="10"/>
          </p:nvPr>
        </p:nvSpPr>
        <p:spPr>
          <a:xfrm>
            <a:off x="638174" y="1257322"/>
            <a:ext cx="6814145" cy="4000444"/>
          </a:xfrm>
        </p:spPr>
        <p:txBody>
          <a:bodyPr/>
          <a:lstStyle/>
          <a:p>
            <a:r>
              <a:rPr lang="en-AU" dirty="0">
                <a:solidFill>
                  <a:schemeClr val="bg1"/>
                </a:solidFill>
              </a:rPr>
              <a:t>Smart Contracts &amp; Legal Contracts</a:t>
            </a:r>
          </a:p>
        </p:txBody>
      </p:sp>
    </p:spTree>
    <p:extLst>
      <p:ext uri="{BB962C8B-B14F-4D97-AF65-F5344CB8AC3E}">
        <p14:creationId xmlns:p14="http://schemas.microsoft.com/office/powerpoint/2010/main" val="355047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8257DF30-221A-44B6-9A28-FED3E05B1362}"/>
              </a:ext>
            </a:extLst>
          </p:cNvPr>
          <p:cNvSpPr>
            <a:spLocks noGrp="1"/>
          </p:cNvSpPr>
          <p:nvPr>
            <p:ph idx="1"/>
          </p:nvPr>
        </p:nvSpPr>
        <p:spPr>
          <a:xfrm>
            <a:off x="648002" y="1272399"/>
            <a:ext cx="6076480" cy="3695843"/>
          </a:xfrm>
        </p:spPr>
        <p:txBody>
          <a:bodyPr>
            <a:normAutofit/>
          </a:bodyPr>
          <a:lstStyle/>
          <a:p>
            <a:pPr marL="585900" lvl="1" indent="-342900">
              <a:buFont typeface="+mj-lt"/>
              <a:buAutoNum type="arabicPeriod"/>
            </a:pPr>
            <a:r>
              <a:rPr lang="en-AU" sz="2000" dirty="0"/>
              <a:t>Yes</a:t>
            </a:r>
          </a:p>
          <a:p>
            <a:pPr marL="585900" lvl="1" indent="-342900">
              <a:buFont typeface="+mj-lt"/>
              <a:buAutoNum type="arabicPeriod"/>
            </a:pPr>
            <a:r>
              <a:rPr lang="en-AU" sz="2000" dirty="0"/>
              <a:t>No, the contract is written on the front of the machine</a:t>
            </a:r>
          </a:p>
          <a:p>
            <a:pPr marL="585900" lvl="1" indent="-342900">
              <a:buFont typeface="+mj-lt"/>
              <a:buAutoNum type="arabicPeriod"/>
            </a:pPr>
            <a:r>
              <a:rPr lang="en-AU" sz="2000" dirty="0"/>
              <a:t>No, but using the machine establishes a contract</a:t>
            </a:r>
          </a:p>
          <a:p>
            <a:pPr marL="585900" lvl="1" indent="-342900">
              <a:buFont typeface="+mj-lt"/>
              <a:buAutoNum type="arabicPeriod"/>
            </a:pPr>
            <a:r>
              <a:rPr lang="en-AU" sz="2000" dirty="0"/>
              <a:t>No, a different legal concept applies</a:t>
            </a:r>
          </a:p>
          <a:p>
            <a:pPr marL="585900" lvl="1" indent="-342900">
              <a:buFont typeface="+mj-lt"/>
              <a:buAutoNum type="arabicPeriod"/>
            </a:pPr>
            <a:r>
              <a:rPr lang="en-AU" sz="2000" dirty="0"/>
              <a:t>No, for some other reason</a:t>
            </a:r>
          </a:p>
          <a:p>
            <a:pPr marL="585900" lvl="1" indent="-342900">
              <a:buFont typeface="+mj-lt"/>
              <a:buAutoNum type="arabicPeriod"/>
            </a:pPr>
            <a:r>
              <a:rPr lang="en-AU" sz="2000" dirty="0"/>
              <a:t>I don’t know, I’m not a lawyer!</a:t>
            </a:r>
          </a:p>
          <a:p>
            <a:pPr marL="585900" lvl="1" indent="-342900">
              <a:buFont typeface="+mj-lt"/>
              <a:buAutoNum type="arabicPeriod"/>
            </a:pPr>
            <a:r>
              <a:rPr lang="en-AU" sz="2000" dirty="0"/>
              <a:t>I don’t know, and I am a lawyer!</a:t>
            </a:r>
          </a:p>
        </p:txBody>
      </p:sp>
      <p:sp>
        <p:nvSpPr>
          <p:cNvPr id="3" name="Title 2">
            <a:extLst>
              <a:ext uri="{FF2B5EF4-FFF2-40B4-BE49-F238E27FC236}">
                <a16:creationId xmlns:a16="http://schemas.microsoft.com/office/drawing/2014/main" id="{1FA03055-66E4-455C-A9FA-9B920575190C}"/>
              </a:ext>
            </a:extLst>
          </p:cNvPr>
          <p:cNvSpPr>
            <a:spLocks noGrp="1"/>
          </p:cNvSpPr>
          <p:nvPr>
            <p:ph type="title"/>
          </p:nvPr>
        </p:nvSpPr>
        <p:spPr/>
        <p:txBody>
          <a:bodyPr/>
          <a:lstStyle/>
          <a:p>
            <a:r>
              <a:rPr lang="en-AU" dirty="0"/>
              <a:t>Is a Vending Machine a “Contract”?</a:t>
            </a:r>
          </a:p>
        </p:txBody>
      </p:sp>
      <p:pic>
        <p:nvPicPr>
          <p:cNvPr id="4" name="Content Placeholder 5" descr="A close up of a machine&#10;&#10;Description automatically generated">
            <a:extLst>
              <a:ext uri="{FF2B5EF4-FFF2-40B4-BE49-F238E27FC236}">
                <a16:creationId xmlns:a16="http://schemas.microsoft.com/office/drawing/2014/main" id="{5180E529-36FE-23C7-0968-660F578B045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6660232" y="867392"/>
            <a:ext cx="2126474" cy="3960000"/>
          </a:xfrm>
          <a:prstGeom prst="rect">
            <a:avLst/>
          </a:prstGeom>
        </p:spPr>
      </p:pic>
      <p:sp>
        <p:nvSpPr>
          <p:cNvPr id="5" name="Slide Number Placeholder 4">
            <a:extLst>
              <a:ext uri="{FF2B5EF4-FFF2-40B4-BE49-F238E27FC236}">
                <a16:creationId xmlns:a16="http://schemas.microsoft.com/office/drawing/2014/main" id="{1274E04B-FDC4-FDE0-411E-C3159F4B0ABD}"/>
              </a:ext>
            </a:extLst>
          </p:cNvPr>
          <p:cNvSpPr>
            <a:spLocks noGrp="1"/>
          </p:cNvSpPr>
          <p:nvPr>
            <p:ph type="sldNum" sz="quarter" idx="4"/>
          </p:nvPr>
        </p:nvSpPr>
        <p:spPr/>
        <p:txBody>
          <a:bodyPr/>
          <a:lstStyle/>
          <a:p>
            <a:fld id="{97F98C0B-273E-428A-ABCF-EBED2BA25188}" type="slidenum">
              <a:rPr lang="en-US" smtClean="0"/>
              <a:t>21</a:t>
            </a:fld>
            <a:endParaRPr lang="en-US"/>
          </a:p>
        </p:txBody>
      </p:sp>
    </p:spTree>
    <p:extLst>
      <p:ext uri="{BB962C8B-B14F-4D97-AF65-F5344CB8AC3E}">
        <p14:creationId xmlns:p14="http://schemas.microsoft.com/office/powerpoint/2010/main" val="327656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A50085-A084-4C7D-8F1E-2C70ED78A538}"/>
              </a:ext>
            </a:extLst>
          </p:cNvPr>
          <p:cNvSpPr>
            <a:spLocks noGrp="1"/>
          </p:cNvSpPr>
          <p:nvPr>
            <p:ph idx="1"/>
          </p:nvPr>
        </p:nvSpPr>
        <p:spPr>
          <a:xfrm>
            <a:off x="648000" y="1273324"/>
            <a:ext cx="5805188" cy="3574285"/>
          </a:xfrm>
        </p:spPr>
        <p:txBody>
          <a:bodyPr>
            <a:normAutofit/>
          </a:bodyPr>
          <a:lstStyle/>
          <a:p>
            <a:pPr marL="0" indent="0">
              <a:buNone/>
            </a:pPr>
            <a:r>
              <a:rPr lang="en-AU" dirty="0"/>
              <a:t>“…contractual clauses … can be embedded in hardware and software … . A canonical real-life example, which we might consider to be the primitive ancestor of smart contracts, is the humble vending machine.”</a:t>
            </a:r>
          </a:p>
          <a:p>
            <a:pPr marL="0" indent="0">
              <a:buNone/>
            </a:pPr>
            <a:endParaRPr lang="en-AU" sz="1425" dirty="0"/>
          </a:p>
          <a:p>
            <a:pPr marL="0" indent="0">
              <a:buNone/>
            </a:pPr>
            <a:r>
              <a:rPr lang="en-AU" dirty="0"/>
              <a:t>“Smart contracts go beyond the vending machine in proposing to embed contracts in all sorts of property that is valuable and controlled by digital means.”</a:t>
            </a:r>
          </a:p>
        </p:txBody>
      </p:sp>
      <p:sp>
        <p:nvSpPr>
          <p:cNvPr id="3" name="Title 2">
            <a:extLst>
              <a:ext uri="{FF2B5EF4-FFF2-40B4-BE49-F238E27FC236}">
                <a16:creationId xmlns:a16="http://schemas.microsoft.com/office/drawing/2014/main" id="{BB222914-785E-4BA5-B8AD-6D06486E155A}"/>
              </a:ext>
            </a:extLst>
          </p:cNvPr>
          <p:cNvSpPr>
            <a:spLocks noGrp="1"/>
          </p:cNvSpPr>
          <p:nvPr>
            <p:ph type="title"/>
          </p:nvPr>
        </p:nvSpPr>
        <p:spPr/>
        <p:txBody>
          <a:bodyPr anchor="t">
            <a:noAutofit/>
          </a:bodyPr>
          <a:lstStyle/>
          <a:p>
            <a:r>
              <a:rPr lang="en-AU" dirty="0"/>
              <a:t>Nick Szabo’s Original Concept</a:t>
            </a:r>
          </a:p>
        </p:txBody>
      </p:sp>
      <p:pic>
        <p:nvPicPr>
          <p:cNvPr id="6" name="Content Placeholder 5" descr="A close up of a machine&#10;&#10;Description automatically generated">
            <a:extLst>
              <a:ext uri="{FF2B5EF4-FFF2-40B4-BE49-F238E27FC236}">
                <a16:creationId xmlns:a16="http://schemas.microsoft.com/office/drawing/2014/main" id="{796918A9-DFCF-46C8-940C-A00ED26A59CE}"/>
              </a:ext>
            </a:extLst>
          </p:cNvPr>
          <p:cNvPicPr>
            <a:picLocks noGrp="1" noChangeAspect="1"/>
          </p:cNvPicPr>
          <p:nvPr>
            <p:ph sz="half"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6660232" y="1016009"/>
            <a:ext cx="2126474" cy="3960000"/>
          </a:xfrm>
        </p:spPr>
      </p:pic>
      <p:sp>
        <p:nvSpPr>
          <p:cNvPr id="4" name="Rectangle 3">
            <a:extLst>
              <a:ext uri="{FF2B5EF4-FFF2-40B4-BE49-F238E27FC236}">
                <a16:creationId xmlns:a16="http://schemas.microsoft.com/office/drawing/2014/main" id="{8387EE52-B8BB-48F5-93AD-BD9E42470618}"/>
              </a:ext>
            </a:extLst>
          </p:cNvPr>
          <p:cNvSpPr/>
          <p:nvPr/>
        </p:nvSpPr>
        <p:spPr>
          <a:xfrm>
            <a:off x="2339752" y="4718694"/>
            <a:ext cx="5616624" cy="307777"/>
          </a:xfrm>
          <a:prstGeom prst="rect">
            <a:avLst/>
          </a:prstGeom>
        </p:spPr>
        <p:txBody>
          <a:bodyPr wrap="square">
            <a:spAutoFit/>
          </a:bodyPr>
          <a:lstStyle/>
          <a:p>
            <a:r>
              <a:rPr lang="en-AU" sz="1400" dirty="0"/>
              <a:t>“The Idea of Smart Contracts” Nick Szabo (1997) </a:t>
            </a:r>
            <a:r>
              <a:rPr lang="en-AU" sz="1400" dirty="0">
                <a:hlinkClick r:id="rId5"/>
              </a:rPr>
              <a:t>https://archive.vn/wIUOA</a:t>
            </a:r>
            <a:endParaRPr lang="en-AU" sz="1400" dirty="0"/>
          </a:p>
        </p:txBody>
      </p:sp>
      <p:sp>
        <p:nvSpPr>
          <p:cNvPr id="7" name="Slide Number Placeholder 6">
            <a:extLst>
              <a:ext uri="{FF2B5EF4-FFF2-40B4-BE49-F238E27FC236}">
                <a16:creationId xmlns:a16="http://schemas.microsoft.com/office/drawing/2014/main" id="{C38319BB-13C6-AE96-1B2C-AE7AF3AF4013}"/>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423941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1D3A389-9F83-43E5-86FE-86979BF0B257}"/>
              </a:ext>
            </a:extLst>
          </p:cNvPr>
          <p:cNvSpPr>
            <a:spLocks noGrp="1"/>
          </p:cNvSpPr>
          <p:nvPr>
            <p:ph idx="1"/>
          </p:nvPr>
        </p:nvSpPr>
        <p:spPr>
          <a:xfrm>
            <a:off x="648000" y="1273324"/>
            <a:ext cx="4140024" cy="3744417"/>
          </a:xfrm>
        </p:spPr>
        <p:txBody>
          <a:bodyPr>
            <a:normAutofit/>
          </a:bodyPr>
          <a:lstStyle/>
          <a:p>
            <a:r>
              <a:rPr lang="en-AU" dirty="0"/>
              <a:t>Smart contract</a:t>
            </a:r>
            <a:br>
              <a:rPr lang="en-AU" sz="2800" dirty="0"/>
            </a:br>
            <a:r>
              <a:rPr lang="en-AU" sz="1800" dirty="0"/>
              <a:t>“computer program stored in a DLT system wherein the outcome of any execution of the program is recorded on the distributed ledger” – </a:t>
            </a:r>
            <a:r>
              <a:rPr lang="en-AU" sz="1800" i="1" dirty="0"/>
              <a:t>ISO 22739:2020</a:t>
            </a:r>
          </a:p>
          <a:p>
            <a:r>
              <a:rPr lang="en-AU" dirty="0"/>
              <a:t>Note:</a:t>
            </a:r>
          </a:p>
          <a:p>
            <a:pPr marL="243000" lvl="1" indent="0">
              <a:buNone/>
            </a:pPr>
            <a:r>
              <a:rPr lang="en-AU" sz="1800" dirty="0"/>
              <a:t>“A smart contract can represent terms in a contract in law and create a legally enforceable obligation under the legislation of an applicable jurisdiction.”</a:t>
            </a:r>
          </a:p>
        </p:txBody>
      </p:sp>
      <p:sp>
        <p:nvSpPr>
          <p:cNvPr id="3" name="Title 2">
            <a:extLst>
              <a:ext uri="{FF2B5EF4-FFF2-40B4-BE49-F238E27FC236}">
                <a16:creationId xmlns:a16="http://schemas.microsoft.com/office/drawing/2014/main" id="{66AE662B-00AF-4965-9AF2-A41DDADD06A2}"/>
              </a:ext>
            </a:extLst>
          </p:cNvPr>
          <p:cNvSpPr>
            <a:spLocks noGrp="1"/>
          </p:cNvSpPr>
          <p:nvPr>
            <p:ph type="title"/>
          </p:nvPr>
        </p:nvSpPr>
        <p:spPr/>
        <p:txBody>
          <a:bodyPr>
            <a:normAutofit fontScale="90000"/>
          </a:bodyPr>
          <a:lstStyle/>
          <a:p>
            <a:r>
              <a:rPr lang="en-AU" dirty="0"/>
              <a:t>Smart Contracts in Blockchain Context</a:t>
            </a:r>
          </a:p>
        </p:txBody>
      </p:sp>
      <p:pic>
        <p:nvPicPr>
          <p:cNvPr id="13" name="Picture 12">
            <a:extLst>
              <a:ext uri="{FF2B5EF4-FFF2-40B4-BE49-F238E27FC236}">
                <a16:creationId xmlns:a16="http://schemas.microsoft.com/office/drawing/2014/main" id="{B6202803-08B7-4ACF-8569-F9AC18A94430}"/>
              </a:ext>
            </a:extLst>
          </p:cNvPr>
          <p:cNvPicPr>
            <a:picLocks noChangeAspect="1"/>
          </p:cNvPicPr>
          <p:nvPr/>
        </p:nvPicPr>
        <p:blipFill rotWithShape="1">
          <a:blip r:embed="rId3"/>
          <a:srcRect t="-1" b="43283"/>
          <a:stretch/>
        </p:blipFill>
        <p:spPr>
          <a:xfrm>
            <a:off x="4932040" y="1417341"/>
            <a:ext cx="3826824" cy="2544045"/>
          </a:xfrm>
          <a:prstGeom prst="rect">
            <a:avLst/>
          </a:prstGeom>
          <a:ln>
            <a:solidFill>
              <a:schemeClr val="bg1">
                <a:lumMod val="65000"/>
              </a:schemeClr>
            </a:solidFill>
          </a:ln>
        </p:spPr>
      </p:pic>
      <p:sp>
        <p:nvSpPr>
          <p:cNvPr id="4" name="Slide Number Placeholder 3">
            <a:extLst>
              <a:ext uri="{FF2B5EF4-FFF2-40B4-BE49-F238E27FC236}">
                <a16:creationId xmlns:a16="http://schemas.microsoft.com/office/drawing/2014/main" id="{B51E06AB-B5FE-6786-76AD-3D2B7E3124D0}"/>
              </a:ext>
            </a:extLst>
          </p:cNvPr>
          <p:cNvSpPr>
            <a:spLocks noGrp="1"/>
          </p:cNvSpPr>
          <p:nvPr>
            <p:ph type="sldNum" sz="quarter" idx="4"/>
          </p:nvPr>
        </p:nvSpPr>
        <p:spPr/>
        <p:txBody>
          <a:bodyPr/>
          <a:lstStyle/>
          <a:p>
            <a:fld id="{97F98C0B-273E-428A-ABCF-EBED2BA25188}" type="slidenum">
              <a:rPr lang="en-US" smtClean="0"/>
              <a:t>23</a:t>
            </a:fld>
            <a:endParaRPr lang="en-US"/>
          </a:p>
        </p:txBody>
      </p:sp>
    </p:spTree>
    <p:extLst>
      <p:ext uri="{BB962C8B-B14F-4D97-AF65-F5344CB8AC3E}">
        <p14:creationId xmlns:p14="http://schemas.microsoft.com/office/powerpoint/2010/main" val="355039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F0C22FA-D881-47B4-961D-C27BDC7E0042}"/>
              </a:ext>
            </a:extLst>
          </p:cNvPr>
          <p:cNvSpPr>
            <a:spLocks noGrp="1"/>
          </p:cNvSpPr>
          <p:nvPr>
            <p:ph idx="1"/>
          </p:nvPr>
        </p:nvSpPr>
        <p:spPr>
          <a:xfrm>
            <a:off x="647700" y="1273175"/>
            <a:ext cx="7912100" cy="3946188"/>
          </a:xfrm>
        </p:spPr>
        <p:txBody>
          <a:bodyPr>
            <a:normAutofit lnSpcReduction="10000"/>
          </a:bodyPr>
          <a:lstStyle/>
          <a:p>
            <a:r>
              <a:rPr lang="en-AU" dirty="0"/>
              <a:t>Lawrence Lessig’s original idea</a:t>
            </a:r>
          </a:p>
          <a:p>
            <a:pPr lvl="1"/>
            <a:r>
              <a:rPr lang="en-AU" sz="1800" dirty="0"/>
              <a:t>“Code requires choices about values, has social implications, and should be governed like the law”</a:t>
            </a:r>
          </a:p>
          <a:p>
            <a:pPr lvl="1"/>
            <a:r>
              <a:rPr lang="en-AU" sz="1800" dirty="0"/>
              <a:t>We need societal governance for values &amp; rules for our software, but not by government</a:t>
            </a:r>
          </a:p>
          <a:p>
            <a:r>
              <a:rPr lang="en-AU" dirty="0"/>
              <a:t>vs. crypto-anarchist slogan</a:t>
            </a:r>
          </a:p>
          <a:p>
            <a:pPr lvl="1"/>
            <a:r>
              <a:rPr lang="en-AU" sz="1800" dirty="0"/>
              <a:t>Some people think this means “The power of code can take over from the law”</a:t>
            </a:r>
          </a:p>
          <a:p>
            <a:pPr lvl="1"/>
            <a:r>
              <a:rPr lang="en-AU" sz="1800" dirty="0"/>
              <a:t>Physical reality of running code supersedes the law</a:t>
            </a:r>
          </a:p>
          <a:p>
            <a:r>
              <a:rPr lang="en-AU" dirty="0"/>
              <a:t>What should a smart contract do?</a:t>
            </a:r>
          </a:p>
          <a:p>
            <a:pPr lvl="1"/>
            <a:r>
              <a:rPr lang="en-AU" sz="1900" dirty="0"/>
              <a:t>What we need?</a:t>
            </a:r>
          </a:p>
          <a:p>
            <a:pPr lvl="1"/>
            <a:r>
              <a:rPr lang="en-AU" sz="1900" dirty="0"/>
              <a:t>What we thought we agreed on?</a:t>
            </a:r>
          </a:p>
          <a:p>
            <a:pPr lvl="1"/>
            <a:r>
              <a:rPr lang="en-AU" sz="1900" dirty="0"/>
              <a:t>What we said?</a:t>
            </a:r>
          </a:p>
          <a:p>
            <a:pPr lvl="1"/>
            <a:r>
              <a:rPr lang="en-AU" sz="1900" dirty="0"/>
              <a:t>What the code will force the machine to do?</a:t>
            </a:r>
          </a:p>
        </p:txBody>
      </p:sp>
      <p:sp>
        <p:nvSpPr>
          <p:cNvPr id="5" name="Title 4">
            <a:extLst>
              <a:ext uri="{FF2B5EF4-FFF2-40B4-BE49-F238E27FC236}">
                <a16:creationId xmlns:a16="http://schemas.microsoft.com/office/drawing/2014/main" id="{7F641CE8-B95A-49F2-9F42-B2DEAFF9BCE9}"/>
              </a:ext>
            </a:extLst>
          </p:cNvPr>
          <p:cNvSpPr>
            <a:spLocks noGrp="1"/>
          </p:cNvSpPr>
          <p:nvPr>
            <p:ph type="title"/>
          </p:nvPr>
        </p:nvSpPr>
        <p:spPr>
          <a:xfrm>
            <a:off x="648000" y="287999"/>
            <a:ext cx="6631640" cy="648000"/>
          </a:xfrm>
        </p:spPr>
        <p:txBody>
          <a:bodyPr/>
          <a:lstStyle/>
          <a:p>
            <a:r>
              <a:rPr lang="en-AU" dirty="0"/>
              <a:t>“Code is Law”?</a:t>
            </a:r>
          </a:p>
        </p:txBody>
      </p:sp>
      <p:sp>
        <p:nvSpPr>
          <p:cNvPr id="9" name="TextBox 8">
            <a:extLst>
              <a:ext uri="{FF2B5EF4-FFF2-40B4-BE49-F238E27FC236}">
                <a16:creationId xmlns:a16="http://schemas.microsoft.com/office/drawing/2014/main" id="{8247B219-FDEB-6074-F8E0-C5F53C9B2FED}"/>
              </a:ext>
            </a:extLst>
          </p:cNvPr>
          <p:cNvSpPr txBox="1"/>
          <p:nvPr/>
        </p:nvSpPr>
        <p:spPr>
          <a:xfrm>
            <a:off x="4427984" y="3877806"/>
            <a:ext cx="4599878" cy="707886"/>
          </a:xfrm>
          <a:prstGeom prst="rect">
            <a:avLst/>
          </a:prstGeom>
          <a:noFill/>
        </p:spPr>
        <p:txBody>
          <a:bodyPr wrap="square">
            <a:spAutoFit/>
          </a:bodyPr>
          <a:lstStyle/>
          <a:p>
            <a:pPr algn="ctr"/>
            <a:r>
              <a:rPr lang="en-AU" sz="2000" dirty="0">
                <a:solidFill>
                  <a:srgbClr val="1E22AA"/>
                </a:solidFill>
              </a:rPr>
              <a:t>Code can’t take over from law, but it should be governed by the law</a:t>
            </a:r>
          </a:p>
        </p:txBody>
      </p:sp>
      <p:sp>
        <p:nvSpPr>
          <p:cNvPr id="3" name="Slide Number Placeholder 2">
            <a:extLst>
              <a:ext uri="{FF2B5EF4-FFF2-40B4-BE49-F238E27FC236}">
                <a16:creationId xmlns:a16="http://schemas.microsoft.com/office/drawing/2014/main" id="{DFC67AE5-775A-3F4C-672C-6A347D53A81C}"/>
              </a:ext>
            </a:extLst>
          </p:cNvPr>
          <p:cNvSpPr>
            <a:spLocks noGrp="1"/>
          </p:cNvSpPr>
          <p:nvPr>
            <p:ph type="sldNum" sz="quarter" idx="4"/>
          </p:nvPr>
        </p:nvSpPr>
        <p:spPr/>
        <p:txBody>
          <a:bodyPr/>
          <a:lstStyle/>
          <a:p>
            <a:fld id="{97F98C0B-273E-428A-ABCF-EBED2BA25188}" type="slidenum">
              <a:rPr lang="en-US" smtClean="0"/>
              <a:t>24</a:t>
            </a:fld>
            <a:endParaRPr lang="en-US"/>
          </a:p>
        </p:txBody>
      </p:sp>
    </p:spTree>
    <p:extLst>
      <p:ext uri="{BB962C8B-B14F-4D97-AF65-F5344CB8AC3E}">
        <p14:creationId xmlns:p14="http://schemas.microsoft.com/office/powerpoint/2010/main" val="15234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5A785-5232-4336-ABCD-E0C48C885F76}"/>
              </a:ext>
            </a:extLst>
          </p:cNvPr>
          <p:cNvSpPr>
            <a:spLocks noGrp="1"/>
          </p:cNvSpPr>
          <p:nvPr>
            <p:ph idx="1"/>
          </p:nvPr>
        </p:nvSpPr>
        <p:spPr>
          <a:xfrm>
            <a:off x="648000" y="1273324"/>
            <a:ext cx="4164030" cy="3574285"/>
          </a:xfrm>
        </p:spPr>
        <p:txBody>
          <a:bodyPr>
            <a:normAutofit/>
          </a:bodyPr>
          <a:lstStyle/>
          <a:p>
            <a:r>
              <a:rPr lang="en-AU" dirty="0"/>
              <a:t>A venture-funding entity itself runs as a smart contract</a:t>
            </a:r>
          </a:p>
          <a:p>
            <a:r>
              <a:rPr lang="en-AU" dirty="0"/>
              <a:t>Raised &gt; $150M in a month</a:t>
            </a:r>
          </a:p>
          <a:p>
            <a:r>
              <a:rPr lang="en-AU" dirty="0"/>
              <a:t>But a “bug” (?) in the code led to a slow leak of &gt; $50M</a:t>
            </a:r>
          </a:p>
          <a:p>
            <a:r>
              <a:rPr lang="en-AU" dirty="0"/>
              <a:t>Led to developers “forking” Ethereum blockchain</a:t>
            </a:r>
          </a:p>
          <a:p>
            <a:pPr lvl="1"/>
            <a:r>
              <a:rPr lang="en-AU" sz="1800" dirty="0"/>
              <a:t>Ethereum – Lessig’s view</a:t>
            </a:r>
          </a:p>
          <a:p>
            <a:pPr lvl="1"/>
            <a:r>
              <a:rPr lang="en-AU" sz="1800" dirty="0"/>
              <a:t>Ethereum Classic – Crypto-anarchists view</a:t>
            </a:r>
          </a:p>
        </p:txBody>
      </p:sp>
      <p:sp>
        <p:nvSpPr>
          <p:cNvPr id="2" name="Title 1">
            <a:extLst>
              <a:ext uri="{FF2B5EF4-FFF2-40B4-BE49-F238E27FC236}">
                <a16:creationId xmlns:a16="http://schemas.microsoft.com/office/drawing/2014/main" id="{53431A59-45CE-4770-B60A-8B560410EAD7}"/>
              </a:ext>
            </a:extLst>
          </p:cNvPr>
          <p:cNvSpPr>
            <a:spLocks noGrp="1"/>
          </p:cNvSpPr>
          <p:nvPr>
            <p:ph type="title"/>
          </p:nvPr>
        </p:nvSpPr>
        <p:spPr/>
        <p:txBody>
          <a:bodyPr>
            <a:normAutofit/>
          </a:bodyPr>
          <a:lstStyle/>
          <a:p>
            <a:r>
              <a:rPr lang="en-AU" dirty="0"/>
              <a:t>Lessons from “The DAO”</a:t>
            </a:r>
          </a:p>
        </p:txBody>
      </p:sp>
      <p:sp>
        <p:nvSpPr>
          <p:cNvPr id="5" name="TextBox 4">
            <a:extLst>
              <a:ext uri="{FF2B5EF4-FFF2-40B4-BE49-F238E27FC236}">
                <a16:creationId xmlns:a16="http://schemas.microsoft.com/office/drawing/2014/main" id="{6F8D5A60-0FBD-49A2-AE6C-74D861A63B5B}"/>
              </a:ext>
            </a:extLst>
          </p:cNvPr>
          <p:cNvSpPr txBox="1"/>
          <p:nvPr/>
        </p:nvSpPr>
        <p:spPr>
          <a:xfrm>
            <a:off x="4996404" y="1146986"/>
            <a:ext cx="3896076" cy="3970318"/>
          </a:xfrm>
          <a:prstGeom prst="rect">
            <a:avLst/>
          </a:prstGeom>
          <a:solidFill>
            <a:srgbClr val="FFFF00"/>
          </a:solidFill>
        </p:spPr>
        <p:txBody>
          <a:bodyPr wrap="square" rtlCol="0">
            <a:spAutoFit/>
          </a:bodyPr>
          <a:lstStyle/>
          <a:p>
            <a:r>
              <a:rPr lang="en-AU" sz="1400" i="1" dirty="0"/>
              <a:t>The terms of The DAO Creation are set forth in the smart contract code existing on the Ethereum blockchain at 0xbb9bc244d798123fde783fcc1c72d3bb8c189413. </a:t>
            </a:r>
            <a:r>
              <a:rPr lang="en-AU" sz="1400" b="1" i="1" u="sng" dirty="0"/>
              <a:t>Nothing in this explanation of terms or in any other document or communication may modify or add any additional obligations or guarantees beyond those set forth in The DAO’s code.</a:t>
            </a:r>
            <a:r>
              <a:rPr lang="en-AU" sz="1400" i="1" u="sng" dirty="0"/>
              <a:t> </a:t>
            </a:r>
            <a:r>
              <a:rPr lang="en-AU" sz="1400" i="1" dirty="0"/>
              <a:t>Any and all explanatory terms or descriptions are merely offered for educational purposes and do not supercede or modify the express terms of The DAO’s code set forth on the blockchain; to the extent you believe there to be any conflict or discrepancy between the descriptions offered here and the functionality of The DAO’s code at 0xbb9bc244d798123fde783fcc1c72d3bb8c189413, The DAO’s code controls and sets forth all terms of The DAO Creation.</a:t>
            </a:r>
          </a:p>
        </p:txBody>
      </p:sp>
      <p:sp>
        <p:nvSpPr>
          <p:cNvPr id="6" name="Slide Number Placeholder 5">
            <a:extLst>
              <a:ext uri="{FF2B5EF4-FFF2-40B4-BE49-F238E27FC236}">
                <a16:creationId xmlns:a16="http://schemas.microsoft.com/office/drawing/2014/main" id="{C161DBE5-5ED3-D18D-9E0C-B339FBCD7564}"/>
              </a:ext>
            </a:extLst>
          </p:cNvPr>
          <p:cNvSpPr>
            <a:spLocks noGrp="1"/>
          </p:cNvSpPr>
          <p:nvPr>
            <p:ph type="sldNum" sz="quarter" idx="4"/>
          </p:nvPr>
        </p:nvSpPr>
        <p:spPr/>
        <p:txBody>
          <a:bodyPr/>
          <a:lstStyle/>
          <a:p>
            <a:fld id="{97F98C0B-273E-428A-ABCF-EBED2BA25188}" type="slidenum">
              <a:rPr lang="en-US" smtClean="0"/>
              <a:t>25</a:t>
            </a:fld>
            <a:endParaRPr lang="en-US"/>
          </a:p>
        </p:txBody>
      </p:sp>
    </p:spTree>
    <p:extLst>
      <p:ext uri="{BB962C8B-B14F-4D97-AF65-F5344CB8AC3E}">
        <p14:creationId xmlns:p14="http://schemas.microsoft.com/office/powerpoint/2010/main" val="10373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9A5F857-2ADE-4B1E-9009-A382B2A4D652}"/>
              </a:ext>
            </a:extLst>
          </p:cNvPr>
          <p:cNvSpPr>
            <a:spLocks noGrp="1"/>
          </p:cNvSpPr>
          <p:nvPr>
            <p:ph idx="1"/>
          </p:nvPr>
        </p:nvSpPr>
        <p:spPr/>
        <p:txBody>
          <a:bodyPr>
            <a:normAutofit/>
          </a:bodyPr>
          <a:lstStyle/>
          <a:p>
            <a:r>
              <a:rPr lang="en-AU" dirty="0"/>
              <a:t>Smart contracts can operationalise legal contracts</a:t>
            </a:r>
          </a:p>
          <a:p>
            <a:pPr lvl="1"/>
            <a:r>
              <a:rPr lang="en-AU" sz="1800" dirty="0"/>
              <a:t>“help to administer/automate the performance of”</a:t>
            </a:r>
          </a:p>
          <a:p>
            <a:pPr lvl="2"/>
            <a:endParaRPr lang="en-AU" dirty="0"/>
          </a:p>
          <a:p>
            <a:r>
              <a:rPr lang="en-AU" dirty="0"/>
              <a:t>Can some smart contracts also be legal contracts?</a:t>
            </a:r>
          </a:p>
          <a:p>
            <a:r>
              <a:rPr lang="en-AU" dirty="0"/>
              <a:t>Can some smart contracts be clauses in a legal contract?</a:t>
            </a:r>
          </a:p>
          <a:p>
            <a:pPr lvl="1"/>
            <a:r>
              <a:rPr lang="en-AU" sz="1800" dirty="0"/>
              <a:t>Is the program (part of) the contract itself?</a:t>
            </a:r>
          </a:p>
          <a:p>
            <a:pPr lvl="2"/>
            <a:r>
              <a:rPr lang="en-AU" sz="1800" dirty="0"/>
              <a:t>Specification? Source code? Bytecode? (Not the running machine!)</a:t>
            </a:r>
          </a:p>
          <a:p>
            <a:pPr lvl="2"/>
            <a:r>
              <a:rPr lang="en-AU" sz="1800" dirty="0"/>
              <a:t>Which interpretation matters? The courts, business parties, programmers, or the machine?</a:t>
            </a:r>
          </a:p>
          <a:p>
            <a:pPr lvl="1"/>
            <a:r>
              <a:rPr lang="en-AU" sz="1800" dirty="0"/>
              <a:t>Does it matter if parties or the judge don’t understand the language?</a:t>
            </a:r>
          </a:p>
        </p:txBody>
      </p:sp>
      <p:sp>
        <p:nvSpPr>
          <p:cNvPr id="7" name="Title 6">
            <a:extLst>
              <a:ext uri="{FF2B5EF4-FFF2-40B4-BE49-F238E27FC236}">
                <a16:creationId xmlns:a16="http://schemas.microsoft.com/office/drawing/2014/main" id="{356190DB-C691-4B27-926E-FC7A105531B1}"/>
              </a:ext>
            </a:extLst>
          </p:cNvPr>
          <p:cNvSpPr>
            <a:spLocks noGrp="1"/>
          </p:cNvSpPr>
          <p:nvPr>
            <p:ph type="title"/>
          </p:nvPr>
        </p:nvSpPr>
        <p:spPr/>
        <p:txBody>
          <a:bodyPr/>
          <a:lstStyle/>
          <a:p>
            <a:r>
              <a:rPr lang="en-AU" dirty="0"/>
              <a:t>Smart Legal Contracts</a:t>
            </a:r>
          </a:p>
        </p:txBody>
      </p:sp>
      <p:pic>
        <p:nvPicPr>
          <p:cNvPr id="3" name="Graphic 2" descr="Contract">
            <a:extLst>
              <a:ext uri="{FF2B5EF4-FFF2-40B4-BE49-F238E27FC236}">
                <a16:creationId xmlns:a16="http://schemas.microsoft.com/office/drawing/2014/main" id="{A701BD5B-632B-4149-B064-FBEF364545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7808" y="1272399"/>
            <a:ext cx="914400" cy="914400"/>
          </a:xfrm>
          <a:prstGeom prst="rect">
            <a:avLst/>
          </a:prstGeom>
        </p:spPr>
      </p:pic>
      <p:pic>
        <p:nvPicPr>
          <p:cNvPr id="5" name="Graphic 4" descr="Web design">
            <a:extLst>
              <a:ext uri="{FF2B5EF4-FFF2-40B4-BE49-F238E27FC236}">
                <a16:creationId xmlns:a16="http://schemas.microsoft.com/office/drawing/2014/main" id="{89EBE21C-311D-4C9D-856C-8AF0912FCC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2208" y="1295839"/>
            <a:ext cx="914400" cy="914400"/>
          </a:xfrm>
          <a:prstGeom prst="rect">
            <a:avLst/>
          </a:prstGeom>
        </p:spPr>
      </p:pic>
      <p:sp>
        <p:nvSpPr>
          <p:cNvPr id="4" name="Slide Number Placeholder 3">
            <a:extLst>
              <a:ext uri="{FF2B5EF4-FFF2-40B4-BE49-F238E27FC236}">
                <a16:creationId xmlns:a16="http://schemas.microsoft.com/office/drawing/2014/main" id="{C35AD9F0-DC86-DA87-A17F-F8FA1A6458F7}"/>
              </a:ext>
            </a:extLst>
          </p:cNvPr>
          <p:cNvSpPr>
            <a:spLocks noGrp="1"/>
          </p:cNvSpPr>
          <p:nvPr>
            <p:ph type="sldNum" sz="quarter" idx="4"/>
          </p:nvPr>
        </p:nvSpPr>
        <p:spPr/>
        <p:txBody>
          <a:bodyPr/>
          <a:lstStyle/>
          <a:p>
            <a:fld id="{97F98C0B-273E-428A-ABCF-EBED2BA25188}" type="slidenum">
              <a:rPr lang="en-US" smtClean="0"/>
              <a:t>26</a:t>
            </a:fld>
            <a:endParaRPr lang="en-US"/>
          </a:p>
        </p:txBody>
      </p:sp>
    </p:spTree>
    <p:extLst>
      <p:ext uri="{BB962C8B-B14F-4D97-AF65-F5344CB8AC3E}">
        <p14:creationId xmlns:p14="http://schemas.microsoft.com/office/powerpoint/2010/main" val="369060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2D137-7B84-CDF4-1C5B-978648CF49FF}"/>
              </a:ext>
            </a:extLst>
          </p:cNvPr>
          <p:cNvSpPr>
            <a:spLocks noGrp="1"/>
          </p:cNvSpPr>
          <p:nvPr>
            <p:ph type="body" sz="quarter" idx="10"/>
          </p:nvPr>
        </p:nvSpPr>
        <p:spPr>
          <a:xfrm>
            <a:off x="652462" y="1257322"/>
            <a:ext cx="6799857" cy="4000444"/>
          </a:xfrm>
        </p:spPr>
        <p:txBody>
          <a:bodyPr/>
          <a:lstStyle/>
          <a:p>
            <a:r>
              <a:rPr lang="en-AU" dirty="0">
                <a:solidFill>
                  <a:schemeClr val="bg1"/>
                </a:solidFill>
              </a:rPr>
              <a:t>Tokens</a:t>
            </a:r>
          </a:p>
        </p:txBody>
      </p:sp>
    </p:spTree>
    <p:extLst>
      <p:ext uri="{BB962C8B-B14F-4D97-AF65-F5344CB8AC3E}">
        <p14:creationId xmlns:p14="http://schemas.microsoft.com/office/powerpoint/2010/main" val="2086081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AFAF9D-C0CF-8D09-8673-209DB00A16B4}"/>
              </a:ext>
            </a:extLst>
          </p:cNvPr>
          <p:cNvSpPr>
            <a:spLocks noGrp="1"/>
          </p:cNvSpPr>
          <p:nvPr>
            <p:ph idx="1"/>
          </p:nvPr>
        </p:nvSpPr>
        <p:spPr>
          <a:xfrm>
            <a:off x="648001" y="1272399"/>
            <a:ext cx="7911799" cy="3695843"/>
          </a:xfrm>
        </p:spPr>
        <p:txBody>
          <a:bodyPr>
            <a:normAutofit/>
          </a:bodyPr>
          <a:lstStyle/>
          <a:p>
            <a:r>
              <a:rPr lang="en-AU" dirty="0"/>
              <a:t>Assets you can hold, not to be copied, to</a:t>
            </a:r>
          </a:p>
          <a:p>
            <a:pPr lvl="1"/>
            <a:r>
              <a:rPr lang="en-AU" sz="1800" dirty="0"/>
              <a:t>Use once or Reuse?, Transfer?, or Sell?</a:t>
            </a:r>
          </a:p>
          <a:p>
            <a:r>
              <a:rPr lang="en-AU" dirty="0"/>
              <a:t>Token issuer says it represents</a:t>
            </a:r>
          </a:p>
          <a:p>
            <a:pPr lvl="1"/>
            <a:r>
              <a:rPr lang="en-AU" sz="1800" dirty="0"/>
              <a:t>Authorisation?</a:t>
            </a:r>
          </a:p>
          <a:p>
            <a:pPr lvl="1"/>
            <a:r>
              <a:rPr lang="en-AU" sz="1800" dirty="0"/>
              <a:t>A license to use or do something?</a:t>
            </a:r>
          </a:p>
          <a:p>
            <a:pPr lvl="1"/>
            <a:r>
              <a:rPr lang="en-AU" sz="1800" dirty="0"/>
              <a:t>Ownership of property?</a:t>
            </a:r>
          </a:p>
          <a:p>
            <a:r>
              <a:rPr lang="en-AU" dirty="0"/>
              <a:t>All of these are some kinds of rights</a:t>
            </a:r>
          </a:p>
        </p:txBody>
      </p:sp>
      <p:sp>
        <p:nvSpPr>
          <p:cNvPr id="3" name="Title 2">
            <a:extLst>
              <a:ext uri="{FF2B5EF4-FFF2-40B4-BE49-F238E27FC236}">
                <a16:creationId xmlns:a16="http://schemas.microsoft.com/office/drawing/2014/main" id="{259C8BAB-A4A3-05C5-89B4-BE7682BD29F8}"/>
              </a:ext>
            </a:extLst>
          </p:cNvPr>
          <p:cNvSpPr>
            <a:spLocks noGrp="1"/>
          </p:cNvSpPr>
          <p:nvPr>
            <p:ph type="title"/>
          </p:nvPr>
        </p:nvSpPr>
        <p:spPr>
          <a:xfrm>
            <a:off x="648000" y="287999"/>
            <a:ext cx="6631640" cy="648000"/>
          </a:xfrm>
        </p:spPr>
        <p:txBody>
          <a:bodyPr/>
          <a:lstStyle/>
          <a:p>
            <a:r>
              <a:rPr lang="en-AU" dirty="0"/>
              <a:t>Tokens</a:t>
            </a:r>
          </a:p>
        </p:txBody>
      </p:sp>
      <p:pic>
        <p:nvPicPr>
          <p:cNvPr id="5" name="Content Placeholder 7" descr="Text, whiteboard&#10;&#10;Description automatically generated">
            <a:extLst>
              <a:ext uri="{FF2B5EF4-FFF2-40B4-BE49-F238E27FC236}">
                <a16:creationId xmlns:a16="http://schemas.microsoft.com/office/drawing/2014/main" id="{57BF2E79-672F-EFAB-B549-0369F4C9AC38}"/>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9084" b="9727"/>
          <a:stretch/>
        </p:blipFill>
        <p:spPr>
          <a:xfrm>
            <a:off x="5982260" y="1292465"/>
            <a:ext cx="2020200" cy="1080000"/>
          </a:xfrm>
          <a:prstGeom prst="rect">
            <a:avLst/>
          </a:prstGeom>
        </p:spPr>
      </p:pic>
      <p:pic>
        <p:nvPicPr>
          <p:cNvPr id="6" name="Picture 5" descr="A picture containing room, scene, building&#10;&#10;Description automatically generated">
            <a:extLst>
              <a:ext uri="{FF2B5EF4-FFF2-40B4-BE49-F238E27FC236}">
                <a16:creationId xmlns:a16="http://schemas.microsoft.com/office/drawing/2014/main" id="{DF95EDDF-DB5A-EB7E-D64F-B7F571FBA5DB}"/>
              </a:ext>
            </a:extLst>
          </p:cNvPr>
          <p:cNvPicPr>
            <a:picLocks noChangeAspect="1"/>
          </p:cNvPicPr>
          <p:nvPr/>
        </p:nvPicPr>
        <p:blipFill rotWithShape="1">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6088738" y="2425373"/>
            <a:ext cx="1807244" cy="900000"/>
          </a:xfrm>
          <a:prstGeom prst="rect">
            <a:avLst/>
          </a:prstGeom>
        </p:spPr>
      </p:pic>
      <p:pic>
        <p:nvPicPr>
          <p:cNvPr id="4" name="Content Placeholder 10" descr="Calendar&#10;&#10;Description automatically generated">
            <a:extLst>
              <a:ext uri="{FF2B5EF4-FFF2-40B4-BE49-F238E27FC236}">
                <a16:creationId xmlns:a16="http://schemas.microsoft.com/office/drawing/2014/main" id="{A399028A-33D6-A994-18E1-90AAEEC02258}"/>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084148" y="3431189"/>
            <a:ext cx="3816424" cy="1665348"/>
          </a:xfrm>
          <a:prstGeom prst="rect">
            <a:avLst/>
          </a:prstGeom>
        </p:spPr>
      </p:pic>
      <p:sp>
        <p:nvSpPr>
          <p:cNvPr id="8" name="Slide Number Placeholder 7">
            <a:extLst>
              <a:ext uri="{FF2B5EF4-FFF2-40B4-BE49-F238E27FC236}">
                <a16:creationId xmlns:a16="http://schemas.microsoft.com/office/drawing/2014/main" id="{5CB44001-B5B8-35E4-A98C-5AB462638963}"/>
              </a:ext>
            </a:extLst>
          </p:cNvPr>
          <p:cNvSpPr>
            <a:spLocks noGrp="1"/>
          </p:cNvSpPr>
          <p:nvPr>
            <p:ph type="sldNum" sz="quarter" idx="4"/>
          </p:nvPr>
        </p:nvSpPr>
        <p:spPr/>
        <p:txBody>
          <a:bodyPr/>
          <a:lstStyle/>
          <a:p>
            <a:fld id="{97F98C0B-273E-428A-ABCF-EBED2BA25188}" type="slidenum">
              <a:rPr lang="en-US" smtClean="0"/>
              <a:t>28</a:t>
            </a:fld>
            <a:endParaRPr lang="en-US"/>
          </a:p>
        </p:txBody>
      </p:sp>
    </p:spTree>
    <p:extLst>
      <p:ext uri="{BB962C8B-B14F-4D97-AF65-F5344CB8AC3E}">
        <p14:creationId xmlns:p14="http://schemas.microsoft.com/office/powerpoint/2010/main" val="8690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8B95E3-0EBB-9188-5647-5C986F78D0CE}"/>
              </a:ext>
            </a:extLst>
          </p:cNvPr>
          <p:cNvSpPr>
            <a:spLocks noGrp="1"/>
          </p:cNvSpPr>
          <p:nvPr>
            <p:ph idx="1"/>
          </p:nvPr>
        </p:nvSpPr>
        <p:spPr>
          <a:xfrm>
            <a:off x="648001" y="1272399"/>
            <a:ext cx="7911799" cy="3695843"/>
          </a:xfrm>
        </p:spPr>
        <p:txBody>
          <a:bodyPr>
            <a:normAutofit lnSpcReduction="10000"/>
          </a:bodyPr>
          <a:lstStyle/>
          <a:p>
            <a:r>
              <a:rPr lang="en-AU" dirty="0"/>
              <a:t>“Any digital representation of an interest, which may be of value, a right to receive a benefit or perform specified functions, or may not have a specified purpose or use” – European Securities and Markets Authority</a:t>
            </a:r>
          </a:p>
          <a:p>
            <a:r>
              <a:rPr lang="en-AU" dirty="0"/>
              <a:t>Tokenisation</a:t>
            </a:r>
          </a:p>
          <a:p>
            <a:pPr lvl="1"/>
            <a:r>
              <a:rPr lang="en-AU" sz="1800" dirty="0"/>
              <a:t>Method that converts rights to an asset into a digital token, usually on a DLT</a:t>
            </a:r>
          </a:p>
          <a:p>
            <a:pPr lvl="1"/>
            <a:r>
              <a:rPr lang="en-AU" sz="1800" dirty="0"/>
              <a:t>Benefits</a:t>
            </a:r>
          </a:p>
          <a:p>
            <a:pPr lvl="2"/>
            <a:r>
              <a:rPr lang="en-AU" sz="1800" dirty="0"/>
              <a:t>Automation</a:t>
            </a:r>
          </a:p>
          <a:p>
            <a:pPr lvl="2"/>
            <a:r>
              <a:rPr lang="en-AU" sz="1800" dirty="0"/>
              <a:t>Disintermediation</a:t>
            </a:r>
          </a:p>
          <a:p>
            <a:pPr lvl="2"/>
            <a:r>
              <a:rPr lang="en-AU" sz="1800" dirty="0"/>
              <a:t>Transparency</a:t>
            </a:r>
          </a:p>
          <a:p>
            <a:pPr lvl="2"/>
            <a:r>
              <a:rPr lang="en-AU" sz="1800" dirty="0"/>
              <a:t>Improved liquidity</a:t>
            </a:r>
          </a:p>
          <a:p>
            <a:pPr lvl="2"/>
            <a:r>
              <a:rPr lang="en-AU" sz="1800" dirty="0"/>
              <a:t>Efficient clearance &amp; settlement</a:t>
            </a:r>
          </a:p>
          <a:p>
            <a:endParaRPr lang="en-AU" dirty="0"/>
          </a:p>
        </p:txBody>
      </p:sp>
      <p:sp>
        <p:nvSpPr>
          <p:cNvPr id="3" name="Title 2">
            <a:extLst>
              <a:ext uri="{FF2B5EF4-FFF2-40B4-BE49-F238E27FC236}">
                <a16:creationId xmlns:a16="http://schemas.microsoft.com/office/drawing/2014/main" id="{57EABF20-DE15-C286-392E-7E88F578674F}"/>
              </a:ext>
            </a:extLst>
          </p:cNvPr>
          <p:cNvSpPr>
            <a:spLocks noGrp="1"/>
          </p:cNvSpPr>
          <p:nvPr>
            <p:ph type="title"/>
          </p:nvPr>
        </p:nvSpPr>
        <p:spPr>
          <a:xfrm>
            <a:off x="648000" y="287999"/>
            <a:ext cx="6631640" cy="648000"/>
          </a:xfrm>
        </p:spPr>
        <p:txBody>
          <a:bodyPr/>
          <a:lstStyle/>
          <a:p>
            <a:r>
              <a:rPr lang="en-AU" dirty="0"/>
              <a:t>Tokens (Cont.)</a:t>
            </a:r>
          </a:p>
        </p:txBody>
      </p:sp>
      <p:sp>
        <p:nvSpPr>
          <p:cNvPr id="5" name="Slide Number Placeholder 4">
            <a:extLst>
              <a:ext uri="{FF2B5EF4-FFF2-40B4-BE49-F238E27FC236}">
                <a16:creationId xmlns:a16="http://schemas.microsoft.com/office/drawing/2014/main" id="{FDCBE861-35FB-C143-3862-A78F236C067D}"/>
              </a:ext>
            </a:extLst>
          </p:cNvPr>
          <p:cNvSpPr>
            <a:spLocks noGrp="1"/>
          </p:cNvSpPr>
          <p:nvPr>
            <p:ph type="sldNum" sz="quarter" idx="4"/>
          </p:nvPr>
        </p:nvSpPr>
        <p:spPr/>
        <p:txBody>
          <a:bodyPr/>
          <a:lstStyle/>
          <a:p>
            <a:fld id="{97F98C0B-273E-428A-ABCF-EBED2BA25188}" type="slidenum">
              <a:rPr lang="en-US" smtClean="0"/>
              <a:t>29</a:t>
            </a:fld>
            <a:endParaRPr lang="en-US"/>
          </a:p>
        </p:txBody>
      </p:sp>
    </p:spTree>
    <p:extLst>
      <p:ext uri="{BB962C8B-B14F-4D97-AF65-F5344CB8AC3E}">
        <p14:creationId xmlns:p14="http://schemas.microsoft.com/office/powerpoint/2010/main" val="148863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CB629-0EB5-D44F-F218-EA2B1D325E49}"/>
              </a:ext>
            </a:extLst>
          </p:cNvPr>
          <p:cNvSpPr>
            <a:spLocks noGrp="1"/>
          </p:cNvSpPr>
          <p:nvPr>
            <p:ph type="body" sz="quarter" idx="10"/>
          </p:nvPr>
        </p:nvSpPr>
        <p:spPr>
          <a:xfrm>
            <a:off x="652462" y="1257322"/>
            <a:ext cx="6799857" cy="4000444"/>
          </a:xfrm>
        </p:spPr>
        <p:txBody>
          <a:bodyPr/>
          <a:lstStyle/>
          <a:p>
            <a:r>
              <a:rPr lang="en-AU" dirty="0">
                <a:solidFill>
                  <a:schemeClr val="bg1"/>
                </a:solidFill>
              </a:rPr>
              <a:t>Smart Contracts</a:t>
            </a:r>
          </a:p>
        </p:txBody>
      </p:sp>
    </p:spTree>
    <p:extLst>
      <p:ext uri="{BB962C8B-B14F-4D97-AF65-F5344CB8AC3E}">
        <p14:creationId xmlns:p14="http://schemas.microsoft.com/office/powerpoint/2010/main" val="5395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2200" dirty="0"/>
              <a:t>Cryptocurrencies &amp; tokens are both digital assets, on a shared ledger</a:t>
            </a:r>
          </a:p>
        </p:txBody>
      </p:sp>
      <p:sp>
        <p:nvSpPr>
          <p:cNvPr id="2" name="Title 1"/>
          <p:cNvSpPr>
            <a:spLocks noGrp="1"/>
          </p:cNvSpPr>
          <p:nvPr>
            <p:ph type="title"/>
          </p:nvPr>
        </p:nvSpPr>
        <p:spPr/>
        <p:txBody>
          <a:bodyPr/>
          <a:lstStyle/>
          <a:p>
            <a:r>
              <a:rPr lang="en-AU" dirty="0"/>
              <a:t>Cryptocurrency vs Tokens</a:t>
            </a:r>
          </a:p>
        </p:txBody>
      </p:sp>
      <p:graphicFrame>
        <p:nvGraphicFramePr>
          <p:cNvPr id="4" name="Table 4">
            <a:extLst>
              <a:ext uri="{FF2B5EF4-FFF2-40B4-BE49-F238E27FC236}">
                <a16:creationId xmlns:a16="http://schemas.microsoft.com/office/drawing/2014/main" id="{3CA515DB-AFA4-672A-1CC0-E31B32A671EF}"/>
              </a:ext>
            </a:extLst>
          </p:cNvPr>
          <p:cNvGraphicFramePr>
            <a:graphicFrameLocks noGrp="1"/>
          </p:cNvGraphicFramePr>
          <p:nvPr>
            <p:extLst>
              <p:ext uri="{D42A27DB-BD31-4B8C-83A1-F6EECF244321}">
                <p14:modId xmlns:p14="http://schemas.microsoft.com/office/powerpoint/2010/main" val="3604952756"/>
              </p:ext>
            </p:extLst>
          </p:nvPr>
        </p:nvGraphicFramePr>
        <p:xfrm>
          <a:off x="647999" y="2059864"/>
          <a:ext cx="7882390" cy="3045184"/>
        </p:xfrm>
        <a:graphic>
          <a:graphicData uri="http://schemas.openxmlformats.org/drawingml/2006/table">
            <a:tbl>
              <a:tblPr firstRow="1" bandRow="1">
                <a:tableStyleId>{5C22544A-7EE6-4342-B048-85BDC9FD1C3A}</a:tableStyleId>
              </a:tblPr>
              <a:tblGrid>
                <a:gridCol w="3941195">
                  <a:extLst>
                    <a:ext uri="{9D8B030D-6E8A-4147-A177-3AD203B41FA5}">
                      <a16:colId xmlns:a16="http://schemas.microsoft.com/office/drawing/2014/main" val="1253714442"/>
                    </a:ext>
                  </a:extLst>
                </a:gridCol>
                <a:gridCol w="3941195">
                  <a:extLst>
                    <a:ext uri="{9D8B030D-6E8A-4147-A177-3AD203B41FA5}">
                      <a16:colId xmlns:a16="http://schemas.microsoft.com/office/drawing/2014/main" val="2657188809"/>
                    </a:ext>
                  </a:extLst>
                </a:gridCol>
              </a:tblGrid>
              <a:tr h="0">
                <a:tc>
                  <a:txBody>
                    <a:bodyPr/>
                    <a:lstStyle/>
                    <a:p>
                      <a:pPr algn="ctr"/>
                      <a:r>
                        <a:rPr lang="en-AU" sz="1800" dirty="0"/>
                        <a:t>Cryptocurrency</a:t>
                      </a:r>
                    </a:p>
                  </a:txBody>
                  <a:tcPr marL="68580" marR="68580" marT="34290" marB="34290"/>
                </a:tc>
                <a:tc>
                  <a:txBody>
                    <a:bodyPr/>
                    <a:lstStyle/>
                    <a:p>
                      <a:pPr algn="ctr"/>
                      <a:r>
                        <a:rPr lang="en-AU" sz="1800" dirty="0"/>
                        <a:t>Tokens</a:t>
                      </a:r>
                    </a:p>
                  </a:txBody>
                  <a:tcPr marL="68580" marR="68580" marT="34290" marB="34290"/>
                </a:tc>
                <a:extLst>
                  <a:ext uri="{0D108BD9-81ED-4DB2-BD59-A6C34878D82A}">
                    <a16:rowId xmlns:a16="http://schemas.microsoft.com/office/drawing/2014/main" val="2701035675"/>
                  </a:ext>
                </a:extLst>
              </a:tr>
              <a:tr h="649786">
                <a:tc>
                  <a:txBody>
                    <a:bodyPr/>
                    <a:lstStyle/>
                    <a:p>
                      <a:r>
                        <a:rPr lang="en-AU" sz="1800" dirty="0"/>
                        <a:t>Is baked into blockchain platform by developers, aka native currency</a:t>
                      </a:r>
                    </a:p>
                  </a:txBody>
                  <a:tcPr marL="68580" marR="68580" marT="34290" marB="34290"/>
                </a:tc>
                <a:tc>
                  <a:txBody>
                    <a:bodyPr/>
                    <a:lstStyle/>
                    <a:p>
                      <a:r>
                        <a:rPr lang="en-AU" sz="1800" dirty="0"/>
                        <a:t>User-programmable in smart contracts</a:t>
                      </a:r>
                    </a:p>
                  </a:txBody>
                  <a:tcPr marL="68580" marR="68580" marT="34290" marB="34290"/>
                </a:tc>
                <a:extLst>
                  <a:ext uri="{0D108BD9-81ED-4DB2-BD59-A6C34878D82A}">
                    <a16:rowId xmlns:a16="http://schemas.microsoft.com/office/drawing/2014/main" val="617083091"/>
                  </a:ext>
                </a:extLst>
              </a:tr>
              <a:tr h="649786">
                <a:tc>
                  <a:txBody>
                    <a:bodyPr/>
                    <a:lstStyle/>
                    <a:p>
                      <a:r>
                        <a:rPr lang="en-AU" sz="1800" dirty="0"/>
                        <a:t>Accounting &amp; validation rules are hard-coded in the platform’s base layer</a:t>
                      </a:r>
                    </a:p>
                  </a:txBody>
                  <a:tcPr marL="68580" marR="68580" marT="34290" marB="34290"/>
                </a:tc>
                <a:tc>
                  <a:txBody>
                    <a:bodyPr/>
                    <a:lstStyle/>
                    <a:p>
                      <a:r>
                        <a:rPr lang="en-AU" sz="1800" dirty="0"/>
                        <a:t>Accounting &amp; validation rules are defined in token smart contract(s)</a:t>
                      </a:r>
                    </a:p>
                  </a:txBody>
                  <a:tcPr marL="68580" marR="68580" marT="34290" marB="34290"/>
                </a:tc>
                <a:extLst>
                  <a:ext uri="{0D108BD9-81ED-4DB2-BD59-A6C34878D82A}">
                    <a16:rowId xmlns:a16="http://schemas.microsoft.com/office/drawing/2014/main" val="4042918946"/>
                  </a:ext>
                </a:extLst>
              </a:tr>
              <a:tr h="649786">
                <a:tc>
                  <a:txBody>
                    <a:bodyPr/>
                    <a:lstStyle/>
                    <a:p>
                      <a:r>
                        <a:rPr lang="en-AU" sz="1800" dirty="0"/>
                        <a:t>Not centrally issued, e.g., Bitcoin &amp; Ethereum</a:t>
                      </a:r>
                    </a:p>
                  </a:txBody>
                  <a:tcPr marL="68580" marR="68580" marT="34290" marB="34290"/>
                </a:tc>
                <a:tc>
                  <a:txBody>
                    <a:bodyPr/>
                    <a:lstStyle/>
                    <a:p>
                      <a:r>
                        <a:rPr lang="en-AU" sz="1800" dirty="0"/>
                        <a:t>Centrally issued by someone, e.g., Tether &amp; Mintable NFTs</a:t>
                      </a:r>
                    </a:p>
                  </a:txBody>
                  <a:tcPr marL="68580" marR="68580" marT="34290" marB="34290"/>
                </a:tc>
                <a:extLst>
                  <a:ext uri="{0D108BD9-81ED-4DB2-BD59-A6C34878D82A}">
                    <a16:rowId xmlns:a16="http://schemas.microsoft.com/office/drawing/2014/main" val="1021391678"/>
                  </a:ext>
                </a:extLst>
              </a:tr>
              <a:tr h="376463">
                <a:tc>
                  <a:txBody>
                    <a:bodyPr/>
                    <a:lstStyle/>
                    <a:p>
                      <a:r>
                        <a:rPr lang="en-AU" sz="1800" dirty="0"/>
                        <a:t>Don’t represent other rights/assets</a:t>
                      </a:r>
                    </a:p>
                  </a:txBody>
                  <a:tcPr marL="68580" marR="68580" marT="34290" marB="34290"/>
                </a:tc>
                <a:tc>
                  <a:txBody>
                    <a:bodyPr/>
                    <a:lstStyle/>
                    <a:p>
                      <a:r>
                        <a:rPr lang="en-AU" sz="1800" dirty="0"/>
                        <a:t>Represent some kind of rights</a:t>
                      </a:r>
                    </a:p>
                  </a:txBody>
                  <a:tcPr marL="68580" marR="68580" marT="34290" marB="34290"/>
                </a:tc>
                <a:extLst>
                  <a:ext uri="{0D108BD9-81ED-4DB2-BD59-A6C34878D82A}">
                    <a16:rowId xmlns:a16="http://schemas.microsoft.com/office/drawing/2014/main" val="1785445874"/>
                  </a:ext>
                </a:extLst>
              </a:tr>
              <a:tr h="376463">
                <a:tc>
                  <a:txBody>
                    <a:bodyPr/>
                    <a:lstStyle/>
                    <a:p>
                      <a:r>
                        <a:rPr lang="en-AU" sz="1800" dirty="0"/>
                        <a:t>Usually only on public blockchains</a:t>
                      </a:r>
                    </a:p>
                  </a:txBody>
                  <a:tcPr marL="68580" marR="68580" marT="34290" marB="34290"/>
                </a:tc>
                <a:tc>
                  <a:txBody>
                    <a:bodyPr/>
                    <a:lstStyle/>
                    <a:p>
                      <a:r>
                        <a:rPr lang="en-AU" sz="1800" dirty="0"/>
                        <a:t>Usually on public &amp; private blockchains</a:t>
                      </a:r>
                    </a:p>
                  </a:txBody>
                  <a:tcPr marL="68580" marR="68580" marT="34290" marB="34290"/>
                </a:tc>
                <a:extLst>
                  <a:ext uri="{0D108BD9-81ED-4DB2-BD59-A6C34878D82A}">
                    <a16:rowId xmlns:a16="http://schemas.microsoft.com/office/drawing/2014/main" val="1754100347"/>
                  </a:ext>
                </a:extLst>
              </a:tr>
            </a:tbl>
          </a:graphicData>
        </a:graphic>
      </p:graphicFrame>
      <p:sp>
        <p:nvSpPr>
          <p:cNvPr id="6" name="Slide Number Placeholder 5">
            <a:extLst>
              <a:ext uri="{FF2B5EF4-FFF2-40B4-BE49-F238E27FC236}">
                <a16:creationId xmlns:a16="http://schemas.microsoft.com/office/drawing/2014/main" id="{9281B7B0-18BB-86A9-E249-03FBA93DCD31}"/>
              </a:ext>
            </a:extLst>
          </p:cNvPr>
          <p:cNvSpPr>
            <a:spLocks noGrp="1"/>
          </p:cNvSpPr>
          <p:nvPr>
            <p:ph type="sldNum" sz="quarter" idx="4"/>
          </p:nvPr>
        </p:nvSpPr>
        <p:spPr/>
        <p:txBody>
          <a:bodyPr/>
          <a:lstStyle/>
          <a:p>
            <a:fld id="{97F98C0B-273E-428A-ABCF-EBED2BA25188}" type="slidenum">
              <a:rPr lang="en-US" smtClean="0"/>
              <a:t>30</a:t>
            </a:fld>
            <a:endParaRPr lang="en-US"/>
          </a:p>
        </p:txBody>
      </p:sp>
    </p:spTree>
    <p:extLst>
      <p:ext uri="{BB962C8B-B14F-4D97-AF65-F5344CB8AC3E}">
        <p14:creationId xmlns:p14="http://schemas.microsoft.com/office/powerpoint/2010/main" val="3304254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850A2-DC9C-4DBC-B7C9-E9C4F0D6571B}"/>
              </a:ext>
            </a:extLst>
          </p:cNvPr>
          <p:cNvSpPr>
            <a:spLocks noGrp="1"/>
          </p:cNvSpPr>
          <p:nvPr>
            <p:ph type="title"/>
          </p:nvPr>
        </p:nvSpPr>
        <p:spPr/>
        <p:txBody>
          <a:bodyPr/>
          <a:lstStyle/>
          <a:p>
            <a:r>
              <a:rPr lang="en-AU" dirty="0"/>
              <a:t>Token Categories – Fungible vs Non-fungible</a:t>
            </a:r>
          </a:p>
        </p:txBody>
      </p:sp>
      <p:sp>
        <p:nvSpPr>
          <p:cNvPr id="6" name="Content Placeholder 5">
            <a:extLst>
              <a:ext uri="{FF2B5EF4-FFF2-40B4-BE49-F238E27FC236}">
                <a16:creationId xmlns:a16="http://schemas.microsoft.com/office/drawing/2014/main" id="{AB56F122-3750-492E-A88C-E51DA3C3193E}"/>
              </a:ext>
            </a:extLst>
          </p:cNvPr>
          <p:cNvSpPr>
            <a:spLocks noGrp="1"/>
          </p:cNvSpPr>
          <p:nvPr>
            <p:ph sz="half" idx="1"/>
          </p:nvPr>
        </p:nvSpPr>
        <p:spPr/>
        <p:txBody>
          <a:bodyPr>
            <a:normAutofit/>
          </a:bodyPr>
          <a:lstStyle/>
          <a:p>
            <a:pPr marL="0" indent="0">
              <a:buNone/>
            </a:pPr>
            <a:r>
              <a:rPr lang="en-AU" sz="2520" b="1" dirty="0"/>
              <a:t>Fungible tokens</a:t>
            </a:r>
          </a:p>
          <a:p>
            <a:r>
              <a:rPr lang="en-AU" dirty="0"/>
              <a:t>Identical &amp; interchangeable </a:t>
            </a:r>
          </a:p>
          <a:p>
            <a:pPr lvl="1"/>
            <a:r>
              <a:rPr lang="en-AU" dirty="0"/>
              <a:t>E.g., $2 coin, $10 note</a:t>
            </a:r>
          </a:p>
          <a:p>
            <a:r>
              <a:rPr lang="en-AU" dirty="0"/>
              <a:t>Can be split</a:t>
            </a:r>
          </a:p>
          <a:p>
            <a:r>
              <a:rPr lang="en-AU" dirty="0"/>
              <a:t>Main concern: How many?</a:t>
            </a:r>
          </a:p>
        </p:txBody>
      </p:sp>
      <p:sp>
        <p:nvSpPr>
          <p:cNvPr id="7" name="Content Placeholder 6">
            <a:extLst>
              <a:ext uri="{FF2B5EF4-FFF2-40B4-BE49-F238E27FC236}">
                <a16:creationId xmlns:a16="http://schemas.microsoft.com/office/drawing/2014/main" id="{2AC3A2C0-FF66-4784-A3FF-06C0DCE96762}"/>
              </a:ext>
            </a:extLst>
          </p:cNvPr>
          <p:cNvSpPr>
            <a:spLocks noGrp="1"/>
          </p:cNvSpPr>
          <p:nvPr>
            <p:ph sz="half" idx="2"/>
          </p:nvPr>
        </p:nvSpPr>
        <p:spPr/>
        <p:txBody>
          <a:bodyPr>
            <a:normAutofit/>
          </a:bodyPr>
          <a:lstStyle/>
          <a:p>
            <a:pPr marL="0" indent="0">
              <a:buNone/>
            </a:pPr>
            <a:r>
              <a:rPr lang="en-AU" sz="2520" b="1" dirty="0"/>
              <a:t>Non-fungible tokens (NFTs)</a:t>
            </a:r>
          </a:p>
          <a:p>
            <a:r>
              <a:rPr lang="en-AU" dirty="0"/>
              <a:t>Unique</a:t>
            </a:r>
          </a:p>
          <a:p>
            <a:pPr lvl="1"/>
            <a:r>
              <a:rPr lang="en-AU" dirty="0"/>
              <a:t>E.g., houses, art, patents</a:t>
            </a:r>
          </a:p>
          <a:p>
            <a:r>
              <a:rPr lang="en-AU" dirty="0"/>
              <a:t>Can’t be split</a:t>
            </a:r>
          </a:p>
          <a:p>
            <a:r>
              <a:rPr lang="en-AU" dirty="0"/>
              <a:t>Main concern: Which ones?</a:t>
            </a:r>
          </a:p>
        </p:txBody>
      </p:sp>
      <p:pic>
        <p:nvPicPr>
          <p:cNvPr id="1026" name="Picture 2" descr="See the source image">
            <a:extLst>
              <a:ext uri="{FF2B5EF4-FFF2-40B4-BE49-F238E27FC236}">
                <a16:creationId xmlns:a16="http://schemas.microsoft.com/office/drawing/2014/main" id="{27CE4C14-6400-90EF-B66B-D0691053E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9" y="3834178"/>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0A9A9A-9969-CE59-F0C7-88000AEC616E}"/>
              </a:ext>
            </a:extLst>
          </p:cNvPr>
          <p:cNvSpPr txBox="1"/>
          <p:nvPr/>
        </p:nvSpPr>
        <p:spPr>
          <a:xfrm>
            <a:off x="378765" y="4433968"/>
            <a:ext cx="893193" cy="415498"/>
          </a:xfrm>
          <a:prstGeom prst="rect">
            <a:avLst/>
          </a:prstGeom>
          <a:noFill/>
        </p:spPr>
        <p:txBody>
          <a:bodyPr wrap="none" rtlCol="0">
            <a:spAutoFit/>
          </a:bodyPr>
          <a:lstStyle/>
          <a:p>
            <a:pPr algn="ctr"/>
            <a:r>
              <a:rPr lang="en-AU" sz="1050" dirty="0"/>
              <a:t>Binance Coin</a:t>
            </a:r>
          </a:p>
          <a:p>
            <a:pPr algn="ctr"/>
            <a:r>
              <a:rPr lang="en-AU" sz="1050" dirty="0"/>
              <a:t>(BNB)</a:t>
            </a:r>
          </a:p>
        </p:txBody>
      </p:sp>
      <p:pic>
        <p:nvPicPr>
          <p:cNvPr id="1028" name="Picture 4" descr="See the source image">
            <a:extLst>
              <a:ext uri="{FF2B5EF4-FFF2-40B4-BE49-F238E27FC236}">
                <a16:creationId xmlns:a16="http://schemas.microsoft.com/office/drawing/2014/main" id="{F764814F-C8B7-5032-37AE-D875B5C88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005" y="3834178"/>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B774B8-C6D0-73EF-EC0A-20C46C604A49}"/>
              </a:ext>
            </a:extLst>
          </p:cNvPr>
          <p:cNvSpPr txBox="1"/>
          <p:nvPr/>
        </p:nvSpPr>
        <p:spPr>
          <a:xfrm>
            <a:off x="1506086" y="4433968"/>
            <a:ext cx="809838" cy="415498"/>
          </a:xfrm>
          <a:prstGeom prst="rect">
            <a:avLst/>
          </a:prstGeom>
          <a:noFill/>
        </p:spPr>
        <p:txBody>
          <a:bodyPr wrap="none" rtlCol="0">
            <a:spAutoFit/>
          </a:bodyPr>
          <a:lstStyle/>
          <a:p>
            <a:pPr algn="ctr"/>
            <a:r>
              <a:rPr lang="en-AU" sz="1050" dirty="0"/>
              <a:t>Tether USD</a:t>
            </a:r>
          </a:p>
          <a:p>
            <a:pPr algn="ctr"/>
            <a:r>
              <a:rPr lang="en-AU" sz="1050" dirty="0"/>
              <a:t>(USDT)</a:t>
            </a:r>
          </a:p>
        </p:txBody>
      </p:sp>
      <p:sp>
        <p:nvSpPr>
          <p:cNvPr id="11" name="TextBox 10">
            <a:extLst>
              <a:ext uri="{FF2B5EF4-FFF2-40B4-BE49-F238E27FC236}">
                <a16:creationId xmlns:a16="http://schemas.microsoft.com/office/drawing/2014/main" id="{1A0C9DE4-D6FC-C501-C25E-D5745C8140DD}"/>
              </a:ext>
            </a:extLst>
          </p:cNvPr>
          <p:cNvSpPr txBox="1"/>
          <p:nvPr/>
        </p:nvSpPr>
        <p:spPr>
          <a:xfrm>
            <a:off x="2532952" y="4433968"/>
            <a:ext cx="1457450" cy="415498"/>
          </a:xfrm>
          <a:prstGeom prst="rect">
            <a:avLst/>
          </a:prstGeom>
          <a:noFill/>
        </p:spPr>
        <p:txBody>
          <a:bodyPr wrap="none" rtlCol="0">
            <a:spAutoFit/>
          </a:bodyPr>
          <a:lstStyle/>
          <a:p>
            <a:pPr algn="ctr"/>
            <a:r>
              <a:rPr lang="en-AU" sz="1050" dirty="0"/>
              <a:t>Perth Mint Gold Token </a:t>
            </a:r>
          </a:p>
          <a:p>
            <a:pPr algn="ctr"/>
            <a:r>
              <a:rPr lang="en-AU" sz="1050" dirty="0"/>
              <a:t>(PMGT)</a:t>
            </a:r>
          </a:p>
        </p:txBody>
      </p:sp>
      <p:pic>
        <p:nvPicPr>
          <p:cNvPr id="1034" name="Picture 10" descr="See the source image">
            <a:extLst>
              <a:ext uri="{FF2B5EF4-FFF2-40B4-BE49-F238E27FC236}">
                <a16:creationId xmlns:a16="http://schemas.microsoft.com/office/drawing/2014/main" id="{8A5BD89B-AE9A-DA92-7181-77DEF0DBF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429" t="14330" r="11426" b="7245"/>
          <a:stretch/>
        </p:blipFill>
        <p:spPr bwMode="auto">
          <a:xfrm>
            <a:off x="5328978" y="3834178"/>
            <a:ext cx="710964"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5E213E92-53C4-8FF3-58CD-E111CACF90D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8605" b="6573"/>
          <a:stretch/>
        </p:blipFill>
        <p:spPr bwMode="auto">
          <a:xfrm>
            <a:off x="2938173" y="3834178"/>
            <a:ext cx="636628"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ogo">
            <a:extLst>
              <a:ext uri="{FF2B5EF4-FFF2-40B4-BE49-F238E27FC236}">
                <a16:creationId xmlns:a16="http://schemas.microsoft.com/office/drawing/2014/main" id="{08F035B2-79B7-377F-8EF9-E723504049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363" b="7363"/>
          <a:stretch/>
        </p:blipFill>
        <p:spPr bwMode="auto">
          <a:xfrm>
            <a:off x="6570998" y="3834178"/>
            <a:ext cx="633249" cy="540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B070C14-F26E-0B6C-3B85-EBE53794D6C6}"/>
              </a:ext>
            </a:extLst>
          </p:cNvPr>
          <p:cNvSpPr txBox="1"/>
          <p:nvPr/>
        </p:nvSpPr>
        <p:spPr>
          <a:xfrm>
            <a:off x="4919467" y="4434277"/>
            <a:ext cx="1321196" cy="415498"/>
          </a:xfrm>
          <a:prstGeom prst="rect">
            <a:avLst/>
          </a:prstGeom>
          <a:noFill/>
        </p:spPr>
        <p:txBody>
          <a:bodyPr wrap="none" rtlCol="0">
            <a:spAutoFit/>
          </a:bodyPr>
          <a:lstStyle/>
          <a:p>
            <a:pPr algn="ctr"/>
            <a:r>
              <a:rPr lang="en-AU" sz="1050" dirty="0"/>
              <a:t>CryptoKitties Dragon</a:t>
            </a:r>
          </a:p>
          <a:p>
            <a:pPr algn="ctr"/>
            <a:r>
              <a:rPr lang="en-AU" sz="1050" dirty="0"/>
              <a:t>$1.3M</a:t>
            </a:r>
          </a:p>
        </p:txBody>
      </p:sp>
      <p:pic>
        <p:nvPicPr>
          <p:cNvPr id="1042" name="Picture 18" descr="Image">
            <a:extLst>
              <a:ext uri="{FF2B5EF4-FFF2-40B4-BE49-F238E27FC236}">
                <a16:creationId xmlns:a16="http://schemas.microsoft.com/office/drawing/2014/main" id="{579FEFDF-72E2-7005-DC1D-287778A560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5016" y="3834178"/>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D7BCB55-09C6-D701-9CA3-05FA4F644876}"/>
              </a:ext>
            </a:extLst>
          </p:cNvPr>
          <p:cNvSpPr txBox="1"/>
          <p:nvPr/>
        </p:nvSpPr>
        <p:spPr>
          <a:xfrm>
            <a:off x="7576766" y="4433854"/>
            <a:ext cx="942887" cy="415498"/>
          </a:xfrm>
          <a:prstGeom prst="rect">
            <a:avLst/>
          </a:prstGeom>
          <a:noFill/>
        </p:spPr>
        <p:txBody>
          <a:bodyPr wrap="none" rtlCol="0">
            <a:spAutoFit/>
          </a:bodyPr>
          <a:lstStyle/>
          <a:p>
            <a:pPr algn="ctr"/>
            <a:r>
              <a:rPr lang="en-AU" sz="1050" dirty="0"/>
              <a:t>Beeple’s opus</a:t>
            </a:r>
          </a:p>
          <a:p>
            <a:pPr algn="ctr"/>
            <a:r>
              <a:rPr lang="en-AU" sz="1050" dirty="0"/>
              <a:t>$69M</a:t>
            </a:r>
          </a:p>
        </p:txBody>
      </p:sp>
      <p:sp>
        <p:nvSpPr>
          <p:cNvPr id="19" name="TextBox 18">
            <a:extLst>
              <a:ext uri="{FF2B5EF4-FFF2-40B4-BE49-F238E27FC236}">
                <a16:creationId xmlns:a16="http://schemas.microsoft.com/office/drawing/2014/main" id="{C030504D-13B6-6038-F9C9-070B453F3EAB}"/>
              </a:ext>
            </a:extLst>
          </p:cNvPr>
          <p:cNvSpPr txBox="1"/>
          <p:nvPr/>
        </p:nvSpPr>
        <p:spPr>
          <a:xfrm>
            <a:off x="6305571" y="4433854"/>
            <a:ext cx="1164101" cy="415498"/>
          </a:xfrm>
          <a:prstGeom prst="rect">
            <a:avLst/>
          </a:prstGeom>
          <a:noFill/>
        </p:spPr>
        <p:txBody>
          <a:bodyPr wrap="none" rtlCol="0">
            <a:spAutoFit/>
          </a:bodyPr>
          <a:lstStyle/>
          <a:p>
            <a:pPr algn="ctr"/>
            <a:r>
              <a:rPr lang="en-AU" sz="1050" dirty="0"/>
              <a:t>Bored Ape #2087 </a:t>
            </a:r>
          </a:p>
          <a:p>
            <a:pPr algn="ctr"/>
            <a:r>
              <a:rPr lang="en-AU" sz="1050" dirty="0"/>
              <a:t>$2.3M</a:t>
            </a:r>
          </a:p>
        </p:txBody>
      </p:sp>
      <p:sp>
        <p:nvSpPr>
          <p:cNvPr id="5" name="Slide Number Placeholder 4">
            <a:extLst>
              <a:ext uri="{FF2B5EF4-FFF2-40B4-BE49-F238E27FC236}">
                <a16:creationId xmlns:a16="http://schemas.microsoft.com/office/drawing/2014/main" id="{360AB1CF-4540-2D9D-0ACA-2A7C1E0C9C9D}"/>
              </a:ext>
            </a:extLst>
          </p:cNvPr>
          <p:cNvSpPr>
            <a:spLocks noGrp="1"/>
          </p:cNvSpPr>
          <p:nvPr>
            <p:ph type="sldNum" sz="quarter" idx="4"/>
          </p:nvPr>
        </p:nvSpPr>
        <p:spPr/>
        <p:txBody>
          <a:bodyPr/>
          <a:lstStyle/>
          <a:p>
            <a:fld id="{97F98C0B-273E-428A-ABCF-EBED2BA25188}" type="slidenum">
              <a:rPr lang="en-US" smtClean="0"/>
              <a:t>31</a:t>
            </a:fld>
            <a:endParaRPr lang="en-US"/>
          </a:p>
        </p:txBody>
      </p:sp>
    </p:spTree>
    <p:extLst>
      <p:ext uri="{BB962C8B-B14F-4D97-AF65-F5344CB8AC3E}">
        <p14:creationId xmlns:p14="http://schemas.microsoft.com/office/powerpoint/2010/main" val="4222353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33489-22C6-7F09-0889-A27632BBDB94}"/>
              </a:ext>
            </a:extLst>
          </p:cNvPr>
          <p:cNvSpPr>
            <a:spLocks noGrp="1"/>
          </p:cNvSpPr>
          <p:nvPr>
            <p:ph idx="1"/>
          </p:nvPr>
        </p:nvSpPr>
        <p:spPr/>
        <p:txBody>
          <a:bodyPr>
            <a:normAutofit/>
          </a:bodyPr>
          <a:lstStyle/>
          <a:p>
            <a:r>
              <a:rPr lang="en-AU" dirty="0"/>
              <a:t>Payment tokens – Medium of exchange</a:t>
            </a:r>
          </a:p>
          <a:p>
            <a:pPr lvl="1"/>
            <a:r>
              <a:rPr lang="en-AU" sz="1800" dirty="0"/>
              <a:t>Cryptocurrency, ERC-20 tokens</a:t>
            </a:r>
          </a:p>
          <a:p>
            <a:r>
              <a:rPr lang="en-AU" dirty="0"/>
              <a:t>Utility tokens – Right to use/purchase a product or service</a:t>
            </a:r>
          </a:p>
          <a:p>
            <a:pPr lvl="1"/>
            <a:r>
              <a:rPr lang="en-AU" sz="1800" dirty="0"/>
              <a:t>Usually, one that is still in development</a:t>
            </a:r>
          </a:p>
          <a:p>
            <a:r>
              <a:rPr lang="en-AU" dirty="0"/>
              <a:t>Security token – Rights to an underlying asset, provide voting rights, or provide rights to profits &amp; losses</a:t>
            </a:r>
          </a:p>
          <a:p>
            <a:pPr lvl="1"/>
            <a:r>
              <a:rPr lang="en-AU" sz="1800" dirty="0"/>
              <a:t>Token owner becomes a shareholder of the entity or an owner of the underlying financial instrument</a:t>
            </a:r>
          </a:p>
          <a:p>
            <a:r>
              <a:rPr lang="en-AU" dirty="0"/>
              <a:t>Hybrid tokens – Both a utility &amp; security token</a:t>
            </a:r>
          </a:p>
        </p:txBody>
      </p:sp>
      <p:sp>
        <p:nvSpPr>
          <p:cNvPr id="3" name="Title 2">
            <a:extLst>
              <a:ext uri="{FF2B5EF4-FFF2-40B4-BE49-F238E27FC236}">
                <a16:creationId xmlns:a16="http://schemas.microsoft.com/office/drawing/2014/main" id="{FE7E1F60-1896-7FBD-C0DC-CD9655ACF9F9}"/>
              </a:ext>
            </a:extLst>
          </p:cNvPr>
          <p:cNvSpPr>
            <a:spLocks noGrp="1"/>
          </p:cNvSpPr>
          <p:nvPr>
            <p:ph type="title"/>
          </p:nvPr>
        </p:nvSpPr>
        <p:spPr/>
        <p:txBody>
          <a:bodyPr/>
          <a:lstStyle/>
          <a:p>
            <a:r>
              <a:rPr lang="en-AU" dirty="0"/>
              <a:t>Token Categories (Cont.)</a:t>
            </a:r>
          </a:p>
        </p:txBody>
      </p:sp>
      <p:sp>
        <p:nvSpPr>
          <p:cNvPr id="5" name="Slide Number Placeholder 4">
            <a:extLst>
              <a:ext uri="{FF2B5EF4-FFF2-40B4-BE49-F238E27FC236}">
                <a16:creationId xmlns:a16="http://schemas.microsoft.com/office/drawing/2014/main" id="{AE56563E-B883-AC37-DAAA-C7AF6F88FEC3}"/>
              </a:ext>
            </a:extLst>
          </p:cNvPr>
          <p:cNvSpPr>
            <a:spLocks noGrp="1"/>
          </p:cNvSpPr>
          <p:nvPr>
            <p:ph type="sldNum" sz="quarter" idx="4"/>
          </p:nvPr>
        </p:nvSpPr>
        <p:spPr/>
        <p:txBody>
          <a:bodyPr/>
          <a:lstStyle/>
          <a:p>
            <a:fld id="{97F98C0B-273E-428A-ABCF-EBED2BA25188}" type="slidenum">
              <a:rPr lang="en-US" smtClean="0"/>
              <a:t>32</a:t>
            </a:fld>
            <a:endParaRPr lang="en-US"/>
          </a:p>
        </p:txBody>
      </p:sp>
    </p:spTree>
    <p:extLst>
      <p:ext uri="{BB962C8B-B14F-4D97-AF65-F5344CB8AC3E}">
        <p14:creationId xmlns:p14="http://schemas.microsoft.com/office/powerpoint/2010/main" val="409940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E89FA-8887-9BE7-8E2D-0C53E02D604F}"/>
              </a:ext>
            </a:extLst>
          </p:cNvPr>
          <p:cNvSpPr>
            <a:spLocks noGrp="1"/>
          </p:cNvSpPr>
          <p:nvPr>
            <p:ph type="title"/>
          </p:nvPr>
        </p:nvSpPr>
        <p:spPr>
          <a:xfrm>
            <a:off x="648000" y="287999"/>
            <a:ext cx="7920000" cy="648000"/>
          </a:xfrm>
        </p:spPr>
        <p:txBody>
          <a:bodyPr/>
          <a:lstStyle/>
          <a:p>
            <a:r>
              <a:rPr lang="en-AU" dirty="0"/>
              <a:t>ERC-20 Fungible Tokens</a:t>
            </a:r>
          </a:p>
        </p:txBody>
      </p:sp>
      <p:sp>
        <p:nvSpPr>
          <p:cNvPr id="4" name="TextBox 3">
            <a:extLst>
              <a:ext uri="{FF2B5EF4-FFF2-40B4-BE49-F238E27FC236}">
                <a16:creationId xmlns:a16="http://schemas.microsoft.com/office/drawing/2014/main" id="{B677B2D7-0450-4579-B857-E64E95F76810}"/>
              </a:ext>
            </a:extLst>
          </p:cNvPr>
          <p:cNvSpPr txBox="1"/>
          <p:nvPr/>
        </p:nvSpPr>
        <p:spPr>
          <a:xfrm>
            <a:off x="480620" y="3194084"/>
            <a:ext cx="8182760" cy="1708160"/>
          </a:xfrm>
          <a:prstGeom prst="rect">
            <a:avLst/>
          </a:prstGeom>
          <a:noFill/>
        </p:spPr>
        <p:txBody>
          <a:bodyPr wrap="square" rtlCol="0">
            <a:spAutoFit/>
          </a:bodyPr>
          <a:lstStyle/>
          <a:p>
            <a:endParaRPr lang="en-AU" sz="1500" b="1" dirty="0"/>
          </a:p>
          <a:p>
            <a:r>
              <a:rPr lang="en-AU" sz="1500" dirty="0">
                <a:latin typeface="Consolas" panose="020B0609020204030204" pitchFamily="49" charset="0"/>
                <a:cs typeface="Consolas" panose="020B0609020204030204" pitchFamily="49" charset="0"/>
              </a:rPr>
              <a:t>transfer(address _to, uint256 _value) public returns (bool success);</a:t>
            </a:r>
          </a:p>
          <a:p>
            <a:r>
              <a:rPr lang="en-AU" sz="1500" dirty="0">
                <a:latin typeface="Consolas" panose="020B0609020204030204" pitchFamily="49" charset="0"/>
                <a:cs typeface="Consolas" panose="020B0609020204030204" pitchFamily="49" charset="0"/>
              </a:rPr>
              <a:t>transferFrom(address _from, address _to, uint256 _value) public returns (bool success);</a:t>
            </a:r>
          </a:p>
          <a:p>
            <a:r>
              <a:rPr lang="en-AU" sz="1500" dirty="0">
                <a:latin typeface="Consolas" panose="020B0609020204030204" pitchFamily="49" charset="0"/>
                <a:cs typeface="Consolas" panose="020B0609020204030204" pitchFamily="49" charset="0"/>
              </a:rPr>
              <a:t>approve(address _spender, uint256 _value) public returns (bool success);</a:t>
            </a:r>
          </a:p>
          <a:p>
            <a:r>
              <a:rPr lang="en-AU" sz="1500" dirty="0">
                <a:latin typeface="Consolas" panose="020B0609020204030204" pitchFamily="49" charset="0"/>
                <a:cs typeface="Consolas" panose="020B0609020204030204" pitchFamily="49" charset="0"/>
              </a:rPr>
              <a:t>_mint(address account, uint256 amount);</a:t>
            </a:r>
          </a:p>
          <a:p>
            <a:r>
              <a:rPr lang="en-AU" sz="1500" dirty="0">
                <a:latin typeface="Consolas" panose="020B0609020204030204" pitchFamily="49" charset="0"/>
                <a:cs typeface="Consolas" panose="020B0609020204030204" pitchFamily="49" charset="0"/>
              </a:rPr>
              <a:t>_burn(address account, uint256 amount);</a:t>
            </a:r>
          </a:p>
        </p:txBody>
      </p:sp>
      <p:sp>
        <p:nvSpPr>
          <p:cNvPr id="8" name="Rounded Rectangle 7">
            <a:extLst>
              <a:ext uri="{FF2B5EF4-FFF2-40B4-BE49-F238E27FC236}">
                <a16:creationId xmlns:a16="http://schemas.microsoft.com/office/drawing/2014/main" id="{41470C85-37CF-3E13-AF36-ADEE713D5890}"/>
              </a:ext>
            </a:extLst>
          </p:cNvPr>
          <p:cNvSpPr/>
          <p:nvPr/>
        </p:nvSpPr>
        <p:spPr>
          <a:xfrm>
            <a:off x="4060101" y="1556087"/>
            <a:ext cx="1483016" cy="862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ERC-20 Contract</a:t>
            </a:r>
          </a:p>
        </p:txBody>
      </p:sp>
      <p:pic>
        <p:nvPicPr>
          <p:cNvPr id="12" name="Graphic 11" descr="Woman with solid fill">
            <a:extLst>
              <a:ext uri="{FF2B5EF4-FFF2-40B4-BE49-F238E27FC236}">
                <a16:creationId xmlns:a16="http://schemas.microsoft.com/office/drawing/2014/main" id="{21868201-AC8F-F3A1-FD19-43D4BBAB39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92161" y="2756676"/>
            <a:ext cx="685800" cy="685800"/>
          </a:xfrm>
          <a:prstGeom prst="rect">
            <a:avLst/>
          </a:prstGeom>
        </p:spPr>
      </p:pic>
      <p:pic>
        <p:nvPicPr>
          <p:cNvPr id="14" name="Graphic 13" descr="User with solid fill">
            <a:extLst>
              <a:ext uri="{FF2B5EF4-FFF2-40B4-BE49-F238E27FC236}">
                <a16:creationId xmlns:a16="http://schemas.microsoft.com/office/drawing/2014/main" id="{CBA99C26-76E7-8271-92E8-0DE8ADAD3E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65242" y="1632343"/>
            <a:ext cx="685800" cy="685800"/>
          </a:xfrm>
          <a:prstGeom prst="rect">
            <a:avLst/>
          </a:prstGeom>
        </p:spPr>
      </p:pic>
      <p:cxnSp>
        <p:nvCxnSpPr>
          <p:cNvPr id="16" name="Straight Arrow Connector 15">
            <a:extLst>
              <a:ext uri="{FF2B5EF4-FFF2-40B4-BE49-F238E27FC236}">
                <a16:creationId xmlns:a16="http://schemas.microsoft.com/office/drawing/2014/main" id="{ABBD1419-6346-AF56-F8F6-7E5C7C238FB9}"/>
              </a:ext>
            </a:extLst>
          </p:cNvPr>
          <p:cNvCxnSpPr>
            <a:cxnSpLocks/>
            <a:stCxn id="14" idx="3"/>
            <a:endCxn id="8" idx="1"/>
          </p:cNvCxnSpPr>
          <p:nvPr/>
        </p:nvCxnSpPr>
        <p:spPr>
          <a:xfrm>
            <a:off x="2151043" y="1975244"/>
            <a:ext cx="1909058" cy="1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132106C-EB88-B2E9-061A-A0BBC5CE587D}"/>
              </a:ext>
            </a:extLst>
          </p:cNvPr>
          <p:cNvSpPr txBox="1"/>
          <p:nvPr/>
        </p:nvSpPr>
        <p:spPr>
          <a:xfrm>
            <a:off x="2121172" y="1712949"/>
            <a:ext cx="1946957" cy="715581"/>
          </a:xfrm>
          <a:prstGeom prst="rect">
            <a:avLst/>
          </a:prstGeom>
          <a:noFill/>
        </p:spPr>
        <p:txBody>
          <a:bodyPr wrap="square" rtlCol="0">
            <a:spAutoFit/>
          </a:bodyPr>
          <a:lstStyle/>
          <a:p>
            <a:pPr algn="ctr"/>
            <a:r>
              <a:rPr lang="en-AU" sz="1350" dirty="0"/>
              <a:t>Deploy with {name, symbol, totalSupply, Minter}</a:t>
            </a:r>
          </a:p>
        </p:txBody>
      </p:sp>
      <p:cxnSp>
        <p:nvCxnSpPr>
          <p:cNvPr id="21" name="Curved Connector 20">
            <a:extLst>
              <a:ext uri="{FF2B5EF4-FFF2-40B4-BE49-F238E27FC236}">
                <a16:creationId xmlns:a16="http://schemas.microsoft.com/office/drawing/2014/main" id="{F837DF01-6F86-AB84-8B1F-E58F8DFFD5F3}"/>
              </a:ext>
            </a:extLst>
          </p:cNvPr>
          <p:cNvCxnSpPr>
            <a:cxnSpLocks/>
            <a:endCxn id="8" idx="2"/>
          </p:cNvCxnSpPr>
          <p:nvPr/>
        </p:nvCxnSpPr>
        <p:spPr>
          <a:xfrm flipV="1">
            <a:off x="3759039" y="2418781"/>
            <a:ext cx="1042571" cy="8195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90EF43F-F71D-1DAE-C4CD-04699ED4C9F7}"/>
              </a:ext>
            </a:extLst>
          </p:cNvPr>
          <p:cNvSpPr txBox="1"/>
          <p:nvPr/>
        </p:nvSpPr>
        <p:spPr>
          <a:xfrm>
            <a:off x="3605279" y="2873281"/>
            <a:ext cx="2155544" cy="507831"/>
          </a:xfrm>
          <a:prstGeom prst="rect">
            <a:avLst/>
          </a:prstGeom>
          <a:noFill/>
        </p:spPr>
        <p:txBody>
          <a:bodyPr wrap="square" rtlCol="0">
            <a:spAutoFit/>
          </a:bodyPr>
          <a:lstStyle/>
          <a:p>
            <a:pPr algn="ctr"/>
            <a:r>
              <a:rPr lang="en-AU" sz="1350" dirty="0"/>
              <a:t>_mint(), </a:t>
            </a:r>
          </a:p>
          <a:p>
            <a:pPr algn="ctr"/>
            <a:r>
              <a:rPr lang="en-AU" sz="1350" dirty="0"/>
              <a:t>_burn()</a:t>
            </a:r>
          </a:p>
        </p:txBody>
      </p:sp>
      <p:sp>
        <p:nvSpPr>
          <p:cNvPr id="24" name="TextBox 23">
            <a:extLst>
              <a:ext uri="{FF2B5EF4-FFF2-40B4-BE49-F238E27FC236}">
                <a16:creationId xmlns:a16="http://schemas.microsoft.com/office/drawing/2014/main" id="{38B68DC7-EDE5-072C-3DE7-EE6FBF33FBB0}"/>
              </a:ext>
            </a:extLst>
          </p:cNvPr>
          <p:cNvSpPr txBox="1"/>
          <p:nvPr/>
        </p:nvSpPr>
        <p:spPr>
          <a:xfrm>
            <a:off x="2647521" y="2903529"/>
            <a:ext cx="887540" cy="300082"/>
          </a:xfrm>
          <a:prstGeom prst="rect">
            <a:avLst/>
          </a:prstGeom>
          <a:noFill/>
        </p:spPr>
        <p:txBody>
          <a:bodyPr wrap="square" rtlCol="0">
            <a:spAutoFit/>
          </a:bodyPr>
          <a:lstStyle/>
          <a:p>
            <a:pPr algn="ctr"/>
            <a:r>
              <a:rPr lang="en-AU" sz="1350" dirty="0"/>
              <a:t>Minter</a:t>
            </a:r>
          </a:p>
        </p:txBody>
      </p:sp>
      <p:sp>
        <p:nvSpPr>
          <p:cNvPr id="25" name="TextBox 24">
            <a:extLst>
              <a:ext uri="{FF2B5EF4-FFF2-40B4-BE49-F238E27FC236}">
                <a16:creationId xmlns:a16="http://schemas.microsoft.com/office/drawing/2014/main" id="{3A288240-7F5B-1F8A-FCBB-D045D4048F20}"/>
              </a:ext>
            </a:extLst>
          </p:cNvPr>
          <p:cNvSpPr txBox="1"/>
          <p:nvPr/>
        </p:nvSpPr>
        <p:spPr>
          <a:xfrm>
            <a:off x="825116" y="1795239"/>
            <a:ext cx="887540" cy="300082"/>
          </a:xfrm>
          <a:prstGeom prst="rect">
            <a:avLst/>
          </a:prstGeom>
          <a:noFill/>
        </p:spPr>
        <p:txBody>
          <a:bodyPr wrap="square" rtlCol="0">
            <a:spAutoFit/>
          </a:bodyPr>
          <a:lstStyle/>
          <a:p>
            <a:pPr algn="ctr"/>
            <a:r>
              <a:rPr lang="en-AU" sz="1350" dirty="0"/>
              <a:t>Deployer</a:t>
            </a:r>
          </a:p>
        </p:txBody>
      </p:sp>
      <p:pic>
        <p:nvPicPr>
          <p:cNvPr id="27" name="Graphic 26" descr="Man outline">
            <a:extLst>
              <a:ext uri="{FF2B5EF4-FFF2-40B4-BE49-F238E27FC236}">
                <a16:creationId xmlns:a16="http://schemas.microsoft.com/office/drawing/2014/main" id="{F0B17475-05FE-C7B6-78E1-D20AE944CE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14762" y="1087814"/>
            <a:ext cx="685800" cy="685800"/>
          </a:xfrm>
          <a:prstGeom prst="rect">
            <a:avLst/>
          </a:prstGeom>
        </p:spPr>
      </p:pic>
      <p:sp>
        <p:nvSpPr>
          <p:cNvPr id="28" name="TextBox 27">
            <a:extLst>
              <a:ext uri="{FF2B5EF4-FFF2-40B4-BE49-F238E27FC236}">
                <a16:creationId xmlns:a16="http://schemas.microsoft.com/office/drawing/2014/main" id="{EB2155B9-FF42-94B7-812A-7893B8BFFFE5}"/>
              </a:ext>
            </a:extLst>
          </p:cNvPr>
          <p:cNvSpPr txBox="1"/>
          <p:nvPr/>
        </p:nvSpPr>
        <p:spPr>
          <a:xfrm>
            <a:off x="7374616" y="1331659"/>
            <a:ext cx="887540" cy="300082"/>
          </a:xfrm>
          <a:prstGeom prst="rect">
            <a:avLst/>
          </a:prstGeom>
          <a:noFill/>
        </p:spPr>
        <p:txBody>
          <a:bodyPr wrap="square" rtlCol="0">
            <a:spAutoFit/>
          </a:bodyPr>
          <a:lstStyle/>
          <a:p>
            <a:pPr algn="ctr"/>
            <a:r>
              <a:rPr lang="en-AU" sz="1350" dirty="0"/>
              <a:t>3</a:t>
            </a:r>
            <a:r>
              <a:rPr lang="en-AU" sz="1350" baseline="30000" dirty="0"/>
              <a:t>rd</a:t>
            </a:r>
            <a:r>
              <a:rPr lang="en-AU" sz="1350" dirty="0"/>
              <a:t> party</a:t>
            </a:r>
          </a:p>
        </p:txBody>
      </p:sp>
      <p:sp>
        <p:nvSpPr>
          <p:cNvPr id="29" name="TextBox 28">
            <a:extLst>
              <a:ext uri="{FF2B5EF4-FFF2-40B4-BE49-F238E27FC236}">
                <a16:creationId xmlns:a16="http://schemas.microsoft.com/office/drawing/2014/main" id="{1A351A35-73FD-4DD7-724A-AAB9558F2B45}"/>
              </a:ext>
            </a:extLst>
          </p:cNvPr>
          <p:cNvSpPr txBox="1"/>
          <p:nvPr/>
        </p:nvSpPr>
        <p:spPr>
          <a:xfrm>
            <a:off x="7475579" y="2765029"/>
            <a:ext cx="786576" cy="300082"/>
          </a:xfrm>
          <a:prstGeom prst="rect">
            <a:avLst/>
          </a:prstGeom>
          <a:noFill/>
        </p:spPr>
        <p:txBody>
          <a:bodyPr wrap="square" rtlCol="0">
            <a:spAutoFit/>
          </a:bodyPr>
          <a:lstStyle/>
          <a:p>
            <a:r>
              <a:rPr lang="en-AU" sz="1350" dirty="0"/>
              <a:t>User</a:t>
            </a:r>
          </a:p>
        </p:txBody>
      </p:sp>
      <p:cxnSp>
        <p:nvCxnSpPr>
          <p:cNvPr id="31" name="Straight Arrow Connector 30">
            <a:extLst>
              <a:ext uri="{FF2B5EF4-FFF2-40B4-BE49-F238E27FC236}">
                <a16:creationId xmlns:a16="http://schemas.microsoft.com/office/drawing/2014/main" id="{DC43B7B3-8875-4D8D-AC3D-8F06FE49E734}"/>
              </a:ext>
            </a:extLst>
          </p:cNvPr>
          <p:cNvCxnSpPr>
            <a:cxnSpLocks/>
          </p:cNvCxnSpPr>
          <p:nvPr/>
        </p:nvCxnSpPr>
        <p:spPr>
          <a:xfrm flipH="1">
            <a:off x="5522143" y="1520549"/>
            <a:ext cx="1500200" cy="32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A4767A-AC0D-FDA1-1C02-68F117185555}"/>
              </a:ext>
            </a:extLst>
          </p:cNvPr>
          <p:cNvCxnSpPr>
            <a:cxnSpLocks/>
            <a:stCxn id="42" idx="1"/>
          </p:cNvCxnSpPr>
          <p:nvPr/>
        </p:nvCxnSpPr>
        <p:spPr>
          <a:xfrm flipH="1" flipV="1">
            <a:off x="5543118" y="2193911"/>
            <a:ext cx="1371645" cy="70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534CD77-F1B0-38B4-57A7-B18471F51E6F}"/>
              </a:ext>
            </a:extLst>
          </p:cNvPr>
          <p:cNvCxnSpPr>
            <a:cxnSpLocks/>
            <a:stCxn id="42" idx="0"/>
            <a:endCxn id="27" idx="2"/>
          </p:cNvCxnSpPr>
          <p:nvPr/>
        </p:nvCxnSpPr>
        <p:spPr>
          <a:xfrm flipV="1">
            <a:off x="7257662" y="1773615"/>
            <a:ext cx="0" cy="78701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92D7E-D71B-73C0-43E7-D7C4AD4C302F}"/>
              </a:ext>
            </a:extLst>
          </p:cNvPr>
          <p:cNvSpPr txBox="1"/>
          <p:nvPr/>
        </p:nvSpPr>
        <p:spPr>
          <a:xfrm>
            <a:off x="7286223" y="1988303"/>
            <a:ext cx="887540" cy="300082"/>
          </a:xfrm>
          <a:prstGeom prst="rect">
            <a:avLst/>
          </a:prstGeom>
          <a:noFill/>
        </p:spPr>
        <p:txBody>
          <a:bodyPr wrap="square" rtlCol="0">
            <a:spAutoFit/>
          </a:bodyPr>
          <a:lstStyle/>
          <a:p>
            <a:pPr algn="ctr"/>
            <a:r>
              <a:rPr lang="en-AU" sz="1350" dirty="0"/>
              <a:t>approve</a:t>
            </a:r>
          </a:p>
        </p:txBody>
      </p:sp>
      <p:sp>
        <p:nvSpPr>
          <p:cNvPr id="40" name="TextBox 39">
            <a:extLst>
              <a:ext uri="{FF2B5EF4-FFF2-40B4-BE49-F238E27FC236}">
                <a16:creationId xmlns:a16="http://schemas.microsoft.com/office/drawing/2014/main" id="{879BC400-61D1-FE7E-1E8D-6737909E6702}"/>
              </a:ext>
            </a:extLst>
          </p:cNvPr>
          <p:cNvSpPr txBox="1"/>
          <p:nvPr/>
        </p:nvSpPr>
        <p:spPr>
          <a:xfrm rot="20852535">
            <a:off x="5736576" y="1373165"/>
            <a:ext cx="1216965" cy="300082"/>
          </a:xfrm>
          <a:prstGeom prst="rect">
            <a:avLst/>
          </a:prstGeom>
          <a:noFill/>
        </p:spPr>
        <p:txBody>
          <a:bodyPr wrap="square" rtlCol="0">
            <a:spAutoFit/>
          </a:bodyPr>
          <a:lstStyle/>
          <a:p>
            <a:pPr algn="ctr"/>
            <a:r>
              <a:rPr lang="en-AU" sz="1350" dirty="0"/>
              <a:t>transferFrom()</a:t>
            </a:r>
          </a:p>
        </p:txBody>
      </p:sp>
      <p:sp>
        <p:nvSpPr>
          <p:cNvPr id="41" name="TextBox 40">
            <a:extLst>
              <a:ext uri="{FF2B5EF4-FFF2-40B4-BE49-F238E27FC236}">
                <a16:creationId xmlns:a16="http://schemas.microsoft.com/office/drawing/2014/main" id="{C1D13CDB-25B0-7DE3-E4FD-A353B2AA9898}"/>
              </a:ext>
            </a:extLst>
          </p:cNvPr>
          <p:cNvSpPr txBox="1"/>
          <p:nvPr/>
        </p:nvSpPr>
        <p:spPr>
          <a:xfrm rot="1602071">
            <a:off x="5735995" y="2309073"/>
            <a:ext cx="1129813" cy="507831"/>
          </a:xfrm>
          <a:prstGeom prst="rect">
            <a:avLst/>
          </a:prstGeom>
          <a:noFill/>
        </p:spPr>
        <p:txBody>
          <a:bodyPr wrap="square" rtlCol="0">
            <a:spAutoFit/>
          </a:bodyPr>
          <a:lstStyle/>
          <a:p>
            <a:pPr algn="ctr"/>
            <a:r>
              <a:rPr lang="en-AU" sz="1350" dirty="0"/>
              <a:t>transfer(), approve()</a:t>
            </a:r>
          </a:p>
        </p:txBody>
      </p:sp>
      <p:pic>
        <p:nvPicPr>
          <p:cNvPr id="42" name="Graphic 41" descr="Man with solid fill">
            <a:extLst>
              <a:ext uri="{FF2B5EF4-FFF2-40B4-BE49-F238E27FC236}">
                <a16:creationId xmlns:a16="http://schemas.microsoft.com/office/drawing/2014/main" id="{F1D2969E-D232-3F87-A270-1D5437B366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14762" y="2560629"/>
            <a:ext cx="685800" cy="685800"/>
          </a:xfrm>
          <a:prstGeom prst="rect">
            <a:avLst/>
          </a:prstGeom>
        </p:spPr>
      </p:pic>
      <p:cxnSp>
        <p:nvCxnSpPr>
          <p:cNvPr id="53" name="Curved Connector 52">
            <a:extLst>
              <a:ext uri="{FF2B5EF4-FFF2-40B4-BE49-F238E27FC236}">
                <a16:creationId xmlns:a16="http://schemas.microsoft.com/office/drawing/2014/main" id="{82156031-3A1D-FBE2-3A21-2A0EE8D9D8BD}"/>
              </a:ext>
            </a:extLst>
          </p:cNvPr>
          <p:cNvCxnSpPr>
            <a:cxnSpLocks/>
            <a:stCxn id="14" idx="2"/>
          </p:cNvCxnSpPr>
          <p:nvPr/>
        </p:nvCxnSpPr>
        <p:spPr>
          <a:xfrm rot="16200000" flipH="1">
            <a:off x="2051650" y="2074637"/>
            <a:ext cx="956498" cy="1443513"/>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Table 67">
            <a:extLst>
              <a:ext uri="{FF2B5EF4-FFF2-40B4-BE49-F238E27FC236}">
                <a16:creationId xmlns:a16="http://schemas.microsoft.com/office/drawing/2014/main" id="{7C6D8AA6-C888-1F0E-0437-B19727DAB13C}"/>
              </a:ext>
            </a:extLst>
          </p:cNvPr>
          <p:cNvGraphicFramePr>
            <a:graphicFrameLocks noGrp="1"/>
          </p:cNvGraphicFramePr>
          <p:nvPr>
            <p:extLst>
              <p:ext uri="{D42A27DB-BD31-4B8C-83A1-F6EECF244321}">
                <p14:modId xmlns:p14="http://schemas.microsoft.com/office/powerpoint/2010/main" val="1791772539"/>
              </p:ext>
            </p:extLst>
          </p:nvPr>
        </p:nvGraphicFramePr>
        <p:xfrm>
          <a:off x="4268321" y="1138220"/>
          <a:ext cx="1059287" cy="648000"/>
        </p:xfrm>
        <a:graphic>
          <a:graphicData uri="http://schemas.openxmlformats.org/drawingml/2006/table">
            <a:tbl>
              <a:tblPr firstRow="1" bandRow="1">
                <a:tableStyleId>{5C22544A-7EE6-4342-B048-85BDC9FD1C3A}</a:tableStyleId>
              </a:tblPr>
              <a:tblGrid>
                <a:gridCol w="518160">
                  <a:extLst>
                    <a:ext uri="{9D8B030D-6E8A-4147-A177-3AD203B41FA5}">
                      <a16:colId xmlns:a16="http://schemas.microsoft.com/office/drawing/2014/main" val="315526986"/>
                    </a:ext>
                  </a:extLst>
                </a:gridCol>
                <a:gridCol w="541127">
                  <a:extLst>
                    <a:ext uri="{9D8B030D-6E8A-4147-A177-3AD203B41FA5}">
                      <a16:colId xmlns:a16="http://schemas.microsoft.com/office/drawing/2014/main" val="1291060921"/>
                    </a:ext>
                  </a:extLst>
                </a:gridCol>
              </a:tblGrid>
              <a:tr h="216000">
                <a:tc>
                  <a:txBody>
                    <a:bodyPr/>
                    <a:lstStyle/>
                    <a:p>
                      <a:r>
                        <a:rPr lang="en-AU" sz="800" dirty="0"/>
                        <a:t>Account</a:t>
                      </a:r>
                    </a:p>
                  </a:txBody>
                  <a:tcPr marL="68580" marR="68580" marT="34290" marB="34290"/>
                </a:tc>
                <a:tc>
                  <a:txBody>
                    <a:bodyPr/>
                    <a:lstStyle/>
                    <a:p>
                      <a:r>
                        <a:rPr lang="en-AU" sz="800" dirty="0"/>
                        <a:t>Balance</a:t>
                      </a:r>
                    </a:p>
                  </a:txBody>
                  <a:tcPr marL="68580" marR="68580" marT="34290" marB="34290"/>
                </a:tc>
                <a:extLst>
                  <a:ext uri="{0D108BD9-81ED-4DB2-BD59-A6C34878D82A}">
                    <a16:rowId xmlns:a16="http://schemas.microsoft.com/office/drawing/2014/main" val="1234221479"/>
                  </a:ext>
                </a:extLst>
              </a:tr>
              <a:tr h="216000">
                <a:tc>
                  <a:txBody>
                    <a:bodyPr/>
                    <a:lstStyle/>
                    <a:p>
                      <a:endParaRPr lang="en-AU" sz="800" dirty="0"/>
                    </a:p>
                  </a:txBody>
                  <a:tcPr marL="68580" marR="68580" marT="34290" marB="34290"/>
                </a:tc>
                <a:tc>
                  <a:txBody>
                    <a:bodyPr/>
                    <a:lstStyle/>
                    <a:p>
                      <a:endParaRPr lang="en-AU" sz="800" dirty="0"/>
                    </a:p>
                  </a:txBody>
                  <a:tcPr marL="68580" marR="68580" marT="34290" marB="34290"/>
                </a:tc>
                <a:extLst>
                  <a:ext uri="{0D108BD9-81ED-4DB2-BD59-A6C34878D82A}">
                    <a16:rowId xmlns:a16="http://schemas.microsoft.com/office/drawing/2014/main" val="3325108886"/>
                  </a:ext>
                </a:extLst>
              </a:tr>
              <a:tr h="216000">
                <a:tc>
                  <a:txBody>
                    <a:bodyPr/>
                    <a:lstStyle/>
                    <a:p>
                      <a:endParaRPr lang="en-AU" sz="800" dirty="0"/>
                    </a:p>
                  </a:txBody>
                  <a:tcPr marL="68580" marR="68580" marT="34290" marB="34290"/>
                </a:tc>
                <a:tc>
                  <a:txBody>
                    <a:bodyPr/>
                    <a:lstStyle/>
                    <a:p>
                      <a:endParaRPr lang="en-AU" sz="800" dirty="0"/>
                    </a:p>
                  </a:txBody>
                  <a:tcPr marL="68580" marR="68580" marT="34290" marB="34290"/>
                </a:tc>
                <a:extLst>
                  <a:ext uri="{0D108BD9-81ED-4DB2-BD59-A6C34878D82A}">
                    <a16:rowId xmlns:a16="http://schemas.microsoft.com/office/drawing/2014/main" val="2682320466"/>
                  </a:ext>
                </a:extLst>
              </a:tr>
            </a:tbl>
          </a:graphicData>
        </a:graphic>
      </p:graphicFrame>
      <p:sp>
        <p:nvSpPr>
          <p:cNvPr id="7" name="TextBox 6">
            <a:extLst>
              <a:ext uri="{FF2B5EF4-FFF2-40B4-BE49-F238E27FC236}">
                <a16:creationId xmlns:a16="http://schemas.microsoft.com/office/drawing/2014/main" id="{24383C35-2A09-7484-11DA-9D5723836764}"/>
              </a:ext>
            </a:extLst>
          </p:cNvPr>
          <p:cNvSpPr txBox="1"/>
          <p:nvPr/>
        </p:nvSpPr>
        <p:spPr>
          <a:xfrm>
            <a:off x="3131840" y="4854560"/>
            <a:ext cx="4843815" cy="430887"/>
          </a:xfrm>
          <a:prstGeom prst="rect">
            <a:avLst/>
          </a:prstGeom>
          <a:noFill/>
        </p:spPr>
        <p:txBody>
          <a:bodyPr wrap="square">
            <a:spAutoFit/>
          </a:bodyPr>
          <a:lstStyle/>
          <a:p>
            <a:r>
              <a:rPr lang="en-AU" sz="1100" dirty="0">
                <a:latin typeface="Helvetica Neue" panose="02000503000000020004" pitchFamily="2" charset="0"/>
              </a:rPr>
              <a:t>See </a:t>
            </a:r>
            <a:r>
              <a:rPr lang="en-AU" sz="1100" dirty="0">
                <a:latin typeface="Helvetica Neue" panose="02000503000000020004" pitchFamily="2" charset="0"/>
                <a:hlinkClick r:id="rId11"/>
              </a:rPr>
              <a:t>https://github.com/OpenZeppelin/openzeppelin-contracts/blob/master/contracts/token/ERC20/ERC20.sol</a:t>
            </a:r>
            <a:r>
              <a:rPr lang="en-AU" sz="1100" dirty="0">
                <a:latin typeface="Helvetica Neue" panose="02000503000000020004" pitchFamily="2" charset="0"/>
              </a:rPr>
              <a:t> </a:t>
            </a:r>
          </a:p>
        </p:txBody>
      </p:sp>
      <p:sp>
        <p:nvSpPr>
          <p:cNvPr id="6" name="Slide Number Placeholder 5">
            <a:extLst>
              <a:ext uri="{FF2B5EF4-FFF2-40B4-BE49-F238E27FC236}">
                <a16:creationId xmlns:a16="http://schemas.microsoft.com/office/drawing/2014/main" id="{8B5F6EBD-65BB-B706-4790-A784AB6F2590}"/>
              </a:ext>
            </a:extLst>
          </p:cNvPr>
          <p:cNvSpPr>
            <a:spLocks noGrp="1"/>
          </p:cNvSpPr>
          <p:nvPr>
            <p:ph type="sldNum" sz="quarter" idx="4"/>
          </p:nvPr>
        </p:nvSpPr>
        <p:spPr/>
        <p:txBody>
          <a:bodyPr/>
          <a:lstStyle/>
          <a:p>
            <a:fld id="{97F98C0B-273E-428A-ABCF-EBED2BA25188}" type="slidenum">
              <a:rPr lang="en-US" smtClean="0"/>
              <a:t>33</a:t>
            </a:fld>
            <a:endParaRPr lang="en-US"/>
          </a:p>
        </p:txBody>
      </p:sp>
    </p:spTree>
    <p:extLst>
      <p:ext uri="{BB962C8B-B14F-4D97-AF65-F5344CB8AC3E}">
        <p14:creationId xmlns:p14="http://schemas.microsoft.com/office/powerpoint/2010/main" val="1791800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D7E2-2D1D-3B32-FA21-A4F9CD35E0CE}"/>
              </a:ext>
            </a:extLst>
          </p:cNvPr>
          <p:cNvSpPr>
            <a:spLocks noGrp="1"/>
          </p:cNvSpPr>
          <p:nvPr>
            <p:ph type="title"/>
          </p:nvPr>
        </p:nvSpPr>
        <p:spPr/>
        <p:txBody>
          <a:bodyPr/>
          <a:lstStyle/>
          <a:p>
            <a:r>
              <a:rPr lang="en-AU" dirty="0"/>
              <a:t>ERC-721 Non-Fungible Tokens</a:t>
            </a:r>
          </a:p>
        </p:txBody>
      </p:sp>
      <p:sp>
        <p:nvSpPr>
          <p:cNvPr id="3" name="TextBox 2">
            <a:extLst>
              <a:ext uri="{FF2B5EF4-FFF2-40B4-BE49-F238E27FC236}">
                <a16:creationId xmlns:a16="http://schemas.microsoft.com/office/drawing/2014/main" id="{D6E16BF8-E90A-708C-E817-1D25B7F6EA3A}"/>
              </a:ext>
            </a:extLst>
          </p:cNvPr>
          <p:cNvSpPr txBox="1"/>
          <p:nvPr/>
        </p:nvSpPr>
        <p:spPr>
          <a:xfrm>
            <a:off x="647999" y="1245978"/>
            <a:ext cx="7970655" cy="1604927"/>
          </a:xfrm>
          <a:prstGeom prst="rect">
            <a:avLst/>
          </a:prstGeom>
          <a:noFill/>
        </p:spPr>
        <p:txBody>
          <a:bodyPr wrap="square" rtlCol="0">
            <a:spAutoFit/>
          </a:bodyPr>
          <a:lstStyle/>
          <a:p>
            <a:r>
              <a:rPr lang="en-AU" dirty="0">
                <a:latin typeface="Consolas" panose="020B0609020204030204" pitchFamily="49" charset="0"/>
                <a:cs typeface="Consolas" panose="020B0609020204030204" pitchFamily="49" charset="0"/>
              </a:rPr>
              <a:t>transferFrom(address _from, address _to, uint256 _tokenId) external payable;</a:t>
            </a:r>
          </a:p>
          <a:p>
            <a:r>
              <a:rPr lang="en-AU" dirty="0">
                <a:latin typeface="Consolas" panose="020B0609020204030204" pitchFamily="49" charset="0"/>
                <a:cs typeface="Consolas" panose="020B0609020204030204" pitchFamily="49" charset="0"/>
              </a:rPr>
              <a:t>safeTransferFrom(address _from, address _to, uint256 _tokenId, bytes data) external payable;</a:t>
            </a:r>
          </a:p>
          <a:p>
            <a:r>
              <a:rPr lang="en-AU" dirty="0">
                <a:latin typeface="Consolas" panose="020B0609020204030204" pitchFamily="49" charset="0"/>
                <a:cs typeface="Consolas" panose="020B0609020204030204" pitchFamily="49" charset="0"/>
              </a:rPr>
              <a:t>approve(address _approved, uint256 _tokenId) external payable;</a:t>
            </a:r>
          </a:p>
          <a:p>
            <a:r>
              <a:rPr lang="en-AU" dirty="0">
                <a:latin typeface="Consolas" panose="020B0609020204030204" pitchFamily="49" charset="0"/>
                <a:cs typeface="Consolas" panose="020B0609020204030204" pitchFamily="49" charset="0"/>
              </a:rPr>
              <a:t>setApprovalForAll(address _operator, bool _approved) external;</a:t>
            </a:r>
          </a:p>
          <a:p>
            <a:r>
              <a:rPr lang="en-AU" dirty="0">
                <a:latin typeface="Consolas" panose="020B0609020204030204" pitchFamily="49" charset="0"/>
                <a:cs typeface="Consolas" panose="020B0609020204030204" pitchFamily="49" charset="0"/>
              </a:rPr>
              <a:t>_mint(address to, uint256 tokenId);</a:t>
            </a:r>
          </a:p>
          <a:p>
            <a:r>
              <a:rPr lang="en-AU" dirty="0">
                <a:latin typeface="Consolas" panose="020B0609020204030204" pitchFamily="49" charset="0"/>
                <a:cs typeface="Consolas" panose="020B0609020204030204" pitchFamily="49" charset="0"/>
              </a:rPr>
              <a:t>_burn(uint256 tokenId);</a:t>
            </a:r>
          </a:p>
        </p:txBody>
      </p:sp>
      <p:sp>
        <p:nvSpPr>
          <p:cNvPr id="8" name="TextBox 7">
            <a:extLst>
              <a:ext uri="{FF2B5EF4-FFF2-40B4-BE49-F238E27FC236}">
                <a16:creationId xmlns:a16="http://schemas.microsoft.com/office/drawing/2014/main" id="{3A11B996-2E6D-86CB-491D-4A9AF91DBF83}"/>
              </a:ext>
            </a:extLst>
          </p:cNvPr>
          <p:cNvSpPr txBox="1"/>
          <p:nvPr/>
        </p:nvSpPr>
        <p:spPr>
          <a:xfrm>
            <a:off x="1835696" y="3950395"/>
            <a:ext cx="6756590" cy="740587"/>
          </a:xfrm>
          <a:prstGeom prst="rect">
            <a:avLst/>
          </a:prstGeom>
          <a:noFill/>
        </p:spPr>
        <p:txBody>
          <a:bodyPr wrap="square" rtlCol="0">
            <a:spAutoFit/>
          </a:bodyPr>
          <a:lstStyle/>
          <a:p>
            <a:r>
              <a:rPr lang="en-AU" dirty="0">
                <a:solidFill>
                  <a:srgbClr val="0070C0"/>
                </a:solidFill>
              </a:rPr>
              <a:t>Tracks token ownership, but not what a token represents. </a:t>
            </a:r>
          </a:p>
          <a:p>
            <a:r>
              <a:rPr lang="en-AU" dirty="0">
                <a:solidFill>
                  <a:srgbClr val="0070C0"/>
                </a:solidFill>
              </a:rPr>
              <a:t>Token DApp needs to track what token represents, e.g.,</a:t>
            </a:r>
          </a:p>
          <a:p>
            <a:r>
              <a:rPr lang="en-AU" dirty="0">
                <a:solidFill>
                  <a:srgbClr val="0070C0"/>
                </a:solidFill>
                <a:latin typeface="Consolas" panose="020B0609020204030204" pitchFamily="49" charset="0"/>
                <a:cs typeface="Consolas" panose="020B0609020204030204" pitchFamily="49" charset="0"/>
              </a:rPr>
              <a:t>_setTokenURI(uint256 tokenId, string _tokenURI); </a:t>
            </a:r>
            <a:r>
              <a:rPr lang="en-AU" dirty="0">
                <a:solidFill>
                  <a:srgbClr val="0070C0"/>
                </a:solidFill>
              </a:rPr>
              <a:t> </a:t>
            </a:r>
          </a:p>
        </p:txBody>
      </p:sp>
      <p:cxnSp>
        <p:nvCxnSpPr>
          <p:cNvPr id="10" name="Straight Arrow Connector 9">
            <a:extLst>
              <a:ext uri="{FF2B5EF4-FFF2-40B4-BE49-F238E27FC236}">
                <a16:creationId xmlns:a16="http://schemas.microsoft.com/office/drawing/2014/main" id="{B07CD87C-F73A-F4C3-8DE4-7A6178219392}"/>
              </a:ext>
            </a:extLst>
          </p:cNvPr>
          <p:cNvCxnSpPr>
            <a:cxnSpLocks/>
            <a:stCxn id="11" idx="1"/>
          </p:cNvCxnSpPr>
          <p:nvPr/>
        </p:nvCxnSpPr>
        <p:spPr>
          <a:xfrm flipH="1" flipV="1">
            <a:off x="4538735" y="3199438"/>
            <a:ext cx="1316849" cy="382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67">
            <a:extLst>
              <a:ext uri="{FF2B5EF4-FFF2-40B4-BE49-F238E27FC236}">
                <a16:creationId xmlns:a16="http://schemas.microsoft.com/office/drawing/2014/main" id="{515FABBD-8017-06FC-BB53-F3D949AAFD61}"/>
              </a:ext>
            </a:extLst>
          </p:cNvPr>
          <p:cNvGraphicFramePr>
            <a:graphicFrameLocks noGrp="1"/>
          </p:cNvGraphicFramePr>
          <p:nvPr/>
        </p:nvGraphicFramePr>
        <p:xfrm>
          <a:off x="5855584" y="3217540"/>
          <a:ext cx="1308705" cy="729000"/>
        </p:xfrm>
        <a:graphic>
          <a:graphicData uri="http://schemas.openxmlformats.org/drawingml/2006/table">
            <a:tbl>
              <a:tblPr firstRow="1" bandRow="1">
                <a:tableStyleId>{5C22544A-7EE6-4342-B048-85BDC9FD1C3A}</a:tableStyleId>
              </a:tblPr>
              <a:tblGrid>
                <a:gridCol w="654320">
                  <a:extLst>
                    <a:ext uri="{9D8B030D-6E8A-4147-A177-3AD203B41FA5}">
                      <a16:colId xmlns:a16="http://schemas.microsoft.com/office/drawing/2014/main" val="315526986"/>
                    </a:ext>
                  </a:extLst>
                </a:gridCol>
                <a:gridCol w="654385">
                  <a:extLst>
                    <a:ext uri="{9D8B030D-6E8A-4147-A177-3AD203B41FA5}">
                      <a16:colId xmlns:a16="http://schemas.microsoft.com/office/drawing/2014/main" val="1291060921"/>
                    </a:ext>
                  </a:extLst>
                </a:gridCol>
              </a:tblGrid>
              <a:tr h="243000">
                <a:tc>
                  <a:txBody>
                    <a:bodyPr/>
                    <a:lstStyle/>
                    <a:p>
                      <a:r>
                        <a:rPr lang="en-AU" sz="1100" dirty="0"/>
                        <a:t>Token ID</a:t>
                      </a:r>
                    </a:p>
                  </a:txBody>
                  <a:tcPr marL="68580" marR="68580" marT="34290" marB="34290"/>
                </a:tc>
                <a:tc>
                  <a:txBody>
                    <a:bodyPr/>
                    <a:lstStyle/>
                    <a:p>
                      <a:r>
                        <a:rPr lang="en-AU" sz="1100" dirty="0"/>
                        <a:t>Address</a:t>
                      </a:r>
                    </a:p>
                  </a:txBody>
                  <a:tcPr marL="68580" marR="68580" marT="34290" marB="34290"/>
                </a:tc>
                <a:extLst>
                  <a:ext uri="{0D108BD9-81ED-4DB2-BD59-A6C34878D82A}">
                    <a16:rowId xmlns:a16="http://schemas.microsoft.com/office/drawing/2014/main" val="1234221479"/>
                  </a:ext>
                </a:extLst>
              </a:tr>
              <a:tr h="243000">
                <a:tc>
                  <a:txBody>
                    <a:bodyPr/>
                    <a:lstStyle/>
                    <a:p>
                      <a:endParaRPr lang="en-AU" sz="1100" dirty="0"/>
                    </a:p>
                  </a:txBody>
                  <a:tcPr marL="68580" marR="68580" marT="34290" marB="34290"/>
                </a:tc>
                <a:tc>
                  <a:txBody>
                    <a:bodyPr/>
                    <a:lstStyle/>
                    <a:p>
                      <a:endParaRPr lang="en-AU" sz="1100" dirty="0"/>
                    </a:p>
                  </a:txBody>
                  <a:tcPr marL="68580" marR="68580" marT="34290" marB="34290"/>
                </a:tc>
                <a:extLst>
                  <a:ext uri="{0D108BD9-81ED-4DB2-BD59-A6C34878D82A}">
                    <a16:rowId xmlns:a16="http://schemas.microsoft.com/office/drawing/2014/main" val="3325108886"/>
                  </a:ext>
                </a:extLst>
              </a:tr>
              <a:tr h="243000">
                <a:tc>
                  <a:txBody>
                    <a:bodyPr/>
                    <a:lstStyle/>
                    <a:p>
                      <a:endParaRPr lang="en-AU" sz="1100" dirty="0"/>
                    </a:p>
                  </a:txBody>
                  <a:tcPr marL="68580" marR="68580" marT="34290" marB="34290"/>
                </a:tc>
                <a:tc>
                  <a:txBody>
                    <a:bodyPr/>
                    <a:lstStyle/>
                    <a:p>
                      <a:endParaRPr lang="en-AU" sz="1100" dirty="0"/>
                    </a:p>
                  </a:txBody>
                  <a:tcPr marL="68580" marR="68580" marT="34290" marB="34290"/>
                </a:tc>
                <a:extLst>
                  <a:ext uri="{0D108BD9-81ED-4DB2-BD59-A6C34878D82A}">
                    <a16:rowId xmlns:a16="http://schemas.microsoft.com/office/drawing/2014/main" val="2682320466"/>
                  </a:ext>
                </a:extLst>
              </a:tr>
            </a:tbl>
          </a:graphicData>
        </a:graphic>
      </p:graphicFrame>
      <p:sp>
        <p:nvSpPr>
          <p:cNvPr id="6" name="TextBox 5">
            <a:extLst>
              <a:ext uri="{FF2B5EF4-FFF2-40B4-BE49-F238E27FC236}">
                <a16:creationId xmlns:a16="http://schemas.microsoft.com/office/drawing/2014/main" id="{F5345E18-D3B8-E1DF-F394-B56FA59D6021}"/>
              </a:ext>
            </a:extLst>
          </p:cNvPr>
          <p:cNvSpPr txBox="1"/>
          <p:nvPr/>
        </p:nvSpPr>
        <p:spPr>
          <a:xfrm>
            <a:off x="2179254" y="4830586"/>
            <a:ext cx="5194008" cy="430887"/>
          </a:xfrm>
          <a:prstGeom prst="rect">
            <a:avLst/>
          </a:prstGeom>
          <a:noFill/>
        </p:spPr>
        <p:txBody>
          <a:bodyPr wrap="square">
            <a:spAutoFit/>
          </a:bodyPr>
          <a:lstStyle/>
          <a:p>
            <a:r>
              <a:rPr lang="en-AU" sz="1100" dirty="0">
                <a:latin typeface="Helvetica Neue" panose="02000503000000020004" pitchFamily="2" charset="0"/>
              </a:rPr>
              <a:t>See </a:t>
            </a:r>
            <a:r>
              <a:rPr lang="en-AU" sz="1100" dirty="0">
                <a:latin typeface="Helvetica Neue" panose="02000503000000020004" pitchFamily="2" charset="0"/>
                <a:hlinkClick r:id="rId3"/>
              </a:rPr>
              <a:t>https://github.com/OpenZeppelin/openzeppelin-contracts/blob/master/contracts/token/ERC721/ERC721.sol</a:t>
            </a:r>
            <a:r>
              <a:rPr lang="en-AU" sz="1100" dirty="0">
                <a:latin typeface="Helvetica Neue" panose="02000503000000020004" pitchFamily="2" charset="0"/>
              </a:rPr>
              <a:t>  </a:t>
            </a:r>
          </a:p>
        </p:txBody>
      </p:sp>
      <p:sp>
        <p:nvSpPr>
          <p:cNvPr id="5" name="Slide Number Placeholder 4">
            <a:extLst>
              <a:ext uri="{FF2B5EF4-FFF2-40B4-BE49-F238E27FC236}">
                <a16:creationId xmlns:a16="http://schemas.microsoft.com/office/drawing/2014/main" id="{9B4EEEEB-9A4B-5971-9C94-E3798FA05257}"/>
              </a:ext>
            </a:extLst>
          </p:cNvPr>
          <p:cNvSpPr>
            <a:spLocks noGrp="1"/>
          </p:cNvSpPr>
          <p:nvPr>
            <p:ph type="sldNum" sz="quarter" idx="4"/>
          </p:nvPr>
        </p:nvSpPr>
        <p:spPr/>
        <p:txBody>
          <a:bodyPr/>
          <a:lstStyle/>
          <a:p>
            <a:fld id="{97F98C0B-273E-428A-ABCF-EBED2BA25188}" type="slidenum">
              <a:rPr lang="en-US" smtClean="0"/>
              <a:t>34</a:t>
            </a:fld>
            <a:endParaRPr lang="en-US"/>
          </a:p>
        </p:txBody>
      </p:sp>
    </p:spTree>
    <p:extLst>
      <p:ext uri="{BB962C8B-B14F-4D97-AF65-F5344CB8AC3E}">
        <p14:creationId xmlns:p14="http://schemas.microsoft.com/office/powerpoint/2010/main" val="1994417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2D137-7B84-CDF4-1C5B-978648CF49FF}"/>
              </a:ext>
            </a:extLst>
          </p:cNvPr>
          <p:cNvSpPr>
            <a:spLocks noGrp="1"/>
          </p:cNvSpPr>
          <p:nvPr>
            <p:ph type="body" sz="quarter" idx="10"/>
          </p:nvPr>
        </p:nvSpPr>
        <p:spPr>
          <a:xfrm>
            <a:off x="652462" y="1257322"/>
            <a:ext cx="6799857" cy="4000444"/>
          </a:xfrm>
        </p:spPr>
        <p:txBody>
          <a:bodyPr/>
          <a:lstStyle/>
          <a:p>
            <a:r>
              <a:rPr lang="en-AU" dirty="0">
                <a:solidFill>
                  <a:schemeClr val="bg1"/>
                </a:solidFill>
              </a:rPr>
              <a:t>Oracles</a:t>
            </a:r>
          </a:p>
        </p:txBody>
      </p:sp>
    </p:spTree>
    <p:extLst>
      <p:ext uri="{BB962C8B-B14F-4D97-AF65-F5344CB8AC3E}">
        <p14:creationId xmlns:p14="http://schemas.microsoft.com/office/powerpoint/2010/main" val="1839821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464F4-A928-49F4-B228-B83278B46914}"/>
              </a:ext>
            </a:extLst>
          </p:cNvPr>
          <p:cNvSpPr>
            <a:spLocks noGrp="1"/>
          </p:cNvSpPr>
          <p:nvPr>
            <p:ph idx="1"/>
          </p:nvPr>
        </p:nvSpPr>
        <p:spPr>
          <a:xfrm>
            <a:off x="648000" y="1273324"/>
            <a:ext cx="7920000" cy="3932089"/>
          </a:xfrm>
        </p:spPr>
        <p:txBody>
          <a:bodyPr>
            <a:normAutofit/>
          </a:bodyPr>
          <a:lstStyle/>
          <a:p>
            <a:r>
              <a:rPr lang="en-AU" dirty="0"/>
              <a:t>The value of blockchain is the difference it can make to our lives off-chain</a:t>
            </a:r>
          </a:p>
          <a:p>
            <a:r>
              <a:rPr lang="en-AU" dirty="0"/>
              <a:t>On-chain actions may depend on what happens in the real world</a:t>
            </a:r>
          </a:p>
          <a:p>
            <a:pPr lvl="1"/>
            <a:r>
              <a:rPr lang="en-AU" sz="1800" dirty="0"/>
              <a:t>E.g., agriculture insurance payouts via a smart contract need weather data</a:t>
            </a:r>
          </a:p>
          <a:p>
            <a:r>
              <a:rPr lang="en-AU" dirty="0"/>
              <a:t>Off-chain actions may depend on what happens on-chain</a:t>
            </a:r>
          </a:p>
          <a:p>
            <a:pPr lvl="1"/>
            <a:r>
              <a:rPr lang="en-AU" sz="1800" dirty="0"/>
              <a:t>E.g., transfer ownership of a physical asset given transfer of its digital counterpart</a:t>
            </a:r>
          </a:p>
          <a:p>
            <a:r>
              <a:rPr lang="en-AU" dirty="0"/>
              <a:t>Oracles enable data flow between blockchain &amp; real world</a:t>
            </a:r>
          </a:p>
          <a:p>
            <a:pPr lvl="1"/>
            <a:r>
              <a:rPr lang="en-AU" sz="1800" dirty="0"/>
              <a:t>Usually run by 3</a:t>
            </a:r>
            <a:r>
              <a:rPr lang="en-AU" sz="1800" baseline="30000" dirty="0"/>
              <a:t>rd</a:t>
            </a:r>
            <a:r>
              <a:rPr lang="en-AU" sz="1800" dirty="0"/>
              <a:t> parties</a:t>
            </a:r>
          </a:p>
          <a:p>
            <a:pPr lvl="1"/>
            <a:r>
              <a:rPr lang="en-AU" sz="1800" dirty="0"/>
              <a:t>Have off-chain or on-chain &amp; off-chain components</a:t>
            </a:r>
          </a:p>
          <a:p>
            <a:pPr lvl="1"/>
            <a:r>
              <a:rPr lang="en-AU" sz="1800" dirty="0"/>
              <a:t>Centralised point of failure, &amp; may introduce security &amp; trust concerns</a:t>
            </a:r>
          </a:p>
        </p:txBody>
      </p:sp>
      <p:sp>
        <p:nvSpPr>
          <p:cNvPr id="4" name="Title 3">
            <a:extLst>
              <a:ext uri="{FF2B5EF4-FFF2-40B4-BE49-F238E27FC236}">
                <a16:creationId xmlns:a16="http://schemas.microsoft.com/office/drawing/2014/main" id="{4172A937-8CAA-48F6-8C49-9106BBC25C27}"/>
              </a:ext>
            </a:extLst>
          </p:cNvPr>
          <p:cNvSpPr>
            <a:spLocks noGrp="1"/>
          </p:cNvSpPr>
          <p:nvPr>
            <p:ph type="title"/>
          </p:nvPr>
        </p:nvSpPr>
        <p:spPr/>
        <p:txBody>
          <a:bodyPr/>
          <a:lstStyle/>
          <a:p>
            <a:r>
              <a:rPr lang="en-AU" dirty="0"/>
              <a:t>Oracles</a:t>
            </a:r>
          </a:p>
        </p:txBody>
      </p:sp>
      <p:sp>
        <p:nvSpPr>
          <p:cNvPr id="3" name="Slide Number Placeholder 2">
            <a:extLst>
              <a:ext uri="{FF2B5EF4-FFF2-40B4-BE49-F238E27FC236}">
                <a16:creationId xmlns:a16="http://schemas.microsoft.com/office/drawing/2014/main" id="{0A5638F9-E770-2297-4902-41AD026A42FD}"/>
              </a:ext>
            </a:extLst>
          </p:cNvPr>
          <p:cNvSpPr>
            <a:spLocks noGrp="1"/>
          </p:cNvSpPr>
          <p:nvPr>
            <p:ph type="sldNum" sz="quarter" idx="4"/>
          </p:nvPr>
        </p:nvSpPr>
        <p:spPr/>
        <p:txBody>
          <a:bodyPr/>
          <a:lstStyle/>
          <a:p>
            <a:fld id="{97F98C0B-273E-428A-ABCF-EBED2BA25188}" type="slidenum">
              <a:rPr lang="en-US" smtClean="0"/>
              <a:t>36</a:t>
            </a:fld>
            <a:endParaRPr lang="en-US"/>
          </a:p>
        </p:txBody>
      </p:sp>
    </p:spTree>
    <p:extLst>
      <p:ext uri="{BB962C8B-B14F-4D97-AF65-F5344CB8AC3E}">
        <p14:creationId xmlns:p14="http://schemas.microsoft.com/office/powerpoint/2010/main" val="653907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3184CA-E65D-8CBF-B12E-742732CA846A}"/>
              </a:ext>
            </a:extLst>
          </p:cNvPr>
          <p:cNvSpPr>
            <a:spLocks noGrp="1"/>
          </p:cNvSpPr>
          <p:nvPr>
            <p:ph type="title"/>
          </p:nvPr>
        </p:nvSpPr>
        <p:spPr/>
        <p:txBody>
          <a:bodyPr/>
          <a:lstStyle/>
          <a:p>
            <a:r>
              <a:rPr lang="en-AU" dirty="0"/>
              <a:t>Oracle Data Flow</a:t>
            </a:r>
          </a:p>
        </p:txBody>
      </p:sp>
      <p:pic>
        <p:nvPicPr>
          <p:cNvPr id="4" name="Picture 3">
            <a:extLst>
              <a:ext uri="{FF2B5EF4-FFF2-40B4-BE49-F238E27FC236}">
                <a16:creationId xmlns:a16="http://schemas.microsoft.com/office/drawing/2014/main" id="{BADF8F52-2D8F-0856-27DF-B9C2994EBBC7}"/>
              </a:ext>
            </a:extLst>
          </p:cNvPr>
          <p:cNvPicPr>
            <a:picLocks noChangeAspect="1"/>
          </p:cNvPicPr>
          <p:nvPr/>
        </p:nvPicPr>
        <p:blipFill>
          <a:blip r:embed="rId3"/>
          <a:stretch>
            <a:fillRect/>
          </a:stretch>
        </p:blipFill>
        <p:spPr>
          <a:xfrm>
            <a:off x="1930188" y="1156421"/>
            <a:ext cx="5283624" cy="1867746"/>
          </a:xfrm>
          <a:prstGeom prst="rect">
            <a:avLst/>
          </a:prstGeom>
        </p:spPr>
      </p:pic>
      <p:sp>
        <p:nvSpPr>
          <p:cNvPr id="6" name="TextBox 5">
            <a:extLst>
              <a:ext uri="{FF2B5EF4-FFF2-40B4-BE49-F238E27FC236}">
                <a16:creationId xmlns:a16="http://schemas.microsoft.com/office/drawing/2014/main" id="{DBC7621A-0BDA-60B9-A3A6-F5F0795195CA}"/>
              </a:ext>
            </a:extLst>
          </p:cNvPr>
          <p:cNvSpPr txBox="1"/>
          <p:nvPr/>
        </p:nvSpPr>
        <p:spPr>
          <a:xfrm>
            <a:off x="899592" y="4736290"/>
            <a:ext cx="6777918" cy="523220"/>
          </a:xfrm>
          <a:prstGeom prst="rect">
            <a:avLst/>
          </a:prstGeom>
          <a:noFill/>
        </p:spPr>
        <p:txBody>
          <a:bodyPr wrap="square">
            <a:spAutoFit/>
          </a:bodyPr>
          <a:lstStyle/>
          <a:p>
            <a:r>
              <a:rPr lang="en-AU" sz="1400" dirty="0"/>
              <a:t>Source: R. Mühlberger et al., “Foundational oracle patterns: Connecting blockchain to the off-chain world”, In Int. Conf. on Business Process Management, Sep. 2020.</a:t>
            </a:r>
          </a:p>
        </p:txBody>
      </p:sp>
      <p:graphicFrame>
        <p:nvGraphicFramePr>
          <p:cNvPr id="7" name="Table 7">
            <a:extLst>
              <a:ext uri="{FF2B5EF4-FFF2-40B4-BE49-F238E27FC236}">
                <a16:creationId xmlns:a16="http://schemas.microsoft.com/office/drawing/2014/main" id="{4A6EC0E5-6771-FF1D-C9E1-DA51A0752E46}"/>
              </a:ext>
            </a:extLst>
          </p:cNvPr>
          <p:cNvGraphicFramePr>
            <a:graphicFrameLocks noGrp="1"/>
          </p:cNvGraphicFramePr>
          <p:nvPr>
            <p:extLst>
              <p:ext uri="{D42A27DB-BD31-4B8C-83A1-F6EECF244321}">
                <p14:modId xmlns:p14="http://schemas.microsoft.com/office/powerpoint/2010/main" val="3652843028"/>
              </p:ext>
            </p:extLst>
          </p:nvPr>
        </p:nvGraphicFramePr>
        <p:xfrm>
          <a:off x="788106" y="3088744"/>
          <a:ext cx="7920001" cy="1424940"/>
        </p:xfrm>
        <a:graphic>
          <a:graphicData uri="http://schemas.openxmlformats.org/drawingml/2006/table">
            <a:tbl>
              <a:tblPr firstRow="1" bandRow="1">
                <a:tableStyleId>{5C22544A-7EE6-4342-B048-85BDC9FD1C3A}</a:tableStyleId>
              </a:tblPr>
              <a:tblGrid>
                <a:gridCol w="1045457">
                  <a:extLst>
                    <a:ext uri="{9D8B030D-6E8A-4147-A177-3AD203B41FA5}">
                      <a16:colId xmlns:a16="http://schemas.microsoft.com/office/drawing/2014/main" val="903446568"/>
                    </a:ext>
                  </a:extLst>
                </a:gridCol>
                <a:gridCol w="3585356">
                  <a:extLst>
                    <a:ext uri="{9D8B030D-6E8A-4147-A177-3AD203B41FA5}">
                      <a16:colId xmlns:a16="http://schemas.microsoft.com/office/drawing/2014/main" val="3634005925"/>
                    </a:ext>
                  </a:extLst>
                </a:gridCol>
                <a:gridCol w="3289188">
                  <a:extLst>
                    <a:ext uri="{9D8B030D-6E8A-4147-A177-3AD203B41FA5}">
                      <a16:colId xmlns:a16="http://schemas.microsoft.com/office/drawing/2014/main" val="2072807978"/>
                    </a:ext>
                  </a:extLst>
                </a:gridCol>
              </a:tblGrid>
              <a:tr h="297180">
                <a:tc>
                  <a:txBody>
                    <a:bodyPr/>
                    <a:lstStyle/>
                    <a:p>
                      <a:endParaRPr lang="en-AU" sz="1600" dirty="0"/>
                    </a:p>
                  </a:txBody>
                  <a:tcPr marL="68580" marR="68580" marT="34290" marB="34290"/>
                </a:tc>
                <a:tc>
                  <a:txBody>
                    <a:bodyPr/>
                    <a:lstStyle/>
                    <a:p>
                      <a:pPr algn="ctr"/>
                      <a:r>
                        <a:rPr lang="en-AU" sz="1600" dirty="0"/>
                        <a:t>Pull</a:t>
                      </a:r>
                    </a:p>
                  </a:txBody>
                  <a:tcPr marL="68580" marR="68580" marT="34290" marB="34290"/>
                </a:tc>
                <a:tc>
                  <a:txBody>
                    <a:bodyPr/>
                    <a:lstStyle/>
                    <a:p>
                      <a:pPr algn="ctr"/>
                      <a:r>
                        <a:rPr lang="en-AU" sz="1600" dirty="0"/>
                        <a:t>Push</a:t>
                      </a:r>
                    </a:p>
                  </a:txBody>
                  <a:tcPr marL="68580" marR="68580" marT="34290" marB="34290"/>
                </a:tc>
                <a:extLst>
                  <a:ext uri="{0D108BD9-81ED-4DB2-BD59-A6C34878D82A}">
                    <a16:rowId xmlns:a16="http://schemas.microsoft.com/office/drawing/2014/main" val="1970085551"/>
                  </a:ext>
                </a:extLst>
              </a:tr>
              <a:tr h="525780">
                <a:tc>
                  <a:txBody>
                    <a:bodyPr/>
                    <a:lstStyle/>
                    <a:p>
                      <a:r>
                        <a:rPr lang="en-AU" sz="1600" dirty="0"/>
                        <a:t>Inbound</a:t>
                      </a:r>
                    </a:p>
                  </a:txBody>
                  <a:tcPr marL="68580" marR="68580" marT="34290" marB="34290"/>
                </a:tc>
                <a:tc>
                  <a:txBody>
                    <a:bodyPr/>
                    <a:lstStyle/>
                    <a:p>
                      <a:r>
                        <a:rPr lang="en-AU" sz="1600" dirty="0"/>
                        <a:t>On-chain component requests off-chain state from an off-chain component</a:t>
                      </a:r>
                    </a:p>
                  </a:txBody>
                  <a:tcPr marL="68580" marR="68580" marT="34290" marB="34290"/>
                </a:tc>
                <a:tc>
                  <a:txBody>
                    <a:bodyPr/>
                    <a:lstStyle/>
                    <a:p>
                      <a:r>
                        <a:rPr lang="en-AU" sz="1600" dirty="0"/>
                        <a:t>Off-chain component sends off-chain state to on-chain component</a:t>
                      </a:r>
                    </a:p>
                  </a:txBody>
                  <a:tcPr marL="68580" marR="68580" marT="34290" marB="34290"/>
                </a:tc>
                <a:extLst>
                  <a:ext uri="{0D108BD9-81ED-4DB2-BD59-A6C34878D82A}">
                    <a16:rowId xmlns:a16="http://schemas.microsoft.com/office/drawing/2014/main" val="1510782913"/>
                  </a:ext>
                </a:extLst>
              </a:tr>
              <a:tr h="525780">
                <a:tc>
                  <a:txBody>
                    <a:bodyPr/>
                    <a:lstStyle/>
                    <a:p>
                      <a:r>
                        <a:rPr lang="en-AU" sz="1600" dirty="0"/>
                        <a:t>Outbound</a:t>
                      </a:r>
                    </a:p>
                  </a:txBody>
                  <a:tcPr marL="68580" marR="68580" marT="34290" marB="34290"/>
                </a:tc>
                <a:tc>
                  <a:txBody>
                    <a:bodyPr/>
                    <a:lstStyle/>
                    <a:p>
                      <a:r>
                        <a:rPr lang="en-AU" sz="1600" dirty="0"/>
                        <a:t>Off-chain component retrieves on-chain state from an on-chain component</a:t>
                      </a:r>
                    </a:p>
                  </a:txBody>
                  <a:tcPr marL="68580" marR="68580" marT="34290" marB="34290"/>
                </a:tc>
                <a:tc>
                  <a:txBody>
                    <a:bodyPr/>
                    <a:lstStyle/>
                    <a:p>
                      <a:r>
                        <a:rPr lang="en-AU" sz="1600" dirty="0"/>
                        <a:t>On-chain component sends off-chain state to an off-chain component</a:t>
                      </a:r>
                    </a:p>
                  </a:txBody>
                  <a:tcPr marL="68580" marR="68580" marT="34290" marB="34290"/>
                </a:tc>
                <a:extLst>
                  <a:ext uri="{0D108BD9-81ED-4DB2-BD59-A6C34878D82A}">
                    <a16:rowId xmlns:a16="http://schemas.microsoft.com/office/drawing/2014/main" val="4012924724"/>
                  </a:ext>
                </a:extLst>
              </a:tr>
            </a:tbl>
          </a:graphicData>
        </a:graphic>
      </p:graphicFrame>
      <p:sp>
        <p:nvSpPr>
          <p:cNvPr id="5" name="Slide Number Placeholder 4">
            <a:extLst>
              <a:ext uri="{FF2B5EF4-FFF2-40B4-BE49-F238E27FC236}">
                <a16:creationId xmlns:a16="http://schemas.microsoft.com/office/drawing/2014/main" id="{6D5AD0FC-767E-4624-3EE9-55AA4C992884}"/>
              </a:ext>
            </a:extLst>
          </p:cNvPr>
          <p:cNvSpPr>
            <a:spLocks noGrp="1"/>
          </p:cNvSpPr>
          <p:nvPr>
            <p:ph type="sldNum" sz="quarter" idx="4"/>
          </p:nvPr>
        </p:nvSpPr>
        <p:spPr/>
        <p:txBody>
          <a:bodyPr/>
          <a:lstStyle/>
          <a:p>
            <a:fld id="{97F98C0B-273E-428A-ABCF-EBED2BA25188}" type="slidenum">
              <a:rPr lang="en-US" smtClean="0"/>
              <a:t>37</a:t>
            </a:fld>
            <a:endParaRPr lang="en-US"/>
          </a:p>
        </p:txBody>
      </p:sp>
    </p:spTree>
    <p:extLst>
      <p:ext uri="{BB962C8B-B14F-4D97-AF65-F5344CB8AC3E}">
        <p14:creationId xmlns:p14="http://schemas.microsoft.com/office/powerpoint/2010/main" val="86257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240258-4458-3DE2-CE23-49D0F15E17C2}"/>
              </a:ext>
            </a:extLst>
          </p:cNvPr>
          <p:cNvSpPr>
            <a:spLocks noGrp="1"/>
          </p:cNvSpPr>
          <p:nvPr>
            <p:ph idx="1"/>
          </p:nvPr>
        </p:nvSpPr>
        <p:spPr>
          <a:xfrm>
            <a:off x="4465450" y="1273175"/>
            <a:ext cx="4094349" cy="3695700"/>
          </a:xfrm>
        </p:spPr>
        <p:txBody>
          <a:bodyPr>
            <a:normAutofit lnSpcReduction="10000"/>
          </a:bodyPr>
          <a:lstStyle/>
          <a:p>
            <a:r>
              <a:rPr lang="en-US" dirty="0"/>
              <a:t>Introduces external state into blockchain using an oracle</a:t>
            </a:r>
          </a:p>
          <a:p>
            <a:r>
              <a:rPr lang="en-AU" dirty="0"/>
              <a:t>Oracle injects state to blockchain in a TX signed with its private key</a:t>
            </a:r>
          </a:p>
          <a:p>
            <a:r>
              <a:rPr lang="en-AU" dirty="0"/>
              <a:t>Validation of TX is based on oracle’s identity/address</a:t>
            </a:r>
          </a:p>
          <a:p>
            <a:r>
              <a:rPr lang="en-AU" dirty="0"/>
              <a:t>Drawbacks</a:t>
            </a:r>
          </a:p>
          <a:p>
            <a:pPr lvl="1"/>
            <a:r>
              <a:rPr lang="en-AU" sz="1800" dirty="0"/>
              <a:t>Oracle must be trusted (usually a 3rd party)</a:t>
            </a:r>
          </a:p>
          <a:p>
            <a:pPr lvl="1"/>
            <a:r>
              <a:rPr lang="en-AU" sz="1800" dirty="0"/>
              <a:t>No way to validate external state injected by oracle</a:t>
            </a:r>
          </a:p>
          <a:p>
            <a:pPr lvl="1"/>
            <a:r>
              <a:rPr lang="en-AU" sz="1800" dirty="0"/>
              <a:t>Single point of failure</a:t>
            </a:r>
          </a:p>
          <a:p>
            <a:endParaRPr lang="en-AU" dirty="0"/>
          </a:p>
        </p:txBody>
      </p:sp>
      <p:sp>
        <p:nvSpPr>
          <p:cNvPr id="3" name="Title 2">
            <a:extLst>
              <a:ext uri="{FF2B5EF4-FFF2-40B4-BE49-F238E27FC236}">
                <a16:creationId xmlns:a16="http://schemas.microsoft.com/office/drawing/2014/main" id="{A170E263-786A-D979-48FC-F6BD65C3D883}"/>
              </a:ext>
            </a:extLst>
          </p:cNvPr>
          <p:cNvSpPr>
            <a:spLocks noGrp="1"/>
          </p:cNvSpPr>
          <p:nvPr>
            <p:ph type="title"/>
          </p:nvPr>
        </p:nvSpPr>
        <p:spPr>
          <a:xfrm>
            <a:off x="648000" y="287999"/>
            <a:ext cx="6631640" cy="648000"/>
          </a:xfrm>
        </p:spPr>
        <p:txBody>
          <a:bodyPr/>
          <a:lstStyle/>
          <a:p>
            <a:r>
              <a:rPr lang="en-AU" dirty="0"/>
              <a:t>(Centralised) Oracle</a:t>
            </a:r>
          </a:p>
        </p:txBody>
      </p:sp>
      <p:pic>
        <p:nvPicPr>
          <p:cNvPr id="4" name="Picture 3" descr="CentralOracle.pdf">
            <a:extLst>
              <a:ext uri="{FF2B5EF4-FFF2-40B4-BE49-F238E27FC236}">
                <a16:creationId xmlns:a16="http://schemas.microsoft.com/office/drawing/2014/main" id="{C6DF2114-F517-FB0B-A29A-5C412ACC9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36" y="1438436"/>
            <a:ext cx="4094349" cy="2838128"/>
          </a:xfrm>
          <a:prstGeom prst="rect">
            <a:avLst/>
          </a:prstGeom>
        </p:spPr>
      </p:pic>
      <p:sp>
        <p:nvSpPr>
          <p:cNvPr id="6" name="Slide Number Placeholder 5">
            <a:extLst>
              <a:ext uri="{FF2B5EF4-FFF2-40B4-BE49-F238E27FC236}">
                <a16:creationId xmlns:a16="http://schemas.microsoft.com/office/drawing/2014/main" id="{63F57D9F-C94B-CE48-DEAD-0BF7EF409CF7}"/>
              </a:ext>
            </a:extLst>
          </p:cNvPr>
          <p:cNvSpPr>
            <a:spLocks noGrp="1"/>
          </p:cNvSpPr>
          <p:nvPr>
            <p:ph type="sldNum" sz="quarter" idx="4"/>
          </p:nvPr>
        </p:nvSpPr>
        <p:spPr/>
        <p:txBody>
          <a:bodyPr/>
          <a:lstStyle/>
          <a:p>
            <a:fld id="{97F98C0B-273E-428A-ABCF-EBED2BA25188}" type="slidenum">
              <a:rPr lang="en-US" smtClean="0"/>
              <a:t>38</a:t>
            </a:fld>
            <a:endParaRPr lang="en-US"/>
          </a:p>
        </p:txBody>
      </p:sp>
    </p:spTree>
    <p:extLst>
      <p:ext uri="{BB962C8B-B14F-4D97-AF65-F5344CB8AC3E}">
        <p14:creationId xmlns:p14="http://schemas.microsoft.com/office/powerpoint/2010/main" val="1196013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36B66A-80CE-96C6-7041-14E1E08A5B54}"/>
              </a:ext>
            </a:extLst>
          </p:cNvPr>
          <p:cNvSpPr>
            <a:spLocks noGrp="1"/>
          </p:cNvSpPr>
          <p:nvPr>
            <p:ph idx="1"/>
          </p:nvPr>
        </p:nvSpPr>
        <p:spPr>
          <a:xfrm>
            <a:off x="5004048" y="1273324"/>
            <a:ext cx="3563952" cy="3962223"/>
          </a:xfrm>
        </p:spPr>
        <p:txBody>
          <a:bodyPr>
            <a:normAutofit fontScale="92500" lnSpcReduction="10000"/>
          </a:bodyPr>
          <a:lstStyle/>
          <a:p>
            <a:r>
              <a:rPr lang="en-US" dirty="0"/>
              <a:t>Introduces external state into blockchain using multiple</a:t>
            </a:r>
            <a:r>
              <a:rPr lang="en-US" dirty="0">
                <a:solidFill>
                  <a:srgbClr val="FF0000"/>
                </a:solidFill>
              </a:rPr>
              <a:t> </a:t>
            </a:r>
            <a:r>
              <a:rPr lang="en-US" dirty="0"/>
              <a:t>oracles</a:t>
            </a:r>
          </a:p>
          <a:p>
            <a:r>
              <a:rPr lang="en-AU" dirty="0"/>
              <a:t>Multiple oracles inject state to blockchain in TXs signed by their private keys</a:t>
            </a:r>
          </a:p>
          <a:p>
            <a:pPr lvl="1"/>
            <a:r>
              <a:rPr lang="en-AU" sz="1900" dirty="0"/>
              <a:t>Ideally, data should come from independent data sources</a:t>
            </a:r>
          </a:p>
          <a:p>
            <a:pPr lvl="1"/>
            <a:r>
              <a:rPr lang="en-AU" sz="1900" dirty="0"/>
              <a:t>Consensus using voting or </a:t>
            </a:r>
            <a:r>
              <a:rPr lang="en-AU" sz="1900" i="1" dirty="0"/>
              <a:t>m</a:t>
            </a:r>
            <a:r>
              <a:rPr lang="en-AU" sz="1900" dirty="0"/>
              <a:t>-out-of-</a:t>
            </a:r>
            <a:r>
              <a:rPr lang="en-AU" sz="1900" i="1" dirty="0"/>
              <a:t>n</a:t>
            </a:r>
            <a:r>
              <a:rPr lang="en-AU" sz="1900" dirty="0"/>
              <a:t> multi-signatures</a:t>
            </a:r>
          </a:p>
          <a:p>
            <a:r>
              <a:rPr lang="en-AU" dirty="0"/>
              <a:t>Enhance trust, reliability, &amp; availability</a:t>
            </a:r>
          </a:p>
          <a:p>
            <a:r>
              <a:rPr lang="en-AU" dirty="0"/>
              <a:t>High cost &amp; slow</a:t>
            </a:r>
          </a:p>
          <a:p>
            <a:r>
              <a:rPr lang="en-AU" dirty="0"/>
              <a:t>Oracles may still collude</a:t>
            </a:r>
          </a:p>
        </p:txBody>
      </p:sp>
      <p:sp>
        <p:nvSpPr>
          <p:cNvPr id="3" name="Title 2">
            <a:extLst>
              <a:ext uri="{FF2B5EF4-FFF2-40B4-BE49-F238E27FC236}">
                <a16:creationId xmlns:a16="http://schemas.microsoft.com/office/drawing/2014/main" id="{753A97A5-B5C7-4F2C-AB82-C36AF400923B}"/>
              </a:ext>
            </a:extLst>
          </p:cNvPr>
          <p:cNvSpPr>
            <a:spLocks noGrp="1"/>
          </p:cNvSpPr>
          <p:nvPr>
            <p:ph type="title"/>
          </p:nvPr>
        </p:nvSpPr>
        <p:spPr/>
        <p:txBody>
          <a:bodyPr/>
          <a:lstStyle/>
          <a:p>
            <a:r>
              <a:rPr lang="en-AU" dirty="0"/>
              <a:t>Decentralised Oracle</a:t>
            </a:r>
          </a:p>
        </p:txBody>
      </p:sp>
      <p:pic>
        <p:nvPicPr>
          <p:cNvPr id="4" name="Picture 3" descr="DecentralOracle.pdf">
            <a:extLst>
              <a:ext uri="{FF2B5EF4-FFF2-40B4-BE49-F238E27FC236}">
                <a16:creationId xmlns:a16="http://schemas.microsoft.com/office/drawing/2014/main" id="{46AD3EE8-7C38-EAED-7536-6ED55B3A1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1701239"/>
            <a:ext cx="4574045" cy="2599536"/>
          </a:xfrm>
          <a:prstGeom prst="rect">
            <a:avLst/>
          </a:prstGeom>
        </p:spPr>
      </p:pic>
      <p:sp>
        <p:nvSpPr>
          <p:cNvPr id="6" name="Slide Number Placeholder 5">
            <a:extLst>
              <a:ext uri="{FF2B5EF4-FFF2-40B4-BE49-F238E27FC236}">
                <a16:creationId xmlns:a16="http://schemas.microsoft.com/office/drawing/2014/main" id="{5A405797-26A4-A1B1-09B7-E6C8D616D4A5}"/>
              </a:ext>
            </a:extLst>
          </p:cNvPr>
          <p:cNvSpPr>
            <a:spLocks noGrp="1"/>
          </p:cNvSpPr>
          <p:nvPr>
            <p:ph type="sldNum" sz="quarter" idx="4"/>
          </p:nvPr>
        </p:nvSpPr>
        <p:spPr/>
        <p:txBody>
          <a:bodyPr/>
          <a:lstStyle/>
          <a:p>
            <a:fld id="{97F98C0B-273E-428A-ABCF-EBED2BA25188}" type="slidenum">
              <a:rPr lang="en-US" smtClean="0"/>
              <a:t>39</a:t>
            </a:fld>
            <a:endParaRPr lang="en-US"/>
          </a:p>
        </p:txBody>
      </p:sp>
    </p:spTree>
    <p:extLst>
      <p:ext uri="{BB962C8B-B14F-4D97-AF65-F5344CB8AC3E}">
        <p14:creationId xmlns:p14="http://schemas.microsoft.com/office/powerpoint/2010/main" val="62510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8001" y="1272399"/>
            <a:ext cx="7911799" cy="3695843"/>
          </a:xfrm>
        </p:spPr>
        <p:txBody>
          <a:bodyPr>
            <a:normAutofit/>
          </a:bodyPr>
          <a:lstStyle/>
          <a:p>
            <a:r>
              <a:rPr lang="en-AU" dirty="0"/>
              <a:t>Blockchain can be a computational platform</a:t>
            </a:r>
          </a:p>
          <a:p>
            <a:pPr lvl="1"/>
            <a:r>
              <a:rPr lang="en-AU" sz="1800" dirty="0"/>
              <a:t>More than a distributed database</a:t>
            </a:r>
          </a:p>
          <a:p>
            <a:r>
              <a:rPr lang="en-US" dirty="0"/>
              <a:t>User-defined code, deployed on &amp; executed by whole network</a:t>
            </a:r>
          </a:p>
          <a:p>
            <a:pPr lvl="1"/>
            <a:r>
              <a:rPr lang="en-US" sz="1800" dirty="0"/>
              <a:t>Can maintain its state in the ledger</a:t>
            </a:r>
          </a:p>
          <a:p>
            <a:pPr lvl="1"/>
            <a:r>
              <a:rPr lang="en-US" sz="1800" dirty="0"/>
              <a:t>Can hold &amp; transfer digital assets, managed by the contract itself</a:t>
            </a:r>
          </a:p>
          <a:p>
            <a:r>
              <a:rPr lang="en-AU" noProof="0" dirty="0"/>
              <a:t>Analogy – Java program</a:t>
            </a:r>
          </a:p>
          <a:p>
            <a:pPr lvl="1"/>
            <a:r>
              <a:rPr lang="en-AU" sz="1800" dirty="0"/>
              <a:t>SC code – a class</a:t>
            </a:r>
          </a:p>
          <a:p>
            <a:pPr lvl="1"/>
            <a:r>
              <a:rPr lang="en-AU" sz="1800" dirty="0"/>
              <a:t>Deployed contract – an object</a:t>
            </a:r>
          </a:p>
          <a:p>
            <a:pPr lvl="1"/>
            <a:r>
              <a:rPr lang="en-AU" sz="1800" noProof="0" dirty="0"/>
              <a:t>Many software design patterns still apply</a:t>
            </a:r>
            <a:endParaRPr lang="en-AU" sz="1800" dirty="0"/>
          </a:p>
        </p:txBody>
      </p:sp>
      <p:sp>
        <p:nvSpPr>
          <p:cNvPr id="4" name="Title 3"/>
          <p:cNvSpPr>
            <a:spLocks noGrp="1"/>
          </p:cNvSpPr>
          <p:nvPr>
            <p:ph type="title"/>
          </p:nvPr>
        </p:nvSpPr>
        <p:spPr>
          <a:xfrm>
            <a:off x="648000" y="287999"/>
            <a:ext cx="6631640" cy="648000"/>
          </a:xfrm>
        </p:spPr>
        <p:txBody>
          <a:bodyPr/>
          <a:lstStyle/>
          <a:p>
            <a:r>
              <a:rPr lang="en-AU" noProof="0" dirty="0"/>
              <a:t>Smart Contracts</a:t>
            </a:r>
          </a:p>
        </p:txBody>
      </p:sp>
      <p:pic>
        <p:nvPicPr>
          <p:cNvPr id="3" name="Picture 2">
            <a:extLst>
              <a:ext uri="{FF2B5EF4-FFF2-40B4-BE49-F238E27FC236}">
                <a16:creationId xmlns:a16="http://schemas.microsoft.com/office/drawing/2014/main" id="{B411EDEA-265F-CEB7-2011-93B3AD63A079}"/>
              </a:ext>
            </a:extLst>
          </p:cNvPr>
          <p:cNvPicPr>
            <a:picLocks noChangeAspect="1"/>
          </p:cNvPicPr>
          <p:nvPr/>
        </p:nvPicPr>
        <p:blipFill rotWithShape="1">
          <a:blip r:embed="rId3"/>
          <a:srcRect l="40268"/>
          <a:stretch/>
        </p:blipFill>
        <p:spPr>
          <a:xfrm>
            <a:off x="5652120" y="3171032"/>
            <a:ext cx="2232248" cy="1764129"/>
          </a:xfrm>
          <a:prstGeom prst="rect">
            <a:avLst/>
          </a:prstGeom>
        </p:spPr>
      </p:pic>
      <p:sp>
        <p:nvSpPr>
          <p:cNvPr id="6" name="Slide Number Placeholder 5">
            <a:extLst>
              <a:ext uri="{FF2B5EF4-FFF2-40B4-BE49-F238E27FC236}">
                <a16:creationId xmlns:a16="http://schemas.microsoft.com/office/drawing/2014/main" id="{F3F03BDF-7FAE-1730-5948-76C56E0EE919}"/>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225036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463EAC-2D75-CD17-CBE9-3820EF6B8E62}"/>
              </a:ext>
            </a:extLst>
          </p:cNvPr>
          <p:cNvSpPr>
            <a:spLocks noGrp="1"/>
          </p:cNvSpPr>
          <p:nvPr>
            <p:ph idx="1"/>
          </p:nvPr>
        </p:nvSpPr>
        <p:spPr>
          <a:xfrm>
            <a:off x="4361868" y="1273324"/>
            <a:ext cx="4206132" cy="3574285"/>
          </a:xfrm>
        </p:spPr>
        <p:txBody>
          <a:bodyPr>
            <a:normAutofit/>
          </a:bodyPr>
          <a:lstStyle/>
          <a:p>
            <a:r>
              <a:rPr lang="en-AU" dirty="0"/>
              <a:t>Off-chain component rely on smart contract to check conditions &amp; provide requested data</a:t>
            </a:r>
          </a:p>
          <a:p>
            <a:r>
              <a:rPr lang="en-AU" dirty="0"/>
              <a:t>Component performs the reverse process of an oracle</a:t>
            </a:r>
          </a:p>
          <a:p>
            <a:r>
              <a:rPr lang="en-AU" dirty="0"/>
              <a:t>Push or pull data</a:t>
            </a:r>
          </a:p>
          <a:p>
            <a:pPr lvl="1"/>
            <a:r>
              <a:rPr lang="en-AU" sz="1800" dirty="0"/>
              <a:t>Call smart contract functions – Pull</a:t>
            </a:r>
          </a:p>
          <a:p>
            <a:pPr lvl="1"/>
            <a:r>
              <a:rPr lang="en-AU" sz="1800" dirty="0"/>
              <a:t>Subscribe to events – Push</a:t>
            </a:r>
          </a:p>
          <a:p>
            <a:r>
              <a:rPr lang="en-US" dirty="0"/>
              <a:t>Additional logic is needed to handle probabilistic finality</a:t>
            </a:r>
          </a:p>
          <a:p>
            <a:pPr lvl="1"/>
            <a:endParaRPr lang="en-US" dirty="0"/>
          </a:p>
          <a:p>
            <a:endParaRPr lang="en-AU" dirty="0"/>
          </a:p>
        </p:txBody>
      </p:sp>
      <p:sp>
        <p:nvSpPr>
          <p:cNvPr id="3" name="Title 2">
            <a:extLst>
              <a:ext uri="{FF2B5EF4-FFF2-40B4-BE49-F238E27FC236}">
                <a16:creationId xmlns:a16="http://schemas.microsoft.com/office/drawing/2014/main" id="{A6444B48-BE4B-A2CC-A9A9-F6C8A1CA0656}"/>
              </a:ext>
            </a:extLst>
          </p:cNvPr>
          <p:cNvSpPr>
            <a:spLocks noGrp="1"/>
          </p:cNvSpPr>
          <p:nvPr>
            <p:ph type="title"/>
          </p:nvPr>
        </p:nvSpPr>
        <p:spPr/>
        <p:txBody>
          <a:bodyPr>
            <a:normAutofit fontScale="90000"/>
          </a:bodyPr>
          <a:lstStyle/>
          <a:p>
            <a:r>
              <a:rPr lang="en-AU" dirty="0"/>
              <a:t>Reverse Oracle (aka Pull-Based Oracle)</a:t>
            </a:r>
          </a:p>
        </p:txBody>
      </p:sp>
      <p:pic>
        <p:nvPicPr>
          <p:cNvPr id="4" name="Picture 3" descr="ReverseVerifier.pdf">
            <a:extLst>
              <a:ext uri="{FF2B5EF4-FFF2-40B4-BE49-F238E27FC236}">
                <a16:creationId xmlns:a16="http://schemas.microsoft.com/office/drawing/2014/main" id="{36EC6AD5-79C9-B285-18A7-5783B9319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02532"/>
            <a:ext cx="3925974" cy="2754780"/>
          </a:xfrm>
          <a:prstGeom prst="rect">
            <a:avLst/>
          </a:prstGeom>
        </p:spPr>
      </p:pic>
      <p:sp>
        <p:nvSpPr>
          <p:cNvPr id="6" name="Slide Number Placeholder 5">
            <a:extLst>
              <a:ext uri="{FF2B5EF4-FFF2-40B4-BE49-F238E27FC236}">
                <a16:creationId xmlns:a16="http://schemas.microsoft.com/office/drawing/2014/main" id="{3BDF64B8-2228-8684-0FD9-367192BEA0B3}"/>
              </a:ext>
            </a:extLst>
          </p:cNvPr>
          <p:cNvSpPr>
            <a:spLocks noGrp="1"/>
          </p:cNvSpPr>
          <p:nvPr>
            <p:ph type="sldNum" sz="quarter" idx="4"/>
          </p:nvPr>
        </p:nvSpPr>
        <p:spPr/>
        <p:txBody>
          <a:bodyPr/>
          <a:lstStyle/>
          <a:p>
            <a:fld id="{97F98C0B-273E-428A-ABCF-EBED2BA25188}" type="slidenum">
              <a:rPr lang="en-US" smtClean="0"/>
              <a:t>40</a:t>
            </a:fld>
            <a:endParaRPr lang="en-US"/>
          </a:p>
        </p:txBody>
      </p:sp>
    </p:spTree>
    <p:extLst>
      <p:ext uri="{BB962C8B-B14F-4D97-AF65-F5344CB8AC3E}">
        <p14:creationId xmlns:p14="http://schemas.microsoft.com/office/powerpoint/2010/main" val="1701222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2E6979F-A84A-4B74-8A98-9DAC14E0A9F1}"/>
              </a:ext>
            </a:extLst>
          </p:cNvPr>
          <p:cNvGraphicFramePr>
            <a:graphicFrameLocks noGrp="1"/>
          </p:cNvGraphicFramePr>
          <p:nvPr/>
        </p:nvGraphicFramePr>
        <p:xfrm>
          <a:off x="395537" y="2065413"/>
          <a:ext cx="7967343" cy="2568525"/>
        </p:xfrm>
        <a:graphic>
          <a:graphicData uri="http://schemas.openxmlformats.org/drawingml/2006/table">
            <a:tbl>
              <a:tblPr firstRow="1" bandRow="1">
                <a:tableStyleId>{5C22544A-7EE6-4342-B048-85BDC9FD1C3A}</a:tableStyleId>
              </a:tblPr>
              <a:tblGrid>
                <a:gridCol w="6469075">
                  <a:extLst>
                    <a:ext uri="{9D8B030D-6E8A-4147-A177-3AD203B41FA5}">
                      <a16:colId xmlns:a16="http://schemas.microsoft.com/office/drawing/2014/main" val="1782155876"/>
                    </a:ext>
                  </a:extLst>
                </a:gridCol>
                <a:gridCol w="749217">
                  <a:extLst>
                    <a:ext uri="{9D8B030D-6E8A-4147-A177-3AD203B41FA5}">
                      <a16:colId xmlns:a16="http://schemas.microsoft.com/office/drawing/2014/main" val="2823428764"/>
                    </a:ext>
                  </a:extLst>
                </a:gridCol>
                <a:gridCol w="749051">
                  <a:extLst>
                    <a:ext uri="{9D8B030D-6E8A-4147-A177-3AD203B41FA5}">
                      <a16:colId xmlns:a16="http://schemas.microsoft.com/office/drawing/2014/main" val="1035594307"/>
                    </a:ext>
                  </a:extLst>
                </a:gridCol>
              </a:tblGrid>
              <a:tr h="410541">
                <a:tc>
                  <a:txBody>
                    <a:bodyPr/>
                    <a:lstStyle/>
                    <a:p>
                      <a:endParaRPr lang="en-AU" sz="1800" dirty="0"/>
                    </a:p>
                  </a:txBody>
                  <a:tcPr marL="82296" marR="82296" marT="41148" marB="41148"/>
                </a:tc>
                <a:tc>
                  <a:txBody>
                    <a:bodyPr/>
                    <a:lstStyle/>
                    <a:p>
                      <a:pPr algn="ctr"/>
                      <a:r>
                        <a:rPr lang="en-AU" sz="1800" dirty="0"/>
                        <a:t>True</a:t>
                      </a:r>
                    </a:p>
                  </a:txBody>
                  <a:tcPr marL="82296" marR="82296" marT="41148" marB="41148"/>
                </a:tc>
                <a:tc>
                  <a:txBody>
                    <a:bodyPr/>
                    <a:lstStyle/>
                    <a:p>
                      <a:pPr algn="ctr"/>
                      <a:r>
                        <a:rPr lang="en-AU" sz="1800" dirty="0"/>
                        <a:t>False</a:t>
                      </a:r>
                    </a:p>
                  </a:txBody>
                  <a:tcPr marL="82296" marR="82296" marT="41148" marB="41148"/>
                </a:tc>
                <a:extLst>
                  <a:ext uri="{0D108BD9-81ED-4DB2-BD59-A6C34878D82A}">
                    <a16:rowId xmlns:a16="http://schemas.microsoft.com/office/drawing/2014/main" val="1986046296"/>
                  </a:ext>
                </a:extLst>
              </a:tr>
              <a:tr h="410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effectLst/>
                          <a:latin typeface="Calibri" panose="020F0502020204030204" pitchFamily="34" charset="0"/>
                          <a:ea typeface="Calibri" panose="020F0502020204030204" pitchFamily="34" charset="0"/>
                          <a:cs typeface="Calibri" panose="020F0502020204030204" pitchFamily="34" charset="0"/>
                        </a:rPr>
                        <a:t>Not all smart contracts belong to a DApps</a:t>
                      </a:r>
                      <a:endParaRPr lang="en-AU" sz="2400" dirty="0">
                        <a:latin typeface="Calibri" panose="020F0502020204030204" pitchFamily="34" charset="0"/>
                        <a:cs typeface="Calibri" panose="020F0502020204030204" pitchFamily="34" charset="0"/>
                      </a:endParaRP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algn="ctr"/>
                      <a:endParaRPr lang="en-AU" sz="1800" b="1" dirty="0">
                        <a:solidFill>
                          <a:srgbClr val="00B050"/>
                        </a:solidFill>
                      </a:endParaRPr>
                    </a:p>
                  </a:txBody>
                  <a:tcPr marL="82296" marR="82296" marT="41148" marB="41148"/>
                </a:tc>
                <a:extLst>
                  <a:ext uri="{0D108BD9-81ED-4DB2-BD59-A6C34878D82A}">
                    <a16:rowId xmlns:a16="http://schemas.microsoft.com/office/drawing/2014/main" val="3229766117"/>
                  </a:ext>
                </a:extLst>
              </a:tr>
              <a:tr h="410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latin typeface="Calibri" panose="020F0502020204030204" pitchFamily="34" charset="0"/>
                          <a:ea typeface="Calibri" panose="020F0502020204030204" pitchFamily="34" charset="0"/>
                          <a:cs typeface="Calibri" panose="020F0502020204030204" pitchFamily="34" charset="0"/>
                        </a:rPr>
                        <a:t>A security token can only be implemented as a NFT</a:t>
                      </a:r>
                      <a:endParaRPr lang="en-AU" sz="2400" dirty="0">
                        <a:effectLst/>
                        <a:latin typeface="Calibri" panose="020F0502020204030204" pitchFamily="34" charset="0"/>
                        <a:ea typeface="Calibri" panose="020F0502020204030204" pitchFamily="34" charset="0"/>
                        <a:cs typeface="Calibri" panose="020F0502020204030204" pitchFamily="34" charset="0"/>
                      </a:endParaRP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algn="ctr"/>
                      <a:endParaRPr lang="en-AU" sz="1800" b="1" dirty="0">
                        <a:solidFill>
                          <a:srgbClr val="00B050"/>
                        </a:solidFill>
                      </a:endParaRPr>
                    </a:p>
                  </a:txBody>
                  <a:tcPr marL="82296" marR="82296" marT="41148" marB="41148"/>
                </a:tc>
                <a:extLst>
                  <a:ext uri="{0D108BD9-81ED-4DB2-BD59-A6C34878D82A}">
                    <a16:rowId xmlns:a16="http://schemas.microsoft.com/office/drawing/2014/main" val="425814248"/>
                  </a:ext>
                </a:extLst>
              </a:tr>
              <a:tr h="410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latin typeface="Calibri" panose="020F0502020204030204" pitchFamily="34" charset="0"/>
                          <a:cs typeface="Calibri" panose="020F0502020204030204" pitchFamily="34" charset="0"/>
                        </a:rPr>
                        <a:t>Smart contracts can operationalise legal contracts</a:t>
                      </a: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algn="ctr"/>
                      <a:endParaRPr lang="en-AU" sz="1800" b="1" dirty="0">
                        <a:solidFill>
                          <a:srgbClr val="00B050"/>
                        </a:solidFill>
                      </a:endParaRPr>
                    </a:p>
                  </a:txBody>
                  <a:tcPr marL="82296" marR="82296" marT="41148" marB="41148"/>
                </a:tc>
                <a:extLst>
                  <a:ext uri="{0D108BD9-81ED-4DB2-BD59-A6C34878D82A}">
                    <a16:rowId xmlns:a16="http://schemas.microsoft.com/office/drawing/2014/main" val="3333935517"/>
                  </a:ext>
                </a:extLst>
              </a:tr>
              <a:tr h="410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latin typeface="Calibri" panose="020F0502020204030204" pitchFamily="34" charset="0"/>
                          <a:cs typeface="Calibri" panose="020F0502020204030204" pitchFamily="34" charset="0"/>
                        </a:rPr>
                        <a:t>A centralised oracle enhances trust, availability, and cost</a:t>
                      </a:r>
                    </a:p>
                  </a:txBody>
                  <a:tcPr marL="82296" marR="82296" marT="41148" marB="41148"/>
                </a:tc>
                <a:tc>
                  <a:txBody>
                    <a:bodyPr/>
                    <a:lstStyle/>
                    <a:p>
                      <a:pPr algn="ctr"/>
                      <a:endParaRPr lang="en-AU" sz="1800" b="1" dirty="0">
                        <a:solidFill>
                          <a:srgbClr val="00B050"/>
                        </a:solidFill>
                      </a:endParaRPr>
                    </a:p>
                  </a:txBody>
                  <a:tcPr marL="82296" marR="82296" marT="41148" marB="411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800" b="1" dirty="0">
                        <a:solidFill>
                          <a:srgbClr val="00B050"/>
                        </a:solidFill>
                      </a:endParaRPr>
                    </a:p>
                  </a:txBody>
                  <a:tcPr marL="82296" marR="82296" marT="41148" marB="41148"/>
                </a:tc>
                <a:extLst>
                  <a:ext uri="{0D108BD9-81ED-4DB2-BD59-A6C34878D82A}">
                    <a16:rowId xmlns:a16="http://schemas.microsoft.com/office/drawing/2014/main" val="76076633"/>
                  </a:ext>
                </a:extLst>
              </a:tr>
            </a:tbl>
          </a:graphicData>
        </a:graphic>
      </p:graphicFrame>
      <p:sp>
        <p:nvSpPr>
          <p:cNvPr id="2" name="Content Placeholder 1">
            <a:extLst>
              <a:ext uri="{FF2B5EF4-FFF2-40B4-BE49-F238E27FC236}">
                <a16:creationId xmlns:a16="http://schemas.microsoft.com/office/drawing/2014/main" id="{5B592F80-FA0C-4863-9225-651F30A2A2AB}"/>
              </a:ext>
            </a:extLst>
          </p:cNvPr>
          <p:cNvSpPr>
            <a:spLocks noGrp="1"/>
          </p:cNvSpPr>
          <p:nvPr>
            <p:ph idx="1"/>
          </p:nvPr>
        </p:nvSpPr>
        <p:spPr/>
        <p:txBody>
          <a:bodyPr/>
          <a:lstStyle/>
          <a:p>
            <a:pPr marL="0" indent="0">
              <a:buNone/>
            </a:pPr>
            <a:r>
              <a:rPr lang="en-AU" dirty="0"/>
              <a:t>Mark True or False for each of the following statements about smart contracts and oracles</a:t>
            </a:r>
          </a:p>
        </p:txBody>
      </p:sp>
      <p:sp>
        <p:nvSpPr>
          <p:cNvPr id="3" name="Title 2">
            <a:extLst>
              <a:ext uri="{FF2B5EF4-FFF2-40B4-BE49-F238E27FC236}">
                <a16:creationId xmlns:a16="http://schemas.microsoft.com/office/drawing/2014/main" id="{C4E1C189-48C5-47E1-91D6-E6FC81927951}"/>
              </a:ext>
            </a:extLst>
          </p:cNvPr>
          <p:cNvSpPr>
            <a:spLocks noGrp="1"/>
          </p:cNvSpPr>
          <p:nvPr>
            <p:ph type="title"/>
          </p:nvPr>
        </p:nvSpPr>
        <p:spPr/>
        <p:txBody>
          <a:bodyPr/>
          <a:lstStyle/>
          <a:p>
            <a:r>
              <a:rPr lang="en-AU" dirty="0"/>
              <a:t>Question</a:t>
            </a:r>
          </a:p>
        </p:txBody>
      </p:sp>
      <p:sp>
        <p:nvSpPr>
          <p:cNvPr id="8" name="Rectangle 7">
            <a:extLst>
              <a:ext uri="{FF2B5EF4-FFF2-40B4-BE49-F238E27FC236}">
                <a16:creationId xmlns:a16="http://schemas.microsoft.com/office/drawing/2014/main" id="{47FFB6E9-0DD9-4AF8-96A9-059ACDEEA544}"/>
              </a:ext>
            </a:extLst>
          </p:cNvPr>
          <p:cNvSpPr/>
          <p:nvPr/>
        </p:nvSpPr>
        <p:spPr>
          <a:xfrm>
            <a:off x="7069568" y="2492110"/>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9" name="Rectangle 8">
            <a:extLst>
              <a:ext uri="{FF2B5EF4-FFF2-40B4-BE49-F238E27FC236}">
                <a16:creationId xmlns:a16="http://schemas.microsoft.com/office/drawing/2014/main" id="{99B2A952-605D-4369-9550-3C9A6365C50C}"/>
              </a:ext>
            </a:extLst>
          </p:cNvPr>
          <p:cNvSpPr/>
          <p:nvPr/>
        </p:nvSpPr>
        <p:spPr>
          <a:xfrm>
            <a:off x="7782448" y="2894264"/>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10" name="Rectangle 9">
            <a:extLst>
              <a:ext uri="{FF2B5EF4-FFF2-40B4-BE49-F238E27FC236}">
                <a16:creationId xmlns:a16="http://schemas.microsoft.com/office/drawing/2014/main" id="{CA387ECF-E166-42C8-B96B-5562689B2475}"/>
              </a:ext>
            </a:extLst>
          </p:cNvPr>
          <p:cNvSpPr/>
          <p:nvPr/>
        </p:nvSpPr>
        <p:spPr>
          <a:xfrm>
            <a:off x="7069568" y="3397688"/>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11" name="Rectangle 10">
            <a:extLst>
              <a:ext uri="{FF2B5EF4-FFF2-40B4-BE49-F238E27FC236}">
                <a16:creationId xmlns:a16="http://schemas.microsoft.com/office/drawing/2014/main" id="{74B2B7C5-CB9F-4046-B710-85AD6678F0D1}"/>
              </a:ext>
            </a:extLst>
          </p:cNvPr>
          <p:cNvSpPr/>
          <p:nvPr/>
        </p:nvSpPr>
        <p:spPr>
          <a:xfrm>
            <a:off x="7782246" y="4012485"/>
            <a:ext cx="381836" cy="400110"/>
          </a:xfrm>
          <a:prstGeom prst="rect">
            <a:avLst/>
          </a:prstGeom>
        </p:spPr>
        <p:txBody>
          <a:bodyPr wrap="none">
            <a:spAutoFit/>
          </a:bodyPr>
          <a:lstStyle/>
          <a:p>
            <a:pPr algn="ctr"/>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4" name="Slide Number Placeholder 3">
            <a:extLst>
              <a:ext uri="{FF2B5EF4-FFF2-40B4-BE49-F238E27FC236}">
                <a16:creationId xmlns:a16="http://schemas.microsoft.com/office/drawing/2014/main" id="{5493D4CC-9FBB-8607-33ED-DC97869F1219}"/>
              </a:ext>
            </a:extLst>
          </p:cNvPr>
          <p:cNvSpPr>
            <a:spLocks noGrp="1"/>
          </p:cNvSpPr>
          <p:nvPr>
            <p:ph type="sldNum" sz="quarter" idx="4"/>
          </p:nvPr>
        </p:nvSpPr>
        <p:spPr/>
        <p:txBody>
          <a:bodyPr/>
          <a:lstStyle/>
          <a:p>
            <a:fld id="{97F98C0B-273E-428A-ABCF-EBED2BA25188}" type="slidenum">
              <a:rPr lang="en-US" smtClean="0"/>
              <a:t>41</a:t>
            </a:fld>
            <a:endParaRPr lang="en-US"/>
          </a:p>
        </p:txBody>
      </p:sp>
    </p:spTree>
    <p:extLst>
      <p:ext uri="{BB962C8B-B14F-4D97-AF65-F5344CB8AC3E}">
        <p14:creationId xmlns:p14="http://schemas.microsoft.com/office/powerpoint/2010/main" val="153445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7E1B50A-AA08-4692-8B28-E303A1327FEA}"/>
              </a:ext>
            </a:extLst>
          </p:cNvPr>
          <p:cNvSpPr>
            <a:spLocks noGrp="1"/>
          </p:cNvSpPr>
          <p:nvPr>
            <p:ph idx="1"/>
          </p:nvPr>
        </p:nvSpPr>
        <p:spPr>
          <a:xfrm>
            <a:off x="648000" y="1273324"/>
            <a:ext cx="7920000" cy="3816425"/>
          </a:xfrm>
        </p:spPr>
        <p:txBody>
          <a:bodyPr>
            <a:normAutofit/>
          </a:bodyPr>
          <a:lstStyle/>
          <a:p>
            <a:r>
              <a:rPr lang="en-AU" dirty="0"/>
              <a:t>Code is deterministic</a:t>
            </a:r>
          </a:p>
          <a:p>
            <a:pPr lvl="1"/>
            <a:r>
              <a:rPr lang="en-AU" sz="1800" dirty="0"/>
              <a:t>Same ledger state &amp; inputs result in same state changes &amp; outputs</a:t>
            </a:r>
          </a:p>
          <a:p>
            <a:pPr lvl="1"/>
            <a:r>
              <a:rPr lang="en-AU" sz="1800" dirty="0"/>
              <a:t>However, state may not be deterministic from viewpoint of TX caller</a:t>
            </a:r>
          </a:p>
          <a:p>
            <a:r>
              <a:rPr lang="en-US" dirty="0"/>
              <a:t>Execution is only triggered via a TX</a:t>
            </a:r>
          </a:p>
          <a:p>
            <a:pPr lvl="1"/>
            <a:r>
              <a:rPr lang="en-AU" sz="1800" dirty="0"/>
              <a:t>Aka a message call</a:t>
            </a:r>
          </a:p>
          <a:p>
            <a:pPr lvl="1"/>
            <a:r>
              <a:rPr lang="en-AU" sz="1800" dirty="0"/>
              <a:t>A smart contract can invoke other smart contracts </a:t>
            </a:r>
          </a:p>
          <a:p>
            <a:r>
              <a:rPr lang="en-AU" noProof="0" dirty="0"/>
              <a:t>Why can SC execution be trustworthy?</a:t>
            </a:r>
          </a:p>
          <a:p>
            <a:pPr lvl="1"/>
            <a:r>
              <a:rPr lang="en-AU" sz="1800" dirty="0"/>
              <a:t>A contract is deployed as data in a TX </a:t>
            </a:r>
            <a:r>
              <a:rPr lang="en-AU" sz="1800" dirty="0">
                <a:sym typeface="Wingdings" pitchFamily="2" charset="2"/>
              </a:rPr>
              <a:t> </a:t>
            </a:r>
            <a:r>
              <a:rPr lang="en-AU" sz="1800" dirty="0"/>
              <a:t>Immutable, transparent, &amp; deterministic code</a:t>
            </a:r>
          </a:p>
          <a:p>
            <a:pPr lvl="1"/>
            <a:r>
              <a:rPr lang="en-AU" sz="1800" dirty="0"/>
              <a:t>All inputs are through TXs &amp; current ledger state </a:t>
            </a:r>
            <a:r>
              <a:rPr lang="en-AU" sz="1800" dirty="0">
                <a:sym typeface="Wingdings" pitchFamily="2" charset="2"/>
              </a:rPr>
              <a:t> Transparency &amp; integrity</a:t>
            </a:r>
          </a:p>
        </p:txBody>
      </p:sp>
      <p:sp>
        <p:nvSpPr>
          <p:cNvPr id="2" name="Title 1">
            <a:extLst>
              <a:ext uri="{FF2B5EF4-FFF2-40B4-BE49-F238E27FC236}">
                <a16:creationId xmlns:a16="http://schemas.microsoft.com/office/drawing/2014/main" id="{0D947611-7191-44D4-98F7-686E41BDFE78}"/>
              </a:ext>
            </a:extLst>
          </p:cNvPr>
          <p:cNvSpPr>
            <a:spLocks noGrp="1"/>
          </p:cNvSpPr>
          <p:nvPr>
            <p:ph type="title"/>
          </p:nvPr>
        </p:nvSpPr>
        <p:spPr/>
        <p:txBody>
          <a:bodyPr/>
          <a:lstStyle/>
          <a:p>
            <a:r>
              <a:rPr lang="en-AU" noProof="0" dirty="0"/>
              <a:t>Smart Contracts (Cont.)</a:t>
            </a:r>
          </a:p>
        </p:txBody>
      </p:sp>
      <p:sp>
        <p:nvSpPr>
          <p:cNvPr id="4" name="Slide Number Placeholder 3">
            <a:extLst>
              <a:ext uri="{FF2B5EF4-FFF2-40B4-BE49-F238E27FC236}">
                <a16:creationId xmlns:a16="http://schemas.microsoft.com/office/drawing/2014/main" id="{3A7B0D53-5DD9-1F88-7089-0CA0D7E10820}"/>
              </a:ext>
            </a:extLst>
          </p:cNvPr>
          <p:cNvSpPr>
            <a:spLocks noGrp="1"/>
          </p:cNvSpPr>
          <p:nvPr>
            <p:ph type="sldNum" sz="quarter" idx="4"/>
          </p:nvPr>
        </p:nvSpPr>
        <p:spPr/>
        <p:txBody>
          <a:bodyPr/>
          <a:lstStyle/>
          <a:p>
            <a:fld id="{97F98C0B-273E-428A-ABCF-EBED2BA25188}" type="slidenum">
              <a:rPr lang="en-US" smtClean="0"/>
              <a:t>5</a:t>
            </a:fld>
            <a:endParaRPr lang="en-US"/>
          </a:p>
        </p:txBody>
      </p:sp>
    </p:spTree>
    <p:extLst>
      <p:ext uri="{BB962C8B-B14F-4D97-AF65-F5344CB8AC3E}">
        <p14:creationId xmlns:p14="http://schemas.microsoft.com/office/powerpoint/2010/main" val="380132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61A91C5C-95DF-48FE-B366-6BAC4EEE23A4}"/>
              </a:ext>
            </a:extLst>
          </p:cNvPr>
          <p:cNvCxnSpPr>
            <a:cxnSpLocks/>
            <a:stCxn id="80" idx="1"/>
            <a:endCxn id="87" idx="3"/>
          </p:cNvCxnSpPr>
          <p:nvPr/>
        </p:nvCxnSpPr>
        <p:spPr>
          <a:xfrm flipH="1">
            <a:off x="3103799" y="4103274"/>
            <a:ext cx="565477" cy="15603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981C3CF-784F-4F9B-B1BC-8F2809EA798C}"/>
              </a:ext>
            </a:extLst>
          </p:cNvPr>
          <p:cNvCxnSpPr>
            <a:cxnSpLocks/>
            <a:stCxn id="87" idx="1"/>
            <a:endCxn id="92" idx="3"/>
          </p:cNvCxnSpPr>
          <p:nvPr/>
        </p:nvCxnSpPr>
        <p:spPr>
          <a:xfrm flipH="1">
            <a:off x="1034671" y="4259314"/>
            <a:ext cx="1648358" cy="725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BF4C0D4-3A57-45B4-B019-261BC136B6CB}"/>
              </a:ext>
            </a:extLst>
          </p:cNvPr>
          <p:cNvCxnSpPr>
            <a:cxnSpLocks/>
            <a:stCxn id="92" idx="1"/>
          </p:cNvCxnSpPr>
          <p:nvPr/>
        </p:nvCxnSpPr>
        <p:spPr>
          <a:xfrm flipH="1">
            <a:off x="3074" y="4331913"/>
            <a:ext cx="610831" cy="5937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5082FFF-D5F3-4B8F-BEC6-A2DBD39213FB}"/>
              </a:ext>
            </a:extLst>
          </p:cNvPr>
          <p:cNvSpPr>
            <a:spLocks noGrp="1"/>
          </p:cNvSpPr>
          <p:nvPr>
            <p:ph type="title"/>
          </p:nvPr>
        </p:nvSpPr>
        <p:spPr/>
        <p:txBody>
          <a:bodyPr/>
          <a:lstStyle/>
          <a:p>
            <a:r>
              <a:rPr lang="en-AU" dirty="0"/>
              <a:t>Life of a Program on the Ledger</a:t>
            </a:r>
          </a:p>
        </p:txBody>
      </p:sp>
      <p:grpSp>
        <p:nvGrpSpPr>
          <p:cNvPr id="107" name="Group 106">
            <a:extLst>
              <a:ext uri="{FF2B5EF4-FFF2-40B4-BE49-F238E27FC236}">
                <a16:creationId xmlns:a16="http://schemas.microsoft.com/office/drawing/2014/main" id="{EAC02DB3-AE1D-4F12-AD1F-CF099F1086B0}"/>
              </a:ext>
            </a:extLst>
          </p:cNvPr>
          <p:cNvGrpSpPr/>
          <p:nvPr/>
        </p:nvGrpSpPr>
        <p:grpSpPr>
          <a:xfrm>
            <a:off x="3669274" y="4030674"/>
            <a:ext cx="420768" cy="387612"/>
            <a:chOff x="4308387" y="2514273"/>
            <a:chExt cx="420768" cy="387612"/>
          </a:xfrm>
        </p:grpSpPr>
        <p:sp>
          <p:nvSpPr>
            <p:cNvPr id="80" name="Rectangle 79">
              <a:extLst>
                <a:ext uri="{FF2B5EF4-FFF2-40B4-BE49-F238E27FC236}">
                  <a16:creationId xmlns:a16="http://schemas.microsoft.com/office/drawing/2014/main" id="{DAD48BF5-8815-48E0-B5FD-ADCC61026186}"/>
                </a:ext>
              </a:extLst>
            </p:cNvPr>
            <p:cNvSpPr/>
            <p:nvPr/>
          </p:nvSpPr>
          <p:spPr>
            <a:xfrm>
              <a:off x="4308387" y="2514273"/>
              <a:ext cx="420768" cy="145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 name="Rectangle 80">
              <a:extLst>
                <a:ext uri="{FF2B5EF4-FFF2-40B4-BE49-F238E27FC236}">
                  <a16:creationId xmlns:a16="http://schemas.microsoft.com/office/drawing/2014/main" id="{70E72E59-F918-48BE-83DA-A79A82CB47AB}"/>
                </a:ext>
              </a:extLst>
            </p:cNvPr>
            <p:cNvSpPr/>
            <p:nvPr/>
          </p:nvSpPr>
          <p:spPr>
            <a:xfrm>
              <a:off x="4308387" y="2659471"/>
              <a:ext cx="420768" cy="242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 name="Oval 81">
              <a:extLst>
                <a:ext uri="{FF2B5EF4-FFF2-40B4-BE49-F238E27FC236}">
                  <a16:creationId xmlns:a16="http://schemas.microsoft.com/office/drawing/2014/main" id="{9B304E14-C9FB-4C28-AE12-B31D71EFE670}"/>
                </a:ext>
              </a:extLst>
            </p:cNvPr>
            <p:cNvSpPr/>
            <p:nvPr/>
          </p:nvSpPr>
          <p:spPr>
            <a:xfrm>
              <a:off x="4330035" y="2673871"/>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 name="Oval 82">
              <a:extLst>
                <a:ext uri="{FF2B5EF4-FFF2-40B4-BE49-F238E27FC236}">
                  <a16:creationId xmlns:a16="http://schemas.microsoft.com/office/drawing/2014/main" id="{F1C7EBEB-F93A-4172-97F6-29D32A3116F9}"/>
                </a:ext>
              </a:extLst>
            </p:cNvPr>
            <p:cNvSpPr/>
            <p:nvPr/>
          </p:nvSpPr>
          <p:spPr>
            <a:xfrm>
              <a:off x="4531003" y="2673871"/>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 name="Oval 83">
              <a:extLst>
                <a:ext uri="{FF2B5EF4-FFF2-40B4-BE49-F238E27FC236}">
                  <a16:creationId xmlns:a16="http://schemas.microsoft.com/office/drawing/2014/main" id="{E9B384FC-E298-4C60-BF7B-620F95039ECA}"/>
                </a:ext>
              </a:extLst>
            </p:cNvPr>
            <p:cNvSpPr/>
            <p:nvPr/>
          </p:nvSpPr>
          <p:spPr>
            <a:xfrm>
              <a:off x="4626307" y="2673871"/>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 name="Oval 84">
              <a:extLst>
                <a:ext uri="{FF2B5EF4-FFF2-40B4-BE49-F238E27FC236}">
                  <a16:creationId xmlns:a16="http://schemas.microsoft.com/office/drawing/2014/main" id="{42B85349-D9FD-42F6-9A65-3B88DC68C262}"/>
                </a:ext>
              </a:extLst>
            </p:cNvPr>
            <p:cNvSpPr/>
            <p:nvPr/>
          </p:nvSpPr>
          <p:spPr>
            <a:xfrm>
              <a:off x="4428552" y="2673871"/>
              <a:ext cx="80307" cy="79659"/>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 name="Oval 85">
              <a:extLst>
                <a:ext uri="{FF2B5EF4-FFF2-40B4-BE49-F238E27FC236}">
                  <a16:creationId xmlns:a16="http://schemas.microsoft.com/office/drawing/2014/main" id="{E9781336-E34D-4C66-9F68-9F68DEBED810}"/>
                </a:ext>
              </a:extLst>
            </p:cNvPr>
            <p:cNvSpPr/>
            <p:nvPr/>
          </p:nvSpPr>
          <p:spPr>
            <a:xfrm>
              <a:off x="4330035" y="2767931"/>
              <a:ext cx="80307" cy="79659"/>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sp>
        <p:nvSpPr>
          <p:cNvPr id="87" name="Rectangle 86">
            <a:extLst>
              <a:ext uri="{FF2B5EF4-FFF2-40B4-BE49-F238E27FC236}">
                <a16:creationId xmlns:a16="http://schemas.microsoft.com/office/drawing/2014/main" id="{E1D2FC3B-9825-4DD9-AAEF-D0FA8BC470ED}"/>
              </a:ext>
            </a:extLst>
          </p:cNvPr>
          <p:cNvSpPr/>
          <p:nvPr/>
        </p:nvSpPr>
        <p:spPr>
          <a:xfrm>
            <a:off x="2683029" y="4186713"/>
            <a:ext cx="420768" cy="145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 name="Rectangle 87">
            <a:extLst>
              <a:ext uri="{FF2B5EF4-FFF2-40B4-BE49-F238E27FC236}">
                <a16:creationId xmlns:a16="http://schemas.microsoft.com/office/drawing/2014/main" id="{8204FDAE-2AD5-4D96-A66D-78B8202357E5}"/>
              </a:ext>
            </a:extLst>
          </p:cNvPr>
          <p:cNvSpPr/>
          <p:nvPr/>
        </p:nvSpPr>
        <p:spPr>
          <a:xfrm>
            <a:off x="2683029" y="4331912"/>
            <a:ext cx="420768" cy="135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 name="Oval 88">
            <a:extLst>
              <a:ext uri="{FF2B5EF4-FFF2-40B4-BE49-F238E27FC236}">
                <a16:creationId xmlns:a16="http://schemas.microsoft.com/office/drawing/2014/main" id="{A13B6ECD-D133-44CB-8DDA-6ECD9F9BBCD3}"/>
              </a:ext>
            </a:extLst>
          </p:cNvPr>
          <p:cNvSpPr/>
          <p:nvPr/>
        </p:nvSpPr>
        <p:spPr>
          <a:xfrm>
            <a:off x="2704677" y="4346313"/>
            <a:ext cx="80307" cy="79659"/>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 name="Oval 89">
            <a:extLst>
              <a:ext uri="{FF2B5EF4-FFF2-40B4-BE49-F238E27FC236}">
                <a16:creationId xmlns:a16="http://schemas.microsoft.com/office/drawing/2014/main" id="{71327359-4D59-42C9-9CEB-1E86CCAAF8BF}"/>
              </a:ext>
            </a:extLst>
          </p:cNvPr>
          <p:cNvSpPr/>
          <p:nvPr/>
        </p:nvSpPr>
        <p:spPr>
          <a:xfrm>
            <a:off x="2905646" y="4346313"/>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 name="Oval 90">
            <a:extLst>
              <a:ext uri="{FF2B5EF4-FFF2-40B4-BE49-F238E27FC236}">
                <a16:creationId xmlns:a16="http://schemas.microsoft.com/office/drawing/2014/main" id="{0B2452AC-A88D-4B6C-B389-558EAE938CF1}"/>
              </a:ext>
            </a:extLst>
          </p:cNvPr>
          <p:cNvSpPr/>
          <p:nvPr/>
        </p:nvSpPr>
        <p:spPr>
          <a:xfrm>
            <a:off x="2803194" y="4346313"/>
            <a:ext cx="80307" cy="79659"/>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 name="Rectangle 91">
            <a:extLst>
              <a:ext uri="{FF2B5EF4-FFF2-40B4-BE49-F238E27FC236}">
                <a16:creationId xmlns:a16="http://schemas.microsoft.com/office/drawing/2014/main" id="{07554B83-9569-4315-8CB9-C04C5C64B2CC}"/>
              </a:ext>
            </a:extLst>
          </p:cNvPr>
          <p:cNvSpPr/>
          <p:nvPr/>
        </p:nvSpPr>
        <p:spPr>
          <a:xfrm>
            <a:off x="613903" y="4259313"/>
            <a:ext cx="420768" cy="145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 name="Rectangle 92">
            <a:extLst>
              <a:ext uri="{FF2B5EF4-FFF2-40B4-BE49-F238E27FC236}">
                <a16:creationId xmlns:a16="http://schemas.microsoft.com/office/drawing/2014/main" id="{4C9859D3-870F-4312-B6D3-797AF06A2E2D}"/>
              </a:ext>
            </a:extLst>
          </p:cNvPr>
          <p:cNvSpPr/>
          <p:nvPr/>
        </p:nvSpPr>
        <p:spPr>
          <a:xfrm>
            <a:off x="613903" y="4404510"/>
            <a:ext cx="420768" cy="3187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 name="Oval 93">
            <a:extLst>
              <a:ext uri="{FF2B5EF4-FFF2-40B4-BE49-F238E27FC236}">
                <a16:creationId xmlns:a16="http://schemas.microsoft.com/office/drawing/2014/main" id="{3E110011-441F-43D8-9CF2-B923607C2474}"/>
              </a:ext>
            </a:extLst>
          </p:cNvPr>
          <p:cNvSpPr/>
          <p:nvPr/>
        </p:nvSpPr>
        <p:spPr>
          <a:xfrm>
            <a:off x="630348" y="4428027"/>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 name="Oval 94">
            <a:extLst>
              <a:ext uri="{FF2B5EF4-FFF2-40B4-BE49-F238E27FC236}">
                <a16:creationId xmlns:a16="http://schemas.microsoft.com/office/drawing/2014/main" id="{4B581D8C-4304-4F98-B8F4-4E743CC86CCA}"/>
              </a:ext>
            </a:extLst>
          </p:cNvPr>
          <p:cNvSpPr/>
          <p:nvPr/>
        </p:nvSpPr>
        <p:spPr>
          <a:xfrm>
            <a:off x="831315" y="4428027"/>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 name="Oval 95">
            <a:extLst>
              <a:ext uri="{FF2B5EF4-FFF2-40B4-BE49-F238E27FC236}">
                <a16:creationId xmlns:a16="http://schemas.microsoft.com/office/drawing/2014/main" id="{083B230B-DB49-4202-B256-1B8D28AED890}"/>
              </a:ext>
            </a:extLst>
          </p:cNvPr>
          <p:cNvSpPr/>
          <p:nvPr/>
        </p:nvSpPr>
        <p:spPr>
          <a:xfrm>
            <a:off x="926619" y="4428027"/>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 name="Oval 96">
            <a:extLst>
              <a:ext uri="{FF2B5EF4-FFF2-40B4-BE49-F238E27FC236}">
                <a16:creationId xmlns:a16="http://schemas.microsoft.com/office/drawing/2014/main" id="{B6CA320A-C0CC-4BD5-B71F-194CED952F7E}"/>
              </a:ext>
            </a:extLst>
          </p:cNvPr>
          <p:cNvSpPr/>
          <p:nvPr/>
        </p:nvSpPr>
        <p:spPr>
          <a:xfrm>
            <a:off x="831315" y="4522086"/>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 name="Oval 97">
            <a:extLst>
              <a:ext uri="{FF2B5EF4-FFF2-40B4-BE49-F238E27FC236}">
                <a16:creationId xmlns:a16="http://schemas.microsoft.com/office/drawing/2014/main" id="{057F604E-BEE7-477F-BE70-94F885595EAF}"/>
              </a:ext>
            </a:extLst>
          </p:cNvPr>
          <p:cNvSpPr/>
          <p:nvPr/>
        </p:nvSpPr>
        <p:spPr>
          <a:xfrm>
            <a:off x="728865" y="4428027"/>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 name="Oval 98">
            <a:extLst>
              <a:ext uri="{FF2B5EF4-FFF2-40B4-BE49-F238E27FC236}">
                <a16:creationId xmlns:a16="http://schemas.microsoft.com/office/drawing/2014/main" id="{080AF0D8-DAFC-4307-9079-F47CAA2E61DD}"/>
              </a:ext>
            </a:extLst>
          </p:cNvPr>
          <p:cNvSpPr/>
          <p:nvPr/>
        </p:nvSpPr>
        <p:spPr>
          <a:xfrm>
            <a:off x="630348" y="4522086"/>
            <a:ext cx="80307" cy="79659"/>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 name="Oval 99">
            <a:extLst>
              <a:ext uri="{FF2B5EF4-FFF2-40B4-BE49-F238E27FC236}">
                <a16:creationId xmlns:a16="http://schemas.microsoft.com/office/drawing/2014/main" id="{F01A4425-1C29-4AF5-8889-7C493C11E02C}"/>
              </a:ext>
            </a:extLst>
          </p:cNvPr>
          <p:cNvSpPr/>
          <p:nvPr/>
        </p:nvSpPr>
        <p:spPr>
          <a:xfrm>
            <a:off x="732302" y="4522086"/>
            <a:ext cx="80307" cy="79659"/>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 name="Oval 100">
            <a:extLst>
              <a:ext uri="{FF2B5EF4-FFF2-40B4-BE49-F238E27FC236}">
                <a16:creationId xmlns:a16="http://schemas.microsoft.com/office/drawing/2014/main" id="{377AA8FB-9966-469C-94D5-CE5B5A90C337}"/>
              </a:ext>
            </a:extLst>
          </p:cNvPr>
          <p:cNvSpPr/>
          <p:nvPr/>
        </p:nvSpPr>
        <p:spPr>
          <a:xfrm>
            <a:off x="932147" y="4522086"/>
            <a:ext cx="80307" cy="79659"/>
          </a:xfrm>
          <a:prstGeom prst="ellipse">
            <a:avLst/>
          </a:prstGeom>
          <a:solidFill>
            <a:srgbClr val="F0E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 name="Freeform: Shape 105">
            <a:extLst>
              <a:ext uri="{FF2B5EF4-FFF2-40B4-BE49-F238E27FC236}">
                <a16:creationId xmlns:a16="http://schemas.microsoft.com/office/drawing/2014/main" id="{60D2F5A5-BECC-4346-B507-0105F57811AA}"/>
              </a:ext>
            </a:extLst>
          </p:cNvPr>
          <p:cNvSpPr/>
          <p:nvPr/>
        </p:nvSpPr>
        <p:spPr>
          <a:xfrm flipH="1">
            <a:off x="0" y="3944137"/>
            <a:ext cx="4251688" cy="868523"/>
          </a:xfrm>
          <a:custGeom>
            <a:avLst/>
            <a:gdLst>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942272"/>
              <a:gd name="connsiteY0" fmla="*/ 2875 h 1104181"/>
              <a:gd name="connsiteX1" fmla="*/ 0 w 3942272"/>
              <a:gd name="connsiteY1" fmla="*/ 0 h 1104181"/>
              <a:gd name="connsiteX2" fmla="*/ 2875 w 3942272"/>
              <a:gd name="connsiteY2" fmla="*/ 1026543 h 1104181"/>
              <a:gd name="connsiteX3" fmla="*/ 3692105 w 3942272"/>
              <a:gd name="connsiteY3" fmla="*/ 1035170 h 1104181"/>
              <a:gd name="connsiteX4" fmla="*/ 3692105 w 3942272"/>
              <a:gd name="connsiteY4" fmla="*/ 1035170 h 1104181"/>
              <a:gd name="connsiteX5" fmla="*/ 3942272 w 3942272"/>
              <a:gd name="connsiteY5" fmla="*/ 1104181 h 1104181"/>
              <a:gd name="connsiteX0" fmla="*/ 3692105 w 3692105"/>
              <a:gd name="connsiteY0" fmla="*/ 2875 h 1035170"/>
              <a:gd name="connsiteX1" fmla="*/ 0 w 3692105"/>
              <a:gd name="connsiteY1" fmla="*/ 0 h 1035170"/>
              <a:gd name="connsiteX2" fmla="*/ 2875 w 3692105"/>
              <a:gd name="connsiteY2" fmla="*/ 1026543 h 1035170"/>
              <a:gd name="connsiteX3" fmla="*/ 3692105 w 3692105"/>
              <a:gd name="connsiteY3" fmla="*/ 1035170 h 1035170"/>
              <a:gd name="connsiteX4" fmla="*/ 3692105 w 3692105"/>
              <a:gd name="connsiteY4" fmla="*/ 1035170 h 1035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105" h="1035170">
                <a:moveTo>
                  <a:pt x="3692105" y="2875"/>
                </a:moveTo>
                <a:lnTo>
                  <a:pt x="0" y="0"/>
                </a:lnTo>
                <a:cubicBezTo>
                  <a:pt x="958" y="342181"/>
                  <a:pt x="1917" y="684362"/>
                  <a:pt x="2875" y="1026543"/>
                </a:cubicBezTo>
                <a:lnTo>
                  <a:pt x="3692105" y="1035170"/>
                </a:lnTo>
                <a:lnTo>
                  <a:pt x="3692105" y="103517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8" name="Oval 117">
            <a:extLst>
              <a:ext uri="{FF2B5EF4-FFF2-40B4-BE49-F238E27FC236}">
                <a16:creationId xmlns:a16="http://schemas.microsoft.com/office/drawing/2014/main" id="{1D540C76-99CA-4304-9941-9D1052E9551E}"/>
              </a:ext>
            </a:extLst>
          </p:cNvPr>
          <p:cNvSpPr/>
          <p:nvPr/>
        </p:nvSpPr>
        <p:spPr>
          <a:xfrm>
            <a:off x="630347" y="4620074"/>
            <a:ext cx="80307" cy="79659"/>
          </a:xfrm>
          <a:prstGeom prst="ellipse">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9" name="TextBox 118">
            <a:extLst>
              <a:ext uri="{FF2B5EF4-FFF2-40B4-BE49-F238E27FC236}">
                <a16:creationId xmlns:a16="http://schemas.microsoft.com/office/drawing/2014/main" id="{73C18252-5FE4-4117-A460-BA0EC8D0B24A}"/>
              </a:ext>
            </a:extLst>
          </p:cNvPr>
          <p:cNvSpPr txBox="1"/>
          <p:nvPr/>
        </p:nvSpPr>
        <p:spPr>
          <a:xfrm>
            <a:off x="975201" y="1350508"/>
            <a:ext cx="5087098" cy="400110"/>
          </a:xfrm>
          <a:prstGeom prst="rect">
            <a:avLst/>
          </a:prstGeom>
          <a:noFill/>
        </p:spPr>
        <p:txBody>
          <a:bodyPr wrap="none" rtlCol="0">
            <a:spAutoFit/>
          </a:bodyPr>
          <a:lstStyle/>
          <a:p>
            <a:pPr marL="457189" indent="-457189">
              <a:buFont typeface="+mj-lt"/>
              <a:buAutoNum type="arabicPeriod"/>
            </a:pPr>
            <a:r>
              <a:rPr lang="en-AU" sz="2000" dirty="0"/>
              <a:t>User records a SC on ledger, as part of a TX</a:t>
            </a:r>
          </a:p>
        </p:txBody>
      </p:sp>
      <p:sp>
        <p:nvSpPr>
          <p:cNvPr id="120" name="TextBox 119">
            <a:extLst>
              <a:ext uri="{FF2B5EF4-FFF2-40B4-BE49-F238E27FC236}">
                <a16:creationId xmlns:a16="http://schemas.microsoft.com/office/drawing/2014/main" id="{FAED6B1F-08FE-49DD-8F25-52C70F4A452B}"/>
              </a:ext>
            </a:extLst>
          </p:cNvPr>
          <p:cNvSpPr txBox="1"/>
          <p:nvPr/>
        </p:nvSpPr>
        <p:spPr>
          <a:xfrm>
            <a:off x="2269813" y="1855905"/>
            <a:ext cx="6297365" cy="1107996"/>
          </a:xfrm>
          <a:prstGeom prst="rect">
            <a:avLst/>
          </a:prstGeom>
          <a:noFill/>
        </p:spPr>
        <p:txBody>
          <a:bodyPr wrap="none" rtlCol="0">
            <a:spAutoFit/>
          </a:bodyPr>
          <a:lstStyle/>
          <a:p>
            <a:pPr marL="457189" indent="-457189">
              <a:buFont typeface="+mj-lt"/>
              <a:buAutoNum type="arabicPeriod" startAt="2"/>
            </a:pPr>
            <a:r>
              <a:rPr lang="en-AU" sz="2000" dirty="0"/>
              <a:t>User executes the SC, in another TX</a:t>
            </a:r>
            <a:br>
              <a:rPr lang="en-AU" sz="2000" dirty="0"/>
            </a:br>
            <a:r>
              <a:rPr lang="en-AU" sz="2800" dirty="0"/>
              <a:t>   </a:t>
            </a:r>
            <a:r>
              <a:rPr lang="en-AU" sz="1800" dirty="0">
                <a:solidFill>
                  <a:srgbClr val="00A9CE"/>
                </a:solidFill>
              </a:rPr>
              <a:t>– Uses data already on ledger, plus user inputs on TX</a:t>
            </a:r>
            <a:br>
              <a:rPr lang="en-AU" sz="1800" dirty="0">
                <a:solidFill>
                  <a:srgbClr val="00A9CE"/>
                </a:solidFill>
              </a:rPr>
            </a:br>
            <a:r>
              <a:rPr lang="en-AU" sz="1800" dirty="0">
                <a:solidFill>
                  <a:srgbClr val="00A9CE"/>
                </a:solidFill>
              </a:rPr>
              <a:t>   – Outputs are stored on ledger, plus outputs visible to user</a:t>
            </a:r>
            <a:endParaRPr lang="en-AU" sz="2800" dirty="0">
              <a:solidFill>
                <a:srgbClr val="00A9CE"/>
              </a:solidFill>
            </a:endParaRPr>
          </a:p>
        </p:txBody>
      </p:sp>
      <p:sp>
        <p:nvSpPr>
          <p:cNvPr id="121" name="TextBox 120">
            <a:extLst>
              <a:ext uri="{FF2B5EF4-FFF2-40B4-BE49-F238E27FC236}">
                <a16:creationId xmlns:a16="http://schemas.microsoft.com/office/drawing/2014/main" id="{EF56F28D-256A-488E-97F6-C5044DBD6DCA}"/>
              </a:ext>
            </a:extLst>
          </p:cNvPr>
          <p:cNvSpPr txBox="1"/>
          <p:nvPr/>
        </p:nvSpPr>
        <p:spPr>
          <a:xfrm>
            <a:off x="3991215" y="2918248"/>
            <a:ext cx="5117289" cy="1031051"/>
          </a:xfrm>
          <a:prstGeom prst="rect">
            <a:avLst/>
          </a:prstGeom>
          <a:noFill/>
        </p:spPr>
        <p:txBody>
          <a:bodyPr wrap="square" rtlCol="0">
            <a:spAutoFit/>
          </a:bodyPr>
          <a:lstStyle/>
          <a:p>
            <a:pPr marL="457189" indent="-457189">
              <a:buFont typeface="+mj-lt"/>
              <a:buAutoNum type="arabicPeriod" startAt="3"/>
            </a:pPr>
            <a:r>
              <a:rPr lang="en-AU" sz="2000" dirty="0"/>
              <a:t>Other users can inspect the SC, data, &amp; execution results</a:t>
            </a:r>
          </a:p>
          <a:p>
            <a:pPr lvl="1"/>
            <a:r>
              <a:rPr lang="en-AU" sz="2100" dirty="0">
                <a:solidFill>
                  <a:srgbClr val="00A9CE"/>
                </a:solidFill>
              </a:rPr>
              <a:t>  – </a:t>
            </a:r>
            <a:r>
              <a:rPr lang="en-AU" sz="1800" dirty="0">
                <a:solidFill>
                  <a:srgbClr val="00A9CE"/>
                </a:solidFill>
              </a:rPr>
              <a:t>What they see depend on permissions</a:t>
            </a:r>
            <a:endParaRPr lang="en-AU" sz="1600" dirty="0"/>
          </a:p>
        </p:txBody>
      </p:sp>
      <p:pic>
        <p:nvPicPr>
          <p:cNvPr id="123" name="Graphic 122" descr="Woman">
            <a:extLst>
              <a:ext uri="{FF2B5EF4-FFF2-40B4-BE49-F238E27FC236}">
                <a16:creationId xmlns:a16="http://schemas.microsoft.com/office/drawing/2014/main" id="{A4762A6D-33F0-4D5D-86F9-B827EE8C40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520" y="1350508"/>
            <a:ext cx="914400" cy="914400"/>
          </a:xfrm>
          <a:prstGeom prst="rect">
            <a:avLst/>
          </a:prstGeom>
        </p:spPr>
      </p:pic>
      <p:pic>
        <p:nvPicPr>
          <p:cNvPr id="124" name="Graphic 123" descr="Man">
            <a:extLst>
              <a:ext uri="{FF2B5EF4-FFF2-40B4-BE49-F238E27FC236}">
                <a16:creationId xmlns:a16="http://schemas.microsoft.com/office/drawing/2014/main" id="{EFB66784-BEE4-4883-A760-707CEF22BF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5856" y="2918246"/>
            <a:ext cx="914400" cy="914400"/>
          </a:xfrm>
          <a:prstGeom prst="rect">
            <a:avLst/>
          </a:prstGeom>
        </p:spPr>
      </p:pic>
      <p:pic>
        <p:nvPicPr>
          <p:cNvPr id="125" name="Graphic 124" descr="Person in wheelchair">
            <a:extLst>
              <a:ext uri="{FF2B5EF4-FFF2-40B4-BE49-F238E27FC236}">
                <a16:creationId xmlns:a16="http://schemas.microsoft.com/office/drawing/2014/main" id="{386B9E75-F45F-44D0-ADE3-3730845367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1176" y="1912032"/>
            <a:ext cx="914400" cy="914400"/>
          </a:xfrm>
          <a:prstGeom prst="rect">
            <a:avLst/>
          </a:prstGeom>
        </p:spPr>
      </p:pic>
      <p:cxnSp>
        <p:nvCxnSpPr>
          <p:cNvPr id="4" name="Straight Arrow Connector 3">
            <a:extLst>
              <a:ext uri="{FF2B5EF4-FFF2-40B4-BE49-F238E27FC236}">
                <a16:creationId xmlns:a16="http://schemas.microsoft.com/office/drawing/2014/main" id="{16458442-7F87-4106-93A4-143C209EBE6E}"/>
              </a:ext>
            </a:extLst>
          </p:cNvPr>
          <p:cNvCxnSpPr>
            <a:cxnSpLocks/>
            <a:stCxn id="123" idx="2"/>
            <a:endCxn id="96" idx="0"/>
          </p:cNvCxnSpPr>
          <p:nvPr/>
        </p:nvCxnSpPr>
        <p:spPr>
          <a:xfrm>
            <a:off x="708720" y="2264908"/>
            <a:ext cx="258052" cy="21631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4654049-C3B6-426B-87FF-4965B07E407D}"/>
              </a:ext>
            </a:extLst>
          </p:cNvPr>
          <p:cNvCxnSpPr>
            <a:cxnSpLocks/>
            <a:stCxn id="125" idx="2"/>
            <a:endCxn id="85" idx="2"/>
          </p:cNvCxnSpPr>
          <p:nvPr/>
        </p:nvCxnSpPr>
        <p:spPr>
          <a:xfrm>
            <a:off x="1998378" y="2826432"/>
            <a:ext cx="1791063" cy="14036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7042B34-F4E6-4D48-82AD-03AEE268D0C2}"/>
              </a:ext>
            </a:extLst>
          </p:cNvPr>
          <p:cNvCxnSpPr>
            <a:cxnSpLocks/>
            <a:stCxn id="124" idx="2"/>
            <a:endCxn id="85" idx="0"/>
          </p:cNvCxnSpPr>
          <p:nvPr/>
        </p:nvCxnSpPr>
        <p:spPr>
          <a:xfrm>
            <a:off x="3733058" y="3832647"/>
            <a:ext cx="96537" cy="357626"/>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E793DC5-D8F5-4BE4-BF94-26822EE5209C}"/>
              </a:ext>
            </a:extLst>
          </p:cNvPr>
          <p:cNvCxnSpPr>
            <a:cxnSpLocks/>
            <a:stCxn id="124" idx="2"/>
            <a:endCxn id="96" idx="6"/>
          </p:cNvCxnSpPr>
          <p:nvPr/>
        </p:nvCxnSpPr>
        <p:spPr>
          <a:xfrm flipH="1">
            <a:off x="1006927" y="3832648"/>
            <a:ext cx="2726131" cy="635209"/>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9E68245-3880-C200-36F1-8525844268B5}"/>
              </a:ext>
            </a:extLst>
          </p:cNvPr>
          <p:cNvSpPr>
            <a:spLocks noGrp="1"/>
          </p:cNvSpPr>
          <p:nvPr>
            <p:ph type="sldNum" sz="quarter" idx="4"/>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97957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8200D21-C93A-414F-AB3E-ECA635E3F946}"/>
              </a:ext>
            </a:extLst>
          </p:cNvPr>
          <p:cNvSpPr>
            <a:spLocks noGrp="1"/>
          </p:cNvSpPr>
          <p:nvPr>
            <p:ph idx="1"/>
          </p:nvPr>
        </p:nvSpPr>
        <p:spPr/>
        <p:txBody>
          <a:bodyPr>
            <a:normAutofit/>
          </a:bodyPr>
          <a:lstStyle/>
          <a:p>
            <a:r>
              <a:rPr lang="en-AU" dirty="0"/>
              <a:t>Recall, blockchains are good for …</a:t>
            </a:r>
          </a:p>
          <a:p>
            <a:pPr marL="585900" lvl="1" indent="-342900">
              <a:buFont typeface="+mj-lt"/>
              <a:buAutoNum type="arabicPeriod"/>
            </a:pPr>
            <a:r>
              <a:rPr lang="en-AU" sz="1800" dirty="0"/>
              <a:t>New (better?) ways to work together</a:t>
            </a:r>
          </a:p>
          <a:p>
            <a:pPr marL="585900" lvl="1" indent="-342900">
              <a:buFont typeface="+mj-lt"/>
              <a:buAutoNum type="arabicPeriod"/>
            </a:pPr>
            <a:r>
              <a:rPr lang="en-AU" sz="1800" dirty="0"/>
              <a:t>Exclusive control of digital assets</a:t>
            </a:r>
          </a:p>
          <a:p>
            <a:r>
              <a:rPr lang="en-AU" dirty="0"/>
              <a:t>Smart contracts same</a:t>
            </a:r>
          </a:p>
          <a:p>
            <a:pPr lvl="1"/>
            <a:r>
              <a:rPr lang="en-AU" sz="1800" dirty="0"/>
              <a:t>Deterministic, immutable, &amp; transparent code &amp; data</a:t>
            </a:r>
          </a:p>
          <a:p>
            <a:r>
              <a:rPr lang="en-AU" dirty="0"/>
              <a:t>Not just shared </a:t>
            </a:r>
            <a:r>
              <a:rPr lang="en-AU" dirty="0">
                <a:solidFill>
                  <a:srgbClr val="0070C0"/>
                </a:solidFill>
              </a:rPr>
              <a:t>data</a:t>
            </a:r>
            <a:r>
              <a:rPr lang="en-AU" dirty="0"/>
              <a:t>. Also, shared </a:t>
            </a:r>
            <a:r>
              <a:rPr lang="en-AU" dirty="0">
                <a:solidFill>
                  <a:srgbClr val="0070C0"/>
                </a:solidFill>
              </a:rPr>
              <a:t>behaviour</a:t>
            </a:r>
            <a:r>
              <a:rPr lang="en-AU" dirty="0"/>
              <a:t>, i.e.,</a:t>
            </a:r>
          </a:p>
          <a:p>
            <a:pPr marL="585900" lvl="1" indent="-342900">
              <a:buFont typeface="+mj-lt"/>
              <a:buAutoNum type="arabicPeriod"/>
            </a:pPr>
            <a:r>
              <a:rPr lang="en-AU" sz="1800" dirty="0"/>
              <a:t>New (better?) programmable ways to work together</a:t>
            </a:r>
          </a:p>
          <a:p>
            <a:pPr marL="585900" lvl="1" indent="-342900">
              <a:buFont typeface="+mj-lt"/>
              <a:buAutoNum type="arabicPeriod"/>
            </a:pPr>
            <a:r>
              <a:rPr lang="en-AU" sz="1800" dirty="0"/>
              <a:t>Programmable exclusive controls, for programmable digital assets</a:t>
            </a:r>
          </a:p>
          <a:p>
            <a:pPr marL="788400" lvl="2" indent="-342900"/>
            <a:r>
              <a:rPr lang="en-AU" sz="1800" dirty="0"/>
              <a:t>Smart contracts can control digital assets &amp; can also </a:t>
            </a:r>
            <a:r>
              <a:rPr lang="en-AU" sz="1800" dirty="0">
                <a:solidFill>
                  <a:srgbClr val="0070C0"/>
                </a:solidFill>
              </a:rPr>
              <a:t>be</a:t>
            </a:r>
            <a:r>
              <a:rPr lang="en-AU" sz="1800" dirty="0"/>
              <a:t> digital assets</a:t>
            </a:r>
          </a:p>
        </p:txBody>
      </p:sp>
      <p:sp>
        <p:nvSpPr>
          <p:cNvPr id="3" name="Title 2">
            <a:extLst>
              <a:ext uri="{FF2B5EF4-FFF2-40B4-BE49-F238E27FC236}">
                <a16:creationId xmlns:a16="http://schemas.microsoft.com/office/drawing/2014/main" id="{1F96240C-C059-4F63-998D-B839C2AF5903}"/>
              </a:ext>
            </a:extLst>
          </p:cNvPr>
          <p:cNvSpPr>
            <a:spLocks noGrp="1"/>
          </p:cNvSpPr>
          <p:nvPr>
            <p:ph type="title"/>
          </p:nvPr>
        </p:nvSpPr>
        <p:spPr/>
        <p:txBody>
          <a:bodyPr>
            <a:normAutofit/>
          </a:bodyPr>
          <a:lstStyle/>
          <a:p>
            <a:r>
              <a:rPr lang="en-AU" dirty="0"/>
              <a:t>What are Smart Contracts Good for?</a:t>
            </a:r>
          </a:p>
        </p:txBody>
      </p:sp>
      <p:sp>
        <p:nvSpPr>
          <p:cNvPr id="5" name="Slide Number Placeholder 4">
            <a:extLst>
              <a:ext uri="{FF2B5EF4-FFF2-40B4-BE49-F238E27FC236}">
                <a16:creationId xmlns:a16="http://schemas.microsoft.com/office/drawing/2014/main" id="{7974A28B-76D2-95AF-3CB1-0B4331B294A0}"/>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353610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126291" y="2137421"/>
            <a:ext cx="3737117" cy="1764129"/>
          </a:xfrm>
          <a:prstGeom prst="rect">
            <a:avLst/>
          </a:prstGeom>
        </p:spPr>
      </p:pic>
      <p:sp>
        <p:nvSpPr>
          <p:cNvPr id="6" name="Content Placeholder 5"/>
          <p:cNvSpPr>
            <a:spLocks noGrp="1"/>
          </p:cNvSpPr>
          <p:nvPr>
            <p:ph idx="1"/>
          </p:nvPr>
        </p:nvSpPr>
        <p:spPr>
          <a:xfrm>
            <a:off x="647700" y="1273175"/>
            <a:ext cx="7912100" cy="3970464"/>
          </a:xfrm>
        </p:spPr>
        <p:txBody>
          <a:bodyPr>
            <a:normAutofit lnSpcReduction="10000"/>
          </a:bodyPr>
          <a:lstStyle/>
          <a:p>
            <a:r>
              <a:rPr lang="en-AU" dirty="0"/>
              <a:t>Creation/deployment </a:t>
            </a:r>
            <a:r>
              <a:rPr lang="en-AU" noProof="0" dirty="0"/>
              <a:t>TX</a:t>
            </a:r>
          </a:p>
          <a:p>
            <a:pPr lvl="1"/>
            <a:r>
              <a:rPr lang="en-AU" sz="1800" noProof="0" dirty="0"/>
              <a:t>Contains SC code &amp; “To” address is set to Null</a:t>
            </a:r>
          </a:p>
          <a:p>
            <a:pPr lvl="1"/>
            <a:r>
              <a:rPr lang="en-AU" sz="1800" noProof="0" dirty="0"/>
              <a:t>Once included, identified by account address</a:t>
            </a:r>
          </a:p>
          <a:p>
            <a:pPr lvl="1"/>
            <a:r>
              <a:rPr lang="en-AU" sz="1800" noProof="0" dirty="0"/>
              <a:t>SC account contains</a:t>
            </a:r>
          </a:p>
          <a:p>
            <a:pPr lvl="2"/>
            <a:r>
              <a:rPr lang="en-AU" sz="1800" dirty="0"/>
              <a:t>Executable code</a:t>
            </a:r>
          </a:p>
          <a:p>
            <a:pPr lvl="2"/>
            <a:r>
              <a:rPr lang="en-AU" sz="1800" dirty="0"/>
              <a:t>Internal state</a:t>
            </a:r>
          </a:p>
          <a:p>
            <a:pPr lvl="2"/>
            <a:r>
              <a:rPr lang="en-AU" sz="1800" dirty="0"/>
              <a:t>Cryptocurrency balance</a:t>
            </a:r>
            <a:endParaRPr lang="en-AU" sz="1800" noProof="0" dirty="0"/>
          </a:p>
          <a:p>
            <a:r>
              <a:rPr lang="en-AU" noProof="0" dirty="0"/>
              <a:t>Monetary TX</a:t>
            </a:r>
          </a:p>
          <a:p>
            <a:pPr lvl="1"/>
            <a:r>
              <a:rPr lang="en-AU" sz="1800" dirty="0"/>
              <a:t>Can send cryptocurrency into SC</a:t>
            </a:r>
          </a:p>
          <a:p>
            <a:r>
              <a:rPr lang="en-AU" noProof="0" dirty="0"/>
              <a:t>Invoking TX contains</a:t>
            </a:r>
          </a:p>
          <a:p>
            <a:pPr lvl="1"/>
            <a:r>
              <a:rPr lang="en-AU" sz="1700" noProof="0" dirty="0"/>
              <a:t>Name of function being invoked &amp; its parameters as TX data payload</a:t>
            </a:r>
          </a:p>
          <a:p>
            <a:pPr lvl="1"/>
            <a:r>
              <a:rPr lang="en-AU" sz="1700" dirty="0"/>
              <a:t>Invoked function may call 1 or more functions in other SCs</a:t>
            </a:r>
          </a:p>
          <a:p>
            <a:pPr lvl="1"/>
            <a:r>
              <a:rPr lang="en-AU" sz="1700" dirty="0"/>
              <a:t>Assets held by account address are controlled by executable code</a:t>
            </a:r>
          </a:p>
        </p:txBody>
      </p:sp>
      <p:sp>
        <p:nvSpPr>
          <p:cNvPr id="4" name="Title 3"/>
          <p:cNvSpPr>
            <a:spLocks noGrp="1"/>
          </p:cNvSpPr>
          <p:nvPr>
            <p:ph type="title"/>
          </p:nvPr>
        </p:nvSpPr>
        <p:spPr>
          <a:xfrm>
            <a:off x="648000" y="287999"/>
            <a:ext cx="6631640" cy="648000"/>
          </a:xfrm>
        </p:spPr>
        <p:txBody>
          <a:bodyPr/>
          <a:lstStyle/>
          <a:p>
            <a:r>
              <a:rPr lang="en-AU" dirty="0"/>
              <a:t>Smart Contract Interactions</a:t>
            </a:r>
          </a:p>
        </p:txBody>
      </p:sp>
      <p:sp>
        <p:nvSpPr>
          <p:cNvPr id="5" name="Slide Number Placeholder 4">
            <a:extLst>
              <a:ext uri="{FF2B5EF4-FFF2-40B4-BE49-F238E27FC236}">
                <a16:creationId xmlns:a16="http://schemas.microsoft.com/office/drawing/2014/main" id="{EC2BFE81-F2E8-DC48-982E-0E04BBD63F8D}"/>
              </a:ext>
            </a:extLst>
          </p:cNvPr>
          <p:cNvSpPr>
            <a:spLocks noGrp="1"/>
          </p:cNvSpPr>
          <p:nvPr>
            <p:ph type="sldNum" sz="quarter" idx="4"/>
          </p:nvPr>
        </p:nvSpPr>
        <p:spPr/>
        <p:txBody>
          <a:bodyPr/>
          <a:lstStyle/>
          <a:p>
            <a:fld id="{97F98C0B-273E-428A-ABCF-EBED2BA25188}" type="slidenum">
              <a:rPr lang="en-US" smtClean="0"/>
              <a:t>8</a:t>
            </a:fld>
            <a:endParaRPr lang="en-US"/>
          </a:p>
        </p:txBody>
      </p:sp>
    </p:spTree>
    <p:extLst>
      <p:ext uri="{BB962C8B-B14F-4D97-AF65-F5344CB8AC3E}">
        <p14:creationId xmlns:p14="http://schemas.microsoft.com/office/powerpoint/2010/main" val="394426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phic 34" descr="Abacus outline">
            <a:extLst>
              <a:ext uri="{FF2B5EF4-FFF2-40B4-BE49-F238E27FC236}">
                <a16:creationId xmlns:a16="http://schemas.microsoft.com/office/drawing/2014/main" id="{DBEFC687-8EFC-94F6-45A1-C9D9D8F41F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5624" y="3597255"/>
            <a:ext cx="914400" cy="914400"/>
          </a:xfrm>
          <a:prstGeom prst="rect">
            <a:avLst/>
          </a:prstGeom>
        </p:spPr>
      </p:pic>
      <p:sp>
        <p:nvSpPr>
          <p:cNvPr id="3" name="Content Placeholder 2">
            <a:extLst>
              <a:ext uri="{FF2B5EF4-FFF2-40B4-BE49-F238E27FC236}">
                <a16:creationId xmlns:a16="http://schemas.microsoft.com/office/drawing/2014/main" id="{53B6DA4E-DFC2-41FC-88BA-1E4B0159A3EE}"/>
              </a:ext>
            </a:extLst>
          </p:cNvPr>
          <p:cNvSpPr>
            <a:spLocks noGrp="1"/>
          </p:cNvSpPr>
          <p:nvPr>
            <p:ph idx="1"/>
          </p:nvPr>
        </p:nvSpPr>
        <p:spPr>
          <a:xfrm>
            <a:off x="647999" y="1273324"/>
            <a:ext cx="7920002" cy="2352763"/>
          </a:xfrm>
        </p:spPr>
        <p:txBody>
          <a:bodyPr>
            <a:normAutofit/>
          </a:bodyPr>
          <a:lstStyle/>
          <a:p>
            <a:pPr marL="229076" indent="-229076"/>
            <a:r>
              <a:rPr lang="en-AU" noProof="0" dirty="0"/>
              <a:t>SCs in Ethereum are typically developed in a high-level language</a:t>
            </a:r>
            <a:endParaRPr lang="en-US" dirty="0"/>
          </a:p>
          <a:p>
            <a:pPr marL="229076" indent="-229076"/>
            <a:r>
              <a:rPr lang="en-AU" dirty="0"/>
              <a:t>They are compiled to bytecode before </a:t>
            </a:r>
            <a:r>
              <a:rPr lang="en-AU" noProof="0" dirty="0"/>
              <a:t>deployment &amp; execution</a:t>
            </a:r>
          </a:p>
          <a:p>
            <a:pPr marL="229076" indent="-229076"/>
            <a:r>
              <a:rPr lang="en-AU" noProof="0" dirty="0"/>
              <a:t>Runs on Ethereum Virtual Machine (EVM) on each node</a:t>
            </a:r>
          </a:p>
          <a:p>
            <a:pPr marL="229076" indent="-229076"/>
            <a:r>
              <a:rPr lang="en-AU" dirty="0"/>
              <a:t>Solidity is the </a:t>
            </a:r>
            <a:r>
              <a:rPr lang="en-AU" noProof="0" dirty="0"/>
              <a:t>most popular SC language for Ethereum</a:t>
            </a:r>
          </a:p>
          <a:p>
            <a:pPr marL="472440" lvl="1" indent="-229076"/>
            <a:r>
              <a:rPr lang="en-AU" sz="1800" noProof="0" dirty="0"/>
              <a:t>High-level, Turing-complete, object-oriented language; syntax is </a:t>
            </a:r>
            <a:r>
              <a:rPr lang="en-AU" sz="1800" dirty="0"/>
              <a:t>like</a:t>
            </a:r>
            <a:r>
              <a:rPr lang="en-AU" sz="1800" noProof="0" dirty="0"/>
              <a:t> JavaScript</a:t>
            </a:r>
          </a:p>
          <a:p>
            <a:pPr marL="472440" lvl="1" indent="-229076"/>
            <a:r>
              <a:rPr lang="en-AU" sz="1800" noProof="0" dirty="0"/>
              <a:t>Statically typed, supports inheritance, libraries, &amp; complex user-defined types</a:t>
            </a:r>
          </a:p>
        </p:txBody>
      </p:sp>
      <p:sp>
        <p:nvSpPr>
          <p:cNvPr id="2" name="Title 1">
            <a:extLst>
              <a:ext uri="{FF2B5EF4-FFF2-40B4-BE49-F238E27FC236}">
                <a16:creationId xmlns:a16="http://schemas.microsoft.com/office/drawing/2014/main" id="{1CC32069-D482-4832-A541-94030BBF2E15}"/>
              </a:ext>
            </a:extLst>
          </p:cNvPr>
          <p:cNvSpPr>
            <a:spLocks noGrp="1"/>
          </p:cNvSpPr>
          <p:nvPr>
            <p:ph type="title"/>
          </p:nvPr>
        </p:nvSpPr>
        <p:spPr>
          <a:xfrm>
            <a:off x="647999" y="287999"/>
            <a:ext cx="7848637" cy="648000"/>
          </a:xfrm>
        </p:spPr>
        <p:txBody>
          <a:bodyPr>
            <a:normAutofit/>
          </a:bodyPr>
          <a:lstStyle/>
          <a:p>
            <a:r>
              <a:rPr lang="en-AU" noProof="0" dirty="0"/>
              <a:t>Smart Contract Development in Ethereum</a:t>
            </a:r>
          </a:p>
        </p:txBody>
      </p:sp>
      <p:pic>
        <p:nvPicPr>
          <p:cNvPr id="6" name="Graphic 5" descr="Document outline">
            <a:extLst>
              <a:ext uri="{FF2B5EF4-FFF2-40B4-BE49-F238E27FC236}">
                <a16:creationId xmlns:a16="http://schemas.microsoft.com/office/drawing/2014/main" id="{7CDAB2A5-2AF9-C69C-1772-0FDD8F9479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47664" y="3609508"/>
            <a:ext cx="914400" cy="914400"/>
          </a:xfrm>
          <a:prstGeom prst="rect">
            <a:avLst/>
          </a:prstGeom>
        </p:spPr>
      </p:pic>
      <p:pic>
        <p:nvPicPr>
          <p:cNvPr id="8" name="Graphic 7" descr="Processor outline">
            <a:extLst>
              <a:ext uri="{FF2B5EF4-FFF2-40B4-BE49-F238E27FC236}">
                <a16:creationId xmlns:a16="http://schemas.microsoft.com/office/drawing/2014/main" id="{8331A0AE-30B1-4300-99A0-6F2E60F887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53944" y="3604915"/>
            <a:ext cx="914400" cy="914400"/>
          </a:xfrm>
          <a:prstGeom prst="rect">
            <a:avLst/>
          </a:prstGeom>
        </p:spPr>
      </p:pic>
      <p:cxnSp>
        <p:nvCxnSpPr>
          <p:cNvPr id="14" name="Straight Arrow Connector 13">
            <a:extLst>
              <a:ext uri="{FF2B5EF4-FFF2-40B4-BE49-F238E27FC236}">
                <a16:creationId xmlns:a16="http://schemas.microsoft.com/office/drawing/2014/main" id="{CE605909-D7E3-5060-03B6-99D1BE9A7145}"/>
              </a:ext>
            </a:extLst>
          </p:cNvPr>
          <p:cNvCxnSpPr>
            <a:cxnSpLocks/>
            <a:stCxn id="6" idx="3"/>
          </p:cNvCxnSpPr>
          <p:nvPr/>
        </p:nvCxnSpPr>
        <p:spPr>
          <a:xfrm flipV="1">
            <a:off x="2462064" y="4062116"/>
            <a:ext cx="1461864" cy="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B02C87-1924-2146-BAED-6B8D6DFDCF42}"/>
              </a:ext>
            </a:extLst>
          </p:cNvPr>
          <p:cNvCxnSpPr>
            <a:cxnSpLocks/>
            <a:stCxn id="35" idx="3"/>
            <a:endCxn id="8" idx="1"/>
          </p:cNvCxnSpPr>
          <p:nvPr/>
        </p:nvCxnSpPr>
        <p:spPr>
          <a:xfrm>
            <a:off x="4780024" y="4054455"/>
            <a:ext cx="1973920" cy="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E011F1-8A8E-EBE7-E5B8-738D7612CD46}"/>
              </a:ext>
            </a:extLst>
          </p:cNvPr>
          <p:cNvCxnSpPr>
            <a:cxnSpLocks/>
          </p:cNvCxnSpPr>
          <p:nvPr/>
        </p:nvCxnSpPr>
        <p:spPr>
          <a:xfrm flipH="1">
            <a:off x="4967824" y="4044919"/>
            <a:ext cx="10210" cy="705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93EEA60-4C30-71C1-1A0C-D4D86C92FB38}"/>
              </a:ext>
            </a:extLst>
          </p:cNvPr>
          <p:cNvSpPr txBox="1"/>
          <p:nvPr/>
        </p:nvSpPr>
        <p:spPr>
          <a:xfrm>
            <a:off x="1596246" y="4441676"/>
            <a:ext cx="815515" cy="523220"/>
          </a:xfrm>
          <a:prstGeom prst="rect">
            <a:avLst/>
          </a:prstGeom>
          <a:noFill/>
        </p:spPr>
        <p:txBody>
          <a:bodyPr wrap="square" rtlCol="0">
            <a:spAutoFit/>
          </a:bodyPr>
          <a:lstStyle/>
          <a:p>
            <a:pPr algn="ctr"/>
            <a:r>
              <a:rPr lang="en-AU" sz="1400" dirty="0"/>
              <a:t>Solidity code</a:t>
            </a:r>
          </a:p>
        </p:txBody>
      </p:sp>
      <p:sp>
        <p:nvSpPr>
          <p:cNvPr id="23" name="TextBox 22">
            <a:extLst>
              <a:ext uri="{FF2B5EF4-FFF2-40B4-BE49-F238E27FC236}">
                <a16:creationId xmlns:a16="http://schemas.microsoft.com/office/drawing/2014/main" id="{2C137B93-6A0C-F516-746E-DA1583770510}"/>
              </a:ext>
            </a:extLst>
          </p:cNvPr>
          <p:cNvSpPr txBox="1"/>
          <p:nvPr/>
        </p:nvSpPr>
        <p:spPr>
          <a:xfrm>
            <a:off x="4067944" y="4729708"/>
            <a:ext cx="1799760" cy="523220"/>
          </a:xfrm>
          <a:prstGeom prst="rect">
            <a:avLst/>
          </a:prstGeom>
          <a:noFill/>
        </p:spPr>
        <p:txBody>
          <a:bodyPr wrap="square" rtlCol="0">
            <a:spAutoFit/>
          </a:bodyPr>
          <a:lstStyle/>
          <a:p>
            <a:pPr algn="ctr"/>
            <a:r>
              <a:rPr lang="en-AU" sz="1400" dirty="0"/>
              <a:t>Application Binary Interface (ABI)</a:t>
            </a:r>
          </a:p>
        </p:txBody>
      </p:sp>
      <p:sp>
        <p:nvSpPr>
          <p:cNvPr id="24" name="TextBox 23">
            <a:extLst>
              <a:ext uri="{FF2B5EF4-FFF2-40B4-BE49-F238E27FC236}">
                <a16:creationId xmlns:a16="http://schemas.microsoft.com/office/drawing/2014/main" id="{099AE95D-57C6-3A09-8B65-4871C91CDE44}"/>
              </a:ext>
            </a:extLst>
          </p:cNvPr>
          <p:cNvSpPr txBox="1"/>
          <p:nvPr/>
        </p:nvSpPr>
        <p:spPr>
          <a:xfrm>
            <a:off x="5169768" y="3772271"/>
            <a:ext cx="914400" cy="523220"/>
          </a:xfrm>
          <a:prstGeom prst="rect">
            <a:avLst/>
          </a:prstGeom>
          <a:noFill/>
        </p:spPr>
        <p:txBody>
          <a:bodyPr wrap="square" rtlCol="0">
            <a:spAutoFit/>
          </a:bodyPr>
          <a:lstStyle/>
          <a:p>
            <a:pPr algn="ctr"/>
            <a:r>
              <a:rPr lang="en-AU" sz="1400" dirty="0"/>
              <a:t>EVM bytecode</a:t>
            </a:r>
          </a:p>
        </p:txBody>
      </p:sp>
      <p:sp>
        <p:nvSpPr>
          <p:cNvPr id="25" name="TextBox 24">
            <a:extLst>
              <a:ext uri="{FF2B5EF4-FFF2-40B4-BE49-F238E27FC236}">
                <a16:creationId xmlns:a16="http://schemas.microsoft.com/office/drawing/2014/main" id="{3ABF3EDA-CBE1-F92C-6D52-C506337A34A1}"/>
              </a:ext>
            </a:extLst>
          </p:cNvPr>
          <p:cNvSpPr txBox="1"/>
          <p:nvPr/>
        </p:nvSpPr>
        <p:spPr>
          <a:xfrm>
            <a:off x="6806139" y="4410743"/>
            <a:ext cx="815515" cy="307777"/>
          </a:xfrm>
          <a:prstGeom prst="rect">
            <a:avLst/>
          </a:prstGeom>
          <a:noFill/>
        </p:spPr>
        <p:txBody>
          <a:bodyPr wrap="square" rtlCol="0">
            <a:spAutoFit/>
          </a:bodyPr>
          <a:lstStyle/>
          <a:p>
            <a:pPr algn="ctr"/>
            <a:r>
              <a:rPr lang="en-AU" sz="1400" dirty="0"/>
              <a:t>EVM</a:t>
            </a:r>
          </a:p>
        </p:txBody>
      </p:sp>
      <p:cxnSp>
        <p:nvCxnSpPr>
          <p:cNvPr id="27" name="Straight Connector 26">
            <a:extLst>
              <a:ext uri="{FF2B5EF4-FFF2-40B4-BE49-F238E27FC236}">
                <a16:creationId xmlns:a16="http://schemas.microsoft.com/office/drawing/2014/main" id="{04BAF40C-9C7D-7A03-B1A0-BC7C661A11D2}"/>
              </a:ext>
            </a:extLst>
          </p:cNvPr>
          <p:cNvCxnSpPr/>
          <p:nvPr/>
        </p:nvCxnSpPr>
        <p:spPr>
          <a:xfrm>
            <a:off x="6342754" y="3604916"/>
            <a:ext cx="0" cy="10983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33F0F6-6158-0545-41E3-F19EF0667878}"/>
              </a:ext>
            </a:extLst>
          </p:cNvPr>
          <p:cNvSpPr txBox="1"/>
          <p:nvPr/>
        </p:nvSpPr>
        <p:spPr>
          <a:xfrm>
            <a:off x="5924568" y="4705836"/>
            <a:ext cx="815515" cy="307777"/>
          </a:xfrm>
          <a:prstGeom prst="rect">
            <a:avLst/>
          </a:prstGeom>
          <a:noFill/>
        </p:spPr>
        <p:txBody>
          <a:bodyPr wrap="square" rtlCol="0">
            <a:spAutoFit/>
          </a:bodyPr>
          <a:lstStyle/>
          <a:p>
            <a:pPr algn="ctr"/>
            <a:r>
              <a:rPr lang="en-AU" sz="1400" dirty="0"/>
              <a:t>Deploy</a:t>
            </a:r>
          </a:p>
        </p:txBody>
      </p:sp>
      <p:sp>
        <p:nvSpPr>
          <p:cNvPr id="29" name="TextBox 28">
            <a:extLst>
              <a:ext uri="{FF2B5EF4-FFF2-40B4-BE49-F238E27FC236}">
                <a16:creationId xmlns:a16="http://schemas.microsoft.com/office/drawing/2014/main" id="{0ADD67AD-B2EC-1136-CD5D-7D74B1B5368B}"/>
              </a:ext>
            </a:extLst>
          </p:cNvPr>
          <p:cNvSpPr txBox="1"/>
          <p:nvPr/>
        </p:nvSpPr>
        <p:spPr>
          <a:xfrm>
            <a:off x="3851920" y="4349924"/>
            <a:ext cx="914400" cy="307777"/>
          </a:xfrm>
          <a:prstGeom prst="rect">
            <a:avLst/>
          </a:prstGeom>
          <a:noFill/>
        </p:spPr>
        <p:txBody>
          <a:bodyPr wrap="square" rtlCol="0">
            <a:spAutoFit/>
          </a:bodyPr>
          <a:lstStyle/>
          <a:p>
            <a:pPr algn="ctr"/>
            <a:r>
              <a:rPr lang="en-AU" sz="1400" dirty="0"/>
              <a:t>Compiler</a:t>
            </a:r>
          </a:p>
        </p:txBody>
      </p:sp>
      <p:sp>
        <p:nvSpPr>
          <p:cNvPr id="5" name="Slide Number Placeholder 4">
            <a:extLst>
              <a:ext uri="{FF2B5EF4-FFF2-40B4-BE49-F238E27FC236}">
                <a16:creationId xmlns:a16="http://schemas.microsoft.com/office/drawing/2014/main" id="{DF328843-2EB3-DD11-5DBB-2F05891E9A6D}"/>
              </a:ext>
            </a:extLst>
          </p:cNvPr>
          <p:cNvSpPr>
            <a:spLocks noGrp="1"/>
          </p:cNvSpPr>
          <p:nvPr>
            <p:ph type="sldNum" sz="quarter" idx="4"/>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3579327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23</TotalTime>
  <Words>13244</Words>
  <Application>Microsoft Macintosh PowerPoint</Application>
  <PresentationFormat>On-screen Show (16:10)</PresentationFormat>
  <Paragraphs>963</Paragraphs>
  <Slides>41</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-apple-system</vt:lpstr>
      <vt:lpstr>Arial</vt:lpstr>
      <vt:lpstr>Calibri</vt:lpstr>
      <vt:lpstr>Consolas</vt:lpstr>
      <vt:lpstr>Helvetica Neue</vt:lpstr>
      <vt:lpstr>Menlo</vt:lpstr>
      <vt:lpstr>Open Sans</vt:lpstr>
      <vt:lpstr>Roboto</vt:lpstr>
      <vt:lpstr>Segoe UI Symbol</vt:lpstr>
      <vt:lpstr>Symbol</vt:lpstr>
      <vt:lpstr>Wingdings</vt:lpstr>
      <vt:lpstr>Technische Universität Berlin | PowerPoint Master</vt:lpstr>
      <vt:lpstr>Smart Contracts &amp; Oracles</vt:lpstr>
      <vt:lpstr>Outline</vt:lpstr>
      <vt:lpstr>PowerPoint Presentation</vt:lpstr>
      <vt:lpstr>Smart Contracts</vt:lpstr>
      <vt:lpstr>Smart Contracts (Cont.)</vt:lpstr>
      <vt:lpstr>Life of a Program on the Ledger</vt:lpstr>
      <vt:lpstr>What are Smart Contracts Good for?</vt:lpstr>
      <vt:lpstr>Smart Contract Interactions</vt:lpstr>
      <vt:lpstr>Smart Contract Development in Ethereum</vt:lpstr>
      <vt:lpstr>Solidity – Example</vt:lpstr>
      <vt:lpstr>A “Real” Smart Contract!</vt:lpstr>
      <vt:lpstr>Escrow Contract in DAML</vt:lpstr>
      <vt:lpstr>Solidity – Features</vt:lpstr>
      <vt:lpstr>Solidity – Example 2</vt:lpstr>
      <vt:lpstr>Solidity – Data &amp; Functions Visibility</vt:lpstr>
      <vt:lpstr>Solidity – Data &amp; Functions Visibility Example</vt:lpstr>
      <vt:lpstr>Smart Contracts Best Practices</vt:lpstr>
      <vt:lpstr>Decentralized Applications (DApp)</vt:lpstr>
      <vt:lpstr>Question</vt:lpstr>
      <vt:lpstr>PowerPoint Presentation</vt:lpstr>
      <vt:lpstr>Is a Vending Machine a “Contract”?</vt:lpstr>
      <vt:lpstr>Nick Szabo’s Original Concept</vt:lpstr>
      <vt:lpstr>Smart Contracts in Blockchain Context</vt:lpstr>
      <vt:lpstr>“Code is Law”?</vt:lpstr>
      <vt:lpstr>Lessons from “The DAO”</vt:lpstr>
      <vt:lpstr>Smart Legal Contracts</vt:lpstr>
      <vt:lpstr>PowerPoint Presentation</vt:lpstr>
      <vt:lpstr>Tokens</vt:lpstr>
      <vt:lpstr>Tokens (Cont.)</vt:lpstr>
      <vt:lpstr>Cryptocurrency vs Tokens</vt:lpstr>
      <vt:lpstr>Token Categories – Fungible vs Non-fungible</vt:lpstr>
      <vt:lpstr>Token Categories (Cont.)</vt:lpstr>
      <vt:lpstr>ERC-20 Fungible Tokens</vt:lpstr>
      <vt:lpstr>ERC-721 Non-Fungible Tokens</vt:lpstr>
      <vt:lpstr>PowerPoint Presentation</vt:lpstr>
      <vt:lpstr>Oracles</vt:lpstr>
      <vt:lpstr>Oracle Data Flow</vt:lpstr>
      <vt:lpstr>(Centralised) Oracle</vt:lpstr>
      <vt:lpstr>Decentralised Oracle</vt:lpstr>
      <vt:lpstr>Reverse Oracle (aka Pull-Based Oracle)</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Bandara, Dilum (Data61, Eveleigh)</dc:creator>
  <cp:lastModifiedBy>Bandara, Dilum (Data61, Eveleigh)</cp:lastModifiedBy>
  <cp:revision>7</cp:revision>
  <dcterms:created xsi:type="dcterms:W3CDTF">2024-01-02T23:16:19Z</dcterms:created>
  <dcterms:modified xsi:type="dcterms:W3CDTF">2024-01-04T00:37:44Z</dcterms:modified>
</cp:coreProperties>
</file>