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41"/>
  </p:notesMasterIdLst>
  <p:handoutMasterIdLst>
    <p:handoutMasterId r:id="rId42"/>
  </p:handoutMasterIdLst>
  <p:sldIdLst>
    <p:sldId id="359" r:id="rId2"/>
    <p:sldId id="263" r:id="rId3"/>
    <p:sldId id="2688" r:id="rId4"/>
    <p:sldId id="921" r:id="rId5"/>
    <p:sldId id="2693" r:id="rId6"/>
    <p:sldId id="2686" r:id="rId7"/>
    <p:sldId id="346" r:id="rId8"/>
    <p:sldId id="2689" r:id="rId9"/>
    <p:sldId id="2692" r:id="rId10"/>
    <p:sldId id="922" r:id="rId11"/>
    <p:sldId id="931" r:id="rId12"/>
    <p:sldId id="339" r:id="rId13"/>
    <p:sldId id="2696" r:id="rId14"/>
    <p:sldId id="325" r:id="rId15"/>
    <p:sldId id="2684" r:id="rId16"/>
    <p:sldId id="932" r:id="rId17"/>
    <p:sldId id="2685" r:id="rId18"/>
    <p:sldId id="2678" r:id="rId19"/>
    <p:sldId id="2697" r:id="rId20"/>
    <p:sldId id="328" r:id="rId21"/>
    <p:sldId id="329" r:id="rId22"/>
    <p:sldId id="330" r:id="rId23"/>
    <p:sldId id="331" r:id="rId24"/>
    <p:sldId id="333" r:id="rId25"/>
    <p:sldId id="334" r:id="rId26"/>
    <p:sldId id="335" r:id="rId27"/>
    <p:sldId id="2698" r:id="rId28"/>
    <p:sldId id="342" r:id="rId29"/>
    <p:sldId id="2694" r:id="rId30"/>
    <p:sldId id="2691" r:id="rId31"/>
    <p:sldId id="362" r:id="rId32"/>
    <p:sldId id="363" r:id="rId33"/>
    <p:sldId id="372" r:id="rId34"/>
    <p:sldId id="2699" r:id="rId35"/>
    <p:sldId id="2700" r:id="rId36"/>
    <p:sldId id="364" r:id="rId37"/>
    <p:sldId id="365" r:id="rId38"/>
    <p:sldId id="366" r:id="rId39"/>
    <p:sldId id="2695" r:id="rId40"/>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66" autoAdjust="0"/>
    <p:restoredTop sz="96327" autoAdjust="0"/>
  </p:normalViewPr>
  <p:slideViewPr>
    <p:cSldViewPr snapToGrid="0">
      <p:cViewPr varScale="1">
        <p:scale>
          <a:sx n="267" d="100"/>
          <a:sy n="267" d="100"/>
        </p:scale>
        <p:origin x="2008" y="176"/>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NewS</c:v>
                </c:pt>
              </c:strCache>
            </c:strRef>
          </c:tx>
          <c:spPr>
            <a:ln w="28575" cap="rnd">
              <a:solidFill>
                <a:srgbClr val="FF9900"/>
              </a:solidFill>
              <a:round/>
            </a:ln>
            <a:effectLst/>
          </c:spPr>
          <c:marker>
            <c:symbol val="none"/>
          </c:marker>
          <c:cat>
            <c:strRef>
              <c:f>Sheet1!$A$2:$A$6</c:f>
              <c:strCache>
                <c:ptCount val="5"/>
                <c:pt idx="0">
                  <c:v>Latency</c:v>
                </c:pt>
                <c:pt idx="1">
                  <c:v>Throughput</c:v>
                </c:pt>
                <c:pt idx="2">
                  <c:v>Confidentiality</c:v>
                </c:pt>
                <c:pt idx="3">
                  <c:v>Integrity</c:v>
                </c:pt>
                <c:pt idx="4">
                  <c:v>Cost</c:v>
                </c:pt>
              </c:strCache>
            </c:strRef>
          </c:cat>
          <c:val>
            <c:numRef>
              <c:f>Sheet1!$B$2:$B$6</c:f>
              <c:numCache>
                <c:formatCode>General</c:formatCode>
                <c:ptCount val="5"/>
                <c:pt idx="0">
                  <c:v>20</c:v>
                </c:pt>
                <c:pt idx="1">
                  <c:v>40</c:v>
                </c:pt>
                <c:pt idx="2">
                  <c:v>20</c:v>
                </c:pt>
                <c:pt idx="3">
                  <c:v>15</c:v>
                </c:pt>
                <c:pt idx="4">
                  <c:v>20</c:v>
                </c:pt>
              </c:numCache>
            </c:numRef>
          </c:val>
          <c:extLst>
            <c:ext xmlns:c16="http://schemas.microsoft.com/office/drawing/2014/chart" uri="{C3380CC4-5D6E-409C-BE32-E72D297353CC}">
              <c16:uniqueId val="{00000000-56F3-4CBD-9F40-B81BB7B7FDDB}"/>
            </c:ext>
          </c:extLst>
        </c:ser>
        <c:ser>
          <c:idx val="1"/>
          <c:order val="1"/>
          <c:tx>
            <c:strRef>
              <c:f>Sheet1!$C$1</c:f>
              <c:strCache>
                <c:ptCount val="1"/>
                <c:pt idx="0">
                  <c:v>NewI</c:v>
                </c:pt>
              </c:strCache>
            </c:strRef>
          </c:tx>
          <c:spPr>
            <a:ln w="28575" cap="rnd">
              <a:solidFill>
                <a:srgbClr val="7030A0"/>
              </a:solidFill>
              <a:round/>
            </a:ln>
            <a:effectLst/>
          </c:spPr>
          <c:marker>
            <c:symbol val="none"/>
          </c:marker>
          <c:cat>
            <c:strRef>
              <c:f>Sheet1!$A$2:$A$6</c:f>
              <c:strCache>
                <c:ptCount val="5"/>
                <c:pt idx="0">
                  <c:v>Latency</c:v>
                </c:pt>
                <c:pt idx="1">
                  <c:v>Throughput</c:v>
                </c:pt>
                <c:pt idx="2">
                  <c:v>Confidentiality</c:v>
                </c:pt>
                <c:pt idx="3">
                  <c:v>Integrity</c:v>
                </c:pt>
                <c:pt idx="4">
                  <c:v>Cost</c:v>
                </c:pt>
              </c:strCache>
            </c:strRef>
          </c:cat>
          <c:val>
            <c:numRef>
              <c:f>Sheet1!$C$2:$C$6</c:f>
              <c:numCache>
                <c:formatCode>General</c:formatCode>
                <c:ptCount val="5"/>
                <c:pt idx="0">
                  <c:v>10</c:v>
                </c:pt>
                <c:pt idx="1">
                  <c:v>25</c:v>
                </c:pt>
                <c:pt idx="2">
                  <c:v>20</c:v>
                </c:pt>
                <c:pt idx="3">
                  <c:v>40</c:v>
                </c:pt>
                <c:pt idx="4">
                  <c:v>20</c:v>
                </c:pt>
              </c:numCache>
            </c:numRef>
          </c:val>
          <c:extLst>
            <c:ext xmlns:c16="http://schemas.microsoft.com/office/drawing/2014/chart" uri="{C3380CC4-5D6E-409C-BE32-E72D297353CC}">
              <c16:uniqueId val="{00000001-56F3-4CBD-9F40-B81BB7B7FDDB}"/>
            </c:ext>
          </c:extLst>
        </c:ser>
        <c:ser>
          <c:idx val="2"/>
          <c:order val="2"/>
          <c:tx>
            <c:strRef>
              <c:f>Sheet1!$D$1</c:f>
              <c:strCache>
                <c:ptCount val="1"/>
                <c:pt idx="0">
                  <c:v>NewC</c:v>
                </c:pt>
              </c:strCache>
            </c:strRef>
          </c:tx>
          <c:spPr>
            <a:ln w="28575" cap="rnd">
              <a:solidFill>
                <a:srgbClr val="00B0F0"/>
              </a:solidFill>
              <a:round/>
            </a:ln>
            <a:effectLst/>
          </c:spPr>
          <c:marker>
            <c:symbol val="none"/>
          </c:marker>
          <c:cat>
            <c:strRef>
              <c:f>Sheet1!$A$2:$A$6</c:f>
              <c:strCache>
                <c:ptCount val="5"/>
                <c:pt idx="0">
                  <c:v>Latency</c:v>
                </c:pt>
                <c:pt idx="1">
                  <c:v>Throughput</c:v>
                </c:pt>
                <c:pt idx="2">
                  <c:v>Confidentiality</c:v>
                </c:pt>
                <c:pt idx="3">
                  <c:v>Integrity</c:v>
                </c:pt>
                <c:pt idx="4">
                  <c:v>Cost</c:v>
                </c:pt>
              </c:strCache>
            </c:strRef>
          </c:cat>
          <c:val>
            <c:numRef>
              <c:f>Sheet1!$D$2:$D$6</c:f>
              <c:numCache>
                <c:formatCode>General</c:formatCode>
                <c:ptCount val="5"/>
                <c:pt idx="0">
                  <c:v>20</c:v>
                </c:pt>
                <c:pt idx="1">
                  <c:v>12</c:v>
                </c:pt>
                <c:pt idx="2">
                  <c:v>10</c:v>
                </c:pt>
                <c:pt idx="3">
                  <c:v>15</c:v>
                </c:pt>
                <c:pt idx="4">
                  <c:v>15</c:v>
                </c:pt>
              </c:numCache>
            </c:numRef>
          </c:val>
          <c:extLst>
            <c:ext xmlns:c16="http://schemas.microsoft.com/office/drawing/2014/chart" uri="{C3380CC4-5D6E-409C-BE32-E72D297353CC}">
              <c16:uniqueId val="{00000002-56F3-4CBD-9F40-B81BB7B7FDDB}"/>
            </c:ext>
          </c:extLst>
        </c:ser>
        <c:dLbls>
          <c:showLegendKey val="0"/>
          <c:showVal val="0"/>
          <c:showCatName val="0"/>
          <c:showSerName val="0"/>
          <c:showPercent val="0"/>
          <c:showBubbleSize val="0"/>
        </c:dLbls>
        <c:axId val="1333165480"/>
        <c:axId val="1333169320"/>
      </c:radarChart>
      <c:catAx>
        <c:axId val="1333165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US"/>
          </a:p>
        </c:txPr>
        <c:crossAx val="1333169320"/>
        <c:crosses val="autoZero"/>
        <c:auto val="1"/>
        <c:lblAlgn val="ctr"/>
        <c:lblOffset val="100"/>
        <c:noMultiLvlLbl val="0"/>
      </c:catAx>
      <c:valAx>
        <c:axId val="1333169320"/>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bg1">
                    <a:alpha val="0"/>
                  </a:schemeClr>
                </a:solidFill>
                <a:latin typeface="+mn-lt"/>
                <a:ea typeface="+mn-ea"/>
                <a:cs typeface="+mn-cs"/>
              </a:defRPr>
            </a:pPr>
            <a:endParaRPr lang="en-US"/>
          </a:p>
        </c:txPr>
        <c:crossAx val="1333165480"/>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NewS</c:v>
                </c:pt>
              </c:strCache>
            </c:strRef>
          </c:tx>
          <c:spPr>
            <a:ln w="28575" cap="rnd">
              <a:solidFill>
                <a:srgbClr val="FF9900"/>
              </a:solidFill>
              <a:round/>
            </a:ln>
            <a:effectLst/>
          </c:spPr>
          <c:marker>
            <c:symbol val="none"/>
          </c:marker>
          <c:cat>
            <c:strRef>
              <c:f>Sheet1!$A$2:$A$6</c:f>
              <c:strCache>
                <c:ptCount val="5"/>
                <c:pt idx="0">
                  <c:v>Latency</c:v>
                </c:pt>
                <c:pt idx="1">
                  <c:v>Throughput</c:v>
                </c:pt>
                <c:pt idx="2">
                  <c:v>Confidentiality</c:v>
                </c:pt>
                <c:pt idx="3">
                  <c:v>Integrity</c:v>
                </c:pt>
                <c:pt idx="4">
                  <c:v>Cost</c:v>
                </c:pt>
              </c:strCache>
            </c:strRef>
          </c:cat>
          <c:val>
            <c:numRef>
              <c:f>Sheet1!$B$2:$B$6</c:f>
              <c:numCache>
                <c:formatCode>General</c:formatCode>
                <c:ptCount val="5"/>
                <c:pt idx="0">
                  <c:v>20</c:v>
                </c:pt>
                <c:pt idx="1">
                  <c:v>40</c:v>
                </c:pt>
                <c:pt idx="2">
                  <c:v>20</c:v>
                </c:pt>
                <c:pt idx="3">
                  <c:v>15</c:v>
                </c:pt>
                <c:pt idx="4">
                  <c:v>20</c:v>
                </c:pt>
              </c:numCache>
            </c:numRef>
          </c:val>
          <c:extLst>
            <c:ext xmlns:c16="http://schemas.microsoft.com/office/drawing/2014/chart" uri="{C3380CC4-5D6E-409C-BE32-E72D297353CC}">
              <c16:uniqueId val="{00000000-4E34-4004-A0BB-6A6CFB8DDC4F}"/>
            </c:ext>
          </c:extLst>
        </c:ser>
        <c:ser>
          <c:idx val="1"/>
          <c:order val="1"/>
          <c:tx>
            <c:strRef>
              <c:f>Sheet1!$C$1</c:f>
              <c:strCache>
                <c:ptCount val="1"/>
                <c:pt idx="0">
                  <c:v>NewI</c:v>
                </c:pt>
              </c:strCache>
            </c:strRef>
          </c:tx>
          <c:spPr>
            <a:ln w="28575" cap="rnd">
              <a:solidFill>
                <a:srgbClr val="7030A0"/>
              </a:solidFill>
              <a:round/>
            </a:ln>
            <a:effectLst/>
          </c:spPr>
          <c:marker>
            <c:symbol val="none"/>
          </c:marker>
          <c:cat>
            <c:strRef>
              <c:f>Sheet1!$A$2:$A$6</c:f>
              <c:strCache>
                <c:ptCount val="5"/>
                <c:pt idx="0">
                  <c:v>Latency</c:v>
                </c:pt>
                <c:pt idx="1">
                  <c:v>Throughput</c:v>
                </c:pt>
                <c:pt idx="2">
                  <c:v>Confidentiality</c:v>
                </c:pt>
                <c:pt idx="3">
                  <c:v>Integrity</c:v>
                </c:pt>
                <c:pt idx="4">
                  <c:v>Cost</c:v>
                </c:pt>
              </c:strCache>
            </c:strRef>
          </c:cat>
          <c:val>
            <c:numRef>
              <c:f>Sheet1!$C$2:$C$6</c:f>
              <c:numCache>
                <c:formatCode>General</c:formatCode>
                <c:ptCount val="5"/>
                <c:pt idx="0">
                  <c:v>10</c:v>
                </c:pt>
                <c:pt idx="1">
                  <c:v>25</c:v>
                </c:pt>
                <c:pt idx="2">
                  <c:v>20</c:v>
                </c:pt>
                <c:pt idx="3">
                  <c:v>40</c:v>
                </c:pt>
                <c:pt idx="4">
                  <c:v>20</c:v>
                </c:pt>
              </c:numCache>
            </c:numRef>
          </c:val>
          <c:extLst>
            <c:ext xmlns:c16="http://schemas.microsoft.com/office/drawing/2014/chart" uri="{C3380CC4-5D6E-409C-BE32-E72D297353CC}">
              <c16:uniqueId val="{00000001-4E34-4004-A0BB-6A6CFB8DDC4F}"/>
            </c:ext>
          </c:extLst>
        </c:ser>
        <c:ser>
          <c:idx val="2"/>
          <c:order val="2"/>
          <c:tx>
            <c:strRef>
              <c:f>Sheet1!$D$1</c:f>
              <c:strCache>
                <c:ptCount val="1"/>
                <c:pt idx="0">
                  <c:v>NewC</c:v>
                </c:pt>
              </c:strCache>
            </c:strRef>
          </c:tx>
          <c:spPr>
            <a:ln w="28575" cap="rnd">
              <a:solidFill>
                <a:srgbClr val="00B0F0"/>
              </a:solidFill>
              <a:round/>
            </a:ln>
            <a:effectLst/>
          </c:spPr>
          <c:marker>
            <c:symbol val="none"/>
          </c:marker>
          <c:cat>
            <c:strRef>
              <c:f>Sheet1!$A$2:$A$6</c:f>
              <c:strCache>
                <c:ptCount val="5"/>
                <c:pt idx="0">
                  <c:v>Latency</c:v>
                </c:pt>
                <c:pt idx="1">
                  <c:v>Throughput</c:v>
                </c:pt>
                <c:pt idx="2">
                  <c:v>Confidentiality</c:v>
                </c:pt>
                <c:pt idx="3">
                  <c:v>Integrity</c:v>
                </c:pt>
                <c:pt idx="4">
                  <c:v>Cost</c:v>
                </c:pt>
              </c:strCache>
            </c:strRef>
          </c:cat>
          <c:val>
            <c:numRef>
              <c:f>Sheet1!$D$2:$D$6</c:f>
              <c:numCache>
                <c:formatCode>General</c:formatCode>
                <c:ptCount val="5"/>
                <c:pt idx="0">
                  <c:v>20</c:v>
                </c:pt>
                <c:pt idx="1">
                  <c:v>12</c:v>
                </c:pt>
                <c:pt idx="2">
                  <c:v>10</c:v>
                </c:pt>
                <c:pt idx="3">
                  <c:v>15</c:v>
                </c:pt>
                <c:pt idx="4">
                  <c:v>15</c:v>
                </c:pt>
              </c:numCache>
            </c:numRef>
          </c:val>
          <c:extLst>
            <c:ext xmlns:c16="http://schemas.microsoft.com/office/drawing/2014/chart" uri="{C3380CC4-5D6E-409C-BE32-E72D297353CC}">
              <c16:uniqueId val="{00000002-4E34-4004-A0BB-6A6CFB8DDC4F}"/>
            </c:ext>
          </c:extLst>
        </c:ser>
        <c:dLbls>
          <c:showLegendKey val="0"/>
          <c:showVal val="0"/>
          <c:showCatName val="0"/>
          <c:showSerName val="0"/>
          <c:showPercent val="0"/>
          <c:showBubbleSize val="0"/>
        </c:dLbls>
        <c:axId val="1790573224"/>
        <c:axId val="1790569480"/>
      </c:radarChart>
      <c:catAx>
        <c:axId val="1790573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US"/>
          </a:p>
        </c:txPr>
        <c:crossAx val="1790569480"/>
        <c:crosses val="autoZero"/>
        <c:auto val="1"/>
        <c:lblAlgn val="ctr"/>
        <c:lblOffset val="100"/>
        <c:noMultiLvlLbl val="0"/>
      </c:catAx>
      <c:valAx>
        <c:axId val="1790569480"/>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bg1">
                    <a:alpha val="0"/>
                  </a:schemeClr>
                </a:solidFill>
                <a:latin typeface="+mn-lt"/>
                <a:ea typeface="+mn-ea"/>
                <a:cs typeface="+mn-cs"/>
              </a:defRPr>
            </a:pPr>
            <a:endParaRPr lang="en-US"/>
          </a:p>
        </c:txPr>
        <c:crossAx val="1790573224"/>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1">
    <c:autoUpdate val="0"/>
  </c:externalData>
</c:chartSpace>
</file>

<file path=ppt/diagrams/_rels/data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41FDA7-46F1-4BC4-8847-41C04F87854A}"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AU"/>
        </a:p>
      </dgm:t>
    </dgm:pt>
    <dgm:pt modelId="{03872B7A-FB41-4BFE-AA4F-CC8D31780922}">
      <dgm:prSet phldrT="[Text]" custT="1"/>
      <dgm:spPr/>
      <dgm:t>
        <a:bodyPr/>
        <a:lstStyle/>
        <a:p>
          <a:r>
            <a:rPr lang="en-AU" sz="2000" dirty="0"/>
            <a:t>Architectural Element</a:t>
          </a:r>
        </a:p>
      </dgm:t>
    </dgm:pt>
    <dgm:pt modelId="{830E09B4-C3FF-435F-8603-E4DC11F3A278}" type="parTrans" cxnId="{6F1F33C9-B8DE-411F-94DA-1E72332EACE3}">
      <dgm:prSet/>
      <dgm:spPr/>
      <dgm:t>
        <a:bodyPr/>
        <a:lstStyle/>
        <a:p>
          <a:endParaRPr lang="en-AU" sz="2800"/>
        </a:p>
      </dgm:t>
    </dgm:pt>
    <dgm:pt modelId="{064052D1-A65A-4A1A-933A-683051D2FFF9}" type="sibTrans" cxnId="{6F1F33C9-B8DE-411F-94DA-1E72332EACE3}">
      <dgm:prSet/>
      <dgm:spPr/>
      <dgm:t>
        <a:bodyPr/>
        <a:lstStyle/>
        <a:p>
          <a:endParaRPr lang="en-AU" sz="2800"/>
        </a:p>
      </dgm:t>
    </dgm:pt>
    <dgm:pt modelId="{B5BB1B15-DA1F-4F4B-8DE7-02BB345613D6}">
      <dgm:prSet custT="1"/>
      <dgm:spPr>
        <a:solidFill>
          <a:srgbClr val="78BE1F"/>
        </a:solidFill>
      </dgm:spPr>
      <dgm:t>
        <a:bodyPr/>
        <a:lstStyle/>
        <a:p>
          <a:r>
            <a:rPr lang="en-AU" sz="1800" dirty="0"/>
            <a:t>Computational Element</a:t>
          </a:r>
        </a:p>
      </dgm:t>
    </dgm:pt>
    <dgm:pt modelId="{941B285F-3DDD-464B-A4E5-96DD0C0CCB35}" type="parTrans" cxnId="{94ED52DE-DF5E-4BE2-B371-83D28F125D38}">
      <dgm:prSet/>
      <dgm:spPr/>
      <dgm:t>
        <a:bodyPr/>
        <a:lstStyle/>
        <a:p>
          <a:endParaRPr lang="en-AU" sz="2800"/>
        </a:p>
      </dgm:t>
    </dgm:pt>
    <dgm:pt modelId="{58AF55A7-8D27-427B-8D51-915E310AAC16}" type="sibTrans" cxnId="{94ED52DE-DF5E-4BE2-B371-83D28F125D38}">
      <dgm:prSet/>
      <dgm:spPr/>
      <dgm:t>
        <a:bodyPr/>
        <a:lstStyle/>
        <a:p>
          <a:endParaRPr lang="en-AU" sz="2800"/>
        </a:p>
      </dgm:t>
    </dgm:pt>
    <dgm:pt modelId="{5D489046-1A80-41AD-90BB-6E5690A10A1F}">
      <dgm:prSet custT="1"/>
      <dgm:spPr>
        <a:solidFill>
          <a:srgbClr val="1E22AA"/>
        </a:solidFill>
      </dgm:spPr>
      <dgm:t>
        <a:bodyPr/>
        <a:lstStyle/>
        <a:p>
          <a:r>
            <a:rPr lang="en-AU" sz="1800" dirty="0"/>
            <a:t>Storage Element</a:t>
          </a:r>
        </a:p>
      </dgm:t>
    </dgm:pt>
    <dgm:pt modelId="{A181FD8A-E5A1-46DE-876B-0418AFB55BA5}" type="parTrans" cxnId="{A12D8D35-ECF9-4FA3-AF8A-54FA5470F96D}">
      <dgm:prSet/>
      <dgm:spPr/>
      <dgm:t>
        <a:bodyPr/>
        <a:lstStyle/>
        <a:p>
          <a:endParaRPr lang="en-AU" sz="2800"/>
        </a:p>
      </dgm:t>
    </dgm:pt>
    <dgm:pt modelId="{A86F76B9-A26B-4146-B3DD-D0B6707C25D8}" type="sibTrans" cxnId="{A12D8D35-ECF9-4FA3-AF8A-54FA5470F96D}">
      <dgm:prSet/>
      <dgm:spPr/>
      <dgm:t>
        <a:bodyPr/>
        <a:lstStyle/>
        <a:p>
          <a:endParaRPr lang="en-AU" sz="2800"/>
        </a:p>
      </dgm:t>
    </dgm:pt>
    <dgm:pt modelId="{3EF826D0-9353-469F-AD51-98F086DA8112}">
      <dgm:prSet custT="1"/>
      <dgm:spPr>
        <a:solidFill>
          <a:srgbClr val="017377"/>
        </a:solidFill>
      </dgm:spPr>
      <dgm:t>
        <a:bodyPr/>
        <a:lstStyle/>
        <a:p>
          <a:r>
            <a:rPr lang="en-AU" sz="1800" dirty="0"/>
            <a:t>Communi-cation Mechanism</a:t>
          </a:r>
        </a:p>
      </dgm:t>
    </dgm:pt>
    <dgm:pt modelId="{2E218BD3-DBE9-4EAB-A956-825FE1A8A96B}" type="parTrans" cxnId="{F463898A-331D-4263-8069-F2E2C0E09F8D}">
      <dgm:prSet/>
      <dgm:spPr/>
      <dgm:t>
        <a:bodyPr/>
        <a:lstStyle/>
        <a:p>
          <a:endParaRPr lang="en-AU" sz="2800"/>
        </a:p>
      </dgm:t>
    </dgm:pt>
    <dgm:pt modelId="{AB300EE3-756D-4CD1-964D-2CF10CDCBF25}" type="sibTrans" cxnId="{F463898A-331D-4263-8069-F2E2C0E09F8D}">
      <dgm:prSet/>
      <dgm:spPr/>
      <dgm:t>
        <a:bodyPr/>
        <a:lstStyle/>
        <a:p>
          <a:endParaRPr lang="en-AU" sz="2800"/>
        </a:p>
      </dgm:t>
    </dgm:pt>
    <dgm:pt modelId="{AC44856B-A26F-4176-BFDB-F8330F97E213}">
      <dgm:prSet custT="1"/>
      <dgm:spPr>
        <a:solidFill>
          <a:srgbClr val="007A53"/>
        </a:solidFill>
      </dgm:spPr>
      <dgm:t>
        <a:bodyPr/>
        <a:lstStyle/>
        <a:p>
          <a:r>
            <a:rPr lang="en-AU" sz="1700" dirty="0"/>
            <a:t>Asset Management &amp; Control Mechanism</a:t>
          </a:r>
        </a:p>
      </dgm:t>
    </dgm:pt>
    <dgm:pt modelId="{893833E5-849A-4BF0-8FF8-1325508D9A05}" type="parTrans" cxnId="{BC9980DB-7D60-4284-B3EC-09CB727E50DF}">
      <dgm:prSet/>
      <dgm:spPr/>
      <dgm:t>
        <a:bodyPr/>
        <a:lstStyle/>
        <a:p>
          <a:endParaRPr lang="en-AU" sz="2800"/>
        </a:p>
      </dgm:t>
    </dgm:pt>
    <dgm:pt modelId="{B947A088-A410-484B-BCFC-2312B054725D}" type="sibTrans" cxnId="{BC9980DB-7D60-4284-B3EC-09CB727E50DF}">
      <dgm:prSet/>
      <dgm:spPr/>
      <dgm:t>
        <a:bodyPr/>
        <a:lstStyle/>
        <a:p>
          <a:endParaRPr lang="en-AU" sz="2800"/>
        </a:p>
      </dgm:t>
    </dgm:pt>
    <dgm:pt modelId="{1545DDEA-7264-4538-BDE6-EFB3B49C24E2}">
      <dgm:prSet custT="1"/>
      <dgm:spPr/>
      <dgm:t>
        <a:bodyPr/>
        <a:lstStyle/>
        <a:p>
          <a:endParaRPr lang="en-AU" sz="2000" dirty="0"/>
        </a:p>
      </dgm:t>
    </dgm:pt>
    <dgm:pt modelId="{ADDB773E-C4A1-4F3F-A236-B6883980E182}" type="parTrans" cxnId="{DE7D4FC2-E9C3-443D-93EB-7E0661D46004}">
      <dgm:prSet/>
      <dgm:spPr/>
      <dgm:t>
        <a:bodyPr/>
        <a:lstStyle/>
        <a:p>
          <a:endParaRPr lang="en-AU" sz="2800"/>
        </a:p>
      </dgm:t>
    </dgm:pt>
    <dgm:pt modelId="{C9A38AD8-581D-4B7D-AD43-DE53806E6969}" type="sibTrans" cxnId="{DE7D4FC2-E9C3-443D-93EB-7E0661D46004}">
      <dgm:prSet/>
      <dgm:spPr/>
      <dgm:t>
        <a:bodyPr/>
        <a:lstStyle/>
        <a:p>
          <a:endParaRPr lang="en-AU" sz="2800"/>
        </a:p>
      </dgm:t>
    </dgm:pt>
    <dgm:pt modelId="{410C8EF4-E153-4465-9FF9-2FB17C8AB454}">
      <dgm:prSet custT="1"/>
      <dgm:spPr/>
      <dgm:t>
        <a:bodyPr/>
        <a:lstStyle/>
        <a:p>
          <a:endParaRPr lang="en-AU" sz="2000" dirty="0"/>
        </a:p>
      </dgm:t>
    </dgm:pt>
    <dgm:pt modelId="{91F5DB34-404B-4724-82DD-AA1F90110B42}" type="sibTrans" cxnId="{DE1DE128-2A62-47AA-947B-416788F28983}">
      <dgm:prSet/>
      <dgm:spPr/>
      <dgm:t>
        <a:bodyPr/>
        <a:lstStyle/>
        <a:p>
          <a:endParaRPr lang="en-AU" sz="2800"/>
        </a:p>
      </dgm:t>
    </dgm:pt>
    <dgm:pt modelId="{4C90D029-79A3-4D03-AB39-83D446FDF6F3}" type="parTrans" cxnId="{DE1DE128-2A62-47AA-947B-416788F28983}">
      <dgm:prSet/>
      <dgm:spPr/>
      <dgm:t>
        <a:bodyPr/>
        <a:lstStyle/>
        <a:p>
          <a:endParaRPr lang="en-AU" sz="2800"/>
        </a:p>
      </dgm:t>
    </dgm:pt>
    <dgm:pt modelId="{6260D791-6584-43FD-B43A-DD2A361C63C8}" type="pres">
      <dgm:prSet presAssocID="{6841FDA7-46F1-4BC4-8847-41C04F87854A}" presName="Name0" presStyleCnt="0">
        <dgm:presLayoutVars>
          <dgm:chMax val="1"/>
          <dgm:chPref val="1"/>
          <dgm:dir/>
          <dgm:animOne val="branch"/>
          <dgm:animLvl val="lvl"/>
        </dgm:presLayoutVars>
      </dgm:prSet>
      <dgm:spPr/>
    </dgm:pt>
    <dgm:pt modelId="{CBE524B0-31F9-4CC1-BB1F-95BC5987B47A}" type="pres">
      <dgm:prSet presAssocID="{03872B7A-FB41-4BFE-AA4F-CC8D31780922}" presName="Parent" presStyleLbl="node0" presStyleIdx="0" presStyleCnt="1">
        <dgm:presLayoutVars>
          <dgm:chMax val="6"/>
          <dgm:chPref val="6"/>
        </dgm:presLayoutVars>
      </dgm:prSet>
      <dgm:spPr/>
    </dgm:pt>
    <dgm:pt modelId="{D3417241-D945-4F60-9E4F-228FA9011B96}" type="pres">
      <dgm:prSet presAssocID="{410C8EF4-E153-4465-9FF9-2FB17C8AB454}" presName="Accent1" presStyleCnt="0"/>
      <dgm:spPr/>
    </dgm:pt>
    <dgm:pt modelId="{40887ED9-5D21-4CA5-A0EB-DF9E1045B406}" type="pres">
      <dgm:prSet presAssocID="{410C8EF4-E153-4465-9FF9-2FB17C8AB454}" presName="Accent" presStyleLbl="bgShp" presStyleIdx="0" presStyleCnt="6"/>
      <dgm:spPr/>
    </dgm:pt>
    <dgm:pt modelId="{E10D5476-9CD9-44F5-9855-012BC1B4BE56}" type="pres">
      <dgm:prSet presAssocID="{410C8EF4-E153-4465-9FF9-2FB17C8AB454}" presName="Child1" presStyleLbl="node1" presStyleIdx="0" presStyleCnt="6" custScaleY="57532" custLinFactNeighborX="90990" custLinFactNeighborY="61381">
        <dgm:presLayoutVars>
          <dgm:chMax val="0"/>
          <dgm:chPref val="0"/>
          <dgm:bulletEnabled val="1"/>
        </dgm:presLayoutVars>
      </dgm:prSet>
      <dgm:spPr/>
    </dgm:pt>
    <dgm:pt modelId="{7E6D15DF-BF86-46AD-84C7-1D94E1FCA5B5}" type="pres">
      <dgm:prSet presAssocID="{3EF826D0-9353-469F-AD51-98F086DA8112}" presName="Accent2" presStyleCnt="0"/>
      <dgm:spPr/>
    </dgm:pt>
    <dgm:pt modelId="{E989C0F4-F4D7-4DEE-9B8C-1D36B9699652}" type="pres">
      <dgm:prSet presAssocID="{3EF826D0-9353-469F-AD51-98F086DA8112}" presName="Accent" presStyleLbl="bgShp" presStyleIdx="1" presStyleCnt="6" custLinFactX="-100000" custLinFactY="127393" custLinFactNeighborX="-166355" custLinFactNeighborY="200000"/>
      <dgm:spPr/>
    </dgm:pt>
    <dgm:pt modelId="{4B8EDFF3-4D21-43A9-8722-40FFE245A717}" type="pres">
      <dgm:prSet presAssocID="{3EF826D0-9353-469F-AD51-98F086DA8112}" presName="Child2" presStyleLbl="node1" presStyleIdx="1" presStyleCnt="6" custScaleX="106446" custScaleY="106906">
        <dgm:presLayoutVars>
          <dgm:chMax val="0"/>
          <dgm:chPref val="0"/>
          <dgm:bulletEnabled val="1"/>
        </dgm:presLayoutVars>
      </dgm:prSet>
      <dgm:spPr/>
    </dgm:pt>
    <dgm:pt modelId="{393CCD86-FFC2-4E72-BEA7-FFC931CC8FB5}" type="pres">
      <dgm:prSet presAssocID="{AC44856B-A26F-4176-BFDB-F8330F97E213}" presName="Accent3" presStyleCnt="0"/>
      <dgm:spPr/>
    </dgm:pt>
    <dgm:pt modelId="{D051A1AE-2D42-470E-BE1C-4BA45001443C}" type="pres">
      <dgm:prSet presAssocID="{AC44856B-A26F-4176-BFDB-F8330F97E213}" presName="Accent" presStyleLbl="bgShp" presStyleIdx="2" presStyleCnt="6" custFlipVert="1" custScaleY="80003" custLinFactY="-26945" custLinFactNeighborX="-10912" custLinFactNeighborY="-100000"/>
      <dgm:spPr/>
    </dgm:pt>
    <dgm:pt modelId="{0E0A7782-D909-47A9-A7E6-C60FD91D823B}" type="pres">
      <dgm:prSet presAssocID="{AC44856B-A26F-4176-BFDB-F8330F97E213}" presName="Child3" presStyleLbl="node1" presStyleIdx="2" presStyleCnt="6" custScaleX="106446" custScaleY="105819">
        <dgm:presLayoutVars>
          <dgm:chMax val="0"/>
          <dgm:chPref val="0"/>
          <dgm:bulletEnabled val="1"/>
        </dgm:presLayoutVars>
      </dgm:prSet>
      <dgm:spPr/>
    </dgm:pt>
    <dgm:pt modelId="{55E1068F-CAD8-4FE4-AB5A-F3AF783A1CA4}" type="pres">
      <dgm:prSet presAssocID="{1545DDEA-7264-4538-BDE6-EFB3B49C24E2}" presName="Accent4" presStyleCnt="0"/>
      <dgm:spPr/>
    </dgm:pt>
    <dgm:pt modelId="{18F9843D-B1FA-4143-A018-2433B1C712D2}" type="pres">
      <dgm:prSet presAssocID="{1545DDEA-7264-4538-BDE6-EFB3B49C24E2}" presName="Accent" presStyleLbl="bgShp" presStyleIdx="3" presStyleCnt="6" custLinFactNeighborX="99992" custLinFactNeighborY="-39462"/>
      <dgm:spPr/>
    </dgm:pt>
    <dgm:pt modelId="{53392981-2864-40BF-949B-AA90BF680CA7}" type="pres">
      <dgm:prSet presAssocID="{1545DDEA-7264-4538-BDE6-EFB3B49C24E2}" presName="Child4" presStyleLbl="node1" presStyleIdx="3" presStyleCnt="6" custScaleY="49044" custLinFactNeighborX="-92134" custLinFactNeighborY="-63502">
        <dgm:presLayoutVars>
          <dgm:chMax val="0"/>
          <dgm:chPref val="0"/>
          <dgm:bulletEnabled val="1"/>
        </dgm:presLayoutVars>
      </dgm:prSet>
      <dgm:spPr/>
    </dgm:pt>
    <dgm:pt modelId="{C4F544E6-7545-44B0-A90A-413D7B7D6A3F}" type="pres">
      <dgm:prSet presAssocID="{B5BB1B15-DA1F-4F4B-8DE7-02BB345613D6}" presName="Accent5" presStyleCnt="0"/>
      <dgm:spPr/>
    </dgm:pt>
    <dgm:pt modelId="{364CB5CC-9739-4EE9-8E38-61FB5627194C}" type="pres">
      <dgm:prSet presAssocID="{B5BB1B15-DA1F-4F4B-8DE7-02BB345613D6}" presName="Accent" presStyleLbl="bgShp" presStyleIdx="4" presStyleCnt="6" custLinFactX="-17448" custLinFactY="-127515" custLinFactNeighborX="-100000" custLinFactNeighborY="-200000"/>
      <dgm:spPr/>
    </dgm:pt>
    <dgm:pt modelId="{E653E335-4555-431E-81CD-7F8449BA6DA0}" type="pres">
      <dgm:prSet presAssocID="{B5BB1B15-DA1F-4F4B-8DE7-02BB345613D6}" presName="Child5" presStyleLbl="node1" presStyleIdx="4" presStyleCnt="6" custScaleX="106446" custScaleY="104879">
        <dgm:presLayoutVars>
          <dgm:chMax val="0"/>
          <dgm:chPref val="0"/>
          <dgm:bulletEnabled val="1"/>
        </dgm:presLayoutVars>
      </dgm:prSet>
      <dgm:spPr/>
    </dgm:pt>
    <dgm:pt modelId="{49D04E88-5993-49F8-8456-DB8E1A752670}" type="pres">
      <dgm:prSet presAssocID="{5D489046-1A80-41AD-90BB-6E5690A10A1F}" presName="Accent6" presStyleCnt="0"/>
      <dgm:spPr/>
    </dgm:pt>
    <dgm:pt modelId="{93918C64-509C-442E-BE85-DC3681A2DA36}" type="pres">
      <dgm:prSet presAssocID="{5D489046-1A80-41AD-90BB-6E5690A10A1F}" presName="Accent" presStyleLbl="bgShp" presStyleIdx="5" presStyleCnt="6" custLinFactNeighborX="2087" custLinFactNeighborY="79342"/>
      <dgm:spPr/>
    </dgm:pt>
    <dgm:pt modelId="{7BF6350D-7FFE-4C95-880D-47203B130A48}" type="pres">
      <dgm:prSet presAssocID="{5D489046-1A80-41AD-90BB-6E5690A10A1F}" presName="Child6" presStyleLbl="node1" presStyleIdx="5" presStyleCnt="6" custScaleX="106446" custScaleY="107181">
        <dgm:presLayoutVars>
          <dgm:chMax val="0"/>
          <dgm:chPref val="0"/>
          <dgm:bulletEnabled val="1"/>
        </dgm:presLayoutVars>
      </dgm:prSet>
      <dgm:spPr/>
    </dgm:pt>
  </dgm:ptLst>
  <dgm:cxnLst>
    <dgm:cxn modelId="{54536715-F4AF-9248-9876-246FCFE61CD0}" type="presOf" srcId="{03872B7A-FB41-4BFE-AA4F-CC8D31780922}" destId="{CBE524B0-31F9-4CC1-BB1F-95BC5987B47A}" srcOrd="0" destOrd="0" presId="urn:microsoft.com/office/officeart/2011/layout/HexagonRadial"/>
    <dgm:cxn modelId="{DE1DE128-2A62-47AA-947B-416788F28983}" srcId="{03872B7A-FB41-4BFE-AA4F-CC8D31780922}" destId="{410C8EF4-E153-4465-9FF9-2FB17C8AB454}" srcOrd="0" destOrd="0" parTransId="{4C90D029-79A3-4D03-AB39-83D446FDF6F3}" sibTransId="{91F5DB34-404B-4724-82DD-AA1F90110B42}"/>
    <dgm:cxn modelId="{CAD69C2B-1BD7-A14A-9376-0C5DEA8C2A85}" type="presOf" srcId="{5D489046-1A80-41AD-90BB-6E5690A10A1F}" destId="{7BF6350D-7FFE-4C95-880D-47203B130A48}" srcOrd="0" destOrd="0" presId="urn:microsoft.com/office/officeart/2011/layout/HexagonRadial"/>
    <dgm:cxn modelId="{A12D8D35-ECF9-4FA3-AF8A-54FA5470F96D}" srcId="{03872B7A-FB41-4BFE-AA4F-CC8D31780922}" destId="{5D489046-1A80-41AD-90BB-6E5690A10A1F}" srcOrd="5" destOrd="0" parTransId="{A181FD8A-E5A1-46DE-876B-0418AFB55BA5}" sibTransId="{A86F76B9-A26B-4146-B3DD-D0B6707C25D8}"/>
    <dgm:cxn modelId="{ECB5B957-8810-124E-BF37-CE71A2EAF79F}" type="presOf" srcId="{AC44856B-A26F-4176-BFDB-F8330F97E213}" destId="{0E0A7782-D909-47A9-A7E6-C60FD91D823B}" srcOrd="0" destOrd="0" presId="urn:microsoft.com/office/officeart/2011/layout/HexagonRadial"/>
    <dgm:cxn modelId="{F463898A-331D-4263-8069-F2E2C0E09F8D}" srcId="{03872B7A-FB41-4BFE-AA4F-CC8D31780922}" destId="{3EF826D0-9353-469F-AD51-98F086DA8112}" srcOrd="1" destOrd="0" parTransId="{2E218BD3-DBE9-4EAB-A956-825FE1A8A96B}" sibTransId="{AB300EE3-756D-4CD1-964D-2CF10CDCBF25}"/>
    <dgm:cxn modelId="{C453CAA4-FD3A-D143-A4A2-058B4E265609}" type="presOf" srcId="{B5BB1B15-DA1F-4F4B-8DE7-02BB345613D6}" destId="{E653E335-4555-431E-81CD-7F8449BA6DA0}" srcOrd="0" destOrd="0" presId="urn:microsoft.com/office/officeart/2011/layout/HexagonRadial"/>
    <dgm:cxn modelId="{711896B7-BEED-044E-9DBD-76ED84C30CDB}" type="presOf" srcId="{1545DDEA-7264-4538-BDE6-EFB3B49C24E2}" destId="{53392981-2864-40BF-949B-AA90BF680CA7}" srcOrd="0" destOrd="0" presId="urn:microsoft.com/office/officeart/2011/layout/HexagonRadial"/>
    <dgm:cxn modelId="{DE7D4FC2-E9C3-443D-93EB-7E0661D46004}" srcId="{03872B7A-FB41-4BFE-AA4F-CC8D31780922}" destId="{1545DDEA-7264-4538-BDE6-EFB3B49C24E2}" srcOrd="3" destOrd="0" parTransId="{ADDB773E-C4A1-4F3F-A236-B6883980E182}" sibTransId="{C9A38AD8-581D-4B7D-AD43-DE53806E6969}"/>
    <dgm:cxn modelId="{6F1F33C9-B8DE-411F-94DA-1E72332EACE3}" srcId="{6841FDA7-46F1-4BC4-8847-41C04F87854A}" destId="{03872B7A-FB41-4BFE-AA4F-CC8D31780922}" srcOrd="0" destOrd="0" parTransId="{830E09B4-C3FF-435F-8603-E4DC11F3A278}" sibTransId="{064052D1-A65A-4A1A-933A-683051D2FFF9}"/>
    <dgm:cxn modelId="{82C4D2D8-2949-BD4F-B20A-742243961215}" type="presOf" srcId="{410C8EF4-E153-4465-9FF9-2FB17C8AB454}" destId="{E10D5476-9CD9-44F5-9855-012BC1B4BE56}" srcOrd="0" destOrd="0" presId="urn:microsoft.com/office/officeart/2011/layout/HexagonRadial"/>
    <dgm:cxn modelId="{BC9980DB-7D60-4284-B3EC-09CB727E50DF}" srcId="{03872B7A-FB41-4BFE-AA4F-CC8D31780922}" destId="{AC44856B-A26F-4176-BFDB-F8330F97E213}" srcOrd="2" destOrd="0" parTransId="{893833E5-849A-4BF0-8FF8-1325508D9A05}" sibTransId="{B947A088-A410-484B-BCFC-2312B054725D}"/>
    <dgm:cxn modelId="{94ED52DE-DF5E-4BE2-B371-83D28F125D38}" srcId="{03872B7A-FB41-4BFE-AA4F-CC8D31780922}" destId="{B5BB1B15-DA1F-4F4B-8DE7-02BB345613D6}" srcOrd="4" destOrd="0" parTransId="{941B285F-3DDD-464B-A4E5-96DD0C0CCB35}" sibTransId="{58AF55A7-8D27-427B-8D51-915E310AAC16}"/>
    <dgm:cxn modelId="{434952E2-3345-4E4E-95A4-A67A44620F3E}" type="presOf" srcId="{3EF826D0-9353-469F-AD51-98F086DA8112}" destId="{4B8EDFF3-4D21-43A9-8722-40FFE245A717}" srcOrd="0" destOrd="0" presId="urn:microsoft.com/office/officeart/2011/layout/HexagonRadial"/>
    <dgm:cxn modelId="{801469F2-A138-3A40-950D-11BFE7590AD9}" type="presOf" srcId="{6841FDA7-46F1-4BC4-8847-41C04F87854A}" destId="{6260D791-6584-43FD-B43A-DD2A361C63C8}" srcOrd="0" destOrd="0" presId="urn:microsoft.com/office/officeart/2011/layout/HexagonRadial"/>
    <dgm:cxn modelId="{71DDF469-9CD0-C34B-A317-3DE6D22E1933}" type="presParOf" srcId="{6260D791-6584-43FD-B43A-DD2A361C63C8}" destId="{CBE524B0-31F9-4CC1-BB1F-95BC5987B47A}" srcOrd="0" destOrd="0" presId="urn:microsoft.com/office/officeart/2011/layout/HexagonRadial"/>
    <dgm:cxn modelId="{0C07A5BC-741B-9E4F-8A66-2F2DACB2D9E7}" type="presParOf" srcId="{6260D791-6584-43FD-B43A-DD2A361C63C8}" destId="{D3417241-D945-4F60-9E4F-228FA9011B96}" srcOrd="1" destOrd="0" presId="urn:microsoft.com/office/officeart/2011/layout/HexagonRadial"/>
    <dgm:cxn modelId="{EE31ECF2-9BFE-4148-96BE-D01B7E7FDB2F}" type="presParOf" srcId="{D3417241-D945-4F60-9E4F-228FA9011B96}" destId="{40887ED9-5D21-4CA5-A0EB-DF9E1045B406}" srcOrd="0" destOrd="0" presId="urn:microsoft.com/office/officeart/2011/layout/HexagonRadial"/>
    <dgm:cxn modelId="{92D5B0F6-B724-5D49-8BD1-4A95C491DE86}" type="presParOf" srcId="{6260D791-6584-43FD-B43A-DD2A361C63C8}" destId="{E10D5476-9CD9-44F5-9855-012BC1B4BE56}" srcOrd="2" destOrd="0" presId="urn:microsoft.com/office/officeart/2011/layout/HexagonRadial"/>
    <dgm:cxn modelId="{94FD3A54-53A8-394A-9F98-3FC34051837E}" type="presParOf" srcId="{6260D791-6584-43FD-B43A-DD2A361C63C8}" destId="{7E6D15DF-BF86-46AD-84C7-1D94E1FCA5B5}" srcOrd="3" destOrd="0" presId="urn:microsoft.com/office/officeart/2011/layout/HexagonRadial"/>
    <dgm:cxn modelId="{855DB02E-5851-874E-A701-DAD07CCBC537}" type="presParOf" srcId="{7E6D15DF-BF86-46AD-84C7-1D94E1FCA5B5}" destId="{E989C0F4-F4D7-4DEE-9B8C-1D36B9699652}" srcOrd="0" destOrd="0" presId="urn:microsoft.com/office/officeart/2011/layout/HexagonRadial"/>
    <dgm:cxn modelId="{5869C4E7-7A6A-DF45-B3D8-B961BD358BF1}" type="presParOf" srcId="{6260D791-6584-43FD-B43A-DD2A361C63C8}" destId="{4B8EDFF3-4D21-43A9-8722-40FFE245A717}" srcOrd="4" destOrd="0" presId="urn:microsoft.com/office/officeart/2011/layout/HexagonRadial"/>
    <dgm:cxn modelId="{610DA8C3-29D8-DD43-8D84-BABC563775B4}" type="presParOf" srcId="{6260D791-6584-43FD-B43A-DD2A361C63C8}" destId="{393CCD86-FFC2-4E72-BEA7-FFC931CC8FB5}" srcOrd="5" destOrd="0" presId="urn:microsoft.com/office/officeart/2011/layout/HexagonRadial"/>
    <dgm:cxn modelId="{778AE1E0-AB91-C444-AF14-557492F10ACB}" type="presParOf" srcId="{393CCD86-FFC2-4E72-BEA7-FFC931CC8FB5}" destId="{D051A1AE-2D42-470E-BE1C-4BA45001443C}" srcOrd="0" destOrd="0" presId="urn:microsoft.com/office/officeart/2011/layout/HexagonRadial"/>
    <dgm:cxn modelId="{5ABE43DA-E436-CE4F-89CB-562A1173B9E8}" type="presParOf" srcId="{6260D791-6584-43FD-B43A-DD2A361C63C8}" destId="{0E0A7782-D909-47A9-A7E6-C60FD91D823B}" srcOrd="6" destOrd="0" presId="urn:microsoft.com/office/officeart/2011/layout/HexagonRadial"/>
    <dgm:cxn modelId="{4CD7C086-93C6-594D-92D0-42DD57FB29D3}" type="presParOf" srcId="{6260D791-6584-43FD-B43A-DD2A361C63C8}" destId="{55E1068F-CAD8-4FE4-AB5A-F3AF783A1CA4}" srcOrd="7" destOrd="0" presId="urn:microsoft.com/office/officeart/2011/layout/HexagonRadial"/>
    <dgm:cxn modelId="{63D3AC93-4594-BA40-8384-1E16E3A5C0EF}" type="presParOf" srcId="{55E1068F-CAD8-4FE4-AB5A-F3AF783A1CA4}" destId="{18F9843D-B1FA-4143-A018-2433B1C712D2}" srcOrd="0" destOrd="0" presId="urn:microsoft.com/office/officeart/2011/layout/HexagonRadial"/>
    <dgm:cxn modelId="{C6E30A90-5DED-4640-8894-C318233BD92C}" type="presParOf" srcId="{6260D791-6584-43FD-B43A-DD2A361C63C8}" destId="{53392981-2864-40BF-949B-AA90BF680CA7}" srcOrd="8" destOrd="0" presId="urn:microsoft.com/office/officeart/2011/layout/HexagonRadial"/>
    <dgm:cxn modelId="{1288414B-BE98-D94B-875E-069A5BB07187}" type="presParOf" srcId="{6260D791-6584-43FD-B43A-DD2A361C63C8}" destId="{C4F544E6-7545-44B0-A90A-413D7B7D6A3F}" srcOrd="9" destOrd="0" presId="urn:microsoft.com/office/officeart/2011/layout/HexagonRadial"/>
    <dgm:cxn modelId="{74303542-520A-ED4B-AAC0-FE2E87576F20}" type="presParOf" srcId="{C4F544E6-7545-44B0-A90A-413D7B7D6A3F}" destId="{364CB5CC-9739-4EE9-8E38-61FB5627194C}" srcOrd="0" destOrd="0" presId="urn:microsoft.com/office/officeart/2011/layout/HexagonRadial"/>
    <dgm:cxn modelId="{DD5F51C8-C55F-DE43-AAD0-294F7F4B3892}" type="presParOf" srcId="{6260D791-6584-43FD-B43A-DD2A361C63C8}" destId="{E653E335-4555-431E-81CD-7F8449BA6DA0}" srcOrd="10" destOrd="0" presId="urn:microsoft.com/office/officeart/2011/layout/HexagonRadial"/>
    <dgm:cxn modelId="{8EEE2820-6A0C-6748-B11C-AC58F92F67AF}" type="presParOf" srcId="{6260D791-6584-43FD-B43A-DD2A361C63C8}" destId="{49D04E88-5993-49F8-8456-DB8E1A752670}" srcOrd="11" destOrd="0" presId="urn:microsoft.com/office/officeart/2011/layout/HexagonRadial"/>
    <dgm:cxn modelId="{D2B4979B-295C-3040-A088-63B35884192C}" type="presParOf" srcId="{49D04E88-5993-49F8-8456-DB8E1A752670}" destId="{93918C64-509C-442E-BE85-DC3681A2DA36}" srcOrd="0" destOrd="0" presId="urn:microsoft.com/office/officeart/2011/layout/HexagonRadial"/>
    <dgm:cxn modelId="{CDFC31A4-5E96-4B4D-AA41-798F68ABE3C5}" type="presParOf" srcId="{6260D791-6584-43FD-B43A-DD2A361C63C8}" destId="{7BF6350D-7FFE-4C95-880D-47203B130A48}"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5D922-A647-5945-89E1-2B1158E87E7C}" type="doc">
      <dgm:prSet loTypeId="urn:microsoft.com/office/officeart/2005/8/layout/hierarchy3" loCatId="" qsTypeId="urn:microsoft.com/office/officeart/2005/8/quickstyle/simple1" qsCatId="simple" csTypeId="urn:microsoft.com/office/officeart/2005/8/colors/colorful4" csCatId="colorful" phldr="1"/>
      <dgm:spPr/>
      <dgm:t>
        <a:bodyPr/>
        <a:lstStyle/>
        <a:p>
          <a:endParaRPr lang="en-US"/>
        </a:p>
      </dgm:t>
    </dgm:pt>
    <dgm:pt modelId="{41DCB497-4F67-7240-B1C3-DED53DF245ED}">
      <dgm:prSet phldrT="[Text]" custT="1"/>
      <dgm:spPr/>
      <dgm:t>
        <a:bodyPr/>
        <a:lstStyle/>
        <a:p>
          <a:r>
            <a:rPr lang="en-US" sz="1200" b="0" dirty="0"/>
            <a:t>Functional suitability</a:t>
          </a:r>
        </a:p>
      </dgm:t>
    </dgm:pt>
    <dgm:pt modelId="{EF8DA8D5-FCE9-E14D-9897-BF3EC678B95A}" type="parTrans" cxnId="{FFF9D69F-B680-CD4D-822F-03F59C058A3D}">
      <dgm:prSet/>
      <dgm:spPr/>
      <dgm:t>
        <a:bodyPr/>
        <a:lstStyle/>
        <a:p>
          <a:endParaRPr lang="en-US" sz="2800" b="0"/>
        </a:p>
      </dgm:t>
    </dgm:pt>
    <dgm:pt modelId="{5AAC9A2B-AAFE-704A-A72E-E6537DEA1C39}" type="sibTrans" cxnId="{FFF9D69F-B680-CD4D-822F-03F59C058A3D}">
      <dgm:prSet/>
      <dgm:spPr/>
      <dgm:t>
        <a:bodyPr/>
        <a:lstStyle/>
        <a:p>
          <a:endParaRPr lang="en-US" sz="2800" b="0"/>
        </a:p>
      </dgm:t>
    </dgm:pt>
    <dgm:pt modelId="{53C1FC7C-FB8B-ED43-B796-B56D223ECB81}">
      <dgm:prSet phldrT="[Text]" custT="1"/>
      <dgm:spPr/>
      <dgm:t>
        <a:bodyPr/>
        <a:lstStyle/>
        <a:p>
          <a:r>
            <a:rPr lang="en-US" sz="1000" b="0" dirty="0"/>
            <a:t>Functional correctness</a:t>
          </a:r>
        </a:p>
      </dgm:t>
    </dgm:pt>
    <dgm:pt modelId="{05D8882D-F16D-AB43-A3F3-30720E7BFBE0}" type="parTrans" cxnId="{27293FC4-AFA8-C04F-827D-EF7C5DFD5E2F}">
      <dgm:prSet/>
      <dgm:spPr/>
      <dgm:t>
        <a:bodyPr/>
        <a:lstStyle/>
        <a:p>
          <a:endParaRPr lang="en-US" sz="2800" b="0"/>
        </a:p>
      </dgm:t>
    </dgm:pt>
    <dgm:pt modelId="{FA1A555A-A4F9-B143-A6AC-EE0D227AD57C}" type="sibTrans" cxnId="{27293FC4-AFA8-C04F-827D-EF7C5DFD5E2F}">
      <dgm:prSet/>
      <dgm:spPr/>
      <dgm:t>
        <a:bodyPr/>
        <a:lstStyle/>
        <a:p>
          <a:endParaRPr lang="en-US" sz="2800" b="0"/>
        </a:p>
      </dgm:t>
    </dgm:pt>
    <dgm:pt modelId="{444FF2BE-46A6-0C4D-9D6A-8EF2ABCAD744}">
      <dgm:prSet phldrT="[Text]" custT="1"/>
      <dgm:spPr/>
      <dgm:t>
        <a:bodyPr/>
        <a:lstStyle/>
        <a:p>
          <a:r>
            <a:rPr lang="en-US" sz="1000" b="0" dirty="0"/>
            <a:t>Functional complete-ness</a:t>
          </a:r>
        </a:p>
      </dgm:t>
    </dgm:pt>
    <dgm:pt modelId="{136354CD-7547-0F40-90F8-3C436C8B34AB}" type="parTrans" cxnId="{8287EA18-CC81-C647-AE7B-8853F485D1CB}">
      <dgm:prSet/>
      <dgm:spPr/>
      <dgm:t>
        <a:bodyPr/>
        <a:lstStyle/>
        <a:p>
          <a:endParaRPr lang="en-US" sz="2800" b="0"/>
        </a:p>
      </dgm:t>
    </dgm:pt>
    <dgm:pt modelId="{08BBC0FC-E5EF-2F48-9E65-A9D096746A03}" type="sibTrans" cxnId="{8287EA18-CC81-C647-AE7B-8853F485D1CB}">
      <dgm:prSet/>
      <dgm:spPr/>
      <dgm:t>
        <a:bodyPr/>
        <a:lstStyle/>
        <a:p>
          <a:endParaRPr lang="en-US" sz="2800" b="0"/>
        </a:p>
      </dgm:t>
    </dgm:pt>
    <dgm:pt modelId="{2F9FF1B4-EA6C-7C4A-A81D-BD01257A79E7}">
      <dgm:prSet phldrT="[Text]" custT="1"/>
      <dgm:spPr/>
      <dgm:t>
        <a:bodyPr/>
        <a:lstStyle/>
        <a:p>
          <a:r>
            <a:rPr lang="en-US" sz="1200" b="0" dirty="0"/>
            <a:t>Performance efficiency</a:t>
          </a:r>
        </a:p>
      </dgm:t>
    </dgm:pt>
    <dgm:pt modelId="{DA9D38D4-F370-4C44-9EDE-EC75DD5C2DFF}" type="parTrans" cxnId="{B35CECD8-25B5-B043-BE4F-8B988CB5BE56}">
      <dgm:prSet/>
      <dgm:spPr/>
      <dgm:t>
        <a:bodyPr/>
        <a:lstStyle/>
        <a:p>
          <a:endParaRPr lang="en-US" sz="2800" b="0"/>
        </a:p>
      </dgm:t>
    </dgm:pt>
    <dgm:pt modelId="{73A9813E-E570-3849-9A3D-EE8BC43EE56C}" type="sibTrans" cxnId="{B35CECD8-25B5-B043-BE4F-8B988CB5BE56}">
      <dgm:prSet/>
      <dgm:spPr/>
      <dgm:t>
        <a:bodyPr/>
        <a:lstStyle/>
        <a:p>
          <a:endParaRPr lang="en-US" sz="2800" b="0"/>
        </a:p>
      </dgm:t>
    </dgm:pt>
    <dgm:pt modelId="{FDAB69C9-3BA5-8240-A3EA-4A596500E358}">
      <dgm:prSet phldrT="[Text]" custT="1"/>
      <dgm:spPr/>
      <dgm:t>
        <a:bodyPr/>
        <a:lstStyle/>
        <a:p>
          <a:r>
            <a:rPr lang="en-US" sz="1000" b="0" dirty="0"/>
            <a:t>Capacity</a:t>
          </a:r>
        </a:p>
      </dgm:t>
    </dgm:pt>
    <dgm:pt modelId="{EE9B1C0E-FF5B-F64D-97DA-1EFCDC6AC4F0}" type="parTrans" cxnId="{7D24917B-F264-4E45-BDE3-71E6B04AAB54}">
      <dgm:prSet/>
      <dgm:spPr/>
      <dgm:t>
        <a:bodyPr/>
        <a:lstStyle/>
        <a:p>
          <a:endParaRPr lang="en-US" sz="2800" b="0"/>
        </a:p>
      </dgm:t>
    </dgm:pt>
    <dgm:pt modelId="{32666D97-8610-9945-B7FA-DE82EDE8AF0D}" type="sibTrans" cxnId="{7D24917B-F264-4E45-BDE3-71E6B04AAB54}">
      <dgm:prSet/>
      <dgm:spPr/>
      <dgm:t>
        <a:bodyPr/>
        <a:lstStyle/>
        <a:p>
          <a:endParaRPr lang="en-US" sz="2800" b="0"/>
        </a:p>
      </dgm:t>
    </dgm:pt>
    <dgm:pt modelId="{299096F4-3ED2-8C4A-9186-AB4A03B8C0C6}">
      <dgm:prSet phldrT="[Text]" custT="1"/>
      <dgm:spPr/>
      <dgm:t>
        <a:bodyPr/>
        <a:lstStyle/>
        <a:p>
          <a:r>
            <a:rPr lang="en-US" sz="1000" b="0" dirty="0"/>
            <a:t>Resource utilization</a:t>
          </a:r>
        </a:p>
      </dgm:t>
    </dgm:pt>
    <dgm:pt modelId="{3E784F15-FAE9-BB49-95C5-CAC859C56617}" type="parTrans" cxnId="{841DCEAB-77F6-C149-B398-963E03A33824}">
      <dgm:prSet/>
      <dgm:spPr/>
      <dgm:t>
        <a:bodyPr/>
        <a:lstStyle/>
        <a:p>
          <a:endParaRPr lang="en-US" sz="2800" b="0"/>
        </a:p>
      </dgm:t>
    </dgm:pt>
    <dgm:pt modelId="{82A589DB-9981-E041-A7ED-B93DEBADEC5B}" type="sibTrans" cxnId="{841DCEAB-77F6-C149-B398-963E03A33824}">
      <dgm:prSet/>
      <dgm:spPr/>
      <dgm:t>
        <a:bodyPr/>
        <a:lstStyle/>
        <a:p>
          <a:endParaRPr lang="en-US" sz="2800" b="0"/>
        </a:p>
      </dgm:t>
    </dgm:pt>
    <dgm:pt modelId="{FD4DD728-38B2-774B-93E8-0922AD3E17ED}">
      <dgm:prSet phldrT="[Text]" custT="1"/>
      <dgm:spPr/>
      <dgm:t>
        <a:bodyPr/>
        <a:lstStyle/>
        <a:p>
          <a:r>
            <a:rPr lang="en-US" sz="1000" b="0" dirty="0"/>
            <a:t>Functional appropriate-ness</a:t>
          </a:r>
        </a:p>
      </dgm:t>
    </dgm:pt>
    <dgm:pt modelId="{E876EA2D-293D-BC4A-A196-3712A4F5CDB1}" type="parTrans" cxnId="{18F85895-D2F9-9B49-BDF4-644A05E7DFBE}">
      <dgm:prSet/>
      <dgm:spPr/>
      <dgm:t>
        <a:bodyPr/>
        <a:lstStyle/>
        <a:p>
          <a:endParaRPr lang="en-US" sz="2800" b="0"/>
        </a:p>
      </dgm:t>
    </dgm:pt>
    <dgm:pt modelId="{C3859D40-5AA0-844D-825E-EBCAAA87B506}" type="sibTrans" cxnId="{18F85895-D2F9-9B49-BDF4-644A05E7DFBE}">
      <dgm:prSet/>
      <dgm:spPr/>
      <dgm:t>
        <a:bodyPr/>
        <a:lstStyle/>
        <a:p>
          <a:endParaRPr lang="en-US" sz="2800" b="0"/>
        </a:p>
      </dgm:t>
    </dgm:pt>
    <dgm:pt modelId="{2704C766-EA22-D046-80C0-C5A0AF66F85D}">
      <dgm:prSet phldrT="[Text]" custT="1"/>
      <dgm:spPr/>
      <dgm:t>
        <a:bodyPr/>
        <a:lstStyle/>
        <a:p>
          <a:r>
            <a:rPr lang="en-US" sz="1000" b="0" dirty="0"/>
            <a:t>Time behavior</a:t>
          </a:r>
        </a:p>
      </dgm:t>
    </dgm:pt>
    <dgm:pt modelId="{9F0F78F8-60F2-FB40-ACE6-A8E46E10A1BB}" type="parTrans" cxnId="{1E5CE1B3-6395-C843-B3EF-0F8FAF4FD5BD}">
      <dgm:prSet/>
      <dgm:spPr/>
      <dgm:t>
        <a:bodyPr/>
        <a:lstStyle/>
        <a:p>
          <a:endParaRPr lang="en-US" sz="2800" b="0"/>
        </a:p>
      </dgm:t>
    </dgm:pt>
    <dgm:pt modelId="{47C8D04F-C358-9A48-B736-2D8B40E8D061}" type="sibTrans" cxnId="{1E5CE1B3-6395-C843-B3EF-0F8FAF4FD5BD}">
      <dgm:prSet/>
      <dgm:spPr/>
      <dgm:t>
        <a:bodyPr/>
        <a:lstStyle/>
        <a:p>
          <a:endParaRPr lang="en-US" sz="2800" b="0"/>
        </a:p>
      </dgm:t>
    </dgm:pt>
    <dgm:pt modelId="{8F051BCC-AB3B-394F-ADE0-550A8288E9D1}">
      <dgm:prSet custT="1"/>
      <dgm:spPr/>
      <dgm:t>
        <a:bodyPr/>
        <a:lstStyle/>
        <a:p>
          <a:r>
            <a:rPr lang="en-US" sz="1200" b="0" dirty="0"/>
            <a:t>Compatibility</a:t>
          </a:r>
        </a:p>
      </dgm:t>
    </dgm:pt>
    <dgm:pt modelId="{70BF84AD-BF26-A249-B0E7-CCCCE1D37B64}" type="parTrans" cxnId="{F7B636A9-3F1D-4E4B-BBB1-A7922D6922B2}">
      <dgm:prSet/>
      <dgm:spPr/>
      <dgm:t>
        <a:bodyPr/>
        <a:lstStyle/>
        <a:p>
          <a:endParaRPr lang="en-US" sz="2800" b="0"/>
        </a:p>
      </dgm:t>
    </dgm:pt>
    <dgm:pt modelId="{2E3D6173-BE70-F34B-950B-1C3702EC581B}" type="sibTrans" cxnId="{F7B636A9-3F1D-4E4B-BBB1-A7922D6922B2}">
      <dgm:prSet/>
      <dgm:spPr/>
      <dgm:t>
        <a:bodyPr/>
        <a:lstStyle/>
        <a:p>
          <a:endParaRPr lang="en-US" sz="2800" b="0"/>
        </a:p>
      </dgm:t>
    </dgm:pt>
    <dgm:pt modelId="{598FE064-F072-2E43-BEAE-80E649AEA9AE}">
      <dgm:prSet custT="1"/>
      <dgm:spPr/>
      <dgm:t>
        <a:bodyPr/>
        <a:lstStyle/>
        <a:p>
          <a:r>
            <a:rPr lang="en-US" sz="1000" b="0" dirty="0"/>
            <a:t>Interoperability</a:t>
          </a:r>
        </a:p>
      </dgm:t>
    </dgm:pt>
    <dgm:pt modelId="{224B842B-4E55-914D-977A-0FFA6511356C}" type="parTrans" cxnId="{6CB113AA-9DEA-194E-B4B1-C591C50EA489}">
      <dgm:prSet/>
      <dgm:spPr/>
      <dgm:t>
        <a:bodyPr/>
        <a:lstStyle/>
        <a:p>
          <a:endParaRPr lang="en-US" sz="2800" b="0"/>
        </a:p>
      </dgm:t>
    </dgm:pt>
    <dgm:pt modelId="{BF168AA6-8FD0-D546-926D-CD54C2D9060A}" type="sibTrans" cxnId="{6CB113AA-9DEA-194E-B4B1-C591C50EA489}">
      <dgm:prSet/>
      <dgm:spPr/>
      <dgm:t>
        <a:bodyPr/>
        <a:lstStyle/>
        <a:p>
          <a:endParaRPr lang="en-US" sz="2800" b="0"/>
        </a:p>
      </dgm:t>
    </dgm:pt>
    <dgm:pt modelId="{E6E223AD-5E94-2440-8F3B-B6DE336C4CEC}">
      <dgm:prSet custT="1"/>
      <dgm:spPr/>
      <dgm:t>
        <a:bodyPr/>
        <a:lstStyle/>
        <a:p>
          <a:r>
            <a:rPr lang="en-US" sz="1000" b="0" dirty="0"/>
            <a:t>Co-existence</a:t>
          </a:r>
        </a:p>
      </dgm:t>
    </dgm:pt>
    <dgm:pt modelId="{7E0FC8F8-EB3C-C748-BAEB-624230241256}" type="parTrans" cxnId="{89AA0514-B813-FC49-9C07-87B67F6A64C2}">
      <dgm:prSet/>
      <dgm:spPr/>
      <dgm:t>
        <a:bodyPr/>
        <a:lstStyle/>
        <a:p>
          <a:endParaRPr lang="en-US" sz="2800" b="0"/>
        </a:p>
      </dgm:t>
    </dgm:pt>
    <dgm:pt modelId="{BCD642E1-79CF-A944-A179-9D259CAED5F2}" type="sibTrans" cxnId="{89AA0514-B813-FC49-9C07-87B67F6A64C2}">
      <dgm:prSet/>
      <dgm:spPr/>
      <dgm:t>
        <a:bodyPr/>
        <a:lstStyle/>
        <a:p>
          <a:endParaRPr lang="en-US" sz="2800" b="0"/>
        </a:p>
      </dgm:t>
    </dgm:pt>
    <dgm:pt modelId="{AC1C2011-E47F-F24C-8B7C-4E3BC1DFAB2D}">
      <dgm:prSet custT="1"/>
      <dgm:spPr/>
      <dgm:t>
        <a:bodyPr/>
        <a:lstStyle/>
        <a:p>
          <a:r>
            <a:rPr lang="en-US" sz="1200" b="0" dirty="0"/>
            <a:t>Usability</a:t>
          </a:r>
        </a:p>
      </dgm:t>
    </dgm:pt>
    <dgm:pt modelId="{875C913E-520C-F54F-B29E-C519013B05EF}" type="parTrans" cxnId="{F166A007-9572-FC4E-A4C0-A1502C01C84F}">
      <dgm:prSet/>
      <dgm:spPr/>
      <dgm:t>
        <a:bodyPr/>
        <a:lstStyle/>
        <a:p>
          <a:endParaRPr lang="en-US" sz="2800" b="0"/>
        </a:p>
      </dgm:t>
    </dgm:pt>
    <dgm:pt modelId="{822AF7AC-50EA-A147-96D3-4CCEFC7F8215}" type="sibTrans" cxnId="{F166A007-9572-FC4E-A4C0-A1502C01C84F}">
      <dgm:prSet/>
      <dgm:spPr/>
      <dgm:t>
        <a:bodyPr/>
        <a:lstStyle/>
        <a:p>
          <a:endParaRPr lang="en-US" sz="2800" b="0"/>
        </a:p>
      </dgm:t>
    </dgm:pt>
    <dgm:pt modelId="{B0893E9D-79A1-714C-9815-3E92244E91ED}">
      <dgm:prSet custT="1"/>
      <dgm:spPr/>
      <dgm:t>
        <a:bodyPr/>
        <a:lstStyle/>
        <a:p>
          <a:r>
            <a:rPr lang="en-US" sz="1000" b="0" dirty="0"/>
            <a:t>Operability </a:t>
          </a:r>
        </a:p>
      </dgm:t>
    </dgm:pt>
    <dgm:pt modelId="{BE09F905-F57D-3A41-B986-6174F9DE9EF6}" type="parTrans" cxnId="{970C8F44-585A-5948-930E-9E835ABDD018}">
      <dgm:prSet/>
      <dgm:spPr/>
      <dgm:t>
        <a:bodyPr/>
        <a:lstStyle/>
        <a:p>
          <a:endParaRPr lang="en-US" sz="2800" b="0"/>
        </a:p>
      </dgm:t>
    </dgm:pt>
    <dgm:pt modelId="{9716B081-0A92-BB46-BEA7-6085DD96F792}" type="sibTrans" cxnId="{970C8F44-585A-5948-930E-9E835ABDD018}">
      <dgm:prSet/>
      <dgm:spPr/>
      <dgm:t>
        <a:bodyPr/>
        <a:lstStyle/>
        <a:p>
          <a:endParaRPr lang="en-US" sz="2800" b="0"/>
        </a:p>
      </dgm:t>
    </dgm:pt>
    <dgm:pt modelId="{B38F1EE6-D813-644B-B80E-DC72FD03A0A2}">
      <dgm:prSet custT="1"/>
      <dgm:spPr/>
      <dgm:t>
        <a:bodyPr/>
        <a:lstStyle/>
        <a:p>
          <a:r>
            <a:rPr lang="en-US" sz="1000" b="0" dirty="0"/>
            <a:t>User error protection</a:t>
          </a:r>
        </a:p>
      </dgm:t>
    </dgm:pt>
    <dgm:pt modelId="{35DE522F-B866-F941-BC4D-91F450E2F441}" type="parTrans" cxnId="{FD352A94-4692-BA4B-AFBA-53ED2D5C7456}">
      <dgm:prSet/>
      <dgm:spPr/>
      <dgm:t>
        <a:bodyPr/>
        <a:lstStyle/>
        <a:p>
          <a:endParaRPr lang="en-US" sz="2800" b="0"/>
        </a:p>
      </dgm:t>
    </dgm:pt>
    <dgm:pt modelId="{D872DCFB-4FCB-0A4F-8B9F-20D50B54D705}" type="sibTrans" cxnId="{FD352A94-4692-BA4B-AFBA-53ED2D5C7456}">
      <dgm:prSet/>
      <dgm:spPr/>
      <dgm:t>
        <a:bodyPr/>
        <a:lstStyle/>
        <a:p>
          <a:endParaRPr lang="en-US" sz="2800" b="0"/>
        </a:p>
      </dgm:t>
    </dgm:pt>
    <dgm:pt modelId="{0E8CD457-DF9A-854A-B772-A66C169B0588}">
      <dgm:prSet custT="1"/>
      <dgm:spPr/>
      <dgm:t>
        <a:bodyPr/>
        <a:lstStyle/>
        <a:p>
          <a:r>
            <a:rPr lang="en-US" sz="1200" b="0" dirty="0"/>
            <a:t>Reliability</a:t>
          </a:r>
        </a:p>
      </dgm:t>
    </dgm:pt>
    <dgm:pt modelId="{08F59359-C013-7E47-94F6-E90D860A58DF}" type="parTrans" cxnId="{F60A0691-5045-394F-956D-7F5888590301}">
      <dgm:prSet/>
      <dgm:spPr/>
      <dgm:t>
        <a:bodyPr/>
        <a:lstStyle/>
        <a:p>
          <a:endParaRPr lang="en-US" sz="2800" b="0"/>
        </a:p>
      </dgm:t>
    </dgm:pt>
    <dgm:pt modelId="{8E08FD71-FC03-CB42-A5BD-73669B7ED237}" type="sibTrans" cxnId="{F60A0691-5045-394F-956D-7F5888590301}">
      <dgm:prSet/>
      <dgm:spPr/>
      <dgm:t>
        <a:bodyPr/>
        <a:lstStyle/>
        <a:p>
          <a:endParaRPr lang="en-US" sz="2800" b="0"/>
        </a:p>
      </dgm:t>
    </dgm:pt>
    <dgm:pt modelId="{D01FFA2E-324C-4F44-8F5B-1D93BA14C37D}">
      <dgm:prSet custT="1"/>
      <dgm:spPr/>
      <dgm:t>
        <a:bodyPr/>
        <a:lstStyle/>
        <a:p>
          <a:r>
            <a:rPr lang="en-US" sz="1000" b="0" dirty="0"/>
            <a:t>Availability</a:t>
          </a:r>
        </a:p>
      </dgm:t>
    </dgm:pt>
    <dgm:pt modelId="{883F9595-6196-5F40-B439-137031A0CA92}" type="parTrans" cxnId="{F1127820-0574-C84E-A90D-0BDE230F30CE}">
      <dgm:prSet/>
      <dgm:spPr/>
      <dgm:t>
        <a:bodyPr/>
        <a:lstStyle/>
        <a:p>
          <a:endParaRPr lang="en-US" sz="2800" b="0"/>
        </a:p>
      </dgm:t>
    </dgm:pt>
    <dgm:pt modelId="{B6B99295-B775-EA45-BDE7-A0F66DFE49C2}" type="sibTrans" cxnId="{F1127820-0574-C84E-A90D-0BDE230F30CE}">
      <dgm:prSet/>
      <dgm:spPr/>
      <dgm:t>
        <a:bodyPr/>
        <a:lstStyle/>
        <a:p>
          <a:endParaRPr lang="en-US" sz="2800" b="0"/>
        </a:p>
      </dgm:t>
    </dgm:pt>
    <dgm:pt modelId="{16038EE6-6BF3-4B48-9980-ACC7A6420663}">
      <dgm:prSet custT="1"/>
      <dgm:spPr/>
      <dgm:t>
        <a:bodyPr/>
        <a:lstStyle/>
        <a:p>
          <a:r>
            <a:rPr lang="en-US" sz="1000" b="0" dirty="0"/>
            <a:t>Recoverability</a:t>
          </a:r>
        </a:p>
      </dgm:t>
    </dgm:pt>
    <dgm:pt modelId="{AE8F0254-C357-F34A-B5AE-12FF6C1B5C26}" type="parTrans" cxnId="{9CB096C1-9AF6-1945-B1A9-5046E66C8772}">
      <dgm:prSet/>
      <dgm:spPr/>
      <dgm:t>
        <a:bodyPr/>
        <a:lstStyle/>
        <a:p>
          <a:endParaRPr lang="en-US" sz="2800" b="0"/>
        </a:p>
      </dgm:t>
    </dgm:pt>
    <dgm:pt modelId="{0B8419AD-1F4A-364B-AB5A-51FA3B4CE4AF}" type="sibTrans" cxnId="{9CB096C1-9AF6-1945-B1A9-5046E66C8772}">
      <dgm:prSet/>
      <dgm:spPr/>
      <dgm:t>
        <a:bodyPr/>
        <a:lstStyle/>
        <a:p>
          <a:endParaRPr lang="en-US" sz="2800" b="0"/>
        </a:p>
      </dgm:t>
    </dgm:pt>
    <dgm:pt modelId="{8DC7C76D-6C75-D742-A16F-9E797B71B627}">
      <dgm:prSet custT="1"/>
      <dgm:spPr/>
      <dgm:t>
        <a:bodyPr/>
        <a:lstStyle/>
        <a:p>
          <a:r>
            <a:rPr lang="en-US" sz="1000" b="0" dirty="0"/>
            <a:t>Maturity </a:t>
          </a:r>
        </a:p>
      </dgm:t>
    </dgm:pt>
    <dgm:pt modelId="{B41E6929-1A8C-EF44-A394-950681650A9E}" type="parTrans" cxnId="{5DBEB98B-738C-ED4F-AD67-E2390B57594D}">
      <dgm:prSet/>
      <dgm:spPr/>
      <dgm:t>
        <a:bodyPr/>
        <a:lstStyle/>
        <a:p>
          <a:endParaRPr lang="en-US" sz="2800" b="0"/>
        </a:p>
      </dgm:t>
    </dgm:pt>
    <dgm:pt modelId="{8FDA92A6-7F3E-944A-8CB4-9242580083D3}" type="sibTrans" cxnId="{5DBEB98B-738C-ED4F-AD67-E2390B57594D}">
      <dgm:prSet/>
      <dgm:spPr/>
      <dgm:t>
        <a:bodyPr/>
        <a:lstStyle/>
        <a:p>
          <a:endParaRPr lang="en-US" sz="2800" b="0"/>
        </a:p>
      </dgm:t>
    </dgm:pt>
    <dgm:pt modelId="{3C53D9CB-B49A-1041-B36E-C876B26C0664}">
      <dgm:prSet custT="1"/>
      <dgm:spPr/>
      <dgm:t>
        <a:bodyPr/>
        <a:lstStyle/>
        <a:p>
          <a:r>
            <a:rPr lang="en-US" sz="1000" b="0" dirty="0"/>
            <a:t>Fault tolerance </a:t>
          </a:r>
        </a:p>
      </dgm:t>
    </dgm:pt>
    <dgm:pt modelId="{9C1B7D37-0A7C-4146-A31B-21D8316E2833}" type="parTrans" cxnId="{107154C8-A30F-114D-8393-F817D0900E82}">
      <dgm:prSet/>
      <dgm:spPr/>
      <dgm:t>
        <a:bodyPr/>
        <a:lstStyle/>
        <a:p>
          <a:endParaRPr lang="en-US" sz="2800" b="0"/>
        </a:p>
      </dgm:t>
    </dgm:pt>
    <dgm:pt modelId="{A56BD4CF-F2CB-3D42-B050-868112FD307A}" type="sibTrans" cxnId="{107154C8-A30F-114D-8393-F817D0900E82}">
      <dgm:prSet/>
      <dgm:spPr/>
      <dgm:t>
        <a:bodyPr/>
        <a:lstStyle/>
        <a:p>
          <a:endParaRPr lang="en-US" sz="2800" b="0"/>
        </a:p>
      </dgm:t>
    </dgm:pt>
    <dgm:pt modelId="{00D42E72-3F24-5446-A532-B962CD556993}">
      <dgm:prSet custT="1"/>
      <dgm:spPr/>
      <dgm:t>
        <a:bodyPr/>
        <a:lstStyle/>
        <a:p>
          <a:r>
            <a:rPr lang="en-US" sz="1200" b="0" dirty="0"/>
            <a:t>Security </a:t>
          </a:r>
        </a:p>
      </dgm:t>
    </dgm:pt>
    <dgm:pt modelId="{018CBCAC-7E13-DC4B-ABAF-4151D091C23E}" type="parTrans" cxnId="{5FE271AD-91AB-E540-8168-456A5C5F4FCA}">
      <dgm:prSet/>
      <dgm:spPr/>
      <dgm:t>
        <a:bodyPr/>
        <a:lstStyle/>
        <a:p>
          <a:endParaRPr lang="en-US" sz="2800" b="0"/>
        </a:p>
      </dgm:t>
    </dgm:pt>
    <dgm:pt modelId="{159A85A7-45FC-764B-8BDD-34079D757EA7}" type="sibTrans" cxnId="{5FE271AD-91AB-E540-8168-456A5C5F4FCA}">
      <dgm:prSet/>
      <dgm:spPr/>
      <dgm:t>
        <a:bodyPr/>
        <a:lstStyle/>
        <a:p>
          <a:endParaRPr lang="en-US" sz="2800" b="0"/>
        </a:p>
      </dgm:t>
    </dgm:pt>
    <dgm:pt modelId="{A6D7EFB5-A92E-044B-B43F-51922C0DC9A0}">
      <dgm:prSet custT="1"/>
      <dgm:spPr/>
      <dgm:t>
        <a:bodyPr/>
        <a:lstStyle/>
        <a:p>
          <a:r>
            <a:rPr lang="en-US" sz="1000" b="0" dirty="0"/>
            <a:t>Integrity </a:t>
          </a:r>
        </a:p>
      </dgm:t>
    </dgm:pt>
    <dgm:pt modelId="{457D7804-6648-244C-B977-5FFA990152B3}" type="parTrans" cxnId="{1E6AFF6D-FD10-F540-B9E2-6756D4679939}">
      <dgm:prSet/>
      <dgm:spPr/>
      <dgm:t>
        <a:bodyPr/>
        <a:lstStyle/>
        <a:p>
          <a:endParaRPr lang="en-US" sz="2800" b="0"/>
        </a:p>
      </dgm:t>
    </dgm:pt>
    <dgm:pt modelId="{58A1200A-74DE-DC4C-BAC0-FA8EE5C767D2}" type="sibTrans" cxnId="{1E6AFF6D-FD10-F540-B9E2-6756D4679939}">
      <dgm:prSet/>
      <dgm:spPr/>
      <dgm:t>
        <a:bodyPr/>
        <a:lstStyle/>
        <a:p>
          <a:endParaRPr lang="en-US" sz="2800" b="0"/>
        </a:p>
      </dgm:t>
    </dgm:pt>
    <dgm:pt modelId="{69292C06-EF1C-1D4C-A419-4BBF1A78C12B}">
      <dgm:prSet custT="1"/>
      <dgm:spPr/>
      <dgm:t>
        <a:bodyPr/>
        <a:lstStyle/>
        <a:p>
          <a:r>
            <a:rPr lang="en-US" sz="1000" b="0" dirty="0"/>
            <a:t>Confidentiality</a:t>
          </a:r>
        </a:p>
      </dgm:t>
    </dgm:pt>
    <dgm:pt modelId="{7F9F97BE-5130-EC47-A26F-5CE7B8699020}" type="parTrans" cxnId="{771C1A6A-AF9B-F14A-ABCF-24B1ABDA5FE1}">
      <dgm:prSet/>
      <dgm:spPr/>
      <dgm:t>
        <a:bodyPr/>
        <a:lstStyle/>
        <a:p>
          <a:endParaRPr lang="en-US" sz="2800" b="0"/>
        </a:p>
      </dgm:t>
    </dgm:pt>
    <dgm:pt modelId="{11D7078B-256A-0541-9889-01991EA840FB}" type="sibTrans" cxnId="{771C1A6A-AF9B-F14A-ABCF-24B1ABDA5FE1}">
      <dgm:prSet/>
      <dgm:spPr/>
      <dgm:t>
        <a:bodyPr/>
        <a:lstStyle/>
        <a:p>
          <a:endParaRPr lang="en-US" sz="2800" b="0"/>
        </a:p>
      </dgm:t>
    </dgm:pt>
    <dgm:pt modelId="{054BC13C-9C64-9E41-9173-145D9B78BD94}">
      <dgm:prSet custT="1"/>
      <dgm:spPr/>
      <dgm:t>
        <a:bodyPr/>
        <a:lstStyle/>
        <a:p>
          <a:r>
            <a:rPr lang="en-US" sz="1000" b="0" dirty="0"/>
            <a:t>Non-repudiation</a:t>
          </a:r>
        </a:p>
      </dgm:t>
    </dgm:pt>
    <dgm:pt modelId="{2BB9B9E4-5FE5-D147-BAFC-E8ED24A73C6D}" type="parTrans" cxnId="{B7903AE4-8E49-024E-B1CD-62002BD104ED}">
      <dgm:prSet/>
      <dgm:spPr/>
      <dgm:t>
        <a:bodyPr/>
        <a:lstStyle/>
        <a:p>
          <a:endParaRPr lang="en-US" sz="2800" b="0"/>
        </a:p>
      </dgm:t>
    </dgm:pt>
    <dgm:pt modelId="{E99AEB17-6B59-8941-83C7-A066A176A5C1}" type="sibTrans" cxnId="{B7903AE4-8E49-024E-B1CD-62002BD104ED}">
      <dgm:prSet/>
      <dgm:spPr/>
      <dgm:t>
        <a:bodyPr/>
        <a:lstStyle/>
        <a:p>
          <a:endParaRPr lang="en-US" sz="2800" b="0"/>
        </a:p>
      </dgm:t>
    </dgm:pt>
    <dgm:pt modelId="{E18C2833-A402-AE40-AFC4-1A0012C0626B}">
      <dgm:prSet custT="1"/>
      <dgm:spPr/>
      <dgm:t>
        <a:bodyPr/>
        <a:lstStyle/>
        <a:p>
          <a:r>
            <a:rPr lang="en-US" sz="1000" b="0" dirty="0"/>
            <a:t>Accountability</a:t>
          </a:r>
        </a:p>
      </dgm:t>
    </dgm:pt>
    <dgm:pt modelId="{5A68C619-65D3-114E-9776-3746F139E5CA}" type="parTrans" cxnId="{5E14102D-7084-FA4C-AAEB-7A45B235F0D7}">
      <dgm:prSet/>
      <dgm:spPr/>
      <dgm:t>
        <a:bodyPr/>
        <a:lstStyle/>
        <a:p>
          <a:endParaRPr lang="en-US" sz="2800" b="0"/>
        </a:p>
      </dgm:t>
    </dgm:pt>
    <dgm:pt modelId="{42B1A76F-E8A5-F741-9656-0220FB356D62}" type="sibTrans" cxnId="{5E14102D-7084-FA4C-AAEB-7A45B235F0D7}">
      <dgm:prSet/>
      <dgm:spPr/>
      <dgm:t>
        <a:bodyPr/>
        <a:lstStyle/>
        <a:p>
          <a:endParaRPr lang="en-US" sz="2800" b="0"/>
        </a:p>
      </dgm:t>
    </dgm:pt>
    <dgm:pt modelId="{3249E403-7B42-E041-AB57-0829AE25A092}">
      <dgm:prSet custT="1"/>
      <dgm:spPr/>
      <dgm:t>
        <a:bodyPr/>
        <a:lstStyle/>
        <a:p>
          <a:r>
            <a:rPr lang="en-US" sz="1000" b="0" dirty="0"/>
            <a:t>Authenticity</a:t>
          </a:r>
        </a:p>
      </dgm:t>
    </dgm:pt>
    <dgm:pt modelId="{A5B5B806-C405-5C4C-8827-00133AAE07B2}" type="parTrans" cxnId="{4544BC6D-CC7F-2D44-8851-9CD7A2C4CDC3}">
      <dgm:prSet/>
      <dgm:spPr/>
      <dgm:t>
        <a:bodyPr/>
        <a:lstStyle/>
        <a:p>
          <a:endParaRPr lang="en-US" sz="2800" b="0"/>
        </a:p>
      </dgm:t>
    </dgm:pt>
    <dgm:pt modelId="{98164AA1-8FDF-1F4F-B189-E9577350CB76}" type="sibTrans" cxnId="{4544BC6D-CC7F-2D44-8851-9CD7A2C4CDC3}">
      <dgm:prSet/>
      <dgm:spPr/>
      <dgm:t>
        <a:bodyPr/>
        <a:lstStyle/>
        <a:p>
          <a:endParaRPr lang="en-US" sz="2800" b="0"/>
        </a:p>
      </dgm:t>
    </dgm:pt>
    <dgm:pt modelId="{7A93B62C-5C6F-AC4F-8A7C-ED6B585841C1}">
      <dgm:prSet custT="1"/>
      <dgm:spPr/>
      <dgm:t>
        <a:bodyPr/>
        <a:lstStyle/>
        <a:p>
          <a:r>
            <a:rPr lang="en-US" sz="1200" b="0" dirty="0"/>
            <a:t>Maintain-ability</a:t>
          </a:r>
        </a:p>
      </dgm:t>
    </dgm:pt>
    <dgm:pt modelId="{209C471E-D42A-FA46-93C8-24BE0E89AD9A}" type="parTrans" cxnId="{58FB9503-7E52-BC44-A1F9-12574B538CBE}">
      <dgm:prSet/>
      <dgm:spPr/>
      <dgm:t>
        <a:bodyPr/>
        <a:lstStyle/>
        <a:p>
          <a:endParaRPr lang="en-US" sz="2800" b="0"/>
        </a:p>
      </dgm:t>
    </dgm:pt>
    <dgm:pt modelId="{2C9C703C-A18F-5A4C-819B-12AE8BD3C33E}" type="sibTrans" cxnId="{58FB9503-7E52-BC44-A1F9-12574B538CBE}">
      <dgm:prSet/>
      <dgm:spPr/>
      <dgm:t>
        <a:bodyPr/>
        <a:lstStyle/>
        <a:p>
          <a:endParaRPr lang="en-US" sz="2800" b="0"/>
        </a:p>
      </dgm:t>
    </dgm:pt>
    <dgm:pt modelId="{95F28B24-1712-6849-B4D1-E5648E216B92}">
      <dgm:prSet custT="1"/>
      <dgm:spPr/>
      <dgm:t>
        <a:bodyPr/>
        <a:lstStyle/>
        <a:p>
          <a:r>
            <a:rPr lang="en-US" sz="1000" b="0" dirty="0"/>
            <a:t>Modularity</a:t>
          </a:r>
        </a:p>
      </dgm:t>
    </dgm:pt>
    <dgm:pt modelId="{6FA5CCA6-E064-CA4E-A237-3841FE7B18E9}" type="parTrans" cxnId="{6446CAE3-D817-F244-A5BF-7012A89501D4}">
      <dgm:prSet/>
      <dgm:spPr/>
      <dgm:t>
        <a:bodyPr/>
        <a:lstStyle/>
        <a:p>
          <a:endParaRPr lang="en-US" sz="2800" b="0"/>
        </a:p>
      </dgm:t>
    </dgm:pt>
    <dgm:pt modelId="{85060FCB-9889-A04A-A20E-FA173D032DFF}" type="sibTrans" cxnId="{6446CAE3-D817-F244-A5BF-7012A89501D4}">
      <dgm:prSet/>
      <dgm:spPr/>
      <dgm:t>
        <a:bodyPr/>
        <a:lstStyle/>
        <a:p>
          <a:endParaRPr lang="en-US" sz="2800" b="0"/>
        </a:p>
      </dgm:t>
    </dgm:pt>
    <dgm:pt modelId="{4EE57A1C-0DB5-1F49-B834-B315C0F65072}">
      <dgm:prSet custT="1"/>
      <dgm:spPr/>
      <dgm:t>
        <a:bodyPr/>
        <a:lstStyle/>
        <a:p>
          <a:r>
            <a:rPr lang="en-US" sz="1000" b="0" dirty="0"/>
            <a:t>Reuseability</a:t>
          </a:r>
        </a:p>
      </dgm:t>
    </dgm:pt>
    <dgm:pt modelId="{EC44253B-0648-334C-A54A-72CE77C60696}" type="parTrans" cxnId="{3E7EFA84-5E35-C846-8C47-63D027B2E805}">
      <dgm:prSet/>
      <dgm:spPr/>
      <dgm:t>
        <a:bodyPr/>
        <a:lstStyle/>
        <a:p>
          <a:endParaRPr lang="en-US" sz="2800" b="0"/>
        </a:p>
      </dgm:t>
    </dgm:pt>
    <dgm:pt modelId="{629D1C23-38C7-5F40-A941-195B4EBC56DE}" type="sibTrans" cxnId="{3E7EFA84-5E35-C846-8C47-63D027B2E805}">
      <dgm:prSet/>
      <dgm:spPr/>
      <dgm:t>
        <a:bodyPr/>
        <a:lstStyle/>
        <a:p>
          <a:endParaRPr lang="en-US" sz="2800" b="0"/>
        </a:p>
      </dgm:t>
    </dgm:pt>
    <dgm:pt modelId="{95CB294F-A2D2-EE47-AB33-C7A9CB36A488}">
      <dgm:prSet custT="1"/>
      <dgm:spPr/>
      <dgm:t>
        <a:bodyPr/>
        <a:lstStyle/>
        <a:p>
          <a:r>
            <a:rPr lang="en-US" sz="1000" b="0" dirty="0"/>
            <a:t>Modifiability</a:t>
          </a:r>
        </a:p>
      </dgm:t>
    </dgm:pt>
    <dgm:pt modelId="{5354B16A-E11E-1D48-AAFB-7D240D6642F5}" type="parTrans" cxnId="{174E45C5-3B6F-E94E-9A87-07B24C3F8DEE}">
      <dgm:prSet/>
      <dgm:spPr/>
      <dgm:t>
        <a:bodyPr/>
        <a:lstStyle/>
        <a:p>
          <a:endParaRPr lang="en-US" sz="2800" b="0"/>
        </a:p>
      </dgm:t>
    </dgm:pt>
    <dgm:pt modelId="{1EC4D161-9293-3849-AB95-3B40B45A1BB7}" type="sibTrans" cxnId="{174E45C5-3B6F-E94E-9A87-07B24C3F8DEE}">
      <dgm:prSet/>
      <dgm:spPr/>
      <dgm:t>
        <a:bodyPr/>
        <a:lstStyle/>
        <a:p>
          <a:endParaRPr lang="en-US" sz="2800" b="0"/>
        </a:p>
      </dgm:t>
    </dgm:pt>
    <dgm:pt modelId="{A8A21FA9-2703-0548-B6F7-AD6E73BDA1AE}">
      <dgm:prSet custT="1"/>
      <dgm:spPr/>
      <dgm:t>
        <a:bodyPr/>
        <a:lstStyle/>
        <a:p>
          <a:r>
            <a:rPr lang="en-US" sz="1000" b="0" dirty="0"/>
            <a:t>Testability</a:t>
          </a:r>
        </a:p>
      </dgm:t>
    </dgm:pt>
    <dgm:pt modelId="{C464E591-CEA1-414D-AB66-7269B863E3A7}" type="parTrans" cxnId="{9C44E8B8-8AD9-374F-AB5A-E0DFD97DEBC9}">
      <dgm:prSet/>
      <dgm:spPr/>
      <dgm:t>
        <a:bodyPr/>
        <a:lstStyle/>
        <a:p>
          <a:endParaRPr lang="en-US" sz="2800" b="0"/>
        </a:p>
      </dgm:t>
    </dgm:pt>
    <dgm:pt modelId="{AAE35E0D-BBED-974A-8345-D01C85A9A5C3}" type="sibTrans" cxnId="{9C44E8B8-8AD9-374F-AB5A-E0DFD97DEBC9}">
      <dgm:prSet/>
      <dgm:spPr/>
      <dgm:t>
        <a:bodyPr/>
        <a:lstStyle/>
        <a:p>
          <a:endParaRPr lang="en-US" sz="2800" b="0"/>
        </a:p>
      </dgm:t>
    </dgm:pt>
    <dgm:pt modelId="{E9A3D690-F538-1640-BA5A-DA7EF97EEB32}">
      <dgm:prSet custT="1"/>
      <dgm:spPr/>
      <dgm:t>
        <a:bodyPr/>
        <a:lstStyle/>
        <a:p>
          <a:r>
            <a:rPr lang="en-US" sz="1000" b="0" dirty="0"/>
            <a:t>Analyzability</a:t>
          </a:r>
        </a:p>
      </dgm:t>
    </dgm:pt>
    <dgm:pt modelId="{971C1B5D-67F7-F748-8432-22B7AA5C243E}" type="parTrans" cxnId="{43692E34-E085-3749-8CF1-151B2F9F1C8E}">
      <dgm:prSet/>
      <dgm:spPr/>
      <dgm:t>
        <a:bodyPr/>
        <a:lstStyle/>
        <a:p>
          <a:endParaRPr lang="en-US" sz="2800" b="0"/>
        </a:p>
      </dgm:t>
    </dgm:pt>
    <dgm:pt modelId="{79022E51-1F17-8546-9AC8-3171512E16F1}" type="sibTrans" cxnId="{43692E34-E085-3749-8CF1-151B2F9F1C8E}">
      <dgm:prSet/>
      <dgm:spPr/>
      <dgm:t>
        <a:bodyPr/>
        <a:lstStyle/>
        <a:p>
          <a:endParaRPr lang="en-US" sz="2800" b="0"/>
        </a:p>
      </dgm:t>
    </dgm:pt>
    <dgm:pt modelId="{05F23BCB-22AA-E245-BA73-9BF467A5A01F}">
      <dgm:prSet custT="1"/>
      <dgm:spPr/>
      <dgm:t>
        <a:bodyPr/>
        <a:lstStyle/>
        <a:p>
          <a:r>
            <a:rPr lang="en-US" sz="1200" b="0" dirty="0"/>
            <a:t>Portability</a:t>
          </a:r>
        </a:p>
      </dgm:t>
    </dgm:pt>
    <dgm:pt modelId="{A7E108D9-D194-FE4F-8C1B-3BFABDB65787}" type="parTrans" cxnId="{0B966AC9-2325-1E4E-B0C8-2C19E55D858E}">
      <dgm:prSet/>
      <dgm:spPr/>
      <dgm:t>
        <a:bodyPr/>
        <a:lstStyle/>
        <a:p>
          <a:endParaRPr lang="en-US" sz="2800" b="0"/>
        </a:p>
      </dgm:t>
    </dgm:pt>
    <dgm:pt modelId="{5382DFFD-E064-1D40-BAEB-F6C25F6107AE}" type="sibTrans" cxnId="{0B966AC9-2325-1E4E-B0C8-2C19E55D858E}">
      <dgm:prSet/>
      <dgm:spPr/>
      <dgm:t>
        <a:bodyPr/>
        <a:lstStyle/>
        <a:p>
          <a:endParaRPr lang="en-US" sz="2800" b="0"/>
        </a:p>
      </dgm:t>
    </dgm:pt>
    <dgm:pt modelId="{8AE60BF9-091B-184E-9005-EF4555AA90DF}">
      <dgm:prSet custT="1"/>
      <dgm:spPr/>
      <dgm:t>
        <a:bodyPr/>
        <a:lstStyle/>
        <a:p>
          <a:r>
            <a:rPr lang="en-US" sz="1000" b="0" dirty="0"/>
            <a:t>Installability</a:t>
          </a:r>
        </a:p>
      </dgm:t>
    </dgm:pt>
    <dgm:pt modelId="{0AE37708-A5CF-DA4C-A40A-ADA98508CC23}" type="parTrans" cxnId="{4CA8B3A9-6F84-F745-A397-B2638DFF7FA3}">
      <dgm:prSet/>
      <dgm:spPr/>
      <dgm:t>
        <a:bodyPr/>
        <a:lstStyle/>
        <a:p>
          <a:endParaRPr lang="en-US" sz="2800" b="0"/>
        </a:p>
      </dgm:t>
    </dgm:pt>
    <dgm:pt modelId="{0DFAB878-B6EC-3647-9263-A4B3AB2CF447}" type="sibTrans" cxnId="{4CA8B3A9-6F84-F745-A397-B2638DFF7FA3}">
      <dgm:prSet/>
      <dgm:spPr/>
      <dgm:t>
        <a:bodyPr/>
        <a:lstStyle/>
        <a:p>
          <a:endParaRPr lang="en-US" sz="2800" b="0"/>
        </a:p>
      </dgm:t>
    </dgm:pt>
    <dgm:pt modelId="{A5365144-998A-224B-BF5C-39352B61A674}">
      <dgm:prSet custT="1"/>
      <dgm:spPr/>
      <dgm:t>
        <a:bodyPr/>
        <a:lstStyle/>
        <a:p>
          <a:r>
            <a:rPr lang="en-US" sz="1000" b="0" dirty="0"/>
            <a:t>Replaceability</a:t>
          </a:r>
        </a:p>
      </dgm:t>
    </dgm:pt>
    <dgm:pt modelId="{A746390B-A82F-C64B-8145-6D27C88B0E24}" type="parTrans" cxnId="{9A9AB62D-7896-264C-9BC2-3B8F3619D125}">
      <dgm:prSet/>
      <dgm:spPr/>
      <dgm:t>
        <a:bodyPr/>
        <a:lstStyle/>
        <a:p>
          <a:endParaRPr lang="en-US" sz="2800" b="0"/>
        </a:p>
      </dgm:t>
    </dgm:pt>
    <dgm:pt modelId="{7745351C-F63F-B543-AA34-F2D3A0BE0513}" type="sibTrans" cxnId="{9A9AB62D-7896-264C-9BC2-3B8F3619D125}">
      <dgm:prSet/>
      <dgm:spPr/>
      <dgm:t>
        <a:bodyPr/>
        <a:lstStyle/>
        <a:p>
          <a:endParaRPr lang="en-US" sz="2800" b="0"/>
        </a:p>
      </dgm:t>
    </dgm:pt>
    <dgm:pt modelId="{F9D126EF-BE2E-7746-9348-9E369FE47AFA}">
      <dgm:prSet custT="1"/>
      <dgm:spPr/>
      <dgm:t>
        <a:bodyPr/>
        <a:lstStyle/>
        <a:p>
          <a:r>
            <a:rPr lang="en-US" sz="1000" b="0" dirty="0"/>
            <a:t>Adaptability</a:t>
          </a:r>
        </a:p>
      </dgm:t>
    </dgm:pt>
    <dgm:pt modelId="{4B304EE6-B53F-644F-9D12-5306178C6031}" type="parTrans" cxnId="{F81AF2BF-4375-184B-86A7-1E8B65375CB8}">
      <dgm:prSet/>
      <dgm:spPr/>
      <dgm:t>
        <a:bodyPr/>
        <a:lstStyle/>
        <a:p>
          <a:endParaRPr lang="en-US" sz="2800" b="0"/>
        </a:p>
      </dgm:t>
    </dgm:pt>
    <dgm:pt modelId="{C6F6394C-4393-E447-822F-CF280956CC95}" type="sibTrans" cxnId="{F81AF2BF-4375-184B-86A7-1E8B65375CB8}">
      <dgm:prSet/>
      <dgm:spPr/>
      <dgm:t>
        <a:bodyPr/>
        <a:lstStyle/>
        <a:p>
          <a:endParaRPr lang="en-US" sz="2800" b="0"/>
        </a:p>
      </dgm:t>
    </dgm:pt>
    <dgm:pt modelId="{3DA2996A-B9CC-754B-A3CD-41FF8722C935}" type="pres">
      <dgm:prSet presAssocID="{F1F5D922-A647-5945-89E1-2B1158E87E7C}" presName="diagram" presStyleCnt="0">
        <dgm:presLayoutVars>
          <dgm:chPref val="1"/>
          <dgm:dir/>
          <dgm:animOne val="branch"/>
          <dgm:animLvl val="lvl"/>
          <dgm:resizeHandles/>
        </dgm:presLayoutVars>
      </dgm:prSet>
      <dgm:spPr/>
    </dgm:pt>
    <dgm:pt modelId="{F9755A37-50D0-544F-94E1-A8554908B9C7}" type="pres">
      <dgm:prSet presAssocID="{41DCB497-4F67-7240-B1C3-DED53DF245ED}" presName="root" presStyleCnt="0"/>
      <dgm:spPr/>
    </dgm:pt>
    <dgm:pt modelId="{1BEAEB11-0E14-4840-BD0C-C5D28780C2E3}" type="pres">
      <dgm:prSet presAssocID="{41DCB497-4F67-7240-B1C3-DED53DF245ED}" presName="rootComposite" presStyleCnt="0"/>
      <dgm:spPr/>
    </dgm:pt>
    <dgm:pt modelId="{845ED3E6-51AD-1641-949A-0F65BC3E9D79}" type="pres">
      <dgm:prSet presAssocID="{41DCB497-4F67-7240-B1C3-DED53DF245ED}" presName="rootText" presStyleLbl="node1" presStyleIdx="0" presStyleCnt="8"/>
      <dgm:spPr/>
    </dgm:pt>
    <dgm:pt modelId="{79B777F2-00FE-FA4D-9CF1-63BDC88ED8C0}" type="pres">
      <dgm:prSet presAssocID="{41DCB497-4F67-7240-B1C3-DED53DF245ED}" presName="rootConnector" presStyleLbl="node1" presStyleIdx="0" presStyleCnt="8"/>
      <dgm:spPr/>
    </dgm:pt>
    <dgm:pt modelId="{B8CE6112-F86D-E849-B514-086069D887CB}" type="pres">
      <dgm:prSet presAssocID="{41DCB497-4F67-7240-B1C3-DED53DF245ED}" presName="childShape" presStyleCnt="0"/>
      <dgm:spPr/>
    </dgm:pt>
    <dgm:pt modelId="{CEEA02DB-4226-0A4E-9CEE-E4DF1468D4FA}" type="pres">
      <dgm:prSet presAssocID="{05D8882D-F16D-AB43-A3F3-30720E7BFBE0}" presName="Name13" presStyleLbl="parChTrans1D2" presStyleIdx="0" presStyleCnt="27"/>
      <dgm:spPr/>
    </dgm:pt>
    <dgm:pt modelId="{FE0B66B4-D0F6-534A-9FA4-5FFE3999714B}" type="pres">
      <dgm:prSet presAssocID="{53C1FC7C-FB8B-ED43-B796-B56D223ECB81}" presName="childText" presStyleLbl="bgAcc1" presStyleIdx="0" presStyleCnt="27">
        <dgm:presLayoutVars>
          <dgm:bulletEnabled val="1"/>
        </dgm:presLayoutVars>
      </dgm:prSet>
      <dgm:spPr/>
    </dgm:pt>
    <dgm:pt modelId="{0D1F2A58-F3A6-2749-A21E-35A839943671}" type="pres">
      <dgm:prSet presAssocID="{136354CD-7547-0F40-90F8-3C436C8B34AB}" presName="Name13" presStyleLbl="parChTrans1D2" presStyleIdx="1" presStyleCnt="27"/>
      <dgm:spPr/>
    </dgm:pt>
    <dgm:pt modelId="{73301F81-1F1D-3F46-B392-A59C2C4C807C}" type="pres">
      <dgm:prSet presAssocID="{444FF2BE-46A6-0C4D-9D6A-8EF2ABCAD744}" presName="childText" presStyleLbl="bgAcc1" presStyleIdx="1" presStyleCnt="27">
        <dgm:presLayoutVars>
          <dgm:bulletEnabled val="1"/>
        </dgm:presLayoutVars>
      </dgm:prSet>
      <dgm:spPr/>
    </dgm:pt>
    <dgm:pt modelId="{F25706D1-68D7-8C43-A6D7-5B86169F3E21}" type="pres">
      <dgm:prSet presAssocID="{E876EA2D-293D-BC4A-A196-3712A4F5CDB1}" presName="Name13" presStyleLbl="parChTrans1D2" presStyleIdx="2" presStyleCnt="27"/>
      <dgm:spPr/>
    </dgm:pt>
    <dgm:pt modelId="{DDD7714F-70F6-4041-A377-C7AF7CC48C51}" type="pres">
      <dgm:prSet presAssocID="{FD4DD728-38B2-774B-93E8-0922AD3E17ED}" presName="childText" presStyleLbl="bgAcc1" presStyleIdx="2" presStyleCnt="27">
        <dgm:presLayoutVars>
          <dgm:bulletEnabled val="1"/>
        </dgm:presLayoutVars>
      </dgm:prSet>
      <dgm:spPr/>
    </dgm:pt>
    <dgm:pt modelId="{F6F0469B-1C50-4B4D-BF68-CF7F3D49A7AC}" type="pres">
      <dgm:prSet presAssocID="{2F9FF1B4-EA6C-7C4A-A81D-BD01257A79E7}" presName="root" presStyleCnt="0"/>
      <dgm:spPr/>
    </dgm:pt>
    <dgm:pt modelId="{769E2691-6716-7D43-9378-8323DC986804}" type="pres">
      <dgm:prSet presAssocID="{2F9FF1B4-EA6C-7C4A-A81D-BD01257A79E7}" presName="rootComposite" presStyleCnt="0"/>
      <dgm:spPr/>
    </dgm:pt>
    <dgm:pt modelId="{BA133919-C9B4-1F46-8D96-28E5A05EB3DE}" type="pres">
      <dgm:prSet presAssocID="{2F9FF1B4-EA6C-7C4A-A81D-BD01257A79E7}" presName="rootText" presStyleLbl="node1" presStyleIdx="1" presStyleCnt="8"/>
      <dgm:spPr/>
    </dgm:pt>
    <dgm:pt modelId="{C1CC0758-1E89-014B-BCA6-B412B5096445}" type="pres">
      <dgm:prSet presAssocID="{2F9FF1B4-EA6C-7C4A-A81D-BD01257A79E7}" presName="rootConnector" presStyleLbl="node1" presStyleIdx="1" presStyleCnt="8"/>
      <dgm:spPr/>
    </dgm:pt>
    <dgm:pt modelId="{E2153473-BC31-5845-A6D5-1BA6957C2C0E}" type="pres">
      <dgm:prSet presAssocID="{2F9FF1B4-EA6C-7C4A-A81D-BD01257A79E7}" presName="childShape" presStyleCnt="0"/>
      <dgm:spPr/>
    </dgm:pt>
    <dgm:pt modelId="{A9557D1F-C5B3-4E4A-8CE5-F4F68D65AEEB}" type="pres">
      <dgm:prSet presAssocID="{EE9B1C0E-FF5B-F64D-97DA-1EFCDC6AC4F0}" presName="Name13" presStyleLbl="parChTrans1D2" presStyleIdx="3" presStyleCnt="27"/>
      <dgm:spPr/>
    </dgm:pt>
    <dgm:pt modelId="{79124905-5F4B-C442-AA9D-A554D067E1CE}" type="pres">
      <dgm:prSet presAssocID="{FDAB69C9-3BA5-8240-A3EA-4A596500E358}" presName="childText" presStyleLbl="bgAcc1" presStyleIdx="3" presStyleCnt="27">
        <dgm:presLayoutVars>
          <dgm:bulletEnabled val="1"/>
        </dgm:presLayoutVars>
      </dgm:prSet>
      <dgm:spPr/>
    </dgm:pt>
    <dgm:pt modelId="{8AECC5BC-2112-6C47-BA97-C703B279B190}" type="pres">
      <dgm:prSet presAssocID="{3E784F15-FAE9-BB49-95C5-CAC859C56617}" presName="Name13" presStyleLbl="parChTrans1D2" presStyleIdx="4" presStyleCnt="27"/>
      <dgm:spPr/>
    </dgm:pt>
    <dgm:pt modelId="{6023BBE9-C729-A74F-9B11-823A1A565C70}" type="pres">
      <dgm:prSet presAssocID="{299096F4-3ED2-8C4A-9186-AB4A03B8C0C6}" presName="childText" presStyleLbl="bgAcc1" presStyleIdx="4" presStyleCnt="27">
        <dgm:presLayoutVars>
          <dgm:bulletEnabled val="1"/>
        </dgm:presLayoutVars>
      </dgm:prSet>
      <dgm:spPr/>
    </dgm:pt>
    <dgm:pt modelId="{6A58B61E-B9B8-664C-AF64-AB9D200576BF}" type="pres">
      <dgm:prSet presAssocID="{9F0F78F8-60F2-FB40-ACE6-A8E46E10A1BB}" presName="Name13" presStyleLbl="parChTrans1D2" presStyleIdx="5" presStyleCnt="27"/>
      <dgm:spPr/>
    </dgm:pt>
    <dgm:pt modelId="{F8F89AFA-7427-B447-B5EA-897B3007A5D0}" type="pres">
      <dgm:prSet presAssocID="{2704C766-EA22-D046-80C0-C5A0AF66F85D}" presName="childText" presStyleLbl="bgAcc1" presStyleIdx="5" presStyleCnt="27">
        <dgm:presLayoutVars>
          <dgm:bulletEnabled val="1"/>
        </dgm:presLayoutVars>
      </dgm:prSet>
      <dgm:spPr/>
    </dgm:pt>
    <dgm:pt modelId="{D5782773-546F-4B43-B653-C19630E96BA7}" type="pres">
      <dgm:prSet presAssocID="{8F051BCC-AB3B-394F-ADE0-550A8288E9D1}" presName="root" presStyleCnt="0"/>
      <dgm:spPr/>
    </dgm:pt>
    <dgm:pt modelId="{640E051F-BBD0-6741-9C3C-B97A7DCE4BF5}" type="pres">
      <dgm:prSet presAssocID="{8F051BCC-AB3B-394F-ADE0-550A8288E9D1}" presName="rootComposite" presStyleCnt="0"/>
      <dgm:spPr/>
    </dgm:pt>
    <dgm:pt modelId="{07B8B408-BBEA-5347-BC4A-13FA8D964551}" type="pres">
      <dgm:prSet presAssocID="{8F051BCC-AB3B-394F-ADE0-550A8288E9D1}" presName="rootText" presStyleLbl="node1" presStyleIdx="2" presStyleCnt="8"/>
      <dgm:spPr/>
    </dgm:pt>
    <dgm:pt modelId="{3EA10360-C008-6E4F-801E-D8671B796508}" type="pres">
      <dgm:prSet presAssocID="{8F051BCC-AB3B-394F-ADE0-550A8288E9D1}" presName="rootConnector" presStyleLbl="node1" presStyleIdx="2" presStyleCnt="8"/>
      <dgm:spPr/>
    </dgm:pt>
    <dgm:pt modelId="{4958449E-9195-834A-9D01-00FEC0F80FDB}" type="pres">
      <dgm:prSet presAssocID="{8F051BCC-AB3B-394F-ADE0-550A8288E9D1}" presName="childShape" presStyleCnt="0"/>
      <dgm:spPr/>
    </dgm:pt>
    <dgm:pt modelId="{9F877505-089D-AE47-A1F1-6C24D9394F4F}" type="pres">
      <dgm:prSet presAssocID="{224B842B-4E55-914D-977A-0FFA6511356C}" presName="Name13" presStyleLbl="parChTrans1D2" presStyleIdx="6" presStyleCnt="27"/>
      <dgm:spPr/>
    </dgm:pt>
    <dgm:pt modelId="{6FE81644-B710-2848-8BE0-2E9C1E143939}" type="pres">
      <dgm:prSet presAssocID="{598FE064-F072-2E43-BEAE-80E649AEA9AE}" presName="childText" presStyleLbl="bgAcc1" presStyleIdx="6" presStyleCnt="27">
        <dgm:presLayoutVars>
          <dgm:bulletEnabled val="1"/>
        </dgm:presLayoutVars>
      </dgm:prSet>
      <dgm:spPr/>
    </dgm:pt>
    <dgm:pt modelId="{40E2CB40-9B00-E748-B505-5DD3E635E558}" type="pres">
      <dgm:prSet presAssocID="{7E0FC8F8-EB3C-C748-BAEB-624230241256}" presName="Name13" presStyleLbl="parChTrans1D2" presStyleIdx="7" presStyleCnt="27"/>
      <dgm:spPr/>
    </dgm:pt>
    <dgm:pt modelId="{3632657C-BFC7-224C-84FA-CA5FAF7AD56D}" type="pres">
      <dgm:prSet presAssocID="{E6E223AD-5E94-2440-8F3B-B6DE336C4CEC}" presName="childText" presStyleLbl="bgAcc1" presStyleIdx="7" presStyleCnt="27">
        <dgm:presLayoutVars>
          <dgm:bulletEnabled val="1"/>
        </dgm:presLayoutVars>
      </dgm:prSet>
      <dgm:spPr/>
    </dgm:pt>
    <dgm:pt modelId="{98B7D865-64B7-E34C-AC7A-85423EB28E74}" type="pres">
      <dgm:prSet presAssocID="{AC1C2011-E47F-F24C-8B7C-4E3BC1DFAB2D}" presName="root" presStyleCnt="0"/>
      <dgm:spPr/>
    </dgm:pt>
    <dgm:pt modelId="{6F698E34-A0C1-DB47-BA5F-E9ED61FC76FC}" type="pres">
      <dgm:prSet presAssocID="{AC1C2011-E47F-F24C-8B7C-4E3BC1DFAB2D}" presName="rootComposite" presStyleCnt="0"/>
      <dgm:spPr/>
    </dgm:pt>
    <dgm:pt modelId="{20E4A332-023C-354A-A82F-E68BD57D1F45}" type="pres">
      <dgm:prSet presAssocID="{AC1C2011-E47F-F24C-8B7C-4E3BC1DFAB2D}" presName="rootText" presStyleLbl="node1" presStyleIdx="3" presStyleCnt="8"/>
      <dgm:spPr/>
    </dgm:pt>
    <dgm:pt modelId="{8D2DA61F-636E-4C4F-917A-A69C97043AB4}" type="pres">
      <dgm:prSet presAssocID="{AC1C2011-E47F-F24C-8B7C-4E3BC1DFAB2D}" presName="rootConnector" presStyleLbl="node1" presStyleIdx="3" presStyleCnt="8"/>
      <dgm:spPr/>
    </dgm:pt>
    <dgm:pt modelId="{3D423C43-8A36-9449-8EE3-38CC78B49084}" type="pres">
      <dgm:prSet presAssocID="{AC1C2011-E47F-F24C-8B7C-4E3BC1DFAB2D}" presName="childShape" presStyleCnt="0"/>
      <dgm:spPr/>
    </dgm:pt>
    <dgm:pt modelId="{96C0B8AD-0DBD-D346-8EE3-09BFB11167B9}" type="pres">
      <dgm:prSet presAssocID="{BE09F905-F57D-3A41-B986-6174F9DE9EF6}" presName="Name13" presStyleLbl="parChTrans1D2" presStyleIdx="8" presStyleCnt="27"/>
      <dgm:spPr/>
    </dgm:pt>
    <dgm:pt modelId="{DA57115A-100A-0B4A-9BAC-ABEC59ABB382}" type="pres">
      <dgm:prSet presAssocID="{B0893E9D-79A1-714C-9815-3E92244E91ED}" presName="childText" presStyleLbl="bgAcc1" presStyleIdx="8" presStyleCnt="27">
        <dgm:presLayoutVars>
          <dgm:bulletEnabled val="1"/>
        </dgm:presLayoutVars>
      </dgm:prSet>
      <dgm:spPr/>
    </dgm:pt>
    <dgm:pt modelId="{DD922611-B3FD-504D-B7FB-01A6B7FC4849}" type="pres">
      <dgm:prSet presAssocID="{35DE522F-B866-F941-BC4D-91F450E2F441}" presName="Name13" presStyleLbl="parChTrans1D2" presStyleIdx="9" presStyleCnt="27"/>
      <dgm:spPr/>
    </dgm:pt>
    <dgm:pt modelId="{3394CABE-AB99-1C4A-B9C0-729743D086F2}" type="pres">
      <dgm:prSet presAssocID="{B38F1EE6-D813-644B-B80E-DC72FD03A0A2}" presName="childText" presStyleLbl="bgAcc1" presStyleIdx="9" presStyleCnt="27">
        <dgm:presLayoutVars>
          <dgm:bulletEnabled val="1"/>
        </dgm:presLayoutVars>
      </dgm:prSet>
      <dgm:spPr/>
    </dgm:pt>
    <dgm:pt modelId="{4EDD79EB-12A8-3845-8B34-819F37DDE97D}" type="pres">
      <dgm:prSet presAssocID="{0E8CD457-DF9A-854A-B772-A66C169B0588}" presName="root" presStyleCnt="0"/>
      <dgm:spPr/>
    </dgm:pt>
    <dgm:pt modelId="{5FD2D44A-9250-6242-A721-DECC9E950A9E}" type="pres">
      <dgm:prSet presAssocID="{0E8CD457-DF9A-854A-B772-A66C169B0588}" presName="rootComposite" presStyleCnt="0"/>
      <dgm:spPr/>
    </dgm:pt>
    <dgm:pt modelId="{8A3AFC21-FCDC-294F-83C4-28C57F26AA02}" type="pres">
      <dgm:prSet presAssocID="{0E8CD457-DF9A-854A-B772-A66C169B0588}" presName="rootText" presStyleLbl="node1" presStyleIdx="4" presStyleCnt="8"/>
      <dgm:spPr/>
    </dgm:pt>
    <dgm:pt modelId="{5627C395-5AEB-6049-AFCA-210CC7A007BA}" type="pres">
      <dgm:prSet presAssocID="{0E8CD457-DF9A-854A-B772-A66C169B0588}" presName="rootConnector" presStyleLbl="node1" presStyleIdx="4" presStyleCnt="8"/>
      <dgm:spPr/>
    </dgm:pt>
    <dgm:pt modelId="{B64C6DDD-FB4D-B245-AE67-CC0175529B3C}" type="pres">
      <dgm:prSet presAssocID="{0E8CD457-DF9A-854A-B772-A66C169B0588}" presName="childShape" presStyleCnt="0"/>
      <dgm:spPr/>
    </dgm:pt>
    <dgm:pt modelId="{E976EDA8-6C28-DE4A-87DF-710404B66FFB}" type="pres">
      <dgm:prSet presAssocID="{883F9595-6196-5F40-B439-137031A0CA92}" presName="Name13" presStyleLbl="parChTrans1D2" presStyleIdx="10" presStyleCnt="27"/>
      <dgm:spPr/>
    </dgm:pt>
    <dgm:pt modelId="{23B72943-9D2C-B447-9862-078C01E5CD48}" type="pres">
      <dgm:prSet presAssocID="{D01FFA2E-324C-4F44-8F5B-1D93BA14C37D}" presName="childText" presStyleLbl="bgAcc1" presStyleIdx="10" presStyleCnt="27">
        <dgm:presLayoutVars>
          <dgm:bulletEnabled val="1"/>
        </dgm:presLayoutVars>
      </dgm:prSet>
      <dgm:spPr/>
    </dgm:pt>
    <dgm:pt modelId="{9DD1C069-7EFF-BE4E-9BEF-C0171B20E754}" type="pres">
      <dgm:prSet presAssocID="{AE8F0254-C357-F34A-B5AE-12FF6C1B5C26}" presName="Name13" presStyleLbl="parChTrans1D2" presStyleIdx="11" presStyleCnt="27"/>
      <dgm:spPr/>
    </dgm:pt>
    <dgm:pt modelId="{14B23716-2CC8-5148-A061-F33F23804BE5}" type="pres">
      <dgm:prSet presAssocID="{16038EE6-6BF3-4B48-9980-ACC7A6420663}" presName="childText" presStyleLbl="bgAcc1" presStyleIdx="11" presStyleCnt="27">
        <dgm:presLayoutVars>
          <dgm:bulletEnabled val="1"/>
        </dgm:presLayoutVars>
      </dgm:prSet>
      <dgm:spPr/>
    </dgm:pt>
    <dgm:pt modelId="{B558153D-11A8-6142-B758-300ACA5246DD}" type="pres">
      <dgm:prSet presAssocID="{B41E6929-1A8C-EF44-A394-950681650A9E}" presName="Name13" presStyleLbl="parChTrans1D2" presStyleIdx="12" presStyleCnt="27"/>
      <dgm:spPr/>
    </dgm:pt>
    <dgm:pt modelId="{5F283CA6-EFED-9B45-B629-D2FA0BF4ADCB}" type="pres">
      <dgm:prSet presAssocID="{8DC7C76D-6C75-D742-A16F-9E797B71B627}" presName="childText" presStyleLbl="bgAcc1" presStyleIdx="12" presStyleCnt="27">
        <dgm:presLayoutVars>
          <dgm:bulletEnabled val="1"/>
        </dgm:presLayoutVars>
      </dgm:prSet>
      <dgm:spPr/>
    </dgm:pt>
    <dgm:pt modelId="{12865B71-5B1C-3140-BFB5-38937DC9BCE6}" type="pres">
      <dgm:prSet presAssocID="{9C1B7D37-0A7C-4146-A31B-21D8316E2833}" presName="Name13" presStyleLbl="parChTrans1D2" presStyleIdx="13" presStyleCnt="27"/>
      <dgm:spPr/>
    </dgm:pt>
    <dgm:pt modelId="{ABA92FFD-011E-CD40-84AF-075B95B64B93}" type="pres">
      <dgm:prSet presAssocID="{3C53D9CB-B49A-1041-B36E-C876B26C0664}" presName="childText" presStyleLbl="bgAcc1" presStyleIdx="13" presStyleCnt="27">
        <dgm:presLayoutVars>
          <dgm:bulletEnabled val="1"/>
        </dgm:presLayoutVars>
      </dgm:prSet>
      <dgm:spPr/>
    </dgm:pt>
    <dgm:pt modelId="{BA4AF88A-9F88-3B47-A7E0-FF47907435A1}" type="pres">
      <dgm:prSet presAssocID="{00D42E72-3F24-5446-A532-B962CD556993}" presName="root" presStyleCnt="0"/>
      <dgm:spPr/>
    </dgm:pt>
    <dgm:pt modelId="{73E51ADC-1E5D-264D-9298-5FB5C1963DAD}" type="pres">
      <dgm:prSet presAssocID="{00D42E72-3F24-5446-A532-B962CD556993}" presName="rootComposite" presStyleCnt="0"/>
      <dgm:spPr/>
    </dgm:pt>
    <dgm:pt modelId="{7C4B08AE-504D-5445-8927-ABADC132B1EA}" type="pres">
      <dgm:prSet presAssocID="{00D42E72-3F24-5446-A532-B962CD556993}" presName="rootText" presStyleLbl="node1" presStyleIdx="5" presStyleCnt="8"/>
      <dgm:spPr/>
    </dgm:pt>
    <dgm:pt modelId="{7E8E6DBD-621F-D641-8A93-A92DC836FF95}" type="pres">
      <dgm:prSet presAssocID="{00D42E72-3F24-5446-A532-B962CD556993}" presName="rootConnector" presStyleLbl="node1" presStyleIdx="5" presStyleCnt="8"/>
      <dgm:spPr/>
    </dgm:pt>
    <dgm:pt modelId="{51D245AE-8965-5241-B830-73449F62C854}" type="pres">
      <dgm:prSet presAssocID="{00D42E72-3F24-5446-A532-B962CD556993}" presName="childShape" presStyleCnt="0"/>
      <dgm:spPr/>
    </dgm:pt>
    <dgm:pt modelId="{6C7CCA5F-C27C-C242-A47B-5B9938F66569}" type="pres">
      <dgm:prSet presAssocID="{457D7804-6648-244C-B977-5FFA990152B3}" presName="Name13" presStyleLbl="parChTrans1D2" presStyleIdx="14" presStyleCnt="27"/>
      <dgm:spPr/>
    </dgm:pt>
    <dgm:pt modelId="{9B3581C4-2FD4-694B-98B7-571A5B50C826}" type="pres">
      <dgm:prSet presAssocID="{A6D7EFB5-A92E-044B-B43F-51922C0DC9A0}" presName="childText" presStyleLbl="bgAcc1" presStyleIdx="14" presStyleCnt="27">
        <dgm:presLayoutVars>
          <dgm:bulletEnabled val="1"/>
        </dgm:presLayoutVars>
      </dgm:prSet>
      <dgm:spPr/>
    </dgm:pt>
    <dgm:pt modelId="{4236FFC8-1C6E-D94D-BE64-0D9C3F213F9C}" type="pres">
      <dgm:prSet presAssocID="{7F9F97BE-5130-EC47-A26F-5CE7B8699020}" presName="Name13" presStyleLbl="parChTrans1D2" presStyleIdx="15" presStyleCnt="27"/>
      <dgm:spPr/>
    </dgm:pt>
    <dgm:pt modelId="{997B334E-E3E7-484A-94FD-9FE98B06E5D3}" type="pres">
      <dgm:prSet presAssocID="{69292C06-EF1C-1D4C-A419-4BBF1A78C12B}" presName="childText" presStyleLbl="bgAcc1" presStyleIdx="15" presStyleCnt="27">
        <dgm:presLayoutVars>
          <dgm:bulletEnabled val="1"/>
        </dgm:presLayoutVars>
      </dgm:prSet>
      <dgm:spPr/>
    </dgm:pt>
    <dgm:pt modelId="{1F173F23-D7E9-2140-98A9-81B7F6662385}" type="pres">
      <dgm:prSet presAssocID="{2BB9B9E4-5FE5-D147-BAFC-E8ED24A73C6D}" presName="Name13" presStyleLbl="parChTrans1D2" presStyleIdx="16" presStyleCnt="27"/>
      <dgm:spPr/>
    </dgm:pt>
    <dgm:pt modelId="{EE3028E2-F2A6-A548-A078-22AA4CF2097D}" type="pres">
      <dgm:prSet presAssocID="{054BC13C-9C64-9E41-9173-145D9B78BD94}" presName="childText" presStyleLbl="bgAcc1" presStyleIdx="16" presStyleCnt="27">
        <dgm:presLayoutVars>
          <dgm:bulletEnabled val="1"/>
        </dgm:presLayoutVars>
      </dgm:prSet>
      <dgm:spPr/>
    </dgm:pt>
    <dgm:pt modelId="{35EA8B6E-7CBA-3C46-ACBA-B28BF59A2486}" type="pres">
      <dgm:prSet presAssocID="{5A68C619-65D3-114E-9776-3746F139E5CA}" presName="Name13" presStyleLbl="parChTrans1D2" presStyleIdx="17" presStyleCnt="27"/>
      <dgm:spPr/>
    </dgm:pt>
    <dgm:pt modelId="{092E03E6-0390-364F-B243-BCD0C52801E2}" type="pres">
      <dgm:prSet presAssocID="{E18C2833-A402-AE40-AFC4-1A0012C0626B}" presName="childText" presStyleLbl="bgAcc1" presStyleIdx="17" presStyleCnt="27">
        <dgm:presLayoutVars>
          <dgm:bulletEnabled val="1"/>
        </dgm:presLayoutVars>
      </dgm:prSet>
      <dgm:spPr/>
    </dgm:pt>
    <dgm:pt modelId="{5E914F32-FE04-9D4B-B1A1-C47F3DB5E6F2}" type="pres">
      <dgm:prSet presAssocID="{A5B5B806-C405-5C4C-8827-00133AAE07B2}" presName="Name13" presStyleLbl="parChTrans1D2" presStyleIdx="18" presStyleCnt="27"/>
      <dgm:spPr/>
    </dgm:pt>
    <dgm:pt modelId="{CC575E2B-BF36-C244-BFA9-0A26DD34CB23}" type="pres">
      <dgm:prSet presAssocID="{3249E403-7B42-E041-AB57-0829AE25A092}" presName="childText" presStyleLbl="bgAcc1" presStyleIdx="18" presStyleCnt="27">
        <dgm:presLayoutVars>
          <dgm:bulletEnabled val="1"/>
        </dgm:presLayoutVars>
      </dgm:prSet>
      <dgm:spPr/>
    </dgm:pt>
    <dgm:pt modelId="{14B39D54-97F4-A642-8172-D4845DF6B17C}" type="pres">
      <dgm:prSet presAssocID="{7A93B62C-5C6F-AC4F-8A7C-ED6B585841C1}" presName="root" presStyleCnt="0"/>
      <dgm:spPr/>
    </dgm:pt>
    <dgm:pt modelId="{3ED6C7EF-24BB-7342-8D42-B1DAABDCCBDF}" type="pres">
      <dgm:prSet presAssocID="{7A93B62C-5C6F-AC4F-8A7C-ED6B585841C1}" presName="rootComposite" presStyleCnt="0"/>
      <dgm:spPr/>
    </dgm:pt>
    <dgm:pt modelId="{51CA69B9-995A-3146-AEC4-A30299EAFD91}" type="pres">
      <dgm:prSet presAssocID="{7A93B62C-5C6F-AC4F-8A7C-ED6B585841C1}" presName="rootText" presStyleLbl="node1" presStyleIdx="6" presStyleCnt="8"/>
      <dgm:spPr/>
    </dgm:pt>
    <dgm:pt modelId="{A3EBC1A4-3CA1-964A-8FB8-1070D94A0A1C}" type="pres">
      <dgm:prSet presAssocID="{7A93B62C-5C6F-AC4F-8A7C-ED6B585841C1}" presName="rootConnector" presStyleLbl="node1" presStyleIdx="6" presStyleCnt="8"/>
      <dgm:spPr/>
    </dgm:pt>
    <dgm:pt modelId="{A8A13AA4-94BD-1E4B-9957-85A2CC29447C}" type="pres">
      <dgm:prSet presAssocID="{7A93B62C-5C6F-AC4F-8A7C-ED6B585841C1}" presName="childShape" presStyleCnt="0"/>
      <dgm:spPr/>
    </dgm:pt>
    <dgm:pt modelId="{437448C7-8D9E-894B-8A39-BF62597BFD1F}" type="pres">
      <dgm:prSet presAssocID="{6FA5CCA6-E064-CA4E-A237-3841FE7B18E9}" presName="Name13" presStyleLbl="parChTrans1D2" presStyleIdx="19" presStyleCnt="27"/>
      <dgm:spPr/>
    </dgm:pt>
    <dgm:pt modelId="{80FE65BA-CA7D-9B4B-8240-226E315E8C05}" type="pres">
      <dgm:prSet presAssocID="{95F28B24-1712-6849-B4D1-E5648E216B92}" presName="childText" presStyleLbl="bgAcc1" presStyleIdx="19" presStyleCnt="27">
        <dgm:presLayoutVars>
          <dgm:bulletEnabled val="1"/>
        </dgm:presLayoutVars>
      </dgm:prSet>
      <dgm:spPr/>
    </dgm:pt>
    <dgm:pt modelId="{09E76712-CFC8-9047-BE35-9AED4279CA14}" type="pres">
      <dgm:prSet presAssocID="{EC44253B-0648-334C-A54A-72CE77C60696}" presName="Name13" presStyleLbl="parChTrans1D2" presStyleIdx="20" presStyleCnt="27"/>
      <dgm:spPr/>
    </dgm:pt>
    <dgm:pt modelId="{59C8AD72-1FF0-6D4F-ABDA-EF6C6C91D979}" type="pres">
      <dgm:prSet presAssocID="{4EE57A1C-0DB5-1F49-B834-B315C0F65072}" presName="childText" presStyleLbl="bgAcc1" presStyleIdx="20" presStyleCnt="27">
        <dgm:presLayoutVars>
          <dgm:bulletEnabled val="1"/>
        </dgm:presLayoutVars>
      </dgm:prSet>
      <dgm:spPr/>
    </dgm:pt>
    <dgm:pt modelId="{4D9FE055-ADA2-6C4F-B60B-7CBC43A089E6}" type="pres">
      <dgm:prSet presAssocID="{5354B16A-E11E-1D48-AAFB-7D240D6642F5}" presName="Name13" presStyleLbl="parChTrans1D2" presStyleIdx="21" presStyleCnt="27"/>
      <dgm:spPr/>
    </dgm:pt>
    <dgm:pt modelId="{E5C17912-BBD8-EA48-B033-E10027B13EC4}" type="pres">
      <dgm:prSet presAssocID="{95CB294F-A2D2-EE47-AB33-C7A9CB36A488}" presName="childText" presStyleLbl="bgAcc1" presStyleIdx="21" presStyleCnt="27">
        <dgm:presLayoutVars>
          <dgm:bulletEnabled val="1"/>
        </dgm:presLayoutVars>
      </dgm:prSet>
      <dgm:spPr/>
    </dgm:pt>
    <dgm:pt modelId="{5DF2E0AC-F16A-7B43-A3E3-38B736183D8E}" type="pres">
      <dgm:prSet presAssocID="{C464E591-CEA1-414D-AB66-7269B863E3A7}" presName="Name13" presStyleLbl="parChTrans1D2" presStyleIdx="22" presStyleCnt="27"/>
      <dgm:spPr/>
    </dgm:pt>
    <dgm:pt modelId="{FCF6F526-FB38-FE4D-A494-4DFFD18DA82E}" type="pres">
      <dgm:prSet presAssocID="{A8A21FA9-2703-0548-B6F7-AD6E73BDA1AE}" presName="childText" presStyleLbl="bgAcc1" presStyleIdx="22" presStyleCnt="27">
        <dgm:presLayoutVars>
          <dgm:bulletEnabled val="1"/>
        </dgm:presLayoutVars>
      </dgm:prSet>
      <dgm:spPr/>
    </dgm:pt>
    <dgm:pt modelId="{FC0FD8D0-996E-6443-9AFF-FC093786F2BB}" type="pres">
      <dgm:prSet presAssocID="{971C1B5D-67F7-F748-8432-22B7AA5C243E}" presName="Name13" presStyleLbl="parChTrans1D2" presStyleIdx="23" presStyleCnt="27"/>
      <dgm:spPr/>
    </dgm:pt>
    <dgm:pt modelId="{9B9AE7A8-612B-0545-961B-2FB089BD92F9}" type="pres">
      <dgm:prSet presAssocID="{E9A3D690-F538-1640-BA5A-DA7EF97EEB32}" presName="childText" presStyleLbl="bgAcc1" presStyleIdx="23" presStyleCnt="27">
        <dgm:presLayoutVars>
          <dgm:bulletEnabled val="1"/>
        </dgm:presLayoutVars>
      </dgm:prSet>
      <dgm:spPr/>
    </dgm:pt>
    <dgm:pt modelId="{AF6E4287-AEB5-7143-99D0-53C62C5C1F09}" type="pres">
      <dgm:prSet presAssocID="{05F23BCB-22AA-E245-BA73-9BF467A5A01F}" presName="root" presStyleCnt="0"/>
      <dgm:spPr/>
    </dgm:pt>
    <dgm:pt modelId="{78CFACDA-E4B9-F547-AD11-FB2DED584293}" type="pres">
      <dgm:prSet presAssocID="{05F23BCB-22AA-E245-BA73-9BF467A5A01F}" presName="rootComposite" presStyleCnt="0"/>
      <dgm:spPr/>
    </dgm:pt>
    <dgm:pt modelId="{04A97591-A644-7A4E-A21C-0F455A246C0B}" type="pres">
      <dgm:prSet presAssocID="{05F23BCB-22AA-E245-BA73-9BF467A5A01F}" presName="rootText" presStyleLbl="node1" presStyleIdx="7" presStyleCnt="8"/>
      <dgm:spPr/>
    </dgm:pt>
    <dgm:pt modelId="{986E21F7-1EC6-6044-A4BD-94ABA22EBA0E}" type="pres">
      <dgm:prSet presAssocID="{05F23BCB-22AA-E245-BA73-9BF467A5A01F}" presName="rootConnector" presStyleLbl="node1" presStyleIdx="7" presStyleCnt="8"/>
      <dgm:spPr/>
    </dgm:pt>
    <dgm:pt modelId="{8E02AF95-9737-1F40-9B03-D871C623D3B3}" type="pres">
      <dgm:prSet presAssocID="{05F23BCB-22AA-E245-BA73-9BF467A5A01F}" presName="childShape" presStyleCnt="0"/>
      <dgm:spPr/>
    </dgm:pt>
    <dgm:pt modelId="{B575AD4C-A0B9-C546-951C-87B42CC951D5}" type="pres">
      <dgm:prSet presAssocID="{0AE37708-A5CF-DA4C-A40A-ADA98508CC23}" presName="Name13" presStyleLbl="parChTrans1D2" presStyleIdx="24" presStyleCnt="27"/>
      <dgm:spPr/>
    </dgm:pt>
    <dgm:pt modelId="{D314026A-2F78-F84E-8045-6675029EDD49}" type="pres">
      <dgm:prSet presAssocID="{8AE60BF9-091B-184E-9005-EF4555AA90DF}" presName="childText" presStyleLbl="bgAcc1" presStyleIdx="24" presStyleCnt="27">
        <dgm:presLayoutVars>
          <dgm:bulletEnabled val="1"/>
        </dgm:presLayoutVars>
      </dgm:prSet>
      <dgm:spPr/>
    </dgm:pt>
    <dgm:pt modelId="{16E58DE1-A091-5548-8240-35067CD2D11F}" type="pres">
      <dgm:prSet presAssocID="{A746390B-A82F-C64B-8145-6D27C88B0E24}" presName="Name13" presStyleLbl="parChTrans1D2" presStyleIdx="25" presStyleCnt="27"/>
      <dgm:spPr/>
    </dgm:pt>
    <dgm:pt modelId="{EFCCE37F-D0FD-4444-9D80-DBC41CEF80D2}" type="pres">
      <dgm:prSet presAssocID="{A5365144-998A-224B-BF5C-39352B61A674}" presName="childText" presStyleLbl="bgAcc1" presStyleIdx="25" presStyleCnt="27">
        <dgm:presLayoutVars>
          <dgm:bulletEnabled val="1"/>
        </dgm:presLayoutVars>
      </dgm:prSet>
      <dgm:spPr/>
    </dgm:pt>
    <dgm:pt modelId="{7DDFF29B-2975-EF45-B31C-ECD72FD9ABF0}" type="pres">
      <dgm:prSet presAssocID="{4B304EE6-B53F-644F-9D12-5306178C6031}" presName="Name13" presStyleLbl="parChTrans1D2" presStyleIdx="26" presStyleCnt="27"/>
      <dgm:spPr/>
    </dgm:pt>
    <dgm:pt modelId="{3A801272-935B-9A41-A9D1-B14936F53555}" type="pres">
      <dgm:prSet presAssocID="{F9D126EF-BE2E-7746-9348-9E369FE47AFA}" presName="childText" presStyleLbl="bgAcc1" presStyleIdx="26" presStyleCnt="27">
        <dgm:presLayoutVars>
          <dgm:bulletEnabled val="1"/>
        </dgm:presLayoutVars>
      </dgm:prSet>
      <dgm:spPr/>
    </dgm:pt>
  </dgm:ptLst>
  <dgm:cxnLst>
    <dgm:cxn modelId="{C44EB201-2365-40DD-96F6-365A89E094F5}" type="presOf" srcId="{8DC7C76D-6C75-D742-A16F-9E797B71B627}" destId="{5F283CA6-EFED-9B45-B629-D2FA0BF4ADCB}" srcOrd="0" destOrd="0" presId="urn:microsoft.com/office/officeart/2005/8/layout/hierarchy3"/>
    <dgm:cxn modelId="{58FB9503-7E52-BC44-A1F9-12574B538CBE}" srcId="{F1F5D922-A647-5945-89E1-2B1158E87E7C}" destId="{7A93B62C-5C6F-AC4F-8A7C-ED6B585841C1}" srcOrd="6" destOrd="0" parTransId="{209C471E-D42A-FA46-93C8-24BE0E89AD9A}" sibTransId="{2C9C703C-A18F-5A4C-819B-12AE8BD3C33E}"/>
    <dgm:cxn modelId="{F166A007-9572-FC4E-A4C0-A1502C01C84F}" srcId="{F1F5D922-A647-5945-89E1-2B1158E87E7C}" destId="{AC1C2011-E47F-F24C-8B7C-4E3BC1DFAB2D}" srcOrd="3" destOrd="0" parTransId="{875C913E-520C-F54F-B29E-C519013B05EF}" sibTransId="{822AF7AC-50EA-A147-96D3-4CCEFC7F8215}"/>
    <dgm:cxn modelId="{2D897209-B9F3-414F-8BD1-5F17D22A3A07}" type="presOf" srcId="{A5B5B806-C405-5C4C-8827-00133AAE07B2}" destId="{5E914F32-FE04-9D4B-B1A1-C47F3DB5E6F2}" srcOrd="0" destOrd="0" presId="urn:microsoft.com/office/officeart/2005/8/layout/hierarchy3"/>
    <dgm:cxn modelId="{D52B190A-4930-49F9-B4CD-762EECC7FDAA}" type="presOf" srcId="{B41E6929-1A8C-EF44-A394-950681650A9E}" destId="{B558153D-11A8-6142-B758-300ACA5246DD}" srcOrd="0" destOrd="0" presId="urn:microsoft.com/office/officeart/2005/8/layout/hierarchy3"/>
    <dgm:cxn modelId="{AFC35A0A-0D94-47EF-B78B-518A418BD6F6}" type="presOf" srcId="{5A68C619-65D3-114E-9776-3746F139E5CA}" destId="{35EA8B6E-7CBA-3C46-ACBA-B28BF59A2486}" srcOrd="0" destOrd="0" presId="urn:microsoft.com/office/officeart/2005/8/layout/hierarchy3"/>
    <dgm:cxn modelId="{4D91260C-200C-4B89-B533-DE3956D343D2}" type="presOf" srcId="{16038EE6-6BF3-4B48-9980-ACC7A6420663}" destId="{14B23716-2CC8-5148-A061-F33F23804BE5}" srcOrd="0" destOrd="0" presId="urn:microsoft.com/office/officeart/2005/8/layout/hierarchy3"/>
    <dgm:cxn modelId="{F48E2F0C-4409-43AA-A6BC-CEEB68CE0E21}" type="presOf" srcId="{457D7804-6648-244C-B977-5FFA990152B3}" destId="{6C7CCA5F-C27C-C242-A47B-5B9938F66569}" srcOrd="0" destOrd="0" presId="urn:microsoft.com/office/officeart/2005/8/layout/hierarchy3"/>
    <dgm:cxn modelId="{14E37512-713E-4C88-AF6A-9C9B480100AD}" type="presOf" srcId="{6FA5CCA6-E064-CA4E-A237-3841FE7B18E9}" destId="{437448C7-8D9E-894B-8A39-BF62597BFD1F}" srcOrd="0" destOrd="0" presId="urn:microsoft.com/office/officeart/2005/8/layout/hierarchy3"/>
    <dgm:cxn modelId="{89AA0514-B813-FC49-9C07-87B67F6A64C2}" srcId="{8F051BCC-AB3B-394F-ADE0-550A8288E9D1}" destId="{E6E223AD-5E94-2440-8F3B-B6DE336C4CEC}" srcOrd="1" destOrd="0" parTransId="{7E0FC8F8-EB3C-C748-BAEB-624230241256}" sibTransId="{BCD642E1-79CF-A944-A179-9D259CAED5F2}"/>
    <dgm:cxn modelId="{3B0DFF15-2DAE-4918-B846-1E3E226F29F1}" type="presOf" srcId="{2704C766-EA22-D046-80C0-C5A0AF66F85D}" destId="{F8F89AFA-7427-B447-B5EA-897B3007A5D0}" srcOrd="0" destOrd="0" presId="urn:microsoft.com/office/officeart/2005/8/layout/hierarchy3"/>
    <dgm:cxn modelId="{00BC6A16-A3EA-4DC2-9A52-999A3502A341}" type="presOf" srcId="{E18C2833-A402-AE40-AFC4-1A0012C0626B}" destId="{092E03E6-0390-364F-B243-BCD0C52801E2}" srcOrd="0" destOrd="0" presId="urn:microsoft.com/office/officeart/2005/8/layout/hierarchy3"/>
    <dgm:cxn modelId="{8287EA18-CC81-C647-AE7B-8853F485D1CB}" srcId="{41DCB497-4F67-7240-B1C3-DED53DF245ED}" destId="{444FF2BE-46A6-0C4D-9D6A-8EF2ABCAD744}" srcOrd="1" destOrd="0" parTransId="{136354CD-7547-0F40-90F8-3C436C8B34AB}" sibTransId="{08BBC0FC-E5EF-2F48-9E65-A9D096746A03}"/>
    <dgm:cxn modelId="{BDB5AD19-ECBD-495A-81F9-C80FC6598A96}" type="presOf" srcId="{41DCB497-4F67-7240-B1C3-DED53DF245ED}" destId="{79B777F2-00FE-FA4D-9CF1-63BDC88ED8C0}" srcOrd="1" destOrd="0" presId="urn:microsoft.com/office/officeart/2005/8/layout/hierarchy3"/>
    <dgm:cxn modelId="{F1127820-0574-C84E-A90D-0BDE230F30CE}" srcId="{0E8CD457-DF9A-854A-B772-A66C169B0588}" destId="{D01FFA2E-324C-4F44-8F5B-1D93BA14C37D}" srcOrd="0" destOrd="0" parTransId="{883F9595-6196-5F40-B439-137031A0CA92}" sibTransId="{B6B99295-B775-EA45-BDE7-A0F66DFE49C2}"/>
    <dgm:cxn modelId="{11322625-62CB-45C7-A6E5-EDE32E9A2505}" type="presOf" srcId="{2F9FF1B4-EA6C-7C4A-A81D-BD01257A79E7}" destId="{BA133919-C9B4-1F46-8D96-28E5A05EB3DE}" srcOrd="0" destOrd="0" presId="urn:microsoft.com/office/officeart/2005/8/layout/hierarchy3"/>
    <dgm:cxn modelId="{061ED927-7804-46B2-8D5B-C407D20BBE46}" type="presOf" srcId="{E6E223AD-5E94-2440-8F3B-B6DE336C4CEC}" destId="{3632657C-BFC7-224C-84FA-CA5FAF7AD56D}" srcOrd="0" destOrd="0" presId="urn:microsoft.com/office/officeart/2005/8/layout/hierarchy3"/>
    <dgm:cxn modelId="{3DB9BE2A-8DBF-44DD-83E9-3E564B45D932}" type="presOf" srcId="{95F28B24-1712-6849-B4D1-E5648E216B92}" destId="{80FE65BA-CA7D-9B4B-8240-226E315E8C05}" srcOrd="0" destOrd="0" presId="urn:microsoft.com/office/officeart/2005/8/layout/hierarchy3"/>
    <dgm:cxn modelId="{5E14102D-7084-FA4C-AAEB-7A45B235F0D7}" srcId="{00D42E72-3F24-5446-A532-B962CD556993}" destId="{E18C2833-A402-AE40-AFC4-1A0012C0626B}" srcOrd="3" destOrd="0" parTransId="{5A68C619-65D3-114E-9776-3746F139E5CA}" sibTransId="{42B1A76F-E8A5-F741-9656-0220FB356D62}"/>
    <dgm:cxn modelId="{9A9AB62D-7896-264C-9BC2-3B8F3619D125}" srcId="{05F23BCB-22AA-E245-BA73-9BF467A5A01F}" destId="{A5365144-998A-224B-BF5C-39352B61A674}" srcOrd="1" destOrd="0" parTransId="{A746390B-A82F-C64B-8145-6D27C88B0E24}" sibTransId="{7745351C-F63F-B543-AA34-F2D3A0BE0513}"/>
    <dgm:cxn modelId="{0C2E4B30-26C0-45CC-97CF-3A2884FC205E}" type="presOf" srcId="{BE09F905-F57D-3A41-B986-6174F9DE9EF6}" destId="{96C0B8AD-0DBD-D346-8EE3-09BFB11167B9}" srcOrd="0" destOrd="0" presId="urn:microsoft.com/office/officeart/2005/8/layout/hierarchy3"/>
    <dgm:cxn modelId="{2928AD30-689E-4B91-BD26-6FD9372E5BE2}" type="presOf" srcId="{9F0F78F8-60F2-FB40-ACE6-A8E46E10A1BB}" destId="{6A58B61E-B9B8-664C-AF64-AB9D200576BF}" srcOrd="0" destOrd="0" presId="urn:microsoft.com/office/officeart/2005/8/layout/hierarchy3"/>
    <dgm:cxn modelId="{43692E34-E085-3749-8CF1-151B2F9F1C8E}" srcId="{7A93B62C-5C6F-AC4F-8A7C-ED6B585841C1}" destId="{E9A3D690-F538-1640-BA5A-DA7EF97EEB32}" srcOrd="4" destOrd="0" parTransId="{971C1B5D-67F7-F748-8432-22B7AA5C243E}" sibTransId="{79022E51-1F17-8546-9AC8-3171512E16F1}"/>
    <dgm:cxn modelId="{885B4635-904E-4EC8-A9A7-786501CA3737}" type="presOf" srcId="{B38F1EE6-D813-644B-B80E-DC72FD03A0A2}" destId="{3394CABE-AB99-1C4A-B9C0-729743D086F2}" srcOrd="0" destOrd="0" presId="urn:microsoft.com/office/officeart/2005/8/layout/hierarchy3"/>
    <dgm:cxn modelId="{90310942-0573-402B-8B05-74BFD03B8C4A}" type="presOf" srcId="{B0893E9D-79A1-714C-9815-3E92244E91ED}" destId="{DA57115A-100A-0B4A-9BAC-ABEC59ABB382}" srcOrd="0" destOrd="0" presId="urn:microsoft.com/office/officeart/2005/8/layout/hierarchy3"/>
    <dgm:cxn modelId="{1398CD42-0A20-4D92-B879-DA2DEBB39487}" type="presOf" srcId="{5354B16A-E11E-1D48-AAFB-7D240D6642F5}" destId="{4D9FE055-ADA2-6C4F-B60B-7CBC43A089E6}" srcOrd="0" destOrd="0" presId="urn:microsoft.com/office/officeart/2005/8/layout/hierarchy3"/>
    <dgm:cxn modelId="{FD2DDB42-F800-4B88-B3A8-56C5CE819F5F}" type="presOf" srcId="{EC44253B-0648-334C-A54A-72CE77C60696}" destId="{09E76712-CFC8-9047-BE35-9AED4279CA14}" srcOrd="0" destOrd="0" presId="urn:microsoft.com/office/officeart/2005/8/layout/hierarchy3"/>
    <dgm:cxn modelId="{D1158E43-BA3C-441E-A6D8-543011115598}" type="presOf" srcId="{E876EA2D-293D-BC4A-A196-3712A4F5CDB1}" destId="{F25706D1-68D7-8C43-A6D7-5B86169F3E21}" srcOrd="0" destOrd="0" presId="urn:microsoft.com/office/officeart/2005/8/layout/hierarchy3"/>
    <dgm:cxn modelId="{970C8F44-585A-5948-930E-9E835ABDD018}" srcId="{AC1C2011-E47F-F24C-8B7C-4E3BC1DFAB2D}" destId="{B0893E9D-79A1-714C-9815-3E92244E91ED}" srcOrd="0" destOrd="0" parTransId="{BE09F905-F57D-3A41-B986-6174F9DE9EF6}" sibTransId="{9716B081-0A92-BB46-BEA7-6085DD96F792}"/>
    <dgm:cxn modelId="{E4840C48-E61B-41D4-814E-C7CED15FF421}" type="presOf" srcId="{4EE57A1C-0DB5-1F49-B834-B315C0F65072}" destId="{59C8AD72-1FF0-6D4F-ABDA-EF6C6C91D979}" srcOrd="0" destOrd="0" presId="urn:microsoft.com/office/officeart/2005/8/layout/hierarchy3"/>
    <dgm:cxn modelId="{4EAC0A49-AF64-49CE-B8BF-6E20E97ED01B}" type="presOf" srcId="{9C1B7D37-0A7C-4146-A31B-21D8316E2833}" destId="{12865B71-5B1C-3140-BFB5-38937DC9BCE6}" srcOrd="0" destOrd="0" presId="urn:microsoft.com/office/officeart/2005/8/layout/hierarchy3"/>
    <dgm:cxn modelId="{4EDF9F4B-A9DF-418D-9758-E8CBBC5585A8}" type="presOf" srcId="{35DE522F-B866-F941-BC4D-91F450E2F441}" destId="{DD922611-B3FD-504D-B7FB-01A6B7FC4849}" srcOrd="0" destOrd="0" presId="urn:microsoft.com/office/officeart/2005/8/layout/hierarchy3"/>
    <dgm:cxn modelId="{9F25B14D-5DFF-49E6-B44C-3C15783DE25E}" type="presOf" srcId="{7E0FC8F8-EB3C-C748-BAEB-624230241256}" destId="{40E2CB40-9B00-E748-B505-5DD3E635E558}" srcOrd="0" destOrd="0" presId="urn:microsoft.com/office/officeart/2005/8/layout/hierarchy3"/>
    <dgm:cxn modelId="{0075C254-7B21-4651-80BF-36C021B14A18}" type="presOf" srcId="{F9D126EF-BE2E-7746-9348-9E369FE47AFA}" destId="{3A801272-935B-9A41-A9D1-B14936F53555}" srcOrd="0" destOrd="0" presId="urn:microsoft.com/office/officeart/2005/8/layout/hierarchy3"/>
    <dgm:cxn modelId="{4DB0AE55-1820-4A91-A83A-9F893CC450BF}" type="presOf" srcId="{3C53D9CB-B49A-1041-B36E-C876B26C0664}" destId="{ABA92FFD-011E-CD40-84AF-075B95B64B93}" srcOrd="0" destOrd="0" presId="urn:microsoft.com/office/officeart/2005/8/layout/hierarchy3"/>
    <dgm:cxn modelId="{FAC03356-C16B-4014-9FA2-CBEBFCB0CE62}" type="presOf" srcId="{AE8F0254-C357-F34A-B5AE-12FF6C1B5C26}" destId="{9DD1C069-7EFF-BE4E-9BEF-C0171B20E754}" srcOrd="0" destOrd="0" presId="urn:microsoft.com/office/officeart/2005/8/layout/hierarchy3"/>
    <dgm:cxn modelId="{565F3F56-F7D8-4554-B055-61D806FC6EB9}" type="presOf" srcId="{53C1FC7C-FB8B-ED43-B796-B56D223ECB81}" destId="{FE0B66B4-D0F6-534A-9FA4-5FFE3999714B}" srcOrd="0" destOrd="0" presId="urn:microsoft.com/office/officeart/2005/8/layout/hierarchy3"/>
    <dgm:cxn modelId="{839D9B58-159C-4E69-BF40-8F8C4199D0FE}" type="presOf" srcId="{7A93B62C-5C6F-AC4F-8A7C-ED6B585841C1}" destId="{51CA69B9-995A-3146-AEC4-A30299EAFD91}" srcOrd="0" destOrd="0" presId="urn:microsoft.com/office/officeart/2005/8/layout/hierarchy3"/>
    <dgm:cxn modelId="{18D0865B-B114-4DF1-93EC-9097AB9C6C32}" type="presOf" srcId="{A8A21FA9-2703-0548-B6F7-AD6E73BDA1AE}" destId="{FCF6F526-FB38-FE4D-A494-4DFFD18DA82E}" srcOrd="0" destOrd="0" presId="urn:microsoft.com/office/officeart/2005/8/layout/hierarchy3"/>
    <dgm:cxn modelId="{8CF4E965-0191-4D5A-BDFA-975915A81833}" type="presOf" srcId="{05D8882D-F16D-AB43-A3F3-30720E7BFBE0}" destId="{CEEA02DB-4226-0A4E-9CEE-E4DF1468D4FA}" srcOrd="0" destOrd="0" presId="urn:microsoft.com/office/officeart/2005/8/layout/hierarchy3"/>
    <dgm:cxn modelId="{771C1A6A-AF9B-F14A-ABCF-24B1ABDA5FE1}" srcId="{00D42E72-3F24-5446-A532-B962CD556993}" destId="{69292C06-EF1C-1D4C-A419-4BBF1A78C12B}" srcOrd="1" destOrd="0" parTransId="{7F9F97BE-5130-EC47-A26F-5CE7B8699020}" sibTransId="{11D7078B-256A-0541-9889-01991EA840FB}"/>
    <dgm:cxn modelId="{FFFD1B6C-713B-4DDE-BA66-B8DD1CDDAFEF}" type="presOf" srcId="{C464E591-CEA1-414D-AB66-7269B863E3A7}" destId="{5DF2E0AC-F16A-7B43-A3E3-38B736183D8E}" srcOrd="0" destOrd="0" presId="urn:microsoft.com/office/officeart/2005/8/layout/hierarchy3"/>
    <dgm:cxn modelId="{4544BC6D-CC7F-2D44-8851-9CD7A2C4CDC3}" srcId="{00D42E72-3F24-5446-A532-B962CD556993}" destId="{3249E403-7B42-E041-AB57-0829AE25A092}" srcOrd="4" destOrd="0" parTransId="{A5B5B806-C405-5C4C-8827-00133AAE07B2}" sibTransId="{98164AA1-8FDF-1F4F-B189-E9577350CB76}"/>
    <dgm:cxn modelId="{1E6AFF6D-FD10-F540-B9E2-6756D4679939}" srcId="{00D42E72-3F24-5446-A532-B962CD556993}" destId="{A6D7EFB5-A92E-044B-B43F-51922C0DC9A0}" srcOrd="0" destOrd="0" parTransId="{457D7804-6648-244C-B977-5FFA990152B3}" sibTransId="{58A1200A-74DE-DC4C-BAC0-FA8EE5C767D2}"/>
    <dgm:cxn modelId="{83B3DA72-28C6-4C66-BA02-A3F66561FEF5}" type="presOf" srcId="{883F9595-6196-5F40-B439-137031A0CA92}" destId="{E976EDA8-6C28-DE4A-87DF-710404B66FFB}" srcOrd="0" destOrd="0" presId="urn:microsoft.com/office/officeart/2005/8/layout/hierarchy3"/>
    <dgm:cxn modelId="{2BBA6873-5ACF-4D71-AF1D-66D8789EBD69}" type="presOf" srcId="{05F23BCB-22AA-E245-BA73-9BF467A5A01F}" destId="{986E21F7-1EC6-6044-A4BD-94ABA22EBA0E}" srcOrd="1" destOrd="0" presId="urn:microsoft.com/office/officeart/2005/8/layout/hierarchy3"/>
    <dgm:cxn modelId="{2F79087A-5D82-41B2-BB56-49293DA020A3}" type="presOf" srcId="{FDAB69C9-3BA5-8240-A3EA-4A596500E358}" destId="{79124905-5F4B-C442-AA9D-A554D067E1CE}" srcOrd="0" destOrd="0" presId="urn:microsoft.com/office/officeart/2005/8/layout/hierarchy3"/>
    <dgm:cxn modelId="{7D24917B-F264-4E45-BDE3-71E6B04AAB54}" srcId="{2F9FF1B4-EA6C-7C4A-A81D-BD01257A79E7}" destId="{FDAB69C9-3BA5-8240-A3EA-4A596500E358}" srcOrd="0" destOrd="0" parTransId="{EE9B1C0E-FF5B-F64D-97DA-1EFCDC6AC4F0}" sibTransId="{32666D97-8610-9945-B7FA-DE82EDE8AF0D}"/>
    <dgm:cxn modelId="{0745A37C-07F6-4F57-A9EA-6DDACF06AC58}" type="presOf" srcId="{299096F4-3ED2-8C4A-9186-AB4A03B8C0C6}" destId="{6023BBE9-C729-A74F-9B11-823A1A565C70}" srcOrd="0" destOrd="0" presId="urn:microsoft.com/office/officeart/2005/8/layout/hierarchy3"/>
    <dgm:cxn modelId="{D38BB67C-602D-4D2B-A12A-9E13C0C34B20}" type="presOf" srcId="{05F23BCB-22AA-E245-BA73-9BF467A5A01F}" destId="{04A97591-A644-7A4E-A21C-0F455A246C0B}" srcOrd="0" destOrd="0" presId="urn:microsoft.com/office/officeart/2005/8/layout/hierarchy3"/>
    <dgm:cxn modelId="{91700D7E-0D88-41BF-BF10-00D36A8DC23B}" type="presOf" srcId="{0AE37708-A5CF-DA4C-A40A-ADA98508CC23}" destId="{B575AD4C-A0B9-C546-951C-87B42CC951D5}" srcOrd="0" destOrd="0" presId="urn:microsoft.com/office/officeart/2005/8/layout/hierarchy3"/>
    <dgm:cxn modelId="{3F8B7980-F4D0-4D10-9368-926AFFCE0341}" type="presOf" srcId="{3249E403-7B42-E041-AB57-0829AE25A092}" destId="{CC575E2B-BF36-C244-BFA9-0A26DD34CB23}" srcOrd="0" destOrd="0" presId="urn:microsoft.com/office/officeart/2005/8/layout/hierarchy3"/>
    <dgm:cxn modelId="{4DE1ED81-87F1-4AA0-A131-B017696B2EE7}" type="presOf" srcId="{00D42E72-3F24-5446-A532-B962CD556993}" destId="{7C4B08AE-504D-5445-8927-ABADC132B1EA}" srcOrd="0" destOrd="0" presId="urn:microsoft.com/office/officeart/2005/8/layout/hierarchy3"/>
    <dgm:cxn modelId="{3E7EFA84-5E35-C846-8C47-63D027B2E805}" srcId="{7A93B62C-5C6F-AC4F-8A7C-ED6B585841C1}" destId="{4EE57A1C-0DB5-1F49-B834-B315C0F65072}" srcOrd="1" destOrd="0" parTransId="{EC44253B-0648-334C-A54A-72CE77C60696}" sibTransId="{629D1C23-38C7-5F40-A941-195B4EBC56DE}"/>
    <dgm:cxn modelId="{6C29AD89-4F08-4638-B472-0F948AA756DC}" type="presOf" srcId="{D01FFA2E-324C-4F44-8F5B-1D93BA14C37D}" destId="{23B72943-9D2C-B447-9862-078C01E5CD48}" srcOrd="0" destOrd="0" presId="urn:microsoft.com/office/officeart/2005/8/layout/hierarchy3"/>
    <dgm:cxn modelId="{5DBEB98B-738C-ED4F-AD67-E2390B57594D}" srcId="{0E8CD457-DF9A-854A-B772-A66C169B0588}" destId="{8DC7C76D-6C75-D742-A16F-9E797B71B627}" srcOrd="2" destOrd="0" parTransId="{B41E6929-1A8C-EF44-A394-950681650A9E}" sibTransId="{8FDA92A6-7F3E-944A-8CB4-9242580083D3}"/>
    <dgm:cxn modelId="{8B64D98E-DB2D-4EC2-995F-932F5C943C80}" type="presOf" srcId="{A746390B-A82F-C64B-8145-6D27C88B0E24}" destId="{16E58DE1-A091-5548-8240-35067CD2D11F}" srcOrd="0" destOrd="0" presId="urn:microsoft.com/office/officeart/2005/8/layout/hierarchy3"/>
    <dgm:cxn modelId="{D8D3788F-7422-4B2F-A3ED-1AD160219A84}" type="presOf" srcId="{AC1C2011-E47F-F24C-8B7C-4E3BC1DFAB2D}" destId="{20E4A332-023C-354A-A82F-E68BD57D1F45}" srcOrd="0" destOrd="0" presId="urn:microsoft.com/office/officeart/2005/8/layout/hierarchy3"/>
    <dgm:cxn modelId="{CB7F7890-6A28-40FB-854B-BD0A1D4C6E73}" type="presOf" srcId="{8AE60BF9-091B-184E-9005-EF4555AA90DF}" destId="{D314026A-2F78-F84E-8045-6675029EDD49}" srcOrd="0" destOrd="0" presId="urn:microsoft.com/office/officeart/2005/8/layout/hierarchy3"/>
    <dgm:cxn modelId="{F60A0691-5045-394F-956D-7F5888590301}" srcId="{F1F5D922-A647-5945-89E1-2B1158E87E7C}" destId="{0E8CD457-DF9A-854A-B772-A66C169B0588}" srcOrd="4" destOrd="0" parTransId="{08F59359-C013-7E47-94F6-E90D860A58DF}" sibTransId="{8E08FD71-FC03-CB42-A5BD-73669B7ED237}"/>
    <dgm:cxn modelId="{FD352A94-4692-BA4B-AFBA-53ED2D5C7456}" srcId="{AC1C2011-E47F-F24C-8B7C-4E3BC1DFAB2D}" destId="{B38F1EE6-D813-644B-B80E-DC72FD03A0A2}" srcOrd="1" destOrd="0" parTransId="{35DE522F-B866-F941-BC4D-91F450E2F441}" sibTransId="{D872DCFB-4FCB-0A4F-8B9F-20D50B54D705}"/>
    <dgm:cxn modelId="{EAA3F494-BAEB-44D5-9056-23B6DFE27780}" type="presOf" srcId="{A5365144-998A-224B-BF5C-39352B61A674}" destId="{EFCCE37F-D0FD-4444-9D80-DBC41CEF80D2}" srcOrd="0" destOrd="0" presId="urn:microsoft.com/office/officeart/2005/8/layout/hierarchy3"/>
    <dgm:cxn modelId="{8A831995-861E-4782-9F48-38F731F2C229}" type="presOf" srcId="{00D42E72-3F24-5446-A532-B962CD556993}" destId="{7E8E6DBD-621F-D641-8A93-A92DC836FF95}" srcOrd="1" destOrd="0" presId="urn:microsoft.com/office/officeart/2005/8/layout/hierarchy3"/>
    <dgm:cxn modelId="{18F85895-D2F9-9B49-BDF4-644A05E7DFBE}" srcId="{41DCB497-4F67-7240-B1C3-DED53DF245ED}" destId="{FD4DD728-38B2-774B-93E8-0922AD3E17ED}" srcOrd="2" destOrd="0" parTransId="{E876EA2D-293D-BC4A-A196-3712A4F5CDB1}" sibTransId="{C3859D40-5AA0-844D-825E-EBCAAA87B506}"/>
    <dgm:cxn modelId="{6DF36F9C-4132-448B-A871-1C9552F43A13}" type="presOf" srcId="{F1F5D922-A647-5945-89E1-2B1158E87E7C}" destId="{3DA2996A-B9CC-754B-A3CD-41FF8722C935}" srcOrd="0" destOrd="0" presId="urn:microsoft.com/office/officeart/2005/8/layout/hierarchy3"/>
    <dgm:cxn modelId="{FBD6DB9E-6280-4BAA-9158-79A1742B0D17}" type="presOf" srcId="{444FF2BE-46A6-0C4D-9D6A-8EF2ABCAD744}" destId="{73301F81-1F1D-3F46-B392-A59C2C4C807C}" srcOrd="0" destOrd="0" presId="urn:microsoft.com/office/officeart/2005/8/layout/hierarchy3"/>
    <dgm:cxn modelId="{FFF9D69F-B680-CD4D-822F-03F59C058A3D}" srcId="{F1F5D922-A647-5945-89E1-2B1158E87E7C}" destId="{41DCB497-4F67-7240-B1C3-DED53DF245ED}" srcOrd="0" destOrd="0" parTransId="{EF8DA8D5-FCE9-E14D-9897-BF3EC678B95A}" sibTransId="{5AAC9A2B-AAFE-704A-A72E-E6537DEA1C39}"/>
    <dgm:cxn modelId="{BB6FDEA0-D1E3-4697-9281-991F8BCD31FE}" type="presOf" srcId="{0E8CD457-DF9A-854A-B772-A66C169B0588}" destId="{5627C395-5AEB-6049-AFCA-210CC7A007BA}" srcOrd="1" destOrd="0" presId="urn:microsoft.com/office/officeart/2005/8/layout/hierarchy3"/>
    <dgm:cxn modelId="{F7B636A9-3F1D-4E4B-BBB1-A7922D6922B2}" srcId="{F1F5D922-A647-5945-89E1-2B1158E87E7C}" destId="{8F051BCC-AB3B-394F-ADE0-550A8288E9D1}" srcOrd="2" destOrd="0" parTransId="{70BF84AD-BF26-A249-B0E7-CCCCE1D37B64}" sibTransId="{2E3D6173-BE70-F34B-950B-1C3702EC581B}"/>
    <dgm:cxn modelId="{4CA8B3A9-6F84-F745-A397-B2638DFF7FA3}" srcId="{05F23BCB-22AA-E245-BA73-9BF467A5A01F}" destId="{8AE60BF9-091B-184E-9005-EF4555AA90DF}" srcOrd="0" destOrd="0" parTransId="{0AE37708-A5CF-DA4C-A40A-ADA98508CC23}" sibTransId="{0DFAB878-B6EC-3647-9263-A4B3AB2CF447}"/>
    <dgm:cxn modelId="{6CB113AA-9DEA-194E-B4B1-C591C50EA489}" srcId="{8F051BCC-AB3B-394F-ADE0-550A8288E9D1}" destId="{598FE064-F072-2E43-BEAE-80E649AEA9AE}" srcOrd="0" destOrd="0" parTransId="{224B842B-4E55-914D-977A-0FFA6511356C}" sibTransId="{BF168AA6-8FD0-D546-926D-CD54C2D9060A}"/>
    <dgm:cxn modelId="{841DCEAB-77F6-C149-B398-963E03A33824}" srcId="{2F9FF1B4-EA6C-7C4A-A81D-BD01257A79E7}" destId="{299096F4-3ED2-8C4A-9186-AB4A03B8C0C6}" srcOrd="1" destOrd="0" parTransId="{3E784F15-FAE9-BB49-95C5-CAC859C56617}" sibTransId="{82A589DB-9981-E041-A7ED-B93DEBADEC5B}"/>
    <dgm:cxn modelId="{5FE271AD-91AB-E540-8168-456A5C5F4FCA}" srcId="{F1F5D922-A647-5945-89E1-2B1158E87E7C}" destId="{00D42E72-3F24-5446-A532-B962CD556993}" srcOrd="5" destOrd="0" parTransId="{018CBCAC-7E13-DC4B-ABAF-4151D091C23E}" sibTransId="{159A85A7-45FC-764B-8BDD-34079D757EA7}"/>
    <dgm:cxn modelId="{EF92CDB2-5D79-4437-804A-E0EC727EDE24}" type="presOf" srcId="{7A93B62C-5C6F-AC4F-8A7C-ED6B585841C1}" destId="{A3EBC1A4-3CA1-964A-8FB8-1070D94A0A1C}" srcOrd="1" destOrd="0" presId="urn:microsoft.com/office/officeart/2005/8/layout/hierarchy3"/>
    <dgm:cxn modelId="{1E5CE1B3-6395-C843-B3EF-0F8FAF4FD5BD}" srcId="{2F9FF1B4-EA6C-7C4A-A81D-BD01257A79E7}" destId="{2704C766-EA22-D046-80C0-C5A0AF66F85D}" srcOrd="2" destOrd="0" parTransId="{9F0F78F8-60F2-FB40-ACE6-A8E46E10A1BB}" sibTransId="{47C8D04F-C358-9A48-B736-2D8B40E8D061}"/>
    <dgm:cxn modelId="{CAE3A9B4-9E49-419B-99DB-0924F1BAE445}" type="presOf" srcId="{224B842B-4E55-914D-977A-0FFA6511356C}" destId="{9F877505-089D-AE47-A1F1-6C24D9394F4F}" srcOrd="0" destOrd="0" presId="urn:microsoft.com/office/officeart/2005/8/layout/hierarchy3"/>
    <dgm:cxn modelId="{7DA948B7-F874-4DE5-924C-CB765F61B66D}" type="presOf" srcId="{2F9FF1B4-EA6C-7C4A-A81D-BD01257A79E7}" destId="{C1CC0758-1E89-014B-BCA6-B412B5096445}" srcOrd="1" destOrd="0" presId="urn:microsoft.com/office/officeart/2005/8/layout/hierarchy3"/>
    <dgm:cxn modelId="{8BC662B7-03E9-4163-AF46-879A59B8C214}" type="presOf" srcId="{598FE064-F072-2E43-BEAE-80E649AEA9AE}" destId="{6FE81644-B710-2848-8BE0-2E9C1E143939}" srcOrd="0" destOrd="0" presId="urn:microsoft.com/office/officeart/2005/8/layout/hierarchy3"/>
    <dgm:cxn modelId="{49C783B7-4BB3-4E4C-9D96-EF59DC389303}" type="presOf" srcId="{971C1B5D-67F7-F748-8432-22B7AA5C243E}" destId="{FC0FD8D0-996E-6443-9AFF-FC093786F2BB}" srcOrd="0" destOrd="0" presId="urn:microsoft.com/office/officeart/2005/8/layout/hierarchy3"/>
    <dgm:cxn modelId="{9C44E8B8-8AD9-374F-AB5A-E0DFD97DEBC9}" srcId="{7A93B62C-5C6F-AC4F-8A7C-ED6B585841C1}" destId="{A8A21FA9-2703-0548-B6F7-AD6E73BDA1AE}" srcOrd="3" destOrd="0" parTransId="{C464E591-CEA1-414D-AB66-7269B863E3A7}" sibTransId="{AAE35E0D-BBED-974A-8345-D01C85A9A5C3}"/>
    <dgm:cxn modelId="{7AC5F7BC-AFF6-4FEB-9ABF-455DD883EEDF}" type="presOf" srcId="{AC1C2011-E47F-F24C-8B7C-4E3BC1DFAB2D}" destId="{8D2DA61F-636E-4C4F-917A-A69C97043AB4}" srcOrd="1" destOrd="0" presId="urn:microsoft.com/office/officeart/2005/8/layout/hierarchy3"/>
    <dgm:cxn modelId="{B5D97CBD-078F-45B1-9319-4F77F9AB3926}" type="presOf" srcId="{4B304EE6-B53F-644F-9D12-5306178C6031}" destId="{7DDFF29B-2975-EF45-B31C-ECD72FD9ABF0}" srcOrd="0" destOrd="0" presId="urn:microsoft.com/office/officeart/2005/8/layout/hierarchy3"/>
    <dgm:cxn modelId="{F81AF2BF-4375-184B-86A7-1E8B65375CB8}" srcId="{05F23BCB-22AA-E245-BA73-9BF467A5A01F}" destId="{F9D126EF-BE2E-7746-9348-9E369FE47AFA}" srcOrd="2" destOrd="0" parTransId="{4B304EE6-B53F-644F-9D12-5306178C6031}" sibTransId="{C6F6394C-4393-E447-822F-CF280956CC95}"/>
    <dgm:cxn modelId="{9CB096C1-9AF6-1945-B1A9-5046E66C8772}" srcId="{0E8CD457-DF9A-854A-B772-A66C169B0588}" destId="{16038EE6-6BF3-4B48-9980-ACC7A6420663}" srcOrd="1" destOrd="0" parTransId="{AE8F0254-C357-F34A-B5AE-12FF6C1B5C26}" sibTransId="{0B8419AD-1F4A-364B-AB5A-51FA3B4CE4AF}"/>
    <dgm:cxn modelId="{27293FC4-AFA8-C04F-827D-EF7C5DFD5E2F}" srcId="{41DCB497-4F67-7240-B1C3-DED53DF245ED}" destId="{53C1FC7C-FB8B-ED43-B796-B56D223ECB81}" srcOrd="0" destOrd="0" parTransId="{05D8882D-F16D-AB43-A3F3-30720E7BFBE0}" sibTransId="{FA1A555A-A4F9-B143-A6AC-EE0D227AD57C}"/>
    <dgm:cxn modelId="{174E45C5-3B6F-E94E-9A87-07B24C3F8DEE}" srcId="{7A93B62C-5C6F-AC4F-8A7C-ED6B585841C1}" destId="{95CB294F-A2D2-EE47-AB33-C7A9CB36A488}" srcOrd="2" destOrd="0" parTransId="{5354B16A-E11E-1D48-AAFB-7D240D6642F5}" sibTransId="{1EC4D161-9293-3849-AB95-3B40B45A1BB7}"/>
    <dgm:cxn modelId="{107154C8-A30F-114D-8393-F817D0900E82}" srcId="{0E8CD457-DF9A-854A-B772-A66C169B0588}" destId="{3C53D9CB-B49A-1041-B36E-C876B26C0664}" srcOrd="3" destOrd="0" parTransId="{9C1B7D37-0A7C-4146-A31B-21D8316E2833}" sibTransId="{A56BD4CF-F2CB-3D42-B050-868112FD307A}"/>
    <dgm:cxn modelId="{0B966AC9-2325-1E4E-B0C8-2C19E55D858E}" srcId="{F1F5D922-A647-5945-89E1-2B1158E87E7C}" destId="{05F23BCB-22AA-E245-BA73-9BF467A5A01F}" srcOrd="7" destOrd="0" parTransId="{A7E108D9-D194-FE4F-8C1B-3BFABDB65787}" sibTransId="{5382DFFD-E064-1D40-BAEB-F6C25F6107AE}"/>
    <dgm:cxn modelId="{511D03CC-FA77-4BE6-94DD-AB06425F6788}" type="presOf" srcId="{3E784F15-FAE9-BB49-95C5-CAC859C56617}" destId="{8AECC5BC-2112-6C47-BA97-C703B279B190}" srcOrd="0" destOrd="0" presId="urn:microsoft.com/office/officeart/2005/8/layout/hierarchy3"/>
    <dgm:cxn modelId="{96EC47CC-13E5-412E-BDC1-38C859709172}" type="presOf" srcId="{69292C06-EF1C-1D4C-A419-4BBF1A78C12B}" destId="{997B334E-E3E7-484A-94FD-9FE98B06E5D3}" srcOrd="0" destOrd="0" presId="urn:microsoft.com/office/officeart/2005/8/layout/hierarchy3"/>
    <dgm:cxn modelId="{22F577CC-3C93-4FE8-BCB3-77502727B7C3}" type="presOf" srcId="{7F9F97BE-5130-EC47-A26F-5CE7B8699020}" destId="{4236FFC8-1C6E-D94D-BE64-0D9C3F213F9C}" srcOrd="0" destOrd="0" presId="urn:microsoft.com/office/officeart/2005/8/layout/hierarchy3"/>
    <dgm:cxn modelId="{72C0B9CC-00D6-409B-B8DE-E9C0A79CE612}" type="presOf" srcId="{41DCB497-4F67-7240-B1C3-DED53DF245ED}" destId="{845ED3E6-51AD-1641-949A-0F65BC3E9D79}" srcOrd="0" destOrd="0" presId="urn:microsoft.com/office/officeart/2005/8/layout/hierarchy3"/>
    <dgm:cxn modelId="{5BE38ACE-202B-483C-92B5-D57E609D224D}" type="presOf" srcId="{EE9B1C0E-FF5B-F64D-97DA-1EFCDC6AC4F0}" destId="{A9557D1F-C5B3-4E4A-8CE5-F4F68D65AEEB}" srcOrd="0" destOrd="0" presId="urn:microsoft.com/office/officeart/2005/8/layout/hierarchy3"/>
    <dgm:cxn modelId="{D9B809D0-53EC-42AA-BCE8-A9EFD8F5D57E}" type="presOf" srcId="{054BC13C-9C64-9E41-9173-145D9B78BD94}" destId="{EE3028E2-F2A6-A548-A078-22AA4CF2097D}" srcOrd="0" destOrd="0" presId="urn:microsoft.com/office/officeart/2005/8/layout/hierarchy3"/>
    <dgm:cxn modelId="{B64D2FD1-3575-466D-A144-EE880D69F490}" type="presOf" srcId="{FD4DD728-38B2-774B-93E8-0922AD3E17ED}" destId="{DDD7714F-70F6-4041-A377-C7AF7CC48C51}" srcOrd="0" destOrd="0" presId="urn:microsoft.com/office/officeart/2005/8/layout/hierarchy3"/>
    <dgm:cxn modelId="{8F9FC4D1-9FC2-42BE-A78F-D1DC19A52AF4}" type="presOf" srcId="{95CB294F-A2D2-EE47-AB33-C7A9CB36A488}" destId="{E5C17912-BBD8-EA48-B033-E10027B13EC4}" srcOrd="0" destOrd="0" presId="urn:microsoft.com/office/officeart/2005/8/layout/hierarchy3"/>
    <dgm:cxn modelId="{61DACED4-71B5-4AFB-96C2-0969E58BBA39}" type="presOf" srcId="{8F051BCC-AB3B-394F-ADE0-550A8288E9D1}" destId="{3EA10360-C008-6E4F-801E-D8671B796508}" srcOrd="1" destOrd="0" presId="urn:microsoft.com/office/officeart/2005/8/layout/hierarchy3"/>
    <dgm:cxn modelId="{B35CECD8-25B5-B043-BE4F-8B988CB5BE56}" srcId="{F1F5D922-A647-5945-89E1-2B1158E87E7C}" destId="{2F9FF1B4-EA6C-7C4A-A81D-BD01257A79E7}" srcOrd="1" destOrd="0" parTransId="{DA9D38D4-F370-4C44-9EDE-EC75DD5C2DFF}" sibTransId="{73A9813E-E570-3849-9A3D-EE8BC43EE56C}"/>
    <dgm:cxn modelId="{7A89F4DC-CC01-44B6-AC9C-47C31C18583A}" type="presOf" srcId="{A6D7EFB5-A92E-044B-B43F-51922C0DC9A0}" destId="{9B3581C4-2FD4-694B-98B7-571A5B50C826}" srcOrd="0" destOrd="0" presId="urn:microsoft.com/office/officeart/2005/8/layout/hierarchy3"/>
    <dgm:cxn modelId="{6446CAE3-D817-F244-A5BF-7012A89501D4}" srcId="{7A93B62C-5C6F-AC4F-8A7C-ED6B585841C1}" destId="{95F28B24-1712-6849-B4D1-E5648E216B92}" srcOrd="0" destOrd="0" parTransId="{6FA5CCA6-E064-CA4E-A237-3841FE7B18E9}" sibTransId="{85060FCB-9889-A04A-A20E-FA173D032DFF}"/>
    <dgm:cxn modelId="{B7903AE4-8E49-024E-B1CD-62002BD104ED}" srcId="{00D42E72-3F24-5446-A532-B962CD556993}" destId="{054BC13C-9C64-9E41-9173-145D9B78BD94}" srcOrd="2" destOrd="0" parTransId="{2BB9B9E4-5FE5-D147-BAFC-E8ED24A73C6D}" sibTransId="{E99AEB17-6B59-8941-83C7-A066A176A5C1}"/>
    <dgm:cxn modelId="{F60D5BE6-6D32-49BB-977A-87F19D006C02}" type="presOf" srcId="{E9A3D690-F538-1640-BA5A-DA7EF97EEB32}" destId="{9B9AE7A8-612B-0545-961B-2FB089BD92F9}" srcOrd="0" destOrd="0" presId="urn:microsoft.com/office/officeart/2005/8/layout/hierarchy3"/>
    <dgm:cxn modelId="{5F40BDEA-1B20-4BB0-8D86-1C2216014D25}" type="presOf" srcId="{2BB9B9E4-5FE5-D147-BAFC-E8ED24A73C6D}" destId="{1F173F23-D7E9-2140-98A9-81B7F6662385}" srcOrd="0" destOrd="0" presId="urn:microsoft.com/office/officeart/2005/8/layout/hierarchy3"/>
    <dgm:cxn modelId="{5CF10BF2-D720-4597-A4E7-7DDC18997564}" type="presOf" srcId="{8F051BCC-AB3B-394F-ADE0-550A8288E9D1}" destId="{07B8B408-BBEA-5347-BC4A-13FA8D964551}" srcOrd="0" destOrd="0" presId="urn:microsoft.com/office/officeart/2005/8/layout/hierarchy3"/>
    <dgm:cxn modelId="{A9126BF2-2628-48A6-92BD-94D61805EFDD}" type="presOf" srcId="{136354CD-7547-0F40-90F8-3C436C8B34AB}" destId="{0D1F2A58-F3A6-2749-A21E-35A839943671}" srcOrd="0" destOrd="0" presId="urn:microsoft.com/office/officeart/2005/8/layout/hierarchy3"/>
    <dgm:cxn modelId="{0033B0F9-E7E3-4B96-8E7B-4C4FF8C77A26}" type="presOf" srcId="{0E8CD457-DF9A-854A-B772-A66C169B0588}" destId="{8A3AFC21-FCDC-294F-83C4-28C57F26AA02}" srcOrd="0" destOrd="0" presId="urn:microsoft.com/office/officeart/2005/8/layout/hierarchy3"/>
    <dgm:cxn modelId="{D324CC36-E113-4894-8FB7-19C3F964856B}" type="presParOf" srcId="{3DA2996A-B9CC-754B-A3CD-41FF8722C935}" destId="{F9755A37-50D0-544F-94E1-A8554908B9C7}" srcOrd="0" destOrd="0" presId="urn:microsoft.com/office/officeart/2005/8/layout/hierarchy3"/>
    <dgm:cxn modelId="{B3E817A1-1DD1-4BA6-9720-EFB2737AB1AF}" type="presParOf" srcId="{F9755A37-50D0-544F-94E1-A8554908B9C7}" destId="{1BEAEB11-0E14-4840-BD0C-C5D28780C2E3}" srcOrd="0" destOrd="0" presId="urn:microsoft.com/office/officeart/2005/8/layout/hierarchy3"/>
    <dgm:cxn modelId="{D75389E5-E86A-4966-B5A7-5947C23EA13D}" type="presParOf" srcId="{1BEAEB11-0E14-4840-BD0C-C5D28780C2E3}" destId="{845ED3E6-51AD-1641-949A-0F65BC3E9D79}" srcOrd="0" destOrd="0" presId="urn:microsoft.com/office/officeart/2005/8/layout/hierarchy3"/>
    <dgm:cxn modelId="{4BD52B04-F8AD-402E-8ADE-7C7FECD2CEE3}" type="presParOf" srcId="{1BEAEB11-0E14-4840-BD0C-C5D28780C2E3}" destId="{79B777F2-00FE-FA4D-9CF1-63BDC88ED8C0}" srcOrd="1" destOrd="0" presId="urn:microsoft.com/office/officeart/2005/8/layout/hierarchy3"/>
    <dgm:cxn modelId="{64BE386E-0B9B-40E6-A06E-D79E17B15B7D}" type="presParOf" srcId="{F9755A37-50D0-544F-94E1-A8554908B9C7}" destId="{B8CE6112-F86D-E849-B514-086069D887CB}" srcOrd="1" destOrd="0" presId="urn:microsoft.com/office/officeart/2005/8/layout/hierarchy3"/>
    <dgm:cxn modelId="{007B9BE1-73FB-4F19-8F4D-7B05526E5C2E}" type="presParOf" srcId="{B8CE6112-F86D-E849-B514-086069D887CB}" destId="{CEEA02DB-4226-0A4E-9CEE-E4DF1468D4FA}" srcOrd="0" destOrd="0" presId="urn:microsoft.com/office/officeart/2005/8/layout/hierarchy3"/>
    <dgm:cxn modelId="{AB33928C-C9EF-43C8-A2FC-331477C1BCD5}" type="presParOf" srcId="{B8CE6112-F86D-E849-B514-086069D887CB}" destId="{FE0B66B4-D0F6-534A-9FA4-5FFE3999714B}" srcOrd="1" destOrd="0" presId="urn:microsoft.com/office/officeart/2005/8/layout/hierarchy3"/>
    <dgm:cxn modelId="{C303A9B0-93C3-472C-8474-E84C4C826B96}" type="presParOf" srcId="{B8CE6112-F86D-E849-B514-086069D887CB}" destId="{0D1F2A58-F3A6-2749-A21E-35A839943671}" srcOrd="2" destOrd="0" presId="urn:microsoft.com/office/officeart/2005/8/layout/hierarchy3"/>
    <dgm:cxn modelId="{8AB48C6E-8B02-4085-A86E-CE99A05F6E88}" type="presParOf" srcId="{B8CE6112-F86D-E849-B514-086069D887CB}" destId="{73301F81-1F1D-3F46-B392-A59C2C4C807C}" srcOrd="3" destOrd="0" presId="urn:microsoft.com/office/officeart/2005/8/layout/hierarchy3"/>
    <dgm:cxn modelId="{77FFF6F6-96AE-4930-820C-0831FAC97090}" type="presParOf" srcId="{B8CE6112-F86D-E849-B514-086069D887CB}" destId="{F25706D1-68D7-8C43-A6D7-5B86169F3E21}" srcOrd="4" destOrd="0" presId="urn:microsoft.com/office/officeart/2005/8/layout/hierarchy3"/>
    <dgm:cxn modelId="{C1852612-BD93-4A19-8FBD-C2C34DEA090D}" type="presParOf" srcId="{B8CE6112-F86D-E849-B514-086069D887CB}" destId="{DDD7714F-70F6-4041-A377-C7AF7CC48C51}" srcOrd="5" destOrd="0" presId="urn:microsoft.com/office/officeart/2005/8/layout/hierarchy3"/>
    <dgm:cxn modelId="{A375AE80-F142-4FCB-9E80-9A614A545302}" type="presParOf" srcId="{3DA2996A-B9CC-754B-A3CD-41FF8722C935}" destId="{F6F0469B-1C50-4B4D-BF68-CF7F3D49A7AC}" srcOrd="1" destOrd="0" presId="urn:microsoft.com/office/officeart/2005/8/layout/hierarchy3"/>
    <dgm:cxn modelId="{A64784A6-114A-4CC1-B6AA-390C2D5A37DE}" type="presParOf" srcId="{F6F0469B-1C50-4B4D-BF68-CF7F3D49A7AC}" destId="{769E2691-6716-7D43-9378-8323DC986804}" srcOrd="0" destOrd="0" presId="urn:microsoft.com/office/officeart/2005/8/layout/hierarchy3"/>
    <dgm:cxn modelId="{193AB587-0B34-4878-BF31-3487CFC4E9C5}" type="presParOf" srcId="{769E2691-6716-7D43-9378-8323DC986804}" destId="{BA133919-C9B4-1F46-8D96-28E5A05EB3DE}" srcOrd="0" destOrd="0" presId="urn:microsoft.com/office/officeart/2005/8/layout/hierarchy3"/>
    <dgm:cxn modelId="{D9D0691F-34A3-490E-8700-F61D21758663}" type="presParOf" srcId="{769E2691-6716-7D43-9378-8323DC986804}" destId="{C1CC0758-1E89-014B-BCA6-B412B5096445}" srcOrd="1" destOrd="0" presId="urn:microsoft.com/office/officeart/2005/8/layout/hierarchy3"/>
    <dgm:cxn modelId="{20A30053-D7E6-4487-B0F1-D2AEB7AD5734}" type="presParOf" srcId="{F6F0469B-1C50-4B4D-BF68-CF7F3D49A7AC}" destId="{E2153473-BC31-5845-A6D5-1BA6957C2C0E}" srcOrd="1" destOrd="0" presId="urn:microsoft.com/office/officeart/2005/8/layout/hierarchy3"/>
    <dgm:cxn modelId="{99B1C487-1862-4659-8306-9D90873C6AA7}" type="presParOf" srcId="{E2153473-BC31-5845-A6D5-1BA6957C2C0E}" destId="{A9557D1F-C5B3-4E4A-8CE5-F4F68D65AEEB}" srcOrd="0" destOrd="0" presId="urn:microsoft.com/office/officeart/2005/8/layout/hierarchy3"/>
    <dgm:cxn modelId="{6B6B665B-9B16-44B5-AAE2-0826A9A0692F}" type="presParOf" srcId="{E2153473-BC31-5845-A6D5-1BA6957C2C0E}" destId="{79124905-5F4B-C442-AA9D-A554D067E1CE}" srcOrd="1" destOrd="0" presId="urn:microsoft.com/office/officeart/2005/8/layout/hierarchy3"/>
    <dgm:cxn modelId="{4A000CD9-3E40-49EF-AB14-6A38F034CD49}" type="presParOf" srcId="{E2153473-BC31-5845-A6D5-1BA6957C2C0E}" destId="{8AECC5BC-2112-6C47-BA97-C703B279B190}" srcOrd="2" destOrd="0" presId="urn:microsoft.com/office/officeart/2005/8/layout/hierarchy3"/>
    <dgm:cxn modelId="{BE223238-81A8-4356-9F24-6D81B0BA1C99}" type="presParOf" srcId="{E2153473-BC31-5845-A6D5-1BA6957C2C0E}" destId="{6023BBE9-C729-A74F-9B11-823A1A565C70}" srcOrd="3" destOrd="0" presId="urn:microsoft.com/office/officeart/2005/8/layout/hierarchy3"/>
    <dgm:cxn modelId="{A3367A01-0A21-424C-AF30-9305C8321D9E}" type="presParOf" srcId="{E2153473-BC31-5845-A6D5-1BA6957C2C0E}" destId="{6A58B61E-B9B8-664C-AF64-AB9D200576BF}" srcOrd="4" destOrd="0" presId="urn:microsoft.com/office/officeart/2005/8/layout/hierarchy3"/>
    <dgm:cxn modelId="{A2B8C5BB-85EB-4AAB-85AC-DDCD73445A32}" type="presParOf" srcId="{E2153473-BC31-5845-A6D5-1BA6957C2C0E}" destId="{F8F89AFA-7427-B447-B5EA-897B3007A5D0}" srcOrd="5" destOrd="0" presId="urn:microsoft.com/office/officeart/2005/8/layout/hierarchy3"/>
    <dgm:cxn modelId="{956BEF48-B47E-4F77-B4E2-C4DB60322FD4}" type="presParOf" srcId="{3DA2996A-B9CC-754B-A3CD-41FF8722C935}" destId="{D5782773-546F-4B43-B653-C19630E96BA7}" srcOrd="2" destOrd="0" presId="urn:microsoft.com/office/officeart/2005/8/layout/hierarchy3"/>
    <dgm:cxn modelId="{6C6A30DA-6716-4142-9B87-C8D58AF809EC}" type="presParOf" srcId="{D5782773-546F-4B43-B653-C19630E96BA7}" destId="{640E051F-BBD0-6741-9C3C-B97A7DCE4BF5}" srcOrd="0" destOrd="0" presId="urn:microsoft.com/office/officeart/2005/8/layout/hierarchy3"/>
    <dgm:cxn modelId="{33E14EC7-BD68-4275-AE05-B7515C4315D3}" type="presParOf" srcId="{640E051F-BBD0-6741-9C3C-B97A7DCE4BF5}" destId="{07B8B408-BBEA-5347-BC4A-13FA8D964551}" srcOrd="0" destOrd="0" presId="urn:microsoft.com/office/officeart/2005/8/layout/hierarchy3"/>
    <dgm:cxn modelId="{548B2B36-86F9-44A2-923A-B6A6A3A2F788}" type="presParOf" srcId="{640E051F-BBD0-6741-9C3C-B97A7DCE4BF5}" destId="{3EA10360-C008-6E4F-801E-D8671B796508}" srcOrd="1" destOrd="0" presId="urn:microsoft.com/office/officeart/2005/8/layout/hierarchy3"/>
    <dgm:cxn modelId="{F4BB2E07-6A52-49C4-A64C-A39131FB4A70}" type="presParOf" srcId="{D5782773-546F-4B43-B653-C19630E96BA7}" destId="{4958449E-9195-834A-9D01-00FEC0F80FDB}" srcOrd="1" destOrd="0" presId="urn:microsoft.com/office/officeart/2005/8/layout/hierarchy3"/>
    <dgm:cxn modelId="{32430000-E13F-4063-9C46-7C5001C8B470}" type="presParOf" srcId="{4958449E-9195-834A-9D01-00FEC0F80FDB}" destId="{9F877505-089D-AE47-A1F1-6C24D9394F4F}" srcOrd="0" destOrd="0" presId="urn:microsoft.com/office/officeart/2005/8/layout/hierarchy3"/>
    <dgm:cxn modelId="{257E54B2-8A4A-4B02-975C-3EA2D7009DA1}" type="presParOf" srcId="{4958449E-9195-834A-9D01-00FEC0F80FDB}" destId="{6FE81644-B710-2848-8BE0-2E9C1E143939}" srcOrd="1" destOrd="0" presId="urn:microsoft.com/office/officeart/2005/8/layout/hierarchy3"/>
    <dgm:cxn modelId="{9FAB1007-F3C4-462F-ACA8-862A73598220}" type="presParOf" srcId="{4958449E-9195-834A-9D01-00FEC0F80FDB}" destId="{40E2CB40-9B00-E748-B505-5DD3E635E558}" srcOrd="2" destOrd="0" presId="urn:microsoft.com/office/officeart/2005/8/layout/hierarchy3"/>
    <dgm:cxn modelId="{02FCE3AD-2BC5-4C70-8901-2D81D4471FA2}" type="presParOf" srcId="{4958449E-9195-834A-9D01-00FEC0F80FDB}" destId="{3632657C-BFC7-224C-84FA-CA5FAF7AD56D}" srcOrd="3" destOrd="0" presId="urn:microsoft.com/office/officeart/2005/8/layout/hierarchy3"/>
    <dgm:cxn modelId="{064B22DA-CF65-4110-8D58-E982B1E1AB55}" type="presParOf" srcId="{3DA2996A-B9CC-754B-A3CD-41FF8722C935}" destId="{98B7D865-64B7-E34C-AC7A-85423EB28E74}" srcOrd="3" destOrd="0" presId="urn:microsoft.com/office/officeart/2005/8/layout/hierarchy3"/>
    <dgm:cxn modelId="{78E3CE49-3E29-49B2-8409-B67D0FB3B5F6}" type="presParOf" srcId="{98B7D865-64B7-E34C-AC7A-85423EB28E74}" destId="{6F698E34-A0C1-DB47-BA5F-E9ED61FC76FC}" srcOrd="0" destOrd="0" presId="urn:microsoft.com/office/officeart/2005/8/layout/hierarchy3"/>
    <dgm:cxn modelId="{E30E7B4A-B96F-4C44-A9BD-0DA7ACAA6EA8}" type="presParOf" srcId="{6F698E34-A0C1-DB47-BA5F-E9ED61FC76FC}" destId="{20E4A332-023C-354A-A82F-E68BD57D1F45}" srcOrd="0" destOrd="0" presId="urn:microsoft.com/office/officeart/2005/8/layout/hierarchy3"/>
    <dgm:cxn modelId="{5F66035B-3A92-40B2-A1D7-F98CFC76CCB4}" type="presParOf" srcId="{6F698E34-A0C1-DB47-BA5F-E9ED61FC76FC}" destId="{8D2DA61F-636E-4C4F-917A-A69C97043AB4}" srcOrd="1" destOrd="0" presId="urn:microsoft.com/office/officeart/2005/8/layout/hierarchy3"/>
    <dgm:cxn modelId="{0E6AA0CB-672C-4D62-B879-3786DB93D2E2}" type="presParOf" srcId="{98B7D865-64B7-E34C-AC7A-85423EB28E74}" destId="{3D423C43-8A36-9449-8EE3-38CC78B49084}" srcOrd="1" destOrd="0" presId="urn:microsoft.com/office/officeart/2005/8/layout/hierarchy3"/>
    <dgm:cxn modelId="{9CF678A1-153D-4FE3-8AF7-427490617042}" type="presParOf" srcId="{3D423C43-8A36-9449-8EE3-38CC78B49084}" destId="{96C0B8AD-0DBD-D346-8EE3-09BFB11167B9}" srcOrd="0" destOrd="0" presId="urn:microsoft.com/office/officeart/2005/8/layout/hierarchy3"/>
    <dgm:cxn modelId="{CD54B2B5-C6F8-4524-A3A7-D10F302CC1F4}" type="presParOf" srcId="{3D423C43-8A36-9449-8EE3-38CC78B49084}" destId="{DA57115A-100A-0B4A-9BAC-ABEC59ABB382}" srcOrd="1" destOrd="0" presId="urn:microsoft.com/office/officeart/2005/8/layout/hierarchy3"/>
    <dgm:cxn modelId="{449A4652-C6B7-45EC-849E-CD3327AB2490}" type="presParOf" srcId="{3D423C43-8A36-9449-8EE3-38CC78B49084}" destId="{DD922611-B3FD-504D-B7FB-01A6B7FC4849}" srcOrd="2" destOrd="0" presId="urn:microsoft.com/office/officeart/2005/8/layout/hierarchy3"/>
    <dgm:cxn modelId="{D5F1F607-E188-4438-ACE1-9B1B5383779E}" type="presParOf" srcId="{3D423C43-8A36-9449-8EE3-38CC78B49084}" destId="{3394CABE-AB99-1C4A-B9C0-729743D086F2}" srcOrd="3" destOrd="0" presId="urn:microsoft.com/office/officeart/2005/8/layout/hierarchy3"/>
    <dgm:cxn modelId="{D1120192-76FB-4643-A7E4-329AAD147460}" type="presParOf" srcId="{3DA2996A-B9CC-754B-A3CD-41FF8722C935}" destId="{4EDD79EB-12A8-3845-8B34-819F37DDE97D}" srcOrd="4" destOrd="0" presId="urn:microsoft.com/office/officeart/2005/8/layout/hierarchy3"/>
    <dgm:cxn modelId="{142B7877-EA9E-49D8-B3A8-ED685FE58B66}" type="presParOf" srcId="{4EDD79EB-12A8-3845-8B34-819F37DDE97D}" destId="{5FD2D44A-9250-6242-A721-DECC9E950A9E}" srcOrd="0" destOrd="0" presId="urn:microsoft.com/office/officeart/2005/8/layout/hierarchy3"/>
    <dgm:cxn modelId="{65AF1B1F-0D6E-490A-A503-DCC229BA7424}" type="presParOf" srcId="{5FD2D44A-9250-6242-A721-DECC9E950A9E}" destId="{8A3AFC21-FCDC-294F-83C4-28C57F26AA02}" srcOrd="0" destOrd="0" presId="urn:microsoft.com/office/officeart/2005/8/layout/hierarchy3"/>
    <dgm:cxn modelId="{C31A17D9-435C-4FB2-A04A-86C80AE4E2C1}" type="presParOf" srcId="{5FD2D44A-9250-6242-A721-DECC9E950A9E}" destId="{5627C395-5AEB-6049-AFCA-210CC7A007BA}" srcOrd="1" destOrd="0" presId="urn:microsoft.com/office/officeart/2005/8/layout/hierarchy3"/>
    <dgm:cxn modelId="{8F0BA784-309B-4B3E-AE7E-5D5AF6FEB6C9}" type="presParOf" srcId="{4EDD79EB-12A8-3845-8B34-819F37DDE97D}" destId="{B64C6DDD-FB4D-B245-AE67-CC0175529B3C}" srcOrd="1" destOrd="0" presId="urn:microsoft.com/office/officeart/2005/8/layout/hierarchy3"/>
    <dgm:cxn modelId="{E131199B-F935-448C-AA8E-F68F343E890A}" type="presParOf" srcId="{B64C6DDD-FB4D-B245-AE67-CC0175529B3C}" destId="{E976EDA8-6C28-DE4A-87DF-710404B66FFB}" srcOrd="0" destOrd="0" presId="urn:microsoft.com/office/officeart/2005/8/layout/hierarchy3"/>
    <dgm:cxn modelId="{8327ECBB-BE91-4AB0-B24D-44DD6D811259}" type="presParOf" srcId="{B64C6DDD-FB4D-B245-AE67-CC0175529B3C}" destId="{23B72943-9D2C-B447-9862-078C01E5CD48}" srcOrd="1" destOrd="0" presId="urn:microsoft.com/office/officeart/2005/8/layout/hierarchy3"/>
    <dgm:cxn modelId="{FD30A722-7C60-4DD9-83DD-E533887961AC}" type="presParOf" srcId="{B64C6DDD-FB4D-B245-AE67-CC0175529B3C}" destId="{9DD1C069-7EFF-BE4E-9BEF-C0171B20E754}" srcOrd="2" destOrd="0" presId="urn:microsoft.com/office/officeart/2005/8/layout/hierarchy3"/>
    <dgm:cxn modelId="{170EBDD6-7DEB-4103-A354-165BF198A048}" type="presParOf" srcId="{B64C6DDD-FB4D-B245-AE67-CC0175529B3C}" destId="{14B23716-2CC8-5148-A061-F33F23804BE5}" srcOrd="3" destOrd="0" presId="urn:microsoft.com/office/officeart/2005/8/layout/hierarchy3"/>
    <dgm:cxn modelId="{0F9DE7E9-24B9-48ED-A649-50110889E6D1}" type="presParOf" srcId="{B64C6DDD-FB4D-B245-AE67-CC0175529B3C}" destId="{B558153D-11A8-6142-B758-300ACA5246DD}" srcOrd="4" destOrd="0" presId="urn:microsoft.com/office/officeart/2005/8/layout/hierarchy3"/>
    <dgm:cxn modelId="{E5801006-3834-46A0-ACE0-2A2E6F6F2378}" type="presParOf" srcId="{B64C6DDD-FB4D-B245-AE67-CC0175529B3C}" destId="{5F283CA6-EFED-9B45-B629-D2FA0BF4ADCB}" srcOrd="5" destOrd="0" presId="urn:microsoft.com/office/officeart/2005/8/layout/hierarchy3"/>
    <dgm:cxn modelId="{25908211-E769-467E-B198-B3ABDF431ED4}" type="presParOf" srcId="{B64C6DDD-FB4D-B245-AE67-CC0175529B3C}" destId="{12865B71-5B1C-3140-BFB5-38937DC9BCE6}" srcOrd="6" destOrd="0" presId="urn:microsoft.com/office/officeart/2005/8/layout/hierarchy3"/>
    <dgm:cxn modelId="{00710E91-7D27-4C0B-AE56-F45DC01ECA0A}" type="presParOf" srcId="{B64C6DDD-FB4D-B245-AE67-CC0175529B3C}" destId="{ABA92FFD-011E-CD40-84AF-075B95B64B93}" srcOrd="7" destOrd="0" presId="urn:microsoft.com/office/officeart/2005/8/layout/hierarchy3"/>
    <dgm:cxn modelId="{BD2127DE-69BD-4C81-85ED-229C1F2067D9}" type="presParOf" srcId="{3DA2996A-B9CC-754B-A3CD-41FF8722C935}" destId="{BA4AF88A-9F88-3B47-A7E0-FF47907435A1}" srcOrd="5" destOrd="0" presId="urn:microsoft.com/office/officeart/2005/8/layout/hierarchy3"/>
    <dgm:cxn modelId="{98D2124A-C69F-46B7-91BA-728A2A019515}" type="presParOf" srcId="{BA4AF88A-9F88-3B47-A7E0-FF47907435A1}" destId="{73E51ADC-1E5D-264D-9298-5FB5C1963DAD}" srcOrd="0" destOrd="0" presId="urn:microsoft.com/office/officeart/2005/8/layout/hierarchy3"/>
    <dgm:cxn modelId="{209992B0-AC81-482B-9C97-5974DFF92A1C}" type="presParOf" srcId="{73E51ADC-1E5D-264D-9298-5FB5C1963DAD}" destId="{7C4B08AE-504D-5445-8927-ABADC132B1EA}" srcOrd="0" destOrd="0" presId="urn:microsoft.com/office/officeart/2005/8/layout/hierarchy3"/>
    <dgm:cxn modelId="{63BDDD82-081F-415B-83B0-6589A47192CC}" type="presParOf" srcId="{73E51ADC-1E5D-264D-9298-5FB5C1963DAD}" destId="{7E8E6DBD-621F-D641-8A93-A92DC836FF95}" srcOrd="1" destOrd="0" presId="urn:microsoft.com/office/officeart/2005/8/layout/hierarchy3"/>
    <dgm:cxn modelId="{FE51BB67-0274-4CB1-8001-09F54D816960}" type="presParOf" srcId="{BA4AF88A-9F88-3B47-A7E0-FF47907435A1}" destId="{51D245AE-8965-5241-B830-73449F62C854}" srcOrd="1" destOrd="0" presId="urn:microsoft.com/office/officeart/2005/8/layout/hierarchy3"/>
    <dgm:cxn modelId="{4E38F8E4-62A6-46C1-8618-B0AC91A44B19}" type="presParOf" srcId="{51D245AE-8965-5241-B830-73449F62C854}" destId="{6C7CCA5F-C27C-C242-A47B-5B9938F66569}" srcOrd="0" destOrd="0" presId="urn:microsoft.com/office/officeart/2005/8/layout/hierarchy3"/>
    <dgm:cxn modelId="{B3582B78-F3FE-4190-90B5-F3D0D082AE7B}" type="presParOf" srcId="{51D245AE-8965-5241-B830-73449F62C854}" destId="{9B3581C4-2FD4-694B-98B7-571A5B50C826}" srcOrd="1" destOrd="0" presId="urn:microsoft.com/office/officeart/2005/8/layout/hierarchy3"/>
    <dgm:cxn modelId="{A24BC3E3-E109-4CCC-8C51-969D7AB23881}" type="presParOf" srcId="{51D245AE-8965-5241-B830-73449F62C854}" destId="{4236FFC8-1C6E-D94D-BE64-0D9C3F213F9C}" srcOrd="2" destOrd="0" presId="urn:microsoft.com/office/officeart/2005/8/layout/hierarchy3"/>
    <dgm:cxn modelId="{BAA10BA5-9A3B-44D3-BB7A-CE1B2565A612}" type="presParOf" srcId="{51D245AE-8965-5241-B830-73449F62C854}" destId="{997B334E-E3E7-484A-94FD-9FE98B06E5D3}" srcOrd="3" destOrd="0" presId="urn:microsoft.com/office/officeart/2005/8/layout/hierarchy3"/>
    <dgm:cxn modelId="{E5E0CA6F-27D2-4B67-A309-CC5C789FFE05}" type="presParOf" srcId="{51D245AE-8965-5241-B830-73449F62C854}" destId="{1F173F23-D7E9-2140-98A9-81B7F6662385}" srcOrd="4" destOrd="0" presId="urn:microsoft.com/office/officeart/2005/8/layout/hierarchy3"/>
    <dgm:cxn modelId="{3719F010-E619-4803-B9AE-4C8DBB451713}" type="presParOf" srcId="{51D245AE-8965-5241-B830-73449F62C854}" destId="{EE3028E2-F2A6-A548-A078-22AA4CF2097D}" srcOrd="5" destOrd="0" presId="urn:microsoft.com/office/officeart/2005/8/layout/hierarchy3"/>
    <dgm:cxn modelId="{80A5C3C3-8AB9-4CE3-8F08-F24F2CF489CA}" type="presParOf" srcId="{51D245AE-8965-5241-B830-73449F62C854}" destId="{35EA8B6E-7CBA-3C46-ACBA-B28BF59A2486}" srcOrd="6" destOrd="0" presId="urn:microsoft.com/office/officeart/2005/8/layout/hierarchy3"/>
    <dgm:cxn modelId="{4DE7568A-4779-4FFE-A988-95E5DD090055}" type="presParOf" srcId="{51D245AE-8965-5241-B830-73449F62C854}" destId="{092E03E6-0390-364F-B243-BCD0C52801E2}" srcOrd="7" destOrd="0" presId="urn:microsoft.com/office/officeart/2005/8/layout/hierarchy3"/>
    <dgm:cxn modelId="{E063FD42-6D4E-4AC1-AD27-4C0318946605}" type="presParOf" srcId="{51D245AE-8965-5241-B830-73449F62C854}" destId="{5E914F32-FE04-9D4B-B1A1-C47F3DB5E6F2}" srcOrd="8" destOrd="0" presId="urn:microsoft.com/office/officeart/2005/8/layout/hierarchy3"/>
    <dgm:cxn modelId="{FAE77207-7C35-481A-AD1B-A482F9979FBD}" type="presParOf" srcId="{51D245AE-8965-5241-B830-73449F62C854}" destId="{CC575E2B-BF36-C244-BFA9-0A26DD34CB23}" srcOrd="9" destOrd="0" presId="urn:microsoft.com/office/officeart/2005/8/layout/hierarchy3"/>
    <dgm:cxn modelId="{51B9D45E-2E06-4EB0-AE9B-5D86E3107087}" type="presParOf" srcId="{3DA2996A-B9CC-754B-A3CD-41FF8722C935}" destId="{14B39D54-97F4-A642-8172-D4845DF6B17C}" srcOrd="6" destOrd="0" presId="urn:microsoft.com/office/officeart/2005/8/layout/hierarchy3"/>
    <dgm:cxn modelId="{63E9AC44-AD67-48C5-AC88-A02177E8F3B4}" type="presParOf" srcId="{14B39D54-97F4-A642-8172-D4845DF6B17C}" destId="{3ED6C7EF-24BB-7342-8D42-B1DAABDCCBDF}" srcOrd="0" destOrd="0" presId="urn:microsoft.com/office/officeart/2005/8/layout/hierarchy3"/>
    <dgm:cxn modelId="{90628F5B-151D-478C-8068-03AF9BE4CAB8}" type="presParOf" srcId="{3ED6C7EF-24BB-7342-8D42-B1DAABDCCBDF}" destId="{51CA69B9-995A-3146-AEC4-A30299EAFD91}" srcOrd="0" destOrd="0" presId="urn:microsoft.com/office/officeart/2005/8/layout/hierarchy3"/>
    <dgm:cxn modelId="{54FF3682-77A6-4349-9CCC-BB8FCB240EB2}" type="presParOf" srcId="{3ED6C7EF-24BB-7342-8D42-B1DAABDCCBDF}" destId="{A3EBC1A4-3CA1-964A-8FB8-1070D94A0A1C}" srcOrd="1" destOrd="0" presId="urn:microsoft.com/office/officeart/2005/8/layout/hierarchy3"/>
    <dgm:cxn modelId="{4F19DE64-23D5-4638-937A-45BC2B001378}" type="presParOf" srcId="{14B39D54-97F4-A642-8172-D4845DF6B17C}" destId="{A8A13AA4-94BD-1E4B-9957-85A2CC29447C}" srcOrd="1" destOrd="0" presId="urn:microsoft.com/office/officeart/2005/8/layout/hierarchy3"/>
    <dgm:cxn modelId="{27DEF8AF-F02A-4E91-95CF-85AB66204E83}" type="presParOf" srcId="{A8A13AA4-94BD-1E4B-9957-85A2CC29447C}" destId="{437448C7-8D9E-894B-8A39-BF62597BFD1F}" srcOrd="0" destOrd="0" presId="urn:microsoft.com/office/officeart/2005/8/layout/hierarchy3"/>
    <dgm:cxn modelId="{DE0DF78E-C1FD-4B5C-BD6B-F1C613EF0419}" type="presParOf" srcId="{A8A13AA4-94BD-1E4B-9957-85A2CC29447C}" destId="{80FE65BA-CA7D-9B4B-8240-226E315E8C05}" srcOrd="1" destOrd="0" presId="urn:microsoft.com/office/officeart/2005/8/layout/hierarchy3"/>
    <dgm:cxn modelId="{AF27D013-5272-4133-812C-E4F1D8FE944C}" type="presParOf" srcId="{A8A13AA4-94BD-1E4B-9957-85A2CC29447C}" destId="{09E76712-CFC8-9047-BE35-9AED4279CA14}" srcOrd="2" destOrd="0" presId="urn:microsoft.com/office/officeart/2005/8/layout/hierarchy3"/>
    <dgm:cxn modelId="{0745653A-AEF2-41DC-833F-8858AB784ED4}" type="presParOf" srcId="{A8A13AA4-94BD-1E4B-9957-85A2CC29447C}" destId="{59C8AD72-1FF0-6D4F-ABDA-EF6C6C91D979}" srcOrd="3" destOrd="0" presId="urn:microsoft.com/office/officeart/2005/8/layout/hierarchy3"/>
    <dgm:cxn modelId="{5320EB8F-0369-4124-952F-38270030D8C1}" type="presParOf" srcId="{A8A13AA4-94BD-1E4B-9957-85A2CC29447C}" destId="{4D9FE055-ADA2-6C4F-B60B-7CBC43A089E6}" srcOrd="4" destOrd="0" presId="urn:microsoft.com/office/officeart/2005/8/layout/hierarchy3"/>
    <dgm:cxn modelId="{24B08D70-5D49-4D70-8B0D-9A441C10E988}" type="presParOf" srcId="{A8A13AA4-94BD-1E4B-9957-85A2CC29447C}" destId="{E5C17912-BBD8-EA48-B033-E10027B13EC4}" srcOrd="5" destOrd="0" presId="urn:microsoft.com/office/officeart/2005/8/layout/hierarchy3"/>
    <dgm:cxn modelId="{C82A3366-1948-483F-B721-767161B060EE}" type="presParOf" srcId="{A8A13AA4-94BD-1E4B-9957-85A2CC29447C}" destId="{5DF2E0AC-F16A-7B43-A3E3-38B736183D8E}" srcOrd="6" destOrd="0" presId="urn:microsoft.com/office/officeart/2005/8/layout/hierarchy3"/>
    <dgm:cxn modelId="{3ACAAE16-A8C9-4F89-B452-AED4B75E2C32}" type="presParOf" srcId="{A8A13AA4-94BD-1E4B-9957-85A2CC29447C}" destId="{FCF6F526-FB38-FE4D-A494-4DFFD18DA82E}" srcOrd="7" destOrd="0" presId="urn:microsoft.com/office/officeart/2005/8/layout/hierarchy3"/>
    <dgm:cxn modelId="{F68FB106-B4F3-4CED-9A54-76C1A0EAC4D5}" type="presParOf" srcId="{A8A13AA4-94BD-1E4B-9957-85A2CC29447C}" destId="{FC0FD8D0-996E-6443-9AFF-FC093786F2BB}" srcOrd="8" destOrd="0" presId="urn:microsoft.com/office/officeart/2005/8/layout/hierarchy3"/>
    <dgm:cxn modelId="{7A20DE98-3AB1-4099-9486-04C8371C5624}" type="presParOf" srcId="{A8A13AA4-94BD-1E4B-9957-85A2CC29447C}" destId="{9B9AE7A8-612B-0545-961B-2FB089BD92F9}" srcOrd="9" destOrd="0" presId="urn:microsoft.com/office/officeart/2005/8/layout/hierarchy3"/>
    <dgm:cxn modelId="{540E9966-B30E-4303-9170-0E0295D0AAF6}" type="presParOf" srcId="{3DA2996A-B9CC-754B-A3CD-41FF8722C935}" destId="{AF6E4287-AEB5-7143-99D0-53C62C5C1F09}" srcOrd="7" destOrd="0" presId="urn:microsoft.com/office/officeart/2005/8/layout/hierarchy3"/>
    <dgm:cxn modelId="{8A5E0EE5-B137-4330-97AF-4E1C0EE3BABF}" type="presParOf" srcId="{AF6E4287-AEB5-7143-99D0-53C62C5C1F09}" destId="{78CFACDA-E4B9-F547-AD11-FB2DED584293}" srcOrd="0" destOrd="0" presId="urn:microsoft.com/office/officeart/2005/8/layout/hierarchy3"/>
    <dgm:cxn modelId="{BFEA256B-4C89-49CC-9067-E238D666F7D6}" type="presParOf" srcId="{78CFACDA-E4B9-F547-AD11-FB2DED584293}" destId="{04A97591-A644-7A4E-A21C-0F455A246C0B}" srcOrd="0" destOrd="0" presId="urn:microsoft.com/office/officeart/2005/8/layout/hierarchy3"/>
    <dgm:cxn modelId="{167D71ED-8DBE-473C-A7C4-1BC01991248E}" type="presParOf" srcId="{78CFACDA-E4B9-F547-AD11-FB2DED584293}" destId="{986E21F7-1EC6-6044-A4BD-94ABA22EBA0E}" srcOrd="1" destOrd="0" presId="urn:microsoft.com/office/officeart/2005/8/layout/hierarchy3"/>
    <dgm:cxn modelId="{17F30D82-3834-43AB-BFFF-3440E4A4E2D2}" type="presParOf" srcId="{AF6E4287-AEB5-7143-99D0-53C62C5C1F09}" destId="{8E02AF95-9737-1F40-9B03-D871C623D3B3}" srcOrd="1" destOrd="0" presId="urn:microsoft.com/office/officeart/2005/8/layout/hierarchy3"/>
    <dgm:cxn modelId="{FE3439C2-B7D4-44F7-89FF-3153241AA541}" type="presParOf" srcId="{8E02AF95-9737-1F40-9B03-D871C623D3B3}" destId="{B575AD4C-A0B9-C546-951C-87B42CC951D5}" srcOrd="0" destOrd="0" presId="urn:microsoft.com/office/officeart/2005/8/layout/hierarchy3"/>
    <dgm:cxn modelId="{96C6943B-1181-4684-ADE6-F8CAD88CC93C}" type="presParOf" srcId="{8E02AF95-9737-1F40-9B03-D871C623D3B3}" destId="{D314026A-2F78-F84E-8045-6675029EDD49}" srcOrd="1" destOrd="0" presId="urn:microsoft.com/office/officeart/2005/8/layout/hierarchy3"/>
    <dgm:cxn modelId="{A19437F9-9E11-4AA9-9F27-EC58A68351CF}" type="presParOf" srcId="{8E02AF95-9737-1F40-9B03-D871C623D3B3}" destId="{16E58DE1-A091-5548-8240-35067CD2D11F}" srcOrd="2" destOrd="0" presId="urn:microsoft.com/office/officeart/2005/8/layout/hierarchy3"/>
    <dgm:cxn modelId="{31EC0C0A-8D85-4D81-9E13-8A52AD0FD254}" type="presParOf" srcId="{8E02AF95-9737-1F40-9B03-D871C623D3B3}" destId="{EFCCE37F-D0FD-4444-9D80-DBC41CEF80D2}" srcOrd="3" destOrd="0" presId="urn:microsoft.com/office/officeart/2005/8/layout/hierarchy3"/>
    <dgm:cxn modelId="{4A966C04-9C50-422E-B2D1-C4691C4FFBCB}" type="presParOf" srcId="{8E02AF95-9737-1F40-9B03-D871C623D3B3}" destId="{7DDFF29B-2975-EF45-B31C-ECD72FD9ABF0}" srcOrd="4" destOrd="0" presId="urn:microsoft.com/office/officeart/2005/8/layout/hierarchy3"/>
    <dgm:cxn modelId="{FEF776C8-2178-4032-930C-A290CE02C569}" type="presParOf" srcId="{8E02AF95-9737-1F40-9B03-D871C623D3B3}" destId="{3A801272-935B-9A41-A9D1-B14936F53555}"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EA3712-77AD-4C52-BC5D-8C3DD8AA7E52}" type="doc">
      <dgm:prSet loTypeId="urn:microsoft.com/office/officeart/2005/8/layout/pyramid2" loCatId="pyramid" qsTypeId="urn:microsoft.com/office/officeart/2005/8/quickstyle/simple1" qsCatId="simple" csTypeId="urn:microsoft.com/office/officeart/2005/8/colors/accent1_2" csCatId="accent1" phldr="1"/>
      <dgm:spPr/>
    </dgm:pt>
    <dgm:pt modelId="{54FA8819-B70C-4874-AC77-A7821414F16C}">
      <dgm:prSet phldrT="[Text]"/>
      <dgm:spPr>
        <a:solidFill>
          <a:srgbClr val="00B0F0"/>
        </a:solidFill>
        <a:ln>
          <a:solidFill>
            <a:srgbClr val="00B0F0"/>
          </a:solidFill>
        </a:ln>
      </dgm:spPr>
      <dgm:t>
        <a:bodyPr/>
        <a:lstStyle/>
        <a:p>
          <a:r>
            <a:rPr lang="en-AU" b="0" dirty="0">
              <a:solidFill>
                <a:schemeClr val="bg1"/>
              </a:solidFill>
            </a:rPr>
            <a:t>New customers</a:t>
          </a:r>
          <a:endParaRPr lang="en-AU" b="0" dirty="0"/>
        </a:p>
      </dgm:t>
    </dgm:pt>
    <dgm:pt modelId="{2A3FDEB2-A02B-490B-9ABE-084F14E4DD8F}" type="parTrans" cxnId="{A4284F1E-14DF-4F1F-9287-B65F9AE7241A}">
      <dgm:prSet/>
      <dgm:spPr/>
      <dgm:t>
        <a:bodyPr/>
        <a:lstStyle/>
        <a:p>
          <a:endParaRPr lang="en-AU"/>
        </a:p>
      </dgm:t>
    </dgm:pt>
    <dgm:pt modelId="{32C6C18C-467F-4860-BBC0-53A94BACD2A4}" type="sibTrans" cxnId="{A4284F1E-14DF-4F1F-9287-B65F9AE7241A}">
      <dgm:prSet/>
      <dgm:spPr/>
      <dgm:t>
        <a:bodyPr/>
        <a:lstStyle/>
        <a:p>
          <a:endParaRPr lang="en-AU"/>
        </a:p>
      </dgm:t>
    </dgm:pt>
    <dgm:pt modelId="{81016225-5349-45E1-8BB0-2F0410F86A01}">
      <dgm:prSet phldrT="[Text]"/>
      <dgm:spPr>
        <a:solidFill>
          <a:srgbClr val="FF9900"/>
        </a:solidFill>
        <a:ln>
          <a:solidFill>
            <a:srgbClr val="FF9900"/>
          </a:solidFill>
        </a:ln>
      </dgm:spPr>
      <dgm:t>
        <a:bodyPr/>
        <a:lstStyle/>
        <a:p>
          <a:r>
            <a:rPr lang="en-AU" b="0" dirty="0">
              <a:solidFill>
                <a:schemeClr val="bg1"/>
              </a:solidFill>
            </a:rPr>
            <a:t>New segments</a:t>
          </a:r>
        </a:p>
      </dgm:t>
    </dgm:pt>
    <dgm:pt modelId="{07D64D41-06CF-4B02-AD4E-1C3E91B4AD4B}" type="parTrans" cxnId="{D0CF6885-E78C-439F-ACE7-D488DD07959D}">
      <dgm:prSet/>
      <dgm:spPr/>
      <dgm:t>
        <a:bodyPr/>
        <a:lstStyle/>
        <a:p>
          <a:endParaRPr lang="en-AU"/>
        </a:p>
      </dgm:t>
    </dgm:pt>
    <dgm:pt modelId="{310C4B93-06AF-4282-AA8B-E466AB517B9B}" type="sibTrans" cxnId="{D0CF6885-E78C-439F-ACE7-D488DD07959D}">
      <dgm:prSet/>
      <dgm:spPr/>
      <dgm:t>
        <a:bodyPr/>
        <a:lstStyle/>
        <a:p>
          <a:endParaRPr lang="en-AU"/>
        </a:p>
      </dgm:t>
    </dgm:pt>
    <dgm:pt modelId="{3B420D12-0865-4992-8293-5EDBCD9F7ED9}">
      <dgm:prSet phldrT="[Text]"/>
      <dgm:spPr>
        <a:solidFill>
          <a:srgbClr val="7030A0"/>
        </a:solidFill>
        <a:ln>
          <a:solidFill>
            <a:srgbClr val="7030A0"/>
          </a:solidFill>
        </a:ln>
      </dgm:spPr>
      <dgm:t>
        <a:bodyPr/>
        <a:lstStyle/>
        <a:p>
          <a:r>
            <a:rPr lang="en-AU" b="0" dirty="0">
              <a:solidFill>
                <a:schemeClr val="bg1"/>
              </a:solidFill>
            </a:rPr>
            <a:t>New industries</a:t>
          </a:r>
        </a:p>
      </dgm:t>
    </dgm:pt>
    <dgm:pt modelId="{786DBC19-05E2-4E69-8FAC-CABF16FE52AC}" type="parTrans" cxnId="{A308AB7E-5092-49E5-B5C5-7485E0973C07}">
      <dgm:prSet/>
      <dgm:spPr/>
      <dgm:t>
        <a:bodyPr/>
        <a:lstStyle/>
        <a:p>
          <a:endParaRPr lang="en-AU"/>
        </a:p>
      </dgm:t>
    </dgm:pt>
    <dgm:pt modelId="{1B2F9F0A-3120-4CE6-95F5-AD90E782CBFB}" type="sibTrans" cxnId="{A308AB7E-5092-49E5-B5C5-7485E0973C07}">
      <dgm:prSet/>
      <dgm:spPr/>
      <dgm:t>
        <a:bodyPr/>
        <a:lstStyle/>
        <a:p>
          <a:endParaRPr lang="en-AU"/>
        </a:p>
      </dgm:t>
    </dgm:pt>
    <dgm:pt modelId="{95CB87D2-AFE4-4D93-9FBA-91C20788955A}" type="pres">
      <dgm:prSet presAssocID="{EEEA3712-77AD-4C52-BC5D-8C3DD8AA7E52}" presName="compositeShape" presStyleCnt="0">
        <dgm:presLayoutVars>
          <dgm:dir/>
          <dgm:resizeHandles/>
        </dgm:presLayoutVars>
      </dgm:prSet>
      <dgm:spPr/>
    </dgm:pt>
    <dgm:pt modelId="{8C8738E7-8A36-4242-A43B-3BD4E1F56D00}" type="pres">
      <dgm:prSet presAssocID="{EEEA3712-77AD-4C52-BC5D-8C3DD8AA7E52}" presName="pyramid" presStyleLbl="node1" presStyleIdx="0" presStyleCnt="1" custLinFactNeighborX="711"/>
      <dgm:spPr/>
    </dgm:pt>
    <dgm:pt modelId="{93E4C0BA-6D80-4A88-9728-CA4378041E44}" type="pres">
      <dgm:prSet presAssocID="{EEEA3712-77AD-4C52-BC5D-8C3DD8AA7E52}" presName="theList" presStyleCnt="0"/>
      <dgm:spPr/>
    </dgm:pt>
    <dgm:pt modelId="{E3C06AF0-2CF5-4E3D-BAA1-04979460CD4E}" type="pres">
      <dgm:prSet presAssocID="{54FA8819-B70C-4874-AC77-A7821414F16C}" presName="aNode" presStyleLbl="fgAcc1" presStyleIdx="0" presStyleCnt="3">
        <dgm:presLayoutVars>
          <dgm:bulletEnabled val="1"/>
        </dgm:presLayoutVars>
      </dgm:prSet>
      <dgm:spPr/>
    </dgm:pt>
    <dgm:pt modelId="{2C1162AA-8C27-4B63-BFA4-4EC03E31B347}" type="pres">
      <dgm:prSet presAssocID="{54FA8819-B70C-4874-AC77-A7821414F16C}" presName="aSpace" presStyleCnt="0"/>
      <dgm:spPr/>
    </dgm:pt>
    <dgm:pt modelId="{AE5FDBBD-F46D-4F25-8AC4-4D55B4604634}" type="pres">
      <dgm:prSet presAssocID="{81016225-5349-45E1-8BB0-2F0410F86A01}" presName="aNode" presStyleLbl="fgAcc1" presStyleIdx="1" presStyleCnt="3">
        <dgm:presLayoutVars>
          <dgm:bulletEnabled val="1"/>
        </dgm:presLayoutVars>
      </dgm:prSet>
      <dgm:spPr/>
    </dgm:pt>
    <dgm:pt modelId="{A93ED113-59EF-4315-8F7D-54E1ED0E5E51}" type="pres">
      <dgm:prSet presAssocID="{81016225-5349-45E1-8BB0-2F0410F86A01}" presName="aSpace" presStyleCnt="0"/>
      <dgm:spPr/>
    </dgm:pt>
    <dgm:pt modelId="{331B9632-D72E-473D-B403-F9FAA7EB7054}" type="pres">
      <dgm:prSet presAssocID="{3B420D12-0865-4992-8293-5EDBCD9F7ED9}" presName="aNode" presStyleLbl="fgAcc1" presStyleIdx="2" presStyleCnt="3">
        <dgm:presLayoutVars>
          <dgm:bulletEnabled val="1"/>
        </dgm:presLayoutVars>
      </dgm:prSet>
      <dgm:spPr/>
    </dgm:pt>
    <dgm:pt modelId="{5DD2A3C0-3BF6-43F5-A4AC-3906355D344D}" type="pres">
      <dgm:prSet presAssocID="{3B420D12-0865-4992-8293-5EDBCD9F7ED9}" presName="aSpace" presStyleCnt="0"/>
      <dgm:spPr/>
    </dgm:pt>
  </dgm:ptLst>
  <dgm:cxnLst>
    <dgm:cxn modelId="{A4284F1E-14DF-4F1F-9287-B65F9AE7241A}" srcId="{EEEA3712-77AD-4C52-BC5D-8C3DD8AA7E52}" destId="{54FA8819-B70C-4874-AC77-A7821414F16C}" srcOrd="0" destOrd="0" parTransId="{2A3FDEB2-A02B-490B-9ABE-084F14E4DD8F}" sibTransId="{32C6C18C-467F-4860-BBC0-53A94BACD2A4}"/>
    <dgm:cxn modelId="{34FC5C39-0B0E-EF4F-9255-B920B2353ED8}" type="presOf" srcId="{54FA8819-B70C-4874-AC77-A7821414F16C}" destId="{E3C06AF0-2CF5-4E3D-BAA1-04979460CD4E}" srcOrd="0" destOrd="0" presId="urn:microsoft.com/office/officeart/2005/8/layout/pyramid2"/>
    <dgm:cxn modelId="{A308AB7E-5092-49E5-B5C5-7485E0973C07}" srcId="{EEEA3712-77AD-4C52-BC5D-8C3DD8AA7E52}" destId="{3B420D12-0865-4992-8293-5EDBCD9F7ED9}" srcOrd="2" destOrd="0" parTransId="{786DBC19-05E2-4E69-8FAC-CABF16FE52AC}" sibTransId="{1B2F9F0A-3120-4CE6-95F5-AD90E782CBFB}"/>
    <dgm:cxn modelId="{0F95E580-AE18-0147-B236-C85D343DB8CF}" type="presOf" srcId="{EEEA3712-77AD-4C52-BC5D-8C3DD8AA7E52}" destId="{95CB87D2-AFE4-4D93-9FBA-91C20788955A}" srcOrd="0" destOrd="0" presId="urn:microsoft.com/office/officeart/2005/8/layout/pyramid2"/>
    <dgm:cxn modelId="{6AF06082-5A9E-324C-AC83-C38088A36662}" type="presOf" srcId="{3B420D12-0865-4992-8293-5EDBCD9F7ED9}" destId="{331B9632-D72E-473D-B403-F9FAA7EB7054}" srcOrd="0" destOrd="0" presId="urn:microsoft.com/office/officeart/2005/8/layout/pyramid2"/>
    <dgm:cxn modelId="{D0CF6885-E78C-439F-ACE7-D488DD07959D}" srcId="{EEEA3712-77AD-4C52-BC5D-8C3DD8AA7E52}" destId="{81016225-5349-45E1-8BB0-2F0410F86A01}" srcOrd="1" destOrd="0" parTransId="{07D64D41-06CF-4B02-AD4E-1C3E91B4AD4B}" sibTransId="{310C4B93-06AF-4282-AA8B-E466AB517B9B}"/>
    <dgm:cxn modelId="{DEE482C9-677E-824F-8E9D-F6BEE7E9A188}" type="presOf" srcId="{81016225-5349-45E1-8BB0-2F0410F86A01}" destId="{AE5FDBBD-F46D-4F25-8AC4-4D55B4604634}" srcOrd="0" destOrd="0" presId="urn:microsoft.com/office/officeart/2005/8/layout/pyramid2"/>
    <dgm:cxn modelId="{3227B0F0-D60D-484C-85A7-576F3669E487}" type="presParOf" srcId="{95CB87D2-AFE4-4D93-9FBA-91C20788955A}" destId="{8C8738E7-8A36-4242-A43B-3BD4E1F56D00}" srcOrd="0" destOrd="0" presId="urn:microsoft.com/office/officeart/2005/8/layout/pyramid2"/>
    <dgm:cxn modelId="{10F78669-C007-9640-80CF-09A711535F28}" type="presParOf" srcId="{95CB87D2-AFE4-4D93-9FBA-91C20788955A}" destId="{93E4C0BA-6D80-4A88-9728-CA4378041E44}" srcOrd="1" destOrd="0" presId="urn:microsoft.com/office/officeart/2005/8/layout/pyramid2"/>
    <dgm:cxn modelId="{9563E57A-0028-4944-9411-DB1E6407852C}" type="presParOf" srcId="{93E4C0BA-6D80-4A88-9728-CA4378041E44}" destId="{E3C06AF0-2CF5-4E3D-BAA1-04979460CD4E}" srcOrd="0" destOrd="0" presId="urn:microsoft.com/office/officeart/2005/8/layout/pyramid2"/>
    <dgm:cxn modelId="{6B8FF078-BD14-C046-953D-F6128E38D1E2}" type="presParOf" srcId="{93E4C0BA-6D80-4A88-9728-CA4378041E44}" destId="{2C1162AA-8C27-4B63-BFA4-4EC03E31B347}" srcOrd="1" destOrd="0" presId="urn:microsoft.com/office/officeart/2005/8/layout/pyramid2"/>
    <dgm:cxn modelId="{EE5E670E-7A4A-7F4A-9B92-614CE13489FA}" type="presParOf" srcId="{93E4C0BA-6D80-4A88-9728-CA4378041E44}" destId="{AE5FDBBD-F46D-4F25-8AC4-4D55B4604634}" srcOrd="2" destOrd="0" presId="urn:microsoft.com/office/officeart/2005/8/layout/pyramid2"/>
    <dgm:cxn modelId="{DCD03004-D825-D14A-99F7-121545720CC4}" type="presParOf" srcId="{93E4C0BA-6D80-4A88-9728-CA4378041E44}" destId="{A93ED113-59EF-4315-8F7D-54E1ED0E5E51}" srcOrd="3" destOrd="0" presId="urn:microsoft.com/office/officeart/2005/8/layout/pyramid2"/>
    <dgm:cxn modelId="{BABE86D2-1D7E-184C-ABF5-AD1BCA56C27D}" type="presParOf" srcId="{93E4C0BA-6D80-4A88-9728-CA4378041E44}" destId="{331B9632-D72E-473D-B403-F9FAA7EB7054}" srcOrd="4" destOrd="0" presId="urn:microsoft.com/office/officeart/2005/8/layout/pyramid2"/>
    <dgm:cxn modelId="{96C4FBB4-BDE3-F140-9E41-7ACBC917FD8B}" type="presParOf" srcId="{93E4C0BA-6D80-4A88-9728-CA4378041E44}" destId="{5DD2A3C0-3BF6-43F5-A4AC-3906355D344D}"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0B3EC5-8E2E-4107-B224-87D1D43BACA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15A5C35-571B-4E56-B4ED-B9E905A719A3}">
      <dgm:prSet custT="1"/>
      <dgm:spPr/>
      <dgm:t>
        <a:bodyPr/>
        <a:lstStyle/>
        <a:p>
          <a:r>
            <a:rPr lang="en-AU" sz="2200" dirty="0"/>
            <a:t>A systematic approach for analysing trade-offs among different architectural design decisions</a:t>
          </a:r>
          <a:endParaRPr lang="en-US" sz="2200" dirty="0"/>
        </a:p>
      </dgm:t>
    </dgm:pt>
    <dgm:pt modelId="{6FE68D25-911E-49EC-8AD4-373FDEDB12C8}" type="parTrans" cxnId="{5E0A4BDE-E9FF-460E-99DA-6125F3566A63}">
      <dgm:prSet/>
      <dgm:spPr/>
      <dgm:t>
        <a:bodyPr/>
        <a:lstStyle/>
        <a:p>
          <a:endParaRPr lang="en-US" sz="2200"/>
        </a:p>
      </dgm:t>
    </dgm:pt>
    <dgm:pt modelId="{DBD0F370-21AC-4BF9-8560-5BDCDA74A503}" type="sibTrans" cxnId="{5E0A4BDE-E9FF-460E-99DA-6125F3566A63}">
      <dgm:prSet/>
      <dgm:spPr/>
      <dgm:t>
        <a:bodyPr/>
        <a:lstStyle/>
        <a:p>
          <a:endParaRPr lang="en-US" sz="2200"/>
        </a:p>
      </dgm:t>
    </dgm:pt>
    <dgm:pt modelId="{D81C3D46-8277-4BAC-A883-5156FFA1C968}">
      <dgm:prSet custT="1"/>
      <dgm:spPr/>
      <dgm:t>
        <a:bodyPr/>
        <a:lstStyle/>
        <a:p>
          <a:r>
            <a:rPr lang="en-AU" sz="2200" dirty="0"/>
            <a:t>A framework for making informed decisions by considering risks associated with different architectural alternatives</a:t>
          </a:r>
          <a:endParaRPr lang="en-US" sz="2200" dirty="0"/>
        </a:p>
      </dgm:t>
    </dgm:pt>
    <dgm:pt modelId="{D082D07E-DCDC-4737-8AE3-0519264F7DE1}" type="parTrans" cxnId="{011670E5-3DC2-4B48-BB60-2543E2541D9A}">
      <dgm:prSet/>
      <dgm:spPr/>
      <dgm:t>
        <a:bodyPr/>
        <a:lstStyle/>
        <a:p>
          <a:endParaRPr lang="en-US" sz="2200"/>
        </a:p>
      </dgm:t>
    </dgm:pt>
    <dgm:pt modelId="{4612DBF0-5B24-488D-ACE9-44151E344ECC}" type="sibTrans" cxnId="{011670E5-3DC2-4B48-BB60-2543E2541D9A}">
      <dgm:prSet/>
      <dgm:spPr/>
      <dgm:t>
        <a:bodyPr/>
        <a:lstStyle/>
        <a:p>
          <a:endParaRPr lang="en-US" sz="2200"/>
        </a:p>
      </dgm:t>
    </dgm:pt>
    <dgm:pt modelId="{43FBE56D-BF75-45E5-A9DE-85C3D3EB8C9B}">
      <dgm:prSet custT="1"/>
      <dgm:spPr/>
      <dgm:t>
        <a:bodyPr/>
        <a:lstStyle/>
        <a:p>
          <a:r>
            <a:rPr lang="en-AU" sz="2200" dirty="0"/>
            <a:t>Focuses on understanding trade-offs among conflicting quality attributes, identifying potential risks, &amp; their mitigation strategies</a:t>
          </a:r>
          <a:endParaRPr lang="en-US" sz="2200" dirty="0"/>
        </a:p>
      </dgm:t>
    </dgm:pt>
    <dgm:pt modelId="{A53E41CD-56CC-4A28-A961-6D66B8DCC546}" type="parTrans" cxnId="{7B06A2D8-7B6A-4E56-B3A1-DE561236DE09}">
      <dgm:prSet/>
      <dgm:spPr/>
      <dgm:t>
        <a:bodyPr/>
        <a:lstStyle/>
        <a:p>
          <a:endParaRPr lang="en-US" sz="2200"/>
        </a:p>
      </dgm:t>
    </dgm:pt>
    <dgm:pt modelId="{BAAB4DF2-F6B5-49AC-9D84-B9AAD43AA641}" type="sibTrans" cxnId="{7B06A2D8-7B6A-4E56-B3A1-DE561236DE09}">
      <dgm:prSet/>
      <dgm:spPr/>
      <dgm:t>
        <a:bodyPr/>
        <a:lstStyle/>
        <a:p>
          <a:endParaRPr lang="en-US" sz="2200"/>
        </a:p>
      </dgm:t>
    </dgm:pt>
    <dgm:pt modelId="{F4C4B673-D69A-447A-8AE6-9C37EC8CD6DA}" type="pres">
      <dgm:prSet presAssocID="{250B3EC5-8E2E-4107-B224-87D1D43BACA5}" presName="root" presStyleCnt="0">
        <dgm:presLayoutVars>
          <dgm:dir/>
          <dgm:resizeHandles val="exact"/>
        </dgm:presLayoutVars>
      </dgm:prSet>
      <dgm:spPr/>
    </dgm:pt>
    <dgm:pt modelId="{FC2CE122-9B76-41E1-8B18-D814FB485E36}" type="pres">
      <dgm:prSet presAssocID="{C15A5C35-571B-4E56-B4ED-B9E905A719A3}" presName="compNode" presStyleCnt="0"/>
      <dgm:spPr/>
    </dgm:pt>
    <dgm:pt modelId="{C9B5BFC0-176E-4464-8FAA-8D971FD6653A}" type="pres">
      <dgm:prSet presAssocID="{C15A5C35-571B-4E56-B4ED-B9E905A719A3}" presName="bgRect" presStyleLbl="bgShp" presStyleIdx="0" presStyleCnt="3"/>
      <dgm:spPr/>
    </dgm:pt>
    <dgm:pt modelId="{A0C6DA26-484C-4CCB-B3D2-42E33BD73643}" type="pres">
      <dgm:prSet presAssocID="{C15A5C35-571B-4E56-B4ED-B9E905A719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3EC079A-8705-4E57-AC8F-21A7F60FA53A}" type="pres">
      <dgm:prSet presAssocID="{C15A5C35-571B-4E56-B4ED-B9E905A719A3}" presName="spaceRect" presStyleCnt="0"/>
      <dgm:spPr/>
    </dgm:pt>
    <dgm:pt modelId="{6B628742-EAE1-427E-B307-BCAE47E31921}" type="pres">
      <dgm:prSet presAssocID="{C15A5C35-571B-4E56-B4ED-B9E905A719A3}" presName="parTx" presStyleLbl="revTx" presStyleIdx="0" presStyleCnt="3">
        <dgm:presLayoutVars>
          <dgm:chMax val="0"/>
          <dgm:chPref val="0"/>
        </dgm:presLayoutVars>
      </dgm:prSet>
      <dgm:spPr/>
    </dgm:pt>
    <dgm:pt modelId="{8031DC35-18F4-4C75-9459-BAACDFCBD035}" type="pres">
      <dgm:prSet presAssocID="{DBD0F370-21AC-4BF9-8560-5BDCDA74A503}" presName="sibTrans" presStyleCnt="0"/>
      <dgm:spPr/>
    </dgm:pt>
    <dgm:pt modelId="{D9A17807-EF06-4C52-B129-DB8F3DD9F04A}" type="pres">
      <dgm:prSet presAssocID="{D81C3D46-8277-4BAC-A883-5156FFA1C968}" presName="compNode" presStyleCnt="0"/>
      <dgm:spPr/>
    </dgm:pt>
    <dgm:pt modelId="{0A3F0363-4195-48FA-B1E2-27DFDB6B6034}" type="pres">
      <dgm:prSet presAssocID="{D81C3D46-8277-4BAC-A883-5156FFA1C968}" presName="bgRect" presStyleLbl="bgShp" presStyleIdx="1" presStyleCnt="3"/>
      <dgm:spPr/>
    </dgm:pt>
    <dgm:pt modelId="{8A3FE68D-82E1-40AD-BA72-9EA00E6AA7A3}" type="pres">
      <dgm:prSet presAssocID="{D81C3D46-8277-4BAC-A883-5156FFA1C9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ECDB6D05-F130-4F72-BA42-26EB626E8BF5}" type="pres">
      <dgm:prSet presAssocID="{D81C3D46-8277-4BAC-A883-5156FFA1C968}" presName="spaceRect" presStyleCnt="0"/>
      <dgm:spPr/>
    </dgm:pt>
    <dgm:pt modelId="{2EC41EB5-B219-4000-A548-134C947C2572}" type="pres">
      <dgm:prSet presAssocID="{D81C3D46-8277-4BAC-A883-5156FFA1C968}" presName="parTx" presStyleLbl="revTx" presStyleIdx="1" presStyleCnt="3">
        <dgm:presLayoutVars>
          <dgm:chMax val="0"/>
          <dgm:chPref val="0"/>
        </dgm:presLayoutVars>
      </dgm:prSet>
      <dgm:spPr/>
    </dgm:pt>
    <dgm:pt modelId="{DFB476AD-D76A-465D-B636-33E2B6B85209}" type="pres">
      <dgm:prSet presAssocID="{4612DBF0-5B24-488D-ACE9-44151E344ECC}" presName="sibTrans" presStyleCnt="0"/>
      <dgm:spPr/>
    </dgm:pt>
    <dgm:pt modelId="{63CAE394-2922-4DB8-AE79-951CD7D8EF46}" type="pres">
      <dgm:prSet presAssocID="{43FBE56D-BF75-45E5-A9DE-85C3D3EB8C9B}" presName="compNode" presStyleCnt="0"/>
      <dgm:spPr/>
    </dgm:pt>
    <dgm:pt modelId="{7263DFAA-E9F4-49C2-8810-AC67E4C6742D}" type="pres">
      <dgm:prSet presAssocID="{43FBE56D-BF75-45E5-A9DE-85C3D3EB8C9B}" presName="bgRect" presStyleLbl="bgShp" presStyleIdx="2" presStyleCnt="3"/>
      <dgm:spPr/>
    </dgm:pt>
    <dgm:pt modelId="{2398998D-EEA5-4340-9441-2DA5F6DAC88B}" type="pres">
      <dgm:prSet presAssocID="{43FBE56D-BF75-45E5-A9DE-85C3D3EB8C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DC0530DA-79BB-4C0C-84D3-83BE701B583E}" type="pres">
      <dgm:prSet presAssocID="{43FBE56D-BF75-45E5-A9DE-85C3D3EB8C9B}" presName="spaceRect" presStyleCnt="0"/>
      <dgm:spPr/>
    </dgm:pt>
    <dgm:pt modelId="{6DB80A43-34CA-4BEC-9789-25CBF8AD56D8}" type="pres">
      <dgm:prSet presAssocID="{43FBE56D-BF75-45E5-A9DE-85C3D3EB8C9B}" presName="parTx" presStyleLbl="revTx" presStyleIdx="2" presStyleCnt="3">
        <dgm:presLayoutVars>
          <dgm:chMax val="0"/>
          <dgm:chPref val="0"/>
        </dgm:presLayoutVars>
      </dgm:prSet>
      <dgm:spPr/>
    </dgm:pt>
  </dgm:ptLst>
  <dgm:cxnLst>
    <dgm:cxn modelId="{264CC383-8F34-4E89-B365-4B2CBF1539B2}" type="presOf" srcId="{C15A5C35-571B-4E56-B4ED-B9E905A719A3}" destId="{6B628742-EAE1-427E-B307-BCAE47E31921}" srcOrd="0" destOrd="0" presId="urn:microsoft.com/office/officeart/2018/2/layout/IconVerticalSolidList"/>
    <dgm:cxn modelId="{DDE24B96-2DB0-4F8B-A883-4E9BD33868BA}" type="presOf" srcId="{250B3EC5-8E2E-4107-B224-87D1D43BACA5}" destId="{F4C4B673-D69A-447A-8AE6-9C37EC8CD6DA}" srcOrd="0" destOrd="0" presId="urn:microsoft.com/office/officeart/2018/2/layout/IconVerticalSolidList"/>
    <dgm:cxn modelId="{B5460ACE-4F82-4DD5-A4D4-F7811F153C53}" type="presOf" srcId="{D81C3D46-8277-4BAC-A883-5156FFA1C968}" destId="{2EC41EB5-B219-4000-A548-134C947C2572}" srcOrd="0" destOrd="0" presId="urn:microsoft.com/office/officeart/2018/2/layout/IconVerticalSolidList"/>
    <dgm:cxn modelId="{191088D3-7766-44F7-9101-20F9AA343FB8}" type="presOf" srcId="{43FBE56D-BF75-45E5-A9DE-85C3D3EB8C9B}" destId="{6DB80A43-34CA-4BEC-9789-25CBF8AD56D8}" srcOrd="0" destOrd="0" presId="urn:microsoft.com/office/officeart/2018/2/layout/IconVerticalSolidList"/>
    <dgm:cxn modelId="{7B06A2D8-7B6A-4E56-B3A1-DE561236DE09}" srcId="{250B3EC5-8E2E-4107-B224-87D1D43BACA5}" destId="{43FBE56D-BF75-45E5-A9DE-85C3D3EB8C9B}" srcOrd="2" destOrd="0" parTransId="{A53E41CD-56CC-4A28-A961-6D66B8DCC546}" sibTransId="{BAAB4DF2-F6B5-49AC-9D84-B9AAD43AA641}"/>
    <dgm:cxn modelId="{5E0A4BDE-E9FF-460E-99DA-6125F3566A63}" srcId="{250B3EC5-8E2E-4107-B224-87D1D43BACA5}" destId="{C15A5C35-571B-4E56-B4ED-B9E905A719A3}" srcOrd="0" destOrd="0" parTransId="{6FE68D25-911E-49EC-8AD4-373FDEDB12C8}" sibTransId="{DBD0F370-21AC-4BF9-8560-5BDCDA74A503}"/>
    <dgm:cxn modelId="{011670E5-3DC2-4B48-BB60-2543E2541D9A}" srcId="{250B3EC5-8E2E-4107-B224-87D1D43BACA5}" destId="{D81C3D46-8277-4BAC-A883-5156FFA1C968}" srcOrd="1" destOrd="0" parTransId="{D082D07E-DCDC-4737-8AE3-0519264F7DE1}" sibTransId="{4612DBF0-5B24-488D-ACE9-44151E344ECC}"/>
    <dgm:cxn modelId="{2498476B-F20D-45F7-AB49-EBC34D11E413}" type="presParOf" srcId="{F4C4B673-D69A-447A-8AE6-9C37EC8CD6DA}" destId="{FC2CE122-9B76-41E1-8B18-D814FB485E36}" srcOrd="0" destOrd="0" presId="urn:microsoft.com/office/officeart/2018/2/layout/IconVerticalSolidList"/>
    <dgm:cxn modelId="{C428797E-4BFD-49B9-90BF-D3E6B3AD88F5}" type="presParOf" srcId="{FC2CE122-9B76-41E1-8B18-D814FB485E36}" destId="{C9B5BFC0-176E-4464-8FAA-8D971FD6653A}" srcOrd="0" destOrd="0" presId="urn:microsoft.com/office/officeart/2018/2/layout/IconVerticalSolidList"/>
    <dgm:cxn modelId="{A39FB3E4-A072-4E96-8FA9-C7468141C821}" type="presParOf" srcId="{FC2CE122-9B76-41E1-8B18-D814FB485E36}" destId="{A0C6DA26-484C-4CCB-B3D2-42E33BD73643}" srcOrd="1" destOrd="0" presId="urn:microsoft.com/office/officeart/2018/2/layout/IconVerticalSolidList"/>
    <dgm:cxn modelId="{1821EE04-FE89-472E-A9A7-8BDDA73EB87D}" type="presParOf" srcId="{FC2CE122-9B76-41E1-8B18-D814FB485E36}" destId="{A3EC079A-8705-4E57-AC8F-21A7F60FA53A}" srcOrd="2" destOrd="0" presId="urn:microsoft.com/office/officeart/2018/2/layout/IconVerticalSolidList"/>
    <dgm:cxn modelId="{EB4F0324-E6F4-4E5B-947C-435612601FA4}" type="presParOf" srcId="{FC2CE122-9B76-41E1-8B18-D814FB485E36}" destId="{6B628742-EAE1-427E-B307-BCAE47E31921}" srcOrd="3" destOrd="0" presId="urn:microsoft.com/office/officeart/2018/2/layout/IconVerticalSolidList"/>
    <dgm:cxn modelId="{C0ABEC48-F9DC-46A1-AA87-7EF18B005F86}" type="presParOf" srcId="{F4C4B673-D69A-447A-8AE6-9C37EC8CD6DA}" destId="{8031DC35-18F4-4C75-9459-BAACDFCBD035}" srcOrd="1" destOrd="0" presId="urn:microsoft.com/office/officeart/2018/2/layout/IconVerticalSolidList"/>
    <dgm:cxn modelId="{DD1409F6-6816-49ED-B5B5-AEA44602D715}" type="presParOf" srcId="{F4C4B673-D69A-447A-8AE6-9C37EC8CD6DA}" destId="{D9A17807-EF06-4C52-B129-DB8F3DD9F04A}" srcOrd="2" destOrd="0" presId="urn:microsoft.com/office/officeart/2018/2/layout/IconVerticalSolidList"/>
    <dgm:cxn modelId="{EA651C8F-C3D6-428E-B8BC-3A036540ACD7}" type="presParOf" srcId="{D9A17807-EF06-4C52-B129-DB8F3DD9F04A}" destId="{0A3F0363-4195-48FA-B1E2-27DFDB6B6034}" srcOrd="0" destOrd="0" presId="urn:microsoft.com/office/officeart/2018/2/layout/IconVerticalSolidList"/>
    <dgm:cxn modelId="{D236DDE5-C35F-4BD1-ABE7-A10002CCB019}" type="presParOf" srcId="{D9A17807-EF06-4C52-B129-DB8F3DD9F04A}" destId="{8A3FE68D-82E1-40AD-BA72-9EA00E6AA7A3}" srcOrd="1" destOrd="0" presId="urn:microsoft.com/office/officeart/2018/2/layout/IconVerticalSolidList"/>
    <dgm:cxn modelId="{CC2EAFB0-A3FC-41F7-AB8B-A5DFCE185B3F}" type="presParOf" srcId="{D9A17807-EF06-4C52-B129-DB8F3DD9F04A}" destId="{ECDB6D05-F130-4F72-BA42-26EB626E8BF5}" srcOrd="2" destOrd="0" presId="urn:microsoft.com/office/officeart/2018/2/layout/IconVerticalSolidList"/>
    <dgm:cxn modelId="{50B29B0C-787A-4F80-9C43-2CB7EE63BB88}" type="presParOf" srcId="{D9A17807-EF06-4C52-B129-DB8F3DD9F04A}" destId="{2EC41EB5-B219-4000-A548-134C947C2572}" srcOrd="3" destOrd="0" presId="urn:microsoft.com/office/officeart/2018/2/layout/IconVerticalSolidList"/>
    <dgm:cxn modelId="{90AF3DB3-8694-4824-8D30-9638D54B2F11}" type="presParOf" srcId="{F4C4B673-D69A-447A-8AE6-9C37EC8CD6DA}" destId="{DFB476AD-D76A-465D-B636-33E2B6B85209}" srcOrd="3" destOrd="0" presId="urn:microsoft.com/office/officeart/2018/2/layout/IconVerticalSolidList"/>
    <dgm:cxn modelId="{3E8FB743-066B-47DB-AB79-F0031B6251FC}" type="presParOf" srcId="{F4C4B673-D69A-447A-8AE6-9C37EC8CD6DA}" destId="{63CAE394-2922-4DB8-AE79-951CD7D8EF46}" srcOrd="4" destOrd="0" presId="urn:microsoft.com/office/officeart/2018/2/layout/IconVerticalSolidList"/>
    <dgm:cxn modelId="{C81FEB76-CC90-4D3C-B340-44407DC944D5}" type="presParOf" srcId="{63CAE394-2922-4DB8-AE79-951CD7D8EF46}" destId="{7263DFAA-E9F4-49C2-8810-AC67E4C6742D}" srcOrd="0" destOrd="0" presId="urn:microsoft.com/office/officeart/2018/2/layout/IconVerticalSolidList"/>
    <dgm:cxn modelId="{46D56336-46B3-4930-9D23-6EBFC4174105}" type="presParOf" srcId="{63CAE394-2922-4DB8-AE79-951CD7D8EF46}" destId="{2398998D-EEA5-4340-9441-2DA5F6DAC88B}" srcOrd="1" destOrd="0" presId="urn:microsoft.com/office/officeart/2018/2/layout/IconVerticalSolidList"/>
    <dgm:cxn modelId="{2B19DB50-85BD-44B8-B19F-4A48DB3BC4EB}" type="presParOf" srcId="{63CAE394-2922-4DB8-AE79-951CD7D8EF46}" destId="{DC0530DA-79BB-4C0C-84D3-83BE701B583E}" srcOrd="2" destOrd="0" presId="urn:microsoft.com/office/officeart/2018/2/layout/IconVerticalSolidList"/>
    <dgm:cxn modelId="{81DFA6DE-6F9F-4DB4-B26E-7F0AF874CE28}" type="presParOf" srcId="{63CAE394-2922-4DB8-AE79-951CD7D8EF46}" destId="{6DB80A43-34CA-4BEC-9789-25CBF8AD56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524B0-31F9-4CC1-BB1F-95BC5987B47A}">
      <dsp:nvSpPr>
        <dsp:cNvPr id="0" name=""/>
        <dsp:cNvSpPr/>
      </dsp:nvSpPr>
      <dsp:spPr>
        <a:xfrm>
          <a:off x="2464151" y="1719692"/>
          <a:ext cx="2144792" cy="185533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AU" sz="2000" kern="1200" dirty="0"/>
            <a:t>Architectural Element</a:t>
          </a:r>
        </a:p>
      </dsp:txBody>
      <dsp:txXfrm>
        <a:off x="2819573" y="2027147"/>
        <a:ext cx="1433948" cy="1240422"/>
      </dsp:txXfrm>
    </dsp:sp>
    <dsp:sp modelId="{E989C0F4-F4D7-4DEE-9B8C-1D36B9699652}">
      <dsp:nvSpPr>
        <dsp:cNvPr id="0" name=""/>
        <dsp:cNvSpPr/>
      </dsp:nvSpPr>
      <dsp:spPr>
        <a:xfrm>
          <a:off x="1651795" y="3114800"/>
          <a:ext cx="809223" cy="69725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D5476-9CD9-44F5-9855-012BC1B4BE56}">
      <dsp:nvSpPr>
        <dsp:cNvPr id="0" name=""/>
        <dsp:cNvSpPr/>
      </dsp:nvSpPr>
      <dsp:spPr>
        <a:xfrm>
          <a:off x="4260996" y="1288482"/>
          <a:ext cx="1757642" cy="87481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AU" sz="2000" kern="1200" dirty="0"/>
        </a:p>
      </dsp:txBody>
      <dsp:txXfrm>
        <a:off x="4490777" y="1402849"/>
        <a:ext cx="1298080" cy="646078"/>
      </dsp:txXfrm>
    </dsp:sp>
    <dsp:sp modelId="{D051A1AE-2D42-470E-BE1C-4BA45001443C}">
      <dsp:nvSpPr>
        <dsp:cNvPr id="0" name=""/>
        <dsp:cNvSpPr/>
      </dsp:nvSpPr>
      <dsp:spPr>
        <a:xfrm flipV="1">
          <a:off x="4663328" y="1320120"/>
          <a:ext cx="809223" cy="55782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8EDFF3-4D21-43A9-8722-40FFE245A717}">
      <dsp:nvSpPr>
        <dsp:cNvPr id="0" name=""/>
        <dsp:cNvSpPr/>
      </dsp:nvSpPr>
      <dsp:spPr>
        <a:xfrm>
          <a:off x="4217031" y="915011"/>
          <a:ext cx="1870939" cy="1625577"/>
        </a:xfrm>
        <a:prstGeom prst="hexagon">
          <a:avLst>
            <a:gd name="adj" fmla="val 28570"/>
            <a:gd name="vf" fmla="val 115470"/>
          </a:avLst>
        </a:prstGeom>
        <a:solidFill>
          <a:srgbClr val="01737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AU" sz="1800" kern="1200" dirty="0"/>
            <a:t>Communi-cation Mechanism</a:t>
          </a:r>
        </a:p>
      </dsp:txBody>
      <dsp:txXfrm>
        <a:off x="4527752" y="1184983"/>
        <a:ext cx="1249497" cy="1085633"/>
      </dsp:txXfrm>
    </dsp:sp>
    <dsp:sp modelId="{18F9843D-B1FA-4143-A018-2433B1C712D2}">
      <dsp:nvSpPr>
        <dsp:cNvPr id="0" name=""/>
        <dsp:cNvSpPr/>
      </dsp:nvSpPr>
      <dsp:spPr>
        <a:xfrm>
          <a:off x="4904730" y="3331782"/>
          <a:ext cx="809223" cy="69725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A7782-D909-47A9-A7E6-C60FD91D823B}">
      <dsp:nvSpPr>
        <dsp:cNvPr id="0" name=""/>
        <dsp:cNvSpPr/>
      </dsp:nvSpPr>
      <dsp:spPr>
        <a:xfrm>
          <a:off x="4217031" y="2761869"/>
          <a:ext cx="1870939" cy="1609048"/>
        </a:xfrm>
        <a:prstGeom prst="hexagon">
          <a:avLst>
            <a:gd name="adj" fmla="val 28570"/>
            <a:gd name="vf" fmla="val 115470"/>
          </a:avLst>
        </a:prstGeom>
        <a:solidFill>
          <a:srgbClr val="007A5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AU" sz="1700" kern="1200" dirty="0"/>
            <a:t>Asset Management &amp; Control Mechanism</a:t>
          </a:r>
        </a:p>
      </dsp:txBody>
      <dsp:txXfrm>
        <a:off x="4526178" y="3027742"/>
        <a:ext cx="1252645" cy="1077302"/>
      </dsp:txXfrm>
    </dsp:sp>
    <dsp:sp modelId="{364CB5CC-9739-4EE9-8E38-61FB5627194C}">
      <dsp:nvSpPr>
        <dsp:cNvPr id="0" name=""/>
        <dsp:cNvSpPr/>
      </dsp:nvSpPr>
      <dsp:spPr>
        <a:xfrm>
          <a:off x="1517725" y="1476059"/>
          <a:ext cx="809223" cy="69725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92981-2864-40BF-949B-AA90BF680CA7}">
      <dsp:nvSpPr>
        <dsp:cNvPr id="0" name=""/>
        <dsp:cNvSpPr/>
      </dsp:nvSpPr>
      <dsp:spPr>
        <a:xfrm>
          <a:off x="1042332" y="3164227"/>
          <a:ext cx="1757642" cy="74574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AU" sz="2000" kern="1200" dirty="0"/>
        </a:p>
      </dsp:txBody>
      <dsp:txXfrm>
        <a:off x="1259822" y="3256505"/>
        <a:ext cx="1322662" cy="561190"/>
      </dsp:txXfrm>
    </dsp:sp>
    <dsp:sp modelId="{93918C64-509C-442E-BE85-DC3681A2DA36}">
      <dsp:nvSpPr>
        <dsp:cNvPr id="0" name=""/>
        <dsp:cNvSpPr/>
      </dsp:nvSpPr>
      <dsp:spPr>
        <a:xfrm>
          <a:off x="1525138" y="3009914"/>
          <a:ext cx="809223" cy="69725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3E335-4555-431E-81CD-7F8449BA6DA0}">
      <dsp:nvSpPr>
        <dsp:cNvPr id="0" name=""/>
        <dsp:cNvSpPr/>
      </dsp:nvSpPr>
      <dsp:spPr>
        <a:xfrm>
          <a:off x="985624" y="2770062"/>
          <a:ext cx="1870939" cy="1594755"/>
        </a:xfrm>
        <a:prstGeom prst="hexagon">
          <a:avLst>
            <a:gd name="adj" fmla="val 28570"/>
            <a:gd name="vf" fmla="val 115470"/>
          </a:avLst>
        </a:prstGeom>
        <a:solidFill>
          <a:srgbClr val="78BE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AU" sz="1800" kern="1200" dirty="0"/>
            <a:t>Computational Element</a:t>
          </a:r>
        </a:p>
      </dsp:txBody>
      <dsp:txXfrm>
        <a:off x="1293409" y="3032413"/>
        <a:ext cx="1255369" cy="1070053"/>
      </dsp:txXfrm>
    </dsp:sp>
    <dsp:sp modelId="{7BF6350D-7FFE-4C95-880D-47203B130A48}">
      <dsp:nvSpPr>
        <dsp:cNvPr id="0" name=""/>
        <dsp:cNvSpPr/>
      </dsp:nvSpPr>
      <dsp:spPr>
        <a:xfrm>
          <a:off x="985624" y="910828"/>
          <a:ext cx="1870939" cy="1629758"/>
        </a:xfrm>
        <a:prstGeom prst="hexagon">
          <a:avLst>
            <a:gd name="adj" fmla="val 28570"/>
            <a:gd name="vf" fmla="val 115470"/>
          </a:avLst>
        </a:prstGeom>
        <a:solidFill>
          <a:srgbClr val="1E2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AU" sz="1800" kern="1200" dirty="0"/>
            <a:t>Storage Element</a:t>
          </a:r>
        </a:p>
      </dsp:txBody>
      <dsp:txXfrm>
        <a:off x="1296743" y="1181841"/>
        <a:ext cx="1248701" cy="1087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D3E6-51AD-1641-949A-0F65BC3E9D79}">
      <dsp:nvSpPr>
        <dsp:cNvPr id="0" name=""/>
        <dsp:cNvSpPr/>
      </dsp:nvSpPr>
      <dsp:spPr>
        <a:xfrm>
          <a:off x="1054" y="292342"/>
          <a:ext cx="886035" cy="4430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Functional suitability</a:t>
          </a:r>
        </a:p>
      </dsp:txBody>
      <dsp:txXfrm>
        <a:off x="14030" y="305318"/>
        <a:ext cx="860083" cy="417065"/>
      </dsp:txXfrm>
    </dsp:sp>
    <dsp:sp modelId="{CEEA02DB-4226-0A4E-9CEE-E4DF1468D4FA}">
      <dsp:nvSpPr>
        <dsp:cNvPr id="0" name=""/>
        <dsp:cNvSpPr/>
      </dsp:nvSpPr>
      <dsp:spPr>
        <a:xfrm>
          <a:off x="43938"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0B66B4-D0F6-534A-9FA4-5FFE3999714B}">
      <dsp:nvSpPr>
        <dsp:cNvPr id="0" name=""/>
        <dsp:cNvSpPr/>
      </dsp:nvSpPr>
      <dsp:spPr>
        <a:xfrm>
          <a:off x="178261"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Functional correctness</a:t>
          </a:r>
        </a:p>
      </dsp:txBody>
      <dsp:txXfrm>
        <a:off x="191237" y="859091"/>
        <a:ext cx="682876" cy="417065"/>
      </dsp:txXfrm>
    </dsp:sp>
    <dsp:sp modelId="{0D1F2A58-F3A6-2749-A21E-35A839943671}">
      <dsp:nvSpPr>
        <dsp:cNvPr id="0" name=""/>
        <dsp:cNvSpPr/>
      </dsp:nvSpPr>
      <dsp:spPr>
        <a:xfrm>
          <a:off x="43938"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01F81-1F1D-3F46-B392-A59C2C4C807C}">
      <dsp:nvSpPr>
        <dsp:cNvPr id="0" name=""/>
        <dsp:cNvSpPr/>
      </dsp:nvSpPr>
      <dsp:spPr>
        <a:xfrm>
          <a:off x="178261"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Functional complete-ness</a:t>
          </a:r>
        </a:p>
      </dsp:txBody>
      <dsp:txXfrm>
        <a:off x="191237" y="1412863"/>
        <a:ext cx="682876" cy="417065"/>
      </dsp:txXfrm>
    </dsp:sp>
    <dsp:sp modelId="{F25706D1-68D7-8C43-A6D7-5B86169F3E21}">
      <dsp:nvSpPr>
        <dsp:cNvPr id="0" name=""/>
        <dsp:cNvSpPr/>
      </dsp:nvSpPr>
      <dsp:spPr>
        <a:xfrm>
          <a:off x="43938"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D7714F-70F6-4041-A377-C7AF7CC48C51}">
      <dsp:nvSpPr>
        <dsp:cNvPr id="0" name=""/>
        <dsp:cNvSpPr/>
      </dsp:nvSpPr>
      <dsp:spPr>
        <a:xfrm>
          <a:off x="178261"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Functional appropriate-ness</a:t>
          </a:r>
        </a:p>
      </dsp:txBody>
      <dsp:txXfrm>
        <a:off x="191237" y="1966636"/>
        <a:ext cx="682876" cy="417065"/>
      </dsp:txXfrm>
    </dsp:sp>
    <dsp:sp modelId="{BA133919-C9B4-1F46-8D96-28E5A05EB3DE}">
      <dsp:nvSpPr>
        <dsp:cNvPr id="0" name=""/>
        <dsp:cNvSpPr/>
      </dsp:nvSpPr>
      <dsp:spPr>
        <a:xfrm>
          <a:off x="1108599" y="292342"/>
          <a:ext cx="886035" cy="443017"/>
        </a:xfrm>
        <a:prstGeom prst="roundRect">
          <a:avLst>
            <a:gd name="adj" fmla="val 10000"/>
          </a:avLst>
        </a:prstGeom>
        <a:solidFill>
          <a:schemeClr val="accent4">
            <a:hueOff val="0"/>
            <a:satOff val="0"/>
            <a:lumOff val="104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Performance efficiency</a:t>
          </a:r>
        </a:p>
      </dsp:txBody>
      <dsp:txXfrm>
        <a:off x="1121575" y="305318"/>
        <a:ext cx="860083" cy="417065"/>
      </dsp:txXfrm>
    </dsp:sp>
    <dsp:sp modelId="{A9557D1F-C5B3-4E4A-8CE5-F4F68D65AEEB}">
      <dsp:nvSpPr>
        <dsp:cNvPr id="0" name=""/>
        <dsp:cNvSpPr/>
      </dsp:nvSpPr>
      <dsp:spPr>
        <a:xfrm>
          <a:off x="1151483"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124905-5F4B-C442-AA9D-A554D067E1CE}">
      <dsp:nvSpPr>
        <dsp:cNvPr id="0" name=""/>
        <dsp:cNvSpPr/>
      </dsp:nvSpPr>
      <dsp:spPr>
        <a:xfrm>
          <a:off x="1285806"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8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Capacity</a:t>
          </a:r>
        </a:p>
      </dsp:txBody>
      <dsp:txXfrm>
        <a:off x="1298782" y="859091"/>
        <a:ext cx="682876" cy="417065"/>
      </dsp:txXfrm>
    </dsp:sp>
    <dsp:sp modelId="{8AECC5BC-2112-6C47-BA97-C703B279B190}">
      <dsp:nvSpPr>
        <dsp:cNvPr id="0" name=""/>
        <dsp:cNvSpPr/>
      </dsp:nvSpPr>
      <dsp:spPr>
        <a:xfrm>
          <a:off x="1151483"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3BBE9-C729-A74F-9B11-823A1A565C70}">
      <dsp:nvSpPr>
        <dsp:cNvPr id="0" name=""/>
        <dsp:cNvSpPr/>
      </dsp:nvSpPr>
      <dsp:spPr>
        <a:xfrm>
          <a:off x="1285806"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12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Resource utilization</a:t>
          </a:r>
        </a:p>
      </dsp:txBody>
      <dsp:txXfrm>
        <a:off x="1298782" y="1412863"/>
        <a:ext cx="682876" cy="417065"/>
      </dsp:txXfrm>
    </dsp:sp>
    <dsp:sp modelId="{6A58B61E-B9B8-664C-AF64-AB9D200576BF}">
      <dsp:nvSpPr>
        <dsp:cNvPr id="0" name=""/>
        <dsp:cNvSpPr/>
      </dsp:nvSpPr>
      <dsp:spPr>
        <a:xfrm>
          <a:off x="1151483"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F89AFA-7427-B447-B5EA-897B3007A5D0}">
      <dsp:nvSpPr>
        <dsp:cNvPr id="0" name=""/>
        <dsp:cNvSpPr/>
      </dsp:nvSpPr>
      <dsp:spPr>
        <a:xfrm>
          <a:off x="1285806"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41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Time behavior</a:t>
          </a:r>
        </a:p>
      </dsp:txBody>
      <dsp:txXfrm>
        <a:off x="1298782" y="1966636"/>
        <a:ext cx="682876" cy="417065"/>
      </dsp:txXfrm>
    </dsp:sp>
    <dsp:sp modelId="{07B8B408-BBEA-5347-BC4A-13FA8D964551}">
      <dsp:nvSpPr>
        <dsp:cNvPr id="0" name=""/>
        <dsp:cNvSpPr/>
      </dsp:nvSpPr>
      <dsp:spPr>
        <a:xfrm>
          <a:off x="2216144" y="292342"/>
          <a:ext cx="886035" cy="443017"/>
        </a:xfrm>
        <a:prstGeom prst="roundRect">
          <a:avLst>
            <a:gd name="adj" fmla="val 10000"/>
          </a:avLst>
        </a:prstGeom>
        <a:solidFill>
          <a:schemeClr val="accent4">
            <a:hueOff val="0"/>
            <a:satOff val="0"/>
            <a:lumOff val="209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Compatibility</a:t>
          </a:r>
        </a:p>
      </dsp:txBody>
      <dsp:txXfrm>
        <a:off x="2229120" y="305318"/>
        <a:ext cx="860083" cy="417065"/>
      </dsp:txXfrm>
    </dsp:sp>
    <dsp:sp modelId="{9F877505-089D-AE47-A1F1-6C24D9394F4F}">
      <dsp:nvSpPr>
        <dsp:cNvPr id="0" name=""/>
        <dsp:cNvSpPr/>
      </dsp:nvSpPr>
      <dsp:spPr>
        <a:xfrm>
          <a:off x="2259028"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E81644-B710-2848-8BE0-2E9C1E143939}">
      <dsp:nvSpPr>
        <dsp:cNvPr id="0" name=""/>
        <dsp:cNvSpPr/>
      </dsp:nvSpPr>
      <dsp:spPr>
        <a:xfrm>
          <a:off x="2393351"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69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Interoperability</a:t>
          </a:r>
        </a:p>
      </dsp:txBody>
      <dsp:txXfrm>
        <a:off x="2406327" y="859091"/>
        <a:ext cx="682876" cy="417065"/>
      </dsp:txXfrm>
    </dsp:sp>
    <dsp:sp modelId="{40E2CB40-9B00-E748-B505-5DD3E635E558}">
      <dsp:nvSpPr>
        <dsp:cNvPr id="0" name=""/>
        <dsp:cNvSpPr/>
      </dsp:nvSpPr>
      <dsp:spPr>
        <a:xfrm>
          <a:off x="2259028"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32657C-BFC7-224C-84FA-CA5FAF7AD56D}">
      <dsp:nvSpPr>
        <dsp:cNvPr id="0" name=""/>
        <dsp:cNvSpPr/>
      </dsp:nvSpPr>
      <dsp:spPr>
        <a:xfrm>
          <a:off x="2393351"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197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Co-existence</a:t>
          </a:r>
        </a:p>
      </dsp:txBody>
      <dsp:txXfrm>
        <a:off x="2406327" y="1412863"/>
        <a:ext cx="682876" cy="417065"/>
      </dsp:txXfrm>
    </dsp:sp>
    <dsp:sp modelId="{20E4A332-023C-354A-A82F-E68BD57D1F45}">
      <dsp:nvSpPr>
        <dsp:cNvPr id="0" name=""/>
        <dsp:cNvSpPr/>
      </dsp:nvSpPr>
      <dsp:spPr>
        <a:xfrm>
          <a:off x="3323689" y="292342"/>
          <a:ext cx="886035" cy="443017"/>
        </a:xfrm>
        <a:prstGeom prst="roundRect">
          <a:avLst>
            <a:gd name="adj" fmla="val 10000"/>
          </a:avLst>
        </a:prstGeom>
        <a:solidFill>
          <a:schemeClr val="accent4">
            <a:hueOff val="0"/>
            <a:satOff val="0"/>
            <a:lumOff val="3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Usability</a:t>
          </a:r>
        </a:p>
      </dsp:txBody>
      <dsp:txXfrm>
        <a:off x="3336665" y="305318"/>
        <a:ext cx="860083" cy="417065"/>
      </dsp:txXfrm>
    </dsp:sp>
    <dsp:sp modelId="{96C0B8AD-0DBD-D346-8EE3-09BFB11167B9}">
      <dsp:nvSpPr>
        <dsp:cNvPr id="0" name=""/>
        <dsp:cNvSpPr/>
      </dsp:nvSpPr>
      <dsp:spPr>
        <a:xfrm>
          <a:off x="3366573"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7115A-100A-0B4A-9BAC-ABEC59ABB382}">
      <dsp:nvSpPr>
        <dsp:cNvPr id="0" name=""/>
        <dsp:cNvSpPr/>
      </dsp:nvSpPr>
      <dsp:spPr>
        <a:xfrm>
          <a:off x="3500896"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25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Operability </a:t>
          </a:r>
        </a:p>
      </dsp:txBody>
      <dsp:txXfrm>
        <a:off x="3513872" y="859091"/>
        <a:ext cx="682876" cy="417065"/>
      </dsp:txXfrm>
    </dsp:sp>
    <dsp:sp modelId="{DD922611-B3FD-504D-B7FB-01A6B7FC4849}">
      <dsp:nvSpPr>
        <dsp:cNvPr id="0" name=""/>
        <dsp:cNvSpPr/>
      </dsp:nvSpPr>
      <dsp:spPr>
        <a:xfrm>
          <a:off x="3366573"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94CABE-AB99-1C4A-B9C0-729743D086F2}">
      <dsp:nvSpPr>
        <dsp:cNvPr id="0" name=""/>
        <dsp:cNvSpPr/>
      </dsp:nvSpPr>
      <dsp:spPr>
        <a:xfrm>
          <a:off x="3500896"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5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User error protection</a:t>
          </a:r>
        </a:p>
      </dsp:txBody>
      <dsp:txXfrm>
        <a:off x="3513872" y="1412863"/>
        <a:ext cx="682876" cy="417065"/>
      </dsp:txXfrm>
    </dsp:sp>
    <dsp:sp modelId="{8A3AFC21-FCDC-294F-83C4-28C57F26AA02}">
      <dsp:nvSpPr>
        <dsp:cNvPr id="0" name=""/>
        <dsp:cNvSpPr/>
      </dsp:nvSpPr>
      <dsp:spPr>
        <a:xfrm>
          <a:off x="4431234" y="292342"/>
          <a:ext cx="886035" cy="443017"/>
        </a:xfrm>
        <a:prstGeom prst="roundRect">
          <a:avLst>
            <a:gd name="adj" fmla="val 10000"/>
          </a:avLst>
        </a:prstGeom>
        <a:solidFill>
          <a:schemeClr val="accent4">
            <a:hueOff val="0"/>
            <a:satOff val="0"/>
            <a:lumOff val="41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Reliability</a:t>
          </a:r>
        </a:p>
      </dsp:txBody>
      <dsp:txXfrm>
        <a:off x="4444210" y="305318"/>
        <a:ext cx="860083" cy="417065"/>
      </dsp:txXfrm>
    </dsp:sp>
    <dsp:sp modelId="{E976EDA8-6C28-DE4A-87DF-710404B66FFB}">
      <dsp:nvSpPr>
        <dsp:cNvPr id="0" name=""/>
        <dsp:cNvSpPr/>
      </dsp:nvSpPr>
      <dsp:spPr>
        <a:xfrm>
          <a:off x="4474118"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72943-9D2C-B447-9862-078C01E5CD48}">
      <dsp:nvSpPr>
        <dsp:cNvPr id="0" name=""/>
        <dsp:cNvSpPr/>
      </dsp:nvSpPr>
      <dsp:spPr>
        <a:xfrm>
          <a:off x="4608441"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282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Availability</a:t>
          </a:r>
        </a:p>
      </dsp:txBody>
      <dsp:txXfrm>
        <a:off x="4621417" y="859091"/>
        <a:ext cx="682876" cy="417065"/>
      </dsp:txXfrm>
    </dsp:sp>
    <dsp:sp modelId="{9DD1C069-7EFF-BE4E-9BEF-C0171B20E754}">
      <dsp:nvSpPr>
        <dsp:cNvPr id="0" name=""/>
        <dsp:cNvSpPr/>
      </dsp:nvSpPr>
      <dsp:spPr>
        <a:xfrm>
          <a:off x="4474118"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B23716-2CC8-5148-A061-F33F23804BE5}">
      <dsp:nvSpPr>
        <dsp:cNvPr id="0" name=""/>
        <dsp:cNvSpPr/>
      </dsp:nvSpPr>
      <dsp:spPr>
        <a:xfrm>
          <a:off x="4608441"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10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Recoverability</a:t>
          </a:r>
        </a:p>
      </dsp:txBody>
      <dsp:txXfrm>
        <a:off x="4621417" y="1412863"/>
        <a:ext cx="682876" cy="417065"/>
      </dsp:txXfrm>
    </dsp:sp>
    <dsp:sp modelId="{B558153D-11A8-6142-B758-300ACA5246DD}">
      <dsp:nvSpPr>
        <dsp:cNvPr id="0" name=""/>
        <dsp:cNvSpPr/>
      </dsp:nvSpPr>
      <dsp:spPr>
        <a:xfrm>
          <a:off x="4474118"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283CA6-EFED-9B45-B629-D2FA0BF4ADCB}">
      <dsp:nvSpPr>
        <dsp:cNvPr id="0" name=""/>
        <dsp:cNvSpPr/>
      </dsp:nvSpPr>
      <dsp:spPr>
        <a:xfrm>
          <a:off x="4608441"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38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Maturity </a:t>
          </a:r>
        </a:p>
      </dsp:txBody>
      <dsp:txXfrm>
        <a:off x="4621417" y="1966636"/>
        <a:ext cx="682876" cy="417065"/>
      </dsp:txXfrm>
    </dsp:sp>
    <dsp:sp modelId="{12865B71-5B1C-3140-BFB5-38937DC9BCE6}">
      <dsp:nvSpPr>
        <dsp:cNvPr id="0" name=""/>
        <dsp:cNvSpPr/>
      </dsp:nvSpPr>
      <dsp:spPr>
        <a:xfrm>
          <a:off x="4474118" y="735360"/>
          <a:ext cx="91440" cy="1993580"/>
        </a:xfrm>
        <a:custGeom>
          <a:avLst/>
          <a:gdLst/>
          <a:ahLst/>
          <a:cxnLst/>
          <a:rect l="0" t="0" r="0" b="0"/>
          <a:pathLst>
            <a:path>
              <a:moveTo>
                <a:pt x="45720" y="0"/>
              </a:moveTo>
              <a:lnTo>
                <a:pt x="45720" y="1993580"/>
              </a:lnTo>
              <a:lnTo>
                <a:pt x="134323" y="199358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A92FFD-011E-CD40-84AF-075B95B64B93}">
      <dsp:nvSpPr>
        <dsp:cNvPr id="0" name=""/>
        <dsp:cNvSpPr/>
      </dsp:nvSpPr>
      <dsp:spPr>
        <a:xfrm>
          <a:off x="4608441" y="2507432"/>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66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Fault tolerance </a:t>
          </a:r>
        </a:p>
      </dsp:txBody>
      <dsp:txXfrm>
        <a:off x="4621417" y="2520408"/>
        <a:ext cx="682876" cy="417065"/>
      </dsp:txXfrm>
    </dsp:sp>
    <dsp:sp modelId="{7C4B08AE-504D-5445-8927-ABADC132B1EA}">
      <dsp:nvSpPr>
        <dsp:cNvPr id="0" name=""/>
        <dsp:cNvSpPr/>
      </dsp:nvSpPr>
      <dsp:spPr>
        <a:xfrm>
          <a:off x="5538779" y="292342"/>
          <a:ext cx="886035" cy="443017"/>
        </a:xfrm>
        <a:prstGeom prst="roundRect">
          <a:avLst>
            <a:gd name="adj" fmla="val 10000"/>
          </a:avLst>
        </a:prstGeom>
        <a:solidFill>
          <a:schemeClr val="accent4">
            <a:hueOff val="0"/>
            <a:satOff val="0"/>
            <a:lumOff val="52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Security </a:t>
          </a:r>
        </a:p>
      </dsp:txBody>
      <dsp:txXfrm>
        <a:off x="5551755" y="305318"/>
        <a:ext cx="860083" cy="417065"/>
      </dsp:txXfrm>
    </dsp:sp>
    <dsp:sp modelId="{6C7CCA5F-C27C-C242-A47B-5B9938F66569}">
      <dsp:nvSpPr>
        <dsp:cNvPr id="0" name=""/>
        <dsp:cNvSpPr/>
      </dsp:nvSpPr>
      <dsp:spPr>
        <a:xfrm>
          <a:off x="5581663"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3581C4-2FD4-694B-98B7-571A5B50C826}">
      <dsp:nvSpPr>
        <dsp:cNvPr id="0" name=""/>
        <dsp:cNvSpPr/>
      </dsp:nvSpPr>
      <dsp:spPr>
        <a:xfrm>
          <a:off x="5715986"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394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Integrity </a:t>
          </a:r>
        </a:p>
      </dsp:txBody>
      <dsp:txXfrm>
        <a:off x="5728962" y="859091"/>
        <a:ext cx="682876" cy="417065"/>
      </dsp:txXfrm>
    </dsp:sp>
    <dsp:sp modelId="{4236FFC8-1C6E-D94D-BE64-0D9C3F213F9C}">
      <dsp:nvSpPr>
        <dsp:cNvPr id="0" name=""/>
        <dsp:cNvSpPr/>
      </dsp:nvSpPr>
      <dsp:spPr>
        <a:xfrm>
          <a:off x="5581663"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7B334E-E3E7-484A-94FD-9FE98B06E5D3}">
      <dsp:nvSpPr>
        <dsp:cNvPr id="0" name=""/>
        <dsp:cNvSpPr/>
      </dsp:nvSpPr>
      <dsp:spPr>
        <a:xfrm>
          <a:off x="5715986"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2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Confidentiality</a:t>
          </a:r>
        </a:p>
      </dsp:txBody>
      <dsp:txXfrm>
        <a:off x="5728962" y="1412863"/>
        <a:ext cx="682876" cy="417065"/>
      </dsp:txXfrm>
    </dsp:sp>
    <dsp:sp modelId="{1F173F23-D7E9-2140-98A9-81B7F6662385}">
      <dsp:nvSpPr>
        <dsp:cNvPr id="0" name=""/>
        <dsp:cNvSpPr/>
      </dsp:nvSpPr>
      <dsp:spPr>
        <a:xfrm>
          <a:off x="5581663"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3028E2-F2A6-A548-A078-22AA4CF2097D}">
      <dsp:nvSpPr>
        <dsp:cNvPr id="0" name=""/>
        <dsp:cNvSpPr/>
      </dsp:nvSpPr>
      <dsp:spPr>
        <a:xfrm>
          <a:off x="5715986"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5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Non-repudiation</a:t>
          </a:r>
        </a:p>
      </dsp:txBody>
      <dsp:txXfrm>
        <a:off x="5728962" y="1966636"/>
        <a:ext cx="682876" cy="417065"/>
      </dsp:txXfrm>
    </dsp:sp>
    <dsp:sp modelId="{35EA8B6E-7CBA-3C46-ACBA-B28BF59A2486}">
      <dsp:nvSpPr>
        <dsp:cNvPr id="0" name=""/>
        <dsp:cNvSpPr/>
      </dsp:nvSpPr>
      <dsp:spPr>
        <a:xfrm>
          <a:off x="5581663" y="735360"/>
          <a:ext cx="91440" cy="1993580"/>
        </a:xfrm>
        <a:custGeom>
          <a:avLst/>
          <a:gdLst/>
          <a:ahLst/>
          <a:cxnLst/>
          <a:rect l="0" t="0" r="0" b="0"/>
          <a:pathLst>
            <a:path>
              <a:moveTo>
                <a:pt x="45720" y="0"/>
              </a:moveTo>
              <a:lnTo>
                <a:pt x="45720" y="1993580"/>
              </a:lnTo>
              <a:lnTo>
                <a:pt x="134323" y="199358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2E03E6-0390-364F-B243-BCD0C52801E2}">
      <dsp:nvSpPr>
        <dsp:cNvPr id="0" name=""/>
        <dsp:cNvSpPr/>
      </dsp:nvSpPr>
      <dsp:spPr>
        <a:xfrm>
          <a:off x="5715986" y="2507432"/>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479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Accountability</a:t>
          </a:r>
        </a:p>
      </dsp:txBody>
      <dsp:txXfrm>
        <a:off x="5728962" y="2520408"/>
        <a:ext cx="682876" cy="417065"/>
      </dsp:txXfrm>
    </dsp:sp>
    <dsp:sp modelId="{5E914F32-FE04-9D4B-B1A1-C47F3DB5E6F2}">
      <dsp:nvSpPr>
        <dsp:cNvPr id="0" name=""/>
        <dsp:cNvSpPr/>
      </dsp:nvSpPr>
      <dsp:spPr>
        <a:xfrm>
          <a:off x="5581663" y="735360"/>
          <a:ext cx="91440" cy="2547353"/>
        </a:xfrm>
        <a:custGeom>
          <a:avLst/>
          <a:gdLst/>
          <a:ahLst/>
          <a:cxnLst/>
          <a:rect l="0" t="0" r="0" b="0"/>
          <a:pathLst>
            <a:path>
              <a:moveTo>
                <a:pt x="45720" y="0"/>
              </a:moveTo>
              <a:lnTo>
                <a:pt x="45720" y="2547353"/>
              </a:lnTo>
              <a:lnTo>
                <a:pt x="134323" y="25473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575E2B-BF36-C244-BFA9-0A26DD34CB23}">
      <dsp:nvSpPr>
        <dsp:cNvPr id="0" name=""/>
        <dsp:cNvSpPr/>
      </dsp:nvSpPr>
      <dsp:spPr>
        <a:xfrm>
          <a:off x="5715986" y="306120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0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Authenticity</a:t>
          </a:r>
        </a:p>
      </dsp:txBody>
      <dsp:txXfrm>
        <a:off x="5728962" y="3074181"/>
        <a:ext cx="682876" cy="417065"/>
      </dsp:txXfrm>
    </dsp:sp>
    <dsp:sp modelId="{51CA69B9-995A-3146-AEC4-A30299EAFD91}">
      <dsp:nvSpPr>
        <dsp:cNvPr id="0" name=""/>
        <dsp:cNvSpPr/>
      </dsp:nvSpPr>
      <dsp:spPr>
        <a:xfrm>
          <a:off x="6646324" y="292342"/>
          <a:ext cx="886035" cy="443017"/>
        </a:xfrm>
        <a:prstGeom prst="roundRect">
          <a:avLst>
            <a:gd name="adj" fmla="val 10000"/>
          </a:avLst>
        </a:prstGeom>
        <a:solidFill>
          <a:schemeClr val="accent4">
            <a:hueOff val="0"/>
            <a:satOff val="0"/>
            <a:lumOff val="628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Maintain-ability</a:t>
          </a:r>
        </a:p>
      </dsp:txBody>
      <dsp:txXfrm>
        <a:off x="6659300" y="305318"/>
        <a:ext cx="860083" cy="417065"/>
      </dsp:txXfrm>
    </dsp:sp>
    <dsp:sp modelId="{437448C7-8D9E-894B-8A39-BF62597BFD1F}">
      <dsp:nvSpPr>
        <dsp:cNvPr id="0" name=""/>
        <dsp:cNvSpPr/>
      </dsp:nvSpPr>
      <dsp:spPr>
        <a:xfrm>
          <a:off x="6689207"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FE65BA-CA7D-9B4B-8240-226E315E8C05}">
      <dsp:nvSpPr>
        <dsp:cNvPr id="0" name=""/>
        <dsp:cNvSpPr/>
      </dsp:nvSpPr>
      <dsp:spPr>
        <a:xfrm>
          <a:off x="6823531"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35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Modularity</a:t>
          </a:r>
        </a:p>
      </dsp:txBody>
      <dsp:txXfrm>
        <a:off x="6836507" y="859091"/>
        <a:ext cx="682876" cy="417065"/>
      </dsp:txXfrm>
    </dsp:sp>
    <dsp:sp modelId="{09E76712-CFC8-9047-BE35-9AED4279CA14}">
      <dsp:nvSpPr>
        <dsp:cNvPr id="0" name=""/>
        <dsp:cNvSpPr/>
      </dsp:nvSpPr>
      <dsp:spPr>
        <a:xfrm>
          <a:off x="6689207"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8AD72-1FF0-6D4F-ABDA-EF6C6C91D979}">
      <dsp:nvSpPr>
        <dsp:cNvPr id="0" name=""/>
        <dsp:cNvSpPr/>
      </dsp:nvSpPr>
      <dsp:spPr>
        <a:xfrm>
          <a:off x="6823531"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64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Reuseability</a:t>
          </a:r>
        </a:p>
      </dsp:txBody>
      <dsp:txXfrm>
        <a:off x="6836507" y="1412863"/>
        <a:ext cx="682876" cy="417065"/>
      </dsp:txXfrm>
    </dsp:sp>
    <dsp:sp modelId="{4D9FE055-ADA2-6C4F-B60B-7CBC43A089E6}">
      <dsp:nvSpPr>
        <dsp:cNvPr id="0" name=""/>
        <dsp:cNvSpPr/>
      </dsp:nvSpPr>
      <dsp:spPr>
        <a:xfrm>
          <a:off x="6689207"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17912-BBD8-EA48-B033-E10027B13EC4}">
      <dsp:nvSpPr>
        <dsp:cNvPr id="0" name=""/>
        <dsp:cNvSpPr/>
      </dsp:nvSpPr>
      <dsp:spPr>
        <a:xfrm>
          <a:off x="6823531"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592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Modifiability</a:t>
          </a:r>
        </a:p>
      </dsp:txBody>
      <dsp:txXfrm>
        <a:off x="6836507" y="1966636"/>
        <a:ext cx="682876" cy="417065"/>
      </dsp:txXfrm>
    </dsp:sp>
    <dsp:sp modelId="{5DF2E0AC-F16A-7B43-A3E3-38B736183D8E}">
      <dsp:nvSpPr>
        <dsp:cNvPr id="0" name=""/>
        <dsp:cNvSpPr/>
      </dsp:nvSpPr>
      <dsp:spPr>
        <a:xfrm>
          <a:off x="6689207" y="735360"/>
          <a:ext cx="91440" cy="1993580"/>
        </a:xfrm>
        <a:custGeom>
          <a:avLst/>
          <a:gdLst/>
          <a:ahLst/>
          <a:cxnLst/>
          <a:rect l="0" t="0" r="0" b="0"/>
          <a:pathLst>
            <a:path>
              <a:moveTo>
                <a:pt x="45720" y="0"/>
              </a:moveTo>
              <a:lnTo>
                <a:pt x="45720" y="1993580"/>
              </a:lnTo>
              <a:lnTo>
                <a:pt x="134323" y="199358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F6F526-FB38-FE4D-A494-4DFFD18DA82E}">
      <dsp:nvSpPr>
        <dsp:cNvPr id="0" name=""/>
        <dsp:cNvSpPr/>
      </dsp:nvSpPr>
      <dsp:spPr>
        <a:xfrm>
          <a:off x="6823531" y="2507432"/>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20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Testability</a:t>
          </a:r>
        </a:p>
      </dsp:txBody>
      <dsp:txXfrm>
        <a:off x="6836507" y="2520408"/>
        <a:ext cx="682876" cy="417065"/>
      </dsp:txXfrm>
    </dsp:sp>
    <dsp:sp modelId="{FC0FD8D0-996E-6443-9AFF-FC093786F2BB}">
      <dsp:nvSpPr>
        <dsp:cNvPr id="0" name=""/>
        <dsp:cNvSpPr/>
      </dsp:nvSpPr>
      <dsp:spPr>
        <a:xfrm>
          <a:off x="6689207" y="735360"/>
          <a:ext cx="91440" cy="2547353"/>
        </a:xfrm>
        <a:custGeom>
          <a:avLst/>
          <a:gdLst/>
          <a:ahLst/>
          <a:cxnLst/>
          <a:rect l="0" t="0" r="0" b="0"/>
          <a:pathLst>
            <a:path>
              <a:moveTo>
                <a:pt x="45720" y="0"/>
              </a:moveTo>
              <a:lnTo>
                <a:pt x="45720" y="2547353"/>
              </a:lnTo>
              <a:lnTo>
                <a:pt x="134323" y="25473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AE7A8-612B-0545-961B-2FB089BD92F9}">
      <dsp:nvSpPr>
        <dsp:cNvPr id="0" name=""/>
        <dsp:cNvSpPr/>
      </dsp:nvSpPr>
      <dsp:spPr>
        <a:xfrm>
          <a:off x="6823531" y="306120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48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Analyzability</a:t>
          </a:r>
        </a:p>
      </dsp:txBody>
      <dsp:txXfrm>
        <a:off x="6836507" y="3074181"/>
        <a:ext cx="682876" cy="417065"/>
      </dsp:txXfrm>
    </dsp:sp>
    <dsp:sp modelId="{04A97591-A644-7A4E-A21C-0F455A246C0B}">
      <dsp:nvSpPr>
        <dsp:cNvPr id="0" name=""/>
        <dsp:cNvSpPr/>
      </dsp:nvSpPr>
      <dsp:spPr>
        <a:xfrm>
          <a:off x="7753869" y="292342"/>
          <a:ext cx="886035" cy="443017"/>
        </a:xfrm>
        <a:prstGeom prst="roundRect">
          <a:avLst>
            <a:gd name="adj" fmla="val 10000"/>
          </a:avLst>
        </a:prstGeom>
        <a:solidFill>
          <a:schemeClr val="accent4">
            <a:hueOff val="0"/>
            <a:satOff val="0"/>
            <a:lumOff val="7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0" kern="1200" dirty="0"/>
            <a:t>Portability</a:t>
          </a:r>
        </a:p>
      </dsp:txBody>
      <dsp:txXfrm>
        <a:off x="7766845" y="305318"/>
        <a:ext cx="860083" cy="417065"/>
      </dsp:txXfrm>
    </dsp:sp>
    <dsp:sp modelId="{B575AD4C-A0B9-C546-951C-87B42CC951D5}">
      <dsp:nvSpPr>
        <dsp:cNvPr id="0" name=""/>
        <dsp:cNvSpPr/>
      </dsp:nvSpPr>
      <dsp:spPr>
        <a:xfrm>
          <a:off x="7796752" y="735360"/>
          <a:ext cx="91440" cy="332263"/>
        </a:xfrm>
        <a:custGeom>
          <a:avLst/>
          <a:gdLst/>
          <a:ahLst/>
          <a:cxnLst/>
          <a:rect l="0" t="0" r="0" b="0"/>
          <a:pathLst>
            <a:path>
              <a:moveTo>
                <a:pt x="45720" y="0"/>
              </a:moveTo>
              <a:lnTo>
                <a:pt x="45720" y="332263"/>
              </a:lnTo>
              <a:lnTo>
                <a:pt x="134323" y="33226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4026A-2F78-F84E-8045-6675029EDD49}">
      <dsp:nvSpPr>
        <dsp:cNvPr id="0" name=""/>
        <dsp:cNvSpPr/>
      </dsp:nvSpPr>
      <dsp:spPr>
        <a:xfrm>
          <a:off x="7931076" y="846115"/>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676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Installability</a:t>
          </a:r>
        </a:p>
      </dsp:txBody>
      <dsp:txXfrm>
        <a:off x="7944052" y="859091"/>
        <a:ext cx="682876" cy="417065"/>
      </dsp:txXfrm>
    </dsp:sp>
    <dsp:sp modelId="{16E58DE1-A091-5548-8240-35067CD2D11F}">
      <dsp:nvSpPr>
        <dsp:cNvPr id="0" name=""/>
        <dsp:cNvSpPr/>
      </dsp:nvSpPr>
      <dsp:spPr>
        <a:xfrm>
          <a:off x="7796752" y="735360"/>
          <a:ext cx="91440" cy="886035"/>
        </a:xfrm>
        <a:custGeom>
          <a:avLst/>
          <a:gdLst/>
          <a:ahLst/>
          <a:cxnLst/>
          <a:rect l="0" t="0" r="0" b="0"/>
          <a:pathLst>
            <a:path>
              <a:moveTo>
                <a:pt x="45720" y="0"/>
              </a:moveTo>
              <a:lnTo>
                <a:pt x="45720" y="886035"/>
              </a:lnTo>
              <a:lnTo>
                <a:pt x="134323" y="8860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CE37F-D0FD-4444-9D80-DBC41CEF80D2}">
      <dsp:nvSpPr>
        <dsp:cNvPr id="0" name=""/>
        <dsp:cNvSpPr/>
      </dsp:nvSpPr>
      <dsp:spPr>
        <a:xfrm>
          <a:off x="7931076" y="1399887"/>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0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Replaceability</a:t>
          </a:r>
        </a:p>
      </dsp:txBody>
      <dsp:txXfrm>
        <a:off x="7944052" y="1412863"/>
        <a:ext cx="682876" cy="417065"/>
      </dsp:txXfrm>
    </dsp:sp>
    <dsp:sp modelId="{7DDFF29B-2975-EF45-B31C-ECD72FD9ABF0}">
      <dsp:nvSpPr>
        <dsp:cNvPr id="0" name=""/>
        <dsp:cNvSpPr/>
      </dsp:nvSpPr>
      <dsp:spPr>
        <a:xfrm>
          <a:off x="7796752" y="735360"/>
          <a:ext cx="91440" cy="1439808"/>
        </a:xfrm>
        <a:custGeom>
          <a:avLst/>
          <a:gdLst/>
          <a:ahLst/>
          <a:cxnLst/>
          <a:rect l="0" t="0" r="0" b="0"/>
          <a:pathLst>
            <a:path>
              <a:moveTo>
                <a:pt x="45720" y="0"/>
              </a:moveTo>
              <a:lnTo>
                <a:pt x="45720" y="1439808"/>
              </a:lnTo>
              <a:lnTo>
                <a:pt x="134323" y="143980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1272-935B-9A41-A9D1-B14936F53555}">
      <dsp:nvSpPr>
        <dsp:cNvPr id="0" name=""/>
        <dsp:cNvSpPr/>
      </dsp:nvSpPr>
      <dsp:spPr>
        <a:xfrm>
          <a:off x="7931076" y="1953660"/>
          <a:ext cx="708828" cy="44301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733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kern="1200" dirty="0"/>
            <a:t>Adaptability</a:t>
          </a:r>
        </a:p>
      </dsp:txBody>
      <dsp:txXfrm>
        <a:off x="7944052" y="1966636"/>
        <a:ext cx="682876" cy="417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738E7-8A36-4242-A43B-3BD4E1F56D00}">
      <dsp:nvSpPr>
        <dsp:cNvPr id="0" name=""/>
        <dsp:cNvSpPr/>
      </dsp:nvSpPr>
      <dsp:spPr>
        <a:xfrm>
          <a:off x="15758" y="0"/>
          <a:ext cx="2216328" cy="226825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6AF0-2CF5-4E3D-BAA1-04979460CD4E}">
      <dsp:nvSpPr>
        <dsp:cNvPr id="0" name=""/>
        <dsp:cNvSpPr/>
      </dsp:nvSpPr>
      <dsp:spPr>
        <a:xfrm>
          <a:off x="1108164" y="228043"/>
          <a:ext cx="1440613" cy="536937"/>
        </a:xfrm>
        <a:prstGeom prst="roundRect">
          <a:avLst/>
        </a:prstGeom>
        <a:solidFill>
          <a:srgbClr val="00B0F0"/>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b="0" kern="1200" dirty="0">
              <a:solidFill>
                <a:schemeClr val="bg1"/>
              </a:solidFill>
            </a:rPr>
            <a:t>New customers</a:t>
          </a:r>
          <a:endParaRPr lang="en-AU" sz="1500" b="0" kern="1200" dirty="0"/>
        </a:p>
      </dsp:txBody>
      <dsp:txXfrm>
        <a:off x="1134375" y="254254"/>
        <a:ext cx="1388191" cy="484515"/>
      </dsp:txXfrm>
    </dsp:sp>
    <dsp:sp modelId="{AE5FDBBD-F46D-4F25-8AC4-4D55B4604634}">
      <dsp:nvSpPr>
        <dsp:cNvPr id="0" name=""/>
        <dsp:cNvSpPr/>
      </dsp:nvSpPr>
      <dsp:spPr>
        <a:xfrm>
          <a:off x="1108164" y="832098"/>
          <a:ext cx="1440613" cy="536937"/>
        </a:xfrm>
        <a:prstGeom prst="roundRect">
          <a:avLst/>
        </a:prstGeom>
        <a:solidFill>
          <a:srgbClr val="FF9900"/>
        </a:solidFill>
        <a:ln w="12700" cap="flat" cmpd="sng" algn="ctr">
          <a:solidFill>
            <a:srgbClr val="FF99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b="0" kern="1200" dirty="0">
              <a:solidFill>
                <a:schemeClr val="bg1"/>
              </a:solidFill>
            </a:rPr>
            <a:t>New segments</a:t>
          </a:r>
        </a:p>
      </dsp:txBody>
      <dsp:txXfrm>
        <a:off x="1134375" y="858309"/>
        <a:ext cx="1388191" cy="484515"/>
      </dsp:txXfrm>
    </dsp:sp>
    <dsp:sp modelId="{331B9632-D72E-473D-B403-F9FAA7EB7054}">
      <dsp:nvSpPr>
        <dsp:cNvPr id="0" name=""/>
        <dsp:cNvSpPr/>
      </dsp:nvSpPr>
      <dsp:spPr>
        <a:xfrm>
          <a:off x="1108164" y="1436153"/>
          <a:ext cx="1440613" cy="536937"/>
        </a:xfrm>
        <a:prstGeom prst="round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b="0" kern="1200" dirty="0">
              <a:solidFill>
                <a:schemeClr val="bg1"/>
              </a:solidFill>
            </a:rPr>
            <a:t>New industries</a:t>
          </a:r>
        </a:p>
      </dsp:txBody>
      <dsp:txXfrm>
        <a:off x="1134375" y="1462364"/>
        <a:ext cx="1388191" cy="4845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5BFC0-176E-4464-8FAA-8D971FD6653A}">
      <dsp:nvSpPr>
        <dsp:cNvPr id="0" name=""/>
        <dsp:cNvSpPr/>
      </dsp:nvSpPr>
      <dsp:spPr>
        <a:xfrm>
          <a:off x="0" y="3100"/>
          <a:ext cx="7912100" cy="10620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C6DA26-484C-4CCB-B3D2-42E33BD73643}">
      <dsp:nvSpPr>
        <dsp:cNvPr id="0" name=""/>
        <dsp:cNvSpPr/>
      </dsp:nvSpPr>
      <dsp:spPr>
        <a:xfrm>
          <a:off x="321266" y="242058"/>
          <a:ext cx="584691" cy="584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628742-EAE1-427E-B307-BCAE47E31921}">
      <dsp:nvSpPr>
        <dsp:cNvPr id="0" name=""/>
        <dsp:cNvSpPr/>
      </dsp:nvSpPr>
      <dsp:spPr>
        <a:xfrm>
          <a:off x="1227224" y="3100"/>
          <a:ext cx="6620407" cy="106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509" tIns="112509" rIns="112509" bIns="112509" numCol="1" spcCol="1270" anchor="ctr" anchorCtr="0">
          <a:noAutofit/>
        </a:bodyPr>
        <a:lstStyle/>
        <a:p>
          <a:pPr marL="0" lvl="0" indent="0" algn="l" defTabSz="977900">
            <a:lnSpc>
              <a:spcPct val="90000"/>
            </a:lnSpc>
            <a:spcBef>
              <a:spcPct val="0"/>
            </a:spcBef>
            <a:spcAft>
              <a:spcPct val="35000"/>
            </a:spcAft>
            <a:buNone/>
          </a:pPr>
          <a:r>
            <a:rPr lang="en-AU" sz="2200" kern="1200" dirty="0"/>
            <a:t>A systematic approach for analysing trade-offs among different architectural design decisions</a:t>
          </a:r>
          <a:endParaRPr lang="en-US" sz="2200" kern="1200" dirty="0"/>
        </a:p>
      </dsp:txBody>
      <dsp:txXfrm>
        <a:off x="1227224" y="3100"/>
        <a:ext cx="6620407" cy="1063076"/>
      </dsp:txXfrm>
    </dsp:sp>
    <dsp:sp modelId="{0A3F0363-4195-48FA-B1E2-27DFDB6B6034}">
      <dsp:nvSpPr>
        <dsp:cNvPr id="0" name=""/>
        <dsp:cNvSpPr/>
      </dsp:nvSpPr>
      <dsp:spPr>
        <a:xfrm>
          <a:off x="0" y="1316311"/>
          <a:ext cx="7912100" cy="10620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3FE68D-82E1-40AD-BA72-9EA00E6AA7A3}">
      <dsp:nvSpPr>
        <dsp:cNvPr id="0" name=""/>
        <dsp:cNvSpPr/>
      </dsp:nvSpPr>
      <dsp:spPr>
        <a:xfrm>
          <a:off x="321266" y="1555270"/>
          <a:ext cx="584691" cy="584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C41EB5-B219-4000-A548-134C947C2572}">
      <dsp:nvSpPr>
        <dsp:cNvPr id="0" name=""/>
        <dsp:cNvSpPr/>
      </dsp:nvSpPr>
      <dsp:spPr>
        <a:xfrm>
          <a:off x="1227224" y="1316311"/>
          <a:ext cx="6620407" cy="106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509" tIns="112509" rIns="112509" bIns="112509" numCol="1" spcCol="1270" anchor="ctr" anchorCtr="0">
          <a:noAutofit/>
        </a:bodyPr>
        <a:lstStyle/>
        <a:p>
          <a:pPr marL="0" lvl="0" indent="0" algn="l" defTabSz="977900">
            <a:lnSpc>
              <a:spcPct val="90000"/>
            </a:lnSpc>
            <a:spcBef>
              <a:spcPct val="0"/>
            </a:spcBef>
            <a:spcAft>
              <a:spcPct val="35000"/>
            </a:spcAft>
            <a:buNone/>
          </a:pPr>
          <a:r>
            <a:rPr lang="en-AU" sz="2200" kern="1200" dirty="0"/>
            <a:t>A framework for making informed decisions by considering risks associated with different architectural alternatives</a:t>
          </a:r>
          <a:endParaRPr lang="en-US" sz="2200" kern="1200" dirty="0"/>
        </a:p>
      </dsp:txBody>
      <dsp:txXfrm>
        <a:off x="1227224" y="1316311"/>
        <a:ext cx="6620407" cy="1063076"/>
      </dsp:txXfrm>
    </dsp:sp>
    <dsp:sp modelId="{7263DFAA-E9F4-49C2-8810-AC67E4C6742D}">
      <dsp:nvSpPr>
        <dsp:cNvPr id="0" name=""/>
        <dsp:cNvSpPr/>
      </dsp:nvSpPr>
      <dsp:spPr>
        <a:xfrm>
          <a:off x="0" y="2629523"/>
          <a:ext cx="7912100" cy="10620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8998D-EEA5-4340-9441-2DA5F6DAC88B}">
      <dsp:nvSpPr>
        <dsp:cNvPr id="0" name=""/>
        <dsp:cNvSpPr/>
      </dsp:nvSpPr>
      <dsp:spPr>
        <a:xfrm>
          <a:off x="321266" y="2868482"/>
          <a:ext cx="584691" cy="584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B80A43-34CA-4BEC-9789-25CBF8AD56D8}">
      <dsp:nvSpPr>
        <dsp:cNvPr id="0" name=""/>
        <dsp:cNvSpPr/>
      </dsp:nvSpPr>
      <dsp:spPr>
        <a:xfrm>
          <a:off x="1227224" y="2629523"/>
          <a:ext cx="6620407" cy="1063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509" tIns="112509" rIns="112509" bIns="112509" numCol="1" spcCol="1270" anchor="ctr" anchorCtr="0">
          <a:noAutofit/>
        </a:bodyPr>
        <a:lstStyle/>
        <a:p>
          <a:pPr marL="0" lvl="0" indent="0" algn="l" defTabSz="977900">
            <a:lnSpc>
              <a:spcPct val="90000"/>
            </a:lnSpc>
            <a:spcBef>
              <a:spcPct val="0"/>
            </a:spcBef>
            <a:spcAft>
              <a:spcPct val="35000"/>
            </a:spcAft>
            <a:buNone/>
          </a:pPr>
          <a:r>
            <a:rPr lang="en-AU" sz="2200" kern="1200" dirty="0"/>
            <a:t>Focuses on understanding trade-offs among conflicting quality attributes, identifying potential risks, &amp; their mitigation strategies</a:t>
          </a:r>
          <a:endParaRPr lang="en-US" sz="2200" kern="1200" dirty="0"/>
        </a:p>
      </dsp:txBody>
      <dsp:txXfrm>
        <a:off x="1227224" y="2629523"/>
        <a:ext cx="6620407" cy="106307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dpr-info.eu/"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etf.org/rfc/rfc2119.tx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Class_(computer_scienc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dirty="0"/>
              <a:t>Requirements are classified as functional requirements (FRs) and non-functional requirements (NFRs).</a:t>
            </a:r>
          </a:p>
          <a:p>
            <a:pPr marL="342900" lvl="0" indent="-342900">
              <a:lnSpc>
                <a:spcPct val="107000"/>
              </a:lnSpc>
              <a:spcAft>
                <a:spcPts val="800"/>
              </a:spcAft>
              <a:buFont typeface="Arial" panose="020B0604020202020204" pitchFamily="34" charset="0"/>
              <a:buChar char="•"/>
              <a:tabLst>
                <a:tab pos="457200" algn="l"/>
              </a:tabLst>
            </a:pPr>
            <a:r>
              <a:rPr lang="en-AU" dirty="0"/>
              <a:t>FRs describe a system’s relationships between inputs, internal states, and outputs.</a:t>
            </a:r>
          </a:p>
          <a:p>
            <a:pPr marL="800100" lvl="1" indent="-342900">
              <a:lnSpc>
                <a:spcPct val="107000"/>
              </a:lnSpc>
              <a:spcAft>
                <a:spcPts val="800"/>
              </a:spcAft>
              <a:buFont typeface="Arial" panose="020B0604020202020204" pitchFamily="34" charset="0"/>
              <a:buChar char="•"/>
              <a:tabLst>
                <a:tab pos="457200" algn="l"/>
              </a:tabLst>
            </a:pPr>
            <a:r>
              <a:rPr lang="en-AU" dirty="0"/>
              <a:t>What the system should do.</a:t>
            </a:r>
          </a:p>
          <a:p>
            <a:pPr marL="342900" marR="0" lvl="0"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dirty="0"/>
              <a:t>NFRs describe how systems behave in other ways, e.g., speed or user-friendliness.</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dirty="0"/>
              <a:t>E.g., the accounting system needs to process 250 TXs/sec &amp; each transaction within a 1.5 Sec</a:t>
            </a:r>
          </a:p>
          <a:p>
            <a:pPr marL="800100" lvl="1" indent="-342900">
              <a:lnSpc>
                <a:spcPct val="107000"/>
              </a:lnSpc>
              <a:spcAft>
                <a:spcPts val="800"/>
              </a:spcAft>
              <a:buFont typeface="Arial" panose="020B0604020202020204" pitchFamily="34" charset="0"/>
              <a:buChar char="•"/>
              <a:tabLst>
                <a:tab pos="457200" algn="l"/>
              </a:tabLst>
            </a:pPr>
            <a:r>
              <a:rPr lang="en-AU" dirty="0"/>
              <a:t>Are also known as non-functional properties, software qualities, or –</a:t>
            </a:r>
            <a:r>
              <a:rPr lang="en-AU" dirty="0" err="1"/>
              <a:t>illities</a:t>
            </a:r>
            <a:endParaRPr lang="en-AU" dirty="0"/>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dirty="0"/>
              <a:t>NFRs are essential to ensure a system is practically useful. So it’s insufficient to achieve only the </a:t>
            </a:r>
            <a:r>
              <a:rPr lang="en-AU" dirty="0" err="1"/>
              <a:t>FRs.</a:t>
            </a:r>
            <a:endParaRPr lang="en-AU" dirty="0"/>
          </a:p>
          <a:p>
            <a:pPr marL="800100" lvl="1" indent="-342900">
              <a:lnSpc>
                <a:spcPct val="107000"/>
              </a:lnSpc>
              <a:spcAft>
                <a:spcPts val="800"/>
              </a:spcAft>
              <a:buFont typeface="Arial" panose="020B0604020202020204" pitchFamily="34" charset="0"/>
              <a:buChar char="•"/>
              <a:tabLst>
                <a:tab pos="457200" algn="l"/>
              </a:tabLst>
            </a:pPr>
            <a:r>
              <a:rPr lang="en-AU" dirty="0"/>
              <a:t>There are many quality characteristics. Some of the frequently occurring software qualities are:</a:t>
            </a:r>
          </a:p>
          <a:p>
            <a:pPr marL="1257300" lvl="2" indent="-342900">
              <a:lnSpc>
                <a:spcPct val="107000"/>
              </a:lnSpc>
              <a:spcAft>
                <a:spcPts val="800"/>
              </a:spcAft>
              <a:buFont typeface="Arial" panose="020B0604020202020204" pitchFamily="34" charset="0"/>
              <a:buChar char="•"/>
              <a:tabLst>
                <a:tab pos="457200" algn="l"/>
              </a:tabLst>
            </a:pPr>
            <a:r>
              <a:rPr lang="en-AU" dirty="0"/>
              <a:t>Performance (latency, throughput, … )</a:t>
            </a:r>
          </a:p>
          <a:p>
            <a:pPr marL="1257300" lvl="2" indent="-342900">
              <a:lnSpc>
                <a:spcPct val="107000"/>
              </a:lnSpc>
              <a:spcAft>
                <a:spcPts val="800"/>
              </a:spcAft>
              <a:buFont typeface="Arial" panose="020B0604020202020204" pitchFamily="34" charset="0"/>
              <a:buChar char="•"/>
              <a:tabLst>
                <a:tab pos="457200" algn="l"/>
              </a:tabLst>
            </a:pPr>
            <a:r>
              <a:rPr lang="en-AU" dirty="0"/>
              <a:t>Security (confidentiality, integrity, availability, privacy, …)</a:t>
            </a:r>
          </a:p>
          <a:p>
            <a:pPr marL="1257300" lvl="2" indent="-342900">
              <a:lnSpc>
                <a:spcPct val="107000"/>
              </a:lnSpc>
              <a:spcAft>
                <a:spcPts val="800"/>
              </a:spcAft>
              <a:buFont typeface="Arial" panose="020B0604020202020204" pitchFamily="34" charset="0"/>
              <a:buChar char="•"/>
              <a:tabLst>
                <a:tab pos="457200" algn="l"/>
              </a:tabLst>
            </a:pPr>
            <a:r>
              <a:rPr lang="en-AU" dirty="0"/>
              <a:t>Usability, reliability, modifiability, </a:t>
            </a:r>
          </a:p>
        </p:txBody>
      </p:sp>
      <p:sp>
        <p:nvSpPr>
          <p:cNvPr id="4" name="Slide Number Placeholder 3"/>
          <p:cNvSpPr>
            <a:spLocks noGrp="1"/>
          </p:cNvSpPr>
          <p:nvPr>
            <p:ph type="sldNum" sz="quarter" idx="5"/>
          </p:nvPr>
        </p:nvSpPr>
        <p:spPr/>
        <p:txBody>
          <a:bodyPr/>
          <a:lstStyle/>
          <a:p>
            <a:fld id="{9A496215-5E4C-414D-A8DB-C38AA7CF7C2A}" type="slidenum">
              <a:rPr lang="en-AU" smtClean="0"/>
              <a:pPr/>
              <a:t>10</a:t>
            </a:fld>
            <a:endParaRPr lang="en-AU" dirty="0"/>
          </a:p>
        </p:txBody>
      </p:sp>
    </p:spTree>
    <p:extLst>
      <p:ext uri="{BB962C8B-B14F-4D97-AF65-F5344CB8AC3E}">
        <p14:creationId xmlns:p14="http://schemas.microsoft.com/office/powerpoint/2010/main" val="2882055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AU" dirty="0"/>
              <a:t>International standards for evaluation of software quality, ISO/IEC 25010:2011 Quality Model, define many software qualities. It is expected that this standard will be revised soon, but it was reconfirmed in 2017.</a:t>
            </a:r>
          </a:p>
          <a:p>
            <a:pPr marL="171450" indent="-171450">
              <a:buFont typeface="Arial"/>
              <a:buChar char="•"/>
            </a:pPr>
            <a:r>
              <a:rPr lang="en-AU" dirty="0"/>
              <a:t>Other than functional suitability all other qualities are non-functional. Under each group there are multiple quality metrics.</a:t>
            </a:r>
          </a:p>
          <a:p>
            <a:pPr marL="171450" indent="-171450">
              <a:buFont typeface="Arial"/>
              <a:buChar char="•"/>
            </a:pPr>
            <a:r>
              <a:rPr lang="en-AU" dirty="0"/>
              <a:t>Blockchain has good and bad qualities.</a:t>
            </a:r>
          </a:p>
          <a:p>
            <a:pPr marL="171450" indent="-171450">
              <a:buFont typeface="Arial"/>
              <a:buChar char="•"/>
            </a:pPr>
            <a:r>
              <a:rPr lang="en-AU" dirty="0"/>
              <a:t>We’ll mostly focus on the functional suitability, performance efficiency, reliability, and security of BC-based applications in this module. We’ll define selected these metrics in later classes.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11</a:t>
            </a:fld>
            <a:endParaRPr lang="en-AU" dirty="0"/>
          </a:p>
        </p:txBody>
      </p:sp>
    </p:spTree>
    <p:extLst>
      <p:ext uri="{BB962C8B-B14F-4D97-AF65-F5344CB8AC3E}">
        <p14:creationId xmlns:p14="http://schemas.microsoft.com/office/powerpoint/2010/main" val="1624378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NFRs are essential to ensure a system is practically useful, this will ultimately determine the use/success of a system than its core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E.g., think about most web and mobile application and their desktop counterparts or ones with rich features. Users go behind the user experience than the best functioning system; hence, they can give you need market opportunities.</a:t>
            </a:r>
            <a:endParaRPr lang="en-US" dirty="0"/>
          </a:p>
          <a:p>
            <a:pPr marL="171450" indent="-171450">
              <a:buFont typeface="Arial" panose="020B0604020202020204" pitchFamily="34" charset="0"/>
              <a:buChar char="•"/>
            </a:pPr>
            <a:r>
              <a:rPr lang="en-US" dirty="0"/>
              <a:t>Non-functional properties also ensure a system is fit for purpose by ensuring that it satisfies regulatory requirements, e.g., cryptocurrencies, digital assets, and supply chains.</a:t>
            </a:r>
          </a:p>
          <a:p>
            <a:pPr marL="628650" lvl="1" indent="-171450">
              <a:buFont typeface="Arial" panose="020B0604020202020204" pitchFamily="34" charset="0"/>
              <a:buChar char="•"/>
            </a:pPr>
            <a:r>
              <a:rPr lang="en-US" dirty="0"/>
              <a:t>GDPR from the EU (</a:t>
            </a:r>
            <a:r>
              <a:rPr lang="en-AU" sz="1200" b="0" i="0" u="sng" kern="1200" dirty="0">
                <a:solidFill>
                  <a:schemeClr val="tx1"/>
                </a:solidFill>
                <a:effectLst/>
                <a:latin typeface="+mn-lt"/>
                <a:ea typeface="+mn-ea"/>
                <a:cs typeface="+mn-cs"/>
                <a:hlinkClick r:id="rId3"/>
              </a:rPr>
              <a:t>General Data Protection Regulation</a:t>
            </a:r>
            <a:r>
              <a:rPr lang="en-US" dirty="0"/>
              <a:t>) and Australian Privacy Act concern the privacy of the data which are regulatory requirements.</a:t>
            </a:r>
          </a:p>
          <a:p>
            <a:pPr marL="171450" lvl="0" indent="-171450">
              <a:buFont typeface="Arial" panose="020B0604020202020204" pitchFamily="34" charset="0"/>
              <a:buChar char="•"/>
            </a:pPr>
            <a:r>
              <a:rPr lang="en-US" dirty="0"/>
              <a:t>The spider/radar chart shows how different designs may satisfy multiple non-functional properties. So depending on your requirements, you can choose the design that makes the trade-offs that are acceptable to you.</a:t>
            </a:r>
          </a:p>
        </p:txBody>
      </p:sp>
      <p:sp>
        <p:nvSpPr>
          <p:cNvPr id="4" name="Slide Number Placeholder 3"/>
          <p:cNvSpPr>
            <a:spLocks noGrp="1"/>
          </p:cNvSpPr>
          <p:nvPr>
            <p:ph type="sldNum" sz="quarter" idx="5"/>
          </p:nvPr>
        </p:nvSpPr>
        <p:spPr/>
        <p:txBody>
          <a:bodyPr/>
          <a:lstStyle/>
          <a:p>
            <a:fld id="{9A496215-5E4C-414D-A8DB-C38AA7CF7C2A}" type="slidenum">
              <a:rPr lang="en-AU" smtClean="0"/>
              <a:pPr/>
              <a:t>12</a:t>
            </a:fld>
            <a:endParaRPr lang="en-AU"/>
          </a:p>
        </p:txBody>
      </p:sp>
    </p:spTree>
    <p:extLst>
      <p:ext uri="{BB962C8B-B14F-4D97-AF65-F5344CB8AC3E}">
        <p14:creationId xmlns:p14="http://schemas.microsoft.com/office/powerpoint/2010/main" val="2672776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AU" b="0" i="0" u="none" strike="noStrike" dirty="0">
                <a:solidFill>
                  <a:srgbClr val="D1D5DB"/>
                </a:solidFill>
                <a:effectLst/>
                <a:latin typeface="Söhne"/>
              </a:rPr>
              <a:t>As requirements determine what we design and develop, we must document them precisely.</a:t>
            </a:r>
          </a:p>
          <a:p>
            <a:pPr marL="171450" indent="-171450" algn="l">
              <a:buFont typeface="Arial" panose="020B0604020202020204" pitchFamily="34" charset="0"/>
              <a:buChar char="•"/>
            </a:pPr>
            <a:r>
              <a:rPr lang="en-AU" b="0" i="0" u="none" strike="noStrike" dirty="0">
                <a:solidFill>
                  <a:srgbClr val="D1D5DB"/>
                </a:solidFill>
                <a:effectLst/>
                <a:latin typeface="Söhne"/>
              </a:rPr>
              <a:t>There are many best practices when it comes to documenting requirements. The following are some of them: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D1D5DB"/>
                </a:solidFill>
                <a:effectLst/>
                <a:latin typeface="Söhne"/>
              </a:rPr>
              <a:t>Ensure that requirements are specific, detailed, and complete.</a:t>
            </a:r>
          </a:p>
          <a:p>
            <a:pPr marL="628650" lvl="1" indent="-171450" algn="l">
              <a:buFont typeface="Arial" panose="020B0604020202020204" pitchFamily="34" charset="0"/>
              <a:buChar char="•"/>
            </a:pPr>
            <a:r>
              <a:rPr lang="en-AU" b="0" i="0" u="none" strike="noStrike" dirty="0">
                <a:solidFill>
                  <a:srgbClr val="D1D5DB"/>
                </a:solidFill>
                <a:effectLst/>
                <a:latin typeface="Söhne"/>
              </a:rPr>
              <a:t>Use clear and concise language. Write requirements using clear, unambiguous language that is easily understandable by all stakeholders. Avoid jargon, technical terms, and ambiguous statements that can lead to misinterpretation.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D1D5DB"/>
                </a:solidFill>
                <a:effectLst/>
                <a:latin typeface="Söhne"/>
              </a:rPr>
              <a:t>Utilize standard notation, such as use case diagrams, flowcharts, or UML diagrams, to enhance clarity and understanding. Visual representations can help stakeholders better visualize and comprehend complex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D1D5DB"/>
                </a:solidFill>
                <a:effectLst/>
                <a:latin typeface="Söhne"/>
              </a:rPr>
              <a:t>Write requirements in a way that allows for easy verification and validation. Make requirements testable by specifying acceptance criteria, input data, expected outputs, and success criteria.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D1D5DB"/>
                </a:solidFill>
                <a:effectLst/>
                <a:latin typeface="Söhne"/>
              </a:rPr>
              <a:t>Conduct reviews and validation sessions with stakeholders to ensure that the documented requirements accurately capture their needs. Incorporate feedback and make necessary revisions to improve the quality of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D1D5DB"/>
                </a:solidFill>
                <a:effectLst/>
                <a:latin typeface="Söhne"/>
              </a:rPr>
              <a:t>Include any assumptions made during requirement gathering and note any constraints or limitations that may impact the requirements.</a:t>
            </a:r>
          </a:p>
          <a:p>
            <a:pPr marL="628650" lvl="1" indent="-171450" algn="l">
              <a:buFont typeface="Arial" panose="020B0604020202020204" pitchFamily="34" charset="0"/>
              <a:buChar char="•"/>
            </a:pPr>
            <a:r>
              <a:rPr lang="en-AU" b="0" i="0" u="none" strike="noStrike" dirty="0">
                <a:solidFill>
                  <a:srgbClr val="D1D5DB"/>
                </a:solidFill>
                <a:effectLst/>
                <a:latin typeface="Söhne"/>
              </a:rPr>
              <a:t>Use a structured format for documenting requirements, such as a table or a template. Include sections for requirement ID, description, priority, source, and any other relevant attributes.</a:t>
            </a:r>
          </a:p>
          <a:p>
            <a:pPr marL="628650" lvl="1" indent="-171450" algn="l">
              <a:buFont typeface="Arial" panose="020B0604020202020204" pitchFamily="34" charset="0"/>
              <a:buChar char="•"/>
            </a:pPr>
            <a:r>
              <a:rPr lang="en-AU" b="0" i="0" u="none" strike="noStrike" dirty="0">
                <a:solidFill>
                  <a:srgbClr val="D1D5DB"/>
                </a:solidFill>
                <a:effectLst/>
                <a:latin typeface="Söhne"/>
              </a:rPr>
              <a:t>Provide the necessary context and background information for each requirement. Explain the purpose, business value, and underlying rationale behind the requirement.</a:t>
            </a:r>
          </a:p>
          <a:p>
            <a:pPr marL="628650" lvl="1" indent="-171450" algn="l">
              <a:buFont typeface="Arial" panose="020B0604020202020204" pitchFamily="34" charset="0"/>
              <a:buChar char="•"/>
            </a:pPr>
            <a:r>
              <a:rPr lang="en-AU" b="0" i="0" u="none" strike="noStrike" dirty="0">
                <a:solidFill>
                  <a:srgbClr val="D1D5DB"/>
                </a:solidFill>
                <a:effectLst/>
                <a:latin typeface="Söhne"/>
              </a:rPr>
              <a:t>Requirements change. To implement a version control system to manage changes to the requirements document. Regularly update the requirements document as changes occur throughout the software development lifecycle.</a:t>
            </a:r>
          </a:p>
          <a:p>
            <a:pPr marL="171450" lvl="0" indent="-171450" algn="l">
              <a:buFont typeface="Arial" panose="020B0604020202020204" pitchFamily="34" charset="0"/>
              <a:buChar char="•"/>
            </a:pPr>
            <a:r>
              <a:rPr lang="en-AU" b="0" i="0" u="none" strike="noStrike" dirty="0">
                <a:solidFill>
                  <a:srgbClr val="D1D5DB"/>
                </a:solidFill>
                <a:effectLst/>
                <a:latin typeface="Söhne"/>
              </a:rPr>
              <a:t>Here are 2 examples of requirements:</a:t>
            </a:r>
          </a:p>
          <a:p>
            <a:pPr marL="628650" lvl="1" indent="-171450" algn="l">
              <a:buFont typeface="Arial" panose="020B0604020202020204" pitchFamily="34" charset="0"/>
              <a:buChar char="•"/>
            </a:pPr>
            <a:r>
              <a:rPr lang="en-AU" b="0" i="0" u="none" strike="noStrike" dirty="0">
                <a:solidFill>
                  <a:srgbClr val="D1D5DB"/>
                </a:solidFill>
                <a:effectLst/>
                <a:latin typeface="Söhne"/>
              </a:rPr>
              <a:t>FR.5 indicates that is the 5</a:t>
            </a:r>
            <a:r>
              <a:rPr lang="en-AU" b="0" i="0" u="none" strike="noStrike" baseline="30000" dirty="0">
                <a:solidFill>
                  <a:srgbClr val="D1D5DB"/>
                </a:solidFill>
                <a:effectLst/>
                <a:latin typeface="Söhne"/>
              </a:rPr>
              <a:t>th</a:t>
            </a:r>
            <a:r>
              <a:rPr lang="en-AU" b="0" i="0" u="none" strike="noStrike" dirty="0">
                <a:solidFill>
                  <a:srgbClr val="D1D5DB"/>
                </a:solidFill>
                <a:effectLst/>
                <a:latin typeface="Söhne"/>
              </a:rPr>
              <a:t> functional requirement. We have also given it a label called “Consent” as the requirement is about consent.</a:t>
            </a:r>
          </a:p>
          <a:p>
            <a:pPr marL="628650" lvl="1" indent="-171450" algn="l">
              <a:buFont typeface="Arial" panose="020B0604020202020204" pitchFamily="34" charset="0"/>
              <a:buChar char="•"/>
            </a:pPr>
            <a:r>
              <a:rPr lang="en-AU" b="0" i="0" u="none" strike="noStrike" dirty="0">
                <a:solidFill>
                  <a:srgbClr val="D1D5DB"/>
                </a:solidFill>
                <a:effectLst/>
                <a:latin typeface="Söhne"/>
              </a:rPr>
              <a:t>NFR1.1 indicates is the 1</a:t>
            </a:r>
            <a:r>
              <a:rPr lang="en-AU" b="0" i="0" u="none" strike="noStrike" baseline="30000" dirty="0">
                <a:solidFill>
                  <a:srgbClr val="D1D5DB"/>
                </a:solidFill>
                <a:effectLst/>
                <a:latin typeface="Söhne"/>
              </a:rPr>
              <a:t>st</a:t>
            </a:r>
            <a:r>
              <a:rPr lang="en-AU" b="0" i="0" u="none" strike="noStrike" dirty="0">
                <a:solidFill>
                  <a:srgbClr val="D1D5DB"/>
                </a:solidFill>
                <a:effectLst/>
                <a:latin typeface="Söhne"/>
              </a:rPr>
              <a:t> sub-requirement under security and it’s labelled “confidentiality”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D1D5DB"/>
                </a:solidFill>
                <a:effectLst/>
                <a:latin typeface="Söhne"/>
              </a:rPr>
              <a:t>Note the use of SHOULD and MUST in the requirements which are keywords from </a:t>
            </a:r>
            <a:r>
              <a:rPr lang="en-AU" dirty="0">
                <a:solidFill>
                  <a:srgbClr val="DCA10D"/>
                </a:solidFill>
                <a:effectLst/>
                <a:latin typeface="Helvetica Neue" panose="02000503000000020004" pitchFamily="2" charset="0"/>
                <a:hlinkClick r:id="rId3"/>
              </a:rPr>
              <a:t>https://www.ietf.org/rfc/rfc2119.txt</a:t>
            </a:r>
            <a:endParaRPr lang="en-AU" dirty="0">
              <a:solidFill>
                <a:srgbClr val="DCA10D"/>
              </a:solidFill>
              <a:effectLst/>
              <a:latin typeface="Helvetica Neue" panose="02000503000000020004" pitchFamily="2" charset="0"/>
            </a:endParaRPr>
          </a:p>
          <a:p>
            <a:pPr marL="1085850" lvl="2" indent="-171450" algn="l">
              <a:buFont typeface="Arial" panose="020B0604020202020204" pitchFamily="34" charset="0"/>
              <a:buChar char="•"/>
            </a:pPr>
            <a:r>
              <a:rPr lang="en-AU" b="0" i="0" u="none" strike="noStrike" dirty="0">
                <a:solidFill>
                  <a:srgbClr val="D1D5DB"/>
                </a:solidFill>
                <a:effectLst/>
                <a:latin typeface="Söhne"/>
              </a:rPr>
              <a:t>MUST </a:t>
            </a:r>
            <a:r>
              <a:rPr lang="en-AU" dirty="0"/>
              <a:t>means that the definition is an absolute requirement of the specification.</a:t>
            </a:r>
            <a:r>
              <a:rPr lang="en-AU" b="0" i="0" u="none" strike="noStrike" dirty="0">
                <a:solidFill>
                  <a:srgbClr val="D1D5DB"/>
                </a:solidFill>
                <a:effectLst/>
                <a:latin typeface="Söhne"/>
              </a:rPr>
              <a:t> </a:t>
            </a:r>
          </a:p>
          <a:p>
            <a:pPr marL="1085850" lvl="2" indent="-171450" algn="l">
              <a:buFont typeface="Arial" panose="020B0604020202020204" pitchFamily="34" charset="0"/>
              <a:buChar char="•"/>
            </a:pPr>
            <a:r>
              <a:rPr lang="en-AU" b="0" i="0" u="none" strike="noStrike" dirty="0">
                <a:solidFill>
                  <a:srgbClr val="D1D5DB"/>
                </a:solidFill>
                <a:effectLst/>
                <a:latin typeface="Söhne"/>
              </a:rPr>
              <a:t>SHOULD </a:t>
            </a:r>
            <a:r>
              <a:rPr lang="en-AU" dirty="0"/>
              <a:t>means that there may exist valid reasons in particular circumstances to ignore a particular item, but the full implications must be understood and carefully weighed before choosing a different course.</a:t>
            </a:r>
            <a:endParaRPr lang="en-AU"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9A496215-5E4C-414D-A8DB-C38AA7CF7C2A}" type="slidenum">
              <a:rPr lang="en-AU" smtClean="0"/>
              <a:pPr/>
              <a:t>13</a:t>
            </a:fld>
            <a:endParaRPr lang="en-AU" dirty="0"/>
          </a:p>
        </p:txBody>
      </p:sp>
    </p:spTree>
    <p:extLst>
      <p:ext uri="{BB962C8B-B14F-4D97-AF65-F5344CB8AC3E}">
        <p14:creationId xmlns:p14="http://schemas.microsoft.com/office/powerpoint/2010/main" val="2138870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96215-5E4C-414D-A8DB-C38AA7CF7C2A}" type="slidenum">
              <a:rPr lang="en-AU" smtClean="0"/>
              <a:pPr/>
              <a:t>14</a:t>
            </a:fld>
            <a:endParaRPr lang="en-AU"/>
          </a:p>
        </p:txBody>
      </p:sp>
    </p:spTree>
    <p:extLst>
      <p:ext uri="{BB962C8B-B14F-4D97-AF65-F5344CB8AC3E}">
        <p14:creationId xmlns:p14="http://schemas.microsoft.com/office/powerpoint/2010/main" val="113915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Software architecture is the blueprint of a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There are several definitions of software architecture. But we can go with the simple definition that says, software architecture </a:t>
            </a:r>
            <a:r>
              <a:rPr lang="en-AU" dirty="0"/>
              <a:t>is the overall design of a software system, including </a:t>
            </a:r>
          </a:p>
          <a:p>
            <a:pPr marL="628650" lvl="1" indent="-171450">
              <a:buFont typeface="Arial" panose="020B0604020202020204" pitchFamily="34" charset="0"/>
              <a:buChar char="•"/>
            </a:pPr>
            <a:r>
              <a:rPr lang="en-AU" dirty="0"/>
              <a:t>Individual elements or components of the software, e.g., database</a:t>
            </a:r>
          </a:p>
          <a:p>
            <a:pPr marL="628650" lvl="1" indent="-171450">
              <a:buFont typeface="Arial" panose="020B0604020202020204" pitchFamily="34" charset="0"/>
              <a:buChar char="•"/>
            </a:pPr>
            <a:r>
              <a:rPr lang="en-AU" dirty="0"/>
              <a:t>Their connections, e.g., OBDC connection </a:t>
            </a:r>
          </a:p>
          <a:p>
            <a:pPr marL="628650" lvl="1" indent="-171450">
              <a:buFont typeface="Arial" panose="020B0604020202020204" pitchFamily="34" charset="0"/>
              <a:buChar char="•"/>
            </a:pPr>
            <a:r>
              <a:rPr lang="en-AU" dirty="0"/>
              <a:t>Their deployment onto hardware, e.g.,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is a generic architecture diagram of a 3-tier web application hosted on AWS (Amazon Web Services). </a:t>
            </a:r>
            <a:r>
              <a:rPr lang="en-AU" dirty="0">
                <a:effectLst/>
                <a:latin typeface="Helvetica Neue" panose="02000503000000020004" pitchFamily="2" charset="0"/>
              </a:rPr>
              <a:t>https://</a:t>
            </a:r>
            <a:r>
              <a:rPr lang="en-AU" dirty="0" err="1">
                <a:effectLst/>
                <a:latin typeface="Helvetica Neue" panose="02000503000000020004" pitchFamily="2" charset="0"/>
              </a:rPr>
              <a:t>aws.amazon.com</a:t>
            </a:r>
            <a:r>
              <a:rPr lang="en-AU" dirty="0">
                <a:effectLst/>
                <a:latin typeface="Helvetica Neue" panose="02000503000000020004" pitchFamily="2" charset="0"/>
              </a:rPr>
              <a:t>/architecture/?cards-</a:t>
            </a:r>
            <a:r>
              <a:rPr lang="en-AU" dirty="0" err="1">
                <a:effectLst/>
                <a:latin typeface="Helvetica Neue" panose="02000503000000020004" pitchFamily="2" charset="0"/>
              </a:rPr>
              <a:t>all.sort</a:t>
            </a:r>
            <a:r>
              <a:rPr lang="en-AU" dirty="0">
                <a:effectLst/>
                <a:latin typeface="Helvetica Neue" panose="02000503000000020004" pitchFamily="2" charset="0"/>
              </a:rPr>
              <a:t>-by=</a:t>
            </a:r>
            <a:r>
              <a:rPr lang="en-AU" dirty="0" err="1">
                <a:effectLst/>
                <a:latin typeface="Helvetica Neue" panose="02000503000000020004" pitchFamily="2" charset="0"/>
              </a:rPr>
              <a:t>item.additionalFields.sortDate&amp;cards-all.sort-order</a:t>
            </a:r>
            <a:r>
              <a:rPr lang="en-AU" dirty="0">
                <a:effectLst/>
                <a:latin typeface="Helvetica Neue" panose="02000503000000020004" pitchFamily="2" charset="0"/>
              </a:rPr>
              <a:t>=</a:t>
            </a:r>
            <a:r>
              <a:rPr lang="en-AU" dirty="0" err="1">
                <a:effectLst/>
                <a:latin typeface="Helvetica Neue" panose="02000503000000020004" pitchFamily="2" charset="0"/>
              </a:rPr>
              <a:t>desc&amp;awsf.content-type</a:t>
            </a:r>
            <a:r>
              <a:rPr lang="en-AU" dirty="0">
                <a:effectLst/>
                <a:latin typeface="Helvetica Neue" panose="02000503000000020004" pitchFamily="2" charset="0"/>
              </a:rPr>
              <a:t>=*</a:t>
            </a:r>
            <a:r>
              <a:rPr lang="en-AU" dirty="0" err="1">
                <a:effectLst/>
                <a:latin typeface="Helvetica Neue" panose="02000503000000020004" pitchFamily="2" charset="0"/>
              </a:rPr>
              <a:t>all&amp;awsf.methodology</a:t>
            </a:r>
            <a:r>
              <a:rPr lang="en-AU" dirty="0">
                <a:effectLst/>
                <a:latin typeface="Helvetica Neue" panose="02000503000000020004" pitchFamily="2" charset="0"/>
              </a:rPr>
              <a:t>=*</a:t>
            </a:r>
            <a:r>
              <a:rPr lang="en-AU" dirty="0" err="1">
                <a:effectLst/>
                <a:latin typeface="Helvetica Neue" panose="02000503000000020004" pitchFamily="2" charset="0"/>
              </a:rPr>
              <a:t>all&amp;awsf.tech-category</a:t>
            </a:r>
            <a:r>
              <a:rPr lang="en-AU" dirty="0">
                <a:effectLst/>
                <a:latin typeface="Helvetica Neue" panose="02000503000000020004" pitchFamily="2" charset="0"/>
              </a:rPr>
              <a:t>=*</a:t>
            </a:r>
            <a:r>
              <a:rPr lang="en-AU" dirty="0" err="1">
                <a:effectLst/>
                <a:latin typeface="Helvetica Neue" panose="02000503000000020004" pitchFamily="2" charset="0"/>
              </a:rPr>
              <a:t>all&amp;awsf.industries</a:t>
            </a:r>
            <a:r>
              <a:rPr lang="en-AU" dirty="0">
                <a:effectLst/>
                <a:latin typeface="Helvetica Neue" panose="02000503000000020004" pitchFamily="2" charset="0"/>
              </a:rPr>
              <a:t>=*</a:t>
            </a:r>
            <a:r>
              <a:rPr lang="en-AU" dirty="0" err="1">
                <a:effectLst/>
                <a:latin typeface="Helvetica Neue" panose="02000503000000020004" pitchFamily="2" charset="0"/>
              </a:rPr>
              <a:t>all&amp;awsf.business-category</a:t>
            </a:r>
            <a:r>
              <a:rPr lang="en-AU" dirty="0">
                <a:effectLst/>
                <a:latin typeface="Helvetica Neue" panose="02000503000000020004" pitchFamily="2" charset="0"/>
              </a:rPr>
              <a:t>=*all</a:t>
            </a:r>
            <a:endParaRPr lang="en-AU" dirty="0"/>
          </a:p>
          <a:p>
            <a:pPr marL="628650" lvl="1" indent="-171450">
              <a:buFont typeface="Arial" panose="020B0604020202020204" pitchFamily="34" charset="0"/>
              <a:buChar char="•"/>
            </a:pPr>
            <a:r>
              <a:rPr lang="en-AU" dirty="0"/>
              <a:t>A diagram like this is called a component-connector diagram as it shows components and their connectivity.</a:t>
            </a:r>
          </a:p>
          <a:p>
            <a:pPr marL="628650" lvl="1" indent="-171450">
              <a:buFont typeface="Arial" panose="020B0604020202020204" pitchFamily="34" charset="0"/>
              <a:buChar char="•"/>
            </a:pPr>
            <a:r>
              <a:rPr lang="en-AU" dirty="0"/>
              <a:t>It has presentation (web servers), business logic (application servers), and storage layers (databases).</a:t>
            </a:r>
          </a:p>
          <a:p>
            <a:pPr marL="628650" lvl="1" indent="-171450">
              <a:buFont typeface="Arial" panose="020B0604020202020204" pitchFamily="34" charset="0"/>
              <a:buChar char="•"/>
            </a:pPr>
            <a:r>
              <a:rPr lang="en-AU" dirty="0"/>
              <a:t>This diagram has many components such as DNS load balancers, application load balancers, web servers, application servers, primary and secondary databases, and storage.</a:t>
            </a:r>
          </a:p>
          <a:p>
            <a:pPr marL="628650" lvl="1" indent="-171450">
              <a:buFont typeface="Arial" panose="020B0604020202020204" pitchFamily="34" charset="0"/>
              <a:buChar char="•"/>
            </a:pPr>
            <a:r>
              <a:rPr lang="en-AU" dirty="0"/>
              <a:t>Arrows between those components are the network connectors.</a:t>
            </a:r>
          </a:p>
          <a:p>
            <a:pPr marL="628650" lvl="1" indent="-171450">
              <a:buFont typeface="Arial" panose="020B0604020202020204" pitchFamily="34" charset="0"/>
              <a:buChar char="•"/>
            </a:pPr>
            <a:r>
              <a:rPr lang="en-AU" dirty="0"/>
              <a:t>Their hardware mapping is also indicated, e.g., web and application servers run as EC2 virtual machines (VM). Storage is on AWS S3 (Simple Storage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Software architecture captures a set of principal design decisions about a system. E.g., this diagram depicts that the system is based on the 3-tier architecture and designed for high availability (note redundant components).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However, it is important to note that not all decision decisions are architectural.</a:t>
            </a: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15</a:t>
            </a:fld>
            <a:endParaRPr lang="en-AU" dirty="0"/>
          </a:p>
        </p:txBody>
      </p:sp>
    </p:spTree>
    <p:extLst>
      <p:ext uri="{BB962C8B-B14F-4D97-AF65-F5344CB8AC3E}">
        <p14:creationId xmlns:p14="http://schemas.microsoft.com/office/powerpoint/2010/main" val="2412876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Architecture is an abstraction/blueprint of the software system’s design.</a:t>
            </a:r>
          </a:p>
          <a:p>
            <a:pPr marL="171450" lvl="0" indent="-171450">
              <a:buFont typeface="Arial" panose="020B0604020202020204" pitchFamily="34" charset="0"/>
              <a:buChar char="•"/>
            </a:pPr>
            <a:r>
              <a:rPr lang="en-US" dirty="0"/>
              <a:t>It hides the complexity of the design and makes discussion/communication between different stakeholders easy.</a:t>
            </a:r>
          </a:p>
          <a:p>
            <a:pPr marL="171450" lvl="0" indent="-171450">
              <a:buFont typeface="Arial" panose="020B0604020202020204" pitchFamily="34" charset="0"/>
              <a:buChar char="•"/>
            </a:pPr>
            <a:r>
              <a:rPr lang="en-US" dirty="0"/>
              <a:t>There may or may not be a direct mapping between architecture elements and software elements. It’s never correct or wrong. It’s about whether the architecture is fit for the purpose.</a:t>
            </a:r>
          </a:p>
          <a:p>
            <a:pPr marL="628650" lvl="1" indent="-171450">
              <a:buFont typeface="Arial" panose="020B0604020202020204" pitchFamily="34" charset="0"/>
              <a:buChar char="•"/>
            </a:pPr>
            <a:r>
              <a:rPr lang="en-AU" b="0" i="0" dirty="0">
                <a:solidFill>
                  <a:srgbClr val="111111"/>
                </a:solidFill>
                <a:effectLst/>
                <a:latin typeface="Roboto" panose="020F0502020204030204" pitchFamily="34" charset="0"/>
              </a:rPr>
              <a:t>A </a:t>
            </a:r>
            <a:r>
              <a:rPr lang="en-AU" b="0" i="1" dirty="0">
                <a:solidFill>
                  <a:srgbClr val="111111"/>
                </a:solidFill>
                <a:effectLst/>
                <a:latin typeface="Roboto" panose="02000000000000000000" pitchFamily="2" charset="0"/>
              </a:rPr>
              <a:t>Marketecture </a:t>
            </a:r>
            <a:r>
              <a:rPr lang="en-AU" b="0" i="0" dirty="0">
                <a:solidFill>
                  <a:srgbClr val="111111"/>
                </a:solidFill>
                <a:effectLst/>
                <a:latin typeface="Roboto" panose="02000000000000000000" pitchFamily="2" charset="0"/>
              </a:rPr>
              <a:t>(aka</a:t>
            </a:r>
            <a:r>
              <a:rPr lang="en-AU" b="0" i="1" dirty="0">
                <a:solidFill>
                  <a:srgbClr val="111111"/>
                </a:solidFill>
                <a:effectLst/>
                <a:latin typeface="Roboto" panose="02000000000000000000" pitchFamily="2" charset="0"/>
              </a:rPr>
              <a:t> </a:t>
            </a:r>
            <a:r>
              <a:rPr lang="en-US" dirty="0"/>
              <a:t>Marchitecture)</a:t>
            </a:r>
            <a:r>
              <a:rPr lang="en-AU" b="0" i="0" dirty="0">
                <a:solidFill>
                  <a:srgbClr val="111111"/>
                </a:solidFill>
                <a:effectLst/>
                <a:latin typeface="Roboto" panose="02000000000000000000" pitchFamily="2" charset="0"/>
              </a:rPr>
              <a:t> is a non-technical description of a system, its structures and interactions. It is used to help customers, partners, and investors understand what the product/system does and how it fits into a broader ecosystem.</a:t>
            </a:r>
            <a:endParaRPr lang="en-US" dirty="0"/>
          </a:p>
          <a:p>
            <a:pPr marL="171450" indent="-171450">
              <a:buFont typeface="Arial" panose="020B0604020202020204" pitchFamily="34" charset="0"/>
              <a:buChar char="•"/>
            </a:pPr>
            <a:r>
              <a:rPr lang="en-US" dirty="0"/>
              <a:t>While it may not be a perfect mapping of the system to be built it gives something useful to documentation and communication.</a:t>
            </a:r>
          </a:p>
          <a:p>
            <a:pPr marL="171450" indent="-171450">
              <a:buFont typeface="Arial" panose="020B0604020202020204" pitchFamily="34" charset="0"/>
              <a:buChar char="•"/>
            </a:pPr>
            <a:r>
              <a:rPr lang="en-US" dirty="0"/>
              <a:t>It can be drawn at different levels of abstraction targeting different stakeholders.</a:t>
            </a:r>
          </a:p>
          <a:p>
            <a:pPr marL="171450" indent="-171450">
              <a:buFont typeface="Arial" panose="020B0604020202020204" pitchFamily="34" charset="0"/>
              <a:buChar char="•"/>
            </a:pPr>
            <a:r>
              <a:rPr lang="en-US" dirty="0"/>
              <a:t>Architectures are reviewed (sometimes by 3</a:t>
            </a:r>
            <a:r>
              <a:rPr lang="en-US" baseline="30000" dirty="0"/>
              <a:t>rd</a:t>
            </a:r>
            <a:r>
              <a:rPr lang="en-US" dirty="0"/>
              <a:t> parties) to determine how well they satisfy NFRs. Hence, they should be able to understand what is documented/depicted.</a:t>
            </a:r>
          </a:p>
        </p:txBody>
      </p:sp>
      <p:sp>
        <p:nvSpPr>
          <p:cNvPr id="4" name="Slide Number Placeholder 3"/>
          <p:cNvSpPr>
            <a:spLocks noGrp="1"/>
          </p:cNvSpPr>
          <p:nvPr>
            <p:ph type="sldNum" sz="quarter" idx="5"/>
          </p:nvPr>
        </p:nvSpPr>
        <p:spPr/>
        <p:txBody>
          <a:bodyPr/>
          <a:lstStyle/>
          <a:p>
            <a:fld id="{CC27A11D-AD98-434C-A1DD-B0717C45F4BF}" type="slidenum">
              <a:rPr lang="en-AU" smtClean="0"/>
              <a:t>16</a:t>
            </a:fld>
            <a:endParaRPr lang="en-AU" dirty="0"/>
          </a:p>
        </p:txBody>
      </p:sp>
    </p:spTree>
    <p:extLst>
      <p:ext uri="{BB962C8B-B14F-4D97-AF65-F5344CB8AC3E}">
        <p14:creationId xmlns:p14="http://schemas.microsoft.com/office/powerpoint/2010/main" val="125889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There is a close relationship between software architecture and the non-functional properties it achieves.</a:t>
            </a:r>
          </a:p>
          <a:p>
            <a:pPr marL="171450" indent="-171450">
              <a:buFont typeface="Arial" panose="020B0604020202020204" pitchFamily="34" charset="0"/>
              <a:buChar char="•"/>
            </a:pPr>
            <a:r>
              <a:rPr lang="en-AU" dirty="0"/>
              <a:t>Non-functional properties arise from architectural design choices. Hence, an architecture is designed to achieve most NFRs.</a:t>
            </a:r>
          </a:p>
          <a:p>
            <a:pPr marL="171450" indent="-171450">
              <a:buFont typeface="Arial" panose="020B0604020202020204" pitchFamily="34" charset="0"/>
              <a:buChar char="•"/>
            </a:pPr>
            <a:r>
              <a:rPr lang="en-AU" dirty="0"/>
              <a:t>Here are 3 designs based on 3-tier architecture. </a:t>
            </a:r>
          </a:p>
          <a:p>
            <a:pPr marL="628650" lvl="1" indent="-171450">
              <a:buFont typeface="Arial" panose="020B0604020202020204" pitchFamily="34" charset="0"/>
              <a:buChar char="•"/>
            </a:pPr>
            <a:r>
              <a:rPr lang="en-AU" dirty="0"/>
              <a:t>The first design uses 2 presentation and application servers. However, it has only a single database leading to a single point of failure.</a:t>
            </a:r>
          </a:p>
          <a:p>
            <a:pPr marL="628650" lvl="1" indent="-171450">
              <a:buFont typeface="Arial" panose="020B0604020202020204" pitchFamily="34" charset="0"/>
              <a:buChar char="•"/>
            </a:pPr>
            <a:r>
              <a:rPr lang="en-AU" dirty="0"/>
              <a:t>The second design replicates all 3 layers. However, synchronising parallel databases is quite complex (recall discussion from 1</a:t>
            </a:r>
            <a:r>
              <a:rPr lang="en-AU" baseline="30000" dirty="0"/>
              <a:t>st</a:t>
            </a:r>
            <a:r>
              <a:rPr lang="en-AU" dirty="0"/>
              <a:t> lecture). Also, 2 databases mean more cost.</a:t>
            </a:r>
          </a:p>
          <a:p>
            <a:pPr marL="628650" lvl="1" indent="-171450">
              <a:buFont typeface="Arial" panose="020B0604020202020204" pitchFamily="34" charset="0"/>
              <a:buChar char="•"/>
            </a:pPr>
            <a:r>
              <a:rPr lang="en-AU" dirty="0"/>
              <a:t>The third design replaces the database with a blockchain. This takes awareness of the synchronisation issues that need to be handled by the developer. However, blockchain tends to be a slower and more expensive option than a database.</a:t>
            </a:r>
          </a:p>
          <a:p>
            <a:pPr marL="171450" indent="-171450">
              <a:buFont typeface="Arial" panose="020B0604020202020204" pitchFamily="34" charset="0"/>
              <a:buChar char="•"/>
            </a:pPr>
            <a:r>
              <a:rPr lang="en-AU" dirty="0"/>
              <a:t>So chose your design based on the trade-offs you are willing to make.</a:t>
            </a:r>
          </a:p>
          <a:p>
            <a:pPr marL="171450" indent="-171450">
              <a:buFont typeface="Arial" panose="020B0604020202020204" pitchFamily="34" charset="0"/>
              <a:buChar char="•"/>
            </a:pPr>
            <a:r>
              <a:rPr lang="en-AU" dirty="0"/>
              <a:t>A typical practice is to create multiple architectural designs and then chose the one that satisfies significant non-functional properties.</a:t>
            </a:r>
          </a:p>
          <a:p>
            <a:pPr marL="628650" lvl="1" indent="-171450">
              <a:buFont typeface="Arial" panose="020B0604020202020204" pitchFamily="34" charset="0"/>
              <a:buChar char="•"/>
            </a:pPr>
            <a:r>
              <a:rPr lang="en-AU" dirty="0"/>
              <a:t>This is mostly a qualitative evaluation.</a:t>
            </a:r>
          </a:p>
          <a:p>
            <a:pPr marL="628650" lvl="1" indent="-171450">
              <a:buFont typeface="Arial" panose="020B0604020202020204" pitchFamily="34" charset="0"/>
              <a:buChar char="•"/>
            </a:pPr>
            <a:r>
              <a:rPr lang="en-AU" dirty="0"/>
              <a:t>So by choosing one design over another, we are choosing various NFR trade-offs.</a:t>
            </a:r>
          </a:p>
        </p:txBody>
      </p:sp>
      <p:sp>
        <p:nvSpPr>
          <p:cNvPr id="4" name="Slide Number Placeholder 3"/>
          <p:cNvSpPr>
            <a:spLocks noGrp="1"/>
          </p:cNvSpPr>
          <p:nvPr>
            <p:ph type="sldNum" sz="quarter" idx="5"/>
          </p:nvPr>
        </p:nvSpPr>
        <p:spPr/>
        <p:txBody>
          <a:bodyPr/>
          <a:lstStyle/>
          <a:p>
            <a:fld id="{CC27A11D-AD98-434C-A1DD-B0717C45F4BF}" type="slidenum">
              <a:rPr lang="en-AU" smtClean="0"/>
              <a:t>17</a:t>
            </a:fld>
            <a:endParaRPr lang="en-AU" dirty="0"/>
          </a:p>
        </p:txBody>
      </p:sp>
    </p:spTree>
    <p:extLst>
      <p:ext uri="{BB962C8B-B14F-4D97-AF65-F5344CB8AC3E}">
        <p14:creationId xmlns:p14="http://schemas.microsoft.com/office/powerpoint/2010/main" val="4019506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AU" noProof="0" dirty="0"/>
              <a:t>There are two ways to design</a:t>
            </a:r>
            <a:r>
              <a:rPr lang="en-AU" baseline="0" noProof="0" dirty="0"/>
              <a:t> a software architecture. </a:t>
            </a:r>
          </a:p>
          <a:p>
            <a:pPr marL="171450" indent="-171450">
              <a:buFont typeface="Arial"/>
              <a:buChar char="•"/>
            </a:pPr>
            <a:r>
              <a:rPr lang="en-AU" baseline="0" noProof="0" dirty="0"/>
              <a:t>One is from scratch. </a:t>
            </a:r>
          </a:p>
          <a:p>
            <a:pPr marL="628650" lvl="1" indent="-171450">
              <a:buFont typeface="Arial"/>
              <a:buChar char="•"/>
            </a:pPr>
            <a:r>
              <a:rPr lang="en-AU" baseline="0" noProof="0" dirty="0"/>
              <a:t>When you take your approach, you may (rarely) find unique/unexpected solutions to a problem.</a:t>
            </a:r>
          </a:p>
          <a:p>
            <a:pPr marL="628650" lvl="1" indent="-171450">
              <a:buFont typeface="Arial"/>
              <a:buChar char="•"/>
            </a:pPr>
            <a:r>
              <a:rPr lang="en-AU" baseline="0" noProof="0" dirty="0"/>
              <a:t>However, this process is labour-intensive and error-prone, and the solution might be suboptimal. </a:t>
            </a:r>
          </a:p>
          <a:p>
            <a:pPr marL="171450" indent="-171450">
              <a:buFont typeface="Arial"/>
              <a:buChar char="•"/>
            </a:pPr>
            <a:r>
              <a:rPr lang="en-AU" baseline="0" noProof="0" dirty="0"/>
              <a:t>The other way is to apply a more generic solution or strategy, like the architectural style or architecture pattern, and adapt it to the problem like we use libraries in programming. </a:t>
            </a:r>
          </a:p>
          <a:p>
            <a:pPr marL="628650" lvl="1" indent="-171450">
              <a:buFont typeface="Arial"/>
              <a:buChar char="•"/>
            </a:pPr>
            <a:r>
              <a:rPr lang="en-AU" baseline="0" noProof="0" dirty="0"/>
              <a:t>Reusing existing design from others cause us less work and fewer errors.</a:t>
            </a:r>
            <a:endParaRPr lang="en-AU" noProof="0" dirty="0"/>
          </a:p>
          <a:p>
            <a:pPr marL="628650" lvl="1" indent="-171450">
              <a:buFont typeface="Arial"/>
              <a:buChar char="•"/>
            </a:pPr>
            <a:r>
              <a:rPr lang="en-AU" noProof="0" dirty="0"/>
              <a:t>However, there’s also a risk that the generic solution might be ill-fitting or too generic to solve your specific problem.</a:t>
            </a:r>
          </a:p>
          <a:p>
            <a:pPr marL="171450" indent="-171450">
              <a:buFont typeface="Arial"/>
              <a:buChar char="•"/>
            </a:pPr>
            <a:r>
              <a:rPr lang="en-AU" noProof="0" dirty="0"/>
              <a:t>The diagram gives two</a:t>
            </a:r>
            <a:r>
              <a:rPr lang="en-AU" baseline="0" noProof="0" dirty="0"/>
              <a:t> dimensions for the classification of some architectural design concepts. </a:t>
            </a:r>
          </a:p>
          <a:p>
            <a:pPr marL="628650" lvl="1" indent="-171450">
              <a:buFont typeface="Arial"/>
              <a:buChar char="•"/>
            </a:pPr>
            <a:r>
              <a:rPr lang="en-AU" baseline="0" noProof="0" dirty="0"/>
              <a:t>The x-axis represents scope, which is from the programming language level to the system structure level.</a:t>
            </a:r>
          </a:p>
          <a:p>
            <a:pPr marL="628650" lvl="1" indent="-171450">
              <a:buFont typeface="Arial"/>
              <a:buChar char="•"/>
            </a:pPr>
            <a:r>
              <a:rPr lang="en-AU" baseline="0" noProof="0" dirty="0"/>
              <a:t>The y-axis represents application domain knowledge, which is from shallow to deep.</a:t>
            </a:r>
          </a:p>
          <a:p>
            <a:pPr marL="628650" lvl="1" indent="-171450">
              <a:buFont typeface="Arial"/>
              <a:buChar char="•"/>
            </a:pPr>
            <a:r>
              <a:rPr lang="en-AU" baseline="0" noProof="0" dirty="0"/>
              <a:t>The design patterns you are perhaps familiar with are at the language level and relatively shallow in terms of domain knowledge. Which means it is agnostic to the domain. </a:t>
            </a:r>
          </a:p>
          <a:p>
            <a:pPr marL="628650" lvl="1" indent="-171450">
              <a:buFont typeface="Arial"/>
              <a:buChar char="•"/>
            </a:pPr>
            <a:r>
              <a:rPr lang="en-AU" baseline="0" noProof="0" dirty="0"/>
              <a:t>The range of architectural styles can be large, which covers language level, application structure, and system structure.</a:t>
            </a:r>
          </a:p>
          <a:p>
            <a:pPr marL="628650" lvl="1" indent="-171450">
              <a:buFont typeface="Arial"/>
              <a:buChar char="•"/>
            </a:pPr>
            <a:r>
              <a:rPr lang="en-AU" baseline="0" noProof="0" dirty="0"/>
              <a:t>Architecture patterns, on the other hand, are at application structure, which doesn’t give a system-level structure. </a:t>
            </a:r>
          </a:p>
          <a:p>
            <a:pPr marL="628650" lvl="1" indent="-171450">
              <a:buFont typeface="Arial"/>
              <a:buChar char="•"/>
            </a:pPr>
            <a:r>
              <a:rPr lang="en-AU" baseline="0" noProof="0" dirty="0"/>
              <a:t>Finally, domain-specific software architectures need the deepest domain knowledge and give a system-level design solution.</a:t>
            </a:r>
          </a:p>
          <a:p>
            <a:pPr marL="171450" indent="-171450">
              <a:buFont typeface="Arial"/>
              <a:buChar char="•"/>
            </a:pPr>
            <a:endParaRPr lang="en-AU" noProof="0" dirty="0"/>
          </a:p>
          <a:p>
            <a:pPr marL="171450" indent="-171450">
              <a:buFont typeface="Arial"/>
              <a:buChar char="•"/>
            </a:pPr>
            <a:r>
              <a:rPr lang="en-AU" noProof="0" dirty="0"/>
              <a:t>A design pattern is a recurring solution to a common problem related to implementation, e.g., factory pattern and proxy.</a:t>
            </a:r>
          </a:p>
          <a:p>
            <a:pPr marL="171450" indent="-171450">
              <a:buFont typeface="Arial"/>
              <a:buChar char="•"/>
            </a:pPr>
            <a:r>
              <a:rPr lang="en-AU" noProof="0" dirty="0"/>
              <a:t>Architectural style is a recurrent architectural design that shows how we organise systems. It doesn't solve a specific problem, e.g., client-server, peer-to-peer, microservices architecture.</a:t>
            </a:r>
          </a:p>
          <a:p>
            <a:pPr marL="171450" indent="-171450">
              <a:buFont typeface="Arial"/>
              <a:buChar char="•"/>
            </a:pPr>
            <a:r>
              <a:rPr lang="en-AU" noProof="0" dirty="0"/>
              <a:t>An architectural pattern solves a specific architectural problem, e.g., a 3-tier design is an architectural pattern that is used with client-server architecture style to separate a system into 3 layers, namely presentation, application logic, and data.</a:t>
            </a:r>
          </a:p>
          <a:p>
            <a:pPr marL="171450" indent="-171450">
              <a:buFont typeface="Arial"/>
              <a:buChar char="•"/>
            </a:pPr>
            <a:r>
              <a:rPr lang="en-AU" noProof="0" dirty="0"/>
              <a:t>A single architecture can contain several Architectural Styles, and each Architectural Style can make use of several Architectural Patterns. An Architecture Pattern can be a subset of an Architectural Style targeting a specific scope.</a:t>
            </a:r>
          </a:p>
        </p:txBody>
      </p:sp>
      <p:sp>
        <p:nvSpPr>
          <p:cNvPr id="4" name="Slide Number Placeholder 3"/>
          <p:cNvSpPr>
            <a:spLocks noGrp="1"/>
          </p:cNvSpPr>
          <p:nvPr>
            <p:ph type="sldNum" sz="quarter" idx="5"/>
          </p:nvPr>
        </p:nvSpPr>
        <p:spPr/>
        <p:txBody>
          <a:bodyPr/>
          <a:lstStyle/>
          <a:p>
            <a:fld id="{CC27A11D-AD98-434C-A1DD-B0717C45F4BF}" type="slidenum">
              <a:rPr lang="en-AU" smtClean="0"/>
              <a:t>18</a:t>
            </a:fld>
            <a:endParaRPr lang="en-AU" dirty="0"/>
          </a:p>
        </p:txBody>
      </p:sp>
    </p:spTree>
    <p:extLst>
      <p:ext uri="{BB962C8B-B14F-4D97-AF65-F5344CB8AC3E}">
        <p14:creationId xmlns:p14="http://schemas.microsoft.com/office/powerpoint/2010/main" val="1705259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Architectural styles and patterns are used interchangeably. While some authors distinguish the two, others don’t care.</a:t>
            </a:r>
          </a:p>
          <a:p>
            <a:pPr marL="628650" lvl="1" indent="-171450">
              <a:buFont typeface="Arial" panose="020B0604020202020204" pitchFamily="34" charset="0"/>
              <a:buChar char="•"/>
            </a:pPr>
            <a:r>
              <a:rPr lang="en-AU" b="0" i="0" dirty="0">
                <a:effectLst/>
                <a:latin typeface="-apple-system"/>
              </a:rPr>
              <a:t>You can think of Romanesque, Gothic, and Tudor as architectural styles while doors, windows, and ceilings as patterns.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374151"/>
                </a:solidFill>
                <a:effectLst/>
                <a:latin typeface="Söhne"/>
              </a:rPr>
              <a:t>An architectural pattern is a specific solution to a design problem, while an architectural style represents a higher-level concept that defines the overall characteristics and qualities of an architecture. Here’s one set of definitions we can work with.</a:t>
            </a:r>
          </a:p>
          <a:p>
            <a:pPr marL="171450" indent="-171450" algn="l">
              <a:buFont typeface="Arial" panose="020B0604020202020204" pitchFamily="34" charset="0"/>
              <a:buChar char="•"/>
            </a:pPr>
            <a:r>
              <a:rPr lang="en-AU" b="0" i="0" u="none" strike="noStrike" dirty="0">
                <a:solidFill>
                  <a:srgbClr val="374151"/>
                </a:solidFill>
                <a:effectLst/>
                <a:latin typeface="Söhne"/>
              </a:rPr>
              <a:t>Architectural Style</a:t>
            </a:r>
          </a:p>
          <a:p>
            <a:pPr marL="628650" lvl="1" indent="-171450" algn="l">
              <a:buFont typeface="Arial" panose="020B0604020202020204" pitchFamily="34" charset="0"/>
              <a:buChar char="•"/>
            </a:pPr>
            <a:r>
              <a:rPr lang="en-AU" b="0" i="0" u="none" strike="noStrike" dirty="0">
                <a:solidFill>
                  <a:srgbClr val="374151"/>
                </a:solidFill>
                <a:effectLst/>
                <a:latin typeface="Söhne"/>
              </a:rPr>
              <a:t>Is a set of principles and guidelines that dictate the overall characteristics and qualities of the architecture. </a:t>
            </a:r>
          </a:p>
          <a:p>
            <a:pPr marL="628650" lvl="1" indent="-171450" algn="l">
              <a:buFont typeface="Arial" panose="020B0604020202020204" pitchFamily="34" charset="0"/>
              <a:buChar char="•"/>
            </a:pPr>
            <a:r>
              <a:rPr lang="en-AU" b="0" i="0" u="none" strike="noStrike" dirty="0">
                <a:solidFill>
                  <a:srgbClr val="374151"/>
                </a:solidFill>
                <a:effectLst/>
                <a:latin typeface="Söhne"/>
              </a:rPr>
              <a:t>It defines the vocabulary, design principles, and constraints for building software systems. </a:t>
            </a:r>
          </a:p>
          <a:p>
            <a:pPr marL="628650" lvl="1" indent="-171450" algn="l">
              <a:buFont typeface="Arial" panose="020B0604020202020204" pitchFamily="34" charset="0"/>
              <a:buChar char="•"/>
            </a:pPr>
            <a:r>
              <a:rPr lang="en-AU" b="0" i="0" u="none" strike="noStrike" dirty="0">
                <a:solidFill>
                  <a:srgbClr val="374151"/>
                </a:solidFill>
                <a:effectLst/>
                <a:latin typeface="Söhne"/>
              </a:rPr>
              <a:t>An architectural style focuses on the broader aspects of the system, such as the overall structure, communication protocols, and coordination mechanisms. </a:t>
            </a:r>
          </a:p>
          <a:p>
            <a:pPr marL="628650" lvl="1" indent="-171450" algn="l">
              <a:buFont typeface="Arial" panose="020B0604020202020204" pitchFamily="34" charset="0"/>
              <a:buChar char="•"/>
            </a:pPr>
            <a:r>
              <a:rPr lang="en-AU" b="0" i="0" u="none" strike="noStrike" dirty="0">
                <a:solidFill>
                  <a:srgbClr val="374151"/>
                </a:solidFill>
                <a:effectLst/>
                <a:latin typeface="Söhne"/>
              </a:rPr>
              <a:t>It may encompass multiple architectural patterns and defines how they fit together. </a:t>
            </a:r>
          </a:p>
          <a:p>
            <a:pPr marL="628650" lvl="1" indent="-171450" algn="l">
              <a:buFont typeface="Arial" panose="020B0604020202020204" pitchFamily="34" charset="0"/>
              <a:buChar char="•"/>
            </a:pPr>
            <a:r>
              <a:rPr lang="en-AU" b="0" i="0" u="none" strike="noStrike" dirty="0">
                <a:solidFill>
                  <a:srgbClr val="374151"/>
                </a:solidFill>
                <a:effectLst/>
                <a:latin typeface="Söhne"/>
              </a:rPr>
              <a:t>Common architectural styles include Client-Server, Peer-to-Peer, Service-Oriented Architecture (SOA), and Event-Driven Architecture. </a:t>
            </a:r>
          </a:p>
          <a:p>
            <a:pPr marL="171450" lvl="0" indent="-171450" algn="l">
              <a:buFont typeface="Arial" panose="020B0604020202020204" pitchFamily="34" charset="0"/>
              <a:buChar char="•"/>
            </a:pPr>
            <a:r>
              <a:rPr lang="en-AU" b="0" i="0" u="none" strike="noStrike" dirty="0">
                <a:solidFill>
                  <a:srgbClr val="374151"/>
                </a:solidFill>
                <a:effectLst/>
                <a:latin typeface="Söhne"/>
              </a:rPr>
              <a:t>Software Architectural Pattern</a:t>
            </a:r>
          </a:p>
          <a:p>
            <a:pPr marL="628650" lvl="1" indent="-171450" algn="l">
              <a:buFont typeface="Arial" panose="020B0604020202020204" pitchFamily="34" charset="0"/>
              <a:buChar char="•"/>
            </a:pPr>
            <a:r>
              <a:rPr lang="en-AU" b="0" i="0" u="none" strike="noStrike" dirty="0">
                <a:solidFill>
                  <a:srgbClr val="374151"/>
                </a:solidFill>
                <a:effectLst/>
                <a:latin typeface="Söhne"/>
              </a:rPr>
              <a:t>Is a general, reusable solution to a recurring design problem in software architecture. </a:t>
            </a:r>
          </a:p>
          <a:p>
            <a:pPr marL="628650" lvl="1" indent="-171450" algn="l">
              <a:buFont typeface="Arial" panose="020B0604020202020204" pitchFamily="34" charset="0"/>
              <a:buChar char="•"/>
            </a:pPr>
            <a:r>
              <a:rPr lang="en-AU" b="0" i="0" u="none" strike="noStrike" dirty="0">
                <a:solidFill>
                  <a:srgbClr val="374151"/>
                </a:solidFill>
                <a:effectLst/>
                <a:latin typeface="Söhne"/>
              </a:rPr>
              <a:t>It represents a high-level abstraction that guides the overall structure and organisation of a software system. </a:t>
            </a:r>
          </a:p>
          <a:p>
            <a:pPr marL="628650" lvl="1" indent="-171450" algn="l">
              <a:buFont typeface="Arial" panose="020B0604020202020204" pitchFamily="34" charset="0"/>
              <a:buChar char="•"/>
            </a:pPr>
            <a:r>
              <a:rPr lang="en-AU" b="0" i="0" u="none" strike="noStrike" dirty="0">
                <a:solidFill>
                  <a:srgbClr val="374151"/>
                </a:solidFill>
                <a:effectLst/>
                <a:latin typeface="Söhne"/>
              </a:rPr>
              <a:t>Architectural patterns provide a set of predefined rules, principles, and relationships between components or modules to address common design challenges. </a:t>
            </a:r>
          </a:p>
          <a:p>
            <a:pPr marL="628650" lvl="1" indent="-171450" algn="l">
              <a:buFont typeface="Arial" panose="020B0604020202020204" pitchFamily="34" charset="0"/>
              <a:buChar char="•"/>
            </a:pPr>
            <a:r>
              <a:rPr lang="en-AU" b="0" i="0" u="none" strike="noStrike" dirty="0">
                <a:solidFill>
                  <a:srgbClr val="374151"/>
                </a:solidFill>
                <a:effectLst/>
                <a:latin typeface="Söhne"/>
              </a:rPr>
              <a:t>Examples of architectural patterns include the Model-View-Controller (MVC), Layered Architecture, Microservices, and Event-Driven Architecture.</a:t>
            </a:r>
          </a:p>
          <a:p>
            <a:pPr marL="171450" lvl="0" indent="-171450" algn="l">
              <a:buFont typeface="Arial" panose="020B0604020202020204" pitchFamily="34" charset="0"/>
              <a:buChar char="•"/>
            </a:pPr>
            <a:r>
              <a:rPr lang="en-AU" dirty="0"/>
              <a:t>3-tier is a pattern used in the client-server style.</a:t>
            </a:r>
          </a:p>
          <a:p>
            <a:pPr marL="171450" lvl="0" indent="-171450" algn="l">
              <a:buFont typeface="Arial" panose="020B0604020202020204" pitchFamily="34" charset="0"/>
              <a:buChar char="•"/>
            </a:pPr>
            <a:r>
              <a:rPr lang="en-AU" dirty="0"/>
              <a:t>Microservices is a pattern used in SOA that designs a system as a set of services.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19</a:t>
            </a:fld>
            <a:endParaRPr lang="en-AU" dirty="0"/>
          </a:p>
        </p:txBody>
      </p:sp>
    </p:spTree>
    <p:extLst>
      <p:ext uri="{BB962C8B-B14F-4D97-AF65-F5344CB8AC3E}">
        <p14:creationId xmlns:p14="http://schemas.microsoft.com/office/powerpoint/2010/main" val="281738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start with a discussion on the high-level software design process.</a:t>
            </a:r>
          </a:p>
          <a:p>
            <a:pPr marL="171450" indent="-171450">
              <a:buFont typeface="Arial" panose="020B0604020202020204" pitchFamily="34" charset="0"/>
              <a:buChar char="•"/>
            </a:pPr>
            <a:r>
              <a:rPr lang="en-AU" dirty="0"/>
              <a:t>Then we’ll discuss functional and non-functional requirements that determine what and how to build.</a:t>
            </a:r>
          </a:p>
          <a:p>
            <a:pPr marL="171450" indent="-171450">
              <a:buFont typeface="Arial" panose="020B0604020202020204" pitchFamily="34" charset="0"/>
              <a:buChar char="•"/>
            </a:pPr>
            <a:r>
              <a:rPr lang="en-AU" dirty="0"/>
              <a:t>The third topic is the architectural aspects of software design and how to document a design.</a:t>
            </a:r>
          </a:p>
          <a:p>
            <a:pPr marL="628650" lvl="1" indent="-171450">
              <a:buFont typeface="Arial" panose="020B0604020202020204" pitchFamily="34" charset="0"/>
              <a:buChar char="•"/>
            </a:pPr>
            <a:r>
              <a:rPr lang="en-AU" dirty="0"/>
              <a:t>In here we’ll talk about different viewpoints where we look at the design from different angles.</a:t>
            </a:r>
          </a:p>
          <a:p>
            <a:pPr marL="628650" lvl="1" indent="-171450">
              <a:buFont typeface="Arial" panose="020B0604020202020204" pitchFamily="34" charset="0"/>
              <a:buChar char="•"/>
            </a:pPr>
            <a:r>
              <a:rPr lang="en-AU" dirty="0"/>
              <a:t>Components and connectors are one of the most common ways of designing systems and depicting it visually</a:t>
            </a:r>
          </a:p>
          <a:p>
            <a:pPr marL="171450" indent="-171450">
              <a:buFont typeface="Arial" panose="020B0604020202020204" pitchFamily="34" charset="0"/>
              <a:buChar char="•"/>
            </a:pPr>
            <a:r>
              <a:rPr lang="en-AU" dirty="0"/>
              <a:t>Finally, we’ll discuss how to analyse different architectural designs and take design trade-offs.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We’ll briefly talk about a structured way to do this using a method called Architecture Trade-off Analysis Method (ATAM)</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dirty="0"/>
          </a:p>
        </p:txBody>
      </p:sp>
    </p:spTree>
    <p:extLst>
      <p:ext uri="{BB962C8B-B14F-4D97-AF65-F5344CB8AC3E}">
        <p14:creationId xmlns:p14="http://schemas.microsoft.com/office/powerpoint/2010/main" val="1292272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view a software architecture from different viewpoints. </a:t>
            </a:r>
          </a:p>
          <a:p>
            <a:pPr marL="171450" indent="-171450">
              <a:buFont typeface="Arial" panose="020B0604020202020204" pitchFamily="34" charset="0"/>
              <a:buChar char="•"/>
            </a:pPr>
            <a:r>
              <a:rPr lang="en-AU" dirty="0"/>
              <a:t>A</a:t>
            </a:r>
            <a:r>
              <a:rPr lang="en-AU" b="0" i="0" u="none" strike="noStrike" dirty="0">
                <a:solidFill>
                  <a:srgbClr val="374151"/>
                </a:solidFill>
                <a:effectLst/>
                <a:latin typeface="Söhne"/>
              </a:rPr>
              <a:t>n architectural </a:t>
            </a:r>
            <a:r>
              <a:rPr lang="en-AU" b="0" i="1" u="none" strike="noStrike" dirty="0">
                <a:solidFill>
                  <a:srgbClr val="374151"/>
                </a:solidFill>
                <a:effectLst/>
                <a:latin typeface="Söhne"/>
              </a:rPr>
              <a:t>view</a:t>
            </a:r>
            <a:r>
              <a:rPr lang="en-AU" b="0" i="0" u="none" strike="noStrike" dirty="0">
                <a:solidFill>
                  <a:srgbClr val="374151"/>
                </a:solidFill>
                <a:effectLst/>
                <a:latin typeface="Söhne"/>
              </a:rPr>
              <a:t> is a representation of a specific set of architectural concerns, while a </a:t>
            </a:r>
            <a:r>
              <a:rPr lang="en-AU" b="0" i="1" u="none" strike="noStrike" dirty="0">
                <a:solidFill>
                  <a:srgbClr val="374151"/>
                </a:solidFill>
                <a:effectLst/>
                <a:latin typeface="Söhne"/>
              </a:rPr>
              <a:t>viewpoint</a:t>
            </a:r>
            <a:r>
              <a:rPr lang="en-AU" b="0" i="0" u="none" strike="noStrike" dirty="0">
                <a:solidFill>
                  <a:srgbClr val="374151"/>
                </a:solidFill>
                <a:effectLst/>
                <a:latin typeface="Söhne"/>
              </a:rPr>
              <a:t> defines the perspective, concerns, and guidelines for creating architectural views. </a:t>
            </a:r>
          </a:p>
          <a:p>
            <a:pPr marL="171450" indent="-171450">
              <a:buFont typeface="Arial" panose="020B0604020202020204" pitchFamily="34" charset="0"/>
              <a:buChar char="•"/>
            </a:pPr>
            <a:r>
              <a:rPr lang="en-AU" b="0" i="0" u="none" strike="noStrike" dirty="0">
                <a:solidFill>
                  <a:srgbClr val="374151"/>
                </a:solidFill>
                <a:effectLst/>
                <a:latin typeface="Söhne"/>
              </a:rPr>
              <a:t>Architecture views are tangible outputs that capture a slice of the architecture, while viewpoints provide the context and framework for creating those views.</a:t>
            </a:r>
            <a:endParaRPr lang="en-US" b="0" i="0" u="none" strike="noStrike"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E.g., these are different views of a human’s anatomical model, including the </a:t>
            </a:r>
            <a:r>
              <a:rPr lang="en-AU" sz="1200" b="0" i="0" kern="1200" dirty="0">
                <a:solidFill>
                  <a:schemeClr val="tx1"/>
                </a:solidFill>
                <a:effectLst/>
                <a:latin typeface="+mn-lt"/>
                <a:ea typeface="+mn-ea"/>
                <a:cs typeface="+mn-cs"/>
              </a:rPr>
              <a:t>muscular model, circulatory model, and skeleton. These 3 models describe the human body from different viewpoints.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kern="1200" dirty="0">
                <a:solidFill>
                  <a:schemeClr val="tx1"/>
                </a:solidFill>
                <a:effectLst/>
                <a:latin typeface="+mn-lt"/>
                <a:ea typeface="+mn-ea"/>
                <a:cs typeface="+mn-cs"/>
              </a:rPr>
              <a:t>The diagram on the right-hand side of the slide describes a human’s hand from a skeleton viewpoint.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kern="1200" dirty="0">
                <a:solidFill>
                  <a:schemeClr val="tx1"/>
                </a:solidFill>
                <a:effectLst/>
                <a:latin typeface="+mn-lt"/>
                <a:ea typeface="+mn-ea"/>
                <a:cs typeface="+mn-cs"/>
              </a:rPr>
              <a:t>E.g., the Developer and system admin need different views of the same system, as their concerns are different. So develop viewpoint say architecture should be documented based on modules, classes, and their interactions. Whereas the system admin is interested on hardware it runs and services like databases.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kern="1200" dirty="0">
                <a:solidFill>
                  <a:schemeClr val="tx1"/>
                </a:solidFill>
                <a:effectLst/>
                <a:latin typeface="+mn-lt"/>
                <a:ea typeface="+mn-ea"/>
                <a:cs typeface="+mn-cs"/>
              </a:rPr>
              <a:t>Similarly, we have the blockchain network view that is different from the ledger state view. The former focus on nodes in the network while the latter focuses on data on the ledger. We have have smart contract view that depicts the interactions among smart contracts.</a:t>
            </a:r>
          </a:p>
        </p:txBody>
      </p:sp>
      <p:sp>
        <p:nvSpPr>
          <p:cNvPr id="4" name="Slide Number Placeholder 3"/>
          <p:cNvSpPr>
            <a:spLocks noGrp="1"/>
          </p:cNvSpPr>
          <p:nvPr>
            <p:ph type="sldNum" sz="quarter" idx="5"/>
          </p:nvPr>
        </p:nvSpPr>
        <p:spPr/>
        <p:txBody>
          <a:bodyPr/>
          <a:lstStyle/>
          <a:p>
            <a:fld id="{9A496215-5E4C-414D-A8DB-C38AA7CF7C2A}" type="slidenum">
              <a:rPr lang="en-AU" smtClean="0"/>
              <a:pPr/>
              <a:t>20</a:t>
            </a:fld>
            <a:endParaRPr lang="en-AU"/>
          </a:p>
        </p:txBody>
      </p:sp>
    </p:spTree>
    <p:extLst>
      <p:ext uri="{BB962C8B-B14F-4D97-AF65-F5344CB8AC3E}">
        <p14:creationId xmlns:p14="http://schemas.microsoft.com/office/powerpoint/2010/main" val="3257967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b="0" i="0" u="none" strike="noStrike" dirty="0" err="1">
                <a:solidFill>
                  <a:srgbClr val="374151"/>
                </a:solidFill>
                <a:effectLst/>
                <a:latin typeface="Söhne"/>
              </a:rPr>
              <a:t>Krutchen's</a:t>
            </a:r>
            <a:r>
              <a:rPr lang="en-AU" b="0" i="0" u="none" strike="noStrike" dirty="0">
                <a:solidFill>
                  <a:srgbClr val="374151"/>
                </a:solidFill>
                <a:effectLst/>
                <a:latin typeface="Söhne"/>
              </a:rPr>
              <a:t> 4+1 View Model, by Philippe </a:t>
            </a:r>
            <a:r>
              <a:rPr lang="en-AU" b="0" i="0" u="none" strike="noStrike" dirty="0" err="1">
                <a:solidFill>
                  <a:srgbClr val="374151"/>
                </a:solidFill>
                <a:effectLst/>
                <a:latin typeface="Söhne"/>
              </a:rPr>
              <a:t>Kruchten</a:t>
            </a:r>
            <a:r>
              <a:rPr lang="en-AU" b="0" i="0" u="none" strike="noStrike" dirty="0">
                <a:solidFill>
                  <a:srgbClr val="374151"/>
                </a:solidFill>
                <a:effectLst/>
                <a:latin typeface="Söhne"/>
              </a:rPr>
              <a:t>, is a popular architecture documentation technique to view a system from 5 viewpoints.</a:t>
            </a:r>
          </a:p>
          <a:p>
            <a:pPr marL="171450" indent="-171450">
              <a:buFont typeface="Arial" panose="020B0604020202020204" pitchFamily="34" charset="0"/>
              <a:buChar char="•"/>
            </a:pPr>
            <a:r>
              <a:rPr lang="en-AU" b="0" i="0" u="none" strike="noStrike" dirty="0">
                <a:solidFill>
                  <a:srgbClr val="374151"/>
                </a:solidFill>
                <a:effectLst/>
                <a:latin typeface="Söhne"/>
              </a:rPr>
              <a:t>It provides a holistic approach to capturing different aspects of a software system's architecture by utilising multiple architectural views. </a:t>
            </a:r>
          </a:p>
          <a:p>
            <a:pPr marL="171450" indent="-171450">
              <a:buFont typeface="Arial" panose="020B0604020202020204" pitchFamily="34" charset="0"/>
              <a:buChar char="•"/>
            </a:pPr>
            <a:r>
              <a:rPr lang="en-AU" b="0" i="0" u="none" strike="noStrike" dirty="0">
                <a:solidFill>
                  <a:srgbClr val="374151"/>
                </a:solidFill>
                <a:effectLst/>
                <a:latin typeface="Söhne"/>
              </a:rPr>
              <a:t>The "+1" in the model refers to the use of scenarios or use cases as an additional view to complement the other four views.</a:t>
            </a:r>
          </a:p>
          <a:p>
            <a:pPr marL="171450" indent="-171450">
              <a:buFont typeface="Arial" panose="020B0604020202020204" pitchFamily="34" charset="0"/>
              <a:buChar char="•"/>
            </a:pPr>
            <a:r>
              <a:rPr lang="en-AU" b="0" i="0" u="none" strike="noStrike" dirty="0">
                <a:solidFill>
                  <a:srgbClr val="374151"/>
                </a:solidFill>
                <a:effectLst/>
                <a:latin typeface="Söhne"/>
              </a:rPr>
              <a:t>Logical View</a:t>
            </a:r>
          </a:p>
          <a:p>
            <a:pPr marL="628650" lvl="1" indent="-171450">
              <a:buFont typeface="Arial" panose="020B0604020202020204" pitchFamily="34" charset="0"/>
              <a:buChar char="•"/>
            </a:pPr>
            <a:r>
              <a:rPr lang="en-AU" b="0" i="0" u="none" strike="noStrike" dirty="0">
                <a:solidFill>
                  <a:srgbClr val="374151"/>
                </a:solidFill>
                <a:effectLst/>
                <a:latin typeface="Söhne"/>
              </a:rPr>
              <a:t>Focuses on architecturally significant elements and their organisations to achieve functional requirements of the system. </a:t>
            </a:r>
          </a:p>
          <a:p>
            <a:pPr marL="628650" lvl="1" indent="-171450">
              <a:buFont typeface="Arial" panose="020B0604020202020204" pitchFamily="34" charset="0"/>
              <a:buChar char="•"/>
            </a:pPr>
            <a:r>
              <a:rPr lang="en-AU" b="0" i="0" u="none" strike="noStrike" dirty="0">
                <a:solidFill>
                  <a:srgbClr val="374151"/>
                </a:solidFill>
                <a:effectLst/>
                <a:latin typeface="Söhne"/>
              </a:rPr>
              <a:t>It captures the key abstractions, modules, classes, etc., and their relationships. </a:t>
            </a:r>
          </a:p>
          <a:p>
            <a:pPr marL="628650" lvl="1" indent="-171450">
              <a:buFont typeface="Arial" panose="020B0604020202020204" pitchFamily="34" charset="0"/>
              <a:buChar char="•"/>
            </a:pPr>
            <a:r>
              <a:rPr lang="en-AU" b="0" i="0" u="none" strike="noStrike" dirty="0">
                <a:solidFill>
                  <a:srgbClr val="374151"/>
                </a:solidFill>
                <a:effectLst/>
                <a:latin typeface="Söhne"/>
              </a:rPr>
              <a:t>It emphasises the software's internal structure, interactions, and behaviour, abstracting away implementation details and technology-specific aspects.</a:t>
            </a:r>
          </a:p>
          <a:p>
            <a:pPr marL="171450" lvl="0" indent="-171450">
              <a:buFont typeface="Arial" panose="020B0604020202020204" pitchFamily="34" charset="0"/>
              <a:buChar char="•"/>
            </a:pPr>
            <a:r>
              <a:rPr lang="en-AU" b="0" i="0" u="none" strike="noStrike" dirty="0">
                <a:solidFill>
                  <a:srgbClr val="374151"/>
                </a:solidFill>
                <a:effectLst/>
                <a:latin typeface="Söhne"/>
              </a:rPr>
              <a:t>Process View</a:t>
            </a:r>
          </a:p>
          <a:p>
            <a:pPr marL="628650" lvl="1" indent="-171450">
              <a:buFont typeface="Arial" panose="020B0604020202020204" pitchFamily="34" charset="0"/>
              <a:buChar char="•"/>
            </a:pPr>
            <a:r>
              <a:rPr lang="en-AU" b="0" i="0" u="none" strike="noStrike" dirty="0">
                <a:solidFill>
                  <a:srgbClr val="374151"/>
                </a:solidFill>
                <a:effectLst/>
                <a:latin typeface="Söhne"/>
              </a:rPr>
              <a:t>Emphasises the dynamic behaviour of the system and how it is executed. </a:t>
            </a:r>
          </a:p>
          <a:p>
            <a:pPr marL="628650" lvl="1" indent="-171450">
              <a:buFont typeface="Arial" panose="020B0604020202020204" pitchFamily="34" charset="0"/>
              <a:buChar char="•"/>
            </a:pPr>
            <a:r>
              <a:rPr lang="en-AU" b="0" i="0" u="none" strike="noStrike" dirty="0">
                <a:solidFill>
                  <a:srgbClr val="374151"/>
                </a:solidFill>
                <a:effectLst/>
                <a:latin typeface="Söhne"/>
              </a:rPr>
              <a:t>It captures the system's runtime behaviour, concurrent processes, tasks, and their interactions. </a:t>
            </a:r>
          </a:p>
          <a:p>
            <a:pPr marL="628650" lvl="1" indent="-171450">
              <a:buFont typeface="Arial" panose="020B0604020202020204" pitchFamily="34" charset="0"/>
              <a:buChar char="•"/>
            </a:pPr>
            <a:r>
              <a:rPr lang="en-AU" b="0" i="0" u="none" strike="noStrike" dirty="0">
                <a:solidFill>
                  <a:srgbClr val="374151"/>
                </a:solidFill>
                <a:effectLst/>
                <a:latin typeface="Söhne"/>
              </a:rPr>
              <a:t>The process view provides insight into the system's performance, scalability, and resource utilisation.</a:t>
            </a:r>
          </a:p>
          <a:p>
            <a:pPr marL="171450" lvl="0" indent="-171450">
              <a:buFont typeface="Arial" panose="020B0604020202020204" pitchFamily="34" charset="0"/>
              <a:buChar char="•"/>
            </a:pPr>
            <a:r>
              <a:rPr lang="en-AU" b="0" i="0" u="none" strike="noStrike" dirty="0">
                <a:solidFill>
                  <a:srgbClr val="374151"/>
                </a:solidFill>
                <a:effectLst/>
                <a:latin typeface="Söhne"/>
              </a:rPr>
              <a:t>Physical View</a:t>
            </a:r>
          </a:p>
          <a:p>
            <a:pPr marL="628650" lvl="1" indent="-171450">
              <a:buFont typeface="Arial" panose="020B0604020202020204" pitchFamily="34" charset="0"/>
              <a:buChar char="•"/>
            </a:pPr>
            <a:r>
              <a:rPr lang="en-AU" b="0" i="0" u="none" strike="noStrike" dirty="0">
                <a:solidFill>
                  <a:srgbClr val="374151"/>
                </a:solidFill>
                <a:effectLst/>
                <a:latin typeface="Söhne"/>
              </a:rPr>
              <a:t>The physical view emphasises the mapping of the software architecture onto the hardware and deployment infrastructure. </a:t>
            </a:r>
          </a:p>
          <a:p>
            <a:pPr marL="628650" lvl="1" indent="-171450">
              <a:buFont typeface="Arial" panose="020B0604020202020204" pitchFamily="34" charset="0"/>
              <a:buChar char="•"/>
            </a:pPr>
            <a:r>
              <a:rPr lang="en-AU" b="0" i="0" u="none" strike="noStrike" dirty="0">
                <a:solidFill>
                  <a:srgbClr val="374151"/>
                </a:solidFill>
                <a:effectLst/>
                <a:latin typeface="Söhne"/>
              </a:rPr>
              <a:t>It captures the distribution of components, nodes, servers, and communication channels. </a:t>
            </a:r>
          </a:p>
          <a:p>
            <a:pPr marL="628650" lvl="1" indent="-171450">
              <a:buFont typeface="Arial" panose="020B0604020202020204" pitchFamily="34" charset="0"/>
              <a:buChar char="•"/>
            </a:pPr>
            <a:r>
              <a:rPr lang="en-AU" b="0" i="0" u="none" strike="noStrike" dirty="0">
                <a:solidFill>
                  <a:srgbClr val="374151"/>
                </a:solidFill>
                <a:effectLst/>
                <a:latin typeface="Söhne"/>
              </a:rPr>
              <a:t>It considers systems engineering aspects such as availability, deployment topology, and physical constraints.</a:t>
            </a:r>
          </a:p>
          <a:p>
            <a:pPr marL="171450" lvl="0" indent="-171450">
              <a:buFont typeface="Arial" panose="020B0604020202020204" pitchFamily="34" charset="0"/>
              <a:buChar char="•"/>
            </a:pPr>
            <a:r>
              <a:rPr lang="en-AU" b="0" i="0" u="none" strike="noStrike" dirty="0">
                <a:solidFill>
                  <a:srgbClr val="374151"/>
                </a:solidFill>
                <a:effectLst/>
                <a:latin typeface="Söhne"/>
              </a:rPr>
              <a:t>Development View</a:t>
            </a:r>
          </a:p>
          <a:p>
            <a:pPr marL="628650" lvl="1" indent="-171450">
              <a:buFont typeface="Arial" panose="020B0604020202020204" pitchFamily="34" charset="0"/>
              <a:buChar char="•"/>
            </a:pPr>
            <a:r>
              <a:rPr lang="en-AU" b="0" i="0" u="none" strike="noStrike" dirty="0">
                <a:solidFill>
                  <a:srgbClr val="374151"/>
                </a:solidFill>
                <a:effectLst/>
                <a:latin typeface="Söhne"/>
              </a:rPr>
              <a:t>Focuses on the organisation of the software components during the development process. </a:t>
            </a:r>
          </a:p>
          <a:p>
            <a:pPr marL="628650" lvl="1" indent="-171450">
              <a:buFont typeface="Arial" panose="020B0604020202020204" pitchFamily="34" charset="0"/>
              <a:buChar char="•"/>
            </a:pPr>
            <a:r>
              <a:rPr lang="en-AU" b="0" i="0" u="none" strike="noStrike" dirty="0">
                <a:solidFill>
                  <a:srgbClr val="374151"/>
                </a:solidFill>
                <a:effectLst/>
                <a:latin typeface="Söhne"/>
              </a:rPr>
              <a:t>It captures the modular structure, subsystems, and development dependencies. </a:t>
            </a:r>
          </a:p>
          <a:p>
            <a:pPr marL="628650" lvl="1" indent="-171450">
              <a:buFont typeface="Arial" panose="020B0604020202020204" pitchFamily="34" charset="0"/>
              <a:buChar char="•"/>
            </a:pPr>
            <a:r>
              <a:rPr lang="en-AU" b="0" i="0" u="none" strike="noStrike" dirty="0">
                <a:solidFill>
                  <a:srgbClr val="374151"/>
                </a:solidFill>
                <a:effectLst/>
                <a:latin typeface="Söhne"/>
              </a:rPr>
              <a:t>The development view helps understand how the system is partitioned, managed, and evolved by development teams.</a:t>
            </a:r>
          </a:p>
          <a:p>
            <a:pPr marL="171450" lvl="0" indent="-171450">
              <a:buFont typeface="Arial" panose="020B0604020202020204" pitchFamily="34" charset="0"/>
              <a:buChar char="•"/>
            </a:pPr>
            <a:r>
              <a:rPr lang="en-AU" b="0" i="0" u="none" strike="noStrike" dirty="0">
                <a:solidFill>
                  <a:srgbClr val="374151"/>
                </a:solidFill>
                <a:effectLst/>
                <a:latin typeface="Söhne"/>
              </a:rPr>
              <a:t>+1. Scenarios</a:t>
            </a:r>
          </a:p>
          <a:p>
            <a:pPr marL="628650" lvl="1" indent="-171450">
              <a:buFont typeface="Arial" panose="020B0604020202020204" pitchFamily="34" charset="0"/>
              <a:buChar char="•"/>
            </a:pPr>
            <a:r>
              <a:rPr lang="en-AU" b="0" i="0" u="none" strike="noStrike" dirty="0">
                <a:solidFill>
                  <a:srgbClr val="374151"/>
                </a:solidFill>
                <a:effectLst/>
                <a:latin typeface="Söhne"/>
              </a:rPr>
              <a:t>Scenarios or use cases complement the other four views by providing concrete examples of system behaviour in specific contexts. </a:t>
            </a:r>
          </a:p>
          <a:p>
            <a:pPr marL="628650" lvl="1" indent="-171450">
              <a:buFont typeface="Arial" panose="020B0604020202020204" pitchFamily="34" charset="0"/>
              <a:buChar char="•"/>
            </a:pPr>
            <a:r>
              <a:rPr lang="en-AU" b="0" i="0" u="none" strike="noStrike" dirty="0">
                <a:solidFill>
                  <a:srgbClr val="374151"/>
                </a:solidFill>
                <a:effectLst/>
                <a:latin typeface="Söhne"/>
              </a:rPr>
              <a:t>Scenarios illustrate how the system interacts with external entities, users, and other systems. </a:t>
            </a:r>
          </a:p>
          <a:p>
            <a:pPr marL="628650" lvl="1" indent="-171450">
              <a:buFont typeface="Arial" panose="020B0604020202020204" pitchFamily="34" charset="0"/>
              <a:buChar char="•"/>
            </a:pPr>
            <a:r>
              <a:rPr lang="en-AU" b="0" i="0" u="none" strike="noStrike" dirty="0">
                <a:solidFill>
                  <a:srgbClr val="374151"/>
                </a:solidFill>
                <a:effectLst/>
                <a:latin typeface="Söhne"/>
              </a:rPr>
              <a:t>They help validate and demonstrate the architectural decisions made in the other views.</a:t>
            </a:r>
          </a:p>
          <a:p>
            <a:pPr marL="171450" lvl="0" indent="-171450">
              <a:buFont typeface="Arial" panose="020B0604020202020204" pitchFamily="34" charset="0"/>
              <a:buChar char="•"/>
            </a:pPr>
            <a:r>
              <a:rPr lang="en-AU" b="0" i="0" u="none" strike="noStrike" dirty="0">
                <a:solidFill>
                  <a:srgbClr val="374151"/>
                </a:solidFill>
                <a:effectLst/>
                <a:latin typeface="Söhne"/>
              </a:rPr>
              <a:t>By employing </a:t>
            </a:r>
            <a:r>
              <a:rPr lang="en-AU" b="0" i="0" u="none" strike="noStrike" dirty="0" err="1">
                <a:solidFill>
                  <a:srgbClr val="374151"/>
                </a:solidFill>
                <a:effectLst/>
                <a:latin typeface="Söhne"/>
              </a:rPr>
              <a:t>Krutchen's</a:t>
            </a:r>
            <a:r>
              <a:rPr lang="en-AU" b="0" i="0" u="none" strike="noStrike" dirty="0">
                <a:solidFill>
                  <a:srgbClr val="374151"/>
                </a:solidFill>
                <a:effectLst/>
                <a:latin typeface="Söhne"/>
              </a:rPr>
              <a:t> 4+1 View Model, software architects can address various perspectives in a comprehensive manner, enabling effective communication and documentation of the system's architecture to different stakeholders.</a:t>
            </a:r>
          </a:p>
        </p:txBody>
      </p:sp>
      <p:sp>
        <p:nvSpPr>
          <p:cNvPr id="4" name="Slide Number Placeholder 3"/>
          <p:cNvSpPr>
            <a:spLocks noGrp="1"/>
          </p:cNvSpPr>
          <p:nvPr>
            <p:ph type="sldNum" sz="quarter" idx="10"/>
          </p:nvPr>
        </p:nvSpPr>
        <p:spPr/>
        <p:txBody>
          <a:bodyPr/>
          <a:lstStyle/>
          <a:p>
            <a:fld id="{9A496215-5E4C-414D-A8DB-C38AA7CF7C2A}" type="slidenum">
              <a:rPr lang="en-AU" smtClean="0"/>
              <a:pPr/>
              <a:t>21</a:t>
            </a:fld>
            <a:endParaRPr lang="en-AU"/>
          </a:p>
        </p:txBody>
      </p:sp>
    </p:spTree>
    <p:extLst>
      <p:ext uri="{BB962C8B-B14F-4D97-AF65-F5344CB8AC3E}">
        <p14:creationId xmlns:p14="http://schemas.microsoft.com/office/powerpoint/2010/main" val="535396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Different UML</a:t>
            </a:r>
            <a:r>
              <a:rPr lang="en-US" baseline="0" dirty="0"/>
              <a:t> diagrams to describe the system from different views, e.g.,</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Use case diagrams to present scenarios in </a:t>
            </a:r>
            <a:r>
              <a:rPr lang="en-AU" dirty="0" err="1"/>
              <a:t>Krutchen’s</a:t>
            </a:r>
            <a:r>
              <a:rPr lang="en-AU" dirty="0"/>
              <a:t> 4+1 View that describe a customer’s and ATM technician’s interaction with an ATM.</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baseline="0" dirty="0"/>
              <a:t>UML </a:t>
            </a:r>
            <a:r>
              <a:rPr lang="en-AU" baseline="0" dirty="0" err="1"/>
              <a:t>Statecharts</a:t>
            </a:r>
            <a:r>
              <a:rPr lang="en-AU" baseline="0" dirty="0"/>
              <a:t> show the process view as it depicts the dynamic behaviour of an ATM.</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baseline="0" dirty="0"/>
              <a:t>UML composite structure </a:t>
            </a:r>
            <a:r>
              <a:rPr lang="en-AU" b="0" i="0" dirty="0">
                <a:solidFill>
                  <a:srgbClr val="202122"/>
                </a:solidFill>
                <a:effectLst/>
                <a:latin typeface="Arial" panose="020B0604020202020204" pitchFamily="34" charset="0"/>
              </a:rPr>
              <a:t>shows the internal structure of a </a:t>
            </a:r>
            <a:r>
              <a:rPr lang="en-AU" b="0" i="0" u="none" strike="noStrike" dirty="0">
                <a:solidFill>
                  <a:srgbClr val="3366CC"/>
                </a:solidFill>
                <a:effectLst/>
                <a:latin typeface="Arial" panose="020B0604020202020204" pitchFamily="34" charset="0"/>
                <a:hlinkClick r:id="rId3" tooltip="Class (computer science)"/>
              </a:rPr>
              <a:t>class</a:t>
            </a:r>
            <a:r>
              <a:rPr lang="en-AU" b="0" i="0" dirty="0">
                <a:solidFill>
                  <a:srgbClr val="202122"/>
                </a:solidFill>
                <a:effectLst/>
                <a:latin typeface="Arial" panose="020B0604020202020204" pitchFamily="34" charset="0"/>
              </a:rPr>
              <a:t> and the collaborations that this structure makes possible. Therefore, it focuses on the development view.</a:t>
            </a:r>
            <a:endParaRPr lang="en-AU"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solidFill>
                  <a:prstClr val="black"/>
                </a:solidFill>
              </a:rPr>
              <a:pPr/>
              <a:t>22</a:t>
            </a:fld>
            <a:endParaRPr lang="en-AU">
              <a:solidFill>
                <a:prstClr val="black"/>
              </a:solidFill>
            </a:endParaRPr>
          </a:p>
        </p:txBody>
      </p:sp>
    </p:spTree>
    <p:extLst>
      <p:ext uri="{BB962C8B-B14F-4D97-AF65-F5344CB8AC3E}">
        <p14:creationId xmlns:p14="http://schemas.microsoft.com/office/powerpoint/2010/main" val="62869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software system’s architecture typically is not a uniform monolith.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seen from a real-world</a:t>
            </a:r>
            <a:r>
              <a:rPr lang="en-US" baseline="0" dirty="0"/>
              <a:t> software architecture of a typical web application architecture from the AWS architecture reference </a:t>
            </a:r>
            <a:r>
              <a:rPr lang="en-US" baseline="0" dirty="0" err="1"/>
              <a:t>centre</a:t>
            </a:r>
            <a:r>
              <a:rPr lang="en-US" baseline="0" dirty="0"/>
              <a:t>, we see components, connectors, and configurations.</a:t>
            </a:r>
            <a:endParaRPr lang="en-US" baseline="0" dirty="0">
              <a:effectLst/>
              <a:latin typeface="+mn-lt"/>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A software component is an architectural building block that encapsulates a subset of the system’s functionality and/or data and restricts access to them via an explicitly defined interface. Various shapes of 3D objects we see in the figure are components.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A software connector is an architectural building block tasked with regulating interactions among components. Lines are connectors.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Architectural configurations, or topologies, capture architectural structure as graphs whose nodes represent components and connectors, and whose edges represent their interconnectivity. The layout we see in the figure is the configuration.</a:t>
            </a:r>
          </a:p>
          <a:p>
            <a:pPr marL="171450" indent="-171450">
              <a:buFont typeface="Arial"/>
              <a:buChar char="•"/>
            </a:pPr>
            <a:r>
              <a:rPr lang="en-US" baseline="0" dirty="0"/>
              <a:t>A bit of detail about the diagram</a:t>
            </a:r>
          </a:p>
          <a:p>
            <a:pPr marL="628650" lvl="1" indent="-171450">
              <a:buFont typeface="Arial"/>
              <a:buChar char="•"/>
            </a:pPr>
            <a:r>
              <a:rPr lang="en-US" baseline="0" dirty="0"/>
              <a:t>Users need DNS resolution to find the IP address of the web application.</a:t>
            </a:r>
          </a:p>
          <a:p>
            <a:pPr marL="628650" lvl="1" indent="-171450">
              <a:buFont typeface="Arial"/>
              <a:buChar char="•"/>
            </a:pPr>
            <a:r>
              <a:rPr lang="en-US" baseline="0" dirty="0"/>
              <a:t>The web app is a 3-tier architecture. Both the application layer and web layer are deployed in an auto-scaling group, and connected with a load balancer each, which can balance the requests received from the end users.</a:t>
            </a:r>
          </a:p>
          <a:p>
            <a:pPr marL="628650" lvl="1" indent="-171450">
              <a:buFont typeface="Arial"/>
              <a:buChar char="•"/>
            </a:pPr>
            <a:r>
              <a:rPr lang="en-US" baseline="0" dirty="0"/>
              <a:t>Static content of the web app is stored on the side in S3, which is an AWS storage service.</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23</a:t>
            </a:fld>
            <a:endParaRPr lang="en-AU"/>
          </a:p>
        </p:txBody>
      </p:sp>
    </p:spTree>
    <p:extLst>
      <p:ext uri="{BB962C8B-B14F-4D97-AF65-F5344CB8AC3E}">
        <p14:creationId xmlns:p14="http://schemas.microsoft.com/office/powerpoint/2010/main" val="3120352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Software connectors are the fundamental building blocks of a software architecture. These are the Lego blocks.</a:t>
            </a:r>
          </a:p>
          <a:p>
            <a:pPr marL="1714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A software component is an architectural building block that encapsulates a subset of the system’s functionality and/or data and restricts access to them via an explicitly defined interface.</a:t>
            </a:r>
          </a:p>
          <a:p>
            <a:pPr marL="1714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Also, </a:t>
            </a:r>
            <a:r>
              <a:rPr lang="en-AU" dirty="0"/>
              <a:t>has explicitly defined dependencies on its required execution context.</a:t>
            </a:r>
          </a:p>
          <a:p>
            <a:pPr marL="628650" marR="0" lvl="2"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E.g., a database can run only on a specific operating system with a given hardware spec.</a:t>
            </a:r>
          </a:p>
          <a:p>
            <a:pPr marL="1714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374151"/>
                </a:solidFill>
                <a:effectLst/>
                <a:latin typeface="Söhne"/>
              </a:rPr>
              <a:t>Thus, it is a modular, self-contained, and reusable unit of software that encapsulates a set of related functionalities.</a:t>
            </a:r>
          </a:p>
          <a:p>
            <a:pPr marL="1714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However, </a:t>
            </a:r>
            <a:r>
              <a:rPr lang="en-AU" dirty="0"/>
              <a:t>components typically provide application-specific services.</a:t>
            </a:r>
          </a:p>
          <a:p>
            <a:pPr marL="1714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Blockchain can be used as a storage and computational element/component in an architecture to store data and execute business logic, respectively.</a:t>
            </a:r>
          </a:p>
          <a:p>
            <a:pPr marL="171450" marR="0" lvl="1" indent="-171450" algn="l" defTabSz="71323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effectLst/>
              <a:latin typeface="Helvetica Neue" panose="02000503000000020004" pitchFamily="2" charset="0"/>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24</a:t>
            </a:fld>
            <a:endParaRPr lang="en-AU"/>
          </a:p>
        </p:txBody>
      </p:sp>
    </p:spTree>
    <p:extLst>
      <p:ext uri="{BB962C8B-B14F-4D97-AF65-F5344CB8AC3E}">
        <p14:creationId xmlns:p14="http://schemas.microsoft.com/office/powerpoint/2010/main" val="4260622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software system needs to integrate functionality from multiple components. In complex systems, such interactions may become more important and challenging than the functionality of the individual components.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374151"/>
                </a:solidFill>
                <a:effectLst/>
                <a:latin typeface="Söhne"/>
              </a:rPr>
              <a:t>A software connector is an architectural element that facilitates communication and interaction between software components within a larger software system.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374151"/>
                </a:solidFill>
                <a:effectLst/>
                <a:latin typeface="Söhne"/>
              </a:rPr>
              <a:t>Connectors serve as the glue that enables components to work together and exchange information, allowing for the coordination and cooperation of different parts of the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374151"/>
                </a:solidFill>
                <a:effectLst/>
                <a:latin typeface="Söhne"/>
              </a:rPr>
              <a:t>Connectors promote loose coupling and flexibility in the system's architecture, where they allow one component to be replaced with another without significant impact to the interaction (other properties may be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u="none" strike="noStrike" dirty="0">
                <a:solidFill>
                  <a:srgbClr val="374151"/>
                </a:solidFill>
                <a:effectLst/>
                <a:latin typeface="Söhne"/>
              </a:rPr>
              <a:t>Connectors </a:t>
            </a:r>
            <a:r>
              <a:rPr lang="en-AU" dirty="0"/>
              <a:t>typically provide application-independent interaction facilities such as: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Communication – transfer data from one component to another. A network connector at the hardware level. At the software level, FTP can be considered as a connector as it allows a file to be transferred from one system to another. </a:t>
            </a:r>
            <a:r>
              <a:rPr lang="en-AU" b="0" i="0" u="none" strike="noStrike" dirty="0">
                <a:solidFill>
                  <a:srgbClr val="374151"/>
                </a:solidFill>
                <a:effectLst/>
                <a:latin typeface="Söhne"/>
              </a:rPr>
              <a:t>They define the communication protocols, formats, and mechanisms used for interaction, such as method invocations, function calls, event notifications, or message passing.</a:t>
            </a:r>
            <a:endParaRPr lang="en-AU"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Coordination – transfer control from one component to another. In data migration, first data are extracted, then transformed and load into the new system (called ETL process). These 3 steps need to be coordinated.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Facilitation – enable</a:t>
            </a:r>
            <a:r>
              <a:rPr lang="zh-CN" altLang="en-US" dirty="0"/>
              <a:t> </a:t>
            </a:r>
            <a:r>
              <a:rPr lang="en-AU" dirty="0"/>
              <a:t>and optimise component interactions. E.g., a load balance split load among multiple connectors. Web3.js can validate transactions. Another example is remote-procedure calls can be simplified using various libraries.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Conversion – Adjust interactions between incompatible interfaces. E.g., we may use a connector to translate data from XML to JSON and vice versa. Useful in interconnecting incompatible systems. ODBC provides a database-independent way to access data from an application.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A single connector may provide multiple interaction facilities, e.g., Web3.js allow communication between an application and Ethereum, validates transactions, listens to events,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effectLst/>
                <a:latin typeface="Helvetica Neue" panose="02000503000000020004" pitchFamily="2" charset="0"/>
              </a:rPr>
              <a:t>Connector != Component</a:t>
            </a:r>
            <a:endParaRPr lang="en-A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25</a:t>
            </a:fld>
            <a:endParaRPr lang="en-AU"/>
          </a:p>
        </p:txBody>
      </p:sp>
    </p:spTree>
    <p:extLst>
      <p:ext uri="{BB962C8B-B14F-4D97-AF65-F5344CB8AC3E}">
        <p14:creationId xmlns:p14="http://schemas.microsoft.com/office/powerpoint/2010/main" val="2530638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lvl="0" indent="-171450">
              <a:buFont typeface="Arial"/>
              <a:buChar char="•"/>
            </a:pPr>
            <a:r>
              <a:rPr lang="en-AU" dirty="0"/>
              <a:t>File</a:t>
            </a:r>
            <a:r>
              <a:rPr lang="en-AU" baseline="0" dirty="0"/>
              <a:t> transferred from one component to another, e.g., FTP.</a:t>
            </a:r>
            <a:endParaRPr lang="en-AU" dirty="0"/>
          </a:p>
          <a:p>
            <a:pPr marL="171450" lvl="0" indent="-171450">
              <a:buFont typeface="Arial"/>
              <a:buChar char="•"/>
            </a:pPr>
            <a:r>
              <a:rPr lang="en-AU" dirty="0"/>
              <a:t>Stream</a:t>
            </a:r>
            <a:r>
              <a:rPr lang="en-AU" baseline="0" dirty="0"/>
              <a:t> coming from one component to another.</a:t>
            </a:r>
            <a:endParaRPr lang="en-AU" dirty="0"/>
          </a:p>
          <a:p>
            <a:pPr marL="171450" lvl="0" indent="-171450">
              <a:buFont typeface="Arial"/>
              <a:buChar char="•"/>
            </a:pPr>
            <a:r>
              <a:rPr lang="en-AU" dirty="0"/>
              <a:t>Simple procedure calls.</a:t>
            </a:r>
          </a:p>
          <a:p>
            <a:pPr marL="171450" lvl="0" indent="-171450">
              <a:buFont typeface="Arial"/>
              <a:buChar char="•"/>
            </a:pPr>
            <a:r>
              <a:rPr lang="en-AU" dirty="0"/>
              <a:t>Shared data accesses, e.g., OBDC or JBDC.</a:t>
            </a:r>
          </a:p>
          <a:p>
            <a:pPr marL="171450" lvl="0" indent="-171450">
              <a:buFont typeface="Arial"/>
              <a:buChar char="•"/>
            </a:pPr>
            <a:r>
              <a:rPr lang="en-AU" dirty="0"/>
              <a:t>Message</a:t>
            </a:r>
            <a:r>
              <a:rPr lang="en-AU" baseline="0" dirty="0"/>
              <a:t> bus that connects multiple components. Anyone can read/write from/to the bus.</a:t>
            </a:r>
            <a:endParaRPr lang="en-AU" dirty="0"/>
          </a:p>
          <a:p>
            <a:pPr marL="171450" lvl="0" indent="-171450">
              <a:buFont typeface="Arial"/>
              <a:buChar char="•"/>
            </a:pPr>
            <a:r>
              <a:rPr lang="en-AU" dirty="0"/>
              <a:t>Much more sophisticated and complex connectors are possible: blockchain. More on this later.</a:t>
            </a:r>
          </a:p>
          <a:p>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26</a:t>
            </a:fld>
            <a:endParaRPr lang="en-AU"/>
          </a:p>
        </p:txBody>
      </p:sp>
    </p:spTree>
    <p:extLst>
      <p:ext uri="{BB962C8B-B14F-4D97-AF65-F5344CB8AC3E}">
        <p14:creationId xmlns:p14="http://schemas.microsoft.com/office/powerpoint/2010/main" val="2530638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the context of architecture discussion, software configuration or topology is a set of specific associations between components and connectors of a system’s architecture to accomplish its requirements.</a:t>
            </a:r>
          </a:p>
          <a:p>
            <a:pPr marL="628650" lvl="1" indent="-171450">
              <a:buFont typeface="Arial" panose="020B0604020202020204" pitchFamily="34" charset="0"/>
              <a:buChar char="•"/>
            </a:pPr>
            <a:r>
              <a:rPr lang="en-AU" dirty="0"/>
              <a:t>This is not quite the </a:t>
            </a:r>
            <a:r>
              <a:rPr lang="en-AU" b="0" i="0" u="none" strike="noStrike" dirty="0">
                <a:solidFill>
                  <a:srgbClr val="374151"/>
                </a:solidFill>
                <a:effectLst/>
                <a:latin typeface="Söhne"/>
              </a:rPr>
              <a:t>configuration options such as database connection details, network settings, feature toggles, logging levels, or performance tuning parameters. </a:t>
            </a:r>
          </a:p>
          <a:p>
            <a:pPr marL="171450" indent="-171450">
              <a:buFont typeface="Arial" panose="020B0604020202020204" pitchFamily="34" charset="0"/>
              <a:buChar char="•"/>
            </a:pPr>
            <a:r>
              <a:rPr lang="en-AU" b="0" i="0" u="none" strike="noStrike" dirty="0">
                <a:solidFill>
                  <a:srgbClr val="374151"/>
                </a:solidFill>
                <a:effectLst/>
                <a:latin typeface="Söhne"/>
              </a:rPr>
              <a:t>Here’s an example of a 2-tier architecture configuration. </a:t>
            </a:r>
          </a:p>
          <a:p>
            <a:pPr marL="171450" indent="-171450">
              <a:buFont typeface="Arial" panose="020B0604020202020204" pitchFamily="34" charset="0"/>
              <a:buChar char="•"/>
            </a:pPr>
            <a:r>
              <a:rPr lang="en-AU" b="0" i="0" u="none" strike="noStrike" dirty="0">
                <a:solidFill>
                  <a:srgbClr val="374151"/>
                </a:solidFill>
                <a:effectLst/>
                <a:latin typeface="Söhne"/>
              </a:rPr>
              <a:t>Given the same components, we can build a different configuration as seen in the 2</a:t>
            </a:r>
            <a:r>
              <a:rPr lang="en-AU" b="0" i="0" u="none" strike="noStrike" baseline="30000" dirty="0">
                <a:solidFill>
                  <a:srgbClr val="374151"/>
                </a:solidFill>
                <a:effectLst/>
                <a:latin typeface="Söhne"/>
              </a:rPr>
              <a:t>nd</a:t>
            </a:r>
            <a:r>
              <a:rPr lang="en-AU" b="0" i="0" u="none" strike="noStrike" dirty="0">
                <a:solidFill>
                  <a:srgbClr val="374151"/>
                </a:solidFill>
                <a:effectLst/>
                <a:latin typeface="Söhne"/>
              </a:rPr>
              <a:t> figure. We have 2 new connectors too.</a:t>
            </a:r>
          </a:p>
          <a:p>
            <a:pPr marL="628650" lvl="1" indent="-171450">
              <a:buFont typeface="Arial" panose="020B0604020202020204" pitchFamily="34" charset="0"/>
              <a:buChar char="•"/>
            </a:pPr>
            <a:r>
              <a:rPr lang="en-AU" b="0" i="0" u="none" strike="noStrike" dirty="0">
                <a:solidFill>
                  <a:srgbClr val="374151"/>
                </a:solidFill>
                <a:effectLst/>
                <a:latin typeface="Söhne"/>
              </a:rPr>
              <a:t>The load balancer is considered a connector, not a component as it mediates the communication between web and application servers.</a:t>
            </a:r>
          </a:p>
          <a:p>
            <a:pPr marL="171450" indent="-171450">
              <a:buFont typeface="Arial"/>
              <a:buChar char="•"/>
            </a:pPr>
            <a:r>
              <a:rPr lang="en-US" dirty="0"/>
              <a:t>Two</a:t>
            </a:r>
            <a:r>
              <a:rPr lang="en-US" baseline="0" dirty="0"/>
              <a:t> design alternatives with different qualities. </a:t>
            </a:r>
          </a:p>
          <a:p>
            <a:pPr marL="628650" lvl="1" indent="-171450">
              <a:buFont typeface="Arial"/>
              <a:buChar char="•"/>
            </a:pPr>
            <a:r>
              <a:rPr lang="en-US" baseline="0" dirty="0"/>
              <a:t>Single web and database server has good modifiability, and lower operation cost, but low reliability at the same time.</a:t>
            </a:r>
          </a:p>
          <a:p>
            <a:pPr marL="628650" lvl="1" indent="-171450">
              <a:buFont typeface="Arial"/>
              <a:buChar char="•"/>
            </a:pPr>
            <a:r>
              <a:rPr lang="en-US" baseline="0" dirty="0"/>
              <a:t>Add one more web server to the architecture and a load balancer in front of the 2 web servers. A hot replica of the database in the data layer. This improves performance and availability at the expense of high operational costs.</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27</a:t>
            </a:fld>
            <a:endParaRPr lang="en-AU" dirty="0"/>
          </a:p>
        </p:txBody>
      </p:sp>
    </p:spTree>
    <p:extLst>
      <p:ext uri="{BB962C8B-B14F-4D97-AF65-F5344CB8AC3E}">
        <p14:creationId xmlns:p14="http://schemas.microsoft.com/office/powerpoint/2010/main" val="2778323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900" b="0" kern="1200" dirty="0">
                <a:solidFill>
                  <a:schemeClr val="tx1"/>
                </a:solidFill>
                <a:effectLst/>
                <a:latin typeface="+mn-lt"/>
                <a:ea typeface="+mn-ea"/>
                <a:cs typeface="+mn-cs"/>
              </a:rPr>
              <a:t>This slide gives two other architecture diagrams from the AWS architecture reference </a:t>
            </a:r>
            <a:r>
              <a:rPr lang="en-US" sz="900" b="0" kern="1200" dirty="0" err="1">
                <a:solidFill>
                  <a:schemeClr val="tx1"/>
                </a:solidFill>
                <a:effectLst/>
                <a:latin typeface="+mn-lt"/>
                <a:ea typeface="+mn-ea"/>
                <a:cs typeface="+mn-cs"/>
              </a:rPr>
              <a:t>centre</a:t>
            </a:r>
            <a:r>
              <a:rPr lang="en-US" sz="900" b="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b="0" kern="1200" dirty="0">
                <a:solidFill>
                  <a:schemeClr val="tx1"/>
                </a:solidFill>
                <a:effectLst/>
                <a:latin typeface="+mn-lt"/>
                <a:ea typeface="+mn-ea"/>
                <a:cs typeface="+mn-cs"/>
              </a:rPr>
              <a:t>The design on the left is aimed to provide better fault tolerance and </a:t>
            </a:r>
            <a:r>
              <a:rPr lang="en-US" sz="900" kern="1200" dirty="0">
                <a:solidFill>
                  <a:schemeClr val="tx1"/>
                </a:solidFill>
                <a:effectLst/>
                <a:latin typeface="+mn-lt"/>
                <a:ea typeface="+mn-ea"/>
                <a:cs typeface="+mn-cs"/>
              </a:rPr>
              <a:t>the one on the right is aimed to provide high data availability.</a:t>
            </a:r>
          </a:p>
          <a:p>
            <a:pPr marL="628650" lvl="1" indent="-171450">
              <a:buFont typeface="Arial"/>
              <a:buChar char="•"/>
            </a:pPr>
            <a:r>
              <a:rPr lang="en-AU" sz="1100" b="0" i="0" dirty="0">
                <a:solidFill>
                  <a:srgbClr val="111111"/>
                </a:solidFill>
                <a:effectLst/>
                <a:latin typeface="-apple-system"/>
              </a:rPr>
              <a:t>High availability and fault tolerance are both approaches to ensure system reliability, but they differ in their goals and methods. </a:t>
            </a:r>
          </a:p>
          <a:p>
            <a:pPr marL="628650" lvl="1" indent="-171450">
              <a:buFont typeface="Arial"/>
              <a:buChar char="•"/>
            </a:pPr>
            <a:r>
              <a:rPr lang="en-AU" sz="1100" b="0" i="0" dirty="0">
                <a:solidFill>
                  <a:srgbClr val="111111"/>
                </a:solidFill>
                <a:effectLst/>
                <a:latin typeface="-apple-system"/>
              </a:rPr>
              <a:t>High availability aims to minimise and </a:t>
            </a:r>
            <a:r>
              <a:rPr lang="en-AU" sz="1100" b="0" i="0" u="none" strike="noStrike" dirty="0">
                <a:solidFill>
                  <a:srgbClr val="374151"/>
                </a:solidFill>
                <a:effectLst/>
                <a:latin typeface="Söhne"/>
              </a:rPr>
              <a:t>eliminate downtime and ensure continuous accessibility of a system, while fault tolerance focuses on the system's ability to operate correctly despite failures or faults. </a:t>
            </a:r>
            <a:endParaRPr lang="en-US" sz="900" b="1" kern="1200" dirty="0">
              <a:solidFill>
                <a:schemeClr val="tx1"/>
              </a:solidFill>
              <a:effectLst/>
              <a:latin typeface="+mn-lt"/>
              <a:ea typeface="+mn-ea"/>
              <a:cs typeface="+mn-cs"/>
            </a:endParaRPr>
          </a:p>
          <a:p>
            <a:pPr marL="171450" indent="-171450">
              <a:buFont typeface="Arial"/>
              <a:buChar char="•"/>
            </a:pPr>
            <a:r>
              <a:rPr lang="en-US" sz="900" b="0" kern="1200" dirty="0">
                <a:solidFill>
                  <a:schemeClr val="tx1"/>
                </a:solidFill>
                <a:effectLst/>
                <a:latin typeface="+mn-lt"/>
                <a:ea typeface="+mn-ea"/>
                <a:cs typeface="+mn-cs"/>
              </a:rPr>
              <a:t>The design on the right (high availability design) has passive redundant components that can take over after a failure.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Valuable data should never be stored without proper backups, replication, or disaster recovery. Therefore, the</a:t>
            </a:r>
            <a:r>
              <a:rPr lang="en-US" sz="900" kern="1200" baseline="0" dirty="0">
                <a:solidFill>
                  <a:schemeClr val="tx1"/>
                </a:solidFill>
                <a:effectLst/>
                <a:latin typeface="+mn-lt"/>
                <a:ea typeface="+mn-ea"/>
                <a:cs typeface="+mn-cs"/>
              </a:rPr>
              <a:t> application server is connected to </a:t>
            </a:r>
            <a:r>
              <a:rPr lang="en-US" sz="900" b="0" kern="1200" dirty="0">
                <a:solidFill>
                  <a:schemeClr val="tx1"/>
                </a:solidFill>
                <a:effectLst/>
                <a:latin typeface="+mn-lt"/>
                <a:ea typeface="+mn-ea"/>
                <a:cs typeface="+mn-cs"/>
              </a:rPr>
              <a:t>Amazon Elastic Block Store (EBS) and offers persistent storage,</a:t>
            </a:r>
            <a:r>
              <a:rPr lang="en-US" sz="900" b="0" kern="1200" baseline="0" dirty="0">
                <a:solidFill>
                  <a:schemeClr val="tx1"/>
                </a:solidFill>
                <a:effectLst/>
                <a:latin typeface="+mn-lt"/>
                <a:ea typeface="+mn-ea"/>
                <a:cs typeface="+mn-cs"/>
              </a:rPr>
              <a:t> which is </a:t>
            </a:r>
            <a:r>
              <a:rPr lang="en-US" sz="900" b="0" kern="1200" dirty="0">
                <a:solidFill>
                  <a:schemeClr val="tx1"/>
                </a:solidFill>
                <a:effectLst/>
                <a:latin typeface="+mn-lt"/>
                <a:ea typeface="+mn-ea"/>
                <a:cs typeface="+mn-cs"/>
              </a:rPr>
              <a:t>automatically replicated within a single availability zone.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To enhance data durability, point-in-time snapshots are created once</a:t>
            </a:r>
            <a:r>
              <a:rPr lang="en-US" sz="900" kern="1200" baseline="0" dirty="0">
                <a:solidFill>
                  <a:schemeClr val="tx1"/>
                </a:solidFill>
                <a:effectLst/>
                <a:latin typeface="+mn-lt"/>
                <a:ea typeface="+mn-ea"/>
                <a:cs typeface="+mn-cs"/>
              </a:rPr>
              <a:t> in a while to </a:t>
            </a:r>
            <a:r>
              <a:rPr lang="en-US" sz="900" kern="1200" dirty="0">
                <a:solidFill>
                  <a:schemeClr val="tx1"/>
                </a:solidFill>
                <a:effectLst/>
                <a:latin typeface="+mn-lt"/>
                <a:ea typeface="+mn-ea"/>
                <a:cs typeface="+mn-cs"/>
              </a:rPr>
              <a:t>store data on volumes in </a:t>
            </a:r>
            <a:r>
              <a:rPr lang="en-US" sz="900" b="0" kern="1200" dirty="0">
                <a:solidFill>
                  <a:schemeClr val="tx1"/>
                </a:solidFill>
                <a:effectLst/>
                <a:latin typeface="+mn-lt"/>
                <a:ea typeface="+mn-ea"/>
                <a:cs typeface="+mn-cs"/>
              </a:rPr>
              <a:t>Amazon S3.</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In case</a:t>
            </a:r>
            <a:r>
              <a:rPr lang="en-US" sz="900" kern="1200" baseline="0" dirty="0">
                <a:solidFill>
                  <a:schemeClr val="tx1"/>
                </a:solidFill>
                <a:effectLst/>
                <a:latin typeface="+mn-lt"/>
                <a:ea typeface="+mn-ea"/>
                <a:cs typeface="+mn-cs"/>
              </a:rPr>
              <a:t> of failure, the application server can be replaced and reattached storage volume.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baseline="0" dirty="0">
                <a:solidFill>
                  <a:schemeClr val="tx1"/>
                </a:solidFill>
                <a:effectLst/>
                <a:latin typeface="+mn-lt"/>
                <a:ea typeface="+mn-ea"/>
                <a:cs typeface="+mn-cs"/>
              </a:rPr>
              <a:t>During the process, a standby takes over to serve requests.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Using a snapshot, the data stored in the persistent</a:t>
            </a:r>
            <a:r>
              <a:rPr lang="en-US" sz="900" kern="1200" baseline="0" dirty="0">
                <a:solidFill>
                  <a:schemeClr val="tx1"/>
                </a:solidFill>
                <a:effectLst/>
                <a:latin typeface="+mn-lt"/>
                <a:ea typeface="+mn-ea"/>
                <a:cs typeface="+mn-cs"/>
              </a:rPr>
              <a:t> store can be recreated.</a:t>
            </a:r>
            <a:endParaRPr lang="en-US" sz="900" dirty="0">
              <a:effectLst/>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There will be a short downtime between switching from primary to secondary and returning back.</a:t>
            </a:r>
          </a:p>
          <a:p>
            <a:pPr marL="171450" indent="-171450">
              <a:buFont typeface="Arial"/>
              <a:buChar char="•"/>
            </a:pPr>
            <a:r>
              <a:rPr lang="en-US" sz="900" b="0" kern="1200" dirty="0">
                <a:solidFill>
                  <a:schemeClr val="tx1"/>
                </a:solidFill>
                <a:effectLst/>
                <a:latin typeface="+mn-lt"/>
                <a:ea typeface="+mn-ea"/>
                <a:cs typeface="+mn-cs"/>
              </a:rPr>
              <a:t>Whereas the design on the left (fault tolerant design) has active redundant components, where the application can continue to function despite a few failures. </a:t>
            </a:r>
          </a:p>
          <a:p>
            <a:pPr marL="628650" lvl="1" indent="-171450">
              <a:buFont typeface="Arial"/>
              <a:buChar char="•"/>
            </a:pPr>
            <a:r>
              <a:rPr lang="en-US" sz="900" b="0" kern="1200" dirty="0">
                <a:solidFill>
                  <a:schemeClr val="tx1"/>
                </a:solidFill>
                <a:effectLst/>
                <a:latin typeface="+mn-lt"/>
                <a:ea typeface="+mn-ea"/>
                <a:cs typeface="+mn-cs"/>
              </a:rPr>
              <a:t>Web servers deployed in multiple availability zones.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b="0" kern="1200" dirty="0">
                <a:solidFill>
                  <a:schemeClr val="tx1"/>
                </a:solidFill>
                <a:effectLst/>
                <a:latin typeface="+mn-lt"/>
                <a:ea typeface="+mn-ea"/>
                <a:cs typeface="+mn-cs"/>
              </a:rPr>
              <a:t>Availability zones (AZs) are distinct geographical locations that are engineered to be insulated from failures in other AZs. Remove a technical single</a:t>
            </a:r>
            <a:r>
              <a:rPr lang="en-US" sz="900" b="0" kern="1200" baseline="0" dirty="0">
                <a:solidFill>
                  <a:schemeClr val="tx1"/>
                </a:solidFill>
                <a:effectLst/>
                <a:latin typeface="+mn-lt"/>
                <a:ea typeface="+mn-ea"/>
                <a:cs typeface="+mn-cs"/>
              </a:rPr>
              <a:t> point of failure.</a:t>
            </a:r>
            <a:endParaRPr lang="en-US" sz="900" b="0" dirty="0">
              <a:effectLst/>
            </a:endParaRPr>
          </a:p>
          <a:p>
            <a:pPr marL="628650" lvl="1" indent="-171450">
              <a:buFont typeface="Arial"/>
              <a:buChar char="•"/>
            </a:pPr>
            <a:r>
              <a:rPr lang="en-US" sz="900" b="0" kern="1200" baseline="0" dirty="0">
                <a:solidFill>
                  <a:schemeClr val="tx1"/>
                </a:solidFill>
                <a:effectLst/>
                <a:latin typeface="+mn-lt"/>
                <a:ea typeface="+mn-ea"/>
                <a:cs typeface="+mn-cs"/>
              </a:rPr>
              <a:t>Load balancing can balance across instances in multiple availability zones. Instances that fail can replace seamlessly behind the load balancer.</a:t>
            </a:r>
          </a:p>
          <a:p>
            <a:pPr marL="171450" indent="-171450">
              <a:buFont typeface="Arial"/>
              <a:buChar char="•"/>
            </a:pPr>
            <a:endParaRPr lang="en-US" sz="900" kern="1200" dirty="0">
              <a:solidFill>
                <a:schemeClr val="tx1"/>
              </a:solidFill>
              <a:effectLst/>
              <a:latin typeface="+mn-lt"/>
              <a:ea typeface="+mn-ea"/>
              <a:cs typeface="+mn-cs"/>
            </a:endParaRPr>
          </a:p>
          <a:p>
            <a:endParaRPr lang="en-US" dirty="0">
              <a:effectLst/>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28</a:t>
            </a:fld>
            <a:endParaRPr lang="en-AU"/>
          </a:p>
        </p:txBody>
      </p:sp>
    </p:spTree>
    <p:extLst>
      <p:ext uri="{BB962C8B-B14F-4D97-AF65-F5344CB8AC3E}">
        <p14:creationId xmlns:p14="http://schemas.microsoft.com/office/powerpoint/2010/main" val="3212924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diagram on the left shows the 3 components, their connections, and linear configuration.</a:t>
            </a:r>
          </a:p>
          <a:p>
            <a:pPr marL="628650" lvl="1" indent="-171450">
              <a:buFont typeface="Arial" panose="020B0604020202020204" pitchFamily="34" charset="0"/>
              <a:buChar char="•"/>
            </a:pPr>
            <a:r>
              <a:rPr lang="en-AU" dirty="0"/>
              <a:t>Note the directions of arrows as data flow is bidirectional.</a:t>
            </a:r>
          </a:p>
          <a:p>
            <a:pPr marL="171450" indent="-171450">
              <a:buFont typeface="Arial" panose="020B0604020202020204" pitchFamily="34" charset="0"/>
              <a:buChar char="•"/>
            </a:pPr>
            <a:r>
              <a:rPr lang="en-AU" dirty="0"/>
              <a:t>The diagram on the right is also correct. We even depict the contract.</a:t>
            </a:r>
          </a:p>
          <a:p>
            <a:pPr marL="171450" indent="-171450">
              <a:buFont typeface="Arial" panose="020B0604020202020204" pitchFamily="34" charset="0"/>
              <a:buChar char="•"/>
            </a:pPr>
            <a:r>
              <a:rPr lang="en-AU" dirty="0"/>
              <a:t>However, 2</a:t>
            </a:r>
            <a:r>
              <a:rPr lang="en-AU" baseline="30000" dirty="0"/>
              <a:t>nd</a:t>
            </a:r>
            <a:r>
              <a:rPr lang="en-AU" dirty="0"/>
              <a:t> one has an advantage as it shows that if you want to make user interaction easy, you can think about replacing the web browser interactions with something more user-friendly. That mean mobile app should integrate </a:t>
            </a:r>
            <a:r>
              <a:rPr lang="en-AU" dirty="0" err="1"/>
              <a:t>MetaMask’s</a:t>
            </a:r>
            <a:r>
              <a:rPr lang="en-AU" dirty="0"/>
              <a:t> functionality too.</a:t>
            </a:r>
          </a:p>
        </p:txBody>
      </p:sp>
      <p:sp>
        <p:nvSpPr>
          <p:cNvPr id="4" name="Slide Number Placeholder 3"/>
          <p:cNvSpPr>
            <a:spLocks noGrp="1"/>
          </p:cNvSpPr>
          <p:nvPr>
            <p:ph type="sldNum" sz="quarter" idx="5"/>
          </p:nvPr>
        </p:nvSpPr>
        <p:spPr/>
        <p:txBody>
          <a:bodyPr/>
          <a:lstStyle/>
          <a:p>
            <a:fld id="{9A496215-5E4C-414D-A8DB-C38AA7CF7C2A}" type="slidenum">
              <a:rPr lang="en-AU" smtClean="0"/>
              <a:pPr/>
              <a:t>29</a:t>
            </a:fld>
            <a:endParaRPr lang="en-AU" dirty="0"/>
          </a:p>
        </p:txBody>
      </p:sp>
    </p:spTree>
    <p:extLst>
      <p:ext uri="{BB962C8B-B14F-4D97-AF65-F5344CB8AC3E}">
        <p14:creationId xmlns:p14="http://schemas.microsoft.com/office/powerpoint/2010/main" val="3812419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24609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96215-5E4C-414D-A8DB-C38AA7CF7C2A}" type="slidenum">
              <a:rPr lang="en-AU" smtClean="0"/>
              <a:pPr/>
              <a:t>30</a:t>
            </a:fld>
            <a:endParaRPr lang="en-AU"/>
          </a:p>
        </p:txBody>
      </p:sp>
    </p:spTree>
    <p:extLst>
      <p:ext uri="{BB962C8B-B14F-4D97-AF65-F5344CB8AC3E}">
        <p14:creationId xmlns:p14="http://schemas.microsoft.com/office/powerpoint/2010/main" val="223383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An architectural model enables us to answer various questions such that we can analyse non-functional properties. </a:t>
            </a:r>
          </a:p>
          <a:p>
            <a:pPr marL="171450" indent="-171450">
              <a:buFont typeface="Arial" panose="020B0604020202020204" pitchFamily="34" charset="0"/>
              <a:buChar char="•"/>
            </a:pPr>
            <a:r>
              <a:rPr lang="en-AU" dirty="0"/>
              <a:t>E.g., we ask questions like What is transaction latency in this design?</a:t>
            </a:r>
          </a:p>
          <a:p>
            <a:pPr marL="628650" lvl="1" indent="-171450">
              <a:buFont typeface="Arial" panose="020B0604020202020204" pitchFamily="34" charset="0"/>
              <a:buChar char="•"/>
            </a:pPr>
            <a:r>
              <a:rPr lang="en-AU" dirty="0"/>
              <a:t>This question can be answered quantitatively by either simulating the behaviour to predict the latency distributions or using formula-based calculations to estimate average latency. However, to do this architect needs to understand how such simulation work or calculations are performed, as well as typical parameters and values from similar systems.</a:t>
            </a:r>
          </a:p>
          <a:p>
            <a:pPr marL="171450" lvl="0" indent="-171450">
              <a:buFont typeface="Arial" panose="020B0604020202020204" pitchFamily="34" charset="0"/>
              <a:buChar char="•"/>
            </a:pPr>
            <a:r>
              <a:rPr lang="en-AU" dirty="0"/>
              <a:t>Another question is does this design support service availability?</a:t>
            </a:r>
          </a:p>
          <a:p>
            <a:pPr marL="628650" lvl="1" indent="-171450">
              <a:buFont typeface="Arial" panose="020B0604020202020204" pitchFamily="34" charset="0"/>
              <a:buChar char="•"/>
            </a:pPr>
            <a:r>
              <a:rPr lang="en-AU" dirty="0"/>
              <a:t>This can be qualitatively determined by analysing various failure scenarios. E.g., from slide 27, we see there is only a single web or database server. Hence, they are the weakest point that is likely to fail. Given the same failure scenario, 2 server design will have better availability as the application can continue to operate even with a single failure.</a:t>
            </a:r>
          </a:p>
          <a:p>
            <a:pPr marL="628650" lvl="1" indent="-171450">
              <a:buFont typeface="Arial" panose="020B0604020202020204" pitchFamily="34" charset="0"/>
              <a:buChar char="•"/>
            </a:pPr>
            <a:r>
              <a:rPr lang="en-AU" dirty="0"/>
              <a:t>The fault-tree analysis is a statistical technique that looks at the interaction among components as a tree and uses known failure statistics to determine what is likely to fail first or when it is likely to fail.</a:t>
            </a:r>
          </a:p>
          <a:p>
            <a:pPr marL="171450" lvl="0" indent="-171450">
              <a:buFont typeface="Arial" panose="020B0604020202020204" pitchFamily="34" charset="0"/>
              <a:buChar char="•"/>
            </a:pPr>
            <a:r>
              <a:rPr lang="en-AU" dirty="0"/>
              <a:t>Other related questions are:</a:t>
            </a:r>
          </a:p>
          <a:p>
            <a:pPr marL="628650" lvl="1" indent="-171450">
              <a:buFont typeface="Arial" panose="020B0604020202020204" pitchFamily="34" charset="0"/>
              <a:buChar char="•"/>
            </a:pPr>
            <a:r>
              <a:rPr lang="en-AU" dirty="0"/>
              <a:t>Will this design ensure confidentiality? This is mostly a qualitative answer though some formal proof can be given for specific attack scenarios.</a:t>
            </a:r>
          </a:p>
          <a:p>
            <a:pPr marL="628650" lvl="1" indent="-171450">
              <a:buFont typeface="Arial" panose="020B0604020202020204" pitchFamily="34" charset="0"/>
              <a:buChar char="•"/>
            </a:pPr>
            <a:r>
              <a:rPr lang="en-AU" dirty="0"/>
              <a:t>Is this design easily modifiable? This is mostly a qualitative answer though there are some metrics to estimate the modifiability of a code.</a:t>
            </a:r>
          </a:p>
          <a:p>
            <a:pPr marL="171450" indent="-171450">
              <a:buFont typeface="Arial" panose="020B0604020202020204" pitchFamily="34" charset="0"/>
              <a:buChar char="•"/>
            </a:pPr>
            <a:r>
              <a:rPr lang="en-AU" dirty="0"/>
              <a:t>As different models depict different aspects of a system, they allow different kinds of analysis.</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31</a:t>
            </a:fld>
            <a:endParaRPr lang="en-AU" dirty="0"/>
          </a:p>
        </p:txBody>
      </p:sp>
    </p:spTree>
    <p:extLst>
      <p:ext uri="{BB962C8B-B14F-4D97-AF65-F5344CB8AC3E}">
        <p14:creationId xmlns:p14="http://schemas.microsoft.com/office/powerpoint/2010/main" val="2353838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Often, improving one software quality will hurt another one, e.g.,</a:t>
            </a:r>
          </a:p>
          <a:p>
            <a:pPr marL="628650" lvl="1" indent="-171450">
              <a:buFont typeface="Arial" panose="020B0604020202020204" pitchFamily="34" charset="0"/>
              <a:buChar char="•"/>
            </a:pPr>
            <a:r>
              <a:rPr lang="en-AU" dirty="0"/>
              <a:t>By using a bigger server with more computing power and memory we can increase the execution speed. But it comes at a higher cost.</a:t>
            </a:r>
          </a:p>
          <a:p>
            <a:pPr marL="628650" lvl="1" indent="-171450">
              <a:buFont typeface="Arial" panose="020B0604020202020204" pitchFamily="34" charset="0"/>
              <a:buChar char="•"/>
            </a:pPr>
            <a:r>
              <a:rPr lang="en-AU" dirty="0"/>
              <a:t>By using redundant servers </a:t>
            </a:r>
            <a:r>
              <a:rPr lang="en-AU" dirty="0">
                <a:sym typeface="Wingdings" pitchFamily="2" charset="2"/>
              </a:rPr>
              <a:t>we can enhance </a:t>
            </a:r>
            <a:r>
              <a:rPr lang="en-AU" dirty="0"/>
              <a:t>availability (especially if all replicas are active) and performance (as now load can be split across multiple servers). But more servers means we have to slow down writing to ensure there’s enough time to sync data across multiple databases (recall blockchains?). Also, more servers come at a much higher cost.</a:t>
            </a:r>
          </a:p>
          <a:p>
            <a:pPr marL="171450" indent="-171450">
              <a:buFont typeface="Arial" panose="020B0604020202020204" pitchFamily="34" charset="0"/>
              <a:buChar char="•"/>
            </a:pPr>
            <a:r>
              <a:rPr lang="en-AU" dirty="0"/>
              <a:t>So given different possibilities we need to decide on what trade-offs to make and how to choose among them.</a:t>
            </a:r>
          </a:p>
          <a:p>
            <a:pPr marL="628650" lvl="1" indent="-171450">
              <a:buFont typeface="Arial" panose="020B0604020202020204" pitchFamily="34" charset="0"/>
              <a:buChar char="•"/>
            </a:pPr>
            <a:r>
              <a:rPr lang="en-AU" dirty="0"/>
              <a:t>And we want to be able to decide these at the design stage as anything later means more changes and costs.</a:t>
            </a:r>
          </a:p>
          <a:p>
            <a:pPr marL="171450" indent="-171450">
              <a:buFont typeface="Arial" panose="020B0604020202020204" pitchFamily="34" charset="0"/>
              <a:buChar char="•"/>
            </a:pPr>
            <a:r>
              <a:rPr lang="en-AU" dirty="0"/>
              <a:t>There are a couple of methods that exist to help in deciding what trade-offs to make and how to choose among them.</a:t>
            </a:r>
          </a:p>
          <a:p>
            <a:pPr marL="628650" lvl="1" indent="-171450">
              <a:buFont typeface="Arial" panose="020B0604020202020204" pitchFamily="34" charset="0"/>
              <a:buChar char="•"/>
            </a:pPr>
            <a:r>
              <a:rPr lang="en-AU" dirty="0"/>
              <a:t>ATAM: Architecture Trade-off Analysis Method. Next, we’ll discuss this technique at a high level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Multi-criteria decision-making methods - are a sub-discipline of operations research that explicitly evaluates multiple conflicting criteria in decision-making.</a:t>
            </a:r>
          </a:p>
          <a:p>
            <a:pPr marL="628650" lvl="1"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32</a:t>
            </a:fld>
            <a:endParaRPr lang="en-AU" dirty="0"/>
          </a:p>
        </p:txBody>
      </p:sp>
    </p:spTree>
    <p:extLst>
      <p:ext uri="{BB962C8B-B14F-4D97-AF65-F5344CB8AC3E}">
        <p14:creationId xmlns:p14="http://schemas.microsoft.com/office/powerpoint/2010/main" val="2190591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Here’s an example of a design decision regarding</a:t>
            </a:r>
            <a:r>
              <a:rPr lang="en-US" baseline="0" dirty="0"/>
              <a:t> on-chain and off-chain data storage and their impact.</a:t>
            </a:r>
          </a:p>
          <a:p>
            <a:pPr marL="628650" lvl="1" indent="-171450">
              <a:buFont typeface="Arial" panose="020B0604020202020204" pitchFamily="34" charset="0"/>
              <a:buChar char="•"/>
            </a:pPr>
            <a:r>
              <a:rPr lang="en-US" baseline="0" dirty="0"/>
              <a:t>These can be some arguments about this table. As technology has evolved, let’s interpret the table than worrying about whether a cell is perfectly reflected.</a:t>
            </a:r>
          </a:p>
          <a:p>
            <a:pPr marL="171450" indent="-171450">
              <a:buFont typeface="Arial" panose="020B0604020202020204" pitchFamily="34" charset="0"/>
              <a:buChar char="•"/>
            </a:pPr>
            <a:r>
              <a:rPr lang="en-US" baseline="0" dirty="0"/>
              <a:t>We can store data on the blockchain (on-chain) or off the blockchain (off-chain).</a:t>
            </a:r>
          </a:p>
          <a:p>
            <a:pPr marL="171450" indent="-171450">
              <a:buFont typeface="Arial" panose="020B0604020202020204" pitchFamily="34" charset="0"/>
              <a:buChar char="•"/>
            </a:pPr>
            <a:r>
              <a:rPr lang="en-US" baseline="0" dirty="0"/>
              <a:t>We evaluate these design trade-offs against their impact on fundamental properties of blockchains (e.g., immutability and integrity), cost, performance, and flexibility.</a:t>
            </a:r>
          </a:p>
          <a:p>
            <a:pPr marL="171450" lvl="0" indent="-171450">
              <a:buFont typeface="Arial" panose="020B0604020202020204" pitchFamily="34" charset="0"/>
              <a:buChar char="•"/>
            </a:pPr>
            <a:r>
              <a:rPr lang="en-US" baseline="0" dirty="0"/>
              <a:t>When it comes to storing data on-chain, we can do it in a couple of ways.</a:t>
            </a:r>
          </a:p>
          <a:p>
            <a:pPr marL="628650" lvl="1" indent="-171450">
              <a:buFont typeface="Arial" panose="020B0604020202020204" pitchFamily="34" charset="0"/>
              <a:buChar char="•"/>
            </a:pPr>
            <a:r>
              <a:rPr lang="en-US" baseline="0" dirty="0"/>
              <a:t>Data can be embedded in transactions. As transactions are immutable recorded data are also immutably recorded. We are considering both Bitcoin and Ethereum to show that they can do this to different extents.</a:t>
            </a:r>
          </a:p>
          <a:p>
            <a:pPr marL="628650" lvl="1" indent="-171450">
              <a:buFont typeface="Arial" panose="020B0604020202020204" pitchFamily="34" charset="0"/>
              <a:buChar char="•"/>
            </a:pPr>
            <a:r>
              <a:rPr lang="en-US" dirty="0"/>
              <a:t>We can store data on smart contract variables, e.g., our voters, restaurants, and lunch venue.</a:t>
            </a:r>
          </a:p>
          <a:p>
            <a:pPr marL="628650" lvl="1" indent="-171450">
              <a:buFont typeface="Arial" panose="020B0604020202020204" pitchFamily="34" charset="0"/>
              <a:buChar char="•"/>
            </a:pPr>
            <a:r>
              <a:rPr lang="en-US" dirty="0"/>
              <a:t>Data can also be included in event logs as a result of executing a smart contract function.</a:t>
            </a:r>
          </a:p>
          <a:p>
            <a:pPr marL="628650" lvl="1" indent="-171450">
              <a:buFont typeface="Arial" panose="020B0604020202020204" pitchFamily="34" charset="0"/>
              <a:buChar char="•"/>
            </a:pPr>
            <a:r>
              <a:rPr lang="en-US" dirty="0"/>
              <a:t>These options have different pros and cons. </a:t>
            </a:r>
            <a:r>
              <a:rPr lang="en-AU" i="0" dirty="0">
                <a:effectLst/>
                <a:latin typeface="Times"/>
              </a:rPr>
              <a:t>Storing data as a variable in a smart contract is more efficient to manipulate, but less flexible due to the constraints of Solidity on the value types and length. </a:t>
            </a:r>
          </a:p>
          <a:p>
            <a:pPr marL="171450" lvl="0" indent="-171450">
              <a:buFont typeface="Arial" panose="020B0604020202020204" pitchFamily="34" charset="0"/>
              <a:buChar char="•"/>
            </a:pPr>
            <a:r>
              <a:rPr lang="en-AU" i="0" dirty="0">
                <a:effectLst/>
                <a:latin typeface="Times"/>
              </a:rPr>
              <a:t>Alternatively, storing data off-chain enhances cost efficiency, performance, and flexibility.</a:t>
            </a:r>
          </a:p>
          <a:p>
            <a:pPr marL="628650" lvl="1" indent="-171450">
              <a:buFont typeface="Arial" panose="020B0604020202020204" pitchFamily="34" charset="0"/>
              <a:buChar char="•"/>
            </a:pPr>
            <a:r>
              <a:rPr lang="en-AU" i="0" dirty="0">
                <a:effectLst/>
                <a:latin typeface="Times"/>
              </a:rPr>
              <a:t>But these come at the loss of blockchain properties.</a:t>
            </a:r>
          </a:p>
          <a:p>
            <a:pPr marL="171450" lvl="0" indent="-171450">
              <a:buFont typeface="Arial" panose="020B0604020202020204" pitchFamily="34" charset="0"/>
              <a:buChar char="•"/>
            </a:pPr>
            <a:r>
              <a:rPr lang="en-AU" i="0" dirty="0">
                <a:effectLst/>
                <a:latin typeface="Times"/>
              </a:rPr>
              <a:t>Similarly, we can perform computation on and off-chain leading to different trade-offs. </a:t>
            </a:r>
          </a:p>
        </p:txBody>
      </p:sp>
      <p:sp>
        <p:nvSpPr>
          <p:cNvPr id="4" name="Slide Number Placeholder 3"/>
          <p:cNvSpPr>
            <a:spLocks noGrp="1"/>
          </p:cNvSpPr>
          <p:nvPr>
            <p:ph type="sldNum" sz="quarter" idx="10"/>
          </p:nvPr>
        </p:nvSpPr>
        <p:spPr/>
        <p:txBody>
          <a:bodyPr/>
          <a:lstStyle/>
          <a:p>
            <a:fld id="{001C9F81-DB2C-42C9-B6F6-C5F374D31FE4}" type="slidenum">
              <a:rPr lang="en-AU" smtClean="0"/>
              <a:t>33</a:t>
            </a:fld>
            <a:endParaRPr lang="en-AU"/>
          </a:p>
        </p:txBody>
      </p:sp>
    </p:spTree>
    <p:extLst>
      <p:ext uri="{BB962C8B-B14F-4D97-AF65-F5344CB8AC3E}">
        <p14:creationId xmlns:p14="http://schemas.microsoft.com/office/powerpoint/2010/main" val="2002952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AU" sz="1200" dirty="0"/>
              <a:t>The Architecture Trade-off Analysis Method (ATAM) is </a:t>
            </a:r>
            <a:r>
              <a:rPr lang="en-AU" b="0" i="0" u="none" strike="noStrike" dirty="0">
                <a:solidFill>
                  <a:srgbClr val="D1D5DB"/>
                </a:solidFill>
                <a:effectLst/>
                <a:latin typeface="Söhne"/>
              </a:rPr>
              <a:t>a structured and systematic approach for evaluating and analysing the trade-offs among different architectural design decisions. </a:t>
            </a:r>
          </a:p>
          <a:p>
            <a:pPr marL="171450" indent="-171450" algn="l">
              <a:buFont typeface="Arial" panose="020B0604020202020204" pitchFamily="34" charset="0"/>
              <a:buChar char="•"/>
            </a:pPr>
            <a:r>
              <a:rPr lang="en-AU" b="0" i="0" u="none" strike="noStrike" dirty="0">
                <a:solidFill>
                  <a:srgbClr val="D1D5DB"/>
                </a:solidFill>
                <a:effectLst/>
                <a:latin typeface="Söhne"/>
              </a:rPr>
              <a:t>ATAM is a risk-driven method that helps architects and stakeholders assess the potential impacts of architectural choices on various quality attributes and system goals.</a:t>
            </a:r>
          </a:p>
          <a:p>
            <a:pPr marL="171450" indent="-171450" algn="l">
              <a:buFont typeface="Arial" panose="020B0604020202020204" pitchFamily="34" charset="0"/>
              <a:buChar char="•"/>
            </a:pPr>
            <a:r>
              <a:rPr lang="en-AU" b="0" i="0" u="none" strike="noStrike" dirty="0">
                <a:solidFill>
                  <a:srgbClr val="D1D5DB"/>
                </a:solidFill>
                <a:effectLst/>
                <a:latin typeface="Söhne"/>
              </a:rPr>
              <a:t>It provides a framework for making informed decisions by considering the risks associated with different architectural alternatives. It focuses on understanding the trade-offs between conflicting quality attributes (e.g., performance vs. maintainability or security vs. usability), and identifying potential risks and their mitigation strategies.</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34</a:t>
            </a:fld>
            <a:endParaRPr lang="en-AU" dirty="0"/>
          </a:p>
        </p:txBody>
      </p:sp>
    </p:spTree>
    <p:extLst>
      <p:ext uri="{BB962C8B-B14F-4D97-AF65-F5344CB8AC3E}">
        <p14:creationId xmlns:p14="http://schemas.microsoft.com/office/powerpoint/2010/main" val="35508332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There are different versions of this diagram.</a:t>
            </a:r>
          </a:p>
          <a:p>
            <a:pPr marL="171450" indent="-171450">
              <a:buFont typeface="Arial" panose="020B0604020202020204" pitchFamily="34" charset="0"/>
              <a:buChar char="•"/>
            </a:pPr>
            <a:r>
              <a:rPr lang="en-AU" dirty="0"/>
              <a:t>At the top, we present both the business goals/drivers and proposed architecture.</a:t>
            </a:r>
          </a:p>
          <a:p>
            <a:pPr marL="171450" indent="-171450">
              <a:buFont typeface="Arial" panose="020B0604020202020204" pitchFamily="34" charset="0"/>
              <a:buChar char="•"/>
            </a:pPr>
            <a:r>
              <a:rPr lang="en-AU" dirty="0"/>
              <a:t>Then an extensive investigation and analysis is conducted.</a:t>
            </a:r>
          </a:p>
          <a:p>
            <a:pPr marL="171450" indent="-171450">
              <a:buFont typeface="Arial" panose="020B0604020202020204" pitchFamily="34" charset="0"/>
              <a:buChar char="•"/>
            </a:pPr>
            <a:r>
              <a:rPr lang="en-AU" dirty="0"/>
              <a:t>Next, findings from the analysis are reported.</a:t>
            </a:r>
          </a:p>
          <a:p>
            <a:pPr marL="171450" indent="-171450">
              <a:buFont typeface="Arial" panose="020B0604020202020204" pitchFamily="34" charset="0"/>
              <a:buChar char="•"/>
            </a:pPr>
            <a:r>
              <a:rPr lang="en-AU" dirty="0"/>
              <a:t>These findings are then analysed based on the risks. One where risk is not tolerable architecture, business goals, or both need to revised and </a:t>
            </a:r>
            <a:r>
              <a:rPr lang="en-AU" dirty="0" err="1"/>
              <a:t>reevaluated</a:t>
            </a:r>
            <a:r>
              <a:rPr lang="en-AU" dirty="0"/>
              <a:t>.</a:t>
            </a:r>
          </a:p>
        </p:txBody>
      </p:sp>
      <p:sp>
        <p:nvSpPr>
          <p:cNvPr id="4" name="Slide Number Placeholder 3"/>
          <p:cNvSpPr>
            <a:spLocks noGrp="1"/>
          </p:cNvSpPr>
          <p:nvPr>
            <p:ph type="sldNum" sz="quarter" idx="5"/>
          </p:nvPr>
        </p:nvSpPr>
        <p:spPr/>
        <p:txBody>
          <a:bodyPr/>
          <a:lstStyle/>
          <a:p>
            <a:fld id="{9A496215-5E4C-414D-A8DB-C38AA7CF7C2A}" type="slidenum">
              <a:rPr lang="en-AU" smtClean="0"/>
              <a:pPr/>
              <a:t>35</a:t>
            </a:fld>
            <a:endParaRPr lang="en-AU" dirty="0"/>
          </a:p>
        </p:txBody>
      </p:sp>
    </p:spTree>
    <p:extLst>
      <p:ext uri="{BB962C8B-B14F-4D97-AF65-F5344CB8AC3E}">
        <p14:creationId xmlns:p14="http://schemas.microsoft.com/office/powerpoint/2010/main" val="1343676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3D3B49"/>
                </a:solidFill>
                <a:effectLst/>
                <a:latin typeface="Noto serif" panose="020F0502020204030204" pitchFamily="34" charset="0"/>
              </a:rPr>
              <a:t>The detailed ATAM process has 9 steps that can be split into 3 groups:</a:t>
            </a:r>
          </a:p>
          <a:p>
            <a:pPr marL="228600" indent="-228600">
              <a:buFont typeface="+mj-lt"/>
              <a:buAutoNum type="arabicPeriod"/>
            </a:pPr>
            <a:r>
              <a:rPr lang="en-AU" dirty="0"/>
              <a:t>Present ATAM to stakeholders – </a:t>
            </a:r>
            <a:r>
              <a:rPr lang="en-AU" b="0" i="0" u="none" strike="noStrike" dirty="0">
                <a:solidFill>
                  <a:srgbClr val="3D3B49"/>
                </a:solidFill>
                <a:effectLst/>
                <a:latin typeface="Noto serif" panose="020F0502020204030204" pitchFamily="34" charset="0"/>
              </a:rPr>
              <a:t>This step calls for the architecture evaluation leader to present the ATAM to the assembled project representatives.</a:t>
            </a:r>
          </a:p>
          <a:p>
            <a:pPr marL="228600" indent="-228600">
              <a:buFont typeface="+mj-lt"/>
              <a:buAutoNum type="arabicPeriod"/>
            </a:pPr>
            <a:r>
              <a:rPr lang="en-AU" dirty="0"/>
              <a:t>Present business drivers – </a:t>
            </a:r>
            <a:r>
              <a:rPr lang="en-AU" b="0" i="0" u="none" strike="noStrike" dirty="0">
                <a:solidFill>
                  <a:srgbClr val="3D3B49"/>
                </a:solidFill>
                <a:effectLst/>
                <a:latin typeface="Noto serif" panose="02020600060500020200" pitchFamily="18" charset="0"/>
              </a:rPr>
              <a:t>In this step, a project decision maker (ideally the project manager or product owner) presents a system overview from a business perspective.</a:t>
            </a:r>
            <a:endParaRPr lang="en-AU" b="0" i="0" u="none" strike="noStrike" dirty="0">
              <a:solidFill>
                <a:srgbClr val="3D3B49"/>
              </a:solidFill>
              <a:effectLst/>
              <a:latin typeface="Noto serif" panose="020F0502020204030204" pitchFamily="34" charset="0"/>
            </a:endParaRPr>
          </a:p>
          <a:p>
            <a:pPr marL="228600" indent="-228600">
              <a:buFont typeface="+mj-lt"/>
              <a:buAutoNum type="arabicPeriod"/>
            </a:pPr>
            <a:r>
              <a:rPr lang="en-AU" dirty="0"/>
              <a:t>Present current architecture – </a:t>
            </a:r>
            <a:r>
              <a:rPr lang="en-AU" b="0" i="0" u="none" strike="noStrike" dirty="0">
                <a:solidFill>
                  <a:srgbClr val="3D3B49"/>
                </a:solidFill>
                <a:effectLst/>
                <a:latin typeface="Noto serif" panose="02020600060500020200" pitchFamily="18" charset="0"/>
              </a:rPr>
              <a:t>The lead architect (or architecture team) then makes a presentation describing the architecture at an appropriate level of detail. </a:t>
            </a:r>
          </a:p>
          <a:p>
            <a:pPr marL="228600" indent="-228600">
              <a:buFont typeface="+mj-lt"/>
              <a:buAutoNum type="arabicPeriod"/>
            </a:pPr>
            <a:r>
              <a:rPr lang="en-AU" dirty="0"/>
              <a:t>Identify architectural approaches – As </a:t>
            </a:r>
            <a:r>
              <a:rPr lang="en-AU" b="0" i="0" u="none" strike="noStrike" dirty="0">
                <a:solidFill>
                  <a:srgbClr val="3D3B49"/>
                </a:solidFill>
                <a:effectLst/>
                <a:latin typeface="Noto serif" panose="02020600060500020200" pitchFamily="18" charset="0"/>
              </a:rPr>
              <a:t>ATAM focuses on analysing an architecture by understanding its architectural approaches, adopted architectural patterns and tactics are analysed to understand how they affect particular quality attributes. For example, a layered pattern tends to bring portability and maintainability to a system, possibly at the expense of performance. </a:t>
            </a:r>
          </a:p>
          <a:p>
            <a:pPr marL="228600" indent="-228600">
              <a:buFont typeface="+mj-lt"/>
              <a:buAutoNum type="arabicPeriod"/>
            </a:pPr>
            <a:r>
              <a:rPr lang="en-AU" dirty="0"/>
              <a:t>Generate quality attribute utility tree – </a:t>
            </a:r>
            <a:r>
              <a:rPr lang="en-AU" b="0" i="0" u="none" strike="noStrike" dirty="0">
                <a:solidFill>
                  <a:srgbClr val="3D3B49"/>
                </a:solidFill>
                <a:effectLst/>
                <a:latin typeface="Noto serif" panose="02020600060500020200" pitchFamily="18" charset="0"/>
              </a:rPr>
              <a:t>The quality attribute goals are articulated in detail via a quality attribute utility tree (see next slide). Utility trees serve to make the requirements concrete by defining precisely the relevant quality attribute requirements that the architects were working to provide.</a:t>
            </a:r>
          </a:p>
          <a:p>
            <a:pPr marL="228600" indent="-228600">
              <a:buFont typeface="+mj-lt"/>
              <a:buAutoNum type="arabicPeriod"/>
            </a:pPr>
            <a:r>
              <a:rPr lang="en-AU" dirty="0"/>
              <a:t>Analyse architectural approaches – </a:t>
            </a:r>
            <a:r>
              <a:rPr lang="en-AU" b="0" i="0" u="none" strike="noStrike" dirty="0">
                <a:solidFill>
                  <a:srgbClr val="3D3B49"/>
                </a:solidFill>
                <a:effectLst/>
                <a:latin typeface="Noto serif" panose="02020600060500020200" pitchFamily="18" charset="0"/>
              </a:rPr>
              <a:t>The evaluation team examines the highest-ranked scenarios (as identified in the utility tree) one at a time; the architect is asked to explain how the architecture supports each one.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dirty="0"/>
              <a:t>Brainstorm &amp; prioritise scenarios</a:t>
            </a:r>
            <a:r>
              <a:rPr lang="en-AU" b="0" i="0" u="none" strike="noStrike" dirty="0">
                <a:solidFill>
                  <a:srgbClr val="3D3B49"/>
                </a:solidFill>
                <a:effectLst/>
                <a:latin typeface="Noto serif" panose="02020600060500020200" pitchFamily="18" charset="0"/>
              </a:rPr>
              <a:t> – The evaluation team asks the stakeholders to brainstorm quality attribute scenarios that are operationally meaningful concerning the stakeholders’ roles.</a:t>
            </a:r>
          </a:p>
          <a:p>
            <a:pPr marL="228600" indent="-228600">
              <a:buFont typeface="+mj-lt"/>
              <a:buAutoNum type="arabicPeriod"/>
            </a:pPr>
            <a:r>
              <a:rPr lang="en-AU" dirty="0"/>
              <a:t>Analyse architectural approaches – </a:t>
            </a:r>
            <a:r>
              <a:rPr lang="en-AU" b="0" i="0" u="none" strike="noStrike" dirty="0">
                <a:solidFill>
                  <a:srgbClr val="3D3B49"/>
                </a:solidFill>
                <a:effectLst/>
                <a:latin typeface="Noto serif" panose="02020600060500020200" pitchFamily="18" charset="0"/>
              </a:rPr>
              <a:t>After the scenarios have been collected and prioritized in Step 7, the evaluation team guides the architect in the process of analysing the highest-ranked scenarios. The architect explains how architectural decisions contribute to realising each scenario. </a:t>
            </a:r>
          </a:p>
          <a:p>
            <a:pPr marL="228600" indent="-228600">
              <a:buFont typeface="+mj-lt"/>
              <a:buAutoNum type="arabicPeriod"/>
            </a:pPr>
            <a:r>
              <a:rPr lang="en-AU" dirty="0"/>
              <a:t>Present results – </a:t>
            </a:r>
            <a:r>
              <a:rPr lang="en-AU" b="0" i="0" u="none" strike="noStrike" dirty="0">
                <a:solidFill>
                  <a:srgbClr val="3D3B49"/>
                </a:solidFill>
                <a:effectLst/>
                <a:latin typeface="Noto serif" panose="02020600060500020200" pitchFamily="18" charset="0"/>
              </a:rPr>
              <a:t>The evaluation team convenes and groups risk into risk themes, based on some common underlying concern or systemic deficiency. </a:t>
            </a:r>
          </a:p>
          <a:p>
            <a:pPr marL="228600" indent="-228600">
              <a:buFont typeface="Arial" panose="020B0604020202020204" pitchFamily="34" charset="0"/>
              <a:buChar char="•"/>
            </a:pPr>
            <a:r>
              <a:rPr lang="en-AU" dirty="0"/>
              <a:t>This is given for completeness. It is sufficient if you understand the abstract diagram in the previous slide.</a:t>
            </a:r>
          </a:p>
        </p:txBody>
      </p:sp>
      <p:sp>
        <p:nvSpPr>
          <p:cNvPr id="4" name="Slide Number Placeholder 3"/>
          <p:cNvSpPr>
            <a:spLocks noGrp="1"/>
          </p:cNvSpPr>
          <p:nvPr>
            <p:ph type="sldNum" sz="quarter" idx="5"/>
          </p:nvPr>
        </p:nvSpPr>
        <p:spPr/>
        <p:txBody>
          <a:bodyPr/>
          <a:lstStyle/>
          <a:p>
            <a:fld id="{9A496215-5E4C-414D-A8DB-C38AA7CF7C2A}" type="slidenum">
              <a:rPr lang="en-AU" smtClean="0"/>
              <a:pPr/>
              <a:t>36</a:t>
            </a:fld>
            <a:endParaRPr lang="en-AU" dirty="0"/>
          </a:p>
        </p:txBody>
      </p:sp>
    </p:spTree>
    <p:extLst>
      <p:ext uri="{BB962C8B-B14F-4D97-AF65-F5344CB8AC3E}">
        <p14:creationId xmlns:p14="http://schemas.microsoft.com/office/powerpoint/2010/main" val="3692953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b="0" i="0" u="none" strike="noStrike" dirty="0">
                <a:solidFill>
                  <a:srgbClr val="3D3B49"/>
                </a:solidFill>
                <a:effectLst/>
                <a:latin typeface="Noto serif" panose="02020600060500020200" pitchFamily="18" charset="0"/>
              </a:rPr>
              <a:t>A utility tree is a top-down representation of what you, as an architect, believe to be the quality-related architecturally significant requirements that are critical to the success of the system.</a:t>
            </a:r>
          </a:p>
          <a:p>
            <a:pPr marL="628650" lvl="1" indent="-171450">
              <a:buFont typeface="Arial" panose="020B0604020202020204" pitchFamily="34" charset="0"/>
              <a:buChar char="•"/>
            </a:pPr>
            <a:r>
              <a:rPr lang="en-AU" b="0" i="0" u="none" strike="noStrike" dirty="0">
                <a:solidFill>
                  <a:srgbClr val="3D3B49"/>
                </a:solidFill>
                <a:effectLst/>
                <a:latin typeface="Noto serif" panose="02020600060500020200" pitchFamily="18" charset="0"/>
              </a:rPr>
              <a:t>A utility tree begins with the word “Utility” as the root node. Utility is an expression of the overall “goodness” of the system. </a:t>
            </a:r>
          </a:p>
          <a:p>
            <a:pPr marL="628650" lvl="1" indent="-171450">
              <a:buFont typeface="Arial" panose="020B0604020202020204" pitchFamily="34" charset="0"/>
              <a:buChar char="•"/>
            </a:pPr>
            <a:r>
              <a:rPr lang="en-AU" b="0" i="0" u="none" strike="noStrike" dirty="0">
                <a:solidFill>
                  <a:srgbClr val="3D3B49"/>
                </a:solidFill>
                <a:effectLst/>
                <a:latin typeface="Noto serif" panose="02020600060500020200" pitchFamily="18" charset="0"/>
              </a:rPr>
              <a:t>Then list the major quality attributes that the system is required to exhibit.</a:t>
            </a:r>
          </a:p>
          <a:p>
            <a:pPr marL="628650" lvl="1" indent="-171450">
              <a:buFont typeface="Arial" panose="020B0604020202020204" pitchFamily="34" charset="0"/>
              <a:buChar char="•"/>
            </a:pPr>
            <a:r>
              <a:rPr lang="en-AU" b="0" i="0" u="none" strike="noStrike" dirty="0">
                <a:solidFill>
                  <a:srgbClr val="3D3B49"/>
                </a:solidFill>
                <a:effectLst/>
                <a:latin typeface="Noto serif" panose="02020600060500020200" pitchFamily="18" charset="0"/>
              </a:rPr>
              <a:t>Under each quality attribute, record specific refinements of that attribute. E.g., performance might be decomposed into “data latency” and “transaction throughput” or, alternatively, “user wait time” and “time to refresh web page.” The refinements that you choose should be the ones that are relevant to your system. </a:t>
            </a:r>
          </a:p>
          <a:p>
            <a:pPr marL="628650" lvl="1" indent="-171450">
              <a:buFont typeface="Arial" panose="020B0604020202020204" pitchFamily="34" charset="0"/>
              <a:buChar char="•"/>
            </a:pPr>
            <a:r>
              <a:rPr lang="en-AU" b="0" i="0" u="none" strike="noStrike" dirty="0">
                <a:solidFill>
                  <a:srgbClr val="3D3B49"/>
                </a:solidFill>
                <a:effectLst/>
                <a:latin typeface="Noto serif" panose="02020600060500020200" pitchFamily="18" charset="0"/>
              </a:rPr>
              <a:t>Under each refinement, you can then record the the business value of the candidate scenario and the technical risk of achieving it.</a:t>
            </a:r>
          </a:p>
          <a:p>
            <a:pPr marL="162878" indent="-162878">
              <a:buFont typeface="Arial" panose="020B0604020202020204" pitchFamily="34" charset="0"/>
              <a:buChar char="•"/>
            </a:pPr>
            <a:r>
              <a:rPr lang="en-US" sz="1200" dirty="0"/>
              <a:t>When generated, utility trees make system goals more specific and concrete.</a:t>
            </a:r>
          </a:p>
          <a:p>
            <a:pPr marL="162878" indent="-162878">
              <a:buFont typeface="Arial" panose="020B0604020202020204" pitchFamily="34" charset="0"/>
              <a:buChar char="•"/>
            </a:pPr>
            <a:r>
              <a:rPr lang="en-US" sz="1200" dirty="0"/>
              <a:t>It allows understanding relative importance of NFRs </a:t>
            </a:r>
            <a:r>
              <a:rPr lang="en-US" sz="1200" dirty="0">
                <a:sym typeface="Wingdings" panose="05000000000000000000" pitchFamily="2" charset="2"/>
              </a:rPr>
              <a:t>helping us to decide on priority.</a:t>
            </a:r>
            <a:endParaRPr lang="en-US" sz="1200"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37</a:t>
            </a:fld>
            <a:endParaRPr lang="en-AU" dirty="0"/>
          </a:p>
        </p:txBody>
      </p:sp>
    </p:spTree>
    <p:extLst>
      <p:ext uri="{BB962C8B-B14F-4D97-AF65-F5344CB8AC3E}">
        <p14:creationId xmlns:p14="http://schemas.microsoft.com/office/powerpoint/2010/main" val="1735578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AU" b="0" i="0" u="none" strike="noStrike" dirty="0">
                <a:solidFill>
                  <a:srgbClr val="D1D5DB"/>
                </a:solidFill>
                <a:effectLst/>
                <a:latin typeface="Söhne"/>
              </a:rPr>
              <a:t>ATAM scenarios are specific use cases or situations that capture stakeholders' concerns and illustrate how the architecture influences the system's quality attributes. </a:t>
            </a:r>
          </a:p>
          <a:p>
            <a:pPr marL="171450" indent="-171450" algn="l">
              <a:buFont typeface="Arial" panose="020B0604020202020204" pitchFamily="34" charset="0"/>
              <a:buChar char="•"/>
            </a:pPr>
            <a:r>
              <a:rPr lang="en-AU" b="0" i="0" u="none" strike="noStrike" dirty="0">
                <a:solidFill>
                  <a:srgbClr val="D1D5DB"/>
                </a:solidFill>
                <a:effectLst/>
                <a:latin typeface="Söhne"/>
              </a:rPr>
              <a:t>They </a:t>
            </a:r>
            <a:r>
              <a:rPr lang="en-AU" dirty="0"/>
              <a:t>link attributes, risks, trade-offs, and reasoning about the architectural design and help identify </a:t>
            </a:r>
            <a:r>
              <a:rPr lang="en-AU" b="0" i="0" u="none" strike="noStrike" dirty="0">
                <a:solidFill>
                  <a:srgbClr val="D1D5DB"/>
                </a:solidFill>
                <a:effectLst/>
                <a:latin typeface="Söhne"/>
              </a:rPr>
              <a:t>potential risks or trade-offs associated with different design alternatives.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Stakeholders vote on the importance of scenarios.</a:t>
            </a:r>
            <a:endParaRPr lang="en-AU" b="0" i="0" u="none" strike="noStrike" dirty="0">
              <a:solidFill>
                <a:srgbClr val="D1D5DB"/>
              </a:solidFill>
              <a:effectLst/>
              <a:latin typeface="Söhne"/>
            </a:endParaRPr>
          </a:p>
          <a:p>
            <a:pPr marL="171450" indent="-171450">
              <a:buFont typeface="Arial" panose="020B0604020202020204" pitchFamily="34" charset="0"/>
              <a:buChar char="•"/>
            </a:pPr>
            <a:r>
              <a:rPr lang="en-AU" dirty="0"/>
              <a:t>While these scenarios are qualitative they enable the identification and evaluation of risk, typically based on scales like low, medium, and high. Then finally decisions can be made on their importance to stakeholders and associated risks.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is a methodical approach, but we need to make sure it is not exhaustive.</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38</a:t>
            </a:fld>
            <a:endParaRPr lang="en-AU" dirty="0"/>
          </a:p>
        </p:txBody>
      </p:sp>
    </p:spTree>
    <p:extLst>
      <p:ext uri="{BB962C8B-B14F-4D97-AF65-F5344CB8AC3E}">
        <p14:creationId xmlns:p14="http://schemas.microsoft.com/office/powerpoint/2010/main" val="2984231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These designs depict 2 architectures for mining a non-fungible token (NFT) for a photo taken by a smartphone.</a:t>
            </a:r>
          </a:p>
          <a:p>
            <a:pPr marL="171450" indent="-171450">
              <a:buFont typeface="Arial" panose="020B0604020202020204" pitchFamily="34" charset="0"/>
              <a:buChar char="•"/>
            </a:pPr>
            <a:r>
              <a:rPr lang="en-AU" dirty="0"/>
              <a:t>In the 1</a:t>
            </a:r>
            <a:r>
              <a:rPr lang="en-AU" baseline="30000" dirty="0"/>
              <a:t>st</a:t>
            </a:r>
            <a:r>
              <a:rPr lang="en-AU" dirty="0"/>
              <a:t> design, we store a photo on some off-chain storage, which will then submit the hash of the photo to the blockchain. </a:t>
            </a:r>
          </a:p>
          <a:p>
            <a:pPr marL="171450" indent="-171450">
              <a:buFont typeface="Arial" panose="020B0604020202020204" pitchFamily="34" charset="0"/>
              <a:buChar char="•"/>
            </a:pPr>
            <a:r>
              <a:rPr lang="en-AU" dirty="0"/>
              <a:t>Then smartphone proves the ownership of the photo to the blockchain (we can ignore specifics on how this is done) and claims the ownership of the NFT ID.</a:t>
            </a:r>
          </a:p>
          <a:p>
            <a:pPr marL="171450" indent="-171450">
              <a:buFont typeface="Arial" panose="020B0604020202020204" pitchFamily="34" charset="0"/>
              <a:buChar char="•"/>
            </a:pPr>
            <a:r>
              <a:rPr lang="en-AU" dirty="0"/>
              <a:t>In 2</a:t>
            </a:r>
            <a:r>
              <a:rPr lang="en-AU" baseline="30000" dirty="0"/>
              <a:t>nd</a:t>
            </a:r>
            <a:r>
              <a:rPr lang="en-AU" dirty="0"/>
              <a:t> design, we mediate the process through a web server that abstracts blockchain interactions from the smartphone. </a:t>
            </a:r>
          </a:p>
          <a:p>
            <a:pPr marL="171450" indent="-171450">
              <a:buFont typeface="Arial" panose="020B0604020202020204" pitchFamily="34" charset="0"/>
              <a:buChar char="•"/>
            </a:pPr>
            <a:r>
              <a:rPr lang="en-AU" dirty="0"/>
              <a:t>The web server stores the photo on off-chain storage and stored it in hash on-chain when minting the NFT.</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Integrity – Neither design keeps the photo on the chain. Hence, integrity can be affected. However, as the photo’s hash is stored on-chain, at least we can detect if the photo is modified. Hence, we can consider integrity to be moderate.</a:t>
            </a:r>
          </a:p>
          <a:p>
            <a:pPr marL="171450" indent="-171450">
              <a:buFont typeface="Arial" panose="020B0604020202020204" pitchFamily="34" charset="0"/>
              <a:buChar char="•"/>
            </a:pPr>
            <a:r>
              <a:rPr lang="en-AU" dirty="0"/>
              <a:t>Availability – In terms of creating and verifying the NFT, the 1</a:t>
            </a:r>
            <a:r>
              <a:rPr lang="en-AU" baseline="30000" dirty="0"/>
              <a:t>st</a:t>
            </a:r>
            <a:r>
              <a:rPr lang="en-AU" dirty="0"/>
              <a:t> design has higher availability compared to the 2</a:t>
            </a:r>
            <a:r>
              <a:rPr lang="en-AU" baseline="30000" dirty="0"/>
              <a:t>nd</a:t>
            </a:r>
            <a:r>
              <a:rPr lang="en-AU" dirty="0"/>
              <a:t> one because the web server has lower availability compared to the blockchain. When it comes to the availability of the photo both designs lead to a single point of failure.</a:t>
            </a:r>
          </a:p>
          <a:p>
            <a:pPr marL="171450" indent="-171450">
              <a:buFont typeface="Arial" panose="020B0604020202020204" pitchFamily="34" charset="0"/>
              <a:buChar char="•"/>
            </a:pPr>
            <a:r>
              <a:rPr lang="en-AU" dirty="0"/>
              <a:t>Cost – The second design has a lower transaction cost compared to the first one. This is because the second design has only a single transaction to mint the token, while the first design has two separate transactions, one to record the hash on cared and another transaction to prove ownership and mint the token. If we consider component cost, 2</a:t>
            </a:r>
            <a:r>
              <a:rPr lang="en-AU" baseline="30000" dirty="0"/>
              <a:t>nd</a:t>
            </a:r>
            <a:r>
              <a:rPr lang="en-AU" dirty="0"/>
              <a:t> design is higher as it has an additional web server.</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39</a:t>
            </a:fld>
            <a:endParaRPr lang="en-AU" dirty="0"/>
          </a:p>
        </p:txBody>
      </p:sp>
    </p:spTree>
    <p:extLst>
      <p:ext uri="{BB962C8B-B14F-4D97-AF65-F5344CB8AC3E}">
        <p14:creationId xmlns:p14="http://schemas.microsoft.com/office/powerpoint/2010/main" val="243756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This is the design</a:t>
            </a:r>
            <a:r>
              <a:rPr lang="en-US" sz="900" kern="1200" baseline="0" dirty="0">
                <a:solidFill>
                  <a:schemeClr val="tx1"/>
                </a:solidFill>
                <a:effectLst/>
                <a:latin typeface="+mn-lt"/>
                <a:ea typeface="+mn-ea"/>
                <a:cs typeface="+mn-cs"/>
              </a:rPr>
              <a:t> process from the software architecture perspective. </a:t>
            </a:r>
            <a:endParaRPr lang="en-US" sz="900" kern="1200" dirty="0">
              <a:solidFill>
                <a:schemeClr val="tx1"/>
              </a:solidFill>
              <a:effectLst/>
              <a:latin typeface="+mn-lt"/>
              <a:ea typeface="+mn-ea"/>
              <a:cs typeface="+mn-c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Software design is a creative process, which includes proposing and evaluating solutions to complex problems with many conflicting constraints.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final design of a software system after iterations is the result of many design choices about the selection, configuration, and integration of software, hardware, and communications components.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We start with a set of requirements that are based on some business goals. Business goals are ultimately driving the need for software and they provide funding.</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We also need to deal with some architectural constraints (e.g., CAP theorem says we can have only 2 or 3 properties) and may want to try out a few ideas too (e.g., build the solution using a blockchain).</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We then design a software architecture. The design is usually depicted as a set of diagrams with some natural language explanations/descriptions.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Next, we evaluate the architecture against our (non-functional) requirements. Refine multiple times if needed.</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Then we proceed to </a:t>
            </a:r>
            <a:r>
              <a:rPr lang="en-US" sz="900" dirty="0"/>
              <a:t>implementation. We should be able to trace how the design translates into the implementation.</a:t>
            </a:r>
            <a:endParaRPr lang="en-US" sz="900" kern="1200" dirty="0">
              <a:solidFill>
                <a:schemeClr val="tx1"/>
              </a:solidFill>
              <a:effectLst/>
              <a:latin typeface="+mn-lt"/>
              <a:cs typeface="Calibri"/>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Usually, we develop a couple of architectures and choose the one that satisfies most of our (non-functional) requirements.</a:t>
            </a:r>
            <a:br>
              <a:rPr lang="en-US" sz="900" kern="1200" dirty="0">
                <a:solidFill>
                  <a:schemeClr val="tx1"/>
                </a:solidFill>
                <a:effectLst/>
                <a:latin typeface="+mn-lt"/>
                <a:ea typeface="+mn-ea"/>
                <a:cs typeface="+mn-cs"/>
              </a:rPr>
            </a:br>
            <a:r>
              <a:rPr lang="en-AU" dirty="0"/>
              <a:t>This process is very similar to building a house. Your business need is either a place to live or investment property. You will get an architect to produce a couple of initial designs/blueprints and then compare them, not just based on appearance but functionality, practicality, cost, etc. Ultimately, you’ll converge on a design that has an acceptable set of trade-offs. However, your friend going to the same architect may converge on a very different design as the trade-offs they wish to make would be different from yours (also they may have different requirements). Given that your and your friend’s designs are different you will end up with very different houses too.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dirty="0"/>
              <a:t>“Software design” in this module is focusing on the overall system design than the user experience design (UX). Applying the analogy to a house, by design, we are not thinking about the colour of the house but more about where the rooms are located their sizes, and roof type.</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4</a:t>
            </a:fld>
            <a:endParaRPr lang="en-AU" dirty="0"/>
          </a:p>
        </p:txBody>
      </p:sp>
    </p:spTree>
    <p:extLst>
      <p:ext uri="{BB962C8B-B14F-4D97-AF65-F5344CB8AC3E}">
        <p14:creationId xmlns:p14="http://schemas.microsoft.com/office/powerpoint/2010/main" val="282756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To use a blockchain in the software design process, we need to understand what it can and can’t do.</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These can feed into design options as well as architectural constraints.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Blockchains can provide 4 key functions as an architectural element in software architecture.</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Within an architecture of a software solution, a BC can be integrated as an element that provides storage and computation.</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Storage elements – essentially as a database.</a:t>
            </a:r>
          </a:p>
          <a:p>
            <a:pPr marL="800100" lvl="1"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Computational element – As a computing engine that can run SCs.</a:t>
            </a:r>
          </a:p>
          <a:p>
            <a:pPr marL="342900" lvl="0" indent="-342900">
              <a:lnSpc>
                <a:spcPct val="107000"/>
              </a:lnSpc>
              <a:spcAft>
                <a:spcPts val="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It could also be used as a communication mechanism for multi-party interactions – one party writes data into the BC that the other party can see, e.g., in supply chains.</a:t>
            </a:r>
          </a:p>
          <a:p>
            <a:pPr marL="342900" lvl="0" indent="-342900">
              <a:lnSpc>
                <a:spcPct val="107000"/>
              </a:lnSpc>
              <a:spcAft>
                <a:spcPts val="800"/>
              </a:spcAft>
              <a:buFont typeface="Symbol" panose="05050102010706020507" pitchFamily="18" charset="2"/>
              <a:buChar char=""/>
            </a:pPr>
            <a:r>
              <a:rPr lang="en-AU" sz="1200" dirty="0">
                <a:effectLst/>
                <a:latin typeface="Calibri" panose="020F0502020204030204" pitchFamily="34" charset="0"/>
                <a:ea typeface="Calibri" panose="020F0502020204030204" pitchFamily="34" charset="0"/>
                <a:cs typeface="Times New Roman" panose="02020603050405020304" pitchFamily="18" charset="0"/>
              </a:rPr>
              <a:t>Its storage and computation aspects can be combined to provide asset management and control mechanisms too.</a:t>
            </a:r>
          </a:p>
        </p:txBody>
      </p:sp>
      <p:sp>
        <p:nvSpPr>
          <p:cNvPr id="4" name="Slide Number Placeholder 3"/>
          <p:cNvSpPr>
            <a:spLocks noGrp="1"/>
          </p:cNvSpPr>
          <p:nvPr>
            <p:ph type="sldNum" sz="quarter" idx="5"/>
          </p:nvPr>
        </p:nvSpPr>
        <p:spPr/>
        <p:txBody>
          <a:bodyPr/>
          <a:lstStyle/>
          <a:p>
            <a:fld id="{9A496215-5E4C-414D-A8DB-C38AA7CF7C2A}" type="slidenum">
              <a:rPr lang="en-AU" smtClean="0"/>
              <a:pPr/>
              <a:t>5</a:t>
            </a:fld>
            <a:endParaRPr lang="en-AU" dirty="0"/>
          </a:p>
        </p:txBody>
      </p:sp>
    </p:spTree>
    <p:extLst>
      <p:ext uri="{BB962C8B-B14F-4D97-AF65-F5344CB8AC3E}">
        <p14:creationId xmlns:p14="http://schemas.microsoft.com/office/powerpoint/2010/main" val="14690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Once you design a software system consisting of a blockchain, it may look like this figure (this doesn’t mean all systems using a blockchain will look like this).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This is a layered design where applications are at the top and storage is at the bottom. API interconnects the applications with the storage.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There’s a bit of abasement of the layering where key management as key management and components may be cross-cutting across layers or even sits on top of storage components. Such depictions are common to keep the diagram simple.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storage layer is split into 2 main components, blockchain and database.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blockchain stores and shares data and executes smart contracts. The blockchain component might also control digital currency or represent other assets.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Due to limitations of privacy and scalability, there are also off-chain auxiliary databases used in the system.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First, private data is stored in an internal database. Second, large data is stored separately, such as in a cloud service.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Key management is an essential component when working with blockchains. Every participant in a blockchain network has one or more private keys, which are used by the participant to digitally sign its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dirty="0"/>
          </a:p>
        </p:txBody>
      </p:sp>
    </p:spTree>
    <p:extLst>
      <p:ext uri="{BB962C8B-B14F-4D97-AF65-F5344CB8AC3E}">
        <p14:creationId xmlns:p14="http://schemas.microsoft.com/office/powerpoint/2010/main" val="371882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A software’s architecture impact many of its properties such as </a:t>
            </a:r>
            <a:r>
              <a:rPr lang="en-US" dirty="0"/>
              <a:t>performance (e.g., latency and throughput), availability, security, privacy, scalability, and maintainability.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These properties are known as quality attributes (more on this a bit later).</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Therefore, design designs result in different quality attributes.</a:t>
            </a:r>
            <a:endParaRPr lang="en-AU"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However, you can’t achieve all properties at the same time in the same architecture. E.g.,</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If you remember, the CAP</a:t>
            </a:r>
            <a:r>
              <a:rPr lang="en-AU" dirty="0"/>
              <a:t> theorem says we can achieve only any 2 out of consistency, availability, and partition tolerance.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While blockchains enhance transparency too much transparency conflicts with privacy or business confidentiality.</a:t>
            </a: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Therefore, when designing and refining an architecture we need to make design tradeoffs regarding these quality attributes.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We must make informed and rational architectural decisions knowing the impact of each design choice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E.g., we must be objective in deciding whether a certain application should or should not use a blockchain. It should be decided depending on whether we need to enhance trust and/or efficiency, not because blockchain is the state of the art or you own cryptocurrency and want to market to grow.</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209304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160941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dirty="0"/>
              <a:t>Before designing a software system you need to know what you are designing. </a:t>
            </a:r>
          </a:p>
          <a:p>
            <a:pPr marL="342900" lvl="0" indent="-342900">
              <a:lnSpc>
                <a:spcPct val="107000"/>
              </a:lnSpc>
              <a:spcAft>
                <a:spcPts val="800"/>
              </a:spcAft>
              <a:buFont typeface="Arial" panose="020B0604020202020204" pitchFamily="34" charset="0"/>
              <a:buChar char="•"/>
              <a:tabLst>
                <a:tab pos="457200" algn="l"/>
              </a:tabLst>
            </a:pPr>
            <a:r>
              <a:rPr lang="en-AU" i="1" dirty="0"/>
              <a:t>Requirements</a:t>
            </a:r>
            <a:r>
              <a:rPr lang="en-AU" dirty="0"/>
              <a:t> are the specification for your design that describes what a software system should do and how it should behave.</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dirty="0"/>
              <a:t>They define the functionality, performance, and constraints of a software system.</a:t>
            </a:r>
          </a:p>
          <a:p>
            <a:pPr marL="342900" lvl="0" indent="-342900">
              <a:lnSpc>
                <a:spcPct val="107000"/>
              </a:lnSpc>
              <a:spcAft>
                <a:spcPts val="800"/>
              </a:spcAft>
              <a:buFont typeface="Arial" panose="020B0604020202020204" pitchFamily="34" charset="0"/>
              <a:buChar char="•"/>
              <a:tabLst>
                <a:tab pos="457200" algn="l"/>
              </a:tabLst>
            </a:pPr>
            <a:r>
              <a:rPr lang="en-AU" dirty="0"/>
              <a:t>Requirements may be defined at different levels of abstraction, e.g.,</a:t>
            </a:r>
          </a:p>
          <a:p>
            <a:pPr marL="800100" lvl="1" indent="-342900">
              <a:lnSpc>
                <a:spcPct val="107000"/>
              </a:lnSpc>
              <a:spcAft>
                <a:spcPts val="800"/>
              </a:spcAft>
              <a:buFont typeface="Arial" panose="020B0604020202020204" pitchFamily="34" charset="0"/>
              <a:buChar char="•"/>
              <a:tabLst>
                <a:tab pos="457200" algn="l"/>
              </a:tabLst>
            </a:pPr>
            <a:r>
              <a:rPr lang="en-AU" dirty="0"/>
              <a:t>Technical level, e.g., debits always balance credits for each transaction in the accounts database of a software-based accounting system.</a:t>
            </a:r>
          </a:p>
          <a:p>
            <a:pPr marL="800100" lvl="1" indent="-342900">
              <a:lnSpc>
                <a:spcPct val="107000"/>
              </a:lnSpc>
              <a:spcAft>
                <a:spcPts val="800"/>
              </a:spcAft>
              <a:buFont typeface="Arial" panose="020B0604020202020204" pitchFamily="34" charset="0"/>
              <a:buChar char="•"/>
              <a:tabLst>
                <a:tab pos="457200" algn="l"/>
              </a:tabLst>
            </a:pPr>
            <a:r>
              <a:rPr lang="en-AU" dirty="0"/>
              <a:t>Business level, e.g., software-based accounting system enforces accounting standards.</a:t>
            </a:r>
          </a:p>
          <a:p>
            <a:pPr marL="171450" indent="-171450">
              <a:buFont typeface="Arial" panose="020B0604020202020204" pitchFamily="34" charset="0"/>
              <a:buChar char="•"/>
            </a:pPr>
            <a:r>
              <a:rPr lang="en-AU" dirty="0"/>
              <a:t>Requirements serve as a foundation for the entire software development process.</a:t>
            </a:r>
          </a:p>
          <a:p>
            <a:pPr marL="628650" lvl="1" indent="-171450">
              <a:buFont typeface="Arial" panose="020B0604020202020204" pitchFamily="34" charset="0"/>
              <a:buChar char="•"/>
            </a:pPr>
            <a:r>
              <a:rPr lang="en-AU" dirty="0"/>
              <a:t>What you design depends on your requirements, and what you implement on the design. So ultimately what you get depends on requirements.</a:t>
            </a:r>
          </a:p>
          <a:p>
            <a:pPr marL="628650" lvl="1" indent="-171450">
              <a:buFont typeface="Arial" panose="020B0604020202020204" pitchFamily="34" charset="0"/>
              <a:buChar char="•"/>
            </a:pPr>
            <a:r>
              <a:rPr lang="en-AU" dirty="0"/>
              <a:t>Requirements must be documented, validated, and maintained. </a:t>
            </a:r>
          </a:p>
          <a:p>
            <a:pPr marL="1085850" lvl="2" indent="-171450">
              <a:buFont typeface="Arial" panose="020B0604020202020204" pitchFamily="34" charset="0"/>
              <a:buChar char="•"/>
            </a:pPr>
            <a:r>
              <a:rPr lang="en-AU" dirty="0"/>
              <a:t>The maintenance part is very important as requirements always change even as you design and develop the system. You can freeze requirements (e.g., waterfall model), accommodate them as they change (e.g., agile model), or anything in between. Today, the agile model is more popular meaning users prefer to accommodate requirements as they change.</a:t>
            </a:r>
          </a:p>
          <a:p>
            <a:pPr marL="628650" lvl="1" indent="-171450">
              <a:buFont typeface="Arial" panose="020B0604020202020204" pitchFamily="34" charset="0"/>
              <a:buChar char="•"/>
            </a:pPr>
            <a:r>
              <a:rPr lang="en-AU" dirty="0"/>
              <a:t>Well-defined requirements help improve communication among stakeholders, speed up development, reduce costs (reduce changes due to unclear requirements), enhance software quality, and most importantly increase customer satisfaction.</a:t>
            </a:r>
          </a:p>
        </p:txBody>
      </p:sp>
      <p:sp>
        <p:nvSpPr>
          <p:cNvPr id="4" name="Slide Number Placeholder 3"/>
          <p:cNvSpPr>
            <a:spLocks noGrp="1"/>
          </p:cNvSpPr>
          <p:nvPr>
            <p:ph type="sldNum" sz="quarter" idx="5"/>
          </p:nvPr>
        </p:nvSpPr>
        <p:spPr/>
        <p:txBody>
          <a:bodyPr/>
          <a:lstStyle/>
          <a:p>
            <a:fld id="{9A496215-5E4C-414D-A8DB-C38AA7CF7C2A}" type="slidenum">
              <a:rPr lang="en-AU" smtClean="0"/>
              <a:pPr/>
              <a:t>9</a:t>
            </a:fld>
            <a:endParaRPr lang="en-AU" dirty="0"/>
          </a:p>
        </p:txBody>
      </p:sp>
    </p:spTree>
    <p:extLst>
      <p:ext uri="{BB962C8B-B14F-4D97-AF65-F5344CB8AC3E}">
        <p14:creationId xmlns:p14="http://schemas.microsoft.com/office/powerpoint/2010/main" val="3402881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83493FB0-0D5A-842B-1BBA-1C045E92AC8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2FB13EEA-5FE9-20C5-6C39-A252EAF106B0}"/>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D7F54A69-CAC9-F9CD-EA17-59F43613D35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633412" y="1257322"/>
            <a:ext cx="6818907" cy="4000444"/>
          </a:xfrm>
        </p:spPr>
        <p:txBody>
          <a:bodyPr anchor="b" anchorCtr="0"/>
          <a:lstStyle>
            <a:lvl1pPr marL="0" indent="0">
              <a:spcAft>
                <a:spcPts val="0"/>
              </a:spcAft>
              <a:buFontTx/>
              <a:buNone/>
              <a:defRPr sz="4400" b="0">
                <a:solidFill>
                  <a:schemeClr val="bg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766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1.xml"/><Relationship Id="rId7" Type="http://schemas.openxmlformats.org/officeDocument/2006/relationships/diagramColors" Target="../diagrams/colors3.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26.xml"/><Relationship Id="rId7" Type="http://schemas.openxmlformats.org/officeDocument/2006/relationships/image" Target="../media/image32.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4.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hyperlink" Target="https://concisesoftware.com/blog/architecture-tradeoff-analysis-method-atam/"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hyperlink" Target="https://resources.sei.cmu.edu/asset_files/TechnicalReport/2000_005_001_13706.pdf"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hyperlink" Target="https://resources.sei.cmu.edu/asset_files/TechnicalReport/2000_005_001_13706.pdf"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sv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Software Architecture Basics</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F4876-BFAD-4C63-8C4A-E78C7BEDC051}"/>
              </a:ext>
            </a:extLst>
          </p:cNvPr>
          <p:cNvSpPr>
            <a:spLocks noGrp="1"/>
          </p:cNvSpPr>
          <p:nvPr>
            <p:ph idx="1"/>
          </p:nvPr>
        </p:nvSpPr>
        <p:spPr>
          <a:xfrm>
            <a:off x="648001" y="1272399"/>
            <a:ext cx="7911799" cy="3695843"/>
          </a:xfrm>
        </p:spPr>
        <p:txBody>
          <a:bodyPr>
            <a:normAutofit/>
          </a:bodyPr>
          <a:lstStyle/>
          <a:p>
            <a:r>
              <a:rPr lang="en-AU" dirty="0"/>
              <a:t>Functional Requirements (FRs)</a:t>
            </a:r>
          </a:p>
          <a:p>
            <a:pPr lvl="1"/>
            <a:r>
              <a:rPr lang="en-AU" sz="1800" dirty="0"/>
              <a:t>Describe a system’s relationships between inputs, internal states, &amp; outputs</a:t>
            </a:r>
          </a:p>
          <a:p>
            <a:r>
              <a:rPr lang="en-AU" dirty="0"/>
              <a:t>Non-functional requirements (NFRs)</a:t>
            </a:r>
          </a:p>
          <a:p>
            <a:pPr lvl="1"/>
            <a:r>
              <a:rPr lang="en-AU" sz="1800" dirty="0"/>
              <a:t>Aka non-functional properties, software qualities, or –</a:t>
            </a:r>
            <a:r>
              <a:rPr lang="en-AU" sz="1800" dirty="0" err="1"/>
              <a:t>illities</a:t>
            </a:r>
            <a:endParaRPr lang="en-AU" sz="1800" dirty="0"/>
          </a:p>
          <a:p>
            <a:pPr lvl="1"/>
            <a:r>
              <a:rPr lang="en-AU" sz="1800" dirty="0"/>
              <a:t>Describe how systems behave in other ways, e.g., speed or user-friendliness</a:t>
            </a:r>
          </a:p>
          <a:p>
            <a:pPr lvl="2"/>
            <a:r>
              <a:rPr lang="en-AU" sz="1800" dirty="0"/>
              <a:t>E.g., accounting system needs to process 250 TXs/sec &amp; each transaction within a 1.5 Sec</a:t>
            </a:r>
          </a:p>
          <a:p>
            <a:pPr lvl="1"/>
            <a:r>
              <a:rPr lang="en-AU" sz="1800" dirty="0"/>
              <a:t>Many quality characteristics </a:t>
            </a:r>
          </a:p>
          <a:p>
            <a:pPr lvl="2"/>
            <a:r>
              <a:rPr lang="en-AU" sz="1800" dirty="0"/>
              <a:t>Performance (latency, throughput, … )</a:t>
            </a:r>
          </a:p>
          <a:p>
            <a:pPr lvl="2"/>
            <a:r>
              <a:rPr lang="en-AU" sz="1800" dirty="0"/>
              <a:t>Security (confidentiality, integrity, availability, privacy, …)</a:t>
            </a:r>
          </a:p>
          <a:p>
            <a:pPr lvl="2"/>
            <a:r>
              <a:rPr lang="en-AU" sz="1800" dirty="0"/>
              <a:t>Usability, reliability, modifiability, …</a:t>
            </a:r>
          </a:p>
        </p:txBody>
      </p:sp>
      <p:sp>
        <p:nvSpPr>
          <p:cNvPr id="2" name="Title 1">
            <a:extLst>
              <a:ext uri="{FF2B5EF4-FFF2-40B4-BE49-F238E27FC236}">
                <a16:creationId xmlns:a16="http://schemas.microsoft.com/office/drawing/2014/main" id="{EFF1ECAC-6ABB-4314-BA81-EBFE33046E80}"/>
              </a:ext>
            </a:extLst>
          </p:cNvPr>
          <p:cNvSpPr>
            <a:spLocks noGrp="1"/>
          </p:cNvSpPr>
          <p:nvPr>
            <p:ph type="title"/>
          </p:nvPr>
        </p:nvSpPr>
        <p:spPr>
          <a:xfrm>
            <a:off x="648000" y="287999"/>
            <a:ext cx="7911798" cy="648000"/>
          </a:xfrm>
        </p:spPr>
        <p:txBody>
          <a:bodyPr>
            <a:normAutofit/>
          </a:bodyPr>
          <a:lstStyle/>
          <a:p>
            <a:r>
              <a:rPr lang="en-AU" dirty="0"/>
              <a:t>Functional &amp; Non-Functional Requirements</a:t>
            </a:r>
            <a:endParaRPr lang="en-AU" noProof="0" dirty="0"/>
          </a:p>
        </p:txBody>
      </p:sp>
      <p:sp>
        <p:nvSpPr>
          <p:cNvPr id="5" name="Slide Number Placeholder 4">
            <a:extLst>
              <a:ext uri="{FF2B5EF4-FFF2-40B4-BE49-F238E27FC236}">
                <a16:creationId xmlns:a16="http://schemas.microsoft.com/office/drawing/2014/main" id="{BDE381F9-4173-C505-FAAA-84D9BBBC18CA}"/>
              </a:ext>
            </a:extLst>
          </p:cNvPr>
          <p:cNvSpPr>
            <a:spLocks noGrp="1"/>
          </p:cNvSpPr>
          <p:nvPr>
            <p:ph type="sldNum" sz="quarter" idx="4"/>
          </p:nvPr>
        </p:nvSpPr>
        <p:spPr/>
        <p:txBody>
          <a:bodyPr/>
          <a:lstStyle/>
          <a:p>
            <a:fld id="{97F98C0B-273E-428A-ABCF-EBED2BA25188}" type="slidenum">
              <a:rPr lang="en-US" smtClean="0"/>
              <a:t>10</a:t>
            </a:fld>
            <a:endParaRPr lang="en-US"/>
          </a:p>
        </p:txBody>
      </p:sp>
    </p:spTree>
    <p:extLst>
      <p:ext uri="{BB962C8B-B14F-4D97-AF65-F5344CB8AC3E}">
        <p14:creationId xmlns:p14="http://schemas.microsoft.com/office/powerpoint/2010/main" val="15614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31E2ED-0434-4E01-A4BA-486919E0D7A7}"/>
              </a:ext>
            </a:extLst>
          </p:cNvPr>
          <p:cNvSpPr>
            <a:spLocks noGrp="1"/>
          </p:cNvSpPr>
          <p:nvPr>
            <p:ph type="title"/>
          </p:nvPr>
        </p:nvSpPr>
        <p:spPr/>
        <p:txBody>
          <a:bodyPr>
            <a:normAutofit/>
          </a:bodyPr>
          <a:lstStyle/>
          <a:p>
            <a:r>
              <a:rPr lang="en-AU" dirty="0"/>
              <a:t>ISO/IEC 25010:2011 Quality Model</a:t>
            </a:r>
          </a:p>
        </p:txBody>
      </p:sp>
      <p:graphicFrame>
        <p:nvGraphicFramePr>
          <p:cNvPr id="9" name="Diagram 8">
            <a:extLst>
              <a:ext uri="{FF2B5EF4-FFF2-40B4-BE49-F238E27FC236}">
                <a16:creationId xmlns:a16="http://schemas.microsoft.com/office/drawing/2014/main" id="{CECD044F-FF19-497B-BCE4-D398375C3C20}"/>
              </a:ext>
            </a:extLst>
          </p:cNvPr>
          <p:cNvGraphicFramePr/>
          <p:nvPr/>
        </p:nvGraphicFramePr>
        <p:xfrm>
          <a:off x="251520" y="1195838"/>
          <a:ext cx="8640960" cy="3796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4B1DD839-DF00-E8FF-EE7B-561294E2F24B}"/>
              </a:ext>
            </a:extLst>
          </p:cNvPr>
          <p:cNvSpPr>
            <a:spLocks noGrp="1"/>
          </p:cNvSpPr>
          <p:nvPr>
            <p:ph type="sldNum" sz="quarter" idx="4"/>
          </p:nvPr>
        </p:nvSpPr>
        <p:spPr/>
        <p:txBody>
          <a:bodyPr/>
          <a:lstStyle/>
          <a:p>
            <a:fld id="{97F98C0B-273E-428A-ABCF-EBED2BA25188}" type="slidenum">
              <a:rPr lang="en-US" smtClean="0"/>
              <a:t>11</a:t>
            </a:fld>
            <a:endParaRPr lang="en-US"/>
          </a:p>
        </p:txBody>
      </p:sp>
    </p:spTree>
    <p:extLst>
      <p:ext uri="{BB962C8B-B14F-4D97-AF65-F5344CB8AC3E}">
        <p14:creationId xmlns:p14="http://schemas.microsoft.com/office/powerpoint/2010/main" val="155153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Why Non-Functional Properties Matter?</a:t>
            </a:r>
          </a:p>
        </p:txBody>
      </p:sp>
      <p:graphicFrame>
        <p:nvGraphicFramePr>
          <p:cNvPr id="9" name="Chart 8"/>
          <p:cNvGraphicFramePr/>
          <p:nvPr/>
        </p:nvGraphicFramePr>
        <p:xfrm>
          <a:off x="1907704" y="2209428"/>
          <a:ext cx="4680520" cy="30106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Diagram 11"/>
          <p:cNvGraphicFramePr/>
          <p:nvPr/>
        </p:nvGraphicFramePr>
        <p:xfrm>
          <a:off x="6300192" y="2429639"/>
          <a:ext cx="2548778" cy="22682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p:cNvSpPr txBox="1"/>
          <p:nvPr/>
        </p:nvSpPr>
        <p:spPr>
          <a:xfrm>
            <a:off x="3642782" y="1607762"/>
            <a:ext cx="1269386" cy="590931"/>
          </a:xfrm>
          <a:prstGeom prst="rect">
            <a:avLst/>
          </a:prstGeom>
          <a:noFill/>
        </p:spPr>
        <p:txBody>
          <a:bodyPr wrap="none" rtlCol="0">
            <a:spAutoFit/>
          </a:bodyPr>
          <a:lstStyle/>
          <a:p>
            <a:pPr algn="ctr"/>
            <a:r>
              <a:rPr lang="en-AU" sz="1620"/>
              <a:t>System</a:t>
            </a:r>
            <a:br>
              <a:rPr lang="en-AU" sz="1620"/>
            </a:br>
            <a:r>
              <a:rPr lang="en-AU" sz="1620"/>
              <a:t>Performance</a:t>
            </a:r>
          </a:p>
        </p:txBody>
      </p:sp>
      <p:sp>
        <p:nvSpPr>
          <p:cNvPr id="14" name="TextBox 13"/>
          <p:cNvSpPr txBox="1"/>
          <p:nvPr/>
        </p:nvSpPr>
        <p:spPr>
          <a:xfrm>
            <a:off x="6493929" y="1607762"/>
            <a:ext cx="1358065" cy="590931"/>
          </a:xfrm>
          <a:prstGeom prst="rect">
            <a:avLst/>
          </a:prstGeom>
          <a:noFill/>
        </p:spPr>
        <p:txBody>
          <a:bodyPr wrap="none" rtlCol="0">
            <a:spAutoFit/>
          </a:bodyPr>
          <a:lstStyle/>
          <a:p>
            <a:pPr algn="ctr"/>
            <a:r>
              <a:rPr lang="en-AU" sz="1620"/>
              <a:t>Market</a:t>
            </a:r>
          </a:p>
          <a:p>
            <a:pPr algn="ctr"/>
            <a:r>
              <a:rPr lang="en-AU" sz="1620"/>
              <a:t>Opportunities</a:t>
            </a:r>
          </a:p>
        </p:txBody>
      </p:sp>
      <p:sp>
        <p:nvSpPr>
          <p:cNvPr id="15" name="TextBox 14"/>
          <p:cNvSpPr txBox="1"/>
          <p:nvPr/>
        </p:nvSpPr>
        <p:spPr>
          <a:xfrm>
            <a:off x="1000497" y="1607762"/>
            <a:ext cx="1360950" cy="590931"/>
          </a:xfrm>
          <a:prstGeom prst="rect">
            <a:avLst/>
          </a:prstGeom>
          <a:noFill/>
        </p:spPr>
        <p:txBody>
          <a:bodyPr wrap="none" rtlCol="0">
            <a:spAutoFit/>
          </a:bodyPr>
          <a:lstStyle/>
          <a:p>
            <a:pPr algn="ctr"/>
            <a:r>
              <a:rPr lang="en-AU" sz="1620"/>
              <a:t>Regulatory</a:t>
            </a:r>
            <a:br>
              <a:rPr lang="en-AU" sz="1620"/>
            </a:br>
            <a:r>
              <a:rPr lang="en-AU" sz="1620"/>
              <a:t>Requirements</a:t>
            </a:r>
          </a:p>
        </p:txBody>
      </p:sp>
      <p:pic>
        <p:nvPicPr>
          <p:cNvPr id="21" name="Picture 20"/>
          <p:cNvPicPr>
            <a:picLocks noChangeAspect="1"/>
          </p:cNvPicPr>
          <p:nvPr/>
        </p:nvPicPr>
        <p:blipFill rotWithShape="1">
          <a:blip r:embed="rId9"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23529" y="2767358"/>
            <a:ext cx="2190163" cy="1680822"/>
          </a:xfrm>
          <a:prstGeom prst="rect">
            <a:avLst/>
          </a:prstGeom>
        </p:spPr>
      </p:pic>
      <p:sp>
        <p:nvSpPr>
          <p:cNvPr id="22" name="Left-Right Arrow 21"/>
          <p:cNvSpPr/>
          <p:nvPr/>
        </p:nvSpPr>
        <p:spPr>
          <a:xfrm>
            <a:off x="2628270" y="1732410"/>
            <a:ext cx="648072" cy="332399"/>
          </a:xfrm>
          <a:prstGeom prst="leftRightArrow">
            <a:avLst/>
          </a:prstGeom>
          <a:solidFill>
            <a:srgbClr val="1E22AA"/>
          </a:solidFill>
          <a:ln>
            <a:solidFill>
              <a:srgbClr val="1E22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a:p>
        </p:txBody>
      </p:sp>
      <p:sp>
        <p:nvSpPr>
          <p:cNvPr id="23" name="Left-Right Arrow 22"/>
          <p:cNvSpPr/>
          <p:nvPr/>
        </p:nvSpPr>
        <p:spPr>
          <a:xfrm>
            <a:off x="5571604" y="1732410"/>
            <a:ext cx="648072" cy="332399"/>
          </a:xfrm>
          <a:prstGeom prst="leftRightArrow">
            <a:avLst/>
          </a:prstGeom>
          <a:solidFill>
            <a:srgbClr val="1E22AA"/>
          </a:solidFill>
          <a:ln>
            <a:solidFill>
              <a:srgbClr val="1E22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a:p>
        </p:txBody>
      </p:sp>
      <p:sp>
        <p:nvSpPr>
          <p:cNvPr id="3" name="Slide Number Placeholder 2">
            <a:extLst>
              <a:ext uri="{FF2B5EF4-FFF2-40B4-BE49-F238E27FC236}">
                <a16:creationId xmlns:a16="http://schemas.microsoft.com/office/drawing/2014/main" id="{C726FCC4-A9D7-8900-C335-84A7A1DF19CF}"/>
              </a:ext>
            </a:extLst>
          </p:cNvPr>
          <p:cNvSpPr>
            <a:spLocks noGrp="1"/>
          </p:cNvSpPr>
          <p:nvPr>
            <p:ph type="sldNum" sz="quarter" idx="4"/>
          </p:nvPr>
        </p:nvSpPr>
        <p:spPr/>
        <p:txBody>
          <a:bodyPr/>
          <a:lstStyle/>
          <a:p>
            <a:fld id="{97F98C0B-273E-428A-ABCF-EBED2BA25188}" type="slidenum">
              <a:rPr lang="en-US" smtClean="0"/>
              <a:t>12</a:t>
            </a:fld>
            <a:endParaRPr lang="en-US"/>
          </a:p>
        </p:txBody>
      </p:sp>
    </p:spTree>
    <p:extLst>
      <p:ext uri="{BB962C8B-B14F-4D97-AF65-F5344CB8AC3E}">
        <p14:creationId xmlns:p14="http://schemas.microsoft.com/office/powerpoint/2010/main" val="64926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FBD1A2-E79E-BB11-FD75-548692E5454F}"/>
              </a:ext>
            </a:extLst>
          </p:cNvPr>
          <p:cNvSpPr>
            <a:spLocks noGrp="1"/>
          </p:cNvSpPr>
          <p:nvPr>
            <p:ph idx="1"/>
          </p:nvPr>
        </p:nvSpPr>
        <p:spPr>
          <a:xfrm>
            <a:off x="648000" y="1273324"/>
            <a:ext cx="7920000" cy="3816425"/>
          </a:xfrm>
        </p:spPr>
        <p:txBody>
          <a:bodyPr>
            <a:normAutofit/>
          </a:bodyPr>
          <a:lstStyle/>
          <a:p>
            <a:r>
              <a:rPr lang="en-AU" dirty="0"/>
              <a:t>Best practices</a:t>
            </a:r>
          </a:p>
          <a:p>
            <a:pPr lvl="1"/>
            <a:r>
              <a:rPr lang="en-AU" sz="1800" dirty="0"/>
              <a:t>Ensure requirements are specific, detailed, &amp; complete</a:t>
            </a:r>
          </a:p>
          <a:p>
            <a:pPr lvl="1"/>
            <a:r>
              <a:rPr lang="en-AU" sz="1800" dirty="0"/>
              <a:t>Use clear &amp; concise language</a:t>
            </a:r>
          </a:p>
          <a:p>
            <a:pPr lvl="1"/>
            <a:r>
              <a:rPr lang="en-AU" sz="1800" dirty="0"/>
              <a:t>Use standard notations to enhance clarity, e.g., use case &amp; UML diagrams</a:t>
            </a:r>
          </a:p>
          <a:p>
            <a:pPr lvl="1"/>
            <a:r>
              <a:rPr lang="en-AU" sz="1800" dirty="0"/>
              <a:t>Requirements should be easy to verify &amp; validate</a:t>
            </a:r>
          </a:p>
          <a:p>
            <a:pPr lvl="1"/>
            <a:r>
              <a:rPr lang="en-AU" sz="1800" dirty="0"/>
              <a:t>State assumptions</a:t>
            </a:r>
          </a:p>
          <a:p>
            <a:r>
              <a:rPr lang="en-AU" dirty="0"/>
              <a:t>Examples</a:t>
            </a:r>
          </a:p>
          <a:p>
            <a:pPr lvl="1"/>
            <a:r>
              <a:rPr lang="en-AU" sz="1800" dirty="0"/>
              <a:t>FR.5 Consent – The system SHOULD allow the data requesters to request consent to access data from the data owner.</a:t>
            </a:r>
          </a:p>
          <a:p>
            <a:pPr lvl="1"/>
            <a:r>
              <a:rPr lang="en-AU" sz="1800" dirty="0"/>
              <a:t>NFR1.1 Confidentiality – The system MUST ensure that data are accessible only to authorised parties per the approvals and consent. </a:t>
            </a:r>
          </a:p>
          <a:p>
            <a:endParaRPr lang="en-AU" dirty="0"/>
          </a:p>
        </p:txBody>
      </p:sp>
      <p:sp>
        <p:nvSpPr>
          <p:cNvPr id="3" name="Title 2">
            <a:extLst>
              <a:ext uri="{FF2B5EF4-FFF2-40B4-BE49-F238E27FC236}">
                <a16:creationId xmlns:a16="http://schemas.microsoft.com/office/drawing/2014/main" id="{72FBC8CB-4EEF-F4E0-F265-F7E700FB8B21}"/>
              </a:ext>
            </a:extLst>
          </p:cNvPr>
          <p:cNvSpPr>
            <a:spLocks noGrp="1"/>
          </p:cNvSpPr>
          <p:nvPr>
            <p:ph type="title"/>
          </p:nvPr>
        </p:nvSpPr>
        <p:spPr/>
        <p:txBody>
          <a:bodyPr/>
          <a:lstStyle/>
          <a:p>
            <a:r>
              <a:rPr lang="en-AU" dirty="0"/>
              <a:t>Documenting Requirements</a:t>
            </a:r>
          </a:p>
        </p:txBody>
      </p:sp>
      <p:sp>
        <p:nvSpPr>
          <p:cNvPr id="5" name="Slide Number Placeholder 4">
            <a:extLst>
              <a:ext uri="{FF2B5EF4-FFF2-40B4-BE49-F238E27FC236}">
                <a16:creationId xmlns:a16="http://schemas.microsoft.com/office/drawing/2014/main" id="{7DD05679-6420-4F14-49C3-22DAFAB10132}"/>
              </a:ext>
            </a:extLst>
          </p:cNvPr>
          <p:cNvSpPr>
            <a:spLocks noGrp="1"/>
          </p:cNvSpPr>
          <p:nvPr>
            <p:ph type="sldNum" sz="quarter" idx="4"/>
          </p:nvPr>
        </p:nvSpPr>
        <p:spPr/>
        <p:txBody>
          <a:bodyPr/>
          <a:lstStyle/>
          <a:p>
            <a:fld id="{97F98C0B-273E-428A-ABCF-EBED2BA25188}" type="slidenum">
              <a:rPr lang="en-US" smtClean="0"/>
              <a:t>13</a:t>
            </a:fld>
            <a:endParaRPr lang="en-US"/>
          </a:p>
        </p:txBody>
      </p:sp>
    </p:spTree>
    <p:extLst>
      <p:ext uri="{BB962C8B-B14F-4D97-AF65-F5344CB8AC3E}">
        <p14:creationId xmlns:p14="http://schemas.microsoft.com/office/powerpoint/2010/main" val="29606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bg1"/>
                </a:solidFill>
              </a:rPr>
              <a:t>Software Architecture</a:t>
            </a:r>
          </a:p>
        </p:txBody>
      </p:sp>
    </p:spTree>
    <p:extLst>
      <p:ext uri="{BB962C8B-B14F-4D97-AF65-F5344CB8AC3E}">
        <p14:creationId xmlns:p14="http://schemas.microsoft.com/office/powerpoint/2010/main" val="1184032104"/>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i.stack.imgur.com/mOiQt.png">
            <a:extLst>
              <a:ext uri="{FF2B5EF4-FFF2-40B4-BE49-F238E27FC236}">
                <a16:creationId xmlns:a16="http://schemas.microsoft.com/office/drawing/2014/main" id="{5943B90B-DA69-DF1F-B497-A8EDF00196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35895" y="1777538"/>
            <a:ext cx="4194026" cy="2159924"/>
          </a:xfrm>
          <a:prstGeom prst="rect">
            <a:avLst/>
          </a:prstGeom>
          <a:solidFill>
            <a:srgbClr val="FFFFFF"/>
          </a:solidFill>
        </p:spPr>
      </p:pic>
      <p:sp>
        <p:nvSpPr>
          <p:cNvPr id="8" name="Content Placeholder 7">
            <a:extLst>
              <a:ext uri="{FF2B5EF4-FFF2-40B4-BE49-F238E27FC236}">
                <a16:creationId xmlns:a16="http://schemas.microsoft.com/office/drawing/2014/main" id="{AA56BF49-033A-2D11-9FF2-0CA159D26F06}"/>
              </a:ext>
            </a:extLst>
          </p:cNvPr>
          <p:cNvSpPr>
            <a:spLocks noGrp="1"/>
          </p:cNvSpPr>
          <p:nvPr>
            <p:ph idx="1"/>
          </p:nvPr>
        </p:nvSpPr>
        <p:spPr>
          <a:xfrm>
            <a:off x="4788024" y="1273324"/>
            <a:ext cx="3779976" cy="3816425"/>
          </a:xfrm>
        </p:spPr>
        <p:txBody>
          <a:bodyPr anchor="t">
            <a:normAutofit/>
          </a:bodyPr>
          <a:lstStyle/>
          <a:p>
            <a:r>
              <a:rPr lang="en-US" dirty="0"/>
              <a:t>A blueprint</a:t>
            </a:r>
          </a:p>
          <a:p>
            <a:r>
              <a:rPr lang="en-US" dirty="0"/>
              <a:t>Overall design of a software system, including </a:t>
            </a:r>
          </a:p>
          <a:p>
            <a:pPr lvl="1"/>
            <a:r>
              <a:rPr lang="en-US" sz="1800" dirty="0"/>
              <a:t>Elements or components of software</a:t>
            </a:r>
          </a:p>
          <a:p>
            <a:pPr lvl="1"/>
            <a:r>
              <a:rPr lang="en-US" sz="1800" dirty="0"/>
              <a:t>Their connections</a:t>
            </a:r>
          </a:p>
          <a:p>
            <a:pPr lvl="1"/>
            <a:r>
              <a:rPr lang="en-US" sz="1800" dirty="0"/>
              <a:t>Their deployment onto hardware</a:t>
            </a:r>
          </a:p>
          <a:p>
            <a:r>
              <a:rPr lang="en-US" dirty="0"/>
              <a:t>Captures a set of principal design decisions about a system</a:t>
            </a:r>
          </a:p>
        </p:txBody>
      </p:sp>
      <p:sp>
        <p:nvSpPr>
          <p:cNvPr id="5" name="Title 4"/>
          <p:cNvSpPr>
            <a:spLocks noGrp="1"/>
          </p:cNvSpPr>
          <p:nvPr>
            <p:ph type="title"/>
          </p:nvPr>
        </p:nvSpPr>
        <p:spPr/>
        <p:txBody>
          <a:bodyPr anchor="b">
            <a:normAutofit/>
          </a:bodyPr>
          <a:lstStyle/>
          <a:p>
            <a:r>
              <a:rPr lang="en-AU" dirty="0"/>
              <a:t>Software Architecture</a:t>
            </a:r>
          </a:p>
        </p:txBody>
      </p:sp>
      <p:sp>
        <p:nvSpPr>
          <p:cNvPr id="2" name="Slide Number Placeholder 1">
            <a:extLst>
              <a:ext uri="{FF2B5EF4-FFF2-40B4-BE49-F238E27FC236}">
                <a16:creationId xmlns:a16="http://schemas.microsoft.com/office/drawing/2014/main" id="{2E48B618-3F8A-455E-2383-1844FC3AE04C}"/>
              </a:ext>
            </a:extLst>
          </p:cNvPr>
          <p:cNvSpPr>
            <a:spLocks noGrp="1"/>
          </p:cNvSpPr>
          <p:nvPr>
            <p:ph type="sldNum" sz="quarter" idx="4"/>
          </p:nvPr>
        </p:nvSpPr>
        <p:spPr/>
        <p:txBody>
          <a:bodyPr/>
          <a:lstStyle/>
          <a:p>
            <a:fld id="{97F98C0B-273E-428A-ABCF-EBED2BA25188}" type="slidenum">
              <a:rPr lang="en-US" smtClean="0"/>
              <a:t>15</a:t>
            </a:fld>
            <a:endParaRPr lang="en-US"/>
          </a:p>
        </p:txBody>
      </p:sp>
    </p:spTree>
    <p:extLst>
      <p:ext uri="{BB962C8B-B14F-4D97-AF65-F5344CB8AC3E}">
        <p14:creationId xmlns:p14="http://schemas.microsoft.com/office/powerpoint/2010/main" val="388954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altLang="en-US" dirty="0"/>
              <a:t>Architecture provides an abstract view of a design</a:t>
            </a:r>
          </a:p>
          <a:p>
            <a:pPr lvl="1"/>
            <a:r>
              <a:rPr lang="en-US" altLang="en-US" sz="1800" dirty="0"/>
              <a:t>Hides complexity of design &amp; enhances communication</a:t>
            </a:r>
          </a:p>
          <a:p>
            <a:pPr lvl="1"/>
            <a:r>
              <a:rPr lang="en-US" altLang="en-US" sz="1800" dirty="0"/>
              <a:t>May or may not be a direct mapping between architecture elements &amp; software elements</a:t>
            </a:r>
          </a:p>
          <a:p>
            <a:pPr lvl="2"/>
            <a:r>
              <a:rPr lang="en-US" altLang="en-US" sz="1800" dirty="0"/>
              <a:t>c.f., “marketecture”</a:t>
            </a:r>
          </a:p>
          <a:p>
            <a:r>
              <a:rPr lang="en-AU" dirty="0"/>
              <a:t>Models are abstractions; What to model &amp; what to abstract depends on the purpose</a:t>
            </a:r>
          </a:p>
          <a:p>
            <a:pPr lvl="1"/>
            <a:r>
              <a:rPr lang="en-US" altLang="en-US" sz="1800" dirty="0"/>
              <a:t>“</a:t>
            </a:r>
            <a:r>
              <a:rPr lang="en-US" altLang="en-US" sz="1800" i="1" dirty="0"/>
              <a:t>All models are wrong, but some models are useful</a:t>
            </a:r>
            <a:r>
              <a:rPr lang="en-US" altLang="en-US" sz="1800" dirty="0"/>
              <a:t>” </a:t>
            </a:r>
            <a:r>
              <a:rPr lang="en-AU" sz="1800" dirty="0"/>
              <a:t>–</a:t>
            </a:r>
            <a:r>
              <a:rPr lang="en-US" altLang="en-US" sz="1800" dirty="0"/>
              <a:t> George Box</a:t>
            </a:r>
          </a:p>
          <a:p>
            <a:pPr lvl="1"/>
            <a:r>
              <a:rPr lang="en-AU" sz="1800" dirty="0"/>
              <a:t>“</a:t>
            </a:r>
            <a:r>
              <a:rPr lang="en-AU" sz="1800" i="1" dirty="0"/>
              <a:t>[A]</a:t>
            </a:r>
            <a:r>
              <a:rPr lang="en-AU" sz="1800" dirty="0"/>
              <a:t> </a:t>
            </a:r>
            <a:r>
              <a:rPr lang="en-AU" sz="1800" i="1" dirty="0"/>
              <a:t>model which took account of all the variegation of reality would be of no more use than a map at the scale of one to one</a:t>
            </a:r>
            <a:r>
              <a:rPr lang="en-AU" sz="1800" dirty="0"/>
              <a:t>” – Joan Robinson, 1962</a:t>
            </a:r>
          </a:p>
          <a:p>
            <a:endParaRPr lang="en-US" altLang="en-US" dirty="0"/>
          </a:p>
        </p:txBody>
      </p:sp>
      <p:sp>
        <p:nvSpPr>
          <p:cNvPr id="5" name="Title 4"/>
          <p:cNvSpPr>
            <a:spLocks noGrp="1"/>
          </p:cNvSpPr>
          <p:nvPr>
            <p:ph type="title"/>
          </p:nvPr>
        </p:nvSpPr>
        <p:spPr/>
        <p:txBody>
          <a:bodyPr/>
          <a:lstStyle/>
          <a:p>
            <a:r>
              <a:rPr lang="en-AU" dirty="0"/>
              <a:t>Architecture is an Abstraction</a:t>
            </a:r>
          </a:p>
        </p:txBody>
      </p:sp>
      <p:sp>
        <p:nvSpPr>
          <p:cNvPr id="3" name="Slide Number Placeholder 2">
            <a:extLst>
              <a:ext uri="{FF2B5EF4-FFF2-40B4-BE49-F238E27FC236}">
                <a16:creationId xmlns:a16="http://schemas.microsoft.com/office/drawing/2014/main" id="{D2EB91AD-D160-702F-D2F5-48249A619DBD}"/>
              </a:ext>
            </a:extLst>
          </p:cNvPr>
          <p:cNvSpPr>
            <a:spLocks noGrp="1"/>
          </p:cNvSpPr>
          <p:nvPr>
            <p:ph type="sldNum" sz="quarter" idx="4"/>
          </p:nvPr>
        </p:nvSpPr>
        <p:spPr/>
        <p:txBody>
          <a:bodyPr/>
          <a:lstStyle/>
          <a:p>
            <a:fld id="{97F98C0B-273E-428A-ABCF-EBED2BA25188}" type="slidenum">
              <a:rPr lang="en-US" smtClean="0"/>
              <a:t>16</a:t>
            </a:fld>
            <a:endParaRPr lang="en-US"/>
          </a:p>
        </p:txBody>
      </p:sp>
    </p:spTree>
    <p:extLst>
      <p:ext uri="{BB962C8B-B14F-4D97-AF65-F5344CB8AC3E}">
        <p14:creationId xmlns:p14="http://schemas.microsoft.com/office/powerpoint/2010/main" val="312302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A20D0A-1DCD-A410-23E9-089DE30F5CD8}"/>
              </a:ext>
            </a:extLst>
          </p:cNvPr>
          <p:cNvSpPr>
            <a:spLocks noGrp="1"/>
          </p:cNvSpPr>
          <p:nvPr>
            <p:ph idx="1"/>
          </p:nvPr>
        </p:nvSpPr>
        <p:spPr>
          <a:xfrm>
            <a:off x="647999" y="1244944"/>
            <a:ext cx="7920002" cy="1021037"/>
          </a:xfrm>
        </p:spPr>
        <p:txBody>
          <a:bodyPr>
            <a:normAutofit lnSpcReduction="10000"/>
          </a:bodyPr>
          <a:lstStyle/>
          <a:p>
            <a:r>
              <a:rPr lang="en-AU" dirty="0"/>
              <a:t>Non-functional properties arise from architectural design choices</a:t>
            </a:r>
          </a:p>
          <a:p>
            <a:r>
              <a:rPr lang="en-US" dirty="0"/>
              <a:t>Create multiple architectural designs &amp; choose the one that satisfies significant non-functional properties</a:t>
            </a:r>
            <a:endParaRPr lang="en-AU" u="sng" dirty="0"/>
          </a:p>
          <a:p>
            <a:endParaRPr lang="en-US" dirty="0"/>
          </a:p>
        </p:txBody>
      </p:sp>
      <p:sp>
        <p:nvSpPr>
          <p:cNvPr id="2" name="Title 1"/>
          <p:cNvSpPr>
            <a:spLocks noGrp="1"/>
          </p:cNvSpPr>
          <p:nvPr>
            <p:ph type="title"/>
          </p:nvPr>
        </p:nvSpPr>
        <p:spPr>
          <a:xfrm>
            <a:off x="647999" y="287999"/>
            <a:ext cx="8119763" cy="648000"/>
          </a:xfrm>
        </p:spPr>
        <p:txBody>
          <a:bodyPr>
            <a:normAutofit fontScale="90000"/>
          </a:bodyPr>
          <a:lstStyle/>
          <a:p>
            <a:r>
              <a:rPr lang="en-AU" dirty="0"/>
              <a:t>Software Architecture &amp; Non-Functional Properties</a:t>
            </a:r>
          </a:p>
        </p:txBody>
      </p:sp>
      <p:sp>
        <p:nvSpPr>
          <p:cNvPr id="10" name="Rectangle 9"/>
          <p:cNvSpPr/>
          <p:nvPr/>
        </p:nvSpPr>
        <p:spPr>
          <a:xfrm>
            <a:off x="5282406" y="2456430"/>
            <a:ext cx="374663" cy="11449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1" name="Rectangle 10"/>
          <p:cNvSpPr/>
          <p:nvPr/>
        </p:nvSpPr>
        <p:spPr>
          <a:xfrm>
            <a:off x="5282406" y="2682854"/>
            <a:ext cx="374663" cy="230442"/>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grpSp>
        <p:nvGrpSpPr>
          <p:cNvPr id="15" name="Group 4"/>
          <p:cNvGrpSpPr>
            <a:grpSpLocks noChangeAspect="1"/>
          </p:cNvGrpSpPr>
          <p:nvPr/>
        </p:nvGrpSpPr>
        <p:grpSpPr bwMode="auto">
          <a:xfrm>
            <a:off x="7598194" y="4281364"/>
            <a:ext cx="757238" cy="572930"/>
            <a:chOff x="3839" y="1678"/>
            <a:chExt cx="530" cy="401"/>
          </a:xfrm>
        </p:grpSpPr>
        <p:sp>
          <p:nvSpPr>
            <p:cNvPr id="16" name="Freeform 6"/>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17" name="Freeform 7"/>
            <p:cNvSpPr>
              <a:spLocks/>
            </p:cNvSpPr>
            <p:nvPr/>
          </p:nvSpPr>
          <p:spPr bwMode="auto">
            <a:xfrm>
              <a:off x="3896" y="1723"/>
              <a:ext cx="28" cy="28"/>
            </a:xfrm>
            <a:custGeom>
              <a:avLst/>
              <a:gdLst>
                <a:gd name="T0" fmla="*/ 108 w 131"/>
                <a:gd name="T1" fmla="*/ 23 h 131"/>
                <a:gd name="T2" fmla="*/ 108 w 131"/>
                <a:gd name="T3" fmla="*/ 23 h 131"/>
                <a:gd name="T4" fmla="*/ 108 w 131"/>
                <a:gd name="T5" fmla="*/ 108 h 131"/>
                <a:gd name="T6" fmla="*/ 23 w 131"/>
                <a:gd name="T7" fmla="*/ 108 h 131"/>
                <a:gd name="T8" fmla="*/ 23 w 131"/>
                <a:gd name="T9" fmla="*/ 23 h 131"/>
                <a:gd name="T10" fmla="*/ 108 w 131"/>
                <a:gd name="T11" fmla="*/ 23 h 131"/>
              </a:gdLst>
              <a:ahLst/>
              <a:cxnLst>
                <a:cxn ang="0">
                  <a:pos x="T0" y="T1"/>
                </a:cxn>
                <a:cxn ang="0">
                  <a:pos x="T2" y="T3"/>
                </a:cxn>
                <a:cxn ang="0">
                  <a:pos x="T4" y="T5"/>
                </a:cxn>
                <a:cxn ang="0">
                  <a:pos x="T6" y="T7"/>
                </a:cxn>
                <a:cxn ang="0">
                  <a:pos x="T8" y="T9"/>
                </a:cxn>
                <a:cxn ang="0">
                  <a:pos x="T10" y="T11"/>
                </a:cxn>
              </a:cxnLst>
              <a:rect l="0" t="0" r="r" b="b"/>
              <a:pathLst>
                <a:path w="131" h="131">
                  <a:moveTo>
                    <a:pt x="108" y="23"/>
                  </a:moveTo>
                  <a:lnTo>
                    <a:pt x="108" y="23"/>
                  </a:lnTo>
                  <a:cubicBezTo>
                    <a:pt x="131" y="47"/>
                    <a:pt x="131" y="84"/>
                    <a:pt x="108" y="108"/>
                  </a:cubicBezTo>
                  <a:cubicBezTo>
                    <a:pt x="84" y="131"/>
                    <a:pt x="47" y="131"/>
                    <a:pt x="23" y="108"/>
                  </a:cubicBezTo>
                  <a:cubicBezTo>
                    <a:pt x="0" y="84"/>
                    <a:pt x="0" y="47"/>
                    <a:pt x="23" y="23"/>
                  </a:cubicBezTo>
                  <a:cubicBezTo>
                    <a:pt x="47" y="0"/>
                    <a:pt x="84" y="0"/>
                    <a:pt x="108" y="23"/>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18" name="Freeform 8"/>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19" name="Freeform 9"/>
            <p:cNvSpPr>
              <a:spLocks/>
            </p:cNvSpPr>
            <p:nvPr/>
          </p:nvSpPr>
          <p:spPr bwMode="auto">
            <a:xfrm>
              <a:off x="3839" y="1831"/>
              <a:ext cx="28"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20" name="Freeform 10"/>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21" name="Freeform 11"/>
            <p:cNvSpPr>
              <a:spLocks/>
            </p:cNvSpPr>
            <p:nvPr/>
          </p:nvSpPr>
          <p:spPr bwMode="auto">
            <a:xfrm>
              <a:off x="4023" y="1794"/>
              <a:ext cx="28" cy="29"/>
            </a:xfrm>
            <a:custGeom>
              <a:avLst/>
              <a:gdLst>
                <a:gd name="T0" fmla="*/ 109 w 132"/>
                <a:gd name="T1" fmla="*/ 23 h 132"/>
                <a:gd name="T2" fmla="*/ 109 w 132"/>
                <a:gd name="T3" fmla="*/ 23 h 132"/>
                <a:gd name="T4" fmla="*/ 109 w 132"/>
                <a:gd name="T5" fmla="*/ 108 h 132"/>
                <a:gd name="T6" fmla="*/ 24 w 132"/>
                <a:gd name="T7" fmla="*/ 108 h 132"/>
                <a:gd name="T8" fmla="*/ 24 w 132"/>
                <a:gd name="T9" fmla="*/ 23 h 132"/>
                <a:gd name="T10" fmla="*/ 109 w 132"/>
                <a:gd name="T11" fmla="*/ 23 h 132"/>
              </a:gdLst>
              <a:ahLst/>
              <a:cxnLst>
                <a:cxn ang="0">
                  <a:pos x="T0" y="T1"/>
                </a:cxn>
                <a:cxn ang="0">
                  <a:pos x="T2" y="T3"/>
                </a:cxn>
                <a:cxn ang="0">
                  <a:pos x="T4" y="T5"/>
                </a:cxn>
                <a:cxn ang="0">
                  <a:pos x="T6" y="T7"/>
                </a:cxn>
                <a:cxn ang="0">
                  <a:pos x="T8" y="T9"/>
                </a:cxn>
                <a:cxn ang="0">
                  <a:pos x="T10" y="T11"/>
                </a:cxn>
              </a:cxnLst>
              <a:rect l="0" t="0" r="r" b="b"/>
              <a:pathLst>
                <a:path w="132" h="132">
                  <a:moveTo>
                    <a:pt x="109" y="23"/>
                  </a:moveTo>
                  <a:lnTo>
                    <a:pt x="109" y="23"/>
                  </a:lnTo>
                  <a:cubicBezTo>
                    <a:pt x="132" y="47"/>
                    <a:pt x="132" y="85"/>
                    <a:pt x="109" y="108"/>
                  </a:cubicBezTo>
                  <a:cubicBezTo>
                    <a:pt x="85" y="132"/>
                    <a:pt x="47" y="132"/>
                    <a:pt x="24" y="108"/>
                  </a:cubicBezTo>
                  <a:cubicBezTo>
                    <a:pt x="0" y="85"/>
                    <a:pt x="0" y="47"/>
                    <a:pt x="24" y="23"/>
                  </a:cubicBezTo>
                  <a:cubicBezTo>
                    <a:pt x="47" y="0"/>
                    <a:pt x="85" y="0"/>
                    <a:pt x="109" y="23"/>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22" name="Freeform 12"/>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23" name="Freeform 13"/>
            <p:cNvSpPr>
              <a:spLocks/>
            </p:cNvSpPr>
            <p:nvPr/>
          </p:nvSpPr>
          <p:spPr bwMode="auto">
            <a:xfrm>
              <a:off x="4163" y="1754"/>
              <a:ext cx="29" cy="29"/>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24" name="Freeform 14"/>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25" name="Freeform 15"/>
            <p:cNvSpPr>
              <a:spLocks/>
            </p:cNvSpPr>
            <p:nvPr/>
          </p:nvSpPr>
          <p:spPr bwMode="auto">
            <a:xfrm>
              <a:off x="4294" y="1678"/>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26" name="Freeform 16"/>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27" name="Freeform 17"/>
            <p:cNvSpPr>
              <a:spLocks/>
            </p:cNvSpPr>
            <p:nvPr/>
          </p:nvSpPr>
          <p:spPr bwMode="auto">
            <a:xfrm>
              <a:off x="3978" y="1891"/>
              <a:ext cx="28"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28" name="Freeform 18"/>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29" name="Freeform 19"/>
            <p:cNvSpPr>
              <a:spLocks/>
            </p:cNvSpPr>
            <p:nvPr/>
          </p:nvSpPr>
          <p:spPr bwMode="auto">
            <a:xfrm>
              <a:off x="4129" y="1877"/>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30" name="Freeform 20"/>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31" name="Freeform 21"/>
            <p:cNvSpPr>
              <a:spLocks/>
            </p:cNvSpPr>
            <p:nvPr/>
          </p:nvSpPr>
          <p:spPr bwMode="auto">
            <a:xfrm>
              <a:off x="4260" y="1817"/>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32" name="Freeform 22"/>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33" name="Freeform 23"/>
            <p:cNvSpPr>
              <a:spLocks/>
            </p:cNvSpPr>
            <p:nvPr/>
          </p:nvSpPr>
          <p:spPr bwMode="auto">
            <a:xfrm>
              <a:off x="4341" y="1783"/>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34" name="Freeform 24"/>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35" name="Freeform 25"/>
            <p:cNvSpPr>
              <a:spLocks/>
            </p:cNvSpPr>
            <p:nvPr/>
          </p:nvSpPr>
          <p:spPr bwMode="auto">
            <a:xfrm>
              <a:off x="3873" y="2005"/>
              <a:ext cx="28" cy="28"/>
            </a:xfrm>
            <a:custGeom>
              <a:avLst/>
              <a:gdLst>
                <a:gd name="T0" fmla="*/ 108 w 132"/>
                <a:gd name="T1" fmla="*/ 23 h 131"/>
                <a:gd name="T2" fmla="*/ 108 w 132"/>
                <a:gd name="T3" fmla="*/ 23 h 131"/>
                <a:gd name="T4" fmla="*/ 108 w 132"/>
                <a:gd name="T5" fmla="*/ 108 h 131"/>
                <a:gd name="T6" fmla="*/ 23 w 132"/>
                <a:gd name="T7" fmla="*/ 108 h 131"/>
                <a:gd name="T8" fmla="*/ 23 w 132"/>
                <a:gd name="T9" fmla="*/ 23 h 131"/>
                <a:gd name="T10" fmla="*/ 108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8" y="23"/>
                  </a:moveTo>
                  <a:lnTo>
                    <a:pt x="108" y="23"/>
                  </a:lnTo>
                  <a:cubicBezTo>
                    <a:pt x="132" y="47"/>
                    <a:pt x="132" y="84"/>
                    <a:pt x="108" y="108"/>
                  </a:cubicBezTo>
                  <a:cubicBezTo>
                    <a:pt x="85" y="131"/>
                    <a:pt x="47" y="131"/>
                    <a:pt x="23" y="108"/>
                  </a:cubicBezTo>
                  <a:cubicBezTo>
                    <a:pt x="0" y="84"/>
                    <a:pt x="0" y="47"/>
                    <a:pt x="23" y="23"/>
                  </a:cubicBezTo>
                  <a:cubicBezTo>
                    <a:pt x="47" y="0"/>
                    <a:pt x="85" y="0"/>
                    <a:pt x="108" y="23"/>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36" name="Freeform 26"/>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37" name="Freeform 27"/>
            <p:cNvSpPr>
              <a:spLocks/>
            </p:cNvSpPr>
            <p:nvPr/>
          </p:nvSpPr>
          <p:spPr bwMode="auto">
            <a:xfrm>
              <a:off x="3978" y="2005"/>
              <a:ext cx="28" cy="28"/>
            </a:xfrm>
            <a:custGeom>
              <a:avLst/>
              <a:gdLst>
                <a:gd name="T0" fmla="*/ 109 w 132"/>
                <a:gd name="T1" fmla="*/ 23 h 131"/>
                <a:gd name="T2" fmla="*/ 109 w 132"/>
                <a:gd name="T3" fmla="*/ 23 h 131"/>
                <a:gd name="T4" fmla="*/ 109 w 132"/>
                <a:gd name="T5" fmla="*/ 108 h 131"/>
                <a:gd name="T6" fmla="*/ 24 w 132"/>
                <a:gd name="T7" fmla="*/ 108 h 131"/>
                <a:gd name="T8" fmla="*/ 24 w 132"/>
                <a:gd name="T9" fmla="*/ 23 h 131"/>
                <a:gd name="T10" fmla="*/ 109 w 132"/>
                <a:gd name="T11" fmla="*/ 23 h 131"/>
              </a:gdLst>
              <a:ahLst/>
              <a:cxnLst>
                <a:cxn ang="0">
                  <a:pos x="T0" y="T1"/>
                </a:cxn>
                <a:cxn ang="0">
                  <a:pos x="T2" y="T3"/>
                </a:cxn>
                <a:cxn ang="0">
                  <a:pos x="T4" y="T5"/>
                </a:cxn>
                <a:cxn ang="0">
                  <a:pos x="T6" y="T7"/>
                </a:cxn>
                <a:cxn ang="0">
                  <a:pos x="T8" y="T9"/>
                </a:cxn>
                <a:cxn ang="0">
                  <a:pos x="T10" y="T11"/>
                </a:cxn>
              </a:cxnLst>
              <a:rect l="0" t="0" r="r" b="b"/>
              <a:pathLst>
                <a:path w="132" h="131">
                  <a:moveTo>
                    <a:pt x="109" y="23"/>
                  </a:moveTo>
                  <a:lnTo>
                    <a:pt x="109" y="23"/>
                  </a:lnTo>
                  <a:cubicBezTo>
                    <a:pt x="132" y="47"/>
                    <a:pt x="132" y="84"/>
                    <a:pt x="109" y="108"/>
                  </a:cubicBezTo>
                  <a:cubicBezTo>
                    <a:pt x="85" y="131"/>
                    <a:pt x="47" y="131"/>
                    <a:pt x="24" y="108"/>
                  </a:cubicBezTo>
                  <a:cubicBezTo>
                    <a:pt x="0" y="84"/>
                    <a:pt x="0" y="47"/>
                    <a:pt x="24" y="23"/>
                  </a:cubicBezTo>
                  <a:cubicBezTo>
                    <a:pt x="47" y="0"/>
                    <a:pt x="85" y="0"/>
                    <a:pt x="109" y="23"/>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38" name="Freeform 28"/>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39" name="Freeform 29"/>
            <p:cNvSpPr>
              <a:spLocks/>
            </p:cNvSpPr>
            <p:nvPr/>
          </p:nvSpPr>
          <p:spPr bwMode="auto">
            <a:xfrm>
              <a:off x="4101" y="2051"/>
              <a:ext cx="28" cy="28"/>
            </a:xfrm>
            <a:custGeom>
              <a:avLst/>
              <a:gdLst>
                <a:gd name="T0" fmla="*/ 108 w 131"/>
                <a:gd name="T1" fmla="*/ 23 h 132"/>
                <a:gd name="T2" fmla="*/ 108 w 131"/>
                <a:gd name="T3" fmla="*/ 23 h 132"/>
                <a:gd name="T4" fmla="*/ 108 w 131"/>
                <a:gd name="T5" fmla="*/ 108 h 132"/>
                <a:gd name="T6" fmla="*/ 23 w 131"/>
                <a:gd name="T7" fmla="*/ 108 h 132"/>
                <a:gd name="T8" fmla="*/ 23 w 131"/>
                <a:gd name="T9" fmla="*/ 23 h 132"/>
                <a:gd name="T10" fmla="*/ 108 w 131"/>
                <a:gd name="T11" fmla="*/ 23 h 132"/>
              </a:gdLst>
              <a:ahLst/>
              <a:cxnLst>
                <a:cxn ang="0">
                  <a:pos x="T0" y="T1"/>
                </a:cxn>
                <a:cxn ang="0">
                  <a:pos x="T2" y="T3"/>
                </a:cxn>
                <a:cxn ang="0">
                  <a:pos x="T4" y="T5"/>
                </a:cxn>
                <a:cxn ang="0">
                  <a:pos x="T6" y="T7"/>
                </a:cxn>
                <a:cxn ang="0">
                  <a:pos x="T8" y="T9"/>
                </a:cxn>
                <a:cxn ang="0">
                  <a:pos x="T10" y="T11"/>
                </a:cxn>
              </a:cxnLst>
              <a:rect l="0" t="0" r="r" b="b"/>
              <a:pathLst>
                <a:path w="131" h="132">
                  <a:moveTo>
                    <a:pt x="108" y="23"/>
                  </a:moveTo>
                  <a:lnTo>
                    <a:pt x="108" y="23"/>
                  </a:lnTo>
                  <a:cubicBezTo>
                    <a:pt x="131" y="47"/>
                    <a:pt x="131" y="85"/>
                    <a:pt x="108" y="108"/>
                  </a:cubicBezTo>
                  <a:cubicBezTo>
                    <a:pt x="84" y="132"/>
                    <a:pt x="47" y="132"/>
                    <a:pt x="23" y="108"/>
                  </a:cubicBezTo>
                  <a:cubicBezTo>
                    <a:pt x="0" y="85"/>
                    <a:pt x="0" y="47"/>
                    <a:pt x="23" y="23"/>
                  </a:cubicBezTo>
                  <a:cubicBezTo>
                    <a:pt x="47" y="0"/>
                    <a:pt x="84" y="0"/>
                    <a:pt x="108" y="23"/>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40" name="Freeform 30"/>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41" name="Freeform 31"/>
            <p:cNvSpPr>
              <a:spLocks/>
            </p:cNvSpPr>
            <p:nvPr/>
          </p:nvSpPr>
          <p:spPr bwMode="auto">
            <a:xfrm>
              <a:off x="4223" y="1977"/>
              <a:ext cx="28" cy="28"/>
            </a:xfrm>
            <a:custGeom>
              <a:avLst/>
              <a:gdLst>
                <a:gd name="T0" fmla="*/ 108 w 132"/>
                <a:gd name="T1" fmla="*/ 24 h 132"/>
                <a:gd name="T2" fmla="*/ 108 w 132"/>
                <a:gd name="T3" fmla="*/ 24 h 132"/>
                <a:gd name="T4" fmla="*/ 108 w 132"/>
                <a:gd name="T5" fmla="*/ 109 h 132"/>
                <a:gd name="T6" fmla="*/ 23 w 132"/>
                <a:gd name="T7" fmla="*/ 109 h 132"/>
                <a:gd name="T8" fmla="*/ 23 w 132"/>
                <a:gd name="T9" fmla="*/ 24 h 132"/>
                <a:gd name="T10" fmla="*/ 108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8" y="24"/>
                  </a:moveTo>
                  <a:lnTo>
                    <a:pt x="108" y="24"/>
                  </a:lnTo>
                  <a:cubicBezTo>
                    <a:pt x="132" y="47"/>
                    <a:pt x="132" y="85"/>
                    <a:pt x="108" y="109"/>
                  </a:cubicBezTo>
                  <a:cubicBezTo>
                    <a:pt x="85" y="132"/>
                    <a:pt x="47" y="132"/>
                    <a:pt x="23" y="109"/>
                  </a:cubicBezTo>
                  <a:cubicBezTo>
                    <a:pt x="0" y="85"/>
                    <a:pt x="0" y="47"/>
                    <a:pt x="23" y="24"/>
                  </a:cubicBezTo>
                  <a:cubicBezTo>
                    <a:pt x="47" y="0"/>
                    <a:pt x="85" y="0"/>
                    <a:pt x="108" y="24"/>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42" name="Freeform 32"/>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solidFill>
              <a:srgbClr val="191919"/>
            </a:solidFill>
            <a:ln w="0">
              <a:solidFill>
                <a:srgbClr val="7030A0"/>
              </a:solidFill>
              <a:prstDash val="solid"/>
              <a:round/>
              <a:headEnd/>
              <a:tailEnd/>
            </a:ln>
          </p:spPr>
          <p:txBody>
            <a:bodyPr vert="horz" wrap="square" lIns="82296" tIns="41148" rIns="82296" bIns="41148" numCol="1" anchor="t" anchorCtr="0" compatLnSpc="1">
              <a:prstTxWarp prst="textNoShape">
                <a:avLst/>
              </a:prstTxWarp>
            </a:bodyPr>
            <a:lstStyle/>
            <a:p>
              <a:endParaRPr lang="en-AU" sz="1620" dirty="0"/>
            </a:p>
          </p:txBody>
        </p:sp>
        <p:sp>
          <p:nvSpPr>
            <p:cNvPr id="43" name="Freeform 33"/>
            <p:cNvSpPr>
              <a:spLocks/>
            </p:cNvSpPr>
            <p:nvPr/>
          </p:nvSpPr>
          <p:spPr bwMode="auto">
            <a:xfrm>
              <a:off x="4328" y="1925"/>
              <a:ext cx="29" cy="28"/>
            </a:xfrm>
            <a:custGeom>
              <a:avLst/>
              <a:gdLst>
                <a:gd name="T0" fmla="*/ 109 w 132"/>
                <a:gd name="T1" fmla="*/ 24 h 132"/>
                <a:gd name="T2" fmla="*/ 109 w 132"/>
                <a:gd name="T3" fmla="*/ 24 h 132"/>
                <a:gd name="T4" fmla="*/ 109 w 132"/>
                <a:gd name="T5" fmla="*/ 109 h 132"/>
                <a:gd name="T6" fmla="*/ 24 w 132"/>
                <a:gd name="T7" fmla="*/ 109 h 132"/>
                <a:gd name="T8" fmla="*/ 24 w 132"/>
                <a:gd name="T9" fmla="*/ 24 h 132"/>
                <a:gd name="T10" fmla="*/ 109 w 132"/>
                <a:gd name="T11" fmla="*/ 24 h 132"/>
              </a:gdLst>
              <a:ahLst/>
              <a:cxnLst>
                <a:cxn ang="0">
                  <a:pos x="T0" y="T1"/>
                </a:cxn>
                <a:cxn ang="0">
                  <a:pos x="T2" y="T3"/>
                </a:cxn>
                <a:cxn ang="0">
                  <a:pos x="T4" y="T5"/>
                </a:cxn>
                <a:cxn ang="0">
                  <a:pos x="T6" y="T7"/>
                </a:cxn>
                <a:cxn ang="0">
                  <a:pos x="T8" y="T9"/>
                </a:cxn>
                <a:cxn ang="0">
                  <a:pos x="T10" y="T11"/>
                </a:cxn>
              </a:cxnLst>
              <a:rect l="0" t="0" r="r" b="b"/>
              <a:pathLst>
                <a:path w="132" h="132">
                  <a:moveTo>
                    <a:pt x="109" y="24"/>
                  </a:moveTo>
                  <a:lnTo>
                    <a:pt x="109" y="24"/>
                  </a:lnTo>
                  <a:cubicBezTo>
                    <a:pt x="132" y="47"/>
                    <a:pt x="132" y="85"/>
                    <a:pt x="109" y="109"/>
                  </a:cubicBezTo>
                  <a:cubicBezTo>
                    <a:pt x="85" y="132"/>
                    <a:pt x="47" y="132"/>
                    <a:pt x="24" y="109"/>
                  </a:cubicBezTo>
                  <a:cubicBezTo>
                    <a:pt x="0" y="85"/>
                    <a:pt x="0" y="47"/>
                    <a:pt x="24" y="24"/>
                  </a:cubicBezTo>
                  <a:cubicBezTo>
                    <a:pt x="47" y="0"/>
                    <a:pt x="85" y="0"/>
                    <a:pt x="109" y="24"/>
                  </a:cubicBezTo>
                  <a:close/>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44" name="Freeform 34"/>
            <p:cNvSpPr>
              <a:spLocks noEditPoints="1"/>
            </p:cNvSpPr>
            <p:nvPr/>
          </p:nvSpPr>
          <p:spPr bwMode="auto">
            <a:xfrm>
              <a:off x="3921" y="1743"/>
              <a:ext cx="105" cy="60"/>
            </a:xfrm>
            <a:custGeom>
              <a:avLst/>
              <a:gdLst>
                <a:gd name="T0" fmla="*/ 0 w 489"/>
                <a:gd name="T1" fmla="*/ 0 h 280"/>
                <a:gd name="T2" fmla="*/ 0 w 489"/>
                <a:gd name="T3" fmla="*/ 0 h 280"/>
                <a:gd name="T4" fmla="*/ 46 w 489"/>
                <a:gd name="T5" fmla="*/ 27 h 280"/>
                <a:gd name="T6" fmla="*/ 92 w 489"/>
                <a:gd name="T7" fmla="*/ 53 h 280"/>
                <a:gd name="T8" fmla="*/ 92 w 489"/>
                <a:gd name="T9" fmla="*/ 53 h 280"/>
                <a:gd name="T10" fmla="*/ 138 w 489"/>
                <a:gd name="T11" fmla="*/ 80 h 280"/>
                <a:gd name="T12" fmla="*/ 185 w 489"/>
                <a:gd name="T13" fmla="*/ 106 h 280"/>
                <a:gd name="T14" fmla="*/ 185 w 489"/>
                <a:gd name="T15" fmla="*/ 106 h 280"/>
                <a:gd name="T16" fmla="*/ 231 w 489"/>
                <a:gd name="T17" fmla="*/ 133 h 280"/>
                <a:gd name="T18" fmla="*/ 277 w 489"/>
                <a:gd name="T19" fmla="*/ 159 h 280"/>
                <a:gd name="T20" fmla="*/ 277 w 489"/>
                <a:gd name="T21" fmla="*/ 159 h 280"/>
                <a:gd name="T22" fmla="*/ 324 w 489"/>
                <a:gd name="T23" fmla="*/ 186 h 280"/>
                <a:gd name="T24" fmla="*/ 370 w 489"/>
                <a:gd name="T25" fmla="*/ 212 h 280"/>
                <a:gd name="T26" fmla="*/ 370 w 489"/>
                <a:gd name="T27" fmla="*/ 212 h 280"/>
                <a:gd name="T28" fmla="*/ 416 w 489"/>
                <a:gd name="T29" fmla="*/ 239 h 280"/>
                <a:gd name="T30" fmla="*/ 462 w 489"/>
                <a:gd name="T31" fmla="*/ 265 h 280"/>
                <a:gd name="T32" fmla="*/ 462 w 489"/>
                <a:gd name="T33" fmla="*/ 265 h 280"/>
                <a:gd name="T34" fmla="*/ 489 w 489"/>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280">
                  <a:moveTo>
                    <a:pt x="0" y="0"/>
                  </a:moveTo>
                  <a:lnTo>
                    <a:pt x="0" y="0"/>
                  </a:lnTo>
                  <a:lnTo>
                    <a:pt x="46" y="27"/>
                  </a:lnTo>
                  <a:moveTo>
                    <a:pt x="92" y="53"/>
                  </a:moveTo>
                  <a:lnTo>
                    <a:pt x="92" y="53"/>
                  </a:lnTo>
                  <a:lnTo>
                    <a:pt x="138" y="80"/>
                  </a:lnTo>
                  <a:moveTo>
                    <a:pt x="185" y="106"/>
                  </a:moveTo>
                  <a:lnTo>
                    <a:pt x="185" y="106"/>
                  </a:lnTo>
                  <a:lnTo>
                    <a:pt x="231" y="133"/>
                  </a:lnTo>
                  <a:moveTo>
                    <a:pt x="277" y="159"/>
                  </a:moveTo>
                  <a:lnTo>
                    <a:pt x="277" y="159"/>
                  </a:lnTo>
                  <a:lnTo>
                    <a:pt x="324" y="186"/>
                  </a:lnTo>
                  <a:moveTo>
                    <a:pt x="370" y="212"/>
                  </a:moveTo>
                  <a:lnTo>
                    <a:pt x="370" y="212"/>
                  </a:lnTo>
                  <a:lnTo>
                    <a:pt x="416" y="239"/>
                  </a:lnTo>
                  <a:moveTo>
                    <a:pt x="462" y="265"/>
                  </a:moveTo>
                  <a:lnTo>
                    <a:pt x="462" y="265"/>
                  </a:lnTo>
                  <a:lnTo>
                    <a:pt x="489" y="28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45" name="Freeform 35"/>
            <p:cNvSpPr>
              <a:spLocks noEditPoints="1"/>
            </p:cNvSpPr>
            <p:nvPr/>
          </p:nvSpPr>
          <p:spPr bwMode="auto">
            <a:xfrm>
              <a:off x="4050" y="1775"/>
              <a:ext cx="116" cy="33"/>
            </a:xfrm>
            <a:custGeom>
              <a:avLst/>
              <a:gdLst>
                <a:gd name="T0" fmla="*/ 544 w 544"/>
                <a:gd name="T1" fmla="*/ 0 h 159"/>
                <a:gd name="T2" fmla="*/ 544 w 544"/>
                <a:gd name="T3" fmla="*/ 0 h 159"/>
                <a:gd name="T4" fmla="*/ 493 w 544"/>
                <a:gd name="T5" fmla="*/ 15 h 159"/>
                <a:gd name="T6" fmla="*/ 441 w 544"/>
                <a:gd name="T7" fmla="*/ 30 h 159"/>
                <a:gd name="T8" fmla="*/ 441 w 544"/>
                <a:gd name="T9" fmla="*/ 30 h 159"/>
                <a:gd name="T10" fmla="*/ 390 w 544"/>
                <a:gd name="T11" fmla="*/ 45 h 159"/>
                <a:gd name="T12" fmla="*/ 339 w 544"/>
                <a:gd name="T13" fmla="*/ 60 h 159"/>
                <a:gd name="T14" fmla="*/ 339 w 544"/>
                <a:gd name="T15" fmla="*/ 60 h 159"/>
                <a:gd name="T16" fmla="*/ 288 w 544"/>
                <a:gd name="T17" fmla="*/ 75 h 159"/>
                <a:gd name="T18" fmla="*/ 237 w 544"/>
                <a:gd name="T19" fmla="*/ 90 h 159"/>
                <a:gd name="T20" fmla="*/ 237 w 544"/>
                <a:gd name="T21" fmla="*/ 90 h 159"/>
                <a:gd name="T22" fmla="*/ 185 w 544"/>
                <a:gd name="T23" fmla="*/ 105 h 159"/>
                <a:gd name="T24" fmla="*/ 134 w 544"/>
                <a:gd name="T25" fmla="*/ 120 h 159"/>
                <a:gd name="T26" fmla="*/ 134 w 544"/>
                <a:gd name="T27" fmla="*/ 120 h 159"/>
                <a:gd name="T28" fmla="*/ 83 w 544"/>
                <a:gd name="T29" fmla="*/ 135 h 159"/>
                <a:gd name="T30" fmla="*/ 32 w 544"/>
                <a:gd name="T31" fmla="*/ 150 h 159"/>
                <a:gd name="T32" fmla="*/ 32 w 544"/>
                <a:gd name="T33" fmla="*/ 150 h 159"/>
                <a:gd name="T34" fmla="*/ 0 w 544"/>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4" h="159">
                  <a:moveTo>
                    <a:pt x="544" y="0"/>
                  </a:moveTo>
                  <a:lnTo>
                    <a:pt x="544" y="0"/>
                  </a:lnTo>
                  <a:lnTo>
                    <a:pt x="493" y="15"/>
                  </a:lnTo>
                  <a:moveTo>
                    <a:pt x="441" y="30"/>
                  </a:moveTo>
                  <a:lnTo>
                    <a:pt x="441" y="30"/>
                  </a:lnTo>
                  <a:lnTo>
                    <a:pt x="390" y="45"/>
                  </a:lnTo>
                  <a:moveTo>
                    <a:pt x="339" y="60"/>
                  </a:moveTo>
                  <a:lnTo>
                    <a:pt x="339" y="60"/>
                  </a:lnTo>
                  <a:lnTo>
                    <a:pt x="288" y="75"/>
                  </a:lnTo>
                  <a:moveTo>
                    <a:pt x="237" y="90"/>
                  </a:moveTo>
                  <a:lnTo>
                    <a:pt x="237" y="90"/>
                  </a:lnTo>
                  <a:lnTo>
                    <a:pt x="185" y="105"/>
                  </a:lnTo>
                  <a:moveTo>
                    <a:pt x="134" y="120"/>
                  </a:moveTo>
                  <a:lnTo>
                    <a:pt x="134" y="120"/>
                  </a:lnTo>
                  <a:lnTo>
                    <a:pt x="83" y="135"/>
                  </a:lnTo>
                  <a:moveTo>
                    <a:pt x="32" y="150"/>
                  </a:moveTo>
                  <a:lnTo>
                    <a:pt x="32" y="150"/>
                  </a:lnTo>
                  <a:lnTo>
                    <a:pt x="0" y="159"/>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46" name="Freeform 36"/>
            <p:cNvSpPr>
              <a:spLocks noEditPoints="1"/>
            </p:cNvSpPr>
            <p:nvPr/>
          </p:nvSpPr>
          <p:spPr bwMode="auto">
            <a:xfrm>
              <a:off x="3865" y="1814"/>
              <a:ext cx="161" cy="26"/>
            </a:xfrm>
            <a:custGeom>
              <a:avLst/>
              <a:gdLst>
                <a:gd name="T0" fmla="*/ 755 w 755"/>
                <a:gd name="T1" fmla="*/ 0 h 121"/>
                <a:gd name="T2" fmla="*/ 755 w 755"/>
                <a:gd name="T3" fmla="*/ 0 h 121"/>
                <a:gd name="T4" fmla="*/ 702 w 755"/>
                <a:gd name="T5" fmla="*/ 8 h 121"/>
                <a:gd name="T6" fmla="*/ 650 w 755"/>
                <a:gd name="T7" fmla="*/ 17 h 121"/>
                <a:gd name="T8" fmla="*/ 650 w 755"/>
                <a:gd name="T9" fmla="*/ 17 h 121"/>
                <a:gd name="T10" fmla="*/ 597 w 755"/>
                <a:gd name="T11" fmla="*/ 25 h 121"/>
                <a:gd name="T12" fmla="*/ 544 w 755"/>
                <a:gd name="T13" fmla="*/ 34 h 121"/>
                <a:gd name="T14" fmla="*/ 544 w 755"/>
                <a:gd name="T15" fmla="*/ 34 h 121"/>
                <a:gd name="T16" fmla="*/ 492 w 755"/>
                <a:gd name="T17" fmla="*/ 42 h 121"/>
                <a:gd name="T18" fmla="*/ 439 w 755"/>
                <a:gd name="T19" fmla="*/ 51 h 121"/>
                <a:gd name="T20" fmla="*/ 439 w 755"/>
                <a:gd name="T21" fmla="*/ 51 h 121"/>
                <a:gd name="T22" fmla="*/ 386 w 755"/>
                <a:gd name="T23" fmla="*/ 59 h 121"/>
                <a:gd name="T24" fmla="*/ 334 w 755"/>
                <a:gd name="T25" fmla="*/ 67 h 121"/>
                <a:gd name="T26" fmla="*/ 334 w 755"/>
                <a:gd name="T27" fmla="*/ 67 h 121"/>
                <a:gd name="T28" fmla="*/ 281 w 755"/>
                <a:gd name="T29" fmla="*/ 76 h 121"/>
                <a:gd name="T30" fmla="*/ 229 w 755"/>
                <a:gd name="T31" fmla="*/ 84 h 121"/>
                <a:gd name="T32" fmla="*/ 229 w 755"/>
                <a:gd name="T33" fmla="*/ 84 h 121"/>
                <a:gd name="T34" fmla="*/ 176 w 755"/>
                <a:gd name="T35" fmla="*/ 93 h 121"/>
                <a:gd name="T36" fmla="*/ 123 w 755"/>
                <a:gd name="T37" fmla="*/ 101 h 121"/>
                <a:gd name="T38" fmla="*/ 123 w 755"/>
                <a:gd name="T39" fmla="*/ 101 h 121"/>
                <a:gd name="T40" fmla="*/ 71 w 755"/>
                <a:gd name="T41" fmla="*/ 110 h 121"/>
                <a:gd name="T42" fmla="*/ 18 w 755"/>
                <a:gd name="T43" fmla="*/ 118 h 121"/>
                <a:gd name="T44" fmla="*/ 18 w 755"/>
                <a:gd name="T45" fmla="*/ 118 h 121"/>
                <a:gd name="T46" fmla="*/ 0 w 755"/>
                <a:gd name="T4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5" h="121">
                  <a:moveTo>
                    <a:pt x="755" y="0"/>
                  </a:moveTo>
                  <a:lnTo>
                    <a:pt x="755" y="0"/>
                  </a:lnTo>
                  <a:lnTo>
                    <a:pt x="702" y="8"/>
                  </a:lnTo>
                  <a:moveTo>
                    <a:pt x="650" y="17"/>
                  </a:moveTo>
                  <a:lnTo>
                    <a:pt x="650" y="17"/>
                  </a:lnTo>
                  <a:lnTo>
                    <a:pt x="597" y="25"/>
                  </a:lnTo>
                  <a:moveTo>
                    <a:pt x="544" y="34"/>
                  </a:moveTo>
                  <a:lnTo>
                    <a:pt x="544" y="34"/>
                  </a:lnTo>
                  <a:lnTo>
                    <a:pt x="492" y="42"/>
                  </a:lnTo>
                  <a:moveTo>
                    <a:pt x="439" y="51"/>
                  </a:moveTo>
                  <a:lnTo>
                    <a:pt x="439" y="51"/>
                  </a:lnTo>
                  <a:lnTo>
                    <a:pt x="386" y="59"/>
                  </a:lnTo>
                  <a:moveTo>
                    <a:pt x="334" y="67"/>
                  </a:moveTo>
                  <a:lnTo>
                    <a:pt x="334" y="67"/>
                  </a:lnTo>
                  <a:lnTo>
                    <a:pt x="281" y="76"/>
                  </a:lnTo>
                  <a:moveTo>
                    <a:pt x="229" y="84"/>
                  </a:moveTo>
                  <a:lnTo>
                    <a:pt x="229" y="84"/>
                  </a:lnTo>
                  <a:lnTo>
                    <a:pt x="176" y="93"/>
                  </a:lnTo>
                  <a:moveTo>
                    <a:pt x="123" y="101"/>
                  </a:moveTo>
                  <a:lnTo>
                    <a:pt x="123" y="101"/>
                  </a:lnTo>
                  <a:lnTo>
                    <a:pt x="71" y="110"/>
                  </a:lnTo>
                  <a:moveTo>
                    <a:pt x="18" y="118"/>
                  </a:moveTo>
                  <a:lnTo>
                    <a:pt x="18" y="118"/>
                  </a:lnTo>
                  <a:lnTo>
                    <a:pt x="0" y="121"/>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47" name="Freeform 37"/>
            <p:cNvSpPr>
              <a:spLocks noEditPoints="1"/>
            </p:cNvSpPr>
            <p:nvPr/>
          </p:nvSpPr>
          <p:spPr bwMode="auto">
            <a:xfrm>
              <a:off x="3999" y="1820"/>
              <a:ext cx="32" cy="73"/>
            </a:xfrm>
            <a:custGeom>
              <a:avLst/>
              <a:gdLst>
                <a:gd name="T0" fmla="*/ 150 w 150"/>
                <a:gd name="T1" fmla="*/ 0 h 342"/>
                <a:gd name="T2" fmla="*/ 150 w 150"/>
                <a:gd name="T3" fmla="*/ 0 h 342"/>
                <a:gd name="T4" fmla="*/ 128 w 150"/>
                <a:gd name="T5" fmla="*/ 49 h 342"/>
                <a:gd name="T6" fmla="*/ 107 w 150"/>
                <a:gd name="T7" fmla="*/ 98 h 342"/>
                <a:gd name="T8" fmla="*/ 107 w 150"/>
                <a:gd name="T9" fmla="*/ 98 h 342"/>
                <a:gd name="T10" fmla="*/ 86 w 150"/>
                <a:gd name="T11" fmla="*/ 147 h 342"/>
                <a:gd name="T12" fmla="*/ 64 w 150"/>
                <a:gd name="T13" fmla="*/ 196 h 342"/>
                <a:gd name="T14" fmla="*/ 64 w 150"/>
                <a:gd name="T15" fmla="*/ 196 h 342"/>
                <a:gd name="T16" fmla="*/ 43 w 150"/>
                <a:gd name="T17" fmla="*/ 245 h 342"/>
                <a:gd name="T18" fmla="*/ 21 w 150"/>
                <a:gd name="T19" fmla="*/ 293 h 342"/>
                <a:gd name="T20" fmla="*/ 21 w 150"/>
                <a:gd name="T21" fmla="*/ 293 h 342"/>
                <a:gd name="T22" fmla="*/ 0 w 150"/>
                <a:gd name="T2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342">
                  <a:moveTo>
                    <a:pt x="150" y="0"/>
                  </a:moveTo>
                  <a:lnTo>
                    <a:pt x="150" y="0"/>
                  </a:lnTo>
                  <a:lnTo>
                    <a:pt x="128" y="49"/>
                  </a:lnTo>
                  <a:moveTo>
                    <a:pt x="107" y="98"/>
                  </a:moveTo>
                  <a:lnTo>
                    <a:pt x="107" y="98"/>
                  </a:lnTo>
                  <a:lnTo>
                    <a:pt x="86" y="147"/>
                  </a:lnTo>
                  <a:moveTo>
                    <a:pt x="64" y="196"/>
                  </a:moveTo>
                  <a:lnTo>
                    <a:pt x="64" y="196"/>
                  </a:lnTo>
                  <a:lnTo>
                    <a:pt x="43" y="245"/>
                  </a:lnTo>
                  <a:moveTo>
                    <a:pt x="21" y="293"/>
                  </a:moveTo>
                  <a:lnTo>
                    <a:pt x="21" y="293"/>
                  </a:lnTo>
                  <a:lnTo>
                    <a:pt x="0" y="342"/>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48" name="Freeform 38"/>
            <p:cNvSpPr>
              <a:spLocks noEditPoints="1"/>
            </p:cNvSpPr>
            <p:nvPr/>
          </p:nvSpPr>
          <p:spPr bwMode="auto">
            <a:xfrm>
              <a:off x="3859" y="1749"/>
              <a:ext cx="45" cy="85"/>
            </a:xfrm>
            <a:custGeom>
              <a:avLst/>
              <a:gdLst>
                <a:gd name="T0" fmla="*/ 0 w 209"/>
                <a:gd name="T1" fmla="*/ 401 h 401"/>
                <a:gd name="T2" fmla="*/ 0 w 209"/>
                <a:gd name="T3" fmla="*/ 401 h 401"/>
                <a:gd name="T4" fmla="*/ 25 w 209"/>
                <a:gd name="T5" fmla="*/ 354 h 401"/>
                <a:gd name="T6" fmla="*/ 49 w 209"/>
                <a:gd name="T7" fmla="*/ 307 h 401"/>
                <a:gd name="T8" fmla="*/ 49 w 209"/>
                <a:gd name="T9" fmla="*/ 307 h 401"/>
                <a:gd name="T10" fmla="*/ 74 w 209"/>
                <a:gd name="T11" fmla="*/ 259 h 401"/>
                <a:gd name="T12" fmla="*/ 99 w 209"/>
                <a:gd name="T13" fmla="*/ 212 h 401"/>
                <a:gd name="T14" fmla="*/ 99 w 209"/>
                <a:gd name="T15" fmla="*/ 212 h 401"/>
                <a:gd name="T16" fmla="*/ 123 w 209"/>
                <a:gd name="T17" fmla="*/ 165 h 401"/>
                <a:gd name="T18" fmla="*/ 148 w 209"/>
                <a:gd name="T19" fmla="*/ 117 h 401"/>
                <a:gd name="T20" fmla="*/ 148 w 209"/>
                <a:gd name="T21" fmla="*/ 117 h 401"/>
                <a:gd name="T22" fmla="*/ 172 w 209"/>
                <a:gd name="T23" fmla="*/ 70 h 401"/>
                <a:gd name="T24" fmla="*/ 197 w 209"/>
                <a:gd name="T25" fmla="*/ 23 h 401"/>
                <a:gd name="T26" fmla="*/ 197 w 209"/>
                <a:gd name="T27" fmla="*/ 23 h 401"/>
                <a:gd name="T28" fmla="*/ 209 w 209"/>
                <a:gd name="T2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401">
                  <a:moveTo>
                    <a:pt x="0" y="401"/>
                  </a:moveTo>
                  <a:lnTo>
                    <a:pt x="0" y="401"/>
                  </a:lnTo>
                  <a:lnTo>
                    <a:pt x="25" y="354"/>
                  </a:lnTo>
                  <a:moveTo>
                    <a:pt x="49" y="307"/>
                  </a:moveTo>
                  <a:lnTo>
                    <a:pt x="49" y="307"/>
                  </a:lnTo>
                  <a:lnTo>
                    <a:pt x="74" y="259"/>
                  </a:lnTo>
                  <a:moveTo>
                    <a:pt x="99" y="212"/>
                  </a:moveTo>
                  <a:lnTo>
                    <a:pt x="99" y="212"/>
                  </a:lnTo>
                  <a:lnTo>
                    <a:pt x="123" y="165"/>
                  </a:lnTo>
                  <a:moveTo>
                    <a:pt x="148" y="117"/>
                  </a:moveTo>
                  <a:lnTo>
                    <a:pt x="148" y="117"/>
                  </a:lnTo>
                  <a:lnTo>
                    <a:pt x="172" y="70"/>
                  </a:lnTo>
                  <a:moveTo>
                    <a:pt x="197" y="23"/>
                  </a:moveTo>
                  <a:lnTo>
                    <a:pt x="197" y="23"/>
                  </a:lnTo>
                  <a:lnTo>
                    <a:pt x="209"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49" name="Freeform 39"/>
            <p:cNvSpPr>
              <a:spLocks noEditPoints="1"/>
            </p:cNvSpPr>
            <p:nvPr/>
          </p:nvSpPr>
          <p:spPr bwMode="auto">
            <a:xfrm>
              <a:off x="3916" y="1749"/>
              <a:ext cx="70" cy="145"/>
            </a:xfrm>
            <a:custGeom>
              <a:avLst/>
              <a:gdLst>
                <a:gd name="T0" fmla="*/ 328 w 328"/>
                <a:gd name="T1" fmla="*/ 682 h 682"/>
                <a:gd name="T2" fmla="*/ 328 w 328"/>
                <a:gd name="T3" fmla="*/ 682 h 682"/>
                <a:gd name="T4" fmla="*/ 305 w 328"/>
                <a:gd name="T5" fmla="*/ 634 h 682"/>
                <a:gd name="T6" fmla="*/ 282 w 328"/>
                <a:gd name="T7" fmla="*/ 586 h 682"/>
                <a:gd name="T8" fmla="*/ 282 w 328"/>
                <a:gd name="T9" fmla="*/ 586 h 682"/>
                <a:gd name="T10" fmla="*/ 259 w 328"/>
                <a:gd name="T11" fmla="*/ 538 h 682"/>
                <a:gd name="T12" fmla="*/ 236 w 328"/>
                <a:gd name="T13" fmla="*/ 490 h 682"/>
                <a:gd name="T14" fmla="*/ 236 w 328"/>
                <a:gd name="T15" fmla="*/ 490 h 682"/>
                <a:gd name="T16" fmla="*/ 213 w 328"/>
                <a:gd name="T17" fmla="*/ 442 h 682"/>
                <a:gd name="T18" fmla="*/ 189 w 328"/>
                <a:gd name="T19" fmla="*/ 394 h 682"/>
                <a:gd name="T20" fmla="*/ 189 w 328"/>
                <a:gd name="T21" fmla="*/ 394 h 682"/>
                <a:gd name="T22" fmla="*/ 166 w 328"/>
                <a:gd name="T23" fmla="*/ 346 h 682"/>
                <a:gd name="T24" fmla="*/ 143 w 328"/>
                <a:gd name="T25" fmla="*/ 298 h 682"/>
                <a:gd name="T26" fmla="*/ 143 w 328"/>
                <a:gd name="T27" fmla="*/ 298 h 682"/>
                <a:gd name="T28" fmla="*/ 120 w 328"/>
                <a:gd name="T29" fmla="*/ 250 h 682"/>
                <a:gd name="T30" fmla="*/ 97 w 328"/>
                <a:gd name="T31" fmla="*/ 202 h 682"/>
                <a:gd name="T32" fmla="*/ 97 w 328"/>
                <a:gd name="T33" fmla="*/ 202 h 682"/>
                <a:gd name="T34" fmla="*/ 74 w 328"/>
                <a:gd name="T35" fmla="*/ 154 h 682"/>
                <a:gd name="T36" fmla="*/ 51 w 328"/>
                <a:gd name="T37" fmla="*/ 105 h 682"/>
                <a:gd name="T38" fmla="*/ 51 w 328"/>
                <a:gd name="T39" fmla="*/ 105 h 682"/>
                <a:gd name="T40" fmla="*/ 28 w 328"/>
                <a:gd name="T41" fmla="*/ 57 h 682"/>
                <a:gd name="T42" fmla="*/ 4 w 328"/>
                <a:gd name="T43" fmla="*/ 9 h 682"/>
                <a:gd name="T44" fmla="*/ 4 w 328"/>
                <a:gd name="T45" fmla="*/ 9 h 682"/>
                <a:gd name="T46" fmla="*/ 0 w 328"/>
                <a:gd name="T4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8" h="682">
                  <a:moveTo>
                    <a:pt x="328" y="682"/>
                  </a:moveTo>
                  <a:lnTo>
                    <a:pt x="328" y="682"/>
                  </a:lnTo>
                  <a:lnTo>
                    <a:pt x="305" y="634"/>
                  </a:lnTo>
                  <a:moveTo>
                    <a:pt x="282" y="586"/>
                  </a:moveTo>
                  <a:lnTo>
                    <a:pt x="282" y="586"/>
                  </a:lnTo>
                  <a:lnTo>
                    <a:pt x="259" y="538"/>
                  </a:lnTo>
                  <a:moveTo>
                    <a:pt x="236" y="490"/>
                  </a:moveTo>
                  <a:lnTo>
                    <a:pt x="236" y="490"/>
                  </a:lnTo>
                  <a:lnTo>
                    <a:pt x="213" y="442"/>
                  </a:lnTo>
                  <a:moveTo>
                    <a:pt x="189" y="394"/>
                  </a:moveTo>
                  <a:lnTo>
                    <a:pt x="189" y="394"/>
                  </a:lnTo>
                  <a:lnTo>
                    <a:pt x="166" y="346"/>
                  </a:lnTo>
                  <a:moveTo>
                    <a:pt x="143" y="298"/>
                  </a:moveTo>
                  <a:lnTo>
                    <a:pt x="143" y="298"/>
                  </a:lnTo>
                  <a:lnTo>
                    <a:pt x="120" y="250"/>
                  </a:lnTo>
                  <a:moveTo>
                    <a:pt x="97" y="202"/>
                  </a:moveTo>
                  <a:lnTo>
                    <a:pt x="97" y="202"/>
                  </a:lnTo>
                  <a:lnTo>
                    <a:pt x="74" y="154"/>
                  </a:lnTo>
                  <a:moveTo>
                    <a:pt x="51" y="105"/>
                  </a:moveTo>
                  <a:lnTo>
                    <a:pt x="51" y="105"/>
                  </a:lnTo>
                  <a:lnTo>
                    <a:pt x="28" y="57"/>
                  </a:lnTo>
                  <a:moveTo>
                    <a:pt x="4" y="9"/>
                  </a:moveTo>
                  <a:lnTo>
                    <a:pt x="4" y="9"/>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0" name="Freeform 40"/>
            <p:cNvSpPr>
              <a:spLocks noEditPoints="1"/>
            </p:cNvSpPr>
            <p:nvPr/>
          </p:nvSpPr>
          <p:spPr bwMode="auto">
            <a:xfrm>
              <a:off x="3872" y="1847"/>
              <a:ext cx="258" cy="44"/>
            </a:xfrm>
            <a:custGeom>
              <a:avLst/>
              <a:gdLst>
                <a:gd name="T0" fmla="*/ 1209 w 1209"/>
                <a:gd name="T1" fmla="*/ 208 h 208"/>
                <a:gd name="T2" fmla="*/ 1209 w 1209"/>
                <a:gd name="T3" fmla="*/ 208 h 208"/>
                <a:gd name="T4" fmla="*/ 1156 w 1209"/>
                <a:gd name="T5" fmla="*/ 198 h 208"/>
                <a:gd name="T6" fmla="*/ 1104 w 1209"/>
                <a:gd name="T7" fmla="*/ 189 h 208"/>
                <a:gd name="T8" fmla="*/ 1104 w 1209"/>
                <a:gd name="T9" fmla="*/ 189 h 208"/>
                <a:gd name="T10" fmla="*/ 1051 w 1209"/>
                <a:gd name="T11" fmla="*/ 180 h 208"/>
                <a:gd name="T12" fmla="*/ 999 w 1209"/>
                <a:gd name="T13" fmla="*/ 171 h 208"/>
                <a:gd name="T14" fmla="*/ 999 w 1209"/>
                <a:gd name="T15" fmla="*/ 171 h 208"/>
                <a:gd name="T16" fmla="*/ 946 w 1209"/>
                <a:gd name="T17" fmla="*/ 162 h 208"/>
                <a:gd name="T18" fmla="*/ 893 w 1209"/>
                <a:gd name="T19" fmla="*/ 153 h 208"/>
                <a:gd name="T20" fmla="*/ 893 w 1209"/>
                <a:gd name="T21" fmla="*/ 153 h 208"/>
                <a:gd name="T22" fmla="*/ 841 w 1209"/>
                <a:gd name="T23" fmla="*/ 144 h 208"/>
                <a:gd name="T24" fmla="*/ 788 w 1209"/>
                <a:gd name="T25" fmla="*/ 135 h 208"/>
                <a:gd name="T26" fmla="*/ 788 w 1209"/>
                <a:gd name="T27" fmla="*/ 135 h 208"/>
                <a:gd name="T28" fmla="*/ 736 w 1209"/>
                <a:gd name="T29" fmla="*/ 126 h 208"/>
                <a:gd name="T30" fmla="*/ 683 w 1209"/>
                <a:gd name="T31" fmla="*/ 117 h 208"/>
                <a:gd name="T32" fmla="*/ 683 w 1209"/>
                <a:gd name="T33" fmla="*/ 117 h 208"/>
                <a:gd name="T34" fmla="*/ 631 w 1209"/>
                <a:gd name="T35" fmla="*/ 108 h 208"/>
                <a:gd name="T36" fmla="*/ 578 w 1209"/>
                <a:gd name="T37" fmla="*/ 99 h 208"/>
                <a:gd name="T38" fmla="*/ 578 w 1209"/>
                <a:gd name="T39" fmla="*/ 99 h 208"/>
                <a:gd name="T40" fmla="*/ 526 w 1209"/>
                <a:gd name="T41" fmla="*/ 90 h 208"/>
                <a:gd name="T42" fmla="*/ 473 w 1209"/>
                <a:gd name="T43" fmla="*/ 81 h 208"/>
                <a:gd name="T44" fmla="*/ 473 w 1209"/>
                <a:gd name="T45" fmla="*/ 81 h 208"/>
                <a:gd name="T46" fmla="*/ 420 w 1209"/>
                <a:gd name="T47" fmla="*/ 72 h 208"/>
                <a:gd name="T48" fmla="*/ 368 w 1209"/>
                <a:gd name="T49" fmla="*/ 63 h 208"/>
                <a:gd name="T50" fmla="*/ 368 w 1209"/>
                <a:gd name="T51" fmla="*/ 63 h 208"/>
                <a:gd name="T52" fmla="*/ 315 w 1209"/>
                <a:gd name="T53" fmla="*/ 54 h 208"/>
                <a:gd name="T54" fmla="*/ 263 w 1209"/>
                <a:gd name="T55" fmla="*/ 45 h 208"/>
                <a:gd name="T56" fmla="*/ 263 w 1209"/>
                <a:gd name="T57" fmla="*/ 45 h 208"/>
                <a:gd name="T58" fmla="*/ 210 w 1209"/>
                <a:gd name="T59" fmla="*/ 36 h 208"/>
                <a:gd name="T60" fmla="*/ 158 w 1209"/>
                <a:gd name="T61" fmla="*/ 27 h 208"/>
                <a:gd name="T62" fmla="*/ 158 w 1209"/>
                <a:gd name="T63" fmla="*/ 27 h 208"/>
                <a:gd name="T64" fmla="*/ 105 w 1209"/>
                <a:gd name="T65" fmla="*/ 18 h 208"/>
                <a:gd name="T66" fmla="*/ 52 w 1209"/>
                <a:gd name="T67" fmla="*/ 9 h 208"/>
                <a:gd name="T68" fmla="*/ 52 w 1209"/>
                <a:gd name="T69" fmla="*/ 9 h 208"/>
                <a:gd name="T70" fmla="*/ 0 w 120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9" h="208">
                  <a:moveTo>
                    <a:pt x="1209" y="208"/>
                  </a:moveTo>
                  <a:lnTo>
                    <a:pt x="1209" y="208"/>
                  </a:lnTo>
                  <a:lnTo>
                    <a:pt x="1156" y="198"/>
                  </a:lnTo>
                  <a:moveTo>
                    <a:pt x="1104" y="189"/>
                  </a:moveTo>
                  <a:lnTo>
                    <a:pt x="1104" y="189"/>
                  </a:lnTo>
                  <a:lnTo>
                    <a:pt x="1051" y="180"/>
                  </a:lnTo>
                  <a:moveTo>
                    <a:pt x="999" y="171"/>
                  </a:moveTo>
                  <a:lnTo>
                    <a:pt x="999" y="171"/>
                  </a:lnTo>
                  <a:lnTo>
                    <a:pt x="946" y="162"/>
                  </a:lnTo>
                  <a:moveTo>
                    <a:pt x="893" y="153"/>
                  </a:moveTo>
                  <a:lnTo>
                    <a:pt x="893" y="153"/>
                  </a:lnTo>
                  <a:lnTo>
                    <a:pt x="841" y="144"/>
                  </a:lnTo>
                  <a:moveTo>
                    <a:pt x="788" y="135"/>
                  </a:moveTo>
                  <a:lnTo>
                    <a:pt x="788" y="135"/>
                  </a:lnTo>
                  <a:lnTo>
                    <a:pt x="736" y="126"/>
                  </a:lnTo>
                  <a:moveTo>
                    <a:pt x="683" y="117"/>
                  </a:moveTo>
                  <a:lnTo>
                    <a:pt x="683" y="117"/>
                  </a:lnTo>
                  <a:lnTo>
                    <a:pt x="631" y="108"/>
                  </a:lnTo>
                  <a:moveTo>
                    <a:pt x="578" y="99"/>
                  </a:moveTo>
                  <a:lnTo>
                    <a:pt x="578" y="99"/>
                  </a:lnTo>
                  <a:lnTo>
                    <a:pt x="526" y="90"/>
                  </a:lnTo>
                  <a:moveTo>
                    <a:pt x="473" y="81"/>
                  </a:moveTo>
                  <a:lnTo>
                    <a:pt x="473" y="81"/>
                  </a:lnTo>
                  <a:lnTo>
                    <a:pt x="420" y="72"/>
                  </a:lnTo>
                  <a:moveTo>
                    <a:pt x="368" y="63"/>
                  </a:moveTo>
                  <a:lnTo>
                    <a:pt x="368" y="63"/>
                  </a:lnTo>
                  <a:lnTo>
                    <a:pt x="315" y="54"/>
                  </a:lnTo>
                  <a:moveTo>
                    <a:pt x="263" y="45"/>
                  </a:moveTo>
                  <a:lnTo>
                    <a:pt x="263" y="45"/>
                  </a:lnTo>
                  <a:lnTo>
                    <a:pt x="210" y="36"/>
                  </a:lnTo>
                  <a:moveTo>
                    <a:pt x="158" y="27"/>
                  </a:moveTo>
                  <a:lnTo>
                    <a:pt x="158" y="27"/>
                  </a:lnTo>
                  <a:lnTo>
                    <a:pt x="105" y="18"/>
                  </a:lnTo>
                  <a:moveTo>
                    <a:pt x="52" y="9"/>
                  </a:moveTo>
                  <a:lnTo>
                    <a:pt x="52" y="9"/>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1" name="Freeform 41"/>
            <p:cNvSpPr>
              <a:spLocks noEditPoints="1"/>
            </p:cNvSpPr>
            <p:nvPr/>
          </p:nvSpPr>
          <p:spPr bwMode="auto">
            <a:xfrm>
              <a:off x="4007" y="1897"/>
              <a:ext cx="125" cy="8"/>
            </a:xfrm>
            <a:custGeom>
              <a:avLst/>
              <a:gdLst>
                <a:gd name="T0" fmla="*/ 586 w 586"/>
                <a:gd name="T1" fmla="*/ 0 h 38"/>
                <a:gd name="T2" fmla="*/ 586 w 586"/>
                <a:gd name="T3" fmla="*/ 0 h 38"/>
                <a:gd name="T4" fmla="*/ 533 w 586"/>
                <a:gd name="T5" fmla="*/ 3 h 38"/>
                <a:gd name="T6" fmla="*/ 479 w 586"/>
                <a:gd name="T7" fmla="*/ 6 h 38"/>
                <a:gd name="T8" fmla="*/ 479 w 586"/>
                <a:gd name="T9" fmla="*/ 6 h 38"/>
                <a:gd name="T10" fmla="*/ 426 w 586"/>
                <a:gd name="T11" fmla="*/ 10 h 38"/>
                <a:gd name="T12" fmla="*/ 373 w 586"/>
                <a:gd name="T13" fmla="*/ 13 h 38"/>
                <a:gd name="T14" fmla="*/ 373 w 586"/>
                <a:gd name="T15" fmla="*/ 13 h 38"/>
                <a:gd name="T16" fmla="*/ 320 w 586"/>
                <a:gd name="T17" fmla="*/ 17 h 38"/>
                <a:gd name="T18" fmla="*/ 266 w 586"/>
                <a:gd name="T19" fmla="*/ 20 h 38"/>
                <a:gd name="T20" fmla="*/ 266 w 586"/>
                <a:gd name="T21" fmla="*/ 20 h 38"/>
                <a:gd name="T22" fmla="*/ 213 w 586"/>
                <a:gd name="T23" fmla="*/ 24 h 38"/>
                <a:gd name="T24" fmla="*/ 160 w 586"/>
                <a:gd name="T25" fmla="*/ 27 h 38"/>
                <a:gd name="T26" fmla="*/ 160 w 586"/>
                <a:gd name="T27" fmla="*/ 27 h 38"/>
                <a:gd name="T28" fmla="*/ 107 w 586"/>
                <a:gd name="T29" fmla="*/ 31 h 38"/>
                <a:gd name="T30" fmla="*/ 54 w 586"/>
                <a:gd name="T31" fmla="*/ 34 h 38"/>
                <a:gd name="T32" fmla="*/ 54 w 586"/>
                <a:gd name="T33" fmla="*/ 34 h 38"/>
                <a:gd name="T34" fmla="*/ 0 w 586"/>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6" h="38">
                  <a:moveTo>
                    <a:pt x="586" y="0"/>
                  </a:moveTo>
                  <a:lnTo>
                    <a:pt x="586" y="0"/>
                  </a:lnTo>
                  <a:lnTo>
                    <a:pt x="533" y="3"/>
                  </a:lnTo>
                  <a:moveTo>
                    <a:pt x="479" y="6"/>
                  </a:moveTo>
                  <a:lnTo>
                    <a:pt x="479" y="6"/>
                  </a:lnTo>
                  <a:lnTo>
                    <a:pt x="426" y="10"/>
                  </a:lnTo>
                  <a:moveTo>
                    <a:pt x="373" y="13"/>
                  </a:moveTo>
                  <a:lnTo>
                    <a:pt x="373" y="13"/>
                  </a:lnTo>
                  <a:lnTo>
                    <a:pt x="320" y="17"/>
                  </a:lnTo>
                  <a:moveTo>
                    <a:pt x="266" y="20"/>
                  </a:moveTo>
                  <a:lnTo>
                    <a:pt x="266" y="20"/>
                  </a:lnTo>
                  <a:lnTo>
                    <a:pt x="213" y="24"/>
                  </a:lnTo>
                  <a:moveTo>
                    <a:pt x="160" y="27"/>
                  </a:moveTo>
                  <a:lnTo>
                    <a:pt x="160" y="27"/>
                  </a:lnTo>
                  <a:lnTo>
                    <a:pt x="107" y="31"/>
                  </a:lnTo>
                  <a:moveTo>
                    <a:pt x="54" y="34"/>
                  </a:moveTo>
                  <a:lnTo>
                    <a:pt x="54" y="34"/>
                  </a:lnTo>
                  <a:lnTo>
                    <a:pt x="0" y="38"/>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2" name="Freeform 42"/>
            <p:cNvSpPr>
              <a:spLocks noEditPoints="1"/>
            </p:cNvSpPr>
            <p:nvPr/>
          </p:nvSpPr>
          <p:spPr bwMode="auto">
            <a:xfrm>
              <a:off x="3865" y="1852"/>
              <a:ext cx="116" cy="48"/>
            </a:xfrm>
            <a:custGeom>
              <a:avLst/>
              <a:gdLst>
                <a:gd name="T0" fmla="*/ 542 w 542"/>
                <a:gd name="T1" fmla="*/ 225 h 225"/>
                <a:gd name="T2" fmla="*/ 542 w 542"/>
                <a:gd name="T3" fmla="*/ 225 h 225"/>
                <a:gd name="T4" fmla="*/ 493 w 542"/>
                <a:gd name="T5" fmla="*/ 204 h 225"/>
                <a:gd name="T6" fmla="*/ 443 w 542"/>
                <a:gd name="T7" fmla="*/ 184 h 225"/>
                <a:gd name="T8" fmla="*/ 443 w 542"/>
                <a:gd name="T9" fmla="*/ 184 h 225"/>
                <a:gd name="T10" fmla="*/ 394 w 542"/>
                <a:gd name="T11" fmla="*/ 163 h 225"/>
                <a:gd name="T12" fmla="*/ 345 w 542"/>
                <a:gd name="T13" fmla="*/ 143 h 225"/>
                <a:gd name="T14" fmla="*/ 345 w 542"/>
                <a:gd name="T15" fmla="*/ 143 h 225"/>
                <a:gd name="T16" fmla="*/ 296 w 542"/>
                <a:gd name="T17" fmla="*/ 123 h 225"/>
                <a:gd name="T18" fmla="*/ 246 w 542"/>
                <a:gd name="T19" fmla="*/ 102 h 225"/>
                <a:gd name="T20" fmla="*/ 246 w 542"/>
                <a:gd name="T21" fmla="*/ 102 h 225"/>
                <a:gd name="T22" fmla="*/ 197 w 542"/>
                <a:gd name="T23" fmla="*/ 82 h 225"/>
                <a:gd name="T24" fmla="*/ 148 w 542"/>
                <a:gd name="T25" fmla="*/ 61 h 225"/>
                <a:gd name="T26" fmla="*/ 148 w 542"/>
                <a:gd name="T27" fmla="*/ 61 h 225"/>
                <a:gd name="T28" fmla="*/ 98 w 542"/>
                <a:gd name="T29" fmla="*/ 41 h 225"/>
                <a:gd name="T30" fmla="*/ 49 w 542"/>
                <a:gd name="T31" fmla="*/ 20 h 225"/>
                <a:gd name="T32" fmla="*/ 49 w 542"/>
                <a:gd name="T33" fmla="*/ 20 h 225"/>
                <a:gd name="T34" fmla="*/ 0 w 542"/>
                <a:gd name="T3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225">
                  <a:moveTo>
                    <a:pt x="542" y="225"/>
                  </a:moveTo>
                  <a:lnTo>
                    <a:pt x="542" y="225"/>
                  </a:lnTo>
                  <a:lnTo>
                    <a:pt x="493" y="204"/>
                  </a:lnTo>
                  <a:moveTo>
                    <a:pt x="443" y="184"/>
                  </a:moveTo>
                  <a:lnTo>
                    <a:pt x="443" y="184"/>
                  </a:lnTo>
                  <a:lnTo>
                    <a:pt x="394" y="163"/>
                  </a:lnTo>
                  <a:moveTo>
                    <a:pt x="345" y="143"/>
                  </a:moveTo>
                  <a:lnTo>
                    <a:pt x="345" y="143"/>
                  </a:lnTo>
                  <a:lnTo>
                    <a:pt x="296" y="123"/>
                  </a:lnTo>
                  <a:moveTo>
                    <a:pt x="246" y="102"/>
                  </a:moveTo>
                  <a:lnTo>
                    <a:pt x="246" y="102"/>
                  </a:lnTo>
                  <a:lnTo>
                    <a:pt x="197" y="82"/>
                  </a:lnTo>
                  <a:moveTo>
                    <a:pt x="148" y="61"/>
                  </a:moveTo>
                  <a:lnTo>
                    <a:pt x="148" y="61"/>
                  </a:lnTo>
                  <a:lnTo>
                    <a:pt x="98" y="41"/>
                  </a:lnTo>
                  <a:moveTo>
                    <a:pt x="49" y="20"/>
                  </a:moveTo>
                  <a:lnTo>
                    <a:pt x="49" y="20"/>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3" name="Freeform 43"/>
            <p:cNvSpPr>
              <a:spLocks noEditPoints="1"/>
            </p:cNvSpPr>
            <p:nvPr/>
          </p:nvSpPr>
          <p:spPr bwMode="auto">
            <a:xfrm>
              <a:off x="3860" y="1861"/>
              <a:ext cx="27" cy="145"/>
            </a:xfrm>
            <a:custGeom>
              <a:avLst/>
              <a:gdLst>
                <a:gd name="T0" fmla="*/ 128 w 128"/>
                <a:gd name="T1" fmla="*/ 682 h 682"/>
                <a:gd name="T2" fmla="*/ 128 w 128"/>
                <a:gd name="T3" fmla="*/ 682 h 682"/>
                <a:gd name="T4" fmla="*/ 118 w 128"/>
                <a:gd name="T5" fmla="*/ 629 h 682"/>
                <a:gd name="T6" fmla="*/ 108 w 128"/>
                <a:gd name="T7" fmla="*/ 577 h 682"/>
                <a:gd name="T8" fmla="*/ 108 w 128"/>
                <a:gd name="T9" fmla="*/ 577 h 682"/>
                <a:gd name="T10" fmla="*/ 98 w 128"/>
                <a:gd name="T11" fmla="*/ 524 h 682"/>
                <a:gd name="T12" fmla="*/ 88 w 128"/>
                <a:gd name="T13" fmla="*/ 472 h 682"/>
                <a:gd name="T14" fmla="*/ 88 w 128"/>
                <a:gd name="T15" fmla="*/ 472 h 682"/>
                <a:gd name="T16" fmla="*/ 79 w 128"/>
                <a:gd name="T17" fmla="*/ 419 h 682"/>
                <a:gd name="T18" fmla="*/ 69 w 128"/>
                <a:gd name="T19" fmla="*/ 367 h 682"/>
                <a:gd name="T20" fmla="*/ 69 w 128"/>
                <a:gd name="T21" fmla="*/ 367 h 682"/>
                <a:gd name="T22" fmla="*/ 59 w 128"/>
                <a:gd name="T23" fmla="*/ 315 h 682"/>
                <a:gd name="T24" fmla="*/ 49 w 128"/>
                <a:gd name="T25" fmla="*/ 262 h 682"/>
                <a:gd name="T26" fmla="*/ 49 w 128"/>
                <a:gd name="T27" fmla="*/ 262 h 682"/>
                <a:gd name="T28" fmla="*/ 39 w 128"/>
                <a:gd name="T29" fmla="*/ 210 h 682"/>
                <a:gd name="T30" fmla="*/ 29 w 128"/>
                <a:gd name="T31" fmla="*/ 157 h 682"/>
                <a:gd name="T32" fmla="*/ 29 w 128"/>
                <a:gd name="T33" fmla="*/ 157 h 682"/>
                <a:gd name="T34" fmla="*/ 20 w 128"/>
                <a:gd name="T35" fmla="*/ 105 h 682"/>
                <a:gd name="T36" fmla="*/ 10 w 128"/>
                <a:gd name="T37" fmla="*/ 52 h 682"/>
                <a:gd name="T38" fmla="*/ 10 w 128"/>
                <a:gd name="T39" fmla="*/ 52 h 682"/>
                <a:gd name="T40" fmla="*/ 0 w 128"/>
                <a:gd name="T41"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682">
                  <a:moveTo>
                    <a:pt x="128" y="682"/>
                  </a:moveTo>
                  <a:lnTo>
                    <a:pt x="128" y="682"/>
                  </a:lnTo>
                  <a:lnTo>
                    <a:pt x="118" y="629"/>
                  </a:lnTo>
                  <a:moveTo>
                    <a:pt x="108" y="577"/>
                  </a:moveTo>
                  <a:lnTo>
                    <a:pt x="108" y="577"/>
                  </a:lnTo>
                  <a:lnTo>
                    <a:pt x="98" y="524"/>
                  </a:lnTo>
                  <a:moveTo>
                    <a:pt x="88" y="472"/>
                  </a:moveTo>
                  <a:lnTo>
                    <a:pt x="88" y="472"/>
                  </a:lnTo>
                  <a:lnTo>
                    <a:pt x="79" y="419"/>
                  </a:lnTo>
                  <a:moveTo>
                    <a:pt x="69" y="367"/>
                  </a:moveTo>
                  <a:lnTo>
                    <a:pt x="69" y="367"/>
                  </a:lnTo>
                  <a:lnTo>
                    <a:pt x="59" y="315"/>
                  </a:lnTo>
                  <a:moveTo>
                    <a:pt x="49" y="262"/>
                  </a:moveTo>
                  <a:lnTo>
                    <a:pt x="49" y="262"/>
                  </a:lnTo>
                  <a:lnTo>
                    <a:pt x="39" y="210"/>
                  </a:lnTo>
                  <a:moveTo>
                    <a:pt x="29" y="157"/>
                  </a:moveTo>
                  <a:lnTo>
                    <a:pt x="29" y="157"/>
                  </a:lnTo>
                  <a:lnTo>
                    <a:pt x="20" y="105"/>
                  </a:lnTo>
                  <a:moveTo>
                    <a:pt x="10" y="52"/>
                  </a:moveTo>
                  <a:lnTo>
                    <a:pt x="10" y="52"/>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4" name="Freeform 44"/>
            <p:cNvSpPr>
              <a:spLocks noEditPoints="1"/>
            </p:cNvSpPr>
            <p:nvPr/>
          </p:nvSpPr>
          <p:spPr bwMode="auto">
            <a:xfrm>
              <a:off x="3900" y="2019"/>
              <a:ext cx="80" cy="0"/>
            </a:xfrm>
            <a:custGeom>
              <a:avLst/>
              <a:gdLst>
                <a:gd name="T0" fmla="*/ 373 w 373"/>
                <a:gd name="T1" fmla="*/ 373 w 373"/>
                <a:gd name="T2" fmla="*/ 320 w 373"/>
                <a:gd name="T3" fmla="*/ 266 w 373"/>
                <a:gd name="T4" fmla="*/ 266 w 373"/>
                <a:gd name="T5" fmla="*/ 213 w 373"/>
                <a:gd name="T6" fmla="*/ 160 w 373"/>
                <a:gd name="T7" fmla="*/ 160 w 373"/>
                <a:gd name="T8" fmla="*/ 106 w 373"/>
                <a:gd name="T9" fmla="*/ 53 w 373"/>
                <a:gd name="T10" fmla="*/ 53 w 373"/>
                <a:gd name="T11" fmla="*/ 0 w 37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373">
                  <a:moveTo>
                    <a:pt x="373" y="0"/>
                  </a:moveTo>
                  <a:lnTo>
                    <a:pt x="373" y="0"/>
                  </a:lnTo>
                  <a:lnTo>
                    <a:pt x="320" y="0"/>
                  </a:lnTo>
                  <a:moveTo>
                    <a:pt x="266" y="0"/>
                  </a:moveTo>
                  <a:lnTo>
                    <a:pt x="266" y="0"/>
                  </a:lnTo>
                  <a:lnTo>
                    <a:pt x="213" y="0"/>
                  </a:lnTo>
                  <a:moveTo>
                    <a:pt x="160" y="0"/>
                  </a:moveTo>
                  <a:lnTo>
                    <a:pt x="160" y="0"/>
                  </a:lnTo>
                  <a:lnTo>
                    <a:pt x="106" y="0"/>
                  </a:lnTo>
                  <a:moveTo>
                    <a:pt x="53" y="0"/>
                  </a:moveTo>
                  <a:lnTo>
                    <a:pt x="53" y="0"/>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5" name="Freeform 45"/>
            <p:cNvSpPr>
              <a:spLocks noEditPoints="1"/>
            </p:cNvSpPr>
            <p:nvPr/>
          </p:nvSpPr>
          <p:spPr bwMode="auto">
            <a:xfrm>
              <a:off x="3992" y="1927"/>
              <a:ext cx="0" cy="79"/>
            </a:xfrm>
            <a:custGeom>
              <a:avLst/>
              <a:gdLst>
                <a:gd name="T0" fmla="*/ 374 h 374"/>
                <a:gd name="T1" fmla="*/ 374 h 374"/>
                <a:gd name="T2" fmla="*/ 320 h 374"/>
                <a:gd name="T3" fmla="*/ 267 h 374"/>
                <a:gd name="T4" fmla="*/ 267 h 374"/>
                <a:gd name="T5" fmla="*/ 214 h 374"/>
                <a:gd name="T6" fmla="*/ 160 h 374"/>
                <a:gd name="T7" fmla="*/ 160 h 374"/>
                <a:gd name="T8" fmla="*/ 107 h 374"/>
                <a:gd name="T9" fmla="*/ 54 h 374"/>
                <a:gd name="T10" fmla="*/ 54 h 374"/>
                <a:gd name="T11" fmla="*/ 0 h 37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374">
                  <a:moveTo>
                    <a:pt x="0" y="374"/>
                  </a:moveTo>
                  <a:lnTo>
                    <a:pt x="0" y="374"/>
                  </a:lnTo>
                  <a:lnTo>
                    <a:pt x="0" y="320"/>
                  </a:lnTo>
                  <a:moveTo>
                    <a:pt x="0" y="267"/>
                  </a:moveTo>
                  <a:lnTo>
                    <a:pt x="0" y="267"/>
                  </a:lnTo>
                  <a:lnTo>
                    <a:pt x="0" y="214"/>
                  </a:lnTo>
                  <a:moveTo>
                    <a:pt x="0" y="160"/>
                  </a:moveTo>
                  <a:lnTo>
                    <a:pt x="0" y="160"/>
                  </a:lnTo>
                  <a:lnTo>
                    <a:pt x="0" y="107"/>
                  </a:lnTo>
                  <a:moveTo>
                    <a:pt x="0" y="54"/>
                  </a:moveTo>
                  <a:lnTo>
                    <a:pt x="0" y="54"/>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6" name="Freeform 46"/>
            <p:cNvSpPr>
              <a:spLocks noEditPoints="1"/>
            </p:cNvSpPr>
            <p:nvPr/>
          </p:nvSpPr>
          <p:spPr bwMode="auto">
            <a:xfrm>
              <a:off x="4003" y="1902"/>
              <a:ext cx="134" cy="107"/>
            </a:xfrm>
            <a:custGeom>
              <a:avLst/>
              <a:gdLst>
                <a:gd name="T0" fmla="*/ 627 w 627"/>
                <a:gd name="T1" fmla="*/ 0 h 497"/>
                <a:gd name="T2" fmla="*/ 627 w 627"/>
                <a:gd name="T3" fmla="*/ 0 h 497"/>
                <a:gd name="T4" fmla="*/ 585 w 627"/>
                <a:gd name="T5" fmla="*/ 33 h 497"/>
                <a:gd name="T6" fmla="*/ 544 w 627"/>
                <a:gd name="T7" fmla="*/ 66 h 497"/>
                <a:gd name="T8" fmla="*/ 544 w 627"/>
                <a:gd name="T9" fmla="*/ 66 h 497"/>
                <a:gd name="T10" fmla="*/ 502 w 627"/>
                <a:gd name="T11" fmla="*/ 99 h 497"/>
                <a:gd name="T12" fmla="*/ 460 w 627"/>
                <a:gd name="T13" fmla="*/ 132 h 497"/>
                <a:gd name="T14" fmla="*/ 460 w 627"/>
                <a:gd name="T15" fmla="*/ 132 h 497"/>
                <a:gd name="T16" fmla="*/ 418 w 627"/>
                <a:gd name="T17" fmla="*/ 165 h 497"/>
                <a:gd name="T18" fmla="*/ 376 w 627"/>
                <a:gd name="T19" fmla="*/ 198 h 497"/>
                <a:gd name="T20" fmla="*/ 376 w 627"/>
                <a:gd name="T21" fmla="*/ 198 h 497"/>
                <a:gd name="T22" fmla="*/ 335 w 627"/>
                <a:gd name="T23" fmla="*/ 232 h 497"/>
                <a:gd name="T24" fmla="*/ 293 w 627"/>
                <a:gd name="T25" fmla="*/ 265 h 497"/>
                <a:gd name="T26" fmla="*/ 293 w 627"/>
                <a:gd name="T27" fmla="*/ 265 h 497"/>
                <a:gd name="T28" fmla="*/ 251 w 627"/>
                <a:gd name="T29" fmla="*/ 298 h 497"/>
                <a:gd name="T30" fmla="*/ 209 w 627"/>
                <a:gd name="T31" fmla="*/ 331 h 497"/>
                <a:gd name="T32" fmla="*/ 209 w 627"/>
                <a:gd name="T33" fmla="*/ 331 h 497"/>
                <a:gd name="T34" fmla="*/ 167 w 627"/>
                <a:gd name="T35" fmla="*/ 364 h 497"/>
                <a:gd name="T36" fmla="*/ 126 w 627"/>
                <a:gd name="T37" fmla="*/ 397 h 497"/>
                <a:gd name="T38" fmla="*/ 126 w 627"/>
                <a:gd name="T39" fmla="*/ 397 h 497"/>
                <a:gd name="T40" fmla="*/ 84 w 627"/>
                <a:gd name="T41" fmla="*/ 430 h 497"/>
                <a:gd name="T42" fmla="*/ 42 w 627"/>
                <a:gd name="T43" fmla="*/ 463 h 497"/>
                <a:gd name="T44" fmla="*/ 42 w 627"/>
                <a:gd name="T45" fmla="*/ 463 h 497"/>
                <a:gd name="T46" fmla="*/ 0 w 627"/>
                <a:gd name="T47" fmla="*/ 49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7" h="497">
                  <a:moveTo>
                    <a:pt x="627" y="0"/>
                  </a:moveTo>
                  <a:lnTo>
                    <a:pt x="627" y="0"/>
                  </a:lnTo>
                  <a:lnTo>
                    <a:pt x="585" y="33"/>
                  </a:lnTo>
                  <a:moveTo>
                    <a:pt x="544" y="66"/>
                  </a:moveTo>
                  <a:lnTo>
                    <a:pt x="544" y="66"/>
                  </a:lnTo>
                  <a:lnTo>
                    <a:pt x="502" y="99"/>
                  </a:lnTo>
                  <a:moveTo>
                    <a:pt x="460" y="132"/>
                  </a:moveTo>
                  <a:lnTo>
                    <a:pt x="460" y="132"/>
                  </a:lnTo>
                  <a:lnTo>
                    <a:pt x="418" y="165"/>
                  </a:lnTo>
                  <a:moveTo>
                    <a:pt x="376" y="198"/>
                  </a:moveTo>
                  <a:lnTo>
                    <a:pt x="376" y="198"/>
                  </a:lnTo>
                  <a:lnTo>
                    <a:pt x="335" y="232"/>
                  </a:lnTo>
                  <a:moveTo>
                    <a:pt x="293" y="265"/>
                  </a:moveTo>
                  <a:lnTo>
                    <a:pt x="293" y="265"/>
                  </a:lnTo>
                  <a:lnTo>
                    <a:pt x="251" y="298"/>
                  </a:lnTo>
                  <a:moveTo>
                    <a:pt x="209" y="331"/>
                  </a:moveTo>
                  <a:lnTo>
                    <a:pt x="209" y="331"/>
                  </a:lnTo>
                  <a:lnTo>
                    <a:pt x="167" y="364"/>
                  </a:lnTo>
                  <a:moveTo>
                    <a:pt x="126" y="397"/>
                  </a:moveTo>
                  <a:lnTo>
                    <a:pt x="126" y="397"/>
                  </a:lnTo>
                  <a:lnTo>
                    <a:pt x="84" y="430"/>
                  </a:lnTo>
                  <a:moveTo>
                    <a:pt x="42" y="463"/>
                  </a:moveTo>
                  <a:lnTo>
                    <a:pt x="42" y="463"/>
                  </a:lnTo>
                  <a:lnTo>
                    <a:pt x="0" y="497"/>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7" name="Freeform 47"/>
            <p:cNvSpPr>
              <a:spLocks noEditPoints="1"/>
            </p:cNvSpPr>
            <p:nvPr/>
          </p:nvSpPr>
          <p:spPr bwMode="auto">
            <a:xfrm>
              <a:off x="4115" y="1904"/>
              <a:ext cx="28" cy="145"/>
            </a:xfrm>
            <a:custGeom>
              <a:avLst/>
              <a:gdLst>
                <a:gd name="T0" fmla="*/ 131 w 131"/>
                <a:gd name="T1" fmla="*/ 0 h 680"/>
                <a:gd name="T2" fmla="*/ 131 w 131"/>
                <a:gd name="T3" fmla="*/ 0 h 680"/>
                <a:gd name="T4" fmla="*/ 121 w 131"/>
                <a:gd name="T5" fmla="*/ 52 h 680"/>
                <a:gd name="T6" fmla="*/ 111 w 131"/>
                <a:gd name="T7" fmla="*/ 104 h 680"/>
                <a:gd name="T8" fmla="*/ 111 w 131"/>
                <a:gd name="T9" fmla="*/ 104 h 680"/>
                <a:gd name="T10" fmla="*/ 101 w 131"/>
                <a:gd name="T11" fmla="*/ 157 h 680"/>
                <a:gd name="T12" fmla="*/ 91 w 131"/>
                <a:gd name="T13" fmla="*/ 209 h 680"/>
                <a:gd name="T14" fmla="*/ 91 w 131"/>
                <a:gd name="T15" fmla="*/ 209 h 680"/>
                <a:gd name="T16" fmla="*/ 80 w 131"/>
                <a:gd name="T17" fmla="*/ 261 h 680"/>
                <a:gd name="T18" fmla="*/ 70 w 131"/>
                <a:gd name="T19" fmla="*/ 314 h 680"/>
                <a:gd name="T20" fmla="*/ 70 w 131"/>
                <a:gd name="T21" fmla="*/ 314 h 680"/>
                <a:gd name="T22" fmla="*/ 60 w 131"/>
                <a:gd name="T23" fmla="*/ 366 h 680"/>
                <a:gd name="T24" fmla="*/ 50 w 131"/>
                <a:gd name="T25" fmla="*/ 418 h 680"/>
                <a:gd name="T26" fmla="*/ 50 w 131"/>
                <a:gd name="T27" fmla="*/ 418 h 680"/>
                <a:gd name="T28" fmla="*/ 40 w 131"/>
                <a:gd name="T29" fmla="*/ 471 h 680"/>
                <a:gd name="T30" fmla="*/ 30 w 131"/>
                <a:gd name="T31" fmla="*/ 523 h 680"/>
                <a:gd name="T32" fmla="*/ 30 w 131"/>
                <a:gd name="T33" fmla="*/ 523 h 680"/>
                <a:gd name="T34" fmla="*/ 20 w 131"/>
                <a:gd name="T35" fmla="*/ 576 h 680"/>
                <a:gd name="T36" fmla="*/ 10 w 131"/>
                <a:gd name="T37" fmla="*/ 628 h 680"/>
                <a:gd name="T38" fmla="*/ 10 w 131"/>
                <a:gd name="T39" fmla="*/ 628 h 680"/>
                <a:gd name="T40" fmla="*/ 0 w 131"/>
                <a:gd name="T41" fmla="*/ 68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680">
                  <a:moveTo>
                    <a:pt x="131" y="0"/>
                  </a:moveTo>
                  <a:lnTo>
                    <a:pt x="131" y="0"/>
                  </a:lnTo>
                  <a:lnTo>
                    <a:pt x="121" y="52"/>
                  </a:lnTo>
                  <a:moveTo>
                    <a:pt x="111" y="104"/>
                  </a:moveTo>
                  <a:lnTo>
                    <a:pt x="111" y="104"/>
                  </a:lnTo>
                  <a:lnTo>
                    <a:pt x="101" y="157"/>
                  </a:lnTo>
                  <a:moveTo>
                    <a:pt x="91" y="209"/>
                  </a:moveTo>
                  <a:lnTo>
                    <a:pt x="91" y="209"/>
                  </a:lnTo>
                  <a:lnTo>
                    <a:pt x="80" y="261"/>
                  </a:lnTo>
                  <a:moveTo>
                    <a:pt x="70" y="314"/>
                  </a:moveTo>
                  <a:lnTo>
                    <a:pt x="70" y="314"/>
                  </a:lnTo>
                  <a:lnTo>
                    <a:pt x="60" y="366"/>
                  </a:lnTo>
                  <a:moveTo>
                    <a:pt x="50" y="418"/>
                  </a:moveTo>
                  <a:lnTo>
                    <a:pt x="50" y="418"/>
                  </a:lnTo>
                  <a:lnTo>
                    <a:pt x="40" y="471"/>
                  </a:lnTo>
                  <a:moveTo>
                    <a:pt x="30" y="523"/>
                  </a:moveTo>
                  <a:lnTo>
                    <a:pt x="30" y="523"/>
                  </a:lnTo>
                  <a:lnTo>
                    <a:pt x="20" y="576"/>
                  </a:lnTo>
                  <a:moveTo>
                    <a:pt x="10" y="628"/>
                  </a:moveTo>
                  <a:lnTo>
                    <a:pt x="10" y="628"/>
                  </a:lnTo>
                  <a:lnTo>
                    <a:pt x="0" y="68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8" name="Freeform 48"/>
            <p:cNvSpPr>
              <a:spLocks noEditPoints="1"/>
            </p:cNvSpPr>
            <p:nvPr/>
          </p:nvSpPr>
          <p:spPr bwMode="auto">
            <a:xfrm>
              <a:off x="4011" y="1997"/>
              <a:ext cx="215" cy="22"/>
            </a:xfrm>
            <a:custGeom>
              <a:avLst/>
              <a:gdLst>
                <a:gd name="T0" fmla="*/ 1008 w 1008"/>
                <a:gd name="T1" fmla="*/ 0 h 103"/>
                <a:gd name="T2" fmla="*/ 1008 w 1008"/>
                <a:gd name="T3" fmla="*/ 0 h 103"/>
                <a:gd name="T4" fmla="*/ 955 w 1008"/>
                <a:gd name="T5" fmla="*/ 6 h 103"/>
                <a:gd name="T6" fmla="*/ 902 w 1008"/>
                <a:gd name="T7" fmla="*/ 11 h 103"/>
                <a:gd name="T8" fmla="*/ 902 w 1008"/>
                <a:gd name="T9" fmla="*/ 11 h 103"/>
                <a:gd name="T10" fmla="*/ 849 w 1008"/>
                <a:gd name="T11" fmla="*/ 16 h 103"/>
                <a:gd name="T12" fmla="*/ 796 w 1008"/>
                <a:gd name="T13" fmla="*/ 22 h 103"/>
                <a:gd name="T14" fmla="*/ 796 w 1008"/>
                <a:gd name="T15" fmla="*/ 22 h 103"/>
                <a:gd name="T16" fmla="*/ 742 w 1008"/>
                <a:gd name="T17" fmla="*/ 27 h 103"/>
                <a:gd name="T18" fmla="*/ 689 w 1008"/>
                <a:gd name="T19" fmla="*/ 33 h 103"/>
                <a:gd name="T20" fmla="*/ 689 w 1008"/>
                <a:gd name="T21" fmla="*/ 33 h 103"/>
                <a:gd name="T22" fmla="*/ 636 w 1008"/>
                <a:gd name="T23" fmla="*/ 38 h 103"/>
                <a:gd name="T24" fmla="*/ 583 w 1008"/>
                <a:gd name="T25" fmla="*/ 43 h 103"/>
                <a:gd name="T26" fmla="*/ 583 w 1008"/>
                <a:gd name="T27" fmla="*/ 43 h 103"/>
                <a:gd name="T28" fmla="*/ 530 w 1008"/>
                <a:gd name="T29" fmla="*/ 49 h 103"/>
                <a:gd name="T30" fmla="*/ 477 w 1008"/>
                <a:gd name="T31" fmla="*/ 54 h 103"/>
                <a:gd name="T32" fmla="*/ 477 w 1008"/>
                <a:gd name="T33" fmla="*/ 54 h 103"/>
                <a:gd name="T34" fmla="*/ 424 w 1008"/>
                <a:gd name="T35" fmla="*/ 60 h 103"/>
                <a:gd name="T36" fmla="*/ 371 w 1008"/>
                <a:gd name="T37" fmla="*/ 65 h 103"/>
                <a:gd name="T38" fmla="*/ 371 w 1008"/>
                <a:gd name="T39" fmla="*/ 65 h 103"/>
                <a:gd name="T40" fmla="*/ 318 w 1008"/>
                <a:gd name="T41" fmla="*/ 70 h 103"/>
                <a:gd name="T42" fmla="*/ 265 w 1008"/>
                <a:gd name="T43" fmla="*/ 76 h 103"/>
                <a:gd name="T44" fmla="*/ 265 w 1008"/>
                <a:gd name="T45" fmla="*/ 76 h 103"/>
                <a:gd name="T46" fmla="*/ 212 w 1008"/>
                <a:gd name="T47" fmla="*/ 81 h 103"/>
                <a:gd name="T48" fmla="*/ 159 w 1008"/>
                <a:gd name="T49" fmla="*/ 87 h 103"/>
                <a:gd name="T50" fmla="*/ 159 w 1008"/>
                <a:gd name="T51" fmla="*/ 87 h 103"/>
                <a:gd name="T52" fmla="*/ 106 w 1008"/>
                <a:gd name="T53" fmla="*/ 92 h 103"/>
                <a:gd name="T54" fmla="*/ 53 w 1008"/>
                <a:gd name="T55" fmla="*/ 97 h 103"/>
                <a:gd name="T56" fmla="*/ 53 w 1008"/>
                <a:gd name="T57" fmla="*/ 97 h 103"/>
                <a:gd name="T58" fmla="*/ 0 w 1008"/>
                <a:gd name="T5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8" h="103">
                  <a:moveTo>
                    <a:pt x="1008" y="0"/>
                  </a:moveTo>
                  <a:lnTo>
                    <a:pt x="1008" y="0"/>
                  </a:lnTo>
                  <a:lnTo>
                    <a:pt x="955" y="6"/>
                  </a:lnTo>
                  <a:moveTo>
                    <a:pt x="902" y="11"/>
                  </a:moveTo>
                  <a:lnTo>
                    <a:pt x="902" y="11"/>
                  </a:lnTo>
                  <a:lnTo>
                    <a:pt x="849" y="16"/>
                  </a:lnTo>
                  <a:moveTo>
                    <a:pt x="796" y="22"/>
                  </a:moveTo>
                  <a:lnTo>
                    <a:pt x="796" y="22"/>
                  </a:lnTo>
                  <a:lnTo>
                    <a:pt x="742" y="27"/>
                  </a:lnTo>
                  <a:moveTo>
                    <a:pt x="689" y="33"/>
                  </a:moveTo>
                  <a:lnTo>
                    <a:pt x="689" y="33"/>
                  </a:lnTo>
                  <a:lnTo>
                    <a:pt x="636" y="38"/>
                  </a:lnTo>
                  <a:moveTo>
                    <a:pt x="583" y="43"/>
                  </a:moveTo>
                  <a:lnTo>
                    <a:pt x="583" y="43"/>
                  </a:lnTo>
                  <a:lnTo>
                    <a:pt x="530" y="49"/>
                  </a:lnTo>
                  <a:moveTo>
                    <a:pt x="477" y="54"/>
                  </a:moveTo>
                  <a:lnTo>
                    <a:pt x="477" y="54"/>
                  </a:lnTo>
                  <a:lnTo>
                    <a:pt x="424" y="60"/>
                  </a:lnTo>
                  <a:moveTo>
                    <a:pt x="371" y="65"/>
                  </a:moveTo>
                  <a:lnTo>
                    <a:pt x="371" y="65"/>
                  </a:lnTo>
                  <a:lnTo>
                    <a:pt x="318" y="70"/>
                  </a:lnTo>
                  <a:moveTo>
                    <a:pt x="265" y="76"/>
                  </a:moveTo>
                  <a:lnTo>
                    <a:pt x="265" y="76"/>
                  </a:lnTo>
                  <a:lnTo>
                    <a:pt x="212" y="81"/>
                  </a:lnTo>
                  <a:moveTo>
                    <a:pt x="159" y="87"/>
                  </a:moveTo>
                  <a:lnTo>
                    <a:pt x="159" y="87"/>
                  </a:lnTo>
                  <a:lnTo>
                    <a:pt x="106" y="92"/>
                  </a:lnTo>
                  <a:moveTo>
                    <a:pt x="53" y="97"/>
                  </a:moveTo>
                  <a:lnTo>
                    <a:pt x="53" y="97"/>
                  </a:lnTo>
                  <a:lnTo>
                    <a:pt x="0" y="103"/>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59" name="Freeform 49"/>
            <p:cNvSpPr>
              <a:spLocks noEditPoints="1"/>
            </p:cNvSpPr>
            <p:nvPr/>
          </p:nvSpPr>
          <p:spPr bwMode="auto">
            <a:xfrm>
              <a:off x="4004" y="2029"/>
              <a:ext cx="98" cy="30"/>
            </a:xfrm>
            <a:custGeom>
              <a:avLst/>
              <a:gdLst>
                <a:gd name="T0" fmla="*/ 459 w 459"/>
                <a:gd name="T1" fmla="*/ 140 h 140"/>
                <a:gd name="T2" fmla="*/ 459 w 459"/>
                <a:gd name="T3" fmla="*/ 140 h 140"/>
                <a:gd name="T4" fmla="*/ 408 w 459"/>
                <a:gd name="T5" fmla="*/ 125 h 140"/>
                <a:gd name="T6" fmla="*/ 357 w 459"/>
                <a:gd name="T7" fmla="*/ 109 h 140"/>
                <a:gd name="T8" fmla="*/ 357 w 459"/>
                <a:gd name="T9" fmla="*/ 109 h 140"/>
                <a:gd name="T10" fmla="*/ 306 w 459"/>
                <a:gd name="T11" fmla="*/ 94 h 140"/>
                <a:gd name="T12" fmla="*/ 255 w 459"/>
                <a:gd name="T13" fmla="*/ 78 h 140"/>
                <a:gd name="T14" fmla="*/ 255 w 459"/>
                <a:gd name="T15" fmla="*/ 78 h 140"/>
                <a:gd name="T16" fmla="*/ 204 w 459"/>
                <a:gd name="T17" fmla="*/ 63 h 140"/>
                <a:gd name="T18" fmla="*/ 153 w 459"/>
                <a:gd name="T19" fmla="*/ 47 h 140"/>
                <a:gd name="T20" fmla="*/ 153 w 459"/>
                <a:gd name="T21" fmla="*/ 47 h 140"/>
                <a:gd name="T22" fmla="*/ 102 w 459"/>
                <a:gd name="T23" fmla="*/ 31 h 140"/>
                <a:gd name="T24" fmla="*/ 51 w 459"/>
                <a:gd name="T25" fmla="*/ 16 h 140"/>
                <a:gd name="T26" fmla="*/ 51 w 459"/>
                <a:gd name="T27" fmla="*/ 16 h 140"/>
                <a:gd name="T28" fmla="*/ 0 w 459"/>
                <a:gd name="T2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140">
                  <a:moveTo>
                    <a:pt x="459" y="140"/>
                  </a:moveTo>
                  <a:lnTo>
                    <a:pt x="459" y="140"/>
                  </a:lnTo>
                  <a:lnTo>
                    <a:pt x="408" y="125"/>
                  </a:lnTo>
                  <a:moveTo>
                    <a:pt x="357" y="109"/>
                  </a:moveTo>
                  <a:lnTo>
                    <a:pt x="357" y="109"/>
                  </a:lnTo>
                  <a:lnTo>
                    <a:pt x="306" y="94"/>
                  </a:lnTo>
                  <a:moveTo>
                    <a:pt x="255" y="78"/>
                  </a:moveTo>
                  <a:lnTo>
                    <a:pt x="255" y="78"/>
                  </a:lnTo>
                  <a:lnTo>
                    <a:pt x="204" y="63"/>
                  </a:lnTo>
                  <a:moveTo>
                    <a:pt x="153" y="47"/>
                  </a:moveTo>
                  <a:lnTo>
                    <a:pt x="153" y="47"/>
                  </a:lnTo>
                  <a:lnTo>
                    <a:pt x="102" y="31"/>
                  </a:lnTo>
                  <a:moveTo>
                    <a:pt x="51" y="16"/>
                  </a:moveTo>
                  <a:lnTo>
                    <a:pt x="51" y="16"/>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0" name="Freeform 50"/>
            <p:cNvSpPr>
              <a:spLocks noEditPoints="1"/>
            </p:cNvSpPr>
            <p:nvPr/>
          </p:nvSpPr>
          <p:spPr bwMode="auto">
            <a:xfrm>
              <a:off x="4126" y="2002"/>
              <a:ext cx="105" cy="58"/>
            </a:xfrm>
            <a:custGeom>
              <a:avLst/>
              <a:gdLst>
                <a:gd name="T0" fmla="*/ 0 w 491"/>
                <a:gd name="T1" fmla="*/ 270 h 270"/>
                <a:gd name="T2" fmla="*/ 0 w 491"/>
                <a:gd name="T3" fmla="*/ 270 h 270"/>
                <a:gd name="T4" fmla="*/ 47 w 491"/>
                <a:gd name="T5" fmla="*/ 244 h 270"/>
                <a:gd name="T6" fmla="*/ 94 w 491"/>
                <a:gd name="T7" fmla="*/ 218 h 270"/>
                <a:gd name="T8" fmla="*/ 94 w 491"/>
                <a:gd name="T9" fmla="*/ 218 h 270"/>
                <a:gd name="T10" fmla="*/ 141 w 491"/>
                <a:gd name="T11" fmla="*/ 193 h 270"/>
                <a:gd name="T12" fmla="*/ 187 w 491"/>
                <a:gd name="T13" fmla="*/ 167 h 270"/>
                <a:gd name="T14" fmla="*/ 187 w 491"/>
                <a:gd name="T15" fmla="*/ 167 h 270"/>
                <a:gd name="T16" fmla="*/ 234 w 491"/>
                <a:gd name="T17" fmla="*/ 141 h 270"/>
                <a:gd name="T18" fmla="*/ 281 w 491"/>
                <a:gd name="T19" fmla="*/ 116 h 270"/>
                <a:gd name="T20" fmla="*/ 281 w 491"/>
                <a:gd name="T21" fmla="*/ 116 h 270"/>
                <a:gd name="T22" fmla="*/ 328 w 491"/>
                <a:gd name="T23" fmla="*/ 90 h 270"/>
                <a:gd name="T24" fmla="*/ 375 w 491"/>
                <a:gd name="T25" fmla="*/ 64 h 270"/>
                <a:gd name="T26" fmla="*/ 375 w 491"/>
                <a:gd name="T27" fmla="*/ 64 h 270"/>
                <a:gd name="T28" fmla="*/ 421 w 491"/>
                <a:gd name="T29" fmla="*/ 39 h 270"/>
                <a:gd name="T30" fmla="*/ 468 w 491"/>
                <a:gd name="T31" fmla="*/ 13 h 270"/>
                <a:gd name="T32" fmla="*/ 468 w 491"/>
                <a:gd name="T33" fmla="*/ 13 h 270"/>
                <a:gd name="T34" fmla="*/ 491 w 491"/>
                <a:gd name="T3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1" h="270">
                  <a:moveTo>
                    <a:pt x="0" y="270"/>
                  </a:moveTo>
                  <a:lnTo>
                    <a:pt x="0" y="270"/>
                  </a:lnTo>
                  <a:lnTo>
                    <a:pt x="47" y="244"/>
                  </a:lnTo>
                  <a:moveTo>
                    <a:pt x="94" y="218"/>
                  </a:moveTo>
                  <a:lnTo>
                    <a:pt x="94" y="218"/>
                  </a:lnTo>
                  <a:lnTo>
                    <a:pt x="141" y="193"/>
                  </a:lnTo>
                  <a:moveTo>
                    <a:pt x="187" y="167"/>
                  </a:moveTo>
                  <a:lnTo>
                    <a:pt x="187" y="167"/>
                  </a:lnTo>
                  <a:lnTo>
                    <a:pt x="234" y="141"/>
                  </a:lnTo>
                  <a:moveTo>
                    <a:pt x="281" y="116"/>
                  </a:moveTo>
                  <a:lnTo>
                    <a:pt x="281" y="116"/>
                  </a:lnTo>
                  <a:lnTo>
                    <a:pt x="328" y="90"/>
                  </a:lnTo>
                  <a:moveTo>
                    <a:pt x="375" y="64"/>
                  </a:moveTo>
                  <a:lnTo>
                    <a:pt x="375" y="64"/>
                  </a:lnTo>
                  <a:lnTo>
                    <a:pt x="421" y="39"/>
                  </a:lnTo>
                  <a:moveTo>
                    <a:pt x="468" y="13"/>
                  </a:moveTo>
                  <a:lnTo>
                    <a:pt x="468" y="13"/>
                  </a:lnTo>
                  <a:lnTo>
                    <a:pt x="491"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1" name="Freeform 51"/>
            <p:cNvSpPr>
              <a:spLocks noEditPoints="1"/>
            </p:cNvSpPr>
            <p:nvPr/>
          </p:nvSpPr>
          <p:spPr bwMode="auto">
            <a:xfrm>
              <a:off x="4249" y="1945"/>
              <a:ext cx="82" cy="40"/>
            </a:xfrm>
            <a:custGeom>
              <a:avLst/>
              <a:gdLst>
                <a:gd name="T0" fmla="*/ 385 w 385"/>
                <a:gd name="T1" fmla="*/ 0 h 188"/>
                <a:gd name="T2" fmla="*/ 385 w 385"/>
                <a:gd name="T3" fmla="*/ 0 h 188"/>
                <a:gd name="T4" fmla="*/ 337 w 385"/>
                <a:gd name="T5" fmla="*/ 24 h 188"/>
                <a:gd name="T6" fmla="*/ 289 w 385"/>
                <a:gd name="T7" fmla="*/ 47 h 188"/>
                <a:gd name="T8" fmla="*/ 289 w 385"/>
                <a:gd name="T9" fmla="*/ 47 h 188"/>
                <a:gd name="T10" fmla="*/ 241 w 385"/>
                <a:gd name="T11" fmla="*/ 70 h 188"/>
                <a:gd name="T12" fmla="*/ 193 w 385"/>
                <a:gd name="T13" fmla="*/ 94 h 188"/>
                <a:gd name="T14" fmla="*/ 193 w 385"/>
                <a:gd name="T15" fmla="*/ 94 h 188"/>
                <a:gd name="T16" fmla="*/ 145 w 385"/>
                <a:gd name="T17" fmla="*/ 117 h 188"/>
                <a:gd name="T18" fmla="*/ 97 w 385"/>
                <a:gd name="T19" fmla="*/ 140 h 188"/>
                <a:gd name="T20" fmla="*/ 97 w 385"/>
                <a:gd name="T21" fmla="*/ 140 h 188"/>
                <a:gd name="T22" fmla="*/ 49 w 385"/>
                <a:gd name="T23" fmla="*/ 164 h 188"/>
                <a:gd name="T24" fmla="*/ 2 w 385"/>
                <a:gd name="T25" fmla="*/ 187 h 188"/>
                <a:gd name="T26" fmla="*/ 2 w 385"/>
                <a:gd name="T27" fmla="*/ 187 h 188"/>
                <a:gd name="T28" fmla="*/ 0 w 385"/>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5" h="188">
                  <a:moveTo>
                    <a:pt x="385" y="0"/>
                  </a:moveTo>
                  <a:lnTo>
                    <a:pt x="385" y="0"/>
                  </a:lnTo>
                  <a:lnTo>
                    <a:pt x="337" y="24"/>
                  </a:lnTo>
                  <a:moveTo>
                    <a:pt x="289" y="47"/>
                  </a:moveTo>
                  <a:lnTo>
                    <a:pt x="289" y="47"/>
                  </a:lnTo>
                  <a:lnTo>
                    <a:pt x="241" y="70"/>
                  </a:lnTo>
                  <a:moveTo>
                    <a:pt x="193" y="94"/>
                  </a:moveTo>
                  <a:lnTo>
                    <a:pt x="193" y="94"/>
                  </a:lnTo>
                  <a:lnTo>
                    <a:pt x="145" y="117"/>
                  </a:lnTo>
                  <a:moveTo>
                    <a:pt x="97" y="140"/>
                  </a:moveTo>
                  <a:lnTo>
                    <a:pt x="97" y="140"/>
                  </a:lnTo>
                  <a:lnTo>
                    <a:pt x="49" y="164"/>
                  </a:lnTo>
                  <a:moveTo>
                    <a:pt x="2" y="187"/>
                  </a:moveTo>
                  <a:lnTo>
                    <a:pt x="2" y="187"/>
                  </a:lnTo>
                  <a:lnTo>
                    <a:pt x="0" y="188"/>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2" name="Freeform 52"/>
            <p:cNvSpPr>
              <a:spLocks noEditPoints="1"/>
            </p:cNvSpPr>
            <p:nvPr/>
          </p:nvSpPr>
          <p:spPr bwMode="auto">
            <a:xfrm>
              <a:off x="4280" y="1843"/>
              <a:ext cx="54" cy="87"/>
            </a:xfrm>
            <a:custGeom>
              <a:avLst/>
              <a:gdLst>
                <a:gd name="T0" fmla="*/ 249 w 249"/>
                <a:gd name="T1" fmla="*/ 411 h 411"/>
                <a:gd name="T2" fmla="*/ 249 w 249"/>
                <a:gd name="T3" fmla="*/ 411 h 411"/>
                <a:gd name="T4" fmla="*/ 221 w 249"/>
                <a:gd name="T5" fmla="*/ 365 h 411"/>
                <a:gd name="T6" fmla="*/ 194 w 249"/>
                <a:gd name="T7" fmla="*/ 319 h 411"/>
                <a:gd name="T8" fmla="*/ 194 w 249"/>
                <a:gd name="T9" fmla="*/ 319 h 411"/>
                <a:gd name="T10" fmla="*/ 166 w 249"/>
                <a:gd name="T11" fmla="*/ 274 h 411"/>
                <a:gd name="T12" fmla="*/ 138 w 249"/>
                <a:gd name="T13" fmla="*/ 228 h 411"/>
                <a:gd name="T14" fmla="*/ 138 w 249"/>
                <a:gd name="T15" fmla="*/ 228 h 411"/>
                <a:gd name="T16" fmla="*/ 111 w 249"/>
                <a:gd name="T17" fmla="*/ 183 h 411"/>
                <a:gd name="T18" fmla="*/ 83 w 249"/>
                <a:gd name="T19" fmla="*/ 137 h 411"/>
                <a:gd name="T20" fmla="*/ 83 w 249"/>
                <a:gd name="T21" fmla="*/ 137 h 411"/>
                <a:gd name="T22" fmla="*/ 55 w 249"/>
                <a:gd name="T23" fmla="*/ 91 h 411"/>
                <a:gd name="T24" fmla="*/ 28 w 249"/>
                <a:gd name="T25" fmla="*/ 46 h 411"/>
                <a:gd name="T26" fmla="*/ 28 w 249"/>
                <a:gd name="T27" fmla="*/ 46 h 411"/>
                <a:gd name="T28" fmla="*/ 0 w 249"/>
                <a:gd name="T2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411">
                  <a:moveTo>
                    <a:pt x="249" y="411"/>
                  </a:moveTo>
                  <a:lnTo>
                    <a:pt x="249" y="411"/>
                  </a:lnTo>
                  <a:lnTo>
                    <a:pt x="221" y="365"/>
                  </a:lnTo>
                  <a:moveTo>
                    <a:pt x="194" y="319"/>
                  </a:moveTo>
                  <a:lnTo>
                    <a:pt x="194" y="319"/>
                  </a:lnTo>
                  <a:lnTo>
                    <a:pt x="166" y="274"/>
                  </a:lnTo>
                  <a:moveTo>
                    <a:pt x="138" y="228"/>
                  </a:moveTo>
                  <a:lnTo>
                    <a:pt x="138" y="228"/>
                  </a:lnTo>
                  <a:lnTo>
                    <a:pt x="111" y="183"/>
                  </a:lnTo>
                  <a:moveTo>
                    <a:pt x="83" y="137"/>
                  </a:moveTo>
                  <a:lnTo>
                    <a:pt x="83" y="137"/>
                  </a:lnTo>
                  <a:lnTo>
                    <a:pt x="55" y="91"/>
                  </a:lnTo>
                  <a:moveTo>
                    <a:pt x="28" y="46"/>
                  </a:moveTo>
                  <a:lnTo>
                    <a:pt x="28" y="46"/>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3" name="Freeform 53"/>
            <p:cNvSpPr>
              <a:spLocks noEditPoints="1"/>
            </p:cNvSpPr>
            <p:nvPr/>
          </p:nvSpPr>
          <p:spPr bwMode="auto">
            <a:xfrm>
              <a:off x="4343" y="1810"/>
              <a:ext cx="12" cy="117"/>
            </a:xfrm>
            <a:custGeom>
              <a:avLst/>
              <a:gdLst>
                <a:gd name="T0" fmla="*/ 0 w 60"/>
                <a:gd name="T1" fmla="*/ 546 h 546"/>
                <a:gd name="T2" fmla="*/ 0 w 60"/>
                <a:gd name="T3" fmla="*/ 546 h 546"/>
                <a:gd name="T4" fmla="*/ 6 w 60"/>
                <a:gd name="T5" fmla="*/ 493 h 546"/>
                <a:gd name="T6" fmla="*/ 12 w 60"/>
                <a:gd name="T7" fmla="*/ 440 h 546"/>
                <a:gd name="T8" fmla="*/ 12 w 60"/>
                <a:gd name="T9" fmla="*/ 440 h 546"/>
                <a:gd name="T10" fmla="*/ 18 w 60"/>
                <a:gd name="T11" fmla="*/ 387 h 546"/>
                <a:gd name="T12" fmla="*/ 23 w 60"/>
                <a:gd name="T13" fmla="*/ 334 h 546"/>
                <a:gd name="T14" fmla="*/ 23 w 60"/>
                <a:gd name="T15" fmla="*/ 334 h 546"/>
                <a:gd name="T16" fmla="*/ 29 w 60"/>
                <a:gd name="T17" fmla="*/ 281 h 546"/>
                <a:gd name="T18" fmla="*/ 35 w 60"/>
                <a:gd name="T19" fmla="*/ 228 h 546"/>
                <a:gd name="T20" fmla="*/ 35 w 60"/>
                <a:gd name="T21" fmla="*/ 228 h 546"/>
                <a:gd name="T22" fmla="*/ 41 w 60"/>
                <a:gd name="T23" fmla="*/ 175 h 546"/>
                <a:gd name="T24" fmla="*/ 47 w 60"/>
                <a:gd name="T25" fmla="*/ 122 h 546"/>
                <a:gd name="T26" fmla="*/ 47 w 60"/>
                <a:gd name="T27" fmla="*/ 122 h 546"/>
                <a:gd name="T28" fmla="*/ 53 w 60"/>
                <a:gd name="T29" fmla="*/ 69 h 546"/>
                <a:gd name="T30" fmla="*/ 58 w 60"/>
                <a:gd name="T31" fmla="*/ 16 h 546"/>
                <a:gd name="T32" fmla="*/ 58 w 60"/>
                <a:gd name="T33" fmla="*/ 16 h 546"/>
                <a:gd name="T34" fmla="*/ 60 w 60"/>
                <a:gd name="T35"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46">
                  <a:moveTo>
                    <a:pt x="0" y="546"/>
                  </a:moveTo>
                  <a:lnTo>
                    <a:pt x="0" y="546"/>
                  </a:lnTo>
                  <a:lnTo>
                    <a:pt x="6" y="493"/>
                  </a:lnTo>
                  <a:moveTo>
                    <a:pt x="12" y="440"/>
                  </a:moveTo>
                  <a:lnTo>
                    <a:pt x="12" y="440"/>
                  </a:lnTo>
                  <a:lnTo>
                    <a:pt x="18" y="387"/>
                  </a:lnTo>
                  <a:moveTo>
                    <a:pt x="23" y="334"/>
                  </a:moveTo>
                  <a:lnTo>
                    <a:pt x="23" y="334"/>
                  </a:lnTo>
                  <a:lnTo>
                    <a:pt x="29" y="281"/>
                  </a:lnTo>
                  <a:moveTo>
                    <a:pt x="35" y="228"/>
                  </a:moveTo>
                  <a:lnTo>
                    <a:pt x="35" y="228"/>
                  </a:lnTo>
                  <a:lnTo>
                    <a:pt x="41" y="175"/>
                  </a:lnTo>
                  <a:moveTo>
                    <a:pt x="47" y="122"/>
                  </a:moveTo>
                  <a:lnTo>
                    <a:pt x="47" y="122"/>
                  </a:lnTo>
                  <a:lnTo>
                    <a:pt x="53" y="69"/>
                  </a:lnTo>
                  <a:moveTo>
                    <a:pt x="58" y="16"/>
                  </a:moveTo>
                  <a:lnTo>
                    <a:pt x="58" y="16"/>
                  </a:lnTo>
                  <a:lnTo>
                    <a:pt x="6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4" name="Freeform 54"/>
            <p:cNvSpPr>
              <a:spLocks noEditPoints="1"/>
            </p:cNvSpPr>
            <p:nvPr/>
          </p:nvSpPr>
          <p:spPr bwMode="auto">
            <a:xfrm>
              <a:off x="4318" y="1712"/>
              <a:ext cx="31" cy="74"/>
            </a:xfrm>
            <a:custGeom>
              <a:avLst/>
              <a:gdLst>
                <a:gd name="T0" fmla="*/ 143 w 143"/>
                <a:gd name="T1" fmla="*/ 345 h 345"/>
                <a:gd name="T2" fmla="*/ 143 w 143"/>
                <a:gd name="T3" fmla="*/ 345 h 345"/>
                <a:gd name="T4" fmla="*/ 123 w 143"/>
                <a:gd name="T5" fmla="*/ 295 h 345"/>
                <a:gd name="T6" fmla="*/ 102 w 143"/>
                <a:gd name="T7" fmla="*/ 246 h 345"/>
                <a:gd name="T8" fmla="*/ 102 w 143"/>
                <a:gd name="T9" fmla="*/ 246 h 345"/>
                <a:gd name="T10" fmla="*/ 82 w 143"/>
                <a:gd name="T11" fmla="*/ 197 h 345"/>
                <a:gd name="T12" fmla="*/ 61 w 143"/>
                <a:gd name="T13" fmla="*/ 148 h 345"/>
                <a:gd name="T14" fmla="*/ 61 w 143"/>
                <a:gd name="T15" fmla="*/ 148 h 345"/>
                <a:gd name="T16" fmla="*/ 41 w 143"/>
                <a:gd name="T17" fmla="*/ 98 h 345"/>
                <a:gd name="T18" fmla="*/ 20 w 143"/>
                <a:gd name="T19" fmla="*/ 49 h 345"/>
                <a:gd name="T20" fmla="*/ 20 w 143"/>
                <a:gd name="T21" fmla="*/ 49 h 345"/>
                <a:gd name="T22" fmla="*/ 0 w 143"/>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345">
                  <a:moveTo>
                    <a:pt x="143" y="345"/>
                  </a:moveTo>
                  <a:lnTo>
                    <a:pt x="143" y="345"/>
                  </a:lnTo>
                  <a:lnTo>
                    <a:pt x="123" y="295"/>
                  </a:lnTo>
                  <a:moveTo>
                    <a:pt x="102" y="246"/>
                  </a:moveTo>
                  <a:lnTo>
                    <a:pt x="102" y="246"/>
                  </a:lnTo>
                  <a:lnTo>
                    <a:pt x="82" y="197"/>
                  </a:lnTo>
                  <a:moveTo>
                    <a:pt x="61" y="148"/>
                  </a:moveTo>
                  <a:lnTo>
                    <a:pt x="61" y="148"/>
                  </a:lnTo>
                  <a:lnTo>
                    <a:pt x="41" y="98"/>
                  </a:lnTo>
                  <a:moveTo>
                    <a:pt x="20" y="49"/>
                  </a:moveTo>
                  <a:lnTo>
                    <a:pt x="20" y="49"/>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5" name="Freeform 55"/>
            <p:cNvSpPr>
              <a:spLocks noEditPoints="1"/>
            </p:cNvSpPr>
            <p:nvPr/>
          </p:nvSpPr>
          <p:spPr bwMode="auto">
            <a:xfrm>
              <a:off x="4191" y="1701"/>
              <a:ext cx="108" cy="62"/>
            </a:xfrm>
            <a:custGeom>
              <a:avLst/>
              <a:gdLst>
                <a:gd name="T0" fmla="*/ 510 w 510"/>
                <a:gd name="T1" fmla="*/ 0 h 290"/>
                <a:gd name="T2" fmla="*/ 510 w 510"/>
                <a:gd name="T3" fmla="*/ 0 h 290"/>
                <a:gd name="T4" fmla="*/ 463 w 510"/>
                <a:gd name="T5" fmla="*/ 26 h 290"/>
                <a:gd name="T6" fmla="*/ 417 w 510"/>
                <a:gd name="T7" fmla="*/ 52 h 290"/>
                <a:gd name="T8" fmla="*/ 417 w 510"/>
                <a:gd name="T9" fmla="*/ 52 h 290"/>
                <a:gd name="T10" fmla="*/ 371 w 510"/>
                <a:gd name="T11" fmla="*/ 79 h 290"/>
                <a:gd name="T12" fmla="*/ 324 w 510"/>
                <a:gd name="T13" fmla="*/ 105 h 290"/>
                <a:gd name="T14" fmla="*/ 324 w 510"/>
                <a:gd name="T15" fmla="*/ 105 h 290"/>
                <a:gd name="T16" fmla="*/ 278 w 510"/>
                <a:gd name="T17" fmla="*/ 131 h 290"/>
                <a:gd name="T18" fmla="*/ 232 w 510"/>
                <a:gd name="T19" fmla="*/ 158 h 290"/>
                <a:gd name="T20" fmla="*/ 232 w 510"/>
                <a:gd name="T21" fmla="*/ 158 h 290"/>
                <a:gd name="T22" fmla="*/ 185 w 510"/>
                <a:gd name="T23" fmla="*/ 184 h 290"/>
                <a:gd name="T24" fmla="*/ 139 w 510"/>
                <a:gd name="T25" fmla="*/ 210 h 290"/>
                <a:gd name="T26" fmla="*/ 139 w 510"/>
                <a:gd name="T27" fmla="*/ 210 h 290"/>
                <a:gd name="T28" fmla="*/ 92 w 510"/>
                <a:gd name="T29" fmla="*/ 237 h 290"/>
                <a:gd name="T30" fmla="*/ 46 w 510"/>
                <a:gd name="T31" fmla="*/ 263 h 290"/>
                <a:gd name="T32" fmla="*/ 46 w 510"/>
                <a:gd name="T33" fmla="*/ 263 h 290"/>
                <a:gd name="T34" fmla="*/ 0 w 510"/>
                <a:gd name="T35"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0" h="290">
                  <a:moveTo>
                    <a:pt x="510" y="0"/>
                  </a:moveTo>
                  <a:lnTo>
                    <a:pt x="510" y="0"/>
                  </a:lnTo>
                  <a:lnTo>
                    <a:pt x="463" y="26"/>
                  </a:lnTo>
                  <a:moveTo>
                    <a:pt x="417" y="52"/>
                  </a:moveTo>
                  <a:lnTo>
                    <a:pt x="417" y="52"/>
                  </a:lnTo>
                  <a:lnTo>
                    <a:pt x="371" y="79"/>
                  </a:lnTo>
                  <a:moveTo>
                    <a:pt x="324" y="105"/>
                  </a:moveTo>
                  <a:lnTo>
                    <a:pt x="324" y="105"/>
                  </a:lnTo>
                  <a:lnTo>
                    <a:pt x="278" y="131"/>
                  </a:lnTo>
                  <a:moveTo>
                    <a:pt x="232" y="158"/>
                  </a:moveTo>
                  <a:lnTo>
                    <a:pt x="232" y="158"/>
                  </a:lnTo>
                  <a:lnTo>
                    <a:pt x="185" y="184"/>
                  </a:lnTo>
                  <a:moveTo>
                    <a:pt x="139" y="210"/>
                  </a:moveTo>
                  <a:lnTo>
                    <a:pt x="139" y="210"/>
                  </a:lnTo>
                  <a:lnTo>
                    <a:pt x="92" y="237"/>
                  </a:lnTo>
                  <a:moveTo>
                    <a:pt x="46" y="263"/>
                  </a:moveTo>
                  <a:lnTo>
                    <a:pt x="46" y="263"/>
                  </a:lnTo>
                  <a:lnTo>
                    <a:pt x="0" y="29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6" name="Freeform 56"/>
            <p:cNvSpPr>
              <a:spLocks noEditPoints="1"/>
            </p:cNvSpPr>
            <p:nvPr/>
          </p:nvSpPr>
          <p:spPr bwMode="auto">
            <a:xfrm>
              <a:off x="4281" y="1703"/>
              <a:ext cx="22" cy="117"/>
            </a:xfrm>
            <a:custGeom>
              <a:avLst/>
              <a:gdLst>
                <a:gd name="T0" fmla="*/ 103 w 103"/>
                <a:gd name="T1" fmla="*/ 0 h 549"/>
                <a:gd name="T2" fmla="*/ 103 w 103"/>
                <a:gd name="T3" fmla="*/ 0 h 549"/>
                <a:gd name="T4" fmla="*/ 93 w 103"/>
                <a:gd name="T5" fmla="*/ 53 h 549"/>
                <a:gd name="T6" fmla="*/ 83 w 103"/>
                <a:gd name="T7" fmla="*/ 105 h 549"/>
                <a:gd name="T8" fmla="*/ 83 w 103"/>
                <a:gd name="T9" fmla="*/ 105 h 549"/>
                <a:gd name="T10" fmla="*/ 73 w 103"/>
                <a:gd name="T11" fmla="*/ 158 h 549"/>
                <a:gd name="T12" fmla="*/ 64 w 103"/>
                <a:gd name="T13" fmla="*/ 210 h 549"/>
                <a:gd name="T14" fmla="*/ 64 w 103"/>
                <a:gd name="T15" fmla="*/ 210 h 549"/>
                <a:gd name="T16" fmla="*/ 54 w 103"/>
                <a:gd name="T17" fmla="*/ 263 h 549"/>
                <a:gd name="T18" fmla="*/ 44 w 103"/>
                <a:gd name="T19" fmla="*/ 315 h 549"/>
                <a:gd name="T20" fmla="*/ 44 w 103"/>
                <a:gd name="T21" fmla="*/ 315 h 549"/>
                <a:gd name="T22" fmla="*/ 34 w 103"/>
                <a:gd name="T23" fmla="*/ 367 h 549"/>
                <a:gd name="T24" fmla="*/ 24 w 103"/>
                <a:gd name="T25" fmla="*/ 420 h 549"/>
                <a:gd name="T26" fmla="*/ 24 w 103"/>
                <a:gd name="T27" fmla="*/ 420 h 549"/>
                <a:gd name="T28" fmla="*/ 15 w 103"/>
                <a:gd name="T29" fmla="*/ 472 h 549"/>
                <a:gd name="T30" fmla="*/ 5 w 103"/>
                <a:gd name="T31" fmla="*/ 525 h 549"/>
                <a:gd name="T32" fmla="*/ 5 w 103"/>
                <a:gd name="T33" fmla="*/ 525 h 549"/>
                <a:gd name="T34" fmla="*/ 0 w 103"/>
                <a:gd name="T35" fmla="*/ 54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549">
                  <a:moveTo>
                    <a:pt x="103" y="0"/>
                  </a:moveTo>
                  <a:lnTo>
                    <a:pt x="103" y="0"/>
                  </a:lnTo>
                  <a:lnTo>
                    <a:pt x="93" y="53"/>
                  </a:lnTo>
                  <a:moveTo>
                    <a:pt x="83" y="105"/>
                  </a:moveTo>
                  <a:lnTo>
                    <a:pt x="83" y="105"/>
                  </a:lnTo>
                  <a:lnTo>
                    <a:pt x="73" y="158"/>
                  </a:lnTo>
                  <a:moveTo>
                    <a:pt x="64" y="210"/>
                  </a:moveTo>
                  <a:lnTo>
                    <a:pt x="64" y="210"/>
                  </a:lnTo>
                  <a:lnTo>
                    <a:pt x="54" y="263"/>
                  </a:lnTo>
                  <a:moveTo>
                    <a:pt x="44" y="315"/>
                  </a:moveTo>
                  <a:lnTo>
                    <a:pt x="44" y="315"/>
                  </a:lnTo>
                  <a:lnTo>
                    <a:pt x="34" y="367"/>
                  </a:lnTo>
                  <a:moveTo>
                    <a:pt x="24" y="420"/>
                  </a:moveTo>
                  <a:lnTo>
                    <a:pt x="24" y="420"/>
                  </a:lnTo>
                  <a:lnTo>
                    <a:pt x="15" y="472"/>
                  </a:lnTo>
                  <a:moveTo>
                    <a:pt x="5" y="525"/>
                  </a:moveTo>
                  <a:lnTo>
                    <a:pt x="5" y="525"/>
                  </a:lnTo>
                  <a:lnTo>
                    <a:pt x="0" y="549"/>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7" name="Freeform 57"/>
            <p:cNvSpPr>
              <a:spLocks noEditPoints="1"/>
            </p:cNvSpPr>
            <p:nvPr/>
          </p:nvSpPr>
          <p:spPr bwMode="auto">
            <a:xfrm>
              <a:off x="4292" y="1806"/>
              <a:ext cx="54" cy="18"/>
            </a:xfrm>
            <a:custGeom>
              <a:avLst/>
              <a:gdLst>
                <a:gd name="T0" fmla="*/ 253 w 253"/>
                <a:gd name="T1" fmla="*/ 0 h 84"/>
                <a:gd name="T2" fmla="*/ 253 w 253"/>
                <a:gd name="T3" fmla="*/ 0 h 84"/>
                <a:gd name="T4" fmla="*/ 202 w 253"/>
                <a:gd name="T5" fmla="*/ 17 h 84"/>
                <a:gd name="T6" fmla="*/ 151 w 253"/>
                <a:gd name="T7" fmla="*/ 33 h 84"/>
                <a:gd name="T8" fmla="*/ 151 w 253"/>
                <a:gd name="T9" fmla="*/ 33 h 84"/>
                <a:gd name="T10" fmla="*/ 101 w 253"/>
                <a:gd name="T11" fmla="*/ 50 h 84"/>
                <a:gd name="T12" fmla="*/ 50 w 253"/>
                <a:gd name="T13" fmla="*/ 67 h 84"/>
                <a:gd name="T14" fmla="*/ 50 w 253"/>
                <a:gd name="T15" fmla="*/ 67 h 84"/>
                <a:gd name="T16" fmla="*/ 0 w 253"/>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84">
                  <a:moveTo>
                    <a:pt x="253" y="0"/>
                  </a:moveTo>
                  <a:lnTo>
                    <a:pt x="253" y="0"/>
                  </a:lnTo>
                  <a:lnTo>
                    <a:pt x="202" y="17"/>
                  </a:lnTo>
                  <a:moveTo>
                    <a:pt x="151" y="33"/>
                  </a:moveTo>
                  <a:lnTo>
                    <a:pt x="151" y="33"/>
                  </a:lnTo>
                  <a:lnTo>
                    <a:pt x="101" y="50"/>
                  </a:lnTo>
                  <a:moveTo>
                    <a:pt x="50" y="67"/>
                  </a:moveTo>
                  <a:lnTo>
                    <a:pt x="50" y="67"/>
                  </a:lnTo>
                  <a:lnTo>
                    <a:pt x="0" y="84"/>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8" name="Freeform 58"/>
            <p:cNvSpPr>
              <a:spLocks noEditPoints="1"/>
            </p:cNvSpPr>
            <p:nvPr/>
          </p:nvSpPr>
          <p:spPr bwMode="auto">
            <a:xfrm>
              <a:off x="4309" y="1714"/>
              <a:ext cx="27" cy="214"/>
            </a:xfrm>
            <a:custGeom>
              <a:avLst/>
              <a:gdLst>
                <a:gd name="T0" fmla="*/ 125 w 125"/>
                <a:gd name="T1" fmla="*/ 1005 h 1005"/>
                <a:gd name="T2" fmla="*/ 125 w 125"/>
                <a:gd name="T3" fmla="*/ 1005 h 1005"/>
                <a:gd name="T4" fmla="*/ 119 w 125"/>
                <a:gd name="T5" fmla="*/ 952 h 1005"/>
                <a:gd name="T6" fmla="*/ 112 w 125"/>
                <a:gd name="T7" fmla="*/ 899 h 1005"/>
                <a:gd name="T8" fmla="*/ 112 w 125"/>
                <a:gd name="T9" fmla="*/ 899 h 1005"/>
                <a:gd name="T10" fmla="*/ 105 w 125"/>
                <a:gd name="T11" fmla="*/ 846 h 1005"/>
                <a:gd name="T12" fmla="*/ 99 w 125"/>
                <a:gd name="T13" fmla="*/ 794 h 1005"/>
                <a:gd name="T14" fmla="*/ 99 w 125"/>
                <a:gd name="T15" fmla="*/ 794 h 1005"/>
                <a:gd name="T16" fmla="*/ 92 w 125"/>
                <a:gd name="T17" fmla="*/ 741 h 1005"/>
                <a:gd name="T18" fmla="*/ 86 w 125"/>
                <a:gd name="T19" fmla="*/ 688 h 1005"/>
                <a:gd name="T20" fmla="*/ 86 w 125"/>
                <a:gd name="T21" fmla="*/ 688 h 1005"/>
                <a:gd name="T22" fmla="*/ 79 w 125"/>
                <a:gd name="T23" fmla="*/ 635 h 1005"/>
                <a:gd name="T24" fmla="*/ 73 w 125"/>
                <a:gd name="T25" fmla="*/ 582 h 1005"/>
                <a:gd name="T26" fmla="*/ 73 w 125"/>
                <a:gd name="T27" fmla="*/ 582 h 1005"/>
                <a:gd name="T28" fmla="*/ 66 w 125"/>
                <a:gd name="T29" fmla="*/ 529 h 1005"/>
                <a:gd name="T30" fmla="*/ 59 w 125"/>
                <a:gd name="T31" fmla="*/ 476 h 1005"/>
                <a:gd name="T32" fmla="*/ 59 w 125"/>
                <a:gd name="T33" fmla="*/ 476 h 1005"/>
                <a:gd name="T34" fmla="*/ 53 w 125"/>
                <a:gd name="T35" fmla="*/ 423 h 1005"/>
                <a:gd name="T36" fmla="*/ 46 w 125"/>
                <a:gd name="T37" fmla="*/ 370 h 1005"/>
                <a:gd name="T38" fmla="*/ 46 w 125"/>
                <a:gd name="T39" fmla="*/ 370 h 1005"/>
                <a:gd name="T40" fmla="*/ 40 w 125"/>
                <a:gd name="T41" fmla="*/ 317 h 1005"/>
                <a:gd name="T42" fmla="*/ 33 w 125"/>
                <a:gd name="T43" fmla="*/ 264 h 1005"/>
                <a:gd name="T44" fmla="*/ 33 w 125"/>
                <a:gd name="T45" fmla="*/ 264 h 1005"/>
                <a:gd name="T46" fmla="*/ 27 w 125"/>
                <a:gd name="T47" fmla="*/ 211 h 1005"/>
                <a:gd name="T48" fmla="*/ 20 w 125"/>
                <a:gd name="T49" fmla="*/ 158 h 1005"/>
                <a:gd name="T50" fmla="*/ 20 w 125"/>
                <a:gd name="T51" fmla="*/ 158 h 1005"/>
                <a:gd name="T52" fmla="*/ 14 w 125"/>
                <a:gd name="T53" fmla="*/ 105 h 1005"/>
                <a:gd name="T54" fmla="*/ 7 w 125"/>
                <a:gd name="T55" fmla="*/ 53 h 1005"/>
                <a:gd name="T56" fmla="*/ 7 w 125"/>
                <a:gd name="T57" fmla="*/ 53 h 1005"/>
                <a:gd name="T58" fmla="*/ 0 w 125"/>
                <a:gd name="T5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1005">
                  <a:moveTo>
                    <a:pt x="125" y="1005"/>
                  </a:moveTo>
                  <a:lnTo>
                    <a:pt x="125" y="1005"/>
                  </a:lnTo>
                  <a:lnTo>
                    <a:pt x="119" y="952"/>
                  </a:lnTo>
                  <a:moveTo>
                    <a:pt x="112" y="899"/>
                  </a:moveTo>
                  <a:lnTo>
                    <a:pt x="112" y="899"/>
                  </a:lnTo>
                  <a:lnTo>
                    <a:pt x="105" y="846"/>
                  </a:lnTo>
                  <a:moveTo>
                    <a:pt x="99" y="794"/>
                  </a:moveTo>
                  <a:lnTo>
                    <a:pt x="99" y="794"/>
                  </a:lnTo>
                  <a:lnTo>
                    <a:pt x="92" y="741"/>
                  </a:lnTo>
                  <a:moveTo>
                    <a:pt x="86" y="688"/>
                  </a:moveTo>
                  <a:lnTo>
                    <a:pt x="86" y="688"/>
                  </a:lnTo>
                  <a:lnTo>
                    <a:pt x="79" y="635"/>
                  </a:lnTo>
                  <a:moveTo>
                    <a:pt x="73" y="582"/>
                  </a:moveTo>
                  <a:lnTo>
                    <a:pt x="73" y="582"/>
                  </a:lnTo>
                  <a:lnTo>
                    <a:pt x="66" y="529"/>
                  </a:lnTo>
                  <a:moveTo>
                    <a:pt x="59" y="476"/>
                  </a:moveTo>
                  <a:lnTo>
                    <a:pt x="59" y="476"/>
                  </a:lnTo>
                  <a:lnTo>
                    <a:pt x="53" y="423"/>
                  </a:lnTo>
                  <a:moveTo>
                    <a:pt x="46" y="370"/>
                  </a:moveTo>
                  <a:lnTo>
                    <a:pt x="46" y="370"/>
                  </a:lnTo>
                  <a:lnTo>
                    <a:pt x="40" y="317"/>
                  </a:lnTo>
                  <a:moveTo>
                    <a:pt x="33" y="264"/>
                  </a:moveTo>
                  <a:lnTo>
                    <a:pt x="33" y="264"/>
                  </a:lnTo>
                  <a:lnTo>
                    <a:pt x="27" y="211"/>
                  </a:lnTo>
                  <a:moveTo>
                    <a:pt x="20" y="158"/>
                  </a:moveTo>
                  <a:lnTo>
                    <a:pt x="20" y="158"/>
                  </a:lnTo>
                  <a:lnTo>
                    <a:pt x="14" y="105"/>
                  </a:lnTo>
                  <a:moveTo>
                    <a:pt x="7" y="53"/>
                  </a:moveTo>
                  <a:lnTo>
                    <a:pt x="7" y="53"/>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69" name="Freeform 59"/>
            <p:cNvSpPr>
              <a:spLocks noEditPoints="1"/>
            </p:cNvSpPr>
            <p:nvPr/>
          </p:nvSpPr>
          <p:spPr bwMode="auto">
            <a:xfrm>
              <a:off x="4237" y="1844"/>
              <a:ext cx="37" cy="134"/>
            </a:xfrm>
            <a:custGeom>
              <a:avLst/>
              <a:gdLst>
                <a:gd name="T0" fmla="*/ 173 w 173"/>
                <a:gd name="T1" fmla="*/ 0 h 626"/>
                <a:gd name="T2" fmla="*/ 173 w 173"/>
                <a:gd name="T3" fmla="*/ 0 h 626"/>
                <a:gd name="T4" fmla="*/ 159 w 173"/>
                <a:gd name="T5" fmla="*/ 51 h 626"/>
                <a:gd name="T6" fmla="*/ 145 w 173"/>
                <a:gd name="T7" fmla="*/ 102 h 626"/>
                <a:gd name="T8" fmla="*/ 145 w 173"/>
                <a:gd name="T9" fmla="*/ 102 h 626"/>
                <a:gd name="T10" fmla="*/ 131 w 173"/>
                <a:gd name="T11" fmla="*/ 154 h 626"/>
                <a:gd name="T12" fmla="*/ 116 w 173"/>
                <a:gd name="T13" fmla="*/ 205 h 626"/>
                <a:gd name="T14" fmla="*/ 116 w 173"/>
                <a:gd name="T15" fmla="*/ 205 h 626"/>
                <a:gd name="T16" fmla="*/ 102 w 173"/>
                <a:gd name="T17" fmla="*/ 257 h 626"/>
                <a:gd name="T18" fmla="*/ 88 w 173"/>
                <a:gd name="T19" fmla="*/ 308 h 626"/>
                <a:gd name="T20" fmla="*/ 88 w 173"/>
                <a:gd name="T21" fmla="*/ 308 h 626"/>
                <a:gd name="T22" fmla="*/ 74 w 173"/>
                <a:gd name="T23" fmla="*/ 359 h 626"/>
                <a:gd name="T24" fmla="*/ 59 w 173"/>
                <a:gd name="T25" fmla="*/ 411 h 626"/>
                <a:gd name="T26" fmla="*/ 59 w 173"/>
                <a:gd name="T27" fmla="*/ 411 h 626"/>
                <a:gd name="T28" fmla="*/ 45 w 173"/>
                <a:gd name="T29" fmla="*/ 462 h 626"/>
                <a:gd name="T30" fmla="*/ 31 w 173"/>
                <a:gd name="T31" fmla="*/ 514 h 626"/>
                <a:gd name="T32" fmla="*/ 31 w 173"/>
                <a:gd name="T33" fmla="*/ 514 h 626"/>
                <a:gd name="T34" fmla="*/ 17 w 173"/>
                <a:gd name="T35" fmla="*/ 565 h 626"/>
                <a:gd name="T36" fmla="*/ 3 w 173"/>
                <a:gd name="T37" fmla="*/ 616 h 626"/>
                <a:gd name="T38" fmla="*/ 3 w 173"/>
                <a:gd name="T39" fmla="*/ 616 h 626"/>
                <a:gd name="T40" fmla="*/ 0 w 173"/>
                <a:gd name="T41"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626">
                  <a:moveTo>
                    <a:pt x="173" y="0"/>
                  </a:moveTo>
                  <a:lnTo>
                    <a:pt x="173" y="0"/>
                  </a:lnTo>
                  <a:lnTo>
                    <a:pt x="159" y="51"/>
                  </a:lnTo>
                  <a:moveTo>
                    <a:pt x="145" y="102"/>
                  </a:moveTo>
                  <a:lnTo>
                    <a:pt x="145" y="102"/>
                  </a:lnTo>
                  <a:lnTo>
                    <a:pt x="131" y="154"/>
                  </a:lnTo>
                  <a:moveTo>
                    <a:pt x="116" y="205"/>
                  </a:moveTo>
                  <a:lnTo>
                    <a:pt x="116" y="205"/>
                  </a:lnTo>
                  <a:lnTo>
                    <a:pt x="102" y="257"/>
                  </a:lnTo>
                  <a:moveTo>
                    <a:pt x="88" y="308"/>
                  </a:moveTo>
                  <a:lnTo>
                    <a:pt x="88" y="308"/>
                  </a:lnTo>
                  <a:lnTo>
                    <a:pt x="74" y="359"/>
                  </a:lnTo>
                  <a:moveTo>
                    <a:pt x="59" y="411"/>
                  </a:moveTo>
                  <a:lnTo>
                    <a:pt x="59" y="411"/>
                  </a:lnTo>
                  <a:lnTo>
                    <a:pt x="45" y="462"/>
                  </a:lnTo>
                  <a:moveTo>
                    <a:pt x="31" y="514"/>
                  </a:moveTo>
                  <a:lnTo>
                    <a:pt x="31" y="514"/>
                  </a:lnTo>
                  <a:lnTo>
                    <a:pt x="17" y="565"/>
                  </a:lnTo>
                  <a:moveTo>
                    <a:pt x="3" y="616"/>
                  </a:moveTo>
                  <a:lnTo>
                    <a:pt x="3" y="616"/>
                  </a:lnTo>
                  <a:lnTo>
                    <a:pt x="0" y="626"/>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0" name="Freeform 60"/>
            <p:cNvSpPr>
              <a:spLocks noEditPoints="1"/>
            </p:cNvSpPr>
            <p:nvPr/>
          </p:nvSpPr>
          <p:spPr bwMode="auto">
            <a:xfrm>
              <a:off x="4155" y="1837"/>
              <a:ext cx="108" cy="49"/>
            </a:xfrm>
            <a:custGeom>
              <a:avLst/>
              <a:gdLst>
                <a:gd name="T0" fmla="*/ 505 w 505"/>
                <a:gd name="T1" fmla="*/ 0 h 227"/>
                <a:gd name="T2" fmla="*/ 505 w 505"/>
                <a:gd name="T3" fmla="*/ 0 h 227"/>
                <a:gd name="T4" fmla="*/ 456 w 505"/>
                <a:gd name="T5" fmla="*/ 21 h 227"/>
                <a:gd name="T6" fmla="*/ 408 w 505"/>
                <a:gd name="T7" fmla="*/ 43 h 227"/>
                <a:gd name="T8" fmla="*/ 408 w 505"/>
                <a:gd name="T9" fmla="*/ 43 h 227"/>
                <a:gd name="T10" fmla="*/ 359 w 505"/>
                <a:gd name="T11" fmla="*/ 65 h 227"/>
                <a:gd name="T12" fmla="*/ 311 w 505"/>
                <a:gd name="T13" fmla="*/ 87 h 227"/>
                <a:gd name="T14" fmla="*/ 311 w 505"/>
                <a:gd name="T15" fmla="*/ 87 h 227"/>
                <a:gd name="T16" fmla="*/ 262 w 505"/>
                <a:gd name="T17" fmla="*/ 109 h 227"/>
                <a:gd name="T18" fmla="*/ 213 w 505"/>
                <a:gd name="T19" fmla="*/ 131 h 227"/>
                <a:gd name="T20" fmla="*/ 213 w 505"/>
                <a:gd name="T21" fmla="*/ 131 h 227"/>
                <a:gd name="T22" fmla="*/ 165 w 505"/>
                <a:gd name="T23" fmla="*/ 153 h 227"/>
                <a:gd name="T24" fmla="*/ 116 w 505"/>
                <a:gd name="T25" fmla="*/ 175 h 227"/>
                <a:gd name="T26" fmla="*/ 116 w 505"/>
                <a:gd name="T27" fmla="*/ 175 h 227"/>
                <a:gd name="T28" fmla="*/ 67 w 505"/>
                <a:gd name="T29" fmla="*/ 197 h 227"/>
                <a:gd name="T30" fmla="*/ 19 w 505"/>
                <a:gd name="T31" fmla="*/ 219 h 227"/>
                <a:gd name="T32" fmla="*/ 19 w 505"/>
                <a:gd name="T33" fmla="*/ 219 h 227"/>
                <a:gd name="T34" fmla="*/ 0 w 505"/>
                <a:gd name="T3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5" h="227">
                  <a:moveTo>
                    <a:pt x="505" y="0"/>
                  </a:moveTo>
                  <a:lnTo>
                    <a:pt x="505" y="0"/>
                  </a:lnTo>
                  <a:lnTo>
                    <a:pt x="456" y="21"/>
                  </a:lnTo>
                  <a:moveTo>
                    <a:pt x="408" y="43"/>
                  </a:moveTo>
                  <a:lnTo>
                    <a:pt x="408" y="43"/>
                  </a:lnTo>
                  <a:lnTo>
                    <a:pt x="359" y="65"/>
                  </a:lnTo>
                  <a:moveTo>
                    <a:pt x="311" y="87"/>
                  </a:moveTo>
                  <a:lnTo>
                    <a:pt x="311" y="87"/>
                  </a:lnTo>
                  <a:lnTo>
                    <a:pt x="262" y="109"/>
                  </a:lnTo>
                  <a:moveTo>
                    <a:pt x="213" y="131"/>
                  </a:moveTo>
                  <a:lnTo>
                    <a:pt x="213" y="131"/>
                  </a:lnTo>
                  <a:lnTo>
                    <a:pt x="165" y="153"/>
                  </a:lnTo>
                  <a:moveTo>
                    <a:pt x="116" y="175"/>
                  </a:moveTo>
                  <a:lnTo>
                    <a:pt x="116" y="175"/>
                  </a:lnTo>
                  <a:lnTo>
                    <a:pt x="67" y="197"/>
                  </a:lnTo>
                  <a:moveTo>
                    <a:pt x="19" y="219"/>
                  </a:moveTo>
                  <a:lnTo>
                    <a:pt x="19" y="219"/>
                  </a:lnTo>
                  <a:lnTo>
                    <a:pt x="0" y="227"/>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1" name="Freeform 61"/>
            <p:cNvSpPr>
              <a:spLocks noEditPoints="1"/>
            </p:cNvSpPr>
            <p:nvPr/>
          </p:nvSpPr>
          <p:spPr bwMode="auto">
            <a:xfrm>
              <a:off x="4195" y="1783"/>
              <a:ext cx="68" cy="43"/>
            </a:xfrm>
            <a:custGeom>
              <a:avLst/>
              <a:gdLst>
                <a:gd name="T0" fmla="*/ 316 w 316"/>
                <a:gd name="T1" fmla="*/ 199 h 199"/>
                <a:gd name="T2" fmla="*/ 316 w 316"/>
                <a:gd name="T3" fmla="*/ 199 h 199"/>
                <a:gd name="T4" fmla="*/ 271 w 316"/>
                <a:gd name="T5" fmla="*/ 171 h 199"/>
                <a:gd name="T6" fmla="*/ 226 w 316"/>
                <a:gd name="T7" fmla="*/ 142 h 199"/>
                <a:gd name="T8" fmla="*/ 226 w 316"/>
                <a:gd name="T9" fmla="*/ 142 h 199"/>
                <a:gd name="T10" fmla="*/ 181 w 316"/>
                <a:gd name="T11" fmla="*/ 114 h 199"/>
                <a:gd name="T12" fmla="*/ 135 w 316"/>
                <a:gd name="T13" fmla="*/ 85 h 199"/>
                <a:gd name="T14" fmla="*/ 135 w 316"/>
                <a:gd name="T15" fmla="*/ 85 h 199"/>
                <a:gd name="T16" fmla="*/ 90 w 316"/>
                <a:gd name="T17" fmla="*/ 57 h 199"/>
                <a:gd name="T18" fmla="*/ 45 w 316"/>
                <a:gd name="T19" fmla="*/ 28 h 199"/>
                <a:gd name="T20" fmla="*/ 45 w 316"/>
                <a:gd name="T21" fmla="*/ 28 h 199"/>
                <a:gd name="T22" fmla="*/ 0 w 316"/>
                <a:gd name="T2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 h="199">
                  <a:moveTo>
                    <a:pt x="316" y="199"/>
                  </a:moveTo>
                  <a:lnTo>
                    <a:pt x="316" y="199"/>
                  </a:lnTo>
                  <a:lnTo>
                    <a:pt x="271" y="171"/>
                  </a:lnTo>
                  <a:moveTo>
                    <a:pt x="226" y="142"/>
                  </a:moveTo>
                  <a:lnTo>
                    <a:pt x="226" y="142"/>
                  </a:lnTo>
                  <a:lnTo>
                    <a:pt x="181" y="114"/>
                  </a:lnTo>
                  <a:moveTo>
                    <a:pt x="135" y="85"/>
                  </a:moveTo>
                  <a:lnTo>
                    <a:pt x="135" y="85"/>
                  </a:lnTo>
                  <a:lnTo>
                    <a:pt x="90" y="57"/>
                  </a:lnTo>
                  <a:moveTo>
                    <a:pt x="45" y="28"/>
                  </a:moveTo>
                  <a:lnTo>
                    <a:pt x="45" y="28"/>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2" name="Freeform 62"/>
            <p:cNvSpPr>
              <a:spLocks noEditPoints="1"/>
            </p:cNvSpPr>
            <p:nvPr/>
          </p:nvSpPr>
          <p:spPr bwMode="auto">
            <a:xfrm>
              <a:off x="4183" y="1780"/>
              <a:ext cx="45" cy="202"/>
            </a:xfrm>
            <a:custGeom>
              <a:avLst/>
              <a:gdLst>
                <a:gd name="T0" fmla="*/ 209 w 209"/>
                <a:gd name="T1" fmla="*/ 945 h 945"/>
                <a:gd name="T2" fmla="*/ 209 w 209"/>
                <a:gd name="T3" fmla="*/ 945 h 945"/>
                <a:gd name="T4" fmla="*/ 198 w 209"/>
                <a:gd name="T5" fmla="*/ 893 h 945"/>
                <a:gd name="T6" fmla="*/ 186 w 209"/>
                <a:gd name="T7" fmla="*/ 841 h 945"/>
                <a:gd name="T8" fmla="*/ 186 w 209"/>
                <a:gd name="T9" fmla="*/ 841 h 945"/>
                <a:gd name="T10" fmla="*/ 175 w 209"/>
                <a:gd name="T11" fmla="*/ 789 h 945"/>
                <a:gd name="T12" fmla="*/ 163 w 209"/>
                <a:gd name="T13" fmla="*/ 736 h 945"/>
                <a:gd name="T14" fmla="*/ 163 w 209"/>
                <a:gd name="T15" fmla="*/ 736 h 945"/>
                <a:gd name="T16" fmla="*/ 152 w 209"/>
                <a:gd name="T17" fmla="*/ 684 h 945"/>
                <a:gd name="T18" fmla="*/ 140 w 209"/>
                <a:gd name="T19" fmla="*/ 632 h 945"/>
                <a:gd name="T20" fmla="*/ 140 w 209"/>
                <a:gd name="T21" fmla="*/ 632 h 945"/>
                <a:gd name="T22" fmla="*/ 129 w 209"/>
                <a:gd name="T23" fmla="*/ 580 h 945"/>
                <a:gd name="T24" fmla="*/ 117 w 209"/>
                <a:gd name="T25" fmla="*/ 528 h 945"/>
                <a:gd name="T26" fmla="*/ 117 w 209"/>
                <a:gd name="T27" fmla="*/ 528 h 945"/>
                <a:gd name="T28" fmla="*/ 106 w 209"/>
                <a:gd name="T29" fmla="*/ 476 h 945"/>
                <a:gd name="T30" fmla="*/ 94 w 209"/>
                <a:gd name="T31" fmla="*/ 424 h 945"/>
                <a:gd name="T32" fmla="*/ 94 w 209"/>
                <a:gd name="T33" fmla="*/ 424 h 945"/>
                <a:gd name="T34" fmla="*/ 83 w 209"/>
                <a:gd name="T35" fmla="*/ 372 h 945"/>
                <a:gd name="T36" fmla="*/ 71 w 209"/>
                <a:gd name="T37" fmla="*/ 320 h 945"/>
                <a:gd name="T38" fmla="*/ 71 w 209"/>
                <a:gd name="T39" fmla="*/ 320 h 945"/>
                <a:gd name="T40" fmla="*/ 60 w 209"/>
                <a:gd name="T41" fmla="*/ 268 h 945"/>
                <a:gd name="T42" fmla="*/ 48 w 209"/>
                <a:gd name="T43" fmla="*/ 216 h 945"/>
                <a:gd name="T44" fmla="*/ 48 w 209"/>
                <a:gd name="T45" fmla="*/ 216 h 945"/>
                <a:gd name="T46" fmla="*/ 37 w 209"/>
                <a:gd name="T47" fmla="*/ 164 h 945"/>
                <a:gd name="T48" fmla="*/ 25 w 209"/>
                <a:gd name="T49" fmla="*/ 112 h 945"/>
                <a:gd name="T50" fmla="*/ 25 w 209"/>
                <a:gd name="T51" fmla="*/ 112 h 945"/>
                <a:gd name="T52" fmla="*/ 14 w 209"/>
                <a:gd name="T53" fmla="*/ 59 h 945"/>
                <a:gd name="T54" fmla="*/ 2 w 209"/>
                <a:gd name="T55" fmla="*/ 7 h 945"/>
                <a:gd name="T56" fmla="*/ 2 w 209"/>
                <a:gd name="T57" fmla="*/ 7 h 945"/>
                <a:gd name="T58" fmla="*/ 0 w 209"/>
                <a:gd name="T5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45">
                  <a:moveTo>
                    <a:pt x="209" y="945"/>
                  </a:moveTo>
                  <a:lnTo>
                    <a:pt x="209" y="945"/>
                  </a:lnTo>
                  <a:lnTo>
                    <a:pt x="198" y="893"/>
                  </a:lnTo>
                  <a:moveTo>
                    <a:pt x="186" y="841"/>
                  </a:moveTo>
                  <a:lnTo>
                    <a:pt x="186" y="841"/>
                  </a:lnTo>
                  <a:lnTo>
                    <a:pt x="175" y="789"/>
                  </a:lnTo>
                  <a:moveTo>
                    <a:pt x="163" y="736"/>
                  </a:moveTo>
                  <a:lnTo>
                    <a:pt x="163" y="736"/>
                  </a:lnTo>
                  <a:lnTo>
                    <a:pt x="152" y="684"/>
                  </a:lnTo>
                  <a:moveTo>
                    <a:pt x="140" y="632"/>
                  </a:moveTo>
                  <a:lnTo>
                    <a:pt x="140" y="632"/>
                  </a:lnTo>
                  <a:lnTo>
                    <a:pt x="129" y="580"/>
                  </a:lnTo>
                  <a:moveTo>
                    <a:pt x="117" y="528"/>
                  </a:moveTo>
                  <a:lnTo>
                    <a:pt x="117" y="528"/>
                  </a:lnTo>
                  <a:lnTo>
                    <a:pt x="106" y="476"/>
                  </a:lnTo>
                  <a:moveTo>
                    <a:pt x="94" y="424"/>
                  </a:moveTo>
                  <a:lnTo>
                    <a:pt x="94" y="424"/>
                  </a:lnTo>
                  <a:lnTo>
                    <a:pt x="83" y="372"/>
                  </a:lnTo>
                  <a:moveTo>
                    <a:pt x="71" y="320"/>
                  </a:moveTo>
                  <a:lnTo>
                    <a:pt x="71" y="320"/>
                  </a:lnTo>
                  <a:lnTo>
                    <a:pt x="60" y="268"/>
                  </a:lnTo>
                  <a:moveTo>
                    <a:pt x="48" y="216"/>
                  </a:moveTo>
                  <a:lnTo>
                    <a:pt x="48" y="216"/>
                  </a:lnTo>
                  <a:lnTo>
                    <a:pt x="37" y="164"/>
                  </a:lnTo>
                  <a:moveTo>
                    <a:pt x="25" y="112"/>
                  </a:moveTo>
                  <a:lnTo>
                    <a:pt x="25" y="112"/>
                  </a:lnTo>
                  <a:lnTo>
                    <a:pt x="14" y="59"/>
                  </a:lnTo>
                  <a:moveTo>
                    <a:pt x="2" y="7"/>
                  </a:moveTo>
                  <a:lnTo>
                    <a:pt x="2" y="7"/>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3" name="Freeform 63"/>
            <p:cNvSpPr>
              <a:spLocks noEditPoints="1"/>
            </p:cNvSpPr>
            <p:nvPr/>
          </p:nvSpPr>
          <p:spPr bwMode="auto">
            <a:xfrm>
              <a:off x="4143" y="1780"/>
              <a:ext cx="28" cy="98"/>
            </a:xfrm>
            <a:custGeom>
              <a:avLst/>
              <a:gdLst>
                <a:gd name="T0" fmla="*/ 0 w 132"/>
                <a:gd name="T1" fmla="*/ 461 h 461"/>
                <a:gd name="T2" fmla="*/ 0 w 132"/>
                <a:gd name="T3" fmla="*/ 461 h 461"/>
                <a:gd name="T4" fmla="*/ 15 w 132"/>
                <a:gd name="T5" fmla="*/ 409 h 461"/>
                <a:gd name="T6" fmla="*/ 29 w 132"/>
                <a:gd name="T7" fmla="*/ 358 h 461"/>
                <a:gd name="T8" fmla="*/ 29 w 132"/>
                <a:gd name="T9" fmla="*/ 358 h 461"/>
                <a:gd name="T10" fmla="*/ 44 w 132"/>
                <a:gd name="T11" fmla="*/ 307 h 461"/>
                <a:gd name="T12" fmla="*/ 59 w 132"/>
                <a:gd name="T13" fmla="*/ 255 h 461"/>
                <a:gd name="T14" fmla="*/ 59 w 132"/>
                <a:gd name="T15" fmla="*/ 255 h 461"/>
                <a:gd name="T16" fmla="*/ 74 w 132"/>
                <a:gd name="T17" fmla="*/ 204 h 461"/>
                <a:gd name="T18" fmla="*/ 88 w 132"/>
                <a:gd name="T19" fmla="*/ 153 h 461"/>
                <a:gd name="T20" fmla="*/ 88 w 132"/>
                <a:gd name="T21" fmla="*/ 153 h 461"/>
                <a:gd name="T22" fmla="*/ 103 w 132"/>
                <a:gd name="T23" fmla="*/ 102 h 461"/>
                <a:gd name="T24" fmla="*/ 118 w 132"/>
                <a:gd name="T25" fmla="*/ 50 h 461"/>
                <a:gd name="T26" fmla="*/ 118 w 132"/>
                <a:gd name="T27" fmla="*/ 50 h 461"/>
                <a:gd name="T28" fmla="*/ 132 w 132"/>
                <a:gd name="T29"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461">
                  <a:moveTo>
                    <a:pt x="0" y="461"/>
                  </a:moveTo>
                  <a:lnTo>
                    <a:pt x="0" y="461"/>
                  </a:lnTo>
                  <a:lnTo>
                    <a:pt x="15" y="409"/>
                  </a:lnTo>
                  <a:moveTo>
                    <a:pt x="29" y="358"/>
                  </a:moveTo>
                  <a:lnTo>
                    <a:pt x="29" y="358"/>
                  </a:lnTo>
                  <a:lnTo>
                    <a:pt x="44" y="307"/>
                  </a:lnTo>
                  <a:moveTo>
                    <a:pt x="59" y="255"/>
                  </a:moveTo>
                  <a:lnTo>
                    <a:pt x="59" y="255"/>
                  </a:lnTo>
                  <a:lnTo>
                    <a:pt x="74" y="204"/>
                  </a:lnTo>
                  <a:moveTo>
                    <a:pt x="88" y="153"/>
                  </a:moveTo>
                  <a:lnTo>
                    <a:pt x="88" y="153"/>
                  </a:lnTo>
                  <a:lnTo>
                    <a:pt x="103" y="102"/>
                  </a:lnTo>
                  <a:moveTo>
                    <a:pt x="118" y="50"/>
                  </a:moveTo>
                  <a:lnTo>
                    <a:pt x="118" y="50"/>
                  </a:lnTo>
                  <a:lnTo>
                    <a:pt x="132"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4" name="Freeform 64"/>
            <p:cNvSpPr>
              <a:spLocks noEditPoints="1"/>
            </p:cNvSpPr>
            <p:nvPr/>
          </p:nvSpPr>
          <p:spPr bwMode="auto">
            <a:xfrm>
              <a:off x="4046" y="1817"/>
              <a:ext cx="215" cy="14"/>
            </a:xfrm>
            <a:custGeom>
              <a:avLst/>
              <a:gdLst>
                <a:gd name="T0" fmla="*/ 1007 w 1007"/>
                <a:gd name="T1" fmla="*/ 65 h 65"/>
                <a:gd name="T2" fmla="*/ 1007 w 1007"/>
                <a:gd name="T3" fmla="*/ 65 h 65"/>
                <a:gd name="T4" fmla="*/ 954 w 1007"/>
                <a:gd name="T5" fmla="*/ 61 h 65"/>
                <a:gd name="T6" fmla="*/ 901 w 1007"/>
                <a:gd name="T7" fmla="*/ 58 h 65"/>
                <a:gd name="T8" fmla="*/ 901 w 1007"/>
                <a:gd name="T9" fmla="*/ 58 h 65"/>
                <a:gd name="T10" fmla="*/ 847 w 1007"/>
                <a:gd name="T11" fmla="*/ 54 h 65"/>
                <a:gd name="T12" fmla="*/ 794 w 1007"/>
                <a:gd name="T13" fmla="*/ 51 h 65"/>
                <a:gd name="T14" fmla="*/ 794 w 1007"/>
                <a:gd name="T15" fmla="*/ 51 h 65"/>
                <a:gd name="T16" fmla="*/ 741 w 1007"/>
                <a:gd name="T17" fmla="*/ 48 h 65"/>
                <a:gd name="T18" fmla="*/ 688 w 1007"/>
                <a:gd name="T19" fmla="*/ 44 h 65"/>
                <a:gd name="T20" fmla="*/ 688 w 1007"/>
                <a:gd name="T21" fmla="*/ 44 h 65"/>
                <a:gd name="T22" fmla="*/ 635 w 1007"/>
                <a:gd name="T23" fmla="*/ 41 h 65"/>
                <a:gd name="T24" fmla="*/ 581 w 1007"/>
                <a:gd name="T25" fmla="*/ 37 h 65"/>
                <a:gd name="T26" fmla="*/ 581 w 1007"/>
                <a:gd name="T27" fmla="*/ 37 h 65"/>
                <a:gd name="T28" fmla="*/ 528 w 1007"/>
                <a:gd name="T29" fmla="*/ 34 h 65"/>
                <a:gd name="T30" fmla="*/ 475 w 1007"/>
                <a:gd name="T31" fmla="*/ 31 h 65"/>
                <a:gd name="T32" fmla="*/ 475 w 1007"/>
                <a:gd name="T33" fmla="*/ 31 h 65"/>
                <a:gd name="T34" fmla="*/ 422 w 1007"/>
                <a:gd name="T35" fmla="*/ 27 h 65"/>
                <a:gd name="T36" fmla="*/ 368 w 1007"/>
                <a:gd name="T37" fmla="*/ 24 h 65"/>
                <a:gd name="T38" fmla="*/ 368 w 1007"/>
                <a:gd name="T39" fmla="*/ 24 h 65"/>
                <a:gd name="T40" fmla="*/ 315 w 1007"/>
                <a:gd name="T41" fmla="*/ 20 h 65"/>
                <a:gd name="T42" fmla="*/ 262 w 1007"/>
                <a:gd name="T43" fmla="*/ 17 h 65"/>
                <a:gd name="T44" fmla="*/ 262 w 1007"/>
                <a:gd name="T45" fmla="*/ 17 h 65"/>
                <a:gd name="T46" fmla="*/ 209 w 1007"/>
                <a:gd name="T47" fmla="*/ 14 h 65"/>
                <a:gd name="T48" fmla="*/ 156 w 1007"/>
                <a:gd name="T49" fmla="*/ 10 h 65"/>
                <a:gd name="T50" fmla="*/ 156 w 1007"/>
                <a:gd name="T51" fmla="*/ 10 h 65"/>
                <a:gd name="T52" fmla="*/ 102 w 1007"/>
                <a:gd name="T53" fmla="*/ 7 h 65"/>
                <a:gd name="T54" fmla="*/ 49 w 1007"/>
                <a:gd name="T55" fmla="*/ 3 h 65"/>
                <a:gd name="T56" fmla="*/ 49 w 1007"/>
                <a:gd name="T57" fmla="*/ 3 h 65"/>
                <a:gd name="T58" fmla="*/ 0 w 1007"/>
                <a:gd name="T5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7" h="65">
                  <a:moveTo>
                    <a:pt x="1007" y="65"/>
                  </a:moveTo>
                  <a:lnTo>
                    <a:pt x="1007" y="65"/>
                  </a:lnTo>
                  <a:lnTo>
                    <a:pt x="954" y="61"/>
                  </a:lnTo>
                  <a:moveTo>
                    <a:pt x="901" y="58"/>
                  </a:moveTo>
                  <a:lnTo>
                    <a:pt x="901" y="58"/>
                  </a:lnTo>
                  <a:lnTo>
                    <a:pt x="847" y="54"/>
                  </a:lnTo>
                  <a:moveTo>
                    <a:pt x="794" y="51"/>
                  </a:moveTo>
                  <a:lnTo>
                    <a:pt x="794" y="51"/>
                  </a:lnTo>
                  <a:lnTo>
                    <a:pt x="741" y="48"/>
                  </a:lnTo>
                  <a:moveTo>
                    <a:pt x="688" y="44"/>
                  </a:moveTo>
                  <a:lnTo>
                    <a:pt x="688" y="44"/>
                  </a:lnTo>
                  <a:lnTo>
                    <a:pt x="635" y="41"/>
                  </a:lnTo>
                  <a:moveTo>
                    <a:pt x="581" y="37"/>
                  </a:moveTo>
                  <a:lnTo>
                    <a:pt x="581" y="37"/>
                  </a:lnTo>
                  <a:lnTo>
                    <a:pt x="528" y="34"/>
                  </a:lnTo>
                  <a:moveTo>
                    <a:pt x="475" y="31"/>
                  </a:moveTo>
                  <a:lnTo>
                    <a:pt x="475" y="31"/>
                  </a:lnTo>
                  <a:lnTo>
                    <a:pt x="422" y="27"/>
                  </a:lnTo>
                  <a:moveTo>
                    <a:pt x="368" y="24"/>
                  </a:moveTo>
                  <a:lnTo>
                    <a:pt x="368" y="24"/>
                  </a:lnTo>
                  <a:lnTo>
                    <a:pt x="315" y="20"/>
                  </a:lnTo>
                  <a:moveTo>
                    <a:pt x="262" y="17"/>
                  </a:moveTo>
                  <a:lnTo>
                    <a:pt x="262" y="17"/>
                  </a:lnTo>
                  <a:lnTo>
                    <a:pt x="209" y="14"/>
                  </a:lnTo>
                  <a:moveTo>
                    <a:pt x="156" y="10"/>
                  </a:moveTo>
                  <a:lnTo>
                    <a:pt x="156" y="10"/>
                  </a:lnTo>
                  <a:lnTo>
                    <a:pt x="102" y="7"/>
                  </a:lnTo>
                  <a:moveTo>
                    <a:pt x="49" y="3"/>
                  </a:moveTo>
                  <a:lnTo>
                    <a:pt x="49" y="3"/>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5" name="Freeform 65"/>
            <p:cNvSpPr>
              <a:spLocks noEditPoints="1"/>
            </p:cNvSpPr>
            <p:nvPr/>
          </p:nvSpPr>
          <p:spPr bwMode="auto">
            <a:xfrm>
              <a:off x="4163" y="1902"/>
              <a:ext cx="167" cy="37"/>
            </a:xfrm>
            <a:custGeom>
              <a:avLst/>
              <a:gdLst>
                <a:gd name="T0" fmla="*/ 781 w 781"/>
                <a:gd name="T1" fmla="*/ 173 h 173"/>
                <a:gd name="T2" fmla="*/ 781 w 781"/>
                <a:gd name="T3" fmla="*/ 173 h 173"/>
                <a:gd name="T4" fmla="*/ 729 w 781"/>
                <a:gd name="T5" fmla="*/ 162 h 173"/>
                <a:gd name="T6" fmla="*/ 677 w 781"/>
                <a:gd name="T7" fmla="*/ 150 h 173"/>
                <a:gd name="T8" fmla="*/ 677 w 781"/>
                <a:gd name="T9" fmla="*/ 150 h 173"/>
                <a:gd name="T10" fmla="*/ 625 w 781"/>
                <a:gd name="T11" fmla="*/ 139 h 173"/>
                <a:gd name="T12" fmla="*/ 573 w 781"/>
                <a:gd name="T13" fmla="*/ 127 h 173"/>
                <a:gd name="T14" fmla="*/ 573 w 781"/>
                <a:gd name="T15" fmla="*/ 127 h 173"/>
                <a:gd name="T16" fmla="*/ 521 w 781"/>
                <a:gd name="T17" fmla="*/ 115 h 173"/>
                <a:gd name="T18" fmla="*/ 469 w 781"/>
                <a:gd name="T19" fmla="*/ 104 h 173"/>
                <a:gd name="T20" fmla="*/ 469 w 781"/>
                <a:gd name="T21" fmla="*/ 104 h 173"/>
                <a:gd name="T22" fmla="*/ 417 w 781"/>
                <a:gd name="T23" fmla="*/ 92 h 173"/>
                <a:gd name="T24" fmla="*/ 365 w 781"/>
                <a:gd name="T25" fmla="*/ 81 h 173"/>
                <a:gd name="T26" fmla="*/ 365 w 781"/>
                <a:gd name="T27" fmla="*/ 81 h 173"/>
                <a:gd name="T28" fmla="*/ 313 w 781"/>
                <a:gd name="T29" fmla="*/ 69 h 173"/>
                <a:gd name="T30" fmla="*/ 260 w 781"/>
                <a:gd name="T31" fmla="*/ 58 h 173"/>
                <a:gd name="T32" fmla="*/ 260 w 781"/>
                <a:gd name="T33" fmla="*/ 58 h 173"/>
                <a:gd name="T34" fmla="*/ 208 w 781"/>
                <a:gd name="T35" fmla="*/ 46 h 173"/>
                <a:gd name="T36" fmla="*/ 156 w 781"/>
                <a:gd name="T37" fmla="*/ 35 h 173"/>
                <a:gd name="T38" fmla="*/ 156 w 781"/>
                <a:gd name="T39" fmla="*/ 35 h 173"/>
                <a:gd name="T40" fmla="*/ 104 w 781"/>
                <a:gd name="T41" fmla="*/ 23 h 173"/>
                <a:gd name="T42" fmla="*/ 52 w 781"/>
                <a:gd name="T43" fmla="*/ 12 h 173"/>
                <a:gd name="T44" fmla="*/ 52 w 781"/>
                <a:gd name="T45" fmla="*/ 12 h 173"/>
                <a:gd name="T46" fmla="*/ 0 w 781"/>
                <a:gd name="T4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1" h="173">
                  <a:moveTo>
                    <a:pt x="781" y="173"/>
                  </a:moveTo>
                  <a:lnTo>
                    <a:pt x="781" y="173"/>
                  </a:lnTo>
                  <a:lnTo>
                    <a:pt x="729" y="162"/>
                  </a:lnTo>
                  <a:moveTo>
                    <a:pt x="677" y="150"/>
                  </a:moveTo>
                  <a:lnTo>
                    <a:pt x="677" y="150"/>
                  </a:lnTo>
                  <a:lnTo>
                    <a:pt x="625" y="139"/>
                  </a:lnTo>
                  <a:moveTo>
                    <a:pt x="573" y="127"/>
                  </a:moveTo>
                  <a:lnTo>
                    <a:pt x="573" y="127"/>
                  </a:lnTo>
                  <a:lnTo>
                    <a:pt x="521" y="115"/>
                  </a:lnTo>
                  <a:moveTo>
                    <a:pt x="469" y="104"/>
                  </a:moveTo>
                  <a:lnTo>
                    <a:pt x="469" y="104"/>
                  </a:lnTo>
                  <a:lnTo>
                    <a:pt x="417" y="92"/>
                  </a:lnTo>
                  <a:moveTo>
                    <a:pt x="365" y="81"/>
                  </a:moveTo>
                  <a:lnTo>
                    <a:pt x="365" y="81"/>
                  </a:lnTo>
                  <a:lnTo>
                    <a:pt x="313" y="69"/>
                  </a:lnTo>
                  <a:moveTo>
                    <a:pt x="260" y="58"/>
                  </a:moveTo>
                  <a:lnTo>
                    <a:pt x="260" y="58"/>
                  </a:lnTo>
                  <a:lnTo>
                    <a:pt x="208" y="46"/>
                  </a:lnTo>
                  <a:moveTo>
                    <a:pt x="156" y="35"/>
                  </a:moveTo>
                  <a:lnTo>
                    <a:pt x="156" y="35"/>
                  </a:lnTo>
                  <a:lnTo>
                    <a:pt x="104" y="23"/>
                  </a:lnTo>
                  <a:moveTo>
                    <a:pt x="52" y="12"/>
                  </a:moveTo>
                  <a:lnTo>
                    <a:pt x="52" y="12"/>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sp>
          <p:nvSpPr>
            <p:cNvPr id="76" name="Freeform 66"/>
            <p:cNvSpPr>
              <a:spLocks noEditPoints="1"/>
            </p:cNvSpPr>
            <p:nvPr/>
          </p:nvSpPr>
          <p:spPr bwMode="auto">
            <a:xfrm>
              <a:off x="4050" y="1824"/>
              <a:ext cx="84" cy="58"/>
            </a:xfrm>
            <a:custGeom>
              <a:avLst/>
              <a:gdLst>
                <a:gd name="T0" fmla="*/ 396 w 396"/>
                <a:gd name="T1" fmla="*/ 271 h 271"/>
                <a:gd name="T2" fmla="*/ 396 w 396"/>
                <a:gd name="T3" fmla="*/ 271 h 271"/>
                <a:gd name="T4" fmla="*/ 352 w 396"/>
                <a:gd name="T5" fmla="*/ 241 h 271"/>
                <a:gd name="T6" fmla="*/ 308 w 396"/>
                <a:gd name="T7" fmla="*/ 211 h 271"/>
                <a:gd name="T8" fmla="*/ 308 w 396"/>
                <a:gd name="T9" fmla="*/ 211 h 271"/>
                <a:gd name="T10" fmla="*/ 264 w 396"/>
                <a:gd name="T11" fmla="*/ 181 h 271"/>
                <a:gd name="T12" fmla="*/ 220 w 396"/>
                <a:gd name="T13" fmla="*/ 151 h 271"/>
                <a:gd name="T14" fmla="*/ 220 w 396"/>
                <a:gd name="T15" fmla="*/ 151 h 271"/>
                <a:gd name="T16" fmla="*/ 176 w 396"/>
                <a:gd name="T17" fmla="*/ 120 h 271"/>
                <a:gd name="T18" fmla="*/ 132 w 396"/>
                <a:gd name="T19" fmla="*/ 90 h 271"/>
                <a:gd name="T20" fmla="*/ 132 w 396"/>
                <a:gd name="T21" fmla="*/ 90 h 271"/>
                <a:gd name="T22" fmla="*/ 88 w 396"/>
                <a:gd name="T23" fmla="*/ 60 h 271"/>
                <a:gd name="T24" fmla="*/ 44 w 396"/>
                <a:gd name="T25" fmla="*/ 30 h 271"/>
                <a:gd name="T26" fmla="*/ 44 w 396"/>
                <a:gd name="T27" fmla="*/ 30 h 271"/>
                <a:gd name="T28" fmla="*/ 0 w 396"/>
                <a:gd name="T2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 h="271">
                  <a:moveTo>
                    <a:pt x="396" y="271"/>
                  </a:moveTo>
                  <a:lnTo>
                    <a:pt x="396" y="271"/>
                  </a:lnTo>
                  <a:lnTo>
                    <a:pt x="352" y="241"/>
                  </a:lnTo>
                  <a:moveTo>
                    <a:pt x="308" y="211"/>
                  </a:moveTo>
                  <a:lnTo>
                    <a:pt x="308" y="211"/>
                  </a:lnTo>
                  <a:lnTo>
                    <a:pt x="264" y="181"/>
                  </a:lnTo>
                  <a:moveTo>
                    <a:pt x="220" y="151"/>
                  </a:moveTo>
                  <a:lnTo>
                    <a:pt x="220" y="151"/>
                  </a:lnTo>
                  <a:lnTo>
                    <a:pt x="176" y="120"/>
                  </a:lnTo>
                  <a:moveTo>
                    <a:pt x="132" y="90"/>
                  </a:moveTo>
                  <a:lnTo>
                    <a:pt x="132" y="90"/>
                  </a:lnTo>
                  <a:lnTo>
                    <a:pt x="88" y="60"/>
                  </a:lnTo>
                  <a:moveTo>
                    <a:pt x="44" y="30"/>
                  </a:moveTo>
                  <a:lnTo>
                    <a:pt x="44" y="30"/>
                  </a:lnTo>
                  <a:lnTo>
                    <a:pt x="0" y="0"/>
                  </a:lnTo>
                </a:path>
              </a:pathLst>
            </a:custGeom>
            <a:noFill/>
            <a:ln w="4763" cap="rnd">
              <a:solidFill>
                <a:srgbClr val="7030A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82296" tIns="41148" rIns="82296" bIns="41148" numCol="1" anchor="t" anchorCtr="0" compatLnSpc="1">
              <a:prstTxWarp prst="textNoShape">
                <a:avLst/>
              </a:prstTxWarp>
            </a:bodyPr>
            <a:lstStyle/>
            <a:p>
              <a:endParaRPr lang="en-AU" sz="1620" dirty="0"/>
            </a:p>
          </p:txBody>
        </p:sp>
      </p:grpSp>
      <p:sp>
        <p:nvSpPr>
          <p:cNvPr id="78" name="Flowchart: Magnetic Disk 77"/>
          <p:cNvSpPr/>
          <p:nvPr/>
        </p:nvSpPr>
        <p:spPr>
          <a:xfrm>
            <a:off x="5537750" y="3004612"/>
            <a:ext cx="374664" cy="453650"/>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79" name="Rectangle 78"/>
          <p:cNvSpPr/>
          <p:nvPr/>
        </p:nvSpPr>
        <p:spPr>
          <a:xfrm>
            <a:off x="5817518" y="2456430"/>
            <a:ext cx="374663" cy="11449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80" name="Rectangle 79"/>
          <p:cNvSpPr/>
          <p:nvPr/>
        </p:nvSpPr>
        <p:spPr>
          <a:xfrm>
            <a:off x="5817518" y="2682854"/>
            <a:ext cx="374663" cy="230442"/>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82" name="Straight Connector 81"/>
          <p:cNvCxnSpPr>
            <a:stCxn id="10" idx="2"/>
            <a:endCxn id="11" idx="0"/>
          </p:cNvCxnSpPr>
          <p:nvPr/>
        </p:nvCxnSpPr>
        <p:spPr>
          <a:xfrm>
            <a:off x="5469737" y="2570918"/>
            <a:ext cx="0" cy="11193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1" idx="2"/>
            <a:endCxn id="78" idx="1"/>
          </p:cNvCxnSpPr>
          <p:nvPr/>
        </p:nvCxnSpPr>
        <p:spPr>
          <a:xfrm>
            <a:off x="5469737" y="2913297"/>
            <a:ext cx="255344" cy="9131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9" idx="2"/>
            <a:endCxn id="80" idx="0"/>
          </p:cNvCxnSpPr>
          <p:nvPr/>
        </p:nvCxnSpPr>
        <p:spPr>
          <a:xfrm>
            <a:off x="6004849" y="2570918"/>
            <a:ext cx="0" cy="11193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0" idx="2"/>
            <a:endCxn id="78" idx="1"/>
          </p:cNvCxnSpPr>
          <p:nvPr/>
        </p:nvCxnSpPr>
        <p:spPr>
          <a:xfrm flipH="1">
            <a:off x="5725082" y="2913297"/>
            <a:ext cx="279768" cy="9131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1" idx="3"/>
            <a:endCxn id="80" idx="1"/>
          </p:cNvCxnSpPr>
          <p:nvPr/>
        </p:nvCxnSpPr>
        <p:spPr>
          <a:xfrm>
            <a:off x="5657070" y="2798074"/>
            <a:ext cx="160449"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2" name="Flowchart: Magnetic Disk 91"/>
          <p:cNvSpPr/>
          <p:nvPr/>
        </p:nvSpPr>
        <p:spPr>
          <a:xfrm>
            <a:off x="6321796" y="3611659"/>
            <a:ext cx="374664" cy="453650"/>
          </a:xfrm>
          <a:prstGeom prst="flowChartMagneticDisk">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93" name="Rectangle 92"/>
          <p:cNvSpPr/>
          <p:nvPr/>
        </p:nvSpPr>
        <p:spPr>
          <a:xfrm>
            <a:off x="6321797" y="3039694"/>
            <a:ext cx="374663" cy="11449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94" name="Rectangle 93"/>
          <p:cNvSpPr/>
          <p:nvPr/>
        </p:nvSpPr>
        <p:spPr>
          <a:xfrm>
            <a:off x="6321797" y="3266119"/>
            <a:ext cx="374663" cy="230442"/>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95" name="Flowchart: Magnetic Disk 94"/>
          <p:cNvSpPr/>
          <p:nvPr/>
        </p:nvSpPr>
        <p:spPr>
          <a:xfrm>
            <a:off x="6856908" y="3611659"/>
            <a:ext cx="374664" cy="453650"/>
          </a:xfrm>
          <a:prstGeom prst="flowChartMagneticDisk">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96" name="Rectangle 95"/>
          <p:cNvSpPr/>
          <p:nvPr/>
        </p:nvSpPr>
        <p:spPr>
          <a:xfrm>
            <a:off x="6856908" y="3039694"/>
            <a:ext cx="374663" cy="11449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97" name="Rectangle 96"/>
          <p:cNvSpPr/>
          <p:nvPr/>
        </p:nvSpPr>
        <p:spPr>
          <a:xfrm>
            <a:off x="6856908" y="3266119"/>
            <a:ext cx="374663" cy="230442"/>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98" name="Straight Connector 97"/>
          <p:cNvCxnSpPr>
            <a:stCxn id="93" idx="2"/>
            <a:endCxn id="94" idx="0"/>
          </p:cNvCxnSpPr>
          <p:nvPr/>
        </p:nvCxnSpPr>
        <p:spPr>
          <a:xfrm>
            <a:off x="6509127" y="3154183"/>
            <a:ext cx="0" cy="111935"/>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4" idx="2"/>
            <a:endCxn id="92" idx="1"/>
          </p:cNvCxnSpPr>
          <p:nvPr/>
        </p:nvCxnSpPr>
        <p:spPr>
          <a:xfrm>
            <a:off x="6509127" y="3496559"/>
            <a:ext cx="0" cy="11510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6" idx="2"/>
            <a:endCxn id="97" idx="0"/>
          </p:cNvCxnSpPr>
          <p:nvPr/>
        </p:nvCxnSpPr>
        <p:spPr>
          <a:xfrm>
            <a:off x="7044239" y="3154183"/>
            <a:ext cx="0" cy="111935"/>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7" idx="2"/>
            <a:endCxn id="95" idx="1"/>
          </p:cNvCxnSpPr>
          <p:nvPr/>
        </p:nvCxnSpPr>
        <p:spPr>
          <a:xfrm>
            <a:off x="7044239" y="3496559"/>
            <a:ext cx="0" cy="11510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4" idx="3"/>
            <a:endCxn id="97" idx="1"/>
          </p:cNvCxnSpPr>
          <p:nvPr/>
        </p:nvCxnSpPr>
        <p:spPr>
          <a:xfrm>
            <a:off x="6696461" y="3381338"/>
            <a:ext cx="160449"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91774" y="3690106"/>
            <a:ext cx="374663" cy="114490"/>
          </a:xfrm>
          <a:prstGeom prst="rect">
            <a:avLst/>
          </a:prstGeom>
          <a:solidFill>
            <a:srgbClr val="7030A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05" name="Rectangle 104"/>
          <p:cNvSpPr/>
          <p:nvPr/>
        </p:nvSpPr>
        <p:spPr>
          <a:xfrm>
            <a:off x="7491774" y="3916531"/>
            <a:ext cx="374663" cy="230442"/>
          </a:xfrm>
          <a:prstGeom prst="rect">
            <a:avLst/>
          </a:prstGeom>
          <a:solidFill>
            <a:srgbClr val="7030A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07" name="Rectangle 106"/>
          <p:cNvSpPr/>
          <p:nvPr/>
        </p:nvSpPr>
        <p:spPr>
          <a:xfrm>
            <a:off x="8026886" y="3690106"/>
            <a:ext cx="374663" cy="114490"/>
          </a:xfrm>
          <a:prstGeom prst="rect">
            <a:avLst/>
          </a:prstGeom>
          <a:solidFill>
            <a:srgbClr val="7030A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sp>
        <p:nvSpPr>
          <p:cNvPr id="108" name="Rectangle 107"/>
          <p:cNvSpPr/>
          <p:nvPr/>
        </p:nvSpPr>
        <p:spPr>
          <a:xfrm>
            <a:off x="8026886" y="3916531"/>
            <a:ext cx="374663" cy="230442"/>
          </a:xfrm>
          <a:prstGeom prst="rect">
            <a:avLst/>
          </a:prstGeom>
          <a:solidFill>
            <a:srgbClr val="7030A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dirty="0"/>
          </a:p>
        </p:txBody>
      </p:sp>
      <p:cxnSp>
        <p:nvCxnSpPr>
          <p:cNvPr id="109" name="Straight Connector 108"/>
          <p:cNvCxnSpPr>
            <a:stCxn id="104" idx="2"/>
            <a:endCxn id="105" idx="0"/>
          </p:cNvCxnSpPr>
          <p:nvPr/>
        </p:nvCxnSpPr>
        <p:spPr>
          <a:xfrm>
            <a:off x="7679105" y="3804595"/>
            <a:ext cx="0" cy="111935"/>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5" idx="2"/>
            <a:endCxn id="16" idx="0"/>
          </p:cNvCxnSpPr>
          <p:nvPr/>
        </p:nvCxnSpPr>
        <p:spPr>
          <a:xfrm>
            <a:off x="7679105" y="4146971"/>
            <a:ext cx="33509" cy="205712"/>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7" idx="2"/>
            <a:endCxn id="108" idx="0"/>
          </p:cNvCxnSpPr>
          <p:nvPr/>
        </p:nvCxnSpPr>
        <p:spPr>
          <a:xfrm>
            <a:off x="8214216" y="3804595"/>
            <a:ext cx="0" cy="111935"/>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8" idx="2"/>
            <a:endCxn id="23" idx="0"/>
          </p:cNvCxnSpPr>
          <p:nvPr/>
        </p:nvCxnSpPr>
        <p:spPr>
          <a:xfrm flipH="1">
            <a:off x="8095009" y="4146973"/>
            <a:ext cx="119209" cy="250512"/>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5" idx="3"/>
            <a:endCxn id="108" idx="1"/>
          </p:cNvCxnSpPr>
          <p:nvPr/>
        </p:nvCxnSpPr>
        <p:spPr>
          <a:xfrm>
            <a:off x="7866438" y="4031750"/>
            <a:ext cx="160449" cy="0"/>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922581" y="4387260"/>
            <a:ext cx="2099934" cy="590931"/>
          </a:xfrm>
          <a:prstGeom prst="rect">
            <a:avLst/>
          </a:prstGeom>
          <a:noFill/>
        </p:spPr>
        <p:txBody>
          <a:bodyPr wrap="none" rtlCol="0">
            <a:spAutoFit/>
          </a:bodyPr>
          <a:lstStyle/>
          <a:p>
            <a:r>
              <a:rPr lang="en-AU" sz="1620" i="1" dirty="0"/>
              <a:t>Choose your design,</a:t>
            </a:r>
          </a:p>
          <a:p>
            <a:r>
              <a:rPr lang="en-AU" sz="1620" i="1" dirty="0"/>
              <a:t>Choose your trade-offs</a:t>
            </a:r>
          </a:p>
        </p:txBody>
      </p:sp>
      <p:graphicFrame>
        <p:nvGraphicFramePr>
          <p:cNvPr id="106" name="Chart 105"/>
          <p:cNvGraphicFramePr/>
          <p:nvPr/>
        </p:nvGraphicFramePr>
        <p:xfrm>
          <a:off x="179516" y="2320738"/>
          <a:ext cx="4581154" cy="3017037"/>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CB94BFD7-565A-B743-A188-99803111ADDA}"/>
              </a:ext>
            </a:extLst>
          </p:cNvPr>
          <p:cNvSpPr>
            <a:spLocks noGrp="1"/>
          </p:cNvSpPr>
          <p:nvPr>
            <p:ph type="sldNum" sz="quarter" idx="4"/>
          </p:nvPr>
        </p:nvSpPr>
        <p:spPr/>
        <p:txBody>
          <a:bodyPr/>
          <a:lstStyle/>
          <a:p>
            <a:fld id="{97F98C0B-273E-428A-ABCF-EBED2BA25188}" type="slidenum">
              <a:rPr lang="en-US" smtClean="0"/>
              <a:t>17</a:t>
            </a:fld>
            <a:endParaRPr lang="en-US"/>
          </a:p>
        </p:txBody>
      </p:sp>
    </p:spTree>
    <p:extLst>
      <p:ext uri="{BB962C8B-B14F-4D97-AF65-F5344CB8AC3E}">
        <p14:creationId xmlns:p14="http://schemas.microsoft.com/office/powerpoint/2010/main" val="173750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4-2PatternsAndStyles">
            <a:extLst>
              <a:ext uri="{FF2B5EF4-FFF2-40B4-BE49-F238E27FC236}">
                <a16:creationId xmlns:a16="http://schemas.microsoft.com/office/drawing/2014/main" id="{C7B90C13-A175-D743-0126-86C23CC0C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362" y="1114533"/>
            <a:ext cx="3502745" cy="3997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8CD626F1-BBF5-DC7F-C2D0-8657E0574721}"/>
              </a:ext>
            </a:extLst>
          </p:cNvPr>
          <p:cNvSpPr>
            <a:spLocks noGrp="1"/>
          </p:cNvSpPr>
          <p:nvPr>
            <p:ph idx="1"/>
          </p:nvPr>
        </p:nvSpPr>
        <p:spPr>
          <a:xfrm>
            <a:off x="648000" y="1244944"/>
            <a:ext cx="4438350" cy="3669957"/>
          </a:xfrm>
        </p:spPr>
        <p:txBody>
          <a:bodyPr>
            <a:normAutofit/>
          </a:bodyPr>
          <a:lstStyle/>
          <a:p>
            <a:r>
              <a:rPr lang="en-AU" dirty="0"/>
              <a:t>From scratch</a:t>
            </a:r>
          </a:p>
          <a:p>
            <a:pPr lvl="1"/>
            <a:r>
              <a:rPr lang="en-AU" sz="1800" dirty="0"/>
              <a:t>Unexpected solutions can be found</a:t>
            </a:r>
          </a:p>
          <a:p>
            <a:pPr lvl="1"/>
            <a:r>
              <a:rPr lang="en-AU" sz="1800" dirty="0"/>
              <a:t>Labour-intensive &amp; error-prone</a:t>
            </a:r>
          </a:p>
          <a:p>
            <a:r>
              <a:rPr lang="en-AU" dirty="0"/>
              <a:t>Apply a generic solution or strategy (style/pattern) &amp; adapt it to the problem</a:t>
            </a:r>
          </a:p>
          <a:p>
            <a:pPr lvl="1"/>
            <a:r>
              <a:rPr lang="en-AU" sz="1800" dirty="0"/>
              <a:t>Reuse, less work, &amp; less errors</a:t>
            </a:r>
          </a:p>
          <a:p>
            <a:pPr lvl="1"/>
            <a:r>
              <a:rPr lang="en-AU" sz="1800" dirty="0"/>
              <a:t>Generic solution might be ill-fitting or too generic</a:t>
            </a:r>
          </a:p>
        </p:txBody>
      </p:sp>
      <p:sp>
        <p:nvSpPr>
          <p:cNvPr id="3" name="Title 2">
            <a:extLst>
              <a:ext uri="{FF2B5EF4-FFF2-40B4-BE49-F238E27FC236}">
                <a16:creationId xmlns:a16="http://schemas.microsoft.com/office/drawing/2014/main" id="{4E393985-5419-0B68-79CB-2AC57150FD63}"/>
              </a:ext>
            </a:extLst>
          </p:cNvPr>
          <p:cNvSpPr>
            <a:spLocks noGrp="1"/>
          </p:cNvSpPr>
          <p:nvPr>
            <p:ph type="title"/>
          </p:nvPr>
        </p:nvSpPr>
        <p:spPr/>
        <p:txBody>
          <a:bodyPr/>
          <a:lstStyle/>
          <a:p>
            <a:r>
              <a:rPr lang="en-AU" dirty="0"/>
              <a:t>Software </a:t>
            </a:r>
            <a:r>
              <a:rPr lang="en-AU" altLang="zh-CN" dirty="0"/>
              <a:t>Architecture Design </a:t>
            </a:r>
            <a:endParaRPr lang="en-AU" dirty="0"/>
          </a:p>
        </p:txBody>
      </p:sp>
      <p:sp>
        <p:nvSpPr>
          <p:cNvPr id="6" name="TextBox 5">
            <a:extLst>
              <a:ext uri="{FF2B5EF4-FFF2-40B4-BE49-F238E27FC236}">
                <a16:creationId xmlns:a16="http://schemas.microsoft.com/office/drawing/2014/main" id="{F0AE1EBC-90B9-F034-C17D-F52B828AA975}"/>
              </a:ext>
            </a:extLst>
          </p:cNvPr>
          <p:cNvSpPr txBox="1"/>
          <p:nvPr/>
        </p:nvSpPr>
        <p:spPr>
          <a:xfrm>
            <a:off x="4384720" y="4843364"/>
            <a:ext cx="4640218" cy="400110"/>
          </a:xfrm>
          <a:prstGeom prst="rect">
            <a:avLst/>
          </a:prstGeom>
          <a:noFill/>
        </p:spPr>
        <p:txBody>
          <a:bodyPr wrap="square">
            <a:spAutoFit/>
          </a:bodyPr>
          <a:lstStyle/>
          <a:p>
            <a:r>
              <a:rPr lang="en-US" sz="1000" dirty="0">
                <a:latin typeface="Helvetica" charset="0"/>
              </a:rPr>
              <a:t>Source: Software Architecture: Foundations, Theory, and Practice; Richard N. Taylor, Nenad Medvidovic, and Eric M. Dashofy; </a:t>
            </a:r>
            <a:r>
              <a:rPr lang="en-US" sz="1000" dirty="0">
                <a:latin typeface="Arial" charset="0"/>
              </a:rPr>
              <a:t>2008, John Wiley &amp; Sons, Inc. </a:t>
            </a:r>
            <a:endParaRPr lang="en-US" sz="1000" dirty="0">
              <a:latin typeface="Helvetica" charset="0"/>
            </a:endParaRPr>
          </a:p>
        </p:txBody>
      </p:sp>
      <p:sp>
        <p:nvSpPr>
          <p:cNvPr id="7" name="Slide Number Placeholder 6">
            <a:extLst>
              <a:ext uri="{FF2B5EF4-FFF2-40B4-BE49-F238E27FC236}">
                <a16:creationId xmlns:a16="http://schemas.microsoft.com/office/drawing/2014/main" id="{921F91FF-F1CD-D440-69C9-A3F64E917FF4}"/>
              </a:ext>
            </a:extLst>
          </p:cNvPr>
          <p:cNvSpPr>
            <a:spLocks noGrp="1"/>
          </p:cNvSpPr>
          <p:nvPr>
            <p:ph type="sldNum" sz="quarter" idx="4"/>
          </p:nvPr>
        </p:nvSpPr>
        <p:spPr/>
        <p:txBody>
          <a:bodyPr/>
          <a:lstStyle/>
          <a:p>
            <a:fld id="{97F98C0B-273E-428A-ABCF-EBED2BA25188}" type="slidenum">
              <a:rPr lang="en-US" smtClean="0"/>
              <a:t>18</a:t>
            </a:fld>
            <a:endParaRPr lang="en-US"/>
          </a:p>
        </p:txBody>
      </p:sp>
    </p:spTree>
    <p:extLst>
      <p:ext uri="{BB962C8B-B14F-4D97-AF65-F5344CB8AC3E}">
        <p14:creationId xmlns:p14="http://schemas.microsoft.com/office/powerpoint/2010/main" val="2117016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7D0387-8D93-81C6-E761-F37E19C398FF}"/>
              </a:ext>
            </a:extLst>
          </p:cNvPr>
          <p:cNvSpPr>
            <a:spLocks noGrp="1"/>
          </p:cNvSpPr>
          <p:nvPr>
            <p:ph type="title"/>
          </p:nvPr>
        </p:nvSpPr>
        <p:spPr>
          <a:xfrm>
            <a:off x="648000" y="287999"/>
            <a:ext cx="7920000" cy="648000"/>
          </a:xfrm>
        </p:spPr>
        <p:txBody>
          <a:bodyPr>
            <a:normAutofit/>
          </a:bodyPr>
          <a:lstStyle/>
          <a:p>
            <a:r>
              <a:rPr lang="en-AU" dirty="0"/>
              <a:t>Architectural Styles vs Patterns</a:t>
            </a:r>
          </a:p>
        </p:txBody>
      </p:sp>
      <p:sp>
        <p:nvSpPr>
          <p:cNvPr id="4" name="Slide Number Placeholder 3">
            <a:extLst>
              <a:ext uri="{FF2B5EF4-FFF2-40B4-BE49-F238E27FC236}">
                <a16:creationId xmlns:a16="http://schemas.microsoft.com/office/drawing/2014/main" id="{0A607E67-5CB1-C135-6CE7-1B75A2A409BE}"/>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19</a:t>
            </a:fld>
            <a:endParaRPr lang="en-US"/>
          </a:p>
        </p:txBody>
      </p:sp>
      <p:graphicFrame>
        <p:nvGraphicFramePr>
          <p:cNvPr id="13" name="Table 13">
            <a:extLst>
              <a:ext uri="{FF2B5EF4-FFF2-40B4-BE49-F238E27FC236}">
                <a16:creationId xmlns:a16="http://schemas.microsoft.com/office/drawing/2014/main" id="{045DEB86-B73A-6B6E-589C-035221E9707E}"/>
              </a:ext>
            </a:extLst>
          </p:cNvPr>
          <p:cNvGraphicFramePr>
            <a:graphicFrameLocks noGrp="1"/>
          </p:cNvGraphicFramePr>
          <p:nvPr>
            <p:extLst>
              <p:ext uri="{D42A27DB-BD31-4B8C-83A1-F6EECF244321}">
                <p14:modId xmlns:p14="http://schemas.microsoft.com/office/powerpoint/2010/main" val="246882116"/>
              </p:ext>
            </p:extLst>
          </p:nvPr>
        </p:nvGraphicFramePr>
        <p:xfrm>
          <a:off x="647700" y="1201316"/>
          <a:ext cx="7920038" cy="3931827"/>
        </p:xfrm>
        <a:graphic>
          <a:graphicData uri="http://schemas.openxmlformats.org/drawingml/2006/table">
            <a:tbl>
              <a:tblPr firstRow="1" bandRow="1">
                <a:tableStyleId>{5C22544A-7EE6-4342-B048-85BDC9FD1C3A}</a:tableStyleId>
              </a:tblPr>
              <a:tblGrid>
                <a:gridCol w="3960019">
                  <a:extLst>
                    <a:ext uri="{9D8B030D-6E8A-4147-A177-3AD203B41FA5}">
                      <a16:colId xmlns:a16="http://schemas.microsoft.com/office/drawing/2014/main" val="2755004799"/>
                    </a:ext>
                  </a:extLst>
                </a:gridCol>
                <a:gridCol w="3960019">
                  <a:extLst>
                    <a:ext uri="{9D8B030D-6E8A-4147-A177-3AD203B41FA5}">
                      <a16:colId xmlns:a16="http://schemas.microsoft.com/office/drawing/2014/main" val="2804022946"/>
                    </a:ext>
                  </a:extLst>
                </a:gridCol>
              </a:tblGrid>
              <a:tr h="365667">
                <a:tc>
                  <a:txBody>
                    <a:bodyPr/>
                    <a:lstStyle/>
                    <a:p>
                      <a:pPr algn="ctr"/>
                      <a:r>
                        <a:rPr lang="en-AU" dirty="0"/>
                        <a:t>Architectural Style</a:t>
                      </a:r>
                    </a:p>
                  </a:txBody>
                  <a:tcPr/>
                </a:tc>
                <a:tc>
                  <a:txBody>
                    <a:bodyPr/>
                    <a:lstStyle/>
                    <a:p>
                      <a:pPr algn="ctr"/>
                      <a:r>
                        <a:rPr lang="en-AU" dirty="0"/>
                        <a:t>Architectural Pattern</a:t>
                      </a:r>
                    </a:p>
                  </a:txBody>
                  <a:tcPr/>
                </a:tc>
                <a:extLst>
                  <a:ext uri="{0D108BD9-81ED-4DB2-BD59-A6C34878D82A}">
                    <a16:rowId xmlns:a16="http://schemas.microsoft.com/office/drawing/2014/main" val="1466671759"/>
                  </a:ext>
                </a:extLst>
              </a:tr>
              <a:tr h="578973">
                <a:tc>
                  <a:txBody>
                    <a:bodyPr/>
                    <a:lstStyle/>
                    <a:p>
                      <a:r>
                        <a:rPr lang="en-AU" sz="1700" b="0" i="0" u="none" strike="noStrike" kern="1200" dirty="0">
                          <a:solidFill>
                            <a:schemeClr val="dk1"/>
                          </a:solidFill>
                          <a:effectLst/>
                          <a:latin typeface="+mn-lt"/>
                          <a:ea typeface="+mn-ea"/>
                          <a:cs typeface="+mn-cs"/>
                        </a:rPr>
                        <a:t>A set of principles &amp; guidelines that dictate overall characteristics of the architecture</a:t>
                      </a:r>
                      <a:endParaRPr lang="en-AU" sz="1700" dirty="0"/>
                    </a:p>
                  </a:txBody>
                  <a:tcPr/>
                </a:tc>
                <a:tc>
                  <a:txBody>
                    <a:bodyPr/>
                    <a:lstStyle/>
                    <a:p>
                      <a:r>
                        <a:rPr lang="en-AU" sz="1700" b="0" i="0" u="none" strike="noStrike" kern="1200" dirty="0">
                          <a:solidFill>
                            <a:schemeClr val="dk1"/>
                          </a:solidFill>
                          <a:effectLst/>
                          <a:latin typeface="+mn-lt"/>
                          <a:ea typeface="+mn-ea"/>
                          <a:cs typeface="+mn-cs"/>
                        </a:rPr>
                        <a:t>A general, reusable solution to a recurring design problem</a:t>
                      </a:r>
                      <a:endParaRPr lang="en-AU" sz="1700" dirty="0"/>
                    </a:p>
                  </a:txBody>
                  <a:tcPr/>
                </a:tc>
                <a:extLst>
                  <a:ext uri="{0D108BD9-81ED-4DB2-BD59-A6C34878D82A}">
                    <a16:rowId xmlns:a16="http://schemas.microsoft.com/office/drawing/2014/main" val="484635235"/>
                  </a:ext>
                </a:extLst>
              </a:tr>
              <a:tr h="578973">
                <a:tc>
                  <a:txBody>
                    <a:bodyPr/>
                    <a:lstStyle/>
                    <a:p>
                      <a:r>
                        <a:rPr lang="en-AU" sz="1700" b="0" i="0" u="none" strike="noStrike" kern="1200" dirty="0">
                          <a:solidFill>
                            <a:schemeClr val="dk1"/>
                          </a:solidFill>
                          <a:effectLst/>
                          <a:latin typeface="+mn-lt"/>
                          <a:ea typeface="+mn-ea"/>
                          <a:cs typeface="+mn-cs"/>
                        </a:rPr>
                        <a:t>Defines vocabulary, design principles, &amp; constraints</a:t>
                      </a:r>
                      <a:endParaRPr lang="en-AU" sz="1700" dirty="0"/>
                    </a:p>
                  </a:txBody>
                  <a:tcPr/>
                </a:tc>
                <a:tc>
                  <a:txBody>
                    <a:bodyPr/>
                    <a:lstStyle/>
                    <a:p>
                      <a:r>
                        <a:rPr lang="en-AU" sz="1700" b="0" i="0" u="none" strike="noStrike" kern="1200" dirty="0">
                          <a:solidFill>
                            <a:schemeClr val="dk1"/>
                          </a:solidFill>
                          <a:effectLst/>
                          <a:latin typeface="+mn-lt"/>
                          <a:ea typeface="+mn-ea"/>
                          <a:cs typeface="+mn-cs"/>
                        </a:rPr>
                        <a:t>Set of predefined rules, principles, &amp; relationships among components</a:t>
                      </a:r>
                      <a:endParaRPr lang="en-AU" sz="1700" dirty="0"/>
                    </a:p>
                  </a:txBody>
                  <a:tcPr/>
                </a:tc>
                <a:extLst>
                  <a:ext uri="{0D108BD9-81ED-4DB2-BD59-A6C34878D82A}">
                    <a16:rowId xmlns:a16="http://schemas.microsoft.com/office/drawing/2014/main" val="45844066"/>
                  </a:ext>
                </a:extLst>
              </a:tr>
              <a:tr h="335195">
                <a:tc>
                  <a:txBody>
                    <a:bodyPr/>
                    <a:lstStyle/>
                    <a:p>
                      <a:pPr lvl="0"/>
                      <a:r>
                        <a:rPr lang="en-AU" sz="1700" dirty="0"/>
                        <a:t>Doesn’t solve a specific problem</a:t>
                      </a:r>
                    </a:p>
                  </a:txBody>
                  <a:tcPr/>
                </a:tc>
                <a:tc>
                  <a:txBody>
                    <a:bodyPr/>
                    <a:lstStyle/>
                    <a:p>
                      <a:r>
                        <a:rPr lang="en-AU" sz="1700" dirty="0"/>
                        <a:t>Solves a specific problem</a:t>
                      </a:r>
                    </a:p>
                  </a:txBody>
                  <a:tcPr/>
                </a:tc>
                <a:extLst>
                  <a:ext uri="{0D108BD9-81ED-4DB2-BD59-A6C34878D82A}">
                    <a16:rowId xmlns:a16="http://schemas.microsoft.com/office/drawing/2014/main" val="1067796081"/>
                  </a:ext>
                </a:extLst>
              </a:tr>
              <a:tr h="362482">
                <a:tc>
                  <a:txBody>
                    <a:bodyPr/>
                    <a:lstStyle/>
                    <a:p>
                      <a:pPr lvl="0"/>
                      <a:r>
                        <a:rPr lang="en-AU" sz="1700" b="0" i="0" u="none" strike="noStrike" kern="1200" dirty="0">
                          <a:solidFill>
                            <a:schemeClr val="dk1"/>
                          </a:solidFill>
                          <a:effectLst/>
                          <a:latin typeface="+mn-lt"/>
                          <a:ea typeface="+mn-ea"/>
                          <a:cs typeface="+mn-cs"/>
                        </a:rPr>
                        <a:t>May encompass multiple architectural patterns</a:t>
                      </a:r>
                      <a:endParaRPr lang="en-AU" sz="1700" dirty="0"/>
                    </a:p>
                  </a:txBody>
                  <a:tcPr/>
                </a:tc>
                <a:tc>
                  <a:txBody>
                    <a:bodyPr/>
                    <a:lstStyle/>
                    <a:p>
                      <a:r>
                        <a:rPr lang="en-AU" sz="1700" dirty="0"/>
                        <a:t>Typically, independent</a:t>
                      </a:r>
                    </a:p>
                  </a:txBody>
                  <a:tcPr/>
                </a:tc>
                <a:extLst>
                  <a:ext uri="{0D108BD9-81ED-4DB2-BD59-A6C34878D82A}">
                    <a16:rowId xmlns:a16="http://schemas.microsoft.com/office/drawing/2014/main" val="610534613"/>
                  </a:ext>
                </a:extLst>
              </a:tr>
              <a:tr h="1310308">
                <a:tc>
                  <a:txBody>
                    <a:bodyPr/>
                    <a:lstStyle/>
                    <a:p>
                      <a:pPr lvl="0"/>
                      <a:r>
                        <a:rPr lang="en-AU" sz="1700" dirty="0"/>
                        <a:t>Client-server, Peer-to-peer</a:t>
                      </a:r>
                    </a:p>
                    <a:p>
                      <a:pPr lvl="0"/>
                      <a:r>
                        <a:rPr lang="en-AU" sz="1700" dirty="0"/>
                        <a:t>Service Oriented Architecture (SOA)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700" dirty="0" err="1"/>
                        <a:t>REpresentational</a:t>
                      </a:r>
                      <a:r>
                        <a:rPr lang="en-AU" sz="1700" dirty="0"/>
                        <a:t> State Transfer (REST)</a:t>
                      </a:r>
                    </a:p>
                    <a:p>
                      <a:pPr lvl="0"/>
                      <a:r>
                        <a:rPr lang="en-AU" sz="1700" dirty="0"/>
                        <a:t>Object-oriented</a:t>
                      </a:r>
                    </a:p>
                    <a:p>
                      <a:pPr lvl="0"/>
                      <a:r>
                        <a:rPr lang="en-AU" sz="1700" dirty="0"/>
                        <a:t>Publisher-Subscriber</a:t>
                      </a:r>
                    </a:p>
                  </a:txBody>
                  <a:tcPr/>
                </a:tc>
                <a:tc>
                  <a:txBody>
                    <a:bodyPr/>
                    <a:lstStyle/>
                    <a:p>
                      <a:r>
                        <a:rPr lang="en-AU" sz="1700" dirty="0"/>
                        <a:t>3-tier</a:t>
                      </a:r>
                    </a:p>
                    <a:p>
                      <a:r>
                        <a:rPr lang="en-AU" sz="1700" dirty="0"/>
                        <a:t>Model-View-Controller (MVC)</a:t>
                      </a:r>
                    </a:p>
                    <a:p>
                      <a:r>
                        <a:rPr lang="en-AU" sz="1700" dirty="0"/>
                        <a:t>Microservices</a:t>
                      </a:r>
                    </a:p>
                    <a:p>
                      <a:r>
                        <a:rPr lang="en-AU" sz="1700" dirty="0"/>
                        <a:t>Extract, Transform, Load (ETL)</a:t>
                      </a:r>
                    </a:p>
                  </a:txBody>
                  <a:tcPr/>
                </a:tc>
                <a:extLst>
                  <a:ext uri="{0D108BD9-81ED-4DB2-BD59-A6C34878D82A}">
                    <a16:rowId xmlns:a16="http://schemas.microsoft.com/office/drawing/2014/main" val="2945839649"/>
                  </a:ext>
                </a:extLst>
              </a:tr>
            </a:tbl>
          </a:graphicData>
        </a:graphic>
      </p:graphicFrame>
    </p:spTree>
    <p:extLst>
      <p:ext uri="{BB962C8B-B14F-4D97-AF65-F5344CB8AC3E}">
        <p14:creationId xmlns:p14="http://schemas.microsoft.com/office/powerpoint/2010/main" val="56359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p:txBody>
          <a:bodyPr/>
          <a:lstStyle/>
          <a:p>
            <a:r>
              <a:rPr lang="en-AU" dirty="0"/>
              <a:t>Software design process</a:t>
            </a:r>
          </a:p>
          <a:p>
            <a:r>
              <a:rPr lang="en-AU" dirty="0"/>
              <a:t>Requirements</a:t>
            </a:r>
          </a:p>
          <a:p>
            <a:pPr lvl="1"/>
            <a:r>
              <a:rPr lang="en-AU" sz="1800" dirty="0"/>
              <a:t>Functional &amp; non-functional</a:t>
            </a:r>
          </a:p>
          <a:p>
            <a:r>
              <a:rPr lang="en-AU" dirty="0"/>
              <a:t>Software architecture</a:t>
            </a:r>
          </a:p>
          <a:p>
            <a:pPr lvl="1"/>
            <a:r>
              <a:rPr lang="en-AU" sz="1800" dirty="0"/>
              <a:t>Viewpoints</a:t>
            </a:r>
          </a:p>
          <a:p>
            <a:pPr lvl="1"/>
            <a:r>
              <a:rPr lang="en-AU" sz="1800" dirty="0"/>
              <a:t>Components &amp; connectors</a:t>
            </a:r>
          </a:p>
          <a:p>
            <a:r>
              <a:rPr lang="en-AU" dirty="0"/>
              <a:t>Architecture analysis &amp; design trade-offs</a:t>
            </a:r>
          </a:p>
          <a:p>
            <a:pPr lvl="1"/>
            <a:r>
              <a:rPr lang="en-AU" sz="1800" dirty="0"/>
              <a:t>Architecture Trade-off Analysis Method (ATAM)</a:t>
            </a:r>
          </a:p>
          <a:p>
            <a:endParaRPr lang="en-AU" dirty="0"/>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p:txBody>
          <a:bodyPr/>
          <a:lstStyle/>
          <a:p>
            <a:r>
              <a:rPr lang="en-AU" dirty="0"/>
              <a:t>Outline</a:t>
            </a:r>
          </a:p>
        </p:txBody>
      </p:sp>
      <p:sp>
        <p:nvSpPr>
          <p:cNvPr id="3" name="Slide Number Placeholder 2">
            <a:extLst>
              <a:ext uri="{FF2B5EF4-FFF2-40B4-BE49-F238E27FC236}">
                <a16:creationId xmlns:a16="http://schemas.microsoft.com/office/drawing/2014/main" id="{76C8F1E1-13B5-FD3D-FB5D-1DFFB6804FA7}"/>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04940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Viewpoints &amp; Views</a:t>
            </a:r>
          </a:p>
        </p:txBody>
      </p:sp>
      <p:pic>
        <p:nvPicPr>
          <p:cNvPr id="7" name="Content Placeholder 6"/>
          <p:cNvPicPr>
            <a:picLocks noGrp="1" noChangeAspect="1"/>
          </p:cNvPicPr>
          <p:nvPr>
            <p:ph idx="1"/>
          </p:nvPr>
        </p:nvPicPr>
        <p:blipFill rotWithShape="1">
          <a:blip r:embed="rId3" cstate="print">
            <a:extLst>
              <a:ext uri="{28A0092B-C50C-407E-A947-70E740481C1C}">
                <a14:useLocalDpi xmlns:a14="http://schemas.microsoft.com/office/drawing/2010/main"/>
              </a:ext>
            </a:extLst>
          </a:blip>
          <a:srcRect/>
          <a:stretch/>
        </p:blipFill>
        <p:spPr>
          <a:xfrm flipH="1">
            <a:off x="251520" y="1143636"/>
            <a:ext cx="5170120" cy="2880000"/>
          </a:xfrm>
        </p:spPr>
      </p:pic>
      <p:pic>
        <p:nvPicPr>
          <p:cNvPr id="8" name="Picture 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588224" y="1275962"/>
            <a:ext cx="1800200" cy="2747675"/>
          </a:xfrm>
          <a:prstGeom prst="rect">
            <a:avLst/>
          </a:prstGeom>
        </p:spPr>
      </p:pic>
      <p:sp>
        <p:nvSpPr>
          <p:cNvPr id="6" name="Content Placeholder 1">
            <a:extLst>
              <a:ext uri="{FF2B5EF4-FFF2-40B4-BE49-F238E27FC236}">
                <a16:creationId xmlns:a16="http://schemas.microsoft.com/office/drawing/2014/main" id="{A5E25114-D76F-3539-DDEE-2F65FCDD6741}"/>
              </a:ext>
            </a:extLst>
          </p:cNvPr>
          <p:cNvSpPr txBox="1">
            <a:spLocks/>
          </p:cNvSpPr>
          <p:nvPr/>
        </p:nvSpPr>
        <p:spPr>
          <a:xfrm>
            <a:off x="648000" y="4132240"/>
            <a:ext cx="7920000" cy="957508"/>
          </a:xfrm>
          <a:prstGeom prst="rect">
            <a:avLst/>
          </a:prstGeom>
        </p:spPr>
        <p:txBody>
          <a:bodyPr vert="horz" lIns="0" tIns="0" rIns="0" bIns="0" rtlCol="0">
            <a:normAutofit fontScale="92500" lnSpcReduction="10000"/>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AU" dirty="0">
                <a:latin typeface="Söhne"/>
              </a:rPr>
              <a:t>View – Representation of a specific set of architectural concerns</a:t>
            </a:r>
          </a:p>
          <a:p>
            <a:pPr marL="171450" indent="-171450"/>
            <a:r>
              <a:rPr lang="en-AU" dirty="0">
                <a:latin typeface="Söhne"/>
              </a:rPr>
              <a:t>Viewpoint – Perspective, concerns, &amp; guidelines for creating architecture views</a:t>
            </a:r>
            <a:endParaRPr lang="en-US" dirty="0">
              <a:latin typeface="Söhne"/>
            </a:endParaRPr>
          </a:p>
        </p:txBody>
      </p:sp>
      <p:sp>
        <p:nvSpPr>
          <p:cNvPr id="2" name="Slide Number Placeholder 1">
            <a:extLst>
              <a:ext uri="{FF2B5EF4-FFF2-40B4-BE49-F238E27FC236}">
                <a16:creationId xmlns:a16="http://schemas.microsoft.com/office/drawing/2014/main" id="{6AAC9DCE-960E-DFF7-ECBC-91676764A45C}"/>
              </a:ext>
            </a:extLst>
          </p:cNvPr>
          <p:cNvSpPr>
            <a:spLocks noGrp="1"/>
          </p:cNvSpPr>
          <p:nvPr>
            <p:ph type="sldNum" sz="quarter" idx="4"/>
          </p:nvPr>
        </p:nvSpPr>
        <p:spPr/>
        <p:txBody>
          <a:bodyPr/>
          <a:lstStyle/>
          <a:p>
            <a:fld id="{97F98C0B-273E-428A-ABCF-EBED2BA25188}" type="slidenum">
              <a:rPr lang="en-US" smtClean="0"/>
              <a:t>20</a:t>
            </a:fld>
            <a:endParaRPr lang="en-US"/>
          </a:p>
        </p:txBody>
      </p:sp>
    </p:spTree>
    <p:extLst>
      <p:ext uri="{BB962C8B-B14F-4D97-AF65-F5344CB8AC3E}">
        <p14:creationId xmlns:p14="http://schemas.microsoft.com/office/powerpoint/2010/main" val="344763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7700" y="1273175"/>
            <a:ext cx="4729163" cy="3913188"/>
          </a:xfrm>
        </p:spPr>
        <p:txBody>
          <a:bodyPr>
            <a:normAutofit fontScale="92500"/>
          </a:bodyPr>
          <a:lstStyle/>
          <a:p>
            <a:r>
              <a:rPr lang="en-AU" altLang="en-US" dirty="0"/>
              <a:t>Logical – Architecturally-significant elements &amp; their relationships</a:t>
            </a:r>
          </a:p>
          <a:p>
            <a:r>
              <a:rPr lang="en-AU" altLang="en-US" dirty="0"/>
              <a:t>Process – Dynamic </a:t>
            </a:r>
            <a:r>
              <a:rPr lang="en-AU" altLang="en-US" dirty="0" err="1"/>
              <a:t>behavior</a:t>
            </a:r>
            <a:r>
              <a:rPr lang="en-AU" altLang="en-US" dirty="0"/>
              <a:t>, concurrency &amp; communications elements</a:t>
            </a:r>
          </a:p>
          <a:p>
            <a:r>
              <a:rPr lang="en-AU" altLang="en-US" dirty="0"/>
              <a:t>Physical – How processes &amp; components are mapped to application’s hardware</a:t>
            </a:r>
          </a:p>
          <a:p>
            <a:r>
              <a:rPr lang="en-AU" altLang="en-US" dirty="0"/>
              <a:t>Development – Internal organization of software components</a:t>
            </a:r>
          </a:p>
          <a:p>
            <a:r>
              <a:rPr lang="en-AU" altLang="en-US" dirty="0"/>
              <a:t>Scenarios/Use cases – </a:t>
            </a:r>
            <a:r>
              <a:rPr lang="en-AU" dirty="0"/>
              <a:t>Concrete examples of system behaviour in specific contexts</a:t>
            </a:r>
          </a:p>
          <a:p>
            <a:pPr lvl="1"/>
            <a:r>
              <a:rPr lang="en-AU" altLang="en-US" sz="1900" dirty="0"/>
              <a:t>Related to more than 1 view</a:t>
            </a:r>
          </a:p>
        </p:txBody>
      </p:sp>
      <p:sp>
        <p:nvSpPr>
          <p:cNvPr id="5" name="Title 4"/>
          <p:cNvSpPr>
            <a:spLocks noGrp="1"/>
          </p:cNvSpPr>
          <p:nvPr>
            <p:ph type="title"/>
          </p:nvPr>
        </p:nvSpPr>
        <p:spPr>
          <a:xfrm>
            <a:off x="648000" y="287999"/>
            <a:ext cx="6631640" cy="648000"/>
          </a:xfrm>
        </p:spPr>
        <p:txBody>
          <a:bodyPr/>
          <a:lstStyle/>
          <a:p>
            <a:r>
              <a:rPr lang="en-AU" dirty="0" err="1"/>
              <a:t>Krutchen’s</a:t>
            </a:r>
            <a:r>
              <a:rPr lang="en-AU" dirty="0"/>
              <a:t> 4+1 View Model</a:t>
            </a:r>
          </a:p>
        </p:txBody>
      </p:sp>
      <p:pic>
        <p:nvPicPr>
          <p:cNvPr id="2" name="Picture 1"/>
          <p:cNvPicPr>
            <a:picLocks noChangeAspect="1"/>
          </p:cNvPicPr>
          <p:nvPr/>
        </p:nvPicPr>
        <p:blipFill>
          <a:blip r:embed="rId3"/>
          <a:stretch>
            <a:fillRect/>
          </a:stretch>
        </p:blipFill>
        <p:spPr>
          <a:xfrm>
            <a:off x="5436097" y="1429954"/>
            <a:ext cx="3374813" cy="2855093"/>
          </a:xfrm>
          <a:prstGeom prst="rect">
            <a:avLst/>
          </a:prstGeom>
        </p:spPr>
      </p:pic>
      <p:sp>
        <p:nvSpPr>
          <p:cNvPr id="3" name="Slide Number Placeholder 2">
            <a:extLst>
              <a:ext uri="{FF2B5EF4-FFF2-40B4-BE49-F238E27FC236}">
                <a16:creationId xmlns:a16="http://schemas.microsoft.com/office/drawing/2014/main" id="{FD982FCC-C290-4F48-2C75-0BCAB7481809}"/>
              </a:ext>
            </a:extLst>
          </p:cNvPr>
          <p:cNvSpPr>
            <a:spLocks noGrp="1"/>
          </p:cNvSpPr>
          <p:nvPr>
            <p:ph type="sldNum" sz="quarter" idx="4"/>
          </p:nvPr>
        </p:nvSpPr>
        <p:spPr/>
        <p:txBody>
          <a:bodyPr/>
          <a:lstStyle/>
          <a:p>
            <a:fld id="{97F98C0B-273E-428A-ABCF-EBED2BA25188}" type="slidenum">
              <a:rPr lang="en-US" smtClean="0"/>
              <a:t>21</a:t>
            </a:fld>
            <a:endParaRPr lang="en-US"/>
          </a:p>
        </p:txBody>
      </p:sp>
    </p:spTree>
    <p:extLst>
      <p:ext uri="{BB962C8B-B14F-4D97-AF65-F5344CB8AC3E}">
        <p14:creationId xmlns:p14="http://schemas.microsoft.com/office/powerpoint/2010/main" val="256036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7-07-19 at 15.14.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1520" y="1453344"/>
            <a:ext cx="2983366" cy="2808312"/>
          </a:xfrm>
          <a:prstGeom prst="rect">
            <a:avLst/>
          </a:prstGeom>
        </p:spPr>
      </p:pic>
      <p:sp>
        <p:nvSpPr>
          <p:cNvPr id="2" name="Title 1"/>
          <p:cNvSpPr>
            <a:spLocks noGrp="1"/>
          </p:cNvSpPr>
          <p:nvPr>
            <p:ph type="title"/>
          </p:nvPr>
        </p:nvSpPr>
        <p:spPr/>
        <p:txBody>
          <a:bodyPr/>
          <a:lstStyle/>
          <a:p>
            <a:r>
              <a:rPr lang="en-US" dirty="0"/>
              <a:t>UML as Viewpoints &amp; Views</a:t>
            </a:r>
          </a:p>
        </p:txBody>
      </p:sp>
      <p:pic>
        <p:nvPicPr>
          <p:cNvPr id="17" name="Picture 16" descr="Screen Shot 2017-07-19 at 15.13.34.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20403" y="2569468"/>
            <a:ext cx="2612549" cy="2328752"/>
          </a:xfrm>
          <a:prstGeom prst="rect">
            <a:avLst/>
          </a:prstGeom>
        </p:spPr>
      </p:pic>
      <p:pic>
        <p:nvPicPr>
          <p:cNvPr id="19" name="Picture 18" descr="Screen Shot 2017-07-19 at 15.14.54.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139128" y="1542006"/>
            <a:ext cx="2752476" cy="2630988"/>
          </a:xfrm>
          <a:prstGeom prst="rect">
            <a:avLst/>
          </a:prstGeom>
        </p:spPr>
      </p:pic>
      <p:sp>
        <p:nvSpPr>
          <p:cNvPr id="20" name="TextBox 19"/>
          <p:cNvSpPr txBox="1"/>
          <p:nvPr/>
        </p:nvSpPr>
        <p:spPr>
          <a:xfrm>
            <a:off x="3320403" y="2209428"/>
            <a:ext cx="2527481" cy="313932"/>
          </a:xfrm>
          <a:prstGeom prst="rect">
            <a:avLst/>
          </a:prstGeom>
          <a:noFill/>
        </p:spPr>
        <p:txBody>
          <a:bodyPr wrap="square" rtlCol="0">
            <a:spAutoFit/>
          </a:bodyPr>
          <a:lstStyle/>
          <a:p>
            <a:pPr algn="ctr"/>
            <a:r>
              <a:rPr lang="en-US" sz="1440" b="1" dirty="0">
                <a:solidFill>
                  <a:prstClr val="black"/>
                </a:solidFill>
              </a:rPr>
              <a:t>UML </a:t>
            </a:r>
            <a:r>
              <a:rPr lang="en-US" sz="1440" b="1" dirty="0" err="1">
                <a:solidFill>
                  <a:prstClr val="black"/>
                </a:solidFill>
              </a:rPr>
              <a:t>Statechart</a:t>
            </a:r>
            <a:endParaRPr lang="en-US" sz="1440" b="1" dirty="0">
              <a:solidFill>
                <a:prstClr val="black"/>
              </a:solidFill>
            </a:endParaRPr>
          </a:p>
        </p:txBody>
      </p:sp>
      <p:sp>
        <p:nvSpPr>
          <p:cNvPr id="21" name="TextBox 20"/>
          <p:cNvSpPr txBox="1"/>
          <p:nvPr/>
        </p:nvSpPr>
        <p:spPr>
          <a:xfrm>
            <a:off x="218951" y="4261656"/>
            <a:ext cx="2948270" cy="313932"/>
          </a:xfrm>
          <a:prstGeom prst="rect">
            <a:avLst/>
          </a:prstGeom>
          <a:noFill/>
        </p:spPr>
        <p:txBody>
          <a:bodyPr wrap="square" rtlCol="0">
            <a:spAutoFit/>
          </a:bodyPr>
          <a:lstStyle/>
          <a:p>
            <a:pPr algn="ctr"/>
            <a:r>
              <a:rPr lang="en-US" sz="1440" b="1">
                <a:solidFill>
                  <a:prstClr val="black"/>
                </a:solidFill>
              </a:rPr>
              <a:t>UML Use Case</a:t>
            </a:r>
          </a:p>
        </p:txBody>
      </p:sp>
      <p:sp>
        <p:nvSpPr>
          <p:cNvPr id="22" name="TextBox 21"/>
          <p:cNvSpPr txBox="1"/>
          <p:nvPr/>
        </p:nvSpPr>
        <p:spPr>
          <a:xfrm>
            <a:off x="6137754" y="4134293"/>
            <a:ext cx="2592288" cy="313932"/>
          </a:xfrm>
          <a:prstGeom prst="rect">
            <a:avLst/>
          </a:prstGeom>
          <a:noFill/>
        </p:spPr>
        <p:txBody>
          <a:bodyPr wrap="square" rtlCol="0">
            <a:spAutoFit/>
          </a:bodyPr>
          <a:lstStyle/>
          <a:p>
            <a:pPr algn="ctr"/>
            <a:r>
              <a:rPr lang="en-US" sz="1440" b="1">
                <a:solidFill>
                  <a:prstClr val="black"/>
                </a:solidFill>
              </a:rPr>
              <a:t>UML Composite Structure</a:t>
            </a:r>
          </a:p>
        </p:txBody>
      </p:sp>
      <p:sp>
        <p:nvSpPr>
          <p:cNvPr id="3" name="Slide Number Placeholder 2">
            <a:extLst>
              <a:ext uri="{FF2B5EF4-FFF2-40B4-BE49-F238E27FC236}">
                <a16:creationId xmlns:a16="http://schemas.microsoft.com/office/drawing/2014/main" id="{AE2BA7A9-E0CF-8714-08E5-83B18DF89188}"/>
              </a:ext>
            </a:extLst>
          </p:cNvPr>
          <p:cNvSpPr>
            <a:spLocks noGrp="1"/>
          </p:cNvSpPr>
          <p:nvPr>
            <p:ph type="sldNum" sz="quarter" idx="4"/>
          </p:nvPr>
        </p:nvSpPr>
        <p:spPr/>
        <p:txBody>
          <a:bodyPr/>
          <a:lstStyle/>
          <a:p>
            <a:fld id="{97F98C0B-273E-428A-ABCF-EBED2BA25188}" type="slidenum">
              <a:rPr lang="en-US" smtClean="0"/>
              <a:t>22</a:t>
            </a:fld>
            <a:endParaRPr lang="en-US"/>
          </a:p>
        </p:txBody>
      </p:sp>
    </p:spTree>
    <p:extLst>
      <p:ext uri="{BB962C8B-B14F-4D97-AF65-F5344CB8AC3E}">
        <p14:creationId xmlns:p14="http://schemas.microsoft.com/office/powerpoint/2010/main" val="3007059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9-01-14 at 10.2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420" y="1432422"/>
            <a:ext cx="7006068" cy="3369295"/>
          </a:xfrm>
          <a:prstGeom prst="rect">
            <a:avLst/>
          </a:prstGeom>
        </p:spPr>
      </p:pic>
      <p:sp>
        <p:nvSpPr>
          <p:cNvPr id="6" name="Rectangle 5"/>
          <p:cNvSpPr/>
          <p:nvPr/>
        </p:nvSpPr>
        <p:spPr>
          <a:xfrm>
            <a:off x="1907704" y="1417340"/>
            <a:ext cx="1029586" cy="175700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20"/>
          </a:p>
        </p:txBody>
      </p:sp>
      <p:sp>
        <p:nvSpPr>
          <p:cNvPr id="3" name="Content Placeholder 2"/>
          <p:cNvSpPr>
            <a:spLocks noGrp="1"/>
          </p:cNvSpPr>
          <p:nvPr>
            <p:ph idx="1"/>
          </p:nvPr>
        </p:nvSpPr>
        <p:spPr/>
        <p:txBody>
          <a:bodyPr>
            <a:normAutofit/>
          </a:bodyPr>
          <a:lstStyle/>
          <a:p>
            <a:r>
              <a:rPr lang="en-US" dirty="0"/>
              <a:t>Component</a:t>
            </a:r>
          </a:p>
          <a:p>
            <a:r>
              <a:rPr lang="en-US" dirty="0"/>
              <a:t>Connector</a:t>
            </a:r>
          </a:p>
          <a:p>
            <a:r>
              <a:rPr lang="en-US" dirty="0"/>
              <a:t>Configuration</a:t>
            </a:r>
          </a:p>
        </p:txBody>
      </p:sp>
      <p:sp>
        <p:nvSpPr>
          <p:cNvPr id="2" name="Title 1"/>
          <p:cNvSpPr>
            <a:spLocks noGrp="1"/>
          </p:cNvSpPr>
          <p:nvPr>
            <p:ph type="title"/>
          </p:nvPr>
        </p:nvSpPr>
        <p:spPr/>
        <p:txBody>
          <a:bodyPr/>
          <a:lstStyle/>
          <a:p>
            <a:r>
              <a:rPr lang="en-US"/>
              <a:t>Software Architecture’s Element</a:t>
            </a:r>
          </a:p>
        </p:txBody>
      </p:sp>
      <p:sp>
        <p:nvSpPr>
          <p:cNvPr id="7" name="Slide Number Placeholder 6">
            <a:extLst>
              <a:ext uri="{FF2B5EF4-FFF2-40B4-BE49-F238E27FC236}">
                <a16:creationId xmlns:a16="http://schemas.microsoft.com/office/drawing/2014/main" id="{494C942F-23FA-1701-BE28-866A7A58979D}"/>
              </a:ext>
            </a:extLst>
          </p:cNvPr>
          <p:cNvSpPr>
            <a:spLocks noGrp="1"/>
          </p:cNvSpPr>
          <p:nvPr>
            <p:ph type="sldNum" sz="quarter" idx="4"/>
          </p:nvPr>
        </p:nvSpPr>
        <p:spPr/>
        <p:txBody>
          <a:bodyPr/>
          <a:lstStyle/>
          <a:p>
            <a:fld id="{97F98C0B-273E-428A-ABCF-EBED2BA25188}" type="slidenum">
              <a:rPr lang="en-US" smtClean="0"/>
              <a:t>23</a:t>
            </a:fld>
            <a:endParaRPr lang="en-US"/>
          </a:p>
        </p:txBody>
      </p:sp>
    </p:spTree>
    <p:extLst>
      <p:ext uri="{BB962C8B-B14F-4D97-AF65-F5344CB8AC3E}">
        <p14:creationId xmlns:p14="http://schemas.microsoft.com/office/powerpoint/2010/main" val="976585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1"/>
          <p:cNvSpPr>
            <a:spLocks noGrp="1"/>
          </p:cNvSpPr>
          <p:nvPr>
            <p:ph idx="1"/>
          </p:nvPr>
        </p:nvSpPr>
        <p:spPr>
          <a:xfrm>
            <a:off x="648001" y="1272399"/>
            <a:ext cx="7911799" cy="3695843"/>
          </a:xfrm>
        </p:spPr>
        <p:txBody>
          <a:bodyPr>
            <a:noAutofit/>
          </a:bodyPr>
          <a:lstStyle/>
          <a:p>
            <a:r>
              <a:rPr lang="en-AU" dirty="0"/>
              <a:t>A fundamental building block of software architecture</a:t>
            </a:r>
          </a:p>
          <a:p>
            <a:r>
              <a:rPr lang="en-AU" dirty="0"/>
              <a:t>An architectural entity that</a:t>
            </a:r>
          </a:p>
          <a:p>
            <a:pPr lvl="1"/>
            <a:r>
              <a:rPr lang="en-AU" sz="1800" dirty="0"/>
              <a:t>Encapsulate a subset of system’s functionality or data</a:t>
            </a:r>
          </a:p>
          <a:p>
            <a:pPr lvl="1"/>
            <a:r>
              <a:rPr lang="en-AU" sz="1800" dirty="0"/>
              <a:t>Restricts access to that subset via an explicitly defined interface</a:t>
            </a:r>
          </a:p>
          <a:p>
            <a:pPr lvl="1"/>
            <a:r>
              <a:rPr lang="en-AU" sz="1800" dirty="0"/>
              <a:t>Has explicitly defined dependencies on its required execution context</a:t>
            </a:r>
          </a:p>
          <a:p>
            <a:r>
              <a:rPr lang="en-AU" dirty="0"/>
              <a:t>Modular, self-contained, &amp; reusable</a:t>
            </a:r>
          </a:p>
          <a:p>
            <a:r>
              <a:rPr lang="en-AU" dirty="0"/>
              <a:t>Components typically provide application-specific services</a:t>
            </a:r>
          </a:p>
          <a:p>
            <a:r>
              <a:rPr lang="en-AU" dirty="0"/>
              <a:t>Blockchain as a storage &amp; computational element</a:t>
            </a:r>
          </a:p>
        </p:txBody>
      </p:sp>
      <p:sp>
        <p:nvSpPr>
          <p:cNvPr id="2" name="Title 1"/>
          <p:cNvSpPr>
            <a:spLocks noGrp="1"/>
          </p:cNvSpPr>
          <p:nvPr>
            <p:ph type="title"/>
          </p:nvPr>
        </p:nvSpPr>
        <p:spPr>
          <a:xfrm>
            <a:off x="648000" y="287999"/>
            <a:ext cx="6631640" cy="648000"/>
          </a:xfrm>
        </p:spPr>
        <p:txBody>
          <a:bodyPr>
            <a:normAutofit/>
          </a:bodyPr>
          <a:lstStyle/>
          <a:p>
            <a:r>
              <a:rPr lang="en-AU" dirty="0"/>
              <a:t>Software Component</a:t>
            </a:r>
          </a:p>
        </p:txBody>
      </p:sp>
      <p:pic>
        <p:nvPicPr>
          <p:cNvPr id="1026" name="Picture 2" descr="Free vector graphic: Building Block, Plastic, Toy, Red - Free Image on ...">
            <a:extLst>
              <a:ext uri="{FF2B5EF4-FFF2-40B4-BE49-F238E27FC236}">
                <a16:creationId xmlns:a16="http://schemas.microsoft.com/office/drawing/2014/main" id="{4DCED514-957E-E68B-39A8-68798E50D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166813"/>
            <a:ext cx="1001390" cy="900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78BEFF0-BF0F-BF27-B75B-55D01E9DAFFD}"/>
              </a:ext>
            </a:extLst>
          </p:cNvPr>
          <p:cNvSpPr>
            <a:spLocks noGrp="1"/>
          </p:cNvSpPr>
          <p:nvPr>
            <p:ph type="sldNum" sz="quarter" idx="4"/>
          </p:nvPr>
        </p:nvSpPr>
        <p:spPr/>
        <p:txBody>
          <a:bodyPr/>
          <a:lstStyle/>
          <a:p>
            <a:fld id="{97F98C0B-273E-428A-ABCF-EBED2BA25188}" type="slidenum">
              <a:rPr lang="en-US" smtClean="0"/>
              <a:t>24</a:t>
            </a:fld>
            <a:endParaRPr lang="en-US"/>
          </a:p>
        </p:txBody>
      </p:sp>
    </p:spTree>
    <p:extLst>
      <p:ext uri="{BB962C8B-B14F-4D97-AF65-F5344CB8AC3E}">
        <p14:creationId xmlns:p14="http://schemas.microsoft.com/office/powerpoint/2010/main" val="249939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648001" y="1272399"/>
            <a:ext cx="7911799" cy="3695843"/>
          </a:xfrm>
        </p:spPr>
        <p:txBody>
          <a:bodyPr>
            <a:normAutofit/>
          </a:bodyPr>
          <a:lstStyle/>
          <a:p>
            <a:r>
              <a:rPr lang="en-AU" dirty="0"/>
              <a:t>Complex systems need to integrate functionality from multiple components</a:t>
            </a:r>
          </a:p>
          <a:p>
            <a:r>
              <a:rPr lang="en-AU" dirty="0"/>
              <a:t>Architectural building block tasked with effecting &amp; regulating interactions among components</a:t>
            </a:r>
          </a:p>
          <a:p>
            <a:pPr lvl="1"/>
            <a:r>
              <a:rPr lang="en-AU" sz="1800" dirty="0"/>
              <a:t>Glue that enables components to work together </a:t>
            </a:r>
          </a:p>
          <a:p>
            <a:r>
              <a:rPr lang="en-AU" dirty="0"/>
              <a:t>Typically provides application-independent interactions</a:t>
            </a:r>
          </a:p>
          <a:p>
            <a:pPr lvl="1"/>
            <a:r>
              <a:rPr lang="en-AU" sz="1800" dirty="0">
                <a:latin typeface="Calibri" panose="020F0502020204030204" pitchFamily="34" charset="0"/>
                <a:cs typeface="Calibri" panose="020F0502020204030204" pitchFamily="34" charset="0"/>
              </a:rPr>
              <a:t>Communication – transfer data </a:t>
            </a:r>
          </a:p>
          <a:p>
            <a:pPr lvl="1"/>
            <a:r>
              <a:rPr lang="en-AU" sz="1800" dirty="0">
                <a:latin typeface="Calibri" panose="020F0502020204030204" pitchFamily="34" charset="0"/>
                <a:cs typeface="Calibri" panose="020F0502020204030204" pitchFamily="34" charset="0"/>
              </a:rPr>
              <a:t>Coordination – transfer control</a:t>
            </a:r>
          </a:p>
          <a:p>
            <a:pPr lvl="1"/>
            <a:r>
              <a:rPr lang="en-AU" sz="1800" dirty="0">
                <a:latin typeface="Calibri" panose="020F0502020204030204" pitchFamily="34" charset="0"/>
                <a:cs typeface="Calibri" panose="020F0502020204030204" pitchFamily="34" charset="0"/>
              </a:rPr>
              <a:t>Facilitation – enable</a:t>
            </a:r>
            <a:r>
              <a:rPr lang="zh-CN" altLang="en-US" sz="1800" dirty="0">
                <a:latin typeface="Calibri" panose="020F0502020204030204" pitchFamily="34" charset="0"/>
                <a:cs typeface="Calibri" panose="020F0502020204030204" pitchFamily="34" charset="0"/>
              </a:rPr>
              <a:t> </a:t>
            </a:r>
            <a:r>
              <a:rPr lang="en-AU" sz="1800" dirty="0">
                <a:latin typeface="Calibri" panose="020F0502020204030204" pitchFamily="34" charset="0"/>
                <a:cs typeface="Calibri" panose="020F0502020204030204" pitchFamily="34" charset="0"/>
              </a:rPr>
              <a:t>&amp; optimise component’s interactions</a:t>
            </a:r>
          </a:p>
          <a:p>
            <a:pPr lvl="1"/>
            <a:r>
              <a:rPr lang="en-AU" sz="1800" dirty="0">
                <a:latin typeface="Calibri" panose="020F0502020204030204" pitchFamily="34" charset="0"/>
                <a:cs typeface="Calibri" panose="020F0502020204030204" pitchFamily="34" charset="0"/>
              </a:rPr>
              <a:t>Conversion – Adjust interactions between incompatible interfaces</a:t>
            </a:r>
          </a:p>
          <a:p>
            <a:pPr lvl="2"/>
            <a:endParaRPr lang="en-AU" dirty="0"/>
          </a:p>
        </p:txBody>
      </p:sp>
      <p:sp>
        <p:nvSpPr>
          <p:cNvPr id="2" name="Title 1"/>
          <p:cNvSpPr>
            <a:spLocks noGrp="1"/>
          </p:cNvSpPr>
          <p:nvPr>
            <p:ph type="title"/>
          </p:nvPr>
        </p:nvSpPr>
        <p:spPr>
          <a:xfrm>
            <a:off x="648000" y="287999"/>
            <a:ext cx="6631640" cy="648000"/>
          </a:xfrm>
        </p:spPr>
        <p:txBody>
          <a:bodyPr/>
          <a:lstStyle/>
          <a:p>
            <a:r>
              <a:rPr lang="en-US" dirty="0"/>
              <a:t>Software Connector</a:t>
            </a:r>
          </a:p>
        </p:txBody>
      </p:sp>
      <p:sp>
        <p:nvSpPr>
          <p:cNvPr id="3" name="Slide Number Placeholder 2">
            <a:extLst>
              <a:ext uri="{FF2B5EF4-FFF2-40B4-BE49-F238E27FC236}">
                <a16:creationId xmlns:a16="http://schemas.microsoft.com/office/drawing/2014/main" id="{50EA3BC8-BC28-2D1B-6407-BDF4A77384EA}"/>
              </a:ext>
            </a:extLst>
          </p:cNvPr>
          <p:cNvSpPr>
            <a:spLocks noGrp="1"/>
          </p:cNvSpPr>
          <p:nvPr>
            <p:ph type="sldNum" sz="quarter" idx="4"/>
          </p:nvPr>
        </p:nvSpPr>
        <p:spPr/>
        <p:txBody>
          <a:bodyPr/>
          <a:lstStyle/>
          <a:p>
            <a:fld id="{97F98C0B-273E-428A-ABCF-EBED2BA25188}" type="slidenum">
              <a:rPr lang="en-US" smtClean="0"/>
              <a:t>25</a:t>
            </a:fld>
            <a:endParaRPr lang="en-US"/>
          </a:p>
        </p:txBody>
      </p:sp>
    </p:spTree>
    <p:extLst>
      <p:ext uri="{BB962C8B-B14F-4D97-AF65-F5344CB8AC3E}">
        <p14:creationId xmlns:p14="http://schemas.microsoft.com/office/powerpoint/2010/main" val="325861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Software Connectors</a:t>
            </a:r>
          </a:p>
        </p:txBody>
      </p:sp>
      <p:pic>
        <p:nvPicPr>
          <p:cNvPr id="7" name="Picture 6"/>
          <p:cNvPicPr>
            <a:picLocks noChangeAspect="1"/>
          </p:cNvPicPr>
          <p:nvPr/>
        </p:nvPicPr>
        <p:blipFill>
          <a:blip r:embed="rId4"/>
          <a:stretch>
            <a:fillRect/>
          </a:stretch>
        </p:blipFill>
        <p:spPr>
          <a:xfrm>
            <a:off x="683569" y="1345332"/>
            <a:ext cx="2240057" cy="936062"/>
          </a:xfrm>
          <a:prstGeom prst="rect">
            <a:avLst/>
          </a:prstGeom>
        </p:spPr>
      </p:pic>
      <p:pic>
        <p:nvPicPr>
          <p:cNvPr id="8" name="Picture 7"/>
          <p:cNvPicPr>
            <a:picLocks noChangeAspect="1"/>
          </p:cNvPicPr>
          <p:nvPr/>
        </p:nvPicPr>
        <p:blipFill>
          <a:blip r:embed="rId5"/>
          <a:stretch>
            <a:fillRect/>
          </a:stretch>
        </p:blipFill>
        <p:spPr>
          <a:xfrm>
            <a:off x="3146241" y="2713482"/>
            <a:ext cx="2356472" cy="1487934"/>
          </a:xfrm>
          <a:prstGeom prst="rect">
            <a:avLst/>
          </a:prstGeom>
        </p:spPr>
      </p:pic>
      <p:sp>
        <p:nvSpPr>
          <p:cNvPr id="10" name="TextBox 9"/>
          <p:cNvSpPr txBox="1"/>
          <p:nvPr/>
        </p:nvSpPr>
        <p:spPr>
          <a:xfrm>
            <a:off x="1202025" y="2281436"/>
            <a:ext cx="1192162" cy="335719"/>
          </a:xfrm>
          <a:prstGeom prst="rect">
            <a:avLst/>
          </a:prstGeom>
          <a:noFill/>
        </p:spPr>
        <p:txBody>
          <a:bodyPr wrap="none" lIns="85586" tIns="42792" rIns="85586" bIns="42792" rtlCol="0">
            <a:spAutoFit/>
          </a:bodyPr>
          <a:lstStyle/>
          <a:p>
            <a:r>
              <a:rPr lang="en-US" sz="1620"/>
              <a:t>File Transfer</a:t>
            </a:r>
          </a:p>
        </p:txBody>
      </p:sp>
      <p:sp>
        <p:nvSpPr>
          <p:cNvPr id="11" name="TextBox 10"/>
          <p:cNvSpPr txBox="1"/>
          <p:nvPr/>
        </p:nvSpPr>
        <p:spPr>
          <a:xfrm>
            <a:off x="3664701" y="4081635"/>
            <a:ext cx="1264361" cy="335719"/>
          </a:xfrm>
          <a:prstGeom prst="rect">
            <a:avLst/>
          </a:prstGeom>
          <a:noFill/>
        </p:spPr>
        <p:txBody>
          <a:bodyPr wrap="none" lIns="85586" tIns="42792" rIns="85586" bIns="42792" rtlCol="0">
            <a:spAutoFit/>
          </a:bodyPr>
          <a:lstStyle/>
          <a:p>
            <a:r>
              <a:rPr lang="en-US" sz="1620"/>
              <a:t>Message Bus</a:t>
            </a:r>
          </a:p>
        </p:txBody>
      </p:sp>
      <p:pic>
        <p:nvPicPr>
          <p:cNvPr id="12" name="Picture 11"/>
          <p:cNvPicPr>
            <a:picLocks noChangeAspect="1"/>
          </p:cNvPicPr>
          <p:nvPr/>
        </p:nvPicPr>
        <p:blipFill>
          <a:blip r:embed="rId6"/>
          <a:stretch>
            <a:fillRect/>
          </a:stretch>
        </p:blipFill>
        <p:spPr>
          <a:xfrm>
            <a:off x="748374" y="2813145"/>
            <a:ext cx="2138638" cy="1730134"/>
          </a:xfrm>
          <a:prstGeom prst="rect">
            <a:avLst/>
          </a:prstGeom>
        </p:spPr>
      </p:pic>
      <p:sp>
        <p:nvSpPr>
          <p:cNvPr id="13" name="TextBox 12"/>
          <p:cNvSpPr txBox="1"/>
          <p:nvPr/>
        </p:nvSpPr>
        <p:spPr>
          <a:xfrm>
            <a:off x="942798" y="4441676"/>
            <a:ext cx="1589065" cy="335719"/>
          </a:xfrm>
          <a:prstGeom prst="rect">
            <a:avLst/>
          </a:prstGeom>
          <a:noFill/>
        </p:spPr>
        <p:txBody>
          <a:bodyPr wrap="none" lIns="85586" tIns="42792" rIns="85586" bIns="42792" rtlCol="0">
            <a:spAutoFit/>
          </a:bodyPr>
          <a:lstStyle/>
          <a:p>
            <a:r>
              <a:rPr lang="en-US" sz="1620"/>
              <a:t>Shared Database</a:t>
            </a:r>
          </a:p>
        </p:txBody>
      </p:sp>
      <p:pic>
        <p:nvPicPr>
          <p:cNvPr id="14" name="Picture 13"/>
          <p:cNvPicPr>
            <a:picLocks noChangeAspect="1"/>
          </p:cNvPicPr>
          <p:nvPr/>
        </p:nvPicPr>
        <p:blipFill>
          <a:blip r:embed="rId7"/>
          <a:stretch>
            <a:fillRect/>
          </a:stretch>
        </p:blipFill>
        <p:spPr>
          <a:xfrm>
            <a:off x="5868144" y="1417339"/>
            <a:ext cx="2009023" cy="799456"/>
          </a:xfrm>
          <a:prstGeom prst="rect">
            <a:avLst/>
          </a:prstGeom>
        </p:spPr>
      </p:pic>
      <p:sp>
        <p:nvSpPr>
          <p:cNvPr id="15" name="TextBox 14"/>
          <p:cNvSpPr txBox="1"/>
          <p:nvPr/>
        </p:nvSpPr>
        <p:spPr>
          <a:xfrm>
            <a:off x="5803338" y="2137419"/>
            <a:ext cx="2094075" cy="335719"/>
          </a:xfrm>
          <a:prstGeom prst="rect">
            <a:avLst/>
          </a:prstGeom>
          <a:noFill/>
        </p:spPr>
        <p:txBody>
          <a:bodyPr wrap="none" lIns="85586" tIns="42792" rIns="85586" bIns="42792" rtlCol="0">
            <a:spAutoFit/>
          </a:bodyPr>
          <a:lstStyle/>
          <a:p>
            <a:r>
              <a:rPr lang="en-US" sz="1620"/>
              <a:t>Remote Procedure Call</a:t>
            </a:r>
          </a:p>
        </p:txBody>
      </p:sp>
      <p:pic>
        <p:nvPicPr>
          <p:cNvPr id="16" name="Picture 15"/>
          <p:cNvPicPr>
            <a:picLocks noChangeAspect="1"/>
          </p:cNvPicPr>
          <p:nvPr/>
        </p:nvPicPr>
        <p:blipFill>
          <a:blip r:embed="rId8"/>
          <a:stretch>
            <a:fillRect/>
          </a:stretch>
        </p:blipFill>
        <p:spPr>
          <a:xfrm>
            <a:off x="3211049" y="1417339"/>
            <a:ext cx="2138698" cy="795600"/>
          </a:xfrm>
          <a:prstGeom prst="rect">
            <a:avLst/>
          </a:prstGeom>
        </p:spPr>
      </p:pic>
      <p:sp>
        <p:nvSpPr>
          <p:cNvPr id="17" name="TextBox 16"/>
          <p:cNvSpPr txBox="1"/>
          <p:nvPr/>
        </p:nvSpPr>
        <p:spPr>
          <a:xfrm>
            <a:off x="3923927" y="2281436"/>
            <a:ext cx="776022" cy="335719"/>
          </a:xfrm>
          <a:prstGeom prst="rect">
            <a:avLst/>
          </a:prstGeom>
          <a:noFill/>
        </p:spPr>
        <p:txBody>
          <a:bodyPr wrap="none" lIns="85586" tIns="42792" rIns="85586" bIns="42792" rtlCol="0">
            <a:spAutoFit/>
          </a:bodyPr>
          <a:lstStyle/>
          <a:p>
            <a:r>
              <a:rPr lang="en-US" sz="1620"/>
              <a:t>Stream</a:t>
            </a:r>
          </a:p>
        </p:txBody>
      </p:sp>
      <p:grpSp>
        <p:nvGrpSpPr>
          <p:cNvPr id="20" name="Group 19"/>
          <p:cNvGrpSpPr/>
          <p:nvPr/>
        </p:nvGrpSpPr>
        <p:grpSpPr>
          <a:xfrm>
            <a:off x="5839342" y="2785492"/>
            <a:ext cx="2333059" cy="1853800"/>
            <a:chOff x="6300192" y="2571750"/>
            <a:chExt cx="2592288" cy="1853800"/>
          </a:xfrm>
        </p:grpSpPr>
        <p:pic>
          <p:nvPicPr>
            <p:cNvPr id="18" name="Picture 17"/>
            <p:cNvPicPr>
              <a:picLocks noChangeAspect="1"/>
            </p:cNvPicPr>
            <p:nvPr/>
          </p:nvPicPr>
          <p:blipFill>
            <a:blip r:embed="rId9"/>
            <a:stretch>
              <a:fillRect/>
            </a:stretch>
          </p:blipFill>
          <p:spPr>
            <a:xfrm>
              <a:off x="6300192" y="2571750"/>
              <a:ext cx="2592288" cy="1606984"/>
            </a:xfrm>
            <a:prstGeom prst="rect">
              <a:avLst/>
            </a:prstGeom>
          </p:spPr>
        </p:pic>
        <p:sp>
          <p:nvSpPr>
            <p:cNvPr id="19" name="TextBox 18"/>
            <p:cNvSpPr txBox="1"/>
            <p:nvPr/>
          </p:nvSpPr>
          <p:spPr>
            <a:xfrm>
              <a:off x="7092280" y="4083918"/>
              <a:ext cx="1206100" cy="341632"/>
            </a:xfrm>
            <a:prstGeom prst="rect">
              <a:avLst/>
            </a:prstGeom>
            <a:noFill/>
          </p:spPr>
          <p:txBody>
            <a:bodyPr wrap="none" rtlCol="0">
              <a:spAutoFit/>
            </a:bodyPr>
            <a:lstStyle/>
            <a:p>
              <a:r>
                <a:rPr lang="en-US" sz="1620" err="1"/>
                <a:t>Blockchain</a:t>
              </a:r>
              <a:endParaRPr lang="en-US" sz="1620"/>
            </a:p>
          </p:txBody>
        </p:sp>
      </p:grpSp>
      <p:sp>
        <p:nvSpPr>
          <p:cNvPr id="3" name="Rounded Rectangle 2"/>
          <p:cNvSpPr/>
          <p:nvPr/>
        </p:nvSpPr>
        <p:spPr>
          <a:xfrm>
            <a:off x="5817722" y="2726452"/>
            <a:ext cx="2351989" cy="1945934"/>
          </a:xfrm>
          <a:prstGeom prst="roundRect">
            <a:avLst/>
          </a:prstGeom>
          <a:noFill/>
          <a:ln w="28575" cmpd="sng">
            <a:solidFill>
              <a:schemeClr val="accent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4" name="Slide Number Placeholder 3">
            <a:extLst>
              <a:ext uri="{FF2B5EF4-FFF2-40B4-BE49-F238E27FC236}">
                <a16:creationId xmlns:a16="http://schemas.microsoft.com/office/drawing/2014/main" id="{A25624A1-0359-B279-DBE1-235E00912AEB}"/>
              </a:ext>
            </a:extLst>
          </p:cNvPr>
          <p:cNvSpPr>
            <a:spLocks noGrp="1"/>
          </p:cNvSpPr>
          <p:nvPr>
            <p:ph type="sldNum" sz="quarter" idx="4"/>
          </p:nvPr>
        </p:nvSpPr>
        <p:spPr/>
        <p:txBody>
          <a:bodyPr/>
          <a:lstStyle/>
          <a:p>
            <a:fld id="{97F98C0B-273E-428A-ABCF-EBED2BA25188}" type="slidenum">
              <a:rPr lang="en-US" smtClean="0"/>
              <a:t>26</a:t>
            </a:fld>
            <a:endParaRPr lang="en-US"/>
          </a:p>
        </p:txBody>
      </p:sp>
    </p:spTree>
    <p:custDataLst>
      <p:tags r:id="rId1"/>
    </p:custDataLst>
    <p:extLst>
      <p:ext uri="{BB962C8B-B14F-4D97-AF65-F5344CB8AC3E}">
        <p14:creationId xmlns:p14="http://schemas.microsoft.com/office/powerpoint/2010/main" val="774598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055DFC-F7AC-D54C-019F-6E9520A4EDC2}"/>
              </a:ext>
            </a:extLst>
          </p:cNvPr>
          <p:cNvSpPr>
            <a:spLocks noGrp="1"/>
          </p:cNvSpPr>
          <p:nvPr>
            <p:ph idx="1"/>
          </p:nvPr>
        </p:nvSpPr>
        <p:spPr/>
        <p:txBody>
          <a:bodyPr/>
          <a:lstStyle/>
          <a:p>
            <a:r>
              <a:rPr lang="en-AU" dirty="0"/>
              <a:t>Aka topology</a:t>
            </a:r>
          </a:p>
          <a:p>
            <a:r>
              <a:rPr lang="en-AU" dirty="0"/>
              <a:t>Set of specific associations between components &amp; connectors of a system’s architecture to accomplish its requirements</a:t>
            </a:r>
          </a:p>
        </p:txBody>
      </p:sp>
      <p:sp>
        <p:nvSpPr>
          <p:cNvPr id="3" name="Title 2">
            <a:extLst>
              <a:ext uri="{FF2B5EF4-FFF2-40B4-BE49-F238E27FC236}">
                <a16:creationId xmlns:a16="http://schemas.microsoft.com/office/drawing/2014/main" id="{09EFF186-C2B9-45E7-452E-DB70FE6FDE60}"/>
              </a:ext>
            </a:extLst>
          </p:cNvPr>
          <p:cNvSpPr>
            <a:spLocks noGrp="1"/>
          </p:cNvSpPr>
          <p:nvPr>
            <p:ph type="title"/>
          </p:nvPr>
        </p:nvSpPr>
        <p:spPr/>
        <p:txBody>
          <a:bodyPr/>
          <a:lstStyle/>
          <a:p>
            <a:r>
              <a:rPr lang="en-US" dirty="0"/>
              <a:t>Software Configuration</a:t>
            </a:r>
            <a:endParaRPr lang="en-AU" dirty="0"/>
          </a:p>
        </p:txBody>
      </p:sp>
      <p:pic>
        <p:nvPicPr>
          <p:cNvPr id="8" name="Graphic 7" descr="Database with solid fill">
            <a:extLst>
              <a:ext uri="{FF2B5EF4-FFF2-40B4-BE49-F238E27FC236}">
                <a16:creationId xmlns:a16="http://schemas.microsoft.com/office/drawing/2014/main" id="{E97C1CEB-551D-D9BC-056B-80DA9BED25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0973" y="2443480"/>
            <a:ext cx="914400" cy="914400"/>
          </a:xfrm>
          <a:prstGeom prst="rect">
            <a:avLst/>
          </a:prstGeom>
        </p:spPr>
      </p:pic>
      <p:pic>
        <p:nvPicPr>
          <p:cNvPr id="14" name="Graphic 13" descr="Server outline">
            <a:extLst>
              <a:ext uri="{FF2B5EF4-FFF2-40B4-BE49-F238E27FC236}">
                <a16:creationId xmlns:a16="http://schemas.microsoft.com/office/drawing/2014/main" id="{8FA7562A-4D73-E419-47F2-C68F191D24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68765" y="2443480"/>
            <a:ext cx="914400" cy="914400"/>
          </a:xfrm>
          <a:prstGeom prst="rect">
            <a:avLst/>
          </a:prstGeom>
        </p:spPr>
      </p:pic>
      <p:sp>
        <p:nvSpPr>
          <p:cNvPr id="16" name="TextBox 15">
            <a:extLst>
              <a:ext uri="{FF2B5EF4-FFF2-40B4-BE49-F238E27FC236}">
                <a16:creationId xmlns:a16="http://schemas.microsoft.com/office/drawing/2014/main" id="{7273AD8A-04CD-81AC-E4C4-8DBA3A33E8A8}"/>
              </a:ext>
            </a:extLst>
          </p:cNvPr>
          <p:cNvSpPr txBox="1"/>
          <p:nvPr/>
        </p:nvSpPr>
        <p:spPr>
          <a:xfrm>
            <a:off x="2995566" y="3293685"/>
            <a:ext cx="1584176" cy="300082"/>
          </a:xfrm>
          <a:prstGeom prst="rect">
            <a:avLst/>
          </a:prstGeom>
          <a:noFill/>
        </p:spPr>
        <p:txBody>
          <a:bodyPr wrap="square">
            <a:spAutoFit/>
          </a:bodyPr>
          <a:lstStyle/>
          <a:p>
            <a:r>
              <a:rPr lang="en-AU" sz="1350" dirty="0"/>
              <a:t>Application server</a:t>
            </a:r>
          </a:p>
        </p:txBody>
      </p:sp>
      <p:sp>
        <p:nvSpPr>
          <p:cNvPr id="17" name="TextBox 16">
            <a:extLst>
              <a:ext uri="{FF2B5EF4-FFF2-40B4-BE49-F238E27FC236}">
                <a16:creationId xmlns:a16="http://schemas.microsoft.com/office/drawing/2014/main" id="{0EC41F5D-E157-5BC1-34A9-FBAA59679394}"/>
              </a:ext>
            </a:extLst>
          </p:cNvPr>
          <p:cNvSpPr txBox="1"/>
          <p:nvPr/>
        </p:nvSpPr>
        <p:spPr>
          <a:xfrm>
            <a:off x="1008525" y="3352833"/>
            <a:ext cx="1021388" cy="300082"/>
          </a:xfrm>
          <a:prstGeom prst="rect">
            <a:avLst/>
          </a:prstGeom>
          <a:noFill/>
        </p:spPr>
        <p:txBody>
          <a:bodyPr wrap="square">
            <a:spAutoFit/>
          </a:bodyPr>
          <a:lstStyle/>
          <a:p>
            <a:r>
              <a:rPr lang="en-AU" sz="1350" dirty="0"/>
              <a:t>Browser</a:t>
            </a:r>
          </a:p>
        </p:txBody>
      </p:sp>
      <p:sp>
        <p:nvSpPr>
          <p:cNvPr id="18" name="TextBox 17">
            <a:extLst>
              <a:ext uri="{FF2B5EF4-FFF2-40B4-BE49-F238E27FC236}">
                <a16:creationId xmlns:a16="http://schemas.microsoft.com/office/drawing/2014/main" id="{BA9577B6-D13F-E6F6-380B-2A2AAA0855C5}"/>
              </a:ext>
            </a:extLst>
          </p:cNvPr>
          <p:cNvSpPr txBox="1"/>
          <p:nvPr/>
        </p:nvSpPr>
        <p:spPr>
          <a:xfrm>
            <a:off x="5117012" y="3293685"/>
            <a:ext cx="914400" cy="300082"/>
          </a:xfrm>
          <a:prstGeom prst="rect">
            <a:avLst/>
          </a:prstGeom>
          <a:noFill/>
        </p:spPr>
        <p:txBody>
          <a:bodyPr wrap="square">
            <a:spAutoFit/>
          </a:bodyPr>
          <a:lstStyle/>
          <a:p>
            <a:r>
              <a:rPr lang="en-AU" sz="1350" dirty="0"/>
              <a:t>Database</a:t>
            </a:r>
          </a:p>
        </p:txBody>
      </p:sp>
      <p:cxnSp>
        <p:nvCxnSpPr>
          <p:cNvPr id="32" name="Straight Arrow Connector 31">
            <a:extLst>
              <a:ext uri="{FF2B5EF4-FFF2-40B4-BE49-F238E27FC236}">
                <a16:creationId xmlns:a16="http://schemas.microsoft.com/office/drawing/2014/main" id="{07DA8C82-A397-C0DA-088E-DAA4E28D8132}"/>
              </a:ext>
            </a:extLst>
          </p:cNvPr>
          <p:cNvCxnSpPr>
            <a:cxnSpLocks/>
            <a:stCxn id="71" idx="3"/>
            <a:endCxn id="14" idx="1"/>
          </p:cNvCxnSpPr>
          <p:nvPr/>
        </p:nvCxnSpPr>
        <p:spPr>
          <a:xfrm>
            <a:off x="1836327" y="2882652"/>
            <a:ext cx="1332439" cy="18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6278F68-6DA3-EE54-791C-0FA931671265}"/>
              </a:ext>
            </a:extLst>
          </p:cNvPr>
          <p:cNvCxnSpPr>
            <a:cxnSpLocks/>
            <a:stCxn id="14" idx="3"/>
            <a:endCxn id="8" idx="1"/>
          </p:cNvCxnSpPr>
          <p:nvPr/>
        </p:nvCxnSpPr>
        <p:spPr>
          <a:xfrm>
            <a:off x="4083165" y="2900680"/>
            <a:ext cx="957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Horizontal Scroll 66">
            <a:extLst>
              <a:ext uri="{FF2B5EF4-FFF2-40B4-BE49-F238E27FC236}">
                <a16:creationId xmlns:a16="http://schemas.microsoft.com/office/drawing/2014/main" id="{16B25B14-5873-95F4-19B8-E4DAB99BF68F}"/>
              </a:ext>
            </a:extLst>
          </p:cNvPr>
          <p:cNvSpPr/>
          <p:nvPr/>
        </p:nvSpPr>
        <p:spPr>
          <a:xfrm>
            <a:off x="6085527" y="2491622"/>
            <a:ext cx="1646611" cy="850203"/>
          </a:xfrm>
          <a:prstGeom prst="horizontalScroll">
            <a:avLst/>
          </a:prstGeom>
          <a:solidFill>
            <a:srgbClr val="0073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400" dirty="0"/>
              <a:t>+ Modifiability</a:t>
            </a:r>
          </a:p>
          <a:p>
            <a:r>
              <a:rPr lang="en-AU" sz="1400" dirty="0"/>
              <a:t>-  </a:t>
            </a:r>
            <a:r>
              <a:rPr lang="en-AU" sz="1400" dirty="0" err="1"/>
              <a:t>Opex</a:t>
            </a:r>
            <a:r>
              <a:rPr lang="en-AU" sz="1400" dirty="0"/>
              <a:t> Cost</a:t>
            </a:r>
          </a:p>
          <a:p>
            <a:r>
              <a:rPr lang="en-AU" sz="1400" dirty="0"/>
              <a:t>-  Reliability</a:t>
            </a:r>
          </a:p>
        </p:txBody>
      </p:sp>
      <p:sp>
        <p:nvSpPr>
          <p:cNvPr id="69" name="Horizontal Scroll 68">
            <a:extLst>
              <a:ext uri="{FF2B5EF4-FFF2-40B4-BE49-F238E27FC236}">
                <a16:creationId xmlns:a16="http://schemas.microsoft.com/office/drawing/2014/main" id="{5EEFE0AB-5B75-BA5B-30B7-15E2FB65AD9A}"/>
              </a:ext>
            </a:extLst>
          </p:cNvPr>
          <p:cNvSpPr/>
          <p:nvPr/>
        </p:nvSpPr>
        <p:spPr>
          <a:xfrm>
            <a:off x="6081536" y="3951514"/>
            <a:ext cx="1646611" cy="850203"/>
          </a:xfrm>
          <a:prstGeom prst="horizontalScroll">
            <a:avLst/>
          </a:prstGeom>
          <a:solidFill>
            <a:srgbClr val="0073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400" dirty="0"/>
              <a:t>+ Performance</a:t>
            </a:r>
          </a:p>
          <a:p>
            <a:r>
              <a:rPr lang="en-AU" sz="1400" dirty="0"/>
              <a:t>+ Availability</a:t>
            </a:r>
          </a:p>
          <a:p>
            <a:r>
              <a:rPr lang="en-AU" sz="1400" dirty="0"/>
              <a:t>+  </a:t>
            </a:r>
            <a:r>
              <a:rPr lang="en-AU" sz="1400" dirty="0" err="1"/>
              <a:t>Opex</a:t>
            </a:r>
            <a:r>
              <a:rPr lang="en-AU" sz="1400" dirty="0"/>
              <a:t> Cost</a:t>
            </a:r>
          </a:p>
        </p:txBody>
      </p:sp>
      <p:pic>
        <p:nvPicPr>
          <p:cNvPr id="71" name="Graphic 70" descr="Browser window with solid fill">
            <a:extLst>
              <a:ext uri="{FF2B5EF4-FFF2-40B4-BE49-F238E27FC236}">
                <a16:creationId xmlns:a16="http://schemas.microsoft.com/office/drawing/2014/main" id="{D5578EE0-747C-2A90-AECE-6FA669CB27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1926" y="2425452"/>
            <a:ext cx="914400" cy="914400"/>
          </a:xfrm>
          <a:prstGeom prst="rect">
            <a:avLst/>
          </a:prstGeom>
        </p:spPr>
      </p:pic>
      <p:grpSp>
        <p:nvGrpSpPr>
          <p:cNvPr id="78" name="Group 77">
            <a:extLst>
              <a:ext uri="{FF2B5EF4-FFF2-40B4-BE49-F238E27FC236}">
                <a16:creationId xmlns:a16="http://schemas.microsoft.com/office/drawing/2014/main" id="{34E5FCE5-26FB-A819-86AB-E8249EE849CE}"/>
              </a:ext>
            </a:extLst>
          </p:cNvPr>
          <p:cNvGrpSpPr/>
          <p:nvPr/>
        </p:nvGrpSpPr>
        <p:grpSpPr>
          <a:xfrm>
            <a:off x="899593" y="3681790"/>
            <a:ext cx="5005477" cy="1623983"/>
            <a:chOff x="2086803" y="3396039"/>
            <a:chExt cx="5005477" cy="1623983"/>
          </a:xfrm>
        </p:grpSpPr>
        <p:grpSp>
          <p:nvGrpSpPr>
            <p:cNvPr id="63" name="Group 62">
              <a:extLst>
                <a:ext uri="{FF2B5EF4-FFF2-40B4-BE49-F238E27FC236}">
                  <a16:creationId xmlns:a16="http://schemas.microsoft.com/office/drawing/2014/main" id="{A8470CF5-D0FE-E011-796C-219367E0ED78}"/>
                </a:ext>
              </a:extLst>
            </p:cNvPr>
            <p:cNvGrpSpPr/>
            <p:nvPr/>
          </p:nvGrpSpPr>
          <p:grpSpPr>
            <a:xfrm>
              <a:off x="3001203" y="3396039"/>
              <a:ext cx="4091077" cy="1623983"/>
              <a:chOff x="3001203" y="3396039"/>
              <a:chExt cx="4091077" cy="1623983"/>
            </a:xfrm>
          </p:grpSpPr>
          <p:pic>
            <p:nvPicPr>
              <p:cNvPr id="20" name="Graphic 19" descr="Database with solid fill">
                <a:extLst>
                  <a:ext uri="{FF2B5EF4-FFF2-40B4-BE49-F238E27FC236}">
                    <a16:creationId xmlns:a16="http://schemas.microsoft.com/office/drawing/2014/main" id="{FFE3508C-5E67-ECFF-0126-09DB51E28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2200" y="3396039"/>
                <a:ext cx="720000" cy="720000"/>
              </a:xfrm>
              <a:prstGeom prst="rect">
                <a:avLst/>
              </a:prstGeom>
            </p:spPr>
          </p:pic>
          <p:pic>
            <p:nvPicPr>
              <p:cNvPr id="22" name="Graphic 21" descr="Server outline">
                <a:extLst>
                  <a:ext uri="{FF2B5EF4-FFF2-40B4-BE49-F238E27FC236}">
                    <a16:creationId xmlns:a16="http://schemas.microsoft.com/office/drawing/2014/main" id="{678C3CF2-FB11-FFF1-A804-68D8CB52E8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56149" y="3430898"/>
                <a:ext cx="720000" cy="720000"/>
              </a:xfrm>
              <a:prstGeom prst="rect">
                <a:avLst/>
              </a:prstGeom>
            </p:spPr>
          </p:pic>
          <p:pic>
            <p:nvPicPr>
              <p:cNvPr id="27" name="Graphic 26" descr="Server outline">
                <a:extLst>
                  <a:ext uri="{FF2B5EF4-FFF2-40B4-BE49-F238E27FC236}">
                    <a16:creationId xmlns:a16="http://schemas.microsoft.com/office/drawing/2014/main" id="{0DBEC492-AF83-6D67-1CF7-1C97F395C0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42923" y="4192909"/>
                <a:ext cx="720000" cy="720000"/>
              </a:xfrm>
              <a:prstGeom prst="rect">
                <a:avLst/>
              </a:prstGeom>
            </p:spPr>
          </p:pic>
          <p:sp>
            <p:nvSpPr>
              <p:cNvPr id="28" name="Hexagon 27">
                <a:extLst>
                  <a:ext uri="{FF2B5EF4-FFF2-40B4-BE49-F238E27FC236}">
                    <a16:creationId xmlns:a16="http://schemas.microsoft.com/office/drawing/2014/main" id="{35D06D7F-0435-63AD-C29C-1F27301D7A3C}"/>
                  </a:ext>
                </a:extLst>
              </p:cNvPr>
              <p:cNvSpPr/>
              <p:nvPr/>
            </p:nvSpPr>
            <p:spPr>
              <a:xfrm>
                <a:off x="3581474" y="3939902"/>
                <a:ext cx="541290" cy="464555"/>
              </a:xfrm>
              <a:prstGeom prst="hexagon">
                <a:avLst/>
              </a:prstGeom>
              <a:noFill/>
              <a:ln>
                <a:solidFill>
                  <a:srgbClr val="1E22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a:extLst>
                  <a:ext uri="{FF2B5EF4-FFF2-40B4-BE49-F238E27FC236}">
                    <a16:creationId xmlns:a16="http://schemas.microsoft.com/office/drawing/2014/main" id="{A6A5ECB2-F076-5CC3-4788-BCAFFA6F2BCB}"/>
                  </a:ext>
                </a:extLst>
              </p:cNvPr>
              <p:cNvSpPr txBox="1"/>
              <p:nvPr/>
            </p:nvSpPr>
            <p:spPr>
              <a:xfrm>
                <a:off x="3334588" y="4440183"/>
                <a:ext cx="1021388" cy="507831"/>
              </a:xfrm>
              <a:prstGeom prst="rect">
                <a:avLst/>
              </a:prstGeom>
              <a:noFill/>
            </p:spPr>
            <p:txBody>
              <a:bodyPr wrap="square">
                <a:spAutoFit/>
              </a:bodyPr>
              <a:lstStyle/>
              <a:p>
                <a:pPr algn="ctr"/>
                <a:r>
                  <a:rPr lang="en-AU" sz="1350" dirty="0"/>
                  <a:t>Load balancer</a:t>
                </a:r>
              </a:p>
            </p:txBody>
          </p:sp>
          <p:cxnSp>
            <p:nvCxnSpPr>
              <p:cNvPr id="44" name="Straight Arrow Connector 43">
                <a:extLst>
                  <a:ext uri="{FF2B5EF4-FFF2-40B4-BE49-F238E27FC236}">
                    <a16:creationId xmlns:a16="http://schemas.microsoft.com/office/drawing/2014/main" id="{5DB975A3-419A-6A6B-2E5F-E8D7C9E610E0}"/>
                  </a:ext>
                </a:extLst>
              </p:cNvPr>
              <p:cNvCxnSpPr>
                <a:cxnSpLocks/>
                <a:stCxn id="74" idx="3"/>
                <a:endCxn id="28" idx="3"/>
              </p:cNvCxnSpPr>
              <p:nvPr/>
            </p:nvCxnSpPr>
            <p:spPr>
              <a:xfrm flipV="1">
                <a:off x="3001203" y="4172180"/>
                <a:ext cx="580271" cy="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9A58B6-0F55-3B89-CD7B-E7A5322B9B9F}"/>
                  </a:ext>
                </a:extLst>
              </p:cNvPr>
              <p:cNvCxnSpPr>
                <a:cxnSpLocks/>
                <a:stCxn id="28" idx="0"/>
                <a:endCxn id="22" idx="1"/>
              </p:cNvCxnSpPr>
              <p:nvPr/>
            </p:nvCxnSpPr>
            <p:spPr>
              <a:xfrm flipV="1">
                <a:off x="4122764" y="3790898"/>
                <a:ext cx="333385" cy="38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0BE44AE-C6EA-E9BA-4BC6-E825EC86AF6F}"/>
                  </a:ext>
                </a:extLst>
              </p:cNvPr>
              <p:cNvCxnSpPr>
                <a:cxnSpLocks/>
                <a:stCxn id="28" idx="0"/>
                <a:endCxn id="27" idx="1"/>
              </p:cNvCxnSpPr>
              <p:nvPr/>
            </p:nvCxnSpPr>
            <p:spPr>
              <a:xfrm>
                <a:off x="4122764" y="4172180"/>
                <a:ext cx="320159" cy="380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D302ACE-6683-2AA8-CAD5-346D820609EC}"/>
                  </a:ext>
                </a:extLst>
              </p:cNvPr>
              <p:cNvCxnSpPr>
                <a:cxnSpLocks/>
                <a:stCxn id="22" idx="3"/>
                <a:endCxn id="20" idx="1"/>
              </p:cNvCxnSpPr>
              <p:nvPr/>
            </p:nvCxnSpPr>
            <p:spPr>
              <a:xfrm flipV="1">
                <a:off x="5176149" y="3756039"/>
                <a:ext cx="1196051" cy="34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Database with solid fill">
                <a:extLst>
                  <a:ext uri="{FF2B5EF4-FFF2-40B4-BE49-F238E27FC236}">
                    <a16:creationId xmlns:a16="http://schemas.microsoft.com/office/drawing/2014/main" id="{3ABE8FE8-2A13-B355-3C99-7810262B0BC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72280" y="4300022"/>
                <a:ext cx="720000" cy="720000"/>
              </a:xfrm>
              <a:prstGeom prst="rect">
                <a:avLst/>
              </a:prstGeom>
            </p:spPr>
          </p:pic>
          <p:cxnSp>
            <p:nvCxnSpPr>
              <p:cNvPr id="55" name="Straight Arrow Connector 54">
                <a:extLst>
                  <a:ext uri="{FF2B5EF4-FFF2-40B4-BE49-F238E27FC236}">
                    <a16:creationId xmlns:a16="http://schemas.microsoft.com/office/drawing/2014/main" id="{C6ACE2F7-6D88-8482-B895-5C369C6A8E5D}"/>
                  </a:ext>
                </a:extLst>
              </p:cNvPr>
              <p:cNvCxnSpPr>
                <a:cxnSpLocks/>
                <a:stCxn id="27" idx="3"/>
                <a:endCxn id="20" idx="1"/>
              </p:cNvCxnSpPr>
              <p:nvPr/>
            </p:nvCxnSpPr>
            <p:spPr>
              <a:xfrm flipV="1">
                <a:off x="5162923" y="3756039"/>
                <a:ext cx="1209277" cy="796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FA8B22F-98FA-2FE6-69F6-862EE621CBAB}"/>
                  </a:ext>
                </a:extLst>
              </p:cNvPr>
              <p:cNvCxnSpPr>
                <a:cxnSpLocks/>
                <a:stCxn id="20" idx="2"/>
                <a:endCxn id="54" idx="0"/>
              </p:cNvCxnSpPr>
              <p:nvPr/>
            </p:nvCxnSpPr>
            <p:spPr>
              <a:xfrm>
                <a:off x="6732200" y="4116039"/>
                <a:ext cx="80" cy="1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74" name="Graphic 73" descr="Browser window with solid fill">
              <a:extLst>
                <a:ext uri="{FF2B5EF4-FFF2-40B4-BE49-F238E27FC236}">
                  <a16:creationId xmlns:a16="http://schemas.microsoft.com/office/drawing/2014/main" id="{2F648E7D-C14B-770F-C332-32CF7348A5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86803" y="3723878"/>
              <a:ext cx="914400" cy="914400"/>
            </a:xfrm>
            <a:prstGeom prst="rect">
              <a:avLst/>
            </a:prstGeom>
          </p:spPr>
        </p:pic>
      </p:grpSp>
      <p:sp>
        <p:nvSpPr>
          <p:cNvPr id="5" name="Slide Number Placeholder 4">
            <a:extLst>
              <a:ext uri="{FF2B5EF4-FFF2-40B4-BE49-F238E27FC236}">
                <a16:creationId xmlns:a16="http://schemas.microsoft.com/office/drawing/2014/main" id="{F817F2FC-4CCD-574E-E914-2AE0BCA7C175}"/>
              </a:ext>
            </a:extLst>
          </p:cNvPr>
          <p:cNvSpPr>
            <a:spLocks noGrp="1"/>
          </p:cNvSpPr>
          <p:nvPr>
            <p:ph type="sldNum" sz="quarter" idx="4"/>
          </p:nvPr>
        </p:nvSpPr>
        <p:spPr/>
        <p:txBody>
          <a:bodyPr/>
          <a:lstStyle/>
          <a:p>
            <a:fld id="{97F98C0B-273E-428A-ABCF-EBED2BA25188}" type="slidenum">
              <a:rPr lang="en-US" smtClean="0"/>
              <a:t>27</a:t>
            </a:fld>
            <a:endParaRPr lang="en-US"/>
          </a:p>
        </p:txBody>
      </p:sp>
    </p:spTree>
    <p:extLst>
      <p:ext uri="{BB962C8B-B14F-4D97-AF65-F5344CB8AC3E}">
        <p14:creationId xmlns:p14="http://schemas.microsoft.com/office/powerpoint/2010/main" val="41177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E8824D-1EF1-6AEF-92D8-7640D54267DA}"/>
              </a:ext>
            </a:extLst>
          </p:cNvPr>
          <p:cNvGrpSpPr/>
          <p:nvPr/>
        </p:nvGrpSpPr>
        <p:grpSpPr>
          <a:xfrm>
            <a:off x="966788" y="1238250"/>
            <a:ext cx="7720012" cy="3347443"/>
            <a:chOff x="457200" y="805504"/>
            <a:chExt cx="8229600" cy="3780189"/>
          </a:xfrm>
        </p:grpSpPr>
        <p:pic>
          <p:nvPicPr>
            <p:cNvPr id="6" name="Picture 5" descr="Screen Shot 2019-01-14 at 11.09.48.png"/>
            <p:cNvPicPr>
              <a:picLocks noChangeAspect="1"/>
            </p:cNvPicPr>
            <p:nvPr/>
          </p:nvPicPr>
          <p:blipFill rotWithShape="1">
            <a:blip r:embed="rId3">
              <a:extLst>
                <a:ext uri="{28A0092B-C50C-407E-A947-70E740481C1C}">
                  <a14:useLocalDpi xmlns:a14="http://schemas.microsoft.com/office/drawing/2010/main" val="0"/>
                </a:ext>
              </a:extLst>
            </a:blip>
            <a:srcRect t="3701"/>
            <a:stretch/>
          </p:blipFill>
          <p:spPr>
            <a:xfrm>
              <a:off x="457200" y="1003152"/>
              <a:ext cx="8229600" cy="3582541"/>
            </a:xfrm>
            <a:prstGeom prst="rect">
              <a:avLst/>
            </a:prstGeom>
          </p:spPr>
        </p:pic>
        <p:sp>
          <p:nvSpPr>
            <p:cNvPr id="8" name="Rectangle 7"/>
            <p:cNvSpPr/>
            <p:nvPr/>
          </p:nvSpPr>
          <p:spPr>
            <a:xfrm>
              <a:off x="457200" y="805504"/>
              <a:ext cx="935128" cy="1265801"/>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20"/>
            </a:p>
          </p:txBody>
        </p:sp>
      </p:grpSp>
      <p:sp>
        <p:nvSpPr>
          <p:cNvPr id="9" name="Rectangle 8"/>
          <p:cNvSpPr/>
          <p:nvPr/>
        </p:nvSpPr>
        <p:spPr>
          <a:xfrm>
            <a:off x="4143823" y="1091212"/>
            <a:ext cx="2243165" cy="134590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20"/>
          </a:p>
        </p:txBody>
      </p:sp>
      <p:sp>
        <p:nvSpPr>
          <p:cNvPr id="3" name="Title 2">
            <a:extLst>
              <a:ext uri="{FF2B5EF4-FFF2-40B4-BE49-F238E27FC236}">
                <a16:creationId xmlns:a16="http://schemas.microsoft.com/office/drawing/2014/main" id="{437FB2CC-3F65-554A-3699-E24D732DFCAF}"/>
              </a:ext>
            </a:extLst>
          </p:cNvPr>
          <p:cNvSpPr>
            <a:spLocks noGrp="1"/>
          </p:cNvSpPr>
          <p:nvPr>
            <p:ph type="title"/>
          </p:nvPr>
        </p:nvSpPr>
        <p:spPr/>
        <p:txBody>
          <a:bodyPr>
            <a:normAutofit/>
          </a:bodyPr>
          <a:lstStyle/>
          <a:p>
            <a:r>
              <a:rPr lang="en-AU" sz="3600" dirty="0"/>
              <a:t>AWS Fault Tolerance &amp; High Availability</a:t>
            </a:r>
            <a:endParaRPr lang="en-AU" dirty="0"/>
          </a:p>
        </p:txBody>
      </p:sp>
      <p:sp>
        <p:nvSpPr>
          <p:cNvPr id="12" name="Title 1"/>
          <p:cNvSpPr txBox="1">
            <a:spLocks/>
          </p:cNvSpPr>
          <p:nvPr/>
        </p:nvSpPr>
        <p:spPr>
          <a:xfrm>
            <a:off x="683568" y="1091212"/>
            <a:ext cx="7776864" cy="639365"/>
          </a:xfrm>
          <a:prstGeom prst="rect">
            <a:avLst/>
          </a:prstGeom>
        </p:spPr>
        <p:txBody>
          <a:bodyPr vert="horz" lIns="0" tIns="0" rIns="0" bIns="0" rtlCol="0" anchor="t" anchorCtr="0">
            <a:normAutofit/>
          </a:bodyPr>
          <a:lstStyle>
            <a:lvl1pPr algn="l" defTabSz="914400" rtl="0" eaLnBrk="1" latinLnBrk="0" hangingPunct="1">
              <a:spcBef>
                <a:spcPct val="0"/>
              </a:spcBef>
              <a:buNone/>
              <a:defRPr sz="3600" b="0" kern="1200">
                <a:solidFill>
                  <a:schemeClr val="accent3"/>
                </a:solidFill>
                <a:latin typeface="+mj-lt"/>
                <a:ea typeface="+mj-ea"/>
                <a:cs typeface="+mj-cs"/>
              </a:defRPr>
            </a:lvl1pPr>
          </a:lstStyle>
          <a:p>
            <a:endParaRPr lang="en-AU" sz="3240" dirty="0"/>
          </a:p>
        </p:txBody>
      </p:sp>
      <p:sp>
        <p:nvSpPr>
          <p:cNvPr id="5" name="TextBox 4">
            <a:extLst>
              <a:ext uri="{FF2B5EF4-FFF2-40B4-BE49-F238E27FC236}">
                <a16:creationId xmlns:a16="http://schemas.microsoft.com/office/drawing/2014/main" id="{F29893C6-FF32-105B-322C-0A6B8231C761}"/>
              </a:ext>
            </a:extLst>
          </p:cNvPr>
          <p:cNvSpPr txBox="1"/>
          <p:nvPr/>
        </p:nvSpPr>
        <p:spPr>
          <a:xfrm>
            <a:off x="648000" y="4522059"/>
            <a:ext cx="6157201" cy="646331"/>
          </a:xfrm>
          <a:prstGeom prst="rect">
            <a:avLst/>
          </a:prstGeom>
          <a:noFill/>
        </p:spPr>
        <p:txBody>
          <a:bodyPr wrap="square">
            <a:spAutoFit/>
          </a:bodyPr>
          <a:lstStyle/>
          <a:p>
            <a:pPr marL="285750" indent="-285750">
              <a:buFont typeface="Arial" panose="020B0604020202020204" pitchFamily="34" charset="0"/>
              <a:buChar char="•"/>
            </a:pPr>
            <a:r>
              <a:rPr lang="en-AU" sz="1800" dirty="0">
                <a:latin typeface="Calibri" panose="020F0502020204030204" pitchFamily="34" charset="0"/>
                <a:cs typeface="Calibri" panose="020F0502020204030204" pitchFamily="34" charset="0"/>
              </a:rPr>
              <a:t>High availability – Minimise &amp; eliminate downtime</a:t>
            </a:r>
          </a:p>
          <a:p>
            <a:pPr marL="285750" indent="-285750">
              <a:buFont typeface="Arial" panose="020B0604020202020204" pitchFamily="34" charset="0"/>
              <a:buChar char="•"/>
            </a:pPr>
            <a:r>
              <a:rPr lang="en-AU" sz="1800" dirty="0">
                <a:latin typeface="Calibri" panose="020F0502020204030204" pitchFamily="34" charset="0"/>
                <a:cs typeface="Calibri" panose="020F0502020204030204" pitchFamily="34" charset="0"/>
              </a:rPr>
              <a:t>Fault tolerance – Continue to operate despite failures/faults</a:t>
            </a:r>
            <a:endParaRPr lang="en-AU" dirty="0">
              <a:latin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93E8B7FF-2C90-0411-9D85-7854724AF53F}"/>
              </a:ext>
            </a:extLst>
          </p:cNvPr>
          <p:cNvSpPr>
            <a:spLocks noGrp="1"/>
          </p:cNvSpPr>
          <p:nvPr>
            <p:ph type="sldNum" sz="quarter" idx="4"/>
          </p:nvPr>
        </p:nvSpPr>
        <p:spPr/>
        <p:txBody>
          <a:bodyPr/>
          <a:lstStyle/>
          <a:p>
            <a:fld id="{97F98C0B-273E-428A-ABCF-EBED2BA25188}" type="slidenum">
              <a:rPr lang="en-US" smtClean="0"/>
              <a:t>28</a:t>
            </a:fld>
            <a:endParaRPr lang="en-US"/>
          </a:p>
        </p:txBody>
      </p:sp>
    </p:spTree>
    <p:extLst>
      <p:ext uri="{BB962C8B-B14F-4D97-AF65-F5344CB8AC3E}">
        <p14:creationId xmlns:p14="http://schemas.microsoft.com/office/powerpoint/2010/main" val="3548591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49DE051-EC92-FD98-0537-19996C74F46B}"/>
              </a:ext>
            </a:extLst>
          </p:cNvPr>
          <p:cNvSpPr>
            <a:spLocks noGrp="1"/>
          </p:cNvSpPr>
          <p:nvPr>
            <p:ph idx="1"/>
          </p:nvPr>
        </p:nvSpPr>
        <p:spPr>
          <a:xfrm>
            <a:off x="648000" y="1273324"/>
            <a:ext cx="7920000" cy="1584177"/>
          </a:xfrm>
        </p:spPr>
        <p:txBody>
          <a:bodyPr/>
          <a:lstStyle/>
          <a:p>
            <a:r>
              <a:rPr lang="en-AU" dirty="0"/>
              <a:t>Draw a component &amp; connector diagram for </a:t>
            </a:r>
            <a:r>
              <a:rPr lang="en-AU" dirty="0" err="1"/>
              <a:t>LunchVenue</a:t>
            </a:r>
            <a:r>
              <a:rPr lang="en-AU" dirty="0"/>
              <a:t> application (from Lab 1) deployed on Ethereum</a:t>
            </a:r>
          </a:p>
          <a:p>
            <a:r>
              <a:rPr lang="en-AU" dirty="0"/>
              <a:t>Your friends are finding it difficult to use Remix IDE. Draw a new diagram that uses a mobile app for user interactions</a:t>
            </a:r>
          </a:p>
          <a:p>
            <a:endParaRPr lang="en-AU" dirty="0"/>
          </a:p>
        </p:txBody>
      </p:sp>
      <p:sp>
        <p:nvSpPr>
          <p:cNvPr id="2" name="Title 1">
            <a:extLst>
              <a:ext uri="{FF2B5EF4-FFF2-40B4-BE49-F238E27FC236}">
                <a16:creationId xmlns:a16="http://schemas.microsoft.com/office/drawing/2014/main" id="{F5C74312-DDED-F994-E93B-5F5BD960BCE4}"/>
              </a:ext>
            </a:extLst>
          </p:cNvPr>
          <p:cNvSpPr>
            <a:spLocks noGrp="1"/>
          </p:cNvSpPr>
          <p:nvPr>
            <p:ph type="title"/>
          </p:nvPr>
        </p:nvSpPr>
        <p:spPr/>
        <p:txBody>
          <a:bodyPr/>
          <a:lstStyle/>
          <a:p>
            <a:r>
              <a:rPr lang="en-AU" dirty="0"/>
              <a:t>Exercise</a:t>
            </a:r>
          </a:p>
        </p:txBody>
      </p:sp>
      <p:grpSp>
        <p:nvGrpSpPr>
          <p:cNvPr id="33" name="Group 32">
            <a:extLst>
              <a:ext uri="{FF2B5EF4-FFF2-40B4-BE49-F238E27FC236}">
                <a16:creationId xmlns:a16="http://schemas.microsoft.com/office/drawing/2014/main" id="{42C3CF13-A319-4258-281C-C0BD170EEC74}"/>
              </a:ext>
            </a:extLst>
          </p:cNvPr>
          <p:cNvGrpSpPr/>
          <p:nvPr/>
        </p:nvGrpSpPr>
        <p:grpSpPr>
          <a:xfrm>
            <a:off x="472466" y="3141835"/>
            <a:ext cx="3667486" cy="802598"/>
            <a:chOff x="472466" y="2856085"/>
            <a:chExt cx="3667486" cy="802598"/>
          </a:xfrm>
        </p:grpSpPr>
        <p:sp>
          <p:nvSpPr>
            <p:cNvPr id="5" name="Rounded Rectangle 4">
              <a:extLst>
                <a:ext uri="{FF2B5EF4-FFF2-40B4-BE49-F238E27FC236}">
                  <a16:creationId xmlns:a16="http://schemas.microsoft.com/office/drawing/2014/main" id="{945F7539-1CBA-5696-5FF7-68B424590AD1}"/>
                </a:ext>
              </a:extLst>
            </p:cNvPr>
            <p:cNvSpPr/>
            <p:nvPr/>
          </p:nvSpPr>
          <p:spPr>
            <a:xfrm>
              <a:off x="472466" y="2866595"/>
              <a:ext cx="864096" cy="792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Remix IDE</a:t>
              </a:r>
            </a:p>
          </p:txBody>
        </p:sp>
        <p:sp>
          <p:nvSpPr>
            <p:cNvPr id="7" name="Rounded Rectangle 6">
              <a:extLst>
                <a:ext uri="{FF2B5EF4-FFF2-40B4-BE49-F238E27FC236}">
                  <a16:creationId xmlns:a16="http://schemas.microsoft.com/office/drawing/2014/main" id="{51E35107-D7E5-F52A-CF1B-F120549042E2}"/>
                </a:ext>
              </a:extLst>
            </p:cNvPr>
            <p:cNvSpPr/>
            <p:nvPr/>
          </p:nvSpPr>
          <p:spPr>
            <a:xfrm>
              <a:off x="1874161" y="2866595"/>
              <a:ext cx="864096" cy="792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t>MetaMask</a:t>
              </a:r>
              <a:endParaRPr lang="en-AU" dirty="0"/>
            </a:p>
          </p:txBody>
        </p:sp>
        <p:sp>
          <p:nvSpPr>
            <p:cNvPr id="8" name="Rounded Rectangle 7">
              <a:extLst>
                <a:ext uri="{FF2B5EF4-FFF2-40B4-BE49-F238E27FC236}">
                  <a16:creationId xmlns:a16="http://schemas.microsoft.com/office/drawing/2014/main" id="{E90A41D5-3842-DAE4-6C6C-D3582F3CA568}"/>
                </a:ext>
              </a:extLst>
            </p:cNvPr>
            <p:cNvSpPr/>
            <p:nvPr/>
          </p:nvSpPr>
          <p:spPr>
            <a:xfrm>
              <a:off x="3275856" y="2856085"/>
              <a:ext cx="864096" cy="792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Ethereum</a:t>
              </a:r>
            </a:p>
          </p:txBody>
        </p:sp>
        <p:cxnSp>
          <p:nvCxnSpPr>
            <p:cNvPr id="12" name="Straight Arrow Connector 11">
              <a:extLst>
                <a:ext uri="{FF2B5EF4-FFF2-40B4-BE49-F238E27FC236}">
                  <a16:creationId xmlns:a16="http://schemas.microsoft.com/office/drawing/2014/main" id="{2D2A6861-EE6D-1704-0849-697558F2457C}"/>
                </a:ext>
              </a:extLst>
            </p:cNvPr>
            <p:cNvCxnSpPr>
              <a:stCxn id="5" idx="3"/>
              <a:endCxn id="7" idx="1"/>
            </p:cNvCxnSpPr>
            <p:nvPr/>
          </p:nvCxnSpPr>
          <p:spPr>
            <a:xfrm>
              <a:off x="1336562" y="3262639"/>
              <a:ext cx="537599"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A0992D-FAB9-BA44-0873-D27F57D25745}"/>
                </a:ext>
              </a:extLst>
            </p:cNvPr>
            <p:cNvCxnSpPr>
              <a:cxnSpLocks/>
              <a:stCxn id="7" idx="3"/>
              <a:endCxn id="8" idx="1"/>
            </p:cNvCxnSpPr>
            <p:nvPr/>
          </p:nvCxnSpPr>
          <p:spPr>
            <a:xfrm flipV="1">
              <a:off x="2738257" y="3252129"/>
              <a:ext cx="537599" cy="1051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80AC1D1C-F662-5704-1729-3FECC4B78CD9}"/>
              </a:ext>
            </a:extLst>
          </p:cNvPr>
          <p:cNvGrpSpPr/>
          <p:nvPr/>
        </p:nvGrpSpPr>
        <p:grpSpPr>
          <a:xfrm>
            <a:off x="5364088" y="2743192"/>
            <a:ext cx="3312368" cy="2520280"/>
            <a:chOff x="5364088" y="2571750"/>
            <a:chExt cx="3312368" cy="2520280"/>
          </a:xfrm>
        </p:grpSpPr>
        <p:sp>
          <p:nvSpPr>
            <p:cNvPr id="6" name="Rounded Rectangle 5">
              <a:extLst>
                <a:ext uri="{FF2B5EF4-FFF2-40B4-BE49-F238E27FC236}">
                  <a16:creationId xmlns:a16="http://schemas.microsoft.com/office/drawing/2014/main" id="{8A2B2D07-1581-63ED-BF0D-7D7C3B2F5FEE}"/>
                </a:ext>
              </a:extLst>
            </p:cNvPr>
            <p:cNvSpPr/>
            <p:nvPr/>
          </p:nvSpPr>
          <p:spPr>
            <a:xfrm>
              <a:off x="5364088" y="2571750"/>
              <a:ext cx="2160240" cy="1080120"/>
            </a:xfrm>
            <a:prstGeom prst="roundRect">
              <a:avLst/>
            </a:prstGeom>
            <a:solidFill>
              <a:srgbClr val="FFC000"/>
            </a:solidFill>
            <a:ln>
              <a:solidFill>
                <a:srgbClr val="007A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a:extLst>
                <a:ext uri="{FF2B5EF4-FFF2-40B4-BE49-F238E27FC236}">
                  <a16:creationId xmlns:a16="http://schemas.microsoft.com/office/drawing/2014/main" id="{D86409FE-D1D7-8FAF-ABB8-64EACC1E625D}"/>
                </a:ext>
              </a:extLst>
            </p:cNvPr>
            <p:cNvSpPr/>
            <p:nvPr/>
          </p:nvSpPr>
          <p:spPr>
            <a:xfrm>
              <a:off x="5436096" y="2712069"/>
              <a:ext cx="864096" cy="792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Remix IDE</a:t>
              </a:r>
            </a:p>
          </p:txBody>
        </p:sp>
        <p:sp>
          <p:nvSpPr>
            <p:cNvPr id="10" name="Rounded Rectangle 9">
              <a:extLst>
                <a:ext uri="{FF2B5EF4-FFF2-40B4-BE49-F238E27FC236}">
                  <a16:creationId xmlns:a16="http://schemas.microsoft.com/office/drawing/2014/main" id="{99921CBA-14DA-73BB-AE56-80453DECD9CC}"/>
                </a:ext>
              </a:extLst>
            </p:cNvPr>
            <p:cNvSpPr/>
            <p:nvPr/>
          </p:nvSpPr>
          <p:spPr>
            <a:xfrm>
              <a:off x="6588224" y="2712069"/>
              <a:ext cx="864096" cy="792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t>MetaMask</a:t>
              </a:r>
              <a:endParaRPr lang="en-AU" dirty="0"/>
            </a:p>
          </p:txBody>
        </p:sp>
        <p:cxnSp>
          <p:nvCxnSpPr>
            <p:cNvPr id="19" name="Straight Arrow Connector 18">
              <a:extLst>
                <a:ext uri="{FF2B5EF4-FFF2-40B4-BE49-F238E27FC236}">
                  <a16:creationId xmlns:a16="http://schemas.microsoft.com/office/drawing/2014/main" id="{F387F666-ECAB-131C-1164-8568C7F36CB5}"/>
                </a:ext>
              </a:extLst>
            </p:cNvPr>
            <p:cNvCxnSpPr>
              <a:cxnSpLocks/>
              <a:stCxn id="9" idx="3"/>
              <a:endCxn id="10" idx="1"/>
            </p:cNvCxnSpPr>
            <p:nvPr/>
          </p:nvCxnSpPr>
          <p:spPr>
            <a:xfrm>
              <a:off x="6300192" y="3108113"/>
              <a:ext cx="28803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49D5C9E8-0961-9898-EFC7-5D306D069592}"/>
                </a:ext>
              </a:extLst>
            </p:cNvPr>
            <p:cNvSpPr/>
            <p:nvPr/>
          </p:nvSpPr>
          <p:spPr>
            <a:xfrm>
              <a:off x="5364088" y="3982335"/>
              <a:ext cx="2160240" cy="1080120"/>
            </a:xfrm>
            <a:prstGeom prst="roundRect">
              <a:avLst/>
            </a:prstGeom>
            <a:solidFill>
              <a:srgbClr val="FFC000"/>
            </a:solidFill>
            <a:ln>
              <a:solidFill>
                <a:srgbClr val="007A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Graphic 25" descr="Contract with solid fill">
              <a:extLst>
                <a:ext uri="{FF2B5EF4-FFF2-40B4-BE49-F238E27FC236}">
                  <a16:creationId xmlns:a16="http://schemas.microsoft.com/office/drawing/2014/main" id="{2B0AC4D3-DE7C-3034-FA43-048955048B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7008" y="3961606"/>
              <a:ext cx="914400" cy="914400"/>
            </a:xfrm>
            <a:prstGeom prst="rect">
              <a:avLst/>
            </a:prstGeom>
          </p:spPr>
        </p:pic>
        <p:sp>
          <p:nvSpPr>
            <p:cNvPr id="27" name="TextBox 26">
              <a:extLst>
                <a:ext uri="{FF2B5EF4-FFF2-40B4-BE49-F238E27FC236}">
                  <a16:creationId xmlns:a16="http://schemas.microsoft.com/office/drawing/2014/main" id="{6BC89B54-8D2F-FADE-17C6-3F8BD1E0BA8A}"/>
                </a:ext>
              </a:extLst>
            </p:cNvPr>
            <p:cNvSpPr txBox="1"/>
            <p:nvPr/>
          </p:nvSpPr>
          <p:spPr>
            <a:xfrm>
              <a:off x="7524328" y="3099698"/>
              <a:ext cx="1074845" cy="338554"/>
            </a:xfrm>
            <a:prstGeom prst="rect">
              <a:avLst/>
            </a:prstGeom>
            <a:noFill/>
          </p:spPr>
          <p:txBody>
            <a:bodyPr wrap="square" rtlCol="0">
              <a:spAutoFit/>
            </a:bodyPr>
            <a:lstStyle/>
            <a:p>
              <a:r>
                <a:rPr lang="en-AU" sz="1600" dirty="0"/>
                <a:t>Browser</a:t>
              </a:r>
            </a:p>
          </p:txBody>
        </p:sp>
        <p:sp>
          <p:nvSpPr>
            <p:cNvPr id="28" name="TextBox 27">
              <a:extLst>
                <a:ext uri="{FF2B5EF4-FFF2-40B4-BE49-F238E27FC236}">
                  <a16:creationId xmlns:a16="http://schemas.microsoft.com/office/drawing/2014/main" id="{43214618-F405-DC37-3741-F5BC516A3768}"/>
                </a:ext>
              </a:extLst>
            </p:cNvPr>
            <p:cNvSpPr txBox="1"/>
            <p:nvPr/>
          </p:nvSpPr>
          <p:spPr>
            <a:xfrm>
              <a:off x="7524328" y="4038355"/>
              <a:ext cx="1152128" cy="338554"/>
            </a:xfrm>
            <a:prstGeom prst="rect">
              <a:avLst/>
            </a:prstGeom>
            <a:noFill/>
          </p:spPr>
          <p:txBody>
            <a:bodyPr wrap="square" rtlCol="0">
              <a:spAutoFit/>
            </a:bodyPr>
            <a:lstStyle/>
            <a:p>
              <a:r>
                <a:rPr lang="en-AU" sz="1600" dirty="0"/>
                <a:t>Ethereum</a:t>
              </a:r>
            </a:p>
          </p:txBody>
        </p:sp>
        <p:sp>
          <p:nvSpPr>
            <p:cNvPr id="29" name="TextBox 28">
              <a:extLst>
                <a:ext uri="{FF2B5EF4-FFF2-40B4-BE49-F238E27FC236}">
                  <a16:creationId xmlns:a16="http://schemas.microsoft.com/office/drawing/2014/main" id="{30ED87A1-A813-CEC0-5F81-EABB78913B03}"/>
                </a:ext>
              </a:extLst>
            </p:cNvPr>
            <p:cNvSpPr txBox="1"/>
            <p:nvPr/>
          </p:nvSpPr>
          <p:spPr>
            <a:xfrm>
              <a:off x="5868144" y="4753476"/>
              <a:ext cx="1344724" cy="338554"/>
            </a:xfrm>
            <a:prstGeom prst="rect">
              <a:avLst/>
            </a:prstGeom>
            <a:noFill/>
          </p:spPr>
          <p:txBody>
            <a:bodyPr wrap="square" rtlCol="0">
              <a:spAutoFit/>
            </a:bodyPr>
            <a:lstStyle/>
            <a:p>
              <a:r>
                <a:rPr lang="en-AU" sz="1600" dirty="0" err="1"/>
                <a:t>LunchVenue</a:t>
              </a:r>
              <a:endParaRPr lang="en-AU" sz="1600" dirty="0"/>
            </a:p>
          </p:txBody>
        </p:sp>
        <p:cxnSp>
          <p:nvCxnSpPr>
            <p:cNvPr id="30" name="Straight Arrow Connector 29">
              <a:extLst>
                <a:ext uri="{FF2B5EF4-FFF2-40B4-BE49-F238E27FC236}">
                  <a16:creationId xmlns:a16="http://schemas.microsoft.com/office/drawing/2014/main" id="{A59D3FFA-EEA5-530B-B304-03A861EA36D1}"/>
                </a:ext>
              </a:extLst>
            </p:cNvPr>
            <p:cNvCxnSpPr>
              <a:cxnSpLocks/>
              <a:stCxn id="26" idx="0"/>
              <a:endCxn id="6" idx="2"/>
            </p:cNvCxnSpPr>
            <p:nvPr/>
          </p:nvCxnSpPr>
          <p:spPr>
            <a:xfrm flipV="1">
              <a:off x="6444208" y="3651870"/>
              <a:ext cx="0" cy="30973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37" name="Graphic 36" descr="Smart Phone with solid fill">
            <a:extLst>
              <a:ext uri="{FF2B5EF4-FFF2-40B4-BE49-F238E27FC236}">
                <a16:creationId xmlns:a16="http://schemas.microsoft.com/office/drawing/2014/main" id="{D16CB6DC-4AAD-5FB1-2E39-F775462F55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835" y="3266802"/>
            <a:ext cx="914400" cy="914400"/>
          </a:xfrm>
          <a:prstGeom prst="rect">
            <a:avLst/>
          </a:prstGeom>
        </p:spPr>
      </p:pic>
      <p:pic>
        <p:nvPicPr>
          <p:cNvPr id="38" name="Graphic 37" descr="Smart Phone with solid fill">
            <a:extLst>
              <a:ext uri="{FF2B5EF4-FFF2-40B4-BE49-F238E27FC236}">
                <a16:creationId xmlns:a16="http://schemas.microsoft.com/office/drawing/2014/main" id="{6E260CF6-F8CD-99E8-464E-5AA15669464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7314" y="2548620"/>
            <a:ext cx="914400" cy="914400"/>
          </a:xfrm>
          <a:prstGeom prst="rect">
            <a:avLst/>
          </a:prstGeom>
        </p:spPr>
      </p:pic>
      <p:sp>
        <p:nvSpPr>
          <p:cNvPr id="11" name="Slide Number Placeholder 10">
            <a:extLst>
              <a:ext uri="{FF2B5EF4-FFF2-40B4-BE49-F238E27FC236}">
                <a16:creationId xmlns:a16="http://schemas.microsoft.com/office/drawing/2014/main" id="{D018401A-98C7-9760-DCDF-18C07FAD710D}"/>
              </a:ext>
            </a:extLst>
          </p:cNvPr>
          <p:cNvSpPr>
            <a:spLocks noGrp="1"/>
          </p:cNvSpPr>
          <p:nvPr>
            <p:ph type="sldNum" sz="quarter" idx="4"/>
          </p:nvPr>
        </p:nvSpPr>
        <p:spPr/>
        <p:txBody>
          <a:bodyPr/>
          <a:lstStyle/>
          <a:p>
            <a:fld id="{97F98C0B-273E-428A-ABCF-EBED2BA25188}" type="slidenum">
              <a:rPr lang="en-US" smtClean="0"/>
              <a:t>29</a:t>
            </a:fld>
            <a:endParaRPr lang="en-US"/>
          </a:p>
        </p:txBody>
      </p:sp>
    </p:spTree>
    <p:extLst>
      <p:ext uri="{BB962C8B-B14F-4D97-AF65-F5344CB8AC3E}">
        <p14:creationId xmlns:p14="http://schemas.microsoft.com/office/powerpoint/2010/main" val="107716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bg1"/>
                </a:solidFill>
              </a:rPr>
              <a:t>Software Design Process</a:t>
            </a:r>
          </a:p>
        </p:txBody>
      </p:sp>
    </p:spTree>
    <p:extLst>
      <p:ext uri="{BB962C8B-B14F-4D97-AF65-F5344CB8AC3E}">
        <p14:creationId xmlns:p14="http://schemas.microsoft.com/office/powerpoint/2010/main" val="14176250"/>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solidFill>
                  <a:schemeClr val="bg1"/>
                </a:solidFill>
              </a:rPr>
              <a:t>Architecture Analysis &amp; Design Trade-offs</a:t>
            </a:r>
            <a:endParaRPr lang="en-US" dirty="0">
              <a:solidFill>
                <a:schemeClr val="bg1"/>
              </a:solidFill>
            </a:endParaRPr>
          </a:p>
        </p:txBody>
      </p:sp>
    </p:spTree>
    <p:extLst>
      <p:ext uri="{BB962C8B-B14F-4D97-AF65-F5344CB8AC3E}">
        <p14:creationId xmlns:p14="http://schemas.microsoft.com/office/powerpoint/2010/main" val="1435396909"/>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8000" y="287999"/>
            <a:ext cx="7920000" cy="648000"/>
          </a:xfrm>
        </p:spPr>
        <p:txBody>
          <a:bodyPr/>
          <a:lstStyle/>
          <a:p>
            <a:r>
              <a:rPr lang="en-AU" dirty="0"/>
              <a:t>Models Enable Analysis</a:t>
            </a:r>
          </a:p>
        </p:txBody>
      </p:sp>
      <p:sp>
        <p:nvSpPr>
          <p:cNvPr id="6" name="Content Placeholder 5"/>
          <p:cNvSpPr>
            <a:spLocks noGrp="1"/>
          </p:cNvSpPr>
          <p:nvPr>
            <p:ph idx="1"/>
          </p:nvPr>
        </p:nvSpPr>
        <p:spPr>
          <a:xfrm>
            <a:off x="648000" y="1295999"/>
            <a:ext cx="7920000" cy="3845917"/>
          </a:xfrm>
        </p:spPr>
        <p:txBody>
          <a:bodyPr numCol="1">
            <a:normAutofit/>
          </a:bodyPr>
          <a:lstStyle/>
          <a:p>
            <a:r>
              <a:rPr lang="en-AU" dirty="0"/>
              <a:t>Can answer questions like</a:t>
            </a:r>
          </a:p>
          <a:p>
            <a:pPr lvl="1"/>
            <a:r>
              <a:rPr lang="en-AU" dirty="0"/>
              <a:t>What is transaction latency in this design?</a:t>
            </a:r>
          </a:p>
          <a:p>
            <a:pPr lvl="2"/>
            <a:r>
              <a:rPr lang="en-AU" dirty="0"/>
              <a:t>Simulation-based prediction of latency distributions (Quantitative)</a:t>
            </a:r>
          </a:p>
          <a:p>
            <a:pPr lvl="2"/>
            <a:r>
              <a:rPr lang="en-AU" dirty="0"/>
              <a:t>Formula-based calculation of average latency (Quantitative)</a:t>
            </a:r>
          </a:p>
          <a:p>
            <a:pPr lvl="1"/>
            <a:r>
              <a:rPr lang="en-AU" dirty="0"/>
              <a:t>Does this design support service availability?</a:t>
            </a:r>
          </a:p>
          <a:p>
            <a:pPr lvl="2"/>
            <a:r>
              <a:rPr lang="en-AU" dirty="0"/>
              <a:t>Failure scenarios (Qualitative)</a:t>
            </a:r>
          </a:p>
          <a:p>
            <a:pPr lvl="2"/>
            <a:r>
              <a:rPr lang="en-AU" dirty="0"/>
              <a:t>Fault-tree statistical analysis (Quantitative)</a:t>
            </a:r>
          </a:p>
          <a:p>
            <a:pPr lvl="1"/>
            <a:r>
              <a:rPr lang="en-AU" dirty="0"/>
              <a:t>Will this design ensure confidentiality?</a:t>
            </a:r>
          </a:p>
          <a:p>
            <a:pPr lvl="1"/>
            <a:r>
              <a:rPr lang="en-AU" dirty="0"/>
              <a:t>Is this design easily modifiable?</a:t>
            </a:r>
          </a:p>
          <a:p>
            <a:r>
              <a:rPr lang="en-AU" dirty="0"/>
              <a:t>Different kinds of models allow different kinds of analyses</a:t>
            </a:r>
          </a:p>
        </p:txBody>
      </p:sp>
      <p:sp>
        <p:nvSpPr>
          <p:cNvPr id="2" name="Slide Number Placeholder 1">
            <a:extLst>
              <a:ext uri="{FF2B5EF4-FFF2-40B4-BE49-F238E27FC236}">
                <a16:creationId xmlns:a16="http://schemas.microsoft.com/office/drawing/2014/main" id="{CBFD435E-34A8-B0DE-D086-C6FEF2FC41C8}"/>
              </a:ext>
            </a:extLst>
          </p:cNvPr>
          <p:cNvSpPr>
            <a:spLocks noGrp="1"/>
          </p:cNvSpPr>
          <p:nvPr>
            <p:ph type="sldNum" sz="quarter" idx="4"/>
          </p:nvPr>
        </p:nvSpPr>
        <p:spPr/>
        <p:txBody>
          <a:bodyPr/>
          <a:lstStyle/>
          <a:p>
            <a:fld id="{97F98C0B-273E-428A-ABCF-EBED2BA25188}" type="slidenum">
              <a:rPr lang="en-US" smtClean="0"/>
              <a:t>31</a:t>
            </a:fld>
            <a:endParaRPr lang="en-US"/>
          </a:p>
        </p:txBody>
      </p:sp>
    </p:spTree>
    <p:extLst>
      <p:ext uri="{BB962C8B-B14F-4D97-AF65-F5344CB8AC3E}">
        <p14:creationId xmlns:p14="http://schemas.microsoft.com/office/powerpoint/2010/main" val="3111617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8000" y="287999"/>
            <a:ext cx="7920000" cy="648000"/>
          </a:xfrm>
        </p:spPr>
        <p:txBody>
          <a:bodyPr/>
          <a:lstStyle/>
          <a:p>
            <a:r>
              <a:rPr lang="en-AU" dirty="0"/>
              <a:t>Design Trade-offs</a:t>
            </a:r>
          </a:p>
        </p:txBody>
      </p:sp>
      <p:sp>
        <p:nvSpPr>
          <p:cNvPr id="6" name="Content Placeholder 5"/>
          <p:cNvSpPr>
            <a:spLocks noGrp="1"/>
          </p:cNvSpPr>
          <p:nvPr>
            <p:ph idx="1"/>
          </p:nvPr>
        </p:nvSpPr>
        <p:spPr>
          <a:xfrm>
            <a:off x="648000" y="1295999"/>
            <a:ext cx="7920000" cy="3845917"/>
          </a:xfrm>
        </p:spPr>
        <p:txBody>
          <a:bodyPr numCol="1">
            <a:normAutofit/>
          </a:bodyPr>
          <a:lstStyle/>
          <a:p>
            <a:r>
              <a:rPr lang="en-AU" dirty="0"/>
              <a:t>Often, improving one quality will hurt another, e.g.,</a:t>
            </a:r>
          </a:p>
          <a:p>
            <a:pPr lvl="1"/>
            <a:r>
              <a:rPr lang="en-AU" dirty="0"/>
              <a:t>Use a bigger server </a:t>
            </a:r>
            <a:r>
              <a:rPr lang="en-AU" dirty="0">
                <a:sym typeface="Wingdings" pitchFamily="2" charset="2"/>
              </a:rPr>
              <a:t> </a:t>
            </a:r>
            <a:r>
              <a:rPr lang="en-AU" dirty="0"/>
              <a:t>faster, but more expensive</a:t>
            </a:r>
          </a:p>
          <a:p>
            <a:pPr lvl="1"/>
            <a:r>
              <a:rPr lang="en-AU" dirty="0"/>
              <a:t>Use redundant servers </a:t>
            </a:r>
            <a:r>
              <a:rPr lang="en-AU" dirty="0">
                <a:sym typeface="Wingdings" pitchFamily="2" charset="2"/>
              </a:rPr>
              <a:t> </a:t>
            </a:r>
            <a:r>
              <a:rPr lang="en-AU" dirty="0"/>
              <a:t>better availability, performance (load balancing), but high write latency &amp; more expensive</a:t>
            </a:r>
          </a:p>
          <a:p>
            <a:r>
              <a:rPr lang="en-AU" dirty="0"/>
              <a:t>What trade-offs &amp; how to choose them?</a:t>
            </a:r>
          </a:p>
          <a:p>
            <a:pPr lvl="1"/>
            <a:r>
              <a:rPr lang="en-AU" dirty="0"/>
              <a:t>Determine if </a:t>
            </a:r>
            <a:r>
              <a:rPr lang="en-US" dirty="0"/>
              <a:t>architecture can achieve NFRs before developing a system (which is typically a big investment)</a:t>
            </a:r>
            <a:endParaRPr lang="en-AU" dirty="0"/>
          </a:p>
          <a:p>
            <a:r>
              <a:rPr lang="en-AU" dirty="0"/>
              <a:t>Specific methods exist to help</a:t>
            </a:r>
          </a:p>
          <a:p>
            <a:pPr lvl="1"/>
            <a:r>
              <a:rPr lang="en-AU" dirty="0"/>
              <a:t>Architecture Trade-off Analysis Method (ATAM)</a:t>
            </a:r>
          </a:p>
          <a:p>
            <a:pPr lvl="1"/>
            <a:r>
              <a:rPr lang="en-AU" dirty="0"/>
              <a:t>Multi-criteria decision-making methods</a:t>
            </a:r>
          </a:p>
        </p:txBody>
      </p:sp>
      <p:sp>
        <p:nvSpPr>
          <p:cNvPr id="2" name="Slide Number Placeholder 1">
            <a:extLst>
              <a:ext uri="{FF2B5EF4-FFF2-40B4-BE49-F238E27FC236}">
                <a16:creationId xmlns:a16="http://schemas.microsoft.com/office/drawing/2014/main" id="{E31E3DDB-961C-5BF0-E412-867036E0B78F}"/>
              </a:ext>
            </a:extLst>
          </p:cNvPr>
          <p:cNvSpPr>
            <a:spLocks noGrp="1"/>
          </p:cNvSpPr>
          <p:nvPr>
            <p:ph type="sldNum" sz="quarter" idx="4"/>
          </p:nvPr>
        </p:nvSpPr>
        <p:spPr/>
        <p:txBody>
          <a:bodyPr/>
          <a:lstStyle/>
          <a:p>
            <a:fld id="{97F98C0B-273E-428A-ABCF-EBED2BA25188}" type="slidenum">
              <a:rPr lang="en-US" smtClean="0"/>
              <a:t>32</a:t>
            </a:fld>
            <a:endParaRPr lang="en-US"/>
          </a:p>
        </p:txBody>
      </p:sp>
    </p:spTree>
    <p:extLst>
      <p:ext uri="{BB962C8B-B14F-4D97-AF65-F5344CB8AC3E}">
        <p14:creationId xmlns:p14="http://schemas.microsoft.com/office/powerpoint/2010/main" val="3672871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Decisions &amp; Their Impact</a:t>
            </a:r>
          </a:p>
        </p:txBody>
      </p:sp>
      <p:pic>
        <p:nvPicPr>
          <p:cNvPr id="7" name="Picture 6" descr="Screen Shot 2019-01-21 at 09.35.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8792"/>
            <a:ext cx="8229600" cy="3094892"/>
          </a:xfrm>
          <a:prstGeom prst="rect">
            <a:avLst/>
          </a:prstGeom>
        </p:spPr>
      </p:pic>
      <p:sp>
        <p:nvSpPr>
          <p:cNvPr id="8" name="Rounded Rectangle 7"/>
          <p:cNvSpPr/>
          <p:nvPr/>
        </p:nvSpPr>
        <p:spPr>
          <a:xfrm>
            <a:off x="550509" y="2259869"/>
            <a:ext cx="8071170" cy="1407368"/>
          </a:xfrm>
          <a:prstGeom prst="roundRect">
            <a:avLst/>
          </a:prstGeom>
          <a:noFill/>
          <a:ln w="28575" cmpd="sng">
            <a:solidFill>
              <a:srgbClr val="30B787"/>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20"/>
          </a:p>
        </p:txBody>
      </p:sp>
      <p:sp>
        <p:nvSpPr>
          <p:cNvPr id="3" name="Slide Number Placeholder 2">
            <a:extLst>
              <a:ext uri="{FF2B5EF4-FFF2-40B4-BE49-F238E27FC236}">
                <a16:creationId xmlns:a16="http://schemas.microsoft.com/office/drawing/2014/main" id="{A1126E12-9790-F9BF-F299-858436D42D6D}"/>
              </a:ext>
            </a:extLst>
          </p:cNvPr>
          <p:cNvSpPr>
            <a:spLocks noGrp="1"/>
          </p:cNvSpPr>
          <p:nvPr>
            <p:ph type="sldNum" sz="quarter" idx="4"/>
          </p:nvPr>
        </p:nvSpPr>
        <p:spPr/>
        <p:txBody>
          <a:bodyPr/>
          <a:lstStyle/>
          <a:p>
            <a:fld id="{97F98C0B-273E-428A-ABCF-EBED2BA25188}" type="slidenum">
              <a:rPr lang="en-US" smtClean="0"/>
              <a:t>33</a:t>
            </a:fld>
            <a:endParaRPr lang="en-US"/>
          </a:p>
        </p:txBody>
      </p:sp>
    </p:spTree>
    <p:extLst>
      <p:ext uri="{BB962C8B-B14F-4D97-AF65-F5344CB8AC3E}">
        <p14:creationId xmlns:p14="http://schemas.microsoft.com/office/powerpoint/2010/main" val="2374541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39F3EA6E-EFCD-F6B1-5561-2C87F3365934}"/>
              </a:ext>
            </a:extLst>
          </p:cNvPr>
          <p:cNvGraphicFramePr>
            <a:graphicFrameLocks noGrp="1"/>
          </p:cNvGraphicFramePr>
          <p:nvPr>
            <p:ph idx="1"/>
            <p:extLst>
              <p:ext uri="{D42A27DB-BD31-4B8C-83A1-F6EECF244321}">
                <p14:modId xmlns:p14="http://schemas.microsoft.com/office/powerpoint/2010/main" val="510101496"/>
              </p:ext>
            </p:extLst>
          </p:nvPr>
        </p:nvGraphicFramePr>
        <p:xfrm>
          <a:off x="647700" y="1273175"/>
          <a:ext cx="7912100" cy="369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3E264EB9-8E6E-083B-BEEE-84E5DC380218}"/>
              </a:ext>
            </a:extLst>
          </p:cNvPr>
          <p:cNvSpPr>
            <a:spLocks noGrp="1"/>
          </p:cNvSpPr>
          <p:nvPr>
            <p:ph type="title"/>
          </p:nvPr>
        </p:nvSpPr>
        <p:spPr>
          <a:xfrm>
            <a:off x="647700" y="287338"/>
            <a:ext cx="7912100" cy="649287"/>
          </a:xfrm>
        </p:spPr>
        <p:txBody>
          <a:bodyPr anchor="t">
            <a:normAutofit fontScale="90000"/>
          </a:bodyPr>
          <a:lstStyle/>
          <a:p>
            <a:r>
              <a:rPr lang="en-AU" dirty="0"/>
              <a:t>Architecture Trade-off Analysis Method (ATAM)</a:t>
            </a:r>
          </a:p>
        </p:txBody>
      </p:sp>
      <p:sp>
        <p:nvSpPr>
          <p:cNvPr id="3" name="Slide Number Placeholder 2">
            <a:extLst>
              <a:ext uri="{FF2B5EF4-FFF2-40B4-BE49-F238E27FC236}">
                <a16:creationId xmlns:a16="http://schemas.microsoft.com/office/drawing/2014/main" id="{4D41057D-7650-0F82-6A7A-C0D57D107714}"/>
              </a:ext>
            </a:extLst>
          </p:cNvPr>
          <p:cNvSpPr>
            <a:spLocks noGrp="1"/>
          </p:cNvSpPr>
          <p:nvPr>
            <p:ph type="sldNum" sz="quarter" idx="4"/>
          </p:nvPr>
        </p:nvSpPr>
        <p:spPr/>
        <p:txBody>
          <a:bodyPr/>
          <a:lstStyle/>
          <a:p>
            <a:fld id="{97F98C0B-273E-428A-ABCF-EBED2BA25188}" type="slidenum">
              <a:rPr lang="en-US" smtClean="0"/>
              <a:t>34</a:t>
            </a:fld>
            <a:endParaRPr lang="en-US"/>
          </a:p>
        </p:txBody>
      </p:sp>
    </p:spTree>
    <p:extLst>
      <p:ext uri="{BB962C8B-B14F-4D97-AF65-F5344CB8AC3E}">
        <p14:creationId xmlns:p14="http://schemas.microsoft.com/office/powerpoint/2010/main" val="2790997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0688B6-72FC-F8D6-4B80-EFCFCA691A1C}"/>
              </a:ext>
            </a:extLst>
          </p:cNvPr>
          <p:cNvSpPr>
            <a:spLocks noGrp="1"/>
          </p:cNvSpPr>
          <p:nvPr>
            <p:ph type="title"/>
          </p:nvPr>
        </p:nvSpPr>
        <p:spPr/>
        <p:txBody>
          <a:bodyPr/>
          <a:lstStyle/>
          <a:p>
            <a:r>
              <a:rPr lang="en-AU" dirty="0"/>
              <a:t>ATAM</a:t>
            </a:r>
          </a:p>
        </p:txBody>
      </p:sp>
      <p:pic>
        <p:nvPicPr>
          <p:cNvPr id="2050" name="Picture 2" descr="conceptual flow of ATAM">
            <a:extLst>
              <a:ext uri="{FF2B5EF4-FFF2-40B4-BE49-F238E27FC236}">
                <a16:creationId xmlns:a16="http://schemas.microsoft.com/office/drawing/2014/main" id="{25D46F35-508E-1951-8BB5-7E84FA993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43" t="19201" r="1558" b="8001"/>
          <a:stretch/>
        </p:blipFill>
        <p:spPr bwMode="auto">
          <a:xfrm>
            <a:off x="1043609" y="1129308"/>
            <a:ext cx="7488832" cy="37444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63CDBB-0A06-5DBE-A1EF-19EC2E427415}"/>
              </a:ext>
            </a:extLst>
          </p:cNvPr>
          <p:cNvSpPr txBox="1"/>
          <p:nvPr/>
        </p:nvSpPr>
        <p:spPr>
          <a:xfrm>
            <a:off x="827586" y="4916267"/>
            <a:ext cx="7128791" cy="307777"/>
          </a:xfrm>
          <a:prstGeom prst="rect">
            <a:avLst/>
          </a:prstGeom>
          <a:noFill/>
        </p:spPr>
        <p:txBody>
          <a:bodyPr wrap="square">
            <a:spAutoFit/>
          </a:bodyPr>
          <a:lstStyle/>
          <a:p>
            <a:r>
              <a:rPr lang="en-AU" sz="1400" dirty="0"/>
              <a:t>Source: </a:t>
            </a:r>
            <a:r>
              <a:rPr lang="en-AU" sz="1400" dirty="0">
                <a:latin typeface="Helvetica Neue" panose="02000503000000020004" pitchFamily="2" charset="0"/>
                <a:hlinkClick r:id="rId4"/>
              </a:rPr>
              <a:t>https://concisesoftware.com/blog/architecture-tradeoff-analysis-method-atam/</a:t>
            </a:r>
            <a:r>
              <a:rPr lang="en-AU" sz="1400" dirty="0">
                <a:latin typeface="Helvetica Neue" panose="02000503000000020004" pitchFamily="2" charset="0"/>
              </a:rPr>
              <a:t> </a:t>
            </a:r>
          </a:p>
        </p:txBody>
      </p:sp>
      <p:sp>
        <p:nvSpPr>
          <p:cNvPr id="9" name="TextBox 8">
            <a:extLst>
              <a:ext uri="{FF2B5EF4-FFF2-40B4-BE49-F238E27FC236}">
                <a16:creationId xmlns:a16="http://schemas.microsoft.com/office/drawing/2014/main" id="{94CAA63D-CD29-2D5C-27F4-9837BBCE2682}"/>
              </a:ext>
            </a:extLst>
          </p:cNvPr>
          <p:cNvSpPr txBox="1"/>
          <p:nvPr/>
        </p:nvSpPr>
        <p:spPr>
          <a:xfrm>
            <a:off x="1115616" y="841276"/>
            <a:ext cx="6840760" cy="308418"/>
          </a:xfrm>
          <a:prstGeom prst="rect">
            <a:avLst/>
          </a:prstGeom>
          <a:noFill/>
        </p:spPr>
        <p:txBody>
          <a:bodyPr wrap="square">
            <a:spAutoFit/>
          </a:bodyPr>
          <a:lstStyle/>
          <a:p>
            <a:pPr algn="ctr"/>
            <a:r>
              <a:rPr lang="en-AU" dirty="0"/>
              <a:t>Present business drivers </a:t>
            </a:r>
          </a:p>
        </p:txBody>
      </p:sp>
      <p:sp>
        <p:nvSpPr>
          <p:cNvPr id="10" name="TextBox 9">
            <a:extLst>
              <a:ext uri="{FF2B5EF4-FFF2-40B4-BE49-F238E27FC236}">
                <a16:creationId xmlns:a16="http://schemas.microsoft.com/office/drawing/2014/main" id="{8265E755-FAC9-85F9-464E-224A5D634A59}"/>
              </a:ext>
            </a:extLst>
          </p:cNvPr>
          <p:cNvSpPr txBox="1"/>
          <p:nvPr/>
        </p:nvSpPr>
        <p:spPr>
          <a:xfrm>
            <a:off x="1115616" y="2569468"/>
            <a:ext cx="6840760" cy="308418"/>
          </a:xfrm>
          <a:prstGeom prst="rect">
            <a:avLst/>
          </a:prstGeom>
          <a:noFill/>
        </p:spPr>
        <p:txBody>
          <a:bodyPr wrap="square">
            <a:spAutoFit/>
          </a:bodyPr>
          <a:lstStyle/>
          <a:p>
            <a:pPr algn="ctr"/>
            <a:r>
              <a:rPr lang="en-AU" dirty="0"/>
              <a:t>Present architecture</a:t>
            </a:r>
          </a:p>
        </p:txBody>
      </p:sp>
      <p:sp>
        <p:nvSpPr>
          <p:cNvPr id="11" name="TextBox 10">
            <a:extLst>
              <a:ext uri="{FF2B5EF4-FFF2-40B4-BE49-F238E27FC236}">
                <a16:creationId xmlns:a16="http://schemas.microsoft.com/office/drawing/2014/main" id="{6F222D31-93FB-4767-919D-1AF908BEC91F}"/>
              </a:ext>
            </a:extLst>
          </p:cNvPr>
          <p:cNvSpPr txBox="1"/>
          <p:nvPr/>
        </p:nvSpPr>
        <p:spPr>
          <a:xfrm>
            <a:off x="7776864" y="3784312"/>
            <a:ext cx="1403648" cy="308418"/>
          </a:xfrm>
          <a:prstGeom prst="rect">
            <a:avLst/>
          </a:prstGeom>
          <a:noFill/>
        </p:spPr>
        <p:txBody>
          <a:bodyPr wrap="square">
            <a:spAutoFit/>
          </a:bodyPr>
          <a:lstStyle/>
          <a:p>
            <a:r>
              <a:rPr lang="en-AU" dirty="0"/>
              <a:t>Reporting</a:t>
            </a:r>
          </a:p>
        </p:txBody>
      </p:sp>
      <p:sp>
        <p:nvSpPr>
          <p:cNvPr id="2" name="Slide Number Placeholder 1">
            <a:extLst>
              <a:ext uri="{FF2B5EF4-FFF2-40B4-BE49-F238E27FC236}">
                <a16:creationId xmlns:a16="http://schemas.microsoft.com/office/drawing/2014/main" id="{2D9FD84A-2E96-7B1B-DD49-124DC8E8C688}"/>
              </a:ext>
            </a:extLst>
          </p:cNvPr>
          <p:cNvSpPr>
            <a:spLocks noGrp="1"/>
          </p:cNvSpPr>
          <p:nvPr>
            <p:ph type="sldNum" sz="quarter" idx="4"/>
          </p:nvPr>
        </p:nvSpPr>
        <p:spPr/>
        <p:txBody>
          <a:bodyPr/>
          <a:lstStyle/>
          <a:p>
            <a:fld id="{97F98C0B-273E-428A-ABCF-EBED2BA25188}" type="slidenum">
              <a:rPr lang="en-US" smtClean="0"/>
              <a:t>35</a:t>
            </a:fld>
            <a:endParaRPr lang="en-US"/>
          </a:p>
        </p:txBody>
      </p:sp>
    </p:spTree>
    <p:extLst>
      <p:ext uri="{BB962C8B-B14F-4D97-AF65-F5344CB8AC3E}">
        <p14:creationId xmlns:p14="http://schemas.microsoft.com/office/powerpoint/2010/main" val="4096248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48001" y="1272399"/>
            <a:ext cx="7911799" cy="3695843"/>
          </a:xfrm>
        </p:spPr>
        <p:txBody>
          <a:bodyPr numCol="1">
            <a:normAutofit lnSpcReduction="10000"/>
          </a:bodyPr>
          <a:lstStyle/>
          <a:p>
            <a:r>
              <a:rPr lang="en-AU" dirty="0"/>
              <a:t>Presentation</a:t>
            </a:r>
          </a:p>
          <a:p>
            <a:pPr lvl="1"/>
            <a:r>
              <a:rPr lang="en-AU" sz="1800" dirty="0"/>
              <a:t>Present ATAM to stakeholders</a:t>
            </a:r>
          </a:p>
          <a:p>
            <a:pPr lvl="1"/>
            <a:r>
              <a:rPr lang="en-AU" sz="1800" dirty="0"/>
              <a:t>Present business drivers (NFRs &amp; business goals)</a:t>
            </a:r>
          </a:p>
          <a:p>
            <a:pPr lvl="1"/>
            <a:r>
              <a:rPr lang="en-AU" sz="1800" dirty="0"/>
              <a:t>Present current architecture</a:t>
            </a:r>
          </a:p>
          <a:p>
            <a:r>
              <a:rPr lang="en-AU" dirty="0"/>
              <a:t>Investigation &amp; analysis</a:t>
            </a:r>
          </a:p>
          <a:p>
            <a:pPr lvl="1"/>
            <a:r>
              <a:rPr lang="en-AU" sz="1800" dirty="0"/>
              <a:t>Identify architectural approaches</a:t>
            </a:r>
          </a:p>
          <a:p>
            <a:pPr lvl="1"/>
            <a:r>
              <a:rPr lang="en-AU" sz="1800" dirty="0"/>
              <a:t>Generate quality attribute utility tree (&amp; initial use case scenarios)</a:t>
            </a:r>
          </a:p>
          <a:p>
            <a:pPr lvl="1"/>
            <a:r>
              <a:rPr lang="en-AU" sz="1800" dirty="0"/>
              <a:t>Analyse architectural approaches (for high-priority factors from step 5)</a:t>
            </a:r>
          </a:p>
          <a:p>
            <a:pPr lvl="1"/>
            <a:r>
              <a:rPr lang="en-AU" sz="1800" dirty="0"/>
              <a:t>Brainstorm &amp; prioritise scenarios</a:t>
            </a:r>
          </a:p>
          <a:p>
            <a:pPr lvl="1"/>
            <a:r>
              <a:rPr lang="en-AU" sz="1800" dirty="0"/>
              <a:t>Analyse architectural approaches (using scenarios as test cases)</a:t>
            </a:r>
          </a:p>
          <a:p>
            <a:r>
              <a:rPr lang="en-AU" dirty="0"/>
              <a:t>Reporting</a:t>
            </a:r>
          </a:p>
          <a:p>
            <a:pPr lvl="1"/>
            <a:r>
              <a:rPr lang="en-AU" sz="1800" dirty="0"/>
              <a:t>Present results (summary, risks, sensitivities/trade-offs, …)</a:t>
            </a:r>
          </a:p>
        </p:txBody>
      </p:sp>
      <p:sp>
        <p:nvSpPr>
          <p:cNvPr id="5" name="Title 4"/>
          <p:cNvSpPr>
            <a:spLocks noGrp="1"/>
          </p:cNvSpPr>
          <p:nvPr>
            <p:ph type="title"/>
          </p:nvPr>
        </p:nvSpPr>
        <p:spPr>
          <a:xfrm>
            <a:off x="648000" y="287999"/>
            <a:ext cx="6631640" cy="648000"/>
          </a:xfrm>
        </p:spPr>
        <p:txBody>
          <a:bodyPr>
            <a:noAutofit/>
          </a:bodyPr>
          <a:lstStyle/>
          <a:p>
            <a:r>
              <a:rPr lang="en-AU" dirty="0"/>
              <a:t>ATAM Steps</a:t>
            </a:r>
          </a:p>
        </p:txBody>
      </p:sp>
      <p:sp>
        <p:nvSpPr>
          <p:cNvPr id="2" name="Slide Number Placeholder 1">
            <a:extLst>
              <a:ext uri="{FF2B5EF4-FFF2-40B4-BE49-F238E27FC236}">
                <a16:creationId xmlns:a16="http://schemas.microsoft.com/office/drawing/2014/main" id="{F9E89BA9-641C-E1FE-B626-148DBD247318}"/>
              </a:ext>
            </a:extLst>
          </p:cNvPr>
          <p:cNvSpPr>
            <a:spLocks noGrp="1"/>
          </p:cNvSpPr>
          <p:nvPr>
            <p:ph type="sldNum" sz="quarter" idx="4"/>
          </p:nvPr>
        </p:nvSpPr>
        <p:spPr/>
        <p:txBody>
          <a:bodyPr/>
          <a:lstStyle/>
          <a:p>
            <a:fld id="{97F98C0B-273E-428A-ABCF-EBED2BA25188}" type="slidenum">
              <a:rPr lang="en-US" smtClean="0"/>
              <a:t>36</a:t>
            </a:fld>
            <a:endParaRPr lang="en-US"/>
          </a:p>
        </p:txBody>
      </p:sp>
    </p:spTree>
    <p:extLst>
      <p:ext uri="{BB962C8B-B14F-4D97-AF65-F5344CB8AC3E}">
        <p14:creationId xmlns:p14="http://schemas.microsoft.com/office/powerpoint/2010/main" val="3559588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549B34D-B3C0-FD74-9B05-E795F52BBD70}"/>
              </a:ext>
            </a:extLst>
          </p:cNvPr>
          <p:cNvSpPr>
            <a:spLocks noGrp="1"/>
          </p:cNvSpPr>
          <p:nvPr>
            <p:ph idx="1"/>
          </p:nvPr>
        </p:nvSpPr>
        <p:spPr>
          <a:xfrm>
            <a:off x="5070372" y="1273324"/>
            <a:ext cx="3497628" cy="3574285"/>
          </a:xfrm>
        </p:spPr>
        <p:txBody>
          <a:bodyPr/>
          <a:lstStyle/>
          <a:p>
            <a:pPr marL="162878" indent="-162878"/>
            <a:r>
              <a:rPr lang="en-US" sz="2400" dirty="0"/>
              <a:t>Utility trees make system goals more specific &amp; concrete</a:t>
            </a:r>
          </a:p>
          <a:p>
            <a:pPr marL="162878" indent="-162878"/>
            <a:r>
              <a:rPr lang="en-US" sz="2400" dirty="0"/>
              <a:t>Allows understanding relative importance of NFRs </a:t>
            </a:r>
            <a:r>
              <a:rPr lang="en-US" sz="2400" dirty="0">
                <a:sym typeface="Wingdings" panose="05000000000000000000" pitchFamily="2" charset="2"/>
              </a:rPr>
              <a:t> deciding on priority</a:t>
            </a:r>
            <a:endParaRPr lang="en-US" sz="2400" dirty="0"/>
          </a:p>
          <a:p>
            <a:endParaRPr lang="en-AU" dirty="0"/>
          </a:p>
        </p:txBody>
      </p:sp>
      <p:sp>
        <p:nvSpPr>
          <p:cNvPr id="5" name="Title 4"/>
          <p:cNvSpPr>
            <a:spLocks noGrp="1"/>
          </p:cNvSpPr>
          <p:nvPr>
            <p:ph type="title"/>
          </p:nvPr>
        </p:nvSpPr>
        <p:spPr/>
        <p:txBody>
          <a:bodyPr/>
          <a:lstStyle/>
          <a:p>
            <a:r>
              <a:rPr lang="en-AU" dirty="0"/>
              <a:t>ATAM Quality Attribute Utility Tree</a:t>
            </a:r>
          </a:p>
        </p:txBody>
      </p:sp>
      <p:pic>
        <p:nvPicPr>
          <p:cNvPr id="7" name="Picture 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5804" t="6180"/>
          <a:stretch/>
        </p:blipFill>
        <p:spPr>
          <a:xfrm>
            <a:off x="251520" y="1296968"/>
            <a:ext cx="4818852" cy="3456384"/>
          </a:xfrm>
          <a:prstGeom prst="rect">
            <a:avLst/>
          </a:prstGeom>
        </p:spPr>
      </p:pic>
      <p:sp>
        <p:nvSpPr>
          <p:cNvPr id="8" name="Rectangle 7"/>
          <p:cNvSpPr/>
          <p:nvPr/>
        </p:nvSpPr>
        <p:spPr>
          <a:xfrm>
            <a:off x="5085762" y="3893502"/>
            <a:ext cx="3594339" cy="769441"/>
          </a:xfrm>
          <a:prstGeom prst="rect">
            <a:avLst/>
          </a:prstGeom>
        </p:spPr>
        <p:txBody>
          <a:bodyPr wrap="square">
            <a:spAutoFit/>
          </a:bodyPr>
          <a:lstStyle/>
          <a:p>
            <a:r>
              <a:rPr lang="en-AU" sz="1100" dirty="0"/>
              <a:t>Source: Example from “ATAM: Method for Architecture Evaluation” (</a:t>
            </a:r>
            <a:r>
              <a:rPr lang="en-AU" sz="1100" dirty="0" err="1"/>
              <a:t>Kazman</a:t>
            </a:r>
            <a:r>
              <a:rPr lang="en-AU" sz="1100" dirty="0"/>
              <a:t> et al., 2000)</a:t>
            </a:r>
          </a:p>
          <a:p>
            <a:r>
              <a:rPr lang="en-AU" sz="1100" dirty="0">
                <a:hlinkClick r:id="rId4"/>
              </a:rPr>
              <a:t>https://resources.sei.cmu.edu/asset_files/TechnicalReport/2000_005_001_13706.pdf</a:t>
            </a:r>
            <a:r>
              <a:rPr lang="en-AU" sz="1100" dirty="0"/>
              <a:t> </a:t>
            </a:r>
          </a:p>
        </p:txBody>
      </p:sp>
      <p:sp>
        <p:nvSpPr>
          <p:cNvPr id="9" name="TextBox 8"/>
          <p:cNvSpPr txBox="1"/>
          <p:nvPr/>
        </p:nvSpPr>
        <p:spPr>
          <a:xfrm>
            <a:off x="755577" y="4870123"/>
            <a:ext cx="3450541" cy="341632"/>
          </a:xfrm>
          <a:prstGeom prst="rect">
            <a:avLst/>
          </a:prstGeom>
          <a:solidFill>
            <a:srgbClr val="FFFF00"/>
          </a:solidFill>
        </p:spPr>
        <p:txBody>
          <a:bodyPr wrap="square" rtlCol="0">
            <a:spAutoFit/>
          </a:bodyPr>
          <a:lstStyle/>
          <a:p>
            <a:r>
              <a:rPr lang="en-AU" sz="1620" b="1" dirty="0"/>
              <a:t>Legend: </a:t>
            </a:r>
            <a:r>
              <a:rPr lang="en-AU" sz="1620" dirty="0"/>
              <a:t>(Importance, Risk to Achieve)</a:t>
            </a:r>
          </a:p>
        </p:txBody>
      </p:sp>
      <p:sp>
        <p:nvSpPr>
          <p:cNvPr id="2" name="Slide Number Placeholder 1">
            <a:extLst>
              <a:ext uri="{FF2B5EF4-FFF2-40B4-BE49-F238E27FC236}">
                <a16:creationId xmlns:a16="http://schemas.microsoft.com/office/drawing/2014/main" id="{054C0AC4-746E-6839-B1C3-7D3D83325C31}"/>
              </a:ext>
            </a:extLst>
          </p:cNvPr>
          <p:cNvSpPr>
            <a:spLocks noGrp="1"/>
          </p:cNvSpPr>
          <p:nvPr>
            <p:ph type="sldNum" sz="quarter" idx="4"/>
          </p:nvPr>
        </p:nvSpPr>
        <p:spPr/>
        <p:txBody>
          <a:bodyPr/>
          <a:lstStyle/>
          <a:p>
            <a:fld id="{97F98C0B-273E-428A-ABCF-EBED2BA25188}" type="slidenum">
              <a:rPr lang="en-US" smtClean="0"/>
              <a:t>37</a:t>
            </a:fld>
            <a:endParaRPr lang="en-US"/>
          </a:p>
        </p:txBody>
      </p:sp>
    </p:spTree>
    <p:extLst>
      <p:ext uri="{BB962C8B-B14F-4D97-AF65-F5344CB8AC3E}">
        <p14:creationId xmlns:p14="http://schemas.microsoft.com/office/powerpoint/2010/main" val="2920161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4024" y="1309130"/>
            <a:ext cx="3506257" cy="3996642"/>
          </a:xfrm>
          <a:prstGeom prst="rect">
            <a:avLst/>
          </a:prstGeom>
        </p:spPr>
      </p:pic>
      <p:sp>
        <p:nvSpPr>
          <p:cNvPr id="6" name="Content Placeholder 5"/>
          <p:cNvSpPr>
            <a:spLocks noGrp="1"/>
          </p:cNvSpPr>
          <p:nvPr>
            <p:ph idx="1"/>
          </p:nvPr>
        </p:nvSpPr>
        <p:spPr>
          <a:xfrm>
            <a:off x="4067944" y="1273324"/>
            <a:ext cx="4500056" cy="3574285"/>
          </a:xfrm>
        </p:spPr>
        <p:txBody>
          <a:bodyPr numCol="1">
            <a:normAutofit/>
          </a:bodyPr>
          <a:lstStyle/>
          <a:p>
            <a:r>
              <a:rPr lang="en-AU" dirty="0"/>
              <a:t>Use cases or situations that capture stakeholders’ concerns</a:t>
            </a:r>
          </a:p>
          <a:p>
            <a:pPr lvl="1"/>
            <a:r>
              <a:rPr lang="en-AU" sz="1800" dirty="0"/>
              <a:t>Link attributes, risks, trade-offs, &amp; reasoning about architecture design</a:t>
            </a:r>
          </a:p>
          <a:p>
            <a:pPr lvl="1"/>
            <a:r>
              <a:rPr lang="en-AU" sz="1800" dirty="0"/>
              <a:t>Stakeholders vote on importance of scenarios</a:t>
            </a:r>
          </a:p>
          <a:p>
            <a:r>
              <a:rPr lang="en-AU" dirty="0"/>
              <a:t>Qualitative</a:t>
            </a:r>
          </a:p>
          <a:p>
            <a:pPr lvl="1"/>
            <a:r>
              <a:rPr lang="en-AU" sz="1800" dirty="0"/>
              <a:t>Identify &amp; evaluate risks</a:t>
            </a:r>
          </a:p>
          <a:p>
            <a:r>
              <a:rPr lang="en-AU" dirty="0"/>
              <a:t>Methodical, but not exhaustive</a:t>
            </a:r>
          </a:p>
        </p:txBody>
      </p:sp>
      <p:sp>
        <p:nvSpPr>
          <p:cNvPr id="5" name="Title 4"/>
          <p:cNvSpPr>
            <a:spLocks noGrp="1"/>
          </p:cNvSpPr>
          <p:nvPr>
            <p:ph type="title"/>
          </p:nvPr>
        </p:nvSpPr>
        <p:spPr/>
        <p:txBody>
          <a:bodyPr/>
          <a:lstStyle/>
          <a:p>
            <a:r>
              <a:rPr lang="en-AU" dirty="0"/>
              <a:t>ATAM Scenarios</a:t>
            </a:r>
          </a:p>
        </p:txBody>
      </p:sp>
      <p:sp>
        <p:nvSpPr>
          <p:cNvPr id="9" name="Rectangle 7">
            <a:extLst>
              <a:ext uri="{FF2B5EF4-FFF2-40B4-BE49-F238E27FC236}">
                <a16:creationId xmlns:a16="http://schemas.microsoft.com/office/drawing/2014/main" id="{EFD2DB54-78CA-49AB-8E6A-533FB29774EC}"/>
              </a:ext>
            </a:extLst>
          </p:cNvPr>
          <p:cNvSpPr/>
          <p:nvPr/>
        </p:nvSpPr>
        <p:spPr>
          <a:xfrm>
            <a:off x="3707903" y="4351666"/>
            <a:ext cx="5126535" cy="430887"/>
          </a:xfrm>
          <a:prstGeom prst="rect">
            <a:avLst/>
          </a:prstGeom>
        </p:spPr>
        <p:txBody>
          <a:bodyPr wrap="square">
            <a:spAutoFit/>
          </a:bodyPr>
          <a:lstStyle/>
          <a:p>
            <a:r>
              <a:rPr lang="en-AU" sz="1100" dirty="0"/>
              <a:t>Example from “ATAM: Method for Architecture Evaluation” (</a:t>
            </a:r>
            <a:r>
              <a:rPr lang="en-AU" sz="1100" dirty="0" err="1"/>
              <a:t>Kazman</a:t>
            </a:r>
            <a:r>
              <a:rPr lang="en-AU" sz="1100" dirty="0"/>
              <a:t> et al., 2000)</a:t>
            </a:r>
          </a:p>
          <a:p>
            <a:r>
              <a:rPr lang="en-AU" sz="1100" dirty="0">
                <a:hlinkClick r:id="rId4"/>
              </a:rPr>
              <a:t>https://resources.sei.cmu.edu/asset_files/TechnicalReport/2000_005_001_13706.pdf</a:t>
            </a:r>
            <a:r>
              <a:rPr lang="en-AU" sz="1100" dirty="0"/>
              <a:t> </a:t>
            </a:r>
          </a:p>
        </p:txBody>
      </p:sp>
      <p:sp>
        <p:nvSpPr>
          <p:cNvPr id="2" name="Slide Number Placeholder 1">
            <a:extLst>
              <a:ext uri="{FF2B5EF4-FFF2-40B4-BE49-F238E27FC236}">
                <a16:creationId xmlns:a16="http://schemas.microsoft.com/office/drawing/2014/main" id="{3CC2683B-4510-DD5E-7764-04CD2BB90898}"/>
              </a:ext>
            </a:extLst>
          </p:cNvPr>
          <p:cNvSpPr>
            <a:spLocks noGrp="1"/>
          </p:cNvSpPr>
          <p:nvPr>
            <p:ph type="sldNum" sz="quarter" idx="4"/>
          </p:nvPr>
        </p:nvSpPr>
        <p:spPr/>
        <p:txBody>
          <a:bodyPr/>
          <a:lstStyle/>
          <a:p>
            <a:fld id="{97F98C0B-273E-428A-ABCF-EBED2BA25188}" type="slidenum">
              <a:rPr lang="en-US" smtClean="0"/>
              <a:t>38</a:t>
            </a:fld>
            <a:endParaRPr lang="en-US"/>
          </a:p>
        </p:txBody>
      </p:sp>
    </p:spTree>
    <p:extLst>
      <p:ext uri="{BB962C8B-B14F-4D97-AF65-F5344CB8AC3E}">
        <p14:creationId xmlns:p14="http://schemas.microsoft.com/office/powerpoint/2010/main" val="2953235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D758B0-8991-43BB-9211-4391187EA8BE}"/>
              </a:ext>
            </a:extLst>
          </p:cNvPr>
          <p:cNvSpPr>
            <a:spLocks noGrp="1"/>
          </p:cNvSpPr>
          <p:nvPr>
            <p:ph idx="1"/>
          </p:nvPr>
        </p:nvSpPr>
        <p:spPr>
          <a:xfrm>
            <a:off x="648000" y="1273324"/>
            <a:ext cx="7920000" cy="1561979"/>
          </a:xfrm>
        </p:spPr>
        <p:txBody>
          <a:bodyPr>
            <a:normAutofit lnSpcReduction="10000"/>
          </a:bodyPr>
          <a:lstStyle/>
          <a:p>
            <a:r>
              <a:rPr lang="en-AU" dirty="0"/>
              <a:t>Following are 2 proposed designs to mint an NFT for a photo you took</a:t>
            </a:r>
          </a:p>
          <a:p>
            <a:r>
              <a:rPr lang="en-AU" dirty="0"/>
              <a:t>Compare &amp; contrast them based on:</a:t>
            </a:r>
          </a:p>
          <a:p>
            <a:pPr lvl="1"/>
            <a:r>
              <a:rPr lang="en-AU" sz="1800" dirty="0"/>
              <a:t>Integrity</a:t>
            </a:r>
          </a:p>
          <a:p>
            <a:pPr lvl="1"/>
            <a:r>
              <a:rPr lang="en-AU" sz="1800" dirty="0"/>
              <a:t>Availability</a:t>
            </a:r>
          </a:p>
          <a:p>
            <a:pPr lvl="1"/>
            <a:r>
              <a:rPr lang="en-AU" sz="1800" dirty="0"/>
              <a:t>Cost</a:t>
            </a:r>
          </a:p>
          <a:p>
            <a:pPr lvl="1"/>
            <a:endParaRPr lang="en-AU" dirty="0"/>
          </a:p>
        </p:txBody>
      </p:sp>
      <p:sp>
        <p:nvSpPr>
          <p:cNvPr id="2" name="Title 1">
            <a:extLst>
              <a:ext uri="{FF2B5EF4-FFF2-40B4-BE49-F238E27FC236}">
                <a16:creationId xmlns:a16="http://schemas.microsoft.com/office/drawing/2014/main" id="{E3FFD640-F9C7-A8C8-12E7-FAC7D8663340}"/>
              </a:ext>
            </a:extLst>
          </p:cNvPr>
          <p:cNvSpPr>
            <a:spLocks noGrp="1"/>
          </p:cNvSpPr>
          <p:nvPr>
            <p:ph type="title"/>
          </p:nvPr>
        </p:nvSpPr>
        <p:spPr/>
        <p:txBody>
          <a:bodyPr/>
          <a:lstStyle/>
          <a:p>
            <a:r>
              <a:rPr lang="en-AU" dirty="0"/>
              <a:t>Exercise</a:t>
            </a:r>
          </a:p>
        </p:txBody>
      </p:sp>
      <p:pic>
        <p:nvPicPr>
          <p:cNvPr id="6" name="Graphic 5" descr="Smart Phone with solid fill">
            <a:extLst>
              <a:ext uri="{FF2B5EF4-FFF2-40B4-BE49-F238E27FC236}">
                <a16:creationId xmlns:a16="http://schemas.microsoft.com/office/drawing/2014/main" id="{4A8CD092-8BB0-22B0-94C5-EEBA21C856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7704" y="3001516"/>
            <a:ext cx="720000" cy="720000"/>
          </a:xfrm>
          <a:prstGeom prst="rect">
            <a:avLst/>
          </a:prstGeom>
        </p:spPr>
      </p:pic>
      <p:pic>
        <p:nvPicPr>
          <p:cNvPr id="10" name="Graphic 9" descr="Link with solid fill">
            <a:extLst>
              <a:ext uri="{FF2B5EF4-FFF2-40B4-BE49-F238E27FC236}">
                <a16:creationId xmlns:a16="http://schemas.microsoft.com/office/drawing/2014/main" id="{C12CB446-ADB3-A11A-3BEB-4A426456C5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71880" y="3016872"/>
            <a:ext cx="720000" cy="720000"/>
          </a:xfrm>
          <a:prstGeom prst="rect">
            <a:avLst/>
          </a:prstGeom>
        </p:spPr>
      </p:pic>
      <p:pic>
        <p:nvPicPr>
          <p:cNvPr id="12" name="Graphic 11" descr="Database with solid fill">
            <a:extLst>
              <a:ext uri="{FF2B5EF4-FFF2-40B4-BE49-F238E27FC236}">
                <a16:creationId xmlns:a16="http://schemas.microsoft.com/office/drawing/2014/main" id="{815ED9FB-1DCD-5311-E789-EAB3C5744B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7704" y="4153724"/>
            <a:ext cx="720000" cy="720000"/>
          </a:xfrm>
          <a:prstGeom prst="rect">
            <a:avLst/>
          </a:prstGeom>
        </p:spPr>
      </p:pic>
      <p:cxnSp>
        <p:nvCxnSpPr>
          <p:cNvPr id="18" name="Straight Arrow Connector 17">
            <a:extLst>
              <a:ext uri="{FF2B5EF4-FFF2-40B4-BE49-F238E27FC236}">
                <a16:creationId xmlns:a16="http://schemas.microsoft.com/office/drawing/2014/main" id="{97ADC1E6-FBC9-42F6-1650-E37208F218F4}"/>
              </a:ext>
            </a:extLst>
          </p:cNvPr>
          <p:cNvCxnSpPr>
            <a:stCxn id="6" idx="2"/>
            <a:endCxn id="12" idx="0"/>
          </p:cNvCxnSpPr>
          <p:nvPr/>
        </p:nvCxnSpPr>
        <p:spPr>
          <a:xfrm>
            <a:off x="1547704" y="3721516"/>
            <a:ext cx="0" cy="43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7E6F458-8FDB-86A8-3B5D-A5977B88B7C0}"/>
              </a:ext>
            </a:extLst>
          </p:cNvPr>
          <p:cNvCxnSpPr>
            <a:cxnSpLocks/>
            <a:endCxn id="10" idx="1"/>
          </p:cNvCxnSpPr>
          <p:nvPr/>
        </p:nvCxnSpPr>
        <p:spPr>
          <a:xfrm>
            <a:off x="1789768" y="3361516"/>
            <a:ext cx="982113" cy="1535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A91D50-F862-068F-00DD-AC3B3098218A}"/>
              </a:ext>
            </a:extLst>
          </p:cNvPr>
          <p:cNvCxnSpPr>
            <a:cxnSpLocks/>
            <a:stCxn id="12" idx="3"/>
          </p:cNvCxnSpPr>
          <p:nvPr/>
        </p:nvCxnSpPr>
        <p:spPr>
          <a:xfrm flipV="1">
            <a:off x="1907704" y="3573216"/>
            <a:ext cx="994536" cy="94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Smart Phone with solid fill">
            <a:extLst>
              <a:ext uri="{FF2B5EF4-FFF2-40B4-BE49-F238E27FC236}">
                <a16:creationId xmlns:a16="http://schemas.microsoft.com/office/drawing/2014/main" id="{043498C7-046A-F3C9-6589-39925B2F96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32040" y="3201787"/>
            <a:ext cx="720000" cy="720000"/>
          </a:xfrm>
          <a:prstGeom prst="rect">
            <a:avLst/>
          </a:prstGeom>
        </p:spPr>
      </p:pic>
      <p:pic>
        <p:nvPicPr>
          <p:cNvPr id="44" name="Graphic 43" descr="Web design with solid fill">
            <a:extLst>
              <a:ext uri="{FF2B5EF4-FFF2-40B4-BE49-F238E27FC236}">
                <a16:creationId xmlns:a16="http://schemas.microsoft.com/office/drawing/2014/main" id="{157EA6F6-B7E8-A98A-09C7-2C084768F4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01032" y="3204592"/>
            <a:ext cx="720000" cy="720000"/>
          </a:xfrm>
          <a:prstGeom prst="rect">
            <a:avLst/>
          </a:prstGeom>
        </p:spPr>
      </p:pic>
      <p:pic>
        <p:nvPicPr>
          <p:cNvPr id="45" name="Graphic 44" descr="Link with solid fill">
            <a:extLst>
              <a:ext uri="{FF2B5EF4-FFF2-40B4-BE49-F238E27FC236}">
                <a16:creationId xmlns:a16="http://schemas.microsoft.com/office/drawing/2014/main" id="{85A43BF0-FBBA-BED9-B7F6-D8C509F292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07304" y="3179946"/>
            <a:ext cx="720000" cy="720000"/>
          </a:xfrm>
          <a:prstGeom prst="rect">
            <a:avLst/>
          </a:prstGeom>
        </p:spPr>
      </p:pic>
      <p:pic>
        <p:nvPicPr>
          <p:cNvPr id="46" name="Graphic 45" descr="Database with solid fill">
            <a:extLst>
              <a:ext uri="{FF2B5EF4-FFF2-40B4-BE49-F238E27FC236}">
                <a16:creationId xmlns:a16="http://schemas.microsoft.com/office/drawing/2014/main" id="{FDF63967-0F02-B822-BAE0-AFA777ED63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88672" y="4271726"/>
            <a:ext cx="720000" cy="720000"/>
          </a:xfrm>
          <a:prstGeom prst="rect">
            <a:avLst/>
          </a:prstGeom>
        </p:spPr>
      </p:pic>
      <p:cxnSp>
        <p:nvCxnSpPr>
          <p:cNvPr id="49" name="Straight Arrow Connector 48">
            <a:extLst>
              <a:ext uri="{FF2B5EF4-FFF2-40B4-BE49-F238E27FC236}">
                <a16:creationId xmlns:a16="http://schemas.microsoft.com/office/drawing/2014/main" id="{2A661F3D-FD71-BD09-CE5F-06DA38340D1C}"/>
              </a:ext>
            </a:extLst>
          </p:cNvPr>
          <p:cNvCxnSpPr>
            <a:cxnSpLocks/>
            <a:endCxn id="44" idx="1"/>
          </p:cNvCxnSpPr>
          <p:nvPr/>
        </p:nvCxnSpPr>
        <p:spPr>
          <a:xfrm>
            <a:off x="5521680" y="3561788"/>
            <a:ext cx="679352" cy="280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47A8888-D8C5-A8EF-3B99-61E768F8A76C}"/>
              </a:ext>
            </a:extLst>
          </p:cNvPr>
          <p:cNvCxnSpPr>
            <a:cxnSpLocks/>
          </p:cNvCxnSpPr>
          <p:nvPr/>
        </p:nvCxnSpPr>
        <p:spPr>
          <a:xfrm flipH="1" flipV="1">
            <a:off x="6548673" y="3827058"/>
            <a:ext cx="1" cy="4561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B29676-1A2B-FE35-5776-04E8508FCDA4}"/>
              </a:ext>
            </a:extLst>
          </p:cNvPr>
          <p:cNvCxnSpPr>
            <a:cxnSpLocks/>
          </p:cNvCxnSpPr>
          <p:nvPr/>
        </p:nvCxnSpPr>
        <p:spPr>
          <a:xfrm flipV="1">
            <a:off x="6883318" y="3582933"/>
            <a:ext cx="621000" cy="86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B70E42F-A149-DFB9-9E7F-E7B087AE7278}"/>
              </a:ext>
            </a:extLst>
          </p:cNvPr>
          <p:cNvSpPr txBox="1"/>
          <p:nvPr/>
        </p:nvSpPr>
        <p:spPr>
          <a:xfrm>
            <a:off x="960682" y="3797515"/>
            <a:ext cx="648072" cy="307777"/>
          </a:xfrm>
          <a:prstGeom prst="rect">
            <a:avLst/>
          </a:prstGeom>
          <a:noFill/>
        </p:spPr>
        <p:txBody>
          <a:bodyPr wrap="square" rtlCol="0">
            <a:spAutoFit/>
          </a:bodyPr>
          <a:lstStyle/>
          <a:p>
            <a:r>
              <a:rPr lang="en-AU" sz="1400" dirty="0"/>
              <a:t>Photo</a:t>
            </a:r>
          </a:p>
        </p:txBody>
      </p:sp>
      <p:sp>
        <p:nvSpPr>
          <p:cNvPr id="60" name="TextBox 59">
            <a:extLst>
              <a:ext uri="{FF2B5EF4-FFF2-40B4-BE49-F238E27FC236}">
                <a16:creationId xmlns:a16="http://schemas.microsoft.com/office/drawing/2014/main" id="{EEAA0E46-D90F-8570-63D2-9C29BDFB0F4F}"/>
              </a:ext>
            </a:extLst>
          </p:cNvPr>
          <p:cNvSpPr txBox="1"/>
          <p:nvPr/>
        </p:nvSpPr>
        <p:spPr>
          <a:xfrm>
            <a:off x="2274757" y="4055153"/>
            <a:ext cx="648072" cy="307777"/>
          </a:xfrm>
          <a:prstGeom prst="rect">
            <a:avLst/>
          </a:prstGeom>
          <a:noFill/>
        </p:spPr>
        <p:txBody>
          <a:bodyPr wrap="square" rtlCol="0">
            <a:spAutoFit/>
          </a:bodyPr>
          <a:lstStyle/>
          <a:p>
            <a:r>
              <a:rPr lang="en-AU" sz="1400" dirty="0"/>
              <a:t>Hash</a:t>
            </a:r>
          </a:p>
        </p:txBody>
      </p:sp>
      <p:sp>
        <p:nvSpPr>
          <p:cNvPr id="61" name="TextBox 60">
            <a:extLst>
              <a:ext uri="{FF2B5EF4-FFF2-40B4-BE49-F238E27FC236}">
                <a16:creationId xmlns:a16="http://schemas.microsoft.com/office/drawing/2014/main" id="{1C397BFE-30AE-3FBE-2D6E-A43E324452CB}"/>
              </a:ext>
            </a:extLst>
          </p:cNvPr>
          <p:cNvSpPr txBox="1"/>
          <p:nvPr/>
        </p:nvSpPr>
        <p:spPr>
          <a:xfrm>
            <a:off x="1835697" y="2860049"/>
            <a:ext cx="994509" cy="523220"/>
          </a:xfrm>
          <a:prstGeom prst="rect">
            <a:avLst/>
          </a:prstGeom>
          <a:noFill/>
        </p:spPr>
        <p:txBody>
          <a:bodyPr wrap="square" rtlCol="0">
            <a:spAutoFit/>
          </a:bodyPr>
          <a:lstStyle/>
          <a:p>
            <a:pPr algn="ctr"/>
            <a:r>
              <a:rPr lang="en-AU" sz="1400" dirty="0"/>
              <a:t>Ownership proof</a:t>
            </a:r>
          </a:p>
        </p:txBody>
      </p:sp>
      <p:sp>
        <p:nvSpPr>
          <p:cNvPr id="63" name="TextBox 62">
            <a:extLst>
              <a:ext uri="{FF2B5EF4-FFF2-40B4-BE49-F238E27FC236}">
                <a16:creationId xmlns:a16="http://schemas.microsoft.com/office/drawing/2014/main" id="{62169F9C-49C2-0495-D4B9-699327046E72}"/>
              </a:ext>
            </a:extLst>
          </p:cNvPr>
          <p:cNvSpPr txBox="1"/>
          <p:nvPr/>
        </p:nvSpPr>
        <p:spPr>
          <a:xfrm>
            <a:off x="1805877" y="3345623"/>
            <a:ext cx="994509" cy="307777"/>
          </a:xfrm>
          <a:prstGeom prst="rect">
            <a:avLst/>
          </a:prstGeom>
          <a:noFill/>
        </p:spPr>
        <p:txBody>
          <a:bodyPr wrap="square" rtlCol="0">
            <a:spAutoFit/>
          </a:bodyPr>
          <a:lstStyle/>
          <a:p>
            <a:pPr algn="ctr"/>
            <a:r>
              <a:rPr lang="en-AU" sz="1400" dirty="0"/>
              <a:t>NFT ID</a:t>
            </a:r>
          </a:p>
        </p:txBody>
      </p:sp>
      <p:sp>
        <p:nvSpPr>
          <p:cNvPr id="64" name="TextBox 63">
            <a:extLst>
              <a:ext uri="{FF2B5EF4-FFF2-40B4-BE49-F238E27FC236}">
                <a16:creationId xmlns:a16="http://schemas.microsoft.com/office/drawing/2014/main" id="{77E60967-A98C-895B-DCA0-FC4006084FFE}"/>
              </a:ext>
            </a:extLst>
          </p:cNvPr>
          <p:cNvSpPr txBox="1"/>
          <p:nvPr/>
        </p:nvSpPr>
        <p:spPr>
          <a:xfrm>
            <a:off x="5580112" y="3254011"/>
            <a:ext cx="648072" cy="307777"/>
          </a:xfrm>
          <a:prstGeom prst="rect">
            <a:avLst/>
          </a:prstGeom>
          <a:noFill/>
        </p:spPr>
        <p:txBody>
          <a:bodyPr wrap="square" rtlCol="0">
            <a:spAutoFit/>
          </a:bodyPr>
          <a:lstStyle/>
          <a:p>
            <a:r>
              <a:rPr lang="en-AU" sz="1400" dirty="0"/>
              <a:t>Photo</a:t>
            </a:r>
          </a:p>
        </p:txBody>
      </p:sp>
      <p:sp>
        <p:nvSpPr>
          <p:cNvPr id="65" name="TextBox 64">
            <a:extLst>
              <a:ext uri="{FF2B5EF4-FFF2-40B4-BE49-F238E27FC236}">
                <a16:creationId xmlns:a16="http://schemas.microsoft.com/office/drawing/2014/main" id="{FB0ADE86-AAA6-B525-741E-ABFB501C2490}"/>
              </a:ext>
            </a:extLst>
          </p:cNvPr>
          <p:cNvSpPr txBox="1"/>
          <p:nvPr/>
        </p:nvSpPr>
        <p:spPr>
          <a:xfrm>
            <a:off x="6933623" y="3249899"/>
            <a:ext cx="648072" cy="307777"/>
          </a:xfrm>
          <a:prstGeom prst="rect">
            <a:avLst/>
          </a:prstGeom>
          <a:noFill/>
        </p:spPr>
        <p:txBody>
          <a:bodyPr wrap="square" rtlCol="0">
            <a:spAutoFit/>
          </a:bodyPr>
          <a:lstStyle/>
          <a:p>
            <a:r>
              <a:rPr lang="en-AU" sz="1400" dirty="0"/>
              <a:t>Hash</a:t>
            </a:r>
          </a:p>
        </p:txBody>
      </p:sp>
      <p:sp>
        <p:nvSpPr>
          <p:cNvPr id="67" name="TextBox 66">
            <a:extLst>
              <a:ext uri="{FF2B5EF4-FFF2-40B4-BE49-F238E27FC236}">
                <a16:creationId xmlns:a16="http://schemas.microsoft.com/office/drawing/2014/main" id="{6FA4A905-F276-40E5-FD42-E00EF75B7496}"/>
              </a:ext>
            </a:extLst>
          </p:cNvPr>
          <p:cNvSpPr txBox="1"/>
          <p:nvPr/>
        </p:nvSpPr>
        <p:spPr>
          <a:xfrm>
            <a:off x="5940152" y="3939263"/>
            <a:ext cx="648072" cy="307777"/>
          </a:xfrm>
          <a:prstGeom prst="rect">
            <a:avLst/>
          </a:prstGeom>
          <a:noFill/>
        </p:spPr>
        <p:txBody>
          <a:bodyPr wrap="square" rtlCol="0">
            <a:spAutoFit/>
          </a:bodyPr>
          <a:lstStyle/>
          <a:p>
            <a:r>
              <a:rPr lang="en-AU" sz="1400" dirty="0"/>
              <a:t>Photo</a:t>
            </a:r>
          </a:p>
        </p:txBody>
      </p:sp>
      <p:sp>
        <p:nvSpPr>
          <p:cNvPr id="68" name="TextBox 67">
            <a:extLst>
              <a:ext uri="{FF2B5EF4-FFF2-40B4-BE49-F238E27FC236}">
                <a16:creationId xmlns:a16="http://schemas.microsoft.com/office/drawing/2014/main" id="{D68917D4-2B50-99C8-A4E5-CF209F20B594}"/>
              </a:ext>
            </a:extLst>
          </p:cNvPr>
          <p:cNvSpPr txBox="1"/>
          <p:nvPr/>
        </p:nvSpPr>
        <p:spPr>
          <a:xfrm>
            <a:off x="5377532" y="3557836"/>
            <a:ext cx="994509" cy="307777"/>
          </a:xfrm>
          <a:prstGeom prst="rect">
            <a:avLst/>
          </a:prstGeom>
          <a:noFill/>
        </p:spPr>
        <p:txBody>
          <a:bodyPr wrap="square" rtlCol="0">
            <a:spAutoFit/>
          </a:bodyPr>
          <a:lstStyle/>
          <a:p>
            <a:pPr algn="ctr"/>
            <a:r>
              <a:rPr lang="en-AU" sz="1400" dirty="0"/>
              <a:t>NFT ID</a:t>
            </a:r>
          </a:p>
        </p:txBody>
      </p:sp>
      <p:sp>
        <p:nvSpPr>
          <p:cNvPr id="69" name="TextBox 68">
            <a:extLst>
              <a:ext uri="{FF2B5EF4-FFF2-40B4-BE49-F238E27FC236}">
                <a16:creationId xmlns:a16="http://schemas.microsoft.com/office/drawing/2014/main" id="{7A3ECFC5-814D-EB05-1684-F6B58E8A9324}"/>
              </a:ext>
            </a:extLst>
          </p:cNvPr>
          <p:cNvSpPr txBox="1"/>
          <p:nvPr/>
        </p:nvSpPr>
        <p:spPr>
          <a:xfrm>
            <a:off x="6760405" y="3567628"/>
            <a:ext cx="994509" cy="307777"/>
          </a:xfrm>
          <a:prstGeom prst="rect">
            <a:avLst/>
          </a:prstGeom>
          <a:noFill/>
        </p:spPr>
        <p:txBody>
          <a:bodyPr wrap="square" rtlCol="0">
            <a:spAutoFit/>
          </a:bodyPr>
          <a:lstStyle/>
          <a:p>
            <a:pPr algn="ctr"/>
            <a:r>
              <a:rPr lang="en-AU" sz="1400" dirty="0"/>
              <a:t>NFT ID</a:t>
            </a:r>
          </a:p>
        </p:txBody>
      </p:sp>
      <p:sp>
        <p:nvSpPr>
          <p:cNvPr id="70" name="TextBox 69">
            <a:extLst>
              <a:ext uri="{FF2B5EF4-FFF2-40B4-BE49-F238E27FC236}">
                <a16:creationId xmlns:a16="http://schemas.microsoft.com/office/drawing/2014/main" id="{A8123E20-2BB9-A367-B361-011407475100}"/>
              </a:ext>
            </a:extLst>
          </p:cNvPr>
          <p:cNvSpPr txBox="1"/>
          <p:nvPr/>
        </p:nvSpPr>
        <p:spPr>
          <a:xfrm>
            <a:off x="6548672" y="3914762"/>
            <a:ext cx="648072" cy="307777"/>
          </a:xfrm>
          <a:prstGeom prst="rect">
            <a:avLst/>
          </a:prstGeom>
          <a:noFill/>
        </p:spPr>
        <p:txBody>
          <a:bodyPr wrap="square" rtlCol="0">
            <a:spAutoFit/>
          </a:bodyPr>
          <a:lstStyle/>
          <a:p>
            <a:r>
              <a:rPr lang="en-AU" sz="1400" dirty="0"/>
              <a:t>Hash</a:t>
            </a:r>
          </a:p>
        </p:txBody>
      </p:sp>
      <p:sp>
        <p:nvSpPr>
          <p:cNvPr id="5" name="Slide Number Placeholder 4">
            <a:extLst>
              <a:ext uri="{FF2B5EF4-FFF2-40B4-BE49-F238E27FC236}">
                <a16:creationId xmlns:a16="http://schemas.microsoft.com/office/drawing/2014/main" id="{559E5BE4-B2F1-8703-225B-D3D6B214EC4B}"/>
              </a:ext>
            </a:extLst>
          </p:cNvPr>
          <p:cNvSpPr>
            <a:spLocks noGrp="1"/>
          </p:cNvSpPr>
          <p:nvPr>
            <p:ph type="sldNum" sz="quarter" idx="4"/>
          </p:nvPr>
        </p:nvSpPr>
        <p:spPr/>
        <p:txBody>
          <a:bodyPr/>
          <a:lstStyle/>
          <a:p>
            <a:fld id="{97F98C0B-273E-428A-ABCF-EBED2BA25188}" type="slidenum">
              <a:rPr lang="en-US" smtClean="0"/>
              <a:t>39</a:t>
            </a:fld>
            <a:endParaRPr lang="en-US"/>
          </a:p>
        </p:txBody>
      </p:sp>
    </p:spTree>
    <p:extLst>
      <p:ext uri="{BB962C8B-B14F-4D97-AF65-F5344CB8AC3E}">
        <p14:creationId xmlns:p14="http://schemas.microsoft.com/office/powerpoint/2010/main" val="10041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Process</a:t>
            </a:r>
          </a:p>
        </p:txBody>
      </p:sp>
      <p:pic>
        <p:nvPicPr>
          <p:cNvPr id="41" name="Picture 40" descr="ideabul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327" y="3969498"/>
            <a:ext cx="607493" cy="690369"/>
          </a:xfrm>
          <a:prstGeom prst="rect">
            <a:avLst/>
          </a:prstGeom>
        </p:spPr>
      </p:pic>
      <p:pic>
        <p:nvPicPr>
          <p:cNvPr id="42" name="Picture 41" descr="Screen Shot 2017-07-19 at 15.14.09.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4700" y="1247595"/>
            <a:ext cx="1328512" cy="1239780"/>
          </a:xfrm>
          <a:prstGeom prst="rect">
            <a:avLst/>
          </a:prstGeom>
        </p:spPr>
      </p:pic>
      <p:pic>
        <p:nvPicPr>
          <p:cNvPr id="43" name="Picture 42" descr="Screen Shot 2017-07-19 at 15.13.34.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1265" y="1608378"/>
            <a:ext cx="1124744" cy="993923"/>
          </a:xfrm>
          <a:prstGeom prst="rect">
            <a:avLst/>
          </a:prstGeom>
        </p:spPr>
      </p:pic>
      <p:pic>
        <p:nvPicPr>
          <p:cNvPr id="44" name="Picture 43" descr="Screen Shot 2017-07-19 at 15.14.54.png"/>
          <p:cNvPicPr>
            <a:picLocks noChangeAspect="1"/>
          </p:cNvPicPr>
          <p:nvPr/>
        </p:nvPicPr>
        <p:blipFill rotWithShape="1">
          <a:blip r:embed="rId6" cstate="print">
            <a:extLst>
              <a:ext uri="{28A0092B-C50C-407E-A947-70E740481C1C}">
                <a14:useLocalDpi xmlns:a14="http://schemas.microsoft.com/office/drawing/2010/main" val="0"/>
              </a:ext>
            </a:extLst>
          </a:blip>
          <a:srcRect l="1" r="1016"/>
          <a:stretch/>
        </p:blipFill>
        <p:spPr>
          <a:xfrm>
            <a:off x="4642804" y="1341537"/>
            <a:ext cx="1110533" cy="1052367"/>
          </a:xfrm>
          <a:prstGeom prst="rect">
            <a:avLst/>
          </a:prstGeom>
        </p:spPr>
      </p:pic>
      <p:sp>
        <p:nvSpPr>
          <p:cNvPr id="45" name="Rectangle 44"/>
          <p:cNvSpPr/>
          <p:nvPr/>
        </p:nvSpPr>
        <p:spPr>
          <a:xfrm>
            <a:off x="3203835" y="2859930"/>
            <a:ext cx="1344837" cy="83730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0" dirty="0"/>
              <a:t>Software Architecture  Design</a:t>
            </a:r>
          </a:p>
        </p:txBody>
      </p:sp>
      <p:cxnSp>
        <p:nvCxnSpPr>
          <p:cNvPr id="46" name="Straight Arrow Connector 45"/>
          <p:cNvCxnSpPr>
            <a:cxnSpLocks/>
            <a:stCxn id="52" idx="3"/>
          </p:cNvCxnSpPr>
          <p:nvPr/>
        </p:nvCxnSpPr>
        <p:spPr>
          <a:xfrm>
            <a:off x="2140841" y="2321608"/>
            <a:ext cx="1070208" cy="740588"/>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957970" y="2859930"/>
            <a:ext cx="1344837" cy="83730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0" dirty="0"/>
              <a:t>Evaluation &amp; Decision Making</a:t>
            </a:r>
          </a:p>
        </p:txBody>
      </p:sp>
      <p:cxnSp>
        <p:nvCxnSpPr>
          <p:cNvPr id="49" name="Straight Arrow Connector 48"/>
          <p:cNvCxnSpPr>
            <a:stCxn id="45" idx="3"/>
            <a:endCxn id="48" idx="1"/>
          </p:cNvCxnSpPr>
          <p:nvPr/>
        </p:nvCxnSpPr>
        <p:spPr>
          <a:xfrm>
            <a:off x="4548671" y="3278582"/>
            <a:ext cx="409298"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980804" y="2537891"/>
            <a:ext cx="1146981" cy="341632"/>
          </a:xfrm>
          <a:prstGeom prst="rect">
            <a:avLst/>
          </a:prstGeom>
          <a:noFill/>
        </p:spPr>
        <p:txBody>
          <a:bodyPr wrap="none" rtlCol="0">
            <a:spAutoFit/>
          </a:bodyPr>
          <a:lstStyle/>
          <a:p>
            <a:r>
              <a:rPr lang="en-US" sz="1620" dirty="0"/>
              <a:t>Traceability</a:t>
            </a:r>
          </a:p>
        </p:txBody>
      </p:sp>
      <p:sp>
        <p:nvSpPr>
          <p:cNvPr id="51" name="TextBox 50"/>
          <p:cNvSpPr txBox="1"/>
          <p:nvPr/>
        </p:nvSpPr>
        <p:spPr>
          <a:xfrm>
            <a:off x="4343609" y="3954866"/>
            <a:ext cx="877068" cy="341632"/>
          </a:xfrm>
          <a:prstGeom prst="rect">
            <a:avLst/>
          </a:prstGeom>
          <a:noFill/>
        </p:spPr>
        <p:txBody>
          <a:bodyPr wrap="square" rtlCol="0">
            <a:spAutoFit/>
          </a:bodyPr>
          <a:lstStyle/>
          <a:p>
            <a:pPr algn="ctr"/>
            <a:r>
              <a:rPr lang="en-US" sz="1620" dirty="0"/>
              <a:t>Refine</a:t>
            </a:r>
          </a:p>
        </p:txBody>
      </p:sp>
      <p:pic>
        <p:nvPicPr>
          <p:cNvPr id="52" name="Picture 51" descr="checklis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0484" y="2090089"/>
            <a:ext cx="420358" cy="463038"/>
          </a:xfrm>
          <a:prstGeom prst="rect">
            <a:avLst/>
          </a:prstGeom>
        </p:spPr>
      </p:pic>
      <p:sp>
        <p:nvSpPr>
          <p:cNvPr id="53" name="TextBox 52"/>
          <p:cNvSpPr txBox="1"/>
          <p:nvPr/>
        </p:nvSpPr>
        <p:spPr>
          <a:xfrm>
            <a:off x="1202026" y="2608546"/>
            <a:ext cx="1488190" cy="341632"/>
          </a:xfrm>
          <a:prstGeom prst="rect">
            <a:avLst/>
          </a:prstGeom>
          <a:noFill/>
        </p:spPr>
        <p:txBody>
          <a:bodyPr wrap="square" rtlCol="0">
            <a:spAutoFit/>
          </a:bodyPr>
          <a:lstStyle/>
          <a:p>
            <a:pPr algn="ctr"/>
            <a:r>
              <a:rPr lang="en-US" sz="1620" dirty="0"/>
              <a:t>Requirements </a:t>
            </a:r>
          </a:p>
        </p:txBody>
      </p:sp>
      <p:pic>
        <p:nvPicPr>
          <p:cNvPr id="54" name="Picture 53" descr="puzzl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221091">
            <a:off x="1631986" y="3084591"/>
            <a:ext cx="458897" cy="505490"/>
          </a:xfrm>
          <a:prstGeom prst="rect">
            <a:avLst/>
          </a:prstGeom>
        </p:spPr>
      </p:pic>
      <p:sp>
        <p:nvSpPr>
          <p:cNvPr id="55" name="TextBox 54"/>
          <p:cNvSpPr txBox="1"/>
          <p:nvPr/>
        </p:nvSpPr>
        <p:spPr>
          <a:xfrm>
            <a:off x="1202026" y="3580656"/>
            <a:ext cx="1335456" cy="590931"/>
          </a:xfrm>
          <a:prstGeom prst="rect">
            <a:avLst/>
          </a:prstGeom>
          <a:noFill/>
        </p:spPr>
        <p:txBody>
          <a:bodyPr wrap="square" rtlCol="0">
            <a:spAutoFit/>
          </a:bodyPr>
          <a:lstStyle/>
          <a:p>
            <a:pPr algn="ctr"/>
            <a:r>
              <a:rPr lang="en-US" sz="1620" dirty="0"/>
              <a:t>Architectural constraints </a:t>
            </a:r>
          </a:p>
        </p:txBody>
      </p:sp>
      <p:cxnSp>
        <p:nvCxnSpPr>
          <p:cNvPr id="56" name="Straight Arrow Connector 55"/>
          <p:cNvCxnSpPr>
            <a:cxnSpLocks/>
            <a:stCxn id="54" idx="3"/>
            <a:endCxn id="45" idx="1"/>
          </p:cNvCxnSpPr>
          <p:nvPr/>
        </p:nvCxnSpPr>
        <p:spPr>
          <a:xfrm flipV="1">
            <a:off x="2044636" y="3278581"/>
            <a:ext cx="1159199" cy="196898"/>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75873" y="4553454"/>
            <a:ext cx="648698" cy="341632"/>
          </a:xfrm>
          <a:prstGeom prst="rect">
            <a:avLst/>
          </a:prstGeom>
          <a:noFill/>
        </p:spPr>
        <p:txBody>
          <a:bodyPr wrap="square" rtlCol="0">
            <a:spAutoFit/>
          </a:bodyPr>
          <a:lstStyle/>
          <a:p>
            <a:pPr algn="ctr"/>
            <a:r>
              <a:rPr lang="en-US" sz="1620" dirty="0"/>
              <a:t>Ideas</a:t>
            </a:r>
          </a:p>
        </p:txBody>
      </p:sp>
      <p:cxnSp>
        <p:nvCxnSpPr>
          <p:cNvPr id="58" name="Straight Arrow Connector 57"/>
          <p:cNvCxnSpPr>
            <a:cxnSpLocks/>
            <a:stCxn id="41" idx="3"/>
          </p:cNvCxnSpPr>
          <p:nvPr/>
        </p:nvCxnSpPr>
        <p:spPr>
          <a:xfrm flipV="1">
            <a:off x="2716820" y="3451041"/>
            <a:ext cx="494230" cy="863643"/>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3" idx="2"/>
          </p:cNvCxnSpPr>
          <p:nvPr/>
        </p:nvCxnSpPr>
        <p:spPr>
          <a:xfrm flipV="1">
            <a:off x="4634167" y="2602299"/>
            <a:ext cx="159471" cy="644080"/>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70576" y="2859930"/>
            <a:ext cx="1625050" cy="83730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0" dirty="0"/>
              <a:t>Implementation</a:t>
            </a:r>
          </a:p>
        </p:txBody>
      </p:sp>
      <p:cxnSp>
        <p:nvCxnSpPr>
          <p:cNvPr id="62" name="Straight Arrow Connector 61"/>
          <p:cNvCxnSpPr>
            <a:stCxn id="48" idx="3"/>
            <a:endCxn id="61" idx="1"/>
          </p:cNvCxnSpPr>
          <p:nvPr/>
        </p:nvCxnSpPr>
        <p:spPr>
          <a:xfrm>
            <a:off x="6302805" y="3278582"/>
            <a:ext cx="467770"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8" idx="2"/>
            <a:endCxn id="45" idx="2"/>
          </p:cNvCxnSpPr>
          <p:nvPr/>
        </p:nvCxnSpPr>
        <p:spPr>
          <a:xfrm rot="5400000">
            <a:off x="4752796" y="2820168"/>
            <a:ext cx="11360" cy="1754135"/>
          </a:xfrm>
          <a:prstGeom prst="bentConnector3">
            <a:avLst>
              <a:gd name="adj1" fmla="val 5320000"/>
            </a:avLst>
          </a:prstGeom>
          <a:ln w="28575" cmpd="sng">
            <a:tailEnd type="arrow"/>
          </a:ln>
        </p:spPr>
        <p:style>
          <a:lnRef idx="1">
            <a:schemeClr val="accent1"/>
          </a:lnRef>
          <a:fillRef idx="0">
            <a:schemeClr val="accent1"/>
          </a:fillRef>
          <a:effectRef idx="0">
            <a:schemeClr val="accent1"/>
          </a:effectRef>
          <a:fontRef idx="minor">
            <a:schemeClr val="tx1"/>
          </a:fontRef>
        </p:style>
      </p:cxnSp>
      <p:pic>
        <p:nvPicPr>
          <p:cNvPr id="66" name="Picture 65" descr="pinkpuzzl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101914">
            <a:off x="5410407" y="4357082"/>
            <a:ext cx="442935" cy="487908"/>
          </a:xfrm>
          <a:prstGeom prst="rect">
            <a:avLst/>
          </a:prstGeom>
        </p:spPr>
      </p:pic>
      <p:cxnSp>
        <p:nvCxnSpPr>
          <p:cNvPr id="67" name="Straight Arrow Connector 66"/>
          <p:cNvCxnSpPr/>
          <p:nvPr/>
        </p:nvCxnSpPr>
        <p:spPr>
          <a:xfrm>
            <a:off x="4869850" y="4310108"/>
            <a:ext cx="573384" cy="482062"/>
          </a:xfrm>
          <a:prstGeom prst="straightConnector1">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pic>
        <p:nvPicPr>
          <p:cNvPr id="68" name="Picture 67" descr="greenpuzzl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2330" y="4405722"/>
            <a:ext cx="467770" cy="515264"/>
          </a:xfrm>
          <a:prstGeom prst="rect">
            <a:avLst/>
          </a:prstGeom>
        </p:spPr>
      </p:pic>
      <p:pic>
        <p:nvPicPr>
          <p:cNvPr id="69" name="Grafik 5" descr="Münzen">
            <a:extLst>
              <a:ext uri="{FF2B5EF4-FFF2-40B4-BE49-F238E27FC236}">
                <a16:creationId xmlns:a16="http://schemas.microsoft.com/office/drawing/2014/main" id="{8236D1B6-B6E0-4144-8FA4-8824226DCE8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40196" y="1252656"/>
            <a:ext cx="513396" cy="513396"/>
          </a:xfrm>
          <a:prstGeom prst="rect">
            <a:avLst/>
          </a:prstGeom>
        </p:spPr>
      </p:pic>
      <p:pic>
        <p:nvPicPr>
          <p:cNvPr id="70" name="Grafik 8" descr="Dollar">
            <a:extLst>
              <a:ext uri="{FF2B5EF4-FFF2-40B4-BE49-F238E27FC236}">
                <a16:creationId xmlns:a16="http://schemas.microsoft.com/office/drawing/2014/main" id="{A6770B85-30CB-4E2C-AA2C-03493FF1D2D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37183" y="1577387"/>
            <a:ext cx="373866" cy="373866"/>
          </a:xfrm>
          <a:prstGeom prst="rect">
            <a:avLst/>
          </a:prstGeom>
        </p:spPr>
      </p:pic>
      <p:pic>
        <p:nvPicPr>
          <p:cNvPr id="71" name="Grafik 12" descr="Bitcoin">
            <a:extLst>
              <a:ext uri="{FF2B5EF4-FFF2-40B4-BE49-F238E27FC236}">
                <a16:creationId xmlns:a16="http://schemas.microsoft.com/office/drawing/2014/main" id="{22C5CA2F-635A-4DB4-8AEE-9A1F1B39286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23212" y="1596948"/>
            <a:ext cx="419565" cy="419565"/>
          </a:xfrm>
          <a:prstGeom prst="rect">
            <a:avLst/>
          </a:prstGeom>
        </p:spPr>
      </p:pic>
      <p:pic>
        <p:nvPicPr>
          <p:cNvPr id="72" name="Grafik 15" descr="Euro">
            <a:extLst>
              <a:ext uri="{FF2B5EF4-FFF2-40B4-BE49-F238E27FC236}">
                <a16:creationId xmlns:a16="http://schemas.microsoft.com/office/drawing/2014/main" id="{9DF03002-1A6D-42CE-97FB-4B4C136BD58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577629" y="1806730"/>
            <a:ext cx="341603" cy="341603"/>
          </a:xfrm>
          <a:prstGeom prst="rect">
            <a:avLst/>
          </a:prstGeom>
        </p:spPr>
      </p:pic>
      <p:sp>
        <p:nvSpPr>
          <p:cNvPr id="74" name="TextBox 7">
            <a:extLst>
              <a:ext uri="{FF2B5EF4-FFF2-40B4-BE49-F238E27FC236}">
                <a16:creationId xmlns:a16="http://schemas.microsoft.com/office/drawing/2014/main" id="{BADE54AE-F24D-4ED0-AFC3-A1C935012174}"/>
              </a:ext>
            </a:extLst>
          </p:cNvPr>
          <p:cNvSpPr txBox="1"/>
          <p:nvPr/>
        </p:nvSpPr>
        <p:spPr>
          <a:xfrm>
            <a:off x="1202027" y="1442018"/>
            <a:ext cx="943695" cy="590931"/>
          </a:xfrm>
          <a:prstGeom prst="rect">
            <a:avLst/>
          </a:prstGeom>
          <a:noFill/>
        </p:spPr>
        <p:txBody>
          <a:bodyPr wrap="square" rtlCol="0">
            <a:spAutoFit/>
          </a:bodyPr>
          <a:lstStyle/>
          <a:p>
            <a:pPr algn="ctr"/>
            <a:r>
              <a:rPr lang="en-US" sz="1620" dirty="0"/>
              <a:t>Business </a:t>
            </a:r>
            <a:br>
              <a:rPr lang="en-US" sz="1620" dirty="0"/>
            </a:br>
            <a:r>
              <a:rPr lang="en-US" sz="1620" dirty="0"/>
              <a:t>goals</a:t>
            </a:r>
          </a:p>
        </p:txBody>
      </p:sp>
      <p:cxnSp>
        <p:nvCxnSpPr>
          <p:cNvPr id="77" name="Straight Arrow Connector 9">
            <a:extLst>
              <a:ext uri="{FF2B5EF4-FFF2-40B4-BE49-F238E27FC236}">
                <a16:creationId xmlns:a16="http://schemas.microsoft.com/office/drawing/2014/main" id="{7499756F-F2D7-4814-927B-0CBBD97B75F9}"/>
              </a:ext>
            </a:extLst>
          </p:cNvPr>
          <p:cNvCxnSpPr>
            <a:cxnSpLocks/>
            <a:stCxn id="74" idx="1"/>
            <a:endCxn id="79" idx="1"/>
          </p:cNvCxnSpPr>
          <p:nvPr/>
        </p:nvCxnSpPr>
        <p:spPr>
          <a:xfrm rot="10800000" flipV="1">
            <a:off x="1133229" y="1737483"/>
            <a:ext cx="68799" cy="1786814"/>
          </a:xfrm>
          <a:prstGeom prst="bentConnector3">
            <a:avLst>
              <a:gd name="adj1" fmla="val 432272"/>
            </a:avLst>
          </a:prstGeom>
          <a:ln w="28575" cmpd="sng">
            <a:prstDash val="sysDash"/>
            <a:tailEnd type="arrow"/>
          </a:ln>
        </p:spPr>
        <p:style>
          <a:lnRef idx="1">
            <a:schemeClr val="accent1"/>
          </a:lnRef>
          <a:fillRef idx="0">
            <a:schemeClr val="accent1"/>
          </a:fillRef>
          <a:effectRef idx="0">
            <a:schemeClr val="accent1"/>
          </a:effectRef>
          <a:fontRef idx="minor">
            <a:schemeClr val="tx1"/>
          </a:fontRef>
        </p:style>
      </p:cxnSp>
      <p:sp>
        <p:nvSpPr>
          <p:cNvPr id="79" name="Geschweifte Klammer links 47">
            <a:extLst>
              <a:ext uri="{FF2B5EF4-FFF2-40B4-BE49-F238E27FC236}">
                <a16:creationId xmlns:a16="http://schemas.microsoft.com/office/drawing/2014/main" id="{40544EF6-0F8E-4EA4-9AE8-A6632465C3E5}"/>
              </a:ext>
            </a:extLst>
          </p:cNvPr>
          <p:cNvSpPr/>
          <p:nvPr/>
        </p:nvSpPr>
        <p:spPr>
          <a:xfrm>
            <a:off x="1133228" y="2256424"/>
            <a:ext cx="145365" cy="2535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20" dirty="0"/>
          </a:p>
        </p:txBody>
      </p:sp>
      <p:sp>
        <p:nvSpPr>
          <p:cNvPr id="80" name="Rectangle 6">
            <a:extLst>
              <a:ext uri="{FF2B5EF4-FFF2-40B4-BE49-F238E27FC236}">
                <a16:creationId xmlns:a16="http://schemas.microsoft.com/office/drawing/2014/main" id="{4E0877D0-F9A3-407C-A08A-B760CD81EBDB}"/>
              </a:ext>
            </a:extLst>
          </p:cNvPr>
          <p:cNvSpPr/>
          <p:nvPr/>
        </p:nvSpPr>
        <p:spPr>
          <a:xfrm>
            <a:off x="6425852" y="1118133"/>
            <a:ext cx="2282254" cy="1065515"/>
          </a:xfrm>
          <a:prstGeom prst="rect">
            <a:avLst/>
          </a:prstGeom>
          <a:ln w="12700"/>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20" dirty="0"/>
              <a:t>A common approach is to create multiple designs &amp; perform comparative evaluation</a:t>
            </a:r>
          </a:p>
        </p:txBody>
      </p:sp>
      <p:sp>
        <p:nvSpPr>
          <p:cNvPr id="4" name="Slide Number Placeholder 3">
            <a:extLst>
              <a:ext uri="{FF2B5EF4-FFF2-40B4-BE49-F238E27FC236}">
                <a16:creationId xmlns:a16="http://schemas.microsoft.com/office/drawing/2014/main" id="{85150EED-E2F2-DFA3-FAEA-53E2E246BC58}"/>
              </a:ext>
            </a:extLst>
          </p:cNvPr>
          <p:cNvSpPr>
            <a:spLocks noGrp="1"/>
          </p:cNvSpPr>
          <p:nvPr>
            <p:ph type="sldNum" sz="quarter" idx="4"/>
          </p:nvPr>
        </p:nvSpPr>
        <p:spPr/>
        <p:txBody>
          <a:bodyPr/>
          <a:lstStyle/>
          <a:p>
            <a:fld id="{97F98C0B-273E-428A-ABCF-EBED2BA25188}" type="slidenum">
              <a:rPr lang="en-US" smtClean="0"/>
              <a:t>4</a:t>
            </a:fld>
            <a:endParaRPr lang="en-US"/>
          </a:p>
        </p:txBody>
      </p:sp>
    </p:spTree>
    <p:extLst>
      <p:ext uri="{BB962C8B-B14F-4D97-AF65-F5344CB8AC3E}">
        <p14:creationId xmlns:p14="http://schemas.microsoft.com/office/powerpoint/2010/main" val="376041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Blockchains are architectural </a:t>
            </a:r>
            <a:r>
              <a:rPr lang="en-AU"/>
              <a:t>design choices</a:t>
            </a:r>
            <a:endParaRPr lang="en-US" altLang="zh-CN" dirty="0"/>
          </a:p>
        </p:txBody>
      </p:sp>
      <p:sp>
        <p:nvSpPr>
          <p:cNvPr id="2" name="Title 1"/>
          <p:cNvSpPr>
            <a:spLocks noGrp="1"/>
          </p:cNvSpPr>
          <p:nvPr>
            <p:ph type="title"/>
          </p:nvPr>
        </p:nvSpPr>
        <p:spPr>
          <a:xfrm>
            <a:off x="647999" y="287999"/>
            <a:ext cx="7911799" cy="648000"/>
          </a:xfrm>
        </p:spPr>
        <p:txBody>
          <a:bodyPr>
            <a:normAutofit/>
          </a:bodyPr>
          <a:lstStyle/>
          <a:p>
            <a:r>
              <a:rPr lang="en-AU" dirty="0"/>
              <a:t>Roles Blockchain can Play in an Architecture</a:t>
            </a:r>
          </a:p>
        </p:txBody>
      </p:sp>
      <p:graphicFrame>
        <p:nvGraphicFramePr>
          <p:cNvPr id="14" name="Diagram 13"/>
          <p:cNvGraphicFramePr/>
          <p:nvPr>
            <p:extLst>
              <p:ext uri="{D42A27DB-BD31-4B8C-83A1-F6EECF244321}">
                <p14:modId xmlns:p14="http://schemas.microsoft.com/office/powerpoint/2010/main" val="2330973704"/>
              </p:ext>
            </p:extLst>
          </p:nvPr>
        </p:nvGraphicFramePr>
        <p:xfrm>
          <a:off x="1098806" y="767138"/>
          <a:ext cx="7073595" cy="5230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B2B0A7D3-2FF7-9269-2995-AE9111EB79BB}"/>
              </a:ext>
            </a:extLst>
          </p:cNvPr>
          <p:cNvSpPr>
            <a:spLocks noGrp="1"/>
          </p:cNvSpPr>
          <p:nvPr>
            <p:ph type="sldNum" sz="quarter" idx="4"/>
          </p:nvPr>
        </p:nvSpPr>
        <p:spPr/>
        <p:txBody>
          <a:bodyPr/>
          <a:lstStyle/>
          <a:p>
            <a:fld id="{97F98C0B-273E-428A-ABCF-EBED2BA25188}" type="slidenum">
              <a:rPr lang="en-US" smtClean="0"/>
              <a:t>5</a:t>
            </a:fld>
            <a:endParaRPr lang="en-US"/>
          </a:p>
        </p:txBody>
      </p:sp>
    </p:spTree>
    <p:extLst>
      <p:ext uri="{BB962C8B-B14F-4D97-AF65-F5344CB8AC3E}">
        <p14:creationId xmlns:p14="http://schemas.microsoft.com/office/powerpoint/2010/main" val="404508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in a Larger Software System</a:t>
            </a:r>
          </a:p>
        </p:txBody>
      </p:sp>
      <p:sp>
        <p:nvSpPr>
          <p:cNvPr id="8" name="Rectangle 7"/>
          <p:cNvSpPr/>
          <p:nvPr/>
        </p:nvSpPr>
        <p:spPr>
          <a:xfrm>
            <a:off x="1526062" y="1389447"/>
            <a:ext cx="1360952" cy="504057"/>
          </a:xfrm>
          <a:prstGeom prst="rect">
            <a:avLst/>
          </a:prstGeom>
          <a:solidFill>
            <a:schemeClr val="accent6"/>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Applications</a:t>
            </a:r>
            <a:endParaRPr lang="en-US" sz="1500" dirty="0">
              <a:latin typeface="Calibri" panose="020F0502020204030204" pitchFamily="34" charset="0"/>
              <a:cs typeface="Calibri" panose="020F0502020204030204" pitchFamily="34" charset="0"/>
            </a:endParaRPr>
          </a:p>
        </p:txBody>
      </p:sp>
      <p:sp>
        <p:nvSpPr>
          <p:cNvPr id="9" name="Rectangle 8"/>
          <p:cNvSpPr/>
          <p:nvPr/>
        </p:nvSpPr>
        <p:spPr>
          <a:xfrm>
            <a:off x="1526062" y="2037519"/>
            <a:ext cx="5832648" cy="504057"/>
          </a:xfrm>
          <a:prstGeom prst="rect">
            <a:avLst/>
          </a:prstGeom>
          <a:solidFill>
            <a:srgbClr val="00B0F0"/>
          </a:solidFill>
          <a:ln w="19050"/>
        </p:spPr>
        <p:style>
          <a:lnRef idx="2">
            <a:schemeClr val="accent4">
              <a:shade val="50000"/>
            </a:schemeClr>
          </a:lnRef>
          <a:fillRef idx="1">
            <a:schemeClr val="accent4"/>
          </a:fillRef>
          <a:effectRef idx="0">
            <a:schemeClr val="accent4"/>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API</a:t>
            </a:r>
            <a:endParaRPr lang="en-US" sz="1500" dirty="0">
              <a:latin typeface="Calibri" panose="020F0502020204030204" pitchFamily="34" charset="0"/>
              <a:cs typeface="Calibri" panose="020F0502020204030204" pitchFamily="34" charset="0"/>
            </a:endParaRPr>
          </a:p>
        </p:txBody>
      </p:sp>
      <p:sp>
        <p:nvSpPr>
          <p:cNvPr id="10" name="Rectangle 9"/>
          <p:cNvSpPr/>
          <p:nvPr/>
        </p:nvSpPr>
        <p:spPr>
          <a:xfrm>
            <a:off x="3298818" y="2791059"/>
            <a:ext cx="1365022" cy="504057"/>
          </a:xfrm>
          <a:prstGeom prst="rect">
            <a:avLst/>
          </a:prstGeom>
          <a:ln w="19050"/>
        </p:spPr>
        <p:style>
          <a:lnRef idx="2">
            <a:schemeClr val="accent3">
              <a:shade val="50000"/>
            </a:schemeClr>
          </a:lnRef>
          <a:fillRef idx="1">
            <a:schemeClr val="accent3"/>
          </a:fillRef>
          <a:effectRef idx="0">
            <a:schemeClr val="accent3"/>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Tokens</a:t>
            </a:r>
            <a:r>
              <a:rPr lang="en-US" altLang="zh-CN" sz="1500" dirty="0">
                <a:latin typeface="Calibri" panose="020F0502020204030204" pitchFamily="34" charset="0"/>
                <a:cs typeface="Calibri" panose="020F0502020204030204" pitchFamily="34" charset="0"/>
              </a:rPr>
              <a:t>/Currencies</a:t>
            </a:r>
            <a:endParaRPr lang="en-US" sz="1500" dirty="0">
              <a:latin typeface="Calibri" panose="020F0502020204030204" pitchFamily="34" charset="0"/>
              <a:cs typeface="Calibri" panose="020F0502020204030204" pitchFamily="34" charset="0"/>
            </a:endParaRPr>
          </a:p>
        </p:txBody>
      </p:sp>
      <p:sp>
        <p:nvSpPr>
          <p:cNvPr id="11" name="Rectangle 10"/>
          <p:cNvSpPr/>
          <p:nvPr/>
        </p:nvSpPr>
        <p:spPr>
          <a:xfrm>
            <a:off x="4785571" y="2791059"/>
            <a:ext cx="1120208" cy="504057"/>
          </a:xfrm>
          <a:prstGeom prst="rect">
            <a:avLst/>
          </a:prstGeom>
          <a:ln w="19050"/>
        </p:spPr>
        <p:style>
          <a:lnRef idx="2">
            <a:schemeClr val="accent3">
              <a:shade val="50000"/>
            </a:schemeClr>
          </a:lnRef>
          <a:fillRef idx="1">
            <a:schemeClr val="accent3"/>
          </a:fillRef>
          <a:effectRef idx="0">
            <a:schemeClr val="accent3"/>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Smart</a:t>
            </a:r>
            <a:r>
              <a:rPr lang="zh-CN" altLang="en-US" sz="1500" dirty="0">
                <a:latin typeface="Calibri" panose="020F0502020204030204" pitchFamily="34" charset="0"/>
                <a:cs typeface="Calibri" panose="020F0502020204030204" pitchFamily="34" charset="0"/>
              </a:rPr>
              <a:t> </a:t>
            </a:r>
            <a:r>
              <a:rPr lang="en-AU" altLang="zh-CN" sz="1500" dirty="0">
                <a:latin typeface="Calibri" panose="020F0502020204030204" pitchFamily="34" charset="0"/>
                <a:cs typeface="Calibri" panose="020F0502020204030204" pitchFamily="34" charset="0"/>
              </a:rPr>
              <a:t>Contracts</a:t>
            </a:r>
            <a:endParaRPr lang="en-US" sz="1500" dirty="0">
              <a:latin typeface="Calibri" panose="020F0502020204030204" pitchFamily="34" charset="0"/>
              <a:cs typeface="Calibri" panose="020F0502020204030204" pitchFamily="34" charset="0"/>
            </a:endParaRPr>
          </a:p>
        </p:txBody>
      </p:sp>
      <p:sp>
        <p:nvSpPr>
          <p:cNvPr id="12" name="Rectangle 11"/>
          <p:cNvSpPr/>
          <p:nvPr/>
        </p:nvSpPr>
        <p:spPr>
          <a:xfrm>
            <a:off x="3016627" y="1389447"/>
            <a:ext cx="1360952" cy="504057"/>
          </a:xfrm>
          <a:prstGeom prst="rect">
            <a:avLst/>
          </a:prstGeom>
          <a:solidFill>
            <a:schemeClr val="accent6"/>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Applications</a:t>
            </a:r>
            <a:endParaRPr lang="en-US" sz="1500" dirty="0">
              <a:latin typeface="Calibri" panose="020F0502020204030204" pitchFamily="34" charset="0"/>
              <a:cs typeface="Calibri" panose="020F0502020204030204" pitchFamily="34" charset="0"/>
            </a:endParaRPr>
          </a:p>
        </p:txBody>
      </p:sp>
      <p:sp>
        <p:nvSpPr>
          <p:cNvPr id="13" name="Rectangle 12"/>
          <p:cNvSpPr/>
          <p:nvPr/>
        </p:nvSpPr>
        <p:spPr>
          <a:xfrm>
            <a:off x="4507192" y="1389447"/>
            <a:ext cx="1360952" cy="504057"/>
          </a:xfrm>
          <a:prstGeom prst="rect">
            <a:avLst/>
          </a:prstGeom>
          <a:solidFill>
            <a:schemeClr val="accent6"/>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Applications</a:t>
            </a:r>
            <a:endParaRPr lang="en-US" sz="1500" dirty="0">
              <a:latin typeface="Calibri" panose="020F0502020204030204" pitchFamily="34" charset="0"/>
              <a:cs typeface="Calibri" panose="020F0502020204030204" pitchFamily="34" charset="0"/>
            </a:endParaRPr>
          </a:p>
        </p:txBody>
      </p:sp>
      <p:sp>
        <p:nvSpPr>
          <p:cNvPr id="14" name="Can 13"/>
          <p:cNvSpPr/>
          <p:nvPr/>
        </p:nvSpPr>
        <p:spPr>
          <a:xfrm>
            <a:off x="3298819" y="3471018"/>
            <a:ext cx="2607813" cy="576064"/>
          </a:xfrm>
          <a:prstGeom prst="can">
            <a:avLst/>
          </a:prstGeom>
          <a:solidFill>
            <a:schemeClr val="accent3"/>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5586" tIns="42792" rIns="85586" bIns="42792" rtlCol="0" anchor="ctr"/>
          <a:lstStyle/>
          <a:p>
            <a:pPr algn="ctr"/>
            <a:r>
              <a:rPr lang="en-US" sz="1500" dirty="0">
                <a:latin typeface="Calibri" panose="020F0502020204030204" pitchFamily="34" charset="0"/>
                <a:cs typeface="Calibri" panose="020F0502020204030204" pitchFamily="34" charset="0"/>
              </a:rPr>
              <a:t>Shared Data Ledger (meta-data, small data)</a:t>
            </a:r>
          </a:p>
        </p:txBody>
      </p:sp>
      <p:sp>
        <p:nvSpPr>
          <p:cNvPr id="15" name="Rectangle 14"/>
          <p:cNvSpPr/>
          <p:nvPr/>
        </p:nvSpPr>
        <p:spPr>
          <a:xfrm>
            <a:off x="5997758" y="1389447"/>
            <a:ext cx="1360952" cy="504057"/>
          </a:xfrm>
          <a:prstGeom prst="rect">
            <a:avLst/>
          </a:prstGeom>
          <a:solidFill>
            <a:schemeClr val="accent6"/>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Applications</a:t>
            </a:r>
            <a:endParaRPr lang="en-US" sz="1500" dirty="0">
              <a:latin typeface="Calibri" panose="020F0502020204030204" pitchFamily="34" charset="0"/>
              <a:cs typeface="Calibri" panose="020F0502020204030204" pitchFamily="34" charset="0"/>
            </a:endParaRPr>
          </a:p>
        </p:txBody>
      </p:sp>
      <p:sp>
        <p:nvSpPr>
          <p:cNvPr id="16" name="Rectangle 15"/>
          <p:cNvSpPr/>
          <p:nvPr/>
        </p:nvSpPr>
        <p:spPr>
          <a:xfrm>
            <a:off x="3184914" y="2685590"/>
            <a:ext cx="2829628" cy="1912433"/>
          </a:xfrm>
          <a:prstGeom prst="rect">
            <a:avLst/>
          </a:prstGeom>
          <a:noFill/>
          <a:ln w="19050" cmpd="sng">
            <a:solidFill>
              <a:schemeClr val="accent1">
                <a:lumMod val="50000"/>
              </a:schemeClr>
            </a:solidFill>
            <a:prstDash val="dash"/>
          </a:ln>
        </p:spPr>
        <p:style>
          <a:lnRef idx="2">
            <a:schemeClr val="accent1"/>
          </a:lnRef>
          <a:fillRef idx="1">
            <a:schemeClr val="lt1"/>
          </a:fillRef>
          <a:effectRef idx="0">
            <a:schemeClr val="accent1"/>
          </a:effectRef>
          <a:fontRef idx="minor">
            <a:schemeClr val="dk1"/>
          </a:fontRef>
        </p:style>
        <p:txBody>
          <a:bodyPr lIns="85586" tIns="42792" rIns="85586" bIns="42792" rtlCol="0" anchor="ctr"/>
          <a:lstStyle/>
          <a:p>
            <a:pPr algn="ctr"/>
            <a:endParaRPr lang="en-US" sz="1500" dirty="0">
              <a:latin typeface="Calibri" panose="020F0502020204030204" pitchFamily="34" charset="0"/>
              <a:cs typeface="Calibri" panose="020F0502020204030204" pitchFamily="34" charset="0"/>
            </a:endParaRPr>
          </a:p>
        </p:txBody>
      </p:sp>
      <p:sp>
        <p:nvSpPr>
          <p:cNvPr id="17" name="Rectangle 16"/>
          <p:cNvSpPr/>
          <p:nvPr/>
        </p:nvSpPr>
        <p:spPr>
          <a:xfrm>
            <a:off x="3190908" y="4177353"/>
            <a:ext cx="2829296" cy="317252"/>
          </a:xfrm>
          <a:prstGeom prst="rect">
            <a:avLst/>
          </a:prstGeom>
          <a:ln w="19050">
            <a:noFill/>
          </a:ln>
        </p:spPr>
        <p:txBody>
          <a:bodyPr wrap="square" lIns="85586" tIns="42792" rIns="85586" bIns="42792">
            <a:spAutoFit/>
          </a:bodyPr>
          <a:lstStyle/>
          <a:p>
            <a:pPr algn="ctr"/>
            <a:r>
              <a:rPr lang="en-AU" sz="1500" b="1" dirty="0">
                <a:solidFill>
                  <a:schemeClr val="accent3">
                    <a:lumMod val="50000"/>
                  </a:schemeClr>
                </a:solidFill>
                <a:latin typeface="Calibri" panose="020F0502020204030204" pitchFamily="34" charset="0"/>
                <a:cs typeface="Calibri" panose="020F0502020204030204" pitchFamily="34" charset="0"/>
              </a:rPr>
              <a:t>Blockchain</a:t>
            </a:r>
            <a:endParaRPr lang="en-US" sz="1500" b="1" dirty="0">
              <a:solidFill>
                <a:schemeClr val="accent3">
                  <a:lumMod val="50000"/>
                </a:schemeClr>
              </a:solidFill>
              <a:latin typeface="Calibri" panose="020F0502020204030204" pitchFamily="34" charset="0"/>
              <a:cs typeface="Calibri" panose="020F0502020204030204" pitchFamily="34" charset="0"/>
            </a:endParaRPr>
          </a:p>
        </p:txBody>
      </p:sp>
      <p:sp>
        <p:nvSpPr>
          <p:cNvPr id="18" name="Can 17"/>
          <p:cNvSpPr/>
          <p:nvPr/>
        </p:nvSpPr>
        <p:spPr>
          <a:xfrm>
            <a:off x="6236355" y="3467210"/>
            <a:ext cx="1032344" cy="577974"/>
          </a:xfrm>
          <a:prstGeom prst="can">
            <a:avLst/>
          </a:prstGeom>
          <a:ln w="19050"/>
        </p:spPr>
        <p:style>
          <a:lnRef idx="2">
            <a:schemeClr val="accent5">
              <a:shade val="50000"/>
            </a:schemeClr>
          </a:lnRef>
          <a:fillRef idx="1">
            <a:schemeClr val="accent5"/>
          </a:fillRef>
          <a:effectRef idx="0">
            <a:schemeClr val="accent5"/>
          </a:effectRef>
          <a:fontRef idx="minor">
            <a:schemeClr val="lt1"/>
          </a:fontRef>
        </p:style>
        <p:txBody>
          <a:bodyPr lIns="85586" tIns="42792" rIns="85586" bIns="42792" rtlCol="0" anchor="ctr"/>
          <a:lstStyle/>
          <a:p>
            <a:pPr algn="ctr"/>
            <a:r>
              <a:rPr lang="en-US" sz="1500" dirty="0">
                <a:latin typeface="Calibri" panose="020F0502020204030204" pitchFamily="34" charset="0"/>
                <a:cs typeface="Calibri" panose="020F0502020204030204" pitchFamily="34" charset="0"/>
              </a:rPr>
              <a:t>Big Data</a:t>
            </a:r>
          </a:p>
        </p:txBody>
      </p:sp>
      <p:sp>
        <p:nvSpPr>
          <p:cNvPr id="7" name="Can 6"/>
          <p:cNvSpPr/>
          <p:nvPr/>
        </p:nvSpPr>
        <p:spPr>
          <a:xfrm>
            <a:off x="6236356" y="2757597"/>
            <a:ext cx="1025915" cy="632744"/>
          </a:xfrm>
          <a:prstGeom prst="can">
            <a:avLst/>
          </a:prstGeom>
          <a:ln w="19050"/>
        </p:spPr>
        <p:style>
          <a:lnRef idx="2">
            <a:schemeClr val="accent5">
              <a:shade val="50000"/>
            </a:schemeClr>
          </a:lnRef>
          <a:fillRef idx="1">
            <a:schemeClr val="accent5"/>
          </a:fillRef>
          <a:effectRef idx="0">
            <a:schemeClr val="accent5"/>
          </a:effectRef>
          <a:fontRef idx="minor">
            <a:schemeClr val="lt1"/>
          </a:fontRef>
        </p:style>
        <p:txBody>
          <a:bodyPr lIns="85586" tIns="42792" rIns="85586" bIns="42792" rtlCol="0" anchor="ctr"/>
          <a:lstStyle/>
          <a:p>
            <a:pPr algn="ctr"/>
            <a:r>
              <a:rPr lang="en-US" sz="1500" dirty="0">
                <a:latin typeface="Calibri" panose="020F0502020204030204" pitchFamily="34" charset="0"/>
                <a:cs typeface="Calibri" panose="020F0502020204030204" pitchFamily="34" charset="0"/>
              </a:rPr>
              <a:t>Private Data</a:t>
            </a:r>
          </a:p>
        </p:txBody>
      </p:sp>
      <p:sp>
        <p:nvSpPr>
          <p:cNvPr id="19" name="Rectangle 18"/>
          <p:cNvSpPr/>
          <p:nvPr/>
        </p:nvSpPr>
        <p:spPr>
          <a:xfrm>
            <a:off x="6134442" y="2680826"/>
            <a:ext cx="1223623" cy="1917197"/>
          </a:xfrm>
          <a:prstGeom prst="rect">
            <a:avLst/>
          </a:prstGeom>
          <a:noFill/>
          <a:ln w="19050" cmpd="sng">
            <a:solidFill>
              <a:schemeClr val="accent1">
                <a:lumMod val="50000"/>
              </a:schemeClr>
            </a:solidFill>
            <a:prstDash val="dash"/>
          </a:ln>
        </p:spPr>
        <p:style>
          <a:lnRef idx="2">
            <a:schemeClr val="accent1"/>
          </a:lnRef>
          <a:fillRef idx="1">
            <a:schemeClr val="lt1"/>
          </a:fillRef>
          <a:effectRef idx="0">
            <a:schemeClr val="accent1"/>
          </a:effectRef>
          <a:fontRef idx="minor">
            <a:schemeClr val="dk1"/>
          </a:fontRef>
        </p:style>
        <p:txBody>
          <a:bodyPr lIns="85586" tIns="42792" rIns="85586" bIns="42792" rtlCol="0" anchor="ctr"/>
          <a:lstStyle/>
          <a:p>
            <a:pPr algn="ctr"/>
            <a:endParaRPr lang="en-US" sz="1500" dirty="0">
              <a:latin typeface="Calibri" panose="020F0502020204030204" pitchFamily="34" charset="0"/>
              <a:cs typeface="Calibri" panose="020F0502020204030204" pitchFamily="34" charset="0"/>
            </a:endParaRPr>
          </a:p>
        </p:txBody>
      </p:sp>
      <p:sp>
        <p:nvSpPr>
          <p:cNvPr id="20" name="Rectangle 19"/>
          <p:cNvSpPr/>
          <p:nvPr/>
        </p:nvSpPr>
        <p:spPr>
          <a:xfrm>
            <a:off x="6134442" y="4072683"/>
            <a:ext cx="1219335" cy="548085"/>
          </a:xfrm>
          <a:prstGeom prst="rect">
            <a:avLst/>
          </a:prstGeom>
          <a:ln w="19050">
            <a:noFill/>
          </a:ln>
        </p:spPr>
        <p:txBody>
          <a:bodyPr wrap="square" lIns="85586" tIns="42792" rIns="85586" bIns="42792">
            <a:spAutoFit/>
          </a:bodyPr>
          <a:lstStyle/>
          <a:p>
            <a:pPr algn="ctr"/>
            <a:r>
              <a:rPr lang="en-AU" sz="1500" b="1" dirty="0">
                <a:solidFill>
                  <a:schemeClr val="accent3">
                    <a:lumMod val="50000"/>
                  </a:schemeClr>
                </a:solidFill>
              </a:rPr>
              <a:t>Auxiliary </a:t>
            </a:r>
          </a:p>
          <a:p>
            <a:pPr algn="ctr"/>
            <a:r>
              <a:rPr lang="en-AU" sz="1500" b="1" dirty="0">
                <a:solidFill>
                  <a:schemeClr val="accent3">
                    <a:lumMod val="50000"/>
                  </a:schemeClr>
                </a:solidFill>
              </a:rPr>
              <a:t>Database</a:t>
            </a:r>
            <a:endParaRPr lang="en-US" sz="1500" b="1" dirty="0">
              <a:solidFill>
                <a:schemeClr val="accent3">
                  <a:lumMod val="50000"/>
                </a:schemeClr>
              </a:solidFill>
            </a:endParaRPr>
          </a:p>
        </p:txBody>
      </p:sp>
      <p:sp>
        <p:nvSpPr>
          <p:cNvPr id="25" name="Rectangle 24"/>
          <p:cNvSpPr/>
          <p:nvPr/>
        </p:nvSpPr>
        <p:spPr>
          <a:xfrm>
            <a:off x="1531257" y="2792133"/>
            <a:ext cx="1365022" cy="504057"/>
          </a:xfrm>
          <a:prstGeom prst="rect">
            <a:avLst/>
          </a:prstGeom>
          <a:solidFill>
            <a:srgbClr val="FF0000"/>
          </a:solidFill>
          <a:ln w="19050"/>
        </p:spPr>
        <p:style>
          <a:lnRef idx="2">
            <a:schemeClr val="accent1">
              <a:shade val="50000"/>
            </a:schemeClr>
          </a:lnRef>
          <a:fillRef idx="1">
            <a:schemeClr val="accent1"/>
          </a:fillRef>
          <a:effectRef idx="0">
            <a:schemeClr val="accent1"/>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Key Management</a:t>
            </a:r>
            <a:endParaRPr lang="en-US" sz="1500" dirty="0">
              <a:latin typeface="Calibri" panose="020F0502020204030204" pitchFamily="34" charset="0"/>
              <a:cs typeface="Calibri" panose="020F0502020204030204" pitchFamily="34" charset="0"/>
            </a:endParaRPr>
          </a:p>
        </p:txBody>
      </p:sp>
      <p:sp>
        <p:nvSpPr>
          <p:cNvPr id="26" name="Rectangle 25"/>
          <p:cNvSpPr/>
          <p:nvPr/>
        </p:nvSpPr>
        <p:spPr>
          <a:xfrm>
            <a:off x="1532212" y="3539170"/>
            <a:ext cx="1365022" cy="50405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Key Management</a:t>
            </a:r>
            <a:endParaRPr lang="en-US" sz="1500" dirty="0">
              <a:latin typeface="Calibri" panose="020F0502020204030204" pitchFamily="34" charset="0"/>
              <a:cs typeface="Calibri" panose="020F0502020204030204" pitchFamily="34" charset="0"/>
            </a:endParaRPr>
          </a:p>
        </p:txBody>
      </p:sp>
      <p:sp>
        <p:nvSpPr>
          <p:cNvPr id="27" name="Rectangle 26"/>
          <p:cNvSpPr/>
          <p:nvPr/>
        </p:nvSpPr>
        <p:spPr>
          <a:xfrm>
            <a:off x="1587125" y="3600184"/>
            <a:ext cx="1365022" cy="50405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Key Management</a:t>
            </a:r>
            <a:endParaRPr lang="en-US" sz="1500" dirty="0">
              <a:latin typeface="Calibri" panose="020F0502020204030204" pitchFamily="34" charset="0"/>
              <a:cs typeface="Calibri" panose="020F0502020204030204" pitchFamily="34" charset="0"/>
            </a:endParaRPr>
          </a:p>
        </p:txBody>
      </p:sp>
      <p:sp>
        <p:nvSpPr>
          <p:cNvPr id="28" name="Rectangle 27"/>
          <p:cNvSpPr/>
          <p:nvPr/>
        </p:nvSpPr>
        <p:spPr>
          <a:xfrm>
            <a:off x="1654027" y="3661199"/>
            <a:ext cx="1365022" cy="504057"/>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lIns="85586" tIns="42792" rIns="85586" bIns="42792" rtlCol="0" anchor="ctr"/>
          <a:lstStyle/>
          <a:p>
            <a:pPr algn="ctr"/>
            <a:r>
              <a:rPr lang="en-AU" sz="1500" dirty="0">
                <a:latin typeface="Calibri" panose="020F0502020204030204" pitchFamily="34" charset="0"/>
                <a:cs typeface="Calibri" panose="020F0502020204030204" pitchFamily="34" charset="0"/>
              </a:rPr>
              <a:t>Component</a:t>
            </a:r>
            <a:endParaRPr lang="en-US" sz="15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72234BC-BBAF-EB14-B014-D96A255C293F}"/>
              </a:ext>
            </a:extLst>
          </p:cNvPr>
          <p:cNvSpPr>
            <a:spLocks noGrp="1"/>
          </p:cNvSpPr>
          <p:nvPr>
            <p:ph type="sldNum" sz="quarter" idx="4"/>
          </p:nvPr>
        </p:nvSpPr>
        <p:spPr/>
        <p:txBody>
          <a:bodyPr/>
          <a:lstStyle/>
          <a:p>
            <a:fld id="{97F98C0B-273E-428A-ABCF-EBED2BA25188}" type="slidenum">
              <a:rPr lang="en-US" smtClean="0"/>
              <a:t>6</a:t>
            </a:fld>
            <a:endParaRPr lang="en-US"/>
          </a:p>
        </p:txBody>
      </p:sp>
    </p:spTree>
    <p:extLst>
      <p:ext uri="{BB962C8B-B14F-4D97-AF65-F5344CB8AC3E}">
        <p14:creationId xmlns:p14="http://schemas.microsoft.com/office/powerpoint/2010/main" val="3001440702"/>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648001" y="1272399"/>
            <a:ext cx="7911799" cy="3695843"/>
          </a:xfrm>
        </p:spPr>
        <p:txBody>
          <a:bodyPr>
            <a:normAutofit/>
          </a:bodyPr>
          <a:lstStyle/>
          <a:p>
            <a:r>
              <a:rPr lang="en-US" dirty="0"/>
              <a:t>Architecture impacts</a:t>
            </a:r>
          </a:p>
          <a:p>
            <a:pPr lvl="1"/>
            <a:r>
              <a:rPr lang="en-US" sz="1800" dirty="0"/>
              <a:t>Performance, availability, security, privacy, scalability, maintainability, </a:t>
            </a:r>
            <a:r>
              <a:rPr lang="mr-IN" sz="1800" dirty="0"/>
              <a:t>…</a:t>
            </a:r>
            <a:endParaRPr lang="en-AU" sz="1800" dirty="0"/>
          </a:p>
          <a:p>
            <a:r>
              <a:rPr lang="en-AU" dirty="0"/>
              <a:t>But you can’t achieve all in the same architecture, e.g., </a:t>
            </a:r>
          </a:p>
          <a:p>
            <a:pPr lvl="1"/>
            <a:r>
              <a:rPr lang="en-AU" sz="1800" dirty="0"/>
              <a:t>CAP theorem says any 2 out of consistency, availability, &amp; partition tolerance</a:t>
            </a:r>
          </a:p>
          <a:p>
            <a:pPr lvl="1"/>
            <a:r>
              <a:rPr lang="en-AU" sz="1800" dirty="0"/>
              <a:t>Transparency vs Privacy</a:t>
            </a:r>
          </a:p>
          <a:p>
            <a:r>
              <a:rPr lang="en-AU" dirty="0"/>
              <a:t>Trade-offs must be made regarding quality attributes</a:t>
            </a:r>
          </a:p>
          <a:p>
            <a:pPr lvl="1"/>
            <a:r>
              <a:rPr lang="en-AU" sz="1800" dirty="0"/>
              <a:t>Make informed &amp; </a:t>
            </a:r>
            <a:r>
              <a:rPr lang="en-US" sz="1800" dirty="0"/>
              <a:t>rationale</a:t>
            </a:r>
            <a:r>
              <a:rPr lang="en-AU" sz="1800" dirty="0"/>
              <a:t> architectural decisions</a:t>
            </a:r>
          </a:p>
          <a:p>
            <a:pPr lvl="1"/>
            <a:r>
              <a:rPr lang="en-US" sz="1800" dirty="0"/>
              <a:t>E.g., whether to use a blockchain or some conventional components should be decided </a:t>
            </a:r>
          </a:p>
          <a:p>
            <a:pPr lvl="2"/>
            <a:r>
              <a:rPr lang="en-US" sz="1800" dirty="0"/>
              <a:t>based on the need to enhance trust or efficiency</a:t>
            </a:r>
          </a:p>
          <a:p>
            <a:pPr lvl="2"/>
            <a:r>
              <a:rPr lang="en-US" sz="1800" dirty="0"/>
              <a:t>not because it’s a cool technology or you own crypto</a:t>
            </a:r>
          </a:p>
        </p:txBody>
      </p:sp>
      <p:sp>
        <p:nvSpPr>
          <p:cNvPr id="2" name="Title 1"/>
          <p:cNvSpPr>
            <a:spLocks noGrp="1"/>
          </p:cNvSpPr>
          <p:nvPr>
            <p:ph type="title"/>
          </p:nvPr>
        </p:nvSpPr>
        <p:spPr>
          <a:xfrm>
            <a:off x="648000" y="287999"/>
            <a:ext cx="6631640" cy="648000"/>
          </a:xfrm>
        </p:spPr>
        <p:txBody>
          <a:bodyPr/>
          <a:lstStyle/>
          <a:p>
            <a:r>
              <a:rPr lang="en-US" dirty="0"/>
              <a:t>Designing &amp; Refining an Architecture</a:t>
            </a:r>
          </a:p>
        </p:txBody>
      </p:sp>
      <p:sp>
        <p:nvSpPr>
          <p:cNvPr id="3" name="Slide Number Placeholder 2">
            <a:extLst>
              <a:ext uri="{FF2B5EF4-FFF2-40B4-BE49-F238E27FC236}">
                <a16:creationId xmlns:a16="http://schemas.microsoft.com/office/drawing/2014/main" id="{FE74B205-80C4-5467-3540-D8A755AAECED}"/>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1074303356"/>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bg1"/>
                </a:solidFill>
              </a:rPr>
              <a:t>Requirements</a:t>
            </a:r>
          </a:p>
        </p:txBody>
      </p:sp>
    </p:spTree>
    <p:extLst>
      <p:ext uri="{BB962C8B-B14F-4D97-AF65-F5344CB8AC3E}">
        <p14:creationId xmlns:p14="http://schemas.microsoft.com/office/powerpoint/2010/main" val="1290660829"/>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0EC811-2D2F-F70D-2B24-5B5E84686F51}"/>
              </a:ext>
            </a:extLst>
          </p:cNvPr>
          <p:cNvSpPr>
            <a:spLocks noGrp="1"/>
          </p:cNvSpPr>
          <p:nvPr>
            <p:ph idx="1"/>
          </p:nvPr>
        </p:nvSpPr>
        <p:spPr>
          <a:xfrm>
            <a:off x="647700" y="1273175"/>
            <a:ext cx="7912100" cy="3970338"/>
          </a:xfrm>
        </p:spPr>
        <p:txBody>
          <a:bodyPr>
            <a:normAutofit/>
          </a:bodyPr>
          <a:lstStyle/>
          <a:p>
            <a:r>
              <a:rPr lang="en-AU" dirty="0"/>
              <a:t>Are specifications that describe what a software system should do &amp; how it should behave</a:t>
            </a:r>
          </a:p>
          <a:p>
            <a:pPr lvl="1"/>
            <a:r>
              <a:rPr lang="en-AU" sz="1800" dirty="0"/>
              <a:t>Define functionality, performance, &amp; constraints of software</a:t>
            </a:r>
          </a:p>
          <a:p>
            <a:pPr lvl="1"/>
            <a:r>
              <a:rPr lang="en-AU" sz="1800" dirty="0"/>
              <a:t>Defined at different levels of abstraction</a:t>
            </a:r>
          </a:p>
          <a:p>
            <a:pPr lvl="2"/>
            <a:r>
              <a:rPr lang="en-AU" sz="1800" dirty="0"/>
              <a:t>Technical level, e.g., Debits always balance credits for each transaction in accounts database of software-based accounting system</a:t>
            </a:r>
          </a:p>
          <a:p>
            <a:pPr lvl="2"/>
            <a:r>
              <a:rPr lang="en-AU" sz="1800" dirty="0"/>
              <a:t>Business level, e.g., Software-based accounting system enforces accounting standards</a:t>
            </a:r>
          </a:p>
          <a:p>
            <a:r>
              <a:rPr lang="en-AU" dirty="0"/>
              <a:t>Serve as a foundation for entire software development process</a:t>
            </a:r>
          </a:p>
          <a:p>
            <a:pPr lvl="1"/>
            <a:r>
              <a:rPr lang="en-AU" sz="1800" dirty="0"/>
              <a:t>Must be documented, validated, &amp; maintained</a:t>
            </a:r>
          </a:p>
          <a:p>
            <a:pPr lvl="1"/>
            <a:r>
              <a:rPr lang="en-AU" sz="1800" dirty="0"/>
              <a:t>Well-defined requirements</a:t>
            </a:r>
          </a:p>
          <a:p>
            <a:pPr lvl="2"/>
            <a:r>
              <a:rPr lang="en-AU" sz="1800" dirty="0"/>
              <a:t>Improve communication among stakeholders, speed up development, reduce costs, enhance software quality, increase customer satisfaction</a:t>
            </a:r>
          </a:p>
        </p:txBody>
      </p:sp>
      <p:sp>
        <p:nvSpPr>
          <p:cNvPr id="3" name="Title 2">
            <a:extLst>
              <a:ext uri="{FF2B5EF4-FFF2-40B4-BE49-F238E27FC236}">
                <a16:creationId xmlns:a16="http://schemas.microsoft.com/office/drawing/2014/main" id="{4FA60D72-EA21-32CB-A01E-89B7C2DC9084}"/>
              </a:ext>
            </a:extLst>
          </p:cNvPr>
          <p:cNvSpPr>
            <a:spLocks noGrp="1"/>
          </p:cNvSpPr>
          <p:nvPr>
            <p:ph type="title"/>
          </p:nvPr>
        </p:nvSpPr>
        <p:spPr>
          <a:xfrm>
            <a:off x="648000" y="287999"/>
            <a:ext cx="6631640" cy="648000"/>
          </a:xfrm>
        </p:spPr>
        <p:txBody>
          <a:bodyPr/>
          <a:lstStyle/>
          <a:p>
            <a:r>
              <a:rPr lang="en-AU" dirty="0"/>
              <a:t>Requirements</a:t>
            </a:r>
          </a:p>
        </p:txBody>
      </p:sp>
      <p:sp>
        <p:nvSpPr>
          <p:cNvPr id="5" name="Slide Number Placeholder 4">
            <a:extLst>
              <a:ext uri="{FF2B5EF4-FFF2-40B4-BE49-F238E27FC236}">
                <a16:creationId xmlns:a16="http://schemas.microsoft.com/office/drawing/2014/main" id="{68879845-F902-D5D0-3469-1BC753DC4FD0}"/>
              </a:ext>
            </a:extLst>
          </p:cNvPr>
          <p:cNvSpPr>
            <a:spLocks noGrp="1"/>
          </p:cNvSpPr>
          <p:nvPr>
            <p:ph type="sldNum" sz="quarter" idx="4"/>
          </p:nvPr>
        </p:nvSpPr>
        <p:spPr/>
        <p:txBody>
          <a:bodyPr/>
          <a:lstStyle/>
          <a:p>
            <a:fld id="{97F98C0B-273E-428A-ABCF-EBED2BA25188}" type="slidenum">
              <a:rPr lang="en-US" smtClean="0"/>
              <a:t>9</a:t>
            </a:fld>
            <a:endParaRPr lang="en-US"/>
          </a:p>
        </p:txBody>
      </p:sp>
    </p:spTree>
    <p:extLst>
      <p:ext uri="{BB962C8B-B14F-4D97-AF65-F5344CB8AC3E}">
        <p14:creationId xmlns:p14="http://schemas.microsoft.com/office/powerpoint/2010/main" val="3103679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32</TotalTime>
  <Words>9291</Words>
  <Application>Microsoft Macintosh PowerPoint</Application>
  <PresentationFormat>On-screen Show (16:10)</PresentationFormat>
  <Paragraphs>724</Paragraphs>
  <Slides>39</Slides>
  <Notes>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-apple-system</vt:lpstr>
      <vt:lpstr>Arial</vt:lpstr>
      <vt:lpstr>Calibri</vt:lpstr>
      <vt:lpstr>Helvetica</vt:lpstr>
      <vt:lpstr>Helvetica Neue</vt:lpstr>
      <vt:lpstr>Noto serif</vt:lpstr>
      <vt:lpstr>Roboto</vt:lpstr>
      <vt:lpstr>Söhne</vt:lpstr>
      <vt:lpstr>Symbol</vt:lpstr>
      <vt:lpstr>Times</vt:lpstr>
      <vt:lpstr>Wingdings</vt:lpstr>
      <vt:lpstr>Technische Universität Berlin | PowerPoint Master</vt:lpstr>
      <vt:lpstr>Software Architecture Basics</vt:lpstr>
      <vt:lpstr>Outline</vt:lpstr>
      <vt:lpstr>PowerPoint Presentation</vt:lpstr>
      <vt:lpstr>Software Design Process</vt:lpstr>
      <vt:lpstr>Roles Blockchain can Play in an Architecture</vt:lpstr>
      <vt:lpstr>Blockchain in a Larger Software System</vt:lpstr>
      <vt:lpstr>Designing &amp; Refining an Architecture</vt:lpstr>
      <vt:lpstr>PowerPoint Presentation</vt:lpstr>
      <vt:lpstr>Requirements</vt:lpstr>
      <vt:lpstr>Functional &amp; Non-Functional Requirements</vt:lpstr>
      <vt:lpstr>ISO/IEC 25010:2011 Quality Model</vt:lpstr>
      <vt:lpstr>Why Non-Functional Properties Matter?</vt:lpstr>
      <vt:lpstr>Documenting Requirements</vt:lpstr>
      <vt:lpstr>PowerPoint Presentation</vt:lpstr>
      <vt:lpstr>Software Architecture</vt:lpstr>
      <vt:lpstr>Architecture is an Abstraction</vt:lpstr>
      <vt:lpstr>Software Architecture &amp; Non-Functional Properties</vt:lpstr>
      <vt:lpstr>Software Architecture Design </vt:lpstr>
      <vt:lpstr>Architectural Styles vs Patterns</vt:lpstr>
      <vt:lpstr>Viewpoints &amp; Views</vt:lpstr>
      <vt:lpstr>Krutchen’s 4+1 View Model</vt:lpstr>
      <vt:lpstr>UML as Viewpoints &amp; Views</vt:lpstr>
      <vt:lpstr>Software Architecture’s Element</vt:lpstr>
      <vt:lpstr>Software Component</vt:lpstr>
      <vt:lpstr>Software Connector</vt:lpstr>
      <vt:lpstr>Example Software Connectors</vt:lpstr>
      <vt:lpstr>Software Configuration</vt:lpstr>
      <vt:lpstr>AWS Fault Tolerance &amp; High Availability</vt:lpstr>
      <vt:lpstr>Exercise</vt:lpstr>
      <vt:lpstr>PowerPoint Presentation</vt:lpstr>
      <vt:lpstr>Models Enable Analysis</vt:lpstr>
      <vt:lpstr>Design Trade-offs</vt:lpstr>
      <vt:lpstr>Design Decisions &amp; Their Impact</vt:lpstr>
      <vt:lpstr>Architecture Trade-off Analysis Method (ATAM)</vt:lpstr>
      <vt:lpstr>ATAM</vt:lpstr>
      <vt:lpstr>ATAM Steps</vt:lpstr>
      <vt:lpstr>ATAM Quality Attribute Utility Tree</vt:lpstr>
      <vt:lpstr>ATAM Scenarios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Basics</dc:title>
  <dc:creator>Bandara, Dilum (Data61, Eveleigh)</dc:creator>
  <cp:lastModifiedBy>Bandara, Dilum (Data61, Eveleigh)</cp:lastModifiedBy>
  <cp:revision>7</cp:revision>
  <dcterms:created xsi:type="dcterms:W3CDTF">2024-01-03T22:43:09Z</dcterms:created>
  <dcterms:modified xsi:type="dcterms:W3CDTF">2024-01-04T00:44:02Z</dcterms:modified>
</cp:coreProperties>
</file>