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2" r:id="rId1"/>
  </p:sldMasterIdLst>
  <p:notesMasterIdLst>
    <p:notesMasterId r:id="rId21"/>
  </p:notesMasterIdLst>
  <p:handoutMasterIdLst>
    <p:handoutMasterId r:id="rId22"/>
  </p:handoutMasterIdLst>
  <p:sldIdLst>
    <p:sldId id="359" r:id="rId2"/>
    <p:sldId id="263" r:id="rId3"/>
    <p:sldId id="2689" r:id="rId4"/>
    <p:sldId id="328" r:id="rId5"/>
    <p:sldId id="329" r:id="rId6"/>
    <p:sldId id="2690" r:id="rId7"/>
    <p:sldId id="2691" r:id="rId8"/>
    <p:sldId id="2692" r:id="rId9"/>
    <p:sldId id="349" r:id="rId10"/>
    <p:sldId id="2693" r:id="rId11"/>
    <p:sldId id="350" r:id="rId12"/>
    <p:sldId id="2688" r:id="rId13"/>
    <p:sldId id="367" r:id="rId14"/>
    <p:sldId id="370" r:id="rId15"/>
    <p:sldId id="371" r:id="rId16"/>
    <p:sldId id="369" r:id="rId17"/>
    <p:sldId id="372" r:id="rId18"/>
    <p:sldId id="381" r:id="rId19"/>
    <p:sldId id="382" r:id="rId20"/>
  </p:sldIdLst>
  <p:sldSz cx="9144000" cy="5715000" type="screen16x10"/>
  <p:notesSz cx="6858000" cy="9144000"/>
  <p:defaultTextStyle>
    <a:defPPr>
      <a:defRPr lang="en-US"/>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ise Pufahl" initials="LP" lastIdx="7" clrIdx="0">
    <p:extLst>
      <p:ext uri="{19B8F6BF-5375-455C-9EA6-DF929625EA0E}">
        <p15:presenceInfo xmlns:p15="http://schemas.microsoft.com/office/powerpoint/2012/main" userId="68b95bef44884c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B787"/>
    <a:srgbClr val="00A9CE"/>
    <a:srgbClr val="43C2CC"/>
    <a:srgbClr val="007B96"/>
    <a:srgbClr val="0262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24" autoAdjust="0"/>
    <p:restoredTop sz="96327" autoAdjust="0"/>
  </p:normalViewPr>
  <p:slideViewPr>
    <p:cSldViewPr snapToGrid="0">
      <p:cViewPr varScale="1">
        <p:scale>
          <a:sx n="267" d="100"/>
          <a:sy n="267" d="100"/>
        </p:scale>
        <p:origin x="1328" y="176"/>
      </p:cViewPr>
      <p:guideLst/>
    </p:cSldViewPr>
  </p:slideViewPr>
  <p:outlineViewPr>
    <p:cViewPr>
      <p:scale>
        <a:sx n="33" d="100"/>
        <a:sy n="33" d="100"/>
      </p:scale>
      <p:origin x="0" y="-69058"/>
    </p:cViewPr>
  </p:outlineViewPr>
  <p:notesTextViewPr>
    <p:cViewPr>
      <p:scale>
        <a:sx n="3" d="2"/>
        <a:sy n="3" d="2"/>
      </p:scale>
      <p:origin x="0" y="0"/>
    </p:cViewPr>
  </p:notesTextViewPr>
  <p:sorterViewPr>
    <p:cViewPr varScale="1">
      <p:scale>
        <a:sx n="100" d="100"/>
        <a:sy n="100" d="100"/>
      </p:scale>
      <p:origin x="0" y="-12680"/>
    </p:cViewPr>
  </p:sorterViewPr>
  <p:notesViewPr>
    <p:cSldViewPr snapToGrid="0" showGuides="1">
      <p:cViewPr varScale="1">
        <p:scale>
          <a:sx n="119" d="100"/>
          <a:sy n="119" d="100"/>
        </p:scale>
        <p:origin x="2052"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3D666A-0B76-1545-93DE-239F3990E9A9}" type="doc">
      <dgm:prSet loTypeId="urn:microsoft.com/office/officeart/2005/8/layout/chevron1" loCatId="" qsTypeId="urn:microsoft.com/office/officeart/2005/8/quickstyle/simple1" qsCatId="simple" csTypeId="urn:microsoft.com/office/officeart/2005/8/colors/accent2_3" csCatId="accent2" phldr="1"/>
      <dgm:spPr/>
    </dgm:pt>
    <dgm:pt modelId="{E3D31E35-567E-6248-91D5-06FA9F785E82}">
      <dgm:prSet phldrT="[Text]"/>
      <dgm:spPr/>
      <dgm:t>
        <a:bodyPr/>
        <a:lstStyle/>
        <a:p>
          <a:r>
            <a:rPr lang="en-US" dirty="0"/>
            <a:t>Centralized monopolies</a:t>
          </a:r>
        </a:p>
      </dgm:t>
    </dgm:pt>
    <dgm:pt modelId="{142978E4-DA75-D449-B251-BC68C7843E75}" type="parTrans" cxnId="{3957E8DE-4F37-7648-98D0-874EC078853F}">
      <dgm:prSet/>
      <dgm:spPr/>
      <dgm:t>
        <a:bodyPr/>
        <a:lstStyle/>
        <a:p>
          <a:endParaRPr lang="en-US"/>
        </a:p>
      </dgm:t>
    </dgm:pt>
    <dgm:pt modelId="{AF021F35-B801-8A43-B0D1-7D4D3CE55258}" type="sibTrans" cxnId="{3957E8DE-4F37-7648-98D0-874EC078853F}">
      <dgm:prSet/>
      <dgm:spPr/>
      <dgm:t>
        <a:bodyPr/>
        <a:lstStyle/>
        <a:p>
          <a:endParaRPr lang="en-US"/>
        </a:p>
      </dgm:t>
    </dgm:pt>
    <dgm:pt modelId="{9303DA05-9762-8949-9D16-A551F6B47898}">
      <dgm:prSet phldrT="[Text]"/>
      <dgm:spPr/>
      <dgm:t>
        <a:bodyPr/>
        <a:lstStyle/>
        <a:p>
          <a:r>
            <a:rPr lang="en-US" dirty="0"/>
            <a:t>Central parties with a competition between parties</a:t>
          </a:r>
        </a:p>
      </dgm:t>
    </dgm:pt>
    <dgm:pt modelId="{FF27D26E-AD6B-7F4C-A56E-F37A1A53DBB6}" type="parTrans" cxnId="{12D147F1-88B5-E24D-B1CB-5890E74146E9}">
      <dgm:prSet/>
      <dgm:spPr/>
      <dgm:t>
        <a:bodyPr/>
        <a:lstStyle/>
        <a:p>
          <a:endParaRPr lang="en-US"/>
        </a:p>
      </dgm:t>
    </dgm:pt>
    <dgm:pt modelId="{79B00EFB-1DD1-164D-B17D-54A84BACE5CA}" type="sibTrans" cxnId="{12D147F1-88B5-E24D-B1CB-5890E74146E9}">
      <dgm:prSet/>
      <dgm:spPr/>
      <dgm:t>
        <a:bodyPr/>
        <a:lstStyle/>
        <a:p>
          <a:endParaRPr lang="en-US"/>
        </a:p>
      </dgm:t>
    </dgm:pt>
    <dgm:pt modelId="{4541E16B-ACC2-0D4A-94C8-FCB2515A38BF}">
      <dgm:prSet phldrT="[Text]"/>
      <dgm:spPr/>
      <dgm:t>
        <a:bodyPr/>
        <a:lstStyle/>
        <a:p>
          <a:r>
            <a:rPr lang="en-US" dirty="0"/>
            <a:t>Services provided jointly by a consortia</a:t>
          </a:r>
        </a:p>
      </dgm:t>
    </dgm:pt>
    <dgm:pt modelId="{F60F3CE0-3934-C74C-AD84-01DD40003A80}" type="parTrans" cxnId="{93669C02-336A-E947-840F-88677D4B25CB}">
      <dgm:prSet/>
      <dgm:spPr/>
      <dgm:t>
        <a:bodyPr/>
        <a:lstStyle/>
        <a:p>
          <a:endParaRPr lang="en-US"/>
        </a:p>
      </dgm:t>
    </dgm:pt>
    <dgm:pt modelId="{C33C8F6A-D0EF-394B-B38B-6ABB5FEB319F}" type="sibTrans" cxnId="{93669C02-336A-E947-840F-88677D4B25CB}">
      <dgm:prSet/>
      <dgm:spPr/>
      <dgm:t>
        <a:bodyPr/>
        <a:lstStyle/>
        <a:p>
          <a:endParaRPr lang="en-US"/>
        </a:p>
      </dgm:t>
    </dgm:pt>
    <dgm:pt modelId="{F51101D8-BA45-FA42-92E1-913DF6611A75}">
      <dgm:prSet phldrT="[Text]"/>
      <dgm:spPr/>
      <dgm:t>
        <a:bodyPr/>
        <a:lstStyle/>
        <a:p>
          <a:r>
            <a:rPr lang="en-US" dirty="0"/>
            <a:t>Full open service provision in a P2P system</a:t>
          </a:r>
        </a:p>
      </dgm:t>
    </dgm:pt>
    <dgm:pt modelId="{E4112C8F-0E0E-2643-9BDA-60E166577C8C}" type="parTrans" cxnId="{2A6F2217-9FA5-0449-A60B-1FD20B78A6D2}">
      <dgm:prSet/>
      <dgm:spPr/>
      <dgm:t>
        <a:bodyPr/>
        <a:lstStyle/>
        <a:p>
          <a:endParaRPr lang="en-US"/>
        </a:p>
      </dgm:t>
    </dgm:pt>
    <dgm:pt modelId="{070146AB-2D65-2B4F-9DDF-978CF70A746A}" type="sibTrans" cxnId="{2A6F2217-9FA5-0449-A60B-1FD20B78A6D2}">
      <dgm:prSet/>
      <dgm:spPr/>
      <dgm:t>
        <a:bodyPr/>
        <a:lstStyle/>
        <a:p>
          <a:endParaRPr lang="en-US"/>
        </a:p>
      </dgm:t>
    </dgm:pt>
    <dgm:pt modelId="{3B31C560-209F-084B-87C8-C0D80269578C}" type="pres">
      <dgm:prSet presAssocID="{6E3D666A-0B76-1545-93DE-239F3990E9A9}" presName="Name0" presStyleCnt="0">
        <dgm:presLayoutVars>
          <dgm:dir/>
          <dgm:animLvl val="lvl"/>
          <dgm:resizeHandles val="exact"/>
        </dgm:presLayoutVars>
      </dgm:prSet>
      <dgm:spPr/>
    </dgm:pt>
    <dgm:pt modelId="{C08BC294-C17B-0F40-8C9F-D6ABD4C01C91}" type="pres">
      <dgm:prSet presAssocID="{E3D31E35-567E-6248-91D5-06FA9F785E82}" presName="parTxOnly" presStyleLbl="node1" presStyleIdx="0" presStyleCnt="4">
        <dgm:presLayoutVars>
          <dgm:chMax val="0"/>
          <dgm:chPref val="0"/>
          <dgm:bulletEnabled val="1"/>
        </dgm:presLayoutVars>
      </dgm:prSet>
      <dgm:spPr/>
    </dgm:pt>
    <dgm:pt modelId="{6A61C81B-8EE1-B542-9E2A-3DF7EEC2FC98}" type="pres">
      <dgm:prSet presAssocID="{AF021F35-B801-8A43-B0D1-7D4D3CE55258}" presName="parTxOnlySpace" presStyleCnt="0"/>
      <dgm:spPr/>
    </dgm:pt>
    <dgm:pt modelId="{1C40B893-CFCD-4344-A59E-5D64F984D1E0}" type="pres">
      <dgm:prSet presAssocID="{9303DA05-9762-8949-9D16-A551F6B47898}" presName="parTxOnly" presStyleLbl="node1" presStyleIdx="1" presStyleCnt="4">
        <dgm:presLayoutVars>
          <dgm:chMax val="0"/>
          <dgm:chPref val="0"/>
          <dgm:bulletEnabled val="1"/>
        </dgm:presLayoutVars>
      </dgm:prSet>
      <dgm:spPr/>
    </dgm:pt>
    <dgm:pt modelId="{5512259B-4895-7742-AF07-B09D7C9760CF}" type="pres">
      <dgm:prSet presAssocID="{79B00EFB-1DD1-164D-B17D-54A84BACE5CA}" presName="parTxOnlySpace" presStyleCnt="0"/>
      <dgm:spPr/>
    </dgm:pt>
    <dgm:pt modelId="{F9BE93FA-8BF1-F84E-88D2-6C315FC460DC}" type="pres">
      <dgm:prSet presAssocID="{4541E16B-ACC2-0D4A-94C8-FCB2515A38BF}" presName="parTxOnly" presStyleLbl="node1" presStyleIdx="2" presStyleCnt="4">
        <dgm:presLayoutVars>
          <dgm:chMax val="0"/>
          <dgm:chPref val="0"/>
          <dgm:bulletEnabled val="1"/>
        </dgm:presLayoutVars>
      </dgm:prSet>
      <dgm:spPr/>
    </dgm:pt>
    <dgm:pt modelId="{06527A7B-FAC0-D140-8532-CBC14A10CB47}" type="pres">
      <dgm:prSet presAssocID="{C33C8F6A-D0EF-394B-B38B-6ABB5FEB319F}" presName="parTxOnlySpace" presStyleCnt="0"/>
      <dgm:spPr/>
    </dgm:pt>
    <dgm:pt modelId="{D594D0A7-E0AC-734E-B088-404C264D7B4D}" type="pres">
      <dgm:prSet presAssocID="{F51101D8-BA45-FA42-92E1-913DF6611A75}" presName="parTxOnly" presStyleLbl="node1" presStyleIdx="3" presStyleCnt="4">
        <dgm:presLayoutVars>
          <dgm:chMax val="0"/>
          <dgm:chPref val="0"/>
          <dgm:bulletEnabled val="1"/>
        </dgm:presLayoutVars>
      </dgm:prSet>
      <dgm:spPr/>
    </dgm:pt>
  </dgm:ptLst>
  <dgm:cxnLst>
    <dgm:cxn modelId="{93669C02-336A-E947-840F-88677D4B25CB}" srcId="{6E3D666A-0B76-1545-93DE-239F3990E9A9}" destId="{4541E16B-ACC2-0D4A-94C8-FCB2515A38BF}" srcOrd="2" destOrd="0" parTransId="{F60F3CE0-3934-C74C-AD84-01DD40003A80}" sibTransId="{C33C8F6A-D0EF-394B-B38B-6ABB5FEB319F}"/>
    <dgm:cxn modelId="{2A6F2217-9FA5-0449-A60B-1FD20B78A6D2}" srcId="{6E3D666A-0B76-1545-93DE-239F3990E9A9}" destId="{F51101D8-BA45-FA42-92E1-913DF6611A75}" srcOrd="3" destOrd="0" parTransId="{E4112C8F-0E0E-2643-9BDA-60E166577C8C}" sibTransId="{070146AB-2D65-2B4F-9DDF-978CF70A746A}"/>
    <dgm:cxn modelId="{6B795B85-46F5-8342-893C-DD29FECC9C78}" type="presOf" srcId="{E3D31E35-567E-6248-91D5-06FA9F785E82}" destId="{C08BC294-C17B-0F40-8C9F-D6ABD4C01C91}" srcOrd="0" destOrd="0" presId="urn:microsoft.com/office/officeart/2005/8/layout/chevron1"/>
    <dgm:cxn modelId="{9C70948A-0AAD-1D44-8308-955F00587D8C}" type="presOf" srcId="{9303DA05-9762-8949-9D16-A551F6B47898}" destId="{1C40B893-CFCD-4344-A59E-5D64F984D1E0}" srcOrd="0" destOrd="0" presId="urn:microsoft.com/office/officeart/2005/8/layout/chevron1"/>
    <dgm:cxn modelId="{144386AC-880F-8146-957A-F82945377D23}" type="presOf" srcId="{6E3D666A-0B76-1545-93DE-239F3990E9A9}" destId="{3B31C560-209F-084B-87C8-C0D80269578C}" srcOrd="0" destOrd="0" presId="urn:microsoft.com/office/officeart/2005/8/layout/chevron1"/>
    <dgm:cxn modelId="{6A66F1CD-137E-9F4F-9144-0C385AAC2F78}" type="presOf" srcId="{4541E16B-ACC2-0D4A-94C8-FCB2515A38BF}" destId="{F9BE93FA-8BF1-F84E-88D2-6C315FC460DC}" srcOrd="0" destOrd="0" presId="urn:microsoft.com/office/officeart/2005/8/layout/chevron1"/>
    <dgm:cxn modelId="{3957E8DE-4F37-7648-98D0-874EC078853F}" srcId="{6E3D666A-0B76-1545-93DE-239F3990E9A9}" destId="{E3D31E35-567E-6248-91D5-06FA9F785E82}" srcOrd="0" destOrd="0" parTransId="{142978E4-DA75-D449-B251-BC68C7843E75}" sibTransId="{AF021F35-B801-8A43-B0D1-7D4D3CE55258}"/>
    <dgm:cxn modelId="{AFC3D3EC-4B3C-094E-A97C-D3E47B89B623}" type="presOf" srcId="{F51101D8-BA45-FA42-92E1-913DF6611A75}" destId="{D594D0A7-E0AC-734E-B088-404C264D7B4D}" srcOrd="0" destOrd="0" presId="urn:microsoft.com/office/officeart/2005/8/layout/chevron1"/>
    <dgm:cxn modelId="{12D147F1-88B5-E24D-B1CB-5890E74146E9}" srcId="{6E3D666A-0B76-1545-93DE-239F3990E9A9}" destId="{9303DA05-9762-8949-9D16-A551F6B47898}" srcOrd="1" destOrd="0" parTransId="{FF27D26E-AD6B-7F4C-A56E-F37A1A53DBB6}" sibTransId="{79B00EFB-1DD1-164D-B17D-54A84BACE5CA}"/>
    <dgm:cxn modelId="{D77DD446-3871-A344-9EF9-303A47EE10D9}" type="presParOf" srcId="{3B31C560-209F-084B-87C8-C0D80269578C}" destId="{C08BC294-C17B-0F40-8C9F-D6ABD4C01C91}" srcOrd="0" destOrd="0" presId="urn:microsoft.com/office/officeart/2005/8/layout/chevron1"/>
    <dgm:cxn modelId="{8FAE61D0-5DBB-E54D-A43E-F9288C4B2275}" type="presParOf" srcId="{3B31C560-209F-084B-87C8-C0D80269578C}" destId="{6A61C81B-8EE1-B542-9E2A-3DF7EEC2FC98}" srcOrd="1" destOrd="0" presId="urn:microsoft.com/office/officeart/2005/8/layout/chevron1"/>
    <dgm:cxn modelId="{EC11E766-C22A-0F48-92A8-8C133CA4E11F}" type="presParOf" srcId="{3B31C560-209F-084B-87C8-C0D80269578C}" destId="{1C40B893-CFCD-4344-A59E-5D64F984D1E0}" srcOrd="2" destOrd="0" presId="urn:microsoft.com/office/officeart/2005/8/layout/chevron1"/>
    <dgm:cxn modelId="{FC8F4E52-A5CF-7642-9E58-E548196229D6}" type="presParOf" srcId="{3B31C560-209F-084B-87C8-C0D80269578C}" destId="{5512259B-4895-7742-AF07-B09D7C9760CF}" srcOrd="3" destOrd="0" presId="urn:microsoft.com/office/officeart/2005/8/layout/chevron1"/>
    <dgm:cxn modelId="{28ABCD6F-95BC-2F4F-AD4A-E5694056F7F6}" type="presParOf" srcId="{3B31C560-209F-084B-87C8-C0D80269578C}" destId="{F9BE93FA-8BF1-F84E-88D2-6C315FC460DC}" srcOrd="4" destOrd="0" presId="urn:microsoft.com/office/officeart/2005/8/layout/chevron1"/>
    <dgm:cxn modelId="{CE9DA1DF-DC09-6145-9261-68EE10C3A224}" type="presParOf" srcId="{3B31C560-209F-084B-87C8-C0D80269578C}" destId="{06527A7B-FAC0-D140-8532-CBC14A10CB47}" srcOrd="5" destOrd="0" presId="urn:microsoft.com/office/officeart/2005/8/layout/chevron1"/>
    <dgm:cxn modelId="{BEA45368-A2EE-A742-8B4B-E628D6D2A55A}" type="presParOf" srcId="{3B31C560-209F-084B-87C8-C0D80269578C}" destId="{D594D0A7-E0AC-734E-B088-404C264D7B4D}" srcOrd="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A550EA-B585-BD42-BE11-95431B0F18E5}" type="doc">
      <dgm:prSet loTypeId="urn:microsoft.com/office/officeart/2005/8/layout/matrix1" loCatId="" qsTypeId="urn:microsoft.com/office/officeart/2005/8/quickstyle/simple4" qsCatId="simple" csTypeId="urn:microsoft.com/office/officeart/2005/8/colors/colorful5" csCatId="colorful" phldr="1"/>
      <dgm:spPr/>
      <dgm:t>
        <a:bodyPr/>
        <a:lstStyle/>
        <a:p>
          <a:endParaRPr lang="en-US"/>
        </a:p>
      </dgm:t>
    </dgm:pt>
    <dgm:pt modelId="{EB46CD52-BD1B-034B-8098-D2636649B71E}">
      <dgm:prSet phldrT="[Text]"/>
      <dgm:spPr/>
      <dgm:t>
        <a:bodyPr/>
        <a:lstStyle/>
        <a:p>
          <a:r>
            <a:rPr lang="en-US" dirty="0"/>
            <a:t>On-chain</a:t>
          </a:r>
        </a:p>
      </dgm:t>
    </dgm:pt>
    <dgm:pt modelId="{AA25FF5E-BD75-2D40-A322-6A19DEA0BAED}" type="parTrans" cxnId="{938FAB36-A12A-8E46-8FF4-90FE1ACEB766}">
      <dgm:prSet/>
      <dgm:spPr/>
      <dgm:t>
        <a:bodyPr/>
        <a:lstStyle/>
        <a:p>
          <a:endParaRPr lang="en-US"/>
        </a:p>
      </dgm:t>
    </dgm:pt>
    <dgm:pt modelId="{ADB46554-3B6B-A942-AB66-83F499C15535}" type="sibTrans" cxnId="{938FAB36-A12A-8E46-8FF4-90FE1ACEB766}">
      <dgm:prSet/>
      <dgm:spPr/>
      <dgm:t>
        <a:bodyPr/>
        <a:lstStyle/>
        <a:p>
          <a:endParaRPr lang="en-US"/>
        </a:p>
      </dgm:t>
    </dgm:pt>
    <dgm:pt modelId="{7DFE3C60-E6EE-A24F-B8E6-97AD8969C840}">
      <dgm:prSet phldrT="[Text]"/>
      <dgm:spPr/>
      <dgm:t>
        <a:bodyPr/>
        <a:lstStyle/>
        <a:p>
          <a:r>
            <a:rPr lang="en-US" dirty="0"/>
            <a:t>User interface</a:t>
          </a:r>
        </a:p>
      </dgm:t>
    </dgm:pt>
    <dgm:pt modelId="{A30A25BB-AE0E-7940-A7EE-D6879F30D3BD}" type="parTrans" cxnId="{59F9372A-4539-6C4E-8EE4-217644448569}">
      <dgm:prSet/>
      <dgm:spPr/>
      <dgm:t>
        <a:bodyPr/>
        <a:lstStyle/>
        <a:p>
          <a:endParaRPr lang="en-US"/>
        </a:p>
      </dgm:t>
    </dgm:pt>
    <dgm:pt modelId="{9EF4481E-158E-1648-9FD4-2233B7D223DF}" type="sibTrans" cxnId="{59F9372A-4539-6C4E-8EE4-217644448569}">
      <dgm:prSet/>
      <dgm:spPr/>
      <dgm:t>
        <a:bodyPr/>
        <a:lstStyle/>
        <a:p>
          <a:endParaRPr lang="en-US"/>
        </a:p>
      </dgm:t>
    </dgm:pt>
    <dgm:pt modelId="{058A4B5D-BBDD-3146-B948-D46424956BE2}">
      <dgm:prSet phldrT="[Text]"/>
      <dgm:spPr/>
      <dgm:t>
        <a:bodyPr/>
        <a:lstStyle/>
        <a:p>
          <a:r>
            <a:rPr lang="en-US" dirty="0"/>
            <a:t>Cryptographic key management</a:t>
          </a:r>
        </a:p>
      </dgm:t>
    </dgm:pt>
    <dgm:pt modelId="{5826DB56-70ED-DB48-8F33-B16C09F91845}" type="parTrans" cxnId="{03D290AB-3626-EE42-BFEE-995BD7715BAB}">
      <dgm:prSet/>
      <dgm:spPr/>
      <dgm:t>
        <a:bodyPr/>
        <a:lstStyle/>
        <a:p>
          <a:endParaRPr lang="en-US"/>
        </a:p>
      </dgm:t>
    </dgm:pt>
    <dgm:pt modelId="{1EF2D215-6856-0648-8569-B124464C37FD}" type="sibTrans" cxnId="{03D290AB-3626-EE42-BFEE-995BD7715BAB}">
      <dgm:prSet/>
      <dgm:spPr/>
      <dgm:t>
        <a:bodyPr/>
        <a:lstStyle/>
        <a:p>
          <a:endParaRPr lang="en-US"/>
        </a:p>
      </dgm:t>
    </dgm:pt>
    <dgm:pt modelId="{F60344AF-8A63-854D-BF63-9EBC509BBAE7}">
      <dgm:prSet phldrT="[Text]"/>
      <dgm:spPr/>
      <dgm:t>
        <a:bodyPr/>
        <a:lstStyle/>
        <a:p>
          <a:r>
            <a:rPr lang="en-US" dirty="0"/>
            <a:t>IoT integration</a:t>
          </a:r>
        </a:p>
      </dgm:t>
    </dgm:pt>
    <dgm:pt modelId="{A1750714-8DE1-874F-8FAF-52737C1A3072}" type="parTrans" cxnId="{55E02808-A946-644D-8A8E-0BD500D793F0}">
      <dgm:prSet/>
      <dgm:spPr/>
      <dgm:t>
        <a:bodyPr/>
        <a:lstStyle/>
        <a:p>
          <a:endParaRPr lang="en-US"/>
        </a:p>
      </dgm:t>
    </dgm:pt>
    <dgm:pt modelId="{B9B19EEE-41E4-7248-97FC-5803CA4A654C}" type="sibTrans" cxnId="{55E02808-A946-644D-8A8E-0BD500D793F0}">
      <dgm:prSet/>
      <dgm:spPr/>
      <dgm:t>
        <a:bodyPr/>
        <a:lstStyle/>
        <a:p>
          <a:endParaRPr lang="en-US"/>
        </a:p>
      </dgm:t>
    </dgm:pt>
    <dgm:pt modelId="{BF1A1BEE-8143-6D4E-89D9-546C1E13DFBA}">
      <dgm:prSet phldrT="[Text]"/>
      <dgm:spPr/>
      <dgm:t>
        <a:bodyPr/>
        <a:lstStyle/>
        <a:p>
          <a:r>
            <a:rPr lang="en-US" dirty="0"/>
            <a:t>Communications with external systems</a:t>
          </a:r>
        </a:p>
      </dgm:t>
    </dgm:pt>
    <dgm:pt modelId="{3427D4A2-EB15-8F40-9D39-26292C3258EA}" type="sibTrans" cxnId="{761F340F-654A-6D46-BB24-900DD42EB8EB}">
      <dgm:prSet/>
      <dgm:spPr/>
      <dgm:t>
        <a:bodyPr/>
        <a:lstStyle/>
        <a:p>
          <a:endParaRPr lang="en-US"/>
        </a:p>
      </dgm:t>
    </dgm:pt>
    <dgm:pt modelId="{FCC0ABF1-8FEF-B846-8FCA-7D18FB1F27BA}" type="parTrans" cxnId="{761F340F-654A-6D46-BB24-900DD42EB8EB}">
      <dgm:prSet/>
      <dgm:spPr/>
      <dgm:t>
        <a:bodyPr/>
        <a:lstStyle/>
        <a:p>
          <a:endParaRPr lang="en-US"/>
        </a:p>
      </dgm:t>
    </dgm:pt>
    <dgm:pt modelId="{7D587211-39BF-DE41-93EB-A6ABB55AADCF}" type="pres">
      <dgm:prSet presAssocID="{73A550EA-B585-BD42-BE11-95431B0F18E5}" presName="diagram" presStyleCnt="0">
        <dgm:presLayoutVars>
          <dgm:chMax val="1"/>
          <dgm:dir/>
          <dgm:animLvl val="ctr"/>
          <dgm:resizeHandles val="exact"/>
        </dgm:presLayoutVars>
      </dgm:prSet>
      <dgm:spPr/>
    </dgm:pt>
    <dgm:pt modelId="{04020212-4E09-4647-B376-7D18C671CC3B}" type="pres">
      <dgm:prSet presAssocID="{73A550EA-B585-BD42-BE11-95431B0F18E5}" presName="matrix" presStyleCnt="0"/>
      <dgm:spPr/>
    </dgm:pt>
    <dgm:pt modelId="{CEADEC68-6527-E04D-9C07-BCED255EEBCF}" type="pres">
      <dgm:prSet presAssocID="{73A550EA-B585-BD42-BE11-95431B0F18E5}" presName="tile1" presStyleLbl="node1" presStyleIdx="0" presStyleCnt="4"/>
      <dgm:spPr/>
    </dgm:pt>
    <dgm:pt modelId="{137721BF-3094-8447-9CE0-2BE880C7B9DF}" type="pres">
      <dgm:prSet presAssocID="{73A550EA-B585-BD42-BE11-95431B0F18E5}" presName="tile1text" presStyleLbl="node1" presStyleIdx="0" presStyleCnt="4">
        <dgm:presLayoutVars>
          <dgm:chMax val="0"/>
          <dgm:chPref val="0"/>
          <dgm:bulletEnabled val="1"/>
        </dgm:presLayoutVars>
      </dgm:prSet>
      <dgm:spPr/>
    </dgm:pt>
    <dgm:pt modelId="{A9A19E27-D921-0B4A-B876-9CEEAB4DFFEA}" type="pres">
      <dgm:prSet presAssocID="{73A550EA-B585-BD42-BE11-95431B0F18E5}" presName="tile2" presStyleLbl="node1" presStyleIdx="1" presStyleCnt="4"/>
      <dgm:spPr/>
    </dgm:pt>
    <dgm:pt modelId="{4142D20F-F461-0B43-8EC5-FF79B388557B}" type="pres">
      <dgm:prSet presAssocID="{73A550EA-B585-BD42-BE11-95431B0F18E5}" presName="tile2text" presStyleLbl="node1" presStyleIdx="1" presStyleCnt="4">
        <dgm:presLayoutVars>
          <dgm:chMax val="0"/>
          <dgm:chPref val="0"/>
          <dgm:bulletEnabled val="1"/>
        </dgm:presLayoutVars>
      </dgm:prSet>
      <dgm:spPr/>
    </dgm:pt>
    <dgm:pt modelId="{F2D08B4C-D9D7-A84A-9685-0AA8F70782F4}" type="pres">
      <dgm:prSet presAssocID="{73A550EA-B585-BD42-BE11-95431B0F18E5}" presName="tile3" presStyleLbl="node1" presStyleIdx="2" presStyleCnt="4"/>
      <dgm:spPr/>
    </dgm:pt>
    <dgm:pt modelId="{02523053-D24E-C446-8E35-306DEEEF75BD}" type="pres">
      <dgm:prSet presAssocID="{73A550EA-B585-BD42-BE11-95431B0F18E5}" presName="tile3text" presStyleLbl="node1" presStyleIdx="2" presStyleCnt="4">
        <dgm:presLayoutVars>
          <dgm:chMax val="0"/>
          <dgm:chPref val="0"/>
          <dgm:bulletEnabled val="1"/>
        </dgm:presLayoutVars>
      </dgm:prSet>
      <dgm:spPr/>
    </dgm:pt>
    <dgm:pt modelId="{A3CDF60A-51AC-4941-9400-C90E51FBEEA5}" type="pres">
      <dgm:prSet presAssocID="{73A550EA-B585-BD42-BE11-95431B0F18E5}" presName="tile4" presStyleLbl="node1" presStyleIdx="3" presStyleCnt="4"/>
      <dgm:spPr/>
    </dgm:pt>
    <dgm:pt modelId="{DCD3E8A3-B94E-BB4A-88AA-5B19DEFC5811}" type="pres">
      <dgm:prSet presAssocID="{73A550EA-B585-BD42-BE11-95431B0F18E5}" presName="tile4text" presStyleLbl="node1" presStyleIdx="3" presStyleCnt="4">
        <dgm:presLayoutVars>
          <dgm:chMax val="0"/>
          <dgm:chPref val="0"/>
          <dgm:bulletEnabled val="1"/>
        </dgm:presLayoutVars>
      </dgm:prSet>
      <dgm:spPr/>
    </dgm:pt>
    <dgm:pt modelId="{B1B7F4D4-9555-484A-8E2D-01F408D91A39}" type="pres">
      <dgm:prSet presAssocID="{73A550EA-B585-BD42-BE11-95431B0F18E5}" presName="centerTile" presStyleLbl="fgShp" presStyleIdx="0" presStyleCnt="1">
        <dgm:presLayoutVars>
          <dgm:chMax val="0"/>
          <dgm:chPref val="0"/>
        </dgm:presLayoutVars>
      </dgm:prSet>
      <dgm:spPr/>
    </dgm:pt>
  </dgm:ptLst>
  <dgm:cxnLst>
    <dgm:cxn modelId="{55E02808-A946-644D-8A8E-0BD500D793F0}" srcId="{EB46CD52-BD1B-034B-8098-D2636649B71E}" destId="{F60344AF-8A63-854D-BF63-9EBC509BBAE7}" srcOrd="2" destOrd="0" parTransId="{A1750714-8DE1-874F-8FAF-52737C1A3072}" sibTransId="{B9B19EEE-41E4-7248-97FC-5803CA4A654C}"/>
    <dgm:cxn modelId="{249ED309-27DB-2C40-AB95-B37BF4D7D1B4}" type="presOf" srcId="{F60344AF-8A63-854D-BF63-9EBC509BBAE7}" destId="{02523053-D24E-C446-8E35-306DEEEF75BD}" srcOrd="1" destOrd="0" presId="urn:microsoft.com/office/officeart/2005/8/layout/matrix1"/>
    <dgm:cxn modelId="{761F340F-654A-6D46-BB24-900DD42EB8EB}" srcId="{EB46CD52-BD1B-034B-8098-D2636649B71E}" destId="{BF1A1BEE-8143-6D4E-89D9-546C1E13DFBA}" srcOrd="3" destOrd="0" parTransId="{FCC0ABF1-8FEF-B846-8FCA-7D18FB1F27BA}" sibTransId="{3427D4A2-EB15-8F40-9D39-26292C3258EA}"/>
    <dgm:cxn modelId="{59F9372A-4539-6C4E-8EE4-217644448569}" srcId="{EB46CD52-BD1B-034B-8098-D2636649B71E}" destId="{7DFE3C60-E6EE-A24F-B8E6-97AD8969C840}" srcOrd="0" destOrd="0" parTransId="{A30A25BB-AE0E-7940-A7EE-D6879F30D3BD}" sibTransId="{9EF4481E-158E-1648-9FD4-2233B7D223DF}"/>
    <dgm:cxn modelId="{938FAB36-A12A-8E46-8FF4-90FE1ACEB766}" srcId="{73A550EA-B585-BD42-BE11-95431B0F18E5}" destId="{EB46CD52-BD1B-034B-8098-D2636649B71E}" srcOrd="0" destOrd="0" parTransId="{AA25FF5E-BD75-2D40-A322-6A19DEA0BAED}" sibTransId="{ADB46554-3B6B-A942-AB66-83F499C15535}"/>
    <dgm:cxn modelId="{F891B543-3308-DF43-81FA-61E2E0127809}" type="presOf" srcId="{BF1A1BEE-8143-6D4E-89D9-546C1E13DFBA}" destId="{A3CDF60A-51AC-4941-9400-C90E51FBEEA5}" srcOrd="0" destOrd="0" presId="urn:microsoft.com/office/officeart/2005/8/layout/matrix1"/>
    <dgm:cxn modelId="{F5075154-4FC3-D445-BC0F-51331C9E2E06}" type="presOf" srcId="{058A4B5D-BBDD-3146-B948-D46424956BE2}" destId="{4142D20F-F461-0B43-8EC5-FF79B388557B}" srcOrd="1" destOrd="0" presId="urn:microsoft.com/office/officeart/2005/8/layout/matrix1"/>
    <dgm:cxn modelId="{F1E4B769-BB4D-0343-94DA-9438FF66E353}" type="presOf" srcId="{7DFE3C60-E6EE-A24F-B8E6-97AD8969C840}" destId="{137721BF-3094-8447-9CE0-2BE880C7B9DF}" srcOrd="1" destOrd="0" presId="urn:microsoft.com/office/officeart/2005/8/layout/matrix1"/>
    <dgm:cxn modelId="{99264373-9724-044E-BA9C-FC51B55025B7}" type="presOf" srcId="{058A4B5D-BBDD-3146-B948-D46424956BE2}" destId="{A9A19E27-D921-0B4A-B876-9CEEAB4DFFEA}" srcOrd="0" destOrd="0" presId="urn:microsoft.com/office/officeart/2005/8/layout/matrix1"/>
    <dgm:cxn modelId="{69523687-B943-364D-8DA7-D9CFB2786C10}" type="presOf" srcId="{73A550EA-B585-BD42-BE11-95431B0F18E5}" destId="{7D587211-39BF-DE41-93EB-A6ABB55AADCF}" srcOrd="0" destOrd="0" presId="urn:microsoft.com/office/officeart/2005/8/layout/matrix1"/>
    <dgm:cxn modelId="{CF0E5AA0-BA55-7A47-A8DE-039DEDDFD352}" type="presOf" srcId="{BF1A1BEE-8143-6D4E-89D9-546C1E13DFBA}" destId="{DCD3E8A3-B94E-BB4A-88AA-5B19DEFC5811}" srcOrd="1" destOrd="0" presId="urn:microsoft.com/office/officeart/2005/8/layout/matrix1"/>
    <dgm:cxn modelId="{03D290AB-3626-EE42-BFEE-995BD7715BAB}" srcId="{EB46CD52-BD1B-034B-8098-D2636649B71E}" destId="{058A4B5D-BBDD-3146-B948-D46424956BE2}" srcOrd="1" destOrd="0" parTransId="{5826DB56-70ED-DB48-8F33-B16C09F91845}" sibTransId="{1EF2D215-6856-0648-8569-B124464C37FD}"/>
    <dgm:cxn modelId="{CE102AAF-495C-A64E-A163-04C91CEFE147}" type="presOf" srcId="{EB46CD52-BD1B-034B-8098-D2636649B71E}" destId="{B1B7F4D4-9555-484A-8E2D-01F408D91A39}" srcOrd="0" destOrd="0" presId="urn:microsoft.com/office/officeart/2005/8/layout/matrix1"/>
    <dgm:cxn modelId="{3A11A7B6-F76D-8844-8168-9C67312AC8B3}" type="presOf" srcId="{7DFE3C60-E6EE-A24F-B8E6-97AD8969C840}" destId="{CEADEC68-6527-E04D-9C07-BCED255EEBCF}" srcOrd="0" destOrd="0" presId="urn:microsoft.com/office/officeart/2005/8/layout/matrix1"/>
    <dgm:cxn modelId="{48759FB7-A576-004B-9D04-8B6BFDA8A802}" type="presOf" srcId="{F60344AF-8A63-854D-BF63-9EBC509BBAE7}" destId="{F2D08B4C-D9D7-A84A-9685-0AA8F70782F4}" srcOrd="0" destOrd="0" presId="urn:microsoft.com/office/officeart/2005/8/layout/matrix1"/>
    <dgm:cxn modelId="{AECF6243-206C-724D-B0A2-4E6EA0FF87EF}" type="presParOf" srcId="{7D587211-39BF-DE41-93EB-A6ABB55AADCF}" destId="{04020212-4E09-4647-B376-7D18C671CC3B}" srcOrd="0" destOrd="0" presId="urn:microsoft.com/office/officeart/2005/8/layout/matrix1"/>
    <dgm:cxn modelId="{491AFD87-37C0-B644-83C6-C3ECFC17C4B8}" type="presParOf" srcId="{04020212-4E09-4647-B376-7D18C671CC3B}" destId="{CEADEC68-6527-E04D-9C07-BCED255EEBCF}" srcOrd="0" destOrd="0" presId="urn:microsoft.com/office/officeart/2005/8/layout/matrix1"/>
    <dgm:cxn modelId="{4278669B-0F2C-1348-8200-D4F907F86A1D}" type="presParOf" srcId="{04020212-4E09-4647-B376-7D18C671CC3B}" destId="{137721BF-3094-8447-9CE0-2BE880C7B9DF}" srcOrd="1" destOrd="0" presId="urn:microsoft.com/office/officeart/2005/8/layout/matrix1"/>
    <dgm:cxn modelId="{2943059F-219A-ED4C-8BF4-9D6CCAD41B49}" type="presParOf" srcId="{04020212-4E09-4647-B376-7D18C671CC3B}" destId="{A9A19E27-D921-0B4A-B876-9CEEAB4DFFEA}" srcOrd="2" destOrd="0" presId="urn:microsoft.com/office/officeart/2005/8/layout/matrix1"/>
    <dgm:cxn modelId="{63967F16-65CA-B24C-A688-70B0C7593183}" type="presParOf" srcId="{04020212-4E09-4647-B376-7D18C671CC3B}" destId="{4142D20F-F461-0B43-8EC5-FF79B388557B}" srcOrd="3" destOrd="0" presId="urn:microsoft.com/office/officeart/2005/8/layout/matrix1"/>
    <dgm:cxn modelId="{C090FE8B-0D3C-014E-B97C-E78277021303}" type="presParOf" srcId="{04020212-4E09-4647-B376-7D18C671CC3B}" destId="{F2D08B4C-D9D7-A84A-9685-0AA8F70782F4}" srcOrd="4" destOrd="0" presId="urn:microsoft.com/office/officeart/2005/8/layout/matrix1"/>
    <dgm:cxn modelId="{E8EC92AD-4FA7-7B40-B63B-142F40C7AF5D}" type="presParOf" srcId="{04020212-4E09-4647-B376-7D18C671CC3B}" destId="{02523053-D24E-C446-8E35-306DEEEF75BD}" srcOrd="5" destOrd="0" presId="urn:microsoft.com/office/officeart/2005/8/layout/matrix1"/>
    <dgm:cxn modelId="{2413E4FA-7A25-4043-B8F4-B731996C93CB}" type="presParOf" srcId="{04020212-4E09-4647-B376-7D18C671CC3B}" destId="{A3CDF60A-51AC-4941-9400-C90E51FBEEA5}" srcOrd="6" destOrd="0" presId="urn:microsoft.com/office/officeart/2005/8/layout/matrix1"/>
    <dgm:cxn modelId="{9B5BFA13-6132-CF4D-9FFB-FCCAB3721BD6}" type="presParOf" srcId="{04020212-4E09-4647-B376-7D18C671CC3B}" destId="{DCD3E8A3-B94E-BB4A-88AA-5B19DEFC5811}" srcOrd="7" destOrd="0" presId="urn:microsoft.com/office/officeart/2005/8/layout/matrix1"/>
    <dgm:cxn modelId="{C19A179A-07B2-6344-B731-982E97E23C8F}" type="presParOf" srcId="{7D587211-39BF-DE41-93EB-A6ABB55AADCF}" destId="{B1B7F4D4-9555-484A-8E2D-01F408D91A39}" srcOrd="1" destOrd="0" presId="urn:microsoft.com/office/officeart/2005/8/layout/matrix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8D4FBE-236C-7549-A913-755315CE8A8F}"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C14F12A6-751A-F843-8A00-F58BE50CF7E3}">
      <dgm:prSet custT="1"/>
      <dgm:spPr/>
      <dgm:t>
        <a:bodyPr/>
        <a:lstStyle/>
        <a:p>
          <a:pPr rtl="0"/>
          <a:r>
            <a:rPr lang="en-US" sz="1600" dirty="0"/>
            <a:t>Encrypting data before storing on-chain</a:t>
          </a:r>
        </a:p>
      </dgm:t>
    </dgm:pt>
    <dgm:pt modelId="{446C13DA-D6AC-0B47-BA33-ED1E2586EEAD}" type="parTrans" cxnId="{B71814FD-73CA-DE40-A9AF-5FB34F00D8D6}">
      <dgm:prSet/>
      <dgm:spPr/>
      <dgm:t>
        <a:bodyPr/>
        <a:lstStyle/>
        <a:p>
          <a:endParaRPr lang="en-US" sz="2400"/>
        </a:p>
      </dgm:t>
    </dgm:pt>
    <dgm:pt modelId="{D653EDAC-19E0-BB47-B808-ACA4F8B042C6}" type="sibTrans" cxnId="{B71814FD-73CA-DE40-A9AF-5FB34F00D8D6}">
      <dgm:prSet/>
      <dgm:spPr/>
      <dgm:t>
        <a:bodyPr/>
        <a:lstStyle/>
        <a:p>
          <a:endParaRPr lang="en-US" sz="2400"/>
        </a:p>
      </dgm:t>
    </dgm:pt>
    <dgm:pt modelId="{88616F30-20D3-3B4F-A20E-F6EA9B39D091}">
      <dgm:prSet custT="1"/>
      <dgm:spPr/>
      <dgm:t>
        <a:bodyPr/>
        <a:lstStyle/>
        <a:p>
          <a:pPr rtl="0"/>
          <a:r>
            <a:rPr lang="en-US" sz="1600" dirty="0"/>
            <a:t>Increase confidentiality</a:t>
          </a:r>
        </a:p>
      </dgm:t>
    </dgm:pt>
    <dgm:pt modelId="{06E17A6D-ED9F-B940-AE03-82442524FDE5}" type="parTrans" cxnId="{5048B67A-A602-574E-8ACD-712771FF2237}">
      <dgm:prSet/>
      <dgm:spPr/>
      <dgm:t>
        <a:bodyPr/>
        <a:lstStyle/>
        <a:p>
          <a:endParaRPr lang="en-US" sz="2400"/>
        </a:p>
      </dgm:t>
    </dgm:pt>
    <dgm:pt modelId="{1F8C3A4C-9272-F04A-8CCE-5C39552B1292}" type="sibTrans" cxnId="{5048B67A-A602-574E-8ACD-712771FF2237}">
      <dgm:prSet/>
      <dgm:spPr/>
      <dgm:t>
        <a:bodyPr/>
        <a:lstStyle/>
        <a:p>
          <a:endParaRPr lang="en-US" sz="2400"/>
        </a:p>
      </dgm:t>
    </dgm:pt>
    <dgm:pt modelId="{4744EAB4-0877-9C44-9652-1C360DB292DA}">
      <dgm:prSet custT="1"/>
      <dgm:spPr/>
      <dgm:t>
        <a:bodyPr/>
        <a:lstStyle/>
        <a:p>
          <a:pPr rtl="0"/>
          <a:r>
            <a:rPr lang="en-US" sz="1600" dirty="0"/>
            <a:t>Reduce performance, may reduce transparency or independent auditability </a:t>
          </a:r>
        </a:p>
      </dgm:t>
    </dgm:pt>
    <dgm:pt modelId="{BB53ABF2-C43A-2C4D-B0DC-AFFDDEE73919}" type="parTrans" cxnId="{65518D3A-556B-2140-BEC5-D101053D653C}">
      <dgm:prSet/>
      <dgm:spPr/>
      <dgm:t>
        <a:bodyPr/>
        <a:lstStyle/>
        <a:p>
          <a:endParaRPr lang="en-US" sz="2400"/>
        </a:p>
      </dgm:t>
    </dgm:pt>
    <dgm:pt modelId="{B52BA8D5-12C3-2241-98D2-663BBB08CD9E}" type="sibTrans" cxnId="{65518D3A-556B-2140-BEC5-D101053D653C}">
      <dgm:prSet/>
      <dgm:spPr/>
      <dgm:t>
        <a:bodyPr/>
        <a:lstStyle/>
        <a:p>
          <a:endParaRPr lang="en-US" sz="2400"/>
        </a:p>
      </dgm:t>
    </dgm:pt>
    <dgm:pt modelId="{D7355500-7C39-D945-8D06-A5F279F96E97}">
      <dgm:prSet custT="1"/>
      <dgm:spPr/>
      <dgm:t>
        <a:bodyPr/>
        <a:lstStyle/>
        <a:p>
          <a:pPr rtl="0"/>
          <a:r>
            <a:rPr lang="en-US" sz="1600" dirty="0"/>
            <a:t>Storing only a hash of data on-chain &amp; keeping contents off-chain</a:t>
          </a:r>
        </a:p>
      </dgm:t>
    </dgm:pt>
    <dgm:pt modelId="{370A8232-7CD1-0B40-AE85-0F953925E253}" type="parTrans" cxnId="{C8FCACFB-13A7-9D46-832E-39DBCF274234}">
      <dgm:prSet/>
      <dgm:spPr/>
      <dgm:t>
        <a:bodyPr/>
        <a:lstStyle/>
        <a:p>
          <a:endParaRPr lang="en-US" sz="2400"/>
        </a:p>
      </dgm:t>
    </dgm:pt>
    <dgm:pt modelId="{07BA556C-4D25-9D42-9FB4-4E40AC57D0FE}" type="sibTrans" cxnId="{C8FCACFB-13A7-9D46-832E-39DBCF274234}">
      <dgm:prSet/>
      <dgm:spPr/>
      <dgm:t>
        <a:bodyPr/>
        <a:lstStyle/>
        <a:p>
          <a:endParaRPr lang="en-US" sz="2400"/>
        </a:p>
      </dgm:t>
    </dgm:pt>
    <dgm:pt modelId="{A742DEB5-7794-1349-9FAC-8C004913851A}">
      <dgm:prSet custT="1"/>
      <dgm:spPr/>
      <dgm:t>
        <a:bodyPr/>
        <a:lstStyle/>
        <a:p>
          <a:pPr rtl="0"/>
          <a:r>
            <a:rPr lang="en-US" sz="1600" dirty="0"/>
            <a:t>Improve confidentiality &amp; performance</a:t>
          </a:r>
        </a:p>
      </dgm:t>
    </dgm:pt>
    <dgm:pt modelId="{E9410D8F-EF6B-D74B-A2E2-5253C812719E}" type="parTrans" cxnId="{88F17276-7FBB-DA43-B8E8-2ED55CE94049}">
      <dgm:prSet/>
      <dgm:spPr/>
      <dgm:t>
        <a:bodyPr/>
        <a:lstStyle/>
        <a:p>
          <a:endParaRPr lang="en-US" sz="2400"/>
        </a:p>
      </dgm:t>
    </dgm:pt>
    <dgm:pt modelId="{03EEFA0A-D819-A645-8561-79092ACDFCCC}" type="sibTrans" cxnId="{88F17276-7FBB-DA43-B8E8-2ED55CE94049}">
      <dgm:prSet/>
      <dgm:spPr/>
      <dgm:t>
        <a:bodyPr/>
        <a:lstStyle/>
        <a:p>
          <a:endParaRPr lang="en-US" sz="2400"/>
        </a:p>
      </dgm:t>
    </dgm:pt>
    <dgm:pt modelId="{4D82E042-EECF-1541-B350-92A1B6115131}">
      <dgm:prSet custT="1"/>
      <dgm:spPr/>
      <dgm:t>
        <a:bodyPr/>
        <a:lstStyle/>
        <a:p>
          <a:pPr rtl="0"/>
          <a:r>
            <a:rPr lang="en-US" sz="1600" dirty="0"/>
            <a:t>Partly undermine benefit of blockchains in providing distributed trust </a:t>
          </a:r>
        </a:p>
      </dgm:t>
    </dgm:pt>
    <dgm:pt modelId="{90C89D93-ED31-0943-8B91-4FC471F70F8D}" type="parTrans" cxnId="{2902126E-5D1A-EE48-92DD-C79F1D3DD747}">
      <dgm:prSet/>
      <dgm:spPr/>
      <dgm:t>
        <a:bodyPr/>
        <a:lstStyle/>
        <a:p>
          <a:endParaRPr lang="en-US" sz="2400"/>
        </a:p>
      </dgm:t>
    </dgm:pt>
    <dgm:pt modelId="{A3460E66-D186-344F-BC10-C3DD37024DA6}" type="sibTrans" cxnId="{2902126E-5D1A-EE48-92DD-C79F1D3DD747}">
      <dgm:prSet/>
      <dgm:spPr/>
      <dgm:t>
        <a:bodyPr/>
        <a:lstStyle/>
        <a:p>
          <a:endParaRPr lang="en-US" sz="2400"/>
        </a:p>
      </dgm:t>
    </dgm:pt>
    <dgm:pt modelId="{AA7E4396-8050-4C4D-B70A-03CB15B6CE0D}">
      <dgm:prSet custT="1"/>
      <dgm:spPr/>
      <dgm:t>
        <a:bodyPr/>
        <a:lstStyle/>
        <a:p>
          <a:pPr rtl="0"/>
          <a:r>
            <a:rPr lang="en-US" sz="1600" dirty="0"/>
            <a:t>Single point of failure reduces system availability &amp; reliability</a:t>
          </a:r>
        </a:p>
      </dgm:t>
    </dgm:pt>
    <dgm:pt modelId="{00DBC9BA-213B-7F41-BB7C-4FD3FEA8E53B}" type="parTrans" cxnId="{B15C2DA5-3FF5-B84E-BD4F-C5179D042591}">
      <dgm:prSet/>
      <dgm:spPr/>
      <dgm:t>
        <a:bodyPr/>
        <a:lstStyle/>
        <a:p>
          <a:endParaRPr lang="en-US" sz="2400"/>
        </a:p>
      </dgm:t>
    </dgm:pt>
    <dgm:pt modelId="{D1F681AA-CB6A-164C-91C6-EECD003870C0}" type="sibTrans" cxnId="{B15C2DA5-3FF5-B84E-BD4F-C5179D042591}">
      <dgm:prSet/>
      <dgm:spPr/>
      <dgm:t>
        <a:bodyPr/>
        <a:lstStyle/>
        <a:p>
          <a:endParaRPr lang="en-US" sz="2400"/>
        </a:p>
      </dgm:t>
    </dgm:pt>
    <dgm:pt modelId="{ECE3E820-FBD4-0E47-A5F0-F287B08B0048}">
      <dgm:prSet custT="1"/>
      <dgm:spPr/>
      <dgm:t>
        <a:bodyPr/>
        <a:lstStyle/>
        <a:p>
          <a:pPr rtl="0"/>
          <a:r>
            <a:rPr lang="en-US" sz="1600" dirty="0"/>
            <a:t>Using private blockchain instead of public blockchain</a:t>
          </a:r>
        </a:p>
      </dgm:t>
    </dgm:pt>
    <dgm:pt modelId="{C508FE3C-6F05-E047-A83A-3CDCE7BF3AA2}" type="parTrans" cxnId="{85493FE3-73FF-5C4C-85D3-C2BA92D8076B}">
      <dgm:prSet/>
      <dgm:spPr/>
      <dgm:t>
        <a:bodyPr/>
        <a:lstStyle/>
        <a:p>
          <a:endParaRPr lang="en-US" sz="2400"/>
        </a:p>
      </dgm:t>
    </dgm:pt>
    <dgm:pt modelId="{0708925D-CC0D-1442-9F59-31417D2440A3}" type="sibTrans" cxnId="{85493FE3-73FF-5C4C-85D3-C2BA92D8076B}">
      <dgm:prSet/>
      <dgm:spPr/>
      <dgm:t>
        <a:bodyPr/>
        <a:lstStyle/>
        <a:p>
          <a:endParaRPr lang="en-US" sz="2400"/>
        </a:p>
      </dgm:t>
    </dgm:pt>
    <dgm:pt modelId="{B1CF3D13-7701-E444-A324-28372465FA5B}">
      <dgm:prSet custT="1"/>
      <dgm:spPr/>
      <dgm:t>
        <a:bodyPr/>
        <a:lstStyle/>
        <a:p>
          <a:pPr rtl="0"/>
          <a:r>
            <a:rPr lang="en-US" sz="1600" dirty="0"/>
            <a:t>Allow greater control over admittance of processing nodes &amp; transaction into system</a:t>
          </a:r>
        </a:p>
      </dgm:t>
    </dgm:pt>
    <dgm:pt modelId="{6F6AAA15-3291-2D43-95BA-438BB9FDD6F2}" type="parTrans" cxnId="{3CED4B6A-0463-4C4C-9637-8A7517C70529}">
      <dgm:prSet/>
      <dgm:spPr/>
      <dgm:t>
        <a:bodyPr/>
        <a:lstStyle/>
        <a:p>
          <a:endParaRPr lang="en-US" sz="2400"/>
        </a:p>
      </dgm:t>
    </dgm:pt>
    <dgm:pt modelId="{D7EA75EE-C7FC-E24B-88D1-CBF0914E3CDC}" type="sibTrans" cxnId="{3CED4B6A-0463-4C4C-9637-8A7517C70529}">
      <dgm:prSet/>
      <dgm:spPr/>
      <dgm:t>
        <a:bodyPr/>
        <a:lstStyle/>
        <a:p>
          <a:endParaRPr lang="en-US" sz="2400"/>
        </a:p>
      </dgm:t>
    </dgm:pt>
    <dgm:pt modelId="{D22C2EF5-E752-F24B-A173-D72222B7DDA9}">
      <dgm:prSet custT="1"/>
      <dgm:spPr/>
      <dgm:t>
        <a:bodyPr/>
        <a:lstStyle/>
        <a:p>
          <a:pPr rtl="0"/>
          <a:r>
            <a:rPr lang="en-US" sz="1600" dirty="0"/>
            <a:t>Increase barriers to entry for participation, thus partly reduce some benefit of using blockchain</a:t>
          </a:r>
        </a:p>
      </dgm:t>
    </dgm:pt>
    <dgm:pt modelId="{A09915F4-AF4B-0545-9D1A-AF0C77243DF3}" type="parTrans" cxnId="{80F667FE-2D14-B44D-86C6-B1F3175FB2A2}">
      <dgm:prSet/>
      <dgm:spPr/>
      <dgm:t>
        <a:bodyPr/>
        <a:lstStyle/>
        <a:p>
          <a:endParaRPr lang="en-US" sz="2400"/>
        </a:p>
      </dgm:t>
    </dgm:pt>
    <dgm:pt modelId="{106ADC7A-0B7C-A44B-8766-06A1735E030A}" type="sibTrans" cxnId="{80F667FE-2D14-B44D-86C6-B1F3175FB2A2}">
      <dgm:prSet/>
      <dgm:spPr/>
      <dgm:t>
        <a:bodyPr/>
        <a:lstStyle/>
        <a:p>
          <a:endParaRPr lang="en-US" sz="2400"/>
        </a:p>
      </dgm:t>
    </dgm:pt>
    <dgm:pt modelId="{A4012714-4F5D-264A-99F8-DB2FA58C42C0}" type="pres">
      <dgm:prSet presAssocID="{9B8D4FBE-236C-7549-A913-755315CE8A8F}" presName="linear" presStyleCnt="0">
        <dgm:presLayoutVars>
          <dgm:dir/>
          <dgm:animLvl val="lvl"/>
          <dgm:resizeHandles val="exact"/>
        </dgm:presLayoutVars>
      </dgm:prSet>
      <dgm:spPr/>
    </dgm:pt>
    <dgm:pt modelId="{95B75717-7347-4B40-9D3B-3FBBCBF0D5F9}" type="pres">
      <dgm:prSet presAssocID="{C14F12A6-751A-F843-8A00-F58BE50CF7E3}" presName="parentLin" presStyleCnt="0"/>
      <dgm:spPr/>
    </dgm:pt>
    <dgm:pt modelId="{3ADCCECC-CC85-924A-AFC8-2A2CA6010023}" type="pres">
      <dgm:prSet presAssocID="{C14F12A6-751A-F843-8A00-F58BE50CF7E3}" presName="parentLeftMargin" presStyleLbl="node1" presStyleIdx="0" presStyleCnt="3"/>
      <dgm:spPr/>
    </dgm:pt>
    <dgm:pt modelId="{C275EC6E-B3CC-0142-9F9B-ADB1AA487829}" type="pres">
      <dgm:prSet presAssocID="{C14F12A6-751A-F843-8A00-F58BE50CF7E3}" presName="parentText" presStyleLbl="node1" presStyleIdx="0" presStyleCnt="3" custLinFactNeighborY="6456">
        <dgm:presLayoutVars>
          <dgm:chMax val="0"/>
          <dgm:bulletEnabled val="1"/>
        </dgm:presLayoutVars>
      </dgm:prSet>
      <dgm:spPr/>
    </dgm:pt>
    <dgm:pt modelId="{F0A1DBFB-FC1A-7C4A-BC7E-DD940C4E1CE8}" type="pres">
      <dgm:prSet presAssocID="{C14F12A6-751A-F843-8A00-F58BE50CF7E3}" presName="negativeSpace" presStyleCnt="0"/>
      <dgm:spPr/>
    </dgm:pt>
    <dgm:pt modelId="{50E42842-67DC-B647-88D8-CFC9BD8AC77B}" type="pres">
      <dgm:prSet presAssocID="{C14F12A6-751A-F843-8A00-F58BE50CF7E3}" presName="childText" presStyleLbl="conFgAcc1" presStyleIdx="0" presStyleCnt="3">
        <dgm:presLayoutVars>
          <dgm:bulletEnabled val="1"/>
        </dgm:presLayoutVars>
      </dgm:prSet>
      <dgm:spPr/>
    </dgm:pt>
    <dgm:pt modelId="{53C4E9BB-6440-FE40-9AF8-012C758D5C2F}" type="pres">
      <dgm:prSet presAssocID="{D653EDAC-19E0-BB47-B808-ACA4F8B042C6}" presName="spaceBetweenRectangles" presStyleCnt="0"/>
      <dgm:spPr/>
    </dgm:pt>
    <dgm:pt modelId="{BCF9E71D-4F1F-E041-9910-9596A39C0EC5}" type="pres">
      <dgm:prSet presAssocID="{D7355500-7C39-D945-8D06-A5F279F96E97}" presName="parentLin" presStyleCnt="0"/>
      <dgm:spPr/>
    </dgm:pt>
    <dgm:pt modelId="{F7BD2371-D9CF-5848-8B83-2C4E726748EA}" type="pres">
      <dgm:prSet presAssocID="{D7355500-7C39-D945-8D06-A5F279F96E97}" presName="parentLeftMargin" presStyleLbl="node1" presStyleIdx="0" presStyleCnt="3"/>
      <dgm:spPr/>
    </dgm:pt>
    <dgm:pt modelId="{FB530B56-9613-D842-8353-3D55981AFC23}" type="pres">
      <dgm:prSet presAssocID="{D7355500-7C39-D945-8D06-A5F279F96E97}" presName="parentText" presStyleLbl="node1" presStyleIdx="1" presStyleCnt="3">
        <dgm:presLayoutVars>
          <dgm:chMax val="0"/>
          <dgm:bulletEnabled val="1"/>
        </dgm:presLayoutVars>
      </dgm:prSet>
      <dgm:spPr/>
    </dgm:pt>
    <dgm:pt modelId="{3AE965A3-F6CF-9A4D-A488-5EAB2472A26C}" type="pres">
      <dgm:prSet presAssocID="{D7355500-7C39-D945-8D06-A5F279F96E97}" presName="negativeSpace" presStyleCnt="0"/>
      <dgm:spPr/>
    </dgm:pt>
    <dgm:pt modelId="{E9BBD78D-9C2D-4040-A3DE-AE245388DBD2}" type="pres">
      <dgm:prSet presAssocID="{D7355500-7C39-D945-8D06-A5F279F96E97}" presName="childText" presStyleLbl="conFgAcc1" presStyleIdx="1" presStyleCnt="3" custLinFactNeighborX="943">
        <dgm:presLayoutVars>
          <dgm:bulletEnabled val="1"/>
        </dgm:presLayoutVars>
      </dgm:prSet>
      <dgm:spPr/>
    </dgm:pt>
    <dgm:pt modelId="{6E67EE38-41FC-0C4F-854A-701AAE16569E}" type="pres">
      <dgm:prSet presAssocID="{07BA556C-4D25-9D42-9FB4-4E40AC57D0FE}" presName="spaceBetweenRectangles" presStyleCnt="0"/>
      <dgm:spPr/>
    </dgm:pt>
    <dgm:pt modelId="{952495B2-78D7-7F45-8204-72C4C0933873}" type="pres">
      <dgm:prSet presAssocID="{ECE3E820-FBD4-0E47-A5F0-F287B08B0048}" presName="parentLin" presStyleCnt="0"/>
      <dgm:spPr/>
    </dgm:pt>
    <dgm:pt modelId="{40C963CA-E88F-E647-8228-E59D4B052EA7}" type="pres">
      <dgm:prSet presAssocID="{ECE3E820-FBD4-0E47-A5F0-F287B08B0048}" presName="parentLeftMargin" presStyleLbl="node1" presStyleIdx="1" presStyleCnt="3"/>
      <dgm:spPr/>
    </dgm:pt>
    <dgm:pt modelId="{D7296343-0F50-3947-BC1B-B62D7F0D3989}" type="pres">
      <dgm:prSet presAssocID="{ECE3E820-FBD4-0E47-A5F0-F287B08B0048}" presName="parentText" presStyleLbl="node1" presStyleIdx="2" presStyleCnt="3">
        <dgm:presLayoutVars>
          <dgm:chMax val="0"/>
          <dgm:bulletEnabled val="1"/>
        </dgm:presLayoutVars>
      </dgm:prSet>
      <dgm:spPr/>
    </dgm:pt>
    <dgm:pt modelId="{4598FB33-22CC-1D48-8CC6-110F9D9CE54D}" type="pres">
      <dgm:prSet presAssocID="{ECE3E820-FBD4-0E47-A5F0-F287B08B0048}" presName="negativeSpace" presStyleCnt="0"/>
      <dgm:spPr/>
    </dgm:pt>
    <dgm:pt modelId="{1BE2E9D2-8A26-384A-A57D-AA5305D239F0}" type="pres">
      <dgm:prSet presAssocID="{ECE3E820-FBD4-0E47-A5F0-F287B08B0048}" presName="childText" presStyleLbl="conFgAcc1" presStyleIdx="2" presStyleCnt="3" custLinFactNeighborX="-900">
        <dgm:presLayoutVars>
          <dgm:bulletEnabled val="1"/>
        </dgm:presLayoutVars>
      </dgm:prSet>
      <dgm:spPr/>
    </dgm:pt>
  </dgm:ptLst>
  <dgm:cxnLst>
    <dgm:cxn modelId="{8A5D7707-9D09-ED4B-A0E2-46EB0F521E50}" type="presOf" srcId="{AA7E4396-8050-4C4D-B70A-03CB15B6CE0D}" destId="{E9BBD78D-9C2D-4040-A3DE-AE245388DBD2}" srcOrd="0" destOrd="2" presId="urn:microsoft.com/office/officeart/2005/8/layout/list1"/>
    <dgm:cxn modelId="{F5C2110D-ED5A-6949-9275-D3B0C7C02990}" type="presOf" srcId="{D7355500-7C39-D945-8D06-A5F279F96E97}" destId="{F7BD2371-D9CF-5848-8B83-2C4E726748EA}" srcOrd="0" destOrd="0" presId="urn:microsoft.com/office/officeart/2005/8/layout/list1"/>
    <dgm:cxn modelId="{65518D3A-556B-2140-BEC5-D101053D653C}" srcId="{C14F12A6-751A-F843-8A00-F58BE50CF7E3}" destId="{4744EAB4-0877-9C44-9652-1C360DB292DA}" srcOrd="1" destOrd="0" parTransId="{BB53ABF2-C43A-2C4D-B0DC-AFFDDEE73919}" sibTransId="{B52BA8D5-12C3-2241-98D2-663BBB08CD9E}"/>
    <dgm:cxn modelId="{BF449059-655A-6E46-967C-58150ABDB578}" type="presOf" srcId="{C14F12A6-751A-F843-8A00-F58BE50CF7E3}" destId="{3ADCCECC-CC85-924A-AFC8-2A2CA6010023}" srcOrd="0" destOrd="0" presId="urn:microsoft.com/office/officeart/2005/8/layout/list1"/>
    <dgm:cxn modelId="{D8D7845A-C0C1-B549-9F60-2EE313C2F79E}" type="presOf" srcId="{9B8D4FBE-236C-7549-A913-755315CE8A8F}" destId="{A4012714-4F5D-264A-99F8-DB2FA58C42C0}" srcOrd="0" destOrd="0" presId="urn:microsoft.com/office/officeart/2005/8/layout/list1"/>
    <dgm:cxn modelId="{69FCEC5E-52C9-F34B-8414-97DEA7B64BED}" type="presOf" srcId="{ECE3E820-FBD4-0E47-A5F0-F287B08B0048}" destId="{40C963CA-E88F-E647-8228-E59D4B052EA7}" srcOrd="0" destOrd="0" presId="urn:microsoft.com/office/officeart/2005/8/layout/list1"/>
    <dgm:cxn modelId="{93E56565-79B7-C949-9ABC-5D2A276838C1}" type="presOf" srcId="{4744EAB4-0877-9C44-9652-1C360DB292DA}" destId="{50E42842-67DC-B647-88D8-CFC9BD8AC77B}" srcOrd="0" destOrd="1" presId="urn:microsoft.com/office/officeart/2005/8/layout/list1"/>
    <dgm:cxn modelId="{3CED4B6A-0463-4C4C-9637-8A7517C70529}" srcId="{ECE3E820-FBD4-0E47-A5F0-F287B08B0048}" destId="{B1CF3D13-7701-E444-A324-28372465FA5B}" srcOrd="0" destOrd="0" parTransId="{6F6AAA15-3291-2D43-95BA-438BB9FDD6F2}" sibTransId="{D7EA75EE-C7FC-E24B-88D1-CBF0914E3CDC}"/>
    <dgm:cxn modelId="{2902126E-5D1A-EE48-92DD-C79F1D3DD747}" srcId="{D7355500-7C39-D945-8D06-A5F279F96E97}" destId="{4D82E042-EECF-1541-B350-92A1B6115131}" srcOrd="1" destOrd="0" parTransId="{90C89D93-ED31-0943-8B91-4FC471F70F8D}" sibTransId="{A3460E66-D186-344F-BC10-C3DD37024DA6}"/>
    <dgm:cxn modelId="{E28AAB72-19B7-9E40-8190-3626C99BE306}" type="presOf" srcId="{D22C2EF5-E752-F24B-A173-D72222B7DDA9}" destId="{1BE2E9D2-8A26-384A-A57D-AA5305D239F0}" srcOrd="0" destOrd="1" presId="urn:microsoft.com/office/officeart/2005/8/layout/list1"/>
    <dgm:cxn modelId="{88F17276-7FBB-DA43-B8E8-2ED55CE94049}" srcId="{D7355500-7C39-D945-8D06-A5F279F96E97}" destId="{A742DEB5-7794-1349-9FAC-8C004913851A}" srcOrd="0" destOrd="0" parTransId="{E9410D8F-EF6B-D74B-A2E2-5253C812719E}" sibTransId="{03EEFA0A-D819-A645-8561-79092ACDFCCC}"/>
    <dgm:cxn modelId="{5048B67A-A602-574E-8ACD-712771FF2237}" srcId="{C14F12A6-751A-F843-8A00-F58BE50CF7E3}" destId="{88616F30-20D3-3B4F-A20E-F6EA9B39D091}" srcOrd="0" destOrd="0" parTransId="{06E17A6D-ED9F-B940-AE03-82442524FDE5}" sibTransId="{1F8C3A4C-9272-F04A-8CCE-5C39552B1292}"/>
    <dgm:cxn modelId="{B15C2DA5-3FF5-B84E-BD4F-C5179D042591}" srcId="{D7355500-7C39-D945-8D06-A5F279F96E97}" destId="{AA7E4396-8050-4C4D-B70A-03CB15B6CE0D}" srcOrd="2" destOrd="0" parTransId="{00DBC9BA-213B-7F41-BB7C-4FD3FEA8E53B}" sibTransId="{D1F681AA-CB6A-164C-91C6-EECD003870C0}"/>
    <dgm:cxn modelId="{F7D448A5-5C8E-3046-AE87-2922E3FD25B9}" type="presOf" srcId="{D7355500-7C39-D945-8D06-A5F279F96E97}" destId="{FB530B56-9613-D842-8353-3D55981AFC23}" srcOrd="1" destOrd="0" presId="urn:microsoft.com/office/officeart/2005/8/layout/list1"/>
    <dgm:cxn modelId="{F6401DB8-8E65-EE40-9651-2175AA2DE5FD}" type="presOf" srcId="{4D82E042-EECF-1541-B350-92A1B6115131}" destId="{E9BBD78D-9C2D-4040-A3DE-AE245388DBD2}" srcOrd="0" destOrd="1" presId="urn:microsoft.com/office/officeart/2005/8/layout/list1"/>
    <dgm:cxn modelId="{5B139ACD-BCF4-2644-853F-4B4D27DCD75D}" type="presOf" srcId="{ECE3E820-FBD4-0E47-A5F0-F287B08B0048}" destId="{D7296343-0F50-3947-BC1B-B62D7F0D3989}" srcOrd="1" destOrd="0" presId="urn:microsoft.com/office/officeart/2005/8/layout/list1"/>
    <dgm:cxn modelId="{B4642ED3-36D4-0647-B4E7-14ECE9E09836}" type="presOf" srcId="{B1CF3D13-7701-E444-A324-28372465FA5B}" destId="{1BE2E9D2-8A26-384A-A57D-AA5305D239F0}" srcOrd="0" destOrd="0" presId="urn:microsoft.com/office/officeart/2005/8/layout/list1"/>
    <dgm:cxn modelId="{319C6BD5-AC53-394C-AAA2-3524093D997F}" type="presOf" srcId="{A742DEB5-7794-1349-9FAC-8C004913851A}" destId="{E9BBD78D-9C2D-4040-A3DE-AE245388DBD2}" srcOrd="0" destOrd="0" presId="urn:microsoft.com/office/officeart/2005/8/layout/list1"/>
    <dgm:cxn modelId="{85493FE3-73FF-5C4C-85D3-C2BA92D8076B}" srcId="{9B8D4FBE-236C-7549-A913-755315CE8A8F}" destId="{ECE3E820-FBD4-0E47-A5F0-F287B08B0048}" srcOrd="2" destOrd="0" parTransId="{C508FE3C-6F05-E047-A83A-3CDCE7BF3AA2}" sibTransId="{0708925D-CC0D-1442-9F59-31417D2440A3}"/>
    <dgm:cxn modelId="{FA4818F5-C72D-F849-BBEE-1B246EDE6B2C}" type="presOf" srcId="{88616F30-20D3-3B4F-A20E-F6EA9B39D091}" destId="{50E42842-67DC-B647-88D8-CFC9BD8AC77B}" srcOrd="0" destOrd="0" presId="urn:microsoft.com/office/officeart/2005/8/layout/list1"/>
    <dgm:cxn modelId="{C8FCACFB-13A7-9D46-832E-39DBCF274234}" srcId="{9B8D4FBE-236C-7549-A913-755315CE8A8F}" destId="{D7355500-7C39-D945-8D06-A5F279F96E97}" srcOrd="1" destOrd="0" parTransId="{370A8232-7CD1-0B40-AE85-0F953925E253}" sibTransId="{07BA556C-4D25-9D42-9FB4-4E40AC57D0FE}"/>
    <dgm:cxn modelId="{3E91B2FC-32E2-6348-8577-812C195B7AD3}" type="presOf" srcId="{C14F12A6-751A-F843-8A00-F58BE50CF7E3}" destId="{C275EC6E-B3CC-0142-9F9B-ADB1AA487829}" srcOrd="1" destOrd="0" presId="urn:microsoft.com/office/officeart/2005/8/layout/list1"/>
    <dgm:cxn modelId="{B71814FD-73CA-DE40-A9AF-5FB34F00D8D6}" srcId="{9B8D4FBE-236C-7549-A913-755315CE8A8F}" destId="{C14F12A6-751A-F843-8A00-F58BE50CF7E3}" srcOrd="0" destOrd="0" parTransId="{446C13DA-D6AC-0B47-BA33-ED1E2586EEAD}" sibTransId="{D653EDAC-19E0-BB47-B808-ACA4F8B042C6}"/>
    <dgm:cxn modelId="{80F667FE-2D14-B44D-86C6-B1F3175FB2A2}" srcId="{ECE3E820-FBD4-0E47-A5F0-F287B08B0048}" destId="{D22C2EF5-E752-F24B-A173-D72222B7DDA9}" srcOrd="1" destOrd="0" parTransId="{A09915F4-AF4B-0545-9D1A-AF0C77243DF3}" sibTransId="{106ADC7A-0B7C-A44B-8766-06A1735E030A}"/>
    <dgm:cxn modelId="{F45EA4A4-F36F-E647-92AD-D334DFFD0787}" type="presParOf" srcId="{A4012714-4F5D-264A-99F8-DB2FA58C42C0}" destId="{95B75717-7347-4B40-9D3B-3FBBCBF0D5F9}" srcOrd="0" destOrd="0" presId="urn:microsoft.com/office/officeart/2005/8/layout/list1"/>
    <dgm:cxn modelId="{056EAAE7-2937-0640-9BB5-05438992C0F8}" type="presParOf" srcId="{95B75717-7347-4B40-9D3B-3FBBCBF0D5F9}" destId="{3ADCCECC-CC85-924A-AFC8-2A2CA6010023}" srcOrd="0" destOrd="0" presId="urn:microsoft.com/office/officeart/2005/8/layout/list1"/>
    <dgm:cxn modelId="{04A71740-2651-AD43-961F-794DE18BAAD2}" type="presParOf" srcId="{95B75717-7347-4B40-9D3B-3FBBCBF0D5F9}" destId="{C275EC6E-B3CC-0142-9F9B-ADB1AA487829}" srcOrd="1" destOrd="0" presId="urn:microsoft.com/office/officeart/2005/8/layout/list1"/>
    <dgm:cxn modelId="{2EB2B7D8-7357-B840-9404-16ABDCC2ADE5}" type="presParOf" srcId="{A4012714-4F5D-264A-99F8-DB2FA58C42C0}" destId="{F0A1DBFB-FC1A-7C4A-BC7E-DD940C4E1CE8}" srcOrd="1" destOrd="0" presId="urn:microsoft.com/office/officeart/2005/8/layout/list1"/>
    <dgm:cxn modelId="{28026B20-EF62-954F-9CB9-747B1FC1F0C3}" type="presParOf" srcId="{A4012714-4F5D-264A-99F8-DB2FA58C42C0}" destId="{50E42842-67DC-B647-88D8-CFC9BD8AC77B}" srcOrd="2" destOrd="0" presId="urn:microsoft.com/office/officeart/2005/8/layout/list1"/>
    <dgm:cxn modelId="{6036A3A9-033D-6C4E-99AD-1AB9C71CB4B2}" type="presParOf" srcId="{A4012714-4F5D-264A-99F8-DB2FA58C42C0}" destId="{53C4E9BB-6440-FE40-9AF8-012C758D5C2F}" srcOrd="3" destOrd="0" presId="urn:microsoft.com/office/officeart/2005/8/layout/list1"/>
    <dgm:cxn modelId="{A444E581-3AC7-9B4D-9A9A-5468FC65F082}" type="presParOf" srcId="{A4012714-4F5D-264A-99F8-DB2FA58C42C0}" destId="{BCF9E71D-4F1F-E041-9910-9596A39C0EC5}" srcOrd="4" destOrd="0" presId="urn:microsoft.com/office/officeart/2005/8/layout/list1"/>
    <dgm:cxn modelId="{166EC1D7-7B36-4740-83E7-FEA401057EDB}" type="presParOf" srcId="{BCF9E71D-4F1F-E041-9910-9596A39C0EC5}" destId="{F7BD2371-D9CF-5848-8B83-2C4E726748EA}" srcOrd="0" destOrd="0" presId="urn:microsoft.com/office/officeart/2005/8/layout/list1"/>
    <dgm:cxn modelId="{1BA4823D-F047-144E-8EAE-6AF7A0DC6808}" type="presParOf" srcId="{BCF9E71D-4F1F-E041-9910-9596A39C0EC5}" destId="{FB530B56-9613-D842-8353-3D55981AFC23}" srcOrd="1" destOrd="0" presId="urn:microsoft.com/office/officeart/2005/8/layout/list1"/>
    <dgm:cxn modelId="{001E8A1E-41A8-9B46-B464-D21DE3643B6C}" type="presParOf" srcId="{A4012714-4F5D-264A-99F8-DB2FA58C42C0}" destId="{3AE965A3-F6CF-9A4D-A488-5EAB2472A26C}" srcOrd="5" destOrd="0" presId="urn:microsoft.com/office/officeart/2005/8/layout/list1"/>
    <dgm:cxn modelId="{E259C7EB-40EB-9641-9B75-235EB89C4EC3}" type="presParOf" srcId="{A4012714-4F5D-264A-99F8-DB2FA58C42C0}" destId="{E9BBD78D-9C2D-4040-A3DE-AE245388DBD2}" srcOrd="6" destOrd="0" presId="urn:microsoft.com/office/officeart/2005/8/layout/list1"/>
    <dgm:cxn modelId="{512AD068-1241-3547-B775-D0E764CC8470}" type="presParOf" srcId="{A4012714-4F5D-264A-99F8-DB2FA58C42C0}" destId="{6E67EE38-41FC-0C4F-854A-701AAE16569E}" srcOrd="7" destOrd="0" presId="urn:microsoft.com/office/officeart/2005/8/layout/list1"/>
    <dgm:cxn modelId="{8C8279F5-B4DA-1046-B4AE-0AD446904FF4}" type="presParOf" srcId="{A4012714-4F5D-264A-99F8-DB2FA58C42C0}" destId="{952495B2-78D7-7F45-8204-72C4C0933873}" srcOrd="8" destOrd="0" presId="urn:microsoft.com/office/officeart/2005/8/layout/list1"/>
    <dgm:cxn modelId="{01321631-D064-F847-AD53-1A7223ABFE50}" type="presParOf" srcId="{952495B2-78D7-7F45-8204-72C4C0933873}" destId="{40C963CA-E88F-E647-8228-E59D4B052EA7}" srcOrd="0" destOrd="0" presId="urn:microsoft.com/office/officeart/2005/8/layout/list1"/>
    <dgm:cxn modelId="{BC355223-E2C9-894F-B3FC-39B918EBE675}" type="presParOf" srcId="{952495B2-78D7-7F45-8204-72C4C0933873}" destId="{D7296343-0F50-3947-BC1B-B62D7F0D3989}" srcOrd="1" destOrd="0" presId="urn:microsoft.com/office/officeart/2005/8/layout/list1"/>
    <dgm:cxn modelId="{4098C8F6-F87B-2B47-8484-4834BE3820E1}" type="presParOf" srcId="{A4012714-4F5D-264A-99F8-DB2FA58C42C0}" destId="{4598FB33-22CC-1D48-8CC6-110F9D9CE54D}" srcOrd="9" destOrd="0" presId="urn:microsoft.com/office/officeart/2005/8/layout/list1"/>
    <dgm:cxn modelId="{F2D6862E-4940-3C4C-8577-3E9F778E79ED}" type="presParOf" srcId="{A4012714-4F5D-264A-99F8-DB2FA58C42C0}" destId="{1BE2E9D2-8A26-384A-A57D-AA5305D239F0}"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8BC294-C17B-0F40-8C9F-D6ABD4C01C91}">
      <dsp:nvSpPr>
        <dsp:cNvPr id="0" name=""/>
        <dsp:cNvSpPr/>
      </dsp:nvSpPr>
      <dsp:spPr>
        <a:xfrm>
          <a:off x="3462" y="1025666"/>
          <a:ext cx="2015415" cy="806166"/>
        </a:xfrm>
        <a:prstGeom prst="chevron">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kern="1200" dirty="0"/>
            <a:t>Centralized monopolies</a:t>
          </a:r>
        </a:p>
      </dsp:txBody>
      <dsp:txXfrm>
        <a:off x="406545" y="1025666"/>
        <a:ext cx="1209249" cy="806166"/>
      </dsp:txXfrm>
    </dsp:sp>
    <dsp:sp modelId="{1C40B893-CFCD-4344-A59E-5D64F984D1E0}">
      <dsp:nvSpPr>
        <dsp:cNvPr id="0" name=""/>
        <dsp:cNvSpPr/>
      </dsp:nvSpPr>
      <dsp:spPr>
        <a:xfrm>
          <a:off x="1817336" y="1025666"/>
          <a:ext cx="2015415" cy="806166"/>
        </a:xfrm>
        <a:prstGeom prst="chevron">
          <a:avLst/>
        </a:prstGeom>
        <a:solidFill>
          <a:schemeClr val="accent2">
            <a:shade val="80000"/>
            <a:hueOff val="160271"/>
            <a:satOff val="-17457"/>
            <a:lumOff val="122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kern="1200" dirty="0"/>
            <a:t>Central parties with a competition between parties</a:t>
          </a:r>
        </a:p>
      </dsp:txBody>
      <dsp:txXfrm>
        <a:off x="2220419" y="1025666"/>
        <a:ext cx="1209249" cy="806166"/>
      </dsp:txXfrm>
    </dsp:sp>
    <dsp:sp modelId="{F9BE93FA-8BF1-F84E-88D2-6C315FC460DC}">
      <dsp:nvSpPr>
        <dsp:cNvPr id="0" name=""/>
        <dsp:cNvSpPr/>
      </dsp:nvSpPr>
      <dsp:spPr>
        <a:xfrm>
          <a:off x="3631210" y="1025666"/>
          <a:ext cx="2015415" cy="806166"/>
        </a:xfrm>
        <a:prstGeom prst="chevron">
          <a:avLst/>
        </a:prstGeom>
        <a:solidFill>
          <a:schemeClr val="accent2">
            <a:shade val="80000"/>
            <a:hueOff val="320542"/>
            <a:satOff val="-34915"/>
            <a:lumOff val="244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kern="1200" dirty="0"/>
            <a:t>Services provided jointly by a consortia</a:t>
          </a:r>
        </a:p>
      </dsp:txBody>
      <dsp:txXfrm>
        <a:off x="4034293" y="1025666"/>
        <a:ext cx="1209249" cy="806166"/>
      </dsp:txXfrm>
    </dsp:sp>
    <dsp:sp modelId="{D594D0A7-E0AC-734E-B088-404C264D7B4D}">
      <dsp:nvSpPr>
        <dsp:cNvPr id="0" name=""/>
        <dsp:cNvSpPr/>
      </dsp:nvSpPr>
      <dsp:spPr>
        <a:xfrm>
          <a:off x="5445084" y="1025666"/>
          <a:ext cx="2015415" cy="806166"/>
        </a:xfrm>
        <a:prstGeom prst="chevron">
          <a:avLst/>
        </a:prstGeom>
        <a:solidFill>
          <a:schemeClr val="accent2">
            <a:shade val="80000"/>
            <a:hueOff val="480813"/>
            <a:satOff val="-52372"/>
            <a:lumOff val="366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kern="1200" dirty="0"/>
            <a:t>Full open service provision in a P2P system</a:t>
          </a:r>
        </a:p>
      </dsp:txBody>
      <dsp:txXfrm>
        <a:off x="5848167" y="1025666"/>
        <a:ext cx="1209249" cy="8061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ADEC68-6527-E04D-9C07-BCED255EEBCF}">
      <dsp:nvSpPr>
        <dsp:cNvPr id="0" name=""/>
        <dsp:cNvSpPr/>
      </dsp:nvSpPr>
      <dsp:spPr>
        <a:xfrm rot="16200000">
          <a:off x="557212" y="-557212"/>
          <a:ext cx="897255" cy="2011680"/>
        </a:xfrm>
        <a:prstGeom prst="round1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User interface</a:t>
          </a:r>
        </a:p>
      </dsp:txBody>
      <dsp:txXfrm rot="5400000">
        <a:off x="0" y="0"/>
        <a:ext cx="2011680" cy="672941"/>
      </dsp:txXfrm>
    </dsp:sp>
    <dsp:sp modelId="{A9A19E27-D921-0B4A-B876-9CEEAB4DFFEA}">
      <dsp:nvSpPr>
        <dsp:cNvPr id="0" name=""/>
        <dsp:cNvSpPr/>
      </dsp:nvSpPr>
      <dsp:spPr>
        <a:xfrm>
          <a:off x="2011680" y="0"/>
          <a:ext cx="2011680" cy="897255"/>
        </a:xfrm>
        <a:prstGeom prst="round1Rect">
          <a:avLst/>
        </a:prstGeom>
        <a:gradFill rotWithShape="0">
          <a:gsLst>
            <a:gs pos="0">
              <a:schemeClr val="accent5">
                <a:hueOff val="3913542"/>
                <a:satOff val="24500"/>
                <a:lumOff val="-14574"/>
                <a:alphaOff val="0"/>
                <a:satMod val="103000"/>
                <a:lumMod val="102000"/>
                <a:tint val="94000"/>
              </a:schemeClr>
            </a:gs>
            <a:gs pos="50000">
              <a:schemeClr val="accent5">
                <a:hueOff val="3913542"/>
                <a:satOff val="24500"/>
                <a:lumOff val="-14574"/>
                <a:alphaOff val="0"/>
                <a:satMod val="110000"/>
                <a:lumMod val="100000"/>
                <a:shade val="100000"/>
              </a:schemeClr>
            </a:gs>
            <a:gs pos="100000">
              <a:schemeClr val="accent5">
                <a:hueOff val="3913542"/>
                <a:satOff val="24500"/>
                <a:lumOff val="-1457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Cryptographic key management</a:t>
          </a:r>
        </a:p>
      </dsp:txBody>
      <dsp:txXfrm>
        <a:off x="2011680" y="0"/>
        <a:ext cx="2011680" cy="672941"/>
      </dsp:txXfrm>
    </dsp:sp>
    <dsp:sp modelId="{F2D08B4C-D9D7-A84A-9685-0AA8F70782F4}">
      <dsp:nvSpPr>
        <dsp:cNvPr id="0" name=""/>
        <dsp:cNvSpPr/>
      </dsp:nvSpPr>
      <dsp:spPr>
        <a:xfrm rot="10800000">
          <a:off x="0" y="897255"/>
          <a:ext cx="2011680" cy="897255"/>
        </a:xfrm>
        <a:prstGeom prst="round1Rect">
          <a:avLst/>
        </a:prstGeom>
        <a:gradFill rotWithShape="0">
          <a:gsLst>
            <a:gs pos="0">
              <a:schemeClr val="accent5">
                <a:hueOff val="7827083"/>
                <a:satOff val="48999"/>
                <a:lumOff val="-29149"/>
                <a:alphaOff val="0"/>
                <a:satMod val="103000"/>
                <a:lumMod val="102000"/>
                <a:tint val="94000"/>
              </a:schemeClr>
            </a:gs>
            <a:gs pos="50000">
              <a:schemeClr val="accent5">
                <a:hueOff val="7827083"/>
                <a:satOff val="48999"/>
                <a:lumOff val="-29149"/>
                <a:alphaOff val="0"/>
                <a:satMod val="110000"/>
                <a:lumMod val="100000"/>
                <a:shade val="100000"/>
              </a:schemeClr>
            </a:gs>
            <a:gs pos="100000">
              <a:schemeClr val="accent5">
                <a:hueOff val="7827083"/>
                <a:satOff val="48999"/>
                <a:lumOff val="-2914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IoT integration</a:t>
          </a:r>
        </a:p>
      </dsp:txBody>
      <dsp:txXfrm rot="10800000">
        <a:off x="0" y="1121568"/>
        <a:ext cx="2011680" cy="672941"/>
      </dsp:txXfrm>
    </dsp:sp>
    <dsp:sp modelId="{A3CDF60A-51AC-4941-9400-C90E51FBEEA5}">
      <dsp:nvSpPr>
        <dsp:cNvPr id="0" name=""/>
        <dsp:cNvSpPr/>
      </dsp:nvSpPr>
      <dsp:spPr>
        <a:xfrm rot="5400000">
          <a:off x="2568892" y="340042"/>
          <a:ext cx="897255" cy="2011680"/>
        </a:xfrm>
        <a:prstGeom prst="round1Rect">
          <a:avLst/>
        </a:prstGeom>
        <a:gradFill rotWithShape="0">
          <a:gsLst>
            <a:gs pos="0">
              <a:schemeClr val="accent5">
                <a:hueOff val="11740625"/>
                <a:satOff val="73499"/>
                <a:lumOff val="-43723"/>
                <a:alphaOff val="0"/>
                <a:satMod val="103000"/>
                <a:lumMod val="102000"/>
                <a:tint val="94000"/>
              </a:schemeClr>
            </a:gs>
            <a:gs pos="50000">
              <a:schemeClr val="accent5">
                <a:hueOff val="11740625"/>
                <a:satOff val="73499"/>
                <a:lumOff val="-43723"/>
                <a:alphaOff val="0"/>
                <a:satMod val="110000"/>
                <a:lumMod val="100000"/>
                <a:shade val="100000"/>
              </a:schemeClr>
            </a:gs>
            <a:gs pos="100000">
              <a:schemeClr val="accent5">
                <a:hueOff val="11740625"/>
                <a:satOff val="73499"/>
                <a:lumOff val="-4372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Communications with external systems</a:t>
          </a:r>
        </a:p>
      </dsp:txBody>
      <dsp:txXfrm rot="-5400000">
        <a:off x="2011680" y="1121568"/>
        <a:ext cx="2011680" cy="672941"/>
      </dsp:txXfrm>
    </dsp:sp>
    <dsp:sp modelId="{B1B7F4D4-9555-484A-8E2D-01F408D91A39}">
      <dsp:nvSpPr>
        <dsp:cNvPr id="0" name=""/>
        <dsp:cNvSpPr/>
      </dsp:nvSpPr>
      <dsp:spPr>
        <a:xfrm>
          <a:off x="1408176" y="672941"/>
          <a:ext cx="1207008" cy="448627"/>
        </a:xfrm>
        <a:prstGeom prst="roundRect">
          <a:avLst/>
        </a:prstGeom>
        <a:gradFill rotWithShape="0">
          <a:gsLst>
            <a:gs pos="0">
              <a:schemeClr val="accent5">
                <a:tint val="40000"/>
                <a:hueOff val="0"/>
                <a:satOff val="0"/>
                <a:lumOff val="0"/>
                <a:alphaOff val="0"/>
                <a:satMod val="103000"/>
                <a:lumMod val="102000"/>
                <a:tint val="94000"/>
              </a:schemeClr>
            </a:gs>
            <a:gs pos="50000">
              <a:schemeClr val="accent5">
                <a:tint val="40000"/>
                <a:hueOff val="0"/>
                <a:satOff val="0"/>
                <a:lumOff val="0"/>
                <a:alphaOff val="0"/>
                <a:satMod val="110000"/>
                <a:lumMod val="100000"/>
                <a:shade val="100000"/>
              </a:schemeClr>
            </a:gs>
            <a:gs pos="100000">
              <a:schemeClr val="accent5">
                <a:tint val="4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On-chain</a:t>
          </a:r>
        </a:p>
      </dsp:txBody>
      <dsp:txXfrm>
        <a:off x="1430076" y="694841"/>
        <a:ext cx="1163208" cy="4048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42842-67DC-B647-88D8-CFC9BD8AC77B}">
      <dsp:nvSpPr>
        <dsp:cNvPr id="0" name=""/>
        <dsp:cNvSpPr/>
      </dsp:nvSpPr>
      <dsp:spPr>
        <a:xfrm>
          <a:off x="0" y="225489"/>
          <a:ext cx="8568952" cy="9213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65046" tIns="312420" rIns="665046"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a:t>Increase confidentiality</a:t>
          </a:r>
        </a:p>
        <a:p>
          <a:pPr marL="171450" lvl="1" indent="-171450" algn="l" defTabSz="711200" rtl="0">
            <a:lnSpc>
              <a:spcPct val="90000"/>
            </a:lnSpc>
            <a:spcBef>
              <a:spcPct val="0"/>
            </a:spcBef>
            <a:spcAft>
              <a:spcPct val="15000"/>
            </a:spcAft>
            <a:buChar char="•"/>
          </a:pPr>
          <a:r>
            <a:rPr lang="en-US" sz="1600" kern="1200" dirty="0"/>
            <a:t>Reduce performance, may reduce transparency or independent auditability </a:t>
          </a:r>
        </a:p>
      </dsp:txBody>
      <dsp:txXfrm>
        <a:off x="0" y="225489"/>
        <a:ext cx="8568952" cy="921375"/>
      </dsp:txXfrm>
    </dsp:sp>
    <dsp:sp modelId="{C275EC6E-B3CC-0142-9F9B-ADB1AA487829}">
      <dsp:nvSpPr>
        <dsp:cNvPr id="0" name=""/>
        <dsp:cNvSpPr/>
      </dsp:nvSpPr>
      <dsp:spPr>
        <a:xfrm>
          <a:off x="428447" y="32676"/>
          <a:ext cx="5998266"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6720" tIns="0" rIns="226720" bIns="0" numCol="1" spcCol="1270" anchor="ctr" anchorCtr="0">
          <a:noAutofit/>
        </a:bodyPr>
        <a:lstStyle/>
        <a:p>
          <a:pPr marL="0" lvl="0" indent="0" algn="l" defTabSz="711200" rtl="0">
            <a:lnSpc>
              <a:spcPct val="90000"/>
            </a:lnSpc>
            <a:spcBef>
              <a:spcPct val="0"/>
            </a:spcBef>
            <a:spcAft>
              <a:spcPct val="35000"/>
            </a:spcAft>
            <a:buNone/>
          </a:pPr>
          <a:r>
            <a:rPr lang="en-US" sz="1600" kern="1200" dirty="0"/>
            <a:t>Encrypting data before storing on-chain</a:t>
          </a:r>
        </a:p>
      </dsp:txBody>
      <dsp:txXfrm>
        <a:off x="450063" y="54292"/>
        <a:ext cx="5955034" cy="399568"/>
      </dsp:txXfrm>
    </dsp:sp>
    <dsp:sp modelId="{E9BBD78D-9C2D-4040-A3DE-AE245388DBD2}">
      <dsp:nvSpPr>
        <dsp:cNvPr id="0" name=""/>
        <dsp:cNvSpPr/>
      </dsp:nvSpPr>
      <dsp:spPr>
        <a:xfrm>
          <a:off x="0" y="1449264"/>
          <a:ext cx="8568952" cy="11812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65046" tIns="312420" rIns="665046"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a:t>Improve confidentiality &amp; performance</a:t>
          </a:r>
        </a:p>
        <a:p>
          <a:pPr marL="171450" lvl="1" indent="-171450" algn="l" defTabSz="711200" rtl="0">
            <a:lnSpc>
              <a:spcPct val="90000"/>
            </a:lnSpc>
            <a:spcBef>
              <a:spcPct val="0"/>
            </a:spcBef>
            <a:spcAft>
              <a:spcPct val="15000"/>
            </a:spcAft>
            <a:buChar char="•"/>
          </a:pPr>
          <a:r>
            <a:rPr lang="en-US" sz="1600" kern="1200" dirty="0"/>
            <a:t>Partly undermine benefit of blockchains in providing distributed trust </a:t>
          </a:r>
        </a:p>
        <a:p>
          <a:pPr marL="171450" lvl="1" indent="-171450" algn="l" defTabSz="711200" rtl="0">
            <a:lnSpc>
              <a:spcPct val="90000"/>
            </a:lnSpc>
            <a:spcBef>
              <a:spcPct val="0"/>
            </a:spcBef>
            <a:spcAft>
              <a:spcPct val="15000"/>
            </a:spcAft>
            <a:buChar char="•"/>
          </a:pPr>
          <a:r>
            <a:rPr lang="en-US" sz="1600" kern="1200" dirty="0"/>
            <a:t>Single point of failure reduces system availability &amp; reliability</a:t>
          </a:r>
        </a:p>
      </dsp:txBody>
      <dsp:txXfrm>
        <a:off x="0" y="1449264"/>
        <a:ext cx="8568952" cy="1181250"/>
      </dsp:txXfrm>
    </dsp:sp>
    <dsp:sp modelId="{FB530B56-9613-D842-8353-3D55981AFC23}">
      <dsp:nvSpPr>
        <dsp:cNvPr id="0" name=""/>
        <dsp:cNvSpPr/>
      </dsp:nvSpPr>
      <dsp:spPr>
        <a:xfrm>
          <a:off x="428447" y="1227864"/>
          <a:ext cx="5998266"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6720" tIns="0" rIns="226720" bIns="0" numCol="1" spcCol="1270" anchor="ctr" anchorCtr="0">
          <a:noAutofit/>
        </a:bodyPr>
        <a:lstStyle/>
        <a:p>
          <a:pPr marL="0" lvl="0" indent="0" algn="l" defTabSz="711200" rtl="0">
            <a:lnSpc>
              <a:spcPct val="90000"/>
            </a:lnSpc>
            <a:spcBef>
              <a:spcPct val="0"/>
            </a:spcBef>
            <a:spcAft>
              <a:spcPct val="35000"/>
            </a:spcAft>
            <a:buNone/>
          </a:pPr>
          <a:r>
            <a:rPr lang="en-US" sz="1600" kern="1200" dirty="0"/>
            <a:t>Storing only a hash of data on-chain &amp; keeping contents off-chain</a:t>
          </a:r>
        </a:p>
      </dsp:txBody>
      <dsp:txXfrm>
        <a:off x="450063" y="1249480"/>
        <a:ext cx="5955034" cy="399568"/>
      </dsp:txXfrm>
    </dsp:sp>
    <dsp:sp modelId="{1BE2E9D2-8A26-384A-A57D-AA5305D239F0}">
      <dsp:nvSpPr>
        <dsp:cNvPr id="0" name=""/>
        <dsp:cNvSpPr/>
      </dsp:nvSpPr>
      <dsp:spPr>
        <a:xfrm>
          <a:off x="0" y="2932914"/>
          <a:ext cx="8568952" cy="113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65046" tIns="312420" rIns="665046"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a:t>Allow greater control over admittance of processing nodes &amp; transaction into system</a:t>
          </a:r>
        </a:p>
        <a:p>
          <a:pPr marL="171450" lvl="1" indent="-171450" algn="l" defTabSz="711200" rtl="0">
            <a:lnSpc>
              <a:spcPct val="90000"/>
            </a:lnSpc>
            <a:spcBef>
              <a:spcPct val="0"/>
            </a:spcBef>
            <a:spcAft>
              <a:spcPct val="15000"/>
            </a:spcAft>
            <a:buChar char="•"/>
          </a:pPr>
          <a:r>
            <a:rPr lang="en-US" sz="1600" kern="1200" dirty="0"/>
            <a:t>Increase barriers to entry for participation, thus partly reduce some benefit of using blockchain</a:t>
          </a:r>
        </a:p>
      </dsp:txBody>
      <dsp:txXfrm>
        <a:off x="0" y="2932914"/>
        <a:ext cx="8568952" cy="1134000"/>
      </dsp:txXfrm>
    </dsp:sp>
    <dsp:sp modelId="{D7296343-0F50-3947-BC1B-B62D7F0D3989}">
      <dsp:nvSpPr>
        <dsp:cNvPr id="0" name=""/>
        <dsp:cNvSpPr/>
      </dsp:nvSpPr>
      <dsp:spPr>
        <a:xfrm>
          <a:off x="428447" y="2711514"/>
          <a:ext cx="5998266"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6720" tIns="0" rIns="226720" bIns="0" numCol="1" spcCol="1270" anchor="ctr" anchorCtr="0">
          <a:noAutofit/>
        </a:bodyPr>
        <a:lstStyle/>
        <a:p>
          <a:pPr marL="0" lvl="0" indent="0" algn="l" defTabSz="711200" rtl="0">
            <a:lnSpc>
              <a:spcPct val="90000"/>
            </a:lnSpc>
            <a:spcBef>
              <a:spcPct val="0"/>
            </a:spcBef>
            <a:spcAft>
              <a:spcPct val="35000"/>
            </a:spcAft>
            <a:buNone/>
          </a:pPr>
          <a:r>
            <a:rPr lang="en-US" sz="1600" kern="1200" dirty="0"/>
            <a:t>Using private blockchain instead of public blockchain</a:t>
          </a:r>
        </a:p>
      </dsp:txBody>
      <dsp:txXfrm>
        <a:off x="450063" y="2733130"/>
        <a:ext cx="5955034"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D9BC77-116B-4DD9-9558-E808B2DB27E4}" type="datetimeFigureOut">
              <a:rPr lang="en-AU" smtClean="0"/>
              <a:t>4/1/2024</a:t>
            </a:fld>
            <a:endParaRPr lang="en-AU"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FDF91E-843B-4E63-BBA0-060A7767A4CE}" type="slidenum">
              <a:rPr lang="en-AU" smtClean="0"/>
              <a:t>‹#›</a:t>
            </a:fld>
            <a:endParaRPr lang="en-AU" dirty="0"/>
          </a:p>
        </p:txBody>
      </p:sp>
    </p:spTree>
    <p:extLst>
      <p:ext uri="{BB962C8B-B14F-4D97-AF65-F5344CB8AC3E}">
        <p14:creationId xmlns:p14="http://schemas.microsoft.com/office/powerpoint/2010/main" val="22681617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6952AD-A3AF-4587-90FE-72F445800AAE}" type="datetimeFigureOut">
              <a:rPr lang="en-AU" smtClean="0"/>
              <a:t>4/1/2024</a:t>
            </a:fld>
            <a:endParaRPr lang="en-AU" dirty="0"/>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C9F81-DB2C-42C9-B6F6-C5F374D31FE4}" type="slidenum">
              <a:rPr lang="en-AU" smtClean="0"/>
              <a:t>‹#›</a:t>
            </a:fld>
            <a:endParaRPr lang="en-AU" dirty="0"/>
          </a:p>
        </p:txBody>
      </p:sp>
    </p:spTree>
    <p:extLst>
      <p:ext uri="{BB962C8B-B14F-4D97-AF65-F5344CB8AC3E}">
        <p14:creationId xmlns:p14="http://schemas.microsoft.com/office/powerpoint/2010/main" val="4146627969"/>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001C9F81-DB2C-42C9-B6F6-C5F374D31FE4}" type="slidenum">
              <a:rPr lang="en-AU" smtClean="0"/>
              <a:t>1</a:t>
            </a:fld>
            <a:endParaRPr lang="en-AU" dirty="0"/>
          </a:p>
        </p:txBody>
      </p:sp>
    </p:spTree>
    <p:extLst>
      <p:ext uri="{BB962C8B-B14F-4D97-AF65-F5344CB8AC3E}">
        <p14:creationId xmlns:p14="http://schemas.microsoft.com/office/powerpoint/2010/main" val="3626896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noProof="0" dirty="0"/>
              <a:t>Let’s apply the six main questions from the blockchain suitability evaluation framework to identity management.</a:t>
            </a:r>
          </a:p>
          <a:p>
            <a:pPr marL="171450" indent="-171450">
              <a:buFont typeface="Arial" panose="020B0604020202020204" pitchFamily="34" charset="0"/>
              <a:buChar char="•"/>
            </a:pPr>
            <a:r>
              <a:rPr lang="en-AU" noProof="0" dirty="0"/>
              <a:t>Identity management involves multiple parties, e.g., the identified party, the party that issued the identity, and the party that verify the identity.</a:t>
            </a:r>
          </a:p>
          <a:p>
            <a:pPr marL="171450" indent="-171450">
              <a:buFont typeface="Arial" panose="020B0604020202020204" pitchFamily="34" charset="0"/>
              <a:buChar char="•"/>
            </a:pPr>
            <a:r>
              <a:rPr lang="en-AU" noProof="0" dirty="0"/>
              <a:t>What is the current approach of identity management involves a trusted authority, for many use cases it is not essential, or at least we can decentralise that authorities role.</a:t>
            </a:r>
          </a:p>
          <a:p>
            <a:pPr marL="171450" indent="-171450">
              <a:buFont typeface="Arial" panose="020B0604020202020204" pitchFamily="34" charset="0"/>
              <a:buChar char="•"/>
            </a:pPr>
            <a:r>
              <a:rPr lang="en-AU" noProof="0" dirty="0"/>
              <a:t>While sometimes the same party is involved in issuing and verifying identity, it is not essential. For example, you can provide the identity in a form like a driver’s license that anybody can verify.</a:t>
            </a:r>
          </a:p>
          <a:p>
            <a:pPr marL="171450" indent="-171450">
              <a:buFont typeface="Arial" panose="020B0604020202020204" pitchFamily="34" charset="0"/>
              <a:buChar char="•"/>
            </a:pPr>
            <a:r>
              <a:rPr lang="en-AU" noProof="0" dirty="0"/>
              <a:t>We need the integrity of the identity as well as all actions with that identity need to be tracked for auditing purposes.</a:t>
            </a:r>
          </a:p>
          <a:p>
            <a:pPr marL="171450" indent="-171450">
              <a:buFont typeface="Arial" panose="020B0604020202020204" pitchFamily="34" charset="0"/>
              <a:buChar char="•"/>
            </a:pPr>
            <a:r>
              <a:rPr lang="en-AU" noProof="0" dirty="0"/>
              <a:t>While identities are read or verified quite often, they are not updated that frequently. Therefore, we don’t need high performance.</a:t>
            </a:r>
          </a:p>
          <a:p>
            <a:pPr marL="171450" indent="-171450">
              <a:buFont typeface="Arial" panose="020B0604020202020204" pitchFamily="34" charset="0"/>
              <a:buChar char="•"/>
            </a:pPr>
            <a:r>
              <a:rPr lang="en-AU" noProof="0" dirty="0"/>
              <a:t>Identities are all about transparency because we need to know who can do what.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noProof="0" dirty="0"/>
              <a:t>So, if you follow the evaluation framework, we will end with blocking as a suitable technology to implement identity management solutions. E.g., </a:t>
            </a:r>
            <a:r>
              <a:rPr lang="en-AU" noProof="0" dirty="0" err="1"/>
              <a:t>Uport</a:t>
            </a:r>
            <a:r>
              <a:rPr lang="en-AU" noProof="0" dirty="0"/>
              <a:t>, </a:t>
            </a:r>
            <a:r>
              <a:rPr lang="en-AU" noProof="0" dirty="0" err="1"/>
              <a:t>onename</a:t>
            </a:r>
            <a:r>
              <a:rPr lang="en-AU" noProof="0" dirty="0"/>
              <a:t>, and Hyperledger Indy are examples of black chain-based identity solutions.</a:t>
            </a:r>
          </a:p>
          <a:p>
            <a:pPr marL="171450" indent="-171450">
              <a:buFont typeface="Arial" panose="020B0604020202020204" pitchFamily="34" charset="0"/>
              <a:buChar char="•"/>
            </a:pPr>
            <a:endParaRPr lang="en-AU" noProof="0" dirty="0"/>
          </a:p>
          <a:p>
            <a:pPr marL="171450" indent="-171450">
              <a:buFont typeface="Arial" panose="020B0604020202020204" pitchFamily="34" charset="0"/>
              <a:buChar char="•"/>
            </a:pPr>
            <a:r>
              <a:rPr lang="en-AU" noProof="0" dirty="0">
                <a:effectLst/>
                <a:latin typeface="Helvetica Neue" panose="02000503000000020004" pitchFamily="2" charset="0"/>
              </a:rPr>
              <a:t>So to summarise, blockchains allow identities, roles, and authorisations of users to be verified by decentralised parties. Sometimes, even the identities could be issued by decentralised panties.</a:t>
            </a:r>
          </a:p>
          <a:p>
            <a:pPr marL="628650" lvl="1" indent="-171450">
              <a:buFont typeface="Arial" panose="020B0604020202020204" pitchFamily="34" charset="0"/>
              <a:buChar char="•"/>
            </a:pPr>
            <a:r>
              <a:rPr lang="en-AU" noProof="0" dirty="0">
                <a:effectLst/>
                <a:latin typeface="Helvetica Neue" panose="02000503000000020004" pitchFamily="2" charset="0"/>
              </a:rPr>
              <a:t>Therefore, both the identity data and their administration are decentralised.</a:t>
            </a:r>
          </a:p>
          <a:p>
            <a:pPr marL="628650" lvl="1" indent="-171450">
              <a:buFont typeface="Arial" panose="020B0604020202020204" pitchFamily="34" charset="0"/>
              <a:buChar char="•"/>
            </a:pPr>
            <a:r>
              <a:rPr lang="en-AU" noProof="0" dirty="0">
                <a:effectLst/>
                <a:latin typeface="Helvetica Neue" panose="02000503000000020004" pitchFamily="2" charset="0"/>
              </a:rPr>
              <a:t>Blockchains integrity property ensures the integrity of user identities, roles, and authorisations.</a:t>
            </a:r>
          </a:p>
          <a:p>
            <a:pPr marL="628650" lvl="1" indent="-171450">
              <a:buFont typeface="Arial" panose="020B0604020202020204" pitchFamily="34" charset="0"/>
              <a:buChar char="•"/>
            </a:pPr>
            <a:r>
              <a:rPr lang="en-AU" noProof="0" dirty="0">
                <a:effectLst/>
                <a:latin typeface="Helvetica Neue" panose="02000503000000020004" pitchFamily="2" charset="0"/>
              </a:rPr>
              <a:t>We could even split the identity information into different parts. For example, we can keep the age, gender, and address of a party as separate identity documents. Then when you go to a put you only need to prove that you’re over 18.</a:t>
            </a:r>
          </a:p>
          <a:p>
            <a:pPr marL="171450" indent="-171450">
              <a:buFont typeface="Arial" panose="020B0604020202020204" pitchFamily="34" charset="0"/>
              <a:buChar char="•"/>
            </a:pPr>
            <a:r>
              <a:rPr lang="en-AU" noProof="0" dirty="0">
                <a:effectLst/>
                <a:latin typeface="Helvetica Neue" panose="02000503000000020004" pitchFamily="2" charset="0"/>
              </a:rPr>
              <a:t>Privacy is a critical requirement for IDMs, and so plaintext identity information for users is not normally stored directly on a blockchain. Instead, that is either kept off-chain or perhaps encrypted on-chain. </a:t>
            </a:r>
          </a:p>
          <a:p>
            <a:pPr marL="628650" lvl="1" indent="-171450">
              <a:buFont typeface="Arial" panose="020B0604020202020204" pitchFamily="34" charset="0"/>
              <a:buChar char="•"/>
            </a:pPr>
            <a:r>
              <a:rPr lang="en-AU" noProof="0" dirty="0">
                <a:effectLst/>
                <a:latin typeface="Helvetica Neue" panose="02000503000000020004" pitchFamily="2" charset="0"/>
              </a:rPr>
              <a:t>For any solution, a significant privacy concern for system designers must be the possibility of reidentification attacks that may allow identities to be inferred from meta-data or relationships stored on the blockchain. </a:t>
            </a:r>
          </a:p>
          <a:p>
            <a:endParaRPr lang="en-AU" noProof="0"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10</a:t>
            </a:fld>
            <a:endParaRPr lang="en-AU" dirty="0"/>
          </a:p>
        </p:txBody>
      </p:sp>
    </p:spTree>
    <p:extLst>
      <p:ext uri="{BB962C8B-B14F-4D97-AF65-F5344CB8AC3E}">
        <p14:creationId xmlns:p14="http://schemas.microsoft.com/office/powerpoint/2010/main" val="1453359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Let’s talk about the supply chain use case.</a:t>
            </a:r>
          </a:p>
          <a:p>
            <a:pPr marL="628650" marR="0" lvl="1" indent="-171450" algn="l" defTabSz="713232"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Supply chains are multi-party systems without a trusted authority.</a:t>
            </a:r>
          </a:p>
          <a:p>
            <a:pPr marL="628650" marR="0" lvl="1" indent="-171450" algn="l" defTabSz="713232"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A vertically integrated supply chain typically has a centralized operator. However, it is not very difficult to decentralize this role.</a:t>
            </a:r>
          </a:p>
          <a:p>
            <a:pPr marL="628650" marR="0" lvl="1" indent="-171450" algn="l" defTabSz="713232"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To be able to track and trace what happens on a supply chain, we need to record all the data in an immutable matter. If something goes wrong, it should be possible to even figure out who is responsible for what. So, we need non-repudiation as well.</a:t>
            </a:r>
          </a:p>
          <a:p>
            <a:pPr marL="628650" marR="0" lvl="1" indent="-171450" algn="l" defTabSz="713232"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High performance depends on how you look at the problem. If you want to track and trace every item that flows through the supply chain, then blockchain is not the best way to store that data. However, if we consider large batches or containers of items, then of course the volume of data may be trackable on a blockchain. </a:t>
            </a:r>
            <a:r>
              <a:rPr lang="en-AU" dirty="0">
                <a:effectLst/>
                <a:latin typeface="Helvetica Neue" panose="02000503000000020004" pitchFamily="2" charset="0"/>
              </a:rPr>
              <a:t>While reasonably short latency is required at key points of the hand-over of goods, there is no requirement for extreme throughput or latency. </a:t>
            </a:r>
          </a:p>
          <a:p>
            <a:pPr marL="628650" marR="0" lvl="1" indent="-171450" algn="l" defTabSz="713232"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When it comes to transparency, we need to know how the items flow, but not necessarily information such as the price of items.</a:t>
            </a:r>
          </a:p>
          <a:p>
            <a:pPr marL="628650" marR="0" lvl="1" indent="-171450" algn="l" defTabSz="713232"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Particularly given the business confidentially need a decent ledger would probably be a better option to use a DLT over the blockchain.</a:t>
            </a:r>
          </a:p>
          <a:p>
            <a:pPr marL="171450" marR="0" lvl="0" indent="-171450" algn="l" defTabSz="713232"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Another example is stock markets that are quite related to blockchains given decentralized finance.</a:t>
            </a:r>
          </a:p>
          <a:p>
            <a:pPr marL="628650" marR="0" lvl="1" indent="-171450" algn="l" defTabSz="713232"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However, trading requires very high performance where the typical latency to buy and sell assets is usually in nanoseconds. Also, many buy and sell orders are processed concurrently.</a:t>
            </a:r>
          </a:p>
          <a:p>
            <a:pPr marL="628650" marR="0" lvl="1" indent="-171450" algn="l" defTabSz="713232" rtl="0" eaLnBrk="1" fontAlgn="auto" latinLnBrk="0" hangingPunct="1">
              <a:lnSpc>
                <a:spcPct val="100000"/>
              </a:lnSpc>
              <a:spcBef>
                <a:spcPts val="0"/>
              </a:spcBef>
              <a:spcAft>
                <a:spcPts val="0"/>
              </a:spcAft>
              <a:buClrTx/>
              <a:buSzTx/>
              <a:buFont typeface="Arial"/>
              <a:buChar char="•"/>
              <a:tabLst/>
              <a:defRPr/>
            </a:pPr>
            <a:r>
              <a:rPr lang="en-AU" dirty="0">
                <a:effectLst/>
                <a:latin typeface="Helvetica Neue" panose="02000503000000020004" pitchFamily="2" charset="0"/>
              </a:rPr>
              <a:t>In most jurisdictions, regulatory approval is required for the operation of stock market infrastructure,  and regulatory approval may be required for the trading of specific stocks. In those contexts, the stock market is a naturally trusted authority. </a:t>
            </a:r>
          </a:p>
          <a:p>
            <a:pPr marL="628650" marR="0" lvl="1" indent="-171450" algn="l" defTabSz="713232"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There needs to be confidentiality in terms of price, volume, and parties buying and selling.</a:t>
            </a:r>
          </a:p>
          <a:p>
            <a:pPr marL="628650" marR="0" lvl="1" indent="-171450" algn="l" defTabSz="713232"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Therefore, high-frequency trading is better handled through databases. </a:t>
            </a:r>
          </a:p>
          <a:p>
            <a:pPr marL="628650" marR="0" lvl="1" indent="-171450" algn="l" defTabSz="713232" rtl="0" eaLnBrk="1" fontAlgn="auto" latinLnBrk="0" hangingPunct="1">
              <a:lnSpc>
                <a:spcPct val="100000"/>
              </a:lnSpc>
              <a:spcBef>
                <a:spcPts val="0"/>
              </a:spcBef>
              <a:spcAft>
                <a:spcPts val="0"/>
              </a:spcAft>
              <a:buClrTx/>
              <a:buSzTx/>
              <a:buFont typeface="Arial"/>
              <a:buChar char="•"/>
              <a:tabLst/>
              <a:defRPr/>
            </a:pPr>
            <a:r>
              <a:rPr lang="en-AU" dirty="0">
                <a:effectLst/>
                <a:latin typeface="Helvetica Neue" panose="02000503000000020004" pitchFamily="2" charset="0"/>
              </a:rPr>
              <a:t>However, as stock markets typically settle trades (i.e. exchange the stocks and payment) at a later time, blockchains are useful in the record-keeping of assets. E.g., NASDAQ offers its </a:t>
            </a:r>
            <a:r>
              <a:rPr lang="en-AU" dirty="0" err="1">
                <a:effectLst/>
                <a:latin typeface="Helvetica Neue" panose="02000503000000020004" pitchFamily="2" charset="0"/>
              </a:rPr>
              <a:t>Linq</a:t>
            </a:r>
            <a:r>
              <a:rPr lang="en-AU" dirty="0">
                <a:effectLst/>
                <a:latin typeface="Helvetica Neue" panose="02000503000000020004" pitchFamily="2" charset="0"/>
              </a:rPr>
              <a:t> blockchain ledger for the registration and settlement of private securities.</a:t>
            </a:r>
            <a:endParaRPr lang="en-US" sz="1200" kern="1200" dirty="0">
              <a:solidFill>
                <a:schemeClr val="tx1"/>
              </a:solidFill>
              <a:effectLst/>
              <a:latin typeface="+mn-lt"/>
              <a:ea typeface="+mn-ea"/>
              <a:cs typeface="+mn-cs"/>
            </a:endParaRPr>
          </a:p>
          <a:p>
            <a:pPr marL="171450" marR="0" lvl="0" indent="-171450" algn="l" defTabSz="713232"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The last example is electronic health records management and sharing.</a:t>
            </a:r>
          </a:p>
          <a:p>
            <a:pPr marL="628650" marR="0" lvl="1" indent="-171450" algn="l" defTabSz="713232"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While it involves multiple parties, no central party dominating the operations or establishing trust, and there is a need for mutable record keeping, the biggest concern is the privacy of health data.</a:t>
            </a:r>
          </a:p>
          <a:p>
            <a:pPr marL="628650" marR="0" lvl="1" indent="-171450" algn="l" defTabSz="713232" rtl="0" eaLnBrk="1" fontAlgn="auto" latinLnBrk="0" hangingPunct="1">
              <a:lnSpc>
                <a:spcPct val="100000"/>
              </a:lnSpc>
              <a:spcBef>
                <a:spcPts val="0"/>
              </a:spcBef>
              <a:spcAft>
                <a:spcPts val="0"/>
              </a:spcAft>
              <a:buClrTx/>
              <a:buSzTx/>
              <a:buFont typeface="Arial"/>
              <a:buChar char="•"/>
              <a:tabLst/>
              <a:defRPr/>
            </a:pPr>
            <a:r>
              <a:rPr lang="en-AU" dirty="0">
                <a:effectLst/>
                <a:latin typeface="Helvetica Neue" panose="02000503000000020004" pitchFamily="2" charset="0"/>
              </a:rPr>
              <a:t>Healthcare service providers are decentralised trusted authorities. Each has access to patient data and the authority to make changes.</a:t>
            </a:r>
          </a:p>
          <a:p>
            <a:pPr marL="628650" marR="0" lvl="1" indent="-171450" algn="l" defTabSz="713232" rtl="0" eaLnBrk="1" fontAlgn="auto" latinLnBrk="0" hangingPunct="1">
              <a:lnSpc>
                <a:spcPct val="100000"/>
              </a:lnSpc>
              <a:spcBef>
                <a:spcPts val="0"/>
              </a:spcBef>
              <a:spcAft>
                <a:spcPts val="0"/>
              </a:spcAft>
              <a:buClrTx/>
              <a:buSzTx/>
              <a:buFont typeface="Arial"/>
              <a:buChar char="•"/>
              <a:tabLst/>
              <a:defRPr/>
            </a:pPr>
            <a:r>
              <a:rPr lang="en-AU" dirty="0">
                <a:effectLst/>
                <a:latin typeface="Helvetica Neue" panose="02000503000000020004" pitchFamily="2" charset="0"/>
              </a:rPr>
              <a:t>Operation is distributed across healthcare service providers</a:t>
            </a:r>
          </a:p>
          <a:p>
            <a:pPr marL="628650" marR="0" lvl="1" indent="-171450" algn="l" defTabSz="713232" rtl="0" eaLnBrk="1" fontAlgn="auto" latinLnBrk="0" hangingPunct="1">
              <a:lnSpc>
                <a:spcPct val="100000"/>
              </a:lnSpc>
              <a:spcBef>
                <a:spcPts val="0"/>
              </a:spcBef>
              <a:spcAft>
                <a:spcPts val="0"/>
              </a:spcAft>
              <a:buClrTx/>
              <a:buSzTx/>
              <a:buFont typeface="Arial"/>
              <a:buChar char="•"/>
              <a:tabLst/>
              <a:defRPr/>
            </a:pPr>
            <a:r>
              <a:rPr lang="en-AU" dirty="0">
                <a:effectLst/>
                <a:latin typeface="Helvetica Neue" panose="02000503000000020004" pitchFamily="2" charset="0"/>
              </a:rPr>
              <a:t>Health records cannot be inappropriately created or updated</a:t>
            </a:r>
          </a:p>
          <a:p>
            <a:pPr marL="628650" marR="0" lvl="1" indent="-171450" algn="l" defTabSz="713232" rtl="0" eaLnBrk="1" fontAlgn="auto" latinLnBrk="0" hangingPunct="1">
              <a:lnSpc>
                <a:spcPct val="100000"/>
              </a:lnSpc>
              <a:spcBef>
                <a:spcPts val="0"/>
              </a:spcBef>
              <a:spcAft>
                <a:spcPts val="0"/>
              </a:spcAft>
              <a:buClrTx/>
              <a:buSzTx/>
              <a:buFont typeface="Arial"/>
              <a:buChar char="•"/>
              <a:tabLst/>
              <a:defRPr/>
            </a:pPr>
            <a:r>
              <a:rPr lang="en-AU" dirty="0">
                <a:effectLst/>
                <a:latin typeface="Helvetica Neue" panose="02000503000000020004" pitchFamily="2" charset="0"/>
              </a:rPr>
              <a:t>Data transparency is the main issue - Patient privacy, is shared with patient consent, except in emergencies. Access to anonymised data for approved medical research</a:t>
            </a:r>
          </a:p>
          <a:p>
            <a:pPr marL="628650" marR="0" lvl="1" indent="-171450" algn="l" defTabSz="713232" rtl="0" eaLnBrk="1" fontAlgn="auto" latinLnBrk="0" hangingPunct="1">
              <a:lnSpc>
                <a:spcPct val="100000"/>
              </a:lnSpc>
              <a:spcBef>
                <a:spcPts val="0"/>
              </a:spcBef>
              <a:spcAft>
                <a:spcPts val="0"/>
              </a:spcAft>
              <a:buClrTx/>
              <a:buSzTx/>
              <a:buFont typeface="Arial"/>
              <a:buChar char="•"/>
              <a:tabLst/>
              <a:defRPr/>
            </a:pPr>
            <a:r>
              <a:rPr lang="en-AU" dirty="0">
                <a:effectLst/>
                <a:latin typeface="Helvetica Neue" panose="02000503000000020004" pitchFamily="2" charset="0"/>
              </a:rPr>
              <a:t>In addition to tight controls on read access, it is also important that health records cannot be inappropriately created or updated. </a:t>
            </a:r>
          </a:p>
          <a:p>
            <a:pPr marL="628650" marR="0" lvl="1" indent="-171450" algn="l" defTabSz="713232" rtl="0" eaLnBrk="1" fontAlgn="auto" latinLnBrk="0" hangingPunct="1">
              <a:lnSpc>
                <a:spcPct val="100000"/>
              </a:lnSpc>
              <a:spcBef>
                <a:spcPts val="0"/>
              </a:spcBef>
              <a:spcAft>
                <a:spcPts val="0"/>
              </a:spcAft>
              <a:buClrTx/>
              <a:buSzTx/>
              <a:buFont typeface="Arial"/>
              <a:buChar char="•"/>
              <a:tabLst/>
              <a:defRPr/>
            </a:pPr>
            <a:r>
              <a:rPr lang="en-AU" dirty="0">
                <a:effectLst/>
                <a:latin typeface="Helvetica Neue" panose="02000503000000020004" pitchFamily="2" charset="0"/>
              </a:rPr>
              <a:t>Also, accesses made to EHRs are often required to be logged for audit purposes. </a:t>
            </a:r>
            <a:endParaRPr lang="en-US" sz="1200" kern="1200" dirty="0">
              <a:solidFill>
                <a:schemeClr val="tx1"/>
              </a:solidFill>
              <a:effectLst/>
              <a:latin typeface="+mn-lt"/>
              <a:ea typeface="+mn-ea"/>
              <a:cs typeface="+mn-cs"/>
            </a:endParaRPr>
          </a:p>
          <a:p>
            <a:pPr marL="628650" marR="0" lvl="1" indent="-171450" algn="l" defTabSz="713232"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Hence, such data is better managed via centralized technologies.</a:t>
            </a:r>
          </a:p>
        </p:txBody>
      </p:sp>
      <p:sp>
        <p:nvSpPr>
          <p:cNvPr id="4" name="Slide Number Placeholder 3"/>
          <p:cNvSpPr>
            <a:spLocks noGrp="1"/>
          </p:cNvSpPr>
          <p:nvPr>
            <p:ph type="sldNum" sz="quarter" idx="10"/>
          </p:nvPr>
        </p:nvSpPr>
        <p:spPr/>
        <p:txBody>
          <a:bodyPr/>
          <a:lstStyle/>
          <a:p>
            <a:fld id="{001C9F81-DB2C-42C9-B6F6-C5F374D31FE4}" type="slidenum">
              <a:rPr lang="en-AU" smtClean="0"/>
              <a:t>11</a:t>
            </a:fld>
            <a:endParaRPr lang="en-AU"/>
          </a:p>
        </p:txBody>
      </p:sp>
    </p:spTree>
    <p:extLst>
      <p:ext uri="{BB962C8B-B14F-4D97-AF65-F5344CB8AC3E}">
        <p14:creationId xmlns:p14="http://schemas.microsoft.com/office/powerpoint/2010/main" val="2339493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496215-5E4C-414D-A8DB-C38AA7CF7C2A}" type="slidenum">
              <a:rPr lang="en-AU" smtClean="0"/>
              <a:pPr/>
              <a:t>12</a:t>
            </a:fld>
            <a:endParaRPr lang="en-AU"/>
          </a:p>
        </p:txBody>
      </p:sp>
    </p:spTree>
    <p:extLst>
      <p:ext uri="{BB962C8B-B14F-4D97-AF65-F5344CB8AC3E}">
        <p14:creationId xmlns:p14="http://schemas.microsoft.com/office/powerpoint/2010/main" val="124609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AU" sz="900" kern="1200" noProof="0" dirty="0">
                <a:solidFill>
                  <a:schemeClr val="tx1"/>
                </a:solidFill>
                <a:effectLst/>
                <a:latin typeface="+mn-lt"/>
                <a:ea typeface="+mn-ea"/>
                <a:cs typeface="+mn-cs"/>
              </a:rPr>
              <a:t>Once you decide to use a blockchain for a given use case, we need to design the solution. During which we also need to address some of the questions raised during the suitability evaluation.</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AU" noProof="0" dirty="0"/>
              <a:t>This figure outlines a design process where at every step, we need to systematically decide between alternative design options.</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AU" noProof="0" dirty="0"/>
              <a:t>We first determine how the trust can be decentralised if it’s centralized.</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AU" noProof="0" dirty="0"/>
              <a:t>Next, we focus on what mix of data and computations to be performed on-chain and off-chain.</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AU" noProof="0" dirty="0"/>
              <a:t>Next, we need to pick a suitable blockchain framework.</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AU" noProof="0" dirty="0"/>
              <a:t>Other related design choices include the configuration of that blockchain like block size and inter-block time.</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AU" noProof="0" dirty="0"/>
              <a:t>Finally, we need to think about how to deploy and operationalise it. A related topic is governance which is covered in a later topic.</a:t>
            </a:r>
          </a:p>
        </p:txBody>
      </p:sp>
      <p:sp>
        <p:nvSpPr>
          <p:cNvPr id="4" name="Slide Number Placeholder 3"/>
          <p:cNvSpPr>
            <a:spLocks noGrp="1"/>
          </p:cNvSpPr>
          <p:nvPr>
            <p:ph type="sldNum" sz="quarter" idx="10"/>
          </p:nvPr>
        </p:nvSpPr>
        <p:spPr/>
        <p:txBody>
          <a:bodyPr/>
          <a:lstStyle/>
          <a:p>
            <a:fld id="{001C9F81-DB2C-42C9-B6F6-C5F374D31FE4}" type="slidenum">
              <a:rPr lang="en-AU" smtClean="0"/>
              <a:t>13</a:t>
            </a:fld>
            <a:endParaRPr lang="en-AU"/>
          </a:p>
        </p:txBody>
      </p:sp>
    </p:spTree>
    <p:extLst>
      <p:ext uri="{BB962C8B-B14F-4D97-AF65-F5344CB8AC3E}">
        <p14:creationId xmlns:p14="http://schemas.microsoft.com/office/powerpoint/2010/main" val="1786967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AU" sz="900" kern="1200" baseline="0" noProof="0" dirty="0">
                <a:solidFill>
                  <a:schemeClr val="tx1"/>
                </a:solidFill>
                <a:effectLst/>
                <a:latin typeface="+mn-lt"/>
                <a:ea typeface="+mn-ea"/>
                <a:cs typeface="+mn-cs"/>
              </a:rPr>
              <a:t>After evaluating the suitability of using blockchain, the next step is to decentralise the trusted authority if there is any.</a:t>
            </a:r>
          </a:p>
          <a:p>
            <a:pPr marL="171450" marR="0" lvl="0" indent="-171450" algn="l" defTabSz="713232" rtl="0" eaLnBrk="1" fontAlgn="auto" latinLnBrk="0" hangingPunct="1">
              <a:lnSpc>
                <a:spcPct val="100000"/>
              </a:lnSpc>
              <a:spcBef>
                <a:spcPts val="0"/>
              </a:spcBef>
              <a:spcAft>
                <a:spcPts val="0"/>
              </a:spcAft>
              <a:buClrTx/>
              <a:buSzTx/>
              <a:buFont typeface="Arial"/>
              <a:buChar char="•"/>
              <a:tabLst/>
              <a:defRPr/>
            </a:pPr>
            <a:r>
              <a:rPr lang="en-AU" sz="900" noProof="0" dirty="0"/>
              <a:t>While the trusted authority may not be replaceable in many use cases, sometimes we can replace that authority with an industrial consortium where everyone has equal rights.</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AU" sz="900" kern="1200" noProof="0" dirty="0">
                <a:solidFill>
                  <a:schemeClr val="tx1"/>
                </a:solidFill>
                <a:effectLst/>
                <a:latin typeface="+mn-lt"/>
                <a:ea typeface="+mn-ea"/>
                <a:cs typeface="+mn-cs"/>
              </a:rPr>
              <a:t>There is a spectrum of options ranging from centralised monopolies, to central parties with competition between parties, to services provided jointly by a consortium, through to fully open service provision in a public peer-to-peer system. However, talking to most of the options on the right means significant changes to how a business operates.</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AU" sz="900" kern="1200" noProof="0" dirty="0">
                <a:solidFill>
                  <a:schemeClr val="tx1"/>
                </a:solidFill>
                <a:effectLst/>
                <a:latin typeface="+mn-lt"/>
                <a:ea typeface="+mn-ea"/>
                <a:cs typeface="+mn-cs"/>
              </a:rPr>
              <a:t>It is possible to arrive at an acceptable solution where some components or functions are decentralised while others are centralised.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AU" noProof="0" dirty="0"/>
              <a:t>However, recently we are now seeing use cases that even a trusted authority may use a blockchain to get other benefits, such as programmability. Central bank digital currencies (CBDC) and registries maintained by stock exchanges about asset ownership are examples of systems using blockchains, even though it is under the control of a single trusted authority.</a:t>
            </a:r>
          </a:p>
          <a:p>
            <a:endParaRPr lang="en-AU" noProof="0" dirty="0"/>
          </a:p>
        </p:txBody>
      </p:sp>
      <p:sp>
        <p:nvSpPr>
          <p:cNvPr id="4" name="Slide Number Placeholder 3"/>
          <p:cNvSpPr>
            <a:spLocks noGrp="1"/>
          </p:cNvSpPr>
          <p:nvPr>
            <p:ph type="sldNum" sz="quarter" idx="10"/>
          </p:nvPr>
        </p:nvSpPr>
        <p:spPr/>
        <p:txBody>
          <a:bodyPr/>
          <a:lstStyle/>
          <a:p>
            <a:fld id="{001C9F81-DB2C-42C9-B6F6-C5F374D31FE4}" type="slidenum">
              <a:rPr lang="en-AU" smtClean="0"/>
              <a:t>14</a:t>
            </a:fld>
            <a:endParaRPr lang="en-AU"/>
          </a:p>
        </p:txBody>
      </p:sp>
    </p:spTree>
    <p:extLst>
      <p:ext uri="{BB962C8B-B14F-4D97-AF65-F5344CB8AC3E}">
        <p14:creationId xmlns:p14="http://schemas.microsoft.com/office/powerpoint/2010/main" val="9004902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900" kern="1200" dirty="0">
                <a:solidFill>
                  <a:schemeClr val="tx1"/>
                </a:solidFill>
                <a:effectLst/>
                <a:latin typeface="+mn-lt"/>
                <a:ea typeface="+mn-ea"/>
                <a:cs typeface="+mn-cs"/>
              </a:rPr>
              <a:t>The next step is to decide what is on and</a:t>
            </a:r>
            <a:r>
              <a:rPr lang="en-US" sz="900" kern="1200" baseline="0" dirty="0">
                <a:solidFill>
                  <a:schemeClr val="tx1"/>
                </a:solidFill>
                <a:effectLst/>
                <a:latin typeface="+mn-lt"/>
                <a:ea typeface="+mn-ea"/>
                <a:cs typeface="+mn-cs"/>
              </a:rPr>
              <a:t> off the blockchain depending on the characteristics of data and computation.</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While blockchains provide several unique properties, the amount of computational power and data storage space available on a blockchain network remains limited.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The monetary cost of using public blockchains follows a different cost model than conventional software systems.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Regarding cost efficiency, performance, and flexibility, major design decisions in using a blockchain include choosing what data and computation should be placed on-chain and what should be kept off-chain. </a:t>
            </a:r>
          </a:p>
          <a:p>
            <a:pPr marL="628650" lvl="1" indent="-171450">
              <a:buFont typeface="Arial"/>
              <a:buChar char="•"/>
            </a:pPr>
            <a:r>
              <a:rPr lang="en-US" sz="900" kern="1200" dirty="0">
                <a:solidFill>
                  <a:schemeClr val="tx1"/>
                </a:solidFill>
                <a:effectLst/>
                <a:latin typeface="+mn-lt"/>
                <a:ea typeface="+mn-ea"/>
                <a:cs typeface="+mn-cs"/>
              </a:rPr>
              <a:t>Functionality such as user interfaces, cryptographic key management, IoT integration, and communications with other external systems is inherently off-chain. </a:t>
            </a:r>
          </a:p>
          <a:p>
            <a:pPr marL="171450" indent="-171450">
              <a:buFont typeface="Arial" panose="020B0604020202020204" pitchFamily="34" charset="0"/>
              <a:buChar char="•"/>
            </a:pPr>
            <a:r>
              <a:rPr lang="en-US" dirty="0"/>
              <a:t>When data are kept off-chain for privacy or other reason, it also affects the computations that can be done on-chain, as without rich data smart contracts cannot run complex business logic.</a:t>
            </a:r>
          </a:p>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15</a:t>
            </a:fld>
            <a:endParaRPr lang="en-AU"/>
          </a:p>
        </p:txBody>
      </p:sp>
    </p:spTree>
    <p:extLst>
      <p:ext uri="{BB962C8B-B14F-4D97-AF65-F5344CB8AC3E}">
        <p14:creationId xmlns:p14="http://schemas.microsoft.com/office/powerpoint/2010/main" val="9004902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713232"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Here are a few examples of on- and off-chain trade-off we may need to consider.</a:t>
            </a:r>
            <a:endParaRPr lang="en-US" dirty="0"/>
          </a:p>
          <a:p>
            <a:endParaRPr lang="en-US" sz="9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16</a:t>
            </a:fld>
            <a:endParaRPr lang="en-AU"/>
          </a:p>
        </p:txBody>
      </p:sp>
    </p:spTree>
    <p:extLst>
      <p:ext uri="{BB962C8B-B14F-4D97-AF65-F5344CB8AC3E}">
        <p14:creationId xmlns:p14="http://schemas.microsoft.com/office/powerpoint/2010/main" val="17869675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kinds of overviews on design decision regarding</a:t>
            </a:r>
            <a:r>
              <a:rPr lang="en-US" baseline="0" dirty="0"/>
              <a:t> on-chain and off-chain and their impact are useful in deciding what stays on- and off-chain.</a:t>
            </a:r>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17</a:t>
            </a:fld>
            <a:endParaRPr lang="en-AU"/>
          </a:p>
        </p:txBody>
      </p:sp>
    </p:spTree>
    <p:extLst>
      <p:ext uri="{BB962C8B-B14F-4D97-AF65-F5344CB8AC3E}">
        <p14:creationId xmlns:p14="http://schemas.microsoft.com/office/powerpoint/2010/main" val="32277600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The next step is to select and then configure the chosen blockchain. We are discussing them together as they are interrelated.</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When choosing a blockchain platform we should consider aspects like:</a:t>
            </a:r>
          </a:p>
          <a:p>
            <a:pPr marL="628650" marR="0" lvl="1" indent="-171450" algn="l" defTabSz="713232" rtl="0" eaLnBrk="1" fontAlgn="auto" latinLnBrk="0" hangingPunct="1">
              <a:lnSpc>
                <a:spcPct val="100000"/>
              </a:lnSpc>
              <a:spcBef>
                <a:spcPts val="0"/>
              </a:spcBef>
              <a:spcAft>
                <a:spcPts val="0"/>
              </a:spcAft>
              <a:buClrTx/>
              <a:buSzTx/>
              <a:buFont typeface="Arial"/>
              <a:buChar char="•"/>
              <a:tabLst/>
              <a:defRPr/>
            </a:pPr>
            <a:r>
              <a:rPr lang="en-US" dirty="0"/>
              <a:t>Use case requirements – Most of these aspects are covered in the evaluation framework work, e.g., performance, privacy, and trust </a:t>
            </a:r>
            <a:r>
              <a:rPr lang="en-US" dirty="0" err="1"/>
              <a:t>decentralisation</a:t>
            </a:r>
            <a:r>
              <a:rPr lang="en-US" dirty="0"/>
              <a:t>. </a:t>
            </a:r>
          </a:p>
          <a:p>
            <a:pPr marL="628650" marR="0" lvl="1" indent="-171450" algn="l" defTabSz="713232" rtl="0" eaLnBrk="1" fontAlgn="auto" latinLnBrk="0" hangingPunct="1">
              <a:lnSpc>
                <a:spcPct val="100000"/>
              </a:lnSpc>
              <a:spcBef>
                <a:spcPts val="0"/>
              </a:spcBef>
              <a:spcAft>
                <a:spcPts val="0"/>
              </a:spcAft>
              <a:buClrTx/>
              <a:buSzTx/>
              <a:buFont typeface="Arial"/>
              <a:buChar char="•"/>
              <a:tabLst/>
              <a:defRPr/>
            </a:pPr>
            <a:r>
              <a:rPr lang="en-US" dirty="0"/>
              <a:t>Characteristics </a:t>
            </a:r>
            <a:r>
              <a:rPr lang="en-AU" dirty="0"/>
              <a:t>of blockchain platform like transaction cost, inter-block time, transaction throughput, time to finality, power consumption, no of nodes, etc.</a:t>
            </a:r>
          </a:p>
          <a:p>
            <a:pPr marL="1085850" marR="0" lvl="2" indent="-171450" algn="l" defTabSz="713232" rtl="0" eaLnBrk="1" fontAlgn="auto" latinLnBrk="0" hangingPunct="1">
              <a:lnSpc>
                <a:spcPct val="100000"/>
              </a:lnSpc>
              <a:spcBef>
                <a:spcPts val="0"/>
              </a:spcBef>
              <a:spcAft>
                <a:spcPts val="0"/>
              </a:spcAft>
              <a:buClrTx/>
              <a:buSzTx/>
              <a:buFont typeface="Arial"/>
              <a:buChar char="•"/>
              <a:tabLst/>
              <a:defRPr/>
            </a:pPr>
            <a:r>
              <a:rPr lang="en-AU" dirty="0"/>
              <a:t>We sometimes distinguish between a platform and a framework. A platform is an instance of blockchain software, e.g., Ethereum. Whereas blockchain software is referred to as a framework, e.g., Hyperledger Fabric (HLF).</a:t>
            </a:r>
            <a:endParaRPr lang="en-US" dirty="0"/>
          </a:p>
          <a:p>
            <a:pPr marL="628650" marR="0" lvl="1" indent="-171450" algn="l" defTabSz="713232" rtl="0" eaLnBrk="1" fontAlgn="auto" latinLnBrk="0" hangingPunct="1">
              <a:lnSpc>
                <a:spcPct val="100000"/>
              </a:lnSpc>
              <a:spcBef>
                <a:spcPts val="0"/>
              </a:spcBef>
              <a:spcAft>
                <a:spcPts val="0"/>
              </a:spcAft>
              <a:buClrTx/>
              <a:buSzTx/>
              <a:buFont typeface="Arial"/>
              <a:buChar char="•"/>
              <a:tabLst/>
              <a:defRPr/>
            </a:pPr>
            <a:r>
              <a:rPr lang="en-US" dirty="0"/>
              <a:t>What trade-offs we are willing to make based on trade-off analysis?</a:t>
            </a:r>
          </a:p>
          <a:p>
            <a:pPr marL="628650" marR="0" lvl="1" indent="-171450" algn="l" defTabSz="713232" rtl="0" eaLnBrk="1" fontAlgn="auto" latinLnBrk="0" hangingPunct="1">
              <a:lnSpc>
                <a:spcPct val="100000"/>
              </a:lnSpc>
              <a:spcBef>
                <a:spcPts val="0"/>
              </a:spcBef>
              <a:spcAft>
                <a:spcPts val="0"/>
              </a:spcAft>
              <a:buClrTx/>
              <a:buSzTx/>
              <a:buFont typeface="Arial"/>
              <a:buChar char="•"/>
              <a:tabLst/>
              <a:defRPr/>
            </a:pPr>
            <a:r>
              <a:rPr lang="en-US" dirty="0"/>
              <a:t>For use cases like publicly accessible tokens, we better use a public platform. However, there was a tendency to introduce a new blockchain with a new application. However, this trend has changed and now applications are released on established platforms, and they may later move to their platform.</a:t>
            </a:r>
          </a:p>
          <a:p>
            <a:pPr marL="171450" marR="0" lvl="0" indent="-171450" algn="l" defTabSz="713232" rtl="0" eaLnBrk="1" fontAlgn="auto" latinLnBrk="0" hangingPunct="1">
              <a:lnSpc>
                <a:spcPct val="100000"/>
              </a:lnSpc>
              <a:spcBef>
                <a:spcPts val="0"/>
              </a:spcBef>
              <a:spcAft>
                <a:spcPts val="0"/>
              </a:spcAft>
              <a:buClrTx/>
              <a:buSzTx/>
              <a:buFont typeface="Arial"/>
              <a:buChar char="•"/>
              <a:tabLst/>
              <a:defRPr/>
            </a:pPr>
            <a:r>
              <a:rPr lang="en-US" dirty="0"/>
              <a:t>Typically, once you chose an existing blockchain platform, consensus protocol and other decisions like transaction fees and performance are fixed.</a:t>
            </a:r>
          </a:p>
          <a:p>
            <a:pPr marL="171450" marR="0" lvl="0" indent="-171450" algn="l" defTabSz="713232" rtl="0" eaLnBrk="1" fontAlgn="auto" latinLnBrk="0" hangingPunct="1">
              <a:lnSpc>
                <a:spcPct val="100000"/>
              </a:lnSpc>
              <a:spcBef>
                <a:spcPts val="0"/>
              </a:spcBef>
              <a:spcAft>
                <a:spcPts val="0"/>
              </a:spcAft>
              <a:buClrTx/>
              <a:buSzTx/>
              <a:buFont typeface="Arial"/>
              <a:buChar char="•"/>
              <a:tabLst/>
              <a:defRPr/>
            </a:pPr>
            <a:r>
              <a:rPr lang="en-US" dirty="0"/>
              <a:t>However, if you decide to deploy an existing framework (including Ethereum) you can set various configuration options, e.g.,</a:t>
            </a:r>
          </a:p>
          <a:p>
            <a:pPr marL="628650" marR="0" lvl="1" indent="-171450" algn="l" defTabSz="713232" rtl="0" eaLnBrk="1" fontAlgn="auto" latinLnBrk="0" hangingPunct="1">
              <a:lnSpc>
                <a:spcPct val="100000"/>
              </a:lnSpc>
              <a:spcBef>
                <a:spcPts val="0"/>
              </a:spcBef>
              <a:spcAft>
                <a:spcPts val="0"/>
              </a:spcAft>
              <a:buClrTx/>
              <a:buSzTx/>
              <a:buFont typeface="Arial"/>
              <a:buChar char="•"/>
              <a:tabLst/>
              <a:defRPr/>
            </a:pPr>
            <a:r>
              <a:rPr lang="en-US" dirty="0"/>
              <a:t>Inter-block time is configurable just by configuration in private blockchains (e.g., in HLF you can change the default inter-block time of 2 sec) or adjust the difficulty of mining (e.g., </a:t>
            </a:r>
            <a:r>
              <a:rPr lang="en-US" dirty="0" err="1"/>
              <a:t>PoW</a:t>
            </a:r>
            <a:r>
              <a:rPr lang="en-US" dirty="0"/>
              <a:t>).</a:t>
            </a:r>
          </a:p>
          <a:p>
            <a:pPr marL="628650" marR="0" lvl="1" indent="-171450" algn="l" defTabSz="713232" rtl="0" eaLnBrk="1" fontAlgn="auto" latinLnBrk="0" hangingPunct="1">
              <a:lnSpc>
                <a:spcPct val="100000"/>
              </a:lnSpc>
              <a:spcBef>
                <a:spcPts val="0"/>
              </a:spcBef>
              <a:spcAft>
                <a:spcPts val="0"/>
              </a:spcAft>
              <a:buClrTx/>
              <a:buSzTx/>
              <a:buFont typeface="Arial"/>
              <a:buChar char="•"/>
              <a:tabLst/>
              <a:defRPr/>
            </a:pPr>
            <a:r>
              <a:rPr lang="en-US" dirty="0"/>
              <a:t>HLF also supports pluggable implementations of various consensus protocols. The number of operations is limited (almost none) in the latest releases as operations with security, performance, and availability issues have been churned out.</a:t>
            </a:r>
            <a:endParaRPr lang="en-US" sz="900" kern="1200" dirty="0">
              <a:solidFill>
                <a:schemeClr val="tx1"/>
              </a:solidFill>
              <a:effectLst/>
              <a:latin typeface="+mn-lt"/>
              <a:ea typeface="+mn-ea"/>
              <a:cs typeface="+mn-cs"/>
            </a:endParaRPr>
          </a:p>
          <a:p>
            <a:pPr marL="0" marR="0" indent="0" algn="l" defTabSz="713232"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1C9F81-DB2C-42C9-B6F6-C5F374D31FE4}" type="slidenum">
              <a:rPr lang="en-AU" smtClean="0"/>
              <a:t>18</a:t>
            </a:fld>
            <a:endParaRPr lang="en-AU"/>
          </a:p>
        </p:txBody>
      </p:sp>
    </p:spTree>
    <p:extLst>
      <p:ext uri="{BB962C8B-B14F-4D97-AF65-F5344CB8AC3E}">
        <p14:creationId xmlns:p14="http://schemas.microsoft.com/office/powerpoint/2010/main" val="9004902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713232"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The last step is deployment and operation.</a:t>
            </a:r>
          </a:p>
          <a:p>
            <a:pPr marL="171450" marR="0" lvl="0" indent="-171450" algn="l" defTabSz="713232"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How you decide to </a:t>
            </a:r>
            <a:r>
              <a:rPr lang="en-AU" dirty="0"/>
              <a:t>deploy a blockchain platform impacts quality attributes.</a:t>
            </a:r>
          </a:p>
          <a:p>
            <a:pPr marL="628650" marR="0" lvl="1" indent="-171450" algn="l" defTabSz="713232" rtl="0" eaLnBrk="1" fontAlgn="auto" latinLnBrk="0" hangingPunct="1">
              <a:lnSpc>
                <a:spcPct val="100000"/>
              </a:lnSpc>
              <a:spcBef>
                <a:spcPts val="0"/>
              </a:spcBef>
              <a:spcAft>
                <a:spcPts val="0"/>
              </a:spcAft>
              <a:buClrTx/>
              <a:buSzTx/>
              <a:buFont typeface="Arial"/>
              <a:buChar char="•"/>
              <a:tabLst/>
              <a:defRPr/>
            </a:pPr>
            <a:r>
              <a:rPr lang="en-AU" dirty="0"/>
              <a:t>On-premises hosting by multiple parties leads to better decentralisation and enhance high availability. However, this comes at a high cost of hardware and networking, as well as a high administrative burden where each site is expected to manage its instance independently of others. Managing security is a bigger challenge and parties may not have sufficient expertise.</a:t>
            </a:r>
          </a:p>
          <a:p>
            <a:pPr marL="628650" marR="0" lvl="1" indent="-171450" algn="l" defTabSz="713232" rtl="0" eaLnBrk="1" fontAlgn="auto" latinLnBrk="0" hangingPunct="1">
              <a:lnSpc>
                <a:spcPct val="100000"/>
              </a:lnSpc>
              <a:spcBef>
                <a:spcPts val="0"/>
              </a:spcBef>
              <a:spcAft>
                <a:spcPts val="0"/>
              </a:spcAft>
              <a:buClrTx/>
              <a:buSzTx/>
              <a:buFont typeface="Arial"/>
              <a:buChar char="•"/>
              <a:tabLst/>
              <a:defRPr/>
            </a:pPr>
            <a:r>
              <a:rPr lang="en-AU" dirty="0"/>
              <a:t>A more popular option for enterprise applications is cloud hosting or Blockchain-as-a-Service (BaaS). Like other cloud-based services this results and low cost and administration burden. However, reliance on a cloud provider means centralisation and relatively low availability (it may be possible to deploy the network across different availability zones of the cloud provider). Compared to individual parties managing security, cloud providers are better equipped to manage security as their scale of operations enables them to recruit experts.</a:t>
            </a:r>
          </a:p>
          <a:p>
            <a:pPr marL="1085850" marR="0" lvl="2" indent="-171450" algn="l" defTabSz="713232" rtl="0" eaLnBrk="1" fontAlgn="auto" latinLnBrk="0" hangingPunct="1">
              <a:lnSpc>
                <a:spcPct val="100000"/>
              </a:lnSpc>
              <a:spcBef>
                <a:spcPts val="0"/>
              </a:spcBef>
              <a:spcAft>
                <a:spcPts val="0"/>
              </a:spcAft>
              <a:buClrTx/>
              <a:buSzTx/>
              <a:buFont typeface="Arial"/>
              <a:buChar char="•"/>
              <a:tabLst/>
              <a:defRPr/>
            </a:pPr>
            <a:r>
              <a:rPr lang="en-AU" dirty="0"/>
              <a:t>This option is also used to host some public blockchain nodes, e.g., on AWS you can readily deploy an Ethereum node and connect it to a public Ethereum.</a:t>
            </a:r>
          </a:p>
          <a:p>
            <a:pPr marL="171450" indent="-171450">
              <a:buFont typeface="Arial" panose="020B0604020202020204" pitchFamily="34" charset="0"/>
              <a:buChar char="•"/>
            </a:pPr>
            <a:r>
              <a:rPr lang="en-AU" dirty="0"/>
              <a:t>Operating a blockchain is challenging compared to conventional information systems.</a:t>
            </a:r>
          </a:p>
          <a:p>
            <a:pPr marL="628650" lvl="1" indent="-171450">
              <a:buFont typeface="Arial" panose="020B0604020202020204" pitchFamily="34" charset="0"/>
              <a:buChar char="•"/>
            </a:pPr>
            <a:r>
              <a:rPr lang="en-AU" dirty="0"/>
              <a:t>Blockchains and smart contracts are harder to modify/update than conventional systems as changes need to be pushed to multiple nodes administrated by different parties. Hence, changes may not be applied across the entire system at the same time. </a:t>
            </a:r>
          </a:p>
          <a:p>
            <a:pPr marL="628650" lvl="1" indent="-171450">
              <a:buFont typeface="Arial" panose="020B0604020202020204" pitchFamily="34" charset="0"/>
              <a:buChar char="•"/>
            </a:pPr>
            <a:r>
              <a:rPr lang="en-AU" dirty="0"/>
              <a:t>Alternatively, by design blockchains were not supposed to be updated as immutability is a key property that enhances trust. </a:t>
            </a:r>
            <a:r>
              <a:rPr lang="en-AU" dirty="0">
                <a:effectLst/>
                <a:latin typeface="Helvetica Neue" panose="02000503000000020004" pitchFamily="2" charset="0"/>
              </a:rPr>
              <a:t>E.g., in smart contracts to regulate interactions between mutually-untrusting parties, trust is derived partly from the fact that the code cannot be changed easily. </a:t>
            </a:r>
            <a:endParaRPr lang="en-AU"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Updating software can be physically and administratively difficult to coordinate. E.g., typically in blockchains, we update the software and after a certain block number only the updates take effect. The idea is by that block number majority of the nodes will be running the updated code.</a:t>
            </a:r>
          </a:p>
          <a:p>
            <a:pPr marL="171450" indent="-171450">
              <a:buFont typeface="Arial" panose="020B0604020202020204" pitchFamily="34" charset="0"/>
              <a:buChar char="•"/>
            </a:pPr>
            <a:r>
              <a:rPr lang="en-AU" dirty="0"/>
              <a:t>Governance is the process of making and enforcing decisions on the platform’s operations.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effectLst/>
                <a:latin typeface="Helvetica Neue" panose="02000503000000020004" pitchFamily="2" charset="0"/>
              </a:rPr>
              <a:t>In a multi-party system with no single owner, managing these changes is more like diplomacy than traditional risk management or conventional product management. Governance</a:t>
            </a:r>
            <a:r>
              <a:rPr lang="en-AU" dirty="0"/>
              <a:t> is essential to minimise conflicts, update smart contracts, and keep the system running.</a:t>
            </a:r>
            <a:endParaRPr lang="en-AU" sz="1200" dirty="0"/>
          </a:p>
          <a:p>
            <a:pPr marL="628650" marR="0" lvl="1" indent="-171450" algn="l" defTabSz="713232" rtl="0" eaLnBrk="1" fontAlgn="auto" latinLnBrk="0" hangingPunct="1">
              <a:lnSpc>
                <a:spcPct val="100000"/>
              </a:lnSpc>
              <a:spcBef>
                <a:spcPts val="0"/>
              </a:spcBef>
              <a:spcAft>
                <a:spcPts val="0"/>
              </a:spcAft>
              <a:buClrTx/>
              <a:buSzTx/>
              <a:buFont typeface="Arial"/>
              <a:buChar char="•"/>
              <a:tabLst/>
              <a:defRPr/>
            </a:pPr>
            <a:r>
              <a:rPr lang="en-AU" sz="1200" dirty="0"/>
              <a:t>Governance also answers questions like who pays for a decentralised system and who chooses policy (including privacy).</a:t>
            </a:r>
          </a:p>
          <a:p>
            <a:pPr marL="628650" marR="0" lvl="1" indent="-171450" algn="l" defTabSz="713232" rtl="0" eaLnBrk="1" fontAlgn="auto" latinLnBrk="0" hangingPunct="1">
              <a:lnSpc>
                <a:spcPct val="100000"/>
              </a:lnSpc>
              <a:spcBef>
                <a:spcPts val="0"/>
              </a:spcBef>
              <a:spcAft>
                <a:spcPts val="0"/>
              </a:spcAft>
              <a:buClrTx/>
              <a:buSzTx/>
              <a:buFont typeface="Arial"/>
              <a:buChar char="•"/>
              <a:tabLst/>
              <a:defRPr/>
            </a:pPr>
            <a:r>
              <a:rPr lang="en-AU" dirty="0">
                <a:effectLst/>
                <a:latin typeface="Helvetica Neue" panose="02000503000000020004" pitchFamily="2" charset="0"/>
              </a:rPr>
              <a:t>Lessons may be drawn from governance in open-source software, which faces similar development challenges. </a:t>
            </a:r>
          </a:p>
        </p:txBody>
      </p:sp>
      <p:sp>
        <p:nvSpPr>
          <p:cNvPr id="4" name="Slide Number Placeholder 3"/>
          <p:cNvSpPr>
            <a:spLocks noGrp="1"/>
          </p:cNvSpPr>
          <p:nvPr>
            <p:ph type="sldNum" sz="quarter" idx="10"/>
          </p:nvPr>
        </p:nvSpPr>
        <p:spPr/>
        <p:txBody>
          <a:bodyPr/>
          <a:lstStyle/>
          <a:p>
            <a:fld id="{001C9F81-DB2C-42C9-B6F6-C5F374D31FE4}" type="slidenum">
              <a:rPr lang="en-AU" smtClean="0"/>
              <a:t>19</a:t>
            </a:fld>
            <a:endParaRPr lang="en-AU"/>
          </a:p>
        </p:txBody>
      </p:sp>
    </p:spTree>
    <p:extLst>
      <p:ext uri="{BB962C8B-B14F-4D97-AF65-F5344CB8AC3E}">
        <p14:creationId xmlns:p14="http://schemas.microsoft.com/office/powerpoint/2010/main" val="900490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We’ll start with a framework to evaluate whether a given use case is suitable to be solved with a blockchain.</a:t>
            </a:r>
          </a:p>
          <a:p>
            <a:pPr marL="171450" indent="-171450">
              <a:buFont typeface="Arial" panose="020B0604020202020204" pitchFamily="34" charset="0"/>
              <a:buChar char="•"/>
            </a:pPr>
            <a:r>
              <a:rPr lang="en-AU" dirty="0"/>
              <a:t>Then, if it is determined to be suitable, we will discuss how we can start designing the system while addressing some of suitability questions that need to be addressed during the design process.</a:t>
            </a:r>
          </a:p>
        </p:txBody>
      </p:sp>
      <p:sp>
        <p:nvSpPr>
          <p:cNvPr id="4" name="Slide Number Placeholder 3"/>
          <p:cNvSpPr>
            <a:spLocks noGrp="1"/>
          </p:cNvSpPr>
          <p:nvPr>
            <p:ph type="sldNum" sz="quarter" idx="5"/>
          </p:nvPr>
        </p:nvSpPr>
        <p:spPr/>
        <p:txBody>
          <a:bodyPr/>
          <a:lstStyle/>
          <a:p>
            <a:fld id="{9A496215-5E4C-414D-A8DB-C38AA7CF7C2A}" type="slidenum">
              <a:rPr lang="en-AU" smtClean="0"/>
              <a:pPr/>
              <a:t>2</a:t>
            </a:fld>
            <a:endParaRPr lang="en-AU" dirty="0"/>
          </a:p>
        </p:txBody>
      </p:sp>
    </p:spTree>
    <p:extLst>
      <p:ext uri="{BB962C8B-B14F-4D97-AF65-F5344CB8AC3E}">
        <p14:creationId xmlns:p14="http://schemas.microsoft.com/office/powerpoint/2010/main" val="1292272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496215-5E4C-414D-A8DB-C38AA7CF7C2A}" type="slidenum">
              <a:rPr lang="en-AU" smtClean="0"/>
              <a:pPr/>
              <a:t>3</a:t>
            </a:fld>
            <a:endParaRPr lang="en-AU"/>
          </a:p>
        </p:txBody>
      </p:sp>
    </p:spTree>
    <p:extLst>
      <p:ext uri="{BB962C8B-B14F-4D97-AF65-F5344CB8AC3E}">
        <p14:creationId xmlns:p14="http://schemas.microsoft.com/office/powerpoint/2010/main" val="1826882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Before we decided to build a software system using blockchain, we need to first determine whether it makes sense to use a blockchain to solve the problem.</a:t>
            </a:r>
          </a:p>
          <a:p>
            <a:pPr marL="171450" indent="-171450">
              <a:buFont typeface="Arial" panose="020B0604020202020204" pitchFamily="34" charset="0"/>
              <a:buChar char="•"/>
            </a:pPr>
            <a:r>
              <a:rPr lang="en-AU" dirty="0"/>
              <a:t>We said that blockchains are good for new trustworthy or efficient ways of working together.</a:t>
            </a:r>
          </a:p>
          <a:p>
            <a:pPr marL="171450" lvl="0" indent="-171450">
              <a:buFont typeface="Arial" panose="020B0604020202020204" pitchFamily="34" charset="0"/>
              <a:buChar char="•"/>
            </a:pPr>
            <a:r>
              <a:rPr lang="en-AU" dirty="0"/>
              <a:t>So our focus should be on gaps in multi-party interactions. Here, a party could refer to an individual or organisation.</a:t>
            </a:r>
          </a:p>
          <a:p>
            <a:pPr marL="628650" lvl="1" indent="-171450">
              <a:buFont typeface="Arial" panose="020B0604020202020204" pitchFamily="34" charset="0"/>
              <a:buChar char="•"/>
            </a:pPr>
            <a:r>
              <a:rPr lang="en-AU" dirty="0"/>
              <a:t>Gaps could include data integrity issues, lack of transparency on what data were used and how we use them, and monopolistic behaviour leading to fairness issues.</a:t>
            </a:r>
          </a:p>
          <a:p>
            <a:pPr marL="171450" lvl="0" indent="-171450">
              <a:buFont typeface="Arial" panose="020B0604020202020204" pitchFamily="34" charset="0"/>
              <a:buChar char="•"/>
            </a:pPr>
            <a:r>
              <a:rPr lang="en-AU" dirty="0"/>
              <a:t>We may also want to break information silos where information is scattered around.</a:t>
            </a:r>
          </a:p>
          <a:p>
            <a:pPr marL="171450" lvl="0" indent="-171450">
              <a:buFont typeface="Arial" panose="020B0604020202020204" pitchFamily="34" charset="0"/>
              <a:buChar char="•"/>
            </a:pPr>
            <a:r>
              <a:rPr lang="en-AU" dirty="0"/>
              <a:t>Or you may just want to establish a neutral ground for coordination among a set of industry bodies.</a:t>
            </a:r>
          </a:p>
          <a:p>
            <a:pPr marL="171450" lvl="0" indent="-171450">
              <a:buFont typeface="Arial" panose="020B0604020202020204" pitchFamily="34" charset="0"/>
              <a:buChar char="•"/>
            </a:pPr>
            <a:r>
              <a:rPr lang="en-AU" dirty="0"/>
              <a:t>We should not use blockchain where it doesn’t make sense, which is not uncommon. So we should ask questions like:</a:t>
            </a:r>
          </a:p>
          <a:p>
            <a:pPr marL="628650" lvl="1" indent="-171450">
              <a:buFont typeface="Arial" panose="020B0604020202020204" pitchFamily="34" charset="0"/>
              <a:buChar char="•"/>
            </a:pPr>
            <a:r>
              <a:rPr lang="en-AU" dirty="0"/>
              <a:t>Does using blockchain make a system possible? – This is for a system that does not exist.</a:t>
            </a:r>
          </a:p>
          <a:p>
            <a:pPr marL="628650" lvl="1" indent="-171450">
              <a:buFont typeface="Arial" panose="020B0604020202020204" pitchFamily="34" charset="0"/>
              <a:buChar char="•"/>
            </a:pPr>
            <a:r>
              <a:rPr lang="en-AU" dirty="0"/>
              <a:t>Or if the system already exists, does being in a blockchain will offer big benefits?</a:t>
            </a:r>
          </a:p>
        </p:txBody>
      </p:sp>
      <p:sp>
        <p:nvSpPr>
          <p:cNvPr id="4" name="Slide Number Placeholder 3"/>
          <p:cNvSpPr>
            <a:spLocks noGrp="1"/>
          </p:cNvSpPr>
          <p:nvPr>
            <p:ph type="sldNum" sz="quarter" idx="5"/>
          </p:nvPr>
        </p:nvSpPr>
        <p:spPr/>
        <p:txBody>
          <a:bodyPr/>
          <a:lstStyle/>
          <a:p>
            <a:fld id="{9A496215-5E4C-414D-A8DB-C38AA7CF7C2A}" type="slidenum">
              <a:rPr lang="en-AU" smtClean="0"/>
              <a:pPr/>
              <a:t>4</a:t>
            </a:fld>
            <a:endParaRPr lang="en-AU" dirty="0"/>
          </a:p>
        </p:txBody>
      </p:sp>
    </p:spTree>
    <p:extLst>
      <p:ext uri="{BB962C8B-B14F-4D97-AF65-F5344CB8AC3E}">
        <p14:creationId xmlns:p14="http://schemas.microsoft.com/office/powerpoint/2010/main" val="2614332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This is an evaluation framework from the textbook that illustrates the flow to evaluate the suitability of blockchain technology to solve a given problem.</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There are 6 main questions to be answered, shown as</a:t>
            </a:r>
            <a:r>
              <a:rPr lang="en-US" baseline="0" dirty="0"/>
              <a:t> white diamonds.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Some of the questions have follow-up questions as shown in grey diamonds.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We will discuss each of these questions in detail.</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Then we have a decision on whether to use a blockchain, DLT, or conventional databases.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Many assumptions are leading to this framework. E.g., when it comes to DLT it’s considering ones like Hyperledger Fabric and R3 Corda. So it distinguishes a DLT from a blockchain-based on high performance, privacy, and low trust properties. However, this distinction is quite not there as both DLTs and blockchains have mixed characteristics.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Also, it was developed 4+ years ago. So there are some shortcomings in this framework when it comes to the latest technology.</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5</a:t>
            </a:fld>
            <a:endParaRPr lang="en-AU"/>
          </a:p>
        </p:txBody>
      </p:sp>
    </p:spTree>
    <p:extLst>
      <p:ext uri="{BB962C8B-B14F-4D97-AF65-F5344CB8AC3E}">
        <p14:creationId xmlns:p14="http://schemas.microsoft.com/office/powerpoint/2010/main" val="1862478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AU" sz="900" kern="1200" noProof="0" dirty="0">
                <a:solidFill>
                  <a:schemeClr val="tx1"/>
                </a:solidFill>
                <a:effectLst/>
                <a:latin typeface="+mn-lt"/>
                <a:ea typeface="+mn-ea"/>
                <a:cs typeface="+mn-cs"/>
              </a:rPr>
              <a:t>Given a use case, the first question to ask is does the system need to serve multiple different parties?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AU" sz="900" kern="1200" noProof="0" dirty="0">
                <a:solidFill>
                  <a:schemeClr val="tx1"/>
                </a:solidFill>
                <a:effectLst/>
                <a:latin typeface="+mn-lt"/>
                <a:ea typeface="+mn-ea"/>
                <a:cs typeface="+mn-cs"/>
              </a:rPr>
              <a:t>Multi-parties</a:t>
            </a:r>
            <a:r>
              <a:rPr lang="en-AU" sz="900" kern="1200" baseline="0" noProof="0" dirty="0">
                <a:solidFill>
                  <a:schemeClr val="tx1"/>
                </a:solidFill>
                <a:effectLst/>
                <a:latin typeface="+mn-lt"/>
                <a:ea typeface="+mn-ea"/>
                <a:cs typeface="+mn-cs"/>
              </a:rPr>
              <a:t> are different legally distinct parties.</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AU" sz="900" kern="1200" baseline="0" noProof="0" dirty="0">
                <a:solidFill>
                  <a:schemeClr val="tx1"/>
                </a:solidFill>
                <a:effectLst/>
                <a:latin typeface="+mn-lt"/>
                <a:ea typeface="+mn-ea"/>
                <a:cs typeface="+mn-cs"/>
              </a:rPr>
              <a:t>If there are multiple parties, we still need to determine whether they are administratively decentralized. E.g., multiple users or departments of the same business are quite administratively decentralised.</a:t>
            </a:r>
            <a:endParaRPr lang="en-AU" sz="900" kern="1200" noProof="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AU" sz="900" kern="1200" noProof="0" dirty="0">
                <a:solidFill>
                  <a:schemeClr val="tx1"/>
                </a:solidFill>
                <a:effectLst/>
                <a:latin typeface="+mn-lt"/>
                <a:ea typeface="+mn-ea"/>
                <a:cs typeface="+mn-cs"/>
              </a:rPr>
              <a:t>Such parties include members of the supply chain; banks involved in inter-bank payments; and investors (buyers and sellers), businesses, and trading service providers like exchanges, asset managers, and custody/record-keeping parties.</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AU" sz="900" kern="1200" noProof="0" dirty="0">
                <a:solidFill>
                  <a:schemeClr val="tx1"/>
                </a:solidFill>
                <a:effectLst/>
                <a:latin typeface="+mn-lt"/>
                <a:ea typeface="+mn-ea"/>
                <a:cs typeface="+mn-cs"/>
              </a:rPr>
              <a:t>Here the multiple parties are at least two different banks, but may also include the account holders performing payment transfers between the banks. So, parties might be organisations or individuals.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AU" noProof="0" dirty="0"/>
              <a:t>The next question is about the need for a trusted authority to realize the use case.</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AU" dirty="0"/>
              <a:t>This question is essentially asking whether the trust depends on a single party that controls/coordinates other parties. If so, we have centralisation of trust, which is not desirable. Also, such an </a:t>
            </a:r>
            <a:r>
              <a:rPr lang="en-AU" dirty="0">
                <a:effectLst/>
                <a:latin typeface="Helvetica Neue" panose="02000503000000020004" pitchFamily="2" charset="0"/>
              </a:rPr>
              <a:t>authority is a single point of failure</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AU" noProof="0" dirty="0"/>
              <a:t>E.g., a party like a bank or central bank that coordinates transactions between other parties is such a trusted authority.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AU" noProof="0" dirty="0"/>
              <a:t>Similarly, an exchange coordinates the interaction between the buyers and sellers. Another example of a centralised authority in the government that mediates certain interactions.</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AU" noProof="0" dirty="0"/>
              <a:t>Now, if there is such a trusted authority, then a related sub-question would be, can that trusted authority be decentralised? If there is a monopoly, there is no real advantage of having a blockchain as the entire trust relies on that monopoly.</a:t>
            </a:r>
          </a:p>
          <a:p>
            <a:pPr marL="1085850" marR="0" lvl="2" indent="-171450" algn="l" defTabSz="914400" rtl="0" eaLnBrk="1" fontAlgn="auto" latinLnBrk="0" hangingPunct="1">
              <a:lnSpc>
                <a:spcPct val="100000"/>
              </a:lnSpc>
              <a:spcBef>
                <a:spcPts val="0"/>
              </a:spcBef>
              <a:spcAft>
                <a:spcPts val="0"/>
              </a:spcAft>
              <a:buClrTx/>
              <a:buSzTx/>
              <a:buFont typeface="Arial"/>
              <a:buChar char="•"/>
              <a:tabLst/>
              <a:defRPr/>
            </a:pPr>
            <a:r>
              <a:rPr lang="en-AU" dirty="0">
                <a:effectLst/>
                <a:latin typeface="Helvetica Neue" panose="02000503000000020004" pitchFamily="2" charset="0"/>
              </a:rPr>
              <a:t>In situations where the trusted authority is a monopoly or oligopoly service provider, there is also the possibility of what economists call “rent-seeking” behaviour. Unreasonably limit access to the service and can reduce efficiency through excessive charges.  An example of rent-seeking is when a company lobbies the government for loan subsidies, grants or tariff protection. These activities do not create any benefit for society but merely redistribute resources from the taxpayers to the company.</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AU" noProof="0" dirty="0"/>
              <a:t>While the trusted authority may not be replaceable in many use cases, sometimes we can replace that authority with an industrial consortium where everyone has equal rights.</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AU" noProof="0" dirty="0"/>
              <a:t>However, recently we are now seeing use cases that even a trusted authority may use a blockchain to get other benefits, such as programmability. Central bank digital currencies (CBDC) and registries maintained by stock exchanges about asset ownership are examples of systems using blockchains, even though it is under the control of a single trusted authority.</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endParaRPr lang="en-AU" noProof="0" dirty="0"/>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endParaRPr lang="en-AU" noProof="0"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6</a:t>
            </a:fld>
            <a:endParaRPr lang="en-AU" dirty="0"/>
          </a:p>
        </p:txBody>
      </p:sp>
    </p:spTree>
    <p:extLst>
      <p:ext uri="{BB962C8B-B14F-4D97-AF65-F5344CB8AC3E}">
        <p14:creationId xmlns:p14="http://schemas.microsoft.com/office/powerpoint/2010/main" val="692539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The third question focuses on whether the operations within the use case are centralised, i.e., whether one party is acting on behalf of other parties.</a:t>
            </a:r>
          </a:p>
          <a:p>
            <a:pPr marL="628650" lvl="1" indent="-171450">
              <a:buFont typeface="Arial" panose="020B0604020202020204" pitchFamily="34" charset="0"/>
              <a:buChar char="•"/>
            </a:pPr>
            <a:r>
              <a:rPr lang="en-AU" dirty="0"/>
              <a:t>E.g., the National Payment Platform (NPP), Visa, and Mastercard are joint ventures between banks established to facilitate payments.</a:t>
            </a:r>
          </a:p>
          <a:p>
            <a:pPr marL="628650" lvl="1" indent="-171450">
              <a:buFont typeface="Arial" panose="020B0604020202020204" pitchFamily="34" charset="0"/>
              <a:buChar char="•"/>
            </a:pPr>
            <a:r>
              <a:rPr lang="en-AU" dirty="0"/>
              <a:t>Such parties are formed to make the operations easier. However, the </a:t>
            </a:r>
            <a:r>
              <a:rPr lang="en-AU" dirty="0">
                <a:effectLst/>
                <a:latin typeface="Helvetica Neue" panose="02000503000000020004" pitchFamily="2" charset="0"/>
              </a:rPr>
              <a:t>centralised operation of the system leads to the administering party becoming a trusted authority, which may cause a single point of business failure.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effectLst/>
                <a:latin typeface="Helvetica Neue" panose="02000503000000020004" pitchFamily="2" charset="0"/>
              </a:rPr>
              <a:t>Blockchain-based systems do not need a single system operator and can achieve better system reliability and availability when the administration is decentralised.</a:t>
            </a:r>
          </a:p>
          <a:p>
            <a:pPr marL="628650" lvl="1" indent="-171450">
              <a:buFont typeface="Arial" panose="020B0604020202020204" pitchFamily="34" charset="0"/>
              <a:buChar char="•"/>
            </a:pPr>
            <a:r>
              <a:rPr lang="en-AU" dirty="0"/>
              <a:t>So the question is can we decentralise the operations of such a party to give the contract back to the parties?</a:t>
            </a:r>
          </a:p>
          <a:p>
            <a:pPr marL="171450" lvl="0" indent="-171450">
              <a:buFont typeface="Arial" panose="020B0604020202020204" pitchFamily="34" charset="0"/>
              <a:buChar char="•"/>
            </a:pPr>
            <a:r>
              <a:rPr lang="en-AU" dirty="0"/>
              <a:t>Next, we are asking whether the use case requires data immutability.</a:t>
            </a:r>
          </a:p>
          <a:p>
            <a:pPr marL="628650" lvl="1" indent="-171450">
              <a:buFont typeface="Arial" panose="020B0604020202020204" pitchFamily="34" charset="0"/>
              <a:buChar char="•"/>
            </a:pPr>
            <a:r>
              <a:rPr lang="en-AU" dirty="0"/>
              <a:t>If we need to keep track of historical data or changes to them, then we need immutability. </a:t>
            </a:r>
          </a:p>
          <a:p>
            <a:pPr marL="628650" lvl="1" indent="-171450">
              <a:buFont typeface="Arial" panose="020B0604020202020204" pitchFamily="34" charset="0"/>
              <a:buChar char="•"/>
            </a:pPr>
            <a:r>
              <a:rPr lang="en-AU" dirty="0"/>
              <a:t>This is a common requirement in banking, finance, and insurance where data and changes to data need to be retained for 7 to 10 years. This may also apply to other domains like supply chains to track and trace where food is so that we can trace back a source of an outbreak and trace forward to issue alerts. Another use case is the collectible where provenance and change of hands are important to determine authenticity.</a:t>
            </a:r>
          </a:p>
          <a:p>
            <a:pPr marL="628650" lvl="1" indent="-171450">
              <a:buFont typeface="Arial" panose="020B0604020202020204" pitchFamily="34" charset="0"/>
              <a:buChar char="•"/>
            </a:pPr>
            <a:r>
              <a:rPr lang="en-AU" dirty="0"/>
              <a:t>Immutability, when combined with digital signatures, also provides non-repudiation.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effectLst/>
                <a:latin typeface="Helvetica Neue" panose="02000503000000020004" pitchFamily="2" charset="0"/>
              </a:rPr>
              <a:t>This is normally a good thing in supporting data integrity. However, it can cause problems if blockchain contains illegal content, or if a court orders content to be removed from the blockchain. It will be easier to support these requirements using conventional technologies.</a:t>
            </a:r>
            <a:endParaRPr lang="en-AU" dirty="0"/>
          </a:p>
          <a:p>
            <a:pPr marL="628650" lvl="1"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7</a:t>
            </a:fld>
            <a:endParaRPr lang="en-AU" dirty="0"/>
          </a:p>
        </p:txBody>
      </p:sp>
    </p:spTree>
    <p:extLst>
      <p:ext uri="{BB962C8B-B14F-4D97-AF65-F5344CB8AC3E}">
        <p14:creationId xmlns:p14="http://schemas.microsoft.com/office/powerpoint/2010/main" val="3834523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71323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5</a:t>
            </a:r>
            <a:r>
              <a:rPr lang="en-US" baseline="30000" dirty="0"/>
              <a:t>th</a:t>
            </a:r>
            <a:r>
              <a:rPr lang="en-US" dirty="0"/>
              <a:t> question focuses on performance. As discussed so far blockchains are not the most performant and scalable compared to centralized technologies. </a:t>
            </a:r>
          </a:p>
          <a:p>
            <a:pPr marL="628650" marR="0" lvl="1" indent="-171450" algn="l" defTabSz="71323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there is a need for low latency, high throughput, high scalability, and storing large volumes of data, blockchain may not be the most suitable technology. </a:t>
            </a:r>
          </a:p>
          <a:p>
            <a:pPr marL="628650" marR="0" lvl="1" indent="-171450" algn="l" defTabSz="71323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So, a question of interest is can we keep high volume or velocity data off-chain and somehow use a representation of that data on-chain?</a:t>
            </a:r>
          </a:p>
          <a:p>
            <a:pPr marL="628650" marR="0" lvl="1" indent="-171450" algn="l" defTabSz="71323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effectLst/>
                <a:latin typeface="Helvetica Neue" panose="02000503000000020004" pitchFamily="2" charset="0"/>
              </a:rPr>
              <a:t>Consortium and private blockchains with careful design and performance tuning have demonstrated better performance. Also, </a:t>
            </a:r>
            <a:r>
              <a:rPr lang="en-US" dirty="0"/>
              <a:t>it is important to understand that some of the recent blockchain platforms have much higher performance and can be comparable with </a:t>
            </a:r>
            <a:r>
              <a:rPr lang="en-US" dirty="0" err="1"/>
              <a:t>centralised</a:t>
            </a:r>
            <a:r>
              <a:rPr lang="en-US" dirty="0"/>
              <a:t> technologies for certain application scenarios. Hence, we need to answer this question while considering the blockchain platform to be used to implement the use case.</a:t>
            </a:r>
          </a:p>
          <a:p>
            <a:pPr marL="171450" marR="0" lvl="0" indent="-171450" algn="l" defTabSz="71323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effectLst/>
                <a:latin typeface="Helvetica Neue" panose="02000503000000020004" pitchFamily="2" charset="0"/>
              </a:rPr>
              <a:t>The final question in the design process is whether data transparency is required or acceptable in the system.</a:t>
            </a:r>
          </a:p>
          <a:p>
            <a:pPr marL="628650" marR="0" lvl="1" indent="-171450" algn="l" defTabSz="71323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effectLst/>
                <a:latin typeface="Helvetica Neue" panose="02000503000000020004" pitchFamily="2" charset="0"/>
              </a:rPr>
              <a:t>This question is essentially asking whether it is okay for other parties to see data. </a:t>
            </a:r>
          </a:p>
          <a:p>
            <a:pPr marL="628650" marR="0" lvl="1" indent="-171450" algn="l" defTabSz="71323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effectLst/>
                <a:latin typeface="Helvetica Neue" panose="02000503000000020004" pitchFamily="2" charset="0"/>
              </a:rPr>
              <a:t>Very often customer relationships, pricing, or aggregate transaction volume are commercially-sensitive information. Volume might be inferred from transactions, even if the content is encoded or encrypted.</a:t>
            </a:r>
          </a:p>
          <a:p>
            <a:pPr marL="628650" marR="0" lvl="1" indent="-171450" algn="l" defTabSz="71323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effectLst/>
                <a:latin typeface="Helvetica Neue" panose="02000503000000020004" pitchFamily="2" charset="0"/>
              </a:rPr>
              <a:t>If it’s ok to have transparency on such data, we can use a blockchain. </a:t>
            </a:r>
          </a:p>
          <a:p>
            <a:pPr marL="628650" marR="0" lvl="1" indent="-171450" algn="l" defTabSz="71323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effectLst/>
                <a:latin typeface="Helvetica Neue" panose="02000503000000020004" pitchFamily="2" charset="0"/>
              </a:rPr>
              <a:t>Otherwise, we can think of ways to hide data such as encrypting data before storing them on a blockchain. Another option is to create a new address for each transaction, so we can benefit from pseudo-anonymity. However, this does not work in enterprise blockchains as parties are known.</a:t>
            </a:r>
          </a:p>
          <a:p>
            <a:pPr marL="628650" marR="0" lvl="1" indent="-171450" algn="l" defTabSz="71323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effectLst/>
                <a:latin typeface="Helvetica Neue" panose="02000503000000020004" pitchFamily="2" charset="0"/>
              </a:rPr>
              <a:t>However, storing encrypted data on-chain limits the type of computations that can be performed on-chain.</a:t>
            </a:r>
          </a:p>
          <a:p>
            <a:pPr marL="1085850" marR="0" lvl="2" indent="-171450" algn="l" defTabSz="71323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effectLst/>
                <a:latin typeface="Helvetica Neue" panose="02000503000000020004" pitchFamily="2" charset="0"/>
              </a:rPr>
              <a:t>Encrypting data will make it difficult or impossible to use smart contracts with that data. If information needs to be processed by smart contracts, the information typically has to be decrypted. However, embedding keys within a smart contract would reveal the keys to all participants of the blockchain network, enabling anyone to decrypt data.</a:t>
            </a:r>
          </a:p>
          <a:p>
            <a:pPr marL="628650" marR="0" lvl="1" indent="-171450" algn="l" defTabSz="71323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effectLst/>
                <a:latin typeface="Helvetica Neue" panose="02000503000000020004" pitchFamily="2" charset="0"/>
              </a:rPr>
              <a:t>If storing encryption data is not desirable (e.g., they can eventually be decrypted someday) or going to limit on-chain computations, then we can think of using a DLT.</a:t>
            </a:r>
          </a:p>
          <a:p>
            <a:pPr marL="171450" marR="0" lvl="0" indent="-171450" algn="l" defTabSz="71323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effectLst/>
                <a:latin typeface="Helvetica Neue" panose="02000503000000020004" pitchFamily="2" charset="0"/>
              </a:rPr>
              <a:t>Ultimately, at the end of these six main questions, it should be clear to ask whether it’s better to use conventional databases, blockchains, or a DLT.</a:t>
            </a:r>
          </a:p>
          <a:p>
            <a:pPr marL="628650" marR="0" lvl="1" indent="-171450" algn="l" defTabSz="71323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dirty="0">
              <a:effectLst/>
              <a:latin typeface="Helvetica Neue" panose="02000503000000020004" pitchFamily="2" charset="0"/>
            </a:endParaRPr>
          </a:p>
          <a:p>
            <a:pPr marL="171450" marR="0" lvl="0" indent="-171450" algn="l" defTabSz="71323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8</a:t>
            </a:fld>
            <a:endParaRPr lang="en-AU" dirty="0"/>
          </a:p>
        </p:txBody>
      </p:sp>
    </p:spTree>
    <p:extLst>
      <p:ext uri="{BB962C8B-B14F-4D97-AF65-F5344CB8AC3E}">
        <p14:creationId xmlns:p14="http://schemas.microsoft.com/office/powerpoint/2010/main" val="1354092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baseline="0" dirty="0"/>
              <a:t>Next, we are going to consider a couple of use cases from the textbook to see how we can apply the suitability evaluation framework. We start with an example from identity management.</a:t>
            </a:r>
          </a:p>
          <a:p>
            <a:pPr marL="171450" marR="0" lvl="0" indent="-171450" algn="l" defTabSz="713232" rtl="0" eaLnBrk="1" fontAlgn="auto" latinLnBrk="0" hangingPunct="1">
              <a:lnSpc>
                <a:spcPct val="100000"/>
              </a:lnSpc>
              <a:spcBef>
                <a:spcPts val="0"/>
              </a:spcBef>
              <a:spcAft>
                <a:spcPts val="0"/>
              </a:spcAft>
              <a:buClrTx/>
              <a:buSzTx/>
              <a:buFont typeface="Arial"/>
              <a:buChar char="•"/>
              <a:tabLst/>
              <a:defRPr/>
            </a:pPr>
            <a:r>
              <a:rPr lang="en-AU" dirty="0"/>
              <a:t>Identity management (ID management) or identity and access management (IAM) is a framework of policies and technologies used to ensure that the right users have the appropriate access to a system.</a:t>
            </a:r>
          </a:p>
          <a:p>
            <a:pPr marL="171450" marR="0" lvl="0" indent="-171450" algn="l" defTabSz="713232" rtl="0" eaLnBrk="1" fontAlgn="auto" latinLnBrk="0" hangingPunct="1">
              <a:lnSpc>
                <a:spcPct val="100000"/>
              </a:lnSpc>
              <a:spcBef>
                <a:spcPts val="0"/>
              </a:spcBef>
              <a:spcAft>
                <a:spcPts val="0"/>
              </a:spcAft>
              <a:buClrTx/>
              <a:buSzTx/>
              <a:buFont typeface="Arial"/>
              <a:buChar char="•"/>
              <a:tabLst/>
              <a:defRPr/>
            </a:pPr>
            <a:r>
              <a:rPr lang="en-AU" dirty="0"/>
              <a:t>We identify individuals, organisations, devices, and assets in many ways such as passports, certificates such as registration and marriage certificates. If it is a business, we can use an Australian business number (ABN). For a product, we may use a serial number.</a:t>
            </a:r>
          </a:p>
          <a:p>
            <a:pPr marL="171450" marR="0" lvl="0" indent="-171450" algn="l" defTabSz="713232" rtl="0" eaLnBrk="1" fontAlgn="auto" latinLnBrk="0" hangingPunct="1">
              <a:lnSpc>
                <a:spcPct val="100000"/>
              </a:lnSpc>
              <a:spcBef>
                <a:spcPts val="0"/>
              </a:spcBef>
              <a:spcAft>
                <a:spcPts val="0"/>
              </a:spcAft>
              <a:buClrTx/>
              <a:buSzTx/>
              <a:buFont typeface="Arial"/>
              <a:buChar char="•"/>
              <a:tabLst/>
              <a:defRPr/>
            </a:pPr>
            <a:r>
              <a:rPr lang="en-AU" dirty="0"/>
              <a:t>Search forms of identities are issued and managed by centralised trusted authorities. For example, only a  designated government institute can issue a passport.</a:t>
            </a:r>
          </a:p>
          <a:p>
            <a:pPr marL="628650" marR="0" lvl="1" indent="-171450" algn="l" defTabSz="713232" rtl="0" eaLnBrk="1" fontAlgn="auto" latinLnBrk="0" hangingPunct="1">
              <a:lnSpc>
                <a:spcPct val="100000"/>
              </a:lnSpc>
              <a:spcBef>
                <a:spcPts val="0"/>
              </a:spcBef>
              <a:spcAft>
                <a:spcPts val="0"/>
              </a:spcAft>
              <a:buClrTx/>
              <a:buSzTx/>
              <a:buFont typeface="Arial"/>
              <a:buChar char="•"/>
              <a:tabLst/>
              <a:defRPr/>
            </a:pPr>
            <a:r>
              <a:rPr lang="en-AU" dirty="0"/>
              <a:t>Such an identity document or a card (either in physical or digital form), specifies a set of user permissions and rolls. Such as what countries you are allowed to travel to or what features of a system can be accessed. </a:t>
            </a:r>
          </a:p>
          <a:p>
            <a:pPr marL="628650" marR="0" lvl="1" indent="-171450" algn="l" defTabSz="713232" rtl="0" eaLnBrk="1" fontAlgn="auto" latinLnBrk="0" hangingPunct="1">
              <a:lnSpc>
                <a:spcPct val="100000"/>
              </a:lnSpc>
              <a:spcBef>
                <a:spcPts val="0"/>
              </a:spcBef>
              <a:spcAft>
                <a:spcPts val="0"/>
              </a:spcAft>
              <a:buClrTx/>
              <a:buSzTx/>
              <a:buFont typeface="Arial"/>
              <a:buChar char="•"/>
              <a:tabLst/>
              <a:defRPr/>
            </a:pPr>
            <a:r>
              <a:rPr lang="en-AU" dirty="0"/>
              <a:t>Identities and associated permissions are read quite frequently, but they are rarely updated, e.g., whenever your travel, passport details are read but data gets updated only when you get a new passport or some material change is needed, e.g., age or name.</a:t>
            </a:r>
          </a:p>
          <a:p>
            <a:pPr marL="628650" marR="0" lvl="1" indent="-171450" algn="l" defTabSz="713232" rtl="0" eaLnBrk="1" fontAlgn="auto" latinLnBrk="0" hangingPunct="1">
              <a:lnSpc>
                <a:spcPct val="100000"/>
              </a:lnSpc>
              <a:spcBef>
                <a:spcPts val="0"/>
              </a:spcBef>
              <a:spcAft>
                <a:spcPts val="0"/>
              </a:spcAft>
              <a:buClrTx/>
              <a:buSzTx/>
              <a:buFont typeface="Arial"/>
              <a:buChar char="•"/>
              <a:tabLst/>
              <a:defRPr/>
            </a:pPr>
            <a:r>
              <a:rPr lang="en-AU" dirty="0"/>
              <a:t>We need to ensure the authenticity of identities and permissions by protecting the integrity of their identity object, e.g., passports.</a:t>
            </a:r>
          </a:p>
          <a:p>
            <a:pPr marL="628650" marR="0" lvl="1" indent="-171450" algn="l" defTabSz="713232" rtl="0" eaLnBrk="1" fontAlgn="auto" latinLnBrk="0" hangingPunct="1">
              <a:lnSpc>
                <a:spcPct val="100000"/>
              </a:lnSpc>
              <a:spcBef>
                <a:spcPts val="0"/>
              </a:spcBef>
              <a:spcAft>
                <a:spcPts val="0"/>
              </a:spcAft>
              <a:buClrTx/>
              <a:buSzTx/>
              <a:buFont typeface="Arial"/>
              <a:buChar char="•"/>
              <a:tabLst/>
              <a:defRPr/>
            </a:pPr>
            <a:r>
              <a:rPr lang="en-AU" dirty="0"/>
              <a:t>It should be possible to audit one’s actions on a system; therefore, all forms of system access should be extensively logged.</a:t>
            </a:r>
          </a:p>
          <a:p>
            <a:pPr marL="171450" marR="0" lvl="0" indent="-171450" algn="l" defTabSz="713232" rtl="0" eaLnBrk="1" fontAlgn="auto" latinLnBrk="0" hangingPunct="1">
              <a:lnSpc>
                <a:spcPct val="100000"/>
              </a:lnSpc>
              <a:spcBef>
                <a:spcPts val="0"/>
              </a:spcBef>
              <a:spcAft>
                <a:spcPts val="0"/>
              </a:spcAft>
              <a:buClrTx/>
              <a:buSzTx/>
              <a:buFont typeface="Arial"/>
              <a:buChar char="•"/>
              <a:tabLst/>
              <a:defRPr/>
            </a:pPr>
            <a:r>
              <a:rPr lang="en-AU" dirty="0"/>
              <a:t>Identity management is not only bureaucratic but also a complicated process. </a:t>
            </a:r>
          </a:p>
          <a:p>
            <a:pPr marL="628650" marR="0" lvl="1" indent="-171450" algn="l" defTabSz="713232" rtl="0" eaLnBrk="1" fontAlgn="auto" latinLnBrk="0" hangingPunct="1">
              <a:lnSpc>
                <a:spcPct val="100000"/>
              </a:lnSpc>
              <a:spcBef>
                <a:spcPts val="0"/>
              </a:spcBef>
              <a:spcAft>
                <a:spcPts val="0"/>
              </a:spcAft>
              <a:buClrTx/>
              <a:buSzTx/>
              <a:buFont typeface="Arial"/>
              <a:buChar char="•"/>
              <a:tabLst/>
              <a:defRPr/>
            </a:pPr>
            <a:r>
              <a:rPr lang="en-AU" dirty="0"/>
              <a:t>For example, we need to think about how can one revoke an identity. If you have a physical card like a driver’s license you can at least take that into custody. However, one can at least take a screenshot of the digital driver’s license. So, if one looks at the digital version, he/she may not know that the identity is revoked. Also, there can be a lag in revoking an identity, and that information is available to the identity verifier.</a:t>
            </a:r>
          </a:p>
          <a:p>
            <a:pPr marL="628650" marR="0" lvl="1" indent="-171450" algn="l" defTabSz="713232" rtl="0" eaLnBrk="1" fontAlgn="auto" latinLnBrk="0" hangingPunct="1">
              <a:lnSpc>
                <a:spcPct val="100000"/>
              </a:lnSpc>
              <a:spcBef>
                <a:spcPts val="0"/>
              </a:spcBef>
              <a:spcAft>
                <a:spcPts val="0"/>
              </a:spcAft>
              <a:buClrTx/>
              <a:buSzTx/>
              <a:buFont typeface="Arial"/>
              <a:buChar char="•"/>
              <a:tabLst/>
              <a:defRPr/>
            </a:pPr>
            <a:r>
              <a:rPr lang="en-AU" dirty="0"/>
              <a:t>Today, identity management is centralised, e.g., logging in with Facebook and Google. We have already realised some of the privacy concerns around this approach. There is a growing demand to decentralise such identity management processes.</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endParaRPr lang="en-US" baseline="0" dirty="0"/>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endParaRPr lang="en-US" baseline="0" dirty="0"/>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endParaRPr lang="en-US" baseline="0" dirty="0"/>
          </a:p>
        </p:txBody>
      </p:sp>
      <p:sp>
        <p:nvSpPr>
          <p:cNvPr id="4" name="Slide Number Placeholder 3"/>
          <p:cNvSpPr>
            <a:spLocks noGrp="1"/>
          </p:cNvSpPr>
          <p:nvPr>
            <p:ph type="sldNum" sz="quarter" idx="10"/>
          </p:nvPr>
        </p:nvSpPr>
        <p:spPr/>
        <p:txBody>
          <a:bodyPr/>
          <a:lstStyle/>
          <a:p>
            <a:fld id="{001C9F81-DB2C-42C9-B6F6-C5F374D31FE4}" type="slidenum">
              <a:rPr lang="en-AU" smtClean="0"/>
              <a:t>9</a:t>
            </a:fld>
            <a:endParaRPr lang="en-AU"/>
          </a:p>
        </p:txBody>
      </p:sp>
    </p:spTree>
    <p:extLst>
      <p:ext uri="{BB962C8B-B14F-4D97-AF65-F5344CB8AC3E}">
        <p14:creationId xmlns:p14="http://schemas.microsoft.com/office/powerpoint/2010/main" val="24842865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48000" y="2357822"/>
            <a:ext cx="5063046" cy="1910434"/>
          </a:xfrm>
        </p:spPr>
        <p:txBody>
          <a:bodyPr anchor="t">
            <a:normAutofit/>
          </a:bodyPr>
          <a:lstStyle>
            <a:lvl1pPr algn="l">
              <a:defRPr sz="3200">
                <a:latin typeface="+mn-lt"/>
              </a:defRPr>
            </a:lvl1pPr>
          </a:lstStyle>
          <a:p>
            <a:r>
              <a:rPr lang="en-GB"/>
              <a:t>Click to edit Master title style</a:t>
            </a:r>
            <a:endParaRPr lang="en-US" dirty="0"/>
          </a:p>
        </p:txBody>
      </p:sp>
      <p:sp>
        <p:nvSpPr>
          <p:cNvPr id="3" name="Subtitle 2"/>
          <p:cNvSpPr>
            <a:spLocks noGrp="1"/>
          </p:cNvSpPr>
          <p:nvPr>
            <p:ph type="subTitle" idx="1"/>
          </p:nvPr>
        </p:nvSpPr>
        <p:spPr>
          <a:xfrm>
            <a:off x="648000" y="4502034"/>
            <a:ext cx="8035200" cy="659722"/>
          </a:xfrm>
        </p:spPr>
        <p:txBody>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11" name="Rechteck 10">
            <a:extLst>
              <a:ext uri="{FF2B5EF4-FFF2-40B4-BE49-F238E27FC236}">
                <a16:creationId xmlns:a16="http://schemas.microsoft.com/office/drawing/2014/main" id="{A24CE11F-8AFC-46C7-ADA1-33DFCEA3E511}"/>
              </a:ext>
            </a:extLst>
          </p:cNvPr>
          <p:cNvSpPr/>
          <p:nvPr userDrawn="1"/>
        </p:nvSpPr>
        <p:spPr bwMode="auto">
          <a:xfrm>
            <a:off x="0" y="2"/>
            <a:ext cx="595309" cy="2275876"/>
          </a:xfrm>
          <a:prstGeom prst="rect">
            <a:avLst/>
          </a:prstGeom>
          <a:solidFill>
            <a:srgbClr val="C50E1F"/>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364"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15" name="Line 8">
            <a:extLst>
              <a:ext uri="{FF2B5EF4-FFF2-40B4-BE49-F238E27FC236}">
                <a16:creationId xmlns:a16="http://schemas.microsoft.com/office/drawing/2014/main" id="{B92486F8-C720-4BE1-933E-699878A306A5}"/>
              </a:ext>
            </a:extLst>
          </p:cNvPr>
          <p:cNvSpPr>
            <a:spLocks noChangeShapeType="1"/>
          </p:cNvSpPr>
          <p:nvPr userDrawn="1">
            <p:custDataLst>
              <p:tags r:id="rId1"/>
            </p:custDataLst>
          </p:nvPr>
        </p:nvSpPr>
        <p:spPr bwMode="auto">
          <a:xfrm>
            <a:off x="648000" y="5256000"/>
            <a:ext cx="8035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p>
        </p:txBody>
      </p:sp>
      <p:pic>
        <p:nvPicPr>
          <p:cNvPr id="10" name="Content Placeholder 5">
            <a:extLst>
              <a:ext uri="{FF2B5EF4-FFF2-40B4-BE49-F238E27FC236}">
                <a16:creationId xmlns:a16="http://schemas.microsoft.com/office/drawing/2014/main" id="{C1274533-273C-4384-9661-F2AACF1EC59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900245" y="0"/>
            <a:ext cx="2782955" cy="3627438"/>
          </a:xfrm>
          <a:prstGeom prst="rect">
            <a:avLst/>
          </a:prstGeom>
        </p:spPr>
      </p:pic>
      <p:sp>
        <p:nvSpPr>
          <p:cNvPr id="12" name="Line 8">
            <a:extLst>
              <a:ext uri="{FF2B5EF4-FFF2-40B4-BE49-F238E27FC236}">
                <a16:creationId xmlns:a16="http://schemas.microsoft.com/office/drawing/2014/main" id="{E698EC1D-61F7-4462-BDF9-B30D251FEC41}"/>
              </a:ext>
            </a:extLst>
          </p:cNvPr>
          <p:cNvSpPr>
            <a:spLocks noChangeShapeType="1"/>
          </p:cNvSpPr>
          <p:nvPr userDrawn="1">
            <p:custDataLst>
              <p:tags r:id="rId2"/>
            </p:custDataLst>
          </p:nvPr>
        </p:nvSpPr>
        <p:spPr bwMode="auto">
          <a:xfrm>
            <a:off x="648000" y="2271600"/>
            <a:ext cx="5063046" cy="12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p>
        </p:txBody>
      </p:sp>
      <p:sp>
        <p:nvSpPr>
          <p:cNvPr id="6" name="TextBox 5">
            <a:extLst>
              <a:ext uri="{FF2B5EF4-FFF2-40B4-BE49-F238E27FC236}">
                <a16:creationId xmlns:a16="http://schemas.microsoft.com/office/drawing/2014/main" id="{2F445A93-2278-4E94-8AD7-E4FD0393935D}"/>
              </a:ext>
            </a:extLst>
          </p:cNvPr>
          <p:cNvSpPr txBox="1"/>
          <p:nvPr userDrawn="1"/>
        </p:nvSpPr>
        <p:spPr>
          <a:xfrm>
            <a:off x="648000" y="997349"/>
            <a:ext cx="5063046" cy="1200329"/>
          </a:xfrm>
          <a:prstGeom prst="rect">
            <a:avLst/>
          </a:prstGeom>
          <a:noFill/>
        </p:spPr>
        <p:txBody>
          <a:bodyPr wrap="square" rtlCol="0" anchor="b">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lang="en-AU" sz="3600" dirty="0"/>
              <a:t>Software Architecture for Blockchain Applications</a:t>
            </a:r>
            <a:endParaRPr lang="en-US" sz="3600" dirty="0"/>
          </a:p>
        </p:txBody>
      </p:sp>
    </p:spTree>
    <p:extLst>
      <p:ext uri="{BB962C8B-B14F-4D97-AF65-F5344CB8AC3E}">
        <p14:creationId xmlns:p14="http://schemas.microsoft.com/office/powerpoint/2010/main" val="419342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187F0-1597-414C-8CB5-4B97FBD7EE66}"/>
              </a:ext>
            </a:extLst>
          </p:cNvPr>
          <p:cNvSpPr>
            <a:spLocks noGrp="1"/>
          </p:cNvSpPr>
          <p:nvPr>
            <p:ph idx="1" hasCustomPrompt="1"/>
          </p:nvPr>
        </p:nvSpPr>
        <p:spPr>
          <a:xfrm>
            <a:off x="648001" y="1272399"/>
            <a:ext cx="7911799" cy="3695843"/>
          </a:xfrm>
        </p:spPr>
        <p:txBody>
          <a:bodyPr/>
          <a:lstStyle>
            <a:lvl2pPr>
              <a:defRPr sz="1389"/>
            </a:lvl2pPr>
            <a:lvl3pPr>
              <a:defRPr sz="1250"/>
            </a:lvl3pPr>
            <a:lvl4pPr>
              <a:defRPr sz="1250"/>
            </a:lvl4pPr>
            <a:lvl5pPr marL="872943" indent="-185171">
              <a:defRPr sz="972"/>
            </a:lvl5pPr>
          </a:lstStyle>
          <a:p>
            <a:pPr lvl="0"/>
            <a:r>
              <a:rPr lang="en-US" dirty="0"/>
              <a:t>Edit Master text styles</a:t>
            </a:r>
          </a:p>
          <a:p>
            <a:pPr lvl="1"/>
            <a:r>
              <a:rPr lang="en-US" dirty="0"/>
              <a:t>Second level</a:t>
            </a:r>
          </a:p>
          <a:p>
            <a:pPr lvl="2"/>
            <a:r>
              <a:rPr lang="en-US" dirty="0"/>
              <a:t>Third level</a:t>
            </a:r>
          </a:p>
          <a:p>
            <a:pPr lvl="2"/>
            <a:r>
              <a:rPr lang="en-US" dirty="0"/>
              <a:t>Fourth level</a:t>
            </a:r>
          </a:p>
          <a:p>
            <a:pPr lvl="3"/>
            <a:r>
              <a:rPr lang="en-US" dirty="0"/>
              <a:t>Fifth level</a:t>
            </a:r>
            <a:endParaRPr lang="en-AU" dirty="0"/>
          </a:p>
        </p:txBody>
      </p:sp>
      <p:sp>
        <p:nvSpPr>
          <p:cNvPr id="4" name="Title 1">
            <a:extLst>
              <a:ext uri="{FF2B5EF4-FFF2-40B4-BE49-F238E27FC236}">
                <a16:creationId xmlns:a16="http://schemas.microsoft.com/office/drawing/2014/main" id="{4A8FE5B1-857A-4F74-BC93-2B434C346E3D}"/>
              </a:ext>
            </a:extLst>
          </p:cNvPr>
          <p:cNvSpPr>
            <a:spLocks noGrp="1"/>
          </p:cNvSpPr>
          <p:nvPr>
            <p:ph type="title"/>
          </p:nvPr>
        </p:nvSpPr>
        <p:spPr>
          <a:xfrm>
            <a:off x="648000" y="287999"/>
            <a:ext cx="6631640" cy="648000"/>
          </a:xfrm>
        </p:spPr>
        <p:txBody>
          <a:bodyPr/>
          <a:lstStyle>
            <a:lvl1pPr>
              <a:defRPr>
                <a:latin typeface="+mn-lt"/>
              </a:defRPr>
            </a:lvl1pPr>
          </a:lstStyle>
          <a:p>
            <a:r>
              <a:rPr lang="en-GB"/>
              <a:t>Click to edit Master title style</a:t>
            </a:r>
            <a:endParaRPr lang="en-US" dirty="0"/>
          </a:p>
        </p:txBody>
      </p:sp>
      <p:sp>
        <p:nvSpPr>
          <p:cNvPr id="2" name="Foliennummernplatzhalter 11">
            <a:extLst>
              <a:ext uri="{FF2B5EF4-FFF2-40B4-BE49-F238E27FC236}">
                <a16:creationId xmlns:a16="http://schemas.microsoft.com/office/drawing/2014/main" id="{03B23B13-F461-46BA-E0EE-715DD0A2EE31}"/>
              </a:ext>
            </a:extLst>
          </p:cNvPr>
          <p:cNvSpPr>
            <a:spLocks noGrp="1"/>
          </p:cNvSpPr>
          <p:nvPr>
            <p:ph type="sldNum" sz="quarter" idx="12"/>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1982060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_subhead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7D58AA-BE7B-4223-BD84-6FE22DEB64C8}"/>
              </a:ext>
            </a:extLst>
          </p:cNvPr>
          <p:cNvSpPr>
            <a:spLocks noGrp="1"/>
          </p:cNvSpPr>
          <p:nvPr>
            <p:ph sz="half" idx="1"/>
          </p:nvPr>
        </p:nvSpPr>
        <p:spPr>
          <a:xfrm>
            <a:off x="648000" y="1227138"/>
            <a:ext cx="3886200" cy="3883342"/>
          </a:xfrm>
        </p:spPr>
        <p:txBody>
          <a:bodyPr>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
        <p:nvSpPr>
          <p:cNvPr id="4" name="Content Placeholder 3">
            <a:extLst>
              <a:ext uri="{FF2B5EF4-FFF2-40B4-BE49-F238E27FC236}">
                <a16:creationId xmlns:a16="http://schemas.microsoft.com/office/drawing/2014/main" id="{1B4B775D-A963-4EDD-A851-D9DDAD8EF7A9}"/>
              </a:ext>
            </a:extLst>
          </p:cNvPr>
          <p:cNvSpPr>
            <a:spLocks noGrp="1"/>
          </p:cNvSpPr>
          <p:nvPr>
            <p:ph sz="half" idx="2"/>
          </p:nvPr>
        </p:nvSpPr>
        <p:spPr>
          <a:xfrm>
            <a:off x="4691082" y="1227138"/>
            <a:ext cx="3886200" cy="3883342"/>
          </a:xfrm>
        </p:spPr>
        <p:txBody>
          <a:bodyPr>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Text Placeholder 9">
            <a:extLst>
              <a:ext uri="{FF2B5EF4-FFF2-40B4-BE49-F238E27FC236}">
                <a16:creationId xmlns:a16="http://schemas.microsoft.com/office/drawing/2014/main" id="{3EC2145B-8A2C-4935-B990-5B13C5481068}"/>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8" name="Title 1">
            <a:extLst>
              <a:ext uri="{FF2B5EF4-FFF2-40B4-BE49-F238E27FC236}">
                <a16:creationId xmlns:a16="http://schemas.microsoft.com/office/drawing/2014/main" id="{82F3C626-AD4A-44A8-925F-B70E6B6E26E4}"/>
              </a:ext>
            </a:extLst>
          </p:cNvPr>
          <p:cNvSpPr>
            <a:spLocks noGrp="1"/>
          </p:cNvSpPr>
          <p:nvPr>
            <p:ph type="title"/>
          </p:nvPr>
        </p:nvSpPr>
        <p:spPr>
          <a:xfrm>
            <a:off x="648000" y="287999"/>
            <a:ext cx="6631640" cy="438442"/>
          </a:xfrm>
        </p:spPr>
        <p:txBody>
          <a:bodyPr/>
          <a:lstStyle>
            <a:lvl1pPr>
              <a:defRPr>
                <a:latin typeface="+mn-lt"/>
              </a:defRPr>
            </a:lvl1pPr>
          </a:lstStyle>
          <a:p>
            <a:r>
              <a:rPr lang="en-GB"/>
              <a:t>Click to edit Master title style</a:t>
            </a:r>
            <a:endParaRPr lang="en-US" dirty="0"/>
          </a:p>
        </p:txBody>
      </p:sp>
      <p:sp>
        <p:nvSpPr>
          <p:cNvPr id="2" name="Foliennummernplatzhalter 11">
            <a:extLst>
              <a:ext uri="{FF2B5EF4-FFF2-40B4-BE49-F238E27FC236}">
                <a16:creationId xmlns:a16="http://schemas.microsoft.com/office/drawing/2014/main" id="{6A7E04A5-7CB5-DE99-75FA-B80D47CDF752}"/>
              </a:ext>
            </a:extLst>
          </p:cNvPr>
          <p:cNvSpPr>
            <a:spLocks noGrp="1"/>
          </p:cNvSpPr>
          <p:nvPr>
            <p:ph type="sldNum" sz="quarter" idx="12"/>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815400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_subhead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187F0-1597-414C-8CB5-4B97FBD7EE66}"/>
              </a:ext>
            </a:extLst>
          </p:cNvPr>
          <p:cNvSpPr>
            <a:spLocks noGrp="1"/>
          </p:cNvSpPr>
          <p:nvPr>
            <p:ph idx="1"/>
          </p:nvPr>
        </p:nvSpPr>
        <p:spPr/>
        <p:txBody>
          <a:bodyPr/>
          <a:lstStyle>
            <a:lvl2pPr>
              <a:defRPr sz="1389"/>
            </a:lvl2pPr>
            <a:lvl3pPr>
              <a:defRPr sz="1250"/>
            </a:lvl3pPr>
            <a:lvl4pPr>
              <a:defRPr sz="1250"/>
            </a:lvl4pPr>
            <a:lvl5pPr marL="872943" indent="-185171">
              <a:defRPr sz="125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
        <p:nvSpPr>
          <p:cNvPr id="5" name="Text Placeholder 9">
            <a:extLst>
              <a:ext uri="{FF2B5EF4-FFF2-40B4-BE49-F238E27FC236}">
                <a16:creationId xmlns:a16="http://schemas.microsoft.com/office/drawing/2014/main" id="{B004F5C3-4454-4773-BD71-9D32B253AC45}"/>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7" name="Title 1">
            <a:extLst>
              <a:ext uri="{FF2B5EF4-FFF2-40B4-BE49-F238E27FC236}">
                <a16:creationId xmlns:a16="http://schemas.microsoft.com/office/drawing/2014/main" id="{8651E7C4-C652-42D2-8105-275060EADF92}"/>
              </a:ext>
            </a:extLst>
          </p:cNvPr>
          <p:cNvSpPr>
            <a:spLocks noGrp="1"/>
          </p:cNvSpPr>
          <p:nvPr>
            <p:ph type="title"/>
          </p:nvPr>
        </p:nvSpPr>
        <p:spPr>
          <a:xfrm>
            <a:off x="648000" y="287999"/>
            <a:ext cx="6631640" cy="438442"/>
          </a:xfrm>
        </p:spPr>
        <p:txBody>
          <a:bodyPr/>
          <a:lstStyle>
            <a:lvl1pPr>
              <a:defRPr>
                <a:latin typeface="+mn-lt"/>
              </a:defRPr>
            </a:lvl1pPr>
          </a:lstStyle>
          <a:p>
            <a:r>
              <a:rPr lang="en-GB"/>
              <a:t>Click to edit Master title style</a:t>
            </a:r>
            <a:endParaRPr lang="en-US" dirty="0"/>
          </a:p>
        </p:txBody>
      </p:sp>
      <p:sp>
        <p:nvSpPr>
          <p:cNvPr id="2" name="Foliennummernplatzhalter 11">
            <a:extLst>
              <a:ext uri="{FF2B5EF4-FFF2-40B4-BE49-F238E27FC236}">
                <a16:creationId xmlns:a16="http://schemas.microsoft.com/office/drawing/2014/main" id="{4133212E-951D-7A2E-4F09-9715CEB4A976}"/>
              </a:ext>
            </a:extLst>
          </p:cNvPr>
          <p:cNvSpPr>
            <a:spLocks noGrp="1"/>
          </p:cNvSpPr>
          <p:nvPr>
            <p:ph type="sldNum" sz="quarter" idx="12"/>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056168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Header">
    <p:bg>
      <p:bgPr>
        <a:solidFill>
          <a:schemeClr val="accent2"/>
        </a:solidFill>
        <a:effectLst/>
      </p:bgPr>
    </p:bg>
    <p:spTree>
      <p:nvGrpSpPr>
        <p:cNvPr id="1" name=""/>
        <p:cNvGrpSpPr/>
        <p:nvPr/>
      </p:nvGrpSpPr>
      <p:grpSpPr>
        <a:xfrm>
          <a:off x="0" y="0"/>
          <a:ext cx="0" cy="0"/>
          <a:chOff x="0" y="0"/>
          <a:chExt cx="0" cy="0"/>
        </a:xfrm>
      </p:grpSpPr>
      <p:sp>
        <p:nvSpPr>
          <p:cNvPr id="39" name="Text Placeholder 8"/>
          <p:cNvSpPr>
            <a:spLocks noGrp="1"/>
          </p:cNvSpPr>
          <p:nvPr>
            <p:ph type="body" sz="quarter" idx="10"/>
          </p:nvPr>
        </p:nvSpPr>
        <p:spPr>
          <a:xfrm>
            <a:off x="661988" y="1257322"/>
            <a:ext cx="6790332" cy="4000444"/>
          </a:xfrm>
        </p:spPr>
        <p:txBody>
          <a:bodyPr anchor="b" anchorCtr="0"/>
          <a:lstStyle>
            <a:lvl1pPr marL="0" indent="0">
              <a:spcAft>
                <a:spcPts val="0"/>
              </a:spcAft>
              <a:buFontTx/>
              <a:buNone/>
              <a:defRPr sz="4400" b="0">
                <a:solidFill>
                  <a:schemeClr val="bg1"/>
                </a:solidFill>
              </a:defRPr>
            </a:lvl1pPr>
            <a:lvl2pPr marL="0" indent="0">
              <a:lnSpc>
                <a:spcPct val="75000"/>
              </a:lnSpc>
              <a:spcAft>
                <a:spcPts val="850"/>
              </a:spcAft>
              <a:buNone/>
              <a:defRPr sz="4400" b="0">
                <a:solidFill>
                  <a:schemeClr val="bg1"/>
                </a:solidFill>
              </a:defRPr>
            </a:lvl2pPr>
            <a:lvl3pPr marL="0" indent="0">
              <a:buNone/>
              <a:defRPr sz="2200" b="1">
                <a:solidFill>
                  <a:srgbClr val="FFFFFF"/>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126720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7" name="Foliennummernplatzhalter 11">
            <a:extLst>
              <a:ext uri="{FF2B5EF4-FFF2-40B4-BE49-F238E27FC236}">
                <a16:creationId xmlns:a16="http://schemas.microsoft.com/office/drawing/2014/main" id="{D50F91F7-3962-47B6-A740-54D17721F666}"/>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2773981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GB"/>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7" name="Foliennummernplatzhalter 11">
            <a:extLst>
              <a:ext uri="{FF2B5EF4-FFF2-40B4-BE49-F238E27FC236}">
                <a16:creationId xmlns:a16="http://schemas.microsoft.com/office/drawing/2014/main" id="{A145DF43-3AFB-4B08-8277-9F0BD598F4BE}"/>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699180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8" name="Foliennummernplatzhalter 11">
            <a:extLst>
              <a:ext uri="{FF2B5EF4-FFF2-40B4-BE49-F238E27FC236}">
                <a16:creationId xmlns:a16="http://schemas.microsoft.com/office/drawing/2014/main" id="{049CFC74-99D6-4F22-8542-E70D329B6052}"/>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1412606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10" name="Foliennummernplatzhalter 11">
            <a:extLst>
              <a:ext uri="{FF2B5EF4-FFF2-40B4-BE49-F238E27FC236}">
                <a16:creationId xmlns:a16="http://schemas.microsoft.com/office/drawing/2014/main" id="{B1AE8EB4-0F6C-41D4-B998-3226084E87A8}"/>
              </a:ext>
            </a:extLst>
          </p:cNvPr>
          <p:cNvSpPr>
            <a:spLocks noGrp="1"/>
          </p:cNvSpPr>
          <p:nvPr>
            <p:ph type="sldNum" sz="quarter" idx="12"/>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745213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6" name="Foliennummernplatzhalter 11">
            <a:extLst>
              <a:ext uri="{FF2B5EF4-FFF2-40B4-BE49-F238E27FC236}">
                <a16:creationId xmlns:a16="http://schemas.microsoft.com/office/drawing/2014/main" id="{7248DA4B-7E4B-4F1F-B682-7B8AA7DA170F}"/>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79842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5" name="Foliennummernplatzhalter 11">
            <a:extLst>
              <a:ext uri="{FF2B5EF4-FFF2-40B4-BE49-F238E27FC236}">
                <a16:creationId xmlns:a16="http://schemas.microsoft.com/office/drawing/2014/main" id="{7EB115A6-CF30-4E9B-B360-6C0095A07642}"/>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267203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heading Only">
    <p:spTree>
      <p:nvGrpSpPr>
        <p:cNvPr id="1" name=""/>
        <p:cNvGrpSpPr/>
        <p:nvPr/>
      </p:nvGrpSpPr>
      <p:grpSpPr>
        <a:xfrm>
          <a:off x="0" y="0"/>
          <a:ext cx="0" cy="0"/>
          <a:chOff x="0" y="0"/>
          <a:chExt cx="0" cy="0"/>
        </a:xfrm>
      </p:grpSpPr>
      <p:sp>
        <p:nvSpPr>
          <p:cNvPr id="6" name="Text Placeholder 9">
            <a:extLst>
              <a:ext uri="{FF2B5EF4-FFF2-40B4-BE49-F238E27FC236}">
                <a16:creationId xmlns:a16="http://schemas.microsoft.com/office/drawing/2014/main" id="{5E1F5F21-E954-4847-846B-045230515B92}"/>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3" name="Footer Placeholder 2"/>
          <p:cNvSpPr>
            <a:spLocks noGrp="1"/>
          </p:cNvSpPr>
          <p:nvPr>
            <p:ph type="ftr" sz="quarter" idx="11"/>
          </p:nvPr>
        </p:nvSpPr>
        <p:spPr>
          <a:xfrm>
            <a:off x="3028950" y="5296959"/>
            <a:ext cx="3086100" cy="304271"/>
          </a:xfrm>
          <a:prstGeom prst="rect">
            <a:avLst/>
          </a:prstGeom>
        </p:spPr>
        <p:txBody>
          <a:bodyPr/>
          <a:lstStyle/>
          <a:p>
            <a:endParaRPr lang="en-AU" dirty="0"/>
          </a:p>
        </p:txBody>
      </p:sp>
      <p:sp>
        <p:nvSpPr>
          <p:cNvPr id="4" name="Slide Number Placeholder 3"/>
          <p:cNvSpPr>
            <a:spLocks noGrp="1"/>
          </p:cNvSpPr>
          <p:nvPr>
            <p:ph type="sldNum" sz="quarter" idx="12"/>
          </p:nvPr>
        </p:nvSpPr>
        <p:spPr>
          <a:xfrm>
            <a:off x="6510600" y="5368968"/>
            <a:ext cx="2057400" cy="224836"/>
          </a:xfrm>
          <a:prstGeom prst="rect">
            <a:avLst/>
          </a:prstGeom>
        </p:spPr>
        <p:txBody>
          <a:bodyPr/>
          <a:lstStyle/>
          <a:p>
            <a:fld id="{FFF7CBAA-22EA-41CE-9725-C57ED0CEBC27}" type="slidenum">
              <a:rPr lang="en-AU" smtClean="0"/>
              <a:pPr/>
              <a:t>‹#›</a:t>
            </a:fld>
            <a:r>
              <a:rPr lang="en-AU"/>
              <a:t>  |</a:t>
            </a:r>
            <a:endParaRPr lang="en-AU" dirty="0"/>
          </a:p>
        </p:txBody>
      </p:sp>
      <p:sp>
        <p:nvSpPr>
          <p:cNvPr id="8" name="Title 1">
            <a:extLst>
              <a:ext uri="{FF2B5EF4-FFF2-40B4-BE49-F238E27FC236}">
                <a16:creationId xmlns:a16="http://schemas.microsoft.com/office/drawing/2014/main" id="{2952F682-67C7-4415-819A-A96065C12C64}"/>
              </a:ext>
            </a:extLst>
          </p:cNvPr>
          <p:cNvSpPr>
            <a:spLocks noGrp="1"/>
          </p:cNvSpPr>
          <p:nvPr>
            <p:ph type="title"/>
          </p:nvPr>
        </p:nvSpPr>
        <p:spPr>
          <a:xfrm>
            <a:off x="648000" y="287999"/>
            <a:ext cx="6631640" cy="438442"/>
          </a:xfrm>
        </p:spPr>
        <p:txBody>
          <a:bodyPr/>
          <a:lstStyle>
            <a:lvl1pPr>
              <a:defRPr>
                <a:latin typeface="+mn-lt"/>
              </a:defRPr>
            </a:lvl1pPr>
          </a:lstStyle>
          <a:p>
            <a:r>
              <a:rPr lang="en-GB"/>
              <a:t>Click to edit Master title style</a:t>
            </a:r>
            <a:endParaRPr lang="en-US" dirty="0"/>
          </a:p>
        </p:txBody>
      </p:sp>
    </p:spTree>
    <p:extLst>
      <p:ext uri="{BB962C8B-B14F-4D97-AF65-F5344CB8AC3E}">
        <p14:creationId xmlns:p14="http://schemas.microsoft.com/office/powerpoint/2010/main" val="4277143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ter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4684CF-A522-4762-81FE-7268A18CA1B2}"/>
              </a:ext>
            </a:extLst>
          </p:cNvPr>
          <p:cNvSpPr>
            <a:spLocks noGrp="1"/>
          </p:cNvSpPr>
          <p:nvPr>
            <p:ph type="title"/>
          </p:nvPr>
        </p:nvSpPr>
        <p:spPr/>
        <p:txBody>
          <a:bodyPr/>
          <a:lstStyle/>
          <a:p>
            <a:r>
              <a:rPr lang="en-GB"/>
              <a:t>Click to edit Master title style</a:t>
            </a:r>
            <a:endParaRPr lang="de-DE" dirty="0"/>
          </a:p>
        </p:txBody>
      </p:sp>
      <p:sp>
        <p:nvSpPr>
          <p:cNvPr id="3" name="Inhaltsplatzhalter 2">
            <a:extLst>
              <a:ext uri="{FF2B5EF4-FFF2-40B4-BE49-F238E27FC236}">
                <a16:creationId xmlns:a16="http://schemas.microsoft.com/office/drawing/2014/main" id="{006AD781-7D9E-4357-8E0B-277122AFB574}"/>
              </a:ext>
            </a:extLst>
          </p:cNvPr>
          <p:cNvSpPr>
            <a:spLocks noGrp="1"/>
          </p:cNvSpPr>
          <p:nvPr>
            <p:ph idx="1"/>
          </p:nvPr>
        </p:nvSpPr>
        <p:spPr>
          <a:xfrm>
            <a:off x="648000" y="1717040"/>
            <a:ext cx="7953081" cy="3480725"/>
          </a:xfrm>
        </p:spPr>
        <p:txBody>
          <a:bodyPr/>
          <a:lstStyle>
            <a:lvl1pPr>
              <a:lnSpc>
                <a:spcPct val="120000"/>
              </a:lnSpc>
              <a:defRPr sz="1500"/>
            </a:lvl1pPr>
            <a:lvl2pPr marL="301601" indent="-150800">
              <a:defRPr sz="1333"/>
            </a:lvl2pPr>
            <a:lvl3pPr marL="525156" indent="-150800">
              <a:defRPr/>
            </a:lvl3pPr>
            <a:lvl4pPr marL="748711" indent="-150800">
              <a:defRPr/>
            </a:lvl4pPr>
            <a:lvl5pPr marL="972266" indent="-149478">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dirty="0"/>
          </a:p>
        </p:txBody>
      </p:sp>
      <p:sp>
        <p:nvSpPr>
          <p:cNvPr id="4" name="Fußzeilenplatzhalter 3">
            <a:extLst>
              <a:ext uri="{FF2B5EF4-FFF2-40B4-BE49-F238E27FC236}">
                <a16:creationId xmlns:a16="http://schemas.microsoft.com/office/drawing/2014/main" id="{07D24C13-1A78-49C1-860A-6E5637FD4E07}"/>
              </a:ext>
            </a:extLst>
          </p:cNvPr>
          <p:cNvSpPr>
            <a:spLocks noGrp="1"/>
          </p:cNvSpPr>
          <p:nvPr>
            <p:ph type="ftr" sz="quarter" idx="10"/>
          </p:nvPr>
        </p:nvSpPr>
        <p:spPr>
          <a:xfrm>
            <a:off x="3028950" y="5296959"/>
            <a:ext cx="3086100" cy="304271"/>
          </a:xfrm>
          <a:prstGeom prst="rect">
            <a:avLst/>
          </a:prstGeom>
        </p:spPr>
        <p:txBody>
          <a:bodyPr/>
          <a:lstStyle>
            <a:lvl1pPr>
              <a:defRPr/>
            </a:lvl1pPr>
          </a:lstStyle>
          <a:p>
            <a:endParaRPr lang="de-DE" altLang="de-DE" b="0"/>
          </a:p>
        </p:txBody>
      </p:sp>
      <p:sp>
        <p:nvSpPr>
          <p:cNvPr id="11" name="Textplatzhalter 10">
            <a:extLst>
              <a:ext uri="{FF2B5EF4-FFF2-40B4-BE49-F238E27FC236}">
                <a16:creationId xmlns:a16="http://schemas.microsoft.com/office/drawing/2014/main" id="{8720DBF5-7108-4484-85DA-7B6ADC23B324}"/>
              </a:ext>
            </a:extLst>
          </p:cNvPr>
          <p:cNvSpPr>
            <a:spLocks noGrp="1"/>
          </p:cNvSpPr>
          <p:nvPr>
            <p:ph type="body" sz="quarter" idx="13" hasCustomPrompt="1"/>
          </p:nvPr>
        </p:nvSpPr>
        <p:spPr>
          <a:xfrm>
            <a:off x="648000" y="1221794"/>
            <a:ext cx="7953081" cy="396052"/>
          </a:xfrm>
        </p:spPr>
        <p:txBody>
          <a:bodyPr>
            <a:normAutofit/>
          </a:bodyPr>
          <a:lstStyle>
            <a:lvl1pPr marL="0" indent="0">
              <a:buNone/>
              <a:defRPr sz="1400" b="1"/>
            </a:lvl1pPr>
          </a:lstStyle>
          <a:p>
            <a:pPr lvl="0"/>
            <a:r>
              <a:rPr lang="de-DE" sz="1167" dirty="0">
                <a:solidFill>
                  <a:srgbClr val="000000"/>
                </a:solidFill>
              </a:rPr>
              <a:t>Untertitel</a:t>
            </a:r>
            <a:endParaRPr lang="en-US" dirty="0"/>
          </a:p>
        </p:txBody>
      </p:sp>
      <p:sp>
        <p:nvSpPr>
          <p:cNvPr id="7" name="Foliennummernplatzhalter 11">
            <a:extLst>
              <a:ext uri="{FF2B5EF4-FFF2-40B4-BE49-F238E27FC236}">
                <a16:creationId xmlns:a16="http://schemas.microsoft.com/office/drawing/2014/main" id="{96D6B03C-1C71-47B2-9F08-06EEB16774D7}"/>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333896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8000" y="287999"/>
            <a:ext cx="7920000" cy="648000"/>
          </a:xfrm>
          <a:prstGeom prst="rect">
            <a:avLst/>
          </a:prstGeom>
        </p:spPr>
        <p:txBody>
          <a:bodyPr vert="horz" lIns="91440" tIns="45720" rIns="91440" bIns="45720" rtlCol="0" anchor="ctr">
            <a:normAutofit/>
          </a:bodyPr>
          <a:lstStyle/>
          <a:p>
            <a:r>
              <a:rPr lang="de-DE" dirty="0"/>
              <a:t>Mastertitelformat bearbeiten</a:t>
            </a:r>
            <a:endParaRPr lang="en-US" dirty="0"/>
          </a:p>
        </p:txBody>
      </p:sp>
      <p:sp>
        <p:nvSpPr>
          <p:cNvPr id="3" name="Text Placeholder 2"/>
          <p:cNvSpPr>
            <a:spLocks noGrp="1"/>
          </p:cNvSpPr>
          <p:nvPr>
            <p:ph type="body" idx="1"/>
          </p:nvPr>
        </p:nvSpPr>
        <p:spPr>
          <a:xfrm>
            <a:off x="648000" y="1295999"/>
            <a:ext cx="7920000" cy="3845917"/>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648000" y="5368406"/>
            <a:ext cx="2057400" cy="224836"/>
          </a:xfrm>
          <a:prstGeom prst="rect">
            <a:avLst/>
          </a:prstGeom>
        </p:spPr>
        <p:txBody>
          <a:bodyPr vert="horz" lIns="91440" tIns="45720" rIns="91440" bIns="45720" rtlCol="0" anchor="ctr"/>
          <a:lstStyle>
            <a:lvl1pPr algn="l">
              <a:defRPr sz="1000">
                <a:solidFill>
                  <a:schemeClr val="tx1">
                    <a:tint val="75000"/>
                  </a:schemeClr>
                </a:solidFill>
                <a:latin typeface="+mn-lt"/>
              </a:defRPr>
            </a:lvl1pPr>
          </a:lstStyle>
          <a:p>
            <a:endParaRPr lang="en-US" dirty="0"/>
          </a:p>
        </p:txBody>
      </p:sp>
      <p:sp>
        <p:nvSpPr>
          <p:cNvPr id="5" name="Footer Placeholder 4"/>
          <p:cNvSpPr>
            <a:spLocks noGrp="1"/>
          </p:cNvSpPr>
          <p:nvPr>
            <p:ph type="ftr" sz="quarter" idx="3"/>
          </p:nvPr>
        </p:nvSpPr>
        <p:spPr>
          <a:xfrm>
            <a:off x="3028950" y="5368406"/>
            <a:ext cx="3086100" cy="224836"/>
          </a:xfrm>
          <a:prstGeom prst="rect">
            <a:avLst/>
          </a:prstGeom>
        </p:spPr>
        <p:txBody>
          <a:bodyPr vert="horz" lIns="91440" tIns="45720" rIns="91440" bIns="45720" rtlCol="0" anchor="ctr"/>
          <a:lstStyle>
            <a:lvl1pPr algn="ctr">
              <a:defRPr sz="1000">
                <a:solidFill>
                  <a:schemeClr val="tx1">
                    <a:tint val="75000"/>
                  </a:schemeClr>
                </a:solidFill>
                <a:latin typeface="+mn-lt"/>
              </a:defRPr>
            </a:lvl1pPr>
          </a:lstStyle>
          <a:p>
            <a:endParaRPr lang="de-DE" altLang="de-DE" dirty="0"/>
          </a:p>
        </p:txBody>
      </p:sp>
      <p:sp>
        <p:nvSpPr>
          <p:cNvPr id="7" name="Rechteck 6">
            <a:extLst>
              <a:ext uri="{FF2B5EF4-FFF2-40B4-BE49-F238E27FC236}">
                <a16:creationId xmlns:a16="http://schemas.microsoft.com/office/drawing/2014/main" id="{9D384E0D-9AC9-41DC-849D-1CC5736F586D}"/>
              </a:ext>
            </a:extLst>
          </p:cNvPr>
          <p:cNvSpPr/>
          <p:nvPr userDrawn="1"/>
        </p:nvSpPr>
        <p:spPr bwMode="auto">
          <a:xfrm>
            <a:off x="0" y="288000"/>
            <a:ext cx="594000" cy="792085"/>
          </a:xfrm>
          <a:prstGeom prst="rect">
            <a:avLst/>
          </a:prstGeom>
          <a:solidFill>
            <a:srgbClr val="C50E1F"/>
          </a:solidFill>
          <a:ln>
            <a:noFill/>
          </a:ln>
          <a:effectLst/>
        </p:spPr>
        <p:txBody>
          <a:bodyPr vert="horz" wrap="square" lIns="76200" tIns="38100" rIns="76200" bIns="38100" numCol="1" rtlCol="0" anchor="ctr" anchorCtr="0" compatLnSpc="1">
            <a:prstTxWarp prst="textNoShape">
              <a:avLst/>
            </a:prstTxWarp>
          </a:bodyPr>
          <a:lstStyle/>
          <a:p>
            <a:pPr marL="0" marR="0" indent="0" algn="ctr" defTabSz="761940" rtl="0" eaLnBrk="1" fontAlgn="base" latinLnBrk="0" hangingPunct="1">
              <a:lnSpc>
                <a:spcPct val="100000"/>
              </a:lnSpc>
              <a:spcBef>
                <a:spcPct val="0"/>
              </a:spcBef>
              <a:spcAft>
                <a:spcPct val="0"/>
              </a:spcAft>
              <a:buClrTx/>
              <a:buSzTx/>
              <a:buFontTx/>
              <a:buNone/>
              <a:tabLst/>
            </a:pPr>
            <a:endParaRPr kumimoji="0" lang="de-DE" sz="1000" b="0" i="0" u="none" strike="noStrike" cap="none" normalizeH="0" baseline="0">
              <a:ln>
                <a:noFill/>
              </a:ln>
              <a:solidFill>
                <a:schemeClr val="tx1"/>
              </a:solidFill>
              <a:effectLst/>
              <a:latin typeface="+mn-lt"/>
            </a:endParaRPr>
          </a:p>
        </p:txBody>
      </p:sp>
      <p:sp>
        <p:nvSpPr>
          <p:cNvPr id="9" name="Line 8">
            <a:extLst>
              <a:ext uri="{FF2B5EF4-FFF2-40B4-BE49-F238E27FC236}">
                <a16:creationId xmlns:a16="http://schemas.microsoft.com/office/drawing/2014/main" id="{CCDD4F84-4026-4CAF-BBF5-957748266100}"/>
              </a:ext>
            </a:extLst>
          </p:cNvPr>
          <p:cNvSpPr>
            <a:spLocks noChangeShapeType="1"/>
          </p:cNvSpPr>
          <p:nvPr userDrawn="1">
            <p:custDataLst>
              <p:tags r:id="rId15"/>
            </p:custDataLst>
          </p:nvPr>
        </p:nvSpPr>
        <p:spPr bwMode="auto">
          <a:xfrm>
            <a:off x="648000" y="1080000"/>
            <a:ext cx="792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latin typeface="+mn-lt"/>
            </a:endParaRPr>
          </a:p>
        </p:txBody>
      </p:sp>
      <p:sp>
        <p:nvSpPr>
          <p:cNvPr id="11" name="Line 8">
            <a:extLst>
              <a:ext uri="{FF2B5EF4-FFF2-40B4-BE49-F238E27FC236}">
                <a16:creationId xmlns:a16="http://schemas.microsoft.com/office/drawing/2014/main" id="{2C204FF9-462A-4CC2-8819-8E1D4A5FE63F}"/>
              </a:ext>
            </a:extLst>
          </p:cNvPr>
          <p:cNvSpPr>
            <a:spLocks noChangeShapeType="1"/>
          </p:cNvSpPr>
          <p:nvPr userDrawn="1">
            <p:custDataLst>
              <p:tags r:id="rId16"/>
            </p:custDataLst>
          </p:nvPr>
        </p:nvSpPr>
        <p:spPr bwMode="auto">
          <a:xfrm>
            <a:off x="648000" y="5255446"/>
            <a:ext cx="792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latin typeface="+mn-lt"/>
            </a:endParaRPr>
          </a:p>
        </p:txBody>
      </p:sp>
      <p:sp>
        <p:nvSpPr>
          <p:cNvPr id="12" name="Foliennummernplatzhalter 11">
            <a:extLst>
              <a:ext uri="{FF2B5EF4-FFF2-40B4-BE49-F238E27FC236}">
                <a16:creationId xmlns:a16="http://schemas.microsoft.com/office/drawing/2014/main" id="{4581D833-1798-4FBC-87E5-53CEAD642FEE}"/>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1689105314"/>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4" r:id="rId8"/>
    <p:sldLayoutId id="2147483825" r:id="rId9"/>
    <p:sldLayoutId id="2147483826" r:id="rId10"/>
    <p:sldLayoutId id="2147483827" r:id="rId11"/>
    <p:sldLayoutId id="2147483828" r:id="rId12"/>
    <p:sldLayoutId id="2147483830" r:id="rId13"/>
  </p:sldLayoutIdLst>
  <p:hf hdr="0" ftr="0" dt="0"/>
  <p:txStyles>
    <p:titleStyle>
      <a:lvl1pPr algn="l" defTabSz="685800" rtl="0" eaLnBrk="1" latinLnBrk="0" hangingPunct="1">
        <a:lnSpc>
          <a:spcPct val="90000"/>
        </a:lnSpc>
        <a:spcBef>
          <a:spcPct val="0"/>
        </a:spcBef>
        <a:buNone/>
        <a:defRPr sz="3300" kern="1200">
          <a:solidFill>
            <a:schemeClr val="tx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emf"/><Relationship Id="rId7" Type="http://schemas.openxmlformats.org/officeDocument/2006/relationships/diagramColors" Target="../diagrams/colors1.xml"/><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7.emf"/><Relationship Id="rId7" Type="http://schemas.openxmlformats.org/officeDocument/2006/relationships/diagramColors" Target="../diagrams/colors2.xml"/><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0">
            <a:extLst>
              <a:ext uri="{FF2B5EF4-FFF2-40B4-BE49-F238E27FC236}">
                <a16:creationId xmlns:a16="http://schemas.microsoft.com/office/drawing/2014/main" id="{15CF5EB8-885B-4B45-8DCA-F03A2CD9F06E}"/>
              </a:ext>
            </a:extLst>
          </p:cNvPr>
          <p:cNvSpPr>
            <a:spLocks noGrp="1"/>
          </p:cNvSpPr>
          <p:nvPr>
            <p:ph type="ctrTitle"/>
          </p:nvPr>
        </p:nvSpPr>
        <p:spPr/>
        <p:txBody>
          <a:bodyPr>
            <a:noAutofit/>
          </a:bodyPr>
          <a:lstStyle/>
          <a:p>
            <a:r>
              <a:rPr lang="en-AU" sz="3200" dirty="0"/>
              <a:t>Decentralised Application Design Process</a:t>
            </a:r>
            <a:endParaRPr lang="en-AU" sz="3200" noProof="0" dirty="0"/>
          </a:p>
        </p:txBody>
      </p:sp>
      <p:sp>
        <p:nvSpPr>
          <p:cNvPr id="5" name="Rectangle 3">
            <a:extLst>
              <a:ext uri="{FF2B5EF4-FFF2-40B4-BE49-F238E27FC236}">
                <a16:creationId xmlns:a16="http://schemas.microsoft.com/office/drawing/2014/main" id="{B31DAE7B-3194-4C04-B590-3EDA09C3107B}"/>
              </a:ext>
            </a:extLst>
          </p:cNvPr>
          <p:cNvSpPr txBox="1">
            <a:spLocks noGrp="1" noChangeArrowheads="1"/>
          </p:cNvSpPr>
          <p:nvPr>
            <p:ph type="subTitle" idx="1"/>
          </p:nvPr>
        </p:nvSpPr>
        <p:spPr>
          <a:xfrm>
            <a:off x="647700" y="4502150"/>
            <a:ext cx="8035925" cy="658813"/>
          </a:xfrm>
          <a:prstGeom prst="rect">
            <a:avLst/>
          </a:prstGeom>
        </p:spPr>
        <p:txBody>
          <a:bodyPr>
            <a:normAutofit fontScale="92500"/>
          </a:bodyPr>
          <a:lstStyle>
            <a:lvl1pPr marL="342900" indent="-342900" algn="l" rtl="0" eaLnBrk="1" fontAlgn="base" hangingPunct="1">
              <a:lnSpc>
                <a:spcPts val="2200"/>
              </a:lnSpc>
              <a:spcBef>
                <a:spcPct val="0"/>
              </a:spcBef>
              <a:spcAft>
                <a:spcPct val="0"/>
              </a:spcAft>
              <a:defRPr sz="1400" kern="1200">
                <a:solidFill>
                  <a:srgbClr val="000000"/>
                </a:solidFill>
                <a:latin typeface="+mn-lt"/>
                <a:ea typeface="+mn-ea"/>
                <a:cs typeface="+mn-cs"/>
              </a:defRPr>
            </a:lvl1pPr>
            <a:lvl2pPr marL="784225" indent="-244475" algn="l" rtl="0" eaLnBrk="1" fontAlgn="base" hangingPunct="1">
              <a:spcBef>
                <a:spcPct val="20000"/>
              </a:spcBef>
              <a:spcAft>
                <a:spcPct val="0"/>
              </a:spcAft>
              <a:buFont typeface="Arial" panose="020B0604020202020204" pitchFamily="34" charset="0"/>
              <a:buChar char="–"/>
              <a:defRPr sz="1400" kern="1200">
                <a:solidFill>
                  <a:srgbClr val="000000"/>
                </a:solidFill>
                <a:latin typeface="+mn-lt"/>
                <a:ea typeface="+mn-ea"/>
                <a:cs typeface="+mn-cs"/>
              </a:defRPr>
            </a:lvl2pPr>
            <a:lvl3pPr marL="1192213" indent="-228600" algn="l" rtl="0" eaLnBrk="1" fontAlgn="base" hangingPunct="1">
              <a:spcBef>
                <a:spcPct val="20000"/>
              </a:spcBef>
              <a:spcAft>
                <a:spcPct val="0"/>
              </a:spcAft>
              <a:buChar char="•"/>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r>
              <a:rPr lang="en-US" sz="1600" dirty="0">
                <a:solidFill>
                  <a:schemeClr val="tx1">
                    <a:lumMod val="65000"/>
                    <a:lumOff val="35000"/>
                  </a:schemeClr>
                </a:solidFill>
              </a:rPr>
              <a:t>Source of some materials: </a:t>
            </a:r>
          </a:p>
          <a:p>
            <a:pPr marL="0" indent="0"/>
            <a:r>
              <a:rPr lang="en-US" sz="1600" dirty="0">
                <a:solidFill>
                  <a:schemeClr val="tx1">
                    <a:lumMod val="65000"/>
                    <a:lumOff val="35000"/>
                  </a:schemeClr>
                </a:solidFill>
              </a:rPr>
              <a:t>Xiwei Xu, Ingo Weber, and Mark Staples. </a:t>
            </a:r>
            <a:r>
              <a:rPr lang="en-US" sz="1600" i="1" dirty="0">
                <a:solidFill>
                  <a:schemeClr val="tx1">
                    <a:lumMod val="65000"/>
                    <a:lumOff val="35000"/>
                  </a:schemeClr>
                </a:solidFill>
              </a:rPr>
              <a:t>Architecture for Blockchain Applications</a:t>
            </a:r>
            <a:r>
              <a:rPr lang="en-US" sz="1600" dirty="0">
                <a:solidFill>
                  <a:schemeClr val="tx1">
                    <a:lumMod val="65000"/>
                    <a:lumOff val="35000"/>
                  </a:schemeClr>
                </a:solidFill>
              </a:rPr>
              <a:t>. Springer, 2019</a:t>
            </a:r>
            <a:endParaRPr lang="en-US" altLang="de-DE" sz="1600" noProof="0" dirty="0">
              <a:solidFill>
                <a:schemeClr val="tx1">
                  <a:lumMod val="65000"/>
                  <a:lumOff val="35000"/>
                </a:schemeClr>
              </a:solidFill>
            </a:endParaRPr>
          </a:p>
        </p:txBody>
      </p:sp>
    </p:spTree>
    <p:extLst>
      <p:ext uri="{BB962C8B-B14F-4D97-AF65-F5344CB8AC3E}">
        <p14:creationId xmlns:p14="http://schemas.microsoft.com/office/powerpoint/2010/main" val="2193701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1408AA-2CCD-525D-5F3B-749A05068405}"/>
              </a:ext>
            </a:extLst>
          </p:cNvPr>
          <p:cNvSpPr>
            <a:spLocks noGrp="1"/>
          </p:cNvSpPr>
          <p:nvPr>
            <p:ph idx="1"/>
          </p:nvPr>
        </p:nvSpPr>
        <p:spPr>
          <a:xfrm>
            <a:off x="3491880" y="1273324"/>
            <a:ext cx="5076120" cy="3574285"/>
          </a:xfrm>
        </p:spPr>
        <p:txBody>
          <a:bodyPr>
            <a:normAutofit/>
          </a:bodyPr>
          <a:lstStyle/>
          <a:p>
            <a:r>
              <a:rPr lang="en-AU" dirty="0"/>
              <a:t>Blockchains allow identities, roles, &amp; authorisation of users to be verified by decentralised parties</a:t>
            </a:r>
          </a:p>
          <a:p>
            <a:pPr lvl="1"/>
            <a:r>
              <a:rPr lang="en-AU" sz="1800" dirty="0"/>
              <a:t>Remove centralised data &amp; administration</a:t>
            </a:r>
          </a:p>
          <a:p>
            <a:pPr lvl="1"/>
            <a:r>
              <a:rPr lang="en-AU" sz="1800" dirty="0"/>
              <a:t>Ensure integrity of identity data</a:t>
            </a:r>
          </a:p>
          <a:p>
            <a:pPr lvl="1"/>
            <a:r>
              <a:rPr lang="en-AU" sz="1800" dirty="0"/>
              <a:t>Multiple records for different subsets of identity information</a:t>
            </a:r>
          </a:p>
          <a:p>
            <a:r>
              <a:rPr lang="en-AU" dirty="0"/>
              <a:t>Privacy is critical</a:t>
            </a:r>
          </a:p>
          <a:p>
            <a:pPr lvl="1"/>
            <a:r>
              <a:rPr lang="en-AU" sz="1800" dirty="0"/>
              <a:t>Personally Identifiable Information (PII) is kept off-chain or encrypted on-chain</a:t>
            </a:r>
          </a:p>
        </p:txBody>
      </p:sp>
      <p:sp>
        <p:nvSpPr>
          <p:cNvPr id="2" name="Title 1">
            <a:extLst>
              <a:ext uri="{FF2B5EF4-FFF2-40B4-BE49-F238E27FC236}">
                <a16:creationId xmlns:a16="http://schemas.microsoft.com/office/drawing/2014/main" id="{D93EB57C-74A0-A492-A472-C7D685E0AE42}"/>
              </a:ext>
            </a:extLst>
          </p:cNvPr>
          <p:cNvSpPr>
            <a:spLocks noGrp="1"/>
          </p:cNvSpPr>
          <p:nvPr>
            <p:ph type="title"/>
          </p:nvPr>
        </p:nvSpPr>
        <p:spPr/>
        <p:txBody>
          <a:bodyPr/>
          <a:lstStyle/>
          <a:p>
            <a:r>
              <a:rPr lang="en-US" dirty="0"/>
              <a:t>Identity Management (Cont.)</a:t>
            </a:r>
            <a:endParaRPr lang="en-AU" dirty="0"/>
          </a:p>
        </p:txBody>
      </p:sp>
      <p:pic>
        <p:nvPicPr>
          <p:cNvPr id="5" name="Picture 4" descr="Screen Shot 2019-01-18 at 16.10.52.png">
            <a:extLst>
              <a:ext uri="{FF2B5EF4-FFF2-40B4-BE49-F238E27FC236}">
                <a16:creationId xmlns:a16="http://schemas.microsoft.com/office/drawing/2014/main" id="{9C8F5DB2-E1B9-4258-ECD8-E4EFE7A5A121}"/>
              </a:ext>
            </a:extLst>
          </p:cNvPr>
          <p:cNvPicPr>
            <a:picLocks noChangeAspect="1"/>
          </p:cNvPicPr>
          <p:nvPr/>
        </p:nvPicPr>
        <p:blipFill rotWithShape="1">
          <a:blip r:embed="rId3">
            <a:extLst>
              <a:ext uri="{28A0092B-C50C-407E-A947-70E740481C1C}">
                <a14:useLocalDpi xmlns:a14="http://schemas.microsoft.com/office/drawing/2010/main" val="0"/>
              </a:ext>
            </a:extLst>
          </a:blip>
          <a:srcRect r="76205"/>
          <a:stretch/>
        </p:blipFill>
        <p:spPr>
          <a:xfrm>
            <a:off x="395536" y="1273323"/>
            <a:ext cx="1615870" cy="3670304"/>
          </a:xfrm>
          <a:prstGeom prst="rect">
            <a:avLst/>
          </a:prstGeom>
        </p:spPr>
      </p:pic>
      <p:pic>
        <p:nvPicPr>
          <p:cNvPr id="6" name="Picture 5" descr="Screen Shot 2019-01-18 at 16.10.52.png">
            <a:extLst>
              <a:ext uri="{FF2B5EF4-FFF2-40B4-BE49-F238E27FC236}">
                <a16:creationId xmlns:a16="http://schemas.microsoft.com/office/drawing/2014/main" id="{C825B359-DFCB-46D3-F1E5-56990B21B196}"/>
              </a:ext>
            </a:extLst>
          </p:cNvPr>
          <p:cNvPicPr>
            <a:picLocks noChangeAspect="1"/>
          </p:cNvPicPr>
          <p:nvPr/>
        </p:nvPicPr>
        <p:blipFill rotWithShape="1">
          <a:blip r:embed="rId3">
            <a:extLst>
              <a:ext uri="{28A0092B-C50C-407E-A947-70E740481C1C}">
                <a14:useLocalDpi xmlns:a14="http://schemas.microsoft.com/office/drawing/2010/main" val="0"/>
              </a:ext>
            </a:extLst>
          </a:blip>
          <a:srcRect l="63985" r="19184"/>
          <a:stretch/>
        </p:blipFill>
        <p:spPr>
          <a:xfrm>
            <a:off x="2001552" y="1273323"/>
            <a:ext cx="1142932" cy="3670304"/>
          </a:xfrm>
          <a:prstGeom prst="rect">
            <a:avLst/>
          </a:prstGeom>
        </p:spPr>
      </p:pic>
      <p:grpSp>
        <p:nvGrpSpPr>
          <p:cNvPr id="7" name="Group 6">
            <a:extLst>
              <a:ext uri="{FF2B5EF4-FFF2-40B4-BE49-F238E27FC236}">
                <a16:creationId xmlns:a16="http://schemas.microsoft.com/office/drawing/2014/main" id="{B0CC70AD-7718-D695-3ED3-918516B1CABF}"/>
              </a:ext>
            </a:extLst>
          </p:cNvPr>
          <p:cNvGrpSpPr/>
          <p:nvPr/>
        </p:nvGrpSpPr>
        <p:grpSpPr>
          <a:xfrm>
            <a:off x="2153478" y="4790340"/>
            <a:ext cx="5773925" cy="515433"/>
            <a:chOff x="2153477" y="4504589"/>
            <a:chExt cx="5773925" cy="515433"/>
          </a:xfrm>
        </p:grpSpPr>
        <p:pic>
          <p:nvPicPr>
            <p:cNvPr id="13" name="Picture 12" descr="download.png">
              <a:extLst>
                <a:ext uri="{FF2B5EF4-FFF2-40B4-BE49-F238E27FC236}">
                  <a16:creationId xmlns:a16="http://schemas.microsoft.com/office/drawing/2014/main" id="{0C6CF644-B463-8803-45D7-D256FE250042}"/>
                </a:ext>
              </a:extLst>
            </p:cNvPr>
            <p:cNvPicPr>
              <a:picLocks noChangeAspect="1"/>
            </p:cNvPicPr>
            <p:nvPr/>
          </p:nvPicPr>
          <p:blipFill rotWithShape="1">
            <a:blip r:embed="rId4">
              <a:extLst>
                <a:ext uri="{28A0092B-C50C-407E-A947-70E740481C1C}">
                  <a14:useLocalDpi xmlns:a14="http://schemas.microsoft.com/office/drawing/2010/main" val="0"/>
                </a:ext>
              </a:extLst>
            </a:blip>
            <a:srcRect t="30780" r="15249" b="34492"/>
            <a:stretch/>
          </p:blipFill>
          <p:spPr>
            <a:xfrm>
              <a:off x="6013049" y="4504589"/>
              <a:ext cx="1914353" cy="482730"/>
            </a:xfrm>
            <a:prstGeom prst="rect">
              <a:avLst/>
            </a:prstGeom>
          </p:spPr>
        </p:pic>
        <p:pic>
          <p:nvPicPr>
            <p:cNvPr id="14" name="Picture 13" descr="onename-logo-1200x630.jpg">
              <a:extLst>
                <a:ext uri="{FF2B5EF4-FFF2-40B4-BE49-F238E27FC236}">
                  <a16:creationId xmlns:a16="http://schemas.microsoft.com/office/drawing/2014/main" id="{1B5C0DD6-09B2-6029-9B58-435EE3027158}"/>
                </a:ext>
              </a:extLst>
            </p:cNvPr>
            <p:cNvPicPr>
              <a:picLocks noChangeAspect="1"/>
            </p:cNvPicPr>
            <p:nvPr/>
          </p:nvPicPr>
          <p:blipFill rotWithShape="1">
            <a:blip r:embed="rId5">
              <a:extLst>
                <a:ext uri="{28A0092B-C50C-407E-A947-70E740481C1C}">
                  <a14:useLocalDpi xmlns:a14="http://schemas.microsoft.com/office/drawing/2010/main" val="0"/>
                </a:ext>
              </a:extLst>
            </a:blip>
            <a:srcRect l="7667" t="12275" r="67222" b="76932"/>
            <a:stretch/>
          </p:blipFill>
          <p:spPr>
            <a:xfrm>
              <a:off x="4277827" y="4558589"/>
              <a:ext cx="1914353" cy="432000"/>
            </a:xfrm>
            <a:prstGeom prst="rect">
              <a:avLst/>
            </a:prstGeom>
          </p:spPr>
        </p:pic>
        <p:pic>
          <p:nvPicPr>
            <p:cNvPr id="15" name="Picture 14" descr="download.png">
              <a:extLst>
                <a:ext uri="{FF2B5EF4-FFF2-40B4-BE49-F238E27FC236}">
                  <a16:creationId xmlns:a16="http://schemas.microsoft.com/office/drawing/2014/main" id="{1E344F82-F413-AB51-DC12-B52C6AFF8E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53477" y="4588022"/>
              <a:ext cx="1868002" cy="432000"/>
            </a:xfrm>
            <a:prstGeom prst="rect">
              <a:avLst/>
            </a:prstGeom>
          </p:spPr>
        </p:pic>
      </p:grpSp>
      <p:sp>
        <p:nvSpPr>
          <p:cNvPr id="8" name="Slide Number Placeholder 7">
            <a:extLst>
              <a:ext uri="{FF2B5EF4-FFF2-40B4-BE49-F238E27FC236}">
                <a16:creationId xmlns:a16="http://schemas.microsoft.com/office/drawing/2014/main" id="{EB8D3099-4173-04D0-4A1A-DC208DE90144}"/>
              </a:ext>
            </a:extLst>
          </p:cNvPr>
          <p:cNvSpPr>
            <a:spLocks noGrp="1"/>
          </p:cNvSpPr>
          <p:nvPr>
            <p:ph type="sldNum" sz="quarter" idx="12"/>
          </p:nvPr>
        </p:nvSpPr>
        <p:spPr/>
        <p:txBody>
          <a:bodyPr/>
          <a:lstStyle/>
          <a:p>
            <a:fld id="{97F98C0B-273E-428A-ABCF-EBED2BA25188}" type="slidenum">
              <a:rPr lang="en-US" smtClean="0"/>
              <a:t>10</a:t>
            </a:fld>
            <a:endParaRPr lang="en-US"/>
          </a:p>
        </p:txBody>
      </p:sp>
    </p:spTree>
    <p:extLst>
      <p:ext uri="{BB962C8B-B14F-4D97-AF65-F5344CB8AC3E}">
        <p14:creationId xmlns:p14="http://schemas.microsoft.com/office/powerpoint/2010/main" val="3638058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Other Use Cases</a:t>
            </a:r>
          </a:p>
        </p:txBody>
      </p:sp>
      <p:pic>
        <p:nvPicPr>
          <p:cNvPr id="4" name="Picture 3" descr="Screen Shot 2019-01-18 at 16.10.52.png">
            <a:extLst>
              <a:ext uri="{FF2B5EF4-FFF2-40B4-BE49-F238E27FC236}">
                <a16:creationId xmlns:a16="http://schemas.microsoft.com/office/drawing/2014/main" id="{6B3D4461-2956-FE9C-9585-05F03303A9E8}"/>
              </a:ext>
            </a:extLst>
          </p:cNvPr>
          <p:cNvPicPr>
            <a:picLocks noChangeAspect="1"/>
          </p:cNvPicPr>
          <p:nvPr/>
        </p:nvPicPr>
        <p:blipFill rotWithShape="1">
          <a:blip r:embed="rId3">
            <a:extLst>
              <a:ext uri="{28A0092B-C50C-407E-A947-70E740481C1C}">
                <a14:useLocalDpi xmlns:a14="http://schemas.microsoft.com/office/drawing/2010/main" val="0"/>
              </a:ext>
            </a:extLst>
          </a:blip>
          <a:srcRect r="76930"/>
          <a:stretch/>
        </p:blipFill>
        <p:spPr>
          <a:xfrm>
            <a:off x="802836" y="1129748"/>
            <a:ext cx="1690258" cy="3960000"/>
          </a:xfrm>
          <a:prstGeom prst="rect">
            <a:avLst/>
          </a:prstGeom>
        </p:spPr>
      </p:pic>
      <p:pic>
        <p:nvPicPr>
          <p:cNvPr id="5" name="Picture 4" descr="Screen Shot 2019-01-18 at 16.10.52.png">
            <a:extLst>
              <a:ext uri="{FF2B5EF4-FFF2-40B4-BE49-F238E27FC236}">
                <a16:creationId xmlns:a16="http://schemas.microsoft.com/office/drawing/2014/main" id="{F3A0581A-306F-5FDE-AD6A-62834D2951DD}"/>
              </a:ext>
            </a:extLst>
          </p:cNvPr>
          <p:cNvPicPr>
            <a:picLocks noChangeAspect="1"/>
          </p:cNvPicPr>
          <p:nvPr/>
        </p:nvPicPr>
        <p:blipFill rotWithShape="1">
          <a:blip r:embed="rId3">
            <a:extLst>
              <a:ext uri="{28A0092B-C50C-407E-A947-70E740481C1C}">
                <a14:useLocalDpi xmlns:a14="http://schemas.microsoft.com/office/drawing/2010/main" val="0"/>
              </a:ext>
            </a:extLst>
          </a:blip>
          <a:srcRect l="42221" r="35725"/>
          <a:stretch/>
        </p:blipFill>
        <p:spPr>
          <a:xfrm>
            <a:off x="5620458" y="1126860"/>
            <a:ext cx="1615839" cy="3960000"/>
          </a:xfrm>
          <a:prstGeom prst="rect">
            <a:avLst/>
          </a:prstGeom>
        </p:spPr>
      </p:pic>
      <p:pic>
        <p:nvPicPr>
          <p:cNvPr id="7" name="Picture 6" descr="Screen Shot 2019-01-18 at 16.10.52.png">
            <a:extLst>
              <a:ext uri="{FF2B5EF4-FFF2-40B4-BE49-F238E27FC236}">
                <a16:creationId xmlns:a16="http://schemas.microsoft.com/office/drawing/2014/main" id="{686BF5EC-3B9F-7540-4637-90A8C404B3D5}"/>
              </a:ext>
            </a:extLst>
          </p:cNvPr>
          <p:cNvPicPr>
            <a:picLocks noChangeAspect="1"/>
          </p:cNvPicPr>
          <p:nvPr/>
        </p:nvPicPr>
        <p:blipFill rotWithShape="1">
          <a:blip r:embed="rId3">
            <a:extLst>
              <a:ext uri="{28A0092B-C50C-407E-A947-70E740481C1C}">
                <a14:useLocalDpi xmlns:a14="http://schemas.microsoft.com/office/drawing/2010/main" val="0"/>
              </a:ext>
            </a:extLst>
          </a:blip>
          <a:srcRect l="81107" r="611"/>
          <a:stretch/>
        </p:blipFill>
        <p:spPr>
          <a:xfrm>
            <a:off x="4163606" y="1128103"/>
            <a:ext cx="1339451" cy="3960000"/>
          </a:xfrm>
          <a:prstGeom prst="rect">
            <a:avLst/>
          </a:prstGeom>
        </p:spPr>
      </p:pic>
      <p:pic>
        <p:nvPicPr>
          <p:cNvPr id="8" name="Picture 7" descr="Screen Shot 2019-01-18 at 16.10.52.png">
            <a:extLst>
              <a:ext uri="{FF2B5EF4-FFF2-40B4-BE49-F238E27FC236}">
                <a16:creationId xmlns:a16="http://schemas.microsoft.com/office/drawing/2014/main" id="{B1B6E3F3-71F7-9253-F6E8-CCEC9B45B2CB}"/>
              </a:ext>
            </a:extLst>
          </p:cNvPr>
          <p:cNvPicPr>
            <a:picLocks noChangeAspect="1"/>
          </p:cNvPicPr>
          <p:nvPr/>
        </p:nvPicPr>
        <p:blipFill rotWithShape="1">
          <a:blip r:embed="rId3">
            <a:extLst>
              <a:ext uri="{28A0092B-C50C-407E-A947-70E740481C1C}">
                <a14:useLocalDpi xmlns:a14="http://schemas.microsoft.com/office/drawing/2010/main" val="0"/>
              </a:ext>
            </a:extLst>
          </a:blip>
          <a:srcRect l="22847" r="57488"/>
          <a:stretch/>
        </p:blipFill>
        <p:spPr>
          <a:xfrm>
            <a:off x="2614438" y="1126860"/>
            <a:ext cx="1440841" cy="3960000"/>
          </a:xfrm>
          <a:prstGeom prst="rect">
            <a:avLst/>
          </a:prstGeom>
        </p:spPr>
      </p:pic>
      <p:sp>
        <p:nvSpPr>
          <p:cNvPr id="3" name="Slide Number Placeholder 2">
            <a:extLst>
              <a:ext uri="{FF2B5EF4-FFF2-40B4-BE49-F238E27FC236}">
                <a16:creationId xmlns:a16="http://schemas.microsoft.com/office/drawing/2014/main" id="{2AD136BC-0575-95E7-E3BC-41279C08C2AA}"/>
              </a:ext>
            </a:extLst>
          </p:cNvPr>
          <p:cNvSpPr>
            <a:spLocks noGrp="1"/>
          </p:cNvSpPr>
          <p:nvPr>
            <p:ph type="sldNum" sz="quarter" idx="4"/>
          </p:nvPr>
        </p:nvSpPr>
        <p:spPr/>
        <p:txBody>
          <a:bodyPr/>
          <a:lstStyle/>
          <a:p>
            <a:fld id="{97F98C0B-273E-428A-ABCF-EBED2BA25188}" type="slidenum">
              <a:rPr lang="en-US" smtClean="0"/>
              <a:t>11</a:t>
            </a:fld>
            <a:endParaRPr lang="en-US"/>
          </a:p>
        </p:txBody>
      </p:sp>
    </p:spTree>
    <p:extLst>
      <p:ext uri="{BB962C8B-B14F-4D97-AF65-F5344CB8AC3E}">
        <p14:creationId xmlns:p14="http://schemas.microsoft.com/office/powerpoint/2010/main" val="3839051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Design Process</a:t>
            </a:r>
          </a:p>
        </p:txBody>
      </p:sp>
    </p:spTree>
    <p:extLst>
      <p:ext uri="{BB962C8B-B14F-4D97-AF65-F5344CB8AC3E}">
        <p14:creationId xmlns:p14="http://schemas.microsoft.com/office/powerpoint/2010/main" val="14176250"/>
      </p:ext>
    </p:extLst>
  </p:cSld>
  <p:clrMapOvr>
    <a:masterClrMapping/>
  </p:clrMapOvr>
  <mc:AlternateContent xmlns:mc="http://schemas.openxmlformats.org/markup-compatibility/2006" xmlns:p14="http://schemas.microsoft.com/office/powerpoint/2010/main">
    <mc:Choice Requires="p14">
      <p:transition spd="slow" p14:dur="2000" advTm="12859"/>
    </mc:Choice>
    <mc:Fallback xmlns="">
      <p:transition spd="slow" advTm="1285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esignProces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0278" y="482819"/>
            <a:ext cx="5132774" cy="4749362"/>
          </a:xfrm>
          <a:prstGeom prst="rect">
            <a:avLst/>
          </a:prstGeom>
        </p:spPr>
      </p:pic>
      <p:sp>
        <p:nvSpPr>
          <p:cNvPr id="3" name="Content Placeholder 2"/>
          <p:cNvSpPr>
            <a:spLocks noGrp="1"/>
          </p:cNvSpPr>
          <p:nvPr>
            <p:ph idx="1"/>
          </p:nvPr>
        </p:nvSpPr>
        <p:spPr>
          <a:xfrm>
            <a:off x="647700" y="1273175"/>
            <a:ext cx="2822578" cy="3695700"/>
          </a:xfrm>
        </p:spPr>
        <p:txBody>
          <a:bodyPr>
            <a:normAutofit/>
          </a:bodyPr>
          <a:lstStyle/>
          <a:p>
            <a:pPr lvl="1"/>
            <a:endParaRPr lang="en-US" dirty="0"/>
          </a:p>
          <a:p>
            <a:r>
              <a:rPr lang="en-US" dirty="0"/>
              <a:t>At every step systematically decide between alternative options</a:t>
            </a:r>
          </a:p>
          <a:p>
            <a:endParaRPr lang="en-US" dirty="0"/>
          </a:p>
        </p:txBody>
      </p:sp>
      <p:sp>
        <p:nvSpPr>
          <p:cNvPr id="2" name="Title 1"/>
          <p:cNvSpPr>
            <a:spLocks noGrp="1"/>
          </p:cNvSpPr>
          <p:nvPr>
            <p:ph type="title"/>
          </p:nvPr>
        </p:nvSpPr>
        <p:spPr>
          <a:xfrm>
            <a:off x="648000" y="287999"/>
            <a:ext cx="6631640" cy="648000"/>
          </a:xfrm>
        </p:spPr>
        <p:txBody>
          <a:bodyPr/>
          <a:lstStyle/>
          <a:p>
            <a:r>
              <a:rPr lang="en-US" dirty="0"/>
              <a:t>Design Process</a:t>
            </a:r>
          </a:p>
        </p:txBody>
      </p:sp>
      <p:sp>
        <p:nvSpPr>
          <p:cNvPr id="5" name="Slide Number Placeholder 4">
            <a:extLst>
              <a:ext uri="{FF2B5EF4-FFF2-40B4-BE49-F238E27FC236}">
                <a16:creationId xmlns:a16="http://schemas.microsoft.com/office/drawing/2014/main" id="{CC95D628-1051-DDFC-D604-4297F2A592B1}"/>
              </a:ext>
            </a:extLst>
          </p:cNvPr>
          <p:cNvSpPr>
            <a:spLocks noGrp="1"/>
          </p:cNvSpPr>
          <p:nvPr>
            <p:ph type="sldNum" sz="quarter" idx="12"/>
          </p:nvPr>
        </p:nvSpPr>
        <p:spPr>
          <a:xfrm>
            <a:off x="6712882" y="5368406"/>
            <a:ext cx="1855118" cy="224836"/>
          </a:xfrm>
        </p:spPr>
        <p:txBody>
          <a:bodyPr/>
          <a:lstStyle/>
          <a:p>
            <a:fld id="{97F98C0B-273E-428A-ABCF-EBED2BA25188}" type="slidenum">
              <a:rPr lang="en-US" smtClean="0"/>
              <a:pPr/>
              <a:t>13</a:t>
            </a:fld>
            <a:endParaRPr lang="en-US"/>
          </a:p>
        </p:txBody>
      </p:sp>
      <p:sp>
        <p:nvSpPr>
          <p:cNvPr id="7" name="Content Placeholder 2"/>
          <p:cNvSpPr txBox="1">
            <a:spLocks/>
          </p:cNvSpPr>
          <p:nvPr/>
        </p:nvSpPr>
        <p:spPr>
          <a:xfrm>
            <a:off x="725229" y="3586655"/>
            <a:ext cx="4953987" cy="1211975"/>
          </a:xfrm>
          <a:prstGeom prst="rect">
            <a:avLst/>
          </a:prstGeom>
        </p:spPr>
        <p:txBody>
          <a:bodyPr vert="horz" lIns="64191" tIns="32096" rIns="64191" bIns="32096" rtlCol="0">
            <a:normAutofit/>
          </a:bodyPr>
          <a:lstStyle>
            <a:lvl1pPr marL="178308" indent="-178308" algn="l" defTabSz="713232" rtl="0" eaLnBrk="1" latinLnBrk="0" hangingPunct="1">
              <a:lnSpc>
                <a:spcPct val="90000"/>
              </a:lnSpc>
              <a:spcBef>
                <a:spcPts val="780"/>
              </a:spcBef>
              <a:buClr>
                <a:schemeClr val="accent1"/>
              </a:buClr>
              <a:buFont typeface="Arial" panose="020B0604020202020204" pitchFamily="34" charset="0"/>
              <a:buChar char="•"/>
              <a:defRPr sz="1900" kern="1200">
                <a:solidFill>
                  <a:schemeClr val="tx1"/>
                </a:solidFill>
                <a:latin typeface="+mn-lt"/>
                <a:ea typeface="+mn-ea"/>
                <a:cs typeface="+mn-cs"/>
              </a:defRPr>
            </a:lvl1pPr>
            <a:lvl2pPr marL="208026" indent="-208026" algn="l" defTabSz="713232" rtl="0" eaLnBrk="1" latinLnBrk="0" hangingPunct="1">
              <a:lnSpc>
                <a:spcPct val="90000"/>
              </a:lnSpc>
              <a:spcBef>
                <a:spcPts val="390"/>
              </a:spcBef>
              <a:buClr>
                <a:schemeClr val="accent1"/>
              </a:buClr>
              <a:buFont typeface="TheSansB W3 Light" panose="020B0302050302020203" pitchFamily="34" charset="0"/>
              <a:buChar char="-"/>
              <a:defRPr sz="1600" kern="1200">
                <a:solidFill>
                  <a:schemeClr val="tx1"/>
                </a:solidFill>
                <a:latin typeface="+mn-lt"/>
                <a:ea typeface="+mn-ea"/>
                <a:cs typeface="+mn-cs"/>
              </a:defRPr>
            </a:lvl2pPr>
            <a:lvl3pPr marL="564642" indent="-217932" algn="l" defTabSz="713232" rtl="0" eaLnBrk="1" latinLnBrk="0" hangingPunct="1">
              <a:lnSpc>
                <a:spcPct val="90000"/>
              </a:lnSpc>
              <a:spcBef>
                <a:spcPts val="390"/>
              </a:spcBef>
              <a:buClr>
                <a:schemeClr val="accent1"/>
              </a:buClr>
              <a:buFont typeface="Arial" panose="020B0604020202020204" pitchFamily="34" charset="0"/>
              <a:buChar char="•"/>
              <a:defRPr sz="1400" kern="1200">
                <a:solidFill>
                  <a:schemeClr val="tx1"/>
                </a:solidFill>
                <a:latin typeface="+mn-lt"/>
                <a:ea typeface="+mn-ea"/>
                <a:cs typeface="+mn-cs"/>
              </a:defRPr>
            </a:lvl3pPr>
            <a:lvl4pPr marL="772668" indent="-208026" algn="l" defTabSz="713232" rtl="0" eaLnBrk="1" latinLnBrk="0" hangingPunct="1">
              <a:lnSpc>
                <a:spcPct val="90000"/>
              </a:lnSpc>
              <a:spcBef>
                <a:spcPts val="390"/>
              </a:spcBef>
              <a:buClr>
                <a:schemeClr val="accent1"/>
              </a:buClr>
              <a:buFont typeface="Arial" panose="020B0604020202020204" pitchFamily="34" charset="0"/>
              <a:buChar char="•"/>
              <a:defRPr sz="1400" kern="1200">
                <a:solidFill>
                  <a:schemeClr val="tx1"/>
                </a:solidFill>
                <a:latin typeface="+mn-lt"/>
                <a:ea typeface="+mn-ea"/>
                <a:cs typeface="+mn-cs"/>
              </a:defRPr>
            </a:lvl4pPr>
            <a:lvl5pPr marL="980694" indent="-208026" algn="l" defTabSz="713232" rtl="0" eaLnBrk="1" latinLnBrk="0" hangingPunct="1">
              <a:lnSpc>
                <a:spcPct val="90000"/>
              </a:lnSpc>
              <a:spcBef>
                <a:spcPts val="39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961388" indent="-178308" algn="l" defTabSz="713232"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6pPr>
            <a:lvl7pPr marL="2318004" indent="-178308" algn="l" defTabSz="713232"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7pPr>
            <a:lvl8pPr marL="2674620" indent="-178308" algn="l" defTabSz="713232"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8pPr>
            <a:lvl9pPr marL="3031236" indent="-178308" algn="l" defTabSz="713232"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9pPr>
          </a:lstStyle>
          <a:p>
            <a:endParaRPr lang="en-US" sz="1710" dirty="0"/>
          </a:p>
        </p:txBody>
      </p:sp>
    </p:spTree>
    <p:extLst>
      <p:ext uri="{BB962C8B-B14F-4D97-AF65-F5344CB8AC3E}">
        <p14:creationId xmlns:p14="http://schemas.microsoft.com/office/powerpoint/2010/main" val="1897166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esignProces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6779" y="1117898"/>
            <a:ext cx="3088184" cy="2857500"/>
          </a:xfrm>
          <a:prstGeom prst="rect">
            <a:avLst/>
          </a:prstGeom>
        </p:spPr>
      </p:pic>
      <p:sp>
        <p:nvSpPr>
          <p:cNvPr id="3" name="Content Placeholder 2"/>
          <p:cNvSpPr>
            <a:spLocks noGrp="1"/>
          </p:cNvSpPr>
          <p:nvPr>
            <p:ph idx="1"/>
          </p:nvPr>
        </p:nvSpPr>
        <p:spPr>
          <a:xfrm>
            <a:off x="648000" y="1273324"/>
            <a:ext cx="5148136" cy="2857501"/>
          </a:xfrm>
        </p:spPr>
        <p:txBody>
          <a:bodyPr>
            <a:normAutofit/>
          </a:bodyPr>
          <a:lstStyle/>
          <a:p>
            <a:r>
              <a:rPr lang="en-AU" dirty="0"/>
              <a:t>How to decentralise administrative control?</a:t>
            </a:r>
          </a:p>
          <a:p>
            <a:r>
              <a:rPr lang="en-AU" dirty="0"/>
              <a:t>Ok for some components/functions to be decentralised while others to remain centralised</a:t>
            </a:r>
          </a:p>
          <a:p>
            <a:r>
              <a:rPr lang="en-AU" dirty="0"/>
              <a:t>Trusted authority may use a blockchain to get other benefits, e.g., programmability</a:t>
            </a:r>
          </a:p>
          <a:p>
            <a:pPr lvl="1"/>
            <a:r>
              <a:rPr lang="en-AU" dirty="0"/>
              <a:t>E.g., CBDC &amp; registries (stocks, land titles)</a:t>
            </a:r>
          </a:p>
        </p:txBody>
      </p:sp>
      <p:sp>
        <p:nvSpPr>
          <p:cNvPr id="2" name="Title 1"/>
          <p:cNvSpPr>
            <a:spLocks noGrp="1"/>
          </p:cNvSpPr>
          <p:nvPr>
            <p:ph type="title"/>
          </p:nvPr>
        </p:nvSpPr>
        <p:spPr/>
        <p:txBody>
          <a:bodyPr/>
          <a:lstStyle/>
          <a:p>
            <a:r>
              <a:rPr lang="en-AU" dirty="0"/>
              <a:t>How to Decentralise?</a:t>
            </a:r>
          </a:p>
        </p:txBody>
      </p:sp>
      <p:sp>
        <p:nvSpPr>
          <p:cNvPr id="9" name="Rectangle 8"/>
          <p:cNvSpPr/>
          <p:nvPr/>
        </p:nvSpPr>
        <p:spPr>
          <a:xfrm>
            <a:off x="5899114" y="1714009"/>
            <a:ext cx="3055849" cy="530483"/>
          </a:xfrm>
          <a:prstGeom prst="rect">
            <a:avLst/>
          </a:prstGeom>
          <a:solidFill>
            <a:schemeClr val="accent1">
              <a:alpha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graphicFrame>
        <p:nvGraphicFramePr>
          <p:cNvPr id="11" name="Diagram 10"/>
          <p:cNvGraphicFramePr/>
          <p:nvPr>
            <p:extLst>
              <p:ext uri="{D42A27DB-BD31-4B8C-83A1-F6EECF244321}">
                <p14:modId xmlns:p14="http://schemas.microsoft.com/office/powerpoint/2010/main" val="407662103"/>
              </p:ext>
            </p:extLst>
          </p:nvPr>
        </p:nvGraphicFramePr>
        <p:xfrm>
          <a:off x="492414" y="3168352"/>
          <a:ext cx="7463962" cy="28575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Slide Number Placeholder 3">
            <a:extLst>
              <a:ext uri="{FF2B5EF4-FFF2-40B4-BE49-F238E27FC236}">
                <a16:creationId xmlns:a16="http://schemas.microsoft.com/office/drawing/2014/main" id="{57F08893-E6CA-33BA-E995-10587C18E2BB}"/>
              </a:ext>
            </a:extLst>
          </p:cNvPr>
          <p:cNvSpPr>
            <a:spLocks noGrp="1"/>
          </p:cNvSpPr>
          <p:nvPr>
            <p:ph type="sldNum" sz="quarter" idx="12"/>
          </p:nvPr>
        </p:nvSpPr>
        <p:spPr/>
        <p:txBody>
          <a:bodyPr/>
          <a:lstStyle/>
          <a:p>
            <a:fld id="{97F98C0B-273E-428A-ABCF-EBED2BA25188}" type="slidenum">
              <a:rPr lang="en-US" smtClean="0"/>
              <a:t>14</a:t>
            </a:fld>
            <a:endParaRPr lang="en-US"/>
          </a:p>
        </p:txBody>
      </p:sp>
    </p:spTree>
    <p:extLst>
      <p:ext uri="{BB962C8B-B14F-4D97-AF65-F5344CB8AC3E}">
        <p14:creationId xmlns:p14="http://schemas.microsoft.com/office/powerpoint/2010/main" val="1766603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esignProces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6304" y="1238255"/>
            <a:ext cx="3088184" cy="2857500"/>
          </a:xfrm>
          <a:prstGeom prst="rect">
            <a:avLst/>
          </a:prstGeom>
        </p:spPr>
      </p:pic>
      <p:sp>
        <p:nvSpPr>
          <p:cNvPr id="3" name="Content Placeholder 2">
            <a:extLst>
              <a:ext uri="{FF2B5EF4-FFF2-40B4-BE49-F238E27FC236}">
                <a16:creationId xmlns:a16="http://schemas.microsoft.com/office/drawing/2014/main" id="{B70C3474-A6B6-3E8C-54D6-E49D37DFDB8B}"/>
              </a:ext>
            </a:extLst>
          </p:cNvPr>
          <p:cNvSpPr>
            <a:spLocks noGrp="1"/>
          </p:cNvSpPr>
          <p:nvPr>
            <p:ph idx="1"/>
          </p:nvPr>
        </p:nvSpPr>
        <p:spPr>
          <a:xfrm>
            <a:off x="647700" y="3257391"/>
            <a:ext cx="6967538" cy="1890872"/>
          </a:xfrm>
        </p:spPr>
        <p:txBody>
          <a:bodyPr>
            <a:normAutofit/>
          </a:bodyPr>
          <a:lstStyle/>
          <a:p>
            <a:r>
              <a:rPr lang="en-US" dirty="0"/>
              <a:t>Many kinds of data/computations are better stored/performed off-chain</a:t>
            </a:r>
          </a:p>
          <a:p>
            <a:pPr lvl="1"/>
            <a:r>
              <a:rPr lang="en-US" sz="1800" dirty="0">
                <a:latin typeface="Calibri" panose="020F0502020204030204" pitchFamily="34" charset="0"/>
                <a:cs typeface="Calibri" panose="020F0502020204030204" pitchFamily="34" charset="0"/>
              </a:rPr>
              <a:t>Scalability reasons – “Big” data &amp; CPU &amp; memory intensive computations</a:t>
            </a:r>
          </a:p>
          <a:p>
            <a:pPr lvl="1"/>
            <a:r>
              <a:rPr lang="en-US" sz="1800" dirty="0">
                <a:latin typeface="Calibri" panose="020F0502020204030204" pitchFamily="34" charset="0"/>
                <a:cs typeface="Calibri" panose="020F0502020204030204" pitchFamily="34" charset="0"/>
              </a:rPr>
              <a:t>Confidentiality reason </a:t>
            </a:r>
            <a:r>
              <a:rPr lang="mr-IN" sz="1800" dirty="0">
                <a:latin typeface="Calibri" panose="020F0502020204030204" pitchFamily="34" charset="0"/>
              </a:rPr>
              <a:t>–</a:t>
            </a:r>
            <a:r>
              <a:rPr lang="en-US" sz="1800" dirty="0">
                <a:latin typeface="Calibri" panose="020F0502020204030204" pitchFamily="34" charset="0"/>
                <a:cs typeface="Calibri" panose="020F0502020204030204" pitchFamily="34" charset="0"/>
              </a:rPr>
              <a:t> Personal &amp; business confidential data</a:t>
            </a:r>
          </a:p>
          <a:p>
            <a:pPr lvl="1"/>
            <a:r>
              <a:rPr lang="en-US" sz="1800" dirty="0">
                <a:latin typeface="Calibri" panose="020F0502020204030204" pitchFamily="34" charset="0"/>
                <a:cs typeface="Calibri" panose="020F0502020204030204" pitchFamily="34" charset="0"/>
              </a:rPr>
              <a:t>Dealing with legacy databases</a:t>
            </a:r>
          </a:p>
          <a:p>
            <a:endParaRPr lang="en-US" dirty="0"/>
          </a:p>
        </p:txBody>
      </p:sp>
      <p:sp>
        <p:nvSpPr>
          <p:cNvPr id="2" name="Title 1"/>
          <p:cNvSpPr>
            <a:spLocks noGrp="1"/>
          </p:cNvSpPr>
          <p:nvPr>
            <p:ph type="title"/>
          </p:nvPr>
        </p:nvSpPr>
        <p:spPr>
          <a:xfrm>
            <a:off x="648000" y="287999"/>
            <a:ext cx="6631640" cy="648000"/>
          </a:xfrm>
        </p:spPr>
        <p:txBody>
          <a:bodyPr/>
          <a:lstStyle/>
          <a:p>
            <a:r>
              <a:rPr lang="en-US" dirty="0"/>
              <a:t>On-chain vs. Off-chain</a:t>
            </a:r>
          </a:p>
        </p:txBody>
      </p:sp>
      <p:sp>
        <p:nvSpPr>
          <p:cNvPr id="4" name="Slide Number Placeholder 3">
            <a:extLst>
              <a:ext uri="{FF2B5EF4-FFF2-40B4-BE49-F238E27FC236}">
                <a16:creationId xmlns:a16="http://schemas.microsoft.com/office/drawing/2014/main" id="{4C3389FF-3856-25B8-7781-8341A6BADB90}"/>
              </a:ext>
            </a:extLst>
          </p:cNvPr>
          <p:cNvSpPr>
            <a:spLocks noGrp="1"/>
          </p:cNvSpPr>
          <p:nvPr>
            <p:ph type="sldNum" sz="quarter" idx="12"/>
          </p:nvPr>
        </p:nvSpPr>
        <p:spPr>
          <a:xfrm>
            <a:off x="6712882" y="5368406"/>
            <a:ext cx="1855118" cy="224836"/>
          </a:xfrm>
        </p:spPr>
        <p:txBody>
          <a:bodyPr/>
          <a:lstStyle/>
          <a:p>
            <a:fld id="{97F98C0B-273E-428A-ABCF-EBED2BA25188}" type="slidenum">
              <a:rPr lang="en-US" smtClean="0"/>
              <a:pPr/>
              <a:t>15</a:t>
            </a:fld>
            <a:endParaRPr lang="en-US"/>
          </a:p>
        </p:txBody>
      </p:sp>
      <p:sp>
        <p:nvSpPr>
          <p:cNvPr id="9" name="Rectangle 8"/>
          <p:cNvSpPr/>
          <p:nvPr/>
        </p:nvSpPr>
        <p:spPr>
          <a:xfrm>
            <a:off x="5908639" y="2458834"/>
            <a:ext cx="3055849" cy="530483"/>
          </a:xfrm>
          <a:prstGeom prst="rect">
            <a:avLst/>
          </a:prstGeom>
          <a:solidFill>
            <a:schemeClr val="accent1">
              <a:alpha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graphicFrame>
        <p:nvGraphicFramePr>
          <p:cNvPr id="8" name="Diagram 7"/>
          <p:cNvGraphicFramePr/>
          <p:nvPr>
            <p:extLst>
              <p:ext uri="{D42A27DB-BD31-4B8C-83A1-F6EECF244321}">
                <p14:modId xmlns:p14="http://schemas.microsoft.com/office/powerpoint/2010/main" val="3985424521"/>
              </p:ext>
            </p:extLst>
          </p:nvPr>
        </p:nvGraphicFramePr>
        <p:xfrm>
          <a:off x="1051560" y="1279014"/>
          <a:ext cx="4023360" cy="17945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02717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On-Chain &amp; Off-Chain Trade-off Analysis</a:t>
            </a:r>
          </a:p>
        </p:txBody>
      </p:sp>
      <p:graphicFrame>
        <p:nvGraphicFramePr>
          <p:cNvPr id="11" name="Diagram 10"/>
          <p:cNvGraphicFramePr/>
          <p:nvPr>
            <p:extLst>
              <p:ext uri="{D42A27DB-BD31-4B8C-83A1-F6EECF244321}">
                <p14:modId xmlns:p14="http://schemas.microsoft.com/office/powerpoint/2010/main" val="3179251357"/>
              </p:ext>
            </p:extLst>
          </p:nvPr>
        </p:nvGraphicFramePr>
        <p:xfrm>
          <a:off x="323528" y="1157314"/>
          <a:ext cx="8568952" cy="40710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B2B24515-32B2-9BB1-FC83-B37CCB949F77}"/>
              </a:ext>
            </a:extLst>
          </p:cNvPr>
          <p:cNvSpPr>
            <a:spLocks noGrp="1"/>
          </p:cNvSpPr>
          <p:nvPr>
            <p:ph type="sldNum" sz="quarter" idx="4"/>
          </p:nvPr>
        </p:nvSpPr>
        <p:spPr/>
        <p:txBody>
          <a:bodyPr/>
          <a:lstStyle/>
          <a:p>
            <a:fld id="{97F98C0B-273E-428A-ABCF-EBED2BA25188}" type="slidenum">
              <a:rPr lang="en-US" smtClean="0"/>
              <a:t>16</a:t>
            </a:fld>
            <a:endParaRPr lang="en-US"/>
          </a:p>
        </p:txBody>
      </p:sp>
    </p:spTree>
    <p:extLst>
      <p:ext uri="{BB962C8B-B14F-4D97-AF65-F5344CB8AC3E}">
        <p14:creationId xmlns:p14="http://schemas.microsoft.com/office/powerpoint/2010/main" val="2142178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Design Decisions &amp; Their Impact</a:t>
            </a:r>
          </a:p>
        </p:txBody>
      </p:sp>
      <p:sp>
        <p:nvSpPr>
          <p:cNvPr id="3" name="Slide Number Placeholder 2">
            <a:extLst>
              <a:ext uri="{FF2B5EF4-FFF2-40B4-BE49-F238E27FC236}">
                <a16:creationId xmlns:a16="http://schemas.microsoft.com/office/drawing/2014/main" id="{8D0D96DD-B87A-B3C6-FE47-06516ECC9A69}"/>
              </a:ext>
            </a:extLst>
          </p:cNvPr>
          <p:cNvSpPr>
            <a:spLocks noGrp="1"/>
          </p:cNvSpPr>
          <p:nvPr>
            <p:ph type="sldNum" sz="quarter" idx="4"/>
          </p:nvPr>
        </p:nvSpPr>
        <p:spPr/>
        <p:txBody>
          <a:bodyPr/>
          <a:lstStyle/>
          <a:p>
            <a:fld id="{97F98C0B-273E-428A-ABCF-EBED2BA25188}" type="slidenum">
              <a:rPr lang="en-US" smtClean="0"/>
              <a:pPr/>
              <a:t>17</a:t>
            </a:fld>
            <a:endParaRPr lang="en-US"/>
          </a:p>
        </p:txBody>
      </p:sp>
      <p:pic>
        <p:nvPicPr>
          <p:cNvPr id="7" name="Picture 6" descr="Screen Shot 2019-01-21 at 09.35.2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060" y="1273324"/>
            <a:ext cx="8616413" cy="3240360"/>
          </a:xfrm>
          <a:prstGeom prst="rect">
            <a:avLst/>
          </a:prstGeom>
        </p:spPr>
      </p:pic>
    </p:spTree>
    <p:extLst>
      <p:ext uri="{BB962C8B-B14F-4D97-AF65-F5344CB8AC3E}">
        <p14:creationId xmlns:p14="http://schemas.microsoft.com/office/powerpoint/2010/main" val="1164729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esignProces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2291" y="1095375"/>
            <a:ext cx="3088184" cy="2857500"/>
          </a:xfrm>
          <a:prstGeom prst="rect">
            <a:avLst/>
          </a:prstGeom>
        </p:spPr>
      </p:pic>
      <p:sp>
        <p:nvSpPr>
          <p:cNvPr id="8" name="Inhaltsplatzhalter 5">
            <a:extLst>
              <a:ext uri="{FF2B5EF4-FFF2-40B4-BE49-F238E27FC236}">
                <a16:creationId xmlns:a16="http://schemas.microsoft.com/office/drawing/2014/main" id="{12273649-C61A-4FD0-934E-A167647613BE}"/>
              </a:ext>
            </a:extLst>
          </p:cNvPr>
          <p:cNvSpPr>
            <a:spLocks noGrp="1"/>
          </p:cNvSpPr>
          <p:nvPr>
            <p:ph idx="1"/>
          </p:nvPr>
        </p:nvSpPr>
        <p:spPr>
          <a:xfrm>
            <a:off x="647700" y="1273174"/>
            <a:ext cx="4924591" cy="3927475"/>
          </a:xfrm>
        </p:spPr>
        <p:txBody>
          <a:bodyPr numCol="1">
            <a:normAutofit lnSpcReduction="10000"/>
          </a:bodyPr>
          <a:lstStyle/>
          <a:p>
            <a:r>
              <a:rPr lang="en-US" dirty="0"/>
              <a:t>Select blockchain platform based on</a:t>
            </a:r>
          </a:p>
          <a:p>
            <a:pPr lvl="1"/>
            <a:r>
              <a:rPr lang="en-US" sz="1800" dirty="0"/>
              <a:t>Use case requirements</a:t>
            </a:r>
          </a:p>
          <a:p>
            <a:pPr lvl="1"/>
            <a:r>
              <a:rPr lang="en-US" sz="1800" dirty="0"/>
              <a:t>Characteristics </a:t>
            </a:r>
            <a:r>
              <a:rPr lang="en-AU" sz="1800" dirty="0"/>
              <a:t>of blockchain platform</a:t>
            </a:r>
            <a:endParaRPr lang="en-US" sz="1800" dirty="0"/>
          </a:p>
          <a:p>
            <a:pPr lvl="1"/>
            <a:r>
              <a:rPr lang="en-US" sz="1800" dirty="0"/>
              <a:t>Trade-off analysis</a:t>
            </a:r>
          </a:p>
          <a:p>
            <a:r>
              <a:rPr lang="en-US" dirty="0"/>
              <a:t>Select an existing blockchain platform</a:t>
            </a:r>
          </a:p>
          <a:p>
            <a:pPr lvl="1"/>
            <a:r>
              <a:rPr lang="en-US" sz="1800" dirty="0"/>
              <a:t>Consensus protocol &amp; other decisions are fixed</a:t>
            </a:r>
          </a:p>
          <a:p>
            <a:r>
              <a:rPr lang="en-US" dirty="0"/>
              <a:t>Deploy a new blockchain instance while setting configuration options, e.g.,  </a:t>
            </a:r>
          </a:p>
          <a:p>
            <a:pPr lvl="1"/>
            <a:r>
              <a:rPr lang="en-US" sz="1800" dirty="0"/>
              <a:t>Inter-block time is configurable</a:t>
            </a:r>
          </a:p>
          <a:p>
            <a:pPr lvl="2"/>
            <a:r>
              <a:rPr lang="en-US" sz="1800" dirty="0"/>
              <a:t>By configuration (private) or adjusting difficulty of mining (</a:t>
            </a:r>
            <a:r>
              <a:rPr lang="en-US" sz="1800" dirty="0" err="1"/>
              <a:t>PoW</a:t>
            </a:r>
            <a:r>
              <a:rPr lang="en-US" sz="1800" dirty="0"/>
              <a:t>)</a:t>
            </a:r>
          </a:p>
          <a:p>
            <a:pPr lvl="1"/>
            <a:r>
              <a:rPr lang="en-US" sz="1800" dirty="0"/>
              <a:t>Hyperledger Fabric supports pluggable consensus protocols</a:t>
            </a:r>
          </a:p>
        </p:txBody>
      </p:sp>
      <p:sp>
        <p:nvSpPr>
          <p:cNvPr id="2" name="Title 1"/>
          <p:cNvSpPr>
            <a:spLocks noGrp="1"/>
          </p:cNvSpPr>
          <p:nvPr>
            <p:ph type="title"/>
          </p:nvPr>
        </p:nvSpPr>
        <p:spPr>
          <a:xfrm>
            <a:off x="648000" y="287999"/>
            <a:ext cx="6631640" cy="648000"/>
          </a:xfrm>
        </p:spPr>
        <p:txBody>
          <a:bodyPr/>
          <a:lstStyle/>
          <a:p>
            <a:r>
              <a:rPr lang="en-US" dirty="0"/>
              <a:t>Blockchain Selection</a:t>
            </a:r>
          </a:p>
        </p:txBody>
      </p:sp>
      <p:sp>
        <p:nvSpPr>
          <p:cNvPr id="3" name="Slide Number Placeholder 2">
            <a:extLst>
              <a:ext uri="{FF2B5EF4-FFF2-40B4-BE49-F238E27FC236}">
                <a16:creationId xmlns:a16="http://schemas.microsoft.com/office/drawing/2014/main" id="{27B2F156-4796-3732-6692-EB31C4439207}"/>
              </a:ext>
            </a:extLst>
          </p:cNvPr>
          <p:cNvSpPr>
            <a:spLocks noGrp="1"/>
          </p:cNvSpPr>
          <p:nvPr>
            <p:ph type="sldNum" sz="quarter" idx="12"/>
          </p:nvPr>
        </p:nvSpPr>
        <p:spPr>
          <a:xfrm>
            <a:off x="6712882" y="5368406"/>
            <a:ext cx="1855118" cy="224836"/>
          </a:xfrm>
        </p:spPr>
        <p:txBody>
          <a:bodyPr/>
          <a:lstStyle/>
          <a:p>
            <a:fld id="{97F98C0B-273E-428A-ABCF-EBED2BA25188}" type="slidenum">
              <a:rPr lang="en-US" smtClean="0"/>
              <a:pPr/>
              <a:t>18</a:t>
            </a:fld>
            <a:endParaRPr lang="en-US"/>
          </a:p>
        </p:txBody>
      </p:sp>
      <p:sp>
        <p:nvSpPr>
          <p:cNvPr id="9" name="Rectangle 8"/>
          <p:cNvSpPr/>
          <p:nvPr/>
        </p:nvSpPr>
        <p:spPr>
          <a:xfrm>
            <a:off x="7590035" y="2960503"/>
            <a:ext cx="863883" cy="594608"/>
          </a:xfrm>
          <a:prstGeom prst="rect">
            <a:avLst/>
          </a:prstGeom>
          <a:solidFill>
            <a:schemeClr val="accent1">
              <a:alpha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2" name="Content Placeholder 2"/>
          <p:cNvSpPr txBox="1">
            <a:spLocks/>
          </p:cNvSpPr>
          <p:nvPr/>
        </p:nvSpPr>
        <p:spPr>
          <a:xfrm>
            <a:off x="748375" y="1885393"/>
            <a:ext cx="7420298" cy="3660740"/>
          </a:xfrm>
          <a:prstGeom prst="rect">
            <a:avLst/>
          </a:prstGeom>
        </p:spPr>
        <p:txBody>
          <a:bodyPr vert="horz" lIns="64191" tIns="32096" rIns="64191" bIns="32096" rtlCol="0">
            <a:normAutofit/>
          </a:bodyPr>
          <a:lstStyle>
            <a:lvl1pPr marL="178308" indent="-178308" algn="l" defTabSz="713232" rtl="0" eaLnBrk="1" latinLnBrk="0" hangingPunct="1">
              <a:lnSpc>
                <a:spcPct val="90000"/>
              </a:lnSpc>
              <a:spcBef>
                <a:spcPts val="780"/>
              </a:spcBef>
              <a:buClr>
                <a:schemeClr val="accent1"/>
              </a:buClr>
              <a:buFont typeface="Arial" panose="020B0604020202020204" pitchFamily="34" charset="0"/>
              <a:buChar char="•"/>
              <a:defRPr sz="1900" kern="1200">
                <a:solidFill>
                  <a:schemeClr val="tx1"/>
                </a:solidFill>
                <a:latin typeface="+mn-lt"/>
                <a:ea typeface="+mn-ea"/>
                <a:cs typeface="+mn-cs"/>
              </a:defRPr>
            </a:lvl1pPr>
            <a:lvl2pPr marL="208026" indent="-208026" algn="l" defTabSz="713232" rtl="0" eaLnBrk="1" latinLnBrk="0" hangingPunct="1">
              <a:lnSpc>
                <a:spcPct val="90000"/>
              </a:lnSpc>
              <a:spcBef>
                <a:spcPts val="390"/>
              </a:spcBef>
              <a:buClr>
                <a:schemeClr val="accent1"/>
              </a:buClr>
              <a:buFont typeface="TheSansB W3 Light" panose="020B0302050302020203" pitchFamily="34" charset="0"/>
              <a:buChar char="-"/>
              <a:defRPr sz="1600" kern="1200">
                <a:solidFill>
                  <a:schemeClr val="tx1"/>
                </a:solidFill>
                <a:latin typeface="+mn-lt"/>
                <a:ea typeface="+mn-ea"/>
                <a:cs typeface="+mn-cs"/>
              </a:defRPr>
            </a:lvl2pPr>
            <a:lvl3pPr marL="564642" indent="-217932" algn="l" defTabSz="713232" rtl="0" eaLnBrk="1" latinLnBrk="0" hangingPunct="1">
              <a:lnSpc>
                <a:spcPct val="90000"/>
              </a:lnSpc>
              <a:spcBef>
                <a:spcPts val="390"/>
              </a:spcBef>
              <a:buClr>
                <a:schemeClr val="accent1"/>
              </a:buClr>
              <a:buFont typeface="Arial" panose="020B0604020202020204" pitchFamily="34" charset="0"/>
              <a:buChar char="•"/>
              <a:defRPr sz="1400" kern="1200">
                <a:solidFill>
                  <a:schemeClr val="tx1"/>
                </a:solidFill>
                <a:latin typeface="+mn-lt"/>
                <a:ea typeface="+mn-ea"/>
                <a:cs typeface="+mn-cs"/>
              </a:defRPr>
            </a:lvl3pPr>
            <a:lvl4pPr marL="772668" indent="-208026" algn="l" defTabSz="713232" rtl="0" eaLnBrk="1" latinLnBrk="0" hangingPunct="1">
              <a:lnSpc>
                <a:spcPct val="90000"/>
              </a:lnSpc>
              <a:spcBef>
                <a:spcPts val="390"/>
              </a:spcBef>
              <a:buClr>
                <a:schemeClr val="accent1"/>
              </a:buClr>
              <a:buFont typeface="Arial" panose="020B0604020202020204" pitchFamily="34" charset="0"/>
              <a:buChar char="•"/>
              <a:defRPr sz="1400" kern="1200">
                <a:solidFill>
                  <a:schemeClr val="tx1"/>
                </a:solidFill>
                <a:latin typeface="+mn-lt"/>
                <a:ea typeface="+mn-ea"/>
                <a:cs typeface="+mn-cs"/>
              </a:defRPr>
            </a:lvl4pPr>
            <a:lvl5pPr marL="980694" indent="-208026" algn="l" defTabSz="713232" rtl="0" eaLnBrk="1" latinLnBrk="0" hangingPunct="1">
              <a:lnSpc>
                <a:spcPct val="90000"/>
              </a:lnSpc>
              <a:spcBef>
                <a:spcPts val="39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961388" indent="-178308" algn="l" defTabSz="713232"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6pPr>
            <a:lvl7pPr marL="2318004" indent="-178308" algn="l" defTabSz="713232"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7pPr>
            <a:lvl8pPr marL="2674620" indent="-178308" algn="l" defTabSz="713232"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8pPr>
            <a:lvl9pPr marL="3031236" indent="-178308" algn="l" defTabSz="713232"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9pPr>
          </a:lstStyle>
          <a:p>
            <a:pPr lvl="1"/>
            <a:endParaRPr lang="en-US" sz="1440" dirty="0"/>
          </a:p>
          <a:p>
            <a:endParaRPr lang="en-US" sz="1710" dirty="0"/>
          </a:p>
        </p:txBody>
      </p:sp>
    </p:spTree>
    <p:extLst>
      <p:ext uri="{BB962C8B-B14F-4D97-AF65-F5344CB8AC3E}">
        <p14:creationId xmlns:p14="http://schemas.microsoft.com/office/powerpoint/2010/main" val="407881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esignProces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0517" y="1114425"/>
            <a:ext cx="3088184" cy="2857500"/>
          </a:xfrm>
          <a:prstGeom prst="rect">
            <a:avLst/>
          </a:prstGeom>
        </p:spPr>
      </p:pic>
      <p:sp>
        <p:nvSpPr>
          <p:cNvPr id="8" name="Inhaltsplatzhalter 5">
            <a:extLst>
              <a:ext uri="{FF2B5EF4-FFF2-40B4-BE49-F238E27FC236}">
                <a16:creationId xmlns:a16="http://schemas.microsoft.com/office/drawing/2014/main" id="{12273649-C61A-4FD0-934E-A167647613BE}"/>
              </a:ext>
            </a:extLst>
          </p:cNvPr>
          <p:cNvSpPr>
            <a:spLocks noGrp="1"/>
          </p:cNvSpPr>
          <p:nvPr>
            <p:ph idx="1"/>
          </p:nvPr>
        </p:nvSpPr>
        <p:spPr>
          <a:xfrm>
            <a:off x="647700" y="1273175"/>
            <a:ext cx="6781800" cy="3917950"/>
          </a:xfrm>
        </p:spPr>
        <p:txBody>
          <a:bodyPr numCol="1">
            <a:normAutofit fontScale="92500" lnSpcReduction="10000"/>
          </a:bodyPr>
          <a:lstStyle/>
          <a:p>
            <a:r>
              <a:rPr lang="en-AU" dirty="0"/>
              <a:t>Deployment impacts quality attributes</a:t>
            </a:r>
          </a:p>
          <a:p>
            <a:pPr lvl="1"/>
            <a:r>
              <a:rPr lang="en-AU" sz="1800" dirty="0"/>
              <a:t>On-premises hosting</a:t>
            </a:r>
          </a:p>
          <a:p>
            <a:pPr lvl="2"/>
            <a:r>
              <a:rPr lang="en-AU" sz="1800" dirty="0"/>
              <a:t>Decentralised, high-availability</a:t>
            </a:r>
          </a:p>
          <a:p>
            <a:pPr lvl="2"/>
            <a:r>
              <a:rPr lang="en-AU" sz="1800" dirty="0"/>
              <a:t>High cost &amp; administrative burden</a:t>
            </a:r>
          </a:p>
          <a:p>
            <a:pPr lvl="1"/>
            <a:r>
              <a:rPr lang="en-AU" sz="1800" dirty="0"/>
              <a:t>Cloud hosting or BaaS (Blockchain-as-a-Service)</a:t>
            </a:r>
          </a:p>
          <a:p>
            <a:pPr lvl="2"/>
            <a:r>
              <a:rPr lang="en-AU" sz="1800" dirty="0"/>
              <a:t>Low cost &amp; administrative burden</a:t>
            </a:r>
          </a:p>
          <a:p>
            <a:pPr lvl="2"/>
            <a:r>
              <a:rPr lang="en-AU" sz="1800" dirty="0"/>
              <a:t>Centralisation &amp; relatively low availability</a:t>
            </a:r>
          </a:p>
          <a:p>
            <a:r>
              <a:rPr lang="en-AU" dirty="0"/>
              <a:t>Operation challenges</a:t>
            </a:r>
          </a:p>
          <a:p>
            <a:pPr lvl="1"/>
            <a:r>
              <a:rPr lang="en-AU" sz="1800" dirty="0"/>
              <a:t>Blockchains are harder to modify/update than conventional systems</a:t>
            </a:r>
          </a:p>
          <a:p>
            <a:pPr lvl="2"/>
            <a:r>
              <a:rPr lang="en-AU" sz="1800" dirty="0"/>
              <a:t>Wasn’t immutability a key property in enhancing trust?</a:t>
            </a:r>
          </a:p>
          <a:p>
            <a:pPr lvl="1"/>
            <a:r>
              <a:rPr lang="en-AU" sz="1800" dirty="0"/>
              <a:t>Updating software can be physically &amp; administratively difficult to coordinate</a:t>
            </a:r>
          </a:p>
          <a:p>
            <a:r>
              <a:rPr lang="en-AU" dirty="0"/>
              <a:t>Governance</a:t>
            </a:r>
          </a:p>
          <a:p>
            <a:pPr lvl="1"/>
            <a:r>
              <a:rPr lang="en-AU" sz="1900" dirty="0"/>
              <a:t>Process of making &amp; enforcing decisions on platform’s operations</a:t>
            </a:r>
          </a:p>
        </p:txBody>
      </p:sp>
      <p:sp>
        <p:nvSpPr>
          <p:cNvPr id="2" name="Title 1"/>
          <p:cNvSpPr>
            <a:spLocks noGrp="1"/>
          </p:cNvSpPr>
          <p:nvPr>
            <p:ph type="title"/>
          </p:nvPr>
        </p:nvSpPr>
        <p:spPr>
          <a:xfrm>
            <a:off x="648000" y="287999"/>
            <a:ext cx="6631640" cy="648000"/>
          </a:xfrm>
        </p:spPr>
        <p:txBody>
          <a:bodyPr/>
          <a:lstStyle/>
          <a:p>
            <a:r>
              <a:rPr lang="en-US" dirty="0"/>
              <a:t>Deployment &amp; Operation</a:t>
            </a:r>
          </a:p>
        </p:txBody>
      </p:sp>
      <p:sp>
        <p:nvSpPr>
          <p:cNvPr id="3" name="Slide Number Placeholder 2">
            <a:extLst>
              <a:ext uri="{FF2B5EF4-FFF2-40B4-BE49-F238E27FC236}">
                <a16:creationId xmlns:a16="http://schemas.microsoft.com/office/drawing/2014/main" id="{6579053C-481F-3A2A-52D9-5CC343376428}"/>
              </a:ext>
            </a:extLst>
          </p:cNvPr>
          <p:cNvSpPr>
            <a:spLocks noGrp="1"/>
          </p:cNvSpPr>
          <p:nvPr>
            <p:ph type="sldNum" sz="quarter" idx="12"/>
          </p:nvPr>
        </p:nvSpPr>
        <p:spPr>
          <a:xfrm>
            <a:off x="6712882" y="5368406"/>
            <a:ext cx="1855118" cy="224836"/>
          </a:xfrm>
        </p:spPr>
        <p:txBody>
          <a:bodyPr/>
          <a:lstStyle/>
          <a:p>
            <a:fld id="{97F98C0B-273E-428A-ABCF-EBED2BA25188}" type="slidenum">
              <a:rPr lang="en-US" smtClean="0"/>
              <a:pPr/>
              <a:t>19</a:t>
            </a:fld>
            <a:endParaRPr lang="en-US"/>
          </a:p>
        </p:txBody>
      </p:sp>
      <p:sp>
        <p:nvSpPr>
          <p:cNvPr id="9" name="Rectangle 8"/>
          <p:cNvSpPr/>
          <p:nvPr/>
        </p:nvSpPr>
        <p:spPr>
          <a:xfrm>
            <a:off x="7578261" y="3738753"/>
            <a:ext cx="863883" cy="228600"/>
          </a:xfrm>
          <a:prstGeom prst="rect">
            <a:avLst/>
          </a:prstGeom>
          <a:solidFill>
            <a:schemeClr val="accent1">
              <a:alpha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Tree>
    <p:extLst>
      <p:ext uri="{BB962C8B-B14F-4D97-AF65-F5344CB8AC3E}">
        <p14:creationId xmlns:p14="http://schemas.microsoft.com/office/powerpoint/2010/main" val="3279332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BF600DA-B496-4DD5-ADC7-47167A8F3FDD}"/>
              </a:ext>
            </a:extLst>
          </p:cNvPr>
          <p:cNvSpPr>
            <a:spLocks noGrp="1"/>
          </p:cNvSpPr>
          <p:nvPr>
            <p:ph idx="1"/>
          </p:nvPr>
        </p:nvSpPr>
        <p:spPr>
          <a:xfrm>
            <a:off x="648001" y="1272399"/>
            <a:ext cx="7911799" cy="3695843"/>
          </a:xfrm>
        </p:spPr>
        <p:txBody>
          <a:bodyPr/>
          <a:lstStyle/>
          <a:p>
            <a:r>
              <a:rPr lang="en-AU" dirty="0"/>
              <a:t>Blockchain suitability evaluation</a:t>
            </a:r>
          </a:p>
          <a:p>
            <a:r>
              <a:rPr lang="en-US" dirty="0"/>
              <a:t>Application design process</a:t>
            </a:r>
            <a:endParaRPr lang="en-AU" dirty="0"/>
          </a:p>
          <a:p>
            <a:endParaRPr lang="en-AU" dirty="0"/>
          </a:p>
        </p:txBody>
      </p:sp>
      <p:sp>
        <p:nvSpPr>
          <p:cNvPr id="4" name="Title 3">
            <a:extLst>
              <a:ext uri="{FF2B5EF4-FFF2-40B4-BE49-F238E27FC236}">
                <a16:creationId xmlns:a16="http://schemas.microsoft.com/office/drawing/2014/main" id="{A2AA6159-7D44-4683-9FE8-2F5B492F6624}"/>
              </a:ext>
            </a:extLst>
          </p:cNvPr>
          <p:cNvSpPr>
            <a:spLocks noGrp="1"/>
          </p:cNvSpPr>
          <p:nvPr>
            <p:ph type="title"/>
          </p:nvPr>
        </p:nvSpPr>
        <p:spPr>
          <a:xfrm>
            <a:off x="648000" y="287999"/>
            <a:ext cx="6631640" cy="648000"/>
          </a:xfrm>
        </p:spPr>
        <p:txBody>
          <a:bodyPr/>
          <a:lstStyle/>
          <a:p>
            <a:r>
              <a:rPr lang="en-AU" dirty="0"/>
              <a:t>Outline</a:t>
            </a:r>
          </a:p>
        </p:txBody>
      </p:sp>
      <p:sp>
        <p:nvSpPr>
          <p:cNvPr id="7" name="Slide Number Placeholder 6">
            <a:extLst>
              <a:ext uri="{FF2B5EF4-FFF2-40B4-BE49-F238E27FC236}">
                <a16:creationId xmlns:a16="http://schemas.microsoft.com/office/drawing/2014/main" id="{9EB033C2-3C9D-44C3-73A2-A7397F798BEC}"/>
              </a:ext>
            </a:extLst>
          </p:cNvPr>
          <p:cNvSpPr>
            <a:spLocks noGrp="1"/>
          </p:cNvSpPr>
          <p:nvPr>
            <p:ph type="sldNum" sz="quarter" idx="12"/>
          </p:nvPr>
        </p:nvSpPr>
        <p:spPr/>
        <p:txBody>
          <a:bodyPr/>
          <a:lstStyle/>
          <a:p>
            <a:fld id="{97F98C0B-273E-428A-ABCF-EBED2BA25188}" type="slidenum">
              <a:rPr lang="en-US" smtClean="0"/>
              <a:t>2</a:t>
            </a:fld>
            <a:endParaRPr lang="en-US"/>
          </a:p>
        </p:txBody>
      </p:sp>
    </p:spTree>
    <p:extLst>
      <p:ext uri="{BB962C8B-B14F-4D97-AF65-F5344CB8AC3E}">
        <p14:creationId xmlns:p14="http://schemas.microsoft.com/office/powerpoint/2010/main" val="2049403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AU" dirty="0"/>
              <a:t>Blockchain Suitability Evaluation</a:t>
            </a:r>
            <a:endParaRPr lang="en-US" dirty="0"/>
          </a:p>
        </p:txBody>
      </p:sp>
    </p:spTree>
    <p:extLst>
      <p:ext uri="{BB962C8B-B14F-4D97-AF65-F5344CB8AC3E}">
        <p14:creationId xmlns:p14="http://schemas.microsoft.com/office/powerpoint/2010/main" val="88818732"/>
      </p:ext>
    </p:extLst>
  </p:cSld>
  <p:clrMapOvr>
    <a:masterClrMapping/>
  </p:clrMapOvr>
  <mc:AlternateContent xmlns:mc="http://schemas.openxmlformats.org/markup-compatibility/2006" xmlns:p14="http://schemas.microsoft.com/office/powerpoint/2010/main">
    <mc:Choice Requires="p14">
      <p:transition spd="slow" p14:dur="2000" advTm="12859"/>
    </mc:Choice>
    <mc:Fallback xmlns="">
      <p:transition spd="slow" advTm="1285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numCol="1">
            <a:normAutofit/>
          </a:bodyPr>
          <a:lstStyle/>
          <a:p>
            <a:r>
              <a:rPr lang="en-AU" dirty="0"/>
              <a:t>Trustworthy &amp; efficient ways to work together</a:t>
            </a:r>
          </a:p>
          <a:p>
            <a:pPr lvl="1"/>
            <a:r>
              <a:rPr lang="en-AU" sz="1800" dirty="0"/>
              <a:t>Focus on gaps in multi-party interactions</a:t>
            </a:r>
          </a:p>
          <a:p>
            <a:pPr lvl="2"/>
            <a:r>
              <a:rPr lang="en-AU" sz="1800" dirty="0"/>
              <a:t>Data integrity for information sharing</a:t>
            </a:r>
          </a:p>
          <a:p>
            <a:pPr lvl="2"/>
            <a:r>
              <a:rPr lang="en-AU" sz="1800" dirty="0"/>
              <a:t>Transparency of data &amp; decisions</a:t>
            </a:r>
          </a:p>
          <a:p>
            <a:pPr lvl="2"/>
            <a:r>
              <a:rPr lang="en-AU" sz="1800" dirty="0"/>
              <a:t>Monopolies &amp; unfair behaviour</a:t>
            </a:r>
          </a:p>
          <a:p>
            <a:pPr lvl="1"/>
            <a:r>
              <a:rPr lang="en-AU" sz="1800" dirty="0"/>
              <a:t>Break information silos</a:t>
            </a:r>
          </a:p>
          <a:p>
            <a:pPr lvl="1"/>
            <a:r>
              <a:rPr lang="en-AU" sz="1800" dirty="0"/>
              <a:t>Establish neutral ground for coordination</a:t>
            </a:r>
          </a:p>
          <a:p>
            <a:r>
              <a:rPr lang="en-AU" dirty="0"/>
              <a:t>Don’t use blockchain where it doesn’t make sense</a:t>
            </a:r>
          </a:p>
          <a:p>
            <a:pPr lvl="1"/>
            <a:r>
              <a:rPr lang="en-AU" sz="1800" dirty="0"/>
              <a:t>Does using blockchain make a system possible? </a:t>
            </a:r>
          </a:p>
          <a:p>
            <a:pPr lvl="1"/>
            <a:r>
              <a:rPr lang="en-AU" sz="1800" dirty="0"/>
              <a:t>Or does it offer big benefits?</a:t>
            </a:r>
          </a:p>
        </p:txBody>
      </p:sp>
      <p:sp>
        <p:nvSpPr>
          <p:cNvPr id="2" name="Title 1"/>
          <p:cNvSpPr>
            <a:spLocks noGrp="1"/>
          </p:cNvSpPr>
          <p:nvPr>
            <p:ph type="title"/>
          </p:nvPr>
        </p:nvSpPr>
        <p:spPr/>
        <p:txBody>
          <a:bodyPr>
            <a:normAutofit/>
          </a:bodyPr>
          <a:lstStyle/>
          <a:p>
            <a:r>
              <a:rPr lang="en-AU" dirty="0"/>
              <a:t>Use Blockchain Where It Makes Sense</a:t>
            </a:r>
          </a:p>
        </p:txBody>
      </p:sp>
      <p:sp>
        <p:nvSpPr>
          <p:cNvPr id="7" name="Slide Number Placeholder 5"/>
          <p:cNvSpPr txBox="1">
            <a:spLocks/>
          </p:cNvSpPr>
          <p:nvPr/>
        </p:nvSpPr>
        <p:spPr>
          <a:xfrm>
            <a:off x="834390" y="5117712"/>
            <a:ext cx="357534" cy="273844"/>
          </a:xfrm>
          <a:prstGeom prst="rect">
            <a:avLst/>
          </a:prstGeom>
        </p:spPr>
        <p:txBody>
          <a:bodyPr/>
          <a:lstStyle>
            <a:defPPr>
              <a:defRPr lang="en-US"/>
            </a:defPPr>
            <a:lvl1pPr marL="0" algn="l" defTabSz="713232" rtl="0" eaLnBrk="1" latinLnBrk="0" hangingPunct="1">
              <a:defRPr sz="1400" kern="1200">
                <a:solidFill>
                  <a:schemeClr val="tx1"/>
                </a:solidFill>
                <a:latin typeface="+mn-lt"/>
                <a:ea typeface="+mn-ea"/>
                <a:cs typeface="+mn-cs"/>
              </a:defRPr>
            </a:lvl1pPr>
            <a:lvl2pPr marL="356616" algn="l" defTabSz="713232" rtl="0" eaLnBrk="1" latinLnBrk="0" hangingPunct="1">
              <a:defRPr sz="1400" kern="1200">
                <a:solidFill>
                  <a:schemeClr val="tx1"/>
                </a:solidFill>
                <a:latin typeface="+mn-lt"/>
                <a:ea typeface="+mn-ea"/>
                <a:cs typeface="+mn-cs"/>
              </a:defRPr>
            </a:lvl2pPr>
            <a:lvl3pPr marL="713232" algn="l" defTabSz="713232" rtl="0" eaLnBrk="1" latinLnBrk="0" hangingPunct="1">
              <a:defRPr sz="1400" kern="1200">
                <a:solidFill>
                  <a:schemeClr val="tx1"/>
                </a:solidFill>
                <a:latin typeface="+mn-lt"/>
                <a:ea typeface="+mn-ea"/>
                <a:cs typeface="+mn-cs"/>
              </a:defRPr>
            </a:lvl3pPr>
            <a:lvl4pPr marL="1069848" algn="l" defTabSz="713232" rtl="0" eaLnBrk="1" latinLnBrk="0" hangingPunct="1">
              <a:defRPr sz="1400" kern="1200">
                <a:solidFill>
                  <a:schemeClr val="tx1"/>
                </a:solidFill>
                <a:latin typeface="+mn-lt"/>
                <a:ea typeface="+mn-ea"/>
                <a:cs typeface="+mn-cs"/>
              </a:defRPr>
            </a:lvl4pPr>
            <a:lvl5pPr marL="1426464" algn="l" defTabSz="713232" rtl="0" eaLnBrk="1" latinLnBrk="0" hangingPunct="1">
              <a:defRPr sz="1400" kern="1200">
                <a:solidFill>
                  <a:schemeClr val="tx1"/>
                </a:solidFill>
                <a:latin typeface="+mn-lt"/>
                <a:ea typeface="+mn-ea"/>
                <a:cs typeface="+mn-cs"/>
              </a:defRPr>
            </a:lvl5pPr>
            <a:lvl6pPr marL="1783080" algn="l" defTabSz="713232" rtl="0" eaLnBrk="1" latinLnBrk="0" hangingPunct="1">
              <a:defRPr sz="1400" kern="1200">
                <a:solidFill>
                  <a:schemeClr val="tx1"/>
                </a:solidFill>
                <a:latin typeface="+mn-lt"/>
                <a:ea typeface="+mn-ea"/>
                <a:cs typeface="+mn-cs"/>
              </a:defRPr>
            </a:lvl6pPr>
            <a:lvl7pPr marL="2139696" algn="l" defTabSz="713232" rtl="0" eaLnBrk="1" latinLnBrk="0" hangingPunct="1">
              <a:defRPr sz="1400" kern="1200">
                <a:solidFill>
                  <a:schemeClr val="tx1"/>
                </a:solidFill>
                <a:latin typeface="+mn-lt"/>
                <a:ea typeface="+mn-ea"/>
                <a:cs typeface="+mn-cs"/>
              </a:defRPr>
            </a:lvl7pPr>
            <a:lvl8pPr marL="2496312" algn="l" defTabSz="713232" rtl="0" eaLnBrk="1" latinLnBrk="0" hangingPunct="1">
              <a:defRPr sz="1400" kern="1200">
                <a:solidFill>
                  <a:schemeClr val="tx1"/>
                </a:solidFill>
                <a:latin typeface="+mn-lt"/>
                <a:ea typeface="+mn-ea"/>
                <a:cs typeface="+mn-cs"/>
              </a:defRPr>
            </a:lvl8pPr>
            <a:lvl9pPr marL="2852928" algn="l" defTabSz="713232" rtl="0" eaLnBrk="1" latinLnBrk="0" hangingPunct="1">
              <a:defRPr sz="1400" kern="1200">
                <a:solidFill>
                  <a:schemeClr val="tx1"/>
                </a:solidFill>
                <a:latin typeface="+mn-lt"/>
                <a:ea typeface="+mn-ea"/>
                <a:cs typeface="+mn-cs"/>
              </a:defRPr>
            </a:lvl9pPr>
          </a:lstStyle>
          <a:p>
            <a:fld id="{FFF7CBAA-22EA-41CE-9725-C57ED0CEBC27}" type="slidenum">
              <a:rPr lang="en-AU" sz="810">
                <a:solidFill>
                  <a:srgbClr val="FFFFFF"/>
                </a:solidFill>
              </a:rPr>
              <a:pPr/>
              <a:t>4</a:t>
            </a:fld>
            <a:r>
              <a:rPr lang="en-AU" sz="810" dirty="0">
                <a:solidFill>
                  <a:srgbClr val="FFFFFF"/>
                </a:solidFill>
              </a:rPr>
              <a:t>  |</a:t>
            </a:r>
          </a:p>
        </p:txBody>
      </p:sp>
      <p:sp>
        <p:nvSpPr>
          <p:cNvPr id="4" name="Slide Number Placeholder 3">
            <a:extLst>
              <a:ext uri="{FF2B5EF4-FFF2-40B4-BE49-F238E27FC236}">
                <a16:creationId xmlns:a16="http://schemas.microsoft.com/office/drawing/2014/main" id="{A2451A6A-21EF-F7D5-622A-FBD510D02571}"/>
              </a:ext>
            </a:extLst>
          </p:cNvPr>
          <p:cNvSpPr>
            <a:spLocks noGrp="1"/>
          </p:cNvSpPr>
          <p:nvPr>
            <p:ph type="sldNum" sz="quarter" idx="12"/>
          </p:nvPr>
        </p:nvSpPr>
        <p:spPr/>
        <p:txBody>
          <a:bodyPr/>
          <a:lstStyle/>
          <a:p>
            <a:fld id="{97F98C0B-273E-428A-ABCF-EBED2BA25188}" type="slidenum">
              <a:rPr lang="en-US" smtClean="0"/>
              <a:t>4</a:t>
            </a:fld>
            <a:endParaRPr lang="en-US"/>
          </a:p>
        </p:txBody>
      </p:sp>
    </p:spTree>
    <p:extLst>
      <p:ext uri="{BB962C8B-B14F-4D97-AF65-F5344CB8AC3E}">
        <p14:creationId xmlns:p14="http://schemas.microsoft.com/office/powerpoint/2010/main" val="30614399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uitability.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7336" y="1157318"/>
            <a:ext cx="4629329" cy="3922747"/>
          </a:xfrm>
          <a:prstGeom prst="rect">
            <a:avLst/>
          </a:prstGeom>
          <a:noFill/>
        </p:spPr>
      </p:pic>
      <p:sp>
        <p:nvSpPr>
          <p:cNvPr id="2" name="Title 1"/>
          <p:cNvSpPr>
            <a:spLocks noGrp="1"/>
          </p:cNvSpPr>
          <p:nvPr>
            <p:ph type="title"/>
          </p:nvPr>
        </p:nvSpPr>
        <p:spPr>
          <a:xfrm>
            <a:off x="648000" y="287999"/>
            <a:ext cx="6631640" cy="648000"/>
          </a:xfrm>
        </p:spPr>
        <p:txBody>
          <a:bodyPr anchor="t">
            <a:normAutofit/>
          </a:bodyPr>
          <a:lstStyle/>
          <a:p>
            <a:r>
              <a:rPr lang="en-US" dirty="0"/>
              <a:t>Evaluation Framework</a:t>
            </a:r>
          </a:p>
        </p:txBody>
      </p:sp>
      <p:sp>
        <p:nvSpPr>
          <p:cNvPr id="5" name="Slide Number Placeholder 4">
            <a:extLst>
              <a:ext uri="{FF2B5EF4-FFF2-40B4-BE49-F238E27FC236}">
                <a16:creationId xmlns:a16="http://schemas.microsoft.com/office/drawing/2014/main" id="{50CBEBA1-E594-0B9E-68E1-E8C883632635}"/>
              </a:ext>
            </a:extLst>
          </p:cNvPr>
          <p:cNvSpPr>
            <a:spLocks noGrp="1"/>
          </p:cNvSpPr>
          <p:nvPr>
            <p:ph type="sldNum" sz="quarter" idx="12"/>
          </p:nvPr>
        </p:nvSpPr>
        <p:spPr>
          <a:xfrm>
            <a:off x="6712882" y="5368406"/>
            <a:ext cx="1855118" cy="224836"/>
          </a:xfrm>
        </p:spPr>
        <p:txBody>
          <a:bodyPr/>
          <a:lstStyle/>
          <a:p>
            <a:fld id="{97F98C0B-273E-428A-ABCF-EBED2BA25188}" type="slidenum">
              <a:rPr lang="en-US" smtClean="0"/>
              <a:pPr/>
              <a:t>5</a:t>
            </a:fld>
            <a:endParaRPr lang="en-US"/>
          </a:p>
        </p:txBody>
      </p:sp>
      <p:sp>
        <p:nvSpPr>
          <p:cNvPr id="3" name="Rounded Rectangular Callout 2">
            <a:extLst>
              <a:ext uri="{FF2B5EF4-FFF2-40B4-BE49-F238E27FC236}">
                <a16:creationId xmlns:a16="http://schemas.microsoft.com/office/drawing/2014/main" id="{74AD3086-95D3-EE38-1DF6-8A57E17CEC3A}"/>
              </a:ext>
            </a:extLst>
          </p:cNvPr>
          <p:cNvSpPr/>
          <p:nvPr/>
        </p:nvSpPr>
        <p:spPr>
          <a:xfrm>
            <a:off x="7380312" y="3749605"/>
            <a:ext cx="1512167" cy="936104"/>
          </a:xfrm>
          <a:prstGeom prst="wedgeRoundRectCallout">
            <a:avLst>
              <a:gd name="adj1" fmla="val -84895"/>
              <a:gd name="adj2" fmla="val 68643"/>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sz="1600" dirty="0"/>
              <a:t>+ Performance</a:t>
            </a:r>
          </a:p>
          <a:p>
            <a:r>
              <a:rPr lang="en-AU" sz="1600" dirty="0"/>
              <a:t>+ Privacy</a:t>
            </a:r>
          </a:p>
          <a:p>
            <a:r>
              <a:rPr lang="en-AU" sz="1600" dirty="0"/>
              <a:t>- Trust</a:t>
            </a:r>
          </a:p>
        </p:txBody>
      </p:sp>
    </p:spTree>
    <p:extLst>
      <p:ext uri="{BB962C8B-B14F-4D97-AF65-F5344CB8AC3E}">
        <p14:creationId xmlns:p14="http://schemas.microsoft.com/office/powerpoint/2010/main" val="3721357413"/>
      </p:ext>
    </p:extLst>
  </p:cSld>
  <p:clrMapOvr>
    <a:masterClrMapping/>
  </p:clrMapOvr>
  <mc:AlternateContent xmlns:mc="http://schemas.openxmlformats.org/markup-compatibility/2006" xmlns:p14="http://schemas.microsoft.com/office/powerpoint/2010/main">
    <mc:Choice Requires="p14">
      <p:transition spd="slow" p14:dur="2000" advTm="49260"/>
    </mc:Choice>
    <mc:Fallback xmlns="">
      <p:transition xmlns:p14="http://schemas.microsoft.com/office/powerpoint/2010/main" spd="slow" advTm="4926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uitability.pdf">
            <a:extLst>
              <a:ext uri="{FF2B5EF4-FFF2-40B4-BE49-F238E27FC236}">
                <a16:creationId xmlns:a16="http://schemas.microsoft.com/office/drawing/2014/main" id="{D8A43A64-35AB-B832-A34A-3416564FCE48}"/>
              </a:ext>
            </a:extLst>
          </p:cNvPr>
          <p:cNvPicPr>
            <a:picLocks noChangeAspect="1"/>
          </p:cNvPicPr>
          <p:nvPr/>
        </p:nvPicPr>
        <p:blipFill rotWithShape="1">
          <a:blip r:embed="rId3">
            <a:extLst>
              <a:ext uri="{28A0092B-C50C-407E-A947-70E740481C1C}">
                <a14:useLocalDpi xmlns:a14="http://schemas.microsoft.com/office/drawing/2010/main" val="0"/>
              </a:ext>
            </a:extLst>
          </a:blip>
          <a:srcRect t="2501" b="46766"/>
          <a:stretch/>
        </p:blipFill>
        <p:spPr>
          <a:xfrm>
            <a:off x="5580113" y="913285"/>
            <a:ext cx="3497307" cy="1503461"/>
          </a:xfrm>
          <a:prstGeom prst="rect">
            <a:avLst/>
          </a:prstGeom>
          <a:noFill/>
        </p:spPr>
      </p:pic>
      <p:sp>
        <p:nvSpPr>
          <p:cNvPr id="2" name="Content Placeholder 1">
            <a:extLst>
              <a:ext uri="{FF2B5EF4-FFF2-40B4-BE49-F238E27FC236}">
                <a16:creationId xmlns:a16="http://schemas.microsoft.com/office/drawing/2014/main" id="{7DFD926E-4897-7CEF-DC4E-27CE75793F6F}"/>
              </a:ext>
            </a:extLst>
          </p:cNvPr>
          <p:cNvSpPr>
            <a:spLocks noGrp="1"/>
          </p:cNvSpPr>
          <p:nvPr>
            <p:ph idx="1"/>
          </p:nvPr>
        </p:nvSpPr>
        <p:spPr>
          <a:xfrm>
            <a:off x="648000" y="1273324"/>
            <a:ext cx="4990800" cy="3816425"/>
          </a:xfrm>
        </p:spPr>
        <p:txBody>
          <a:bodyPr>
            <a:normAutofit lnSpcReduction="10000"/>
          </a:bodyPr>
          <a:lstStyle/>
          <a:p>
            <a:pPr marL="457200" indent="-457200">
              <a:buFont typeface="+mj-lt"/>
              <a:buAutoNum type="arabicPeriod"/>
            </a:pPr>
            <a:r>
              <a:rPr lang="en-AU" dirty="0"/>
              <a:t>Is multi-party required?</a:t>
            </a:r>
          </a:p>
          <a:p>
            <a:pPr lvl="1"/>
            <a:r>
              <a:rPr lang="en-AU" sz="1800" dirty="0"/>
              <a:t>Does the use case involve multiple parties?</a:t>
            </a:r>
          </a:p>
          <a:p>
            <a:pPr lvl="2"/>
            <a:r>
              <a:rPr lang="en-AU" sz="1800" dirty="0"/>
              <a:t>Are they administratively decentralised?</a:t>
            </a:r>
          </a:p>
          <a:p>
            <a:pPr lvl="2"/>
            <a:r>
              <a:rPr lang="en-AU" sz="1800" dirty="0"/>
              <a:t>E.g., Parties in supply chains, inter-bank payments, &amp; trading</a:t>
            </a:r>
          </a:p>
          <a:p>
            <a:pPr marL="457200" indent="-457200">
              <a:buFont typeface="+mj-lt"/>
              <a:buAutoNum type="arabicPeriod"/>
            </a:pPr>
            <a:r>
              <a:rPr lang="en-AU" dirty="0"/>
              <a:t>Is trusted authority required?</a:t>
            </a:r>
          </a:p>
          <a:p>
            <a:pPr marL="637200" lvl="1" indent="-457200"/>
            <a:r>
              <a:rPr lang="en-AU" sz="1800" dirty="0"/>
              <a:t>Does the trust depend on a party that controls/coordinates other parties?</a:t>
            </a:r>
          </a:p>
          <a:p>
            <a:pPr marL="889200" lvl="2" indent="-457200"/>
            <a:r>
              <a:rPr lang="en-AU" sz="1800" dirty="0"/>
              <a:t>E.g., a bank, central bank, exchange, &amp; government</a:t>
            </a:r>
          </a:p>
          <a:p>
            <a:pPr marL="637200" lvl="1" indent="-457200"/>
            <a:r>
              <a:rPr lang="en-AU" sz="1800" dirty="0"/>
              <a:t>Can we decentralise trusted authority?</a:t>
            </a:r>
          </a:p>
          <a:p>
            <a:pPr marL="889200" lvl="2" indent="-457200"/>
            <a:r>
              <a:rPr lang="en-AU" sz="1800" dirty="0"/>
              <a:t>E.g., replace authority with an industry consortium</a:t>
            </a:r>
          </a:p>
        </p:txBody>
      </p:sp>
      <p:sp>
        <p:nvSpPr>
          <p:cNvPr id="3" name="Title 2">
            <a:extLst>
              <a:ext uri="{FF2B5EF4-FFF2-40B4-BE49-F238E27FC236}">
                <a16:creationId xmlns:a16="http://schemas.microsoft.com/office/drawing/2014/main" id="{4C6463A0-7FF9-9F77-D36F-2B201230B5A4}"/>
              </a:ext>
            </a:extLst>
          </p:cNvPr>
          <p:cNvSpPr>
            <a:spLocks noGrp="1"/>
          </p:cNvSpPr>
          <p:nvPr>
            <p:ph type="title"/>
          </p:nvPr>
        </p:nvSpPr>
        <p:spPr/>
        <p:txBody>
          <a:bodyPr/>
          <a:lstStyle/>
          <a:p>
            <a:r>
              <a:rPr lang="en-US"/>
              <a:t>Evaluation Framework (Cont.)</a:t>
            </a:r>
            <a:endParaRPr lang="en-AU" dirty="0"/>
          </a:p>
        </p:txBody>
      </p:sp>
      <p:sp>
        <p:nvSpPr>
          <p:cNvPr id="6" name="Slide Number Placeholder 5">
            <a:extLst>
              <a:ext uri="{FF2B5EF4-FFF2-40B4-BE49-F238E27FC236}">
                <a16:creationId xmlns:a16="http://schemas.microsoft.com/office/drawing/2014/main" id="{DA01E6AC-BB99-B0D5-21FD-A1A271C990E2}"/>
              </a:ext>
            </a:extLst>
          </p:cNvPr>
          <p:cNvSpPr>
            <a:spLocks noGrp="1"/>
          </p:cNvSpPr>
          <p:nvPr>
            <p:ph type="sldNum" sz="quarter" idx="12"/>
          </p:nvPr>
        </p:nvSpPr>
        <p:spPr/>
        <p:txBody>
          <a:bodyPr/>
          <a:lstStyle/>
          <a:p>
            <a:fld id="{97F98C0B-273E-428A-ABCF-EBED2BA25188}" type="slidenum">
              <a:rPr lang="en-US" smtClean="0"/>
              <a:t>6</a:t>
            </a:fld>
            <a:endParaRPr lang="en-US"/>
          </a:p>
        </p:txBody>
      </p:sp>
    </p:spTree>
    <p:extLst>
      <p:ext uri="{BB962C8B-B14F-4D97-AF65-F5344CB8AC3E}">
        <p14:creationId xmlns:p14="http://schemas.microsoft.com/office/powerpoint/2010/main" val="1972730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72BA6B0-8B83-836C-90BD-975FC45C0865}"/>
              </a:ext>
            </a:extLst>
          </p:cNvPr>
          <p:cNvSpPr>
            <a:spLocks noGrp="1"/>
          </p:cNvSpPr>
          <p:nvPr>
            <p:ph idx="1"/>
          </p:nvPr>
        </p:nvSpPr>
        <p:spPr/>
        <p:txBody>
          <a:bodyPr/>
          <a:lstStyle/>
          <a:p>
            <a:pPr marL="457200" indent="-457200">
              <a:buFont typeface="+mj-lt"/>
              <a:buAutoNum type="arabicPeriod" startAt="3"/>
            </a:pPr>
            <a:r>
              <a:rPr lang="en-US" dirty="0"/>
              <a:t>Is operation </a:t>
            </a:r>
            <a:r>
              <a:rPr lang="en-US" dirty="0" err="1"/>
              <a:t>centralised</a:t>
            </a:r>
            <a:r>
              <a:rPr lang="en-US" dirty="0"/>
              <a:t>?</a:t>
            </a:r>
          </a:p>
          <a:p>
            <a:pPr lvl="1"/>
            <a:r>
              <a:rPr lang="en-AU" sz="1800" dirty="0"/>
              <a:t>Does one party act on behalf of others?</a:t>
            </a:r>
          </a:p>
          <a:p>
            <a:pPr lvl="2"/>
            <a:r>
              <a:rPr lang="en-AU" sz="1800" dirty="0"/>
              <a:t>E.g., NPP, Visa &amp; Mastercard </a:t>
            </a:r>
            <a:r>
              <a:rPr lang="en-US" sz="1800" dirty="0"/>
              <a:t>are joint ventures between banks</a:t>
            </a:r>
          </a:p>
          <a:p>
            <a:pPr lvl="1"/>
            <a:r>
              <a:rPr lang="en-US" sz="1800" dirty="0"/>
              <a:t>Can control be given back to parties?</a:t>
            </a:r>
          </a:p>
          <a:p>
            <a:pPr marL="457200" indent="-457200">
              <a:buFont typeface="+mj-lt"/>
              <a:buAutoNum type="arabicPeriod" startAt="4"/>
            </a:pPr>
            <a:r>
              <a:rPr lang="en-US" dirty="0"/>
              <a:t>Is immutability required?</a:t>
            </a:r>
          </a:p>
          <a:p>
            <a:pPr lvl="1"/>
            <a:r>
              <a:rPr lang="en-US" sz="1800" dirty="0"/>
              <a:t>Is there a need to keep track of historical changes?</a:t>
            </a:r>
          </a:p>
          <a:p>
            <a:pPr lvl="1"/>
            <a:r>
              <a:rPr lang="en-US" sz="1800" dirty="0"/>
              <a:t>E.g., finance industry, food safety, &amp; ownership of collectibles</a:t>
            </a:r>
          </a:p>
        </p:txBody>
      </p:sp>
      <p:sp>
        <p:nvSpPr>
          <p:cNvPr id="3" name="Title 2">
            <a:extLst>
              <a:ext uri="{FF2B5EF4-FFF2-40B4-BE49-F238E27FC236}">
                <a16:creationId xmlns:a16="http://schemas.microsoft.com/office/drawing/2014/main" id="{2CB19BB7-823B-D402-40BB-4D22BCF20748}"/>
              </a:ext>
            </a:extLst>
          </p:cNvPr>
          <p:cNvSpPr>
            <a:spLocks noGrp="1"/>
          </p:cNvSpPr>
          <p:nvPr>
            <p:ph type="title"/>
          </p:nvPr>
        </p:nvSpPr>
        <p:spPr/>
        <p:txBody>
          <a:bodyPr/>
          <a:lstStyle/>
          <a:p>
            <a:r>
              <a:rPr lang="en-US" dirty="0"/>
              <a:t>Evaluation Framework (Cont.)</a:t>
            </a:r>
            <a:endParaRPr lang="en-AU" dirty="0"/>
          </a:p>
        </p:txBody>
      </p:sp>
      <p:pic>
        <p:nvPicPr>
          <p:cNvPr id="5" name="Picture 4" descr="Suitability.pdf">
            <a:extLst>
              <a:ext uri="{FF2B5EF4-FFF2-40B4-BE49-F238E27FC236}">
                <a16:creationId xmlns:a16="http://schemas.microsoft.com/office/drawing/2014/main" id="{8C5890C8-E7EB-5AA8-28E8-57F00113D74A}"/>
              </a:ext>
            </a:extLst>
          </p:cNvPr>
          <p:cNvPicPr>
            <a:picLocks noChangeAspect="1"/>
          </p:cNvPicPr>
          <p:nvPr/>
        </p:nvPicPr>
        <p:blipFill rotWithShape="1">
          <a:blip r:embed="rId3">
            <a:extLst>
              <a:ext uri="{28A0092B-C50C-407E-A947-70E740481C1C}">
                <a14:useLocalDpi xmlns:a14="http://schemas.microsoft.com/office/drawing/2010/main" val="0"/>
              </a:ext>
            </a:extLst>
          </a:blip>
          <a:srcRect t="31206" b="30245"/>
          <a:stretch/>
        </p:blipFill>
        <p:spPr>
          <a:xfrm>
            <a:off x="2406556" y="3845091"/>
            <a:ext cx="4330889" cy="1414683"/>
          </a:xfrm>
          <a:prstGeom prst="rect">
            <a:avLst/>
          </a:prstGeom>
          <a:noFill/>
        </p:spPr>
      </p:pic>
      <p:sp>
        <p:nvSpPr>
          <p:cNvPr id="6" name="Slide Number Placeholder 5">
            <a:extLst>
              <a:ext uri="{FF2B5EF4-FFF2-40B4-BE49-F238E27FC236}">
                <a16:creationId xmlns:a16="http://schemas.microsoft.com/office/drawing/2014/main" id="{81AD2878-BBAA-F255-5494-02467EFA7687}"/>
              </a:ext>
            </a:extLst>
          </p:cNvPr>
          <p:cNvSpPr>
            <a:spLocks noGrp="1"/>
          </p:cNvSpPr>
          <p:nvPr>
            <p:ph type="sldNum" sz="quarter" idx="12"/>
          </p:nvPr>
        </p:nvSpPr>
        <p:spPr/>
        <p:txBody>
          <a:bodyPr/>
          <a:lstStyle/>
          <a:p>
            <a:fld id="{97F98C0B-273E-428A-ABCF-EBED2BA25188}" type="slidenum">
              <a:rPr lang="en-US" smtClean="0"/>
              <a:t>7</a:t>
            </a:fld>
            <a:endParaRPr lang="en-US"/>
          </a:p>
        </p:txBody>
      </p:sp>
    </p:spTree>
    <p:extLst>
      <p:ext uri="{BB962C8B-B14F-4D97-AF65-F5344CB8AC3E}">
        <p14:creationId xmlns:p14="http://schemas.microsoft.com/office/powerpoint/2010/main" val="820079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uitability.pdf">
            <a:extLst>
              <a:ext uri="{FF2B5EF4-FFF2-40B4-BE49-F238E27FC236}">
                <a16:creationId xmlns:a16="http://schemas.microsoft.com/office/drawing/2014/main" id="{0548FBF0-69DE-6A02-AFC4-B29325A20B0B}"/>
              </a:ext>
            </a:extLst>
          </p:cNvPr>
          <p:cNvPicPr>
            <a:picLocks noChangeAspect="1"/>
          </p:cNvPicPr>
          <p:nvPr/>
        </p:nvPicPr>
        <p:blipFill rotWithShape="1">
          <a:blip r:embed="rId3">
            <a:extLst>
              <a:ext uri="{28A0092B-C50C-407E-A947-70E740481C1C}">
                <a14:useLocalDpi xmlns:a14="http://schemas.microsoft.com/office/drawing/2010/main" val="0"/>
              </a:ext>
            </a:extLst>
          </a:blip>
          <a:srcRect t="60577" b="-1"/>
          <a:stretch/>
        </p:blipFill>
        <p:spPr>
          <a:xfrm>
            <a:off x="4603900" y="2308672"/>
            <a:ext cx="4337420" cy="1448967"/>
          </a:xfrm>
          <a:prstGeom prst="rect">
            <a:avLst/>
          </a:prstGeom>
          <a:noFill/>
        </p:spPr>
      </p:pic>
      <p:sp>
        <p:nvSpPr>
          <p:cNvPr id="2" name="Content Placeholder 1">
            <a:extLst>
              <a:ext uri="{FF2B5EF4-FFF2-40B4-BE49-F238E27FC236}">
                <a16:creationId xmlns:a16="http://schemas.microsoft.com/office/drawing/2014/main" id="{54D86E6D-ACDB-3F03-EB1A-AA68F9C32BD4}"/>
              </a:ext>
            </a:extLst>
          </p:cNvPr>
          <p:cNvSpPr>
            <a:spLocks noGrp="1"/>
          </p:cNvSpPr>
          <p:nvPr>
            <p:ph idx="1"/>
          </p:nvPr>
        </p:nvSpPr>
        <p:spPr>
          <a:xfrm>
            <a:off x="648001" y="1272399"/>
            <a:ext cx="3923999" cy="3695843"/>
          </a:xfrm>
        </p:spPr>
        <p:txBody>
          <a:bodyPr>
            <a:normAutofit fontScale="92500"/>
          </a:bodyPr>
          <a:lstStyle/>
          <a:p>
            <a:pPr marL="457200" indent="-457200">
              <a:buFont typeface="+mj-lt"/>
              <a:buAutoNum type="arabicPeriod" startAt="5"/>
            </a:pPr>
            <a:r>
              <a:rPr lang="en-US" dirty="0"/>
              <a:t>Is high performance required?</a:t>
            </a:r>
          </a:p>
          <a:p>
            <a:pPr lvl="1"/>
            <a:r>
              <a:rPr lang="en-US" sz="1800" dirty="0"/>
              <a:t>Is there a need for low latency, high throughput, high scalability, etc.?</a:t>
            </a:r>
          </a:p>
          <a:p>
            <a:pPr lvl="1"/>
            <a:r>
              <a:rPr lang="en-AU" sz="1800" dirty="0"/>
              <a:t>Can big data be stored off-chain?</a:t>
            </a:r>
          </a:p>
          <a:p>
            <a:pPr lvl="2"/>
            <a:r>
              <a:rPr lang="en-AU" sz="1800" dirty="0"/>
              <a:t>Is some representation of data (e.g., hash) on-chain enough?</a:t>
            </a:r>
          </a:p>
          <a:p>
            <a:pPr marL="457200" indent="-457200">
              <a:buFont typeface="+mj-lt"/>
              <a:buAutoNum type="arabicPeriod" startAt="6"/>
            </a:pPr>
            <a:r>
              <a:rPr lang="en-US" dirty="0"/>
              <a:t>Is transparency required?</a:t>
            </a:r>
          </a:p>
          <a:p>
            <a:pPr lvl="1"/>
            <a:r>
              <a:rPr lang="en-US" sz="1800" dirty="0"/>
              <a:t>Are other parties expected to see data?</a:t>
            </a:r>
          </a:p>
          <a:p>
            <a:pPr lvl="1"/>
            <a:r>
              <a:rPr lang="en-US" sz="1800" dirty="0"/>
              <a:t>Is it ok to store encrypted data?</a:t>
            </a:r>
          </a:p>
          <a:p>
            <a:pPr lvl="2"/>
            <a:r>
              <a:rPr lang="en-US" sz="1800" dirty="0"/>
              <a:t>Is it ok to reveal secondary data?</a:t>
            </a:r>
          </a:p>
          <a:p>
            <a:pPr lvl="3"/>
            <a:r>
              <a:rPr lang="en-US" sz="1800" dirty="0"/>
              <a:t>E.g., TX frequency, volume, parties involved</a:t>
            </a:r>
            <a:r>
              <a:rPr lang="en-US" dirty="0"/>
              <a:t> </a:t>
            </a:r>
            <a:endParaRPr lang="en-AU" dirty="0"/>
          </a:p>
        </p:txBody>
      </p:sp>
      <p:sp>
        <p:nvSpPr>
          <p:cNvPr id="3" name="Title 2">
            <a:extLst>
              <a:ext uri="{FF2B5EF4-FFF2-40B4-BE49-F238E27FC236}">
                <a16:creationId xmlns:a16="http://schemas.microsoft.com/office/drawing/2014/main" id="{26705914-A313-3D4C-E5AF-6FB7CE082BD5}"/>
              </a:ext>
            </a:extLst>
          </p:cNvPr>
          <p:cNvSpPr>
            <a:spLocks noGrp="1"/>
          </p:cNvSpPr>
          <p:nvPr>
            <p:ph type="title"/>
          </p:nvPr>
        </p:nvSpPr>
        <p:spPr/>
        <p:txBody>
          <a:bodyPr/>
          <a:lstStyle/>
          <a:p>
            <a:r>
              <a:rPr lang="en-US" dirty="0"/>
              <a:t>Evaluation Framework (Cont.)</a:t>
            </a:r>
            <a:endParaRPr lang="en-AU" dirty="0"/>
          </a:p>
        </p:txBody>
      </p:sp>
      <p:sp>
        <p:nvSpPr>
          <p:cNvPr id="6" name="Slide Number Placeholder 5">
            <a:extLst>
              <a:ext uri="{FF2B5EF4-FFF2-40B4-BE49-F238E27FC236}">
                <a16:creationId xmlns:a16="http://schemas.microsoft.com/office/drawing/2014/main" id="{85405903-0540-AC3E-A089-A133CE696408}"/>
              </a:ext>
            </a:extLst>
          </p:cNvPr>
          <p:cNvSpPr>
            <a:spLocks noGrp="1"/>
          </p:cNvSpPr>
          <p:nvPr>
            <p:ph type="sldNum" sz="quarter" idx="12"/>
          </p:nvPr>
        </p:nvSpPr>
        <p:spPr/>
        <p:txBody>
          <a:bodyPr/>
          <a:lstStyle/>
          <a:p>
            <a:fld id="{97F98C0B-273E-428A-ABCF-EBED2BA25188}" type="slidenum">
              <a:rPr lang="en-US" smtClean="0"/>
              <a:t>8</a:t>
            </a:fld>
            <a:endParaRPr lang="en-US"/>
          </a:p>
        </p:txBody>
      </p:sp>
    </p:spTree>
    <p:extLst>
      <p:ext uri="{BB962C8B-B14F-4D97-AF65-F5344CB8AC3E}">
        <p14:creationId xmlns:p14="http://schemas.microsoft.com/office/powerpoint/2010/main" val="2939399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nhaltsplatzhalter 8">
            <a:extLst>
              <a:ext uri="{FF2B5EF4-FFF2-40B4-BE49-F238E27FC236}">
                <a16:creationId xmlns:a16="http://schemas.microsoft.com/office/drawing/2014/main" id="{64FE29A0-A65E-4ED9-94F3-F4991D5FC02C}"/>
              </a:ext>
            </a:extLst>
          </p:cNvPr>
          <p:cNvSpPr>
            <a:spLocks noGrp="1"/>
          </p:cNvSpPr>
          <p:nvPr>
            <p:ph idx="1"/>
          </p:nvPr>
        </p:nvSpPr>
        <p:spPr/>
        <p:txBody>
          <a:bodyPr numCol="1">
            <a:normAutofit/>
          </a:bodyPr>
          <a:lstStyle/>
          <a:p>
            <a:r>
              <a:rPr lang="en-AU" dirty="0"/>
              <a:t>Individuals, organisations, devices, &amp; assets are identified in many ways</a:t>
            </a:r>
          </a:p>
          <a:p>
            <a:pPr lvl="1"/>
            <a:r>
              <a:rPr lang="en-AU" sz="1800" dirty="0"/>
              <a:t>E.g., passports, certificates, ABNs, serial numbers</a:t>
            </a:r>
          </a:p>
          <a:p>
            <a:r>
              <a:rPr lang="en-AU" dirty="0"/>
              <a:t>Conventionally managed by a centralised trusted authority </a:t>
            </a:r>
          </a:p>
          <a:p>
            <a:pPr lvl="1"/>
            <a:r>
              <a:rPr lang="en-AU" sz="1800" dirty="0"/>
              <a:t>Specify a set of user permissions &amp; roles to limit access</a:t>
            </a:r>
          </a:p>
          <a:p>
            <a:pPr lvl="1"/>
            <a:r>
              <a:rPr lang="en-AU" sz="1800" dirty="0"/>
              <a:t>Identities &amp; permissions are read frequently, but updates are infrequent</a:t>
            </a:r>
          </a:p>
          <a:p>
            <a:pPr lvl="1"/>
            <a:r>
              <a:rPr lang="en-AU" sz="1800" dirty="0"/>
              <a:t>Integrity of identities &amp; assigned permissions is critical</a:t>
            </a:r>
          </a:p>
          <a:p>
            <a:pPr lvl="1"/>
            <a:r>
              <a:rPr lang="en-AU" sz="1800" dirty="0"/>
              <a:t>Auditing mandates logging all system accesses</a:t>
            </a:r>
          </a:p>
          <a:p>
            <a:r>
              <a:rPr lang="en-AU" dirty="0"/>
              <a:t>Complicated authorisation</a:t>
            </a:r>
          </a:p>
          <a:p>
            <a:pPr lvl="1"/>
            <a:r>
              <a:rPr lang="en-AU" sz="1800" dirty="0"/>
              <a:t>Requirement for dynamic revocation of authorisations</a:t>
            </a:r>
          </a:p>
          <a:p>
            <a:pPr lvl="1"/>
            <a:r>
              <a:rPr lang="en-AU" sz="1800" dirty="0"/>
              <a:t>Requirement for delegated authorisation</a:t>
            </a:r>
          </a:p>
        </p:txBody>
      </p:sp>
      <p:sp>
        <p:nvSpPr>
          <p:cNvPr id="2" name="Title 1"/>
          <p:cNvSpPr>
            <a:spLocks noGrp="1"/>
          </p:cNvSpPr>
          <p:nvPr>
            <p:ph type="title"/>
          </p:nvPr>
        </p:nvSpPr>
        <p:spPr>
          <a:xfrm>
            <a:off x="648000" y="287999"/>
            <a:ext cx="7920000" cy="648000"/>
          </a:xfrm>
        </p:spPr>
        <p:txBody>
          <a:bodyPr>
            <a:noAutofit/>
          </a:bodyPr>
          <a:lstStyle/>
          <a:p>
            <a:r>
              <a:rPr lang="en-US" sz="2800" dirty="0"/>
              <a:t>Suitability Evaluation Use Case – Identity Management</a:t>
            </a:r>
          </a:p>
        </p:txBody>
      </p:sp>
      <p:sp>
        <p:nvSpPr>
          <p:cNvPr id="3" name="Slide Number Placeholder 2">
            <a:extLst>
              <a:ext uri="{FF2B5EF4-FFF2-40B4-BE49-F238E27FC236}">
                <a16:creationId xmlns:a16="http://schemas.microsoft.com/office/drawing/2014/main" id="{E17F7769-F159-6C35-39BC-50337787CCA1}"/>
              </a:ext>
            </a:extLst>
          </p:cNvPr>
          <p:cNvSpPr>
            <a:spLocks noGrp="1"/>
          </p:cNvSpPr>
          <p:nvPr>
            <p:ph type="sldNum" sz="quarter" idx="12"/>
          </p:nvPr>
        </p:nvSpPr>
        <p:spPr/>
        <p:txBody>
          <a:bodyPr/>
          <a:lstStyle/>
          <a:p>
            <a:fld id="{97F98C0B-273E-428A-ABCF-EBED2BA25188}" type="slidenum">
              <a:rPr lang="en-US" smtClean="0"/>
              <a:t>9</a:t>
            </a:fld>
            <a:endParaRPr lang="en-US"/>
          </a:p>
        </p:txBody>
      </p:sp>
    </p:spTree>
    <p:extLst>
      <p:ext uri="{BB962C8B-B14F-4D97-AF65-F5344CB8AC3E}">
        <p14:creationId xmlns:p14="http://schemas.microsoft.com/office/powerpoint/2010/main" val="566057375"/>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heme/theme1.xml><?xml version="1.0" encoding="utf-8"?>
<a:theme xmlns:a="http://schemas.openxmlformats.org/drawingml/2006/main" name="Technische Universität Berlin | PowerPoint Master">
  <a:themeElements>
    <a:clrScheme name="Benutzerdefiniert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0070C0"/>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 - Introduction" id="{1AC5D738-CF48-0447-BD34-4B4DD5F91B53}" vid="{6D0E9203-88B2-5246-821D-A1B0B958F1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Technische Universität Berlin | PowerPoint Master</Template>
  <TotalTime>7</TotalTime>
  <Words>5241</Words>
  <Application>Microsoft Macintosh PowerPoint</Application>
  <PresentationFormat>On-screen Show (16:10)</PresentationFormat>
  <Paragraphs>313</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Helvetica Neue</vt:lpstr>
      <vt:lpstr>Technische Universität Berlin | PowerPoint Master</vt:lpstr>
      <vt:lpstr>Decentralised Application Design Process</vt:lpstr>
      <vt:lpstr>Outline</vt:lpstr>
      <vt:lpstr>PowerPoint Presentation</vt:lpstr>
      <vt:lpstr>Use Blockchain Where It Makes Sense</vt:lpstr>
      <vt:lpstr>Evaluation Framework</vt:lpstr>
      <vt:lpstr>Evaluation Framework (Cont.)</vt:lpstr>
      <vt:lpstr>Evaluation Framework (Cont.)</vt:lpstr>
      <vt:lpstr>Evaluation Framework (Cont.)</vt:lpstr>
      <vt:lpstr>Suitability Evaluation Use Case – Identity Management</vt:lpstr>
      <vt:lpstr>Identity Management (Cont.)</vt:lpstr>
      <vt:lpstr>Other Use Cases</vt:lpstr>
      <vt:lpstr>PowerPoint Presentation</vt:lpstr>
      <vt:lpstr>Design Process</vt:lpstr>
      <vt:lpstr>How to Decentralise?</vt:lpstr>
      <vt:lpstr>On-chain vs. Off-chain</vt:lpstr>
      <vt:lpstr>On-Chain &amp; Off-Chain Trade-off Analysis</vt:lpstr>
      <vt:lpstr>Design Decisions &amp; Their Impact</vt:lpstr>
      <vt:lpstr>Blockchain Selection</vt:lpstr>
      <vt:lpstr>Deployment &amp; Operation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&amp; Overview</dc:title>
  <dc:creator>Bandara, Dilum (Data61, Eveleigh)</dc:creator>
  <cp:lastModifiedBy>Bandara, Dilum (Data61, Eveleigh)</cp:lastModifiedBy>
  <cp:revision>3</cp:revision>
  <dcterms:created xsi:type="dcterms:W3CDTF">2024-01-04T00:45:05Z</dcterms:created>
  <dcterms:modified xsi:type="dcterms:W3CDTF">2024-01-04T00:53:04Z</dcterms:modified>
</cp:coreProperties>
</file>