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7.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Lst>
  <p:notesMasterIdLst>
    <p:notesMasterId r:id="rId43"/>
  </p:notesMasterIdLst>
  <p:handoutMasterIdLst>
    <p:handoutMasterId r:id="rId44"/>
  </p:handoutMasterIdLst>
  <p:sldIdLst>
    <p:sldId id="359" r:id="rId2"/>
    <p:sldId id="263" r:id="rId3"/>
    <p:sldId id="2689" r:id="rId4"/>
    <p:sldId id="318" r:id="rId5"/>
    <p:sldId id="365" r:id="rId6"/>
    <p:sldId id="322" r:id="rId7"/>
    <p:sldId id="323" r:id="rId8"/>
    <p:sldId id="2690" r:id="rId9"/>
    <p:sldId id="947" r:id="rId10"/>
    <p:sldId id="953" r:id="rId11"/>
    <p:sldId id="325" r:id="rId12"/>
    <p:sldId id="326" r:id="rId13"/>
    <p:sldId id="2691" r:id="rId14"/>
    <p:sldId id="936" r:id="rId15"/>
    <p:sldId id="329" r:id="rId16"/>
    <p:sldId id="2694" r:id="rId17"/>
    <p:sldId id="975" r:id="rId18"/>
    <p:sldId id="973" r:id="rId19"/>
    <p:sldId id="976" r:id="rId20"/>
    <p:sldId id="2696" r:id="rId21"/>
    <p:sldId id="977" r:id="rId22"/>
    <p:sldId id="981" r:id="rId23"/>
    <p:sldId id="978" r:id="rId24"/>
    <p:sldId id="979" r:id="rId25"/>
    <p:sldId id="980" r:id="rId26"/>
    <p:sldId id="2697" r:id="rId27"/>
    <p:sldId id="336" r:id="rId28"/>
    <p:sldId id="337" r:id="rId29"/>
    <p:sldId id="338" r:id="rId30"/>
    <p:sldId id="341" r:id="rId31"/>
    <p:sldId id="340" r:id="rId32"/>
    <p:sldId id="266" r:id="rId33"/>
    <p:sldId id="2693" r:id="rId34"/>
    <p:sldId id="399" r:id="rId35"/>
    <p:sldId id="400" r:id="rId36"/>
    <p:sldId id="401" r:id="rId37"/>
    <p:sldId id="402" r:id="rId38"/>
    <p:sldId id="347" r:id="rId39"/>
    <p:sldId id="348" r:id="rId40"/>
    <p:sldId id="350" r:id="rId41"/>
    <p:sldId id="351" r:id="rId42"/>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e Pufahl" initials="LP" lastIdx="7" clrIdx="0">
    <p:extLst>
      <p:ext uri="{19B8F6BF-5375-455C-9EA6-DF929625EA0E}">
        <p15:presenceInfo xmlns:p15="http://schemas.microsoft.com/office/powerpoint/2012/main" userId="68b95bef44884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4" autoAdjust="0"/>
    <p:restoredTop sz="96327" autoAdjust="0"/>
  </p:normalViewPr>
  <p:slideViewPr>
    <p:cSldViewPr snapToGrid="0">
      <p:cViewPr varScale="1">
        <p:scale>
          <a:sx n="267" d="100"/>
          <a:sy n="267" d="100"/>
        </p:scale>
        <p:origin x="1328" y="184"/>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1268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4/1/2024</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4/1/2024</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ISO 22739:2020 Blockchain and Distributed Ledger Technologies standard’s terminology discusses the distributed and decentralised slightly differently (this may not be consistent with the textbook which came out before ISO definition).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Distributed systems here cover decentralised and distributed designs in the RAND project figure in the previous slide.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ISO takes the view that decentralised systems are distributed systems with distributed </a:t>
            </a:r>
            <a:r>
              <a:rPr lang="en-US" dirty="0"/>
              <a:t>administrative control. Whereas many distributed systems can be under a single administration.</a:t>
            </a: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10</a:t>
            </a:fld>
            <a:endParaRPr lang="en-AU" dirty="0"/>
          </a:p>
        </p:txBody>
      </p:sp>
    </p:spTree>
    <p:extLst>
      <p:ext uri="{BB962C8B-B14F-4D97-AF65-F5344CB8AC3E}">
        <p14:creationId xmlns:p14="http://schemas.microsoft.com/office/powerpoint/2010/main" val="1254517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a:buChar char="•"/>
            </a:pPr>
            <a:r>
              <a:rPr lang="en-AU" sz="1200" kern="1200" noProof="0" dirty="0">
                <a:solidFill>
                  <a:schemeClr val="tx1"/>
                </a:solidFill>
                <a:effectLst/>
                <a:latin typeface="+mn-lt"/>
                <a:ea typeface="+mn-ea"/>
                <a:cs typeface="+mn-cs"/>
              </a:rPr>
              <a:t>Decentralisation</a:t>
            </a:r>
            <a:r>
              <a:rPr lang="en-AU" sz="1200" kern="1200" dirty="0">
                <a:solidFill>
                  <a:schemeClr val="tx1"/>
                </a:solidFill>
                <a:effectLst/>
                <a:latin typeface="+mn-lt"/>
                <a:ea typeface="+mn-ea"/>
                <a:cs typeface="+mn-cs"/>
              </a:rPr>
              <a:t> is one of the key design aspects of blockchain technology. It devolves responsibility and capability from a central location or authority. </a:t>
            </a:r>
            <a:endParaRPr lang="en-AU" sz="900" kern="1200" dirty="0">
              <a:solidFill>
                <a:schemeClr val="tx1"/>
              </a:solidFill>
              <a:effectLst/>
              <a:latin typeface="+mn-lt"/>
              <a:ea typeface="+mn-ea"/>
              <a:cs typeface="+mn-cs"/>
            </a:endParaRPr>
          </a:p>
          <a:p>
            <a:pPr marL="171450" indent="-171450">
              <a:buFont typeface="Arial"/>
              <a:buChar char="•"/>
            </a:pPr>
            <a:endParaRPr lang="en-AU" sz="900" kern="1200" dirty="0">
              <a:solidFill>
                <a:schemeClr val="tx1"/>
              </a:solidFill>
              <a:effectLst/>
              <a:latin typeface="+mn-lt"/>
              <a:ea typeface="+mn-ea"/>
              <a:cs typeface="+mn-cs"/>
            </a:endParaRPr>
          </a:p>
          <a:p>
            <a:pPr marL="171450" indent="-171450">
              <a:buFont typeface="Arial"/>
              <a:buChar char="•"/>
            </a:pPr>
            <a:r>
              <a:rPr lang="en-AU" sz="1200" kern="1200" noProof="0" dirty="0">
                <a:solidFill>
                  <a:schemeClr val="tx1"/>
                </a:solidFill>
                <a:effectLst/>
                <a:latin typeface="+mn-lt"/>
                <a:ea typeface="+mn-ea"/>
                <a:cs typeface="+mn-cs"/>
              </a:rPr>
              <a:t>In a centralised</a:t>
            </a:r>
            <a:r>
              <a:rPr lang="en-AU" sz="1200" kern="1200" dirty="0">
                <a:solidFill>
                  <a:schemeClr val="tx1"/>
                </a:solidFill>
                <a:effectLst/>
                <a:latin typeface="+mn-lt"/>
                <a:ea typeface="+mn-ea"/>
                <a:cs typeface="+mn-cs"/>
              </a:rPr>
              <a:t> system, all users rely on a central authority to mediate transactions. For e.g., in a bank, customers rely on the bank’s systems to correctly adjust their account balances after a bank transfer. </a:t>
            </a:r>
          </a:p>
          <a:p>
            <a:pPr marL="171450" indent="-171450">
              <a:buFont typeface="Arial"/>
              <a:buChar char="•"/>
            </a:pPr>
            <a:r>
              <a:rPr lang="en-AU" sz="1200" kern="1200" dirty="0">
                <a:solidFill>
                  <a:schemeClr val="tx1"/>
                </a:solidFill>
                <a:effectLst/>
                <a:latin typeface="+mn-lt"/>
                <a:ea typeface="+mn-ea"/>
                <a:cs typeface="+mn-cs"/>
              </a:rPr>
              <a:t>Manipulate the whole system: updating backend databases, or upgrading the software happen under a single administrative entity</a:t>
            </a:r>
          </a:p>
          <a:p>
            <a:pPr marL="171450" indent="-171450">
              <a:buFont typeface="Arial"/>
              <a:buChar char="•"/>
            </a:pPr>
            <a:r>
              <a:rPr lang="en-AU" sz="1200" kern="1200" dirty="0">
                <a:solidFill>
                  <a:schemeClr val="tx1"/>
                </a:solidFill>
                <a:effectLst/>
                <a:latin typeface="+mn-lt"/>
                <a:ea typeface="+mn-ea"/>
                <a:cs typeface="+mn-cs"/>
              </a:rPr>
              <a:t>This leads to a single point of failure for the</a:t>
            </a:r>
            <a:r>
              <a:rPr lang="en-AU" sz="1200" kern="1200" baseline="0" dirty="0">
                <a:solidFill>
                  <a:schemeClr val="tx1"/>
                </a:solidFill>
                <a:effectLst/>
                <a:latin typeface="+mn-lt"/>
                <a:ea typeface="+mn-ea"/>
                <a:cs typeface="+mn-cs"/>
              </a:rPr>
              <a:t> whole </a:t>
            </a:r>
            <a:r>
              <a:rPr lang="en-AU" sz="1200" kern="1200" dirty="0">
                <a:solidFill>
                  <a:schemeClr val="tx1"/>
                </a:solidFill>
                <a:effectLst/>
                <a:latin typeface="+mn-lt"/>
                <a:ea typeface="+mn-ea"/>
                <a:cs typeface="+mn-cs"/>
              </a:rPr>
              <a:t>system </a:t>
            </a:r>
            <a:r>
              <a:rPr lang="en-AU" sz="1200" kern="1200" dirty="0">
                <a:solidFill>
                  <a:schemeClr val="tx1"/>
                </a:solidFill>
                <a:effectLst/>
                <a:latin typeface="+mn-lt"/>
                <a:ea typeface="+mn-ea"/>
                <a:cs typeface="+mn-cs"/>
                <a:sym typeface="Wingdings"/>
              </a:rPr>
              <a:t> </a:t>
            </a:r>
            <a:r>
              <a:rPr lang="en-AU" sz="1200" kern="1200" baseline="0" noProof="0" dirty="0">
                <a:solidFill>
                  <a:schemeClr val="tx1"/>
                </a:solidFill>
                <a:effectLst/>
                <a:latin typeface="+mn-lt"/>
                <a:ea typeface="+mn-ea"/>
                <a:cs typeface="+mn-cs"/>
              </a:rPr>
              <a:t>minimised</a:t>
            </a:r>
            <a:r>
              <a:rPr lang="en-AU" sz="1200" kern="1200" baseline="0" dirty="0">
                <a:solidFill>
                  <a:schemeClr val="tx1"/>
                </a:solidFill>
                <a:effectLst/>
                <a:latin typeface="+mn-lt"/>
                <a:ea typeface="+mn-ea"/>
                <a:cs typeface="+mn-cs"/>
              </a:rPr>
              <a:t> through geographical replication.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A fully decentralised system allows people to reach an agreement on who owns what without having to trust each other or a separate third party.</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Such a design is highly available, for e.g., as every full node in Bitcoin has a full copy of the blockchain and processes every transaction.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AU" sz="9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There is a spectrum of possibilities between centralisation and decentralisation.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Ripple – has a centrally selected 100 nodes. Monax – claims to be the 1</a:t>
            </a:r>
            <a:r>
              <a:rPr lang="en-AU" sz="1200" kern="1200" baseline="30000" dirty="0">
                <a:solidFill>
                  <a:schemeClr val="tx1"/>
                </a:solidFill>
                <a:effectLst/>
                <a:latin typeface="+mn-lt"/>
                <a:ea typeface="+mn-ea"/>
                <a:cs typeface="+mn-cs"/>
              </a:rPr>
              <a:t>st</a:t>
            </a:r>
            <a:r>
              <a:rPr lang="en-AU" sz="1200" kern="1200" dirty="0">
                <a:solidFill>
                  <a:schemeClr val="tx1"/>
                </a:solidFill>
                <a:effectLst/>
                <a:latin typeface="+mn-lt"/>
                <a:ea typeface="+mn-ea"/>
                <a:cs typeface="+mn-cs"/>
              </a:rPr>
              <a:t> permissioned blockchain.</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Hyperledger Fabric is not quite fully decentralized. Kafka-based ordering service (before </a:t>
            </a:r>
            <a:r>
              <a:rPr lang="en-AU" sz="1200" kern="1200" dirty="0" err="1">
                <a:solidFill>
                  <a:schemeClr val="tx1"/>
                </a:solidFill>
                <a:effectLst/>
                <a:latin typeface="+mn-lt"/>
                <a:ea typeface="+mn-ea"/>
                <a:cs typeface="+mn-cs"/>
              </a:rPr>
              <a:t>ver</a:t>
            </a:r>
            <a:r>
              <a:rPr lang="en-AU" sz="1200" kern="1200" dirty="0">
                <a:solidFill>
                  <a:schemeClr val="tx1"/>
                </a:solidFill>
                <a:effectLst/>
                <a:latin typeface="+mn-lt"/>
                <a:ea typeface="+mn-ea"/>
                <a:cs typeface="+mn-cs"/>
              </a:rPr>
              <a:t> 2.0) for a crash fault-tolerant ordering service is not fully decentralized. Raft-based ordering service introduce in </a:t>
            </a:r>
            <a:r>
              <a:rPr lang="en-AU" sz="1200" kern="1200" dirty="0" err="1">
                <a:solidFill>
                  <a:schemeClr val="tx1"/>
                </a:solidFill>
                <a:effectLst/>
                <a:latin typeface="+mn-lt"/>
                <a:ea typeface="+mn-ea"/>
                <a:cs typeface="+mn-cs"/>
              </a:rPr>
              <a:t>ver</a:t>
            </a:r>
            <a:r>
              <a:rPr lang="en-AU" sz="1200" kern="1200" dirty="0">
                <a:solidFill>
                  <a:schemeClr val="tx1"/>
                </a:solidFill>
                <a:effectLst/>
                <a:latin typeface="+mn-lt"/>
                <a:ea typeface="+mn-ea"/>
                <a:cs typeface="+mn-cs"/>
              </a:rPr>
              <a:t> 1.4 gets closer to having a decentralized network. The eventual plan is to have a fully decentralized Fabric network when the BFT (byzantine fault tolerance) ordering service</a:t>
            </a:r>
          </a:p>
        </p:txBody>
      </p:sp>
      <p:sp>
        <p:nvSpPr>
          <p:cNvPr id="4" name="Slide Number Placeholder 3"/>
          <p:cNvSpPr>
            <a:spLocks noGrp="1"/>
          </p:cNvSpPr>
          <p:nvPr>
            <p:ph type="sldNum" sz="quarter" idx="10"/>
          </p:nvPr>
        </p:nvSpPr>
        <p:spPr/>
        <p:txBody>
          <a:bodyPr/>
          <a:lstStyle/>
          <a:p>
            <a:fld id="{9A496215-5E4C-414D-A8DB-C38AA7CF7C2A}" type="slidenum">
              <a:rPr lang="en-AU" smtClean="0"/>
              <a:pPr/>
              <a:t>11</a:t>
            </a:fld>
            <a:endParaRPr lang="en-AU" dirty="0"/>
          </a:p>
        </p:txBody>
      </p:sp>
    </p:spTree>
    <p:extLst>
      <p:ext uri="{BB962C8B-B14F-4D97-AF65-F5344CB8AC3E}">
        <p14:creationId xmlns:p14="http://schemas.microsoft.com/office/powerpoint/2010/main" val="3718823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AU" altLang="zh-CN" dirty="0"/>
              <a:t>Centralised data and </a:t>
            </a:r>
            <a:r>
              <a:rPr lang="en-US" dirty="0"/>
              <a:t>administratively </a:t>
            </a:r>
            <a:r>
              <a:rPr lang="en-AU" dirty="0"/>
              <a:t>centralised</a:t>
            </a:r>
            <a:r>
              <a:rPr lang="en-US" dirty="0"/>
              <a:t> control. Data may be physically distributed, but still under a single authority's control.</a:t>
            </a:r>
            <a:endParaRPr lang="en-AU" altLang="zh-CN"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Monopoly service providers, including governments and courts within a jurisdiction, and business monopolies.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Single point of failure for its users.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There’s no choice than getting these providers to enhance their availability and fault tolerance.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Competing alternative providers, such as banks, online payments, or cloud computing providers.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Users have a choice and may switch providers or may be able to use multiple providers simultaneously. Need to make sure these providers are independent, e.g., while there are many mobile service providers there are only 3 mobile networks at hardware level (Telstra, Optus, and Vodafone).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Failure of a single service provider only affects its users. </a:t>
            </a:r>
          </a:p>
          <a:p>
            <a:pPr marL="628650" lvl="1" indent="-171450">
              <a:buFont typeface="Arial" panose="020B0604020202020204" pitchFamily="34" charset="0"/>
              <a:buChar char="•"/>
            </a:pPr>
            <a:r>
              <a:rPr lang="en-AU" altLang="zh-CN" dirty="0"/>
              <a:t>However, business failures are also possible, e.g., when a company behind IoT devices goes bankrupt and switches off the servers, all devices stop working.</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So, the failure could be technical or business-related.</a:t>
            </a:r>
          </a:p>
        </p:txBody>
      </p:sp>
      <p:sp>
        <p:nvSpPr>
          <p:cNvPr id="4" name="Slide Number Placeholder 3"/>
          <p:cNvSpPr>
            <a:spLocks noGrp="1"/>
          </p:cNvSpPr>
          <p:nvPr>
            <p:ph type="sldNum" sz="quarter" idx="10"/>
          </p:nvPr>
        </p:nvSpPr>
        <p:spPr/>
        <p:txBody>
          <a:bodyPr/>
          <a:lstStyle/>
          <a:p>
            <a:fld id="{9A496215-5E4C-414D-A8DB-C38AA7CF7C2A}" type="slidenum">
              <a:rPr lang="en-AU" smtClean="0"/>
              <a:pPr/>
              <a:t>12</a:t>
            </a:fld>
            <a:endParaRPr lang="en-AU" dirty="0"/>
          </a:p>
        </p:txBody>
      </p:sp>
    </p:spTree>
    <p:extLst>
      <p:ext uri="{BB962C8B-B14F-4D97-AF65-F5344CB8AC3E}">
        <p14:creationId xmlns:p14="http://schemas.microsoft.com/office/powerpoint/2010/main" val="577840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In these systems both data and administration are decentralised.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Permissionless public blockchains are completely open: new users can at any time join the network, validate transactions, and mine/validate blocks.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While Bitcoin and Ethereum come under this classification they logically centralise data as every node has the same data. Ethereum 2.0 was trying to decentralise data with </a:t>
            </a:r>
            <a:r>
              <a:rPr lang="en-AU" sz="1200" kern="1200" dirty="0" err="1">
                <a:solidFill>
                  <a:schemeClr val="tx1"/>
                </a:solidFill>
                <a:effectLst/>
                <a:latin typeface="+mn-lt"/>
                <a:ea typeface="+mn-ea"/>
                <a:cs typeface="+mn-cs"/>
              </a:rPr>
              <a:t>sharding</a:t>
            </a:r>
            <a:r>
              <a:rPr lang="en-AU" sz="1200" kern="1200" dirty="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Decentralised systems use anonymous validators to protect against </a:t>
            </a:r>
            <a:r>
              <a:rPr lang="en-AU" sz="1200" i="1" kern="1200" dirty="0">
                <a:solidFill>
                  <a:schemeClr val="tx1"/>
                </a:solidFill>
                <a:effectLst/>
                <a:latin typeface="+mn-lt"/>
                <a:ea typeface="+mn-ea"/>
                <a:cs typeface="+mn-cs"/>
              </a:rPr>
              <a:t>Sybil attacks</a:t>
            </a:r>
            <a:r>
              <a:rPr lang="en-AU" sz="1200" kern="1200" dirty="0">
                <a:solidFill>
                  <a:schemeClr val="tx1"/>
                </a:solidFill>
                <a:effectLst/>
                <a:latin typeface="+mn-lt"/>
                <a:ea typeface="+mn-ea"/>
                <a:cs typeface="+mn-cs"/>
              </a:rPr>
              <a:t>, where attackers create many hostile anonymous nodes.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A Sybil attack is an attack on a computer network service in which an attacker subverts the service's reputation system by creating many pseudonymous identities and using them to gain a disproportionately large influence.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Bitcoin’s proof-of-work (</a:t>
            </a:r>
            <a:r>
              <a:rPr lang="en-AU" sz="1200" kern="1200" noProof="0" dirty="0" err="1">
                <a:solidFill>
                  <a:schemeClr val="tx1"/>
                </a:solidFill>
                <a:effectLst/>
                <a:latin typeface="+mn-lt"/>
                <a:ea typeface="+mn-ea"/>
                <a:cs typeface="+mn-cs"/>
              </a:rPr>
              <a:t>PoW</a:t>
            </a:r>
            <a:r>
              <a:rPr lang="en-AU" sz="1200" kern="1200" dirty="0">
                <a:solidFill>
                  <a:schemeClr val="tx1"/>
                </a:solidFill>
                <a:effectLst/>
                <a:latin typeface="+mn-lt"/>
                <a:ea typeface="+mn-ea"/>
                <a:cs typeface="+mn-cs"/>
              </a:rPr>
              <a:t>) mechanism doesn’t focus on the total number of nodes for its integrity but rather on the total amount/volume of computational power.</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Same idea with Ethereum 2.0’s Proof of Stake, where you rely on validators setting aside 32 ETH.</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A decentralised system can be defeated if there is a majority of authority (nodes, computational power, or </a:t>
            </a:r>
            <a:r>
              <a:rPr lang="en-AU" sz="1200" kern="1200" dirty="0" err="1">
                <a:solidFill>
                  <a:schemeClr val="tx1"/>
                </a:solidFill>
                <a:effectLst/>
                <a:latin typeface="+mn-lt"/>
                <a:ea typeface="+mn-ea"/>
                <a:cs typeface="+mn-cs"/>
              </a:rPr>
              <a:t>stakeholding</a:t>
            </a:r>
            <a:r>
              <a:rPr lang="en-AU" sz="1200" kern="1200" dirty="0">
                <a:solidFill>
                  <a:schemeClr val="tx1"/>
                </a:solidFill>
                <a:effectLst/>
                <a:latin typeface="+mn-lt"/>
                <a:ea typeface="+mn-ea"/>
                <a:cs typeface="+mn-cs"/>
              </a:rPr>
              <a:t>). E.g., in the 51% attack, the attacker accumulates more computing power (or stake) than the rest of the network.</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Game-theoretic attacks can change this threshold, requiring a higher (</a:t>
            </a:r>
            <a:r>
              <a:rPr lang="en-AU" sz="1200" i="1" kern="1200" dirty="0">
                <a:solidFill>
                  <a:schemeClr val="tx1"/>
                </a:solidFill>
                <a:effectLst/>
                <a:latin typeface="+mn-lt"/>
                <a:ea typeface="+mn-ea"/>
                <a:cs typeface="+mn-cs"/>
              </a:rPr>
              <a:t>e.g., </a:t>
            </a:r>
            <a:r>
              <a:rPr lang="en-AU" sz="1200" kern="1200" dirty="0">
                <a:solidFill>
                  <a:schemeClr val="tx1"/>
                </a:solidFill>
                <a:effectLst/>
                <a:latin typeface="+mn-lt"/>
                <a:ea typeface="+mn-ea"/>
                <a:cs typeface="+mn-cs"/>
              </a:rPr>
              <a:t>66%) majority to maintain integrity. </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13</a:t>
            </a:fld>
            <a:endParaRPr lang="en-AU" dirty="0"/>
          </a:p>
        </p:txBody>
      </p:sp>
    </p:spTree>
    <p:extLst>
      <p:ext uri="{BB962C8B-B14F-4D97-AF65-F5344CB8AC3E}">
        <p14:creationId xmlns:p14="http://schemas.microsoft.com/office/powerpoint/2010/main" val="577840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noProof="0" dirty="0">
                <a:solidFill>
                  <a:schemeClr val="tx1"/>
                </a:solidFill>
                <a:effectLst/>
                <a:latin typeface="+mn-lt"/>
                <a:ea typeface="+mn-ea"/>
                <a:cs typeface="+mn-cs"/>
              </a:rPr>
              <a:t>These systems </a:t>
            </a:r>
            <a:r>
              <a:rPr lang="en-AU" altLang="zh-CN" noProof="0" dirty="0"/>
              <a:t>partially centralised data and </a:t>
            </a:r>
            <a:r>
              <a:rPr lang="en-AU" noProof="0" dirty="0"/>
              <a:t>administrative control. They may be called either partially centralised or partially decentralised.</a:t>
            </a:r>
            <a:endParaRPr lang="en-AU" sz="1200" kern="1200" noProof="0" dirty="0">
              <a:solidFill>
                <a:schemeClr val="tx1"/>
              </a:solidFill>
              <a:effectLst/>
              <a:latin typeface="+mn-lt"/>
              <a:ea typeface="+mn-ea"/>
              <a:cs typeface="+mn-cs"/>
            </a:endParaRPr>
          </a:p>
          <a:p>
            <a:pPr marL="171450" indent="-171450">
              <a:buFont typeface="Arial"/>
              <a:buChar char="•"/>
            </a:pPr>
            <a:r>
              <a:rPr lang="en-AU" sz="1200" kern="1200" noProof="0" dirty="0">
                <a:solidFill>
                  <a:schemeClr val="tx1"/>
                </a:solidFill>
                <a:effectLst/>
                <a:latin typeface="+mn-lt"/>
                <a:ea typeface="+mn-ea"/>
                <a:cs typeface="+mn-cs"/>
              </a:rPr>
              <a:t>A blockchain may be permissioned in requiring that one or more authorities act as a gatekeeper for participation.</a:t>
            </a:r>
          </a:p>
          <a:p>
            <a:pPr marL="628650" lvl="1" indent="-171450">
              <a:buFont typeface="Arial"/>
              <a:buChar char="•"/>
            </a:pPr>
            <a:r>
              <a:rPr lang="en-AU" sz="1200" kern="1200" noProof="0" dirty="0">
                <a:solidFill>
                  <a:schemeClr val="tx1"/>
                </a:solidFill>
                <a:effectLst/>
                <a:latin typeface="+mn-lt"/>
                <a:ea typeface="+mn-ea"/>
                <a:cs typeface="+mn-cs"/>
              </a:rPr>
              <a:t>The permissions may include the ability to read ledger data, write data into the ledger, and build blocks.</a:t>
            </a:r>
          </a:p>
          <a:p>
            <a:pPr marL="628650" lvl="1" indent="-171450">
              <a:buFont typeface="Arial"/>
              <a:buChar char="•"/>
            </a:pPr>
            <a:r>
              <a:rPr lang="en-AU" sz="1200" kern="1200" noProof="0" dirty="0">
                <a:solidFill>
                  <a:schemeClr val="tx1"/>
                </a:solidFill>
                <a:effectLst/>
                <a:latin typeface="+mn-lt"/>
                <a:ea typeface="+mn-ea"/>
                <a:cs typeface="+mn-cs"/>
              </a:rPr>
              <a:t>Based on this, some designs allow reads to anyone while writing only to a selected set of users. Others require permission to read, write, and mine (i.e., build blocks).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noProof="0" dirty="0">
                <a:solidFill>
                  <a:schemeClr val="tx1"/>
                </a:solidFill>
                <a:effectLst/>
                <a:latin typeface="+mn-lt"/>
                <a:ea typeface="+mn-ea"/>
                <a:cs typeface="+mn-cs"/>
              </a:rPr>
              <a:t>Permission information can be stored either on-chain or off-chain. </a:t>
            </a:r>
            <a:endParaRPr lang="en-AU" sz="900" kern="1200" noProof="0" dirty="0">
              <a:solidFill>
                <a:schemeClr val="tx1"/>
              </a:solidFill>
              <a:effectLst/>
              <a:latin typeface="+mn-lt"/>
              <a:ea typeface="+mn-ea"/>
              <a:cs typeface="+mn-cs"/>
            </a:endParaRPr>
          </a:p>
          <a:p>
            <a:pPr marL="628650" lvl="1" indent="-171450">
              <a:buFont typeface="Arial"/>
              <a:buChar char="•"/>
            </a:pPr>
            <a:r>
              <a:rPr lang="en-AU" sz="1200" kern="1200" noProof="0" dirty="0">
                <a:solidFill>
                  <a:schemeClr val="tx1"/>
                </a:solidFill>
                <a:effectLst/>
                <a:latin typeface="+mn-lt"/>
                <a:ea typeface="+mn-ea"/>
                <a:cs typeface="+mn-cs"/>
              </a:rPr>
              <a:t>The code for public blockchains can also be deployed on private networks to create a kind of permissioned blockchain using network access controls. </a:t>
            </a:r>
          </a:p>
          <a:p>
            <a:pPr marL="171450" lvl="0" indent="-171450">
              <a:buFont typeface="Arial"/>
              <a:buChar char="•"/>
            </a:pPr>
            <a:r>
              <a:rPr lang="en-AU" sz="1200" kern="1200" noProof="0" dirty="0">
                <a:solidFill>
                  <a:schemeClr val="tx1"/>
                </a:solidFill>
                <a:effectLst/>
                <a:latin typeface="+mn-lt"/>
                <a:ea typeface="+mn-ea"/>
                <a:cs typeface="+mn-cs"/>
              </a:rPr>
              <a:t>Permissions can be at different levels, e.g.,</a:t>
            </a:r>
          </a:p>
          <a:p>
            <a:pPr marL="628650" lvl="1" indent="-171450">
              <a:buFont typeface="Arial"/>
              <a:buChar char="•"/>
            </a:pPr>
            <a:r>
              <a:rPr lang="en-AU" sz="1200" kern="1200" noProof="0" dirty="0">
                <a:solidFill>
                  <a:schemeClr val="tx1"/>
                </a:solidFill>
                <a:effectLst/>
                <a:latin typeface="+mn-lt"/>
                <a:ea typeface="+mn-ea"/>
                <a:cs typeface="+mn-cs"/>
              </a:rPr>
              <a:t>Permissions for fine-grained operations such as creating tokens.</a:t>
            </a:r>
          </a:p>
          <a:p>
            <a:pPr marL="628650" lvl="1" indent="-171450">
              <a:buFont typeface="Arial"/>
              <a:buChar char="•"/>
            </a:pPr>
            <a:r>
              <a:rPr lang="en-AU" sz="1200" kern="1200" noProof="0" dirty="0">
                <a:solidFill>
                  <a:schemeClr val="tx1"/>
                </a:solidFill>
                <a:effectLst/>
                <a:latin typeface="+mn-lt"/>
                <a:ea typeface="+mn-ea"/>
                <a:cs typeface="+mn-cs"/>
              </a:rPr>
              <a:t>Permission to mine/validate blocks while anyone being able to read data.</a:t>
            </a:r>
          </a:p>
        </p:txBody>
      </p:sp>
      <p:sp>
        <p:nvSpPr>
          <p:cNvPr id="4" name="Slide Number Placeholder 3"/>
          <p:cNvSpPr>
            <a:spLocks noGrp="1"/>
          </p:cNvSpPr>
          <p:nvPr>
            <p:ph type="sldNum" sz="quarter" idx="10"/>
          </p:nvPr>
        </p:nvSpPr>
        <p:spPr/>
        <p:txBody>
          <a:bodyPr/>
          <a:lstStyle/>
          <a:p>
            <a:fld id="{9A496215-5E4C-414D-A8DB-C38AA7CF7C2A}" type="slidenum">
              <a:rPr lang="en-AU" smtClean="0"/>
              <a:pPr/>
              <a:t>14</a:t>
            </a:fld>
            <a:endParaRPr lang="en-AU" dirty="0"/>
          </a:p>
        </p:txBody>
      </p:sp>
    </p:spTree>
    <p:extLst>
      <p:ext uri="{BB962C8B-B14F-4D97-AF65-F5344CB8AC3E}">
        <p14:creationId xmlns:p14="http://schemas.microsoft.com/office/powerpoint/2010/main" val="577840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altLang="zh-CN" dirty="0"/>
              <a:t>Because of the permissions, decentralised networks are more suitable for regulated industries.</a:t>
            </a:r>
          </a:p>
          <a:p>
            <a:pPr marL="171450" indent="-171450">
              <a:buFont typeface="Arial" panose="020B0604020202020204" pitchFamily="34" charset="0"/>
              <a:buChar char="•"/>
            </a:pPr>
            <a:r>
              <a:rPr lang="en-AU" altLang="zh-CN" dirty="0"/>
              <a:t>There’s control over who can read, write, and mine. Mining (aka block validation in proof of stake protocols) is perhaps the most important as they determine what persists on the ledger.</a:t>
            </a:r>
          </a:p>
          <a:p>
            <a:pPr marL="171450" indent="-171450">
              <a:buFont typeface="Arial" panose="020B0604020202020204" pitchFamily="34" charset="0"/>
              <a:buChar char="•"/>
            </a:pPr>
            <a:r>
              <a:rPr lang="en-AU" altLang="zh-CN" dirty="0"/>
              <a:t>When you have control over who can mine, like KYC in banking, it establishes some level of trust.</a:t>
            </a:r>
          </a:p>
          <a:p>
            <a:pPr marL="628650" lvl="1" indent="-171450">
              <a:buFont typeface="Arial" panose="020B0604020202020204" pitchFamily="34" charset="0"/>
              <a:buChar char="•"/>
            </a:pPr>
            <a:r>
              <a:rPr lang="en-AU" altLang="zh-CN" dirty="0"/>
              <a:t>E.g., at least Sybil attacks can be avoided because a party can’t create so many pseudo accounts/nodes to get disproportionate control of the system.</a:t>
            </a:r>
          </a:p>
          <a:p>
            <a:pPr marL="628650" lvl="1" indent="-171450">
              <a:buFont typeface="Arial" panose="020B0604020202020204" pitchFamily="34" charset="0"/>
              <a:buChar char="•"/>
            </a:pPr>
            <a:r>
              <a:rPr lang="en-AU" altLang="zh-CN" dirty="0"/>
              <a:t>Even if such technical solutions are limited or failed, knowing a party, we can rely on the legal system as a backstop.</a:t>
            </a:r>
          </a:p>
          <a:p>
            <a:pPr marL="171450" indent="-171450">
              <a:buFont typeface="Arial" panose="020B0604020202020204" pitchFamily="34" charset="0"/>
              <a:buChar char="•"/>
            </a:pPr>
            <a:r>
              <a:rPr lang="en-AU" altLang="zh-CN" dirty="0"/>
              <a:t>Through this enhanced trust, we can avoid the need to have extreme consensus protocols like </a:t>
            </a:r>
            <a:r>
              <a:rPr lang="en-AU" altLang="zh-CN" dirty="0" err="1"/>
              <a:t>PoW</a:t>
            </a:r>
            <a:r>
              <a:rPr lang="en-AU" altLang="zh-CN" dirty="0"/>
              <a:t> with Nakamoto consensus and reduce the number of miners/validators needed to prevent attacks that may accumulate/combine many nodes.</a:t>
            </a:r>
          </a:p>
          <a:p>
            <a:pPr marL="628650" lvl="1" indent="-171450">
              <a:buFont typeface="Arial" panose="020B0604020202020204" pitchFamily="34" charset="0"/>
              <a:buChar char="•"/>
            </a:pPr>
            <a:r>
              <a:rPr lang="en-AU" altLang="zh-CN" dirty="0"/>
              <a:t>Relatively small networks with efficient consensus protocols lead to high-performance and efficient networks.</a:t>
            </a:r>
          </a:p>
          <a:p>
            <a:pPr marL="171450" indent="-171450">
              <a:buFont typeface="Arial" panose="020B0604020202020204" pitchFamily="34" charset="0"/>
              <a:buChar char="•"/>
            </a:pPr>
            <a:r>
              <a:rPr lang="en-AU" dirty="0"/>
              <a:t>However, even the permissioned nodes may misbehave, e.g., the node may be attacked or run by a crooked owner. So, you would still need some number of nodes. However, it’s not straightforward to determine the number of nodes you need.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altLang="zh-CN" dirty="0"/>
              <a:t>E.g., Byzantine Fault Tolerance (BFT) based protocols use 3</a:t>
            </a:r>
            <a:r>
              <a:rPr lang="en-AU" altLang="zh-CN" i="1" dirty="0"/>
              <a:t>f</a:t>
            </a:r>
            <a:r>
              <a:rPr lang="en-AU" altLang="zh-CN" dirty="0"/>
              <a:t> + 1 nodes to guard against </a:t>
            </a:r>
            <a:r>
              <a:rPr lang="en-AU" altLang="zh-CN" i="1" dirty="0"/>
              <a:t>f</a:t>
            </a:r>
            <a:r>
              <a:rPr lang="en-AU" altLang="zh-CN" dirty="0"/>
              <a:t> failures.</a:t>
            </a:r>
          </a:p>
        </p:txBody>
      </p:sp>
      <p:sp>
        <p:nvSpPr>
          <p:cNvPr id="4" name="Slide Number Placeholder 3"/>
          <p:cNvSpPr>
            <a:spLocks noGrp="1"/>
          </p:cNvSpPr>
          <p:nvPr>
            <p:ph type="sldNum" sz="quarter" idx="10"/>
          </p:nvPr>
        </p:nvSpPr>
        <p:spPr/>
        <p:txBody>
          <a:bodyPr/>
          <a:lstStyle/>
          <a:p>
            <a:fld id="{9A496215-5E4C-414D-A8DB-C38AA7CF7C2A}" type="slidenum">
              <a:rPr lang="en-AU" smtClean="0"/>
              <a:pPr/>
              <a:t>15</a:t>
            </a:fld>
            <a:endParaRPr lang="en-AU" dirty="0"/>
          </a:p>
        </p:txBody>
      </p:sp>
    </p:spTree>
    <p:extLst>
      <p:ext uri="{BB962C8B-B14F-4D97-AF65-F5344CB8AC3E}">
        <p14:creationId xmlns:p14="http://schemas.microsoft.com/office/powerpoint/2010/main" val="577840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96215-5E4C-414D-A8DB-C38AA7CF7C2A}" type="slidenum">
              <a:rPr lang="en-AU" smtClean="0"/>
              <a:pPr/>
              <a:t>16</a:t>
            </a:fld>
            <a:endParaRPr lang="en-AU"/>
          </a:p>
        </p:txBody>
      </p:sp>
    </p:spTree>
    <p:extLst>
      <p:ext uri="{BB962C8B-B14F-4D97-AF65-F5344CB8AC3E}">
        <p14:creationId xmlns:p14="http://schemas.microsoft.com/office/powerpoint/2010/main" val="4057648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At the start of each round, miners build a block and propagate that to the rest of the network as soon as possible.</a:t>
            </a:r>
          </a:p>
          <a:p>
            <a:pPr marL="171450" indent="-171450">
              <a:buFont typeface="Arial" panose="020B0604020202020204" pitchFamily="34" charset="0"/>
              <a:buChar char="•"/>
            </a:pPr>
            <a:r>
              <a:rPr lang="en-AU" dirty="0"/>
              <a:t>In the meantime, there’s a possibility other miners may also build a block with a different combination of transactions.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PoW, even for the same set of transactions included in the block, there can be different solutions for the </a:t>
            </a:r>
            <a:r>
              <a:rPr lang="en-AU" dirty="0" err="1"/>
              <a:t>PoW</a:t>
            </a:r>
            <a:r>
              <a:rPr lang="en-AU" dirty="0"/>
              <a:t> puzzle.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Even when a miner builds a block and propagates that to the network, it takes time to propagate that block to most of the nodes in a network due to network delay. In the meantime, other miners will continue to build blocks.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So, we need a mechanism to resolve which block to be accepted as included in the chain of blocks among these completing blocks for the same block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is achieved using a consensus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chosen consensus mechanism has an impact on the TX finality.</a:t>
            </a: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17</a:t>
            </a:fld>
            <a:endParaRPr lang="en-AU" dirty="0"/>
          </a:p>
        </p:txBody>
      </p:sp>
    </p:spTree>
    <p:extLst>
      <p:ext uri="{BB962C8B-B14F-4D97-AF65-F5344CB8AC3E}">
        <p14:creationId xmlns:p14="http://schemas.microsoft.com/office/powerpoint/2010/main" val="945260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Consensus mechanisms/protocols can be broadly classified into 2 families.</a:t>
            </a:r>
          </a:p>
          <a:p>
            <a:pPr marL="171450" indent="-171450">
              <a:buFont typeface="Arial" panose="020B0604020202020204" pitchFamily="34" charset="0"/>
              <a:buChar char="•"/>
            </a:pPr>
            <a:r>
              <a:rPr lang="en-AU" dirty="0"/>
              <a:t>We have already seen the Nakamoto consensus.</a:t>
            </a:r>
          </a:p>
          <a:p>
            <a:pPr marL="628650" lvl="1" indent="-171450">
              <a:buFont typeface="Arial" panose="020B0604020202020204" pitchFamily="34" charset="0"/>
              <a:buChar char="•"/>
            </a:pPr>
            <a:r>
              <a:rPr lang="en-AU" dirty="0"/>
              <a:t>A new block and its transactions are final when it’s on the “biggest” chain we have seen so far.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biggest is in terms of computing power.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term “Biggest” is more appropriate than “longest”, as blockchains like Ethereum include uncle blocks (predecessor blocks that are not in the longest chain) to increase the weight of a block, making a block carry more computation behind.</a:t>
            </a:r>
          </a:p>
          <a:p>
            <a:pPr marL="628650" lvl="1" indent="-171450">
              <a:buFont typeface="Arial" panose="020B0604020202020204" pitchFamily="34" charset="0"/>
              <a:buChar char="•"/>
            </a:pPr>
            <a:r>
              <a:rPr lang="en-AU" dirty="0"/>
              <a:t>Whether a block is included in the longest chain or nor depends on the probability of an alternative longer chain appearing. With time, this probability goes down as more and more blocks are added to the current longest chain.</a:t>
            </a:r>
          </a:p>
          <a:p>
            <a:pPr marL="628650" lvl="1" indent="-171450">
              <a:buFont typeface="Arial" panose="020B0604020202020204" pitchFamily="34" charset="0"/>
              <a:buChar char="•"/>
            </a:pPr>
            <a:r>
              <a:rPr lang="en-AU" dirty="0"/>
              <a:t>When a TX can’t be reverted, we consider it to be final. Hence, TX finality is probabilistic in Nakamoto consensus-based blockchains.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typical assumption in Bitcoin is to wait for 6 blocks along the same chain of blocks after a TX is included in a block, as it is probabilistically quite unlikely to be no longer in the longest chain (probability is never zero). Likewise, Ethereum 1.0 used wait for 10-12 blocks. However, there are cases where waiting for a few blocks is not enough if you need a very high-level of assurance.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E.g., </a:t>
            </a:r>
            <a:r>
              <a:rPr lang="en-AU" b="0" i="0" dirty="0">
                <a:solidFill>
                  <a:srgbClr val="212335"/>
                </a:solidFill>
                <a:effectLst/>
                <a:latin typeface="Roboto" panose="02000000000000000000" pitchFamily="2" charset="0"/>
              </a:rPr>
              <a:t>In 2013, Bitcoin forked due to a bug in one version of the software but not another version, leading to part of the network rejecting a chain that was accepted as dominant by the other part. The split was resolved after 6 hours. Also, due to an attack in 2010, ½ day worth of blocks were reverted. Ethereum DAO attack is another example.</a:t>
            </a:r>
            <a:endParaRPr lang="en-AU" dirty="0"/>
          </a:p>
          <a:p>
            <a:pPr marL="628650" lvl="1" indent="-171450">
              <a:buFont typeface="Arial" panose="020B0604020202020204" pitchFamily="34" charset="0"/>
              <a:buChar char="•"/>
            </a:pPr>
            <a:r>
              <a:rPr lang="en-AU" dirty="0"/>
              <a:t>If a block is no longer in the longest chain, we call it an orphan block (usually in Bitcoin). Such blocks in Ethereum that are later referred to by a successor block are called uncles.</a:t>
            </a:r>
          </a:p>
          <a:p>
            <a:pPr marL="628650" lvl="1" indent="-171450">
              <a:buFont typeface="Arial" panose="020B0604020202020204" pitchFamily="34" charset="0"/>
              <a:buChar char="•"/>
            </a:pPr>
            <a:r>
              <a:rPr lang="en-AU" dirty="0"/>
              <a:t>These protocols don’t need to know how many nodes are there, and 1,000s of nodes are common.</a:t>
            </a:r>
          </a:p>
          <a:p>
            <a:pPr marL="628650" lvl="1" indent="-171450">
              <a:buFont typeface="Arial" panose="020B0604020202020204" pitchFamily="34" charset="0"/>
              <a:buChar char="•"/>
            </a:pPr>
            <a:r>
              <a:rPr lang="en-AU" dirty="0"/>
              <a:t>More nodes mean more computing power, which is handled through automatic block difficulty adjustment based on inter-block time. If the inter-block time of the last few blocks is low, the difficulty is increased. If inter-block time increases, the difficulty is reduced.</a:t>
            </a:r>
          </a:p>
          <a:p>
            <a:pPr marL="171450" lvl="0" indent="-171450">
              <a:buFont typeface="Arial" panose="020B0604020202020204" pitchFamily="34" charset="0"/>
              <a:buChar char="•"/>
            </a:pPr>
            <a:r>
              <a:rPr lang="en-AU" dirty="0"/>
              <a:t>Other family of protocols rely on some form of supermajority votes.</a:t>
            </a:r>
          </a:p>
          <a:p>
            <a:pPr marL="628650" lvl="1" indent="-171450">
              <a:buFont typeface="Arial" panose="020B0604020202020204" pitchFamily="34" charset="0"/>
              <a:buChar char="•"/>
            </a:pPr>
            <a:r>
              <a:rPr lang="en-AU" dirty="0"/>
              <a:t>New block/TX is final when I have seen evidence that &gt; 2/3 of nodes in the network agree.</a:t>
            </a:r>
          </a:p>
          <a:p>
            <a:pPr marL="628650" lvl="1" indent="-171450">
              <a:buFont typeface="Arial" panose="020B0604020202020204" pitchFamily="34" charset="0"/>
              <a:buChar char="•"/>
            </a:pPr>
            <a:r>
              <a:rPr lang="en-AU" dirty="0"/>
              <a:t>This achieves finality in the conventional sense where a transaction is final as soon as it’s included in a block that achieves super majority, e.g., like normal database transactions.</a:t>
            </a:r>
          </a:p>
          <a:p>
            <a:pPr marL="628650" lvl="1" indent="-171450">
              <a:buFont typeface="Arial" panose="020B0604020202020204" pitchFamily="34" charset="0"/>
              <a:buChar char="•"/>
            </a:pPr>
            <a:r>
              <a:rPr lang="en-AU" dirty="0"/>
              <a:t>However, to determine the supermajority, we need to know how many nodes there are in the network (these networks typically have 10 to a couple of 100s of nodes). </a:t>
            </a:r>
          </a:p>
          <a:p>
            <a:pPr marL="628650" lvl="1" indent="-171450">
              <a:buFont typeface="Arial" panose="020B0604020202020204" pitchFamily="34" charset="0"/>
              <a:buChar char="•"/>
            </a:pPr>
            <a:r>
              <a:rPr lang="en-AU" dirty="0"/>
              <a:t>These nodes may also know there are different parties in the network.</a:t>
            </a:r>
          </a:p>
          <a:p>
            <a:pPr marL="628650" lvl="1" indent="-171450">
              <a:buFont typeface="Arial" panose="020B0604020202020204" pitchFamily="34" charset="0"/>
              <a:buChar char="•"/>
            </a:pPr>
            <a:r>
              <a:rPr lang="en-AU" dirty="0"/>
              <a:t>Knowing exactly who is in a distributed network is hard. Hence, generally, network is static and nodes know at least the total no of nodes is are supposed to be in the network.</a:t>
            </a:r>
          </a:p>
          <a:p>
            <a:pPr marL="628650" lvl="1" indent="-171450">
              <a:buFont typeface="Arial" panose="020B0604020202020204" pitchFamily="34" charset="0"/>
              <a:buChar char="•"/>
            </a:pPr>
            <a:r>
              <a:rPr lang="en-AU" dirty="0"/>
              <a:t>The supermajority used for voting could be a subset of all known nodes. For e.g., in Ethereum 2.0, for each epoch, 32 nodes are randomly picked to attest on a block.</a:t>
            </a:r>
          </a:p>
          <a:p>
            <a:pPr marL="171450" lvl="0" indent="-171450">
              <a:buFont typeface="Arial" panose="020B0604020202020204" pitchFamily="34" charset="0"/>
              <a:buChar char="•"/>
            </a:pPr>
            <a:r>
              <a:rPr lang="en-AU" dirty="0"/>
              <a:t>Side note – Finality</a:t>
            </a:r>
          </a:p>
          <a:p>
            <a:pPr marL="628650" lvl="1" indent="-171450">
              <a:buFont typeface="Arial" panose="020B0604020202020204" pitchFamily="34" charset="0"/>
              <a:buChar char="•"/>
            </a:pPr>
            <a:r>
              <a:rPr lang="en-AU" b="0" i="0" dirty="0">
                <a:solidFill>
                  <a:srgbClr val="212335"/>
                </a:solidFill>
                <a:effectLst/>
                <a:latin typeface="Roboto" panose="020F0502020204030204" pitchFamily="34" charset="0"/>
              </a:rPr>
              <a:t>After a transaction is complete if the stated asset owner (e.g., payment recipient) can claims it's legally theirs we consider the transaction to be “final”.</a:t>
            </a:r>
          </a:p>
          <a:p>
            <a:pPr marL="628650" lvl="1" indent="-171450">
              <a:buFont typeface="Arial" panose="020B0604020202020204" pitchFamily="34" charset="0"/>
              <a:buChar char="•"/>
            </a:pPr>
            <a:r>
              <a:rPr lang="en-AU" b="0" i="0" dirty="0">
                <a:solidFill>
                  <a:srgbClr val="212335"/>
                </a:solidFill>
                <a:effectLst/>
                <a:latin typeface="Roboto" panose="020F0502020204030204" pitchFamily="34" charset="0"/>
              </a:rPr>
              <a:t>In information systems point of view, this means once the transaction is recorded it will not change.</a:t>
            </a:r>
          </a:p>
          <a:p>
            <a:pPr marL="628650" lvl="1" indent="-171450">
              <a:buFont typeface="Arial" panose="020B0604020202020204" pitchFamily="34" charset="0"/>
              <a:buChar char="•"/>
            </a:pPr>
            <a:r>
              <a:rPr lang="en-AU" b="0" i="0" dirty="0">
                <a:solidFill>
                  <a:srgbClr val="212335"/>
                </a:solidFill>
                <a:effectLst/>
                <a:latin typeface="Roboto" panose="020F0502020204030204" pitchFamily="34" charset="0"/>
              </a:rPr>
              <a:t>However, there is no system in the world that offers truly 100% settlement finality in the literal sense of the term. Even on a paper-based asset registry, one can change an entry by flipping letters. This is much easier on a computer system with one or a few replicas. Also, acts of god can lead to the loss of physical and electronic records…</a:t>
            </a: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18</a:t>
            </a:fld>
            <a:endParaRPr lang="en-AU" dirty="0"/>
          </a:p>
        </p:txBody>
      </p:sp>
    </p:spTree>
    <p:extLst>
      <p:ext uri="{BB962C8B-B14F-4D97-AF65-F5344CB8AC3E}">
        <p14:creationId xmlns:p14="http://schemas.microsoft.com/office/powerpoint/2010/main" val="1797831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As we have discussed so far, PoW miners compete for</a:t>
            </a:r>
            <a:r>
              <a:rPr lang="en-AU" sz="1200" kern="1200" baseline="0" dirty="0">
                <a:solidFill>
                  <a:schemeClr val="tx1"/>
                </a:solidFill>
                <a:effectLst/>
                <a:latin typeface="+mn-lt"/>
                <a:ea typeface="+mn-ea"/>
                <a:cs typeface="+mn-cs"/>
              </a:rPr>
              <a:t> the right to create a block by </a:t>
            </a:r>
            <a:r>
              <a:rPr lang="en-AU" sz="1200" kern="1200" dirty="0">
                <a:solidFill>
                  <a:schemeClr val="tx1"/>
                </a:solidFill>
                <a:effectLst/>
                <a:latin typeface="+mn-lt"/>
                <a:ea typeface="+mn-ea"/>
                <a:cs typeface="+mn-cs"/>
              </a:rPr>
              <a:t>solving a hash puzzle</a:t>
            </a:r>
            <a:r>
              <a:rPr lang="en-AU" sz="1200" kern="1200" baseline="0" dirty="0">
                <a:solidFill>
                  <a:schemeClr val="tx1"/>
                </a:solidFill>
                <a:effectLst/>
                <a:latin typeface="+mn-lt"/>
                <a:ea typeface="+mn-ea"/>
                <a:cs typeface="+mn-cs"/>
              </a:rPr>
              <a:t>, e.g., Bitcoin and Ethereum 1.0.</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To</a:t>
            </a:r>
            <a:r>
              <a:rPr lang="en-AU" sz="1200" kern="1200" baseline="0" dirty="0">
                <a:solidFill>
                  <a:schemeClr val="tx1"/>
                </a:solidFill>
                <a:effectLst/>
                <a:latin typeface="+mn-lt"/>
                <a:ea typeface="+mn-ea"/>
                <a:cs typeface="+mn-cs"/>
              </a:rPr>
              <a:t> create a block, a miner needs </a:t>
            </a:r>
            <a:r>
              <a:rPr lang="en-AU" sz="1200" kern="1200" dirty="0">
                <a:solidFill>
                  <a:schemeClr val="tx1"/>
                </a:solidFill>
                <a:effectLst/>
                <a:latin typeface="+mn-lt"/>
                <a:ea typeface="+mn-ea"/>
                <a:cs typeface="+mn-cs"/>
              </a:rPr>
              <a:t>to find a nonce</a:t>
            </a:r>
            <a:r>
              <a:rPr lang="en-AU" sz="1200" kern="1200" baseline="0" dirty="0">
                <a:solidFill>
                  <a:schemeClr val="tx1"/>
                </a:solidFill>
                <a:effectLst/>
                <a:latin typeface="+mn-lt"/>
                <a:ea typeface="+mn-ea"/>
                <a:cs typeface="+mn-cs"/>
              </a:rPr>
              <a:t> that makes the hash of the concatenation of the strings (nonce plus block header data) meet a certain difficulty level, e.g., a given no of leading zeros.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baseline="0" dirty="0">
                <a:solidFill>
                  <a:schemeClr val="tx1"/>
                </a:solidFill>
                <a:effectLst/>
                <a:latin typeface="+mn-lt"/>
                <a:ea typeface="+mn-ea"/>
                <a:cs typeface="+mn-cs"/>
              </a:rPr>
              <a:t>Hashing functions are uni-directional, making it extremely difficult to solve, and easy to verify a given answer</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baseline="0" dirty="0">
                <a:solidFill>
                  <a:schemeClr val="tx1"/>
                </a:solidFill>
                <a:effectLst/>
                <a:latin typeface="+mn-lt"/>
                <a:ea typeface="+mn-ea"/>
                <a:cs typeface="+mn-cs"/>
              </a:rPr>
              <a:t>Hence, the only way to find a nonce that solves the hash puzzle is to try a large enough number of nonces until you get lucky; hence, it takes a random time effectively.</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baseline="0" dirty="0">
                <a:solidFill>
                  <a:schemeClr val="tx1"/>
                </a:solidFill>
                <a:effectLst/>
                <a:latin typeface="+mn-lt"/>
                <a:ea typeface="+mn-ea"/>
                <a:cs typeface="+mn-cs"/>
              </a:rPr>
              <a:t>The more computing power you throw into solving the puzzle by trying out multiple nonce values at the same time (i.e., parallelly) determines your chance of solving the puzzle.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baseline="0" dirty="0">
                <a:solidFill>
                  <a:schemeClr val="tx1"/>
                </a:solidFill>
                <a:effectLst/>
                <a:latin typeface="+mn-lt"/>
                <a:ea typeface="+mn-ea"/>
                <a:cs typeface="+mn-cs"/>
              </a:rPr>
              <a:t>Therefore, the probability of finding a matching nonce is proportional to the fraction of the global hash power the miner controls.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Given the massive amount of computing resources you need to solve the hash puzzle, this process is extremely energy intensive.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dirty="0">
                <a:solidFill>
                  <a:schemeClr val="tx1"/>
                </a:solidFill>
                <a:effectLst/>
                <a:latin typeface="+mn-lt"/>
                <a:ea typeface="+mn-ea"/>
                <a:cs typeface="+mn-cs"/>
              </a:rPr>
              <a:t>For e.g., the electricity consumption of Bitcoin is compared to countries like Turkmenistan or cities like Las Vegas.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Due to probabilistic finality, you must wait for some time to be sure that the TX is included in the biggest chain with high probability.</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Blockchains like Primecoin try to put the work done in solving </a:t>
            </a:r>
            <a:r>
              <a:rPr lang="en-US" sz="1200" kern="1200" dirty="0" err="1">
                <a:solidFill>
                  <a:schemeClr val="tx1"/>
                </a:solidFill>
                <a:effectLst/>
                <a:latin typeface="+mn-lt"/>
                <a:ea typeface="+mn-ea"/>
                <a:cs typeface="+mn-cs"/>
              </a:rPr>
              <a:t>PoW</a:t>
            </a:r>
            <a:r>
              <a:rPr lang="en-US" sz="1200" kern="1200" dirty="0">
                <a:solidFill>
                  <a:schemeClr val="tx1"/>
                </a:solidFill>
                <a:effectLst/>
                <a:latin typeface="+mn-lt"/>
                <a:ea typeface="+mn-ea"/>
                <a:cs typeface="+mn-cs"/>
              </a:rPr>
              <a:t> puzzle to good use. Primecoin generates prime number chains which are of interest to mathematical research.</a:t>
            </a:r>
            <a:endParaRPr lang="en-US" dirty="0"/>
          </a:p>
        </p:txBody>
      </p:sp>
      <p:sp>
        <p:nvSpPr>
          <p:cNvPr id="4" name="Slide Number Placeholder 3"/>
          <p:cNvSpPr>
            <a:spLocks noGrp="1"/>
          </p:cNvSpPr>
          <p:nvPr>
            <p:ph type="sldNum" sz="quarter" idx="5"/>
          </p:nvPr>
        </p:nvSpPr>
        <p:spPr/>
        <p:txBody>
          <a:bodyPr/>
          <a:lstStyle/>
          <a:p>
            <a:fld id="{CC27A11D-AD98-434C-A1DD-B0717C45F4BF}" type="slidenum">
              <a:rPr lang="en-AU" smtClean="0"/>
              <a:t>19</a:t>
            </a:fld>
            <a:endParaRPr lang="en-AU" dirty="0"/>
          </a:p>
        </p:txBody>
      </p:sp>
    </p:spTree>
    <p:extLst>
      <p:ext uri="{BB962C8B-B14F-4D97-AF65-F5344CB8AC3E}">
        <p14:creationId xmlns:p14="http://schemas.microsoft.com/office/powerpoint/2010/main" val="319297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First, we’ll discuss what a taxonomy is.</a:t>
            </a:r>
          </a:p>
          <a:p>
            <a:pPr marL="171450" indent="-171450">
              <a:buFont typeface="Arial" panose="020B0604020202020204" pitchFamily="34" charset="0"/>
              <a:buChar char="•"/>
            </a:pPr>
            <a:r>
              <a:rPr lang="en-AU" dirty="0"/>
              <a:t>Then we discuss a set of classifications like decentralisation, consensus protocols, </a:t>
            </a:r>
            <a:r>
              <a:rPr lang="en-US" dirty="0"/>
              <a:t>auxiliary blockchains that supplement an existing blockchain, and different ledger structures. The textbook includes a few other classifications. </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dirty="0"/>
          </a:p>
        </p:txBody>
      </p:sp>
    </p:spTree>
    <p:extLst>
      <p:ext uri="{BB962C8B-B14F-4D97-AF65-F5344CB8AC3E}">
        <p14:creationId xmlns:p14="http://schemas.microsoft.com/office/powerpoint/2010/main" val="1292272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We have already seen this slide.</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Once a set of pending transactions are included in a block, miners need to solve a puzzle to build a block. Once they solve the puzzle only they can announce/propagate/broadcast the new block into the network.</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This puzzle is called Proof of Work (PoW) as it is difficult (computationally expensive, costly, and time-consuming) to solve the puzzle but easy for others to verify the answer. This is more like you solve a problem by spending an hour, while your teacher can verify your answer in seconds.</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Bitcoin miners solve a puzzle called hash cash to build a valid block. </a:t>
            </a:r>
            <a:r>
              <a:rPr lang="en-AU" dirty="0"/>
              <a:t>Ethereum used an algorithm called </a:t>
            </a:r>
            <a:r>
              <a:rPr lang="en-AU" dirty="0" err="1"/>
              <a:t>Ethash</a:t>
            </a:r>
            <a:r>
              <a:rPr lang="en-AU" dirty="0"/>
              <a:t> (Ethereum 2.0 doesn’t use </a:t>
            </a:r>
            <a:r>
              <a:rPr lang="en-AU" dirty="0" err="1"/>
              <a:t>PoW</a:t>
            </a:r>
            <a:r>
              <a:rPr lang="en-AU" dirty="0"/>
              <a:t>).</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PoW algorithms like hashcash are “embracingly parallel problems” with no shortcuts to finding the answer.</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diagram outlines the basic idea:</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On one side you have the data that reflect the content of the block header like Merkle root, previous hash, and timestamp. </a:t>
            </a:r>
          </a:p>
          <a:p>
            <a:pPr marL="1257300" lvl="2"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bitcoin block header is 80 bytes including a nonce, i.e., m = 80 – 4 = 76 bytes.</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On the other side, you have the nonce, a large random number.</a:t>
            </a:r>
          </a:p>
          <a:p>
            <a:pPr marL="1257300" marR="0" lvl="2"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In Bitcoin nonce is 32-bits (i.e., n = 4 bytes) and the resulting hash value is 256 bits.</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You concatenate the 2 and calculate the hash value.</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You then check whether the resulting hash value satisfies a certain properly. E.g., For here we check whether the hash has 4 zeros as the prefix. Such a hash is called a valid hash and the associate block is called a valid block.</a:t>
            </a:r>
          </a:p>
          <a:p>
            <a:pPr marL="1257300" marR="0" lvl="2"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In practice, the acceptance threshold can be more specific like a very large number. </a:t>
            </a:r>
          </a:p>
          <a:p>
            <a:pPr marL="1257300" marR="0" lvl="2"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acceptance threshold is adjusted over time to ensure the average inter-block time remains 10-min with increasing computing power.</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If not, you must retry again while changing the nonce. You can't change the m-bit data, as it reflects the content of the block. If you want to do that you have to do more work than just trying another nonce.</a:t>
            </a:r>
          </a:p>
          <a:p>
            <a:pPr marL="1257300" lvl="2"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There's no easy way to guess what nonce would work. So you must try nonce values until you get lucky.</a:t>
            </a:r>
          </a:p>
          <a:p>
            <a:pPr marL="1257300" marR="0" lvl="2"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Hence, quite a massive number of hashes need to be tried before finding a hash value that satisfies the acceptance threshold. Thus, the process is computationally expensive and consumes lots of power.</a:t>
            </a:r>
          </a:p>
          <a:p>
            <a:pPr marL="342900" marR="0" lvl="0"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While it's difficult to find what nonce work, easy to validate whether a given nonce satisfies the condition.</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Just concatenate the claimed nonce with the block header, calculate the hash, and check whether the hash value satisfies the acceptance threshold.</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difficulty of the problem is automatically adjusted with time to overcome increasing computing power to maintain average inter-block time. </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A simple adjustment would be to increase/decrease the number of leading zeros in the hash. But a finer control can be achieved by adjusting the massive number that is hash value is expected to satisfy.</a:t>
            </a:r>
          </a:p>
          <a:p>
            <a:pPr marL="800100" marR="0" lvl="1"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Bitcoin – Every 2,016 blocks (approximately 14 days given roughly 10 minutes per block), nodes deterministically adjust the difficulty target/threshold.</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Ethereum – Difficulty is adjusted every block.</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This essentially means more computation the BC network put into solving the puzzle, and the difficulty of the puzzle gets increased, increasing the time to solve the puzzle. That way we can retain an average ~10-min inter-block time target.</a:t>
            </a:r>
          </a:p>
          <a:p>
            <a:pPr marL="342900" lvl="0"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Miners use specialised parallel hardware to speed up the process by computing multiple nonce values parallelly:</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ASIC – Application-specific integrated circuit</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GPU – Graphics processing units</a:t>
            </a:r>
          </a:p>
          <a:p>
            <a:pPr marL="800100" lvl="1" indent="-342900">
              <a:lnSpc>
                <a:spcPct val="107000"/>
              </a:lnSpc>
              <a:spcAft>
                <a:spcPts val="800"/>
              </a:spcAft>
              <a:buFont typeface="Arial" panose="020B0604020202020204" pitchFamily="34" charset="0"/>
              <a:buChar char="•"/>
              <a:tabLst>
                <a:tab pos="457200" algn="l"/>
              </a:tabLst>
            </a:pPr>
            <a:r>
              <a:rPr lang="en-AU" sz="1200" dirty="0">
                <a:effectLst/>
                <a:latin typeface="Calibri" panose="020F0502020204030204" pitchFamily="34" charset="0"/>
                <a:ea typeface="Calibri" panose="020F0502020204030204" pitchFamily="34" charset="0"/>
                <a:cs typeface="Times New Roman" panose="02020603050405020304" pitchFamily="18" charset="0"/>
              </a:rPr>
              <a:t>As of April 2022, it takes on average 122 sextillion (122 thousand billion billion) attempts to generate a block hash smaller than the difficulty target.</a:t>
            </a:r>
          </a:p>
          <a:p>
            <a:pPr marL="342900" marR="0" lvl="0" indent="-3429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tab pos="457200" algn="l"/>
              </a:tabLst>
              <a:defRPr/>
            </a:pPr>
            <a:r>
              <a:rPr lang="en-AU" sz="1200" dirty="0">
                <a:effectLst/>
                <a:latin typeface="Calibri" panose="020F0502020204030204" pitchFamily="34" charset="0"/>
                <a:ea typeface="Calibri" panose="020F0502020204030204" pitchFamily="34" charset="0"/>
                <a:cs typeface="Times New Roman" panose="02020603050405020304" pitchFamily="18" charset="0"/>
              </a:rPr>
              <a:t>The actual mechanism may slightly change from the given figure, e.g., instead of changing nonce on the block, miners may add a random value to </a:t>
            </a:r>
            <a:r>
              <a:rPr lang="en-AU" sz="1200" dirty="0" err="1">
                <a:effectLst/>
                <a:latin typeface="Calibri" panose="020F0502020204030204" pitchFamily="34" charset="0"/>
                <a:ea typeface="Calibri" panose="020F0502020204030204" pitchFamily="34" charset="0"/>
                <a:cs typeface="Times New Roman" panose="02020603050405020304" pitchFamily="18" charset="0"/>
              </a:rPr>
              <a:t>coinbase</a:t>
            </a:r>
            <a:r>
              <a:rPr lang="en-AU" sz="1200" dirty="0">
                <a:effectLst/>
                <a:latin typeface="Calibri" panose="020F0502020204030204" pitchFamily="34" charset="0"/>
                <a:ea typeface="Calibri" panose="020F0502020204030204" pitchFamily="34" charset="0"/>
                <a:cs typeface="Times New Roman" panose="02020603050405020304" pitchFamily="18" charset="0"/>
              </a:rPr>
              <a:t> TX to keep changing the block header until block difficulty is achieved. See </a:t>
            </a:r>
            <a:r>
              <a:rPr lang="en-AU" dirty="0">
                <a:effectLst/>
                <a:latin typeface="Helvetica Neue" panose="02000503000000020004" pitchFamily="2" charset="0"/>
              </a:rPr>
              <a:t>https://</a:t>
            </a:r>
            <a:r>
              <a:rPr lang="en-AU" dirty="0" err="1">
                <a:effectLst/>
                <a:latin typeface="Helvetica Neue" panose="02000503000000020004" pitchFamily="2" charset="0"/>
              </a:rPr>
              <a:t>en.bitcoin.it</a:t>
            </a:r>
            <a:r>
              <a:rPr lang="en-AU" dirty="0">
                <a:effectLst/>
                <a:latin typeface="Helvetica Neue" panose="02000503000000020004" pitchFamily="2" charset="0"/>
              </a:rPr>
              <a:t>/wiki/Mining</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1C9F81-DB2C-42C9-B6F6-C5F374D31FE4}" type="slidenum">
              <a:rPr lang="en-AU" smtClean="0"/>
              <a:t>20</a:t>
            </a:fld>
            <a:endParaRPr lang="en-AU" dirty="0"/>
          </a:p>
        </p:txBody>
      </p:sp>
    </p:spTree>
    <p:extLst>
      <p:ext uri="{BB962C8B-B14F-4D97-AF65-F5344CB8AC3E}">
        <p14:creationId xmlns:p14="http://schemas.microsoft.com/office/powerpoint/2010/main" val="3821253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In proof of stake (PoS), miners (mostly called validators) are selected in proportion to their quantity of holdings in the native cryptocurrency.</a:t>
            </a:r>
          </a:p>
          <a:p>
            <a:pPr marL="171450" indent="-171450">
              <a:buFont typeface="Arial" panose="020B0604020202020204" pitchFamily="34" charset="0"/>
              <a:buChar char="•"/>
            </a:pPr>
            <a:r>
              <a:rPr lang="en-AU" dirty="0"/>
              <a:t>A validator with a higher stake has a high chance of building a block. This idea is that such validators have stronger incentives to make sure the network operates as expected. Otherwise, their assets are at risk of losing value.</a:t>
            </a:r>
          </a:p>
          <a:p>
            <a:pPr marL="171450" indent="-171450">
              <a:buFont typeface="Arial" panose="020B0604020202020204" pitchFamily="34" charset="0"/>
              <a:buChar char="•"/>
            </a:pPr>
            <a:r>
              <a:rPr lang="en-AU" dirty="0"/>
              <a:t>Some randomness is added to the selection of validators to prevent selecting only miners with the largest stake.</a:t>
            </a:r>
          </a:p>
          <a:p>
            <a:pPr marL="171450" indent="-171450">
              <a:buFont typeface="Arial" panose="020B0604020202020204" pitchFamily="34" charset="0"/>
              <a:buChar char="•"/>
            </a:pPr>
            <a:r>
              <a:rPr lang="en-AU" dirty="0"/>
              <a:t>PoS is more cost-efficient and has low latency. However, it’s considered to be not as secure as </a:t>
            </a:r>
            <a:r>
              <a:rPr lang="en-AU" dirty="0" err="1"/>
              <a:t>PoW</a:t>
            </a:r>
            <a:r>
              <a:rPr lang="en-AU" dirty="0"/>
              <a:t>.</a:t>
            </a:r>
          </a:p>
          <a:p>
            <a:pPr marL="171450" indent="-171450">
              <a:buFont typeface="Arial" panose="020B0604020202020204" pitchFamily="34" charset="0"/>
              <a:buChar char="•"/>
            </a:pPr>
            <a:r>
              <a:rPr lang="en-AU" dirty="0"/>
              <a:t>Peercoin was the 1st blockchain to introduce PoC. It’s used in many other blockchains such as Cardano, Algorand, Avalanche, Polkadot, Tron, and EOS.</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Delegated Proof-of-Stake (DPoS) is a sub-variant where account delegate their stake to other accounts rather than participating in the transaction validation.</a:t>
            </a:r>
          </a:p>
          <a:p>
            <a:pPr marL="171450" lvl="0" indent="-171450">
              <a:buFont typeface="Arial" panose="020B0604020202020204" pitchFamily="34" charset="0"/>
              <a:buChar char="•"/>
            </a:pPr>
            <a:r>
              <a:rPr lang="en-AU" dirty="0"/>
              <a:t>DPoS is considered to be less secure due to the centralisation of validators, as only a few validators act on behalf of others.</a:t>
            </a:r>
          </a:p>
          <a:p>
            <a:pPr marL="171450" lvl="0" indent="-171450">
              <a:buFont typeface="Arial" panose="020B0604020202020204" pitchFamily="34" charset="0"/>
              <a:buChar char="•"/>
            </a:pPr>
            <a:r>
              <a:rPr lang="en-AU" dirty="0"/>
              <a:t>Bitshare is a DPoS blockchain where representatives take turns in a round-robin manner to build a block.</a:t>
            </a:r>
          </a:p>
          <a:p>
            <a:pPr marL="628650" lvl="1"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21</a:t>
            </a:fld>
            <a:endParaRPr lang="en-AU" dirty="0"/>
          </a:p>
        </p:txBody>
      </p:sp>
    </p:spTree>
    <p:extLst>
      <p:ext uri="{BB962C8B-B14F-4D97-AF65-F5344CB8AC3E}">
        <p14:creationId xmlns:p14="http://schemas.microsoft.com/office/powerpoint/2010/main" val="2370411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PoS in Ethereum 2.0 is quite complicated. Here we take a very simplified view, see https://ethereum.org/en/developers/docs/consensus-mechanisms/pos/ for some more details.</a:t>
            </a:r>
          </a:p>
          <a:p>
            <a:pPr marL="171450" indent="-171450">
              <a:buFont typeface="Arial" panose="020B0604020202020204" pitchFamily="34" charset="0"/>
              <a:buChar char="•"/>
            </a:pPr>
            <a:r>
              <a:rPr lang="en-AU" dirty="0"/>
              <a:t>A node becomes a validator (miners in Ethereum 2 are called validators) by staking 32 ETH to a smart contract.</a:t>
            </a:r>
          </a:p>
          <a:p>
            <a:pPr marL="628650" lvl="1" indent="-171450">
              <a:buFont typeface="Arial" panose="020B0604020202020204" pitchFamily="34" charset="0"/>
              <a:buChar char="•"/>
            </a:pPr>
            <a:r>
              <a:rPr lang="en-AU" dirty="0"/>
              <a:t>Validator will lose part of the stake is if no show when called upon to build a block, i.e., being off-line when they are supposed to propose a block.</a:t>
            </a:r>
          </a:p>
          <a:p>
            <a:pPr marL="628650" lvl="1" indent="-171450">
              <a:buFont typeface="Arial" panose="020B0604020202020204" pitchFamily="34" charset="0"/>
              <a:buChar char="•"/>
            </a:pPr>
            <a:r>
              <a:rPr lang="en-AU" dirty="0"/>
              <a:t>The stake is slashed if the validator builds an invalid block as determined by the majority of other validators. Some consider this to be like burning down one’s PoW computing farm/warehouse.</a:t>
            </a:r>
          </a:p>
          <a:p>
            <a:pPr marL="171450" indent="-171450">
              <a:buFont typeface="Arial" panose="020B0604020202020204" pitchFamily="34" charset="0"/>
              <a:buChar char="•"/>
            </a:pPr>
            <a:r>
              <a:rPr lang="en-AU" dirty="0"/>
              <a:t>Time in proof-of-stake Ethereum is divided into slots (12 seconds) and epochs (32 slots). </a:t>
            </a:r>
          </a:p>
          <a:p>
            <a:pPr marL="171450" indent="-171450">
              <a:buFont typeface="Arial" panose="020B0604020202020204" pitchFamily="34" charset="0"/>
              <a:buChar char="•"/>
            </a:pPr>
            <a:r>
              <a:rPr lang="en-AU" dirty="0"/>
              <a:t>One validator is randomly selected to be a block proposer in every slot.</a:t>
            </a:r>
          </a:p>
          <a:p>
            <a:pPr marL="171450" indent="-171450">
              <a:buFont typeface="Arial" panose="020B0604020202020204" pitchFamily="34" charset="0"/>
              <a:buChar char="•"/>
            </a:pPr>
            <a:r>
              <a:rPr lang="en-AU" dirty="0"/>
              <a:t>A committee of validators consisting of 128 is also selected randomly and votes on the proposed block. A block is valid if the majority of them agree on the proposed block’s validity.</a:t>
            </a:r>
          </a:p>
          <a:p>
            <a:pPr marL="171450" indent="-171450">
              <a:buFont typeface="Arial" panose="020B0604020202020204" pitchFamily="34" charset="0"/>
              <a:buChar char="•"/>
            </a:pPr>
            <a:r>
              <a:rPr lang="en-AU" dirty="0"/>
              <a:t>All validators vote for pairs of checkpoints (1st block in the epoch is called a </a:t>
            </a:r>
            <a:r>
              <a:rPr lang="en-AU" i="1" dirty="0"/>
              <a:t>checkpoint</a:t>
            </a:r>
            <a:r>
              <a:rPr lang="en-AU" dirty="0"/>
              <a:t>).</a:t>
            </a:r>
          </a:p>
          <a:p>
            <a:pPr marL="171450" indent="-171450">
              <a:buFont typeface="Arial" panose="020B0604020202020204" pitchFamily="34" charset="0"/>
              <a:buChar char="•"/>
            </a:pPr>
            <a:r>
              <a:rPr lang="en-AU" dirty="0"/>
              <a:t>If a pair of checkpoints attracts votes representing &gt;= 2/3 total ETH staked, checkpoints are upgraded.</a:t>
            </a:r>
          </a:p>
          <a:p>
            <a:pPr marL="628650" lvl="1" indent="-171450">
              <a:buFont typeface="Arial" panose="020B0604020202020204" pitchFamily="34" charset="0"/>
              <a:buChar char="•"/>
            </a:pPr>
            <a:r>
              <a:rPr lang="en-AU" dirty="0"/>
              <a:t>The more recent of the two (target) becomes "justified". The earlier of the two is already justified because it was the "target" in the previous epoch. Now it is upgraded to "finalized”.</a:t>
            </a:r>
          </a:p>
          <a:p>
            <a:pPr marL="171450" indent="-171450">
              <a:buFont typeface="Arial" panose="020B0604020202020204" pitchFamily="34" charset="0"/>
              <a:buChar char="•"/>
            </a:pPr>
            <a:r>
              <a:rPr lang="en-AU" dirty="0"/>
              <a:t>Thus, you need to wait for 2 epochs to achieve finality in Ethereum 2. Thus, the time to finality in Ethereum 2 is higher than Ethereum 1.</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22</a:t>
            </a:fld>
            <a:endParaRPr lang="en-AU" dirty="0"/>
          </a:p>
        </p:txBody>
      </p:sp>
    </p:spTree>
    <p:extLst>
      <p:ext uri="{BB962C8B-B14F-4D97-AF65-F5344CB8AC3E}">
        <p14:creationId xmlns:p14="http://schemas.microsoft.com/office/powerpoint/2010/main" val="3886988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In PoA-based networks, transactions and blocks are validated by approved/known accounts, known as validators.</a:t>
            </a:r>
          </a:p>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With PoA, individuals earn the right to become validators. Hence, there is an incentive to retain the position that they have gained. By attaching a reputation to identity, validators are incentivised to uphold the transaction process, as they do not wish to have their identities attached to a negative reputation. </a:t>
            </a:r>
          </a:p>
          <a:p>
            <a:pPr marL="628650" lvl="1"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It can be seen as a consensus model with identity at stake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u="none" strike="noStrike" kern="1200" dirty="0">
                <a:solidFill>
                  <a:schemeClr val="tx1"/>
                </a:solidFill>
                <a:effectLst/>
                <a:latin typeface="+mn-lt"/>
                <a:ea typeface="+mn-ea"/>
                <a:cs typeface="+mn-cs"/>
              </a:rPr>
              <a:t>This is a more conventional approach within distributed systems where the validator role may be upheld by all nodes or a leader may dynamically elected to validate transactions and blocks on behalf of other validators.</a:t>
            </a:r>
          </a:p>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However, the network has only a small number of validators making the consensus process centralised.</a:t>
            </a:r>
          </a:p>
          <a:p>
            <a:pPr marL="171450" indent="-171450">
              <a:buFont typeface="Arial" panose="020B0604020202020204" pitchFamily="34" charset="0"/>
              <a:buChar char="•"/>
            </a:pPr>
            <a:r>
              <a:rPr lang="en-AU" sz="1200" b="0" i="0" u="none" strike="noStrike" kern="1200" dirty="0" err="1">
                <a:solidFill>
                  <a:schemeClr val="tx1"/>
                </a:solidFill>
                <a:effectLst/>
                <a:latin typeface="+mn-lt"/>
                <a:ea typeface="+mn-ea"/>
                <a:cs typeface="+mn-cs"/>
              </a:rPr>
              <a:t>PoA</a:t>
            </a:r>
            <a:r>
              <a:rPr lang="en-AU" sz="1200" b="0" i="0" u="none" strike="noStrike" kern="1200" dirty="0">
                <a:solidFill>
                  <a:schemeClr val="tx1"/>
                </a:solidFill>
                <a:effectLst/>
                <a:latin typeface="+mn-lt"/>
                <a:ea typeface="+mn-ea"/>
                <a:cs typeface="+mn-cs"/>
              </a:rPr>
              <a:t> provides high throughput and lower latency as TX finality is immediate and small size of the network.</a:t>
            </a:r>
          </a:p>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However, there’s a high risk of authority getting compromised as it’s an easy target for attackers.</a:t>
            </a:r>
          </a:p>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Therefore, PoA is typically used in permissioned blockchains and validators are well-guarded.</a:t>
            </a:r>
          </a:p>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All participants agree on who will be in the network, e.g., to add a new order to an existing order network in Hyperledger Fabric, the existing order should approve that TX.</a:t>
            </a:r>
          </a:p>
          <a:p>
            <a:pPr marL="628650" lvl="1"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Hyperledger Fabric is moving toward BFT-based consensus (see next slide).</a:t>
            </a:r>
          </a:p>
          <a:p>
            <a:pPr marL="628650" lvl="1"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Another PoA DLT is R3 Corda.</a:t>
            </a:r>
          </a:p>
          <a:p>
            <a:pPr marL="171450" indent="-171450">
              <a:buFont typeface="Arial" panose="020B0604020202020204" pitchFamily="34" charset="0"/>
              <a:buChar char="•"/>
            </a:pPr>
            <a:r>
              <a:rPr lang="en-AU" sz="1200" b="0" i="0" u="none" strike="noStrike" kern="1200" dirty="0">
                <a:solidFill>
                  <a:schemeClr val="tx1"/>
                </a:solidFill>
                <a:effectLst/>
                <a:latin typeface="+mn-lt"/>
                <a:ea typeface="+mn-ea"/>
                <a:cs typeface="+mn-cs"/>
              </a:rPr>
              <a:t>You can also run existing public blockchains under PoA consensus, e.g., Quorum and Hyperledger Besu are based on Ethereum and can use </a:t>
            </a:r>
            <a:r>
              <a:rPr lang="en-AU" sz="1200" b="0" i="0" u="none" strike="noStrike" kern="1200" dirty="0" err="1">
                <a:solidFill>
                  <a:schemeClr val="tx1"/>
                </a:solidFill>
                <a:effectLst/>
                <a:latin typeface="+mn-lt"/>
                <a:ea typeface="+mn-ea"/>
                <a:cs typeface="+mn-cs"/>
              </a:rPr>
              <a:t>PoA</a:t>
            </a:r>
            <a:r>
              <a:rPr lang="en-AU" sz="1200" b="0" i="0" u="none" strike="noStrike" kern="1200" dirty="0">
                <a:solidFill>
                  <a:schemeClr val="tx1"/>
                </a:solidFill>
                <a:effectLst/>
                <a:latin typeface="+mn-lt"/>
                <a:ea typeface="+mn-ea"/>
                <a:cs typeface="+mn-cs"/>
              </a:rPr>
              <a:t> consensus.</a:t>
            </a:r>
          </a:p>
        </p:txBody>
      </p:sp>
      <p:sp>
        <p:nvSpPr>
          <p:cNvPr id="4" name="Slide Number Placeholder 3"/>
          <p:cNvSpPr>
            <a:spLocks noGrp="1"/>
          </p:cNvSpPr>
          <p:nvPr>
            <p:ph type="sldNum" sz="quarter" idx="5"/>
          </p:nvPr>
        </p:nvSpPr>
        <p:spPr/>
        <p:txBody>
          <a:bodyPr/>
          <a:lstStyle/>
          <a:p>
            <a:fld id="{CC27A11D-AD98-434C-A1DD-B0717C45F4BF}" type="slidenum">
              <a:rPr lang="en-AU" smtClean="0"/>
              <a:t>23</a:t>
            </a:fld>
            <a:endParaRPr lang="en-AU" dirty="0"/>
          </a:p>
        </p:txBody>
      </p:sp>
    </p:spTree>
    <p:extLst>
      <p:ext uri="{BB962C8B-B14F-4D97-AF65-F5344CB8AC3E}">
        <p14:creationId xmlns:p14="http://schemas.microsoft.com/office/powerpoint/2010/main" val="3390586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u="none" strike="noStrike" kern="1200" dirty="0">
                <a:solidFill>
                  <a:schemeClr val="tx1"/>
                </a:solidFill>
                <a:effectLst/>
                <a:latin typeface="+mn-lt"/>
                <a:ea typeface="+mn-ea"/>
                <a:cs typeface="+mn-cs"/>
              </a:rPr>
              <a:t>Byzantine Fault Tolerance(BFT) is the feature of a distributed network to reach consensus even when some of the nodes in the network fail to respond or respond with incorrect information (i.e., either fail or misbehave).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u="none" strike="noStrike" kern="1200" dirty="0">
                <a:solidFill>
                  <a:schemeClr val="tx1"/>
                </a:solidFill>
                <a:effectLst/>
                <a:latin typeface="+mn-lt"/>
                <a:ea typeface="+mn-ea"/>
                <a:cs typeface="+mn-cs"/>
              </a:rPr>
              <a:t>The objective of a BFT mechanism is to safeguard against system failures by employing collective decision-making (both – correct and faulty nodes), which aims to reduce to the influence of the faulty nodes.</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0" kern="1200" dirty="0">
                <a:solidFill>
                  <a:schemeClr val="tx1"/>
                </a:solidFill>
                <a:effectLst/>
                <a:latin typeface="+mn-lt"/>
                <a:ea typeface="+mn-ea"/>
                <a:cs typeface="+mn-cs"/>
              </a:rPr>
              <a:t>Practical Byzantine Fault Tolerance (PBFT) protocols are a subclass of BFT protocols that work in asynchronous networks, i.e., with no assumptions about network delay (whereas BFT protocols have strong assumptions about network delay and do not work across the Internet).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PBFT has been applied for consensus in permissioned blockchains, </a:t>
            </a:r>
            <a:r>
              <a:rPr lang="en-US" sz="1200" i="1" kern="1200" dirty="0">
                <a:solidFill>
                  <a:schemeClr val="tx1"/>
                </a:solidFill>
                <a:effectLst/>
                <a:latin typeface="+mn-lt"/>
                <a:ea typeface="+mn-ea"/>
                <a:cs typeface="+mn-cs"/>
              </a:rPr>
              <a:t>e.g.</a:t>
            </a:r>
            <a:r>
              <a:rPr lang="en-US" sz="1200" kern="1200" dirty="0">
                <a:solidFill>
                  <a:schemeClr val="tx1"/>
                </a:solidFill>
                <a:effectLst/>
                <a:latin typeface="+mn-lt"/>
                <a:ea typeface="+mn-ea"/>
                <a:cs typeface="+mn-cs"/>
              </a:rPr>
              <a:t>, Stellar, Tendermint, VMware Concord, and </a:t>
            </a:r>
            <a:r>
              <a:rPr lang="en-US" sz="1200" kern="1200" dirty="0" err="1">
                <a:solidFill>
                  <a:schemeClr val="tx1"/>
                </a:solidFill>
                <a:effectLst/>
                <a:latin typeface="+mn-lt"/>
                <a:ea typeface="+mn-ea"/>
                <a:cs typeface="+mn-cs"/>
              </a:rPr>
              <a:t>RedBelly</a:t>
            </a:r>
            <a:r>
              <a:rPr lang="en-US" sz="1200" kern="1200" dirty="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They use a known set of block validators/nodes to build and confirm blocks.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new block is created every x seconds (or no block is emitted if there are no transactions), and each block must be confirmed by a 2/3 majority.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As we can see from the figure: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Once a TX is submitted by a client (C), it goes into one of the nodes (called primary).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primary then broadcasts the transaction to all other validators (called replicas) – called the pre-prepare step.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validator validates the transaction and replies its valid/invalid decision to the primary node – Prepare step.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Once a sufficient no of positive votes is received (usually 2/3 majority), primary broadcast all other validates to commit the transaction – commit step.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Then only all nodes update the ledger.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client is notified by each validator so that the client can verify a majority of the network executed the TX and update the ledger state.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Then for the next round, a different validator is selected to the primary. Or this may happen by getting clients to send transactions to any of the validators.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idea can be extended to a block, where the primary first collects a TX and starts the pre-prepare step.</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PBFT solutions usually have high throughput &amp; lower latency as the transaction is final after the commit step. These properties may not be as high as PoA consensus, but network size tends to be relatively large and can spread across the Internet.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PBFT is usually used in permissioned blockchains.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Usually uses 3f + 1 nodes to guard against </a:t>
            </a:r>
            <a:r>
              <a:rPr lang="en-AU" i="1" dirty="0"/>
              <a:t>f</a:t>
            </a:r>
            <a:r>
              <a:rPr lang="en-AU" dirty="0"/>
              <a:t> failures. The idea is that </a:t>
            </a:r>
            <a:r>
              <a:rPr lang="en-AU" i="1" dirty="0"/>
              <a:t>f</a:t>
            </a:r>
            <a:r>
              <a:rPr lang="en-AU" dirty="0"/>
              <a:t> nodes may misbehave, and another </a:t>
            </a:r>
            <a:r>
              <a:rPr lang="en-AU" i="1" dirty="0"/>
              <a:t>f</a:t>
            </a:r>
            <a:r>
              <a:rPr lang="en-AU" dirty="0"/>
              <a:t> may fail to respond. If the remaining f+1 replies, there’s still a majority.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All participants agree on who will be in the network.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10s to a few 100 nodes can be in the network and they may be geographically distributed.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There are known attacks for PBFT where some validators misbehave or their behaviour could substantially slow down the network.</a:t>
            </a:r>
          </a:p>
        </p:txBody>
      </p:sp>
      <p:sp>
        <p:nvSpPr>
          <p:cNvPr id="4" name="Slide Number Placeholder 3"/>
          <p:cNvSpPr>
            <a:spLocks noGrp="1"/>
          </p:cNvSpPr>
          <p:nvPr>
            <p:ph type="sldNum" sz="quarter" idx="5"/>
          </p:nvPr>
        </p:nvSpPr>
        <p:spPr/>
        <p:txBody>
          <a:bodyPr/>
          <a:lstStyle/>
          <a:p>
            <a:fld id="{CC27A11D-AD98-434C-A1DD-B0717C45F4BF}" type="slidenum">
              <a:rPr lang="en-AU" smtClean="0"/>
              <a:t>24</a:t>
            </a:fld>
            <a:endParaRPr lang="en-AU" dirty="0"/>
          </a:p>
        </p:txBody>
      </p:sp>
    </p:spTree>
    <p:extLst>
      <p:ext uri="{BB962C8B-B14F-4D97-AF65-F5344CB8AC3E}">
        <p14:creationId xmlns:p14="http://schemas.microsoft.com/office/powerpoint/2010/main" val="2788271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There are many other consensus designs with varying properties.</a:t>
            </a:r>
          </a:p>
          <a:p>
            <a:pPr marL="171450" indent="-171450">
              <a:buFont typeface="Arial" panose="020B0604020202020204" pitchFamily="34" charset="0"/>
              <a:buChar char="•"/>
            </a:pPr>
            <a:r>
              <a:rPr lang="en-US" dirty="0"/>
              <a:t>Proof-of-retrievability is based on the ability to retrieve data spread across a distributed system. More data you hold you have a higher change of building a block.</a:t>
            </a:r>
          </a:p>
          <a:p>
            <a:pPr marL="171450" indent="-171450">
              <a:buFont typeface="Arial" panose="020B0604020202020204" pitchFamily="34" charset="0"/>
              <a:buChar char="•"/>
            </a:pPr>
            <a:r>
              <a:rPr lang="en-AU" dirty="0"/>
              <a:t>Proof-of-Elapsed time is based on the idea that the next block is generated after waiting for some random time.</a:t>
            </a:r>
          </a:p>
          <a:p>
            <a:pPr marL="628650" lvl="1" indent="-171450">
              <a:buFont typeface="Arial" panose="020B0604020202020204" pitchFamily="34" charset="0"/>
              <a:buChar char="•"/>
            </a:pPr>
            <a:r>
              <a:rPr lang="en-AU" dirty="0"/>
              <a:t>Use specialised hardware like Intel SGX to prove that the node waited for a random time based on a chosen algorithm before emitting the block. Intel SGX allows running  trusted code in a trusted environment.</a:t>
            </a:r>
          </a:p>
          <a:p>
            <a:pPr marL="628650" lvl="1" indent="-171450">
              <a:buFont typeface="Arial" panose="020B0604020202020204" pitchFamily="34" charset="0"/>
              <a:buChar char="•"/>
            </a:pPr>
            <a:r>
              <a:rPr lang="en-AU" dirty="0"/>
              <a:t>Ensure the wait times are created fairly.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PoX is a</a:t>
            </a:r>
            <a:r>
              <a:rPr lang="en-US" dirty="0"/>
              <a:t> generic term used to indicate the use of some form of proof.</a:t>
            </a:r>
          </a:p>
          <a:p>
            <a:pPr marL="171450" lvl="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25</a:t>
            </a:fld>
            <a:endParaRPr lang="en-AU" dirty="0"/>
          </a:p>
        </p:txBody>
      </p:sp>
    </p:spTree>
    <p:extLst>
      <p:ext uri="{BB962C8B-B14F-4D97-AF65-F5344CB8AC3E}">
        <p14:creationId xmlns:p14="http://schemas.microsoft.com/office/powerpoint/2010/main" val="3870073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In this section, we discuss different data structured that represent the ledger.</a:t>
            </a:r>
          </a:p>
        </p:txBody>
      </p:sp>
      <p:sp>
        <p:nvSpPr>
          <p:cNvPr id="4" name="Slide Number Placeholder 3"/>
          <p:cNvSpPr>
            <a:spLocks noGrp="1"/>
          </p:cNvSpPr>
          <p:nvPr>
            <p:ph type="sldNum" sz="quarter" idx="5"/>
          </p:nvPr>
        </p:nvSpPr>
        <p:spPr/>
        <p:txBody>
          <a:bodyPr/>
          <a:lstStyle/>
          <a:p>
            <a:fld id="{9A496215-5E4C-414D-A8DB-C38AA7CF7C2A}" type="slidenum">
              <a:rPr lang="en-AU" smtClean="0"/>
              <a:pPr/>
              <a:t>26</a:t>
            </a:fld>
            <a:endParaRPr lang="en-AU" dirty="0"/>
          </a:p>
        </p:txBody>
      </p:sp>
    </p:spTree>
    <p:extLst>
      <p:ext uri="{BB962C8B-B14F-4D97-AF65-F5344CB8AC3E}">
        <p14:creationId xmlns:p14="http://schemas.microsoft.com/office/powerpoint/2010/main" val="2056500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a:buChar char="•"/>
            </a:pPr>
            <a:r>
              <a:rPr lang="en-US" altLang="zh-CN" sz="1200" kern="1200" dirty="0">
                <a:solidFill>
                  <a:schemeClr val="tx1"/>
                </a:solidFill>
                <a:effectLst/>
                <a:latin typeface="+mn-lt"/>
                <a:ea typeface="+mn-ea"/>
                <a:cs typeface="+mn-cs"/>
              </a:rPr>
              <a:t>So far, we discussed blockchain as a (linked) list of blocks, where </a:t>
            </a:r>
            <a:r>
              <a:rPr lang="en-US" sz="1200" kern="1200" dirty="0">
                <a:solidFill>
                  <a:schemeClr val="tx1"/>
                </a:solidFill>
                <a:effectLst/>
                <a:latin typeface="+mn-lt"/>
                <a:ea typeface="+mn-ea"/>
                <a:cs typeface="+mn-cs"/>
              </a:rPr>
              <a:t>the history of all transactions is captured in the blockchain structure.</a:t>
            </a:r>
          </a:p>
          <a:p>
            <a:pPr marL="171450" indent="-171450">
              <a:buFont typeface="Arial"/>
              <a:buChar char="•"/>
            </a:pPr>
            <a:r>
              <a:rPr lang="en-US" sz="1200" kern="1200" dirty="0">
                <a:solidFill>
                  <a:schemeClr val="tx1"/>
                </a:solidFill>
                <a:effectLst/>
                <a:latin typeface="+mn-lt"/>
                <a:ea typeface="+mn-ea"/>
                <a:cs typeface="+mn-cs"/>
              </a:rPr>
              <a:t>While Ethereum 2.0 follows this list structure, Ethereum 1.0 and Bitcoin clients actually record the blockchain as a tree of blocks, where </a:t>
            </a:r>
            <a:r>
              <a:rPr lang="en-AU" sz="1200" kern="1200" dirty="0">
                <a:solidFill>
                  <a:schemeClr val="tx1"/>
                </a:solidFill>
                <a:effectLst/>
                <a:latin typeface="+mn-lt"/>
                <a:ea typeface="+mn-ea"/>
                <a:cs typeface="+mn-cs"/>
              </a:rPr>
              <a:t>the s</a:t>
            </a:r>
            <a:r>
              <a:rPr lang="en-AU" altLang="zh-CN" dirty="0"/>
              <a:t>horter branches attached to the main chain represent alternative competing histories (i.e., chain forks).</a:t>
            </a:r>
          </a:p>
          <a:p>
            <a:pPr marL="171450" indent="-171450">
              <a:buFont typeface="Arial"/>
              <a:buChar char="•"/>
            </a:pPr>
            <a:r>
              <a:rPr lang="en-AU" altLang="zh-CN" dirty="0"/>
              <a:t>This structure is used to maintain the state and determine consensus</a:t>
            </a:r>
            <a:r>
              <a:rPr lang="en-US" sz="1200" kern="1200" dirty="0">
                <a:solidFill>
                  <a:schemeClr val="tx1"/>
                </a:solidFill>
                <a:effectLst/>
                <a:latin typeface="+mn-lt"/>
                <a:ea typeface="+mn-ea"/>
                <a:cs typeface="+mn-cs"/>
              </a:rPr>
              <a:t>. In many cases, while the chain of blocks appears as a logical structure, the actual data structure that persist data is different, e.g., some blockchains use a key-value store.</a:t>
            </a:r>
          </a:p>
        </p:txBody>
      </p:sp>
      <p:sp>
        <p:nvSpPr>
          <p:cNvPr id="4" name="Slide Number Placeholder 3"/>
          <p:cNvSpPr>
            <a:spLocks noGrp="1"/>
          </p:cNvSpPr>
          <p:nvPr>
            <p:ph type="sldNum" sz="quarter" idx="10"/>
          </p:nvPr>
        </p:nvSpPr>
        <p:spPr/>
        <p:txBody>
          <a:bodyPr/>
          <a:lstStyle/>
          <a:p>
            <a:fld id="{9A496215-5E4C-414D-A8DB-C38AA7CF7C2A}" type="slidenum">
              <a:rPr lang="en-AU" smtClean="0"/>
              <a:pPr/>
              <a:t>27</a:t>
            </a:fld>
            <a:endParaRPr lang="en-AU"/>
          </a:p>
        </p:txBody>
      </p:sp>
    </p:spTree>
    <p:extLst>
      <p:ext uri="{BB962C8B-B14F-4D97-AF65-F5344CB8AC3E}">
        <p14:creationId xmlns:p14="http://schemas.microsoft.com/office/powerpoint/2010/main" val="3712014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t>An orphan or stale block, is created when 2 nodes find a block at the same time. This results in a tree of blocks.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t>Both found the solution to a block and send off their block to be verified and included in the blockchain. Usually completing blocks have different combinations of transactions.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t>But one of them eventually gets cast off as a longer chain achieved dominance.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t>In Bitcoin, the probability of finding a block at the same time is relatively low as the inter-block time is 10 minutes and propagating a block to 50% of the network takes roughly 12 seconds.</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Whereas in Ethereum 1.0</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miners are likely to make multiple competing blocks.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Therefore, Ethereum 1.0 used </a:t>
            </a:r>
            <a:r>
              <a:rPr lang="en-AU" altLang="zh-CN" dirty="0"/>
              <a:t>Ghost (Greedy Heaviest-Observed Sub-Tree) protocols to </a:t>
            </a:r>
            <a:r>
              <a:rPr lang="en-US" sz="1200" kern="1200" dirty="0">
                <a:solidFill>
                  <a:schemeClr val="tx1"/>
                </a:solidFill>
                <a:effectLst/>
                <a:latin typeface="+mn-lt"/>
                <a:ea typeface="+mn-ea"/>
                <a:cs typeface="+mn-cs"/>
              </a:rPr>
              <a:t>reference competing independently-mined blocks (aka </a:t>
            </a:r>
            <a:r>
              <a:rPr lang="en-US" sz="1200" i="1" kern="1200" dirty="0">
                <a:solidFill>
                  <a:schemeClr val="tx1"/>
                </a:solidFill>
                <a:effectLst/>
                <a:latin typeface="+mn-lt"/>
                <a:ea typeface="+mn-ea"/>
                <a:cs typeface="+mn-cs"/>
              </a:rPr>
              <a:t>uncle </a:t>
            </a:r>
            <a:r>
              <a:rPr lang="en-US" sz="1200" kern="1200" dirty="0">
                <a:solidFill>
                  <a:schemeClr val="tx1"/>
                </a:solidFill>
                <a:effectLst/>
                <a:latin typeface="+mn-lt"/>
                <a:ea typeface="+mn-ea"/>
                <a:cs typeface="+mn-cs"/>
              </a:rPr>
              <a:t>blocks), to add weight to their chain for its selection as the main chain.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This recognition of concurrent work allows shorter inter-block times which can improve the overall throughput of the blockchain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28</a:t>
            </a:fld>
            <a:endParaRPr lang="en-AU"/>
          </a:p>
        </p:txBody>
      </p:sp>
    </p:spTree>
    <p:extLst>
      <p:ext uri="{BB962C8B-B14F-4D97-AF65-F5344CB8AC3E}">
        <p14:creationId xmlns:p14="http://schemas.microsoft.com/office/powerpoint/2010/main" val="4252916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kern="1200" noProof="0" dirty="0">
                <a:solidFill>
                  <a:schemeClr val="tx1"/>
                </a:solidFill>
                <a:effectLst/>
                <a:latin typeface="+mn-lt"/>
                <a:ea typeface="+mn-ea"/>
                <a:cs typeface="+mn-cs"/>
              </a:rPr>
              <a:t>The third option is to maintain a global Directed Acyclic Graph (DAG) of blocks or transactions.</a:t>
            </a:r>
          </a:p>
          <a:p>
            <a:pPr marL="171450" indent="-171450">
              <a:buFont typeface="Arial" panose="020B0604020202020204" pitchFamily="34" charset="0"/>
              <a:buChar char="•"/>
            </a:pPr>
            <a:r>
              <a:rPr lang="en-AU" sz="1200" kern="1200" noProof="0" dirty="0">
                <a:solidFill>
                  <a:schemeClr val="tx1"/>
                </a:solidFill>
                <a:effectLst/>
                <a:latin typeface="+mn-lt"/>
                <a:ea typeface="+mn-ea"/>
                <a:cs typeface="+mn-cs"/>
              </a:rPr>
              <a:t>The first figure shows the tree view of a blockchain (the most recent block at the top).</a:t>
            </a:r>
          </a:p>
          <a:p>
            <a:pPr marL="171450" indent="-171450">
              <a:buFont typeface="Arial" panose="020B0604020202020204" pitchFamily="34" charset="0"/>
              <a:buChar char="•"/>
            </a:pPr>
            <a:r>
              <a:rPr lang="en-AU" sz="1200" kern="1200" noProof="0" dirty="0">
                <a:solidFill>
                  <a:schemeClr val="tx1"/>
                </a:solidFill>
                <a:effectLst/>
                <a:latin typeface="+mn-lt"/>
                <a:ea typeface="+mn-ea"/>
                <a:cs typeface="+mn-cs"/>
              </a:rPr>
              <a:t>2</a:t>
            </a:r>
            <a:r>
              <a:rPr lang="en-AU" sz="1200" kern="1200" baseline="30000" noProof="0" dirty="0">
                <a:solidFill>
                  <a:schemeClr val="tx1"/>
                </a:solidFill>
                <a:effectLst/>
                <a:latin typeface="+mn-lt"/>
                <a:ea typeface="+mn-ea"/>
                <a:cs typeface="+mn-cs"/>
              </a:rPr>
              <a:t>nd</a:t>
            </a:r>
            <a:r>
              <a:rPr lang="en-AU" sz="1200" kern="1200" noProof="0" dirty="0">
                <a:solidFill>
                  <a:schemeClr val="tx1"/>
                </a:solidFill>
                <a:effectLst/>
                <a:latin typeface="+mn-lt"/>
                <a:ea typeface="+mn-ea"/>
                <a:cs typeface="+mn-cs"/>
              </a:rPr>
              <a:t> figure is from IOTA, a platform that maintains a DAG of transactions rather than blocks. The proposed data structure is called Tangle. </a:t>
            </a:r>
          </a:p>
          <a:p>
            <a:pPr marL="628650" lvl="1" indent="-171450">
              <a:buFont typeface="Arial" panose="020B0604020202020204" pitchFamily="34" charset="0"/>
              <a:buChar char="•"/>
            </a:pPr>
            <a:r>
              <a:rPr lang="en-AU" sz="1200" kern="1200" noProof="0" dirty="0">
                <a:solidFill>
                  <a:schemeClr val="tx1"/>
                </a:solidFill>
                <a:effectLst/>
                <a:latin typeface="+mn-lt"/>
                <a:ea typeface="+mn-ea"/>
                <a:cs typeface="+mn-cs"/>
              </a:rPr>
              <a:t>In IOTA, a TX performs </a:t>
            </a:r>
            <a:r>
              <a:rPr lang="en-AU" sz="1200" kern="1200" noProof="0" dirty="0" err="1">
                <a:solidFill>
                  <a:schemeClr val="tx1"/>
                </a:solidFill>
                <a:effectLst/>
                <a:latin typeface="+mn-lt"/>
                <a:ea typeface="+mn-ea"/>
                <a:cs typeface="+mn-cs"/>
              </a:rPr>
              <a:t>PoW</a:t>
            </a:r>
            <a:r>
              <a:rPr lang="en-AU" sz="1200" kern="1200" noProof="0" dirty="0">
                <a:solidFill>
                  <a:schemeClr val="tx1"/>
                </a:solidFill>
                <a:effectLst/>
                <a:latin typeface="+mn-lt"/>
                <a:ea typeface="+mn-ea"/>
                <a:cs typeface="+mn-cs"/>
              </a:rPr>
              <a:t> by verifying that 2 previous transactions are valid. Once that transaction is confirmed by another transaction it is considered to be final. This also means time to finalise a transaction largely depends on how active the network is.</a:t>
            </a:r>
          </a:p>
          <a:p>
            <a:pPr marL="628650" lvl="1" indent="-171450">
              <a:buFont typeface="Arial" panose="020B0604020202020204" pitchFamily="34" charset="0"/>
              <a:buChar char="•"/>
            </a:pPr>
            <a:r>
              <a:rPr lang="en-AU" sz="1200" kern="1200" noProof="0" dirty="0">
                <a:solidFill>
                  <a:schemeClr val="tx1"/>
                </a:solidFill>
                <a:effectLst/>
                <a:latin typeface="+mn-lt"/>
                <a:ea typeface="+mn-ea"/>
                <a:cs typeface="+mn-cs"/>
              </a:rPr>
              <a:t>IOTA does not have transaction fees as each TX has to spend resources to validate 2 previous transactions.</a:t>
            </a:r>
          </a:p>
          <a:p>
            <a:pPr marL="171450" indent="-171450">
              <a:buFont typeface="Arial" panose="020B0604020202020204" pitchFamily="34" charset="0"/>
              <a:buChar char="•"/>
            </a:pPr>
            <a:r>
              <a:rPr lang="en-AU" sz="1200" kern="1200" noProof="0" dirty="0">
                <a:solidFill>
                  <a:schemeClr val="tx1"/>
                </a:solidFill>
                <a:effectLst/>
                <a:latin typeface="+mn-lt"/>
                <a:ea typeface="+mn-ea"/>
                <a:cs typeface="+mn-cs"/>
              </a:rPr>
              <a:t>3</a:t>
            </a:r>
            <a:r>
              <a:rPr lang="en-AU" sz="1200" kern="1200" baseline="30000" noProof="0" dirty="0">
                <a:solidFill>
                  <a:schemeClr val="tx1"/>
                </a:solidFill>
                <a:effectLst/>
                <a:latin typeface="+mn-lt"/>
                <a:ea typeface="+mn-ea"/>
                <a:cs typeface="+mn-cs"/>
              </a:rPr>
              <a:t>rd</a:t>
            </a:r>
            <a:r>
              <a:rPr lang="en-AU" sz="1200" kern="1200" noProof="0" dirty="0">
                <a:solidFill>
                  <a:schemeClr val="tx1"/>
                </a:solidFill>
                <a:effectLst/>
                <a:latin typeface="+mn-lt"/>
                <a:ea typeface="+mn-ea"/>
                <a:cs typeface="+mn-cs"/>
              </a:rPr>
              <a:t> figure is a DAG of blocks, where a block points to 1 or 2 more previous blocks. This structure is called </a:t>
            </a:r>
            <a:r>
              <a:rPr lang="en-AU" sz="1200" kern="1200" noProof="0" dirty="0" err="1">
                <a:solidFill>
                  <a:schemeClr val="tx1"/>
                </a:solidFill>
                <a:effectLst/>
                <a:latin typeface="+mn-lt"/>
                <a:ea typeface="+mn-ea"/>
                <a:cs typeface="+mn-cs"/>
              </a:rPr>
              <a:t>hashgraph</a:t>
            </a:r>
            <a:r>
              <a:rPr lang="en-AU" sz="1200" kern="1200" noProof="0" dirty="0">
                <a:solidFill>
                  <a:schemeClr val="tx1"/>
                </a:solidFill>
                <a:effectLst/>
                <a:latin typeface="+mn-lt"/>
                <a:ea typeface="+mn-ea"/>
                <a:cs typeface="+mn-cs"/>
              </a:rPr>
              <a:t> and was introduced by Hedera.</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sz="1200" kern="1200" noProof="0" dirty="0">
                <a:solidFill>
                  <a:schemeClr val="tx1"/>
                </a:solidFill>
                <a:effectLst/>
                <a:latin typeface="+mn-lt"/>
                <a:ea typeface="+mn-ea"/>
                <a:cs typeface="+mn-cs"/>
              </a:rPr>
              <a:t>Compared to Bitcoin, IOTA is more vulnerable, and can tolerate up to 34% power attacks (this is a theoretical attack that requires large computing power and grates visible on the major fraction of the DAG).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AU" sz="1200" kern="1200" noProof="0" dirty="0">
                <a:solidFill>
                  <a:schemeClr val="tx1"/>
                </a:solidFill>
                <a:effectLst/>
                <a:latin typeface="+mn-lt"/>
                <a:ea typeface="+mn-ea"/>
                <a:cs typeface="+mn-cs"/>
              </a:rPr>
              <a:t>The confirmation time on Bitcoin is 60 minutes, the confirmation time on </a:t>
            </a:r>
            <a:r>
              <a:rPr lang="en-AU" sz="1200" kern="1200" noProof="0" dirty="0" err="1">
                <a:solidFill>
                  <a:schemeClr val="tx1"/>
                </a:solidFill>
                <a:effectLst/>
                <a:latin typeface="+mn-lt"/>
                <a:ea typeface="+mn-ea"/>
                <a:cs typeface="+mn-cs"/>
              </a:rPr>
              <a:t>IoTA</a:t>
            </a:r>
            <a:r>
              <a:rPr lang="en-AU" sz="1200" kern="1200" noProof="0" dirty="0">
                <a:solidFill>
                  <a:schemeClr val="tx1"/>
                </a:solidFill>
                <a:effectLst/>
                <a:latin typeface="+mn-lt"/>
                <a:ea typeface="+mn-ea"/>
                <a:cs typeface="+mn-cs"/>
              </a:rPr>
              <a:t> is unstable and mainly depends on how active the network is. </a:t>
            </a:r>
            <a:endParaRPr lang="en-AU" noProof="0" dirty="0"/>
          </a:p>
          <a:p>
            <a:endParaRPr lang="en-AU" sz="1200" kern="1200" noProof="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96215-5E4C-414D-A8DB-C38AA7CF7C2A}" type="slidenum">
              <a:rPr lang="en-AU" smtClean="0"/>
              <a:pPr/>
              <a:t>29</a:t>
            </a:fld>
            <a:endParaRPr lang="en-AU"/>
          </a:p>
        </p:txBody>
      </p:sp>
    </p:spTree>
    <p:extLst>
      <p:ext uri="{BB962C8B-B14F-4D97-AF65-F5344CB8AC3E}">
        <p14:creationId xmlns:p14="http://schemas.microsoft.com/office/powerpoint/2010/main" val="134065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1826882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noProof="0" dirty="0">
                <a:solidFill>
                  <a:schemeClr val="tx1"/>
                </a:solidFill>
                <a:effectLst/>
                <a:latin typeface="+mn-lt"/>
                <a:ea typeface="+mn-ea"/>
                <a:cs typeface="+mn-cs"/>
              </a:rPr>
              <a:t>Hyperledger Fabric (HLF) maintains a collection of small ledgers, called channels, which can apply a more rigid transaction distribution policy that isolates transactions within the channels.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noProof="0" dirty="0">
                <a:solidFill>
                  <a:schemeClr val="tx1"/>
                </a:solidFill>
                <a:effectLst/>
                <a:latin typeface="+mn-lt"/>
                <a:ea typeface="+mn-ea"/>
                <a:cs typeface="+mn-cs"/>
              </a:rPr>
              <a:t>Transactions within a channel are visible to its members but not to others.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noProof="0" dirty="0">
                <a:solidFill>
                  <a:schemeClr val="tx1"/>
                </a:solidFill>
                <a:effectLst/>
                <a:latin typeface="+mn-lt"/>
                <a:ea typeface="+mn-ea"/>
                <a:cs typeface="+mn-cs"/>
              </a:rPr>
              <a:t>The diagram gives a simplified architecture of an HLF deployment with 4 organisations</a:t>
            </a:r>
            <a:r>
              <a:rPr lang="en-AU" sz="1200" baseline="0" noProof="0" dirty="0"/>
              <a:t>, each represented by a different colour.</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noProof="0" dirty="0"/>
              <a:t>Organization 1 and Organization 2 need private communications within the overall network through C1, as do Organization 2 and Organization 3 through</a:t>
            </a:r>
            <a:r>
              <a:rPr lang="en-AU" sz="1200" baseline="0" noProof="0" dirty="0"/>
              <a:t> C2</a:t>
            </a:r>
            <a:r>
              <a:rPr lang="en-AU" sz="1200" noProof="0" dirty="0"/>
              <a:t>.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noProof="0" dirty="0"/>
              <a:t>Peer node P1 maintains a copy of the ledger L1 associated with C1.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noProof="0" dirty="0"/>
              <a:t>Peer node P2 maintains a copy of the ledger L1 associated with C1 and a copy of ledger L2 associated with C2.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noProof="0" dirty="0"/>
              <a:t>Peer node P3 maintains a copy of the ledger L2 associated with C2.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noProof="0" dirty="0"/>
              <a:t>Channel C1 is governed according to the policy rules specified in channel configuration CC1; the channel is under the control of organizations R1 and R2.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noProof="0" dirty="0"/>
              <a:t>Channel C2 is governed according to the policy rules specified in channel configuration CC2; the channel is under the control of organizations R2 and R3.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noProof="0" dirty="0"/>
              <a:t>There is an ordering service O4 that serves as a network administration point for N and uses the system channel.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noProof="0" dirty="0">
                <a:solidFill>
                  <a:schemeClr val="tx1"/>
                </a:solidFill>
                <a:effectLst/>
                <a:latin typeface="+mn-lt"/>
                <a:ea typeface="+mn-ea"/>
                <a:cs typeface="+mn-cs"/>
              </a:rPr>
              <a:t>In R3 Corda, transactions are only distributed to parties of interest.</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noProof="0" dirty="0">
                <a:solidFill>
                  <a:schemeClr val="tx1"/>
                </a:solidFill>
                <a:effectLst/>
                <a:latin typeface="+mn-lt"/>
                <a:ea typeface="+mn-ea"/>
                <a:cs typeface="+mn-cs"/>
              </a:rPr>
              <a:t>Most parties see a collection of small ledgers, each shared with their related business contacts involved in a transaction. Essentially, if 2 parties ever transacted once, it’s like having a ledger with only those 2 parties and only that transaction.</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noProof="0" dirty="0">
                <a:solidFill>
                  <a:schemeClr val="tx1"/>
                </a:solidFill>
                <a:effectLst/>
                <a:latin typeface="+mn-lt"/>
                <a:ea typeface="+mn-ea"/>
                <a:cs typeface="+mn-cs"/>
              </a:rPr>
              <a:t>The abstract logical view of transaction history is a global graph of transactions.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sz="1200" kern="1200" noProof="0" dirty="0">
                <a:solidFill>
                  <a:schemeClr val="tx1"/>
                </a:solidFill>
                <a:effectLst/>
                <a:latin typeface="+mn-lt"/>
                <a:ea typeface="+mn-ea"/>
                <a:cs typeface="+mn-cs"/>
              </a:rPr>
              <a:t>Special agents (notaries) can be used to further limit the distribution of transactions while attesting to the integrity of unseen parts of the transaction graph.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AU" sz="1200" kern="1200" noProof="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1C9F81-DB2C-42C9-B6F6-C5F374D31FE4}" type="slidenum">
              <a:rPr lang="en-AU" smtClean="0"/>
              <a:t>30</a:t>
            </a:fld>
            <a:endParaRPr lang="en-AU"/>
          </a:p>
        </p:txBody>
      </p:sp>
    </p:spTree>
    <p:extLst>
      <p:ext uri="{BB962C8B-B14F-4D97-AF65-F5344CB8AC3E}">
        <p14:creationId xmlns:p14="http://schemas.microsoft.com/office/powerpoint/2010/main" val="3232161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Here is a summary of trace-offs of different ledger structures.</a:t>
            </a:r>
          </a:p>
          <a:p>
            <a:pPr marL="171450" indent="-171450">
              <a:buFontTx/>
              <a:buChar char="-"/>
            </a:pPr>
            <a:r>
              <a:rPr lang="en-US" sz="1200" kern="1200" dirty="0">
                <a:solidFill>
                  <a:schemeClr val="tx1"/>
                </a:solidFill>
                <a:effectLst/>
                <a:latin typeface="+mn-lt"/>
                <a:ea typeface="+mn-ea"/>
                <a:cs typeface="+mn-cs"/>
              </a:rPr>
              <a:t>A global list of blocks has most of the fundamental properties of blockchains (e.g., immutability and transparency), however, they come at the expense of performance, flexibility, and cost.</a:t>
            </a:r>
          </a:p>
          <a:p>
            <a:pPr marL="171450" indent="-171450">
              <a:buFontTx/>
              <a:buChar char="-"/>
            </a:pPr>
            <a:r>
              <a:rPr lang="en-US" sz="1200" kern="1200" dirty="0">
                <a:solidFill>
                  <a:schemeClr val="tx1"/>
                </a:solidFill>
                <a:effectLst/>
                <a:latin typeface="+mn-lt"/>
                <a:ea typeface="+mn-ea"/>
                <a:cs typeface="+mn-cs"/>
              </a:rPr>
              <a:t>Whereas HLF and </a:t>
            </a:r>
            <a:r>
              <a:rPr lang="en-US" sz="1200" kern="1200" dirty="0" err="1">
                <a:solidFill>
                  <a:schemeClr val="tx1"/>
                </a:solidFill>
                <a:effectLst/>
                <a:latin typeface="+mn-lt"/>
                <a:ea typeface="+mn-ea"/>
                <a:cs typeface="+mn-cs"/>
              </a:rPr>
              <a:t>Corda’s</a:t>
            </a:r>
            <a:r>
              <a:rPr lang="en-US" sz="1200" kern="1200" dirty="0">
                <a:solidFill>
                  <a:schemeClr val="tx1"/>
                </a:solidFill>
                <a:effectLst/>
                <a:latin typeface="+mn-lt"/>
                <a:ea typeface="+mn-ea"/>
                <a:cs typeface="+mn-cs"/>
              </a:rPr>
              <a:t> approaches have better performance, flexibility, and cost efficiency, they compromise on fundamental properties.</a:t>
            </a:r>
          </a:p>
          <a:p>
            <a:pPr marL="171450" indent="-171450">
              <a:buFontTx/>
              <a:buChar char="-"/>
            </a:pPr>
            <a:r>
              <a:rPr lang="en-US" sz="1200" kern="1200" dirty="0">
                <a:solidFill>
                  <a:schemeClr val="tx1"/>
                </a:solidFill>
                <a:effectLst/>
                <a:latin typeface="+mn-lt"/>
                <a:ea typeface="+mn-ea"/>
                <a:cs typeface="+mn-cs"/>
              </a:rPr>
              <a:t>DAGs sit in the middle.</a:t>
            </a:r>
          </a:p>
          <a:p>
            <a:pPr marL="171450" indent="-171450">
              <a:buFontTx/>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96215-5E4C-414D-A8DB-C38AA7CF7C2A}" type="slidenum">
              <a:rPr lang="en-AU" smtClean="0"/>
              <a:pPr/>
              <a:t>31</a:t>
            </a:fld>
            <a:endParaRPr lang="en-AU"/>
          </a:p>
        </p:txBody>
      </p:sp>
    </p:spTree>
    <p:extLst>
      <p:ext uri="{BB962C8B-B14F-4D97-AF65-F5344CB8AC3E}">
        <p14:creationId xmlns:p14="http://schemas.microsoft.com/office/powerpoint/2010/main" val="1357661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Next, we talk about a few options that optimise or reuse mining or distribute ledger structures to gain enhance performance and cost efficiency</a:t>
            </a:r>
          </a:p>
        </p:txBody>
      </p:sp>
      <p:sp>
        <p:nvSpPr>
          <p:cNvPr id="4" name="Slide Number Placeholder 3"/>
          <p:cNvSpPr>
            <a:spLocks noGrp="1"/>
          </p:cNvSpPr>
          <p:nvPr>
            <p:ph type="sldNum" sz="quarter" idx="5"/>
          </p:nvPr>
        </p:nvSpPr>
        <p:spPr/>
        <p:txBody>
          <a:bodyPr/>
          <a:lstStyle/>
          <a:p>
            <a:fld id="{9A496215-5E4C-414D-A8DB-C38AA7CF7C2A}" type="slidenum">
              <a:rPr lang="en-AU" smtClean="0"/>
              <a:pPr/>
              <a:t>32</a:t>
            </a:fld>
            <a:endParaRPr lang="en-AU" dirty="0"/>
          </a:p>
        </p:txBody>
      </p:sp>
    </p:spTree>
    <p:extLst>
      <p:ext uri="{BB962C8B-B14F-4D97-AF65-F5344CB8AC3E}">
        <p14:creationId xmlns:p14="http://schemas.microsoft.com/office/powerpoint/2010/main" val="1052659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Given the massive amount of computing power needed to solve PoW, solo mining is unlikely to work. Therefore, miners pool their computing power to form a massive virtual computer.</a:t>
            </a:r>
          </a:p>
          <a:p>
            <a:pPr marL="171450" indent="-171450">
              <a:buFont typeface="Arial" panose="020B0604020202020204" pitchFamily="34" charset="0"/>
              <a:buChar char="•"/>
            </a:pPr>
            <a:r>
              <a:rPr lang="en-AU" dirty="0"/>
              <a:t>A mining pool has a manager that it’s typically controlled by one or more parties.</a:t>
            </a:r>
          </a:p>
          <a:p>
            <a:pPr marL="171450" indent="-171450">
              <a:buFont typeface="Arial" panose="020B0604020202020204" pitchFamily="34" charset="0"/>
              <a:buChar char="•"/>
            </a:pPr>
            <a:r>
              <a:rPr lang="en-AU" dirty="0"/>
              <a:t>As discussed earlier, as soon as a new block is received, the mining pool manager starts building the next block by including transactions from the transaction pool.</a:t>
            </a:r>
          </a:p>
          <a:p>
            <a:pPr marL="171450" indent="-171450">
              <a:buFont typeface="Arial" panose="020B0604020202020204" pitchFamily="34" charset="0"/>
              <a:buChar char="•"/>
            </a:pPr>
            <a:r>
              <a:rPr lang="en-AU" dirty="0"/>
              <a:t>We can think of nonce as a large set of numbers. If the nonce is n-bit long there are 2</a:t>
            </a:r>
            <a:r>
              <a:rPr lang="en-AU" baseline="30000" dirty="0"/>
              <a:t>n</a:t>
            </a:r>
            <a:r>
              <a:rPr lang="en-AU" dirty="0"/>
              <a:t> nonces from 0 to 2</a:t>
            </a:r>
            <a:r>
              <a:rPr lang="en-AU" baseline="30000" dirty="0"/>
              <a:t>n-1</a:t>
            </a:r>
            <a:r>
              <a:rPr lang="en-AU" dirty="0"/>
              <a:t>. E.g., if n = 8 there are 256 nonces from 0 to 255.</a:t>
            </a:r>
          </a:p>
          <a:p>
            <a:pPr marL="171450" indent="-171450">
              <a:buFont typeface="Arial" panose="020B0604020202020204" pitchFamily="34" charset="0"/>
              <a:buChar char="•"/>
            </a:pPr>
            <a:r>
              <a:rPr lang="en-AU" dirty="0"/>
              <a:t>As the nonce is very large it needs to be split and assigned to different miners. Only one of those nonces (or a few of them to be more accurate) will be the answer to the </a:t>
            </a:r>
            <a:r>
              <a:rPr lang="en-AU" dirty="0" err="1"/>
              <a:t>PoW</a:t>
            </a:r>
            <a:r>
              <a:rPr lang="en-AU" dirty="0"/>
              <a:t> puzzle.</a:t>
            </a:r>
          </a:p>
          <a:p>
            <a:pPr marL="171450" indent="-171450">
              <a:buFont typeface="Arial" panose="020B0604020202020204" pitchFamily="34" charset="0"/>
              <a:buChar char="•"/>
            </a:pPr>
            <a:r>
              <a:rPr lang="en-AU" dirty="0"/>
              <a:t>As miners bring in disproportionate mining power, the nonce range needs to be split based on their computing capacity.</a:t>
            </a:r>
          </a:p>
          <a:p>
            <a:pPr marL="628650" lvl="1" indent="-171450">
              <a:buFont typeface="Arial" panose="020B0604020202020204" pitchFamily="34" charset="0"/>
              <a:buChar char="•"/>
            </a:pPr>
            <a:r>
              <a:rPr lang="en-AU" dirty="0"/>
              <a:t>This is usually done based on an estimate of the number of hash calculations that a miner can perform for a unit of time. This is called the “hash rate”.</a:t>
            </a:r>
          </a:p>
          <a:p>
            <a:pPr marL="628650" lvl="1" indent="-171450">
              <a:buFont typeface="Arial" panose="020B0604020202020204" pitchFamily="34" charset="0"/>
              <a:buChar char="•"/>
            </a:pPr>
            <a:r>
              <a:rPr lang="en-AU" dirty="0"/>
              <a:t>Higher the hash rate, the large the nonce range allocation.</a:t>
            </a:r>
          </a:p>
          <a:p>
            <a:pPr marL="171450" lvl="0" indent="-171450">
              <a:buFont typeface="Arial" panose="020B0604020202020204" pitchFamily="34" charset="0"/>
              <a:buChar char="•"/>
            </a:pPr>
            <a:r>
              <a:rPr lang="en-AU" dirty="0"/>
              <a:t>A range of nonce values is then assigned to the miner. Similarly, other miners assigned their quota.</a:t>
            </a:r>
          </a:p>
          <a:p>
            <a:pPr marL="171450" lvl="0" indent="-171450">
              <a:buFont typeface="Arial" panose="020B0604020202020204" pitchFamily="34" charset="0"/>
              <a:buChar char="•"/>
            </a:pPr>
            <a:r>
              <a:rPr lang="en-AU" dirty="0"/>
              <a:t>Suppose once the miners are successful in solving the puzzle. It reports that back to the pool manager.</a:t>
            </a:r>
          </a:p>
          <a:p>
            <a:pPr marL="171450" lvl="0" indent="-171450">
              <a:buFont typeface="Arial" panose="020B0604020202020204" pitchFamily="34" charset="0"/>
              <a:buChar char="•"/>
            </a:pPr>
            <a:r>
              <a:rPr lang="en-AU" dirty="0"/>
              <a:t>The pool manager assembles the next block and propagates that to the rest of the network.</a:t>
            </a:r>
          </a:p>
          <a:p>
            <a:pPr marL="171450" lvl="0" indent="-171450">
              <a:buFont typeface="Arial" panose="020B0604020202020204" pitchFamily="34" charset="0"/>
              <a:buChar char="•"/>
            </a:pPr>
            <a:r>
              <a:rPr lang="en-AU" dirty="0"/>
              <a:t>Mining reward and TX fees are assigned to the mining pool owner’s address. Which later transfers the payout to miners based on their contribution measured based on their “share” of contribution.</a:t>
            </a:r>
          </a:p>
          <a:p>
            <a:pPr marL="628650" lvl="1" indent="-171450">
              <a:buFont typeface="Arial" panose="020B0604020202020204" pitchFamily="34" charset="0"/>
              <a:buChar char="•"/>
            </a:pPr>
            <a:r>
              <a:rPr lang="en-AU" dirty="0"/>
              <a:t>Share is measured based on the number and difficulty of partial proofs a miner submits.</a:t>
            </a:r>
          </a:p>
          <a:p>
            <a:pPr marL="628650" lvl="1" indent="-171450">
              <a:buFont typeface="Arial" panose="020B0604020202020204" pitchFamily="34" charset="0"/>
              <a:buChar char="•"/>
            </a:pPr>
            <a:r>
              <a:rPr lang="en-AU" dirty="0"/>
              <a:t>Partial proofs (aka weak proofs) are answers to </a:t>
            </a:r>
            <a:r>
              <a:rPr lang="en-AU" dirty="0" err="1"/>
              <a:t>PoW</a:t>
            </a:r>
            <a:r>
              <a:rPr lang="en-AU" dirty="0"/>
              <a:t> puzzle with a slightly low difficulty level. E.g., if network difficulty requires you to find 16 leading zero bits, partial proof may require finding only 10 zero bits.</a:t>
            </a:r>
          </a:p>
          <a:p>
            <a:pPr marL="628650" lvl="1" indent="-171450">
              <a:buFont typeface="Arial" panose="020B0604020202020204" pitchFamily="34" charset="0"/>
              <a:buChar char="•"/>
            </a:pPr>
            <a:r>
              <a:rPr lang="en-AU" dirty="0"/>
              <a:t>Miners are encouraged to submit multiple partial proofs to increase their share and show that they are mining.</a:t>
            </a:r>
          </a:p>
          <a:p>
            <a:pPr marL="171450" lvl="0" indent="-171450">
              <a:buFont typeface="Arial" panose="020B0604020202020204" pitchFamily="34" charset="0"/>
              <a:buChar char="•"/>
            </a:pPr>
            <a:r>
              <a:rPr lang="en-AU" dirty="0"/>
              <a:t>Actual mining pools may behave slightly differently from this diagram. But the basic mechanism remains the same.</a:t>
            </a:r>
          </a:p>
          <a:p>
            <a:pPr marL="171450" lvl="0" indent="-171450">
              <a:buFont typeface="Arial" panose="020B0604020202020204" pitchFamily="34" charset="0"/>
              <a:buChar char="•"/>
            </a:pPr>
            <a:r>
              <a:rPr lang="en-AU" dirty="0"/>
              <a:t>This idea can be extended to Proof of Stake blockchains, where miners pool their stakes.</a:t>
            </a:r>
          </a:p>
        </p:txBody>
      </p:sp>
      <p:sp>
        <p:nvSpPr>
          <p:cNvPr id="4" name="Slide Number Placeholder 3"/>
          <p:cNvSpPr>
            <a:spLocks noGrp="1"/>
          </p:cNvSpPr>
          <p:nvPr>
            <p:ph type="sldNum" sz="quarter" idx="5"/>
          </p:nvPr>
        </p:nvSpPr>
        <p:spPr/>
        <p:txBody>
          <a:bodyPr/>
          <a:lstStyle/>
          <a:p>
            <a:fld id="{CC27A11D-AD98-434C-A1DD-B0717C45F4BF}" type="slidenum">
              <a:rPr lang="en-AU" smtClean="0"/>
              <a:t>33</a:t>
            </a:fld>
            <a:endParaRPr lang="en-AU" dirty="0"/>
          </a:p>
        </p:txBody>
      </p:sp>
    </p:spTree>
    <p:extLst>
      <p:ext uri="{BB962C8B-B14F-4D97-AF65-F5344CB8AC3E}">
        <p14:creationId xmlns:p14="http://schemas.microsoft.com/office/powerpoint/2010/main" val="2223554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Given high block difficulty solo mining may not work at all unless they were lucky in finding a nonce without much effort. But long-term this won’t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Mining pools aggregate computational power enhancing the chance of solving the PoW puzzle as a collective.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While even a mining pool may not be able to build a set of adjacent blocks, it may be able to build one in several blocks.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increases the consistency of receiving a block reward and transaction fees.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As every pool member gets some reward as per their share, everyone receives a more consistent reward.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Most pools are managed by a few parties.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These parties usually charge a fee, e.g., 3-5% from the payout.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There are opportunities to game the system in terms of getting disproportionate shares or not paying certain miners.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An example attack is pool manager may not payout some miners.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One solution is for miners to share each other share information to double-check whether the pool manages payout properly, e.g., see https://en.bitcoin.it/wiki/P2Pool#Protocol_description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bit more complicated issue is when the miner may have found the solution, but may try to find more partial proofs to increase the share before returning the correct proof to the pool. But miners risk the pool not being able to build the block before other pools.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Miners may find partial proof and stop further processing or jump to another pool. Miner gets some reward if another pool member gets the proof.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There are ways to mitigate some of these problems.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As we can see from the 2 figures, a few mining pools are responsible for most of the computing power in Bitcoin (top diagram) and Ethereum (bottom diagram from ethviewer.live)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While mining is still decentralised as computing power comes from many nodes, mining pool decision-making is quite centralised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has implications for the security of the consensus process and collusion of a few mining pool manager may result in a 51% attack.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34</a:t>
            </a:fld>
            <a:endParaRPr lang="en-AU" dirty="0"/>
          </a:p>
        </p:txBody>
      </p:sp>
    </p:spTree>
    <p:extLst>
      <p:ext uri="{BB962C8B-B14F-4D97-AF65-F5344CB8AC3E}">
        <p14:creationId xmlns:p14="http://schemas.microsoft.com/office/powerpoint/2010/main" val="1246321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New blockchains are not able to accumulate a sufficiently large number of miners/computing power to have a high difficulty level to ensure their blockchain remains secure. This is called the bootstrapping problem.</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Alternatively, the computing power of a well-established blockchain gets fragmented when miners hop between blockchains or leave for good.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Merged mining disincentive miners of large and established cryptocurrencies like Bitcoin to switch their mining activities to emerging cryptocurrencies where miners are given the possibility to continue mining on the established cryptocurrencies, while also generating profits in merge-mined child blockchains.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Merged mining – is the process of reusing partial/weak PoW solutions from a parent cryptocurrency as valid PoW for one or more child cryptocurrencies.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For new blockchains, merged mining provides access to the large computational capacities of established blockchains like Bitcoin.</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A miner may merge mine for multiple child blockchains called “sidechains”.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dirty="0"/>
              <a:t>Namecoin is the first blockchain that uses merged mining with Bitcoin.</a:t>
            </a:r>
            <a:endParaRPr lang="en-US" dirty="0"/>
          </a:p>
          <a:p>
            <a:pPr marL="171450" indent="-171450">
              <a:buFont typeface="Arial" panose="020B0604020202020204" pitchFamily="34" charset="0"/>
              <a:buChar char="•"/>
            </a:pPr>
            <a:r>
              <a:rPr lang="en-US" dirty="0"/>
              <a:t>For a parent cryptocurrency to allow merged mining it must be possible to include arbitrary data in a transaction.</a:t>
            </a:r>
          </a:p>
          <a:p>
            <a:pPr marL="628650" lvl="1" indent="-171450">
              <a:buFont typeface="Arial" panose="020B0604020202020204" pitchFamily="34" charset="0"/>
              <a:buChar char="•"/>
            </a:pPr>
            <a:r>
              <a:rPr lang="en-US" dirty="0"/>
              <a:t>A single parent blockchain can be used to perform merged mining on multiple sidechains by including the Merkle-tree root of a Merkle tree of the sidechain’s block hash.</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AU" dirty="0"/>
              <a:t>At a high-level merged mining process include the following steps:</a:t>
            </a:r>
          </a:p>
          <a:p>
            <a:pPr marL="685800" lvl="1" indent="-228600">
              <a:buFont typeface="+mj-lt"/>
              <a:buAutoNum type="arabicPeriod"/>
            </a:pPr>
            <a:r>
              <a:rPr lang="en-AU" dirty="0"/>
              <a:t>The first set sidechain’s block difficulty is a bit less than the Parent chain’s block difficulty.</a:t>
            </a:r>
          </a:p>
          <a:p>
            <a:pPr marL="685800" lvl="1" indent="-228600">
              <a:buFont typeface="+mj-lt"/>
              <a:buAutoNum type="arabicPeriod"/>
            </a:pPr>
            <a:r>
              <a:rPr lang="en-AU" dirty="0"/>
              <a:t>Build the sidechain’s next block header by aggregating transactions and calculating Merkle root.</a:t>
            </a:r>
          </a:p>
          <a:p>
            <a:pPr marL="685800" lvl="1" indent="-228600">
              <a:buFont typeface="+mj-lt"/>
              <a:buAutoNum type="arabicPeriod"/>
            </a:pPr>
            <a:r>
              <a:rPr lang="en-AU" dirty="0"/>
              <a:t>Next, include the sidechain’s block header in the parent chain as a TX. This is usually included in coinbase TX as that confirms the miner.</a:t>
            </a:r>
          </a:p>
          <a:p>
            <a:pPr marL="685800" lvl="1" indent="-228600">
              <a:buFont typeface="+mj-lt"/>
              <a:buAutoNum type="arabicPeriod"/>
            </a:pPr>
            <a:r>
              <a:rPr lang="en-AU" dirty="0"/>
              <a:t>Solve the PoW puzzle on the parent chain as usual.</a:t>
            </a:r>
          </a:p>
          <a:p>
            <a:pPr marL="685800" lvl="1" indent="-228600">
              <a:buFont typeface="+mj-lt"/>
              <a:buAutoNum type="arabicPeriod"/>
            </a:pPr>
            <a:r>
              <a:rPr lang="en-AU" dirty="0"/>
              <a:t>Accept a partial/weak proof that satisfies the sidechain’s difficulty as an answer to the sidechain’s puzzle (the parent chain’s answer is also an answer for the sidechain).</a:t>
            </a:r>
          </a:p>
          <a:p>
            <a:pPr marL="685800" lvl="1" indent="-228600">
              <a:buFont typeface="+mj-lt"/>
              <a:buAutoNum type="arabicPeriod"/>
            </a:pPr>
            <a:r>
              <a:rPr lang="en-AU" dirty="0"/>
              <a:t>Finally, propagate the next block on the sidechain with its block data, block header which now contains partial proof and the parent chain’s hash in the header.</a:t>
            </a:r>
          </a:p>
          <a:p>
            <a:pPr marL="228600" lvl="0" indent="-228600">
              <a:buFont typeface="Arial" panose="020B0604020202020204" pitchFamily="34" charset="0"/>
              <a:buChar char="•"/>
            </a:pPr>
            <a:r>
              <a:rPr lang="en-AU" dirty="0"/>
              <a:t>A good description of merged mining is given at https://alexeizamyatin.medium.com/a-technical-deep-dive-into-merged-mining-5b67706e1a19 </a:t>
            </a:r>
          </a:p>
        </p:txBody>
      </p:sp>
      <p:sp>
        <p:nvSpPr>
          <p:cNvPr id="4" name="Slide Number Placeholder 3"/>
          <p:cNvSpPr>
            <a:spLocks noGrp="1"/>
          </p:cNvSpPr>
          <p:nvPr>
            <p:ph type="sldNum" sz="quarter" idx="5"/>
          </p:nvPr>
        </p:nvSpPr>
        <p:spPr/>
        <p:txBody>
          <a:bodyPr/>
          <a:lstStyle/>
          <a:p>
            <a:fld id="{CC27A11D-AD98-434C-A1DD-B0717C45F4BF}" type="slidenum">
              <a:rPr lang="en-AU" smtClean="0"/>
              <a:t>35</a:t>
            </a:fld>
            <a:endParaRPr lang="en-AU" dirty="0"/>
          </a:p>
        </p:txBody>
      </p:sp>
    </p:spTree>
    <p:extLst>
      <p:ext uri="{BB962C8B-B14F-4D97-AF65-F5344CB8AC3E}">
        <p14:creationId xmlns:p14="http://schemas.microsoft.com/office/powerpoint/2010/main" val="2522055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Here’s a simplified illustration of how merged mining works.</a:t>
            </a:r>
          </a:p>
          <a:p>
            <a:pPr marL="171450" indent="-171450">
              <a:buFont typeface="Arial" panose="020B0604020202020204" pitchFamily="34" charset="0"/>
              <a:buChar char="•"/>
            </a:pPr>
            <a:r>
              <a:rPr lang="en-AU" dirty="0"/>
              <a:t>The first miner on the side chain builds a block based on the Merkle root of its set of transactions and the previous block’s hash. It then calculates the block hash.</a:t>
            </a:r>
          </a:p>
          <a:p>
            <a:pPr marL="171450" indent="-171450">
              <a:buFont typeface="Arial" panose="020B0604020202020204" pitchFamily="34" charset="0"/>
              <a:buChar char="•"/>
            </a:pPr>
            <a:r>
              <a:rPr lang="en-AU" dirty="0"/>
              <a:t>The block hash is then included in the coinbase TX of the parent chain’s merged miner (the same node may build a block for both parent chain and sidechains or it could be 2 different nodes).</a:t>
            </a:r>
          </a:p>
          <a:p>
            <a:pPr marL="171450" indent="-171450">
              <a:buFont typeface="Arial" panose="020B0604020202020204" pitchFamily="34" charset="0"/>
              <a:buChar char="•"/>
            </a:pPr>
            <a:r>
              <a:rPr lang="en-AU" dirty="0"/>
              <a:t>The parent blockchain miner then continues to solve the PoW puzzle as usual. </a:t>
            </a:r>
          </a:p>
          <a:p>
            <a:pPr marL="171450" indent="-171450">
              <a:buFont typeface="Arial" panose="020B0604020202020204" pitchFamily="34" charset="0"/>
              <a:buChar char="•"/>
            </a:pPr>
            <a:r>
              <a:rPr lang="en-AU" dirty="0"/>
              <a:t>If the miner is successful, it will propagate the block on the parent chain.</a:t>
            </a:r>
          </a:p>
          <a:p>
            <a:pPr marL="171450" indent="-171450">
              <a:buFont typeface="Arial" panose="020B0604020202020204" pitchFamily="34" charset="0"/>
              <a:buChar char="•"/>
            </a:pPr>
            <a:r>
              <a:rPr lang="en-AU" dirty="0"/>
              <a:t>At the same time, the parent chain’s hash (and also the Merkle tree root of the parent block to confirm </a:t>
            </a:r>
            <a:r>
              <a:rPr lang="en-AU" dirty="0" err="1"/>
              <a:t>coinbased</a:t>
            </a:r>
            <a:r>
              <a:rPr lang="en-AU" dirty="0"/>
              <a:t> TX) is included in the sidechain’s block.</a:t>
            </a:r>
          </a:p>
          <a:p>
            <a:pPr marL="171450" indent="-171450">
              <a:buFont typeface="Arial" panose="020B0604020202020204" pitchFamily="34" charset="0"/>
              <a:buChar char="•"/>
            </a:pPr>
            <a:r>
              <a:rPr lang="en-AU" dirty="0"/>
              <a:t>Then the sidechain’s block is broadcasted to the sidechain. Anyone in the side chain can verify this block by checking with the parent chain.</a:t>
            </a:r>
          </a:p>
          <a:p>
            <a:pPr marL="171450" indent="-171450">
              <a:buFont typeface="Arial" panose="020B0604020202020204" pitchFamily="34" charset="0"/>
              <a:buChar char="•"/>
            </a:pPr>
            <a:r>
              <a:rPr lang="en-AU" dirty="0"/>
              <a:t>Next, we look at an example where the parent chain’s merged miner is only able to solve the partial/weak puzzle. </a:t>
            </a:r>
          </a:p>
          <a:p>
            <a:pPr marL="171450" indent="-171450">
              <a:buFont typeface="Arial" panose="020B0604020202020204" pitchFamily="34" charset="0"/>
              <a:buChar char="•"/>
            </a:pPr>
            <a:r>
              <a:rPr lang="en-AU" dirty="0"/>
              <a:t>As the partial proof is still valid due to the lower block difficulty in the sidechain, this nonce, and associated block data can be used to build the next block on the sidechain.</a:t>
            </a:r>
          </a:p>
          <a:p>
            <a:pPr marL="171450" indent="-171450">
              <a:buFont typeface="Arial" panose="020B0604020202020204" pitchFamily="34" charset="0"/>
              <a:buChar char="•"/>
            </a:pPr>
            <a:r>
              <a:rPr lang="en-AU" dirty="0"/>
              <a:t>Here we assume a non-merged minder (i.e., a usual miner) was able to solve the puzzle for the parent chain. Hence, this information is not used to build the next block on the sidechain.</a:t>
            </a:r>
          </a:p>
          <a:p>
            <a:pPr marL="171450" indent="-171450">
              <a:buFont typeface="Arial" panose="020B0604020202020204" pitchFamily="34" charset="0"/>
              <a:buChar char="•"/>
            </a:pPr>
            <a:r>
              <a:rPr lang="en-AU" dirty="0"/>
              <a:t>When it comes to the next round, we consider 2 scenarios.</a:t>
            </a:r>
          </a:p>
          <a:p>
            <a:pPr marL="628650" lvl="1" indent="-171450">
              <a:buFont typeface="Arial" panose="020B0604020202020204" pitchFamily="34" charset="0"/>
              <a:buChar char="•"/>
            </a:pPr>
            <a:r>
              <a:rPr lang="en-AU" dirty="0"/>
              <a:t>In the first case, a merged miner was able to quickly find a partial proof based on which block m+2 was propagated on the sidechain.</a:t>
            </a:r>
          </a:p>
          <a:p>
            <a:pPr marL="628650" lvl="1" indent="-171450">
              <a:buFont typeface="Arial" panose="020B0604020202020204" pitchFamily="34" charset="0"/>
              <a:buChar char="•"/>
            </a:pPr>
            <a:r>
              <a:rPr lang="en-AU" dirty="0"/>
              <a:t>In the second case, when the merged miner who was successful in solving the puzzle for the parent chain started building its block, it used the hash from block m + 3. Once it solves the puzzle its hash can be used to propagate block m+3 on the side chain.</a:t>
            </a:r>
          </a:p>
          <a:p>
            <a:pPr marL="171450" lvl="0" indent="-171450">
              <a:buFont typeface="Arial" panose="020B0604020202020204" pitchFamily="34" charset="0"/>
              <a:buChar char="•"/>
            </a:pPr>
            <a:r>
              <a:rPr lang="en-AU" dirty="0"/>
              <a:t>Hence, it is possible to generate multiple blocks for a sidechain for a single block in the parent chain.</a:t>
            </a:r>
          </a:p>
        </p:txBody>
      </p:sp>
      <p:sp>
        <p:nvSpPr>
          <p:cNvPr id="4" name="Slide Number Placeholder 3"/>
          <p:cNvSpPr>
            <a:spLocks noGrp="1"/>
          </p:cNvSpPr>
          <p:nvPr>
            <p:ph type="sldNum" sz="quarter" idx="5"/>
          </p:nvPr>
        </p:nvSpPr>
        <p:spPr/>
        <p:txBody>
          <a:bodyPr/>
          <a:lstStyle/>
          <a:p>
            <a:fld id="{CC27A11D-AD98-434C-A1DD-B0717C45F4BF}" type="slidenum">
              <a:rPr lang="en-AU" smtClean="0"/>
              <a:t>36</a:t>
            </a:fld>
            <a:endParaRPr lang="en-AU" dirty="0"/>
          </a:p>
        </p:txBody>
      </p:sp>
    </p:spTree>
    <p:extLst>
      <p:ext uri="{BB962C8B-B14F-4D97-AF65-F5344CB8AC3E}">
        <p14:creationId xmlns:p14="http://schemas.microsoft.com/office/powerpoint/2010/main" val="2683574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Merge mining offer several advantages, but can also ruin a sidechain</a:t>
            </a:r>
          </a:p>
          <a:p>
            <a:pPr marL="171450" indent="-171450">
              <a:buFont typeface="Arial" panose="020B0604020202020204" pitchFamily="34" charset="0"/>
              <a:buChar char="•"/>
            </a:pPr>
            <a:r>
              <a:rPr lang="en-US" dirty="0"/>
              <a:t>From the parent chains point of view, it does not require any changes to the parent chain’s protocol</a:t>
            </a:r>
          </a:p>
          <a:p>
            <a:pPr marL="628650" lvl="1" indent="-171450">
              <a:buFont typeface="Arial" panose="020B0604020202020204" pitchFamily="34" charset="0"/>
              <a:buChar char="•"/>
            </a:pPr>
            <a:r>
              <a:rPr lang="en-US" dirty="0"/>
              <a:t>Merged miner just includes a (coinbase) TX with hash of sidechain block, or Merkel root if supporting multiple sidechains</a:t>
            </a:r>
          </a:p>
          <a:p>
            <a:pPr marL="628650" lvl="1" indent="-171450">
              <a:buFont typeface="Arial" panose="020B0604020202020204" pitchFamily="34" charset="0"/>
              <a:buChar char="•"/>
            </a:pPr>
            <a:r>
              <a:rPr lang="en-US" dirty="0"/>
              <a:t>Merge minder doesn’t attempt to validate sidechain block</a:t>
            </a:r>
          </a:p>
          <a:p>
            <a:pPr marL="628650" lvl="1" indent="-171450">
              <a:buFont typeface="Arial" panose="020B0604020202020204" pitchFamily="34" charset="0"/>
              <a:buChar char="•"/>
            </a:pPr>
            <a:r>
              <a:rPr lang="en-US" dirty="0"/>
              <a:t>Many mining pools merge-mine several sidechains, e.g., Ghash.IO: Bitcoin, Namecoin, IXCoin, Devcoin</a:t>
            </a:r>
          </a:p>
          <a:p>
            <a:pPr marL="171450" indent="-171450">
              <a:buFont typeface="Arial" panose="020B0604020202020204" pitchFamily="34" charset="0"/>
              <a:buChar char="•"/>
            </a:pPr>
            <a:r>
              <a:rPr lang="en-US" dirty="0"/>
              <a:t>Sidechain client is a bit more complicated</a:t>
            </a:r>
          </a:p>
          <a:p>
            <a:pPr marL="628650" lvl="1" indent="-171450">
              <a:buFont typeface="Arial" panose="020B0604020202020204" pitchFamily="34" charset="0"/>
              <a:buChar char="•"/>
            </a:pPr>
            <a:r>
              <a:rPr lang="en-US" dirty="0"/>
              <a:t>It needs to construct header for sidechain and share that the parent chain miner.</a:t>
            </a:r>
          </a:p>
          <a:p>
            <a:pPr marL="628650" lvl="1" indent="-171450">
              <a:buFont typeface="Arial" panose="020B0604020202020204" pitchFamily="34" charset="0"/>
              <a:buChar char="•"/>
            </a:pPr>
            <a:r>
              <a:rPr lang="en-US" dirty="0"/>
              <a:t>It also needs to validate other sidechain blocks</a:t>
            </a:r>
          </a:p>
          <a:p>
            <a:pPr marL="628650" lvl="1" indent="-171450">
              <a:buFont typeface="Arial" panose="020B0604020202020204" pitchFamily="34" charset="0"/>
              <a:buChar char="•"/>
            </a:pPr>
            <a:r>
              <a:rPr lang="en-US" dirty="0"/>
              <a:t>Verify parent chain’s full or partial proof based on header (usually parent chain’s transactions are not validated)	</a:t>
            </a:r>
          </a:p>
          <a:p>
            <a:pPr marL="628650" lvl="1" indent="-171450">
              <a:buFont typeface="Arial" panose="020B0604020202020204" pitchFamily="34" charset="0"/>
              <a:buChar char="•"/>
            </a:pPr>
            <a:r>
              <a:rPr lang="en-US" dirty="0"/>
              <a:t>It then appends parent chain’s hash to new block and propagate the sidechain block to rest of the sidechain</a:t>
            </a:r>
          </a:p>
          <a:p>
            <a:pPr marL="171450" indent="-171450">
              <a:buFont typeface="Arial"/>
              <a:buChar char="•"/>
            </a:pPr>
            <a:r>
              <a:rPr lang="en-US" dirty="0"/>
              <a:t>However, things can go wrong as merged miner’s (or a mining pool) computing power may be too much given lower difficulty of sidechain</a:t>
            </a:r>
          </a:p>
          <a:p>
            <a:pPr marL="628650" lvl="1" indent="-171450">
              <a:buFont typeface="Arial"/>
              <a:buChar char="•"/>
            </a:pPr>
            <a:r>
              <a:rPr lang="en-US" dirty="0"/>
              <a:t>This could be seen as increasing </a:t>
            </a:r>
            <a:r>
              <a:rPr lang="en-AU" noProof="0" dirty="0"/>
              <a:t>centralisation</a:t>
            </a:r>
            <a:r>
              <a:rPr lang="en-US" dirty="0"/>
              <a:t> concerns in sidechain</a:t>
            </a:r>
          </a:p>
          <a:p>
            <a:pPr marL="628650" lvl="1" indent="-171450">
              <a:buFont typeface="Arial"/>
              <a:buChar char="•"/>
            </a:pPr>
            <a:r>
              <a:rPr lang="en-US" dirty="0"/>
              <a:t>There’s also risk of a miner mining different branches of the sidechain. This way, miner can attack by preventing Nakamoto concerns or substantially delay it </a:t>
            </a:r>
          </a:p>
          <a:p>
            <a:pPr marL="628650" lvl="1" indent="-171450">
              <a:buFont typeface="Arial"/>
              <a:buChar char="•"/>
            </a:pPr>
            <a:r>
              <a:rPr lang="en-US" dirty="0"/>
              <a:t>There are several well-know examples of this going wrong</a:t>
            </a:r>
          </a:p>
          <a:p>
            <a:pPr marL="171450" indent="-171450">
              <a:buFont typeface="Arial"/>
              <a:buChar char="•"/>
            </a:pPr>
            <a:r>
              <a:rPr lang="en-US" dirty="0"/>
              <a:t>One of the well-known story is about an old coin called CoiledCoin, which was quite small</a:t>
            </a:r>
          </a:p>
          <a:p>
            <a:pPr marL="628650" lvl="1" indent="-171450">
              <a:buFont typeface="Arial"/>
              <a:buChar char="•"/>
            </a:pPr>
            <a:r>
              <a:rPr lang="en-US" dirty="0"/>
              <a:t>In 2012, and one of the large mining pools, Eligius in Bitcoin decided that CoiledCoin was a scam, and a bad idea. </a:t>
            </a:r>
          </a:p>
          <a:p>
            <a:pPr marL="628650" lvl="1" indent="-171450">
              <a:buFont typeface="Arial"/>
              <a:buChar char="•"/>
            </a:pPr>
            <a:r>
              <a:rPr lang="en-US" dirty="0"/>
              <a:t>Eligius pool pointed its massive computing resources at CoiledCoin and launched an attack. </a:t>
            </a:r>
          </a:p>
          <a:p>
            <a:pPr marL="628650" lvl="1" indent="-171450">
              <a:buFont typeface="Arial"/>
              <a:buChar char="•"/>
            </a:pPr>
            <a:r>
              <a:rPr lang="en-US" dirty="0"/>
              <a:t>The attack involved mining a lot of blocks that reversed days of TX history in CoiledCoin, reversing the user transactions. And as well as mining a long chain that had empty blocks containing no transactions. This is essentially a denial-of-service (DoS) attack.</a:t>
            </a:r>
          </a:p>
          <a:p>
            <a:pPr marL="1085850" lvl="2" indent="-171450">
              <a:buFont typeface="Arial"/>
              <a:buChar char="•"/>
            </a:pPr>
            <a:r>
              <a:rPr lang="en-US" dirty="0"/>
              <a:t>CoiledCoin users weren’t able to make any transactions during that time. </a:t>
            </a:r>
          </a:p>
          <a:p>
            <a:pPr marL="628650" lvl="1" indent="-171450">
              <a:buFont typeface="Arial"/>
              <a:buChar char="•"/>
            </a:pPr>
            <a:r>
              <a:rPr lang="en-US" dirty="0"/>
              <a:t>After a fairly short time of the siege, all of the users of CoiledCoin had left and moved on, and the altcoin doesn’t exist anymore as such. </a:t>
            </a:r>
          </a:p>
          <a:p>
            <a:pPr marL="628650" lvl="1" indent="-171450">
              <a:buFont typeface="Arial"/>
              <a:buChar char="•"/>
            </a:pPr>
            <a:r>
              <a:rPr lang="en-US" dirty="0"/>
              <a:t>Merge</a:t>
            </a:r>
            <a:r>
              <a:rPr lang="en-US" baseline="0" dirty="0"/>
              <a:t> mining makes it cheaper for attackers since the attackers don’t even have to </a:t>
            </a:r>
            <a:r>
              <a:rPr lang="en-US" dirty="0"/>
              <a:t>stopping mining Bitcoin while it launches this attack.</a:t>
            </a:r>
            <a:endParaRPr lang="en-AU" dirty="0"/>
          </a:p>
        </p:txBody>
      </p:sp>
      <p:sp>
        <p:nvSpPr>
          <p:cNvPr id="4" name="Slide Number Placeholder 3"/>
          <p:cNvSpPr>
            <a:spLocks noGrp="1"/>
          </p:cNvSpPr>
          <p:nvPr>
            <p:ph type="sldNum" sz="quarter" idx="5"/>
          </p:nvPr>
        </p:nvSpPr>
        <p:spPr/>
        <p:txBody>
          <a:bodyPr/>
          <a:lstStyle/>
          <a:p>
            <a:fld id="{CC27A11D-AD98-434C-A1DD-B0717C45F4BF}" type="slidenum">
              <a:rPr lang="en-AU" smtClean="0"/>
              <a:t>37</a:t>
            </a:fld>
            <a:endParaRPr lang="en-AU" dirty="0"/>
          </a:p>
        </p:txBody>
      </p:sp>
    </p:spTree>
    <p:extLst>
      <p:ext uri="{BB962C8B-B14F-4D97-AF65-F5344CB8AC3E}">
        <p14:creationId xmlns:p14="http://schemas.microsoft.com/office/powerpoint/2010/main" val="1872408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full nodes of most blockchain networks need to keep all historical transactions and the ledger state, which requires sizeable storage space.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As of June 19, 2023, the Bitcoin ledger requires over 460 GB while Ethereum requires over 650 GB. If full state is maintained including transaction receipts an Ethereum node needs over 6 TB. </a:t>
            </a:r>
            <a:r>
              <a:rPr lang="en-AU" sz="900" dirty="0"/>
              <a:t>See https://</a:t>
            </a:r>
            <a:r>
              <a:rPr lang="en-AU" sz="900" dirty="0" err="1"/>
              <a:t>blockchair.com</a:t>
            </a:r>
            <a:r>
              <a:rPr lang="en-AU" sz="900" dirty="0"/>
              <a:t>/bitcoin/charts/blockchain-size and </a:t>
            </a:r>
            <a:r>
              <a:rPr lang="en-AU" sz="800" dirty="0"/>
              <a:t>https://</a:t>
            </a:r>
            <a:r>
              <a:rPr lang="en-AU" sz="800" dirty="0" err="1"/>
              <a:t>blockchair.com</a:t>
            </a:r>
            <a:r>
              <a:rPr lang="en-AU" sz="800" dirty="0"/>
              <a:t>/</a:t>
            </a:r>
            <a:r>
              <a:rPr lang="en-AU" sz="800" dirty="0" err="1"/>
              <a:t>ethereum</a:t>
            </a:r>
            <a:r>
              <a:rPr lang="en-AU" sz="800" dirty="0"/>
              <a:t>/charts/blockchain-size</a:t>
            </a:r>
            <a:endParaRPr lang="en-US" sz="9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These sizes keep growing.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To reduce the storage burden of blockchain participants and address other scalability concerns, the concept of </a:t>
            </a:r>
            <a:r>
              <a:rPr lang="en-US" sz="900" i="1" kern="1200" dirty="0" err="1">
                <a:solidFill>
                  <a:schemeClr val="tx1"/>
                </a:solidFill>
                <a:effectLst/>
                <a:latin typeface="+mn-lt"/>
                <a:ea typeface="+mn-ea"/>
                <a:cs typeface="+mn-cs"/>
              </a:rPr>
              <a:t>sharding</a:t>
            </a:r>
            <a:r>
              <a:rPr lang="en-US" sz="900" i="0" kern="1200" dirty="0">
                <a:solidFill>
                  <a:schemeClr val="tx1"/>
                </a:solidFill>
                <a:effectLst/>
                <a:latin typeface="+mn-lt"/>
                <a:ea typeface="+mn-ea"/>
                <a:cs typeface="+mn-cs"/>
              </a:rPr>
              <a:t> from databases is also being applied to blockchains.</a:t>
            </a:r>
            <a:endParaRPr lang="en-US" sz="9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The idea is to split the ledger into different fragments and keep multiple copies of fragments on some number of replicas. Each fragment is called a </a:t>
            </a:r>
            <a:r>
              <a:rPr lang="en-US" sz="900" i="1" kern="1200" dirty="0">
                <a:solidFill>
                  <a:schemeClr val="tx1"/>
                </a:solidFill>
                <a:effectLst/>
                <a:latin typeface="+mn-lt"/>
                <a:ea typeface="+mn-ea"/>
                <a:cs typeface="+mn-cs"/>
              </a:rPr>
              <a:t>shard</a:t>
            </a:r>
            <a:r>
              <a:rPr lang="en-US" sz="900" kern="1200" dirty="0">
                <a:solidFill>
                  <a:schemeClr val="tx1"/>
                </a:solidFill>
                <a:effectLst/>
                <a:latin typeface="+mn-lt"/>
                <a:ea typeface="+mn-ea"/>
                <a:cs typeface="+mn-cs"/>
              </a:rPr>
              <a:t>.</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900" kern="1200" dirty="0">
                <a:solidFill>
                  <a:schemeClr val="tx1"/>
                </a:solidFill>
                <a:effectLst/>
                <a:latin typeface="+mn-lt"/>
                <a:ea typeface="+mn-ea"/>
                <a:cs typeface="+mn-cs"/>
              </a:rPr>
              <a:t>Transactions on a shard can run parallel to transactions on other shards increasing transaction throughput.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err="1">
                <a:solidFill>
                  <a:schemeClr val="tx1"/>
                </a:solidFill>
                <a:effectLst/>
                <a:latin typeface="+mn-lt"/>
                <a:ea typeface="+mn-ea"/>
                <a:cs typeface="+mn-cs"/>
              </a:rPr>
              <a:t>Sharding</a:t>
            </a:r>
            <a:r>
              <a:rPr lang="en-US" sz="900" kern="1200" dirty="0">
                <a:solidFill>
                  <a:schemeClr val="tx1"/>
                </a:solidFill>
                <a:effectLst/>
                <a:latin typeface="+mn-lt"/>
                <a:ea typeface="+mn-ea"/>
                <a:cs typeface="+mn-cs"/>
              </a:rPr>
              <a:t> is quite complicated and nontrivial in blockchains. There are three types of </a:t>
            </a:r>
            <a:r>
              <a:rPr lang="en-US" sz="900" kern="1200" dirty="0" err="1">
                <a:solidFill>
                  <a:schemeClr val="tx1"/>
                </a:solidFill>
                <a:effectLst/>
                <a:latin typeface="+mn-lt"/>
                <a:ea typeface="+mn-ea"/>
                <a:cs typeface="+mn-cs"/>
              </a:rPr>
              <a:t>sharding</a:t>
            </a:r>
            <a:r>
              <a:rPr lang="en-US" sz="900" kern="1200" dirty="0">
                <a:solidFill>
                  <a:schemeClr val="tx1"/>
                </a:solidFill>
                <a:effectLst/>
                <a:latin typeface="+mn-lt"/>
                <a:ea typeface="+mn-ea"/>
                <a:cs typeface="+mn-cs"/>
              </a:rPr>
              <a:t> network, transaction, and state. We’ll next discuss the latter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38</a:t>
            </a:fld>
            <a:endParaRPr lang="en-AU"/>
          </a:p>
        </p:txBody>
      </p:sp>
    </p:spTree>
    <p:extLst>
      <p:ext uri="{BB962C8B-B14F-4D97-AF65-F5344CB8AC3E}">
        <p14:creationId xmlns:p14="http://schemas.microsoft.com/office/powerpoint/2010/main" val="14904356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err="1"/>
              <a:t>Zilliqa</a:t>
            </a:r>
            <a:r>
              <a:rPr lang="en-US" dirty="0"/>
              <a:t> is a blockchain platform using sharing mechanism.</a:t>
            </a:r>
            <a:r>
              <a:rPr lang="en-US" baseline="0" dirty="0"/>
              <a:t> </a:t>
            </a:r>
            <a:r>
              <a:rPr lang="en-US" dirty="0"/>
              <a:t>Different transactions use different sharing strategies</a:t>
            </a:r>
            <a:r>
              <a:rPr lang="en-US" altLang="zh-CN" dirty="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zh-CN" dirty="0"/>
              <a:t>Here we look at transaction sharing where transaction sender’s address is used to determine which shards the transaction should apply.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To assign payment transactions in a network with two shards S1 and S2, we first check the sender’s address. If the address ends with 0, then it is assigned to S1. Otherwise, it is assigned to S2.</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As all ledger state of an address stays in the same shard, this can prevent double-spending.</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However, this doesn't work well with smart contracts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Notice that the problem we are facing with smart contracts is like the one with regular payments when the transaction assignment strategy was based on the sender’s address. So on S1 we set the value to 1 while on S2 we set the value to 2. In this case, we should have selected the shard where the smart contract state is maintained. However, this is nontrivial as at the time of submitting a transaction we don’t know which ledger states it will access.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In the earlier case, the conflicting cases were on the sender’s state (i.e., balance), while with smart contracts, the conflicting cases are on the recipient’s state, i.e., the contract’s state.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39</a:t>
            </a:fld>
            <a:endParaRPr lang="en-AU"/>
          </a:p>
        </p:txBody>
      </p:sp>
    </p:spTree>
    <p:extLst>
      <p:ext uri="{BB962C8B-B14F-4D97-AF65-F5344CB8AC3E}">
        <p14:creationId xmlns:p14="http://schemas.microsoft.com/office/powerpoint/2010/main" val="5265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baseline="0" dirty="0">
                <a:solidFill>
                  <a:schemeClr val="tx1"/>
                </a:solidFill>
                <a:effectLst/>
                <a:latin typeface="+mn-lt"/>
                <a:ea typeface="+mn-ea"/>
                <a:cs typeface="+mn-cs"/>
              </a:rPr>
              <a:t>Taxonomy is the </a:t>
            </a:r>
            <a:r>
              <a:rPr lang="en-US" dirty="0"/>
              <a:t>practice and science of classification of things or concepts, including the principles that underlie such classification.</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Here we see different classifications as fruits and vegetables. They are also classified based on whether they contain vitamin C and whether they are seasonal (growing or harvest) fruits and vegetables.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Fruit and Vegetable can be classified based on botanical characteristics. Fruit is a seed-bearing structure that develops from the ovary of a flowering plant. Vegetables are all other plant parts, like roots, leaves, and stems.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While taxonomies are used heavily in biology and zoology, </a:t>
            </a:r>
            <a:r>
              <a:rPr lang="en-AU" dirty="0">
                <a:effectLst/>
                <a:latin typeface="Helvetica Neue" panose="02000503000000020004" pitchFamily="2" charset="0"/>
              </a:rPr>
              <a:t>they have also been used in software architecture to understand existing technologies.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A </a:t>
            </a:r>
            <a:r>
              <a:rPr lang="en-US" dirty="0"/>
              <a:t>diverse range of blockchains has emerged without much detail on their internal designs, product data, or performance. Given their complex internal structures, many variants, and configurations it is difficult to compare and contrast them.</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A taxonomy on blockchains defines dimensions and categories for classifying blockchains and ways of using them in systems.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The presented taxonomy captures major architecturally-relevant characteristics of various blockchains and indicates their support for various quality attributes. It was informed by existing industrial products, technical forums, academic literature, and our own experience of using blockchains and developing prototypes.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AU" dirty="0">
                <a:effectLst/>
                <a:latin typeface="Helvetica Neue" panose="02000503000000020004" pitchFamily="2" charset="0"/>
              </a:rPr>
              <a:t>Such a taxonomy e</a:t>
            </a:r>
            <a:r>
              <a:rPr lang="en-US" dirty="0"/>
              <a:t>enhances understanding by:</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Exploring conceptual design space as </a:t>
            </a:r>
            <a:r>
              <a:rPr lang="en-AU" dirty="0">
                <a:effectLst/>
                <a:latin typeface="Helvetica Neue" panose="02000503000000020004" pitchFamily="2" charset="0"/>
              </a:rPr>
              <a:t>building application on blockchain need to consider features and configuration.</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Comparing and evaluate design options.</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effectLst/>
                <a:latin typeface="Helvetica Neue" panose="02000503000000020004" pitchFamily="2" charset="0"/>
              </a:rPr>
              <a:t>It can help </a:t>
            </a:r>
            <a:r>
              <a:rPr lang="en-AU" dirty="0">
                <a:effectLst/>
                <a:latin typeface="Helvetica Neue" panose="02000503000000020004" pitchFamily="2" charset="0"/>
              </a:rPr>
              <a:t>consider impact of different design decision on quality attributes for the overall system.</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AU" dirty="0">
              <a:effectLst/>
              <a:latin typeface="Helvetica Neue" panose="02000503000000020004"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96215-5E4C-414D-A8DB-C38AA7CF7C2A}" type="slidenum">
              <a:rPr lang="en-AU" smtClean="0"/>
              <a:pPr/>
              <a:t>4</a:t>
            </a:fld>
            <a:endParaRPr lang="en-AU"/>
          </a:p>
        </p:txBody>
      </p:sp>
    </p:spTree>
    <p:extLst>
      <p:ext uri="{BB962C8B-B14F-4D97-AF65-F5344CB8AC3E}">
        <p14:creationId xmlns:p14="http://schemas.microsoft.com/office/powerpoint/2010/main" val="37188238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Ethereum 2.0 was </a:t>
            </a:r>
            <a:r>
              <a:rPr lang="en-US" sz="1200" kern="1200" dirty="0" err="1">
                <a:solidFill>
                  <a:schemeClr val="tx1"/>
                </a:solidFill>
                <a:effectLst/>
                <a:latin typeface="+mn-lt"/>
                <a:ea typeface="+mn-ea"/>
                <a:cs typeface="+mn-cs"/>
              </a:rPr>
              <a:t>planing</a:t>
            </a:r>
            <a:r>
              <a:rPr lang="en-US" sz="1200" kern="1200" dirty="0">
                <a:solidFill>
                  <a:schemeClr val="tx1"/>
                </a:solidFill>
                <a:effectLst/>
                <a:latin typeface="+mn-lt"/>
                <a:ea typeface="+mn-ea"/>
                <a:cs typeface="+mn-cs"/>
              </a:rPr>
              <a:t> to improve scalability through </a:t>
            </a:r>
            <a:r>
              <a:rPr lang="en-US" sz="1200" kern="1200" dirty="0" err="1">
                <a:solidFill>
                  <a:schemeClr val="tx1"/>
                </a:solidFill>
                <a:effectLst/>
                <a:latin typeface="+mn-lt"/>
                <a:ea typeface="+mn-ea"/>
                <a:cs typeface="+mn-cs"/>
              </a:rPr>
              <a:t>sharding</a:t>
            </a:r>
            <a:r>
              <a:rPr lang="en-US" sz="1200" kern="1200" dirty="0">
                <a:solidFill>
                  <a:schemeClr val="tx1"/>
                </a:solidFill>
                <a:effectLst/>
                <a:latin typeface="+mn-lt"/>
                <a:ea typeface="+mn-ea"/>
                <a:cs typeface="+mn-cs"/>
              </a:rPr>
              <a:t> based on structuring the network into two layers. While details </a:t>
            </a:r>
            <a:r>
              <a:rPr lang="en-US" sz="1200" kern="1200" dirty="0" err="1">
                <a:solidFill>
                  <a:schemeClr val="tx1"/>
                </a:solidFill>
                <a:effectLst/>
                <a:latin typeface="+mn-lt"/>
                <a:ea typeface="+mn-ea"/>
                <a:cs typeface="+mn-cs"/>
              </a:rPr>
              <a:t>keept</a:t>
            </a:r>
            <a:r>
              <a:rPr lang="en-US" sz="1200" kern="1200" dirty="0">
                <a:solidFill>
                  <a:schemeClr val="tx1"/>
                </a:solidFill>
                <a:effectLst/>
                <a:latin typeface="+mn-lt"/>
                <a:ea typeface="+mn-ea"/>
                <a:cs typeface="+mn-cs"/>
              </a:rPr>
              <a:t> changing see </a:t>
            </a:r>
            <a:r>
              <a:rPr lang="en-US" dirty="0"/>
              <a:t>https://</a:t>
            </a:r>
            <a:r>
              <a:rPr lang="en-US" dirty="0" err="1"/>
              <a:t>blockgeeks.com</a:t>
            </a:r>
            <a:r>
              <a:rPr lang="en-US" dirty="0"/>
              <a:t>/guides/what-are-</a:t>
            </a:r>
            <a:r>
              <a:rPr lang="en-US" dirty="0" err="1"/>
              <a:t>ethereum</a:t>
            </a:r>
            <a:r>
              <a:rPr lang="en-US" dirty="0"/>
              <a:t>-nodes-and-</a:t>
            </a:r>
            <a:r>
              <a:rPr lang="en-US" dirty="0" err="1"/>
              <a:t>sharding</a:t>
            </a:r>
            <a:r>
              <a:rPr lang="en-US" dirty="0"/>
              <a:t>/ for a good description. However, it seems Ethereum has dropped the idea of sharing and now focusing on Layer 2 solutions.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After</a:t>
            </a:r>
            <a:r>
              <a:rPr lang="en-US" baseline="0" dirty="0"/>
              <a:t> </a:t>
            </a:r>
            <a:r>
              <a:rPr lang="en-US" baseline="0" dirty="0" err="1"/>
              <a:t>sharding</a:t>
            </a:r>
            <a:r>
              <a:rPr lang="en-US" baseline="0" dirty="0"/>
              <a:t> is activated, Ethereum 2.0 was supposed to use state </a:t>
            </a:r>
            <a:r>
              <a:rPr lang="en-US" baseline="0" dirty="0" err="1"/>
              <a:t>sharding</a:t>
            </a:r>
            <a:r>
              <a:rPr lang="en-US" baseline="0" dirty="0"/>
              <a:t>, i.e., </a:t>
            </a:r>
            <a:r>
              <a:rPr lang="en-US" baseline="0" dirty="0" err="1"/>
              <a:t>sharding</a:t>
            </a:r>
            <a:r>
              <a:rPr lang="en-US" baseline="0" dirty="0"/>
              <a:t> is based on ledger state than transaction sender’s address.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Imagine that Ethereum has been split into many</a:t>
            </a:r>
            <a:r>
              <a:rPr lang="en-US" baseline="0" dirty="0"/>
              <a:t> islands. Each island can do its own thing. They were talking about at least 32 to 64 shards.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Each of the island has its own unique features and everyone belonging on that island i.e. The accounts, can interact with each other AND they can freely indulge in all its features.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If they want to contact with other islands, they will have to use some sort of protocol.</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AU" b="0" i="0" dirty="0">
                <a:solidFill>
                  <a:srgbClr val="424D58"/>
                </a:solidFill>
                <a:effectLst/>
                <a:latin typeface="SegoeUI"/>
              </a:rPr>
              <a:t>Each shard has its own group of a transaction. The transaction group is divided into the transaction group header and the transaction group body.</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First level</a:t>
            </a:r>
          </a:p>
          <a:p>
            <a:pPr marL="528066" lvl="1" indent="-171450">
              <a:buFont typeface="Arial"/>
              <a:buChar char="•"/>
            </a:pPr>
            <a:r>
              <a:rPr lang="en-US" dirty="0"/>
              <a:t>Shard ID: The ID of the shard that the transaction group belongs to.</a:t>
            </a:r>
          </a:p>
          <a:p>
            <a:pPr marL="528066" lvl="1" indent="-171450">
              <a:buFont typeface="Arial"/>
              <a:buChar char="•"/>
            </a:pPr>
            <a:r>
              <a:rPr lang="en-US" dirty="0"/>
              <a:t>Pre-state root: This the state of the root of shard 43 before the transactions were applied.</a:t>
            </a:r>
          </a:p>
          <a:p>
            <a:pPr marL="528066" lvl="1" indent="-171450">
              <a:buFont typeface="Arial"/>
              <a:buChar char="•"/>
            </a:pPr>
            <a:r>
              <a:rPr lang="en-US" dirty="0"/>
              <a:t>Post state root: This is the state of the root of shard 43 after the transactions are applied.</a:t>
            </a:r>
          </a:p>
          <a:p>
            <a:pPr marL="528066" lvl="1" indent="-171450">
              <a:buFont typeface="Arial"/>
              <a:buChar char="•"/>
            </a:pPr>
            <a:r>
              <a:rPr lang="en-US" dirty="0"/>
              <a:t>Receipt root: The receipt root after all the transactions in shard 43 are applied.</a:t>
            </a:r>
          </a:p>
          <a:p>
            <a:pPr marL="528066" lvl="1" indent="-171450">
              <a:buFont typeface="Arial"/>
              <a:buChar char="•"/>
            </a:pPr>
            <a:r>
              <a:rPr lang="en-US" dirty="0"/>
              <a:t>Full of random validators who need to verify the transactions in the shard. They are randomly chose.</a:t>
            </a:r>
          </a:p>
          <a:p>
            <a:pPr marL="171450" lvl="0" indent="-171450">
              <a:buFont typeface="Arial"/>
              <a:buChar char="•"/>
            </a:pPr>
            <a:r>
              <a:rPr lang="en-US" dirty="0"/>
              <a:t>Top</a:t>
            </a:r>
            <a:r>
              <a:rPr lang="en-US" baseline="0" dirty="0"/>
              <a:t> level</a:t>
            </a:r>
          </a:p>
          <a:p>
            <a:pPr marL="528066" lvl="1" indent="-171450">
              <a:buFont typeface="Arial"/>
              <a:buChar char="•"/>
            </a:pPr>
            <a:r>
              <a:rPr lang="en-US" baseline="0" dirty="0"/>
              <a:t>State root represents the entire state, broken into shards</a:t>
            </a:r>
          </a:p>
          <a:p>
            <a:pPr marL="528066" lvl="1" indent="-171450">
              <a:buFont typeface="Arial"/>
              <a:buChar char="•"/>
            </a:pPr>
            <a:r>
              <a:rPr lang="en-US" baseline="0" dirty="0"/>
              <a:t>Accept transaction groups rather than transactions</a:t>
            </a:r>
          </a:p>
          <a:p>
            <a:pPr marL="528066" lvl="1" indent="-171450">
              <a:buFont typeface="Arial"/>
              <a:buChar char="•"/>
            </a:pPr>
            <a:r>
              <a:rPr lang="en-US" dirty="0"/>
              <a:t>Transaction group</a:t>
            </a:r>
            <a:r>
              <a:rPr lang="en-US" baseline="0" dirty="0"/>
              <a:t> is valid if 1) pre-state root matches the shard root in the global state and 2) signatures in the transaction group are all validated</a:t>
            </a:r>
          </a:p>
          <a:p>
            <a:pPr marL="528066" lvl="1" indent="-171450">
              <a:buFont typeface="Arial"/>
              <a:buChar char="•"/>
            </a:pPr>
            <a:r>
              <a:rPr lang="en-US" baseline="0" dirty="0"/>
              <a:t>After transaction gets in, the global state root becomes the post-state root of that shard ID</a:t>
            </a:r>
          </a:p>
        </p:txBody>
      </p:sp>
      <p:sp>
        <p:nvSpPr>
          <p:cNvPr id="4" name="Slide Number Placeholder 3"/>
          <p:cNvSpPr>
            <a:spLocks noGrp="1"/>
          </p:cNvSpPr>
          <p:nvPr>
            <p:ph type="sldNum" sz="quarter" idx="10"/>
          </p:nvPr>
        </p:nvSpPr>
        <p:spPr/>
        <p:txBody>
          <a:bodyPr/>
          <a:lstStyle/>
          <a:p>
            <a:fld id="{001C9F81-DB2C-42C9-B6F6-C5F374D31FE4}" type="slidenum">
              <a:rPr lang="en-AU" smtClean="0"/>
              <a:t>40</a:t>
            </a:fld>
            <a:endParaRPr lang="en-AU"/>
          </a:p>
        </p:txBody>
      </p:sp>
    </p:spTree>
    <p:extLst>
      <p:ext uri="{BB962C8B-B14F-4D97-AF65-F5344CB8AC3E}">
        <p14:creationId xmlns:p14="http://schemas.microsoft.com/office/powerpoint/2010/main" val="9877434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Here’s an example of a transaction that requires cross-shard communication.</a:t>
            </a:r>
          </a:p>
          <a:p>
            <a:pPr marL="171450" indent="-171450">
              <a:buFont typeface="Arial" panose="020B0604020202020204" pitchFamily="34" charset="0"/>
              <a:buChar char="•"/>
            </a:pPr>
            <a:r>
              <a:rPr lang="en-US" dirty="0"/>
              <a:t>Suppose 100 tokens are transferred from account A to B, which sits on 2 shards.</a:t>
            </a:r>
          </a:p>
          <a:p>
            <a:pPr marL="171450" indent="-171450">
              <a:buFont typeface="Arial" panose="020B0604020202020204" pitchFamily="34" charset="0"/>
              <a:buChar char="•"/>
            </a:pPr>
            <a:r>
              <a:rPr lang="en-US" altLang="zh-CN" dirty="0"/>
              <a:t>Transaction does change the state of the shard where account A resides (Shard M) and then generates a receipt.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Receipt of the transaction can be accessed via multiple Merkle trees from the transaction group Merkle root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Receipts are stored in a distributed shared memory and can be seen by other shards, but not modified by them.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Then seeing this receipt Shard N applies the other side of the transaction where the balance of B is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This also generates a receipt that is made visible to Shard 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This enables Shard M to </a:t>
            </a:r>
            <a:r>
              <a:rPr lang="en-US" altLang="zh-CN" dirty="0" err="1"/>
              <a:t>finalise</a:t>
            </a:r>
            <a:r>
              <a:rPr lang="en-US" altLang="zh-CN" dirty="0"/>
              <a:t> the transaction.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Things are more complicated if the transaction fails on Shard N where Shard M needs to </a:t>
            </a:r>
            <a:r>
              <a:rPr lang="en-US" altLang="zh-CN" dirty="0" err="1"/>
              <a:t>revet</a:t>
            </a:r>
            <a:r>
              <a:rPr lang="en-US" altLang="zh-CN" dirty="0"/>
              <a:t> its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41</a:t>
            </a:fld>
            <a:endParaRPr lang="en-AU"/>
          </a:p>
        </p:txBody>
      </p:sp>
    </p:spTree>
    <p:extLst>
      <p:ext uri="{BB962C8B-B14F-4D97-AF65-F5344CB8AC3E}">
        <p14:creationId xmlns:p14="http://schemas.microsoft.com/office/powerpoint/2010/main" val="4052818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effectLst/>
                <a:latin typeface="Helvetica Neue" panose="02000503000000020004" pitchFamily="2" charset="0"/>
              </a:rPr>
              <a:t>Here’s a taxonomy from a paper that presents a comprehensive classification framework and taxonomy of software connectors. </a:t>
            </a:r>
          </a:p>
          <a:p>
            <a:pPr marL="628650" lvl="1" indent="-171450">
              <a:buFont typeface="Arial" panose="020B0604020202020204" pitchFamily="34" charset="0"/>
              <a:buChar char="•"/>
            </a:pPr>
            <a:r>
              <a:rPr lang="en-AU" dirty="0">
                <a:effectLst/>
                <a:latin typeface="Helvetica Neue" panose="02000503000000020004" pitchFamily="2" charset="0"/>
              </a:rPr>
              <a:t>Software connector is the fundamental building block of software architecture that deals with the interaction between software components. </a:t>
            </a:r>
          </a:p>
          <a:p>
            <a:pPr marL="171450" lvl="0" indent="-171450">
              <a:buFont typeface="Arial" panose="020B0604020202020204" pitchFamily="34" charset="0"/>
              <a:buChar char="•"/>
            </a:pPr>
            <a:r>
              <a:rPr lang="en-AU" dirty="0">
                <a:effectLst/>
                <a:latin typeface="Helvetica Neue" panose="02000503000000020004" pitchFamily="2" charset="0"/>
              </a:rPr>
              <a:t>The taxonomy proposed in the paper can be used both to understand existing software connectors and to propose new software connectors that can fill the gaps within the state of the art. </a:t>
            </a:r>
          </a:p>
          <a:p>
            <a:pPr marL="171450" lvl="0" indent="-171450">
              <a:buFont typeface="Arial" panose="020B0604020202020204" pitchFamily="34" charset="0"/>
              <a:buChar char="•"/>
            </a:pPr>
            <a:r>
              <a:rPr lang="en-AU" sz="1200" kern="1200" dirty="0">
                <a:solidFill>
                  <a:schemeClr val="tx1"/>
                </a:solidFill>
                <a:effectLst/>
                <a:latin typeface="+mn-lt"/>
                <a:ea typeface="+mn-ea"/>
                <a:cs typeface="+mn-cs"/>
              </a:rPr>
              <a:t>The diagram on the left shows the overall view of the software connector taxonomy. Organized in a tree structure.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sz="1200" kern="1200" dirty="0">
                <a:solidFill>
                  <a:schemeClr val="tx1"/>
                </a:solidFill>
                <a:effectLst/>
                <a:latin typeface="+mn-lt"/>
                <a:ea typeface="+mn-ea"/>
                <a:cs typeface="+mn-cs"/>
              </a:rPr>
              <a:t>The diagram on the right zoom into the sub-tree about the stream software connecter. As we can see that the taxonomy uses 10 different dimensions to further classify the steam software connectors.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AU" sz="1200" kern="1200" dirty="0">
                <a:solidFill>
                  <a:schemeClr val="tx1"/>
                </a:solidFill>
                <a:effectLst/>
                <a:latin typeface="+mn-lt"/>
                <a:ea typeface="+mn-ea"/>
                <a:cs typeface="+mn-cs"/>
              </a:rPr>
              <a:t>For example, in terms of delivery, there are 4 values representing the connecter uses best effort strategy, the connector delivers exactly once or delivers at most once or at least once.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AU" sz="1200" kern="1200" dirty="0">
                <a:solidFill>
                  <a:schemeClr val="tx1"/>
                </a:solidFill>
                <a:effectLst/>
                <a:latin typeface="+mn-lt"/>
                <a:ea typeface="+mn-ea"/>
                <a:cs typeface="+mn-cs"/>
              </a:rPr>
              <a:t>In terms of buffering, some connectors buffered the data packages, some don’t. And in terms of state, some connector is stateless, while others need to maintain the state.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sz="1200" b="0" i="0" kern="1200" dirty="0">
                <a:solidFill>
                  <a:schemeClr val="tx1"/>
                </a:solidFill>
                <a:effectLst/>
                <a:latin typeface="+mn-lt"/>
                <a:ea typeface="+mn-ea"/>
                <a:cs typeface="+mn-cs"/>
              </a:rPr>
              <a:t>Such taxonomy proposed in the paper can be used both to understand existing software connectors, facilitate the selection of existing software connectors, and propose new software connectors that can fill the gaps within the state-of-art, for example, by exploring different combinations of the possible values of different dimensions. </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1176905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following 2 slides give a much-simplified classification, which is represented by a 2 by 2 matrix.</a:t>
            </a:r>
            <a:endParaRPr lang="en-US" baseline="0" dirty="0"/>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t>4 categories based on </a:t>
            </a:r>
            <a:r>
              <a:rPr lang="en-US" dirty="0"/>
              <a:t>2</a:t>
            </a:r>
            <a:r>
              <a:rPr lang="en-US" baseline="0" dirty="0"/>
              <a:t> dimensions: public/private and permissioned/permissionless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t>Compared based on 3 aspects, including consensus protocol, permission management, and incentives.</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t>Permissionless-public (Bitcoin &amp; Ethereum). </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t>These blockchains are the most widely known, where everyone can join the blockchain network to submit and validate transactions without permission.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sym typeface="Wingdings"/>
              </a:rPr>
              <a:t>Permissioned public (Ripple and Avalanche)</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sym typeface="Wingdings"/>
              </a:rPr>
              <a:t>These blockchains are public but need permissions to validate transactions and build blocks. However, the information stored on such a blockchain is publicly accessible to all the participants.</a:t>
            </a:r>
            <a:endParaRPr lang="en-US" baseline="0" dirty="0"/>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sym typeface="Wingdings"/>
              </a:rPr>
              <a:t>Permissionless private (Ethereum on a private network) </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sym typeface="Wingdings"/>
              </a:rPr>
              <a:t>Is a rare option, but is still technically possible, where the blockchain is deployed within a private network environment. People within that network environment don’t need extra permission to join that blockchain network. </a:t>
            </a:r>
            <a:endParaRPr lang="en-US" baseline="0" dirty="0"/>
          </a:p>
          <a:p>
            <a:pPr marL="171450" marR="0" lvl="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t>Permissioned private (Hyperledger Fabric and R3 Corda)</a:t>
            </a:r>
          </a:p>
          <a:p>
            <a:pPr marL="628650" marR="0" lvl="1"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t>These blockchains are also widely used in business, where the blockchain is deployed within a private network environment. Organizations need to get permission to join the network. A private-permissioned blockchain can better protect data privacy and confidentiality because the blockchain is not deployed publicly, accessible to all that have internet access. </a:t>
            </a:r>
            <a:endParaRPr lang="en-US" baseline="0" dirty="0">
              <a:sym typeface="Wingdings"/>
            </a:endParaRP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sym typeface="Wingdings"/>
              </a:rPr>
              <a:t> In terms of consensus protocol, the permissionless blockchain normally use some form of Proof-of-X consensus protocol, like proof-of-work used by Bitcoin and proof-of-stake in Ethereum 2.0.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sym typeface="Wingdings"/>
              </a:rPr>
              <a:t>The other 3 categories can use both proof-of-X and BPFT Byzantine practical fault-tolerant protocol, federated consensus, or round robin.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sym typeface="Wingdings"/>
              </a:rPr>
              <a:t>Permission management in private networks usually involves a firewall. </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sym typeface="Wingdings"/>
              </a:rPr>
              <a:t>Incentive in permissionless public: transaction fee and block reward.</a:t>
            </a:r>
          </a:p>
          <a:p>
            <a:pPr marL="171450" marR="0" indent="-171450" algn="l" defTabSz="713232" rtl="0" eaLnBrk="1" fontAlgn="auto" latinLnBrk="0" hangingPunct="1">
              <a:lnSpc>
                <a:spcPct val="100000"/>
              </a:lnSpc>
              <a:spcBef>
                <a:spcPts val="0"/>
              </a:spcBef>
              <a:spcAft>
                <a:spcPts val="0"/>
              </a:spcAft>
              <a:buClrTx/>
              <a:buSzTx/>
              <a:buFont typeface="Arial"/>
              <a:buChar char="•"/>
              <a:tabLst/>
              <a:defRPr/>
            </a:pPr>
            <a:r>
              <a:rPr lang="en-US" baseline="0" dirty="0">
                <a:sym typeface="Wingdings"/>
              </a:rPr>
              <a:t>Private blockchains, including both permissionless and permissioned private blockchains, rely on governance around access permissions.</a:t>
            </a:r>
            <a:endParaRPr lang="en-US" baseline="0" dirty="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6</a:t>
            </a:fld>
            <a:endParaRPr lang="en-AU"/>
          </a:p>
        </p:txBody>
      </p:sp>
    </p:spTree>
    <p:extLst>
      <p:ext uri="{BB962C8B-B14F-4D97-AF65-F5344CB8AC3E}">
        <p14:creationId xmlns:p14="http://schemas.microsoft.com/office/powerpoint/2010/main" val="3548015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Matrix</a:t>
            </a:r>
            <a:r>
              <a:rPr lang="en-US" baseline="0" dirty="0"/>
              <a:t> shows the impact of these 4 categories of blockchain on quality attributes. </a:t>
            </a:r>
          </a:p>
          <a:p>
            <a:pPr marL="171450" indent="-171450">
              <a:buFont typeface="Arial"/>
              <a:buChar char="•"/>
            </a:pPr>
            <a:r>
              <a:rPr lang="en-US" baseline="0" dirty="0"/>
              <a:t>Number of pulses represents how well the quality is compared with other alternatives. </a:t>
            </a:r>
          </a:p>
          <a:p>
            <a:pPr marL="171450" indent="-171450">
              <a:buFont typeface="Arial"/>
              <a:buChar char="•"/>
            </a:pPr>
            <a:r>
              <a:rPr lang="en-US" baseline="0" dirty="0"/>
              <a:t>Aspects in brackets are the aspects of the blockchain that affect the quality.</a:t>
            </a:r>
          </a:p>
          <a:p>
            <a:pPr marL="171450" indent="-171450">
              <a:buFont typeface="Arial"/>
              <a:buChar char="•"/>
            </a:pPr>
            <a:r>
              <a:rPr lang="en-US" baseline="0" dirty="0"/>
              <a:t>Among the 4 categories, permissionless public blockchain has the best immutability, but the worst performance and cost efficiency.</a:t>
            </a:r>
          </a:p>
          <a:p>
            <a:pPr marL="171450" indent="-171450">
              <a:buFont typeface="Arial"/>
              <a:buChar char="•"/>
            </a:pPr>
            <a:r>
              <a:rPr lang="en-US" baseline="0" dirty="0"/>
              <a:t>Immutability and integrity are good due to the size of the network. The larger size of the network, the more computational power provided by the whole network and the more difficult for a single party to attack the blockchain network or change the data stored on the blockchain. </a:t>
            </a:r>
          </a:p>
          <a:p>
            <a:pPr marL="171450" indent="-171450">
              <a:buFont typeface="Arial"/>
              <a:buChar char="•"/>
            </a:pPr>
            <a:r>
              <a:rPr lang="en-US" baseline="0" dirty="0"/>
              <a:t>The consensus protocol used by a blockchain can also affect the fundamental properties provided by a blockchain. For example, proof-of-work can provide the best immutability in general since it is nearly impossible for a single participant within the blockchain network to host enough computational power to control the how blockchain network. </a:t>
            </a:r>
          </a:p>
          <a:p>
            <a:pPr marL="171450" indent="-171450">
              <a:buFont typeface="Arial"/>
              <a:buChar char="•"/>
            </a:pPr>
            <a:r>
              <a:rPr lang="en-US" baseline="0" dirty="0"/>
              <a:t>Transparency is affected by access control. </a:t>
            </a:r>
          </a:p>
          <a:p>
            <a:pPr marL="171450" indent="-171450">
              <a:buFont typeface="Arial"/>
              <a:buChar char="•"/>
            </a:pPr>
            <a:r>
              <a:rPr lang="en-US" baseline="0" dirty="0"/>
              <a:t>Availability is mainly affected by the number of nodes within the blockchain network. </a:t>
            </a:r>
          </a:p>
          <a:p>
            <a:pPr marL="171450" indent="-171450">
              <a:buFont typeface="Arial"/>
              <a:buChar char="•"/>
            </a:pPr>
            <a:r>
              <a:rPr lang="en-US" baseline="0" dirty="0"/>
              <a:t>Performance is worse due to latency caused by consensus on a large network.</a:t>
            </a:r>
          </a:p>
          <a:p>
            <a:pPr marL="171450" indent="-171450">
              <a:buFont typeface="Arial"/>
              <a:buChar char="•"/>
            </a:pPr>
            <a:r>
              <a:rPr lang="en-US" baseline="0" dirty="0"/>
              <a:t>Cost is worse due to the cost associated with the maintenance and management of a large network. </a:t>
            </a: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7</a:t>
            </a:fld>
            <a:endParaRPr lang="en-AU"/>
          </a:p>
        </p:txBody>
      </p:sp>
    </p:spTree>
    <p:extLst>
      <p:ext uri="{BB962C8B-B14F-4D97-AF65-F5344CB8AC3E}">
        <p14:creationId xmlns:p14="http://schemas.microsoft.com/office/powerpoint/2010/main" val="163861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96215-5E4C-414D-A8DB-C38AA7CF7C2A}" type="slidenum">
              <a:rPr lang="en-AU" smtClean="0"/>
              <a:pPr/>
              <a:t>8</a:t>
            </a:fld>
            <a:endParaRPr lang="en-AU"/>
          </a:p>
        </p:txBody>
      </p:sp>
    </p:spTree>
    <p:extLst>
      <p:ext uri="{BB962C8B-B14F-4D97-AF65-F5344CB8AC3E}">
        <p14:creationId xmlns:p14="http://schemas.microsoft.com/office/powerpoint/2010/main" val="3786138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is a diagram from Paul Baran, “On Distributed Communications Networks”, IEEE Transactions on Communications Systems, Vo. 12, no. 1, March 1964, which proposed a distributed system for the management of missile networks in the USA.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It considered survivability in the cases of enemy attacks directed against nodes, network links, or combinations of nodes and links.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Figure A and B are the telecommunication provider approach at that time. Even though such designs include reliable hardware, software, and networks they won’t survive targeted attacks.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Paul Baran proposed the idea that a distributed configuration can achieve highly reliable systems even with unreliable hardware, software, and networks.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has led to the development of a network to manage the missile system in the USA, which eventually became the Internet.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Some blockchain designs are decentralised (most private-permissioned blockchains) while others are distributed (most public blockchains).</a:t>
            </a:r>
          </a:p>
        </p:txBody>
      </p:sp>
      <p:sp>
        <p:nvSpPr>
          <p:cNvPr id="4" name="Slide Number Placeholder 3"/>
          <p:cNvSpPr>
            <a:spLocks noGrp="1"/>
          </p:cNvSpPr>
          <p:nvPr>
            <p:ph type="sldNum" sz="quarter" idx="5"/>
          </p:nvPr>
        </p:nvSpPr>
        <p:spPr/>
        <p:txBody>
          <a:bodyPr/>
          <a:lstStyle/>
          <a:p>
            <a:fld id="{CC27A11D-AD98-434C-A1DD-B0717C45F4BF}" type="slidenum">
              <a:rPr lang="en-AU" smtClean="0"/>
              <a:t>9</a:t>
            </a:fld>
            <a:endParaRPr lang="en-AU" dirty="0"/>
          </a:p>
        </p:txBody>
      </p:sp>
    </p:spTree>
    <p:extLst>
      <p:ext uri="{BB962C8B-B14F-4D97-AF65-F5344CB8AC3E}">
        <p14:creationId xmlns:p14="http://schemas.microsoft.com/office/powerpoint/2010/main" val="1848549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en-GB"/>
              <a:t>Click to edit Master title style</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41934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60965719-ED75-3540-1619-E8186F5EEDA1}"/>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9820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0E50DA19-0442-1DFB-D5E3-6C6FBC28A4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1540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29957E19-F8B6-52B5-141E-3135F672235D}"/>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0561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652462" y="1257322"/>
            <a:ext cx="6799857" cy="4000444"/>
          </a:xfrm>
        </p:spPr>
        <p:txBody>
          <a:bodyPr anchor="b" anchorCtr="0"/>
          <a:lstStyle>
            <a:lvl1pPr marL="0" indent="0">
              <a:spcAft>
                <a:spcPts val="0"/>
              </a:spcAft>
              <a:buFontTx/>
              <a:buNone/>
              <a:defRPr sz="4400" b="0">
                <a:solidFill>
                  <a:schemeClr val="bg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1822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7739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9918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126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74521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7984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7203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Tree>
    <p:extLst>
      <p:ext uri="{BB962C8B-B14F-4D97-AF65-F5344CB8AC3E}">
        <p14:creationId xmlns:p14="http://schemas.microsoft.com/office/powerpoint/2010/main" val="427714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en-GB"/>
              <a:t>Click to edit Master title style</a:t>
            </a:r>
            <a:endParaRPr lang="de-DE" dirty="0"/>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33389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5"/>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6"/>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8910531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4" r:id="rId8"/>
    <p:sldLayoutId id="2147483825" r:id="rId9"/>
    <p:sldLayoutId id="2147483826" r:id="rId10"/>
    <p:sldLayoutId id="2147483827" r:id="rId11"/>
    <p:sldLayoutId id="2147483828" r:id="rId12"/>
    <p:sldLayoutId id="2147483830"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1.xml"/><Relationship Id="rId7" Type="http://schemas.openxmlformats.org/officeDocument/2006/relationships/image" Target="../media/image8.png"/><Relationship Id="rId2" Type="http://schemas.openxmlformats.org/officeDocument/2006/relationships/slideLayout" Target="../slideLayouts/slideLayout10.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hyperlink" Target="https://youtu.be/x9J0NdV0u9k"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hyperlink" Target="https://www.bloxstaking.com/documents/eth2/"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hyperlink" Target="https://hyperledger-fabric.readthedocs.io/en/release-1.2/network/network.html"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18" Type="http://schemas.openxmlformats.org/officeDocument/2006/relationships/image" Target="../media/image4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17" Type="http://schemas.openxmlformats.org/officeDocument/2006/relationships/image" Target="../media/image43.png"/><Relationship Id="rId2" Type="http://schemas.openxmlformats.org/officeDocument/2006/relationships/notesSlide" Target="../notesSlides/notesSlide33.xml"/><Relationship Id="rId16" Type="http://schemas.openxmlformats.org/officeDocument/2006/relationships/image" Target="../media/image42.svg"/><Relationship Id="rId1" Type="http://schemas.openxmlformats.org/officeDocument/2006/relationships/slideLayout" Target="../slideLayouts/slideLayout6.xml"/><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49.png"/><Relationship Id="rId5" Type="http://schemas.openxmlformats.org/officeDocument/2006/relationships/hyperlink" Target="https://pixabay.com/en/person-businesswoman-female-woman-2686885/" TargetMode="Externa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10.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10.xml"/><Relationship Id="rId5" Type="http://schemas.openxmlformats.org/officeDocument/2006/relationships/hyperlink" Target="https://blockgeeks.com/guides/what-are-ethereum-nodes-and-sharding/" TargetMode="External"/><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dirty="0"/>
              <a:t>Blockchain Taxonomy</a:t>
            </a:r>
            <a:endParaRPr lang="en-AU" sz="3200" noProof="0" dirty="0"/>
          </a:p>
        </p:txBody>
      </p:sp>
      <p:sp>
        <p:nvSpPr>
          <p:cNvPr id="5" name="Rectangle 3">
            <a:extLst>
              <a:ext uri="{FF2B5EF4-FFF2-40B4-BE49-F238E27FC236}">
                <a16:creationId xmlns:a16="http://schemas.microsoft.com/office/drawing/2014/main" id="{B31DAE7B-3194-4C04-B590-3EDA09C3107B}"/>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most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73A730-521A-0478-F77C-54AD191CD6F2}"/>
              </a:ext>
            </a:extLst>
          </p:cNvPr>
          <p:cNvSpPr>
            <a:spLocks noGrp="1"/>
          </p:cNvSpPr>
          <p:nvPr>
            <p:ph idx="1"/>
          </p:nvPr>
        </p:nvSpPr>
        <p:spPr>
          <a:xfrm>
            <a:off x="648001" y="1272399"/>
            <a:ext cx="7911799" cy="3695843"/>
          </a:xfrm>
        </p:spPr>
        <p:txBody>
          <a:bodyPr>
            <a:normAutofit lnSpcReduction="10000"/>
          </a:bodyPr>
          <a:lstStyle/>
          <a:p>
            <a:r>
              <a:rPr lang="en-AU" dirty="0"/>
              <a:t>Distributed system</a:t>
            </a:r>
          </a:p>
          <a:p>
            <a:pPr lvl="1"/>
            <a:r>
              <a:rPr lang="en-AU" sz="1800" dirty="0"/>
              <a:t>“System in which components located on networked computers communicate &amp; coordinate their actions by interacting with each other”</a:t>
            </a:r>
          </a:p>
          <a:p>
            <a:pPr lvl="1"/>
            <a:r>
              <a:rPr lang="en-AU" sz="1800" dirty="0"/>
              <a:t>Terminology covers decentralised &amp; distributed designs in RAND project figure</a:t>
            </a:r>
          </a:p>
          <a:p>
            <a:r>
              <a:rPr lang="en-AU" dirty="0"/>
              <a:t>Decentralised system</a:t>
            </a:r>
          </a:p>
          <a:p>
            <a:pPr lvl="1"/>
            <a:r>
              <a:rPr lang="en-AU" sz="1800" dirty="0"/>
              <a:t>“Distributed system wherein control is distributed among persons or organisations participating in the operation of system”</a:t>
            </a:r>
          </a:p>
          <a:p>
            <a:pPr lvl="1"/>
            <a:r>
              <a:rPr lang="en-AU" sz="1800" dirty="0"/>
              <a:t>“Note 1 to entry: In a decentralised system, distribution of control among persons or organisations participating in the system is determined by its design”</a:t>
            </a:r>
          </a:p>
          <a:p>
            <a:pPr lvl="1"/>
            <a:r>
              <a:rPr lang="en-AU" sz="1800" dirty="0"/>
              <a:t>Decentralised systems are distributed systems with distributed </a:t>
            </a:r>
            <a:r>
              <a:rPr lang="en-US" sz="1800" dirty="0"/>
              <a:t>administrative control</a:t>
            </a:r>
            <a:endParaRPr lang="en-AU" sz="1800" dirty="0"/>
          </a:p>
        </p:txBody>
      </p:sp>
      <p:sp>
        <p:nvSpPr>
          <p:cNvPr id="3" name="Title 2">
            <a:extLst>
              <a:ext uri="{FF2B5EF4-FFF2-40B4-BE49-F238E27FC236}">
                <a16:creationId xmlns:a16="http://schemas.microsoft.com/office/drawing/2014/main" id="{1B1A7EEC-D920-F8FA-9148-9C5AB126A0A1}"/>
              </a:ext>
            </a:extLst>
          </p:cNvPr>
          <p:cNvSpPr>
            <a:spLocks noGrp="1"/>
          </p:cNvSpPr>
          <p:nvPr>
            <p:ph type="title"/>
          </p:nvPr>
        </p:nvSpPr>
        <p:spPr>
          <a:xfrm>
            <a:off x="648000" y="287999"/>
            <a:ext cx="6631640" cy="648000"/>
          </a:xfrm>
        </p:spPr>
        <p:txBody>
          <a:bodyPr>
            <a:noAutofit/>
          </a:bodyPr>
          <a:lstStyle/>
          <a:p>
            <a:r>
              <a:rPr lang="en-AU" dirty="0"/>
              <a:t>ISO 22739:2020 Terminology – Distributed vs Decentralised</a:t>
            </a:r>
          </a:p>
        </p:txBody>
      </p:sp>
      <p:sp>
        <p:nvSpPr>
          <p:cNvPr id="5" name="Slide Number Placeholder 4">
            <a:extLst>
              <a:ext uri="{FF2B5EF4-FFF2-40B4-BE49-F238E27FC236}">
                <a16:creationId xmlns:a16="http://schemas.microsoft.com/office/drawing/2014/main" id="{F2D596A1-9DA6-CA06-67F1-8BA1D653538A}"/>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10</a:t>
            </a:fld>
            <a:endParaRPr lang="en-US"/>
          </a:p>
        </p:txBody>
      </p:sp>
    </p:spTree>
    <p:extLst>
      <p:ext uri="{BB962C8B-B14F-4D97-AF65-F5344CB8AC3E}">
        <p14:creationId xmlns:p14="http://schemas.microsoft.com/office/powerpoint/2010/main" val="3859372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Centralisation</a:t>
            </a:r>
            <a:r>
              <a:rPr lang="en-US" dirty="0"/>
              <a:t> </a:t>
            </a:r>
            <a:r>
              <a:rPr lang="en-AU" dirty="0"/>
              <a:t>vs</a:t>
            </a:r>
            <a:r>
              <a:rPr lang="en-US" dirty="0"/>
              <a:t> </a:t>
            </a:r>
            <a:r>
              <a:rPr lang="en-US" dirty="0" err="1"/>
              <a:t>Decentralisation</a:t>
            </a:r>
            <a:endParaRPr lang="en-US" dirty="0"/>
          </a:p>
        </p:txBody>
      </p:sp>
      <p:pic>
        <p:nvPicPr>
          <p:cNvPr id="8" name="Picture 7" descr="Screen Shot 2017-03-26 at 16.39.03.png"/>
          <p:cNvPicPr>
            <a:picLocks noChangeAspect="1"/>
          </p:cNvPicPr>
          <p:nvPr/>
        </p:nvPicPr>
        <p:blipFill rotWithShape="1">
          <a:blip r:embed="rId4" cstate="print">
            <a:extLst>
              <a:ext uri="{28A0092B-C50C-407E-A947-70E740481C1C}">
                <a14:useLocalDpi xmlns:a14="http://schemas.microsoft.com/office/drawing/2010/main" val="0"/>
              </a:ext>
            </a:extLst>
          </a:blip>
          <a:srcRect b="35002"/>
          <a:stretch/>
        </p:blipFill>
        <p:spPr>
          <a:xfrm>
            <a:off x="435895" y="1482285"/>
            <a:ext cx="8229601" cy="2750430"/>
          </a:xfrm>
          <a:prstGeom prst="rect">
            <a:avLst/>
          </a:prstGeom>
        </p:spPr>
      </p:pic>
      <p:pic>
        <p:nvPicPr>
          <p:cNvPr id="9" name="Picture 8" descr="Bitcoin_Logo_Horizontal_Dark-4800px.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00674" y="3810076"/>
            <a:ext cx="777686" cy="180381"/>
          </a:xfrm>
          <a:prstGeom prst="rect">
            <a:avLst/>
          </a:prstGeom>
        </p:spPr>
      </p:pic>
      <p:pic>
        <p:nvPicPr>
          <p:cNvPr id="11" name="Picture 10" descr="ETHEREUM_NAV-BAR-LOGO.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6012" y="3756250"/>
            <a:ext cx="1031979" cy="288032"/>
          </a:xfrm>
          <a:prstGeom prst="rect">
            <a:avLst/>
          </a:prstGeom>
        </p:spPr>
      </p:pic>
      <p:pic>
        <p:nvPicPr>
          <p:cNvPr id="12" name="Picture 11" descr="ResizedImage867234-ripple-quote-1.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9517" y="3361062"/>
            <a:ext cx="809633" cy="242796"/>
          </a:xfrm>
          <a:prstGeom prst="rect">
            <a:avLst/>
          </a:prstGeom>
        </p:spPr>
      </p:pic>
      <p:pic>
        <p:nvPicPr>
          <p:cNvPr id="13" name="Picture 12" descr="monax-logo.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72440" y="3275564"/>
            <a:ext cx="744826" cy="413792"/>
          </a:xfrm>
          <a:prstGeom prst="rect">
            <a:avLst/>
          </a:prstGeom>
        </p:spPr>
      </p:pic>
      <p:pic>
        <p:nvPicPr>
          <p:cNvPr id="3" name="Picture 2">
            <a:extLst>
              <a:ext uri="{FF2B5EF4-FFF2-40B4-BE49-F238E27FC236}">
                <a16:creationId xmlns:a16="http://schemas.microsoft.com/office/drawing/2014/main" id="{B4FB4ADC-D446-F4A9-04F7-BF399FC8E095}"/>
              </a:ext>
            </a:extLst>
          </p:cNvPr>
          <p:cNvPicPr>
            <a:picLocks noChangeAspect="1"/>
          </p:cNvPicPr>
          <p:nvPr/>
        </p:nvPicPr>
        <p:blipFill rotWithShape="1">
          <a:blip r:embed="rId9"/>
          <a:srcRect b="50334"/>
          <a:stretch/>
        </p:blipFill>
        <p:spPr>
          <a:xfrm>
            <a:off x="4631015" y="2947528"/>
            <a:ext cx="885074" cy="279734"/>
          </a:xfrm>
          <a:prstGeom prst="rect">
            <a:avLst/>
          </a:prstGeom>
        </p:spPr>
      </p:pic>
      <p:sp>
        <p:nvSpPr>
          <p:cNvPr id="5" name="Slide Number Placeholder 4">
            <a:extLst>
              <a:ext uri="{FF2B5EF4-FFF2-40B4-BE49-F238E27FC236}">
                <a16:creationId xmlns:a16="http://schemas.microsoft.com/office/drawing/2014/main" id="{62DD23BE-9A2E-FD7B-7B2C-642A57BC075D}"/>
              </a:ext>
            </a:extLst>
          </p:cNvPr>
          <p:cNvSpPr>
            <a:spLocks noGrp="1"/>
          </p:cNvSpPr>
          <p:nvPr>
            <p:ph type="sldNum" sz="quarter" idx="4"/>
          </p:nvPr>
        </p:nvSpPr>
        <p:spPr/>
        <p:txBody>
          <a:bodyPr/>
          <a:lstStyle/>
          <a:p>
            <a:fld id="{97F98C0B-273E-428A-ABCF-EBED2BA25188}" type="slidenum">
              <a:rPr lang="en-US" smtClean="0"/>
              <a:t>11</a:t>
            </a:fld>
            <a:endParaRPr lang="en-US"/>
          </a:p>
        </p:txBody>
      </p:sp>
    </p:spTree>
    <p:custDataLst>
      <p:tags r:id="rId1"/>
    </p:custDataLst>
    <p:extLst>
      <p:ext uri="{BB962C8B-B14F-4D97-AF65-F5344CB8AC3E}">
        <p14:creationId xmlns:p14="http://schemas.microsoft.com/office/powerpoint/2010/main" val="4186089834"/>
      </p:ext>
    </p:extLst>
  </p:cSld>
  <p:clrMapOvr>
    <a:masterClrMapping/>
  </p:clrMapOvr>
  <mc:AlternateContent xmlns:mc="http://schemas.openxmlformats.org/markup-compatibility/2006" xmlns:p14="http://schemas.microsoft.com/office/powerpoint/2010/main">
    <mc:Choice Requires="p14">
      <p:transition spd="slow" p14:dur="2000" advTm="183118"/>
    </mc:Choice>
    <mc:Fallback xmlns="">
      <p:transition xmlns:p14="http://schemas.microsoft.com/office/powerpoint/2010/main" spd="slow" advTm="1831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idx="1"/>
          </p:nvPr>
        </p:nvSpPr>
        <p:spPr>
          <a:xfrm>
            <a:off x="648001" y="1272399"/>
            <a:ext cx="7911799" cy="3695843"/>
          </a:xfrm>
        </p:spPr>
        <p:txBody>
          <a:bodyPr>
            <a:normAutofit/>
          </a:bodyPr>
          <a:lstStyle/>
          <a:p>
            <a:r>
              <a:rPr lang="en-AU" altLang="zh-CN" dirty="0"/>
              <a:t>Centralised data &amp; </a:t>
            </a:r>
            <a:r>
              <a:rPr lang="en-US" dirty="0"/>
              <a:t>administrative control</a:t>
            </a:r>
            <a:endParaRPr lang="en-AU" altLang="zh-CN" dirty="0"/>
          </a:p>
          <a:p>
            <a:r>
              <a:rPr lang="en-AU" altLang="zh-CN" dirty="0"/>
              <a:t>Services with a single provider </a:t>
            </a:r>
          </a:p>
          <a:p>
            <a:pPr lvl="1"/>
            <a:r>
              <a:rPr lang="en-AU" altLang="zh-CN" sz="1800" dirty="0"/>
              <a:t>E.g., governments, courts, business monopolies</a:t>
            </a:r>
          </a:p>
          <a:p>
            <a:pPr lvl="1"/>
            <a:r>
              <a:rPr lang="en-AU" altLang="zh-CN" sz="1800" dirty="0"/>
              <a:t>Single point of failure </a:t>
            </a:r>
          </a:p>
          <a:p>
            <a:r>
              <a:rPr lang="en-AU" altLang="zh-CN" dirty="0"/>
              <a:t>Services with alternative providers</a:t>
            </a:r>
          </a:p>
          <a:p>
            <a:pPr lvl="1"/>
            <a:r>
              <a:rPr lang="en-AU" altLang="zh-CN" sz="1800" dirty="0"/>
              <a:t>E.g., telcos, banking, online payments, cloud services</a:t>
            </a:r>
          </a:p>
          <a:p>
            <a:pPr lvl="1"/>
            <a:r>
              <a:rPr lang="en-AU" altLang="zh-CN" sz="1800" dirty="0"/>
              <a:t>Switch or </a:t>
            </a:r>
            <a:r>
              <a:rPr lang="en-US" sz="1800" dirty="0"/>
              <a:t>use multiple providers simultaneously</a:t>
            </a:r>
            <a:endParaRPr lang="en-AU" altLang="zh-CN" sz="1800" dirty="0"/>
          </a:p>
          <a:p>
            <a:pPr lvl="1"/>
            <a:r>
              <a:rPr lang="en-AU" altLang="zh-CN" sz="1800" dirty="0"/>
              <a:t>Failure of a single service provider or business failure affects its users</a:t>
            </a:r>
          </a:p>
          <a:p>
            <a:pPr lvl="2"/>
            <a:r>
              <a:rPr lang="en-AU" altLang="zh-CN" sz="1800" dirty="0"/>
              <a:t>E.g., When a mobile payment company goes bankrupt &amp; switches off the servers, all customers are affected</a:t>
            </a:r>
          </a:p>
        </p:txBody>
      </p:sp>
      <p:sp>
        <p:nvSpPr>
          <p:cNvPr id="2" name="Title 1"/>
          <p:cNvSpPr>
            <a:spLocks noGrp="1"/>
          </p:cNvSpPr>
          <p:nvPr>
            <p:ph type="title"/>
          </p:nvPr>
        </p:nvSpPr>
        <p:spPr>
          <a:xfrm>
            <a:off x="648000" y="287999"/>
            <a:ext cx="6631640" cy="648000"/>
          </a:xfrm>
        </p:spPr>
        <p:txBody>
          <a:bodyPr/>
          <a:lstStyle/>
          <a:p>
            <a:r>
              <a:rPr lang="en-AU" dirty="0"/>
              <a:t>Full Centralisation</a:t>
            </a:r>
          </a:p>
        </p:txBody>
      </p:sp>
      <p:sp>
        <p:nvSpPr>
          <p:cNvPr id="4" name="Slide Number Placeholder 3">
            <a:extLst>
              <a:ext uri="{FF2B5EF4-FFF2-40B4-BE49-F238E27FC236}">
                <a16:creationId xmlns:a16="http://schemas.microsoft.com/office/drawing/2014/main" id="{ADBD73D3-04C6-680A-59B8-962AFA346AE2}"/>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12</a:t>
            </a:fld>
            <a:endParaRPr lang="en-US"/>
          </a:p>
        </p:txBody>
      </p:sp>
    </p:spTree>
    <p:extLst>
      <p:ext uri="{BB962C8B-B14F-4D97-AF65-F5344CB8AC3E}">
        <p14:creationId xmlns:p14="http://schemas.microsoft.com/office/powerpoint/2010/main" val="2194312887"/>
      </p:ext>
    </p:extLst>
  </p:cSld>
  <p:clrMapOvr>
    <a:masterClrMapping/>
  </p:clrMapOvr>
  <mc:AlternateContent xmlns:mc="http://schemas.openxmlformats.org/markup-compatibility/2006" xmlns:p14="http://schemas.microsoft.com/office/powerpoint/2010/main">
    <mc:Choice Requires="p14">
      <p:transition spd="slow" p14:dur="2000" advTm="128514"/>
    </mc:Choice>
    <mc:Fallback xmlns="">
      <p:transition xmlns:p14="http://schemas.microsoft.com/office/powerpoint/2010/main" spd="slow" advTm="12851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idx="1"/>
          </p:nvPr>
        </p:nvSpPr>
        <p:spPr>
          <a:xfrm>
            <a:off x="647700" y="1273175"/>
            <a:ext cx="7912100" cy="3913188"/>
          </a:xfrm>
        </p:spPr>
        <p:txBody>
          <a:bodyPr>
            <a:normAutofit fontScale="92500"/>
          </a:bodyPr>
          <a:lstStyle/>
          <a:p>
            <a:r>
              <a:rPr lang="en-AU" altLang="zh-CN" dirty="0"/>
              <a:t>Decentralised data &amp; </a:t>
            </a:r>
            <a:r>
              <a:rPr lang="en-AU" dirty="0"/>
              <a:t>administrative control</a:t>
            </a:r>
            <a:endParaRPr lang="en-AU" altLang="zh-CN" dirty="0"/>
          </a:p>
          <a:p>
            <a:r>
              <a:rPr lang="en-AU" altLang="zh-CN" dirty="0"/>
              <a:t>Permissionless public blockchains</a:t>
            </a:r>
          </a:p>
          <a:p>
            <a:pPr lvl="1"/>
            <a:r>
              <a:rPr lang="en-AU" sz="1800" dirty="0"/>
              <a:t>Most blockchains logically centralises data</a:t>
            </a:r>
            <a:endParaRPr lang="en-AU" altLang="zh-CN" sz="1800" dirty="0"/>
          </a:p>
          <a:p>
            <a:r>
              <a:rPr lang="en-AU" altLang="zh-CN" dirty="0"/>
              <a:t>Completely open</a:t>
            </a:r>
          </a:p>
          <a:p>
            <a:pPr lvl="1"/>
            <a:r>
              <a:rPr lang="en-AU" altLang="zh-CN" sz="1800" dirty="0"/>
              <a:t>New users can join, validate TXs, or mine/validate blocks at any time</a:t>
            </a:r>
          </a:p>
          <a:p>
            <a:pPr lvl="1"/>
            <a:r>
              <a:rPr lang="en-AU" altLang="zh-CN" sz="1800" dirty="0"/>
              <a:t>Could be across jurisdictional boundaries undermining regulatory controls</a:t>
            </a:r>
            <a:endParaRPr lang="en-AU" altLang="zh-CN" dirty="0"/>
          </a:p>
          <a:p>
            <a:r>
              <a:rPr lang="en-AU" altLang="zh-CN" dirty="0"/>
              <a:t>Need protection against Sybil attacks</a:t>
            </a:r>
          </a:p>
          <a:p>
            <a:pPr lvl="1"/>
            <a:r>
              <a:rPr lang="en-AU" altLang="zh-CN" sz="1800" dirty="0"/>
              <a:t>Sybil attack - where an attacker subverts a service's reputation system by creating many pseudonymous identities &amp; uses them to increase their influence</a:t>
            </a:r>
          </a:p>
          <a:p>
            <a:pPr lvl="1"/>
            <a:r>
              <a:rPr lang="en-AU" altLang="zh-CN" sz="1800" dirty="0" err="1"/>
              <a:t>PoW</a:t>
            </a:r>
            <a:r>
              <a:rPr lang="en-AU" altLang="zh-CN" sz="1800" dirty="0"/>
              <a:t> – Total amount of computational power rather than number of nodes is important for integrity</a:t>
            </a:r>
          </a:p>
          <a:p>
            <a:pPr lvl="1"/>
            <a:r>
              <a:rPr lang="en-AU" altLang="zh-CN" sz="1800" dirty="0"/>
              <a:t>51% attack possible by accumulating massive computing power, but very costly</a:t>
            </a:r>
            <a:endParaRPr lang="en-AU" altLang="zh-CN" dirty="0"/>
          </a:p>
        </p:txBody>
      </p:sp>
      <p:sp>
        <p:nvSpPr>
          <p:cNvPr id="2" name="Title 1"/>
          <p:cNvSpPr>
            <a:spLocks noGrp="1"/>
          </p:cNvSpPr>
          <p:nvPr>
            <p:ph type="title"/>
          </p:nvPr>
        </p:nvSpPr>
        <p:spPr>
          <a:xfrm>
            <a:off x="648000" y="287999"/>
            <a:ext cx="6631640" cy="648000"/>
          </a:xfrm>
        </p:spPr>
        <p:txBody>
          <a:bodyPr/>
          <a:lstStyle/>
          <a:p>
            <a:r>
              <a:rPr lang="en-AU" dirty="0"/>
              <a:t>Full Decentralisation</a:t>
            </a:r>
          </a:p>
        </p:txBody>
      </p:sp>
      <p:sp>
        <p:nvSpPr>
          <p:cNvPr id="4" name="Slide Number Placeholder 3">
            <a:extLst>
              <a:ext uri="{FF2B5EF4-FFF2-40B4-BE49-F238E27FC236}">
                <a16:creationId xmlns:a16="http://schemas.microsoft.com/office/drawing/2014/main" id="{61663AD4-6E1C-03C6-B0EB-812831CC85A8}"/>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13</a:t>
            </a:fld>
            <a:endParaRPr lang="en-US"/>
          </a:p>
        </p:txBody>
      </p:sp>
    </p:spTree>
    <p:extLst>
      <p:ext uri="{BB962C8B-B14F-4D97-AF65-F5344CB8AC3E}">
        <p14:creationId xmlns:p14="http://schemas.microsoft.com/office/powerpoint/2010/main" val="3764747017"/>
      </p:ext>
    </p:extLst>
  </p:cSld>
  <p:clrMapOvr>
    <a:masterClrMapping/>
  </p:clrMapOvr>
  <mc:AlternateContent xmlns:mc="http://schemas.openxmlformats.org/markup-compatibility/2006" xmlns:p14="http://schemas.microsoft.com/office/powerpoint/2010/main">
    <mc:Choice Requires="p14">
      <p:transition spd="slow" p14:dur="2000" advTm="128514"/>
    </mc:Choice>
    <mc:Fallback xmlns="">
      <p:transition xmlns:p14="http://schemas.microsoft.com/office/powerpoint/2010/main" spd="slow" advTm="12851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idx="1"/>
          </p:nvPr>
        </p:nvSpPr>
        <p:spPr>
          <a:xfrm>
            <a:off x="648001" y="1272399"/>
            <a:ext cx="7911799" cy="3695843"/>
          </a:xfrm>
        </p:spPr>
        <p:txBody>
          <a:bodyPr>
            <a:normAutofit/>
          </a:bodyPr>
          <a:lstStyle/>
          <a:p>
            <a:r>
              <a:rPr lang="en-AU" altLang="zh-CN" dirty="0"/>
              <a:t>Partially centralised data &amp; </a:t>
            </a:r>
            <a:r>
              <a:rPr lang="en-US" dirty="0"/>
              <a:t>administrative control</a:t>
            </a:r>
            <a:endParaRPr lang="en-AU" altLang="zh-CN" dirty="0"/>
          </a:p>
          <a:p>
            <a:r>
              <a:rPr lang="en-AU" altLang="zh-CN" dirty="0"/>
              <a:t>Permissioned blockchains require authorities to act as a gatekeeper</a:t>
            </a:r>
          </a:p>
          <a:p>
            <a:pPr lvl="1"/>
            <a:r>
              <a:rPr lang="en-AU" altLang="zh-CN" sz="1800" dirty="0"/>
              <a:t>Permission to join the network (read)</a:t>
            </a:r>
          </a:p>
          <a:p>
            <a:pPr lvl="1"/>
            <a:r>
              <a:rPr lang="en-AU" altLang="zh-CN" sz="1800" dirty="0"/>
              <a:t>Permission to initiate TXs (write)</a:t>
            </a:r>
          </a:p>
          <a:p>
            <a:pPr lvl="1"/>
            <a:r>
              <a:rPr lang="en-AU" altLang="zh-CN" sz="1800" dirty="0"/>
              <a:t>Permission to build blocks</a:t>
            </a:r>
          </a:p>
          <a:p>
            <a:r>
              <a:rPr lang="en-AU" altLang="zh-CN" dirty="0"/>
              <a:t>Permissioned blockchain with permissions for fine-grained operations</a:t>
            </a:r>
          </a:p>
          <a:p>
            <a:pPr lvl="1"/>
            <a:r>
              <a:rPr lang="en-AU" altLang="zh-CN" sz="1800" dirty="0"/>
              <a:t>Permission to create assets</a:t>
            </a:r>
          </a:p>
          <a:p>
            <a:r>
              <a:rPr lang="en-AU" altLang="zh-CN" dirty="0"/>
              <a:t>Permissioned blockchain with permissioned miners/validators (write), &amp; permission-less nodes (read)</a:t>
            </a:r>
          </a:p>
          <a:p>
            <a:pPr lvl="1"/>
            <a:r>
              <a:rPr lang="en-AU" altLang="zh-CN" sz="1800" dirty="0"/>
              <a:t>New users can join &amp; validate TXs, but can’t mine/validate blocks</a:t>
            </a:r>
          </a:p>
        </p:txBody>
      </p:sp>
      <p:sp>
        <p:nvSpPr>
          <p:cNvPr id="2" name="Title 1"/>
          <p:cNvSpPr>
            <a:spLocks noGrp="1"/>
          </p:cNvSpPr>
          <p:nvPr>
            <p:ph type="title"/>
          </p:nvPr>
        </p:nvSpPr>
        <p:spPr>
          <a:xfrm>
            <a:off x="648000" y="287999"/>
            <a:ext cx="6631640" cy="648000"/>
          </a:xfrm>
        </p:spPr>
        <p:txBody>
          <a:bodyPr/>
          <a:lstStyle/>
          <a:p>
            <a:r>
              <a:rPr lang="en-AU" dirty="0"/>
              <a:t>Partial (De)centralisation</a:t>
            </a:r>
          </a:p>
        </p:txBody>
      </p:sp>
      <p:sp>
        <p:nvSpPr>
          <p:cNvPr id="4" name="Slide Number Placeholder 3">
            <a:extLst>
              <a:ext uri="{FF2B5EF4-FFF2-40B4-BE49-F238E27FC236}">
                <a16:creationId xmlns:a16="http://schemas.microsoft.com/office/drawing/2014/main" id="{C48D2BD3-984D-02A1-7FA4-D2FBED62AE65}"/>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14</a:t>
            </a:fld>
            <a:endParaRPr lang="en-US"/>
          </a:p>
        </p:txBody>
      </p:sp>
    </p:spTree>
    <p:extLst>
      <p:ext uri="{BB962C8B-B14F-4D97-AF65-F5344CB8AC3E}">
        <p14:creationId xmlns:p14="http://schemas.microsoft.com/office/powerpoint/2010/main" val="96020521"/>
      </p:ext>
    </p:extLst>
  </p:cSld>
  <p:clrMapOvr>
    <a:masterClrMapping/>
  </p:clrMapOvr>
  <mc:AlternateContent xmlns:mc="http://schemas.openxmlformats.org/markup-compatibility/2006" xmlns:p14="http://schemas.microsoft.com/office/powerpoint/2010/main">
    <mc:Choice Requires="p14">
      <p:transition spd="slow" p14:dur="2000" advTm="128514"/>
    </mc:Choice>
    <mc:Fallback xmlns="">
      <p:transition xmlns:p14="http://schemas.microsoft.com/office/powerpoint/2010/main" spd="slow" advTm="12851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idx="1"/>
          </p:nvPr>
        </p:nvSpPr>
        <p:spPr>
          <a:xfrm>
            <a:off x="647700" y="1273175"/>
            <a:ext cx="7912100" cy="3937000"/>
          </a:xfrm>
        </p:spPr>
        <p:txBody>
          <a:bodyPr>
            <a:normAutofit lnSpcReduction="10000"/>
          </a:bodyPr>
          <a:lstStyle/>
          <a:p>
            <a:r>
              <a:rPr lang="en-AU" altLang="zh-CN" dirty="0"/>
              <a:t>More suitable in regulated industries</a:t>
            </a:r>
          </a:p>
          <a:p>
            <a:pPr lvl="1"/>
            <a:r>
              <a:rPr lang="en-AU" altLang="zh-CN" sz="1800" dirty="0"/>
              <a:t>Control on who can mine</a:t>
            </a:r>
          </a:p>
          <a:p>
            <a:pPr lvl="2"/>
            <a:r>
              <a:rPr lang="en-AU" altLang="zh-CN" sz="1800" dirty="0"/>
              <a:t>E.g., Know-Your-Customer (KYC) regulations require establishing real-world identity of transacting parties</a:t>
            </a:r>
          </a:p>
          <a:p>
            <a:pPr lvl="1"/>
            <a:r>
              <a:rPr lang="en-AU" altLang="zh-CN" sz="1800" dirty="0"/>
              <a:t>Knowing a party establishes some level of trust</a:t>
            </a:r>
          </a:p>
          <a:p>
            <a:pPr lvl="2"/>
            <a:r>
              <a:rPr lang="en-AU" altLang="zh-CN" sz="1800" dirty="0"/>
              <a:t>E.g., overcoming Sybil attacks</a:t>
            </a:r>
          </a:p>
          <a:p>
            <a:pPr lvl="2"/>
            <a:r>
              <a:rPr lang="en-AU" altLang="zh-CN" sz="1800" dirty="0"/>
              <a:t>At least, legal system as backstop</a:t>
            </a:r>
          </a:p>
          <a:p>
            <a:pPr lvl="1"/>
            <a:r>
              <a:rPr lang="en-AU" altLang="zh-CN" sz="1800" dirty="0"/>
              <a:t>Enhanced trust reduces need for extreme consensus protocols &amp; large number of miners/validators</a:t>
            </a:r>
          </a:p>
          <a:p>
            <a:pPr lvl="2"/>
            <a:r>
              <a:rPr lang="en-AU" altLang="zh-CN" sz="1800" dirty="0"/>
              <a:t>High-performance &amp; efficient blockchains/DLTs</a:t>
            </a:r>
          </a:p>
          <a:p>
            <a:pPr lvl="1"/>
            <a:r>
              <a:rPr lang="en-AU" altLang="zh-CN" sz="1800" dirty="0"/>
              <a:t>Permissioned nodes may still get attacked leading to misbehaviour</a:t>
            </a:r>
          </a:p>
          <a:p>
            <a:pPr lvl="2"/>
            <a:r>
              <a:rPr lang="en-AU" altLang="zh-CN" sz="1800" dirty="0"/>
              <a:t>Still need some number of nodes. Question is how many?</a:t>
            </a:r>
          </a:p>
          <a:p>
            <a:pPr lvl="2"/>
            <a:r>
              <a:rPr lang="en-AU" altLang="zh-CN" sz="1800" dirty="0"/>
              <a:t>E.g., Byzantine Fault Tolerance (BFT) based protocols use 3f + 1 nodes to guard against f failures</a:t>
            </a:r>
            <a:endParaRPr lang="en-AU" altLang="zh-CN" dirty="0"/>
          </a:p>
        </p:txBody>
      </p:sp>
      <p:sp>
        <p:nvSpPr>
          <p:cNvPr id="2" name="Title 1"/>
          <p:cNvSpPr>
            <a:spLocks noGrp="1"/>
          </p:cNvSpPr>
          <p:nvPr>
            <p:ph type="title"/>
          </p:nvPr>
        </p:nvSpPr>
        <p:spPr>
          <a:xfrm>
            <a:off x="648000" y="287999"/>
            <a:ext cx="6631640" cy="648000"/>
          </a:xfrm>
        </p:spPr>
        <p:txBody>
          <a:bodyPr/>
          <a:lstStyle/>
          <a:p>
            <a:r>
              <a:rPr lang="en-AU" dirty="0"/>
              <a:t>Partial (De)centralisation (Cont.)</a:t>
            </a:r>
          </a:p>
        </p:txBody>
      </p:sp>
      <p:sp>
        <p:nvSpPr>
          <p:cNvPr id="4" name="Slide Number Placeholder 3">
            <a:extLst>
              <a:ext uri="{FF2B5EF4-FFF2-40B4-BE49-F238E27FC236}">
                <a16:creationId xmlns:a16="http://schemas.microsoft.com/office/drawing/2014/main" id="{8AD6C1A5-6E67-1E6B-F74A-F4DAC11EFC6C}"/>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15</a:t>
            </a:fld>
            <a:endParaRPr lang="en-US"/>
          </a:p>
        </p:txBody>
      </p:sp>
    </p:spTree>
    <p:extLst>
      <p:ext uri="{BB962C8B-B14F-4D97-AF65-F5344CB8AC3E}">
        <p14:creationId xmlns:p14="http://schemas.microsoft.com/office/powerpoint/2010/main" val="1922826591"/>
      </p:ext>
    </p:extLst>
  </p:cSld>
  <p:clrMapOvr>
    <a:masterClrMapping/>
  </p:clrMapOvr>
  <mc:AlternateContent xmlns:mc="http://schemas.openxmlformats.org/markup-compatibility/2006" xmlns:p14="http://schemas.microsoft.com/office/powerpoint/2010/main">
    <mc:Choice Requires="p14">
      <p:transition spd="slow" p14:dur="2000" advTm="128514"/>
    </mc:Choice>
    <mc:Fallback xmlns="">
      <p:transition xmlns:p14="http://schemas.microsoft.com/office/powerpoint/2010/main" spd="slow" advTm="12851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Consensus Protocols</a:t>
            </a:r>
          </a:p>
        </p:txBody>
      </p:sp>
    </p:spTree>
    <p:extLst>
      <p:ext uri="{BB962C8B-B14F-4D97-AF65-F5344CB8AC3E}">
        <p14:creationId xmlns:p14="http://schemas.microsoft.com/office/powerpoint/2010/main" val="859295929"/>
      </p:ext>
    </p:extLst>
  </p:cSld>
  <p:clrMapOvr>
    <a:masterClrMapping/>
  </p:clrMapOvr>
  <mc:AlternateContent xmlns:mc="http://schemas.openxmlformats.org/markup-compatibility/2006" xmlns:p14="http://schemas.microsoft.com/office/powerpoint/2010/main">
    <mc:Choice Requires="p14">
      <p:transition spd="slow" p14:dur="2000" advTm="12859"/>
    </mc:Choice>
    <mc:Fallback xmlns="">
      <p:transition spd="slow" advTm="1285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F600DA-B496-4DD5-ADC7-47167A8F3FDD}"/>
              </a:ext>
            </a:extLst>
          </p:cNvPr>
          <p:cNvSpPr>
            <a:spLocks noGrp="1"/>
          </p:cNvSpPr>
          <p:nvPr>
            <p:ph idx="1"/>
          </p:nvPr>
        </p:nvSpPr>
        <p:spPr>
          <a:xfrm>
            <a:off x="4630995" y="1244944"/>
            <a:ext cx="3937006" cy="3844805"/>
          </a:xfrm>
        </p:spPr>
        <p:txBody>
          <a:bodyPr>
            <a:normAutofit lnSpcReduction="10000"/>
          </a:bodyPr>
          <a:lstStyle/>
          <a:p>
            <a:r>
              <a:rPr lang="en-US" dirty="0"/>
              <a:t>Miners generate new blocks &amp; propagate to peers in blockchain network</a:t>
            </a:r>
          </a:p>
          <a:p>
            <a:r>
              <a:rPr lang="en-US" dirty="0"/>
              <a:t>Miners encounter different competing new blocks</a:t>
            </a:r>
          </a:p>
          <a:p>
            <a:pPr lvl="1"/>
            <a:r>
              <a:rPr lang="en-US" sz="1800" dirty="0"/>
              <a:t>Different sets of TXs in a block</a:t>
            </a:r>
          </a:p>
          <a:p>
            <a:pPr lvl="1"/>
            <a:r>
              <a:rPr lang="en-US" sz="1800" dirty="0"/>
              <a:t>Multiple solutions to PoW puzzle</a:t>
            </a:r>
          </a:p>
          <a:p>
            <a:pPr lvl="1"/>
            <a:r>
              <a:rPr lang="en-US" sz="1800" dirty="0"/>
              <a:t>Network delays</a:t>
            </a:r>
          </a:p>
          <a:p>
            <a:r>
              <a:rPr lang="en-US" dirty="0"/>
              <a:t>Miners resolve this using consensus mechanism</a:t>
            </a:r>
          </a:p>
          <a:p>
            <a:r>
              <a:rPr lang="en-US" dirty="0"/>
              <a:t>Consensus mechanism impacts TX finality</a:t>
            </a:r>
            <a:endParaRPr lang="en-AU" dirty="0"/>
          </a:p>
        </p:txBody>
      </p:sp>
      <p:sp>
        <p:nvSpPr>
          <p:cNvPr id="4" name="Title 3">
            <a:extLst>
              <a:ext uri="{FF2B5EF4-FFF2-40B4-BE49-F238E27FC236}">
                <a16:creationId xmlns:a16="http://schemas.microsoft.com/office/drawing/2014/main" id="{A2AA6159-7D44-4683-9FE8-2F5B492F6624}"/>
              </a:ext>
            </a:extLst>
          </p:cNvPr>
          <p:cNvSpPr>
            <a:spLocks noGrp="1"/>
          </p:cNvSpPr>
          <p:nvPr>
            <p:ph type="title"/>
          </p:nvPr>
        </p:nvSpPr>
        <p:spPr/>
        <p:txBody>
          <a:bodyPr/>
          <a:lstStyle/>
          <a:p>
            <a:r>
              <a:rPr lang="en-US" dirty="0"/>
              <a:t>Consensus Protocol</a:t>
            </a:r>
            <a:endParaRPr lang="en-AU" dirty="0"/>
          </a:p>
        </p:txBody>
      </p:sp>
      <p:grpSp>
        <p:nvGrpSpPr>
          <p:cNvPr id="3" name="Group 2">
            <a:extLst>
              <a:ext uri="{FF2B5EF4-FFF2-40B4-BE49-F238E27FC236}">
                <a16:creationId xmlns:a16="http://schemas.microsoft.com/office/drawing/2014/main" id="{2EA1A770-1AC2-1528-C053-DA2322D87985}"/>
              </a:ext>
            </a:extLst>
          </p:cNvPr>
          <p:cNvGrpSpPr/>
          <p:nvPr/>
        </p:nvGrpSpPr>
        <p:grpSpPr>
          <a:xfrm>
            <a:off x="435895" y="2109038"/>
            <a:ext cx="729081" cy="671010"/>
            <a:chOff x="3347864" y="1347614"/>
            <a:chExt cx="1080120" cy="894680"/>
          </a:xfrm>
        </p:grpSpPr>
        <p:pic>
          <p:nvPicPr>
            <p:cNvPr id="6" name="Picture 5">
              <a:extLst>
                <a:ext uri="{FF2B5EF4-FFF2-40B4-BE49-F238E27FC236}">
                  <a16:creationId xmlns:a16="http://schemas.microsoft.com/office/drawing/2014/main" id="{F90C8E88-76BC-2A9F-CCF1-33FF9CA125BA}"/>
                </a:ext>
              </a:extLst>
            </p:cNvPr>
            <p:cNvPicPr>
              <a:picLocks noChangeAspect="1"/>
            </p:cNvPicPr>
            <p:nvPr/>
          </p:nvPicPr>
          <p:blipFill>
            <a:blip r:embed="rId3"/>
            <a:stretch>
              <a:fillRect/>
            </a:stretch>
          </p:blipFill>
          <p:spPr>
            <a:xfrm>
              <a:off x="3347864" y="1347614"/>
              <a:ext cx="864096" cy="864096"/>
            </a:xfrm>
            <a:prstGeom prst="rect">
              <a:avLst/>
            </a:prstGeom>
          </p:spPr>
        </p:pic>
        <p:sp>
          <p:nvSpPr>
            <p:cNvPr id="7" name="Cube 6">
              <a:extLst>
                <a:ext uri="{FF2B5EF4-FFF2-40B4-BE49-F238E27FC236}">
                  <a16:creationId xmlns:a16="http://schemas.microsoft.com/office/drawing/2014/main" id="{BAAB9341-4976-AB54-4236-AD25ACEECBC0}"/>
                </a:ext>
              </a:extLst>
            </p:cNvPr>
            <p:cNvSpPr/>
            <p:nvPr/>
          </p:nvSpPr>
          <p:spPr>
            <a:xfrm>
              <a:off x="3635896" y="2026270"/>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8" name="Cube 7">
              <a:extLst>
                <a:ext uri="{FF2B5EF4-FFF2-40B4-BE49-F238E27FC236}">
                  <a16:creationId xmlns:a16="http://schemas.microsoft.com/office/drawing/2014/main" id="{CC559DB6-E66C-EE44-0998-6500A76313E9}"/>
                </a:ext>
              </a:extLst>
            </p:cNvPr>
            <p:cNvSpPr/>
            <p:nvPr/>
          </p:nvSpPr>
          <p:spPr>
            <a:xfrm>
              <a:off x="3923928" y="2026270"/>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9" name="Cube 8">
              <a:extLst>
                <a:ext uri="{FF2B5EF4-FFF2-40B4-BE49-F238E27FC236}">
                  <a16:creationId xmlns:a16="http://schemas.microsoft.com/office/drawing/2014/main" id="{5D7CCB43-1F43-C204-0253-6044ABD2C707}"/>
                </a:ext>
              </a:extLst>
            </p:cNvPr>
            <p:cNvSpPr/>
            <p:nvPr/>
          </p:nvSpPr>
          <p:spPr>
            <a:xfrm>
              <a:off x="4211960" y="2026270"/>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10" name="Cube 9">
              <a:extLst>
                <a:ext uri="{FF2B5EF4-FFF2-40B4-BE49-F238E27FC236}">
                  <a16:creationId xmlns:a16="http://schemas.microsoft.com/office/drawing/2014/main" id="{74D2FB91-8A72-2DEF-E2CD-EA5882904761}"/>
                </a:ext>
              </a:extLst>
            </p:cNvPr>
            <p:cNvSpPr/>
            <p:nvPr/>
          </p:nvSpPr>
          <p:spPr>
            <a:xfrm>
              <a:off x="3851920" y="1738238"/>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20" dirty="0"/>
            </a:p>
          </p:txBody>
        </p:sp>
        <p:cxnSp>
          <p:nvCxnSpPr>
            <p:cNvPr id="11" name="Straight Arrow Connector 10">
              <a:extLst>
                <a:ext uri="{FF2B5EF4-FFF2-40B4-BE49-F238E27FC236}">
                  <a16:creationId xmlns:a16="http://schemas.microsoft.com/office/drawing/2014/main" id="{D99F09C7-05E3-7E9A-55C0-AA38059F213B}"/>
                </a:ext>
              </a:extLst>
            </p:cNvPr>
            <p:cNvCxnSpPr>
              <a:stCxn id="8" idx="1"/>
              <a:endCxn id="10" idx="3"/>
            </p:cNvCxnSpPr>
            <p:nvPr/>
          </p:nvCxnSpPr>
          <p:spPr>
            <a:xfrm flipH="1" flipV="1">
              <a:off x="3932929" y="1954262"/>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F12ED12-2664-3208-80CF-6BEAE034D88B}"/>
                </a:ext>
              </a:extLst>
            </p:cNvPr>
            <p:cNvCxnSpPr>
              <a:stCxn id="7" idx="4"/>
              <a:endCxn id="8" idx="2"/>
            </p:cNvCxnSpPr>
            <p:nvPr/>
          </p:nvCxnSpPr>
          <p:spPr>
            <a:xfrm>
              <a:off x="3797914" y="2161285"/>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680559B-CC87-2722-7229-9125BFCCBAC4}"/>
                </a:ext>
              </a:extLst>
            </p:cNvPr>
            <p:cNvCxnSpPr>
              <a:stCxn id="8" idx="4"/>
              <a:endCxn id="9" idx="2"/>
            </p:cNvCxnSpPr>
            <p:nvPr/>
          </p:nvCxnSpPr>
          <p:spPr>
            <a:xfrm>
              <a:off x="4085946" y="2161285"/>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DA4B50AC-F949-2E56-B9A5-AF06656A5F81}"/>
              </a:ext>
            </a:extLst>
          </p:cNvPr>
          <p:cNvGrpSpPr/>
          <p:nvPr/>
        </p:nvGrpSpPr>
        <p:grpSpPr>
          <a:xfrm>
            <a:off x="970554" y="3837231"/>
            <a:ext cx="729081" cy="671010"/>
            <a:chOff x="4139952" y="3651870"/>
            <a:chExt cx="1080120" cy="894680"/>
          </a:xfrm>
        </p:grpSpPr>
        <p:pic>
          <p:nvPicPr>
            <p:cNvPr id="15" name="Picture 14">
              <a:extLst>
                <a:ext uri="{FF2B5EF4-FFF2-40B4-BE49-F238E27FC236}">
                  <a16:creationId xmlns:a16="http://schemas.microsoft.com/office/drawing/2014/main" id="{D2F7FD78-2770-4C3F-6F7B-F5BDBEA66DFD}"/>
                </a:ext>
              </a:extLst>
            </p:cNvPr>
            <p:cNvPicPr>
              <a:picLocks noChangeAspect="1"/>
            </p:cNvPicPr>
            <p:nvPr/>
          </p:nvPicPr>
          <p:blipFill>
            <a:blip r:embed="rId3"/>
            <a:stretch>
              <a:fillRect/>
            </a:stretch>
          </p:blipFill>
          <p:spPr>
            <a:xfrm>
              <a:off x="4139952" y="3651870"/>
              <a:ext cx="864096" cy="864096"/>
            </a:xfrm>
            <a:prstGeom prst="rect">
              <a:avLst/>
            </a:prstGeom>
          </p:spPr>
        </p:pic>
        <p:sp>
          <p:nvSpPr>
            <p:cNvPr id="16" name="Cube 15">
              <a:extLst>
                <a:ext uri="{FF2B5EF4-FFF2-40B4-BE49-F238E27FC236}">
                  <a16:creationId xmlns:a16="http://schemas.microsoft.com/office/drawing/2014/main" id="{44A7A4CF-63B3-2006-506C-508357B82584}"/>
                </a:ext>
              </a:extLst>
            </p:cNvPr>
            <p:cNvSpPr/>
            <p:nvPr/>
          </p:nvSpPr>
          <p:spPr>
            <a:xfrm>
              <a:off x="4427984"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17" name="Cube 16">
              <a:extLst>
                <a:ext uri="{FF2B5EF4-FFF2-40B4-BE49-F238E27FC236}">
                  <a16:creationId xmlns:a16="http://schemas.microsoft.com/office/drawing/2014/main" id="{E920A13F-5B10-AF18-7889-FABFA0FBA9A5}"/>
                </a:ext>
              </a:extLst>
            </p:cNvPr>
            <p:cNvSpPr/>
            <p:nvPr/>
          </p:nvSpPr>
          <p:spPr>
            <a:xfrm>
              <a:off x="4716016"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18" name="Cube 17">
              <a:extLst>
                <a:ext uri="{FF2B5EF4-FFF2-40B4-BE49-F238E27FC236}">
                  <a16:creationId xmlns:a16="http://schemas.microsoft.com/office/drawing/2014/main" id="{723B5383-23FB-52B2-E31F-3009BF96063D}"/>
                </a:ext>
              </a:extLst>
            </p:cNvPr>
            <p:cNvSpPr/>
            <p:nvPr/>
          </p:nvSpPr>
          <p:spPr>
            <a:xfrm>
              <a:off x="5004048"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19" name="Cube 18">
              <a:extLst>
                <a:ext uri="{FF2B5EF4-FFF2-40B4-BE49-F238E27FC236}">
                  <a16:creationId xmlns:a16="http://schemas.microsoft.com/office/drawing/2014/main" id="{9799A424-764A-2D56-DD06-5E91F4C6CB40}"/>
                </a:ext>
              </a:extLst>
            </p:cNvPr>
            <p:cNvSpPr/>
            <p:nvPr/>
          </p:nvSpPr>
          <p:spPr>
            <a:xfrm>
              <a:off x="4644008" y="4042494"/>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20" dirty="0"/>
            </a:p>
          </p:txBody>
        </p:sp>
        <p:cxnSp>
          <p:nvCxnSpPr>
            <p:cNvPr id="20" name="Straight Arrow Connector 19">
              <a:extLst>
                <a:ext uri="{FF2B5EF4-FFF2-40B4-BE49-F238E27FC236}">
                  <a16:creationId xmlns:a16="http://schemas.microsoft.com/office/drawing/2014/main" id="{7D5DF91F-33AF-344A-6355-924C84ADA449}"/>
                </a:ext>
              </a:extLst>
            </p:cNvPr>
            <p:cNvCxnSpPr>
              <a:stCxn id="17" idx="1"/>
              <a:endCxn id="19" idx="3"/>
            </p:cNvCxnSpPr>
            <p:nvPr/>
          </p:nvCxnSpPr>
          <p:spPr>
            <a:xfrm flipH="1" flipV="1">
              <a:off x="4725017" y="4258518"/>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0EB7E40-219C-032F-04B4-DDE18605E81F}"/>
                </a:ext>
              </a:extLst>
            </p:cNvPr>
            <p:cNvCxnSpPr>
              <a:stCxn id="16" idx="4"/>
              <a:endCxn id="17" idx="2"/>
            </p:cNvCxnSpPr>
            <p:nvPr/>
          </p:nvCxnSpPr>
          <p:spPr>
            <a:xfrm>
              <a:off x="4590002" y="4465541"/>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ADC80007-8C1C-30B8-55AD-6F572CEE7EE9}"/>
                </a:ext>
              </a:extLst>
            </p:cNvPr>
            <p:cNvCxnSpPr>
              <a:stCxn id="17" idx="4"/>
              <a:endCxn id="18" idx="2"/>
            </p:cNvCxnSpPr>
            <p:nvPr/>
          </p:nvCxnSpPr>
          <p:spPr>
            <a:xfrm>
              <a:off x="4878034" y="4465541"/>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518B0330-CFD7-2F65-EB62-7AC66C53D7A5}"/>
              </a:ext>
            </a:extLst>
          </p:cNvPr>
          <p:cNvGrpSpPr/>
          <p:nvPr/>
        </p:nvGrpSpPr>
        <p:grpSpPr>
          <a:xfrm>
            <a:off x="3011981" y="3837231"/>
            <a:ext cx="729081" cy="671010"/>
            <a:chOff x="7164288" y="3651870"/>
            <a:chExt cx="1080120" cy="894680"/>
          </a:xfrm>
        </p:grpSpPr>
        <p:pic>
          <p:nvPicPr>
            <p:cNvPr id="24" name="Picture 23">
              <a:extLst>
                <a:ext uri="{FF2B5EF4-FFF2-40B4-BE49-F238E27FC236}">
                  <a16:creationId xmlns:a16="http://schemas.microsoft.com/office/drawing/2014/main" id="{F530EF18-EE2A-F576-FFCC-334FFB3A5CD6}"/>
                </a:ext>
              </a:extLst>
            </p:cNvPr>
            <p:cNvPicPr>
              <a:picLocks noChangeAspect="1"/>
            </p:cNvPicPr>
            <p:nvPr/>
          </p:nvPicPr>
          <p:blipFill>
            <a:blip r:embed="rId3"/>
            <a:stretch>
              <a:fillRect/>
            </a:stretch>
          </p:blipFill>
          <p:spPr>
            <a:xfrm>
              <a:off x="7164288" y="3651870"/>
              <a:ext cx="864096" cy="864096"/>
            </a:xfrm>
            <a:prstGeom prst="rect">
              <a:avLst/>
            </a:prstGeom>
          </p:spPr>
        </p:pic>
        <p:sp>
          <p:nvSpPr>
            <p:cNvPr id="25" name="Cube 24">
              <a:extLst>
                <a:ext uri="{FF2B5EF4-FFF2-40B4-BE49-F238E27FC236}">
                  <a16:creationId xmlns:a16="http://schemas.microsoft.com/office/drawing/2014/main" id="{4417A05F-13D6-1CBD-6F0B-ACE95FB9887D}"/>
                </a:ext>
              </a:extLst>
            </p:cNvPr>
            <p:cNvSpPr/>
            <p:nvPr/>
          </p:nvSpPr>
          <p:spPr>
            <a:xfrm>
              <a:off x="7452320"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26" name="Cube 25">
              <a:extLst>
                <a:ext uri="{FF2B5EF4-FFF2-40B4-BE49-F238E27FC236}">
                  <a16:creationId xmlns:a16="http://schemas.microsoft.com/office/drawing/2014/main" id="{6DC83BC8-81EB-2261-B2AF-54E96F688DFE}"/>
                </a:ext>
              </a:extLst>
            </p:cNvPr>
            <p:cNvSpPr/>
            <p:nvPr/>
          </p:nvSpPr>
          <p:spPr>
            <a:xfrm>
              <a:off x="7740352"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27" name="Cube 26">
              <a:extLst>
                <a:ext uri="{FF2B5EF4-FFF2-40B4-BE49-F238E27FC236}">
                  <a16:creationId xmlns:a16="http://schemas.microsoft.com/office/drawing/2014/main" id="{7F730D3B-5F84-1543-C62C-DC278294E32E}"/>
                </a:ext>
              </a:extLst>
            </p:cNvPr>
            <p:cNvSpPr/>
            <p:nvPr/>
          </p:nvSpPr>
          <p:spPr>
            <a:xfrm>
              <a:off x="8028384" y="4330526"/>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28" name="Cube 27">
              <a:extLst>
                <a:ext uri="{FF2B5EF4-FFF2-40B4-BE49-F238E27FC236}">
                  <a16:creationId xmlns:a16="http://schemas.microsoft.com/office/drawing/2014/main" id="{1AD5EDAB-42A1-6A95-57E8-58F234B98670}"/>
                </a:ext>
              </a:extLst>
            </p:cNvPr>
            <p:cNvSpPr/>
            <p:nvPr/>
          </p:nvSpPr>
          <p:spPr>
            <a:xfrm>
              <a:off x="7668344" y="4042494"/>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20" dirty="0"/>
            </a:p>
          </p:txBody>
        </p:sp>
        <p:cxnSp>
          <p:nvCxnSpPr>
            <p:cNvPr id="29" name="Straight Arrow Connector 28">
              <a:extLst>
                <a:ext uri="{FF2B5EF4-FFF2-40B4-BE49-F238E27FC236}">
                  <a16:creationId xmlns:a16="http://schemas.microsoft.com/office/drawing/2014/main" id="{544713CA-931D-FC5C-1DC9-5C0209FCAF36}"/>
                </a:ext>
              </a:extLst>
            </p:cNvPr>
            <p:cNvCxnSpPr>
              <a:stCxn id="26" idx="1"/>
              <a:endCxn id="28" idx="3"/>
            </p:cNvCxnSpPr>
            <p:nvPr/>
          </p:nvCxnSpPr>
          <p:spPr>
            <a:xfrm flipH="1" flipV="1">
              <a:off x="7749353" y="4258518"/>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78245ED-F3DB-C040-5EE3-DF83C49A4C42}"/>
                </a:ext>
              </a:extLst>
            </p:cNvPr>
            <p:cNvCxnSpPr>
              <a:stCxn id="25" idx="4"/>
              <a:endCxn id="26" idx="2"/>
            </p:cNvCxnSpPr>
            <p:nvPr/>
          </p:nvCxnSpPr>
          <p:spPr>
            <a:xfrm>
              <a:off x="7614338" y="4465541"/>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66079A8-F7B6-B01E-4C08-DA48799C3760}"/>
                </a:ext>
              </a:extLst>
            </p:cNvPr>
            <p:cNvCxnSpPr>
              <a:stCxn id="26" idx="4"/>
              <a:endCxn id="27" idx="2"/>
            </p:cNvCxnSpPr>
            <p:nvPr/>
          </p:nvCxnSpPr>
          <p:spPr>
            <a:xfrm>
              <a:off x="7902370" y="4465541"/>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a:extLst>
              <a:ext uri="{FF2B5EF4-FFF2-40B4-BE49-F238E27FC236}">
                <a16:creationId xmlns:a16="http://schemas.microsoft.com/office/drawing/2014/main" id="{78C55527-707B-11F2-160D-77E998BB11A8}"/>
              </a:ext>
            </a:extLst>
          </p:cNvPr>
          <p:cNvGrpSpPr/>
          <p:nvPr/>
        </p:nvGrpSpPr>
        <p:grpSpPr>
          <a:xfrm>
            <a:off x="3595246" y="2055033"/>
            <a:ext cx="729081" cy="671010"/>
            <a:chOff x="8028384" y="1275606"/>
            <a:chExt cx="1080120" cy="894680"/>
          </a:xfrm>
        </p:grpSpPr>
        <p:pic>
          <p:nvPicPr>
            <p:cNvPr id="33" name="Picture 32">
              <a:extLst>
                <a:ext uri="{FF2B5EF4-FFF2-40B4-BE49-F238E27FC236}">
                  <a16:creationId xmlns:a16="http://schemas.microsoft.com/office/drawing/2014/main" id="{D5E51AD6-914F-E4AF-2BE1-8E0FFD5FCF4B}"/>
                </a:ext>
              </a:extLst>
            </p:cNvPr>
            <p:cNvPicPr>
              <a:picLocks noChangeAspect="1"/>
            </p:cNvPicPr>
            <p:nvPr/>
          </p:nvPicPr>
          <p:blipFill>
            <a:blip r:embed="rId3"/>
            <a:stretch>
              <a:fillRect/>
            </a:stretch>
          </p:blipFill>
          <p:spPr>
            <a:xfrm>
              <a:off x="8028384" y="1275606"/>
              <a:ext cx="864096" cy="864096"/>
            </a:xfrm>
            <a:prstGeom prst="rect">
              <a:avLst/>
            </a:prstGeom>
          </p:spPr>
        </p:pic>
        <p:sp>
          <p:nvSpPr>
            <p:cNvPr id="34" name="Cube 33">
              <a:extLst>
                <a:ext uri="{FF2B5EF4-FFF2-40B4-BE49-F238E27FC236}">
                  <a16:creationId xmlns:a16="http://schemas.microsoft.com/office/drawing/2014/main" id="{EE8D899F-1FDB-448D-2DEB-37713660218E}"/>
                </a:ext>
              </a:extLst>
            </p:cNvPr>
            <p:cNvSpPr/>
            <p:nvPr/>
          </p:nvSpPr>
          <p:spPr>
            <a:xfrm>
              <a:off x="8316416" y="195426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35" name="Cube 34">
              <a:extLst>
                <a:ext uri="{FF2B5EF4-FFF2-40B4-BE49-F238E27FC236}">
                  <a16:creationId xmlns:a16="http://schemas.microsoft.com/office/drawing/2014/main" id="{95441300-060D-6FE8-D92C-061AAE7AC106}"/>
                </a:ext>
              </a:extLst>
            </p:cNvPr>
            <p:cNvSpPr/>
            <p:nvPr/>
          </p:nvSpPr>
          <p:spPr>
            <a:xfrm>
              <a:off x="8604448" y="195426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36" name="Cube 35">
              <a:extLst>
                <a:ext uri="{FF2B5EF4-FFF2-40B4-BE49-F238E27FC236}">
                  <a16:creationId xmlns:a16="http://schemas.microsoft.com/office/drawing/2014/main" id="{26549B12-B787-2EBD-D53D-F933C2F73021}"/>
                </a:ext>
              </a:extLst>
            </p:cNvPr>
            <p:cNvSpPr/>
            <p:nvPr/>
          </p:nvSpPr>
          <p:spPr>
            <a:xfrm>
              <a:off x="8892480" y="195426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37" name="Cube 36">
              <a:extLst>
                <a:ext uri="{FF2B5EF4-FFF2-40B4-BE49-F238E27FC236}">
                  <a16:creationId xmlns:a16="http://schemas.microsoft.com/office/drawing/2014/main" id="{734C62E2-F9C4-748C-F803-13484F46AD68}"/>
                </a:ext>
              </a:extLst>
            </p:cNvPr>
            <p:cNvSpPr/>
            <p:nvPr/>
          </p:nvSpPr>
          <p:spPr>
            <a:xfrm>
              <a:off x="8532440" y="1666230"/>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20" dirty="0"/>
            </a:p>
          </p:txBody>
        </p:sp>
        <p:cxnSp>
          <p:nvCxnSpPr>
            <p:cNvPr id="38" name="Straight Arrow Connector 37">
              <a:extLst>
                <a:ext uri="{FF2B5EF4-FFF2-40B4-BE49-F238E27FC236}">
                  <a16:creationId xmlns:a16="http://schemas.microsoft.com/office/drawing/2014/main" id="{46D223B3-DFB8-5FEE-B755-4CDDBA186CE7}"/>
                </a:ext>
              </a:extLst>
            </p:cNvPr>
            <p:cNvCxnSpPr>
              <a:stCxn id="35" idx="1"/>
              <a:endCxn id="37" idx="3"/>
            </p:cNvCxnSpPr>
            <p:nvPr/>
          </p:nvCxnSpPr>
          <p:spPr>
            <a:xfrm flipH="1" flipV="1">
              <a:off x="8613449" y="1882254"/>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C89F9CC-C17B-2659-9652-E0397F43DD23}"/>
                </a:ext>
              </a:extLst>
            </p:cNvPr>
            <p:cNvCxnSpPr>
              <a:stCxn id="34" idx="4"/>
              <a:endCxn id="35" idx="2"/>
            </p:cNvCxnSpPr>
            <p:nvPr/>
          </p:nvCxnSpPr>
          <p:spPr>
            <a:xfrm>
              <a:off x="8478434" y="2089277"/>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F43661D-21B1-B5E9-29E8-EDF8BF687E24}"/>
                </a:ext>
              </a:extLst>
            </p:cNvPr>
            <p:cNvCxnSpPr>
              <a:stCxn id="35" idx="4"/>
              <a:endCxn id="36" idx="2"/>
            </p:cNvCxnSpPr>
            <p:nvPr/>
          </p:nvCxnSpPr>
          <p:spPr>
            <a:xfrm>
              <a:off x="8766466" y="2089277"/>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cxnSp>
        <p:nvCxnSpPr>
          <p:cNvPr id="41" name="Straight Connector 40">
            <a:extLst>
              <a:ext uri="{FF2B5EF4-FFF2-40B4-BE49-F238E27FC236}">
                <a16:creationId xmlns:a16="http://schemas.microsoft.com/office/drawing/2014/main" id="{B2CE0071-EE4B-C0BA-5244-AEB2D07DA334}"/>
              </a:ext>
            </a:extLst>
          </p:cNvPr>
          <p:cNvCxnSpPr>
            <a:endCxn id="24" idx="1"/>
          </p:cNvCxnSpPr>
          <p:nvPr/>
        </p:nvCxnSpPr>
        <p:spPr>
          <a:xfrm>
            <a:off x="776132" y="2865122"/>
            <a:ext cx="2235848" cy="1296144"/>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579C7CCE-D832-DF12-F6A5-34905169FB78}"/>
              </a:ext>
            </a:extLst>
          </p:cNvPr>
          <p:cNvCxnSpPr>
            <a:stCxn id="15" idx="3"/>
            <a:endCxn id="24" idx="1"/>
          </p:cNvCxnSpPr>
          <p:nvPr/>
        </p:nvCxnSpPr>
        <p:spPr>
          <a:xfrm>
            <a:off x="1553818" y="4161266"/>
            <a:ext cx="1458162" cy="0"/>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164AB62-F105-9106-7B3B-C09B2A573638}"/>
              </a:ext>
            </a:extLst>
          </p:cNvPr>
          <p:cNvCxnSpPr/>
          <p:nvPr/>
        </p:nvCxnSpPr>
        <p:spPr>
          <a:xfrm flipH="1">
            <a:off x="3449429" y="2757110"/>
            <a:ext cx="291632" cy="1026114"/>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375D5283-663D-7869-31C8-44CAE4FCF9D0}"/>
              </a:ext>
            </a:extLst>
          </p:cNvPr>
          <p:cNvCxnSpPr>
            <a:stCxn id="50" idx="3"/>
          </p:cNvCxnSpPr>
          <p:nvPr/>
        </p:nvCxnSpPr>
        <p:spPr>
          <a:xfrm>
            <a:off x="2720348" y="1568978"/>
            <a:ext cx="972108" cy="486054"/>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D5BB01E1-0D15-FE57-2BBC-129E2F4A4106}"/>
              </a:ext>
            </a:extLst>
          </p:cNvPr>
          <p:cNvCxnSpPr>
            <a:stCxn id="50" idx="1"/>
          </p:cNvCxnSpPr>
          <p:nvPr/>
        </p:nvCxnSpPr>
        <p:spPr>
          <a:xfrm flipH="1">
            <a:off x="1019159" y="1568979"/>
            <a:ext cx="1117925" cy="702078"/>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0356FFF-EEE1-65A9-0325-459F9B72F1D3}"/>
              </a:ext>
            </a:extLst>
          </p:cNvPr>
          <p:cNvCxnSpPr>
            <a:endCxn id="15" idx="0"/>
          </p:cNvCxnSpPr>
          <p:nvPr/>
        </p:nvCxnSpPr>
        <p:spPr>
          <a:xfrm>
            <a:off x="776132" y="2865122"/>
            <a:ext cx="486054" cy="972108"/>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B7A8FD4-2034-DE85-A4A2-5437E2178F4F}"/>
              </a:ext>
            </a:extLst>
          </p:cNvPr>
          <p:cNvCxnSpPr>
            <a:stCxn id="50" idx="1"/>
            <a:endCxn id="15" idx="0"/>
          </p:cNvCxnSpPr>
          <p:nvPr/>
        </p:nvCxnSpPr>
        <p:spPr>
          <a:xfrm flipH="1">
            <a:off x="1262185" y="1568978"/>
            <a:ext cx="874898" cy="2268252"/>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F042859A-05F5-4F24-9F81-A609C51147D6}"/>
              </a:ext>
            </a:extLst>
          </p:cNvPr>
          <p:cNvCxnSpPr>
            <a:stCxn id="50" idx="3"/>
          </p:cNvCxnSpPr>
          <p:nvPr/>
        </p:nvCxnSpPr>
        <p:spPr>
          <a:xfrm>
            <a:off x="2720349" y="1568979"/>
            <a:ext cx="729081" cy="2214246"/>
          </a:xfrm>
          <a:prstGeom prst="line">
            <a:avLst/>
          </a:prstGeom>
          <a:ln w="28575" cmpd="sng"/>
        </p:spPr>
        <p:style>
          <a:lnRef idx="2">
            <a:schemeClr val="accent1"/>
          </a:lnRef>
          <a:fillRef idx="0">
            <a:schemeClr val="accent1"/>
          </a:fillRef>
          <a:effectRef idx="1">
            <a:schemeClr val="accent1"/>
          </a:effectRef>
          <a:fontRef idx="minor">
            <a:schemeClr val="tx1"/>
          </a:fontRef>
        </p:style>
      </p:cxnSp>
      <p:grpSp>
        <p:nvGrpSpPr>
          <p:cNvPr id="49" name="Group 48">
            <a:extLst>
              <a:ext uri="{FF2B5EF4-FFF2-40B4-BE49-F238E27FC236}">
                <a16:creationId xmlns:a16="http://schemas.microsoft.com/office/drawing/2014/main" id="{B0F33FFD-9AD2-0BE7-139B-738ACF4AE4B1}"/>
              </a:ext>
            </a:extLst>
          </p:cNvPr>
          <p:cNvGrpSpPr/>
          <p:nvPr/>
        </p:nvGrpSpPr>
        <p:grpSpPr>
          <a:xfrm>
            <a:off x="2137084" y="1244943"/>
            <a:ext cx="729081" cy="671010"/>
            <a:chOff x="5868144" y="195486"/>
            <a:chExt cx="1080120" cy="894680"/>
          </a:xfrm>
        </p:grpSpPr>
        <p:pic>
          <p:nvPicPr>
            <p:cNvPr id="50" name="Picture 49">
              <a:extLst>
                <a:ext uri="{FF2B5EF4-FFF2-40B4-BE49-F238E27FC236}">
                  <a16:creationId xmlns:a16="http://schemas.microsoft.com/office/drawing/2014/main" id="{8F57CAE4-6476-254A-AE68-3597FE0B3B4D}"/>
                </a:ext>
              </a:extLst>
            </p:cNvPr>
            <p:cNvPicPr>
              <a:picLocks noChangeAspect="1"/>
            </p:cNvPicPr>
            <p:nvPr/>
          </p:nvPicPr>
          <p:blipFill>
            <a:blip r:embed="rId3"/>
            <a:stretch>
              <a:fillRect/>
            </a:stretch>
          </p:blipFill>
          <p:spPr>
            <a:xfrm>
              <a:off x="5868144" y="195486"/>
              <a:ext cx="864096" cy="864096"/>
            </a:xfrm>
            <a:prstGeom prst="rect">
              <a:avLst/>
            </a:prstGeom>
          </p:spPr>
        </p:pic>
        <p:sp>
          <p:nvSpPr>
            <p:cNvPr id="51" name="Cube 50">
              <a:extLst>
                <a:ext uri="{FF2B5EF4-FFF2-40B4-BE49-F238E27FC236}">
                  <a16:creationId xmlns:a16="http://schemas.microsoft.com/office/drawing/2014/main" id="{EF1464F4-A33A-5573-9964-F1CDCC632549}"/>
                </a:ext>
              </a:extLst>
            </p:cNvPr>
            <p:cNvSpPr/>
            <p:nvPr/>
          </p:nvSpPr>
          <p:spPr>
            <a:xfrm>
              <a:off x="6156176" y="87414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52" name="Cube 51">
              <a:extLst>
                <a:ext uri="{FF2B5EF4-FFF2-40B4-BE49-F238E27FC236}">
                  <a16:creationId xmlns:a16="http://schemas.microsoft.com/office/drawing/2014/main" id="{2DA17BF7-D09F-727B-D32E-D786B58CA538}"/>
                </a:ext>
              </a:extLst>
            </p:cNvPr>
            <p:cNvSpPr/>
            <p:nvPr/>
          </p:nvSpPr>
          <p:spPr>
            <a:xfrm>
              <a:off x="6444208" y="87414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53" name="Cube 52">
              <a:extLst>
                <a:ext uri="{FF2B5EF4-FFF2-40B4-BE49-F238E27FC236}">
                  <a16:creationId xmlns:a16="http://schemas.microsoft.com/office/drawing/2014/main" id="{B77FDF47-3394-FEDF-7F21-42A8B8934B5B}"/>
                </a:ext>
              </a:extLst>
            </p:cNvPr>
            <p:cNvSpPr/>
            <p:nvPr/>
          </p:nvSpPr>
          <p:spPr>
            <a:xfrm>
              <a:off x="6732240" y="874142"/>
              <a:ext cx="216024" cy="216024"/>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54" name="Cube 53">
              <a:extLst>
                <a:ext uri="{FF2B5EF4-FFF2-40B4-BE49-F238E27FC236}">
                  <a16:creationId xmlns:a16="http://schemas.microsoft.com/office/drawing/2014/main" id="{DDF47E96-52C5-2071-704F-858127E04E89}"/>
                </a:ext>
              </a:extLst>
            </p:cNvPr>
            <p:cNvSpPr/>
            <p:nvPr/>
          </p:nvSpPr>
          <p:spPr>
            <a:xfrm>
              <a:off x="6372200" y="586110"/>
              <a:ext cx="216024" cy="216024"/>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20" dirty="0"/>
            </a:p>
          </p:txBody>
        </p:sp>
        <p:cxnSp>
          <p:nvCxnSpPr>
            <p:cNvPr id="55" name="Straight Arrow Connector 54">
              <a:extLst>
                <a:ext uri="{FF2B5EF4-FFF2-40B4-BE49-F238E27FC236}">
                  <a16:creationId xmlns:a16="http://schemas.microsoft.com/office/drawing/2014/main" id="{DA6EF30F-9579-C1FA-69C9-7E78B41D5A3F}"/>
                </a:ext>
              </a:extLst>
            </p:cNvPr>
            <p:cNvCxnSpPr>
              <a:stCxn id="52" idx="1"/>
              <a:endCxn id="54" idx="3"/>
            </p:cNvCxnSpPr>
            <p:nvPr/>
          </p:nvCxnSpPr>
          <p:spPr>
            <a:xfrm flipH="1" flipV="1">
              <a:off x="6453209" y="802134"/>
              <a:ext cx="72008" cy="126014"/>
            </a:xfrm>
            <a:prstGeom prst="straightConnector1">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F5FB00B-59F4-ACC0-01F0-CDE85F9D0287}"/>
                </a:ext>
              </a:extLst>
            </p:cNvPr>
            <p:cNvCxnSpPr>
              <a:stCxn id="51" idx="4"/>
              <a:endCxn id="52" idx="2"/>
            </p:cNvCxnSpPr>
            <p:nvPr/>
          </p:nvCxnSpPr>
          <p:spPr>
            <a:xfrm>
              <a:off x="6318194" y="1009157"/>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AC3A52DE-41C9-87D4-A88E-3480DFBF67FE}"/>
                </a:ext>
              </a:extLst>
            </p:cNvPr>
            <p:cNvCxnSpPr>
              <a:stCxn id="52" idx="4"/>
              <a:endCxn id="53" idx="2"/>
            </p:cNvCxnSpPr>
            <p:nvPr/>
          </p:nvCxnSpPr>
          <p:spPr>
            <a:xfrm>
              <a:off x="6606226" y="1009157"/>
              <a:ext cx="126014" cy="0"/>
            </a:xfrm>
            <a:prstGeom prst="line">
              <a:avLst/>
            </a:prstGeom>
            <a:ln w="12700" cmpd="sng"/>
          </p:spPr>
          <p:style>
            <a:lnRef idx="2">
              <a:schemeClr val="accent1"/>
            </a:lnRef>
            <a:fillRef idx="0">
              <a:schemeClr val="accent1"/>
            </a:fillRef>
            <a:effectRef idx="1">
              <a:schemeClr val="accent1"/>
            </a:effectRef>
            <a:fontRef idx="minor">
              <a:schemeClr val="tx1"/>
            </a:fontRef>
          </p:style>
        </p:cxnSp>
      </p:grpSp>
      <p:cxnSp>
        <p:nvCxnSpPr>
          <p:cNvPr id="58" name="Straight Connector 57">
            <a:extLst>
              <a:ext uri="{FF2B5EF4-FFF2-40B4-BE49-F238E27FC236}">
                <a16:creationId xmlns:a16="http://schemas.microsoft.com/office/drawing/2014/main" id="{0D239E66-86DF-F76C-CF70-AAC8FA3D22DD}"/>
              </a:ext>
            </a:extLst>
          </p:cNvPr>
          <p:cNvCxnSpPr/>
          <p:nvPr/>
        </p:nvCxnSpPr>
        <p:spPr>
          <a:xfrm flipH="1">
            <a:off x="1019160" y="2055033"/>
            <a:ext cx="2673297" cy="216024"/>
          </a:xfrm>
          <a:prstGeom prst="line">
            <a:avLst/>
          </a:prstGeom>
          <a:ln w="28575" cmpd="sng"/>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7D3682C3-6984-F2AA-CAEA-3DBA4CF4F2E9}"/>
              </a:ext>
            </a:extLst>
          </p:cNvPr>
          <p:cNvCxnSpPr>
            <a:endCxn id="15" idx="3"/>
          </p:cNvCxnSpPr>
          <p:nvPr/>
        </p:nvCxnSpPr>
        <p:spPr>
          <a:xfrm flipH="1">
            <a:off x="1553819" y="2757111"/>
            <a:ext cx="2187243" cy="1404156"/>
          </a:xfrm>
          <a:prstGeom prst="line">
            <a:avLst/>
          </a:prstGeom>
          <a:ln w="28575" cmpd="sng"/>
        </p:spPr>
        <p:style>
          <a:lnRef idx="2">
            <a:schemeClr val="accent1"/>
          </a:lnRef>
          <a:fillRef idx="0">
            <a:schemeClr val="accent1"/>
          </a:fillRef>
          <a:effectRef idx="1">
            <a:schemeClr val="accent1"/>
          </a:effectRef>
          <a:fontRef idx="minor">
            <a:schemeClr val="tx1"/>
          </a:fontRef>
        </p:style>
      </p:cxnSp>
      <p:pic>
        <p:nvPicPr>
          <p:cNvPr id="60" name="Picture 59">
            <a:extLst>
              <a:ext uri="{FF2B5EF4-FFF2-40B4-BE49-F238E27FC236}">
                <a16:creationId xmlns:a16="http://schemas.microsoft.com/office/drawing/2014/main" id="{43F25343-90A8-55E6-6207-982FD6463C06}"/>
              </a:ext>
            </a:extLst>
          </p:cNvPr>
          <p:cNvPicPr>
            <a:picLocks noChangeAspect="1"/>
          </p:cNvPicPr>
          <p:nvPr/>
        </p:nvPicPr>
        <p:blipFill>
          <a:blip r:embed="rId4"/>
          <a:stretch>
            <a:fillRect/>
          </a:stretch>
        </p:blipFill>
        <p:spPr>
          <a:xfrm>
            <a:off x="1796846" y="2541087"/>
            <a:ext cx="1190489" cy="624640"/>
          </a:xfrm>
          <a:prstGeom prst="rect">
            <a:avLst/>
          </a:prstGeom>
        </p:spPr>
      </p:pic>
      <p:pic>
        <p:nvPicPr>
          <p:cNvPr id="61" name="Picture 60">
            <a:extLst>
              <a:ext uri="{FF2B5EF4-FFF2-40B4-BE49-F238E27FC236}">
                <a16:creationId xmlns:a16="http://schemas.microsoft.com/office/drawing/2014/main" id="{0A78D919-5331-CC31-B941-CD1F40DA728A}"/>
              </a:ext>
            </a:extLst>
          </p:cNvPr>
          <p:cNvPicPr>
            <a:picLocks noChangeAspect="1"/>
          </p:cNvPicPr>
          <p:nvPr/>
        </p:nvPicPr>
        <p:blipFill>
          <a:blip r:embed="rId5"/>
          <a:stretch>
            <a:fillRect/>
          </a:stretch>
        </p:blipFill>
        <p:spPr>
          <a:xfrm>
            <a:off x="970554" y="2379070"/>
            <a:ext cx="223469" cy="197663"/>
          </a:xfrm>
          <a:prstGeom prst="rect">
            <a:avLst/>
          </a:prstGeom>
        </p:spPr>
      </p:pic>
      <p:pic>
        <p:nvPicPr>
          <p:cNvPr id="62" name="Picture 61">
            <a:extLst>
              <a:ext uri="{FF2B5EF4-FFF2-40B4-BE49-F238E27FC236}">
                <a16:creationId xmlns:a16="http://schemas.microsoft.com/office/drawing/2014/main" id="{11698D48-3D8B-FBAE-8AE3-483FE06B2627}"/>
              </a:ext>
            </a:extLst>
          </p:cNvPr>
          <p:cNvPicPr>
            <a:picLocks noChangeAspect="1"/>
          </p:cNvPicPr>
          <p:nvPr/>
        </p:nvPicPr>
        <p:blipFill>
          <a:blip r:embed="rId5"/>
          <a:stretch>
            <a:fillRect/>
          </a:stretch>
        </p:blipFill>
        <p:spPr>
          <a:xfrm>
            <a:off x="2720348" y="1352955"/>
            <a:ext cx="223469" cy="197663"/>
          </a:xfrm>
          <a:prstGeom prst="rect">
            <a:avLst/>
          </a:prstGeom>
        </p:spPr>
      </p:pic>
      <p:pic>
        <p:nvPicPr>
          <p:cNvPr id="63" name="Picture 62">
            <a:extLst>
              <a:ext uri="{FF2B5EF4-FFF2-40B4-BE49-F238E27FC236}">
                <a16:creationId xmlns:a16="http://schemas.microsoft.com/office/drawing/2014/main" id="{B2FDD6F1-2453-1A4B-82A3-E85C74F764FD}"/>
              </a:ext>
            </a:extLst>
          </p:cNvPr>
          <p:cNvPicPr>
            <a:picLocks noChangeAspect="1"/>
          </p:cNvPicPr>
          <p:nvPr/>
        </p:nvPicPr>
        <p:blipFill>
          <a:blip r:embed="rId5"/>
          <a:stretch>
            <a:fillRect/>
          </a:stretch>
        </p:blipFill>
        <p:spPr>
          <a:xfrm>
            <a:off x="4124818" y="2325063"/>
            <a:ext cx="223469" cy="197663"/>
          </a:xfrm>
          <a:prstGeom prst="rect">
            <a:avLst/>
          </a:prstGeom>
        </p:spPr>
      </p:pic>
      <p:pic>
        <p:nvPicPr>
          <p:cNvPr id="64" name="Picture 63">
            <a:extLst>
              <a:ext uri="{FF2B5EF4-FFF2-40B4-BE49-F238E27FC236}">
                <a16:creationId xmlns:a16="http://schemas.microsoft.com/office/drawing/2014/main" id="{F3AF6669-48F5-A068-880C-32136317BF92}"/>
              </a:ext>
            </a:extLst>
          </p:cNvPr>
          <p:cNvPicPr>
            <a:picLocks noChangeAspect="1"/>
          </p:cNvPicPr>
          <p:nvPr/>
        </p:nvPicPr>
        <p:blipFill>
          <a:blip r:embed="rId5"/>
          <a:stretch>
            <a:fillRect/>
          </a:stretch>
        </p:blipFill>
        <p:spPr>
          <a:xfrm>
            <a:off x="3643851" y="4107261"/>
            <a:ext cx="223469" cy="197663"/>
          </a:xfrm>
          <a:prstGeom prst="rect">
            <a:avLst/>
          </a:prstGeom>
        </p:spPr>
      </p:pic>
      <p:pic>
        <p:nvPicPr>
          <p:cNvPr id="65" name="Picture 64">
            <a:extLst>
              <a:ext uri="{FF2B5EF4-FFF2-40B4-BE49-F238E27FC236}">
                <a16:creationId xmlns:a16="http://schemas.microsoft.com/office/drawing/2014/main" id="{772192FC-FACE-ADCC-D29E-764A737814C5}"/>
              </a:ext>
            </a:extLst>
          </p:cNvPr>
          <p:cNvPicPr>
            <a:picLocks noChangeAspect="1"/>
          </p:cNvPicPr>
          <p:nvPr/>
        </p:nvPicPr>
        <p:blipFill>
          <a:blip r:embed="rId5"/>
          <a:stretch>
            <a:fillRect/>
          </a:stretch>
        </p:blipFill>
        <p:spPr>
          <a:xfrm>
            <a:off x="1748240" y="4269279"/>
            <a:ext cx="223469" cy="197663"/>
          </a:xfrm>
          <a:prstGeom prst="rect">
            <a:avLst/>
          </a:prstGeom>
        </p:spPr>
      </p:pic>
      <p:sp>
        <p:nvSpPr>
          <p:cNvPr id="66" name="Slide Number Placeholder 65">
            <a:extLst>
              <a:ext uri="{FF2B5EF4-FFF2-40B4-BE49-F238E27FC236}">
                <a16:creationId xmlns:a16="http://schemas.microsoft.com/office/drawing/2014/main" id="{9A5DBCAC-3440-AB81-E6AE-C25AD7CEC212}"/>
              </a:ext>
            </a:extLst>
          </p:cNvPr>
          <p:cNvSpPr>
            <a:spLocks noGrp="1"/>
          </p:cNvSpPr>
          <p:nvPr>
            <p:ph type="sldNum" sz="quarter" idx="4"/>
          </p:nvPr>
        </p:nvSpPr>
        <p:spPr/>
        <p:txBody>
          <a:bodyPr/>
          <a:lstStyle/>
          <a:p>
            <a:fld id="{97F98C0B-273E-428A-ABCF-EBED2BA25188}" type="slidenum">
              <a:rPr lang="en-US" smtClean="0"/>
              <a:t>17</a:t>
            </a:fld>
            <a:endParaRPr lang="en-US"/>
          </a:p>
        </p:txBody>
      </p:sp>
    </p:spTree>
    <p:extLst>
      <p:ext uri="{BB962C8B-B14F-4D97-AF65-F5344CB8AC3E}">
        <p14:creationId xmlns:p14="http://schemas.microsoft.com/office/powerpoint/2010/main" val="245638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7C74E-8E7C-E5FA-C5FE-06133BF8FFF4}"/>
              </a:ext>
            </a:extLst>
          </p:cNvPr>
          <p:cNvSpPr>
            <a:spLocks noGrp="1"/>
          </p:cNvSpPr>
          <p:nvPr>
            <p:ph type="title"/>
          </p:nvPr>
        </p:nvSpPr>
        <p:spPr>
          <a:xfrm>
            <a:off x="648000" y="287999"/>
            <a:ext cx="7920000" cy="648000"/>
          </a:xfrm>
        </p:spPr>
        <p:txBody>
          <a:bodyPr>
            <a:normAutofit/>
          </a:bodyPr>
          <a:lstStyle/>
          <a:p>
            <a:r>
              <a:rPr lang="en-AU" dirty="0"/>
              <a:t>2 Main Families of Consensus Mechanisms</a:t>
            </a:r>
          </a:p>
        </p:txBody>
      </p:sp>
      <p:sp>
        <p:nvSpPr>
          <p:cNvPr id="5" name="Content Placeholder 4">
            <a:extLst>
              <a:ext uri="{FF2B5EF4-FFF2-40B4-BE49-F238E27FC236}">
                <a16:creationId xmlns:a16="http://schemas.microsoft.com/office/drawing/2014/main" id="{DA3C5971-925F-EEED-8815-2A4E8312279D}"/>
              </a:ext>
            </a:extLst>
          </p:cNvPr>
          <p:cNvSpPr>
            <a:spLocks noGrp="1"/>
          </p:cNvSpPr>
          <p:nvPr>
            <p:ph sz="half" idx="1"/>
          </p:nvPr>
        </p:nvSpPr>
        <p:spPr>
          <a:xfrm>
            <a:off x="628650" y="1521354"/>
            <a:ext cx="3886200" cy="3626115"/>
          </a:xfrm>
        </p:spPr>
        <p:txBody>
          <a:bodyPr>
            <a:normAutofit/>
          </a:bodyPr>
          <a:lstStyle/>
          <a:p>
            <a:pPr marL="0" indent="0">
              <a:buNone/>
            </a:pPr>
            <a:r>
              <a:rPr lang="en-AU" b="1" dirty="0"/>
              <a:t>Nakamoto Consensus</a:t>
            </a:r>
          </a:p>
          <a:p>
            <a:r>
              <a:rPr lang="en-AU" dirty="0"/>
              <a:t>New block/TX is final when it’s on the “biggest” chain we have seen so far</a:t>
            </a:r>
          </a:p>
          <a:p>
            <a:r>
              <a:rPr lang="en-AU" dirty="0"/>
              <a:t>Probabilistic finality</a:t>
            </a:r>
          </a:p>
          <a:p>
            <a:pPr lvl="1"/>
            <a:r>
              <a:rPr lang="en-AU" dirty="0"/>
              <a:t>Can get orphans/uncles</a:t>
            </a:r>
          </a:p>
          <a:p>
            <a:r>
              <a:rPr lang="en-AU" dirty="0"/>
              <a:t>Don’t need to know how many nodes are there (&gt; 1,000 ok)</a:t>
            </a:r>
          </a:p>
        </p:txBody>
      </p:sp>
      <p:sp>
        <p:nvSpPr>
          <p:cNvPr id="7" name="Content Placeholder 6">
            <a:extLst>
              <a:ext uri="{FF2B5EF4-FFF2-40B4-BE49-F238E27FC236}">
                <a16:creationId xmlns:a16="http://schemas.microsoft.com/office/drawing/2014/main" id="{D765D4F5-DC83-7A59-2FA7-A0505AFD1B23}"/>
              </a:ext>
            </a:extLst>
          </p:cNvPr>
          <p:cNvSpPr>
            <a:spLocks noGrp="1"/>
          </p:cNvSpPr>
          <p:nvPr>
            <p:ph sz="half" idx="2"/>
          </p:nvPr>
        </p:nvSpPr>
        <p:spPr>
          <a:xfrm>
            <a:off x="4629150" y="1521354"/>
            <a:ext cx="3886200" cy="3626115"/>
          </a:xfrm>
        </p:spPr>
        <p:txBody>
          <a:bodyPr>
            <a:normAutofit/>
          </a:bodyPr>
          <a:lstStyle/>
          <a:p>
            <a:pPr marL="0" indent="0">
              <a:buNone/>
            </a:pPr>
            <a:r>
              <a:rPr lang="en-AU" b="1" dirty="0"/>
              <a:t>Supermajority</a:t>
            </a:r>
          </a:p>
          <a:p>
            <a:r>
              <a:rPr lang="en-AU" dirty="0"/>
              <a:t>New block/TX is final when I have seen evidence that &gt; 2/3 of nodes agree</a:t>
            </a:r>
          </a:p>
          <a:p>
            <a:r>
              <a:rPr lang="en-AU" dirty="0"/>
              <a:t>Conventional finality</a:t>
            </a:r>
          </a:p>
          <a:p>
            <a:pPr lvl="1"/>
            <a:r>
              <a:rPr lang="en-AU" dirty="0"/>
              <a:t>Like normal database TXs</a:t>
            </a:r>
          </a:p>
          <a:p>
            <a:r>
              <a:rPr lang="en-AU" dirty="0"/>
              <a:t>Need to know how many nodes there are (~10–100 nodes ok)</a:t>
            </a:r>
          </a:p>
          <a:p>
            <a:pPr lvl="1"/>
            <a:r>
              <a:rPr lang="en-AU" dirty="0"/>
              <a:t>May know there are different parties</a:t>
            </a:r>
          </a:p>
        </p:txBody>
      </p:sp>
      <p:sp>
        <p:nvSpPr>
          <p:cNvPr id="4" name="Slide Number Placeholder 3">
            <a:extLst>
              <a:ext uri="{FF2B5EF4-FFF2-40B4-BE49-F238E27FC236}">
                <a16:creationId xmlns:a16="http://schemas.microsoft.com/office/drawing/2014/main" id="{0560059D-1117-E283-2780-59CBFCE5ACBA}"/>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18</a:t>
            </a:fld>
            <a:endParaRPr lang="en-US"/>
          </a:p>
        </p:txBody>
      </p:sp>
    </p:spTree>
    <p:extLst>
      <p:ext uri="{BB962C8B-B14F-4D97-AF65-F5344CB8AC3E}">
        <p14:creationId xmlns:p14="http://schemas.microsoft.com/office/powerpoint/2010/main" val="421049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F600DA-B496-4DD5-ADC7-47167A8F3FDD}"/>
              </a:ext>
            </a:extLst>
          </p:cNvPr>
          <p:cNvSpPr>
            <a:spLocks noGrp="1"/>
          </p:cNvSpPr>
          <p:nvPr>
            <p:ph idx="1"/>
          </p:nvPr>
        </p:nvSpPr>
        <p:spPr>
          <a:xfrm>
            <a:off x="648001" y="1272399"/>
            <a:ext cx="7911799" cy="3695843"/>
          </a:xfrm>
        </p:spPr>
        <p:txBody>
          <a:bodyPr>
            <a:normAutofit lnSpcReduction="10000"/>
          </a:bodyPr>
          <a:lstStyle/>
          <a:p>
            <a:r>
              <a:rPr lang="en-US" dirty="0"/>
              <a:t>Nodes compete for the right to create next block by solving a hash puzzle</a:t>
            </a:r>
          </a:p>
          <a:p>
            <a:pPr lvl="1"/>
            <a:r>
              <a:rPr lang="en-US" sz="1800" dirty="0"/>
              <a:t>Extremely difficult to solve, easy to verify</a:t>
            </a:r>
          </a:p>
          <a:p>
            <a:pPr lvl="1"/>
            <a:r>
              <a:rPr lang="en-US" sz="1800" dirty="0"/>
              <a:t>Takes effectively random time </a:t>
            </a:r>
          </a:p>
          <a:p>
            <a:pPr lvl="1"/>
            <a:r>
              <a:rPr lang="en-US" sz="1800" dirty="0"/>
              <a:t>Prob (winning next block) = Fraction of global hash power miner controls</a:t>
            </a:r>
          </a:p>
          <a:p>
            <a:r>
              <a:rPr lang="en-US" dirty="0"/>
              <a:t>Energy intensive, high latency</a:t>
            </a:r>
          </a:p>
          <a:p>
            <a:pPr lvl="1"/>
            <a:r>
              <a:rPr lang="en-US" sz="1800" dirty="0"/>
              <a:t>Electricity consumption of Bitcoin is compared to countries/cities, e.g., Turkmenistan &amp; Las Vegas</a:t>
            </a:r>
          </a:p>
          <a:p>
            <a:pPr lvl="1"/>
            <a:r>
              <a:rPr lang="en-US" sz="1800" dirty="0"/>
              <a:t>Probabilistic finality</a:t>
            </a:r>
          </a:p>
          <a:p>
            <a:r>
              <a:rPr lang="en-US" dirty="0"/>
              <a:t>Put PoW for good use</a:t>
            </a:r>
          </a:p>
          <a:p>
            <a:pPr lvl="1"/>
            <a:r>
              <a:rPr lang="en-US" sz="1800" dirty="0"/>
              <a:t>Primecoin generates prime number chains which are of interest to mathematical research</a:t>
            </a:r>
          </a:p>
        </p:txBody>
      </p:sp>
      <p:sp>
        <p:nvSpPr>
          <p:cNvPr id="4" name="Title 3">
            <a:extLst>
              <a:ext uri="{FF2B5EF4-FFF2-40B4-BE49-F238E27FC236}">
                <a16:creationId xmlns:a16="http://schemas.microsoft.com/office/drawing/2014/main" id="{A2AA6159-7D44-4683-9FE8-2F5B492F6624}"/>
              </a:ext>
            </a:extLst>
          </p:cNvPr>
          <p:cNvSpPr>
            <a:spLocks noGrp="1"/>
          </p:cNvSpPr>
          <p:nvPr>
            <p:ph type="title"/>
          </p:nvPr>
        </p:nvSpPr>
        <p:spPr>
          <a:xfrm>
            <a:off x="648000" y="287999"/>
            <a:ext cx="6631640" cy="648000"/>
          </a:xfrm>
        </p:spPr>
        <p:txBody>
          <a:bodyPr/>
          <a:lstStyle/>
          <a:p>
            <a:r>
              <a:rPr lang="en-US" dirty="0"/>
              <a:t>Proof of Work (POW)</a:t>
            </a:r>
            <a:endParaRPr lang="en-AU" dirty="0"/>
          </a:p>
        </p:txBody>
      </p:sp>
      <p:sp>
        <p:nvSpPr>
          <p:cNvPr id="8" name="Slide Number Placeholder 7">
            <a:extLst>
              <a:ext uri="{FF2B5EF4-FFF2-40B4-BE49-F238E27FC236}">
                <a16:creationId xmlns:a16="http://schemas.microsoft.com/office/drawing/2014/main" id="{93592B0A-830E-38B7-8750-5123C6EFC31C}"/>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19</a:t>
            </a:fld>
            <a:endParaRPr lang="en-US"/>
          </a:p>
        </p:txBody>
      </p:sp>
      <p:pic>
        <p:nvPicPr>
          <p:cNvPr id="2" name="Picture 1" descr="Bitcoin_Logo_Horizontal_Dark-4800px.png">
            <a:extLst>
              <a:ext uri="{FF2B5EF4-FFF2-40B4-BE49-F238E27FC236}">
                <a16:creationId xmlns:a16="http://schemas.microsoft.com/office/drawing/2014/main" id="{54D856C7-7C9A-8A62-3BB1-EEE3E731AC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6275" y="499926"/>
            <a:ext cx="1603577" cy="322502"/>
          </a:xfrm>
          <a:prstGeom prst="rect">
            <a:avLst/>
          </a:prstGeom>
        </p:spPr>
      </p:pic>
      <p:pic>
        <p:nvPicPr>
          <p:cNvPr id="3" name="Picture 2" descr="ETHEREUM_NAV-BAR-LOGO.png">
            <a:extLst>
              <a:ext uri="{FF2B5EF4-FFF2-40B4-BE49-F238E27FC236}">
                <a16:creationId xmlns:a16="http://schemas.microsoft.com/office/drawing/2014/main" id="{DCC08821-2BE9-0E7E-7326-B2B1C78FB5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0820" y="428604"/>
            <a:ext cx="1922048" cy="465148"/>
          </a:xfrm>
          <a:prstGeom prst="rect">
            <a:avLst/>
          </a:prstGeom>
        </p:spPr>
      </p:pic>
      <p:pic>
        <p:nvPicPr>
          <p:cNvPr id="6" name="Picture 5" descr="Primecoin1.png">
            <a:extLst>
              <a:ext uri="{FF2B5EF4-FFF2-40B4-BE49-F238E27FC236}">
                <a16:creationId xmlns:a16="http://schemas.microsoft.com/office/drawing/2014/main" id="{01C1C182-3617-06A7-FEFF-79C4D89201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4620" y="4509120"/>
            <a:ext cx="2015180" cy="323570"/>
          </a:xfrm>
          <a:prstGeom prst="rect">
            <a:avLst/>
          </a:prstGeom>
        </p:spPr>
      </p:pic>
    </p:spTree>
    <p:extLst>
      <p:ext uri="{BB962C8B-B14F-4D97-AF65-F5344CB8AC3E}">
        <p14:creationId xmlns:p14="http://schemas.microsoft.com/office/powerpoint/2010/main" val="392922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F600DA-B496-4DD5-ADC7-47167A8F3FDD}"/>
              </a:ext>
            </a:extLst>
          </p:cNvPr>
          <p:cNvSpPr>
            <a:spLocks noGrp="1"/>
          </p:cNvSpPr>
          <p:nvPr>
            <p:ph idx="1"/>
          </p:nvPr>
        </p:nvSpPr>
        <p:spPr>
          <a:xfrm>
            <a:off x="648001" y="1272399"/>
            <a:ext cx="7911799" cy="3695843"/>
          </a:xfrm>
        </p:spPr>
        <p:txBody>
          <a:bodyPr/>
          <a:lstStyle/>
          <a:p>
            <a:r>
              <a:rPr lang="en-US" dirty="0"/>
              <a:t>Taxonomy</a:t>
            </a:r>
            <a:r>
              <a:rPr lang="zh-CN" altLang="en-US" dirty="0"/>
              <a:t> </a:t>
            </a:r>
            <a:r>
              <a:rPr lang="en-US" altLang="zh-CN" dirty="0"/>
              <a:t>definition</a:t>
            </a:r>
          </a:p>
          <a:p>
            <a:r>
              <a:rPr lang="en-US" dirty="0"/>
              <a:t>Blockchain</a:t>
            </a:r>
            <a:r>
              <a:rPr lang="zh-CN" altLang="en-US" dirty="0"/>
              <a:t> </a:t>
            </a:r>
            <a:r>
              <a:rPr lang="en-US" altLang="zh-CN" dirty="0"/>
              <a:t>taxonomy</a:t>
            </a:r>
          </a:p>
          <a:p>
            <a:pPr lvl="1"/>
            <a:r>
              <a:rPr lang="en-US" sz="1800" dirty="0"/>
              <a:t>(De)centralization</a:t>
            </a:r>
          </a:p>
          <a:p>
            <a:pPr lvl="1"/>
            <a:r>
              <a:rPr lang="en-US" sz="1800" dirty="0"/>
              <a:t>Consensus protocols</a:t>
            </a:r>
          </a:p>
          <a:p>
            <a:pPr lvl="1"/>
            <a:r>
              <a:rPr lang="en-AU" sz="1800" dirty="0"/>
              <a:t>Ledger structure</a:t>
            </a:r>
            <a:r>
              <a:rPr lang="en-US" sz="1800" dirty="0"/>
              <a:t>s</a:t>
            </a:r>
          </a:p>
          <a:p>
            <a:pPr lvl="1"/>
            <a:r>
              <a:rPr lang="en-US" sz="1800" dirty="0"/>
              <a:t>Mining &amp; ledger distributions</a:t>
            </a:r>
            <a:endParaRPr lang="en-AU" sz="1800" dirty="0"/>
          </a:p>
        </p:txBody>
      </p:sp>
      <p:sp>
        <p:nvSpPr>
          <p:cNvPr id="4" name="Title 3">
            <a:extLst>
              <a:ext uri="{FF2B5EF4-FFF2-40B4-BE49-F238E27FC236}">
                <a16:creationId xmlns:a16="http://schemas.microsoft.com/office/drawing/2014/main" id="{A2AA6159-7D44-4683-9FE8-2F5B492F6624}"/>
              </a:ext>
            </a:extLst>
          </p:cNvPr>
          <p:cNvSpPr>
            <a:spLocks noGrp="1"/>
          </p:cNvSpPr>
          <p:nvPr>
            <p:ph type="title"/>
          </p:nvPr>
        </p:nvSpPr>
        <p:spPr>
          <a:xfrm>
            <a:off x="648000" y="287999"/>
            <a:ext cx="6631640" cy="648000"/>
          </a:xfrm>
        </p:spPr>
        <p:txBody>
          <a:bodyPr/>
          <a:lstStyle/>
          <a:p>
            <a:r>
              <a:rPr lang="en-AU" dirty="0"/>
              <a:t>Outline</a:t>
            </a:r>
          </a:p>
        </p:txBody>
      </p:sp>
      <p:sp>
        <p:nvSpPr>
          <p:cNvPr id="7" name="Slide Number Placeholder 6">
            <a:extLst>
              <a:ext uri="{FF2B5EF4-FFF2-40B4-BE49-F238E27FC236}">
                <a16:creationId xmlns:a16="http://schemas.microsoft.com/office/drawing/2014/main" id="{7E71F730-2E30-4E5F-FDE8-5D7FA329E841}"/>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2049403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2E43BB4F-00FB-21B7-ADDB-D2BBBDFAA494}"/>
              </a:ext>
            </a:extLst>
          </p:cNvPr>
          <p:cNvPicPr>
            <a:picLocks noChangeAspect="1"/>
          </p:cNvPicPr>
          <p:nvPr/>
        </p:nvPicPr>
        <p:blipFill>
          <a:blip r:embed="rId3"/>
          <a:stretch>
            <a:fillRect/>
          </a:stretch>
        </p:blipFill>
        <p:spPr>
          <a:xfrm>
            <a:off x="8591302" y="4318139"/>
            <a:ext cx="297958" cy="263550"/>
          </a:xfrm>
          <a:prstGeom prst="rect">
            <a:avLst/>
          </a:prstGeom>
        </p:spPr>
      </p:pic>
      <p:sp>
        <p:nvSpPr>
          <p:cNvPr id="6" name="Content Placeholder 5"/>
          <p:cNvSpPr>
            <a:spLocks noGrp="1"/>
          </p:cNvSpPr>
          <p:nvPr>
            <p:ph idx="1"/>
          </p:nvPr>
        </p:nvSpPr>
        <p:spPr>
          <a:xfrm>
            <a:off x="648000" y="1244943"/>
            <a:ext cx="5533596" cy="3805604"/>
          </a:xfrm>
        </p:spPr>
        <p:txBody>
          <a:bodyPr>
            <a:normAutofit/>
          </a:bodyPr>
          <a:lstStyle/>
          <a:p>
            <a:r>
              <a:rPr lang="en-AU" dirty="0"/>
              <a:t>Answer is </a:t>
            </a:r>
            <a:r>
              <a:rPr lang="en-US" dirty="0"/>
              <a:t>difficult to compute, but easy to validate</a:t>
            </a:r>
          </a:p>
          <a:p>
            <a:pPr lvl="1"/>
            <a:r>
              <a:rPr lang="en-AU" sz="1800" dirty="0" err="1"/>
              <a:t>Hashcash</a:t>
            </a:r>
            <a:r>
              <a:rPr lang="en-AU" sz="1800" dirty="0"/>
              <a:t> in Bitcoin &amp; </a:t>
            </a:r>
            <a:r>
              <a:rPr lang="en-AU" sz="1800" dirty="0" err="1"/>
              <a:t>Ethash</a:t>
            </a:r>
            <a:r>
              <a:rPr lang="en-AU" sz="1800" dirty="0"/>
              <a:t> in Ethereum</a:t>
            </a:r>
            <a:endParaRPr lang="en-US" sz="1800" dirty="0"/>
          </a:p>
          <a:p>
            <a:pPr lvl="1"/>
            <a:r>
              <a:rPr lang="en-AU" sz="1800" dirty="0"/>
              <a:t>No shortcuts, must try all possible answers</a:t>
            </a:r>
          </a:p>
          <a:p>
            <a:r>
              <a:rPr lang="en-AU" dirty="0"/>
              <a:t>Difficulty of problem is automatically adjusted with time</a:t>
            </a:r>
          </a:p>
          <a:p>
            <a:pPr lvl="1"/>
            <a:r>
              <a:rPr lang="en-AU" sz="1800" dirty="0"/>
              <a:t>Overcomes</a:t>
            </a:r>
            <a:r>
              <a:rPr lang="en-US" sz="1800" dirty="0"/>
              <a:t> increasing computing power to maintain average inter-block </a:t>
            </a:r>
            <a:r>
              <a:rPr lang="en-AU" sz="1800" dirty="0"/>
              <a:t>time</a:t>
            </a:r>
          </a:p>
          <a:p>
            <a:r>
              <a:rPr lang="en-US" dirty="0"/>
              <a:t>Miners use </a:t>
            </a:r>
            <a:r>
              <a:rPr lang="en-AU" dirty="0"/>
              <a:t>specialised</a:t>
            </a:r>
            <a:r>
              <a:rPr lang="en-US" dirty="0"/>
              <a:t> hardware to try multiple nonces at once</a:t>
            </a:r>
          </a:p>
          <a:p>
            <a:pPr lvl="1"/>
            <a:r>
              <a:rPr lang="en-US" sz="1800" dirty="0"/>
              <a:t>ASICs in Bitcoin &amp; GPUs in Ethereum</a:t>
            </a:r>
          </a:p>
          <a:p>
            <a:pPr lvl="1"/>
            <a:r>
              <a:rPr lang="en-US" sz="1800" dirty="0"/>
              <a:t>See </a:t>
            </a:r>
            <a:r>
              <a:rPr lang="en-US" sz="1800" dirty="0">
                <a:hlinkClick r:id="rId4"/>
              </a:rPr>
              <a:t>https://youtu.be/x9J0NdV0u9k</a:t>
            </a:r>
            <a:r>
              <a:rPr lang="en-US" sz="1800" dirty="0"/>
              <a:t> </a:t>
            </a:r>
          </a:p>
        </p:txBody>
      </p:sp>
      <p:sp>
        <p:nvSpPr>
          <p:cNvPr id="4" name="Title 3"/>
          <p:cNvSpPr>
            <a:spLocks noGrp="1"/>
          </p:cNvSpPr>
          <p:nvPr>
            <p:ph type="title"/>
          </p:nvPr>
        </p:nvSpPr>
        <p:spPr/>
        <p:txBody>
          <a:bodyPr/>
          <a:lstStyle/>
          <a:p>
            <a:r>
              <a:rPr lang="en-AU" dirty="0" err="1"/>
              <a:t>PoW</a:t>
            </a:r>
            <a:r>
              <a:rPr lang="en-AU" dirty="0"/>
              <a:t> (Cont.)</a:t>
            </a:r>
          </a:p>
        </p:txBody>
      </p:sp>
      <p:sp>
        <p:nvSpPr>
          <p:cNvPr id="2" name="Rectangle 1">
            <a:extLst>
              <a:ext uri="{FF2B5EF4-FFF2-40B4-BE49-F238E27FC236}">
                <a16:creationId xmlns:a16="http://schemas.microsoft.com/office/drawing/2014/main" id="{2851CEF7-E754-9ED2-2E09-117E19C09C1C}"/>
              </a:ext>
            </a:extLst>
          </p:cNvPr>
          <p:cNvSpPr/>
          <p:nvPr/>
        </p:nvSpPr>
        <p:spPr>
          <a:xfrm>
            <a:off x="6476131" y="1233929"/>
            <a:ext cx="918000" cy="51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t>n-bit nonce</a:t>
            </a:r>
          </a:p>
        </p:txBody>
      </p:sp>
      <p:sp>
        <p:nvSpPr>
          <p:cNvPr id="3" name="Rectangle 2">
            <a:extLst>
              <a:ext uri="{FF2B5EF4-FFF2-40B4-BE49-F238E27FC236}">
                <a16:creationId xmlns:a16="http://schemas.microsoft.com/office/drawing/2014/main" id="{0A59F39B-AB58-1F06-C7C8-18BF49349D68}"/>
              </a:ext>
            </a:extLst>
          </p:cNvPr>
          <p:cNvSpPr/>
          <p:nvPr/>
        </p:nvSpPr>
        <p:spPr>
          <a:xfrm>
            <a:off x="7936579" y="1233929"/>
            <a:ext cx="918000" cy="51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t>m-bit  block data</a:t>
            </a:r>
          </a:p>
        </p:txBody>
      </p:sp>
      <p:sp>
        <p:nvSpPr>
          <p:cNvPr id="5" name="Oval 4">
            <a:extLst>
              <a:ext uri="{FF2B5EF4-FFF2-40B4-BE49-F238E27FC236}">
                <a16:creationId xmlns:a16="http://schemas.microsoft.com/office/drawing/2014/main" id="{2139BD09-F2D4-EF1C-40D2-6149FE12BCF9}"/>
              </a:ext>
            </a:extLst>
          </p:cNvPr>
          <p:cNvSpPr/>
          <p:nvPr/>
        </p:nvSpPr>
        <p:spPr>
          <a:xfrm>
            <a:off x="7453787" y="2265202"/>
            <a:ext cx="436418" cy="436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t>+</a:t>
            </a:r>
          </a:p>
        </p:txBody>
      </p:sp>
      <p:sp>
        <p:nvSpPr>
          <p:cNvPr id="7" name="Rectangle 6">
            <a:extLst>
              <a:ext uri="{FF2B5EF4-FFF2-40B4-BE49-F238E27FC236}">
                <a16:creationId xmlns:a16="http://schemas.microsoft.com/office/drawing/2014/main" id="{0934DC2C-1DF7-F26E-2356-A2A59F42C1B5}"/>
              </a:ext>
            </a:extLst>
          </p:cNvPr>
          <p:cNvSpPr/>
          <p:nvPr/>
        </p:nvSpPr>
        <p:spPr>
          <a:xfrm>
            <a:off x="7305717" y="3234829"/>
            <a:ext cx="73255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t>Hash()</a:t>
            </a:r>
          </a:p>
        </p:txBody>
      </p:sp>
      <p:cxnSp>
        <p:nvCxnSpPr>
          <p:cNvPr id="20" name="Straight Arrow Connector 19">
            <a:extLst>
              <a:ext uri="{FF2B5EF4-FFF2-40B4-BE49-F238E27FC236}">
                <a16:creationId xmlns:a16="http://schemas.microsoft.com/office/drawing/2014/main" id="{AC924054-7F00-9D96-77C5-6252A6F1A35F}"/>
              </a:ext>
            </a:extLst>
          </p:cNvPr>
          <p:cNvCxnSpPr>
            <a:cxnSpLocks/>
            <a:stCxn id="5" idx="4"/>
            <a:endCxn id="7" idx="0"/>
          </p:cNvCxnSpPr>
          <p:nvPr/>
        </p:nvCxnSpPr>
        <p:spPr>
          <a:xfrm flipH="1">
            <a:off x="7671996" y="2701621"/>
            <a:ext cx="1" cy="53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C71D2B9-832C-445A-4274-1E635B747568}"/>
              </a:ext>
            </a:extLst>
          </p:cNvPr>
          <p:cNvSpPr txBox="1"/>
          <p:nvPr/>
        </p:nvSpPr>
        <p:spPr>
          <a:xfrm>
            <a:off x="6706030" y="4223128"/>
            <a:ext cx="1784634" cy="715581"/>
          </a:xfrm>
          <a:prstGeom prst="rect">
            <a:avLst/>
          </a:prstGeom>
          <a:noFill/>
        </p:spPr>
        <p:txBody>
          <a:bodyPr wrap="square" rtlCol="0">
            <a:spAutoFit/>
          </a:bodyPr>
          <a:lstStyle/>
          <a:p>
            <a:pPr algn="ctr"/>
            <a:r>
              <a:rPr lang="en-AU" sz="1350" dirty="0"/>
              <a:t>0000xxxxxx</a:t>
            </a:r>
          </a:p>
          <a:p>
            <a:pPr algn="ctr"/>
            <a:r>
              <a:rPr lang="en-AU" sz="1350" dirty="0"/>
              <a:t>Accept if </a:t>
            </a:r>
            <a:r>
              <a:rPr lang="en-AU" sz="1350" i="1" dirty="0"/>
              <a:t>l</a:t>
            </a:r>
            <a:r>
              <a:rPr lang="en-AU" sz="1350" dirty="0"/>
              <a:t> 0s in prefix</a:t>
            </a:r>
          </a:p>
          <a:p>
            <a:pPr algn="ctr"/>
            <a:r>
              <a:rPr lang="en-AU" sz="1350" dirty="0"/>
              <a:t>(aka block difficulty)</a:t>
            </a:r>
          </a:p>
        </p:txBody>
      </p:sp>
      <p:cxnSp>
        <p:nvCxnSpPr>
          <p:cNvPr id="25" name="Straight Arrow Connector 24">
            <a:extLst>
              <a:ext uri="{FF2B5EF4-FFF2-40B4-BE49-F238E27FC236}">
                <a16:creationId xmlns:a16="http://schemas.microsoft.com/office/drawing/2014/main" id="{814A3873-C831-DF88-9DA8-C5FF8886B519}"/>
              </a:ext>
            </a:extLst>
          </p:cNvPr>
          <p:cNvCxnSpPr>
            <a:cxnSpLocks/>
          </p:cNvCxnSpPr>
          <p:nvPr/>
        </p:nvCxnSpPr>
        <p:spPr>
          <a:xfrm flipH="1">
            <a:off x="7671995" y="3768039"/>
            <a:ext cx="1" cy="51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B4FE435-7066-8D39-B87D-0A24F5783981}"/>
              </a:ext>
            </a:extLst>
          </p:cNvPr>
          <p:cNvCxnSpPr>
            <a:cxnSpLocks/>
          </p:cNvCxnSpPr>
          <p:nvPr/>
        </p:nvCxnSpPr>
        <p:spPr>
          <a:xfrm>
            <a:off x="8088517" y="4376530"/>
            <a:ext cx="580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FE3EF7F-85E3-C615-6C29-E08CC498D479}"/>
              </a:ext>
            </a:extLst>
          </p:cNvPr>
          <p:cNvSpPr txBox="1"/>
          <p:nvPr/>
        </p:nvSpPr>
        <p:spPr>
          <a:xfrm rot="16200000">
            <a:off x="5435566" y="2921105"/>
            <a:ext cx="1784634" cy="300082"/>
          </a:xfrm>
          <a:prstGeom prst="rect">
            <a:avLst/>
          </a:prstGeom>
          <a:noFill/>
        </p:spPr>
        <p:txBody>
          <a:bodyPr wrap="square" rtlCol="0">
            <a:spAutoFit/>
          </a:bodyPr>
          <a:lstStyle/>
          <a:p>
            <a:pPr algn="ctr"/>
            <a:r>
              <a:rPr lang="en-AU" sz="1350" dirty="0"/>
              <a:t>Try another nonce</a:t>
            </a:r>
          </a:p>
        </p:txBody>
      </p:sp>
      <p:cxnSp>
        <p:nvCxnSpPr>
          <p:cNvPr id="64" name="Elbow Connector 63">
            <a:extLst>
              <a:ext uri="{FF2B5EF4-FFF2-40B4-BE49-F238E27FC236}">
                <a16:creationId xmlns:a16="http://schemas.microsoft.com/office/drawing/2014/main" id="{0471DBDF-E537-1CF8-CE91-F0A298D200ED}"/>
              </a:ext>
            </a:extLst>
          </p:cNvPr>
          <p:cNvCxnSpPr>
            <a:stCxn id="2" idx="2"/>
            <a:endCxn id="5" idx="2"/>
          </p:cNvCxnSpPr>
          <p:nvPr/>
        </p:nvCxnSpPr>
        <p:spPr>
          <a:xfrm rot="16200000" flipH="1">
            <a:off x="6826218" y="1855844"/>
            <a:ext cx="736482" cy="5186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FBAA3F1A-45D2-CAEF-D126-7C033B1E7BD6}"/>
              </a:ext>
            </a:extLst>
          </p:cNvPr>
          <p:cNvCxnSpPr>
            <a:cxnSpLocks/>
            <a:stCxn id="3" idx="2"/>
            <a:endCxn id="5" idx="6"/>
          </p:cNvCxnSpPr>
          <p:nvPr/>
        </p:nvCxnSpPr>
        <p:spPr>
          <a:xfrm rot="5400000">
            <a:off x="7774651" y="1862483"/>
            <a:ext cx="736482" cy="5053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A79DE994-C56B-0351-924F-CDFF87DB5403}"/>
              </a:ext>
            </a:extLst>
          </p:cNvPr>
          <p:cNvCxnSpPr>
            <a:cxnSpLocks/>
            <a:endCxn id="2" idx="1"/>
          </p:cNvCxnSpPr>
          <p:nvPr/>
        </p:nvCxnSpPr>
        <p:spPr>
          <a:xfrm rot="16200000" flipV="1">
            <a:off x="5325326" y="2641237"/>
            <a:ext cx="2886100" cy="584487"/>
          </a:xfrm>
          <a:prstGeom prst="bentConnector4">
            <a:avLst>
              <a:gd name="adj1" fmla="val -78"/>
              <a:gd name="adj2" fmla="val 144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488B9FA9-DEC3-B4D5-EFAA-7F3D727CF54E}"/>
              </a:ext>
            </a:extLst>
          </p:cNvPr>
          <p:cNvSpPr>
            <a:spLocks noGrp="1"/>
          </p:cNvSpPr>
          <p:nvPr>
            <p:ph type="sldNum" sz="quarter" idx="4"/>
          </p:nvPr>
        </p:nvSpPr>
        <p:spPr/>
        <p:txBody>
          <a:bodyPr/>
          <a:lstStyle/>
          <a:p>
            <a:fld id="{97F98C0B-273E-428A-ABCF-EBED2BA25188}" type="slidenum">
              <a:rPr lang="en-US" smtClean="0"/>
              <a:t>20</a:t>
            </a:fld>
            <a:endParaRPr lang="en-US"/>
          </a:p>
        </p:txBody>
      </p:sp>
    </p:spTree>
    <p:extLst>
      <p:ext uri="{BB962C8B-B14F-4D97-AF65-F5344CB8AC3E}">
        <p14:creationId xmlns:p14="http://schemas.microsoft.com/office/powerpoint/2010/main" val="55732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F600DA-B496-4DD5-ADC7-47167A8F3FDD}"/>
              </a:ext>
            </a:extLst>
          </p:cNvPr>
          <p:cNvSpPr>
            <a:spLocks noGrp="1"/>
          </p:cNvSpPr>
          <p:nvPr>
            <p:ph idx="1"/>
          </p:nvPr>
        </p:nvSpPr>
        <p:spPr/>
        <p:txBody>
          <a:bodyPr>
            <a:normAutofit/>
          </a:bodyPr>
          <a:lstStyle/>
          <a:p>
            <a:r>
              <a:rPr lang="en-US" dirty="0"/>
              <a:t>Select next mining node based on the control of native cryptocurrency</a:t>
            </a:r>
          </a:p>
          <a:p>
            <a:pPr lvl="1"/>
            <a:r>
              <a:rPr lang="en-US" sz="1800" dirty="0"/>
              <a:t>Align incentives of cryptocurrency holders with good operation</a:t>
            </a:r>
          </a:p>
          <a:p>
            <a:pPr lvl="1"/>
            <a:r>
              <a:rPr lang="en-US" sz="1800" dirty="0"/>
              <a:t>Add some randomness to prevent selecting only miners with the largest stake</a:t>
            </a:r>
          </a:p>
          <a:p>
            <a:pPr lvl="1"/>
            <a:r>
              <a:rPr lang="en-US" sz="1800" dirty="0"/>
              <a:t>More cost-efficient, low-latency</a:t>
            </a:r>
          </a:p>
          <a:p>
            <a:r>
              <a:rPr lang="en-US" dirty="0"/>
              <a:t>Delegated Proof-of-Stake</a:t>
            </a:r>
          </a:p>
          <a:p>
            <a:pPr lvl="1"/>
            <a:r>
              <a:rPr lang="en-US" sz="1800" dirty="0"/>
              <a:t>Accounts delegate their stake to other accounts rather than participating in the TX validation</a:t>
            </a:r>
          </a:p>
          <a:p>
            <a:pPr lvl="1"/>
            <a:r>
              <a:rPr lang="en-US" sz="1800" dirty="0"/>
              <a:t>Bitshare</a:t>
            </a:r>
          </a:p>
          <a:p>
            <a:pPr lvl="2"/>
            <a:r>
              <a:rPr lang="en-US" sz="1800" dirty="0"/>
              <a:t>Representatives take turns in a round-robin manner to build blocks</a:t>
            </a:r>
          </a:p>
        </p:txBody>
      </p:sp>
      <p:sp>
        <p:nvSpPr>
          <p:cNvPr id="4" name="Title 3">
            <a:extLst>
              <a:ext uri="{FF2B5EF4-FFF2-40B4-BE49-F238E27FC236}">
                <a16:creationId xmlns:a16="http://schemas.microsoft.com/office/drawing/2014/main" id="{A2AA6159-7D44-4683-9FE8-2F5B492F6624}"/>
              </a:ext>
            </a:extLst>
          </p:cNvPr>
          <p:cNvSpPr>
            <a:spLocks noGrp="1"/>
          </p:cNvSpPr>
          <p:nvPr>
            <p:ph type="title"/>
          </p:nvPr>
        </p:nvSpPr>
        <p:spPr/>
        <p:txBody>
          <a:bodyPr/>
          <a:lstStyle/>
          <a:p>
            <a:r>
              <a:rPr lang="en-US" dirty="0"/>
              <a:t>Proof of Stake (POS)</a:t>
            </a:r>
            <a:endParaRPr lang="en-AU" dirty="0"/>
          </a:p>
        </p:txBody>
      </p:sp>
      <p:pic>
        <p:nvPicPr>
          <p:cNvPr id="3" name="Picture 2" descr="Peercoin_Logo.svg.png">
            <a:extLst>
              <a:ext uri="{FF2B5EF4-FFF2-40B4-BE49-F238E27FC236}">
                <a16:creationId xmlns:a16="http://schemas.microsoft.com/office/drawing/2014/main" id="{EC4314FF-FABB-1B01-05D6-715435725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527" y="473796"/>
            <a:ext cx="1560530" cy="398439"/>
          </a:xfrm>
          <a:prstGeom prst="rect">
            <a:avLst/>
          </a:prstGeom>
        </p:spPr>
      </p:pic>
      <p:pic>
        <p:nvPicPr>
          <p:cNvPr id="8" name="Picture 7" descr="bitshares-logo.png">
            <a:extLst>
              <a:ext uri="{FF2B5EF4-FFF2-40B4-BE49-F238E27FC236}">
                <a16:creationId xmlns:a16="http://schemas.microsoft.com/office/drawing/2014/main" id="{71FD8104-5B32-DDB7-8D3D-200BFB142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4241" y="4333524"/>
            <a:ext cx="1421772" cy="442865"/>
          </a:xfrm>
          <a:prstGeom prst="rect">
            <a:avLst/>
          </a:prstGeom>
        </p:spPr>
      </p:pic>
      <p:pic>
        <p:nvPicPr>
          <p:cNvPr id="2050" name="Picture 2" descr="See the source image">
            <a:extLst>
              <a:ext uri="{FF2B5EF4-FFF2-40B4-BE49-F238E27FC236}">
                <a16:creationId xmlns:a16="http://schemas.microsoft.com/office/drawing/2014/main" id="{FD802538-D107-8C5A-64C4-684E45C876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0603" y="473796"/>
            <a:ext cx="937504" cy="3984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B7CBC15B-BB28-8ED6-5887-B0B057FF5FE4}"/>
              </a:ext>
            </a:extLst>
          </p:cNvPr>
          <p:cNvSpPr>
            <a:spLocks noGrp="1"/>
          </p:cNvSpPr>
          <p:nvPr>
            <p:ph type="sldNum" sz="quarter" idx="4"/>
          </p:nvPr>
        </p:nvSpPr>
        <p:spPr/>
        <p:txBody>
          <a:bodyPr/>
          <a:lstStyle/>
          <a:p>
            <a:fld id="{97F98C0B-273E-428A-ABCF-EBED2BA25188}" type="slidenum">
              <a:rPr lang="en-US" smtClean="0"/>
              <a:t>21</a:t>
            </a:fld>
            <a:endParaRPr lang="en-US"/>
          </a:p>
        </p:txBody>
      </p:sp>
    </p:spTree>
    <p:extLst>
      <p:ext uri="{BB962C8B-B14F-4D97-AF65-F5344CB8AC3E}">
        <p14:creationId xmlns:p14="http://schemas.microsoft.com/office/powerpoint/2010/main" val="3625969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B6DE25-0799-BD56-EEC2-B282CFE7D2E5}"/>
              </a:ext>
            </a:extLst>
          </p:cNvPr>
          <p:cNvSpPr>
            <a:spLocks noGrp="1"/>
          </p:cNvSpPr>
          <p:nvPr>
            <p:ph idx="1"/>
          </p:nvPr>
        </p:nvSpPr>
        <p:spPr>
          <a:xfrm>
            <a:off x="647999" y="1244944"/>
            <a:ext cx="4333576" cy="3844805"/>
          </a:xfrm>
        </p:spPr>
        <p:txBody>
          <a:bodyPr>
            <a:normAutofit fontScale="92500" lnSpcReduction="20000"/>
          </a:bodyPr>
          <a:lstStyle/>
          <a:p>
            <a:r>
              <a:rPr lang="en-AU" dirty="0"/>
              <a:t>Nodes become validators by staking 32 ETH</a:t>
            </a:r>
          </a:p>
          <a:p>
            <a:pPr lvl="1"/>
            <a:r>
              <a:rPr lang="en-AU" sz="2100" dirty="0"/>
              <a:t>Stake is reduced if no show when called upon</a:t>
            </a:r>
          </a:p>
          <a:p>
            <a:pPr lvl="1"/>
            <a:r>
              <a:rPr lang="en-AU" sz="2100" dirty="0"/>
              <a:t>Stake is slashed if build an invalid block</a:t>
            </a:r>
          </a:p>
          <a:p>
            <a:r>
              <a:rPr lang="en-AU" dirty="0"/>
              <a:t>12 sec slots, 32 slots for epoch</a:t>
            </a:r>
          </a:p>
          <a:p>
            <a:pPr lvl="1"/>
            <a:r>
              <a:rPr lang="en-AU" sz="1800" dirty="0"/>
              <a:t>A randomly selected validator proposes a block for the slot</a:t>
            </a:r>
          </a:p>
          <a:p>
            <a:pPr lvl="1"/>
            <a:r>
              <a:rPr lang="en-AU" sz="1800" dirty="0"/>
              <a:t>A committee of validators is also selected randomly &amp; votes for the proposed block</a:t>
            </a:r>
          </a:p>
          <a:p>
            <a:pPr lvl="1"/>
            <a:r>
              <a:rPr lang="en-AU" sz="1800" dirty="0"/>
              <a:t>All validators vote for pairs of checkpoints</a:t>
            </a:r>
          </a:p>
          <a:p>
            <a:pPr lvl="2"/>
            <a:r>
              <a:rPr lang="en-AU" sz="1800" dirty="0"/>
              <a:t>1</a:t>
            </a:r>
            <a:r>
              <a:rPr lang="en-AU" sz="1800" baseline="30000" dirty="0"/>
              <a:t>st</a:t>
            </a:r>
            <a:r>
              <a:rPr lang="en-AU" sz="1800" dirty="0"/>
              <a:t> block in epoch is a checkpoint</a:t>
            </a:r>
          </a:p>
          <a:p>
            <a:pPr lvl="1"/>
            <a:r>
              <a:rPr lang="en-AU" sz="1800" dirty="0"/>
              <a:t>If a pair of checkpoints attracts votes representing &gt;= 2/3 total ETH staked, checkpoints are upgraded</a:t>
            </a:r>
          </a:p>
        </p:txBody>
      </p:sp>
      <p:sp>
        <p:nvSpPr>
          <p:cNvPr id="3" name="Title 2">
            <a:extLst>
              <a:ext uri="{FF2B5EF4-FFF2-40B4-BE49-F238E27FC236}">
                <a16:creationId xmlns:a16="http://schemas.microsoft.com/office/drawing/2014/main" id="{F8565581-BA65-ADA2-3CB8-8903ACE7367A}"/>
              </a:ext>
            </a:extLst>
          </p:cNvPr>
          <p:cNvSpPr>
            <a:spLocks noGrp="1"/>
          </p:cNvSpPr>
          <p:nvPr>
            <p:ph type="title"/>
          </p:nvPr>
        </p:nvSpPr>
        <p:spPr/>
        <p:txBody>
          <a:bodyPr/>
          <a:lstStyle/>
          <a:p>
            <a:r>
              <a:rPr lang="en-AU" dirty="0"/>
              <a:t>PoS in Ethereum 2.0</a:t>
            </a:r>
          </a:p>
        </p:txBody>
      </p:sp>
      <p:pic>
        <p:nvPicPr>
          <p:cNvPr id="1026" name="Picture 2" descr="The Ethereum Consensus Layer (Eth2)">
            <a:extLst>
              <a:ext uri="{FF2B5EF4-FFF2-40B4-BE49-F238E27FC236}">
                <a16:creationId xmlns:a16="http://schemas.microsoft.com/office/drawing/2014/main" id="{4CE589E7-CFD3-B954-838A-DD9C9A0EDC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33" t="6368" r="3186" b="8669"/>
          <a:stretch/>
        </p:blipFill>
        <p:spPr bwMode="auto">
          <a:xfrm>
            <a:off x="5056496" y="1418709"/>
            <a:ext cx="3912624" cy="28775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3F63FD-3ACD-7C1C-AADF-5640191A5E32}"/>
              </a:ext>
            </a:extLst>
          </p:cNvPr>
          <p:cNvSpPr txBox="1"/>
          <p:nvPr/>
        </p:nvSpPr>
        <p:spPr>
          <a:xfrm>
            <a:off x="5056496" y="4337549"/>
            <a:ext cx="3912625" cy="253916"/>
          </a:xfrm>
          <a:prstGeom prst="rect">
            <a:avLst/>
          </a:prstGeom>
          <a:noFill/>
        </p:spPr>
        <p:txBody>
          <a:bodyPr wrap="square">
            <a:spAutoFit/>
          </a:bodyPr>
          <a:lstStyle/>
          <a:p>
            <a:r>
              <a:rPr lang="en-AU" sz="1050" dirty="0"/>
              <a:t>Source: </a:t>
            </a:r>
            <a:r>
              <a:rPr lang="en-AU" sz="1050" dirty="0">
                <a:hlinkClick r:id="rId4"/>
              </a:rPr>
              <a:t>https://www.bloxstaking.com/documents/eth2/</a:t>
            </a:r>
            <a:r>
              <a:rPr lang="en-AU" sz="1050" dirty="0"/>
              <a:t> </a:t>
            </a:r>
          </a:p>
        </p:txBody>
      </p:sp>
      <p:sp>
        <p:nvSpPr>
          <p:cNvPr id="5" name="Slide Number Placeholder 4">
            <a:extLst>
              <a:ext uri="{FF2B5EF4-FFF2-40B4-BE49-F238E27FC236}">
                <a16:creationId xmlns:a16="http://schemas.microsoft.com/office/drawing/2014/main" id="{7D497E77-42F7-B980-7850-4D39D1CF9564}"/>
              </a:ext>
            </a:extLst>
          </p:cNvPr>
          <p:cNvSpPr>
            <a:spLocks noGrp="1"/>
          </p:cNvSpPr>
          <p:nvPr>
            <p:ph type="sldNum" sz="quarter" idx="4"/>
          </p:nvPr>
        </p:nvSpPr>
        <p:spPr/>
        <p:txBody>
          <a:bodyPr/>
          <a:lstStyle/>
          <a:p>
            <a:fld id="{97F98C0B-273E-428A-ABCF-EBED2BA25188}" type="slidenum">
              <a:rPr lang="en-US" smtClean="0"/>
              <a:t>22</a:t>
            </a:fld>
            <a:endParaRPr lang="en-US"/>
          </a:p>
        </p:txBody>
      </p:sp>
    </p:spTree>
    <p:extLst>
      <p:ext uri="{BB962C8B-B14F-4D97-AF65-F5344CB8AC3E}">
        <p14:creationId xmlns:p14="http://schemas.microsoft.com/office/powerpoint/2010/main" val="558283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BD3EF3-7A4E-972A-BBA3-52229C5D63DE}"/>
              </a:ext>
            </a:extLst>
          </p:cNvPr>
          <p:cNvSpPr>
            <a:spLocks noGrp="1"/>
          </p:cNvSpPr>
          <p:nvPr>
            <p:ph idx="1"/>
          </p:nvPr>
        </p:nvSpPr>
        <p:spPr>
          <a:xfrm>
            <a:off x="648000" y="1273323"/>
            <a:ext cx="8244480" cy="3851280"/>
          </a:xfrm>
        </p:spPr>
        <p:txBody>
          <a:bodyPr>
            <a:normAutofit/>
          </a:bodyPr>
          <a:lstStyle/>
          <a:p>
            <a:r>
              <a:rPr lang="en-AU" dirty="0"/>
              <a:t>Known nodes are assigned block building role</a:t>
            </a:r>
          </a:p>
          <a:p>
            <a:pPr lvl="1"/>
            <a:r>
              <a:rPr lang="en-AU" sz="1800" dirty="0">
                <a:solidFill>
                  <a:schemeClr val="tx1"/>
                </a:solidFill>
              </a:rPr>
              <a:t>Attached reputation of an identity incentivises good operation</a:t>
            </a:r>
          </a:p>
          <a:p>
            <a:pPr lvl="1"/>
            <a:r>
              <a:rPr lang="en-AU" sz="1800" dirty="0"/>
              <a:t>Ensures consensus despite arbitrary behaviours from a fraction of participants</a:t>
            </a:r>
          </a:p>
          <a:p>
            <a:r>
              <a:rPr lang="en-AU" dirty="0"/>
              <a:t>More conventional approach within distributed systems</a:t>
            </a:r>
          </a:p>
          <a:p>
            <a:pPr lvl="1"/>
            <a:r>
              <a:rPr lang="en-AU" sz="1800" dirty="0"/>
              <a:t>Validators may work as a group or elect a leader</a:t>
            </a:r>
          </a:p>
          <a:p>
            <a:pPr lvl="1"/>
            <a:r>
              <a:rPr lang="en-AU" sz="1800" dirty="0"/>
              <a:t>Small number of validators </a:t>
            </a:r>
            <a:r>
              <a:rPr lang="en-AU" sz="1800" dirty="0">
                <a:sym typeface="Wingdings" pitchFamily="2" charset="2"/>
              </a:rPr>
              <a:t> Centralisation</a:t>
            </a:r>
            <a:endParaRPr lang="en-AU" sz="1800" dirty="0"/>
          </a:p>
          <a:p>
            <a:r>
              <a:rPr lang="en-AU" dirty="0"/>
              <a:t>High throughput &amp; lower latency</a:t>
            </a:r>
          </a:p>
          <a:p>
            <a:r>
              <a:rPr lang="en-AU" dirty="0"/>
              <a:t>Authority becomes a target for attackers</a:t>
            </a:r>
          </a:p>
          <a:p>
            <a:r>
              <a:rPr lang="en-AU" dirty="0"/>
              <a:t>Used in permissioned blockchains</a:t>
            </a:r>
          </a:p>
          <a:p>
            <a:pPr lvl="1"/>
            <a:r>
              <a:rPr lang="en-AU" sz="1800" dirty="0"/>
              <a:t>A few 10s of nodes max</a:t>
            </a:r>
          </a:p>
          <a:p>
            <a:pPr lvl="1"/>
            <a:r>
              <a:rPr lang="en-AU" sz="1800" dirty="0"/>
              <a:t>All participants agree on who will be in the network</a:t>
            </a:r>
          </a:p>
        </p:txBody>
      </p:sp>
      <p:sp>
        <p:nvSpPr>
          <p:cNvPr id="3" name="Title 2">
            <a:extLst>
              <a:ext uri="{FF2B5EF4-FFF2-40B4-BE49-F238E27FC236}">
                <a16:creationId xmlns:a16="http://schemas.microsoft.com/office/drawing/2014/main" id="{BF8D5E9C-C6B4-F6EF-D638-65A85BD0385E}"/>
              </a:ext>
            </a:extLst>
          </p:cNvPr>
          <p:cNvSpPr>
            <a:spLocks noGrp="1"/>
          </p:cNvSpPr>
          <p:nvPr>
            <p:ph type="title"/>
          </p:nvPr>
        </p:nvSpPr>
        <p:spPr/>
        <p:txBody>
          <a:bodyPr/>
          <a:lstStyle/>
          <a:p>
            <a:r>
              <a:rPr lang="en-US" dirty="0"/>
              <a:t>Proof of Authority (PoA)</a:t>
            </a:r>
            <a:endParaRPr lang="en-AU" dirty="0"/>
          </a:p>
        </p:txBody>
      </p:sp>
      <p:pic>
        <p:nvPicPr>
          <p:cNvPr id="6" name="Picture 5" descr="fabric.png">
            <a:extLst>
              <a:ext uri="{FF2B5EF4-FFF2-40B4-BE49-F238E27FC236}">
                <a16:creationId xmlns:a16="http://schemas.microsoft.com/office/drawing/2014/main" id="{B200F0FA-29F8-7B18-0FC9-FB6605481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691" y="453685"/>
            <a:ext cx="1305484" cy="405000"/>
          </a:xfrm>
          <a:prstGeom prst="rect">
            <a:avLst/>
          </a:prstGeom>
        </p:spPr>
      </p:pic>
      <p:pic>
        <p:nvPicPr>
          <p:cNvPr id="7" name="Picture 6" descr="cordalogo.png">
            <a:extLst>
              <a:ext uri="{FF2B5EF4-FFF2-40B4-BE49-F238E27FC236}">
                <a16:creationId xmlns:a16="http://schemas.microsoft.com/office/drawing/2014/main" id="{EA3C16AF-F10F-21FA-86E5-0F2007A44A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2077" y="368999"/>
            <a:ext cx="1126023" cy="567000"/>
          </a:xfrm>
          <a:prstGeom prst="rect">
            <a:avLst/>
          </a:prstGeom>
        </p:spPr>
      </p:pic>
      <p:sp>
        <p:nvSpPr>
          <p:cNvPr id="5" name="Slide Number Placeholder 4">
            <a:extLst>
              <a:ext uri="{FF2B5EF4-FFF2-40B4-BE49-F238E27FC236}">
                <a16:creationId xmlns:a16="http://schemas.microsoft.com/office/drawing/2014/main" id="{AB6AF8DE-E856-91D1-4D1B-D17A6900710A}"/>
              </a:ext>
            </a:extLst>
          </p:cNvPr>
          <p:cNvSpPr>
            <a:spLocks noGrp="1"/>
          </p:cNvSpPr>
          <p:nvPr>
            <p:ph type="sldNum" sz="quarter" idx="4"/>
          </p:nvPr>
        </p:nvSpPr>
        <p:spPr/>
        <p:txBody>
          <a:bodyPr/>
          <a:lstStyle/>
          <a:p>
            <a:fld id="{97F98C0B-273E-428A-ABCF-EBED2BA25188}" type="slidenum">
              <a:rPr lang="en-US" smtClean="0"/>
              <a:t>23</a:t>
            </a:fld>
            <a:endParaRPr lang="en-US"/>
          </a:p>
        </p:txBody>
      </p:sp>
    </p:spTree>
    <p:extLst>
      <p:ext uri="{BB962C8B-B14F-4D97-AF65-F5344CB8AC3E}">
        <p14:creationId xmlns:p14="http://schemas.microsoft.com/office/powerpoint/2010/main" val="3563178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26FD47-2B94-0A2B-DE22-12E75A553782}"/>
              </a:ext>
            </a:extLst>
          </p:cNvPr>
          <p:cNvSpPr>
            <a:spLocks noGrp="1"/>
          </p:cNvSpPr>
          <p:nvPr>
            <p:ph type="title"/>
          </p:nvPr>
        </p:nvSpPr>
        <p:spPr>
          <a:xfrm>
            <a:off x="648000" y="287999"/>
            <a:ext cx="7920000" cy="648000"/>
          </a:xfrm>
        </p:spPr>
        <p:txBody>
          <a:bodyPr/>
          <a:lstStyle/>
          <a:p>
            <a:r>
              <a:rPr lang="en-US" dirty="0"/>
              <a:t>Practical Byzantine Fault Tolerance (PBFT)</a:t>
            </a:r>
            <a:endParaRPr lang="en-AU" dirty="0"/>
          </a:p>
        </p:txBody>
      </p:sp>
      <p:sp>
        <p:nvSpPr>
          <p:cNvPr id="2" name="Content Placeholder 1">
            <a:extLst>
              <a:ext uri="{FF2B5EF4-FFF2-40B4-BE49-F238E27FC236}">
                <a16:creationId xmlns:a16="http://schemas.microsoft.com/office/drawing/2014/main" id="{8D7F12E8-AD38-635F-5907-5D6B8B2F7508}"/>
              </a:ext>
            </a:extLst>
          </p:cNvPr>
          <p:cNvSpPr>
            <a:spLocks noGrp="1"/>
          </p:cNvSpPr>
          <p:nvPr>
            <p:ph sz="half" idx="1"/>
          </p:nvPr>
        </p:nvSpPr>
        <p:spPr>
          <a:xfrm>
            <a:off x="628650" y="1520825"/>
            <a:ext cx="3886200" cy="3627438"/>
          </a:xfrm>
        </p:spPr>
        <p:txBody>
          <a:bodyPr>
            <a:normAutofit fontScale="85000" lnSpcReduction="20000"/>
          </a:bodyPr>
          <a:lstStyle/>
          <a:p>
            <a:r>
              <a:rPr lang="en-US" dirty="0"/>
              <a:t>Recent consensus algorithms based on Byzantine Fault Tolerant (BFT)</a:t>
            </a:r>
          </a:p>
          <a:p>
            <a:r>
              <a:rPr lang="en-US" dirty="0"/>
              <a:t>Use a known set of block validators</a:t>
            </a:r>
          </a:p>
          <a:p>
            <a:pPr lvl="1"/>
            <a:r>
              <a:rPr lang="en-US" dirty="0"/>
              <a:t>New block is created every x seconds</a:t>
            </a:r>
          </a:p>
          <a:p>
            <a:pPr lvl="1"/>
            <a:r>
              <a:rPr lang="en-US" dirty="0"/>
              <a:t>Each block must be confirmed by 2/3 majority</a:t>
            </a:r>
          </a:p>
          <a:p>
            <a:r>
              <a:rPr lang="en-AU" dirty="0"/>
              <a:t>High throughput &amp; lower latency</a:t>
            </a:r>
          </a:p>
          <a:p>
            <a:r>
              <a:rPr lang="en-AU" dirty="0"/>
              <a:t>Used in permissioned blockchains</a:t>
            </a:r>
          </a:p>
          <a:p>
            <a:pPr lvl="1"/>
            <a:r>
              <a:rPr lang="en-AU" altLang="zh-CN" dirty="0"/>
              <a:t>Use 3f + 1 nodes to guard against f failures</a:t>
            </a:r>
          </a:p>
          <a:p>
            <a:pPr lvl="1"/>
            <a:r>
              <a:rPr lang="en-AU" dirty="0"/>
              <a:t>All participants agree on who will be in the network</a:t>
            </a:r>
          </a:p>
          <a:p>
            <a:pPr lvl="1"/>
            <a:r>
              <a:rPr lang="en-AU" dirty="0"/>
              <a:t>10s to a few 100 nodes</a:t>
            </a:r>
            <a:endParaRPr lang="en-US" dirty="0"/>
          </a:p>
          <a:p>
            <a:r>
              <a:rPr lang="en-US" dirty="0"/>
              <a:t>Known attack if some validators misbehave</a:t>
            </a:r>
          </a:p>
        </p:txBody>
      </p:sp>
      <p:sp>
        <p:nvSpPr>
          <p:cNvPr id="12" name="Content Placeholder 11">
            <a:extLst>
              <a:ext uri="{FF2B5EF4-FFF2-40B4-BE49-F238E27FC236}">
                <a16:creationId xmlns:a16="http://schemas.microsoft.com/office/drawing/2014/main" id="{ED8897F6-27E4-5E99-7EA6-071BC39827AB}"/>
              </a:ext>
            </a:extLst>
          </p:cNvPr>
          <p:cNvSpPr>
            <a:spLocks noGrp="1"/>
          </p:cNvSpPr>
          <p:nvPr>
            <p:ph sz="half" idx="2"/>
          </p:nvPr>
        </p:nvSpPr>
        <p:spPr/>
        <p:txBody>
          <a:bodyPr>
            <a:normAutofit fontScale="85000" lnSpcReduction="20000"/>
          </a:bodyPr>
          <a:lstStyle/>
          <a:p>
            <a:endParaRPr lang="en-AU"/>
          </a:p>
        </p:txBody>
      </p:sp>
      <p:sp>
        <p:nvSpPr>
          <p:cNvPr id="5" name="Slide Number Placeholder 4">
            <a:extLst>
              <a:ext uri="{FF2B5EF4-FFF2-40B4-BE49-F238E27FC236}">
                <a16:creationId xmlns:a16="http://schemas.microsoft.com/office/drawing/2014/main" id="{0F6DBA78-DCE0-0719-EB00-F86C7427BB16}"/>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24</a:t>
            </a:fld>
            <a:endParaRPr lang="en-US"/>
          </a:p>
        </p:txBody>
      </p:sp>
      <p:pic>
        <p:nvPicPr>
          <p:cNvPr id="6" name="Picture 5">
            <a:extLst>
              <a:ext uri="{FF2B5EF4-FFF2-40B4-BE49-F238E27FC236}">
                <a16:creationId xmlns:a16="http://schemas.microsoft.com/office/drawing/2014/main" id="{C8389F47-A29C-6B30-D0AD-F301CA692CD8}"/>
              </a:ext>
            </a:extLst>
          </p:cNvPr>
          <p:cNvPicPr>
            <a:picLocks noChangeAspect="1"/>
          </p:cNvPicPr>
          <p:nvPr/>
        </p:nvPicPr>
        <p:blipFill>
          <a:blip r:embed="rId3"/>
          <a:stretch>
            <a:fillRect/>
          </a:stretch>
        </p:blipFill>
        <p:spPr>
          <a:xfrm>
            <a:off x="4852388" y="2010105"/>
            <a:ext cx="3896077" cy="1694793"/>
          </a:xfrm>
          <a:prstGeom prst="rect">
            <a:avLst/>
          </a:prstGeom>
          <a:noFill/>
        </p:spPr>
      </p:pic>
      <p:pic>
        <p:nvPicPr>
          <p:cNvPr id="10" name="Picture 9" descr="stellar_logo.png">
            <a:extLst>
              <a:ext uri="{FF2B5EF4-FFF2-40B4-BE49-F238E27FC236}">
                <a16:creationId xmlns:a16="http://schemas.microsoft.com/office/drawing/2014/main" id="{3860FA7D-A20A-EACC-FBD1-8F3B012257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144" y="1082623"/>
            <a:ext cx="1238436" cy="383571"/>
          </a:xfrm>
          <a:prstGeom prst="rect">
            <a:avLst/>
          </a:prstGeom>
        </p:spPr>
      </p:pic>
      <p:pic>
        <p:nvPicPr>
          <p:cNvPr id="11" name="Picture 10" descr="tendermint.png">
            <a:extLst>
              <a:ext uri="{FF2B5EF4-FFF2-40B4-BE49-F238E27FC236}">
                <a16:creationId xmlns:a16="http://schemas.microsoft.com/office/drawing/2014/main" id="{D93A8ED0-D91D-8CD9-DD75-CAF0B74112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4393" y="1075110"/>
            <a:ext cx="1353713" cy="398594"/>
          </a:xfrm>
          <a:prstGeom prst="rect">
            <a:avLst/>
          </a:prstGeom>
        </p:spPr>
      </p:pic>
      <p:sp>
        <p:nvSpPr>
          <p:cNvPr id="13" name="TextBox 12">
            <a:extLst>
              <a:ext uri="{FF2B5EF4-FFF2-40B4-BE49-F238E27FC236}">
                <a16:creationId xmlns:a16="http://schemas.microsoft.com/office/drawing/2014/main" id="{5ADD8C41-0D75-2CD9-437E-EE6C3791021B}"/>
              </a:ext>
            </a:extLst>
          </p:cNvPr>
          <p:cNvSpPr txBox="1"/>
          <p:nvPr/>
        </p:nvSpPr>
        <p:spPr>
          <a:xfrm>
            <a:off x="4812030" y="3615205"/>
            <a:ext cx="3896077" cy="577081"/>
          </a:xfrm>
          <a:prstGeom prst="rect">
            <a:avLst/>
          </a:prstGeom>
          <a:noFill/>
        </p:spPr>
        <p:txBody>
          <a:bodyPr wrap="square">
            <a:spAutoFit/>
          </a:bodyPr>
          <a:lstStyle/>
          <a:p>
            <a:r>
              <a:rPr lang="en-AU" sz="1050" dirty="0"/>
              <a:t>Source: M. Castro and B. Liskov, “Practical Byzantine Fault Tolerance”, 3</a:t>
            </a:r>
            <a:r>
              <a:rPr lang="en-AU" sz="1050" baseline="30000" dirty="0"/>
              <a:t>rd</a:t>
            </a:r>
            <a:r>
              <a:rPr lang="en-AU" sz="1050" dirty="0"/>
              <a:t> Symposium on Operating Systems Design and Implementation, Feb. 1999</a:t>
            </a:r>
          </a:p>
        </p:txBody>
      </p:sp>
    </p:spTree>
    <p:extLst>
      <p:ext uri="{BB962C8B-B14F-4D97-AF65-F5344CB8AC3E}">
        <p14:creationId xmlns:p14="http://schemas.microsoft.com/office/powerpoint/2010/main" val="2168434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25DA55-4FDC-5668-5932-44B94E002FE5}"/>
              </a:ext>
            </a:extLst>
          </p:cNvPr>
          <p:cNvSpPr>
            <a:spLocks noGrp="1"/>
          </p:cNvSpPr>
          <p:nvPr>
            <p:ph idx="1"/>
          </p:nvPr>
        </p:nvSpPr>
        <p:spPr>
          <a:xfrm>
            <a:off x="648001" y="1272399"/>
            <a:ext cx="7911799" cy="3695843"/>
          </a:xfrm>
        </p:spPr>
        <p:txBody>
          <a:bodyPr>
            <a:normAutofit/>
          </a:bodyPr>
          <a:lstStyle/>
          <a:p>
            <a:r>
              <a:rPr lang="en-US" dirty="0"/>
              <a:t>Proof of Retrievability (PoR)</a:t>
            </a:r>
          </a:p>
          <a:p>
            <a:pPr lvl="1"/>
            <a:r>
              <a:rPr lang="en-US" sz="1800" dirty="0"/>
              <a:t>In proportion to distributed storage of archival data</a:t>
            </a:r>
          </a:p>
          <a:p>
            <a:r>
              <a:rPr lang="en-US" dirty="0"/>
              <a:t>Proof of Elapsed (PoE) time</a:t>
            </a:r>
          </a:p>
          <a:p>
            <a:pPr lvl="1"/>
            <a:r>
              <a:rPr lang="en-US" sz="1800" dirty="0"/>
              <a:t>Wait a random time to create the next block</a:t>
            </a:r>
          </a:p>
          <a:p>
            <a:pPr lvl="1"/>
            <a:r>
              <a:rPr lang="en-US" sz="1800" dirty="0"/>
              <a:t>Using Trusted Execution Environment (TEE), e.g., Intel SGX</a:t>
            </a:r>
          </a:p>
          <a:p>
            <a:pPr lvl="2"/>
            <a:r>
              <a:rPr lang="en-US" sz="1800" dirty="0"/>
              <a:t>Run trusted code in trusted environment</a:t>
            </a:r>
          </a:p>
          <a:p>
            <a:pPr lvl="2"/>
            <a:r>
              <a:rPr lang="en-US" sz="1800" dirty="0"/>
              <a:t>Ensure the wait times are created fairly</a:t>
            </a:r>
          </a:p>
          <a:p>
            <a:r>
              <a:rPr lang="en-US" dirty="0"/>
              <a:t>Proof of X (PoX)</a:t>
            </a:r>
          </a:p>
          <a:p>
            <a:pPr lvl="1"/>
            <a:r>
              <a:rPr lang="en-US" sz="1800" dirty="0"/>
              <a:t>A generic term to indicate use of some form of proof</a:t>
            </a:r>
          </a:p>
        </p:txBody>
      </p:sp>
      <p:sp>
        <p:nvSpPr>
          <p:cNvPr id="3" name="Title 2">
            <a:extLst>
              <a:ext uri="{FF2B5EF4-FFF2-40B4-BE49-F238E27FC236}">
                <a16:creationId xmlns:a16="http://schemas.microsoft.com/office/drawing/2014/main" id="{EB887AAF-96E1-75F1-5A04-240398CAA940}"/>
              </a:ext>
            </a:extLst>
          </p:cNvPr>
          <p:cNvSpPr>
            <a:spLocks noGrp="1"/>
          </p:cNvSpPr>
          <p:nvPr>
            <p:ph type="title"/>
          </p:nvPr>
        </p:nvSpPr>
        <p:spPr>
          <a:xfrm>
            <a:off x="648000" y="287999"/>
            <a:ext cx="6631640" cy="648000"/>
          </a:xfrm>
        </p:spPr>
        <p:txBody>
          <a:bodyPr/>
          <a:lstStyle/>
          <a:p>
            <a:r>
              <a:rPr lang="en-US" dirty="0"/>
              <a:t>Other Alternatives</a:t>
            </a:r>
            <a:endParaRPr lang="en-AU" dirty="0"/>
          </a:p>
        </p:txBody>
      </p:sp>
      <p:sp>
        <p:nvSpPr>
          <p:cNvPr id="5" name="Slide Number Placeholder 4">
            <a:extLst>
              <a:ext uri="{FF2B5EF4-FFF2-40B4-BE49-F238E27FC236}">
                <a16:creationId xmlns:a16="http://schemas.microsoft.com/office/drawing/2014/main" id="{A7EE7704-DFA6-C715-CFC6-DF80C339C6AE}"/>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25</a:t>
            </a:fld>
            <a:endParaRPr lang="en-US"/>
          </a:p>
        </p:txBody>
      </p:sp>
    </p:spTree>
    <p:extLst>
      <p:ext uri="{BB962C8B-B14F-4D97-AF65-F5344CB8AC3E}">
        <p14:creationId xmlns:p14="http://schemas.microsoft.com/office/powerpoint/2010/main" val="1022763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ED94F53-70D1-4047-F3CF-12170421B99A}"/>
              </a:ext>
            </a:extLst>
          </p:cNvPr>
          <p:cNvSpPr>
            <a:spLocks noGrp="1"/>
          </p:cNvSpPr>
          <p:nvPr>
            <p:ph type="body" sz="quarter" idx="10"/>
          </p:nvPr>
        </p:nvSpPr>
        <p:spPr/>
        <p:txBody>
          <a:bodyPr/>
          <a:lstStyle/>
          <a:p>
            <a:r>
              <a:rPr lang="en-AU" dirty="0"/>
              <a:t>Ledger Structure</a:t>
            </a:r>
            <a:r>
              <a:rPr lang="en-US" dirty="0"/>
              <a:t>s</a:t>
            </a:r>
            <a:endParaRPr lang="en-AU" dirty="0"/>
          </a:p>
        </p:txBody>
      </p:sp>
    </p:spTree>
    <p:extLst>
      <p:ext uri="{BB962C8B-B14F-4D97-AF65-F5344CB8AC3E}">
        <p14:creationId xmlns:p14="http://schemas.microsoft.com/office/powerpoint/2010/main" val="1914401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p:cNvSpPr>
            <a:spLocks noGrp="1"/>
          </p:cNvSpPr>
          <p:nvPr>
            <p:ph idx="1"/>
          </p:nvPr>
        </p:nvSpPr>
        <p:spPr>
          <a:xfrm>
            <a:off x="647700" y="1273175"/>
            <a:ext cx="7912100" cy="1697185"/>
          </a:xfrm>
        </p:spPr>
        <p:txBody>
          <a:bodyPr>
            <a:normAutofit fontScale="92500" lnSpcReduction="10000"/>
          </a:bodyPr>
          <a:lstStyle/>
          <a:p>
            <a:r>
              <a:rPr lang="en-AU" altLang="zh-CN" dirty="0"/>
              <a:t>Blockchain appears as a logical list of blocks to a user</a:t>
            </a:r>
          </a:p>
          <a:p>
            <a:pPr lvl="1"/>
            <a:r>
              <a:rPr lang="en-AU" altLang="zh-CN" sz="1800" dirty="0"/>
              <a:t>E.g., Bitcoin &amp; Ethereum</a:t>
            </a:r>
          </a:p>
          <a:p>
            <a:r>
              <a:rPr lang="en-AU" altLang="zh-CN" dirty="0"/>
              <a:t>Nodes record blockchain as global tree of blocks</a:t>
            </a:r>
          </a:p>
          <a:p>
            <a:pPr lvl="1"/>
            <a:r>
              <a:rPr lang="en-AU" altLang="zh-CN" sz="1800" dirty="0"/>
              <a:t>Shorter branches attached to main chain represent alternative competing histories</a:t>
            </a:r>
          </a:p>
          <a:p>
            <a:pPr lvl="1"/>
            <a:r>
              <a:rPr lang="en-AU" altLang="zh-CN" sz="1800" dirty="0"/>
              <a:t>Used for maintaining state &amp; determine consensus</a:t>
            </a:r>
          </a:p>
        </p:txBody>
      </p:sp>
      <p:sp>
        <p:nvSpPr>
          <p:cNvPr id="2" name="Title 1"/>
          <p:cNvSpPr>
            <a:spLocks noGrp="1"/>
          </p:cNvSpPr>
          <p:nvPr>
            <p:ph type="title"/>
          </p:nvPr>
        </p:nvSpPr>
        <p:spPr>
          <a:xfrm>
            <a:off x="648000" y="287999"/>
            <a:ext cx="6631640" cy="648000"/>
          </a:xfrm>
        </p:spPr>
        <p:txBody>
          <a:bodyPr>
            <a:normAutofit/>
          </a:bodyPr>
          <a:lstStyle/>
          <a:p>
            <a:r>
              <a:rPr lang="en-AU" dirty="0"/>
              <a:t>List</a:t>
            </a:r>
            <a:endParaRPr lang="en-US" dirty="0"/>
          </a:p>
        </p:txBody>
      </p:sp>
      <p:sp>
        <p:nvSpPr>
          <p:cNvPr id="3" name="Slide Number Placeholder 2">
            <a:extLst>
              <a:ext uri="{FF2B5EF4-FFF2-40B4-BE49-F238E27FC236}">
                <a16:creationId xmlns:a16="http://schemas.microsoft.com/office/drawing/2014/main" id="{E335FA6C-FF50-B389-80DA-7BB7EBDAF427}"/>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27</a:t>
            </a:fld>
            <a:endParaRPr lang="en-US"/>
          </a:p>
        </p:txBody>
      </p:sp>
      <p:sp>
        <p:nvSpPr>
          <p:cNvPr id="8" name="Rectangle 7">
            <a:extLst>
              <a:ext uri="{FF2B5EF4-FFF2-40B4-BE49-F238E27FC236}">
                <a16:creationId xmlns:a16="http://schemas.microsoft.com/office/drawing/2014/main" id="{36A4F2D4-260A-1C89-5880-057160678BF4}"/>
              </a:ext>
            </a:extLst>
          </p:cNvPr>
          <p:cNvSpPr/>
          <p:nvPr/>
        </p:nvSpPr>
        <p:spPr>
          <a:xfrm>
            <a:off x="1429934" y="3621160"/>
            <a:ext cx="1844151" cy="16127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500" dirty="0"/>
          </a:p>
        </p:txBody>
      </p:sp>
      <p:sp>
        <p:nvSpPr>
          <p:cNvPr id="9" name="Rectangle 8">
            <a:extLst>
              <a:ext uri="{FF2B5EF4-FFF2-40B4-BE49-F238E27FC236}">
                <a16:creationId xmlns:a16="http://schemas.microsoft.com/office/drawing/2014/main" id="{C02CD836-E4D9-470B-D69D-3595784A8D29}"/>
              </a:ext>
            </a:extLst>
          </p:cNvPr>
          <p:cNvSpPr/>
          <p:nvPr/>
        </p:nvSpPr>
        <p:spPr>
          <a:xfrm>
            <a:off x="1529559" y="4261905"/>
            <a:ext cx="1620180" cy="9072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350" dirty="0">
                <a:solidFill>
                  <a:schemeClr val="tx1"/>
                </a:solidFill>
              </a:rPr>
              <a:t>Transaction 1</a:t>
            </a:r>
          </a:p>
          <a:p>
            <a:pPr algn="ctr"/>
            <a:r>
              <a:rPr lang="en-AU" sz="1350" dirty="0">
                <a:solidFill>
                  <a:schemeClr val="tx1"/>
                </a:solidFill>
              </a:rPr>
              <a:t>Transaction 2</a:t>
            </a:r>
          </a:p>
          <a:p>
            <a:pPr algn="ctr"/>
            <a:r>
              <a:rPr lang="en-AU" sz="1350" dirty="0">
                <a:solidFill>
                  <a:schemeClr val="tx1"/>
                </a:solidFill>
              </a:rPr>
              <a:t>Transaction 3</a:t>
            </a:r>
          </a:p>
          <a:p>
            <a:pPr algn="ctr"/>
            <a:r>
              <a:rPr lang="en-AU" sz="1350" dirty="0">
                <a:solidFill>
                  <a:schemeClr val="tx1"/>
                </a:solidFill>
              </a:rPr>
              <a:t>…</a:t>
            </a:r>
          </a:p>
        </p:txBody>
      </p:sp>
      <p:sp>
        <p:nvSpPr>
          <p:cNvPr id="10" name="TextBox 9">
            <a:extLst>
              <a:ext uri="{FF2B5EF4-FFF2-40B4-BE49-F238E27FC236}">
                <a16:creationId xmlns:a16="http://schemas.microsoft.com/office/drawing/2014/main" id="{AB48BF32-9797-2E77-C136-483473454BC1}"/>
              </a:ext>
            </a:extLst>
          </p:cNvPr>
          <p:cNvSpPr txBox="1"/>
          <p:nvPr/>
        </p:nvSpPr>
        <p:spPr>
          <a:xfrm>
            <a:off x="7651682" y="2810687"/>
            <a:ext cx="1052886" cy="524503"/>
          </a:xfrm>
          <a:prstGeom prst="rect">
            <a:avLst/>
          </a:prstGeom>
          <a:noFill/>
        </p:spPr>
        <p:txBody>
          <a:bodyPr wrap="square" rtlCol="0">
            <a:spAutoFit/>
          </a:bodyPr>
          <a:lstStyle/>
          <a:p>
            <a:pPr algn="ctr"/>
            <a:r>
              <a:rPr lang="en-US" b="1" dirty="0"/>
              <a:t>Latest Block</a:t>
            </a:r>
          </a:p>
        </p:txBody>
      </p:sp>
      <p:sp>
        <p:nvSpPr>
          <p:cNvPr id="11" name="Rectangle 10">
            <a:extLst>
              <a:ext uri="{FF2B5EF4-FFF2-40B4-BE49-F238E27FC236}">
                <a16:creationId xmlns:a16="http://schemas.microsoft.com/office/drawing/2014/main" id="{2B289BC1-BFCE-8710-56EB-4AE2ABA4A38C}"/>
              </a:ext>
            </a:extLst>
          </p:cNvPr>
          <p:cNvSpPr/>
          <p:nvPr/>
        </p:nvSpPr>
        <p:spPr>
          <a:xfrm>
            <a:off x="3760200" y="3621160"/>
            <a:ext cx="1894648" cy="16127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500" dirty="0"/>
          </a:p>
        </p:txBody>
      </p:sp>
      <p:sp>
        <p:nvSpPr>
          <p:cNvPr id="12" name="Rectangle 11">
            <a:extLst>
              <a:ext uri="{FF2B5EF4-FFF2-40B4-BE49-F238E27FC236}">
                <a16:creationId xmlns:a16="http://schemas.microsoft.com/office/drawing/2014/main" id="{F5454ACE-6139-DA20-CB54-257967C03576}"/>
              </a:ext>
            </a:extLst>
          </p:cNvPr>
          <p:cNvSpPr/>
          <p:nvPr/>
        </p:nvSpPr>
        <p:spPr>
          <a:xfrm>
            <a:off x="6085218" y="3602108"/>
            <a:ext cx="1841062" cy="163180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AU" sz="1500" dirty="0"/>
          </a:p>
        </p:txBody>
      </p:sp>
      <p:sp>
        <p:nvSpPr>
          <p:cNvPr id="13" name="Rectangle 12">
            <a:extLst>
              <a:ext uri="{FF2B5EF4-FFF2-40B4-BE49-F238E27FC236}">
                <a16:creationId xmlns:a16="http://schemas.microsoft.com/office/drawing/2014/main" id="{0B1429A2-38A8-EA41-9628-E51CEDEDD221}"/>
              </a:ext>
            </a:extLst>
          </p:cNvPr>
          <p:cNvSpPr/>
          <p:nvPr/>
        </p:nvSpPr>
        <p:spPr>
          <a:xfrm>
            <a:off x="251521" y="3006641"/>
            <a:ext cx="1101723" cy="62324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620" b="1" dirty="0"/>
              <a:t>Genesis Block</a:t>
            </a:r>
          </a:p>
        </p:txBody>
      </p:sp>
      <p:cxnSp>
        <p:nvCxnSpPr>
          <p:cNvPr id="14" name="Elbow Connector 13">
            <a:extLst>
              <a:ext uri="{FF2B5EF4-FFF2-40B4-BE49-F238E27FC236}">
                <a16:creationId xmlns:a16="http://schemas.microsoft.com/office/drawing/2014/main" id="{31B44C4E-3C38-C741-3F80-B8174607DD67}"/>
              </a:ext>
            </a:extLst>
          </p:cNvPr>
          <p:cNvCxnSpPr>
            <a:cxnSpLocks/>
            <a:endCxn id="12" idx="3"/>
          </p:cNvCxnSpPr>
          <p:nvPr/>
        </p:nvCxnSpPr>
        <p:spPr>
          <a:xfrm rot="5400000">
            <a:off x="7551947" y="3791831"/>
            <a:ext cx="1000515" cy="251844"/>
          </a:xfrm>
          <a:prstGeom prst="bentConnector2">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6" name="Elbow Connector 15">
            <a:extLst>
              <a:ext uri="{FF2B5EF4-FFF2-40B4-BE49-F238E27FC236}">
                <a16:creationId xmlns:a16="http://schemas.microsoft.com/office/drawing/2014/main" id="{5CC0EEEE-9743-3EDC-6060-F82B06A94A5A}"/>
              </a:ext>
            </a:extLst>
          </p:cNvPr>
          <p:cNvCxnSpPr>
            <a:cxnSpLocks/>
            <a:endCxn id="11" idx="3"/>
          </p:cNvCxnSpPr>
          <p:nvPr/>
        </p:nvCxnSpPr>
        <p:spPr>
          <a:xfrm rot="10800000" flipV="1">
            <a:off x="5654849" y="3905576"/>
            <a:ext cx="526907" cy="521960"/>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7" name="Elbow Connector 16">
            <a:extLst>
              <a:ext uri="{FF2B5EF4-FFF2-40B4-BE49-F238E27FC236}">
                <a16:creationId xmlns:a16="http://schemas.microsoft.com/office/drawing/2014/main" id="{404C83A0-4544-E664-DDA1-59AF0AA4D372}"/>
              </a:ext>
            </a:extLst>
          </p:cNvPr>
          <p:cNvCxnSpPr>
            <a:cxnSpLocks/>
            <a:endCxn id="8" idx="3"/>
          </p:cNvCxnSpPr>
          <p:nvPr/>
        </p:nvCxnSpPr>
        <p:spPr>
          <a:xfrm rot="10800000" flipV="1">
            <a:off x="3274083" y="3905576"/>
            <a:ext cx="635516" cy="521960"/>
          </a:xfrm>
          <a:prstGeom prst="bentConnector3">
            <a:avLst>
              <a:gd name="adj1" fmla="val 50000"/>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8" name="Elbow Connector 17">
            <a:extLst>
              <a:ext uri="{FF2B5EF4-FFF2-40B4-BE49-F238E27FC236}">
                <a16:creationId xmlns:a16="http://schemas.microsoft.com/office/drawing/2014/main" id="{A7E91F17-ADEA-B72F-053E-380D971152B4}"/>
              </a:ext>
            </a:extLst>
          </p:cNvPr>
          <p:cNvCxnSpPr>
            <a:cxnSpLocks/>
            <a:endCxn id="13" idx="2"/>
          </p:cNvCxnSpPr>
          <p:nvPr/>
        </p:nvCxnSpPr>
        <p:spPr>
          <a:xfrm rot="10800000">
            <a:off x="802384" y="3629889"/>
            <a:ext cx="703403" cy="321899"/>
          </a:xfrm>
          <a:prstGeom prst="bentConnector2">
            <a:avLst/>
          </a:prstGeom>
          <a:ln w="38100" cmpd="sng">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9" name="Rectangle 18">
            <a:extLst>
              <a:ext uri="{FF2B5EF4-FFF2-40B4-BE49-F238E27FC236}">
                <a16:creationId xmlns:a16="http://schemas.microsoft.com/office/drawing/2014/main" id="{CDDACBD6-4B29-BD31-CF24-BA1B917325D9}"/>
              </a:ext>
            </a:extLst>
          </p:cNvPr>
          <p:cNvSpPr/>
          <p:nvPr/>
        </p:nvSpPr>
        <p:spPr>
          <a:xfrm>
            <a:off x="1529559" y="3720725"/>
            <a:ext cx="1638287" cy="4536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AU" sz="1500" b="1" dirty="0">
                <a:solidFill>
                  <a:schemeClr val="tx1"/>
                </a:solidFill>
              </a:rPr>
              <a:t>H(</a:t>
            </a:r>
            <a:r>
              <a:rPr lang="en-AU" sz="1500" dirty="0">
                <a:solidFill>
                  <a:schemeClr val="tx1"/>
                </a:solidFill>
              </a:rPr>
              <a:t>Previous block</a:t>
            </a:r>
            <a:r>
              <a:rPr lang="en-AU" sz="1500" b="1" dirty="0">
                <a:solidFill>
                  <a:schemeClr val="tx1"/>
                </a:solidFill>
              </a:rPr>
              <a:t>)</a:t>
            </a:r>
          </a:p>
        </p:txBody>
      </p:sp>
      <p:sp>
        <p:nvSpPr>
          <p:cNvPr id="20" name="Rectangle 19">
            <a:extLst>
              <a:ext uri="{FF2B5EF4-FFF2-40B4-BE49-F238E27FC236}">
                <a16:creationId xmlns:a16="http://schemas.microsoft.com/office/drawing/2014/main" id="{03FD175D-5EA9-B1AF-5633-559CEDFF2130}"/>
              </a:ext>
            </a:extLst>
          </p:cNvPr>
          <p:cNvSpPr/>
          <p:nvPr/>
        </p:nvSpPr>
        <p:spPr>
          <a:xfrm>
            <a:off x="3880725" y="4261905"/>
            <a:ext cx="1620180" cy="9072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350" dirty="0">
                <a:solidFill>
                  <a:schemeClr val="tx1"/>
                </a:solidFill>
              </a:rPr>
              <a:t>Transaction 1</a:t>
            </a:r>
          </a:p>
          <a:p>
            <a:pPr algn="ctr"/>
            <a:r>
              <a:rPr lang="en-AU" sz="1350" dirty="0">
                <a:solidFill>
                  <a:schemeClr val="tx1"/>
                </a:solidFill>
              </a:rPr>
              <a:t>Transaction 2</a:t>
            </a:r>
          </a:p>
        </p:txBody>
      </p:sp>
      <p:sp>
        <p:nvSpPr>
          <p:cNvPr id="21" name="Rectangle 20">
            <a:extLst>
              <a:ext uri="{FF2B5EF4-FFF2-40B4-BE49-F238E27FC236}">
                <a16:creationId xmlns:a16="http://schemas.microsoft.com/office/drawing/2014/main" id="{9887D672-C139-679D-151E-940BE12B78F9}"/>
              </a:ext>
            </a:extLst>
          </p:cNvPr>
          <p:cNvSpPr/>
          <p:nvPr/>
        </p:nvSpPr>
        <p:spPr>
          <a:xfrm>
            <a:off x="3880724" y="3720725"/>
            <a:ext cx="1638287" cy="4536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AU" sz="1500" b="1" dirty="0">
                <a:solidFill>
                  <a:schemeClr val="tx1"/>
                </a:solidFill>
              </a:rPr>
              <a:t>H(</a:t>
            </a:r>
            <a:r>
              <a:rPr lang="en-AU" sz="1500" dirty="0">
                <a:solidFill>
                  <a:schemeClr val="tx1"/>
                </a:solidFill>
              </a:rPr>
              <a:t>Previous block</a:t>
            </a:r>
            <a:r>
              <a:rPr lang="en-AU" sz="1500" b="1" dirty="0">
                <a:solidFill>
                  <a:schemeClr val="tx1"/>
                </a:solidFill>
              </a:rPr>
              <a:t>)</a:t>
            </a:r>
          </a:p>
        </p:txBody>
      </p:sp>
      <p:sp>
        <p:nvSpPr>
          <p:cNvPr id="22" name="Rectangle 21">
            <a:extLst>
              <a:ext uri="{FF2B5EF4-FFF2-40B4-BE49-F238E27FC236}">
                <a16:creationId xmlns:a16="http://schemas.microsoft.com/office/drawing/2014/main" id="{A0FF866F-8479-D149-10DB-A9B73EB45E11}"/>
              </a:ext>
            </a:extLst>
          </p:cNvPr>
          <p:cNvSpPr/>
          <p:nvPr/>
        </p:nvSpPr>
        <p:spPr>
          <a:xfrm>
            <a:off x="6195678" y="4261905"/>
            <a:ext cx="1620180" cy="9072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AU" sz="1350" dirty="0">
                <a:solidFill>
                  <a:schemeClr val="tx1"/>
                </a:solidFill>
              </a:rPr>
              <a:t>Transaction 1</a:t>
            </a:r>
          </a:p>
          <a:p>
            <a:pPr algn="ctr"/>
            <a:r>
              <a:rPr lang="en-AU" sz="1350" dirty="0">
                <a:solidFill>
                  <a:schemeClr val="tx1"/>
                </a:solidFill>
              </a:rPr>
              <a:t>Transaction 2</a:t>
            </a:r>
          </a:p>
          <a:p>
            <a:pPr algn="ctr"/>
            <a:r>
              <a:rPr lang="en-AU" sz="1350" dirty="0">
                <a:solidFill>
                  <a:schemeClr val="tx1"/>
                </a:solidFill>
              </a:rPr>
              <a:t>Transaction 3</a:t>
            </a:r>
          </a:p>
          <a:p>
            <a:pPr algn="ctr"/>
            <a:r>
              <a:rPr lang="en-AU" sz="1350" dirty="0">
                <a:solidFill>
                  <a:schemeClr val="tx1"/>
                </a:solidFill>
              </a:rPr>
              <a:t>…</a:t>
            </a:r>
          </a:p>
        </p:txBody>
      </p:sp>
      <p:sp>
        <p:nvSpPr>
          <p:cNvPr id="23" name="Rectangle 22">
            <a:extLst>
              <a:ext uri="{FF2B5EF4-FFF2-40B4-BE49-F238E27FC236}">
                <a16:creationId xmlns:a16="http://schemas.microsoft.com/office/drawing/2014/main" id="{8F57987F-D6BD-D6FA-EA3D-441935785FCA}"/>
              </a:ext>
            </a:extLst>
          </p:cNvPr>
          <p:cNvSpPr/>
          <p:nvPr/>
        </p:nvSpPr>
        <p:spPr>
          <a:xfrm>
            <a:off x="6195677" y="3720725"/>
            <a:ext cx="1638287" cy="4536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AU" sz="1500" b="1" dirty="0">
                <a:solidFill>
                  <a:schemeClr val="tx1"/>
                </a:solidFill>
              </a:rPr>
              <a:t>H(</a:t>
            </a:r>
            <a:r>
              <a:rPr lang="en-AU" sz="1500" dirty="0">
                <a:solidFill>
                  <a:schemeClr val="tx1"/>
                </a:solidFill>
              </a:rPr>
              <a:t>Previous block</a:t>
            </a:r>
            <a:r>
              <a:rPr lang="en-AU" sz="1500" b="1" dirty="0">
                <a:solidFill>
                  <a:schemeClr val="tx1"/>
                </a:solidFill>
              </a:rPr>
              <a:t>)</a:t>
            </a:r>
          </a:p>
        </p:txBody>
      </p:sp>
    </p:spTree>
    <p:custDataLst>
      <p:tags r:id="rId1"/>
    </p:custDataLst>
    <p:extLst>
      <p:ext uri="{BB962C8B-B14F-4D97-AF65-F5344CB8AC3E}">
        <p14:creationId xmlns:p14="http://schemas.microsoft.com/office/powerpoint/2010/main" val="2137298417"/>
      </p:ext>
    </p:extLst>
  </p:cSld>
  <p:clrMapOvr>
    <a:masterClrMapping/>
  </p:clrMapOvr>
  <mc:AlternateContent xmlns:mc="http://schemas.openxmlformats.org/markup-compatibility/2006" xmlns:p14="http://schemas.microsoft.com/office/powerpoint/2010/main">
    <mc:Choice Requires="p14">
      <p:transition spd="slow" p14:dur="2000" advTm="183118"/>
    </mc:Choice>
    <mc:Fallback xmlns="">
      <p:transition xmlns:p14="http://schemas.microsoft.com/office/powerpoint/2010/main" spd="slow" advTm="18311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4"/>
          <p:cNvSpPr>
            <a:spLocks noGrp="1"/>
          </p:cNvSpPr>
          <p:nvPr>
            <p:ph idx="1"/>
          </p:nvPr>
        </p:nvSpPr>
        <p:spPr>
          <a:xfrm>
            <a:off x="648001" y="1272399"/>
            <a:ext cx="7911799" cy="3695843"/>
          </a:xfrm>
        </p:spPr>
        <p:txBody>
          <a:bodyPr>
            <a:normAutofit/>
          </a:bodyPr>
          <a:lstStyle/>
          <a:p>
            <a:r>
              <a:rPr lang="en-AU" altLang="zh-CN" dirty="0"/>
              <a:t>Orphan/stale blocks</a:t>
            </a:r>
          </a:p>
          <a:p>
            <a:pPr lvl="1"/>
            <a:r>
              <a:rPr lang="en-AU" altLang="zh-CN" sz="1800" dirty="0"/>
              <a:t>2 nodes find a block at the same time</a:t>
            </a:r>
          </a:p>
          <a:p>
            <a:pPr lvl="1"/>
            <a:r>
              <a:rPr lang="en-AU" altLang="zh-CN" sz="1800" dirty="0"/>
              <a:t>Propagated, verified, but eventually being cast off</a:t>
            </a:r>
          </a:p>
          <a:p>
            <a:pPr lvl="1"/>
            <a:r>
              <a:rPr lang="en-AU" altLang="zh-CN" sz="1800" dirty="0"/>
              <a:t>Low inter-block time suffers from a high number of stale blocks</a:t>
            </a:r>
          </a:p>
          <a:p>
            <a:r>
              <a:rPr lang="en-AU" altLang="zh-CN" dirty="0"/>
              <a:t>Ghost (Greedy Heaviest-Observed Sub-Tree)</a:t>
            </a:r>
          </a:p>
          <a:p>
            <a:pPr lvl="1"/>
            <a:r>
              <a:rPr lang="en-AU" altLang="zh-CN" sz="1800" dirty="0"/>
              <a:t>Add stale blocks (uncles) into calculation of heaviest chain</a:t>
            </a:r>
          </a:p>
          <a:p>
            <a:pPr lvl="2"/>
            <a:endParaRPr lang="en-AU" altLang="zh-CN" dirty="0"/>
          </a:p>
        </p:txBody>
      </p:sp>
      <p:sp>
        <p:nvSpPr>
          <p:cNvPr id="16" name="Title 1"/>
          <p:cNvSpPr>
            <a:spLocks noGrp="1"/>
          </p:cNvSpPr>
          <p:nvPr>
            <p:ph type="title"/>
          </p:nvPr>
        </p:nvSpPr>
        <p:spPr>
          <a:xfrm>
            <a:off x="648000" y="287999"/>
            <a:ext cx="6631640" cy="648000"/>
          </a:xfrm>
        </p:spPr>
        <p:txBody>
          <a:bodyPr>
            <a:normAutofit/>
          </a:bodyPr>
          <a:lstStyle/>
          <a:p>
            <a:r>
              <a:rPr lang="en-AU" dirty="0"/>
              <a:t>Tree</a:t>
            </a:r>
            <a:endParaRPr lang="en-US" dirty="0"/>
          </a:p>
        </p:txBody>
      </p:sp>
      <p:sp>
        <p:nvSpPr>
          <p:cNvPr id="2" name="Slide Number Placeholder 1">
            <a:extLst>
              <a:ext uri="{FF2B5EF4-FFF2-40B4-BE49-F238E27FC236}">
                <a16:creationId xmlns:a16="http://schemas.microsoft.com/office/drawing/2014/main" id="{FB1BD1ED-43F4-6050-3315-3EF320627C1C}"/>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28</a:t>
            </a:fld>
            <a:endParaRPr lang="en-US"/>
          </a:p>
        </p:txBody>
      </p:sp>
      <p:pic>
        <p:nvPicPr>
          <p:cNvPr id="20" name="Picture 19" descr="Screen Shot 2017-07-17 at 11.51.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145" y="3154329"/>
            <a:ext cx="2100987" cy="2089218"/>
          </a:xfrm>
          <a:prstGeom prst="rect">
            <a:avLst/>
          </a:prstGeom>
        </p:spPr>
      </p:pic>
      <p:pic>
        <p:nvPicPr>
          <p:cNvPr id="21" name="Picture 20" descr="Screen Shot 2017-07-17 at 11.51.1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484" y="3279849"/>
            <a:ext cx="2457650" cy="1383811"/>
          </a:xfrm>
          <a:prstGeom prst="rect">
            <a:avLst/>
          </a:prstGeom>
        </p:spPr>
      </p:pic>
      <p:sp>
        <p:nvSpPr>
          <p:cNvPr id="22" name="TextBox 21"/>
          <p:cNvSpPr txBox="1"/>
          <p:nvPr/>
        </p:nvSpPr>
        <p:spPr>
          <a:xfrm>
            <a:off x="3995936" y="3994518"/>
            <a:ext cx="1006078" cy="951215"/>
          </a:xfrm>
          <a:prstGeom prst="rect">
            <a:avLst/>
          </a:prstGeom>
          <a:noFill/>
        </p:spPr>
        <p:txBody>
          <a:bodyPr wrap="square" lIns="64191" tIns="32096" rIns="64191" bIns="32096" rtlCol="0">
            <a:spAutoFit/>
          </a:bodyPr>
          <a:lstStyle/>
          <a:p>
            <a:pPr algn="ctr"/>
            <a:r>
              <a:rPr lang="en-US" sz="2160" b="1" baseline="30000" dirty="0">
                <a:solidFill>
                  <a:schemeClr val="accent1"/>
                </a:solidFill>
              </a:rPr>
              <a:t>Bitcoin </a:t>
            </a:r>
          </a:p>
          <a:p>
            <a:pPr algn="ctr"/>
            <a:endParaRPr lang="en-US" sz="2160" b="1" baseline="30000" dirty="0">
              <a:solidFill>
                <a:schemeClr val="accent1"/>
              </a:solidFill>
            </a:endParaRPr>
          </a:p>
          <a:p>
            <a:pPr algn="ctr"/>
            <a:endParaRPr lang="en-US" sz="2160" b="1" baseline="30000" dirty="0">
              <a:solidFill>
                <a:schemeClr val="accent1"/>
              </a:solidFill>
            </a:endParaRPr>
          </a:p>
          <a:p>
            <a:pPr algn="ctr"/>
            <a:r>
              <a:rPr lang="en-US" sz="2160" b="1" baseline="30000" dirty="0">
                <a:solidFill>
                  <a:schemeClr val="accent1"/>
                </a:solidFill>
              </a:rPr>
              <a:t>Ethereum</a:t>
            </a:r>
          </a:p>
        </p:txBody>
      </p:sp>
      <p:sp>
        <p:nvSpPr>
          <p:cNvPr id="23" name="Left Arrow 22"/>
          <p:cNvSpPr/>
          <p:nvPr/>
        </p:nvSpPr>
        <p:spPr>
          <a:xfrm>
            <a:off x="3605461" y="3957800"/>
            <a:ext cx="437449"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4191" tIns="32096" rIns="64191" bIns="32096" rtlCol="0" anchor="ctr"/>
          <a:lstStyle/>
          <a:p>
            <a:pPr algn="ctr"/>
            <a:endParaRPr lang="en-US" sz="1620" baseline="30000"/>
          </a:p>
        </p:txBody>
      </p:sp>
      <p:sp>
        <p:nvSpPr>
          <p:cNvPr id="24" name="Left Arrow 23"/>
          <p:cNvSpPr/>
          <p:nvPr/>
        </p:nvSpPr>
        <p:spPr>
          <a:xfrm rot="10800000">
            <a:off x="4999386" y="4630264"/>
            <a:ext cx="437449"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4191" tIns="32096" rIns="64191" bIns="32096" rtlCol="0" anchor="ctr"/>
          <a:lstStyle/>
          <a:p>
            <a:pPr algn="ctr"/>
            <a:endParaRPr lang="en-US" sz="1620" baseline="30000"/>
          </a:p>
        </p:txBody>
      </p:sp>
      <p:sp>
        <p:nvSpPr>
          <p:cNvPr id="25" name="TextBox 24"/>
          <p:cNvSpPr txBox="1"/>
          <p:nvPr/>
        </p:nvSpPr>
        <p:spPr>
          <a:xfrm>
            <a:off x="1861959" y="4670600"/>
            <a:ext cx="972108" cy="240252"/>
          </a:xfrm>
          <a:prstGeom prst="rect">
            <a:avLst/>
          </a:prstGeom>
          <a:noFill/>
        </p:spPr>
        <p:txBody>
          <a:bodyPr wrap="square" lIns="64191" tIns="32096" rIns="64191" bIns="32096" rtlCol="0">
            <a:spAutoFit/>
          </a:bodyPr>
          <a:lstStyle/>
          <a:p>
            <a:r>
              <a:rPr lang="en-US" sz="1710" b="1" baseline="30000" dirty="0"/>
              <a:t>Longest chain</a:t>
            </a:r>
          </a:p>
        </p:txBody>
      </p:sp>
      <p:sp>
        <p:nvSpPr>
          <p:cNvPr id="26" name="TextBox 25"/>
          <p:cNvSpPr txBox="1"/>
          <p:nvPr/>
        </p:nvSpPr>
        <p:spPr>
          <a:xfrm>
            <a:off x="5957498" y="5128569"/>
            <a:ext cx="1425528" cy="240252"/>
          </a:xfrm>
          <a:prstGeom prst="rect">
            <a:avLst/>
          </a:prstGeom>
          <a:noFill/>
        </p:spPr>
        <p:txBody>
          <a:bodyPr wrap="square" lIns="64191" tIns="32096" rIns="64191" bIns="32096" rtlCol="0">
            <a:spAutoFit/>
          </a:bodyPr>
          <a:lstStyle/>
          <a:p>
            <a:pPr algn="ctr"/>
            <a:r>
              <a:rPr lang="en-US" sz="1710" b="1" baseline="30000" dirty="0"/>
              <a:t>Heaviest tree</a:t>
            </a:r>
          </a:p>
        </p:txBody>
      </p:sp>
    </p:spTree>
    <p:extLst>
      <p:ext uri="{BB962C8B-B14F-4D97-AF65-F5344CB8AC3E}">
        <p14:creationId xmlns:p14="http://schemas.microsoft.com/office/powerpoint/2010/main" val="4200649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D67A5D-2D29-5B87-B76B-07E15E59A2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07" t="23248" r="60668" b="29000"/>
          <a:stretch/>
        </p:blipFill>
        <p:spPr bwMode="auto">
          <a:xfrm>
            <a:off x="4427984" y="1114681"/>
            <a:ext cx="1405852" cy="2664000"/>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3"/>
          <p:cNvSpPr>
            <a:spLocks noGrp="1"/>
          </p:cNvSpPr>
          <p:nvPr>
            <p:ph idx="1"/>
          </p:nvPr>
        </p:nvSpPr>
        <p:spPr>
          <a:xfrm>
            <a:off x="647700" y="1273175"/>
            <a:ext cx="3747849" cy="1836738"/>
          </a:xfrm>
        </p:spPr>
        <p:txBody>
          <a:bodyPr>
            <a:normAutofit/>
          </a:bodyPr>
          <a:lstStyle/>
          <a:p>
            <a:r>
              <a:rPr lang="en-AU" altLang="zh-CN" dirty="0"/>
              <a:t>Global DAG</a:t>
            </a:r>
          </a:p>
          <a:p>
            <a:pPr lvl="1"/>
            <a:r>
              <a:rPr lang="en-AU" altLang="zh-CN" sz="1800" dirty="0"/>
              <a:t>Logical view of transactions is based on a DAG of TXs or blocks</a:t>
            </a:r>
          </a:p>
          <a:p>
            <a:pPr lvl="1"/>
            <a:r>
              <a:rPr lang="en-AU" altLang="zh-CN" sz="1800" dirty="0"/>
              <a:t>TXs – Tangle in IOTA </a:t>
            </a:r>
          </a:p>
          <a:p>
            <a:pPr lvl="1"/>
            <a:r>
              <a:rPr lang="en-AU" altLang="zh-CN" sz="1800" dirty="0"/>
              <a:t>Blocks – </a:t>
            </a:r>
            <a:r>
              <a:rPr lang="en-AU" altLang="zh-CN" sz="1800" dirty="0" err="1"/>
              <a:t>Hashgraph</a:t>
            </a:r>
            <a:r>
              <a:rPr lang="en-AU" altLang="zh-CN" sz="1800" dirty="0"/>
              <a:t> in Hedera</a:t>
            </a:r>
          </a:p>
          <a:p>
            <a:endParaRPr lang="en-AU" altLang="zh-CN" dirty="0"/>
          </a:p>
          <a:p>
            <a:pPr lvl="1"/>
            <a:endParaRPr lang="en-AU" altLang="zh-CN" dirty="0"/>
          </a:p>
          <a:p>
            <a:endParaRPr lang="en-AU" altLang="zh-CN" dirty="0"/>
          </a:p>
          <a:p>
            <a:pPr lvl="1"/>
            <a:endParaRPr lang="en-US" dirty="0"/>
          </a:p>
        </p:txBody>
      </p:sp>
      <p:sp>
        <p:nvSpPr>
          <p:cNvPr id="2" name="Title 1"/>
          <p:cNvSpPr>
            <a:spLocks noGrp="1"/>
          </p:cNvSpPr>
          <p:nvPr>
            <p:ph type="title"/>
          </p:nvPr>
        </p:nvSpPr>
        <p:spPr>
          <a:xfrm>
            <a:off x="647700" y="287338"/>
            <a:ext cx="7920038" cy="649287"/>
          </a:xfrm>
        </p:spPr>
        <p:txBody>
          <a:bodyPr>
            <a:normAutofit/>
          </a:bodyPr>
          <a:lstStyle/>
          <a:p>
            <a:r>
              <a:rPr lang="en-AU" altLang="zh-CN" dirty="0"/>
              <a:t>Directed Acyclic Graph (DAG) of Blocks/TXs</a:t>
            </a:r>
            <a:endParaRPr lang="en-US" dirty="0"/>
          </a:p>
        </p:txBody>
      </p:sp>
      <p:sp>
        <p:nvSpPr>
          <p:cNvPr id="7" name="Slide Number Placeholder 6">
            <a:extLst>
              <a:ext uri="{FF2B5EF4-FFF2-40B4-BE49-F238E27FC236}">
                <a16:creationId xmlns:a16="http://schemas.microsoft.com/office/drawing/2014/main" id="{BB271E88-81C4-A90F-4DA5-C2843F5C9030}"/>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29</a:t>
            </a:fld>
            <a:endParaRPr lang="en-US"/>
          </a:p>
        </p:txBody>
      </p:sp>
      <p:graphicFrame>
        <p:nvGraphicFramePr>
          <p:cNvPr id="10" name="Table 9">
            <a:extLst>
              <a:ext uri="{FF2B5EF4-FFF2-40B4-BE49-F238E27FC236}">
                <a16:creationId xmlns:a16="http://schemas.microsoft.com/office/drawing/2014/main" id="{9F954735-37E7-DBEE-B01C-F06A18F369DC}"/>
              </a:ext>
            </a:extLst>
          </p:cNvPr>
          <p:cNvGraphicFramePr>
            <a:graphicFrameLocks noGrp="1"/>
          </p:cNvGraphicFramePr>
          <p:nvPr/>
        </p:nvGraphicFramePr>
        <p:xfrm>
          <a:off x="397971" y="3947892"/>
          <a:ext cx="6476624" cy="1069848"/>
        </p:xfrm>
        <a:graphic>
          <a:graphicData uri="http://schemas.openxmlformats.org/drawingml/2006/table">
            <a:tbl>
              <a:tblPr firstRow="1" bandRow="1">
                <a:tableStyleId>{3C2FFA5D-87B4-456A-9821-1D502468CF0F}</a:tableStyleId>
              </a:tblPr>
              <a:tblGrid>
                <a:gridCol w="2100707">
                  <a:extLst>
                    <a:ext uri="{9D8B030D-6E8A-4147-A177-3AD203B41FA5}">
                      <a16:colId xmlns:a16="http://schemas.microsoft.com/office/drawing/2014/main" val="20000"/>
                    </a:ext>
                  </a:extLst>
                </a:gridCol>
                <a:gridCol w="2458276">
                  <a:extLst>
                    <a:ext uri="{9D8B030D-6E8A-4147-A177-3AD203B41FA5}">
                      <a16:colId xmlns:a16="http://schemas.microsoft.com/office/drawing/2014/main" val="20001"/>
                    </a:ext>
                  </a:extLst>
                </a:gridCol>
                <a:gridCol w="1040321">
                  <a:extLst>
                    <a:ext uri="{9D8B030D-6E8A-4147-A177-3AD203B41FA5}">
                      <a16:colId xmlns:a16="http://schemas.microsoft.com/office/drawing/2014/main" val="20002"/>
                    </a:ext>
                  </a:extLst>
                </a:gridCol>
                <a:gridCol w="877320">
                  <a:extLst>
                    <a:ext uri="{9D8B030D-6E8A-4147-A177-3AD203B41FA5}">
                      <a16:colId xmlns:a16="http://schemas.microsoft.com/office/drawing/2014/main" val="2867082835"/>
                    </a:ext>
                  </a:extLst>
                </a:gridCol>
              </a:tblGrid>
              <a:tr h="333756">
                <a:tc>
                  <a:txBody>
                    <a:bodyPr/>
                    <a:lstStyle/>
                    <a:p>
                      <a:endParaRPr lang="en-US" sz="1800" dirty="0"/>
                    </a:p>
                  </a:txBody>
                  <a:tcPr marL="82296" marR="82296" marT="41148" marB="41148"/>
                </a:tc>
                <a:tc>
                  <a:txBody>
                    <a:bodyPr/>
                    <a:lstStyle/>
                    <a:p>
                      <a:pPr algn="ctr"/>
                      <a:r>
                        <a:rPr lang="en-US" sz="1800" dirty="0"/>
                        <a:t>Blockchain (Bitcoin)</a:t>
                      </a:r>
                    </a:p>
                  </a:txBody>
                  <a:tcPr marL="82296" marR="82296" marT="41148" marB="41148"/>
                </a:tc>
                <a:tc>
                  <a:txBody>
                    <a:bodyPr/>
                    <a:lstStyle/>
                    <a:p>
                      <a:pPr algn="ctr"/>
                      <a:r>
                        <a:rPr lang="en-US" sz="1800" dirty="0"/>
                        <a:t>IoTA</a:t>
                      </a:r>
                    </a:p>
                  </a:txBody>
                  <a:tcPr marL="82296" marR="82296" marT="41148" marB="41148"/>
                </a:tc>
                <a:tc>
                  <a:txBody>
                    <a:bodyPr/>
                    <a:lstStyle/>
                    <a:p>
                      <a:pPr algn="ctr"/>
                      <a:r>
                        <a:rPr lang="en-US" sz="1800" dirty="0"/>
                        <a:t>Hedera</a:t>
                      </a:r>
                    </a:p>
                  </a:txBody>
                  <a:tcPr marL="82296" marR="82296" marT="41148" marB="41148"/>
                </a:tc>
                <a:extLst>
                  <a:ext uri="{0D108BD9-81ED-4DB2-BD59-A6C34878D82A}">
                    <a16:rowId xmlns:a16="http://schemas.microsoft.com/office/drawing/2014/main" val="10000"/>
                  </a:ext>
                </a:extLst>
              </a:tr>
              <a:tr h="333756">
                <a:tc>
                  <a:txBody>
                    <a:bodyPr/>
                    <a:lstStyle/>
                    <a:p>
                      <a:r>
                        <a:rPr lang="en-US" sz="1800" dirty="0"/>
                        <a:t>Byzantine Toleration</a:t>
                      </a:r>
                    </a:p>
                  </a:txBody>
                  <a:tcPr marL="82296" marR="82296" marT="41148" marB="41148"/>
                </a:tc>
                <a:tc>
                  <a:txBody>
                    <a:bodyPr/>
                    <a:lstStyle/>
                    <a:p>
                      <a:r>
                        <a:rPr lang="en-US" sz="1800" dirty="0"/>
                        <a:t>51%</a:t>
                      </a:r>
                    </a:p>
                  </a:txBody>
                  <a:tcPr marL="82296" marR="82296" marT="41148" marB="41148"/>
                </a:tc>
                <a:tc>
                  <a:txBody>
                    <a:bodyPr/>
                    <a:lstStyle/>
                    <a:p>
                      <a:r>
                        <a:rPr lang="en-US" sz="1800" dirty="0"/>
                        <a:t>34%</a:t>
                      </a:r>
                    </a:p>
                  </a:txBody>
                  <a:tcPr marL="82296" marR="82296" marT="41148" marB="41148"/>
                </a:tc>
                <a:tc>
                  <a:txBody>
                    <a:bodyPr/>
                    <a:lstStyle/>
                    <a:p>
                      <a:r>
                        <a:rPr lang="en-US" sz="1800" dirty="0"/>
                        <a:t>34%</a:t>
                      </a:r>
                    </a:p>
                  </a:txBody>
                  <a:tcPr marL="82296" marR="82296" marT="41148" marB="41148"/>
                </a:tc>
                <a:extLst>
                  <a:ext uri="{0D108BD9-81ED-4DB2-BD59-A6C34878D82A}">
                    <a16:rowId xmlns:a16="http://schemas.microsoft.com/office/drawing/2014/main" val="10001"/>
                  </a:ext>
                </a:extLst>
              </a:tr>
              <a:tr h="333756">
                <a:tc>
                  <a:txBody>
                    <a:bodyPr/>
                    <a:lstStyle/>
                    <a:p>
                      <a:r>
                        <a:rPr lang="en-US" sz="1800" dirty="0"/>
                        <a:t>Confirmation Time</a:t>
                      </a:r>
                    </a:p>
                  </a:txBody>
                  <a:tcPr marL="82296" marR="82296" marT="41148" marB="41148"/>
                </a:tc>
                <a:tc>
                  <a:txBody>
                    <a:bodyPr/>
                    <a:lstStyle/>
                    <a:p>
                      <a:r>
                        <a:rPr lang="en-US" sz="1800" dirty="0"/>
                        <a:t>60 min (6-Confirmation)</a:t>
                      </a:r>
                    </a:p>
                  </a:txBody>
                  <a:tcPr marL="82296" marR="82296" marT="41148" marB="41148"/>
                </a:tc>
                <a:tc>
                  <a:txBody>
                    <a:bodyPr/>
                    <a:lstStyle/>
                    <a:p>
                      <a:r>
                        <a:rPr lang="en-US" sz="1800" dirty="0"/>
                        <a:t>Unstable</a:t>
                      </a:r>
                    </a:p>
                  </a:txBody>
                  <a:tcPr marL="82296" marR="82296" marT="41148" marB="41148"/>
                </a:tc>
                <a:tc>
                  <a:txBody>
                    <a:bodyPr/>
                    <a:lstStyle/>
                    <a:p>
                      <a:r>
                        <a:rPr lang="en-US" sz="1800" dirty="0"/>
                        <a:t>5 sec</a:t>
                      </a:r>
                    </a:p>
                  </a:txBody>
                  <a:tcPr marL="82296" marR="82296" marT="41148" marB="41148"/>
                </a:tc>
                <a:extLst>
                  <a:ext uri="{0D108BD9-81ED-4DB2-BD59-A6C34878D82A}">
                    <a16:rowId xmlns:a16="http://schemas.microsoft.com/office/drawing/2014/main" val="10002"/>
                  </a:ext>
                </a:extLst>
              </a:tr>
            </a:tbl>
          </a:graphicData>
        </a:graphic>
      </p:graphicFrame>
      <p:pic>
        <p:nvPicPr>
          <p:cNvPr id="4" name="Picture 3">
            <a:extLst>
              <a:ext uri="{FF2B5EF4-FFF2-40B4-BE49-F238E27FC236}">
                <a16:creationId xmlns:a16="http://schemas.microsoft.com/office/drawing/2014/main" id="{EC7A7A2E-9E47-92AB-A916-2100CD5188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8794" t="23248" r="3730" b="29000"/>
          <a:stretch/>
        </p:blipFill>
        <p:spPr bwMode="auto">
          <a:xfrm>
            <a:off x="7799473" y="1095403"/>
            <a:ext cx="1277978" cy="266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B42A5EB-4CA1-339E-D031-664822D770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213" t="23248" r="33562" b="29000"/>
          <a:stretch/>
        </p:blipFill>
        <p:spPr bwMode="auto">
          <a:xfrm>
            <a:off x="6113728" y="1095403"/>
            <a:ext cx="1405852" cy="2664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8F9EC9C-6808-77E1-3AAE-D9558925899C}"/>
              </a:ext>
            </a:extLst>
          </p:cNvPr>
          <p:cNvSpPr txBox="1"/>
          <p:nvPr/>
        </p:nvSpPr>
        <p:spPr>
          <a:xfrm>
            <a:off x="4436504" y="3565161"/>
            <a:ext cx="4599992" cy="338554"/>
          </a:xfrm>
          <a:prstGeom prst="rect">
            <a:avLst/>
          </a:prstGeom>
          <a:noFill/>
        </p:spPr>
        <p:txBody>
          <a:bodyPr wrap="square">
            <a:spAutoFit/>
          </a:bodyPr>
          <a:lstStyle/>
          <a:p>
            <a:r>
              <a:rPr lang="en-AU" altLang="zh-CN" sz="1600" dirty="0"/>
              <a:t>Blockchain                       Tangle                      </a:t>
            </a:r>
            <a:r>
              <a:rPr lang="en-AU" altLang="zh-CN" sz="1600" dirty="0" err="1"/>
              <a:t>Hashgraph</a:t>
            </a:r>
            <a:endParaRPr lang="en-AU" sz="1600" dirty="0"/>
          </a:p>
        </p:txBody>
      </p:sp>
    </p:spTree>
    <p:custDataLst>
      <p:tags r:id="rId1"/>
    </p:custDataLst>
    <p:extLst>
      <p:ext uri="{BB962C8B-B14F-4D97-AF65-F5344CB8AC3E}">
        <p14:creationId xmlns:p14="http://schemas.microsoft.com/office/powerpoint/2010/main" val="3084729058"/>
      </p:ext>
    </p:extLst>
  </p:cSld>
  <p:clrMapOvr>
    <a:masterClrMapping/>
  </p:clrMapOvr>
  <mc:AlternateContent xmlns:mc="http://schemas.openxmlformats.org/markup-compatibility/2006" xmlns:p14="http://schemas.microsoft.com/office/powerpoint/2010/main">
    <mc:Choice Requires="p14">
      <p:transition spd="slow" p14:dur="2000" advTm="183118"/>
    </mc:Choice>
    <mc:Fallback xmlns="">
      <p:transition xmlns:p14="http://schemas.microsoft.com/office/powerpoint/2010/main" spd="slow" advTm="18311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Taxonomy</a:t>
            </a:r>
            <a:endParaRPr lang="en-US" dirty="0"/>
          </a:p>
        </p:txBody>
      </p:sp>
    </p:spTree>
    <p:extLst>
      <p:ext uri="{BB962C8B-B14F-4D97-AF65-F5344CB8AC3E}">
        <p14:creationId xmlns:p14="http://schemas.microsoft.com/office/powerpoint/2010/main" val="88818732"/>
      </p:ext>
    </p:extLst>
  </p:cSld>
  <p:clrMapOvr>
    <a:masterClrMapping/>
  </p:clrMapOvr>
  <mc:AlternateContent xmlns:mc="http://schemas.openxmlformats.org/markup-compatibility/2006" xmlns:p14="http://schemas.microsoft.com/office/powerpoint/2010/main">
    <mc:Choice Requires="p14">
      <p:transition spd="slow" p14:dur="2000" advTm="12859"/>
    </mc:Choice>
    <mc:Fallback xmlns="">
      <p:transition spd="slow" advTm="1285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1273174"/>
            <a:ext cx="3612644" cy="3922713"/>
          </a:xfrm>
        </p:spPr>
        <p:txBody>
          <a:bodyPr>
            <a:normAutofit fontScale="92500" lnSpcReduction="10000"/>
          </a:bodyPr>
          <a:lstStyle/>
          <a:p>
            <a:r>
              <a:rPr lang="en-AU" altLang="zh-CN" dirty="0"/>
              <a:t>Hyperledger Fabric</a:t>
            </a:r>
          </a:p>
          <a:p>
            <a:pPr lvl="1"/>
            <a:r>
              <a:rPr lang="en-AU" altLang="zh-CN" sz="1600" dirty="0"/>
              <a:t>A collection of small ledgers, aka channels</a:t>
            </a:r>
          </a:p>
          <a:p>
            <a:pPr lvl="1"/>
            <a:r>
              <a:rPr lang="en-AU" altLang="zh-CN" sz="1600" dirty="0"/>
              <a:t>Isolate transactions within a channel</a:t>
            </a:r>
          </a:p>
          <a:p>
            <a:r>
              <a:rPr lang="en-AU" altLang="zh-CN" dirty="0"/>
              <a:t>R3 Corda</a:t>
            </a:r>
          </a:p>
          <a:p>
            <a:pPr lvl="1"/>
            <a:r>
              <a:rPr lang="en-AU" sz="1600" dirty="0"/>
              <a:t>Transactions are only distributed to parties of interest</a:t>
            </a:r>
          </a:p>
          <a:p>
            <a:pPr lvl="2"/>
            <a:r>
              <a:rPr lang="en-AU" altLang="zh-CN" sz="1600" dirty="0"/>
              <a:t>Parties see a collection of small ledgers, shared with other business contacts</a:t>
            </a:r>
          </a:p>
          <a:p>
            <a:pPr lvl="2"/>
            <a:r>
              <a:rPr lang="en-AU" altLang="zh-CN" sz="1600" dirty="0"/>
              <a:t>Abstract logic view is a global graph of transactions</a:t>
            </a:r>
          </a:p>
          <a:p>
            <a:pPr lvl="1"/>
            <a:r>
              <a:rPr lang="en-AU" altLang="zh-CN" sz="1600" dirty="0"/>
              <a:t>Notaries are used to further limit transaction distribution</a:t>
            </a:r>
          </a:p>
          <a:p>
            <a:pPr lvl="2"/>
            <a:r>
              <a:rPr lang="en-AU" altLang="zh-CN" sz="1600" dirty="0"/>
              <a:t>Attest to integrity of unseen parts of transaction graph</a:t>
            </a:r>
          </a:p>
        </p:txBody>
      </p:sp>
      <p:sp>
        <p:nvSpPr>
          <p:cNvPr id="2" name="Title 1"/>
          <p:cNvSpPr>
            <a:spLocks noGrp="1"/>
          </p:cNvSpPr>
          <p:nvPr>
            <p:ph type="title"/>
          </p:nvPr>
        </p:nvSpPr>
        <p:spPr>
          <a:xfrm>
            <a:off x="648000" y="287999"/>
            <a:ext cx="6631640" cy="648000"/>
          </a:xfrm>
        </p:spPr>
        <p:txBody>
          <a:bodyPr/>
          <a:lstStyle/>
          <a:p>
            <a:r>
              <a:rPr lang="en-AU" dirty="0"/>
              <a:t>Peer-to-Peer Ledger</a:t>
            </a:r>
            <a:endParaRPr lang="en-US" dirty="0"/>
          </a:p>
        </p:txBody>
      </p:sp>
      <p:sp>
        <p:nvSpPr>
          <p:cNvPr id="4" name="Slide Number Placeholder 3">
            <a:extLst>
              <a:ext uri="{FF2B5EF4-FFF2-40B4-BE49-F238E27FC236}">
                <a16:creationId xmlns:a16="http://schemas.microsoft.com/office/drawing/2014/main" id="{CEC786BC-6C97-6DAE-A758-94FF5D6034C0}"/>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30</a:t>
            </a:fld>
            <a:endParaRPr lang="en-US"/>
          </a:p>
        </p:txBody>
      </p:sp>
      <p:sp>
        <p:nvSpPr>
          <p:cNvPr id="5" name="Content Placeholder 2"/>
          <p:cNvSpPr txBox="1">
            <a:spLocks/>
          </p:cNvSpPr>
          <p:nvPr/>
        </p:nvSpPr>
        <p:spPr>
          <a:xfrm>
            <a:off x="585753" y="1487080"/>
            <a:ext cx="2625296" cy="2666565"/>
          </a:xfrm>
          <a:prstGeom prst="rect">
            <a:avLst/>
          </a:prstGeom>
        </p:spPr>
        <p:txBody>
          <a:bodyPr vert="horz" lIns="64191" tIns="32096" rIns="64191" bIns="32096" rtlCol="0">
            <a:normAutofit/>
          </a:bodyPr>
          <a:lstStyle>
            <a:lvl1pPr marL="178308" indent="-178308" algn="l" defTabSz="713232" rtl="0" eaLnBrk="1" latinLnBrk="0" hangingPunct="1">
              <a:lnSpc>
                <a:spcPct val="90000"/>
              </a:lnSpc>
              <a:spcBef>
                <a:spcPts val="780"/>
              </a:spcBef>
              <a:buClr>
                <a:schemeClr val="accent1"/>
              </a:buClr>
              <a:buFont typeface="Arial" panose="020B0604020202020204" pitchFamily="34" charset="0"/>
              <a:buChar char="•"/>
              <a:defRPr sz="1900" kern="1200">
                <a:solidFill>
                  <a:schemeClr val="tx1"/>
                </a:solidFill>
                <a:latin typeface="+mn-lt"/>
                <a:ea typeface="+mn-ea"/>
                <a:cs typeface="+mn-cs"/>
              </a:defRPr>
            </a:lvl1pPr>
            <a:lvl2pPr marL="208026" indent="-208026" algn="l" defTabSz="713232" rtl="0" eaLnBrk="1" latinLnBrk="0" hangingPunct="1">
              <a:lnSpc>
                <a:spcPct val="90000"/>
              </a:lnSpc>
              <a:spcBef>
                <a:spcPts val="390"/>
              </a:spcBef>
              <a:buClr>
                <a:schemeClr val="accent1"/>
              </a:buClr>
              <a:buFont typeface="TheSansB W3 Light" panose="020B0302050302020203" pitchFamily="34" charset="0"/>
              <a:buChar char="-"/>
              <a:defRPr sz="1600" kern="1200">
                <a:solidFill>
                  <a:schemeClr val="tx1"/>
                </a:solidFill>
                <a:latin typeface="+mn-lt"/>
                <a:ea typeface="+mn-ea"/>
                <a:cs typeface="+mn-cs"/>
              </a:defRPr>
            </a:lvl2pPr>
            <a:lvl3pPr marL="564642" indent="-217932"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3pPr>
            <a:lvl4pPr marL="772668" indent="-208026"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4pPr>
            <a:lvl5pPr marL="980694" indent="-208026" algn="l" defTabSz="713232" rtl="0" eaLnBrk="1" latinLnBrk="0" hangingPunct="1">
              <a:lnSpc>
                <a:spcPct val="90000"/>
              </a:lnSpc>
              <a:spcBef>
                <a:spcPts val="39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961388"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6pPr>
            <a:lvl7pPr marL="2318004"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7pPr>
            <a:lvl8pPr marL="2674620"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8pPr>
            <a:lvl9pPr marL="3031236"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9pPr>
          </a:lstStyle>
          <a:p>
            <a:endParaRPr lang="en-AU" altLang="zh-CN" sz="1710" dirty="0"/>
          </a:p>
        </p:txBody>
      </p:sp>
      <p:sp>
        <p:nvSpPr>
          <p:cNvPr id="9" name="Content Placeholder 2"/>
          <p:cNvSpPr txBox="1">
            <a:spLocks/>
          </p:cNvSpPr>
          <p:nvPr/>
        </p:nvSpPr>
        <p:spPr>
          <a:xfrm>
            <a:off x="683568" y="1626164"/>
            <a:ext cx="2268252" cy="1879409"/>
          </a:xfrm>
          <a:prstGeom prst="rect">
            <a:avLst/>
          </a:prstGeom>
        </p:spPr>
        <p:txBody>
          <a:bodyPr vert="horz" lIns="0" tIns="0" rIns="0" bIns="0" rtlCol="0">
            <a:normAutofit/>
          </a:bodyPr>
          <a:lst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14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1400" kern="1200">
                <a:solidFill>
                  <a:schemeClr val="tx1"/>
                </a:solidFill>
                <a:latin typeface="+mn-lt"/>
                <a:ea typeface="+mn-ea"/>
                <a:cs typeface="+mn-cs"/>
              </a:defRPr>
            </a:lvl4pPr>
            <a:lvl5pPr marL="980694" indent="-208026" algn="l" defTabSz="914400" rtl="0" eaLnBrk="1" latinLnBrk="0" hangingPunct="1">
              <a:lnSpc>
                <a:spcPct val="90000"/>
              </a:lnSpc>
              <a:spcBef>
                <a:spcPts val="600"/>
              </a:spcBef>
              <a:buFont typeface="Calibri" pitchFamily="34" charset="0"/>
              <a:buChar char="•"/>
              <a:tabLst/>
              <a:defRPr sz="14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60" dirty="0"/>
          </a:p>
        </p:txBody>
      </p:sp>
      <p:pic>
        <p:nvPicPr>
          <p:cNvPr id="1026" name="Picture 2" descr="network.structure">
            <a:extLst>
              <a:ext uri="{FF2B5EF4-FFF2-40B4-BE49-F238E27FC236}">
                <a16:creationId xmlns:a16="http://schemas.microsoft.com/office/drawing/2014/main" id="{C84B6F2D-35DF-DFEA-AF2E-011FC40E60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850" y="896594"/>
            <a:ext cx="4730646" cy="2160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6141655-08CA-29BB-035C-7205AD0399EA}"/>
              </a:ext>
            </a:extLst>
          </p:cNvPr>
          <p:cNvSpPr txBox="1"/>
          <p:nvPr/>
        </p:nvSpPr>
        <p:spPr>
          <a:xfrm>
            <a:off x="4260344" y="3118774"/>
            <a:ext cx="3456384" cy="307777"/>
          </a:xfrm>
          <a:prstGeom prst="rect">
            <a:avLst/>
          </a:prstGeom>
          <a:noFill/>
        </p:spPr>
        <p:txBody>
          <a:bodyPr wrap="square" rtlCol="0">
            <a:spAutoFit/>
          </a:bodyPr>
          <a:lstStyle/>
          <a:p>
            <a:r>
              <a:rPr lang="en-AU" sz="1400" dirty="0"/>
              <a:t>Source: </a:t>
            </a:r>
            <a:r>
              <a:rPr lang="en-AU" sz="1400" dirty="0">
                <a:hlinkClick r:id="rId4"/>
              </a:rPr>
              <a:t>Hyperledger Fabric Network</a:t>
            </a:r>
            <a:endParaRPr lang="en-AU" sz="1400" dirty="0"/>
          </a:p>
        </p:txBody>
      </p:sp>
      <p:sp>
        <p:nvSpPr>
          <p:cNvPr id="16" name="TextBox 15">
            <a:extLst>
              <a:ext uri="{FF2B5EF4-FFF2-40B4-BE49-F238E27FC236}">
                <a16:creationId xmlns:a16="http://schemas.microsoft.com/office/drawing/2014/main" id="{38AAD98D-FAA7-B855-A6C0-127718E87A15}"/>
              </a:ext>
            </a:extLst>
          </p:cNvPr>
          <p:cNvSpPr txBox="1"/>
          <p:nvPr/>
        </p:nvSpPr>
        <p:spPr>
          <a:xfrm>
            <a:off x="4330864" y="3488730"/>
            <a:ext cx="4660126" cy="1384995"/>
          </a:xfrm>
          <a:prstGeom prst="rect">
            <a:avLst/>
          </a:prstGeom>
          <a:noFill/>
        </p:spPr>
        <p:txBody>
          <a:bodyPr wrap="square">
            <a:spAutoFit/>
          </a:bodyPr>
          <a:lstStyle/>
          <a:p>
            <a:r>
              <a:rPr lang="en-AU" sz="1400" dirty="0"/>
              <a:t>P1, P2, &amp; P2 – Clients                 O – Ordering service</a:t>
            </a:r>
          </a:p>
          <a:p>
            <a:r>
              <a:rPr lang="en-AU" sz="1400" dirty="0"/>
              <a:t>RA, RB, &amp; RC – Organisations   RARB &amp; RBRC – Consortiums</a:t>
            </a:r>
          </a:p>
          <a:p>
            <a:r>
              <a:rPr lang="en-AU" sz="1400" dirty="0"/>
              <a:t>C1 &amp; C2 – Channels                    CP1 &amp; CP2 – Channel policies</a:t>
            </a:r>
          </a:p>
          <a:p>
            <a:r>
              <a:rPr lang="en-AU" sz="1400" dirty="0"/>
              <a:t>CA1 – CA4 – Certificate authorities</a:t>
            </a:r>
          </a:p>
          <a:p>
            <a:r>
              <a:rPr lang="en-AU" sz="1400" dirty="0"/>
              <a:t>L1 &amp; L2 – Ledgers</a:t>
            </a:r>
          </a:p>
          <a:p>
            <a:r>
              <a:rPr lang="en-AU" sz="1400" dirty="0"/>
              <a:t>S4 &amp; S5 – Chain code</a:t>
            </a:r>
          </a:p>
        </p:txBody>
      </p:sp>
    </p:spTree>
    <p:extLst>
      <p:ext uri="{BB962C8B-B14F-4D97-AF65-F5344CB8AC3E}">
        <p14:creationId xmlns:p14="http://schemas.microsoft.com/office/powerpoint/2010/main" val="2908612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8-12-13 at 15.18.5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2" y="1491789"/>
            <a:ext cx="7028011" cy="2410749"/>
          </a:xfrm>
          <a:prstGeom prst="rect">
            <a:avLst/>
          </a:prstGeom>
        </p:spPr>
      </p:pic>
      <p:sp>
        <p:nvSpPr>
          <p:cNvPr id="2" name="Title 1"/>
          <p:cNvSpPr>
            <a:spLocks noGrp="1"/>
          </p:cNvSpPr>
          <p:nvPr>
            <p:ph type="title"/>
          </p:nvPr>
        </p:nvSpPr>
        <p:spPr/>
        <p:txBody>
          <a:bodyPr>
            <a:normAutofit/>
          </a:bodyPr>
          <a:lstStyle/>
          <a:p>
            <a:r>
              <a:rPr lang="en-AU" dirty="0"/>
              <a:t>Ledger Structures Trade-Off Analysis</a:t>
            </a:r>
            <a:endParaRPr lang="en-US" dirty="0"/>
          </a:p>
        </p:txBody>
      </p:sp>
      <p:cxnSp>
        <p:nvCxnSpPr>
          <p:cNvPr id="6" name="Straight Connector 5"/>
          <p:cNvCxnSpPr/>
          <p:nvPr/>
        </p:nvCxnSpPr>
        <p:spPr>
          <a:xfrm flipV="1">
            <a:off x="382380" y="3472763"/>
            <a:ext cx="8222068" cy="16187"/>
          </a:xfrm>
          <a:prstGeom prst="line">
            <a:avLst/>
          </a:prstGeom>
          <a:ln w="28575" cmpd="sng"/>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7319896" y="2695077"/>
            <a:ext cx="1356560" cy="563417"/>
          </a:xfrm>
          <a:prstGeom prst="rect">
            <a:avLst/>
          </a:prstGeom>
          <a:noFill/>
        </p:spPr>
        <p:txBody>
          <a:bodyPr wrap="square" lIns="64191" tIns="32096" rIns="64191" bIns="32096" rtlCol="0">
            <a:spAutoFit/>
          </a:bodyPr>
          <a:lstStyle/>
          <a:p>
            <a:r>
              <a:rPr lang="en-US" sz="1620" dirty="0"/>
              <a:t>Single global TX history</a:t>
            </a:r>
          </a:p>
        </p:txBody>
      </p:sp>
      <p:sp>
        <p:nvSpPr>
          <p:cNvPr id="10" name="TextBox 9"/>
          <p:cNvSpPr txBox="1"/>
          <p:nvPr/>
        </p:nvSpPr>
        <p:spPr>
          <a:xfrm>
            <a:off x="7391904" y="3505573"/>
            <a:ext cx="1356560" cy="563417"/>
          </a:xfrm>
          <a:prstGeom prst="rect">
            <a:avLst/>
          </a:prstGeom>
          <a:noFill/>
        </p:spPr>
        <p:txBody>
          <a:bodyPr wrap="square" lIns="64191" tIns="32096" rIns="64191" bIns="32096" rtlCol="0">
            <a:spAutoFit/>
          </a:bodyPr>
          <a:lstStyle/>
          <a:p>
            <a:r>
              <a:rPr lang="en-US" sz="1620" dirty="0"/>
              <a:t>Multiple small ledgers</a:t>
            </a:r>
          </a:p>
        </p:txBody>
      </p:sp>
      <p:sp>
        <p:nvSpPr>
          <p:cNvPr id="3" name="Slide Number Placeholder 2">
            <a:extLst>
              <a:ext uri="{FF2B5EF4-FFF2-40B4-BE49-F238E27FC236}">
                <a16:creationId xmlns:a16="http://schemas.microsoft.com/office/drawing/2014/main" id="{1054A104-3699-D288-19D1-62BEDCE2DAE5}"/>
              </a:ext>
            </a:extLst>
          </p:cNvPr>
          <p:cNvSpPr>
            <a:spLocks noGrp="1"/>
          </p:cNvSpPr>
          <p:nvPr>
            <p:ph type="sldNum" sz="quarter" idx="4"/>
          </p:nvPr>
        </p:nvSpPr>
        <p:spPr/>
        <p:txBody>
          <a:bodyPr/>
          <a:lstStyle/>
          <a:p>
            <a:fld id="{97F98C0B-273E-428A-ABCF-EBED2BA25188}" type="slidenum">
              <a:rPr lang="en-US" smtClean="0"/>
              <a:t>31</a:t>
            </a:fld>
            <a:endParaRPr lang="en-US"/>
          </a:p>
        </p:txBody>
      </p:sp>
    </p:spTree>
    <p:custDataLst>
      <p:tags r:id="rId1"/>
    </p:custDataLst>
    <p:extLst>
      <p:ext uri="{BB962C8B-B14F-4D97-AF65-F5344CB8AC3E}">
        <p14:creationId xmlns:p14="http://schemas.microsoft.com/office/powerpoint/2010/main" val="574321098"/>
      </p:ext>
    </p:extLst>
  </p:cSld>
  <p:clrMapOvr>
    <a:masterClrMapping/>
  </p:clrMapOvr>
  <mc:AlternateContent xmlns:mc="http://schemas.openxmlformats.org/markup-compatibility/2006" xmlns:p14="http://schemas.microsoft.com/office/powerpoint/2010/main">
    <mc:Choice Requires="p14">
      <p:transition spd="slow" p14:dur="2000" advTm="183118"/>
    </mc:Choice>
    <mc:Fallback xmlns="">
      <p:transition xmlns:p14="http://schemas.microsoft.com/office/powerpoint/2010/main" spd="slow" advTm="18311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8200F4-6D2A-37DF-405F-18A9C41BE995}"/>
              </a:ext>
            </a:extLst>
          </p:cNvPr>
          <p:cNvSpPr>
            <a:spLocks noGrp="1"/>
          </p:cNvSpPr>
          <p:nvPr>
            <p:ph type="body" sz="quarter" idx="10"/>
          </p:nvPr>
        </p:nvSpPr>
        <p:spPr/>
        <p:txBody>
          <a:bodyPr/>
          <a:lstStyle/>
          <a:p>
            <a:r>
              <a:rPr lang="en-US" dirty="0"/>
              <a:t>Mining &amp; Ledger Distribution</a:t>
            </a:r>
            <a:endParaRPr lang="en-AU" dirty="0"/>
          </a:p>
        </p:txBody>
      </p:sp>
    </p:spTree>
    <p:extLst>
      <p:ext uri="{BB962C8B-B14F-4D97-AF65-F5344CB8AC3E}">
        <p14:creationId xmlns:p14="http://schemas.microsoft.com/office/powerpoint/2010/main" val="2594437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4C20-5182-B222-CED4-D06F85464A4C}"/>
              </a:ext>
            </a:extLst>
          </p:cNvPr>
          <p:cNvSpPr>
            <a:spLocks noGrp="1"/>
          </p:cNvSpPr>
          <p:nvPr>
            <p:ph type="title"/>
          </p:nvPr>
        </p:nvSpPr>
        <p:spPr/>
        <p:txBody>
          <a:bodyPr/>
          <a:lstStyle/>
          <a:p>
            <a:r>
              <a:rPr lang="en-AU" dirty="0"/>
              <a:t>Mining Pools</a:t>
            </a:r>
          </a:p>
        </p:txBody>
      </p:sp>
      <p:pic>
        <p:nvPicPr>
          <p:cNvPr id="5" name="Graphic 4" descr="Labour with solid fill">
            <a:extLst>
              <a:ext uri="{FF2B5EF4-FFF2-40B4-BE49-F238E27FC236}">
                <a16:creationId xmlns:a16="http://schemas.microsoft.com/office/drawing/2014/main" id="{91AABD22-111C-819F-70FB-82E127E6EC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2619" y="1782012"/>
            <a:ext cx="540000" cy="540000"/>
          </a:xfrm>
          <a:prstGeom prst="rect">
            <a:avLst/>
          </a:prstGeom>
        </p:spPr>
      </p:pic>
      <p:pic>
        <p:nvPicPr>
          <p:cNvPr id="13" name="Graphic 12" descr="Excavator with solid fill">
            <a:extLst>
              <a:ext uri="{FF2B5EF4-FFF2-40B4-BE49-F238E27FC236}">
                <a16:creationId xmlns:a16="http://schemas.microsoft.com/office/drawing/2014/main" id="{D9062528-5F9F-7EC8-426C-66B95EBAFA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2619" y="3392700"/>
            <a:ext cx="540000" cy="540000"/>
          </a:xfrm>
          <a:prstGeom prst="rect">
            <a:avLst/>
          </a:prstGeom>
        </p:spPr>
      </p:pic>
      <p:pic>
        <p:nvPicPr>
          <p:cNvPr id="15" name="Graphic 14" descr="Jackhammer with solid fill">
            <a:extLst>
              <a:ext uri="{FF2B5EF4-FFF2-40B4-BE49-F238E27FC236}">
                <a16:creationId xmlns:a16="http://schemas.microsoft.com/office/drawing/2014/main" id="{EC8303CB-FCBB-9EE0-9237-1CEBBEB22B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82619" y="2587356"/>
            <a:ext cx="540000" cy="540000"/>
          </a:xfrm>
          <a:prstGeom prst="rect">
            <a:avLst/>
          </a:prstGeom>
        </p:spPr>
      </p:pic>
      <p:sp>
        <p:nvSpPr>
          <p:cNvPr id="28" name="Rectangle 27">
            <a:extLst>
              <a:ext uri="{FF2B5EF4-FFF2-40B4-BE49-F238E27FC236}">
                <a16:creationId xmlns:a16="http://schemas.microsoft.com/office/drawing/2014/main" id="{48AFBD93-E13F-6DA1-0083-D25ED0B07F2C}"/>
              </a:ext>
            </a:extLst>
          </p:cNvPr>
          <p:cNvSpPr/>
          <p:nvPr/>
        </p:nvSpPr>
        <p:spPr>
          <a:xfrm>
            <a:off x="2192599" y="1310934"/>
            <a:ext cx="3387001" cy="21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t>0, 1, 2, 3, 4, 5, …………..……………………., 2</a:t>
            </a:r>
            <a:r>
              <a:rPr lang="en-AU" sz="1350" baseline="30000" dirty="0"/>
              <a:t>n</a:t>
            </a:r>
            <a:r>
              <a:rPr lang="en-AU" sz="1350" dirty="0"/>
              <a:t>-1</a:t>
            </a:r>
          </a:p>
        </p:txBody>
      </p:sp>
      <p:sp>
        <p:nvSpPr>
          <p:cNvPr id="31" name="Rectangle 30">
            <a:extLst>
              <a:ext uri="{FF2B5EF4-FFF2-40B4-BE49-F238E27FC236}">
                <a16:creationId xmlns:a16="http://schemas.microsoft.com/office/drawing/2014/main" id="{CC84DDDD-5246-A35A-9BBA-94AA17CF5C47}"/>
              </a:ext>
            </a:extLst>
          </p:cNvPr>
          <p:cNvSpPr/>
          <p:nvPr/>
        </p:nvSpPr>
        <p:spPr>
          <a:xfrm>
            <a:off x="3434276" y="1270584"/>
            <a:ext cx="706901" cy="297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32" name="Rectangle 31">
            <a:extLst>
              <a:ext uri="{FF2B5EF4-FFF2-40B4-BE49-F238E27FC236}">
                <a16:creationId xmlns:a16="http://schemas.microsoft.com/office/drawing/2014/main" id="{E72A748F-EA2D-C2C8-1A84-0D5DCA17A4AB}"/>
              </a:ext>
            </a:extLst>
          </p:cNvPr>
          <p:cNvSpPr/>
          <p:nvPr/>
        </p:nvSpPr>
        <p:spPr>
          <a:xfrm>
            <a:off x="4371409" y="1277553"/>
            <a:ext cx="1208191" cy="297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33" name="Oval 32">
            <a:extLst>
              <a:ext uri="{FF2B5EF4-FFF2-40B4-BE49-F238E27FC236}">
                <a16:creationId xmlns:a16="http://schemas.microsoft.com/office/drawing/2014/main" id="{9413096E-DA35-0EA0-F014-19D9072EA662}"/>
              </a:ext>
            </a:extLst>
          </p:cNvPr>
          <p:cNvSpPr/>
          <p:nvPr/>
        </p:nvSpPr>
        <p:spPr>
          <a:xfrm>
            <a:off x="3832097" y="1372053"/>
            <a:ext cx="108000" cy="108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34" name="Rounded Rectangle 33">
            <a:extLst>
              <a:ext uri="{FF2B5EF4-FFF2-40B4-BE49-F238E27FC236}">
                <a16:creationId xmlns:a16="http://schemas.microsoft.com/office/drawing/2014/main" id="{9A9ACEB8-9763-7A4E-B13D-65E42629919F}"/>
              </a:ext>
            </a:extLst>
          </p:cNvPr>
          <p:cNvSpPr/>
          <p:nvPr/>
        </p:nvSpPr>
        <p:spPr>
          <a:xfrm>
            <a:off x="2939165" y="2518126"/>
            <a:ext cx="1893864" cy="1021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a:t>Mining Pool Manager</a:t>
            </a:r>
          </a:p>
          <a:p>
            <a:pPr algn="ctr"/>
            <a:endParaRPr lang="en-AU" sz="1350" dirty="0"/>
          </a:p>
          <a:p>
            <a:pPr algn="ctr"/>
            <a:endParaRPr lang="en-AU" sz="1350" dirty="0"/>
          </a:p>
        </p:txBody>
      </p:sp>
      <p:pic>
        <p:nvPicPr>
          <p:cNvPr id="36" name="Graphic 35" descr="Wallet outline">
            <a:extLst>
              <a:ext uri="{FF2B5EF4-FFF2-40B4-BE49-F238E27FC236}">
                <a16:creationId xmlns:a16="http://schemas.microsoft.com/office/drawing/2014/main" id="{A06EC527-02FD-803E-A739-FF877664B8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57412" y="2702727"/>
            <a:ext cx="405000" cy="405000"/>
          </a:xfrm>
          <a:prstGeom prst="rect">
            <a:avLst/>
          </a:prstGeom>
        </p:spPr>
      </p:pic>
      <p:pic>
        <p:nvPicPr>
          <p:cNvPr id="38" name="Graphic 37" descr="Wallet with solid fill">
            <a:extLst>
              <a:ext uri="{FF2B5EF4-FFF2-40B4-BE49-F238E27FC236}">
                <a16:creationId xmlns:a16="http://schemas.microsoft.com/office/drawing/2014/main" id="{807F8C91-3C8F-4D11-0C37-36684AA8EED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357412" y="1919289"/>
            <a:ext cx="405000" cy="405000"/>
          </a:xfrm>
          <a:prstGeom prst="rect">
            <a:avLst/>
          </a:prstGeom>
        </p:spPr>
      </p:pic>
      <p:pic>
        <p:nvPicPr>
          <p:cNvPr id="39" name="Graphic 38" descr="Wallet outline">
            <a:extLst>
              <a:ext uri="{FF2B5EF4-FFF2-40B4-BE49-F238E27FC236}">
                <a16:creationId xmlns:a16="http://schemas.microsoft.com/office/drawing/2014/main" id="{85963286-E7F1-575E-6A93-AC8253A2511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57412" y="3486166"/>
            <a:ext cx="405000" cy="405000"/>
          </a:xfrm>
          <a:prstGeom prst="rect">
            <a:avLst/>
          </a:prstGeom>
        </p:spPr>
      </p:pic>
      <p:pic>
        <p:nvPicPr>
          <p:cNvPr id="41" name="Graphic 40" descr="Wallet outline">
            <a:extLst>
              <a:ext uri="{FF2B5EF4-FFF2-40B4-BE49-F238E27FC236}">
                <a16:creationId xmlns:a16="http://schemas.microsoft.com/office/drawing/2014/main" id="{10D16916-5129-1E88-C2A2-531FF0AC05F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328407" y="3185475"/>
            <a:ext cx="350196" cy="350196"/>
          </a:xfrm>
          <a:prstGeom prst="rect">
            <a:avLst/>
          </a:prstGeom>
        </p:spPr>
      </p:pic>
      <p:cxnSp>
        <p:nvCxnSpPr>
          <p:cNvPr id="43" name="Straight Arrow Connector 42">
            <a:extLst>
              <a:ext uri="{FF2B5EF4-FFF2-40B4-BE49-F238E27FC236}">
                <a16:creationId xmlns:a16="http://schemas.microsoft.com/office/drawing/2014/main" id="{3E0A6CEA-B8E4-7A91-74A3-548E7F6FD563}"/>
              </a:ext>
            </a:extLst>
          </p:cNvPr>
          <p:cNvCxnSpPr>
            <a:cxnSpLocks/>
            <a:endCxn id="5" idx="1"/>
          </p:cNvCxnSpPr>
          <p:nvPr/>
        </p:nvCxnSpPr>
        <p:spPr>
          <a:xfrm flipV="1">
            <a:off x="4833029" y="2052013"/>
            <a:ext cx="2049590" cy="77641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FD7D5C9-7167-3AA0-EB5F-0343E1878648}"/>
              </a:ext>
            </a:extLst>
          </p:cNvPr>
          <p:cNvCxnSpPr>
            <a:cxnSpLocks/>
            <a:stCxn id="34" idx="3"/>
            <a:endCxn id="15" idx="1"/>
          </p:cNvCxnSpPr>
          <p:nvPr/>
        </p:nvCxnSpPr>
        <p:spPr>
          <a:xfrm flipV="1">
            <a:off x="4833029" y="2857357"/>
            <a:ext cx="2049590" cy="17131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9D0AD90-63CE-8E78-0755-A0188D22AA4D}"/>
              </a:ext>
            </a:extLst>
          </p:cNvPr>
          <p:cNvCxnSpPr>
            <a:cxnSpLocks/>
            <a:endCxn id="13" idx="1"/>
          </p:cNvCxnSpPr>
          <p:nvPr/>
        </p:nvCxnSpPr>
        <p:spPr>
          <a:xfrm>
            <a:off x="4833029" y="3265220"/>
            <a:ext cx="2049590" cy="39748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DA8A14C-FC94-AF54-3357-81DBD89DCD00}"/>
              </a:ext>
            </a:extLst>
          </p:cNvPr>
          <p:cNvSpPr txBox="1"/>
          <p:nvPr/>
        </p:nvSpPr>
        <p:spPr>
          <a:xfrm rot="21262717">
            <a:off x="5566195" y="2695335"/>
            <a:ext cx="1011178" cy="253916"/>
          </a:xfrm>
          <a:prstGeom prst="rect">
            <a:avLst/>
          </a:prstGeom>
          <a:noFill/>
        </p:spPr>
        <p:txBody>
          <a:bodyPr wrap="square" rtlCol="0">
            <a:spAutoFit/>
          </a:bodyPr>
          <a:lstStyle/>
          <a:p>
            <a:r>
              <a:rPr lang="en-AU" sz="1050" dirty="0">
                <a:solidFill>
                  <a:srgbClr val="C00000"/>
                </a:solidFill>
              </a:rPr>
              <a:t>Winning nonce</a:t>
            </a:r>
          </a:p>
        </p:txBody>
      </p:sp>
      <p:pic>
        <p:nvPicPr>
          <p:cNvPr id="64" name="Graphic 63" descr="CheckList outline">
            <a:extLst>
              <a:ext uri="{FF2B5EF4-FFF2-40B4-BE49-F238E27FC236}">
                <a16:creationId xmlns:a16="http://schemas.microsoft.com/office/drawing/2014/main" id="{801E4909-082B-3611-79FE-C53EAB91E9A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979330" y="3018879"/>
            <a:ext cx="523442" cy="523442"/>
          </a:xfrm>
          <a:prstGeom prst="rect">
            <a:avLst/>
          </a:prstGeom>
        </p:spPr>
      </p:pic>
      <p:sp>
        <p:nvSpPr>
          <p:cNvPr id="67" name="Cloud Callout 66">
            <a:extLst>
              <a:ext uri="{FF2B5EF4-FFF2-40B4-BE49-F238E27FC236}">
                <a16:creationId xmlns:a16="http://schemas.microsoft.com/office/drawing/2014/main" id="{AE7D5EA4-40EE-01B8-EC78-4481F57D61ED}"/>
              </a:ext>
            </a:extLst>
          </p:cNvPr>
          <p:cNvSpPr/>
          <p:nvPr/>
        </p:nvSpPr>
        <p:spPr>
          <a:xfrm>
            <a:off x="1738315" y="2639764"/>
            <a:ext cx="726059" cy="497109"/>
          </a:xfrm>
          <a:prstGeom prst="cloudCallout">
            <a:avLst>
              <a:gd name="adj1" fmla="val 112053"/>
              <a:gd name="adj2" fmla="val 4976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a:t>TX pool</a:t>
            </a:r>
          </a:p>
        </p:txBody>
      </p:sp>
      <p:sp>
        <p:nvSpPr>
          <p:cNvPr id="68" name="TextBox 67">
            <a:extLst>
              <a:ext uri="{FF2B5EF4-FFF2-40B4-BE49-F238E27FC236}">
                <a16:creationId xmlns:a16="http://schemas.microsoft.com/office/drawing/2014/main" id="{9144C200-AD8F-6680-DFEA-90627FB8DD0E}"/>
              </a:ext>
            </a:extLst>
          </p:cNvPr>
          <p:cNvSpPr txBox="1"/>
          <p:nvPr/>
        </p:nvSpPr>
        <p:spPr>
          <a:xfrm>
            <a:off x="3369190" y="3146800"/>
            <a:ext cx="896476" cy="415498"/>
          </a:xfrm>
          <a:prstGeom prst="rect">
            <a:avLst/>
          </a:prstGeom>
          <a:noFill/>
        </p:spPr>
        <p:txBody>
          <a:bodyPr wrap="square" rtlCol="0">
            <a:spAutoFit/>
          </a:bodyPr>
          <a:lstStyle/>
          <a:p>
            <a:r>
              <a:rPr lang="en-AU" sz="1050" dirty="0"/>
              <a:t>Header Construction</a:t>
            </a:r>
          </a:p>
        </p:txBody>
      </p:sp>
      <p:sp>
        <p:nvSpPr>
          <p:cNvPr id="73" name="Cube 72">
            <a:extLst>
              <a:ext uri="{FF2B5EF4-FFF2-40B4-BE49-F238E27FC236}">
                <a16:creationId xmlns:a16="http://schemas.microsoft.com/office/drawing/2014/main" id="{309ED617-0765-1105-A3EB-31134299F316}"/>
              </a:ext>
            </a:extLst>
          </p:cNvPr>
          <p:cNvSpPr/>
          <p:nvPr/>
        </p:nvSpPr>
        <p:spPr>
          <a:xfrm>
            <a:off x="3369190" y="4275329"/>
            <a:ext cx="432000" cy="405000"/>
          </a:xfrm>
          <a:prstGeom prst="cub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25" dirty="0"/>
              <a:t>n</a:t>
            </a:r>
          </a:p>
        </p:txBody>
      </p:sp>
      <p:sp>
        <p:nvSpPr>
          <p:cNvPr id="74" name="Cube 73">
            <a:extLst>
              <a:ext uri="{FF2B5EF4-FFF2-40B4-BE49-F238E27FC236}">
                <a16:creationId xmlns:a16="http://schemas.microsoft.com/office/drawing/2014/main" id="{921158D2-FC4A-5E65-D1DA-3679CEB29D0F}"/>
              </a:ext>
            </a:extLst>
          </p:cNvPr>
          <p:cNvSpPr/>
          <p:nvPr/>
        </p:nvSpPr>
        <p:spPr>
          <a:xfrm>
            <a:off x="2754783" y="4275329"/>
            <a:ext cx="432000" cy="405000"/>
          </a:xfrm>
          <a:prstGeom prst="cub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25" dirty="0"/>
              <a:t>n-1</a:t>
            </a:r>
          </a:p>
        </p:txBody>
      </p:sp>
      <p:sp>
        <p:nvSpPr>
          <p:cNvPr id="75" name="Cube 74">
            <a:extLst>
              <a:ext uri="{FF2B5EF4-FFF2-40B4-BE49-F238E27FC236}">
                <a16:creationId xmlns:a16="http://schemas.microsoft.com/office/drawing/2014/main" id="{EBB9FB21-CFEF-3C09-9305-008DB0ADBF06}"/>
              </a:ext>
            </a:extLst>
          </p:cNvPr>
          <p:cNvSpPr/>
          <p:nvPr/>
        </p:nvSpPr>
        <p:spPr>
          <a:xfrm>
            <a:off x="3941525" y="4263572"/>
            <a:ext cx="432000" cy="405000"/>
          </a:xfrm>
          <a:prstGeom prst="cub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50" dirty="0"/>
              <a:t>n+1</a:t>
            </a:r>
          </a:p>
        </p:txBody>
      </p:sp>
      <p:sp>
        <p:nvSpPr>
          <p:cNvPr id="78" name="Cube 77">
            <a:extLst>
              <a:ext uri="{FF2B5EF4-FFF2-40B4-BE49-F238E27FC236}">
                <a16:creationId xmlns:a16="http://schemas.microsoft.com/office/drawing/2014/main" id="{A7CE162D-A2F4-6B6C-6A62-3E50B91B3593}"/>
              </a:ext>
            </a:extLst>
          </p:cNvPr>
          <p:cNvSpPr/>
          <p:nvPr/>
        </p:nvSpPr>
        <p:spPr>
          <a:xfrm>
            <a:off x="2176298" y="4275329"/>
            <a:ext cx="432000" cy="405000"/>
          </a:xfrm>
          <a:prstGeom prst="cub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25" dirty="0"/>
              <a:t>n-2</a:t>
            </a:r>
          </a:p>
        </p:txBody>
      </p:sp>
      <p:cxnSp>
        <p:nvCxnSpPr>
          <p:cNvPr id="77" name="Straight Connector 76">
            <a:extLst>
              <a:ext uri="{FF2B5EF4-FFF2-40B4-BE49-F238E27FC236}">
                <a16:creationId xmlns:a16="http://schemas.microsoft.com/office/drawing/2014/main" id="{3CC48A3A-25F2-9A7C-DC27-7B3FEF05A4E6}"/>
              </a:ext>
            </a:extLst>
          </p:cNvPr>
          <p:cNvCxnSpPr>
            <a:cxnSpLocks/>
            <a:stCxn id="78" idx="4"/>
            <a:endCxn id="75" idx="2"/>
          </p:cNvCxnSpPr>
          <p:nvPr/>
        </p:nvCxnSpPr>
        <p:spPr>
          <a:xfrm flipV="1">
            <a:off x="2507049" y="4516698"/>
            <a:ext cx="1434477" cy="11757"/>
          </a:xfrm>
          <a:prstGeom prst="line">
            <a:avLst/>
          </a:prstGeom>
          <a:ln>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90880E2-5D66-957E-C79E-6DE270372338}"/>
              </a:ext>
            </a:extLst>
          </p:cNvPr>
          <p:cNvCxnSpPr>
            <a:stCxn id="73" idx="0"/>
          </p:cNvCxnSpPr>
          <p:nvPr/>
        </p:nvCxnSpPr>
        <p:spPr>
          <a:xfrm flipH="1" flipV="1">
            <a:off x="3629465" y="3535673"/>
            <a:ext cx="6350" cy="739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2A70C00-B0FC-4927-6B9F-EC1289C9894C}"/>
              </a:ext>
            </a:extLst>
          </p:cNvPr>
          <p:cNvCxnSpPr>
            <a:cxnSpLocks/>
            <a:endCxn id="75" idx="0"/>
          </p:cNvCxnSpPr>
          <p:nvPr/>
        </p:nvCxnSpPr>
        <p:spPr>
          <a:xfrm>
            <a:off x="4194650" y="3542322"/>
            <a:ext cx="13500" cy="72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88B0882A-67F4-66F7-9E7D-B6AC423B2B29}"/>
              </a:ext>
            </a:extLst>
          </p:cNvPr>
          <p:cNvSpPr txBox="1"/>
          <p:nvPr/>
        </p:nvSpPr>
        <p:spPr>
          <a:xfrm rot="16200000">
            <a:off x="3260526" y="3720337"/>
            <a:ext cx="734192" cy="415498"/>
          </a:xfrm>
          <a:prstGeom prst="rect">
            <a:avLst/>
          </a:prstGeom>
          <a:noFill/>
        </p:spPr>
        <p:txBody>
          <a:bodyPr wrap="square" rtlCol="0">
            <a:spAutoFit/>
          </a:bodyPr>
          <a:lstStyle/>
          <a:p>
            <a:r>
              <a:rPr lang="en-AU" sz="1050" dirty="0">
                <a:solidFill>
                  <a:srgbClr val="C00000"/>
                </a:solidFill>
              </a:rPr>
              <a:t>New block</a:t>
            </a:r>
          </a:p>
        </p:txBody>
      </p:sp>
      <p:sp>
        <p:nvSpPr>
          <p:cNvPr id="88" name="TextBox 87">
            <a:extLst>
              <a:ext uri="{FF2B5EF4-FFF2-40B4-BE49-F238E27FC236}">
                <a16:creationId xmlns:a16="http://schemas.microsoft.com/office/drawing/2014/main" id="{7C823F58-EE80-E285-84DA-4E83489D1079}"/>
              </a:ext>
            </a:extLst>
          </p:cNvPr>
          <p:cNvSpPr txBox="1"/>
          <p:nvPr/>
        </p:nvSpPr>
        <p:spPr>
          <a:xfrm rot="16200000">
            <a:off x="3853139" y="3683417"/>
            <a:ext cx="734192" cy="415498"/>
          </a:xfrm>
          <a:prstGeom prst="rect">
            <a:avLst/>
          </a:prstGeom>
          <a:noFill/>
        </p:spPr>
        <p:txBody>
          <a:bodyPr wrap="square" rtlCol="0">
            <a:spAutoFit/>
          </a:bodyPr>
          <a:lstStyle/>
          <a:p>
            <a:r>
              <a:rPr lang="en-AU" sz="1050" dirty="0">
                <a:solidFill>
                  <a:srgbClr val="C00000"/>
                </a:solidFill>
              </a:rPr>
              <a:t>Next block</a:t>
            </a:r>
          </a:p>
        </p:txBody>
      </p:sp>
      <p:grpSp>
        <p:nvGrpSpPr>
          <p:cNvPr id="93" name="Group 92">
            <a:extLst>
              <a:ext uri="{FF2B5EF4-FFF2-40B4-BE49-F238E27FC236}">
                <a16:creationId xmlns:a16="http://schemas.microsoft.com/office/drawing/2014/main" id="{32D48114-0156-D79B-DA65-4FA53F9176DB}"/>
              </a:ext>
            </a:extLst>
          </p:cNvPr>
          <p:cNvGrpSpPr/>
          <p:nvPr/>
        </p:nvGrpSpPr>
        <p:grpSpPr>
          <a:xfrm>
            <a:off x="2287605" y="1271896"/>
            <a:ext cx="4865014" cy="1326818"/>
            <a:chOff x="3050140" y="1527804"/>
            <a:chExt cx="6486685" cy="1769090"/>
          </a:xfrm>
        </p:grpSpPr>
        <p:sp>
          <p:nvSpPr>
            <p:cNvPr id="50" name="TextBox 49">
              <a:extLst>
                <a:ext uri="{FF2B5EF4-FFF2-40B4-BE49-F238E27FC236}">
                  <a16:creationId xmlns:a16="http://schemas.microsoft.com/office/drawing/2014/main" id="{AE34FFD5-DD4C-0B12-2598-F76147D8C124}"/>
                </a:ext>
              </a:extLst>
            </p:cNvPr>
            <p:cNvSpPr txBox="1"/>
            <p:nvPr/>
          </p:nvSpPr>
          <p:spPr>
            <a:xfrm rot="20321743">
              <a:off x="6670876" y="2958339"/>
              <a:ext cx="2486747" cy="338555"/>
            </a:xfrm>
            <a:prstGeom prst="rect">
              <a:avLst/>
            </a:prstGeom>
            <a:noFill/>
          </p:spPr>
          <p:txBody>
            <a:bodyPr wrap="square" rtlCol="0">
              <a:spAutoFit/>
            </a:bodyPr>
            <a:lstStyle/>
            <a:p>
              <a:r>
                <a:rPr lang="en-AU" sz="1050" dirty="0"/>
                <a:t>Nonce range, m-bit block data</a:t>
              </a:r>
            </a:p>
          </p:txBody>
        </p:sp>
        <p:grpSp>
          <p:nvGrpSpPr>
            <p:cNvPr id="92" name="Group 91">
              <a:extLst>
                <a:ext uri="{FF2B5EF4-FFF2-40B4-BE49-F238E27FC236}">
                  <a16:creationId xmlns:a16="http://schemas.microsoft.com/office/drawing/2014/main" id="{6C80D350-FB2B-D4D2-BF5E-B21BBB9E9000}"/>
                </a:ext>
              </a:extLst>
            </p:cNvPr>
            <p:cNvGrpSpPr/>
            <p:nvPr/>
          </p:nvGrpSpPr>
          <p:grpSpPr>
            <a:xfrm>
              <a:off x="3050140" y="1527804"/>
              <a:ext cx="6486685" cy="667627"/>
              <a:chOff x="3050140" y="1527804"/>
              <a:chExt cx="6486685" cy="667627"/>
            </a:xfrm>
          </p:grpSpPr>
          <p:sp>
            <p:nvSpPr>
              <p:cNvPr id="30" name="Rectangle 29">
                <a:extLst>
                  <a:ext uri="{FF2B5EF4-FFF2-40B4-BE49-F238E27FC236}">
                    <a16:creationId xmlns:a16="http://schemas.microsoft.com/office/drawing/2014/main" id="{73970F61-FCC4-6A87-F359-A5C9670B84AF}"/>
                  </a:ext>
                </a:extLst>
              </p:cNvPr>
              <p:cNvSpPr/>
              <p:nvPr/>
            </p:nvSpPr>
            <p:spPr>
              <a:xfrm>
                <a:off x="3050140" y="1527805"/>
                <a:ext cx="734069" cy="396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cxnSp>
            <p:nvCxnSpPr>
              <p:cNvPr id="62" name="Elbow Connector 61">
                <a:extLst>
                  <a:ext uri="{FF2B5EF4-FFF2-40B4-BE49-F238E27FC236}">
                    <a16:creationId xmlns:a16="http://schemas.microsoft.com/office/drawing/2014/main" id="{6F927F16-B610-7AB7-67A0-5C94F70880F7}"/>
                  </a:ext>
                </a:extLst>
              </p:cNvPr>
              <p:cNvCxnSpPr>
                <a:stCxn id="30" idx="0"/>
                <a:endCxn id="5" idx="0"/>
              </p:cNvCxnSpPr>
              <p:nvPr/>
            </p:nvCxnSpPr>
            <p:spPr>
              <a:xfrm rot="16200000" flipH="1">
                <a:off x="6143186" y="-1198207"/>
                <a:ext cx="667627" cy="6119650"/>
              </a:xfrm>
              <a:prstGeom prst="bentConnector3">
                <a:avLst>
                  <a:gd name="adj1" fmla="val -3424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95" name="Group 94">
            <a:extLst>
              <a:ext uri="{FF2B5EF4-FFF2-40B4-BE49-F238E27FC236}">
                <a16:creationId xmlns:a16="http://schemas.microsoft.com/office/drawing/2014/main" id="{1FA2D7D2-7917-99BB-7DAE-70C263793DBF}"/>
              </a:ext>
            </a:extLst>
          </p:cNvPr>
          <p:cNvGrpSpPr/>
          <p:nvPr/>
        </p:nvGrpSpPr>
        <p:grpSpPr>
          <a:xfrm>
            <a:off x="5202570" y="3232806"/>
            <a:ext cx="1349256" cy="461079"/>
            <a:chOff x="6936760" y="4142351"/>
            <a:chExt cx="1799008" cy="614772"/>
          </a:xfrm>
        </p:grpSpPr>
        <p:sp>
          <p:nvSpPr>
            <p:cNvPr id="55" name="TextBox 54">
              <a:extLst>
                <a:ext uri="{FF2B5EF4-FFF2-40B4-BE49-F238E27FC236}">
                  <a16:creationId xmlns:a16="http://schemas.microsoft.com/office/drawing/2014/main" id="{ACA3A70E-8783-4D2E-9173-FAE986365752}"/>
                </a:ext>
              </a:extLst>
            </p:cNvPr>
            <p:cNvSpPr txBox="1"/>
            <p:nvPr/>
          </p:nvSpPr>
          <p:spPr>
            <a:xfrm rot="711581">
              <a:off x="6936760" y="4418569"/>
              <a:ext cx="1799008" cy="338554"/>
            </a:xfrm>
            <a:prstGeom prst="rect">
              <a:avLst/>
            </a:prstGeom>
            <a:noFill/>
          </p:spPr>
          <p:txBody>
            <a:bodyPr wrap="square" rtlCol="0">
              <a:spAutoFit/>
            </a:bodyPr>
            <a:lstStyle/>
            <a:p>
              <a:r>
                <a:rPr lang="en-AU" sz="1050" dirty="0"/>
                <a:t>Payout as per shares</a:t>
              </a:r>
            </a:p>
          </p:txBody>
        </p:sp>
        <p:sp>
          <p:nvSpPr>
            <p:cNvPr id="89" name="TextBox 88">
              <a:extLst>
                <a:ext uri="{FF2B5EF4-FFF2-40B4-BE49-F238E27FC236}">
                  <a16:creationId xmlns:a16="http://schemas.microsoft.com/office/drawing/2014/main" id="{09ED933A-5DAB-1B4F-AAFA-7F12C1E9CBBE}"/>
                </a:ext>
              </a:extLst>
            </p:cNvPr>
            <p:cNvSpPr txBox="1"/>
            <p:nvPr/>
          </p:nvSpPr>
          <p:spPr>
            <a:xfrm rot="641142">
              <a:off x="7129797" y="4142351"/>
              <a:ext cx="1348237" cy="338554"/>
            </a:xfrm>
            <a:prstGeom prst="rect">
              <a:avLst/>
            </a:prstGeom>
            <a:noFill/>
          </p:spPr>
          <p:txBody>
            <a:bodyPr wrap="square" rtlCol="0">
              <a:spAutoFit/>
            </a:bodyPr>
            <a:lstStyle/>
            <a:p>
              <a:pPr algn="ctr"/>
              <a:r>
                <a:rPr lang="en-AU" sz="1050" dirty="0">
                  <a:solidFill>
                    <a:schemeClr val="accent6"/>
                  </a:solidFill>
                </a:rPr>
                <a:t>Partial proofs</a:t>
              </a:r>
            </a:p>
          </p:txBody>
        </p:sp>
      </p:grpSp>
      <p:sp>
        <p:nvSpPr>
          <p:cNvPr id="90" name="TextBox 89">
            <a:extLst>
              <a:ext uri="{FF2B5EF4-FFF2-40B4-BE49-F238E27FC236}">
                <a16:creationId xmlns:a16="http://schemas.microsoft.com/office/drawing/2014/main" id="{2D2D70F3-4078-A656-6568-AFA497532CEB}"/>
              </a:ext>
            </a:extLst>
          </p:cNvPr>
          <p:cNvSpPr txBox="1"/>
          <p:nvPr/>
        </p:nvSpPr>
        <p:spPr>
          <a:xfrm>
            <a:off x="1606520" y="1296122"/>
            <a:ext cx="538575" cy="253916"/>
          </a:xfrm>
          <a:prstGeom prst="rect">
            <a:avLst/>
          </a:prstGeom>
          <a:noFill/>
        </p:spPr>
        <p:txBody>
          <a:bodyPr wrap="square" rtlCol="0">
            <a:spAutoFit/>
          </a:bodyPr>
          <a:lstStyle/>
          <a:p>
            <a:r>
              <a:rPr lang="en-AU" sz="1050" dirty="0"/>
              <a:t>Nonce</a:t>
            </a:r>
          </a:p>
        </p:txBody>
      </p:sp>
      <p:sp>
        <p:nvSpPr>
          <p:cNvPr id="94" name="TextBox 93">
            <a:extLst>
              <a:ext uri="{FF2B5EF4-FFF2-40B4-BE49-F238E27FC236}">
                <a16:creationId xmlns:a16="http://schemas.microsoft.com/office/drawing/2014/main" id="{2599E64E-C4EB-6384-A0C8-7641F07F0F00}"/>
              </a:ext>
            </a:extLst>
          </p:cNvPr>
          <p:cNvSpPr txBox="1"/>
          <p:nvPr/>
        </p:nvSpPr>
        <p:spPr>
          <a:xfrm rot="20256738">
            <a:off x="5390796" y="2183990"/>
            <a:ext cx="1011178" cy="253916"/>
          </a:xfrm>
          <a:prstGeom prst="rect">
            <a:avLst/>
          </a:prstGeom>
          <a:noFill/>
        </p:spPr>
        <p:txBody>
          <a:bodyPr wrap="square" rtlCol="0">
            <a:spAutoFit/>
          </a:bodyPr>
          <a:lstStyle/>
          <a:p>
            <a:pPr algn="ctr"/>
            <a:r>
              <a:rPr lang="en-AU" sz="1050" dirty="0">
                <a:solidFill>
                  <a:srgbClr val="0070C0"/>
                </a:solidFill>
              </a:rPr>
              <a:t>Hash rate</a:t>
            </a:r>
          </a:p>
        </p:txBody>
      </p:sp>
      <p:grpSp>
        <p:nvGrpSpPr>
          <p:cNvPr id="9" name="Group 8">
            <a:extLst>
              <a:ext uri="{FF2B5EF4-FFF2-40B4-BE49-F238E27FC236}">
                <a16:creationId xmlns:a16="http://schemas.microsoft.com/office/drawing/2014/main" id="{BF148E0E-1AEA-9C6B-192F-7B58DA9C765F}"/>
              </a:ext>
            </a:extLst>
          </p:cNvPr>
          <p:cNvGrpSpPr/>
          <p:nvPr/>
        </p:nvGrpSpPr>
        <p:grpSpPr>
          <a:xfrm>
            <a:off x="4572000" y="3733198"/>
            <a:ext cx="4305074" cy="1489124"/>
            <a:chOff x="6096000" y="4596596"/>
            <a:chExt cx="5740098" cy="1985498"/>
          </a:xfrm>
        </p:grpSpPr>
        <p:sp>
          <p:nvSpPr>
            <p:cNvPr id="3" name="TextBox 2">
              <a:extLst>
                <a:ext uri="{FF2B5EF4-FFF2-40B4-BE49-F238E27FC236}">
                  <a16:creationId xmlns:a16="http://schemas.microsoft.com/office/drawing/2014/main" id="{6BE5EAC4-3CD3-C0A0-A3E7-D9CC5CC05ED5}"/>
                </a:ext>
              </a:extLst>
            </p:cNvPr>
            <p:cNvSpPr txBox="1"/>
            <p:nvPr/>
          </p:nvSpPr>
          <p:spPr>
            <a:xfrm>
              <a:off x="6096000" y="5073989"/>
              <a:ext cx="5740098" cy="1508105"/>
            </a:xfrm>
            <a:prstGeom prst="rect">
              <a:avLst/>
            </a:prstGeom>
            <a:solidFill>
              <a:schemeClr val="bg1">
                <a:lumMod val="75000"/>
              </a:schemeClr>
            </a:solidFill>
            <a:ln>
              <a:solidFill>
                <a:schemeClr val="tx1"/>
              </a:solidFill>
            </a:ln>
          </p:spPr>
          <p:txBody>
            <a:bodyPr wrap="square" rtlCol="0">
              <a:spAutoFit/>
            </a:bodyPr>
            <a:lstStyle/>
            <a:p>
              <a:pPr marL="214313" indent="-214313">
                <a:buFont typeface="Arial" panose="020B0604020202020204" pitchFamily="34" charset="0"/>
                <a:buChar char="•"/>
              </a:pPr>
              <a:r>
                <a:rPr lang="en-AU" sz="1350" dirty="0"/>
                <a:t>Pool difficulty &lt; Block difficulty</a:t>
              </a:r>
            </a:p>
            <a:p>
              <a:pPr marL="214313" indent="-214313">
                <a:buFont typeface="Arial" panose="020B0604020202020204" pitchFamily="34" charset="0"/>
                <a:buChar char="•"/>
              </a:pPr>
              <a:r>
                <a:rPr lang="en-AU" sz="1350" dirty="0"/>
                <a:t>Partial proof – Solution for puzzle with pool difficulty</a:t>
              </a:r>
            </a:p>
            <a:p>
              <a:pPr marL="214313" indent="-214313">
                <a:buFont typeface="Arial" panose="020B0604020202020204" pitchFamily="34" charset="0"/>
                <a:buChar char="•"/>
              </a:pPr>
              <a:r>
                <a:rPr lang="en-AU" sz="1350" dirty="0"/>
                <a:t>1 partial proof = 1 share</a:t>
              </a:r>
            </a:p>
            <a:p>
              <a:pPr marL="214313" indent="-214313">
                <a:buFont typeface="Arial" panose="020B0604020202020204" pitchFamily="34" charset="0"/>
                <a:buChar char="•"/>
              </a:pPr>
              <a:r>
                <a:rPr lang="en-AU" sz="1350" dirty="0"/>
                <a:t>Miners submit multiple partial poofs to increase share</a:t>
              </a:r>
            </a:p>
            <a:p>
              <a:pPr marL="214313" indent="-214313">
                <a:buFont typeface="Arial" panose="020B0604020202020204" pitchFamily="34" charset="0"/>
                <a:buChar char="•"/>
              </a:pPr>
              <a:r>
                <a:rPr lang="en-AU" sz="1350" dirty="0"/>
                <a:t>Proves that miners are working to solve puzzle</a:t>
              </a:r>
            </a:p>
          </p:txBody>
        </p:sp>
        <p:cxnSp>
          <p:nvCxnSpPr>
            <p:cNvPr id="6" name="Straight Arrow Connector 5">
              <a:extLst>
                <a:ext uri="{FF2B5EF4-FFF2-40B4-BE49-F238E27FC236}">
                  <a16:creationId xmlns:a16="http://schemas.microsoft.com/office/drawing/2014/main" id="{5C882687-957B-4CC5-9CCF-CA7F7FDEB8D0}"/>
                </a:ext>
              </a:extLst>
            </p:cNvPr>
            <p:cNvCxnSpPr>
              <a:cxnSpLocks/>
            </p:cNvCxnSpPr>
            <p:nvPr/>
          </p:nvCxnSpPr>
          <p:spPr>
            <a:xfrm flipV="1">
              <a:off x="8324603" y="4596596"/>
              <a:ext cx="0" cy="477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Slide Number Placeholder 6">
            <a:extLst>
              <a:ext uri="{FF2B5EF4-FFF2-40B4-BE49-F238E27FC236}">
                <a16:creationId xmlns:a16="http://schemas.microsoft.com/office/drawing/2014/main" id="{1A3F452B-F261-0ACF-CBDD-8F4E35A1822E}"/>
              </a:ext>
            </a:extLst>
          </p:cNvPr>
          <p:cNvSpPr>
            <a:spLocks noGrp="1"/>
          </p:cNvSpPr>
          <p:nvPr>
            <p:ph type="sldNum" sz="quarter" idx="4"/>
          </p:nvPr>
        </p:nvSpPr>
        <p:spPr/>
        <p:txBody>
          <a:bodyPr/>
          <a:lstStyle/>
          <a:p>
            <a:fld id="{97F98C0B-273E-428A-ABCF-EBED2BA25188}" type="slidenum">
              <a:rPr lang="en-US" smtClean="0"/>
              <a:t>33</a:t>
            </a:fld>
            <a:endParaRPr lang="en-US"/>
          </a:p>
        </p:txBody>
      </p:sp>
    </p:spTree>
    <p:extLst>
      <p:ext uri="{BB962C8B-B14F-4D97-AF65-F5344CB8AC3E}">
        <p14:creationId xmlns:p14="http://schemas.microsoft.com/office/powerpoint/2010/main" val="349092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51" grpId="0"/>
      <p:bldP spid="88" grpId="0"/>
      <p:bldP spid="9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A5C78C-6B81-9045-1879-A72E418285BE}"/>
              </a:ext>
            </a:extLst>
          </p:cNvPr>
          <p:cNvSpPr>
            <a:spLocks noGrp="1"/>
          </p:cNvSpPr>
          <p:nvPr>
            <p:ph idx="1"/>
          </p:nvPr>
        </p:nvSpPr>
        <p:spPr>
          <a:xfrm>
            <a:off x="647999" y="1244943"/>
            <a:ext cx="4446515" cy="3805604"/>
          </a:xfrm>
        </p:spPr>
        <p:txBody>
          <a:bodyPr>
            <a:normAutofit/>
          </a:bodyPr>
          <a:lstStyle/>
          <a:p>
            <a:r>
              <a:rPr lang="en-AU" dirty="0"/>
              <a:t>Mining pools aggregate computational power</a:t>
            </a:r>
          </a:p>
          <a:p>
            <a:pPr lvl="1"/>
            <a:r>
              <a:rPr lang="en-AU" sz="1800" dirty="0"/>
              <a:t>Better chance of solving PoW puzzle</a:t>
            </a:r>
          </a:p>
          <a:p>
            <a:pPr lvl="1"/>
            <a:r>
              <a:rPr lang="en-AU" sz="1800" dirty="0"/>
              <a:t>Receive more consistent block rewards &amp; TX fees to pool’s address</a:t>
            </a:r>
          </a:p>
          <a:p>
            <a:pPr lvl="1"/>
            <a:r>
              <a:rPr lang="en-AU" sz="1800" dirty="0"/>
              <a:t>Distributed to pool members’ addresses as per their share</a:t>
            </a:r>
          </a:p>
          <a:p>
            <a:r>
              <a:rPr lang="en-AU" dirty="0"/>
              <a:t>Pool manager sets business rules</a:t>
            </a:r>
          </a:p>
          <a:p>
            <a:pPr lvl="1"/>
            <a:r>
              <a:rPr lang="en-AU" sz="1800" dirty="0"/>
              <a:t>Payout is usually subject to a fee</a:t>
            </a:r>
          </a:p>
          <a:p>
            <a:pPr lvl="1"/>
            <a:r>
              <a:rPr lang="en-AU" sz="1800" dirty="0"/>
              <a:t>A few ways to game the system</a:t>
            </a:r>
          </a:p>
          <a:p>
            <a:pPr lvl="1"/>
            <a:r>
              <a:rPr lang="en-AU" sz="1800" dirty="0"/>
              <a:t>Mining isn’t quite centralised, but pool decision making is </a:t>
            </a:r>
          </a:p>
        </p:txBody>
      </p:sp>
      <p:sp>
        <p:nvSpPr>
          <p:cNvPr id="3" name="Title 2">
            <a:extLst>
              <a:ext uri="{FF2B5EF4-FFF2-40B4-BE49-F238E27FC236}">
                <a16:creationId xmlns:a16="http://schemas.microsoft.com/office/drawing/2014/main" id="{0F67EFD5-D7A5-01F8-3F63-C89FE09A6B78}"/>
              </a:ext>
            </a:extLst>
          </p:cNvPr>
          <p:cNvSpPr>
            <a:spLocks noGrp="1"/>
          </p:cNvSpPr>
          <p:nvPr>
            <p:ph type="title"/>
          </p:nvPr>
        </p:nvSpPr>
        <p:spPr/>
        <p:txBody>
          <a:bodyPr/>
          <a:lstStyle/>
          <a:p>
            <a:r>
              <a:rPr lang="en-AU" dirty="0"/>
              <a:t>Mining Pools (Cont.)</a:t>
            </a:r>
          </a:p>
        </p:txBody>
      </p:sp>
      <p:pic>
        <p:nvPicPr>
          <p:cNvPr id="4" name="Picture 3">
            <a:extLst>
              <a:ext uri="{FF2B5EF4-FFF2-40B4-BE49-F238E27FC236}">
                <a16:creationId xmlns:a16="http://schemas.microsoft.com/office/drawing/2014/main" id="{5C73C29A-614E-6BE9-5AD3-B52130246AF4}"/>
              </a:ext>
            </a:extLst>
          </p:cNvPr>
          <p:cNvPicPr>
            <a:picLocks noChangeAspect="1"/>
          </p:cNvPicPr>
          <p:nvPr/>
        </p:nvPicPr>
        <p:blipFill>
          <a:blip r:embed="rId3"/>
          <a:stretch>
            <a:fillRect/>
          </a:stretch>
        </p:blipFill>
        <p:spPr>
          <a:xfrm>
            <a:off x="5219208" y="989364"/>
            <a:ext cx="3710600" cy="1892908"/>
          </a:xfrm>
          <a:prstGeom prst="rect">
            <a:avLst/>
          </a:prstGeom>
        </p:spPr>
      </p:pic>
      <p:sp>
        <p:nvSpPr>
          <p:cNvPr id="6" name="TextBox 5">
            <a:extLst>
              <a:ext uri="{FF2B5EF4-FFF2-40B4-BE49-F238E27FC236}">
                <a16:creationId xmlns:a16="http://schemas.microsoft.com/office/drawing/2014/main" id="{412103D1-DA77-8892-8E37-AA4CBBB886AE}"/>
              </a:ext>
            </a:extLst>
          </p:cNvPr>
          <p:cNvSpPr txBox="1"/>
          <p:nvPr/>
        </p:nvSpPr>
        <p:spPr>
          <a:xfrm>
            <a:off x="5513120" y="2697188"/>
            <a:ext cx="834983" cy="253916"/>
          </a:xfrm>
          <a:prstGeom prst="rect">
            <a:avLst/>
          </a:prstGeom>
          <a:noFill/>
        </p:spPr>
        <p:txBody>
          <a:bodyPr wrap="square">
            <a:spAutoFit/>
          </a:bodyPr>
          <a:lstStyle/>
          <a:p>
            <a:r>
              <a:rPr lang="en-AU" sz="1050" dirty="0">
                <a:latin typeface="Helvetica" pitchFamily="2" charset="0"/>
              </a:rPr>
              <a:t>Feb 2016</a:t>
            </a:r>
          </a:p>
        </p:txBody>
      </p:sp>
      <p:sp>
        <p:nvSpPr>
          <p:cNvPr id="8" name="TextBox 7">
            <a:extLst>
              <a:ext uri="{FF2B5EF4-FFF2-40B4-BE49-F238E27FC236}">
                <a16:creationId xmlns:a16="http://schemas.microsoft.com/office/drawing/2014/main" id="{58F756D6-B2CC-66BA-DDE6-E163F498E91D}"/>
              </a:ext>
            </a:extLst>
          </p:cNvPr>
          <p:cNvSpPr txBox="1"/>
          <p:nvPr/>
        </p:nvSpPr>
        <p:spPr>
          <a:xfrm>
            <a:off x="8247411" y="2679375"/>
            <a:ext cx="712520" cy="415498"/>
          </a:xfrm>
          <a:prstGeom prst="rect">
            <a:avLst/>
          </a:prstGeom>
          <a:noFill/>
        </p:spPr>
        <p:txBody>
          <a:bodyPr wrap="square">
            <a:spAutoFit/>
          </a:bodyPr>
          <a:lstStyle/>
          <a:p>
            <a:r>
              <a:rPr lang="en-AU" sz="1050" dirty="0">
                <a:latin typeface="Helvetica" pitchFamily="2" charset="0"/>
              </a:rPr>
              <a:t>Feb 2020</a:t>
            </a:r>
          </a:p>
        </p:txBody>
      </p:sp>
      <p:sp>
        <p:nvSpPr>
          <p:cNvPr id="10" name="TextBox 9">
            <a:extLst>
              <a:ext uri="{FF2B5EF4-FFF2-40B4-BE49-F238E27FC236}">
                <a16:creationId xmlns:a16="http://schemas.microsoft.com/office/drawing/2014/main" id="{0A19178E-95DC-1A10-C048-1B1ED2D3ED2B}"/>
              </a:ext>
            </a:extLst>
          </p:cNvPr>
          <p:cNvSpPr txBox="1"/>
          <p:nvPr/>
        </p:nvSpPr>
        <p:spPr>
          <a:xfrm>
            <a:off x="5219207" y="2945806"/>
            <a:ext cx="3843905" cy="415498"/>
          </a:xfrm>
          <a:prstGeom prst="rect">
            <a:avLst/>
          </a:prstGeom>
          <a:noFill/>
        </p:spPr>
        <p:txBody>
          <a:bodyPr wrap="square">
            <a:spAutoFit/>
          </a:bodyPr>
          <a:lstStyle/>
          <a:p>
            <a:r>
              <a:rPr lang="en-AU" sz="1050" dirty="0"/>
              <a:t>Source: C. Wang, X. Chu, and Y. Qin, Measurement and Analysis of the Bitcoin Networks: A View from Mining Pools, BigCom, 2020.</a:t>
            </a:r>
          </a:p>
        </p:txBody>
      </p:sp>
      <p:pic>
        <p:nvPicPr>
          <p:cNvPr id="11" name="Picture 10">
            <a:extLst>
              <a:ext uri="{FF2B5EF4-FFF2-40B4-BE49-F238E27FC236}">
                <a16:creationId xmlns:a16="http://schemas.microsoft.com/office/drawing/2014/main" id="{A80CC14E-CAD5-259A-2F0E-FC6BE59AEF13}"/>
              </a:ext>
            </a:extLst>
          </p:cNvPr>
          <p:cNvPicPr>
            <a:picLocks noChangeAspect="1"/>
          </p:cNvPicPr>
          <p:nvPr/>
        </p:nvPicPr>
        <p:blipFill rotWithShape="1">
          <a:blip r:embed="rId4"/>
          <a:srcRect r="50382"/>
          <a:stretch/>
        </p:blipFill>
        <p:spPr>
          <a:xfrm>
            <a:off x="5326087" y="3736444"/>
            <a:ext cx="2107871" cy="1200150"/>
          </a:xfrm>
          <a:prstGeom prst="rect">
            <a:avLst/>
          </a:prstGeom>
        </p:spPr>
      </p:pic>
      <p:pic>
        <p:nvPicPr>
          <p:cNvPr id="12" name="Picture 11">
            <a:extLst>
              <a:ext uri="{FF2B5EF4-FFF2-40B4-BE49-F238E27FC236}">
                <a16:creationId xmlns:a16="http://schemas.microsoft.com/office/drawing/2014/main" id="{91CA6772-B8DF-BED6-F1F6-1E74F9295918}"/>
              </a:ext>
            </a:extLst>
          </p:cNvPr>
          <p:cNvPicPr>
            <a:picLocks noChangeAspect="1"/>
          </p:cNvPicPr>
          <p:nvPr/>
        </p:nvPicPr>
        <p:blipFill rotWithShape="1">
          <a:blip r:embed="rId4"/>
          <a:srcRect l="71836"/>
          <a:stretch/>
        </p:blipFill>
        <p:spPr>
          <a:xfrm>
            <a:off x="7439157" y="3736444"/>
            <a:ext cx="1196435" cy="1200150"/>
          </a:xfrm>
          <a:prstGeom prst="rect">
            <a:avLst/>
          </a:prstGeom>
        </p:spPr>
      </p:pic>
      <p:sp>
        <p:nvSpPr>
          <p:cNvPr id="7" name="Slide Number Placeholder 6">
            <a:extLst>
              <a:ext uri="{FF2B5EF4-FFF2-40B4-BE49-F238E27FC236}">
                <a16:creationId xmlns:a16="http://schemas.microsoft.com/office/drawing/2014/main" id="{813470D8-14A8-B162-5497-DCC959D1F6B4}"/>
              </a:ext>
            </a:extLst>
          </p:cNvPr>
          <p:cNvSpPr>
            <a:spLocks noGrp="1"/>
          </p:cNvSpPr>
          <p:nvPr>
            <p:ph type="sldNum" sz="quarter" idx="4"/>
          </p:nvPr>
        </p:nvSpPr>
        <p:spPr/>
        <p:txBody>
          <a:bodyPr/>
          <a:lstStyle/>
          <a:p>
            <a:fld id="{97F98C0B-273E-428A-ABCF-EBED2BA25188}" type="slidenum">
              <a:rPr lang="en-US" smtClean="0"/>
              <a:t>34</a:t>
            </a:fld>
            <a:endParaRPr lang="en-US"/>
          </a:p>
        </p:txBody>
      </p:sp>
    </p:spTree>
    <p:extLst>
      <p:ext uri="{BB962C8B-B14F-4D97-AF65-F5344CB8AC3E}">
        <p14:creationId xmlns:p14="http://schemas.microsoft.com/office/powerpoint/2010/main" val="1908050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7027BC-39B2-078B-8767-EC969367D145}"/>
              </a:ext>
            </a:extLst>
          </p:cNvPr>
          <p:cNvSpPr>
            <a:spLocks noGrp="1"/>
          </p:cNvSpPr>
          <p:nvPr>
            <p:ph idx="1"/>
          </p:nvPr>
        </p:nvSpPr>
        <p:spPr>
          <a:xfrm>
            <a:off x="647700" y="1273174"/>
            <a:ext cx="7912100" cy="3922713"/>
          </a:xfrm>
        </p:spPr>
        <p:txBody>
          <a:bodyPr>
            <a:normAutofit fontScale="92500"/>
          </a:bodyPr>
          <a:lstStyle/>
          <a:p>
            <a:r>
              <a:rPr lang="en-US" dirty="0"/>
              <a:t>Bootstrapping problem for new blockchains</a:t>
            </a:r>
          </a:p>
          <a:p>
            <a:pPr lvl="1"/>
            <a:r>
              <a:rPr lang="en-US" sz="1800" dirty="0"/>
              <a:t>Hard to attract enough computing power to maintain high block difficulty</a:t>
            </a:r>
          </a:p>
          <a:p>
            <a:r>
              <a:rPr lang="en-US" dirty="0"/>
              <a:t>For established blockchains, miners leaving for new ones is a problem</a:t>
            </a:r>
          </a:p>
          <a:p>
            <a:pPr lvl="1"/>
            <a:r>
              <a:rPr lang="en-US" sz="1800" dirty="0"/>
              <a:t>Fragmented computing power due to miner hopping or leaving for good</a:t>
            </a:r>
          </a:p>
          <a:p>
            <a:r>
              <a:rPr lang="en-US" dirty="0"/>
              <a:t>Merged mining solves both problems, while increasing miners’ income</a:t>
            </a:r>
          </a:p>
          <a:p>
            <a:pPr lvl="1"/>
            <a:r>
              <a:rPr lang="en-US" sz="1800" dirty="0"/>
              <a:t>Set sidechain’s block difficulty &lt; Parent chain’s block difficulty</a:t>
            </a:r>
          </a:p>
          <a:p>
            <a:pPr lvl="1"/>
            <a:r>
              <a:rPr lang="en-US" sz="1800" dirty="0"/>
              <a:t>Build sidechain’s next block header</a:t>
            </a:r>
          </a:p>
          <a:p>
            <a:pPr lvl="1"/>
            <a:r>
              <a:rPr lang="en-US" sz="1800" dirty="0"/>
              <a:t>Include sidechain’s block header in parent chain as a TX (usually in coinbase TX)</a:t>
            </a:r>
          </a:p>
          <a:p>
            <a:pPr lvl="1"/>
            <a:r>
              <a:rPr lang="en-US" sz="1800" dirty="0"/>
              <a:t>Solve PoW puzzle on parent chain as usual</a:t>
            </a:r>
          </a:p>
          <a:p>
            <a:pPr lvl="1"/>
            <a:r>
              <a:rPr lang="en-US" sz="1800" dirty="0"/>
              <a:t>Accept a partial proof as answer to sidechain’s puzzle</a:t>
            </a:r>
          </a:p>
          <a:p>
            <a:pPr lvl="1"/>
            <a:r>
              <a:rPr lang="en-US" sz="1800" dirty="0"/>
              <a:t>Propagate next block on sidechain with partial proof &amp; parent chain’s hash in header </a:t>
            </a:r>
          </a:p>
        </p:txBody>
      </p:sp>
      <p:sp>
        <p:nvSpPr>
          <p:cNvPr id="3" name="Title 2">
            <a:extLst>
              <a:ext uri="{FF2B5EF4-FFF2-40B4-BE49-F238E27FC236}">
                <a16:creationId xmlns:a16="http://schemas.microsoft.com/office/drawing/2014/main" id="{F68F08C8-102D-4A7F-C278-C08458CE7290}"/>
              </a:ext>
            </a:extLst>
          </p:cNvPr>
          <p:cNvSpPr>
            <a:spLocks noGrp="1"/>
          </p:cNvSpPr>
          <p:nvPr>
            <p:ph type="title"/>
          </p:nvPr>
        </p:nvSpPr>
        <p:spPr>
          <a:xfrm>
            <a:off x="648000" y="287999"/>
            <a:ext cx="6631640" cy="648000"/>
          </a:xfrm>
        </p:spPr>
        <p:txBody>
          <a:bodyPr/>
          <a:lstStyle/>
          <a:p>
            <a:r>
              <a:rPr lang="en-US" dirty="0"/>
              <a:t>Merged Mining</a:t>
            </a:r>
            <a:endParaRPr lang="en-AU" dirty="0"/>
          </a:p>
        </p:txBody>
      </p:sp>
      <p:sp>
        <p:nvSpPr>
          <p:cNvPr id="5" name="Slide Number Placeholder 4">
            <a:extLst>
              <a:ext uri="{FF2B5EF4-FFF2-40B4-BE49-F238E27FC236}">
                <a16:creationId xmlns:a16="http://schemas.microsoft.com/office/drawing/2014/main" id="{FE8FD3B7-A14B-498B-A034-DDE4F31A3C8C}"/>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35</a:t>
            </a:fld>
            <a:endParaRPr lang="en-US"/>
          </a:p>
        </p:txBody>
      </p:sp>
    </p:spTree>
    <p:extLst>
      <p:ext uri="{BB962C8B-B14F-4D97-AF65-F5344CB8AC3E}">
        <p14:creationId xmlns:p14="http://schemas.microsoft.com/office/powerpoint/2010/main" val="759405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F9C04F-4094-E183-383E-271DC4D278AF}"/>
              </a:ext>
            </a:extLst>
          </p:cNvPr>
          <p:cNvSpPr>
            <a:spLocks noGrp="1"/>
          </p:cNvSpPr>
          <p:nvPr>
            <p:ph type="title"/>
          </p:nvPr>
        </p:nvSpPr>
        <p:spPr/>
        <p:txBody>
          <a:bodyPr/>
          <a:lstStyle/>
          <a:p>
            <a:r>
              <a:rPr lang="en-US" dirty="0"/>
              <a:t>Merged Mining Example</a:t>
            </a:r>
            <a:endParaRPr lang="en-AU" dirty="0"/>
          </a:p>
        </p:txBody>
      </p:sp>
      <p:graphicFrame>
        <p:nvGraphicFramePr>
          <p:cNvPr id="4" name="Table 4">
            <a:extLst>
              <a:ext uri="{FF2B5EF4-FFF2-40B4-BE49-F238E27FC236}">
                <a16:creationId xmlns:a16="http://schemas.microsoft.com/office/drawing/2014/main" id="{9C963B94-7453-970B-70C5-08570CE6B2CC}"/>
              </a:ext>
            </a:extLst>
          </p:cNvPr>
          <p:cNvGraphicFramePr>
            <a:graphicFrameLocks noGrp="1"/>
          </p:cNvGraphicFramePr>
          <p:nvPr/>
        </p:nvGraphicFramePr>
        <p:xfrm>
          <a:off x="473035" y="3484227"/>
          <a:ext cx="943098" cy="1516380"/>
        </p:xfrm>
        <a:graphic>
          <a:graphicData uri="http://schemas.openxmlformats.org/drawingml/2006/table">
            <a:tbl>
              <a:tblPr firstRow="1" bandRow="1">
                <a:tableStyleId>{5C22544A-7EE6-4342-B048-85BDC9FD1C3A}</a:tableStyleId>
              </a:tblPr>
              <a:tblGrid>
                <a:gridCol w="943098">
                  <a:extLst>
                    <a:ext uri="{9D8B030D-6E8A-4147-A177-3AD203B41FA5}">
                      <a16:colId xmlns:a16="http://schemas.microsoft.com/office/drawing/2014/main" val="2380994139"/>
                    </a:ext>
                  </a:extLst>
                </a:gridCol>
              </a:tblGrid>
              <a:tr h="548640">
                <a:tc>
                  <a:txBody>
                    <a:bodyPr/>
                    <a:lstStyle/>
                    <a:p>
                      <a:r>
                        <a:rPr lang="en-AU" sz="1100" dirty="0"/>
                        <a:t>Block hash</a:t>
                      </a:r>
                    </a:p>
                    <a:p>
                      <a:r>
                        <a:rPr lang="en-AU" sz="1100" dirty="0"/>
                        <a:t>Previous hash</a:t>
                      </a:r>
                    </a:p>
                    <a:p>
                      <a:r>
                        <a:rPr lang="en-AU" sz="1100" dirty="0"/>
                        <a:t>Merkle root</a:t>
                      </a:r>
                    </a:p>
                  </a:txBody>
                  <a:tcPr marL="68580" marR="68580" marT="34290" marB="34290"/>
                </a:tc>
                <a:extLst>
                  <a:ext uri="{0D108BD9-81ED-4DB2-BD59-A6C34878D82A}">
                    <a16:rowId xmlns:a16="http://schemas.microsoft.com/office/drawing/2014/main" val="764054839"/>
                  </a:ext>
                </a:extLst>
              </a:tr>
              <a:tr h="228600">
                <a:tc>
                  <a:txBody>
                    <a:bodyPr/>
                    <a:lstStyle/>
                    <a:p>
                      <a:endParaRPr lang="en-AU" sz="1100" dirty="0"/>
                    </a:p>
                  </a:txBody>
                  <a:tcPr marL="68580" marR="68580" marT="34290" marB="34290"/>
                </a:tc>
                <a:extLst>
                  <a:ext uri="{0D108BD9-81ED-4DB2-BD59-A6C34878D82A}">
                    <a16:rowId xmlns:a16="http://schemas.microsoft.com/office/drawing/2014/main" val="638916187"/>
                  </a:ext>
                </a:extLst>
              </a:tr>
              <a:tr h="228600">
                <a:tc>
                  <a:txBody>
                    <a:bodyPr/>
                    <a:lstStyle/>
                    <a:p>
                      <a:r>
                        <a:rPr lang="en-AU" sz="1100" dirty="0"/>
                        <a:t>TX 1</a:t>
                      </a:r>
                    </a:p>
                  </a:txBody>
                  <a:tcPr marL="68580" marR="68580" marT="34290" marB="34290"/>
                </a:tc>
                <a:extLst>
                  <a:ext uri="{0D108BD9-81ED-4DB2-BD59-A6C34878D82A}">
                    <a16:rowId xmlns:a16="http://schemas.microsoft.com/office/drawing/2014/main" val="1943957638"/>
                  </a:ext>
                </a:extLst>
              </a:tr>
              <a:tr h="228600">
                <a:tc>
                  <a:txBody>
                    <a:bodyPr/>
                    <a:lstStyle/>
                    <a:p>
                      <a:r>
                        <a:rPr lang="en-AU" sz="1100" dirty="0"/>
                        <a:t>TX 2</a:t>
                      </a:r>
                    </a:p>
                  </a:txBody>
                  <a:tcPr marL="68580" marR="68580" marT="34290" marB="34290"/>
                </a:tc>
                <a:extLst>
                  <a:ext uri="{0D108BD9-81ED-4DB2-BD59-A6C34878D82A}">
                    <a16:rowId xmlns:a16="http://schemas.microsoft.com/office/drawing/2014/main" val="2045879201"/>
                  </a:ext>
                </a:extLst>
              </a:tr>
              <a:tr h="228600">
                <a:tc>
                  <a:txBody>
                    <a:bodyPr/>
                    <a:lstStyle/>
                    <a:p>
                      <a:r>
                        <a:rPr lang="en-AU" sz="1100" dirty="0"/>
                        <a:t>…</a:t>
                      </a:r>
                    </a:p>
                  </a:txBody>
                  <a:tcPr marL="68580" marR="68580" marT="34290" marB="34290"/>
                </a:tc>
                <a:extLst>
                  <a:ext uri="{0D108BD9-81ED-4DB2-BD59-A6C34878D82A}">
                    <a16:rowId xmlns:a16="http://schemas.microsoft.com/office/drawing/2014/main" val="2616580515"/>
                  </a:ext>
                </a:extLst>
              </a:tr>
            </a:tbl>
          </a:graphicData>
        </a:graphic>
      </p:graphicFrame>
      <p:graphicFrame>
        <p:nvGraphicFramePr>
          <p:cNvPr id="5" name="Table 4">
            <a:extLst>
              <a:ext uri="{FF2B5EF4-FFF2-40B4-BE49-F238E27FC236}">
                <a16:creationId xmlns:a16="http://schemas.microsoft.com/office/drawing/2014/main" id="{3053CB13-31A9-CBD0-C1BE-5369EF9C1109}"/>
              </a:ext>
            </a:extLst>
          </p:cNvPr>
          <p:cNvGraphicFramePr>
            <a:graphicFrameLocks noGrp="1"/>
          </p:cNvGraphicFramePr>
          <p:nvPr/>
        </p:nvGraphicFramePr>
        <p:xfrm>
          <a:off x="1727366" y="1457813"/>
          <a:ext cx="1042554" cy="1684020"/>
        </p:xfrm>
        <a:graphic>
          <a:graphicData uri="http://schemas.openxmlformats.org/drawingml/2006/table">
            <a:tbl>
              <a:tblPr firstRow="1" bandRow="1">
                <a:tableStyleId>{5C22544A-7EE6-4342-B048-85BDC9FD1C3A}</a:tableStyleId>
              </a:tblPr>
              <a:tblGrid>
                <a:gridCol w="1042554">
                  <a:extLst>
                    <a:ext uri="{9D8B030D-6E8A-4147-A177-3AD203B41FA5}">
                      <a16:colId xmlns:a16="http://schemas.microsoft.com/office/drawing/2014/main" val="2380994139"/>
                    </a:ext>
                  </a:extLst>
                </a:gridCol>
              </a:tblGrid>
              <a:tr h="548640">
                <a:tc>
                  <a:txBody>
                    <a:bodyPr/>
                    <a:lstStyle/>
                    <a:p>
                      <a:r>
                        <a:rPr lang="en-AU" sz="1100" dirty="0"/>
                        <a:t>Block hash</a:t>
                      </a:r>
                    </a:p>
                    <a:p>
                      <a:r>
                        <a:rPr lang="en-AU" sz="1100" dirty="0"/>
                        <a:t>Previous hash</a:t>
                      </a:r>
                    </a:p>
                    <a:p>
                      <a:r>
                        <a:rPr lang="en-AU" sz="1100" dirty="0"/>
                        <a:t>Merkle root</a:t>
                      </a:r>
                    </a:p>
                  </a:txBody>
                  <a:tcPr marL="68580" marR="68580" marT="34290" marB="34290">
                    <a:solidFill>
                      <a:srgbClr val="0070C0"/>
                    </a:solidFill>
                  </a:tcPr>
                </a:tc>
                <a:extLst>
                  <a:ext uri="{0D108BD9-81ED-4DB2-BD59-A6C34878D82A}">
                    <a16:rowId xmlns:a16="http://schemas.microsoft.com/office/drawing/2014/main" val="764054839"/>
                  </a:ext>
                </a:extLst>
              </a:tr>
              <a:tr h="388620">
                <a:tc>
                  <a:txBody>
                    <a:bodyPr/>
                    <a:lstStyle/>
                    <a:p>
                      <a:r>
                        <a:rPr lang="en-AU" sz="1100" dirty="0"/>
                        <a:t>Coinbase TX + Sidechain hash</a:t>
                      </a:r>
                    </a:p>
                  </a:txBody>
                  <a:tcPr marL="68580" marR="68580" marT="34290" marB="34290">
                    <a:solidFill>
                      <a:srgbClr val="00B0F0"/>
                    </a:solidFill>
                  </a:tcPr>
                </a:tc>
                <a:extLst>
                  <a:ext uri="{0D108BD9-81ED-4DB2-BD59-A6C34878D82A}">
                    <a16:rowId xmlns:a16="http://schemas.microsoft.com/office/drawing/2014/main" val="638916187"/>
                  </a:ext>
                </a:extLst>
              </a:tr>
              <a:tr h="228600">
                <a:tc>
                  <a:txBody>
                    <a:bodyPr/>
                    <a:lstStyle/>
                    <a:p>
                      <a:r>
                        <a:rPr lang="en-AU" sz="1100" dirty="0"/>
                        <a:t>TX 1</a:t>
                      </a:r>
                    </a:p>
                  </a:txBody>
                  <a:tcPr marL="68580" marR="68580" marT="34290" marB="34290">
                    <a:solidFill>
                      <a:schemeClr val="bg2">
                        <a:lumMod val="90000"/>
                      </a:schemeClr>
                    </a:solidFill>
                  </a:tcPr>
                </a:tc>
                <a:extLst>
                  <a:ext uri="{0D108BD9-81ED-4DB2-BD59-A6C34878D82A}">
                    <a16:rowId xmlns:a16="http://schemas.microsoft.com/office/drawing/2014/main" val="1943957638"/>
                  </a:ext>
                </a:extLst>
              </a:tr>
              <a:tr h="228600">
                <a:tc>
                  <a:txBody>
                    <a:bodyPr/>
                    <a:lstStyle/>
                    <a:p>
                      <a:r>
                        <a:rPr lang="en-AU" sz="1100" dirty="0"/>
                        <a:t>TX 2</a:t>
                      </a:r>
                    </a:p>
                  </a:txBody>
                  <a:tcPr marL="68580" marR="68580" marT="34290" marB="34290">
                    <a:solidFill>
                      <a:srgbClr val="00B0F0"/>
                    </a:solidFill>
                  </a:tcPr>
                </a:tc>
                <a:extLst>
                  <a:ext uri="{0D108BD9-81ED-4DB2-BD59-A6C34878D82A}">
                    <a16:rowId xmlns:a16="http://schemas.microsoft.com/office/drawing/2014/main" val="2045879201"/>
                  </a:ext>
                </a:extLst>
              </a:tr>
              <a:tr h="228600">
                <a:tc>
                  <a:txBody>
                    <a:bodyPr/>
                    <a:lstStyle/>
                    <a:p>
                      <a:r>
                        <a:rPr lang="en-AU" sz="1100" dirty="0"/>
                        <a:t>…</a:t>
                      </a:r>
                    </a:p>
                  </a:txBody>
                  <a:tcPr marL="68580" marR="68580" marT="34290" marB="34290">
                    <a:solidFill>
                      <a:schemeClr val="bg2">
                        <a:lumMod val="90000"/>
                      </a:schemeClr>
                    </a:solidFill>
                  </a:tcPr>
                </a:tc>
                <a:extLst>
                  <a:ext uri="{0D108BD9-81ED-4DB2-BD59-A6C34878D82A}">
                    <a16:rowId xmlns:a16="http://schemas.microsoft.com/office/drawing/2014/main" val="2616580515"/>
                  </a:ext>
                </a:extLst>
              </a:tr>
            </a:tbl>
          </a:graphicData>
        </a:graphic>
      </p:graphicFrame>
      <p:graphicFrame>
        <p:nvGraphicFramePr>
          <p:cNvPr id="6" name="Table 4">
            <a:extLst>
              <a:ext uri="{FF2B5EF4-FFF2-40B4-BE49-F238E27FC236}">
                <a16:creationId xmlns:a16="http://schemas.microsoft.com/office/drawing/2014/main" id="{42B98EB3-063D-35BF-CB62-C0D635CCA205}"/>
              </a:ext>
            </a:extLst>
          </p:cNvPr>
          <p:cNvGraphicFramePr>
            <a:graphicFrameLocks noGrp="1"/>
          </p:cNvGraphicFramePr>
          <p:nvPr/>
        </p:nvGraphicFramePr>
        <p:xfrm>
          <a:off x="2555679" y="3484227"/>
          <a:ext cx="943098" cy="1516380"/>
        </p:xfrm>
        <a:graphic>
          <a:graphicData uri="http://schemas.openxmlformats.org/drawingml/2006/table">
            <a:tbl>
              <a:tblPr firstRow="1" bandRow="1">
                <a:tableStyleId>{5C22544A-7EE6-4342-B048-85BDC9FD1C3A}</a:tableStyleId>
              </a:tblPr>
              <a:tblGrid>
                <a:gridCol w="943098">
                  <a:extLst>
                    <a:ext uri="{9D8B030D-6E8A-4147-A177-3AD203B41FA5}">
                      <a16:colId xmlns:a16="http://schemas.microsoft.com/office/drawing/2014/main" val="2380994139"/>
                    </a:ext>
                  </a:extLst>
                </a:gridCol>
              </a:tblGrid>
              <a:tr h="548640">
                <a:tc>
                  <a:txBody>
                    <a:bodyPr/>
                    <a:lstStyle/>
                    <a:p>
                      <a:r>
                        <a:rPr lang="en-AU" sz="1100" dirty="0"/>
                        <a:t>Block hash</a:t>
                      </a:r>
                    </a:p>
                    <a:p>
                      <a:r>
                        <a:rPr lang="en-AU" sz="1100" dirty="0"/>
                        <a:t>Previous hash</a:t>
                      </a:r>
                    </a:p>
                    <a:p>
                      <a:r>
                        <a:rPr lang="en-AU" sz="1100" dirty="0"/>
                        <a:t>Merkle root</a:t>
                      </a:r>
                    </a:p>
                  </a:txBody>
                  <a:tcPr marL="68580" marR="68580" marT="34290" marB="34290"/>
                </a:tc>
                <a:extLst>
                  <a:ext uri="{0D108BD9-81ED-4DB2-BD59-A6C34878D82A}">
                    <a16:rowId xmlns:a16="http://schemas.microsoft.com/office/drawing/2014/main" val="764054839"/>
                  </a:ext>
                </a:extLst>
              </a:tr>
              <a:tr h="228600">
                <a:tc>
                  <a:txBody>
                    <a:bodyPr/>
                    <a:lstStyle/>
                    <a:p>
                      <a:endParaRPr lang="en-AU" sz="1100" dirty="0"/>
                    </a:p>
                  </a:txBody>
                  <a:tcPr marL="68580" marR="68580" marT="34290" marB="34290"/>
                </a:tc>
                <a:extLst>
                  <a:ext uri="{0D108BD9-81ED-4DB2-BD59-A6C34878D82A}">
                    <a16:rowId xmlns:a16="http://schemas.microsoft.com/office/drawing/2014/main" val="638916187"/>
                  </a:ext>
                </a:extLst>
              </a:tr>
              <a:tr h="228600">
                <a:tc>
                  <a:txBody>
                    <a:bodyPr/>
                    <a:lstStyle/>
                    <a:p>
                      <a:r>
                        <a:rPr lang="en-AU" sz="1100" dirty="0"/>
                        <a:t>TX 1</a:t>
                      </a:r>
                    </a:p>
                  </a:txBody>
                  <a:tcPr marL="68580" marR="68580" marT="34290" marB="34290"/>
                </a:tc>
                <a:extLst>
                  <a:ext uri="{0D108BD9-81ED-4DB2-BD59-A6C34878D82A}">
                    <a16:rowId xmlns:a16="http://schemas.microsoft.com/office/drawing/2014/main" val="1943957638"/>
                  </a:ext>
                </a:extLst>
              </a:tr>
              <a:tr h="228600">
                <a:tc>
                  <a:txBody>
                    <a:bodyPr/>
                    <a:lstStyle/>
                    <a:p>
                      <a:r>
                        <a:rPr lang="en-AU" sz="1100" dirty="0"/>
                        <a:t>TX 2</a:t>
                      </a:r>
                    </a:p>
                  </a:txBody>
                  <a:tcPr marL="68580" marR="68580" marT="34290" marB="34290"/>
                </a:tc>
                <a:extLst>
                  <a:ext uri="{0D108BD9-81ED-4DB2-BD59-A6C34878D82A}">
                    <a16:rowId xmlns:a16="http://schemas.microsoft.com/office/drawing/2014/main" val="2045879201"/>
                  </a:ext>
                </a:extLst>
              </a:tr>
              <a:tr h="228600">
                <a:tc>
                  <a:txBody>
                    <a:bodyPr/>
                    <a:lstStyle/>
                    <a:p>
                      <a:r>
                        <a:rPr lang="en-AU" sz="1100" dirty="0"/>
                        <a:t>…</a:t>
                      </a:r>
                    </a:p>
                  </a:txBody>
                  <a:tcPr marL="68580" marR="68580" marT="34290" marB="34290"/>
                </a:tc>
                <a:extLst>
                  <a:ext uri="{0D108BD9-81ED-4DB2-BD59-A6C34878D82A}">
                    <a16:rowId xmlns:a16="http://schemas.microsoft.com/office/drawing/2014/main" val="2616580515"/>
                  </a:ext>
                </a:extLst>
              </a:tr>
            </a:tbl>
          </a:graphicData>
        </a:graphic>
      </p:graphicFrame>
      <p:graphicFrame>
        <p:nvGraphicFramePr>
          <p:cNvPr id="7" name="Table 6">
            <a:extLst>
              <a:ext uri="{FF2B5EF4-FFF2-40B4-BE49-F238E27FC236}">
                <a16:creationId xmlns:a16="http://schemas.microsoft.com/office/drawing/2014/main" id="{3060CF40-47C2-C0B5-15FE-E46FEC31782D}"/>
              </a:ext>
            </a:extLst>
          </p:cNvPr>
          <p:cNvGraphicFramePr>
            <a:graphicFrameLocks noGrp="1"/>
          </p:cNvGraphicFramePr>
          <p:nvPr/>
        </p:nvGraphicFramePr>
        <p:xfrm>
          <a:off x="3810011" y="1457813"/>
          <a:ext cx="1042554" cy="1684020"/>
        </p:xfrm>
        <a:graphic>
          <a:graphicData uri="http://schemas.openxmlformats.org/drawingml/2006/table">
            <a:tbl>
              <a:tblPr firstRow="1" bandRow="1">
                <a:tableStyleId>{5C22544A-7EE6-4342-B048-85BDC9FD1C3A}</a:tableStyleId>
              </a:tblPr>
              <a:tblGrid>
                <a:gridCol w="1042554">
                  <a:extLst>
                    <a:ext uri="{9D8B030D-6E8A-4147-A177-3AD203B41FA5}">
                      <a16:colId xmlns:a16="http://schemas.microsoft.com/office/drawing/2014/main" val="2380994139"/>
                    </a:ext>
                  </a:extLst>
                </a:gridCol>
              </a:tblGrid>
              <a:tr h="548640">
                <a:tc>
                  <a:txBody>
                    <a:bodyPr/>
                    <a:lstStyle/>
                    <a:p>
                      <a:r>
                        <a:rPr lang="en-AU" sz="1100" dirty="0"/>
                        <a:t>Block hash</a:t>
                      </a:r>
                    </a:p>
                    <a:p>
                      <a:r>
                        <a:rPr lang="en-AU" sz="1100" dirty="0"/>
                        <a:t>Previous hash</a:t>
                      </a:r>
                    </a:p>
                    <a:p>
                      <a:r>
                        <a:rPr lang="en-AU" sz="1100" dirty="0"/>
                        <a:t>Merkle root</a:t>
                      </a:r>
                    </a:p>
                  </a:txBody>
                  <a:tcPr marL="68580" marR="68580" marT="34290" marB="34290">
                    <a:solidFill>
                      <a:schemeClr val="bg1">
                        <a:lumMod val="65000"/>
                      </a:schemeClr>
                    </a:solidFill>
                  </a:tcPr>
                </a:tc>
                <a:extLst>
                  <a:ext uri="{0D108BD9-81ED-4DB2-BD59-A6C34878D82A}">
                    <a16:rowId xmlns:a16="http://schemas.microsoft.com/office/drawing/2014/main" val="764054839"/>
                  </a:ext>
                </a:extLst>
              </a:tr>
              <a:tr h="388620">
                <a:tc>
                  <a:txBody>
                    <a:bodyPr/>
                    <a:lstStyle/>
                    <a:p>
                      <a:r>
                        <a:rPr lang="en-AU" sz="1100" dirty="0"/>
                        <a:t>Coinbase TX + Sidechain hash</a:t>
                      </a:r>
                    </a:p>
                  </a:txBody>
                  <a:tcPr marL="68580" marR="68580" marT="34290" marB="34290">
                    <a:solidFill>
                      <a:schemeClr val="bg1">
                        <a:lumMod val="75000"/>
                      </a:schemeClr>
                    </a:solidFill>
                  </a:tcPr>
                </a:tc>
                <a:extLst>
                  <a:ext uri="{0D108BD9-81ED-4DB2-BD59-A6C34878D82A}">
                    <a16:rowId xmlns:a16="http://schemas.microsoft.com/office/drawing/2014/main" val="638916187"/>
                  </a:ext>
                </a:extLst>
              </a:tr>
              <a:tr h="228600">
                <a:tc>
                  <a:txBody>
                    <a:bodyPr/>
                    <a:lstStyle/>
                    <a:p>
                      <a:r>
                        <a:rPr lang="en-AU" sz="1100" dirty="0"/>
                        <a:t>TX 1</a:t>
                      </a:r>
                    </a:p>
                  </a:txBody>
                  <a:tcPr marL="68580" marR="68580" marT="34290" marB="34290">
                    <a:solidFill>
                      <a:schemeClr val="bg1">
                        <a:lumMod val="85000"/>
                      </a:schemeClr>
                    </a:solidFill>
                  </a:tcPr>
                </a:tc>
                <a:extLst>
                  <a:ext uri="{0D108BD9-81ED-4DB2-BD59-A6C34878D82A}">
                    <a16:rowId xmlns:a16="http://schemas.microsoft.com/office/drawing/2014/main" val="1943957638"/>
                  </a:ext>
                </a:extLst>
              </a:tr>
              <a:tr h="228600">
                <a:tc>
                  <a:txBody>
                    <a:bodyPr/>
                    <a:lstStyle/>
                    <a:p>
                      <a:r>
                        <a:rPr lang="en-AU" sz="1100" dirty="0"/>
                        <a:t>TX 2</a:t>
                      </a:r>
                    </a:p>
                  </a:txBody>
                  <a:tcPr marL="68580" marR="68580" marT="34290" marB="34290">
                    <a:solidFill>
                      <a:schemeClr val="bg1">
                        <a:lumMod val="75000"/>
                      </a:schemeClr>
                    </a:solidFill>
                  </a:tcPr>
                </a:tc>
                <a:extLst>
                  <a:ext uri="{0D108BD9-81ED-4DB2-BD59-A6C34878D82A}">
                    <a16:rowId xmlns:a16="http://schemas.microsoft.com/office/drawing/2014/main" val="2045879201"/>
                  </a:ext>
                </a:extLst>
              </a:tr>
              <a:tr h="228600">
                <a:tc>
                  <a:txBody>
                    <a:bodyPr/>
                    <a:lstStyle/>
                    <a:p>
                      <a:r>
                        <a:rPr lang="en-AU" sz="1100" dirty="0"/>
                        <a:t>…</a:t>
                      </a:r>
                    </a:p>
                  </a:txBody>
                  <a:tcPr marL="68580" marR="68580" marT="34290" marB="34290">
                    <a:solidFill>
                      <a:schemeClr val="bg1">
                        <a:lumMod val="85000"/>
                      </a:schemeClr>
                    </a:solidFill>
                  </a:tcPr>
                </a:tc>
                <a:extLst>
                  <a:ext uri="{0D108BD9-81ED-4DB2-BD59-A6C34878D82A}">
                    <a16:rowId xmlns:a16="http://schemas.microsoft.com/office/drawing/2014/main" val="2616580515"/>
                  </a:ext>
                </a:extLst>
              </a:tr>
            </a:tbl>
          </a:graphicData>
        </a:graphic>
      </p:graphicFrame>
      <p:cxnSp>
        <p:nvCxnSpPr>
          <p:cNvPr id="16" name="Straight Arrow Connector 15">
            <a:extLst>
              <a:ext uri="{FF2B5EF4-FFF2-40B4-BE49-F238E27FC236}">
                <a16:creationId xmlns:a16="http://schemas.microsoft.com/office/drawing/2014/main" id="{B4BAF4B6-A98C-131A-93BA-AEFA90ABD530}"/>
              </a:ext>
            </a:extLst>
          </p:cNvPr>
          <p:cNvCxnSpPr/>
          <p:nvPr/>
        </p:nvCxnSpPr>
        <p:spPr>
          <a:xfrm flipH="1">
            <a:off x="89067" y="3759284"/>
            <a:ext cx="383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7912CF39-4E83-EBFB-7854-ACBC10B35CDD}"/>
              </a:ext>
            </a:extLst>
          </p:cNvPr>
          <p:cNvGrpSpPr/>
          <p:nvPr/>
        </p:nvGrpSpPr>
        <p:grpSpPr>
          <a:xfrm>
            <a:off x="420025" y="1587141"/>
            <a:ext cx="1307342" cy="2700303"/>
            <a:chOff x="560033" y="1735186"/>
            <a:chExt cx="1743122" cy="3600404"/>
          </a:xfrm>
        </p:grpSpPr>
        <p:sp>
          <p:nvSpPr>
            <p:cNvPr id="20" name="TextBox 19">
              <a:extLst>
                <a:ext uri="{FF2B5EF4-FFF2-40B4-BE49-F238E27FC236}">
                  <a16:creationId xmlns:a16="http://schemas.microsoft.com/office/drawing/2014/main" id="{1A7161C9-637C-B827-AF6C-308EDC593C78}"/>
                </a:ext>
              </a:extLst>
            </p:cNvPr>
            <p:cNvSpPr txBox="1"/>
            <p:nvPr/>
          </p:nvSpPr>
          <p:spPr>
            <a:xfrm>
              <a:off x="560033" y="5027814"/>
              <a:ext cx="1360501" cy="307776"/>
            </a:xfrm>
            <a:prstGeom prst="rect">
              <a:avLst/>
            </a:prstGeom>
            <a:noFill/>
          </p:spPr>
          <p:txBody>
            <a:bodyPr wrap="square" rtlCol="0">
              <a:spAutoFit/>
            </a:bodyPr>
            <a:lstStyle/>
            <a:p>
              <a:r>
                <a:rPr lang="en-AU" sz="900" dirty="0">
                  <a:solidFill>
                    <a:srgbClr val="0070C0"/>
                  </a:solidFill>
                </a:rPr>
                <a:t>Parent block hash</a:t>
              </a:r>
            </a:p>
          </p:txBody>
        </p:sp>
        <p:grpSp>
          <p:nvGrpSpPr>
            <p:cNvPr id="106" name="Group 105">
              <a:extLst>
                <a:ext uri="{FF2B5EF4-FFF2-40B4-BE49-F238E27FC236}">
                  <a16:creationId xmlns:a16="http://schemas.microsoft.com/office/drawing/2014/main" id="{FC083DC3-08A6-DB0F-EA9F-7DF1E1780A09}"/>
                </a:ext>
              </a:extLst>
            </p:cNvPr>
            <p:cNvGrpSpPr/>
            <p:nvPr/>
          </p:nvGrpSpPr>
          <p:grpSpPr>
            <a:xfrm>
              <a:off x="1920534" y="1735186"/>
              <a:ext cx="382621" cy="3446517"/>
              <a:chOff x="1920534" y="1735186"/>
              <a:chExt cx="382621" cy="3446517"/>
            </a:xfrm>
          </p:grpSpPr>
          <p:cxnSp>
            <p:nvCxnSpPr>
              <p:cNvPr id="21" name="Elbow Connector 20">
                <a:extLst>
                  <a:ext uri="{FF2B5EF4-FFF2-40B4-BE49-F238E27FC236}">
                    <a16:creationId xmlns:a16="http://schemas.microsoft.com/office/drawing/2014/main" id="{D7C9C300-B5FD-91D4-F307-62BA37D6C607}"/>
                  </a:ext>
                </a:extLst>
              </p:cNvPr>
              <p:cNvCxnSpPr>
                <a:cxnSpLocks/>
                <a:endCxn id="20" idx="3"/>
              </p:cNvCxnSpPr>
              <p:nvPr/>
            </p:nvCxnSpPr>
            <p:spPr>
              <a:xfrm rot="5400000">
                <a:off x="311073" y="3344649"/>
                <a:ext cx="3446515" cy="227593"/>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C7BF662-8E93-7CC2-2F04-920DCA35C3EF}"/>
                  </a:ext>
                </a:extLst>
              </p:cNvPr>
              <p:cNvCxnSpPr/>
              <p:nvPr/>
            </p:nvCxnSpPr>
            <p:spPr>
              <a:xfrm flipH="1">
                <a:off x="2154054" y="1735186"/>
                <a:ext cx="149101" cy="0"/>
              </a:xfrm>
              <a:prstGeom prst="line">
                <a:avLst/>
              </a:prstGeom>
            </p:spPr>
            <p:style>
              <a:lnRef idx="1">
                <a:schemeClr val="accent1"/>
              </a:lnRef>
              <a:fillRef idx="0">
                <a:schemeClr val="accent1"/>
              </a:fillRef>
              <a:effectRef idx="0">
                <a:schemeClr val="accent1"/>
              </a:effectRef>
              <a:fontRef idx="minor">
                <a:schemeClr val="tx1"/>
              </a:fontRef>
            </p:style>
          </p:cxnSp>
        </p:grpSp>
      </p:grpSp>
      <p:graphicFrame>
        <p:nvGraphicFramePr>
          <p:cNvPr id="34" name="Table 33">
            <a:extLst>
              <a:ext uri="{FF2B5EF4-FFF2-40B4-BE49-F238E27FC236}">
                <a16:creationId xmlns:a16="http://schemas.microsoft.com/office/drawing/2014/main" id="{BDA25FAF-7544-263B-F81F-7675268069BE}"/>
              </a:ext>
            </a:extLst>
          </p:cNvPr>
          <p:cNvGraphicFramePr>
            <a:graphicFrameLocks noGrp="1"/>
          </p:cNvGraphicFramePr>
          <p:nvPr/>
        </p:nvGraphicFramePr>
        <p:xfrm>
          <a:off x="5046031" y="1457813"/>
          <a:ext cx="1042554" cy="1684020"/>
        </p:xfrm>
        <a:graphic>
          <a:graphicData uri="http://schemas.openxmlformats.org/drawingml/2006/table">
            <a:tbl>
              <a:tblPr firstRow="1" bandRow="1">
                <a:tableStyleId>{5C22544A-7EE6-4342-B048-85BDC9FD1C3A}</a:tableStyleId>
              </a:tblPr>
              <a:tblGrid>
                <a:gridCol w="1042554">
                  <a:extLst>
                    <a:ext uri="{9D8B030D-6E8A-4147-A177-3AD203B41FA5}">
                      <a16:colId xmlns:a16="http://schemas.microsoft.com/office/drawing/2014/main" val="2380994139"/>
                    </a:ext>
                  </a:extLst>
                </a:gridCol>
              </a:tblGrid>
              <a:tr h="548640">
                <a:tc>
                  <a:txBody>
                    <a:bodyPr/>
                    <a:lstStyle/>
                    <a:p>
                      <a:r>
                        <a:rPr lang="en-AU" sz="1100" dirty="0"/>
                        <a:t>Block hash</a:t>
                      </a:r>
                    </a:p>
                    <a:p>
                      <a:r>
                        <a:rPr lang="en-AU" sz="1100" dirty="0"/>
                        <a:t>Previous hash</a:t>
                      </a:r>
                    </a:p>
                    <a:p>
                      <a:r>
                        <a:rPr lang="en-AU" sz="1100" dirty="0"/>
                        <a:t>Merkle root</a:t>
                      </a:r>
                    </a:p>
                  </a:txBody>
                  <a:tcPr marL="68580" marR="68580" marT="34290" marB="34290">
                    <a:solidFill>
                      <a:srgbClr val="0070C0"/>
                    </a:solidFill>
                  </a:tcPr>
                </a:tc>
                <a:extLst>
                  <a:ext uri="{0D108BD9-81ED-4DB2-BD59-A6C34878D82A}">
                    <a16:rowId xmlns:a16="http://schemas.microsoft.com/office/drawing/2014/main" val="764054839"/>
                  </a:ext>
                </a:extLst>
              </a:tr>
              <a:tr h="388620">
                <a:tc>
                  <a:txBody>
                    <a:bodyPr/>
                    <a:lstStyle/>
                    <a:p>
                      <a:r>
                        <a:rPr lang="en-AU" sz="1100" dirty="0"/>
                        <a:t>Coinbase TX + Sidechain hash</a:t>
                      </a:r>
                    </a:p>
                  </a:txBody>
                  <a:tcPr marL="68580" marR="68580" marT="34290" marB="34290">
                    <a:solidFill>
                      <a:srgbClr val="00B0F0"/>
                    </a:solidFill>
                  </a:tcPr>
                </a:tc>
                <a:extLst>
                  <a:ext uri="{0D108BD9-81ED-4DB2-BD59-A6C34878D82A}">
                    <a16:rowId xmlns:a16="http://schemas.microsoft.com/office/drawing/2014/main" val="638916187"/>
                  </a:ext>
                </a:extLst>
              </a:tr>
              <a:tr h="228600">
                <a:tc>
                  <a:txBody>
                    <a:bodyPr/>
                    <a:lstStyle/>
                    <a:p>
                      <a:r>
                        <a:rPr lang="en-AU" sz="1100" dirty="0"/>
                        <a:t>TX 1</a:t>
                      </a:r>
                    </a:p>
                  </a:txBody>
                  <a:tcPr marL="68580" marR="68580" marT="34290" marB="34290">
                    <a:solidFill>
                      <a:schemeClr val="bg2">
                        <a:lumMod val="90000"/>
                      </a:schemeClr>
                    </a:solidFill>
                  </a:tcPr>
                </a:tc>
                <a:extLst>
                  <a:ext uri="{0D108BD9-81ED-4DB2-BD59-A6C34878D82A}">
                    <a16:rowId xmlns:a16="http://schemas.microsoft.com/office/drawing/2014/main" val="1943957638"/>
                  </a:ext>
                </a:extLst>
              </a:tr>
              <a:tr h="228600">
                <a:tc>
                  <a:txBody>
                    <a:bodyPr/>
                    <a:lstStyle/>
                    <a:p>
                      <a:r>
                        <a:rPr lang="en-AU" sz="1100" dirty="0"/>
                        <a:t>TX 2</a:t>
                      </a:r>
                    </a:p>
                  </a:txBody>
                  <a:tcPr marL="68580" marR="68580" marT="34290" marB="34290">
                    <a:solidFill>
                      <a:srgbClr val="00B0F0"/>
                    </a:solidFill>
                  </a:tcPr>
                </a:tc>
                <a:extLst>
                  <a:ext uri="{0D108BD9-81ED-4DB2-BD59-A6C34878D82A}">
                    <a16:rowId xmlns:a16="http://schemas.microsoft.com/office/drawing/2014/main" val="2045879201"/>
                  </a:ext>
                </a:extLst>
              </a:tr>
              <a:tr h="228600">
                <a:tc>
                  <a:txBody>
                    <a:bodyPr/>
                    <a:lstStyle/>
                    <a:p>
                      <a:r>
                        <a:rPr lang="en-AU" sz="1100" dirty="0"/>
                        <a:t>…</a:t>
                      </a:r>
                    </a:p>
                  </a:txBody>
                  <a:tcPr marL="68580" marR="68580" marT="34290" marB="34290">
                    <a:solidFill>
                      <a:schemeClr val="bg2">
                        <a:lumMod val="90000"/>
                      </a:schemeClr>
                    </a:solidFill>
                  </a:tcPr>
                </a:tc>
                <a:extLst>
                  <a:ext uri="{0D108BD9-81ED-4DB2-BD59-A6C34878D82A}">
                    <a16:rowId xmlns:a16="http://schemas.microsoft.com/office/drawing/2014/main" val="2616580515"/>
                  </a:ext>
                </a:extLst>
              </a:tr>
            </a:tbl>
          </a:graphicData>
        </a:graphic>
      </p:graphicFrame>
      <p:graphicFrame>
        <p:nvGraphicFramePr>
          <p:cNvPr id="50" name="Table 49">
            <a:extLst>
              <a:ext uri="{FF2B5EF4-FFF2-40B4-BE49-F238E27FC236}">
                <a16:creationId xmlns:a16="http://schemas.microsoft.com/office/drawing/2014/main" id="{CE661E5B-6509-84B1-A3EF-BDFAE66E02EB}"/>
              </a:ext>
            </a:extLst>
          </p:cNvPr>
          <p:cNvGraphicFramePr>
            <a:graphicFrameLocks noGrp="1"/>
          </p:cNvGraphicFramePr>
          <p:nvPr/>
        </p:nvGraphicFramePr>
        <p:xfrm>
          <a:off x="6645979" y="1447601"/>
          <a:ext cx="1042554" cy="1684020"/>
        </p:xfrm>
        <a:graphic>
          <a:graphicData uri="http://schemas.openxmlformats.org/drawingml/2006/table">
            <a:tbl>
              <a:tblPr firstRow="1" bandRow="1">
                <a:tableStyleId>{5C22544A-7EE6-4342-B048-85BDC9FD1C3A}</a:tableStyleId>
              </a:tblPr>
              <a:tblGrid>
                <a:gridCol w="1042554">
                  <a:extLst>
                    <a:ext uri="{9D8B030D-6E8A-4147-A177-3AD203B41FA5}">
                      <a16:colId xmlns:a16="http://schemas.microsoft.com/office/drawing/2014/main" val="2380994139"/>
                    </a:ext>
                  </a:extLst>
                </a:gridCol>
              </a:tblGrid>
              <a:tr h="548640">
                <a:tc>
                  <a:txBody>
                    <a:bodyPr/>
                    <a:lstStyle/>
                    <a:p>
                      <a:r>
                        <a:rPr lang="en-AU" sz="1100" dirty="0"/>
                        <a:t>Block hash</a:t>
                      </a:r>
                    </a:p>
                    <a:p>
                      <a:r>
                        <a:rPr lang="en-AU" sz="1100" dirty="0"/>
                        <a:t>Previous hash</a:t>
                      </a:r>
                    </a:p>
                    <a:p>
                      <a:r>
                        <a:rPr lang="en-AU" sz="1100" dirty="0"/>
                        <a:t>Merkle root</a:t>
                      </a:r>
                    </a:p>
                  </a:txBody>
                  <a:tcPr marL="68580" marR="68580" marT="34290" marB="34290">
                    <a:solidFill>
                      <a:schemeClr val="bg1">
                        <a:lumMod val="65000"/>
                      </a:schemeClr>
                    </a:solidFill>
                  </a:tcPr>
                </a:tc>
                <a:extLst>
                  <a:ext uri="{0D108BD9-81ED-4DB2-BD59-A6C34878D82A}">
                    <a16:rowId xmlns:a16="http://schemas.microsoft.com/office/drawing/2014/main" val="764054839"/>
                  </a:ext>
                </a:extLst>
              </a:tr>
              <a:tr h="388620">
                <a:tc>
                  <a:txBody>
                    <a:bodyPr/>
                    <a:lstStyle/>
                    <a:p>
                      <a:r>
                        <a:rPr lang="en-AU" sz="1100" dirty="0"/>
                        <a:t>Coinbase TX + Sidechain hash</a:t>
                      </a:r>
                    </a:p>
                  </a:txBody>
                  <a:tcPr marL="68580" marR="68580" marT="34290" marB="34290">
                    <a:solidFill>
                      <a:schemeClr val="bg1">
                        <a:lumMod val="75000"/>
                      </a:schemeClr>
                    </a:solidFill>
                  </a:tcPr>
                </a:tc>
                <a:extLst>
                  <a:ext uri="{0D108BD9-81ED-4DB2-BD59-A6C34878D82A}">
                    <a16:rowId xmlns:a16="http://schemas.microsoft.com/office/drawing/2014/main" val="638916187"/>
                  </a:ext>
                </a:extLst>
              </a:tr>
              <a:tr h="228600">
                <a:tc>
                  <a:txBody>
                    <a:bodyPr/>
                    <a:lstStyle/>
                    <a:p>
                      <a:r>
                        <a:rPr lang="en-AU" sz="1100" dirty="0"/>
                        <a:t>TX 1</a:t>
                      </a:r>
                    </a:p>
                  </a:txBody>
                  <a:tcPr marL="68580" marR="68580" marT="34290" marB="34290">
                    <a:solidFill>
                      <a:schemeClr val="bg1">
                        <a:lumMod val="85000"/>
                      </a:schemeClr>
                    </a:solidFill>
                  </a:tcPr>
                </a:tc>
                <a:extLst>
                  <a:ext uri="{0D108BD9-81ED-4DB2-BD59-A6C34878D82A}">
                    <a16:rowId xmlns:a16="http://schemas.microsoft.com/office/drawing/2014/main" val="1943957638"/>
                  </a:ext>
                </a:extLst>
              </a:tr>
              <a:tr h="228600">
                <a:tc>
                  <a:txBody>
                    <a:bodyPr/>
                    <a:lstStyle/>
                    <a:p>
                      <a:r>
                        <a:rPr lang="en-AU" sz="1100" dirty="0"/>
                        <a:t>TX 2</a:t>
                      </a:r>
                    </a:p>
                  </a:txBody>
                  <a:tcPr marL="68580" marR="68580" marT="34290" marB="34290">
                    <a:solidFill>
                      <a:schemeClr val="bg1">
                        <a:lumMod val="75000"/>
                      </a:schemeClr>
                    </a:solidFill>
                  </a:tcPr>
                </a:tc>
                <a:extLst>
                  <a:ext uri="{0D108BD9-81ED-4DB2-BD59-A6C34878D82A}">
                    <a16:rowId xmlns:a16="http://schemas.microsoft.com/office/drawing/2014/main" val="2045879201"/>
                  </a:ext>
                </a:extLst>
              </a:tr>
              <a:tr h="228600">
                <a:tc>
                  <a:txBody>
                    <a:bodyPr/>
                    <a:lstStyle/>
                    <a:p>
                      <a:r>
                        <a:rPr lang="en-AU" sz="1100" dirty="0"/>
                        <a:t>…</a:t>
                      </a:r>
                    </a:p>
                  </a:txBody>
                  <a:tcPr marL="68580" marR="68580" marT="34290" marB="34290">
                    <a:solidFill>
                      <a:schemeClr val="bg1">
                        <a:lumMod val="85000"/>
                      </a:schemeClr>
                    </a:solidFill>
                  </a:tcPr>
                </a:tc>
                <a:extLst>
                  <a:ext uri="{0D108BD9-81ED-4DB2-BD59-A6C34878D82A}">
                    <a16:rowId xmlns:a16="http://schemas.microsoft.com/office/drawing/2014/main" val="2616580515"/>
                  </a:ext>
                </a:extLst>
              </a:tr>
            </a:tbl>
          </a:graphicData>
        </a:graphic>
      </p:graphicFrame>
      <p:graphicFrame>
        <p:nvGraphicFramePr>
          <p:cNvPr id="51" name="Table 50">
            <a:extLst>
              <a:ext uri="{FF2B5EF4-FFF2-40B4-BE49-F238E27FC236}">
                <a16:creationId xmlns:a16="http://schemas.microsoft.com/office/drawing/2014/main" id="{65047A34-BDF5-B1AE-81F7-18D7D2280B28}"/>
              </a:ext>
            </a:extLst>
          </p:cNvPr>
          <p:cNvGraphicFramePr>
            <a:graphicFrameLocks noGrp="1"/>
          </p:cNvGraphicFramePr>
          <p:nvPr/>
        </p:nvGraphicFramePr>
        <p:xfrm>
          <a:off x="8006691" y="1447601"/>
          <a:ext cx="1042554" cy="1684020"/>
        </p:xfrm>
        <a:graphic>
          <a:graphicData uri="http://schemas.openxmlformats.org/drawingml/2006/table">
            <a:tbl>
              <a:tblPr firstRow="1" bandRow="1">
                <a:tableStyleId>{5C22544A-7EE6-4342-B048-85BDC9FD1C3A}</a:tableStyleId>
              </a:tblPr>
              <a:tblGrid>
                <a:gridCol w="1042554">
                  <a:extLst>
                    <a:ext uri="{9D8B030D-6E8A-4147-A177-3AD203B41FA5}">
                      <a16:colId xmlns:a16="http://schemas.microsoft.com/office/drawing/2014/main" val="2380994139"/>
                    </a:ext>
                  </a:extLst>
                </a:gridCol>
              </a:tblGrid>
              <a:tr h="548640">
                <a:tc>
                  <a:txBody>
                    <a:bodyPr/>
                    <a:lstStyle/>
                    <a:p>
                      <a:r>
                        <a:rPr lang="en-AU" sz="1100" dirty="0"/>
                        <a:t>Block hash</a:t>
                      </a:r>
                    </a:p>
                    <a:p>
                      <a:r>
                        <a:rPr lang="en-AU" sz="1100" dirty="0"/>
                        <a:t>Previous hash</a:t>
                      </a:r>
                    </a:p>
                    <a:p>
                      <a:r>
                        <a:rPr lang="en-AU" sz="1100" dirty="0"/>
                        <a:t>Merkle root</a:t>
                      </a:r>
                    </a:p>
                  </a:txBody>
                  <a:tcPr marL="68580" marR="68580" marT="34290" marB="34290">
                    <a:solidFill>
                      <a:srgbClr val="0070C0"/>
                    </a:solidFill>
                  </a:tcPr>
                </a:tc>
                <a:extLst>
                  <a:ext uri="{0D108BD9-81ED-4DB2-BD59-A6C34878D82A}">
                    <a16:rowId xmlns:a16="http://schemas.microsoft.com/office/drawing/2014/main" val="764054839"/>
                  </a:ext>
                </a:extLst>
              </a:tr>
              <a:tr h="388620">
                <a:tc>
                  <a:txBody>
                    <a:bodyPr/>
                    <a:lstStyle/>
                    <a:p>
                      <a:r>
                        <a:rPr lang="en-AU" sz="1100" dirty="0"/>
                        <a:t>Coinbase TX + Sidechain hash</a:t>
                      </a:r>
                    </a:p>
                  </a:txBody>
                  <a:tcPr marL="68580" marR="68580" marT="34290" marB="34290">
                    <a:solidFill>
                      <a:srgbClr val="00B0F0"/>
                    </a:solidFill>
                  </a:tcPr>
                </a:tc>
                <a:extLst>
                  <a:ext uri="{0D108BD9-81ED-4DB2-BD59-A6C34878D82A}">
                    <a16:rowId xmlns:a16="http://schemas.microsoft.com/office/drawing/2014/main" val="638916187"/>
                  </a:ext>
                </a:extLst>
              </a:tr>
              <a:tr h="228600">
                <a:tc>
                  <a:txBody>
                    <a:bodyPr/>
                    <a:lstStyle/>
                    <a:p>
                      <a:r>
                        <a:rPr lang="en-AU" sz="1100" dirty="0"/>
                        <a:t>TX 1</a:t>
                      </a:r>
                    </a:p>
                  </a:txBody>
                  <a:tcPr marL="68580" marR="68580" marT="34290" marB="34290">
                    <a:solidFill>
                      <a:schemeClr val="bg2">
                        <a:lumMod val="90000"/>
                      </a:schemeClr>
                    </a:solidFill>
                  </a:tcPr>
                </a:tc>
                <a:extLst>
                  <a:ext uri="{0D108BD9-81ED-4DB2-BD59-A6C34878D82A}">
                    <a16:rowId xmlns:a16="http://schemas.microsoft.com/office/drawing/2014/main" val="1943957638"/>
                  </a:ext>
                </a:extLst>
              </a:tr>
              <a:tr h="228600">
                <a:tc>
                  <a:txBody>
                    <a:bodyPr/>
                    <a:lstStyle/>
                    <a:p>
                      <a:r>
                        <a:rPr lang="en-AU" sz="1100" dirty="0"/>
                        <a:t>TX 2</a:t>
                      </a:r>
                    </a:p>
                  </a:txBody>
                  <a:tcPr marL="68580" marR="68580" marT="34290" marB="34290">
                    <a:solidFill>
                      <a:srgbClr val="00B0F0"/>
                    </a:solidFill>
                  </a:tcPr>
                </a:tc>
                <a:extLst>
                  <a:ext uri="{0D108BD9-81ED-4DB2-BD59-A6C34878D82A}">
                    <a16:rowId xmlns:a16="http://schemas.microsoft.com/office/drawing/2014/main" val="2045879201"/>
                  </a:ext>
                </a:extLst>
              </a:tr>
              <a:tr h="228600">
                <a:tc>
                  <a:txBody>
                    <a:bodyPr/>
                    <a:lstStyle/>
                    <a:p>
                      <a:r>
                        <a:rPr lang="en-AU" sz="1100" dirty="0"/>
                        <a:t>…</a:t>
                      </a:r>
                    </a:p>
                  </a:txBody>
                  <a:tcPr marL="68580" marR="68580" marT="34290" marB="34290">
                    <a:solidFill>
                      <a:schemeClr val="bg2">
                        <a:lumMod val="90000"/>
                      </a:schemeClr>
                    </a:solidFill>
                  </a:tcPr>
                </a:tc>
                <a:extLst>
                  <a:ext uri="{0D108BD9-81ED-4DB2-BD59-A6C34878D82A}">
                    <a16:rowId xmlns:a16="http://schemas.microsoft.com/office/drawing/2014/main" val="2616580515"/>
                  </a:ext>
                </a:extLst>
              </a:tr>
            </a:tbl>
          </a:graphicData>
        </a:graphic>
      </p:graphicFrame>
      <p:graphicFrame>
        <p:nvGraphicFramePr>
          <p:cNvPr id="56" name="Table 4">
            <a:extLst>
              <a:ext uri="{FF2B5EF4-FFF2-40B4-BE49-F238E27FC236}">
                <a16:creationId xmlns:a16="http://schemas.microsoft.com/office/drawing/2014/main" id="{1D44710A-0437-9DAC-D8D7-FD68A7C2FF8C}"/>
              </a:ext>
            </a:extLst>
          </p:cNvPr>
          <p:cNvGraphicFramePr>
            <a:graphicFrameLocks noGrp="1"/>
          </p:cNvGraphicFramePr>
          <p:nvPr/>
        </p:nvGraphicFramePr>
        <p:xfrm>
          <a:off x="5389513" y="3484227"/>
          <a:ext cx="943098" cy="1516380"/>
        </p:xfrm>
        <a:graphic>
          <a:graphicData uri="http://schemas.openxmlformats.org/drawingml/2006/table">
            <a:tbl>
              <a:tblPr firstRow="1" bandRow="1">
                <a:tableStyleId>{5C22544A-7EE6-4342-B048-85BDC9FD1C3A}</a:tableStyleId>
              </a:tblPr>
              <a:tblGrid>
                <a:gridCol w="943098">
                  <a:extLst>
                    <a:ext uri="{9D8B030D-6E8A-4147-A177-3AD203B41FA5}">
                      <a16:colId xmlns:a16="http://schemas.microsoft.com/office/drawing/2014/main" val="2380994139"/>
                    </a:ext>
                  </a:extLst>
                </a:gridCol>
              </a:tblGrid>
              <a:tr h="548640">
                <a:tc>
                  <a:txBody>
                    <a:bodyPr/>
                    <a:lstStyle/>
                    <a:p>
                      <a:r>
                        <a:rPr lang="en-AU" sz="1100" dirty="0"/>
                        <a:t>Block hash</a:t>
                      </a:r>
                    </a:p>
                    <a:p>
                      <a:r>
                        <a:rPr lang="en-AU" sz="1100" dirty="0"/>
                        <a:t>Previous hash</a:t>
                      </a:r>
                    </a:p>
                    <a:p>
                      <a:r>
                        <a:rPr lang="en-AU" sz="1100" dirty="0"/>
                        <a:t>Merkle root</a:t>
                      </a:r>
                    </a:p>
                  </a:txBody>
                  <a:tcPr marL="68580" marR="68580" marT="34290" marB="34290"/>
                </a:tc>
                <a:extLst>
                  <a:ext uri="{0D108BD9-81ED-4DB2-BD59-A6C34878D82A}">
                    <a16:rowId xmlns:a16="http://schemas.microsoft.com/office/drawing/2014/main" val="764054839"/>
                  </a:ext>
                </a:extLst>
              </a:tr>
              <a:tr h="228600">
                <a:tc>
                  <a:txBody>
                    <a:bodyPr/>
                    <a:lstStyle/>
                    <a:p>
                      <a:endParaRPr lang="en-AU" sz="1100" dirty="0"/>
                    </a:p>
                  </a:txBody>
                  <a:tcPr marL="68580" marR="68580" marT="34290" marB="34290"/>
                </a:tc>
                <a:extLst>
                  <a:ext uri="{0D108BD9-81ED-4DB2-BD59-A6C34878D82A}">
                    <a16:rowId xmlns:a16="http://schemas.microsoft.com/office/drawing/2014/main" val="638916187"/>
                  </a:ext>
                </a:extLst>
              </a:tr>
              <a:tr h="228600">
                <a:tc>
                  <a:txBody>
                    <a:bodyPr/>
                    <a:lstStyle/>
                    <a:p>
                      <a:r>
                        <a:rPr lang="en-AU" sz="1100" dirty="0"/>
                        <a:t>TX 1</a:t>
                      </a:r>
                    </a:p>
                  </a:txBody>
                  <a:tcPr marL="68580" marR="68580" marT="34290" marB="34290"/>
                </a:tc>
                <a:extLst>
                  <a:ext uri="{0D108BD9-81ED-4DB2-BD59-A6C34878D82A}">
                    <a16:rowId xmlns:a16="http://schemas.microsoft.com/office/drawing/2014/main" val="1943957638"/>
                  </a:ext>
                </a:extLst>
              </a:tr>
              <a:tr h="228600">
                <a:tc>
                  <a:txBody>
                    <a:bodyPr/>
                    <a:lstStyle/>
                    <a:p>
                      <a:r>
                        <a:rPr lang="en-AU" sz="1100" dirty="0"/>
                        <a:t>TX 2</a:t>
                      </a:r>
                    </a:p>
                  </a:txBody>
                  <a:tcPr marL="68580" marR="68580" marT="34290" marB="34290"/>
                </a:tc>
                <a:extLst>
                  <a:ext uri="{0D108BD9-81ED-4DB2-BD59-A6C34878D82A}">
                    <a16:rowId xmlns:a16="http://schemas.microsoft.com/office/drawing/2014/main" val="2045879201"/>
                  </a:ext>
                </a:extLst>
              </a:tr>
              <a:tr h="228600">
                <a:tc>
                  <a:txBody>
                    <a:bodyPr/>
                    <a:lstStyle/>
                    <a:p>
                      <a:r>
                        <a:rPr lang="en-AU" sz="1100" dirty="0"/>
                        <a:t>…</a:t>
                      </a:r>
                    </a:p>
                  </a:txBody>
                  <a:tcPr marL="68580" marR="68580" marT="34290" marB="34290"/>
                </a:tc>
                <a:extLst>
                  <a:ext uri="{0D108BD9-81ED-4DB2-BD59-A6C34878D82A}">
                    <a16:rowId xmlns:a16="http://schemas.microsoft.com/office/drawing/2014/main" val="2616580515"/>
                  </a:ext>
                </a:extLst>
              </a:tr>
            </a:tbl>
          </a:graphicData>
        </a:graphic>
      </p:graphicFrame>
      <p:graphicFrame>
        <p:nvGraphicFramePr>
          <p:cNvPr id="65" name="Table 4">
            <a:extLst>
              <a:ext uri="{FF2B5EF4-FFF2-40B4-BE49-F238E27FC236}">
                <a16:creationId xmlns:a16="http://schemas.microsoft.com/office/drawing/2014/main" id="{EA6FC2E0-2445-8F62-E4B7-D09C6DD45339}"/>
              </a:ext>
            </a:extLst>
          </p:cNvPr>
          <p:cNvGraphicFramePr>
            <a:graphicFrameLocks noGrp="1"/>
          </p:cNvGraphicFramePr>
          <p:nvPr/>
        </p:nvGraphicFramePr>
        <p:xfrm>
          <a:off x="6752716" y="3484227"/>
          <a:ext cx="943098" cy="1516380"/>
        </p:xfrm>
        <a:graphic>
          <a:graphicData uri="http://schemas.openxmlformats.org/drawingml/2006/table">
            <a:tbl>
              <a:tblPr firstRow="1" bandRow="1">
                <a:tableStyleId>{5C22544A-7EE6-4342-B048-85BDC9FD1C3A}</a:tableStyleId>
              </a:tblPr>
              <a:tblGrid>
                <a:gridCol w="943098">
                  <a:extLst>
                    <a:ext uri="{9D8B030D-6E8A-4147-A177-3AD203B41FA5}">
                      <a16:colId xmlns:a16="http://schemas.microsoft.com/office/drawing/2014/main" val="2380994139"/>
                    </a:ext>
                  </a:extLst>
                </a:gridCol>
              </a:tblGrid>
              <a:tr h="548640">
                <a:tc>
                  <a:txBody>
                    <a:bodyPr/>
                    <a:lstStyle/>
                    <a:p>
                      <a:r>
                        <a:rPr lang="en-AU" sz="1100" dirty="0"/>
                        <a:t>Block hash</a:t>
                      </a:r>
                    </a:p>
                    <a:p>
                      <a:r>
                        <a:rPr lang="en-AU" sz="1100" dirty="0"/>
                        <a:t>Previous hash</a:t>
                      </a:r>
                    </a:p>
                    <a:p>
                      <a:r>
                        <a:rPr lang="en-AU" sz="1100" dirty="0"/>
                        <a:t>Merkle root</a:t>
                      </a:r>
                    </a:p>
                  </a:txBody>
                  <a:tcPr marL="68580" marR="68580" marT="34290" marB="34290"/>
                </a:tc>
                <a:extLst>
                  <a:ext uri="{0D108BD9-81ED-4DB2-BD59-A6C34878D82A}">
                    <a16:rowId xmlns:a16="http://schemas.microsoft.com/office/drawing/2014/main" val="764054839"/>
                  </a:ext>
                </a:extLst>
              </a:tr>
              <a:tr h="228600">
                <a:tc>
                  <a:txBody>
                    <a:bodyPr/>
                    <a:lstStyle/>
                    <a:p>
                      <a:endParaRPr lang="en-AU" sz="1100" dirty="0"/>
                    </a:p>
                  </a:txBody>
                  <a:tcPr marL="68580" marR="68580" marT="34290" marB="34290"/>
                </a:tc>
                <a:extLst>
                  <a:ext uri="{0D108BD9-81ED-4DB2-BD59-A6C34878D82A}">
                    <a16:rowId xmlns:a16="http://schemas.microsoft.com/office/drawing/2014/main" val="638916187"/>
                  </a:ext>
                </a:extLst>
              </a:tr>
              <a:tr h="228600">
                <a:tc>
                  <a:txBody>
                    <a:bodyPr/>
                    <a:lstStyle/>
                    <a:p>
                      <a:r>
                        <a:rPr lang="en-AU" sz="1100" dirty="0"/>
                        <a:t>TX 1</a:t>
                      </a:r>
                    </a:p>
                  </a:txBody>
                  <a:tcPr marL="68580" marR="68580" marT="34290" marB="34290"/>
                </a:tc>
                <a:extLst>
                  <a:ext uri="{0D108BD9-81ED-4DB2-BD59-A6C34878D82A}">
                    <a16:rowId xmlns:a16="http://schemas.microsoft.com/office/drawing/2014/main" val="1943957638"/>
                  </a:ext>
                </a:extLst>
              </a:tr>
              <a:tr h="228600">
                <a:tc>
                  <a:txBody>
                    <a:bodyPr/>
                    <a:lstStyle/>
                    <a:p>
                      <a:r>
                        <a:rPr lang="en-AU" sz="1100" dirty="0"/>
                        <a:t>TX 2</a:t>
                      </a:r>
                    </a:p>
                  </a:txBody>
                  <a:tcPr marL="68580" marR="68580" marT="34290" marB="34290"/>
                </a:tc>
                <a:extLst>
                  <a:ext uri="{0D108BD9-81ED-4DB2-BD59-A6C34878D82A}">
                    <a16:rowId xmlns:a16="http://schemas.microsoft.com/office/drawing/2014/main" val="2045879201"/>
                  </a:ext>
                </a:extLst>
              </a:tr>
              <a:tr h="228600">
                <a:tc>
                  <a:txBody>
                    <a:bodyPr/>
                    <a:lstStyle/>
                    <a:p>
                      <a:r>
                        <a:rPr lang="en-AU" sz="1100" dirty="0"/>
                        <a:t>…</a:t>
                      </a:r>
                    </a:p>
                  </a:txBody>
                  <a:tcPr marL="68580" marR="68580" marT="34290" marB="34290"/>
                </a:tc>
                <a:extLst>
                  <a:ext uri="{0D108BD9-81ED-4DB2-BD59-A6C34878D82A}">
                    <a16:rowId xmlns:a16="http://schemas.microsoft.com/office/drawing/2014/main" val="2616580515"/>
                  </a:ext>
                </a:extLst>
              </a:tr>
            </a:tbl>
          </a:graphicData>
        </a:graphic>
      </p:graphicFrame>
      <p:grpSp>
        <p:nvGrpSpPr>
          <p:cNvPr id="110" name="Group 109">
            <a:extLst>
              <a:ext uri="{FF2B5EF4-FFF2-40B4-BE49-F238E27FC236}">
                <a16:creationId xmlns:a16="http://schemas.microsoft.com/office/drawing/2014/main" id="{31DAB583-D866-DA6A-E91A-1E3E55474009}"/>
              </a:ext>
            </a:extLst>
          </p:cNvPr>
          <p:cNvGrpSpPr/>
          <p:nvPr/>
        </p:nvGrpSpPr>
        <p:grpSpPr>
          <a:xfrm>
            <a:off x="281051" y="993724"/>
            <a:ext cx="2469017" cy="2630854"/>
            <a:chOff x="374733" y="943965"/>
            <a:chExt cx="3292022" cy="3507805"/>
          </a:xfrm>
        </p:grpSpPr>
        <p:cxnSp>
          <p:nvCxnSpPr>
            <p:cNvPr id="14" name="Straight Connector 13">
              <a:extLst>
                <a:ext uri="{FF2B5EF4-FFF2-40B4-BE49-F238E27FC236}">
                  <a16:creationId xmlns:a16="http://schemas.microsoft.com/office/drawing/2014/main" id="{DA9A81FB-DAAC-6A68-BFF7-2AA70C6A9990}"/>
                </a:ext>
              </a:extLst>
            </p:cNvPr>
            <p:cNvCxnSpPr>
              <a:cxnSpLocks/>
            </p:cNvCxnSpPr>
            <p:nvPr/>
          </p:nvCxnSpPr>
          <p:spPr>
            <a:xfrm>
              <a:off x="374733" y="4451770"/>
              <a:ext cx="2559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A9951EC8-EC3F-25F3-6F91-4E5599EC9DBD}"/>
                </a:ext>
              </a:extLst>
            </p:cNvPr>
            <p:cNvGrpSpPr/>
            <p:nvPr/>
          </p:nvGrpSpPr>
          <p:grpSpPr>
            <a:xfrm>
              <a:off x="374733" y="943965"/>
              <a:ext cx="3292022" cy="3507805"/>
              <a:chOff x="374733" y="943965"/>
              <a:chExt cx="3292022" cy="3507805"/>
            </a:xfrm>
          </p:grpSpPr>
          <p:cxnSp>
            <p:nvCxnSpPr>
              <p:cNvPr id="9" name="Elbow Connector 8">
                <a:extLst>
                  <a:ext uri="{FF2B5EF4-FFF2-40B4-BE49-F238E27FC236}">
                    <a16:creationId xmlns:a16="http://schemas.microsoft.com/office/drawing/2014/main" id="{C3C9D67A-5386-D59C-272E-505EF43BE696}"/>
                  </a:ext>
                </a:extLst>
              </p:cNvPr>
              <p:cNvCxnSpPr>
                <a:cxnSpLocks/>
                <a:endCxn id="5" idx="1"/>
              </p:cNvCxnSpPr>
              <p:nvPr/>
            </p:nvCxnSpPr>
            <p:spPr>
              <a:xfrm flipV="1">
                <a:off x="374733" y="2685430"/>
                <a:ext cx="1928421" cy="1766340"/>
              </a:xfrm>
              <a:prstGeom prst="bentConnector3">
                <a:avLst>
                  <a:gd name="adj1" fmla="val 365"/>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6DE2169-2152-6A93-4D33-E67A08CFF7D8}"/>
                  </a:ext>
                </a:extLst>
              </p:cNvPr>
              <p:cNvSpPr txBox="1"/>
              <p:nvPr/>
            </p:nvSpPr>
            <p:spPr>
              <a:xfrm>
                <a:off x="2375375" y="3706779"/>
                <a:ext cx="1291380" cy="338555"/>
              </a:xfrm>
              <a:prstGeom prst="rect">
                <a:avLst/>
              </a:prstGeom>
              <a:noFill/>
            </p:spPr>
            <p:txBody>
              <a:bodyPr wrap="none" rtlCol="0">
                <a:spAutoFit/>
              </a:bodyPr>
              <a:lstStyle/>
              <a:p>
                <a:r>
                  <a:rPr lang="en-AU" sz="1050" dirty="0"/>
                  <a:t>Merged miner</a:t>
                </a:r>
              </a:p>
            </p:txBody>
          </p:sp>
          <p:sp>
            <p:nvSpPr>
              <p:cNvPr id="80" name="TextBox 79">
                <a:extLst>
                  <a:ext uri="{FF2B5EF4-FFF2-40B4-BE49-F238E27FC236}">
                    <a16:creationId xmlns:a16="http://schemas.microsoft.com/office/drawing/2014/main" id="{BF71439B-69F4-8548-E8A8-BE512E37534C}"/>
                  </a:ext>
                </a:extLst>
              </p:cNvPr>
              <p:cNvSpPr txBox="1"/>
              <p:nvPr/>
            </p:nvSpPr>
            <p:spPr>
              <a:xfrm>
                <a:off x="2553603" y="943965"/>
                <a:ext cx="848950" cy="369332"/>
              </a:xfrm>
              <a:prstGeom prst="rect">
                <a:avLst/>
              </a:prstGeom>
              <a:noFill/>
            </p:spPr>
            <p:txBody>
              <a:bodyPr wrap="none" rtlCol="0">
                <a:spAutoFit/>
              </a:bodyPr>
              <a:lstStyle/>
              <a:p>
                <a:r>
                  <a:rPr lang="en-AU" sz="1200" dirty="0"/>
                  <a:t>Block n</a:t>
                </a:r>
              </a:p>
            </p:txBody>
          </p:sp>
        </p:grpSp>
      </p:grpSp>
      <p:grpSp>
        <p:nvGrpSpPr>
          <p:cNvPr id="108" name="Group 107">
            <a:extLst>
              <a:ext uri="{FF2B5EF4-FFF2-40B4-BE49-F238E27FC236}">
                <a16:creationId xmlns:a16="http://schemas.microsoft.com/office/drawing/2014/main" id="{27CCEEFC-0CD0-A56B-31DD-2C50095F919C}"/>
              </a:ext>
            </a:extLst>
          </p:cNvPr>
          <p:cNvGrpSpPr/>
          <p:nvPr/>
        </p:nvGrpSpPr>
        <p:grpSpPr>
          <a:xfrm>
            <a:off x="2248644" y="993725"/>
            <a:ext cx="3750473" cy="2326027"/>
            <a:chOff x="2998191" y="943965"/>
            <a:chExt cx="5000630" cy="3101370"/>
          </a:xfrm>
        </p:grpSpPr>
        <p:cxnSp>
          <p:nvCxnSpPr>
            <p:cNvPr id="41" name="Elbow Connector 40">
              <a:extLst>
                <a:ext uri="{FF2B5EF4-FFF2-40B4-BE49-F238E27FC236}">
                  <a16:creationId xmlns:a16="http://schemas.microsoft.com/office/drawing/2014/main" id="{D88773F5-0837-3ADE-7CB0-A68BD2E34DCD}"/>
                </a:ext>
              </a:extLst>
            </p:cNvPr>
            <p:cNvCxnSpPr>
              <a:cxnSpLocks/>
              <a:endCxn id="5" idx="0"/>
            </p:cNvCxnSpPr>
            <p:nvPr/>
          </p:nvCxnSpPr>
          <p:spPr>
            <a:xfrm rot="10800000" flipV="1">
              <a:off x="2998191" y="1285745"/>
              <a:ext cx="3547776" cy="2770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D4A1D6B6-3530-4768-1B63-C8BDF53437C5}"/>
                </a:ext>
              </a:extLst>
            </p:cNvPr>
            <p:cNvCxnSpPr/>
            <p:nvPr/>
          </p:nvCxnSpPr>
          <p:spPr>
            <a:xfrm rot="16200000" flipV="1">
              <a:off x="6315543" y="1530593"/>
              <a:ext cx="664019" cy="184729"/>
            </a:xfrm>
            <a:prstGeom prst="bentConnector3">
              <a:avLst>
                <a:gd name="adj1" fmla="val -75"/>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3F5CC97-6272-F7C6-B68D-551B5AB72003}"/>
                </a:ext>
              </a:extLst>
            </p:cNvPr>
            <p:cNvSpPr txBox="1"/>
            <p:nvPr/>
          </p:nvSpPr>
          <p:spPr>
            <a:xfrm>
              <a:off x="6876292" y="3706780"/>
              <a:ext cx="1122529" cy="338555"/>
            </a:xfrm>
            <a:prstGeom prst="rect">
              <a:avLst/>
            </a:prstGeom>
            <a:noFill/>
          </p:spPr>
          <p:txBody>
            <a:bodyPr wrap="none" rtlCol="0">
              <a:spAutoFit/>
            </a:bodyPr>
            <a:lstStyle/>
            <a:p>
              <a:r>
                <a:rPr lang="en-AU" sz="1050" dirty="0"/>
                <a:t>Usual miner</a:t>
              </a:r>
            </a:p>
          </p:txBody>
        </p:sp>
        <p:sp>
          <p:nvSpPr>
            <p:cNvPr id="81" name="TextBox 80">
              <a:extLst>
                <a:ext uri="{FF2B5EF4-FFF2-40B4-BE49-F238E27FC236}">
                  <a16:creationId xmlns:a16="http://schemas.microsoft.com/office/drawing/2014/main" id="{F22BAB30-1F52-05FA-7101-ED91F0E56712}"/>
                </a:ext>
              </a:extLst>
            </p:cNvPr>
            <p:cNvSpPr txBox="1"/>
            <p:nvPr/>
          </p:nvSpPr>
          <p:spPr>
            <a:xfrm>
              <a:off x="6177889" y="943965"/>
              <a:ext cx="1056273" cy="369332"/>
            </a:xfrm>
            <a:prstGeom prst="rect">
              <a:avLst/>
            </a:prstGeom>
            <a:noFill/>
          </p:spPr>
          <p:txBody>
            <a:bodyPr wrap="none" rtlCol="0">
              <a:spAutoFit/>
            </a:bodyPr>
            <a:lstStyle/>
            <a:p>
              <a:r>
                <a:rPr lang="en-AU" sz="1200" dirty="0"/>
                <a:t>Block n+1</a:t>
              </a:r>
            </a:p>
          </p:txBody>
        </p:sp>
      </p:grpSp>
      <p:sp>
        <p:nvSpPr>
          <p:cNvPr id="82" name="TextBox 81">
            <a:extLst>
              <a:ext uri="{FF2B5EF4-FFF2-40B4-BE49-F238E27FC236}">
                <a16:creationId xmlns:a16="http://schemas.microsoft.com/office/drawing/2014/main" id="{088BE2A4-038C-50D5-222A-1CBB2D7B363E}"/>
              </a:ext>
            </a:extLst>
          </p:cNvPr>
          <p:cNvSpPr txBox="1"/>
          <p:nvPr/>
        </p:nvSpPr>
        <p:spPr>
          <a:xfrm>
            <a:off x="7386673" y="993725"/>
            <a:ext cx="792205" cy="276999"/>
          </a:xfrm>
          <a:prstGeom prst="rect">
            <a:avLst/>
          </a:prstGeom>
          <a:noFill/>
        </p:spPr>
        <p:txBody>
          <a:bodyPr wrap="none" rtlCol="0">
            <a:spAutoFit/>
          </a:bodyPr>
          <a:lstStyle/>
          <a:p>
            <a:r>
              <a:rPr lang="en-AU" sz="1200" dirty="0"/>
              <a:t>Block n+2</a:t>
            </a:r>
          </a:p>
        </p:txBody>
      </p:sp>
      <p:sp>
        <p:nvSpPr>
          <p:cNvPr id="88" name="TextBox 87">
            <a:extLst>
              <a:ext uri="{FF2B5EF4-FFF2-40B4-BE49-F238E27FC236}">
                <a16:creationId xmlns:a16="http://schemas.microsoft.com/office/drawing/2014/main" id="{233F2F22-B804-13AB-0AAA-3F6CFDE8ABDD}"/>
              </a:ext>
            </a:extLst>
          </p:cNvPr>
          <p:cNvSpPr txBox="1"/>
          <p:nvPr/>
        </p:nvSpPr>
        <p:spPr>
          <a:xfrm>
            <a:off x="1385548" y="4785457"/>
            <a:ext cx="679994" cy="276999"/>
          </a:xfrm>
          <a:prstGeom prst="rect">
            <a:avLst/>
          </a:prstGeom>
          <a:noFill/>
        </p:spPr>
        <p:txBody>
          <a:bodyPr wrap="none" rtlCol="0">
            <a:spAutoFit/>
          </a:bodyPr>
          <a:lstStyle/>
          <a:p>
            <a:r>
              <a:rPr lang="en-AU" sz="1200" dirty="0"/>
              <a:t>Block m</a:t>
            </a:r>
          </a:p>
        </p:txBody>
      </p:sp>
      <p:grpSp>
        <p:nvGrpSpPr>
          <p:cNvPr id="116" name="Group 115">
            <a:extLst>
              <a:ext uri="{FF2B5EF4-FFF2-40B4-BE49-F238E27FC236}">
                <a16:creationId xmlns:a16="http://schemas.microsoft.com/office/drawing/2014/main" id="{055A1A42-84DE-FC1B-D560-CAD770A75D5C}"/>
              </a:ext>
            </a:extLst>
          </p:cNvPr>
          <p:cNvGrpSpPr/>
          <p:nvPr/>
        </p:nvGrpSpPr>
        <p:grpSpPr>
          <a:xfrm>
            <a:off x="3498778" y="1579734"/>
            <a:ext cx="4171021" cy="3647574"/>
            <a:chOff x="4665036" y="1725311"/>
            <a:chExt cx="5561361" cy="4863432"/>
          </a:xfrm>
        </p:grpSpPr>
        <p:cxnSp>
          <p:nvCxnSpPr>
            <p:cNvPr id="75" name="Straight Arrow Connector 74">
              <a:extLst>
                <a:ext uri="{FF2B5EF4-FFF2-40B4-BE49-F238E27FC236}">
                  <a16:creationId xmlns:a16="http://schemas.microsoft.com/office/drawing/2014/main" id="{F78D6758-0863-C408-4170-659D0CE2FBC9}"/>
                </a:ext>
              </a:extLst>
            </p:cNvPr>
            <p:cNvCxnSpPr>
              <a:cxnSpLocks/>
            </p:cNvCxnSpPr>
            <p:nvPr/>
          </p:nvCxnSpPr>
          <p:spPr>
            <a:xfrm flipH="1" flipV="1">
              <a:off x="4665036" y="4500748"/>
              <a:ext cx="2520981" cy="158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0197D62D-DE92-F0CF-AAAE-218E852D91A8}"/>
                </a:ext>
              </a:extLst>
            </p:cNvPr>
            <p:cNvGrpSpPr/>
            <p:nvPr/>
          </p:nvGrpSpPr>
          <p:grpSpPr>
            <a:xfrm>
              <a:off x="7139763" y="1725311"/>
              <a:ext cx="3086634" cy="4863432"/>
              <a:chOff x="7139763" y="1725311"/>
              <a:chExt cx="3086634" cy="4863432"/>
            </a:xfrm>
          </p:grpSpPr>
          <p:sp>
            <p:nvSpPr>
              <p:cNvPr id="71" name="TextBox 70">
                <a:extLst>
                  <a:ext uri="{FF2B5EF4-FFF2-40B4-BE49-F238E27FC236}">
                    <a16:creationId xmlns:a16="http://schemas.microsoft.com/office/drawing/2014/main" id="{142E4484-53C4-5668-919E-2056DB110823}"/>
                  </a:ext>
                </a:extLst>
              </p:cNvPr>
              <p:cNvSpPr txBox="1"/>
              <p:nvPr/>
            </p:nvSpPr>
            <p:spPr>
              <a:xfrm>
                <a:off x="7139763" y="4997286"/>
                <a:ext cx="1357636" cy="307776"/>
              </a:xfrm>
              <a:prstGeom prst="rect">
                <a:avLst/>
              </a:prstGeom>
              <a:noFill/>
            </p:spPr>
            <p:txBody>
              <a:bodyPr wrap="none" rtlCol="0">
                <a:spAutoFit/>
              </a:bodyPr>
              <a:lstStyle/>
              <a:p>
                <a:r>
                  <a:rPr lang="en-AU" sz="900" dirty="0">
                    <a:solidFill>
                      <a:schemeClr val="bg1">
                        <a:lumMod val="50000"/>
                      </a:schemeClr>
                    </a:solidFill>
                  </a:rPr>
                  <a:t>Parent block hash</a:t>
                </a:r>
              </a:p>
            </p:txBody>
          </p:sp>
          <p:grpSp>
            <p:nvGrpSpPr>
              <p:cNvPr id="112" name="Group 111">
                <a:extLst>
                  <a:ext uri="{FF2B5EF4-FFF2-40B4-BE49-F238E27FC236}">
                    <a16:creationId xmlns:a16="http://schemas.microsoft.com/office/drawing/2014/main" id="{230226EB-7622-6CA3-9ECB-B7D4F769BD41}"/>
                  </a:ext>
                </a:extLst>
              </p:cNvPr>
              <p:cNvGrpSpPr/>
              <p:nvPr/>
            </p:nvGrpSpPr>
            <p:grpSpPr>
              <a:xfrm>
                <a:off x="7184712" y="1725311"/>
                <a:ext cx="3041685" cy="4863432"/>
                <a:chOff x="7184712" y="1725311"/>
                <a:chExt cx="3041685" cy="4863432"/>
              </a:xfrm>
            </p:grpSpPr>
            <p:sp>
              <p:nvSpPr>
                <p:cNvPr id="54" name="TextBox 53">
                  <a:extLst>
                    <a:ext uri="{FF2B5EF4-FFF2-40B4-BE49-F238E27FC236}">
                      <a16:creationId xmlns:a16="http://schemas.microsoft.com/office/drawing/2014/main" id="{43D2EB2E-3FA5-004A-2D3C-324804D7FA0C}"/>
                    </a:ext>
                  </a:extLst>
                </p:cNvPr>
                <p:cNvSpPr txBox="1"/>
                <p:nvPr/>
              </p:nvSpPr>
              <p:spPr>
                <a:xfrm>
                  <a:off x="8935017" y="3706780"/>
                  <a:ext cx="1291380" cy="338555"/>
                </a:xfrm>
                <a:prstGeom prst="rect">
                  <a:avLst/>
                </a:prstGeom>
                <a:noFill/>
              </p:spPr>
              <p:txBody>
                <a:bodyPr wrap="none" rtlCol="0">
                  <a:spAutoFit/>
                </a:bodyPr>
                <a:lstStyle/>
                <a:p>
                  <a:r>
                    <a:rPr lang="en-AU" sz="1050" dirty="0"/>
                    <a:t>Merged miner</a:t>
                  </a:r>
                </a:p>
              </p:txBody>
            </p:sp>
            <p:cxnSp>
              <p:nvCxnSpPr>
                <p:cNvPr id="57" name="Elbow Connector 56">
                  <a:extLst>
                    <a:ext uri="{FF2B5EF4-FFF2-40B4-BE49-F238E27FC236}">
                      <a16:creationId xmlns:a16="http://schemas.microsoft.com/office/drawing/2014/main" id="{A22BDD27-26E4-A2A5-6FCA-0A812CCD2771}"/>
                    </a:ext>
                  </a:extLst>
                </p:cNvPr>
                <p:cNvCxnSpPr>
                  <a:cxnSpLocks/>
                </p:cNvCxnSpPr>
                <p:nvPr/>
              </p:nvCxnSpPr>
              <p:spPr>
                <a:xfrm rot="5400000">
                  <a:off x="6859159" y="3318177"/>
                  <a:ext cx="3407376" cy="221645"/>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586372A-A1C5-C106-8360-ABBD126130DF}"/>
                    </a:ext>
                  </a:extLst>
                </p:cNvPr>
                <p:cNvCxnSpPr>
                  <a:cxnSpLocks/>
                </p:cNvCxnSpPr>
                <p:nvPr/>
              </p:nvCxnSpPr>
              <p:spPr>
                <a:xfrm flipH="1">
                  <a:off x="8673670" y="1725311"/>
                  <a:ext cx="18478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E22D82F6-7CF9-1407-B5A5-49552A814108}"/>
                    </a:ext>
                  </a:extLst>
                </p:cNvPr>
                <p:cNvSpPr txBox="1"/>
                <p:nvPr/>
              </p:nvSpPr>
              <p:spPr>
                <a:xfrm>
                  <a:off x="7184712" y="6219411"/>
                  <a:ext cx="1113980" cy="369332"/>
                </a:xfrm>
                <a:prstGeom prst="rect">
                  <a:avLst/>
                </a:prstGeom>
                <a:noFill/>
              </p:spPr>
              <p:txBody>
                <a:bodyPr wrap="none" rtlCol="0">
                  <a:spAutoFit/>
                </a:bodyPr>
                <a:lstStyle/>
                <a:p>
                  <a:r>
                    <a:rPr lang="en-AU" sz="1200" dirty="0"/>
                    <a:t>Block m+2</a:t>
                  </a:r>
                </a:p>
              </p:txBody>
            </p:sp>
          </p:grpSp>
        </p:grpSp>
      </p:grpSp>
      <p:grpSp>
        <p:nvGrpSpPr>
          <p:cNvPr id="117" name="Group 116">
            <a:extLst>
              <a:ext uri="{FF2B5EF4-FFF2-40B4-BE49-F238E27FC236}">
                <a16:creationId xmlns:a16="http://schemas.microsoft.com/office/drawing/2014/main" id="{9D39550B-C507-2543-9BA9-A73D0BCCB19B}"/>
              </a:ext>
            </a:extLst>
          </p:cNvPr>
          <p:cNvGrpSpPr/>
          <p:nvPr/>
        </p:nvGrpSpPr>
        <p:grpSpPr>
          <a:xfrm>
            <a:off x="6346300" y="1579734"/>
            <a:ext cx="2692628" cy="3647574"/>
            <a:chOff x="8461732" y="1725311"/>
            <a:chExt cx="3590170" cy="4863432"/>
          </a:xfrm>
        </p:grpSpPr>
        <p:cxnSp>
          <p:nvCxnSpPr>
            <p:cNvPr id="77" name="Straight Arrow Connector 76">
              <a:extLst>
                <a:ext uri="{FF2B5EF4-FFF2-40B4-BE49-F238E27FC236}">
                  <a16:creationId xmlns:a16="http://schemas.microsoft.com/office/drawing/2014/main" id="{D5A12576-A4E9-208F-F4EF-21E62B93291F}"/>
                </a:ext>
              </a:extLst>
            </p:cNvPr>
            <p:cNvCxnSpPr>
              <a:cxnSpLocks/>
            </p:cNvCxnSpPr>
            <p:nvPr/>
          </p:nvCxnSpPr>
          <p:spPr>
            <a:xfrm flipH="1" flipV="1">
              <a:off x="8461732" y="4454200"/>
              <a:ext cx="570736" cy="19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064D70C7-DF71-4041-0D41-1257E9D229FB}"/>
                </a:ext>
              </a:extLst>
            </p:cNvPr>
            <p:cNvGrpSpPr/>
            <p:nvPr/>
          </p:nvGrpSpPr>
          <p:grpSpPr>
            <a:xfrm>
              <a:off x="8952102" y="1725311"/>
              <a:ext cx="3099800" cy="4863432"/>
              <a:chOff x="8952102" y="1725311"/>
              <a:chExt cx="3099800" cy="4863432"/>
            </a:xfrm>
          </p:grpSpPr>
          <p:sp>
            <p:nvSpPr>
              <p:cNvPr id="55" name="TextBox 54">
                <a:extLst>
                  <a:ext uri="{FF2B5EF4-FFF2-40B4-BE49-F238E27FC236}">
                    <a16:creationId xmlns:a16="http://schemas.microsoft.com/office/drawing/2014/main" id="{E6363002-E545-6D80-4554-8675B812AC75}"/>
                  </a:ext>
                </a:extLst>
              </p:cNvPr>
              <p:cNvSpPr txBox="1"/>
              <p:nvPr/>
            </p:nvSpPr>
            <p:spPr>
              <a:xfrm>
                <a:off x="10760522" y="3706780"/>
                <a:ext cx="1291380" cy="338555"/>
              </a:xfrm>
              <a:prstGeom prst="rect">
                <a:avLst/>
              </a:prstGeom>
              <a:noFill/>
            </p:spPr>
            <p:txBody>
              <a:bodyPr wrap="none" rtlCol="0">
                <a:spAutoFit/>
              </a:bodyPr>
              <a:lstStyle/>
              <a:p>
                <a:r>
                  <a:rPr lang="en-AU" sz="1050" dirty="0"/>
                  <a:t>Merged miner</a:t>
                </a:r>
              </a:p>
            </p:txBody>
          </p:sp>
          <p:cxnSp>
            <p:nvCxnSpPr>
              <p:cNvPr id="66" name="Elbow Connector 65">
                <a:extLst>
                  <a:ext uri="{FF2B5EF4-FFF2-40B4-BE49-F238E27FC236}">
                    <a16:creationId xmlns:a16="http://schemas.microsoft.com/office/drawing/2014/main" id="{D75557E0-FAA4-07D4-A3C2-B75FFD20A5A3}"/>
                  </a:ext>
                </a:extLst>
              </p:cNvPr>
              <p:cNvCxnSpPr>
                <a:cxnSpLocks/>
              </p:cNvCxnSpPr>
              <p:nvPr/>
            </p:nvCxnSpPr>
            <p:spPr>
              <a:xfrm rot="5400000">
                <a:off x="8676763" y="3318177"/>
                <a:ext cx="3407376" cy="221645"/>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A25926D-4B55-2D60-6BB3-4A7C6B88EAC5}"/>
                  </a:ext>
                </a:extLst>
              </p:cNvPr>
              <p:cNvCxnSpPr>
                <a:cxnSpLocks/>
              </p:cNvCxnSpPr>
              <p:nvPr/>
            </p:nvCxnSpPr>
            <p:spPr>
              <a:xfrm flipH="1">
                <a:off x="10491274" y="1725311"/>
                <a:ext cx="184789"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D6E6C70-3AB0-6C35-5E62-2A5E065FD231}"/>
                  </a:ext>
                </a:extLst>
              </p:cNvPr>
              <p:cNvSpPr txBox="1"/>
              <p:nvPr/>
            </p:nvSpPr>
            <p:spPr>
              <a:xfrm>
                <a:off x="8952102" y="4997286"/>
                <a:ext cx="1357636" cy="307776"/>
              </a:xfrm>
              <a:prstGeom prst="rect">
                <a:avLst/>
              </a:prstGeom>
              <a:noFill/>
            </p:spPr>
            <p:txBody>
              <a:bodyPr wrap="none" rtlCol="0">
                <a:spAutoFit/>
              </a:bodyPr>
              <a:lstStyle/>
              <a:p>
                <a:r>
                  <a:rPr lang="en-AU" sz="900" dirty="0">
                    <a:solidFill>
                      <a:srgbClr val="0070C0"/>
                    </a:solidFill>
                  </a:rPr>
                  <a:t>Parent block hash</a:t>
                </a:r>
              </a:p>
            </p:txBody>
          </p:sp>
          <p:sp>
            <p:nvSpPr>
              <p:cNvPr id="91" name="TextBox 90">
                <a:extLst>
                  <a:ext uri="{FF2B5EF4-FFF2-40B4-BE49-F238E27FC236}">
                    <a16:creationId xmlns:a16="http://schemas.microsoft.com/office/drawing/2014/main" id="{F7D64C3D-585D-DEBC-F0DE-40FCFE12BB30}"/>
                  </a:ext>
                </a:extLst>
              </p:cNvPr>
              <p:cNvSpPr txBox="1"/>
              <p:nvPr/>
            </p:nvSpPr>
            <p:spPr>
              <a:xfrm>
                <a:off x="9057962" y="6219411"/>
                <a:ext cx="1113980" cy="369332"/>
              </a:xfrm>
              <a:prstGeom prst="rect">
                <a:avLst/>
              </a:prstGeom>
              <a:noFill/>
            </p:spPr>
            <p:txBody>
              <a:bodyPr wrap="none" rtlCol="0">
                <a:spAutoFit/>
              </a:bodyPr>
              <a:lstStyle/>
              <a:p>
                <a:r>
                  <a:rPr lang="en-AU" sz="1200" dirty="0"/>
                  <a:t>Block m+3</a:t>
                </a:r>
              </a:p>
            </p:txBody>
          </p:sp>
        </p:grpSp>
      </p:grpSp>
      <p:grpSp>
        <p:nvGrpSpPr>
          <p:cNvPr id="115" name="Group 114">
            <a:extLst>
              <a:ext uri="{FF2B5EF4-FFF2-40B4-BE49-F238E27FC236}">
                <a16:creationId xmlns:a16="http://schemas.microsoft.com/office/drawing/2014/main" id="{DEA04606-58F8-C5DC-6AA7-AE7B3CA5006E}"/>
              </a:ext>
            </a:extLst>
          </p:cNvPr>
          <p:cNvGrpSpPr/>
          <p:nvPr/>
        </p:nvGrpSpPr>
        <p:grpSpPr>
          <a:xfrm>
            <a:off x="1407228" y="1579734"/>
            <a:ext cx="3426603" cy="3647574"/>
            <a:chOff x="1876302" y="1725311"/>
            <a:chExt cx="4568804" cy="4863432"/>
          </a:xfrm>
        </p:grpSpPr>
        <p:sp>
          <p:nvSpPr>
            <p:cNvPr id="48" name="TextBox 47">
              <a:extLst>
                <a:ext uri="{FF2B5EF4-FFF2-40B4-BE49-F238E27FC236}">
                  <a16:creationId xmlns:a16="http://schemas.microsoft.com/office/drawing/2014/main" id="{52DC2DF9-3AAD-3A2A-CE00-5533A69DCFEA}"/>
                </a:ext>
              </a:extLst>
            </p:cNvPr>
            <p:cNvSpPr txBox="1"/>
            <p:nvPr/>
          </p:nvSpPr>
          <p:spPr>
            <a:xfrm>
              <a:off x="5153726" y="3706780"/>
              <a:ext cx="1291380" cy="338555"/>
            </a:xfrm>
            <a:prstGeom prst="rect">
              <a:avLst/>
            </a:prstGeom>
            <a:noFill/>
          </p:spPr>
          <p:txBody>
            <a:bodyPr wrap="none" rtlCol="0">
              <a:spAutoFit/>
            </a:bodyPr>
            <a:lstStyle/>
            <a:p>
              <a:r>
                <a:rPr lang="en-AU" sz="1050" dirty="0"/>
                <a:t>Merged miner</a:t>
              </a:r>
            </a:p>
          </p:txBody>
        </p:sp>
        <p:grpSp>
          <p:nvGrpSpPr>
            <p:cNvPr id="107" name="Group 106">
              <a:extLst>
                <a:ext uri="{FF2B5EF4-FFF2-40B4-BE49-F238E27FC236}">
                  <a16:creationId xmlns:a16="http://schemas.microsoft.com/office/drawing/2014/main" id="{08A29FC9-04C8-C3CD-6296-F1ECE3ED51DE}"/>
                </a:ext>
              </a:extLst>
            </p:cNvPr>
            <p:cNvGrpSpPr/>
            <p:nvPr/>
          </p:nvGrpSpPr>
          <p:grpSpPr>
            <a:xfrm>
              <a:off x="1876302" y="1725311"/>
              <a:ext cx="3203712" cy="4863432"/>
              <a:chOff x="1876302" y="1725311"/>
              <a:chExt cx="3203712" cy="4863432"/>
            </a:xfrm>
          </p:grpSpPr>
          <p:cxnSp>
            <p:nvCxnSpPr>
              <p:cNvPr id="17" name="Straight Arrow Connector 16">
                <a:extLst>
                  <a:ext uri="{FF2B5EF4-FFF2-40B4-BE49-F238E27FC236}">
                    <a16:creationId xmlns:a16="http://schemas.microsoft.com/office/drawing/2014/main" id="{9ED889BF-F00F-5DD0-E7E6-47EAB97DED26}"/>
                  </a:ext>
                </a:extLst>
              </p:cNvPr>
              <p:cNvCxnSpPr>
                <a:cxnSpLocks/>
              </p:cNvCxnSpPr>
              <p:nvPr/>
            </p:nvCxnSpPr>
            <p:spPr>
              <a:xfrm flipH="1" flipV="1">
                <a:off x="1876302" y="4441373"/>
                <a:ext cx="1560117" cy="165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D64A45B-C953-09AF-C048-143B8C3EFEF9}"/>
                  </a:ext>
                </a:extLst>
              </p:cNvPr>
              <p:cNvSpPr txBox="1"/>
              <p:nvPr/>
            </p:nvSpPr>
            <p:spPr>
              <a:xfrm>
                <a:off x="3344178" y="5004063"/>
                <a:ext cx="1357636" cy="307776"/>
              </a:xfrm>
              <a:prstGeom prst="rect">
                <a:avLst/>
              </a:prstGeom>
              <a:noFill/>
            </p:spPr>
            <p:txBody>
              <a:bodyPr wrap="none" rtlCol="0">
                <a:spAutoFit/>
              </a:bodyPr>
              <a:lstStyle/>
              <a:p>
                <a:r>
                  <a:rPr lang="en-AU" sz="900" dirty="0">
                    <a:solidFill>
                      <a:schemeClr val="bg1">
                        <a:lumMod val="50000"/>
                      </a:schemeClr>
                    </a:solidFill>
                  </a:rPr>
                  <a:t>Parent block hash</a:t>
                </a:r>
              </a:p>
            </p:txBody>
          </p:sp>
          <p:cxnSp>
            <p:nvCxnSpPr>
              <p:cNvPr id="30" name="Straight Arrow Connector 29">
                <a:extLst>
                  <a:ext uri="{FF2B5EF4-FFF2-40B4-BE49-F238E27FC236}">
                    <a16:creationId xmlns:a16="http://schemas.microsoft.com/office/drawing/2014/main" id="{77B3DA53-C4E4-2C1A-0CA6-D066FD382E4B}"/>
                  </a:ext>
                </a:extLst>
              </p:cNvPr>
              <p:cNvCxnSpPr>
                <a:cxnSpLocks/>
              </p:cNvCxnSpPr>
              <p:nvPr/>
            </p:nvCxnSpPr>
            <p:spPr>
              <a:xfrm flipH="1" flipV="1">
                <a:off x="3693227" y="1725311"/>
                <a:ext cx="1386787" cy="229656"/>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7963A52-D237-317D-70FF-CEE8720B2D1B}"/>
                  </a:ext>
                </a:extLst>
              </p:cNvPr>
              <p:cNvCxnSpPr>
                <a:cxnSpLocks/>
                <a:endCxn id="29" idx="3"/>
              </p:cNvCxnSpPr>
              <p:nvPr/>
            </p:nvCxnSpPr>
            <p:spPr>
              <a:xfrm rot="5400000">
                <a:off x="3118628" y="3393223"/>
                <a:ext cx="3347914" cy="181541"/>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F7045-22F3-0264-1D1E-1804F45927DB}"/>
                  </a:ext>
                </a:extLst>
              </p:cNvPr>
              <p:cNvCxnSpPr>
                <a:cxnSpLocks/>
              </p:cNvCxnSpPr>
              <p:nvPr/>
            </p:nvCxnSpPr>
            <p:spPr>
              <a:xfrm flipH="1">
                <a:off x="4895225" y="1810036"/>
                <a:ext cx="18478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50B933B6-DA3A-0DB4-05CD-E5AF2B164D75}"/>
                  </a:ext>
                </a:extLst>
              </p:cNvPr>
              <p:cNvSpPr txBox="1"/>
              <p:nvPr/>
            </p:nvSpPr>
            <p:spPr>
              <a:xfrm>
                <a:off x="3417227" y="6219411"/>
                <a:ext cx="1113980" cy="369332"/>
              </a:xfrm>
              <a:prstGeom prst="rect">
                <a:avLst/>
              </a:prstGeom>
              <a:noFill/>
            </p:spPr>
            <p:txBody>
              <a:bodyPr wrap="none" rtlCol="0">
                <a:spAutoFit/>
              </a:bodyPr>
              <a:lstStyle/>
              <a:p>
                <a:r>
                  <a:rPr lang="en-AU" sz="1200" dirty="0"/>
                  <a:t>Block m+1</a:t>
                </a:r>
              </a:p>
            </p:txBody>
          </p:sp>
          <p:cxnSp>
            <p:nvCxnSpPr>
              <p:cNvPr id="103" name="Elbow Connector 102">
                <a:extLst>
                  <a:ext uri="{FF2B5EF4-FFF2-40B4-BE49-F238E27FC236}">
                    <a16:creationId xmlns:a16="http://schemas.microsoft.com/office/drawing/2014/main" id="{764E8762-5AB9-CC9A-85B4-F18B61349D16}"/>
                  </a:ext>
                </a:extLst>
              </p:cNvPr>
              <p:cNvCxnSpPr>
                <a:cxnSpLocks/>
                <a:stCxn id="6" idx="0"/>
                <a:endCxn id="7" idx="1"/>
              </p:cNvCxnSpPr>
              <p:nvPr/>
            </p:nvCxnSpPr>
            <p:spPr>
              <a:xfrm rot="5400000" flipH="1" flipV="1">
                <a:off x="3768555" y="2953178"/>
                <a:ext cx="1579205" cy="10437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2" name="Straight Arrow Connector 1">
            <a:extLst>
              <a:ext uri="{FF2B5EF4-FFF2-40B4-BE49-F238E27FC236}">
                <a16:creationId xmlns:a16="http://schemas.microsoft.com/office/drawing/2014/main" id="{A2A7D060-FCEF-D5EB-38DB-17F628EEE455}"/>
              </a:ext>
            </a:extLst>
          </p:cNvPr>
          <p:cNvCxnSpPr>
            <a:cxnSpLocks/>
          </p:cNvCxnSpPr>
          <p:nvPr/>
        </p:nvCxnSpPr>
        <p:spPr>
          <a:xfrm flipH="1" flipV="1">
            <a:off x="6058339" y="1582775"/>
            <a:ext cx="585506" cy="129092"/>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70659CC1-4BA2-BE3E-EF5D-B4B5E8E47F70}"/>
              </a:ext>
            </a:extLst>
          </p:cNvPr>
          <p:cNvSpPr>
            <a:spLocks noGrp="1"/>
          </p:cNvSpPr>
          <p:nvPr>
            <p:ph type="sldNum" sz="quarter" idx="4"/>
          </p:nvPr>
        </p:nvSpPr>
        <p:spPr/>
        <p:txBody>
          <a:bodyPr/>
          <a:lstStyle/>
          <a:p>
            <a:fld id="{97F98C0B-273E-428A-ABCF-EBED2BA25188}" type="slidenum">
              <a:rPr lang="en-US" smtClean="0"/>
              <a:t>36</a:t>
            </a:fld>
            <a:endParaRPr lang="en-US"/>
          </a:p>
        </p:txBody>
      </p:sp>
    </p:spTree>
    <p:extLst>
      <p:ext uri="{BB962C8B-B14F-4D97-AF65-F5344CB8AC3E}">
        <p14:creationId xmlns:p14="http://schemas.microsoft.com/office/powerpoint/2010/main" val="171412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5AE8A4E-4B64-D986-54F5-E721A7F05396}"/>
              </a:ext>
            </a:extLst>
          </p:cNvPr>
          <p:cNvSpPr>
            <a:spLocks noGrp="1"/>
          </p:cNvSpPr>
          <p:nvPr>
            <p:ph idx="1"/>
          </p:nvPr>
        </p:nvSpPr>
        <p:spPr>
          <a:xfrm>
            <a:off x="647700" y="1273175"/>
            <a:ext cx="7912100" cy="3951288"/>
          </a:xfrm>
        </p:spPr>
        <p:txBody>
          <a:bodyPr>
            <a:normAutofit fontScale="92500" lnSpcReduction="10000"/>
          </a:bodyPr>
          <a:lstStyle/>
          <a:p>
            <a:r>
              <a:rPr lang="en-US" dirty="0"/>
              <a:t>No change to parent chain protocol</a:t>
            </a:r>
          </a:p>
          <a:p>
            <a:pPr lvl="1"/>
            <a:r>
              <a:rPr lang="en-US" sz="1900" dirty="0"/>
              <a:t>Merged miner includes a (coinbase) TX with hash of sidechain block</a:t>
            </a:r>
          </a:p>
          <a:p>
            <a:pPr lvl="1"/>
            <a:r>
              <a:rPr lang="en-US" sz="1900" dirty="0"/>
              <a:t>Merge miner doesn’t attempt to validate sidechain block</a:t>
            </a:r>
          </a:p>
          <a:p>
            <a:pPr lvl="1"/>
            <a:r>
              <a:rPr lang="en-AU" sz="1900" dirty="0"/>
              <a:t>Many mining pools merge-mine several sidechains, </a:t>
            </a:r>
            <a:r>
              <a:rPr lang="en-US" sz="1900" dirty="0"/>
              <a:t>e.g., Ghash.IO: Bitcoin, Namecoin, IXCoin, Devcoin</a:t>
            </a:r>
          </a:p>
          <a:p>
            <a:r>
              <a:rPr lang="en-US" dirty="0"/>
              <a:t>Sidechain client</a:t>
            </a:r>
          </a:p>
          <a:p>
            <a:pPr lvl="1"/>
            <a:r>
              <a:rPr lang="en-US" sz="1900" dirty="0"/>
              <a:t>Construct header for sidechain &amp; validate other sidechain blocks</a:t>
            </a:r>
          </a:p>
          <a:p>
            <a:pPr lvl="1"/>
            <a:r>
              <a:rPr lang="en-US" sz="1900" dirty="0"/>
              <a:t>Verify parent chain’s full or partial proof based on header</a:t>
            </a:r>
          </a:p>
          <a:p>
            <a:pPr lvl="1"/>
            <a:r>
              <a:rPr lang="en-US" sz="1900" dirty="0"/>
              <a:t>Append parent chain’s hash &amp; propagate sidechain block</a:t>
            </a:r>
          </a:p>
          <a:p>
            <a:r>
              <a:rPr lang="en-AU" dirty="0"/>
              <a:t>A small miner (or mining pool) on a large parent chain can ruin a sidechain</a:t>
            </a:r>
          </a:p>
          <a:p>
            <a:pPr lvl="1"/>
            <a:r>
              <a:rPr lang="en-US" sz="1900" dirty="0"/>
              <a:t>Increased </a:t>
            </a:r>
            <a:r>
              <a:rPr lang="en-AU" sz="1900" dirty="0"/>
              <a:t>centralisation</a:t>
            </a:r>
            <a:r>
              <a:rPr lang="en-US" sz="1900" dirty="0"/>
              <a:t> issues in sidechain</a:t>
            </a:r>
          </a:p>
          <a:p>
            <a:pPr lvl="1"/>
            <a:r>
              <a:rPr lang="en-US" sz="1900" dirty="0"/>
              <a:t>Miner may mine on different branches of the same sidechain</a:t>
            </a:r>
          </a:p>
          <a:p>
            <a:pPr lvl="1"/>
            <a:r>
              <a:rPr lang="en-US" sz="1900" dirty="0"/>
              <a:t>E.g., CoiledCoin </a:t>
            </a:r>
            <a:r>
              <a:rPr lang="en-AU" sz="1900" dirty="0"/>
              <a:t>by Eligius pool (</a:t>
            </a:r>
            <a:r>
              <a:rPr lang="en-US" sz="1900" dirty="0"/>
              <a:t>Jan 2012</a:t>
            </a:r>
            <a:r>
              <a:rPr lang="en-AU" sz="1900" dirty="0"/>
              <a:t>), TerraCoin by unknown (Jul 2013), WorldCoin by unknown (Nov 2013)</a:t>
            </a:r>
          </a:p>
        </p:txBody>
      </p:sp>
      <p:sp>
        <p:nvSpPr>
          <p:cNvPr id="4" name="Title 3">
            <a:extLst>
              <a:ext uri="{FF2B5EF4-FFF2-40B4-BE49-F238E27FC236}">
                <a16:creationId xmlns:a16="http://schemas.microsoft.com/office/drawing/2014/main" id="{DB702ABB-9333-E4DA-3755-AAEEFDBCD522}"/>
              </a:ext>
            </a:extLst>
          </p:cNvPr>
          <p:cNvSpPr>
            <a:spLocks noGrp="1"/>
          </p:cNvSpPr>
          <p:nvPr>
            <p:ph type="title"/>
          </p:nvPr>
        </p:nvSpPr>
        <p:spPr>
          <a:xfrm>
            <a:off x="648000" y="287999"/>
            <a:ext cx="6631640" cy="648000"/>
          </a:xfrm>
        </p:spPr>
        <p:txBody>
          <a:bodyPr/>
          <a:lstStyle/>
          <a:p>
            <a:r>
              <a:rPr lang="en-AU" dirty="0"/>
              <a:t>Merged Mining Pros &amp; Cons</a:t>
            </a:r>
          </a:p>
        </p:txBody>
      </p:sp>
      <p:sp>
        <p:nvSpPr>
          <p:cNvPr id="3" name="Slide Number Placeholder 2">
            <a:extLst>
              <a:ext uri="{FF2B5EF4-FFF2-40B4-BE49-F238E27FC236}">
                <a16:creationId xmlns:a16="http://schemas.microsoft.com/office/drawing/2014/main" id="{56B17D56-1FB8-3FEF-BED2-BF51FEE47327}"/>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37</a:t>
            </a:fld>
            <a:endParaRPr lang="en-US"/>
          </a:p>
        </p:txBody>
      </p:sp>
    </p:spTree>
    <p:extLst>
      <p:ext uri="{BB962C8B-B14F-4D97-AF65-F5344CB8AC3E}">
        <p14:creationId xmlns:p14="http://schemas.microsoft.com/office/powerpoint/2010/main" val="3777918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p:txBody>
          <a:bodyPr>
            <a:normAutofit/>
          </a:bodyPr>
          <a:lstStyle/>
          <a:p>
            <a:r>
              <a:rPr lang="en-US" dirty="0"/>
              <a:t>Full nodes require sizeable storage space</a:t>
            </a:r>
          </a:p>
          <a:p>
            <a:pPr lvl="1"/>
            <a:r>
              <a:rPr lang="en-US" altLang="zh-CN" sz="1800" dirty="0"/>
              <a:t>Bitcoin &gt; 460GB</a:t>
            </a:r>
          </a:p>
          <a:p>
            <a:pPr lvl="1"/>
            <a:r>
              <a:rPr lang="en-US" altLang="zh-CN" sz="1800" dirty="0"/>
              <a:t>Ethereum &gt; 650GB full node, &gt; 6TB archive node</a:t>
            </a:r>
          </a:p>
          <a:p>
            <a:r>
              <a:rPr lang="en-US" altLang="zh-CN" dirty="0" err="1"/>
              <a:t>Sharding</a:t>
            </a:r>
            <a:r>
              <a:rPr lang="en-US" altLang="zh-CN" dirty="0"/>
              <a:t> </a:t>
            </a:r>
          </a:p>
          <a:p>
            <a:pPr lvl="1"/>
            <a:r>
              <a:rPr lang="en-US" altLang="zh-CN" sz="1800" dirty="0"/>
              <a:t>Divide ledger state into pieces</a:t>
            </a:r>
          </a:p>
          <a:p>
            <a:pPr lvl="1"/>
            <a:r>
              <a:rPr lang="en-US" altLang="zh-CN" sz="1800" dirty="0"/>
              <a:t>Participating blockchain nodes only hold some shards </a:t>
            </a:r>
          </a:p>
          <a:p>
            <a:pPr lvl="1"/>
            <a:r>
              <a:rPr lang="en-US" altLang="zh-CN" sz="1800" dirty="0"/>
              <a:t>Enable parallel transaction execution</a:t>
            </a:r>
          </a:p>
          <a:p>
            <a:pPr lvl="1"/>
            <a:r>
              <a:rPr lang="en-US" altLang="zh-CN" sz="1800" dirty="0"/>
              <a:t>TX </a:t>
            </a:r>
            <a:r>
              <a:rPr lang="en-US" altLang="zh-CN" sz="1800" dirty="0" err="1"/>
              <a:t>sharding</a:t>
            </a:r>
            <a:r>
              <a:rPr lang="en-US" altLang="zh-CN" sz="1800" dirty="0"/>
              <a:t> vs. State </a:t>
            </a:r>
            <a:r>
              <a:rPr lang="en-US" altLang="zh-CN" sz="1800" dirty="0" err="1"/>
              <a:t>sharding</a:t>
            </a:r>
            <a:endParaRPr lang="en-US" altLang="zh-CN" sz="1800" dirty="0"/>
          </a:p>
        </p:txBody>
      </p:sp>
      <p:sp>
        <p:nvSpPr>
          <p:cNvPr id="2" name="Title 1"/>
          <p:cNvSpPr>
            <a:spLocks noGrp="1"/>
          </p:cNvSpPr>
          <p:nvPr>
            <p:ph type="title"/>
          </p:nvPr>
        </p:nvSpPr>
        <p:spPr/>
        <p:txBody>
          <a:bodyPr/>
          <a:lstStyle/>
          <a:p>
            <a:r>
              <a:rPr lang="en-US" dirty="0" err="1"/>
              <a:t>Sharding</a:t>
            </a:r>
            <a:endParaRPr lang="en-US" dirty="0"/>
          </a:p>
        </p:txBody>
      </p:sp>
      <p:sp>
        <p:nvSpPr>
          <p:cNvPr id="3" name="Rectangle 2"/>
          <p:cNvSpPr/>
          <p:nvPr/>
        </p:nvSpPr>
        <p:spPr>
          <a:xfrm>
            <a:off x="2514600" y="-771184"/>
            <a:ext cx="4114800" cy="1089529"/>
          </a:xfrm>
          <a:prstGeom prst="rect">
            <a:avLst/>
          </a:prstGeom>
        </p:spPr>
        <p:txBody>
          <a:bodyPr>
            <a:spAutoFit/>
          </a:bodyPr>
          <a:lstStyle/>
          <a:p>
            <a:pPr defTabSz="822960">
              <a:defRPr/>
            </a:pPr>
            <a:endParaRPr lang="en-US" sz="1620" dirty="0"/>
          </a:p>
          <a:p>
            <a:pPr defTabSz="822960">
              <a:defRPr/>
            </a:pPr>
            <a:endParaRPr lang="en-US" sz="1620" dirty="0"/>
          </a:p>
          <a:p>
            <a:endParaRPr lang="en-US" sz="1620" dirty="0"/>
          </a:p>
          <a:p>
            <a:endParaRPr lang="en-US" sz="1620" dirty="0"/>
          </a:p>
        </p:txBody>
      </p:sp>
      <p:graphicFrame>
        <p:nvGraphicFramePr>
          <p:cNvPr id="4" name="Table 19">
            <a:extLst>
              <a:ext uri="{FF2B5EF4-FFF2-40B4-BE49-F238E27FC236}">
                <a16:creationId xmlns:a16="http://schemas.microsoft.com/office/drawing/2014/main" id="{C826AF46-0D02-19F7-5CA0-61099D564981}"/>
              </a:ext>
            </a:extLst>
          </p:cNvPr>
          <p:cNvGraphicFramePr>
            <a:graphicFrameLocks noGrp="1"/>
          </p:cNvGraphicFramePr>
          <p:nvPr/>
        </p:nvGraphicFramePr>
        <p:xfrm>
          <a:off x="6512516" y="552465"/>
          <a:ext cx="1745047" cy="179451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Alice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3601656600"/>
                  </a:ext>
                </a:extLst>
              </a:tr>
              <a:tr h="278130">
                <a:tc>
                  <a:txBody>
                    <a:bodyPr/>
                    <a:lstStyle/>
                    <a:p>
                      <a:r>
                        <a:rPr lang="en-AU" sz="1100" dirty="0"/>
                        <a:t>Bob</a:t>
                      </a:r>
                    </a:p>
                  </a:txBody>
                  <a:tcPr marL="68580" marR="68580" marT="34290" marB="34290"/>
                </a:tc>
                <a:tc>
                  <a:txBody>
                    <a:bodyPr/>
                    <a:lstStyle/>
                    <a:p>
                      <a:pPr algn="r"/>
                      <a:r>
                        <a:rPr lang="en-AU" sz="1100" dirty="0"/>
                        <a:t>1000</a:t>
                      </a:r>
                    </a:p>
                  </a:txBody>
                  <a:tcPr marL="68580" marR="68580" marT="34290" marB="34290"/>
                </a:tc>
                <a:extLst>
                  <a:ext uri="{0D108BD9-81ED-4DB2-BD59-A6C34878D82A}">
                    <a16:rowId xmlns:a16="http://schemas.microsoft.com/office/drawing/2014/main" val="1907556881"/>
                  </a:ext>
                </a:extLst>
              </a:tr>
              <a:tr h="278130">
                <a:tc>
                  <a:txBody>
                    <a:bodyPr/>
                    <a:lstStyle/>
                    <a:p>
                      <a:r>
                        <a:rPr lang="en-AU" sz="1100" dirty="0"/>
                        <a:t>Charlie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2930255492"/>
                  </a:ext>
                </a:extLst>
              </a:tr>
              <a:tr h="278130">
                <a:tc>
                  <a:txBody>
                    <a:bodyPr/>
                    <a:lstStyle/>
                    <a:p>
                      <a:r>
                        <a:rPr lang="en-AU" sz="1100" dirty="0"/>
                        <a:t>Dave</a:t>
                      </a:r>
                    </a:p>
                  </a:txBody>
                  <a:tcPr marL="68580" marR="68580" marT="34290" marB="34290">
                    <a:solidFill>
                      <a:srgbClr val="78BE1F"/>
                    </a:solidFill>
                  </a:tcPr>
                </a:tc>
                <a:tc>
                  <a:txBody>
                    <a:bodyPr/>
                    <a:lstStyle/>
                    <a:p>
                      <a:pPr algn="r"/>
                      <a:r>
                        <a:rPr lang="en-AU" sz="1100" dirty="0"/>
                        <a:t>Plot 123 @ 2015</a:t>
                      </a:r>
                    </a:p>
                  </a:txBody>
                  <a:tcPr marL="68580" marR="68580" marT="34290" marB="34290">
                    <a:solidFill>
                      <a:srgbClr val="78BE1F"/>
                    </a:solidFill>
                  </a:tcPr>
                </a:tc>
                <a:extLst>
                  <a:ext uri="{0D108BD9-81ED-4DB2-BD59-A6C34878D82A}">
                    <a16:rowId xmlns:a16="http://schemas.microsoft.com/office/drawing/2014/main" val="2504533938"/>
                  </a:ext>
                </a:extLst>
              </a:tr>
              <a:tr h="388620">
                <a:tc>
                  <a:txBody>
                    <a:bodyPr/>
                    <a:lstStyle/>
                    <a:p>
                      <a:r>
                        <a:rPr lang="en-AU" sz="1100" dirty="0"/>
                        <a:t>Sweet Mango</a:t>
                      </a:r>
                    </a:p>
                  </a:txBody>
                  <a:tcPr marL="68580" marR="68580" marT="34290" marB="34290">
                    <a:solidFill>
                      <a:srgbClr val="78BE1F"/>
                    </a:solidFill>
                  </a:tcPr>
                </a:tc>
                <a:tc>
                  <a:txBody>
                    <a:bodyPr/>
                    <a:lstStyle/>
                    <a:p>
                      <a:pPr algn="r"/>
                      <a:r>
                        <a:rPr lang="en-AU" sz="1100" dirty="0"/>
                        <a:t>Bowen QUE, Org. Cert # 45781</a:t>
                      </a:r>
                    </a:p>
                  </a:txBody>
                  <a:tcPr marL="68580" marR="68580" marT="34290" marB="34290">
                    <a:solidFill>
                      <a:srgbClr val="78BE1F"/>
                    </a:solidFill>
                  </a:tcPr>
                </a:tc>
                <a:extLst>
                  <a:ext uri="{0D108BD9-81ED-4DB2-BD59-A6C34878D82A}">
                    <a16:rowId xmlns:a16="http://schemas.microsoft.com/office/drawing/2014/main" val="4083940198"/>
                  </a:ext>
                </a:extLst>
              </a:tr>
            </a:tbl>
          </a:graphicData>
        </a:graphic>
      </p:graphicFrame>
      <p:graphicFrame>
        <p:nvGraphicFramePr>
          <p:cNvPr id="5" name="Table 19">
            <a:extLst>
              <a:ext uri="{FF2B5EF4-FFF2-40B4-BE49-F238E27FC236}">
                <a16:creationId xmlns:a16="http://schemas.microsoft.com/office/drawing/2014/main" id="{B243B5F1-2E0E-92CE-35A7-439758DA9835}"/>
              </a:ext>
            </a:extLst>
          </p:cNvPr>
          <p:cNvGraphicFramePr>
            <a:graphicFrameLocks noGrp="1"/>
          </p:cNvGraphicFramePr>
          <p:nvPr/>
        </p:nvGraphicFramePr>
        <p:xfrm>
          <a:off x="3394589" y="4271772"/>
          <a:ext cx="1745047" cy="111252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Bob</a:t>
                      </a:r>
                    </a:p>
                  </a:txBody>
                  <a:tcPr marL="68580" marR="68580" marT="34290" marB="34290"/>
                </a:tc>
                <a:tc>
                  <a:txBody>
                    <a:bodyPr/>
                    <a:lstStyle/>
                    <a:p>
                      <a:pPr algn="r"/>
                      <a:r>
                        <a:rPr lang="en-AU" sz="1100" dirty="0"/>
                        <a:t>1000</a:t>
                      </a:r>
                    </a:p>
                  </a:txBody>
                  <a:tcPr marL="68580" marR="68580" marT="34290" marB="34290"/>
                </a:tc>
                <a:extLst>
                  <a:ext uri="{0D108BD9-81ED-4DB2-BD59-A6C34878D82A}">
                    <a16:rowId xmlns:a16="http://schemas.microsoft.com/office/drawing/2014/main" val="1907556881"/>
                  </a:ext>
                </a:extLst>
              </a:tr>
              <a:tr h="278130">
                <a:tc>
                  <a:txBody>
                    <a:bodyPr/>
                    <a:lstStyle/>
                    <a:p>
                      <a:r>
                        <a:rPr lang="en-AU" sz="1100" dirty="0"/>
                        <a:t>Charlie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2930255492"/>
                  </a:ext>
                </a:extLst>
              </a:tr>
              <a:tr h="278130">
                <a:tc>
                  <a:txBody>
                    <a:bodyPr/>
                    <a:lstStyle/>
                    <a:p>
                      <a:r>
                        <a:rPr lang="en-AU" sz="1100" dirty="0"/>
                        <a:t>Dave</a:t>
                      </a:r>
                    </a:p>
                  </a:txBody>
                  <a:tcPr marL="68580" marR="68580" marT="34290" marB="34290">
                    <a:solidFill>
                      <a:srgbClr val="78BE1F"/>
                    </a:solidFill>
                  </a:tcPr>
                </a:tc>
                <a:tc>
                  <a:txBody>
                    <a:bodyPr/>
                    <a:lstStyle/>
                    <a:p>
                      <a:pPr algn="r"/>
                      <a:r>
                        <a:rPr lang="en-AU" sz="1100" dirty="0"/>
                        <a:t>Plot 123 @ 2015</a:t>
                      </a:r>
                    </a:p>
                  </a:txBody>
                  <a:tcPr marL="68580" marR="68580" marT="34290" marB="34290">
                    <a:solidFill>
                      <a:srgbClr val="78BE1F"/>
                    </a:solidFill>
                  </a:tcPr>
                </a:tc>
                <a:extLst>
                  <a:ext uri="{0D108BD9-81ED-4DB2-BD59-A6C34878D82A}">
                    <a16:rowId xmlns:a16="http://schemas.microsoft.com/office/drawing/2014/main" val="2504533938"/>
                  </a:ext>
                </a:extLst>
              </a:tr>
            </a:tbl>
          </a:graphicData>
        </a:graphic>
      </p:graphicFrame>
      <p:graphicFrame>
        <p:nvGraphicFramePr>
          <p:cNvPr id="8" name="Table 19">
            <a:extLst>
              <a:ext uri="{FF2B5EF4-FFF2-40B4-BE49-F238E27FC236}">
                <a16:creationId xmlns:a16="http://schemas.microsoft.com/office/drawing/2014/main" id="{6A9465B1-030D-9066-4461-369317D28EDE}"/>
              </a:ext>
            </a:extLst>
          </p:cNvPr>
          <p:cNvGraphicFramePr>
            <a:graphicFrameLocks noGrp="1"/>
          </p:cNvGraphicFramePr>
          <p:nvPr/>
        </p:nvGraphicFramePr>
        <p:xfrm>
          <a:off x="7337340" y="2717914"/>
          <a:ext cx="1745047" cy="151638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Alice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3601656600"/>
                  </a:ext>
                </a:extLst>
              </a:tr>
              <a:tr h="278130">
                <a:tc>
                  <a:txBody>
                    <a:bodyPr/>
                    <a:lstStyle/>
                    <a:p>
                      <a:r>
                        <a:rPr lang="en-AU" sz="1100" dirty="0"/>
                        <a:t>Bob</a:t>
                      </a:r>
                    </a:p>
                  </a:txBody>
                  <a:tcPr marL="68580" marR="68580" marT="34290" marB="34290"/>
                </a:tc>
                <a:tc>
                  <a:txBody>
                    <a:bodyPr/>
                    <a:lstStyle/>
                    <a:p>
                      <a:pPr algn="r"/>
                      <a:r>
                        <a:rPr lang="en-AU" sz="1100" dirty="0"/>
                        <a:t>1000</a:t>
                      </a:r>
                    </a:p>
                  </a:txBody>
                  <a:tcPr marL="68580" marR="68580" marT="34290" marB="34290"/>
                </a:tc>
                <a:extLst>
                  <a:ext uri="{0D108BD9-81ED-4DB2-BD59-A6C34878D82A}">
                    <a16:rowId xmlns:a16="http://schemas.microsoft.com/office/drawing/2014/main" val="1907556881"/>
                  </a:ext>
                </a:extLst>
              </a:tr>
              <a:tr h="278130">
                <a:tc>
                  <a:txBody>
                    <a:bodyPr/>
                    <a:lstStyle/>
                    <a:p>
                      <a:r>
                        <a:rPr lang="en-AU" sz="1100" dirty="0"/>
                        <a:t>Dave</a:t>
                      </a:r>
                    </a:p>
                  </a:txBody>
                  <a:tcPr marL="68580" marR="68580" marT="34290" marB="34290">
                    <a:solidFill>
                      <a:srgbClr val="78BE1F"/>
                    </a:solidFill>
                  </a:tcPr>
                </a:tc>
                <a:tc>
                  <a:txBody>
                    <a:bodyPr/>
                    <a:lstStyle/>
                    <a:p>
                      <a:pPr algn="r"/>
                      <a:r>
                        <a:rPr lang="en-AU" sz="1100" dirty="0"/>
                        <a:t>Plot 123 @ 2015</a:t>
                      </a:r>
                    </a:p>
                  </a:txBody>
                  <a:tcPr marL="68580" marR="68580" marT="34290" marB="34290">
                    <a:solidFill>
                      <a:srgbClr val="78BE1F"/>
                    </a:solidFill>
                  </a:tcPr>
                </a:tc>
                <a:extLst>
                  <a:ext uri="{0D108BD9-81ED-4DB2-BD59-A6C34878D82A}">
                    <a16:rowId xmlns:a16="http://schemas.microsoft.com/office/drawing/2014/main" val="2504533938"/>
                  </a:ext>
                </a:extLst>
              </a:tr>
              <a:tr h="388620">
                <a:tc>
                  <a:txBody>
                    <a:bodyPr/>
                    <a:lstStyle/>
                    <a:p>
                      <a:r>
                        <a:rPr lang="en-AU" sz="1100" dirty="0"/>
                        <a:t>Sweet Mango</a:t>
                      </a:r>
                    </a:p>
                  </a:txBody>
                  <a:tcPr marL="68580" marR="68580" marT="34290" marB="34290">
                    <a:solidFill>
                      <a:srgbClr val="78BE1F"/>
                    </a:solidFill>
                  </a:tcPr>
                </a:tc>
                <a:tc>
                  <a:txBody>
                    <a:bodyPr/>
                    <a:lstStyle/>
                    <a:p>
                      <a:pPr algn="r"/>
                      <a:r>
                        <a:rPr lang="en-AU" sz="1100" dirty="0"/>
                        <a:t>Bowen QUE, Org. Cert # 45781</a:t>
                      </a:r>
                    </a:p>
                  </a:txBody>
                  <a:tcPr marL="68580" marR="68580" marT="34290" marB="34290">
                    <a:solidFill>
                      <a:srgbClr val="78BE1F"/>
                    </a:solidFill>
                  </a:tcPr>
                </a:tc>
                <a:extLst>
                  <a:ext uri="{0D108BD9-81ED-4DB2-BD59-A6C34878D82A}">
                    <a16:rowId xmlns:a16="http://schemas.microsoft.com/office/drawing/2014/main" val="4083940198"/>
                  </a:ext>
                </a:extLst>
              </a:tr>
            </a:tbl>
          </a:graphicData>
        </a:graphic>
      </p:graphicFrame>
      <p:graphicFrame>
        <p:nvGraphicFramePr>
          <p:cNvPr id="9" name="Table 19">
            <a:extLst>
              <a:ext uri="{FF2B5EF4-FFF2-40B4-BE49-F238E27FC236}">
                <a16:creationId xmlns:a16="http://schemas.microsoft.com/office/drawing/2014/main" id="{3685E6D7-86B2-FD2D-4F32-D615F975FA2E}"/>
              </a:ext>
            </a:extLst>
          </p:cNvPr>
          <p:cNvGraphicFramePr>
            <a:graphicFrameLocks noGrp="1"/>
          </p:cNvGraphicFramePr>
          <p:nvPr/>
        </p:nvGraphicFramePr>
        <p:xfrm>
          <a:off x="5402387" y="3556903"/>
          <a:ext cx="1745047" cy="1238250"/>
        </p:xfrm>
        <a:graphic>
          <a:graphicData uri="http://schemas.openxmlformats.org/drawingml/2006/table">
            <a:tbl>
              <a:tblPr firstRow="1">
                <a:tableStyleId>{5C22544A-7EE6-4342-B048-85BDC9FD1C3A}</a:tableStyleId>
              </a:tblPr>
              <a:tblGrid>
                <a:gridCol w="573157">
                  <a:extLst>
                    <a:ext uri="{9D8B030D-6E8A-4147-A177-3AD203B41FA5}">
                      <a16:colId xmlns:a16="http://schemas.microsoft.com/office/drawing/2014/main" val="156885627"/>
                    </a:ext>
                  </a:extLst>
                </a:gridCol>
                <a:gridCol w="1171890">
                  <a:extLst>
                    <a:ext uri="{9D8B030D-6E8A-4147-A177-3AD203B41FA5}">
                      <a16:colId xmlns:a16="http://schemas.microsoft.com/office/drawing/2014/main" val="3520014449"/>
                    </a:ext>
                  </a:extLst>
                </a:gridCol>
              </a:tblGrid>
              <a:tr h="278130">
                <a:tc>
                  <a:txBody>
                    <a:bodyPr/>
                    <a:lstStyle/>
                    <a:p>
                      <a:pPr algn="ctr"/>
                      <a:r>
                        <a:rPr lang="en-AU" sz="1100" dirty="0"/>
                        <a:t>ID</a:t>
                      </a:r>
                    </a:p>
                  </a:txBody>
                  <a:tcPr marL="68580" marR="68580" marT="34290" marB="34290"/>
                </a:tc>
                <a:tc>
                  <a:txBody>
                    <a:bodyPr/>
                    <a:lstStyle/>
                    <a:p>
                      <a:pPr algn="ctr"/>
                      <a:r>
                        <a:rPr lang="en-AU" sz="1100" dirty="0"/>
                        <a:t>Asset</a:t>
                      </a:r>
                    </a:p>
                  </a:txBody>
                  <a:tcPr marL="68580" marR="68580" marT="34290" marB="34290"/>
                </a:tc>
                <a:extLst>
                  <a:ext uri="{0D108BD9-81ED-4DB2-BD59-A6C34878D82A}">
                    <a16:rowId xmlns:a16="http://schemas.microsoft.com/office/drawing/2014/main" val="3704640424"/>
                  </a:ext>
                </a:extLst>
              </a:tr>
              <a:tr h="278130">
                <a:tc>
                  <a:txBody>
                    <a:bodyPr/>
                    <a:lstStyle/>
                    <a:p>
                      <a:r>
                        <a:rPr lang="en-AU" sz="1100" dirty="0"/>
                        <a:t>Alice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3601656600"/>
                  </a:ext>
                </a:extLst>
              </a:tr>
              <a:tr h="278130">
                <a:tc>
                  <a:txBody>
                    <a:bodyPr/>
                    <a:lstStyle/>
                    <a:p>
                      <a:r>
                        <a:rPr lang="en-AU" sz="1100" dirty="0"/>
                        <a:t>Charlie</a:t>
                      </a:r>
                    </a:p>
                  </a:txBody>
                  <a:tcPr marL="68580" marR="68580" marT="34290" marB="34290"/>
                </a:tc>
                <a:tc>
                  <a:txBody>
                    <a:bodyPr/>
                    <a:lstStyle/>
                    <a:p>
                      <a:pPr algn="r"/>
                      <a:r>
                        <a:rPr lang="en-AU" sz="1100" dirty="0"/>
                        <a:t>500</a:t>
                      </a:r>
                    </a:p>
                  </a:txBody>
                  <a:tcPr marL="68580" marR="68580" marT="34290" marB="34290"/>
                </a:tc>
                <a:extLst>
                  <a:ext uri="{0D108BD9-81ED-4DB2-BD59-A6C34878D82A}">
                    <a16:rowId xmlns:a16="http://schemas.microsoft.com/office/drawing/2014/main" val="2930255492"/>
                  </a:ext>
                </a:extLst>
              </a:tr>
              <a:tr h="388620">
                <a:tc>
                  <a:txBody>
                    <a:bodyPr/>
                    <a:lstStyle/>
                    <a:p>
                      <a:r>
                        <a:rPr lang="en-AU" sz="1100" dirty="0"/>
                        <a:t>Sweet Mango</a:t>
                      </a:r>
                    </a:p>
                  </a:txBody>
                  <a:tcPr marL="68580" marR="68580" marT="34290" marB="34290">
                    <a:solidFill>
                      <a:srgbClr val="78BE1F"/>
                    </a:solidFill>
                  </a:tcPr>
                </a:tc>
                <a:tc>
                  <a:txBody>
                    <a:bodyPr/>
                    <a:lstStyle/>
                    <a:p>
                      <a:pPr algn="r"/>
                      <a:r>
                        <a:rPr lang="en-AU" sz="1100" dirty="0"/>
                        <a:t>Bowen QUE, Org. Cert # 45781</a:t>
                      </a:r>
                    </a:p>
                  </a:txBody>
                  <a:tcPr marL="68580" marR="68580" marT="34290" marB="34290">
                    <a:solidFill>
                      <a:srgbClr val="78BE1F"/>
                    </a:solidFill>
                  </a:tcPr>
                </a:tc>
                <a:extLst>
                  <a:ext uri="{0D108BD9-81ED-4DB2-BD59-A6C34878D82A}">
                    <a16:rowId xmlns:a16="http://schemas.microsoft.com/office/drawing/2014/main" val="4083940198"/>
                  </a:ext>
                </a:extLst>
              </a:tr>
            </a:tbl>
          </a:graphicData>
        </a:graphic>
      </p:graphicFrame>
      <p:pic>
        <p:nvPicPr>
          <p:cNvPr id="10" name="Picture 9" descr="A tall building&#10;&#10;Description generated with very high confidence">
            <a:extLst>
              <a:ext uri="{FF2B5EF4-FFF2-40B4-BE49-F238E27FC236}">
                <a16:creationId xmlns:a16="http://schemas.microsoft.com/office/drawing/2014/main" id="{DF3A158F-2F64-2BA1-6618-E1FD4AACDAF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920399" y="3221456"/>
            <a:ext cx="326990" cy="540000"/>
          </a:xfrm>
          <a:prstGeom prst="rect">
            <a:avLst/>
          </a:prstGeom>
        </p:spPr>
      </p:pic>
      <p:pic>
        <p:nvPicPr>
          <p:cNvPr id="11" name="Picture 10">
            <a:extLst>
              <a:ext uri="{FF2B5EF4-FFF2-40B4-BE49-F238E27FC236}">
                <a16:creationId xmlns:a16="http://schemas.microsoft.com/office/drawing/2014/main" id="{8696C26A-CBC2-02B5-6F80-44DBFEF5A376}"/>
              </a:ext>
            </a:extLst>
          </p:cNvPr>
          <p:cNvPicPr>
            <a:picLocks noChangeAspect="1"/>
          </p:cNvPicPr>
          <p:nvPr/>
        </p:nvPicPr>
        <p:blipFill rotWithShape="1">
          <a:blip r:embed="rId4">
            <a:clrChange>
              <a:clrFrom>
                <a:srgbClr val="F8F8F5"/>
              </a:clrFrom>
              <a:clrTo>
                <a:srgbClr val="F8F8F5">
                  <a:alpha val="0"/>
                </a:srgbClr>
              </a:clrTo>
            </a:clrChange>
            <a:extLst>
              <a:ext uri="{837473B0-CC2E-450A-ABE3-18F120FF3D39}">
                <a1611:picAttrSrcUrl xmlns:a1611="http://schemas.microsoft.com/office/drawing/2016/11/main" r:id="rId5"/>
              </a:ext>
            </a:extLst>
          </a:blip>
          <a:srcRect l="8578" r="8578" b="51930"/>
          <a:stretch/>
        </p:blipFill>
        <p:spPr>
          <a:xfrm>
            <a:off x="7865277" y="287525"/>
            <a:ext cx="593277" cy="459000"/>
          </a:xfrm>
          <a:prstGeom prst="rect">
            <a:avLst/>
          </a:prstGeom>
        </p:spPr>
      </p:pic>
      <p:pic>
        <p:nvPicPr>
          <p:cNvPr id="12" name="Picture 11">
            <a:extLst>
              <a:ext uri="{FF2B5EF4-FFF2-40B4-BE49-F238E27FC236}">
                <a16:creationId xmlns:a16="http://schemas.microsoft.com/office/drawing/2014/main" id="{BF1B6F2C-8B1E-1AAB-2473-8EB749BF546A}"/>
              </a:ext>
            </a:extLst>
          </p:cNvPr>
          <p:cNvPicPr>
            <a:picLocks noChangeAspect="1"/>
          </p:cNvPicPr>
          <p:nvPr/>
        </p:nvPicPr>
        <p:blipFill rotWithShape="1">
          <a:blip r:embed="rId4">
            <a:clrChange>
              <a:clrFrom>
                <a:srgbClr val="F8F8F5"/>
              </a:clrFrom>
              <a:clrTo>
                <a:srgbClr val="F8F8F5">
                  <a:alpha val="0"/>
                </a:srgbClr>
              </a:clrTo>
            </a:clrChange>
            <a:extLst>
              <a:ext uri="{837473B0-CC2E-450A-ABE3-18F120FF3D39}">
                <a1611:picAttrSrcUrl xmlns:a1611="http://schemas.microsoft.com/office/drawing/2016/11/main" r:id="rId5"/>
              </a:ext>
            </a:extLst>
          </a:blip>
          <a:srcRect l="5968" r="5968" b="51930"/>
          <a:stretch/>
        </p:blipFill>
        <p:spPr>
          <a:xfrm>
            <a:off x="8634753" y="2437746"/>
            <a:ext cx="630660" cy="459000"/>
          </a:xfrm>
          <a:prstGeom prst="rect">
            <a:avLst/>
          </a:prstGeom>
        </p:spPr>
      </p:pic>
      <p:pic>
        <p:nvPicPr>
          <p:cNvPr id="13" name="Picture 12" descr="A drawing of a cartoon character&#10;&#10;Description generated with high confidence">
            <a:extLst>
              <a:ext uri="{FF2B5EF4-FFF2-40B4-BE49-F238E27FC236}">
                <a16:creationId xmlns:a16="http://schemas.microsoft.com/office/drawing/2014/main" id="{C4E14E6C-B8D4-B60F-13AF-B9C13B2D5FF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796801" y="4034151"/>
            <a:ext cx="459000" cy="459000"/>
          </a:xfrm>
          <a:prstGeom prst="rect">
            <a:avLst/>
          </a:prstGeom>
        </p:spPr>
      </p:pic>
      <p:sp>
        <p:nvSpPr>
          <p:cNvPr id="14" name="Slide Number Placeholder 13">
            <a:extLst>
              <a:ext uri="{FF2B5EF4-FFF2-40B4-BE49-F238E27FC236}">
                <a16:creationId xmlns:a16="http://schemas.microsoft.com/office/drawing/2014/main" id="{94E9D3F6-4595-DE23-03C3-4A646B111524}"/>
              </a:ext>
            </a:extLst>
          </p:cNvPr>
          <p:cNvSpPr>
            <a:spLocks noGrp="1"/>
          </p:cNvSpPr>
          <p:nvPr>
            <p:ph type="sldNum" sz="quarter" idx="4"/>
          </p:nvPr>
        </p:nvSpPr>
        <p:spPr/>
        <p:txBody>
          <a:bodyPr/>
          <a:lstStyle/>
          <a:p>
            <a:fld id="{97F98C0B-273E-428A-ABCF-EBED2BA25188}" type="slidenum">
              <a:rPr lang="en-US" smtClean="0"/>
              <a:t>38</a:t>
            </a:fld>
            <a:endParaRPr lang="en-US"/>
          </a:p>
        </p:txBody>
      </p:sp>
    </p:spTree>
    <p:extLst>
      <p:ext uri="{BB962C8B-B14F-4D97-AF65-F5344CB8AC3E}">
        <p14:creationId xmlns:p14="http://schemas.microsoft.com/office/powerpoint/2010/main" val="2506507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E77067C3-326A-4F53-959C-75D4D1924D41}"/>
              </a:ext>
            </a:extLst>
          </p:cNvPr>
          <p:cNvSpPr>
            <a:spLocks noGrp="1"/>
          </p:cNvSpPr>
          <p:nvPr>
            <p:ph idx="1"/>
          </p:nvPr>
        </p:nvSpPr>
        <p:spPr>
          <a:xfrm>
            <a:off x="648000" y="3865612"/>
            <a:ext cx="7920000" cy="1224136"/>
          </a:xfrm>
        </p:spPr>
        <p:txBody>
          <a:bodyPr>
            <a:normAutofit fontScale="92500"/>
          </a:bodyPr>
          <a:lstStyle/>
          <a:p>
            <a:r>
              <a:rPr lang="en-AU" dirty="0"/>
              <a:t>Shard to execute transaction is determined based on sender’s address</a:t>
            </a:r>
          </a:p>
          <a:p>
            <a:r>
              <a:rPr lang="en-AU" dirty="0"/>
              <a:t>Can prevent double spending</a:t>
            </a:r>
          </a:p>
          <a:p>
            <a:r>
              <a:rPr lang="en-AU" dirty="0"/>
              <a:t>Doesn’t work well with smart contracts</a:t>
            </a:r>
          </a:p>
        </p:txBody>
      </p:sp>
      <p:sp>
        <p:nvSpPr>
          <p:cNvPr id="17" name="Title 16">
            <a:extLst>
              <a:ext uri="{FF2B5EF4-FFF2-40B4-BE49-F238E27FC236}">
                <a16:creationId xmlns:a16="http://schemas.microsoft.com/office/drawing/2014/main" id="{F3DAB01A-ABEA-2403-5772-2962C63F4AF9}"/>
              </a:ext>
            </a:extLst>
          </p:cNvPr>
          <p:cNvSpPr>
            <a:spLocks noGrp="1"/>
          </p:cNvSpPr>
          <p:nvPr>
            <p:ph type="title"/>
          </p:nvPr>
        </p:nvSpPr>
        <p:spPr/>
        <p:txBody>
          <a:bodyPr/>
          <a:lstStyle/>
          <a:p>
            <a:r>
              <a:rPr lang="en-US" altLang="zh-CN" dirty="0"/>
              <a:t>Transaction </a:t>
            </a:r>
            <a:r>
              <a:rPr lang="en-US" altLang="zh-CN" dirty="0" err="1"/>
              <a:t>Sharding</a:t>
            </a:r>
            <a:endParaRPr lang="en-AU" dirty="0"/>
          </a:p>
        </p:txBody>
      </p:sp>
      <p:sp>
        <p:nvSpPr>
          <p:cNvPr id="3" name="Rectangle 2"/>
          <p:cNvSpPr/>
          <p:nvPr/>
        </p:nvSpPr>
        <p:spPr>
          <a:xfrm>
            <a:off x="2514600" y="-771184"/>
            <a:ext cx="4114800" cy="1089529"/>
          </a:xfrm>
          <a:prstGeom prst="rect">
            <a:avLst/>
          </a:prstGeom>
        </p:spPr>
        <p:txBody>
          <a:bodyPr>
            <a:spAutoFit/>
          </a:bodyPr>
          <a:lstStyle/>
          <a:p>
            <a:pPr defTabSz="822960">
              <a:defRPr/>
            </a:pPr>
            <a:endParaRPr lang="en-US" sz="1620" dirty="0"/>
          </a:p>
          <a:p>
            <a:pPr defTabSz="822960">
              <a:defRPr/>
            </a:pPr>
            <a:endParaRPr lang="en-US" sz="1620" dirty="0"/>
          </a:p>
          <a:p>
            <a:endParaRPr lang="en-US" sz="1620" dirty="0"/>
          </a:p>
          <a:p>
            <a:endParaRPr lang="en-US" sz="1620" dirty="0"/>
          </a:p>
        </p:txBody>
      </p:sp>
      <p:pic>
        <p:nvPicPr>
          <p:cNvPr id="7" name="Picture 6" descr="Screen Shot 2019-01-11 at 11.59.2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74" y="1404905"/>
            <a:ext cx="4034414" cy="2310619"/>
          </a:xfrm>
          <a:prstGeom prst="rect">
            <a:avLst/>
          </a:prstGeom>
        </p:spPr>
      </p:pic>
      <p:pic>
        <p:nvPicPr>
          <p:cNvPr id="9" name="Picture 8" descr="zilliqa-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8521" y="481236"/>
            <a:ext cx="813290" cy="813290"/>
          </a:xfrm>
          <a:prstGeom prst="rect">
            <a:avLst/>
          </a:prstGeom>
        </p:spPr>
      </p:pic>
      <p:pic>
        <p:nvPicPr>
          <p:cNvPr id="4" name="Picture 3" descr="sharding.png">
            <a:extLst>
              <a:ext uri="{FF2B5EF4-FFF2-40B4-BE49-F238E27FC236}">
                <a16:creationId xmlns:a16="http://schemas.microsoft.com/office/drawing/2014/main" id="{AB607974-6F3F-0959-9510-71F11EC1BA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8265" y="1373088"/>
            <a:ext cx="4303141" cy="2342436"/>
          </a:xfrm>
          <a:prstGeom prst="rect">
            <a:avLst/>
          </a:prstGeom>
        </p:spPr>
      </p:pic>
      <p:sp>
        <p:nvSpPr>
          <p:cNvPr id="2" name="Slide Number Placeholder 1">
            <a:extLst>
              <a:ext uri="{FF2B5EF4-FFF2-40B4-BE49-F238E27FC236}">
                <a16:creationId xmlns:a16="http://schemas.microsoft.com/office/drawing/2014/main" id="{136ED476-5C9E-AA97-7DEC-751179BFA1C2}"/>
              </a:ext>
            </a:extLst>
          </p:cNvPr>
          <p:cNvSpPr>
            <a:spLocks noGrp="1"/>
          </p:cNvSpPr>
          <p:nvPr>
            <p:ph type="sldNum" sz="quarter" idx="4"/>
          </p:nvPr>
        </p:nvSpPr>
        <p:spPr/>
        <p:txBody>
          <a:bodyPr/>
          <a:lstStyle/>
          <a:p>
            <a:fld id="{97F98C0B-273E-428A-ABCF-EBED2BA25188}" type="slidenum">
              <a:rPr lang="en-US" smtClean="0"/>
              <a:t>39</a:t>
            </a:fld>
            <a:endParaRPr lang="en-US"/>
          </a:p>
        </p:txBody>
      </p:sp>
    </p:spTree>
    <p:extLst>
      <p:ext uri="{BB962C8B-B14F-4D97-AF65-F5344CB8AC3E}">
        <p14:creationId xmlns:p14="http://schemas.microsoft.com/office/powerpoint/2010/main" val="166974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00" y="287999"/>
            <a:ext cx="7920000" cy="648000"/>
          </a:xfrm>
        </p:spPr>
        <p:txBody>
          <a:bodyPr anchor="t">
            <a:normAutofit/>
          </a:bodyPr>
          <a:lstStyle/>
          <a:p>
            <a:r>
              <a:rPr lang="en-US"/>
              <a:t>Taxonomy</a:t>
            </a:r>
            <a:endParaRPr lang="en-US" dirty="0"/>
          </a:p>
        </p:txBody>
      </p:sp>
      <p:sp>
        <p:nvSpPr>
          <p:cNvPr id="5" name="Content Placeholder 4">
            <a:extLst>
              <a:ext uri="{FF2B5EF4-FFF2-40B4-BE49-F238E27FC236}">
                <a16:creationId xmlns:a16="http://schemas.microsoft.com/office/drawing/2014/main" id="{E79F780D-56C8-BBFC-3FD1-F2B9ADFD1FE5}"/>
              </a:ext>
            </a:extLst>
          </p:cNvPr>
          <p:cNvSpPr>
            <a:spLocks noGrp="1"/>
          </p:cNvSpPr>
          <p:nvPr>
            <p:ph sz="half" idx="1"/>
          </p:nvPr>
        </p:nvSpPr>
        <p:spPr>
          <a:xfrm>
            <a:off x="628650" y="1521354"/>
            <a:ext cx="3886200" cy="3626115"/>
          </a:xfrm>
        </p:spPr>
        <p:txBody>
          <a:bodyPr>
            <a:normAutofit fontScale="85000" lnSpcReduction="20000"/>
          </a:bodyPr>
          <a:lstStyle/>
          <a:p>
            <a:r>
              <a:rPr lang="en-US" dirty="0"/>
              <a:t>Practice &amp; science of classification of things or concepts, including principles that underlie such classification</a:t>
            </a:r>
          </a:p>
          <a:p>
            <a:r>
              <a:rPr lang="en-US" dirty="0"/>
              <a:t>Diverse range of blockchains has emerged</a:t>
            </a:r>
          </a:p>
          <a:p>
            <a:pPr lvl="1"/>
            <a:r>
              <a:rPr lang="en-US" sz="1900" dirty="0"/>
              <a:t>Complex internal structures, many variants, &amp; configurations</a:t>
            </a:r>
          </a:p>
          <a:p>
            <a:pPr lvl="1"/>
            <a:r>
              <a:rPr lang="en-US" sz="1900" dirty="0"/>
              <a:t>Difficult to compare &amp; contrast</a:t>
            </a:r>
          </a:p>
          <a:p>
            <a:r>
              <a:rPr lang="en-US" dirty="0"/>
              <a:t>Blockchain taxonomy</a:t>
            </a:r>
          </a:p>
          <a:p>
            <a:pPr lvl="1"/>
            <a:r>
              <a:rPr lang="en-US" sz="1900" dirty="0"/>
              <a:t>Dimensions &amp; categories for classifying blockchains </a:t>
            </a:r>
          </a:p>
          <a:p>
            <a:pPr lvl="1"/>
            <a:r>
              <a:rPr lang="en-US" sz="1900" dirty="0"/>
              <a:t>Enhance understanding by</a:t>
            </a:r>
          </a:p>
          <a:p>
            <a:pPr lvl="2"/>
            <a:r>
              <a:rPr lang="en-US" sz="1600" dirty="0"/>
              <a:t>Exploring conceptual design space</a:t>
            </a:r>
          </a:p>
          <a:p>
            <a:pPr lvl="2"/>
            <a:r>
              <a:rPr lang="en-US" sz="1600" dirty="0"/>
              <a:t>Compare &amp; evaluate design options</a:t>
            </a:r>
          </a:p>
          <a:p>
            <a:pPr lvl="2"/>
            <a:r>
              <a:rPr lang="en-US" sz="1600" dirty="0"/>
              <a:t>Assess their impact on quality attributes</a:t>
            </a:r>
          </a:p>
        </p:txBody>
      </p:sp>
      <p:sp>
        <p:nvSpPr>
          <p:cNvPr id="10" name="Content Placeholder 9">
            <a:extLst>
              <a:ext uri="{FF2B5EF4-FFF2-40B4-BE49-F238E27FC236}">
                <a16:creationId xmlns:a16="http://schemas.microsoft.com/office/drawing/2014/main" id="{525460B1-5C91-76F7-687A-53193C2BE7A3}"/>
              </a:ext>
            </a:extLst>
          </p:cNvPr>
          <p:cNvSpPr>
            <a:spLocks noGrp="1"/>
          </p:cNvSpPr>
          <p:nvPr>
            <p:ph sz="half" idx="2"/>
          </p:nvPr>
        </p:nvSpPr>
        <p:spPr/>
        <p:txBody>
          <a:bodyPr>
            <a:normAutofit fontScale="85000" lnSpcReduction="20000"/>
          </a:bodyPr>
          <a:lstStyle/>
          <a:p>
            <a:endParaRPr lang="en-AU"/>
          </a:p>
        </p:txBody>
      </p:sp>
      <p:sp>
        <p:nvSpPr>
          <p:cNvPr id="3" name="Slide Number Placeholder 2">
            <a:extLst>
              <a:ext uri="{FF2B5EF4-FFF2-40B4-BE49-F238E27FC236}">
                <a16:creationId xmlns:a16="http://schemas.microsoft.com/office/drawing/2014/main" id="{14A7DDA1-7495-548A-32BA-B6FA0782E2D2}"/>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4</a:t>
            </a:fld>
            <a:endParaRPr lang="en-US"/>
          </a:p>
        </p:txBody>
      </p:sp>
      <p:pic>
        <p:nvPicPr>
          <p:cNvPr id="7" name="Picture 6" descr="What-is-Website-Taxonomy-and-Metadata__Website-Taxonomy.png"/>
          <p:cNvPicPr>
            <a:picLocks noChangeAspect="1"/>
          </p:cNvPicPr>
          <p:nvPr/>
        </p:nvPicPr>
        <p:blipFill rotWithShape="1">
          <a:blip r:embed="rId3">
            <a:extLst>
              <a:ext uri="{28A0092B-C50C-407E-A947-70E740481C1C}">
                <a14:useLocalDpi xmlns:a14="http://schemas.microsoft.com/office/drawing/2010/main" val="0"/>
              </a:ext>
            </a:extLst>
          </a:blip>
          <a:srcRect t="30052"/>
          <a:stretch/>
        </p:blipFill>
        <p:spPr>
          <a:xfrm>
            <a:off x="4853880" y="1661066"/>
            <a:ext cx="4038600" cy="2824919"/>
          </a:xfrm>
          <a:prstGeom prst="rect">
            <a:avLst/>
          </a:prstGeom>
          <a:noFill/>
        </p:spPr>
      </p:pic>
    </p:spTree>
    <p:extLst>
      <p:ext uri="{BB962C8B-B14F-4D97-AF65-F5344CB8AC3E}">
        <p14:creationId xmlns:p14="http://schemas.microsoft.com/office/powerpoint/2010/main" val="2449853475"/>
      </p:ext>
    </p:extLst>
  </p:cSld>
  <p:clrMapOvr>
    <a:masterClrMapping/>
  </p:clrMapOvr>
  <mc:AlternateContent xmlns:mc="http://schemas.openxmlformats.org/markup-compatibility/2006" xmlns:p14="http://schemas.microsoft.com/office/powerpoint/2010/main">
    <mc:Choice Requires="p14">
      <p:transition spd="slow" p14:dur="2000" advTm="49260"/>
    </mc:Choice>
    <mc:Fallback xmlns="">
      <p:transition xmlns:p14="http://schemas.microsoft.com/office/powerpoint/2010/main" spd="slow" advTm="4926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251522" y="1584858"/>
            <a:ext cx="3996442" cy="3262750"/>
          </a:xfrm>
        </p:spPr>
        <p:txBody>
          <a:bodyPr>
            <a:normAutofit/>
          </a:bodyPr>
          <a:lstStyle/>
          <a:p>
            <a:r>
              <a:rPr lang="en-US" dirty="0"/>
              <a:t>After </a:t>
            </a:r>
            <a:r>
              <a:rPr lang="en-US" dirty="0" err="1"/>
              <a:t>sharding</a:t>
            </a:r>
            <a:r>
              <a:rPr lang="en-US" dirty="0"/>
              <a:t> is activated</a:t>
            </a:r>
          </a:p>
          <a:p>
            <a:pPr lvl="1"/>
            <a:r>
              <a:rPr lang="en-US" altLang="zh-CN" sz="1800" dirty="0"/>
              <a:t>Ledger state is split into shards</a:t>
            </a:r>
          </a:p>
          <a:p>
            <a:pPr lvl="1"/>
            <a:r>
              <a:rPr lang="en-US" altLang="zh-CN" sz="1800" dirty="0"/>
              <a:t>Each account is in 1 shard</a:t>
            </a:r>
          </a:p>
          <a:p>
            <a:pPr lvl="1"/>
            <a:r>
              <a:rPr lang="en-US" altLang="zh-CN" sz="1800" dirty="0"/>
              <a:t>Accounts can easily transact with other accounts within same shard</a:t>
            </a:r>
          </a:p>
          <a:p>
            <a:r>
              <a:rPr lang="en-US" altLang="zh-CN" dirty="0"/>
              <a:t>2 levels of interaction</a:t>
            </a:r>
          </a:p>
          <a:p>
            <a:pPr marL="0" indent="0">
              <a:buNone/>
            </a:pPr>
            <a:endParaRPr lang="en-US" altLang="zh-CN" dirty="0"/>
          </a:p>
        </p:txBody>
      </p:sp>
      <p:sp>
        <p:nvSpPr>
          <p:cNvPr id="2" name="Title 1"/>
          <p:cNvSpPr>
            <a:spLocks noGrp="1"/>
          </p:cNvSpPr>
          <p:nvPr>
            <p:ph type="title"/>
          </p:nvPr>
        </p:nvSpPr>
        <p:spPr>
          <a:xfrm>
            <a:off x="648000" y="287999"/>
            <a:ext cx="7920000" cy="648000"/>
          </a:xfrm>
        </p:spPr>
        <p:txBody>
          <a:bodyPr>
            <a:noAutofit/>
          </a:bodyPr>
          <a:lstStyle/>
          <a:p>
            <a:r>
              <a:rPr lang="en-US" sz="3200" dirty="0"/>
              <a:t>State </a:t>
            </a:r>
            <a:r>
              <a:rPr lang="en-US" sz="3200" dirty="0" err="1"/>
              <a:t>Sharding</a:t>
            </a:r>
            <a:r>
              <a:rPr lang="en-US" sz="3200" dirty="0"/>
              <a:t> in Ethereum 2.0 (Not in Road Map)</a:t>
            </a:r>
          </a:p>
        </p:txBody>
      </p:sp>
      <p:sp>
        <p:nvSpPr>
          <p:cNvPr id="3" name="Rectangle 2"/>
          <p:cNvSpPr/>
          <p:nvPr/>
        </p:nvSpPr>
        <p:spPr>
          <a:xfrm>
            <a:off x="2514600" y="-771184"/>
            <a:ext cx="4114800" cy="1089529"/>
          </a:xfrm>
          <a:prstGeom prst="rect">
            <a:avLst/>
          </a:prstGeom>
        </p:spPr>
        <p:txBody>
          <a:bodyPr>
            <a:spAutoFit/>
          </a:bodyPr>
          <a:lstStyle/>
          <a:p>
            <a:pPr defTabSz="822960">
              <a:defRPr/>
            </a:pPr>
            <a:endParaRPr lang="en-US" sz="1620" dirty="0"/>
          </a:p>
          <a:p>
            <a:pPr defTabSz="822960">
              <a:defRPr/>
            </a:pPr>
            <a:endParaRPr lang="en-US" sz="1620" dirty="0"/>
          </a:p>
          <a:p>
            <a:endParaRPr lang="en-US" sz="1620" dirty="0"/>
          </a:p>
          <a:p>
            <a:endParaRPr lang="en-US" sz="1620" dirty="0"/>
          </a:p>
        </p:txBody>
      </p:sp>
      <p:pic>
        <p:nvPicPr>
          <p:cNvPr id="5" name="Picture 4" descr="shard.png"/>
          <p:cNvPicPr>
            <a:picLocks noChangeAspect="1"/>
          </p:cNvPicPr>
          <p:nvPr/>
        </p:nvPicPr>
        <p:blipFill rotWithShape="1">
          <a:blip r:embed="rId3">
            <a:extLst>
              <a:ext uri="{28A0092B-C50C-407E-A947-70E740481C1C}">
                <a14:useLocalDpi xmlns:a14="http://schemas.microsoft.com/office/drawing/2010/main" val="0"/>
              </a:ext>
            </a:extLst>
          </a:blip>
          <a:srcRect l="5555" t="8641" r="4594" b="6828"/>
          <a:stretch/>
        </p:blipFill>
        <p:spPr>
          <a:xfrm>
            <a:off x="4247964" y="3181537"/>
            <a:ext cx="3578468" cy="1914757"/>
          </a:xfrm>
          <a:prstGeom prst="rect">
            <a:avLst/>
          </a:prstGeom>
        </p:spPr>
      </p:pic>
      <p:sp>
        <p:nvSpPr>
          <p:cNvPr id="6" name="TextBox 5"/>
          <p:cNvSpPr txBox="1"/>
          <p:nvPr/>
        </p:nvSpPr>
        <p:spPr>
          <a:xfrm>
            <a:off x="521550" y="3843448"/>
            <a:ext cx="3330370" cy="707886"/>
          </a:xfrm>
          <a:prstGeom prst="rect">
            <a:avLst/>
          </a:prstGeom>
          <a:solidFill>
            <a:schemeClr val="accent1"/>
          </a:solidFill>
        </p:spPr>
        <p:txBody>
          <a:bodyPr wrap="square" rtlCol="0">
            <a:spAutoFit/>
          </a:bodyPr>
          <a:lstStyle/>
          <a:p>
            <a:pPr algn="ctr"/>
            <a:r>
              <a:rPr lang="en-US" sz="2000" dirty="0"/>
              <a:t>Random validator who needs to verify transactions in shard</a:t>
            </a:r>
          </a:p>
        </p:txBody>
      </p:sp>
      <p:pic>
        <p:nvPicPr>
          <p:cNvPr id="12" name="Picture 11" descr="glob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7" y="1119102"/>
            <a:ext cx="5099537" cy="2345787"/>
          </a:xfrm>
          <a:prstGeom prst="rect">
            <a:avLst/>
          </a:prstGeom>
        </p:spPr>
      </p:pic>
      <p:sp>
        <p:nvSpPr>
          <p:cNvPr id="14" name="TextBox 13">
            <a:extLst>
              <a:ext uri="{FF2B5EF4-FFF2-40B4-BE49-F238E27FC236}">
                <a16:creationId xmlns:a16="http://schemas.microsoft.com/office/drawing/2014/main" id="{3492ADFF-4DE5-CF28-025A-C6A5EBEA28D8}"/>
              </a:ext>
            </a:extLst>
          </p:cNvPr>
          <p:cNvSpPr txBox="1"/>
          <p:nvPr/>
        </p:nvSpPr>
        <p:spPr>
          <a:xfrm>
            <a:off x="500386" y="4907679"/>
            <a:ext cx="4104457" cy="307777"/>
          </a:xfrm>
          <a:prstGeom prst="rect">
            <a:avLst/>
          </a:prstGeom>
          <a:noFill/>
        </p:spPr>
        <p:txBody>
          <a:bodyPr wrap="square" rtlCol="0">
            <a:spAutoFit/>
          </a:bodyPr>
          <a:lstStyle/>
          <a:p>
            <a:r>
              <a:rPr lang="en-AU" sz="1400" dirty="0"/>
              <a:t>Source: </a:t>
            </a:r>
            <a:r>
              <a:rPr lang="en-AU" sz="1400" dirty="0">
                <a:hlinkClick r:id="rId5"/>
              </a:rPr>
              <a:t>What are Ethereum Nodes And Sharding?</a:t>
            </a:r>
            <a:endParaRPr lang="en-AU" sz="1400" dirty="0"/>
          </a:p>
        </p:txBody>
      </p:sp>
      <p:sp>
        <p:nvSpPr>
          <p:cNvPr id="4" name="Slide Number Placeholder 3">
            <a:extLst>
              <a:ext uri="{FF2B5EF4-FFF2-40B4-BE49-F238E27FC236}">
                <a16:creationId xmlns:a16="http://schemas.microsoft.com/office/drawing/2014/main" id="{7D2E4B83-9FF5-858E-530A-B51704EE1755}"/>
              </a:ext>
            </a:extLst>
          </p:cNvPr>
          <p:cNvSpPr>
            <a:spLocks noGrp="1"/>
          </p:cNvSpPr>
          <p:nvPr>
            <p:ph type="sldNum" sz="quarter" idx="4"/>
          </p:nvPr>
        </p:nvSpPr>
        <p:spPr/>
        <p:txBody>
          <a:bodyPr/>
          <a:lstStyle/>
          <a:p>
            <a:fld id="{97F98C0B-273E-428A-ABCF-EBED2BA25188}" type="slidenum">
              <a:rPr lang="en-US" smtClean="0"/>
              <a:t>40</a:t>
            </a:fld>
            <a:endParaRPr lang="en-US"/>
          </a:p>
        </p:txBody>
      </p:sp>
    </p:spTree>
    <p:extLst>
      <p:ext uri="{BB962C8B-B14F-4D97-AF65-F5344CB8AC3E}">
        <p14:creationId xmlns:p14="http://schemas.microsoft.com/office/powerpoint/2010/main" val="3484524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receipt.png"/>
          <p:cNvPicPr>
            <a:picLocks noChangeAspect="1"/>
          </p:cNvPicPr>
          <p:nvPr/>
        </p:nvPicPr>
        <p:blipFill rotWithShape="1">
          <a:blip r:embed="rId3">
            <a:extLst>
              <a:ext uri="{28A0092B-C50C-407E-A947-70E740481C1C}">
                <a14:useLocalDpi xmlns:a14="http://schemas.microsoft.com/office/drawing/2010/main" val="0"/>
              </a:ext>
            </a:extLst>
          </a:blip>
          <a:srcRect t="5685" b="5669"/>
          <a:stretch/>
        </p:blipFill>
        <p:spPr>
          <a:xfrm>
            <a:off x="4960845" y="1172514"/>
            <a:ext cx="3562359" cy="3974967"/>
          </a:xfrm>
          <a:prstGeom prst="rect">
            <a:avLst/>
          </a:prstGeom>
        </p:spPr>
      </p:pic>
      <p:sp>
        <p:nvSpPr>
          <p:cNvPr id="13" name="Content Placeholder 2"/>
          <p:cNvSpPr>
            <a:spLocks noGrp="1"/>
          </p:cNvSpPr>
          <p:nvPr>
            <p:ph idx="1"/>
          </p:nvPr>
        </p:nvSpPr>
        <p:spPr>
          <a:xfrm>
            <a:off x="647700" y="1273175"/>
            <a:ext cx="4557713" cy="3695700"/>
          </a:xfrm>
        </p:spPr>
        <p:txBody>
          <a:bodyPr>
            <a:normAutofit/>
          </a:bodyPr>
          <a:lstStyle/>
          <a:p>
            <a:r>
              <a:rPr lang="en-US" dirty="0"/>
              <a:t>Cross-shard communication</a:t>
            </a:r>
          </a:p>
          <a:p>
            <a:pPr lvl="1"/>
            <a:r>
              <a:rPr lang="en-US" altLang="zh-CN" sz="1800" dirty="0"/>
              <a:t>Receipt of TX can be accessed via multiple Merkle trees from the TX group Merkle root</a:t>
            </a:r>
          </a:p>
          <a:p>
            <a:r>
              <a:rPr lang="en-US" altLang="zh-CN" dirty="0"/>
              <a:t>Transaction does</a:t>
            </a:r>
          </a:p>
          <a:p>
            <a:pPr lvl="1"/>
            <a:r>
              <a:rPr lang="en-US" altLang="zh-CN" sz="1800" dirty="0"/>
              <a:t>Change the state of shard</a:t>
            </a:r>
          </a:p>
          <a:p>
            <a:pPr lvl="1"/>
            <a:r>
              <a:rPr lang="en-US" altLang="zh-CN" sz="1800" dirty="0"/>
              <a:t>Generate a receipt</a:t>
            </a:r>
          </a:p>
          <a:p>
            <a:r>
              <a:rPr lang="en-US" altLang="zh-CN" dirty="0"/>
              <a:t>Receipts are stored in a distributed shared memory</a:t>
            </a:r>
          </a:p>
          <a:p>
            <a:pPr lvl="1"/>
            <a:r>
              <a:rPr lang="en-US" altLang="zh-CN" sz="1800" dirty="0"/>
              <a:t>Seen by other shards, but not modified by them</a:t>
            </a:r>
          </a:p>
        </p:txBody>
      </p:sp>
      <p:sp>
        <p:nvSpPr>
          <p:cNvPr id="2" name="Title 1"/>
          <p:cNvSpPr>
            <a:spLocks noGrp="1"/>
          </p:cNvSpPr>
          <p:nvPr>
            <p:ph type="title"/>
          </p:nvPr>
        </p:nvSpPr>
        <p:spPr>
          <a:xfrm>
            <a:off x="648000" y="287999"/>
            <a:ext cx="6631640" cy="648000"/>
          </a:xfrm>
        </p:spPr>
        <p:txBody>
          <a:bodyPr>
            <a:normAutofit fontScale="90000"/>
          </a:bodyPr>
          <a:lstStyle/>
          <a:p>
            <a:r>
              <a:rPr lang="en-US" dirty="0"/>
              <a:t>State </a:t>
            </a:r>
            <a:r>
              <a:rPr lang="en-US" dirty="0" err="1"/>
              <a:t>Sharding</a:t>
            </a:r>
            <a:r>
              <a:rPr lang="en-US" dirty="0"/>
              <a:t> in Ethereum 2.0 (Cont.)</a:t>
            </a:r>
          </a:p>
        </p:txBody>
      </p:sp>
      <p:sp>
        <p:nvSpPr>
          <p:cNvPr id="4" name="Slide Number Placeholder 3">
            <a:extLst>
              <a:ext uri="{FF2B5EF4-FFF2-40B4-BE49-F238E27FC236}">
                <a16:creationId xmlns:a16="http://schemas.microsoft.com/office/drawing/2014/main" id="{53643B31-B712-1B68-FC36-2D61175AD049}"/>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41</a:t>
            </a:fld>
            <a:endParaRPr lang="en-US"/>
          </a:p>
        </p:txBody>
      </p:sp>
      <p:sp>
        <p:nvSpPr>
          <p:cNvPr id="3" name="Rectangle 2"/>
          <p:cNvSpPr/>
          <p:nvPr/>
        </p:nvSpPr>
        <p:spPr>
          <a:xfrm>
            <a:off x="2514600" y="-771184"/>
            <a:ext cx="4114800" cy="1089529"/>
          </a:xfrm>
          <a:prstGeom prst="rect">
            <a:avLst/>
          </a:prstGeom>
        </p:spPr>
        <p:txBody>
          <a:bodyPr>
            <a:spAutoFit/>
          </a:bodyPr>
          <a:lstStyle/>
          <a:p>
            <a:pPr defTabSz="822960">
              <a:defRPr/>
            </a:pPr>
            <a:endParaRPr lang="en-US" sz="1620" dirty="0"/>
          </a:p>
          <a:p>
            <a:pPr defTabSz="822960">
              <a:defRPr/>
            </a:pPr>
            <a:endParaRPr lang="en-US" sz="1620" dirty="0"/>
          </a:p>
          <a:p>
            <a:endParaRPr lang="en-US" sz="1620" dirty="0"/>
          </a:p>
          <a:p>
            <a:endParaRPr lang="en-US" sz="1620" dirty="0"/>
          </a:p>
        </p:txBody>
      </p:sp>
    </p:spTree>
    <p:extLst>
      <p:ext uri="{BB962C8B-B14F-4D97-AF65-F5344CB8AC3E}">
        <p14:creationId xmlns:p14="http://schemas.microsoft.com/office/powerpoint/2010/main" val="331001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A3FE-0DE9-6D4A-8483-C2A310074399}"/>
              </a:ext>
            </a:extLst>
          </p:cNvPr>
          <p:cNvSpPr>
            <a:spLocks noGrp="1"/>
          </p:cNvSpPr>
          <p:nvPr>
            <p:ph type="title"/>
          </p:nvPr>
        </p:nvSpPr>
        <p:spPr/>
        <p:txBody>
          <a:bodyPr>
            <a:normAutofit/>
          </a:bodyPr>
          <a:lstStyle/>
          <a:p>
            <a:r>
              <a:rPr lang="en-US" dirty="0"/>
              <a:t>Software Connector Taxonomy</a:t>
            </a:r>
          </a:p>
        </p:txBody>
      </p:sp>
      <p:sp>
        <p:nvSpPr>
          <p:cNvPr id="3" name="Slide Number Placeholder 2">
            <a:extLst>
              <a:ext uri="{FF2B5EF4-FFF2-40B4-BE49-F238E27FC236}">
                <a16:creationId xmlns:a16="http://schemas.microsoft.com/office/drawing/2014/main" id="{8FD12BF6-FB06-D802-B334-04D54028BDC5}"/>
              </a:ext>
            </a:extLst>
          </p:cNvPr>
          <p:cNvSpPr>
            <a:spLocks noGrp="1"/>
          </p:cNvSpPr>
          <p:nvPr>
            <p:ph type="sldNum" sz="quarter" idx="4"/>
          </p:nvPr>
        </p:nvSpPr>
        <p:spPr/>
        <p:txBody>
          <a:bodyPr/>
          <a:lstStyle/>
          <a:p>
            <a:fld id="{97F98C0B-273E-428A-ABCF-EBED2BA25188}" type="slidenum">
              <a:rPr lang="en-US" smtClean="0"/>
              <a:pPr/>
              <a:t>5</a:t>
            </a:fld>
            <a:endParaRPr lang="en-US"/>
          </a:p>
        </p:txBody>
      </p:sp>
      <p:pic>
        <p:nvPicPr>
          <p:cNvPr id="8" name="Picture 7">
            <a:extLst>
              <a:ext uri="{FF2B5EF4-FFF2-40B4-BE49-F238E27FC236}">
                <a16:creationId xmlns:a16="http://schemas.microsoft.com/office/drawing/2014/main" id="{D6714DEF-4BC6-4B48-AB8C-EF5B469B4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167359"/>
            <a:ext cx="4730468" cy="3455183"/>
          </a:xfrm>
          <a:prstGeom prst="rect">
            <a:avLst/>
          </a:prstGeom>
        </p:spPr>
      </p:pic>
      <p:pic>
        <p:nvPicPr>
          <p:cNvPr id="9" name="Picture 8">
            <a:extLst>
              <a:ext uri="{FF2B5EF4-FFF2-40B4-BE49-F238E27FC236}">
                <a16:creationId xmlns:a16="http://schemas.microsoft.com/office/drawing/2014/main" id="{5B7F3578-3899-E641-889A-069D1CB8D854}"/>
              </a:ext>
            </a:extLst>
          </p:cNvPr>
          <p:cNvPicPr>
            <a:picLocks noChangeAspect="1"/>
          </p:cNvPicPr>
          <p:nvPr/>
        </p:nvPicPr>
        <p:blipFill rotWithShape="1">
          <a:blip r:embed="rId3">
            <a:extLst>
              <a:ext uri="{28A0092B-C50C-407E-A947-70E740481C1C}">
                <a14:useLocalDpi xmlns:a14="http://schemas.microsoft.com/office/drawing/2010/main" val="0"/>
              </a:ext>
            </a:extLst>
          </a:blip>
          <a:srcRect l="58487" r="9487" b="66250"/>
          <a:stretch/>
        </p:blipFill>
        <p:spPr>
          <a:xfrm>
            <a:off x="4837972" y="1168168"/>
            <a:ext cx="3982500" cy="3065385"/>
          </a:xfrm>
          <a:prstGeom prst="rect">
            <a:avLst/>
          </a:prstGeom>
        </p:spPr>
      </p:pic>
      <p:sp>
        <p:nvSpPr>
          <p:cNvPr id="4" name="TextBox 3">
            <a:extLst>
              <a:ext uri="{FF2B5EF4-FFF2-40B4-BE49-F238E27FC236}">
                <a16:creationId xmlns:a16="http://schemas.microsoft.com/office/drawing/2014/main" id="{64B87689-495B-E55B-8349-BAF8C84844B6}"/>
              </a:ext>
            </a:extLst>
          </p:cNvPr>
          <p:cNvSpPr txBox="1"/>
          <p:nvPr/>
        </p:nvSpPr>
        <p:spPr>
          <a:xfrm>
            <a:off x="3986213" y="4622541"/>
            <a:ext cx="4581787" cy="461665"/>
          </a:xfrm>
          <a:prstGeom prst="rect">
            <a:avLst/>
          </a:prstGeom>
          <a:noFill/>
        </p:spPr>
        <p:txBody>
          <a:bodyPr wrap="square">
            <a:spAutoFit/>
          </a:bodyPr>
          <a:lstStyle/>
          <a:p>
            <a:r>
              <a:rPr lang="en-AU" sz="1200" dirty="0"/>
              <a:t>Source: Mehta et al., “Towards a taxonomy of software connectors”, In Proc. 22</a:t>
            </a:r>
            <a:r>
              <a:rPr lang="en-AU" sz="1200" baseline="30000" dirty="0"/>
              <a:t>nd</a:t>
            </a:r>
            <a:r>
              <a:rPr lang="en-AU" sz="1200" dirty="0"/>
              <a:t> Intl. Conf. on Software Engineering, June 2000.</a:t>
            </a:r>
          </a:p>
        </p:txBody>
      </p:sp>
    </p:spTree>
    <p:extLst>
      <p:ext uri="{BB962C8B-B14F-4D97-AF65-F5344CB8AC3E}">
        <p14:creationId xmlns:p14="http://schemas.microsoft.com/office/powerpoint/2010/main" val="247432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altLang="zh-CN" dirty="0"/>
              <a:t>Taxonomy: </a:t>
            </a:r>
            <a:r>
              <a:rPr lang="en-AU" dirty="0"/>
              <a:t>A Glimpse – </a:t>
            </a:r>
            <a:r>
              <a:rPr lang="en-US" dirty="0"/>
              <a:t>Classification</a:t>
            </a:r>
            <a:endParaRPr lang="en-AU" dirty="0"/>
          </a:p>
        </p:txBody>
      </p:sp>
      <p:graphicFrame>
        <p:nvGraphicFramePr>
          <p:cNvPr id="7" name="Table 6"/>
          <p:cNvGraphicFramePr>
            <a:graphicFrameLocks noGrp="1"/>
          </p:cNvGraphicFramePr>
          <p:nvPr/>
        </p:nvGraphicFramePr>
        <p:xfrm>
          <a:off x="563560" y="1201316"/>
          <a:ext cx="7906478" cy="4059936"/>
        </p:xfrm>
        <a:graphic>
          <a:graphicData uri="http://schemas.openxmlformats.org/drawingml/2006/table">
            <a:tbl>
              <a:tblPr firstRow="1" bandRow="1">
                <a:tableStyleId>{2D5ABB26-0587-4C30-8999-92F81FD0307C}</a:tableStyleId>
              </a:tblPr>
              <a:tblGrid>
                <a:gridCol w="388843">
                  <a:extLst>
                    <a:ext uri="{9D8B030D-6E8A-4147-A177-3AD203B41FA5}">
                      <a16:colId xmlns:a16="http://schemas.microsoft.com/office/drawing/2014/main" val="20000"/>
                    </a:ext>
                  </a:extLst>
                </a:gridCol>
                <a:gridCol w="3499589">
                  <a:extLst>
                    <a:ext uri="{9D8B030D-6E8A-4147-A177-3AD203B41FA5}">
                      <a16:colId xmlns:a16="http://schemas.microsoft.com/office/drawing/2014/main" val="20001"/>
                    </a:ext>
                  </a:extLst>
                </a:gridCol>
                <a:gridCol w="4018046">
                  <a:extLst>
                    <a:ext uri="{9D8B030D-6E8A-4147-A177-3AD203B41FA5}">
                      <a16:colId xmlns:a16="http://schemas.microsoft.com/office/drawing/2014/main" val="20002"/>
                    </a:ext>
                  </a:extLst>
                </a:gridCol>
              </a:tblGrid>
              <a:tr h="329184">
                <a:tc>
                  <a:txBody>
                    <a:bodyPr/>
                    <a:lstStyle/>
                    <a:p>
                      <a:endParaRPr lang="en-US" sz="1600" dirty="0"/>
                    </a:p>
                  </a:txBody>
                  <a:tcPr marL="82296" marR="82296" marT="41148" marB="41148"/>
                </a:tc>
                <a:tc>
                  <a:txBody>
                    <a:bodyPr/>
                    <a:lstStyle/>
                    <a:p>
                      <a:pPr algn="ctr"/>
                      <a:r>
                        <a:rPr lang="en-US" sz="1600" b="1" dirty="0"/>
                        <a:t>Permissionless</a:t>
                      </a:r>
                    </a:p>
                  </a:txBody>
                  <a:tcPr marL="82296" marR="82296" marT="41148" marB="41148"/>
                </a:tc>
                <a:tc>
                  <a:txBody>
                    <a:bodyPr/>
                    <a:lstStyle/>
                    <a:p>
                      <a:pPr algn="ctr"/>
                      <a:r>
                        <a:rPr lang="en-US" sz="1600" b="1" dirty="0"/>
                        <a:t>Permissioned </a:t>
                      </a:r>
                    </a:p>
                  </a:txBody>
                  <a:tcPr marL="82296" marR="82296" marT="41148" marB="41148"/>
                </a:tc>
                <a:extLst>
                  <a:ext uri="{0D108BD9-81ED-4DB2-BD59-A6C34878D82A}">
                    <a16:rowId xmlns:a16="http://schemas.microsoft.com/office/drawing/2014/main" val="10000"/>
                  </a:ext>
                </a:extLst>
              </a:tr>
              <a:tr h="1810512">
                <a:tc>
                  <a:txBody>
                    <a:bodyPr/>
                    <a:lstStyle/>
                    <a:p>
                      <a:pPr algn="ctr"/>
                      <a:r>
                        <a:rPr lang="en-US" sz="1600" b="1" dirty="0"/>
                        <a:t>Public</a:t>
                      </a:r>
                    </a:p>
                  </a:txBody>
                  <a:tcPr marL="82296" marR="82296" marT="41148" marB="41148" vert="vert270"/>
                </a:tc>
                <a:tc>
                  <a:txBody>
                    <a:bodyPr/>
                    <a:lstStyle/>
                    <a:p>
                      <a:r>
                        <a:rPr lang="en-US" sz="1300" b="1" dirty="0"/>
                        <a:t>Consensus</a:t>
                      </a:r>
                      <a:r>
                        <a:rPr lang="en-US" sz="1300" baseline="0" dirty="0"/>
                        <a:t>: Proof-of-X</a:t>
                      </a:r>
                    </a:p>
                    <a:p>
                      <a:r>
                        <a:rPr lang="en-US" sz="1300" b="1" dirty="0"/>
                        <a:t>Permission management</a:t>
                      </a:r>
                      <a:r>
                        <a:rPr lang="en-US" sz="1300" b="0" baseline="0" dirty="0"/>
                        <a:t> </a:t>
                      </a:r>
                    </a:p>
                    <a:p>
                      <a:pPr marL="285750" indent="-285750">
                        <a:buFont typeface="Arial"/>
                        <a:buChar char="•"/>
                      </a:pPr>
                      <a:r>
                        <a:rPr lang="en-US" sz="1300" b="0" baseline="0" dirty="0"/>
                        <a:t>Blockchain layer</a:t>
                      </a:r>
                    </a:p>
                    <a:p>
                      <a:pPr marL="285750" indent="-285750">
                        <a:buFont typeface="Arial"/>
                        <a:buChar char="•"/>
                      </a:pPr>
                      <a:r>
                        <a:rPr lang="en-US" sz="1300" b="0" baseline="0" dirty="0"/>
                        <a:t>Application layer (optional)</a:t>
                      </a:r>
                      <a:endParaRPr lang="en-US" sz="1300" baseline="0" dirty="0"/>
                    </a:p>
                    <a:p>
                      <a:r>
                        <a:rPr lang="en-US" sz="1300" b="1" baseline="0" dirty="0"/>
                        <a:t>Incentive</a:t>
                      </a:r>
                      <a:r>
                        <a:rPr lang="en-US" sz="1300" baseline="0" dirty="0"/>
                        <a:t>: Blockchain layer</a:t>
                      </a:r>
                    </a:p>
                    <a:p>
                      <a:endParaRPr lang="en-US" sz="1300" baseline="0" dirty="0"/>
                    </a:p>
                  </a:txBody>
                  <a:tcPr marL="82296" marR="82296" marT="41148" marB="41148">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r>
                        <a:rPr lang="en-US" sz="1300" b="1" dirty="0"/>
                        <a:t>Consensus</a:t>
                      </a:r>
                    </a:p>
                    <a:p>
                      <a:pPr marL="285750" lvl="0" indent="-285750">
                        <a:buFont typeface="Arial"/>
                        <a:buChar char="•"/>
                      </a:pPr>
                      <a:r>
                        <a:rPr lang="en-US" sz="1300" dirty="0"/>
                        <a:t>Proof-of-X</a:t>
                      </a:r>
                    </a:p>
                    <a:p>
                      <a:pPr marL="285750" lvl="0" indent="-285750">
                        <a:buFont typeface="Arial"/>
                        <a:buChar char="•"/>
                      </a:pPr>
                      <a:r>
                        <a:rPr lang="en-US" sz="1300" baseline="0" dirty="0"/>
                        <a:t>PBFT, Federated consensus, Round Robin, </a:t>
                      </a:r>
                      <a:r>
                        <a:rPr lang="en-US" sz="1300" i="1" baseline="0" dirty="0"/>
                        <a:t>etc.</a:t>
                      </a:r>
                      <a:endParaRPr lang="en-US" sz="1300" dirty="0"/>
                    </a:p>
                    <a:p>
                      <a:r>
                        <a:rPr lang="en-US" sz="1300" b="1" dirty="0"/>
                        <a:t>Permission management</a:t>
                      </a:r>
                    </a:p>
                    <a:p>
                      <a:pPr marL="285750" indent="-285750">
                        <a:buFont typeface="Arial"/>
                        <a:buChar char="•"/>
                      </a:pPr>
                      <a:r>
                        <a:rPr lang="en-US" sz="1300" dirty="0"/>
                        <a:t>Blockchain layer</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300" b="0" baseline="0" dirty="0"/>
                        <a:t>Application layer (optional)</a:t>
                      </a:r>
                      <a:endParaRPr lang="en-US" sz="1300"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sz="1300" b="1" baseline="0" dirty="0"/>
                        <a:t>Incentive</a:t>
                      </a:r>
                      <a:r>
                        <a:rPr lang="en-US" sz="1300" b="0" baseline="0" dirty="0"/>
                        <a:t>: </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300" b="0" baseline="0" dirty="0"/>
                        <a:t>Blockchain layer</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300" b="0" baseline="0" dirty="0"/>
                        <a:t>Governance around permissions</a:t>
                      </a:r>
                      <a:endParaRPr lang="en-US" sz="1300" baseline="0" dirty="0"/>
                    </a:p>
                  </a:txBody>
                  <a:tcPr marL="82296" marR="82296" marT="41148" marB="41148">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618488">
                <a:tc>
                  <a:txBody>
                    <a:bodyPr/>
                    <a:lstStyle/>
                    <a:p>
                      <a:pPr algn="ctr"/>
                      <a:r>
                        <a:rPr lang="en-US" sz="1600" b="1" dirty="0"/>
                        <a:t>Private</a:t>
                      </a:r>
                    </a:p>
                  </a:txBody>
                  <a:tcPr marL="82296" marR="82296" marT="41148" marB="41148" vert="vert270"/>
                </a:tc>
                <a:tc>
                  <a:txBody>
                    <a:bodyPr/>
                    <a:lstStyle/>
                    <a:p>
                      <a:r>
                        <a:rPr lang="en-US" sz="1300" b="1" dirty="0"/>
                        <a:t>Consensus</a:t>
                      </a:r>
                    </a:p>
                    <a:p>
                      <a:pPr marL="285750" lvl="0" indent="-285750">
                        <a:buFont typeface="Arial"/>
                        <a:buChar char="•"/>
                      </a:pPr>
                      <a:r>
                        <a:rPr lang="en-US" sz="1300" dirty="0"/>
                        <a:t>Proof-of-X</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300" baseline="0" dirty="0"/>
                        <a:t>PBFT, Federated consensus, Round Robin, </a:t>
                      </a:r>
                      <a:r>
                        <a:rPr lang="en-US" sz="1300" i="1" baseline="0" dirty="0"/>
                        <a:t>etc</a:t>
                      </a:r>
                      <a:r>
                        <a:rPr lang="en-US" sz="1300" baseline="0" dirty="0"/>
                        <a:t>.</a:t>
                      </a:r>
                      <a:endParaRPr lang="en-US" sz="1300" dirty="0"/>
                    </a:p>
                    <a:p>
                      <a:pPr algn="l"/>
                      <a:r>
                        <a:rPr lang="en-US" sz="1300" b="1" dirty="0"/>
                        <a:t>Permission</a:t>
                      </a:r>
                      <a:r>
                        <a:rPr lang="en-US" sz="1300" b="1" baseline="0" dirty="0"/>
                        <a:t> management: </a:t>
                      </a:r>
                    </a:p>
                    <a:p>
                      <a:pPr marL="285750" indent="-285750" algn="l">
                        <a:buFont typeface="Arial"/>
                        <a:buChar char="•"/>
                      </a:pPr>
                      <a:r>
                        <a:rPr lang="en-US" sz="1300" b="0" baseline="0" dirty="0"/>
                        <a:t>Blockchain layer</a:t>
                      </a:r>
                    </a:p>
                    <a:p>
                      <a:pPr marL="285750" indent="-285750" algn="l">
                        <a:buFont typeface="Arial"/>
                        <a:buChar char="•"/>
                      </a:pPr>
                      <a:r>
                        <a:rPr lang="en-US" sz="1300" b="0" baseline="0" dirty="0"/>
                        <a:t>Network layer</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300" b="0" baseline="0" dirty="0"/>
                        <a:t>Application layer (optional)</a:t>
                      </a:r>
                    </a:p>
                    <a:p>
                      <a:pPr marL="0" indent="0" algn="l">
                        <a:buFont typeface="Arial"/>
                        <a:buNone/>
                      </a:pPr>
                      <a:r>
                        <a:rPr lang="en-US" sz="1300" b="1" baseline="0" dirty="0"/>
                        <a:t>Incentive</a:t>
                      </a:r>
                      <a:r>
                        <a:rPr lang="en-US" sz="1300" baseline="0" dirty="0"/>
                        <a:t>: </a:t>
                      </a:r>
                      <a:r>
                        <a:rPr lang="en-US" sz="1300" b="0" baseline="0" dirty="0"/>
                        <a:t>Governance around access</a:t>
                      </a:r>
                      <a:endParaRPr lang="en-US" sz="1300" baseline="0" dirty="0"/>
                    </a:p>
                  </a:txBody>
                  <a:tcPr marL="82296" marR="82296" marT="41148" marB="41148">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r>
                        <a:rPr lang="en-US" sz="1300" b="1" dirty="0"/>
                        <a:t>Consensus</a:t>
                      </a:r>
                    </a:p>
                    <a:p>
                      <a:pPr marL="285750" lvl="0" indent="-285750">
                        <a:buFont typeface="Arial"/>
                        <a:buChar char="•"/>
                      </a:pPr>
                      <a:r>
                        <a:rPr lang="en-US" sz="1300" dirty="0"/>
                        <a:t>Proof-of-X</a:t>
                      </a:r>
                    </a:p>
                    <a:p>
                      <a:pPr marL="285750" lvl="0" indent="-285750">
                        <a:buFont typeface="Arial"/>
                        <a:buChar char="•"/>
                      </a:pPr>
                      <a:r>
                        <a:rPr lang="en-US" sz="1300" baseline="0" dirty="0"/>
                        <a:t>PBFT , Federated consensus, Round Robin, </a:t>
                      </a:r>
                      <a:r>
                        <a:rPr lang="en-US" sz="1300" i="1" baseline="0" dirty="0"/>
                        <a:t>etc.</a:t>
                      </a:r>
                      <a:endParaRPr lang="en-US" sz="1300" baseline="0" dirty="0"/>
                    </a:p>
                    <a:p>
                      <a:pPr marL="0" lvl="0" indent="0">
                        <a:buFont typeface="Arial"/>
                        <a:buNone/>
                      </a:pPr>
                      <a:r>
                        <a:rPr lang="en-US" sz="1300" b="1" dirty="0"/>
                        <a:t>Permission management:</a:t>
                      </a:r>
                    </a:p>
                    <a:p>
                      <a:pPr marL="285750" lvl="0" indent="-285750">
                        <a:buFont typeface="Arial"/>
                        <a:buChar char="•"/>
                      </a:pPr>
                      <a:r>
                        <a:rPr lang="en-US" sz="1300" b="0" dirty="0"/>
                        <a:t>Blockchain layer</a:t>
                      </a:r>
                    </a:p>
                    <a:p>
                      <a:pPr marL="285750" lvl="0" indent="-285750">
                        <a:buFont typeface="Arial"/>
                        <a:buChar char="•"/>
                      </a:pPr>
                      <a:r>
                        <a:rPr lang="en-US" sz="1300" b="0" dirty="0"/>
                        <a:t>Network layer</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300" b="0" baseline="0" dirty="0"/>
                        <a:t>Application layer (optional)</a:t>
                      </a:r>
                      <a:endParaRPr lang="en-US" sz="1300" b="0"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sz="1300" b="1" baseline="0" dirty="0"/>
                        <a:t>Incentive</a:t>
                      </a:r>
                      <a:r>
                        <a:rPr lang="en-US" sz="1300" b="0" baseline="0" dirty="0"/>
                        <a:t>: Governance around access permissions</a:t>
                      </a:r>
                      <a:endParaRPr lang="en-US" sz="1300" baseline="0" dirty="0"/>
                    </a:p>
                  </a:txBody>
                  <a:tcPr marL="82296" marR="82296" marT="41148" marB="41148">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375DF950-551D-7912-35D3-7E91A0B1B09B}"/>
              </a:ext>
            </a:extLst>
          </p:cNvPr>
          <p:cNvSpPr>
            <a:spLocks noGrp="1"/>
          </p:cNvSpPr>
          <p:nvPr>
            <p:ph type="sldNum" sz="quarter" idx="4"/>
          </p:nvPr>
        </p:nvSpPr>
        <p:spPr/>
        <p:txBody>
          <a:bodyPr/>
          <a:lstStyle/>
          <a:p>
            <a:fld id="{97F98C0B-273E-428A-ABCF-EBED2BA25188}" type="slidenum">
              <a:rPr lang="en-US" smtClean="0"/>
              <a:t>6</a:t>
            </a:fld>
            <a:endParaRPr lang="en-US"/>
          </a:p>
        </p:txBody>
      </p:sp>
    </p:spTree>
    <p:extLst>
      <p:ext uri="{BB962C8B-B14F-4D97-AF65-F5344CB8AC3E}">
        <p14:creationId xmlns:p14="http://schemas.microsoft.com/office/powerpoint/2010/main" val="226283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Taxonomy: A Glimpse – Quality Tradeoffs</a:t>
            </a:r>
          </a:p>
        </p:txBody>
      </p:sp>
      <p:graphicFrame>
        <p:nvGraphicFramePr>
          <p:cNvPr id="7" name="Table 6"/>
          <p:cNvGraphicFramePr>
            <a:graphicFrameLocks noGrp="1"/>
          </p:cNvGraphicFramePr>
          <p:nvPr/>
        </p:nvGraphicFramePr>
        <p:xfrm>
          <a:off x="703840" y="1417341"/>
          <a:ext cx="7736320" cy="3176619"/>
        </p:xfrm>
        <a:graphic>
          <a:graphicData uri="http://schemas.openxmlformats.org/drawingml/2006/table">
            <a:tbl>
              <a:tblPr firstRow="1" bandRow="1">
                <a:tableStyleId>{2D5ABB26-0587-4C30-8999-92F81FD0307C}</a:tableStyleId>
              </a:tblPr>
              <a:tblGrid>
                <a:gridCol w="428819">
                  <a:extLst>
                    <a:ext uri="{9D8B030D-6E8A-4147-A177-3AD203B41FA5}">
                      <a16:colId xmlns:a16="http://schemas.microsoft.com/office/drawing/2014/main" val="20000"/>
                    </a:ext>
                  </a:extLst>
                </a:gridCol>
                <a:gridCol w="1614536">
                  <a:extLst>
                    <a:ext uri="{9D8B030D-6E8A-4147-A177-3AD203B41FA5}">
                      <a16:colId xmlns:a16="http://schemas.microsoft.com/office/drawing/2014/main" val="20001"/>
                    </a:ext>
                  </a:extLst>
                </a:gridCol>
                <a:gridCol w="2776640">
                  <a:extLst>
                    <a:ext uri="{9D8B030D-6E8A-4147-A177-3AD203B41FA5}">
                      <a16:colId xmlns:a16="http://schemas.microsoft.com/office/drawing/2014/main" val="20002"/>
                    </a:ext>
                  </a:extLst>
                </a:gridCol>
                <a:gridCol w="1932893">
                  <a:extLst>
                    <a:ext uri="{9D8B030D-6E8A-4147-A177-3AD203B41FA5}">
                      <a16:colId xmlns:a16="http://schemas.microsoft.com/office/drawing/2014/main" val="20003"/>
                    </a:ext>
                  </a:extLst>
                </a:gridCol>
                <a:gridCol w="983432">
                  <a:extLst>
                    <a:ext uri="{9D8B030D-6E8A-4147-A177-3AD203B41FA5}">
                      <a16:colId xmlns:a16="http://schemas.microsoft.com/office/drawing/2014/main" val="20004"/>
                    </a:ext>
                  </a:extLst>
                </a:gridCol>
              </a:tblGrid>
              <a:tr h="336039">
                <a:tc>
                  <a:txBody>
                    <a:bodyPr/>
                    <a:lstStyle/>
                    <a:p>
                      <a:endParaRPr lang="en-US" sz="1600" dirty="0"/>
                    </a:p>
                  </a:txBody>
                  <a:tcPr marL="82296" marR="82296" marT="41148" marB="41148"/>
                </a:tc>
                <a:tc gridSpan="2">
                  <a:txBody>
                    <a:bodyPr/>
                    <a:lstStyle/>
                    <a:p>
                      <a:pPr algn="ctr"/>
                      <a:r>
                        <a:rPr lang="en-US" sz="1600" b="1" dirty="0"/>
                        <a:t>Permissionless</a:t>
                      </a:r>
                    </a:p>
                  </a:txBody>
                  <a:tcPr marL="82296" marR="82296" marT="41148" marB="41148"/>
                </a:tc>
                <a:tc hMerge="1">
                  <a:txBody>
                    <a:bodyPr/>
                    <a:lstStyle/>
                    <a:p>
                      <a:endParaRPr lang="en-US"/>
                    </a:p>
                  </a:txBody>
                  <a:tcPr/>
                </a:tc>
                <a:tc gridSpan="2">
                  <a:txBody>
                    <a:bodyPr/>
                    <a:lstStyle/>
                    <a:p>
                      <a:pPr algn="ctr"/>
                      <a:r>
                        <a:rPr lang="en-US" sz="1600" b="1" dirty="0"/>
                        <a:t>Permissioned </a:t>
                      </a:r>
                    </a:p>
                  </a:txBody>
                  <a:tcPr marL="82296" marR="82296" marT="41148" marB="41148"/>
                </a:tc>
                <a:tc hMerge="1">
                  <a:txBody>
                    <a:bodyPr/>
                    <a:lstStyle/>
                    <a:p>
                      <a:endParaRPr lang="en-US"/>
                    </a:p>
                  </a:txBody>
                  <a:tcPr/>
                </a:tc>
                <a:extLst>
                  <a:ext uri="{0D108BD9-81ED-4DB2-BD59-A6C34878D82A}">
                    <a16:rowId xmlns:a16="http://schemas.microsoft.com/office/drawing/2014/main" val="10000"/>
                  </a:ext>
                </a:extLst>
              </a:tr>
              <a:tr h="1398807">
                <a:tc>
                  <a:txBody>
                    <a:bodyPr/>
                    <a:lstStyle/>
                    <a:p>
                      <a:pPr algn="ctr"/>
                      <a:r>
                        <a:rPr lang="en-US" sz="1600" b="1" dirty="0"/>
                        <a:t>Public</a:t>
                      </a:r>
                    </a:p>
                  </a:txBody>
                  <a:tcPr marL="82296" marR="82296" marT="41148" marB="41148" vert="vert270"/>
                </a:tc>
                <a:tc>
                  <a:txBody>
                    <a:bodyPr/>
                    <a:lstStyle/>
                    <a:p>
                      <a:r>
                        <a:rPr lang="en-US" sz="1300" dirty="0"/>
                        <a:t>Immutability              </a:t>
                      </a:r>
                    </a:p>
                    <a:p>
                      <a:r>
                        <a:rPr lang="en-US" sz="1300" dirty="0"/>
                        <a:t>Integrity </a:t>
                      </a:r>
                    </a:p>
                    <a:p>
                      <a:r>
                        <a:rPr lang="en-US" sz="1300" dirty="0"/>
                        <a:t>Transparency</a:t>
                      </a:r>
                    </a:p>
                    <a:p>
                      <a:r>
                        <a:rPr lang="en-US" sz="1300" dirty="0"/>
                        <a:t>Availability</a:t>
                      </a:r>
                    </a:p>
                    <a:p>
                      <a:r>
                        <a:rPr lang="en-US" sz="1300" dirty="0"/>
                        <a:t>Performance</a:t>
                      </a:r>
                    </a:p>
                    <a:p>
                      <a:r>
                        <a:rPr lang="en-US" sz="1300" dirty="0"/>
                        <a:t>Cost Efficiency</a:t>
                      </a:r>
                    </a:p>
                  </a:txBody>
                  <a:tcPr marL="82296" marR="82296" marT="41148" marB="41148">
                    <a:lnR w="12700" cap="flat" cmpd="sng" algn="ctr">
                      <a:no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 (#Nodes,</a:t>
                      </a:r>
                      <a:r>
                        <a:rPr lang="en-US" sz="1300" baseline="0" dirty="0"/>
                        <a:t> Consensus, Topology</a:t>
                      </a:r>
                      <a:r>
                        <a:rPr lang="en-US" sz="13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  (#Nodes,</a:t>
                      </a:r>
                      <a:r>
                        <a:rPr lang="en-US" sz="1300" baseline="0" dirty="0"/>
                        <a:t> Consensus, Topology</a:t>
                      </a:r>
                      <a:r>
                        <a:rPr lang="en-US" sz="13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    (Access control)</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 (#Nodes</a:t>
                      </a:r>
                      <a:r>
                        <a:rPr lang="en-US" sz="1300" baseline="0" dirty="0"/>
                        <a:t>, Topology</a:t>
                      </a:r>
                      <a:r>
                        <a:rPr lang="en-US" sz="13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a:t>+     (Consensus, latency)</a:t>
                      </a: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a:t>
                      </a:r>
                    </a:p>
                  </a:txBody>
                  <a:tcPr marL="82296" marR="82296" marT="41148" marB="41148">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r>
                        <a:rPr lang="en-US" sz="1300" dirty="0"/>
                        <a:t>Immutability               Integrity                       </a:t>
                      </a:r>
                    </a:p>
                    <a:p>
                      <a:r>
                        <a:rPr lang="en-US" sz="1300" dirty="0"/>
                        <a:t>Transparency              </a:t>
                      </a:r>
                    </a:p>
                    <a:p>
                      <a:r>
                        <a:rPr lang="en-US" sz="1300" dirty="0"/>
                        <a:t>Availability</a:t>
                      </a:r>
                      <a:r>
                        <a:rPr lang="en-US" sz="1300" baseline="0" dirty="0"/>
                        <a:t>                 </a:t>
                      </a:r>
                      <a:endParaRPr lang="en-US" sz="1300" dirty="0"/>
                    </a:p>
                    <a:p>
                      <a:r>
                        <a:rPr lang="en-US" sz="1300" dirty="0"/>
                        <a:t>Performance             </a:t>
                      </a:r>
                      <a:r>
                        <a:rPr lang="en-US" sz="1300" baseline="0" dirty="0"/>
                        <a:t> </a:t>
                      </a:r>
                      <a:endParaRPr lang="en-US" sz="1300" dirty="0"/>
                    </a:p>
                    <a:p>
                      <a:r>
                        <a:rPr lang="en-US" sz="1300" dirty="0"/>
                        <a:t>Cost Efficiency </a:t>
                      </a:r>
                      <a:r>
                        <a:rPr lang="en-US" sz="1300" baseline="0" dirty="0"/>
                        <a:t> </a:t>
                      </a:r>
                      <a:r>
                        <a:rPr lang="en-US" sz="1300" dirty="0"/>
                        <a:t>        </a:t>
                      </a:r>
                    </a:p>
                  </a:txBody>
                  <a:tcPr marL="82296" marR="82296" marT="41148" marB="41148">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lang="en-US" sz="1300" dirty="0"/>
                        <a:t>++</a:t>
                      </a:r>
                    </a:p>
                    <a:p>
                      <a:r>
                        <a:rPr lang="en-US" sz="1300" dirty="0"/>
                        <a:t>++</a:t>
                      </a:r>
                    </a:p>
                    <a:p>
                      <a:r>
                        <a:rPr lang="en-US" sz="1300" dirty="0"/>
                        <a:t>++</a:t>
                      </a:r>
                    </a:p>
                    <a:p>
                      <a:r>
                        <a:rPr lang="en-US" sz="1300" dirty="0"/>
                        <a:t>++</a:t>
                      </a:r>
                    </a:p>
                    <a:p>
                      <a:r>
                        <a:rPr lang="en-US" sz="1300" dirty="0"/>
                        <a:t>++</a:t>
                      </a:r>
                    </a:p>
                    <a:p>
                      <a:r>
                        <a:rPr lang="en-US" sz="1300" dirty="0"/>
                        <a:t>++</a:t>
                      </a:r>
                    </a:p>
                  </a:txBody>
                  <a:tcPr marL="82296" marR="82296" marT="41148" marB="41148">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441773">
                <a:tc>
                  <a:txBody>
                    <a:bodyPr/>
                    <a:lstStyle/>
                    <a:p>
                      <a:pPr algn="ctr"/>
                      <a:r>
                        <a:rPr lang="en-US" sz="1600" b="1" dirty="0"/>
                        <a:t>Private</a:t>
                      </a:r>
                    </a:p>
                  </a:txBody>
                  <a:tcPr marL="82296" marR="82296" marT="41148" marB="41148" vert="vert270"/>
                </a:tc>
                <a:tc>
                  <a:txBody>
                    <a:bodyPr/>
                    <a:lstStyle/>
                    <a:p>
                      <a:r>
                        <a:rPr lang="en-US" sz="1300" dirty="0"/>
                        <a:t>Immutability              Integrity                      </a:t>
                      </a:r>
                    </a:p>
                    <a:p>
                      <a:r>
                        <a:rPr lang="en-US" sz="1300" dirty="0"/>
                        <a:t>Transparency             </a:t>
                      </a:r>
                    </a:p>
                    <a:p>
                      <a:r>
                        <a:rPr lang="en-US" sz="1300" dirty="0"/>
                        <a:t>Availability</a:t>
                      </a:r>
                      <a:r>
                        <a:rPr lang="en-US" sz="1300" baseline="0" dirty="0"/>
                        <a:t>                 </a:t>
                      </a:r>
                      <a:endParaRPr lang="en-US" sz="1300" dirty="0"/>
                    </a:p>
                    <a:p>
                      <a:r>
                        <a:rPr lang="en-US" sz="1300" dirty="0"/>
                        <a:t>Performance            </a:t>
                      </a:r>
                    </a:p>
                    <a:p>
                      <a:r>
                        <a:rPr lang="en-US" sz="1300" dirty="0"/>
                        <a:t>Cost </a:t>
                      </a:r>
                      <a:r>
                        <a:rPr lang="en-US" sz="1300" baseline="0" dirty="0"/>
                        <a:t>Efficiency</a:t>
                      </a:r>
                      <a:endParaRPr lang="en-US" sz="1300" dirty="0"/>
                    </a:p>
                  </a:txBody>
                  <a:tcPr marL="82296" marR="82296" marT="41148" marB="41148" anchor="ctr">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a:t>
                      </a:r>
                    </a:p>
                    <a:p>
                      <a:r>
                        <a:rPr lang="en-US" sz="1300" dirty="0"/>
                        <a:t>+</a:t>
                      </a:r>
                    </a:p>
                    <a:p>
                      <a:r>
                        <a:rPr lang="en-US" sz="1300" dirty="0"/>
                        <a:t>+</a:t>
                      </a:r>
                    </a:p>
                    <a:p>
                      <a:r>
                        <a:rPr lang="en-US" sz="1300" dirty="0"/>
                        <a:t>+</a:t>
                      </a:r>
                    </a:p>
                    <a:p>
                      <a:r>
                        <a:rPr lang="en-US" sz="1300" dirty="0"/>
                        <a:t>+++</a:t>
                      </a:r>
                    </a:p>
                    <a:p>
                      <a:r>
                        <a:rPr lang="en-US" sz="1300" dirty="0"/>
                        <a:t>+++</a:t>
                      </a:r>
                    </a:p>
                  </a:txBody>
                  <a:tcPr marL="82296" marR="82296" marT="41148" marB="41148"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r>
                        <a:rPr lang="en-US" sz="1300" dirty="0"/>
                        <a:t>Immutability              </a:t>
                      </a:r>
                    </a:p>
                    <a:p>
                      <a:r>
                        <a:rPr lang="en-US" sz="1300" dirty="0"/>
                        <a:t>Integrity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t>Transparency             </a:t>
                      </a:r>
                    </a:p>
                    <a:p>
                      <a:r>
                        <a:rPr lang="en-US" sz="1300" dirty="0"/>
                        <a:t>Availability</a:t>
                      </a:r>
                      <a:r>
                        <a:rPr lang="en-US" sz="1300" baseline="0" dirty="0"/>
                        <a:t>                  </a:t>
                      </a:r>
                      <a:endParaRPr lang="en-US" sz="1300" dirty="0"/>
                    </a:p>
                    <a:p>
                      <a:r>
                        <a:rPr lang="en-US" sz="1300" dirty="0"/>
                        <a:t>Performance             </a:t>
                      </a:r>
                      <a:r>
                        <a:rPr lang="en-US" sz="1300" baseline="0" dirty="0"/>
                        <a:t> </a:t>
                      </a:r>
                      <a:endParaRPr lang="en-US" sz="1300" dirty="0"/>
                    </a:p>
                    <a:p>
                      <a:r>
                        <a:rPr lang="en-US" sz="1300" dirty="0"/>
                        <a:t>Cost Efficiency           </a:t>
                      </a:r>
                    </a:p>
                  </a:txBody>
                  <a:tcPr marL="82296" marR="82296" marT="41148" marB="41148">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lang="en-US" sz="1300" dirty="0"/>
                        <a:t>+</a:t>
                      </a:r>
                    </a:p>
                    <a:p>
                      <a:r>
                        <a:rPr lang="en-US" sz="1300" dirty="0"/>
                        <a:t>+</a:t>
                      </a:r>
                    </a:p>
                    <a:p>
                      <a:r>
                        <a:rPr lang="en-US" sz="1300" dirty="0"/>
                        <a:t>+</a:t>
                      </a:r>
                    </a:p>
                    <a:p>
                      <a:r>
                        <a:rPr lang="en-US" sz="1300" dirty="0"/>
                        <a:t>+</a:t>
                      </a:r>
                    </a:p>
                    <a:p>
                      <a:r>
                        <a:rPr lang="en-US" sz="1300" dirty="0"/>
                        <a:t>+++</a:t>
                      </a:r>
                    </a:p>
                    <a:p>
                      <a:r>
                        <a:rPr lang="en-US" sz="1300" dirty="0"/>
                        <a:t>+++</a:t>
                      </a:r>
                    </a:p>
                  </a:txBody>
                  <a:tcPr marL="82296" marR="82296" marT="41148" marB="41148">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14EA49F7-E596-D7AC-3BD3-2DA47ABC7D37}"/>
              </a:ext>
            </a:extLst>
          </p:cNvPr>
          <p:cNvSpPr>
            <a:spLocks noGrp="1"/>
          </p:cNvSpPr>
          <p:nvPr>
            <p:ph type="sldNum" sz="quarter" idx="4"/>
          </p:nvPr>
        </p:nvSpPr>
        <p:spPr/>
        <p:txBody>
          <a:bodyPr/>
          <a:lstStyle/>
          <a:p>
            <a:fld id="{97F98C0B-273E-428A-ABCF-EBED2BA25188}" type="slidenum">
              <a:rPr lang="en-US" smtClean="0"/>
              <a:t>7</a:t>
            </a:fld>
            <a:endParaRPr lang="en-US"/>
          </a:p>
        </p:txBody>
      </p:sp>
    </p:spTree>
    <p:extLst>
      <p:ext uri="{BB962C8B-B14F-4D97-AF65-F5344CB8AC3E}">
        <p14:creationId xmlns:p14="http://schemas.microsoft.com/office/powerpoint/2010/main" val="49261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Decentralisation</a:t>
            </a:r>
            <a:endParaRPr lang="en-US" dirty="0"/>
          </a:p>
        </p:txBody>
      </p:sp>
    </p:spTree>
    <p:extLst>
      <p:ext uri="{BB962C8B-B14F-4D97-AF65-F5344CB8AC3E}">
        <p14:creationId xmlns:p14="http://schemas.microsoft.com/office/powerpoint/2010/main" val="734989758"/>
      </p:ext>
    </p:extLst>
  </p:cSld>
  <p:clrMapOvr>
    <a:masterClrMapping/>
  </p:clrMapOvr>
  <mc:AlternateContent xmlns:mc="http://schemas.openxmlformats.org/markup-compatibility/2006" xmlns:p14="http://schemas.microsoft.com/office/powerpoint/2010/main">
    <mc:Choice Requires="p14">
      <p:transition spd="slow" p14:dur="2000" advTm="12859"/>
    </mc:Choice>
    <mc:Fallback xmlns="">
      <p:transition spd="slow" advTm="1285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7B464F4-A928-49F4-B228-B83278B46914}"/>
              </a:ext>
            </a:extLst>
          </p:cNvPr>
          <p:cNvSpPr>
            <a:spLocks noGrp="1"/>
          </p:cNvSpPr>
          <p:nvPr>
            <p:ph idx="1"/>
          </p:nvPr>
        </p:nvSpPr>
        <p:spPr>
          <a:xfrm>
            <a:off x="5237018" y="1244944"/>
            <a:ext cx="3330982" cy="3669957"/>
          </a:xfrm>
        </p:spPr>
        <p:txBody>
          <a:bodyPr>
            <a:normAutofit/>
          </a:bodyPr>
          <a:lstStyle/>
          <a:p>
            <a:r>
              <a:rPr lang="en-AU" dirty="0"/>
              <a:t>Centralised systems won’t survive a targeted attack</a:t>
            </a:r>
          </a:p>
          <a:p>
            <a:pPr lvl="1"/>
            <a:r>
              <a:rPr lang="en-AU" dirty="0"/>
              <a:t>Even with reliable hardware, software, &amp; networks</a:t>
            </a:r>
          </a:p>
          <a:p>
            <a:r>
              <a:rPr lang="en-AU" dirty="0"/>
              <a:t>A distributed configuration can achieve highly reliable systems</a:t>
            </a:r>
          </a:p>
          <a:p>
            <a:pPr lvl="1"/>
            <a:r>
              <a:rPr lang="en-AU" dirty="0"/>
              <a:t>With unreliable hardware, software, &amp; networks </a:t>
            </a:r>
          </a:p>
          <a:p>
            <a:r>
              <a:rPr lang="en-AU" dirty="0"/>
              <a:t>Blockchains/DLTs are either decentralised or distributed</a:t>
            </a:r>
          </a:p>
        </p:txBody>
      </p:sp>
      <p:sp>
        <p:nvSpPr>
          <p:cNvPr id="4" name="Title 3">
            <a:extLst>
              <a:ext uri="{FF2B5EF4-FFF2-40B4-BE49-F238E27FC236}">
                <a16:creationId xmlns:a16="http://schemas.microsoft.com/office/drawing/2014/main" id="{4172A937-8CAA-48F6-8C49-9106BBC25C27}"/>
              </a:ext>
            </a:extLst>
          </p:cNvPr>
          <p:cNvSpPr>
            <a:spLocks noGrp="1"/>
          </p:cNvSpPr>
          <p:nvPr>
            <p:ph type="title"/>
          </p:nvPr>
        </p:nvSpPr>
        <p:spPr/>
        <p:txBody>
          <a:bodyPr/>
          <a:lstStyle/>
          <a:p>
            <a:r>
              <a:rPr lang="en-AU" dirty="0"/>
              <a:t>Decentralisation</a:t>
            </a:r>
          </a:p>
        </p:txBody>
      </p:sp>
      <p:pic>
        <p:nvPicPr>
          <p:cNvPr id="1026" name="Picture 2">
            <a:extLst>
              <a:ext uri="{FF2B5EF4-FFF2-40B4-BE49-F238E27FC236}">
                <a16:creationId xmlns:a16="http://schemas.microsoft.com/office/drawing/2014/main" id="{9441F2E8-F88A-FFC5-E70F-8D09C7F6F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96" y="1333464"/>
            <a:ext cx="4455893" cy="349291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FF9A72D-B381-772D-6DBB-CFB2CC5B5753}"/>
              </a:ext>
            </a:extLst>
          </p:cNvPr>
          <p:cNvSpPr>
            <a:spLocks noGrp="1"/>
          </p:cNvSpPr>
          <p:nvPr>
            <p:ph type="sldNum" sz="quarter" idx="4"/>
          </p:nvPr>
        </p:nvSpPr>
        <p:spPr/>
        <p:txBody>
          <a:bodyPr/>
          <a:lstStyle/>
          <a:p>
            <a:fld id="{97F98C0B-273E-428A-ABCF-EBED2BA25188}" type="slidenum">
              <a:rPr lang="en-US" smtClean="0"/>
              <a:t>9</a:t>
            </a:fld>
            <a:endParaRPr lang="en-US"/>
          </a:p>
        </p:txBody>
      </p:sp>
    </p:spTree>
    <p:extLst>
      <p:ext uri="{BB962C8B-B14F-4D97-AF65-F5344CB8AC3E}">
        <p14:creationId xmlns:p14="http://schemas.microsoft.com/office/powerpoint/2010/main" val="30730561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5.xml><?xml version="1.0" encoding="utf-8"?>
<p:tagLst xmlns:a="http://schemas.openxmlformats.org/drawingml/2006/main" xmlns:r="http://schemas.openxmlformats.org/officeDocument/2006/relationships" xmlns:p="http://schemas.openxmlformats.org/presentationml/2006/main">
  <p:tag name="TIMING" val="|97.8|50.4|19.4|14"/>
</p:tagLst>
</file>

<file path=ppt/tags/tag6.xml><?xml version="1.0" encoding="utf-8"?>
<p:tagLst xmlns:a="http://schemas.openxmlformats.org/drawingml/2006/main" xmlns:r="http://schemas.openxmlformats.org/officeDocument/2006/relationships" xmlns:p="http://schemas.openxmlformats.org/presentationml/2006/main">
  <p:tag name="TIMING" val="|97.8|50.4|19.4|14"/>
</p:tagLst>
</file>

<file path=ppt/tags/tag7.xml><?xml version="1.0" encoding="utf-8"?>
<p:tagLst xmlns:a="http://schemas.openxmlformats.org/drawingml/2006/main" xmlns:r="http://schemas.openxmlformats.org/officeDocument/2006/relationships" xmlns:p="http://schemas.openxmlformats.org/presentationml/2006/main">
  <p:tag name="TIMING" val="|97.8|50.4|19.4|14"/>
</p:tagLst>
</file>

<file path=ppt/tags/tag8.xml><?xml version="1.0" encoding="utf-8"?>
<p:tagLst xmlns:a="http://schemas.openxmlformats.org/drawingml/2006/main" xmlns:r="http://schemas.openxmlformats.org/officeDocument/2006/relationships" xmlns:p="http://schemas.openxmlformats.org/presentationml/2006/main">
  <p:tag name="TIMING" val="|97.8|50.4|19.4|14"/>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 - Introduction" id="{1AC5D738-CF48-0447-BD34-4B4DD5F91B53}" vid="{6D0E9203-88B2-5246-821D-A1B0B958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Technische Universität Berlin | PowerPoint Master</Template>
  <TotalTime>13</TotalTime>
  <Words>12584</Words>
  <Application>Microsoft Macintosh PowerPoint</Application>
  <PresentationFormat>On-screen Show (16:10)</PresentationFormat>
  <Paragraphs>1043</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Helvetica</vt:lpstr>
      <vt:lpstr>Helvetica Neue</vt:lpstr>
      <vt:lpstr>Roboto</vt:lpstr>
      <vt:lpstr>SegoeUI</vt:lpstr>
      <vt:lpstr>Wingdings</vt:lpstr>
      <vt:lpstr>Technische Universität Berlin | PowerPoint Master</vt:lpstr>
      <vt:lpstr>Blockchain Taxonomy</vt:lpstr>
      <vt:lpstr>Outline</vt:lpstr>
      <vt:lpstr>PowerPoint Presentation</vt:lpstr>
      <vt:lpstr>Taxonomy</vt:lpstr>
      <vt:lpstr>Software Connector Taxonomy</vt:lpstr>
      <vt:lpstr>Taxonomy: A Glimpse – Classification</vt:lpstr>
      <vt:lpstr>Taxonomy: A Glimpse – Quality Tradeoffs</vt:lpstr>
      <vt:lpstr>PowerPoint Presentation</vt:lpstr>
      <vt:lpstr>Decentralisation</vt:lpstr>
      <vt:lpstr>ISO 22739:2020 Terminology – Distributed vs Decentralised</vt:lpstr>
      <vt:lpstr>Centralisation vs Decentralisation</vt:lpstr>
      <vt:lpstr>Full Centralisation</vt:lpstr>
      <vt:lpstr>Full Decentralisation</vt:lpstr>
      <vt:lpstr>Partial (De)centralisation</vt:lpstr>
      <vt:lpstr>Partial (De)centralisation (Cont.)</vt:lpstr>
      <vt:lpstr>PowerPoint Presentation</vt:lpstr>
      <vt:lpstr>Consensus Protocol</vt:lpstr>
      <vt:lpstr>2 Main Families of Consensus Mechanisms</vt:lpstr>
      <vt:lpstr>Proof of Work (POW)</vt:lpstr>
      <vt:lpstr>PoW (Cont.)</vt:lpstr>
      <vt:lpstr>Proof of Stake (POS)</vt:lpstr>
      <vt:lpstr>PoS in Ethereum 2.0</vt:lpstr>
      <vt:lpstr>Proof of Authority (PoA)</vt:lpstr>
      <vt:lpstr>Practical Byzantine Fault Tolerance (PBFT)</vt:lpstr>
      <vt:lpstr>Other Alternatives</vt:lpstr>
      <vt:lpstr>PowerPoint Presentation</vt:lpstr>
      <vt:lpstr>List</vt:lpstr>
      <vt:lpstr>Tree</vt:lpstr>
      <vt:lpstr>Directed Acyclic Graph (DAG) of Blocks/TXs</vt:lpstr>
      <vt:lpstr>Peer-to-Peer Ledger</vt:lpstr>
      <vt:lpstr>Ledger Structures Trade-Off Analysis</vt:lpstr>
      <vt:lpstr>PowerPoint Presentation</vt:lpstr>
      <vt:lpstr>Mining Pools</vt:lpstr>
      <vt:lpstr>Mining Pools (Cont.)</vt:lpstr>
      <vt:lpstr>Merged Mining</vt:lpstr>
      <vt:lpstr>Merged Mining Example</vt:lpstr>
      <vt:lpstr>Merged Mining Pros &amp; Cons</vt:lpstr>
      <vt:lpstr>Sharding</vt:lpstr>
      <vt:lpstr>Transaction Sharding</vt:lpstr>
      <vt:lpstr>State Sharding in Ethereum 2.0 (Not in Road Map)</vt:lpstr>
      <vt:lpstr>State Sharding in Ethereum 2.0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&amp; Overview</dc:title>
  <dc:creator>Bandara, Dilum (Data61, Eveleigh)</dc:creator>
  <cp:lastModifiedBy>Bandara, Dilum (Data61, Eveleigh)</cp:lastModifiedBy>
  <cp:revision>2</cp:revision>
  <dcterms:created xsi:type="dcterms:W3CDTF">2024-01-04T00:53:24Z</dcterms:created>
  <dcterms:modified xsi:type="dcterms:W3CDTF">2024-01-04T01:06:50Z</dcterms:modified>
</cp:coreProperties>
</file>