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42"/>
  </p:notesMasterIdLst>
  <p:handoutMasterIdLst>
    <p:handoutMasterId r:id="rId43"/>
  </p:handoutMasterIdLst>
  <p:sldIdLst>
    <p:sldId id="359" r:id="rId2"/>
    <p:sldId id="263" r:id="rId3"/>
    <p:sldId id="931" r:id="rId4"/>
    <p:sldId id="935" r:id="rId5"/>
    <p:sldId id="933" r:id="rId6"/>
    <p:sldId id="936" r:id="rId7"/>
    <p:sldId id="937" r:id="rId8"/>
    <p:sldId id="939" r:id="rId9"/>
    <p:sldId id="940" r:id="rId10"/>
    <p:sldId id="941" r:id="rId11"/>
    <p:sldId id="2689" r:id="rId12"/>
    <p:sldId id="322" r:id="rId13"/>
    <p:sldId id="2690" r:id="rId14"/>
    <p:sldId id="982" r:id="rId15"/>
    <p:sldId id="983" r:id="rId16"/>
    <p:sldId id="324" r:id="rId17"/>
    <p:sldId id="325" r:id="rId18"/>
    <p:sldId id="328" r:id="rId19"/>
    <p:sldId id="330" r:id="rId20"/>
    <p:sldId id="331" r:id="rId21"/>
    <p:sldId id="332" r:id="rId22"/>
    <p:sldId id="333" r:id="rId23"/>
    <p:sldId id="336" r:id="rId24"/>
    <p:sldId id="338" r:id="rId25"/>
    <p:sldId id="339" r:id="rId26"/>
    <p:sldId id="984" r:id="rId27"/>
    <p:sldId id="396" r:id="rId28"/>
    <p:sldId id="398" r:id="rId29"/>
    <p:sldId id="354" r:id="rId30"/>
    <p:sldId id="2691" r:id="rId31"/>
    <p:sldId id="268" r:id="rId32"/>
    <p:sldId id="2692" r:id="rId33"/>
    <p:sldId id="267" r:id="rId34"/>
    <p:sldId id="947" r:id="rId35"/>
    <p:sldId id="952" r:id="rId36"/>
    <p:sldId id="953" r:id="rId37"/>
    <p:sldId id="948" r:id="rId38"/>
    <p:sldId id="951" r:id="rId39"/>
    <p:sldId id="950" r:id="rId40"/>
    <p:sldId id="920" r:id="rId41"/>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4" autoAdjust="0"/>
    <p:restoredTop sz="96327" autoAdjust="0"/>
  </p:normalViewPr>
  <p:slideViewPr>
    <p:cSldViewPr snapToGrid="0">
      <p:cViewPr varScale="1">
        <p:scale>
          <a:sx n="267" d="100"/>
          <a:sy n="267" d="100"/>
        </p:scale>
        <p:origin x="1328" y="176"/>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5D922-A647-5945-89E1-2B1158E87E7C}" type="doc">
      <dgm:prSet loTypeId="urn:microsoft.com/office/officeart/2005/8/layout/hierarchy3" loCatId="" qsTypeId="urn:microsoft.com/office/officeart/2005/8/quickstyle/simple1" qsCatId="simple" csTypeId="urn:microsoft.com/office/officeart/2005/8/colors/colorful4" csCatId="colorful" phldr="1"/>
      <dgm:spPr/>
      <dgm:t>
        <a:bodyPr/>
        <a:lstStyle/>
        <a:p>
          <a:endParaRPr lang="en-US"/>
        </a:p>
      </dgm:t>
    </dgm:pt>
    <dgm:pt modelId="{41DCB497-4F67-7240-B1C3-DED53DF245ED}">
      <dgm:prSet phldrT="[Text]" custT="1"/>
      <dgm:spPr/>
      <dgm:t>
        <a:bodyPr/>
        <a:lstStyle/>
        <a:p>
          <a:r>
            <a:rPr lang="en-US" sz="1200" b="0" dirty="0"/>
            <a:t>Functional suitability</a:t>
          </a:r>
        </a:p>
      </dgm:t>
    </dgm:pt>
    <dgm:pt modelId="{EF8DA8D5-FCE9-E14D-9897-BF3EC678B95A}" type="parTrans" cxnId="{FFF9D69F-B680-CD4D-822F-03F59C058A3D}">
      <dgm:prSet/>
      <dgm:spPr/>
      <dgm:t>
        <a:bodyPr/>
        <a:lstStyle/>
        <a:p>
          <a:endParaRPr lang="en-US" sz="2800" b="0"/>
        </a:p>
      </dgm:t>
    </dgm:pt>
    <dgm:pt modelId="{5AAC9A2B-AAFE-704A-A72E-E6537DEA1C39}" type="sibTrans" cxnId="{FFF9D69F-B680-CD4D-822F-03F59C058A3D}">
      <dgm:prSet/>
      <dgm:spPr/>
      <dgm:t>
        <a:bodyPr/>
        <a:lstStyle/>
        <a:p>
          <a:endParaRPr lang="en-US" sz="2800" b="0"/>
        </a:p>
      </dgm:t>
    </dgm:pt>
    <dgm:pt modelId="{53C1FC7C-FB8B-ED43-B796-B56D223ECB81}">
      <dgm:prSet phldrT="[Text]" custT="1"/>
      <dgm:spPr/>
      <dgm:t>
        <a:bodyPr/>
        <a:lstStyle/>
        <a:p>
          <a:r>
            <a:rPr lang="en-US" sz="1000" b="0" dirty="0"/>
            <a:t>Functional correctness</a:t>
          </a:r>
        </a:p>
      </dgm:t>
    </dgm:pt>
    <dgm:pt modelId="{05D8882D-F16D-AB43-A3F3-30720E7BFBE0}" type="parTrans" cxnId="{27293FC4-AFA8-C04F-827D-EF7C5DFD5E2F}">
      <dgm:prSet/>
      <dgm:spPr/>
      <dgm:t>
        <a:bodyPr/>
        <a:lstStyle/>
        <a:p>
          <a:endParaRPr lang="en-US" sz="2800" b="0"/>
        </a:p>
      </dgm:t>
    </dgm:pt>
    <dgm:pt modelId="{FA1A555A-A4F9-B143-A6AC-EE0D227AD57C}" type="sibTrans" cxnId="{27293FC4-AFA8-C04F-827D-EF7C5DFD5E2F}">
      <dgm:prSet/>
      <dgm:spPr/>
      <dgm:t>
        <a:bodyPr/>
        <a:lstStyle/>
        <a:p>
          <a:endParaRPr lang="en-US" sz="2800" b="0"/>
        </a:p>
      </dgm:t>
    </dgm:pt>
    <dgm:pt modelId="{444FF2BE-46A6-0C4D-9D6A-8EF2ABCAD744}">
      <dgm:prSet phldrT="[Text]" custT="1"/>
      <dgm:spPr/>
      <dgm:t>
        <a:bodyPr/>
        <a:lstStyle/>
        <a:p>
          <a:r>
            <a:rPr lang="en-US" sz="1000" b="0" dirty="0"/>
            <a:t>Functional complete-ness</a:t>
          </a:r>
        </a:p>
      </dgm:t>
    </dgm:pt>
    <dgm:pt modelId="{136354CD-7547-0F40-90F8-3C436C8B34AB}" type="parTrans" cxnId="{8287EA18-CC81-C647-AE7B-8853F485D1CB}">
      <dgm:prSet/>
      <dgm:spPr/>
      <dgm:t>
        <a:bodyPr/>
        <a:lstStyle/>
        <a:p>
          <a:endParaRPr lang="en-US" sz="2800" b="0"/>
        </a:p>
      </dgm:t>
    </dgm:pt>
    <dgm:pt modelId="{08BBC0FC-E5EF-2F48-9E65-A9D096746A03}" type="sibTrans" cxnId="{8287EA18-CC81-C647-AE7B-8853F485D1CB}">
      <dgm:prSet/>
      <dgm:spPr/>
      <dgm:t>
        <a:bodyPr/>
        <a:lstStyle/>
        <a:p>
          <a:endParaRPr lang="en-US" sz="2800" b="0"/>
        </a:p>
      </dgm:t>
    </dgm:pt>
    <dgm:pt modelId="{2F9FF1B4-EA6C-7C4A-A81D-BD01257A79E7}">
      <dgm:prSet phldrT="[Text]" custT="1"/>
      <dgm:spPr/>
      <dgm:t>
        <a:bodyPr/>
        <a:lstStyle/>
        <a:p>
          <a:r>
            <a:rPr lang="en-US" sz="1200" b="0" dirty="0"/>
            <a:t>Performance efficiency</a:t>
          </a:r>
        </a:p>
      </dgm:t>
    </dgm:pt>
    <dgm:pt modelId="{DA9D38D4-F370-4C44-9EDE-EC75DD5C2DFF}" type="parTrans" cxnId="{B35CECD8-25B5-B043-BE4F-8B988CB5BE56}">
      <dgm:prSet/>
      <dgm:spPr/>
      <dgm:t>
        <a:bodyPr/>
        <a:lstStyle/>
        <a:p>
          <a:endParaRPr lang="en-US" sz="2800" b="0"/>
        </a:p>
      </dgm:t>
    </dgm:pt>
    <dgm:pt modelId="{73A9813E-E570-3849-9A3D-EE8BC43EE56C}" type="sibTrans" cxnId="{B35CECD8-25B5-B043-BE4F-8B988CB5BE56}">
      <dgm:prSet/>
      <dgm:spPr/>
      <dgm:t>
        <a:bodyPr/>
        <a:lstStyle/>
        <a:p>
          <a:endParaRPr lang="en-US" sz="2800" b="0"/>
        </a:p>
      </dgm:t>
    </dgm:pt>
    <dgm:pt modelId="{FDAB69C9-3BA5-8240-A3EA-4A596500E358}">
      <dgm:prSet phldrT="[Text]" custT="1"/>
      <dgm:spPr/>
      <dgm:t>
        <a:bodyPr/>
        <a:lstStyle/>
        <a:p>
          <a:r>
            <a:rPr lang="en-US" sz="1000" b="0" dirty="0"/>
            <a:t>Capacity</a:t>
          </a:r>
        </a:p>
      </dgm:t>
    </dgm:pt>
    <dgm:pt modelId="{EE9B1C0E-FF5B-F64D-97DA-1EFCDC6AC4F0}" type="parTrans" cxnId="{7D24917B-F264-4E45-BDE3-71E6B04AAB54}">
      <dgm:prSet/>
      <dgm:spPr/>
      <dgm:t>
        <a:bodyPr/>
        <a:lstStyle/>
        <a:p>
          <a:endParaRPr lang="en-US" sz="2800" b="0"/>
        </a:p>
      </dgm:t>
    </dgm:pt>
    <dgm:pt modelId="{32666D97-8610-9945-B7FA-DE82EDE8AF0D}" type="sibTrans" cxnId="{7D24917B-F264-4E45-BDE3-71E6B04AAB54}">
      <dgm:prSet/>
      <dgm:spPr/>
      <dgm:t>
        <a:bodyPr/>
        <a:lstStyle/>
        <a:p>
          <a:endParaRPr lang="en-US" sz="2800" b="0"/>
        </a:p>
      </dgm:t>
    </dgm:pt>
    <dgm:pt modelId="{299096F4-3ED2-8C4A-9186-AB4A03B8C0C6}">
      <dgm:prSet phldrT="[Text]" custT="1"/>
      <dgm:spPr/>
      <dgm:t>
        <a:bodyPr/>
        <a:lstStyle/>
        <a:p>
          <a:r>
            <a:rPr lang="en-US" sz="1000" b="0" dirty="0"/>
            <a:t>Resource utilization</a:t>
          </a:r>
        </a:p>
      </dgm:t>
    </dgm:pt>
    <dgm:pt modelId="{3E784F15-FAE9-BB49-95C5-CAC859C56617}" type="parTrans" cxnId="{841DCEAB-77F6-C149-B398-963E03A33824}">
      <dgm:prSet/>
      <dgm:spPr/>
      <dgm:t>
        <a:bodyPr/>
        <a:lstStyle/>
        <a:p>
          <a:endParaRPr lang="en-US" sz="2800" b="0"/>
        </a:p>
      </dgm:t>
    </dgm:pt>
    <dgm:pt modelId="{82A589DB-9981-E041-A7ED-B93DEBADEC5B}" type="sibTrans" cxnId="{841DCEAB-77F6-C149-B398-963E03A33824}">
      <dgm:prSet/>
      <dgm:spPr/>
      <dgm:t>
        <a:bodyPr/>
        <a:lstStyle/>
        <a:p>
          <a:endParaRPr lang="en-US" sz="2800" b="0"/>
        </a:p>
      </dgm:t>
    </dgm:pt>
    <dgm:pt modelId="{FD4DD728-38B2-774B-93E8-0922AD3E17ED}">
      <dgm:prSet phldrT="[Text]" custT="1"/>
      <dgm:spPr/>
      <dgm:t>
        <a:bodyPr/>
        <a:lstStyle/>
        <a:p>
          <a:r>
            <a:rPr lang="en-US" sz="1000" b="0" dirty="0"/>
            <a:t>Functional appropriate-ness</a:t>
          </a:r>
        </a:p>
      </dgm:t>
    </dgm:pt>
    <dgm:pt modelId="{E876EA2D-293D-BC4A-A196-3712A4F5CDB1}" type="parTrans" cxnId="{18F85895-D2F9-9B49-BDF4-644A05E7DFBE}">
      <dgm:prSet/>
      <dgm:spPr/>
      <dgm:t>
        <a:bodyPr/>
        <a:lstStyle/>
        <a:p>
          <a:endParaRPr lang="en-US" sz="2800" b="0"/>
        </a:p>
      </dgm:t>
    </dgm:pt>
    <dgm:pt modelId="{C3859D40-5AA0-844D-825E-EBCAAA87B506}" type="sibTrans" cxnId="{18F85895-D2F9-9B49-BDF4-644A05E7DFBE}">
      <dgm:prSet/>
      <dgm:spPr/>
      <dgm:t>
        <a:bodyPr/>
        <a:lstStyle/>
        <a:p>
          <a:endParaRPr lang="en-US" sz="2800" b="0"/>
        </a:p>
      </dgm:t>
    </dgm:pt>
    <dgm:pt modelId="{2704C766-EA22-D046-80C0-C5A0AF66F85D}">
      <dgm:prSet phldrT="[Text]" custT="1"/>
      <dgm:spPr/>
      <dgm:t>
        <a:bodyPr/>
        <a:lstStyle/>
        <a:p>
          <a:r>
            <a:rPr lang="en-US" sz="1000" b="0" dirty="0"/>
            <a:t>Time behavior</a:t>
          </a:r>
        </a:p>
      </dgm:t>
    </dgm:pt>
    <dgm:pt modelId="{9F0F78F8-60F2-FB40-ACE6-A8E46E10A1BB}" type="parTrans" cxnId="{1E5CE1B3-6395-C843-B3EF-0F8FAF4FD5BD}">
      <dgm:prSet/>
      <dgm:spPr/>
      <dgm:t>
        <a:bodyPr/>
        <a:lstStyle/>
        <a:p>
          <a:endParaRPr lang="en-US" sz="2800" b="0"/>
        </a:p>
      </dgm:t>
    </dgm:pt>
    <dgm:pt modelId="{47C8D04F-C358-9A48-B736-2D8B40E8D061}" type="sibTrans" cxnId="{1E5CE1B3-6395-C843-B3EF-0F8FAF4FD5BD}">
      <dgm:prSet/>
      <dgm:spPr/>
      <dgm:t>
        <a:bodyPr/>
        <a:lstStyle/>
        <a:p>
          <a:endParaRPr lang="en-US" sz="2800" b="0"/>
        </a:p>
      </dgm:t>
    </dgm:pt>
    <dgm:pt modelId="{8F051BCC-AB3B-394F-ADE0-550A8288E9D1}">
      <dgm:prSet custT="1"/>
      <dgm:spPr/>
      <dgm:t>
        <a:bodyPr/>
        <a:lstStyle/>
        <a:p>
          <a:r>
            <a:rPr lang="en-US" sz="1200" b="0" dirty="0"/>
            <a:t>Compatibility</a:t>
          </a:r>
        </a:p>
      </dgm:t>
    </dgm:pt>
    <dgm:pt modelId="{70BF84AD-BF26-A249-B0E7-CCCCE1D37B64}" type="parTrans" cxnId="{F7B636A9-3F1D-4E4B-BBB1-A7922D6922B2}">
      <dgm:prSet/>
      <dgm:spPr/>
      <dgm:t>
        <a:bodyPr/>
        <a:lstStyle/>
        <a:p>
          <a:endParaRPr lang="en-US" sz="2800" b="0"/>
        </a:p>
      </dgm:t>
    </dgm:pt>
    <dgm:pt modelId="{2E3D6173-BE70-F34B-950B-1C3702EC581B}" type="sibTrans" cxnId="{F7B636A9-3F1D-4E4B-BBB1-A7922D6922B2}">
      <dgm:prSet/>
      <dgm:spPr/>
      <dgm:t>
        <a:bodyPr/>
        <a:lstStyle/>
        <a:p>
          <a:endParaRPr lang="en-US" sz="2800" b="0"/>
        </a:p>
      </dgm:t>
    </dgm:pt>
    <dgm:pt modelId="{598FE064-F072-2E43-BEAE-80E649AEA9AE}">
      <dgm:prSet custT="1"/>
      <dgm:spPr/>
      <dgm:t>
        <a:bodyPr/>
        <a:lstStyle/>
        <a:p>
          <a:r>
            <a:rPr lang="en-US" sz="1000" b="0" dirty="0"/>
            <a:t>Interoperability</a:t>
          </a:r>
        </a:p>
      </dgm:t>
    </dgm:pt>
    <dgm:pt modelId="{224B842B-4E55-914D-977A-0FFA6511356C}" type="parTrans" cxnId="{6CB113AA-9DEA-194E-B4B1-C591C50EA489}">
      <dgm:prSet/>
      <dgm:spPr/>
      <dgm:t>
        <a:bodyPr/>
        <a:lstStyle/>
        <a:p>
          <a:endParaRPr lang="en-US" sz="2800" b="0"/>
        </a:p>
      </dgm:t>
    </dgm:pt>
    <dgm:pt modelId="{BF168AA6-8FD0-D546-926D-CD54C2D9060A}" type="sibTrans" cxnId="{6CB113AA-9DEA-194E-B4B1-C591C50EA489}">
      <dgm:prSet/>
      <dgm:spPr/>
      <dgm:t>
        <a:bodyPr/>
        <a:lstStyle/>
        <a:p>
          <a:endParaRPr lang="en-US" sz="2800" b="0"/>
        </a:p>
      </dgm:t>
    </dgm:pt>
    <dgm:pt modelId="{E6E223AD-5E94-2440-8F3B-B6DE336C4CEC}">
      <dgm:prSet custT="1"/>
      <dgm:spPr/>
      <dgm:t>
        <a:bodyPr/>
        <a:lstStyle/>
        <a:p>
          <a:r>
            <a:rPr lang="en-US" sz="1000" b="0" dirty="0"/>
            <a:t>Co-existence</a:t>
          </a:r>
        </a:p>
      </dgm:t>
    </dgm:pt>
    <dgm:pt modelId="{7E0FC8F8-EB3C-C748-BAEB-624230241256}" type="parTrans" cxnId="{89AA0514-B813-FC49-9C07-87B67F6A64C2}">
      <dgm:prSet/>
      <dgm:spPr/>
      <dgm:t>
        <a:bodyPr/>
        <a:lstStyle/>
        <a:p>
          <a:endParaRPr lang="en-US" sz="2800" b="0"/>
        </a:p>
      </dgm:t>
    </dgm:pt>
    <dgm:pt modelId="{BCD642E1-79CF-A944-A179-9D259CAED5F2}" type="sibTrans" cxnId="{89AA0514-B813-FC49-9C07-87B67F6A64C2}">
      <dgm:prSet/>
      <dgm:spPr/>
      <dgm:t>
        <a:bodyPr/>
        <a:lstStyle/>
        <a:p>
          <a:endParaRPr lang="en-US" sz="2800" b="0"/>
        </a:p>
      </dgm:t>
    </dgm:pt>
    <dgm:pt modelId="{AC1C2011-E47F-F24C-8B7C-4E3BC1DFAB2D}">
      <dgm:prSet custT="1"/>
      <dgm:spPr/>
      <dgm:t>
        <a:bodyPr/>
        <a:lstStyle/>
        <a:p>
          <a:r>
            <a:rPr lang="en-US" sz="1200" b="0" dirty="0"/>
            <a:t>Usability</a:t>
          </a:r>
        </a:p>
      </dgm:t>
    </dgm:pt>
    <dgm:pt modelId="{875C913E-520C-F54F-B29E-C519013B05EF}" type="parTrans" cxnId="{F166A007-9572-FC4E-A4C0-A1502C01C84F}">
      <dgm:prSet/>
      <dgm:spPr/>
      <dgm:t>
        <a:bodyPr/>
        <a:lstStyle/>
        <a:p>
          <a:endParaRPr lang="en-US" sz="2800" b="0"/>
        </a:p>
      </dgm:t>
    </dgm:pt>
    <dgm:pt modelId="{822AF7AC-50EA-A147-96D3-4CCEFC7F8215}" type="sibTrans" cxnId="{F166A007-9572-FC4E-A4C0-A1502C01C84F}">
      <dgm:prSet/>
      <dgm:spPr/>
      <dgm:t>
        <a:bodyPr/>
        <a:lstStyle/>
        <a:p>
          <a:endParaRPr lang="en-US" sz="2800" b="0"/>
        </a:p>
      </dgm:t>
    </dgm:pt>
    <dgm:pt modelId="{B0893E9D-79A1-714C-9815-3E92244E91ED}">
      <dgm:prSet custT="1"/>
      <dgm:spPr/>
      <dgm:t>
        <a:bodyPr/>
        <a:lstStyle/>
        <a:p>
          <a:r>
            <a:rPr lang="en-US" sz="1000" b="0" dirty="0"/>
            <a:t>Operability </a:t>
          </a:r>
        </a:p>
      </dgm:t>
    </dgm:pt>
    <dgm:pt modelId="{BE09F905-F57D-3A41-B986-6174F9DE9EF6}" type="parTrans" cxnId="{970C8F44-585A-5948-930E-9E835ABDD018}">
      <dgm:prSet/>
      <dgm:spPr/>
      <dgm:t>
        <a:bodyPr/>
        <a:lstStyle/>
        <a:p>
          <a:endParaRPr lang="en-US" sz="2800" b="0"/>
        </a:p>
      </dgm:t>
    </dgm:pt>
    <dgm:pt modelId="{9716B081-0A92-BB46-BEA7-6085DD96F792}" type="sibTrans" cxnId="{970C8F44-585A-5948-930E-9E835ABDD018}">
      <dgm:prSet/>
      <dgm:spPr/>
      <dgm:t>
        <a:bodyPr/>
        <a:lstStyle/>
        <a:p>
          <a:endParaRPr lang="en-US" sz="2800" b="0"/>
        </a:p>
      </dgm:t>
    </dgm:pt>
    <dgm:pt modelId="{B38F1EE6-D813-644B-B80E-DC72FD03A0A2}">
      <dgm:prSet custT="1"/>
      <dgm:spPr/>
      <dgm:t>
        <a:bodyPr/>
        <a:lstStyle/>
        <a:p>
          <a:r>
            <a:rPr lang="en-US" sz="1000" b="0" dirty="0"/>
            <a:t>User error protection</a:t>
          </a:r>
        </a:p>
      </dgm:t>
    </dgm:pt>
    <dgm:pt modelId="{35DE522F-B866-F941-BC4D-91F450E2F441}" type="parTrans" cxnId="{FD352A94-4692-BA4B-AFBA-53ED2D5C7456}">
      <dgm:prSet/>
      <dgm:spPr/>
      <dgm:t>
        <a:bodyPr/>
        <a:lstStyle/>
        <a:p>
          <a:endParaRPr lang="en-US" sz="2800" b="0"/>
        </a:p>
      </dgm:t>
    </dgm:pt>
    <dgm:pt modelId="{D872DCFB-4FCB-0A4F-8B9F-20D50B54D705}" type="sibTrans" cxnId="{FD352A94-4692-BA4B-AFBA-53ED2D5C7456}">
      <dgm:prSet/>
      <dgm:spPr/>
      <dgm:t>
        <a:bodyPr/>
        <a:lstStyle/>
        <a:p>
          <a:endParaRPr lang="en-US" sz="2800" b="0"/>
        </a:p>
      </dgm:t>
    </dgm:pt>
    <dgm:pt modelId="{0E8CD457-DF9A-854A-B772-A66C169B0588}">
      <dgm:prSet custT="1"/>
      <dgm:spPr/>
      <dgm:t>
        <a:bodyPr/>
        <a:lstStyle/>
        <a:p>
          <a:r>
            <a:rPr lang="en-US" sz="1200" b="0" dirty="0"/>
            <a:t>Reliability</a:t>
          </a:r>
        </a:p>
      </dgm:t>
    </dgm:pt>
    <dgm:pt modelId="{08F59359-C013-7E47-94F6-E90D860A58DF}" type="parTrans" cxnId="{F60A0691-5045-394F-956D-7F5888590301}">
      <dgm:prSet/>
      <dgm:spPr/>
      <dgm:t>
        <a:bodyPr/>
        <a:lstStyle/>
        <a:p>
          <a:endParaRPr lang="en-US" sz="2800" b="0"/>
        </a:p>
      </dgm:t>
    </dgm:pt>
    <dgm:pt modelId="{8E08FD71-FC03-CB42-A5BD-73669B7ED237}" type="sibTrans" cxnId="{F60A0691-5045-394F-956D-7F5888590301}">
      <dgm:prSet/>
      <dgm:spPr/>
      <dgm:t>
        <a:bodyPr/>
        <a:lstStyle/>
        <a:p>
          <a:endParaRPr lang="en-US" sz="2800" b="0"/>
        </a:p>
      </dgm:t>
    </dgm:pt>
    <dgm:pt modelId="{D01FFA2E-324C-4F44-8F5B-1D93BA14C37D}">
      <dgm:prSet custT="1"/>
      <dgm:spPr/>
      <dgm:t>
        <a:bodyPr/>
        <a:lstStyle/>
        <a:p>
          <a:r>
            <a:rPr lang="en-US" sz="1000" b="0" dirty="0"/>
            <a:t>Availability</a:t>
          </a:r>
        </a:p>
      </dgm:t>
    </dgm:pt>
    <dgm:pt modelId="{883F9595-6196-5F40-B439-137031A0CA92}" type="parTrans" cxnId="{F1127820-0574-C84E-A90D-0BDE230F30CE}">
      <dgm:prSet/>
      <dgm:spPr/>
      <dgm:t>
        <a:bodyPr/>
        <a:lstStyle/>
        <a:p>
          <a:endParaRPr lang="en-US" sz="2800" b="0"/>
        </a:p>
      </dgm:t>
    </dgm:pt>
    <dgm:pt modelId="{B6B99295-B775-EA45-BDE7-A0F66DFE49C2}" type="sibTrans" cxnId="{F1127820-0574-C84E-A90D-0BDE230F30CE}">
      <dgm:prSet/>
      <dgm:spPr/>
      <dgm:t>
        <a:bodyPr/>
        <a:lstStyle/>
        <a:p>
          <a:endParaRPr lang="en-US" sz="2800" b="0"/>
        </a:p>
      </dgm:t>
    </dgm:pt>
    <dgm:pt modelId="{16038EE6-6BF3-4B48-9980-ACC7A6420663}">
      <dgm:prSet custT="1"/>
      <dgm:spPr/>
      <dgm:t>
        <a:bodyPr/>
        <a:lstStyle/>
        <a:p>
          <a:r>
            <a:rPr lang="en-US" sz="1000" b="0" dirty="0"/>
            <a:t>Recoverability</a:t>
          </a:r>
        </a:p>
      </dgm:t>
    </dgm:pt>
    <dgm:pt modelId="{AE8F0254-C357-F34A-B5AE-12FF6C1B5C26}" type="parTrans" cxnId="{9CB096C1-9AF6-1945-B1A9-5046E66C8772}">
      <dgm:prSet/>
      <dgm:spPr/>
      <dgm:t>
        <a:bodyPr/>
        <a:lstStyle/>
        <a:p>
          <a:endParaRPr lang="en-US" sz="2800" b="0"/>
        </a:p>
      </dgm:t>
    </dgm:pt>
    <dgm:pt modelId="{0B8419AD-1F4A-364B-AB5A-51FA3B4CE4AF}" type="sibTrans" cxnId="{9CB096C1-9AF6-1945-B1A9-5046E66C8772}">
      <dgm:prSet/>
      <dgm:spPr/>
      <dgm:t>
        <a:bodyPr/>
        <a:lstStyle/>
        <a:p>
          <a:endParaRPr lang="en-US" sz="2800" b="0"/>
        </a:p>
      </dgm:t>
    </dgm:pt>
    <dgm:pt modelId="{8DC7C76D-6C75-D742-A16F-9E797B71B627}">
      <dgm:prSet custT="1"/>
      <dgm:spPr/>
      <dgm:t>
        <a:bodyPr/>
        <a:lstStyle/>
        <a:p>
          <a:r>
            <a:rPr lang="en-US" sz="1000" b="0" dirty="0"/>
            <a:t>Maturity </a:t>
          </a:r>
        </a:p>
      </dgm:t>
    </dgm:pt>
    <dgm:pt modelId="{B41E6929-1A8C-EF44-A394-950681650A9E}" type="parTrans" cxnId="{5DBEB98B-738C-ED4F-AD67-E2390B57594D}">
      <dgm:prSet/>
      <dgm:spPr/>
      <dgm:t>
        <a:bodyPr/>
        <a:lstStyle/>
        <a:p>
          <a:endParaRPr lang="en-US" sz="2800" b="0"/>
        </a:p>
      </dgm:t>
    </dgm:pt>
    <dgm:pt modelId="{8FDA92A6-7F3E-944A-8CB4-9242580083D3}" type="sibTrans" cxnId="{5DBEB98B-738C-ED4F-AD67-E2390B57594D}">
      <dgm:prSet/>
      <dgm:spPr/>
      <dgm:t>
        <a:bodyPr/>
        <a:lstStyle/>
        <a:p>
          <a:endParaRPr lang="en-US" sz="2800" b="0"/>
        </a:p>
      </dgm:t>
    </dgm:pt>
    <dgm:pt modelId="{3C53D9CB-B49A-1041-B36E-C876B26C0664}">
      <dgm:prSet custT="1"/>
      <dgm:spPr/>
      <dgm:t>
        <a:bodyPr/>
        <a:lstStyle/>
        <a:p>
          <a:r>
            <a:rPr lang="en-US" sz="1000" b="0" dirty="0"/>
            <a:t>Fault tolerance </a:t>
          </a:r>
        </a:p>
      </dgm:t>
    </dgm:pt>
    <dgm:pt modelId="{9C1B7D37-0A7C-4146-A31B-21D8316E2833}" type="parTrans" cxnId="{107154C8-A30F-114D-8393-F817D0900E82}">
      <dgm:prSet/>
      <dgm:spPr/>
      <dgm:t>
        <a:bodyPr/>
        <a:lstStyle/>
        <a:p>
          <a:endParaRPr lang="en-US" sz="2800" b="0"/>
        </a:p>
      </dgm:t>
    </dgm:pt>
    <dgm:pt modelId="{A56BD4CF-F2CB-3D42-B050-868112FD307A}" type="sibTrans" cxnId="{107154C8-A30F-114D-8393-F817D0900E82}">
      <dgm:prSet/>
      <dgm:spPr/>
      <dgm:t>
        <a:bodyPr/>
        <a:lstStyle/>
        <a:p>
          <a:endParaRPr lang="en-US" sz="2800" b="0"/>
        </a:p>
      </dgm:t>
    </dgm:pt>
    <dgm:pt modelId="{00D42E72-3F24-5446-A532-B962CD556993}">
      <dgm:prSet custT="1"/>
      <dgm:spPr/>
      <dgm:t>
        <a:bodyPr/>
        <a:lstStyle/>
        <a:p>
          <a:r>
            <a:rPr lang="en-US" sz="1200" b="0" dirty="0"/>
            <a:t>Security </a:t>
          </a:r>
        </a:p>
      </dgm:t>
    </dgm:pt>
    <dgm:pt modelId="{018CBCAC-7E13-DC4B-ABAF-4151D091C23E}" type="parTrans" cxnId="{5FE271AD-91AB-E540-8168-456A5C5F4FCA}">
      <dgm:prSet/>
      <dgm:spPr/>
      <dgm:t>
        <a:bodyPr/>
        <a:lstStyle/>
        <a:p>
          <a:endParaRPr lang="en-US" sz="2800" b="0"/>
        </a:p>
      </dgm:t>
    </dgm:pt>
    <dgm:pt modelId="{159A85A7-45FC-764B-8BDD-34079D757EA7}" type="sibTrans" cxnId="{5FE271AD-91AB-E540-8168-456A5C5F4FCA}">
      <dgm:prSet/>
      <dgm:spPr/>
      <dgm:t>
        <a:bodyPr/>
        <a:lstStyle/>
        <a:p>
          <a:endParaRPr lang="en-US" sz="2800" b="0"/>
        </a:p>
      </dgm:t>
    </dgm:pt>
    <dgm:pt modelId="{A6D7EFB5-A92E-044B-B43F-51922C0DC9A0}">
      <dgm:prSet custT="1"/>
      <dgm:spPr/>
      <dgm:t>
        <a:bodyPr/>
        <a:lstStyle/>
        <a:p>
          <a:r>
            <a:rPr lang="en-US" sz="1000" b="0" dirty="0"/>
            <a:t>Integrity </a:t>
          </a:r>
        </a:p>
      </dgm:t>
    </dgm:pt>
    <dgm:pt modelId="{457D7804-6648-244C-B977-5FFA990152B3}" type="parTrans" cxnId="{1E6AFF6D-FD10-F540-B9E2-6756D4679939}">
      <dgm:prSet/>
      <dgm:spPr/>
      <dgm:t>
        <a:bodyPr/>
        <a:lstStyle/>
        <a:p>
          <a:endParaRPr lang="en-US" sz="2800" b="0"/>
        </a:p>
      </dgm:t>
    </dgm:pt>
    <dgm:pt modelId="{58A1200A-74DE-DC4C-BAC0-FA8EE5C767D2}" type="sibTrans" cxnId="{1E6AFF6D-FD10-F540-B9E2-6756D4679939}">
      <dgm:prSet/>
      <dgm:spPr/>
      <dgm:t>
        <a:bodyPr/>
        <a:lstStyle/>
        <a:p>
          <a:endParaRPr lang="en-US" sz="2800" b="0"/>
        </a:p>
      </dgm:t>
    </dgm:pt>
    <dgm:pt modelId="{69292C06-EF1C-1D4C-A419-4BBF1A78C12B}">
      <dgm:prSet custT="1"/>
      <dgm:spPr/>
      <dgm:t>
        <a:bodyPr/>
        <a:lstStyle/>
        <a:p>
          <a:r>
            <a:rPr lang="en-US" sz="1000" b="0" dirty="0"/>
            <a:t>Confidentiality</a:t>
          </a:r>
        </a:p>
      </dgm:t>
    </dgm:pt>
    <dgm:pt modelId="{7F9F97BE-5130-EC47-A26F-5CE7B8699020}" type="parTrans" cxnId="{771C1A6A-AF9B-F14A-ABCF-24B1ABDA5FE1}">
      <dgm:prSet/>
      <dgm:spPr/>
      <dgm:t>
        <a:bodyPr/>
        <a:lstStyle/>
        <a:p>
          <a:endParaRPr lang="en-US" sz="2800" b="0"/>
        </a:p>
      </dgm:t>
    </dgm:pt>
    <dgm:pt modelId="{11D7078B-256A-0541-9889-01991EA840FB}" type="sibTrans" cxnId="{771C1A6A-AF9B-F14A-ABCF-24B1ABDA5FE1}">
      <dgm:prSet/>
      <dgm:spPr/>
      <dgm:t>
        <a:bodyPr/>
        <a:lstStyle/>
        <a:p>
          <a:endParaRPr lang="en-US" sz="2800" b="0"/>
        </a:p>
      </dgm:t>
    </dgm:pt>
    <dgm:pt modelId="{054BC13C-9C64-9E41-9173-145D9B78BD94}">
      <dgm:prSet custT="1"/>
      <dgm:spPr/>
      <dgm:t>
        <a:bodyPr/>
        <a:lstStyle/>
        <a:p>
          <a:r>
            <a:rPr lang="en-US" sz="1000" b="0" dirty="0"/>
            <a:t>Non-repudiation</a:t>
          </a:r>
        </a:p>
      </dgm:t>
    </dgm:pt>
    <dgm:pt modelId="{2BB9B9E4-5FE5-D147-BAFC-E8ED24A73C6D}" type="parTrans" cxnId="{B7903AE4-8E49-024E-B1CD-62002BD104ED}">
      <dgm:prSet/>
      <dgm:spPr/>
      <dgm:t>
        <a:bodyPr/>
        <a:lstStyle/>
        <a:p>
          <a:endParaRPr lang="en-US" sz="2800" b="0"/>
        </a:p>
      </dgm:t>
    </dgm:pt>
    <dgm:pt modelId="{E99AEB17-6B59-8941-83C7-A066A176A5C1}" type="sibTrans" cxnId="{B7903AE4-8E49-024E-B1CD-62002BD104ED}">
      <dgm:prSet/>
      <dgm:spPr/>
      <dgm:t>
        <a:bodyPr/>
        <a:lstStyle/>
        <a:p>
          <a:endParaRPr lang="en-US" sz="2800" b="0"/>
        </a:p>
      </dgm:t>
    </dgm:pt>
    <dgm:pt modelId="{E18C2833-A402-AE40-AFC4-1A0012C0626B}">
      <dgm:prSet custT="1"/>
      <dgm:spPr/>
      <dgm:t>
        <a:bodyPr/>
        <a:lstStyle/>
        <a:p>
          <a:r>
            <a:rPr lang="en-US" sz="1000" b="0" dirty="0"/>
            <a:t>Accountability</a:t>
          </a:r>
        </a:p>
      </dgm:t>
    </dgm:pt>
    <dgm:pt modelId="{5A68C619-65D3-114E-9776-3746F139E5CA}" type="parTrans" cxnId="{5E14102D-7084-FA4C-AAEB-7A45B235F0D7}">
      <dgm:prSet/>
      <dgm:spPr/>
      <dgm:t>
        <a:bodyPr/>
        <a:lstStyle/>
        <a:p>
          <a:endParaRPr lang="en-US" sz="2800" b="0"/>
        </a:p>
      </dgm:t>
    </dgm:pt>
    <dgm:pt modelId="{42B1A76F-E8A5-F741-9656-0220FB356D62}" type="sibTrans" cxnId="{5E14102D-7084-FA4C-AAEB-7A45B235F0D7}">
      <dgm:prSet/>
      <dgm:spPr/>
      <dgm:t>
        <a:bodyPr/>
        <a:lstStyle/>
        <a:p>
          <a:endParaRPr lang="en-US" sz="2800" b="0"/>
        </a:p>
      </dgm:t>
    </dgm:pt>
    <dgm:pt modelId="{3249E403-7B42-E041-AB57-0829AE25A092}">
      <dgm:prSet custT="1"/>
      <dgm:spPr/>
      <dgm:t>
        <a:bodyPr/>
        <a:lstStyle/>
        <a:p>
          <a:r>
            <a:rPr lang="en-US" sz="1000" b="0" dirty="0"/>
            <a:t>Authenticity</a:t>
          </a:r>
        </a:p>
      </dgm:t>
    </dgm:pt>
    <dgm:pt modelId="{A5B5B806-C405-5C4C-8827-00133AAE07B2}" type="parTrans" cxnId="{4544BC6D-CC7F-2D44-8851-9CD7A2C4CDC3}">
      <dgm:prSet/>
      <dgm:spPr/>
      <dgm:t>
        <a:bodyPr/>
        <a:lstStyle/>
        <a:p>
          <a:endParaRPr lang="en-US" sz="2800" b="0"/>
        </a:p>
      </dgm:t>
    </dgm:pt>
    <dgm:pt modelId="{98164AA1-8FDF-1F4F-B189-E9577350CB76}" type="sibTrans" cxnId="{4544BC6D-CC7F-2D44-8851-9CD7A2C4CDC3}">
      <dgm:prSet/>
      <dgm:spPr/>
      <dgm:t>
        <a:bodyPr/>
        <a:lstStyle/>
        <a:p>
          <a:endParaRPr lang="en-US" sz="2800" b="0"/>
        </a:p>
      </dgm:t>
    </dgm:pt>
    <dgm:pt modelId="{7A93B62C-5C6F-AC4F-8A7C-ED6B585841C1}">
      <dgm:prSet custT="1"/>
      <dgm:spPr/>
      <dgm:t>
        <a:bodyPr/>
        <a:lstStyle/>
        <a:p>
          <a:r>
            <a:rPr lang="en-US" sz="1200" b="0" dirty="0"/>
            <a:t>Maintain-ability</a:t>
          </a:r>
        </a:p>
      </dgm:t>
    </dgm:pt>
    <dgm:pt modelId="{209C471E-D42A-FA46-93C8-24BE0E89AD9A}" type="parTrans" cxnId="{58FB9503-7E52-BC44-A1F9-12574B538CBE}">
      <dgm:prSet/>
      <dgm:spPr/>
      <dgm:t>
        <a:bodyPr/>
        <a:lstStyle/>
        <a:p>
          <a:endParaRPr lang="en-US" sz="2800" b="0"/>
        </a:p>
      </dgm:t>
    </dgm:pt>
    <dgm:pt modelId="{2C9C703C-A18F-5A4C-819B-12AE8BD3C33E}" type="sibTrans" cxnId="{58FB9503-7E52-BC44-A1F9-12574B538CBE}">
      <dgm:prSet/>
      <dgm:spPr/>
      <dgm:t>
        <a:bodyPr/>
        <a:lstStyle/>
        <a:p>
          <a:endParaRPr lang="en-US" sz="2800" b="0"/>
        </a:p>
      </dgm:t>
    </dgm:pt>
    <dgm:pt modelId="{95F28B24-1712-6849-B4D1-E5648E216B92}">
      <dgm:prSet custT="1"/>
      <dgm:spPr/>
      <dgm:t>
        <a:bodyPr/>
        <a:lstStyle/>
        <a:p>
          <a:r>
            <a:rPr lang="en-US" sz="1000" b="0" dirty="0"/>
            <a:t>Modularity</a:t>
          </a:r>
        </a:p>
      </dgm:t>
    </dgm:pt>
    <dgm:pt modelId="{6FA5CCA6-E064-CA4E-A237-3841FE7B18E9}" type="parTrans" cxnId="{6446CAE3-D817-F244-A5BF-7012A89501D4}">
      <dgm:prSet/>
      <dgm:spPr/>
      <dgm:t>
        <a:bodyPr/>
        <a:lstStyle/>
        <a:p>
          <a:endParaRPr lang="en-US" sz="2800" b="0"/>
        </a:p>
      </dgm:t>
    </dgm:pt>
    <dgm:pt modelId="{85060FCB-9889-A04A-A20E-FA173D032DFF}" type="sibTrans" cxnId="{6446CAE3-D817-F244-A5BF-7012A89501D4}">
      <dgm:prSet/>
      <dgm:spPr/>
      <dgm:t>
        <a:bodyPr/>
        <a:lstStyle/>
        <a:p>
          <a:endParaRPr lang="en-US" sz="2800" b="0"/>
        </a:p>
      </dgm:t>
    </dgm:pt>
    <dgm:pt modelId="{4EE57A1C-0DB5-1F49-B834-B315C0F65072}">
      <dgm:prSet custT="1"/>
      <dgm:spPr/>
      <dgm:t>
        <a:bodyPr/>
        <a:lstStyle/>
        <a:p>
          <a:r>
            <a:rPr lang="en-US" sz="1000" b="0" dirty="0"/>
            <a:t>Reuseability</a:t>
          </a:r>
        </a:p>
      </dgm:t>
    </dgm:pt>
    <dgm:pt modelId="{EC44253B-0648-334C-A54A-72CE77C60696}" type="parTrans" cxnId="{3E7EFA84-5E35-C846-8C47-63D027B2E805}">
      <dgm:prSet/>
      <dgm:spPr/>
      <dgm:t>
        <a:bodyPr/>
        <a:lstStyle/>
        <a:p>
          <a:endParaRPr lang="en-US" sz="2800" b="0"/>
        </a:p>
      </dgm:t>
    </dgm:pt>
    <dgm:pt modelId="{629D1C23-38C7-5F40-A941-195B4EBC56DE}" type="sibTrans" cxnId="{3E7EFA84-5E35-C846-8C47-63D027B2E805}">
      <dgm:prSet/>
      <dgm:spPr/>
      <dgm:t>
        <a:bodyPr/>
        <a:lstStyle/>
        <a:p>
          <a:endParaRPr lang="en-US" sz="2800" b="0"/>
        </a:p>
      </dgm:t>
    </dgm:pt>
    <dgm:pt modelId="{95CB294F-A2D2-EE47-AB33-C7A9CB36A488}">
      <dgm:prSet custT="1"/>
      <dgm:spPr/>
      <dgm:t>
        <a:bodyPr/>
        <a:lstStyle/>
        <a:p>
          <a:r>
            <a:rPr lang="en-US" sz="1000" b="0" dirty="0"/>
            <a:t>Modifiability</a:t>
          </a:r>
        </a:p>
      </dgm:t>
    </dgm:pt>
    <dgm:pt modelId="{5354B16A-E11E-1D48-AAFB-7D240D6642F5}" type="parTrans" cxnId="{174E45C5-3B6F-E94E-9A87-07B24C3F8DEE}">
      <dgm:prSet/>
      <dgm:spPr/>
      <dgm:t>
        <a:bodyPr/>
        <a:lstStyle/>
        <a:p>
          <a:endParaRPr lang="en-US" sz="2800" b="0"/>
        </a:p>
      </dgm:t>
    </dgm:pt>
    <dgm:pt modelId="{1EC4D161-9293-3849-AB95-3B40B45A1BB7}" type="sibTrans" cxnId="{174E45C5-3B6F-E94E-9A87-07B24C3F8DEE}">
      <dgm:prSet/>
      <dgm:spPr/>
      <dgm:t>
        <a:bodyPr/>
        <a:lstStyle/>
        <a:p>
          <a:endParaRPr lang="en-US" sz="2800" b="0"/>
        </a:p>
      </dgm:t>
    </dgm:pt>
    <dgm:pt modelId="{A8A21FA9-2703-0548-B6F7-AD6E73BDA1AE}">
      <dgm:prSet custT="1"/>
      <dgm:spPr/>
      <dgm:t>
        <a:bodyPr/>
        <a:lstStyle/>
        <a:p>
          <a:r>
            <a:rPr lang="en-US" sz="1000" b="0" dirty="0"/>
            <a:t>Testability</a:t>
          </a:r>
        </a:p>
      </dgm:t>
    </dgm:pt>
    <dgm:pt modelId="{C464E591-CEA1-414D-AB66-7269B863E3A7}" type="parTrans" cxnId="{9C44E8B8-8AD9-374F-AB5A-E0DFD97DEBC9}">
      <dgm:prSet/>
      <dgm:spPr/>
      <dgm:t>
        <a:bodyPr/>
        <a:lstStyle/>
        <a:p>
          <a:endParaRPr lang="en-US" sz="2800" b="0"/>
        </a:p>
      </dgm:t>
    </dgm:pt>
    <dgm:pt modelId="{AAE35E0D-BBED-974A-8345-D01C85A9A5C3}" type="sibTrans" cxnId="{9C44E8B8-8AD9-374F-AB5A-E0DFD97DEBC9}">
      <dgm:prSet/>
      <dgm:spPr/>
      <dgm:t>
        <a:bodyPr/>
        <a:lstStyle/>
        <a:p>
          <a:endParaRPr lang="en-US" sz="2800" b="0"/>
        </a:p>
      </dgm:t>
    </dgm:pt>
    <dgm:pt modelId="{E9A3D690-F538-1640-BA5A-DA7EF97EEB32}">
      <dgm:prSet custT="1"/>
      <dgm:spPr/>
      <dgm:t>
        <a:bodyPr/>
        <a:lstStyle/>
        <a:p>
          <a:r>
            <a:rPr lang="en-US" sz="1000" b="0" dirty="0"/>
            <a:t>Analyzability</a:t>
          </a:r>
        </a:p>
      </dgm:t>
    </dgm:pt>
    <dgm:pt modelId="{971C1B5D-67F7-F748-8432-22B7AA5C243E}" type="parTrans" cxnId="{43692E34-E085-3749-8CF1-151B2F9F1C8E}">
      <dgm:prSet/>
      <dgm:spPr/>
      <dgm:t>
        <a:bodyPr/>
        <a:lstStyle/>
        <a:p>
          <a:endParaRPr lang="en-US" sz="2800" b="0"/>
        </a:p>
      </dgm:t>
    </dgm:pt>
    <dgm:pt modelId="{79022E51-1F17-8546-9AC8-3171512E16F1}" type="sibTrans" cxnId="{43692E34-E085-3749-8CF1-151B2F9F1C8E}">
      <dgm:prSet/>
      <dgm:spPr/>
      <dgm:t>
        <a:bodyPr/>
        <a:lstStyle/>
        <a:p>
          <a:endParaRPr lang="en-US" sz="2800" b="0"/>
        </a:p>
      </dgm:t>
    </dgm:pt>
    <dgm:pt modelId="{05F23BCB-22AA-E245-BA73-9BF467A5A01F}">
      <dgm:prSet custT="1"/>
      <dgm:spPr/>
      <dgm:t>
        <a:bodyPr/>
        <a:lstStyle/>
        <a:p>
          <a:r>
            <a:rPr lang="en-US" sz="1200" b="0" dirty="0"/>
            <a:t>Portability</a:t>
          </a:r>
        </a:p>
      </dgm:t>
    </dgm:pt>
    <dgm:pt modelId="{A7E108D9-D194-FE4F-8C1B-3BFABDB65787}" type="parTrans" cxnId="{0B966AC9-2325-1E4E-B0C8-2C19E55D858E}">
      <dgm:prSet/>
      <dgm:spPr/>
      <dgm:t>
        <a:bodyPr/>
        <a:lstStyle/>
        <a:p>
          <a:endParaRPr lang="en-US" sz="2800" b="0"/>
        </a:p>
      </dgm:t>
    </dgm:pt>
    <dgm:pt modelId="{5382DFFD-E064-1D40-BAEB-F6C25F6107AE}" type="sibTrans" cxnId="{0B966AC9-2325-1E4E-B0C8-2C19E55D858E}">
      <dgm:prSet/>
      <dgm:spPr/>
      <dgm:t>
        <a:bodyPr/>
        <a:lstStyle/>
        <a:p>
          <a:endParaRPr lang="en-US" sz="2800" b="0"/>
        </a:p>
      </dgm:t>
    </dgm:pt>
    <dgm:pt modelId="{8AE60BF9-091B-184E-9005-EF4555AA90DF}">
      <dgm:prSet custT="1"/>
      <dgm:spPr/>
      <dgm:t>
        <a:bodyPr/>
        <a:lstStyle/>
        <a:p>
          <a:r>
            <a:rPr lang="en-US" sz="1000" b="0" dirty="0"/>
            <a:t>Installability</a:t>
          </a:r>
        </a:p>
      </dgm:t>
    </dgm:pt>
    <dgm:pt modelId="{0AE37708-A5CF-DA4C-A40A-ADA98508CC23}" type="parTrans" cxnId="{4CA8B3A9-6F84-F745-A397-B2638DFF7FA3}">
      <dgm:prSet/>
      <dgm:spPr/>
      <dgm:t>
        <a:bodyPr/>
        <a:lstStyle/>
        <a:p>
          <a:endParaRPr lang="en-US" sz="2800" b="0"/>
        </a:p>
      </dgm:t>
    </dgm:pt>
    <dgm:pt modelId="{0DFAB878-B6EC-3647-9263-A4B3AB2CF447}" type="sibTrans" cxnId="{4CA8B3A9-6F84-F745-A397-B2638DFF7FA3}">
      <dgm:prSet/>
      <dgm:spPr/>
      <dgm:t>
        <a:bodyPr/>
        <a:lstStyle/>
        <a:p>
          <a:endParaRPr lang="en-US" sz="2800" b="0"/>
        </a:p>
      </dgm:t>
    </dgm:pt>
    <dgm:pt modelId="{A5365144-998A-224B-BF5C-39352B61A674}">
      <dgm:prSet custT="1"/>
      <dgm:spPr/>
      <dgm:t>
        <a:bodyPr/>
        <a:lstStyle/>
        <a:p>
          <a:r>
            <a:rPr lang="en-US" sz="1000" b="0" dirty="0"/>
            <a:t>Replaceability</a:t>
          </a:r>
        </a:p>
      </dgm:t>
    </dgm:pt>
    <dgm:pt modelId="{A746390B-A82F-C64B-8145-6D27C88B0E24}" type="parTrans" cxnId="{9A9AB62D-7896-264C-9BC2-3B8F3619D125}">
      <dgm:prSet/>
      <dgm:spPr/>
      <dgm:t>
        <a:bodyPr/>
        <a:lstStyle/>
        <a:p>
          <a:endParaRPr lang="en-US" sz="2800" b="0"/>
        </a:p>
      </dgm:t>
    </dgm:pt>
    <dgm:pt modelId="{7745351C-F63F-B543-AA34-F2D3A0BE0513}" type="sibTrans" cxnId="{9A9AB62D-7896-264C-9BC2-3B8F3619D125}">
      <dgm:prSet/>
      <dgm:spPr/>
      <dgm:t>
        <a:bodyPr/>
        <a:lstStyle/>
        <a:p>
          <a:endParaRPr lang="en-US" sz="2800" b="0"/>
        </a:p>
      </dgm:t>
    </dgm:pt>
    <dgm:pt modelId="{F9D126EF-BE2E-7746-9348-9E369FE47AFA}">
      <dgm:prSet custT="1"/>
      <dgm:spPr/>
      <dgm:t>
        <a:bodyPr/>
        <a:lstStyle/>
        <a:p>
          <a:r>
            <a:rPr lang="en-US" sz="1000" b="0" dirty="0"/>
            <a:t>Adaptability</a:t>
          </a:r>
        </a:p>
      </dgm:t>
    </dgm:pt>
    <dgm:pt modelId="{4B304EE6-B53F-644F-9D12-5306178C6031}" type="parTrans" cxnId="{F81AF2BF-4375-184B-86A7-1E8B65375CB8}">
      <dgm:prSet/>
      <dgm:spPr/>
      <dgm:t>
        <a:bodyPr/>
        <a:lstStyle/>
        <a:p>
          <a:endParaRPr lang="en-US" sz="2800" b="0"/>
        </a:p>
      </dgm:t>
    </dgm:pt>
    <dgm:pt modelId="{C6F6394C-4393-E447-822F-CF280956CC95}" type="sibTrans" cxnId="{F81AF2BF-4375-184B-86A7-1E8B65375CB8}">
      <dgm:prSet/>
      <dgm:spPr/>
      <dgm:t>
        <a:bodyPr/>
        <a:lstStyle/>
        <a:p>
          <a:endParaRPr lang="en-US" sz="2800" b="0"/>
        </a:p>
      </dgm:t>
    </dgm:pt>
    <dgm:pt modelId="{3DA2996A-B9CC-754B-A3CD-41FF8722C935}" type="pres">
      <dgm:prSet presAssocID="{F1F5D922-A647-5945-89E1-2B1158E87E7C}" presName="diagram" presStyleCnt="0">
        <dgm:presLayoutVars>
          <dgm:chPref val="1"/>
          <dgm:dir/>
          <dgm:animOne val="branch"/>
          <dgm:animLvl val="lvl"/>
          <dgm:resizeHandles/>
        </dgm:presLayoutVars>
      </dgm:prSet>
      <dgm:spPr/>
    </dgm:pt>
    <dgm:pt modelId="{F9755A37-50D0-544F-94E1-A8554908B9C7}" type="pres">
      <dgm:prSet presAssocID="{41DCB497-4F67-7240-B1C3-DED53DF245ED}" presName="root" presStyleCnt="0"/>
      <dgm:spPr/>
    </dgm:pt>
    <dgm:pt modelId="{1BEAEB11-0E14-4840-BD0C-C5D28780C2E3}" type="pres">
      <dgm:prSet presAssocID="{41DCB497-4F67-7240-B1C3-DED53DF245ED}" presName="rootComposite" presStyleCnt="0"/>
      <dgm:spPr/>
    </dgm:pt>
    <dgm:pt modelId="{845ED3E6-51AD-1641-949A-0F65BC3E9D79}" type="pres">
      <dgm:prSet presAssocID="{41DCB497-4F67-7240-B1C3-DED53DF245ED}" presName="rootText" presStyleLbl="node1" presStyleIdx="0" presStyleCnt="8"/>
      <dgm:spPr/>
    </dgm:pt>
    <dgm:pt modelId="{79B777F2-00FE-FA4D-9CF1-63BDC88ED8C0}" type="pres">
      <dgm:prSet presAssocID="{41DCB497-4F67-7240-B1C3-DED53DF245ED}" presName="rootConnector" presStyleLbl="node1" presStyleIdx="0" presStyleCnt="8"/>
      <dgm:spPr/>
    </dgm:pt>
    <dgm:pt modelId="{B8CE6112-F86D-E849-B514-086069D887CB}" type="pres">
      <dgm:prSet presAssocID="{41DCB497-4F67-7240-B1C3-DED53DF245ED}" presName="childShape" presStyleCnt="0"/>
      <dgm:spPr/>
    </dgm:pt>
    <dgm:pt modelId="{CEEA02DB-4226-0A4E-9CEE-E4DF1468D4FA}" type="pres">
      <dgm:prSet presAssocID="{05D8882D-F16D-AB43-A3F3-30720E7BFBE0}" presName="Name13" presStyleLbl="parChTrans1D2" presStyleIdx="0" presStyleCnt="27"/>
      <dgm:spPr/>
    </dgm:pt>
    <dgm:pt modelId="{FE0B66B4-D0F6-534A-9FA4-5FFE3999714B}" type="pres">
      <dgm:prSet presAssocID="{53C1FC7C-FB8B-ED43-B796-B56D223ECB81}" presName="childText" presStyleLbl="bgAcc1" presStyleIdx="0" presStyleCnt="27">
        <dgm:presLayoutVars>
          <dgm:bulletEnabled val="1"/>
        </dgm:presLayoutVars>
      </dgm:prSet>
      <dgm:spPr/>
    </dgm:pt>
    <dgm:pt modelId="{0D1F2A58-F3A6-2749-A21E-35A839943671}" type="pres">
      <dgm:prSet presAssocID="{136354CD-7547-0F40-90F8-3C436C8B34AB}" presName="Name13" presStyleLbl="parChTrans1D2" presStyleIdx="1" presStyleCnt="27"/>
      <dgm:spPr/>
    </dgm:pt>
    <dgm:pt modelId="{73301F81-1F1D-3F46-B392-A59C2C4C807C}" type="pres">
      <dgm:prSet presAssocID="{444FF2BE-46A6-0C4D-9D6A-8EF2ABCAD744}" presName="childText" presStyleLbl="bgAcc1" presStyleIdx="1" presStyleCnt="27">
        <dgm:presLayoutVars>
          <dgm:bulletEnabled val="1"/>
        </dgm:presLayoutVars>
      </dgm:prSet>
      <dgm:spPr/>
    </dgm:pt>
    <dgm:pt modelId="{F25706D1-68D7-8C43-A6D7-5B86169F3E21}" type="pres">
      <dgm:prSet presAssocID="{E876EA2D-293D-BC4A-A196-3712A4F5CDB1}" presName="Name13" presStyleLbl="parChTrans1D2" presStyleIdx="2" presStyleCnt="27"/>
      <dgm:spPr/>
    </dgm:pt>
    <dgm:pt modelId="{DDD7714F-70F6-4041-A377-C7AF7CC48C51}" type="pres">
      <dgm:prSet presAssocID="{FD4DD728-38B2-774B-93E8-0922AD3E17ED}" presName="childText" presStyleLbl="bgAcc1" presStyleIdx="2" presStyleCnt="27">
        <dgm:presLayoutVars>
          <dgm:bulletEnabled val="1"/>
        </dgm:presLayoutVars>
      </dgm:prSet>
      <dgm:spPr/>
    </dgm:pt>
    <dgm:pt modelId="{F6F0469B-1C50-4B4D-BF68-CF7F3D49A7AC}" type="pres">
      <dgm:prSet presAssocID="{2F9FF1B4-EA6C-7C4A-A81D-BD01257A79E7}" presName="root" presStyleCnt="0"/>
      <dgm:spPr/>
    </dgm:pt>
    <dgm:pt modelId="{769E2691-6716-7D43-9378-8323DC986804}" type="pres">
      <dgm:prSet presAssocID="{2F9FF1B4-EA6C-7C4A-A81D-BD01257A79E7}" presName="rootComposite" presStyleCnt="0"/>
      <dgm:spPr/>
    </dgm:pt>
    <dgm:pt modelId="{BA133919-C9B4-1F46-8D96-28E5A05EB3DE}" type="pres">
      <dgm:prSet presAssocID="{2F9FF1B4-EA6C-7C4A-A81D-BD01257A79E7}" presName="rootText" presStyleLbl="node1" presStyleIdx="1" presStyleCnt="8"/>
      <dgm:spPr/>
    </dgm:pt>
    <dgm:pt modelId="{C1CC0758-1E89-014B-BCA6-B412B5096445}" type="pres">
      <dgm:prSet presAssocID="{2F9FF1B4-EA6C-7C4A-A81D-BD01257A79E7}" presName="rootConnector" presStyleLbl="node1" presStyleIdx="1" presStyleCnt="8"/>
      <dgm:spPr/>
    </dgm:pt>
    <dgm:pt modelId="{E2153473-BC31-5845-A6D5-1BA6957C2C0E}" type="pres">
      <dgm:prSet presAssocID="{2F9FF1B4-EA6C-7C4A-A81D-BD01257A79E7}" presName="childShape" presStyleCnt="0"/>
      <dgm:spPr/>
    </dgm:pt>
    <dgm:pt modelId="{A9557D1F-C5B3-4E4A-8CE5-F4F68D65AEEB}" type="pres">
      <dgm:prSet presAssocID="{EE9B1C0E-FF5B-F64D-97DA-1EFCDC6AC4F0}" presName="Name13" presStyleLbl="parChTrans1D2" presStyleIdx="3" presStyleCnt="27"/>
      <dgm:spPr/>
    </dgm:pt>
    <dgm:pt modelId="{79124905-5F4B-C442-AA9D-A554D067E1CE}" type="pres">
      <dgm:prSet presAssocID="{FDAB69C9-3BA5-8240-A3EA-4A596500E358}" presName="childText" presStyleLbl="bgAcc1" presStyleIdx="3" presStyleCnt="27">
        <dgm:presLayoutVars>
          <dgm:bulletEnabled val="1"/>
        </dgm:presLayoutVars>
      </dgm:prSet>
      <dgm:spPr/>
    </dgm:pt>
    <dgm:pt modelId="{8AECC5BC-2112-6C47-BA97-C703B279B190}" type="pres">
      <dgm:prSet presAssocID="{3E784F15-FAE9-BB49-95C5-CAC859C56617}" presName="Name13" presStyleLbl="parChTrans1D2" presStyleIdx="4" presStyleCnt="27"/>
      <dgm:spPr/>
    </dgm:pt>
    <dgm:pt modelId="{6023BBE9-C729-A74F-9B11-823A1A565C70}" type="pres">
      <dgm:prSet presAssocID="{299096F4-3ED2-8C4A-9186-AB4A03B8C0C6}" presName="childText" presStyleLbl="bgAcc1" presStyleIdx="4" presStyleCnt="27">
        <dgm:presLayoutVars>
          <dgm:bulletEnabled val="1"/>
        </dgm:presLayoutVars>
      </dgm:prSet>
      <dgm:spPr/>
    </dgm:pt>
    <dgm:pt modelId="{6A58B61E-B9B8-664C-AF64-AB9D200576BF}" type="pres">
      <dgm:prSet presAssocID="{9F0F78F8-60F2-FB40-ACE6-A8E46E10A1BB}" presName="Name13" presStyleLbl="parChTrans1D2" presStyleIdx="5" presStyleCnt="27"/>
      <dgm:spPr/>
    </dgm:pt>
    <dgm:pt modelId="{F8F89AFA-7427-B447-B5EA-897B3007A5D0}" type="pres">
      <dgm:prSet presAssocID="{2704C766-EA22-D046-80C0-C5A0AF66F85D}" presName="childText" presStyleLbl="bgAcc1" presStyleIdx="5" presStyleCnt="27">
        <dgm:presLayoutVars>
          <dgm:bulletEnabled val="1"/>
        </dgm:presLayoutVars>
      </dgm:prSet>
      <dgm:spPr/>
    </dgm:pt>
    <dgm:pt modelId="{D5782773-546F-4B43-B653-C19630E96BA7}" type="pres">
      <dgm:prSet presAssocID="{8F051BCC-AB3B-394F-ADE0-550A8288E9D1}" presName="root" presStyleCnt="0"/>
      <dgm:spPr/>
    </dgm:pt>
    <dgm:pt modelId="{640E051F-BBD0-6741-9C3C-B97A7DCE4BF5}" type="pres">
      <dgm:prSet presAssocID="{8F051BCC-AB3B-394F-ADE0-550A8288E9D1}" presName="rootComposite" presStyleCnt="0"/>
      <dgm:spPr/>
    </dgm:pt>
    <dgm:pt modelId="{07B8B408-BBEA-5347-BC4A-13FA8D964551}" type="pres">
      <dgm:prSet presAssocID="{8F051BCC-AB3B-394F-ADE0-550A8288E9D1}" presName="rootText" presStyleLbl="node1" presStyleIdx="2" presStyleCnt="8"/>
      <dgm:spPr/>
    </dgm:pt>
    <dgm:pt modelId="{3EA10360-C008-6E4F-801E-D8671B796508}" type="pres">
      <dgm:prSet presAssocID="{8F051BCC-AB3B-394F-ADE0-550A8288E9D1}" presName="rootConnector" presStyleLbl="node1" presStyleIdx="2" presStyleCnt="8"/>
      <dgm:spPr/>
    </dgm:pt>
    <dgm:pt modelId="{4958449E-9195-834A-9D01-00FEC0F80FDB}" type="pres">
      <dgm:prSet presAssocID="{8F051BCC-AB3B-394F-ADE0-550A8288E9D1}" presName="childShape" presStyleCnt="0"/>
      <dgm:spPr/>
    </dgm:pt>
    <dgm:pt modelId="{9F877505-089D-AE47-A1F1-6C24D9394F4F}" type="pres">
      <dgm:prSet presAssocID="{224B842B-4E55-914D-977A-0FFA6511356C}" presName="Name13" presStyleLbl="parChTrans1D2" presStyleIdx="6" presStyleCnt="27"/>
      <dgm:spPr/>
    </dgm:pt>
    <dgm:pt modelId="{6FE81644-B710-2848-8BE0-2E9C1E143939}" type="pres">
      <dgm:prSet presAssocID="{598FE064-F072-2E43-BEAE-80E649AEA9AE}" presName="childText" presStyleLbl="bgAcc1" presStyleIdx="6" presStyleCnt="27">
        <dgm:presLayoutVars>
          <dgm:bulletEnabled val="1"/>
        </dgm:presLayoutVars>
      </dgm:prSet>
      <dgm:spPr/>
    </dgm:pt>
    <dgm:pt modelId="{40E2CB40-9B00-E748-B505-5DD3E635E558}" type="pres">
      <dgm:prSet presAssocID="{7E0FC8F8-EB3C-C748-BAEB-624230241256}" presName="Name13" presStyleLbl="parChTrans1D2" presStyleIdx="7" presStyleCnt="27"/>
      <dgm:spPr/>
    </dgm:pt>
    <dgm:pt modelId="{3632657C-BFC7-224C-84FA-CA5FAF7AD56D}" type="pres">
      <dgm:prSet presAssocID="{E6E223AD-5E94-2440-8F3B-B6DE336C4CEC}" presName="childText" presStyleLbl="bgAcc1" presStyleIdx="7" presStyleCnt="27">
        <dgm:presLayoutVars>
          <dgm:bulletEnabled val="1"/>
        </dgm:presLayoutVars>
      </dgm:prSet>
      <dgm:spPr/>
    </dgm:pt>
    <dgm:pt modelId="{98B7D865-64B7-E34C-AC7A-85423EB28E74}" type="pres">
      <dgm:prSet presAssocID="{AC1C2011-E47F-F24C-8B7C-4E3BC1DFAB2D}" presName="root" presStyleCnt="0"/>
      <dgm:spPr/>
    </dgm:pt>
    <dgm:pt modelId="{6F698E34-A0C1-DB47-BA5F-E9ED61FC76FC}" type="pres">
      <dgm:prSet presAssocID="{AC1C2011-E47F-F24C-8B7C-4E3BC1DFAB2D}" presName="rootComposite" presStyleCnt="0"/>
      <dgm:spPr/>
    </dgm:pt>
    <dgm:pt modelId="{20E4A332-023C-354A-A82F-E68BD57D1F45}" type="pres">
      <dgm:prSet presAssocID="{AC1C2011-E47F-F24C-8B7C-4E3BC1DFAB2D}" presName="rootText" presStyleLbl="node1" presStyleIdx="3" presStyleCnt="8"/>
      <dgm:spPr/>
    </dgm:pt>
    <dgm:pt modelId="{8D2DA61F-636E-4C4F-917A-A69C97043AB4}" type="pres">
      <dgm:prSet presAssocID="{AC1C2011-E47F-F24C-8B7C-4E3BC1DFAB2D}" presName="rootConnector" presStyleLbl="node1" presStyleIdx="3" presStyleCnt="8"/>
      <dgm:spPr/>
    </dgm:pt>
    <dgm:pt modelId="{3D423C43-8A36-9449-8EE3-38CC78B49084}" type="pres">
      <dgm:prSet presAssocID="{AC1C2011-E47F-F24C-8B7C-4E3BC1DFAB2D}" presName="childShape" presStyleCnt="0"/>
      <dgm:spPr/>
    </dgm:pt>
    <dgm:pt modelId="{96C0B8AD-0DBD-D346-8EE3-09BFB11167B9}" type="pres">
      <dgm:prSet presAssocID="{BE09F905-F57D-3A41-B986-6174F9DE9EF6}" presName="Name13" presStyleLbl="parChTrans1D2" presStyleIdx="8" presStyleCnt="27"/>
      <dgm:spPr/>
    </dgm:pt>
    <dgm:pt modelId="{DA57115A-100A-0B4A-9BAC-ABEC59ABB382}" type="pres">
      <dgm:prSet presAssocID="{B0893E9D-79A1-714C-9815-3E92244E91ED}" presName="childText" presStyleLbl="bgAcc1" presStyleIdx="8" presStyleCnt="27">
        <dgm:presLayoutVars>
          <dgm:bulletEnabled val="1"/>
        </dgm:presLayoutVars>
      </dgm:prSet>
      <dgm:spPr/>
    </dgm:pt>
    <dgm:pt modelId="{DD922611-B3FD-504D-B7FB-01A6B7FC4849}" type="pres">
      <dgm:prSet presAssocID="{35DE522F-B866-F941-BC4D-91F450E2F441}" presName="Name13" presStyleLbl="parChTrans1D2" presStyleIdx="9" presStyleCnt="27"/>
      <dgm:spPr/>
    </dgm:pt>
    <dgm:pt modelId="{3394CABE-AB99-1C4A-B9C0-729743D086F2}" type="pres">
      <dgm:prSet presAssocID="{B38F1EE6-D813-644B-B80E-DC72FD03A0A2}" presName="childText" presStyleLbl="bgAcc1" presStyleIdx="9" presStyleCnt="27">
        <dgm:presLayoutVars>
          <dgm:bulletEnabled val="1"/>
        </dgm:presLayoutVars>
      </dgm:prSet>
      <dgm:spPr/>
    </dgm:pt>
    <dgm:pt modelId="{4EDD79EB-12A8-3845-8B34-819F37DDE97D}" type="pres">
      <dgm:prSet presAssocID="{0E8CD457-DF9A-854A-B772-A66C169B0588}" presName="root" presStyleCnt="0"/>
      <dgm:spPr/>
    </dgm:pt>
    <dgm:pt modelId="{5FD2D44A-9250-6242-A721-DECC9E950A9E}" type="pres">
      <dgm:prSet presAssocID="{0E8CD457-DF9A-854A-B772-A66C169B0588}" presName="rootComposite" presStyleCnt="0"/>
      <dgm:spPr/>
    </dgm:pt>
    <dgm:pt modelId="{8A3AFC21-FCDC-294F-83C4-28C57F26AA02}" type="pres">
      <dgm:prSet presAssocID="{0E8CD457-DF9A-854A-B772-A66C169B0588}" presName="rootText" presStyleLbl="node1" presStyleIdx="4" presStyleCnt="8"/>
      <dgm:spPr/>
    </dgm:pt>
    <dgm:pt modelId="{5627C395-5AEB-6049-AFCA-210CC7A007BA}" type="pres">
      <dgm:prSet presAssocID="{0E8CD457-DF9A-854A-B772-A66C169B0588}" presName="rootConnector" presStyleLbl="node1" presStyleIdx="4" presStyleCnt="8"/>
      <dgm:spPr/>
    </dgm:pt>
    <dgm:pt modelId="{B64C6DDD-FB4D-B245-AE67-CC0175529B3C}" type="pres">
      <dgm:prSet presAssocID="{0E8CD457-DF9A-854A-B772-A66C169B0588}" presName="childShape" presStyleCnt="0"/>
      <dgm:spPr/>
    </dgm:pt>
    <dgm:pt modelId="{E976EDA8-6C28-DE4A-87DF-710404B66FFB}" type="pres">
      <dgm:prSet presAssocID="{883F9595-6196-5F40-B439-137031A0CA92}" presName="Name13" presStyleLbl="parChTrans1D2" presStyleIdx="10" presStyleCnt="27"/>
      <dgm:spPr/>
    </dgm:pt>
    <dgm:pt modelId="{23B72943-9D2C-B447-9862-078C01E5CD48}" type="pres">
      <dgm:prSet presAssocID="{D01FFA2E-324C-4F44-8F5B-1D93BA14C37D}" presName="childText" presStyleLbl="bgAcc1" presStyleIdx="10" presStyleCnt="27">
        <dgm:presLayoutVars>
          <dgm:bulletEnabled val="1"/>
        </dgm:presLayoutVars>
      </dgm:prSet>
      <dgm:spPr/>
    </dgm:pt>
    <dgm:pt modelId="{9DD1C069-7EFF-BE4E-9BEF-C0171B20E754}" type="pres">
      <dgm:prSet presAssocID="{AE8F0254-C357-F34A-B5AE-12FF6C1B5C26}" presName="Name13" presStyleLbl="parChTrans1D2" presStyleIdx="11" presStyleCnt="27"/>
      <dgm:spPr/>
    </dgm:pt>
    <dgm:pt modelId="{14B23716-2CC8-5148-A061-F33F23804BE5}" type="pres">
      <dgm:prSet presAssocID="{16038EE6-6BF3-4B48-9980-ACC7A6420663}" presName="childText" presStyleLbl="bgAcc1" presStyleIdx="11" presStyleCnt="27">
        <dgm:presLayoutVars>
          <dgm:bulletEnabled val="1"/>
        </dgm:presLayoutVars>
      </dgm:prSet>
      <dgm:spPr/>
    </dgm:pt>
    <dgm:pt modelId="{B558153D-11A8-6142-B758-300ACA5246DD}" type="pres">
      <dgm:prSet presAssocID="{B41E6929-1A8C-EF44-A394-950681650A9E}" presName="Name13" presStyleLbl="parChTrans1D2" presStyleIdx="12" presStyleCnt="27"/>
      <dgm:spPr/>
    </dgm:pt>
    <dgm:pt modelId="{5F283CA6-EFED-9B45-B629-D2FA0BF4ADCB}" type="pres">
      <dgm:prSet presAssocID="{8DC7C76D-6C75-D742-A16F-9E797B71B627}" presName="childText" presStyleLbl="bgAcc1" presStyleIdx="12" presStyleCnt="27">
        <dgm:presLayoutVars>
          <dgm:bulletEnabled val="1"/>
        </dgm:presLayoutVars>
      </dgm:prSet>
      <dgm:spPr/>
    </dgm:pt>
    <dgm:pt modelId="{12865B71-5B1C-3140-BFB5-38937DC9BCE6}" type="pres">
      <dgm:prSet presAssocID="{9C1B7D37-0A7C-4146-A31B-21D8316E2833}" presName="Name13" presStyleLbl="parChTrans1D2" presStyleIdx="13" presStyleCnt="27"/>
      <dgm:spPr/>
    </dgm:pt>
    <dgm:pt modelId="{ABA92FFD-011E-CD40-84AF-075B95B64B93}" type="pres">
      <dgm:prSet presAssocID="{3C53D9CB-B49A-1041-B36E-C876B26C0664}" presName="childText" presStyleLbl="bgAcc1" presStyleIdx="13" presStyleCnt="27">
        <dgm:presLayoutVars>
          <dgm:bulletEnabled val="1"/>
        </dgm:presLayoutVars>
      </dgm:prSet>
      <dgm:spPr/>
    </dgm:pt>
    <dgm:pt modelId="{BA4AF88A-9F88-3B47-A7E0-FF47907435A1}" type="pres">
      <dgm:prSet presAssocID="{00D42E72-3F24-5446-A532-B962CD556993}" presName="root" presStyleCnt="0"/>
      <dgm:spPr/>
    </dgm:pt>
    <dgm:pt modelId="{73E51ADC-1E5D-264D-9298-5FB5C1963DAD}" type="pres">
      <dgm:prSet presAssocID="{00D42E72-3F24-5446-A532-B962CD556993}" presName="rootComposite" presStyleCnt="0"/>
      <dgm:spPr/>
    </dgm:pt>
    <dgm:pt modelId="{7C4B08AE-504D-5445-8927-ABADC132B1EA}" type="pres">
      <dgm:prSet presAssocID="{00D42E72-3F24-5446-A532-B962CD556993}" presName="rootText" presStyleLbl="node1" presStyleIdx="5" presStyleCnt="8"/>
      <dgm:spPr/>
    </dgm:pt>
    <dgm:pt modelId="{7E8E6DBD-621F-D641-8A93-A92DC836FF95}" type="pres">
      <dgm:prSet presAssocID="{00D42E72-3F24-5446-A532-B962CD556993}" presName="rootConnector" presStyleLbl="node1" presStyleIdx="5" presStyleCnt="8"/>
      <dgm:spPr/>
    </dgm:pt>
    <dgm:pt modelId="{51D245AE-8965-5241-B830-73449F62C854}" type="pres">
      <dgm:prSet presAssocID="{00D42E72-3F24-5446-A532-B962CD556993}" presName="childShape" presStyleCnt="0"/>
      <dgm:spPr/>
    </dgm:pt>
    <dgm:pt modelId="{6C7CCA5F-C27C-C242-A47B-5B9938F66569}" type="pres">
      <dgm:prSet presAssocID="{457D7804-6648-244C-B977-5FFA990152B3}" presName="Name13" presStyleLbl="parChTrans1D2" presStyleIdx="14" presStyleCnt="27"/>
      <dgm:spPr/>
    </dgm:pt>
    <dgm:pt modelId="{9B3581C4-2FD4-694B-98B7-571A5B50C826}" type="pres">
      <dgm:prSet presAssocID="{A6D7EFB5-A92E-044B-B43F-51922C0DC9A0}" presName="childText" presStyleLbl="bgAcc1" presStyleIdx="14" presStyleCnt="27">
        <dgm:presLayoutVars>
          <dgm:bulletEnabled val="1"/>
        </dgm:presLayoutVars>
      </dgm:prSet>
      <dgm:spPr/>
    </dgm:pt>
    <dgm:pt modelId="{4236FFC8-1C6E-D94D-BE64-0D9C3F213F9C}" type="pres">
      <dgm:prSet presAssocID="{7F9F97BE-5130-EC47-A26F-5CE7B8699020}" presName="Name13" presStyleLbl="parChTrans1D2" presStyleIdx="15" presStyleCnt="27"/>
      <dgm:spPr/>
    </dgm:pt>
    <dgm:pt modelId="{997B334E-E3E7-484A-94FD-9FE98B06E5D3}" type="pres">
      <dgm:prSet presAssocID="{69292C06-EF1C-1D4C-A419-4BBF1A78C12B}" presName="childText" presStyleLbl="bgAcc1" presStyleIdx="15" presStyleCnt="27">
        <dgm:presLayoutVars>
          <dgm:bulletEnabled val="1"/>
        </dgm:presLayoutVars>
      </dgm:prSet>
      <dgm:spPr/>
    </dgm:pt>
    <dgm:pt modelId="{1F173F23-D7E9-2140-98A9-81B7F6662385}" type="pres">
      <dgm:prSet presAssocID="{2BB9B9E4-5FE5-D147-BAFC-E8ED24A73C6D}" presName="Name13" presStyleLbl="parChTrans1D2" presStyleIdx="16" presStyleCnt="27"/>
      <dgm:spPr/>
    </dgm:pt>
    <dgm:pt modelId="{EE3028E2-F2A6-A548-A078-22AA4CF2097D}" type="pres">
      <dgm:prSet presAssocID="{054BC13C-9C64-9E41-9173-145D9B78BD94}" presName="childText" presStyleLbl="bgAcc1" presStyleIdx="16" presStyleCnt="27">
        <dgm:presLayoutVars>
          <dgm:bulletEnabled val="1"/>
        </dgm:presLayoutVars>
      </dgm:prSet>
      <dgm:spPr/>
    </dgm:pt>
    <dgm:pt modelId="{35EA8B6E-7CBA-3C46-ACBA-B28BF59A2486}" type="pres">
      <dgm:prSet presAssocID="{5A68C619-65D3-114E-9776-3746F139E5CA}" presName="Name13" presStyleLbl="parChTrans1D2" presStyleIdx="17" presStyleCnt="27"/>
      <dgm:spPr/>
    </dgm:pt>
    <dgm:pt modelId="{092E03E6-0390-364F-B243-BCD0C52801E2}" type="pres">
      <dgm:prSet presAssocID="{E18C2833-A402-AE40-AFC4-1A0012C0626B}" presName="childText" presStyleLbl="bgAcc1" presStyleIdx="17" presStyleCnt="27">
        <dgm:presLayoutVars>
          <dgm:bulletEnabled val="1"/>
        </dgm:presLayoutVars>
      </dgm:prSet>
      <dgm:spPr/>
    </dgm:pt>
    <dgm:pt modelId="{5E914F32-FE04-9D4B-B1A1-C47F3DB5E6F2}" type="pres">
      <dgm:prSet presAssocID="{A5B5B806-C405-5C4C-8827-00133AAE07B2}" presName="Name13" presStyleLbl="parChTrans1D2" presStyleIdx="18" presStyleCnt="27"/>
      <dgm:spPr/>
    </dgm:pt>
    <dgm:pt modelId="{CC575E2B-BF36-C244-BFA9-0A26DD34CB23}" type="pres">
      <dgm:prSet presAssocID="{3249E403-7B42-E041-AB57-0829AE25A092}" presName="childText" presStyleLbl="bgAcc1" presStyleIdx="18" presStyleCnt="27">
        <dgm:presLayoutVars>
          <dgm:bulletEnabled val="1"/>
        </dgm:presLayoutVars>
      </dgm:prSet>
      <dgm:spPr/>
    </dgm:pt>
    <dgm:pt modelId="{14B39D54-97F4-A642-8172-D4845DF6B17C}" type="pres">
      <dgm:prSet presAssocID="{7A93B62C-5C6F-AC4F-8A7C-ED6B585841C1}" presName="root" presStyleCnt="0"/>
      <dgm:spPr/>
    </dgm:pt>
    <dgm:pt modelId="{3ED6C7EF-24BB-7342-8D42-B1DAABDCCBDF}" type="pres">
      <dgm:prSet presAssocID="{7A93B62C-5C6F-AC4F-8A7C-ED6B585841C1}" presName="rootComposite" presStyleCnt="0"/>
      <dgm:spPr/>
    </dgm:pt>
    <dgm:pt modelId="{51CA69B9-995A-3146-AEC4-A30299EAFD91}" type="pres">
      <dgm:prSet presAssocID="{7A93B62C-5C6F-AC4F-8A7C-ED6B585841C1}" presName="rootText" presStyleLbl="node1" presStyleIdx="6" presStyleCnt="8"/>
      <dgm:spPr/>
    </dgm:pt>
    <dgm:pt modelId="{A3EBC1A4-3CA1-964A-8FB8-1070D94A0A1C}" type="pres">
      <dgm:prSet presAssocID="{7A93B62C-5C6F-AC4F-8A7C-ED6B585841C1}" presName="rootConnector" presStyleLbl="node1" presStyleIdx="6" presStyleCnt="8"/>
      <dgm:spPr/>
    </dgm:pt>
    <dgm:pt modelId="{A8A13AA4-94BD-1E4B-9957-85A2CC29447C}" type="pres">
      <dgm:prSet presAssocID="{7A93B62C-5C6F-AC4F-8A7C-ED6B585841C1}" presName="childShape" presStyleCnt="0"/>
      <dgm:spPr/>
    </dgm:pt>
    <dgm:pt modelId="{437448C7-8D9E-894B-8A39-BF62597BFD1F}" type="pres">
      <dgm:prSet presAssocID="{6FA5CCA6-E064-CA4E-A237-3841FE7B18E9}" presName="Name13" presStyleLbl="parChTrans1D2" presStyleIdx="19" presStyleCnt="27"/>
      <dgm:spPr/>
    </dgm:pt>
    <dgm:pt modelId="{80FE65BA-CA7D-9B4B-8240-226E315E8C05}" type="pres">
      <dgm:prSet presAssocID="{95F28B24-1712-6849-B4D1-E5648E216B92}" presName="childText" presStyleLbl="bgAcc1" presStyleIdx="19" presStyleCnt="27">
        <dgm:presLayoutVars>
          <dgm:bulletEnabled val="1"/>
        </dgm:presLayoutVars>
      </dgm:prSet>
      <dgm:spPr/>
    </dgm:pt>
    <dgm:pt modelId="{09E76712-CFC8-9047-BE35-9AED4279CA14}" type="pres">
      <dgm:prSet presAssocID="{EC44253B-0648-334C-A54A-72CE77C60696}" presName="Name13" presStyleLbl="parChTrans1D2" presStyleIdx="20" presStyleCnt="27"/>
      <dgm:spPr/>
    </dgm:pt>
    <dgm:pt modelId="{59C8AD72-1FF0-6D4F-ABDA-EF6C6C91D979}" type="pres">
      <dgm:prSet presAssocID="{4EE57A1C-0DB5-1F49-B834-B315C0F65072}" presName="childText" presStyleLbl="bgAcc1" presStyleIdx="20" presStyleCnt="27">
        <dgm:presLayoutVars>
          <dgm:bulletEnabled val="1"/>
        </dgm:presLayoutVars>
      </dgm:prSet>
      <dgm:spPr/>
    </dgm:pt>
    <dgm:pt modelId="{4D9FE055-ADA2-6C4F-B60B-7CBC43A089E6}" type="pres">
      <dgm:prSet presAssocID="{5354B16A-E11E-1D48-AAFB-7D240D6642F5}" presName="Name13" presStyleLbl="parChTrans1D2" presStyleIdx="21" presStyleCnt="27"/>
      <dgm:spPr/>
    </dgm:pt>
    <dgm:pt modelId="{E5C17912-BBD8-EA48-B033-E10027B13EC4}" type="pres">
      <dgm:prSet presAssocID="{95CB294F-A2D2-EE47-AB33-C7A9CB36A488}" presName="childText" presStyleLbl="bgAcc1" presStyleIdx="21" presStyleCnt="27">
        <dgm:presLayoutVars>
          <dgm:bulletEnabled val="1"/>
        </dgm:presLayoutVars>
      </dgm:prSet>
      <dgm:spPr/>
    </dgm:pt>
    <dgm:pt modelId="{5DF2E0AC-F16A-7B43-A3E3-38B736183D8E}" type="pres">
      <dgm:prSet presAssocID="{C464E591-CEA1-414D-AB66-7269B863E3A7}" presName="Name13" presStyleLbl="parChTrans1D2" presStyleIdx="22" presStyleCnt="27"/>
      <dgm:spPr/>
    </dgm:pt>
    <dgm:pt modelId="{FCF6F526-FB38-FE4D-A494-4DFFD18DA82E}" type="pres">
      <dgm:prSet presAssocID="{A8A21FA9-2703-0548-B6F7-AD6E73BDA1AE}" presName="childText" presStyleLbl="bgAcc1" presStyleIdx="22" presStyleCnt="27">
        <dgm:presLayoutVars>
          <dgm:bulletEnabled val="1"/>
        </dgm:presLayoutVars>
      </dgm:prSet>
      <dgm:spPr/>
    </dgm:pt>
    <dgm:pt modelId="{FC0FD8D0-996E-6443-9AFF-FC093786F2BB}" type="pres">
      <dgm:prSet presAssocID="{971C1B5D-67F7-F748-8432-22B7AA5C243E}" presName="Name13" presStyleLbl="parChTrans1D2" presStyleIdx="23" presStyleCnt="27"/>
      <dgm:spPr/>
    </dgm:pt>
    <dgm:pt modelId="{9B9AE7A8-612B-0545-961B-2FB089BD92F9}" type="pres">
      <dgm:prSet presAssocID="{E9A3D690-F538-1640-BA5A-DA7EF97EEB32}" presName="childText" presStyleLbl="bgAcc1" presStyleIdx="23" presStyleCnt="27">
        <dgm:presLayoutVars>
          <dgm:bulletEnabled val="1"/>
        </dgm:presLayoutVars>
      </dgm:prSet>
      <dgm:spPr/>
    </dgm:pt>
    <dgm:pt modelId="{AF6E4287-AEB5-7143-99D0-53C62C5C1F09}" type="pres">
      <dgm:prSet presAssocID="{05F23BCB-22AA-E245-BA73-9BF467A5A01F}" presName="root" presStyleCnt="0"/>
      <dgm:spPr/>
    </dgm:pt>
    <dgm:pt modelId="{78CFACDA-E4B9-F547-AD11-FB2DED584293}" type="pres">
      <dgm:prSet presAssocID="{05F23BCB-22AA-E245-BA73-9BF467A5A01F}" presName="rootComposite" presStyleCnt="0"/>
      <dgm:spPr/>
    </dgm:pt>
    <dgm:pt modelId="{04A97591-A644-7A4E-A21C-0F455A246C0B}" type="pres">
      <dgm:prSet presAssocID="{05F23BCB-22AA-E245-BA73-9BF467A5A01F}" presName="rootText" presStyleLbl="node1" presStyleIdx="7" presStyleCnt="8"/>
      <dgm:spPr/>
    </dgm:pt>
    <dgm:pt modelId="{986E21F7-1EC6-6044-A4BD-94ABA22EBA0E}" type="pres">
      <dgm:prSet presAssocID="{05F23BCB-22AA-E245-BA73-9BF467A5A01F}" presName="rootConnector" presStyleLbl="node1" presStyleIdx="7" presStyleCnt="8"/>
      <dgm:spPr/>
    </dgm:pt>
    <dgm:pt modelId="{8E02AF95-9737-1F40-9B03-D871C623D3B3}" type="pres">
      <dgm:prSet presAssocID="{05F23BCB-22AA-E245-BA73-9BF467A5A01F}" presName="childShape" presStyleCnt="0"/>
      <dgm:spPr/>
    </dgm:pt>
    <dgm:pt modelId="{B575AD4C-A0B9-C546-951C-87B42CC951D5}" type="pres">
      <dgm:prSet presAssocID="{0AE37708-A5CF-DA4C-A40A-ADA98508CC23}" presName="Name13" presStyleLbl="parChTrans1D2" presStyleIdx="24" presStyleCnt="27"/>
      <dgm:spPr/>
    </dgm:pt>
    <dgm:pt modelId="{D314026A-2F78-F84E-8045-6675029EDD49}" type="pres">
      <dgm:prSet presAssocID="{8AE60BF9-091B-184E-9005-EF4555AA90DF}" presName="childText" presStyleLbl="bgAcc1" presStyleIdx="24" presStyleCnt="27">
        <dgm:presLayoutVars>
          <dgm:bulletEnabled val="1"/>
        </dgm:presLayoutVars>
      </dgm:prSet>
      <dgm:spPr/>
    </dgm:pt>
    <dgm:pt modelId="{16E58DE1-A091-5548-8240-35067CD2D11F}" type="pres">
      <dgm:prSet presAssocID="{A746390B-A82F-C64B-8145-6D27C88B0E24}" presName="Name13" presStyleLbl="parChTrans1D2" presStyleIdx="25" presStyleCnt="27"/>
      <dgm:spPr/>
    </dgm:pt>
    <dgm:pt modelId="{EFCCE37F-D0FD-4444-9D80-DBC41CEF80D2}" type="pres">
      <dgm:prSet presAssocID="{A5365144-998A-224B-BF5C-39352B61A674}" presName="childText" presStyleLbl="bgAcc1" presStyleIdx="25" presStyleCnt="27">
        <dgm:presLayoutVars>
          <dgm:bulletEnabled val="1"/>
        </dgm:presLayoutVars>
      </dgm:prSet>
      <dgm:spPr/>
    </dgm:pt>
    <dgm:pt modelId="{7DDFF29B-2975-EF45-B31C-ECD72FD9ABF0}" type="pres">
      <dgm:prSet presAssocID="{4B304EE6-B53F-644F-9D12-5306178C6031}" presName="Name13" presStyleLbl="parChTrans1D2" presStyleIdx="26" presStyleCnt="27"/>
      <dgm:spPr/>
    </dgm:pt>
    <dgm:pt modelId="{3A801272-935B-9A41-A9D1-B14936F53555}" type="pres">
      <dgm:prSet presAssocID="{F9D126EF-BE2E-7746-9348-9E369FE47AFA}" presName="childText" presStyleLbl="bgAcc1" presStyleIdx="26" presStyleCnt="27">
        <dgm:presLayoutVars>
          <dgm:bulletEnabled val="1"/>
        </dgm:presLayoutVars>
      </dgm:prSet>
      <dgm:spPr/>
    </dgm:pt>
  </dgm:ptLst>
  <dgm:cxnLst>
    <dgm:cxn modelId="{C44EB201-2365-40DD-96F6-365A89E094F5}" type="presOf" srcId="{8DC7C76D-6C75-D742-A16F-9E797B71B627}" destId="{5F283CA6-EFED-9B45-B629-D2FA0BF4ADCB}" srcOrd="0" destOrd="0" presId="urn:microsoft.com/office/officeart/2005/8/layout/hierarchy3"/>
    <dgm:cxn modelId="{58FB9503-7E52-BC44-A1F9-12574B538CBE}" srcId="{F1F5D922-A647-5945-89E1-2B1158E87E7C}" destId="{7A93B62C-5C6F-AC4F-8A7C-ED6B585841C1}" srcOrd="6" destOrd="0" parTransId="{209C471E-D42A-FA46-93C8-24BE0E89AD9A}" sibTransId="{2C9C703C-A18F-5A4C-819B-12AE8BD3C33E}"/>
    <dgm:cxn modelId="{F166A007-9572-FC4E-A4C0-A1502C01C84F}" srcId="{F1F5D922-A647-5945-89E1-2B1158E87E7C}" destId="{AC1C2011-E47F-F24C-8B7C-4E3BC1DFAB2D}" srcOrd="3" destOrd="0" parTransId="{875C913E-520C-F54F-B29E-C519013B05EF}" sibTransId="{822AF7AC-50EA-A147-96D3-4CCEFC7F8215}"/>
    <dgm:cxn modelId="{2D897209-B9F3-414F-8BD1-5F17D22A3A07}" type="presOf" srcId="{A5B5B806-C405-5C4C-8827-00133AAE07B2}" destId="{5E914F32-FE04-9D4B-B1A1-C47F3DB5E6F2}" srcOrd="0" destOrd="0" presId="urn:microsoft.com/office/officeart/2005/8/layout/hierarchy3"/>
    <dgm:cxn modelId="{D52B190A-4930-49F9-B4CD-762EECC7FDAA}" type="presOf" srcId="{B41E6929-1A8C-EF44-A394-950681650A9E}" destId="{B558153D-11A8-6142-B758-300ACA5246DD}" srcOrd="0" destOrd="0" presId="urn:microsoft.com/office/officeart/2005/8/layout/hierarchy3"/>
    <dgm:cxn modelId="{AFC35A0A-0D94-47EF-B78B-518A418BD6F6}" type="presOf" srcId="{5A68C619-65D3-114E-9776-3746F139E5CA}" destId="{35EA8B6E-7CBA-3C46-ACBA-B28BF59A2486}" srcOrd="0" destOrd="0" presId="urn:microsoft.com/office/officeart/2005/8/layout/hierarchy3"/>
    <dgm:cxn modelId="{4D91260C-200C-4B89-B533-DE3956D343D2}" type="presOf" srcId="{16038EE6-6BF3-4B48-9980-ACC7A6420663}" destId="{14B23716-2CC8-5148-A061-F33F23804BE5}" srcOrd="0" destOrd="0" presId="urn:microsoft.com/office/officeart/2005/8/layout/hierarchy3"/>
    <dgm:cxn modelId="{F48E2F0C-4409-43AA-A6BC-CEEB68CE0E21}" type="presOf" srcId="{457D7804-6648-244C-B977-5FFA990152B3}" destId="{6C7CCA5F-C27C-C242-A47B-5B9938F66569}" srcOrd="0" destOrd="0" presId="urn:microsoft.com/office/officeart/2005/8/layout/hierarchy3"/>
    <dgm:cxn modelId="{14E37512-713E-4C88-AF6A-9C9B480100AD}" type="presOf" srcId="{6FA5CCA6-E064-CA4E-A237-3841FE7B18E9}" destId="{437448C7-8D9E-894B-8A39-BF62597BFD1F}" srcOrd="0" destOrd="0" presId="urn:microsoft.com/office/officeart/2005/8/layout/hierarchy3"/>
    <dgm:cxn modelId="{89AA0514-B813-FC49-9C07-87B67F6A64C2}" srcId="{8F051BCC-AB3B-394F-ADE0-550A8288E9D1}" destId="{E6E223AD-5E94-2440-8F3B-B6DE336C4CEC}" srcOrd="1" destOrd="0" parTransId="{7E0FC8F8-EB3C-C748-BAEB-624230241256}" sibTransId="{BCD642E1-79CF-A944-A179-9D259CAED5F2}"/>
    <dgm:cxn modelId="{3B0DFF15-2DAE-4918-B846-1E3E226F29F1}" type="presOf" srcId="{2704C766-EA22-D046-80C0-C5A0AF66F85D}" destId="{F8F89AFA-7427-B447-B5EA-897B3007A5D0}" srcOrd="0" destOrd="0" presId="urn:microsoft.com/office/officeart/2005/8/layout/hierarchy3"/>
    <dgm:cxn modelId="{00BC6A16-A3EA-4DC2-9A52-999A3502A341}" type="presOf" srcId="{E18C2833-A402-AE40-AFC4-1A0012C0626B}" destId="{092E03E6-0390-364F-B243-BCD0C52801E2}" srcOrd="0" destOrd="0" presId="urn:microsoft.com/office/officeart/2005/8/layout/hierarchy3"/>
    <dgm:cxn modelId="{8287EA18-CC81-C647-AE7B-8853F485D1CB}" srcId="{41DCB497-4F67-7240-B1C3-DED53DF245ED}" destId="{444FF2BE-46A6-0C4D-9D6A-8EF2ABCAD744}" srcOrd="1" destOrd="0" parTransId="{136354CD-7547-0F40-90F8-3C436C8B34AB}" sibTransId="{08BBC0FC-E5EF-2F48-9E65-A9D096746A03}"/>
    <dgm:cxn modelId="{BDB5AD19-ECBD-495A-81F9-C80FC6598A96}" type="presOf" srcId="{41DCB497-4F67-7240-B1C3-DED53DF245ED}" destId="{79B777F2-00FE-FA4D-9CF1-63BDC88ED8C0}" srcOrd="1" destOrd="0" presId="urn:microsoft.com/office/officeart/2005/8/layout/hierarchy3"/>
    <dgm:cxn modelId="{F1127820-0574-C84E-A90D-0BDE230F30CE}" srcId="{0E8CD457-DF9A-854A-B772-A66C169B0588}" destId="{D01FFA2E-324C-4F44-8F5B-1D93BA14C37D}" srcOrd="0" destOrd="0" parTransId="{883F9595-6196-5F40-B439-137031A0CA92}" sibTransId="{B6B99295-B775-EA45-BDE7-A0F66DFE49C2}"/>
    <dgm:cxn modelId="{11322625-62CB-45C7-A6E5-EDE32E9A2505}" type="presOf" srcId="{2F9FF1B4-EA6C-7C4A-A81D-BD01257A79E7}" destId="{BA133919-C9B4-1F46-8D96-28E5A05EB3DE}" srcOrd="0" destOrd="0" presId="urn:microsoft.com/office/officeart/2005/8/layout/hierarchy3"/>
    <dgm:cxn modelId="{061ED927-7804-46B2-8D5B-C407D20BBE46}" type="presOf" srcId="{E6E223AD-5E94-2440-8F3B-B6DE336C4CEC}" destId="{3632657C-BFC7-224C-84FA-CA5FAF7AD56D}" srcOrd="0" destOrd="0" presId="urn:microsoft.com/office/officeart/2005/8/layout/hierarchy3"/>
    <dgm:cxn modelId="{3DB9BE2A-8DBF-44DD-83E9-3E564B45D932}" type="presOf" srcId="{95F28B24-1712-6849-B4D1-E5648E216B92}" destId="{80FE65BA-CA7D-9B4B-8240-226E315E8C05}" srcOrd="0" destOrd="0" presId="urn:microsoft.com/office/officeart/2005/8/layout/hierarchy3"/>
    <dgm:cxn modelId="{5E14102D-7084-FA4C-AAEB-7A45B235F0D7}" srcId="{00D42E72-3F24-5446-A532-B962CD556993}" destId="{E18C2833-A402-AE40-AFC4-1A0012C0626B}" srcOrd="3" destOrd="0" parTransId="{5A68C619-65D3-114E-9776-3746F139E5CA}" sibTransId="{42B1A76F-E8A5-F741-9656-0220FB356D62}"/>
    <dgm:cxn modelId="{9A9AB62D-7896-264C-9BC2-3B8F3619D125}" srcId="{05F23BCB-22AA-E245-BA73-9BF467A5A01F}" destId="{A5365144-998A-224B-BF5C-39352B61A674}" srcOrd="1" destOrd="0" parTransId="{A746390B-A82F-C64B-8145-6D27C88B0E24}" sibTransId="{7745351C-F63F-B543-AA34-F2D3A0BE0513}"/>
    <dgm:cxn modelId="{0C2E4B30-26C0-45CC-97CF-3A2884FC205E}" type="presOf" srcId="{BE09F905-F57D-3A41-B986-6174F9DE9EF6}" destId="{96C0B8AD-0DBD-D346-8EE3-09BFB11167B9}" srcOrd="0" destOrd="0" presId="urn:microsoft.com/office/officeart/2005/8/layout/hierarchy3"/>
    <dgm:cxn modelId="{2928AD30-689E-4B91-BD26-6FD9372E5BE2}" type="presOf" srcId="{9F0F78F8-60F2-FB40-ACE6-A8E46E10A1BB}" destId="{6A58B61E-B9B8-664C-AF64-AB9D200576BF}" srcOrd="0" destOrd="0" presId="urn:microsoft.com/office/officeart/2005/8/layout/hierarchy3"/>
    <dgm:cxn modelId="{43692E34-E085-3749-8CF1-151B2F9F1C8E}" srcId="{7A93B62C-5C6F-AC4F-8A7C-ED6B585841C1}" destId="{E9A3D690-F538-1640-BA5A-DA7EF97EEB32}" srcOrd="4" destOrd="0" parTransId="{971C1B5D-67F7-F748-8432-22B7AA5C243E}" sibTransId="{79022E51-1F17-8546-9AC8-3171512E16F1}"/>
    <dgm:cxn modelId="{885B4635-904E-4EC8-A9A7-786501CA3737}" type="presOf" srcId="{B38F1EE6-D813-644B-B80E-DC72FD03A0A2}" destId="{3394CABE-AB99-1C4A-B9C0-729743D086F2}" srcOrd="0" destOrd="0" presId="urn:microsoft.com/office/officeart/2005/8/layout/hierarchy3"/>
    <dgm:cxn modelId="{90310942-0573-402B-8B05-74BFD03B8C4A}" type="presOf" srcId="{B0893E9D-79A1-714C-9815-3E92244E91ED}" destId="{DA57115A-100A-0B4A-9BAC-ABEC59ABB382}" srcOrd="0" destOrd="0" presId="urn:microsoft.com/office/officeart/2005/8/layout/hierarchy3"/>
    <dgm:cxn modelId="{1398CD42-0A20-4D92-B879-DA2DEBB39487}" type="presOf" srcId="{5354B16A-E11E-1D48-AAFB-7D240D6642F5}" destId="{4D9FE055-ADA2-6C4F-B60B-7CBC43A089E6}" srcOrd="0" destOrd="0" presId="urn:microsoft.com/office/officeart/2005/8/layout/hierarchy3"/>
    <dgm:cxn modelId="{FD2DDB42-F800-4B88-B3A8-56C5CE819F5F}" type="presOf" srcId="{EC44253B-0648-334C-A54A-72CE77C60696}" destId="{09E76712-CFC8-9047-BE35-9AED4279CA14}" srcOrd="0" destOrd="0" presId="urn:microsoft.com/office/officeart/2005/8/layout/hierarchy3"/>
    <dgm:cxn modelId="{D1158E43-BA3C-441E-A6D8-543011115598}" type="presOf" srcId="{E876EA2D-293D-BC4A-A196-3712A4F5CDB1}" destId="{F25706D1-68D7-8C43-A6D7-5B86169F3E21}" srcOrd="0" destOrd="0" presId="urn:microsoft.com/office/officeart/2005/8/layout/hierarchy3"/>
    <dgm:cxn modelId="{970C8F44-585A-5948-930E-9E835ABDD018}" srcId="{AC1C2011-E47F-F24C-8B7C-4E3BC1DFAB2D}" destId="{B0893E9D-79A1-714C-9815-3E92244E91ED}" srcOrd="0" destOrd="0" parTransId="{BE09F905-F57D-3A41-B986-6174F9DE9EF6}" sibTransId="{9716B081-0A92-BB46-BEA7-6085DD96F792}"/>
    <dgm:cxn modelId="{E4840C48-E61B-41D4-814E-C7CED15FF421}" type="presOf" srcId="{4EE57A1C-0DB5-1F49-B834-B315C0F65072}" destId="{59C8AD72-1FF0-6D4F-ABDA-EF6C6C91D979}" srcOrd="0" destOrd="0" presId="urn:microsoft.com/office/officeart/2005/8/layout/hierarchy3"/>
    <dgm:cxn modelId="{4EAC0A49-AF64-49CE-B8BF-6E20E97ED01B}" type="presOf" srcId="{9C1B7D37-0A7C-4146-A31B-21D8316E2833}" destId="{12865B71-5B1C-3140-BFB5-38937DC9BCE6}" srcOrd="0" destOrd="0" presId="urn:microsoft.com/office/officeart/2005/8/layout/hierarchy3"/>
    <dgm:cxn modelId="{4EDF9F4B-A9DF-418D-9758-E8CBBC5585A8}" type="presOf" srcId="{35DE522F-B866-F941-BC4D-91F450E2F441}" destId="{DD922611-B3FD-504D-B7FB-01A6B7FC4849}" srcOrd="0" destOrd="0" presId="urn:microsoft.com/office/officeart/2005/8/layout/hierarchy3"/>
    <dgm:cxn modelId="{9F25B14D-5DFF-49E6-B44C-3C15783DE25E}" type="presOf" srcId="{7E0FC8F8-EB3C-C748-BAEB-624230241256}" destId="{40E2CB40-9B00-E748-B505-5DD3E635E558}" srcOrd="0" destOrd="0" presId="urn:microsoft.com/office/officeart/2005/8/layout/hierarchy3"/>
    <dgm:cxn modelId="{0075C254-7B21-4651-80BF-36C021B14A18}" type="presOf" srcId="{F9D126EF-BE2E-7746-9348-9E369FE47AFA}" destId="{3A801272-935B-9A41-A9D1-B14936F53555}" srcOrd="0" destOrd="0" presId="urn:microsoft.com/office/officeart/2005/8/layout/hierarchy3"/>
    <dgm:cxn modelId="{4DB0AE55-1820-4A91-A83A-9F893CC450BF}" type="presOf" srcId="{3C53D9CB-B49A-1041-B36E-C876B26C0664}" destId="{ABA92FFD-011E-CD40-84AF-075B95B64B93}" srcOrd="0" destOrd="0" presId="urn:microsoft.com/office/officeart/2005/8/layout/hierarchy3"/>
    <dgm:cxn modelId="{FAC03356-C16B-4014-9FA2-CBEBFCB0CE62}" type="presOf" srcId="{AE8F0254-C357-F34A-B5AE-12FF6C1B5C26}" destId="{9DD1C069-7EFF-BE4E-9BEF-C0171B20E754}" srcOrd="0" destOrd="0" presId="urn:microsoft.com/office/officeart/2005/8/layout/hierarchy3"/>
    <dgm:cxn modelId="{565F3F56-F7D8-4554-B055-61D806FC6EB9}" type="presOf" srcId="{53C1FC7C-FB8B-ED43-B796-B56D223ECB81}" destId="{FE0B66B4-D0F6-534A-9FA4-5FFE3999714B}" srcOrd="0" destOrd="0" presId="urn:microsoft.com/office/officeart/2005/8/layout/hierarchy3"/>
    <dgm:cxn modelId="{839D9B58-159C-4E69-BF40-8F8C4199D0FE}" type="presOf" srcId="{7A93B62C-5C6F-AC4F-8A7C-ED6B585841C1}" destId="{51CA69B9-995A-3146-AEC4-A30299EAFD91}" srcOrd="0" destOrd="0" presId="urn:microsoft.com/office/officeart/2005/8/layout/hierarchy3"/>
    <dgm:cxn modelId="{18D0865B-B114-4DF1-93EC-9097AB9C6C32}" type="presOf" srcId="{A8A21FA9-2703-0548-B6F7-AD6E73BDA1AE}" destId="{FCF6F526-FB38-FE4D-A494-4DFFD18DA82E}" srcOrd="0" destOrd="0" presId="urn:microsoft.com/office/officeart/2005/8/layout/hierarchy3"/>
    <dgm:cxn modelId="{8CF4E965-0191-4D5A-BDFA-975915A81833}" type="presOf" srcId="{05D8882D-F16D-AB43-A3F3-30720E7BFBE0}" destId="{CEEA02DB-4226-0A4E-9CEE-E4DF1468D4FA}" srcOrd="0" destOrd="0" presId="urn:microsoft.com/office/officeart/2005/8/layout/hierarchy3"/>
    <dgm:cxn modelId="{771C1A6A-AF9B-F14A-ABCF-24B1ABDA5FE1}" srcId="{00D42E72-3F24-5446-A532-B962CD556993}" destId="{69292C06-EF1C-1D4C-A419-4BBF1A78C12B}" srcOrd="1" destOrd="0" parTransId="{7F9F97BE-5130-EC47-A26F-5CE7B8699020}" sibTransId="{11D7078B-256A-0541-9889-01991EA840FB}"/>
    <dgm:cxn modelId="{FFFD1B6C-713B-4DDE-BA66-B8DD1CDDAFEF}" type="presOf" srcId="{C464E591-CEA1-414D-AB66-7269B863E3A7}" destId="{5DF2E0AC-F16A-7B43-A3E3-38B736183D8E}" srcOrd="0" destOrd="0" presId="urn:microsoft.com/office/officeart/2005/8/layout/hierarchy3"/>
    <dgm:cxn modelId="{4544BC6D-CC7F-2D44-8851-9CD7A2C4CDC3}" srcId="{00D42E72-3F24-5446-A532-B962CD556993}" destId="{3249E403-7B42-E041-AB57-0829AE25A092}" srcOrd="4" destOrd="0" parTransId="{A5B5B806-C405-5C4C-8827-00133AAE07B2}" sibTransId="{98164AA1-8FDF-1F4F-B189-E9577350CB76}"/>
    <dgm:cxn modelId="{1E6AFF6D-FD10-F540-B9E2-6756D4679939}" srcId="{00D42E72-3F24-5446-A532-B962CD556993}" destId="{A6D7EFB5-A92E-044B-B43F-51922C0DC9A0}" srcOrd="0" destOrd="0" parTransId="{457D7804-6648-244C-B977-5FFA990152B3}" sibTransId="{58A1200A-74DE-DC4C-BAC0-FA8EE5C767D2}"/>
    <dgm:cxn modelId="{83B3DA72-28C6-4C66-BA02-A3F66561FEF5}" type="presOf" srcId="{883F9595-6196-5F40-B439-137031A0CA92}" destId="{E976EDA8-6C28-DE4A-87DF-710404B66FFB}" srcOrd="0" destOrd="0" presId="urn:microsoft.com/office/officeart/2005/8/layout/hierarchy3"/>
    <dgm:cxn modelId="{2BBA6873-5ACF-4D71-AF1D-66D8789EBD69}" type="presOf" srcId="{05F23BCB-22AA-E245-BA73-9BF467A5A01F}" destId="{986E21F7-1EC6-6044-A4BD-94ABA22EBA0E}" srcOrd="1" destOrd="0" presId="urn:microsoft.com/office/officeart/2005/8/layout/hierarchy3"/>
    <dgm:cxn modelId="{2F79087A-5D82-41B2-BB56-49293DA020A3}" type="presOf" srcId="{FDAB69C9-3BA5-8240-A3EA-4A596500E358}" destId="{79124905-5F4B-C442-AA9D-A554D067E1CE}" srcOrd="0" destOrd="0" presId="urn:microsoft.com/office/officeart/2005/8/layout/hierarchy3"/>
    <dgm:cxn modelId="{7D24917B-F264-4E45-BDE3-71E6B04AAB54}" srcId="{2F9FF1B4-EA6C-7C4A-A81D-BD01257A79E7}" destId="{FDAB69C9-3BA5-8240-A3EA-4A596500E358}" srcOrd="0" destOrd="0" parTransId="{EE9B1C0E-FF5B-F64D-97DA-1EFCDC6AC4F0}" sibTransId="{32666D97-8610-9945-B7FA-DE82EDE8AF0D}"/>
    <dgm:cxn modelId="{0745A37C-07F6-4F57-A9EA-6DDACF06AC58}" type="presOf" srcId="{299096F4-3ED2-8C4A-9186-AB4A03B8C0C6}" destId="{6023BBE9-C729-A74F-9B11-823A1A565C70}" srcOrd="0" destOrd="0" presId="urn:microsoft.com/office/officeart/2005/8/layout/hierarchy3"/>
    <dgm:cxn modelId="{D38BB67C-602D-4D2B-A12A-9E13C0C34B20}" type="presOf" srcId="{05F23BCB-22AA-E245-BA73-9BF467A5A01F}" destId="{04A97591-A644-7A4E-A21C-0F455A246C0B}" srcOrd="0" destOrd="0" presId="urn:microsoft.com/office/officeart/2005/8/layout/hierarchy3"/>
    <dgm:cxn modelId="{91700D7E-0D88-41BF-BF10-00D36A8DC23B}" type="presOf" srcId="{0AE37708-A5CF-DA4C-A40A-ADA98508CC23}" destId="{B575AD4C-A0B9-C546-951C-87B42CC951D5}" srcOrd="0" destOrd="0" presId="urn:microsoft.com/office/officeart/2005/8/layout/hierarchy3"/>
    <dgm:cxn modelId="{3F8B7980-F4D0-4D10-9368-926AFFCE0341}" type="presOf" srcId="{3249E403-7B42-E041-AB57-0829AE25A092}" destId="{CC575E2B-BF36-C244-BFA9-0A26DD34CB23}" srcOrd="0" destOrd="0" presId="urn:microsoft.com/office/officeart/2005/8/layout/hierarchy3"/>
    <dgm:cxn modelId="{4DE1ED81-87F1-4AA0-A131-B017696B2EE7}" type="presOf" srcId="{00D42E72-3F24-5446-A532-B962CD556993}" destId="{7C4B08AE-504D-5445-8927-ABADC132B1EA}" srcOrd="0" destOrd="0" presId="urn:microsoft.com/office/officeart/2005/8/layout/hierarchy3"/>
    <dgm:cxn modelId="{3E7EFA84-5E35-C846-8C47-63D027B2E805}" srcId="{7A93B62C-5C6F-AC4F-8A7C-ED6B585841C1}" destId="{4EE57A1C-0DB5-1F49-B834-B315C0F65072}" srcOrd="1" destOrd="0" parTransId="{EC44253B-0648-334C-A54A-72CE77C60696}" sibTransId="{629D1C23-38C7-5F40-A941-195B4EBC56DE}"/>
    <dgm:cxn modelId="{6C29AD89-4F08-4638-B472-0F948AA756DC}" type="presOf" srcId="{D01FFA2E-324C-4F44-8F5B-1D93BA14C37D}" destId="{23B72943-9D2C-B447-9862-078C01E5CD48}" srcOrd="0" destOrd="0" presId="urn:microsoft.com/office/officeart/2005/8/layout/hierarchy3"/>
    <dgm:cxn modelId="{5DBEB98B-738C-ED4F-AD67-E2390B57594D}" srcId="{0E8CD457-DF9A-854A-B772-A66C169B0588}" destId="{8DC7C76D-6C75-D742-A16F-9E797B71B627}" srcOrd="2" destOrd="0" parTransId="{B41E6929-1A8C-EF44-A394-950681650A9E}" sibTransId="{8FDA92A6-7F3E-944A-8CB4-9242580083D3}"/>
    <dgm:cxn modelId="{8B64D98E-DB2D-4EC2-995F-932F5C943C80}" type="presOf" srcId="{A746390B-A82F-C64B-8145-6D27C88B0E24}" destId="{16E58DE1-A091-5548-8240-35067CD2D11F}" srcOrd="0" destOrd="0" presId="urn:microsoft.com/office/officeart/2005/8/layout/hierarchy3"/>
    <dgm:cxn modelId="{D8D3788F-7422-4B2F-A3ED-1AD160219A84}" type="presOf" srcId="{AC1C2011-E47F-F24C-8B7C-4E3BC1DFAB2D}" destId="{20E4A332-023C-354A-A82F-E68BD57D1F45}" srcOrd="0" destOrd="0" presId="urn:microsoft.com/office/officeart/2005/8/layout/hierarchy3"/>
    <dgm:cxn modelId="{CB7F7890-6A28-40FB-854B-BD0A1D4C6E73}" type="presOf" srcId="{8AE60BF9-091B-184E-9005-EF4555AA90DF}" destId="{D314026A-2F78-F84E-8045-6675029EDD49}" srcOrd="0" destOrd="0" presId="urn:microsoft.com/office/officeart/2005/8/layout/hierarchy3"/>
    <dgm:cxn modelId="{F60A0691-5045-394F-956D-7F5888590301}" srcId="{F1F5D922-A647-5945-89E1-2B1158E87E7C}" destId="{0E8CD457-DF9A-854A-B772-A66C169B0588}" srcOrd="4" destOrd="0" parTransId="{08F59359-C013-7E47-94F6-E90D860A58DF}" sibTransId="{8E08FD71-FC03-CB42-A5BD-73669B7ED237}"/>
    <dgm:cxn modelId="{FD352A94-4692-BA4B-AFBA-53ED2D5C7456}" srcId="{AC1C2011-E47F-F24C-8B7C-4E3BC1DFAB2D}" destId="{B38F1EE6-D813-644B-B80E-DC72FD03A0A2}" srcOrd="1" destOrd="0" parTransId="{35DE522F-B866-F941-BC4D-91F450E2F441}" sibTransId="{D872DCFB-4FCB-0A4F-8B9F-20D50B54D705}"/>
    <dgm:cxn modelId="{EAA3F494-BAEB-44D5-9056-23B6DFE27780}" type="presOf" srcId="{A5365144-998A-224B-BF5C-39352B61A674}" destId="{EFCCE37F-D0FD-4444-9D80-DBC41CEF80D2}" srcOrd="0" destOrd="0" presId="urn:microsoft.com/office/officeart/2005/8/layout/hierarchy3"/>
    <dgm:cxn modelId="{8A831995-861E-4782-9F48-38F731F2C229}" type="presOf" srcId="{00D42E72-3F24-5446-A532-B962CD556993}" destId="{7E8E6DBD-621F-D641-8A93-A92DC836FF95}" srcOrd="1" destOrd="0" presId="urn:microsoft.com/office/officeart/2005/8/layout/hierarchy3"/>
    <dgm:cxn modelId="{18F85895-D2F9-9B49-BDF4-644A05E7DFBE}" srcId="{41DCB497-4F67-7240-B1C3-DED53DF245ED}" destId="{FD4DD728-38B2-774B-93E8-0922AD3E17ED}" srcOrd="2" destOrd="0" parTransId="{E876EA2D-293D-BC4A-A196-3712A4F5CDB1}" sibTransId="{C3859D40-5AA0-844D-825E-EBCAAA87B506}"/>
    <dgm:cxn modelId="{6DF36F9C-4132-448B-A871-1C9552F43A13}" type="presOf" srcId="{F1F5D922-A647-5945-89E1-2B1158E87E7C}" destId="{3DA2996A-B9CC-754B-A3CD-41FF8722C935}" srcOrd="0" destOrd="0" presId="urn:microsoft.com/office/officeart/2005/8/layout/hierarchy3"/>
    <dgm:cxn modelId="{FBD6DB9E-6280-4BAA-9158-79A1742B0D17}" type="presOf" srcId="{444FF2BE-46A6-0C4D-9D6A-8EF2ABCAD744}" destId="{73301F81-1F1D-3F46-B392-A59C2C4C807C}" srcOrd="0" destOrd="0" presId="urn:microsoft.com/office/officeart/2005/8/layout/hierarchy3"/>
    <dgm:cxn modelId="{FFF9D69F-B680-CD4D-822F-03F59C058A3D}" srcId="{F1F5D922-A647-5945-89E1-2B1158E87E7C}" destId="{41DCB497-4F67-7240-B1C3-DED53DF245ED}" srcOrd="0" destOrd="0" parTransId="{EF8DA8D5-FCE9-E14D-9897-BF3EC678B95A}" sibTransId="{5AAC9A2B-AAFE-704A-A72E-E6537DEA1C39}"/>
    <dgm:cxn modelId="{BB6FDEA0-D1E3-4697-9281-991F8BCD31FE}" type="presOf" srcId="{0E8CD457-DF9A-854A-B772-A66C169B0588}" destId="{5627C395-5AEB-6049-AFCA-210CC7A007BA}" srcOrd="1" destOrd="0" presId="urn:microsoft.com/office/officeart/2005/8/layout/hierarchy3"/>
    <dgm:cxn modelId="{F7B636A9-3F1D-4E4B-BBB1-A7922D6922B2}" srcId="{F1F5D922-A647-5945-89E1-2B1158E87E7C}" destId="{8F051BCC-AB3B-394F-ADE0-550A8288E9D1}" srcOrd="2" destOrd="0" parTransId="{70BF84AD-BF26-A249-B0E7-CCCCE1D37B64}" sibTransId="{2E3D6173-BE70-F34B-950B-1C3702EC581B}"/>
    <dgm:cxn modelId="{4CA8B3A9-6F84-F745-A397-B2638DFF7FA3}" srcId="{05F23BCB-22AA-E245-BA73-9BF467A5A01F}" destId="{8AE60BF9-091B-184E-9005-EF4555AA90DF}" srcOrd="0" destOrd="0" parTransId="{0AE37708-A5CF-DA4C-A40A-ADA98508CC23}" sibTransId="{0DFAB878-B6EC-3647-9263-A4B3AB2CF447}"/>
    <dgm:cxn modelId="{6CB113AA-9DEA-194E-B4B1-C591C50EA489}" srcId="{8F051BCC-AB3B-394F-ADE0-550A8288E9D1}" destId="{598FE064-F072-2E43-BEAE-80E649AEA9AE}" srcOrd="0" destOrd="0" parTransId="{224B842B-4E55-914D-977A-0FFA6511356C}" sibTransId="{BF168AA6-8FD0-D546-926D-CD54C2D9060A}"/>
    <dgm:cxn modelId="{841DCEAB-77F6-C149-B398-963E03A33824}" srcId="{2F9FF1B4-EA6C-7C4A-A81D-BD01257A79E7}" destId="{299096F4-3ED2-8C4A-9186-AB4A03B8C0C6}" srcOrd="1" destOrd="0" parTransId="{3E784F15-FAE9-BB49-95C5-CAC859C56617}" sibTransId="{82A589DB-9981-E041-A7ED-B93DEBADEC5B}"/>
    <dgm:cxn modelId="{5FE271AD-91AB-E540-8168-456A5C5F4FCA}" srcId="{F1F5D922-A647-5945-89E1-2B1158E87E7C}" destId="{00D42E72-3F24-5446-A532-B962CD556993}" srcOrd="5" destOrd="0" parTransId="{018CBCAC-7E13-DC4B-ABAF-4151D091C23E}" sibTransId="{159A85A7-45FC-764B-8BDD-34079D757EA7}"/>
    <dgm:cxn modelId="{EF92CDB2-5D79-4437-804A-E0EC727EDE24}" type="presOf" srcId="{7A93B62C-5C6F-AC4F-8A7C-ED6B585841C1}" destId="{A3EBC1A4-3CA1-964A-8FB8-1070D94A0A1C}" srcOrd="1" destOrd="0" presId="urn:microsoft.com/office/officeart/2005/8/layout/hierarchy3"/>
    <dgm:cxn modelId="{1E5CE1B3-6395-C843-B3EF-0F8FAF4FD5BD}" srcId="{2F9FF1B4-EA6C-7C4A-A81D-BD01257A79E7}" destId="{2704C766-EA22-D046-80C0-C5A0AF66F85D}" srcOrd="2" destOrd="0" parTransId="{9F0F78F8-60F2-FB40-ACE6-A8E46E10A1BB}" sibTransId="{47C8D04F-C358-9A48-B736-2D8B40E8D061}"/>
    <dgm:cxn modelId="{CAE3A9B4-9E49-419B-99DB-0924F1BAE445}" type="presOf" srcId="{224B842B-4E55-914D-977A-0FFA6511356C}" destId="{9F877505-089D-AE47-A1F1-6C24D9394F4F}" srcOrd="0" destOrd="0" presId="urn:microsoft.com/office/officeart/2005/8/layout/hierarchy3"/>
    <dgm:cxn modelId="{7DA948B7-F874-4DE5-924C-CB765F61B66D}" type="presOf" srcId="{2F9FF1B4-EA6C-7C4A-A81D-BD01257A79E7}" destId="{C1CC0758-1E89-014B-BCA6-B412B5096445}" srcOrd="1" destOrd="0" presId="urn:microsoft.com/office/officeart/2005/8/layout/hierarchy3"/>
    <dgm:cxn modelId="{8BC662B7-03E9-4163-AF46-879A59B8C214}" type="presOf" srcId="{598FE064-F072-2E43-BEAE-80E649AEA9AE}" destId="{6FE81644-B710-2848-8BE0-2E9C1E143939}" srcOrd="0" destOrd="0" presId="urn:microsoft.com/office/officeart/2005/8/layout/hierarchy3"/>
    <dgm:cxn modelId="{49C783B7-4BB3-4E4C-9D96-EF59DC389303}" type="presOf" srcId="{971C1B5D-67F7-F748-8432-22B7AA5C243E}" destId="{FC0FD8D0-996E-6443-9AFF-FC093786F2BB}" srcOrd="0" destOrd="0" presId="urn:microsoft.com/office/officeart/2005/8/layout/hierarchy3"/>
    <dgm:cxn modelId="{9C44E8B8-8AD9-374F-AB5A-E0DFD97DEBC9}" srcId="{7A93B62C-5C6F-AC4F-8A7C-ED6B585841C1}" destId="{A8A21FA9-2703-0548-B6F7-AD6E73BDA1AE}" srcOrd="3" destOrd="0" parTransId="{C464E591-CEA1-414D-AB66-7269B863E3A7}" sibTransId="{AAE35E0D-BBED-974A-8345-D01C85A9A5C3}"/>
    <dgm:cxn modelId="{7AC5F7BC-AFF6-4FEB-9ABF-455DD883EEDF}" type="presOf" srcId="{AC1C2011-E47F-F24C-8B7C-4E3BC1DFAB2D}" destId="{8D2DA61F-636E-4C4F-917A-A69C97043AB4}" srcOrd="1" destOrd="0" presId="urn:microsoft.com/office/officeart/2005/8/layout/hierarchy3"/>
    <dgm:cxn modelId="{B5D97CBD-078F-45B1-9319-4F77F9AB3926}" type="presOf" srcId="{4B304EE6-B53F-644F-9D12-5306178C6031}" destId="{7DDFF29B-2975-EF45-B31C-ECD72FD9ABF0}" srcOrd="0" destOrd="0" presId="urn:microsoft.com/office/officeart/2005/8/layout/hierarchy3"/>
    <dgm:cxn modelId="{F81AF2BF-4375-184B-86A7-1E8B65375CB8}" srcId="{05F23BCB-22AA-E245-BA73-9BF467A5A01F}" destId="{F9D126EF-BE2E-7746-9348-9E369FE47AFA}" srcOrd="2" destOrd="0" parTransId="{4B304EE6-B53F-644F-9D12-5306178C6031}" sibTransId="{C6F6394C-4393-E447-822F-CF280956CC95}"/>
    <dgm:cxn modelId="{9CB096C1-9AF6-1945-B1A9-5046E66C8772}" srcId="{0E8CD457-DF9A-854A-B772-A66C169B0588}" destId="{16038EE6-6BF3-4B48-9980-ACC7A6420663}" srcOrd="1" destOrd="0" parTransId="{AE8F0254-C357-F34A-B5AE-12FF6C1B5C26}" sibTransId="{0B8419AD-1F4A-364B-AB5A-51FA3B4CE4AF}"/>
    <dgm:cxn modelId="{27293FC4-AFA8-C04F-827D-EF7C5DFD5E2F}" srcId="{41DCB497-4F67-7240-B1C3-DED53DF245ED}" destId="{53C1FC7C-FB8B-ED43-B796-B56D223ECB81}" srcOrd="0" destOrd="0" parTransId="{05D8882D-F16D-AB43-A3F3-30720E7BFBE0}" sibTransId="{FA1A555A-A4F9-B143-A6AC-EE0D227AD57C}"/>
    <dgm:cxn modelId="{174E45C5-3B6F-E94E-9A87-07B24C3F8DEE}" srcId="{7A93B62C-5C6F-AC4F-8A7C-ED6B585841C1}" destId="{95CB294F-A2D2-EE47-AB33-C7A9CB36A488}" srcOrd="2" destOrd="0" parTransId="{5354B16A-E11E-1D48-AAFB-7D240D6642F5}" sibTransId="{1EC4D161-9293-3849-AB95-3B40B45A1BB7}"/>
    <dgm:cxn modelId="{107154C8-A30F-114D-8393-F817D0900E82}" srcId="{0E8CD457-DF9A-854A-B772-A66C169B0588}" destId="{3C53D9CB-B49A-1041-B36E-C876B26C0664}" srcOrd="3" destOrd="0" parTransId="{9C1B7D37-0A7C-4146-A31B-21D8316E2833}" sibTransId="{A56BD4CF-F2CB-3D42-B050-868112FD307A}"/>
    <dgm:cxn modelId="{0B966AC9-2325-1E4E-B0C8-2C19E55D858E}" srcId="{F1F5D922-A647-5945-89E1-2B1158E87E7C}" destId="{05F23BCB-22AA-E245-BA73-9BF467A5A01F}" srcOrd="7" destOrd="0" parTransId="{A7E108D9-D194-FE4F-8C1B-3BFABDB65787}" sibTransId="{5382DFFD-E064-1D40-BAEB-F6C25F6107AE}"/>
    <dgm:cxn modelId="{511D03CC-FA77-4BE6-94DD-AB06425F6788}" type="presOf" srcId="{3E784F15-FAE9-BB49-95C5-CAC859C56617}" destId="{8AECC5BC-2112-6C47-BA97-C703B279B190}" srcOrd="0" destOrd="0" presId="urn:microsoft.com/office/officeart/2005/8/layout/hierarchy3"/>
    <dgm:cxn modelId="{96EC47CC-13E5-412E-BDC1-38C859709172}" type="presOf" srcId="{69292C06-EF1C-1D4C-A419-4BBF1A78C12B}" destId="{997B334E-E3E7-484A-94FD-9FE98B06E5D3}" srcOrd="0" destOrd="0" presId="urn:microsoft.com/office/officeart/2005/8/layout/hierarchy3"/>
    <dgm:cxn modelId="{22F577CC-3C93-4FE8-BCB3-77502727B7C3}" type="presOf" srcId="{7F9F97BE-5130-EC47-A26F-5CE7B8699020}" destId="{4236FFC8-1C6E-D94D-BE64-0D9C3F213F9C}" srcOrd="0" destOrd="0" presId="urn:microsoft.com/office/officeart/2005/8/layout/hierarchy3"/>
    <dgm:cxn modelId="{72C0B9CC-00D6-409B-B8DE-E9C0A79CE612}" type="presOf" srcId="{41DCB497-4F67-7240-B1C3-DED53DF245ED}" destId="{845ED3E6-51AD-1641-949A-0F65BC3E9D79}" srcOrd="0" destOrd="0" presId="urn:microsoft.com/office/officeart/2005/8/layout/hierarchy3"/>
    <dgm:cxn modelId="{5BE38ACE-202B-483C-92B5-D57E609D224D}" type="presOf" srcId="{EE9B1C0E-FF5B-F64D-97DA-1EFCDC6AC4F0}" destId="{A9557D1F-C5B3-4E4A-8CE5-F4F68D65AEEB}" srcOrd="0" destOrd="0" presId="urn:microsoft.com/office/officeart/2005/8/layout/hierarchy3"/>
    <dgm:cxn modelId="{D9B809D0-53EC-42AA-BCE8-A9EFD8F5D57E}" type="presOf" srcId="{054BC13C-9C64-9E41-9173-145D9B78BD94}" destId="{EE3028E2-F2A6-A548-A078-22AA4CF2097D}" srcOrd="0" destOrd="0" presId="urn:microsoft.com/office/officeart/2005/8/layout/hierarchy3"/>
    <dgm:cxn modelId="{B64D2FD1-3575-466D-A144-EE880D69F490}" type="presOf" srcId="{FD4DD728-38B2-774B-93E8-0922AD3E17ED}" destId="{DDD7714F-70F6-4041-A377-C7AF7CC48C51}" srcOrd="0" destOrd="0" presId="urn:microsoft.com/office/officeart/2005/8/layout/hierarchy3"/>
    <dgm:cxn modelId="{8F9FC4D1-9FC2-42BE-A78F-D1DC19A52AF4}" type="presOf" srcId="{95CB294F-A2D2-EE47-AB33-C7A9CB36A488}" destId="{E5C17912-BBD8-EA48-B033-E10027B13EC4}" srcOrd="0" destOrd="0" presId="urn:microsoft.com/office/officeart/2005/8/layout/hierarchy3"/>
    <dgm:cxn modelId="{61DACED4-71B5-4AFB-96C2-0969E58BBA39}" type="presOf" srcId="{8F051BCC-AB3B-394F-ADE0-550A8288E9D1}" destId="{3EA10360-C008-6E4F-801E-D8671B796508}" srcOrd="1" destOrd="0" presId="urn:microsoft.com/office/officeart/2005/8/layout/hierarchy3"/>
    <dgm:cxn modelId="{B35CECD8-25B5-B043-BE4F-8B988CB5BE56}" srcId="{F1F5D922-A647-5945-89E1-2B1158E87E7C}" destId="{2F9FF1B4-EA6C-7C4A-A81D-BD01257A79E7}" srcOrd="1" destOrd="0" parTransId="{DA9D38D4-F370-4C44-9EDE-EC75DD5C2DFF}" sibTransId="{73A9813E-E570-3849-9A3D-EE8BC43EE56C}"/>
    <dgm:cxn modelId="{7A89F4DC-CC01-44B6-AC9C-47C31C18583A}" type="presOf" srcId="{A6D7EFB5-A92E-044B-B43F-51922C0DC9A0}" destId="{9B3581C4-2FD4-694B-98B7-571A5B50C826}" srcOrd="0" destOrd="0" presId="urn:microsoft.com/office/officeart/2005/8/layout/hierarchy3"/>
    <dgm:cxn modelId="{6446CAE3-D817-F244-A5BF-7012A89501D4}" srcId="{7A93B62C-5C6F-AC4F-8A7C-ED6B585841C1}" destId="{95F28B24-1712-6849-B4D1-E5648E216B92}" srcOrd="0" destOrd="0" parTransId="{6FA5CCA6-E064-CA4E-A237-3841FE7B18E9}" sibTransId="{85060FCB-9889-A04A-A20E-FA173D032DFF}"/>
    <dgm:cxn modelId="{B7903AE4-8E49-024E-B1CD-62002BD104ED}" srcId="{00D42E72-3F24-5446-A532-B962CD556993}" destId="{054BC13C-9C64-9E41-9173-145D9B78BD94}" srcOrd="2" destOrd="0" parTransId="{2BB9B9E4-5FE5-D147-BAFC-E8ED24A73C6D}" sibTransId="{E99AEB17-6B59-8941-83C7-A066A176A5C1}"/>
    <dgm:cxn modelId="{F60D5BE6-6D32-49BB-977A-87F19D006C02}" type="presOf" srcId="{E9A3D690-F538-1640-BA5A-DA7EF97EEB32}" destId="{9B9AE7A8-612B-0545-961B-2FB089BD92F9}" srcOrd="0" destOrd="0" presId="urn:microsoft.com/office/officeart/2005/8/layout/hierarchy3"/>
    <dgm:cxn modelId="{5F40BDEA-1B20-4BB0-8D86-1C2216014D25}" type="presOf" srcId="{2BB9B9E4-5FE5-D147-BAFC-E8ED24A73C6D}" destId="{1F173F23-D7E9-2140-98A9-81B7F6662385}" srcOrd="0" destOrd="0" presId="urn:microsoft.com/office/officeart/2005/8/layout/hierarchy3"/>
    <dgm:cxn modelId="{5CF10BF2-D720-4597-A4E7-7DDC18997564}" type="presOf" srcId="{8F051BCC-AB3B-394F-ADE0-550A8288E9D1}" destId="{07B8B408-BBEA-5347-BC4A-13FA8D964551}" srcOrd="0" destOrd="0" presId="urn:microsoft.com/office/officeart/2005/8/layout/hierarchy3"/>
    <dgm:cxn modelId="{A9126BF2-2628-48A6-92BD-94D61805EFDD}" type="presOf" srcId="{136354CD-7547-0F40-90F8-3C436C8B34AB}" destId="{0D1F2A58-F3A6-2749-A21E-35A839943671}" srcOrd="0" destOrd="0" presId="urn:microsoft.com/office/officeart/2005/8/layout/hierarchy3"/>
    <dgm:cxn modelId="{0033B0F9-E7E3-4B96-8E7B-4C4FF8C77A26}" type="presOf" srcId="{0E8CD457-DF9A-854A-B772-A66C169B0588}" destId="{8A3AFC21-FCDC-294F-83C4-28C57F26AA02}" srcOrd="0" destOrd="0" presId="urn:microsoft.com/office/officeart/2005/8/layout/hierarchy3"/>
    <dgm:cxn modelId="{D324CC36-E113-4894-8FB7-19C3F964856B}" type="presParOf" srcId="{3DA2996A-B9CC-754B-A3CD-41FF8722C935}" destId="{F9755A37-50D0-544F-94E1-A8554908B9C7}" srcOrd="0" destOrd="0" presId="urn:microsoft.com/office/officeart/2005/8/layout/hierarchy3"/>
    <dgm:cxn modelId="{B3E817A1-1DD1-4BA6-9720-EFB2737AB1AF}" type="presParOf" srcId="{F9755A37-50D0-544F-94E1-A8554908B9C7}" destId="{1BEAEB11-0E14-4840-BD0C-C5D28780C2E3}" srcOrd="0" destOrd="0" presId="urn:microsoft.com/office/officeart/2005/8/layout/hierarchy3"/>
    <dgm:cxn modelId="{D75389E5-E86A-4966-B5A7-5947C23EA13D}" type="presParOf" srcId="{1BEAEB11-0E14-4840-BD0C-C5D28780C2E3}" destId="{845ED3E6-51AD-1641-949A-0F65BC3E9D79}" srcOrd="0" destOrd="0" presId="urn:microsoft.com/office/officeart/2005/8/layout/hierarchy3"/>
    <dgm:cxn modelId="{4BD52B04-F8AD-402E-8ADE-7C7FECD2CEE3}" type="presParOf" srcId="{1BEAEB11-0E14-4840-BD0C-C5D28780C2E3}" destId="{79B777F2-00FE-FA4D-9CF1-63BDC88ED8C0}" srcOrd="1" destOrd="0" presId="urn:microsoft.com/office/officeart/2005/8/layout/hierarchy3"/>
    <dgm:cxn modelId="{64BE386E-0B9B-40E6-A06E-D79E17B15B7D}" type="presParOf" srcId="{F9755A37-50D0-544F-94E1-A8554908B9C7}" destId="{B8CE6112-F86D-E849-B514-086069D887CB}" srcOrd="1" destOrd="0" presId="urn:microsoft.com/office/officeart/2005/8/layout/hierarchy3"/>
    <dgm:cxn modelId="{007B9BE1-73FB-4F19-8F4D-7B05526E5C2E}" type="presParOf" srcId="{B8CE6112-F86D-E849-B514-086069D887CB}" destId="{CEEA02DB-4226-0A4E-9CEE-E4DF1468D4FA}" srcOrd="0" destOrd="0" presId="urn:microsoft.com/office/officeart/2005/8/layout/hierarchy3"/>
    <dgm:cxn modelId="{AB33928C-C9EF-43C8-A2FC-331477C1BCD5}" type="presParOf" srcId="{B8CE6112-F86D-E849-B514-086069D887CB}" destId="{FE0B66B4-D0F6-534A-9FA4-5FFE3999714B}" srcOrd="1" destOrd="0" presId="urn:microsoft.com/office/officeart/2005/8/layout/hierarchy3"/>
    <dgm:cxn modelId="{C303A9B0-93C3-472C-8474-E84C4C826B96}" type="presParOf" srcId="{B8CE6112-F86D-E849-B514-086069D887CB}" destId="{0D1F2A58-F3A6-2749-A21E-35A839943671}" srcOrd="2" destOrd="0" presId="urn:microsoft.com/office/officeart/2005/8/layout/hierarchy3"/>
    <dgm:cxn modelId="{8AB48C6E-8B02-4085-A86E-CE99A05F6E88}" type="presParOf" srcId="{B8CE6112-F86D-E849-B514-086069D887CB}" destId="{73301F81-1F1D-3F46-B392-A59C2C4C807C}" srcOrd="3" destOrd="0" presId="urn:microsoft.com/office/officeart/2005/8/layout/hierarchy3"/>
    <dgm:cxn modelId="{77FFF6F6-96AE-4930-820C-0831FAC97090}" type="presParOf" srcId="{B8CE6112-F86D-E849-B514-086069D887CB}" destId="{F25706D1-68D7-8C43-A6D7-5B86169F3E21}" srcOrd="4" destOrd="0" presId="urn:microsoft.com/office/officeart/2005/8/layout/hierarchy3"/>
    <dgm:cxn modelId="{C1852612-BD93-4A19-8FBD-C2C34DEA090D}" type="presParOf" srcId="{B8CE6112-F86D-E849-B514-086069D887CB}" destId="{DDD7714F-70F6-4041-A377-C7AF7CC48C51}" srcOrd="5" destOrd="0" presId="urn:microsoft.com/office/officeart/2005/8/layout/hierarchy3"/>
    <dgm:cxn modelId="{A375AE80-F142-4FCB-9E80-9A614A545302}" type="presParOf" srcId="{3DA2996A-B9CC-754B-A3CD-41FF8722C935}" destId="{F6F0469B-1C50-4B4D-BF68-CF7F3D49A7AC}" srcOrd="1" destOrd="0" presId="urn:microsoft.com/office/officeart/2005/8/layout/hierarchy3"/>
    <dgm:cxn modelId="{A64784A6-114A-4CC1-B6AA-390C2D5A37DE}" type="presParOf" srcId="{F6F0469B-1C50-4B4D-BF68-CF7F3D49A7AC}" destId="{769E2691-6716-7D43-9378-8323DC986804}" srcOrd="0" destOrd="0" presId="urn:microsoft.com/office/officeart/2005/8/layout/hierarchy3"/>
    <dgm:cxn modelId="{193AB587-0B34-4878-BF31-3487CFC4E9C5}" type="presParOf" srcId="{769E2691-6716-7D43-9378-8323DC986804}" destId="{BA133919-C9B4-1F46-8D96-28E5A05EB3DE}" srcOrd="0" destOrd="0" presId="urn:microsoft.com/office/officeart/2005/8/layout/hierarchy3"/>
    <dgm:cxn modelId="{D9D0691F-34A3-490E-8700-F61D21758663}" type="presParOf" srcId="{769E2691-6716-7D43-9378-8323DC986804}" destId="{C1CC0758-1E89-014B-BCA6-B412B5096445}" srcOrd="1" destOrd="0" presId="urn:microsoft.com/office/officeart/2005/8/layout/hierarchy3"/>
    <dgm:cxn modelId="{20A30053-D7E6-4487-B0F1-D2AEB7AD5734}" type="presParOf" srcId="{F6F0469B-1C50-4B4D-BF68-CF7F3D49A7AC}" destId="{E2153473-BC31-5845-A6D5-1BA6957C2C0E}" srcOrd="1" destOrd="0" presId="urn:microsoft.com/office/officeart/2005/8/layout/hierarchy3"/>
    <dgm:cxn modelId="{99B1C487-1862-4659-8306-9D90873C6AA7}" type="presParOf" srcId="{E2153473-BC31-5845-A6D5-1BA6957C2C0E}" destId="{A9557D1F-C5B3-4E4A-8CE5-F4F68D65AEEB}" srcOrd="0" destOrd="0" presId="urn:microsoft.com/office/officeart/2005/8/layout/hierarchy3"/>
    <dgm:cxn modelId="{6B6B665B-9B16-44B5-AAE2-0826A9A0692F}" type="presParOf" srcId="{E2153473-BC31-5845-A6D5-1BA6957C2C0E}" destId="{79124905-5F4B-C442-AA9D-A554D067E1CE}" srcOrd="1" destOrd="0" presId="urn:microsoft.com/office/officeart/2005/8/layout/hierarchy3"/>
    <dgm:cxn modelId="{4A000CD9-3E40-49EF-AB14-6A38F034CD49}" type="presParOf" srcId="{E2153473-BC31-5845-A6D5-1BA6957C2C0E}" destId="{8AECC5BC-2112-6C47-BA97-C703B279B190}" srcOrd="2" destOrd="0" presId="urn:microsoft.com/office/officeart/2005/8/layout/hierarchy3"/>
    <dgm:cxn modelId="{BE223238-81A8-4356-9F24-6D81B0BA1C99}" type="presParOf" srcId="{E2153473-BC31-5845-A6D5-1BA6957C2C0E}" destId="{6023BBE9-C729-A74F-9B11-823A1A565C70}" srcOrd="3" destOrd="0" presId="urn:microsoft.com/office/officeart/2005/8/layout/hierarchy3"/>
    <dgm:cxn modelId="{A3367A01-0A21-424C-AF30-9305C8321D9E}" type="presParOf" srcId="{E2153473-BC31-5845-A6D5-1BA6957C2C0E}" destId="{6A58B61E-B9B8-664C-AF64-AB9D200576BF}" srcOrd="4" destOrd="0" presId="urn:microsoft.com/office/officeart/2005/8/layout/hierarchy3"/>
    <dgm:cxn modelId="{A2B8C5BB-85EB-4AAB-85AC-DDCD73445A32}" type="presParOf" srcId="{E2153473-BC31-5845-A6D5-1BA6957C2C0E}" destId="{F8F89AFA-7427-B447-B5EA-897B3007A5D0}" srcOrd="5" destOrd="0" presId="urn:microsoft.com/office/officeart/2005/8/layout/hierarchy3"/>
    <dgm:cxn modelId="{956BEF48-B47E-4F77-B4E2-C4DB60322FD4}" type="presParOf" srcId="{3DA2996A-B9CC-754B-A3CD-41FF8722C935}" destId="{D5782773-546F-4B43-B653-C19630E96BA7}" srcOrd="2" destOrd="0" presId="urn:microsoft.com/office/officeart/2005/8/layout/hierarchy3"/>
    <dgm:cxn modelId="{6C6A30DA-6716-4142-9B87-C8D58AF809EC}" type="presParOf" srcId="{D5782773-546F-4B43-B653-C19630E96BA7}" destId="{640E051F-BBD0-6741-9C3C-B97A7DCE4BF5}" srcOrd="0" destOrd="0" presId="urn:microsoft.com/office/officeart/2005/8/layout/hierarchy3"/>
    <dgm:cxn modelId="{33E14EC7-BD68-4275-AE05-B7515C4315D3}" type="presParOf" srcId="{640E051F-BBD0-6741-9C3C-B97A7DCE4BF5}" destId="{07B8B408-BBEA-5347-BC4A-13FA8D964551}" srcOrd="0" destOrd="0" presId="urn:microsoft.com/office/officeart/2005/8/layout/hierarchy3"/>
    <dgm:cxn modelId="{548B2B36-86F9-44A2-923A-B6A6A3A2F788}" type="presParOf" srcId="{640E051F-BBD0-6741-9C3C-B97A7DCE4BF5}" destId="{3EA10360-C008-6E4F-801E-D8671B796508}" srcOrd="1" destOrd="0" presId="urn:microsoft.com/office/officeart/2005/8/layout/hierarchy3"/>
    <dgm:cxn modelId="{F4BB2E07-6A52-49C4-A64C-A39131FB4A70}" type="presParOf" srcId="{D5782773-546F-4B43-B653-C19630E96BA7}" destId="{4958449E-9195-834A-9D01-00FEC0F80FDB}" srcOrd="1" destOrd="0" presId="urn:microsoft.com/office/officeart/2005/8/layout/hierarchy3"/>
    <dgm:cxn modelId="{32430000-E13F-4063-9C46-7C5001C8B470}" type="presParOf" srcId="{4958449E-9195-834A-9D01-00FEC0F80FDB}" destId="{9F877505-089D-AE47-A1F1-6C24D9394F4F}" srcOrd="0" destOrd="0" presId="urn:microsoft.com/office/officeart/2005/8/layout/hierarchy3"/>
    <dgm:cxn modelId="{257E54B2-8A4A-4B02-975C-3EA2D7009DA1}" type="presParOf" srcId="{4958449E-9195-834A-9D01-00FEC0F80FDB}" destId="{6FE81644-B710-2848-8BE0-2E9C1E143939}" srcOrd="1" destOrd="0" presId="urn:microsoft.com/office/officeart/2005/8/layout/hierarchy3"/>
    <dgm:cxn modelId="{9FAB1007-F3C4-462F-ACA8-862A73598220}" type="presParOf" srcId="{4958449E-9195-834A-9D01-00FEC0F80FDB}" destId="{40E2CB40-9B00-E748-B505-5DD3E635E558}" srcOrd="2" destOrd="0" presId="urn:microsoft.com/office/officeart/2005/8/layout/hierarchy3"/>
    <dgm:cxn modelId="{02FCE3AD-2BC5-4C70-8901-2D81D4471FA2}" type="presParOf" srcId="{4958449E-9195-834A-9D01-00FEC0F80FDB}" destId="{3632657C-BFC7-224C-84FA-CA5FAF7AD56D}" srcOrd="3" destOrd="0" presId="urn:microsoft.com/office/officeart/2005/8/layout/hierarchy3"/>
    <dgm:cxn modelId="{064B22DA-CF65-4110-8D58-E982B1E1AB55}" type="presParOf" srcId="{3DA2996A-B9CC-754B-A3CD-41FF8722C935}" destId="{98B7D865-64B7-E34C-AC7A-85423EB28E74}" srcOrd="3" destOrd="0" presId="urn:microsoft.com/office/officeart/2005/8/layout/hierarchy3"/>
    <dgm:cxn modelId="{78E3CE49-3E29-49B2-8409-B67D0FB3B5F6}" type="presParOf" srcId="{98B7D865-64B7-E34C-AC7A-85423EB28E74}" destId="{6F698E34-A0C1-DB47-BA5F-E9ED61FC76FC}" srcOrd="0" destOrd="0" presId="urn:microsoft.com/office/officeart/2005/8/layout/hierarchy3"/>
    <dgm:cxn modelId="{E30E7B4A-B96F-4C44-A9BD-0DA7ACAA6EA8}" type="presParOf" srcId="{6F698E34-A0C1-DB47-BA5F-E9ED61FC76FC}" destId="{20E4A332-023C-354A-A82F-E68BD57D1F45}" srcOrd="0" destOrd="0" presId="urn:microsoft.com/office/officeart/2005/8/layout/hierarchy3"/>
    <dgm:cxn modelId="{5F66035B-3A92-40B2-A1D7-F98CFC76CCB4}" type="presParOf" srcId="{6F698E34-A0C1-DB47-BA5F-E9ED61FC76FC}" destId="{8D2DA61F-636E-4C4F-917A-A69C97043AB4}" srcOrd="1" destOrd="0" presId="urn:microsoft.com/office/officeart/2005/8/layout/hierarchy3"/>
    <dgm:cxn modelId="{0E6AA0CB-672C-4D62-B879-3786DB93D2E2}" type="presParOf" srcId="{98B7D865-64B7-E34C-AC7A-85423EB28E74}" destId="{3D423C43-8A36-9449-8EE3-38CC78B49084}" srcOrd="1" destOrd="0" presId="urn:microsoft.com/office/officeart/2005/8/layout/hierarchy3"/>
    <dgm:cxn modelId="{9CF678A1-153D-4FE3-8AF7-427490617042}" type="presParOf" srcId="{3D423C43-8A36-9449-8EE3-38CC78B49084}" destId="{96C0B8AD-0DBD-D346-8EE3-09BFB11167B9}" srcOrd="0" destOrd="0" presId="urn:microsoft.com/office/officeart/2005/8/layout/hierarchy3"/>
    <dgm:cxn modelId="{CD54B2B5-C6F8-4524-A3A7-D10F302CC1F4}" type="presParOf" srcId="{3D423C43-8A36-9449-8EE3-38CC78B49084}" destId="{DA57115A-100A-0B4A-9BAC-ABEC59ABB382}" srcOrd="1" destOrd="0" presId="urn:microsoft.com/office/officeart/2005/8/layout/hierarchy3"/>
    <dgm:cxn modelId="{449A4652-C6B7-45EC-849E-CD3327AB2490}" type="presParOf" srcId="{3D423C43-8A36-9449-8EE3-38CC78B49084}" destId="{DD922611-B3FD-504D-B7FB-01A6B7FC4849}" srcOrd="2" destOrd="0" presId="urn:microsoft.com/office/officeart/2005/8/layout/hierarchy3"/>
    <dgm:cxn modelId="{D5F1F607-E188-4438-ACE1-9B1B5383779E}" type="presParOf" srcId="{3D423C43-8A36-9449-8EE3-38CC78B49084}" destId="{3394CABE-AB99-1C4A-B9C0-729743D086F2}" srcOrd="3" destOrd="0" presId="urn:microsoft.com/office/officeart/2005/8/layout/hierarchy3"/>
    <dgm:cxn modelId="{D1120192-76FB-4643-A7E4-329AAD147460}" type="presParOf" srcId="{3DA2996A-B9CC-754B-A3CD-41FF8722C935}" destId="{4EDD79EB-12A8-3845-8B34-819F37DDE97D}" srcOrd="4" destOrd="0" presId="urn:microsoft.com/office/officeart/2005/8/layout/hierarchy3"/>
    <dgm:cxn modelId="{142B7877-EA9E-49D8-B3A8-ED685FE58B66}" type="presParOf" srcId="{4EDD79EB-12A8-3845-8B34-819F37DDE97D}" destId="{5FD2D44A-9250-6242-A721-DECC9E950A9E}" srcOrd="0" destOrd="0" presId="urn:microsoft.com/office/officeart/2005/8/layout/hierarchy3"/>
    <dgm:cxn modelId="{65AF1B1F-0D6E-490A-A503-DCC229BA7424}" type="presParOf" srcId="{5FD2D44A-9250-6242-A721-DECC9E950A9E}" destId="{8A3AFC21-FCDC-294F-83C4-28C57F26AA02}" srcOrd="0" destOrd="0" presId="urn:microsoft.com/office/officeart/2005/8/layout/hierarchy3"/>
    <dgm:cxn modelId="{C31A17D9-435C-4FB2-A04A-86C80AE4E2C1}" type="presParOf" srcId="{5FD2D44A-9250-6242-A721-DECC9E950A9E}" destId="{5627C395-5AEB-6049-AFCA-210CC7A007BA}" srcOrd="1" destOrd="0" presId="urn:microsoft.com/office/officeart/2005/8/layout/hierarchy3"/>
    <dgm:cxn modelId="{8F0BA784-309B-4B3E-AE7E-5D5AF6FEB6C9}" type="presParOf" srcId="{4EDD79EB-12A8-3845-8B34-819F37DDE97D}" destId="{B64C6DDD-FB4D-B245-AE67-CC0175529B3C}" srcOrd="1" destOrd="0" presId="urn:microsoft.com/office/officeart/2005/8/layout/hierarchy3"/>
    <dgm:cxn modelId="{E131199B-F935-448C-AA8E-F68F343E890A}" type="presParOf" srcId="{B64C6DDD-FB4D-B245-AE67-CC0175529B3C}" destId="{E976EDA8-6C28-DE4A-87DF-710404B66FFB}" srcOrd="0" destOrd="0" presId="urn:microsoft.com/office/officeart/2005/8/layout/hierarchy3"/>
    <dgm:cxn modelId="{8327ECBB-BE91-4AB0-B24D-44DD6D811259}" type="presParOf" srcId="{B64C6DDD-FB4D-B245-AE67-CC0175529B3C}" destId="{23B72943-9D2C-B447-9862-078C01E5CD48}" srcOrd="1" destOrd="0" presId="urn:microsoft.com/office/officeart/2005/8/layout/hierarchy3"/>
    <dgm:cxn modelId="{FD30A722-7C60-4DD9-83DD-E533887961AC}" type="presParOf" srcId="{B64C6DDD-FB4D-B245-AE67-CC0175529B3C}" destId="{9DD1C069-7EFF-BE4E-9BEF-C0171B20E754}" srcOrd="2" destOrd="0" presId="urn:microsoft.com/office/officeart/2005/8/layout/hierarchy3"/>
    <dgm:cxn modelId="{170EBDD6-7DEB-4103-A354-165BF198A048}" type="presParOf" srcId="{B64C6DDD-FB4D-B245-AE67-CC0175529B3C}" destId="{14B23716-2CC8-5148-A061-F33F23804BE5}" srcOrd="3" destOrd="0" presId="urn:microsoft.com/office/officeart/2005/8/layout/hierarchy3"/>
    <dgm:cxn modelId="{0F9DE7E9-24B9-48ED-A649-50110889E6D1}" type="presParOf" srcId="{B64C6DDD-FB4D-B245-AE67-CC0175529B3C}" destId="{B558153D-11A8-6142-B758-300ACA5246DD}" srcOrd="4" destOrd="0" presId="urn:microsoft.com/office/officeart/2005/8/layout/hierarchy3"/>
    <dgm:cxn modelId="{E5801006-3834-46A0-ACE0-2A2E6F6F2378}" type="presParOf" srcId="{B64C6DDD-FB4D-B245-AE67-CC0175529B3C}" destId="{5F283CA6-EFED-9B45-B629-D2FA0BF4ADCB}" srcOrd="5" destOrd="0" presId="urn:microsoft.com/office/officeart/2005/8/layout/hierarchy3"/>
    <dgm:cxn modelId="{25908211-E769-467E-B198-B3ABDF431ED4}" type="presParOf" srcId="{B64C6DDD-FB4D-B245-AE67-CC0175529B3C}" destId="{12865B71-5B1C-3140-BFB5-38937DC9BCE6}" srcOrd="6" destOrd="0" presId="urn:microsoft.com/office/officeart/2005/8/layout/hierarchy3"/>
    <dgm:cxn modelId="{00710E91-7D27-4C0B-AE56-F45DC01ECA0A}" type="presParOf" srcId="{B64C6DDD-FB4D-B245-AE67-CC0175529B3C}" destId="{ABA92FFD-011E-CD40-84AF-075B95B64B93}" srcOrd="7" destOrd="0" presId="urn:microsoft.com/office/officeart/2005/8/layout/hierarchy3"/>
    <dgm:cxn modelId="{BD2127DE-69BD-4C81-85ED-229C1F2067D9}" type="presParOf" srcId="{3DA2996A-B9CC-754B-A3CD-41FF8722C935}" destId="{BA4AF88A-9F88-3B47-A7E0-FF47907435A1}" srcOrd="5" destOrd="0" presId="urn:microsoft.com/office/officeart/2005/8/layout/hierarchy3"/>
    <dgm:cxn modelId="{98D2124A-C69F-46B7-91BA-728A2A019515}" type="presParOf" srcId="{BA4AF88A-9F88-3B47-A7E0-FF47907435A1}" destId="{73E51ADC-1E5D-264D-9298-5FB5C1963DAD}" srcOrd="0" destOrd="0" presId="urn:microsoft.com/office/officeart/2005/8/layout/hierarchy3"/>
    <dgm:cxn modelId="{209992B0-AC81-482B-9C97-5974DFF92A1C}" type="presParOf" srcId="{73E51ADC-1E5D-264D-9298-5FB5C1963DAD}" destId="{7C4B08AE-504D-5445-8927-ABADC132B1EA}" srcOrd="0" destOrd="0" presId="urn:microsoft.com/office/officeart/2005/8/layout/hierarchy3"/>
    <dgm:cxn modelId="{63BDDD82-081F-415B-83B0-6589A47192CC}" type="presParOf" srcId="{73E51ADC-1E5D-264D-9298-5FB5C1963DAD}" destId="{7E8E6DBD-621F-D641-8A93-A92DC836FF95}" srcOrd="1" destOrd="0" presId="urn:microsoft.com/office/officeart/2005/8/layout/hierarchy3"/>
    <dgm:cxn modelId="{FE51BB67-0274-4CB1-8001-09F54D816960}" type="presParOf" srcId="{BA4AF88A-9F88-3B47-A7E0-FF47907435A1}" destId="{51D245AE-8965-5241-B830-73449F62C854}" srcOrd="1" destOrd="0" presId="urn:microsoft.com/office/officeart/2005/8/layout/hierarchy3"/>
    <dgm:cxn modelId="{4E38F8E4-62A6-46C1-8618-B0AC91A44B19}" type="presParOf" srcId="{51D245AE-8965-5241-B830-73449F62C854}" destId="{6C7CCA5F-C27C-C242-A47B-5B9938F66569}" srcOrd="0" destOrd="0" presId="urn:microsoft.com/office/officeart/2005/8/layout/hierarchy3"/>
    <dgm:cxn modelId="{B3582B78-F3FE-4190-90B5-F3D0D082AE7B}" type="presParOf" srcId="{51D245AE-8965-5241-B830-73449F62C854}" destId="{9B3581C4-2FD4-694B-98B7-571A5B50C826}" srcOrd="1" destOrd="0" presId="urn:microsoft.com/office/officeart/2005/8/layout/hierarchy3"/>
    <dgm:cxn modelId="{A24BC3E3-E109-4CCC-8C51-969D7AB23881}" type="presParOf" srcId="{51D245AE-8965-5241-B830-73449F62C854}" destId="{4236FFC8-1C6E-D94D-BE64-0D9C3F213F9C}" srcOrd="2" destOrd="0" presId="urn:microsoft.com/office/officeart/2005/8/layout/hierarchy3"/>
    <dgm:cxn modelId="{BAA10BA5-9A3B-44D3-BB7A-CE1B2565A612}" type="presParOf" srcId="{51D245AE-8965-5241-B830-73449F62C854}" destId="{997B334E-E3E7-484A-94FD-9FE98B06E5D3}" srcOrd="3" destOrd="0" presId="urn:microsoft.com/office/officeart/2005/8/layout/hierarchy3"/>
    <dgm:cxn modelId="{E5E0CA6F-27D2-4B67-A309-CC5C789FFE05}" type="presParOf" srcId="{51D245AE-8965-5241-B830-73449F62C854}" destId="{1F173F23-D7E9-2140-98A9-81B7F6662385}" srcOrd="4" destOrd="0" presId="urn:microsoft.com/office/officeart/2005/8/layout/hierarchy3"/>
    <dgm:cxn modelId="{3719F010-E619-4803-B9AE-4C8DBB451713}" type="presParOf" srcId="{51D245AE-8965-5241-B830-73449F62C854}" destId="{EE3028E2-F2A6-A548-A078-22AA4CF2097D}" srcOrd="5" destOrd="0" presId="urn:microsoft.com/office/officeart/2005/8/layout/hierarchy3"/>
    <dgm:cxn modelId="{80A5C3C3-8AB9-4CE3-8F08-F24F2CF489CA}" type="presParOf" srcId="{51D245AE-8965-5241-B830-73449F62C854}" destId="{35EA8B6E-7CBA-3C46-ACBA-B28BF59A2486}" srcOrd="6" destOrd="0" presId="urn:microsoft.com/office/officeart/2005/8/layout/hierarchy3"/>
    <dgm:cxn modelId="{4DE7568A-4779-4FFE-A988-95E5DD090055}" type="presParOf" srcId="{51D245AE-8965-5241-B830-73449F62C854}" destId="{092E03E6-0390-364F-B243-BCD0C52801E2}" srcOrd="7" destOrd="0" presId="urn:microsoft.com/office/officeart/2005/8/layout/hierarchy3"/>
    <dgm:cxn modelId="{E063FD42-6D4E-4AC1-AD27-4C0318946605}" type="presParOf" srcId="{51D245AE-8965-5241-B830-73449F62C854}" destId="{5E914F32-FE04-9D4B-B1A1-C47F3DB5E6F2}" srcOrd="8" destOrd="0" presId="urn:microsoft.com/office/officeart/2005/8/layout/hierarchy3"/>
    <dgm:cxn modelId="{FAE77207-7C35-481A-AD1B-A482F9979FBD}" type="presParOf" srcId="{51D245AE-8965-5241-B830-73449F62C854}" destId="{CC575E2B-BF36-C244-BFA9-0A26DD34CB23}" srcOrd="9" destOrd="0" presId="urn:microsoft.com/office/officeart/2005/8/layout/hierarchy3"/>
    <dgm:cxn modelId="{51B9D45E-2E06-4EB0-AE9B-5D86E3107087}" type="presParOf" srcId="{3DA2996A-B9CC-754B-A3CD-41FF8722C935}" destId="{14B39D54-97F4-A642-8172-D4845DF6B17C}" srcOrd="6" destOrd="0" presId="urn:microsoft.com/office/officeart/2005/8/layout/hierarchy3"/>
    <dgm:cxn modelId="{63E9AC44-AD67-48C5-AC88-A02177E8F3B4}" type="presParOf" srcId="{14B39D54-97F4-A642-8172-D4845DF6B17C}" destId="{3ED6C7EF-24BB-7342-8D42-B1DAABDCCBDF}" srcOrd="0" destOrd="0" presId="urn:microsoft.com/office/officeart/2005/8/layout/hierarchy3"/>
    <dgm:cxn modelId="{90628F5B-151D-478C-8068-03AF9BE4CAB8}" type="presParOf" srcId="{3ED6C7EF-24BB-7342-8D42-B1DAABDCCBDF}" destId="{51CA69B9-995A-3146-AEC4-A30299EAFD91}" srcOrd="0" destOrd="0" presId="urn:microsoft.com/office/officeart/2005/8/layout/hierarchy3"/>
    <dgm:cxn modelId="{54FF3682-77A6-4349-9CCC-BB8FCB240EB2}" type="presParOf" srcId="{3ED6C7EF-24BB-7342-8D42-B1DAABDCCBDF}" destId="{A3EBC1A4-3CA1-964A-8FB8-1070D94A0A1C}" srcOrd="1" destOrd="0" presId="urn:microsoft.com/office/officeart/2005/8/layout/hierarchy3"/>
    <dgm:cxn modelId="{4F19DE64-23D5-4638-937A-45BC2B001378}" type="presParOf" srcId="{14B39D54-97F4-A642-8172-D4845DF6B17C}" destId="{A8A13AA4-94BD-1E4B-9957-85A2CC29447C}" srcOrd="1" destOrd="0" presId="urn:microsoft.com/office/officeart/2005/8/layout/hierarchy3"/>
    <dgm:cxn modelId="{27DEF8AF-F02A-4E91-95CF-85AB66204E83}" type="presParOf" srcId="{A8A13AA4-94BD-1E4B-9957-85A2CC29447C}" destId="{437448C7-8D9E-894B-8A39-BF62597BFD1F}" srcOrd="0" destOrd="0" presId="urn:microsoft.com/office/officeart/2005/8/layout/hierarchy3"/>
    <dgm:cxn modelId="{DE0DF78E-C1FD-4B5C-BD6B-F1C613EF0419}" type="presParOf" srcId="{A8A13AA4-94BD-1E4B-9957-85A2CC29447C}" destId="{80FE65BA-CA7D-9B4B-8240-226E315E8C05}" srcOrd="1" destOrd="0" presId="urn:microsoft.com/office/officeart/2005/8/layout/hierarchy3"/>
    <dgm:cxn modelId="{AF27D013-5272-4133-812C-E4F1D8FE944C}" type="presParOf" srcId="{A8A13AA4-94BD-1E4B-9957-85A2CC29447C}" destId="{09E76712-CFC8-9047-BE35-9AED4279CA14}" srcOrd="2" destOrd="0" presId="urn:microsoft.com/office/officeart/2005/8/layout/hierarchy3"/>
    <dgm:cxn modelId="{0745653A-AEF2-41DC-833F-8858AB784ED4}" type="presParOf" srcId="{A8A13AA4-94BD-1E4B-9957-85A2CC29447C}" destId="{59C8AD72-1FF0-6D4F-ABDA-EF6C6C91D979}" srcOrd="3" destOrd="0" presId="urn:microsoft.com/office/officeart/2005/8/layout/hierarchy3"/>
    <dgm:cxn modelId="{5320EB8F-0369-4124-952F-38270030D8C1}" type="presParOf" srcId="{A8A13AA4-94BD-1E4B-9957-85A2CC29447C}" destId="{4D9FE055-ADA2-6C4F-B60B-7CBC43A089E6}" srcOrd="4" destOrd="0" presId="urn:microsoft.com/office/officeart/2005/8/layout/hierarchy3"/>
    <dgm:cxn modelId="{24B08D70-5D49-4D70-8B0D-9A441C10E988}" type="presParOf" srcId="{A8A13AA4-94BD-1E4B-9957-85A2CC29447C}" destId="{E5C17912-BBD8-EA48-B033-E10027B13EC4}" srcOrd="5" destOrd="0" presId="urn:microsoft.com/office/officeart/2005/8/layout/hierarchy3"/>
    <dgm:cxn modelId="{C82A3366-1948-483F-B721-767161B060EE}" type="presParOf" srcId="{A8A13AA4-94BD-1E4B-9957-85A2CC29447C}" destId="{5DF2E0AC-F16A-7B43-A3E3-38B736183D8E}" srcOrd="6" destOrd="0" presId="urn:microsoft.com/office/officeart/2005/8/layout/hierarchy3"/>
    <dgm:cxn modelId="{3ACAAE16-A8C9-4F89-B452-AED4B75E2C32}" type="presParOf" srcId="{A8A13AA4-94BD-1E4B-9957-85A2CC29447C}" destId="{FCF6F526-FB38-FE4D-A494-4DFFD18DA82E}" srcOrd="7" destOrd="0" presId="urn:microsoft.com/office/officeart/2005/8/layout/hierarchy3"/>
    <dgm:cxn modelId="{F68FB106-B4F3-4CED-9A54-76C1A0EAC4D5}" type="presParOf" srcId="{A8A13AA4-94BD-1E4B-9957-85A2CC29447C}" destId="{FC0FD8D0-996E-6443-9AFF-FC093786F2BB}" srcOrd="8" destOrd="0" presId="urn:microsoft.com/office/officeart/2005/8/layout/hierarchy3"/>
    <dgm:cxn modelId="{7A20DE98-3AB1-4099-9486-04C8371C5624}" type="presParOf" srcId="{A8A13AA4-94BD-1E4B-9957-85A2CC29447C}" destId="{9B9AE7A8-612B-0545-961B-2FB089BD92F9}" srcOrd="9" destOrd="0" presId="urn:microsoft.com/office/officeart/2005/8/layout/hierarchy3"/>
    <dgm:cxn modelId="{540E9966-B30E-4303-9170-0E0295D0AAF6}" type="presParOf" srcId="{3DA2996A-B9CC-754B-A3CD-41FF8722C935}" destId="{AF6E4287-AEB5-7143-99D0-53C62C5C1F09}" srcOrd="7" destOrd="0" presId="urn:microsoft.com/office/officeart/2005/8/layout/hierarchy3"/>
    <dgm:cxn modelId="{8A5E0EE5-B137-4330-97AF-4E1C0EE3BABF}" type="presParOf" srcId="{AF6E4287-AEB5-7143-99D0-53C62C5C1F09}" destId="{78CFACDA-E4B9-F547-AD11-FB2DED584293}" srcOrd="0" destOrd="0" presId="urn:microsoft.com/office/officeart/2005/8/layout/hierarchy3"/>
    <dgm:cxn modelId="{BFEA256B-4C89-49CC-9067-E238D666F7D6}" type="presParOf" srcId="{78CFACDA-E4B9-F547-AD11-FB2DED584293}" destId="{04A97591-A644-7A4E-A21C-0F455A246C0B}" srcOrd="0" destOrd="0" presId="urn:microsoft.com/office/officeart/2005/8/layout/hierarchy3"/>
    <dgm:cxn modelId="{167D71ED-8DBE-473C-A7C4-1BC01991248E}" type="presParOf" srcId="{78CFACDA-E4B9-F547-AD11-FB2DED584293}" destId="{986E21F7-1EC6-6044-A4BD-94ABA22EBA0E}" srcOrd="1" destOrd="0" presId="urn:microsoft.com/office/officeart/2005/8/layout/hierarchy3"/>
    <dgm:cxn modelId="{17F30D82-3834-43AB-BFFF-3440E4A4E2D2}" type="presParOf" srcId="{AF6E4287-AEB5-7143-99D0-53C62C5C1F09}" destId="{8E02AF95-9737-1F40-9B03-D871C623D3B3}" srcOrd="1" destOrd="0" presId="urn:microsoft.com/office/officeart/2005/8/layout/hierarchy3"/>
    <dgm:cxn modelId="{FE3439C2-B7D4-44F7-89FF-3153241AA541}" type="presParOf" srcId="{8E02AF95-9737-1F40-9B03-D871C623D3B3}" destId="{B575AD4C-A0B9-C546-951C-87B42CC951D5}" srcOrd="0" destOrd="0" presId="urn:microsoft.com/office/officeart/2005/8/layout/hierarchy3"/>
    <dgm:cxn modelId="{96C6943B-1181-4684-ADE6-F8CAD88CC93C}" type="presParOf" srcId="{8E02AF95-9737-1F40-9B03-D871C623D3B3}" destId="{D314026A-2F78-F84E-8045-6675029EDD49}" srcOrd="1" destOrd="0" presId="urn:microsoft.com/office/officeart/2005/8/layout/hierarchy3"/>
    <dgm:cxn modelId="{A19437F9-9E11-4AA9-9F27-EC58A68351CF}" type="presParOf" srcId="{8E02AF95-9737-1F40-9B03-D871C623D3B3}" destId="{16E58DE1-A091-5548-8240-35067CD2D11F}" srcOrd="2" destOrd="0" presId="urn:microsoft.com/office/officeart/2005/8/layout/hierarchy3"/>
    <dgm:cxn modelId="{31EC0C0A-8D85-4D81-9E13-8A52AD0FD254}" type="presParOf" srcId="{8E02AF95-9737-1F40-9B03-D871C623D3B3}" destId="{EFCCE37F-D0FD-4444-9D80-DBC41CEF80D2}" srcOrd="3" destOrd="0" presId="urn:microsoft.com/office/officeart/2005/8/layout/hierarchy3"/>
    <dgm:cxn modelId="{4A966C04-9C50-422E-B2D1-C4691C4FFBCB}" type="presParOf" srcId="{8E02AF95-9737-1F40-9B03-D871C623D3B3}" destId="{7DDFF29B-2975-EF45-B31C-ECD72FD9ABF0}" srcOrd="4" destOrd="0" presId="urn:microsoft.com/office/officeart/2005/8/layout/hierarchy3"/>
    <dgm:cxn modelId="{FEF776C8-2178-4032-930C-A290CE02C569}" type="presParOf" srcId="{8E02AF95-9737-1F40-9B03-D871C623D3B3}" destId="{3A801272-935B-9A41-A9D1-B14936F53555}"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5D922-A647-5945-89E1-2B1158E87E7C}" type="doc">
      <dgm:prSet loTypeId="urn:microsoft.com/office/officeart/2005/8/layout/hierarchy3" loCatId="" qsTypeId="urn:microsoft.com/office/officeart/2005/8/quickstyle/simple1" qsCatId="simple" csTypeId="urn:microsoft.com/office/officeart/2005/8/colors/colorful4" csCatId="colorful" phldr="1"/>
      <dgm:spPr/>
      <dgm:t>
        <a:bodyPr/>
        <a:lstStyle/>
        <a:p>
          <a:endParaRPr lang="en-US"/>
        </a:p>
      </dgm:t>
    </dgm:pt>
    <dgm:pt modelId="{41DCB497-4F67-7240-B1C3-DED53DF245ED}">
      <dgm:prSet phldrT="[Text]" custT="1"/>
      <dgm:spPr/>
      <dgm:t>
        <a:bodyPr/>
        <a:lstStyle/>
        <a:p>
          <a:r>
            <a:rPr lang="en-US" sz="2400" b="0" dirty="0"/>
            <a:t>Functional suitability</a:t>
          </a:r>
        </a:p>
      </dgm:t>
    </dgm:pt>
    <dgm:pt modelId="{EF8DA8D5-FCE9-E14D-9897-BF3EC678B95A}" type="parTrans" cxnId="{FFF9D69F-B680-CD4D-822F-03F59C058A3D}">
      <dgm:prSet/>
      <dgm:spPr/>
      <dgm:t>
        <a:bodyPr/>
        <a:lstStyle/>
        <a:p>
          <a:endParaRPr lang="en-US" sz="4800" b="0"/>
        </a:p>
      </dgm:t>
    </dgm:pt>
    <dgm:pt modelId="{5AAC9A2B-AAFE-704A-A72E-E6537DEA1C39}" type="sibTrans" cxnId="{FFF9D69F-B680-CD4D-822F-03F59C058A3D}">
      <dgm:prSet/>
      <dgm:spPr/>
      <dgm:t>
        <a:bodyPr/>
        <a:lstStyle/>
        <a:p>
          <a:endParaRPr lang="en-US" sz="4800" b="0"/>
        </a:p>
      </dgm:t>
    </dgm:pt>
    <dgm:pt modelId="{53C1FC7C-FB8B-ED43-B796-B56D223ECB81}">
      <dgm:prSet phldrT="[Text]" custT="1"/>
      <dgm:spPr/>
      <dgm:t>
        <a:bodyPr/>
        <a:lstStyle/>
        <a:p>
          <a:r>
            <a:rPr lang="en-US" sz="1600" b="0" dirty="0"/>
            <a:t>Functional correctness</a:t>
          </a:r>
        </a:p>
      </dgm:t>
    </dgm:pt>
    <dgm:pt modelId="{FA1A555A-A4F9-B143-A6AC-EE0D227AD57C}" type="sibTrans" cxnId="{27293FC4-AFA8-C04F-827D-EF7C5DFD5E2F}">
      <dgm:prSet/>
      <dgm:spPr/>
      <dgm:t>
        <a:bodyPr/>
        <a:lstStyle/>
        <a:p>
          <a:endParaRPr lang="en-US" sz="4800" b="0"/>
        </a:p>
      </dgm:t>
    </dgm:pt>
    <dgm:pt modelId="{05D8882D-F16D-AB43-A3F3-30720E7BFBE0}" type="parTrans" cxnId="{27293FC4-AFA8-C04F-827D-EF7C5DFD5E2F}">
      <dgm:prSet/>
      <dgm:spPr/>
      <dgm:t>
        <a:bodyPr/>
        <a:lstStyle/>
        <a:p>
          <a:endParaRPr lang="en-US" sz="4800" b="0"/>
        </a:p>
      </dgm:t>
    </dgm:pt>
    <dgm:pt modelId="{444FF2BE-46A6-0C4D-9D6A-8EF2ABCAD744}">
      <dgm:prSet phldrT="[Text]" custT="1"/>
      <dgm:spPr/>
      <dgm:t>
        <a:bodyPr/>
        <a:lstStyle/>
        <a:p>
          <a:r>
            <a:rPr lang="en-US" sz="1600" b="0" dirty="0"/>
            <a:t>Functional complete-ness</a:t>
          </a:r>
        </a:p>
      </dgm:t>
    </dgm:pt>
    <dgm:pt modelId="{08BBC0FC-E5EF-2F48-9E65-A9D096746A03}" type="sibTrans" cxnId="{8287EA18-CC81-C647-AE7B-8853F485D1CB}">
      <dgm:prSet/>
      <dgm:spPr/>
      <dgm:t>
        <a:bodyPr/>
        <a:lstStyle/>
        <a:p>
          <a:endParaRPr lang="en-US" sz="4800" b="0"/>
        </a:p>
      </dgm:t>
    </dgm:pt>
    <dgm:pt modelId="{136354CD-7547-0F40-90F8-3C436C8B34AB}" type="parTrans" cxnId="{8287EA18-CC81-C647-AE7B-8853F485D1CB}">
      <dgm:prSet/>
      <dgm:spPr/>
      <dgm:t>
        <a:bodyPr/>
        <a:lstStyle/>
        <a:p>
          <a:endParaRPr lang="en-US" sz="4800" b="0"/>
        </a:p>
      </dgm:t>
    </dgm:pt>
    <dgm:pt modelId="{FD4DD728-38B2-774B-93E8-0922AD3E17ED}">
      <dgm:prSet phldrT="[Text]" custT="1"/>
      <dgm:spPr/>
      <dgm:t>
        <a:bodyPr/>
        <a:lstStyle/>
        <a:p>
          <a:r>
            <a:rPr lang="en-US" sz="1600" b="0" dirty="0"/>
            <a:t>Functional appropriate-ness</a:t>
          </a:r>
        </a:p>
      </dgm:t>
    </dgm:pt>
    <dgm:pt modelId="{C3859D40-5AA0-844D-825E-EBCAAA87B506}" type="sibTrans" cxnId="{18F85895-D2F9-9B49-BDF4-644A05E7DFBE}">
      <dgm:prSet/>
      <dgm:spPr/>
      <dgm:t>
        <a:bodyPr/>
        <a:lstStyle/>
        <a:p>
          <a:endParaRPr lang="en-US" sz="4800" b="0"/>
        </a:p>
      </dgm:t>
    </dgm:pt>
    <dgm:pt modelId="{E876EA2D-293D-BC4A-A196-3712A4F5CDB1}" type="parTrans" cxnId="{18F85895-D2F9-9B49-BDF4-644A05E7DFBE}">
      <dgm:prSet/>
      <dgm:spPr/>
      <dgm:t>
        <a:bodyPr/>
        <a:lstStyle/>
        <a:p>
          <a:endParaRPr lang="en-US" sz="4800" b="0"/>
        </a:p>
      </dgm:t>
    </dgm:pt>
    <dgm:pt modelId="{3DA2996A-B9CC-754B-A3CD-41FF8722C935}" type="pres">
      <dgm:prSet presAssocID="{F1F5D922-A647-5945-89E1-2B1158E87E7C}" presName="diagram" presStyleCnt="0">
        <dgm:presLayoutVars>
          <dgm:chPref val="1"/>
          <dgm:dir/>
          <dgm:animOne val="branch"/>
          <dgm:animLvl val="lvl"/>
          <dgm:resizeHandles/>
        </dgm:presLayoutVars>
      </dgm:prSet>
      <dgm:spPr/>
    </dgm:pt>
    <dgm:pt modelId="{F9755A37-50D0-544F-94E1-A8554908B9C7}" type="pres">
      <dgm:prSet presAssocID="{41DCB497-4F67-7240-B1C3-DED53DF245ED}" presName="root" presStyleCnt="0"/>
      <dgm:spPr/>
    </dgm:pt>
    <dgm:pt modelId="{1BEAEB11-0E14-4840-BD0C-C5D28780C2E3}" type="pres">
      <dgm:prSet presAssocID="{41DCB497-4F67-7240-B1C3-DED53DF245ED}" presName="rootComposite" presStyleCnt="0"/>
      <dgm:spPr/>
    </dgm:pt>
    <dgm:pt modelId="{845ED3E6-51AD-1641-949A-0F65BC3E9D79}" type="pres">
      <dgm:prSet presAssocID="{41DCB497-4F67-7240-B1C3-DED53DF245ED}" presName="rootText" presStyleLbl="node1" presStyleIdx="0" presStyleCnt="1"/>
      <dgm:spPr/>
    </dgm:pt>
    <dgm:pt modelId="{79B777F2-00FE-FA4D-9CF1-63BDC88ED8C0}" type="pres">
      <dgm:prSet presAssocID="{41DCB497-4F67-7240-B1C3-DED53DF245ED}" presName="rootConnector" presStyleLbl="node1" presStyleIdx="0" presStyleCnt="1"/>
      <dgm:spPr/>
    </dgm:pt>
    <dgm:pt modelId="{B8CE6112-F86D-E849-B514-086069D887CB}" type="pres">
      <dgm:prSet presAssocID="{41DCB497-4F67-7240-B1C3-DED53DF245ED}" presName="childShape" presStyleCnt="0"/>
      <dgm:spPr/>
    </dgm:pt>
    <dgm:pt modelId="{CEEA02DB-4226-0A4E-9CEE-E4DF1468D4FA}" type="pres">
      <dgm:prSet presAssocID="{05D8882D-F16D-AB43-A3F3-30720E7BFBE0}" presName="Name13" presStyleLbl="parChTrans1D2" presStyleIdx="0" presStyleCnt="3"/>
      <dgm:spPr/>
    </dgm:pt>
    <dgm:pt modelId="{FE0B66B4-D0F6-534A-9FA4-5FFE3999714B}" type="pres">
      <dgm:prSet presAssocID="{53C1FC7C-FB8B-ED43-B796-B56D223ECB81}" presName="childText" presStyleLbl="bgAcc1" presStyleIdx="0" presStyleCnt="3">
        <dgm:presLayoutVars>
          <dgm:bulletEnabled val="1"/>
        </dgm:presLayoutVars>
      </dgm:prSet>
      <dgm:spPr/>
    </dgm:pt>
    <dgm:pt modelId="{0D1F2A58-F3A6-2749-A21E-35A839943671}" type="pres">
      <dgm:prSet presAssocID="{136354CD-7547-0F40-90F8-3C436C8B34AB}" presName="Name13" presStyleLbl="parChTrans1D2" presStyleIdx="1" presStyleCnt="3"/>
      <dgm:spPr/>
    </dgm:pt>
    <dgm:pt modelId="{73301F81-1F1D-3F46-B392-A59C2C4C807C}" type="pres">
      <dgm:prSet presAssocID="{444FF2BE-46A6-0C4D-9D6A-8EF2ABCAD744}" presName="childText" presStyleLbl="bgAcc1" presStyleIdx="1" presStyleCnt="3">
        <dgm:presLayoutVars>
          <dgm:bulletEnabled val="1"/>
        </dgm:presLayoutVars>
      </dgm:prSet>
      <dgm:spPr/>
    </dgm:pt>
    <dgm:pt modelId="{F25706D1-68D7-8C43-A6D7-5B86169F3E21}" type="pres">
      <dgm:prSet presAssocID="{E876EA2D-293D-BC4A-A196-3712A4F5CDB1}" presName="Name13" presStyleLbl="parChTrans1D2" presStyleIdx="2" presStyleCnt="3"/>
      <dgm:spPr/>
    </dgm:pt>
    <dgm:pt modelId="{DDD7714F-70F6-4041-A377-C7AF7CC48C51}" type="pres">
      <dgm:prSet presAssocID="{FD4DD728-38B2-774B-93E8-0922AD3E17ED}" presName="childText" presStyleLbl="bgAcc1" presStyleIdx="2" presStyleCnt="3">
        <dgm:presLayoutVars>
          <dgm:bulletEnabled val="1"/>
        </dgm:presLayoutVars>
      </dgm:prSet>
      <dgm:spPr/>
    </dgm:pt>
  </dgm:ptLst>
  <dgm:cxnLst>
    <dgm:cxn modelId="{8287EA18-CC81-C647-AE7B-8853F485D1CB}" srcId="{41DCB497-4F67-7240-B1C3-DED53DF245ED}" destId="{444FF2BE-46A6-0C4D-9D6A-8EF2ABCAD744}" srcOrd="1" destOrd="0" parTransId="{136354CD-7547-0F40-90F8-3C436C8B34AB}" sibTransId="{08BBC0FC-E5EF-2F48-9E65-A9D096746A03}"/>
    <dgm:cxn modelId="{BDB5AD19-ECBD-495A-81F9-C80FC6598A96}" type="presOf" srcId="{41DCB497-4F67-7240-B1C3-DED53DF245ED}" destId="{79B777F2-00FE-FA4D-9CF1-63BDC88ED8C0}" srcOrd="1" destOrd="0" presId="urn:microsoft.com/office/officeart/2005/8/layout/hierarchy3"/>
    <dgm:cxn modelId="{D1158E43-BA3C-441E-A6D8-543011115598}" type="presOf" srcId="{E876EA2D-293D-BC4A-A196-3712A4F5CDB1}" destId="{F25706D1-68D7-8C43-A6D7-5B86169F3E21}" srcOrd="0" destOrd="0" presId="urn:microsoft.com/office/officeart/2005/8/layout/hierarchy3"/>
    <dgm:cxn modelId="{565F3F56-F7D8-4554-B055-61D806FC6EB9}" type="presOf" srcId="{53C1FC7C-FB8B-ED43-B796-B56D223ECB81}" destId="{FE0B66B4-D0F6-534A-9FA4-5FFE3999714B}" srcOrd="0" destOrd="0" presId="urn:microsoft.com/office/officeart/2005/8/layout/hierarchy3"/>
    <dgm:cxn modelId="{8CF4E965-0191-4D5A-BDFA-975915A81833}" type="presOf" srcId="{05D8882D-F16D-AB43-A3F3-30720E7BFBE0}" destId="{CEEA02DB-4226-0A4E-9CEE-E4DF1468D4FA}" srcOrd="0" destOrd="0" presId="urn:microsoft.com/office/officeart/2005/8/layout/hierarchy3"/>
    <dgm:cxn modelId="{18F85895-D2F9-9B49-BDF4-644A05E7DFBE}" srcId="{41DCB497-4F67-7240-B1C3-DED53DF245ED}" destId="{FD4DD728-38B2-774B-93E8-0922AD3E17ED}" srcOrd="2" destOrd="0" parTransId="{E876EA2D-293D-BC4A-A196-3712A4F5CDB1}" sibTransId="{C3859D40-5AA0-844D-825E-EBCAAA87B506}"/>
    <dgm:cxn modelId="{6DF36F9C-4132-448B-A871-1C9552F43A13}" type="presOf" srcId="{F1F5D922-A647-5945-89E1-2B1158E87E7C}" destId="{3DA2996A-B9CC-754B-A3CD-41FF8722C935}" srcOrd="0" destOrd="0" presId="urn:microsoft.com/office/officeart/2005/8/layout/hierarchy3"/>
    <dgm:cxn modelId="{FBD6DB9E-6280-4BAA-9158-79A1742B0D17}" type="presOf" srcId="{444FF2BE-46A6-0C4D-9D6A-8EF2ABCAD744}" destId="{73301F81-1F1D-3F46-B392-A59C2C4C807C}" srcOrd="0" destOrd="0" presId="urn:microsoft.com/office/officeart/2005/8/layout/hierarchy3"/>
    <dgm:cxn modelId="{FFF9D69F-B680-CD4D-822F-03F59C058A3D}" srcId="{F1F5D922-A647-5945-89E1-2B1158E87E7C}" destId="{41DCB497-4F67-7240-B1C3-DED53DF245ED}" srcOrd="0" destOrd="0" parTransId="{EF8DA8D5-FCE9-E14D-9897-BF3EC678B95A}" sibTransId="{5AAC9A2B-AAFE-704A-A72E-E6537DEA1C39}"/>
    <dgm:cxn modelId="{27293FC4-AFA8-C04F-827D-EF7C5DFD5E2F}" srcId="{41DCB497-4F67-7240-B1C3-DED53DF245ED}" destId="{53C1FC7C-FB8B-ED43-B796-B56D223ECB81}" srcOrd="0" destOrd="0" parTransId="{05D8882D-F16D-AB43-A3F3-30720E7BFBE0}" sibTransId="{FA1A555A-A4F9-B143-A6AC-EE0D227AD57C}"/>
    <dgm:cxn modelId="{72C0B9CC-00D6-409B-B8DE-E9C0A79CE612}" type="presOf" srcId="{41DCB497-4F67-7240-B1C3-DED53DF245ED}" destId="{845ED3E6-51AD-1641-949A-0F65BC3E9D79}" srcOrd="0" destOrd="0" presId="urn:microsoft.com/office/officeart/2005/8/layout/hierarchy3"/>
    <dgm:cxn modelId="{B64D2FD1-3575-466D-A144-EE880D69F490}" type="presOf" srcId="{FD4DD728-38B2-774B-93E8-0922AD3E17ED}" destId="{DDD7714F-70F6-4041-A377-C7AF7CC48C51}" srcOrd="0" destOrd="0" presId="urn:microsoft.com/office/officeart/2005/8/layout/hierarchy3"/>
    <dgm:cxn modelId="{A9126BF2-2628-48A6-92BD-94D61805EFDD}" type="presOf" srcId="{136354CD-7547-0F40-90F8-3C436C8B34AB}" destId="{0D1F2A58-F3A6-2749-A21E-35A839943671}" srcOrd="0" destOrd="0" presId="urn:microsoft.com/office/officeart/2005/8/layout/hierarchy3"/>
    <dgm:cxn modelId="{D324CC36-E113-4894-8FB7-19C3F964856B}" type="presParOf" srcId="{3DA2996A-B9CC-754B-A3CD-41FF8722C935}" destId="{F9755A37-50D0-544F-94E1-A8554908B9C7}" srcOrd="0" destOrd="0" presId="urn:microsoft.com/office/officeart/2005/8/layout/hierarchy3"/>
    <dgm:cxn modelId="{B3E817A1-1DD1-4BA6-9720-EFB2737AB1AF}" type="presParOf" srcId="{F9755A37-50D0-544F-94E1-A8554908B9C7}" destId="{1BEAEB11-0E14-4840-BD0C-C5D28780C2E3}" srcOrd="0" destOrd="0" presId="urn:microsoft.com/office/officeart/2005/8/layout/hierarchy3"/>
    <dgm:cxn modelId="{D75389E5-E86A-4966-B5A7-5947C23EA13D}" type="presParOf" srcId="{1BEAEB11-0E14-4840-BD0C-C5D28780C2E3}" destId="{845ED3E6-51AD-1641-949A-0F65BC3E9D79}" srcOrd="0" destOrd="0" presId="urn:microsoft.com/office/officeart/2005/8/layout/hierarchy3"/>
    <dgm:cxn modelId="{4BD52B04-F8AD-402E-8ADE-7C7FECD2CEE3}" type="presParOf" srcId="{1BEAEB11-0E14-4840-BD0C-C5D28780C2E3}" destId="{79B777F2-00FE-FA4D-9CF1-63BDC88ED8C0}" srcOrd="1" destOrd="0" presId="urn:microsoft.com/office/officeart/2005/8/layout/hierarchy3"/>
    <dgm:cxn modelId="{64BE386E-0B9B-40E6-A06E-D79E17B15B7D}" type="presParOf" srcId="{F9755A37-50D0-544F-94E1-A8554908B9C7}" destId="{B8CE6112-F86D-E849-B514-086069D887CB}" srcOrd="1" destOrd="0" presId="urn:microsoft.com/office/officeart/2005/8/layout/hierarchy3"/>
    <dgm:cxn modelId="{007B9BE1-73FB-4F19-8F4D-7B05526E5C2E}" type="presParOf" srcId="{B8CE6112-F86D-E849-B514-086069D887CB}" destId="{CEEA02DB-4226-0A4E-9CEE-E4DF1468D4FA}" srcOrd="0" destOrd="0" presId="urn:microsoft.com/office/officeart/2005/8/layout/hierarchy3"/>
    <dgm:cxn modelId="{AB33928C-C9EF-43C8-A2FC-331477C1BCD5}" type="presParOf" srcId="{B8CE6112-F86D-E849-B514-086069D887CB}" destId="{FE0B66B4-D0F6-534A-9FA4-5FFE3999714B}" srcOrd="1" destOrd="0" presId="urn:microsoft.com/office/officeart/2005/8/layout/hierarchy3"/>
    <dgm:cxn modelId="{C303A9B0-93C3-472C-8474-E84C4C826B96}" type="presParOf" srcId="{B8CE6112-F86D-E849-B514-086069D887CB}" destId="{0D1F2A58-F3A6-2749-A21E-35A839943671}" srcOrd="2" destOrd="0" presId="urn:microsoft.com/office/officeart/2005/8/layout/hierarchy3"/>
    <dgm:cxn modelId="{8AB48C6E-8B02-4085-A86E-CE99A05F6E88}" type="presParOf" srcId="{B8CE6112-F86D-E849-B514-086069D887CB}" destId="{73301F81-1F1D-3F46-B392-A59C2C4C807C}" srcOrd="3" destOrd="0" presId="urn:microsoft.com/office/officeart/2005/8/layout/hierarchy3"/>
    <dgm:cxn modelId="{77FFF6F6-96AE-4930-820C-0831FAC97090}" type="presParOf" srcId="{B8CE6112-F86D-E849-B514-086069D887CB}" destId="{F25706D1-68D7-8C43-A6D7-5B86169F3E21}" srcOrd="4" destOrd="0" presId="urn:microsoft.com/office/officeart/2005/8/layout/hierarchy3"/>
    <dgm:cxn modelId="{C1852612-BD93-4A19-8FBD-C2C34DEA090D}" type="presParOf" srcId="{B8CE6112-F86D-E849-B514-086069D887CB}" destId="{DDD7714F-70F6-4041-A377-C7AF7CC48C5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B7D2C2-48CF-43B0-8430-503B4E91BE1F}" type="doc">
      <dgm:prSet loTypeId="urn:microsoft.com/office/officeart/2005/8/layout/vList5" loCatId="list" qsTypeId="urn:microsoft.com/office/officeart/2005/8/quickstyle/simple2" qsCatId="simple" csTypeId="urn:microsoft.com/office/officeart/2005/8/colors/colorful4" csCatId="colorful" phldr="1"/>
      <dgm:spPr/>
      <dgm:t>
        <a:bodyPr/>
        <a:lstStyle/>
        <a:p>
          <a:endParaRPr lang="en-US"/>
        </a:p>
      </dgm:t>
    </dgm:pt>
    <dgm:pt modelId="{472F3376-F7C4-429E-B461-4F14F3162EC6}">
      <dgm:prSet custT="1"/>
      <dgm:spPr/>
      <dgm:t>
        <a:bodyPr/>
        <a:lstStyle/>
        <a:p>
          <a:r>
            <a:rPr lang="en-AU" sz="2000" dirty="0"/>
            <a:t>Latency</a:t>
          </a:r>
          <a:endParaRPr lang="en-US" sz="2000" dirty="0"/>
        </a:p>
      </dgm:t>
    </dgm:pt>
    <dgm:pt modelId="{09008BF2-C9DC-45C3-928A-4EF44DA7F81E}" type="parTrans" cxnId="{1E0822BF-591E-48B0-8419-5DFDD9A43D75}">
      <dgm:prSet/>
      <dgm:spPr/>
      <dgm:t>
        <a:bodyPr/>
        <a:lstStyle/>
        <a:p>
          <a:endParaRPr lang="en-US" sz="2000"/>
        </a:p>
      </dgm:t>
    </dgm:pt>
    <dgm:pt modelId="{C1B83753-61A3-46EC-93FE-C1952C6C1BF3}" type="sibTrans" cxnId="{1E0822BF-591E-48B0-8419-5DFDD9A43D75}">
      <dgm:prSet/>
      <dgm:spPr/>
      <dgm:t>
        <a:bodyPr/>
        <a:lstStyle/>
        <a:p>
          <a:endParaRPr lang="en-US" sz="2000"/>
        </a:p>
      </dgm:t>
    </dgm:pt>
    <dgm:pt modelId="{2E94ABFA-736A-49CC-A794-C2ACCAB7566D}">
      <dgm:prSet custT="1"/>
      <dgm:spPr/>
      <dgm:t>
        <a:bodyPr/>
        <a:lstStyle/>
        <a:p>
          <a:r>
            <a:rPr lang="en-AU" sz="2000" dirty="0"/>
            <a:t>How quickly does the system respond to a request?</a:t>
          </a:r>
          <a:endParaRPr lang="en-US" sz="2000" dirty="0"/>
        </a:p>
      </dgm:t>
    </dgm:pt>
    <dgm:pt modelId="{2FA800E3-C997-4099-8832-139BD0855657}" type="parTrans" cxnId="{83920F71-F8D0-4743-AE97-DEFBCD7B8494}">
      <dgm:prSet/>
      <dgm:spPr/>
      <dgm:t>
        <a:bodyPr/>
        <a:lstStyle/>
        <a:p>
          <a:endParaRPr lang="en-US" sz="2000"/>
        </a:p>
      </dgm:t>
    </dgm:pt>
    <dgm:pt modelId="{08F65ACC-74E8-400F-9A14-14B74AD388EC}" type="sibTrans" cxnId="{83920F71-F8D0-4743-AE97-DEFBCD7B8494}">
      <dgm:prSet/>
      <dgm:spPr/>
      <dgm:t>
        <a:bodyPr/>
        <a:lstStyle/>
        <a:p>
          <a:endParaRPr lang="en-US" sz="2000"/>
        </a:p>
      </dgm:t>
    </dgm:pt>
    <dgm:pt modelId="{22A9D5D0-A6BE-4D6F-AE86-DC2B031F31A9}">
      <dgm:prSet custT="1"/>
      <dgm:spPr/>
      <dgm:t>
        <a:bodyPr/>
        <a:lstStyle/>
        <a:p>
          <a:r>
            <a:rPr lang="en-AU" sz="2000" dirty="0"/>
            <a:t>Throughput</a:t>
          </a:r>
          <a:endParaRPr lang="en-US" sz="2000" dirty="0"/>
        </a:p>
      </dgm:t>
    </dgm:pt>
    <dgm:pt modelId="{922CCFDC-66CE-469E-9335-64498E252BF0}" type="parTrans" cxnId="{BE83FA50-0945-4397-96E9-9695F71E11E0}">
      <dgm:prSet/>
      <dgm:spPr/>
      <dgm:t>
        <a:bodyPr/>
        <a:lstStyle/>
        <a:p>
          <a:endParaRPr lang="en-US" sz="2000"/>
        </a:p>
      </dgm:t>
    </dgm:pt>
    <dgm:pt modelId="{0E7919DB-DAA1-45D7-A886-9E003ABA8809}" type="sibTrans" cxnId="{BE83FA50-0945-4397-96E9-9695F71E11E0}">
      <dgm:prSet/>
      <dgm:spPr/>
      <dgm:t>
        <a:bodyPr/>
        <a:lstStyle/>
        <a:p>
          <a:endParaRPr lang="en-US" sz="2000"/>
        </a:p>
      </dgm:t>
    </dgm:pt>
    <dgm:pt modelId="{CD933B99-3B3B-4277-A454-2163237A55A5}">
      <dgm:prSet custT="1"/>
      <dgm:spPr/>
      <dgm:t>
        <a:bodyPr/>
        <a:lstStyle/>
        <a:p>
          <a:r>
            <a:rPr lang="en-AU" sz="2000" dirty="0"/>
            <a:t>How many requests can the system process in a unit of time?</a:t>
          </a:r>
          <a:endParaRPr lang="en-US" sz="2000" dirty="0"/>
        </a:p>
      </dgm:t>
    </dgm:pt>
    <dgm:pt modelId="{32979EFA-740C-4416-B10F-B416FD39BD8B}" type="parTrans" cxnId="{40B9EDAA-69F0-4FED-9455-079F0EB25A85}">
      <dgm:prSet/>
      <dgm:spPr/>
      <dgm:t>
        <a:bodyPr/>
        <a:lstStyle/>
        <a:p>
          <a:endParaRPr lang="en-US" sz="2000"/>
        </a:p>
      </dgm:t>
    </dgm:pt>
    <dgm:pt modelId="{9DACA799-E649-45BC-80FA-00C1F6E6C8D2}" type="sibTrans" cxnId="{40B9EDAA-69F0-4FED-9455-079F0EB25A85}">
      <dgm:prSet/>
      <dgm:spPr/>
      <dgm:t>
        <a:bodyPr/>
        <a:lstStyle/>
        <a:p>
          <a:endParaRPr lang="en-US" sz="2000"/>
        </a:p>
      </dgm:t>
    </dgm:pt>
    <dgm:pt modelId="{6A79FBD8-1833-4986-8A79-CB6574B9C575}">
      <dgm:prSet custT="1"/>
      <dgm:spPr/>
      <dgm:t>
        <a:bodyPr/>
        <a:lstStyle/>
        <a:p>
          <a:r>
            <a:rPr lang="en-AU" sz="2000" dirty="0"/>
            <a:t>Timeliness</a:t>
          </a:r>
          <a:endParaRPr lang="en-US" sz="2000" dirty="0"/>
        </a:p>
      </dgm:t>
    </dgm:pt>
    <dgm:pt modelId="{76EDD3C1-0615-4FAE-9B60-01B6A17D2FAB}" type="parTrans" cxnId="{C769D4BB-BDF8-4727-95F2-65306EBE31B8}">
      <dgm:prSet/>
      <dgm:spPr/>
      <dgm:t>
        <a:bodyPr/>
        <a:lstStyle/>
        <a:p>
          <a:endParaRPr lang="en-US" sz="2000"/>
        </a:p>
      </dgm:t>
    </dgm:pt>
    <dgm:pt modelId="{D077B11F-2AA7-4F42-A2F3-E274CA0A575B}" type="sibTrans" cxnId="{C769D4BB-BDF8-4727-95F2-65306EBE31B8}">
      <dgm:prSet/>
      <dgm:spPr/>
      <dgm:t>
        <a:bodyPr/>
        <a:lstStyle/>
        <a:p>
          <a:endParaRPr lang="en-US" sz="2000"/>
        </a:p>
      </dgm:t>
    </dgm:pt>
    <dgm:pt modelId="{DA298117-799A-449C-8CEE-8B11580B887E}">
      <dgm:prSet custT="1"/>
      <dgm:spPr/>
      <dgm:t>
        <a:bodyPr/>
        <a:lstStyle/>
        <a:p>
          <a:r>
            <a:rPr lang="en-AU" sz="2000" dirty="0"/>
            <a:t>Will the system always process a request in a specified time window?</a:t>
          </a:r>
          <a:endParaRPr lang="en-US" sz="2000" dirty="0"/>
        </a:p>
      </dgm:t>
    </dgm:pt>
    <dgm:pt modelId="{74BE2371-122A-4A09-9FB3-C56581EE00FB}" type="parTrans" cxnId="{2953A726-7353-4CDB-8854-50C0F0F67D65}">
      <dgm:prSet/>
      <dgm:spPr/>
      <dgm:t>
        <a:bodyPr/>
        <a:lstStyle/>
        <a:p>
          <a:endParaRPr lang="en-US" sz="2000"/>
        </a:p>
      </dgm:t>
    </dgm:pt>
    <dgm:pt modelId="{FFEF337A-333C-49AA-A6E7-DEAD8CA3BA9B}" type="sibTrans" cxnId="{2953A726-7353-4CDB-8854-50C0F0F67D65}">
      <dgm:prSet/>
      <dgm:spPr/>
      <dgm:t>
        <a:bodyPr/>
        <a:lstStyle/>
        <a:p>
          <a:endParaRPr lang="en-US" sz="2000"/>
        </a:p>
      </dgm:t>
    </dgm:pt>
    <dgm:pt modelId="{AAE6FD8D-D8BB-4DBE-A64E-02F557728CC1}">
      <dgm:prSet custT="1"/>
      <dgm:spPr/>
      <dgm:t>
        <a:bodyPr/>
        <a:lstStyle/>
        <a:p>
          <a:r>
            <a:rPr lang="en-AU" sz="2000" dirty="0"/>
            <a:t>Scalability</a:t>
          </a:r>
          <a:endParaRPr lang="en-US" sz="2000" dirty="0"/>
        </a:p>
      </dgm:t>
    </dgm:pt>
    <dgm:pt modelId="{9547CD01-6859-45B1-A976-681BA83F35A5}" type="parTrans" cxnId="{DC4B505E-8911-490B-9583-2A2C0DD2D4C6}">
      <dgm:prSet/>
      <dgm:spPr/>
      <dgm:t>
        <a:bodyPr/>
        <a:lstStyle/>
        <a:p>
          <a:endParaRPr lang="en-US" sz="2000"/>
        </a:p>
      </dgm:t>
    </dgm:pt>
    <dgm:pt modelId="{01D57630-F66B-43FF-9C9B-B7A9ABFEFD8A}" type="sibTrans" cxnId="{DC4B505E-8911-490B-9583-2A2C0DD2D4C6}">
      <dgm:prSet/>
      <dgm:spPr/>
      <dgm:t>
        <a:bodyPr/>
        <a:lstStyle/>
        <a:p>
          <a:endParaRPr lang="en-US" sz="2000"/>
        </a:p>
      </dgm:t>
    </dgm:pt>
    <dgm:pt modelId="{DA21879C-7321-48F4-BAD0-91AB66667759}">
      <dgm:prSet custT="1"/>
      <dgm:spPr/>
      <dgm:t>
        <a:bodyPr/>
        <a:lstStyle/>
        <a:p>
          <a:r>
            <a:rPr lang="en-AU" sz="2000" dirty="0"/>
            <a:t>An orthogonal issue</a:t>
          </a:r>
          <a:endParaRPr lang="en-US" sz="2000" dirty="0"/>
        </a:p>
      </dgm:t>
    </dgm:pt>
    <dgm:pt modelId="{BD2EEFF2-F1A2-4CD5-8E77-C55B9169290E}" type="parTrans" cxnId="{17341090-4B5F-48AE-851C-F4308C49078D}">
      <dgm:prSet/>
      <dgm:spPr/>
      <dgm:t>
        <a:bodyPr/>
        <a:lstStyle/>
        <a:p>
          <a:endParaRPr lang="en-US" sz="2000"/>
        </a:p>
      </dgm:t>
    </dgm:pt>
    <dgm:pt modelId="{E3EB6CF8-3CFF-4B49-BA8F-1BC89DE72524}" type="sibTrans" cxnId="{17341090-4B5F-48AE-851C-F4308C49078D}">
      <dgm:prSet/>
      <dgm:spPr/>
      <dgm:t>
        <a:bodyPr/>
        <a:lstStyle/>
        <a:p>
          <a:endParaRPr lang="en-US" sz="2000"/>
        </a:p>
      </dgm:t>
    </dgm:pt>
    <dgm:pt modelId="{B8DA9001-FD02-944E-B864-31E999564971}">
      <dgm:prSet custT="1"/>
      <dgm:spPr/>
      <dgm:t>
        <a:bodyPr/>
        <a:lstStyle/>
        <a:p>
          <a:r>
            <a:rPr lang="en-AU" sz="2000" dirty="0"/>
            <a:t>How does performance change under increasing workload &amp; system resources?</a:t>
          </a:r>
          <a:endParaRPr lang="en-US" sz="2000" dirty="0"/>
        </a:p>
      </dgm:t>
    </dgm:pt>
    <dgm:pt modelId="{E20B9294-D46A-D349-8D7E-E863822F16EA}" type="parTrans" cxnId="{068D6EC4-7DA4-AA4A-98C6-615E385415C8}">
      <dgm:prSet/>
      <dgm:spPr/>
      <dgm:t>
        <a:bodyPr/>
        <a:lstStyle/>
        <a:p>
          <a:endParaRPr lang="en-GB"/>
        </a:p>
      </dgm:t>
    </dgm:pt>
    <dgm:pt modelId="{B6EC4E11-697C-394C-961D-BEB2E0E86AA3}" type="sibTrans" cxnId="{068D6EC4-7DA4-AA4A-98C6-615E385415C8}">
      <dgm:prSet/>
      <dgm:spPr/>
      <dgm:t>
        <a:bodyPr/>
        <a:lstStyle/>
        <a:p>
          <a:endParaRPr lang="en-GB"/>
        </a:p>
      </dgm:t>
    </dgm:pt>
    <dgm:pt modelId="{78FDF2B8-B758-DA4F-AF00-63CC6BC47ADA}" type="pres">
      <dgm:prSet presAssocID="{0BB7D2C2-48CF-43B0-8430-503B4E91BE1F}" presName="Name0" presStyleCnt="0">
        <dgm:presLayoutVars>
          <dgm:dir/>
          <dgm:animLvl val="lvl"/>
          <dgm:resizeHandles val="exact"/>
        </dgm:presLayoutVars>
      </dgm:prSet>
      <dgm:spPr/>
    </dgm:pt>
    <dgm:pt modelId="{A3FEADBA-8B57-1B47-8953-C074CC9BE24C}" type="pres">
      <dgm:prSet presAssocID="{472F3376-F7C4-429E-B461-4F14F3162EC6}" presName="linNode" presStyleCnt="0"/>
      <dgm:spPr/>
    </dgm:pt>
    <dgm:pt modelId="{048CA562-C712-2347-B3B9-C9D8E96B9E54}" type="pres">
      <dgm:prSet presAssocID="{472F3376-F7C4-429E-B461-4F14F3162EC6}" presName="parentText" presStyleLbl="node1" presStyleIdx="0" presStyleCnt="4" custScaleX="55304">
        <dgm:presLayoutVars>
          <dgm:chMax val="1"/>
          <dgm:bulletEnabled val="1"/>
        </dgm:presLayoutVars>
      </dgm:prSet>
      <dgm:spPr/>
    </dgm:pt>
    <dgm:pt modelId="{680F7540-4F43-7847-A630-A82D28B9A878}" type="pres">
      <dgm:prSet presAssocID="{472F3376-F7C4-429E-B461-4F14F3162EC6}" presName="descendantText" presStyleLbl="alignAccFollowNode1" presStyleIdx="0" presStyleCnt="4" custScaleX="112750" custScaleY="98449">
        <dgm:presLayoutVars>
          <dgm:bulletEnabled val="1"/>
        </dgm:presLayoutVars>
      </dgm:prSet>
      <dgm:spPr/>
    </dgm:pt>
    <dgm:pt modelId="{51F565E5-3E9F-4049-BA6A-4030BFC0FA9C}" type="pres">
      <dgm:prSet presAssocID="{C1B83753-61A3-46EC-93FE-C1952C6C1BF3}" presName="sp" presStyleCnt="0"/>
      <dgm:spPr/>
    </dgm:pt>
    <dgm:pt modelId="{7C7F2163-2DF4-DD47-8BFA-6E9617C903B5}" type="pres">
      <dgm:prSet presAssocID="{22A9D5D0-A6BE-4D6F-AE86-DC2B031F31A9}" presName="linNode" presStyleCnt="0"/>
      <dgm:spPr/>
    </dgm:pt>
    <dgm:pt modelId="{F30319AE-5C6C-594D-94BD-597F190F1D3A}" type="pres">
      <dgm:prSet presAssocID="{22A9D5D0-A6BE-4D6F-AE86-DC2B031F31A9}" presName="parentText" presStyleLbl="node1" presStyleIdx="1" presStyleCnt="4" custScaleX="55304">
        <dgm:presLayoutVars>
          <dgm:chMax val="1"/>
          <dgm:bulletEnabled val="1"/>
        </dgm:presLayoutVars>
      </dgm:prSet>
      <dgm:spPr/>
    </dgm:pt>
    <dgm:pt modelId="{2A03A575-38E9-FA48-8251-3343C6F8E887}" type="pres">
      <dgm:prSet presAssocID="{22A9D5D0-A6BE-4D6F-AE86-DC2B031F31A9}" presName="descendantText" presStyleLbl="alignAccFollowNode1" presStyleIdx="1" presStyleCnt="4" custScaleX="112750">
        <dgm:presLayoutVars>
          <dgm:bulletEnabled val="1"/>
        </dgm:presLayoutVars>
      </dgm:prSet>
      <dgm:spPr/>
    </dgm:pt>
    <dgm:pt modelId="{15FCD208-6F5E-E54E-9F68-1296A2861DD7}" type="pres">
      <dgm:prSet presAssocID="{0E7919DB-DAA1-45D7-A886-9E003ABA8809}" presName="sp" presStyleCnt="0"/>
      <dgm:spPr/>
    </dgm:pt>
    <dgm:pt modelId="{9A90357C-C5A8-B949-8B6C-5D47131AA8E5}" type="pres">
      <dgm:prSet presAssocID="{6A79FBD8-1833-4986-8A79-CB6574B9C575}" presName="linNode" presStyleCnt="0"/>
      <dgm:spPr/>
    </dgm:pt>
    <dgm:pt modelId="{C0867374-B59F-0D48-9853-0CF119AA4844}" type="pres">
      <dgm:prSet presAssocID="{6A79FBD8-1833-4986-8A79-CB6574B9C575}" presName="parentText" presStyleLbl="node1" presStyleIdx="2" presStyleCnt="4" custScaleX="55304">
        <dgm:presLayoutVars>
          <dgm:chMax val="1"/>
          <dgm:bulletEnabled val="1"/>
        </dgm:presLayoutVars>
      </dgm:prSet>
      <dgm:spPr/>
    </dgm:pt>
    <dgm:pt modelId="{21442AD1-4345-574F-ABE7-F8E23CDFF0AA}" type="pres">
      <dgm:prSet presAssocID="{6A79FBD8-1833-4986-8A79-CB6574B9C575}" presName="descendantText" presStyleLbl="alignAccFollowNode1" presStyleIdx="2" presStyleCnt="4" custScaleX="112750">
        <dgm:presLayoutVars>
          <dgm:bulletEnabled val="1"/>
        </dgm:presLayoutVars>
      </dgm:prSet>
      <dgm:spPr/>
    </dgm:pt>
    <dgm:pt modelId="{B9533745-4966-EC47-A222-5850D13D3858}" type="pres">
      <dgm:prSet presAssocID="{D077B11F-2AA7-4F42-A2F3-E274CA0A575B}" presName="sp" presStyleCnt="0"/>
      <dgm:spPr/>
    </dgm:pt>
    <dgm:pt modelId="{C7368CDA-9610-324F-9415-FEA4530C0053}" type="pres">
      <dgm:prSet presAssocID="{AAE6FD8D-D8BB-4DBE-A64E-02F557728CC1}" presName="linNode" presStyleCnt="0"/>
      <dgm:spPr/>
    </dgm:pt>
    <dgm:pt modelId="{71D7201E-8B32-C942-A7F7-F366F568F5E5}" type="pres">
      <dgm:prSet presAssocID="{AAE6FD8D-D8BB-4DBE-A64E-02F557728CC1}" presName="parentText" presStyleLbl="node1" presStyleIdx="3" presStyleCnt="4" custScaleX="55304">
        <dgm:presLayoutVars>
          <dgm:chMax val="1"/>
          <dgm:bulletEnabled val="1"/>
        </dgm:presLayoutVars>
      </dgm:prSet>
      <dgm:spPr/>
    </dgm:pt>
    <dgm:pt modelId="{F87FEDAD-883E-C640-BD55-D821BCF4A852}" type="pres">
      <dgm:prSet presAssocID="{AAE6FD8D-D8BB-4DBE-A64E-02F557728CC1}" presName="descendantText" presStyleLbl="alignAccFollowNode1" presStyleIdx="3" presStyleCnt="4" custScaleX="112628" custScaleY="119324">
        <dgm:presLayoutVars>
          <dgm:bulletEnabled val="1"/>
        </dgm:presLayoutVars>
      </dgm:prSet>
      <dgm:spPr/>
    </dgm:pt>
  </dgm:ptLst>
  <dgm:cxnLst>
    <dgm:cxn modelId="{8D901D17-1334-E546-8402-301C423E0896}" type="presOf" srcId="{DA21879C-7321-48F4-BAD0-91AB66667759}" destId="{F87FEDAD-883E-C640-BD55-D821BCF4A852}" srcOrd="0" destOrd="0" presId="urn:microsoft.com/office/officeart/2005/8/layout/vList5"/>
    <dgm:cxn modelId="{2953A726-7353-4CDB-8854-50C0F0F67D65}" srcId="{6A79FBD8-1833-4986-8A79-CB6574B9C575}" destId="{DA298117-799A-449C-8CEE-8B11580B887E}" srcOrd="0" destOrd="0" parTransId="{74BE2371-122A-4A09-9FB3-C56581EE00FB}" sibTransId="{FFEF337A-333C-49AA-A6E7-DEAD8CA3BA9B}"/>
    <dgm:cxn modelId="{EE8BDD30-C2A2-4E41-8D08-BCF790FA63D2}" type="presOf" srcId="{AAE6FD8D-D8BB-4DBE-A64E-02F557728CC1}" destId="{71D7201E-8B32-C942-A7F7-F366F568F5E5}" srcOrd="0" destOrd="0" presId="urn:microsoft.com/office/officeart/2005/8/layout/vList5"/>
    <dgm:cxn modelId="{0E18213D-92E5-8E49-B55D-632831B8EBAF}" type="presOf" srcId="{DA298117-799A-449C-8CEE-8B11580B887E}" destId="{21442AD1-4345-574F-ABE7-F8E23CDFF0AA}" srcOrd="0" destOrd="0" presId="urn:microsoft.com/office/officeart/2005/8/layout/vList5"/>
    <dgm:cxn modelId="{BE83FA50-0945-4397-96E9-9695F71E11E0}" srcId="{0BB7D2C2-48CF-43B0-8430-503B4E91BE1F}" destId="{22A9D5D0-A6BE-4D6F-AE86-DC2B031F31A9}" srcOrd="1" destOrd="0" parTransId="{922CCFDC-66CE-469E-9335-64498E252BF0}" sibTransId="{0E7919DB-DAA1-45D7-A886-9E003ABA8809}"/>
    <dgm:cxn modelId="{DC4B505E-8911-490B-9583-2A2C0DD2D4C6}" srcId="{0BB7D2C2-48CF-43B0-8430-503B4E91BE1F}" destId="{AAE6FD8D-D8BB-4DBE-A64E-02F557728CC1}" srcOrd="3" destOrd="0" parTransId="{9547CD01-6859-45B1-A976-681BA83F35A5}" sibTransId="{01D57630-F66B-43FF-9C9B-B7A9ABFEFD8A}"/>
    <dgm:cxn modelId="{F463B066-C33A-BD4E-A8E2-C059C04FA1AA}" type="presOf" srcId="{0BB7D2C2-48CF-43B0-8430-503B4E91BE1F}" destId="{78FDF2B8-B758-DA4F-AF00-63CC6BC47ADA}" srcOrd="0" destOrd="0" presId="urn:microsoft.com/office/officeart/2005/8/layout/vList5"/>
    <dgm:cxn modelId="{83920F71-F8D0-4743-AE97-DEFBCD7B8494}" srcId="{472F3376-F7C4-429E-B461-4F14F3162EC6}" destId="{2E94ABFA-736A-49CC-A794-C2ACCAB7566D}" srcOrd="0" destOrd="0" parTransId="{2FA800E3-C997-4099-8832-139BD0855657}" sibTransId="{08F65ACC-74E8-400F-9A14-14B74AD388EC}"/>
    <dgm:cxn modelId="{BC0C4C77-B8FE-A046-B4C2-144C8E3C435B}" type="presOf" srcId="{CD933B99-3B3B-4277-A454-2163237A55A5}" destId="{2A03A575-38E9-FA48-8251-3343C6F8E887}" srcOrd="0" destOrd="0" presId="urn:microsoft.com/office/officeart/2005/8/layout/vList5"/>
    <dgm:cxn modelId="{17341090-4B5F-48AE-851C-F4308C49078D}" srcId="{AAE6FD8D-D8BB-4DBE-A64E-02F557728CC1}" destId="{DA21879C-7321-48F4-BAD0-91AB66667759}" srcOrd="0" destOrd="0" parTransId="{BD2EEFF2-F1A2-4CD5-8E77-C55B9169290E}" sibTransId="{E3EB6CF8-3CFF-4B49-BA8F-1BC89DE72524}"/>
    <dgm:cxn modelId="{40B9EDAA-69F0-4FED-9455-079F0EB25A85}" srcId="{22A9D5D0-A6BE-4D6F-AE86-DC2B031F31A9}" destId="{CD933B99-3B3B-4277-A454-2163237A55A5}" srcOrd="0" destOrd="0" parTransId="{32979EFA-740C-4416-B10F-B416FD39BD8B}" sibTransId="{9DACA799-E649-45BC-80FA-00C1F6E6C8D2}"/>
    <dgm:cxn modelId="{8F5D3AB1-D8E8-1B4C-94C0-15E6EDCA5AAA}" type="presOf" srcId="{22A9D5D0-A6BE-4D6F-AE86-DC2B031F31A9}" destId="{F30319AE-5C6C-594D-94BD-597F190F1D3A}" srcOrd="0" destOrd="0" presId="urn:microsoft.com/office/officeart/2005/8/layout/vList5"/>
    <dgm:cxn modelId="{C769D4BB-BDF8-4727-95F2-65306EBE31B8}" srcId="{0BB7D2C2-48CF-43B0-8430-503B4E91BE1F}" destId="{6A79FBD8-1833-4986-8A79-CB6574B9C575}" srcOrd="2" destOrd="0" parTransId="{76EDD3C1-0615-4FAE-9B60-01B6A17D2FAB}" sibTransId="{D077B11F-2AA7-4F42-A2F3-E274CA0A575B}"/>
    <dgm:cxn modelId="{1E0822BF-591E-48B0-8419-5DFDD9A43D75}" srcId="{0BB7D2C2-48CF-43B0-8430-503B4E91BE1F}" destId="{472F3376-F7C4-429E-B461-4F14F3162EC6}" srcOrd="0" destOrd="0" parTransId="{09008BF2-C9DC-45C3-928A-4EF44DA7F81E}" sibTransId="{C1B83753-61A3-46EC-93FE-C1952C6C1BF3}"/>
    <dgm:cxn modelId="{068D6EC4-7DA4-AA4A-98C6-615E385415C8}" srcId="{AAE6FD8D-D8BB-4DBE-A64E-02F557728CC1}" destId="{B8DA9001-FD02-944E-B864-31E999564971}" srcOrd="1" destOrd="0" parTransId="{E20B9294-D46A-D349-8D7E-E863822F16EA}" sibTransId="{B6EC4E11-697C-394C-961D-BEB2E0E86AA3}"/>
    <dgm:cxn modelId="{FCBCB9CE-4B87-F345-8A39-A065461E3747}" type="presOf" srcId="{2E94ABFA-736A-49CC-A794-C2ACCAB7566D}" destId="{680F7540-4F43-7847-A630-A82D28B9A878}" srcOrd="0" destOrd="0" presId="urn:microsoft.com/office/officeart/2005/8/layout/vList5"/>
    <dgm:cxn modelId="{F98ECDD8-C34F-B740-93E6-2AB1EC1EDD18}" type="presOf" srcId="{472F3376-F7C4-429E-B461-4F14F3162EC6}" destId="{048CA562-C712-2347-B3B9-C9D8E96B9E54}" srcOrd="0" destOrd="0" presId="urn:microsoft.com/office/officeart/2005/8/layout/vList5"/>
    <dgm:cxn modelId="{08FB9BE5-24F4-6D4A-AF58-3AB9F2FB582D}" type="presOf" srcId="{6A79FBD8-1833-4986-8A79-CB6574B9C575}" destId="{C0867374-B59F-0D48-9853-0CF119AA4844}" srcOrd="0" destOrd="0" presId="urn:microsoft.com/office/officeart/2005/8/layout/vList5"/>
    <dgm:cxn modelId="{651BBCEC-DF94-E64A-BE3B-0E9CFA7BFACE}" type="presOf" srcId="{B8DA9001-FD02-944E-B864-31E999564971}" destId="{F87FEDAD-883E-C640-BD55-D821BCF4A852}" srcOrd="0" destOrd="1" presId="urn:microsoft.com/office/officeart/2005/8/layout/vList5"/>
    <dgm:cxn modelId="{FA522D12-B499-9D4C-A63F-717BB1329AC8}" type="presParOf" srcId="{78FDF2B8-B758-DA4F-AF00-63CC6BC47ADA}" destId="{A3FEADBA-8B57-1B47-8953-C074CC9BE24C}" srcOrd="0" destOrd="0" presId="urn:microsoft.com/office/officeart/2005/8/layout/vList5"/>
    <dgm:cxn modelId="{E1BD9402-7AFC-E346-AA26-8DD6AE949BD7}" type="presParOf" srcId="{A3FEADBA-8B57-1B47-8953-C074CC9BE24C}" destId="{048CA562-C712-2347-B3B9-C9D8E96B9E54}" srcOrd="0" destOrd="0" presId="urn:microsoft.com/office/officeart/2005/8/layout/vList5"/>
    <dgm:cxn modelId="{06A72BBB-05FC-F041-AFA7-BA9C19BD6D2E}" type="presParOf" srcId="{A3FEADBA-8B57-1B47-8953-C074CC9BE24C}" destId="{680F7540-4F43-7847-A630-A82D28B9A878}" srcOrd="1" destOrd="0" presId="urn:microsoft.com/office/officeart/2005/8/layout/vList5"/>
    <dgm:cxn modelId="{8BAC4471-B52F-AB43-8C14-970CD5A69A05}" type="presParOf" srcId="{78FDF2B8-B758-DA4F-AF00-63CC6BC47ADA}" destId="{51F565E5-3E9F-4049-BA6A-4030BFC0FA9C}" srcOrd="1" destOrd="0" presId="urn:microsoft.com/office/officeart/2005/8/layout/vList5"/>
    <dgm:cxn modelId="{CED8016C-9E35-7D44-B2B5-1DC6EC4F3851}" type="presParOf" srcId="{78FDF2B8-B758-DA4F-AF00-63CC6BC47ADA}" destId="{7C7F2163-2DF4-DD47-8BFA-6E9617C903B5}" srcOrd="2" destOrd="0" presId="urn:microsoft.com/office/officeart/2005/8/layout/vList5"/>
    <dgm:cxn modelId="{D3A9D50B-D99D-824E-B4C9-BBD1E2A53BC4}" type="presParOf" srcId="{7C7F2163-2DF4-DD47-8BFA-6E9617C903B5}" destId="{F30319AE-5C6C-594D-94BD-597F190F1D3A}" srcOrd="0" destOrd="0" presId="urn:microsoft.com/office/officeart/2005/8/layout/vList5"/>
    <dgm:cxn modelId="{75C54766-EEC2-954D-A2A5-E6106E901D8A}" type="presParOf" srcId="{7C7F2163-2DF4-DD47-8BFA-6E9617C903B5}" destId="{2A03A575-38E9-FA48-8251-3343C6F8E887}" srcOrd="1" destOrd="0" presId="urn:microsoft.com/office/officeart/2005/8/layout/vList5"/>
    <dgm:cxn modelId="{4AF10D76-8BA6-BB43-9EA4-AE36E9580A68}" type="presParOf" srcId="{78FDF2B8-B758-DA4F-AF00-63CC6BC47ADA}" destId="{15FCD208-6F5E-E54E-9F68-1296A2861DD7}" srcOrd="3" destOrd="0" presId="urn:microsoft.com/office/officeart/2005/8/layout/vList5"/>
    <dgm:cxn modelId="{14E9EEF9-7964-7E47-AA24-92BEFA1F722D}" type="presParOf" srcId="{78FDF2B8-B758-DA4F-AF00-63CC6BC47ADA}" destId="{9A90357C-C5A8-B949-8B6C-5D47131AA8E5}" srcOrd="4" destOrd="0" presId="urn:microsoft.com/office/officeart/2005/8/layout/vList5"/>
    <dgm:cxn modelId="{48ECAB71-8D48-E149-9F5B-A67E8D05CA23}" type="presParOf" srcId="{9A90357C-C5A8-B949-8B6C-5D47131AA8E5}" destId="{C0867374-B59F-0D48-9853-0CF119AA4844}" srcOrd="0" destOrd="0" presId="urn:microsoft.com/office/officeart/2005/8/layout/vList5"/>
    <dgm:cxn modelId="{99284FCF-B43C-2E4B-A392-908A3D26A013}" type="presParOf" srcId="{9A90357C-C5A8-B949-8B6C-5D47131AA8E5}" destId="{21442AD1-4345-574F-ABE7-F8E23CDFF0AA}" srcOrd="1" destOrd="0" presId="urn:microsoft.com/office/officeart/2005/8/layout/vList5"/>
    <dgm:cxn modelId="{7A95CCFB-7734-AA45-8D10-BFECD7E3161F}" type="presParOf" srcId="{78FDF2B8-B758-DA4F-AF00-63CC6BC47ADA}" destId="{B9533745-4966-EC47-A222-5850D13D3858}" srcOrd="5" destOrd="0" presId="urn:microsoft.com/office/officeart/2005/8/layout/vList5"/>
    <dgm:cxn modelId="{2123A285-2E3B-CC40-BF16-3952FD6BE277}" type="presParOf" srcId="{78FDF2B8-B758-DA4F-AF00-63CC6BC47ADA}" destId="{C7368CDA-9610-324F-9415-FEA4530C0053}" srcOrd="6" destOrd="0" presId="urn:microsoft.com/office/officeart/2005/8/layout/vList5"/>
    <dgm:cxn modelId="{606CDDE7-3863-974D-89AA-A61C8777C09A}" type="presParOf" srcId="{C7368CDA-9610-324F-9415-FEA4530C0053}" destId="{71D7201E-8B32-C942-A7F7-F366F568F5E5}" srcOrd="0" destOrd="0" presId="urn:microsoft.com/office/officeart/2005/8/layout/vList5"/>
    <dgm:cxn modelId="{ADBF4BCF-D402-C644-A320-050BCF4E5355}" type="presParOf" srcId="{C7368CDA-9610-324F-9415-FEA4530C0053}" destId="{F87FEDAD-883E-C640-BD55-D821BCF4A85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F5D922-A647-5945-89E1-2B1158E87E7C}" type="doc">
      <dgm:prSet loTypeId="urn:microsoft.com/office/officeart/2005/8/layout/hierarchy3" loCatId="" qsTypeId="urn:microsoft.com/office/officeart/2005/8/quickstyle/simple1" qsCatId="simple" csTypeId="urn:microsoft.com/office/officeart/2005/8/colors/colorful4" csCatId="colorful" phldr="1"/>
      <dgm:spPr/>
      <dgm:t>
        <a:bodyPr/>
        <a:lstStyle/>
        <a:p>
          <a:endParaRPr lang="en-US"/>
        </a:p>
      </dgm:t>
    </dgm:pt>
    <dgm:pt modelId="{41DCB497-4F67-7240-B1C3-DED53DF245ED}">
      <dgm:prSet phldrT="[Text]" custT="1"/>
      <dgm:spPr/>
      <dgm:t>
        <a:bodyPr/>
        <a:lstStyle/>
        <a:p>
          <a:r>
            <a:rPr lang="en-AU" sz="2000" dirty="0"/>
            <a:t>Reliability</a:t>
          </a:r>
          <a:endParaRPr lang="en-US" sz="2000" b="0" dirty="0"/>
        </a:p>
      </dgm:t>
    </dgm:pt>
    <dgm:pt modelId="{EF8DA8D5-FCE9-E14D-9897-BF3EC678B95A}" type="parTrans" cxnId="{FFF9D69F-B680-CD4D-822F-03F59C058A3D}">
      <dgm:prSet/>
      <dgm:spPr/>
      <dgm:t>
        <a:bodyPr/>
        <a:lstStyle/>
        <a:p>
          <a:endParaRPr lang="en-US" sz="4800" b="0"/>
        </a:p>
      </dgm:t>
    </dgm:pt>
    <dgm:pt modelId="{5AAC9A2B-AAFE-704A-A72E-E6537DEA1C39}" type="sibTrans" cxnId="{FFF9D69F-B680-CD4D-822F-03F59C058A3D}">
      <dgm:prSet/>
      <dgm:spPr/>
      <dgm:t>
        <a:bodyPr/>
        <a:lstStyle/>
        <a:p>
          <a:endParaRPr lang="en-US" sz="4800" b="0"/>
        </a:p>
      </dgm:t>
    </dgm:pt>
    <dgm:pt modelId="{53C1FC7C-FB8B-ED43-B796-B56D223ECB81}">
      <dgm:prSet phldrT="[Text]" custT="1"/>
      <dgm:spPr/>
      <dgm:t>
        <a:bodyPr/>
        <a:lstStyle/>
        <a:p>
          <a:r>
            <a:rPr lang="en-AU" sz="1600" dirty="0"/>
            <a:t>Availability</a:t>
          </a:r>
          <a:endParaRPr lang="en-US" sz="1600" b="0" dirty="0"/>
        </a:p>
      </dgm:t>
    </dgm:pt>
    <dgm:pt modelId="{FA1A555A-A4F9-B143-A6AC-EE0D227AD57C}" type="sibTrans" cxnId="{27293FC4-AFA8-C04F-827D-EF7C5DFD5E2F}">
      <dgm:prSet/>
      <dgm:spPr/>
      <dgm:t>
        <a:bodyPr/>
        <a:lstStyle/>
        <a:p>
          <a:endParaRPr lang="en-US" sz="4800" b="0"/>
        </a:p>
      </dgm:t>
    </dgm:pt>
    <dgm:pt modelId="{05D8882D-F16D-AB43-A3F3-30720E7BFBE0}" type="parTrans" cxnId="{27293FC4-AFA8-C04F-827D-EF7C5DFD5E2F}">
      <dgm:prSet/>
      <dgm:spPr/>
      <dgm:t>
        <a:bodyPr/>
        <a:lstStyle/>
        <a:p>
          <a:endParaRPr lang="en-US" sz="4800" b="0"/>
        </a:p>
      </dgm:t>
    </dgm:pt>
    <dgm:pt modelId="{444FF2BE-46A6-0C4D-9D6A-8EF2ABCAD744}">
      <dgm:prSet phldrT="[Text]" custT="1"/>
      <dgm:spPr/>
      <dgm:t>
        <a:bodyPr/>
        <a:lstStyle/>
        <a:p>
          <a:r>
            <a:rPr lang="en-AU" sz="1600" dirty="0"/>
            <a:t>Recoverability</a:t>
          </a:r>
          <a:endParaRPr lang="en-US" sz="1600" b="0" dirty="0"/>
        </a:p>
      </dgm:t>
    </dgm:pt>
    <dgm:pt modelId="{08BBC0FC-E5EF-2F48-9E65-A9D096746A03}" type="sibTrans" cxnId="{8287EA18-CC81-C647-AE7B-8853F485D1CB}">
      <dgm:prSet/>
      <dgm:spPr/>
      <dgm:t>
        <a:bodyPr/>
        <a:lstStyle/>
        <a:p>
          <a:endParaRPr lang="en-US" sz="4800" b="0"/>
        </a:p>
      </dgm:t>
    </dgm:pt>
    <dgm:pt modelId="{136354CD-7547-0F40-90F8-3C436C8B34AB}" type="parTrans" cxnId="{8287EA18-CC81-C647-AE7B-8853F485D1CB}">
      <dgm:prSet/>
      <dgm:spPr/>
      <dgm:t>
        <a:bodyPr/>
        <a:lstStyle/>
        <a:p>
          <a:endParaRPr lang="en-US" sz="4800" b="0"/>
        </a:p>
      </dgm:t>
    </dgm:pt>
    <dgm:pt modelId="{FD4DD728-38B2-774B-93E8-0922AD3E17ED}">
      <dgm:prSet phldrT="[Text]" custT="1"/>
      <dgm:spPr/>
      <dgm:t>
        <a:bodyPr/>
        <a:lstStyle/>
        <a:p>
          <a:r>
            <a:rPr lang="en-AU" sz="1600" dirty="0"/>
            <a:t>Maturity</a:t>
          </a:r>
          <a:endParaRPr lang="en-US" sz="1600" b="0" dirty="0"/>
        </a:p>
      </dgm:t>
    </dgm:pt>
    <dgm:pt modelId="{C3859D40-5AA0-844D-825E-EBCAAA87B506}" type="sibTrans" cxnId="{18F85895-D2F9-9B49-BDF4-644A05E7DFBE}">
      <dgm:prSet/>
      <dgm:spPr/>
      <dgm:t>
        <a:bodyPr/>
        <a:lstStyle/>
        <a:p>
          <a:endParaRPr lang="en-US" sz="4800" b="0"/>
        </a:p>
      </dgm:t>
    </dgm:pt>
    <dgm:pt modelId="{E876EA2D-293D-BC4A-A196-3712A4F5CDB1}" type="parTrans" cxnId="{18F85895-D2F9-9B49-BDF4-644A05E7DFBE}">
      <dgm:prSet/>
      <dgm:spPr/>
      <dgm:t>
        <a:bodyPr/>
        <a:lstStyle/>
        <a:p>
          <a:endParaRPr lang="en-US" sz="4800" b="0"/>
        </a:p>
      </dgm:t>
    </dgm:pt>
    <dgm:pt modelId="{5C93FCCB-0A1B-1645-B847-76D35B9C9673}">
      <dgm:prSet phldrT="[Text]" custT="1"/>
      <dgm:spPr/>
      <dgm:t>
        <a:bodyPr/>
        <a:lstStyle/>
        <a:p>
          <a:r>
            <a:rPr lang="en-AU" sz="1600" dirty="0"/>
            <a:t>Fault-Tolerance</a:t>
          </a:r>
          <a:endParaRPr lang="en-US" sz="1600" b="0" dirty="0"/>
        </a:p>
      </dgm:t>
    </dgm:pt>
    <dgm:pt modelId="{2343A87E-91B8-D448-8E81-158F30FA443B}" type="parTrans" cxnId="{3047E3D8-C337-4E4A-805B-A0FE17B9499C}">
      <dgm:prSet/>
      <dgm:spPr/>
      <dgm:t>
        <a:bodyPr/>
        <a:lstStyle/>
        <a:p>
          <a:endParaRPr lang="en-GB"/>
        </a:p>
      </dgm:t>
    </dgm:pt>
    <dgm:pt modelId="{9CB71843-B9A5-474B-BCBD-2FCE9FA3E738}" type="sibTrans" cxnId="{3047E3D8-C337-4E4A-805B-A0FE17B9499C}">
      <dgm:prSet/>
      <dgm:spPr/>
      <dgm:t>
        <a:bodyPr/>
        <a:lstStyle/>
        <a:p>
          <a:endParaRPr lang="en-GB"/>
        </a:p>
      </dgm:t>
    </dgm:pt>
    <dgm:pt modelId="{3DA2996A-B9CC-754B-A3CD-41FF8722C935}" type="pres">
      <dgm:prSet presAssocID="{F1F5D922-A647-5945-89E1-2B1158E87E7C}" presName="diagram" presStyleCnt="0">
        <dgm:presLayoutVars>
          <dgm:chPref val="1"/>
          <dgm:dir/>
          <dgm:animOne val="branch"/>
          <dgm:animLvl val="lvl"/>
          <dgm:resizeHandles/>
        </dgm:presLayoutVars>
      </dgm:prSet>
      <dgm:spPr/>
    </dgm:pt>
    <dgm:pt modelId="{F9755A37-50D0-544F-94E1-A8554908B9C7}" type="pres">
      <dgm:prSet presAssocID="{41DCB497-4F67-7240-B1C3-DED53DF245ED}" presName="root" presStyleCnt="0"/>
      <dgm:spPr/>
    </dgm:pt>
    <dgm:pt modelId="{1BEAEB11-0E14-4840-BD0C-C5D28780C2E3}" type="pres">
      <dgm:prSet presAssocID="{41DCB497-4F67-7240-B1C3-DED53DF245ED}" presName="rootComposite" presStyleCnt="0"/>
      <dgm:spPr/>
    </dgm:pt>
    <dgm:pt modelId="{845ED3E6-51AD-1641-949A-0F65BC3E9D79}" type="pres">
      <dgm:prSet presAssocID="{41DCB497-4F67-7240-B1C3-DED53DF245ED}" presName="rootText" presStyleLbl="node1" presStyleIdx="0" presStyleCnt="1"/>
      <dgm:spPr/>
    </dgm:pt>
    <dgm:pt modelId="{79B777F2-00FE-FA4D-9CF1-63BDC88ED8C0}" type="pres">
      <dgm:prSet presAssocID="{41DCB497-4F67-7240-B1C3-DED53DF245ED}" presName="rootConnector" presStyleLbl="node1" presStyleIdx="0" presStyleCnt="1"/>
      <dgm:spPr/>
    </dgm:pt>
    <dgm:pt modelId="{B8CE6112-F86D-E849-B514-086069D887CB}" type="pres">
      <dgm:prSet presAssocID="{41DCB497-4F67-7240-B1C3-DED53DF245ED}" presName="childShape" presStyleCnt="0"/>
      <dgm:spPr/>
    </dgm:pt>
    <dgm:pt modelId="{CEEA02DB-4226-0A4E-9CEE-E4DF1468D4FA}" type="pres">
      <dgm:prSet presAssocID="{05D8882D-F16D-AB43-A3F3-30720E7BFBE0}" presName="Name13" presStyleLbl="parChTrans1D2" presStyleIdx="0" presStyleCnt="4"/>
      <dgm:spPr/>
    </dgm:pt>
    <dgm:pt modelId="{FE0B66B4-D0F6-534A-9FA4-5FFE3999714B}" type="pres">
      <dgm:prSet presAssocID="{53C1FC7C-FB8B-ED43-B796-B56D223ECB81}" presName="childText" presStyleLbl="bgAcc1" presStyleIdx="0" presStyleCnt="4">
        <dgm:presLayoutVars>
          <dgm:bulletEnabled val="1"/>
        </dgm:presLayoutVars>
      </dgm:prSet>
      <dgm:spPr/>
    </dgm:pt>
    <dgm:pt modelId="{0D1F2A58-F3A6-2749-A21E-35A839943671}" type="pres">
      <dgm:prSet presAssocID="{136354CD-7547-0F40-90F8-3C436C8B34AB}" presName="Name13" presStyleLbl="parChTrans1D2" presStyleIdx="1" presStyleCnt="4"/>
      <dgm:spPr/>
    </dgm:pt>
    <dgm:pt modelId="{73301F81-1F1D-3F46-B392-A59C2C4C807C}" type="pres">
      <dgm:prSet presAssocID="{444FF2BE-46A6-0C4D-9D6A-8EF2ABCAD744}" presName="childText" presStyleLbl="bgAcc1" presStyleIdx="1" presStyleCnt="4">
        <dgm:presLayoutVars>
          <dgm:bulletEnabled val="1"/>
        </dgm:presLayoutVars>
      </dgm:prSet>
      <dgm:spPr/>
    </dgm:pt>
    <dgm:pt modelId="{F25706D1-68D7-8C43-A6D7-5B86169F3E21}" type="pres">
      <dgm:prSet presAssocID="{E876EA2D-293D-BC4A-A196-3712A4F5CDB1}" presName="Name13" presStyleLbl="parChTrans1D2" presStyleIdx="2" presStyleCnt="4"/>
      <dgm:spPr/>
    </dgm:pt>
    <dgm:pt modelId="{DDD7714F-70F6-4041-A377-C7AF7CC48C51}" type="pres">
      <dgm:prSet presAssocID="{FD4DD728-38B2-774B-93E8-0922AD3E17ED}" presName="childText" presStyleLbl="bgAcc1" presStyleIdx="2" presStyleCnt="4">
        <dgm:presLayoutVars>
          <dgm:bulletEnabled val="1"/>
        </dgm:presLayoutVars>
      </dgm:prSet>
      <dgm:spPr/>
    </dgm:pt>
    <dgm:pt modelId="{167531BB-1B54-D14B-94D2-8DCD9A71217B}" type="pres">
      <dgm:prSet presAssocID="{2343A87E-91B8-D448-8E81-158F30FA443B}" presName="Name13" presStyleLbl="parChTrans1D2" presStyleIdx="3" presStyleCnt="4"/>
      <dgm:spPr/>
    </dgm:pt>
    <dgm:pt modelId="{229EFAE2-48B9-294F-AF95-BD8FD7C93024}" type="pres">
      <dgm:prSet presAssocID="{5C93FCCB-0A1B-1645-B847-76D35B9C9673}" presName="childText" presStyleLbl="bgAcc1" presStyleIdx="3" presStyleCnt="4">
        <dgm:presLayoutVars>
          <dgm:bulletEnabled val="1"/>
        </dgm:presLayoutVars>
      </dgm:prSet>
      <dgm:spPr/>
    </dgm:pt>
  </dgm:ptLst>
  <dgm:cxnLst>
    <dgm:cxn modelId="{8287EA18-CC81-C647-AE7B-8853F485D1CB}" srcId="{41DCB497-4F67-7240-B1C3-DED53DF245ED}" destId="{444FF2BE-46A6-0C4D-9D6A-8EF2ABCAD744}" srcOrd="1" destOrd="0" parTransId="{136354CD-7547-0F40-90F8-3C436C8B34AB}" sibTransId="{08BBC0FC-E5EF-2F48-9E65-A9D096746A03}"/>
    <dgm:cxn modelId="{BDB5AD19-ECBD-495A-81F9-C80FC6598A96}" type="presOf" srcId="{41DCB497-4F67-7240-B1C3-DED53DF245ED}" destId="{79B777F2-00FE-FA4D-9CF1-63BDC88ED8C0}" srcOrd="1" destOrd="0" presId="urn:microsoft.com/office/officeart/2005/8/layout/hierarchy3"/>
    <dgm:cxn modelId="{D1158E43-BA3C-441E-A6D8-543011115598}" type="presOf" srcId="{E876EA2D-293D-BC4A-A196-3712A4F5CDB1}" destId="{F25706D1-68D7-8C43-A6D7-5B86169F3E21}" srcOrd="0" destOrd="0" presId="urn:microsoft.com/office/officeart/2005/8/layout/hierarchy3"/>
    <dgm:cxn modelId="{A7BFA64D-A955-B847-9672-40EBC6DAEF9B}" type="presOf" srcId="{5C93FCCB-0A1B-1645-B847-76D35B9C9673}" destId="{229EFAE2-48B9-294F-AF95-BD8FD7C93024}" srcOrd="0" destOrd="0" presId="urn:microsoft.com/office/officeart/2005/8/layout/hierarchy3"/>
    <dgm:cxn modelId="{1AA7DC4E-B98E-A64C-A3E6-406D10FC7CD0}" type="presOf" srcId="{2343A87E-91B8-D448-8E81-158F30FA443B}" destId="{167531BB-1B54-D14B-94D2-8DCD9A71217B}" srcOrd="0" destOrd="0" presId="urn:microsoft.com/office/officeart/2005/8/layout/hierarchy3"/>
    <dgm:cxn modelId="{565F3F56-F7D8-4554-B055-61D806FC6EB9}" type="presOf" srcId="{53C1FC7C-FB8B-ED43-B796-B56D223ECB81}" destId="{FE0B66B4-D0F6-534A-9FA4-5FFE3999714B}" srcOrd="0" destOrd="0" presId="urn:microsoft.com/office/officeart/2005/8/layout/hierarchy3"/>
    <dgm:cxn modelId="{8CF4E965-0191-4D5A-BDFA-975915A81833}" type="presOf" srcId="{05D8882D-F16D-AB43-A3F3-30720E7BFBE0}" destId="{CEEA02DB-4226-0A4E-9CEE-E4DF1468D4FA}" srcOrd="0" destOrd="0" presId="urn:microsoft.com/office/officeart/2005/8/layout/hierarchy3"/>
    <dgm:cxn modelId="{18F85895-D2F9-9B49-BDF4-644A05E7DFBE}" srcId="{41DCB497-4F67-7240-B1C3-DED53DF245ED}" destId="{FD4DD728-38B2-774B-93E8-0922AD3E17ED}" srcOrd="2" destOrd="0" parTransId="{E876EA2D-293D-BC4A-A196-3712A4F5CDB1}" sibTransId="{C3859D40-5AA0-844D-825E-EBCAAA87B506}"/>
    <dgm:cxn modelId="{6DF36F9C-4132-448B-A871-1C9552F43A13}" type="presOf" srcId="{F1F5D922-A647-5945-89E1-2B1158E87E7C}" destId="{3DA2996A-B9CC-754B-A3CD-41FF8722C935}" srcOrd="0" destOrd="0" presId="urn:microsoft.com/office/officeart/2005/8/layout/hierarchy3"/>
    <dgm:cxn modelId="{FBD6DB9E-6280-4BAA-9158-79A1742B0D17}" type="presOf" srcId="{444FF2BE-46A6-0C4D-9D6A-8EF2ABCAD744}" destId="{73301F81-1F1D-3F46-B392-A59C2C4C807C}" srcOrd="0" destOrd="0" presId="urn:microsoft.com/office/officeart/2005/8/layout/hierarchy3"/>
    <dgm:cxn modelId="{FFF9D69F-B680-CD4D-822F-03F59C058A3D}" srcId="{F1F5D922-A647-5945-89E1-2B1158E87E7C}" destId="{41DCB497-4F67-7240-B1C3-DED53DF245ED}" srcOrd="0" destOrd="0" parTransId="{EF8DA8D5-FCE9-E14D-9897-BF3EC678B95A}" sibTransId="{5AAC9A2B-AAFE-704A-A72E-E6537DEA1C39}"/>
    <dgm:cxn modelId="{27293FC4-AFA8-C04F-827D-EF7C5DFD5E2F}" srcId="{41DCB497-4F67-7240-B1C3-DED53DF245ED}" destId="{53C1FC7C-FB8B-ED43-B796-B56D223ECB81}" srcOrd="0" destOrd="0" parTransId="{05D8882D-F16D-AB43-A3F3-30720E7BFBE0}" sibTransId="{FA1A555A-A4F9-B143-A6AC-EE0D227AD57C}"/>
    <dgm:cxn modelId="{72C0B9CC-00D6-409B-B8DE-E9C0A79CE612}" type="presOf" srcId="{41DCB497-4F67-7240-B1C3-DED53DF245ED}" destId="{845ED3E6-51AD-1641-949A-0F65BC3E9D79}" srcOrd="0" destOrd="0" presId="urn:microsoft.com/office/officeart/2005/8/layout/hierarchy3"/>
    <dgm:cxn modelId="{B64D2FD1-3575-466D-A144-EE880D69F490}" type="presOf" srcId="{FD4DD728-38B2-774B-93E8-0922AD3E17ED}" destId="{DDD7714F-70F6-4041-A377-C7AF7CC48C51}" srcOrd="0" destOrd="0" presId="urn:microsoft.com/office/officeart/2005/8/layout/hierarchy3"/>
    <dgm:cxn modelId="{3047E3D8-C337-4E4A-805B-A0FE17B9499C}" srcId="{41DCB497-4F67-7240-B1C3-DED53DF245ED}" destId="{5C93FCCB-0A1B-1645-B847-76D35B9C9673}" srcOrd="3" destOrd="0" parTransId="{2343A87E-91B8-D448-8E81-158F30FA443B}" sibTransId="{9CB71843-B9A5-474B-BCBD-2FCE9FA3E738}"/>
    <dgm:cxn modelId="{A9126BF2-2628-48A6-92BD-94D61805EFDD}" type="presOf" srcId="{136354CD-7547-0F40-90F8-3C436C8B34AB}" destId="{0D1F2A58-F3A6-2749-A21E-35A839943671}" srcOrd="0" destOrd="0" presId="urn:microsoft.com/office/officeart/2005/8/layout/hierarchy3"/>
    <dgm:cxn modelId="{D324CC36-E113-4894-8FB7-19C3F964856B}" type="presParOf" srcId="{3DA2996A-B9CC-754B-A3CD-41FF8722C935}" destId="{F9755A37-50D0-544F-94E1-A8554908B9C7}" srcOrd="0" destOrd="0" presId="urn:microsoft.com/office/officeart/2005/8/layout/hierarchy3"/>
    <dgm:cxn modelId="{B3E817A1-1DD1-4BA6-9720-EFB2737AB1AF}" type="presParOf" srcId="{F9755A37-50D0-544F-94E1-A8554908B9C7}" destId="{1BEAEB11-0E14-4840-BD0C-C5D28780C2E3}" srcOrd="0" destOrd="0" presId="urn:microsoft.com/office/officeart/2005/8/layout/hierarchy3"/>
    <dgm:cxn modelId="{D75389E5-E86A-4966-B5A7-5947C23EA13D}" type="presParOf" srcId="{1BEAEB11-0E14-4840-BD0C-C5D28780C2E3}" destId="{845ED3E6-51AD-1641-949A-0F65BC3E9D79}" srcOrd="0" destOrd="0" presId="urn:microsoft.com/office/officeart/2005/8/layout/hierarchy3"/>
    <dgm:cxn modelId="{4BD52B04-F8AD-402E-8ADE-7C7FECD2CEE3}" type="presParOf" srcId="{1BEAEB11-0E14-4840-BD0C-C5D28780C2E3}" destId="{79B777F2-00FE-FA4D-9CF1-63BDC88ED8C0}" srcOrd="1" destOrd="0" presId="urn:microsoft.com/office/officeart/2005/8/layout/hierarchy3"/>
    <dgm:cxn modelId="{64BE386E-0B9B-40E6-A06E-D79E17B15B7D}" type="presParOf" srcId="{F9755A37-50D0-544F-94E1-A8554908B9C7}" destId="{B8CE6112-F86D-E849-B514-086069D887CB}" srcOrd="1" destOrd="0" presId="urn:microsoft.com/office/officeart/2005/8/layout/hierarchy3"/>
    <dgm:cxn modelId="{007B9BE1-73FB-4F19-8F4D-7B05526E5C2E}" type="presParOf" srcId="{B8CE6112-F86D-E849-B514-086069D887CB}" destId="{CEEA02DB-4226-0A4E-9CEE-E4DF1468D4FA}" srcOrd="0" destOrd="0" presId="urn:microsoft.com/office/officeart/2005/8/layout/hierarchy3"/>
    <dgm:cxn modelId="{AB33928C-C9EF-43C8-A2FC-331477C1BCD5}" type="presParOf" srcId="{B8CE6112-F86D-E849-B514-086069D887CB}" destId="{FE0B66B4-D0F6-534A-9FA4-5FFE3999714B}" srcOrd="1" destOrd="0" presId="urn:microsoft.com/office/officeart/2005/8/layout/hierarchy3"/>
    <dgm:cxn modelId="{C303A9B0-93C3-472C-8474-E84C4C826B96}" type="presParOf" srcId="{B8CE6112-F86D-E849-B514-086069D887CB}" destId="{0D1F2A58-F3A6-2749-A21E-35A839943671}" srcOrd="2" destOrd="0" presId="urn:microsoft.com/office/officeart/2005/8/layout/hierarchy3"/>
    <dgm:cxn modelId="{8AB48C6E-8B02-4085-A86E-CE99A05F6E88}" type="presParOf" srcId="{B8CE6112-F86D-E849-B514-086069D887CB}" destId="{73301F81-1F1D-3F46-B392-A59C2C4C807C}" srcOrd="3" destOrd="0" presId="urn:microsoft.com/office/officeart/2005/8/layout/hierarchy3"/>
    <dgm:cxn modelId="{77FFF6F6-96AE-4930-820C-0831FAC97090}" type="presParOf" srcId="{B8CE6112-F86D-E849-B514-086069D887CB}" destId="{F25706D1-68D7-8C43-A6D7-5B86169F3E21}" srcOrd="4" destOrd="0" presId="urn:microsoft.com/office/officeart/2005/8/layout/hierarchy3"/>
    <dgm:cxn modelId="{C1852612-BD93-4A19-8FBD-C2C34DEA090D}" type="presParOf" srcId="{B8CE6112-F86D-E849-B514-086069D887CB}" destId="{DDD7714F-70F6-4041-A377-C7AF7CC48C51}" srcOrd="5" destOrd="0" presId="urn:microsoft.com/office/officeart/2005/8/layout/hierarchy3"/>
    <dgm:cxn modelId="{AB97F175-8C1F-C340-B07D-06909696DDFB}" type="presParOf" srcId="{B8CE6112-F86D-E849-B514-086069D887CB}" destId="{167531BB-1B54-D14B-94D2-8DCD9A71217B}" srcOrd="6" destOrd="0" presId="urn:microsoft.com/office/officeart/2005/8/layout/hierarchy3"/>
    <dgm:cxn modelId="{EEB5ED6F-EADF-A745-9EF9-BA6DDD904045}" type="presParOf" srcId="{B8CE6112-F86D-E849-B514-086069D887CB}" destId="{229EFAE2-48B9-294F-AF95-BD8FD7C93024}"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D3E6-51AD-1641-949A-0F65BC3E9D79}">
      <dsp:nvSpPr>
        <dsp:cNvPr id="0" name=""/>
        <dsp:cNvSpPr/>
      </dsp:nvSpPr>
      <dsp:spPr>
        <a:xfrm>
          <a:off x="1054" y="292342"/>
          <a:ext cx="886035" cy="4430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Functional suitability</a:t>
          </a:r>
        </a:p>
      </dsp:txBody>
      <dsp:txXfrm>
        <a:off x="14030" y="305318"/>
        <a:ext cx="860083" cy="417065"/>
      </dsp:txXfrm>
    </dsp:sp>
    <dsp:sp modelId="{CEEA02DB-4226-0A4E-9CEE-E4DF1468D4FA}">
      <dsp:nvSpPr>
        <dsp:cNvPr id="0" name=""/>
        <dsp:cNvSpPr/>
      </dsp:nvSpPr>
      <dsp:spPr>
        <a:xfrm>
          <a:off x="43938"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0B66B4-D0F6-534A-9FA4-5FFE3999714B}">
      <dsp:nvSpPr>
        <dsp:cNvPr id="0" name=""/>
        <dsp:cNvSpPr/>
      </dsp:nvSpPr>
      <dsp:spPr>
        <a:xfrm>
          <a:off x="178261"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Functional correctness</a:t>
          </a:r>
        </a:p>
      </dsp:txBody>
      <dsp:txXfrm>
        <a:off x="191237" y="859091"/>
        <a:ext cx="682876" cy="417065"/>
      </dsp:txXfrm>
    </dsp:sp>
    <dsp:sp modelId="{0D1F2A58-F3A6-2749-A21E-35A839943671}">
      <dsp:nvSpPr>
        <dsp:cNvPr id="0" name=""/>
        <dsp:cNvSpPr/>
      </dsp:nvSpPr>
      <dsp:spPr>
        <a:xfrm>
          <a:off x="43938"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01F81-1F1D-3F46-B392-A59C2C4C807C}">
      <dsp:nvSpPr>
        <dsp:cNvPr id="0" name=""/>
        <dsp:cNvSpPr/>
      </dsp:nvSpPr>
      <dsp:spPr>
        <a:xfrm>
          <a:off x="178261"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Functional complete-ness</a:t>
          </a:r>
        </a:p>
      </dsp:txBody>
      <dsp:txXfrm>
        <a:off x="191237" y="1412863"/>
        <a:ext cx="682876" cy="417065"/>
      </dsp:txXfrm>
    </dsp:sp>
    <dsp:sp modelId="{F25706D1-68D7-8C43-A6D7-5B86169F3E21}">
      <dsp:nvSpPr>
        <dsp:cNvPr id="0" name=""/>
        <dsp:cNvSpPr/>
      </dsp:nvSpPr>
      <dsp:spPr>
        <a:xfrm>
          <a:off x="43938"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D7714F-70F6-4041-A377-C7AF7CC48C51}">
      <dsp:nvSpPr>
        <dsp:cNvPr id="0" name=""/>
        <dsp:cNvSpPr/>
      </dsp:nvSpPr>
      <dsp:spPr>
        <a:xfrm>
          <a:off x="178261"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Functional appropriate-ness</a:t>
          </a:r>
        </a:p>
      </dsp:txBody>
      <dsp:txXfrm>
        <a:off x="191237" y="1966636"/>
        <a:ext cx="682876" cy="417065"/>
      </dsp:txXfrm>
    </dsp:sp>
    <dsp:sp modelId="{BA133919-C9B4-1F46-8D96-28E5A05EB3DE}">
      <dsp:nvSpPr>
        <dsp:cNvPr id="0" name=""/>
        <dsp:cNvSpPr/>
      </dsp:nvSpPr>
      <dsp:spPr>
        <a:xfrm>
          <a:off x="1108599" y="292342"/>
          <a:ext cx="886035" cy="443017"/>
        </a:xfrm>
        <a:prstGeom prst="roundRect">
          <a:avLst>
            <a:gd name="adj" fmla="val 10000"/>
          </a:avLst>
        </a:prstGeom>
        <a:solidFill>
          <a:schemeClr val="accent4">
            <a:hueOff val="0"/>
            <a:satOff val="0"/>
            <a:lumOff val="104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Performance efficiency</a:t>
          </a:r>
        </a:p>
      </dsp:txBody>
      <dsp:txXfrm>
        <a:off x="1121575" y="305318"/>
        <a:ext cx="860083" cy="417065"/>
      </dsp:txXfrm>
    </dsp:sp>
    <dsp:sp modelId="{A9557D1F-C5B3-4E4A-8CE5-F4F68D65AEEB}">
      <dsp:nvSpPr>
        <dsp:cNvPr id="0" name=""/>
        <dsp:cNvSpPr/>
      </dsp:nvSpPr>
      <dsp:spPr>
        <a:xfrm>
          <a:off x="1151483"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124905-5F4B-C442-AA9D-A554D067E1CE}">
      <dsp:nvSpPr>
        <dsp:cNvPr id="0" name=""/>
        <dsp:cNvSpPr/>
      </dsp:nvSpPr>
      <dsp:spPr>
        <a:xfrm>
          <a:off x="1285806"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8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Capacity</a:t>
          </a:r>
        </a:p>
      </dsp:txBody>
      <dsp:txXfrm>
        <a:off x="1298782" y="859091"/>
        <a:ext cx="682876" cy="417065"/>
      </dsp:txXfrm>
    </dsp:sp>
    <dsp:sp modelId="{8AECC5BC-2112-6C47-BA97-C703B279B190}">
      <dsp:nvSpPr>
        <dsp:cNvPr id="0" name=""/>
        <dsp:cNvSpPr/>
      </dsp:nvSpPr>
      <dsp:spPr>
        <a:xfrm>
          <a:off x="1151483"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3BBE9-C729-A74F-9B11-823A1A565C70}">
      <dsp:nvSpPr>
        <dsp:cNvPr id="0" name=""/>
        <dsp:cNvSpPr/>
      </dsp:nvSpPr>
      <dsp:spPr>
        <a:xfrm>
          <a:off x="1285806"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12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Resource utilization</a:t>
          </a:r>
        </a:p>
      </dsp:txBody>
      <dsp:txXfrm>
        <a:off x="1298782" y="1412863"/>
        <a:ext cx="682876" cy="417065"/>
      </dsp:txXfrm>
    </dsp:sp>
    <dsp:sp modelId="{6A58B61E-B9B8-664C-AF64-AB9D200576BF}">
      <dsp:nvSpPr>
        <dsp:cNvPr id="0" name=""/>
        <dsp:cNvSpPr/>
      </dsp:nvSpPr>
      <dsp:spPr>
        <a:xfrm>
          <a:off x="1151483"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F89AFA-7427-B447-B5EA-897B3007A5D0}">
      <dsp:nvSpPr>
        <dsp:cNvPr id="0" name=""/>
        <dsp:cNvSpPr/>
      </dsp:nvSpPr>
      <dsp:spPr>
        <a:xfrm>
          <a:off x="1285806"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41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Time behavior</a:t>
          </a:r>
        </a:p>
      </dsp:txBody>
      <dsp:txXfrm>
        <a:off x="1298782" y="1966636"/>
        <a:ext cx="682876" cy="417065"/>
      </dsp:txXfrm>
    </dsp:sp>
    <dsp:sp modelId="{07B8B408-BBEA-5347-BC4A-13FA8D964551}">
      <dsp:nvSpPr>
        <dsp:cNvPr id="0" name=""/>
        <dsp:cNvSpPr/>
      </dsp:nvSpPr>
      <dsp:spPr>
        <a:xfrm>
          <a:off x="2216144" y="292342"/>
          <a:ext cx="886035" cy="443017"/>
        </a:xfrm>
        <a:prstGeom prst="roundRect">
          <a:avLst>
            <a:gd name="adj" fmla="val 10000"/>
          </a:avLst>
        </a:prstGeom>
        <a:solidFill>
          <a:schemeClr val="accent4">
            <a:hueOff val="0"/>
            <a:satOff val="0"/>
            <a:lumOff val="209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Compatibility</a:t>
          </a:r>
        </a:p>
      </dsp:txBody>
      <dsp:txXfrm>
        <a:off x="2229120" y="305318"/>
        <a:ext cx="860083" cy="417065"/>
      </dsp:txXfrm>
    </dsp:sp>
    <dsp:sp modelId="{9F877505-089D-AE47-A1F1-6C24D9394F4F}">
      <dsp:nvSpPr>
        <dsp:cNvPr id="0" name=""/>
        <dsp:cNvSpPr/>
      </dsp:nvSpPr>
      <dsp:spPr>
        <a:xfrm>
          <a:off x="2259028"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E81644-B710-2848-8BE0-2E9C1E143939}">
      <dsp:nvSpPr>
        <dsp:cNvPr id="0" name=""/>
        <dsp:cNvSpPr/>
      </dsp:nvSpPr>
      <dsp:spPr>
        <a:xfrm>
          <a:off x="2393351"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69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Interoperability</a:t>
          </a:r>
        </a:p>
      </dsp:txBody>
      <dsp:txXfrm>
        <a:off x="2406327" y="859091"/>
        <a:ext cx="682876" cy="417065"/>
      </dsp:txXfrm>
    </dsp:sp>
    <dsp:sp modelId="{40E2CB40-9B00-E748-B505-5DD3E635E558}">
      <dsp:nvSpPr>
        <dsp:cNvPr id="0" name=""/>
        <dsp:cNvSpPr/>
      </dsp:nvSpPr>
      <dsp:spPr>
        <a:xfrm>
          <a:off x="2259028"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32657C-BFC7-224C-84FA-CA5FAF7AD56D}">
      <dsp:nvSpPr>
        <dsp:cNvPr id="0" name=""/>
        <dsp:cNvSpPr/>
      </dsp:nvSpPr>
      <dsp:spPr>
        <a:xfrm>
          <a:off x="2393351"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97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Co-existence</a:t>
          </a:r>
        </a:p>
      </dsp:txBody>
      <dsp:txXfrm>
        <a:off x="2406327" y="1412863"/>
        <a:ext cx="682876" cy="417065"/>
      </dsp:txXfrm>
    </dsp:sp>
    <dsp:sp modelId="{20E4A332-023C-354A-A82F-E68BD57D1F45}">
      <dsp:nvSpPr>
        <dsp:cNvPr id="0" name=""/>
        <dsp:cNvSpPr/>
      </dsp:nvSpPr>
      <dsp:spPr>
        <a:xfrm>
          <a:off x="3323689" y="292342"/>
          <a:ext cx="886035" cy="443017"/>
        </a:xfrm>
        <a:prstGeom prst="roundRect">
          <a:avLst>
            <a:gd name="adj" fmla="val 10000"/>
          </a:avLst>
        </a:prstGeom>
        <a:solidFill>
          <a:schemeClr val="accent4">
            <a:hueOff val="0"/>
            <a:satOff val="0"/>
            <a:lumOff val="3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Usability</a:t>
          </a:r>
        </a:p>
      </dsp:txBody>
      <dsp:txXfrm>
        <a:off x="3336665" y="305318"/>
        <a:ext cx="860083" cy="417065"/>
      </dsp:txXfrm>
    </dsp:sp>
    <dsp:sp modelId="{96C0B8AD-0DBD-D346-8EE3-09BFB11167B9}">
      <dsp:nvSpPr>
        <dsp:cNvPr id="0" name=""/>
        <dsp:cNvSpPr/>
      </dsp:nvSpPr>
      <dsp:spPr>
        <a:xfrm>
          <a:off x="3366573"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7115A-100A-0B4A-9BAC-ABEC59ABB382}">
      <dsp:nvSpPr>
        <dsp:cNvPr id="0" name=""/>
        <dsp:cNvSpPr/>
      </dsp:nvSpPr>
      <dsp:spPr>
        <a:xfrm>
          <a:off x="3500896"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25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Operability </a:t>
          </a:r>
        </a:p>
      </dsp:txBody>
      <dsp:txXfrm>
        <a:off x="3513872" y="859091"/>
        <a:ext cx="682876" cy="417065"/>
      </dsp:txXfrm>
    </dsp:sp>
    <dsp:sp modelId="{DD922611-B3FD-504D-B7FB-01A6B7FC4849}">
      <dsp:nvSpPr>
        <dsp:cNvPr id="0" name=""/>
        <dsp:cNvSpPr/>
      </dsp:nvSpPr>
      <dsp:spPr>
        <a:xfrm>
          <a:off x="3366573"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94CABE-AB99-1C4A-B9C0-729743D086F2}">
      <dsp:nvSpPr>
        <dsp:cNvPr id="0" name=""/>
        <dsp:cNvSpPr/>
      </dsp:nvSpPr>
      <dsp:spPr>
        <a:xfrm>
          <a:off x="3500896"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5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User error protection</a:t>
          </a:r>
        </a:p>
      </dsp:txBody>
      <dsp:txXfrm>
        <a:off x="3513872" y="1412863"/>
        <a:ext cx="682876" cy="417065"/>
      </dsp:txXfrm>
    </dsp:sp>
    <dsp:sp modelId="{8A3AFC21-FCDC-294F-83C4-28C57F26AA02}">
      <dsp:nvSpPr>
        <dsp:cNvPr id="0" name=""/>
        <dsp:cNvSpPr/>
      </dsp:nvSpPr>
      <dsp:spPr>
        <a:xfrm>
          <a:off x="4431234" y="292342"/>
          <a:ext cx="886035" cy="443017"/>
        </a:xfrm>
        <a:prstGeom prst="roundRect">
          <a:avLst>
            <a:gd name="adj" fmla="val 10000"/>
          </a:avLst>
        </a:prstGeom>
        <a:solidFill>
          <a:schemeClr val="accent4">
            <a:hueOff val="0"/>
            <a:satOff val="0"/>
            <a:lumOff val="41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Reliability</a:t>
          </a:r>
        </a:p>
      </dsp:txBody>
      <dsp:txXfrm>
        <a:off x="4444210" y="305318"/>
        <a:ext cx="860083" cy="417065"/>
      </dsp:txXfrm>
    </dsp:sp>
    <dsp:sp modelId="{E976EDA8-6C28-DE4A-87DF-710404B66FFB}">
      <dsp:nvSpPr>
        <dsp:cNvPr id="0" name=""/>
        <dsp:cNvSpPr/>
      </dsp:nvSpPr>
      <dsp:spPr>
        <a:xfrm>
          <a:off x="4474118"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72943-9D2C-B447-9862-078C01E5CD48}">
      <dsp:nvSpPr>
        <dsp:cNvPr id="0" name=""/>
        <dsp:cNvSpPr/>
      </dsp:nvSpPr>
      <dsp:spPr>
        <a:xfrm>
          <a:off x="4608441"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Availability</a:t>
          </a:r>
        </a:p>
      </dsp:txBody>
      <dsp:txXfrm>
        <a:off x="4621417" y="859091"/>
        <a:ext cx="682876" cy="417065"/>
      </dsp:txXfrm>
    </dsp:sp>
    <dsp:sp modelId="{9DD1C069-7EFF-BE4E-9BEF-C0171B20E754}">
      <dsp:nvSpPr>
        <dsp:cNvPr id="0" name=""/>
        <dsp:cNvSpPr/>
      </dsp:nvSpPr>
      <dsp:spPr>
        <a:xfrm>
          <a:off x="4474118"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B23716-2CC8-5148-A061-F33F23804BE5}">
      <dsp:nvSpPr>
        <dsp:cNvPr id="0" name=""/>
        <dsp:cNvSpPr/>
      </dsp:nvSpPr>
      <dsp:spPr>
        <a:xfrm>
          <a:off x="4608441"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10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Recoverability</a:t>
          </a:r>
        </a:p>
      </dsp:txBody>
      <dsp:txXfrm>
        <a:off x="4621417" y="1412863"/>
        <a:ext cx="682876" cy="417065"/>
      </dsp:txXfrm>
    </dsp:sp>
    <dsp:sp modelId="{B558153D-11A8-6142-B758-300ACA5246DD}">
      <dsp:nvSpPr>
        <dsp:cNvPr id="0" name=""/>
        <dsp:cNvSpPr/>
      </dsp:nvSpPr>
      <dsp:spPr>
        <a:xfrm>
          <a:off x="4474118"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283CA6-EFED-9B45-B629-D2FA0BF4ADCB}">
      <dsp:nvSpPr>
        <dsp:cNvPr id="0" name=""/>
        <dsp:cNvSpPr/>
      </dsp:nvSpPr>
      <dsp:spPr>
        <a:xfrm>
          <a:off x="4608441"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38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Maturity </a:t>
          </a:r>
        </a:p>
      </dsp:txBody>
      <dsp:txXfrm>
        <a:off x="4621417" y="1966636"/>
        <a:ext cx="682876" cy="417065"/>
      </dsp:txXfrm>
    </dsp:sp>
    <dsp:sp modelId="{12865B71-5B1C-3140-BFB5-38937DC9BCE6}">
      <dsp:nvSpPr>
        <dsp:cNvPr id="0" name=""/>
        <dsp:cNvSpPr/>
      </dsp:nvSpPr>
      <dsp:spPr>
        <a:xfrm>
          <a:off x="4474118" y="735360"/>
          <a:ext cx="91440" cy="1993580"/>
        </a:xfrm>
        <a:custGeom>
          <a:avLst/>
          <a:gdLst/>
          <a:ahLst/>
          <a:cxnLst/>
          <a:rect l="0" t="0" r="0" b="0"/>
          <a:pathLst>
            <a:path>
              <a:moveTo>
                <a:pt x="45720" y="0"/>
              </a:moveTo>
              <a:lnTo>
                <a:pt x="45720" y="1993580"/>
              </a:lnTo>
              <a:lnTo>
                <a:pt x="134323" y="199358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A92FFD-011E-CD40-84AF-075B95B64B93}">
      <dsp:nvSpPr>
        <dsp:cNvPr id="0" name=""/>
        <dsp:cNvSpPr/>
      </dsp:nvSpPr>
      <dsp:spPr>
        <a:xfrm>
          <a:off x="4608441" y="2507432"/>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66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Fault tolerance </a:t>
          </a:r>
        </a:p>
      </dsp:txBody>
      <dsp:txXfrm>
        <a:off x="4621417" y="2520408"/>
        <a:ext cx="682876" cy="417065"/>
      </dsp:txXfrm>
    </dsp:sp>
    <dsp:sp modelId="{7C4B08AE-504D-5445-8927-ABADC132B1EA}">
      <dsp:nvSpPr>
        <dsp:cNvPr id="0" name=""/>
        <dsp:cNvSpPr/>
      </dsp:nvSpPr>
      <dsp:spPr>
        <a:xfrm>
          <a:off x="5538779" y="292342"/>
          <a:ext cx="886035" cy="443017"/>
        </a:xfrm>
        <a:prstGeom prst="roundRect">
          <a:avLst>
            <a:gd name="adj" fmla="val 10000"/>
          </a:avLst>
        </a:prstGeom>
        <a:solidFill>
          <a:schemeClr val="accent4">
            <a:hueOff val="0"/>
            <a:satOff val="0"/>
            <a:lumOff val="52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Security </a:t>
          </a:r>
        </a:p>
      </dsp:txBody>
      <dsp:txXfrm>
        <a:off x="5551755" y="305318"/>
        <a:ext cx="860083" cy="417065"/>
      </dsp:txXfrm>
    </dsp:sp>
    <dsp:sp modelId="{6C7CCA5F-C27C-C242-A47B-5B9938F66569}">
      <dsp:nvSpPr>
        <dsp:cNvPr id="0" name=""/>
        <dsp:cNvSpPr/>
      </dsp:nvSpPr>
      <dsp:spPr>
        <a:xfrm>
          <a:off x="5581663"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3581C4-2FD4-694B-98B7-571A5B50C826}">
      <dsp:nvSpPr>
        <dsp:cNvPr id="0" name=""/>
        <dsp:cNvSpPr/>
      </dsp:nvSpPr>
      <dsp:spPr>
        <a:xfrm>
          <a:off x="5715986"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94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Integrity </a:t>
          </a:r>
        </a:p>
      </dsp:txBody>
      <dsp:txXfrm>
        <a:off x="5728962" y="859091"/>
        <a:ext cx="682876" cy="417065"/>
      </dsp:txXfrm>
    </dsp:sp>
    <dsp:sp modelId="{4236FFC8-1C6E-D94D-BE64-0D9C3F213F9C}">
      <dsp:nvSpPr>
        <dsp:cNvPr id="0" name=""/>
        <dsp:cNvSpPr/>
      </dsp:nvSpPr>
      <dsp:spPr>
        <a:xfrm>
          <a:off x="5581663"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7B334E-E3E7-484A-94FD-9FE98B06E5D3}">
      <dsp:nvSpPr>
        <dsp:cNvPr id="0" name=""/>
        <dsp:cNvSpPr/>
      </dsp:nvSpPr>
      <dsp:spPr>
        <a:xfrm>
          <a:off x="5715986"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2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Confidentiality</a:t>
          </a:r>
        </a:p>
      </dsp:txBody>
      <dsp:txXfrm>
        <a:off x="5728962" y="1412863"/>
        <a:ext cx="682876" cy="417065"/>
      </dsp:txXfrm>
    </dsp:sp>
    <dsp:sp modelId="{1F173F23-D7E9-2140-98A9-81B7F6662385}">
      <dsp:nvSpPr>
        <dsp:cNvPr id="0" name=""/>
        <dsp:cNvSpPr/>
      </dsp:nvSpPr>
      <dsp:spPr>
        <a:xfrm>
          <a:off x="5581663"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3028E2-F2A6-A548-A078-22AA4CF2097D}">
      <dsp:nvSpPr>
        <dsp:cNvPr id="0" name=""/>
        <dsp:cNvSpPr/>
      </dsp:nvSpPr>
      <dsp:spPr>
        <a:xfrm>
          <a:off x="5715986"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5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Non-repudiation</a:t>
          </a:r>
        </a:p>
      </dsp:txBody>
      <dsp:txXfrm>
        <a:off x="5728962" y="1966636"/>
        <a:ext cx="682876" cy="417065"/>
      </dsp:txXfrm>
    </dsp:sp>
    <dsp:sp modelId="{35EA8B6E-7CBA-3C46-ACBA-B28BF59A2486}">
      <dsp:nvSpPr>
        <dsp:cNvPr id="0" name=""/>
        <dsp:cNvSpPr/>
      </dsp:nvSpPr>
      <dsp:spPr>
        <a:xfrm>
          <a:off x="5581663" y="735360"/>
          <a:ext cx="91440" cy="1993580"/>
        </a:xfrm>
        <a:custGeom>
          <a:avLst/>
          <a:gdLst/>
          <a:ahLst/>
          <a:cxnLst/>
          <a:rect l="0" t="0" r="0" b="0"/>
          <a:pathLst>
            <a:path>
              <a:moveTo>
                <a:pt x="45720" y="0"/>
              </a:moveTo>
              <a:lnTo>
                <a:pt x="45720" y="1993580"/>
              </a:lnTo>
              <a:lnTo>
                <a:pt x="134323" y="199358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2E03E6-0390-364F-B243-BCD0C52801E2}">
      <dsp:nvSpPr>
        <dsp:cNvPr id="0" name=""/>
        <dsp:cNvSpPr/>
      </dsp:nvSpPr>
      <dsp:spPr>
        <a:xfrm>
          <a:off x="5715986" y="2507432"/>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79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Accountability</a:t>
          </a:r>
        </a:p>
      </dsp:txBody>
      <dsp:txXfrm>
        <a:off x="5728962" y="2520408"/>
        <a:ext cx="682876" cy="417065"/>
      </dsp:txXfrm>
    </dsp:sp>
    <dsp:sp modelId="{5E914F32-FE04-9D4B-B1A1-C47F3DB5E6F2}">
      <dsp:nvSpPr>
        <dsp:cNvPr id="0" name=""/>
        <dsp:cNvSpPr/>
      </dsp:nvSpPr>
      <dsp:spPr>
        <a:xfrm>
          <a:off x="5581663" y="735360"/>
          <a:ext cx="91440" cy="2547353"/>
        </a:xfrm>
        <a:custGeom>
          <a:avLst/>
          <a:gdLst/>
          <a:ahLst/>
          <a:cxnLst/>
          <a:rect l="0" t="0" r="0" b="0"/>
          <a:pathLst>
            <a:path>
              <a:moveTo>
                <a:pt x="45720" y="0"/>
              </a:moveTo>
              <a:lnTo>
                <a:pt x="45720" y="2547353"/>
              </a:lnTo>
              <a:lnTo>
                <a:pt x="134323" y="25473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575E2B-BF36-C244-BFA9-0A26DD34CB23}">
      <dsp:nvSpPr>
        <dsp:cNvPr id="0" name=""/>
        <dsp:cNvSpPr/>
      </dsp:nvSpPr>
      <dsp:spPr>
        <a:xfrm>
          <a:off x="5715986" y="306120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0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Authenticity</a:t>
          </a:r>
        </a:p>
      </dsp:txBody>
      <dsp:txXfrm>
        <a:off x="5728962" y="3074181"/>
        <a:ext cx="682876" cy="417065"/>
      </dsp:txXfrm>
    </dsp:sp>
    <dsp:sp modelId="{51CA69B9-995A-3146-AEC4-A30299EAFD91}">
      <dsp:nvSpPr>
        <dsp:cNvPr id="0" name=""/>
        <dsp:cNvSpPr/>
      </dsp:nvSpPr>
      <dsp:spPr>
        <a:xfrm>
          <a:off x="6646324" y="292342"/>
          <a:ext cx="886035" cy="443017"/>
        </a:xfrm>
        <a:prstGeom prst="roundRect">
          <a:avLst>
            <a:gd name="adj" fmla="val 10000"/>
          </a:avLst>
        </a:prstGeom>
        <a:solidFill>
          <a:schemeClr val="accent4">
            <a:hueOff val="0"/>
            <a:satOff val="0"/>
            <a:lumOff val="628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Maintain-ability</a:t>
          </a:r>
        </a:p>
      </dsp:txBody>
      <dsp:txXfrm>
        <a:off x="6659300" y="305318"/>
        <a:ext cx="860083" cy="417065"/>
      </dsp:txXfrm>
    </dsp:sp>
    <dsp:sp modelId="{437448C7-8D9E-894B-8A39-BF62597BFD1F}">
      <dsp:nvSpPr>
        <dsp:cNvPr id="0" name=""/>
        <dsp:cNvSpPr/>
      </dsp:nvSpPr>
      <dsp:spPr>
        <a:xfrm>
          <a:off x="6689207"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FE65BA-CA7D-9B4B-8240-226E315E8C05}">
      <dsp:nvSpPr>
        <dsp:cNvPr id="0" name=""/>
        <dsp:cNvSpPr/>
      </dsp:nvSpPr>
      <dsp:spPr>
        <a:xfrm>
          <a:off x="6823531"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35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Modularity</a:t>
          </a:r>
        </a:p>
      </dsp:txBody>
      <dsp:txXfrm>
        <a:off x="6836507" y="859091"/>
        <a:ext cx="682876" cy="417065"/>
      </dsp:txXfrm>
    </dsp:sp>
    <dsp:sp modelId="{09E76712-CFC8-9047-BE35-9AED4279CA14}">
      <dsp:nvSpPr>
        <dsp:cNvPr id="0" name=""/>
        <dsp:cNvSpPr/>
      </dsp:nvSpPr>
      <dsp:spPr>
        <a:xfrm>
          <a:off x="6689207"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8AD72-1FF0-6D4F-ABDA-EF6C6C91D979}">
      <dsp:nvSpPr>
        <dsp:cNvPr id="0" name=""/>
        <dsp:cNvSpPr/>
      </dsp:nvSpPr>
      <dsp:spPr>
        <a:xfrm>
          <a:off x="6823531"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Reuseability</a:t>
          </a:r>
        </a:p>
      </dsp:txBody>
      <dsp:txXfrm>
        <a:off x="6836507" y="1412863"/>
        <a:ext cx="682876" cy="417065"/>
      </dsp:txXfrm>
    </dsp:sp>
    <dsp:sp modelId="{4D9FE055-ADA2-6C4F-B60B-7CBC43A089E6}">
      <dsp:nvSpPr>
        <dsp:cNvPr id="0" name=""/>
        <dsp:cNvSpPr/>
      </dsp:nvSpPr>
      <dsp:spPr>
        <a:xfrm>
          <a:off x="6689207"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17912-BBD8-EA48-B033-E10027B13EC4}">
      <dsp:nvSpPr>
        <dsp:cNvPr id="0" name=""/>
        <dsp:cNvSpPr/>
      </dsp:nvSpPr>
      <dsp:spPr>
        <a:xfrm>
          <a:off x="6823531"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92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Modifiability</a:t>
          </a:r>
        </a:p>
      </dsp:txBody>
      <dsp:txXfrm>
        <a:off x="6836507" y="1966636"/>
        <a:ext cx="682876" cy="417065"/>
      </dsp:txXfrm>
    </dsp:sp>
    <dsp:sp modelId="{5DF2E0AC-F16A-7B43-A3E3-38B736183D8E}">
      <dsp:nvSpPr>
        <dsp:cNvPr id="0" name=""/>
        <dsp:cNvSpPr/>
      </dsp:nvSpPr>
      <dsp:spPr>
        <a:xfrm>
          <a:off x="6689207" y="735360"/>
          <a:ext cx="91440" cy="1993580"/>
        </a:xfrm>
        <a:custGeom>
          <a:avLst/>
          <a:gdLst/>
          <a:ahLst/>
          <a:cxnLst/>
          <a:rect l="0" t="0" r="0" b="0"/>
          <a:pathLst>
            <a:path>
              <a:moveTo>
                <a:pt x="45720" y="0"/>
              </a:moveTo>
              <a:lnTo>
                <a:pt x="45720" y="1993580"/>
              </a:lnTo>
              <a:lnTo>
                <a:pt x="134323" y="199358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F6F526-FB38-FE4D-A494-4DFFD18DA82E}">
      <dsp:nvSpPr>
        <dsp:cNvPr id="0" name=""/>
        <dsp:cNvSpPr/>
      </dsp:nvSpPr>
      <dsp:spPr>
        <a:xfrm>
          <a:off x="6823531" y="2507432"/>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20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Testability</a:t>
          </a:r>
        </a:p>
      </dsp:txBody>
      <dsp:txXfrm>
        <a:off x="6836507" y="2520408"/>
        <a:ext cx="682876" cy="417065"/>
      </dsp:txXfrm>
    </dsp:sp>
    <dsp:sp modelId="{FC0FD8D0-996E-6443-9AFF-FC093786F2BB}">
      <dsp:nvSpPr>
        <dsp:cNvPr id="0" name=""/>
        <dsp:cNvSpPr/>
      </dsp:nvSpPr>
      <dsp:spPr>
        <a:xfrm>
          <a:off x="6689207" y="735360"/>
          <a:ext cx="91440" cy="2547353"/>
        </a:xfrm>
        <a:custGeom>
          <a:avLst/>
          <a:gdLst/>
          <a:ahLst/>
          <a:cxnLst/>
          <a:rect l="0" t="0" r="0" b="0"/>
          <a:pathLst>
            <a:path>
              <a:moveTo>
                <a:pt x="45720" y="0"/>
              </a:moveTo>
              <a:lnTo>
                <a:pt x="45720" y="2547353"/>
              </a:lnTo>
              <a:lnTo>
                <a:pt x="134323" y="25473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AE7A8-612B-0545-961B-2FB089BD92F9}">
      <dsp:nvSpPr>
        <dsp:cNvPr id="0" name=""/>
        <dsp:cNvSpPr/>
      </dsp:nvSpPr>
      <dsp:spPr>
        <a:xfrm>
          <a:off x="6823531" y="306120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48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Analyzability</a:t>
          </a:r>
        </a:p>
      </dsp:txBody>
      <dsp:txXfrm>
        <a:off x="6836507" y="3074181"/>
        <a:ext cx="682876" cy="417065"/>
      </dsp:txXfrm>
    </dsp:sp>
    <dsp:sp modelId="{04A97591-A644-7A4E-A21C-0F455A246C0B}">
      <dsp:nvSpPr>
        <dsp:cNvPr id="0" name=""/>
        <dsp:cNvSpPr/>
      </dsp:nvSpPr>
      <dsp:spPr>
        <a:xfrm>
          <a:off x="7753869" y="292342"/>
          <a:ext cx="886035" cy="443017"/>
        </a:xfrm>
        <a:prstGeom prst="roundRect">
          <a:avLst>
            <a:gd name="adj" fmla="val 10000"/>
          </a:avLst>
        </a:prstGeom>
        <a:solidFill>
          <a:schemeClr val="accent4">
            <a:hueOff val="0"/>
            <a:satOff val="0"/>
            <a:lumOff val="7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Portability</a:t>
          </a:r>
        </a:p>
      </dsp:txBody>
      <dsp:txXfrm>
        <a:off x="7766845" y="305318"/>
        <a:ext cx="860083" cy="417065"/>
      </dsp:txXfrm>
    </dsp:sp>
    <dsp:sp modelId="{B575AD4C-A0B9-C546-951C-87B42CC951D5}">
      <dsp:nvSpPr>
        <dsp:cNvPr id="0" name=""/>
        <dsp:cNvSpPr/>
      </dsp:nvSpPr>
      <dsp:spPr>
        <a:xfrm>
          <a:off x="7796752"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4026A-2F78-F84E-8045-6675029EDD49}">
      <dsp:nvSpPr>
        <dsp:cNvPr id="0" name=""/>
        <dsp:cNvSpPr/>
      </dsp:nvSpPr>
      <dsp:spPr>
        <a:xfrm>
          <a:off x="7931076"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76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Installability</a:t>
          </a:r>
        </a:p>
      </dsp:txBody>
      <dsp:txXfrm>
        <a:off x="7944052" y="859091"/>
        <a:ext cx="682876" cy="417065"/>
      </dsp:txXfrm>
    </dsp:sp>
    <dsp:sp modelId="{16E58DE1-A091-5548-8240-35067CD2D11F}">
      <dsp:nvSpPr>
        <dsp:cNvPr id="0" name=""/>
        <dsp:cNvSpPr/>
      </dsp:nvSpPr>
      <dsp:spPr>
        <a:xfrm>
          <a:off x="7796752"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CE37F-D0FD-4444-9D80-DBC41CEF80D2}">
      <dsp:nvSpPr>
        <dsp:cNvPr id="0" name=""/>
        <dsp:cNvSpPr/>
      </dsp:nvSpPr>
      <dsp:spPr>
        <a:xfrm>
          <a:off x="7931076"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0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Replaceability</a:t>
          </a:r>
        </a:p>
      </dsp:txBody>
      <dsp:txXfrm>
        <a:off x="7944052" y="1412863"/>
        <a:ext cx="682876" cy="417065"/>
      </dsp:txXfrm>
    </dsp:sp>
    <dsp:sp modelId="{7DDFF29B-2975-EF45-B31C-ECD72FD9ABF0}">
      <dsp:nvSpPr>
        <dsp:cNvPr id="0" name=""/>
        <dsp:cNvSpPr/>
      </dsp:nvSpPr>
      <dsp:spPr>
        <a:xfrm>
          <a:off x="7796752"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1272-935B-9A41-A9D1-B14936F53555}">
      <dsp:nvSpPr>
        <dsp:cNvPr id="0" name=""/>
        <dsp:cNvSpPr/>
      </dsp:nvSpPr>
      <dsp:spPr>
        <a:xfrm>
          <a:off x="7931076"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33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Adaptability</a:t>
          </a:r>
        </a:p>
      </dsp:txBody>
      <dsp:txXfrm>
        <a:off x="7944052" y="1966636"/>
        <a:ext cx="682876" cy="417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D3E6-51AD-1641-949A-0F65BC3E9D79}">
      <dsp:nvSpPr>
        <dsp:cNvPr id="0" name=""/>
        <dsp:cNvSpPr/>
      </dsp:nvSpPr>
      <dsp:spPr>
        <a:xfrm>
          <a:off x="444389" y="545"/>
          <a:ext cx="1487485" cy="74374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0" kern="1200" dirty="0"/>
            <a:t>Functional suitability</a:t>
          </a:r>
        </a:p>
      </dsp:txBody>
      <dsp:txXfrm>
        <a:off x="466172" y="22328"/>
        <a:ext cx="1443919" cy="700176"/>
      </dsp:txXfrm>
    </dsp:sp>
    <dsp:sp modelId="{CEEA02DB-4226-0A4E-9CEE-E4DF1468D4FA}">
      <dsp:nvSpPr>
        <dsp:cNvPr id="0" name=""/>
        <dsp:cNvSpPr/>
      </dsp:nvSpPr>
      <dsp:spPr>
        <a:xfrm>
          <a:off x="593137" y="744288"/>
          <a:ext cx="148748" cy="557807"/>
        </a:xfrm>
        <a:custGeom>
          <a:avLst/>
          <a:gdLst/>
          <a:ahLst/>
          <a:cxnLst/>
          <a:rect l="0" t="0" r="0" b="0"/>
          <a:pathLst>
            <a:path>
              <a:moveTo>
                <a:pt x="0" y="0"/>
              </a:moveTo>
              <a:lnTo>
                <a:pt x="0" y="557807"/>
              </a:lnTo>
              <a:lnTo>
                <a:pt x="148748" y="55780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0B66B4-D0F6-534A-9FA4-5FFE3999714B}">
      <dsp:nvSpPr>
        <dsp:cNvPr id="0" name=""/>
        <dsp:cNvSpPr/>
      </dsp:nvSpPr>
      <dsp:spPr>
        <a:xfrm>
          <a:off x="741886" y="930224"/>
          <a:ext cx="1189988" cy="74374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kern="1200" dirty="0"/>
            <a:t>Functional correctness</a:t>
          </a:r>
        </a:p>
      </dsp:txBody>
      <dsp:txXfrm>
        <a:off x="763669" y="952007"/>
        <a:ext cx="1146422" cy="700176"/>
      </dsp:txXfrm>
    </dsp:sp>
    <dsp:sp modelId="{0D1F2A58-F3A6-2749-A21E-35A839943671}">
      <dsp:nvSpPr>
        <dsp:cNvPr id="0" name=""/>
        <dsp:cNvSpPr/>
      </dsp:nvSpPr>
      <dsp:spPr>
        <a:xfrm>
          <a:off x="593137" y="744288"/>
          <a:ext cx="148748" cy="1487485"/>
        </a:xfrm>
        <a:custGeom>
          <a:avLst/>
          <a:gdLst/>
          <a:ahLst/>
          <a:cxnLst/>
          <a:rect l="0" t="0" r="0" b="0"/>
          <a:pathLst>
            <a:path>
              <a:moveTo>
                <a:pt x="0" y="0"/>
              </a:moveTo>
              <a:lnTo>
                <a:pt x="0" y="1487485"/>
              </a:lnTo>
              <a:lnTo>
                <a:pt x="148748" y="148748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01F81-1F1D-3F46-B392-A59C2C4C807C}">
      <dsp:nvSpPr>
        <dsp:cNvPr id="0" name=""/>
        <dsp:cNvSpPr/>
      </dsp:nvSpPr>
      <dsp:spPr>
        <a:xfrm>
          <a:off x="741886" y="1859902"/>
          <a:ext cx="1189988" cy="74374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66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kern="1200" dirty="0"/>
            <a:t>Functional complete-ness</a:t>
          </a:r>
        </a:p>
      </dsp:txBody>
      <dsp:txXfrm>
        <a:off x="763669" y="1881685"/>
        <a:ext cx="1146422" cy="700176"/>
      </dsp:txXfrm>
    </dsp:sp>
    <dsp:sp modelId="{F25706D1-68D7-8C43-A6D7-5B86169F3E21}">
      <dsp:nvSpPr>
        <dsp:cNvPr id="0" name=""/>
        <dsp:cNvSpPr/>
      </dsp:nvSpPr>
      <dsp:spPr>
        <a:xfrm>
          <a:off x="593137" y="744288"/>
          <a:ext cx="148748" cy="2417164"/>
        </a:xfrm>
        <a:custGeom>
          <a:avLst/>
          <a:gdLst/>
          <a:ahLst/>
          <a:cxnLst/>
          <a:rect l="0" t="0" r="0" b="0"/>
          <a:pathLst>
            <a:path>
              <a:moveTo>
                <a:pt x="0" y="0"/>
              </a:moveTo>
              <a:lnTo>
                <a:pt x="0" y="2417164"/>
              </a:lnTo>
              <a:lnTo>
                <a:pt x="148748" y="241716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D7714F-70F6-4041-A377-C7AF7CC48C51}">
      <dsp:nvSpPr>
        <dsp:cNvPr id="0" name=""/>
        <dsp:cNvSpPr/>
      </dsp:nvSpPr>
      <dsp:spPr>
        <a:xfrm>
          <a:off x="741886" y="2789581"/>
          <a:ext cx="1189988" cy="74374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33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kern="1200" dirty="0"/>
            <a:t>Functional appropriate-ness</a:t>
          </a:r>
        </a:p>
      </dsp:txBody>
      <dsp:txXfrm>
        <a:off x="763669" y="2811364"/>
        <a:ext cx="1146422" cy="700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F7540-4F43-7847-A630-A82D28B9A878}">
      <dsp:nvSpPr>
        <dsp:cNvPr id="0" name=""/>
        <dsp:cNvSpPr/>
      </dsp:nvSpPr>
      <dsp:spPr>
        <a:xfrm rot="5400000">
          <a:off x="4533261" y="-2496068"/>
          <a:ext cx="689235" cy="587089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AU" sz="2000" kern="1200" dirty="0"/>
            <a:t>How quickly does the system respond to a request?</a:t>
          </a:r>
          <a:endParaRPr lang="en-US" sz="2000" kern="1200" dirty="0"/>
        </a:p>
      </dsp:txBody>
      <dsp:txXfrm rot="-5400000">
        <a:off x="1942433" y="128406"/>
        <a:ext cx="5837246" cy="621943"/>
      </dsp:txXfrm>
    </dsp:sp>
    <dsp:sp modelId="{048CA562-C712-2347-B3B9-C9D8E96B9E54}">
      <dsp:nvSpPr>
        <dsp:cNvPr id="0" name=""/>
        <dsp:cNvSpPr/>
      </dsp:nvSpPr>
      <dsp:spPr>
        <a:xfrm>
          <a:off x="322612" y="1819"/>
          <a:ext cx="1619819" cy="87511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AU" sz="2000" kern="1200" dirty="0"/>
            <a:t>Latency</a:t>
          </a:r>
          <a:endParaRPr lang="en-US" sz="2000" kern="1200" dirty="0"/>
        </a:p>
      </dsp:txBody>
      <dsp:txXfrm>
        <a:off x="365332" y="44539"/>
        <a:ext cx="1534379" cy="789677"/>
      </dsp:txXfrm>
    </dsp:sp>
    <dsp:sp modelId="{2A03A575-38E9-FA48-8251-3343C6F8E887}">
      <dsp:nvSpPr>
        <dsp:cNvPr id="0" name=""/>
        <dsp:cNvSpPr/>
      </dsp:nvSpPr>
      <dsp:spPr>
        <a:xfrm rot="5400000">
          <a:off x="4527831" y="-1577195"/>
          <a:ext cx="700093" cy="5870892"/>
        </a:xfrm>
        <a:prstGeom prst="round2SameRect">
          <a:avLst/>
        </a:prstGeom>
        <a:solidFill>
          <a:schemeClr val="accent4">
            <a:tint val="40000"/>
            <a:alpha val="90000"/>
            <a:hueOff val="0"/>
            <a:satOff val="0"/>
            <a:lumOff val="3599"/>
            <a:alphaOff val="0"/>
          </a:schemeClr>
        </a:solidFill>
        <a:ln w="12700" cap="flat" cmpd="sng" algn="ctr">
          <a:solidFill>
            <a:schemeClr val="accent4">
              <a:tint val="40000"/>
              <a:alpha val="90000"/>
              <a:hueOff val="0"/>
              <a:satOff val="0"/>
              <a:lumOff val="35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AU" sz="2000" kern="1200" dirty="0"/>
            <a:t>How many requests can the system process in a unit of time?</a:t>
          </a:r>
          <a:endParaRPr lang="en-US" sz="2000" kern="1200" dirty="0"/>
        </a:p>
      </dsp:txBody>
      <dsp:txXfrm rot="-5400000">
        <a:off x="1942432" y="1042380"/>
        <a:ext cx="5836716" cy="631741"/>
      </dsp:txXfrm>
    </dsp:sp>
    <dsp:sp modelId="{F30319AE-5C6C-594D-94BD-597F190F1D3A}">
      <dsp:nvSpPr>
        <dsp:cNvPr id="0" name=""/>
        <dsp:cNvSpPr/>
      </dsp:nvSpPr>
      <dsp:spPr>
        <a:xfrm>
          <a:off x="322612" y="920692"/>
          <a:ext cx="1619819" cy="875117"/>
        </a:xfrm>
        <a:prstGeom prst="roundRect">
          <a:avLst/>
        </a:prstGeom>
        <a:solidFill>
          <a:schemeClr val="accent4">
            <a:hueOff val="0"/>
            <a:satOff val="0"/>
            <a:lumOff val="2444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AU" sz="2000" kern="1200" dirty="0"/>
            <a:t>Throughput</a:t>
          </a:r>
          <a:endParaRPr lang="en-US" sz="2000" kern="1200" dirty="0"/>
        </a:p>
      </dsp:txBody>
      <dsp:txXfrm>
        <a:off x="365332" y="963412"/>
        <a:ext cx="1534379" cy="789677"/>
      </dsp:txXfrm>
    </dsp:sp>
    <dsp:sp modelId="{21442AD1-4345-574F-ABE7-F8E23CDFF0AA}">
      <dsp:nvSpPr>
        <dsp:cNvPr id="0" name=""/>
        <dsp:cNvSpPr/>
      </dsp:nvSpPr>
      <dsp:spPr>
        <a:xfrm rot="5400000">
          <a:off x="4527831" y="-658322"/>
          <a:ext cx="700093" cy="5870892"/>
        </a:xfrm>
        <a:prstGeom prst="round2SameRect">
          <a:avLst/>
        </a:prstGeom>
        <a:solidFill>
          <a:schemeClr val="accent4">
            <a:tint val="40000"/>
            <a:alpha val="90000"/>
            <a:hueOff val="0"/>
            <a:satOff val="0"/>
            <a:lumOff val="7199"/>
            <a:alphaOff val="0"/>
          </a:schemeClr>
        </a:solidFill>
        <a:ln w="12700" cap="flat" cmpd="sng" algn="ctr">
          <a:solidFill>
            <a:schemeClr val="accent4">
              <a:tint val="40000"/>
              <a:alpha val="90000"/>
              <a:hueOff val="0"/>
              <a:satOff val="0"/>
              <a:lumOff val="71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AU" sz="2000" kern="1200" dirty="0"/>
            <a:t>Will the system always process a request in a specified time window?</a:t>
          </a:r>
          <a:endParaRPr lang="en-US" sz="2000" kern="1200" dirty="0"/>
        </a:p>
      </dsp:txBody>
      <dsp:txXfrm rot="-5400000">
        <a:off x="1942432" y="1961253"/>
        <a:ext cx="5836716" cy="631741"/>
      </dsp:txXfrm>
    </dsp:sp>
    <dsp:sp modelId="{C0867374-B59F-0D48-9853-0CF119AA4844}">
      <dsp:nvSpPr>
        <dsp:cNvPr id="0" name=""/>
        <dsp:cNvSpPr/>
      </dsp:nvSpPr>
      <dsp:spPr>
        <a:xfrm>
          <a:off x="322612" y="1839565"/>
          <a:ext cx="1619819" cy="875117"/>
        </a:xfrm>
        <a:prstGeom prst="roundRect">
          <a:avLst/>
        </a:prstGeom>
        <a:solidFill>
          <a:schemeClr val="accent4">
            <a:hueOff val="0"/>
            <a:satOff val="0"/>
            <a:lumOff val="4888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AU" sz="2000" kern="1200" dirty="0"/>
            <a:t>Timeliness</a:t>
          </a:r>
          <a:endParaRPr lang="en-US" sz="2000" kern="1200" dirty="0"/>
        </a:p>
      </dsp:txBody>
      <dsp:txXfrm>
        <a:off x="365332" y="1882285"/>
        <a:ext cx="1534379" cy="789677"/>
      </dsp:txXfrm>
    </dsp:sp>
    <dsp:sp modelId="{F87FEDAD-883E-C640-BD55-D821BCF4A852}">
      <dsp:nvSpPr>
        <dsp:cNvPr id="0" name=""/>
        <dsp:cNvSpPr/>
      </dsp:nvSpPr>
      <dsp:spPr>
        <a:xfrm rot="5400000">
          <a:off x="4457012" y="263726"/>
          <a:ext cx="835379" cy="5864540"/>
        </a:xfrm>
        <a:prstGeom prst="round2SameRect">
          <a:avLst/>
        </a:prstGeom>
        <a:solidFill>
          <a:schemeClr val="accent4">
            <a:tint val="40000"/>
            <a:alpha val="90000"/>
            <a:hueOff val="0"/>
            <a:satOff val="0"/>
            <a:lumOff val="10798"/>
            <a:alphaOff val="0"/>
          </a:schemeClr>
        </a:solidFill>
        <a:ln w="12700" cap="flat" cmpd="sng" algn="ctr">
          <a:solidFill>
            <a:schemeClr val="accent4">
              <a:tint val="40000"/>
              <a:alpha val="90000"/>
              <a:hueOff val="0"/>
              <a:satOff val="0"/>
              <a:lumOff val="107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AU" sz="2000" kern="1200" dirty="0"/>
            <a:t>An orthogonal issue</a:t>
          </a:r>
          <a:endParaRPr lang="en-US" sz="2000" kern="1200" dirty="0"/>
        </a:p>
        <a:p>
          <a:pPr marL="228600" lvl="1" indent="-228600" algn="l" defTabSz="889000">
            <a:lnSpc>
              <a:spcPct val="90000"/>
            </a:lnSpc>
            <a:spcBef>
              <a:spcPct val="0"/>
            </a:spcBef>
            <a:spcAft>
              <a:spcPct val="15000"/>
            </a:spcAft>
            <a:buChar char="•"/>
          </a:pPr>
          <a:r>
            <a:rPr lang="en-AU" sz="2000" kern="1200" dirty="0"/>
            <a:t>How does performance change under increasing workload &amp; system resources?</a:t>
          </a:r>
          <a:endParaRPr lang="en-US" sz="2000" kern="1200" dirty="0"/>
        </a:p>
      </dsp:txBody>
      <dsp:txXfrm rot="-5400000">
        <a:off x="1942432" y="2819086"/>
        <a:ext cx="5823760" cy="753819"/>
      </dsp:txXfrm>
    </dsp:sp>
    <dsp:sp modelId="{71D7201E-8B32-C942-A7F7-F366F568F5E5}">
      <dsp:nvSpPr>
        <dsp:cNvPr id="0" name=""/>
        <dsp:cNvSpPr/>
      </dsp:nvSpPr>
      <dsp:spPr>
        <a:xfrm>
          <a:off x="322612" y="2758438"/>
          <a:ext cx="1619819" cy="875117"/>
        </a:xfrm>
        <a:prstGeom prst="roundRect">
          <a:avLst/>
        </a:prstGeom>
        <a:solidFill>
          <a:schemeClr val="accent4">
            <a:hueOff val="0"/>
            <a:satOff val="0"/>
            <a:lumOff val="7333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AU" sz="2000" kern="1200" dirty="0"/>
            <a:t>Scalability</a:t>
          </a:r>
          <a:endParaRPr lang="en-US" sz="2000" kern="1200" dirty="0"/>
        </a:p>
      </dsp:txBody>
      <dsp:txXfrm>
        <a:off x="365332" y="2801158"/>
        <a:ext cx="1534379" cy="7896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D3E6-51AD-1641-949A-0F65BC3E9D79}">
      <dsp:nvSpPr>
        <dsp:cNvPr id="0" name=""/>
        <dsp:cNvSpPr/>
      </dsp:nvSpPr>
      <dsp:spPr>
        <a:xfrm>
          <a:off x="534891" y="1473"/>
          <a:ext cx="1306481" cy="65324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AU" sz="2000" kern="1200" dirty="0"/>
            <a:t>Reliability</a:t>
          </a:r>
          <a:endParaRPr lang="en-US" sz="2000" b="0" kern="1200" dirty="0"/>
        </a:p>
      </dsp:txBody>
      <dsp:txXfrm>
        <a:off x="554024" y="20606"/>
        <a:ext cx="1268215" cy="614974"/>
      </dsp:txXfrm>
    </dsp:sp>
    <dsp:sp modelId="{CEEA02DB-4226-0A4E-9CEE-E4DF1468D4FA}">
      <dsp:nvSpPr>
        <dsp:cNvPr id="0" name=""/>
        <dsp:cNvSpPr/>
      </dsp:nvSpPr>
      <dsp:spPr>
        <a:xfrm>
          <a:off x="665539" y="654713"/>
          <a:ext cx="130648" cy="489930"/>
        </a:xfrm>
        <a:custGeom>
          <a:avLst/>
          <a:gdLst/>
          <a:ahLst/>
          <a:cxnLst/>
          <a:rect l="0" t="0" r="0" b="0"/>
          <a:pathLst>
            <a:path>
              <a:moveTo>
                <a:pt x="0" y="0"/>
              </a:moveTo>
              <a:lnTo>
                <a:pt x="0" y="489930"/>
              </a:lnTo>
              <a:lnTo>
                <a:pt x="130648" y="48993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0B66B4-D0F6-534A-9FA4-5FFE3999714B}">
      <dsp:nvSpPr>
        <dsp:cNvPr id="0" name=""/>
        <dsp:cNvSpPr/>
      </dsp:nvSpPr>
      <dsp:spPr>
        <a:xfrm>
          <a:off x="796187" y="818024"/>
          <a:ext cx="1045184" cy="65324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AU" sz="1600" kern="1200" dirty="0"/>
            <a:t>Availability</a:t>
          </a:r>
          <a:endParaRPr lang="en-US" sz="1600" b="0" kern="1200" dirty="0"/>
        </a:p>
      </dsp:txBody>
      <dsp:txXfrm>
        <a:off x="815320" y="837157"/>
        <a:ext cx="1006918" cy="614974"/>
      </dsp:txXfrm>
    </dsp:sp>
    <dsp:sp modelId="{0D1F2A58-F3A6-2749-A21E-35A839943671}">
      <dsp:nvSpPr>
        <dsp:cNvPr id="0" name=""/>
        <dsp:cNvSpPr/>
      </dsp:nvSpPr>
      <dsp:spPr>
        <a:xfrm>
          <a:off x="665539" y="654713"/>
          <a:ext cx="130648" cy="1306481"/>
        </a:xfrm>
        <a:custGeom>
          <a:avLst/>
          <a:gdLst/>
          <a:ahLst/>
          <a:cxnLst/>
          <a:rect l="0" t="0" r="0" b="0"/>
          <a:pathLst>
            <a:path>
              <a:moveTo>
                <a:pt x="0" y="0"/>
              </a:moveTo>
              <a:lnTo>
                <a:pt x="0" y="1306481"/>
              </a:lnTo>
              <a:lnTo>
                <a:pt x="130648" y="13064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01F81-1F1D-3F46-B392-A59C2C4C807C}">
      <dsp:nvSpPr>
        <dsp:cNvPr id="0" name=""/>
        <dsp:cNvSpPr/>
      </dsp:nvSpPr>
      <dsp:spPr>
        <a:xfrm>
          <a:off x="796187" y="1634574"/>
          <a:ext cx="1045184" cy="65324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44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AU" sz="1600" kern="1200" dirty="0"/>
            <a:t>Recoverability</a:t>
          </a:r>
          <a:endParaRPr lang="en-US" sz="1600" b="0" kern="1200" dirty="0"/>
        </a:p>
      </dsp:txBody>
      <dsp:txXfrm>
        <a:off x="815320" y="1653707"/>
        <a:ext cx="1006918" cy="614974"/>
      </dsp:txXfrm>
    </dsp:sp>
    <dsp:sp modelId="{F25706D1-68D7-8C43-A6D7-5B86169F3E21}">
      <dsp:nvSpPr>
        <dsp:cNvPr id="0" name=""/>
        <dsp:cNvSpPr/>
      </dsp:nvSpPr>
      <dsp:spPr>
        <a:xfrm>
          <a:off x="665539" y="654713"/>
          <a:ext cx="130648" cy="2123031"/>
        </a:xfrm>
        <a:custGeom>
          <a:avLst/>
          <a:gdLst/>
          <a:ahLst/>
          <a:cxnLst/>
          <a:rect l="0" t="0" r="0" b="0"/>
          <a:pathLst>
            <a:path>
              <a:moveTo>
                <a:pt x="0" y="0"/>
              </a:moveTo>
              <a:lnTo>
                <a:pt x="0" y="2123031"/>
              </a:lnTo>
              <a:lnTo>
                <a:pt x="130648" y="212303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D7714F-70F6-4041-A377-C7AF7CC48C51}">
      <dsp:nvSpPr>
        <dsp:cNvPr id="0" name=""/>
        <dsp:cNvSpPr/>
      </dsp:nvSpPr>
      <dsp:spPr>
        <a:xfrm>
          <a:off x="796187" y="2451125"/>
          <a:ext cx="1045184" cy="65324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88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AU" sz="1600" kern="1200" dirty="0"/>
            <a:t>Maturity</a:t>
          </a:r>
          <a:endParaRPr lang="en-US" sz="1600" b="0" kern="1200" dirty="0"/>
        </a:p>
      </dsp:txBody>
      <dsp:txXfrm>
        <a:off x="815320" y="2470258"/>
        <a:ext cx="1006918" cy="614974"/>
      </dsp:txXfrm>
    </dsp:sp>
    <dsp:sp modelId="{167531BB-1B54-D14B-94D2-8DCD9A71217B}">
      <dsp:nvSpPr>
        <dsp:cNvPr id="0" name=""/>
        <dsp:cNvSpPr/>
      </dsp:nvSpPr>
      <dsp:spPr>
        <a:xfrm>
          <a:off x="665539" y="654713"/>
          <a:ext cx="130648" cy="2939582"/>
        </a:xfrm>
        <a:custGeom>
          <a:avLst/>
          <a:gdLst/>
          <a:ahLst/>
          <a:cxnLst/>
          <a:rect l="0" t="0" r="0" b="0"/>
          <a:pathLst>
            <a:path>
              <a:moveTo>
                <a:pt x="0" y="0"/>
              </a:moveTo>
              <a:lnTo>
                <a:pt x="0" y="2939582"/>
              </a:lnTo>
              <a:lnTo>
                <a:pt x="130648" y="29395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9EFAE2-48B9-294F-AF95-BD8FD7C93024}">
      <dsp:nvSpPr>
        <dsp:cNvPr id="0" name=""/>
        <dsp:cNvSpPr/>
      </dsp:nvSpPr>
      <dsp:spPr>
        <a:xfrm>
          <a:off x="796187" y="3267676"/>
          <a:ext cx="1045184" cy="65324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33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AU" sz="1600" kern="1200" dirty="0"/>
            <a:t>Fault-Tolerance</a:t>
          </a:r>
          <a:endParaRPr lang="en-US" sz="1600" b="0" kern="1200" dirty="0"/>
        </a:p>
      </dsp:txBody>
      <dsp:txXfrm>
        <a:off x="815320" y="3286809"/>
        <a:ext cx="1006918" cy="6149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edium.com/coinmonks/understanding-cryptocurrency-transaction-speeds-f9731fd93cb3"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dirty="0"/>
              <a:t>These slides give an overview about how we can formally specify and verify a system or a smart contract.</a:t>
            </a:r>
          </a:p>
          <a:p>
            <a:pPr marL="171450" indent="-171450">
              <a:buFont typeface="Arial" panose="020B0604020202020204" pitchFamily="34" charset="0"/>
              <a:buChar char="•"/>
            </a:pPr>
            <a:r>
              <a:rPr lang="en-AU" sz="1200" dirty="0"/>
              <a:t>As early as the 60s and 70s Dijkstra said “</a:t>
            </a:r>
            <a:r>
              <a:rPr lang="en-AU" i="1" dirty="0"/>
              <a:t>Program testing can be used to show the presence of bugs, but never to show their absence!“</a:t>
            </a:r>
            <a:endParaRPr lang="en-AU" sz="2000" dirty="0"/>
          </a:p>
          <a:p>
            <a:pPr marL="171450" indent="-171450">
              <a:buFont typeface="Arial" panose="020B0604020202020204" pitchFamily="34" charset="0"/>
              <a:buChar char="•"/>
            </a:pPr>
            <a:r>
              <a:rPr lang="en-AU" dirty="0"/>
              <a:t>So we need a different approach to ensure a program is free of bugs or at least minimum of bugs, and formal methods are the best around.</a:t>
            </a:r>
          </a:p>
          <a:p>
            <a:pPr marL="171450" indent="-171450">
              <a:buFont typeface="Arial" panose="020B0604020202020204" pitchFamily="34" charset="0"/>
              <a:buChar char="•"/>
            </a:pPr>
            <a:r>
              <a:rPr lang="en-AU" dirty="0"/>
              <a:t>Formal methods are logical reasoning about all possible behaviours of software.</a:t>
            </a:r>
          </a:p>
          <a:p>
            <a:pPr marL="171450" indent="-171450">
              <a:buFont typeface="Arial" panose="020B0604020202020204" pitchFamily="34" charset="0"/>
              <a:buChar char="•"/>
            </a:pPr>
            <a:r>
              <a:rPr lang="en-AU" dirty="0"/>
              <a:t>This is the strongest kind of evidence that the software is correct.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While it’s difficult to specify a large program in formal specifications, smart contracts are small enough for such modelling.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Even the Linux kernel was formally verified by a joint effort between Daat61 and UNSW.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Cardano is formally verified, see https://docs.cardano.org/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There are some efforts to formally certain aspects of Ethereum. See https://github.com/leonardoalt/ethereum_formal_verification_overview</a:t>
            </a:r>
            <a:endParaRPr lang="en-AU"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figure illustrates the formal verification process.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First, you come up with a formal specification which is more like a set of mathematical statements. You need to make sure this matches with the natural language or other forms of the specification.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Then you come up with a set of proof to prove the properties you want.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Then you talk about a formal representation of the implemented source code.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Then you use the verification proof to prove whether the code semantics satisfy or do not satisfy the formal specification.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this process, you should also need to consider formal specifications of the underlying computing system like the CPU or the EVM.</a:t>
            </a:r>
          </a:p>
        </p:txBody>
      </p:sp>
      <p:sp>
        <p:nvSpPr>
          <p:cNvPr id="4" name="Slide Number Placeholder 3"/>
          <p:cNvSpPr>
            <a:spLocks noGrp="1"/>
          </p:cNvSpPr>
          <p:nvPr>
            <p:ph type="sldNum" sz="quarter" idx="5"/>
          </p:nvPr>
        </p:nvSpPr>
        <p:spPr/>
        <p:txBody>
          <a:bodyPr/>
          <a:lstStyle/>
          <a:p>
            <a:fld id="{9A496215-5E4C-414D-A8DB-C38AA7CF7C2A}" type="slidenum">
              <a:rPr lang="en-AU" smtClean="0"/>
              <a:pPr/>
              <a:t>10</a:t>
            </a:fld>
            <a:endParaRPr lang="en-AU" dirty="0"/>
          </a:p>
        </p:txBody>
      </p:sp>
    </p:spTree>
    <p:extLst>
      <p:ext uri="{BB962C8B-B14F-4D97-AF65-F5344CB8AC3E}">
        <p14:creationId xmlns:p14="http://schemas.microsoft.com/office/powerpoint/2010/main" val="1731754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11</a:t>
            </a:fld>
            <a:endParaRPr lang="en-AU" dirty="0"/>
          </a:p>
        </p:txBody>
      </p:sp>
    </p:spTree>
    <p:extLst>
      <p:ext uri="{BB962C8B-B14F-4D97-AF65-F5344CB8AC3E}">
        <p14:creationId xmlns:p14="http://schemas.microsoft.com/office/powerpoint/2010/main" val="182688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2400" dirty="0"/>
              <a:t>This figure captures performance-related considerations of a software system.</a:t>
            </a:r>
          </a:p>
          <a:p>
            <a:pPr marL="171450" indent="-171450">
              <a:buFont typeface="Arial" panose="020B0604020202020204" pitchFamily="34" charset="0"/>
              <a:buChar char="•"/>
            </a:pPr>
            <a:r>
              <a:rPr lang="en-AU" sz="2400" dirty="0"/>
              <a:t>We provide a system while proving resources like CPU (speed, number of cores), memory, storage, and bandwidth.</a:t>
            </a:r>
          </a:p>
          <a:p>
            <a:pPr marL="171450" indent="-171450">
              <a:buFont typeface="Arial" panose="020B0604020202020204" pitchFamily="34" charset="0"/>
              <a:buChar char="•"/>
            </a:pPr>
            <a:r>
              <a:rPr lang="en-AU" sz="2400" dirty="0"/>
              <a:t>The system is expected to handle a certain load (aka workload). Workload characteristics include user requests, how frequently they arrive, the size of requests, or the complexity of those requests.</a:t>
            </a:r>
          </a:p>
          <a:p>
            <a:pPr marL="628650" lvl="1" indent="-171450">
              <a:buFont typeface="Arial" panose="020B0604020202020204" pitchFamily="34" charset="0"/>
              <a:buChar char="•"/>
            </a:pPr>
            <a:r>
              <a:rPr lang="en-AU" dirty="0"/>
              <a:t>E.g., if we consider workload on a web server, this includes HTTP requests, how frequently they arrive, the size of an HTTP request in bytes, and whether these requests are to read or write data.</a:t>
            </a:r>
          </a:p>
          <a:p>
            <a:pPr marL="628650" lvl="1" indent="-171450">
              <a:buFont typeface="Arial" panose="020B0604020202020204" pitchFamily="34" charset="0"/>
              <a:buChar char="•"/>
            </a:pPr>
            <a:r>
              <a:rPr lang="en-AU" dirty="0"/>
              <a:t>With time workload is likely to increase. </a:t>
            </a:r>
          </a:p>
          <a:p>
            <a:pPr marL="628650" lvl="1" indent="-171450">
              <a:buFont typeface="Arial" panose="020B0604020202020204" pitchFamily="34" charset="0"/>
              <a:buChar char="•"/>
            </a:pPr>
            <a:r>
              <a:rPr lang="en-AU" dirty="0"/>
              <a:t>Sometimes, the system may receive a very high load (aka flash crowd), e.g., a website selling event ticks may attract a very high number of HTTP requests as soon as they open sales of a popular sports event or concert.</a:t>
            </a:r>
          </a:p>
          <a:p>
            <a:pPr marL="628650" lvl="1" indent="-171450">
              <a:buFont typeface="Arial" panose="020B0604020202020204" pitchFamily="34" charset="0"/>
              <a:buChar char="•"/>
            </a:pPr>
            <a:r>
              <a:rPr lang="en-AU" dirty="0"/>
              <a:t>There are standard benchmarks to test a system’s performance, e.g., </a:t>
            </a:r>
            <a:r>
              <a:rPr lang="en-AU" b="0" i="0" dirty="0">
                <a:solidFill>
                  <a:srgbClr val="666666"/>
                </a:solidFill>
                <a:effectLst/>
                <a:latin typeface="Roboto" panose="020F0502020204030204" pitchFamily="34" charset="0"/>
              </a:rPr>
              <a:t>TPC-C ( Transaction Processing Performance Council Benchmark C) benchmark is used to compare the performance of online transaction processing (OLTP) systems. While benchmarks are good to compare 2 systems, they don’t necessarily represent the workload mix of a real system.</a:t>
            </a:r>
          </a:p>
          <a:p>
            <a:pPr marL="171450" lvl="0" indent="-171450">
              <a:buFont typeface="Arial" panose="020B0604020202020204" pitchFamily="34" charset="0"/>
              <a:buChar char="•"/>
            </a:pPr>
            <a:r>
              <a:rPr lang="en-AU" dirty="0"/>
              <a:t>Given the resources and workload, we can measure different aspects of the performance of a system.</a:t>
            </a:r>
          </a:p>
          <a:p>
            <a:pPr marL="628650" lvl="1" indent="-171450">
              <a:buFont typeface="Arial" panose="020B0604020202020204" pitchFamily="34" charset="0"/>
              <a:buChar char="•"/>
            </a:pPr>
            <a:r>
              <a:rPr lang="en-AU" dirty="0"/>
              <a:t>For web-based applications, we are typically interested in response time, latency, and throughput. For blockchain-based applications, we are also interested in time to finality.</a:t>
            </a:r>
          </a:p>
          <a:p>
            <a:pPr marL="171450" lvl="0" indent="-171450">
              <a:buFont typeface="Arial" panose="020B0604020202020204" pitchFamily="34" charset="0"/>
              <a:buChar char="•"/>
            </a:pPr>
            <a:r>
              <a:rPr lang="en-AU" dirty="0"/>
              <a:t>Another measure is how much of the assigned resources are used by the system, which is called resource utilisation.</a:t>
            </a:r>
          </a:p>
          <a:p>
            <a:pPr marL="628650" lvl="1" indent="-171450">
              <a:buFont typeface="Arial" panose="020B0604020202020204" pitchFamily="34" charset="0"/>
              <a:buChar char="•"/>
            </a:pPr>
            <a:r>
              <a:rPr lang="en-AU" dirty="0"/>
              <a:t>E.g., these include CPU, memory, disk, and bandwidth utilisation. While low utilisation means over-provisioning of resources high utilisation is also not desirable as the system may not have additional capacity to handle increasing workloads on  short-term stress on the system</a:t>
            </a:r>
          </a:p>
          <a:p>
            <a:pPr marL="628650" lvl="1" indent="-171450">
              <a:buFont typeface="Arial" panose="020B0604020202020204" pitchFamily="34" charset="0"/>
              <a:buChar char="•"/>
            </a:pPr>
            <a:r>
              <a:rPr lang="en-AU" dirty="0"/>
              <a:t>Power consumption is another measure.</a:t>
            </a:r>
          </a:p>
          <a:p>
            <a:pPr marL="628650" lvl="1" indent="-171450">
              <a:buFont typeface="Arial" panose="020B0604020202020204" pitchFamily="34" charset="0"/>
              <a:buChar char="•"/>
            </a:pPr>
            <a:r>
              <a:rPr lang="en-AU" dirty="0"/>
              <a:t>Resource utilisation can also be measured as efficiency, i.e., how efficient the system is using allocated resources.</a:t>
            </a:r>
          </a:p>
          <a:p>
            <a:pPr marL="628650" lvl="1" indent="-171450">
              <a:buFont typeface="Arial" panose="020B0604020202020204" pitchFamily="34" charset="0"/>
              <a:buChar char="•"/>
            </a:pPr>
            <a:r>
              <a:rPr lang="en-AU" dirty="0"/>
              <a:t>While low resource utilisation is usually due to a low workload, it may also indicate bottlenecks in the system. E.g., when one component of the system is highly utilised and cannot cope with the workload, other components may remain idle as the bottleneck component cannot finish its task and pass the data/request to other components.</a:t>
            </a:r>
          </a:p>
          <a:p>
            <a:pPr marL="1085850" lvl="2" indent="-171450">
              <a:buFont typeface="Arial" panose="020B0604020202020204" pitchFamily="34" charset="0"/>
              <a:buChar char="•"/>
            </a:pPr>
            <a:r>
              <a:rPr lang="en-AU" dirty="0"/>
              <a:t>E.g., When disk access is slow system may spend more time on IO reducing CPU utilisation.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Scalability is an orthogonal aspect that concerns on the ability of a system to sustain performance with an increasing workload. Usually, to retain performance, you need to increase resources. However, the workload to resource need relationship may not be linear in many cases, e.g., x amount of increase in workload may need x</a:t>
            </a:r>
            <a:r>
              <a:rPr lang="en-AU" baseline="30000" dirty="0"/>
              <a:t>2</a:t>
            </a:r>
            <a:r>
              <a:rPr lang="en-AU" dirty="0"/>
              <a:t> resources to maintain the same performance.</a:t>
            </a:r>
          </a:p>
        </p:txBody>
      </p:sp>
      <p:sp>
        <p:nvSpPr>
          <p:cNvPr id="4" name="Slide Number Placeholder 3"/>
          <p:cNvSpPr>
            <a:spLocks noGrp="1"/>
          </p:cNvSpPr>
          <p:nvPr>
            <p:ph type="sldNum" sz="quarter" idx="10"/>
          </p:nvPr>
        </p:nvSpPr>
        <p:spPr/>
        <p:txBody>
          <a:bodyPr/>
          <a:lstStyle/>
          <a:p>
            <a:fld id="{001C9F81-DB2C-42C9-B6F6-C5F374D31FE4}" type="slidenum">
              <a:rPr lang="en-AU" smtClean="0"/>
              <a:t>12</a:t>
            </a:fld>
            <a:endParaRPr lang="en-AU" dirty="0"/>
          </a:p>
        </p:txBody>
      </p:sp>
    </p:spTree>
    <p:extLst>
      <p:ext uri="{BB962C8B-B14F-4D97-AF65-F5344CB8AC3E}">
        <p14:creationId xmlns:p14="http://schemas.microsoft.com/office/powerpoint/2010/main" val="110010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Blockchain workloads and resources are a bit different from typical software systems. This slides capture some of those differences.</a:t>
            </a:r>
          </a:p>
          <a:p>
            <a:pPr marL="171450" indent="-171450">
              <a:buFont typeface="Arial" panose="020B0604020202020204" pitchFamily="34" charset="0"/>
              <a:buChar char="•"/>
            </a:pPr>
            <a:r>
              <a:rPr lang="en-AU" dirty="0"/>
              <a:t>The workload on a blockchain depends on cryptocurrency transactions and transactions invoking smart contracts.</a:t>
            </a:r>
          </a:p>
          <a:p>
            <a:pPr marL="628650" lvl="1" indent="-171450">
              <a:buFont typeface="Arial" panose="020B0604020202020204" pitchFamily="34" charset="0"/>
              <a:buChar char="•"/>
            </a:pPr>
            <a:r>
              <a:rPr lang="en-AU" dirty="0"/>
              <a:t>A transaction with multiple UTXOs will involve a bit more work than one with a single UTXO. Whereas in the account-balance model, a transaction transferring 1000 ETH has the same complexity as one transferring 0.0001 ETH.</a:t>
            </a:r>
          </a:p>
          <a:p>
            <a:pPr marL="628650" lvl="1" indent="-171450">
              <a:buFont typeface="Arial" panose="020B0604020202020204" pitchFamily="34" charset="0"/>
              <a:buChar char="•"/>
            </a:pPr>
            <a:r>
              <a:rPr lang="en-AU" dirty="0"/>
              <a:t>However, workload increases when transactions arrive together where many transactions may accumulate in the transaction pool. This behaviour can be measured using the inter-arrival time of transactions.</a:t>
            </a:r>
          </a:p>
          <a:p>
            <a:pPr marL="628650" lvl="1" indent="-171450">
              <a:buFont typeface="Arial" panose="020B0604020202020204" pitchFamily="34" charset="0"/>
              <a:buChar char="•"/>
            </a:pPr>
            <a:r>
              <a:rPr lang="en-AU" dirty="0"/>
              <a:t>Transactions deploying or invoking smart contracts can have a complex mix of workloads. E.g., a larger smart contract consume more resources to transfer and deploy it. Similarly, a transaction that includes more data would require more bandwidth and storage. However, the biggest variability comes from the complexity of smart contact functions where the resources to execute them depend on both input data and business logic.</a:t>
            </a:r>
          </a:p>
          <a:p>
            <a:pPr marL="171450" lvl="0" indent="-171450">
              <a:buFont typeface="Arial" panose="020B0604020202020204" pitchFamily="34" charset="0"/>
              <a:buChar char="•"/>
            </a:pPr>
            <a:r>
              <a:rPr lang="en-AU" dirty="0"/>
              <a:t>As with any software system blockchains also include computational and storage resources. </a:t>
            </a:r>
          </a:p>
          <a:p>
            <a:pPr marL="628650" lvl="1" indent="-171450">
              <a:buFont typeface="Arial" panose="020B0604020202020204" pitchFamily="34" charset="0"/>
              <a:buChar char="•"/>
            </a:pPr>
            <a:r>
              <a:rPr lang="en-AU" dirty="0"/>
              <a:t>However, when it comes to a public blockchain we do not typically worry about node hardware including specialised mining hardware. As these affect the miners/validators, not the users. </a:t>
            </a:r>
          </a:p>
          <a:p>
            <a:pPr marL="628650" lvl="1" indent="-171450">
              <a:buFont typeface="Arial" panose="020B0604020202020204" pitchFamily="34" charset="0"/>
              <a:buChar char="•"/>
            </a:pPr>
            <a:r>
              <a:rPr lang="en-AU" dirty="0"/>
              <a:t>Other user-configurable forms of resources on public blockchains include mining difficulty in PoW blockchains and staked cryptocurrency in PoS.</a:t>
            </a:r>
          </a:p>
          <a:p>
            <a:pPr marL="628650" lvl="1" indent="-171450">
              <a:buFont typeface="Arial" panose="020B0604020202020204" pitchFamily="34" charset="0"/>
              <a:buChar char="•"/>
            </a:pPr>
            <a:r>
              <a:rPr lang="en-AU" dirty="0"/>
              <a:t>Other configurable resources are block and transaction gas limits in Ethereum.</a:t>
            </a:r>
          </a:p>
          <a:p>
            <a:pPr marL="628650" lvl="1" indent="-171450">
              <a:buFont typeface="Arial" panose="020B0604020202020204" pitchFamily="34" charset="0"/>
              <a:buChar char="•"/>
            </a:pPr>
            <a:r>
              <a:rPr lang="en-AU" dirty="0"/>
              <a:t>Transaction fees are the most visible resource to the users which captures all miner’s efforts including hardware costs.</a:t>
            </a:r>
          </a:p>
          <a:p>
            <a:pPr marL="628650" lvl="1" indent="-171450">
              <a:buFont typeface="Arial" panose="020B0604020202020204" pitchFamily="34" charset="0"/>
              <a:buChar char="•"/>
            </a:pPr>
            <a:r>
              <a:rPr lang="en-AU" dirty="0"/>
              <a:t>Private blockchain resources are similar to typical cloud or enterprise server and network resource considerations.</a:t>
            </a:r>
          </a:p>
        </p:txBody>
      </p:sp>
      <p:sp>
        <p:nvSpPr>
          <p:cNvPr id="4" name="Slide Number Placeholder 3"/>
          <p:cNvSpPr>
            <a:spLocks noGrp="1"/>
          </p:cNvSpPr>
          <p:nvPr>
            <p:ph type="sldNum" sz="quarter" idx="5"/>
          </p:nvPr>
        </p:nvSpPr>
        <p:spPr/>
        <p:txBody>
          <a:bodyPr/>
          <a:lstStyle/>
          <a:p>
            <a:fld id="{9A496215-5E4C-414D-A8DB-C38AA7CF7C2A}" type="slidenum">
              <a:rPr lang="en-AU" smtClean="0"/>
              <a:pPr/>
              <a:t>13</a:t>
            </a:fld>
            <a:endParaRPr lang="en-AU" dirty="0"/>
          </a:p>
        </p:txBody>
      </p:sp>
    </p:spTree>
    <p:extLst>
      <p:ext uri="{BB962C8B-B14F-4D97-AF65-F5344CB8AC3E}">
        <p14:creationId xmlns:p14="http://schemas.microsoft.com/office/powerpoint/2010/main" val="2593882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 are some of the important varieties of performance, we have already discussed some of them like latency and throughput.</a:t>
            </a:r>
          </a:p>
          <a:p>
            <a:pPr marL="171450" indent="-171450">
              <a:buFont typeface="Arial" panose="020B0604020202020204" pitchFamily="34" charset="0"/>
              <a:buChar char="•"/>
            </a:pPr>
            <a:r>
              <a:rPr lang="en-AU" dirty="0"/>
              <a:t>Latency is how quickly does the system respond to a request? For e.g., the time taken to include a TX in a block</a:t>
            </a:r>
          </a:p>
          <a:p>
            <a:pPr marL="171450" indent="-171450">
              <a:buFont typeface="Arial" panose="020B0604020202020204" pitchFamily="34" charset="0"/>
              <a:buChar char="•"/>
            </a:pPr>
            <a:r>
              <a:rPr lang="en-AU" dirty="0"/>
              <a:t>Throughput is how many requests can the system process in a unit of time? For e.g., we say Bitcoin can include 7 TXs per second </a:t>
            </a:r>
          </a:p>
          <a:p>
            <a:pPr marL="171450" indent="-171450">
              <a:buFont typeface="Arial" panose="020B0604020202020204" pitchFamily="34" charset="0"/>
              <a:buChar char="•"/>
            </a:pPr>
            <a:r>
              <a:rPr lang="en-AU" dirty="0"/>
              <a:t>Timeliness is about a system’s ability to always process a request in a specified time window? For e.g., blockchains usually don’t provide any guarantees on how soon a TX a will be included in a block </a:t>
            </a:r>
          </a:p>
          <a:p>
            <a:pPr marL="171450" indent="-171450">
              <a:buFont typeface="Arial" panose="020B0604020202020204" pitchFamily="34" charset="0"/>
              <a:buChar char="•"/>
            </a:pPr>
            <a:r>
              <a:rPr lang="en-AU" dirty="0"/>
              <a:t>Scalability is an orthogonal issue. It can be considered as how does performance change under increasing workload &amp; system resources?</a:t>
            </a:r>
          </a:p>
          <a:p>
            <a:pPr marL="628650" lvl="1" indent="-171450">
              <a:buFont typeface="Arial" panose="020B0604020202020204" pitchFamily="34" charset="0"/>
              <a:buChar char="•"/>
            </a:pPr>
            <a:r>
              <a:rPr lang="en-AU" dirty="0"/>
              <a:t>It can also be considered as a system’s ability to retain performance with the increasing workload </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14</a:t>
            </a:fld>
            <a:endParaRPr lang="en-AU" dirty="0"/>
          </a:p>
        </p:txBody>
      </p:sp>
    </p:spTree>
    <p:extLst>
      <p:ext uri="{BB962C8B-B14F-4D97-AF65-F5344CB8AC3E}">
        <p14:creationId xmlns:p14="http://schemas.microsoft.com/office/powerpoint/2010/main" val="416863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Many factors affect the performance of blockchains. In the next set of slides, we discuss some of them.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We already discussed the impact of the block size (either in bytes or block gas limit) and inter-block time on TX throughput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larger the block size, more TXs it could include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smaller the inter-block time, it can build more blocks within a unit of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Inter-block time in PoW blockchains is determined by the block difficulty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Whereas in other inter-block time is configurable, e.g., Ethereum 2 plans to emit a block every 12 seconds. Inter-block time can be configured in Hyperledger Fabric</a:t>
            </a:r>
          </a:p>
          <a:p>
            <a:pPr marL="171450" indent="-171450">
              <a:buFont typeface="Arial" panose="020B0604020202020204" pitchFamily="34" charset="0"/>
              <a:buChar char="•"/>
            </a:pPr>
            <a:r>
              <a:rPr lang="en-AU" dirty="0"/>
              <a:t>TX finality is another factor that affects latency and timeliness</a:t>
            </a:r>
          </a:p>
          <a:p>
            <a:pPr marL="628650" lvl="1" indent="-171450">
              <a:buFont typeface="Arial" panose="020B0604020202020204" pitchFamily="34" charset="0"/>
              <a:buChar char="•"/>
            </a:pPr>
            <a:r>
              <a:rPr lang="en-AU" dirty="0"/>
              <a:t>If the blockchain uses Nakamoto consensus, we must wait for multiple confirmations due to probabilistic finality. Once the TX is included in a block, more subsequently added after that ensure whether the TXs is in a block that is in the longest/heaviest chain\</a:t>
            </a:r>
          </a:p>
          <a:p>
            <a:pPr marL="628650" lvl="1" indent="-171450">
              <a:buFont typeface="Arial" panose="020B0604020202020204" pitchFamily="34" charset="0"/>
              <a:buChar char="•"/>
            </a:pPr>
            <a:r>
              <a:rPr lang="en-AU" dirty="0"/>
              <a:t>When the consensus is based on the super majority, TX is typically considered to be final as soon as the majority accept the block containing it as valid. In such cases, we refer to as “immediate finality”</a:t>
            </a:r>
          </a:p>
          <a:p>
            <a:pPr marL="171450" lvl="0" indent="-171450">
              <a:buFont typeface="Arial" panose="020B0604020202020204" pitchFamily="34" charset="0"/>
              <a:buChar char="•"/>
            </a:pPr>
            <a:r>
              <a:rPr lang="en-AU" dirty="0"/>
              <a:t>Another factor is the no of pending TXs. Blockchain is essentially a demand-supply system with limited supply. When more TXs accumulate in the TX pool (i.e., high demand), it will increase the waiting time for a TX as supply is limited by block size and inter-block time</a:t>
            </a:r>
          </a:p>
          <a:p>
            <a:pPr marL="171450" lvl="0" indent="-171450">
              <a:buFont typeface="Arial" panose="020B0604020202020204" pitchFamily="34" charset="0"/>
              <a:buChar char="•"/>
            </a:pPr>
            <a:r>
              <a:rPr lang="en-AU" dirty="0"/>
              <a:t>TX fees in public blockchains is a key factor that determines the latency and timeliness experienced by a single TX</a:t>
            </a:r>
          </a:p>
          <a:p>
            <a:pPr marL="171450" lvl="0" indent="-171450">
              <a:buFont typeface="Arial" panose="020B0604020202020204" pitchFamily="34" charset="0"/>
              <a:buChar char="•"/>
            </a:pPr>
            <a:r>
              <a:rPr lang="en-AU" dirty="0"/>
              <a:t>There are several other factors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has been demonstrated that in enterprise blockchains like Hyperledger Fabric (HLF), complexity of smart contract functions and ledger state accessed tends to determine the throughput and latency. For e.g., TXs in HLF need to be first endorsed. So if the TX is more complex to execute, it will slow down endorsement process. Also, as HLF uses a read-write set to validate a TX between execute, order, and validate steps, if multiple TXs depends on the same state, read-write set for a TX may be inconsistent between execute and validate steps. Consequently, TX will fail and need to retry</a:t>
            </a:r>
          </a:p>
          <a:p>
            <a:pPr marL="628650" lvl="1" indent="-171450">
              <a:buFont typeface="Arial" panose="020B0604020202020204" pitchFamily="34" charset="0"/>
              <a:buChar char="•"/>
            </a:pPr>
            <a:r>
              <a:rPr lang="en-AU" dirty="0"/>
              <a:t>It has also been demonstrated that TX and ledger privacy settings in Hyperledger Fabric show down TXs as further validations need to be performed and ledger is accessed/updated from/at a limited set of nodes</a:t>
            </a:r>
          </a:p>
          <a:p>
            <a:pPr marL="171450" lvl="0" indent="-171450">
              <a:buFont typeface="Arial" panose="020B0604020202020204" pitchFamily="34" charset="0"/>
              <a:buChar char="•"/>
            </a:pPr>
            <a:r>
              <a:rPr lang="en-AU" dirty="0"/>
              <a:t>Hardware capacity like CPU speed, number of CPUs, and memory are also key factors that determine the performance of enterprise blockchains. They do have an impact on public blockchains, but difficult get adjusted in proportion to global computing power</a:t>
            </a:r>
          </a:p>
          <a:p>
            <a:pPr marL="171450" lvl="0" indent="-171450">
              <a:buFont typeface="Arial" panose="020B0604020202020204" pitchFamily="34" charset="0"/>
              <a:buChar char="•"/>
            </a:pPr>
            <a:r>
              <a:rPr lang="en-AU" dirty="0"/>
              <a:t>Network capacity (both bandwidth and speed of light) is another factor that determines how fast a TX/block can propagate in a global network</a:t>
            </a:r>
          </a:p>
          <a:p>
            <a:pPr marL="171450" lvl="0" indent="-171450">
              <a:buFont typeface="Arial" panose="020B0604020202020204" pitchFamily="34" charset="0"/>
              <a:buChar char="•"/>
            </a:pPr>
            <a:r>
              <a:rPr lang="en-AU" dirty="0"/>
              <a:t>There are many other configuration parameters that may affect the performance experienced by a single TX. For e.g., in Ethereum maximum waiting time in TX pool, minimum gas price, and altruistic miners have an impact on (law fee paying) TXs</a:t>
            </a:r>
          </a:p>
        </p:txBody>
      </p:sp>
      <p:sp>
        <p:nvSpPr>
          <p:cNvPr id="4" name="Slide Number Placeholder 3"/>
          <p:cNvSpPr>
            <a:spLocks noGrp="1"/>
          </p:cNvSpPr>
          <p:nvPr>
            <p:ph type="sldNum" sz="quarter" idx="5"/>
          </p:nvPr>
        </p:nvSpPr>
        <p:spPr/>
        <p:txBody>
          <a:bodyPr/>
          <a:lstStyle/>
          <a:p>
            <a:fld id="{CC27A11D-AD98-434C-A1DD-B0717C45F4BF}" type="slidenum">
              <a:rPr lang="en-AU" smtClean="0"/>
              <a:t>15</a:t>
            </a:fld>
            <a:endParaRPr lang="en-AU" dirty="0"/>
          </a:p>
        </p:txBody>
      </p:sp>
    </p:spTree>
    <p:extLst>
      <p:ext uri="{BB962C8B-B14F-4D97-AF65-F5344CB8AC3E}">
        <p14:creationId xmlns:p14="http://schemas.microsoft.com/office/powerpoint/2010/main" val="1151941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dirty="0"/>
              <a:t>To understand the performance, you need measurements. Either you measure the real system or use some learnings from related systems or simulations.</a:t>
            </a:r>
          </a:p>
          <a:p>
            <a:pPr marL="171450" indent="-171450">
              <a:buFont typeface="Arial" panose="020B0604020202020204" pitchFamily="34" charset="0"/>
              <a:buChar char="•"/>
            </a:pPr>
            <a:r>
              <a:rPr lang="en-AU" sz="1200" dirty="0"/>
              <a:t>We can measure performance at different levels, eg.,:</a:t>
            </a:r>
          </a:p>
          <a:p>
            <a:pPr marL="628650" lvl="1" indent="-171450">
              <a:buFont typeface="Arial" panose="020B0604020202020204" pitchFamily="34" charset="0"/>
              <a:buChar char="•"/>
            </a:pPr>
            <a:r>
              <a:rPr lang="en-AU" dirty="0"/>
              <a:t>Application-level measurements focus on overall performance. It can help check requirements are met.</a:t>
            </a:r>
          </a:p>
          <a:p>
            <a:pPr marL="628650" lvl="1" indent="-171450">
              <a:buFont typeface="Arial" panose="020B0604020202020204" pitchFamily="34" charset="0"/>
              <a:buChar char="•"/>
            </a:pPr>
            <a:r>
              <a:rPr lang="en-AU" dirty="0"/>
              <a:t>Component-level measurements (aka Micro-benchmarking) allow piece-wise drivers of performance. This allows us to observe interactions among components and identify bottlenecks more easily than in testing the entire system. However, we can’t derive overall system performance just by somehow aggregating the performance of components.</a:t>
            </a:r>
          </a:p>
          <a:p>
            <a:pPr marL="171450" indent="-171450">
              <a:buFont typeface="Arial" panose="020B0604020202020204" pitchFamily="34" charset="0"/>
              <a:buChar char="•"/>
            </a:pPr>
            <a:r>
              <a:rPr lang="en-AU" dirty="0"/>
              <a:t>Different types of performance testing can be used to estimate performance and demonstrate different targets, e.g.,</a:t>
            </a:r>
          </a:p>
          <a:p>
            <a:pPr marL="628650" lvl="1" indent="-171450">
              <a:buFont typeface="Arial" panose="020B0604020202020204" pitchFamily="34" charset="0"/>
              <a:buChar char="•"/>
            </a:pPr>
            <a:r>
              <a:rPr lang="en-AU" dirty="0"/>
              <a:t>Load testing checks system response and resource utilisation under increasing load.</a:t>
            </a:r>
          </a:p>
          <a:p>
            <a:pPr marL="628650" lvl="1" indent="-171450">
              <a:buFont typeface="Arial" panose="020B0604020202020204" pitchFamily="34" charset="0"/>
              <a:buChar char="•"/>
            </a:pPr>
            <a:r>
              <a:rPr lang="en-AU" dirty="0"/>
              <a:t>Stress Testing checks the maximum capacity of a system to find resource bottlenecks.</a:t>
            </a:r>
          </a:p>
          <a:p>
            <a:pPr marL="628650" lvl="1" indent="-171450">
              <a:buFont typeface="Arial" panose="020B0604020202020204" pitchFamily="34" charset="0"/>
              <a:buChar char="•"/>
            </a:pPr>
            <a:r>
              <a:rPr lang="en-AU" dirty="0"/>
              <a:t>Soak Testing checks system response under a long-duration of load to see whether the system can sustain the load for a long time.</a:t>
            </a:r>
          </a:p>
        </p:txBody>
      </p:sp>
      <p:sp>
        <p:nvSpPr>
          <p:cNvPr id="4" name="Slide Number Placeholder 3"/>
          <p:cNvSpPr>
            <a:spLocks noGrp="1"/>
          </p:cNvSpPr>
          <p:nvPr>
            <p:ph type="sldNum" sz="quarter" idx="5"/>
          </p:nvPr>
        </p:nvSpPr>
        <p:spPr/>
        <p:txBody>
          <a:bodyPr/>
          <a:lstStyle/>
          <a:p>
            <a:fld id="{9A496215-5E4C-414D-A8DB-C38AA7CF7C2A}" type="slidenum">
              <a:rPr lang="en-AU" smtClean="0"/>
              <a:pPr/>
              <a:t>16</a:t>
            </a:fld>
            <a:endParaRPr lang="en-AU" dirty="0"/>
          </a:p>
        </p:txBody>
      </p:sp>
    </p:spTree>
    <p:extLst>
      <p:ext uri="{BB962C8B-B14F-4D97-AF65-F5344CB8AC3E}">
        <p14:creationId xmlns:p14="http://schemas.microsoft.com/office/powerpoint/2010/main" val="3095052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While we need the implemented system to test its full performance and fine-tune it, we need to be able to predict its performance during design time.</a:t>
            </a:r>
          </a:p>
          <a:p>
            <a:pPr marL="171450" indent="-171450">
              <a:buFont typeface="Arial" panose="020B0604020202020204" pitchFamily="34" charset="0"/>
              <a:buChar char="•"/>
            </a:pPr>
            <a:r>
              <a:rPr lang="en-AU" dirty="0"/>
              <a:t>There are several ways to go about making such predictions.</a:t>
            </a:r>
          </a:p>
          <a:p>
            <a:pPr marL="171450" indent="-171450">
              <a:buFont typeface="Arial" panose="020B0604020202020204" pitchFamily="34" charset="0"/>
              <a:buChar char="•"/>
            </a:pPr>
            <a:r>
              <a:rPr lang="en-AU" dirty="0"/>
              <a:t>Analytic formulae use basic mathematical and statistical equations to estimate the performance of a system</a:t>
            </a:r>
          </a:p>
          <a:p>
            <a:pPr marL="628650" lvl="1" indent="-171450">
              <a:buFont typeface="Arial" panose="020B0604020202020204" pitchFamily="34" charset="0"/>
              <a:buChar char="•"/>
            </a:pPr>
            <a:r>
              <a:rPr lang="en-AU" sz="1620" dirty="0"/>
              <a:t>This approach is highly abstract and uses simplified models. It is a quick and dirty approach but needs the expertise to model a system with a high level of detail while minimising assumptions.</a:t>
            </a:r>
          </a:p>
          <a:p>
            <a:pPr marL="628650" lvl="1" indent="-171450">
              <a:buFont typeface="Arial" panose="020B0604020202020204" pitchFamily="34" charset="0"/>
              <a:buChar char="•"/>
            </a:pPr>
            <a:r>
              <a:rPr lang="en-AU" sz="1620" dirty="0"/>
              <a:t>Only needs design and component benchmarks. Component benchmarks may be available from vendors or previously known use cases.</a:t>
            </a:r>
          </a:p>
          <a:p>
            <a:pPr marL="171450" lvl="0" indent="-171450">
              <a:buFont typeface="Arial" panose="020B0604020202020204" pitchFamily="34" charset="0"/>
              <a:buChar char="•"/>
            </a:pPr>
            <a:r>
              <a:rPr lang="en-AU" dirty="0"/>
              <a:t>Simulation of a system by building an abstract model. You can use off-the-shelf or bespoke tools.</a:t>
            </a:r>
          </a:p>
          <a:p>
            <a:pPr marL="628650" lvl="1" indent="-171450">
              <a:buFont typeface="Arial" panose="020B0604020202020204" pitchFamily="34" charset="0"/>
              <a:buChar char="•"/>
            </a:pPr>
            <a:r>
              <a:rPr lang="en-AU" sz="1620" dirty="0"/>
              <a:t>The used model contains many abstractions or simplifications.</a:t>
            </a:r>
          </a:p>
          <a:p>
            <a:pPr marL="628650" lvl="1" indent="-171450">
              <a:buFont typeface="Arial" panose="020B0604020202020204" pitchFamily="34" charset="0"/>
              <a:buChar char="•"/>
            </a:pPr>
            <a:r>
              <a:rPr lang="en-AU" sz="1620" dirty="0"/>
              <a:t>Only needs a design and benchmarks.</a:t>
            </a:r>
          </a:p>
          <a:p>
            <a:pPr marL="628650" lvl="1" indent="-171450">
              <a:buFont typeface="Arial" panose="020B0604020202020204" pitchFamily="34" charset="0"/>
              <a:buChar char="•"/>
            </a:pPr>
            <a:r>
              <a:rPr lang="en-AU" sz="1620" dirty="0"/>
              <a:t>With a simulation, you can explore variations and interactions and answer what-if questions.</a:t>
            </a:r>
          </a:p>
          <a:p>
            <a:pPr marL="171450" lvl="0" indent="-171450">
              <a:buFont typeface="Arial" panose="020B0604020202020204" pitchFamily="34" charset="0"/>
              <a:buChar char="•"/>
            </a:pPr>
            <a:r>
              <a:rPr lang="en-AU" dirty="0"/>
              <a:t>Monitoring involves the real system</a:t>
            </a:r>
          </a:p>
          <a:p>
            <a:pPr marL="628650" lvl="1" indent="-171450">
              <a:buFont typeface="Arial" panose="020B0604020202020204" pitchFamily="34" charset="0"/>
              <a:buChar char="•"/>
            </a:pPr>
            <a:r>
              <a:rPr lang="en-AU" sz="1620" dirty="0"/>
              <a:t>It needs a real deployed system and anticipated workload mix.</a:t>
            </a:r>
          </a:p>
          <a:p>
            <a:pPr marL="628650" lvl="1" indent="-171450">
              <a:buFont typeface="Arial" panose="020B0604020202020204" pitchFamily="34" charset="0"/>
              <a:buChar char="•"/>
            </a:pPr>
            <a:r>
              <a:rPr lang="en-AU" sz="1620" dirty="0"/>
              <a:t>Needs a monitoring framework to measure different aspects of the system, e.g., CPU utilisation and response time.</a:t>
            </a:r>
          </a:p>
          <a:p>
            <a:pPr marL="171450" lvl="0" indent="-171450">
              <a:buFont typeface="Arial" panose="020B0604020202020204" pitchFamily="34" charset="0"/>
              <a:buChar char="•"/>
            </a:pPr>
            <a:r>
              <a:rPr lang="en-AU" sz="1620" dirty="0"/>
              <a:t>The arrows illustrate the level of detail or effort required and the validity of the results.</a:t>
            </a:r>
          </a:p>
          <a:p>
            <a:pPr marL="628650" lvl="1" indent="-171450">
              <a:buFont typeface="Arial" panose="020B0604020202020204" pitchFamily="34" charset="0"/>
              <a:buChar char="•"/>
            </a:pPr>
            <a:r>
              <a:rPr lang="en-AU" dirty="0"/>
              <a:t>While monitoring gives the most valid results, it is quite costly as you need a real system and people to test and collect data.</a:t>
            </a:r>
          </a:p>
          <a:p>
            <a:pPr marL="628650" lvl="1" indent="-171450">
              <a:buFont typeface="Arial" panose="020B0604020202020204" pitchFamily="34" charset="0"/>
              <a:buChar char="•"/>
            </a:pPr>
            <a:r>
              <a:rPr lang="en-AU" dirty="0"/>
              <a:t>Whereas analytical formulae is a quick and dirty approach.</a:t>
            </a:r>
          </a:p>
        </p:txBody>
      </p:sp>
      <p:sp>
        <p:nvSpPr>
          <p:cNvPr id="4" name="Slide Number Placeholder 3"/>
          <p:cNvSpPr>
            <a:spLocks noGrp="1"/>
          </p:cNvSpPr>
          <p:nvPr>
            <p:ph type="sldNum" sz="quarter" idx="5"/>
          </p:nvPr>
        </p:nvSpPr>
        <p:spPr/>
        <p:txBody>
          <a:bodyPr/>
          <a:lstStyle/>
          <a:p>
            <a:fld id="{9A496215-5E4C-414D-A8DB-C38AA7CF7C2A}" type="slidenum">
              <a:rPr lang="en-AU" smtClean="0"/>
              <a:pPr/>
              <a:t>17</a:t>
            </a:fld>
            <a:endParaRPr lang="en-AU" dirty="0"/>
          </a:p>
        </p:txBody>
      </p:sp>
    </p:spTree>
    <p:extLst>
      <p:ext uri="{BB962C8B-B14F-4D97-AF65-F5344CB8AC3E}">
        <p14:creationId xmlns:p14="http://schemas.microsoft.com/office/powerpoint/2010/main" val="3087959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latency measures the time to complete a task on a system.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the blockchain context, it gives us an idea of</a:t>
            </a:r>
            <a:r>
              <a:rPr lang="en-AU" sz="1200" dirty="0"/>
              <a:t> </a:t>
            </a:r>
            <a:r>
              <a:rPr lang="en-AU" dirty="0"/>
              <a:t>transaction inclusion time in blockchains.</a:t>
            </a:r>
            <a:endParaRPr lang="en-AU"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For some blockchains, this can be the same as the time to finality but for others, time to finality can be much higher than latency.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diagram illustrates the transaction inclusion time in public blockchains.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Suppose a transaction arrives at time t</a:t>
            </a:r>
            <a:r>
              <a:rPr lang="en-AU" baseline="-25000" dirty="0"/>
              <a:t>1</a:t>
            </a:r>
            <a:r>
              <a:rPr lang="en-AU" dirty="0"/>
              <a:t> while the miner is already mining a block.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At t</a:t>
            </a:r>
            <a:r>
              <a:rPr lang="en-AU" baseline="-25000" dirty="0"/>
              <a:t>0</a:t>
            </a:r>
            <a:r>
              <a:rPr lang="en-AU" dirty="0"/>
              <a:t> miner starts mining the block for the current round, and it will take some time to mine, t</a:t>
            </a:r>
            <a:r>
              <a:rPr lang="en-AU" baseline="-25000" dirty="0"/>
              <a:t>2</a:t>
            </a:r>
            <a:r>
              <a:rPr lang="en-AU" dirty="0"/>
              <a:t> in figure (e.g., ~10 min Bitcoin).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So, at best the transaction can only get included in the next block.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If it gets included in the next block, the block will be confirmed once it is mined at time t</a:t>
            </a:r>
            <a:r>
              <a:rPr lang="en-AU" baseline="-25000" dirty="0"/>
              <a:t>3</a:t>
            </a:r>
            <a:r>
              <a:rPr lang="en-AU" dirty="0"/>
              <a:t>. The transaction sender or anyone else interested in the transaction can check its block inclusion at this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As the time between 2 blocks is the inter-block time (~12 sec in Ethereum and ~10 min Bitcoin), the block-containing transaction will be confirmed only after inter-block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We should also consider the delay as the transaction appeared between t</a:t>
            </a:r>
            <a:r>
              <a:rPr lang="en-AU" baseline="-25000" dirty="0"/>
              <a:t>0</a:t>
            </a:r>
            <a:r>
              <a:rPr lang="en-AU" dirty="0"/>
              <a:t> and t</a:t>
            </a:r>
            <a:r>
              <a:rPr lang="en-AU" baseline="-25000" dirty="0"/>
              <a:t>2</a:t>
            </a:r>
            <a:r>
              <a:rPr lang="en-AU" baseline="0" dirty="0"/>
              <a:t>. At best, t</a:t>
            </a:r>
            <a:r>
              <a:rPr lang="en-AU" baseline="-25000" dirty="0"/>
              <a:t>1</a:t>
            </a:r>
            <a:r>
              <a:rPr lang="en-AU" baseline="0" dirty="0"/>
              <a:t> = t</a:t>
            </a:r>
            <a:r>
              <a:rPr lang="en-AU" baseline="-25000" dirty="0"/>
              <a:t>2</a:t>
            </a:r>
            <a:r>
              <a:rPr lang="en-AU" baseline="0" dirty="0"/>
              <a:t> so no delay. At most, t</a:t>
            </a:r>
            <a:r>
              <a:rPr lang="en-AU" baseline="-25000" dirty="0"/>
              <a:t>0</a:t>
            </a:r>
            <a:r>
              <a:rPr lang="en-AU" baseline="0" dirty="0"/>
              <a:t> = t</a:t>
            </a:r>
            <a:r>
              <a:rPr lang="en-AU" baseline="-25000" dirty="0"/>
              <a:t>1</a:t>
            </a:r>
            <a:r>
              <a:rPr lang="en-AU" baseline="0" dirty="0"/>
              <a:t> and the delay is one inter-block time. So, we consider the average (0 + 1)/2 inter-block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aseline="0" dirty="0"/>
              <a:t>Therefore, the expected time to include a newly arriving transaction in a block is 1.5 inter-block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aseline="0" dirty="0"/>
              <a:t>This is of course under the assumption transaction sender pays a very high transaction fee to get miners’ attention to be included in the next block.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18</a:t>
            </a:fld>
            <a:endParaRPr lang="en-AU" dirty="0"/>
          </a:p>
        </p:txBody>
      </p:sp>
    </p:spTree>
    <p:extLst>
      <p:ext uri="{BB962C8B-B14F-4D97-AF65-F5344CB8AC3E}">
        <p14:creationId xmlns:p14="http://schemas.microsoft.com/office/powerpoint/2010/main" val="328566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reality, there are delay various delays everywhere.</a:t>
            </a:r>
          </a:p>
          <a:p>
            <a:pPr marL="171450" indent="-171450">
              <a:buFont typeface="Arial" panose="020B0604020202020204" pitchFamily="34" charset="0"/>
              <a:buChar char="•"/>
            </a:pPr>
            <a:r>
              <a:rPr lang="en-AU" dirty="0"/>
              <a:t>While you may issue the transaction at t</a:t>
            </a:r>
            <a:r>
              <a:rPr lang="en-AU" baseline="-25000" dirty="0"/>
              <a:t>1</a:t>
            </a:r>
            <a:r>
              <a:rPr lang="en-AU" dirty="0"/>
              <a:t> it will take a bit of time to reach a large fraction of miners, t</a:t>
            </a:r>
            <a:r>
              <a:rPr lang="en-AU" baseline="-25000" dirty="0"/>
              <a:t>1</a:t>
            </a:r>
            <a:r>
              <a:rPr lang="en-AU" dirty="0"/>
              <a:t>’ . t</a:t>
            </a:r>
            <a:r>
              <a:rPr lang="en-AU" baseline="-25000" dirty="0"/>
              <a:t>1</a:t>
            </a:r>
            <a:r>
              <a:rPr lang="en-AU" dirty="0"/>
              <a:t>.</a:t>
            </a:r>
          </a:p>
          <a:p>
            <a:pPr marL="171450" indent="-171450">
              <a:buFont typeface="Arial" panose="020B0604020202020204" pitchFamily="34" charset="0"/>
              <a:buChar char="•"/>
            </a:pPr>
            <a:r>
              <a:rPr lang="en-AU" dirty="0"/>
              <a:t>If the current block is mined by some other miner at time t</a:t>
            </a:r>
            <a:r>
              <a:rPr lang="en-AU" baseline="-25000" dirty="0"/>
              <a:t>2</a:t>
            </a:r>
            <a:r>
              <a:rPr lang="en-AU" dirty="0"/>
              <a:t>, the announcement of that block will take some time to reach other miners, t</a:t>
            </a:r>
            <a:r>
              <a:rPr lang="en-AU" baseline="-25000" dirty="0"/>
              <a:t>2</a:t>
            </a:r>
            <a:r>
              <a:rPr lang="en-AU" dirty="0"/>
              <a:t>’ &gt; t</a:t>
            </a:r>
            <a:r>
              <a:rPr lang="en-AU" baseline="-25000" dirty="0"/>
              <a:t>2</a:t>
            </a:r>
            <a:r>
              <a:rPr lang="en-AU" dirty="0"/>
              <a:t>.</a:t>
            </a:r>
          </a:p>
          <a:p>
            <a:pPr marL="171450" indent="-171450">
              <a:buFont typeface="Arial" panose="020B0604020202020204" pitchFamily="34" charset="0"/>
              <a:buChar char="•"/>
            </a:pPr>
            <a:r>
              <a:rPr lang="en-AU" dirty="0"/>
              <a:t>Once that block is received only the miner can build the next block because it needs to include the parent block’s hash in its block header. This also introduces a bit of a delay.</a:t>
            </a:r>
          </a:p>
          <a:p>
            <a:pPr marL="171450" indent="-171450">
              <a:buFont typeface="Arial" panose="020B0604020202020204" pitchFamily="34" charset="0"/>
              <a:buChar char="•"/>
            </a:pPr>
            <a:r>
              <a:rPr lang="en-AU" dirty="0"/>
              <a:t>Even if the block containing the transaction is built at time t</a:t>
            </a:r>
            <a:r>
              <a:rPr lang="en-AU" baseline="-25000" dirty="0"/>
              <a:t>3</a:t>
            </a:r>
            <a:r>
              <a:rPr lang="en-AU" dirty="0"/>
              <a:t>, it will take a bit of time to the transaction sender or anyone else to validate its inclusion in the block, t</a:t>
            </a:r>
            <a:r>
              <a:rPr lang="en-AU" baseline="-25000" dirty="0"/>
              <a:t>3</a:t>
            </a:r>
            <a:r>
              <a:rPr lang="en-AU" dirty="0"/>
              <a:t>’ &gt; t</a:t>
            </a:r>
            <a:r>
              <a:rPr lang="en-AU" baseline="-25000" dirty="0"/>
              <a:t>3</a:t>
            </a:r>
            <a:r>
              <a:rPr lang="en-AU" dirty="0"/>
              <a:t>.</a:t>
            </a:r>
          </a:p>
          <a:p>
            <a:pPr marL="171450" indent="-171450">
              <a:buFont typeface="Arial" panose="020B0604020202020204" pitchFamily="34" charset="0"/>
              <a:buChar char="•"/>
            </a:pPr>
            <a:r>
              <a:rPr lang="en-AU" dirty="0"/>
              <a:t>Therefore, t</a:t>
            </a:r>
            <a:r>
              <a:rPr lang="en-AU" baseline="-25000" dirty="0"/>
              <a:t>3</a:t>
            </a:r>
            <a:r>
              <a:rPr lang="en-AU" dirty="0"/>
              <a:t>’ – t</a:t>
            </a:r>
            <a:r>
              <a:rPr lang="en-AU" baseline="-25000" dirty="0"/>
              <a:t>1</a:t>
            </a:r>
            <a:r>
              <a:rPr lang="en-AU" dirty="0"/>
              <a:t> gas is higher than t</a:t>
            </a:r>
            <a:r>
              <a:rPr lang="en-AU" baseline="-25000" dirty="0"/>
              <a:t>3</a:t>
            </a:r>
            <a:r>
              <a:rPr lang="en-AU" dirty="0"/>
              <a:t> – t</a:t>
            </a:r>
            <a:r>
              <a:rPr lang="en-AU" baseline="-25000" dirty="0"/>
              <a:t>1</a:t>
            </a:r>
            <a:r>
              <a:rPr lang="en-AU" dirty="0"/>
              <a:t> gas in the previous slide and likely be quite close to 1.9 to 2 inter-block times.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Note the additional delays, </a:t>
            </a:r>
            <a:r>
              <a:rPr lang="en-AU" sz="1200" i="1" dirty="0"/>
              <a:t>TX propagation time,</a:t>
            </a:r>
            <a:r>
              <a:rPr lang="en-AU" dirty="0"/>
              <a:t> </a:t>
            </a:r>
            <a:r>
              <a:rPr lang="en-AU" sz="1200" i="1" dirty="0"/>
              <a:t>Block preparation time</a:t>
            </a:r>
            <a:r>
              <a:rPr lang="en-AU" sz="1200" i="0" dirty="0"/>
              <a:t> and </a:t>
            </a:r>
            <a:r>
              <a:rPr lang="en-AU" sz="1200" i="1" dirty="0"/>
              <a:t>Block propagation time</a:t>
            </a:r>
          </a:p>
        </p:txBody>
      </p:sp>
      <p:sp>
        <p:nvSpPr>
          <p:cNvPr id="4" name="Slide Number Placeholder 3"/>
          <p:cNvSpPr>
            <a:spLocks noGrp="1"/>
          </p:cNvSpPr>
          <p:nvPr>
            <p:ph type="sldNum" sz="quarter" idx="5"/>
          </p:nvPr>
        </p:nvSpPr>
        <p:spPr/>
        <p:txBody>
          <a:bodyPr/>
          <a:lstStyle/>
          <a:p>
            <a:fld id="{9A496215-5E4C-414D-A8DB-C38AA7CF7C2A}" type="slidenum">
              <a:rPr lang="en-AU" smtClean="0"/>
              <a:pPr/>
              <a:t>19</a:t>
            </a:fld>
            <a:endParaRPr lang="en-AU" dirty="0"/>
          </a:p>
        </p:txBody>
      </p:sp>
    </p:spTree>
    <p:extLst>
      <p:ext uri="{BB962C8B-B14F-4D97-AF65-F5344CB8AC3E}">
        <p14:creationId xmlns:p14="http://schemas.microsoft.com/office/powerpoint/2010/main" val="177076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We’ll start with an introduction to functional suitability, though it is more about functional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Then we discuss functional performance efficiency. However, we focus only on latency and through which characterises the time behaviour of a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Finally, we discuss availability and recoverability under reliability</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dirty="0"/>
          </a:p>
        </p:txBody>
      </p:sp>
    </p:spTree>
    <p:extLst>
      <p:ext uri="{BB962C8B-B14F-4D97-AF65-F5344CB8AC3E}">
        <p14:creationId xmlns:p14="http://schemas.microsoft.com/office/powerpoint/2010/main" val="1292272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Also, there are other major sources of variation in latency.</a:t>
            </a:r>
          </a:p>
          <a:p>
            <a:pPr marL="171450" indent="-171450">
              <a:buFont typeface="Arial" panose="020B0604020202020204" pitchFamily="34" charset="0"/>
              <a:buChar char="•"/>
            </a:pPr>
            <a:r>
              <a:rPr lang="en-AU" dirty="0"/>
              <a:t>10 min inter-block time in Bitcoin is average, and the actual time gap between 2 blocks can vary widely.</a:t>
            </a:r>
          </a:p>
          <a:p>
            <a:pPr marL="628650" lvl="1" indent="-171450">
              <a:buFont typeface="Arial" panose="020B0604020202020204" pitchFamily="34" charset="0"/>
              <a:buChar char="•"/>
            </a:pPr>
            <a:r>
              <a:rPr lang="en-AU" dirty="0"/>
              <a:t>Sometimes 2 blocks may be built quite close to each other (&lt; 2 min is not uncommon in Bitcoin) or very much appear (&gt; 20 min is not uncommon either).</a:t>
            </a:r>
          </a:p>
          <a:p>
            <a:pPr marL="171450" lvl="0" indent="-171450">
              <a:buFont typeface="Arial" panose="020B0604020202020204" pitchFamily="34" charset="0"/>
              <a:buChar char="•"/>
            </a:pPr>
            <a:r>
              <a:rPr lang="en-AU" dirty="0"/>
              <a:t>So how much a transaction waits before being included in a block is depends on the previous block’s inter-block time.</a:t>
            </a:r>
          </a:p>
          <a:p>
            <a:pPr marL="171450" lvl="0" indent="-171450">
              <a:buFont typeface="Arial" panose="020B0604020202020204" pitchFamily="34" charset="0"/>
              <a:buChar char="•"/>
            </a:pPr>
            <a:r>
              <a:rPr lang="en-AU" dirty="0"/>
              <a:t>Once the transaction is included in that block needs to be mined, and the time mine the current block can also vary widely.</a:t>
            </a:r>
          </a:p>
          <a:p>
            <a:pPr marL="171450" lvl="0" indent="-171450">
              <a:buFont typeface="Arial" panose="020B0604020202020204" pitchFamily="34" charset="0"/>
              <a:buChar char="•"/>
            </a:pPr>
            <a:r>
              <a:rPr lang="en-AU" dirty="0"/>
              <a:t>Another source of variability is the transaction fee.</a:t>
            </a:r>
          </a:p>
          <a:p>
            <a:pPr marL="628650" lvl="1" indent="-171450">
              <a:buFont typeface="Arial" panose="020B0604020202020204" pitchFamily="34" charset="0"/>
              <a:buChar char="•"/>
            </a:pPr>
            <a:r>
              <a:rPr lang="en-AU" dirty="0"/>
              <a:t>If the fee is high compared to other pending transactions, miners are likely to include the transaction in the next block. Otherwise, it may be substantially delayed.</a:t>
            </a:r>
          </a:p>
          <a:p>
            <a:pPr marL="628650" lvl="1" indent="-171450">
              <a:buFont typeface="Arial" panose="020B0604020202020204" pitchFamily="34" charset="0"/>
              <a:buChar char="•"/>
            </a:pPr>
            <a:r>
              <a:rPr lang="en-AU" dirty="0"/>
              <a:t>There could also be a small fraction of altruistic miners that do not care about transaction fees and make include transactions based on their preferred order, e.g., first in best dress (aka FIFO).</a:t>
            </a:r>
          </a:p>
        </p:txBody>
      </p:sp>
      <p:sp>
        <p:nvSpPr>
          <p:cNvPr id="4" name="Slide Number Placeholder 3"/>
          <p:cNvSpPr>
            <a:spLocks noGrp="1"/>
          </p:cNvSpPr>
          <p:nvPr>
            <p:ph type="sldNum" sz="quarter" idx="5"/>
          </p:nvPr>
        </p:nvSpPr>
        <p:spPr/>
        <p:txBody>
          <a:bodyPr/>
          <a:lstStyle/>
          <a:p>
            <a:fld id="{9A496215-5E4C-414D-A8DB-C38AA7CF7C2A}" type="slidenum">
              <a:rPr lang="en-AU" smtClean="0"/>
              <a:pPr/>
              <a:t>20</a:t>
            </a:fld>
            <a:endParaRPr lang="en-AU" dirty="0"/>
          </a:p>
        </p:txBody>
      </p:sp>
    </p:spTree>
    <p:extLst>
      <p:ext uri="{BB962C8B-B14F-4D97-AF65-F5344CB8AC3E}">
        <p14:creationId xmlns:p14="http://schemas.microsoft.com/office/powerpoint/2010/main" val="1765455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T</a:t>
            </a:r>
            <a:r>
              <a:rPr lang="en-US" baseline="0" dirty="0"/>
              <a:t>he latency of blockchain can be a major drawback. As seen by the CDF in the left graph, there is considerable variability to include a transaction in a block. These results are from a private blockchain test.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 2nd graph is also a CDF from actual Ethereum transaction data. We can see the different gas prices lead to different distributions. Anyway, in all distributions there’s a considerable variability.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Given additional delays involved in propagating transactions and blocks, latency experienced by a transaction is more like 1.9 to 2 inter-block times.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kern="1200" dirty="0">
                <a:solidFill>
                  <a:schemeClr val="tx1"/>
                </a:solidFill>
                <a:effectLst/>
                <a:latin typeface="+mn-lt"/>
                <a:ea typeface="+mn-ea"/>
                <a:cs typeface="+mn-cs"/>
              </a:rPr>
              <a:t>Although longer than in conventional systems, these transaction latencies may be acceptable for some use cases. </a:t>
            </a:r>
            <a:r>
              <a:rPr lang="en-AU" sz="1100" dirty="0"/>
              <a:t>You need to design your system to cope with this to meet requirements.</a:t>
            </a:r>
          </a:p>
          <a:p>
            <a:pPr marL="171450" lvl="0" indent="-171450">
              <a:buFont typeface="Arial" charset="0"/>
              <a:buChar char="•"/>
            </a:pPr>
            <a:r>
              <a:rPr lang="en-US" sz="1100" kern="1200" dirty="0">
                <a:solidFill>
                  <a:schemeClr val="tx1"/>
                </a:solidFill>
                <a:effectLst/>
                <a:latin typeface="+mn-lt"/>
                <a:ea typeface="+mn-ea"/>
                <a:cs typeface="+mn-cs"/>
              </a:rPr>
              <a:t>It will still be important to be able to accurately predict system-level latency during the design phase, to assess the impact of this limitation on system requirements.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459850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figure illustrates the latency for private blockchains with PoA (Proof of Authority) consensus like Hyperledger Fabric.</a:t>
            </a:r>
          </a:p>
          <a:p>
            <a:pPr marL="171450" indent="-171450">
              <a:buFont typeface="Arial" panose="020B0604020202020204" pitchFamily="34" charset="0"/>
              <a:buChar char="•"/>
            </a:pPr>
            <a:r>
              <a:rPr lang="en-AU" dirty="0"/>
              <a:t>Assuming the transaction arrives before the small window near the end of inter-block time where the next block is constructed by the Authority, i.e. t</a:t>
            </a:r>
            <a:r>
              <a:rPr lang="en-AU" baseline="-25000" dirty="0"/>
              <a:t>1</a:t>
            </a:r>
            <a:r>
              <a:rPr lang="en-AU" dirty="0"/>
              <a:t> &lt; t</a:t>
            </a:r>
            <a:r>
              <a:rPr lang="en-AU" baseline="-25000" dirty="0"/>
              <a:t>2</a:t>
            </a:r>
          </a:p>
          <a:p>
            <a:pPr marL="628650" lvl="1" indent="-171450">
              <a:buFont typeface="Arial" panose="020B0604020202020204" pitchFamily="34" charset="0"/>
              <a:buChar char="•"/>
            </a:pPr>
            <a:r>
              <a:rPr lang="en-AU" dirty="0"/>
              <a:t>Given the same argument where the transaction may arrive just before the block is built or just after the previous block was built, the average latency is (0 + inter-block time) / 2.</a:t>
            </a:r>
          </a:p>
          <a:p>
            <a:pPr marL="171450" indent="-171450">
              <a:buFont typeface="Arial" panose="020B0604020202020204" pitchFamily="34" charset="0"/>
              <a:buChar char="•"/>
            </a:pPr>
            <a:r>
              <a:rPr lang="en-AU" dirty="0"/>
              <a:t>This can be tricky as inter-block time tends to be much smaller in private blockchains, but in this case, will have lower transaction latency anyway</a:t>
            </a:r>
          </a:p>
        </p:txBody>
      </p:sp>
      <p:sp>
        <p:nvSpPr>
          <p:cNvPr id="4" name="Slide Number Placeholder 3"/>
          <p:cNvSpPr>
            <a:spLocks noGrp="1"/>
          </p:cNvSpPr>
          <p:nvPr>
            <p:ph type="sldNum" sz="quarter" idx="5"/>
          </p:nvPr>
        </p:nvSpPr>
        <p:spPr/>
        <p:txBody>
          <a:bodyPr/>
          <a:lstStyle/>
          <a:p>
            <a:fld id="{9A496215-5E4C-414D-A8DB-C38AA7CF7C2A}" type="slidenum">
              <a:rPr lang="en-AU" smtClean="0"/>
              <a:pPr/>
              <a:t>22</a:t>
            </a:fld>
            <a:endParaRPr lang="en-AU" dirty="0"/>
          </a:p>
        </p:txBody>
      </p:sp>
    </p:spTree>
    <p:extLst>
      <p:ext uri="{BB962C8B-B14F-4D97-AF65-F5344CB8AC3E}">
        <p14:creationId xmlns:p14="http://schemas.microsoft.com/office/powerpoint/2010/main" val="2678104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These are a few things an architect can do to deal with high transaction latency and its variability:</a:t>
            </a:r>
          </a:p>
          <a:p>
            <a:pPr marL="171450" indent="-171450">
              <a:buFont typeface="Arial" panose="020B0604020202020204" pitchFamily="34" charset="0"/>
              <a:buChar char="•"/>
            </a:pPr>
            <a:r>
              <a:rPr lang="en-AU" dirty="0"/>
              <a:t>The transaction fee is the only thing a user can control. Hence, offer a transaction fee that meets/exceeds miners’ expectations. For this, you need an idea about transaction fees paid by similar transactions in the recent past.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Ethereum TX fee = Gas price x Gas used. As the gas price is user-defined that’s what you can control.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Such estimates can be found on MetaMask and </a:t>
            </a:r>
            <a:r>
              <a:rPr lang="en-AU" dirty="0">
                <a:effectLst/>
                <a:latin typeface="Helvetica Neue" panose="02000503000000020004" pitchFamily="2" charset="0"/>
              </a:rPr>
              <a:t>https://www.ethgasstation.info/</a:t>
            </a:r>
          </a:p>
          <a:p>
            <a:pPr marL="171450" lvl="0" indent="-171450">
              <a:buFont typeface="Arial" panose="020B0604020202020204" pitchFamily="34" charset="0"/>
              <a:buChar char="•"/>
            </a:pPr>
            <a:r>
              <a:rPr lang="en-AU" dirty="0"/>
              <a:t>Choose the smallest number of confirmation blocks that is “safe” for your application</a:t>
            </a:r>
          </a:p>
          <a:p>
            <a:pPr marL="628650" lvl="1" indent="-171450">
              <a:buFont typeface="Arial" panose="020B0604020202020204" pitchFamily="34" charset="0"/>
              <a:buChar char="•"/>
            </a:pPr>
            <a:r>
              <a:rPr lang="en-AU" dirty="0"/>
              <a:t>While 6 confirmation blocks is the standard in Bitcoin, an application that wants to minimise risk further may choose to wait for 10-12 confirmation blocks.</a:t>
            </a:r>
          </a:p>
          <a:p>
            <a:pPr marL="171450" lvl="0" indent="-171450">
              <a:buFont typeface="Arial" panose="020B0604020202020204" pitchFamily="34" charset="0"/>
              <a:buChar char="•"/>
            </a:pPr>
            <a:r>
              <a:rPr lang="en-AU" dirty="0"/>
              <a:t>If you are hosting a DApp, then using another blockchain (private? or a public blockchain with lower latency) is an option.</a:t>
            </a:r>
          </a:p>
          <a:p>
            <a:pPr marL="628650" lvl="1" indent="-171450">
              <a:buFont typeface="Arial" panose="020B0604020202020204" pitchFamily="34" charset="0"/>
              <a:buChar char="•"/>
            </a:pPr>
            <a:r>
              <a:rPr lang="en-AU" dirty="0"/>
              <a:t>E.g., as Ethereum transactions fees have substantially increased over the last 2-3 years, many NFTs have moved out of Ethereum into other platforms like https://flow.com/</a:t>
            </a:r>
          </a:p>
          <a:p>
            <a:pPr marL="628650" lvl="1" indent="-171450">
              <a:buFont typeface="Arial" panose="020B0604020202020204" pitchFamily="34" charset="0"/>
              <a:buChar char="•"/>
            </a:pPr>
            <a:r>
              <a:rPr lang="en-AU" dirty="0"/>
              <a:t>If private, you can choose to use a blockchain with other consensus algorithms (PBFT, PoA, …). Essentially, try to avoid Nakamoto consensus, so you can avoid confirmation blocks.</a:t>
            </a:r>
          </a:p>
          <a:p>
            <a:pPr marL="628650" lvl="1" indent="-171450">
              <a:buFont typeface="Arial" panose="020B0604020202020204" pitchFamily="34" charset="0"/>
              <a:buChar char="•"/>
            </a:pPr>
            <a:r>
              <a:rPr lang="en-AU" dirty="0"/>
              <a:t>Reducing the inter-block time is also an option. However, you cannot make it very small given the latency to propagate blocks across the globe.</a:t>
            </a:r>
          </a:p>
          <a:p>
            <a:pPr marL="628650" lvl="1" indent="-171450">
              <a:buFont typeface="Arial" panose="020B0604020202020204" pitchFamily="34" charset="0"/>
              <a:buChar char="•"/>
            </a:pPr>
            <a:r>
              <a:rPr lang="en-AU" dirty="0"/>
              <a:t>Work off-chain, e.g. use layer 2 solutions such as a “state channel” design pattern. These will be discussed in a later session.</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23</a:t>
            </a:fld>
            <a:endParaRPr lang="en-AU" dirty="0"/>
          </a:p>
        </p:txBody>
      </p:sp>
    </p:spTree>
    <p:extLst>
      <p:ext uri="{BB962C8B-B14F-4D97-AF65-F5344CB8AC3E}">
        <p14:creationId xmlns:p14="http://schemas.microsoft.com/office/powerpoint/2010/main" val="4079977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AU" noProof="0" dirty="0"/>
              <a:t>Here is an example of a </a:t>
            </a:r>
            <a:r>
              <a:rPr lang="en-AU" baseline="0" noProof="0" dirty="0"/>
              <a:t>blockchain being used to facilitate business processes across multiple parties.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AU" noProof="0" dirty="0"/>
              <a:t>A business process instance can be represented as a smart contract on a blockchain.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AU" noProof="0" dirty="0"/>
              <a:t>E.g., the figure is a BPMN diagram with 4 activities. Activity 1 is followed by 2 parallel activities (the diamond is called a gateway and may indicate parallel and exclusive execution options). Then the fast activity is followed by another activity before the business process terminates.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AU" noProof="0" dirty="0"/>
              <a:t>Each activity in the business process can be a different function in the smart contract. You need to call these functions in the desired order to achieve proper business process exaction.</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AU" noProof="0" dirty="0"/>
              <a:t>An off-chain “trigger component” can check the process state and invoke the next activity in the process.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AU" sz="1200" kern="1200" noProof="0" dirty="0">
                <a:solidFill>
                  <a:schemeClr val="tx1"/>
                </a:solidFill>
                <a:effectLst/>
                <a:latin typeface="+mn-lt"/>
                <a:ea typeface="+mn-ea"/>
                <a:cs typeface="+mn-cs"/>
              </a:rPr>
              <a:t>As smart contracts cannot interact directly with the external world, a trigger component should be used to connect the processes executing on blockchain to enterprise systems by acting as an agent for an organisation. The trigger manages keys, keeps track of the data payload in API calls, and can interact with external services including other databases or web services.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AU" sz="1200" kern="1200" noProof="0" dirty="0">
                <a:solidFill>
                  <a:schemeClr val="tx1"/>
                </a:solidFill>
                <a:effectLst/>
                <a:latin typeface="+mn-lt"/>
                <a:ea typeface="+mn-ea"/>
                <a:cs typeface="+mn-cs"/>
              </a:rPr>
              <a:t>Generally,</a:t>
            </a:r>
            <a:r>
              <a:rPr lang="en-AU" sz="1200" kern="1200" baseline="0" noProof="0" dirty="0">
                <a:solidFill>
                  <a:schemeClr val="tx1"/>
                </a:solidFill>
                <a:effectLst/>
                <a:latin typeface="+mn-lt"/>
                <a:ea typeface="+mn-ea"/>
                <a:cs typeface="+mn-cs"/>
              </a:rPr>
              <a:t> each organization has to deploy its trigger and at least one blockchain full node connected to the blockchain.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AU" noProof="0" dirty="0"/>
              <a:t>If activity is automated, it can either be executed on-chain or an external information system can immediately issue a transaction. In such cases, the delay is relatively low.</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AU" noProof="0" dirty="0"/>
              <a:t>If the activity is handled manually there can be considerable delay in issuing a transaction to move the process to the next activity.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AU" sz="1100" kern="1200" baseline="0" noProof="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AU" sz="1100" kern="1200" noProof="0" dirty="0">
              <a:solidFill>
                <a:schemeClr val="tx1"/>
              </a:solidFill>
              <a:effectLst/>
              <a:latin typeface="+mn-lt"/>
              <a:ea typeface="+mn-ea"/>
              <a:cs typeface="+mn-cs"/>
            </a:endParaRPr>
          </a:p>
        </p:txBody>
      </p:sp>
    </p:spTree>
    <p:extLst>
      <p:ext uri="{BB962C8B-B14F-4D97-AF65-F5344CB8AC3E}">
        <p14:creationId xmlns:p14="http://schemas.microsoft.com/office/powerpoint/2010/main" val="280012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Here’s how we can get a quick and dirty estimate of the time to execute this business process using transactions.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As Activity 1 is the 1</a:t>
            </a:r>
            <a:r>
              <a:rPr lang="en-US" baseline="30000" dirty="0"/>
              <a:t>st</a:t>
            </a:r>
            <a:r>
              <a:rPr lang="en-US" baseline="0" dirty="0"/>
              <a:t> activity at least we can get the transaction that invokes or compete it within 1.5 x inter-block time (as per previous assumptions).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Activity 1 is then followed up by the fast automated activity. However, this can only be performed once we know that the transaction for Activity 1 gets included in a block.  This small delay is enough to get 2 times the inter-block delay as we discussed a few slides ago (as it is </a:t>
            </a:r>
            <a:r>
              <a:rPr lang="en-AU" sz="1200" dirty="0"/>
              <a:t>still too late to include in the next block</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Then the final activity involves a manual task hence like to take at least 10 seconds. Such delay may be relatively higher compared to the inter-block time (10 s delay vs 12-sec inter-block time in Ethereum) and should be counted towards the final delay. Then once that transaction is issued, at best, we need to wait for another 1.5 x inter-block time to get that transaction included in a block.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a:p>
        </p:txBody>
      </p:sp>
    </p:spTree>
    <p:extLst>
      <p:ext uri="{BB962C8B-B14F-4D97-AF65-F5344CB8AC3E}">
        <p14:creationId xmlns:p14="http://schemas.microsoft.com/office/powerpoint/2010/main" val="265219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Throughput is the no of transactions you can process in a unit of time.</a:t>
            </a:r>
          </a:p>
          <a:p>
            <a:pPr marL="628650" lvl="1" indent="-171450">
              <a:buFont typeface="Arial" panose="020B0604020202020204" pitchFamily="34" charset="0"/>
              <a:buChar char="•"/>
            </a:pPr>
            <a:r>
              <a:rPr lang="en-AU" dirty="0"/>
              <a:t>E.g., as of 2017, Visa had a peak capacity to process 65,000 TPS. Typically, they process a few thousand TXs per second. With COVID, these numbers only went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TPS – TXs per Second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See https://www.visa.co.uk/dam/VCOM/download/corporate/media/visanet-technology/aboutvisafactsheet.pdf </a:t>
            </a:r>
          </a:p>
          <a:p>
            <a:pPr marL="171450" indent="-171450">
              <a:buFont typeface="Arial" panose="020B0604020202020204" pitchFamily="34" charset="0"/>
              <a:buChar char="•"/>
            </a:pPr>
            <a:r>
              <a:rPr lang="en-AU" dirty="0"/>
              <a:t>When Public-permissionless blockchains typically have poor TX throughput, e.g., Bitcoin has poor throughput of 3-7 TPS, and Ethereum processes 7-25 TPS. Ethereum 2l0 numbers are expected to go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See </a:t>
            </a:r>
            <a:r>
              <a:rPr lang="en-AU" sz="1200" dirty="0">
                <a:hlinkClick r:id="rId3"/>
              </a:rPr>
              <a:t>https://medium.com/coinmonks/understanding-cryptocurrency-transaction-speeds-f9731fd93cb3</a:t>
            </a:r>
            <a:endParaRPr lang="en-AU" dirty="0"/>
          </a:p>
          <a:p>
            <a:pPr marL="171450" indent="-171450">
              <a:buFont typeface="Arial" panose="020B0604020202020204" pitchFamily="34" charset="0"/>
              <a:buChar char="•"/>
            </a:pPr>
            <a:r>
              <a:rPr lang="en-AU" dirty="0"/>
              <a:t>The numbers are much better for public-permissioned blockchains. However, most of these blockchains either handle or claim numbers only for cryptocurrency transactions.</a:t>
            </a:r>
          </a:p>
          <a:p>
            <a:pPr marL="628650" lvl="1" indent="-171450">
              <a:buFont typeface="Arial" panose="020B0604020202020204" pitchFamily="34" charset="0"/>
              <a:buChar char="•"/>
            </a:pPr>
            <a:r>
              <a:rPr lang="en-AU" dirty="0"/>
              <a:t>E.g., Ripple and Stellar clams 1,000+ TPS. Hedera claims more than 10,000 TPS.</a:t>
            </a:r>
          </a:p>
          <a:p>
            <a:pPr marL="171450" indent="-171450">
              <a:buFont typeface="Arial" panose="020B0604020202020204" pitchFamily="34" charset="0"/>
              <a:buChar char="•"/>
            </a:pPr>
            <a:r>
              <a:rPr lang="en-AU" dirty="0"/>
              <a:t>For permissioned blockchains, performance numbers depend on the test setup. The following numbers can be found in recent publications or vendor websites.</a:t>
            </a:r>
          </a:p>
          <a:p>
            <a:pPr marL="628650" lvl="1" indent="-171450">
              <a:buFont typeface="Arial" panose="020B0604020202020204" pitchFamily="34" charset="0"/>
              <a:buChar char="•"/>
            </a:pPr>
            <a:r>
              <a:rPr lang="en-AU" dirty="0"/>
              <a:t>Private Ethereum network based on Quorum handles 50 TPS, while Hyperledger Besu has been shown to achieve 500 TPS</a:t>
            </a:r>
          </a:p>
          <a:p>
            <a:pPr marL="628650" lvl="1" indent="-171450">
              <a:buFont typeface="Arial" panose="020B0604020202020204" pitchFamily="34" charset="0"/>
              <a:buChar char="•"/>
            </a:pPr>
            <a:r>
              <a:rPr lang="en-AU" dirty="0"/>
              <a:t>Hyperledger Fabric can process 1,000+ public TXs and 500+ private TXs involving private data collections (PDCs)</a:t>
            </a:r>
          </a:p>
          <a:p>
            <a:pPr marL="628650" lvl="1" indent="-171450">
              <a:buFont typeface="Arial" panose="020B0604020202020204" pitchFamily="34" charset="0"/>
              <a:buChar char="•"/>
            </a:pPr>
            <a:r>
              <a:rPr lang="en-AU" dirty="0"/>
              <a:t>R3 Corda website claims 170 TPS</a:t>
            </a:r>
          </a:p>
          <a:p>
            <a:pPr marL="171450" indent="-171450">
              <a:buFont typeface="Arial" panose="020B0604020202020204" pitchFamily="34" charset="0"/>
              <a:buChar char="•"/>
            </a:pPr>
            <a:r>
              <a:rPr lang="en-AU" dirty="0"/>
              <a:t>A few 10s of TPS with the ability to handle a few 100s of TPS during peaks would be sufficient for most commercial applications. Also, be aware that the numbers heavily depend on the network set-up and types of transactions.</a:t>
            </a:r>
          </a:p>
          <a:p>
            <a:pPr marL="171450" indent="-171450">
              <a:buFont typeface="Arial" panose="020B0604020202020204" pitchFamily="34" charset="0"/>
              <a:buChar char="•"/>
            </a:pPr>
            <a:r>
              <a:rPr lang="en-AU" dirty="0"/>
              <a:t>You, as an individual, are unlikely to create system overload!</a:t>
            </a:r>
          </a:p>
          <a:p>
            <a:pPr marL="628650" lvl="1" indent="-171450">
              <a:buFont typeface="Arial" panose="020B0604020202020204" pitchFamily="34" charset="0"/>
              <a:buChar char="•"/>
            </a:pPr>
            <a:r>
              <a:rPr lang="en-AU" dirty="0"/>
              <a:t>But, you need to understand trends in network utilisation and bottlenecks, as they will impact your transaction.</a:t>
            </a:r>
          </a:p>
          <a:p>
            <a:pPr marL="628650" lvl="1" indent="-171450">
              <a:buFont typeface="Arial" panose="020B0604020202020204" pitchFamily="34" charset="0"/>
              <a:buChar char="•"/>
            </a:pPr>
            <a:r>
              <a:rPr lang="en-AU" dirty="0"/>
              <a:t>E.g. As of Dec 2017 ~ 1/3 TXs on Ethereum were for Cryptokitties. Forsage is a pyramid scheme that also congested the network at times.</a:t>
            </a:r>
          </a:p>
        </p:txBody>
      </p:sp>
      <p:sp>
        <p:nvSpPr>
          <p:cNvPr id="4" name="Slide Number Placeholder 3"/>
          <p:cNvSpPr>
            <a:spLocks noGrp="1"/>
          </p:cNvSpPr>
          <p:nvPr>
            <p:ph type="sldNum" sz="quarter" idx="5"/>
          </p:nvPr>
        </p:nvSpPr>
        <p:spPr/>
        <p:txBody>
          <a:bodyPr/>
          <a:lstStyle/>
          <a:p>
            <a:fld id="{CC27A11D-AD98-434C-A1DD-B0717C45F4BF}" type="slidenum">
              <a:rPr lang="en-AU" smtClean="0"/>
              <a:t>26</a:t>
            </a:fld>
            <a:endParaRPr lang="en-AU" dirty="0"/>
          </a:p>
        </p:txBody>
      </p:sp>
    </p:spTree>
    <p:extLst>
      <p:ext uri="{BB962C8B-B14F-4D97-AF65-F5344CB8AC3E}">
        <p14:creationId xmlns:p14="http://schemas.microsoft.com/office/powerpoint/2010/main" val="4278417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Block configuration effect system performance.</a:t>
            </a:r>
          </a:p>
          <a:p>
            <a:pPr marL="171450" indent="-171450">
              <a:buFont typeface="Arial" panose="020B0604020202020204" pitchFamily="34" charset="0"/>
              <a:buChar char="•"/>
            </a:pPr>
            <a:r>
              <a:rPr lang="en-AU" dirty="0"/>
              <a:t>Given a sufficient no of transactions are waiting to be included in a block, transaction throughput (i.e., no of transactions included in a block within unit time) depends on block size and average inter-block time (i.e., time between 2 blocks).</a:t>
            </a:r>
          </a:p>
          <a:p>
            <a:pPr marL="171450" indent="-171450">
              <a:buFont typeface="Arial" panose="020B0604020202020204" pitchFamily="34" charset="0"/>
              <a:buChar char="•"/>
            </a:pPr>
            <a:r>
              <a:rPr lang="en-AU" dirty="0"/>
              <a:t>Therefore, it looks natural to increase the block size while reducing inter-block time. But this is not straightforward.</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Block size can be increased by increasing block size in MB (e.g., Bitcoin) or gas limit (e.g., Ethereum).</a:t>
            </a:r>
          </a:p>
          <a:p>
            <a:pPr marL="171450" lvl="0" indent="-171450">
              <a:buFont typeface="Arial" panose="020B0604020202020204" pitchFamily="34" charset="0"/>
              <a:buChar char="•"/>
            </a:pPr>
            <a:r>
              <a:rPr lang="en-AU" dirty="0"/>
              <a:t>When the block size is high, we can include more TXs per block. Therefore, TX throughput is increased. Also, miner can collect more TX fees per block.</a:t>
            </a:r>
          </a:p>
          <a:p>
            <a:pPr marL="171450" lvl="0" indent="-171450">
              <a:buFont typeface="Arial" panose="020B0604020202020204" pitchFamily="34" charset="0"/>
              <a:buChar char="•"/>
            </a:pPr>
            <a:r>
              <a:rPr lang="en-AU" dirty="0"/>
              <a:t>However, large blocks need more time to replicate across the network, e.g., think of downloading a large file.</a:t>
            </a:r>
          </a:p>
          <a:p>
            <a:pPr marL="628650" lvl="1" indent="-171450">
              <a:buFont typeface="Arial" panose="020B0604020202020204" pitchFamily="34" charset="0"/>
              <a:buChar char="•"/>
            </a:pPr>
            <a:r>
              <a:rPr lang="en-AU" dirty="0"/>
              <a:t>While one block slowly propagates another miner who didn’t hear about that block, may build a competing block and propagates that.</a:t>
            </a:r>
          </a:p>
          <a:p>
            <a:pPr marL="628650" lvl="1" indent="-171450">
              <a:buFont typeface="Arial" panose="020B0604020202020204" pitchFamily="34" charset="0"/>
              <a:buChar char="•"/>
            </a:pPr>
            <a:r>
              <a:rPr lang="en-AU" dirty="0"/>
              <a:t>This Increases frequency of forks, i.e., more competing blocks. </a:t>
            </a:r>
          </a:p>
          <a:p>
            <a:pPr marL="628650" lvl="1" indent="-171450">
              <a:buFont typeface="Arial" panose="020B0604020202020204" pitchFamily="34" charset="0"/>
              <a:buChar char="•"/>
            </a:pPr>
            <a:r>
              <a:rPr lang="en-AU" dirty="0"/>
              <a:t>As as per Nakamoto consensus we need to wait till longest chain of blocks emerge, which will take more time to appear due to many competing blocks (or may not be ever). Therefore, we need more confirmation blocks before accepting a TX as final with high probability.</a:t>
            </a:r>
          </a:p>
          <a:p>
            <a:pPr marL="171450" lvl="0" indent="-171450">
              <a:buFont typeface="Arial" panose="020B0604020202020204" pitchFamily="34" charset="0"/>
              <a:buChar char="•"/>
            </a:pPr>
            <a:r>
              <a:rPr lang="en-AU" dirty="0"/>
              <a:t>Large blocks also take time to fill up if not enough transactions are waiting in the transaction pool.</a:t>
            </a:r>
          </a:p>
          <a:p>
            <a:pPr marL="628650" lvl="1" indent="-171450">
              <a:buFont typeface="Arial" panose="020B0604020202020204" pitchFamily="34" charset="0"/>
              <a:buChar char="•"/>
            </a:pPr>
            <a:r>
              <a:rPr lang="en-AU" dirty="0"/>
              <a:t>This will results in empty or small block.</a:t>
            </a:r>
          </a:p>
          <a:p>
            <a:pPr marL="628650" lvl="1" indent="-171450">
              <a:buFont typeface="Arial" panose="020B0604020202020204" pitchFamily="34" charset="0"/>
              <a:buChar char="•"/>
            </a:pPr>
            <a:r>
              <a:rPr lang="en-AU" dirty="0"/>
              <a:t>Empty/small blocks may also happen when mining reward is very high compared to TX fees. So rather than bothering to include TXs miners may start block building as soon as previous block is received</a:t>
            </a:r>
          </a:p>
          <a:p>
            <a:pPr marL="628650" lvl="1" indent="-171450">
              <a:buFont typeface="Arial" panose="020B0604020202020204" pitchFamily="34" charset="0"/>
              <a:buChar char="•"/>
            </a:pPr>
            <a:r>
              <a:rPr lang="en-AU" dirty="0"/>
              <a:t>Alternatively, if we wait for the block to be fill it increases the inter-block time, reducing throughput</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27</a:t>
            </a:fld>
            <a:endParaRPr lang="en-AU" dirty="0"/>
          </a:p>
        </p:txBody>
      </p:sp>
    </p:spTree>
    <p:extLst>
      <p:ext uri="{BB962C8B-B14F-4D97-AF65-F5344CB8AC3E}">
        <p14:creationId xmlns:p14="http://schemas.microsoft.com/office/powerpoint/2010/main" val="2242661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other option is to reduce inter-block time. When it’s reduced we can increase throughput as per the previous equation.</a:t>
            </a:r>
          </a:p>
          <a:p>
            <a:pPr marL="171450" indent="-171450">
              <a:buFont typeface="Arial" panose="020B0604020202020204" pitchFamily="34" charset="0"/>
              <a:buChar char="•"/>
            </a:pPr>
            <a:r>
              <a:rPr lang="en-AU" dirty="0"/>
              <a:t>However, it can’t be too small such that it’s close to or shorter than the block propagation time across the network. Then new blocks get generated before the previous block is known by most of the network.</a:t>
            </a:r>
          </a:p>
          <a:p>
            <a:pPr marL="171450" indent="-171450">
              <a:buFont typeface="Arial" panose="020B0604020202020204" pitchFamily="34" charset="0"/>
              <a:buChar char="•"/>
            </a:pPr>
            <a:r>
              <a:rPr lang="en-AU" dirty="0"/>
              <a:t>To reduce inter-block time, we need to reduce block difficulty, e.g., by reducing the no of leading zero’s to be found in the PoW result.</a:t>
            </a:r>
          </a:p>
          <a:p>
            <a:pPr marL="171450" indent="-171450">
              <a:buFont typeface="Arial" panose="020B0604020202020204" pitchFamily="34" charset="0"/>
              <a:buChar char="•"/>
            </a:pPr>
            <a:r>
              <a:rPr lang="en-AU" dirty="0"/>
              <a:t>This is good from the miners’ point of view as it reduces the mining effort, i.e., computational complexity.</a:t>
            </a:r>
          </a:p>
          <a:p>
            <a:pPr marL="171450" indent="-171450">
              <a:buFont typeface="Arial" panose="020B0604020202020204" pitchFamily="34" charset="0"/>
              <a:buChar char="•"/>
            </a:pPr>
            <a:r>
              <a:rPr lang="en-AU" dirty="0"/>
              <a:t>However, that also means more miners will be able to solve the puzzle resulting in multiple competing blocks. Therefore, this increases the frequency of forks.</a:t>
            </a:r>
          </a:p>
          <a:p>
            <a:pPr marL="171450" indent="-171450">
              <a:buFont typeface="Arial" panose="020B0604020202020204" pitchFamily="34" charset="0"/>
              <a:buChar char="•"/>
            </a:pPr>
            <a:r>
              <a:rPr lang="en-AU" dirty="0"/>
              <a:t>As discussed earlier, more competing blocks mean we need to wait for more confirmation blocks before accepting a transaction as final.</a:t>
            </a:r>
          </a:p>
          <a:p>
            <a:pPr marL="171450" indent="-171450">
              <a:buFont typeface="Arial" panose="020B0604020202020204" pitchFamily="34" charset="0"/>
              <a:buChar char="•"/>
            </a:pPr>
            <a:r>
              <a:rPr lang="en-AU" dirty="0"/>
              <a:t>A bigger concern is a few large miners may be able to assemble enough computing power to gain control of the network. This increases the risk of the 51% attack.</a:t>
            </a:r>
          </a:p>
          <a:p>
            <a:pPr marL="628650" lvl="1" indent="-171450">
              <a:buFont typeface="Arial" panose="020B0604020202020204" pitchFamily="34" charset="0"/>
              <a:buChar char="•"/>
            </a:pPr>
            <a:r>
              <a:rPr lang="en-AU" dirty="0"/>
              <a:t>51% attack – This is the ability of one or a set of colluding parties to control more than 50% of the computing power in the network to control what blocks to build.</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28</a:t>
            </a:fld>
            <a:endParaRPr lang="en-AU" dirty="0"/>
          </a:p>
        </p:txBody>
      </p:sp>
    </p:spTree>
    <p:extLst>
      <p:ext uri="{BB962C8B-B14F-4D97-AF65-F5344CB8AC3E}">
        <p14:creationId xmlns:p14="http://schemas.microsoft.com/office/powerpoint/2010/main" val="670696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 are a couple of options available for the architect to increase the transaction throughput.</a:t>
            </a:r>
          </a:p>
          <a:p>
            <a:pPr marL="171450" indent="-171450">
              <a:buFont typeface="Arial" panose="020B0604020202020204" pitchFamily="34" charset="0"/>
              <a:buChar char="•"/>
            </a:pPr>
            <a:r>
              <a:rPr lang="en-AU" dirty="0"/>
              <a:t>If you must use a specific public blockchain, then focus on how you use blockchain and other areas of application architecture, e.g.,</a:t>
            </a:r>
          </a:p>
          <a:p>
            <a:pPr marL="628650" lvl="1" indent="-171450">
              <a:buFont typeface="Arial" panose="020B0604020202020204" pitchFamily="34" charset="0"/>
              <a:buChar char="•"/>
            </a:pPr>
            <a:r>
              <a:rPr lang="en-AU" dirty="0"/>
              <a:t>Reduce on-chain data that way you may be able to reduce the number of transaction of be able to pay more for a smaller transaction.</a:t>
            </a:r>
          </a:p>
          <a:p>
            <a:pPr marL="628650" lvl="1" indent="-171450">
              <a:buFont typeface="Arial" panose="020B0604020202020204" pitchFamily="34" charset="0"/>
              <a:buChar char="•"/>
            </a:pPr>
            <a:r>
              <a:rPr lang="en-AU" dirty="0"/>
              <a:t>Do more work off-chain, e.g. use “state channel” design pattern. This was we reduce transactions and smart contract complexity which reduced gas used.</a:t>
            </a:r>
          </a:p>
          <a:p>
            <a:pPr marL="171450" lvl="0" indent="-171450">
              <a:buFont typeface="Arial" panose="020B0604020202020204" pitchFamily="34" charset="0"/>
              <a:buChar char="•"/>
            </a:pPr>
            <a:r>
              <a:rPr lang="en-AU" dirty="0"/>
              <a:t>If you are going to deploy your blockchain, use another blockchain (private? or a public blockchain with high throughput?)</a:t>
            </a:r>
          </a:p>
          <a:p>
            <a:pPr marL="628650" lvl="1" indent="-171450">
              <a:buFont typeface="Arial" panose="020B0604020202020204" pitchFamily="34" charset="0"/>
              <a:buChar char="•"/>
            </a:pPr>
            <a:r>
              <a:rPr lang="en-AU" dirty="0"/>
              <a:t>E.g., we can use a blockchain with other consensus algorithms (PBFT, PoA, …) or ledger data structures like sharding and DAGs.</a:t>
            </a:r>
          </a:p>
          <a:p>
            <a:pPr marL="628650" lvl="1" indent="-171450">
              <a:buFont typeface="Arial" panose="020B0604020202020204" pitchFamily="34" charset="0"/>
              <a:buChar char="•"/>
            </a:pPr>
            <a:r>
              <a:rPr lang="en-AU" dirty="0"/>
              <a:t>Configure blockchain to use a larger block size or smaller inter-block time. Remember this need to be done carefully as discussed in the previous slide.</a:t>
            </a:r>
          </a:p>
          <a:p>
            <a:pPr marL="628650" lvl="1" indent="-171450">
              <a:buFont typeface="Arial" panose="020B0604020202020204" pitchFamily="34" charset="0"/>
              <a:buChar char="•"/>
            </a:pPr>
            <a:r>
              <a:rPr lang="en-AU" dirty="0"/>
              <a:t>If you don’t need an exchange of digital assets, e.g., traceability or ownership recording only, then consider networks of blockchains. Remember pair-wise ledgers from 1</a:t>
            </a:r>
            <a:r>
              <a:rPr lang="en-AU" baseline="30000" dirty="0"/>
              <a:t>st</a:t>
            </a:r>
            <a:r>
              <a:rPr lang="en-AU" dirty="0"/>
              <a:t> session?</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29</a:t>
            </a:fld>
            <a:endParaRPr lang="en-AU" dirty="0"/>
          </a:p>
        </p:txBody>
      </p:sp>
    </p:spTree>
    <p:extLst>
      <p:ext uri="{BB962C8B-B14F-4D97-AF65-F5344CB8AC3E}">
        <p14:creationId xmlns:p14="http://schemas.microsoft.com/office/powerpoint/2010/main" val="305967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AU" dirty="0"/>
              <a:t>International standards for evaluation of software quality, ISO/IEC 25010:2011 Quality Model, define many software qualities. </a:t>
            </a:r>
          </a:p>
          <a:p>
            <a:pPr marL="171450" indent="-171450">
              <a:buFont typeface="Arial"/>
              <a:buChar char="•"/>
            </a:pPr>
            <a:r>
              <a:rPr lang="en-AU" dirty="0"/>
              <a:t>Other than functional suitability all other qualities are non-functional. Under each group, there are multiple quality metrics.</a:t>
            </a:r>
          </a:p>
          <a:p>
            <a:pPr marL="171450" indent="-171450">
              <a:buFont typeface="Arial"/>
              <a:buChar char="•"/>
            </a:pPr>
            <a:r>
              <a:rPr lang="en-AU" dirty="0"/>
              <a:t>In this topic, we’ll focus on a subset of properties under the 3 highlighted ones.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dirty="0"/>
          </a:p>
        </p:txBody>
      </p:sp>
    </p:spTree>
    <p:extLst>
      <p:ext uri="{BB962C8B-B14F-4D97-AF65-F5344CB8AC3E}">
        <p14:creationId xmlns:p14="http://schemas.microsoft.com/office/powerpoint/2010/main" val="1624378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Some of you may have come across this question in practice quiz.</a:t>
            </a:r>
          </a:p>
          <a:p>
            <a:pPr marL="171450" indent="-171450" algn="l" rtl="0">
              <a:buFont typeface="Arial" panose="020B0604020202020204" pitchFamily="34" charset="0"/>
              <a:buChar char="•"/>
            </a:pPr>
            <a:r>
              <a:rPr lang="en-AU" b="0" i="0" dirty="0">
                <a:solidFill>
                  <a:srgbClr val="6C757D"/>
                </a:solidFill>
                <a:effectLst/>
                <a:latin typeface="Roboto" panose="02000000000000000000" pitchFamily="2" charset="0"/>
              </a:rPr>
              <a:t>Throughput of A = 1000/15</a:t>
            </a:r>
          </a:p>
          <a:p>
            <a:pPr marL="171450" indent="-171450" algn="l" rtl="0">
              <a:buFont typeface="Arial" panose="020B0604020202020204" pitchFamily="34" charset="0"/>
              <a:buChar char="•"/>
            </a:pPr>
            <a:r>
              <a:rPr lang="en-AU" b="0" i="0" dirty="0">
                <a:solidFill>
                  <a:srgbClr val="6C757D"/>
                </a:solidFill>
                <a:effectLst/>
                <a:latin typeface="Roboto" panose="02000000000000000000" pitchFamily="2" charset="0"/>
              </a:rPr>
              <a:t>Throughput of B = 500/10</a:t>
            </a:r>
          </a:p>
          <a:p>
            <a:pPr marL="171450" indent="-171450" algn="l" rtl="0">
              <a:buFont typeface="Arial" panose="020B0604020202020204" pitchFamily="34" charset="0"/>
              <a:buChar char="•"/>
            </a:pPr>
            <a:r>
              <a:rPr lang="en-AU" b="0" i="0" dirty="0">
                <a:solidFill>
                  <a:srgbClr val="6C757D"/>
                </a:solidFill>
                <a:effectLst/>
                <a:latin typeface="Roboto" panose="02000000000000000000" pitchFamily="2" charset="0"/>
              </a:rPr>
              <a:t>So A &gt; B</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30</a:t>
            </a:fld>
            <a:endParaRPr lang="en-AU" dirty="0"/>
          </a:p>
        </p:txBody>
      </p:sp>
    </p:spTree>
    <p:extLst>
      <p:ext uri="{BB962C8B-B14F-4D97-AF65-F5344CB8AC3E}">
        <p14:creationId xmlns:p14="http://schemas.microsoft.com/office/powerpoint/2010/main" val="2041610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These are the reliability characteristics of the ISO quality attributes.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32</a:t>
            </a:fld>
            <a:endParaRPr lang="en-AU" dirty="0"/>
          </a:p>
        </p:txBody>
      </p:sp>
    </p:spTree>
    <p:extLst>
      <p:ext uri="{BB962C8B-B14F-4D97-AF65-F5344CB8AC3E}">
        <p14:creationId xmlns:p14="http://schemas.microsoft.com/office/powerpoint/2010/main" val="2988605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ISO 25010 defines availability as the degree to which a system, product or component is operational and accessible when required for use.</a:t>
            </a:r>
          </a:p>
          <a:p>
            <a:pPr marL="171450" indent="-171450">
              <a:buFont typeface="Arial" panose="020B0604020202020204" pitchFamily="34" charset="0"/>
              <a:buChar char="•"/>
            </a:pPr>
            <a:r>
              <a:rPr lang="en-AU" dirty="0"/>
              <a:t>Availability is usually measured in terms of the number of 9s.</a:t>
            </a:r>
          </a:p>
          <a:p>
            <a:pPr marL="628650" lvl="1" indent="-171450">
              <a:buFont typeface="Arial" panose="020B0604020202020204" pitchFamily="34" charset="0"/>
              <a:buChar char="•"/>
            </a:pPr>
            <a:r>
              <a:rPr lang="en-AU" dirty="0"/>
              <a:t>E.g., availability of 99.9% means a system can’t be down for more than 8:45h per year.</a:t>
            </a:r>
          </a:p>
          <a:p>
            <a:pPr marL="628650" lvl="1" indent="-171450">
              <a:buFont typeface="Arial" panose="020B0604020202020204" pitchFamily="34" charset="0"/>
              <a:buChar char="•"/>
            </a:pPr>
            <a:r>
              <a:rPr lang="en-AU" dirty="0"/>
              <a:t>Similarly, 99.99% means less than 52 min and 30-sec downtime annually. 99.999% means less than 5 min and 15-sec downtime annually.</a:t>
            </a:r>
          </a:p>
          <a:p>
            <a:pPr marL="171450" indent="-171450">
              <a:buFont typeface="Arial" panose="020B0604020202020204" pitchFamily="34" charset="0"/>
              <a:buChar char="•"/>
            </a:pPr>
            <a:r>
              <a:rPr lang="en-AU" dirty="0"/>
              <a:t>As a blockchain network has many nodes (10s to 1,000s), and the ledger can be read from any of them (in permissioned networks, it will depend on no of nodes maintaining the ledger), the leader is highly available for reads.</a:t>
            </a:r>
          </a:p>
          <a:p>
            <a:pPr marL="628650" lvl="1" indent="-171450">
              <a:buFont typeface="Arial" panose="020B0604020202020204" pitchFamily="34" charset="0"/>
              <a:buChar char="•"/>
            </a:pPr>
            <a:r>
              <a:rPr lang="en-AU" dirty="0"/>
              <a:t>Some ledgers may prune the old state (e.g., even Bitcoin suggests pruning used UTXOs), but the active state must still be in the ledger. In that case, you can still read the active state but not the old/used state, which may be maintained as an archive.</a:t>
            </a:r>
          </a:p>
          <a:p>
            <a:pPr marL="171450" indent="-171450">
              <a:buFont typeface="Arial" panose="020B0604020202020204" pitchFamily="34" charset="0"/>
              <a:buChar char="•"/>
            </a:pPr>
            <a:r>
              <a:rPr lang="en-AU" dirty="0"/>
              <a:t>We consider the ledger has low availability for writes due to the difficulty of getting a TX included in a block, i.e., it’s not necessarily accessible to write when you need (the network will accept your TX as far as it’s valid. However, it doesn’t include TX in a block immediately).</a:t>
            </a:r>
          </a:p>
          <a:p>
            <a:pPr marL="628650" lvl="1" indent="-171450">
              <a:buFont typeface="Arial" panose="020B0604020202020204" pitchFamily="34" charset="0"/>
              <a:buChar char="•"/>
            </a:pPr>
            <a:r>
              <a:rPr lang="en-AU" dirty="0"/>
              <a:t>Sequential block building with one winning miner/validator at a time and limited block size limit TX inclusion in a block.</a:t>
            </a:r>
          </a:p>
          <a:p>
            <a:pPr marL="628650" lvl="1" indent="-171450">
              <a:buFont typeface="Arial" panose="020B0604020202020204" pitchFamily="34" charset="0"/>
              <a:buChar char="•"/>
            </a:pPr>
            <a:r>
              <a:rPr lang="en-AU" dirty="0"/>
              <a:t>Due to varying TX fees, inter-block time, and zero TX blocks, latency experienced by a TX could vary from seconds to hours, or even be dropped.</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33</a:t>
            </a:fld>
            <a:endParaRPr lang="en-AU" dirty="0"/>
          </a:p>
        </p:txBody>
      </p:sp>
    </p:spTree>
    <p:extLst>
      <p:ext uri="{BB962C8B-B14F-4D97-AF65-F5344CB8AC3E}">
        <p14:creationId xmlns:p14="http://schemas.microsoft.com/office/powerpoint/2010/main" val="3769908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Blockchain has the highest availability. Hence, the focus should be on increasing the availability of components that interacts with the blockchain.</a:t>
            </a:r>
          </a:p>
          <a:p>
            <a:pPr marL="171450" indent="-171450">
              <a:buFont typeface="Arial" panose="020B0604020202020204" pitchFamily="34" charset="0"/>
              <a:buChar char="•"/>
            </a:pPr>
            <a:r>
              <a:rPr lang="en-AU" dirty="0"/>
              <a:t>Architects can use typical availability-increasing design strategies to enhance the availability of components that interacts with blockchain, e.g.,</a:t>
            </a:r>
          </a:p>
          <a:p>
            <a:pPr marL="628650" lvl="1" indent="-171450">
              <a:buFont typeface="Arial" panose="020B0604020202020204" pitchFamily="34" charset="0"/>
              <a:buChar char="•"/>
            </a:pPr>
            <a:r>
              <a:rPr lang="en-AU" dirty="0"/>
              <a:t>Use highly available components and connectors.</a:t>
            </a:r>
          </a:p>
          <a:p>
            <a:pPr marL="628650" lvl="1" indent="-171450">
              <a:buFont typeface="Arial" panose="020B0604020202020204" pitchFamily="34" charset="0"/>
              <a:buChar char="•"/>
            </a:pPr>
            <a:r>
              <a:rPr lang="en-AU" dirty="0"/>
              <a:t>Deploy them on reliable hardware and networks. Overall availability is the multiplication of the unavailability of both components/connectors and underlying hardware.</a:t>
            </a:r>
          </a:p>
          <a:p>
            <a:pPr marL="628650" lvl="1" indent="-171450">
              <a:buFont typeface="Arial" panose="020B0604020202020204" pitchFamily="34" charset="0"/>
              <a:buChar char="•"/>
            </a:pPr>
            <a:r>
              <a:rPr lang="en-AU" dirty="0"/>
              <a:t>Eliminate single points of failure by increasing redundancy. Such a design would require load balancing, failover monitoring and routing. Also, stateless server components can enable a new component to resume work without establishing the state before failure.</a:t>
            </a:r>
          </a:p>
          <a:p>
            <a:pPr marL="628650" lvl="1" indent="-171450">
              <a:buFont typeface="Arial" panose="020B0604020202020204" pitchFamily="34" charset="0"/>
              <a:buChar char="•"/>
            </a:pPr>
            <a:r>
              <a:rPr lang="en-AU" dirty="0"/>
              <a:t>We also need mechanisms to detect (e.g., pining a node) and recover from failures, e.g., hot backup or failover servers.</a:t>
            </a:r>
          </a:p>
          <a:p>
            <a:pPr marL="171450" lvl="0" indent="-171450">
              <a:buFont typeface="Arial" panose="020B0604020202020204" pitchFamily="34" charset="0"/>
              <a:buChar char="•"/>
            </a:pPr>
            <a:r>
              <a:rPr lang="en-AU" dirty="0"/>
              <a:t>This diagram illustrates a fault-tolerant design for cloud-based services.</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34</a:t>
            </a:fld>
            <a:endParaRPr lang="en-AU" dirty="0"/>
          </a:p>
        </p:txBody>
      </p:sp>
    </p:spTree>
    <p:extLst>
      <p:ext uri="{BB962C8B-B14F-4D97-AF65-F5344CB8AC3E}">
        <p14:creationId xmlns:p14="http://schemas.microsoft.com/office/powerpoint/2010/main" val="2672179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Fault tolerance is the degree to which a system, product, or component operates as intended despite the presence of hardware or software faults.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is essentially about whether a system can continue to operate as intended despite failures in hardware or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bit of terminology: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Error – System state that could lead to a service failure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Fault – Adjudged or hypothesized cause of an error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Fault tolerance – Avoid service failures in the presence of faults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Blockchains are pretty good at tolerating faults, e.g.,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Due to the high number of miners/validators hardware faults of miners </a:t>
            </a:r>
            <a:r>
              <a:rPr lang="en-AU" dirty="0">
                <a:sym typeface="Wingdings" panose="05000000000000000000" pitchFamily="2" charset="2"/>
              </a:rPr>
              <a:t>is not a problem as</a:t>
            </a:r>
            <a:r>
              <a:rPr lang="en-AU" dirty="0"/>
              <a:t> others will keep working. While system-wide hardware failures are unlikely network failure is possible.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Software faults too can be tolerated if there’s enough diversity in mining software.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Ideally, not all miners should run the same version of the software as a bug in one means a bug in all miners.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Fault-tolerant computing advocates miners running different versions and implementations, e.g., Geth and Parity nodes in Ethereum (Geth is based on GO while Party is based on Rust language).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However, ~80% of Ethereum nodes are Geth, meaning the software is not very diverse.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the worst case, software failures might lead to a hard fork. Both Bitcoin and Ethereum have had similar incidents where upgrades to client/miner software had made certain block invalid creating an alternative branch in the chain of blocks.</a:t>
            </a:r>
          </a:p>
          <a:p>
            <a:pPr marL="171450" indent="-171450">
              <a:buFont typeface="Arial" panose="020B0604020202020204" pitchFamily="34" charset="0"/>
              <a:buChar char="•"/>
            </a:pPr>
            <a:r>
              <a:rPr lang="en-AU" dirty="0"/>
              <a:t>For blockchain applications, we can use typical design strategies for fault tolerance (redundancy, monitor, detect, isolate recover) for other parts of the architecture. E.g., the diagram in the previous slide was a fault-tolerant design.</a:t>
            </a:r>
          </a:p>
          <a:p>
            <a:pPr marL="628650" lvl="1" indent="-171450">
              <a:buFont typeface="Arial" panose="020B0604020202020204" pitchFamily="34" charset="0"/>
              <a:buChar char="•"/>
            </a:pPr>
            <a:r>
              <a:rPr lang="en-AU" dirty="0"/>
              <a:t>Smart contracts aren’t normally fault-tolerant for software faults as the same piece of code runs across the entire network. So a smart contract has an issue, it’s everywhere. Due to immutability, it’s not straightforward to fix and redeploy.</a:t>
            </a:r>
          </a:p>
          <a:p>
            <a:pPr marL="628650" lvl="1" indent="-171450">
              <a:buFont typeface="Arial" panose="020B0604020202020204" pitchFamily="34" charset="0"/>
              <a:buChar char="•"/>
            </a:pPr>
            <a:r>
              <a:rPr lang="en-AU" dirty="0"/>
              <a:t>Smart contracts can support fault tolerance logic for off-chain components, see next slide.</a:t>
            </a:r>
          </a:p>
        </p:txBody>
      </p:sp>
      <p:sp>
        <p:nvSpPr>
          <p:cNvPr id="4" name="Slide Number Placeholder 3"/>
          <p:cNvSpPr>
            <a:spLocks noGrp="1"/>
          </p:cNvSpPr>
          <p:nvPr>
            <p:ph type="sldNum" sz="quarter" idx="5"/>
          </p:nvPr>
        </p:nvSpPr>
        <p:spPr/>
        <p:txBody>
          <a:bodyPr/>
          <a:lstStyle/>
          <a:p>
            <a:fld id="{9A496215-5E4C-414D-A8DB-C38AA7CF7C2A}" type="slidenum">
              <a:rPr lang="en-AU" smtClean="0"/>
              <a:pPr/>
              <a:t>35</a:t>
            </a:fld>
            <a:endParaRPr lang="en-AU" dirty="0"/>
          </a:p>
        </p:txBody>
      </p:sp>
    </p:spTree>
    <p:extLst>
      <p:ext uri="{BB962C8B-B14F-4D97-AF65-F5344CB8AC3E}">
        <p14:creationId xmlns:p14="http://schemas.microsoft.com/office/powerpoint/2010/main" val="3918634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An oracle is a single point of failure for a blockchain-based application. Hence, if the oracle is down, we can continue the application.</a:t>
            </a:r>
          </a:p>
          <a:p>
            <a:pPr marL="171450" indent="-171450">
              <a:buFont typeface="Arial" panose="020B0604020202020204" pitchFamily="34" charset="0"/>
              <a:buChar char="•"/>
            </a:pPr>
            <a:r>
              <a:rPr lang="en-AU" dirty="0"/>
              <a:t>A decentralised oracle can address this problem as we have multiple oracle instances.</a:t>
            </a:r>
          </a:p>
          <a:p>
            <a:pPr marL="628650" lvl="1" indent="-171450">
              <a:buFont typeface="Arial" panose="020B0604020202020204" pitchFamily="34" charset="0"/>
              <a:buChar char="•"/>
            </a:pPr>
            <a:r>
              <a:rPr lang="en-AU" dirty="0"/>
              <a:t>We can tolerate hardware failures.</a:t>
            </a:r>
          </a:p>
          <a:p>
            <a:pPr marL="628650" lvl="1" indent="-171450">
              <a:buFont typeface="Arial" panose="020B0604020202020204" pitchFamily="34" charset="0"/>
              <a:buChar char="•"/>
            </a:pPr>
            <a:r>
              <a:rPr lang="en-AU" dirty="0"/>
              <a:t>To truly tolerate software failures on-chain/off-chain oracle code must be diverse.</a:t>
            </a:r>
          </a:p>
          <a:p>
            <a:pPr marL="628650" lvl="1" indent="-171450">
              <a:buFont typeface="Arial" panose="020B0604020202020204" pitchFamily="34" charset="0"/>
              <a:buChar char="•"/>
            </a:pPr>
            <a:r>
              <a:rPr lang="en-AU" dirty="0"/>
              <a:t>Also, to delay with senor failures, we need have redundant sensors too.</a:t>
            </a:r>
          </a:p>
        </p:txBody>
      </p:sp>
      <p:sp>
        <p:nvSpPr>
          <p:cNvPr id="4" name="Slide Number Placeholder 3"/>
          <p:cNvSpPr>
            <a:spLocks noGrp="1"/>
          </p:cNvSpPr>
          <p:nvPr>
            <p:ph type="sldNum" sz="quarter" idx="5"/>
          </p:nvPr>
        </p:nvSpPr>
        <p:spPr/>
        <p:txBody>
          <a:bodyPr/>
          <a:lstStyle/>
          <a:p>
            <a:fld id="{9A496215-5E4C-414D-A8DB-C38AA7CF7C2A}" type="slidenum">
              <a:rPr lang="en-AU" smtClean="0"/>
              <a:pPr/>
              <a:t>36</a:t>
            </a:fld>
            <a:endParaRPr lang="en-AU" dirty="0"/>
          </a:p>
        </p:txBody>
      </p:sp>
    </p:spTree>
    <p:extLst>
      <p:ext uri="{BB962C8B-B14F-4D97-AF65-F5344CB8AC3E}">
        <p14:creationId xmlns:p14="http://schemas.microsoft.com/office/powerpoint/2010/main" val="1263354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Recoverability is the degree to which, in the event of an interruption or a failure, a product or system can recover data directly affected and re-establish the desired state of the system.</a:t>
            </a:r>
          </a:p>
          <a:p>
            <a:pPr marL="171450" indent="-171450">
              <a:buFont typeface="Arial" panose="020B0604020202020204" pitchFamily="34" charset="0"/>
              <a:buChar char="•"/>
            </a:pPr>
            <a:r>
              <a:rPr lang="en-AU" dirty="0"/>
              <a:t>Blockchain is likely to recover as it is designed to tolerate failures and malicious nodes, e.g.,</a:t>
            </a:r>
          </a:p>
          <a:p>
            <a:pPr marL="628650" lvl="1" indent="-171450">
              <a:buFont typeface="Arial" panose="020B0604020202020204" pitchFamily="34" charset="0"/>
              <a:buChar char="•"/>
            </a:pPr>
            <a:r>
              <a:rPr lang="en-AU" dirty="0"/>
              <a:t>There is very high redundancy.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As far are some nodes are running other nodes can sync from where they left off.</a:t>
            </a:r>
          </a:p>
          <a:p>
            <a:pPr marL="628650" lvl="1" indent="-171450">
              <a:buFont typeface="Arial" panose="020B0604020202020204" pitchFamily="34" charset="0"/>
              <a:buChar char="•"/>
            </a:pPr>
            <a:r>
              <a:rPr lang="en-AU" dirty="0"/>
              <a:t>In case of a conflict in that process, consensus mechanisms are designed to autonomically resolve conflicts and recover nodes and ledger consistency.</a:t>
            </a:r>
          </a:p>
          <a:p>
            <a:pPr marL="171450" lvl="0" indent="-171450">
              <a:buFont typeface="Arial" panose="020B0604020202020204" pitchFamily="34" charset="0"/>
              <a:buChar char="•"/>
            </a:pPr>
            <a:r>
              <a:rPr lang="en-AU" dirty="0"/>
              <a:t>In the worst case in a public blockchain, there might be a hard fork in the ledger. </a:t>
            </a:r>
          </a:p>
          <a:p>
            <a:pPr marL="628650" lvl="1" indent="-171450">
              <a:buFont typeface="Arial" panose="020B0604020202020204" pitchFamily="34" charset="0"/>
              <a:buChar char="•"/>
            </a:pPr>
            <a:r>
              <a:rPr lang="en-AU" dirty="0"/>
              <a:t>A hard fork occurs when different subsets of miners/validators run different versions of consensus protocol rules where blocks and transactions valid in one set of miners are not valid in another set. This splits a blockchain network where different network segments different multiple ledger states.</a:t>
            </a:r>
          </a:p>
          <a:p>
            <a:pPr marL="628650" lvl="1" indent="-171450">
              <a:buFont typeface="Arial" panose="020B0604020202020204" pitchFamily="34" charset="0"/>
              <a:buChar char="•"/>
            </a:pPr>
            <a:r>
              <a:rPr lang="en-AU" dirty="0"/>
              <a:t>After the DAO attacks miners who believe in code is law did not upgrade the protocol to reclaim lost Ether. Those miners split their network as Ethereum Classic and those who applied to upgrade now run Ethereum.</a:t>
            </a:r>
          </a:p>
          <a:p>
            <a:pPr marL="171450" lvl="0" indent="-171450">
              <a:buFont typeface="Arial" panose="020B0604020202020204" pitchFamily="34" charset="0"/>
              <a:buChar char="•"/>
            </a:pPr>
            <a:r>
              <a:rPr lang="en-AU" dirty="0"/>
              <a:t>Typically, recoverability will mostly be a concern for other parts of application architecture.</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37</a:t>
            </a:fld>
            <a:endParaRPr lang="en-AU" dirty="0"/>
          </a:p>
        </p:txBody>
      </p:sp>
    </p:spTree>
    <p:extLst>
      <p:ext uri="{BB962C8B-B14F-4D97-AF65-F5344CB8AC3E}">
        <p14:creationId xmlns:p14="http://schemas.microsoft.com/office/powerpoint/2010/main" val="2183180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Conventional transaction processing systems allow a transaction to be aborted while it is pending or being processed.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related question in blockchains is if you send a TX into the TX pool (aka mempool), and it’s not yet included in a block, can you abort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You may want to do this due to your changing mind, something is wrong with the pending transaction, or it is taking too long to commit so either you need to speed it up or give up.</a:t>
            </a:r>
          </a:p>
          <a:p>
            <a:pPr marL="171450" indent="-171450">
              <a:buFont typeface="Arial" panose="020B0604020202020204" pitchFamily="34" charset="0"/>
              <a:buChar char="•"/>
            </a:pPr>
            <a:r>
              <a:rPr lang="en-AU" dirty="0"/>
              <a:t>To speed up transaction inclusion we can reissue the same transaction, from the same address with a higher transaction fee.</a:t>
            </a:r>
          </a:p>
          <a:p>
            <a:pPr marL="628650" lvl="1" indent="-171450">
              <a:buFont typeface="Arial" panose="020B0604020202020204" pitchFamily="34" charset="0"/>
              <a:buChar char="•"/>
            </a:pPr>
            <a:r>
              <a:rPr lang="en-AU" dirty="0"/>
              <a:t>E.g., we can issue the same transaction with the same input and output UTXOs with a higher transaction fee. A higher transaction fee means one of the output UTXOs (e.g., the balance returned to you) needs to be reduced.</a:t>
            </a:r>
          </a:p>
          <a:p>
            <a:pPr marL="628650" lvl="1" indent="-171450">
              <a:buFont typeface="Arial" panose="020B0604020202020204" pitchFamily="34" charset="0"/>
              <a:buChar char="•"/>
            </a:pPr>
            <a:r>
              <a:rPr lang="en-AU" dirty="0"/>
              <a:t>The idea is that miners will first include transactions with high fees making future use of the same input UTXOs invalid aborting the previous transaction.</a:t>
            </a:r>
          </a:p>
          <a:p>
            <a:pPr marL="171450" indent="-171450">
              <a:buFont typeface="Arial" panose="020B0604020202020204" pitchFamily="34" charset="0"/>
              <a:buChar char="•"/>
            </a:pPr>
            <a:r>
              <a:rPr lang="en-AU" dirty="0"/>
              <a:t>To cancel out the previous transaction, we can send a completed transaction with the same address but with a significantly higher transaction fee.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E.g., we can send 0 Ether to you or invoke a smart contract to raise an exception while setting the same address, nonce, and high gas price. The idea is that miners will drop the previous transaction to gain the advantage of the high gas fee offered.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Ethereum transactions have a nonce that is increased with every transaction (this nonce is different from the nonce in the block header). Miners will consider a reused nonce as being “outdated” and discard those transactions.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Bitcoin, we can use the same input UTXO and return them to your address while setting a high transaction fee.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There’s no guarantee that 2</a:t>
            </a:r>
            <a:r>
              <a:rPr lang="en-AU" baseline="30000" dirty="0"/>
              <a:t>nd </a:t>
            </a:r>
            <a:r>
              <a:rPr lang="en-AU" dirty="0"/>
              <a:t>transaction will replace the previous one: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may just get included as your 2</a:t>
            </a:r>
            <a:r>
              <a:rPr lang="en-AU" baseline="30000" dirty="0"/>
              <a:t>nd</a:t>
            </a:r>
            <a:r>
              <a:rPr lang="en-AU" dirty="0"/>
              <a:t> transaction started to propagate across the blockchain.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Few altruistic miners don’t care so much about the transaction fee or they may be motivated by block creation rewards and randomly pick transactions  to include in a block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higher fee means it has a different hash value, so will be seen as a “different” TX</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38</a:t>
            </a:fld>
            <a:endParaRPr lang="en-AU" dirty="0"/>
          </a:p>
        </p:txBody>
      </p:sp>
    </p:spTree>
    <p:extLst>
      <p:ext uri="{BB962C8B-B14F-4D97-AF65-F5344CB8AC3E}">
        <p14:creationId xmlns:p14="http://schemas.microsoft.com/office/powerpoint/2010/main" val="27642067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Maturity is the degree to which a system, product, or component meets the needs for reliability under normal operation.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Maturity is a confusing name and ISO standard has serval such names.</a:t>
            </a:r>
          </a:p>
          <a:p>
            <a:pPr marL="171450" indent="-171450">
              <a:buFont typeface="Arial" panose="020B0604020202020204" pitchFamily="34" charset="0"/>
              <a:buChar char="•"/>
            </a:pPr>
            <a:r>
              <a:rPr lang="en-AU" dirty="0"/>
              <a:t>It is essentially about whether a system can maintain reliability under normal operation.</a:t>
            </a:r>
          </a:p>
          <a:p>
            <a:pPr marL="628650" lvl="1" indent="-171450">
              <a:buFont typeface="Arial" panose="020B0604020202020204" pitchFamily="34" charset="0"/>
              <a:buChar char="•"/>
            </a:pPr>
            <a:r>
              <a:rPr lang="en-AU" dirty="0"/>
              <a:t>As reliability is about the continuity of correct service, this quality is essentially on the ability to maintain correct service over a long period of time</a:t>
            </a:r>
          </a:p>
          <a:p>
            <a:pPr marL="171450" lvl="0" indent="-171450">
              <a:buFont typeface="Arial" panose="020B0604020202020204" pitchFamily="34" charset="0"/>
              <a:buChar char="•"/>
            </a:pPr>
            <a:r>
              <a:rPr lang="en-AU" dirty="0"/>
              <a:t>The ability to consistently provide service depends on both blockchain and components attached to it. Hence, we should consider previous discussion about the availability for blockchain-based applications applies.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39</a:t>
            </a:fld>
            <a:endParaRPr lang="en-AU" dirty="0"/>
          </a:p>
        </p:txBody>
      </p:sp>
    </p:spTree>
    <p:extLst>
      <p:ext uri="{BB962C8B-B14F-4D97-AF65-F5344CB8AC3E}">
        <p14:creationId xmlns:p14="http://schemas.microsoft.com/office/powerpoint/2010/main" val="546686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7200" lvl="1" indent="-457200">
              <a:buFont typeface="+mj-lt"/>
              <a:buAutoNum type="arabicPeriod"/>
            </a:pPr>
            <a:r>
              <a:rPr lang="en-AU" sz="1200" dirty="0"/>
              <a:t>Formal specification &amp; verification ensure a smart contract is bug-free. – They go a long way in ensuring there are no bugs. But they can’t give you a guarantee.</a:t>
            </a:r>
          </a:p>
          <a:p>
            <a:pPr marL="637200" lvl="1" indent="-457200">
              <a:buFont typeface="+mj-lt"/>
              <a:buAutoNum type="arabicPeriod"/>
            </a:pPr>
            <a:r>
              <a:rPr lang="en-AU" sz="1200" dirty="0"/>
              <a:t>The trust in a blockchain-based application solely relies on the trust in the blockchain platform. – While blockchain is the main trust enabler, a system involving other components where should be able to establish some level of trust. So, trusting blockchain is not enough.</a:t>
            </a:r>
          </a:p>
          <a:p>
            <a:pPr marL="637200" lvl="1" indent="-457200">
              <a:buFont typeface="+mj-lt"/>
              <a:buAutoNum type="arabicPeriod"/>
            </a:pPr>
            <a:r>
              <a:rPr lang="en-AU" sz="1200" dirty="0"/>
              <a:t>We should focus on enhancing the reliability of components that interacts with the blockchain. – Blockchain is quite reliable (except for the diversity of blockchain client software). So the focus should be mainly on other components that interact with it</a:t>
            </a:r>
          </a:p>
          <a:p>
            <a:pPr marL="637200" lvl="1" indent="-457200">
              <a:buFont typeface="+mj-lt"/>
              <a:buAutoNum type="arabicPeriod"/>
            </a:pPr>
            <a:r>
              <a:rPr lang="en-AU" sz="1200" dirty="0"/>
              <a:t>By offering a transaction free higher than any of the pending transactions, we can get our transaction included in a block within 1.5 x inter-block time. – 1.5 x inter-block time is the best case. There’s no guarantee that it will be the case even if you pay a very high transaction fee given altruistic mining and miners that go behind block reward over transaction fees.</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40</a:t>
            </a:fld>
            <a:endParaRPr lang="en-AU" dirty="0"/>
          </a:p>
        </p:txBody>
      </p:sp>
    </p:spTree>
    <p:extLst>
      <p:ext uri="{BB962C8B-B14F-4D97-AF65-F5344CB8AC3E}">
        <p14:creationId xmlns:p14="http://schemas.microsoft.com/office/powerpoint/2010/main" val="494248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talk </a:t>
            </a:r>
            <a:r>
              <a:rPr lang="en-AU" b="0" dirty="0"/>
              <a:t>about </a:t>
            </a:r>
            <a:r>
              <a:rPr lang="en-US" sz="1200" b="0" dirty="0"/>
              <a:t>Functional suitability in the ISO quality model</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dirty="0"/>
          </a:p>
        </p:txBody>
      </p:sp>
    </p:spTree>
    <p:extLst>
      <p:ext uri="{BB962C8B-B14F-4D97-AF65-F5344CB8AC3E}">
        <p14:creationId xmlns:p14="http://schemas.microsoft.com/office/powerpoint/2010/main" val="426837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We say blockchains enhance trust.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Trust is a tricky thing. When you say you trust someone or something, it </a:t>
            </a:r>
            <a:r>
              <a:rPr lang="en-AU" sz="1200" b="0" dirty="0">
                <a:solidFill>
                  <a:srgbClr val="FFFFFF"/>
                </a:solidFill>
              </a:rPr>
              <a:t>means you are accepting exposure to risk as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dirty="0">
                <a:solidFill>
                  <a:srgbClr val="FFFFFF"/>
                </a:solidFill>
              </a:rPr>
              <a:t>Dependable software systems enhance trust.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dirty="0">
                <a:solidFill>
                  <a:srgbClr val="FFFFFF"/>
                </a:solidFill>
              </a:rPr>
              <a:t>Think about how much you depend on your laptop or smartphone.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trusted system is a system that you have chosen to rely on to fulfil a goal. </a:t>
            </a:r>
            <a:r>
              <a:rPr lang="en-AU" sz="1200" b="0" dirty="0">
                <a:solidFill>
                  <a:srgbClr val="FFFFFF"/>
                </a:solidFill>
              </a:rPr>
              <a:t>When it fails there are consequences like harm or loss.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trustworthy system is a system where you have evidence that it won’t fail. E.g., it may not have failed to achieve it tasks over x number of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As discussed earlier “trustless” blockchains is a </a:t>
            </a:r>
            <a:r>
              <a:rPr lang="en-AU" dirty="0">
                <a:solidFill>
                  <a:srgbClr val="FF0000"/>
                </a:solidFill>
              </a:rPr>
              <a:t>myth, we trust something.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A blockchain is not completely trustless. Instead, it shifts and spreads trust to a wider system consisting of a set of nodes and codes that govern the behaviour of those nodes. Trustless is a misnomer.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We want the blockchain to become a trusted component, as well as other components like oracles and key management systems that are attached to it.</a:t>
            </a:r>
          </a:p>
        </p:txBody>
      </p:sp>
      <p:sp>
        <p:nvSpPr>
          <p:cNvPr id="4" name="Slide Number Placeholder 3"/>
          <p:cNvSpPr>
            <a:spLocks noGrp="1"/>
          </p:cNvSpPr>
          <p:nvPr>
            <p:ph type="sldNum" sz="quarter" idx="5"/>
          </p:nvPr>
        </p:nvSpPr>
        <p:spPr/>
        <p:txBody>
          <a:bodyPr/>
          <a:lstStyle/>
          <a:p>
            <a:fld id="{9A496215-5E4C-414D-A8DB-C38AA7CF7C2A}" type="slidenum">
              <a:rPr lang="en-AU" smtClean="0"/>
              <a:pPr/>
              <a:t>5</a:t>
            </a:fld>
            <a:endParaRPr lang="en-AU" dirty="0"/>
          </a:p>
        </p:txBody>
      </p:sp>
    </p:spTree>
    <p:extLst>
      <p:ext uri="{BB962C8B-B14F-4D97-AF65-F5344CB8AC3E}">
        <p14:creationId xmlns:p14="http://schemas.microsoft.com/office/powerpoint/2010/main" val="211733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b="0" i="0" u="none" dirty="0">
                <a:solidFill>
                  <a:srgbClr val="111111"/>
                </a:solidFill>
                <a:effectLst/>
                <a:latin typeface="-apple-system"/>
              </a:rPr>
              <a:t>Functional suitability represents how well the product or system provides functions that meet the stated and implied needs of the users.</a:t>
            </a:r>
          </a:p>
          <a:p>
            <a:pPr marL="628650" lvl="1" indent="-171450">
              <a:buFont typeface="Arial" panose="020B0604020202020204" pitchFamily="34" charset="0"/>
              <a:buChar char="•"/>
            </a:pPr>
            <a:r>
              <a:rPr lang="en-AU" b="0" i="0" u="none" dirty="0">
                <a:solidFill>
                  <a:srgbClr val="111111"/>
                </a:solidFill>
                <a:effectLst/>
                <a:latin typeface="-apple-system"/>
              </a:rPr>
              <a:t>These needs are typically stated in the requirements specification.</a:t>
            </a:r>
          </a:p>
          <a:p>
            <a:pPr marL="628650" lvl="1" indent="-171450">
              <a:buFont typeface="Arial" panose="020B0604020202020204" pitchFamily="34" charset="0"/>
              <a:buChar char="•"/>
            </a:pPr>
            <a:r>
              <a:rPr lang="en-AU" b="0" i="0" u="none" dirty="0">
                <a:solidFill>
                  <a:srgbClr val="111111"/>
                </a:solidFill>
                <a:effectLst/>
                <a:latin typeface="-apple-system"/>
              </a:rPr>
              <a:t>Functional suitability focuses on functional requirements while all other qualities in the ISO quality model are related to non-functional requirements.</a:t>
            </a:r>
            <a:endParaRPr lang="en-AU" b="0" u="none" dirty="0"/>
          </a:p>
          <a:p>
            <a:pPr marL="171450" indent="-171450">
              <a:buFont typeface="Arial" panose="020B0604020202020204" pitchFamily="34" charset="0"/>
              <a:buChar char="•"/>
            </a:pPr>
            <a:r>
              <a:rPr lang="en-AU" dirty="0"/>
              <a:t>ISO quality model focuses on functional aspects like correctness, completeness, and appropriateness.</a:t>
            </a:r>
          </a:p>
          <a:p>
            <a:pPr marL="171450" indent="-171450">
              <a:buFont typeface="Arial" panose="020B0604020202020204" pitchFamily="34" charset="0"/>
              <a:buChar char="•"/>
            </a:pPr>
            <a:r>
              <a:rPr lang="en-AU" dirty="0"/>
              <a:t>Functional correctness is about to what extent a product or system provides the </a:t>
            </a:r>
            <a:r>
              <a:rPr lang="en-AU" b="0" dirty="0"/>
              <a:t>correct results </a:t>
            </a:r>
            <a:r>
              <a:rPr lang="en-AU" dirty="0"/>
              <a:t>with the needed degree/level of precision.</a:t>
            </a:r>
          </a:p>
          <a:p>
            <a:pPr marL="628650" lvl="1" indent="-171450">
              <a:buFont typeface="Arial" panose="020B0604020202020204" pitchFamily="34" charset="0"/>
              <a:buChar char="•"/>
            </a:pPr>
            <a:r>
              <a:rPr lang="en-AU" sz="1800" dirty="0">
                <a:effectLst/>
                <a:latin typeface="Times New Roman" panose="02020603050405020304" pitchFamily="18" charset="0"/>
                <a:ea typeface="Times New Roman" panose="02020603050405020304" pitchFamily="18" charset="0"/>
              </a:rPr>
              <a:t>A fingerprint-matching algorithm may find a match with a particular confidence score. Also, it may have false positives and false negatives. The question is whether the numbers are appropriate for use.</a:t>
            </a:r>
            <a:endParaRPr lang="en-AU" dirty="0"/>
          </a:p>
          <a:p>
            <a:pPr marL="171450" indent="-171450">
              <a:buFont typeface="Arial" panose="020B0604020202020204" pitchFamily="34" charset="0"/>
              <a:buChar char="•"/>
            </a:pPr>
            <a:r>
              <a:rPr lang="en-AU" dirty="0"/>
              <a:t>Whereas functional completeness is about the degree to which the set of functions </a:t>
            </a:r>
            <a:r>
              <a:rPr lang="en-AU" b="0" dirty="0"/>
              <a:t>covers</a:t>
            </a:r>
            <a:r>
              <a:rPr lang="en-AU" dirty="0"/>
              <a:t> all specified tasks we want to achieve as per our user objective. This is about the ability to meet all requirements.</a:t>
            </a:r>
          </a:p>
          <a:p>
            <a:pPr marL="628650" lvl="1" indent="-171450">
              <a:buFont typeface="Arial" panose="020B0604020202020204" pitchFamily="34" charset="0"/>
              <a:buChar char="•"/>
            </a:pPr>
            <a:r>
              <a:rPr lang="en-AU" dirty="0"/>
              <a:t>E.g., covering 95% of the requirements.</a:t>
            </a:r>
          </a:p>
          <a:p>
            <a:pPr marL="171450" indent="-171450">
              <a:buFont typeface="Arial" panose="020B0604020202020204" pitchFamily="34" charset="0"/>
              <a:buChar char="•"/>
            </a:pPr>
            <a:r>
              <a:rPr lang="en-AU" dirty="0"/>
              <a:t>Functional appropriateness is the degree to which the functions facilitate the </a:t>
            </a:r>
            <a:r>
              <a:rPr lang="en-AU" b="0" dirty="0"/>
              <a:t>accomplishment</a:t>
            </a:r>
            <a:r>
              <a:rPr lang="en-AU" b="1" dirty="0"/>
              <a:t> </a:t>
            </a:r>
            <a:r>
              <a:rPr lang="en-AU" dirty="0"/>
              <a:t>of specified tasks and objectives. It’s about the ability to achieve what you want.</a:t>
            </a:r>
          </a:p>
          <a:p>
            <a:pPr marL="628650" lvl="1" indent="-171450">
              <a:buFont typeface="Arial" panose="020B0604020202020204" pitchFamily="34" charset="0"/>
              <a:buChar char="•"/>
            </a:pPr>
            <a:r>
              <a:rPr lang="en-AU" dirty="0"/>
              <a:t>A fingerprint algorithm used for access control may not be suitable for providing evidence for a court case to prove a match given a large database of fingerprints.</a:t>
            </a:r>
          </a:p>
        </p:txBody>
      </p:sp>
      <p:sp>
        <p:nvSpPr>
          <p:cNvPr id="4" name="Slide Number Placeholder 3"/>
          <p:cNvSpPr>
            <a:spLocks noGrp="1"/>
          </p:cNvSpPr>
          <p:nvPr>
            <p:ph type="sldNum" sz="quarter" idx="5"/>
          </p:nvPr>
        </p:nvSpPr>
        <p:spPr/>
        <p:txBody>
          <a:bodyPr/>
          <a:lstStyle/>
          <a:p>
            <a:fld id="{9A496215-5E4C-414D-A8DB-C38AA7CF7C2A}" type="slidenum">
              <a:rPr lang="en-AU" smtClean="0"/>
              <a:pPr/>
              <a:t>6</a:t>
            </a:fld>
            <a:endParaRPr lang="en-AU" dirty="0"/>
          </a:p>
        </p:txBody>
      </p:sp>
    </p:spTree>
    <p:extLst>
      <p:ext uri="{BB962C8B-B14F-4D97-AF65-F5344CB8AC3E}">
        <p14:creationId xmlns:p14="http://schemas.microsoft.com/office/powerpoint/2010/main" val="1292014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To determine the functional suitability of a system, we need to verify it against the specification.</a:t>
            </a:r>
          </a:p>
          <a:p>
            <a:pPr marL="171450" indent="-171450">
              <a:buFont typeface="Arial" panose="020B0604020202020204" pitchFamily="34" charset="0"/>
              <a:buChar char="•"/>
            </a:pPr>
            <a:r>
              <a:rPr lang="en-AU" dirty="0"/>
              <a:t>While we design a system based on requirements, requirements can be underspecified and changed. Thus, we need to validate both the requirements and design throughout. </a:t>
            </a:r>
          </a:p>
          <a:p>
            <a:pPr marL="628650" lvl="1" indent="-171450">
              <a:buFont typeface="Arial" panose="020B0604020202020204" pitchFamily="34" charset="0"/>
              <a:buChar char="•"/>
            </a:pPr>
            <a:r>
              <a:rPr lang="en-AU" dirty="0"/>
              <a:t>See the 2 sets of arrows on the right. One indicates the idea what is built is verified against the specification. The other one validates the requirements throughout.</a:t>
            </a:r>
          </a:p>
          <a:p>
            <a:pPr marL="171450" indent="-171450">
              <a:buFont typeface="Arial" panose="020B0604020202020204" pitchFamily="34" charset="0"/>
              <a:buChar char="•"/>
            </a:pPr>
            <a:r>
              <a:rPr lang="en-AU" dirty="0"/>
              <a:t>This is how we go about doing it: </a:t>
            </a:r>
          </a:p>
          <a:p>
            <a:pPr marL="628650" lvl="1" indent="-171450">
              <a:buFont typeface="Arial" panose="020B0604020202020204" pitchFamily="34" charset="0"/>
              <a:buChar char="•"/>
            </a:pPr>
            <a:r>
              <a:rPr lang="en-AU" dirty="0"/>
              <a:t>Requirements Validity: What are the needs for usage situations, and how are they specified?</a:t>
            </a:r>
          </a:p>
          <a:p>
            <a:pPr marL="628650" lvl="1" indent="-171450">
              <a:buFont typeface="Arial" panose="020B0604020202020204" pitchFamily="34" charset="0"/>
              <a:buChar char="•"/>
            </a:pPr>
            <a:r>
              <a:rPr lang="en-AU" dirty="0"/>
              <a:t>Requirements Decomposition: How are requirement specifications decomposed?</a:t>
            </a:r>
          </a:p>
          <a:p>
            <a:pPr marL="628650" lvl="1" indent="-171450">
              <a:buFont typeface="Arial" panose="020B0604020202020204" pitchFamily="34" charset="0"/>
              <a:buChar char="•"/>
            </a:pPr>
            <a:r>
              <a:rPr lang="en-AU" dirty="0"/>
              <a:t>Operational Principles: Does a design satisfy a requirements specification?</a:t>
            </a:r>
          </a:p>
          <a:p>
            <a:pPr marL="628650" lvl="1" indent="-171450">
              <a:buFont typeface="Arial" panose="020B0604020202020204" pitchFamily="34" charset="0"/>
              <a:buChar char="•"/>
            </a:pPr>
            <a:r>
              <a:rPr lang="en-AU" dirty="0"/>
              <a:t>Design Decomposition: How are designs decomposed?</a:t>
            </a:r>
          </a:p>
          <a:p>
            <a:pPr marL="628650" lvl="1" indent="-171450">
              <a:buFont typeface="Arial" panose="020B0604020202020204" pitchFamily="34" charset="0"/>
              <a:buChar char="•"/>
            </a:pPr>
            <a:r>
              <a:rPr lang="en-AU" dirty="0"/>
              <a:t>Design Validity: What are artefacts &amp; behaviours, and how are they represented in designs?</a:t>
            </a:r>
          </a:p>
        </p:txBody>
      </p:sp>
      <p:sp>
        <p:nvSpPr>
          <p:cNvPr id="4" name="Slide Number Placeholder 3"/>
          <p:cNvSpPr>
            <a:spLocks noGrp="1"/>
          </p:cNvSpPr>
          <p:nvPr>
            <p:ph type="sldNum" sz="quarter" idx="5"/>
          </p:nvPr>
        </p:nvSpPr>
        <p:spPr/>
        <p:txBody>
          <a:bodyPr/>
          <a:lstStyle/>
          <a:p>
            <a:fld id="{9A496215-5E4C-414D-A8DB-C38AA7CF7C2A}" type="slidenum">
              <a:rPr lang="en-AU" smtClean="0"/>
              <a:pPr/>
              <a:t>7</a:t>
            </a:fld>
            <a:endParaRPr lang="en-AU" dirty="0"/>
          </a:p>
        </p:txBody>
      </p:sp>
    </p:spTree>
    <p:extLst>
      <p:ext uri="{BB962C8B-B14F-4D97-AF65-F5344CB8AC3E}">
        <p14:creationId xmlns:p14="http://schemas.microsoft.com/office/powerpoint/2010/main" val="1264477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previous slide says, while the design is from the speciation, we also need to question the validity of the specification. So the question is what should be the specification?</a:t>
            </a:r>
          </a:p>
          <a:p>
            <a:pPr marL="171450" indent="-171450">
              <a:buFont typeface="Arial" panose="020B0604020202020204" pitchFamily="34" charset="0"/>
              <a:buChar char="•"/>
            </a:pPr>
            <a:r>
              <a:rPr lang="en-AU" dirty="0"/>
              <a:t>The DAO (Decentralised Autonomous Organisation) attack is a classic example of reliance only on code and governance issues around it. The DAO was launched in April 2016 as a decentralised venture capital fund.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DAO code was stated as the specification.</a:t>
            </a:r>
          </a:p>
          <a:p>
            <a:pPr marL="628650" lvl="1" indent="-171450">
              <a:buFont typeface="Arial" panose="020B0604020202020204" pitchFamily="34" charset="0"/>
              <a:buChar char="•"/>
            </a:pPr>
            <a:r>
              <a:rPr lang="en-AU" dirty="0"/>
              <a:t>In the DAO case, EVM was not the problem, it worked as expected, where a call can come back to the caller function or smart contract. This is called reentrancy and will be discussed later. </a:t>
            </a:r>
          </a:p>
          <a:p>
            <a:pPr marL="628650" lvl="1" indent="-171450">
              <a:buFont typeface="Arial" panose="020B0604020202020204" pitchFamily="34" charset="0"/>
              <a:buChar char="•"/>
            </a:pPr>
            <a:r>
              <a:rPr lang="en-AU" dirty="0"/>
              <a:t>Given the code is the specification, it functioned as exactly it was written. </a:t>
            </a:r>
          </a:p>
          <a:p>
            <a:pPr marL="628650" lvl="1" indent="-171450">
              <a:buFont typeface="Arial" panose="020B0604020202020204" pitchFamily="34" charset="0"/>
              <a:buChar char="•"/>
            </a:pPr>
            <a:r>
              <a:rPr lang="en-AU" dirty="0"/>
              <a:t>So the question is reentrancy a “bug” in the DAO code? It’s a feature of EVM used in the wrong way. Anyway, it led to a slow leak of &gt; $50M.</a:t>
            </a:r>
          </a:p>
          <a:p>
            <a:pPr marL="171450" indent="-171450">
              <a:buFont typeface="Arial" panose="020B0604020202020204" pitchFamily="34" charset="0"/>
              <a:buChar char="•"/>
            </a:pPr>
            <a:r>
              <a:rPr lang="en-AU" dirty="0"/>
              <a:t>We can learn a few things from DAO failure:</a:t>
            </a:r>
          </a:p>
          <a:p>
            <a:pPr marL="628650" lvl="1" indent="-171450">
              <a:buFont typeface="Arial" panose="020B0604020202020204" pitchFamily="34" charset="0"/>
              <a:buChar char="•"/>
            </a:pPr>
            <a:r>
              <a:rPr lang="en-AU" dirty="0"/>
              <a:t>While Ethereum classic considered “Code is law” Ethereum bend the law by performing a hard fork. Of course, one can argue that the law needs to evolve.</a:t>
            </a:r>
          </a:p>
          <a:p>
            <a:pPr marL="628650" lvl="1" indent="-171450">
              <a:buFont typeface="Arial" panose="020B0604020202020204" pitchFamily="34" charset="0"/>
              <a:buChar char="•"/>
            </a:pPr>
            <a:r>
              <a:rPr lang="en-AU" dirty="0"/>
              <a:t>It also tells us that code isn’t a good way of specifying smart contracts.</a:t>
            </a:r>
          </a:p>
          <a:p>
            <a:pPr marL="171450" lvl="0" indent="-171450">
              <a:buFont typeface="Arial" panose="020B0604020202020204" pitchFamily="34" charset="0"/>
              <a:buChar char="•"/>
            </a:pPr>
            <a:r>
              <a:rPr lang="en-AU" dirty="0"/>
              <a:t>Open research question: How should we specify smart contracts?</a:t>
            </a:r>
          </a:p>
        </p:txBody>
      </p:sp>
      <p:sp>
        <p:nvSpPr>
          <p:cNvPr id="4" name="Slide Number Placeholder 3"/>
          <p:cNvSpPr>
            <a:spLocks noGrp="1"/>
          </p:cNvSpPr>
          <p:nvPr>
            <p:ph type="sldNum" sz="quarter" idx="5"/>
          </p:nvPr>
        </p:nvSpPr>
        <p:spPr/>
        <p:txBody>
          <a:bodyPr/>
          <a:lstStyle/>
          <a:p>
            <a:fld id="{9A496215-5E4C-414D-A8DB-C38AA7CF7C2A}" type="slidenum">
              <a:rPr lang="en-AU" smtClean="0"/>
              <a:pPr/>
              <a:t>8</a:t>
            </a:fld>
            <a:endParaRPr lang="en-AU" dirty="0"/>
          </a:p>
        </p:txBody>
      </p:sp>
    </p:spTree>
    <p:extLst>
      <p:ext uri="{BB962C8B-B14F-4D97-AF65-F5344CB8AC3E}">
        <p14:creationId xmlns:p14="http://schemas.microsoft.com/office/powerpoint/2010/main" val="349249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 specification is some form of a model(s) of requirements. Here are a few ways to </a:t>
            </a:r>
            <a:r>
              <a:rPr lang="en-AU" sz="1200" dirty="0"/>
              <a:t>specify smart contracts.</a:t>
            </a:r>
          </a:p>
          <a:p>
            <a:pPr marL="171450" indent="-171450">
              <a:buFont typeface="Arial" panose="020B0604020202020204" pitchFamily="34" charset="0"/>
              <a:buChar char="•"/>
            </a:pPr>
            <a:r>
              <a:rPr lang="en-AU" sz="1200" dirty="0"/>
              <a:t>You are already familiar with </a:t>
            </a:r>
            <a:r>
              <a:rPr lang="en-AU" dirty="0"/>
              <a:t>natural language specifications like a l</a:t>
            </a:r>
            <a:r>
              <a:rPr lang="en-AU" sz="1800" dirty="0"/>
              <a:t>ist of requirements, use cases, and scenarios. Think about the requirements you stated in the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dirty="0"/>
              <a:t>Modelling is another way. We can include a state machine or a flow diagram as a model of how the system should exhibit its dynamic behaviour. There are other ways like business process models illustrated using BPMN (Business Process Model and Notation).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dirty="0"/>
              <a:t>An even more precise approach is </a:t>
            </a:r>
            <a:r>
              <a:rPr lang="en-AU" dirty="0"/>
              <a:t>formal specifications.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Z notation is a formal specification language used for describing and modelling computing systems.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dirty="0"/>
              <a:t>Object-Z is an object-oriented extension of Z.</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dirty="0"/>
              <a:t>Natural language statements are the easiest forms of specification and hence are the most common. They are usually supplemented with models like state machines or BPMN diagrams.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dirty="0"/>
              <a:t>While it’s difficult to specify a large program in formal specifications these are the most precise.</a:t>
            </a:r>
          </a:p>
        </p:txBody>
      </p:sp>
      <p:sp>
        <p:nvSpPr>
          <p:cNvPr id="4" name="Slide Number Placeholder 3"/>
          <p:cNvSpPr>
            <a:spLocks noGrp="1"/>
          </p:cNvSpPr>
          <p:nvPr>
            <p:ph type="sldNum" sz="quarter" idx="5"/>
          </p:nvPr>
        </p:nvSpPr>
        <p:spPr/>
        <p:txBody>
          <a:bodyPr/>
          <a:lstStyle/>
          <a:p>
            <a:fld id="{9A496215-5E4C-414D-A8DB-C38AA7CF7C2A}" type="slidenum">
              <a:rPr lang="en-AU" smtClean="0"/>
              <a:pPr/>
              <a:t>9</a:t>
            </a:fld>
            <a:endParaRPr lang="en-AU" dirty="0"/>
          </a:p>
        </p:txBody>
      </p:sp>
    </p:spTree>
    <p:extLst>
      <p:ext uri="{BB962C8B-B14F-4D97-AF65-F5344CB8AC3E}">
        <p14:creationId xmlns:p14="http://schemas.microsoft.com/office/powerpoint/2010/main" val="4085729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84416CB0-9269-EB51-B1FA-27D89BBC7F7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51C286A9-7096-EDDB-AFF1-D85AAA6831B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B3900A17-3FF9-26DC-4120-0DEEE19004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638174" y="1257322"/>
            <a:ext cx="6814145" cy="4000444"/>
          </a:xfrm>
        </p:spPr>
        <p:txBody>
          <a:bodyPr anchor="b" anchorCtr="0"/>
          <a:lstStyle>
            <a:lvl1pPr marL="0" indent="0">
              <a:spcAft>
                <a:spcPts val="0"/>
              </a:spcAft>
              <a:buFontTx/>
              <a:buNone/>
              <a:defRPr sz="4400" b="0">
                <a:solidFill>
                  <a:schemeClr val="bg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4411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hyperlink" Target="https://ethtps.info/" TargetMode="Externa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600" dirty="0"/>
              <a:t>Characteristics &amp; Limitations:</a:t>
            </a:r>
            <a:br>
              <a:rPr lang="en-AU" sz="3600" dirty="0"/>
            </a:br>
            <a:r>
              <a:rPr lang="en-AU" sz="3200" dirty="0"/>
              <a:t>Functionality, Performance, &amp; Reliability</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89B004-0D16-42E8-A2DC-6F6D92F0E8A9}"/>
              </a:ext>
            </a:extLst>
          </p:cNvPr>
          <p:cNvSpPr>
            <a:spLocks noGrp="1"/>
          </p:cNvSpPr>
          <p:nvPr>
            <p:ph idx="1"/>
          </p:nvPr>
        </p:nvSpPr>
        <p:spPr>
          <a:xfrm>
            <a:off x="647700" y="1273174"/>
            <a:ext cx="4111386" cy="3884613"/>
          </a:xfrm>
        </p:spPr>
        <p:txBody>
          <a:bodyPr>
            <a:normAutofit fontScale="92500" lnSpcReduction="20000"/>
          </a:bodyPr>
          <a:lstStyle/>
          <a:p>
            <a:r>
              <a:rPr lang="en-AU" dirty="0"/>
              <a:t>“</a:t>
            </a:r>
            <a:r>
              <a:rPr lang="en-AU" i="1" dirty="0"/>
              <a:t>Program testing can be used to show the presence of bugs, but never to show their absence!</a:t>
            </a:r>
            <a:r>
              <a:rPr lang="en-AU" dirty="0"/>
              <a:t>” –Dijkstra, ’60s/’70s</a:t>
            </a:r>
          </a:p>
          <a:p>
            <a:r>
              <a:rPr lang="en-AU" dirty="0"/>
              <a:t>Formal methods are logical reasoning about all possible behaviours of software</a:t>
            </a:r>
          </a:p>
          <a:p>
            <a:r>
              <a:rPr lang="en-AU" dirty="0"/>
              <a:t>Is the strongest kind of evidence that the software is correct</a:t>
            </a:r>
          </a:p>
          <a:p>
            <a:pPr lvl="1"/>
            <a:r>
              <a:rPr lang="en-AU" sz="1900" dirty="0"/>
              <a:t>Precise, but hard</a:t>
            </a:r>
          </a:p>
          <a:p>
            <a:pPr lvl="1"/>
            <a:r>
              <a:rPr lang="en-AU" sz="1900" dirty="0"/>
              <a:t>Smart contracts aren’t that big?</a:t>
            </a:r>
          </a:p>
          <a:p>
            <a:pPr lvl="2"/>
            <a:r>
              <a:rPr lang="en-AU" sz="1900" dirty="0"/>
              <a:t>Cardano formally verified</a:t>
            </a:r>
          </a:p>
          <a:p>
            <a:pPr lvl="2"/>
            <a:r>
              <a:rPr lang="en-AU" sz="1900" dirty="0"/>
              <a:t>Ongoing efforts to formally verify certain aspects of Ethereum</a:t>
            </a:r>
          </a:p>
        </p:txBody>
      </p:sp>
      <p:sp>
        <p:nvSpPr>
          <p:cNvPr id="3" name="Title 2">
            <a:extLst>
              <a:ext uri="{FF2B5EF4-FFF2-40B4-BE49-F238E27FC236}">
                <a16:creationId xmlns:a16="http://schemas.microsoft.com/office/drawing/2014/main" id="{42358C8D-A0A6-45A3-BF12-E411A8BF6B2B}"/>
              </a:ext>
            </a:extLst>
          </p:cNvPr>
          <p:cNvSpPr>
            <a:spLocks noGrp="1"/>
          </p:cNvSpPr>
          <p:nvPr>
            <p:ph type="title"/>
          </p:nvPr>
        </p:nvSpPr>
        <p:spPr>
          <a:xfrm>
            <a:off x="648000" y="287999"/>
            <a:ext cx="6631640" cy="648000"/>
          </a:xfrm>
        </p:spPr>
        <p:txBody>
          <a:bodyPr/>
          <a:lstStyle/>
          <a:p>
            <a:r>
              <a:rPr lang="en-AU" dirty="0"/>
              <a:t>Formal Specification &amp; Verification</a:t>
            </a:r>
          </a:p>
        </p:txBody>
      </p:sp>
      <p:sp>
        <p:nvSpPr>
          <p:cNvPr id="4" name="Slide Number Placeholder 3">
            <a:extLst>
              <a:ext uri="{FF2B5EF4-FFF2-40B4-BE49-F238E27FC236}">
                <a16:creationId xmlns:a16="http://schemas.microsoft.com/office/drawing/2014/main" id="{B783D343-B810-3904-9FED-A24F48FFE61D}"/>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10</a:t>
            </a:fld>
            <a:endParaRPr lang="en-US"/>
          </a:p>
        </p:txBody>
      </p:sp>
      <p:cxnSp>
        <p:nvCxnSpPr>
          <p:cNvPr id="6" name="Straight Connector 5">
            <a:extLst>
              <a:ext uri="{FF2B5EF4-FFF2-40B4-BE49-F238E27FC236}">
                <a16:creationId xmlns:a16="http://schemas.microsoft.com/office/drawing/2014/main" id="{1E8C1534-BCE6-4292-9326-C8B642858C98}"/>
              </a:ext>
            </a:extLst>
          </p:cNvPr>
          <p:cNvCxnSpPr>
            <a:stCxn id="96" idx="11"/>
          </p:cNvCxnSpPr>
          <p:nvPr/>
        </p:nvCxnSpPr>
        <p:spPr>
          <a:xfrm flipV="1">
            <a:off x="6535845" y="4487375"/>
            <a:ext cx="141467" cy="4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840FFDD-5052-4ECD-8887-B0FA139691EB}"/>
              </a:ext>
            </a:extLst>
          </p:cNvPr>
          <p:cNvCxnSpPr/>
          <p:nvPr/>
        </p:nvCxnSpPr>
        <p:spPr>
          <a:xfrm>
            <a:off x="6933426" y="4667104"/>
            <a:ext cx="324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66EE4A-EAFD-4CC5-A139-BE49F6F63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9678" y="4271462"/>
            <a:ext cx="324000" cy="533520"/>
          </a:xfrm>
          <a:prstGeom prst="rect">
            <a:avLst/>
          </a:prstGeom>
        </p:spPr>
      </p:pic>
      <p:sp>
        <p:nvSpPr>
          <p:cNvPr id="9" name="Folded Corner 6">
            <a:extLst>
              <a:ext uri="{FF2B5EF4-FFF2-40B4-BE49-F238E27FC236}">
                <a16:creationId xmlns:a16="http://schemas.microsoft.com/office/drawing/2014/main" id="{BC96BE93-31D5-4A76-B54D-1748DC8AE50A}"/>
              </a:ext>
            </a:extLst>
          </p:cNvPr>
          <p:cNvSpPr/>
          <p:nvPr/>
        </p:nvSpPr>
        <p:spPr>
          <a:xfrm flipV="1">
            <a:off x="5435963" y="3390561"/>
            <a:ext cx="388843" cy="51845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AU" sz="1620" dirty="0"/>
          </a:p>
        </p:txBody>
      </p:sp>
      <p:sp>
        <p:nvSpPr>
          <p:cNvPr id="10" name="TextBox 9">
            <a:extLst>
              <a:ext uri="{FF2B5EF4-FFF2-40B4-BE49-F238E27FC236}">
                <a16:creationId xmlns:a16="http://schemas.microsoft.com/office/drawing/2014/main" id="{69847521-7F8B-433B-83DF-36F1060AF489}"/>
              </a:ext>
            </a:extLst>
          </p:cNvPr>
          <p:cNvSpPr txBox="1"/>
          <p:nvPr/>
        </p:nvSpPr>
        <p:spPr>
          <a:xfrm>
            <a:off x="5477313" y="3512958"/>
            <a:ext cx="327334" cy="341632"/>
          </a:xfrm>
          <a:prstGeom prst="rect">
            <a:avLst/>
          </a:prstGeom>
          <a:noFill/>
        </p:spPr>
        <p:txBody>
          <a:bodyPr wrap="none" rtlCol="0">
            <a:spAutoFit/>
          </a:bodyPr>
          <a:lstStyle/>
          <a:p>
            <a:r>
              <a:rPr lang="en-AU" sz="1620" b="1" dirty="0">
                <a:solidFill>
                  <a:schemeClr val="bg1"/>
                </a:solidFill>
              </a:rPr>
              <a:t>.c</a:t>
            </a:r>
          </a:p>
        </p:txBody>
      </p:sp>
      <p:sp>
        <p:nvSpPr>
          <p:cNvPr id="11" name="Folded Corner 8">
            <a:extLst>
              <a:ext uri="{FF2B5EF4-FFF2-40B4-BE49-F238E27FC236}">
                <a16:creationId xmlns:a16="http://schemas.microsoft.com/office/drawing/2014/main" id="{0E065E01-4526-466C-BDE9-BA23883DDE0F}"/>
              </a:ext>
            </a:extLst>
          </p:cNvPr>
          <p:cNvSpPr/>
          <p:nvPr/>
        </p:nvSpPr>
        <p:spPr>
          <a:xfrm flipV="1">
            <a:off x="5441134" y="2159225"/>
            <a:ext cx="388843" cy="51845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AU" sz="1620" dirty="0"/>
          </a:p>
        </p:txBody>
      </p:sp>
      <p:sp>
        <p:nvSpPr>
          <p:cNvPr id="12" name="TextBox 11">
            <a:extLst>
              <a:ext uri="{FF2B5EF4-FFF2-40B4-BE49-F238E27FC236}">
                <a16:creationId xmlns:a16="http://schemas.microsoft.com/office/drawing/2014/main" id="{B9361856-04F5-498C-A938-A1E77A91B5A2}"/>
              </a:ext>
            </a:extLst>
          </p:cNvPr>
          <p:cNvSpPr txBox="1"/>
          <p:nvPr/>
        </p:nvSpPr>
        <p:spPr>
          <a:xfrm>
            <a:off x="5414495" y="2195811"/>
            <a:ext cx="453650" cy="480131"/>
          </a:xfrm>
          <a:prstGeom prst="rect">
            <a:avLst/>
          </a:prstGeom>
          <a:noFill/>
        </p:spPr>
        <p:txBody>
          <a:bodyPr wrap="square" rtlCol="0">
            <a:spAutoFit/>
          </a:bodyPr>
          <a:lstStyle/>
          <a:p>
            <a:r>
              <a:rPr lang="en-AU" sz="360" b="1" dirty="0">
                <a:solidFill>
                  <a:schemeClr val="bg1"/>
                </a:solidFill>
              </a:rPr>
              <a:t>Lorem ipsum dolor sit amet, consectetur adipiscing elit, sed do eiusmod</a:t>
            </a:r>
            <a:endParaRPr lang="en-AU" sz="270" b="1" dirty="0">
              <a:solidFill>
                <a:schemeClr val="bg1"/>
              </a:solidFill>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065A0E6-BBDE-4476-B1EC-3B27C6066061}"/>
                  </a:ext>
                </a:extLst>
              </p:cNvPr>
              <p:cNvSpPr txBox="1"/>
              <p:nvPr/>
            </p:nvSpPr>
            <p:spPr>
              <a:xfrm>
                <a:off x="6451411" y="2872106"/>
                <a:ext cx="1076577" cy="166199"/>
              </a:xfrm>
              <a:prstGeom prst="rect">
                <a:avLst/>
              </a:prstGeom>
              <a:noFill/>
            </p:spPr>
            <p:txBody>
              <a:bodyPr wrap="none" lIns="0" tIns="0" rIns="0" bIns="0" rtlCol="0">
                <a:spAutoFit/>
              </a:bodyPr>
              <a:lstStyle/>
              <a:p>
                <a:r>
                  <a:rPr lang="en-AU" sz="1080" dirty="0">
                    <a:ea typeface="Cambria Math" panose="02040503050406030204" pitchFamily="18" charset="0"/>
                  </a:rPr>
                  <a:t>A</a:t>
                </a:r>
                <a14:m>
                  <m:oMath xmlns:m="http://schemas.openxmlformats.org/officeDocument/2006/math">
                    <m:d>
                      <m:dPr>
                        <m:ctrlPr>
                          <a:rPr lang="en-AU" sz="1080" i="1">
                            <a:latin typeface="Cambria Math" panose="02040503050406030204" pitchFamily="18" charset="0"/>
                            <a:ea typeface="Cambria Math" panose="02040503050406030204" pitchFamily="18" charset="0"/>
                          </a:rPr>
                        </m:ctrlPr>
                      </m:dPr>
                      <m:e>
                        <m:r>
                          <a:rPr lang="en-AU" sz="1080" i="1">
                            <a:latin typeface="Cambria Math" panose="02040503050406030204" pitchFamily="18" charset="0"/>
                            <a:ea typeface="Cambria Math" panose="02040503050406030204" pitchFamily="18" charset="0"/>
                          </a:rPr>
                          <m:t>𝑥</m:t>
                        </m:r>
                      </m:e>
                    </m:d>
                    <m:r>
                      <a:rPr lang="en-AU" sz="1080" i="1">
                        <a:latin typeface="Cambria Math" panose="02040503050406030204" pitchFamily="18" charset="0"/>
                        <a:ea typeface="Cambria Math" panose="02040503050406030204" pitchFamily="18" charset="0"/>
                      </a:rPr>
                      <m:t>, </m:t>
                    </m:r>
                    <m:r>
                      <a:rPr lang="en-AU" sz="1080" i="1">
                        <a:latin typeface="Cambria Math" panose="02040503050406030204" pitchFamily="18" charset="0"/>
                        <a:ea typeface="Cambria Math" panose="02040503050406030204" pitchFamily="18" charset="0"/>
                      </a:rPr>
                      <m:t>𝑄</m:t>
                    </m:r>
                    <m:d>
                      <m:dPr>
                        <m:ctrlPr>
                          <a:rPr lang="en-AU" sz="1080" i="1">
                            <a:latin typeface="Cambria Math" panose="02040503050406030204" pitchFamily="18" charset="0"/>
                            <a:ea typeface="Cambria Math" panose="02040503050406030204" pitchFamily="18" charset="0"/>
                          </a:rPr>
                        </m:ctrlPr>
                      </m:dPr>
                      <m:e>
                        <m:r>
                          <a:rPr lang="en-AU" sz="1080" i="1">
                            <a:latin typeface="Cambria Math" panose="02040503050406030204" pitchFamily="18" charset="0"/>
                            <a:ea typeface="Cambria Math" panose="02040503050406030204" pitchFamily="18" charset="0"/>
                          </a:rPr>
                          <m:t>𝑥</m:t>
                        </m:r>
                      </m:e>
                    </m:d>
                    <m:r>
                      <a:rPr lang="en-AU" sz="1080" i="1">
                        <a:latin typeface="Cambria Math" panose="02040503050406030204" pitchFamily="18" charset="0"/>
                        <a:ea typeface="Cambria Math" panose="02040503050406030204" pitchFamily="18" charset="0"/>
                      </a:rPr>
                      <m:t>⊨</m:t>
                    </m:r>
                    <m:r>
                      <a:rPr lang="en-AU" sz="1080" i="1">
                        <a:latin typeface="Cambria Math" panose="02040503050406030204" pitchFamily="18" charset="0"/>
                        <a:ea typeface="Cambria Math" panose="02040503050406030204" pitchFamily="18" charset="0"/>
                      </a:rPr>
                      <m:t>𝑅</m:t>
                    </m:r>
                    <m:r>
                      <a:rPr lang="en-AU" sz="1080" i="1">
                        <a:latin typeface="Cambria Math" panose="02040503050406030204" pitchFamily="18" charset="0"/>
                        <a:ea typeface="Cambria Math" panose="02040503050406030204" pitchFamily="18" charset="0"/>
                      </a:rPr>
                      <m:t>(</m:t>
                    </m:r>
                    <m:r>
                      <a:rPr lang="en-AU" sz="1080" i="1">
                        <a:latin typeface="Cambria Math" panose="02040503050406030204" pitchFamily="18" charset="0"/>
                        <a:ea typeface="Cambria Math" panose="02040503050406030204" pitchFamily="18" charset="0"/>
                      </a:rPr>
                      <m:t>𝑥</m:t>
                    </m:r>
                    <m:r>
                      <a:rPr lang="en-AU" sz="1080" i="1">
                        <a:latin typeface="Cambria Math" panose="02040503050406030204" pitchFamily="18" charset="0"/>
                        <a:ea typeface="Cambria Math" panose="02040503050406030204" pitchFamily="18" charset="0"/>
                      </a:rPr>
                      <m:t>)</m:t>
                    </m:r>
                  </m:oMath>
                </a14:m>
                <a:endParaRPr lang="en-AU" sz="1080" dirty="0"/>
              </a:p>
            </p:txBody>
          </p:sp>
        </mc:Choice>
        <mc:Fallback>
          <p:sp>
            <p:nvSpPr>
              <p:cNvPr id="13" name="TextBox 12">
                <a:extLst>
                  <a:ext uri="{FF2B5EF4-FFF2-40B4-BE49-F238E27FC236}">
                    <a16:creationId xmlns:a16="http://schemas.microsoft.com/office/drawing/2014/main" id="{A065A0E6-BBDE-4476-B1EC-3B27C6066061}"/>
                  </a:ext>
                </a:extLst>
              </p:cNvPr>
              <p:cNvSpPr txBox="1">
                <a:spLocks noRot="1" noChangeAspect="1" noMove="1" noResize="1" noEditPoints="1" noAdjustHandles="1" noChangeArrowheads="1" noChangeShapeType="1" noTextEdit="1"/>
              </p:cNvSpPr>
              <p:nvPr/>
            </p:nvSpPr>
            <p:spPr>
              <a:xfrm>
                <a:off x="6451411" y="2872106"/>
                <a:ext cx="1076577" cy="166199"/>
              </a:xfrm>
              <a:prstGeom prst="rect">
                <a:avLst/>
              </a:prstGeom>
              <a:blipFill>
                <a:blip r:embed="rId4"/>
                <a:stretch>
                  <a:fillRect l="-6977" t="-28571" r="-5814" b="-4285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D57A5CF-5C57-4F9E-A018-F2C049696AC4}"/>
                  </a:ext>
                </a:extLst>
              </p:cNvPr>
              <p:cNvSpPr txBox="1"/>
              <p:nvPr/>
            </p:nvSpPr>
            <p:spPr>
              <a:xfrm>
                <a:off x="6516217" y="3596059"/>
                <a:ext cx="1043427" cy="166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080" i="1">
                          <a:latin typeface="Cambria Math" panose="02040503050406030204" pitchFamily="18" charset="0"/>
                          <a:ea typeface="Cambria Math" panose="02040503050406030204" pitchFamily="18" charset="0"/>
                        </a:rPr>
                        <m:t>∀ </m:t>
                      </m:r>
                      <m:r>
                        <a:rPr lang="en-AU" sz="1080" i="1">
                          <a:latin typeface="Cambria Math" panose="02040503050406030204" pitchFamily="18" charset="0"/>
                          <a:ea typeface="Cambria Math" panose="02040503050406030204" pitchFamily="18" charset="0"/>
                        </a:rPr>
                        <m:t>𝑥</m:t>
                      </m:r>
                      <m:r>
                        <a:rPr lang="en-AU" sz="1080" i="1">
                          <a:latin typeface="Cambria Math" panose="02040503050406030204" pitchFamily="18" charset="0"/>
                          <a:ea typeface="Cambria Math" panose="02040503050406030204" pitchFamily="18" charset="0"/>
                        </a:rPr>
                        <m:t>. </m:t>
                      </m:r>
                      <m:r>
                        <a:rPr lang="en-AU" sz="1080" i="1">
                          <a:latin typeface="Cambria Math" panose="02040503050406030204" pitchFamily="18" charset="0"/>
                          <a:ea typeface="Cambria Math" panose="02040503050406030204" pitchFamily="18" charset="0"/>
                        </a:rPr>
                        <m:t>𝐴</m:t>
                      </m:r>
                      <m:d>
                        <m:dPr>
                          <m:ctrlPr>
                            <a:rPr lang="en-AU" sz="1080" i="1">
                              <a:latin typeface="Cambria Math" panose="02040503050406030204" pitchFamily="18" charset="0"/>
                              <a:ea typeface="Cambria Math" panose="02040503050406030204" pitchFamily="18" charset="0"/>
                            </a:rPr>
                          </m:ctrlPr>
                        </m:dPr>
                        <m:e>
                          <m:r>
                            <a:rPr lang="en-AU" sz="1080" i="1">
                              <a:latin typeface="Cambria Math" panose="02040503050406030204" pitchFamily="18" charset="0"/>
                              <a:ea typeface="Cambria Math" panose="02040503050406030204" pitchFamily="18" charset="0"/>
                            </a:rPr>
                            <m:t>𝑥</m:t>
                          </m:r>
                        </m:e>
                      </m:d>
                      <m:r>
                        <a:rPr lang="en-AU" sz="1080" i="1">
                          <a:latin typeface="Cambria Math" panose="02040503050406030204" pitchFamily="18" charset="0"/>
                          <a:ea typeface="Cambria Math" panose="02040503050406030204" pitchFamily="18" charset="0"/>
                        </a:rPr>
                        <m:t>→</m:t>
                      </m:r>
                      <m:r>
                        <a:rPr lang="en-AU" sz="1080" i="1">
                          <a:latin typeface="Cambria Math" panose="02040503050406030204" pitchFamily="18" charset="0"/>
                          <a:ea typeface="Cambria Math" panose="02040503050406030204" pitchFamily="18" charset="0"/>
                        </a:rPr>
                        <m:t>𝑄</m:t>
                      </m:r>
                      <m:d>
                        <m:dPr>
                          <m:ctrlPr>
                            <a:rPr lang="en-AU" sz="1080" i="1">
                              <a:latin typeface="Cambria Math" panose="02040503050406030204" pitchFamily="18" charset="0"/>
                              <a:ea typeface="Cambria Math" panose="02040503050406030204" pitchFamily="18" charset="0"/>
                            </a:rPr>
                          </m:ctrlPr>
                        </m:dPr>
                        <m:e>
                          <m:r>
                            <a:rPr lang="en-AU" sz="1080" i="1">
                              <a:latin typeface="Cambria Math" panose="02040503050406030204" pitchFamily="18" charset="0"/>
                              <a:ea typeface="Cambria Math" panose="02040503050406030204" pitchFamily="18" charset="0"/>
                            </a:rPr>
                            <m:t>𝑥</m:t>
                          </m:r>
                        </m:e>
                      </m:d>
                    </m:oMath>
                  </m:oMathPara>
                </a14:m>
                <a:endParaRPr lang="en-AU" sz="1080" dirty="0"/>
              </a:p>
            </p:txBody>
          </p:sp>
        </mc:Choice>
        <mc:Fallback>
          <p:sp>
            <p:nvSpPr>
              <p:cNvPr id="14" name="TextBox 13">
                <a:extLst>
                  <a:ext uri="{FF2B5EF4-FFF2-40B4-BE49-F238E27FC236}">
                    <a16:creationId xmlns:a16="http://schemas.microsoft.com/office/drawing/2014/main" id="{CD57A5CF-5C57-4F9E-A018-F2C049696AC4}"/>
                  </a:ext>
                </a:extLst>
              </p:cNvPr>
              <p:cNvSpPr txBox="1">
                <a:spLocks noRot="1" noChangeAspect="1" noMove="1" noResize="1" noEditPoints="1" noAdjustHandles="1" noChangeArrowheads="1" noChangeShapeType="1" noTextEdit="1"/>
              </p:cNvSpPr>
              <p:nvPr/>
            </p:nvSpPr>
            <p:spPr>
              <a:xfrm>
                <a:off x="6516217" y="3596059"/>
                <a:ext cx="1043427" cy="166199"/>
              </a:xfrm>
              <a:prstGeom prst="rect">
                <a:avLst/>
              </a:prstGeom>
              <a:blipFill>
                <a:blip r:embed="rId5"/>
                <a:stretch>
                  <a:fillRect l="-2410" t="-14286" b="-35714"/>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FE7E743-F902-4C78-AE3C-ADC8194BE4C8}"/>
                  </a:ext>
                </a:extLst>
              </p:cNvPr>
              <p:cNvSpPr txBox="1"/>
              <p:nvPr/>
            </p:nvSpPr>
            <p:spPr>
              <a:xfrm>
                <a:off x="6516217" y="2224033"/>
                <a:ext cx="1039131" cy="166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1080" i="1">
                          <a:latin typeface="Cambria Math" panose="02040503050406030204" pitchFamily="18" charset="0"/>
                          <a:ea typeface="Cambria Math" panose="02040503050406030204" pitchFamily="18" charset="0"/>
                        </a:rPr>
                        <m:t>∀ </m:t>
                      </m:r>
                      <m:r>
                        <a:rPr lang="en-AU" sz="1080" i="1">
                          <a:latin typeface="Cambria Math" panose="02040503050406030204" pitchFamily="18" charset="0"/>
                          <a:ea typeface="Cambria Math" panose="02040503050406030204" pitchFamily="18" charset="0"/>
                        </a:rPr>
                        <m:t>𝑥</m:t>
                      </m:r>
                      <m:r>
                        <a:rPr lang="en-AU" sz="1080" i="1">
                          <a:latin typeface="Cambria Math" panose="02040503050406030204" pitchFamily="18" charset="0"/>
                          <a:ea typeface="Cambria Math" panose="02040503050406030204" pitchFamily="18" charset="0"/>
                        </a:rPr>
                        <m:t>. </m:t>
                      </m:r>
                      <m:r>
                        <a:rPr lang="en-AU" sz="1080" i="1">
                          <a:latin typeface="Cambria Math" panose="02040503050406030204" pitchFamily="18" charset="0"/>
                          <a:ea typeface="Cambria Math" panose="02040503050406030204" pitchFamily="18" charset="0"/>
                        </a:rPr>
                        <m:t>𝐴</m:t>
                      </m:r>
                      <m:d>
                        <m:dPr>
                          <m:ctrlPr>
                            <a:rPr lang="en-AU" sz="1080" i="1">
                              <a:latin typeface="Cambria Math" panose="02040503050406030204" pitchFamily="18" charset="0"/>
                              <a:ea typeface="Cambria Math" panose="02040503050406030204" pitchFamily="18" charset="0"/>
                            </a:rPr>
                          </m:ctrlPr>
                        </m:dPr>
                        <m:e>
                          <m:r>
                            <a:rPr lang="en-AU" sz="1080" i="1">
                              <a:latin typeface="Cambria Math" panose="02040503050406030204" pitchFamily="18" charset="0"/>
                              <a:ea typeface="Cambria Math" panose="02040503050406030204" pitchFamily="18" charset="0"/>
                            </a:rPr>
                            <m:t>𝑥</m:t>
                          </m:r>
                        </m:e>
                      </m:d>
                      <m:r>
                        <a:rPr lang="en-AU" sz="1080" i="1">
                          <a:latin typeface="Cambria Math" panose="02040503050406030204" pitchFamily="18" charset="0"/>
                          <a:ea typeface="Cambria Math" panose="02040503050406030204" pitchFamily="18" charset="0"/>
                        </a:rPr>
                        <m:t>→</m:t>
                      </m:r>
                      <m:r>
                        <a:rPr lang="en-AU" sz="1080" i="1">
                          <a:latin typeface="Cambria Math" panose="02040503050406030204" pitchFamily="18" charset="0"/>
                          <a:ea typeface="Cambria Math" panose="02040503050406030204" pitchFamily="18" charset="0"/>
                        </a:rPr>
                        <m:t>𝑅</m:t>
                      </m:r>
                      <m:r>
                        <a:rPr lang="en-AU" sz="1080" i="1">
                          <a:latin typeface="Cambria Math" panose="02040503050406030204" pitchFamily="18" charset="0"/>
                          <a:ea typeface="Cambria Math" panose="02040503050406030204" pitchFamily="18" charset="0"/>
                        </a:rPr>
                        <m:t>(</m:t>
                      </m:r>
                      <m:r>
                        <a:rPr lang="en-AU" sz="1080" i="1">
                          <a:latin typeface="Cambria Math" panose="02040503050406030204" pitchFamily="18" charset="0"/>
                          <a:ea typeface="Cambria Math" panose="02040503050406030204" pitchFamily="18" charset="0"/>
                        </a:rPr>
                        <m:t>𝑥</m:t>
                      </m:r>
                      <m:r>
                        <a:rPr lang="en-AU" sz="1080" i="1">
                          <a:latin typeface="Cambria Math" panose="02040503050406030204" pitchFamily="18" charset="0"/>
                          <a:ea typeface="Cambria Math" panose="02040503050406030204" pitchFamily="18" charset="0"/>
                        </a:rPr>
                        <m:t>)</m:t>
                      </m:r>
                    </m:oMath>
                  </m:oMathPara>
                </a14:m>
                <a:endParaRPr lang="en-AU" sz="1080" dirty="0"/>
              </a:p>
            </p:txBody>
          </p:sp>
        </mc:Choice>
        <mc:Fallback>
          <p:sp>
            <p:nvSpPr>
              <p:cNvPr id="15" name="TextBox 14">
                <a:extLst>
                  <a:ext uri="{FF2B5EF4-FFF2-40B4-BE49-F238E27FC236}">
                    <a16:creationId xmlns:a16="http://schemas.microsoft.com/office/drawing/2014/main" id="{FFE7E743-F902-4C78-AE3C-ADC8194BE4C8}"/>
                  </a:ext>
                </a:extLst>
              </p:cNvPr>
              <p:cNvSpPr txBox="1">
                <a:spLocks noRot="1" noChangeAspect="1" noMove="1" noResize="1" noEditPoints="1" noAdjustHandles="1" noChangeArrowheads="1" noChangeShapeType="1" noTextEdit="1"/>
              </p:cNvSpPr>
              <p:nvPr/>
            </p:nvSpPr>
            <p:spPr>
              <a:xfrm>
                <a:off x="6516217" y="2224033"/>
                <a:ext cx="1039131" cy="166199"/>
              </a:xfrm>
              <a:prstGeom prst="rect">
                <a:avLst/>
              </a:prstGeom>
              <a:blipFill>
                <a:blip r:embed="rId6"/>
                <a:stretch>
                  <a:fillRect l="-3659" t="-14286" r="-4878" b="-35714"/>
                </a:stretch>
              </a:blipFill>
            </p:spPr>
            <p:txBody>
              <a:bodyPr/>
              <a:lstStyle/>
              <a:p>
                <a:r>
                  <a:rPr lang="en-AU">
                    <a:noFill/>
                  </a:rPr>
                  <a:t> </a:t>
                </a:r>
              </a:p>
            </p:txBody>
          </p:sp>
        </mc:Fallback>
      </mc:AlternateContent>
      <p:sp>
        <p:nvSpPr>
          <p:cNvPr id="16" name="TextBox 15">
            <a:extLst>
              <a:ext uri="{FF2B5EF4-FFF2-40B4-BE49-F238E27FC236}">
                <a16:creationId xmlns:a16="http://schemas.microsoft.com/office/drawing/2014/main" id="{F4C2E9B0-2F05-4DE7-A7E4-8AA669B51A6D}"/>
              </a:ext>
            </a:extLst>
          </p:cNvPr>
          <p:cNvSpPr txBox="1"/>
          <p:nvPr/>
        </p:nvSpPr>
        <p:spPr>
          <a:xfrm>
            <a:off x="4833844" y="2193241"/>
            <a:ext cx="619080" cy="341632"/>
          </a:xfrm>
          <a:prstGeom prst="rect">
            <a:avLst/>
          </a:prstGeom>
          <a:noFill/>
        </p:spPr>
        <p:txBody>
          <a:bodyPr wrap="none" rtlCol="0">
            <a:spAutoFit/>
          </a:bodyPr>
          <a:lstStyle/>
          <a:p>
            <a:r>
              <a:rPr lang="en-AU" sz="1620" dirty="0">
                <a:solidFill>
                  <a:schemeClr val="accent1"/>
                </a:solidFill>
              </a:rPr>
              <a:t>spec.</a:t>
            </a:r>
          </a:p>
        </p:txBody>
      </p:sp>
      <p:sp>
        <p:nvSpPr>
          <p:cNvPr id="17" name="TextBox 16">
            <a:extLst>
              <a:ext uri="{FF2B5EF4-FFF2-40B4-BE49-F238E27FC236}">
                <a16:creationId xmlns:a16="http://schemas.microsoft.com/office/drawing/2014/main" id="{08768CA4-6F4A-4E89-8770-B3F0926C590F}"/>
              </a:ext>
            </a:extLst>
          </p:cNvPr>
          <p:cNvSpPr txBox="1"/>
          <p:nvPr/>
        </p:nvSpPr>
        <p:spPr>
          <a:xfrm>
            <a:off x="4836991" y="3479284"/>
            <a:ext cx="591700" cy="341632"/>
          </a:xfrm>
          <a:prstGeom prst="rect">
            <a:avLst/>
          </a:prstGeom>
          <a:noFill/>
        </p:spPr>
        <p:txBody>
          <a:bodyPr wrap="none" rtlCol="0">
            <a:spAutoFit/>
          </a:bodyPr>
          <a:lstStyle/>
          <a:p>
            <a:r>
              <a:rPr lang="en-AU" sz="1620" dirty="0">
                <a:solidFill>
                  <a:schemeClr val="accent1"/>
                </a:solidFill>
              </a:rPr>
              <a:t>code</a:t>
            </a:r>
          </a:p>
        </p:txBody>
      </p:sp>
      <p:sp>
        <p:nvSpPr>
          <p:cNvPr id="18" name="TextBox 17">
            <a:extLst>
              <a:ext uri="{FF2B5EF4-FFF2-40B4-BE49-F238E27FC236}">
                <a16:creationId xmlns:a16="http://schemas.microsoft.com/office/drawing/2014/main" id="{6FA760CD-76AE-4962-A3A9-FD741C2A7FED}"/>
              </a:ext>
            </a:extLst>
          </p:cNvPr>
          <p:cNvSpPr txBox="1"/>
          <p:nvPr/>
        </p:nvSpPr>
        <p:spPr>
          <a:xfrm>
            <a:off x="7611083" y="3471409"/>
            <a:ext cx="1029128" cy="590931"/>
          </a:xfrm>
          <a:prstGeom prst="rect">
            <a:avLst/>
          </a:prstGeom>
          <a:noFill/>
        </p:spPr>
        <p:txBody>
          <a:bodyPr wrap="none" rtlCol="0">
            <a:spAutoFit/>
          </a:bodyPr>
          <a:lstStyle/>
          <a:p>
            <a:pPr algn="r"/>
            <a:r>
              <a:rPr lang="en-AU" sz="1620" dirty="0">
                <a:solidFill>
                  <a:schemeClr val="accent1"/>
                </a:solidFill>
              </a:rPr>
              <a:t>code</a:t>
            </a:r>
            <a:br>
              <a:rPr lang="en-AU" sz="1620" dirty="0">
                <a:solidFill>
                  <a:schemeClr val="accent1"/>
                </a:solidFill>
              </a:rPr>
            </a:br>
            <a:r>
              <a:rPr lang="en-AU" sz="1620" dirty="0">
                <a:solidFill>
                  <a:schemeClr val="accent1"/>
                </a:solidFill>
              </a:rPr>
              <a:t>semantics</a:t>
            </a:r>
          </a:p>
        </p:txBody>
      </p:sp>
      <p:sp>
        <p:nvSpPr>
          <p:cNvPr id="19" name="TextBox 18">
            <a:extLst>
              <a:ext uri="{FF2B5EF4-FFF2-40B4-BE49-F238E27FC236}">
                <a16:creationId xmlns:a16="http://schemas.microsoft.com/office/drawing/2014/main" id="{73171EF0-80C5-46B6-AD79-07CC0DD8F3DC}"/>
              </a:ext>
            </a:extLst>
          </p:cNvPr>
          <p:cNvSpPr txBox="1"/>
          <p:nvPr/>
        </p:nvSpPr>
        <p:spPr>
          <a:xfrm>
            <a:off x="7719684" y="1937639"/>
            <a:ext cx="920529" cy="590931"/>
          </a:xfrm>
          <a:prstGeom prst="rect">
            <a:avLst/>
          </a:prstGeom>
          <a:noFill/>
        </p:spPr>
        <p:txBody>
          <a:bodyPr wrap="square" rtlCol="0">
            <a:spAutoFit/>
          </a:bodyPr>
          <a:lstStyle/>
          <a:p>
            <a:pPr algn="r"/>
            <a:r>
              <a:rPr lang="en-AU" sz="1620" dirty="0">
                <a:solidFill>
                  <a:schemeClr val="accent1"/>
                </a:solidFill>
              </a:rPr>
              <a:t>formal</a:t>
            </a:r>
            <a:br>
              <a:rPr lang="en-AU" sz="1620" dirty="0">
                <a:solidFill>
                  <a:schemeClr val="accent1"/>
                </a:solidFill>
              </a:rPr>
            </a:br>
            <a:r>
              <a:rPr lang="en-AU" sz="1620" dirty="0">
                <a:solidFill>
                  <a:schemeClr val="accent1"/>
                </a:solidFill>
              </a:rPr>
              <a:t>spec.</a:t>
            </a:r>
          </a:p>
        </p:txBody>
      </p:sp>
      <p:sp>
        <p:nvSpPr>
          <p:cNvPr id="20" name="TextBox 19">
            <a:extLst>
              <a:ext uri="{FF2B5EF4-FFF2-40B4-BE49-F238E27FC236}">
                <a16:creationId xmlns:a16="http://schemas.microsoft.com/office/drawing/2014/main" id="{B95294B6-892D-4078-97A2-F5F20D0E0BBC}"/>
              </a:ext>
            </a:extLst>
          </p:cNvPr>
          <p:cNvSpPr txBox="1"/>
          <p:nvPr/>
        </p:nvSpPr>
        <p:spPr>
          <a:xfrm>
            <a:off x="7507913" y="2742491"/>
            <a:ext cx="1132298" cy="590931"/>
          </a:xfrm>
          <a:prstGeom prst="rect">
            <a:avLst/>
          </a:prstGeom>
          <a:noFill/>
        </p:spPr>
        <p:txBody>
          <a:bodyPr wrap="none" rtlCol="0">
            <a:spAutoFit/>
          </a:bodyPr>
          <a:lstStyle/>
          <a:p>
            <a:pPr algn="r"/>
            <a:r>
              <a:rPr lang="en-AU" sz="1620" i="1" dirty="0">
                <a:solidFill>
                  <a:schemeClr val="accent1"/>
                </a:solidFill>
              </a:rPr>
              <a:t>verification</a:t>
            </a:r>
          </a:p>
          <a:p>
            <a:pPr algn="r"/>
            <a:r>
              <a:rPr lang="en-AU" sz="1620" i="1" dirty="0">
                <a:solidFill>
                  <a:schemeClr val="accent1"/>
                </a:solidFill>
              </a:rPr>
              <a:t>proof</a:t>
            </a:r>
          </a:p>
        </p:txBody>
      </p:sp>
      <p:sp>
        <p:nvSpPr>
          <p:cNvPr id="21" name="TextBox 20">
            <a:extLst>
              <a:ext uri="{FF2B5EF4-FFF2-40B4-BE49-F238E27FC236}">
                <a16:creationId xmlns:a16="http://schemas.microsoft.com/office/drawing/2014/main" id="{9347F308-3493-407B-A548-FA7BC0E8FE5E}"/>
              </a:ext>
            </a:extLst>
          </p:cNvPr>
          <p:cNvSpPr txBox="1"/>
          <p:nvPr/>
        </p:nvSpPr>
        <p:spPr>
          <a:xfrm>
            <a:off x="4707147" y="4152362"/>
            <a:ext cx="855234" cy="590931"/>
          </a:xfrm>
          <a:prstGeom prst="rect">
            <a:avLst/>
          </a:prstGeom>
          <a:noFill/>
        </p:spPr>
        <p:txBody>
          <a:bodyPr wrap="none" rtlCol="0">
            <a:spAutoFit/>
          </a:bodyPr>
          <a:lstStyle/>
          <a:p>
            <a:r>
              <a:rPr lang="en-AU" sz="1620" dirty="0">
                <a:solidFill>
                  <a:schemeClr val="accent1"/>
                </a:solidFill>
              </a:rPr>
              <a:t>physical</a:t>
            </a:r>
            <a:br>
              <a:rPr lang="en-AU" sz="1620" dirty="0">
                <a:solidFill>
                  <a:schemeClr val="accent1"/>
                </a:solidFill>
              </a:rPr>
            </a:br>
            <a:r>
              <a:rPr lang="en-AU" sz="1620" dirty="0">
                <a:solidFill>
                  <a:schemeClr val="accent1"/>
                </a:solidFill>
              </a:rPr>
              <a:t>system</a:t>
            </a:r>
          </a:p>
        </p:txBody>
      </p:sp>
      <p:sp>
        <p:nvSpPr>
          <p:cNvPr id="22" name="TextBox 21">
            <a:extLst>
              <a:ext uri="{FF2B5EF4-FFF2-40B4-BE49-F238E27FC236}">
                <a16:creationId xmlns:a16="http://schemas.microsoft.com/office/drawing/2014/main" id="{6EF770AA-38D5-4C31-B81C-6E33FB855AD6}"/>
              </a:ext>
            </a:extLst>
          </p:cNvPr>
          <p:cNvSpPr txBox="1"/>
          <p:nvPr/>
        </p:nvSpPr>
        <p:spPr>
          <a:xfrm>
            <a:off x="4703538" y="1356243"/>
            <a:ext cx="924099" cy="590931"/>
          </a:xfrm>
          <a:prstGeom prst="rect">
            <a:avLst/>
          </a:prstGeom>
          <a:noFill/>
        </p:spPr>
        <p:txBody>
          <a:bodyPr wrap="none" rtlCol="0">
            <a:spAutoFit/>
          </a:bodyPr>
          <a:lstStyle/>
          <a:p>
            <a:r>
              <a:rPr lang="en-AU" sz="1620" dirty="0">
                <a:solidFill>
                  <a:schemeClr val="accent1"/>
                </a:solidFill>
              </a:rPr>
              <a:t>real use/</a:t>
            </a:r>
            <a:br>
              <a:rPr lang="en-AU" sz="1620" dirty="0">
                <a:solidFill>
                  <a:schemeClr val="accent1"/>
                </a:solidFill>
              </a:rPr>
            </a:br>
            <a:r>
              <a:rPr lang="en-AU" sz="1620" dirty="0">
                <a:solidFill>
                  <a:schemeClr val="accent1"/>
                </a:solidFill>
              </a:rPr>
              <a:t>needs</a:t>
            </a:r>
          </a:p>
        </p:txBody>
      </p:sp>
      <p:sp>
        <p:nvSpPr>
          <p:cNvPr id="23" name="Oval 22">
            <a:extLst>
              <a:ext uri="{FF2B5EF4-FFF2-40B4-BE49-F238E27FC236}">
                <a16:creationId xmlns:a16="http://schemas.microsoft.com/office/drawing/2014/main" id="{917320A2-EF99-420B-B277-39AE196D0FC6}"/>
              </a:ext>
            </a:extLst>
          </p:cNvPr>
          <p:cNvSpPr/>
          <p:nvPr/>
        </p:nvSpPr>
        <p:spPr>
          <a:xfrm>
            <a:off x="5824807" y="1398009"/>
            <a:ext cx="138414" cy="1384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24" name="Straight Connector 23">
            <a:extLst>
              <a:ext uri="{FF2B5EF4-FFF2-40B4-BE49-F238E27FC236}">
                <a16:creationId xmlns:a16="http://schemas.microsoft.com/office/drawing/2014/main" id="{72B6986D-FFFC-4945-A4EE-E8E3C6E77900}"/>
              </a:ext>
            </a:extLst>
          </p:cNvPr>
          <p:cNvCxnSpPr>
            <a:stCxn id="23" idx="4"/>
          </p:cNvCxnSpPr>
          <p:nvPr/>
        </p:nvCxnSpPr>
        <p:spPr>
          <a:xfrm flipH="1">
            <a:off x="5851296" y="1536421"/>
            <a:ext cx="42716" cy="179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34B40B1-2122-4CE9-8DD3-BEDA9F4F32C5}"/>
              </a:ext>
            </a:extLst>
          </p:cNvPr>
          <p:cNvCxnSpPr/>
          <p:nvPr/>
        </p:nvCxnSpPr>
        <p:spPr>
          <a:xfrm>
            <a:off x="5843999" y="1715680"/>
            <a:ext cx="105543" cy="14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A1E37D1-2439-4F9E-A536-3204F09CF450}"/>
              </a:ext>
            </a:extLst>
          </p:cNvPr>
          <p:cNvCxnSpPr/>
          <p:nvPr/>
        </p:nvCxnSpPr>
        <p:spPr>
          <a:xfrm flipH="1">
            <a:off x="5913206" y="1722698"/>
            <a:ext cx="36336" cy="1765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680053-0BC0-43FC-8F37-476091875D65}"/>
              </a:ext>
            </a:extLst>
          </p:cNvPr>
          <p:cNvCxnSpPr/>
          <p:nvPr/>
        </p:nvCxnSpPr>
        <p:spPr>
          <a:xfrm>
            <a:off x="5880336" y="1574127"/>
            <a:ext cx="167963" cy="82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4D419BC-8D31-4007-85F9-3DDE7A6EE3F0}"/>
              </a:ext>
            </a:extLst>
          </p:cNvPr>
          <p:cNvSpPr/>
          <p:nvPr/>
        </p:nvSpPr>
        <p:spPr>
          <a:xfrm>
            <a:off x="6114625" y="1493780"/>
            <a:ext cx="191517" cy="1452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9" name="Rounded Rectangle 34">
            <a:extLst>
              <a:ext uri="{FF2B5EF4-FFF2-40B4-BE49-F238E27FC236}">
                <a16:creationId xmlns:a16="http://schemas.microsoft.com/office/drawing/2014/main" id="{5ACCE753-1F98-437A-9D16-63F9B58D6996}"/>
              </a:ext>
            </a:extLst>
          </p:cNvPr>
          <p:cNvSpPr/>
          <p:nvPr/>
        </p:nvSpPr>
        <p:spPr>
          <a:xfrm>
            <a:off x="6132279" y="1509111"/>
            <a:ext cx="95958" cy="1062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30" name="Snip Single Corner Rectangle 35">
            <a:extLst>
              <a:ext uri="{FF2B5EF4-FFF2-40B4-BE49-F238E27FC236}">
                <a16:creationId xmlns:a16="http://schemas.microsoft.com/office/drawing/2014/main" id="{753CEEE4-1AC8-4DDA-B80B-26B580CE5345}"/>
              </a:ext>
            </a:extLst>
          </p:cNvPr>
          <p:cNvSpPr/>
          <p:nvPr/>
        </p:nvSpPr>
        <p:spPr>
          <a:xfrm flipH="1">
            <a:off x="6015608" y="1644464"/>
            <a:ext cx="250631" cy="64631"/>
          </a:xfrm>
          <a:prstGeom prst="snip1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grpSp>
        <p:nvGrpSpPr>
          <p:cNvPr id="31" name="Group 30">
            <a:extLst>
              <a:ext uri="{FF2B5EF4-FFF2-40B4-BE49-F238E27FC236}">
                <a16:creationId xmlns:a16="http://schemas.microsoft.com/office/drawing/2014/main" id="{25E89E81-BA39-4322-8F44-F9F622FEB3D1}"/>
              </a:ext>
            </a:extLst>
          </p:cNvPr>
          <p:cNvGrpSpPr/>
          <p:nvPr/>
        </p:nvGrpSpPr>
        <p:grpSpPr>
          <a:xfrm>
            <a:off x="6372466" y="1345332"/>
            <a:ext cx="307291" cy="517146"/>
            <a:chOff x="7210049" y="805966"/>
            <a:chExt cx="341434" cy="574607"/>
          </a:xfrm>
        </p:grpSpPr>
        <p:sp>
          <p:nvSpPr>
            <p:cNvPr id="32" name="Moon 31">
              <a:extLst>
                <a:ext uri="{FF2B5EF4-FFF2-40B4-BE49-F238E27FC236}">
                  <a16:creationId xmlns:a16="http://schemas.microsoft.com/office/drawing/2014/main" id="{B45E930E-CD7E-4031-A190-922DEB4ECAF6}"/>
                </a:ext>
              </a:extLst>
            </p:cNvPr>
            <p:cNvSpPr/>
            <p:nvPr/>
          </p:nvSpPr>
          <p:spPr>
            <a:xfrm rot="1080000">
              <a:off x="7210049" y="805966"/>
              <a:ext cx="76897" cy="131445"/>
            </a:xfrm>
            <a:prstGeom prst="moon">
              <a:avLst>
                <a:gd name="adj" fmla="val 387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33" name="Moon 32">
              <a:extLst>
                <a:ext uri="{FF2B5EF4-FFF2-40B4-BE49-F238E27FC236}">
                  <a16:creationId xmlns:a16="http://schemas.microsoft.com/office/drawing/2014/main" id="{ECD89A7E-5401-40EC-838F-25F5832CBD8B}"/>
                </a:ext>
              </a:extLst>
            </p:cNvPr>
            <p:cNvSpPr/>
            <p:nvPr/>
          </p:nvSpPr>
          <p:spPr>
            <a:xfrm rot="20520000" flipH="1">
              <a:off x="7464390" y="805966"/>
              <a:ext cx="76897" cy="131445"/>
            </a:xfrm>
            <a:prstGeom prst="moon">
              <a:avLst>
                <a:gd name="adj" fmla="val 387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34" name="Oval 33">
              <a:extLst>
                <a:ext uri="{FF2B5EF4-FFF2-40B4-BE49-F238E27FC236}">
                  <a16:creationId xmlns:a16="http://schemas.microsoft.com/office/drawing/2014/main" id="{D2DE8301-5F6C-4FA2-9F29-7A62121D0FFC}"/>
                </a:ext>
              </a:extLst>
            </p:cNvPr>
            <p:cNvSpPr/>
            <p:nvPr/>
          </p:nvSpPr>
          <p:spPr>
            <a:xfrm>
              <a:off x="7296155" y="805966"/>
              <a:ext cx="153793" cy="1537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35" name="Isosceles Triangle 34">
              <a:extLst>
                <a:ext uri="{FF2B5EF4-FFF2-40B4-BE49-F238E27FC236}">
                  <a16:creationId xmlns:a16="http://schemas.microsoft.com/office/drawing/2014/main" id="{A4C736A7-AC16-41D6-8B72-A67A5CCBE852}"/>
                </a:ext>
              </a:extLst>
            </p:cNvPr>
            <p:cNvSpPr/>
            <p:nvPr/>
          </p:nvSpPr>
          <p:spPr>
            <a:xfrm>
              <a:off x="7279933" y="978385"/>
              <a:ext cx="223285" cy="276388"/>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36" name="Straight Connector 35">
              <a:extLst>
                <a:ext uri="{FF2B5EF4-FFF2-40B4-BE49-F238E27FC236}">
                  <a16:creationId xmlns:a16="http://schemas.microsoft.com/office/drawing/2014/main" id="{E78B8D44-D779-47E8-B62A-840D85A18252}"/>
                </a:ext>
              </a:extLst>
            </p:cNvPr>
            <p:cNvCxnSpPr/>
            <p:nvPr/>
          </p:nvCxnSpPr>
          <p:spPr>
            <a:xfrm>
              <a:off x="7333522" y="1258107"/>
              <a:ext cx="4518" cy="122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A51CD16-150D-465F-9857-D7A6565069C2}"/>
                </a:ext>
              </a:extLst>
            </p:cNvPr>
            <p:cNvCxnSpPr/>
            <p:nvPr/>
          </p:nvCxnSpPr>
          <p:spPr>
            <a:xfrm>
              <a:off x="7433714" y="1254773"/>
              <a:ext cx="4518" cy="122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E625275-A5DF-4B07-B2A8-0E66C17CE160}"/>
                </a:ext>
              </a:extLst>
            </p:cNvPr>
            <p:cNvCxnSpPr/>
            <p:nvPr/>
          </p:nvCxnSpPr>
          <p:spPr>
            <a:xfrm flipH="1" flipV="1">
              <a:off x="7237270" y="1049337"/>
              <a:ext cx="117769" cy="384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9265F6-1AEE-40FE-BF97-A9E372EB6169}"/>
                </a:ext>
              </a:extLst>
            </p:cNvPr>
            <p:cNvCxnSpPr/>
            <p:nvPr/>
          </p:nvCxnSpPr>
          <p:spPr>
            <a:xfrm flipV="1">
              <a:off x="7433714" y="1042426"/>
              <a:ext cx="117769" cy="384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5B1DE030-9DFF-4687-9221-CA2E133D846E}"/>
              </a:ext>
            </a:extLst>
          </p:cNvPr>
          <p:cNvCxnSpPr/>
          <p:nvPr/>
        </p:nvCxnSpPr>
        <p:spPr>
          <a:xfrm>
            <a:off x="5630385" y="2733738"/>
            <a:ext cx="10935" cy="556188"/>
          </a:xfrm>
          <a:prstGeom prst="straightConnector1">
            <a:avLst/>
          </a:prstGeom>
          <a:ln>
            <a:solidFill>
              <a:schemeClr val="bg1">
                <a:lumMod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18BF21-5B76-41EF-8B18-DB5FD18C8196}"/>
              </a:ext>
            </a:extLst>
          </p:cNvPr>
          <p:cNvCxnSpPr/>
          <p:nvPr/>
        </p:nvCxnSpPr>
        <p:spPr>
          <a:xfrm>
            <a:off x="5666865" y="3988036"/>
            <a:ext cx="369252" cy="206216"/>
          </a:xfrm>
          <a:prstGeom prst="straightConnector1">
            <a:avLst/>
          </a:prstGeom>
          <a:ln>
            <a:solidFill>
              <a:schemeClr val="bg1">
                <a:lumMod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3D1D61-A8DE-4A41-B55E-6CD321BA9BBF}"/>
              </a:ext>
            </a:extLst>
          </p:cNvPr>
          <p:cNvCxnSpPr/>
          <p:nvPr/>
        </p:nvCxnSpPr>
        <p:spPr>
          <a:xfrm flipV="1">
            <a:off x="5648740" y="1936583"/>
            <a:ext cx="391924" cy="142102"/>
          </a:xfrm>
          <a:prstGeom prst="straightConnector1">
            <a:avLst/>
          </a:prstGeom>
          <a:ln>
            <a:solidFill>
              <a:schemeClr val="bg1">
                <a:lumMod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944901A-6BFF-4E36-B3B7-76DE291ED8B0}"/>
              </a:ext>
            </a:extLst>
          </p:cNvPr>
          <p:cNvCxnSpPr/>
          <p:nvPr/>
        </p:nvCxnSpPr>
        <p:spPr>
          <a:xfrm flipH="1">
            <a:off x="6002525" y="2322025"/>
            <a:ext cx="392049" cy="0"/>
          </a:xfrm>
          <a:prstGeom prst="straightConnector1">
            <a:avLst/>
          </a:prstGeom>
          <a:ln>
            <a:solidFill>
              <a:schemeClr val="bg1">
                <a:lumMod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B9CB4-84D4-4AC2-BA94-53F571FF8FF4}"/>
              </a:ext>
            </a:extLst>
          </p:cNvPr>
          <p:cNvCxnSpPr/>
          <p:nvPr/>
        </p:nvCxnSpPr>
        <p:spPr>
          <a:xfrm flipH="1">
            <a:off x="5970677" y="3704182"/>
            <a:ext cx="392049" cy="0"/>
          </a:xfrm>
          <a:prstGeom prst="straightConnector1">
            <a:avLst/>
          </a:prstGeom>
          <a:ln>
            <a:solidFill>
              <a:schemeClr val="bg1">
                <a:lumMod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2B6C0FD-E96E-41CE-A97C-DB03330FD26C}"/>
              </a:ext>
            </a:extLst>
          </p:cNvPr>
          <p:cNvCxnSpPr/>
          <p:nvPr/>
        </p:nvCxnSpPr>
        <p:spPr>
          <a:xfrm flipH="1" flipV="1">
            <a:off x="6975636" y="3158117"/>
            <a:ext cx="9207" cy="362059"/>
          </a:xfrm>
          <a:prstGeom prst="straightConnector1">
            <a:avLst/>
          </a:prstGeom>
          <a:ln>
            <a:solidFill>
              <a:schemeClr val="bg1">
                <a:lumMod val="50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2A7DD9-DED2-4A19-A341-145ABEAF599F}"/>
              </a:ext>
            </a:extLst>
          </p:cNvPr>
          <p:cNvCxnSpPr/>
          <p:nvPr/>
        </p:nvCxnSpPr>
        <p:spPr>
          <a:xfrm flipH="1" flipV="1">
            <a:off x="6966429" y="2483261"/>
            <a:ext cx="9207" cy="362059"/>
          </a:xfrm>
          <a:prstGeom prst="straightConnector1">
            <a:avLst/>
          </a:prstGeom>
          <a:ln>
            <a:solidFill>
              <a:schemeClr val="bg1">
                <a:lumMod val="50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D082910-6013-43AC-86B5-F102F1A671BC}"/>
              </a:ext>
            </a:extLst>
          </p:cNvPr>
          <p:cNvCxnSpPr/>
          <p:nvPr/>
        </p:nvCxnSpPr>
        <p:spPr>
          <a:xfrm>
            <a:off x="6330591" y="1936275"/>
            <a:ext cx="433185" cy="191180"/>
          </a:xfrm>
          <a:prstGeom prst="straightConnector1">
            <a:avLst/>
          </a:prstGeom>
          <a:ln>
            <a:solidFill>
              <a:schemeClr val="bg1">
                <a:lumMod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8" name="Group 4">
            <a:extLst>
              <a:ext uri="{FF2B5EF4-FFF2-40B4-BE49-F238E27FC236}">
                <a16:creationId xmlns:a16="http://schemas.microsoft.com/office/drawing/2014/main" id="{498F9AAA-DB81-4730-BA2C-FBE995FA206E}"/>
              </a:ext>
            </a:extLst>
          </p:cNvPr>
          <p:cNvGrpSpPr>
            <a:grpSpLocks noChangeAspect="1"/>
          </p:cNvGrpSpPr>
          <p:nvPr/>
        </p:nvGrpSpPr>
        <p:grpSpPr bwMode="auto">
          <a:xfrm>
            <a:off x="5993228" y="4312573"/>
            <a:ext cx="561475" cy="424814"/>
            <a:chOff x="3839" y="1678"/>
            <a:chExt cx="530" cy="401"/>
          </a:xfrm>
        </p:grpSpPr>
        <p:sp>
          <p:nvSpPr>
            <p:cNvPr id="49" name="Freeform 87">
              <a:extLst>
                <a:ext uri="{FF2B5EF4-FFF2-40B4-BE49-F238E27FC236}">
                  <a16:creationId xmlns:a16="http://schemas.microsoft.com/office/drawing/2014/main" id="{E9F0CC1D-316E-469C-9D9C-848F37E1C025}"/>
                </a:ext>
              </a:extLst>
            </p:cNvPr>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50" name="Freeform 88">
              <a:extLst>
                <a:ext uri="{FF2B5EF4-FFF2-40B4-BE49-F238E27FC236}">
                  <a16:creationId xmlns:a16="http://schemas.microsoft.com/office/drawing/2014/main" id="{4316F86E-9653-4B52-9F99-CE47E2328AE9}"/>
                </a:ext>
              </a:extLst>
            </p:cNvPr>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1" name="Freeform 89">
              <a:extLst>
                <a:ext uri="{FF2B5EF4-FFF2-40B4-BE49-F238E27FC236}">
                  <a16:creationId xmlns:a16="http://schemas.microsoft.com/office/drawing/2014/main" id="{BFEE804E-079F-44FD-995D-9BE43A2E62D7}"/>
                </a:ext>
              </a:extLst>
            </p:cNvPr>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52" name="Freeform 90">
              <a:extLst>
                <a:ext uri="{FF2B5EF4-FFF2-40B4-BE49-F238E27FC236}">
                  <a16:creationId xmlns:a16="http://schemas.microsoft.com/office/drawing/2014/main" id="{F9889FA6-54B6-4E02-B942-E2D618AEEE36}"/>
                </a:ext>
              </a:extLst>
            </p:cNvPr>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3" name="Freeform 91">
              <a:extLst>
                <a:ext uri="{FF2B5EF4-FFF2-40B4-BE49-F238E27FC236}">
                  <a16:creationId xmlns:a16="http://schemas.microsoft.com/office/drawing/2014/main" id="{0F83DDEE-6234-4018-B59C-9A679792036C}"/>
                </a:ext>
              </a:extLst>
            </p:cNvPr>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54" name="Freeform 92">
              <a:extLst>
                <a:ext uri="{FF2B5EF4-FFF2-40B4-BE49-F238E27FC236}">
                  <a16:creationId xmlns:a16="http://schemas.microsoft.com/office/drawing/2014/main" id="{C704A699-58AB-46A1-9DED-8A69E0F83DCA}"/>
                </a:ext>
              </a:extLst>
            </p:cNvPr>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5" name="Freeform 93">
              <a:extLst>
                <a:ext uri="{FF2B5EF4-FFF2-40B4-BE49-F238E27FC236}">
                  <a16:creationId xmlns:a16="http://schemas.microsoft.com/office/drawing/2014/main" id="{F183388E-F9BE-490F-8FD3-EDCA70299F8F}"/>
                </a:ext>
              </a:extLst>
            </p:cNvPr>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56" name="Freeform 94">
              <a:extLst>
                <a:ext uri="{FF2B5EF4-FFF2-40B4-BE49-F238E27FC236}">
                  <a16:creationId xmlns:a16="http://schemas.microsoft.com/office/drawing/2014/main" id="{8B8DC0A8-36EC-42F2-A9F6-B625330B5B22}"/>
                </a:ext>
              </a:extLst>
            </p:cNvPr>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7" name="Freeform 95">
              <a:extLst>
                <a:ext uri="{FF2B5EF4-FFF2-40B4-BE49-F238E27FC236}">
                  <a16:creationId xmlns:a16="http://schemas.microsoft.com/office/drawing/2014/main" id="{5BA10B54-098E-4590-9A72-492BBDAEB3E9}"/>
                </a:ext>
              </a:extLst>
            </p:cNvPr>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58" name="Freeform 96">
              <a:extLst>
                <a:ext uri="{FF2B5EF4-FFF2-40B4-BE49-F238E27FC236}">
                  <a16:creationId xmlns:a16="http://schemas.microsoft.com/office/drawing/2014/main" id="{649A7244-390C-4961-B642-F3CFCA168663}"/>
                </a:ext>
              </a:extLst>
            </p:cNvPr>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9" name="Freeform 97">
              <a:extLst>
                <a:ext uri="{FF2B5EF4-FFF2-40B4-BE49-F238E27FC236}">
                  <a16:creationId xmlns:a16="http://schemas.microsoft.com/office/drawing/2014/main" id="{03C8CB21-8B82-4CBE-9901-949E16A917DD}"/>
                </a:ext>
              </a:extLst>
            </p:cNvPr>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60" name="Freeform 98">
              <a:extLst>
                <a:ext uri="{FF2B5EF4-FFF2-40B4-BE49-F238E27FC236}">
                  <a16:creationId xmlns:a16="http://schemas.microsoft.com/office/drawing/2014/main" id="{6283D4DA-66D5-4793-80B2-5E784665CE60}"/>
                </a:ext>
              </a:extLst>
            </p:cNvPr>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1" name="Freeform 99">
              <a:extLst>
                <a:ext uri="{FF2B5EF4-FFF2-40B4-BE49-F238E27FC236}">
                  <a16:creationId xmlns:a16="http://schemas.microsoft.com/office/drawing/2014/main" id="{52421097-1776-4049-BE4B-6304886FF987}"/>
                </a:ext>
              </a:extLst>
            </p:cNvPr>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62" name="Freeform 100">
              <a:extLst>
                <a:ext uri="{FF2B5EF4-FFF2-40B4-BE49-F238E27FC236}">
                  <a16:creationId xmlns:a16="http://schemas.microsoft.com/office/drawing/2014/main" id="{5D495FFE-F764-4671-A108-4B8E6FB08D1B}"/>
                </a:ext>
              </a:extLst>
            </p:cNvPr>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3" name="Freeform 101">
              <a:extLst>
                <a:ext uri="{FF2B5EF4-FFF2-40B4-BE49-F238E27FC236}">
                  <a16:creationId xmlns:a16="http://schemas.microsoft.com/office/drawing/2014/main" id="{798C77F7-7158-4672-B792-E4F66C7A82DF}"/>
                </a:ext>
              </a:extLst>
            </p:cNvPr>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64" name="Freeform 102">
              <a:extLst>
                <a:ext uri="{FF2B5EF4-FFF2-40B4-BE49-F238E27FC236}">
                  <a16:creationId xmlns:a16="http://schemas.microsoft.com/office/drawing/2014/main" id="{F2888E8B-90C8-46C7-B470-DAE50AE74D31}"/>
                </a:ext>
              </a:extLst>
            </p:cNvPr>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5" name="Freeform 103">
              <a:extLst>
                <a:ext uri="{FF2B5EF4-FFF2-40B4-BE49-F238E27FC236}">
                  <a16:creationId xmlns:a16="http://schemas.microsoft.com/office/drawing/2014/main" id="{BC3041DD-F456-49B8-A4F0-B8992CA64BDD}"/>
                </a:ext>
              </a:extLst>
            </p:cNvPr>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66" name="Freeform 104">
              <a:extLst>
                <a:ext uri="{FF2B5EF4-FFF2-40B4-BE49-F238E27FC236}">
                  <a16:creationId xmlns:a16="http://schemas.microsoft.com/office/drawing/2014/main" id="{43503DAC-E22B-4018-A5A2-6555AD8ED474}"/>
                </a:ext>
              </a:extLst>
            </p:cNvPr>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7" name="Freeform 105">
              <a:extLst>
                <a:ext uri="{FF2B5EF4-FFF2-40B4-BE49-F238E27FC236}">
                  <a16:creationId xmlns:a16="http://schemas.microsoft.com/office/drawing/2014/main" id="{5E19EE44-512A-4022-B763-831D1339DCB1}"/>
                </a:ext>
              </a:extLst>
            </p:cNvPr>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68" name="Freeform 106">
              <a:extLst>
                <a:ext uri="{FF2B5EF4-FFF2-40B4-BE49-F238E27FC236}">
                  <a16:creationId xmlns:a16="http://schemas.microsoft.com/office/drawing/2014/main" id="{C0A1C242-99CC-4FE9-9709-CB8C469C0B0E}"/>
                </a:ext>
              </a:extLst>
            </p:cNvPr>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9" name="Freeform 107">
              <a:extLst>
                <a:ext uri="{FF2B5EF4-FFF2-40B4-BE49-F238E27FC236}">
                  <a16:creationId xmlns:a16="http://schemas.microsoft.com/office/drawing/2014/main" id="{57C417BF-3D47-48BA-AC80-5F1E99456F30}"/>
                </a:ext>
              </a:extLst>
            </p:cNvPr>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70" name="Freeform 108">
              <a:extLst>
                <a:ext uri="{FF2B5EF4-FFF2-40B4-BE49-F238E27FC236}">
                  <a16:creationId xmlns:a16="http://schemas.microsoft.com/office/drawing/2014/main" id="{7752C520-45CC-4EB1-9855-52E886F44774}"/>
                </a:ext>
              </a:extLst>
            </p:cNvPr>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1" name="Freeform 109">
              <a:extLst>
                <a:ext uri="{FF2B5EF4-FFF2-40B4-BE49-F238E27FC236}">
                  <a16:creationId xmlns:a16="http://schemas.microsoft.com/office/drawing/2014/main" id="{2DD9C137-1601-46A8-8D7F-82F45BB50A87}"/>
                </a:ext>
              </a:extLst>
            </p:cNvPr>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72" name="Freeform 110">
              <a:extLst>
                <a:ext uri="{FF2B5EF4-FFF2-40B4-BE49-F238E27FC236}">
                  <a16:creationId xmlns:a16="http://schemas.microsoft.com/office/drawing/2014/main" id="{207605E6-534B-4A9A-8A5D-978FDE887DF9}"/>
                </a:ext>
              </a:extLst>
            </p:cNvPr>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3" name="Freeform 111">
              <a:extLst>
                <a:ext uri="{FF2B5EF4-FFF2-40B4-BE49-F238E27FC236}">
                  <a16:creationId xmlns:a16="http://schemas.microsoft.com/office/drawing/2014/main" id="{DD8C2066-0317-429D-8C34-421B13127987}"/>
                </a:ext>
              </a:extLst>
            </p:cNvPr>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74" name="Freeform 112">
              <a:extLst>
                <a:ext uri="{FF2B5EF4-FFF2-40B4-BE49-F238E27FC236}">
                  <a16:creationId xmlns:a16="http://schemas.microsoft.com/office/drawing/2014/main" id="{4E76A9D9-8184-4836-926E-714A57EF4D1E}"/>
                </a:ext>
              </a:extLst>
            </p:cNvPr>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5" name="Freeform 113">
              <a:extLst>
                <a:ext uri="{FF2B5EF4-FFF2-40B4-BE49-F238E27FC236}">
                  <a16:creationId xmlns:a16="http://schemas.microsoft.com/office/drawing/2014/main" id="{C2D3CE07-5D82-4AC1-B0DD-4E3F23986C69}"/>
                </a:ext>
              </a:extLst>
            </p:cNvPr>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76" name="Freeform 114">
              <a:extLst>
                <a:ext uri="{FF2B5EF4-FFF2-40B4-BE49-F238E27FC236}">
                  <a16:creationId xmlns:a16="http://schemas.microsoft.com/office/drawing/2014/main" id="{38352277-7E80-41E5-83C6-3F8B4106BA0F}"/>
                </a:ext>
              </a:extLst>
            </p:cNvPr>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7" name="Freeform 115">
              <a:extLst>
                <a:ext uri="{FF2B5EF4-FFF2-40B4-BE49-F238E27FC236}">
                  <a16:creationId xmlns:a16="http://schemas.microsoft.com/office/drawing/2014/main" id="{5433D137-7BCD-4D94-932F-BCEBF3F3CD12}"/>
                </a:ext>
              </a:extLst>
            </p:cNvPr>
            <p:cNvSpPr>
              <a:spLocks noEditPoints="1"/>
            </p:cNvSpPr>
            <p:nvPr/>
          </p:nvSpPr>
          <p:spPr bwMode="auto">
            <a:xfrm>
              <a:off x="3921" y="1743"/>
              <a:ext cx="105" cy="60"/>
            </a:xfrm>
            <a:custGeom>
              <a:avLst/>
              <a:gdLst>
                <a:gd name="T0" fmla="*/ 0 w 489"/>
                <a:gd name="T1" fmla="*/ 0 h 280"/>
                <a:gd name="T2" fmla="*/ 0 w 489"/>
                <a:gd name="T3" fmla="*/ 0 h 280"/>
                <a:gd name="T4" fmla="*/ 46 w 489"/>
                <a:gd name="T5" fmla="*/ 27 h 280"/>
                <a:gd name="T6" fmla="*/ 92 w 489"/>
                <a:gd name="T7" fmla="*/ 53 h 280"/>
                <a:gd name="T8" fmla="*/ 92 w 489"/>
                <a:gd name="T9" fmla="*/ 53 h 280"/>
                <a:gd name="T10" fmla="*/ 138 w 489"/>
                <a:gd name="T11" fmla="*/ 80 h 280"/>
                <a:gd name="T12" fmla="*/ 185 w 489"/>
                <a:gd name="T13" fmla="*/ 106 h 280"/>
                <a:gd name="T14" fmla="*/ 185 w 489"/>
                <a:gd name="T15" fmla="*/ 106 h 280"/>
                <a:gd name="T16" fmla="*/ 231 w 489"/>
                <a:gd name="T17" fmla="*/ 133 h 280"/>
                <a:gd name="T18" fmla="*/ 277 w 489"/>
                <a:gd name="T19" fmla="*/ 159 h 280"/>
                <a:gd name="T20" fmla="*/ 277 w 489"/>
                <a:gd name="T21" fmla="*/ 159 h 280"/>
                <a:gd name="T22" fmla="*/ 324 w 489"/>
                <a:gd name="T23" fmla="*/ 186 h 280"/>
                <a:gd name="T24" fmla="*/ 370 w 489"/>
                <a:gd name="T25" fmla="*/ 212 h 280"/>
                <a:gd name="T26" fmla="*/ 370 w 489"/>
                <a:gd name="T27" fmla="*/ 212 h 280"/>
                <a:gd name="T28" fmla="*/ 416 w 489"/>
                <a:gd name="T29" fmla="*/ 239 h 280"/>
                <a:gd name="T30" fmla="*/ 462 w 489"/>
                <a:gd name="T31" fmla="*/ 265 h 280"/>
                <a:gd name="T32" fmla="*/ 462 w 489"/>
                <a:gd name="T33" fmla="*/ 265 h 280"/>
                <a:gd name="T34" fmla="*/ 489 w 489"/>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280">
                  <a:moveTo>
                    <a:pt x="0" y="0"/>
                  </a:moveTo>
                  <a:lnTo>
                    <a:pt x="0" y="0"/>
                  </a:lnTo>
                  <a:lnTo>
                    <a:pt x="46" y="27"/>
                  </a:lnTo>
                  <a:moveTo>
                    <a:pt x="92" y="53"/>
                  </a:moveTo>
                  <a:lnTo>
                    <a:pt x="92" y="53"/>
                  </a:lnTo>
                  <a:lnTo>
                    <a:pt x="138" y="80"/>
                  </a:lnTo>
                  <a:moveTo>
                    <a:pt x="185" y="106"/>
                  </a:moveTo>
                  <a:lnTo>
                    <a:pt x="185" y="106"/>
                  </a:lnTo>
                  <a:lnTo>
                    <a:pt x="231" y="133"/>
                  </a:lnTo>
                  <a:moveTo>
                    <a:pt x="277" y="159"/>
                  </a:moveTo>
                  <a:lnTo>
                    <a:pt x="277" y="159"/>
                  </a:lnTo>
                  <a:lnTo>
                    <a:pt x="324" y="186"/>
                  </a:lnTo>
                  <a:moveTo>
                    <a:pt x="370" y="212"/>
                  </a:moveTo>
                  <a:lnTo>
                    <a:pt x="370" y="212"/>
                  </a:lnTo>
                  <a:lnTo>
                    <a:pt x="416" y="239"/>
                  </a:lnTo>
                  <a:moveTo>
                    <a:pt x="462" y="265"/>
                  </a:moveTo>
                  <a:lnTo>
                    <a:pt x="462" y="265"/>
                  </a:lnTo>
                  <a:lnTo>
                    <a:pt x="489" y="2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8" name="Freeform 116">
              <a:extLst>
                <a:ext uri="{FF2B5EF4-FFF2-40B4-BE49-F238E27FC236}">
                  <a16:creationId xmlns:a16="http://schemas.microsoft.com/office/drawing/2014/main" id="{03BCBEDB-F3BB-4D63-8DF0-1A3778BBDFEC}"/>
                </a:ext>
              </a:extLst>
            </p:cNvPr>
            <p:cNvSpPr>
              <a:spLocks noEditPoints="1"/>
            </p:cNvSpPr>
            <p:nvPr/>
          </p:nvSpPr>
          <p:spPr bwMode="auto">
            <a:xfrm>
              <a:off x="4050" y="1775"/>
              <a:ext cx="116" cy="33"/>
            </a:xfrm>
            <a:custGeom>
              <a:avLst/>
              <a:gdLst>
                <a:gd name="T0" fmla="*/ 544 w 544"/>
                <a:gd name="T1" fmla="*/ 0 h 159"/>
                <a:gd name="T2" fmla="*/ 544 w 544"/>
                <a:gd name="T3" fmla="*/ 0 h 159"/>
                <a:gd name="T4" fmla="*/ 493 w 544"/>
                <a:gd name="T5" fmla="*/ 15 h 159"/>
                <a:gd name="T6" fmla="*/ 441 w 544"/>
                <a:gd name="T7" fmla="*/ 30 h 159"/>
                <a:gd name="T8" fmla="*/ 441 w 544"/>
                <a:gd name="T9" fmla="*/ 30 h 159"/>
                <a:gd name="T10" fmla="*/ 390 w 544"/>
                <a:gd name="T11" fmla="*/ 45 h 159"/>
                <a:gd name="T12" fmla="*/ 339 w 544"/>
                <a:gd name="T13" fmla="*/ 60 h 159"/>
                <a:gd name="T14" fmla="*/ 339 w 544"/>
                <a:gd name="T15" fmla="*/ 60 h 159"/>
                <a:gd name="T16" fmla="*/ 288 w 544"/>
                <a:gd name="T17" fmla="*/ 75 h 159"/>
                <a:gd name="T18" fmla="*/ 237 w 544"/>
                <a:gd name="T19" fmla="*/ 90 h 159"/>
                <a:gd name="T20" fmla="*/ 237 w 544"/>
                <a:gd name="T21" fmla="*/ 90 h 159"/>
                <a:gd name="T22" fmla="*/ 185 w 544"/>
                <a:gd name="T23" fmla="*/ 105 h 159"/>
                <a:gd name="T24" fmla="*/ 134 w 544"/>
                <a:gd name="T25" fmla="*/ 120 h 159"/>
                <a:gd name="T26" fmla="*/ 134 w 544"/>
                <a:gd name="T27" fmla="*/ 120 h 159"/>
                <a:gd name="T28" fmla="*/ 83 w 544"/>
                <a:gd name="T29" fmla="*/ 135 h 159"/>
                <a:gd name="T30" fmla="*/ 32 w 544"/>
                <a:gd name="T31" fmla="*/ 150 h 159"/>
                <a:gd name="T32" fmla="*/ 32 w 544"/>
                <a:gd name="T33" fmla="*/ 150 h 159"/>
                <a:gd name="T34" fmla="*/ 0 w 544"/>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4" h="159">
                  <a:moveTo>
                    <a:pt x="544" y="0"/>
                  </a:moveTo>
                  <a:lnTo>
                    <a:pt x="544" y="0"/>
                  </a:lnTo>
                  <a:lnTo>
                    <a:pt x="493" y="15"/>
                  </a:lnTo>
                  <a:moveTo>
                    <a:pt x="441" y="30"/>
                  </a:moveTo>
                  <a:lnTo>
                    <a:pt x="441" y="30"/>
                  </a:lnTo>
                  <a:lnTo>
                    <a:pt x="390" y="45"/>
                  </a:lnTo>
                  <a:moveTo>
                    <a:pt x="339" y="60"/>
                  </a:moveTo>
                  <a:lnTo>
                    <a:pt x="339" y="60"/>
                  </a:lnTo>
                  <a:lnTo>
                    <a:pt x="288" y="75"/>
                  </a:lnTo>
                  <a:moveTo>
                    <a:pt x="237" y="90"/>
                  </a:moveTo>
                  <a:lnTo>
                    <a:pt x="237" y="90"/>
                  </a:lnTo>
                  <a:lnTo>
                    <a:pt x="185" y="105"/>
                  </a:lnTo>
                  <a:moveTo>
                    <a:pt x="134" y="120"/>
                  </a:moveTo>
                  <a:lnTo>
                    <a:pt x="134" y="120"/>
                  </a:lnTo>
                  <a:lnTo>
                    <a:pt x="83" y="135"/>
                  </a:lnTo>
                  <a:moveTo>
                    <a:pt x="32" y="150"/>
                  </a:moveTo>
                  <a:lnTo>
                    <a:pt x="32" y="150"/>
                  </a:lnTo>
                  <a:lnTo>
                    <a:pt x="0" y="15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9" name="Freeform 117">
              <a:extLst>
                <a:ext uri="{FF2B5EF4-FFF2-40B4-BE49-F238E27FC236}">
                  <a16:creationId xmlns:a16="http://schemas.microsoft.com/office/drawing/2014/main" id="{D5035A71-93D5-4DAE-84A1-BA87595A88EC}"/>
                </a:ext>
              </a:extLst>
            </p:cNvPr>
            <p:cNvSpPr>
              <a:spLocks noEditPoints="1"/>
            </p:cNvSpPr>
            <p:nvPr/>
          </p:nvSpPr>
          <p:spPr bwMode="auto">
            <a:xfrm>
              <a:off x="3865" y="1814"/>
              <a:ext cx="161" cy="26"/>
            </a:xfrm>
            <a:custGeom>
              <a:avLst/>
              <a:gdLst>
                <a:gd name="T0" fmla="*/ 755 w 755"/>
                <a:gd name="T1" fmla="*/ 0 h 121"/>
                <a:gd name="T2" fmla="*/ 755 w 755"/>
                <a:gd name="T3" fmla="*/ 0 h 121"/>
                <a:gd name="T4" fmla="*/ 702 w 755"/>
                <a:gd name="T5" fmla="*/ 8 h 121"/>
                <a:gd name="T6" fmla="*/ 650 w 755"/>
                <a:gd name="T7" fmla="*/ 17 h 121"/>
                <a:gd name="T8" fmla="*/ 650 w 755"/>
                <a:gd name="T9" fmla="*/ 17 h 121"/>
                <a:gd name="T10" fmla="*/ 597 w 755"/>
                <a:gd name="T11" fmla="*/ 25 h 121"/>
                <a:gd name="T12" fmla="*/ 544 w 755"/>
                <a:gd name="T13" fmla="*/ 34 h 121"/>
                <a:gd name="T14" fmla="*/ 544 w 755"/>
                <a:gd name="T15" fmla="*/ 34 h 121"/>
                <a:gd name="T16" fmla="*/ 492 w 755"/>
                <a:gd name="T17" fmla="*/ 42 h 121"/>
                <a:gd name="T18" fmla="*/ 439 w 755"/>
                <a:gd name="T19" fmla="*/ 51 h 121"/>
                <a:gd name="T20" fmla="*/ 439 w 755"/>
                <a:gd name="T21" fmla="*/ 51 h 121"/>
                <a:gd name="T22" fmla="*/ 386 w 755"/>
                <a:gd name="T23" fmla="*/ 59 h 121"/>
                <a:gd name="T24" fmla="*/ 334 w 755"/>
                <a:gd name="T25" fmla="*/ 67 h 121"/>
                <a:gd name="T26" fmla="*/ 334 w 755"/>
                <a:gd name="T27" fmla="*/ 67 h 121"/>
                <a:gd name="T28" fmla="*/ 281 w 755"/>
                <a:gd name="T29" fmla="*/ 76 h 121"/>
                <a:gd name="T30" fmla="*/ 229 w 755"/>
                <a:gd name="T31" fmla="*/ 84 h 121"/>
                <a:gd name="T32" fmla="*/ 229 w 755"/>
                <a:gd name="T33" fmla="*/ 84 h 121"/>
                <a:gd name="T34" fmla="*/ 176 w 755"/>
                <a:gd name="T35" fmla="*/ 93 h 121"/>
                <a:gd name="T36" fmla="*/ 123 w 755"/>
                <a:gd name="T37" fmla="*/ 101 h 121"/>
                <a:gd name="T38" fmla="*/ 123 w 755"/>
                <a:gd name="T39" fmla="*/ 101 h 121"/>
                <a:gd name="T40" fmla="*/ 71 w 755"/>
                <a:gd name="T41" fmla="*/ 110 h 121"/>
                <a:gd name="T42" fmla="*/ 18 w 755"/>
                <a:gd name="T43" fmla="*/ 118 h 121"/>
                <a:gd name="T44" fmla="*/ 18 w 755"/>
                <a:gd name="T45" fmla="*/ 118 h 121"/>
                <a:gd name="T46" fmla="*/ 0 w 755"/>
                <a:gd name="T4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5" h="121">
                  <a:moveTo>
                    <a:pt x="755" y="0"/>
                  </a:moveTo>
                  <a:lnTo>
                    <a:pt x="755" y="0"/>
                  </a:lnTo>
                  <a:lnTo>
                    <a:pt x="702" y="8"/>
                  </a:lnTo>
                  <a:moveTo>
                    <a:pt x="650" y="17"/>
                  </a:moveTo>
                  <a:lnTo>
                    <a:pt x="650" y="17"/>
                  </a:lnTo>
                  <a:lnTo>
                    <a:pt x="597" y="25"/>
                  </a:lnTo>
                  <a:moveTo>
                    <a:pt x="544" y="34"/>
                  </a:moveTo>
                  <a:lnTo>
                    <a:pt x="544" y="34"/>
                  </a:lnTo>
                  <a:lnTo>
                    <a:pt x="492" y="42"/>
                  </a:lnTo>
                  <a:moveTo>
                    <a:pt x="439" y="51"/>
                  </a:moveTo>
                  <a:lnTo>
                    <a:pt x="439" y="51"/>
                  </a:lnTo>
                  <a:lnTo>
                    <a:pt x="386" y="59"/>
                  </a:lnTo>
                  <a:moveTo>
                    <a:pt x="334" y="67"/>
                  </a:moveTo>
                  <a:lnTo>
                    <a:pt x="334" y="67"/>
                  </a:lnTo>
                  <a:lnTo>
                    <a:pt x="281" y="76"/>
                  </a:lnTo>
                  <a:moveTo>
                    <a:pt x="229" y="84"/>
                  </a:moveTo>
                  <a:lnTo>
                    <a:pt x="229" y="84"/>
                  </a:lnTo>
                  <a:lnTo>
                    <a:pt x="176" y="93"/>
                  </a:lnTo>
                  <a:moveTo>
                    <a:pt x="123" y="101"/>
                  </a:moveTo>
                  <a:lnTo>
                    <a:pt x="123" y="101"/>
                  </a:lnTo>
                  <a:lnTo>
                    <a:pt x="71" y="110"/>
                  </a:lnTo>
                  <a:moveTo>
                    <a:pt x="18" y="118"/>
                  </a:moveTo>
                  <a:lnTo>
                    <a:pt x="18" y="118"/>
                  </a:lnTo>
                  <a:lnTo>
                    <a:pt x="0" y="121"/>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0" name="Freeform 118">
              <a:extLst>
                <a:ext uri="{FF2B5EF4-FFF2-40B4-BE49-F238E27FC236}">
                  <a16:creationId xmlns:a16="http://schemas.microsoft.com/office/drawing/2014/main" id="{C0B86EE7-7B78-492B-8884-5C88B0F907B4}"/>
                </a:ext>
              </a:extLst>
            </p:cNvPr>
            <p:cNvSpPr>
              <a:spLocks noEditPoints="1"/>
            </p:cNvSpPr>
            <p:nvPr/>
          </p:nvSpPr>
          <p:spPr bwMode="auto">
            <a:xfrm>
              <a:off x="3999" y="1820"/>
              <a:ext cx="32" cy="73"/>
            </a:xfrm>
            <a:custGeom>
              <a:avLst/>
              <a:gdLst>
                <a:gd name="T0" fmla="*/ 150 w 150"/>
                <a:gd name="T1" fmla="*/ 0 h 342"/>
                <a:gd name="T2" fmla="*/ 150 w 150"/>
                <a:gd name="T3" fmla="*/ 0 h 342"/>
                <a:gd name="T4" fmla="*/ 128 w 150"/>
                <a:gd name="T5" fmla="*/ 49 h 342"/>
                <a:gd name="T6" fmla="*/ 107 w 150"/>
                <a:gd name="T7" fmla="*/ 98 h 342"/>
                <a:gd name="T8" fmla="*/ 107 w 150"/>
                <a:gd name="T9" fmla="*/ 98 h 342"/>
                <a:gd name="T10" fmla="*/ 86 w 150"/>
                <a:gd name="T11" fmla="*/ 147 h 342"/>
                <a:gd name="T12" fmla="*/ 64 w 150"/>
                <a:gd name="T13" fmla="*/ 196 h 342"/>
                <a:gd name="T14" fmla="*/ 64 w 150"/>
                <a:gd name="T15" fmla="*/ 196 h 342"/>
                <a:gd name="T16" fmla="*/ 43 w 150"/>
                <a:gd name="T17" fmla="*/ 245 h 342"/>
                <a:gd name="T18" fmla="*/ 21 w 150"/>
                <a:gd name="T19" fmla="*/ 293 h 342"/>
                <a:gd name="T20" fmla="*/ 21 w 150"/>
                <a:gd name="T21" fmla="*/ 293 h 342"/>
                <a:gd name="T22" fmla="*/ 0 w 150"/>
                <a:gd name="T2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342">
                  <a:moveTo>
                    <a:pt x="150" y="0"/>
                  </a:moveTo>
                  <a:lnTo>
                    <a:pt x="150" y="0"/>
                  </a:lnTo>
                  <a:lnTo>
                    <a:pt x="128" y="49"/>
                  </a:lnTo>
                  <a:moveTo>
                    <a:pt x="107" y="98"/>
                  </a:moveTo>
                  <a:lnTo>
                    <a:pt x="107" y="98"/>
                  </a:lnTo>
                  <a:lnTo>
                    <a:pt x="86" y="147"/>
                  </a:lnTo>
                  <a:moveTo>
                    <a:pt x="64" y="196"/>
                  </a:moveTo>
                  <a:lnTo>
                    <a:pt x="64" y="196"/>
                  </a:lnTo>
                  <a:lnTo>
                    <a:pt x="43" y="245"/>
                  </a:lnTo>
                  <a:moveTo>
                    <a:pt x="21" y="293"/>
                  </a:moveTo>
                  <a:lnTo>
                    <a:pt x="21" y="293"/>
                  </a:lnTo>
                  <a:lnTo>
                    <a:pt x="0" y="342"/>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1" name="Freeform 119">
              <a:extLst>
                <a:ext uri="{FF2B5EF4-FFF2-40B4-BE49-F238E27FC236}">
                  <a16:creationId xmlns:a16="http://schemas.microsoft.com/office/drawing/2014/main" id="{BF85B956-9D57-4DFA-A35C-C3FE1442A121}"/>
                </a:ext>
              </a:extLst>
            </p:cNvPr>
            <p:cNvSpPr>
              <a:spLocks noEditPoints="1"/>
            </p:cNvSpPr>
            <p:nvPr/>
          </p:nvSpPr>
          <p:spPr bwMode="auto">
            <a:xfrm>
              <a:off x="3859" y="1749"/>
              <a:ext cx="45" cy="85"/>
            </a:xfrm>
            <a:custGeom>
              <a:avLst/>
              <a:gdLst>
                <a:gd name="T0" fmla="*/ 0 w 209"/>
                <a:gd name="T1" fmla="*/ 401 h 401"/>
                <a:gd name="T2" fmla="*/ 0 w 209"/>
                <a:gd name="T3" fmla="*/ 401 h 401"/>
                <a:gd name="T4" fmla="*/ 25 w 209"/>
                <a:gd name="T5" fmla="*/ 354 h 401"/>
                <a:gd name="T6" fmla="*/ 49 w 209"/>
                <a:gd name="T7" fmla="*/ 307 h 401"/>
                <a:gd name="T8" fmla="*/ 49 w 209"/>
                <a:gd name="T9" fmla="*/ 307 h 401"/>
                <a:gd name="T10" fmla="*/ 74 w 209"/>
                <a:gd name="T11" fmla="*/ 259 h 401"/>
                <a:gd name="T12" fmla="*/ 99 w 209"/>
                <a:gd name="T13" fmla="*/ 212 h 401"/>
                <a:gd name="T14" fmla="*/ 99 w 209"/>
                <a:gd name="T15" fmla="*/ 212 h 401"/>
                <a:gd name="T16" fmla="*/ 123 w 209"/>
                <a:gd name="T17" fmla="*/ 165 h 401"/>
                <a:gd name="T18" fmla="*/ 148 w 209"/>
                <a:gd name="T19" fmla="*/ 117 h 401"/>
                <a:gd name="T20" fmla="*/ 148 w 209"/>
                <a:gd name="T21" fmla="*/ 117 h 401"/>
                <a:gd name="T22" fmla="*/ 172 w 209"/>
                <a:gd name="T23" fmla="*/ 70 h 401"/>
                <a:gd name="T24" fmla="*/ 197 w 209"/>
                <a:gd name="T25" fmla="*/ 23 h 401"/>
                <a:gd name="T26" fmla="*/ 197 w 209"/>
                <a:gd name="T27" fmla="*/ 23 h 401"/>
                <a:gd name="T28" fmla="*/ 209 w 209"/>
                <a:gd name="T2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401">
                  <a:moveTo>
                    <a:pt x="0" y="401"/>
                  </a:moveTo>
                  <a:lnTo>
                    <a:pt x="0" y="401"/>
                  </a:lnTo>
                  <a:lnTo>
                    <a:pt x="25" y="354"/>
                  </a:lnTo>
                  <a:moveTo>
                    <a:pt x="49" y="307"/>
                  </a:moveTo>
                  <a:lnTo>
                    <a:pt x="49" y="307"/>
                  </a:lnTo>
                  <a:lnTo>
                    <a:pt x="74" y="259"/>
                  </a:lnTo>
                  <a:moveTo>
                    <a:pt x="99" y="212"/>
                  </a:moveTo>
                  <a:lnTo>
                    <a:pt x="99" y="212"/>
                  </a:lnTo>
                  <a:lnTo>
                    <a:pt x="123" y="165"/>
                  </a:lnTo>
                  <a:moveTo>
                    <a:pt x="148" y="117"/>
                  </a:moveTo>
                  <a:lnTo>
                    <a:pt x="148" y="117"/>
                  </a:lnTo>
                  <a:lnTo>
                    <a:pt x="172" y="70"/>
                  </a:lnTo>
                  <a:moveTo>
                    <a:pt x="197" y="23"/>
                  </a:moveTo>
                  <a:lnTo>
                    <a:pt x="197" y="23"/>
                  </a:lnTo>
                  <a:lnTo>
                    <a:pt x="209"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2" name="Freeform 120">
              <a:extLst>
                <a:ext uri="{FF2B5EF4-FFF2-40B4-BE49-F238E27FC236}">
                  <a16:creationId xmlns:a16="http://schemas.microsoft.com/office/drawing/2014/main" id="{4D0CAA8B-54E8-4702-92E7-2354CF9F82F3}"/>
                </a:ext>
              </a:extLst>
            </p:cNvPr>
            <p:cNvSpPr>
              <a:spLocks noEditPoints="1"/>
            </p:cNvSpPr>
            <p:nvPr/>
          </p:nvSpPr>
          <p:spPr bwMode="auto">
            <a:xfrm>
              <a:off x="3916" y="1749"/>
              <a:ext cx="70" cy="145"/>
            </a:xfrm>
            <a:custGeom>
              <a:avLst/>
              <a:gdLst>
                <a:gd name="T0" fmla="*/ 328 w 328"/>
                <a:gd name="T1" fmla="*/ 682 h 682"/>
                <a:gd name="T2" fmla="*/ 328 w 328"/>
                <a:gd name="T3" fmla="*/ 682 h 682"/>
                <a:gd name="T4" fmla="*/ 305 w 328"/>
                <a:gd name="T5" fmla="*/ 634 h 682"/>
                <a:gd name="T6" fmla="*/ 282 w 328"/>
                <a:gd name="T7" fmla="*/ 586 h 682"/>
                <a:gd name="T8" fmla="*/ 282 w 328"/>
                <a:gd name="T9" fmla="*/ 586 h 682"/>
                <a:gd name="T10" fmla="*/ 259 w 328"/>
                <a:gd name="T11" fmla="*/ 538 h 682"/>
                <a:gd name="T12" fmla="*/ 236 w 328"/>
                <a:gd name="T13" fmla="*/ 490 h 682"/>
                <a:gd name="T14" fmla="*/ 236 w 328"/>
                <a:gd name="T15" fmla="*/ 490 h 682"/>
                <a:gd name="T16" fmla="*/ 213 w 328"/>
                <a:gd name="T17" fmla="*/ 442 h 682"/>
                <a:gd name="T18" fmla="*/ 189 w 328"/>
                <a:gd name="T19" fmla="*/ 394 h 682"/>
                <a:gd name="T20" fmla="*/ 189 w 328"/>
                <a:gd name="T21" fmla="*/ 394 h 682"/>
                <a:gd name="T22" fmla="*/ 166 w 328"/>
                <a:gd name="T23" fmla="*/ 346 h 682"/>
                <a:gd name="T24" fmla="*/ 143 w 328"/>
                <a:gd name="T25" fmla="*/ 298 h 682"/>
                <a:gd name="T26" fmla="*/ 143 w 328"/>
                <a:gd name="T27" fmla="*/ 298 h 682"/>
                <a:gd name="T28" fmla="*/ 120 w 328"/>
                <a:gd name="T29" fmla="*/ 250 h 682"/>
                <a:gd name="T30" fmla="*/ 97 w 328"/>
                <a:gd name="T31" fmla="*/ 202 h 682"/>
                <a:gd name="T32" fmla="*/ 97 w 328"/>
                <a:gd name="T33" fmla="*/ 202 h 682"/>
                <a:gd name="T34" fmla="*/ 74 w 328"/>
                <a:gd name="T35" fmla="*/ 154 h 682"/>
                <a:gd name="T36" fmla="*/ 51 w 328"/>
                <a:gd name="T37" fmla="*/ 105 h 682"/>
                <a:gd name="T38" fmla="*/ 51 w 328"/>
                <a:gd name="T39" fmla="*/ 105 h 682"/>
                <a:gd name="T40" fmla="*/ 28 w 328"/>
                <a:gd name="T41" fmla="*/ 57 h 682"/>
                <a:gd name="T42" fmla="*/ 4 w 328"/>
                <a:gd name="T43" fmla="*/ 9 h 682"/>
                <a:gd name="T44" fmla="*/ 4 w 328"/>
                <a:gd name="T45" fmla="*/ 9 h 682"/>
                <a:gd name="T46" fmla="*/ 0 w 328"/>
                <a:gd name="T4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8" h="682">
                  <a:moveTo>
                    <a:pt x="328" y="682"/>
                  </a:moveTo>
                  <a:lnTo>
                    <a:pt x="328" y="682"/>
                  </a:lnTo>
                  <a:lnTo>
                    <a:pt x="305" y="634"/>
                  </a:lnTo>
                  <a:moveTo>
                    <a:pt x="282" y="586"/>
                  </a:moveTo>
                  <a:lnTo>
                    <a:pt x="282" y="586"/>
                  </a:lnTo>
                  <a:lnTo>
                    <a:pt x="259" y="538"/>
                  </a:lnTo>
                  <a:moveTo>
                    <a:pt x="236" y="490"/>
                  </a:moveTo>
                  <a:lnTo>
                    <a:pt x="236" y="490"/>
                  </a:lnTo>
                  <a:lnTo>
                    <a:pt x="213" y="442"/>
                  </a:lnTo>
                  <a:moveTo>
                    <a:pt x="189" y="394"/>
                  </a:moveTo>
                  <a:lnTo>
                    <a:pt x="189" y="394"/>
                  </a:lnTo>
                  <a:lnTo>
                    <a:pt x="166" y="346"/>
                  </a:lnTo>
                  <a:moveTo>
                    <a:pt x="143" y="298"/>
                  </a:moveTo>
                  <a:lnTo>
                    <a:pt x="143" y="298"/>
                  </a:lnTo>
                  <a:lnTo>
                    <a:pt x="120" y="250"/>
                  </a:lnTo>
                  <a:moveTo>
                    <a:pt x="97" y="202"/>
                  </a:moveTo>
                  <a:lnTo>
                    <a:pt x="97" y="202"/>
                  </a:lnTo>
                  <a:lnTo>
                    <a:pt x="74" y="154"/>
                  </a:lnTo>
                  <a:moveTo>
                    <a:pt x="51" y="105"/>
                  </a:moveTo>
                  <a:lnTo>
                    <a:pt x="51" y="105"/>
                  </a:lnTo>
                  <a:lnTo>
                    <a:pt x="28" y="57"/>
                  </a:lnTo>
                  <a:moveTo>
                    <a:pt x="4" y="9"/>
                  </a:moveTo>
                  <a:lnTo>
                    <a:pt x="4"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3" name="Freeform 121">
              <a:extLst>
                <a:ext uri="{FF2B5EF4-FFF2-40B4-BE49-F238E27FC236}">
                  <a16:creationId xmlns:a16="http://schemas.microsoft.com/office/drawing/2014/main" id="{007D8FEE-97D2-45A5-AA13-A11591892DD2}"/>
                </a:ext>
              </a:extLst>
            </p:cNvPr>
            <p:cNvSpPr>
              <a:spLocks noEditPoints="1"/>
            </p:cNvSpPr>
            <p:nvPr/>
          </p:nvSpPr>
          <p:spPr bwMode="auto">
            <a:xfrm>
              <a:off x="3872" y="1847"/>
              <a:ext cx="258" cy="44"/>
            </a:xfrm>
            <a:custGeom>
              <a:avLst/>
              <a:gdLst>
                <a:gd name="T0" fmla="*/ 1209 w 1209"/>
                <a:gd name="T1" fmla="*/ 208 h 208"/>
                <a:gd name="T2" fmla="*/ 1209 w 1209"/>
                <a:gd name="T3" fmla="*/ 208 h 208"/>
                <a:gd name="T4" fmla="*/ 1156 w 1209"/>
                <a:gd name="T5" fmla="*/ 198 h 208"/>
                <a:gd name="T6" fmla="*/ 1104 w 1209"/>
                <a:gd name="T7" fmla="*/ 189 h 208"/>
                <a:gd name="T8" fmla="*/ 1104 w 1209"/>
                <a:gd name="T9" fmla="*/ 189 h 208"/>
                <a:gd name="T10" fmla="*/ 1051 w 1209"/>
                <a:gd name="T11" fmla="*/ 180 h 208"/>
                <a:gd name="T12" fmla="*/ 999 w 1209"/>
                <a:gd name="T13" fmla="*/ 171 h 208"/>
                <a:gd name="T14" fmla="*/ 999 w 1209"/>
                <a:gd name="T15" fmla="*/ 171 h 208"/>
                <a:gd name="T16" fmla="*/ 946 w 1209"/>
                <a:gd name="T17" fmla="*/ 162 h 208"/>
                <a:gd name="T18" fmla="*/ 893 w 1209"/>
                <a:gd name="T19" fmla="*/ 153 h 208"/>
                <a:gd name="T20" fmla="*/ 893 w 1209"/>
                <a:gd name="T21" fmla="*/ 153 h 208"/>
                <a:gd name="T22" fmla="*/ 841 w 1209"/>
                <a:gd name="T23" fmla="*/ 144 h 208"/>
                <a:gd name="T24" fmla="*/ 788 w 1209"/>
                <a:gd name="T25" fmla="*/ 135 h 208"/>
                <a:gd name="T26" fmla="*/ 788 w 1209"/>
                <a:gd name="T27" fmla="*/ 135 h 208"/>
                <a:gd name="T28" fmla="*/ 736 w 1209"/>
                <a:gd name="T29" fmla="*/ 126 h 208"/>
                <a:gd name="T30" fmla="*/ 683 w 1209"/>
                <a:gd name="T31" fmla="*/ 117 h 208"/>
                <a:gd name="T32" fmla="*/ 683 w 1209"/>
                <a:gd name="T33" fmla="*/ 117 h 208"/>
                <a:gd name="T34" fmla="*/ 631 w 1209"/>
                <a:gd name="T35" fmla="*/ 108 h 208"/>
                <a:gd name="T36" fmla="*/ 578 w 1209"/>
                <a:gd name="T37" fmla="*/ 99 h 208"/>
                <a:gd name="T38" fmla="*/ 578 w 1209"/>
                <a:gd name="T39" fmla="*/ 99 h 208"/>
                <a:gd name="T40" fmla="*/ 526 w 1209"/>
                <a:gd name="T41" fmla="*/ 90 h 208"/>
                <a:gd name="T42" fmla="*/ 473 w 1209"/>
                <a:gd name="T43" fmla="*/ 81 h 208"/>
                <a:gd name="T44" fmla="*/ 473 w 1209"/>
                <a:gd name="T45" fmla="*/ 81 h 208"/>
                <a:gd name="T46" fmla="*/ 420 w 1209"/>
                <a:gd name="T47" fmla="*/ 72 h 208"/>
                <a:gd name="T48" fmla="*/ 368 w 1209"/>
                <a:gd name="T49" fmla="*/ 63 h 208"/>
                <a:gd name="T50" fmla="*/ 368 w 1209"/>
                <a:gd name="T51" fmla="*/ 63 h 208"/>
                <a:gd name="T52" fmla="*/ 315 w 1209"/>
                <a:gd name="T53" fmla="*/ 54 h 208"/>
                <a:gd name="T54" fmla="*/ 263 w 1209"/>
                <a:gd name="T55" fmla="*/ 45 h 208"/>
                <a:gd name="T56" fmla="*/ 263 w 1209"/>
                <a:gd name="T57" fmla="*/ 45 h 208"/>
                <a:gd name="T58" fmla="*/ 210 w 1209"/>
                <a:gd name="T59" fmla="*/ 36 h 208"/>
                <a:gd name="T60" fmla="*/ 158 w 1209"/>
                <a:gd name="T61" fmla="*/ 27 h 208"/>
                <a:gd name="T62" fmla="*/ 158 w 1209"/>
                <a:gd name="T63" fmla="*/ 27 h 208"/>
                <a:gd name="T64" fmla="*/ 105 w 1209"/>
                <a:gd name="T65" fmla="*/ 18 h 208"/>
                <a:gd name="T66" fmla="*/ 52 w 1209"/>
                <a:gd name="T67" fmla="*/ 9 h 208"/>
                <a:gd name="T68" fmla="*/ 52 w 1209"/>
                <a:gd name="T69" fmla="*/ 9 h 208"/>
                <a:gd name="T70" fmla="*/ 0 w 120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9" h="208">
                  <a:moveTo>
                    <a:pt x="1209" y="208"/>
                  </a:moveTo>
                  <a:lnTo>
                    <a:pt x="1209" y="208"/>
                  </a:lnTo>
                  <a:lnTo>
                    <a:pt x="1156" y="198"/>
                  </a:lnTo>
                  <a:moveTo>
                    <a:pt x="1104" y="189"/>
                  </a:moveTo>
                  <a:lnTo>
                    <a:pt x="1104" y="189"/>
                  </a:lnTo>
                  <a:lnTo>
                    <a:pt x="1051" y="180"/>
                  </a:lnTo>
                  <a:moveTo>
                    <a:pt x="999" y="171"/>
                  </a:moveTo>
                  <a:lnTo>
                    <a:pt x="999" y="171"/>
                  </a:lnTo>
                  <a:lnTo>
                    <a:pt x="946" y="162"/>
                  </a:lnTo>
                  <a:moveTo>
                    <a:pt x="893" y="153"/>
                  </a:moveTo>
                  <a:lnTo>
                    <a:pt x="893" y="153"/>
                  </a:lnTo>
                  <a:lnTo>
                    <a:pt x="841" y="144"/>
                  </a:lnTo>
                  <a:moveTo>
                    <a:pt x="788" y="135"/>
                  </a:moveTo>
                  <a:lnTo>
                    <a:pt x="788" y="135"/>
                  </a:lnTo>
                  <a:lnTo>
                    <a:pt x="736" y="126"/>
                  </a:lnTo>
                  <a:moveTo>
                    <a:pt x="683" y="117"/>
                  </a:moveTo>
                  <a:lnTo>
                    <a:pt x="683" y="117"/>
                  </a:lnTo>
                  <a:lnTo>
                    <a:pt x="631" y="108"/>
                  </a:lnTo>
                  <a:moveTo>
                    <a:pt x="578" y="99"/>
                  </a:moveTo>
                  <a:lnTo>
                    <a:pt x="578" y="99"/>
                  </a:lnTo>
                  <a:lnTo>
                    <a:pt x="526" y="90"/>
                  </a:lnTo>
                  <a:moveTo>
                    <a:pt x="473" y="81"/>
                  </a:moveTo>
                  <a:lnTo>
                    <a:pt x="473" y="81"/>
                  </a:lnTo>
                  <a:lnTo>
                    <a:pt x="420" y="72"/>
                  </a:lnTo>
                  <a:moveTo>
                    <a:pt x="368" y="63"/>
                  </a:moveTo>
                  <a:lnTo>
                    <a:pt x="368" y="63"/>
                  </a:lnTo>
                  <a:lnTo>
                    <a:pt x="315" y="54"/>
                  </a:lnTo>
                  <a:moveTo>
                    <a:pt x="263" y="45"/>
                  </a:moveTo>
                  <a:lnTo>
                    <a:pt x="263" y="45"/>
                  </a:lnTo>
                  <a:lnTo>
                    <a:pt x="210" y="36"/>
                  </a:lnTo>
                  <a:moveTo>
                    <a:pt x="158" y="27"/>
                  </a:moveTo>
                  <a:lnTo>
                    <a:pt x="158" y="27"/>
                  </a:lnTo>
                  <a:lnTo>
                    <a:pt x="105" y="18"/>
                  </a:lnTo>
                  <a:moveTo>
                    <a:pt x="52" y="9"/>
                  </a:moveTo>
                  <a:lnTo>
                    <a:pt x="52"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4" name="Freeform 122">
              <a:extLst>
                <a:ext uri="{FF2B5EF4-FFF2-40B4-BE49-F238E27FC236}">
                  <a16:creationId xmlns:a16="http://schemas.microsoft.com/office/drawing/2014/main" id="{D987951B-B200-4112-9578-BEC0107B10C6}"/>
                </a:ext>
              </a:extLst>
            </p:cNvPr>
            <p:cNvSpPr>
              <a:spLocks noEditPoints="1"/>
            </p:cNvSpPr>
            <p:nvPr/>
          </p:nvSpPr>
          <p:spPr bwMode="auto">
            <a:xfrm>
              <a:off x="4007" y="1897"/>
              <a:ext cx="125" cy="8"/>
            </a:xfrm>
            <a:custGeom>
              <a:avLst/>
              <a:gdLst>
                <a:gd name="T0" fmla="*/ 586 w 586"/>
                <a:gd name="T1" fmla="*/ 0 h 38"/>
                <a:gd name="T2" fmla="*/ 586 w 586"/>
                <a:gd name="T3" fmla="*/ 0 h 38"/>
                <a:gd name="T4" fmla="*/ 533 w 586"/>
                <a:gd name="T5" fmla="*/ 3 h 38"/>
                <a:gd name="T6" fmla="*/ 479 w 586"/>
                <a:gd name="T7" fmla="*/ 6 h 38"/>
                <a:gd name="T8" fmla="*/ 479 w 586"/>
                <a:gd name="T9" fmla="*/ 6 h 38"/>
                <a:gd name="T10" fmla="*/ 426 w 586"/>
                <a:gd name="T11" fmla="*/ 10 h 38"/>
                <a:gd name="T12" fmla="*/ 373 w 586"/>
                <a:gd name="T13" fmla="*/ 13 h 38"/>
                <a:gd name="T14" fmla="*/ 373 w 586"/>
                <a:gd name="T15" fmla="*/ 13 h 38"/>
                <a:gd name="T16" fmla="*/ 320 w 586"/>
                <a:gd name="T17" fmla="*/ 17 h 38"/>
                <a:gd name="T18" fmla="*/ 266 w 586"/>
                <a:gd name="T19" fmla="*/ 20 h 38"/>
                <a:gd name="T20" fmla="*/ 266 w 586"/>
                <a:gd name="T21" fmla="*/ 20 h 38"/>
                <a:gd name="T22" fmla="*/ 213 w 586"/>
                <a:gd name="T23" fmla="*/ 24 h 38"/>
                <a:gd name="T24" fmla="*/ 160 w 586"/>
                <a:gd name="T25" fmla="*/ 27 h 38"/>
                <a:gd name="T26" fmla="*/ 160 w 586"/>
                <a:gd name="T27" fmla="*/ 27 h 38"/>
                <a:gd name="T28" fmla="*/ 107 w 586"/>
                <a:gd name="T29" fmla="*/ 31 h 38"/>
                <a:gd name="T30" fmla="*/ 54 w 586"/>
                <a:gd name="T31" fmla="*/ 34 h 38"/>
                <a:gd name="T32" fmla="*/ 54 w 586"/>
                <a:gd name="T33" fmla="*/ 34 h 38"/>
                <a:gd name="T34" fmla="*/ 0 w 586"/>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6" h="38">
                  <a:moveTo>
                    <a:pt x="586" y="0"/>
                  </a:moveTo>
                  <a:lnTo>
                    <a:pt x="586" y="0"/>
                  </a:lnTo>
                  <a:lnTo>
                    <a:pt x="533" y="3"/>
                  </a:lnTo>
                  <a:moveTo>
                    <a:pt x="479" y="6"/>
                  </a:moveTo>
                  <a:lnTo>
                    <a:pt x="479" y="6"/>
                  </a:lnTo>
                  <a:lnTo>
                    <a:pt x="426" y="10"/>
                  </a:lnTo>
                  <a:moveTo>
                    <a:pt x="373" y="13"/>
                  </a:moveTo>
                  <a:lnTo>
                    <a:pt x="373" y="13"/>
                  </a:lnTo>
                  <a:lnTo>
                    <a:pt x="320" y="17"/>
                  </a:lnTo>
                  <a:moveTo>
                    <a:pt x="266" y="20"/>
                  </a:moveTo>
                  <a:lnTo>
                    <a:pt x="266" y="20"/>
                  </a:lnTo>
                  <a:lnTo>
                    <a:pt x="213" y="24"/>
                  </a:lnTo>
                  <a:moveTo>
                    <a:pt x="160" y="27"/>
                  </a:moveTo>
                  <a:lnTo>
                    <a:pt x="160" y="27"/>
                  </a:lnTo>
                  <a:lnTo>
                    <a:pt x="107" y="31"/>
                  </a:lnTo>
                  <a:moveTo>
                    <a:pt x="54" y="34"/>
                  </a:moveTo>
                  <a:lnTo>
                    <a:pt x="54" y="34"/>
                  </a:lnTo>
                  <a:lnTo>
                    <a:pt x="0" y="3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5" name="Freeform 123">
              <a:extLst>
                <a:ext uri="{FF2B5EF4-FFF2-40B4-BE49-F238E27FC236}">
                  <a16:creationId xmlns:a16="http://schemas.microsoft.com/office/drawing/2014/main" id="{B2E76D76-587A-4EC3-9FD1-11EDAD41C18A}"/>
                </a:ext>
              </a:extLst>
            </p:cNvPr>
            <p:cNvSpPr>
              <a:spLocks noEditPoints="1"/>
            </p:cNvSpPr>
            <p:nvPr/>
          </p:nvSpPr>
          <p:spPr bwMode="auto">
            <a:xfrm>
              <a:off x="3865" y="1852"/>
              <a:ext cx="116" cy="48"/>
            </a:xfrm>
            <a:custGeom>
              <a:avLst/>
              <a:gdLst>
                <a:gd name="T0" fmla="*/ 542 w 542"/>
                <a:gd name="T1" fmla="*/ 225 h 225"/>
                <a:gd name="T2" fmla="*/ 542 w 542"/>
                <a:gd name="T3" fmla="*/ 225 h 225"/>
                <a:gd name="T4" fmla="*/ 493 w 542"/>
                <a:gd name="T5" fmla="*/ 204 h 225"/>
                <a:gd name="T6" fmla="*/ 443 w 542"/>
                <a:gd name="T7" fmla="*/ 184 h 225"/>
                <a:gd name="T8" fmla="*/ 443 w 542"/>
                <a:gd name="T9" fmla="*/ 184 h 225"/>
                <a:gd name="T10" fmla="*/ 394 w 542"/>
                <a:gd name="T11" fmla="*/ 163 h 225"/>
                <a:gd name="T12" fmla="*/ 345 w 542"/>
                <a:gd name="T13" fmla="*/ 143 h 225"/>
                <a:gd name="T14" fmla="*/ 345 w 542"/>
                <a:gd name="T15" fmla="*/ 143 h 225"/>
                <a:gd name="T16" fmla="*/ 296 w 542"/>
                <a:gd name="T17" fmla="*/ 123 h 225"/>
                <a:gd name="T18" fmla="*/ 246 w 542"/>
                <a:gd name="T19" fmla="*/ 102 h 225"/>
                <a:gd name="T20" fmla="*/ 246 w 542"/>
                <a:gd name="T21" fmla="*/ 102 h 225"/>
                <a:gd name="T22" fmla="*/ 197 w 542"/>
                <a:gd name="T23" fmla="*/ 82 h 225"/>
                <a:gd name="T24" fmla="*/ 148 w 542"/>
                <a:gd name="T25" fmla="*/ 61 h 225"/>
                <a:gd name="T26" fmla="*/ 148 w 542"/>
                <a:gd name="T27" fmla="*/ 61 h 225"/>
                <a:gd name="T28" fmla="*/ 98 w 542"/>
                <a:gd name="T29" fmla="*/ 41 h 225"/>
                <a:gd name="T30" fmla="*/ 49 w 542"/>
                <a:gd name="T31" fmla="*/ 20 h 225"/>
                <a:gd name="T32" fmla="*/ 49 w 542"/>
                <a:gd name="T33" fmla="*/ 20 h 225"/>
                <a:gd name="T34" fmla="*/ 0 w 542"/>
                <a:gd name="T3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225">
                  <a:moveTo>
                    <a:pt x="542" y="225"/>
                  </a:moveTo>
                  <a:lnTo>
                    <a:pt x="542" y="225"/>
                  </a:lnTo>
                  <a:lnTo>
                    <a:pt x="493" y="204"/>
                  </a:lnTo>
                  <a:moveTo>
                    <a:pt x="443" y="184"/>
                  </a:moveTo>
                  <a:lnTo>
                    <a:pt x="443" y="184"/>
                  </a:lnTo>
                  <a:lnTo>
                    <a:pt x="394" y="163"/>
                  </a:lnTo>
                  <a:moveTo>
                    <a:pt x="345" y="143"/>
                  </a:moveTo>
                  <a:lnTo>
                    <a:pt x="345" y="143"/>
                  </a:lnTo>
                  <a:lnTo>
                    <a:pt x="296" y="123"/>
                  </a:lnTo>
                  <a:moveTo>
                    <a:pt x="246" y="102"/>
                  </a:moveTo>
                  <a:lnTo>
                    <a:pt x="246" y="102"/>
                  </a:lnTo>
                  <a:lnTo>
                    <a:pt x="197" y="82"/>
                  </a:lnTo>
                  <a:moveTo>
                    <a:pt x="148" y="61"/>
                  </a:moveTo>
                  <a:lnTo>
                    <a:pt x="148" y="61"/>
                  </a:lnTo>
                  <a:lnTo>
                    <a:pt x="98" y="41"/>
                  </a:lnTo>
                  <a:moveTo>
                    <a:pt x="49" y="20"/>
                  </a:moveTo>
                  <a:lnTo>
                    <a:pt x="49" y="2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6" name="Freeform 124">
              <a:extLst>
                <a:ext uri="{FF2B5EF4-FFF2-40B4-BE49-F238E27FC236}">
                  <a16:creationId xmlns:a16="http://schemas.microsoft.com/office/drawing/2014/main" id="{09E231F8-DADB-43F3-9A8C-2E8AAA74F910}"/>
                </a:ext>
              </a:extLst>
            </p:cNvPr>
            <p:cNvSpPr>
              <a:spLocks noEditPoints="1"/>
            </p:cNvSpPr>
            <p:nvPr/>
          </p:nvSpPr>
          <p:spPr bwMode="auto">
            <a:xfrm>
              <a:off x="3860" y="1861"/>
              <a:ext cx="27" cy="145"/>
            </a:xfrm>
            <a:custGeom>
              <a:avLst/>
              <a:gdLst>
                <a:gd name="T0" fmla="*/ 128 w 128"/>
                <a:gd name="T1" fmla="*/ 682 h 682"/>
                <a:gd name="T2" fmla="*/ 128 w 128"/>
                <a:gd name="T3" fmla="*/ 682 h 682"/>
                <a:gd name="T4" fmla="*/ 118 w 128"/>
                <a:gd name="T5" fmla="*/ 629 h 682"/>
                <a:gd name="T6" fmla="*/ 108 w 128"/>
                <a:gd name="T7" fmla="*/ 577 h 682"/>
                <a:gd name="T8" fmla="*/ 108 w 128"/>
                <a:gd name="T9" fmla="*/ 577 h 682"/>
                <a:gd name="T10" fmla="*/ 98 w 128"/>
                <a:gd name="T11" fmla="*/ 524 h 682"/>
                <a:gd name="T12" fmla="*/ 88 w 128"/>
                <a:gd name="T13" fmla="*/ 472 h 682"/>
                <a:gd name="T14" fmla="*/ 88 w 128"/>
                <a:gd name="T15" fmla="*/ 472 h 682"/>
                <a:gd name="T16" fmla="*/ 79 w 128"/>
                <a:gd name="T17" fmla="*/ 419 h 682"/>
                <a:gd name="T18" fmla="*/ 69 w 128"/>
                <a:gd name="T19" fmla="*/ 367 h 682"/>
                <a:gd name="T20" fmla="*/ 69 w 128"/>
                <a:gd name="T21" fmla="*/ 367 h 682"/>
                <a:gd name="T22" fmla="*/ 59 w 128"/>
                <a:gd name="T23" fmla="*/ 315 h 682"/>
                <a:gd name="T24" fmla="*/ 49 w 128"/>
                <a:gd name="T25" fmla="*/ 262 h 682"/>
                <a:gd name="T26" fmla="*/ 49 w 128"/>
                <a:gd name="T27" fmla="*/ 262 h 682"/>
                <a:gd name="T28" fmla="*/ 39 w 128"/>
                <a:gd name="T29" fmla="*/ 210 h 682"/>
                <a:gd name="T30" fmla="*/ 29 w 128"/>
                <a:gd name="T31" fmla="*/ 157 h 682"/>
                <a:gd name="T32" fmla="*/ 29 w 128"/>
                <a:gd name="T33" fmla="*/ 157 h 682"/>
                <a:gd name="T34" fmla="*/ 20 w 128"/>
                <a:gd name="T35" fmla="*/ 105 h 682"/>
                <a:gd name="T36" fmla="*/ 10 w 128"/>
                <a:gd name="T37" fmla="*/ 52 h 682"/>
                <a:gd name="T38" fmla="*/ 10 w 128"/>
                <a:gd name="T39" fmla="*/ 52 h 682"/>
                <a:gd name="T40" fmla="*/ 0 w 128"/>
                <a:gd name="T41"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682">
                  <a:moveTo>
                    <a:pt x="128" y="682"/>
                  </a:moveTo>
                  <a:lnTo>
                    <a:pt x="128" y="682"/>
                  </a:lnTo>
                  <a:lnTo>
                    <a:pt x="118" y="629"/>
                  </a:lnTo>
                  <a:moveTo>
                    <a:pt x="108" y="577"/>
                  </a:moveTo>
                  <a:lnTo>
                    <a:pt x="108" y="577"/>
                  </a:lnTo>
                  <a:lnTo>
                    <a:pt x="98" y="524"/>
                  </a:lnTo>
                  <a:moveTo>
                    <a:pt x="88" y="472"/>
                  </a:moveTo>
                  <a:lnTo>
                    <a:pt x="88" y="472"/>
                  </a:lnTo>
                  <a:lnTo>
                    <a:pt x="79" y="419"/>
                  </a:lnTo>
                  <a:moveTo>
                    <a:pt x="69" y="367"/>
                  </a:moveTo>
                  <a:lnTo>
                    <a:pt x="69" y="367"/>
                  </a:lnTo>
                  <a:lnTo>
                    <a:pt x="59" y="315"/>
                  </a:lnTo>
                  <a:moveTo>
                    <a:pt x="49" y="262"/>
                  </a:moveTo>
                  <a:lnTo>
                    <a:pt x="49" y="262"/>
                  </a:lnTo>
                  <a:lnTo>
                    <a:pt x="39" y="210"/>
                  </a:lnTo>
                  <a:moveTo>
                    <a:pt x="29" y="157"/>
                  </a:moveTo>
                  <a:lnTo>
                    <a:pt x="29" y="157"/>
                  </a:lnTo>
                  <a:lnTo>
                    <a:pt x="20" y="105"/>
                  </a:lnTo>
                  <a:moveTo>
                    <a:pt x="10" y="52"/>
                  </a:moveTo>
                  <a:lnTo>
                    <a:pt x="10" y="5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7" name="Freeform 125">
              <a:extLst>
                <a:ext uri="{FF2B5EF4-FFF2-40B4-BE49-F238E27FC236}">
                  <a16:creationId xmlns:a16="http://schemas.microsoft.com/office/drawing/2014/main" id="{9B7B1C90-44BF-44F0-96C5-38C23D0B6CB8}"/>
                </a:ext>
              </a:extLst>
            </p:cNvPr>
            <p:cNvSpPr>
              <a:spLocks noEditPoints="1"/>
            </p:cNvSpPr>
            <p:nvPr/>
          </p:nvSpPr>
          <p:spPr bwMode="auto">
            <a:xfrm>
              <a:off x="3900" y="2019"/>
              <a:ext cx="80" cy="0"/>
            </a:xfrm>
            <a:custGeom>
              <a:avLst/>
              <a:gdLst>
                <a:gd name="T0" fmla="*/ 373 w 373"/>
                <a:gd name="T1" fmla="*/ 373 w 373"/>
                <a:gd name="T2" fmla="*/ 320 w 373"/>
                <a:gd name="T3" fmla="*/ 266 w 373"/>
                <a:gd name="T4" fmla="*/ 266 w 373"/>
                <a:gd name="T5" fmla="*/ 213 w 373"/>
                <a:gd name="T6" fmla="*/ 160 w 373"/>
                <a:gd name="T7" fmla="*/ 160 w 373"/>
                <a:gd name="T8" fmla="*/ 106 w 373"/>
                <a:gd name="T9" fmla="*/ 53 w 373"/>
                <a:gd name="T10" fmla="*/ 53 w 373"/>
                <a:gd name="T11" fmla="*/ 0 w 37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373">
                  <a:moveTo>
                    <a:pt x="373" y="0"/>
                  </a:moveTo>
                  <a:lnTo>
                    <a:pt x="373" y="0"/>
                  </a:lnTo>
                  <a:lnTo>
                    <a:pt x="320" y="0"/>
                  </a:lnTo>
                  <a:moveTo>
                    <a:pt x="266" y="0"/>
                  </a:moveTo>
                  <a:lnTo>
                    <a:pt x="266" y="0"/>
                  </a:lnTo>
                  <a:lnTo>
                    <a:pt x="213" y="0"/>
                  </a:lnTo>
                  <a:moveTo>
                    <a:pt x="160" y="0"/>
                  </a:moveTo>
                  <a:lnTo>
                    <a:pt x="160" y="0"/>
                  </a:lnTo>
                  <a:lnTo>
                    <a:pt x="106" y="0"/>
                  </a:lnTo>
                  <a:moveTo>
                    <a:pt x="53" y="0"/>
                  </a:moveTo>
                  <a:lnTo>
                    <a:pt x="53" y="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8" name="Freeform 126">
              <a:extLst>
                <a:ext uri="{FF2B5EF4-FFF2-40B4-BE49-F238E27FC236}">
                  <a16:creationId xmlns:a16="http://schemas.microsoft.com/office/drawing/2014/main" id="{EF0142A4-0A96-48B3-AF95-32425A358FD0}"/>
                </a:ext>
              </a:extLst>
            </p:cNvPr>
            <p:cNvSpPr>
              <a:spLocks noEditPoints="1"/>
            </p:cNvSpPr>
            <p:nvPr/>
          </p:nvSpPr>
          <p:spPr bwMode="auto">
            <a:xfrm>
              <a:off x="3992" y="1927"/>
              <a:ext cx="0" cy="79"/>
            </a:xfrm>
            <a:custGeom>
              <a:avLst/>
              <a:gdLst>
                <a:gd name="T0" fmla="*/ 374 h 374"/>
                <a:gd name="T1" fmla="*/ 374 h 374"/>
                <a:gd name="T2" fmla="*/ 320 h 374"/>
                <a:gd name="T3" fmla="*/ 267 h 374"/>
                <a:gd name="T4" fmla="*/ 267 h 374"/>
                <a:gd name="T5" fmla="*/ 214 h 374"/>
                <a:gd name="T6" fmla="*/ 160 h 374"/>
                <a:gd name="T7" fmla="*/ 160 h 374"/>
                <a:gd name="T8" fmla="*/ 107 h 374"/>
                <a:gd name="T9" fmla="*/ 54 h 374"/>
                <a:gd name="T10" fmla="*/ 54 h 374"/>
                <a:gd name="T11" fmla="*/ 0 h 37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374">
                  <a:moveTo>
                    <a:pt x="0" y="374"/>
                  </a:moveTo>
                  <a:lnTo>
                    <a:pt x="0" y="374"/>
                  </a:lnTo>
                  <a:lnTo>
                    <a:pt x="0" y="320"/>
                  </a:lnTo>
                  <a:moveTo>
                    <a:pt x="0" y="267"/>
                  </a:moveTo>
                  <a:lnTo>
                    <a:pt x="0" y="267"/>
                  </a:lnTo>
                  <a:lnTo>
                    <a:pt x="0" y="214"/>
                  </a:lnTo>
                  <a:moveTo>
                    <a:pt x="0" y="160"/>
                  </a:moveTo>
                  <a:lnTo>
                    <a:pt x="0" y="160"/>
                  </a:lnTo>
                  <a:lnTo>
                    <a:pt x="0" y="107"/>
                  </a:lnTo>
                  <a:moveTo>
                    <a:pt x="0" y="54"/>
                  </a:moveTo>
                  <a:lnTo>
                    <a:pt x="0" y="5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89" name="Freeform 127">
              <a:extLst>
                <a:ext uri="{FF2B5EF4-FFF2-40B4-BE49-F238E27FC236}">
                  <a16:creationId xmlns:a16="http://schemas.microsoft.com/office/drawing/2014/main" id="{AC20861D-965A-4982-A1B7-EBC9285DC7F4}"/>
                </a:ext>
              </a:extLst>
            </p:cNvPr>
            <p:cNvSpPr>
              <a:spLocks noEditPoints="1"/>
            </p:cNvSpPr>
            <p:nvPr/>
          </p:nvSpPr>
          <p:spPr bwMode="auto">
            <a:xfrm>
              <a:off x="4003" y="1902"/>
              <a:ext cx="134" cy="107"/>
            </a:xfrm>
            <a:custGeom>
              <a:avLst/>
              <a:gdLst>
                <a:gd name="T0" fmla="*/ 627 w 627"/>
                <a:gd name="T1" fmla="*/ 0 h 497"/>
                <a:gd name="T2" fmla="*/ 627 w 627"/>
                <a:gd name="T3" fmla="*/ 0 h 497"/>
                <a:gd name="T4" fmla="*/ 585 w 627"/>
                <a:gd name="T5" fmla="*/ 33 h 497"/>
                <a:gd name="T6" fmla="*/ 544 w 627"/>
                <a:gd name="T7" fmla="*/ 66 h 497"/>
                <a:gd name="T8" fmla="*/ 544 w 627"/>
                <a:gd name="T9" fmla="*/ 66 h 497"/>
                <a:gd name="T10" fmla="*/ 502 w 627"/>
                <a:gd name="T11" fmla="*/ 99 h 497"/>
                <a:gd name="T12" fmla="*/ 460 w 627"/>
                <a:gd name="T13" fmla="*/ 132 h 497"/>
                <a:gd name="T14" fmla="*/ 460 w 627"/>
                <a:gd name="T15" fmla="*/ 132 h 497"/>
                <a:gd name="T16" fmla="*/ 418 w 627"/>
                <a:gd name="T17" fmla="*/ 165 h 497"/>
                <a:gd name="T18" fmla="*/ 376 w 627"/>
                <a:gd name="T19" fmla="*/ 198 h 497"/>
                <a:gd name="T20" fmla="*/ 376 w 627"/>
                <a:gd name="T21" fmla="*/ 198 h 497"/>
                <a:gd name="T22" fmla="*/ 335 w 627"/>
                <a:gd name="T23" fmla="*/ 232 h 497"/>
                <a:gd name="T24" fmla="*/ 293 w 627"/>
                <a:gd name="T25" fmla="*/ 265 h 497"/>
                <a:gd name="T26" fmla="*/ 293 w 627"/>
                <a:gd name="T27" fmla="*/ 265 h 497"/>
                <a:gd name="T28" fmla="*/ 251 w 627"/>
                <a:gd name="T29" fmla="*/ 298 h 497"/>
                <a:gd name="T30" fmla="*/ 209 w 627"/>
                <a:gd name="T31" fmla="*/ 331 h 497"/>
                <a:gd name="T32" fmla="*/ 209 w 627"/>
                <a:gd name="T33" fmla="*/ 331 h 497"/>
                <a:gd name="T34" fmla="*/ 167 w 627"/>
                <a:gd name="T35" fmla="*/ 364 h 497"/>
                <a:gd name="T36" fmla="*/ 126 w 627"/>
                <a:gd name="T37" fmla="*/ 397 h 497"/>
                <a:gd name="T38" fmla="*/ 126 w 627"/>
                <a:gd name="T39" fmla="*/ 397 h 497"/>
                <a:gd name="T40" fmla="*/ 84 w 627"/>
                <a:gd name="T41" fmla="*/ 430 h 497"/>
                <a:gd name="T42" fmla="*/ 42 w 627"/>
                <a:gd name="T43" fmla="*/ 463 h 497"/>
                <a:gd name="T44" fmla="*/ 42 w 627"/>
                <a:gd name="T45" fmla="*/ 463 h 497"/>
                <a:gd name="T46" fmla="*/ 0 w 627"/>
                <a:gd name="T47" fmla="*/ 49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7" h="497">
                  <a:moveTo>
                    <a:pt x="627" y="0"/>
                  </a:moveTo>
                  <a:lnTo>
                    <a:pt x="627" y="0"/>
                  </a:lnTo>
                  <a:lnTo>
                    <a:pt x="585" y="33"/>
                  </a:lnTo>
                  <a:moveTo>
                    <a:pt x="544" y="66"/>
                  </a:moveTo>
                  <a:lnTo>
                    <a:pt x="544" y="66"/>
                  </a:lnTo>
                  <a:lnTo>
                    <a:pt x="502" y="99"/>
                  </a:lnTo>
                  <a:moveTo>
                    <a:pt x="460" y="132"/>
                  </a:moveTo>
                  <a:lnTo>
                    <a:pt x="460" y="132"/>
                  </a:lnTo>
                  <a:lnTo>
                    <a:pt x="418" y="165"/>
                  </a:lnTo>
                  <a:moveTo>
                    <a:pt x="376" y="198"/>
                  </a:moveTo>
                  <a:lnTo>
                    <a:pt x="376" y="198"/>
                  </a:lnTo>
                  <a:lnTo>
                    <a:pt x="335" y="232"/>
                  </a:lnTo>
                  <a:moveTo>
                    <a:pt x="293" y="265"/>
                  </a:moveTo>
                  <a:lnTo>
                    <a:pt x="293" y="265"/>
                  </a:lnTo>
                  <a:lnTo>
                    <a:pt x="251" y="298"/>
                  </a:lnTo>
                  <a:moveTo>
                    <a:pt x="209" y="331"/>
                  </a:moveTo>
                  <a:lnTo>
                    <a:pt x="209" y="331"/>
                  </a:lnTo>
                  <a:lnTo>
                    <a:pt x="167" y="364"/>
                  </a:lnTo>
                  <a:moveTo>
                    <a:pt x="126" y="397"/>
                  </a:moveTo>
                  <a:lnTo>
                    <a:pt x="126" y="397"/>
                  </a:lnTo>
                  <a:lnTo>
                    <a:pt x="84" y="430"/>
                  </a:lnTo>
                  <a:moveTo>
                    <a:pt x="42" y="463"/>
                  </a:moveTo>
                  <a:lnTo>
                    <a:pt x="42" y="463"/>
                  </a:lnTo>
                  <a:lnTo>
                    <a:pt x="0" y="49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0" name="Freeform 128">
              <a:extLst>
                <a:ext uri="{FF2B5EF4-FFF2-40B4-BE49-F238E27FC236}">
                  <a16:creationId xmlns:a16="http://schemas.microsoft.com/office/drawing/2014/main" id="{D6ED3484-8C06-4798-AD30-92C0B6DAFFD0}"/>
                </a:ext>
              </a:extLst>
            </p:cNvPr>
            <p:cNvSpPr>
              <a:spLocks noEditPoints="1"/>
            </p:cNvSpPr>
            <p:nvPr/>
          </p:nvSpPr>
          <p:spPr bwMode="auto">
            <a:xfrm>
              <a:off x="4115" y="1904"/>
              <a:ext cx="28" cy="145"/>
            </a:xfrm>
            <a:custGeom>
              <a:avLst/>
              <a:gdLst>
                <a:gd name="T0" fmla="*/ 131 w 131"/>
                <a:gd name="T1" fmla="*/ 0 h 680"/>
                <a:gd name="T2" fmla="*/ 131 w 131"/>
                <a:gd name="T3" fmla="*/ 0 h 680"/>
                <a:gd name="T4" fmla="*/ 121 w 131"/>
                <a:gd name="T5" fmla="*/ 52 h 680"/>
                <a:gd name="T6" fmla="*/ 111 w 131"/>
                <a:gd name="T7" fmla="*/ 104 h 680"/>
                <a:gd name="T8" fmla="*/ 111 w 131"/>
                <a:gd name="T9" fmla="*/ 104 h 680"/>
                <a:gd name="T10" fmla="*/ 101 w 131"/>
                <a:gd name="T11" fmla="*/ 157 h 680"/>
                <a:gd name="T12" fmla="*/ 91 w 131"/>
                <a:gd name="T13" fmla="*/ 209 h 680"/>
                <a:gd name="T14" fmla="*/ 91 w 131"/>
                <a:gd name="T15" fmla="*/ 209 h 680"/>
                <a:gd name="T16" fmla="*/ 80 w 131"/>
                <a:gd name="T17" fmla="*/ 261 h 680"/>
                <a:gd name="T18" fmla="*/ 70 w 131"/>
                <a:gd name="T19" fmla="*/ 314 h 680"/>
                <a:gd name="T20" fmla="*/ 70 w 131"/>
                <a:gd name="T21" fmla="*/ 314 h 680"/>
                <a:gd name="T22" fmla="*/ 60 w 131"/>
                <a:gd name="T23" fmla="*/ 366 h 680"/>
                <a:gd name="T24" fmla="*/ 50 w 131"/>
                <a:gd name="T25" fmla="*/ 418 h 680"/>
                <a:gd name="T26" fmla="*/ 50 w 131"/>
                <a:gd name="T27" fmla="*/ 418 h 680"/>
                <a:gd name="T28" fmla="*/ 40 w 131"/>
                <a:gd name="T29" fmla="*/ 471 h 680"/>
                <a:gd name="T30" fmla="*/ 30 w 131"/>
                <a:gd name="T31" fmla="*/ 523 h 680"/>
                <a:gd name="T32" fmla="*/ 30 w 131"/>
                <a:gd name="T33" fmla="*/ 523 h 680"/>
                <a:gd name="T34" fmla="*/ 20 w 131"/>
                <a:gd name="T35" fmla="*/ 576 h 680"/>
                <a:gd name="T36" fmla="*/ 10 w 131"/>
                <a:gd name="T37" fmla="*/ 628 h 680"/>
                <a:gd name="T38" fmla="*/ 10 w 131"/>
                <a:gd name="T39" fmla="*/ 628 h 680"/>
                <a:gd name="T40" fmla="*/ 0 w 131"/>
                <a:gd name="T41" fmla="*/ 68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680">
                  <a:moveTo>
                    <a:pt x="131" y="0"/>
                  </a:moveTo>
                  <a:lnTo>
                    <a:pt x="131" y="0"/>
                  </a:lnTo>
                  <a:lnTo>
                    <a:pt x="121" y="52"/>
                  </a:lnTo>
                  <a:moveTo>
                    <a:pt x="111" y="104"/>
                  </a:moveTo>
                  <a:lnTo>
                    <a:pt x="111" y="104"/>
                  </a:lnTo>
                  <a:lnTo>
                    <a:pt x="101" y="157"/>
                  </a:lnTo>
                  <a:moveTo>
                    <a:pt x="91" y="209"/>
                  </a:moveTo>
                  <a:lnTo>
                    <a:pt x="91" y="209"/>
                  </a:lnTo>
                  <a:lnTo>
                    <a:pt x="80" y="261"/>
                  </a:lnTo>
                  <a:moveTo>
                    <a:pt x="70" y="314"/>
                  </a:moveTo>
                  <a:lnTo>
                    <a:pt x="70" y="314"/>
                  </a:lnTo>
                  <a:lnTo>
                    <a:pt x="60" y="366"/>
                  </a:lnTo>
                  <a:moveTo>
                    <a:pt x="50" y="418"/>
                  </a:moveTo>
                  <a:lnTo>
                    <a:pt x="50" y="418"/>
                  </a:lnTo>
                  <a:lnTo>
                    <a:pt x="40" y="471"/>
                  </a:lnTo>
                  <a:moveTo>
                    <a:pt x="30" y="523"/>
                  </a:moveTo>
                  <a:lnTo>
                    <a:pt x="30" y="523"/>
                  </a:lnTo>
                  <a:lnTo>
                    <a:pt x="20" y="576"/>
                  </a:lnTo>
                  <a:moveTo>
                    <a:pt x="10" y="628"/>
                  </a:moveTo>
                  <a:lnTo>
                    <a:pt x="10" y="628"/>
                  </a:lnTo>
                  <a:lnTo>
                    <a:pt x="0" y="6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1" name="Freeform 129">
              <a:extLst>
                <a:ext uri="{FF2B5EF4-FFF2-40B4-BE49-F238E27FC236}">
                  <a16:creationId xmlns:a16="http://schemas.microsoft.com/office/drawing/2014/main" id="{EF8DEF3C-E155-4DE9-B6AB-817BC259197C}"/>
                </a:ext>
              </a:extLst>
            </p:cNvPr>
            <p:cNvSpPr>
              <a:spLocks noEditPoints="1"/>
            </p:cNvSpPr>
            <p:nvPr/>
          </p:nvSpPr>
          <p:spPr bwMode="auto">
            <a:xfrm>
              <a:off x="4011" y="1997"/>
              <a:ext cx="215" cy="22"/>
            </a:xfrm>
            <a:custGeom>
              <a:avLst/>
              <a:gdLst>
                <a:gd name="T0" fmla="*/ 1008 w 1008"/>
                <a:gd name="T1" fmla="*/ 0 h 103"/>
                <a:gd name="T2" fmla="*/ 1008 w 1008"/>
                <a:gd name="T3" fmla="*/ 0 h 103"/>
                <a:gd name="T4" fmla="*/ 955 w 1008"/>
                <a:gd name="T5" fmla="*/ 6 h 103"/>
                <a:gd name="T6" fmla="*/ 902 w 1008"/>
                <a:gd name="T7" fmla="*/ 11 h 103"/>
                <a:gd name="T8" fmla="*/ 902 w 1008"/>
                <a:gd name="T9" fmla="*/ 11 h 103"/>
                <a:gd name="T10" fmla="*/ 849 w 1008"/>
                <a:gd name="T11" fmla="*/ 16 h 103"/>
                <a:gd name="T12" fmla="*/ 796 w 1008"/>
                <a:gd name="T13" fmla="*/ 22 h 103"/>
                <a:gd name="T14" fmla="*/ 796 w 1008"/>
                <a:gd name="T15" fmla="*/ 22 h 103"/>
                <a:gd name="T16" fmla="*/ 742 w 1008"/>
                <a:gd name="T17" fmla="*/ 27 h 103"/>
                <a:gd name="T18" fmla="*/ 689 w 1008"/>
                <a:gd name="T19" fmla="*/ 33 h 103"/>
                <a:gd name="T20" fmla="*/ 689 w 1008"/>
                <a:gd name="T21" fmla="*/ 33 h 103"/>
                <a:gd name="T22" fmla="*/ 636 w 1008"/>
                <a:gd name="T23" fmla="*/ 38 h 103"/>
                <a:gd name="T24" fmla="*/ 583 w 1008"/>
                <a:gd name="T25" fmla="*/ 43 h 103"/>
                <a:gd name="T26" fmla="*/ 583 w 1008"/>
                <a:gd name="T27" fmla="*/ 43 h 103"/>
                <a:gd name="T28" fmla="*/ 530 w 1008"/>
                <a:gd name="T29" fmla="*/ 49 h 103"/>
                <a:gd name="T30" fmla="*/ 477 w 1008"/>
                <a:gd name="T31" fmla="*/ 54 h 103"/>
                <a:gd name="T32" fmla="*/ 477 w 1008"/>
                <a:gd name="T33" fmla="*/ 54 h 103"/>
                <a:gd name="T34" fmla="*/ 424 w 1008"/>
                <a:gd name="T35" fmla="*/ 60 h 103"/>
                <a:gd name="T36" fmla="*/ 371 w 1008"/>
                <a:gd name="T37" fmla="*/ 65 h 103"/>
                <a:gd name="T38" fmla="*/ 371 w 1008"/>
                <a:gd name="T39" fmla="*/ 65 h 103"/>
                <a:gd name="T40" fmla="*/ 318 w 1008"/>
                <a:gd name="T41" fmla="*/ 70 h 103"/>
                <a:gd name="T42" fmla="*/ 265 w 1008"/>
                <a:gd name="T43" fmla="*/ 76 h 103"/>
                <a:gd name="T44" fmla="*/ 265 w 1008"/>
                <a:gd name="T45" fmla="*/ 76 h 103"/>
                <a:gd name="T46" fmla="*/ 212 w 1008"/>
                <a:gd name="T47" fmla="*/ 81 h 103"/>
                <a:gd name="T48" fmla="*/ 159 w 1008"/>
                <a:gd name="T49" fmla="*/ 87 h 103"/>
                <a:gd name="T50" fmla="*/ 159 w 1008"/>
                <a:gd name="T51" fmla="*/ 87 h 103"/>
                <a:gd name="T52" fmla="*/ 106 w 1008"/>
                <a:gd name="T53" fmla="*/ 92 h 103"/>
                <a:gd name="T54" fmla="*/ 53 w 1008"/>
                <a:gd name="T55" fmla="*/ 97 h 103"/>
                <a:gd name="T56" fmla="*/ 53 w 1008"/>
                <a:gd name="T57" fmla="*/ 97 h 103"/>
                <a:gd name="T58" fmla="*/ 0 w 1008"/>
                <a:gd name="T5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8" h="103">
                  <a:moveTo>
                    <a:pt x="1008" y="0"/>
                  </a:moveTo>
                  <a:lnTo>
                    <a:pt x="1008" y="0"/>
                  </a:lnTo>
                  <a:lnTo>
                    <a:pt x="955" y="6"/>
                  </a:lnTo>
                  <a:moveTo>
                    <a:pt x="902" y="11"/>
                  </a:moveTo>
                  <a:lnTo>
                    <a:pt x="902" y="11"/>
                  </a:lnTo>
                  <a:lnTo>
                    <a:pt x="849" y="16"/>
                  </a:lnTo>
                  <a:moveTo>
                    <a:pt x="796" y="22"/>
                  </a:moveTo>
                  <a:lnTo>
                    <a:pt x="796" y="22"/>
                  </a:lnTo>
                  <a:lnTo>
                    <a:pt x="742" y="27"/>
                  </a:lnTo>
                  <a:moveTo>
                    <a:pt x="689" y="33"/>
                  </a:moveTo>
                  <a:lnTo>
                    <a:pt x="689" y="33"/>
                  </a:lnTo>
                  <a:lnTo>
                    <a:pt x="636" y="38"/>
                  </a:lnTo>
                  <a:moveTo>
                    <a:pt x="583" y="43"/>
                  </a:moveTo>
                  <a:lnTo>
                    <a:pt x="583" y="43"/>
                  </a:lnTo>
                  <a:lnTo>
                    <a:pt x="530" y="49"/>
                  </a:lnTo>
                  <a:moveTo>
                    <a:pt x="477" y="54"/>
                  </a:moveTo>
                  <a:lnTo>
                    <a:pt x="477" y="54"/>
                  </a:lnTo>
                  <a:lnTo>
                    <a:pt x="424" y="60"/>
                  </a:lnTo>
                  <a:moveTo>
                    <a:pt x="371" y="65"/>
                  </a:moveTo>
                  <a:lnTo>
                    <a:pt x="371" y="65"/>
                  </a:lnTo>
                  <a:lnTo>
                    <a:pt x="318" y="70"/>
                  </a:lnTo>
                  <a:moveTo>
                    <a:pt x="265" y="76"/>
                  </a:moveTo>
                  <a:lnTo>
                    <a:pt x="265" y="76"/>
                  </a:lnTo>
                  <a:lnTo>
                    <a:pt x="212" y="81"/>
                  </a:lnTo>
                  <a:moveTo>
                    <a:pt x="159" y="87"/>
                  </a:moveTo>
                  <a:lnTo>
                    <a:pt x="159" y="87"/>
                  </a:lnTo>
                  <a:lnTo>
                    <a:pt x="106" y="92"/>
                  </a:lnTo>
                  <a:moveTo>
                    <a:pt x="53" y="97"/>
                  </a:moveTo>
                  <a:lnTo>
                    <a:pt x="53" y="97"/>
                  </a:lnTo>
                  <a:lnTo>
                    <a:pt x="0" y="103"/>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2" name="Freeform 130">
              <a:extLst>
                <a:ext uri="{FF2B5EF4-FFF2-40B4-BE49-F238E27FC236}">
                  <a16:creationId xmlns:a16="http://schemas.microsoft.com/office/drawing/2014/main" id="{3685B0AF-6E9E-4B3A-8182-27B84A239A46}"/>
                </a:ext>
              </a:extLst>
            </p:cNvPr>
            <p:cNvSpPr>
              <a:spLocks noEditPoints="1"/>
            </p:cNvSpPr>
            <p:nvPr/>
          </p:nvSpPr>
          <p:spPr bwMode="auto">
            <a:xfrm>
              <a:off x="4004" y="2029"/>
              <a:ext cx="98" cy="30"/>
            </a:xfrm>
            <a:custGeom>
              <a:avLst/>
              <a:gdLst>
                <a:gd name="T0" fmla="*/ 459 w 459"/>
                <a:gd name="T1" fmla="*/ 140 h 140"/>
                <a:gd name="T2" fmla="*/ 459 w 459"/>
                <a:gd name="T3" fmla="*/ 140 h 140"/>
                <a:gd name="T4" fmla="*/ 408 w 459"/>
                <a:gd name="T5" fmla="*/ 125 h 140"/>
                <a:gd name="T6" fmla="*/ 357 w 459"/>
                <a:gd name="T7" fmla="*/ 109 h 140"/>
                <a:gd name="T8" fmla="*/ 357 w 459"/>
                <a:gd name="T9" fmla="*/ 109 h 140"/>
                <a:gd name="T10" fmla="*/ 306 w 459"/>
                <a:gd name="T11" fmla="*/ 94 h 140"/>
                <a:gd name="T12" fmla="*/ 255 w 459"/>
                <a:gd name="T13" fmla="*/ 78 h 140"/>
                <a:gd name="T14" fmla="*/ 255 w 459"/>
                <a:gd name="T15" fmla="*/ 78 h 140"/>
                <a:gd name="T16" fmla="*/ 204 w 459"/>
                <a:gd name="T17" fmla="*/ 63 h 140"/>
                <a:gd name="T18" fmla="*/ 153 w 459"/>
                <a:gd name="T19" fmla="*/ 47 h 140"/>
                <a:gd name="T20" fmla="*/ 153 w 459"/>
                <a:gd name="T21" fmla="*/ 47 h 140"/>
                <a:gd name="T22" fmla="*/ 102 w 459"/>
                <a:gd name="T23" fmla="*/ 31 h 140"/>
                <a:gd name="T24" fmla="*/ 51 w 459"/>
                <a:gd name="T25" fmla="*/ 16 h 140"/>
                <a:gd name="T26" fmla="*/ 51 w 459"/>
                <a:gd name="T27" fmla="*/ 16 h 140"/>
                <a:gd name="T28" fmla="*/ 0 w 459"/>
                <a:gd name="T2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140">
                  <a:moveTo>
                    <a:pt x="459" y="140"/>
                  </a:moveTo>
                  <a:lnTo>
                    <a:pt x="459" y="140"/>
                  </a:lnTo>
                  <a:lnTo>
                    <a:pt x="408" y="125"/>
                  </a:lnTo>
                  <a:moveTo>
                    <a:pt x="357" y="109"/>
                  </a:moveTo>
                  <a:lnTo>
                    <a:pt x="357" y="109"/>
                  </a:lnTo>
                  <a:lnTo>
                    <a:pt x="306" y="94"/>
                  </a:lnTo>
                  <a:moveTo>
                    <a:pt x="255" y="78"/>
                  </a:moveTo>
                  <a:lnTo>
                    <a:pt x="255" y="78"/>
                  </a:lnTo>
                  <a:lnTo>
                    <a:pt x="204" y="63"/>
                  </a:lnTo>
                  <a:moveTo>
                    <a:pt x="153" y="47"/>
                  </a:moveTo>
                  <a:lnTo>
                    <a:pt x="153" y="47"/>
                  </a:lnTo>
                  <a:lnTo>
                    <a:pt x="102" y="31"/>
                  </a:lnTo>
                  <a:moveTo>
                    <a:pt x="51" y="16"/>
                  </a:moveTo>
                  <a:lnTo>
                    <a:pt x="51" y="1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3" name="Freeform 131">
              <a:extLst>
                <a:ext uri="{FF2B5EF4-FFF2-40B4-BE49-F238E27FC236}">
                  <a16:creationId xmlns:a16="http://schemas.microsoft.com/office/drawing/2014/main" id="{A52B36CF-9AC0-43A2-A786-55EB63E5CB7B}"/>
                </a:ext>
              </a:extLst>
            </p:cNvPr>
            <p:cNvSpPr>
              <a:spLocks noEditPoints="1"/>
            </p:cNvSpPr>
            <p:nvPr/>
          </p:nvSpPr>
          <p:spPr bwMode="auto">
            <a:xfrm>
              <a:off x="4126" y="2002"/>
              <a:ext cx="105" cy="58"/>
            </a:xfrm>
            <a:custGeom>
              <a:avLst/>
              <a:gdLst>
                <a:gd name="T0" fmla="*/ 0 w 491"/>
                <a:gd name="T1" fmla="*/ 270 h 270"/>
                <a:gd name="T2" fmla="*/ 0 w 491"/>
                <a:gd name="T3" fmla="*/ 270 h 270"/>
                <a:gd name="T4" fmla="*/ 47 w 491"/>
                <a:gd name="T5" fmla="*/ 244 h 270"/>
                <a:gd name="T6" fmla="*/ 94 w 491"/>
                <a:gd name="T7" fmla="*/ 218 h 270"/>
                <a:gd name="T8" fmla="*/ 94 w 491"/>
                <a:gd name="T9" fmla="*/ 218 h 270"/>
                <a:gd name="T10" fmla="*/ 141 w 491"/>
                <a:gd name="T11" fmla="*/ 193 h 270"/>
                <a:gd name="T12" fmla="*/ 187 w 491"/>
                <a:gd name="T13" fmla="*/ 167 h 270"/>
                <a:gd name="T14" fmla="*/ 187 w 491"/>
                <a:gd name="T15" fmla="*/ 167 h 270"/>
                <a:gd name="T16" fmla="*/ 234 w 491"/>
                <a:gd name="T17" fmla="*/ 141 h 270"/>
                <a:gd name="T18" fmla="*/ 281 w 491"/>
                <a:gd name="T19" fmla="*/ 116 h 270"/>
                <a:gd name="T20" fmla="*/ 281 w 491"/>
                <a:gd name="T21" fmla="*/ 116 h 270"/>
                <a:gd name="T22" fmla="*/ 328 w 491"/>
                <a:gd name="T23" fmla="*/ 90 h 270"/>
                <a:gd name="T24" fmla="*/ 375 w 491"/>
                <a:gd name="T25" fmla="*/ 64 h 270"/>
                <a:gd name="T26" fmla="*/ 375 w 491"/>
                <a:gd name="T27" fmla="*/ 64 h 270"/>
                <a:gd name="T28" fmla="*/ 421 w 491"/>
                <a:gd name="T29" fmla="*/ 39 h 270"/>
                <a:gd name="T30" fmla="*/ 468 w 491"/>
                <a:gd name="T31" fmla="*/ 13 h 270"/>
                <a:gd name="T32" fmla="*/ 468 w 491"/>
                <a:gd name="T33" fmla="*/ 13 h 270"/>
                <a:gd name="T34" fmla="*/ 491 w 491"/>
                <a:gd name="T3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1" h="270">
                  <a:moveTo>
                    <a:pt x="0" y="270"/>
                  </a:moveTo>
                  <a:lnTo>
                    <a:pt x="0" y="270"/>
                  </a:lnTo>
                  <a:lnTo>
                    <a:pt x="47" y="244"/>
                  </a:lnTo>
                  <a:moveTo>
                    <a:pt x="94" y="218"/>
                  </a:moveTo>
                  <a:lnTo>
                    <a:pt x="94" y="218"/>
                  </a:lnTo>
                  <a:lnTo>
                    <a:pt x="141" y="193"/>
                  </a:lnTo>
                  <a:moveTo>
                    <a:pt x="187" y="167"/>
                  </a:moveTo>
                  <a:lnTo>
                    <a:pt x="187" y="167"/>
                  </a:lnTo>
                  <a:lnTo>
                    <a:pt x="234" y="141"/>
                  </a:lnTo>
                  <a:moveTo>
                    <a:pt x="281" y="116"/>
                  </a:moveTo>
                  <a:lnTo>
                    <a:pt x="281" y="116"/>
                  </a:lnTo>
                  <a:lnTo>
                    <a:pt x="328" y="90"/>
                  </a:lnTo>
                  <a:moveTo>
                    <a:pt x="375" y="64"/>
                  </a:moveTo>
                  <a:lnTo>
                    <a:pt x="375" y="64"/>
                  </a:lnTo>
                  <a:lnTo>
                    <a:pt x="421" y="39"/>
                  </a:lnTo>
                  <a:moveTo>
                    <a:pt x="468" y="13"/>
                  </a:moveTo>
                  <a:lnTo>
                    <a:pt x="468" y="13"/>
                  </a:lnTo>
                  <a:lnTo>
                    <a:pt x="491"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4" name="Freeform 132">
              <a:extLst>
                <a:ext uri="{FF2B5EF4-FFF2-40B4-BE49-F238E27FC236}">
                  <a16:creationId xmlns:a16="http://schemas.microsoft.com/office/drawing/2014/main" id="{904D4321-1331-4329-9797-67FF5C2669AF}"/>
                </a:ext>
              </a:extLst>
            </p:cNvPr>
            <p:cNvSpPr>
              <a:spLocks noEditPoints="1"/>
            </p:cNvSpPr>
            <p:nvPr/>
          </p:nvSpPr>
          <p:spPr bwMode="auto">
            <a:xfrm>
              <a:off x="4249" y="1945"/>
              <a:ext cx="82" cy="40"/>
            </a:xfrm>
            <a:custGeom>
              <a:avLst/>
              <a:gdLst>
                <a:gd name="T0" fmla="*/ 385 w 385"/>
                <a:gd name="T1" fmla="*/ 0 h 188"/>
                <a:gd name="T2" fmla="*/ 385 w 385"/>
                <a:gd name="T3" fmla="*/ 0 h 188"/>
                <a:gd name="T4" fmla="*/ 337 w 385"/>
                <a:gd name="T5" fmla="*/ 24 h 188"/>
                <a:gd name="T6" fmla="*/ 289 w 385"/>
                <a:gd name="T7" fmla="*/ 47 h 188"/>
                <a:gd name="T8" fmla="*/ 289 w 385"/>
                <a:gd name="T9" fmla="*/ 47 h 188"/>
                <a:gd name="T10" fmla="*/ 241 w 385"/>
                <a:gd name="T11" fmla="*/ 70 h 188"/>
                <a:gd name="T12" fmla="*/ 193 w 385"/>
                <a:gd name="T13" fmla="*/ 94 h 188"/>
                <a:gd name="T14" fmla="*/ 193 w 385"/>
                <a:gd name="T15" fmla="*/ 94 h 188"/>
                <a:gd name="T16" fmla="*/ 145 w 385"/>
                <a:gd name="T17" fmla="*/ 117 h 188"/>
                <a:gd name="T18" fmla="*/ 97 w 385"/>
                <a:gd name="T19" fmla="*/ 140 h 188"/>
                <a:gd name="T20" fmla="*/ 97 w 385"/>
                <a:gd name="T21" fmla="*/ 140 h 188"/>
                <a:gd name="T22" fmla="*/ 49 w 385"/>
                <a:gd name="T23" fmla="*/ 164 h 188"/>
                <a:gd name="T24" fmla="*/ 2 w 385"/>
                <a:gd name="T25" fmla="*/ 187 h 188"/>
                <a:gd name="T26" fmla="*/ 2 w 385"/>
                <a:gd name="T27" fmla="*/ 187 h 188"/>
                <a:gd name="T28" fmla="*/ 0 w 385"/>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5" h="188">
                  <a:moveTo>
                    <a:pt x="385" y="0"/>
                  </a:moveTo>
                  <a:lnTo>
                    <a:pt x="385" y="0"/>
                  </a:lnTo>
                  <a:lnTo>
                    <a:pt x="337" y="24"/>
                  </a:lnTo>
                  <a:moveTo>
                    <a:pt x="289" y="47"/>
                  </a:moveTo>
                  <a:lnTo>
                    <a:pt x="289" y="47"/>
                  </a:lnTo>
                  <a:lnTo>
                    <a:pt x="241" y="70"/>
                  </a:lnTo>
                  <a:moveTo>
                    <a:pt x="193" y="94"/>
                  </a:moveTo>
                  <a:lnTo>
                    <a:pt x="193" y="94"/>
                  </a:lnTo>
                  <a:lnTo>
                    <a:pt x="145" y="117"/>
                  </a:lnTo>
                  <a:moveTo>
                    <a:pt x="97" y="140"/>
                  </a:moveTo>
                  <a:lnTo>
                    <a:pt x="97" y="140"/>
                  </a:lnTo>
                  <a:lnTo>
                    <a:pt x="49" y="164"/>
                  </a:lnTo>
                  <a:moveTo>
                    <a:pt x="2" y="187"/>
                  </a:moveTo>
                  <a:lnTo>
                    <a:pt x="2" y="187"/>
                  </a:lnTo>
                  <a:lnTo>
                    <a:pt x="0" y="18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5" name="Freeform 133">
              <a:extLst>
                <a:ext uri="{FF2B5EF4-FFF2-40B4-BE49-F238E27FC236}">
                  <a16:creationId xmlns:a16="http://schemas.microsoft.com/office/drawing/2014/main" id="{657D0F19-9BC4-436A-9886-49D616697BD8}"/>
                </a:ext>
              </a:extLst>
            </p:cNvPr>
            <p:cNvSpPr>
              <a:spLocks noEditPoints="1"/>
            </p:cNvSpPr>
            <p:nvPr/>
          </p:nvSpPr>
          <p:spPr bwMode="auto">
            <a:xfrm>
              <a:off x="4280" y="1843"/>
              <a:ext cx="54" cy="87"/>
            </a:xfrm>
            <a:custGeom>
              <a:avLst/>
              <a:gdLst>
                <a:gd name="T0" fmla="*/ 249 w 249"/>
                <a:gd name="T1" fmla="*/ 411 h 411"/>
                <a:gd name="T2" fmla="*/ 249 w 249"/>
                <a:gd name="T3" fmla="*/ 411 h 411"/>
                <a:gd name="T4" fmla="*/ 221 w 249"/>
                <a:gd name="T5" fmla="*/ 365 h 411"/>
                <a:gd name="T6" fmla="*/ 194 w 249"/>
                <a:gd name="T7" fmla="*/ 319 h 411"/>
                <a:gd name="T8" fmla="*/ 194 w 249"/>
                <a:gd name="T9" fmla="*/ 319 h 411"/>
                <a:gd name="T10" fmla="*/ 166 w 249"/>
                <a:gd name="T11" fmla="*/ 274 h 411"/>
                <a:gd name="T12" fmla="*/ 138 w 249"/>
                <a:gd name="T13" fmla="*/ 228 h 411"/>
                <a:gd name="T14" fmla="*/ 138 w 249"/>
                <a:gd name="T15" fmla="*/ 228 h 411"/>
                <a:gd name="T16" fmla="*/ 111 w 249"/>
                <a:gd name="T17" fmla="*/ 183 h 411"/>
                <a:gd name="T18" fmla="*/ 83 w 249"/>
                <a:gd name="T19" fmla="*/ 137 h 411"/>
                <a:gd name="T20" fmla="*/ 83 w 249"/>
                <a:gd name="T21" fmla="*/ 137 h 411"/>
                <a:gd name="T22" fmla="*/ 55 w 249"/>
                <a:gd name="T23" fmla="*/ 91 h 411"/>
                <a:gd name="T24" fmla="*/ 28 w 249"/>
                <a:gd name="T25" fmla="*/ 46 h 411"/>
                <a:gd name="T26" fmla="*/ 28 w 249"/>
                <a:gd name="T27" fmla="*/ 46 h 411"/>
                <a:gd name="T28" fmla="*/ 0 w 249"/>
                <a:gd name="T2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411">
                  <a:moveTo>
                    <a:pt x="249" y="411"/>
                  </a:moveTo>
                  <a:lnTo>
                    <a:pt x="249" y="411"/>
                  </a:lnTo>
                  <a:lnTo>
                    <a:pt x="221" y="365"/>
                  </a:lnTo>
                  <a:moveTo>
                    <a:pt x="194" y="319"/>
                  </a:moveTo>
                  <a:lnTo>
                    <a:pt x="194" y="319"/>
                  </a:lnTo>
                  <a:lnTo>
                    <a:pt x="166" y="274"/>
                  </a:lnTo>
                  <a:moveTo>
                    <a:pt x="138" y="228"/>
                  </a:moveTo>
                  <a:lnTo>
                    <a:pt x="138" y="228"/>
                  </a:lnTo>
                  <a:lnTo>
                    <a:pt x="111" y="183"/>
                  </a:lnTo>
                  <a:moveTo>
                    <a:pt x="83" y="137"/>
                  </a:moveTo>
                  <a:lnTo>
                    <a:pt x="83" y="137"/>
                  </a:lnTo>
                  <a:lnTo>
                    <a:pt x="55" y="91"/>
                  </a:lnTo>
                  <a:moveTo>
                    <a:pt x="28" y="46"/>
                  </a:moveTo>
                  <a:lnTo>
                    <a:pt x="28" y="4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6" name="Freeform 134">
              <a:extLst>
                <a:ext uri="{FF2B5EF4-FFF2-40B4-BE49-F238E27FC236}">
                  <a16:creationId xmlns:a16="http://schemas.microsoft.com/office/drawing/2014/main" id="{ED232A24-4754-4ADC-B544-ED3922D6F692}"/>
                </a:ext>
              </a:extLst>
            </p:cNvPr>
            <p:cNvSpPr>
              <a:spLocks noEditPoints="1"/>
            </p:cNvSpPr>
            <p:nvPr/>
          </p:nvSpPr>
          <p:spPr bwMode="auto">
            <a:xfrm>
              <a:off x="4343" y="1810"/>
              <a:ext cx="12" cy="117"/>
            </a:xfrm>
            <a:custGeom>
              <a:avLst/>
              <a:gdLst>
                <a:gd name="T0" fmla="*/ 0 w 60"/>
                <a:gd name="T1" fmla="*/ 546 h 546"/>
                <a:gd name="T2" fmla="*/ 0 w 60"/>
                <a:gd name="T3" fmla="*/ 546 h 546"/>
                <a:gd name="T4" fmla="*/ 6 w 60"/>
                <a:gd name="T5" fmla="*/ 493 h 546"/>
                <a:gd name="T6" fmla="*/ 12 w 60"/>
                <a:gd name="T7" fmla="*/ 440 h 546"/>
                <a:gd name="T8" fmla="*/ 12 w 60"/>
                <a:gd name="T9" fmla="*/ 440 h 546"/>
                <a:gd name="T10" fmla="*/ 18 w 60"/>
                <a:gd name="T11" fmla="*/ 387 h 546"/>
                <a:gd name="T12" fmla="*/ 23 w 60"/>
                <a:gd name="T13" fmla="*/ 334 h 546"/>
                <a:gd name="T14" fmla="*/ 23 w 60"/>
                <a:gd name="T15" fmla="*/ 334 h 546"/>
                <a:gd name="T16" fmla="*/ 29 w 60"/>
                <a:gd name="T17" fmla="*/ 281 h 546"/>
                <a:gd name="T18" fmla="*/ 35 w 60"/>
                <a:gd name="T19" fmla="*/ 228 h 546"/>
                <a:gd name="T20" fmla="*/ 35 w 60"/>
                <a:gd name="T21" fmla="*/ 228 h 546"/>
                <a:gd name="T22" fmla="*/ 41 w 60"/>
                <a:gd name="T23" fmla="*/ 175 h 546"/>
                <a:gd name="T24" fmla="*/ 47 w 60"/>
                <a:gd name="T25" fmla="*/ 122 h 546"/>
                <a:gd name="T26" fmla="*/ 47 w 60"/>
                <a:gd name="T27" fmla="*/ 122 h 546"/>
                <a:gd name="T28" fmla="*/ 53 w 60"/>
                <a:gd name="T29" fmla="*/ 69 h 546"/>
                <a:gd name="T30" fmla="*/ 58 w 60"/>
                <a:gd name="T31" fmla="*/ 16 h 546"/>
                <a:gd name="T32" fmla="*/ 58 w 60"/>
                <a:gd name="T33" fmla="*/ 16 h 546"/>
                <a:gd name="T34" fmla="*/ 60 w 60"/>
                <a:gd name="T3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46">
                  <a:moveTo>
                    <a:pt x="0" y="546"/>
                  </a:moveTo>
                  <a:lnTo>
                    <a:pt x="0" y="546"/>
                  </a:lnTo>
                  <a:lnTo>
                    <a:pt x="6" y="493"/>
                  </a:lnTo>
                  <a:moveTo>
                    <a:pt x="12" y="440"/>
                  </a:moveTo>
                  <a:lnTo>
                    <a:pt x="12" y="440"/>
                  </a:lnTo>
                  <a:lnTo>
                    <a:pt x="18" y="387"/>
                  </a:lnTo>
                  <a:moveTo>
                    <a:pt x="23" y="334"/>
                  </a:moveTo>
                  <a:lnTo>
                    <a:pt x="23" y="334"/>
                  </a:lnTo>
                  <a:lnTo>
                    <a:pt x="29" y="281"/>
                  </a:lnTo>
                  <a:moveTo>
                    <a:pt x="35" y="228"/>
                  </a:moveTo>
                  <a:lnTo>
                    <a:pt x="35" y="228"/>
                  </a:lnTo>
                  <a:lnTo>
                    <a:pt x="41" y="175"/>
                  </a:lnTo>
                  <a:moveTo>
                    <a:pt x="47" y="122"/>
                  </a:moveTo>
                  <a:lnTo>
                    <a:pt x="47" y="122"/>
                  </a:lnTo>
                  <a:lnTo>
                    <a:pt x="53" y="69"/>
                  </a:lnTo>
                  <a:moveTo>
                    <a:pt x="58" y="16"/>
                  </a:moveTo>
                  <a:lnTo>
                    <a:pt x="58" y="16"/>
                  </a:lnTo>
                  <a:lnTo>
                    <a:pt x="6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7" name="Freeform 135">
              <a:extLst>
                <a:ext uri="{FF2B5EF4-FFF2-40B4-BE49-F238E27FC236}">
                  <a16:creationId xmlns:a16="http://schemas.microsoft.com/office/drawing/2014/main" id="{6C3EEF40-FEA5-45B4-A5AD-41E6BAD5936D}"/>
                </a:ext>
              </a:extLst>
            </p:cNvPr>
            <p:cNvSpPr>
              <a:spLocks noEditPoints="1"/>
            </p:cNvSpPr>
            <p:nvPr/>
          </p:nvSpPr>
          <p:spPr bwMode="auto">
            <a:xfrm>
              <a:off x="4318" y="1712"/>
              <a:ext cx="31" cy="74"/>
            </a:xfrm>
            <a:custGeom>
              <a:avLst/>
              <a:gdLst>
                <a:gd name="T0" fmla="*/ 143 w 143"/>
                <a:gd name="T1" fmla="*/ 345 h 345"/>
                <a:gd name="T2" fmla="*/ 143 w 143"/>
                <a:gd name="T3" fmla="*/ 345 h 345"/>
                <a:gd name="T4" fmla="*/ 123 w 143"/>
                <a:gd name="T5" fmla="*/ 295 h 345"/>
                <a:gd name="T6" fmla="*/ 102 w 143"/>
                <a:gd name="T7" fmla="*/ 246 h 345"/>
                <a:gd name="T8" fmla="*/ 102 w 143"/>
                <a:gd name="T9" fmla="*/ 246 h 345"/>
                <a:gd name="T10" fmla="*/ 82 w 143"/>
                <a:gd name="T11" fmla="*/ 197 h 345"/>
                <a:gd name="T12" fmla="*/ 61 w 143"/>
                <a:gd name="T13" fmla="*/ 148 h 345"/>
                <a:gd name="T14" fmla="*/ 61 w 143"/>
                <a:gd name="T15" fmla="*/ 148 h 345"/>
                <a:gd name="T16" fmla="*/ 41 w 143"/>
                <a:gd name="T17" fmla="*/ 98 h 345"/>
                <a:gd name="T18" fmla="*/ 20 w 143"/>
                <a:gd name="T19" fmla="*/ 49 h 345"/>
                <a:gd name="T20" fmla="*/ 20 w 143"/>
                <a:gd name="T21" fmla="*/ 49 h 345"/>
                <a:gd name="T22" fmla="*/ 0 w 143"/>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345">
                  <a:moveTo>
                    <a:pt x="143" y="345"/>
                  </a:moveTo>
                  <a:lnTo>
                    <a:pt x="143" y="345"/>
                  </a:lnTo>
                  <a:lnTo>
                    <a:pt x="123" y="295"/>
                  </a:lnTo>
                  <a:moveTo>
                    <a:pt x="102" y="246"/>
                  </a:moveTo>
                  <a:lnTo>
                    <a:pt x="102" y="246"/>
                  </a:lnTo>
                  <a:lnTo>
                    <a:pt x="82" y="197"/>
                  </a:lnTo>
                  <a:moveTo>
                    <a:pt x="61" y="148"/>
                  </a:moveTo>
                  <a:lnTo>
                    <a:pt x="61" y="148"/>
                  </a:lnTo>
                  <a:lnTo>
                    <a:pt x="41" y="98"/>
                  </a:lnTo>
                  <a:moveTo>
                    <a:pt x="20" y="49"/>
                  </a:moveTo>
                  <a:lnTo>
                    <a:pt x="20" y="4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8" name="Freeform 136">
              <a:extLst>
                <a:ext uri="{FF2B5EF4-FFF2-40B4-BE49-F238E27FC236}">
                  <a16:creationId xmlns:a16="http://schemas.microsoft.com/office/drawing/2014/main" id="{2A54F62D-6CC8-4F54-A751-C0192E86909B}"/>
                </a:ext>
              </a:extLst>
            </p:cNvPr>
            <p:cNvSpPr>
              <a:spLocks noEditPoints="1"/>
            </p:cNvSpPr>
            <p:nvPr/>
          </p:nvSpPr>
          <p:spPr bwMode="auto">
            <a:xfrm>
              <a:off x="4191" y="1701"/>
              <a:ext cx="108" cy="62"/>
            </a:xfrm>
            <a:custGeom>
              <a:avLst/>
              <a:gdLst>
                <a:gd name="T0" fmla="*/ 510 w 510"/>
                <a:gd name="T1" fmla="*/ 0 h 290"/>
                <a:gd name="T2" fmla="*/ 510 w 510"/>
                <a:gd name="T3" fmla="*/ 0 h 290"/>
                <a:gd name="T4" fmla="*/ 463 w 510"/>
                <a:gd name="T5" fmla="*/ 26 h 290"/>
                <a:gd name="T6" fmla="*/ 417 w 510"/>
                <a:gd name="T7" fmla="*/ 52 h 290"/>
                <a:gd name="T8" fmla="*/ 417 w 510"/>
                <a:gd name="T9" fmla="*/ 52 h 290"/>
                <a:gd name="T10" fmla="*/ 371 w 510"/>
                <a:gd name="T11" fmla="*/ 79 h 290"/>
                <a:gd name="T12" fmla="*/ 324 w 510"/>
                <a:gd name="T13" fmla="*/ 105 h 290"/>
                <a:gd name="T14" fmla="*/ 324 w 510"/>
                <a:gd name="T15" fmla="*/ 105 h 290"/>
                <a:gd name="T16" fmla="*/ 278 w 510"/>
                <a:gd name="T17" fmla="*/ 131 h 290"/>
                <a:gd name="T18" fmla="*/ 232 w 510"/>
                <a:gd name="T19" fmla="*/ 158 h 290"/>
                <a:gd name="T20" fmla="*/ 232 w 510"/>
                <a:gd name="T21" fmla="*/ 158 h 290"/>
                <a:gd name="T22" fmla="*/ 185 w 510"/>
                <a:gd name="T23" fmla="*/ 184 h 290"/>
                <a:gd name="T24" fmla="*/ 139 w 510"/>
                <a:gd name="T25" fmla="*/ 210 h 290"/>
                <a:gd name="T26" fmla="*/ 139 w 510"/>
                <a:gd name="T27" fmla="*/ 210 h 290"/>
                <a:gd name="T28" fmla="*/ 92 w 510"/>
                <a:gd name="T29" fmla="*/ 237 h 290"/>
                <a:gd name="T30" fmla="*/ 46 w 510"/>
                <a:gd name="T31" fmla="*/ 263 h 290"/>
                <a:gd name="T32" fmla="*/ 46 w 510"/>
                <a:gd name="T33" fmla="*/ 263 h 290"/>
                <a:gd name="T34" fmla="*/ 0 w 510"/>
                <a:gd name="T35"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 h="290">
                  <a:moveTo>
                    <a:pt x="510" y="0"/>
                  </a:moveTo>
                  <a:lnTo>
                    <a:pt x="510" y="0"/>
                  </a:lnTo>
                  <a:lnTo>
                    <a:pt x="463" y="26"/>
                  </a:lnTo>
                  <a:moveTo>
                    <a:pt x="417" y="52"/>
                  </a:moveTo>
                  <a:lnTo>
                    <a:pt x="417" y="52"/>
                  </a:lnTo>
                  <a:lnTo>
                    <a:pt x="371" y="79"/>
                  </a:lnTo>
                  <a:moveTo>
                    <a:pt x="324" y="105"/>
                  </a:moveTo>
                  <a:lnTo>
                    <a:pt x="324" y="105"/>
                  </a:lnTo>
                  <a:lnTo>
                    <a:pt x="278" y="131"/>
                  </a:lnTo>
                  <a:moveTo>
                    <a:pt x="232" y="158"/>
                  </a:moveTo>
                  <a:lnTo>
                    <a:pt x="232" y="158"/>
                  </a:lnTo>
                  <a:lnTo>
                    <a:pt x="185" y="184"/>
                  </a:lnTo>
                  <a:moveTo>
                    <a:pt x="139" y="210"/>
                  </a:moveTo>
                  <a:lnTo>
                    <a:pt x="139" y="210"/>
                  </a:lnTo>
                  <a:lnTo>
                    <a:pt x="92" y="237"/>
                  </a:lnTo>
                  <a:moveTo>
                    <a:pt x="46" y="263"/>
                  </a:moveTo>
                  <a:lnTo>
                    <a:pt x="46" y="263"/>
                  </a:lnTo>
                  <a:lnTo>
                    <a:pt x="0" y="29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99" name="Freeform 137">
              <a:extLst>
                <a:ext uri="{FF2B5EF4-FFF2-40B4-BE49-F238E27FC236}">
                  <a16:creationId xmlns:a16="http://schemas.microsoft.com/office/drawing/2014/main" id="{A2117D09-E3B9-4414-8D1C-2EFFE531FE37}"/>
                </a:ext>
              </a:extLst>
            </p:cNvPr>
            <p:cNvSpPr>
              <a:spLocks noEditPoints="1"/>
            </p:cNvSpPr>
            <p:nvPr/>
          </p:nvSpPr>
          <p:spPr bwMode="auto">
            <a:xfrm>
              <a:off x="4281" y="1703"/>
              <a:ext cx="22" cy="117"/>
            </a:xfrm>
            <a:custGeom>
              <a:avLst/>
              <a:gdLst>
                <a:gd name="T0" fmla="*/ 103 w 103"/>
                <a:gd name="T1" fmla="*/ 0 h 549"/>
                <a:gd name="T2" fmla="*/ 103 w 103"/>
                <a:gd name="T3" fmla="*/ 0 h 549"/>
                <a:gd name="T4" fmla="*/ 93 w 103"/>
                <a:gd name="T5" fmla="*/ 53 h 549"/>
                <a:gd name="T6" fmla="*/ 83 w 103"/>
                <a:gd name="T7" fmla="*/ 105 h 549"/>
                <a:gd name="T8" fmla="*/ 83 w 103"/>
                <a:gd name="T9" fmla="*/ 105 h 549"/>
                <a:gd name="T10" fmla="*/ 73 w 103"/>
                <a:gd name="T11" fmla="*/ 158 h 549"/>
                <a:gd name="T12" fmla="*/ 64 w 103"/>
                <a:gd name="T13" fmla="*/ 210 h 549"/>
                <a:gd name="T14" fmla="*/ 64 w 103"/>
                <a:gd name="T15" fmla="*/ 210 h 549"/>
                <a:gd name="T16" fmla="*/ 54 w 103"/>
                <a:gd name="T17" fmla="*/ 263 h 549"/>
                <a:gd name="T18" fmla="*/ 44 w 103"/>
                <a:gd name="T19" fmla="*/ 315 h 549"/>
                <a:gd name="T20" fmla="*/ 44 w 103"/>
                <a:gd name="T21" fmla="*/ 315 h 549"/>
                <a:gd name="T22" fmla="*/ 34 w 103"/>
                <a:gd name="T23" fmla="*/ 367 h 549"/>
                <a:gd name="T24" fmla="*/ 24 w 103"/>
                <a:gd name="T25" fmla="*/ 420 h 549"/>
                <a:gd name="T26" fmla="*/ 24 w 103"/>
                <a:gd name="T27" fmla="*/ 420 h 549"/>
                <a:gd name="T28" fmla="*/ 15 w 103"/>
                <a:gd name="T29" fmla="*/ 472 h 549"/>
                <a:gd name="T30" fmla="*/ 5 w 103"/>
                <a:gd name="T31" fmla="*/ 525 h 549"/>
                <a:gd name="T32" fmla="*/ 5 w 103"/>
                <a:gd name="T33" fmla="*/ 525 h 549"/>
                <a:gd name="T34" fmla="*/ 0 w 103"/>
                <a:gd name="T35" fmla="*/ 54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549">
                  <a:moveTo>
                    <a:pt x="103" y="0"/>
                  </a:moveTo>
                  <a:lnTo>
                    <a:pt x="103" y="0"/>
                  </a:lnTo>
                  <a:lnTo>
                    <a:pt x="93" y="53"/>
                  </a:lnTo>
                  <a:moveTo>
                    <a:pt x="83" y="105"/>
                  </a:moveTo>
                  <a:lnTo>
                    <a:pt x="83" y="105"/>
                  </a:lnTo>
                  <a:lnTo>
                    <a:pt x="73" y="158"/>
                  </a:lnTo>
                  <a:moveTo>
                    <a:pt x="64" y="210"/>
                  </a:moveTo>
                  <a:lnTo>
                    <a:pt x="64" y="210"/>
                  </a:lnTo>
                  <a:lnTo>
                    <a:pt x="54" y="263"/>
                  </a:lnTo>
                  <a:moveTo>
                    <a:pt x="44" y="315"/>
                  </a:moveTo>
                  <a:lnTo>
                    <a:pt x="44" y="315"/>
                  </a:lnTo>
                  <a:lnTo>
                    <a:pt x="34" y="367"/>
                  </a:lnTo>
                  <a:moveTo>
                    <a:pt x="24" y="420"/>
                  </a:moveTo>
                  <a:lnTo>
                    <a:pt x="24" y="420"/>
                  </a:lnTo>
                  <a:lnTo>
                    <a:pt x="15" y="472"/>
                  </a:lnTo>
                  <a:moveTo>
                    <a:pt x="5" y="525"/>
                  </a:moveTo>
                  <a:lnTo>
                    <a:pt x="5" y="525"/>
                  </a:lnTo>
                  <a:lnTo>
                    <a:pt x="0" y="54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0" name="Freeform 138">
              <a:extLst>
                <a:ext uri="{FF2B5EF4-FFF2-40B4-BE49-F238E27FC236}">
                  <a16:creationId xmlns:a16="http://schemas.microsoft.com/office/drawing/2014/main" id="{33032D8A-498D-4AC9-B90E-418909DB8833}"/>
                </a:ext>
              </a:extLst>
            </p:cNvPr>
            <p:cNvSpPr>
              <a:spLocks noEditPoints="1"/>
            </p:cNvSpPr>
            <p:nvPr/>
          </p:nvSpPr>
          <p:spPr bwMode="auto">
            <a:xfrm>
              <a:off x="4292" y="1806"/>
              <a:ext cx="54" cy="18"/>
            </a:xfrm>
            <a:custGeom>
              <a:avLst/>
              <a:gdLst>
                <a:gd name="T0" fmla="*/ 253 w 253"/>
                <a:gd name="T1" fmla="*/ 0 h 84"/>
                <a:gd name="T2" fmla="*/ 253 w 253"/>
                <a:gd name="T3" fmla="*/ 0 h 84"/>
                <a:gd name="T4" fmla="*/ 202 w 253"/>
                <a:gd name="T5" fmla="*/ 17 h 84"/>
                <a:gd name="T6" fmla="*/ 151 w 253"/>
                <a:gd name="T7" fmla="*/ 33 h 84"/>
                <a:gd name="T8" fmla="*/ 151 w 253"/>
                <a:gd name="T9" fmla="*/ 33 h 84"/>
                <a:gd name="T10" fmla="*/ 101 w 253"/>
                <a:gd name="T11" fmla="*/ 50 h 84"/>
                <a:gd name="T12" fmla="*/ 50 w 253"/>
                <a:gd name="T13" fmla="*/ 67 h 84"/>
                <a:gd name="T14" fmla="*/ 50 w 253"/>
                <a:gd name="T15" fmla="*/ 67 h 84"/>
                <a:gd name="T16" fmla="*/ 0 w 253"/>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84">
                  <a:moveTo>
                    <a:pt x="253" y="0"/>
                  </a:moveTo>
                  <a:lnTo>
                    <a:pt x="253" y="0"/>
                  </a:lnTo>
                  <a:lnTo>
                    <a:pt x="202" y="17"/>
                  </a:lnTo>
                  <a:moveTo>
                    <a:pt x="151" y="33"/>
                  </a:moveTo>
                  <a:lnTo>
                    <a:pt x="151" y="33"/>
                  </a:lnTo>
                  <a:lnTo>
                    <a:pt x="101" y="50"/>
                  </a:lnTo>
                  <a:moveTo>
                    <a:pt x="50" y="67"/>
                  </a:moveTo>
                  <a:lnTo>
                    <a:pt x="50" y="67"/>
                  </a:lnTo>
                  <a:lnTo>
                    <a:pt x="0" y="84"/>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1" name="Freeform 139">
              <a:extLst>
                <a:ext uri="{FF2B5EF4-FFF2-40B4-BE49-F238E27FC236}">
                  <a16:creationId xmlns:a16="http://schemas.microsoft.com/office/drawing/2014/main" id="{15429ECA-FA86-4125-BA53-14077B8B2DB2}"/>
                </a:ext>
              </a:extLst>
            </p:cNvPr>
            <p:cNvSpPr>
              <a:spLocks noEditPoints="1"/>
            </p:cNvSpPr>
            <p:nvPr/>
          </p:nvSpPr>
          <p:spPr bwMode="auto">
            <a:xfrm>
              <a:off x="4309" y="1714"/>
              <a:ext cx="27" cy="214"/>
            </a:xfrm>
            <a:custGeom>
              <a:avLst/>
              <a:gdLst>
                <a:gd name="T0" fmla="*/ 125 w 125"/>
                <a:gd name="T1" fmla="*/ 1005 h 1005"/>
                <a:gd name="T2" fmla="*/ 125 w 125"/>
                <a:gd name="T3" fmla="*/ 1005 h 1005"/>
                <a:gd name="T4" fmla="*/ 119 w 125"/>
                <a:gd name="T5" fmla="*/ 952 h 1005"/>
                <a:gd name="T6" fmla="*/ 112 w 125"/>
                <a:gd name="T7" fmla="*/ 899 h 1005"/>
                <a:gd name="T8" fmla="*/ 112 w 125"/>
                <a:gd name="T9" fmla="*/ 899 h 1005"/>
                <a:gd name="T10" fmla="*/ 105 w 125"/>
                <a:gd name="T11" fmla="*/ 846 h 1005"/>
                <a:gd name="T12" fmla="*/ 99 w 125"/>
                <a:gd name="T13" fmla="*/ 794 h 1005"/>
                <a:gd name="T14" fmla="*/ 99 w 125"/>
                <a:gd name="T15" fmla="*/ 794 h 1005"/>
                <a:gd name="T16" fmla="*/ 92 w 125"/>
                <a:gd name="T17" fmla="*/ 741 h 1005"/>
                <a:gd name="T18" fmla="*/ 86 w 125"/>
                <a:gd name="T19" fmla="*/ 688 h 1005"/>
                <a:gd name="T20" fmla="*/ 86 w 125"/>
                <a:gd name="T21" fmla="*/ 688 h 1005"/>
                <a:gd name="T22" fmla="*/ 79 w 125"/>
                <a:gd name="T23" fmla="*/ 635 h 1005"/>
                <a:gd name="T24" fmla="*/ 73 w 125"/>
                <a:gd name="T25" fmla="*/ 582 h 1005"/>
                <a:gd name="T26" fmla="*/ 73 w 125"/>
                <a:gd name="T27" fmla="*/ 582 h 1005"/>
                <a:gd name="T28" fmla="*/ 66 w 125"/>
                <a:gd name="T29" fmla="*/ 529 h 1005"/>
                <a:gd name="T30" fmla="*/ 59 w 125"/>
                <a:gd name="T31" fmla="*/ 476 h 1005"/>
                <a:gd name="T32" fmla="*/ 59 w 125"/>
                <a:gd name="T33" fmla="*/ 476 h 1005"/>
                <a:gd name="T34" fmla="*/ 53 w 125"/>
                <a:gd name="T35" fmla="*/ 423 h 1005"/>
                <a:gd name="T36" fmla="*/ 46 w 125"/>
                <a:gd name="T37" fmla="*/ 370 h 1005"/>
                <a:gd name="T38" fmla="*/ 46 w 125"/>
                <a:gd name="T39" fmla="*/ 370 h 1005"/>
                <a:gd name="T40" fmla="*/ 40 w 125"/>
                <a:gd name="T41" fmla="*/ 317 h 1005"/>
                <a:gd name="T42" fmla="*/ 33 w 125"/>
                <a:gd name="T43" fmla="*/ 264 h 1005"/>
                <a:gd name="T44" fmla="*/ 33 w 125"/>
                <a:gd name="T45" fmla="*/ 264 h 1005"/>
                <a:gd name="T46" fmla="*/ 27 w 125"/>
                <a:gd name="T47" fmla="*/ 211 h 1005"/>
                <a:gd name="T48" fmla="*/ 20 w 125"/>
                <a:gd name="T49" fmla="*/ 158 h 1005"/>
                <a:gd name="T50" fmla="*/ 20 w 125"/>
                <a:gd name="T51" fmla="*/ 158 h 1005"/>
                <a:gd name="T52" fmla="*/ 14 w 125"/>
                <a:gd name="T53" fmla="*/ 105 h 1005"/>
                <a:gd name="T54" fmla="*/ 7 w 125"/>
                <a:gd name="T55" fmla="*/ 53 h 1005"/>
                <a:gd name="T56" fmla="*/ 7 w 125"/>
                <a:gd name="T57" fmla="*/ 53 h 1005"/>
                <a:gd name="T58" fmla="*/ 0 w 125"/>
                <a:gd name="T5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1005">
                  <a:moveTo>
                    <a:pt x="125" y="1005"/>
                  </a:moveTo>
                  <a:lnTo>
                    <a:pt x="125" y="1005"/>
                  </a:lnTo>
                  <a:lnTo>
                    <a:pt x="119" y="952"/>
                  </a:lnTo>
                  <a:moveTo>
                    <a:pt x="112" y="899"/>
                  </a:moveTo>
                  <a:lnTo>
                    <a:pt x="112" y="899"/>
                  </a:lnTo>
                  <a:lnTo>
                    <a:pt x="105" y="846"/>
                  </a:lnTo>
                  <a:moveTo>
                    <a:pt x="99" y="794"/>
                  </a:moveTo>
                  <a:lnTo>
                    <a:pt x="99" y="794"/>
                  </a:lnTo>
                  <a:lnTo>
                    <a:pt x="92" y="741"/>
                  </a:lnTo>
                  <a:moveTo>
                    <a:pt x="86" y="688"/>
                  </a:moveTo>
                  <a:lnTo>
                    <a:pt x="86" y="688"/>
                  </a:lnTo>
                  <a:lnTo>
                    <a:pt x="79" y="635"/>
                  </a:lnTo>
                  <a:moveTo>
                    <a:pt x="73" y="582"/>
                  </a:moveTo>
                  <a:lnTo>
                    <a:pt x="73" y="582"/>
                  </a:lnTo>
                  <a:lnTo>
                    <a:pt x="66" y="529"/>
                  </a:lnTo>
                  <a:moveTo>
                    <a:pt x="59" y="476"/>
                  </a:moveTo>
                  <a:lnTo>
                    <a:pt x="59" y="476"/>
                  </a:lnTo>
                  <a:lnTo>
                    <a:pt x="53" y="423"/>
                  </a:lnTo>
                  <a:moveTo>
                    <a:pt x="46" y="370"/>
                  </a:moveTo>
                  <a:lnTo>
                    <a:pt x="46" y="370"/>
                  </a:lnTo>
                  <a:lnTo>
                    <a:pt x="40" y="317"/>
                  </a:lnTo>
                  <a:moveTo>
                    <a:pt x="33" y="264"/>
                  </a:moveTo>
                  <a:lnTo>
                    <a:pt x="33" y="264"/>
                  </a:lnTo>
                  <a:lnTo>
                    <a:pt x="27" y="211"/>
                  </a:lnTo>
                  <a:moveTo>
                    <a:pt x="20" y="158"/>
                  </a:moveTo>
                  <a:lnTo>
                    <a:pt x="20" y="158"/>
                  </a:lnTo>
                  <a:lnTo>
                    <a:pt x="14" y="105"/>
                  </a:lnTo>
                  <a:moveTo>
                    <a:pt x="7" y="53"/>
                  </a:moveTo>
                  <a:lnTo>
                    <a:pt x="7" y="5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2" name="Freeform 140">
              <a:extLst>
                <a:ext uri="{FF2B5EF4-FFF2-40B4-BE49-F238E27FC236}">
                  <a16:creationId xmlns:a16="http://schemas.microsoft.com/office/drawing/2014/main" id="{5924E11F-46D7-4E43-8787-19D8919AA384}"/>
                </a:ext>
              </a:extLst>
            </p:cNvPr>
            <p:cNvSpPr>
              <a:spLocks noEditPoints="1"/>
            </p:cNvSpPr>
            <p:nvPr/>
          </p:nvSpPr>
          <p:spPr bwMode="auto">
            <a:xfrm>
              <a:off x="4237" y="1844"/>
              <a:ext cx="37" cy="134"/>
            </a:xfrm>
            <a:custGeom>
              <a:avLst/>
              <a:gdLst>
                <a:gd name="T0" fmla="*/ 173 w 173"/>
                <a:gd name="T1" fmla="*/ 0 h 626"/>
                <a:gd name="T2" fmla="*/ 173 w 173"/>
                <a:gd name="T3" fmla="*/ 0 h 626"/>
                <a:gd name="T4" fmla="*/ 159 w 173"/>
                <a:gd name="T5" fmla="*/ 51 h 626"/>
                <a:gd name="T6" fmla="*/ 145 w 173"/>
                <a:gd name="T7" fmla="*/ 102 h 626"/>
                <a:gd name="T8" fmla="*/ 145 w 173"/>
                <a:gd name="T9" fmla="*/ 102 h 626"/>
                <a:gd name="T10" fmla="*/ 131 w 173"/>
                <a:gd name="T11" fmla="*/ 154 h 626"/>
                <a:gd name="T12" fmla="*/ 116 w 173"/>
                <a:gd name="T13" fmla="*/ 205 h 626"/>
                <a:gd name="T14" fmla="*/ 116 w 173"/>
                <a:gd name="T15" fmla="*/ 205 h 626"/>
                <a:gd name="T16" fmla="*/ 102 w 173"/>
                <a:gd name="T17" fmla="*/ 257 h 626"/>
                <a:gd name="T18" fmla="*/ 88 w 173"/>
                <a:gd name="T19" fmla="*/ 308 h 626"/>
                <a:gd name="T20" fmla="*/ 88 w 173"/>
                <a:gd name="T21" fmla="*/ 308 h 626"/>
                <a:gd name="T22" fmla="*/ 74 w 173"/>
                <a:gd name="T23" fmla="*/ 359 h 626"/>
                <a:gd name="T24" fmla="*/ 59 w 173"/>
                <a:gd name="T25" fmla="*/ 411 h 626"/>
                <a:gd name="T26" fmla="*/ 59 w 173"/>
                <a:gd name="T27" fmla="*/ 411 h 626"/>
                <a:gd name="T28" fmla="*/ 45 w 173"/>
                <a:gd name="T29" fmla="*/ 462 h 626"/>
                <a:gd name="T30" fmla="*/ 31 w 173"/>
                <a:gd name="T31" fmla="*/ 514 h 626"/>
                <a:gd name="T32" fmla="*/ 31 w 173"/>
                <a:gd name="T33" fmla="*/ 514 h 626"/>
                <a:gd name="T34" fmla="*/ 17 w 173"/>
                <a:gd name="T35" fmla="*/ 565 h 626"/>
                <a:gd name="T36" fmla="*/ 3 w 173"/>
                <a:gd name="T37" fmla="*/ 616 h 626"/>
                <a:gd name="T38" fmla="*/ 3 w 173"/>
                <a:gd name="T39" fmla="*/ 616 h 626"/>
                <a:gd name="T40" fmla="*/ 0 w 173"/>
                <a:gd name="T41"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626">
                  <a:moveTo>
                    <a:pt x="173" y="0"/>
                  </a:moveTo>
                  <a:lnTo>
                    <a:pt x="173" y="0"/>
                  </a:lnTo>
                  <a:lnTo>
                    <a:pt x="159" y="51"/>
                  </a:lnTo>
                  <a:moveTo>
                    <a:pt x="145" y="102"/>
                  </a:moveTo>
                  <a:lnTo>
                    <a:pt x="145" y="102"/>
                  </a:lnTo>
                  <a:lnTo>
                    <a:pt x="131" y="154"/>
                  </a:lnTo>
                  <a:moveTo>
                    <a:pt x="116" y="205"/>
                  </a:moveTo>
                  <a:lnTo>
                    <a:pt x="116" y="205"/>
                  </a:lnTo>
                  <a:lnTo>
                    <a:pt x="102" y="257"/>
                  </a:lnTo>
                  <a:moveTo>
                    <a:pt x="88" y="308"/>
                  </a:moveTo>
                  <a:lnTo>
                    <a:pt x="88" y="308"/>
                  </a:lnTo>
                  <a:lnTo>
                    <a:pt x="74" y="359"/>
                  </a:lnTo>
                  <a:moveTo>
                    <a:pt x="59" y="411"/>
                  </a:moveTo>
                  <a:lnTo>
                    <a:pt x="59" y="411"/>
                  </a:lnTo>
                  <a:lnTo>
                    <a:pt x="45" y="462"/>
                  </a:lnTo>
                  <a:moveTo>
                    <a:pt x="31" y="514"/>
                  </a:moveTo>
                  <a:lnTo>
                    <a:pt x="31" y="514"/>
                  </a:lnTo>
                  <a:lnTo>
                    <a:pt x="17" y="565"/>
                  </a:lnTo>
                  <a:moveTo>
                    <a:pt x="3" y="616"/>
                  </a:moveTo>
                  <a:lnTo>
                    <a:pt x="3" y="616"/>
                  </a:lnTo>
                  <a:lnTo>
                    <a:pt x="0" y="62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3" name="Freeform 141">
              <a:extLst>
                <a:ext uri="{FF2B5EF4-FFF2-40B4-BE49-F238E27FC236}">
                  <a16:creationId xmlns:a16="http://schemas.microsoft.com/office/drawing/2014/main" id="{8E43035F-B3B8-4A7B-A337-98F1EB401714}"/>
                </a:ext>
              </a:extLst>
            </p:cNvPr>
            <p:cNvSpPr>
              <a:spLocks noEditPoints="1"/>
            </p:cNvSpPr>
            <p:nvPr/>
          </p:nvSpPr>
          <p:spPr bwMode="auto">
            <a:xfrm>
              <a:off x="4155" y="1837"/>
              <a:ext cx="108" cy="49"/>
            </a:xfrm>
            <a:custGeom>
              <a:avLst/>
              <a:gdLst>
                <a:gd name="T0" fmla="*/ 505 w 505"/>
                <a:gd name="T1" fmla="*/ 0 h 227"/>
                <a:gd name="T2" fmla="*/ 505 w 505"/>
                <a:gd name="T3" fmla="*/ 0 h 227"/>
                <a:gd name="T4" fmla="*/ 456 w 505"/>
                <a:gd name="T5" fmla="*/ 21 h 227"/>
                <a:gd name="T6" fmla="*/ 408 w 505"/>
                <a:gd name="T7" fmla="*/ 43 h 227"/>
                <a:gd name="T8" fmla="*/ 408 w 505"/>
                <a:gd name="T9" fmla="*/ 43 h 227"/>
                <a:gd name="T10" fmla="*/ 359 w 505"/>
                <a:gd name="T11" fmla="*/ 65 h 227"/>
                <a:gd name="T12" fmla="*/ 311 w 505"/>
                <a:gd name="T13" fmla="*/ 87 h 227"/>
                <a:gd name="T14" fmla="*/ 311 w 505"/>
                <a:gd name="T15" fmla="*/ 87 h 227"/>
                <a:gd name="T16" fmla="*/ 262 w 505"/>
                <a:gd name="T17" fmla="*/ 109 h 227"/>
                <a:gd name="T18" fmla="*/ 213 w 505"/>
                <a:gd name="T19" fmla="*/ 131 h 227"/>
                <a:gd name="T20" fmla="*/ 213 w 505"/>
                <a:gd name="T21" fmla="*/ 131 h 227"/>
                <a:gd name="T22" fmla="*/ 165 w 505"/>
                <a:gd name="T23" fmla="*/ 153 h 227"/>
                <a:gd name="T24" fmla="*/ 116 w 505"/>
                <a:gd name="T25" fmla="*/ 175 h 227"/>
                <a:gd name="T26" fmla="*/ 116 w 505"/>
                <a:gd name="T27" fmla="*/ 175 h 227"/>
                <a:gd name="T28" fmla="*/ 67 w 505"/>
                <a:gd name="T29" fmla="*/ 197 h 227"/>
                <a:gd name="T30" fmla="*/ 19 w 505"/>
                <a:gd name="T31" fmla="*/ 219 h 227"/>
                <a:gd name="T32" fmla="*/ 19 w 505"/>
                <a:gd name="T33" fmla="*/ 219 h 227"/>
                <a:gd name="T34" fmla="*/ 0 w 505"/>
                <a:gd name="T3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5" h="227">
                  <a:moveTo>
                    <a:pt x="505" y="0"/>
                  </a:moveTo>
                  <a:lnTo>
                    <a:pt x="505" y="0"/>
                  </a:lnTo>
                  <a:lnTo>
                    <a:pt x="456" y="21"/>
                  </a:lnTo>
                  <a:moveTo>
                    <a:pt x="408" y="43"/>
                  </a:moveTo>
                  <a:lnTo>
                    <a:pt x="408" y="43"/>
                  </a:lnTo>
                  <a:lnTo>
                    <a:pt x="359" y="65"/>
                  </a:lnTo>
                  <a:moveTo>
                    <a:pt x="311" y="87"/>
                  </a:moveTo>
                  <a:lnTo>
                    <a:pt x="311" y="87"/>
                  </a:lnTo>
                  <a:lnTo>
                    <a:pt x="262" y="109"/>
                  </a:lnTo>
                  <a:moveTo>
                    <a:pt x="213" y="131"/>
                  </a:moveTo>
                  <a:lnTo>
                    <a:pt x="213" y="131"/>
                  </a:lnTo>
                  <a:lnTo>
                    <a:pt x="165" y="153"/>
                  </a:lnTo>
                  <a:moveTo>
                    <a:pt x="116" y="175"/>
                  </a:moveTo>
                  <a:lnTo>
                    <a:pt x="116" y="175"/>
                  </a:lnTo>
                  <a:lnTo>
                    <a:pt x="67" y="197"/>
                  </a:lnTo>
                  <a:moveTo>
                    <a:pt x="19" y="219"/>
                  </a:moveTo>
                  <a:lnTo>
                    <a:pt x="19" y="219"/>
                  </a:lnTo>
                  <a:lnTo>
                    <a:pt x="0" y="22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4" name="Freeform 142">
              <a:extLst>
                <a:ext uri="{FF2B5EF4-FFF2-40B4-BE49-F238E27FC236}">
                  <a16:creationId xmlns:a16="http://schemas.microsoft.com/office/drawing/2014/main" id="{02AD0303-19E9-40F3-84B5-04CECFDF5FA6}"/>
                </a:ext>
              </a:extLst>
            </p:cNvPr>
            <p:cNvSpPr>
              <a:spLocks noEditPoints="1"/>
            </p:cNvSpPr>
            <p:nvPr/>
          </p:nvSpPr>
          <p:spPr bwMode="auto">
            <a:xfrm>
              <a:off x="4195" y="1783"/>
              <a:ext cx="68" cy="43"/>
            </a:xfrm>
            <a:custGeom>
              <a:avLst/>
              <a:gdLst>
                <a:gd name="T0" fmla="*/ 316 w 316"/>
                <a:gd name="T1" fmla="*/ 199 h 199"/>
                <a:gd name="T2" fmla="*/ 316 w 316"/>
                <a:gd name="T3" fmla="*/ 199 h 199"/>
                <a:gd name="T4" fmla="*/ 271 w 316"/>
                <a:gd name="T5" fmla="*/ 171 h 199"/>
                <a:gd name="T6" fmla="*/ 226 w 316"/>
                <a:gd name="T7" fmla="*/ 142 h 199"/>
                <a:gd name="T8" fmla="*/ 226 w 316"/>
                <a:gd name="T9" fmla="*/ 142 h 199"/>
                <a:gd name="T10" fmla="*/ 181 w 316"/>
                <a:gd name="T11" fmla="*/ 114 h 199"/>
                <a:gd name="T12" fmla="*/ 135 w 316"/>
                <a:gd name="T13" fmla="*/ 85 h 199"/>
                <a:gd name="T14" fmla="*/ 135 w 316"/>
                <a:gd name="T15" fmla="*/ 85 h 199"/>
                <a:gd name="T16" fmla="*/ 90 w 316"/>
                <a:gd name="T17" fmla="*/ 57 h 199"/>
                <a:gd name="T18" fmla="*/ 45 w 316"/>
                <a:gd name="T19" fmla="*/ 28 h 199"/>
                <a:gd name="T20" fmla="*/ 45 w 316"/>
                <a:gd name="T21" fmla="*/ 28 h 199"/>
                <a:gd name="T22" fmla="*/ 0 w 316"/>
                <a:gd name="T2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 h="199">
                  <a:moveTo>
                    <a:pt x="316" y="199"/>
                  </a:moveTo>
                  <a:lnTo>
                    <a:pt x="316" y="199"/>
                  </a:lnTo>
                  <a:lnTo>
                    <a:pt x="271" y="171"/>
                  </a:lnTo>
                  <a:moveTo>
                    <a:pt x="226" y="142"/>
                  </a:moveTo>
                  <a:lnTo>
                    <a:pt x="226" y="142"/>
                  </a:lnTo>
                  <a:lnTo>
                    <a:pt x="181" y="114"/>
                  </a:lnTo>
                  <a:moveTo>
                    <a:pt x="135" y="85"/>
                  </a:moveTo>
                  <a:lnTo>
                    <a:pt x="135" y="85"/>
                  </a:lnTo>
                  <a:lnTo>
                    <a:pt x="90" y="57"/>
                  </a:lnTo>
                  <a:moveTo>
                    <a:pt x="45" y="28"/>
                  </a:moveTo>
                  <a:lnTo>
                    <a:pt x="45" y="28"/>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5" name="Freeform 143">
              <a:extLst>
                <a:ext uri="{FF2B5EF4-FFF2-40B4-BE49-F238E27FC236}">
                  <a16:creationId xmlns:a16="http://schemas.microsoft.com/office/drawing/2014/main" id="{A674D2C2-9187-4992-A090-84844D93493A}"/>
                </a:ext>
              </a:extLst>
            </p:cNvPr>
            <p:cNvSpPr>
              <a:spLocks noEditPoints="1"/>
            </p:cNvSpPr>
            <p:nvPr/>
          </p:nvSpPr>
          <p:spPr bwMode="auto">
            <a:xfrm>
              <a:off x="4183" y="1780"/>
              <a:ext cx="45" cy="202"/>
            </a:xfrm>
            <a:custGeom>
              <a:avLst/>
              <a:gdLst>
                <a:gd name="T0" fmla="*/ 209 w 209"/>
                <a:gd name="T1" fmla="*/ 945 h 945"/>
                <a:gd name="T2" fmla="*/ 209 w 209"/>
                <a:gd name="T3" fmla="*/ 945 h 945"/>
                <a:gd name="T4" fmla="*/ 198 w 209"/>
                <a:gd name="T5" fmla="*/ 893 h 945"/>
                <a:gd name="T6" fmla="*/ 186 w 209"/>
                <a:gd name="T7" fmla="*/ 841 h 945"/>
                <a:gd name="T8" fmla="*/ 186 w 209"/>
                <a:gd name="T9" fmla="*/ 841 h 945"/>
                <a:gd name="T10" fmla="*/ 175 w 209"/>
                <a:gd name="T11" fmla="*/ 789 h 945"/>
                <a:gd name="T12" fmla="*/ 163 w 209"/>
                <a:gd name="T13" fmla="*/ 736 h 945"/>
                <a:gd name="T14" fmla="*/ 163 w 209"/>
                <a:gd name="T15" fmla="*/ 736 h 945"/>
                <a:gd name="T16" fmla="*/ 152 w 209"/>
                <a:gd name="T17" fmla="*/ 684 h 945"/>
                <a:gd name="T18" fmla="*/ 140 w 209"/>
                <a:gd name="T19" fmla="*/ 632 h 945"/>
                <a:gd name="T20" fmla="*/ 140 w 209"/>
                <a:gd name="T21" fmla="*/ 632 h 945"/>
                <a:gd name="T22" fmla="*/ 129 w 209"/>
                <a:gd name="T23" fmla="*/ 580 h 945"/>
                <a:gd name="T24" fmla="*/ 117 w 209"/>
                <a:gd name="T25" fmla="*/ 528 h 945"/>
                <a:gd name="T26" fmla="*/ 117 w 209"/>
                <a:gd name="T27" fmla="*/ 528 h 945"/>
                <a:gd name="T28" fmla="*/ 106 w 209"/>
                <a:gd name="T29" fmla="*/ 476 h 945"/>
                <a:gd name="T30" fmla="*/ 94 w 209"/>
                <a:gd name="T31" fmla="*/ 424 h 945"/>
                <a:gd name="T32" fmla="*/ 94 w 209"/>
                <a:gd name="T33" fmla="*/ 424 h 945"/>
                <a:gd name="T34" fmla="*/ 83 w 209"/>
                <a:gd name="T35" fmla="*/ 372 h 945"/>
                <a:gd name="T36" fmla="*/ 71 w 209"/>
                <a:gd name="T37" fmla="*/ 320 h 945"/>
                <a:gd name="T38" fmla="*/ 71 w 209"/>
                <a:gd name="T39" fmla="*/ 320 h 945"/>
                <a:gd name="T40" fmla="*/ 60 w 209"/>
                <a:gd name="T41" fmla="*/ 268 h 945"/>
                <a:gd name="T42" fmla="*/ 48 w 209"/>
                <a:gd name="T43" fmla="*/ 216 h 945"/>
                <a:gd name="T44" fmla="*/ 48 w 209"/>
                <a:gd name="T45" fmla="*/ 216 h 945"/>
                <a:gd name="T46" fmla="*/ 37 w 209"/>
                <a:gd name="T47" fmla="*/ 164 h 945"/>
                <a:gd name="T48" fmla="*/ 25 w 209"/>
                <a:gd name="T49" fmla="*/ 112 h 945"/>
                <a:gd name="T50" fmla="*/ 25 w 209"/>
                <a:gd name="T51" fmla="*/ 112 h 945"/>
                <a:gd name="T52" fmla="*/ 14 w 209"/>
                <a:gd name="T53" fmla="*/ 59 h 945"/>
                <a:gd name="T54" fmla="*/ 2 w 209"/>
                <a:gd name="T55" fmla="*/ 7 h 945"/>
                <a:gd name="T56" fmla="*/ 2 w 209"/>
                <a:gd name="T57" fmla="*/ 7 h 945"/>
                <a:gd name="T58" fmla="*/ 0 w 209"/>
                <a:gd name="T5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45">
                  <a:moveTo>
                    <a:pt x="209" y="945"/>
                  </a:moveTo>
                  <a:lnTo>
                    <a:pt x="209" y="945"/>
                  </a:lnTo>
                  <a:lnTo>
                    <a:pt x="198" y="893"/>
                  </a:lnTo>
                  <a:moveTo>
                    <a:pt x="186" y="841"/>
                  </a:moveTo>
                  <a:lnTo>
                    <a:pt x="186" y="841"/>
                  </a:lnTo>
                  <a:lnTo>
                    <a:pt x="175" y="789"/>
                  </a:lnTo>
                  <a:moveTo>
                    <a:pt x="163" y="736"/>
                  </a:moveTo>
                  <a:lnTo>
                    <a:pt x="163" y="736"/>
                  </a:lnTo>
                  <a:lnTo>
                    <a:pt x="152" y="684"/>
                  </a:lnTo>
                  <a:moveTo>
                    <a:pt x="140" y="632"/>
                  </a:moveTo>
                  <a:lnTo>
                    <a:pt x="140" y="632"/>
                  </a:lnTo>
                  <a:lnTo>
                    <a:pt x="129" y="580"/>
                  </a:lnTo>
                  <a:moveTo>
                    <a:pt x="117" y="528"/>
                  </a:moveTo>
                  <a:lnTo>
                    <a:pt x="117" y="528"/>
                  </a:lnTo>
                  <a:lnTo>
                    <a:pt x="106" y="476"/>
                  </a:lnTo>
                  <a:moveTo>
                    <a:pt x="94" y="424"/>
                  </a:moveTo>
                  <a:lnTo>
                    <a:pt x="94" y="424"/>
                  </a:lnTo>
                  <a:lnTo>
                    <a:pt x="83" y="372"/>
                  </a:lnTo>
                  <a:moveTo>
                    <a:pt x="71" y="320"/>
                  </a:moveTo>
                  <a:lnTo>
                    <a:pt x="71" y="320"/>
                  </a:lnTo>
                  <a:lnTo>
                    <a:pt x="60" y="268"/>
                  </a:lnTo>
                  <a:moveTo>
                    <a:pt x="48" y="216"/>
                  </a:moveTo>
                  <a:lnTo>
                    <a:pt x="48" y="216"/>
                  </a:lnTo>
                  <a:lnTo>
                    <a:pt x="37" y="164"/>
                  </a:lnTo>
                  <a:moveTo>
                    <a:pt x="25" y="112"/>
                  </a:moveTo>
                  <a:lnTo>
                    <a:pt x="25" y="112"/>
                  </a:lnTo>
                  <a:lnTo>
                    <a:pt x="14" y="59"/>
                  </a:lnTo>
                  <a:moveTo>
                    <a:pt x="2" y="7"/>
                  </a:moveTo>
                  <a:lnTo>
                    <a:pt x="2" y="7"/>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6" name="Freeform 144">
              <a:extLst>
                <a:ext uri="{FF2B5EF4-FFF2-40B4-BE49-F238E27FC236}">
                  <a16:creationId xmlns:a16="http://schemas.microsoft.com/office/drawing/2014/main" id="{C8AA6788-EA56-452D-9039-210DA86CF641}"/>
                </a:ext>
              </a:extLst>
            </p:cNvPr>
            <p:cNvSpPr>
              <a:spLocks noEditPoints="1"/>
            </p:cNvSpPr>
            <p:nvPr/>
          </p:nvSpPr>
          <p:spPr bwMode="auto">
            <a:xfrm>
              <a:off x="4143" y="1780"/>
              <a:ext cx="28" cy="98"/>
            </a:xfrm>
            <a:custGeom>
              <a:avLst/>
              <a:gdLst>
                <a:gd name="T0" fmla="*/ 0 w 132"/>
                <a:gd name="T1" fmla="*/ 461 h 461"/>
                <a:gd name="T2" fmla="*/ 0 w 132"/>
                <a:gd name="T3" fmla="*/ 461 h 461"/>
                <a:gd name="T4" fmla="*/ 15 w 132"/>
                <a:gd name="T5" fmla="*/ 409 h 461"/>
                <a:gd name="T6" fmla="*/ 29 w 132"/>
                <a:gd name="T7" fmla="*/ 358 h 461"/>
                <a:gd name="T8" fmla="*/ 29 w 132"/>
                <a:gd name="T9" fmla="*/ 358 h 461"/>
                <a:gd name="T10" fmla="*/ 44 w 132"/>
                <a:gd name="T11" fmla="*/ 307 h 461"/>
                <a:gd name="T12" fmla="*/ 59 w 132"/>
                <a:gd name="T13" fmla="*/ 255 h 461"/>
                <a:gd name="T14" fmla="*/ 59 w 132"/>
                <a:gd name="T15" fmla="*/ 255 h 461"/>
                <a:gd name="T16" fmla="*/ 74 w 132"/>
                <a:gd name="T17" fmla="*/ 204 h 461"/>
                <a:gd name="T18" fmla="*/ 88 w 132"/>
                <a:gd name="T19" fmla="*/ 153 h 461"/>
                <a:gd name="T20" fmla="*/ 88 w 132"/>
                <a:gd name="T21" fmla="*/ 153 h 461"/>
                <a:gd name="T22" fmla="*/ 103 w 132"/>
                <a:gd name="T23" fmla="*/ 102 h 461"/>
                <a:gd name="T24" fmla="*/ 118 w 132"/>
                <a:gd name="T25" fmla="*/ 50 h 461"/>
                <a:gd name="T26" fmla="*/ 118 w 132"/>
                <a:gd name="T27" fmla="*/ 50 h 461"/>
                <a:gd name="T28" fmla="*/ 132 w 132"/>
                <a:gd name="T2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461">
                  <a:moveTo>
                    <a:pt x="0" y="461"/>
                  </a:moveTo>
                  <a:lnTo>
                    <a:pt x="0" y="461"/>
                  </a:lnTo>
                  <a:lnTo>
                    <a:pt x="15" y="409"/>
                  </a:lnTo>
                  <a:moveTo>
                    <a:pt x="29" y="358"/>
                  </a:moveTo>
                  <a:lnTo>
                    <a:pt x="29" y="358"/>
                  </a:lnTo>
                  <a:lnTo>
                    <a:pt x="44" y="307"/>
                  </a:lnTo>
                  <a:moveTo>
                    <a:pt x="59" y="255"/>
                  </a:moveTo>
                  <a:lnTo>
                    <a:pt x="59" y="255"/>
                  </a:lnTo>
                  <a:lnTo>
                    <a:pt x="74" y="204"/>
                  </a:lnTo>
                  <a:moveTo>
                    <a:pt x="88" y="153"/>
                  </a:moveTo>
                  <a:lnTo>
                    <a:pt x="88" y="153"/>
                  </a:lnTo>
                  <a:lnTo>
                    <a:pt x="103" y="102"/>
                  </a:lnTo>
                  <a:moveTo>
                    <a:pt x="118" y="50"/>
                  </a:moveTo>
                  <a:lnTo>
                    <a:pt x="118" y="50"/>
                  </a:lnTo>
                  <a:lnTo>
                    <a:pt x="132"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7" name="Freeform 145">
              <a:extLst>
                <a:ext uri="{FF2B5EF4-FFF2-40B4-BE49-F238E27FC236}">
                  <a16:creationId xmlns:a16="http://schemas.microsoft.com/office/drawing/2014/main" id="{AB36E20A-969E-423E-9F49-307047EEF52D}"/>
                </a:ext>
              </a:extLst>
            </p:cNvPr>
            <p:cNvSpPr>
              <a:spLocks noEditPoints="1"/>
            </p:cNvSpPr>
            <p:nvPr/>
          </p:nvSpPr>
          <p:spPr bwMode="auto">
            <a:xfrm>
              <a:off x="4046" y="1817"/>
              <a:ext cx="215" cy="14"/>
            </a:xfrm>
            <a:custGeom>
              <a:avLst/>
              <a:gdLst>
                <a:gd name="T0" fmla="*/ 1007 w 1007"/>
                <a:gd name="T1" fmla="*/ 65 h 65"/>
                <a:gd name="T2" fmla="*/ 1007 w 1007"/>
                <a:gd name="T3" fmla="*/ 65 h 65"/>
                <a:gd name="T4" fmla="*/ 954 w 1007"/>
                <a:gd name="T5" fmla="*/ 61 h 65"/>
                <a:gd name="T6" fmla="*/ 901 w 1007"/>
                <a:gd name="T7" fmla="*/ 58 h 65"/>
                <a:gd name="T8" fmla="*/ 901 w 1007"/>
                <a:gd name="T9" fmla="*/ 58 h 65"/>
                <a:gd name="T10" fmla="*/ 847 w 1007"/>
                <a:gd name="T11" fmla="*/ 54 h 65"/>
                <a:gd name="T12" fmla="*/ 794 w 1007"/>
                <a:gd name="T13" fmla="*/ 51 h 65"/>
                <a:gd name="T14" fmla="*/ 794 w 1007"/>
                <a:gd name="T15" fmla="*/ 51 h 65"/>
                <a:gd name="T16" fmla="*/ 741 w 1007"/>
                <a:gd name="T17" fmla="*/ 48 h 65"/>
                <a:gd name="T18" fmla="*/ 688 w 1007"/>
                <a:gd name="T19" fmla="*/ 44 h 65"/>
                <a:gd name="T20" fmla="*/ 688 w 1007"/>
                <a:gd name="T21" fmla="*/ 44 h 65"/>
                <a:gd name="T22" fmla="*/ 635 w 1007"/>
                <a:gd name="T23" fmla="*/ 41 h 65"/>
                <a:gd name="T24" fmla="*/ 581 w 1007"/>
                <a:gd name="T25" fmla="*/ 37 h 65"/>
                <a:gd name="T26" fmla="*/ 581 w 1007"/>
                <a:gd name="T27" fmla="*/ 37 h 65"/>
                <a:gd name="T28" fmla="*/ 528 w 1007"/>
                <a:gd name="T29" fmla="*/ 34 h 65"/>
                <a:gd name="T30" fmla="*/ 475 w 1007"/>
                <a:gd name="T31" fmla="*/ 31 h 65"/>
                <a:gd name="T32" fmla="*/ 475 w 1007"/>
                <a:gd name="T33" fmla="*/ 31 h 65"/>
                <a:gd name="T34" fmla="*/ 422 w 1007"/>
                <a:gd name="T35" fmla="*/ 27 h 65"/>
                <a:gd name="T36" fmla="*/ 368 w 1007"/>
                <a:gd name="T37" fmla="*/ 24 h 65"/>
                <a:gd name="T38" fmla="*/ 368 w 1007"/>
                <a:gd name="T39" fmla="*/ 24 h 65"/>
                <a:gd name="T40" fmla="*/ 315 w 1007"/>
                <a:gd name="T41" fmla="*/ 20 h 65"/>
                <a:gd name="T42" fmla="*/ 262 w 1007"/>
                <a:gd name="T43" fmla="*/ 17 h 65"/>
                <a:gd name="T44" fmla="*/ 262 w 1007"/>
                <a:gd name="T45" fmla="*/ 17 h 65"/>
                <a:gd name="T46" fmla="*/ 209 w 1007"/>
                <a:gd name="T47" fmla="*/ 14 h 65"/>
                <a:gd name="T48" fmla="*/ 156 w 1007"/>
                <a:gd name="T49" fmla="*/ 10 h 65"/>
                <a:gd name="T50" fmla="*/ 156 w 1007"/>
                <a:gd name="T51" fmla="*/ 10 h 65"/>
                <a:gd name="T52" fmla="*/ 102 w 1007"/>
                <a:gd name="T53" fmla="*/ 7 h 65"/>
                <a:gd name="T54" fmla="*/ 49 w 1007"/>
                <a:gd name="T55" fmla="*/ 3 h 65"/>
                <a:gd name="T56" fmla="*/ 49 w 1007"/>
                <a:gd name="T57" fmla="*/ 3 h 65"/>
                <a:gd name="T58" fmla="*/ 0 w 1007"/>
                <a:gd name="T5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7" h="65">
                  <a:moveTo>
                    <a:pt x="1007" y="65"/>
                  </a:moveTo>
                  <a:lnTo>
                    <a:pt x="1007" y="65"/>
                  </a:lnTo>
                  <a:lnTo>
                    <a:pt x="954" y="61"/>
                  </a:lnTo>
                  <a:moveTo>
                    <a:pt x="901" y="58"/>
                  </a:moveTo>
                  <a:lnTo>
                    <a:pt x="901" y="58"/>
                  </a:lnTo>
                  <a:lnTo>
                    <a:pt x="847" y="54"/>
                  </a:lnTo>
                  <a:moveTo>
                    <a:pt x="794" y="51"/>
                  </a:moveTo>
                  <a:lnTo>
                    <a:pt x="794" y="51"/>
                  </a:lnTo>
                  <a:lnTo>
                    <a:pt x="741" y="48"/>
                  </a:lnTo>
                  <a:moveTo>
                    <a:pt x="688" y="44"/>
                  </a:moveTo>
                  <a:lnTo>
                    <a:pt x="688" y="44"/>
                  </a:lnTo>
                  <a:lnTo>
                    <a:pt x="635" y="41"/>
                  </a:lnTo>
                  <a:moveTo>
                    <a:pt x="581" y="37"/>
                  </a:moveTo>
                  <a:lnTo>
                    <a:pt x="581" y="37"/>
                  </a:lnTo>
                  <a:lnTo>
                    <a:pt x="528" y="34"/>
                  </a:lnTo>
                  <a:moveTo>
                    <a:pt x="475" y="31"/>
                  </a:moveTo>
                  <a:lnTo>
                    <a:pt x="475" y="31"/>
                  </a:lnTo>
                  <a:lnTo>
                    <a:pt x="422" y="27"/>
                  </a:lnTo>
                  <a:moveTo>
                    <a:pt x="368" y="24"/>
                  </a:moveTo>
                  <a:lnTo>
                    <a:pt x="368" y="24"/>
                  </a:lnTo>
                  <a:lnTo>
                    <a:pt x="315" y="20"/>
                  </a:lnTo>
                  <a:moveTo>
                    <a:pt x="262" y="17"/>
                  </a:moveTo>
                  <a:lnTo>
                    <a:pt x="262" y="17"/>
                  </a:lnTo>
                  <a:lnTo>
                    <a:pt x="209" y="14"/>
                  </a:lnTo>
                  <a:moveTo>
                    <a:pt x="156" y="10"/>
                  </a:moveTo>
                  <a:lnTo>
                    <a:pt x="156" y="10"/>
                  </a:lnTo>
                  <a:lnTo>
                    <a:pt x="102" y="7"/>
                  </a:lnTo>
                  <a:moveTo>
                    <a:pt x="49" y="3"/>
                  </a:moveTo>
                  <a:lnTo>
                    <a:pt x="49" y="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8" name="Freeform 146">
              <a:extLst>
                <a:ext uri="{FF2B5EF4-FFF2-40B4-BE49-F238E27FC236}">
                  <a16:creationId xmlns:a16="http://schemas.microsoft.com/office/drawing/2014/main" id="{65E982DE-8CBC-4233-B235-6D300D95C49C}"/>
                </a:ext>
              </a:extLst>
            </p:cNvPr>
            <p:cNvSpPr>
              <a:spLocks noEditPoints="1"/>
            </p:cNvSpPr>
            <p:nvPr/>
          </p:nvSpPr>
          <p:spPr bwMode="auto">
            <a:xfrm>
              <a:off x="4163" y="1902"/>
              <a:ext cx="167" cy="37"/>
            </a:xfrm>
            <a:custGeom>
              <a:avLst/>
              <a:gdLst>
                <a:gd name="T0" fmla="*/ 781 w 781"/>
                <a:gd name="T1" fmla="*/ 173 h 173"/>
                <a:gd name="T2" fmla="*/ 781 w 781"/>
                <a:gd name="T3" fmla="*/ 173 h 173"/>
                <a:gd name="T4" fmla="*/ 729 w 781"/>
                <a:gd name="T5" fmla="*/ 162 h 173"/>
                <a:gd name="T6" fmla="*/ 677 w 781"/>
                <a:gd name="T7" fmla="*/ 150 h 173"/>
                <a:gd name="T8" fmla="*/ 677 w 781"/>
                <a:gd name="T9" fmla="*/ 150 h 173"/>
                <a:gd name="T10" fmla="*/ 625 w 781"/>
                <a:gd name="T11" fmla="*/ 139 h 173"/>
                <a:gd name="T12" fmla="*/ 573 w 781"/>
                <a:gd name="T13" fmla="*/ 127 h 173"/>
                <a:gd name="T14" fmla="*/ 573 w 781"/>
                <a:gd name="T15" fmla="*/ 127 h 173"/>
                <a:gd name="T16" fmla="*/ 521 w 781"/>
                <a:gd name="T17" fmla="*/ 115 h 173"/>
                <a:gd name="T18" fmla="*/ 469 w 781"/>
                <a:gd name="T19" fmla="*/ 104 h 173"/>
                <a:gd name="T20" fmla="*/ 469 w 781"/>
                <a:gd name="T21" fmla="*/ 104 h 173"/>
                <a:gd name="T22" fmla="*/ 417 w 781"/>
                <a:gd name="T23" fmla="*/ 92 h 173"/>
                <a:gd name="T24" fmla="*/ 365 w 781"/>
                <a:gd name="T25" fmla="*/ 81 h 173"/>
                <a:gd name="T26" fmla="*/ 365 w 781"/>
                <a:gd name="T27" fmla="*/ 81 h 173"/>
                <a:gd name="T28" fmla="*/ 313 w 781"/>
                <a:gd name="T29" fmla="*/ 69 h 173"/>
                <a:gd name="T30" fmla="*/ 260 w 781"/>
                <a:gd name="T31" fmla="*/ 58 h 173"/>
                <a:gd name="T32" fmla="*/ 260 w 781"/>
                <a:gd name="T33" fmla="*/ 58 h 173"/>
                <a:gd name="T34" fmla="*/ 208 w 781"/>
                <a:gd name="T35" fmla="*/ 46 h 173"/>
                <a:gd name="T36" fmla="*/ 156 w 781"/>
                <a:gd name="T37" fmla="*/ 35 h 173"/>
                <a:gd name="T38" fmla="*/ 156 w 781"/>
                <a:gd name="T39" fmla="*/ 35 h 173"/>
                <a:gd name="T40" fmla="*/ 104 w 781"/>
                <a:gd name="T41" fmla="*/ 23 h 173"/>
                <a:gd name="T42" fmla="*/ 52 w 781"/>
                <a:gd name="T43" fmla="*/ 12 h 173"/>
                <a:gd name="T44" fmla="*/ 52 w 781"/>
                <a:gd name="T45" fmla="*/ 12 h 173"/>
                <a:gd name="T46" fmla="*/ 0 w 781"/>
                <a:gd name="T4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1" h="173">
                  <a:moveTo>
                    <a:pt x="781" y="173"/>
                  </a:moveTo>
                  <a:lnTo>
                    <a:pt x="781" y="173"/>
                  </a:lnTo>
                  <a:lnTo>
                    <a:pt x="729" y="162"/>
                  </a:lnTo>
                  <a:moveTo>
                    <a:pt x="677" y="150"/>
                  </a:moveTo>
                  <a:lnTo>
                    <a:pt x="677" y="150"/>
                  </a:lnTo>
                  <a:lnTo>
                    <a:pt x="625" y="139"/>
                  </a:lnTo>
                  <a:moveTo>
                    <a:pt x="573" y="127"/>
                  </a:moveTo>
                  <a:lnTo>
                    <a:pt x="573" y="127"/>
                  </a:lnTo>
                  <a:lnTo>
                    <a:pt x="521" y="115"/>
                  </a:lnTo>
                  <a:moveTo>
                    <a:pt x="469" y="104"/>
                  </a:moveTo>
                  <a:lnTo>
                    <a:pt x="469" y="104"/>
                  </a:lnTo>
                  <a:lnTo>
                    <a:pt x="417" y="92"/>
                  </a:lnTo>
                  <a:moveTo>
                    <a:pt x="365" y="81"/>
                  </a:moveTo>
                  <a:lnTo>
                    <a:pt x="365" y="81"/>
                  </a:lnTo>
                  <a:lnTo>
                    <a:pt x="313" y="69"/>
                  </a:lnTo>
                  <a:moveTo>
                    <a:pt x="260" y="58"/>
                  </a:moveTo>
                  <a:lnTo>
                    <a:pt x="260" y="58"/>
                  </a:lnTo>
                  <a:lnTo>
                    <a:pt x="208" y="46"/>
                  </a:lnTo>
                  <a:moveTo>
                    <a:pt x="156" y="35"/>
                  </a:moveTo>
                  <a:lnTo>
                    <a:pt x="156" y="35"/>
                  </a:lnTo>
                  <a:lnTo>
                    <a:pt x="104" y="23"/>
                  </a:lnTo>
                  <a:moveTo>
                    <a:pt x="52" y="12"/>
                  </a:moveTo>
                  <a:lnTo>
                    <a:pt x="52" y="1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09" name="Freeform 147">
              <a:extLst>
                <a:ext uri="{FF2B5EF4-FFF2-40B4-BE49-F238E27FC236}">
                  <a16:creationId xmlns:a16="http://schemas.microsoft.com/office/drawing/2014/main" id="{9FF0A4E7-C7C9-49FB-8CD8-7F038465E69E}"/>
                </a:ext>
              </a:extLst>
            </p:cNvPr>
            <p:cNvSpPr>
              <a:spLocks noEditPoints="1"/>
            </p:cNvSpPr>
            <p:nvPr/>
          </p:nvSpPr>
          <p:spPr bwMode="auto">
            <a:xfrm>
              <a:off x="4050" y="1824"/>
              <a:ext cx="84" cy="58"/>
            </a:xfrm>
            <a:custGeom>
              <a:avLst/>
              <a:gdLst>
                <a:gd name="T0" fmla="*/ 396 w 396"/>
                <a:gd name="T1" fmla="*/ 271 h 271"/>
                <a:gd name="T2" fmla="*/ 396 w 396"/>
                <a:gd name="T3" fmla="*/ 271 h 271"/>
                <a:gd name="T4" fmla="*/ 352 w 396"/>
                <a:gd name="T5" fmla="*/ 241 h 271"/>
                <a:gd name="T6" fmla="*/ 308 w 396"/>
                <a:gd name="T7" fmla="*/ 211 h 271"/>
                <a:gd name="T8" fmla="*/ 308 w 396"/>
                <a:gd name="T9" fmla="*/ 211 h 271"/>
                <a:gd name="T10" fmla="*/ 264 w 396"/>
                <a:gd name="T11" fmla="*/ 181 h 271"/>
                <a:gd name="T12" fmla="*/ 220 w 396"/>
                <a:gd name="T13" fmla="*/ 151 h 271"/>
                <a:gd name="T14" fmla="*/ 220 w 396"/>
                <a:gd name="T15" fmla="*/ 151 h 271"/>
                <a:gd name="T16" fmla="*/ 176 w 396"/>
                <a:gd name="T17" fmla="*/ 120 h 271"/>
                <a:gd name="T18" fmla="*/ 132 w 396"/>
                <a:gd name="T19" fmla="*/ 90 h 271"/>
                <a:gd name="T20" fmla="*/ 132 w 396"/>
                <a:gd name="T21" fmla="*/ 90 h 271"/>
                <a:gd name="T22" fmla="*/ 88 w 396"/>
                <a:gd name="T23" fmla="*/ 60 h 271"/>
                <a:gd name="T24" fmla="*/ 44 w 396"/>
                <a:gd name="T25" fmla="*/ 30 h 271"/>
                <a:gd name="T26" fmla="*/ 44 w 396"/>
                <a:gd name="T27" fmla="*/ 30 h 271"/>
                <a:gd name="T28" fmla="*/ 0 w 396"/>
                <a:gd name="T2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 h="271">
                  <a:moveTo>
                    <a:pt x="396" y="271"/>
                  </a:moveTo>
                  <a:lnTo>
                    <a:pt x="396" y="271"/>
                  </a:lnTo>
                  <a:lnTo>
                    <a:pt x="352" y="241"/>
                  </a:lnTo>
                  <a:moveTo>
                    <a:pt x="308" y="211"/>
                  </a:moveTo>
                  <a:lnTo>
                    <a:pt x="308" y="211"/>
                  </a:lnTo>
                  <a:lnTo>
                    <a:pt x="264" y="181"/>
                  </a:lnTo>
                  <a:moveTo>
                    <a:pt x="220" y="151"/>
                  </a:moveTo>
                  <a:lnTo>
                    <a:pt x="220" y="151"/>
                  </a:lnTo>
                  <a:lnTo>
                    <a:pt x="176" y="120"/>
                  </a:lnTo>
                  <a:moveTo>
                    <a:pt x="132" y="90"/>
                  </a:moveTo>
                  <a:lnTo>
                    <a:pt x="132" y="90"/>
                  </a:lnTo>
                  <a:lnTo>
                    <a:pt x="88" y="60"/>
                  </a:lnTo>
                  <a:moveTo>
                    <a:pt x="44" y="30"/>
                  </a:moveTo>
                  <a:lnTo>
                    <a:pt x="44" y="3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grpSp>
      <p:pic>
        <p:nvPicPr>
          <p:cNvPr id="110" name="Picture 109">
            <a:extLst>
              <a:ext uri="{FF2B5EF4-FFF2-40B4-BE49-F238E27FC236}">
                <a16:creationId xmlns:a16="http://schemas.microsoft.com/office/drawing/2014/main" id="{EFD0014C-B510-4DD5-B386-0F0B4B425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6529" y="4271462"/>
            <a:ext cx="324000" cy="533520"/>
          </a:xfrm>
          <a:prstGeom prst="rect">
            <a:avLst/>
          </a:prstGeom>
        </p:spPr>
      </p:pic>
      <p:cxnSp>
        <p:nvCxnSpPr>
          <p:cNvPr id="111" name="Straight Arrow Connector 110">
            <a:extLst>
              <a:ext uri="{FF2B5EF4-FFF2-40B4-BE49-F238E27FC236}">
                <a16:creationId xmlns:a16="http://schemas.microsoft.com/office/drawing/2014/main" id="{E9E02233-8399-4AA9-8BD3-F2598D6DBD1D}"/>
              </a:ext>
            </a:extLst>
          </p:cNvPr>
          <p:cNvCxnSpPr/>
          <p:nvPr/>
        </p:nvCxnSpPr>
        <p:spPr>
          <a:xfrm flipH="1">
            <a:off x="6708507" y="3960593"/>
            <a:ext cx="276256" cy="228877"/>
          </a:xfrm>
          <a:prstGeom prst="straightConnector1">
            <a:avLst/>
          </a:prstGeom>
          <a:ln>
            <a:solidFill>
              <a:schemeClr val="bg1">
                <a:lumMod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C3CBF1F-88A1-4B5B-96C3-B32AFE1C267C}"/>
              </a:ext>
            </a:extLst>
          </p:cNvPr>
          <p:cNvCxnSpPr>
            <a:stCxn id="110" idx="3"/>
            <a:endCxn id="86" idx="17"/>
          </p:cNvCxnSpPr>
          <p:nvPr/>
        </p:nvCxnSpPr>
        <p:spPr>
          <a:xfrm flipV="1">
            <a:off x="5880529" y="4530093"/>
            <a:ext cx="139414" cy="8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3" name="Picture 112">
            <a:extLst>
              <a:ext uri="{FF2B5EF4-FFF2-40B4-BE49-F238E27FC236}">
                <a16:creationId xmlns:a16="http://schemas.microsoft.com/office/drawing/2014/main" id="{080992F8-A4D9-42A3-A361-A3A9E6DC4F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7310" y="4339992"/>
            <a:ext cx="324000" cy="533520"/>
          </a:xfrm>
          <a:prstGeom prst="rect">
            <a:avLst/>
          </a:prstGeom>
        </p:spPr>
      </p:pic>
      <p:sp>
        <p:nvSpPr>
          <p:cNvPr id="114" name="Rectangle 113">
            <a:extLst>
              <a:ext uri="{FF2B5EF4-FFF2-40B4-BE49-F238E27FC236}">
                <a16:creationId xmlns:a16="http://schemas.microsoft.com/office/drawing/2014/main" id="{5EEE7593-A38F-4733-B292-3BF0A5E4D2EB}"/>
              </a:ext>
            </a:extLst>
          </p:cNvPr>
          <p:cNvSpPr/>
          <p:nvPr/>
        </p:nvSpPr>
        <p:spPr>
          <a:xfrm>
            <a:off x="6695515" y="1509111"/>
            <a:ext cx="41147" cy="106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Tree>
    <p:extLst>
      <p:ext uri="{BB962C8B-B14F-4D97-AF65-F5344CB8AC3E}">
        <p14:creationId xmlns:p14="http://schemas.microsoft.com/office/powerpoint/2010/main" val="191379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Performance Efficiency</a:t>
            </a:r>
            <a:endParaRPr lang="en-US" dirty="0"/>
          </a:p>
        </p:txBody>
      </p:sp>
    </p:spTree>
    <p:extLst>
      <p:ext uri="{BB962C8B-B14F-4D97-AF65-F5344CB8AC3E}">
        <p14:creationId xmlns:p14="http://schemas.microsoft.com/office/powerpoint/2010/main" val="88818732"/>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21"/>
          <p:cNvSpPr/>
          <p:nvPr/>
        </p:nvSpPr>
        <p:spPr>
          <a:xfrm rot="18900000" flipH="1">
            <a:off x="4909181" y="2531740"/>
            <a:ext cx="850832" cy="2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1" name="Right Arrow 10"/>
          <p:cNvSpPr/>
          <p:nvPr/>
        </p:nvSpPr>
        <p:spPr>
          <a:xfrm rot="2700000">
            <a:off x="3179024" y="2542302"/>
            <a:ext cx="787898" cy="2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 name="Title 1"/>
          <p:cNvSpPr>
            <a:spLocks noGrp="1"/>
          </p:cNvSpPr>
          <p:nvPr>
            <p:ph type="title"/>
          </p:nvPr>
        </p:nvSpPr>
        <p:spPr>
          <a:xfrm>
            <a:off x="648000" y="287999"/>
            <a:ext cx="7920000" cy="648000"/>
          </a:xfrm>
        </p:spPr>
        <p:txBody>
          <a:bodyPr/>
          <a:lstStyle/>
          <a:p>
            <a:r>
              <a:rPr lang="en-AU" dirty="0"/>
              <a:t>Performance-Related Considerations </a:t>
            </a:r>
          </a:p>
        </p:txBody>
      </p:sp>
      <p:sp>
        <p:nvSpPr>
          <p:cNvPr id="3" name="Slide Number Placeholder 2">
            <a:extLst>
              <a:ext uri="{FF2B5EF4-FFF2-40B4-BE49-F238E27FC236}">
                <a16:creationId xmlns:a16="http://schemas.microsoft.com/office/drawing/2014/main" id="{EAF22C6C-6767-D9D1-09BB-551DEF561B0C}"/>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12</a:t>
            </a:fld>
            <a:endParaRPr lang="en-US"/>
          </a:p>
        </p:txBody>
      </p:sp>
      <p:sp>
        <p:nvSpPr>
          <p:cNvPr id="6" name="Rounded Rectangle 5"/>
          <p:cNvSpPr/>
          <p:nvPr/>
        </p:nvSpPr>
        <p:spPr>
          <a:xfrm>
            <a:off x="2365804" y="1752736"/>
            <a:ext cx="1780161" cy="622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160" dirty="0"/>
              <a:t>Workload</a:t>
            </a:r>
          </a:p>
        </p:txBody>
      </p:sp>
      <p:sp>
        <p:nvSpPr>
          <p:cNvPr id="7" name="Rounded Rectangle 6"/>
          <p:cNvSpPr/>
          <p:nvPr/>
        </p:nvSpPr>
        <p:spPr>
          <a:xfrm>
            <a:off x="4694606" y="1752736"/>
            <a:ext cx="1780161" cy="622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160" dirty="0"/>
              <a:t>Resources</a:t>
            </a:r>
          </a:p>
        </p:txBody>
      </p:sp>
      <p:sp>
        <p:nvSpPr>
          <p:cNvPr id="9" name="Rounded Rectangle 8"/>
          <p:cNvSpPr/>
          <p:nvPr/>
        </p:nvSpPr>
        <p:spPr>
          <a:xfrm>
            <a:off x="2365804" y="3791511"/>
            <a:ext cx="1780161" cy="622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160" dirty="0"/>
              <a:t>Performance</a:t>
            </a:r>
          </a:p>
        </p:txBody>
      </p:sp>
      <p:sp>
        <p:nvSpPr>
          <p:cNvPr id="10" name="Rounded Rectangle 9"/>
          <p:cNvSpPr/>
          <p:nvPr/>
        </p:nvSpPr>
        <p:spPr>
          <a:xfrm>
            <a:off x="4694606" y="3791511"/>
            <a:ext cx="1780161" cy="622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160" dirty="0"/>
              <a:t>Resource</a:t>
            </a:r>
            <a:br>
              <a:rPr lang="en-AU" sz="2160" dirty="0"/>
            </a:br>
            <a:r>
              <a:rPr lang="en-AU" sz="2160" dirty="0"/>
              <a:t>Utilisation</a:t>
            </a:r>
          </a:p>
        </p:txBody>
      </p:sp>
      <p:sp>
        <p:nvSpPr>
          <p:cNvPr id="23" name="Right Arrow 22"/>
          <p:cNvSpPr/>
          <p:nvPr/>
        </p:nvSpPr>
        <p:spPr>
          <a:xfrm rot="18900000" flipH="1">
            <a:off x="3148856" y="3395645"/>
            <a:ext cx="880802" cy="2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4" name="Right Arrow 23"/>
          <p:cNvSpPr/>
          <p:nvPr/>
        </p:nvSpPr>
        <p:spPr>
          <a:xfrm rot="2700000">
            <a:off x="4814981" y="3345931"/>
            <a:ext cx="913425" cy="2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8" name="Oval 7"/>
          <p:cNvSpPr/>
          <p:nvPr/>
        </p:nvSpPr>
        <p:spPr>
          <a:xfrm>
            <a:off x="3728650" y="2830231"/>
            <a:ext cx="1383271" cy="478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160" dirty="0">
                <a:solidFill>
                  <a:schemeClr val="tx1"/>
                </a:solidFill>
              </a:rPr>
              <a:t>System</a:t>
            </a:r>
          </a:p>
        </p:txBody>
      </p:sp>
      <p:sp>
        <p:nvSpPr>
          <p:cNvPr id="26" name="TextBox 25"/>
          <p:cNvSpPr txBox="1"/>
          <p:nvPr/>
        </p:nvSpPr>
        <p:spPr>
          <a:xfrm>
            <a:off x="6474767" y="1406415"/>
            <a:ext cx="1087157" cy="1323439"/>
          </a:xfrm>
          <a:prstGeom prst="rect">
            <a:avLst/>
          </a:prstGeom>
          <a:noFill/>
        </p:spPr>
        <p:txBody>
          <a:bodyPr wrap="none" rtlCol="0">
            <a:spAutoFit/>
          </a:bodyPr>
          <a:lstStyle/>
          <a:p>
            <a:r>
              <a:rPr lang="en-AU" sz="1600" dirty="0"/>
              <a:t>CPU</a:t>
            </a:r>
          </a:p>
          <a:p>
            <a:r>
              <a:rPr lang="en-AU" sz="1600" dirty="0"/>
              <a:t>Memory</a:t>
            </a:r>
          </a:p>
          <a:p>
            <a:r>
              <a:rPr lang="en-AU" sz="1600" dirty="0"/>
              <a:t>Disk</a:t>
            </a:r>
          </a:p>
          <a:p>
            <a:r>
              <a:rPr lang="en-AU" sz="1600" dirty="0"/>
              <a:t>Bandwidth</a:t>
            </a:r>
          </a:p>
          <a:p>
            <a:r>
              <a:rPr lang="en-AU" sz="1600" dirty="0"/>
              <a:t>…</a:t>
            </a:r>
          </a:p>
        </p:txBody>
      </p:sp>
      <p:sp>
        <p:nvSpPr>
          <p:cNvPr id="27" name="TextBox 26"/>
          <p:cNvSpPr txBox="1"/>
          <p:nvPr/>
        </p:nvSpPr>
        <p:spPr>
          <a:xfrm>
            <a:off x="941019" y="3478278"/>
            <a:ext cx="1410579" cy="1323439"/>
          </a:xfrm>
          <a:prstGeom prst="rect">
            <a:avLst/>
          </a:prstGeom>
          <a:noFill/>
        </p:spPr>
        <p:txBody>
          <a:bodyPr wrap="none" rtlCol="0">
            <a:spAutoFit/>
          </a:bodyPr>
          <a:lstStyle/>
          <a:p>
            <a:pPr algn="r"/>
            <a:r>
              <a:rPr lang="en-AU" sz="1600" dirty="0"/>
              <a:t>Response time</a:t>
            </a:r>
          </a:p>
          <a:p>
            <a:pPr algn="r"/>
            <a:r>
              <a:rPr lang="en-AU" sz="1600" dirty="0"/>
              <a:t>Latency</a:t>
            </a:r>
          </a:p>
          <a:p>
            <a:pPr algn="r"/>
            <a:r>
              <a:rPr lang="en-AU" sz="1600" dirty="0"/>
              <a:t>Throughput</a:t>
            </a:r>
          </a:p>
          <a:p>
            <a:pPr algn="r"/>
            <a:r>
              <a:rPr lang="en-AU" sz="1600" dirty="0"/>
              <a:t>Finality</a:t>
            </a:r>
          </a:p>
          <a:p>
            <a:pPr algn="r"/>
            <a:r>
              <a:rPr lang="en-AU" sz="1600" dirty="0"/>
              <a:t>…</a:t>
            </a:r>
          </a:p>
        </p:txBody>
      </p:sp>
      <p:sp>
        <p:nvSpPr>
          <p:cNvPr id="28" name="TextBox 27"/>
          <p:cNvSpPr txBox="1"/>
          <p:nvPr/>
        </p:nvSpPr>
        <p:spPr>
          <a:xfrm>
            <a:off x="5141284" y="2892626"/>
            <a:ext cx="1014893" cy="338554"/>
          </a:xfrm>
          <a:prstGeom prst="rect">
            <a:avLst/>
          </a:prstGeom>
          <a:noFill/>
        </p:spPr>
        <p:txBody>
          <a:bodyPr wrap="none" rtlCol="0">
            <a:spAutoFit/>
          </a:bodyPr>
          <a:lstStyle/>
          <a:p>
            <a:pPr algn="ctr"/>
            <a:r>
              <a:rPr lang="en-AU" sz="1600" dirty="0"/>
              <a:t>Scalability</a:t>
            </a:r>
          </a:p>
        </p:txBody>
      </p:sp>
      <p:sp>
        <p:nvSpPr>
          <p:cNvPr id="29" name="TextBox 28"/>
          <p:cNvSpPr txBox="1"/>
          <p:nvPr/>
        </p:nvSpPr>
        <p:spPr>
          <a:xfrm>
            <a:off x="6474767" y="3478278"/>
            <a:ext cx="1852045" cy="1323439"/>
          </a:xfrm>
          <a:prstGeom prst="rect">
            <a:avLst/>
          </a:prstGeom>
          <a:noFill/>
        </p:spPr>
        <p:txBody>
          <a:bodyPr wrap="none" rtlCol="0">
            <a:spAutoFit/>
          </a:bodyPr>
          <a:lstStyle/>
          <a:p>
            <a:r>
              <a:rPr lang="en-AU" sz="1600" dirty="0"/>
              <a:t>CPU utilisation</a:t>
            </a:r>
          </a:p>
          <a:p>
            <a:r>
              <a:rPr lang="en-AU" sz="1600" dirty="0"/>
              <a:t>Power consumption</a:t>
            </a:r>
          </a:p>
          <a:p>
            <a:r>
              <a:rPr lang="en-AU" sz="1600" dirty="0"/>
              <a:t>Capacity</a:t>
            </a:r>
          </a:p>
          <a:p>
            <a:r>
              <a:rPr lang="en-AU" sz="1600" dirty="0"/>
              <a:t>Efficiency</a:t>
            </a:r>
          </a:p>
          <a:p>
            <a:r>
              <a:rPr lang="en-AU" sz="1600" dirty="0"/>
              <a:t>Bottlenecks</a:t>
            </a:r>
          </a:p>
        </p:txBody>
      </p:sp>
      <p:sp>
        <p:nvSpPr>
          <p:cNvPr id="30" name="TextBox 29"/>
          <p:cNvSpPr txBox="1"/>
          <p:nvPr/>
        </p:nvSpPr>
        <p:spPr>
          <a:xfrm>
            <a:off x="35497" y="1462053"/>
            <a:ext cx="2256401" cy="1569660"/>
          </a:xfrm>
          <a:prstGeom prst="rect">
            <a:avLst/>
          </a:prstGeom>
          <a:noFill/>
        </p:spPr>
        <p:txBody>
          <a:bodyPr wrap="square" rtlCol="0">
            <a:spAutoFit/>
          </a:bodyPr>
          <a:lstStyle/>
          <a:p>
            <a:pPr algn="r"/>
            <a:r>
              <a:rPr lang="en-AU" sz="1600" dirty="0"/>
              <a:t>Sustained</a:t>
            </a:r>
          </a:p>
          <a:p>
            <a:pPr algn="r"/>
            <a:r>
              <a:rPr lang="en-AU" sz="1600" dirty="0"/>
              <a:t>Increasing</a:t>
            </a:r>
          </a:p>
          <a:p>
            <a:pPr algn="r"/>
            <a:r>
              <a:rPr lang="en-AU" sz="1600" dirty="0"/>
              <a:t>Stress</a:t>
            </a:r>
          </a:p>
          <a:p>
            <a:pPr algn="r"/>
            <a:r>
              <a:rPr lang="en-AU" sz="1600" dirty="0"/>
              <a:t>Standard benchmarks</a:t>
            </a:r>
          </a:p>
          <a:p>
            <a:pPr algn="r"/>
            <a:r>
              <a:rPr lang="en-AU" sz="1600" dirty="0"/>
              <a:t>Production</a:t>
            </a:r>
          </a:p>
          <a:p>
            <a:pPr algn="r"/>
            <a:r>
              <a:rPr lang="en-AU" sz="1600" dirty="0"/>
              <a:t>…</a:t>
            </a:r>
          </a:p>
        </p:txBody>
      </p:sp>
    </p:spTree>
    <p:extLst>
      <p:ext uri="{BB962C8B-B14F-4D97-AF65-F5344CB8AC3E}">
        <p14:creationId xmlns:p14="http://schemas.microsoft.com/office/powerpoint/2010/main" val="172352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9E48-F74F-821C-009B-C6F476D3A479}"/>
              </a:ext>
            </a:extLst>
          </p:cNvPr>
          <p:cNvSpPr>
            <a:spLocks noGrp="1"/>
          </p:cNvSpPr>
          <p:nvPr>
            <p:ph type="title"/>
          </p:nvPr>
        </p:nvSpPr>
        <p:spPr>
          <a:xfrm>
            <a:off x="648000" y="287999"/>
            <a:ext cx="7920000" cy="648000"/>
          </a:xfrm>
        </p:spPr>
        <p:txBody>
          <a:bodyPr/>
          <a:lstStyle/>
          <a:p>
            <a:r>
              <a:rPr lang="en-AU" dirty="0"/>
              <a:t>Blockchain Workloads &amp; Resources</a:t>
            </a:r>
          </a:p>
        </p:txBody>
      </p:sp>
      <p:sp>
        <p:nvSpPr>
          <p:cNvPr id="4" name="Content Placeholder 3">
            <a:extLst>
              <a:ext uri="{FF2B5EF4-FFF2-40B4-BE49-F238E27FC236}">
                <a16:creationId xmlns:a16="http://schemas.microsoft.com/office/drawing/2014/main" id="{9EEC3E05-D9D5-7F93-BA73-4C1EA56E9682}"/>
              </a:ext>
            </a:extLst>
          </p:cNvPr>
          <p:cNvSpPr>
            <a:spLocks noGrp="1"/>
          </p:cNvSpPr>
          <p:nvPr>
            <p:ph sz="half" idx="1"/>
          </p:nvPr>
        </p:nvSpPr>
        <p:spPr>
          <a:xfrm>
            <a:off x="628650" y="1521354"/>
            <a:ext cx="3886200" cy="3626115"/>
          </a:xfrm>
        </p:spPr>
        <p:txBody>
          <a:bodyPr>
            <a:normAutofit/>
          </a:bodyPr>
          <a:lstStyle/>
          <a:p>
            <a:r>
              <a:rPr lang="en-AU" dirty="0"/>
              <a:t>Workloads</a:t>
            </a:r>
          </a:p>
          <a:p>
            <a:pPr lvl="1"/>
            <a:r>
              <a:rPr lang="en-AU" dirty="0"/>
              <a:t>Cryptocurrency TXs</a:t>
            </a:r>
          </a:p>
          <a:p>
            <a:pPr lvl="2"/>
            <a:r>
              <a:rPr lang="en-AU" dirty="0"/>
              <a:t>UTXOs in a TX, TX inter-arrival time</a:t>
            </a:r>
          </a:p>
          <a:p>
            <a:pPr lvl="1"/>
            <a:r>
              <a:rPr lang="en-AU" dirty="0"/>
              <a:t>Smart contract deployment &amp; execution</a:t>
            </a:r>
          </a:p>
          <a:p>
            <a:pPr lvl="2"/>
            <a:r>
              <a:rPr lang="en-AU" dirty="0"/>
              <a:t>Size of contract, TX data size, &amp; complexity of SC functions</a:t>
            </a:r>
          </a:p>
          <a:p>
            <a:endParaRPr lang="en-AU" dirty="0"/>
          </a:p>
        </p:txBody>
      </p:sp>
      <p:sp>
        <p:nvSpPr>
          <p:cNvPr id="5" name="Content Placeholder 4">
            <a:extLst>
              <a:ext uri="{FF2B5EF4-FFF2-40B4-BE49-F238E27FC236}">
                <a16:creationId xmlns:a16="http://schemas.microsoft.com/office/drawing/2014/main" id="{2131336E-BDBC-BD01-C7D2-66186F926C8D}"/>
              </a:ext>
            </a:extLst>
          </p:cNvPr>
          <p:cNvSpPr>
            <a:spLocks noGrp="1"/>
          </p:cNvSpPr>
          <p:nvPr>
            <p:ph sz="half" idx="2"/>
          </p:nvPr>
        </p:nvSpPr>
        <p:spPr>
          <a:xfrm>
            <a:off x="4629150" y="1521354"/>
            <a:ext cx="3886200" cy="3626115"/>
          </a:xfrm>
        </p:spPr>
        <p:txBody>
          <a:bodyPr>
            <a:normAutofit/>
          </a:bodyPr>
          <a:lstStyle/>
          <a:p>
            <a:r>
              <a:rPr lang="en-AU" dirty="0"/>
              <a:t>Resources</a:t>
            </a:r>
          </a:p>
          <a:p>
            <a:pPr lvl="1"/>
            <a:r>
              <a:rPr lang="en-AU" dirty="0"/>
              <a:t>Public blockchains</a:t>
            </a:r>
          </a:p>
          <a:p>
            <a:pPr lvl="2"/>
            <a:r>
              <a:rPr lang="en-AU" dirty="0"/>
              <a:t>Node &amp; mining hardware &amp; bandwidth</a:t>
            </a:r>
          </a:p>
          <a:p>
            <a:pPr lvl="2"/>
            <a:r>
              <a:rPr lang="en-AU" dirty="0"/>
              <a:t>Mining difficulty in PoW, Staked cryptocurrency in PoW</a:t>
            </a:r>
          </a:p>
          <a:p>
            <a:pPr lvl="2"/>
            <a:r>
              <a:rPr lang="en-AU" dirty="0"/>
              <a:t>Block &amp; TX gas limit</a:t>
            </a:r>
          </a:p>
          <a:p>
            <a:pPr lvl="2"/>
            <a:r>
              <a:rPr lang="en-AU" dirty="0"/>
              <a:t>TX fees</a:t>
            </a:r>
          </a:p>
          <a:p>
            <a:pPr lvl="1"/>
            <a:r>
              <a:rPr lang="en-AU" dirty="0"/>
              <a:t>Private blockchains</a:t>
            </a:r>
          </a:p>
          <a:p>
            <a:pPr lvl="2"/>
            <a:r>
              <a:rPr lang="en-AU" dirty="0"/>
              <a:t>Typical cloud/enterprise server &amp; network resource considerations</a:t>
            </a:r>
          </a:p>
        </p:txBody>
      </p:sp>
      <p:sp>
        <p:nvSpPr>
          <p:cNvPr id="6" name="Slide Number Placeholder 5">
            <a:extLst>
              <a:ext uri="{FF2B5EF4-FFF2-40B4-BE49-F238E27FC236}">
                <a16:creationId xmlns:a16="http://schemas.microsoft.com/office/drawing/2014/main" id="{79D7791C-5CE2-D260-4786-F8D74A9C12BD}"/>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13</a:t>
            </a:fld>
            <a:endParaRPr lang="en-US"/>
          </a:p>
        </p:txBody>
      </p:sp>
    </p:spTree>
    <p:extLst>
      <p:ext uri="{BB962C8B-B14F-4D97-AF65-F5344CB8AC3E}">
        <p14:creationId xmlns:p14="http://schemas.microsoft.com/office/powerpoint/2010/main" val="6194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86155F-64E3-AFCB-BB74-7E1E8E17192C}"/>
              </a:ext>
            </a:extLst>
          </p:cNvPr>
          <p:cNvSpPr>
            <a:spLocks noGrp="1"/>
          </p:cNvSpPr>
          <p:nvPr>
            <p:ph type="title"/>
          </p:nvPr>
        </p:nvSpPr>
        <p:spPr/>
        <p:txBody>
          <a:bodyPr anchor="t">
            <a:normAutofit/>
          </a:bodyPr>
          <a:lstStyle/>
          <a:p>
            <a:r>
              <a:rPr lang="en-AU"/>
              <a:t>Important Varieties of Performance</a:t>
            </a:r>
            <a:endParaRPr lang="en-AU" dirty="0"/>
          </a:p>
        </p:txBody>
      </p:sp>
      <p:sp>
        <p:nvSpPr>
          <p:cNvPr id="2" name="Slide Number Placeholder 1">
            <a:extLst>
              <a:ext uri="{FF2B5EF4-FFF2-40B4-BE49-F238E27FC236}">
                <a16:creationId xmlns:a16="http://schemas.microsoft.com/office/drawing/2014/main" id="{DC58B17F-E0A3-4322-795C-D94D64E036C7}"/>
              </a:ext>
            </a:extLst>
          </p:cNvPr>
          <p:cNvSpPr>
            <a:spLocks noGrp="1"/>
          </p:cNvSpPr>
          <p:nvPr>
            <p:ph type="sldNum" sz="quarter" idx="4"/>
          </p:nvPr>
        </p:nvSpPr>
        <p:spPr/>
        <p:txBody>
          <a:bodyPr/>
          <a:lstStyle/>
          <a:p>
            <a:fld id="{97F98C0B-273E-428A-ABCF-EBED2BA25188}" type="slidenum">
              <a:rPr lang="en-US" smtClean="0"/>
              <a:t>14</a:t>
            </a:fld>
            <a:endParaRPr lang="en-US"/>
          </a:p>
        </p:txBody>
      </p:sp>
      <p:graphicFrame>
        <p:nvGraphicFramePr>
          <p:cNvPr id="6" name="Content Placeholder 1">
            <a:extLst>
              <a:ext uri="{FF2B5EF4-FFF2-40B4-BE49-F238E27FC236}">
                <a16:creationId xmlns:a16="http://schemas.microsoft.com/office/drawing/2014/main" id="{4FD07530-4120-B287-6002-68AF54865744}"/>
              </a:ext>
            </a:extLst>
          </p:cNvPr>
          <p:cNvGraphicFramePr>
            <a:graphicFrameLocks noGrp="1"/>
          </p:cNvGraphicFramePr>
          <p:nvPr>
            <p:ph sz="half" idx="4294967295"/>
            <p:extLst>
              <p:ext uri="{D42A27DB-BD31-4B8C-83A1-F6EECF244321}">
                <p14:modId xmlns:p14="http://schemas.microsoft.com/office/powerpoint/2010/main" val="3934517664"/>
              </p:ext>
            </p:extLst>
          </p:nvPr>
        </p:nvGraphicFramePr>
        <p:xfrm>
          <a:off x="540031" y="1334515"/>
          <a:ext cx="8135938" cy="3635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520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7DFAE1-1DAA-50E4-6057-C029085C75EF}"/>
              </a:ext>
            </a:extLst>
          </p:cNvPr>
          <p:cNvSpPr>
            <a:spLocks noGrp="1"/>
          </p:cNvSpPr>
          <p:nvPr>
            <p:ph type="title"/>
          </p:nvPr>
        </p:nvSpPr>
        <p:spPr>
          <a:xfrm>
            <a:off x="648000" y="287999"/>
            <a:ext cx="7920000" cy="648000"/>
          </a:xfrm>
        </p:spPr>
        <p:txBody>
          <a:bodyPr/>
          <a:lstStyle/>
          <a:p>
            <a:r>
              <a:rPr lang="en-AU" dirty="0"/>
              <a:t>Factors Affecting Performance of Blockchains</a:t>
            </a:r>
          </a:p>
        </p:txBody>
      </p:sp>
      <p:sp>
        <p:nvSpPr>
          <p:cNvPr id="2" name="Content Placeholder 1">
            <a:extLst>
              <a:ext uri="{FF2B5EF4-FFF2-40B4-BE49-F238E27FC236}">
                <a16:creationId xmlns:a16="http://schemas.microsoft.com/office/drawing/2014/main" id="{23C405DD-829B-9655-C0A5-95DA11E36B17}"/>
              </a:ext>
            </a:extLst>
          </p:cNvPr>
          <p:cNvSpPr>
            <a:spLocks noGrp="1"/>
          </p:cNvSpPr>
          <p:nvPr>
            <p:ph sz="half" idx="1"/>
          </p:nvPr>
        </p:nvSpPr>
        <p:spPr>
          <a:xfrm>
            <a:off x="628650" y="1521354"/>
            <a:ext cx="3886200" cy="3626115"/>
          </a:xfrm>
        </p:spPr>
        <p:txBody>
          <a:bodyPr>
            <a:normAutofit fontScale="92500" lnSpcReduction="10000"/>
          </a:bodyPr>
          <a:lstStyle/>
          <a:p>
            <a:r>
              <a:rPr lang="en-AU" dirty="0"/>
              <a:t>Block size in bytes or block gas limit </a:t>
            </a:r>
          </a:p>
          <a:p>
            <a:r>
              <a:rPr lang="en-AU" dirty="0"/>
              <a:t>Inter-block time</a:t>
            </a:r>
          </a:p>
          <a:p>
            <a:pPr lvl="1"/>
            <a:r>
              <a:rPr lang="en-AU" dirty="0"/>
              <a:t>Block difficulty in PoW blockchains</a:t>
            </a:r>
          </a:p>
          <a:p>
            <a:pPr lvl="1"/>
            <a:r>
              <a:rPr lang="en-AU" dirty="0"/>
              <a:t>Configurable in others</a:t>
            </a:r>
          </a:p>
          <a:p>
            <a:r>
              <a:rPr lang="en-AU" dirty="0"/>
              <a:t>TX finality</a:t>
            </a:r>
          </a:p>
          <a:p>
            <a:pPr lvl="1"/>
            <a:r>
              <a:rPr lang="en-AU" dirty="0"/>
              <a:t>Nakamoto consensus – Wait for multiple confirmations due to probabilistic finality</a:t>
            </a:r>
          </a:p>
          <a:p>
            <a:pPr lvl="1"/>
            <a:r>
              <a:rPr lang="en-AU" dirty="0"/>
              <a:t>Super majority – Immediate finality</a:t>
            </a:r>
          </a:p>
          <a:p>
            <a:r>
              <a:rPr lang="en-AU" dirty="0"/>
              <a:t>No of pending TXs</a:t>
            </a:r>
          </a:p>
          <a:p>
            <a:r>
              <a:rPr lang="en-AU" dirty="0"/>
              <a:t>TX fees in public blockchains</a:t>
            </a:r>
          </a:p>
        </p:txBody>
      </p:sp>
      <p:sp>
        <p:nvSpPr>
          <p:cNvPr id="4" name="Content Placeholder 3">
            <a:extLst>
              <a:ext uri="{FF2B5EF4-FFF2-40B4-BE49-F238E27FC236}">
                <a16:creationId xmlns:a16="http://schemas.microsoft.com/office/drawing/2014/main" id="{EC9F031D-1476-7E91-4062-0A6A41134A41}"/>
              </a:ext>
            </a:extLst>
          </p:cNvPr>
          <p:cNvSpPr>
            <a:spLocks noGrp="1"/>
          </p:cNvSpPr>
          <p:nvPr>
            <p:ph sz="half" idx="2"/>
          </p:nvPr>
        </p:nvSpPr>
        <p:spPr>
          <a:xfrm>
            <a:off x="4629150" y="1521354"/>
            <a:ext cx="3886200" cy="3626115"/>
          </a:xfrm>
        </p:spPr>
        <p:txBody>
          <a:bodyPr>
            <a:normAutofit fontScale="92500" lnSpcReduction="10000"/>
          </a:bodyPr>
          <a:lstStyle/>
          <a:p>
            <a:r>
              <a:rPr lang="en-AU" dirty="0"/>
              <a:t>Other factors</a:t>
            </a:r>
          </a:p>
          <a:p>
            <a:pPr lvl="1"/>
            <a:r>
              <a:rPr lang="en-AU" dirty="0"/>
              <a:t>Complexity of smart contracts &amp; ledger state accessed, e.g., Hyperledger Fabric</a:t>
            </a:r>
          </a:p>
          <a:p>
            <a:pPr lvl="1"/>
            <a:r>
              <a:rPr lang="en-AU" dirty="0"/>
              <a:t>TX &amp; ledger privacy settings, e.g., Hyperledger Fabric</a:t>
            </a:r>
          </a:p>
          <a:p>
            <a:pPr lvl="1"/>
            <a:r>
              <a:rPr lang="en-AU" dirty="0"/>
              <a:t>Hardware capacity – For enterprise blockchains</a:t>
            </a:r>
          </a:p>
          <a:p>
            <a:pPr lvl="1"/>
            <a:r>
              <a:rPr lang="en-AU" dirty="0"/>
              <a:t>Network capacity, including speed of light for global TXs &amp; block propagation</a:t>
            </a:r>
          </a:p>
          <a:p>
            <a:pPr lvl="1"/>
            <a:r>
              <a:rPr lang="en-AU" dirty="0"/>
              <a:t>Maximum waiting time in TX pool, minimum gas price, altruistic miners, …</a:t>
            </a:r>
          </a:p>
        </p:txBody>
      </p:sp>
      <p:sp>
        <p:nvSpPr>
          <p:cNvPr id="6" name="Slide Number Placeholder 5">
            <a:extLst>
              <a:ext uri="{FF2B5EF4-FFF2-40B4-BE49-F238E27FC236}">
                <a16:creationId xmlns:a16="http://schemas.microsoft.com/office/drawing/2014/main" id="{0EE76732-BDF3-1ACA-62DD-38C02A84D0A3}"/>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15</a:t>
            </a:fld>
            <a:endParaRPr lang="en-US"/>
          </a:p>
        </p:txBody>
      </p:sp>
    </p:spTree>
    <p:extLst>
      <p:ext uri="{BB962C8B-B14F-4D97-AF65-F5344CB8AC3E}">
        <p14:creationId xmlns:p14="http://schemas.microsoft.com/office/powerpoint/2010/main" val="237440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1" y="1272399"/>
            <a:ext cx="7911799" cy="3695843"/>
          </a:xfrm>
        </p:spPr>
        <p:txBody>
          <a:bodyPr>
            <a:normAutofit/>
          </a:bodyPr>
          <a:lstStyle/>
          <a:p>
            <a:r>
              <a:rPr lang="en-AU" dirty="0"/>
              <a:t>Application-level measurements</a:t>
            </a:r>
          </a:p>
          <a:p>
            <a:pPr lvl="1"/>
            <a:r>
              <a:rPr lang="en-AU" sz="1800" dirty="0"/>
              <a:t>Overall performance; check requirements met</a:t>
            </a:r>
          </a:p>
          <a:p>
            <a:r>
              <a:rPr lang="en-AU" dirty="0"/>
              <a:t>Component-level measurements/ Micro-benchmarking</a:t>
            </a:r>
          </a:p>
          <a:p>
            <a:pPr lvl="1"/>
            <a:r>
              <a:rPr lang="en-AU" sz="1800" dirty="0"/>
              <a:t>Piece-wise drivers of performance; observe interactions; identify bottlenecks </a:t>
            </a:r>
          </a:p>
          <a:p>
            <a:r>
              <a:rPr lang="en-AU" dirty="0"/>
              <a:t>Types of performance testing</a:t>
            </a:r>
          </a:p>
          <a:p>
            <a:pPr lvl="1"/>
            <a:r>
              <a:rPr lang="en-AU" sz="1800" dirty="0"/>
              <a:t>Load testing – Check system response &amp; utilisation under increasing load</a:t>
            </a:r>
          </a:p>
          <a:p>
            <a:pPr lvl="1"/>
            <a:r>
              <a:rPr lang="en-AU" sz="1800" dirty="0"/>
              <a:t>Stress Testing – Check maximum capacity; find resource bottlenecks</a:t>
            </a:r>
          </a:p>
          <a:p>
            <a:pPr lvl="1"/>
            <a:r>
              <a:rPr lang="en-AU" sz="1800" dirty="0"/>
              <a:t>Soak Testing – Check system response under long-duration load</a:t>
            </a:r>
          </a:p>
        </p:txBody>
      </p:sp>
      <p:sp>
        <p:nvSpPr>
          <p:cNvPr id="5" name="Title 4"/>
          <p:cNvSpPr>
            <a:spLocks noGrp="1"/>
          </p:cNvSpPr>
          <p:nvPr>
            <p:ph type="title"/>
          </p:nvPr>
        </p:nvSpPr>
        <p:spPr>
          <a:xfrm>
            <a:off x="648000" y="287999"/>
            <a:ext cx="6631640" cy="648000"/>
          </a:xfrm>
        </p:spPr>
        <p:txBody>
          <a:bodyPr>
            <a:noAutofit/>
          </a:bodyPr>
          <a:lstStyle/>
          <a:p>
            <a:r>
              <a:rPr lang="en-AU" dirty="0"/>
              <a:t>To Understand Performance, You Need Measurements</a:t>
            </a:r>
          </a:p>
        </p:txBody>
      </p:sp>
      <p:sp>
        <p:nvSpPr>
          <p:cNvPr id="2" name="Slide Number Placeholder 1">
            <a:extLst>
              <a:ext uri="{FF2B5EF4-FFF2-40B4-BE49-F238E27FC236}">
                <a16:creationId xmlns:a16="http://schemas.microsoft.com/office/drawing/2014/main" id="{36CFC159-D412-2B99-5501-3048B7491B52}"/>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16</a:t>
            </a:fld>
            <a:endParaRPr lang="en-US"/>
          </a:p>
        </p:txBody>
      </p:sp>
    </p:spTree>
    <p:extLst>
      <p:ext uri="{BB962C8B-B14F-4D97-AF65-F5344CB8AC3E}">
        <p14:creationId xmlns:p14="http://schemas.microsoft.com/office/powerpoint/2010/main" val="385472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1273175"/>
            <a:ext cx="4761499" cy="3937000"/>
          </a:xfrm>
        </p:spPr>
        <p:txBody>
          <a:bodyPr>
            <a:normAutofit fontScale="92500" lnSpcReduction="10000"/>
          </a:bodyPr>
          <a:lstStyle/>
          <a:p>
            <a:r>
              <a:rPr lang="en-AU" dirty="0"/>
              <a:t>Analytic formulae</a:t>
            </a:r>
          </a:p>
          <a:p>
            <a:pPr lvl="1"/>
            <a:r>
              <a:rPr lang="en-AU" sz="1800" dirty="0"/>
              <a:t>Highly abstract/simplified models</a:t>
            </a:r>
          </a:p>
          <a:p>
            <a:pPr lvl="1"/>
            <a:r>
              <a:rPr lang="en-AU" sz="1800" dirty="0"/>
              <a:t>Only needs design &amp; component benchmarks</a:t>
            </a:r>
          </a:p>
          <a:p>
            <a:pPr lvl="1"/>
            <a:r>
              <a:rPr lang="en-AU" sz="1800" dirty="0"/>
              <a:t>Quick &amp; dirty</a:t>
            </a:r>
          </a:p>
          <a:p>
            <a:r>
              <a:rPr lang="en-AU" dirty="0"/>
              <a:t>Simulation</a:t>
            </a:r>
          </a:p>
          <a:p>
            <a:pPr lvl="1"/>
            <a:r>
              <a:rPr lang="en-AU" sz="1800" dirty="0"/>
              <a:t>Uses a model; many abstractions/simplifications</a:t>
            </a:r>
          </a:p>
          <a:p>
            <a:pPr lvl="1"/>
            <a:r>
              <a:rPr lang="en-AU" sz="1800" dirty="0"/>
              <a:t>Only needs a design &amp; benchmarks</a:t>
            </a:r>
          </a:p>
          <a:p>
            <a:pPr lvl="1"/>
            <a:r>
              <a:rPr lang="en-AU" sz="1800" dirty="0"/>
              <a:t>Can explore variation &amp; interactions</a:t>
            </a:r>
          </a:p>
          <a:p>
            <a:r>
              <a:rPr lang="en-AU" dirty="0"/>
              <a:t>Monitoring</a:t>
            </a:r>
          </a:p>
          <a:p>
            <a:pPr lvl="1"/>
            <a:r>
              <a:rPr lang="en-AU" sz="1800" dirty="0"/>
              <a:t>Needs real deployed system &amp; good workload mix</a:t>
            </a:r>
          </a:p>
          <a:p>
            <a:pPr lvl="1"/>
            <a:r>
              <a:rPr lang="en-AU" sz="1800" dirty="0"/>
              <a:t>Needs a monitoring framework</a:t>
            </a:r>
          </a:p>
          <a:p>
            <a:pPr lvl="1"/>
            <a:r>
              <a:rPr lang="en-AU" sz="1800" dirty="0"/>
              <a:t>Most valid results</a:t>
            </a:r>
          </a:p>
        </p:txBody>
      </p:sp>
      <p:sp>
        <p:nvSpPr>
          <p:cNvPr id="2" name="Title 1">
            <a:extLst>
              <a:ext uri="{FF2B5EF4-FFF2-40B4-BE49-F238E27FC236}">
                <a16:creationId xmlns:a16="http://schemas.microsoft.com/office/drawing/2014/main" id="{00532918-3FE3-E270-4D25-E5771E63F6F5}"/>
              </a:ext>
            </a:extLst>
          </p:cNvPr>
          <p:cNvSpPr>
            <a:spLocks noGrp="1"/>
          </p:cNvSpPr>
          <p:nvPr>
            <p:ph type="title"/>
          </p:nvPr>
        </p:nvSpPr>
        <p:spPr>
          <a:xfrm>
            <a:off x="648000" y="287999"/>
            <a:ext cx="6631640" cy="648000"/>
          </a:xfrm>
        </p:spPr>
        <p:txBody>
          <a:bodyPr>
            <a:normAutofit/>
          </a:bodyPr>
          <a:lstStyle/>
          <a:p>
            <a:r>
              <a:rPr lang="en-AU" dirty="0"/>
              <a:t>Predicting Performance</a:t>
            </a:r>
          </a:p>
        </p:txBody>
      </p:sp>
      <p:sp>
        <p:nvSpPr>
          <p:cNvPr id="6" name="Slide Number Placeholder 5">
            <a:extLst>
              <a:ext uri="{FF2B5EF4-FFF2-40B4-BE49-F238E27FC236}">
                <a16:creationId xmlns:a16="http://schemas.microsoft.com/office/drawing/2014/main" id="{DE6CC5B8-9148-EA8B-B473-B2403DE00A01}"/>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17</a:t>
            </a:fld>
            <a:endParaRPr lang="en-US"/>
          </a:p>
        </p:txBody>
      </p:sp>
      <p:sp>
        <p:nvSpPr>
          <p:cNvPr id="4" name="Down Arrow 3"/>
          <p:cNvSpPr/>
          <p:nvPr/>
        </p:nvSpPr>
        <p:spPr>
          <a:xfrm>
            <a:off x="5414495" y="1793032"/>
            <a:ext cx="1514383" cy="2502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5" name="Down Arrow 4"/>
          <p:cNvSpPr/>
          <p:nvPr/>
        </p:nvSpPr>
        <p:spPr>
          <a:xfrm rot="10800000">
            <a:off x="7061500" y="1788918"/>
            <a:ext cx="1514383" cy="25021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9" name="TextBox 8"/>
          <p:cNvSpPr txBox="1"/>
          <p:nvPr/>
        </p:nvSpPr>
        <p:spPr>
          <a:xfrm>
            <a:off x="5380677" y="4406428"/>
            <a:ext cx="1597425" cy="590931"/>
          </a:xfrm>
          <a:prstGeom prst="rect">
            <a:avLst/>
          </a:prstGeom>
          <a:noFill/>
        </p:spPr>
        <p:txBody>
          <a:bodyPr wrap="none" rtlCol="0">
            <a:spAutoFit/>
          </a:bodyPr>
          <a:lstStyle/>
          <a:p>
            <a:pPr algn="ctr"/>
            <a:r>
              <a:rPr lang="en-AU" sz="1620" dirty="0"/>
              <a:t>Needs a real</a:t>
            </a:r>
            <a:br>
              <a:rPr lang="en-AU" sz="1620" dirty="0"/>
            </a:br>
            <a:r>
              <a:rPr lang="en-AU" sz="1620" dirty="0"/>
              <a:t>deployed system</a:t>
            </a:r>
          </a:p>
        </p:txBody>
      </p:sp>
      <p:sp>
        <p:nvSpPr>
          <p:cNvPr id="10" name="TextBox 9"/>
          <p:cNvSpPr txBox="1"/>
          <p:nvPr/>
        </p:nvSpPr>
        <p:spPr>
          <a:xfrm>
            <a:off x="5232423" y="1172514"/>
            <a:ext cx="1866217" cy="590931"/>
          </a:xfrm>
          <a:prstGeom prst="rect">
            <a:avLst/>
          </a:prstGeom>
          <a:noFill/>
        </p:spPr>
        <p:txBody>
          <a:bodyPr wrap="none" rtlCol="0">
            <a:spAutoFit/>
          </a:bodyPr>
          <a:lstStyle/>
          <a:p>
            <a:pPr algn="ctr"/>
            <a:r>
              <a:rPr lang="en-AU" sz="1620" dirty="0"/>
              <a:t>Only needs a design</a:t>
            </a:r>
            <a:br>
              <a:rPr lang="en-AU" sz="1620" dirty="0"/>
            </a:br>
            <a:r>
              <a:rPr lang="en-AU" sz="1620" dirty="0"/>
              <a:t>&amp; benchmarks</a:t>
            </a:r>
          </a:p>
        </p:txBody>
      </p:sp>
      <p:sp>
        <p:nvSpPr>
          <p:cNvPr id="11" name="TextBox 10"/>
          <p:cNvSpPr txBox="1"/>
          <p:nvPr/>
        </p:nvSpPr>
        <p:spPr>
          <a:xfrm>
            <a:off x="6846933" y="1413394"/>
            <a:ext cx="1821012" cy="341632"/>
          </a:xfrm>
          <a:prstGeom prst="rect">
            <a:avLst/>
          </a:prstGeom>
          <a:noFill/>
        </p:spPr>
        <p:txBody>
          <a:bodyPr wrap="none" rtlCol="0">
            <a:spAutoFit/>
          </a:bodyPr>
          <a:lstStyle/>
          <a:p>
            <a:pPr algn="ctr"/>
            <a:r>
              <a:rPr lang="en-AU" sz="1620" dirty="0"/>
              <a:t>Highly approximate</a:t>
            </a:r>
          </a:p>
        </p:txBody>
      </p:sp>
      <p:sp>
        <p:nvSpPr>
          <p:cNvPr id="12" name="TextBox 11"/>
          <p:cNvSpPr txBox="1"/>
          <p:nvPr/>
        </p:nvSpPr>
        <p:spPr>
          <a:xfrm>
            <a:off x="6983398" y="4499552"/>
            <a:ext cx="1670587" cy="341632"/>
          </a:xfrm>
          <a:prstGeom prst="rect">
            <a:avLst/>
          </a:prstGeom>
          <a:noFill/>
        </p:spPr>
        <p:txBody>
          <a:bodyPr wrap="none" rtlCol="0">
            <a:spAutoFit/>
          </a:bodyPr>
          <a:lstStyle/>
          <a:p>
            <a:pPr algn="ctr"/>
            <a:r>
              <a:rPr lang="en-AU" sz="1620" dirty="0"/>
              <a:t>Most valid results</a:t>
            </a:r>
          </a:p>
        </p:txBody>
      </p:sp>
    </p:spTree>
    <p:extLst>
      <p:ext uri="{BB962C8B-B14F-4D97-AF65-F5344CB8AC3E}">
        <p14:creationId xmlns:p14="http://schemas.microsoft.com/office/powerpoint/2010/main" val="3917732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a:stCxn id="21" idx="2"/>
            <a:endCxn id="15" idx="0"/>
          </p:cNvCxnSpPr>
          <p:nvPr/>
        </p:nvCxnSpPr>
        <p:spPr>
          <a:xfrm flipH="1">
            <a:off x="4197104" y="3132200"/>
            <a:ext cx="464" cy="744165"/>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4"/>
            <a:endCxn id="14" idx="0"/>
          </p:cNvCxnSpPr>
          <p:nvPr/>
        </p:nvCxnSpPr>
        <p:spPr>
          <a:xfrm flipH="1">
            <a:off x="2694834" y="3001896"/>
            <a:ext cx="3245" cy="87446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18" idx="0"/>
          </p:cNvCxnSpPr>
          <p:nvPr/>
        </p:nvCxnSpPr>
        <p:spPr>
          <a:xfrm flipH="1">
            <a:off x="7134245" y="3134664"/>
            <a:ext cx="1" cy="741701"/>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a:stCxn id="23" idx="2"/>
            <a:endCxn id="29" idx="0"/>
          </p:cNvCxnSpPr>
          <p:nvPr/>
        </p:nvCxnSpPr>
        <p:spPr>
          <a:xfrm flipH="1">
            <a:off x="1708412" y="2621836"/>
            <a:ext cx="3956" cy="1254528"/>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60857" y="2664943"/>
            <a:ext cx="473423" cy="467256"/>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8" name="Content Placeholder 27">
            <a:extLst>
              <a:ext uri="{FF2B5EF4-FFF2-40B4-BE49-F238E27FC236}">
                <a16:creationId xmlns:a16="http://schemas.microsoft.com/office/drawing/2014/main" id="{2DA14890-E5C6-F606-0234-74946698E4B5}"/>
              </a:ext>
            </a:extLst>
          </p:cNvPr>
          <p:cNvSpPr>
            <a:spLocks noGrp="1"/>
          </p:cNvSpPr>
          <p:nvPr>
            <p:ph idx="1"/>
          </p:nvPr>
        </p:nvSpPr>
        <p:spPr/>
        <p:txBody>
          <a:bodyPr/>
          <a:lstStyle/>
          <a:p>
            <a:r>
              <a:rPr lang="en-AU" dirty="0"/>
              <a:t>Transaction inclusion time in public blockchains</a:t>
            </a:r>
          </a:p>
        </p:txBody>
      </p:sp>
      <p:sp>
        <p:nvSpPr>
          <p:cNvPr id="2" name="Title 1"/>
          <p:cNvSpPr>
            <a:spLocks noGrp="1"/>
          </p:cNvSpPr>
          <p:nvPr>
            <p:ph type="title"/>
          </p:nvPr>
        </p:nvSpPr>
        <p:spPr/>
        <p:txBody>
          <a:bodyPr>
            <a:normAutofit/>
          </a:bodyPr>
          <a:lstStyle/>
          <a:p>
            <a:r>
              <a:rPr lang="en-AU" dirty="0"/>
              <a:t>Latency</a:t>
            </a:r>
          </a:p>
        </p:txBody>
      </p:sp>
      <p:cxnSp>
        <p:nvCxnSpPr>
          <p:cNvPr id="7" name="Straight Connector 6"/>
          <p:cNvCxnSpPr/>
          <p:nvPr/>
        </p:nvCxnSpPr>
        <p:spPr>
          <a:xfrm>
            <a:off x="1460873" y="3272465"/>
            <a:ext cx="6256265"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578616" y="2762971"/>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9" name="Rectangle 8"/>
          <p:cNvSpPr/>
          <p:nvPr/>
        </p:nvSpPr>
        <p:spPr>
          <a:xfrm>
            <a:off x="3956298" y="2154580"/>
            <a:ext cx="473423" cy="46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1" name="Isosceles Triangle 10"/>
          <p:cNvSpPr/>
          <p:nvPr/>
        </p:nvSpPr>
        <p:spPr>
          <a:xfrm>
            <a:off x="1601196" y="3335116"/>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3" name="Oval 12"/>
          <p:cNvSpPr/>
          <p:nvPr/>
        </p:nvSpPr>
        <p:spPr>
          <a:xfrm>
            <a:off x="4066471" y="2762972"/>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4" name="TextBox 13"/>
          <p:cNvSpPr txBox="1"/>
          <p:nvPr/>
        </p:nvSpPr>
        <p:spPr>
          <a:xfrm>
            <a:off x="2330916" y="3876365"/>
            <a:ext cx="727835" cy="830997"/>
          </a:xfrm>
          <a:prstGeom prst="rect">
            <a:avLst/>
          </a:prstGeom>
          <a:noFill/>
        </p:spPr>
        <p:txBody>
          <a:bodyPr wrap="square" rtlCol="0">
            <a:spAutoFit/>
          </a:bodyPr>
          <a:lstStyle/>
          <a:p>
            <a:pPr algn="ctr"/>
            <a:r>
              <a:rPr lang="en-AU" sz="1600" dirty="0"/>
              <a:t>t</a:t>
            </a:r>
            <a:r>
              <a:rPr lang="en-AU" sz="1600" baseline="-25000" dirty="0"/>
              <a:t>1</a:t>
            </a:r>
          </a:p>
          <a:p>
            <a:pPr algn="ctr"/>
            <a:r>
              <a:rPr lang="en-AU" sz="1600" dirty="0"/>
              <a:t>TX sent</a:t>
            </a:r>
          </a:p>
        </p:txBody>
      </p:sp>
      <p:sp>
        <p:nvSpPr>
          <p:cNvPr id="15" name="TextBox 14"/>
          <p:cNvSpPr txBox="1"/>
          <p:nvPr/>
        </p:nvSpPr>
        <p:spPr>
          <a:xfrm>
            <a:off x="3344001" y="3876365"/>
            <a:ext cx="1706206" cy="830997"/>
          </a:xfrm>
          <a:prstGeom prst="rect">
            <a:avLst/>
          </a:prstGeom>
          <a:noFill/>
        </p:spPr>
        <p:txBody>
          <a:bodyPr wrap="square" rtlCol="0">
            <a:spAutoFit/>
          </a:bodyPr>
          <a:lstStyle/>
          <a:p>
            <a:pPr algn="ctr"/>
            <a:r>
              <a:rPr lang="en-AU" sz="1600" dirty="0"/>
              <a:t>t</a:t>
            </a:r>
            <a:r>
              <a:rPr lang="en-AU" sz="1600" baseline="-25000" dirty="0"/>
              <a:t>2</a:t>
            </a:r>
          </a:p>
          <a:p>
            <a:pPr algn="ctr"/>
            <a:r>
              <a:rPr lang="en-AU" sz="1600" dirty="0"/>
              <a:t>Miner includes TX in candidate block</a:t>
            </a:r>
          </a:p>
        </p:txBody>
      </p:sp>
      <p:sp>
        <p:nvSpPr>
          <p:cNvPr id="17" name="TextBox 16"/>
          <p:cNvSpPr txBox="1"/>
          <p:nvPr/>
        </p:nvSpPr>
        <p:spPr>
          <a:xfrm>
            <a:off x="4850076" y="4892132"/>
            <a:ext cx="1567726" cy="341632"/>
          </a:xfrm>
          <a:prstGeom prst="rect">
            <a:avLst/>
          </a:prstGeom>
          <a:noFill/>
        </p:spPr>
        <p:txBody>
          <a:bodyPr wrap="square" rtlCol="0">
            <a:spAutoFit/>
          </a:bodyPr>
          <a:lstStyle/>
          <a:p>
            <a:pPr algn="ctr"/>
            <a:r>
              <a:rPr lang="en-AU" sz="1620" i="1" dirty="0"/>
              <a:t>Inter-block time</a:t>
            </a:r>
          </a:p>
        </p:txBody>
      </p:sp>
      <p:sp>
        <p:nvSpPr>
          <p:cNvPr id="18" name="TextBox 17"/>
          <p:cNvSpPr txBox="1"/>
          <p:nvPr/>
        </p:nvSpPr>
        <p:spPr>
          <a:xfrm>
            <a:off x="6132092" y="3876364"/>
            <a:ext cx="2004305" cy="840230"/>
          </a:xfrm>
          <a:prstGeom prst="rect">
            <a:avLst/>
          </a:prstGeom>
          <a:noFill/>
        </p:spPr>
        <p:txBody>
          <a:bodyPr wrap="square" rtlCol="0">
            <a:spAutoFit/>
          </a:bodyPr>
          <a:lstStyle/>
          <a:p>
            <a:pPr algn="ctr"/>
            <a:r>
              <a:rPr lang="en-AU" sz="1600" dirty="0"/>
              <a:t>t</a:t>
            </a:r>
            <a:r>
              <a:rPr lang="en-AU" sz="1600" baseline="-25000" dirty="0"/>
              <a:t>3</a:t>
            </a:r>
          </a:p>
          <a:p>
            <a:pPr algn="ctr"/>
            <a:r>
              <a:rPr lang="en-AU" sz="1600" dirty="0"/>
              <a:t>TX is observed in new mined block</a:t>
            </a:r>
          </a:p>
        </p:txBody>
      </p:sp>
      <p:sp>
        <p:nvSpPr>
          <p:cNvPr id="19" name="TextBox 18"/>
          <p:cNvSpPr txBox="1"/>
          <p:nvPr/>
        </p:nvSpPr>
        <p:spPr>
          <a:xfrm>
            <a:off x="2452327" y="4892132"/>
            <a:ext cx="1972229" cy="341632"/>
          </a:xfrm>
          <a:prstGeom prst="rect">
            <a:avLst/>
          </a:prstGeom>
          <a:noFill/>
        </p:spPr>
        <p:txBody>
          <a:bodyPr wrap="square" rtlCol="0">
            <a:spAutoFit/>
          </a:bodyPr>
          <a:lstStyle/>
          <a:p>
            <a:pPr algn="ctr"/>
            <a:r>
              <a:rPr lang="en-AU" sz="1620" i="1" dirty="0"/>
              <a:t>Inter-block time / 2</a:t>
            </a:r>
          </a:p>
        </p:txBody>
      </p:sp>
      <p:sp>
        <p:nvSpPr>
          <p:cNvPr id="20" name="Rectangle 19"/>
          <p:cNvSpPr/>
          <p:nvPr/>
        </p:nvSpPr>
        <p:spPr>
          <a:xfrm>
            <a:off x="6897534" y="2667407"/>
            <a:ext cx="473423" cy="46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2" name="Oval 21"/>
          <p:cNvSpPr/>
          <p:nvPr/>
        </p:nvSpPr>
        <p:spPr>
          <a:xfrm>
            <a:off x="7014782" y="2793711"/>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3" name="Rectangle 22"/>
          <p:cNvSpPr/>
          <p:nvPr/>
        </p:nvSpPr>
        <p:spPr>
          <a:xfrm>
            <a:off x="1475657" y="2154580"/>
            <a:ext cx="473423" cy="467256"/>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4" name="Isosceles Triangle 23"/>
          <p:cNvSpPr/>
          <p:nvPr/>
        </p:nvSpPr>
        <p:spPr>
          <a:xfrm>
            <a:off x="2583040" y="3335116"/>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6" name="Isosceles Triangle 25"/>
          <p:cNvSpPr/>
          <p:nvPr/>
        </p:nvSpPr>
        <p:spPr>
          <a:xfrm>
            <a:off x="4077973" y="3341020"/>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9" name="TextBox 28"/>
          <p:cNvSpPr txBox="1"/>
          <p:nvPr/>
        </p:nvSpPr>
        <p:spPr>
          <a:xfrm>
            <a:off x="1066531" y="3876364"/>
            <a:ext cx="1283762" cy="1338828"/>
          </a:xfrm>
          <a:prstGeom prst="rect">
            <a:avLst/>
          </a:prstGeom>
          <a:noFill/>
        </p:spPr>
        <p:txBody>
          <a:bodyPr wrap="square" rtlCol="0">
            <a:spAutoFit/>
          </a:bodyPr>
          <a:lstStyle/>
          <a:p>
            <a:pPr algn="ctr"/>
            <a:r>
              <a:rPr lang="en-AU" sz="1600" dirty="0"/>
              <a:t>t</a:t>
            </a:r>
            <a:r>
              <a:rPr lang="en-AU" sz="1600" baseline="-25000" dirty="0"/>
              <a:t>0</a:t>
            </a:r>
            <a:br>
              <a:rPr lang="en-AU" sz="1600" dirty="0"/>
            </a:br>
            <a:r>
              <a:rPr lang="en-AU" sz="1600" dirty="0"/>
              <a:t>Start mining on previous candidate block</a:t>
            </a:r>
          </a:p>
        </p:txBody>
      </p:sp>
      <p:sp>
        <p:nvSpPr>
          <p:cNvPr id="3" name="Smiley Face 2"/>
          <p:cNvSpPr/>
          <p:nvPr/>
        </p:nvSpPr>
        <p:spPr>
          <a:xfrm>
            <a:off x="2501687" y="1636330"/>
            <a:ext cx="397204" cy="397204"/>
          </a:xfrm>
          <a:prstGeom prst="smileyFac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1620" dirty="0"/>
          </a:p>
        </p:txBody>
      </p:sp>
      <p:sp>
        <p:nvSpPr>
          <p:cNvPr id="30" name="Smiley Face 29"/>
          <p:cNvSpPr/>
          <p:nvPr/>
        </p:nvSpPr>
        <p:spPr>
          <a:xfrm>
            <a:off x="6937667" y="1575004"/>
            <a:ext cx="397204" cy="397204"/>
          </a:xfrm>
          <a:prstGeom prst="smileyFac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1620" dirty="0"/>
          </a:p>
        </p:txBody>
      </p:sp>
      <p:cxnSp>
        <p:nvCxnSpPr>
          <p:cNvPr id="5" name="Straight Arrow Connector 4"/>
          <p:cNvCxnSpPr>
            <a:stCxn id="3" idx="4"/>
            <a:endCxn id="8" idx="0"/>
          </p:cNvCxnSpPr>
          <p:nvPr/>
        </p:nvCxnSpPr>
        <p:spPr>
          <a:xfrm flipH="1">
            <a:off x="2698079" y="2033536"/>
            <a:ext cx="2211" cy="72943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Isosceles Triangle 30"/>
          <p:cNvSpPr/>
          <p:nvPr/>
        </p:nvSpPr>
        <p:spPr>
          <a:xfrm>
            <a:off x="7019206" y="3341019"/>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32" name="Straight Arrow Connector 31"/>
          <p:cNvCxnSpPr>
            <a:stCxn id="20" idx="0"/>
            <a:endCxn id="30" idx="4"/>
          </p:cNvCxnSpPr>
          <p:nvPr/>
        </p:nvCxnSpPr>
        <p:spPr>
          <a:xfrm flipV="1">
            <a:off x="7134245" y="1972209"/>
            <a:ext cx="2025" cy="6951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Left Brace 65"/>
          <p:cNvSpPr/>
          <p:nvPr/>
        </p:nvSpPr>
        <p:spPr>
          <a:xfrm rot="16200000">
            <a:off x="3370156" y="4086656"/>
            <a:ext cx="157588" cy="1488120"/>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620" dirty="0"/>
          </a:p>
        </p:txBody>
      </p:sp>
      <p:sp>
        <p:nvSpPr>
          <p:cNvPr id="67" name="Left Brace 66"/>
          <p:cNvSpPr/>
          <p:nvPr/>
        </p:nvSpPr>
        <p:spPr>
          <a:xfrm rot="16200000">
            <a:off x="5571407" y="3374067"/>
            <a:ext cx="157588" cy="2914383"/>
          </a:xfrm>
          <a:prstGeom prst="leftBrace">
            <a:avLst>
              <a:gd name="adj1" fmla="val 342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620" dirty="0"/>
          </a:p>
        </p:txBody>
      </p:sp>
      <p:sp>
        <p:nvSpPr>
          <p:cNvPr id="72" name="TextBox 71"/>
          <p:cNvSpPr txBox="1"/>
          <p:nvPr/>
        </p:nvSpPr>
        <p:spPr>
          <a:xfrm>
            <a:off x="4353239" y="4892132"/>
            <a:ext cx="323881" cy="341632"/>
          </a:xfrm>
          <a:prstGeom prst="rect">
            <a:avLst/>
          </a:prstGeom>
          <a:noFill/>
        </p:spPr>
        <p:txBody>
          <a:bodyPr wrap="square" rtlCol="0">
            <a:spAutoFit/>
          </a:bodyPr>
          <a:lstStyle/>
          <a:p>
            <a:pPr algn="ctr"/>
            <a:r>
              <a:rPr lang="en-AU" sz="1620" i="1" dirty="0"/>
              <a:t>+</a:t>
            </a:r>
          </a:p>
        </p:txBody>
      </p:sp>
      <p:sp>
        <p:nvSpPr>
          <p:cNvPr id="73" name="TextBox 72"/>
          <p:cNvSpPr txBox="1"/>
          <p:nvPr/>
        </p:nvSpPr>
        <p:spPr>
          <a:xfrm>
            <a:off x="380871" y="3085490"/>
            <a:ext cx="1133628" cy="523220"/>
          </a:xfrm>
          <a:prstGeom prst="rect">
            <a:avLst/>
          </a:prstGeom>
          <a:noFill/>
        </p:spPr>
        <p:txBody>
          <a:bodyPr wrap="square" rtlCol="0">
            <a:spAutoFit/>
          </a:bodyPr>
          <a:lstStyle/>
          <a:p>
            <a:r>
              <a:rPr lang="en-AU" sz="1400" i="1" dirty="0"/>
              <a:t>Timeline</a:t>
            </a:r>
          </a:p>
          <a:p>
            <a:r>
              <a:rPr lang="en-AU" sz="1400" i="1" dirty="0"/>
              <a:t>(not to scale)</a:t>
            </a:r>
          </a:p>
        </p:txBody>
      </p:sp>
      <p:cxnSp>
        <p:nvCxnSpPr>
          <p:cNvPr id="6" name="Straight Arrow Connector 5"/>
          <p:cNvCxnSpPr>
            <a:stCxn id="23" idx="3"/>
            <a:endCxn id="9" idx="1"/>
          </p:cNvCxnSpPr>
          <p:nvPr/>
        </p:nvCxnSpPr>
        <p:spPr>
          <a:xfrm>
            <a:off x="1949079" y="2388208"/>
            <a:ext cx="2007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1" idx="3"/>
            <a:endCxn id="20" idx="1"/>
          </p:cNvCxnSpPr>
          <p:nvPr/>
        </p:nvCxnSpPr>
        <p:spPr>
          <a:xfrm>
            <a:off x="4434280" y="2898573"/>
            <a:ext cx="2463253" cy="2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59832" y="2065413"/>
            <a:ext cx="689612" cy="307777"/>
          </a:xfrm>
          <a:prstGeom prst="rect">
            <a:avLst/>
          </a:prstGeom>
          <a:noFill/>
        </p:spPr>
        <p:txBody>
          <a:bodyPr wrap="none" rtlCol="0">
            <a:spAutoFit/>
          </a:bodyPr>
          <a:lstStyle/>
          <a:p>
            <a:r>
              <a:rPr lang="en-AU" sz="1400" i="1" dirty="0"/>
              <a:t>mining</a:t>
            </a:r>
          </a:p>
        </p:txBody>
      </p:sp>
      <p:sp>
        <p:nvSpPr>
          <p:cNvPr id="38" name="TextBox 37"/>
          <p:cNvSpPr txBox="1"/>
          <p:nvPr/>
        </p:nvSpPr>
        <p:spPr>
          <a:xfrm>
            <a:off x="5580112" y="2569469"/>
            <a:ext cx="689612" cy="307777"/>
          </a:xfrm>
          <a:prstGeom prst="rect">
            <a:avLst/>
          </a:prstGeom>
          <a:noFill/>
        </p:spPr>
        <p:txBody>
          <a:bodyPr wrap="none" rtlCol="0">
            <a:spAutoFit/>
          </a:bodyPr>
          <a:lstStyle/>
          <a:p>
            <a:r>
              <a:rPr lang="en-AU" sz="1400" i="1" dirty="0"/>
              <a:t>mining</a:t>
            </a:r>
          </a:p>
        </p:txBody>
      </p:sp>
      <p:sp>
        <p:nvSpPr>
          <p:cNvPr id="4" name="Slide Number Placeholder 3">
            <a:extLst>
              <a:ext uri="{FF2B5EF4-FFF2-40B4-BE49-F238E27FC236}">
                <a16:creationId xmlns:a16="http://schemas.microsoft.com/office/drawing/2014/main" id="{1EE3109F-4A67-E2EC-4C76-EC1BDD3BD8A2}"/>
              </a:ext>
            </a:extLst>
          </p:cNvPr>
          <p:cNvSpPr>
            <a:spLocks noGrp="1"/>
          </p:cNvSpPr>
          <p:nvPr>
            <p:ph type="sldNum" sz="quarter" idx="4"/>
          </p:nvPr>
        </p:nvSpPr>
        <p:spPr/>
        <p:txBody>
          <a:bodyPr/>
          <a:lstStyle/>
          <a:p>
            <a:fld id="{97F98C0B-273E-428A-ABCF-EBED2BA25188}" type="slidenum">
              <a:rPr lang="en-US" smtClean="0"/>
              <a:t>18</a:t>
            </a:fld>
            <a:endParaRPr lang="en-US"/>
          </a:p>
        </p:txBody>
      </p:sp>
    </p:spTree>
    <p:extLst>
      <p:ext uri="{BB962C8B-B14F-4D97-AF65-F5344CB8AC3E}">
        <p14:creationId xmlns:p14="http://schemas.microsoft.com/office/powerpoint/2010/main" val="3143570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a:stCxn id="9" idx="2"/>
            <a:endCxn id="35" idx="0"/>
          </p:cNvCxnSpPr>
          <p:nvPr/>
        </p:nvCxnSpPr>
        <p:spPr>
          <a:xfrm flipH="1">
            <a:off x="3573531" y="2468658"/>
            <a:ext cx="743" cy="820891"/>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a:stCxn id="21" idx="2"/>
            <a:endCxn id="15" idx="0"/>
          </p:cNvCxnSpPr>
          <p:nvPr/>
        </p:nvCxnSpPr>
        <p:spPr>
          <a:xfrm>
            <a:off x="4074243" y="2468657"/>
            <a:ext cx="11182" cy="1387547"/>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 idx="4"/>
            <a:endCxn id="14" idx="0"/>
          </p:cNvCxnSpPr>
          <p:nvPr/>
        </p:nvCxnSpPr>
        <p:spPr>
          <a:xfrm flipH="1">
            <a:off x="2297799" y="1950200"/>
            <a:ext cx="5439" cy="117564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4"/>
            <a:endCxn id="12" idx="0"/>
          </p:cNvCxnSpPr>
          <p:nvPr/>
        </p:nvCxnSpPr>
        <p:spPr>
          <a:xfrm>
            <a:off x="2583735" y="2339043"/>
            <a:ext cx="2387" cy="118714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16" idx="0"/>
          </p:cNvCxnSpPr>
          <p:nvPr/>
        </p:nvCxnSpPr>
        <p:spPr>
          <a:xfrm>
            <a:off x="6811913" y="2469308"/>
            <a:ext cx="6986" cy="1514467"/>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0" idx="4"/>
            <a:endCxn id="18" idx="0"/>
          </p:cNvCxnSpPr>
          <p:nvPr/>
        </p:nvCxnSpPr>
        <p:spPr>
          <a:xfrm flipH="1">
            <a:off x="7105872" y="1699332"/>
            <a:ext cx="13144" cy="1426517"/>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3" idx="2"/>
            <a:endCxn id="29" idx="0"/>
          </p:cNvCxnSpPr>
          <p:nvPr/>
        </p:nvCxnSpPr>
        <p:spPr>
          <a:xfrm flipH="1">
            <a:off x="1632443" y="2468658"/>
            <a:ext cx="19377" cy="148824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837532" y="1995504"/>
            <a:ext cx="473423" cy="47315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 name="Title 1"/>
          <p:cNvSpPr>
            <a:spLocks noGrp="1"/>
          </p:cNvSpPr>
          <p:nvPr>
            <p:ph type="title"/>
          </p:nvPr>
        </p:nvSpPr>
        <p:spPr/>
        <p:txBody>
          <a:bodyPr>
            <a:normAutofit/>
          </a:bodyPr>
          <a:lstStyle/>
          <a:p>
            <a:r>
              <a:rPr lang="en-AU" dirty="0"/>
              <a:t>… Plus Extra Small Bits of Time</a:t>
            </a:r>
          </a:p>
        </p:txBody>
      </p:sp>
      <p:cxnSp>
        <p:nvCxnSpPr>
          <p:cNvPr id="7" name="Straight Connector 6"/>
          <p:cNvCxnSpPr/>
          <p:nvPr/>
        </p:nvCxnSpPr>
        <p:spPr>
          <a:xfrm>
            <a:off x="1342105" y="2794451"/>
            <a:ext cx="6256265"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464272" y="2100119"/>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9" name="Rectangle 8"/>
          <p:cNvSpPr/>
          <p:nvPr/>
        </p:nvSpPr>
        <p:spPr>
          <a:xfrm>
            <a:off x="3337562" y="1995505"/>
            <a:ext cx="473423" cy="473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1" name="Isosceles Triangle 10"/>
          <p:cNvSpPr/>
          <p:nvPr/>
        </p:nvSpPr>
        <p:spPr>
          <a:xfrm>
            <a:off x="1524879" y="2857102"/>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2" name="TextBox 11"/>
          <p:cNvSpPr txBox="1"/>
          <p:nvPr/>
        </p:nvSpPr>
        <p:spPr>
          <a:xfrm>
            <a:off x="2130666" y="3526184"/>
            <a:ext cx="910910" cy="1089529"/>
          </a:xfrm>
          <a:prstGeom prst="rect">
            <a:avLst/>
          </a:prstGeom>
          <a:noFill/>
        </p:spPr>
        <p:txBody>
          <a:bodyPr wrap="square" rtlCol="0">
            <a:spAutoFit/>
          </a:bodyPr>
          <a:lstStyle/>
          <a:p>
            <a:pPr algn="ctr"/>
            <a:r>
              <a:rPr lang="en-AU" sz="1620" dirty="0"/>
              <a:t>t</a:t>
            </a:r>
            <a:r>
              <a:rPr lang="en-AU" sz="1620" baseline="-25000" dirty="0"/>
              <a:t>1</a:t>
            </a:r>
            <a:r>
              <a:rPr lang="en-AU" sz="1620" dirty="0"/>
              <a:t>’</a:t>
            </a:r>
          </a:p>
          <a:p>
            <a:pPr algn="ctr"/>
            <a:r>
              <a:rPr lang="en-AU" sz="1620" dirty="0"/>
              <a:t>TX arrives at miner</a:t>
            </a:r>
          </a:p>
        </p:txBody>
      </p:sp>
      <p:sp>
        <p:nvSpPr>
          <p:cNvPr id="13" name="Oval 12"/>
          <p:cNvSpPr/>
          <p:nvPr/>
        </p:nvSpPr>
        <p:spPr>
          <a:xfrm>
            <a:off x="3954780" y="2107479"/>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4" name="TextBox 13"/>
          <p:cNvSpPr txBox="1"/>
          <p:nvPr/>
        </p:nvSpPr>
        <p:spPr>
          <a:xfrm>
            <a:off x="1933881" y="3125848"/>
            <a:ext cx="727835" cy="840230"/>
          </a:xfrm>
          <a:prstGeom prst="rect">
            <a:avLst/>
          </a:prstGeom>
          <a:noFill/>
        </p:spPr>
        <p:txBody>
          <a:bodyPr wrap="square" rtlCol="0">
            <a:spAutoFit/>
          </a:bodyPr>
          <a:lstStyle/>
          <a:p>
            <a:pPr algn="ctr"/>
            <a:r>
              <a:rPr lang="en-AU" sz="1600" dirty="0"/>
              <a:t>t</a:t>
            </a:r>
            <a:r>
              <a:rPr lang="en-AU" sz="1600" baseline="-25000" dirty="0"/>
              <a:t>1</a:t>
            </a:r>
          </a:p>
          <a:p>
            <a:pPr algn="ctr"/>
            <a:r>
              <a:rPr lang="en-AU" sz="1600" dirty="0"/>
              <a:t>TX sent</a:t>
            </a:r>
          </a:p>
        </p:txBody>
      </p:sp>
      <p:sp>
        <p:nvSpPr>
          <p:cNvPr id="15" name="TextBox 14"/>
          <p:cNvSpPr txBox="1"/>
          <p:nvPr/>
        </p:nvSpPr>
        <p:spPr>
          <a:xfrm>
            <a:off x="3131840" y="3856204"/>
            <a:ext cx="1907170" cy="830997"/>
          </a:xfrm>
          <a:prstGeom prst="rect">
            <a:avLst/>
          </a:prstGeom>
          <a:noFill/>
        </p:spPr>
        <p:txBody>
          <a:bodyPr wrap="square" rtlCol="0">
            <a:spAutoFit/>
          </a:bodyPr>
          <a:lstStyle/>
          <a:p>
            <a:pPr algn="ctr"/>
            <a:r>
              <a:rPr lang="en-AU" sz="1600" dirty="0"/>
              <a:t>t</a:t>
            </a:r>
            <a:r>
              <a:rPr lang="en-AU" sz="1600" baseline="-25000" dirty="0"/>
              <a:t>2</a:t>
            </a:r>
            <a:r>
              <a:rPr lang="en-AU" sz="1600" dirty="0"/>
              <a:t>’</a:t>
            </a:r>
          </a:p>
          <a:p>
            <a:pPr algn="ctr"/>
            <a:r>
              <a:rPr lang="en-AU" sz="1600" dirty="0"/>
              <a:t>Miner includes TX in new candidate block</a:t>
            </a:r>
          </a:p>
        </p:txBody>
      </p:sp>
      <p:sp>
        <p:nvSpPr>
          <p:cNvPr id="16" name="TextBox 15"/>
          <p:cNvSpPr txBox="1"/>
          <p:nvPr/>
        </p:nvSpPr>
        <p:spPr>
          <a:xfrm>
            <a:off x="6248395" y="3983774"/>
            <a:ext cx="1141009" cy="840230"/>
          </a:xfrm>
          <a:prstGeom prst="rect">
            <a:avLst/>
          </a:prstGeom>
          <a:noFill/>
        </p:spPr>
        <p:txBody>
          <a:bodyPr wrap="square" rtlCol="0">
            <a:spAutoFit/>
          </a:bodyPr>
          <a:lstStyle/>
          <a:p>
            <a:pPr algn="ctr"/>
            <a:r>
              <a:rPr lang="en-AU" sz="1600" dirty="0"/>
              <a:t>t</a:t>
            </a:r>
            <a:r>
              <a:rPr lang="en-AU" sz="1600" baseline="-25000" dirty="0"/>
              <a:t>3</a:t>
            </a:r>
          </a:p>
          <a:p>
            <a:pPr algn="ctr"/>
            <a:r>
              <a:rPr lang="en-AU" sz="1600" dirty="0"/>
              <a:t>Block is mined</a:t>
            </a:r>
          </a:p>
        </p:txBody>
      </p:sp>
      <p:sp>
        <p:nvSpPr>
          <p:cNvPr id="17" name="TextBox 16"/>
          <p:cNvSpPr txBox="1"/>
          <p:nvPr/>
        </p:nvSpPr>
        <p:spPr>
          <a:xfrm>
            <a:off x="4921504" y="4904675"/>
            <a:ext cx="1141672" cy="258532"/>
          </a:xfrm>
          <a:prstGeom prst="rect">
            <a:avLst/>
          </a:prstGeom>
          <a:noFill/>
        </p:spPr>
        <p:txBody>
          <a:bodyPr wrap="square" rtlCol="0">
            <a:spAutoFit/>
          </a:bodyPr>
          <a:lstStyle/>
          <a:p>
            <a:pPr algn="ctr"/>
            <a:r>
              <a:rPr lang="en-AU" sz="1080" i="1" dirty="0"/>
              <a:t>Inter-block time</a:t>
            </a:r>
          </a:p>
        </p:txBody>
      </p:sp>
      <p:sp>
        <p:nvSpPr>
          <p:cNvPr id="18" name="TextBox 17"/>
          <p:cNvSpPr txBox="1"/>
          <p:nvPr/>
        </p:nvSpPr>
        <p:spPr>
          <a:xfrm>
            <a:off x="6103720" y="3125848"/>
            <a:ext cx="2004305" cy="840230"/>
          </a:xfrm>
          <a:prstGeom prst="rect">
            <a:avLst/>
          </a:prstGeom>
          <a:noFill/>
        </p:spPr>
        <p:txBody>
          <a:bodyPr wrap="square" rtlCol="0">
            <a:spAutoFit/>
          </a:bodyPr>
          <a:lstStyle/>
          <a:p>
            <a:pPr algn="ctr"/>
            <a:r>
              <a:rPr lang="en-AU" sz="1600" dirty="0"/>
              <a:t>t</a:t>
            </a:r>
            <a:r>
              <a:rPr lang="en-AU" sz="1600" baseline="-25000" dirty="0"/>
              <a:t>3</a:t>
            </a:r>
            <a:r>
              <a:rPr lang="en-AU" sz="1600" dirty="0"/>
              <a:t>’</a:t>
            </a:r>
          </a:p>
          <a:p>
            <a:pPr algn="ctr"/>
            <a:r>
              <a:rPr lang="en-AU" sz="1600" dirty="0"/>
              <a:t>TX is observed in new block</a:t>
            </a:r>
          </a:p>
        </p:txBody>
      </p:sp>
      <p:sp>
        <p:nvSpPr>
          <p:cNvPr id="19" name="TextBox 18"/>
          <p:cNvSpPr txBox="1"/>
          <p:nvPr/>
        </p:nvSpPr>
        <p:spPr>
          <a:xfrm>
            <a:off x="2487354" y="4904675"/>
            <a:ext cx="1283494" cy="258532"/>
          </a:xfrm>
          <a:prstGeom prst="rect">
            <a:avLst/>
          </a:prstGeom>
          <a:noFill/>
        </p:spPr>
        <p:txBody>
          <a:bodyPr wrap="square" rtlCol="0">
            <a:spAutoFit/>
          </a:bodyPr>
          <a:lstStyle/>
          <a:p>
            <a:pPr algn="ctr"/>
            <a:r>
              <a:rPr lang="en-AU" sz="1080" i="1" dirty="0"/>
              <a:t>Inter-block time / 2</a:t>
            </a:r>
          </a:p>
        </p:txBody>
      </p:sp>
      <p:sp>
        <p:nvSpPr>
          <p:cNvPr id="20" name="Rectangle 19"/>
          <p:cNvSpPr/>
          <p:nvPr/>
        </p:nvSpPr>
        <p:spPr>
          <a:xfrm>
            <a:off x="6575202" y="1996155"/>
            <a:ext cx="473423" cy="473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2" name="Oval 21"/>
          <p:cNvSpPr/>
          <p:nvPr/>
        </p:nvSpPr>
        <p:spPr>
          <a:xfrm>
            <a:off x="6692451" y="2120400"/>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3" name="Rectangle 22"/>
          <p:cNvSpPr/>
          <p:nvPr/>
        </p:nvSpPr>
        <p:spPr>
          <a:xfrm>
            <a:off x="1415108" y="1995505"/>
            <a:ext cx="473423" cy="47315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4" name="Isosceles Triangle 23"/>
          <p:cNvSpPr/>
          <p:nvPr/>
        </p:nvSpPr>
        <p:spPr>
          <a:xfrm>
            <a:off x="2464271" y="2857102"/>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5" name="Isosceles Triangle 24"/>
          <p:cNvSpPr/>
          <p:nvPr/>
        </p:nvSpPr>
        <p:spPr>
          <a:xfrm>
            <a:off x="3457023" y="2857102"/>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6" name="Isosceles Triangle 25"/>
          <p:cNvSpPr/>
          <p:nvPr/>
        </p:nvSpPr>
        <p:spPr>
          <a:xfrm>
            <a:off x="3959205" y="2863006"/>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7" name="Isosceles Triangle 26"/>
          <p:cNvSpPr/>
          <p:nvPr/>
        </p:nvSpPr>
        <p:spPr>
          <a:xfrm>
            <a:off x="6695498" y="2863006"/>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8" name="Isosceles Triangle 27"/>
          <p:cNvSpPr/>
          <p:nvPr/>
        </p:nvSpPr>
        <p:spPr>
          <a:xfrm>
            <a:off x="2184316" y="2856349"/>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9" name="TextBox 28"/>
          <p:cNvSpPr txBox="1"/>
          <p:nvPr/>
        </p:nvSpPr>
        <p:spPr>
          <a:xfrm>
            <a:off x="1033359" y="3956907"/>
            <a:ext cx="1198166" cy="1089529"/>
          </a:xfrm>
          <a:prstGeom prst="rect">
            <a:avLst/>
          </a:prstGeom>
          <a:noFill/>
        </p:spPr>
        <p:txBody>
          <a:bodyPr wrap="square" rtlCol="0">
            <a:spAutoFit/>
          </a:bodyPr>
          <a:lstStyle/>
          <a:p>
            <a:pPr algn="ctr"/>
            <a:r>
              <a:rPr lang="en-AU" sz="1600" dirty="0"/>
              <a:t>t</a:t>
            </a:r>
            <a:r>
              <a:rPr lang="en-AU" sz="1600" baseline="-25000" dirty="0"/>
              <a:t>0</a:t>
            </a:r>
            <a:br>
              <a:rPr lang="en-AU" sz="1600" dirty="0"/>
            </a:br>
            <a:r>
              <a:rPr lang="en-AU" sz="1600" dirty="0"/>
              <a:t>Previous candidate block</a:t>
            </a:r>
          </a:p>
        </p:txBody>
      </p:sp>
      <p:sp>
        <p:nvSpPr>
          <p:cNvPr id="3" name="Smiley Face 2"/>
          <p:cNvSpPr/>
          <p:nvPr/>
        </p:nvSpPr>
        <p:spPr>
          <a:xfrm>
            <a:off x="2104635" y="1552995"/>
            <a:ext cx="397204" cy="397204"/>
          </a:xfrm>
          <a:prstGeom prst="smileyFac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1620" dirty="0"/>
          </a:p>
        </p:txBody>
      </p:sp>
      <p:sp>
        <p:nvSpPr>
          <p:cNvPr id="30" name="Smiley Face 29"/>
          <p:cNvSpPr/>
          <p:nvPr/>
        </p:nvSpPr>
        <p:spPr>
          <a:xfrm>
            <a:off x="6920414" y="1302127"/>
            <a:ext cx="397204" cy="397204"/>
          </a:xfrm>
          <a:prstGeom prst="smileyFac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1620" dirty="0"/>
          </a:p>
        </p:txBody>
      </p:sp>
      <p:cxnSp>
        <p:nvCxnSpPr>
          <p:cNvPr id="5" name="Straight Arrow Connector 4"/>
          <p:cNvCxnSpPr>
            <a:stCxn id="3" idx="4"/>
            <a:endCxn id="8" idx="0"/>
          </p:cNvCxnSpPr>
          <p:nvPr/>
        </p:nvCxnSpPr>
        <p:spPr>
          <a:xfrm>
            <a:off x="2303238" y="1950201"/>
            <a:ext cx="280497" cy="14991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Isosceles Triangle 30"/>
          <p:cNvSpPr/>
          <p:nvPr/>
        </p:nvSpPr>
        <p:spPr>
          <a:xfrm>
            <a:off x="6988622" y="2854375"/>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32" name="Straight Arrow Connector 31"/>
          <p:cNvCxnSpPr>
            <a:stCxn id="20" idx="0"/>
            <a:endCxn id="30" idx="4"/>
          </p:cNvCxnSpPr>
          <p:nvPr/>
        </p:nvCxnSpPr>
        <p:spPr>
          <a:xfrm flipV="1">
            <a:off x="6811914" y="1699333"/>
            <a:ext cx="307103" cy="29682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41273" y="3289549"/>
            <a:ext cx="1464515" cy="590931"/>
          </a:xfrm>
          <a:prstGeom prst="rect">
            <a:avLst/>
          </a:prstGeom>
          <a:noFill/>
        </p:spPr>
        <p:txBody>
          <a:bodyPr wrap="square" rtlCol="0">
            <a:spAutoFit/>
          </a:bodyPr>
          <a:lstStyle/>
          <a:p>
            <a:pPr algn="ctr"/>
            <a:r>
              <a:rPr lang="en-AU" sz="1600" dirty="0"/>
              <a:t>t2</a:t>
            </a:r>
          </a:p>
          <a:p>
            <a:pPr algn="ctr"/>
            <a:r>
              <a:rPr lang="en-AU" sz="1600" dirty="0"/>
              <a:t>block is mined</a:t>
            </a:r>
          </a:p>
        </p:txBody>
      </p:sp>
      <p:sp>
        <p:nvSpPr>
          <p:cNvPr id="66" name="Left Brace 65"/>
          <p:cNvSpPr/>
          <p:nvPr/>
        </p:nvSpPr>
        <p:spPr>
          <a:xfrm rot="16200000">
            <a:off x="2999838" y="4330984"/>
            <a:ext cx="157588" cy="989796"/>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620" dirty="0"/>
          </a:p>
        </p:txBody>
      </p:sp>
      <p:sp>
        <p:nvSpPr>
          <p:cNvPr id="67" name="Left Brace 66"/>
          <p:cNvSpPr/>
          <p:nvPr/>
        </p:nvSpPr>
        <p:spPr>
          <a:xfrm rot="16200000">
            <a:off x="5364283" y="3457588"/>
            <a:ext cx="157588" cy="2737673"/>
          </a:xfrm>
          <a:prstGeom prst="leftBrace">
            <a:avLst>
              <a:gd name="adj1" fmla="val 342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620" dirty="0"/>
          </a:p>
        </p:txBody>
      </p:sp>
      <p:sp>
        <p:nvSpPr>
          <p:cNvPr id="69" name="Rectangle 68"/>
          <p:cNvSpPr/>
          <p:nvPr/>
        </p:nvSpPr>
        <p:spPr>
          <a:xfrm>
            <a:off x="911524" y="1995079"/>
            <a:ext cx="473423" cy="47315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70" name="Rectangle 69"/>
          <p:cNvSpPr/>
          <p:nvPr/>
        </p:nvSpPr>
        <p:spPr>
          <a:xfrm>
            <a:off x="7075172" y="1996317"/>
            <a:ext cx="473423" cy="47315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76" name="Left Brace 75"/>
          <p:cNvSpPr/>
          <p:nvPr/>
        </p:nvSpPr>
        <p:spPr>
          <a:xfrm rot="16200000">
            <a:off x="3745092" y="4578370"/>
            <a:ext cx="157588" cy="500712"/>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620" dirty="0"/>
          </a:p>
        </p:txBody>
      </p:sp>
      <p:sp>
        <p:nvSpPr>
          <p:cNvPr id="77" name="Left Brace 76"/>
          <p:cNvSpPr/>
          <p:nvPr/>
        </p:nvSpPr>
        <p:spPr>
          <a:xfrm rot="16200000">
            <a:off x="2361973" y="4682915"/>
            <a:ext cx="157588" cy="285935"/>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620" dirty="0"/>
          </a:p>
        </p:txBody>
      </p:sp>
      <p:sp>
        <p:nvSpPr>
          <p:cNvPr id="78" name="Left Brace 77"/>
          <p:cNvSpPr/>
          <p:nvPr/>
        </p:nvSpPr>
        <p:spPr>
          <a:xfrm rot="16200000">
            <a:off x="6890163" y="4684502"/>
            <a:ext cx="157588" cy="300118"/>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620" dirty="0"/>
          </a:p>
        </p:txBody>
      </p:sp>
      <p:sp>
        <p:nvSpPr>
          <p:cNvPr id="79" name="TextBox 78"/>
          <p:cNvSpPr txBox="1"/>
          <p:nvPr/>
        </p:nvSpPr>
        <p:spPr>
          <a:xfrm>
            <a:off x="3566424" y="4904675"/>
            <a:ext cx="323881" cy="258532"/>
          </a:xfrm>
          <a:prstGeom prst="rect">
            <a:avLst/>
          </a:prstGeom>
          <a:noFill/>
        </p:spPr>
        <p:txBody>
          <a:bodyPr wrap="square" rtlCol="0">
            <a:spAutoFit/>
          </a:bodyPr>
          <a:lstStyle/>
          <a:p>
            <a:pPr algn="ctr"/>
            <a:r>
              <a:rPr lang="en-AU" sz="1080" i="1" dirty="0"/>
              <a:t>+</a:t>
            </a:r>
          </a:p>
        </p:txBody>
      </p:sp>
      <p:sp>
        <p:nvSpPr>
          <p:cNvPr id="80" name="TextBox 79"/>
          <p:cNvSpPr txBox="1"/>
          <p:nvPr/>
        </p:nvSpPr>
        <p:spPr>
          <a:xfrm>
            <a:off x="6140913" y="4904675"/>
            <a:ext cx="323881" cy="258532"/>
          </a:xfrm>
          <a:prstGeom prst="rect">
            <a:avLst/>
          </a:prstGeom>
          <a:noFill/>
        </p:spPr>
        <p:txBody>
          <a:bodyPr wrap="square" rtlCol="0">
            <a:spAutoFit/>
          </a:bodyPr>
          <a:lstStyle/>
          <a:p>
            <a:pPr algn="ctr"/>
            <a:r>
              <a:rPr lang="en-AU" sz="1080" i="1" dirty="0"/>
              <a:t>+</a:t>
            </a:r>
          </a:p>
        </p:txBody>
      </p:sp>
      <p:sp>
        <p:nvSpPr>
          <p:cNvPr id="81" name="TextBox 80"/>
          <p:cNvSpPr txBox="1"/>
          <p:nvPr/>
        </p:nvSpPr>
        <p:spPr>
          <a:xfrm>
            <a:off x="2314550" y="4904675"/>
            <a:ext cx="323881" cy="258532"/>
          </a:xfrm>
          <a:prstGeom prst="rect">
            <a:avLst/>
          </a:prstGeom>
          <a:noFill/>
        </p:spPr>
        <p:txBody>
          <a:bodyPr wrap="square" rtlCol="0">
            <a:spAutoFit/>
          </a:bodyPr>
          <a:lstStyle/>
          <a:p>
            <a:pPr algn="ctr"/>
            <a:r>
              <a:rPr lang="en-AU" sz="1080" i="1" dirty="0"/>
              <a:t>+</a:t>
            </a:r>
          </a:p>
        </p:txBody>
      </p:sp>
      <p:sp>
        <p:nvSpPr>
          <p:cNvPr id="82" name="TextBox 81"/>
          <p:cNvSpPr txBox="1"/>
          <p:nvPr/>
        </p:nvSpPr>
        <p:spPr>
          <a:xfrm>
            <a:off x="4632961" y="4904675"/>
            <a:ext cx="323881" cy="258532"/>
          </a:xfrm>
          <a:prstGeom prst="rect">
            <a:avLst/>
          </a:prstGeom>
          <a:noFill/>
        </p:spPr>
        <p:txBody>
          <a:bodyPr wrap="square" rtlCol="0">
            <a:spAutoFit/>
          </a:bodyPr>
          <a:lstStyle/>
          <a:p>
            <a:pPr algn="ctr"/>
            <a:r>
              <a:rPr lang="en-AU" sz="1080" i="1" dirty="0"/>
              <a:t>+</a:t>
            </a:r>
          </a:p>
        </p:txBody>
      </p:sp>
      <p:sp>
        <p:nvSpPr>
          <p:cNvPr id="83" name="TextBox 82"/>
          <p:cNvSpPr txBox="1"/>
          <p:nvPr/>
        </p:nvSpPr>
        <p:spPr>
          <a:xfrm>
            <a:off x="1039826" y="4904675"/>
            <a:ext cx="1587959" cy="258532"/>
          </a:xfrm>
          <a:prstGeom prst="rect">
            <a:avLst/>
          </a:prstGeom>
          <a:noFill/>
        </p:spPr>
        <p:txBody>
          <a:bodyPr wrap="square" rtlCol="0">
            <a:spAutoFit/>
          </a:bodyPr>
          <a:lstStyle/>
          <a:p>
            <a:pPr algn="ctr"/>
            <a:r>
              <a:rPr lang="en-AU" sz="1080" i="1" dirty="0"/>
              <a:t>TX propagation time</a:t>
            </a:r>
          </a:p>
        </p:txBody>
      </p:sp>
      <p:sp>
        <p:nvSpPr>
          <p:cNvPr id="84" name="TextBox 83"/>
          <p:cNvSpPr txBox="1"/>
          <p:nvPr/>
        </p:nvSpPr>
        <p:spPr>
          <a:xfrm>
            <a:off x="6228184" y="4904675"/>
            <a:ext cx="1665340" cy="258532"/>
          </a:xfrm>
          <a:prstGeom prst="rect">
            <a:avLst/>
          </a:prstGeom>
          <a:noFill/>
        </p:spPr>
        <p:txBody>
          <a:bodyPr wrap="square" rtlCol="0">
            <a:spAutoFit/>
          </a:bodyPr>
          <a:lstStyle/>
          <a:p>
            <a:pPr algn="ctr"/>
            <a:r>
              <a:rPr lang="en-AU" sz="1080" i="1" dirty="0"/>
              <a:t>Block propagation time</a:t>
            </a:r>
          </a:p>
        </p:txBody>
      </p:sp>
      <p:sp>
        <p:nvSpPr>
          <p:cNvPr id="85" name="TextBox 84"/>
          <p:cNvSpPr txBox="1"/>
          <p:nvPr/>
        </p:nvSpPr>
        <p:spPr>
          <a:xfrm>
            <a:off x="3717724" y="4904675"/>
            <a:ext cx="1214316" cy="424732"/>
          </a:xfrm>
          <a:prstGeom prst="rect">
            <a:avLst/>
          </a:prstGeom>
          <a:noFill/>
        </p:spPr>
        <p:txBody>
          <a:bodyPr wrap="square" rtlCol="0">
            <a:spAutoFit/>
          </a:bodyPr>
          <a:lstStyle/>
          <a:p>
            <a:r>
              <a:rPr lang="en-AU" sz="1080" i="1" dirty="0"/>
              <a:t>Block </a:t>
            </a:r>
          </a:p>
          <a:p>
            <a:r>
              <a:rPr lang="en-AU" sz="1080" i="1" dirty="0"/>
              <a:t>preparation time</a:t>
            </a:r>
          </a:p>
        </p:txBody>
      </p:sp>
      <p:sp>
        <p:nvSpPr>
          <p:cNvPr id="4" name="Slide Number Placeholder 3">
            <a:extLst>
              <a:ext uri="{FF2B5EF4-FFF2-40B4-BE49-F238E27FC236}">
                <a16:creationId xmlns:a16="http://schemas.microsoft.com/office/drawing/2014/main" id="{DD1DAF43-B900-62A7-3681-6D84DC86FEF7}"/>
              </a:ext>
            </a:extLst>
          </p:cNvPr>
          <p:cNvSpPr>
            <a:spLocks noGrp="1"/>
          </p:cNvSpPr>
          <p:nvPr>
            <p:ph type="sldNum" sz="quarter" idx="4"/>
          </p:nvPr>
        </p:nvSpPr>
        <p:spPr/>
        <p:txBody>
          <a:bodyPr/>
          <a:lstStyle/>
          <a:p>
            <a:fld id="{97F98C0B-273E-428A-ABCF-EBED2BA25188}" type="slidenum">
              <a:rPr lang="en-US" smtClean="0"/>
              <a:t>19</a:t>
            </a:fld>
            <a:endParaRPr lang="en-US"/>
          </a:p>
        </p:txBody>
      </p:sp>
    </p:spTree>
    <p:extLst>
      <p:ext uri="{BB962C8B-B14F-4D97-AF65-F5344CB8AC3E}">
        <p14:creationId xmlns:p14="http://schemas.microsoft.com/office/powerpoint/2010/main" val="364115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a:xfrm>
            <a:off x="648001" y="1272399"/>
            <a:ext cx="7911799" cy="3695843"/>
          </a:xfrm>
        </p:spPr>
        <p:txBody>
          <a:bodyPr/>
          <a:lstStyle/>
          <a:p>
            <a:r>
              <a:rPr lang="en-AU" dirty="0"/>
              <a:t>Functional suitability</a:t>
            </a:r>
          </a:p>
          <a:p>
            <a:r>
              <a:rPr lang="en-AU" dirty="0"/>
              <a:t>Performance efficiency</a:t>
            </a:r>
          </a:p>
          <a:p>
            <a:pPr lvl="1"/>
            <a:r>
              <a:rPr lang="en-AU" sz="1800" dirty="0"/>
              <a:t>Time behaviour</a:t>
            </a:r>
          </a:p>
          <a:p>
            <a:pPr lvl="2"/>
            <a:r>
              <a:rPr lang="en-AU" sz="1800" dirty="0"/>
              <a:t>Latency &amp; throughput</a:t>
            </a:r>
          </a:p>
          <a:p>
            <a:r>
              <a:rPr lang="en-AU" dirty="0"/>
              <a:t>Reliability</a:t>
            </a:r>
          </a:p>
          <a:p>
            <a:pPr lvl="1"/>
            <a:r>
              <a:rPr lang="en-AU" sz="1800" dirty="0"/>
              <a:t>Availability</a:t>
            </a:r>
          </a:p>
          <a:p>
            <a:pPr lvl="1"/>
            <a:r>
              <a:rPr lang="en-AU" sz="1800" dirty="0"/>
              <a:t>Recoverability</a:t>
            </a:r>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a:xfrm>
            <a:off x="648000" y="287999"/>
            <a:ext cx="6631640" cy="648000"/>
          </a:xfrm>
        </p:spPr>
        <p:txBody>
          <a:bodyPr/>
          <a:lstStyle/>
          <a:p>
            <a:r>
              <a:rPr lang="en-AU" dirty="0"/>
              <a:t>Outline</a:t>
            </a:r>
          </a:p>
        </p:txBody>
      </p:sp>
      <p:sp>
        <p:nvSpPr>
          <p:cNvPr id="8" name="Slide Number Placeholder 7">
            <a:extLst>
              <a:ext uri="{FF2B5EF4-FFF2-40B4-BE49-F238E27FC236}">
                <a16:creationId xmlns:a16="http://schemas.microsoft.com/office/drawing/2014/main" id="{1F9A5B20-75CF-6BDE-8EE4-7D22082D188D}"/>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04940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025664" y="2382511"/>
            <a:ext cx="473423" cy="467256"/>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 name="Title 1"/>
          <p:cNvSpPr>
            <a:spLocks noGrp="1"/>
          </p:cNvSpPr>
          <p:nvPr>
            <p:ph type="title"/>
          </p:nvPr>
        </p:nvSpPr>
        <p:spPr/>
        <p:txBody>
          <a:bodyPr>
            <a:normAutofit/>
          </a:bodyPr>
          <a:lstStyle/>
          <a:p>
            <a:r>
              <a:rPr lang="en-AU" dirty="0"/>
              <a:t>… Also, Major Sources of Variation in Latency</a:t>
            </a:r>
          </a:p>
        </p:txBody>
      </p:sp>
      <p:sp>
        <p:nvSpPr>
          <p:cNvPr id="8" name="Oval 7"/>
          <p:cNvSpPr/>
          <p:nvPr/>
        </p:nvSpPr>
        <p:spPr>
          <a:xfrm>
            <a:off x="2643423" y="2480539"/>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9" name="Rectangle 8"/>
          <p:cNvSpPr/>
          <p:nvPr/>
        </p:nvSpPr>
        <p:spPr>
          <a:xfrm>
            <a:off x="4021105" y="1872148"/>
            <a:ext cx="473423" cy="46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3" name="Oval 12"/>
          <p:cNvSpPr/>
          <p:nvPr/>
        </p:nvSpPr>
        <p:spPr>
          <a:xfrm>
            <a:off x="4131279" y="2480540"/>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4" name="TextBox 13"/>
          <p:cNvSpPr txBox="1"/>
          <p:nvPr/>
        </p:nvSpPr>
        <p:spPr>
          <a:xfrm>
            <a:off x="2395723" y="3665940"/>
            <a:ext cx="727835" cy="830997"/>
          </a:xfrm>
          <a:prstGeom prst="rect">
            <a:avLst/>
          </a:prstGeom>
          <a:noFill/>
        </p:spPr>
        <p:txBody>
          <a:bodyPr wrap="square" rtlCol="0">
            <a:spAutoFit/>
          </a:bodyPr>
          <a:lstStyle/>
          <a:p>
            <a:pPr algn="ctr"/>
            <a:r>
              <a:rPr lang="en-AU" sz="1600" dirty="0"/>
              <a:t>t</a:t>
            </a:r>
            <a:r>
              <a:rPr lang="en-AU" sz="1600" baseline="-25000" dirty="0"/>
              <a:t>1</a:t>
            </a:r>
          </a:p>
          <a:p>
            <a:pPr algn="ctr"/>
            <a:r>
              <a:rPr lang="en-AU" sz="1600" dirty="0"/>
              <a:t>TX sent</a:t>
            </a:r>
          </a:p>
        </p:txBody>
      </p:sp>
      <p:sp>
        <p:nvSpPr>
          <p:cNvPr id="15" name="TextBox 14"/>
          <p:cNvSpPr txBox="1"/>
          <p:nvPr/>
        </p:nvSpPr>
        <p:spPr>
          <a:xfrm>
            <a:off x="3408808" y="3665940"/>
            <a:ext cx="1706206" cy="830997"/>
          </a:xfrm>
          <a:prstGeom prst="rect">
            <a:avLst/>
          </a:prstGeom>
          <a:noFill/>
        </p:spPr>
        <p:txBody>
          <a:bodyPr wrap="square" rtlCol="0">
            <a:spAutoFit/>
          </a:bodyPr>
          <a:lstStyle/>
          <a:p>
            <a:pPr algn="ctr"/>
            <a:r>
              <a:rPr lang="en-AU" sz="1600" dirty="0"/>
              <a:t>t</a:t>
            </a:r>
            <a:r>
              <a:rPr lang="en-AU" sz="1600" baseline="-25000" dirty="0"/>
              <a:t>2</a:t>
            </a:r>
          </a:p>
          <a:p>
            <a:pPr algn="ctr"/>
            <a:r>
              <a:rPr lang="en-AU" sz="1600" dirty="0"/>
              <a:t>Miner includes TX in candidate block</a:t>
            </a:r>
          </a:p>
        </p:txBody>
      </p:sp>
      <p:sp>
        <p:nvSpPr>
          <p:cNvPr id="18" name="TextBox 17"/>
          <p:cNvSpPr txBox="1"/>
          <p:nvPr/>
        </p:nvSpPr>
        <p:spPr>
          <a:xfrm>
            <a:off x="6196899" y="3665939"/>
            <a:ext cx="2004305" cy="840230"/>
          </a:xfrm>
          <a:prstGeom prst="rect">
            <a:avLst/>
          </a:prstGeom>
          <a:noFill/>
        </p:spPr>
        <p:txBody>
          <a:bodyPr wrap="square" rtlCol="0">
            <a:spAutoFit/>
          </a:bodyPr>
          <a:lstStyle/>
          <a:p>
            <a:pPr algn="ctr"/>
            <a:r>
              <a:rPr lang="en-AU" sz="1600" dirty="0"/>
              <a:t>t</a:t>
            </a:r>
            <a:r>
              <a:rPr lang="en-AU" sz="1600" baseline="-25000" dirty="0"/>
              <a:t>3</a:t>
            </a:r>
          </a:p>
          <a:p>
            <a:pPr algn="ctr"/>
            <a:r>
              <a:rPr lang="en-AU" sz="1600" dirty="0"/>
              <a:t>TX is observed in new mined block</a:t>
            </a:r>
          </a:p>
        </p:txBody>
      </p:sp>
      <p:sp>
        <p:nvSpPr>
          <p:cNvPr id="20" name="Rectangle 19"/>
          <p:cNvSpPr/>
          <p:nvPr/>
        </p:nvSpPr>
        <p:spPr>
          <a:xfrm>
            <a:off x="6962341" y="2390244"/>
            <a:ext cx="473423" cy="46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2" name="Oval 21"/>
          <p:cNvSpPr/>
          <p:nvPr/>
        </p:nvSpPr>
        <p:spPr>
          <a:xfrm>
            <a:off x="7079589" y="2583287"/>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3" name="Rectangle 22"/>
          <p:cNvSpPr/>
          <p:nvPr/>
        </p:nvSpPr>
        <p:spPr>
          <a:xfrm>
            <a:off x="1578298" y="1872148"/>
            <a:ext cx="473423" cy="467256"/>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9" name="TextBox 28"/>
          <p:cNvSpPr txBox="1"/>
          <p:nvPr/>
        </p:nvSpPr>
        <p:spPr>
          <a:xfrm>
            <a:off x="1043608" y="3665940"/>
            <a:ext cx="1509428" cy="1077218"/>
          </a:xfrm>
          <a:prstGeom prst="rect">
            <a:avLst/>
          </a:prstGeom>
          <a:noFill/>
        </p:spPr>
        <p:txBody>
          <a:bodyPr wrap="square" rtlCol="0">
            <a:spAutoFit/>
          </a:bodyPr>
          <a:lstStyle/>
          <a:p>
            <a:pPr algn="ctr"/>
            <a:r>
              <a:rPr lang="en-AU" sz="1600" dirty="0"/>
              <a:t>t</a:t>
            </a:r>
            <a:r>
              <a:rPr lang="en-AU" sz="1600" baseline="-25000" dirty="0"/>
              <a:t>0</a:t>
            </a:r>
            <a:br>
              <a:rPr lang="en-AU" sz="1600" dirty="0"/>
            </a:br>
            <a:r>
              <a:rPr lang="en-AU" sz="1600" dirty="0"/>
              <a:t>Start mining on previous candidate block</a:t>
            </a:r>
          </a:p>
        </p:txBody>
      </p:sp>
      <p:sp>
        <p:nvSpPr>
          <p:cNvPr id="3" name="Smiley Face 2"/>
          <p:cNvSpPr/>
          <p:nvPr/>
        </p:nvSpPr>
        <p:spPr>
          <a:xfrm>
            <a:off x="2566494" y="1489348"/>
            <a:ext cx="397204" cy="397204"/>
          </a:xfrm>
          <a:prstGeom prst="smileyFac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1620" dirty="0"/>
          </a:p>
        </p:txBody>
      </p:sp>
      <p:sp>
        <p:nvSpPr>
          <p:cNvPr id="30" name="Smiley Face 29"/>
          <p:cNvSpPr/>
          <p:nvPr/>
        </p:nvSpPr>
        <p:spPr>
          <a:xfrm>
            <a:off x="7002474" y="1489348"/>
            <a:ext cx="397204" cy="397204"/>
          </a:xfrm>
          <a:prstGeom prst="smileyFac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1620" dirty="0"/>
          </a:p>
        </p:txBody>
      </p:sp>
      <p:cxnSp>
        <p:nvCxnSpPr>
          <p:cNvPr id="5" name="Straight Arrow Connector 4"/>
          <p:cNvCxnSpPr>
            <a:stCxn id="3" idx="4"/>
            <a:endCxn id="8" idx="0"/>
          </p:cNvCxnSpPr>
          <p:nvPr/>
        </p:nvCxnSpPr>
        <p:spPr>
          <a:xfrm flipH="1">
            <a:off x="2762886" y="1886553"/>
            <a:ext cx="2211" cy="59398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a:endCxn id="30" idx="4"/>
          </p:cNvCxnSpPr>
          <p:nvPr/>
        </p:nvCxnSpPr>
        <p:spPr>
          <a:xfrm flipV="1">
            <a:off x="7199052" y="1886552"/>
            <a:ext cx="2024" cy="50369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35436" y="1489349"/>
            <a:ext cx="2232214" cy="1089529"/>
          </a:xfrm>
          <a:prstGeom prst="rect">
            <a:avLst/>
          </a:prstGeom>
          <a:noFill/>
          <a:ln>
            <a:solidFill>
              <a:srgbClr val="FF0000"/>
            </a:solidFill>
          </a:ln>
        </p:spPr>
        <p:txBody>
          <a:bodyPr wrap="none" rtlCol="0">
            <a:spAutoFit/>
          </a:bodyPr>
          <a:lstStyle/>
          <a:p>
            <a:r>
              <a:rPr lang="en-AU" sz="1620" dirty="0">
                <a:solidFill>
                  <a:srgbClr val="0070C0"/>
                </a:solidFill>
              </a:rPr>
              <a:t>Probability of TX</a:t>
            </a:r>
            <a:br>
              <a:rPr lang="en-AU" sz="1620" dirty="0">
                <a:solidFill>
                  <a:srgbClr val="0070C0"/>
                </a:solidFill>
              </a:rPr>
            </a:br>
            <a:r>
              <a:rPr lang="en-AU" sz="1620" dirty="0">
                <a:solidFill>
                  <a:srgbClr val="0070C0"/>
                </a:solidFill>
              </a:rPr>
              <a:t>inclusion?! May have to</a:t>
            </a:r>
            <a:br>
              <a:rPr lang="en-AU" sz="1620" dirty="0">
                <a:solidFill>
                  <a:srgbClr val="0070C0"/>
                </a:solidFill>
              </a:rPr>
            </a:br>
            <a:r>
              <a:rPr lang="en-AU" sz="1620" dirty="0">
                <a:solidFill>
                  <a:srgbClr val="0070C0"/>
                </a:solidFill>
              </a:rPr>
              <a:t>wait for another block!</a:t>
            </a:r>
            <a:br>
              <a:rPr lang="en-AU" sz="1620" dirty="0">
                <a:solidFill>
                  <a:srgbClr val="0070C0"/>
                </a:solidFill>
              </a:rPr>
            </a:br>
            <a:r>
              <a:rPr lang="en-AU" sz="1620" dirty="0">
                <a:solidFill>
                  <a:srgbClr val="0070C0"/>
                </a:solidFill>
              </a:rPr>
              <a:t>Also, affected by fees …</a:t>
            </a:r>
          </a:p>
        </p:txBody>
      </p:sp>
      <p:sp>
        <p:nvSpPr>
          <p:cNvPr id="35" name="TextBox 34"/>
          <p:cNvSpPr txBox="1"/>
          <p:nvPr/>
        </p:nvSpPr>
        <p:spPr>
          <a:xfrm>
            <a:off x="2841267" y="3106624"/>
            <a:ext cx="1322798" cy="830997"/>
          </a:xfrm>
          <a:prstGeom prst="rect">
            <a:avLst/>
          </a:prstGeom>
          <a:noFill/>
          <a:ln>
            <a:solidFill>
              <a:srgbClr val="FF0000"/>
            </a:solidFill>
          </a:ln>
        </p:spPr>
        <p:txBody>
          <a:bodyPr wrap="none" rtlCol="0">
            <a:spAutoFit/>
          </a:bodyPr>
          <a:lstStyle/>
          <a:p>
            <a:pPr algn="ctr"/>
            <a:r>
              <a:rPr lang="en-AU" sz="1600" dirty="0">
                <a:solidFill>
                  <a:srgbClr val="0070C0"/>
                </a:solidFill>
              </a:rPr>
              <a:t>Arrival time</a:t>
            </a:r>
            <a:br>
              <a:rPr lang="en-AU" sz="1600" dirty="0">
                <a:solidFill>
                  <a:srgbClr val="0070C0"/>
                </a:solidFill>
              </a:rPr>
            </a:br>
            <a:r>
              <a:rPr lang="en-AU" sz="1600" dirty="0">
                <a:solidFill>
                  <a:srgbClr val="0070C0"/>
                </a:solidFill>
              </a:rPr>
              <a:t>within mining</a:t>
            </a:r>
            <a:br>
              <a:rPr lang="en-AU" sz="1600" dirty="0">
                <a:solidFill>
                  <a:srgbClr val="0070C0"/>
                </a:solidFill>
              </a:rPr>
            </a:br>
            <a:r>
              <a:rPr lang="en-AU" sz="1600" dirty="0">
                <a:solidFill>
                  <a:srgbClr val="0070C0"/>
                </a:solidFill>
              </a:rPr>
              <a:t>window?</a:t>
            </a:r>
          </a:p>
        </p:txBody>
      </p:sp>
      <p:sp>
        <p:nvSpPr>
          <p:cNvPr id="36" name="TextBox 35"/>
          <p:cNvSpPr txBox="1"/>
          <p:nvPr/>
        </p:nvSpPr>
        <p:spPr>
          <a:xfrm>
            <a:off x="1785154" y="4931329"/>
            <a:ext cx="2442656" cy="341632"/>
          </a:xfrm>
          <a:prstGeom prst="rect">
            <a:avLst/>
          </a:prstGeom>
          <a:noFill/>
          <a:ln>
            <a:solidFill>
              <a:srgbClr val="FF0000"/>
            </a:solidFill>
          </a:ln>
        </p:spPr>
        <p:txBody>
          <a:bodyPr wrap="none" rtlCol="0">
            <a:spAutoFit/>
          </a:bodyPr>
          <a:lstStyle/>
          <a:p>
            <a:r>
              <a:rPr lang="en-AU" sz="1620" dirty="0">
                <a:solidFill>
                  <a:srgbClr val="0070C0"/>
                </a:solidFill>
              </a:rPr>
              <a:t>Previous inter-block time?</a:t>
            </a:r>
          </a:p>
        </p:txBody>
      </p:sp>
      <p:sp>
        <p:nvSpPr>
          <p:cNvPr id="37" name="TextBox 36"/>
          <p:cNvSpPr txBox="1"/>
          <p:nvPr/>
        </p:nvSpPr>
        <p:spPr>
          <a:xfrm>
            <a:off x="5115015" y="4931329"/>
            <a:ext cx="2355197" cy="341632"/>
          </a:xfrm>
          <a:prstGeom prst="rect">
            <a:avLst/>
          </a:prstGeom>
          <a:noFill/>
          <a:ln>
            <a:solidFill>
              <a:srgbClr val="FF0000"/>
            </a:solidFill>
          </a:ln>
        </p:spPr>
        <p:txBody>
          <a:bodyPr wrap="none" rtlCol="0">
            <a:spAutoFit/>
          </a:bodyPr>
          <a:lstStyle/>
          <a:p>
            <a:r>
              <a:rPr lang="en-AU" sz="1620" dirty="0">
                <a:solidFill>
                  <a:srgbClr val="0070C0"/>
                </a:solidFill>
              </a:rPr>
              <a:t>Current inter-block time?</a:t>
            </a:r>
          </a:p>
        </p:txBody>
      </p:sp>
      <p:cxnSp>
        <p:nvCxnSpPr>
          <p:cNvPr id="10" name="Straight Arrow Connector 9"/>
          <p:cNvCxnSpPr>
            <a:stCxn id="23" idx="3"/>
            <a:endCxn id="9" idx="1"/>
          </p:cNvCxnSpPr>
          <p:nvPr/>
        </p:nvCxnSpPr>
        <p:spPr>
          <a:xfrm>
            <a:off x="2051720" y="2105776"/>
            <a:ext cx="1969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21" idx="3"/>
            <a:endCxn id="20" idx="1"/>
          </p:cNvCxnSpPr>
          <p:nvPr/>
        </p:nvCxnSpPr>
        <p:spPr>
          <a:xfrm>
            <a:off x="4499086" y="2616140"/>
            <a:ext cx="2463254" cy="7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1" idx="2"/>
            <a:endCxn id="15" idx="0"/>
          </p:cNvCxnSpPr>
          <p:nvPr/>
        </p:nvCxnSpPr>
        <p:spPr>
          <a:xfrm flipH="1">
            <a:off x="4261911" y="2849767"/>
            <a:ext cx="464" cy="816172"/>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4"/>
            <a:endCxn id="14" idx="0"/>
          </p:cNvCxnSpPr>
          <p:nvPr/>
        </p:nvCxnSpPr>
        <p:spPr>
          <a:xfrm flipH="1">
            <a:off x="2759641" y="2719463"/>
            <a:ext cx="3245" cy="946476"/>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a:stCxn id="23" idx="2"/>
            <a:endCxn id="29" idx="0"/>
          </p:cNvCxnSpPr>
          <p:nvPr/>
        </p:nvCxnSpPr>
        <p:spPr>
          <a:xfrm flipH="1">
            <a:off x="1798323" y="2339404"/>
            <a:ext cx="16687" cy="1326536"/>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a:off x="1689415" y="3124692"/>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4" name="Isosceles Triangle 23"/>
          <p:cNvSpPr/>
          <p:nvPr/>
        </p:nvSpPr>
        <p:spPr>
          <a:xfrm>
            <a:off x="2642389" y="3130595"/>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6" name="Isosceles Triangle 25"/>
          <p:cNvSpPr/>
          <p:nvPr/>
        </p:nvSpPr>
        <p:spPr>
          <a:xfrm>
            <a:off x="4142780" y="3130596"/>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42" name="Straight Connector 41"/>
          <p:cNvCxnSpPr>
            <a:stCxn id="20" idx="2"/>
            <a:endCxn id="18" idx="0"/>
          </p:cNvCxnSpPr>
          <p:nvPr/>
        </p:nvCxnSpPr>
        <p:spPr>
          <a:xfrm flipH="1">
            <a:off x="7199052" y="2857501"/>
            <a:ext cx="1" cy="80843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Isosceles Triangle 30"/>
          <p:cNvSpPr/>
          <p:nvPr/>
        </p:nvSpPr>
        <p:spPr>
          <a:xfrm>
            <a:off x="7084014" y="3130595"/>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7" name="Straight Connector 6"/>
          <p:cNvCxnSpPr/>
          <p:nvPr/>
        </p:nvCxnSpPr>
        <p:spPr>
          <a:xfrm>
            <a:off x="1525680" y="3062040"/>
            <a:ext cx="6256265"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3C1E0976-6547-9A26-93C2-E5CE13595832}"/>
              </a:ext>
            </a:extLst>
          </p:cNvPr>
          <p:cNvSpPr>
            <a:spLocks noGrp="1"/>
          </p:cNvSpPr>
          <p:nvPr>
            <p:ph type="sldNum" sz="quarter" idx="4"/>
          </p:nvPr>
        </p:nvSpPr>
        <p:spPr/>
        <p:txBody>
          <a:bodyPr/>
          <a:lstStyle/>
          <a:p>
            <a:fld id="{97F98C0B-273E-428A-ABCF-EBED2BA25188}" type="slidenum">
              <a:rPr lang="en-US" smtClean="0"/>
              <a:t>20</a:t>
            </a:fld>
            <a:endParaRPr lang="en-US"/>
          </a:p>
        </p:txBody>
      </p:sp>
    </p:spTree>
    <p:extLst>
      <p:ext uri="{BB962C8B-B14F-4D97-AF65-F5344CB8AC3E}">
        <p14:creationId xmlns:p14="http://schemas.microsoft.com/office/powerpoint/2010/main" val="405164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460" y="1129309"/>
            <a:ext cx="3568476" cy="2401609"/>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171874" y="1057301"/>
            <a:ext cx="4158944" cy="2233081"/>
          </a:xfrm>
          <a:prstGeom prst="rect">
            <a:avLst/>
          </a:prstGeom>
        </p:spPr>
      </p:pic>
      <p:sp>
        <p:nvSpPr>
          <p:cNvPr id="6" name="Content Placeholder 5"/>
          <p:cNvSpPr>
            <a:spLocks noGrp="1"/>
          </p:cNvSpPr>
          <p:nvPr>
            <p:ph idx="1"/>
          </p:nvPr>
        </p:nvSpPr>
        <p:spPr>
          <a:xfrm>
            <a:off x="648000" y="3963704"/>
            <a:ext cx="7920000" cy="959760"/>
          </a:xfrm>
        </p:spPr>
        <p:txBody>
          <a:bodyPr>
            <a:normAutofit fontScale="92500" lnSpcReduction="20000"/>
          </a:bodyPr>
          <a:lstStyle/>
          <a:p>
            <a:r>
              <a:rPr lang="en-AU" sz="2200" dirty="0"/>
              <a:t>But with a lot of variation!  Some depends on TX fee</a:t>
            </a:r>
          </a:p>
          <a:p>
            <a:r>
              <a:rPr lang="en-AU" sz="2200" dirty="0"/>
              <a:t>Not 1.5 x inter-block time; in practice more like ~1.9 x inter-block time?</a:t>
            </a:r>
          </a:p>
          <a:p>
            <a:r>
              <a:rPr lang="en-AU" sz="2200" dirty="0"/>
              <a:t>Design your system to cope with this to meet requirements</a:t>
            </a:r>
          </a:p>
        </p:txBody>
      </p:sp>
      <p:sp>
        <p:nvSpPr>
          <p:cNvPr id="2" name="Title 1"/>
          <p:cNvSpPr>
            <a:spLocks noGrp="1"/>
          </p:cNvSpPr>
          <p:nvPr>
            <p:ph type="title"/>
          </p:nvPr>
        </p:nvSpPr>
        <p:spPr/>
        <p:txBody>
          <a:bodyPr/>
          <a:lstStyle/>
          <a:p>
            <a:r>
              <a:rPr lang="en-US" dirty="0"/>
              <a:t>High Variation of Latency</a:t>
            </a:r>
          </a:p>
        </p:txBody>
      </p:sp>
      <p:sp>
        <p:nvSpPr>
          <p:cNvPr id="5" name="TextBox 4"/>
          <p:cNvSpPr txBox="1"/>
          <p:nvPr/>
        </p:nvSpPr>
        <p:spPr>
          <a:xfrm>
            <a:off x="4211961" y="3289549"/>
            <a:ext cx="4856459" cy="535531"/>
          </a:xfrm>
          <a:prstGeom prst="rect">
            <a:avLst/>
          </a:prstGeom>
          <a:noFill/>
        </p:spPr>
        <p:txBody>
          <a:bodyPr wrap="square" rtlCol="0">
            <a:spAutoFit/>
          </a:bodyPr>
          <a:lstStyle/>
          <a:p>
            <a:r>
              <a:rPr lang="en-AU" sz="1440" dirty="0"/>
              <a:t>N.B.: with 11 “confirmation blocks” adding a large “constant”-ish factor on the main cause of difference in latency variation</a:t>
            </a:r>
          </a:p>
        </p:txBody>
      </p:sp>
      <p:sp>
        <p:nvSpPr>
          <p:cNvPr id="3" name="Slide Number Placeholder 2">
            <a:extLst>
              <a:ext uri="{FF2B5EF4-FFF2-40B4-BE49-F238E27FC236}">
                <a16:creationId xmlns:a16="http://schemas.microsoft.com/office/drawing/2014/main" id="{516B4D9C-B873-7FCA-FD21-44B3CD57CAD4}"/>
              </a:ext>
            </a:extLst>
          </p:cNvPr>
          <p:cNvSpPr>
            <a:spLocks noGrp="1"/>
          </p:cNvSpPr>
          <p:nvPr>
            <p:ph type="sldNum" sz="quarter" idx="4"/>
          </p:nvPr>
        </p:nvSpPr>
        <p:spPr/>
        <p:txBody>
          <a:bodyPr/>
          <a:lstStyle/>
          <a:p>
            <a:fld id="{97F98C0B-273E-428A-ABCF-EBED2BA25188}" type="slidenum">
              <a:rPr lang="en-US" smtClean="0"/>
              <a:t>21</a:t>
            </a:fld>
            <a:endParaRPr lang="en-US"/>
          </a:p>
        </p:txBody>
      </p:sp>
    </p:spTree>
    <p:extLst>
      <p:ext uri="{BB962C8B-B14F-4D97-AF65-F5344CB8AC3E}">
        <p14:creationId xmlns:p14="http://schemas.microsoft.com/office/powerpoint/2010/main" val="3745203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8" idx="4"/>
            <a:endCxn id="14" idx="0"/>
          </p:cNvCxnSpPr>
          <p:nvPr/>
        </p:nvCxnSpPr>
        <p:spPr>
          <a:xfrm flipH="1">
            <a:off x="2575607" y="2162644"/>
            <a:ext cx="3702" cy="1436552"/>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57" idx="0"/>
          </p:cNvCxnSpPr>
          <p:nvPr/>
        </p:nvCxnSpPr>
        <p:spPr>
          <a:xfrm flipH="1">
            <a:off x="4071132" y="2283588"/>
            <a:ext cx="1" cy="1315608"/>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7" idx="2"/>
            <a:endCxn id="29" idx="0"/>
          </p:cNvCxnSpPr>
          <p:nvPr/>
        </p:nvCxnSpPr>
        <p:spPr>
          <a:xfrm flipH="1">
            <a:off x="1642344" y="2286783"/>
            <a:ext cx="14610" cy="633058"/>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AU" dirty="0"/>
              <a:t>TX Inclusion with PoA in Private Blockchains</a:t>
            </a:r>
          </a:p>
        </p:txBody>
      </p:sp>
      <p:cxnSp>
        <p:nvCxnSpPr>
          <p:cNvPr id="7" name="Straight Connector 6"/>
          <p:cNvCxnSpPr/>
          <p:nvPr/>
        </p:nvCxnSpPr>
        <p:spPr>
          <a:xfrm>
            <a:off x="1342105" y="2433213"/>
            <a:ext cx="6256265"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459847" y="1923720"/>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1" name="Isosceles Triangle 10"/>
          <p:cNvSpPr/>
          <p:nvPr/>
        </p:nvSpPr>
        <p:spPr>
          <a:xfrm>
            <a:off x="1539703" y="2488942"/>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4" name="TextBox 13"/>
          <p:cNvSpPr txBox="1"/>
          <p:nvPr/>
        </p:nvSpPr>
        <p:spPr>
          <a:xfrm>
            <a:off x="2211690" y="3599197"/>
            <a:ext cx="727835" cy="830997"/>
          </a:xfrm>
          <a:prstGeom prst="rect">
            <a:avLst/>
          </a:prstGeom>
          <a:noFill/>
        </p:spPr>
        <p:txBody>
          <a:bodyPr wrap="square" rtlCol="0">
            <a:spAutoFit/>
          </a:bodyPr>
          <a:lstStyle/>
          <a:p>
            <a:pPr algn="ctr"/>
            <a:r>
              <a:rPr lang="en-AU" sz="1600" dirty="0"/>
              <a:t>t</a:t>
            </a:r>
            <a:r>
              <a:rPr lang="en-AU" sz="1600" baseline="-25000" dirty="0"/>
              <a:t>1</a:t>
            </a:r>
          </a:p>
          <a:p>
            <a:pPr algn="ctr"/>
            <a:r>
              <a:rPr lang="en-AU" sz="1600" dirty="0"/>
              <a:t>TX sent</a:t>
            </a:r>
          </a:p>
        </p:txBody>
      </p:sp>
      <p:sp>
        <p:nvSpPr>
          <p:cNvPr id="19" name="TextBox 18"/>
          <p:cNvSpPr txBox="1"/>
          <p:nvPr/>
        </p:nvSpPr>
        <p:spPr>
          <a:xfrm>
            <a:off x="2333558" y="4386268"/>
            <a:ext cx="1972229" cy="286232"/>
          </a:xfrm>
          <a:prstGeom prst="rect">
            <a:avLst/>
          </a:prstGeom>
          <a:noFill/>
        </p:spPr>
        <p:txBody>
          <a:bodyPr wrap="square" rtlCol="0">
            <a:spAutoFit/>
          </a:bodyPr>
          <a:lstStyle/>
          <a:p>
            <a:pPr algn="ctr"/>
            <a:r>
              <a:rPr lang="en-AU" sz="1260" i="1" dirty="0"/>
              <a:t>Inter-block time / 2</a:t>
            </a:r>
          </a:p>
        </p:txBody>
      </p:sp>
      <p:sp>
        <p:nvSpPr>
          <p:cNvPr id="20" name="Rectangle 19"/>
          <p:cNvSpPr/>
          <p:nvPr/>
        </p:nvSpPr>
        <p:spPr>
          <a:xfrm>
            <a:off x="3834421" y="1816332"/>
            <a:ext cx="473423" cy="46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2" name="Oval 21"/>
          <p:cNvSpPr/>
          <p:nvPr/>
        </p:nvSpPr>
        <p:spPr>
          <a:xfrm>
            <a:off x="3951669" y="1942637"/>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3" name="Rectangle 22"/>
          <p:cNvSpPr/>
          <p:nvPr/>
        </p:nvSpPr>
        <p:spPr>
          <a:xfrm>
            <a:off x="3329220" y="1817095"/>
            <a:ext cx="473423" cy="467256"/>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4" name="Isosceles Triangle 23"/>
          <p:cNvSpPr/>
          <p:nvPr/>
        </p:nvSpPr>
        <p:spPr>
          <a:xfrm>
            <a:off x="2464271" y="2495864"/>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6" name="Isosceles Triangle 25"/>
          <p:cNvSpPr/>
          <p:nvPr/>
        </p:nvSpPr>
        <p:spPr>
          <a:xfrm>
            <a:off x="3959205" y="2501768"/>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29" name="TextBox 28"/>
          <p:cNvSpPr txBox="1"/>
          <p:nvPr/>
        </p:nvSpPr>
        <p:spPr>
          <a:xfrm>
            <a:off x="1043261" y="2919842"/>
            <a:ext cx="1198166" cy="830997"/>
          </a:xfrm>
          <a:prstGeom prst="rect">
            <a:avLst/>
          </a:prstGeom>
          <a:noFill/>
        </p:spPr>
        <p:txBody>
          <a:bodyPr wrap="square" rtlCol="0">
            <a:spAutoFit/>
          </a:bodyPr>
          <a:lstStyle/>
          <a:p>
            <a:pPr algn="ctr"/>
            <a:r>
              <a:rPr lang="en-AU" sz="1600" dirty="0"/>
              <a:t>t</a:t>
            </a:r>
            <a:r>
              <a:rPr lang="en-AU" sz="1600" baseline="-25000" dirty="0"/>
              <a:t>0</a:t>
            </a:r>
            <a:br>
              <a:rPr lang="en-AU" sz="1600" dirty="0"/>
            </a:br>
            <a:r>
              <a:rPr lang="en-AU" sz="1600" dirty="0"/>
              <a:t>Previous block</a:t>
            </a:r>
          </a:p>
        </p:txBody>
      </p:sp>
      <p:sp>
        <p:nvSpPr>
          <p:cNvPr id="3" name="Smiley Face 2"/>
          <p:cNvSpPr/>
          <p:nvPr/>
        </p:nvSpPr>
        <p:spPr>
          <a:xfrm>
            <a:off x="2377461" y="1281685"/>
            <a:ext cx="397204" cy="397204"/>
          </a:xfrm>
          <a:prstGeom prst="smileyFac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1620" dirty="0"/>
          </a:p>
        </p:txBody>
      </p:sp>
      <p:sp>
        <p:nvSpPr>
          <p:cNvPr id="30" name="Smiley Face 29"/>
          <p:cNvSpPr/>
          <p:nvPr/>
        </p:nvSpPr>
        <p:spPr>
          <a:xfrm>
            <a:off x="3879734" y="1273324"/>
            <a:ext cx="397204" cy="397204"/>
          </a:xfrm>
          <a:prstGeom prst="smileyFac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1620" dirty="0"/>
          </a:p>
        </p:txBody>
      </p:sp>
      <p:cxnSp>
        <p:nvCxnSpPr>
          <p:cNvPr id="5" name="Straight Arrow Connector 4"/>
          <p:cNvCxnSpPr>
            <a:stCxn id="3" idx="4"/>
            <a:endCxn id="8" idx="0"/>
          </p:cNvCxnSpPr>
          <p:nvPr/>
        </p:nvCxnSpPr>
        <p:spPr>
          <a:xfrm>
            <a:off x="2576063" y="1678890"/>
            <a:ext cx="3246" cy="24483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a:endCxn id="30" idx="4"/>
          </p:cNvCxnSpPr>
          <p:nvPr/>
        </p:nvCxnSpPr>
        <p:spPr>
          <a:xfrm flipV="1">
            <a:off x="4071132" y="1670528"/>
            <a:ext cx="7205" cy="1458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Left Brace 65"/>
          <p:cNvSpPr/>
          <p:nvPr/>
        </p:nvSpPr>
        <p:spPr>
          <a:xfrm rot="16200000">
            <a:off x="3251388" y="3580792"/>
            <a:ext cx="157588" cy="1488120"/>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620" dirty="0"/>
          </a:p>
        </p:txBody>
      </p:sp>
      <p:sp>
        <p:nvSpPr>
          <p:cNvPr id="37" name="Rectangle 36"/>
          <p:cNvSpPr/>
          <p:nvPr/>
        </p:nvSpPr>
        <p:spPr>
          <a:xfrm>
            <a:off x="1420243" y="1819527"/>
            <a:ext cx="473423" cy="46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43" name="Oval 42"/>
          <p:cNvSpPr/>
          <p:nvPr/>
        </p:nvSpPr>
        <p:spPr>
          <a:xfrm>
            <a:off x="3446469" y="1937896"/>
            <a:ext cx="238924" cy="2389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45" name="TextBox 44"/>
          <p:cNvSpPr txBox="1"/>
          <p:nvPr/>
        </p:nvSpPr>
        <p:spPr>
          <a:xfrm>
            <a:off x="2831875" y="2919840"/>
            <a:ext cx="1395767" cy="1077218"/>
          </a:xfrm>
          <a:prstGeom prst="rect">
            <a:avLst/>
          </a:prstGeom>
          <a:noFill/>
        </p:spPr>
        <p:txBody>
          <a:bodyPr wrap="square" rtlCol="0">
            <a:spAutoFit/>
          </a:bodyPr>
          <a:lstStyle/>
          <a:p>
            <a:pPr algn="ctr"/>
            <a:r>
              <a:rPr lang="en-AU" sz="1600" dirty="0"/>
              <a:t>t</a:t>
            </a:r>
            <a:r>
              <a:rPr lang="en-AU" sz="1600" baseline="-25000" dirty="0"/>
              <a:t>2</a:t>
            </a:r>
          </a:p>
          <a:p>
            <a:pPr algn="ctr"/>
            <a:r>
              <a:rPr lang="en-AU" sz="1600" dirty="0"/>
              <a:t>“miner” includes</a:t>
            </a:r>
            <a:br>
              <a:rPr lang="en-AU" sz="1600" dirty="0"/>
            </a:br>
            <a:r>
              <a:rPr lang="en-AU" sz="1600" dirty="0"/>
              <a:t>TX</a:t>
            </a:r>
          </a:p>
        </p:txBody>
      </p:sp>
      <p:cxnSp>
        <p:nvCxnSpPr>
          <p:cNvPr id="46" name="Straight Connector 45"/>
          <p:cNvCxnSpPr>
            <a:cxnSpLocks/>
            <a:stCxn id="23" idx="2"/>
            <a:endCxn id="45" idx="0"/>
          </p:cNvCxnSpPr>
          <p:nvPr/>
        </p:nvCxnSpPr>
        <p:spPr>
          <a:xfrm flipH="1">
            <a:off x="3529759" y="2284352"/>
            <a:ext cx="36173" cy="63548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a:off x="3448681" y="2488941"/>
            <a:ext cx="234500" cy="181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57" name="TextBox 56"/>
          <p:cNvSpPr txBox="1"/>
          <p:nvPr/>
        </p:nvSpPr>
        <p:spPr>
          <a:xfrm>
            <a:off x="3454511" y="3599197"/>
            <a:ext cx="1233241" cy="830997"/>
          </a:xfrm>
          <a:prstGeom prst="rect">
            <a:avLst/>
          </a:prstGeom>
          <a:noFill/>
        </p:spPr>
        <p:txBody>
          <a:bodyPr wrap="square" rtlCol="0">
            <a:spAutoFit/>
          </a:bodyPr>
          <a:lstStyle/>
          <a:p>
            <a:pPr algn="ctr"/>
            <a:r>
              <a:rPr lang="en-AU" sz="1600" dirty="0"/>
              <a:t>t</a:t>
            </a:r>
            <a:r>
              <a:rPr lang="en-AU" sz="1600" baseline="-25000" dirty="0"/>
              <a:t>3</a:t>
            </a:r>
          </a:p>
          <a:p>
            <a:pPr algn="ctr"/>
            <a:r>
              <a:rPr lang="en-AU" sz="1600" dirty="0"/>
              <a:t>TX in new block</a:t>
            </a:r>
          </a:p>
        </p:txBody>
      </p:sp>
      <p:sp>
        <p:nvSpPr>
          <p:cNvPr id="60" name="TextBox 59"/>
          <p:cNvSpPr txBox="1"/>
          <p:nvPr/>
        </p:nvSpPr>
        <p:spPr>
          <a:xfrm>
            <a:off x="4943615" y="2809300"/>
            <a:ext cx="3876855" cy="740587"/>
          </a:xfrm>
          <a:prstGeom prst="rect">
            <a:avLst/>
          </a:prstGeom>
          <a:noFill/>
        </p:spPr>
        <p:txBody>
          <a:bodyPr wrap="square" rtlCol="0">
            <a:spAutoFit/>
          </a:bodyPr>
          <a:lstStyle/>
          <a:p>
            <a:r>
              <a:rPr lang="en-AU" dirty="0"/>
              <a:t>Assuming TX arrives before small window near end of inter-block time where next block is constructed by the Authority, i.e. t</a:t>
            </a:r>
            <a:r>
              <a:rPr lang="en-AU" baseline="-25000" dirty="0"/>
              <a:t>1</a:t>
            </a:r>
            <a:r>
              <a:rPr lang="en-AU" dirty="0"/>
              <a:t> &lt; t</a:t>
            </a:r>
            <a:r>
              <a:rPr lang="en-AU" baseline="-25000" dirty="0"/>
              <a:t>2</a:t>
            </a:r>
          </a:p>
        </p:txBody>
      </p:sp>
      <p:cxnSp>
        <p:nvCxnSpPr>
          <p:cNvPr id="62" name="Straight Connector 61"/>
          <p:cNvCxnSpPr>
            <a:cxnSpLocks/>
            <a:stCxn id="44" idx="3"/>
            <a:endCxn id="60" idx="1"/>
          </p:cNvCxnSpPr>
          <p:nvPr/>
        </p:nvCxnSpPr>
        <p:spPr>
          <a:xfrm>
            <a:off x="3565932" y="2670345"/>
            <a:ext cx="1377683" cy="50924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676616-E327-4269-14AD-E8562DDAFC78}"/>
              </a:ext>
            </a:extLst>
          </p:cNvPr>
          <p:cNvSpPr txBox="1"/>
          <p:nvPr/>
        </p:nvSpPr>
        <p:spPr>
          <a:xfrm>
            <a:off x="323528" y="2209428"/>
            <a:ext cx="1133628" cy="523220"/>
          </a:xfrm>
          <a:prstGeom prst="rect">
            <a:avLst/>
          </a:prstGeom>
          <a:noFill/>
        </p:spPr>
        <p:txBody>
          <a:bodyPr wrap="square" rtlCol="0">
            <a:spAutoFit/>
          </a:bodyPr>
          <a:lstStyle/>
          <a:p>
            <a:r>
              <a:rPr lang="en-AU" sz="1400" i="1" dirty="0"/>
              <a:t>Timeline</a:t>
            </a:r>
          </a:p>
          <a:p>
            <a:r>
              <a:rPr lang="en-AU" sz="1400" i="1" dirty="0"/>
              <a:t>(not to scale)</a:t>
            </a:r>
          </a:p>
        </p:txBody>
      </p:sp>
      <p:sp>
        <p:nvSpPr>
          <p:cNvPr id="6" name="Slide Number Placeholder 5">
            <a:extLst>
              <a:ext uri="{FF2B5EF4-FFF2-40B4-BE49-F238E27FC236}">
                <a16:creationId xmlns:a16="http://schemas.microsoft.com/office/drawing/2014/main" id="{4F8DC608-F31A-951B-4766-7E30A78D4FAE}"/>
              </a:ext>
            </a:extLst>
          </p:cNvPr>
          <p:cNvSpPr>
            <a:spLocks noGrp="1"/>
          </p:cNvSpPr>
          <p:nvPr>
            <p:ph type="sldNum" sz="quarter" idx="4"/>
          </p:nvPr>
        </p:nvSpPr>
        <p:spPr/>
        <p:txBody>
          <a:bodyPr/>
          <a:lstStyle/>
          <a:p>
            <a:fld id="{97F98C0B-273E-428A-ABCF-EBED2BA25188}" type="slidenum">
              <a:rPr lang="en-US" smtClean="0"/>
              <a:t>22</a:t>
            </a:fld>
            <a:endParaRPr lang="en-US"/>
          </a:p>
        </p:txBody>
      </p:sp>
    </p:spTree>
    <p:extLst>
      <p:ext uri="{BB962C8B-B14F-4D97-AF65-F5344CB8AC3E}">
        <p14:creationId xmlns:p14="http://schemas.microsoft.com/office/powerpoint/2010/main" val="1785442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001" y="1272399"/>
            <a:ext cx="7911799" cy="3695843"/>
          </a:xfrm>
        </p:spPr>
        <p:txBody>
          <a:bodyPr>
            <a:normAutofit/>
          </a:bodyPr>
          <a:lstStyle/>
          <a:p>
            <a:r>
              <a:rPr lang="en-AU" dirty="0"/>
              <a:t>Offer a TX fee that meets/exceeds miners’ expectations</a:t>
            </a:r>
          </a:p>
          <a:p>
            <a:pPr lvl="1"/>
            <a:r>
              <a:rPr lang="en-AU" sz="1800" dirty="0"/>
              <a:t>Ethereum TX fee = Gas price x Gas used</a:t>
            </a:r>
          </a:p>
          <a:p>
            <a:pPr lvl="1"/>
            <a:r>
              <a:rPr lang="en-AU" sz="1800" dirty="0"/>
              <a:t>Gas price is user-defined</a:t>
            </a:r>
          </a:p>
          <a:p>
            <a:r>
              <a:rPr lang="en-AU" dirty="0"/>
              <a:t>Choose smallest number of confirmation blocks that is “safe” for your application</a:t>
            </a:r>
          </a:p>
          <a:p>
            <a:r>
              <a:rPr lang="en-AU" dirty="0"/>
              <a:t>Use another blockchain (private? or a public blockchain with lower latency)</a:t>
            </a:r>
          </a:p>
          <a:p>
            <a:pPr lvl="1"/>
            <a:r>
              <a:rPr lang="en-AU" sz="1800" dirty="0"/>
              <a:t>A blockchain with other consensus algorithms (PBFT, PoA, …)</a:t>
            </a:r>
          </a:p>
          <a:p>
            <a:pPr lvl="2"/>
            <a:r>
              <a:rPr lang="en-AU" sz="1800" dirty="0"/>
              <a:t>Avoid Nakamoto consensus, so you can avoid confirmation blocks</a:t>
            </a:r>
          </a:p>
          <a:p>
            <a:pPr lvl="1"/>
            <a:r>
              <a:rPr lang="en-AU" sz="1800" dirty="0"/>
              <a:t>Reduce inter-block time</a:t>
            </a:r>
          </a:p>
          <a:p>
            <a:r>
              <a:rPr lang="en-AU" dirty="0"/>
              <a:t>Work off-chain, e.g. use layer 2 solutions</a:t>
            </a:r>
          </a:p>
        </p:txBody>
      </p:sp>
      <p:sp>
        <p:nvSpPr>
          <p:cNvPr id="2" name="Title 1"/>
          <p:cNvSpPr>
            <a:spLocks noGrp="1"/>
          </p:cNvSpPr>
          <p:nvPr>
            <p:ph type="title"/>
          </p:nvPr>
        </p:nvSpPr>
        <p:spPr>
          <a:xfrm>
            <a:off x="647700" y="287338"/>
            <a:ext cx="7920038" cy="649287"/>
          </a:xfrm>
        </p:spPr>
        <p:txBody>
          <a:bodyPr>
            <a:normAutofit/>
          </a:bodyPr>
          <a:lstStyle/>
          <a:p>
            <a:r>
              <a:rPr lang="en-AU" dirty="0"/>
              <a:t>How Architects Can Influence TX Latency?</a:t>
            </a:r>
          </a:p>
        </p:txBody>
      </p:sp>
      <p:sp>
        <p:nvSpPr>
          <p:cNvPr id="4" name="Slide Number Placeholder 3">
            <a:extLst>
              <a:ext uri="{FF2B5EF4-FFF2-40B4-BE49-F238E27FC236}">
                <a16:creationId xmlns:a16="http://schemas.microsoft.com/office/drawing/2014/main" id="{EC10E490-4F8E-4459-CF66-036C8AFACF96}"/>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23</a:t>
            </a:fld>
            <a:endParaRPr lang="en-US"/>
          </a:p>
        </p:txBody>
      </p:sp>
    </p:spTree>
    <p:extLst>
      <p:ext uri="{BB962C8B-B14F-4D97-AF65-F5344CB8AC3E}">
        <p14:creationId xmlns:p14="http://schemas.microsoft.com/office/powerpoint/2010/main" val="3082260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D85341-BBA3-4711-D792-6FEC0B02B22D}"/>
              </a:ext>
            </a:extLst>
          </p:cNvPr>
          <p:cNvSpPr>
            <a:spLocks noGrp="1"/>
          </p:cNvSpPr>
          <p:nvPr>
            <p:ph idx="1"/>
          </p:nvPr>
        </p:nvSpPr>
        <p:spPr>
          <a:xfrm>
            <a:off x="647700" y="3033713"/>
            <a:ext cx="7912100" cy="1935161"/>
          </a:xfrm>
        </p:spPr>
        <p:txBody>
          <a:bodyPr>
            <a:normAutofit fontScale="92500" lnSpcReduction="20000"/>
          </a:bodyPr>
          <a:lstStyle/>
          <a:p>
            <a:r>
              <a:rPr lang="en-AU" dirty="0"/>
              <a:t>A business process instance can be represented as a smart contract on a blockchain</a:t>
            </a:r>
          </a:p>
          <a:p>
            <a:r>
              <a:rPr lang="en-AU" dirty="0"/>
              <a:t>Each activity in process can be a different function in smart contract</a:t>
            </a:r>
          </a:p>
          <a:p>
            <a:r>
              <a:rPr lang="en-AU" dirty="0"/>
              <a:t>An off-chain “trigger component” can check process state &amp; invoke next activity in process</a:t>
            </a:r>
          </a:p>
          <a:p>
            <a:pPr lvl="1"/>
            <a:r>
              <a:rPr lang="en-AU" sz="1900" dirty="0"/>
              <a:t>If activity is automated: fast</a:t>
            </a:r>
          </a:p>
          <a:p>
            <a:pPr lvl="1"/>
            <a:r>
              <a:rPr lang="en-AU" sz="1900" dirty="0"/>
              <a:t>Otherwise: slow(er), e.g., in response to some manual activity</a:t>
            </a:r>
          </a:p>
        </p:txBody>
      </p:sp>
      <p:sp>
        <p:nvSpPr>
          <p:cNvPr id="2" name="Title 1"/>
          <p:cNvSpPr>
            <a:spLocks noGrp="1"/>
          </p:cNvSpPr>
          <p:nvPr>
            <p:ph type="title"/>
          </p:nvPr>
        </p:nvSpPr>
        <p:spPr>
          <a:xfrm>
            <a:off x="647700" y="287338"/>
            <a:ext cx="7912100" cy="649287"/>
          </a:xfrm>
        </p:spPr>
        <p:txBody>
          <a:bodyPr>
            <a:normAutofit fontScale="90000"/>
          </a:bodyPr>
          <a:lstStyle/>
          <a:p>
            <a:r>
              <a:rPr lang="en-US" dirty="0"/>
              <a:t>Example – Process Execution on Public Blockchain</a:t>
            </a:r>
          </a:p>
        </p:txBody>
      </p:sp>
      <p:sp>
        <p:nvSpPr>
          <p:cNvPr id="8" name="Slide Number Placeholder 7">
            <a:extLst>
              <a:ext uri="{FF2B5EF4-FFF2-40B4-BE49-F238E27FC236}">
                <a16:creationId xmlns:a16="http://schemas.microsoft.com/office/drawing/2014/main" id="{177EF151-390A-5596-A2E4-ADE8FAEE388D}"/>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24</a:t>
            </a:fld>
            <a:endParaRPr lang="en-US"/>
          </a:p>
        </p:txBody>
      </p:sp>
      <p:sp>
        <p:nvSpPr>
          <p:cNvPr id="3" name="Rounded Rectangle 2"/>
          <p:cNvSpPr/>
          <p:nvPr/>
        </p:nvSpPr>
        <p:spPr>
          <a:xfrm>
            <a:off x="1961404" y="1489349"/>
            <a:ext cx="1032572" cy="617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Activity 1</a:t>
            </a:r>
          </a:p>
        </p:txBody>
      </p:sp>
      <p:sp>
        <p:nvSpPr>
          <p:cNvPr id="5" name="Rounded Rectangle 4"/>
          <p:cNvSpPr/>
          <p:nvPr/>
        </p:nvSpPr>
        <p:spPr>
          <a:xfrm>
            <a:off x="3711677" y="1489349"/>
            <a:ext cx="1767625" cy="617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Fast Automated Response</a:t>
            </a:r>
          </a:p>
        </p:txBody>
      </p:sp>
      <p:sp>
        <p:nvSpPr>
          <p:cNvPr id="6" name="Rounded Rectangle 5"/>
          <p:cNvSpPr/>
          <p:nvPr/>
        </p:nvSpPr>
        <p:spPr>
          <a:xfrm>
            <a:off x="3711677" y="2293170"/>
            <a:ext cx="1767625" cy="617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a:t>
            </a:r>
          </a:p>
        </p:txBody>
      </p:sp>
      <p:sp>
        <p:nvSpPr>
          <p:cNvPr id="7" name="Diamond 6"/>
          <p:cNvSpPr/>
          <p:nvPr/>
        </p:nvSpPr>
        <p:spPr>
          <a:xfrm>
            <a:off x="3194250" y="1631520"/>
            <a:ext cx="333558" cy="33355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9" name="Straight Arrow Connector 8"/>
          <p:cNvCxnSpPr>
            <a:stCxn id="3" idx="3"/>
            <a:endCxn id="7" idx="1"/>
          </p:cNvCxnSpPr>
          <p:nvPr/>
        </p:nvCxnSpPr>
        <p:spPr>
          <a:xfrm flipV="1">
            <a:off x="2993977" y="1798299"/>
            <a:ext cx="20027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3"/>
            <a:endCxn id="5" idx="1"/>
          </p:cNvCxnSpPr>
          <p:nvPr/>
        </p:nvCxnSpPr>
        <p:spPr>
          <a:xfrm>
            <a:off x="3527810" y="1798299"/>
            <a:ext cx="183867"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2"/>
            <a:endCxn id="6" idx="1"/>
          </p:cNvCxnSpPr>
          <p:nvPr/>
        </p:nvCxnSpPr>
        <p:spPr>
          <a:xfrm rot="16200000" flipH="1">
            <a:off x="3217831" y="2108276"/>
            <a:ext cx="637044" cy="350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824861" y="1489348"/>
            <a:ext cx="1598656" cy="617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Slow or Manual Response</a:t>
            </a:r>
          </a:p>
        </p:txBody>
      </p:sp>
      <p:cxnSp>
        <p:nvCxnSpPr>
          <p:cNvPr id="15" name="Elbow Connector 14"/>
          <p:cNvCxnSpPr>
            <a:stCxn id="5" idx="3"/>
            <a:endCxn id="14" idx="1"/>
          </p:cNvCxnSpPr>
          <p:nvPr/>
        </p:nvCxnSpPr>
        <p:spPr>
          <a:xfrm flipV="1">
            <a:off x="5479301" y="1798301"/>
            <a:ext cx="34556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322996" y="1694403"/>
            <a:ext cx="207791" cy="2077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30" name="Oval 29"/>
          <p:cNvSpPr/>
          <p:nvPr/>
        </p:nvSpPr>
        <p:spPr>
          <a:xfrm>
            <a:off x="7734185" y="1694403"/>
            <a:ext cx="207791" cy="20779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32" name="Straight Arrow Connector 31"/>
          <p:cNvCxnSpPr>
            <a:stCxn id="29" idx="6"/>
            <a:endCxn id="3" idx="1"/>
          </p:cNvCxnSpPr>
          <p:nvPr/>
        </p:nvCxnSpPr>
        <p:spPr>
          <a:xfrm>
            <a:off x="1530787" y="1798299"/>
            <a:ext cx="430619"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3"/>
            <a:endCxn id="30" idx="2"/>
          </p:cNvCxnSpPr>
          <p:nvPr/>
        </p:nvCxnSpPr>
        <p:spPr>
          <a:xfrm flipV="1">
            <a:off x="7423518" y="1798298"/>
            <a:ext cx="31066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65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8CA124-CBC0-F129-839B-02E6363B874A}"/>
              </a:ext>
            </a:extLst>
          </p:cNvPr>
          <p:cNvSpPr>
            <a:spLocks noGrp="1"/>
          </p:cNvSpPr>
          <p:nvPr>
            <p:ph idx="1"/>
          </p:nvPr>
        </p:nvSpPr>
        <p:spPr>
          <a:xfrm>
            <a:off x="647700" y="3238912"/>
            <a:ext cx="7912100" cy="1924915"/>
          </a:xfrm>
        </p:spPr>
        <p:txBody>
          <a:bodyPr>
            <a:normAutofit fontScale="92500" lnSpcReduction="20000"/>
          </a:bodyPr>
          <a:lstStyle/>
          <a:p>
            <a:r>
              <a:rPr lang="en-AU" dirty="0"/>
              <a:t>Quick &amp; dirty estimate assuming no confirmation blocks</a:t>
            </a:r>
          </a:p>
          <a:p>
            <a:r>
              <a:rPr lang="en-AU" dirty="0"/>
              <a:t>Activity 1 arrives in the middle of some inter-block time window </a:t>
            </a:r>
            <a:r>
              <a:rPr lang="en-AU" dirty="0">
                <a:sym typeface="Wingdings" pitchFamily="2" charset="2"/>
              </a:rPr>
              <a:t></a:t>
            </a:r>
            <a:r>
              <a:rPr lang="en-AU" dirty="0"/>
              <a:t> 1.5 x inter-block time</a:t>
            </a:r>
          </a:p>
          <a:p>
            <a:r>
              <a:rPr lang="en-AU" dirty="0"/>
              <a:t>If activity response is very fast (in same inter-block time window), it’ll still be too late to include in next block </a:t>
            </a:r>
            <a:r>
              <a:rPr lang="en-AU" dirty="0">
                <a:sym typeface="Wingdings" pitchFamily="2" charset="2"/>
              </a:rPr>
              <a:t> </a:t>
            </a:r>
            <a:r>
              <a:rPr lang="en-AU" dirty="0"/>
              <a:t>2 x inter-block time</a:t>
            </a:r>
          </a:p>
          <a:p>
            <a:r>
              <a:rPr lang="en-AU" dirty="0"/>
              <a:t>If activity response is very slow (comparable or larger than inter-block time), it’ll arrive in the middle of some future inter-block time window</a:t>
            </a:r>
          </a:p>
        </p:txBody>
      </p:sp>
      <p:sp>
        <p:nvSpPr>
          <p:cNvPr id="2" name="Title 1"/>
          <p:cNvSpPr>
            <a:spLocks noGrp="1"/>
          </p:cNvSpPr>
          <p:nvPr>
            <p:ph type="title"/>
          </p:nvPr>
        </p:nvSpPr>
        <p:spPr>
          <a:xfrm>
            <a:off x="647700" y="287338"/>
            <a:ext cx="7920038" cy="649287"/>
          </a:xfrm>
        </p:spPr>
        <p:txBody>
          <a:bodyPr>
            <a:normAutofit fontScale="90000"/>
          </a:bodyPr>
          <a:lstStyle/>
          <a:p>
            <a:r>
              <a:rPr lang="en-US" dirty="0"/>
              <a:t>Latency of Process Execution on Public Blockchain</a:t>
            </a:r>
          </a:p>
        </p:txBody>
      </p:sp>
      <p:sp>
        <p:nvSpPr>
          <p:cNvPr id="8" name="Slide Number Placeholder 7">
            <a:extLst>
              <a:ext uri="{FF2B5EF4-FFF2-40B4-BE49-F238E27FC236}">
                <a16:creationId xmlns:a16="http://schemas.microsoft.com/office/drawing/2014/main" id="{4B313571-C320-7176-863A-2D2F46363698}"/>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25</a:t>
            </a:fld>
            <a:endParaRPr lang="en-US"/>
          </a:p>
        </p:txBody>
      </p:sp>
      <p:sp>
        <p:nvSpPr>
          <p:cNvPr id="3" name="Rounded Rectangle 2"/>
          <p:cNvSpPr/>
          <p:nvPr/>
        </p:nvSpPr>
        <p:spPr>
          <a:xfrm>
            <a:off x="1936507" y="1650410"/>
            <a:ext cx="1032572" cy="617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Activity 1</a:t>
            </a:r>
          </a:p>
        </p:txBody>
      </p:sp>
      <p:sp>
        <p:nvSpPr>
          <p:cNvPr id="5" name="Rounded Rectangle 4"/>
          <p:cNvSpPr/>
          <p:nvPr/>
        </p:nvSpPr>
        <p:spPr>
          <a:xfrm>
            <a:off x="3621495" y="1650410"/>
            <a:ext cx="1684987" cy="617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Fast Automated Response</a:t>
            </a:r>
          </a:p>
        </p:txBody>
      </p:sp>
      <p:sp>
        <p:nvSpPr>
          <p:cNvPr id="6" name="Rounded Rectangle 5"/>
          <p:cNvSpPr/>
          <p:nvPr/>
        </p:nvSpPr>
        <p:spPr>
          <a:xfrm>
            <a:off x="3621495" y="2454231"/>
            <a:ext cx="1684987" cy="617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a:t>
            </a:r>
          </a:p>
        </p:txBody>
      </p:sp>
      <p:sp>
        <p:nvSpPr>
          <p:cNvPr id="7" name="Diamond 6"/>
          <p:cNvSpPr/>
          <p:nvPr/>
        </p:nvSpPr>
        <p:spPr>
          <a:xfrm>
            <a:off x="3103037" y="1792581"/>
            <a:ext cx="333558" cy="33355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9" name="Straight Arrow Connector 8"/>
          <p:cNvCxnSpPr>
            <a:stCxn id="3" idx="3"/>
            <a:endCxn id="7" idx="1"/>
          </p:cNvCxnSpPr>
          <p:nvPr/>
        </p:nvCxnSpPr>
        <p:spPr>
          <a:xfrm flipV="1">
            <a:off x="2969079" y="1959360"/>
            <a:ext cx="13395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3"/>
            <a:endCxn id="5" idx="1"/>
          </p:cNvCxnSpPr>
          <p:nvPr/>
        </p:nvCxnSpPr>
        <p:spPr>
          <a:xfrm>
            <a:off x="3436594" y="1959360"/>
            <a:ext cx="184900"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2"/>
            <a:endCxn id="6" idx="1"/>
          </p:cNvCxnSpPr>
          <p:nvPr/>
        </p:nvCxnSpPr>
        <p:spPr>
          <a:xfrm rot="16200000" flipH="1">
            <a:off x="3127134" y="2268822"/>
            <a:ext cx="637044" cy="3516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500904" y="1650409"/>
            <a:ext cx="1684987" cy="617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Slow or Manual Response</a:t>
            </a:r>
          </a:p>
        </p:txBody>
      </p:sp>
      <p:cxnSp>
        <p:nvCxnSpPr>
          <p:cNvPr id="15" name="Elbow Connector 14"/>
          <p:cNvCxnSpPr>
            <a:stCxn id="5" idx="3"/>
            <a:endCxn id="14" idx="1"/>
          </p:cNvCxnSpPr>
          <p:nvPr/>
        </p:nvCxnSpPr>
        <p:spPr>
          <a:xfrm flipV="1">
            <a:off x="5306481" y="1959362"/>
            <a:ext cx="19442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28496" y="1147716"/>
            <a:ext cx="1535357" cy="341632"/>
          </a:xfrm>
          <a:prstGeom prst="rect">
            <a:avLst/>
          </a:prstGeom>
          <a:noFill/>
        </p:spPr>
        <p:txBody>
          <a:bodyPr wrap="none" rtlCol="0">
            <a:spAutoFit/>
          </a:bodyPr>
          <a:lstStyle/>
          <a:p>
            <a:r>
              <a:rPr lang="en-AU" sz="1620" dirty="0"/>
              <a:t>1.5 x inter-block</a:t>
            </a:r>
          </a:p>
        </p:txBody>
      </p:sp>
      <p:sp>
        <p:nvSpPr>
          <p:cNvPr id="20" name="TextBox 19"/>
          <p:cNvSpPr txBox="1"/>
          <p:nvPr/>
        </p:nvSpPr>
        <p:spPr>
          <a:xfrm>
            <a:off x="3700704" y="1082656"/>
            <a:ext cx="1527341" cy="341632"/>
          </a:xfrm>
          <a:prstGeom prst="rect">
            <a:avLst/>
          </a:prstGeom>
          <a:noFill/>
        </p:spPr>
        <p:txBody>
          <a:bodyPr wrap="none" rtlCol="0">
            <a:spAutoFit/>
          </a:bodyPr>
          <a:lstStyle/>
          <a:p>
            <a:r>
              <a:rPr lang="en-AU" sz="1620" dirty="0"/>
              <a:t>+ 2 x inter-block</a:t>
            </a:r>
          </a:p>
        </p:txBody>
      </p:sp>
      <p:sp>
        <p:nvSpPr>
          <p:cNvPr id="21" name="TextBox 20"/>
          <p:cNvSpPr txBox="1"/>
          <p:nvPr/>
        </p:nvSpPr>
        <p:spPr>
          <a:xfrm>
            <a:off x="5428896" y="1064383"/>
            <a:ext cx="1710981" cy="590931"/>
          </a:xfrm>
          <a:prstGeom prst="rect">
            <a:avLst/>
          </a:prstGeom>
          <a:noFill/>
        </p:spPr>
        <p:txBody>
          <a:bodyPr wrap="none" rtlCol="0">
            <a:spAutoFit/>
          </a:bodyPr>
          <a:lstStyle/>
          <a:p>
            <a:r>
              <a:rPr lang="en-AU" sz="1620" dirty="0"/>
              <a:t>+ activity duration</a:t>
            </a:r>
            <a:br>
              <a:rPr lang="en-AU" sz="1620" dirty="0"/>
            </a:br>
            <a:r>
              <a:rPr lang="en-AU" sz="1620" dirty="0"/>
              <a:t>+ 1.5 x inter-block</a:t>
            </a:r>
          </a:p>
        </p:txBody>
      </p:sp>
      <p:sp>
        <p:nvSpPr>
          <p:cNvPr id="29" name="Oval 28"/>
          <p:cNvSpPr/>
          <p:nvPr/>
        </p:nvSpPr>
        <p:spPr>
          <a:xfrm>
            <a:off x="1547665" y="1855465"/>
            <a:ext cx="207791" cy="2077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30" name="Oval 29"/>
          <p:cNvSpPr/>
          <p:nvPr/>
        </p:nvSpPr>
        <p:spPr>
          <a:xfrm>
            <a:off x="7366944" y="1855465"/>
            <a:ext cx="207791" cy="20779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32" name="Straight Arrow Connector 31"/>
          <p:cNvCxnSpPr>
            <a:stCxn id="29" idx="6"/>
            <a:endCxn id="3" idx="1"/>
          </p:cNvCxnSpPr>
          <p:nvPr/>
        </p:nvCxnSpPr>
        <p:spPr>
          <a:xfrm>
            <a:off x="1755455" y="1959361"/>
            <a:ext cx="181052"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3"/>
            <a:endCxn id="30" idx="2"/>
          </p:cNvCxnSpPr>
          <p:nvPr/>
        </p:nvCxnSpPr>
        <p:spPr>
          <a:xfrm flipV="1">
            <a:off x="7185891" y="1959359"/>
            <a:ext cx="18105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36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CD8352-A45F-97BF-C5DA-C3DAD1DB87AD}"/>
              </a:ext>
            </a:extLst>
          </p:cNvPr>
          <p:cNvPicPr>
            <a:picLocks noChangeAspect="1"/>
          </p:cNvPicPr>
          <p:nvPr/>
        </p:nvPicPr>
        <p:blipFill>
          <a:blip r:embed="rId3"/>
          <a:stretch>
            <a:fillRect/>
          </a:stretch>
        </p:blipFill>
        <p:spPr>
          <a:xfrm>
            <a:off x="6300193" y="1170771"/>
            <a:ext cx="2745652" cy="2341880"/>
          </a:xfrm>
          <a:prstGeom prst="rect">
            <a:avLst/>
          </a:prstGeom>
        </p:spPr>
      </p:pic>
      <p:sp>
        <p:nvSpPr>
          <p:cNvPr id="2" name="Content Placeholder 1">
            <a:extLst>
              <a:ext uri="{FF2B5EF4-FFF2-40B4-BE49-F238E27FC236}">
                <a16:creationId xmlns:a16="http://schemas.microsoft.com/office/drawing/2014/main" id="{BCFC4BDC-2D3B-D2F0-3211-39746995B616}"/>
              </a:ext>
            </a:extLst>
          </p:cNvPr>
          <p:cNvSpPr>
            <a:spLocks noGrp="1"/>
          </p:cNvSpPr>
          <p:nvPr>
            <p:ph idx="1"/>
          </p:nvPr>
        </p:nvSpPr>
        <p:spPr>
          <a:xfrm>
            <a:off x="647700" y="1273175"/>
            <a:ext cx="5652493" cy="3932238"/>
          </a:xfrm>
        </p:spPr>
        <p:txBody>
          <a:bodyPr>
            <a:normAutofit fontScale="85000" lnSpcReduction="20000"/>
          </a:bodyPr>
          <a:lstStyle/>
          <a:p>
            <a:r>
              <a:rPr lang="en-AU" dirty="0"/>
              <a:t>How many TXs can you process in a unit time?</a:t>
            </a:r>
          </a:p>
          <a:p>
            <a:pPr lvl="1"/>
            <a:r>
              <a:rPr lang="en-AU" sz="1900" dirty="0"/>
              <a:t>e.g., as of 2017, Visa had a peak capacity to process 65,000 TPS</a:t>
            </a:r>
          </a:p>
          <a:p>
            <a:r>
              <a:rPr lang="en-AU" dirty="0"/>
              <a:t>Public blockchains</a:t>
            </a:r>
          </a:p>
          <a:p>
            <a:pPr lvl="1"/>
            <a:r>
              <a:rPr lang="en-AU" sz="1900" dirty="0"/>
              <a:t>Public-permissionless, e.g., Bitcoin 3-7 &amp; Ethereum 7-25 TPS</a:t>
            </a:r>
          </a:p>
          <a:p>
            <a:pPr lvl="1"/>
            <a:r>
              <a:rPr lang="en-AU" sz="1900" dirty="0"/>
              <a:t>Public-permissioned, e.g., Ripple &amp; Stellar 1,000+, Hedera 10,000+ TPS</a:t>
            </a:r>
          </a:p>
          <a:p>
            <a:r>
              <a:rPr lang="en-AU" dirty="0"/>
              <a:t>Permissioned blockchains (depends on setup)</a:t>
            </a:r>
          </a:p>
          <a:p>
            <a:pPr lvl="1"/>
            <a:r>
              <a:rPr lang="en-AU" sz="1900" dirty="0"/>
              <a:t>Private Ethereum – Quorum 50 TPS, Hyperledger Besu 500 TPS</a:t>
            </a:r>
          </a:p>
          <a:p>
            <a:pPr lvl="1"/>
            <a:r>
              <a:rPr lang="en-AU" sz="1900" dirty="0"/>
              <a:t>Hyperledger Fabric – 1,000+ (public TXs), 500+ (private TXs)</a:t>
            </a:r>
          </a:p>
          <a:p>
            <a:pPr lvl="1"/>
            <a:r>
              <a:rPr lang="en-AU" sz="1900" dirty="0"/>
              <a:t>R3 Corda – 170 TPS</a:t>
            </a:r>
          </a:p>
          <a:p>
            <a:r>
              <a:rPr lang="en-AU" dirty="0"/>
              <a:t>You, as a user, are unlikely to create system overload!</a:t>
            </a:r>
          </a:p>
          <a:p>
            <a:pPr lvl="1"/>
            <a:r>
              <a:rPr lang="en-AU" sz="2100" dirty="0"/>
              <a:t>But, you need to understand trends in network utilisation &amp; bottlenecks</a:t>
            </a:r>
          </a:p>
          <a:p>
            <a:pPr lvl="2"/>
            <a:r>
              <a:rPr lang="en-AU" sz="1900" dirty="0"/>
              <a:t>e.g., as Dec 2017 ~ 1/3 TXs on Ethereum were for Cryptokitties</a:t>
            </a:r>
          </a:p>
        </p:txBody>
      </p:sp>
      <p:sp>
        <p:nvSpPr>
          <p:cNvPr id="3" name="Title 2">
            <a:extLst>
              <a:ext uri="{FF2B5EF4-FFF2-40B4-BE49-F238E27FC236}">
                <a16:creationId xmlns:a16="http://schemas.microsoft.com/office/drawing/2014/main" id="{F8816F00-89B9-93ED-2A8B-7EC14E3CEB85}"/>
              </a:ext>
            </a:extLst>
          </p:cNvPr>
          <p:cNvSpPr>
            <a:spLocks noGrp="1"/>
          </p:cNvSpPr>
          <p:nvPr>
            <p:ph type="title"/>
          </p:nvPr>
        </p:nvSpPr>
        <p:spPr>
          <a:xfrm>
            <a:off x="648000" y="287999"/>
            <a:ext cx="6631640" cy="648000"/>
          </a:xfrm>
        </p:spPr>
        <p:txBody>
          <a:bodyPr/>
          <a:lstStyle/>
          <a:p>
            <a:r>
              <a:rPr lang="en-AU" dirty="0"/>
              <a:t>Throughput</a:t>
            </a:r>
          </a:p>
        </p:txBody>
      </p:sp>
      <p:sp>
        <p:nvSpPr>
          <p:cNvPr id="5" name="Slide Number Placeholder 4">
            <a:extLst>
              <a:ext uri="{FF2B5EF4-FFF2-40B4-BE49-F238E27FC236}">
                <a16:creationId xmlns:a16="http://schemas.microsoft.com/office/drawing/2014/main" id="{684BFF16-6C4F-2738-C576-CBC88C7686DD}"/>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26</a:t>
            </a:fld>
            <a:endParaRPr lang="en-US"/>
          </a:p>
        </p:txBody>
      </p:sp>
      <p:pic>
        <p:nvPicPr>
          <p:cNvPr id="6" name="Picture 5">
            <a:extLst>
              <a:ext uri="{FF2B5EF4-FFF2-40B4-BE49-F238E27FC236}">
                <a16:creationId xmlns:a16="http://schemas.microsoft.com/office/drawing/2014/main" id="{F06F3EB3-15FB-029A-65AF-5B1D9B0A1A66}"/>
              </a:ext>
            </a:extLst>
          </p:cNvPr>
          <p:cNvPicPr>
            <a:picLocks noChangeAspect="1"/>
          </p:cNvPicPr>
          <p:nvPr/>
        </p:nvPicPr>
        <p:blipFill rotWithShape="1">
          <a:blip r:embed="rId4">
            <a:clrChange>
              <a:clrFrom>
                <a:srgbClr val="FFFFFF"/>
              </a:clrFrom>
              <a:clrTo>
                <a:srgbClr val="FFFFFF">
                  <a:alpha val="0"/>
                </a:srgbClr>
              </a:clrTo>
            </a:clrChange>
          </a:blip>
          <a:srcRect l="11686"/>
          <a:stretch/>
        </p:blipFill>
        <p:spPr>
          <a:xfrm flipH="1">
            <a:off x="7380412" y="3865612"/>
            <a:ext cx="1327694" cy="1112498"/>
          </a:xfrm>
          <a:prstGeom prst="rect">
            <a:avLst/>
          </a:prstGeom>
        </p:spPr>
      </p:pic>
      <p:sp>
        <p:nvSpPr>
          <p:cNvPr id="10" name="TextBox 9">
            <a:extLst>
              <a:ext uri="{FF2B5EF4-FFF2-40B4-BE49-F238E27FC236}">
                <a16:creationId xmlns:a16="http://schemas.microsoft.com/office/drawing/2014/main" id="{7D8B91E7-E783-4175-5F8E-574D8EFC3BCA}"/>
              </a:ext>
            </a:extLst>
          </p:cNvPr>
          <p:cNvSpPr txBox="1"/>
          <p:nvPr/>
        </p:nvSpPr>
        <p:spPr>
          <a:xfrm>
            <a:off x="6387154" y="3512651"/>
            <a:ext cx="2658691" cy="307777"/>
          </a:xfrm>
          <a:prstGeom prst="rect">
            <a:avLst/>
          </a:prstGeom>
          <a:noFill/>
        </p:spPr>
        <p:txBody>
          <a:bodyPr wrap="square">
            <a:spAutoFit/>
          </a:bodyPr>
          <a:lstStyle/>
          <a:p>
            <a:pPr algn="r"/>
            <a:r>
              <a:rPr lang="en-AU" sz="1400" dirty="0"/>
              <a:t>Source: </a:t>
            </a:r>
            <a:r>
              <a:rPr lang="en-AU" sz="1400" dirty="0">
                <a:hlinkClick r:id="rId5"/>
              </a:rPr>
              <a:t>https://ethtps.info</a:t>
            </a:r>
            <a:endParaRPr lang="en-AU" sz="1400" dirty="0"/>
          </a:p>
        </p:txBody>
      </p:sp>
    </p:spTree>
    <p:extLst>
      <p:ext uri="{BB962C8B-B14F-4D97-AF65-F5344CB8AC3E}">
        <p14:creationId xmlns:p14="http://schemas.microsoft.com/office/powerpoint/2010/main" val="1663358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9B6117-8BD2-7566-9B10-5A5052DE1976}"/>
              </a:ext>
            </a:extLst>
          </p:cNvPr>
          <p:cNvSpPr>
            <a:spLocks noGrp="1"/>
          </p:cNvSpPr>
          <p:nvPr>
            <p:ph idx="1"/>
          </p:nvPr>
        </p:nvSpPr>
        <p:spPr>
          <a:xfrm>
            <a:off x="648000" y="1273324"/>
            <a:ext cx="7920000" cy="3816425"/>
          </a:xfrm>
        </p:spPr>
        <p:txBody>
          <a:bodyPr>
            <a:normAutofit/>
          </a:bodyPr>
          <a:lstStyle/>
          <a:p>
            <a:r>
              <a:rPr lang="en-AU" dirty="0"/>
              <a:t>Block size &amp; difficulty determine TX throughput</a:t>
            </a:r>
          </a:p>
          <a:p>
            <a:pPr marL="243000" lvl="1" indent="0" algn="ctr">
              <a:buNone/>
            </a:pPr>
            <a:r>
              <a:rPr lang="en-AU" sz="1800" i="1" dirty="0">
                <a:latin typeface="Times New Roman" panose="02020603050405020304" pitchFamily="18" charset="0"/>
                <a:cs typeface="Times New Roman" panose="02020603050405020304" pitchFamily="18" charset="0"/>
              </a:rPr>
              <a:t>No of TXs per second = No of TXs in block / Inter-block time</a:t>
            </a:r>
          </a:p>
          <a:p>
            <a:r>
              <a:rPr lang="en-AU" dirty="0"/>
              <a:t>Increase block size</a:t>
            </a:r>
          </a:p>
          <a:p>
            <a:pPr lvl="1" fontAlgn="t"/>
            <a:r>
              <a:rPr lang="en-AU" sz="1800" dirty="0"/>
              <a:t>Increase block size in terms of MB or gas limit</a:t>
            </a:r>
          </a:p>
          <a:p>
            <a:pPr lvl="1" fontAlgn="t"/>
            <a:r>
              <a:rPr lang="en-AU" sz="1800" dirty="0"/>
              <a:t>Larger blocks contain more TXs </a:t>
            </a:r>
            <a:r>
              <a:rPr lang="en-AU" sz="1800" dirty="0">
                <a:sym typeface="Wingdings" pitchFamily="2" charset="2"/>
              </a:rPr>
              <a:t> </a:t>
            </a:r>
            <a:r>
              <a:rPr lang="en-AU" sz="1800" dirty="0"/>
              <a:t>Increase throughput, more TX fee for miners</a:t>
            </a:r>
          </a:p>
          <a:p>
            <a:pPr lvl="1" fontAlgn="t"/>
            <a:r>
              <a:rPr lang="en-AU" sz="1800" dirty="0"/>
              <a:t>Needs more time to replicate across the network</a:t>
            </a:r>
          </a:p>
          <a:p>
            <a:pPr lvl="2" fontAlgn="t"/>
            <a:r>
              <a:rPr lang="en-AU" sz="1800" dirty="0"/>
              <a:t>More competing blocks </a:t>
            </a:r>
            <a:r>
              <a:rPr lang="en-AU" sz="1800" dirty="0">
                <a:sym typeface="Wingdings" pitchFamily="2" charset="2"/>
              </a:rPr>
              <a:t></a:t>
            </a:r>
            <a:r>
              <a:rPr lang="en-AU" sz="1800" dirty="0"/>
              <a:t> More forks </a:t>
            </a:r>
            <a:r>
              <a:rPr lang="en-AU" sz="1800" dirty="0">
                <a:sym typeface="Wingdings" pitchFamily="2" charset="2"/>
              </a:rPr>
              <a:t> </a:t>
            </a:r>
            <a:r>
              <a:rPr lang="en-US" sz="1800" dirty="0"/>
              <a:t>Needs more confirmation blocks</a:t>
            </a:r>
            <a:endParaRPr lang="en-AU" sz="1800" b="1" dirty="0"/>
          </a:p>
          <a:p>
            <a:pPr lvl="1"/>
            <a:r>
              <a:rPr lang="en-AU" sz="1800" dirty="0"/>
              <a:t>Block takes time to fill up</a:t>
            </a:r>
          </a:p>
          <a:p>
            <a:pPr lvl="2"/>
            <a:r>
              <a:rPr lang="en-AU" sz="1800" dirty="0"/>
              <a:t>Empty/small blocks – Also, happen when mining reward &gt;&gt; TX fees</a:t>
            </a:r>
          </a:p>
          <a:p>
            <a:pPr lvl="2"/>
            <a:r>
              <a:rPr lang="en-AU" sz="1800" dirty="0"/>
              <a:t>Wait till block get filled </a:t>
            </a:r>
            <a:r>
              <a:rPr lang="en-AU" sz="1800" dirty="0">
                <a:sym typeface="Wingdings" pitchFamily="2" charset="2"/>
              </a:rPr>
              <a:t> </a:t>
            </a:r>
            <a:r>
              <a:rPr lang="en-AU" sz="1800" dirty="0"/>
              <a:t>Increase inter-block time </a:t>
            </a:r>
            <a:r>
              <a:rPr lang="en-AU" sz="1800" dirty="0">
                <a:sym typeface="Wingdings" pitchFamily="2" charset="2"/>
              </a:rPr>
              <a:t> Reduce throughput</a:t>
            </a:r>
            <a:endParaRPr lang="en-AU" sz="1800" dirty="0"/>
          </a:p>
        </p:txBody>
      </p:sp>
      <p:sp>
        <p:nvSpPr>
          <p:cNvPr id="3" name="Title 2">
            <a:extLst>
              <a:ext uri="{FF2B5EF4-FFF2-40B4-BE49-F238E27FC236}">
                <a16:creationId xmlns:a16="http://schemas.microsoft.com/office/drawing/2014/main" id="{B7CEFF9F-A753-31CE-BC38-102BF3DC4AE0}"/>
              </a:ext>
            </a:extLst>
          </p:cNvPr>
          <p:cNvSpPr>
            <a:spLocks noGrp="1"/>
          </p:cNvSpPr>
          <p:nvPr>
            <p:ph type="title"/>
          </p:nvPr>
        </p:nvSpPr>
        <p:spPr/>
        <p:txBody>
          <a:bodyPr/>
          <a:lstStyle/>
          <a:p>
            <a:r>
              <a:rPr lang="en-US"/>
              <a:t>Block Configuration</a:t>
            </a:r>
            <a:endParaRPr lang="en-AU" dirty="0"/>
          </a:p>
        </p:txBody>
      </p:sp>
      <p:sp>
        <p:nvSpPr>
          <p:cNvPr id="5" name="Slide Number Placeholder 4">
            <a:extLst>
              <a:ext uri="{FF2B5EF4-FFF2-40B4-BE49-F238E27FC236}">
                <a16:creationId xmlns:a16="http://schemas.microsoft.com/office/drawing/2014/main" id="{6EC1CFEA-BB07-1161-437D-1DEC54106972}"/>
              </a:ext>
            </a:extLst>
          </p:cNvPr>
          <p:cNvSpPr>
            <a:spLocks noGrp="1"/>
          </p:cNvSpPr>
          <p:nvPr>
            <p:ph type="sldNum" sz="quarter" idx="4"/>
          </p:nvPr>
        </p:nvSpPr>
        <p:spPr/>
        <p:txBody>
          <a:bodyPr/>
          <a:lstStyle/>
          <a:p>
            <a:fld id="{97F98C0B-273E-428A-ABCF-EBED2BA25188}" type="slidenum">
              <a:rPr lang="en-US" smtClean="0"/>
              <a:t>27</a:t>
            </a:fld>
            <a:endParaRPr lang="en-US"/>
          </a:p>
        </p:txBody>
      </p:sp>
    </p:spTree>
    <p:extLst>
      <p:ext uri="{BB962C8B-B14F-4D97-AF65-F5344CB8AC3E}">
        <p14:creationId xmlns:p14="http://schemas.microsoft.com/office/powerpoint/2010/main" val="361965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9B6117-8BD2-7566-9B10-5A5052DE1976}"/>
              </a:ext>
            </a:extLst>
          </p:cNvPr>
          <p:cNvSpPr>
            <a:spLocks noGrp="1"/>
          </p:cNvSpPr>
          <p:nvPr>
            <p:ph idx="1"/>
          </p:nvPr>
        </p:nvSpPr>
        <p:spPr>
          <a:xfrm>
            <a:off x="648001" y="1272399"/>
            <a:ext cx="7911799" cy="3695843"/>
          </a:xfrm>
        </p:spPr>
        <p:txBody>
          <a:bodyPr>
            <a:normAutofit/>
          </a:bodyPr>
          <a:lstStyle/>
          <a:p>
            <a:r>
              <a:rPr lang="en-AU" dirty="0">
                <a:sym typeface="Wingdings" pitchFamily="2" charset="2"/>
              </a:rPr>
              <a:t>Reduce inter-block time</a:t>
            </a:r>
          </a:p>
          <a:p>
            <a:pPr lvl="1"/>
            <a:r>
              <a:rPr lang="en-AU" sz="1800" dirty="0">
                <a:sym typeface="Wingdings" pitchFamily="2" charset="2"/>
              </a:rPr>
              <a:t>Increases throughput</a:t>
            </a:r>
          </a:p>
          <a:p>
            <a:pPr lvl="2"/>
            <a:r>
              <a:rPr lang="en-AU" sz="1800" dirty="0">
                <a:sym typeface="Wingdings" pitchFamily="2" charset="2"/>
              </a:rPr>
              <a:t>Can’t be lower than block propagation time</a:t>
            </a:r>
          </a:p>
          <a:p>
            <a:pPr lvl="1"/>
            <a:r>
              <a:rPr lang="en-AU" sz="1800" dirty="0"/>
              <a:t>Reducing block difficulty</a:t>
            </a:r>
          </a:p>
          <a:p>
            <a:pPr lvl="2"/>
            <a:r>
              <a:rPr lang="en-AU" sz="1800" dirty="0">
                <a:sym typeface="Wingdings" pitchFamily="2" charset="2"/>
              </a:rPr>
              <a:t>Reduce mining effort  </a:t>
            </a:r>
            <a:r>
              <a:rPr lang="en-US" sz="1800" dirty="0"/>
              <a:t>More forks </a:t>
            </a:r>
            <a:r>
              <a:rPr lang="en-US" sz="1800" dirty="0">
                <a:sym typeface="Wingdings" pitchFamily="2" charset="2"/>
              </a:rPr>
              <a:t> </a:t>
            </a:r>
            <a:r>
              <a:rPr lang="en-US" sz="1800" dirty="0"/>
              <a:t>Needs more confirmation blocks</a:t>
            </a:r>
          </a:p>
          <a:p>
            <a:pPr lvl="2"/>
            <a:r>
              <a:rPr lang="en-US" sz="1800" dirty="0"/>
              <a:t>A few large miners computing power may be enough to control the network</a:t>
            </a:r>
          </a:p>
          <a:p>
            <a:pPr lvl="3"/>
            <a:r>
              <a:rPr lang="en-US" sz="1800" dirty="0"/>
              <a:t>Risk of 51% attack increases</a:t>
            </a:r>
            <a:endParaRPr lang="en-AU" sz="1800" dirty="0"/>
          </a:p>
        </p:txBody>
      </p:sp>
      <p:sp>
        <p:nvSpPr>
          <p:cNvPr id="3" name="Title 2">
            <a:extLst>
              <a:ext uri="{FF2B5EF4-FFF2-40B4-BE49-F238E27FC236}">
                <a16:creationId xmlns:a16="http://schemas.microsoft.com/office/drawing/2014/main" id="{B7CEFF9F-A753-31CE-BC38-102BF3DC4AE0}"/>
              </a:ext>
            </a:extLst>
          </p:cNvPr>
          <p:cNvSpPr>
            <a:spLocks noGrp="1"/>
          </p:cNvSpPr>
          <p:nvPr>
            <p:ph type="title"/>
          </p:nvPr>
        </p:nvSpPr>
        <p:spPr>
          <a:xfrm>
            <a:off x="648000" y="287999"/>
            <a:ext cx="6631640" cy="648000"/>
          </a:xfrm>
        </p:spPr>
        <p:txBody>
          <a:bodyPr/>
          <a:lstStyle/>
          <a:p>
            <a:r>
              <a:rPr lang="en-US" dirty="0"/>
              <a:t>Block Configuration (Cont.)</a:t>
            </a:r>
            <a:endParaRPr lang="en-AU" dirty="0"/>
          </a:p>
        </p:txBody>
      </p:sp>
      <p:sp>
        <p:nvSpPr>
          <p:cNvPr id="5" name="Slide Number Placeholder 4">
            <a:extLst>
              <a:ext uri="{FF2B5EF4-FFF2-40B4-BE49-F238E27FC236}">
                <a16:creationId xmlns:a16="http://schemas.microsoft.com/office/drawing/2014/main" id="{45BC9520-D9A9-E677-3EEA-D95CE0B3A219}"/>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28</a:t>
            </a:fld>
            <a:endParaRPr lang="en-US"/>
          </a:p>
        </p:txBody>
      </p:sp>
    </p:spTree>
    <p:extLst>
      <p:ext uri="{BB962C8B-B14F-4D97-AF65-F5344CB8AC3E}">
        <p14:creationId xmlns:p14="http://schemas.microsoft.com/office/powerpoint/2010/main" val="2426597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001" y="1272399"/>
            <a:ext cx="7911799" cy="3695843"/>
          </a:xfrm>
        </p:spPr>
        <p:txBody>
          <a:bodyPr>
            <a:normAutofit/>
          </a:bodyPr>
          <a:lstStyle/>
          <a:p>
            <a:r>
              <a:rPr lang="en-AU" dirty="0"/>
              <a:t>Must use a specific public blockchain</a:t>
            </a:r>
          </a:p>
          <a:p>
            <a:pPr lvl="1"/>
            <a:r>
              <a:rPr lang="en-AU" sz="1800" dirty="0"/>
              <a:t>Focus on how you use blockchain &amp; other areas of application architecture</a:t>
            </a:r>
          </a:p>
          <a:p>
            <a:pPr lvl="2"/>
            <a:r>
              <a:rPr lang="en-AU" sz="1800" dirty="0"/>
              <a:t>Reduce on-chain data</a:t>
            </a:r>
          </a:p>
          <a:p>
            <a:pPr lvl="2"/>
            <a:r>
              <a:rPr lang="en-AU" sz="1800" dirty="0"/>
              <a:t>Do more work off-chain, e.g. use “state channel” design pattern</a:t>
            </a:r>
          </a:p>
          <a:p>
            <a:r>
              <a:rPr lang="en-AU" dirty="0"/>
              <a:t>Use another blockchain (private? or a public blockchain with high throughput?)</a:t>
            </a:r>
          </a:p>
          <a:p>
            <a:pPr lvl="1"/>
            <a:r>
              <a:rPr lang="en-AU" sz="1800" dirty="0"/>
              <a:t>Blockchain with other consensus algorithms (PBFT, PoA, …)</a:t>
            </a:r>
          </a:p>
          <a:p>
            <a:pPr lvl="1"/>
            <a:r>
              <a:rPr lang="en-AU" sz="1800" dirty="0"/>
              <a:t>Sharding, DAGs</a:t>
            </a:r>
          </a:p>
          <a:p>
            <a:pPr lvl="1"/>
            <a:r>
              <a:rPr lang="en-AU" sz="1800" dirty="0"/>
              <a:t>Configure blockchain to use a larger block size or smaller inter-block time</a:t>
            </a:r>
          </a:p>
          <a:p>
            <a:pPr lvl="1"/>
            <a:r>
              <a:rPr lang="en-AU" sz="1800" dirty="0"/>
              <a:t>If you don’t need exchange of digital assets, consider networks of blockchains</a:t>
            </a:r>
          </a:p>
        </p:txBody>
      </p:sp>
      <p:sp>
        <p:nvSpPr>
          <p:cNvPr id="2" name="Title 1"/>
          <p:cNvSpPr>
            <a:spLocks noGrp="1"/>
          </p:cNvSpPr>
          <p:nvPr>
            <p:ph type="title"/>
          </p:nvPr>
        </p:nvSpPr>
        <p:spPr>
          <a:xfrm>
            <a:off x="647700" y="287338"/>
            <a:ext cx="7920038" cy="649287"/>
          </a:xfrm>
        </p:spPr>
        <p:txBody>
          <a:bodyPr>
            <a:noAutofit/>
          </a:bodyPr>
          <a:lstStyle/>
          <a:p>
            <a:r>
              <a:rPr lang="en-AU" dirty="0"/>
              <a:t>How Architects Can Influence TX Throughput?</a:t>
            </a:r>
          </a:p>
        </p:txBody>
      </p:sp>
      <p:sp>
        <p:nvSpPr>
          <p:cNvPr id="4" name="Slide Number Placeholder 3">
            <a:extLst>
              <a:ext uri="{FF2B5EF4-FFF2-40B4-BE49-F238E27FC236}">
                <a16:creationId xmlns:a16="http://schemas.microsoft.com/office/drawing/2014/main" id="{A759618B-E69F-322A-0E6D-645B4AB74D6F}"/>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29</a:t>
            </a:fld>
            <a:endParaRPr lang="en-US"/>
          </a:p>
        </p:txBody>
      </p:sp>
    </p:spTree>
    <p:extLst>
      <p:ext uri="{BB962C8B-B14F-4D97-AF65-F5344CB8AC3E}">
        <p14:creationId xmlns:p14="http://schemas.microsoft.com/office/powerpoint/2010/main" val="37635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31E2ED-0434-4E01-A4BA-486919E0D7A7}"/>
              </a:ext>
            </a:extLst>
          </p:cNvPr>
          <p:cNvSpPr>
            <a:spLocks noGrp="1"/>
          </p:cNvSpPr>
          <p:nvPr>
            <p:ph type="title"/>
          </p:nvPr>
        </p:nvSpPr>
        <p:spPr/>
        <p:txBody>
          <a:bodyPr>
            <a:normAutofit/>
          </a:bodyPr>
          <a:lstStyle/>
          <a:p>
            <a:r>
              <a:rPr lang="en-AU" dirty="0"/>
              <a:t>ISO/IEC 25010:2011 Quality Model</a:t>
            </a:r>
          </a:p>
        </p:txBody>
      </p:sp>
      <p:graphicFrame>
        <p:nvGraphicFramePr>
          <p:cNvPr id="9" name="Diagram 8">
            <a:extLst>
              <a:ext uri="{FF2B5EF4-FFF2-40B4-BE49-F238E27FC236}">
                <a16:creationId xmlns:a16="http://schemas.microsoft.com/office/drawing/2014/main" id="{CECD044F-FF19-497B-BCE4-D398375C3C20}"/>
              </a:ext>
            </a:extLst>
          </p:cNvPr>
          <p:cNvGraphicFramePr/>
          <p:nvPr/>
        </p:nvGraphicFramePr>
        <p:xfrm>
          <a:off x="251520" y="1195838"/>
          <a:ext cx="8640960" cy="3796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2268652B-6E7F-C7E3-3D6D-68EB075391C1}"/>
              </a:ext>
            </a:extLst>
          </p:cNvPr>
          <p:cNvSpPr/>
          <p:nvPr/>
        </p:nvSpPr>
        <p:spPr>
          <a:xfrm>
            <a:off x="4589477" y="1323335"/>
            <a:ext cx="1134652" cy="3541572"/>
          </a:xfrm>
          <a:prstGeom prst="rect">
            <a:avLst/>
          </a:prstGeom>
          <a:noFill/>
          <a:ln w="571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5">
            <a:extLst>
              <a:ext uri="{FF2B5EF4-FFF2-40B4-BE49-F238E27FC236}">
                <a16:creationId xmlns:a16="http://schemas.microsoft.com/office/drawing/2014/main" id="{84B58C21-01E1-F7AB-6B06-DF12AC0E7046}"/>
              </a:ext>
            </a:extLst>
          </p:cNvPr>
          <p:cNvSpPr/>
          <p:nvPr/>
        </p:nvSpPr>
        <p:spPr>
          <a:xfrm>
            <a:off x="179513" y="1323335"/>
            <a:ext cx="2240987" cy="3541572"/>
          </a:xfrm>
          <a:prstGeom prst="rect">
            <a:avLst/>
          </a:prstGeom>
          <a:noFill/>
          <a:ln w="571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Slide Number Placeholder 4">
            <a:extLst>
              <a:ext uri="{FF2B5EF4-FFF2-40B4-BE49-F238E27FC236}">
                <a16:creationId xmlns:a16="http://schemas.microsoft.com/office/drawing/2014/main" id="{70BF643E-44DA-ABFC-9F6E-39D392DBC9A9}"/>
              </a:ext>
            </a:extLst>
          </p:cNvPr>
          <p:cNvSpPr>
            <a:spLocks noGrp="1"/>
          </p:cNvSpPr>
          <p:nvPr>
            <p:ph type="sldNum" sz="quarter" idx="4"/>
          </p:nvPr>
        </p:nvSpPr>
        <p:spPr/>
        <p:txBody>
          <a:bodyPr/>
          <a:lstStyle/>
          <a:p>
            <a:fld id="{97F98C0B-273E-428A-ABCF-EBED2BA25188}" type="slidenum">
              <a:rPr lang="en-US" smtClean="0"/>
              <a:t>3</a:t>
            </a:fld>
            <a:endParaRPr lang="en-US"/>
          </a:p>
        </p:txBody>
      </p:sp>
    </p:spTree>
    <p:extLst>
      <p:ext uri="{BB962C8B-B14F-4D97-AF65-F5344CB8AC3E}">
        <p14:creationId xmlns:p14="http://schemas.microsoft.com/office/powerpoint/2010/main" val="1551535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242E2F-82C5-9802-A7E9-827088D745E3}"/>
              </a:ext>
            </a:extLst>
          </p:cNvPr>
          <p:cNvSpPr>
            <a:spLocks noGrp="1"/>
          </p:cNvSpPr>
          <p:nvPr>
            <p:ph idx="1"/>
          </p:nvPr>
        </p:nvSpPr>
        <p:spPr/>
        <p:txBody>
          <a:bodyPr/>
          <a:lstStyle/>
          <a:p>
            <a:r>
              <a:rPr lang="en-AU" b="0" i="0" dirty="0">
                <a:solidFill>
                  <a:srgbClr val="12262C"/>
                </a:solidFill>
                <a:effectLst/>
                <a:latin typeface="Roboto" panose="02000000000000000000" pitchFamily="2" charset="0"/>
              </a:rPr>
              <a:t>From the following 2 blockchain configurations, which one has the highest throughput?</a:t>
            </a:r>
          </a:p>
          <a:p>
            <a:endParaRPr lang="en-AU" dirty="0"/>
          </a:p>
        </p:txBody>
      </p:sp>
      <p:sp>
        <p:nvSpPr>
          <p:cNvPr id="3" name="Title 2">
            <a:extLst>
              <a:ext uri="{FF2B5EF4-FFF2-40B4-BE49-F238E27FC236}">
                <a16:creationId xmlns:a16="http://schemas.microsoft.com/office/drawing/2014/main" id="{A14F40BD-7879-9838-F203-7A71E475421B}"/>
              </a:ext>
            </a:extLst>
          </p:cNvPr>
          <p:cNvSpPr>
            <a:spLocks noGrp="1"/>
          </p:cNvSpPr>
          <p:nvPr>
            <p:ph type="title"/>
          </p:nvPr>
        </p:nvSpPr>
        <p:spPr/>
        <p:txBody>
          <a:bodyPr/>
          <a:lstStyle/>
          <a:p>
            <a:r>
              <a:rPr lang="en-AU" dirty="0"/>
              <a:t>Exercise</a:t>
            </a:r>
          </a:p>
        </p:txBody>
      </p:sp>
      <p:graphicFrame>
        <p:nvGraphicFramePr>
          <p:cNvPr id="5" name="Table 4">
            <a:extLst>
              <a:ext uri="{FF2B5EF4-FFF2-40B4-BE49-F238E27FC236}">
                <a16:creationId xmlns:a16="http://schemas.microsoft.com/office/drawing/2014/main" id="{F4D991C3-C20E-4859-867E-C828EC968FB3}"/>
              </a:ext>
            </a:extLst>
          </p:cNvPr>
          <p:cNvGraphicFramePr>
            <a:graphicFrameLocks noGrp="1"/>
          </p:cNvGraphicFramePr>
          <p:nvPr/>
        </p:nvGraphicFramePr>
        <p:xfrm>
          <a:off x="1324462" y="2068399"/>
          <a:ext cx="6495077" cy="891540"/>
        </p:xfrm>
        <a:graphic>
          <a:graphicData uri="http://schemas.openxmlformats.org/drawingml/2006/table">
            <a:tbl>
              <a:tblPr/>
              <a:tblGrid>
                <a:gridCol w="1500315">
                  <a:extLst>
                    <a:ext uri="{9D8B030D-6E8A-4147-A177-3AD203B41FA5}">
                      <a16:colId xmlns:a16="http://schemas.microsoft.com/office/drawing/2014/main" val="1480474629"/>
                    </a:ext>
                  </a:extLst>
                </a:gridCol>
                <a:gridCol w="2113979">
                  <a:extLst>
                    <a:ext uri="{9D8B030D-6E8A-4147-A177-3AD203B41FA5}">
                      <a16:colId xmlns:a16="http://schemas.microsoft.com/office/drawing/2014/main" val="918385977"/>
                    </a:ext>
                  </a:extLst>
                </a:gridCol>
                <a:gridCol w="2880783">
                  <a:extLst>
                    <a:ext uri="{9D8B030D-6E8A-4147-A177-3AD203B41FA5}">
                      <a16:colId xmlns:a16="http://schemas.microsoft.com/office/drawing/2014/main" val="881287220"/>
                    </a:ext>
                  </a:extLst>
                </a:gridCol>
              </a:tblGrid>
              <a:tr h="0">
                <a:tc>
                  <a:txBody>
                    <a:bodyPr/>
                    <a:lstStyle/>
                    <a:p>
                      <a:pPr algn="ctr"/>
                      <a:r>
                        <a:rPr lang="en-AU" dirty="0">
                          <a:effectLst/>
                        </a:rPr>
                        <a:t>Configuration</a:t>
                      </a:r>
                    </a:p>
                  </a:txBody>
                  <a:tcPr anchor="ctr">
                    <a:lnL w="19050" cap="flat" cmpd="sng" algn="ctr">
                      <a:solidFill>
                        <a:srgbClr val="333333"/>
                      </a:solidFill>
                      <a:prstDash val="solid"/>
                      <a:round/>
                      <a:headEnd type="none" w="med" len="med"/>
                      <a:tailEnd type="none" w="med" len="med"/>
                    </a:lnL>
                    <a:lnR w="19050" cap="flat" cmpd="sng" algn="ctr">
                      <a:solidFill>
                        <a:srgbClr val="333333"/>
                      </a:solidFill>
                      <a:prstDash val="solid"/>
                      <a:round/>
                      <a:headEnd type="none" w="med" len="med"/>
                      <a:tailEnd type="none" w="med" len="med"/>
                    </a:lnR>
                    <a:lnT w="19050" cap="flat" cmpd="sng" algn="ctr">
                      <a:solidFill>
                        <a:srgbClr val="333333"/>
                      </a:solidFill>
                      <a:prstDash val="solid"/>
                      <a:round/>
                      <a:headEnd type="none" w="med" len="med"/>
                      <a:tailEnd type="none" w="med" len="med"/>
                    </a:lnT>
                    <a:lnB w="19050" cap="flat" cmpd="sng" algn="ctr">
                      <a:solidFill>
                        <a:srgbClr val="333333"/>
                      </a:solidFill>
                      <a:prstDash val="solid"/>
                      <a:round/>
                      <a:headEnd type="none" w="med" len="med"/>
                      <a:tailEnd type="none" w="med" len="med"/>
                    </a:lnB>
                    <a:solidFill>
                      <a:srgbClr val="EFF9FC"/>
                    </a:solidFill>
                  </a:tcPr>
                </a:tc>
                <a:tc>
                  <a:txBody>
                    <a:bodyPr/>
                    <a:lstStyle/>
                    <a:p>
                      <a:pPr algn="ctr"/>
                      <a:r>
                        <a:rPr lang="en-AU" dirty="0">
                          <a:effectLst/>
                        </a:rPr>
                        <a:t>Maximum block size</a:t>
                      </a:r>
                    </a:p>
                  </a:txBody>
                  <a:tcPr anchor="ctr">
                    <a:lnL w="19050" cap="flat" cmpd="sng" algn="ctr">
                      <a:solidFill>
                        <a:srgbClr val="333333"/>
                      </a:solidFill>
                      <a:prstDash val="solid"/>
                      <a:round/>
                      <a:headEnd type="none" w="med" len="med"/>
                      <a:tailEnd type="none" w="med" len="med"/>
                    </a:lnL>
                    <a:lnR w="19050" cap="flat" cmpd="sng" algn="ctr">
                      <a:solidFill>
                        <a:srgbClr val="333333"/>
                      </a:solidFill>
                      <a:prstDash val="solid"/>
                      <a:round/>
                      <a:headEnd type="none" w="med" len="med"/>
                      <a:tailEnd type="none" w="med" len="med"/>
                    </a:lnR>
                    <a:lnT w="19050" cap="flat" cmpd="sng" algn="ctr">
                      <a:solidFill>
                        <a:srgbClr val="333333"/>
                      </a:solidFill>
                      <a:prstDash val="solid"/>
                      <a:round/>
                      <a:headEnd type="none" w="med" len="med"/>
                      <a:tailEnd type="none" w="med" len="med"/>
                    </a:lnT>
                    <a:lnB w="19050" cap="flat" cmpd="sng" algn="ctr">
                      <a:solidFill>
                        <a:srgbClr val="333333"/>
                      </a:solidFill>
                      <a:prstDash val="solid"/>
                      <a:round/>
                      <a:headEnd type="none" w="med" len="med"/>
                      <a:tailEnd type="none" w="med" len="med"/>
                    </a:lnB>
                    <a:solidFill>
                      <a:srgbClr val="EFF9FC"/>
                    </a:solidFill>
                  </a:tcPr>
                </a:tc>
                <a:tc>
                  <a:txBody>
                    <a:bodyPr/>
                    <a:lstStyle/>
                    <a:p>
                      <a:pPr algn="ctr"/>
                      <a:r>
                        <a:rPr lang="en-AU" dirty="0">
                          <a:effectLst/>
                        </a:rPr>
                        <a:t>Average inter-block time</a:t>
                      </a:r>
                    </a:p>
                  </a:txBody>
                  <a:tcPr anchor="ctr">
                    <a:lnL w="19050" cap="flat" cmpd="sng" algn="ctr">
                      <a:solidFill>
                        <a:srgbClr val="333333"/>
                      </a:solidFill>
                      <a:prstDash val="solid"/>
                      <a:round/>
                      <a:headEnd type="none" w="med" len="med"/>
                      <a:tailEnd type="none" w="med" len="med"/>
                    </a:lnL>
                    <a:lnR w="19050" cap="flat" cmpd="sng" algn="ctr">
                      <a:solidFill>
                        <a:srgbClr val="333333"/>
                      </a:solidFill>
                      <a:prstDash val="solid"/>
                      <a:round/>
                      <a:headEnd type="none" w="med" len="med"/>
                      <a:tailEnd type="none" w="med" len="med"/>
                    </a:lnR>
                    <a:lnT w="19050" cap="flat" cmpd="sng" algn="ctr">
                      <a:solidFill>
                        <a:srgbClr val="333333"/>
                      </a:solidFill>
                      <a:prstDash val="solid"/>
                      <a:round/>
                      <a:headEnd type="none" w="med" len="med"/>
                      <a:tailEnd type="none" w="med" len="med"/>
                    </a:lnT>
                    <a:lnB w="19050" cap="flat" cmpd="sng" algn="ctr">
                      <a:solidFill>
                        <a:srgbClr val="333333"/>
                      </a:solidFill>
                      <a:prstDash val="solid"/>
                      <a:round/>
                      <a:headEnd type="none" w="med" len="med"/>
                      <a:tailEnd type="none" w="med" len="med"/>
                    </a:lnB>
                    <a:solidFill>
                      <a:srgbClr val="EFF9FC"/>
                    </a:solidFill>
                  </a:tcPr>
                </a:tc>
                <a:extLst>
                  <a:ext uri="{0D108BD9-81ED-4DB2-BD59-A6C34878D82A}">
                    <a16:rowId xmlns:a16="http://schemas.microsoft.com/office/drawing/2014/main" val="1706286350"/>
                  </a:ext>
                </a:extLst>
              </a:tr>
              <a:tr h="0">
                <a:tc>
                  <a:txBody>
                    <a:bodyPr/>
                    <a:lstStyle/>
                    <a:p>
                      <a:pPr algn="ctr"/>
                      <a:r>
                        <a:rPr lang="en-AU" dirty="0">
                          <a:effectLst/>
                        </a:rPr>
                        <a:t>A</a:t>
                      </a:r>
                    </a:p>
                  </a:txBody>
                  <a:tcPr anchor="ctr">
                    <a:lnL w="19050" cap="flat" cmpd="sng" algn="ctr">
                      <a:solidFill>
                        <a:srgbClr val="333333"/>
                      </a:solidFill>
                      <a:prstDash val="solid"/>
                      <a:round/>
                      <a:headEnd type="none" w="med" len="med"/>
                      <a:tailEnd type="none" w="med" len="med"/>
                    </a:lnL>
                    <a:lnR w="19050" cap="flat" cmpd="sng" algn="ctr">
                      <a:solidFill>
                        <a:srgbClr val="333333"/>
                      </a:solidFill>
                      <a:prstDash val="solid"/>
                      <a:round/>
                      <a:headEnd type="none" w="med" len="med"/>
                      <a:tailEnd type="none" w="med" len="med"/>
                    </a:lnR>
                    <a:lnT w="19050" cap="flat" cmpd="sng" algn="ctr">
                      <a:solidFill>
                        <a:srgbClr val="333333"/>
                      </a:solidFill>
                      <a:prstDash val="solid"/>
                      <a:round/>
                      <a:headEnd type="none" w="med" len="med"/>
                      <a:tailEnd type="none" w="med" len="med"/>
                    </a:lnT>
                    <a:lnB w="19050" cap="flat" cmpd="sng" algn="ctr">
                      <a:solidFill>
                        <a:srgbClr val="333333"/>
                      </a:solidFill>
                      <a:prstDash val="solid"/>
                      <a:round/>
                      <a:headEnd type="none" w="med" len="med"/>
                      <a:tailEnd type="none" w="med" len="med"/>
                    </a:lnB>
                    <a:solidFill>
                      <a:srgbClr val="EFF9FC"/>
                    </a:solidFill>
                  </a:tcPr>
                </a:tc>
                <a:tc>
                  <a:txBody>
                    <a:bodyPr/>
                    <a:lstStyle/>
                    <a:p>
                      <a:pPr algn="ctr"/>
                      <a:r>
                        <a:rPr lang="en-AU" dirty="0">
                          <a:effectLst/>
                        </a:rPr>
                        <a:t>1,000</a:t>
                      </a:r>
                    </a:p>
                  </a:txBody>
                  <a:tcPr anchor="ctr">
                    <a:lnL w="19050" cap="flat" cmpd="sng" algn="ctr">
                      <a:solidFill>
                        <a:srgbClr val="333333"/>
                      </a:solidFill>
                      <a:prstDash val="solid"/>
                      <a:round/>
                      <a:headEnd type="none" w="med" len="med"/>
                      <a:tailEnd type="none" w="med" len="med"/>
                    </a:lnL>
                    <a:lnR w="19050" cap="flat" cmpd="sng" algn="ctr">
                      <a:solidFill>
                        <a:srgbClr val="333333"/>
                      </a:solidFill>
                      <a:prstDash val="solid"/>
                      <a:round/>
                      <a:headEnd type="none" w="med" len="med"/>
                      <a:tailEnd type="none" w="med" len="med"/>
                    </a:lnR>
                    <a:lnT w="19050" cap="flat" cmpd="sng" algn="ctr">
                      <a:solidFill>
                        <a:srgbClr val="333333"/>
                      </a:solidFill>
                      <a:prstDash val="solid"/>
                      <a:round/>
                      <a:headEnd type="none" w="med" len="med"/>
                      <a:tailEnd type="none" w="med" len="med"/>
                    </a:lnT>
                    <a:lnB w="19050" cap="flat" cmpd="sng" algn="ctr">
                      <a:solidFill>
                        <a:srgbClr val="333333"/>
                      </a:solidFill>
                      <a:prstDash val="solid"/>
                      <a:round/>
                      <a:headEnd type="none" w="med" len="med"/>
                      <a:tailEnd type="none" w="med" len="med"/>
                    </a:lnB>
                    <a:solidFill>
                      <a:srgbClr val="EFF9FC"/>
                    </a:solidFill>
                  </a:tcPr>
                </a:tc>
                <a:tc>
                  <a:txBody>
                    <a:bodyPr/>
                    <a:lstStyle/>
                    <a:p>
                      <a:pPr algn="ctr"/>
                      <a:r>
                        <a:rPr lang="en-AU" dirty="0">
                          <a:effectLst/>
                        </a:rPr>
                        <a:t> 15 sec</a:t>
                      </a:r>
                    </a:p>
                  </a:txBody>
                  <a:tcPr anchor="ctr">
                    <a:lnL w="19050" cap="flat" cmpd="sng" algn="ctr">
                      <a:solidFill>
                        <a:srgbClr val="333333"/>
                      </a:solidFill>
                      <a:prstDash val="solid"/>
                      <a:round/>
                      <a:headEnd type="none" w="med" len="med"/>
                      <a:tailEnd type="none" w="med" len="med"/>
                    </a:lnL>
                    <a:lnR w="19050" cap="flat" cmpd="sng" algn="ctr">
                      <a:solidFill>
                        <a:srgbClr val="333333"/>
                      </a:solidFill>
                      <a:prstDash val="solid"/>
                      <a:round/>
                      <a:headEnd type="none" w="med" len="med"/>
                      <a:tailEnd type="none" w="med" len="med"/>
                    </a:lnR>
                    <a:lnT w="19050" cap="flat" cmpd="sng" algn="ctr">
                      <a:solidFill>
                        <a:srgbClr val="333333"/>
                      </a:solidFill>
                      <a:prstDash val="solid"/>
                      <a:round/>
                      <a:headEnd type="none" w="med" len="med"/>
                      <a:tailEnd type="none" w="med" len="med"/>
                    </a:lnT>
                    <a:lnB w="19050" cap="flat" cmpd="sng" algn="ctr">
                      <a:solidFill>
                        <a:srgbClr val="333333"/>
                      </a:solidFill>
                      <a:prstDash val="solid"/>
                      <a:round/>
                      <a:headEnd type="none" w="med" len="med"/>
                      <a:tailEnd type="none" w="med" len="med"/>
                    </a:lnB>
                    <a:solidFill>
                      <a:srgbClr val="EFF9FC"/>
                    </a:solidFill>
                  </a:tcPr>
                </a:tc>
                <a:extLst>
                  <a:ext uri="{0D108BD9-81ED-4DB2-BD59-A6C34878D82A}">
                    <a16:rowId xmlns:a16="http://schemas.microsoft.com/office/drawing/2014/main" val="3349107715"/>
                  </a:ext>
                </a:extLst>
              </a:tr>
              <a:tr h="0">
                <a:tc>
                  <a:txBody>
                    <a:bodyPr/>
                    <a:lstStyle/>
                    <a:p>
                      <a:pPr algn="ctr"/>
                      <a:r>
                        <a:rPr lang="en-AU" dirty="0">
                          <a:effectLst/>
                        </a:rPr>
                        <a:t>B</a:t>
                      </a:r>
                    </a:p>
                  </a:txBody>
                  <a:tcPr anchor="ctr">
                    <a:lnL w="19050" cap="flat" cmpd="sng" algn="ctr">
                      <a:solidFill>
                        <a:srgbClr val="333333"/>
                      </a:solidFill>
                      <a:prstDash val="solid"/>
                      <a:round/>
                      <a:headEnd type="none" w="med" len="med"/>
                      <a:tailEnd type="none" w="med" len="med"/>
                    </a:lnL>
                    <a:lnR w="19050" cap="flat" cmpd="sng" algn="ctr">
                      <a:solidFill>
                        <a:srgbClr val="333333"/>
                      </a:solidFill>
                      <a:prstDash val="solid"/>
                      <a:round/>
                      <a:headEnd type="none" w="med" len="med"/>
                      <a:tailEnd type="none" w="med" len="med"/>
                    </a:lnR>
                    <a:lnT w="19050" cap="flat" cmpd="sng" algn="ctr">
                      <a:solidFill>
                        <a:srgbClr val="333333"/>
                      </a:solidFill>
                      <a:prstDash val="solid"/>
                      <a:round/>
                      <a:headEnd type="none" w="med" len="med"/>
                      <a:tailEnd type="none" w="med" len="med"/>
                    </a:lnT>
                    <a:lnB w="19050" cap="flat" cmpd="sng" algn="ctr">
                      <a:solidFill>
                        <a:srgbClr val="333333"/>
                      </a:solidFill>
                      <a:prstDash val="solid"/>
                      <a:round/>
                      <a:headEnd type="none" w="med" len="med"/>
                      <a:tailEnd type="none" w="med" len="med"/>
                    </a:lnB>
                    <a:solidFill>
                      <a:srgbClr val="EFF9FC"/>
                    </a:solidFill>
                  </a:tcPr>
                </a:tc>
                <a:tc>
                  <a:txBody>
                    <a:bodyPr/>
                    <a:lstStyle/>
                    <a:p>
                      <a:pPr algn="ctr"/>
                      <a:r>
                        <a:rPr lang="en-AU" dirty="0">
                          <a:effectLst/>
                        </a:rPr>
                        <a:t>500</a:t>
                      </a:r>
                    </a:p>
                  </a:txBody>
                  <a:tcPr anchor="ctr">
                    <a:lnL w="19050" cap="flat" cmpd="sng" algn="ctr">
                      <a:solidFill>
                        <a:srgbClr val="333333"/>
                      </a:solidFill>
                      <a:prstDash val="solid"/>
                      <a:round/>
                      <a:headEnd type="none" w="med" len="med"/>
                      <a:tailEnd type="none" w="med" len="med"/>
                    </a:lnL>
                    <a:lnR w="19050" cap="flat" cmpd="sng" algn="ctr">
                      <a:solidFill>
                        <a:srgbClr val="333333"/>
                      </a:solidFill>
                      <a:prstDash val="solid"/>
                      <a:round/>
                      <a:headEnd type="none" w="med" len="med"/>
                      <a:tailEnd type="none" w="med" len="med"/>
                    </a:lnR>
                    <a:lnT w="19050" cap="flat" cmpd="sng" algn="ctr">
                      <a:solidFill>
                        <a:srgbClr val="333333"/>
                      </a:solidFill>
                      <a:prstDash val="solid"/>
                      <a:round/>
                      <a:headEnd type="none" w="med" len="med"/>
                      <a:tailEnd type="none" w="med" len="med"/>
                    </a:lnT>
                    <a:lnB w="19050" cap="flat" cmpd="sng" algn="ctr">
                      <a:solidFill>
                        <a:srgbClr val="333333"/>
                      </a:solidFill>
                      <a:prstDash val="solid"/>
                      <a:round/>
                      <a:headEnd type="none" w="med" len="med"/>
                      <a:tailEnd type="none" w="med" len="med"/>
                    </a:lnB>
                    <a:solidFill>
                      <a:srgbClr val="EFF9FC"/>
                    </a:solidFill>
                  </a:tcPr>
                </a:tc>
                <a:tc>
                  <a:txBody>
                    <a:bodyPr/>
                    <a:lstStyle/>
                    <a:p>
                      <a:pPr algn="ctr"/>
                      <a:r>
                        <a:rPr lang="en-AU" dirty="0">
                          <a:effectLst/>
                        </a:rPr>
                        <a:t>10 sec</a:t>
                      </a:r>
                    </a:p>
                  </a:txBody>
                  <a:tcPr anchor="ctr">
                    <a:lnL w="19050" cap="flat" cmpd="sng" algn="ctr">
                      <a:solidFill>
                        <a:srgbClr val="333333"/>
                      </a:solidFill>
                      <a:prstDash val="solid"/>
                      <a:round/>
                      <a:headEnd type="none" w="med" len="med"/>
                      <a:tailEnd type="none" w="med" len="med"/>
                    </a:lnL>
                    <a:lnR w="19050" cap="flat" cmpd="sng" algn="ctr">
                      <a:solidFill>
                        <a:srgbClr val="333333"/>
                      </a:solidFill>
                      <a:prstDash val="solid"/>
                      <a:round/>
                      <a:headEnd type="none" w="med" len="med"/>
                      <a:tailEnd type="none" w="med" len="med"/>
                    </a:lnR>
                    <a:lnT w="19050" cap="flat" cmpd="sng" algn="ctr">
                      <a:solidFill>
                        <a:srgbClr val="333333"/>
                      </a:solidFill>
                      <a:prstDash val="solid"/>
                      <a:round/>
                      <a:headEnd type="none" w="med" len="med"/>
                      <a:tailEnd type="none" w="med" len="med"/>
                    </a:lnT>
                    <a:lnB w="19050" cap="flat" cmpd="sng" algn="ctr">
                      <a:solidFill>
                        <a:srgbClr val="333333"/>
                      </a:solidFill>
                      <a:prstDash val="solid"/>
                      <a:round/>
                      <a:headEnd type="none" w="med" len="med"/>
                      <a:tailEnd type="none" w="med" len="med"/>
                    </a:lnB>
                    <a:solidFill>
                      <a:srgbClr val="EFF9FC"/>
                    </a:solidFill>
                  </a:tcPr>
                </a:tc>
                <a:extLst>
                  <a:ext uri="{0D108BD9-81ED-4DB2-BD59-A6C34878D82A}">
                    <a16:rowId xmlns:a16="http://schemas.microsoft.com/office/drawing/2014/main" val="2971917097"/>
                  </a:ext>
                </a:extLst>
              </a:tr>
            </a:tbl>
          </a:graphicData>
        </a:graphic>
      </p:graphicFrame>
      <p:sp>
        <p:nvSpPr>
          <p:cNvPr id="6" name="Slide Number Placeholder 5">
            <a:extLst>
              <a:ext uri="{FF2B5EF4-FFF2-40B4-BE49-F238E27FC236}">
                <a16:creationId xmlns:a16="http://schemas.microsoft.com/office/drawing/2014/main" id="{382F3633-9830-15ED-4B9F-A16588276A39}"/>
              </a:ext>
            </a:extLst>
          </p:cNvPr>
          <p:cNvSpPr>
            <a:spLocks noGrp="1"/>
          </p:cNvSpPr>
          <p:nvPr>
            <p:ph type="sldNum" sz="quarter" idx="4"/>
          </p:nvPr>
        </p:nvSpPr>
        <p:spPr/>
        <p:txBody>
          <a:bodyPr/>
          <a:lstStyle/>
          <a:p>
            <a:fld id="{97F98C0B-273E-428A-ABCF-EBED2BA25188}" type="slidenum">
              <a:rPr lang="en-US" smtClean="0"/>
              <a:t>30</a:t>
            </a:fld>
            <a:endParaRPr lang="en-US"/>
          </a:p>
        </p:txBody>
      </p:sp>
    </p:spTree>
    <p:extLst>
      <p:ext uri="{BB962C8B-B14F-4D97-AF65-F5344CB8AC3E}">
        <p14:creationId xmlns:p14="http://schemas.microsoft.com/office/powerpoint/2010/main" val="1748213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8B0E95-3C2B-C2DC-3459-E862A3662C00}"/>
              </a:ext>
            </a:extLst>
          </p:cNvPr>
          <p:cNvSpPr>
            <a:spLocks noGrp="1"/>
          </p:cNvSpPr>
          <p:nvPr>
            <p:ph type="body" sz="quarter" idx="10"/>
          </p:nvPr>
        </p:nvSpPr>
        <p:spPr/>
        <p:txBody>
          <a:bodyPr/>
          <a:lstStyle/>
          <a:p>
            <a:r>
              <a:rPr lang="en-AU" dirty="0"/>
              <a:t>Reliability</a:t>
            </a:r>
          </a:p>
        </p:txBody>
      </p:sp>
    </p:spTree>
    <p:extLst>
      <p:ext uri="{BB962C8B-B14F-4D97-AF65-F5344CB8AC3E}">
        <p14:creationId xmlns:p14="http://schemas.microsoft.com/office/powerpoint/2010/main" val="1839821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46462C-285B-5492-DAD2-71E2CF69C687}"/>
              </a:ext>
            </a:extLst>
          </p:cNvPr>
          <p:cNvSpPr>
            <a:spLocks noGrp="1"/>
          </p:cNvSpPr>
          <p:nvPr>
            <p:ph type="title"/>
          </p:nvPr>
        </p:nvSpPr>
        <p:spPr/>
        <p:txBody>
          <a:bodyPr>
            <a:normAutofit fontScale="90000"/>
          </a:bodyPr>
          <a:lstStyle/>
          <a:p>
            <a:r>
              <a:rPr lang="en-AU" sz="3600" dirty="0"/>
              <a:t>ISO/IEC 25010:2011 – Reliability Characteristics</a:t>
            </a:r>
            <a:endParaRPr lang="en-AU" dirty="0"/>
          </a:p>
        </p:txBody>
      </p:sp>
      <p:graphicFrame>
        <p:nvGraphicFramePr>
          <p:cNvPr id="4" name="Diagram 3">
            <a:extLst>
              <a:ext uri="{FF2B5EF4-FFF2-40B4-BE49-F238E27FC236}">
                <a16:creationId xmlns:a16="http://schemas.microsoft.com/office/drawing/2014/main" id="{60700469-5A70-9796-3233-64E7E0A4A304}"/>
              </a:ext>
            </a:extLst>
          </p:cNvPr>
          <p:cNvGraphicFramePr/>
          <p:nvPr/>
        </p:nvGraphicFramePr>
        <p:xfrm>
          <a:off x="-108520" y="1167358"/>
          <a:ext cx="2376264" cy="3922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a:extLst>
              <a:ext uri="{FF2B5EF4-FFF2-40B4-BE49-F238E27FC236}">
                <a16:creationId xmlns:a16="http://schemas.microsoft.com/office/drawing/2014/main" id="{DF08FD18-D90B-FFE9-2610-F21E0E5DFFA1}"/>
              </a:ext>
            </a:extLst>
          </p:cNvPr>
          <p:cNvSpPr/>
          <p:nvPr/>
        </p:nvSpPr>
        <p:spPr>
          <a:xfrm>
            <a:off x="1979712" y="1191006"/>
            <a:ext cx="6768000" cy="648000"/>
          </a:xfrm>
          <a:prstGeom prst="roundRect">
            <a:avLst/>
          </a:prstGeom>
          <a:solidFill>
            <a:srgbClr val="1E22AA">
              <a:hueOff val="0"/>
              <a:satOff val="0"/>
              <a:lumOff val="0"/>
              <a:alphaOff val="0"/>
            </a:srgbClr>
          </a:solidFill>
          <a:ln w="25400" cap="flat" cmpd="sng" algn="ctr">
            <a:solidFill>
              <a:srgbClr val="FFFFFF">
                <a:hueOff val="0"/>
                <a:satOff val="0"/>
                <a:lumOff val="0"/>
                <a:alphaOff val="0"/>
              </a:srgbClr>
            </a:solidFill>
            <a:prstDash val="solid"/>
          </a:ln>
          <a:effectLst/>
        </p:spPr>
        <p:txBody>
          <a:bodyPr spcFirstLastPara="0" vert="horz" wrap="square" lIns="45720" tIns="30480" rIns="45720" bIns="30480" numCol="1" spcCol="1270" anchor="ctr" anchorCtr="0">
            <a:noAutofit/>
          </a:bodyPr>
          <a:lstStyle/>
          <a:p>
            <a:r>
              <a:rPr lang="en-AU" dirty="0">
                <a:solidFill>
                  <a:schemeClr val="bg1"/>
                </a:solidFill>
              </a:rPr>
              <a:t>Degree to which a system, product, or component performs specified functions under specified conditions for a specified period</a:t>
            </a:r>
          </a:p>
        </p:txBody>
      </p:sp>
      <p:sp>
        <p:nvSpPr>
          <p:cNvPr id="6" name="Rounded Rectangle 5">
            <a:extLst>
              <a:ext uri="{FF2B5EF4-FFF2-40B4-BE49-F238E27FC236}">
                <a16:creationId xmlns:a16="http://schemas.microsoft.com/office/drawing/2014/main" id="{1F0F9C57-7B2D-1D73-1868-5EA272442F74}"/>
              </a:ext>
            </a:extLst>
          </p:cNvPr>
          <p:cNvSpPr/>
          <p:nvPr/>
        </p:nvSpPr>
        <p:spPr>
          <a:xfrm>
            <a:off x="1984385" y="1988969"/>
            <a:ext cx="6768000" cy="648000"/>
          </a:xfrm>
          <a:prstGeom prst="roundRect">
            <a:avLst/>
          </a:prstGeom>
          <a:solidFill>
            <a:srgbClr val="FFFFFF">
              <a:alpha val="90000"/>
              <a:hueOff val="0"/>
              <a:satOff val="0"/>
              <a:lumOff val="0"/>
              <a:alphaOff val="0"/>
            </a:srgbClr>
          </a:solidFill>
          <a:ln w="25400" cap="flat" cmpd="sng" algn="ctr">
            <a:solidFill>
              <a:srgbClr val="1E22AA">
                <a:hueOff val="0"/>
                <a:satOff val="0"/>
                <a:lumOff val="0"/>
                <a:alphaOff val="0"/>
              </a:srgbClr>
            </a:solidFill>
            <a:prstDash val="solid"/>
          </a:ln>
          <a:effectLst/>
        </p:spPr>
        <p:txBody>
          <a:bodyPr spcFirstLastPara="0" vert="horz" wrap="square" lIns="30480" tIns="20320" rIns="30480" bIns="20320" numCol="1" spcCol="1270" anchor="ctr" anchorCtr="0">
            <a:noAutofit/>
          </a:bodyPr>
          <a:lstStyle/>
          <a:p>
            <a:pPr lvl="0"/>
            <a:r>
              <a:rPr lang="en-AU" dirty="0"/>
              <a:t>Degree to which a system is operational &amp; accessible when required for use</a:t>
            </a:r>
            <a:endParaRPr lang="en-US" dirty="0"/>
          </a:p>
        </p:txBody>
      </p:sp>
      <p:sp>
        <p:nvSpPr>
          <p:cNvPr id="7" name="Rounded Rectangle 6">
            <a:extLst>
              <a:ext uri="{FF2B5EF4-FFF2-40B4-BE49-F238E27FC236}">
                <a16:creationId xmlns:a16="http://schemas.microsoft.com/office/drawing/2014/main" id="{5E10BD77-7941-5489-C9DE-1A37FB06B47B}"/>
              </a:ext>
            </a:extLst>
          </p:cNvPr>
          <p:cNvSpPr/>
          <p:nvPr/>
        </p:nvSpPr>
        <p:spPr>
          <a:xfrm>
            <a:off x="1979712" y="2786932"/>
            <a:ext cx="6768032" cy="648000"/>
          </a:xfrm>
          <a:prstGeom prst="roundRect">
            <a:avLst/>
          </a:prstGeom>
          <a:solidFill>
            <a:srgbClr val="FFFFFF">
              <a:alpha val="90000"/>
              <a:hueOff val="0"/>
              <a:satOff val="0"/>
              <a:lumOff val="0"/>
              <a:alphaOff val="0"/>
            </a:srgbClr>
          </a:solidFill>
          <a:ln w="25400" cap="flat" cmpd="sng" algn="ctr">
            <a:solidFill>
              <a:srgbClr val="1E22AA">
                <a:hueOff val="-1687971"/>
                <a:satOff val="14998"/>
                <a:lumOff val="-7941"/>
                <a:alphaOff val="0"/>
              </a:srgbClr>
            </a:solidFill>
            <a:prstDash val="solid"/>
          </a:ln>
          <a:effectLst/>
        </p:spPr>
        <p:txBody>
          <a:bodyPr spcFirstLastPara="0" vert="horz" wrap="square" lIns="30480" tIns="20320" rIns="30480" bIns="20320" numCol="1" spcCol="1270" anchor="ctr" anchorCtr="0">
            <a:noAutofit/>
          </a:bodyPr>
          <a:lstStyle/>
          <a:p>
            <a:pPr lvl="0"/>
            <a:r>
              <a:rPr lang="en-AU" dirty="0"/>
              <a:t>Degree to which, in the event of an interruption or a failure, a system can recover data directly affected &amp; re-establish desired state of system</a:t>
            </a:r>
            <a:endParaRPr lang="en-US" dirty="0"/>
          </a:p>
        </p:txBody>
      </p:sp>
      <p:sp>
        <p:nvSpPr>
          <p:cNvPr id="8" name="Rounded Rectangle 7">
            <a:extLst>
              <a:ext uri="{FF2B5EF4-FFF2-40B4-BE49-F238E27FC236}">
                <a16:creationId xmlns:a16="http://schemas.microsoft.com/office/drawing/2014/main" id="{C9123C51-EF5B-5942-75D2-E55B492509B1}"/>
              </a:ext>
            </a:extLst>
          </p:cNvPr>
          <p:cNvSpPr/>
          <p:nvPr/>
        </p:nvSpPr>
        <p:spPr>
          <a:xfrm>
            <a:off x="1979712" y="3606237"/>
            <a:ext cx="6768000" cy="648000"/>
          </a:xfrm>
          <a:prstGeom prst="roundRect">
            <a:avLst/>
          </a:prstGeom>
          <a:solidFill>
            <a:srgbClr val="FFFFFF">
              <a:alpha val="90000"/>
              <a:hueOff val="0"/>
              <a:satOff val="0"/>
              <a:lumOff val="0"/>
              <a:alphaOff val="0"/>
            </a:srgbClr>
          </a:solidFill>
          <a:ln w="25400" cap="flat" cmpd="sng" algn="ctr">
            <a:solidFill>
              <a:srgbClr val="1E22AA">
                <a:hueOff val="-3375942"/>
                <a:satOff val="29996"/>
                <a:lumOff val="-15882"/>
                <a:alphaOff val="0"/>
              </a:srgbClr>
            </a:solidFill>
            <a:prstDash val="solid"/>
          </a:ln>
          <a:effectLst/>
        </p:spPr>
        <p:txBody>
          <a:bodyPr spcFirstLastPara="0" vert="horz" wrap="square" lIns="30480" tIns="20320" rIns="30480" bIns="20320" numCol="1" spcCol="1270" anchor="ctr" anchorCtr="0">
            <a:noAutofit/>
          </a:bodyPr>
          <a:lstStyle/>
          <a:p>
            <a:pPr lvl="0"/>
            <a:r>
              <a:rPr lang="en-AU" dirty="0"/>
              <a:t>Degree to which a system meets needs for reliability under normal operation</a:t>
            </a:r>
            <a:endParaRPr lang="en-US" dirty="0"/>
          </a:p>
        </p:txBody>
      </p:sp>
      <p:sp>
        <p:nvSpPr>
          <p:cNvPr id="9" name="Rounded Rectangle 8">
            <a:extLst>
              <a:ext uri="{FF2B5EF4-FFF2-40B4-BE49-F238E27FC236}">
                <a16:creationId xmlns:a16="http://schemas.microsoft.com/office/drawing/2014/main" id="{5603BF12-5453-5D5F-7FCD-B44F34B0A2AD}"/>
              </a:ext>
            </a:extLst>
          </p:cNvPr>
          <p:cNvSpPr/>
          <p:nvPr/>
        </p:nvSpPr>
        <p:spPr>
          <a:xfrm>
            <a:off x="1979712" y="4437678"/>
            <a:ext cx="6768000" cy="648000"/>
          </a:xfrm>
          <a:prstGeom prst="roundRect">
            <a:avLst/>
          </a:prstGeom>
          <a:solidFill>
            <a:srgbClr val="FFFFFF">
              <a:alpha val="90000"/>
              <a:hueOff val="0"/>
              <a:satOff val="0"/>
              <a:lumOff val="0"/>
              <a:alphaOff val="0"/>
            </a:srgbClr>
          </a:solidFill>
          <a:ln w="25400" cap="flat" cmpd="sng" algn="ctr">
            <a:solidFill>
              <a:srgbClr val="1E22AA">
                <a:hueOff val="-3375942"/>
                <a:satOff val="29996"/>
                <a:lumOff val="-15882"/>
                <a:alphaOff val="0"/>
              </a:srgbClr>
            </a:solidFill>
            <a:prstDash val="solid"/>
          </a:ln>
          <a:effectLst/>
        </p:spPr>
        <p:txBody>
          <a:bodyPr spcFirstLastPara="0" vert="horz" wrap="square" lIns="30480" tIns="20320" rIns="30480" bIns="20320" numCol="1" spcCol="1270" anchor="ctr" anchorCtr="0">
            <a:noAutofit/>
          </a:bodyPr>
          <a:lstStyle/>
          <a:p>
            <a:r>
              <a:rPr lang="en-AU" dirty="0"/>
              <a:t>Degree to which a system operates as intended despite the presence of hardware or software faults</a:t>
            </a:r>
            <a:endParaRPr lang="en-US" dirty="0"/>
          </a:p>
        </p:txBody>
      </p:sp>
      <p:sp>
        <p:nvSpPr>
          <p:cNvPr id="2" name="Slide Number Placeholder 1">
            <a:extLst>
              <a:ext uri="{FF2B5EF4-FFF2-40B4-BE49-F238E27FC236}">
                <a16:creationId xmlns:a16="http://schemas.microsoft.com/office/drawing/2014/main" id="{C4F32F05-AC99-FF49-80DD-3DB0119ED25E}"/>
              </a:ext>
            </a:extLst>
          </p:cNvPr>
          <p:cNvSpPr>
            <a:spLocks noGrp="1"/>
          </p:cNvSpPr>
          <p:nvPr>
            <p:ph type="sldNum" sz="quarter" idx="4"/>
          </p:nvPr>
        </p:nvSpPr>
        <p:spPr/>
        <p:txBody>
          <a:bodyPr/>
          <a:lstStyle/>
          <a:p>
            <a:fld id="{97F98C0B-273E-428A-ABCF-EBED2BA25188}" type="slidenum">
              <a:rPr lang="en-US" smtClean="0"/>
              <a:t>32</a:t>
            </a:fld>
            <a:endParaRPr lang="en-US"/>
          </a:p>
        </p:txBody>
      </p:sp>
    </p:spTree>
    <p:extLst>
      <p:ext uri="{BB962C8B-B14F-4D97-AF65-F5344CB8AC3E}">
        <p14:creationId xmlns:p14="http://schemas.microsoft.com/office/powerpoint/2010/main" val="1901478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464F4-A928-49F4-B228-B83278B46914}"/>
              </a:ext>
            </a:extLst>
          </p:cNvPr>
          <p:cNvSpPr>
            <a:spLocks noGrp="1"/>
          </p:cNvSpPr>
          <p:nvPr>
            <p:ph idx="1"/>
          </p:nvPr>
        </p:nvSpPr>
        <p:spPr>
          <a:xfrm>
            <a:off x="648001" y="1272399"/>
            <a:ext cx="7911799" cy="3695843"/>
          </a:xfrm>
        </p:spPr>
        <p:txBody>
          <a:bodyPr>
            <a:normAutofit/>
          </a:bodyPr>
          <a:lstStyle/>
          <a:p>
            <a:r>
              <a:rPr lang="en-AU" dirty="0"/>
              <a:t>Is system operational &amp; accessible when required for use?</a:t>
            </a:r>
          </a:p>
          <a:p>
            <a:r>
              <a:rPr lang="en-AU" dirty="0"/>
              <a:t>Usually measured in terms of number of 9s</a:t>
            </a:r>
          </a:p>
          <a:p>
            <a:pPr lvl="1"/>
            <a:r>
              <a:rPr lang="en-AU" sz="1800" dirty="0"/>
              <a:t>99.9% (8:45h downtime per year), 99.99% (52.5 min), 99.999% (5.25 min)</a:t>
            </a:r>
          </a:p>
          <a:p>
            <a:r>
              <a:rPr lang="en-AU" dirty="0"/>
              <a:t>Ledger is highly available for reads</a:t>
            </a:r>
          </a:p>
          <a:p>
            <a:pPr lvl="1"/>
            <a:r>
              <a:rPr lang="en-AU" sz="1800" dirty="0"/>
              <a:t>Can read from any of the 10s to 1,000s of nodes in the network</a:t>
            </a:r>
          </a:p>
          <a:p>
            <a:pPr lvl="1"/>
            <a:r>
              <a:rPr lang="en-AU" sz="1800" dirty="0"/>
              <a:t>Some ledgers may prune old state, yet active state must still be in ledger</a:t>
            </a:r>
          </a:p>
          <a:p>
            <a:r>
              <a:rPr lang="en-AU" dirty="0"/>
              <a:t>Ledger has low availability for writes</a:t>
            </a:r>
          </a:p>
          <a:p>
            <a:pPr lvl="1"/>
            <a:r>
              <a:rPr lang="en-AU" sz="1800" dirty="0"/>
              <a:t>Sequential block building with limited block size</a:t>
            </a:r>
          </a:p>
          <a:p>
            <a:pPr lvl="1"/>
            <a:r>
              <a:rPr lang="en-AU" sz="1800" dirty="0"/>
              <a:t>Latency varies from seconds to hours</a:t>
            </a:r>
          </a:p>
          <a:p>
            <a:pPr lvl="1"/>
            <a:r>
              <a:rPr lang="en-AU" sz="1800" dirty="0"/>
              <a:t>TX could even get dropped</a:t>
            </a:r>
          </a:p>
        </p:txBody>
      </p:sp>
      <p:sp>
        <p:nvSpPr>
          <p:cNvPr id="4" name="Title 3">
            <a:extLst>
              <a:ext uri="{FF2B5EF4-FFF2-40B4-BE49-F238E27FC236}">
                <a16:creationId xmlns:a16="http://schemas.microsoft.com/office/drawing/2014/main" id="{4172A937-8CAA-48F6-8C49-9106BBC25C27}"/>
              </a:ext>
            </a:extLst>
          </p:cNvPr>
          <p:cNvSpPr>
            <a:spLocks noGrp="1"/>
          </p:cNvSpPr>
          <p:nvPr>
            <p:ph type="title"/>
          </p:nvPr>
        </p:nvSpPr>
        <p:spPr>
          <a:xfrm>
            <a:off x="648000" y="287999"/>
            <a:ext cx="6631640" cy="648000"/>
          </a:xfrm>
        </p:spPr>
        <p:txBody>
          <a:bodyPr/>
          <a:lstStyle/>
          <a:p>
            <a:r>
              <a:rPr lang="en-AU" dirty="0"/>
              <a:t>Availability</a:t>
            </a:r>
          </a:p>
        </p:txBody>
      </p:sp>
      <p:sp>
        <p:nvSpPr>
          <p:cNvPr id="3" name="Slide Number Placeholder 2">
            <a:extLst>
              <a:ext uri="{FF2B5EF4-FFF2-40B4-BE49-F238E27FC236}">
                <a16:creationId xmlns:a16="http://schemas.microsoft.com/office/drawing/2014/main" id="{CFBFD30D-F0E5-35C3-B12A-FE80340F38FE}"/>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33</a:t>
            </a:fld>
            <a:endParaRPr lang="en-US"/>
          </a:p>
        </p:txBody>
      </p:sp>
    </p:spTree>
    <p:extLst>
      <p:ext uri="{BB962C8B-B14F-4D97-AF65-F5344CB8AC3E}">
        <p14:creationId xmlns:p14="http://schemas.microsoft.com/office/powerpoint/2010/main" val="576457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i.stack.imgur.com/mOiQt.png">
            <a:extLst>
              <a:ext uri="{FF2B5EF4-FFF2-40B4-BE49-F238E27FC236}">
                <a16:creationId xmlns:a16="http://schemas.microsoft.com/office/drawing/2014/main" id="{705EDDBC-947F-D8FF-28FA-6417229E60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0991" y="2749516"/>
            <a:ext cx="4804363" cy="247653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1625FA6E-F6B4-40E3-81CB-BDF0679C16D2}"/>
              </a:ext>
            </a:extLst>
          </p:cNvPr>
          <p:cNvSpPr>
            <a:spLocks noGrp="1"/>
          </p:cNvSpPr>
          <p:nvPr>
            <p:ph idx="1"/>
          </p:nvPr>
        </p:nvSpPr>
        <p:spPr>
          <a:xfrm>
            <a:off x="648001" y="1272399"/>
            <a:ext cx="7911799" cy="3695843"/>
          </a:xfrm>
        </p:spPr>
        <p:txBody>
          <a:bodyPr>
            <a:normAutofit/>
          </a:bodyPr>
          <a:lstStyle/>
          <a:p>
            <a:r>
              <a:rPr lang="en-AU" dirty="0"/>
              <a:t>Use typical design strategies to enhance availability of components that interacts with blockchain</a:t>
            </a:r>
          </a:p>
          <a:p>
            <a:pPr lvl="1"/>
            <a:r>
              <a:rPr lang="en-AU" sz="1800" dirty="0"/>
              <a:t>Use highly available components &amp; connectors</a:t>
            </a:r>
          </a:p>
          <a:p>
            <a:pPr lvl="1"/>
            <a:r>
              <a:rPr lang="en-AU" sz="1800" dirty="0"/>
              <a:t>Deploy them on reliable hardware &amp; networks</a:t>
            </a:r>
          </a:p>
          <a:p>
            <a:pPr lvl="1"/>
            <a:r>
              <a:rPr lang="en-AU" sz="1800" dirty="0"/>
              <a:t>Eliminate single points of failure by increasing redundancy</a:t>
            </a:r>
          </a:p>
          <a:p>
            <a:pPr lvl="1"/>
            <a:r>
              <a:rPr lang="en-AU" sz="1800" dirty="0"/>
              <a:t>Detect &amp; recover from failures</a:t>
            </a:r>
          </a:p>
        </p:txBody>
      </p:sp>
      <p:sp>
        <p:nvSpPr>
          <p:cNvPr id="3" name="Title 2">
            <a:extLst>
              <a:ext uri="{FF2B5EF4-FFF2-40B4-BE49-F238E27FC236}">
                <a16:creationId xmlns:a16="http://schemas.microsoft.com/office/drawing/2014/main" id="{376B480C-0F7A-4299-8BA2-9885897CCE0A}"/>
              </a:ext>
            </a:extLst>
          </p:cNvPr>
          <p:cNvSpPr>
            <a:spLocks noGrp="1"/>
          </p:cNvSpPr>
          <p:nvPr>
            <p:ph type="title"/>
          </p:nvPr>
        </p:nvSpPr>
        <p:spPr>
          <a:xfrm>
            <a:off x="647700" y="287338"/>
            <a:ext cx="7912100" cy="649287"/>
          </a:xfrm>
        </p:spPr>
        <p:txBody>
          <a:bodyPr>
            <a:normAutofit/>
          </a:bodyPr>
          <a:lstStyle/>
          <a:p>
            <a:r>
              <a:rPr lang="en-AU" dirty="0"/>
              <a:t>How Architects Can Influence Availability?</a:t>
            </a:r>
          </a:p>
        </p:txBody>
      </p:sp>
      <p:sp>
        <p:nvSpPr>
          <p:cNvPr id="4" name="Slide Number Placeholder 3">
            <a:extLst>
              <a:ext uri="{FF2B5EF4-FFF2-40B4-BE49-F238E27FC236}">
                <a16:creationId xmlns:a16="http://schemas.microsoft.com/office/drawing/2014/main" id="{81F261BF-B243-B308-A8CC-3F88AD0C54F1}"/>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34</a:t>
            </a:fld>
            <a:endParaRPr lang="en-US"/>
          </a:p>
        </p:txBody>
      </p:sp>
    </p:spTree>
    <p:extLst>
      <p:ext uri="{BB962C8B-B14F-4D97-AF65-F5344CB8AC3E}">
        <p14:creationId xmlns:p14="http://schemas.microsoft.com/office/powerpoint/2010/main" val="3585935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8F661D-BA89-48FA-8C80-BF5424EF80F1}"/>
              </a:ext>
            </a:extLst>
          </p:cNvPr>
          <p:cNvSpPr>
            <a:spLocks noGrp="1"/>
          </p:cNvSpPr>
          <p:nvPr>
            <p:ph idx="1"/>
          </p:nvPr>
        </p:nvSpPr>
        <p:spPr>
          <a:xfrm>
            <a:off x="647700" y="1273174"/>
            <a:ext cx="7912100" cy="3927475"/>
          </a:xfrm>
        </p:spPr>
        <p:txBody>
          <a:bodyPr>
            <a:normAutofit/>
          </a:bodyPr>
          <a:lstStyle/>
          <a:p>
            <a:r>
              <a:rPr lang="en-AU" dirty="0"/>
              <a:t>Can system operate as intended despite hardware or software faults?</a:t>
            </a:r>
          </a:p>
          <a:p>
            <a:r>
              <a:rPr lang="en-AU" dirty="0"/>
              <a:t>Blockchains tolerate faults</a:t>
            </a:r>
          </a:p>
          <a:p>
            <a:pPr lvl="1"/>
            <a:r>
              <a:rPr lang="en-AU" sz="1800" dirty="0"/>
              <a:t>Hardware faults of miners </a:t>
            </a:r>
            <a:r>
              <a:rPr lang="en-AU" sz="1800" dirty="0">
                <a:sym typeface="Wingdings" panose="05000000000000000000" pitchFamily="2" charset="2"/>
              </a:rPr>
              <a:t></a:t>
            </a:r>
            <a:r>
              <a:rPr lang="en-AU" sz="1800" dirty="0"/>
              <a:t> Others will keep working</a:t>
            </a:r>
          </a:p>
          <a:p>
            <a:pPr lvl="1"/>
            <a:r>
              <a:rPr lang="en-AU" sz="1800" dirty="0"/>
              <a:t>Software faults too, if there’s enough diversity of mining software</a:t>
            </a:r>
          </a:p>
          <a:p>
            <a:pPr lvl="2"/>
            <a:r>
              <a:rPr lang="en-AU" sz="1800" dirty="0"/>
              <a:t>Different versions &amp; implementations, e.g., Geth &amp; Parity nodes in Ethereum </a:t>
            </a:r>
          </a:p>
          <a:p>
            <a:pPr lvl="2"/>
            <a:r>
              <a:rPr lang="en-AU" sz="1800" dirty="0"/>
              <a:t>In worst case, might get a hard fork</a:t>
            </a:r>
          </a:p>
          <a:p>
            <a:r>
              <a:rPr lang="en-AU" dirty="0"/>
              <a:t>For blockchain applications</a:t>
            </a:r>
          </a:p>
          <a:p>
            <a:pPr lvl="1"/>
            <a:r>
              <a:rPr lang="en-AU" sz="1800" dirty="0"/>
              <a:t>Use typical design strategies for fault tolerance (redundancy, monitor, detect, isolate recover) for other parts of architecture</a:t>
            </a:r>
          </a:p>
          <a:p>
            <a:pPr lvl="1"/>
            <a:r>
              <a:rPr lang="en-AU" sz="1800" dirty="0"/>
              <a:t>Smart contracts aren’t normally fault-tolerant for software faults</a:t>
            </a:r>
          </a:p>
          <a:p>
            <a:pPr lvl="1"/>
            <a:r>
              <a:rPr lang="en-AU" sz="1800" dirty="0"/>
              <a:t>Smart contracts can support fault tolerance logic for off-chain components…</a:t>
            </a:r>
          </a:p>
        </p:txBody>
      </p:sp>
      <p:sp>
        <p:nvSpPr>
          <p:cNvPr id="3" name="Title 2">
            <a:extLst>
              <a:ext uri="{FF2B5EF4-FFF2-40B4-BE49-F238E27FC236}">
                <a16:creationId xmlns:a16="http://schemas.microsoft.com/office/drawing/2014/main" id="{E01438A8-92C8-40D3-B6AB-A46A7062EEBF}"/>
              </a:ext>
            </a:extLst>
          </p:cNvPr>
          <p:cNvSpPr>
            <a:spLocks noGrp="1"/>
          </p:cNvSpPr>
          <p:nvPr>
            <p:ph type="title"/>
          </p:nvPr>
        </p:nvSpPr>
        <p:spPr>
          <a:xfrm>
            <a:off x="648000" y="287999"/>
            <a:ext cx="6631640" cy="648000"/>
          </a:xfrm>
        </p:spPr>
        <p:txBody>
          <a:bodyPr/>
          <a:lstStyle/>
          <a:p>
            <a:r>
              <a:rPr lang="en-AU" dirty="0"/>
              <a:t>Fault-Tolerance</a:t>
            </a:r>
          </a:p>
        </p:txBody>
      </p:sp>
      <p:sp>
        <p:nvSpPr>
          <p:cNvPr id="4" name="Slide Number Placeholder 3">
            <a:extLst>
              <a:ext uri="{FF2B5EF4-FFF2-40B4-BE49-F238E27FC236}">
                <a16:creationId xmlns:a16="http://schemas.microsoft.com/office/drawing/2014/main" id="{6294E960-5AD0-A8B5-461D-18BBACA38817}"/>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35</a:t>
            </a:fld>
            <a:endParaRPr lang="en-US"/>
          </a:p>
        </p:txBody>
      </p:sp>
    </p:spTree>
    <p:extLst>
      <p:ext uri="{BB962C8B-B14F-4D97-AF65-F5344CB8AC3E}">
        <p14:creationId xmlns:p14="http://schemas.microsoft.com/office/powerpoint/2010/main" val="4180110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4A6046-908B-41FC-A84A-92E9A767EC9B}"/>
              </a:ext>
            </a:extLst>
          </p:cNvPr>
          <p:cNvSpPr>
            <a:spLocks noGrp="1"/>
          </p:cNvSpPr>
          <p:nvPr>
            <p:ph type="title"/>
          </p:nvPr>
        </p:nvSpPr>
        <p:spPr/>
        <p:txBody>
          <a:bodyPr/>
          <a:lstStyle/>
          <a:p>
            <a:r>
              <a:rPr lang="en-AU" dirty="0"/>
              <a:t>Oracle Faults</a:t>
            </a:r>
          </a:p>
        </p:txBody>
      </p:sp>
      <p:sp>
        <p:nvSpPr>
          <p:cNvPr id="6" name="Rectangle 5">
            <a:extLst>
              <a:ext uri="{FF2B5EF4-FFF2-40B4-BE49-F238E27FC236}">
                <a16:creationId xmlns:a16="http://schemas.microsoft.com/office/drawing/2014/main" id="{6F110C4E-8EC8-404A-9A99-9E420F054308}"/>
              </a:ext>
            </a:extLst>
          </p:cNvPr>
          <p:cNvSpPr/>
          <p:nvPr/>
        </p:nvSpPr>
        <p:spPr>
          <a:xfrm>
            <a:off x="2827485" y="1417343"/>
            <a:ext cx="1256097" cy="47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Blockchain</a:t>
            </a:r>
          </a:p>
        </p:txBody>
      </p:sp>
      <p:sp>
        <p:nvSpPr>
          <p:cNvPr id="7" name="Rectangle 6">
            <a:extLst>
              <a:ext uri="{FF2B5EF4-FFF2-40B4-BE49-F238E27FC236}">
                <a16:creationId xmlns:a16="http://schemas.microsoft.com/office/drawing/2014/main" id="{2923FDB2-CB3E-45DF-85E4-6EC18C090916}"/>
              </a:ext>
            </a:extLst>
          </p:cNvPr>
          <p:cNvSpPr/>
          <p:nvPr/>
        </p:nvSpPr>
        <p:spPr>
          <a:xfrm>
            <a:off x="4517751" y="1417341"/>
            <a:ext cx="1256097" cy="47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Oracle</a:t>
            </a:r>
          </a:p>
        </p:txBody>
      </p:sp>
      <p:sp>
        <p:nvSpPr>
          <p:cNvPr id="8" name="Rectangle 7">
            <a:extLst>
              <a:ext uri="{FF2B5EF4-FFF2-40B4-BE49-F238E27FC236}">
                <a16:creationId xmlns:a16="http://schemas.microsoft.com/office/drawing/2014/main" id="{CBEEA397-6F9C-47F5-A747-C387CC86320D}"/>
              </a:ext>
            </a:extLst>
          </p:cNvPr>
          <p:cNvSpPr/>
          <p:nvPr/>
        </p:nvSpPr>
        <p:spPr>
          <a:xfrm>
            <a:off x="6208017" y="1417341"/>
            <a:ext cx="1256097" cy="47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Sensor</a:t>
            </a:r>
          </a:p>
        </p:txBody>
      </p:sp>
      <p:cxnSp>
        <p:nvCxnSpPr>
          <p:cNvPr id="9" name="Straight Connector 8">
            <a:extLst>
              <a:ext uri="{FF2B5EF4-FFF2-40B4-BE49-F238E27FC236}">
                <a16:creationId xmlns:a16="http://schemas.microsoft.com/office/drawing/2014/main" id="{4890BC12-3082-41F9-A71D-431E6CDDCFAE}"/>
              </a:ext>
            </a:extLst>
          </p:cNvPr>
          <p:cNvCxnSpPr>
            <a:stCxn id="8" idx="1"/>
            <a:endCxn id="7" idx="3"/>
          </p:cNvCxnSpPr>
          <p:nvPr/>
        </p:nvCxnSpPr>
        <p:spPr>
          <a:xfrm flipH="1">
            <a:off x="5773848" y="1655567"/>
            <a:ext cx="434169"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E31CD9A-CB0A-4FE1-A58D-C0F998B018F0}"/>
              </a:ext>
            </a:extLst>
          </p:cNvPr>
          <p:cNvSpPr/>
          <p:nvPr/>
        </p:nvSpPr>
        <p:spPr>
          <a:xfrm>
            <a:off x="1137220" y="1417341"/>
            <a:ext cx="1256097" cy="47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Client</a:t>
            </a:r>
          </a:p>
        </p:txBody>
      </p:sp>
      <p:cxnSp>
        <p:nvCxnSpPr>
          <p:cNvPr id="11" name="Straight Connector 10">
            <a:extLst>
              <a:ext uri="{FF2B5EF4-FFF2-40B4-BE49-F238E27FC236}">
                <a16:creationId xmlns:a16="http://schemas.microsoft.com/office/drawing/2014/main" id="{820D7E11-38AA-47EA-A3C8-4BF6A5B96796}"/>
              </a:ext>
            </a:extLst>
          </p:cNvPr>
          <p:cNvCxnSpPr>
            <a:stCxn id="10" idx="3"/>
            <a:endCxn id="6" idx="1"/>
          </p:cNvCxnSpPr>
          <p:nvPr/>
        </p:nvCxnSpPr>
        <p:spPr>
          <a:xfrm>
            <a:off x="2393316" y="1655565"/>
            <a:ext cx="434169" cy="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loud 23">
            <a:extLst>
              <a:ext uri="{FF2B5EF4-FFF2-40B4-BE49-F238E27FC236}">
                <a16:creationId xmlns:a16="http://schemas.microsoft.com/office/drawing/2014/main" id="{8BBB5981-8A3A-46F6-9A86-361A4FF9881A}"/>
              </a:ext>
            </a:extLst>
          </p:cNvPr>
          <p:cNvSpPr/>
          <p:nvPr/>
        </p:nvSpPr>
        <p:spPr>
          <a:xfrm>
            <a:off x="7678617" y="1508054"/>
            <a:ext cx="505714" cy="295022"/>
          </a:xfrm>
          <a:prstGeom prst="cloud">
            <a:avLst/>
          </a:prstGeom>
          <a:solidFill>
            <a:srgbClr val="00A9CE"/>
          </a:solidFill>
          <a:ln>
            <a:solidFill>
              <a:srgbClr val="007B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26" name="Straight Arrow Connector 25">
            <a:extLst>
              <a:ext uri="{FF2B5EF4-FFF2-40B4-BE49-F238E27FC236}">
                <a16:creationId xmlns:a16="http://schemas.microsoft.com/office/drawing/2014/main" id="{FBD77A8C-9F17-4C26-A4FD-9F52183E3521}"/>
              </a:ext>
            </a:extLst>
          </p:cNvPr>
          <p:cNvCxnSpPr>
            <a:stCxn id="8" idx="3"/>
            <a:endCxn id="24" idx="2"/>
          </p:cNvCxnSpPr>
          <p:nvPr/>
        </p:nvCxnSpPr>
        <p:spPr>
          <a:xfrm flipV="1">
            <a:off x="7464112" y="1655566"/>
            <a:ext cx="2160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B35F3A3-A999-4593-8EA0-EC441023CEE3}"/>
              </a:ext>
            </a:extLst>
          </p:cNvPr>
          <p:cNvCxnSpPr>
            <a:stCxn id="7" idx="1"/>
            <a:endCxn id="6" idx="3"/>
          </p:cNvCxnSpPr>
          <p:nvPr/>
        </p:nvCxnSpPr>
        <p:spPr>
          <a:xfrm flipH="1">
            <a:off x="4083582" y="1655566"/>
            <a:ext cx="434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A7C325F4-9184-4E0A-A992-D79F7795B23B}"/>
              </a:ext>
            </a:extLst>
          </p:cNvPr>
          <p:cNvGrpSpPr/>
          <p:nvPr/>
        </p:nvGrpSpPr>
        <p:grpSpPr>
          <a:xfrm>
            <a:off x="1137220" y="2517155"/>
            <a:ext cx="7047113" cy="1662057"/>
            <a:chOff x="755576" y="2999395"/>
            <a:chExt cx="7830125" cy="1846730"/>
          </a:xfrm>
        </p:grpSpPr>
        <p:sp>
          <p:nvSpPr>
            <p:cNvPr id="12" name="Rectangle 11">
              <a:extLst>
                <a:ext uri="{FF2B5EF4-FFF2-40B4-BE49-F238E27FC236}">
                  <a16:creationId xmlns:a16="http://schemas.microsoft.com/office/drawing/2014/main" id="{AB17DD7A-C6DD-44B7-9801-117B7974EBB5}"/>
                </a:ext>
              </a:extLst>
            </p:cNvPr>
            <p:cNvSpPr/>
            <p:nvPr/>
          </p:nvSpPr>
          <p:spPr>
            <a:xfrm>
              <a:off x="2633649" y="3125501"/>
              <a:ext cx="1395663" cy="1600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U" sz="1620" dirty="0"/>
                <a:t>Blockchain</a:t>
              </a:r>
            </a:p>
          </p:txBody>
        </p:sp>
        <p:sp>
          <p:nvSpPr>
            <p:cNvPr id="13" name="Rectangle 12">
              <a:extLst>
                <a:ext uri="{FF2B5EF4-FFF2-40B4-BE49-F238E27FC236}">
                  <a16:creationId xmlns:a16="http://schemas.microsoft.com/office/drawing/2014/main" id="{DD51F2FB-F3F7-4BA1-8E04-85D266DFD94C}"/>
                </a:ext>
              </a:extLst>
            </p:cNvPr>
            <p:cNvSpPr/>
            <p:nvPr/>
          </p:nvSpPr>
          <p:spPr>
            <a:xfrm>
              <a:off x="4511722" y="3661133"/>
              <a:ext cx="1395663"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Oracle</a:t>
              </a:r>
            </a:p>
          </p:txBody>
        </p:sp>
        <p:sp>
          <p:nvSpPr>
            <p:cNvPr id="14" name="Rectangle 13">
              <a:extLst>
                <a:ext uri="{FF2B5EF4-FFF2-40B4-BE49-F238E27FC236}">
                  <a16:creationId xmlns:a16="http://schemas.microsoft.com/office/drawing/2014/main" id="{B4D6649C-A395-4DB0-AB24-D9FB7A749F81}"/>
                </a:ext>
              </a:extLst>
            </p:cNvPr>
            <p:cNvSpPr/>
            <p:nvPr/>
          </p:nvSpPr>
          <p:spPr>
            <a:xfrm>
              <a:off x="6389795" y="3661132"/>
              <a:ext cx="1395663"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Sensor</a:t>
              </a:r>
            </a:p>
          </p:txBody>
        </p:sp>
        <p:cxnSp>
          <p:nvCxnSpPr>
            <p:cNvPr id="15" name="Straight Connector 14">
              <a:extLst>
                <a:ext uri="{FF2B5EF4-FFF2-40B4-BE49-F238E27FC236}">
                  <a16:creationId xmlns:a16="http://schemas.microsoft.com/office/drawing/2014/main" id="{E7641507-35B3-45BD-86FA-D3605CE9EABC}"/>
                </a:ext>
              </a:extLst>
            </p:cNvPr>
            <p:cNvCxnSpPr>
              <a:stCxn id="14" idx="1"/>
              <a:endCxn id="13" idx="3"/>
            </p:cNvCxnSpPr>
            <p:nvPr/>
          </p:nvCxnSpPr>
          <p:spPr>
            <a:xfrm flipH="1">
              <a:off x="5907385" y="3925827"/>
              <a:ext cx="482410" cy="1"/>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76E5827-E29B-4435-A80D-B5AC8F49ABC6}"/>
                </a:ext>
              </a:extLst>
            </p:cNvPr>
            <p:cNvSpPr/>
            <p:nvPr/>
          </p:nvSpPr>
          <p:spPr>
            <a:xfrm>
              <a:off x="755576" y="3661132"/>
              <a:ext cx="1395663" cy="52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Client</a:t>
              </a:r>
            </a:p>
          </p:txBody>
        </p:sp>
        <p:cxnSp>
          <p:nvCxnSpPr>
            <p:cNvPr id="17" name="Straight Connector 16">
              <a:extLst>
                <a:ext uri="{FF2B5EF4-FFF2-40B4-BE49-F238E27FC236}">
                  <a16:creationId xmlns:a16="http://schemas.microsoft.com/office/drawing/2014/main" id="{A856925A-25A1-4583-8494-5308AE1DA622}"/>
                </a:ext>
              </a:extLst>
            </p:cNvPr>
            <p:cNvCxnSpPr>
              <a:stCxn id="16" idx="3"/>
              <a:endCxn id="12" idx="1"/>
            </p:cNvCxnSpPr>
            <p:nvPr/>
          </p:nvCxnSpPr>
          <p:spPr>
            <a:xfrm>
              <a:off x="2151239" y="3925826"/>
              <a:ext cx="482410" cy="2"/>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E42E23E-7192-4A53-B40B-48C175DDCCEC}"/>
                </a:ext>
              </a:extLst>
            </p:cNvPr>
            <p:cNvSpPr/>
            <p:nvPr/>
          </p:nvSpPr>
          <p:spPr>
            <a:xfrm>
              <a:off x="4511722" y="4316736"/>
              <a:ext cx="1395663"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Oracle</a:t>
              </a:r>
            </a:p>
          </p:txBody>
        </p:sp>
        <p:sp>
          <p:nvSpPr>
            <p:cNvPr id="19" name="Rectangle 18">
              <a:extLst>
                <a:ext uri="{FF2B5EF4-FFF2-40B4-BE49-F238E27FC236}">
                  <a16:creationId xmlns:a16="http://schemas.microsoft.com/office/drawing/2014/main" id="{58E19753-C235-46E5-B8DA-0C10D8D32B10}"/>
                </a:ext>
              </a:extLst>
            </p:cNvPr>
            <p:cNvSpPr/>
            <p:nvPr/>
          </p:nvSpPr>
          <p:spPr>
            <a:xfrm>
              <a:off x="6389795" y="4316735"/>
              <a:ext cx="1395663"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Sensor</a:t>
              </a:r>
            </a:p>
          </p:txBody>
        </p:sp>
        <p:sp>
          <p:nvSpPr>
            <p:cNvPr id="20" name="Rectangle 19">
              <a:extLst>
                <a:ext uri="{FF2B5EF4-FFF2-40B4-BE49-F238E27FC236}">
                  <a16:creationId xmlns:a16="http://schemas.microsoft.com/office/drawing/2014/main" id="{90EF2BB7-3E4E-4608-BF25-69C143DD5080}"/>
                </a:ext>
              </a:extLst>
            </p:cNvPr>
            <p:cNvSpPr/>
            <p:nvPr/>
          </p:nvSpPr>
          <p:spPr>
            <a:xfrm>
              <a:off x="4511722" y="2999396"/>
              <a:ext cx="1395663"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Oracle</a:t>
              </a:r>
            </a:p>
          </p:txBody>
        </p:sp>
        <p:sp>
          <p:nvSpPr>
            <p:cNvPr id="21" name="Rectangle 20">
              <a:extLst>
                <a:ext uri="{FF2B5EF4-FFF2-40B4-BE49-F238E27FC236}">
                  <a16:creationId xmlns:a16="http://schemas.microsoft.com/office/drawing/2014/main" id="{09AC5611-D180-4E04-8BA6-180E12DB9AA3}"/>
                </a:ext>
              </a:extLst>
            </p:cNvPr>
            <p:cNvSpPr/>
            <p:nvPr/>
          </p:nvSpPr>
          <p:spPr>
            <a:xfrm>
              <a:off x="6383206" y="2999395"/>
              <a:ext cx="1395663" cy="52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Sensor</a:t>
              </a:r>
            </a:p>
          </p:txBody>
        </p:sp>
        <p:cxnSp>
          <p:nvCxnSpPr>
            <p:cNvPr id="22" name="Straight Connector 21">
              <a:extLst>
                <a:ext uri="{FF2B5EF4-FFF2-40B4-BE49-F238E27FC236}">
                  <a16:creationId xmlns:a16="http://schemas.microsoft.com/office/drawing/2014/main" id="{A357280A-4809-42CC-BA31-64733892EC69}"/>
                </a:ext>
              </a:extLst>
            </p:cNvPr>
            <p:cNvCxnSpPr>
              <a:stCxn id="21" idx="1"/>
              <a:endCxn id="20" idx="3"/>
            </p:cNvCxnSpPr>
            <p:nvPr/>
          </p:nvCxnSpPr>
          <p:spPr>
            <a:xfrm flipH="1">
              <a:off x="5907385" y="3264090"/>
              <a:ext cx="4758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4FDECEB-BE7D-4AD3-865E-131B0DA849DD}"/>
                </a:ext>
              </a:extLst>
            </p:cNvPr>
            <p:cNvCxnSpPr>
              <a:stCxn id="19" idx="1"/>
              <a:endCxn id="18" idx="3"/>
            </p:cNvCxnSpPr>
            <p:nvPr/>
          </p:nvCxnSpPr>
          <p:spPr>
            <a:xfrm flipH="1">
              <a:off x="5907385" y="4581430"/>
              <a:ext cx="482410" cy="1"/>
            </a:xfrm>
            <a:prstGeom prst="line">
              <a:avLst/>
            </a:prstGeom>
          </p:spPr>
          <p:style>
            <a:lnRef idx="1">
              <a:schemeClr val="accent1"/>
            </a:lnRef>
            <a:fillRef idx="0">
              <a:schemeClr val="accent1"/>
            </a:fillRef>
            <a:effectRef idx="0">
              <a:schemeClr val="accent1"/>
            </a:effectRef>
            <a:fontRef idx="minor">
              <a:schemeClr val="tx1"/>
            </a:fontRef>
          </p:style>
        </p:cxnSp>
        <p:sp>
          <p:nvSpPr>
            <p:cNvPr id="25" name="Cloud 24">
              <a:extLst>
                <a:ext uri="{FF2B5EF4-FFF2-40B4-BE49-F238E27FC236}">
                  <a16:creationId xmlns:a16="http://schemas.microsoft.com/office/drawing/2014/main" id="{DA281321-63F3-4E2F-8232-C794916C8843}"/>
                </a:ext>
              </a:extLst>
            </p:cNvPr>
            <p:cNvSpPr/>
            <p:nvPr/>
          </p:nvSpPr>
          <p:spPr>
            <a:xfrm>
              <a:off x="8023797" y="3761925"/>
              <a:ext cx="561904" cy="327802"/>
            </a:xfrm>
            <a:prstGeom prst="cloud">
              <a:avLst/>
            </a:prstGeom>
            <a:solidFill>
              <a:srgbClr val="00A9CE"/>
            </a:solidFill>
            <a:ln>
              <a:solidFill>
                <a:srgbClr val="007B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27" name="Straight Arrow Connector 26">
              <a:extLst>
                <a:ext uri="{FF2B5EF4-FFF2-40B4-BE49-F238E27FC236}">
                  <a16:creationId xmlns:a16="http://schemas.microsoft.com/office/drawing/2014/main" id="{5D70491B-3E96-4FD3-82A4-1E9580E11E92}"/>
                </a:ext>
              </a:extLst>
            </p:cNvPr>
            <p:cNvCxnSpPr>
              <a:stCxn id="21" idx="3"/>
              <a:endCxn id="25" idx="3"/>
            </p:cNvCxnSpPr>
            <p:nvPr/>
          </p:nvCxnSpPr>
          <p:spPr>
            <a:xfrm>
              <a:off x="7778869" y="3264090"/>
              <a:ext cx="525880" cy="51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E1756D-545A-4F8B-8F4A-F1D7F7679FCC}"/>
                </a:ext>
              </a:extLst>
            </p:cNvPr>
            <p:cNvCxnSpPr>
              <a:stCxn id="14" idx="3"/>
              <a:endCxn id="25" idx="2"/>
            </p:cNvCxnSpPr>
            <p:nvPr/>
          </p:nvCxnSpPr>
          <p:spPr>
            <a:xfrm flipV="1">
              <a:off x="7785458" y="3925826"/>
              <a:ext cx="2400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DEF46B4-5DA5-43A0-BC5B-1DFA46783013}"/>
                </a:ext>
              </a:extLst>
            </p:cNvPr>
            <p:cNvCxnSpPr>
              <a:stCxn id="19" idx="3"/>
              <a:endCxn id="25" idx="1"/>
            </p:cNvCxnSpPr>
            <p:nvPr/>
          </p:nvCxnSpPr>
          <p:spPr>
            <a:xfrm flipV="1">
              <a:off x="7785458" y="4089378"/>
              <a:ext cx="519291" cy="49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FF2393-8B51-4BD2-9FBB-5D302B07F1A2}"/>
                </a:ext>
              </a:extLst>
            </p:cNvPr>
            <p:cNvCxnSpPr>
              <a:stCxn id="13" idx="1"/>
              <a:endCxn id="12" idx="3"/>
            </p:cNvCxnSpPr>
            <p:nvPr/>
          </p:nvCxnSpPr>
          <p:spPr>
            <a:xfrm flipH="1">
              <a:off x="4029312" y="3925828"/>
              <a:ext cx="482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82DDDE5-88B0-4C46-BE53-F5D3BACC8C84}"/>
                </a:ext>
              </a:extLst>
            </p:cNvPr>
            <p:cNvCxnSpPr>
              <a:stCxn id="20" idx="1"/>
              <a:endCxn id="12" idx="3"/>
            </p:cNvCxnSpPr>
            <p:nvPr/>
          </p:nvCxnSpPr>
          <p:spPr>
            <a:xfrm flipH="1">
              <a:off x="4029312" y="3264091"/>
              <a:ext cx="482410" cy="66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2F3631-4673-4BF0-8A0A-FF2E2DFA8C6A}"/>
                </a:ext>
              </a:extLst>
            </p:cNvPr>
            <p:cNvCxnSpPr>
              <a:stCxn id="18" idx="1"/>
              <a:endCxn id="12" idx="3"/>
            </p:cNvCxnSpPr>
            <p:nvPr/>
          </p:nvCxnSpPr>
          <p:spPr>
            <a:xfrm flipH="1" flipV="1">
              <a:off x="4029312" y="3925828"/>
              <a:ext cx="482410" cy="65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D3436-F73D-4336-AD0C-128979CD651E}"/>
                </a:ext>
              </a:extLst>
            </p:cNvPr>
            <p:cNvSpPr/>
            <p:nvPr/>
          </p:nvSpPr>
          <p:spPr>
            <a:xfrm>
              <a:off x="2633648" y="3581998"/>
              <a:ext cx="1317912" cy="721976"/>
            </a:xfrm>
            <a:prstGeom prst="rect">
              <a:avLst/>
            </a:prstGeom>
            <a:solidFill>
              <a:srgbClr val="007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Comparator Smart Contract</a:t>
              </a:r>
            </a:p>
          </p:txBody>
        </p:sp>
      </p:grpSp>
      <p:sp>
        <p:nvSpPr>
          <p:cNvPr id="35" name="Rectangle 34">
            <a:extLst>
              <a:ext uri="{FF2B5EF4-FFF2-40B4-BE49-F238E27FC236}">
                <a16:creationId xmlns:a16="http://schemas.microsoft.com/office/drawing/2014/main" id="{ACEF7444-2502-4485-ABA0-B46D19F6FE38}"/>
              </a:ext>
            </a:extLst>
          </p:cNvPr>
          <p:cNvSpPr/>
          <p:nvPr/>
        </p:nvSpPr>
        <p:spPr>
          <a:xfrm>
            <a:off x="1979712" y="4543631"/>
            <a:ext cx="5303622" cy="308418"/>
          </a:xfrm>
          <a:prstGeom prst="rect">
            <a:avLst/>
          </a:prstGeom>
        </p:spPr>
        <p:txBody>
          <a:bodyPr wrap="square">
            <a:spAutoFit/>
          </a:bodyPr>
          <a:lstStyle/>
          <a:p>
            <a:pPr algn="ctr"/>
            <a:r>
              <a:rPr lang="en-AU" dirty="0"/>
              <a:t>Use on-chain M-of-N voting for redundant oracles</a:t>
            </a:r>
          </a:p>
        </p:txBody>
      </p:sp>
      <p:sp>
        <p:nvSpPr>
          <p:cNvPr id="2" name="Slide Number Placeholder 1">
            <a:extLst>
              <a:ext uri="{FF2B5EF4-FFF2-40B4-BE49-F238E27FC236}">
                <a16:creationId xmlns:a16="http://schemas.microsoft.com/office/drawing/2014/main" id="{8352BF61-C727-FB92-F388-B301313EE4B4}"/>
              </a:ext>
            </a:extLst>
          </p:cNvPr>
          <p:cNvSpPr>
            <a:spLocks noGrp="1"/>
          </p:cNvSpPr>
          <p:nvPr>
            <p:ph type="sldNum" sz="quarter" idx="4"/>
          </p:nvPr>
        </p:nvSpPr>
        <p:spPr/>
        <p:txBody>
          <a:bodyPr/>
          <a:lstStyle/>
          <a:p>
            <a:fld id="{97F98C0B-273E-428A-ABCF-EBED2BA25188}" type="slidenum">
              <a:rPr lang="en-US" smtClean="0"/>
              <a:t>36</a:t>
            </a:fld>
            <a:endParaRPr lang="en-US"/>
          </a:p>
        </p:txBody>
      </p:sp>
    </p:spTree>
    <p:extLst>
      <p:ext uri="{BB962C8B-B14F-4D97-AF65-F5344CB8AC3E}">
        <p14:creationId xmlns:p14="http://schemas.microsoft.com/office/powerpoint/2010/main" val="293448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577DFD-4F59-44F1-A7AD-1EE28248D0F7}"/>
              </a:ext>
            </a:extLst>
          </p:cNvPr>
          <p:cNvSpPr>
            <a:spLocks noGrp="1"/>
          </p:cNvSpPr>
          <p:nvPr>
            <p:ph idx="1"/>
          </p:nvPr>
        </p:nvSpPr>
        <p:spPr>
          <a:xfrm>
            <a:off x="648001" y="1272399"/>
            <a:ext cx="7911799" cy="3695843"/>
          </a:xfrm>
        </p:spPr>
        <p:txBody>
          <a:bodyPr>
            <a:normAutofit/>
          </a:bodyPr>
          <a:lstStyle/>
          <a:p>
            <a:r>
              <a:rPr lang="en-AU" dirty="0"/>
              <a:t>Can system recover affected data &amp; re-establish system’s state in the event of an interruption or a failure?</a:t>
            </a:r>
          </a:p>
          <a:p>
            <a:r>
              <a:rPr lang="en-AU" dirty="0"/>
              <a:t>Blockchain is likely to recover</a:t>
            </a:r>
          </a:p>
          <a:p>
            <a:pPr lvl="1"/>
            <a:r>
              <a:rPr lang="en-AU" sz="1800" dirty="0"/>
              <a:t>Very high redundancy</a:t>
            </a:r>
          </a:p>
          <a:p>
            <a:pPr lvl="1"/>
            <a:r>
              <a:rPr lang="en-AU" sz="1800" dirty="0"/>
              <a:t>Nodes can sync from where they left off</a:t>
            </a:r>
          </a:p>
          <a:p>
            <a:pPr lvl="1"/>
            <a:r>
              <a:rPr lang="en-AU" sz="1800" dirty="0"/>
              <a:t>Consensus mechanisms are designed to autonomically recover nodes &amp; ledger consistency</a:t>
            </a:r>
          </a:p>
          <a:p>
            <a:r>
              <a:rPr lang="en-AU" dirty="0"/>
              <a:t>In worst case in a public blockchain, there might be a hard fork</a:t>
            </a:r>
          </a:p>
          <a:p>
            <a:pPr lvl="1"/>
            <a:r>
              <a:rPr lang="en-AU" sz="1800" dirty="0"/>
              <a:t>In a hard fork, different subsets of miners run conflicting consensus protocol rules, &amp; blocks, TXs, &amp; ledger state don’t agree across subsets</a:t>
            </a:r>
          </a:p>
          <a:p>
            <a:r>
              <a:rPr lang="en-AU" dirty="0"/>
              <a:t>Focus on other parts of application architecture</a:t>
            </a:r>
          </a:p>
        </p:txBody>
      </p:sp>
      <p:sp>
        <p:nvSpPr>
          <p:cNvPr id="3" name="Title 2">
            <a:extLst>
              <a:ext uri="{FF2B5EF4-FFF2-40B4-BE49-F238E27FC236}">
                <a16:creationId xmlns:a16="http://schemas.microsoft.com/office/drawing/2014/main" id="{654CA7AE-755B-4CCF-A791-CAB931457538}"/>
              </a:ext>
            </a:extLst>
          </p:cNvPr>
          <p:cNvSpPr>
            <a:spLocks noGrp="1"/>
          </p:cNvSpPr>
          <p:nvPr>
            <p:ph type="title"/>
          </p:nvPr>
        </p:nvSpPr>
        <p:spPr>
          <a:xfrm>
            <a:off x="648000" y="287999"/>
            <a:ext cx="6631640" cy="648000"/>
          </a:xfrm>
        </p:spPr>
        <p:txBody>
          <a:bodyPr/>
          <a:lstStyle/>
          <a:p>
            <a:r>
              <a:rPr lang="en-AU" dirty="0"/>
              <a:t>Recoverability</a:t>
            </a:r>
          </a:p>
        </p:txBody>
      </p:sp>
      <p:sp>
        <p:nvSpPr>
          <p:cNvPr id="4" name="Slide Number Placeholder 3">
            <a:extLst>
              <a:ext uri="{FF2B5EF4-FFF2-40B4-BE49-F238E27FC236}">
                <a16:creationId xmlns:a16="http://schemas.microsoft.com/office/drawing/2014/main" id="{A8A8D1A2-0A60-68DF-D5DE-69FEC1ADD5D2}"/>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37</a:t>
            </a:fld>
            <a:endParaRPr lang="en-US"/>
          </a:p>
        </p:txBody>
      </p:sp>
    </p:spTree>
    <p:extLst>
      <p:ext uri="{BB962C8B-B14F-4D97-AF65-F5344CB8AC3E}">
        <p14:creationId xmlns:p14="http://schemas.microsoft.com/office/powerpoint/2010/main" val="318684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11E186-CEFB-4F1E-81D3-77F5F5DB26E1}"/>
              </a:ext>
            </a:extLst>
          </p:cNvPr>
          <p:cNvSpPr>
            <a:spLocks noGrp="1"/>
          </p:cNvSpPr>
          <p:nvPr>
            <p:ph idx="1"/>
          </p:nvPr>
        </p:nvSpPr>
        <p:spPr>
          <a:xfrm>
            <a:off x="648001" y="1272399"/>
            <a:ext cx="7911799" cy="3695843"/>
          </a:xfrm>
        </p:spPr>
        <p:txBody>
          <a:bodyPr>
            <a:normAutofit lnSpcReduction="10000"/>
          </a:bodyPr>
          <a:lstStyle/>
          <a:p>
            <a:r>
              <a:rPr lang="en-AU" dirty="0"/>
              <a:t>If your TX is in TX pool (aka mempool) can you abort it?</a:t>
            </a:r>
          </a:p>
          <a:p>
            <a:pPr lvl="1"/>
            <a:r>
              <a:rPr lang="en-AU" sz="1800" dirty="0"/>
              <a:t>Changed your mind, something is wrong, or taking too long to commit</a:t>
            </a:r>
          </a:p>
          <a:p>
            <a:r>
              <a:rPr lang="en-AU" dirty="0"/>
              <a:t>To speed up TX inclusion</a:t>
            </a:r>
          </a:p>
          <a:p>
            <a:pPr lvl="1"/>
            <a:r>
              <a:rPr lang="en-AU" sz="1800" dirty="0"/>
              <a:t>Reissue same TX, from same address with a higher TX fee</a:t>
            </a:r>
          </a:p>
          <a:p>
            <a:pPr lvl="1"/>
            <a:r>
              <a:rPr lang="en-AU" sz="1800" dirty="0"/>
              <a:t>E.g., same input &amp; output UTXOs with a higher TX fee</a:t>
            </a:r>
            <a:endParaRPr lang="en-AU" dirty="0"/>
          </a:p>
          <a:p>
            <a:r>
              <a:rPr lang="en-AU" dirty="0"/>
              <a:t>To cancel out previous TX</a:t>
            </a:r>
          </a:p>
          <a:p>
            <a:pPr lvl="1"/>
            <a:r>
              <a:rPr lang="en-AU" sz="1800" dirty="0"/>
              <a:t>Issue a competing null TX with same address with a higher TX fee</a:t>
            </a:r>
          </a:p>
          <a:p>
            <a:pPr lvl="1"/>
            <a:r>
              <a:rPr lang="en-AU" sz="1800" dirty="0"/>
              <a:t>E.g., send 0 Ether to yourself or invoke a SC to raise an exception while setting same address, nonce, &amp; high gas price</a:t>
            </a:r>
          </a:p>
          <a:p>
            <a:r>
              <a:rPr lang="en-AU" dirty="0"/>
              <a:t>Not guaranteed to work</a:t>
            </a:r>
          </a:p>
          <a:p>
            <a:pPr lvl="1"/>
            <a:r>
              <a:rPr lang="en-AU" sz="1800" dirty="0"/>
              <a:t>Previous TX may just get included</a:t>
            </a:r>
          </a:p>
          <a:p>
            <a:pPr lvl="1"/>
            <a:r>
              <a:rPr lang="en-AU" sz="1800" dirty="0"/>
              <a:t>Altruistic mining &amp; miners going behind block reward over TX fees</a:t>
            </a:r>
          </a:p>
        </p:txBody>
      </p:sp>
      <p:sp>
        <p:nvSpPr>
          <p:cNvPr id="3" name="Title 2">
            <a:extLst>
              <a:ext uri="{FF2B5EF4-FFF2-40B4-BE49-F238E27FC236}">
                <a16:creationId xmlns:a16="http://schemas.microsoft.com/office/drawing/2014/main" id="{43978544-6AA2-4CC9-A5CF-B933277FA6C4}"/>
              </a:ext>
            </a:extLst>
          </p:cNvPr>
          <p:cNvSpPr>
            <a:spLocks noGrp="1"/>
          </p:cNvSpPr>
          <p:nvPr>
            <p:ph type="title"/>
          </p:nvPr>
        </p:nvSpPr>
        <p:spPr>
          <a:xfrm>
            <a:off x="648000" y="287999"/>
            <a:ext cx="6631640" cy="648000"/>
          </a:xfrm>
        </p:spPr>
        <p:txBody>
          <a:bodyPr/>
          <a:lstStyle/>
          <a:p>
            <a:r>
              <a:rPr lang="en-AU" dirty="0"/>
              <a:t>Aborting a Transaction in Ethereum</a:t>
            </a:r>
          </a:p>
        </p:txBody>
      </p:sp>
      <p:sp>
        <p:nvSpPr>
          <p:cNvPr id="4" name="Slide Number Placeholder 3">
            <a:extLst>
              <a:ext uri="{FF2B5EF4-FFF2-40B4-BE49-F238E27FC236}">
                <a16:creationId xmlns:a16="http://schemas.microsoft.com/office/drawing/2014/main" id="{5691AEB2-0736-CF2C-BD24-A5E62B930979}"/>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38</a:t>
            </a:fld>
            <a:endParaRPr lang="en-US"/>
          </a:p>
        </p:txBody>
      </p:sp>
    </p:spTree>
    <p:extLst>
      <p:ext uri="{BB962C8B-B14F-4D97-AF65-F5344CB8AC3E}">
        <p14:creationId xmlns:p14="http://schemas.microsoft.com/office/powerpoint/2010/main" val="2030557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9EC638-AB34-427E-914F-BD0A695F76B0}"/>
              </a:ext>
            </a:extLst>
          </p:cNvPr>
          <p:cNvSpPr>
            <a:spLocks noGrp="1"/>
          </p:cNvSpPr>
          <p:nvPr>
            <p:ph idx="1"/>
          </p:nvPr>
        </p:nvSpPr>
        <p:spPr>
          <a:xfrm>
            <a:off x="648001" y="1272399"/>
            <a:ext cx="7911799" cy="3695843"/>
          </a:xfrm>
        </p:spPr>
        <p:txBody>
          <a:bodyPr>
            <a:normAutofit/>
          </a:bodyPr>
          <a:lstStyle/>
          <a:p>
            <a:r>
              <a:rPr lang="en-AU" dirty="0"/>
              <a:t>Can system maintain reliability under normal operation</a:t>
            </a:r>
          </a:p>
          <a:p>
            <a:pPr lvl="1"/>
            <a:r>
              <a:rPr lang="en-AU" sz="1800" dirty="0"/>
              <a:t>Reliability is about continuity of correct service</a:t>
            </a:r>
          </a:p>
          <a:p>
            <a:pPr lvl="1"/>
            <a:r>
              <a:rPr lang="en-AU" sz="1800" dirty="0"/>
              <a:t>Essentially on ability to maintain correct service over a long period</a:t>
            </a:r>
          </a:p>
          <a:p>
            <a:r>
              <a:rPr lang="en-AU" dirty="0"/>
              <a:t>Ability to consistently provide service depends on both blockchain &amp; components attached to it</a:t>
            </a:r>
          </a:p>
          <a:p>
            <a:pPr lvl="1"/>
            <a:r>
              <a:rPr lang="en-AU" sz="1800" dirty="0"/>
              <a:t>Previous discussion about availability for blockchain-based applications applies here too</a:t>
            </a:r>
          </a:p>
        </p:txBody>
      </p:sp>
      <p:sp>
        <p:nvSpPr>
          <p:cNvPr id="3" name="Title 2">
            <a:extLst>
              <a:ext uri="{FF2B5EF4-FFF2-40B4-BE49-F238E27FC236}">
                <a16:creationId xmlns:a16="http://schemas.microsoft.com/office/drawing/2014/main" id="{403A921F-E183-46DF-82DA-919B2953C8A3}"/>
              </a:ext>
            </a:extLst>
          </p:cNvPr>
          <p:cNvSpPr>
            <a:spLocks noGrp="1"/>
          </p:cNvSpPr>
          <p:nvPr>
            <p:ph type="title"/>
          </p:nvPr>
        </p:nvSpPr>
        <p:spPr>
          <a:xfrm>
            <a:off x="648000" y="287999"/>
            <a:ext cx="6631640" cy="648000"/>
          </a:xfrm>
        </p:spPr>
        <p:txBody>
          <a:bodyPr/>
          <a:lstStyle/>
          <a:p>
            <a:r>
              <a:rPr lang="en-AU" dirty="0"/>
              <a:t>Maturity</a:t>
            </a:r>
          </a:p>
        </p:txBody>
      </p:sp>
      <p:sp>
        <p:nvSpPr>
          <p:cNvPr id="4" name="Slide Number Placeholder 3">
            <a:extLst>
              <a:ext uri="{FF2B5EF4-FFF2-40B4-BE49-F238E27FC236}">
                <a16:creationId xmlns:a16="http://schemas.microsoft.com/office/drawing/2014/main" id="{8AA5600E-B1AA-77D3-5F33-99BE568CB7E5}"/>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39</a:t>
            </a:fld>
            <a:endParaRPr lang="en-US"/>
          </a:p>
        </p:txBody>
      </p:sp>
    </p:spTree>
    <p:extLst>
      <p:ext uri="{BB962C8B-B14F-4D97-AF65-F5344CB8AC3E}">
        <p14:creationId xmlns:p14="http://schemas.microsoft.com/office/powerpoint/2010/main" val="208228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DD46FDA-80B0-4360-ABC9-93B534FA0FCA}"/>
              </a:ext>
            </a:extLst>
          </p:cNvPr>
          <p:cNvSpPr>
            <a:spLocks noGrp="1"/>
          </p:cNvSpPr>
          <p:nvPr>
            <p:ph type="body" sz="quarter" idx="10"/>
          </p:nvPr>
        </p:nvSpPr>
        <p:spPr/>
        <p:txBody>
          <a:bodyPr/>
          <a:lstStyle/>
          <a:p>
            <a:r>
              <a:rPr lang="en-US" dirty="0"/>
              <a:t>Functional Suitability</a:t>
            </a:r>
            <a:endParaRPr lang="en-AU" dirty="0"/>
          </a:p>
        </p:txBody>
      </p:sp>
    </p:spTree>
    <p:extLst>
      <p:ext uri="{BB962C8B-B14F-4D97-AF65-F5344CB8AC3E}">
        <p14:creationId xmlns:p14="http://schemas.microsoft.com/office/powerpoint/2010/main" val="2767055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776446-2E6A-45DD-A69E-50C21A01BD9B}"/>
              </a:ext>
            </a:extLst>
          </p:cNvPr>
          <p:cNvSpPr>
            <a:spLocks noGrp="1"/>
          </p:cNvSpPr>
          <p:nvPr>
            <p:ph idx="1"/>
          </p:nvPr>
        </p:nvSpPr>
        <p:spPr>
          <a:xfrm>
            <a:off x="648001" y="1272399"/>
            <a:ext cx="7911799" cy="3695843"/>
          </a:xfrm>
        </p:spPr>
        <p:txBody>
          <a:bodyPr>
            <a:normAutofit/>
          </a:bodyPr>
          <a:lstStyle/>
          <a:p>
            <a:pPr marL="0" indent="0">
              <a:buNone/>
            </a:pPr>
            <a:r>
              <a:rPr lang="en-AU" dirty="0"/>
              <a:t>Which of the following statement(s) is True?</a:t>
            </a:r>
          </a:p>
          <a:p>
            <a:pPr lvl="1"/>
            <a:r>
              <a:rPr lang="en-AU" sz="2000" dirty="0"/>
              <a:t>Formal specification &amp; verification ensure a smart contract is bug-free.</a:t>
            </a:r>
          </a:p>
          <a:p>
            <a:pPr lvl="1"/>
            <a:r>
              <a:rPr lang="en-AU" sz="2000" dirty="0"/>
              <a:t>Availability of a blockchain-based application solely relies on the availability of the blockchain platform.</a:t>
            </a:r>
          </a:p>
          <a:p>
            <a:pPr lvl="1"/>
            <a:r>
              <a:rPr lang="en-AU" sz="2000" dirty="0"/>
              <a:t>We should focus on enhancing the reliability of components that interacts with the blockchain.</a:t>
            </a:r>
          </a:p>
          <a:p>
            <a:pPr lvl="1"/>
            <a:r>
              <a:rPr lang="en-AU" sz="2000" dirty="0"/>
              <a:t>By offering a transaction free higher than any of the pending transactions, we can get our transaction included in a block within 1.5 x inter-block time.</a:t>
            </a:r>
          </a:p>
        </p:txBody>
      </p:sp>
      <p:sp>
        <p:nvSpPr>
          <p:cNvPr id="3" name="Title 2">
            <a:extLst>
              <a:ext uri="{FF2B5EF4-FFF2-40B4-BE49-F238E27FC236}">
                <a16:creationId xmlns:a16="http://schemas.microsoft.com/office/drawing/2014/main" id="{3E3BB1A6-DFB5-4E8E-8EAF-7680670EFC5F}"/>
              </a:ext>
            </a:extLst>
          </p:cNvPr>
          <p:cNvSpPr>
            <a:spLocks noGrp="1"/>
          </p:cNvSpPr>
          <p:nvPr>
            <p:ph type="title"/>
          </p:nvPr>
        </p:nvSpPr>
        <p:spPr>
          <a:xfrm>
            <a:off x="648000" y="287999"/>
            <a:ext cx="6631640" cy="648000"/>
          </a:xfrm>
        </p:spPr>
        <p:txBody>
          <a:bodyPr/>
          <a:lstStyle/>
          <a:p>
            <a:r>
              <a:rPr lang="en-AU"/>
              <a:t>Question</a:t>
            </a:r>
            <a:endParaRPr lang="en-AU" dirty="0"/>
          </a:p>
        </p:txBody>
      </p:sp>
      <p:sp>
        <p:nvSpPr>
          <p:cNvPr id="4" name="Slide Number Placeholder 3">
            <a:extLst>
              <a:ext uri="{FF2B5EF4-FFF2-40B4-BE49-F238E27FC236}">
                <a16:creationId xmlns:a16="http://schemas.microsoft.com/office/drawing/2014/main" id="{048C8FC6-F65F-E1C6-B948-EEB04532730B}"/>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40</a:t>
            </a:fld>
            <a:endParaRPr lang="en-US"/>
          </a:p>
        </p:txBody>
      </p:sp>
      <p:sp>
        <p:nvSpPr>
          <p:cNvPr id="6" name="TextBox 5">
            <a:extLst>
              <a:ext uri="{FF2B5EF4-FFF2-40B4-BE49-F238E27FC236}">
                <a16:creationId xmlns:a16="http://schemas.microsoft.com/office/drawing/2014/main" id="{DCC2CFCC-3896-4E03-8EBD-7BC08BEED78B}"/>
              </a:ext>
            </a:extLst>
          </p:cNvPr>
          <p:cNvSpPr txBox="1"/>
          <p:nvPr/>
        </p:nvSpPr>
        <p:spPr>
          <a:xfrm>
            <a:off x="369678" y="2281436"/>
            <a:ext cx="259229" cy="369332"/>
          </a:xfrm>
          <a:prstGeom prst="rect">
            <a:avLst/>
          </a:prstGeom>
          <a:noFill/>
        </p:spPr>
        <p:txBody>
          <a:bodyPr wrap="square" rtlCol="0">
            <a:spAutoFit/>
          </a:bodyPr>
          <a:lstStyle/>
          <a:p>
            <a:r>
              <a:rPr lang="en-AU" sz="1800" b="1" dirty="0">
                <a:solidFill>
                  <a:srgbClr val="FF0000"/>
                </a:solidFill>
              </a:rPr>
              <a:t>X</a:t>
            </a:r>
          </a:p>
        </p:txBody>
      </p:sp>
      <p:sp>
        <p:nvSpPr>
          <p:cNvPr id="7" name="TextBox 6">
            <a:extLst>
              <a:ext uri="{FF2B5EF4-FFF2-40B4-BE49-F238E27FC236}">
                <a16:creationId xmlns:a16="http://schemas.microsoft.com/office/drawing/2014/main" id="{47C6B7E6-13B7-418F-8715-8F756F53D2E1}"/>
              </a:ext>
            </a:extLst>
          </p:cNvPr>
          <p:cNvSpPr txBox="1"/>
          <p:nvPr/>
        </p:nvSpPr>
        <p:spPr>
          <a:xfrm>
            <a:off x="369678" y="3568288"/>
            <a:ext cx="259229" cy="369332"/>
          </a:xfrm>
          <a:prstGeom prst="rect">
            <a:avLst/>
          </a:prstGeom>
          <a:noFill/>
        </p:spPr>
        <p:txBody>
          <a:bodyPr wrap="square" rtlCol="0">
            <a:spAutoFit/>
          </a:bodyPr>
          <a:lstStyle/>
          <a:p>
            <a:r>
              <a:rPr lang="en-AU" sz="1800" b="1" dirty="0">
                <a:solidFill>
                  <a:srgbClr val="FF0000"/>
                </a:solidFill>
              </a:rPr>
              <a:t>X</a:t>
            </a:r>
            <a:endParaRPr lang="en-AU" sz="1800" b="1" dirty="0">
              <a:solidFill>
                <a:srgbClr val="00B050"/>
              </a:solidFill>
            </a:endParaRPr>
          </a:p>
        </p:txBody>
      </p:sp>
      <p:sp>
        <p:nvSpPr>
          <p:cNvPr id="8" name="TextBox 7">
            <a:extLst>
              <a:ext uri="{FF2B5EF4-FFF2-40B4-BE49-F238E27FC236}">
                <a16:creationId xmlns:a16="http://schemas.microsoft.com/office/drawing/2014/main" id="{7F23129D-F338-484E-BF70-1F522292CCD3}"/>
              </a:ext>
            </a:extLst>
          </p:cNvPr>
          <p:cNvSpPr txBox="1"/>
          <p:nvPr/>
        </p:nvSpPr>
        <p:spPr>
          <a:xfrm>
            <a:off x="354581" y="1561356"/>
            <a:ext cx="259229" cy="369332"/>
          </a:xfrm>
          <a:prstGeom prst="rect">
            <a:avLst/>
          </a:prstGeom>
          <a:noFill/>
        </p:spPr>
        <p:txBody>
          <a:bodyPr wrap="square" rtlCol="0">
            <a:spAutoFit/>
          </a:bodyPr>
          <a:lstStyle/>
          <a:p>
            <a:r>
              <a:rPr lang="en-AU" sz="1800" b="1" dirty="0">
                <a:solidFill>
                  <a:srgbClr val="FF0000"/>
                </a:solidFill>
              </a:rPr>
              <a:t>X</a:t>
            </a:r>
          </a:p>
        </p:txBody>
      </p:sp>
      <p:sp>
        <p:nvSpPr>
          <p:cNvPr id="10" name="TextBox 9">
            <a:extLst>
              <a:ext uri="{FF2B5EF4-FFF2-40B4-BE49-F238E27FC236}">
                <a16:creationId xmlns:a16="http://schemas.microsoft.com/office/drawing/2014/main" id="{61C1BCBA-6350-4E01-AC8A-11B2EFFE69C4}"/>
              </a:ext>
            </a:extLst>
          </p:cNvPr>
          <p:cNvSpPr txBox="1"/>
          <p:nvPr/>
        </p:nvSpPr>
        <p:spPr>
          <a:xfrm>
            <a:off x="354580" y="2929508"/>
            <a:ext cx="259229" cy="369332"/>
          </a:xfrm>
          <a:prstGeom prst="rect">
            <a:avLst/>
          </a:prstGeom>
          <a:noFill/>
        </p:spPr>
        <p:txBody>
          <a:bodyPr wrap="square" rtlCol="0">
            <a:spAutoFit/>
          </a:bodyPr>
          <a:lstStyle/>
          <a:p>
            <a:r>
              <a:rPr lang="en-AU" sz="1800" b="1" dirty="0">
                <a:solidFill>
                  <a:srgbClr val="00B050"/>
                </a:solidFill>
                <a:latin typeface="Segoe UI Symbol" panose="020B0502040204020203" pitchFamily="34" charset="0"/>
                <a:ea typeface="Segoe UI Symbol" panose="020B0502040204020203" pitchFamily="34" charset="0"/>
              </a:rPr>
              <a:t>✓</a:t>
            </a:r>
            <a:endParaRPr lang="en-AU" sz="1800" b="1" dirty="0">
              <a:solidFill>
                <a:srgbClr val="FF0000"/>
              </a:solidFill>
            </a:endParaRPr>
          </a:p>
        </p:txBody>
      </p:sp>
    </p:spTree>
    <p:extLst>
      <p:ext uri="{BB962C8B-B14F-4D97-AF65-F5344CB8AC3E}">
        <p14:creationId xmlns:p14="http://schemas.microsoft.com/office/powerpoint/2010/main" val="211528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C6E44A-8FE9-4C33-BC3B-ECD819133117}"/>
              </a:ext>
            </a:extLst>
          </p:cNvPr>
          <p:cNvSpPr>
            <a:spLocks noGrp="1"/>
          </p:cNvSpPr>
          <p:nvPr>
            <p:ph idx="1"/>
          </p:nvPr>
        </p:nvSpPr>
        <p:spPr/>
        <p:txBody>
          <a:bodyPr>
            <a:normAutofit/>
          </a:bodyPr>
          <a:lstStyle/>
          <a:p>
            <a:r>
              <a:rPr lang="en-AU" dirty="0"/>
              <a:t>Dependable software systems</a:t>
            </a:r>
          </a:p>
          <a:p>
            <a:pPr lvl="1"/>
            <a:r>
              <a:rPr lang="en-AU" sz="1800" dirty="0"/>
              <a:t>Trusted system – A system you have chosen to rely on to fulfil a goal</a:t>
            </a:r>
          </a:p>
          <a:p>
            <a:pPr lvl="2"/>
            <a:r>
              <a:rPr lang="en-AU" sz="1800" dirty="0"/>
              <a:t>When it fails, you suffer harm or loss</a:t>
            </a:r>
          </a:p>
          <a:p>
            <a:pPr lvl="1"/>
            <a:r>
              <a:rPr lang="en-AU" sz="1800" dirty="0"/>
              <a:t>Trustworthy system – A system where you have evidence it won’t fail</a:t>
            </a:r>
          </a:p>
          <a:p>
            <a:r>
              <a:rPr lang="en-AU" dirty="0"/>
              <a:t>“Trustless” blockchains is a </a:t>
            </a:r>
            <a:r>
              <a:rPr lang="en-AU" dirty="0">
                <a:solidFill>
                  <a:srgbClr val="FF0000"/>
                </a:solidFill>
              </a:rPr>
              <a:t>myth</a:t>
            </a:r>
          </a:p>
          <a:p>
            <a:pPr lvl="1"/>
            <a:r>
              <a:rPr lang="en-AU" sz="1800" dirty="0"/>
              <a:t>Can shift trust within a wider system</a:t>
            </a:r>
          </a:p>
          <a:p>
            <a:pPr lvl="1"/>
            <a:r>
              <a:rPr lang="en-AU" sz="1800" dirty="0"/>
              <a:t>Blockchains themselves become trusted components</a:t>
            </a:r>
          </a:p>
          <a:p>
            <a:pPr lvl="1"/>
            <a:r>
              <a:rPr lang="en-AU" sz="1800" dirty="0"/>
              <a:t>Other components are also trusted</a:t>
            </a:r>
          </a:p>
          <a:p>
            <a:pPr lvl="2"/>
            <a:r>
              <a:rPr lang="en-AU" sz="1800" dirty="0"/>
              <a:t>e.g., Oracles, Key Management Systems, …</a:t>
            </a:r>
          </a:p>
        </p:txBody>
      </p:sp>
      <p:sp>
        <p:nvSpPr>
          <p:cNvPr id="3" name="Title 2">
            <a:extLst>
              <a:ext uri="{FF2B5EF4-FFF2-40B4-BE49-F238E27FC236}">
                <a16:creationId xmlns:a16="http://schemas.microsoft.com/office/drawing/2014/main" id="{C1639D40-DCC3-4104-A472-7469DE583588}"/>
              </a:ext>
            </a:extLst>
          </p:cNvPr>
          <p:cNvSpPr>
            <a:spLocks noGrp="1"/>
          </p:cNvSpPr>
          <p:nvPr>
            <p:ph type="title"/>
          </p:nvPr>
        </p:nvSpPr>
        <p:spPr/>
        <p:txBody>
          <a:bodyPr/>
          <a:lstStyle/>
          <a:p>
            <a:r>
              <a:rPr lang="en-AU" dirty="0"/>
              <a:t>Trust</a:t>
            </a:r>
          </a:p>
        </p:txBody>
      </p:sp>
      <p:sp>
        <p:nvSpPr>
          <p:cNvPr id="10" name="Explosion 2 5">
            <a:extLst>
              <a:ext uri="{FF2B5EF4-FFF2-40B4-BE49-F238E27FC236}">
                <a16:creationId xmlns:a16="http://schemas.microsoft.com/office/drawing/2014/main" id="{E77E7735-FF9C-4E81-AF48-CB20BEF362FE}"/>
              </a:ext>
            </a:extLst>
          </p:cNvPr>
          <p:cNvSpPr/>
          <p:nvPr/>
        </p:nvSpPr>
        <p:spPr>
          <a:xfrm>
            <a:off x="6156176" y="2425452"/>
            <a:ext cx="2771800" cy="2808312"/>
          </a:xfrm>
          <a:prstGeom prst="irregularSeal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FFFF"/>
                </a:solidFill>
              </a:rPr>
              <a:t>Trust means accepting exposure to risk</a:t>
            </a:r>
          </a:p>
        </p:txBody>
      </p:sp>
      <p:sp>
        <p:nvSpPr>
          <p:cNvPr id="4" name="Slide Number Placeholder 3">
            <a:extLst>
              <a:ext uri="{FF2B5EF4-FFF2-40B4-BE49-F238E27FC236}">
                <a16:creationId xmlns:a16="http://schemas.microsoft.com/office/drawing/2014/main" id="{6610988F-44B8-F9B3-AEA5-255D7A2ECAFC}"/>
              </a:ext>
            </a:extLst>
          </p:cNvPr>
          <p:cNvSpPr>
            <a:spLocks noGrp="1"/>
          </p:cNvSpPr>
          <p:nvPr>
            <p:ph type="sldNum" sz="quarter" idx="4"/>
          </p:nvPr>
        </p:nvSpPr>
        <p:spPr/>
        <p:txBody>
          <a:bodyPr/>
          <a:lstStyle/>
          <a:p>
            <a:fld id="{97F98C0B-273E-428A-ABCF-EBED2BA25188}" type="slidenum">
              <a:rPr lang="en-US" smtClean="0"/>
              <a:t>5</a:t>
            </a:fld>
            <a:endParaRPr lang="en-US"/>
          </a:p>
        </p:txBody>
      </p:sp>
    </p:spTree>
    <p:extLst>
      <p:ext uri="{BB962C8B-B14F-4D97-AF65-F5344CB8AC3E}">
        <p14:creationId xmlns:p14="http://schemas.microsoft.com/office/powerpoint/2010/main" val="18790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D5887A-F7CF-474E-A014-1F5855046CE8}"/>
              </a:ext>
            </a:extLst>
          </p:cNvPr>
          <p:cNvSpPr>
            <a:spLocks noGrp="1"/>
          </p:cNvSpPr>
          <p:nvPr>
            <p:ph type="title"/>
          </p:nvPr>
        </p:nvSpPr>
        <p:spPr/>
        <p:txBody>
          <a:bodyPr/>
          <a:lstStyle/>
          <a:p>
            <a:r>
              <a:rPr lang="en-AU" dirty="0"/>
              <a:t>ISO/IEC 25010:2011 – Functional Suitability</a:t>
            </a:r>
          </a:p>
        </p:txBody>
      </p:sp>
      <p:graphicFrame>
        <p:nvGraphicFramePr>
          <p:cNvPr id="5" name="Diagram 4">
            <a:extLst>
              <a:ext uri="{FF2B5EF4-FFF2-40B4-BE49-F238E27FC236}">
                <a16:creationId xmlns:a16="http://schemas.microsoft.com/office/drawing/2014/main" id="{C9D34416-2C99-6A59-76EA-7F9DE80A2FD2}"/>
              </a:ext>
            </a:extLst>
          </p:cNvPr>
          <p:cNvGraphicFramePr/>
          <p:nvPr/>
        </p:nvGraphicFramePr>
        <p:xfrm>
          <a:off x="323528" y="1398744"/>
          <a:ext cx="2376264" cy="3533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a:extLst>
              <a:ext uri="{FF2B5EF4-FFF2-40B4-BE49-F238E27FC236}">
                <a16:creationId xmlns:a16="http://schemas.microsoft.com/office/drawing/2014/main" id="{C5C7343A-DF03-FF9F-DF4B-7928495B52DB}"/>
              </a:ext>
            </a:extLst>
          </p:cNvPr>
          <p:cNvSpPr/>
          <p:nvPr/>
        </p:nvSpPr>
        <p:spPr>
          <a:xfrm>
            <a:off x="2483768" y="1400893"/>
            <a:ext cx="5544616" cy="741600"/>
          </a:xfrm>
          <a:prstGeom prst="roundRect">
            <a:avLst/>
          </a:prstGeom>
          <a:solidFill>
            <a:srgbClr val="1E22AA">
              <a:hueOff val="0"/>
              <a:satOff val="0"/>
              <a:lumOff val="0"/>
              <a:alphaOff val="0"/>
            </a:srgbClr>
          </a:solidFill>
          <a:ln w="25400" cap="flat" cmpd="sng" algn="ctr">
            <a:solidFill>
              <a:srgbClr val="FFFFFF">
                <a:hueOff val="0"/>
                <a:satOff val="0"/>
                <a:lumOff val="0"/>
                <a:alphaOff val="0"/>
              </a:srgbClr>
            </a:solidFill>
            <a:prstDash val="solid"/>
          </a:ln>
          <a:effectLst/>
        </p:spPr>
        <p:txBody>
          <a:bodyPr spcFirstLastPara="0" vert="horz" wrap="square" lIns="45720" tIns="30480" rIns="45720" bIns="30480" numCol="1" spcCol="1270" anchor="ctr" anchorCtr="0">
            <a:noAutofit/>
          </a:bodyPr>
          <a:lstStyle/>
          <a:p>
            <a:r>
              <a:rPr lang="en-AU" sz="2000" dirty="0">
                <a:solidFill>
                  <a:schemeClr val="bg1"/>
                </a:solidFill>
              </a:rPr>
              <a:t>How well system provides functions that meet stated &amp; implied needs of users</a:t>
            </a:r>
          </a:p>
        </p:txBody>
      </p:sp>
      <p:sp>
        <p:nvSpPr>
          <p:cNvPr id="8" name="Rounded Rectangle 7">
            <a:extLst>
              <a:ext uri="{FF2B5EF4-FFF2-40B4-BE49-F238E27FC236}">
                <a16:creationId xmlns:a16="http://schemas.microsoft.com/office/drawing/2014/main" id="{F08B4250-D9D8-682C-9AC7-27DB9B0749A8}"/>
              </a:ext>
            </a:extLst>
          </p:cNvPr>
          <p:cNvSpPr/>
          <p:nvPr/>
        </p:nvSpPr>
        <p:spPr>
          <a:xfrm>
            <a:off x="2483768" y="2342890"/>
            <a:ext cx="5544616" cy="741600"/>
          </a:xfrm>
          <a:prstGeom prst="roundRect">
            <a:avLst/>
          </a:prstGeom>
          <a:solidFill>
            <a:srgbClr val="FFFFFF">
              <a:alpha val="90000"/>
              <a:hueOff val="0"/>
              <a:satOff val="0"/>
              <a:lumOff val="0"/>
              <a:alphaOff val="0"/>
            </a:srgbClr>
          </a:solidFill>
          <a:ln w="25400" cap="flat" cmpd="sng" algn="ctr">
            <a:solidFill>
              <a:srgbClr val="1E22AA">
                <a:hueOff val="0"/>
                <a:satOff val="0"/>
                <a:lumOff val="0"/>
                <a:alphaOff val="0"/>
              </a:srgbClr>
            </a:solidFill>
            <a:prstDash val="solid"/>
          </a:ln>
          <a:effectLst/>
        </p:spPr>
        <p:txBody>
          <a:bodyPr spcFirstLastPara="0" vert="horz" wrap="square" lIns="30480" tIns="20320" rIns="30480" bIns="20320" numCol="1" spcCol="1270" anchor="ctr" anchorCtr="0">
            <a:noAutofit/>
          </a:bodyPr>
          <a:lstStyle/>
          <a:p>
            <a:r>
              <a:rPr lang="en-AU" sz="1600" dirty="0"/>
              <a:t>Degree to which a product or system provides the correct results with needed degree of precision</a:t>
            </a:r>
          </a:p>
        </p:txBody>
      </p:sp>
      <p:sp>
        <p:nvSpPr>
          <p:cNvPr id="9" name="Rounded Rectangle 8">
            <a:extLst>
              <a:ext uri="{FF2B5EF4-FFF2-40B4-BE49-F238E27FC236}">
                <a16:creationId xmlns:a16="http://schemas.microsoft.com/office/drawing/2014/main" id="{9FF63C31-BF2A-CAA0-842C-56B6DB3FC095}"/>
              </a:ext>
            </a:extLst>
          </p:cNvPr>
          <p:cNvSpPr/>
          <p:nvPr/>
        </p:nvSpPr>
        <p:spPr>
          <a:xfrm>
            <a:off x="2483768" y="3265802"/>
            <a:ext cx="5544616" cy="741600"/>
          </a:xfrm>
          <a:prstGeom prst="roundRect">
            <a:avLst/>
          </a:prstGeom>
          <a:solidFill>
            <a:srgbClr val="FFFFFF">
              <a:alpha val="90000"/>
              <a:hueOff val="0"/>
              <a:satOff val="0"/>
              <a:lumOff val="0"/>
              <a:alphaOff val="0"/>
            </a:srgbClr>
          </a:solidFill>
          <a:ln w="25400" cap="flat" cmpd="sng" algn="ctr">
            <a:solidFill>
              <a:srgbClr val="1E22AA">
                <a:hueOff val="-1687971"/>
                <a:satOff val="14998"/>
                <a:lumOff val="-7941"/>
                <a:alphaOff val="0"/>
              </a:srgbClr>
            </a:solidFill>
            <a:prstDash val="solid"/>
          </a:ln>
          <a:effectLst/>
        </p:spPr>
        <p:txBody>
          <a:bodyPr spcFirstLastPara="0" vert="horz" wrap="square" lIns="30480" tIns="20320" rIns="30480" bIns="20320" numCol="1" spcCol="1270" anchor="ctr" anchorCtr="0">
            <a:noAutofit/>
          </a:bodyPr>
          <a:lstStyle/>
          <a:p>
            <a:r>
              <a:rPr lang="en-AU" sz="1600" dirty="0"/>
              <a:t>Degree to which the set of functions covers all specified tasks &amp; user objectives</a:t>
            </a:r>
          </a:p>
        </p:txBody>
      </p:sp>
      <p:sp>
        <p:nvSpPr>
          <p:cNvPr id="10" name="Rounded Rectangle 9">
            <a:extLst>
              <a:ext uri="{FF2B5EF4-FFF2-40B4-BE49-F238E27FC236}">
                <a16:creationId xmlns:a16="http://schemas.microsoft.com/office/drawing/2014/main" id="{09C2F2BF-01B1-C6CA-483A-CADC2034142A}"/>
              </a:ext>
            </a:extLst>
          </p:cNvPr>
          <p:cNvSpPr/>
          <p:nvPr/>
        </p:nvSpPr>
        <p:spPr>
          <a:xfrm>
            <a:off x="2483768" y="4191014"/>
            <a:ext cx="5544616" cy="741600"/>
          </a:xfrm>
          <a:prstGeom prst="roundRect">
            <a:avLst/>
          </a:prstGeom>
          <a:solidFill>
            <a:srgbClr val="FFFFFF">
              <a:alpha val="90000"/>
              <a:hueOff val="0"/>
              <a:satOff val="0"/>
              <a:lumOff val="0"/>
              <a:alphaOff val="0"/>
            </a:srgbClr>
          </a:solidFill>
          <a:ln w="25400" cap="flat" cmpd="sng" algn="ctr">
            <a:solidFill>
              <a:srgbClr val="1E22AA">
                <a:hueOff val="-3375942"/>
                <a:satOff val="29996"/>
                <a:lumOff val="-15882"/>
                <a:alphaOff val="0"/>
              </a:srgbClr>
            </a:solidFill>
            <a:prstDash val="solid"/>
          </a:ln>
          <a:effectLst/>
        </p:spPr>
        <p:txBody>
          <a:bodyPr spcFirstLastPara="0" vert="horz" wrap="square" lIns="30480" tIns="20320" rIns="30480" bIns="20320" numCol="1" spcCol="1270" anchor="ctr" anchorCtr="0">
            <a:noAutofit/>
          </a:bodyPr>
          <a:lstStyle/>
          <a:p>
            <a:r>
              <a:rPr lang="en-AU" sz="1600" dirty="0"/>
              <a:t>Degree to which the functions facilitate accomplishment of specified tasks &amp; objectives</a:t>
            </a:r>
          </a:p>
        </p:txBody>
      </p:sp>
      <p:sp>
        <p:nvSpPr>
          <p:cNvPr id="4" name="Slide Number Placeholder 3">
            <a:extLst>
              <a:ext uri="{FF2B5EF4-FFF2-40B4-BE49-F238E27FC236}">
                <a16:creationId xmlns:a16="http://schemas.microsoft.com/office/drawing/2014/main" id="{FCF809BB-77E2-D161-1058-07E2F5CF4C2B}"/>
              </a:ext>
            </a:extLst>
          </p:cNvPr>
          <p:cNvSpPr>
            <a:spLocks noGrp="1"/>
          </p:cNvSpPr>
          <p:nvPr>
            <p:ph type="sldNum" sz="quarter" idx="4"/>
          </p:nvPr>
        </p:nvSpPr>
        <p:spPr/>
        <p:txBody>
          <a:bodyPr/>
          <a:lstStyle/>
          <a:p>
            <a:fld id="{97F98C0B-273E-428A-ABCF-EBED2BA25188}" type="slidenum">
              <a:rPr lang="en-US" smtClean="0"/>
              <a:t>6</a:t>
            </a:fld>
            <a:endParaRPr lang="en-US"/>
          </a:p>
        </p:txBody>
      </p:sp>
    </p:spTree>
    <p:extLst>
      <p:ext uri="{BB962C8B-B14F-4D97-AF65-F5344CB8AC3E}">
        <p14:creationId xmlns:p14="http://schemas.microsoft.com/office/powerpoint/2010/main" val="338709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F8B5B-48B1-4ACF-8EA2-8302059AD96A}"/>
              </a:ext>
            </a:extLst>
          </p:cNvPr>
          <p:cNvSpPr>
            <a:spLocks noGrp="1"/>
          </p:cNvSpPr>
          <p:nvPr>
            <p:ph type="title"/>
          </p:nvPr>
        </p:nvSpPr>
        <p:spPr/>
        <p:txBody>
          <a:bodyPr/>
          <a:lstStyle/>
          <a:p>
            <a:r>
              <a:rPr lang="en-AU" dirty="0"/>
              <a:t>Verification &amp; Validation</a:t>
            </a:r>
          </a:p>
        </p:txBody>
      </p:sp>
      <p:sp>
        <p:nvSpPr>
          <p:cNvPr id="6" name="Curved Left Arrow 64">
            <a:extLst>
              <a:ext uri="{FF2B5EF4-FFF2-40B4-BE49-F238E27FC236}">
                <a16:creationId xmlns:a16="http://schemas.microsoft.com/office/drawing/2014/main" id="{2B8B3255-F96A-4E30-B9BC-0130BE7F1F77}"/>
              </a:ext>
            </a:extLst>
          </p:cNvPr>
          <p:cNvSpPr/>
          <p:nvPr/>
        </p:nvSpPr>
        <p:spPr>
          <a:xfrm>
            <a:off x="7394231" y="1199325"/>
            <a:ext cx="358393" cy="176513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solidFill>
                <a:schemeClr val="tx1"/>
              </a:solidFill>
            </a:endParaRPr>
          </a:p>
        </p:txBody>
      </p:sp>
      <p:sp>
        <p:nvSpPr>
          <p:cNvPr id="7" name="TextBox 6">
            <a:extLst>
              <a:ext uri="{FF2B5EF4-FFF2-40B4-BE49-F238E27FC236}">
                <a16:creationId xmlns:a16="http://schemas.microsoft.com/office/drawing/2014/main" id="{D4CD4086-0D7E-4F06-9BDE-537D00ED5723}"/>
              </a:ext>
            </a:extLst>
          </p:cNvPr>
          <p:cNvSpPr txBox="1"/>
          <p:nvPr/>
        </p:nvSpPr>
        <p:spPr>
          <a:xfrm>
            <a:off x="539552" y="4802789"/>
            <a:ext cx="2183226" cy="307777"/>
          </a:xfrm>
          <a:prstGeom prst="rect">
            <a:avLst/>
          </a:prstGeom>
          <a:noFill/>
        </p:spPr>
        <p:txBody>
          <a:bodyPr wrap="none" rtlCol="0">
            <a:spAutoFit/>
          </a:bodyPr>
          <a:lstStyle/>
          <a:p>
            <a:r>
              <a:rPr lang="en-AU" sz="1400" dirty="0"/>
              <a:t>Source: Staples, 2014, 2015</a:t>
            </a:r>
          </a:p>
        </p:txBody>
      </p:sp>
      <p:sp>
        <p:nvSpPr>
          <p:cNvPr id="8" name="Explosion 1 4">
            <a:extLst>
              <a:ext uri="{FF2B5EF4-FFF2-40B4-BE49-F238E27FC236}">
                <a16:creationId xmlns:a16="http://schemas.microsoft.com/office/drawing/2014/main" id="{97C83BC4-A3BE-4E5A-A0B7-21DCF1CD7406}"/>
              </a:ext>
            </a:extLst>
          </p:cNvPr>
          <p:cNvSpPr/>
          <p:nvPr/>
        </p:nvSpPr>
        <p:spPr>
          <a:xfrm>
            <a:off x="4278078" y="1105861"/>
            <a:ext cx="709743" cy="721756"/>
          </a:xfrm>
          <a:prstGeom prst="irregularSeal1">
            <a:avLst/>
          </a:prstGeom>
          <a:solidFill>
            <a:srgbClr val="8D65D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sp>
        <p:nvSpPr>
          <p:cNvPr id="9" name="Cloud Callout 6">
            <a:extLst>
              <a:ext uri="{FF2B5EF4-FFF2-40B4-BE49-F238E27FC236}">
                <a16:creationId xmlns:a16="http://schemas.microsoft.com/office/drawing/2014/main" id="{336BC470-7919-4B2B-B847-EF407BCBD5D3}"/>
              </a:ext>
            </a:extLst>
          </p:cNvPr>
          <p:cNvSpPr/>
          <p:nvPr/>
        </p:nvSpPr>
        <p:spPr>
          <a:xfrm>
            <a:off x="4330346" y="1878966"/>
            <a:ext cx="606947" cy="413537"/>
          </a:xfrm>
          <a:prstGeom prst="cloudCallout">
            <a:avLst>
              <a:gd name="adj1" fmla="val -39437"/>
              <a:gd name="adj2" fmla="val 67706"/>
            </a:avLst>
          </a:prstGeom>
          <a:solidFill>
            <a:srgbClr val="8D65D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sp>
        <p:nvSpPr>
          <p:cNvPr id="10" name="Rectangular Callout 7">
            <a:extLst>
              <a:ext uri="{FF2B5EF4-FFF2-40B4-BE49-F238E27FC236}">
                <a16:creationId xmlns:a16="http://schemas.microsoft.com/office/drawing/2014/main" id="{E4486B2E-E0FF-4983-BFB5-D964B94F8D28}"/>
              </a:ext>
            </a:extLst>
          </p:cNvPr>
          <p:cNvSpPr/>
          <p:nvPr/>
        </p:nvSpPr>
        <p:spPr>
          <a:xfrm>
            <a:off x="4278078" y="2502099"/>
            <a:ext cx="709743" cy="424562"/>
          </a:xfrm>
          <a:prstGeom prst="wedgeRectCallout">
            <a:avLst>
              <a:gd name="adj1" fmla="val -39073"/>
              <a:gd name="adj2" fmla="val 78742"/>
            </a:avLst>
          </a:prstGeom>
          <a:solidFill>
            <a:srgbClr val="8D65D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sp>
        <p:nvSpPr>
          <p:cNvPr id="11" name="Rectangular Callout 8">
            <a:extLst>
              <a:ext uri="{FF2B5EF4-FFF2-40B4-BE49-F238E27FC236}">
                <a16:creationId xmlns:a16="http://schemas.microsoft.com/office/drawing/2014/main" id="{BABCBDF8-AB2D-4AF8-B593-B8BEFC94D53E}"/>
              </a:ext>
            </a:extLst>
          </p:cNvPr>
          <p:cNvSpPr/>
          <p:nvPr/>
        </p:nvSpPr>
        <p:spPr>
          <a:xfrm>
            <a:off x="4278078" y="3165543"/>
            <a:ext cx="709743" cy="424562"/>
          </a:xfrm>
          <a:prstGeom prst="wedgeRectCallout">
            <a:avLst>
              <a:gd name="adj1" fmla="val -39073"/>
              <a:gd name="adj2" fmla="val 78742"/>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sp>
        <p:nvSpPr>
          <p:cNvPr id="12" name="Cloud Callout 9">
            <a:extLst>
              <a:ext uri="{FF2B5EF4-FFF2-40B4-BE49-F238E27FC236}">
                <a16:creationId xmlns:a16="http://schemas.microsoft.com/office/drawing/2014/main" id="{9DBBC9AB-A713-4E68-8709-982C626E1329}"/>
              </a:ext>
            </a:extLst>
          </p:cNvPr>
          <p:cNvSpPr/>
          <p:nvPr/>
        </p:nvSpPr>
        <p:spPr>
          <a:xfrm>
            <a:off x="4330346" y="3797413"/>
            <a:ext cx="606947" cy="413537"/>
          </a:xfrm>
          <a:prstGeom prst="cloudCallout">
            <a:avLst>
              <a:gd name="adj1" fmla="val -37112"/>
              <a:gd name="adj2" fmla="val 67706"/>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sp>
        <p:nvSpPr>
          <p:cNvPr id="13" name="Explosion 1 10">
            <a:extLst>
              <a:ext uri="{FF2B5EF4-FFF2-40B4-BE49-F238E27FC236}">
                <a16:creationId xmlns:a16="http://schemas.microsoft.com/office/drawing/2014/main" id="{8D836542-8E24-4EC3-8F63-A401076784EA}"/>
              </a:ext>
            </a:extLst>
          </p:cNvPr>
          <p:cNvSpPr/>
          <p:nvPr/>
        </p:nvSpPr>
        <p:spPr>
          <a:xfrm>
            <a:off x="4278078" y="4318213"/>
            <a:ext cx="709743" cy="721756"/>
          </a:xfrm>
          <a:prstGeom prst="irregularSeal1">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cxnSp>
        <p:nvCxnSpPr>
          <p:cNvPr id="14" name="Straight Arrow Connector 13">
            <a:extLst>
              <a:ext uri="{FF2B5EF4-FFF2-40B4-BE49-F238E27FC236}">
                <a16:creationId xmlns:a16="http://schemas.microsoft.com/office/drawing/2014/main" id="{F82EC3DE-313D-4769-B2AD-49D7D186A82C}"/>
              </a:ext>
            </a:extLst>
          </p:cNvPr>
          <p:cNvCxnSpPr>
            <a:stCxn id="9" idx="3"/>
          </p:cNvCxnSpPr>
          <p:nvPr/>
        </p:nvCxnSpPr>
        <p:spPr>
          <a:xfrm flipV="1">
            <a:off x="4633819" y="1700718"/>
            <a:ext cx="5137" cy="201892"/>
          </a:xfrm>
          <a:prstGeom prst="straightConnector1">
            <a:avLst/>
          </a:prstGeom>
          <a:ln w="635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4102917-7E4D-4BE9-B687-3FA56B137B5F}"/>
              </a:ext>
            </a:extLst>
          </p:cNvPr>
          <p:cNvCxnSpPr/>
          <p:nvPr/>
        </p:nvCxnSpPr>
        <p:spPr>
          <a:xfrm flipV="1">
            <a:off x="4638954" y="2300207"/>
            <a:ext cx="0" cy="201892"/>
          </a:xfrm>
          <a:prstGeom prst="straightConnector1">
            <a:avLst/>
          </a:prstGeom>
          <a:ln w="635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0F2FC95-98C3-46FC-806F-D0BB20862BF8}"/>
              </a:ext>
            </a:extLst>
          </p:cNvPr>
          <p:cNvCxnSpPr/>
          <p:nvPr/>
        </p:nvCxnSpPr>
        <p:spPr>
          <a:xfrm flipV="1">
            <a:off x="4633041" y="2964458"/>
            <a:ext cx="0" cy="201892"/>
          </a:xfrm>
          <a:prstGeom prst="straightConnector1">
            <a:avLst/>
          </a:prstGeom>
          <a:ln w="635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79351D1-711C-4F78-B965-AD63C64F5B11}"/>
              </a:ext>
            </a:extLst>
          </p:cNvPr>
          <p:cNvCxnSpPr/>
          <p:nvPr/>
        </p:nvCxnSpPr>
        <p:spPr>
          <a:xfrm flipV="1">
            <a:off x="4633041" y="3596328"/>
            <a:ext cx="0" cy="201892"/>
          </a:xfrm>
          <a:prstGeom prst="straightConnector1">
            <a:avLst/>
          </a:prstGeom>
          <a:ln w="635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04E873D-5FC1-486A-AD36-37796CE356AF}"/>
              </a:ext>
            </a:extLst>
          </p:cNvPr>
          <p:cNvCxnSpPr/>
          <p:nvPr/>
        </p:nvCxnSpPr>
        <p:spPr>
          <a:xfrm flipV="1">
            <a:off x="4641483" y="4217266"/>
            <a:ext cx="0" cy="201892"/>
          </a:xfrm>
          <a:prstGeom prst="straightConnector1">
            <a:avLst/>
          </a:prstGeom>
          <a:ln w="635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9" name="Isosceles Triangle 18">
            <a:extLst>
              <a:ext uri="{FF2B5EF4-FFF2-40B4-BE49-F238E27FC236}">
                <a16:creationId xmlns:a16="http://schemas.microsoft.com/office/drawing/2014/main" id="{9E2077E5-17B8-4813-AE9F-05A52EE542EF}"/>
              </a:ext>
            </a:extLst>
          </p:cNvPr>
          <p:cNvSpPr/>
          <p:nvPr/>
        </p:nvSpPr>
        <p:spPr>
          <a:xfrm rot="5400000">
            <a:off x="4081225" y="2698952"/>
            <a:ext cx="424563" cy="30860"/>
          </a:xfrm>
          <a:prstGeom prst="triangl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sp>
        <p:nvSpPr>
          <p:cNvPr id="20" name="Isosceles Triangle 19">
            <a:extLst>
              <a:ext uri="{FF2B5EF4-FFF2-40B4-BE49-F238E27FC236}">
                <a16:creationId xmlns:a16="http://schemas.microsoft.com/office/drawing/2014/main" id="{CDE4DB1C-42C2-433F-9160-A89539C16ABA}"/>
              </a:ext>
            </a:extLst>
          </p:cNvPr>
          <p:cNvSpPr/>
          <p:nvPr/>
        </p:nvSpPr>
        <p:spPr>
          <a:xfrm rot="5400000">
            <a:off x="4082803" y="3365104"/>
            <a:ext cx="429978" cy="30860"/>
          </a:xfrm>
          <a:prstGeom prst="triangl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cxnSp>
        <p:nvCxnSpPr>
          <p:cNvPr id="21" name="Straight Connector 20">
            <a:extLst>
              <a:ext uri="{FF2B5EF4-FFF2-40B4-BE49-F238E27FC236}">
                <a16:creationId xmlns:a16="http://schemas.microsoft.com/office/drawing/2014/main" id="{F86E1DAF-33D9-4944-AD82-7B358BDB708B}"/>
              </a:ext>
            </a:extLst>
          </p:cNvPr>
          <p:cNvCxnSpPr>
            <a:stCxn id="46" idx="1"/>
            <a:endCxn id="42" idx="3"/>
          </p:cNvCxnSpPr>
          <p:nvPr/>
        </p:nvCxnSpPr>
        <p:spPr>
          <a:xfrm flipH="1" flipV="1">
            <a:off x="3397618" y="2408342"/>
            <a:ext cx="578781" cy="237298"/>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E0B0952-0C2F-44C1-A676-DD9D6CFD9242}"/>
              </a:ext>
            </a:extLst>
          </p:cNvPr>
          <p:cNvCxnSpPr>
            <a:stCxn id="48" idx="3"/>
            <a:endCxn id="45" idx="3"/>
          </p:cNvCxnSpPr>
          <p:nvPr/>
        </p:nvCxnSpPr>
        <p:spPr>
          <a:xfrm flipH="1">
            <a:off x="3376708" y="3462753"/>
            <a:ext cx="599691" cy="249527"/>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D044499-097D-416A-8160-87C72988BD8D}"/>
              </a:ext>
            </a:extLst>
          </p:cNvPr>
          <p:cNvCxnSpPr>
            <a:endCxn id="43" idx="3"/>
          </p:cNvCxnSpPr>
          <p:nvPr/>
        </p:nvCxnSpPr>
        <p:spPr>
          <a:xfrm flipH="1">
            <a:off x="3263288" y="3078668"/>
            <a:ext cx="1276602" cy="15005"/>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sp>
        <p:nvSpPr>
          <p:cNvPr id="24" name="Isosceles Triangle 23">
            <a:extLst>
              <a:ext uri="{FF2B5EF4-FFF2-40B4-BE49-F238E27FC236}">
                <a16:creationId xmlns:a16="http://schemas.microsoft.com/office/drawing/2014/main" id="{9B0D814C-ADAF-4783-A1C9-5F87A321E2D6}"/>
              </a:ext>
            </a:extLst>
          </p:cNvPr>
          <p:cNvSpPr/>
          <p:nvPr/>
        </p:nvSpPr>
        <p:spPr>
          <a:xfrm rot="5400000">
            <a:off x="3789049" y="1971196"/>
            <a:ext cx="1045750" cy="36838"/>
          </a:xfrm>
          <a:prstGeom prst="triangl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sp>
        <p:nvSpPr>
          <p:cNvPr id="25" name="Isosceles Triangle 24">
            <a:extLst>
              <a:ext uri="{FF2B5EF4-FFF2-40B4-BE49-F238E27FC236}">
                <a16:creationId xmlns:a16="http://schemas.microsoft.com/office/drawing/2014/main" id="{4E51CA3C-0C42-4272-9073-665F865CBC90}"/>
              </a:ext>
            </a:extLst>
          </p:cNvPr>
          <p:cNvSpPr/>
          <p:nvPr/>
        </p:nvSpPr>
        <p:spPr>
          <a:xfrm rot="5400000">
            <a:off x="3777906" y="4131973"/>
            <a:ext cx="1045750" cy="36838"/>
          </a:xfrm>
          <a:prstGeom prst="triangl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cxnSp>
        <p:nvCxnSpPr>
          <p:cNvPr id="26" name="Straight Connector 25">
            <a:extLst>
              <a:ext uri="{FF2B5EF4-FFF2-40B4-BE49-F238E27FC236}">
                <a16:creationId xmlns:a16="http://schemas.microsoft.com/office/drawing/2014/main" id="{4836210E-6F30-44A9-850A-F8059C4C2D79}"/>
              </a:ext>
            </a:extLst>
          </p:cNvPr>
          <p:cNvCxnSpPr>
            <a:stCxn id="54" idx="2"/>
            <a:endCxn id="41" idx="3"/>
          </p:cNvCxnSpPr>
          <p:nvPr/>
        </p:nvCxnSpPr>
        <p:spPr>
          <a:xfrm flipH="1" flipV="1">
            <a:off x="3376708" y="1762206"/>
            <a:ext cx="533803" cy="200189"/>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F68B4C4-74DC-4349-B58C-9769B072A54B}"/>
              </a:ext>
            </a:extLst>
          </p:cNvPr>
          <p:cNvCxnSpPr>
            <a:stCxn id="44" idx="3"/>
            <a:endCxn id="47" idx="2"/>
          </p:cNvCxnSpPr>
          <p:nvPr/>
        </p:nvCxnSpPr>
        <p:spPr>
          <a:xfrm flipV="1">
            <a:off x="3326248" y="4121766"/>
            <a:ext cx="584263" cy="185988"/>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sp>
        <p:nvSpPr>
          <p:cNvPr id="28" name="Rectangular Callout 11">
            <a:extLst>
              <a:ext uri="{FF2B5EF4-FFF2-40B4-BE49-F238E27FC236}">
                <a16:creationId xmlns:a16="http://schemas.microsoft.com/office/drawing/2014/main" id="{BED10F05-33FC-4F93-926D-A143A1A4E078}"/>
              </a:ext>
            </a:extLst>
          </p:cNvPr>
          <p:cNvSpPr/>
          <p:nvPr/>
        </p:nvSpPr>
        <p:spPr>
          <a:xfrm>
            <a:off x="742317" y="2861329"/>
            <a:ext cx="709743" cy="424562"/>
          </a:xfrm>
          <a:prstGeom prst="wedgeRectCallout">
            <a:avLst>
              <a:gd name="adj1" fmla="val -39073"/>
              <a:gd name="adj2" fmla="val 78742"/>
            </a:avLst>
          </a:prstGeom>
          <a:solidFill>
            <a:srgbClr val="62AC1E"/>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948" dirty="0"/>
          </a:p>
        </p:txBody>
      </p:sp>
      <p:sp>
        <p:nvSpPr>
          <p:cNvPr id="29" name="TextBox 28">
            <a:extLst>
              <a:ext uri="{FF2B5EF4-FFF2-40B4-BE49-F238E27FC236}">
                <a16:creationId xmlns:a16="http://schemas.microsoft.com/office/drawing/2014/main" id="{2BEEC003-30F4-4A0C-880E-9281F57765D3}"/>
              </a:ext>
            </a:extLst>
          </p:cNvPr>
          <p:cNvSpPr txBox="1"/>
          <p:nvPr/>
        </p:nvSpPr>
        <p:spPr>
          <a:xfrm>
            <a:off x="265053" y="2377743"/>
            <a:ext cx="1050417" cy="523220"/>
          </a:xfrm>
          <a:prstGeom prst="rect">
            <a:avLst/>
          </a:prstGeom>
          <a:noFill/>
        </p:spPr>
        <p:txBody>
          <a:bodyPr wrap="none" rtlCol="0">
            <a:spAutoFit/>
          </a:bodyPr>
          <a:lstStyle/>
          <a:p>
            <a:pPr algn="r"/>
            <a:r>
              <a:rPr lang="en-AU" sz="1400" i="1" dirty="0"/>
              <a:t>Engineering</a:t>
            </a:r>
          </a:p>
          <a:p>
            <a:pPr algn="r"/>
            <a:r>
              <a:rPr lang="en-AU" sz="1400" i="1" dirty="0"/>
              <a:t>Theories</a:t>
            </a:r>
          </a:p>
        </p:txBody>
      </p:sp>
      <p:sp>
        <p:nvSpPr>
          <p:cNvPr id="30" name="TextBox 29">
            <a:extLst>
              <a:ext uri="{FF2B5EF4-FFF2-40B4-BE49-F238E27FC236}">
                <a16:creationId xmlns:a16="http://schemas.microsoft.com/office/drawing/2014/main" id="{294BE2EB-CA86-4ED1-8270-CBF11C0C2E47}"/>
              </a:ext>
            </a:extLst>
          </p:cNvPr>
          <p:cNvSpPr txBox="1"/>
          <p:nvPr/>
        </p:nvSpPr>
        <p:spPr>
          <a:xfrm>
            <a:off x="5017087" y="1317702"/>
            <a:ext cx="1165704" cy="276999"/>
          </a:xfrm>
          <a:prstGeom prst="rect">
            <a:avLst/>
          </a:prstGeom>
          <a:noFill/>
        </p:spPr>
        <p:txBody>
          <a:bodyPr wrap="none" rtlCol="0">
            <a:spAutoFit/>
          </a:bodyPr>
          <a:lstStyle/>
          <a:p>
            <a:r>
              <a:rPr lang="en-AU" sz="1200" i="1" dirty="0"/>
              <a:t>Usage Situation</a:t>
            </a:r>
          </a:p>
        </p:txBody>
      </p:sp>
      <p:sp>
        <p:nvSpPr>
          <p:cNvPr id="31" name="TextBox 30">
            <a:extLst>
              <a:ext uri="{FF2B5EF4-FFF2-40B4-BE49-F238E27FC236}">
                <a16:creationId xmlns:a16="http://schemas.microsoft.com/office/drawing/2014/main" id="{96953FEE-8C2E-40B2-A589-753852099529}"/>
              </a:ext>
            </a:extLst>
          </p:cNvPr>
          <p:cNvSpPr txBox="1"/>
          <p:nvPr/>
        </p:nvSpPr>
        <p:spPr>
          <a:xfrm>
            <a:off x="5017088" y="1805273"/>
            <a:ext cx="1041311" cy="461665"/>
          </a:xfrm>
          <a:prstGeom prst="rect">
            <a:avLst/>
          </a:prstGeom>
          <a:noFill/>
        </p:spPr>
        <p:txBody>
          <a:bodyPr wrap="none" rtlCol="0">
            <a:spAutoFit/>
          </a:bodyPr>
          <a:lstStyle/>
          <a:p>
            <a:r>
              <a:rPr lang="en-AU" sz="1200" i="1" dirty="0"/>
              <a:t>Intended</a:t>
            </a:r>
          </a:p>
          <a:p>
            <a:r>
              <a:rPr lang="en-AU" sz="1200" i="1" dirty="0"/>
              <a:t>Requirements</a:t>
            </a:r>
          </a:p>
        </p:txBody>
      </p:sp>
      <p:sp>
        <p:nvSpPr>
          <p:cNvPr id="32" name="TextBox 31">
            <a:extLst>
              <a:ext uri="{FF2B5EF4-FFF2-40B4-BE49-F238E27FC236}">
                <a16:creationId xmlns:a16="http://schemas.microsoft.com/office/drawing/2014/main" id="{D66F6744-6A1E-438E-8B6C-FB043DC5BF4A}"/>
              </a:ext>
            </a:extLst>
          </p:cNvPr>
          <p:cNvSpPr txBox="1"/>
          <p:nvPr/>
        </p:nvSpPr>
        <p:spPr>
          <a:xfrm>
            <a:off x="5017088" y="2455662"/>
            <a:ext cx="1041311" cy="461665"/>
          </a:xfrm>
          <a:prstGeom prst="rect">
            <a:avLst/>
          </a:prstGeom>
          <a:noFill/>
        </p:spPr>
        <p:txBody>
          <a:bodyPr wrap="none" rtlCol="0">
            <a:spAutoFit/>
          </a:bodyPr>
          <a:lstStyle/>
          <a:p>
            <a:r>
              <a:rPr lang="en-AU" sz="1200" i="1" dirty="0"/>
              <a:t>Requirements</a:t>
            </a:r>
          </a:p>
          <a:p>
            <a:r>
              <a:rPr lang="en-AU" sz="1200" i="1" dirty="0"/>
              <a:t>Specifications</a:t>
            </a:r>
          </a:p>
        </p:txBody>
      </p:sp>
      <p:sp>
        <p:nvSpPr>
          <p:cNvPr id="33" name="TextBox 32">
            <a:extLst>
              <a:ext uri="{FF2B5EF4-FFF2-40B4-BE49-F238E27FC236}">
                <a16:creationId xmlns:a16="http://schemas.microsoft.com/office/drawing/2014/main" id="{D5412A2B-D0A9-422A-BA28-BAF3F6A84963}"/>
              </a:ext>
            </a:extLst>
          </p:cNvPr>
          <p:cNvSpPr txBox="1"/>
          <p:nvPr/>
        </p:nvSpPr>
        <p:spPr>
          <a:xfrm>
            <a:off x="5017087" y="3241927"/>
            <a:ext cx="663964" cy="276999"/>
          </a:xfrm>
          <a:prstGeom prst="rect">
            <a:avLst/>
          </a:prstGeom>
          <a:noFill/>
        </p:spPr>
        <p:txBody>
          <a:bodyPr wrap="none" rtlCol="0">
            <a:spAutoFit/>
          </a:bodyPr>
          <a:lstStyle/>
          <a:p>
            <a:r>
              <a:rPr lang="en-AU" sz="1200" i="1" dirty="0"/>
              <a:t>Designs</a:t>
            </a:r>
          </a:p>
        </p:txBody>
      </p:sp>
      <p:sp>
        <p:nvSpPr>
          <p:cNvPr id="34" name="TextBox 33">
            <a:extLst>
              <a:ext uri="{FF2B5EF4-FFF2-40B4-BE49-F238E27FC236}">
                <a16:creationId xmlns:a16="http://schemas.microsoft.com/office/drawing/2014/main" id="{02151087-9FAA-4FDC-85C2-0B816D992F8D}"/>
              </a:ext>
            </a:extLst>
          </p:cNvPr>
          <p:cNvSpPr txBox="1"/>
          <p:nvPr/>
        </p:nvSpPr>
        <p:spPr>
          <a:xfrm>
            <a:off x="5017088" y="3745462"/>
            <a:ext cx="1161536" cy="461665"/>
          </a:xfrm>
          <a:prstGeom prst="rect">
            <a:avLst/>
          </a:prstGeom>
          <a:noFill/>
        </p:spPr>
        <p:txBody>
          <a:bodyPr wrap="none" rtlCol="0">
            <a:spAutoFit/>
          </a:bodyPr>
          <a:lstStyle/>
          <a:p>
            <a:r>
              <a:rPr lang="en-AU" sz="1200" i="1" dirty="0"/>
              <a:t>Observations of</a:t>
            </a:r>
          </a:p>
          <a:p>
            <a:r>
              <a:rPr lang="en-AU" sz="1200" i="1" dirty="0"/>
              <a:t>Performance</a:t>
            </a:r>
          </a:p>
        </p:txBody>
      </p:sp>
      <p:sp>
        <p:nvSpPr>
          <p:cNvPr id="35" name="TextBox 34">
            <a:extLst>
              <a:ext uri="{FF2B5EF4-FFF2-40B4-BE49-F238E27FC236}">
                <a16:creationId xmlns:a16="http://schemas.microsoft.com/office/drawing/2014/main" id="{6C7CD63B-5BBA-4551-95A8-AB6F9CE81BDA}"/>
              </a:ext>
            </a:extLst>
          </p:cNvPr>
          <p:cNvSpPr txBox="1"/>
          <p:nvPr/>
        </p:nvSpPr>
        <p:spPr>
          <a:xfrm>
            <a:off x="5017088" y="4500789"/>
            <a:ext cx="1181285" cy="276999"/>
          </a:xfrm>
          <a:prstGeom prst="rect">
            <a:avLst/>
          </a:prstGeom>
          <a:noFill/>
        </p:spPr>
        <p:txBody>
          <a:bodyPr wrap="none" rtlCol="0">
            <a:spAutoFit/>
          </a:bodyPr>
          <a:lstStyle/>
          <a:p>
            <a:r>
              <a:rPr lang="en-AU" sz="1200" i="1" dirty="0"/>
              <a:t>Artefact as Built</a:t>
            </a:r>
          </a:p>
        </p:txBody>
      </p:sp>
      <p:sp>
        <p:nvSpPr>
          <p:cNvPr id="36" name="Oval 35">
            <a:extLst>
              <a:ext uri="{FF2B5EF4-FFF2-40B4-BE49-F238E27FC236}">
                <a16:creationId xmlns:a16="http://schemas.microsoft.com/office/drawing/2014/main" id="{A7F1D800-2F2E-49CD-90DB-8A39A4EA48B2}"/>
              </a:ext>
            </a:extLst>
          </p:cNvPr>
          <p:cNvSpPr/>
          <p:nvPr/>
        </p:nvSpPr>
        <p:spPr>
          <a:xfrm>
            <a:off x="3813161" y="2981097"/>
            <a:ext cx="194422" cy="19442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48" b="1" dirty="0">
                <a:solidFill>
                  <a:schemeClr val="bg1"/>
                </a:solidFill>
              </a:rPr>
              <a:t>3</a:t>
            </a:r>
          </a:p>
        </p:txBody>
      </p:sp>
      <p:cxnSp>
        <p:nvCxnSpPr>
          <p:cNvPr id="37" name="Curved Connector 32">
            <a:extLst>
              <a:ext uri="{FF2B5EF4-FFF2-40B4-BE49-F238E27FC236}">
                <a16:creationId xmlns:a16="http://schemas.microsoft.com/office/drawing/2014/main" id="{BA229442-0F81-45BC-94F2-FAB9AD9F5FEC}"/>
              </a:ext>
            </a:extLst>
          </p:cNvPr>
          <p:cNvCxnSpPr>
            <a:stCxn id="19" idx="2"/>
            <a:endCxn id="19" idx="4"/>
          </p:cNvCxnSpPr>
          <p:nvPr/>
        </p:nvCxnSpPr>
        <p:spPr>
          <a:xfrm rot="10800000" flipV="1">
            <a:off x="4278077" y="2502101"/>
            <a:ext cx="8573" cy="424563"/>
          </a:xfrm>
          <a:prstGeom prst="curvedConnector3">
            <a:avLst>
              <a:gd name="adj1" fmla="val 2840488"/>
            </a:avLst>
          </a:prstGeom>
          <a:ln w="19050">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59">
            <a:extLst>
              <a:ext uri="{FF2B5EF4-FFF2-40B4-BE49-F238E27FC236}">
                <a16:creationId xmlns:a16="http://schemas.microsoft.com/office/drawing/2014/main" id="{1B47BB2B-DB4E-4DA3-9E4E-A80EAFFA68D6}"/>
              </a:ext>
            </a:extLst>
          </p:cNvPr>
          <p:cNvCxnSpPr>
            <a:stCxn id="20" idx="2"/>
            <a:endCxn id="20" idx="4"/>
          </p:cNvCxnSpPr>
          <p:nvPr/>
        </p:nvCxnSpPr>
        <p:spPr>
          <a:xfrm rot="10800000" flipV="1">
            <a:off x="4282363" y="3165544"/>
            <a:ext cx="8573" cy="429978"/>
          </a:xfrm>
          <a:prstGeom prst="curvedConnector3">
            <a:avLst>
              <a:gd name="adj1" fmla="val 2872079"/>
            </a:avLst>
          </a:prstGeom>
          <a:ln w="19050">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84">
            <a:extLst>
              <a:ext uri="{FF2B5EF4-FFF2-40B4-BE49-F238E27FC236}">
                <a16:creationId xmlns:a16="http://schemas.microsoft.com/office/drawing/2014/main" id="{19B4126C-3353-4023-9389-D068E02C57C9}"/>
              </a:ext>
            </a:extLst>
          </p:cNvPr>
          <p:cNvCxnSpPr>
            <a:stCxn id="24" idx="2"/>
            <a:endCxn id="24" idx="4"/>
          </p:cNvCxnSpPr>
          <p:nvPr/>
        </p:nvCxnSpPr>
        <p:spPr>
          <a:xfrm rot="10800000" flipV="1">
            <a:off x="4293506" y="1466739"/>
            <a:ext cx="8573" cy="1045750"/>
          </a:xfrm>
          <a:prstGeom prst="curvedConnector3">
            <a:avLst>
              <a:gd name="adj1" fmla="val 3331094"/>
            </a:avLst>
          </a:prstGeom>
          <a:ln w="19050">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40" name="Curved Connector 90">
            <a:extLst>
              <a:ext uri="{FF2B5EF4-FFF2-40B4-BE49-F238E27FC236}">
                <a16:creationId xmlns:a16="http://schemas.microsoft.com/office/drawing/2014/main" id="{7BF19C37-EF28-4DDF-B435-5B01D4BAB111}"/>
              </a:ext>
            </a:extLst>
          </p:cNvPr>
          <p:cNvCxnSpPr>
            <a:stCxn id="25" idx="2"/>
            <a:endCxn id="25" idx="4"/>
          </p:cNvCxnSpPr>
          <p:nvPr/>
        </p:nvCxnSpPr>
        <p:spPr>
          <a:xfrm rot="10800000" flipV="1">
            <a:off x="4282362" y="3627516"/>
            <a:ext cx="8573" cy="1045750"/>
          </a:xfrm>
          <a:prstGeom prst="curvedConnector3">
            <a:avLst>
              <a:gd name="adj1" fmla="val 3331094"/>
            </a:avLst>
          </a:prstGeom>
          <a:ln w="19050">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29AD7083-4630-47B9-A261-F3849FEF06A4}"/>
              </a:ext>
            </a:extLst>
          </p:cNvPr>
          <p:cNvSpPr txBox="1"/>
          <p:nvPr/>
        </p:nvSpPr>
        <p:spPr>
          <a:xfrm>
            <a:off x="1793367" y="1466740"/>
            <a:ext cx="1583340" cy="590931"/>
          </a:xfrm>
          <a:prstGeom prst="rect">
            <a:avLst/>
          </a:prstGeom>
          <a:noFill/>
        </p:spPr>
        <p:txBody>
          <a:bodyPr wrap="square" rtlCol="0">
            <a:spAutoFit/>
          </a:bodyPr>
          <a:lstStyle/>
          <a:p>
            <a:pPr algn="ctr"/>
            <a:r>
              <a:rPr lang="en-AU" sz="1620" dirty="0"/>
              <a:t>Requirements</a:t>
            </a:r>
          </a:p>
          <a:p>
            <a:pPr algn="ctr"/>
            <a:r>
              <a:rPr lang="en-AU" sz="1620" dirty="0"/>
              <a:t>Validity</a:t>
            </a:r>
          </a:p>
        </p:txBody>
      </p:sp>
      <p:sp>
        <p:nvSpPr>
          <p:cNvPr id="42" name="TextBox 41">
            <a:extLst>
              <a:ext uri="{FF2B5EF4-FFF2-40B4-BE49-F238E27FC236}">
                <a16:creationId xmlns:a16="http://schemas.microsoft.com/office/drawing/2014/main" id="{27CE0C3E-3A7E-4F8D-AD95-33DC59789518}"/>
              </a:ext>
            </a:extLst>
          </p:cNvPr>
          <p:cNvSpPr txBox="1"/>
          <p:nvPr/>
        </p:nvSpPr>
        <p:spPr>
          <a:xfrm>
            <a:off x="1772455" y="2112877"/>
            <a:ext cx="1625162" cy="590931"/>
          </a:xfrm>
          <a:prstGeom prst="rect">
            <a:avLst/>
          </a:prstGeom>
          <a:noFill/>
        </p:spPr>
        <p:txBody>
          <a:bodyPr wrap="square" rtlCol="0">
            <a:spAutoFit/>
          </a:bodyPr>
          <a:lstStyle/>
          <a:p>
            <a:pPr algn="ctr"/>
            <a:r>
              <a:rPr lang="en-AU" sz="1620" dirty="0"/>
              <a:t>Requirements Decomposition</a:t>
            </a:r>
          </a:p>
        </p:txBody>
      </p:sp>
      <p:sp>
        <p:nvSpPr>
          <p:cNvPr id="43" name="TextBox 42">
            <a:extLst>
              <a:ext uri="{FF2B5EF4-FFF2-40B4-BE49-F238E27FC236}">
                <a16:creationId xmlns:a16="http://schemas.microsoft.com/office/drawing/2014/main" id="{E857DF0E-4C8A-4E8E-A955-9EED49C43CA7}"/>
              </a:ext>
            </a:extLst>
          </p:cNvPr>
          <p:cNvSpPr txBox="1"/>
          <p:nvPr/>
        </p:nvSpPr>
        <p:spPr>
          <a:xfrm>
            <a:off x="1906782" y="2798207"/>
            <a:ext cx="1356507" cy="590931"/>
          </a:xfrm>
          <a:prstGeom prst="rect">
            <a:avLst/>
          </a:prstGeom>
          <a:noFill/>
        </p:spPr>
        <p:txBody>
          <a:bodyPr wrap="square" rtlCol="0">
            <a:spAutoFit/>
          </a:bodyPr>
          <a:lstStyle/>
          <a:p>
            <a:pPr algn="ctr"/>
            <a:r>
              <a:rPr lang="en-AU" sz="1620" dirty="0"/>
              <a:t>Operational Principle</a:t>
            </a:r>
          </a:p>
        </p:txBody>
      </p:sp>
      <p:sp>
        <p:nvSpPr>
          <p:cNvPr id="44" name="TextBox 43">
            <a:extLst>
              <a:ext uri="{FF2B5EF4-FFF2-40B4-BE49-F238E27FC236}">
                <a16:creationId xmlns:a16="http://schemas.microsoft.com/office/drawing/2014/main" id="{A54E2146-0226-4830-8677-F7C60D51B0DB}"/>
              </a:ext>
            </a:extLst>
          </p:cNvPr>
          <p:cNvSpPr txBox="1"/>
          <p:nvPr/>
        </p:nvSpPr>
        <p:spPr>
          <a:xfrm>
            <a:off x="1843827" y="4136938"/>
            <a:ext cx="1482421" cy="341632"/>
          </a:xfrm>
          <a:prstGeom prst="rect">
            <a:avLst/>
          </a:prstGeom>
          <a:noFill/>
        </p:spPr>
        <p:txBody>
          <a:bodyPr wrap="square" rtlCol="0">
            <a:spAutoFit/>
          </a:bodyPr>
          <a:lstStyle/>
          <a:p>
            <a:pPr algn="ctr"/>
            <a:r>
              <a:rPr lang="en-AU" sz="1620" dirty="0"/>
              <a:t>Design Validity</a:t>
            </a:r>
          </a:p>
        </p:txBody>
      </p:sp>
      <p:sp>
        <p:nvSpPr>
          <p:cNvPr id="45" name="TextBox 44">
            <a:extLst>
              <a:ext uri="{FF2B5EF4-FFF2-40B4-BE49-F238E27FC236}">
                <a16:creationId xmlns:a16="http://schemas.microsoft.com/office/drawing/2014/main" id="{7ADC6BCE-6CC5-4D3D-8A54-6DDC6BEC4A68}"/>
              </a:ext>
            </a:extLst>
          </p:cNvPr>
          <p:cNvSpPr txBox="1"/>
          <p:nvPr/>
        </p:nvSpPr>
        <p:spPr>
          <a:xfrm>
            <a:off x="1793367" y="3416814"/>
            <a:ext cx="1583340" cy="590931"/>
          </a:xfrm>
          <a:prstGeom prst="rect">
            <a:avLst/>
          </a:prstGeom>
          <a:noFill/>
        </p:spPr>
        <p:txBody>
          <a:bodyPr wrap="square" rtlCol="0">
            <a:spAutoFit/>
          </a:bodyPr>
          <a:lstStyle/>
          <a:p>
            <a:pPr algn="ctr"/>
            <a:r>
              <a:rPr lang="en-AU" sz="1620" dirty="0"/>
              <a:t>Design Decomposition</a:t>
            </a:r>
          </a:p>
        </p:txBody>
      </p:sp>
      <p:sp>
        <p:nvSpPr>
          <p:cNvPr id="46" name="Oval 45">
            <a:extLst>
              <a:ext uri="{FF2B5EF4-FFF2-40B4-BE49-F238E27FC236}">
                <a16:creationId xmlns:a16="http://schemas.microsoft.com/office/drawing/2014/main" id="{848583FA-3922-41D6-B2E2-F63116346BA0}"/>
              </a:ext>
            </a:extLst>
          </p:cNvPr>
          <p:cNvSpPr/>
          <p:nvPr/>
        </p:nvSpPr>
        <p:spPr>
          <a:xfrm>
            <a:off x="3947926" y="2617168"/>
            <a:ext cx="194422" cy="19442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48" b="1" dirty="0">
                <a:solidFill>
                  <a:schemeClr val="bg1"/>
                </a:solidFill>
              </a:rPr>
              <a:t>2</a:t>
            </a:r>
          </a:p>
        </p:txBody>
      </p:sp>
      <p:sp>
        <p:nvSpPr>
          <p:cNvPr id="47" name="Oval 46">
            <a:extLst>
              <a:ext uri="{FF2B5EF4-FFF2-40B4-BE49-F238E27FC236}">
                <a16:creationId xmlns:a16="http://schemas.microsoft.com/office/drawing/2014/main" id="{F831768D-33C3-4A03-82A4-29313598F817}"/>
              </a:ext>
            </a:extLst>
          </p:cNvPr>
          <p:cNvSpPr/>
          <p:nvPr/>
        </p:nvSpPr>
        <p:spPr>
          <a:xfrm>
            <a:off x="3910510" y="4024555"/>
            <a:ext cx="194422" cy="19442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48" b="1" dirty="0">
                <a:solidFill>
                  <a:schemeClr val="bg1"/>
                </a:solidFill>
              </a:rPr>
              <a:t>5</a:t>
            </a:r>
          </a:p>
        </p:txBody>
      </p:sp>
      <p:sp>
        <p:nvSpPr>
          <p:cNvPr id="48" name="Oval 47">
            <a:extLst>
              <a:ext uri="{FF2B5EF4-FFF2-40B4-BE49-F238E27FC236}">
                <a16:creationId xmlns:a16="http://schemas.microsoft.com/office/drawing/2014/main" id="{B26073B3-EF11-4A96-BC5B-B4E6C3DA8E1C}"/>
              </a:ext>
            </a:extLst>
          </p:cNvPr>
          <p:cNvSpPr/>
          <p:nvPr/>
        </p:nvSpPr>
        <p:spPr>
          <a:xfrm>
            <a:off x="3947926" y="3296802"/>
            <a:ext cx="194422" cy="19442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48" b="1" dirty="0">
                <a:solidFill>
                  <a:schemeClr val="bg1"/>
                </a:solidFill>
              </a:rPr>
              <a:t>4</a:t>
            </a:r>
          </a:p>
        </p:txBody>
      </p:sp>
      <p:cxnSp>
        <p:nvCxnSpPr>
          <p:cNvPr id="49" name="Straight Connector 48">
            <a:extLst>
              <a:ext uri="{FF2B5EF4-FFF2-40B4-BE49-F238E27FC236}">
                <a16:creationId xmlns:a16="http://schemas.microsoft.com/office/drawing/2014/main" id="{977ED422-F12A-45EE-A33C-B6E7974AAED4}"/>
              </a:ext>
            </a:extLst>
          </p:cNvPr>
          <p:cNvCxnSpPr>
            <a:stCxn id="41" idx="1"/>
            <a:endCxn id="28" idx="3"/>
          </p:cNvCxnSpPr>
          <p:nvPr/>
        </p:nvCxnSpPr>
        <p:spPr>
          <a:xfrm flipH="1">
            <a:off x="1452059" y="1762206"/>
            <a:ext cx="341308" cy="1311405"/>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679D65F-8973-4944-AD2C-58CF0F49C31E}"/>
              </a:ext>
            </a:extLst>
          </p:cNvPr>
          <p:cNvCxnSpPr>
            <a:stCxn id="42" idx="1"/>
            <a:endCxn id="28" idx="3"/>
          </p:cNvCxnSpPr>
          <p:nvPr/>
        </p:nvCxnSpPr>
        <p:spPr>
          <a:xfrm flipH="1">
            <a:off x="1452059" y="2408342"/>
            <a:ext cx="320396" cy="665268"/>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AB99DE8-D56D-40A5-9E55-8C389B16792C}"/>
              </a:ext>
            </a:extLst>
          </p:cNvPr>
          <p:cNvCxnSpPr>
            <a:stCxn id="43" idx="1"/>
            <a:endCxn id="28" idx="3"/>
          </p:cNvCxnSpPr>
          <p:nvPr/>
        </p:nvCxnSpPr>
        <p:spPr>
          <a:xfrm flipH="1" flipV="1">
            <a:off x="1452059" y="3073610"/>
            <a:ext cx="454722" cy="20062"/>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50CBCF6-4F13-4693-9933-E3183ECAC7EA}"/>
              </a:ext>
            </a:extLst>
          </p:cNvPr>
          <p:cNvCxnSpPr>
            <a:stCxn id="45" idx="1"/>
            <a:endCxn id="28" idx="3"/>
          </p:cNvCxnSpPr>
          <p:nvPr/>
        </p:nvCxnSpPr>
        <p:spPr>
          <a:xfrm flipH="1" flipV="1">
            <a:off x="1452059" y="3073611"/>
            <a:ext cx="341308" cy="638669"/>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9D4AFA4-2FF8-4E06-BB21-1A083F2EF5FB}"/>
              </a:ext>
            </a:extLst>
          </p:cNvPr>
          <p:cNvCxnSpPr>
            <a:stCxn id="44" idx="1"/>
            <a:endCxn id="28" idx="3"/>
          </p:cNvCxnSpPr>
          <p:nvPr/>
        </p:nvCxnSpPr>
        <p:spPr>
          <a:xfrm flipH="1" flipV="1">
            <a:off x="1452060" y="3073610"/>
            <a:ext cx="391767" cy="1234144"/>
          </a:xfrm>
          <a:prstGeom prst="line">
            <a:avLst/>
          </a:prstGeom>
          <a:ln>
            <a:solidFill>
              <a:srgbClr val="62AC1E"/>
            </a:solidFill>
            <a:prstDash val="dash"/>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E3C6B1EB-93B5-44A1-A773-7C9B009E9412}"/>
              </a:ext>
            </a:extLst>
          </p:cNvPr>
          <p:cNvSpPr/>
          <p:nvPr/>
        </p:nvSpPr>
        <p:spPr>
          <a:xfrm>
            <a:off x="3910510" y="1865183"/>
            <a:ext cx="194422" cy="19442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48" b="1" dirty="0">
                <a:solidFill>
                  <a:schemeClr val="bg1"/>
                </a:solidFill>
              </a:rPr>
              <a:t>1</a:t>
            </a:r>
          </a:p>
        </p:txBody>
      </p:sp>
      <p:sp>
        <p:nvSpPr>
          <p:cNvPr id="55" name="Curved Left Arrow 2">
            <a:extLst>
              <a:ext uri="{FF2B5EF4-FFF2-40B4-BE49-F238E27FC236}">
                <a16:creationId xmlns:a16="http://schemas.microsoft.com/office/drawing/2014/main" id="{89425316-6587-4D13-B9A4-1396DFE7CBC4}"/>
              </a:ext>
            </a:extLst>
          </p:cNvPr>
          <p:cNvSpPr/>
          <p:nvPr/>
        </p:nvSpPr>
        <p:spPr>
          <a:xfrm>
            <a:off x="6072770" y="2525098"/>
            <a:ext cx="434953" cy="1220362"/>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solidFill>
                <a:schemeClr val="tx1"/>
              </a:solidFill>
            </a:endParaRPr>
          </a:p>
        </p:txBody>
      </p:sp>
      <p:sp>
        <p:nvSpPr>
          <p:cNvPr id="56" name="Curved Left Arrow 58">
            <a:extLst>
              <a:ext uri="{FF2B5EF4-FFF2-40B4-BE49-F238E27FC236}">
                <a16:creationId xmlns:a16="http://schemas.microsoft.com/office/drawing/2014/main" id="{7DF66698-DCBC-448F-996A-8412382FB868}"/>
              </a:ext>
            </a:extLst>
          </p:cNvPr>
          <p:cNvSpPr/>
          <p:nvPr/>
        </p:nvSpPr>
        <p:spPr>
          <a:xfrm>
            <a:off x="6084534" y="2525099"/>
            <a:ext cx="572999" cy="2446155"/>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solidFill>
                <a:schemeClr val="tx1"/>
              </a:solidFill>
            </a:endParaRPr>
          </a:p>
        </p:txBody>
      </p:sp>
      <p:sp>
        <p:nvSpPr>
          <p:cNvPr id="57" name="TextBox 56">
            <a:extLst>
              <a:ext uri="{FF2B5EF4-FFF2-40B4-BE49-F238E27FC236}">
                <a16:creationId xmlns:a16="http://schemas.microsoft.com/office/drawing/2014/main" id="{1F2DB613-8B52-423F-B0D8-4D1740A46A6E}"/>
              </a:ext>
            </a:extLst>
          </p:cNvPr>
          <p:cNvSpPr txBox="1"/>
          <p:nvPr/>
        </p:nvSpPr>
        <p:spPr>
          <a:xfrm>
            <a:off x="6229010" y="3658624"/>
            <a:ext cx="1225015" cy="313932"/>
          </a:xfrm>
          <a:prstGeom prst="rect">
            <a:avLst/>
          </a:prstGeom>
          <a:solidFill>
            <a:schemeClr val="bg1"/>
          </a:solidFill>
          <a:ln>
            <a:solidFill>
              <a:srgbClr val="C00000"/>
            </a:solidFill>
          </a:ln>
        </p:spPr>
        <p:txBody>
          <a:bodyPr wrap="none" rtlCol="0">
            <a:spAutoFit/>
          </a:bodyPr>
          <a:lstStyle/>
          <a:p>
            <a:r>
              <a:rPr lang="en-AU" sz="1440" dirty="0"/>
              <a:t>VERIFICATION</a:t>
            </a:r>
          </a:p>
        </p:txBody>
      </p:sp>
      <p:sp>
        <p:nvSpPr>
          <p:cNvPr id="58" name="Curved Left Arrow 62">
            <a:extLst>
              <a:ext uri="{FF2B5EF4-FFF2-40B4-BE49-F238E27FC236}">
                <a16:creationId xmlns:a16="http://schemas.microsoft.com/office/drawing/2014/main" id="{693F081A-B572-40B8-AD97-A2150863828B}"/>
              </a:ext>
            </a:extLst>
          </p:cNvPr>
          <p:cNvSpPr/>
          <p:nvPr/>
        </p:nvSpPr>
        <p:spPr>
          <a:xfrm>
            <a:off x="7386172" y="1057301"/>
            <a:ext cx="691304" cy="386497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solidFill>
                <a:schemeClr val="tx1"/>
              </a:solidFill>
            </a:endParaRPr>
          </a:p>
        </p:txBody>
      </p:sp>
      <p:sp>
        <p:nvSpPr>
          <p:cNvPr id="59" name="TextBox 58">
            <a:extLst>
              <a:ext uri="{FF2B5EF4-FFF2-40B4-BE49-F238E27FC236}">
                <a16:creationId xmlns:a16="http://schemas.microsoft.com/office/drawing/2014/main" id="{B7FF7B48-EA1E-4CF6-80D0-BC9D03AF9B6F}"/>
              </a:ext>
            </a:extLst>
          </p:cNvPr>
          <p:cNvSpPr txBox="1"/>
          <p:nvPr/>
        </p:nvSpPr>
        <p:spPr>
          <a:xfrm>
            <a:off x="7562131" y="2926616"/>
            <a:ext cx="1091837" cy="313932"/>
          </a:xfrm>
          <a:prstGeom prst="rect">
            <a:avLst/>
          </a:prstGeom>
          <a:solidFill>
            <a:schemeClr val="bg1"/>
          </a:solidFill>
          <a:ln>
            <a:solidFill>
              <a:srgbClr val="C00000"/>
            </a:solidFill>
          </a:ln>
        </p:spPr>
        <p:txBody>
          <a:bodyPr wrap="none" rtlCol="0">
            <a:spAutoFit/>
          </a:bodyPr>
          <a:lstStyle/>
          <a:p>
            <a:r>
              <a:rPr lang="en-AU" sz="1440" dirty="0"/>
              <a:t>VALIDATION</a:t>
            </a:r>
          </a:p>
        </p:txBody>
      </p:sp>
      <p:sp>
        <p:nvSpPr>
          <p:cNvPr id="60" name="TextBox 59">
            <a:extLst>
              <a:ext uri="{FF2B5EF4-FFF2-40B4-BE49-F238E27FC236}">
                <a16:creationId xmlns:a16="http://schemas.microsoft.com/office/drawing/2014/main" id="{F3EE46FE-F98D-41E6-98D0-23CB81A8A62A}"/>
              </a:ext>
            </a:extLst>
          </p:cNvPr>
          <p:cNvSpPr txBox="1"/>
          <p:nvPr/>
        </p:nvSpPr>
        <p:spPr>
          <a:xfrm>
            <a:off x="6072770" y="2884338"/>
            <a:ext cx="1225015" cy="535531"/>
          </a:xfrm>
          <a:prstGeom prst="rect">
            <a:avLst/>
          </a:prstGeom>
          <a:solidFill>
            <a:schemeClr val="bg1"/>
          </a:solidFill>
          <a:ln>
            <a:solidFill>
              <a:srgbClr val="C00000"/>
            </a:solidFill>
          </a:ln>
        </p:spPr>
        <p:txBody>
          <a:bodyPr wrap="none" rtlCol="0">
            <a:spAutoFit/>
          </a:bodyPr>
          <a:lstStyle/>
          <a:p>
            <a:r>
              <a:rPr lang="en-AU" sz="1440" dirty="0"/>
              <a:t>DESIGN</a:t>
            </a:r>
          </a:p>
          <a:p>
            <a:r>
              <a:rPr lang="en-AU" sz="1440" dirty="0"/>
              <a:t>VERIFICATION</a:t>
            </a:r>
          </a:p>
        </p:txBody>
      </p:sp>
      <p:sp>
        <p:nvSpPr>
          <p:cNvPr id="61" name="TextBox 60">
            <a:extLst>
              <a:ext uri="{FF2B5EF4-FFF2-40B4-BE49-F238E27FC236}">
                <a16:creationId xmlns:a16="http://schemas.microsoft.com/office/drawing/2014/main" id="{06D98ADA-391C-463F-884E-5586085CB405}"/>
              </a:ext>
            </a:extLst>
          </p:cNvPr>
          <p:cNvSpPr txBox="1"/>
          <p:nvPr/>
        </p:nvSpPr>
        <p:spPr>
          <a:xfrm>
            <a:off x="7202495" y="1758851"/>
            <a:ext cx="1392754" cy="535531"/>
          </a:xfrm>
          <a:prstGeom prst="rect">
            <a:avLst/>
          </a:prstGeom>
          <a:solidFill>
            <a:schemeClr val="bg1"/>
          </a:solidFill>
          <a:ln>
            <a:solidFill>
              <a:srgbClr val="C00000"/>
            </a:solidFill>
          </a:ln>
        </p:spPr>
        <p:txBody>
          <a:bodyPr wrap="none" rtlCol="0">
            <a:spAutoFit/>
          </a:bodyPr>
          <a:lstStyle/>
          <a:p>
            <a:r>
              <a:rPr lang="en-AU" sz="1440" dirty="0"/>
              <a:t>REQUIREMENTS</a:t>
            </a:r>
            <a:br>
              <a:rPr lang="en-AU" sz="1440" dirty="0"/>
            </a:br>
            <a:r>
              <a:rPr lang="en-AU" sz="1440" dirty="0"/>
              <a:t>VALIDATION</a:t>
            </a:r>
          </a:p>
        </p:txBody>
      </p:sp>
      <p:sp>
        <p:nvSpPr>
          <p:cNvPr id="2" name="TextBox 1">
            <a:extLst>
              <a:ext uri="{FF2B5EF4-FFF2-40B4-BE49-F238E27FC236}">
                <a16:creationId xmlns:a16="http://schemas.microsoft.com/office/drawing/2014/main" id="{4A8E53CD-CE35-025A-7A0B-113E8B817AEE}"/>
              </a:ext>
            </a:extLst>
          </p:cNvPr>
          <p:cNvSpPr txBox="1"/>
          <p:nvPr/>
        </p:nvSpPr>
        <p:spPr>
          <a:xfrm>
            <a:off x="3018695" y="5008448"/>
            <a:ext cx="4641072" cy="308418"/>
          </a:xfrm>
          <a:prstGeom prst="rect">
            <a:avLst/>
          </a:prstGeom>
          <a:noFill/>
        </p:spPr>
        <p:txBody>
          <a:bodyPr wrap="square" rtlCol="0">
            <a:spAutoFit/>
          </a:bodyPr>
          <a:lstStyle/>
          <a:p>
            <a:r>
              <a:rPr lang="en-AU" dirty="0">
                <a:solidFill>
                  <a:srgbClr val="0070C0"/>
                </a:solidFill>
              </a:rPr>
              <a:t>Verify design against a validated specification</a:t>
            </a:r>
          </a:p>
        </p:txBody>
      </p:sp>
      <p:sp>
        <p:nvSpPr>
          <p:cNvPr id="4" name="Slide Number Placeholder 3">
            <a:extLst>
              <a:ext uri="{FF2B5EF4-FFF2-40B4-BE49-F238E27FC236}">
                <a16:creationId xmlns:a16="http://schemas.microsoft.com/office/drawing/2014/main" id="{EE508E85-8E83-2E6F-6E34-171AAA7A6B72}"/>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21176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53" presetClass="entr" presetSubtype="16" fill="hold" grpId="0" nodeType="withEffect" nodePh="1">
                                  <p:stCondLst>
                                    <p:cond delay="0"/>
                                  </p:stCondLst>
                                  <p:endCondLst>
                                    <p:cond evt="begin" delay="0">
                                      <p:tn val="30"/>
                                    </p:cond>
                                  </p:end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53" presetClass="entr" presetSubtype="16" fill="hold" grpId="0" nodeType="withEffect" nodePh="1">
                                  <p:stCondLst>
                                    <p:cond delay="0"/>
                                  </p:stCondLst>
                                  <p:endCondLst>
                                    <p:cond evt="begin" delay="0">
                                      <p:tn val="35"/>
                                    </p:cond>
                                  </p:end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par>
                                <p:cTn id="60" presetID="53" presetClass="entr" presetSubtype="16"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p:cTn id="62" dur="500" fill="hold"/>
                                        <p:tgtEl>
                                          <p:spTgt spid="37"/>
                                        </p:tgtEl>
                                        <p:attrNameLst>
                                          <p:attrName>ppt_w</p:attrName>
                                        </p:attrNameLst>
                                      </p:cBhvr>
                                      <p:tavLst>
                                        <p:tav tm="0">
                                          <p:val>
                                            <p:fltVal val="0"/>
                                          </p:val>
                                        </p:tav>
                                        <p:tav tm="100000">
                                          <p:val>
                                            <p:strVal val="#ppt_w"/>
                                          </p:val>
                                        </p:tav>
                                      </p:tavLst>
                                    </p:anim>
                                    <p:anim calcmode="lin" valueType="num">
                                      <p:cBhvr>
                                        <p:cTn id="63" dur="500" fill="hold"/>
                                        <p:tgtEl>
                                          <p:spTgt spid="37"/>
                                        </p:tgtEl>
                                        <p:attrNameLst>
                                          <p:attrName>ppt_h</p:attrName>
                                        </p:attrNameLst>
                                      </p:cBhvr>
                                      <p:tavLst>
                                        <p:tav tm="0">
                                          <p:val>
                                            <p:fltVal val="0"/>
                                          </p:val>
                                        </p:tav>
                                        <p:tav tm="100000">
                                          <p:val>
                                            <p:strVal val="#ppt_h"/>
                                          </p:val>
                                        </p:tav>
                                      </p:tavLst>
                                    </p:anim>
                                    <p:animEffect transition="in" filter="fade">
                                      <p:cBhvr>
                                        <p:cTn id="64" dur="500"/>
                                        <p:tgtEl>
                                          <p:spTgt spid="37"/>
                                        </p:tgtEl>
                                      </p:cBhvr>
                                    </p:animEffect>
                                  </p:childTnLst>
                                </p:cTn>
                              </p:par>
                              <p:par>
                                <p:cTn id="65" presetID="53" presetClass="entr" presetSubtype="16"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p:cTn id="67" dur="500" fill="hold"/>
                                        <p:tgtEl>
                                          <p:spTgt spid="38"/>
                                        </p:tgtEl>
                                        <p:attrNameLst>
                                          <p:attrName>ppt_w</p:attrName>
                                        </p:attrNameLst>
                                      </p:cBhvr>
                                      <p:tavLst>
                                        <p:tav tm="0">
                                          <p:val>
                                            <p:fltVal val="0"/>
                                          </p:val>
                                        </p:tav>
                                        <p:tav tm="100000">
                                          <p:val>
                                            <p:strVal val="#ppt_w"/>
                                          </p:val>
                                        </p:tav>
                                      </p:tavLst>
                                    </p:anim>
                                    <p:anim calcmode="lin" valueType="num">
                                      <p:cBhvr>
                                        <p:cTn id="68" dur="500" fill="hold"/>
                                        <p:tgtEl>
                                          <p:spTgt spid="38"/>
                                        </p:tgtEl>
                                        <p:attrNameLst>
                                          <p:attrName>ppt_h</p:attrName>
                                        </p:attrNameLst>
                                      </p:cBhvr>
                                      <p:tavLst>
                                        <p:tav tm="0">
                                          <p:val>
                                            <p:fltVal val="0"/>
                                          </p:val>
                                        </p:tav>
                                        <p:tav tm="100000">
                                          <p:val>
                                            <p:strVal val="#ppt_h"/>
                                          </p:val>
                                        </p:tav>
                                      </p:tavLst>
                                    </p:anim>
                                    <p:animEffect transition="in" filter="fade">
                                      <p:cBhvr>
                                        <p:cTn id="69" dur="500"/>
                                        <p:tgtEl>
                                          <p:spTgt spid="38"/>
                                        </p:tgtEl>
                                      </p:cBhvr>
                                    </p:animEffect>
                                  </p:childTnLst>
                                </p:cTn>
                              </p:par>
                              <p:par>
                                <p:cTn id="70" presetID="53" presetClass="entr" presetSubtype="16"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p:cTn id="72" dur="500" fill="hold"/>
                                        <p:tgtEl>
                                          <p:spTgt spid="39"/>
                                        </p:tgtEl>
                                        <p:attrNameLst>
                                          <p:attrName>ppt_w</p:attrName>
                                        </p:attrNameLst>
                                      </p:cBhvr>
                                      <p:tavLst>
                                        <p:tav tm="0">
                                          <p:val>
                                            <p:fltVal val="0"/>
                                          </p:val>
                                        </p:tav>
                                        <p:tav tm="100000">
                                          <p:val>
                                            <p:strVal val="#ppt_w"/>
                                          </p:val>
                                        </p:tav>
                                      </p:tavLst>
                                    </p:anim>
                                    <p:anim calcmode="lin" valueType="num">
                                      <p:cBhvr>
                                        <p:cTn id="73" dur="500" fill="hold"/>
                                        <p:tgtEl>
                                          <p:spTgt spid="39"/>
                                        </p:tgtEl>
                                        <p:attrNameLst>
                                          <p:attrName>ppt_h</p:attrName>
                                        </p:attrNameLst>
                                      </p:cBhvr>
                                      <p:tavLst>
                                        <p:tav tm="0">
                                          <p:val>
                                            <p:fltVal val="0"/>
                                          </p:val>
                                        </p:tav>
                                        <p:tav tm="100000">
                                          <p:val>
                                            <p:strVal val="#ppt_h"/>
                                          </p:val>
                                        </p:tav>
                                      </p:tavLst>
                                    </p:anim>
                                    <p:animEffect transition="in" filter="fade">
                                      <p:cBhvr>
                                        <p:cTn id="74" dur="500"/>
                                        <p:tgtEl>
                                          <p:spTgt spid="39"/>
                                        </p:tgtEl>
                                      </p:cBhvr>
                                    </p:animEffect>
                                  </p:childTnLst>
                                </p:cTn>
                              </p:par>
                              <p:par>
                                <p:cTn id="75" presetID="53" presetClass="entr" presetSubtype="16"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53" presetClass="entr" presetSubtype="16"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anim calcmode="lin" valueType="num">
                                      <p:cBhvr>
                                        <p:cTn id="93" dur="500" fill="hold"/>
                                        <p:tgtEl>
                                          <p:spTgt spid="41"/>
                                        </p:tgtEl>
                                        <p:attrNameLst>
                                          <p:attrName>ppt_w</p:attrName>
                                        </p:attrNameLst>
                                      </p:cBhvr>
                                      <p:tavLst>
                                        <p:tav tm="0">
                                          <p:val>
                                            <p:fltVal val="0"/>
                                          </p:val>
                                        </p:tav>
                                        <p:tav tm="100000">
                                          <p:val>
                                            <p:strVal val="#ppt_w"/>
                                          </p:val>
                                        </p:tav>
                                      </p:tavLst>
                                    </p:anim>
                                    <p:anim calcmode="lin" valueType="num">
                                      <p:cBhvr>
                                        <p:cTn id="94" dur="500" fill="hold"/>
                                        <p:tgtEl>
                                          <p:spTgt spid="41"/>
                                        </p:tgtEl>
                                        <p:attrNameLst>
                                          <p:attrName>ppt_h</p:attrName>
                                        </p:attrNameLst>
                                      </p:cBhvr>
                                      <p:tavLst>
                                        <p:tav tm="0">
                                          <p:val>
                                            <p:fltVal val="0"/>
                                          </p:val>
                                        </p:tav>
                                        <p:tav tm="100000">
                                          <p:val>
                                            <p:strVal val="#ppt_h"/>
                                          </p:val>
                                        </p:tav>
                                      </p:tavLst>
                                    </p:anim>
                                    <p:animEffect transition="in" filter="fade">
                                      <p:cBhvr>
                                        <p:cTn id="95" dur="500"/>
                                        <p:tgtEl>
                                          <p:spTgt spid="41"/>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42"/>
                                        </p:tgtEl>
                                        <p:attrNameLst>
                                          <p:attrName>style.visibility</p:attrName>
                                        </p:attrNameLst>
                                      </p:cBhvr>
                                      <p:to>
                                        <p:strVal val="visible"/>
                                      </p:to>
                                    </p:set>
                                    <p:anim calcmode="lin" valueType="num">
                                      <p:cBhvr>
                                        <p:cTn id="98" dur="500" fill="hold"/>
                                        <p:tgtEl>
                                          <p:spTgt spid="42"/>
                                        </p:tgtEl>
                                        <p:attrNameLst>
                                          <p:attrName>ppt_w</p:attrName>
                                        </p:attrNameLst>
                                      </p:cBhvr>
                                      <p:tavLst>
                                        <p:tav tm="0">
                                          <p:val>
                                            <p:fltVal val="0"/>
                                          </p:val>
                                        </p:tav>
                                        <p:tav tm="100000">
                                          <p:val>
                                            <p:strVal val="#ppt_w"/>
                                          </p:val>
                                        </p:tav>
                                      </p:tavLst>
                                    </p:anim>
                                    <p:anim calcmode="lin" valueType="num">
                                      <p:cBhvr>
                                        <p:cTn id="99" dur="500" fill="hold"/>
                                        <p:tgtEl>
                                          <p:spTgt spid="42"/>
                                        </p:tgtEl>
                                        <p:attrNameLst>
                                          <p:attrName>ppt_h</p:attrName>
                                        </p:attrNameLst>
                                      </p:cBhvr>
                                      <p:tavLst>
                                        <p:tav tm="0">
                                          <p:val>
                                            <p:fltVal val="0"/>
                                          </p:val>
                                        </p:tav>
                                        <p:tav tm="100000">
                                          <p:val>
                                            <p:strVal val="#ppt_h"/>
                                          </p:val>
                                        </p:tav>
                                      </p:tavLst>
                                    </p:anim>
                                    <p:animEffect transition="in" filter="fade">
                                      <p:cBhvr>
                                        <p:cTn id="100" dur="500"/>
                                        <p:tgtEl>
                                          <p:spTgt spid="42"/>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p:cTn id="103" dur="500" fill="hold"/>
                                        <p:tgtEl>
                                          <p:spTgt spid="43"/>
                                        </p:tgtEl>
                                        <p:attrNameLst>
                                          <p:attrName>ppt_w</p:attrName>
                                        </p:attrNameLst>
                                      </p:cBhvr>
                                      <p:tavLst>
                                        <p:tav tm="0">
                                          <p:val>
                                            <p:fltVal val="0"/>
                                          </p:val>
                                        </p:tav>
                                        <p:tav tm="100000">
                                          <p:val>
                                            <p:strVal val="#ppt_w"/>
                                          </p:val>
                                        </p:tav>
                                      </p:tavLst>
                                    </p:anim>
                                    <p:anim calcmode="lin" valueType="num">
                                      <p:cBhvr>
                                        <p:cTn id="104" dur="500" fill="hold"/>
                                        <p:tgtEl>
                                          <p:spTgt spid="43"/>
                                        </p:tgtEl>
                                        <p:attrNameLst>
                                          <p:attrName>ppt_h</p:attrName>
                                        </p:attrNameLst>
                                      </p:cBhvr>
                                      <p:tavLst>
                                        <p:tav tm="0">
                                          <p:val>
                                            <p:fltVal val="0"/>
                                          </p:val>
                                        </p:tav>
                                        <p:tav tm="100000">
                                          <p:val>
                                            <p:strVal val="#ppt_h"/>
                                          </p:val>
                                        </p:tav>
                                      </p:tavLst>
                                    </p:anim>
                                    <p:animEffect transition="in" filter="fade">
                                      <p:cBhvr>
                                        <p:cTn id="105" dur="500"/>
                                        <p:tgtEl>
                                          <p:spTgt spid="43"/>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p:cTn id="108" dur="500" fill="hold"/>
                                        <p:tgtEl>
                                          <p:spTgt spid="44"/>
                                        </p:tgtEl>
                                        <p:attrNameLst>
                                          <p:attrName>ppt_w</p:attrName>
                                        </p:attrNameLst>
                                      </p:cBhvr>
                                      <p:tavLst>
                                        <p:tav tm="0">
                                          <p:val>
                                            <p:fltVal val="0"/>
                                          </p:val>
                                        </p:tav>
                                        <p:tav tm="100000">
                                          <p:val>
                                            <p:strVal val="#ppt_w"/>
                                          </p:val>
                                        </p:tav>
                                      </p:tavLst>
                                    </p:anim>
                                    <p:anim calcmode="lin" valueType="num">
                                      <p:cBhvr>
                                        <p:cTn id="109" dur="500" fill="hold"/>
                                        <p:tgtEl>
                                          <p:spTgt spid="44"/>
                                        </p:tgtEl>
                                        <p:attrNameLst>
                                          <p:attrName>ppt_h</p:attrName>
                                        </p:attrNameLst>
                                      </p:cBhvr>
                                      <p:tavLst>
                                        <p:tav tm="0">
                                          <p:val>
                                            <p:fltVal val="0"/>
                                          </p:val>
                                        </p:tav>
                                        <p:tav tm="100000">
                                          <p:val>
                                            <p:strVal val="#ppt_h"/>
                                          </p:val>
                                        </p:tav>
                                      </p:tavLst>
                                    </p:anim>
                                    <p:animEffect transition="in" filter="fade">
                                      <p:cBhvr>
                                        <p:cTn id="110" dur="500"/>
                                        <p:tgtEl>
                                          <p:spTgt spid="44"/>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 calcmode="lin" valueType="num">
                                      <p:cBhvr>
                                        <p:cTn id="113" dur="500" fill="hold"/>
                                        <p:tgtEl>
                                          <p:spTgt spid="45"/>
                                        </p:tgtEl>
                                        <p:attrNameLst>
                                          <p:attrName>ppt_w</p:attrName>
                                        </p:attrNameLst>
                                      </p:cBhvr>
                                      <p:tavLst>
                                        <p:tav tm="0">
                                          <p:val>
                                            <p:fltVal val="0"/>
                                          </p:val>
                                        </p:tav>
                                        <p:tav tm="100000">
                                          <p:val>
                                            <p:strVal val="#ppt_w"/>
                                          </p:val>
                                        </p:tav>
                                      </p:tavLst>
                                    </p:anim>
                                    <p:anim calcmode="lin" valueType="num">
                                      <p:cBhvr>
                                        <p:cTn id="114" dur="500" fill="hold"/>
                                        <p:tgtEl>
                                          <p:spTgt spid="45"/>
                                        </p:tgtEl>
                                        <p:attrNameLst>
                                          <p:attrName>ppt_h</p:attrName>
                                        </p:attrNameLst>
                                      </p:cBhvr>
                                      <p:tavLst>
                                        <p:tav tm="0">
                                          <p:val>
                                            <p:fltVal val="0"/>
                                          </p:val>
                                        </p:tav>
                                        <p:tav tm="100000">
                                          <p:val>
                                            <p:strVal val="#ppt_h"/>
                                          </p:val>
                                        </p:tav>
                                      </p:tavLst>
                                    </p:anim>
                                    <p:animEffect transition="in" filter="fade">
                                      <p:cBhvr>
                                        <p:cTn id="115" dur="500"/>
                                        <p:tgtEl>
                                          <p:spTgt spid="45"/>
                                        </p:tgtEl>
                                      </p:cBhvr>
                                    </p:animEffect>
                                  </p:childTnLst>
                                </p:cTn>
                              </p:par>
                              <p:par>
                                <p:cTn id="116" presetID="53" presetClass="entr" presetSubtype="16" fill="hold" nodeType="withEffect">
                                  <p:stCondLst>
                                    <p:cond delay="0"/>
                                  </p:stCondLst>
                                  <p:childTnLst>
                                    <p:set>
                                      <p:cBhvr>
                                        <p:cTn id="117" dur="1" fill="hold">
                                          <p:stCondLst>
                                            <p:cond delay="0"/>
                                          </p:stCondLst>
                                        </p:cTn>
                                        <p:tgtEl>
                                          <p:spTgt spid="49"/>
                                        </p:tgtEl>
                                        <p:attrNameLst>
                                          <p:attrName>style.visibility</p:attrName>
                                        </p:attrNameLst>
                                      </p:cBhvr>
                                      <p:to>
                                        <p:strVal val="visible"/>
                                      </p:to>
                                    </p:set>
                                    <p:anim calcmode="lin" valueType="num">
                                      <p:cBhvr>
                                        <p:cTn id="118" dur="500" fill="hold"/>
                                        <p:tgtEl>
                                          <p:spTgt spid="49"/>
                                        </p:tgtEl>
                                        <p:attrNameLst>
                                          <p:attrName>ppt_w</p:attrName>
                                        </p:attrNameLst>
                                      </p:cBhvr>
                                      <p:tavLst>
                                        <p:tav tm="0">
                                          <p:val>
                                            <p:fltVal val="0"/>
                                          </p:val>
                                        </p:tav>
                                        <p:tav tm="100000">
                                          <p:val>
                                            <p:strVal val="#ppt_w"/>
                                          </p:val>
                                        </p:tav>
                                      </p:tavLst>
                                    </p:anim>
                                    <p:anim calcmode="lin" valueType="num">
                                      <p:cBhvr>
                                        <p:cTn id="119" dur="500" fill="hold"/>
                                        <p:tgtEl>
                                          <p:spTgt spid="49"/>
                                        </p:tgtEl>
                                        <p:attrNameLst>
                                          <p:attrName>ppt_h</p:attrName>
                                        </p:attrNameLst>
                                      </p:cBhvr>
                                      <p:tavLst>
                                        <p:tav tm="0">
                                          <p:val>
                                            <p:fltVal val="0"/>
                                          </p:val>
                                        </p:tav>
                                        <p:tav tm="100000">
                                          <p:val>
                                            <p:strVal val="#ppt_h"/>
                                          </p:val>
                                        </p:tav>
                                      </p:tavLst>
                                    </p:anim>
                                    <p:animEffect transition="in" filter="fade">
                                      <p:cBhvr>
                                        <p:cTn id="120" dur="500"/>
                                        <p:tgtEl>
                                          <p:spTgt spid="49"/>
                                        </p:tgtEl>
                                      </p:cBhvr>
                                    </p:animEffect>
                                  </p:childTnLst>
                                </p:cTn>
                              </p:par>
                              <p:par>
                                <p:cTn id="121" presetID="53" presetClass="entr" presetSubtype="16" fill="hold" nodeType="withEffect">
                                  <p:stCondLst>
                                    <p:cond delay="0"/>
                                  </p:stCondLst>
                                  <p:childTnLst>
                                    <p:set>
                                      <p:cBhvr>
                                        <p:cTn id="122" dur="1" fill="hold">
                                          <p:stCondLst>
                                            <p:cond delay="0"/>
                                          </p:stCondLst>
                                        </p:cTn>
                                        <p:tgtEl>
                                          <p:spTgt spid="50"/>
                                        </p:tgtEl>
                                        <p:attrNameLst>
                                          <p:attrName>style.visibility</p:attrName>
                                        </p:attrNameLst>
                                      </p:cBhvr>
                                      <p:to>
                                        <p:strVal val="visible"/>
                                      </p:to>
                                    </p:set>
                                    <p:anim calcmode="lin" valueType="num">
                                      <p:cBhvr>
                                        <p:cTn id="123" dur="500" fill="hold"/>
                                        <p:tgtEl>
                                          <p:spTgt spid="50"/>
                                        </p:tgtEl>
                                        <p:attrNameLst>
                                          <p:attrName>ppt_w</p:attrName>
                                        </p:attrNameLst>
                                      </p:cBhvr>
                                      <p:tavLst>
                                        <p:tav tm="0">
                                          <p:val>
                                            <p:fltVal val="0"/>
                                          </p:val>
                                        </p:tav>
                                        <p:tav tm="100000">
                                          <p:val>
                                            <p:strVal val="#ppt_w"/>
                                          </p:val>
                                        </p:tav>
                                      </p:tavLst>
                                    </p:anim>
                                    <p:anim calcmode="lin" valueType="num">
                                      <p:cBhvr>
                                        <p:cTn id="124" dur="500" fill="hold"/>
                                        <p:tgtEl>
                                          <p:spTgt spid="50"/>
                                        </p:tgtEl>
                                        <p:attrNameLst>
                                          <p:attrName>ppt_h</p:attrName>
                                        </p:attrNameLst>
                                      </p:cBhvr>
                                      <p:tavLst>
                                        <p:tav tm="0">
                                          <p:val>
                                            <p:fltVal val="0"/>
                                          </p:val>
                                        </p:tav>
                                        <p:tav tm="100000">
                                          <p:val>
                                            <p:strVal val="#ppt_h"/>
                                          </p:val>
                                        </p:tav>
                                      </p:tavLst>
                                    </p:anim>
                                    <p:animEffect transition="in" filter="fade">
                                      <p:cBhvr>
                                        <p:cTn id="125" dur="500"/>
                                        <p:tgtEl>
                                          <p:spTgt spid="50"/>
                                        </p:tgtEl>
                                      </p:cBhvr>
                                    </p:animEffect>
                                  </p:childTnLst>
                                </p:cTn>
                              </p:par>
                              <p:par>
                                <p:cTn id="126" presetID="53" presetClass="entr" presetSubtype="16" fill="hold" nodeType="withEffect">
                                  <p:stCondLst>
                                    <p:cond delay="0"/>
                                  </p:stCondLst>
                                  <p:childTnLst>
                                    <p:set>
                                      <p:cBhvr>
                                        <p:cTn id="127" dur="1" fill="hold">
                                          <p:stCondLst>
                                            <p:cond delay="0"/>
                                          </p:stCondLst>
                                        </p:cTn>
                                        <p:tgtEl>
                                          <p:spTgt spid="51"/>
                                        </p:tgtEl>
                                        <p:attrNameLst>
                                          <p:attrName>style.visibility</p:attrName>
                                        </p:attrNameLst>
                                      </p:cBhvr>
                                      <p:to>
                                        <p:strVal val="visible"/>
                                      </p:to>
                                    </p:set>
                                    <p:anim calcmode="lin" valueType="num">
                                      <p:cBhvr>
                                        <p:cTn id="128" dur="500" fill="hold"/>
                                        <p:tgtEl>
                                          <p:spTgt spid="51"/>
                                        </p:tgtEl>
                                        <p:attrNameLst>
                                          <p:attrName>ppt_w</p:attrName>
                                        </p:attrNameLst>
                                      </p:cBhvr>
                                      <p:tavLst>
                                        <p:tav tm="0">
                                          <p:val>
                                            <p:fltVal val="0"/>
                                          </p:val>
                                        </p:tav>
                                        <p:tav tm="100000">
                                          <p:val>
                                            <p:strVal val="#ppt_w"/>
                                          </p:val>
                                        </p:tav>
                                      </p:tavLst>
                                    </p:anim>
                                    <p:anim calcmode="lin" valueType="num">
                                      <p:cBhvr>
                                        <p:cTn id="129" dur="500" fill="hold"/>
                                        <p:tgtEl>
                                          <p:spTgt spid="51"/>
                                        </p:tgtEl>
                                        <p:attrNameLst>
                                          <p:attrName>ppt_h</p:attrName>
                                        </p:attrNameLst>
                                      </p:cBhvr>
                                      <p:tavLst>
                                        <p:tav tm="0">
                                          <p:val>
                                            <p:fltVal val="0"/>
                                          </p:val>
                                        </p:tav>
                                        <p:tav tm="100000">
                                          <p:val>
                                            <p:strVal val="#ppt_h"/>
                                          </p:val>
                                        </p:tav>
                                      </p:tavLst>
                                    </p:anim>
                                    <p:animEffect transition="in" filter="fade">
                                      <p:cBhvr>
                                        <p:cTn id="130" dur="500"/>
                                        <p:tgtEl>
                                          <p:spTgt spid="51"/>
                                        </p:tgtEl>
                                      </p:cBhvr>
                                    </p:animEffect>
                                  </p:childTnLst>
                                </p:cTn>
                              </p:par>
                              <p:par>
                                <p:cTn id="131" presetID="53" presetClass="entr" presetSubtype="16" fill="hold" nodeType="withEffect">
                                  <p:stCondLst>
                                    <p:cond delay="0"/>
                                  </p:stCondLst>
                                  <p:childTnLst>
                                    <p:set>
                                      <p:cBhvr>
                                        <p:cTn id="132" dur="1" fill="hold">
                                          <p:stCondLst>
                                            <p:cond delay="0"/>
                                          </p:stCondLst>
                                        </p:cTn>
                                        <p:tgtEl>
                                          <p:spTgt spid="52"/>
                                        </p:tgtEl>
                                        <p:attrNameLst>
                                          <p:attrName>style.visibility</p:attrName>
                                        </p:attrNameLst>
                                      </p:cBhvr>
                                      <p:to>
                                        <p:strVal val="visible"/>
                                      </p:to>
                                    </p:set>
                                    <p:anim calcmode="lin" valueType="num">
                                      <p:cBhvr>
                                        <p:cTn id="133" dur="500" fill="hold"/>
                                        <p:tgtEl>
                                          <p:spTgt spid="52"/>
                                        </p:tgtEl>
                                        <p:attrNameLst>
                                          <p:attrName>ppt_w</p:attrName>
                                        </p:attrNameLst>
                                      </p:cBhvr>
                                      <p:tavLst>
                                        <p:tav tm="0">
                                          <p:val>
                                            <p:fltVal val="0"/>
                                          </p:val>
                                        </p:tav>
                                        <p:tav tm="100000">
                                          <p:val>
                                            <p:strVal val="#ppt_w"/>
                                          </p:val>
                                        </p:tav>
                                      </p:tavLst>
                                    </p:anim>
                                    <p:anim calcmode="lin" valueType="num">
                                      <p:cBhvr>
                                        <p:cTn id="134" dur="500" fill="hold"/>
                                        <p:tgtEl>
                                          <p:spTgt spid="52"/>
                                        </p:tgtEl>
                                        <p:attrNameLst>
                                          <p:attrName>ppt_h</p:attrName>
                                        </p:attrNameLst>
                                      </p:cBhvr>
                                      <p:tavLst>
                                        <p:tav tm="0">
                                          <p:val>
                                            <p:fltVal val="0"/>
                                          </p:val>
                                        </p:tav>
                                        <p:tav tm="100000">
                                          <p:val>
                                            <p:strVal val="#ppt_h"/>
                                          </p:val>
                                        </p:tav>
                                      </p:tavLst>
                                    </p:anim>
                                    <p:animEffect transition="in" filter="fade">
                                      <p:cBhvr>
                                        <p:cTn id="135" dur="500"/>
                                        <p:tgtEl>
                                          <p:spTgt spid="52"/>
                                        </p:tgtEl>
                                      </p:cBhvr>
                                    </p:animEffect>
                                  </p:childTnLst>
                                </p:cTn>
                              </p:par>
                              <p:par>
                                <p:cTn id="136" presetID="53" presetClass="entr" presetSubtype="16" fill="hold" nodeType="withEffect">
                                  <p:stCondLst>
                                    <p:cond delay="0"/>
                                  </p:stCondLst>
                                  <p:childTnLst>
                                    <p:set>
                                      <p:cBhvr>
                                        <p:cTn id="137" dur="1" fill="hold">
                                          <p:stCondLst>
                                            <p:cond delay="0"/>
                                          </p:stCondLst>
                                        </p:cTn>
                                        <p:tgtEl>
                                          <p:spTgt spid="53"/>
                                        </p:tgtEl>
                                        <p:attrNameLst>
                                          <p:attrName>style.visibility</p:attrName>
                                        </p:attrNameLst>
                                      </p:cBhvr>
                                      <p:to>
                                        <p:strVal val="visible"/>
                                      </p:to>
                                    </p:set>
                                    <p:anim calcmode="lin" valueType="num">
                                      <p:cBhvr>
                                        <p:cTn id="138" dur="500" fill="hold"/>
                                        <p:tgtEl>
                                          <p:spTgt spid="53"/>
                                        </p:tgtEl>
                                        <p:attrNameLst>
                                          <p:attrName>ppt_w</p:attrName>
                                        </p:attrNameLst>
                                      </p:cBhvr>
                                      <p:tavLst>
                                        <p:tav tm="0">
                                          <p:val>
                                            <p:fltVal val="0"/>
                                          </p:val>
                                        </p:tav>
                                        <p:tav tm="100000">
                                          <p:val>
                                            <p:strVal val="#ppt_w"/>
                                          </p:val>
                                        </p:tav>
                                      </p:tavLst>
                                    </p:anim>
                                    <p:anim calcmode="lin" valueType="num">
                                      <p:cBhvr>
                                        <p:cTn id="139" dur="500" fill="hold"/>
                                        <p:tgtEl>
                                          <p:spTgt spid="53"/>
                                        </p:tgtEl>
                                        <p:attrNameLst>
                                          <p:attrName>ppt_h</p:attrName>
                                        </p:attrNameLst>
                                      </p:cBhvr>
                                      <p:tavLst>
                                        <p:tav tm="0">
                                          <p:val>
                                            <p:fltVal val="0"/>
                                          </p:val>
                                        </p:tav>
                                        <p:tav tm="100000">
                                          <p:val>
                                            <p:strVal val="#ppt_h"/>
                                          </p:val>
                                        </p:tav>
                                      </p:tavLst>
                                    </p:anim>
                                    <p:animEffect transition="in" filter="fade">
                                      <p:cBhvr>
                                        <p:cTn id="140" dur="500"/>
                                        <p:tgtEl>
                                          <p:spTgt spid="53"/>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4" grpId="0"/>
      <p:bldP spid="25" grpId="0"/>
      <p:bldP spid="28" grpId="0" animBg="1"/>
      <p:bldP spid="29" grpId="0"/>
      <p:bldP spid="36" grpId="0" animBg="1"/>
      <p:bldP spid="41" grpId="0"/>
      <p:bldP spid="42" grpId="0"/>
      <p:bldP spid="43" grpId="0"/>
      <p:bldP spid="44" grpId="0"/>
      <p:bldP spid="45" grpId="0"/>
      <p:bldP spid="46" grpId="0" animBg="1"/>
      <p:bldP spid="47" grpId="0" animBg="1"/>
      <p:bldP spid="48" grpId="0" animBg="1"/>
      <p:bldP spid="54"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A21F9-6159-4D70-ACDE-64C66B0CA4A6}"/>
              </a:ext>
            </a:extLst>
          </p:cNvPr>
          <p:cNvSpPr>
            <a:spLocks noGrp="1"/>
          </p:cNvSpPr>
          <p:nvPr>
            <p:ph idx="1"/>
          </p:nvPr>
        </p:nvSpPr>
        <p:spPr>
          <a:xfrm>
            <a:off x="648001" y="1272399"/>
            <a:ext cx="7911799" cy="3695843"/>
          </a:xfrm>
        </p:spPr>
        <p:txBody>
          <a:bodyPr>
            <a:normAutofit/>
          </a:bodyPr>
          <a:lstStyle/>
          <a:p>
            <a:r>
              <a:rPr lang="en-AU" dirty="0"/>
              <a:t>“The DAO” failure on Ethereum in 2016 shows that</a:t>
            </a:r>
          </a:p>
          <a:p>
            <a:pPr lvl="1"/>
            <a:r>
              <a:rPr lang="en-AU" sz="1800" dirty="0"/>
              <a:t>Code was stated as the specification</a:t>
            </a:r>
          </a:p>
          <a:p>
            <a:pPr lvl="1"/>
            <a:r>
              <a:rPr lang="en-AU" sz="1800" dirty="0"/>
              <a:t>There was no problem with EVM</a:t>
            </a:r>
          </a:p>
          <a:p>
            <a:pPr lvl="1"/>
            <a:r>
              <a:rPr lang="en-AU" sz="1800" dirty="0"/>
              <a:t>Code functioned exactly as it was written</a:t>
            </a:r>
          </a:p>
          <a:p>
            <a:pPr lvl="1"/>
            <a:r>
              <a:rPr lang="en-AU" sz="1800" dirty="0"/>
              <a:t>Was reentrancy a “bug” in the DAO code?</a:t>
            </a:r>
          </a:p>
          <a:p>
            <a:r>
              <a:rPr lang="en-AU" dirty="0"/>
              <a:t>Lessons from the DAO failure</a:t>
            </a:r>
          </a:p>
          <a:p>
            <a:pPr lvl="1"/>
            <a:r>
              <a:rPr lang="en-AU" sz="1800" dirty="0"/>
              <a:t>Code is not the law</a:t>
            </a:r>
          </a:p>
          <a:p>
            <a:pPr lvl="1"/>
            <a:r>
              <a:rPr lang="en-AU" sz="1800" dirty="0"/>
              <a:t>Code is not a good way of specifying smart contracts</a:t>
            </a:r>
          </a:p>
          <a:p>
            <a:r>
              <a:rPr lang="en-AU" dirty="0"/>
              <a:t>Open question: How should we specify smart contracts?</a:t>
            </a:r>
          </a:p>
          <a:p>
            <a:endParaRPr lang="en-AU" dirty="0"/>
          </a:p>
        </p:txBody>
      </p:sp>
      <p:sp>
        <p:nvSpPr>
          <p:cNvPr id="3" name="Title 2">
            <a:extLst>
              <a:ext uri="{FF2B5EF4-FFF2-40B4-BE49-F238E27FC236}">
                <a16:creationId xmlns:a16="http://schemas.microsoft.com/office/drawing/2014/main" id="{32531B1B-125C-49BF-A39B-3A202DF8094D}"/>
              </a:ext>
            </a:extLst>
          </p:cNvPr>
          <p:cNvSpPr>
            <a:spLocks noGrp="1"/>
          </p:cNvSpPr>
          <p:nvPr>
            <p:ph type="title"/>
          </p:nvPr>
        </p:nvSpPr>
        <p:spPr>
          <a:xfrm>
            <a:off x="648000" y="287999"/>
            <a:ext cx="6631640" cy="648000"/>
          </a:xfrm>
        </p:spPr>
        <p:txBody>
          <a:bodyPr/>
          <a:lstStyle/>
          <a:p>
            <a:r>
              <a:rPr lang="en-AU" dirty="0"/>
              <a:t>What Should Your Specification Be?</a:t>
            </a:r>
          </a:p>
        </p:txBody>
      </p:sp>
      <p:sp>
        <p:nvSpPr>
          <p:cNvPr id="4" name="Slide Number Placeholder 3">
            <a:extLst>
              <a:ext uri="{FF2B5EF4-FFF2-40B4-BE49-F238E27FC236}">
                <a16:creationId xmlns:a16="http://schemas.microsoft.com/office/drawing/2014/main" id="{F1C54692-A79D-2D9F-B08D-8F1648BCD6FC}"/>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8</a:t>
            </a:fld>
            <a:endParaRPr lang="en-US"/>
          </a:p>
        </p:txBody>
      </p:sp>
    </p:spTree>
    <p:extLst>
      <p:ext uri="{BB962C8B-B14F-4D97-AF65-F5344CB8AC3E}">
        <p14:creationId xmlns:p14="http://schemas.microsoft.com/office/powerpoint/2010/main" val="403680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72095EF-2AA3-4475-A7F3-429713748F42}"/>
              </a:ext>
            </a:extLst>
          </p:cNvPr>
          <p:cNvPicPr>
            <a:picLocks noChangeAspect="1"/>
          </p:cNvPicPr>
          <p:nvPr/>
        </p:nvPicPr>
        <p:blipFill>
          <a:blip r:embed="rId3"/>
          <a:stretch>
            <a:fillRect/>
          </a:stretch>
        </p:blipFill>
        <p:spPr>
          <a:xfrm>
            <a:off x="3785136" y="2178223"/>
            <a:ext cx="2371040" cy="1095124"/>
          </a:xfrm>
          <a:prstGeom prst="rect">
            <a:avLst/>
          </a:prstGeom>
          <a:ln>
            <a:solidFill>
              <a:schemeClr val="tx1"/>
            </a:solidFill>
          </a:ln>
        </p:spPr>
      </p:pic>
      <p:pic>
        <p:nvPicPr>
          <p:cNvPr id="6" name="Picture 5">
            <a:extLst>
              <a:ext uri="{FF2B5EF4-FFF2-40B4-BE49-F238E27FC236}">
                <a16:creationId xmlns:a16="http://schemas.microsoft.com/office/drawing/2014/main" id="{2337614D-A174-4C79-9A13-109BFD0FF35E}"/>
              </a:ext>
            </a:extLst>
          </p:cNvPr>
          <p:cNvPicPr>
            <a:picLocks noChangeAspect="1"/>
          </p:cNvPicPr>
          <p:nvPr/>
        </p:nvPicPr>
        <p:blipFill>
          <a:blip r:embed="rId4"/>
          <a:stretch>
            <a:fillRect/>
          </a:stretch>
        </p:blipFill>
        <p:spPr>
          <a:xfrm>
            <a:off x="6067980" y="1201316"/>
            <a:ext cx="2824501" cy="1893810"/>
          </a:xfrm>
          <a:prstGeom prst="rect">
            <a:avLst/>
          </a:prstGeom>
        </p:spPr>
      </p:pic>
      <p:pic>
        <p:nvPicPr>
          <p:cNvPr id="7" name="Picture 6">
            <a:extLst>
              <a:ext uri="{FF2B5EF4-FFF2-40B4-BE49-F238E27FC236}">
                <a16:creationId xmlns:a16="http://schemas.microsoft.com/office/drawing/2014/main" id="{C1A098B7-84B2-4B46-91E0-3DE0624E7A65}"/>
              </a:ext>
            </a:extLst>
          </p:cNvPr>
          <p:cNvPicPr>
            <a:picLocks noChangeAspect="1"/>
          </p:cNvPicPr>
          <p:nvPr/>
        </p:nvPicPr>
        <p:blipFill>
          <a:blip r:embed="rId5"/>
          <a:stretch>
            <a:fillRect/>
          </a:stretch>
        </p:blipFill>
        <p:spPr>
          <a:xfrm>
            <a:off x="3801254" y="3480152"/>
            <a:ext cx="2354923" cy="1565290"/>
          </a:xfrm>
          <a:prstGeom prst="rect">
            <a:avLst/>
          </a:prstGeom>
        </p:spPr>
      </p:pic>
      <p:sp>
        <p:nvSpPr>
          <p:cNvPr id="2" name="Content Placeholder 1">
            <a:extLst>
              <a:ext uri="{FF2B5EF4-FFF2-40B4-BE49-F238E27FC236}">
                <a16:creationId xmlns:a16="http://schemas.microsoft.com/office/drawing/2014/main" id="{840DDE09-1C11-4A2A-AE53-C53D8E20AC02}"/>
              </a:ext>
            </a:extLst>
          </p:cNvPr>
          <p:cNvSpPr>
            <a:spLocks noGrp="1"/>
          </p:cNvSpPr>
          <p:nvPr>
            <p:ph idx="1"/>
          </p:nvPr>
        </p:nvSpPr>
        <p:spPr>
          <a:xfrm>
            <a:off x="648001" y="1272399"/>
            <a:ext cx="7911799" cy="3695843"/>
          </a:xfrm>
        </p:spPr>
        <p:txBody>
          <a:bodyPr>
            <a:normAutofit/>
          </a:bodyPr>
          <a:lstStyle/>
          <a:p>
            <a:r>
              <a:rPr lang="en-AU" dirty="0"/>
              <a:t>Natural language specifications</a:t>
            </a:r>
          </a:p>
          <a:p>
            <a:pPr lvl="1"/>
            <a:r>
              <a:rPr lang="en-AU" sz="1800" dirty="0"/>
              <a:t>Lists of requirements</a:t>
            </a:r>
          </a:p>
          <a:p>
            <a:pPr lvl="1"/>
            <a:r>
              <a:rPr lang="en-AU" sz="1800" dirty="0"/>
              <a:t>Use cases &amp; Scenarios</a:t>
            </a:r>
          </a:p>
          <a:p>
            <a:pPr lvl="1"/>
            <a:endParaRPr lang="en-AU" dirty="0"/>
          </a:p>
          <a:p>
            <a:r>
              <a:rPr lang="en-AU" dirty="0"/>
              <a:t>Models</a:t>
            </a:r>
          </a:p>
          <a:p>
            <a:pPr lvl="1"/>
            <a:r>
              <a:rPr lang="en-AU" sz="1800" dirty="0"/>
              <a:t>State machines</a:t>
            </a:r>
          </a:p>
          <a:p>
            <a:pPr lvl="1"/>
            <a:r>
              <a:rPr lang="en-AU" sz="1800" dirty="0"/>
              <a:t>Business process models</a:t>
            </a:r>
          </a:p>
          <a:p>
            <a:endParaRPr lang="en-AU" dirty="0"/>
          </a:p>
          <a:p>
            <a:r>
              <a:rPr lang="en-AU" dirty="0"/>
              <a:t>Formal specifications</a:t>
            </a:r>
          </a:p>
          <a:p>
            <a:pPr lvl="1"/>
            <a:r>
              <a:rPr lang="en-AU" sz="1800" dirty="0"/>
              <a:t>Z, Object-Z, B, Event-B, HOL</a:t>
            </a:r>
          </a:p>
        </p:txBody>
      </p:sp>
      <p:sp>
        <p:nvSpPr>
          <p:cNvPr id="3" name="Title 2">
            <a:extLst>
              <a:ext uri="{FF2B5EF4-FFF2-40B4-BE49-F238E27FC236}">
                <a16:creationId xmlns:a16="http://schemas.microsoft.com/office/drawing/2014/main" id="{FFDFB092-7EC1-43ED-A02F-C9F3AE9B5CD0}"/>
              </a:ext>
            </a:extLst>
          </p:cNvPr>
          <p:cNvSpPr>
            <a:spLocks noGrp="1"/>
          </p:cNvSpPr>
          <p:nvPr>
            <p:ph type="title"/>
          </p:nvPr>
        </p:nvSpPr>
        <p:spPr>
          <a:xfrm>
            <a:off x="647700" y="287338"/>
            <a:ext cx="7920038" cy="649287"/>
          </a:xfrm>
        </p:spPr>
        <p:txBody>
          <a:bodyPr>
            <a:normAutofit/>
          </a:bodyPr>
          <a:lstStyle/>
          <a:p>
            <a:r>
              <a:rPr lang="en-AU" dirty="0"/>
              <a:t>Specifications are Models of Requirements</a:t>
            </a:r>
          </a:p>
        </p:txBody>
      </p:sp>
      <p:sp>
        <p:nvSpPr>
          <p:cNvPr id="4" name="Slide Number Placeholder 3">
            <a:extLst>
              <a:ext uri="{FF2B5EF4-FFF2-40B4-BE49-F238E27FC236}">
                <a16:creationId xmlns:a16="http://schemas.microsoft.com/office/drawing/2014/main" id="{2FC6581B-2969-71A2-67E0-D90690C97B8A}"/>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9</a:t>
            </a:fld>
            <a:endParaRPr lang="en-US"/>
          </a:p>
        </p:txBody>
      </p:sp>
      <p:pic>
        <p:nvPicPr>
          <p:cNvPr id="8" name="Picture 7">
            <a:extLst>
              <a:ext uri="{FF2B5EF4-FFF2-40B4-BE49-F238E27FC236}">
                <a16:creationId xmlns:a16="http://schemas.microsoft.com/office/drawing/2014/main" id="{847260AB-DE10-458D-8C0C-D9338D8F5F23}"/>
              </a:ext>
            </a:extLst>
          </p:cNvPr>
          <p:cNvPicPr>
            <a:picLocks noChangeAspect="1"/>
          </p:cNvPicPr>
          <p:nvPr/>
        </p:nvPicPr>
        <p:blipFill>
          <a:blip r:embed="rId6"/>
          <a:stretch>
            <a:fillRect/>
          </a:stretch>
        </p:blipFill>
        <p:spPr>
          <a:xfrm>
            <a:off x="5796136" y="3158082"/>
            <a:ext cx="3096344" cy="1649742"/>
          </a:xfrm>
          <a:prstGeom prst="rect">
            <a:avLst/>
          </a:prstGeom>
          <a:ln>
            <a:solidFill>
              <a:schemeClr val="tx1"/>
            </a:solidFill>
          </a:ln>
        </p:spPr>
      </p:pic>
    </p:spTree>
    <p:extLst>
      <p:ext uri="{BB962C8B-B14F-4D97-AF65-F5344CB8AC3E}">
        <p14:creationId xmlns:p14="http://schemas.microsoft.com/office/powerpoint/2010/main" val="33290097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10</TotalTime>
  <Words>10904</Words>
  <Application>Microsoft Macintosh PowerPoint</Application>
  <PresentationFormat>On-screen Show (16:10)</PresentationFormat>
  <Paragraphs>876</Paragraphs>
  <Slides>40</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-apple-system</vt:lpstr>
      <vt:lpstr>Arial</vt:lpstr>
      <vt:lpstr>Calibri</vt:lpstr>
      <vt:lpstr>Cambria Math</vt:lpstr>
      <vt:lpstr>Helvetica Neue</vt:lpstr>
      <vt:lpstr>Roboto</vt:lpstr>
      <vt:lpstr>Segoe UI Symbol</vt:lpstr>
      <vt:lpstr>Times New Roman</vt:lpstr>
      <vt:lpstr>Wingdings</vt:lpstr>
      <vt:lpstr>Technische Universität Berlin | PowerPoint Master</vt:lpstr>
      <vt:lpstr>Characteristics &amp; Limitations: Functionality, Performance, &amp; Reliability</vt:lpstr>
      <vt:lpstr>Outline</vt:lpstr>
      <vt:lpstr>ISO/IEC 25010:2011 Quality Model</vt:lpstr>
      <vt:lpstr>PowerPoint Presentation</vt:lpstr>
      <vt:lpstr>Trust</vt:lpstr>
      <vt:lpstr>ISO/IEC 25010:2011 – Functional Suitability</vt:lpstr>
      <vt:lpstr>Verification &amp; Validation</vt:lpstr>
      <vt:lpstr>What Should Your Specification Be?</vt:lpstr>
      <vt:lpstr>Specifications are Models of Requirements</vt:lpstr>
      <vt:lpstr>Formal Specification &amp; Verification</vt:lpstr>
      <vt:lpstr>PowerPoint Presentation</vt:lpstr>
      <vt:lpstr>Performance-Related Considerations </vt:lpstr>
      <vt:lpstr>Blockchain Workloads &amp; Resources</vt:lpstr>
      <vt:lpstr>Important Varieties of Performance</vt:lpstr>
      <vt:lpstr>Factors Affecting Performance of Blockchains</vt:lpstr>
      <vt:lpstr>To Understand Performance, You Need Measurements</vt:lpstr>
      <vt:lpstr>Predicting Performance</vt:lpstr>
      <vt:lpstr>Latency</vt:lpstr>
      <vt:lpstr>… Plus Extra Small Bits of Time</vt:lpstr>
      <vt:lpstr>… Also, Major Sources of Variation in Latency</vt:lpstr>
      <vt:lpstr>High Variation of Latency</vt:lpstr>
      <vt:lpstr>TX Inclusion with PoA in Private Blockchains</vt:lpstr>
      <vt:lpstr>How Architects Can Influence TX Latency?</vt:lpstr>
      <vt:lpstr>Example – Process Execution on Public Blockchain</vt:lpstr>
      <vt:lpstr>Latency of Process Execution on Public Blockchain</vt:lpstr>
      <vt:lpstr>Throughput</vt:lpstr>
      <vt:lpstr>Block Configuration</vt:lpstr>
      <vt:lpstr>Block Configuration (Cont.)</vt:lpstr>
      <vt:lpstr>How Architects Can Influence TX Throughput?</vt:lpstr>
      <vt:lpstr>Exercise</vt:lpstr>
      <vt:lpstr>PowerPoint Presentation</vt:lpstr>
      <vt:lpstr>ISO/IEC 25010:2011 – Reliability Characteristics</vt:lpstr>
      <vt:lpstr>Availability</vt:lpstr>
      <vt:lpstr>How Architects Can Influence Availability?</vt:lpstr>
      <vt:lpstr>Fault-Tolerance</vt:lpstr>
      <vt:lpstr>Oracle Faults</vt:lpstr>
      <vt:lpstr>Recoverability</vt:lpstr>
      <vt:lpstr>Aborting a Transaction in Ethereum</vt:lpstr>
      <vt:lpstr>Maturity</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Overview</dc:title>
  <dc:creator>Bandara, Dilum (Data61, Eveleigh)</dc:creator>
  <cp:lastModifiedBy>Bandara, Dilum (Data61, Eveleigh)</cp:lastModifiedBy>
  <cp:revision>2</cp:revision>
  <dcterms:created xsi:type="dcterms:W3CDTF">2024-01-04T01:07:49Z</dcterms:created>
  <dcterms:modified xsi:type="dcterms:W3CDTF">2024-01-04T01:18:45Z</dcterms:modified>
</cp:coreProperties>
</file>