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1"/>
  </p:sldMasterIdLst>
  <p:notesMasterIdLst>
    <p:notesMasterId r:id="rId22"/>
  </p:notesMasterIdLst>
  <p:handoutMasterIdLst>
    <p:handoutMasterId r:id="rId23"/>
  </p:handoutMasterIdLst>
  <p:sldIdLst>
    <p:sldId id="359" r:id="rId2"/>
    <p:sldId id="263" r:id="rId3"/>
    <p:sldId id="268" r:id="rId4"/>
    <p:sldId id="367" r:id="rId5"/>
    <p:sldId id="954" r:id="rId6"/>
    <p:sldId id="988" r:id="rId7"/>
    <p:sldId id="958" r:id="rId8"/>
    <p:sldId id="960" r:id="rId9"/>
    <p:sldId id="962" r:id="rId10"/>
    <p:sldId id="963" r:id="rId11"/>
    <p:sldId id="964" r:id="rId12"/>
    <p:sldId id="2694" r:id="rId13"/>
    <p:sldId id="961" r:id="rId14"/>
    <p:sldId id="403" r:id="rId15"/>
    <p:sldId id="2696" r:id="rId16"/>
    <p:sldId id="2693" r:id="rId17"/>
    <p:sldId id="407" r:id="rId18"/>
    <p:sldId id="405" r:id="rId19"/>
    <p:sldId id="2697" r:id="rId20"/>
    <p:sldId id="921" r:id="rId21"/>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e Pufahl" initials="LP" lastIdx="7" clrIdx="0">
    <p:extLst>
      <p:ext uri="{19B8F6BF-5375-455C-9EA6-DF929625EA0E}">
        <p15:presenceInfo xmlns:p15="http://schemas.microsoft.com/office/powerpoint/2012/main" userId="68b95bef44884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96327" autoAdjust="0"/>
  </p:normalViewPr>
  <p:slideViewPr>
    <p:cSldViewPr snapToGrid="0">
      <p:cViewPr varScale="1">
        <p:scale>
          <a:sx n="267" d="100"/>
          <a:sy n="267" d="100"/>
        </p:scale>
        <p:origin x="1328" y="176"/>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1268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F5D922-A647-5945-89E1-2B1158E87E7C}" type="doc">
      <dgm:prSet loTypeId="urn:microsoft.com/office/officeart/2005/8/layout/hierarchy3" loCatId="" qsTypeId="urn:microsoft.com/office/officeart/2005/8/quickstyle/simple1" qsCatId="simple" csTypeId="urn:microsoft.com/office/officeart/2005/8/colors/colorful4" csCatId="colorful" phldr="1"/>
      <dgm:spPr/>
      <dgm:t>
        <a:bodyPr/>
        <a:lstStyle/>
        <a:p>
          <a:endParaRPr lang="en-US"/>
        </a:p>
      </dgm:t>
    </dgm:pt>
    <dgm:pt modelId="{00D42E72-3F24-5446-A532-B962CD556993}">
      <dgm:prSet custT="1"/>
      <dgm:spPr/>
      <dgm:t>
        <a:bodyPr/>
        <a:lstStyle/>
        <a:p>
          <a:r>
            <a:rPr lang="en-US" sz="1200" b="0" dirty="0"/>
            <a:t>Security </a:t>
          </a:r>
        </a:p>
      </dgm:t>
    </dgm:pt>
    <dgm:pt modelId="{018CBCAC-7E13-DC4B-ABAF-4151D091C23E}" type="parTrans" cxnId="{5FE271AD-91AB-E540-8168-456A5C5F4FCA}">
      <dgm:prSet/>
      <dgm:spPr/>
      <dgm:t>
        <a:bodyPr/>
        <a:lstStyle/>
        <a:p>
          <a:endParaRPr lang="en-US" sz="2800" b="0"/>
        </a:p>
      </dgm:t>
    </dgm:pt>
    <dgm:pt modelId="{159A85A7-45FC-764B-8BDD-34079D757EA7}" type="sibTrans" cxnId="{5FE271AD-91AB-E540-8168-456A5C5F4FCA}">
      <dgm:prSet/>
      <dgm:spPr/>
      <dgm:t>
        <a:bodyPr/>
        <a:lstStyle/>
        <a:p>
          <a:endParaRPr lang="en-US" sz="2800" b="0"/>
        </a:p>
      </dgm:t>
    </dgm:pt>
    <dgm:pt modelId="{A6D7EFB5-A92E-044B-B43F-51922C0DC9A0}">
      <dgm:prSet custT="1"/>
      <dgm:spPr/>
      <dgm:t>
        <a:bodyPr/>
        <a:lstStyle/>
        <a:p>
          <a:r>
            <a:rPr lang="en-US" sz="1000" b="0" dirty="0"/>
            <a:t>Integrity </a:t>
          </a:r>
        </a:p>
      </dgm:t>
    </dgm:pt>
    <dgm:pt modelId="{457D7804-6648-244C-B977-5FFA990152B3}" type="parTrans" cxnId="{1E6AFF6D-FD10-F540-B9E2-6756D4679939}">
      <dgm:prSet/>
      <dgm:spPr/>
      <dgm:t>
        <a:bodyPr/>
        <a:lstStyle/>
        <a:p>
          <a:endParaRPr lang="en-US" sz="2800" b="0"/>
        </a:p>
      </dgm:t>
    </dgm:pt>
    <dgm:pt modelId="{58A1200A-74DE-DC4C-BAC0-FA8EE5C767D2}" type="sibTrans" cxnId="{1E6AFF6D-FD10-F540-B9E2-6756D4679939}">
      <dgm:prSet/>
      <dgm:spPr/>
      <dgm:t>
        <a:bodyPr/>
        <a:lstStyle/>
        <a:p>
          <a:endParaRPr lang="en-US" sz="2800" b="0"/>
        </a:p>
      </dgm:t>
    </dgm:pt>
    <dgm:pt modelId="{69292C06-EF1C-1D4C-A419-4BBF1A78C12B}">
      <dgm:prSet custT="1"/>
      <dgm:spPr/>
      <dgm:t>
        <a:bodyPr/>
        <a:lstStyle/>
        <a:p>
          <a:r>
            <a:rPr lang="en-US" sz="1000" b="0" dirty="0"/>
            <a:t>Confidentiality</a:t>
          </a:r>
        </a:p>
      </dgm:t>
    </dgm:pt>
    <dgm:pt modelId="{7F9F97BE-5130-EC47-A26F-5CE7B8699020}" type="parTrans" cxnId="{771C1A6A-AF9B-F14A-ABCF-24B1ABDA5FE1}">
      <dgm:prSet/>
      <dgm:spPr/>
      <dgm:t>
        <a:bodyPr/>
        <a:lstStyle/>
        <a:p>
          <a:endParaRPr lang="en-US" sz="2800" b="0"/>
        </a:p>
      </dgm:t>
    </dgm:pt>
    <dgm:pt modelId="{11D7078B-256A-0541-9889-01991EA840FB}" type="sibTrans" cxnId="{771C1A6A-AF9B-F14A-ABCF-24B1ABDA5FE1}">
      <dgm:prSet/>
      <dgm:spPr/>
      <dgm:t>
        <a:bodyPr/>
        <a:lstStyle/>
        <a:p>
          <a:endParaRPr lang="en-US" sz="2800" b="0"/>
        </a:p>
      </dgm:t>
    </dgm:pt>
    <dgm:pt modelId="{054BC13C-9C64-9E41-9173-145D9B78BD94}">
      <dgm:prSet custT="1"/>
      <dgm:spPr/>
      <dgm:t>
        <a:bodyPr/>
        <a:lstStyle/>
        <a:p>
          <a:r>
            <a:rPr lang="en-US" sz="1000" b="0" dirty="0"/>
            <a:t>Non-repudiation</a:t>
          </a:r>
        </a:p>
      </dgm:t>
    </dgm:pt>
    <dgm:pt modelId="{2BB9B9E4-5FE5-D147-BAFC-E8ED24A73C6D}" type="parTrans" cxnId="{B7903AE4-8E49-024E-B1CD-62002BD104ED}">
      <dgm:prSet/>
      <dgm:spPr/>
      <dgm:t>
        <a:bodyPr/>
        <a:lstStyle/>
        <a:p>
          <a:endParaRPr lang="en-US" sz="2800" b="0"/>
        </a:p>
      </dgm:t>
    </dgm:pt>
    <dgm:pt modelId="{E99AEB17-6B59-8941-83C7-A066A176A5C1}" type="sibTrans" cxnId="{B7903AE4-8E49-024E-B1CD-62002BD104ED}">
      <dgm:prSet/>
      <dgm:spPr/>
      <dgm:t>
        <a:bodyPr/>
        <a:lstStyle/>
        <a:p>
          <a:endParaRPr lang="en-US" sz="2800" b="0"/>
        </a:p>
      </dgm:t>
    </dgm:pt>
    <dgm:pt modelId="{E18C2833-A402-AE40-AFC4-1A0012C0626B}">
      <dgm:prSet custT="1"/>
      <dgm:spPr/>
      <dgm:t>
        <a:bodyPr/>
        <a:lstStyle/>
        <a:p>
          <a:r>
            <a:rPr lang="en-US" sz="1000" b="0" dirty="0"/>
            <a:t>Accountability</a:t>
          </a:r>
        </a:p>
      </dgm:t>
    </dgm:pt>
    <dgm:pt modelId="{5A68C619-65D3-114E-9776-3746F139E5CA}" type="parTrans" cxnId="{5E14102D-7084-FA4C-AAEB-7A45B235F0D7}">
      <dgm:prSet/>
      <dgm:spPr/>
      <dgm:t>
        <a:bodyPr/>
        <a:lstStyle/>
        <a:p>
          <a:endParaRPr lang="en-US" sz="2800" b="0"/>
        </a:p>
      </dgm:t>
    </dgm:pt>
    <dgm:pt modelId="{42B1A76F-E8A5-F741-9656-0220FB356D62}" type="sibTrans" cxnId="{5E14102D-7084-FA4C-AAEB-7A45B235F0D7}">
      <dgm:prSet/>
      <dgm:spPr/>
      <dgm:t>
        <a:bodyPr/>
        <a:lstStyle/>
        <a:p>
          <a:endParaRPr lang="en-US" sz="2800" b="0"/>
        </a:p>
      </dgm:t>
    </dgm:pt>
    <dgm:pt modelId="{3249E403-7B42-E041-AB57-0829AE25A092}">
      <dgm:prSet custT="1"/>
      <dgm:spPr/>
      <dgm:t>
        <a:bodyPr/>
        <a:lstStyle/>
        <a:p>
          <a:r>
            <a:rPr lang="en-US" sz="1000" b="0" dirty="0"/>
            <a:t>Authenticity</a:t>
          </a:r>
        </a:p>
      </dgm:t>
    </dgm:pt>
    <dgm:pt modelId="{A5B5B806-C405-5C4C-8827-00133AAE07B2}" type="parTrans" cxnId="{4544BC6D-CC7F-2D44-8851-9CD7A2C4CDC3}">
      <dgm:prSet/>
      <dgm:spPr/>
      <dgm:t>
        <a:bodyPr/>
        <a:lstStyle/>
        <a:p>
          <a:endParaRPr lang="en-US" sz="2800" b="0"/>
        </a:p>
      </dgm:t>
    </dgm:pt>
    <dgm:pt modelId="{98164AA1-8FDF-1F4F-B189-E9577350CB76}" type="sibTrans" cxnId="{4544BC6D-CC7F-2D44-8851-9CD7A2C4CDC3}">
      <dgm:prSet/>
      <dgm:spPr/>
      <dgm:t>
        <a:bodyPr/>
        <a:lstStyle/>
        <a:p>
          <a:endParaRPr lang="en-US" sz="2800" b="0"/>
        </a:p>
      </dgm:t>
    </dgm:pt>
    <dgm:pt modelId="{3DA2996A-B9CC-754B-A3CD-41FF8722C935}" type="pres">
      <dgm:prSet presAssocID="{F1F5D922-A647-5945-89E1-2B1158E87E7C}" presName="diagram" presStyleCnt="0">
        <dgm:presLayoutVars>
          <dgm:chPref val="1"/>
          <dgm:dir/>
          <dgm:animOne val="branch"/>
          <dgm:animLvl val="lvl"/>
          <dgm:resizeHandles/>
        </dgm:presLayoutVars>
      </dgm:prSet>
      <dgm:spPr/>
    </dgm:pt>
    <dgm:pt modelId="{BA4AF88A-9F88-3B47-A7E0-FF47907435A1}" type="pres">
      <dgm:prSet presAssocID="{00D42E72-3F24-5446-A532-B962CD556993}" presName="root" presStyleCnt="0"/>
      <dgm:spPr/>
    </dgm:pt>
    <dgm:pt modelId="{73E51ADC-1E5D-264D-9298-5FB5C1963DAD}" type="pres">
      <dgm:prSet presAssocID="{00D42E72-3F24-5446-A532-B962CD556993}" presName="rootComposite" presStyleCnt="0"/>
      <dgm:spPr/>
    </dgm:pt>
    <dgm:pt modelId="{7C4B08AE-504D-5445-8927-ABADC132B1EA}" type="pres">
      <dgm:prSet presAssocID="{00D42E72-3F24-5446-A532-B962CD556993}" presName="rootText" presStyleLbl="node1" presStyleIdx="0" presStyleCnt="1"/>
      <dgm:spPr/>
    </dgm:pt>
    <dgm:pt modelId="{7E8E6DBD-621F-D641-8A93-A92DC836FF95}" type="pres">
      <dgm:prSet presAssocID="{00D42E72-3F24-5446-A532-B962CD556993}" presName="rootConnector" presStyleLbl="node1" presStyleIdx="0" presStyleCnt="1"/>
      <dgm:spPr/>
    </dgm:pt>
    <dgm:pt modelId="{51D245AE-8965-5241-B830-73449F62C854}" type="pres">
      <dgm:prSet presAssocID="{00D42E72-3F24-5446-A532-B962CD556993}" presName="childShape" presStyleCnt="0"/>
      <dgm:spPr/>
    </dgm:pt>
    <dgm:pt modelId="{6C7CCA5F-C27C-C242-A47B-5B9938F66569}" type="pres">
      <dgm:prSet presAssocID="{457D7804-6648-244C-B977-5FFA990152B3}" presName="Name13" presStyleLbl="parChTrans1D2" presStyleIdx="0" presStyleCnt="5"/>
      <dgm:spPr/>
    </dgm:pt>
    <dgm:pt modelId="{9B3581C4-2FD4-694B-98B7-571A5B50C826}" type="pres">
      <dgm:prSet presAssocID="{A6D7EFB5-A92E-044B-B43F-51922C0DC9A0}" presName="childText" presStyleLbl="bgAcc1" presStyleIdx="0" presStyleCnt="5">
        <dgm:presLayoutVars>
          <dgm:bulletEnabled val="1"/>
        </dgm:presLayoutVars>
      </dgm:prSet>
      <dgm:spPr/>
    </dgm:pt>
    <dgm:pt modelId="{4236FFC8-1C6E-D94D-BE64-0D9C3F213F9C}" type="pres">
      <dgm:prSet presAssocID="{7F9F97BE-5130-EC47-A26F-5CE7B8699020}" presName="Name13" presStyleLbl="parChTrans1D2" presStyleIdx="1" presStyleCnt="5"/>
      <dgm:spPr/>
    </dgm:pt>
    <dgm:pt modelId="{997B334E-E3E7-484A-94FD-9FE98B06E5D3}" type="pres">
      <dgm:prSet presAssocID="{69292C06-EF1C-1D4C-A419-4BBF1A78C12B}" presName="childText" presStyleLbl="bgAcc1" presStyleIdx="1" presStyleCnt="5">
        <dgm:presLayoutVars>
          <dgm:bulletEnabled val="1"/>
        </dgm:presLayoutVars>
      </dgm:prSet>
      <dgm:spPr/>
    </dgm:pt>
    <dgm:pt modelId="{1F173F23-D7E9-2140-98A9-81B7F6662385}" type="pres">
      <dgm:prSet presAssocID="{2BB9B9E4-5FE5-D147-BAFC-E8ED24A73C6D}" presName="Name13" presStyleLbl="parChTrans1D2" presStyleIdx="2" presStyleCnt="5"/>
      <dgm:spPr/>
    </dgm:pt>
    <dgm:pt modelId="{EE3028E2-F2A6-A548-A078-22AA4CF2097D}" type="pres">
      <dgm:prSet presAssocID="{054BC13C-9C64-9E41-9173-145D9B78BD94}" presName="childText" presStyleLbl="bgAcc1" presStyleIdx="2" presStyleCnt="5">
        <dgm:presLayoutVars>
          <dgm:bulletEnabled val="1"/>
        </dgm:presLayoutVars>
      </dgm:prSet>
      <dgm:spPr/>
    </dgm:pt>
    <dgm:pt modelId="{35EA8B6E-7CBA-3C46-ACBA-B28BF59A2486}" type="pres">
      <dgm:prSet presAssocID="{5A68C619-65D3-114E-9776-3746F139E5CA}" presName="Name13" presStyleLbl="parChTrans1D2" presStyleIdx="3" presStyleCnt="5"/>
      <dgm:spPr/>
    </dgm:pt>
    <dgm:pt modelId="{092E03E6-0390-364F-B243-BCD0C52801E2}" type="pres">
      <dgm:prSet presAssocID="{E18C2833-A402-AE40-AFC4-1A0012C0626B}" presName="childText" presStyleLbl="bgAcc1" presStyleIdx="3" presStyleCnt="5">
        <dgm:presLayoutVars>
          <dgm:bulletEnabled val="1"/>
        </dgm:presLayoutVars>
      </dgm:prSet>
      <dgm:spPr/>
    </dgm:pt>
    <dgm:pt modelId="{5E914F32-FE04-9D4B-B1A1-C47F3DB5E6F2}" type="pres">
      <dgm:prSet presAssocID="{A5B5B806-C405-5C4C-8827-00133AAE07B2}" presName="Name13" presStyleLbl="parChTrans1D2" presStyleIdx="4" presStyleCnt="5"/>
      <dgm:spPr/>
    </dgm:pt>
    <dgm:pt modelId="{CC575E2B-BF36-C244-BFA9-0A26DD34CB23}" type="pres">
      <dgm:prSet presAssocID="{3249E403-7B42-E041-AB57-0829AE25A092}" presName="childText" presStyleLbl="bgAcc1" presStyleIdx="4" presStyleCnt="5">
        <dgm:presLayoutVars>
          <dgm:bulletEnabled val="1"/>
        </dgm:presLayoutVars>
      </dgm:prSet>
      <dgm:spPr/>
    </dgm:pt>
  </dgm:ptLst>
  <dgm:cxnLst>
    <dgm:cxn modelId="{2D897209-B9F3-414F-8BD1-5F17D22A3A07}" type="presOf" srcId="{A5B5B806-C405-5C4C-8827-00133AAE07B2}" destId="{5E914F32-FE04-9D4B-B1A1-C47F3DB5E6F2}" srcOrd="0" destOrd="0" presId="urn:microsoft.com/office/officeart/2005/8/layout/hierarchy3"/>
    <dgm:cxn modelId="{AFC35A0A-0D94-47EF-B78B-518A418BD6F6}" type="presOf" srcId="{5A68C619-65D3-114E-9776-3746F139E5CA}" destId="{35EA8B6E-7CBA-3C46-ACBA-B28BF59A2486}" srcOrd="0" destOrd="0" presId="urn:microsoft.com/office/officeart/2005/8/layout/hierarchy3"/>
    <dgm:cxn modelId="{F48E2F0C-4409-43AA-A6BC-CEEB68CE0E21}" type="presOf" srcId="{457D7804-6648-244C-B977-5FFA990152B3}" destId="{6C7CCA5F-C27C-C242-A47B-5B9938F66569}" srcOrd="0" destOrd="0" presId="urn:microsoft.com/office/officeart/2005/8/layout/hierarchy3"/>
    <dgm:cxn modelId="{00BC6A16-A3EA-4DC2-9A52-999A3502A341}" type="presOf" srcId="{E18C2833-A402-AE40-AFC4-1A0012C0626B}" destId="{092E03E6-0390-364F-B243-BCD0C52801E2}" srcOrd="0" destOrd="0" presId="urn:microsoft.com/office/officeart/2005/8/layout/hierarchy3"/>
    <dgm:cxn modelId="{5E14102D-7084-FA4C-AAEB-7A45B235F0D7}" srcId="{00D42E72-3F24-5446-A532-B962CD556993}" destId="{E18C2833-A402-AE40-AFC4-1A0012C0626B}" srcOrd="3" destOrd="0" parTransId="{5A68C619-65D3-114E-9776-3746F139E5CA}" sibTransId="{42B1A76F-E8A5-F741-9656-0220FB356D62}"/>
    <dgm:cxn modelId="{771C1A6A-AF9B-F14A-ABCF-24B1ABDA5FE1}" srcId="{00D42E72-3F24-5446-A532-B962CD556993}" destId="{69292C06-EF1C-1D4C-A419-4BBF1A78C12B}" srcOrd="1" destOrd="0" parTransId="{7F9F97BE-5130-EC47-A26F-5CE7B8699020}" sibTransId="{11D7078B-256A-0541-9889-01991EA840FB}"/>
    <dgm:cxn modelId="{4544BC6D-CC7F-2D44-8851-9CD7A2C4CDC3}" srcId="{00D42E72-3F24-5446-A532-B962CD556993}" destId="{3249E403-7B42-E041-AB57-0829AE25A092}" srcOrd="4" destOrd="0" parTransId="{A5B5B806-C405-5C4C-8827-00133AAE07B2}" sibTransId="{98164AA1-8FDF-1F4F-B189-E9577350CB76}"/>
    <dgm:cxn modelId="{1E6AFF6D-FD10-F540-B9E2-6756D4679939}" srcId="{00D42E72-3F24-5446-A532-B962CD556993}" destId="{A6D7EFB5-A92E-044B-B43F-51922C0DC9A0}" srcOrd="0" destOrd="0" parTransId="{457D7804-6648-244C-B977-5FFA990152B3}" sibTransId="{58A1200A-74DE-DC4C-BAC0-FA8EE5C767D2}"/>
    <dgm:cxn modelId="{3F8B7980-F4D0-4D10-9368-926AFFCE0341}" type="presOf" srcId="{3249E403-7B42-E041-AB57-0829AE25A092}" destId="{CC575E2B-BF36-C244-BFA9-0A26DD34CB23}" srcOrd="0" destOrd="0" presId="urn:microsoft.com/office/officeart/2005/8/layout/hierarchy3"/>
    <dgm:cxn modelId="{4DE1ED81-87F1-4AA0-A131-B017696B2EE7}" type="presOf" srcId="{00D42E72-3F24-5446-A532-B962CD556993}" destId="{7C4B08AE-504D-5445-8927-ABADC132B1EA}" srcOrd="0" destOrd="0" presId="urn:microsoft.com/office/officeart/2005/8/layout/hierarchy3"/>
    <dgm:cxn modelId="{8A831995-861E-4782-9F48-38F731F2C229}" type="presOf" srcId="{00D42E72-3F24-5446-A532-B962CD556993}" destId="{7E8E6DBD-621F-D641-8A93-A92DC836FF95}" srcOrd="1" destOrd="0" presId="urn:microsoft.com/office/officeart/2005/8/layout/hierarchy3"/>
    <dgm:cxn modelId="{6DF36F9C-4132-448B-A871-1C9552F43A13}" type="presOf" srcId="{F1F5D922-A647-5945-89E1-2B1158E87E7C}" destId="{3DA2996A-B9CC-754B-A3CD-41FF8722C935}" srcOrd="0" destOrd="0" presId="urn:microsoft.com/office/officeart/2005/8/layout/hierarchy3"/>
    <dgm:cxn modelId="{5FE271AD-91AB-E540-8168-456A5C5F4FCA}" srcId="{F1F5D922-A647-5945-89E1-2B1158E87E7C}" destId="{00D42E72-3F24-5446-A532-B962CD556993}" srcOrd="0" destOrd="0" parTransId="{018CBCAC-7E13-DC4B-ABAF-4151D091C23E}" sibTransId="{159A85A7-45FC-764B-8BDD-34079D757EA7}"/>
    <dgm:cxn modelId="{96EC47CC-13E5-412E-BDC1-38C859709172}" type="presOf" srcId="{69292C06-EF1C-1D4C-A419-4BBF1A78C12B}" destId="{997B334E-E3E7-484A-94FD-9FE98B06E5D3}" srcOrd="0" destOrd="0" presId="urn:microsoft.com/office/officeart/2005/8/layout/hierarchy3"/>
    <dgm:cxn modelId="{22F577CC-3C93-4FE8-BCB3-77502727B7C3}" type="presOf" srcId="{7F9F97BE-5130-EC47-A26F-5CE7B8699020}" destId="{4236FFC8-1C6E-D94D-BE64-0D9C3F213F9C}" srcOrd="0" destOrd="0" presId="urn:microsoft.com/office/officeart/2005/8/layout/hierarchy3"/>
    <dgm:cxn modelId="{D9B809D0-53EC-42AA-BCE8-A9EFD8F5D57E}" type="presOf" srcId="{054BC13C-9C64-9E41-9173-145D9B78BD94}" destId="{EE3028E2-F2A6-A548-A078-22AA4CF2097D}" srcOrd="0" destOrd="0" presId="urn:microsoft.com/office/officeart/2005/8/layout/hierarchy3"/>
    <dgm:cxn modelId="{7A89F4DC-CC01-44B6-AC9C-47C31C18583A}" type="presOf" srcId="{A6D7EFB5-A92E-044B-B43F-51922C0DC9A0}" destId="{9B3581C4-2FD4-694B-98B7-571A5B50C826}" srcOrd="0" destOrd="0" presId="urn:microsoft.com/office/officeart/2005/8/layout/hierarchy3"/>
    <dgm:cxn modelId="{B7903AE4-8E49-024E-B1CD-62002BD104ED}" srcId="{00D42E72-3F24-5446-A532-B962CD556993}" destId="{054BC13C-9C64-9E41-9173-145D9B78BD94}" srcOrd="2" destOrd="0" parTransId="{2BB9B9E4-5FE5-D147-BAFC-E8ED24A73C6D}" sibTransId="{E99AEB17-6B59-8941-83C7-A066A176A5C1}"/>
    <dgm:cxn modelId="{5F40BDEA-1B20-4BB0-8D86-1C2216014D25}" type="presOf" srcId="{2BB9B9E4-5FE5-D147-BAFC-E8ED24A73C6D}" destId="{1F173F23-D7E9-2140-98A9-81B7F6662385}" srcOrd="0" destOrd="0" presId="urn:microsoft.com/office/officeart/2005/8/layout/hierarchy3"/>
    <dgm:cxn modelId="{BD2127DE-69BD-4C81-85ED-229C1F2067D9}" type="presParOf" srcId="{3DA2996A-B9CC-754B-A3CD-41FF8722C935}" destId="{BA4AF88A-9F88-3B47-A7E0-FF47907435A1}" srcOrd="0" destOrd="0" presId="urn:microsoft.com/office/officeart/2005/8/layout/hierarchy3"/>
    <dgm:cxn modelId="{98D2124A-C69F-46B7-91BA-728A2A019515}" type="presParOf" srcId="{BA4AF88A-9F88-3B47-A7E0-FF47907435A1}" destId="{73E51ADC-1E5D-264D-9298-5FB5C1963DAD}" srcOrd="0" destOrd="0" presId="urn:microsoft.com/office/officeart/2005/8/layout/hierarchy3"/>
    <dgm:cxn modelId="{209992B0-AC81-482B-9C97-5974DFF92A1C}" type="presParOf" srcId="{73E51ADC-1E5D-264D-9298-5FB5C1963DAD}" destId="{7C4B08AE-504D-5445-8927-ABADC132B1EA}" srcOrd="0" destOrd="0" presId="urn:microsoft.com/office/officeart/2005/8/layout/hierarchy3"/>
    <dgm:cxn modelId="{63BDDD82-081F-415B-83B0-6589A47192CC}" type="presParOf" srcId="{73E51ADC-1E5D-264D-9298-5FB5C1963DAD}" destId="{7E8E6DBD-621F-D641-8A93-A92DC836FF95}" srcOrd="1" destOrd="0" presId="urn:microsoft.com/office/officeart/2005/8/layout/hierarchy3"/>
    <dgm:cxn modelId="{FE51BB67-0274-4CB1-8001-09F54D816960}" type="presParOf" srcId="{BA4AF88A-9F88-3B47-A7E0-FF47907435A1}" destId="{51D245AE-8965-5241-B830-73449F62C854}" srcOrd="1" destOrd="0" presId="urn:microsoft.com/office/officeart/2005/8/layout/hierarchy3"/>
    <dgm:cxn modelId="{4E38F8E4-62A6-46C1-8618-B0AC91A44B19}" type="presParOf" srcId="{51D245AE-8965-5241-B830-73449F62C854}" destId="{6C7CCA5F-C27C-C242-A47B-5B9938F66569}" srcOrd="0" destOrd="0" presId="urn:microsoft.com/office/officeart/2005/8/layout/hierarchy3"/>
    <dgm:cxn modelId="{B3582B78-F3FE-4190-90B5-F3D0D082AE7B}" type="presParOf" srcId="{51D245AE-8965-5241-B830-73449F62C854}" destId="{9B3581C4-2FD4-694B-98B7-571A5B50C826}" srcOrd="1" destOrd="0" presId="urn:microsoft.com/office/officeart/2005/8/layout/hierarchy3"/>
    <dgm:cxn modelId="{A24BC3E3-E109-4CCC-8C51-969D7AB23881}" type="presParOf" srcId="{51D245AE-8965-5241-B830-73449F62C854}" destId="{4236FFC8-1C6E-D94D-BE64-0D9C3F213F9C}" srcOrd="2" destOrd="0" presId="urn:microsoft.com/office/officeart/2005/8/layout/hierarchy3"/>
    <dgm:cxn modelId="{BAA10BA5-9A3B-44D3-BB7A-CE1B2565A612}" type="presParOf" srcId="{51D245AE-8965-5241-B830-73449F62C854}" destId="{997B334E-E3E7-484A-94FD-9FE98B06E5D3}" srcOrd="3" destOrd="0" presId="urn:microsoft.com/office/officeart/2005/8/layout/hierarchy3"/>
    <dgm:cxn modelId="{E5E0CA6F-27D2-4B67-A309-CC5C789FFE05}" type="presParOf" srcId="{51D245AE-8965-5241-B830-73449F62C854}" destId="{1F173F23-D7E9-2140-98A9-81B7F6662385}" srcOrd="4" destOrd="0" presId="urn:microsoft.com/office/officeart/2005/8/layout/hierarchy3"/>
    <dgm:cxn modelId="{3719F010-E619-4803-B9AE-4C8DBB451713}" type="presParOf" srcId="{51D245AE-8965-5241-B830-73449F62C854}" destId="{EE3028E2-F2A6-A548-A078-22AA4CF2097D}" srcOrd="5" destOrd="0" presId="urn:microsoft.com/office/officeart/2005/8/layout/hierarchy3"/>
    <dgm:cxn modelId="{80A5C3C3-8AB9-4CE3-8F08-F24F2CF489CA}" type="presParOf" srcId="{51D245AE-8965-5241-B830-73449F62C854}" destId="{35EA8B6E-7CBA-3C46-ACBA-B28BF59A2486}" srcOrd="6" destOrd="0" presId="urn:microsoft.com/office/officeart/2005/8/layout/hierarchy3"/>
    <dgm:cxn modelId="{4DE7568A-4779-4FFE-A988-95E5DD090055}" type="presParOf" srcId="{51D245AE-8965-5241-B830-73449F62C854}" destId="{092E03E6-0390-364F-B243-BCD0C52801E2}" srcOrd="7" destOrd="0" presId="urn:microsoft.com/office/officeart/2005/8/layout/hierarchy3"/>
    <dgm:cxn modelId="{E063FD42-6D4E-4AC1-AD27-4C0318946605}" type="presParOf" srcId="{51D245AE-8965-5241-B830-73449F62C854}" destId="{5E914F32-FE04-9D4B-B1A1-C47F3DB5E6F2}" srcOrd="8" destOrd="0" presId="urn:microsoft.com/office/officeart/2005/8/layout/hierarchy3"/>
    <dgm:cxn modelId="{FAE77207-7C35-481A-AD1B-A482F9979FBD}" type="presParOf" srcId="{51D245AE-8965-5241-B830-73449F62C854}" destId="{CC575E2B-BF36-C244-BFA9-0A26DD34CB23}"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B08AE-504D-5445-8927-ABADC132B1EA}">
      <dsp:nvSpPr>
        <dsp:cNvPr id="0" name=""/>
        <dsp:cNvSpPr/>
      </dsp:nvSpPr>
      <dsp:spPr>
        <a:xfrm>
          <a:off x="2176853" y="788"/>
          <a:ext cx="1046893" cy="5234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Security </a:t>
          </a:r>
        </a:p>
      </dsp:txBody>
      <dsp:txXfrm>
        <a:off x="2192184" y="16119"/>
        <a:ext cx="1016231" cy="492784"/>
      </dsp:txXfrm>
    </dsp:sp>
    <dsp:sp modelId="{6C7CCA5F-C27C-C242-A47B-5B9938F66569}">
      <dsp:nvSpPr>
        <dsp:cNvPr id="0" name=""/>
        <dsp:cNvSpPr/>
      </dsp:nvSpPr>
      <dsp:spPr>
        <a:xfrm>
          <a:off x="2281542" y="524235"/>
          <a:ext cx="104689" cy="392585"/>
        </a:xfrm>
        <a:custGeom>
          <a:avLst/>
          <a:gdLst/>
          <a:ahLst/>
          <a:cxnLst/>
          <a:rect l="0" t="0" r="0" b="0"/>
          <a:pathLst>
            <a:path>
              <a:moveTo>
                <a:pt x="0" y="0"/>
              </a:moveTo>
              <a:lnTo>
                <a:pt x="0" y="392585"/>
              </a:lnTo>
              <a:lnTo>
                <a:pt x="104689" y="39258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3581C4-2FD4-694B-98B7-571A5B50C826}">
      <dsp:nvSpPr>
        <dsp:cNvPr id="0" name=""/>
        <dsp:cNvSpPr/>
      </dsp:nvSpPr>
      <dsp:spPr>
        <a:xfrm>
          <a:off x="2386231" y="655096"/>
          <a:ext cx="837514" cy="5234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Integrity </a:t>
          </a:r>
        </a:p>
      </dsp:txBody>
      <dsp:txXfrm>
        <a:off x="2401562" y="670427"/>
        <a:ext cx="806852" cy="492784"/>
      </dsp:txXfrm>
    </dsp:sp>
    <dsp:sp modelId="{4236FFC8-1C6E-D94D-BE64-0D9C3F213F9C}">
      <dsp:nvSpPr>
        <dsp:cNvPr id="0" name=""/>
        <dsp:cNvSpPr/>
      </dsp:nvSpPr>
      <dsp:spPr>
        <a:xfrm>
          <a:off x="2281542" y="524235"/>
          <a:ext cx="104689" cy="1046893"/>
        </a:xfrm>
        <a:custGeom>
          <a:avLst/>
          <a:gdLst/>
          <a:ahLst/>
          <a:cxnLst/>
          <a:rect l="0" t="0" r="0" b="0"/>
          <a:pathLst>
            <a:path>
              <a:moveTo>
                <a:pt x="0" y="0"/>
              </a:moveTo>
              <a:lnTo>
                <a:pt x="0" y="1046893"/>
              </a:lnTo>
              <a:lnTo>
                <a:pt x="104689" y="104689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7B334E-E3E7-484A-94FD-9FE98B06E5D3}">
      <dsp:nvSpPr>
        <dsp:cNvPr id="0" name=""/>
        <dsp:cNvSpPr/>
      </dsp:nvSpPr>
      <dsp:spPr>
        <a:xfrm>
          <a:off x="2386231" y="1309405"/>
          <a:ext cx="837514" cy="5234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83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Confidentiality</a:t>
          </a:r>
        </a:p>
      </dsp:txBody>
      <dsp:txXfrm>
        <a:off x="2401562" y="1324736"/>
        <a:ext cx="806852" cy="492784"/>
      </dsp:txXfrm>
    </dsp:sp>
    <dsp:sp modelId="{1F173F23-D7E9-2140-98A9-81B7F6662385}">
      <dsp:nvSpPr>
        <dsp:cNvPr id="0" name=""/>
        <dsp:cNvSpPr/>
      </dsp:nvSpPr>
      <dsp:spPr>
        <a:xfrm>
          <a:off x="2281542" y="524235"/>
          <a:ext cx="104689" cy="1701202"/>
        </a:xfrm>
        <a:custGeom>
          <a:avLst/>
          <a:gdLst/>
          <a:ahLst/>
          <a:cxnLst/>
          <a:rect l="0" t="0" r="0" b="0"/>
          <a:pathLst>
            <a:path>
              <a:moveTo>
                <a:pt x="0" y="0"/>
              </a:moveTo>
              <a:lnTo>
                <a:pt x="0" y="1701202"/>
              </a:lnTo>
              <a:lnTo>
                <a:pt x="104689" y="1701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3028E2-F2A6-A548-A078-22AA4CF2097D}">
      <dsp:nvSpPr>
        <dsp:cNvPr id="0" name=""/>
        <dsp:cNvSpPr/>
      </dsp:nvSpPr>
      <dsp:spPr>
        <a:xfrm>
          <a:off x="2386231" y="1963713"/>
          <a:ext cx="837514" cy="5234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66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Non-repudiation</a:t>
          </a:r>
        </a:p>
      </dsp:txBody>
      <dsp:txXfrm>
        <a:off x="2401562" y="1979044"/>
        <a:ext cx="806852" cy="492784"/>
      </dsp:txXfrm>
    </dsp:sp>
    <dsp:sp modelId="{35EA8B6E-7CBA-3C46-ACBA-B28BF59A2486}">
      <dsp:nvSpPr>
        <dsp:cNvPr id="0" name=""/>
        <dsp:cNvSpPr/>
      </dsp:nvSpPr>
      <dsp:spPr>
        <a:xfrm>
          <a:off x="2281542" y="524235"/>
          <a:ext cx="104689" cy="2355510"/>
        </a:xfrm>
        <a:custGeom>
          <a:avLst/>
          <a:gdLst/>
          <a:ahLst/>
          <a:cxnLst/>
          <a:rect l="0" t="0" r="0" b="0"/>
          <a:pathLst>
            <a:path>
              <a:moveTo>
                <a:pt x="0" y="0"/>
              </a:moveTo>
              <a:lnTo>
                <a:pt x="0" y="2355510"/>
              </a:lnTo>
              <a:lnTo>
                <a:pt x="104689" y="23555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2E03E6-0390-364F-B243-BCD0C52801E2}">
      <dsp:nvSpPr>
        <dsp:cNvPr id="0" name=""/>
        <dsp:cNvSpPr/>
      </dsp:nvSpPr>
      <dsp:spPr>
        <a:xfrm>
          <a:off x="2386231" y="2618022"/>
          <a:ext cx="837514" cy="5234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50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Accountability</a:t>
          </a:r>
        </a:p>
      </dsp:txBody>
      <dsp:txXfrm>
        <a:off x="2401562" y="2633353"/>
        <a:ext cx="806852" cy="492784"/>
      </dsp:txXfrm>
    </dsp:sp>
    <dsp:sp modelId="{5E914F32-FE04-9D4B-B1A1-C47F3DB5E6F2}">
      <dsp:nvSpPr>
        <dsp:cNvPr id="0" name=""/>
        <dsp:cNvSpPr/>
      </dsp:nvSpPr>
      <dsp:spPr>
        <a:xfrm>
          <a:off x="2281542" y="524235"/>
          <a:ext cx="104689" cy="3009819"/>
        </a:xfrm>
        <a:custGeom>
          <a:avLst/>
          <a:gdLst/>
          <a:ahLst/>
          <a:cxnLst/>
          <a:rect l="0" t="0" r="0" b="0"/>
          <a:pathLst>
            <a:path>
              <a:moveTo>
                <a:pt x="0" y="0"/>
              </a:moveTo>
              <a:lnTo>
                <a:pt x="0" y="3009819"/>
              </a:lnTo>
              <a:lnTo>
                <a:pt x="104689" y="30098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575E2B-BF36-C244-BFA9-0A26DD34CB23}">
      <dsp:nvSpPr>
        <dsp:cNvPr id="0" name=""/>
        <dsp:cNvSpPr/>
      </dsp:nvSpPr>
      <dsp:spPr>
        <a:xfrm>
          <a:off x="2386231" y="3272330"/>
          <a:ext cx="837514" cy="5234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733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Authenticity</a:t>
          </a:r>
        </a:p>
      </dsp:txBody>
      <dsp:txXfrm>
        <a:off x="2401562" y="3287661"/>
        <a:ext cx="806852" cy="4927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4/1/2024</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4/1/2024</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Authenticity is the degree to which the identity of a subject or resource can be proved to be the one claimed, i.e., it’s the real thing.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Many blockchain-based applications try to improve the authenticity of a party or asset, e.g., digital identity, non-fungible tokens, and goods on a supply chain.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However, we need to be clear whether the authenticity is about the identity/asset or its container/reference.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Digital assets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Blockchains can ensure the authenticity of assets entirely on-chain, e.g., Cryptokitties.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However, it is hard to guarantee other digital assets, e.g., NFT may include a URL of a digital asset. But it doesn’t mean there’s only one copy, and NFT represents only that asset. Digital watermarking help. But not straightforward to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Physical assets are interesting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Typically it’s hard to guarantee the authenticity of an asset purely on-chain.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However, some of the physical assets may contain unique physical fingerprints like DNA, unique patterns on a diamond/opal, and chemical composition. So the question is how representative are those data, whether can they be stored on-chain, and whether it’s acceptable given an application’s risk appetite.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Blockchain can track authoritative data signed by an authority confirming its authenticity. Here blockchain proves the authenticity of the record signed by the authority and the actual authenticity of the asset is a claim of the authority.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Oracles are key components that connect the blockchain’s virtual world with the real world in bringing such authoritative data into a blockchain. We trust the oracle or set of oracles.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11</a:t>
            </a:fld>
            <a:endParaRPr lang="en-AU" dirty="0"/>
          </a:p>
        </p:txBody>
      </p:sp>
    </p:spTree>
    <p:extLst>
      <p:ext uri="{BB962C8B-B14F-4D97-AF65-F5344CB8AC3E}">
        <p14:creationId xmlns:p14="http://schemas.microsoft.com/office/powerpoint/2010/main" val="1932513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i="0" dirty="0">
                <a:effectLst/>
                <a:latin typeface="Helvetica" pitchFamily="2" charset="0"/>
              </a:rPr>
              <a:t>Data breaches and misuse is a constant and common problems.</a:t>
            </a:r>
            <a:endParaRPr lang="en-AU"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Words “confidentiality” and “privacy” are often confused or perceived to be equivalent terms, but they represent related but different concepts.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u="none" strike="noStrike" kern="1200" dirty="0">
                <a:solidFill>
                  <a:schemeClr val="tx1"/>
                </a:solidFill>
                <a:effectLst/>
                <a:latin typeface="+mn-lt"/>
                <a:ea typeface="+mn-ea"/>
                <a:cs typeface="+mn-cs"/>
              </a:rPr>
              <a:t>A simple way to think about these 2 terms is that confidentiality is about the data, and privacy is about the individual.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E.g., by protecting the confidentiality of your trading data, the privacy of your wealth can be protected.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Privacy is an individual’s desire to control access of others to themselves and not just information.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It is the ability of an individual or group to seclude themselves or information about themselves, and thereby express themselves selectively. </a:t>
            </a:r>
            <a:r>
              <a:rPr lang="en-AU" i="0" dirty="0">
                <a:effectLst/>
                <a:latin typeface="Helvetica" pitchFamily="2" charset="0"/>
              </a:rPr>
              <a:t>It can be defined in terms of having control over the extent, timing, and circumstances of sharing oneself (physically, behaviourally, or intellectually) with others.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u="none" strike="noStrike" kern="1200" dirty="0">
                <a:solidFill>
                  <a:schemeClr val="tx1"/>
                </a:solidFill>
                <a:effectLst/>
                <a:latin typeface="+mn-lt"/>
                <a:ea typeface="+mn-ea"/>
                <a:cs typeface="+mn-cs"/>
              </a:rPr>
              <a:t>E.g., </a:t>
            </a:r>
            <a:r>
              <a:rPr lang="en-AU" i="0" dirty="0">
                <a:effectLst/>
                <a:latin typeface="Helvetica" pitchFamily="2" charset="0"/>
              </a:rPr>
              <a:t>What you want to share, when you want to share, and how you want to share. </a:t>
            </a:r>
            <a:r>
              <a:rPr lang="en-AU" sz="1200" b="0" i="0" u="none" strike="noStrike" kern="1200" dirty="0">
                <a:solidFill>
                  <a:schemeClr val="tx1"/>
                </a:solidFill>
                <a:effectLst/>
                <a:latin typeface="+mn-lt"/>
                <a:ea typeface="+mn-ea"/>
                <a:cs typeface="+mn-cs"/>
              </a:rPr>
              <a:t>Physical privacy in your home or privacy of on assets you own.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u="none" strike="noStrike" kern="1200" dirty="0">
                <a:solidFill>
                  <a:schemeClr val="tx1"/>
                </a:solidFill>
                <a:effectLst/>
                <a:latin typeface="+mn-lt"/>
                <a:ea typeface="+mn-ea"/>
                <a:cs typeface="+mn-cs"/>
              </a:rPr>
              <a:t>The individual doesn’t have to be a person, it can be an organisation or any distinct entity. But when it comes to most privacy legislation, it is about an individual’s privacy. So, to distinguish individual’s privacy from business privacy we sometimes use the term ’business confidentiality’.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dirty="0"/>
              <a:t>While privacy is governed by the Privacy Act, confidentiality isn’t covered by a specific law. Instead, it comes from common law.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dirty="0"/>
              <a:t>Key regulation that applies to data is </a:t>
            </a:r>
            <a:r>
              <a:rPr lang="en-AU" dirty="0"/>
              <a:t>General Data Protection Regulation (GDPR) in Europe.</a:t>
            </a:r>
            <a:endParaRPr lang="en-AU"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u="none" strike="noStrike" kern="1200" dirty="0">
                <a:solidFill>
                  <a:schemeClr val="tx1"/>
                </a:solidFill>
                <a:effectLst/>
                <a:latin typeface="+mn-lt"/>
                <a:ea typeface="+mn-ea"/>
                <a:cs typeface="+mn-cs"/>
              </a:rPr>
              <a:t>Guaranteeing privacy means guaranteeing that data can’t uniquely identify any individual.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u="none" strike="noStrike" kern="1200" dirty="0">
                <a:solidFill>
                  <a:schemeClr val="tx1"/>
                </a:solidFill>
                <a:effectLst/>
                <a:latin typeface="+mn-lt"/>
                <a:ea typeface="+mn-ea"/>
                <a:cs typeface="+mn-cs"/>
              </a:rPr>
              <a:t>However, </a:t>
            </a:r>
            <a:r>
              <a:rPr lang="en-AU" dirty="0"/>
              <a:t>privacy is more than preventing unauthorised access to confidential, private, or other sensitive information.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It also includes aspects like what data are being collected, how and why data are shared or used.</a:t>
            </a:r>
          </a:p>
        </p:txBody>
      </p:sp>
      <p:sp>
        <p:nvSpPr>
          <p:cNvPr id="4" name="Slide Number Placeholder 3"/>
          <p:cNvSpPr>
            <a:spLocks noGrp="1"/>
          </p:cNvSpPr>
          <p:nvPr>
            <p:ph type="sldNum" sz="quarter" idx="5"/>
          </p:nvPr>
        </p:nvSpPr>
        <p:spPr/>
        <p:txBody>
          <a:bodyPr/>
          <a:lstStyle/>
          <a:p>
            <a:fld id="{CC27A11D-AD98-434C-A1DD-B0717C45F4BF}" type="slidenum">
              <a:rPr lang="en-AU" smtClean="0"/>
              <a:t>13</a:t>
            </a:fld>
            <a:endParaRPr lang="en-AU" dirty="0"/>
          </a:p>
        </p:txBody>
      </p:sp>
    </p:spTree>
    <p:extLst>
      <p:ext uri="{BB962C8B-B14F-4D97-AF65-F5344CB8AC3E}">
        <p14:creationId xmlns:p14="http://schemas.microsoft.com/office/powerpoint/2010/main" val="2453689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i="0" dirty="0">
                <a:effectLst/>
                <a:latin typeface="Helvetica" pitchFamily="2" charset="0"/>
              </a:rPr>
              <a:t>Blockchain applications need to comply with regulations, but are there challenges or limitations?</a:t>
            </a:r>
          </a:p>
          <a:p>
            <a:pPr marL="171450" indent="-171450">
              <a:buFont typeface="Arial" panose="020B0604020202020204" pitchFamily="34" charset="0"/>
              <a:buChar char="•"/>
            </a:pPr>
            <a:r>
              <a:rPr lang="en-AU" dirty="0"/>
              <a:t>Typically privacy regulations specify a set of requirements. Here we compare key privacy requirements from GDPR and the level at that blockchains can support them.</a:t>
            </a:r>
          </a:p>
          <a:p>
            <a:pPr marL="171450" indent="-171450">
              <a:buFont typeface="Arial" panose="020B0604020202020204" pitchFamily="34" charset="0"/>
              <a:buChar char="•"/>
            </a:pPr>
            <a:r>
              <a:rPr lang="en-AU" dirty="0"/>
              <a:t>Access and timeliness of access is the right to access one’s personal data without undue delay</a:t>
            </a:r>
          </a:p>
          <a:p>
            <a:pPr marL="628650" lvl="1" indent="-171450">
              <a:buFont typeface="Arial" panose="020B0604020202020204" pitchFamily="34" charset="0"/>
              <a:buChar char="•"/>
            </a:pPr>
            <a:r>
              <a:rPr lang="en-AU" dirty="0"/>
              <a:t>Permissionless blockchains are open to all hence satisfy this requirement.</a:t>
            </a:r>
          </a:p>
          <a:p>
            <a:pPr marL="628650" lvl="1" indent="-171450">
              <a:buFont typeface="Arial" panose="020B0604020202020204" pitchFamily="34" charset="0"/>
              <a:buChar char="•"/>
            </a:pPr>
            <a:r>
              <a:rPr lang="en-AU" dirty="0"/>
              <a:t>Whereas permissioned blockchains hide data from certain parties. However, if there’s a need, it’s possible to grant timely access.</a:t>
            </a:r>
          </a:p>
          <a:p>
            <a:pPr marL="171450" indent="-171450">
              <a:buFont typeface="Arial" panose="020B0604020202020204" pitchFamily="34" charset="0"/>
              <a:buChar char="•"/>
            </a:pPr>
            <a:r>
              <a:rPr lang="en-AU" dirty="0"/>
              <a:t>Rectification is the right to correct inaccurate data concerning him/her. </a:t>
            </a:r>
          </a:p>
          <a:p>
            <a:pPr marL="628650" lvl="1" indent="-171450">
              <a:buFont typeface="Arial" panose="020B0604020202020204" pitchFamily="34" charset="0"/>
              <a:buChar char="•"/>
            </a:pPr>
            <a:r>
              <a:rPr lang="en-AU" dirty="0"/>
              <a:t>Blockchains are append-only. So what we can do is to send another transaction to update the data. However, this means both incorrect and correct data remain on the platform, with the information that incorrect data were superseded by correct data.</a:t>
            </a:r>
          </a:p>
          <a:p>
            <a:pPr marL="628650" lvl="1" indent="-171450">
              <a:buFont typeface="Arial" panose="020B0604020202020204" pitchFamily="34" charset="0"/>
              <a:buChar char="•"/>
            </a:pPr>
            <a:r>
              <a:rPr lang="en-AU" dirty="0"/>
              <a:t>However, this depends on the ownership of the ledger state. If someone adds false data about you and if you don’t have access to that smart contract you can’t fix it.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Restriction of usage is the right to consent to 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Smart contracts can make both consent and usage transparent and auditable.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With permissioned blockchains it is possible to grant appropriate access.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However, with permissionless blockchains data are open to all, meaning we can’t meet this requirement.</a:t>
            </a:r>
          </a:p>
        </p:txBody>
      </p:sp>
      <p:sp>
        <p:nvSpPr>
          <p:cNvPr id="4" name="Slide Number Placeholder 3"/>
          <p:cNvSpPr>
            <a:spLocks noGrp="1"/>
          </p:cNvSpPr>
          <p:nvPr>
            <p:ph type="sldNum" sz="quarter" idx="5"/>
          </p:nvPr>
        </p:nvSpPr>
        <p:spPr/>
        <p:txBody>
          <a:bodyPr/>
          <a:lstStyle/>
          <a:p>
            <a:fld id="{9A496215-5E4C-414D-A8DB-C38AA7CF7C2A}" type="slidenum">
              <a:rPr lang="en-AU" smtClean="0"/>
              <a:pPr/>
              <a:t>14</a:t>
            </a:fld>
            <a:endParaRPr lang="en-AU" dirty="0"/>
          </a:p>
        </p:txBody>
      </p:sp>
    </p:spTree>
    <p:extLst>
      <p:ext uri="{BB962C8B-B14F-4D97-AF65-F5344CB8AC3E}">
        <p14:creationId xmlns:p14="http://schemas.microsoft.com/office/powerpoint/2010/main" val="3456129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Portability of personal data is the right to receive personal data in a machine-readable format for portability with other services.</a:t>
            </a:r>
            <a:endParaRPr lang="en-AU" sz="1200" i="0" dirty="0">
              <a:effectLst/>
              <a:latin typeface="+mn-lt"/>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i="0" dirty="0">
                <a:effectLst/>
                <a:latin typeface="Helvetica" pitchFamily="2" charset="0"/>
              </a:rPr>
              <a:t>The data format in blockchains is machine-readable, e.g., JSON. However, moving the data between blockchain platforms is not straightforward (e.g., moving all the history of a user account). Also, semantics may be different across blockchain platforms, e.g., UTXO vs account-balances. Lack of smart contract support or lack of representation like floating point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The right to be forgotten is the right to remove personal data concerning him/her without undue delay. This is one of the hardest aspects of GDPR to comply with.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i="0" dirty="0">
                <a:effectLst/>
                <a:latin typeface="Helvetica" pitchFamily="2" charset="0"/>
              </a:rPr>
              <a:t>Blockchains are immutable by design; hence, removing data to comply with this requirement is not feasible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i="0" dirty="0">
                <a:effectLst/>
                <a:latin typeface="Helvetica" pitchFamily="2" charset="0"/>
              </a:rPr>
              <a:t>A possible approach be to store any sensitive data off-chain and maintain a ”link” between a blockchain transaction record and the off-chain data.</a:t>
            </a:r>
          </a:p>
          <a:p>
            <a:pPr marL="171450" indent="-171450">
              <a:buFont typeface="Arial" panose="020B0604020202020204" pitchFamily="34" charset="0"/>
              <a:buChar char="•"/>
            </a:pPr>
            <a:r>
              <a:rPr lang="en-AU" dirty="0"/>
              <a:t>Here are 2 examples of Bing and Facebook support right to be forgotten. As a search engine, Bing will “try to” prevent access to some data.</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15</a:t>
            </a:fld>
            <a:endParaRPr lang="en-AU" dirty="0"/>
          </a:p>
        </p:txBody>
      </p:sp>
    </p:spTree>
    <p:extLst>
      <p:ext uri="{BB962C8B-B14F-4D97-AF65-F5344CB8AC3E}">
        <p14:creationId xmlns:p14="http://schemas.microsoft.com/office/powerpoint/2010/main" val="4089202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Strong data security guarantees may incentivise more data contributions from users. </a:t>
            </a:r>
          </a:p>
          <a:p>
            <a:pPr marL="171450" indent="-171450">
              <a:buFont typeface="Arial" panose="020B0604020202020204" pitchFamily="34" charset="0"/>
              <a:buChar char="•"/>
            </a:pPr>
            <a:r>
              <a:rPr lang="en-AU" dirty="0"/>
              <a:t>However, the value of data depends on its quality not so much on the volume.</a:t>
            </a:r>
          </a:p>
          <a:p>
            <a:pPr marL="628650" lvl="1" indent="-171450">
              <a:buFont typeface="Arial" panose="020B0604020202020204" pitchFamily="34" charset="0"/>
              <a:buChar char="•"/>
            </a:pPr>
            <a:r>
              <a:rPr lang="en-AU" dirty="0"/>
              <a:t>As discussed earlier, we need to prevent garbage-in, garbage-out scenarios.</a:t>
            </a:r>
          </a:p>
          <a:p>
            <a:pPr marL="171450" indent="-171450">
              <a:buFont typeface="Arial" panose="020B0604020202020204" pitchFamily="34" charset="0"/>
              <a:buChar char="•"/>
            </a:pPr>
            <a:r>
              <a:rPr lang="en-AU" dirty="0"/>
              <a:t>More quality data could lead to better business outcomes for all stakeholders.</a:t>
            </a:r>
          </a:p>
          <a:p>
            <a:pPr marL="171450" indent="-171450">
              <a:buFont typeface="Arial" panose="020B0604020202020204" pitchFamily="34" charset="0"/>
              <a:buChar char="•"/>
            </a:pPr>
            <a:r>
              <a:rPr lang="en-AU" dirty="0"/>
              <a:t>However, just because we store data on-chain doesn’t automatically increase data quality.</a:t>
            </a:r>
          </a:p>
        </p:txBody>
      </p:sp>
      <p:sp>
        <p:nvSpPr>
          <p:cNvPr id="4" name="Slide Number Placeholder 3"/>
          <p:cNvSpPr>
            <a:spLocks noGrp="1"/>
          </p:cNvSpPr>
          <p:nvPr>
            <p:ph type="sldNum" sz="quarter" idx="5"/>
          </p:nvPr>
        </p:nvSpPr>
        <p:spPr/>
        <p:txBody>
          <a:bodyPr/>
          <a:lstStyle/>
          <a:p>
            <a:fld id="{9A496215-5E4C-414D-A8DB-C38AA7CF7C2A}" type="slidenum">
              <a:rPr lang="en-AU" smtClean="0"/>
              <a:pPr/>
              <a:t>17</a:t>
            </a:fld>
            <a:endParaRPr lang="en-AU" dirty="0"/>
          </a:p>
        </p:txBody>
      </p:sp>
    </p:spTree>
    <p:extLst>
      <p:ext uri="{BB962C8B-B14F-4D97-AF65-F5344CB8AC3E}">
        <p14:creationId xmlns:p14="http://schemas.microsoft.com/office/powerpoint/2010/main" val="1716981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kern="1200" dirty="0">
                <a:solidFill>
                  <a:schemeClr val="tx1"/>
                </a:solidFill>
                <a:effectLst/>
                <a:latin typeface="+mn-lt"/>
                <a:ea typeface="+mn-ea"/>
                <a:cs typeface="+mn-cs"/>
              </a:rPr>
              <a:t>Blockchains natively provide some quality guarantees regarding the data stored on them. Data quality can be assessed using a range of dimensions, some of which are detailed below:</a:t>
            </a:r>
            <a:endParaRPr lang="en-AU"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b="0" i="0" u="none" strike="noStrike" kern="1200" dirty="0">
                <a:solidFill>
                  <a:srgbClr val="FFFFFF"/>
                </a:solidFill>
                <a:effectLst/>
                <a:latin typeface="Calibri" panose="020F0502020204030204" pitchFamily="34" charset="0"/>
              </a:rPr>
              <a:t>Consistency means that data are free from contradiction. This can be achieved due to the </a:t>
            </a:r>
            <a:r>
              <a:rPr lang="en-AU" sz="1800" dirty="0"/>
              <a:t>strong integrity properties of blockchains provided through immutability.</a:t>
            </a:r>
            <a:endParaRPr lang="en-AU" sz="1800" b="0" i="0" u="none" strike="noStrike" kern="1200" dirty="0">
              <a:solidFill>
                <a:srgbClr val="FFFFFF"/>
              </a:solidFill>
              <a:effectLst/>
              <a:latin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b="0" i="0" u="none" strike="noStrike" kern="1200" dirty="0">
                <a:solidFill>
                  <a:srgbClr val="000000"/>
                </a:solidFill>
                <a:effectLst/>
                <a:latin typeface="Calibri" panose="020F0502020204030204" pitchFamily="34" charset="0"/>
              </a:rPr>
              <a:t>Traceability means we need to have an audit trail of access/changes to data. </a:t>
            </a:r>
            <a:r>
              <a:rPr lang="en-AU" sz="1800" dirty="0"/>
              <a:t>Immutable ledger captures everything so we have an audit trail. In public blockchains, we also get accountability where we also know who changed the data.</a:t>
            </a:r>
            <a:endParaRPr lang="en-AU" sz="1800" b="0" i="0" u="none" strike="noStrike" kern="1200" dirty="0">
              <a:solidFill>
                <a:schemeClr val="tx1"/>
              </a:solidFill>
              <a:effectLst/>
              <a:latin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b="0" i="0" u="none" strike="noStrike" kern="1200" dirty="0">
                <a:solidFill>
                  <a:srgbClr val="000000"/>
                </a:solidFill>
                <a:effectLst/>
                <a:latin typeface="Calibri" panose="020F0502020204030204" pitchFamily="34" charset="0"/>
              </a:rPr>
              <a:t>Availability makes data readily accessible. As discussed many a time blockchains have </a:t>
            </a:r>
            <a:r>
              <a:rPr lang="en-AU" sz="1800" dirty="0"/>
              <a:t>high read availability, but low write availability.</a:t>
            </a:r>
            <a:endParaRPr lang="en-AU" sz="1800" b="0" i="0" u="none" strike="noStrike" kern="1200" dirty="0">
              <a:solidFill>
                <a:srgbClr val="000000"/>
              </a:solidFill>
              <a:effectLst/>
              <a:latin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b="0" i="0" u="none" strike="noStrike" kern="1200" dirty="0">
                <a:solidFill>
                  <a:srgbClr val="000000"/>
                </a:solidFill>
                <a:effectLst/>
                <a:latin typeface="Calibri" panose="020F0502020204030204" pitchFamily="34" charset="0"/>
              </a:rPr>
              <a:t>Compliance ensures data are compliant with standards or regulations. </a:t>
            </a:r>
            <a:r>
              <a:rPr lang="en-AU" sz="1800" dirty="0"/>
              <a:t>Protocol-level checks are quite limiting as they don’t focus on such aspects or even want to work against regulation. Smart contracts are flexible when it comes to embedding compliance rules, but have limitations on how expressive they can be or complex conditions to handle.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b="0" i="0" u="none" strike="noStrike" kern="1200" dirty="0">
                <a:solidFill>
                  <a:srgbClr val="000000"/>
                </a:solidFill>
                <a:effectLst/>
                <a:latin typeface="Calibri" panose="020F0502020204030204" pitchFamily="34" charset="0"/>
              </a:rPr>
              <a:t>Confidentiality ensures data are only accessible to authorised users. </a:t>
            </a:r>
            <a:r>
              <a:rPr lang="en-AU" sz="1800" dirty="0"/>
              <a:t>Private blockchains are better as they can at least hide transaction details, but have limitations as they may still reveal secondary information like who is transacting with whom and how frequently.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b="0" i="0" u="none" strike="noStrike" kern="1200" dirty="0">
                <a:solidFill>
                  <a:srgbClr val="000000"/>
                </a:solidFill>
                <a:effectLst/>
                <a:latin typeface="Calibri" panose="020F0502020204030204" pitchFamily="34" charset="0"/>
              </a:rPr>
              <a:t>Credibility is about authenticity where data can be regarded as true and believable by users. As discussed earlier, authenticity can be ensured only for</a:t>
            </a:r>
            <a:r>
              <a:rPr lang="en-AU" sz="1200" dirty="0"/>
              <a:t> entirely on-chain assets. For others, we have to trust an oracle.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kern="1200" dirty="0">
                <a:solidFill>
                  <a:schemeClr val="tx1"/>
                </a:solidFill>
                <a:effectLst/>
                <a:latin typeface="+mn-lt"/>
                <a:ea typeface="+mn-ea"/>
                <a:cs typeface="+mn-cs"/>
              </a:rPr>
              <a:t>Trustworthy data sources are integral parts of blockchain networks, but it is not subject to the underlying security mechanisms of blockchain technology.</a:t>
            </a:r>
          </a:p>
          <a:p>
            <a:endParaRPr lang="en-AU" sz="1200" kern="1200" dirty="0">
              <a:solidFill>
                <a:schemeClr val="tx1"/>
              </a:solidFill>
              <a:effectLst/>
              <a:latin typeface="+mn-lt"/>
              <a:ea typeface="+mn-ea"/>
              <a:cs typeface="+mn-cs"/>
            </a:endParaRPr>
          </a:p>
          <a:p>
            <a:endParaRPr lang="en-AU" sz="1200" kern="1200" dirty="0">
              <a:solidFill>
                <a:schemeClr val="tx1"/>
              </a:solidFill>
              <a:effectLst/>
              <a:latin typeface="+mn-lt"/>
              <a:ea typeface="+mn-ea"/>
              <a:cs typeface="+mn-cs"/>
            </a:endParaRPr>
          </a:p>
          <a:p>
            <a:endParaRPr lang="en-AU"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18</a:t>
            </a:fld>
            <a:endParaRPr lang="en-AU" dirty="0"/>
          </a:p>
        </p:txBody>
      </p:sp>
    </p:spTree>
    <p:extLst>
      <p:ext uri="{BB962C8B-B14F-4D97-AF65-F5344CB8AC3E}">
        <p14:creationId xmlns:p14="http://schemas.microsoft.com/office/powerpoint/2010/main" val="3081364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Managing data quality is an on-going issue and protocol and smart contracts are not flexible enough for compliance checking.</a:t>
            </a:r>
          </a:p>
          <a:p>
            <a:pPr marL="171450" indent="-171450">
              <a:buFont typeface="Arial" panose="020B0604020202020204" pitchFamily="34" charset="0"/>
              <a:buChar char="•"/>
            </a:pPr>
            <a:r>
              <a:rPr lang="en-AU" i="0" dirty="0">
                <a:effectLst/>
                <a:latin typeface="Helvetica" pitchFamily="2" charset="0"/>
              </a:rPr>
              <a:t>Therefore we may need a hybrid of on-chain and off-chain data architecture.</a:t>
            </a:r>
          </a:p>
          <a:p>
            <a:pPr marL="171450" indent="-171450">
              <a:buFont typeface="Arial" panose="020B0604020202020204" pitchFamily="34" charset="0"/>
              <a:buChar char="•"/>
            </a:pPr>
            <a:r>
              <a:rPr lang="en-AU" i="0" dirty="0">
                <a:effectLst/>
                <a:latin typeface="Helvetica" pitchFamily="2" charset="0"/>
              </a:rPr>
              <a:t>When it comes to data credibility data sources are not subject to the underlying security mechanisms of blockchain technology. Therefore, we don’t have any control over them or independently validate their behaviour/data.</a:t>
            </a:r>
          </a:p>
          <a:p>
            <a:pPr marL="628650" lvl="1" indent="-171450">
              <a:buFont typeface="Arial" panose="020B0604020202020204" pitchFamily="34" charset="0"/>
              <a:buChar char="•"/>
            </a:pPr>
            <a:r>
              <a:rPr lang="en-AU" i="0" dirty="0">
                <a:effectLst/>
                <a:latin typeface="Helvetica" pitchFamily="2" charset="0"/>
              </a:rPr>
              <a:t>Possibly we can try to source data from multiple oracles so that we don’t have to trust one party.  This may happen through oracles we discussed so far it could be more qualitative like getting a certificate from a certified assurance body.</a:t>
            </a:r>
          </a:p>
          <a:p>
            <a:pPr marL="628650" lvl="1" indent="-171450">
              <a:buFont typeface="Arial" panose="020B0604020202020204" pitchFamily="34" charset="0"/>
              <a:buChar char="•"/>
            </a:pPr>
            <a:r>
              <a:rPr lang="en-AU" i="0" dirty="0">
                <a:effectLst/>
                <a:latin typeface="Helvetica" pitchFamily="2" charset="0"/>
              </a:rPr>
              <a:t>Blockchain is good to recording the lineage of off-chain data, i.e., storing everything about data like its generation, transformation, and storage.</a:t>
            </a:r>
          </a:p>
          <a:p>
            <a:pPr marL="628650" lvl="1" indent="-171450">
              <a:buFont typeface="Arial" panose="020B0604020202020204" pitchFamily="34" charset="0"/>
              <a:buChar char="•"/>
            </a:pPr>
            <a:r>
              <a:rPr lang="en-AU" i="0" dirty="0">
                <a:effectLst/>
                <a:latin typeface="Helvetica" pitchFamily="2" charset="0"/>
              </a:rPr>
              <a:t>Another option is to utilise some reputation management system to enhance trust in parties providing data. Alternatively, incentives can be set such that we penalise bad behaviour.</a:t>
            </a:r>
          </a:p>
          <a:p>
            <a:pPr marL="171450" indent="-171450">
              <a:buFont typeface="Arial" panose="020B0604020202020204" pitchFamily="34" charset="0"/>
              <a:buChar char="•"/>
            </a:pPr>
            <a:r>
              <a:rPr lang="en-AU" i="0" dirty="0">
                <a:effectLst/>
                <a:latin typeface="Helvetica" pitchFamily="2" charset="0"/>
              </a:rPr>
              <a:t>To enhance data or business process compliance</a:t>
            </a:r>
          </a:p>
          <a:p>
            <a:pPr marL="628650" lvl="1" indent="-171450">
              <a:buFont typeface="Arial" panose="020B0604020202020204" pitchFamily="34" charset="0"/>
              <a:buChar char="•"/>
            </a:pPr>
            <a:r>
              <a:rPr lang="en-AU" i="0" dirty="0">
                <a:effectLst/>
                <a:latin typeface="Helvetica" pitchFamily="2" charset="0"/>
              </a:rPr>
              <a:t>We can u</a:t>
            </a:r>
            <a:r>
              <a:rPr lang="en-AU" dirty="0"/>
              <a:t>se smart contracts to encode and enforce simple quality/compliance assessments that are unlikely to change in the near future. Rules that are likely to change are not good to be put on a smart contract as the contract need to be upgrades whenever compliance rules change.</a:t>
            </a:r>
          </a:p>
          <a:p>
            <a:pPr marL="628650" lvl="1" indent="-171450">
              <a:buFont typeface="Arial" panose="020B0604020202020204" pitchFamily="34" charset="0"/>
              <a:buChar char="•"/>
            </a:pPr>
            <a:r>
              <a:rPr lang="en-AU" dirty="0"/>
              <a:t>Perform complex or likely-to-change compliance assessments off-chain. This can be supplemented with on on-chain proof general by specialised hardware like Intel SGX.</a:t>
            </a:r>
          </a:p>
          <a:p>
            <a:pPr marL="628650" lvl="1" indent="-171450">
              <a:buFont typeface="Arial" panose="020B0604020202020204" pitchFamily="34" charset="0"/>
              <a:buChar char="•"/>
            </a:pPr>
            <a:endParaRPr lang="en-AU" i="0"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19</a:t>
            </a:fld>
            <a:endParaRPr lang="en-AU" dirty="0"/>
          </a:p>
        </p:txBody>
      </p:sp>
    </p:spTree>
    <p:extLst>
      <p:ext uri="{BB962C8B-B14F-4D97-AF65-F5344CB8AC3E}">
        <p14:creationId xmlns:p14="http://schemas.microsoft.com/office/powerpoint/2010/main" val="205482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rtl="0" eaLnBrk="1" fontAlgn="auto" latinLnBrk="0" hangingPunct="1">
              <a:spcBef>
                <a:spcPts val="0"/>
              </a:spcBef>
              <a:spcAft>
                <a:spcPts val="0"/>
              </a:spcAft>
              <a:buFont typeface="Arial" panose="020B0604020202020204" pitchFamily="34" charset="0"/>
              <a:buChar char="•"/>
            </a:pPr>
            <a:r>
              <a:rPr lang="en-AU" sz="1800" b="0" i="0" u="none" strike="noStrike" kern="1200" dirty="0">
                <a:solidFill>
                  <a:srgbClr val="FFFFFF"/>
                </a:solidFill>
                <a:effectLst/>
                <a:latin typeface="Calibri" panose="020F0502020204030204" pitchFamily="34" charset="0"/>
              </a:rPr>
              <a:t>False – The trust in a blockchain-based application relies on blockchain and all other components of that application.</a:t>
            </a:r>
            <a:endParaRPr lang="en-AU"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AU" sz="1800" b="0" i="0" u="none" strike="noStrike" kern="1200" dirty="0">
                <a:solidFill>
                  <a:srgbClr val="000000"/>
                </a:solidFill>
                <a:effectLst/>
                <a:latin typeface="Calibri" panose="020F0502020204030204" pitchFamily="34" charset="0"/>
              </a:rPr>
              <a:t>False – A blockchain cannot always ensure the authenticity of a digital asset stored off-chain, e.g., think about an NFT for digital art stored off-chain.</a:t>
            </a:r>
            <a:endParaRPr lang="en-AU" sz="1800" b="0" i="0" u="none" strike="noStrike" dirty="0">
              <a:effectLst/>
              <a:latin typeface="Arial" panose="020B060402020202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r>
              <a:rPr lang="en-AU" sz="1800" b="0" i="0" u="none" strike="noStrike" kern="1200" dirty="0">
                <a:solidFill>
                  <a:srgbClr val="000000"/>
                </a:solidFill>
                <a:effectLst/>
                <a:latin typeface="Calibri" panose="020F0502020204030204" pitchFamily="34" charset="0"/>
              </a:rPr>
              <a:t>True – Encrypt on-chain data patterns can’t provide privacy forever as keys can be compromised and technology enhancements may render current encryption algorithms useless, e.g., quantum computing.</a:t>
            </a:r>
            <a:endParaRPr lang="en-AU" sz="1800" b="0" i="0" u="none" strike="noStrike" dirty="0">
              <a:effectLst/>
              <a:latin typeface="Arial" panose="020B060402020202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r>
              <a:rPr lang="en-AU" sz="1800" b="0" i="0" u="none" strike="noStrike" kern="1200" dirty="0">
                <a:solidFill>
                  <a:srgbClr val="000000"/>
                </a:solidFill>
                <a:effectLst/>
                <a:latin typeface="Calibri" panose="020F0502020204030204" pitchFamily="34" charset="0"/>
              </a:rPr>
              <a:t>True – Blockchain anomaly is an example of loss of integrity on a blockchain platform as order of transaction recording on-chain and off-chain can be different.</a:t>
            </a:r>
            <a:endParaRPr lang="en-AU" sz="1800" b="0" i="0" u="none" strike="noStrike" dirty="0">
              <a:effectLst/>
              <a:latin typeface="Arial" panose="020B060402020202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r>
              <a:rPr lang="en-AU" sz="1800" b="0" i="0" u="none" strike="noStrike" kern="1200" dirty="0">
                <a:solidFill>
                  <a:srgbClr val="000000"/>
                </a:solidFill>
                <a:effectLst/>
                <a:latin typeface="Calibri" panose="020F0502020204030204" pitchFamily="34" charset="0"/>
              </a:rPr>
              <a:t>False – Blockchains can’t generally support the right to be forgotten privacy requirement as it is immutable. There’s some effort to develop redactable blockchains where you can remove selected data without breaking consensus process.</a:t>
            </a:r>
            <a:endParaRPr lang="en-AU" sz="1800" b="0" i="0" u="none" strike="noStrike" dirty="0">
              <a:effectLst/>
              <a:latin typeface="Arial" panose="020B0604020202020204" pitchFamily="34" charset="0"/>
            </a:endParaRPr>
          </a:p>
          <a:p>
            <a:pPr marL="171450" lvl="0" indent="-171450">
              <a:lnSpc>
                <a:spcPct val="107000"/>
              </a:lnSpc>
              <a:spcAft>
                <a:spcPts val="800"/>
              </a:spcAft>
              <a:buFont typeface="Arial" panose="020B0604020202020204" pitchFamily="34" charset="0"/>
              <a:buChar char="•"/>
              <a:tabLst>
                <a:tab pos="457200" algn="l"/>
              </a:tabLst>
            </a:pPr>
            <a:endParaRPr lang="en-AU" b="0"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20</a:t>
            </a:fld>
            <a:endParaRPr lang="en-AU" dirty="0"/>
          </a:p>
        </p:txBody>
      </p:sp>
    </p:spTree>
    <p:extLst>
      <p:ext uri="{BB962C8B-B14F-4D97-AF65-F5344CB8AC3E}">
        <p14:creationId xmlns:p14="http://schemas.microsoft.com/office/powerpoint/2010/main" val="3842828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We’ll start with an introduction to security and discuss discuss several aspects of security like integrity and confidentiality.</a:t>
            </a:r>
          </a:p>
          <a:p>
            <a:pPr marL="171450" indent="-171450">
              <a:buFont typeface="Arial" panose="020B0604020202020204" pitchFamily="34" charset="0"/>
              <a:buChar char="•"/>
            </a:pPr>
            <a:r>
              <a:rPr lang="en-AU" dirty="0"/>
              <a:t>Then, we’ll discuss about data privacy.</a:t>
            </a:r>
          </a:p>
          <a:p>
            <a:pPr marL="171450" indent="-171450">
              <a:buFont typeface="Arial" panose="020B0604020202020204" pitchFamily="34" charset="0"/>
              <a:buChar char="•"/>
            </a:pPr>
            <a:r>
              <a:rPr lang="en-AU" dirty="0"/>
              <a:t>We’ll conclude the topic with a discussion on data quality on blockchain.</a:t>
            </a:r>
          </a:p>
          <a:p>
            <a:pPr marL="171450" indent="-171450">
              <a:buFont typeface="Arial" panose="020B0604020202020204" pitchFamily="34" charset="0"/>
              <a:buChar char="•"/>
            </a:pPr>
            <a:r>
              <a:rPr lang="en-AU" dirty="0"/>
              <a:t>ISO quality model has security but not the other 2.</a:t>
            </a:r>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dirty="0"/>
          </a:p>
        </p:txBody>
      </p:sp>
    </p:spTree>
    <p:extLst>
      <p:ext uri="{BB962C8B-B14F-4D97-AF65-F5344CB8AC3E}">
        <p14:creationId xmlns:p14="http://schemas.microsoft.com/office/powerpoint/2010/main" val="1292272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When we think about blockchain security, most people only consider smart contract security. Security testing of smart contracts includes both code-level testing and run-time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But as we saw from the previous graph, to make sure a blockchain-based application is secure, we need to make sure many aspects/components of the system are secure.</a:t>
            </a:r>
          </a:p>
          <a:p>
            <a:pPr marL="171450" indent="-171450">
              <a:buFont typeface="Arial" panose="020B0604020202020204" pitchFamily="34" charset="0"/>
              <a:buChar char="•"/>
            </a:pPr>
            <a:r>
              <a:rPr lang="en-AU" dirty="0"/>
              <a:t>This is ensured by secure design and extensive testing. What specific tests and depth of testing can depend on the importance of the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choice of the blockchain platform is the main consideration. The key focus should be the blockchain platform’s consensus mechanism, its use of cryptography, and smart contract language and execution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If the blockchain platform is well-established and time-tested you have some level of assurance and a good understanding of how it works.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If it’s a new platform, then you need to review and test everything from its design, protocols, and smart contract execution environment.</a:t>
            </a:r>
          </a:p>
          <a:p>
            <a:pPr marL="171450" indent="-171450">
              <a:buFont typeface="Arial" panose="020B0604020202020204" pitchFamily="34" charset="0"/>
              <a:buChar char="•"/>
            </a:pPr>
            <a:r>
              <a:rPr lang="en-AU" dirty="0"/>
              <a:t>Software architecture should be designed to achieve security (i.e., secure by design). Architecture testing is a qualitative review of the design to determine its soundness in dealing with potential security issues.</a:t>
            </a:r>
          </a:p>
          <a:p>
            <a:pPr marL="171450" indent="-171450">
              <a:buFont typeface="Arial" panose="020B0604020202020204" pitchFamily="34" charset="0"/>
              <a:buChar char="•"/>
            </a:pPr>
            <a:r>
              <a:rPr lang="en-AU" dirty="0"/>
              <a:t>Integration with external systems, how we manage data, cryptography and key management, access control and KYC, and privacy are other design considerations. They can also be tested once developed.</a:t>
            </a:r>
          </a:p>
          <a:p>
            <a:pPr marL="171450" indent="-171450">
              <a:buFont typeface="Arial" panose="020B0604020202020204" pitchFamily="34" charset="0"/>
              <a:buChar char="•"/>
            </a:pPr>
            <a:r>
              <a:rPr lang="en-AU" dirty="0"/>
              <a:t>We should choose, configure, and test the infrastructure that was chosen to host the blockchain and other components of the application. This is particularly important for private blockchains.</a:t>
            </a:r>
          </a:p>
          <a:p>
            <a:pPr marL="171450" indent="-171450">
              <a:buFont typeface="Arial" panose="020B0604020202020204" pitchFamily="34" charset="0"/>
              <a:buChar char="•"/>
            </a:pPr>
            <a:r>
              <a:rPr lang="en-AU" dirty="0"/>
              <a:t>Business continuity and disaster recovery are also important. If you are hosting the blockchain platform you need to think about the number of nodes and where they are located to enhance availability.</a:t>
            </a:r>
          </a:p>
          <a:p>
            <a:pPr marL="171450" indent="-171450">
              <a:buFont typeface="Arial" panose="020B0604020202020204" pitchFamily="34" charset="0"/>
              <a:buChar char="•"/>
            </a:pPr>
            <a:r>
              <a:rPr lang="en-AU" dirty="0"/>
              <a:t>Blockchain governance is all about how you manage the platform from the addition of a new node and users, updating smart contracts to who pay for what and how issues are resolved.</a:t>
            </a:r>
          </a:p>
          <a:p>
            <a:pPr marL="171450" indent="-171450">
              <a:buFont typeface="Arial" panose="020B0604020202020204" pitchFamily="34" charset="0"/>
              <a:buChar char="•"/>
            </a:pPr>
            <a:r>
              <a:rPr lang="en-AU" dirty="0"/>
              <a:t>If your application needs to comply with certain regulations, then you may also have some reporting requirements to show compliance. While some authority may run a node, you may still have other obligations to ensure you design the system considering such compliance needs and continue to operate satisfying these compliance needs.</a:t>
            </a:r>
          </a:p>
          <a:p>
            <a:pPr marL="171450" indent="-171450">
              <a:buFont typeface="Arial" panose="020B0604020202020204" pitchFamily="34" charset="0"/>
              <a:buChar char="•"/>
            </a:pPr>
            <a:r>
              <a:rPr lang="en-AU" dirty="0"/>
              <a:t>So the following discussion applies to all aspects of smart contracts, blockchain, and components that integrate with it.</a:t>
            </a:r>
          </a:p>
          <a:p>
            <a:r>
              <a:rPr lang="en-AU" dirty="0"/>
              <a:t>KYC – Know Your Customer</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4</a:t>
            </a:fld>
            <a:endParaRPr lang="en-AU" dirty="0"/>
          </a:p>
        </p:txBody>
      </p:sp>
    </p:spTree>
    <p:extLst>
      <p:ext uri="{BB962C8B-B14F-4D97-AF65-F5344CB8AC3E}">
        <p14:creationId xmlns:p14="http://schemas.microsoft.com/office/powerpoint/2010/main" val="2781490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ISO/IEC 25010:2011 standard includes several security characteristics.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While the CIA (confidentiality, integrity, and availability) triad in security includes availability, </a:t>
            </a:r>
            <a:r>
              <a:rPr lang="en-AU" dirty="0"/>
              <a:t>ISO/IEC 5010:2011 treats availability as a “reliability” characteristic.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Integrity is the degree to which a system, product, or component prevents unauthorised access to, or modification of, computer programs or data. This essentially means we should </a:t>
            </a:r>
            <a:r>
              <a:rPr lang="en-AU" sz="1200" dirty="0"/>
              <a:t>only allow good writes and deletes, e.g., no one without authorisation should be able to update a smart contract’s state.</a:t>
            </a:r>
            <a:endParaRPr lang="en-AU" dirty="0"/>
          </a:p>
          <a:p>
            <a:pPr marL="171450" indent="-171450">
              <a:buFont typeface="Arial" panose="020B0604020202020204" pitchFamily="34" charset="0"/>
              <a:buChar char="•"/>
            </a:pPr>
            <a:r>
              <a:rPr lang="en-AU" dirty="0"/>
              <a:t>Confidentiality is the degree to which a product or system ensures that data are accessible only to those authorised to have access. This means making sure only authorised users are allowed to read data, e.g., only the manager can add voters and restaurants.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Non-repudiation is the degree to which actions or events can be proven to have taken place so that the events or actions can’t be repudiated later. </a:t>
            </a:r>
            <a:r>
              <a:rPr lang="en-US" dirty="0"/>
              <a:t>Essentially it is the inability to deny an action, e.g., if a transaction is signed with your private key, it authenticates you as the sender.</a:t>
            </a:r>
          </a:p>
          <a:p>
            <a:pPr marL="171450" indent="-171450">
              <a:buFont typeface="Arial" panose="020B0604020202020204" pitchFamily="34" charset="0"/>
              <a:buChar char="•"/>
            </a:pPr>
            <a:r>
              <a:rPr lang="en-AU" dirty="0"/>
              <a:t>Accountability is the degree to which actions of an entity can be traced uniquely to the entity. This is about being able to pinpoint who did what, e.g., the ability to track voters and their votes.</a:t>
            </a:r>
          </a:p>
          <a:p>
            <a:pPr marL="171450" indent="-171450">
              <a:buFont typeface="Arial" panose="020B0604020202020204" pitchFamily="34" charset="0"/>
              <a:buChar char="•"/>
            </a:pPr>
            <a:r>
              <a:rPr lang="en-AU" dirty="0"/>
              <a:t>Authenticity is the degree to which the identity of a subject or resource can be proved to be the one claimed. It is the ability to prove it is the real thing, e.g., proving the validity of an NFT. This also applies to the real-world identity of users as well.</a:t>
            </a:r>
          </a:p>
        </p:txBody>
      </p:sp>
      <p:sp>
        <p:nvSpPr>
          <p:cNvPr id="4" name="Slide Number Placeholder 3"/>
          <p:cNvSpPr>
            <a:spLocks noGrp="1"/>
          </p:cNvSpPr>
          <p:nvPr>
            <p:ph type="sldNum" sz="quarter" idx="5"/>
          </p:nvPr>
        </p:nvSpPr>
        <p:spPr/>
        <p:txBody>
          <a:bodyPr/>
          <a:lstStyle/>
          <a:p>
            <a:fld id="{CC27A11D-AD98-434C-A1DD-B0717C45F4BF}" type="slidenum">
              <a:rPr lang="en-AU" smtClean="0"/>
              <a:t>5</a:t>
            </a:fld>
            <a:endParaRPr lang="en-AU" dirty="0"/>
          </a:p>
        </p:txBody>
      </p:sp>
    </p:spTree>
    <p:extLst>
      <p:ext uri="{BB962C8B-B14F-4D97-AF65-F5344CB8AC3E}">
        <p14:creationId xmlns:p14="http://schemas.microsoft.com/office/powerpoint/2010/main" val="3808279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Integrity is the degree to which a system, product, or component prevents unauthorised access to, or modification of, computer programs or data.</a:t>
            </a:r>
          </a:p>
          <a:p>
            <a:pPr marL="171450" indent="-171450">
              <a:buFont typeface="Arial" panose="020B0604020202020204" pitchFamily="34" charset="0"/>
              <a:buChar char="•"/>
            </a:pPr>
            <a:r>
              <a:rPr lang="en-AU" dirty="0"/>
              <a:t>The Clark-Wilson policy model is a classic model of integrity.</a:t>
            </a:r>
          </a:p>
          <a:p>
            <a:pPr marL="628650" lvl="1" indent="-171450">
              <a:buFont typeface="Arial" panose="020B0604020202020204" pitchFamily="34" charset="0"/>
              <a:buChar char="•"/>
            </a:pPr>
            <a:r>
              <a:rPr lang="en-AU" dirty="0"/>
              <a:t>Integrity is maintained by preventing the corruption of data items in a system due to either error or malicious intent. Based on double-entry bookkeeping.</a:t>
            </a:r>
          </a:p>
          <a:p>
            <a:pPr marL="628650" lvl="1" indent="-171450">
              <a:buFont typeface="Arial" panose="020B0604020202020204" pitchFamily="34" charset="0"/>
              <a:buChar char="•"/>
            </a:pPr>
            <a:r>
              <a:rPr lang="en-AU" dirty="0"/>
              <a:t>Start with a well-formed initial state.</a:t>
            </a:r>
          </a:p>
          <a:p>
            <a:pPr marL="628650" lvl="1" indent="-171450">
              <a:buFont typeface="Arial" panose="020B0604020202020204" pitchFamily="34" charset="0"/>
              <a:buChar char="•"/>
            </a:pPr>
            <a:r>
              <a:rPr lang="en-AU" dirty="0"/>
              <a:t>When changing the state, “transformation procedures” preserve state well-formedness. </a:t>
            </a:r>
          </a:p>
          <a:p>
            <a:pPr marL="628650" lvl="1" indent="-171450">
              <a:buFont typeface="Arial" panose="020B0604020202020204" pitchFamily="34" charset="0"/>
              <a:buChar char="•"/>
            </a:pPr>
            <a:r>
              <a:rPr lang="en-AU" dirty="0"/>
              <a:t>“Integrity validation procedures” are used to check conditions for “constrained data items”.</a:t>
            </a:r>
          </a:p>
          <a:p>
            <a:pPr marL="628650" lvl="1" indent="-171450">
              <a:buFont typeface="Arial" panose="020B0604020202020204" pitchFamily="34" charset="0"/>
              <a:buChar char="•"/>
            </a:pPr>
            <a:r>
              <a:rPr lang="en-AU" dirty="0"/>
              <a:t>Only authenticated and authorised users can make changes.</a:t>
            </a:r>
          </a:p>
          <a:p>
            <a:pPr marL="628650" lvl="1" indent="-171450">
              <a:buFont typeface="Arial" panose="020B0604020202020204" pitchFamily="34" charset="0"/>
              <a:buChar char="•"/>
            </a:pPr>
            <a:r>
              <a:rPr lang="en-AU" dirty="0"/>
              <a:t>Also, ensure appropriate “separation of duty”, e.g., a party that initiates a transaction cannot approve the transaction.</a:t>
            </a:r>
          </a:p>
          <a:p>
            <a:pPr marL="628650" lvl="1" indent="-171450">
              <a:buFont typeface="Arial" panose="020B0604020202020204" pitchFamily="34" charset="0"/>
              <a:buChar char="•"/>
            </a:pPr>
            <a:r>
              <a:rPr lang="en-AU" dirty="0"/>
              <a:t>Audit logs and controls on admin changes are tracked.</a:t>
            </a:r>
          </a:p>
          <a:p>
            <a:pPr marL="171450" indent="-171450">
              <a:buFont typeface="Arial" panose="020B0604020202020204" pitchFamily="34" charset="0"/>
              <a:buChar char="•"/>
            </a:pPr>
            <a:r>
              <a:rPr lang="en-AU" dirty="0"/>
              <a:t>Clark-Wilson perspective on blockchain integrity</a:t>
            </a:r>
          </a:p>
          <a:p>
            <a:pPr marL="628650" lvl="1" indent="-171450">
              <a:buFont typeface="Arial" panose="020B0604020202020204" pitchFamily="34" charset="0"/>
              <a:buChar char="•"/>
            </a:pPr>
            <a:r>
              <a:rPr lang="en-AU" dirty="0"/>
              <a:t>The initial state (i.e., genesis block) is well-formed and cross-checked by all miners.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Mining and cross-checking other miners’ blocks and transactions is a “Transformation Procedure”. Miners’ block validation checks are “Integrity Validation Procedure”. With the building of a new block, the system moves from one consistent discrete state to another.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Blocks and their transactions are the “Constrained Data Items”.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While the generation of a new block in public blockchains creates new cryptocurrency (or sometimes crypto is burnt to increase value), it is still within the rules of the system as the conversation of money is preserved as per the system rules.</a:t>
            </a:r>
          </a:p>
          <a:p>
            <a:pPr marL="628650" lvl="1" indent="-171450">
              <a:buFont typeface="Arial" panose="020B0604020202020204" pitchFamily="34" charset="0"/>
              <a:buChar char="•"/>
            </a:pPr>
            <a:r>
              <a:rPr lang="en-AU" dirty="0"/>
              <a:t>An authorisation is checked using digital signatures. This applies to transactions and miners (in permissioned networks). No authentication on public blockchains!  Often important on private blockchains.</a:t>
            </a:r>
          </a:p>
          <a:p>
            <a:pPr marL="628650" lvl="1" indent="-171450">
              <a:buFont typeface="Arial" panose="020B0604020202020204" pitchFamily="34" charset="0"/>
              <a:buChar char="•"/>
            </a:pPr>
            <a:r>
              <a:rPr lang="en-AU" dirty="0"/>
              <a:t>No separation of duty is enforced. “Admin changes” are by the mining collective (i.e., governance body). When you don’t agree it can lead to a hard fork, the ultimate way of solving conflicts.</a:t>
            </a:r>
          </a:p>
          <a:p>
            <a:pPr marL="628650" lvl="1" indent="-171450">
              <a:buFont typeface="Arial" panose="020B0604020202020204" pitchFamily="34" charset="0"/>
              <a:buChar char="•"/>
            </a:pPr>
            <a:r>
              <a:rPr lang="en-AU" dirty="0"/>
              <a:t>The blockchain ledger is the system state and audit log that track everything.</a:t>
            </a:r>
          </a:p>
          <a:p>
            <a:pPr marL="171450" indent="-171450">
              <a:buFont typeface="Arial" panose="020B0604020202020204" pitchFamily="34" charset="0"/>
              <a:buChar char="•"/>
            </a:pPr>
            <a:r>
              <a:rPr lang="en-AU" dirty="0"/>
              <a:t>Example integrity conditions in blockchains:</a:t>
            </a:r>
          </a:p>
          <a:p>
            <a:pPr marL="628650" lvl="1" indent="-171450">
              <a:buFont typeface="Arial" panose="020B0604020202020204" pitchFamily="34" charset="0"/>
              <a:buChar char="•"/>
            </a:pPr>
            <a:r>
              <a:rPr lang="en-AU" dirty="0"/>
              <a:t>Were transactions against an address signed by the corresponding private key?</a:t>
            </a:r>
          </a:p>
          <a:p>
            <a:pPr marL="628650" lvl="1" indent="-171450">
              <a:buFont typeface="Arial" panose="020B0604020202020204" pitchFamily="34" charset="0"/>
              <a:buChar char="•"/>
            </a:pPr>
            <a:r>
              <a:rPr lang="en-AU" dirty="0"/>
              <a:t>Does the sending address have enough cryptocurrency?</a:t>
            </a:r>
          </a:p>
          <a:p>
            <a:pPr marL="628650" lvl="1" indent="-171450">
              <a:buFont typeface="Arial" panose="020B0604020202020204" pitchFamily="34" charset="0"/>
              <a:buChar char="•"/>
            </a:pPr>
            <a:r>
              <a:rPr lang="en-AU" dirty="0"/>
              <a:t>Did a miner give themselves the right mining reward?</a:t>
            </a:r>
          </a:p>
          <a:p>
            <a:pPr marL="628650" lvl="1" indent="-171450">
              <a:buFont typeface="Arial" panose="020B0604020202020204" pitchFamily="34" charset="0"/>
              <a:buChar char="•"/>
            </a:pPr>
            <a:r>
              <a:rPr lang="en-AU" dirty="0"/>
              <a:t>Did execution recorded for a smart contract give the same result I get?</a:t>
            </a:r>
          </a:p>
        </p:txBody>
      </p:sp>
      <p:sp>
        <p:nvSpPr>
          <p:cNvPr id="4" name="Slide Number Placeholder 3"/>
          <p:cNvSpPr>
            <a:spLocks noGrp="1"/>
          </p:cNvSpPr>
          <p:nvPr>
            <p:ph type="sldNum" sz="quarter" idx="5"/>
          </p:nvPr>
        </p:nvSpPr>
        <p:spPr/>
        <p:txBody>
          <a:bodyPr/>
          <a:lstStyle/>
          <a:p>
            <a:fld id="{CC27A11D-AD98-434C-A1DD-B0717C45F4BF}" type="slidenum">
              <a:rPr lang="en-AU" smtClean="0"/>
              <a:t>6</a:t>
            </a:fld>
            <a:endParaRPr lang="en-AU" dirty="0"/>
          </a:p>
        </p:txBody>
      </p:sp>
    </p:spTree>
    <p:extLst>
      <p:ext uri="{BB962C8B-B14F-4D97-AF65-F5344CB8AC3E}">
        <p14:creationId xmlns:p14="http://schemas.microsoft.com/office/powerpoint/2010/main" val="586229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Blockchains can enhance the integrity of components in blockchain-based applications.</a:t>
            </a:r>
          </a:p>
          <a:p>
            <a:pPr marL="171450" indent="-171450">
              <a:buFont typeface="Arial" panose="020B0604020202020204" pitchFamily="34" charset="0"/>
              <a:buChar char="•"/>
            </a:pPr>
            <a:r>
              <a:rPr lang="en-AU" dirty="0"/>
              <a:t>As discussed in the previous slide, by design, blockchain maintains the integrity of data on-chain.</a:t>
            </a:r>
          </a:p>
          <a:p>
            <a:pPr marL="628650" lvl="1" indent="-171450">
              <a:buFont typeface="Arial" panose="020B0604020202020204" pitchFamily="34" charset="0"/>
              <a:buChar char="•"/>
            </a:pPr>
            <a:r>
              <a:rPr lang="en-AU" dirty="0"/>
              <a:t>However, before submitting data to a blockchain, data may have been altered off-chain. E.g., while issuing a token that records the ownership of an asset, we may rely on an off-chain database to identify ownership information. If that database was compromised, we might be issuing a token to the wrong owner.</a:t>
            </a:r>
          </a:p>
          <a:p>
            <a:pPr marL="628650" lvl="1" indent="-171450">
              <a:buFont typeface="Arial" panose="020B0604020202020204" pitchFamily="34" charset="0"/>
              <a:buChar char="•"/>
            </a:pPr>
            <a:r>
              <a:rPr lang="en-AU" dirty="0"/>
              <a:t>This problem is known as the “garbage in garbage out problem” because the blockchain can’t verify the integrity of data fed into the blockchain.</a:t>
            </a:r>
          </a:p>
          <a:p>
            <a:pPr marL="171450" lvl="0" indent="-171450">
              <a:buFont typeface="Arial" panose="020B0604020202020204" pitchFamily="34" charset="0"/>
              <a:buChar char="•"/>
            </a:pPr>
            <a:r>
              <a:rPr lang="en-AU" dirty="0"/>
              <a:t>Blockchain can enhance off-chain data integrity, e.g.,</a:t>
            </a:r>
          </a:p>
          <a:p>
            <a:pPr marL="628650" lvl="1" indent="-171450">
              <a:buFont typeface="Arial" panose="020B0604020202020204" pitchFamily="34" charset="0"/>
              <a:buChar char="•"/>
            </a:pPr>
            <a:r>
              <a:rPr lang="en-AU" dirty="0"/>
              <a:t>We can record the hash of data on-chain as proof of its exitance. This is called Proof of Existence (PoE). But we can’t recover data in case of an integrity violation.</a:t>
            </a:r>
          </a:p>
          <a:p>
            <a:pPr marL="628650" lvl="1" indent="-171450">
              <a:buFont typeface="Arial" panose="020B0604020202020204" pitchFamily="34" charset="0"/>
              <a:buChar char="•"/>
            </a:pPr>
            <a:r>
              <a:rPr lang="en-AU" dirty="0"/>
              <a:t>We can also record authorisations for off-chain data access on-chain. This could also be done dynamically based on a set of transactions, we can record the authorisation on-chain that off-chain application components can check before allowing access to data.</a:t>
            </a:r>
          </a:p>
          <a:p>
            <a:pPr marL="628650" lvl="1" indent="-171450">
              <a:buFont typeface="Arial" panose="020B0604020202020204" pitchFamily="34" charset="0"/>
              <a:buChar char="•"/>
            </a:pPr>
            <a:r>
              <a:rPr lang="en-AU" dirty="0"/>
              <a:t>A smart contract may cross-check off-chain computations to verify a certain computation was performed correctly.</a:t>
            </a:r>
          </a:p>
          <a:p>
            <a:pPr marL="171450" indent="-171450">
              <a:buFont typeface="Arial" panose="020B0604020202020204" pitchFamily="34" charset="0"/>
              <a:buChar char="•"/>
            </a:pPr>
            <a:r>
              <a:rPr lang="en-AU" dirty="0"/>
              <a:t>We consider blockchain transactions to be in a strict order and immutable or are they?</a:t>
            </a:r>
          </a:p>
          <a:p>
            <a:pPr marL="628650" lvl="1" indent="-171450">
              <a:buFont typeface="Arial" panose="020B0604020202020204" pitchFamily="34" charset="0"/>
              <a:buChar char="•"/>
            </a:pPr>
            <a:r>
              <a:rPr lang="en-AU" dirty="0"/>
              <a:t>Nakamoto consensus can give us alternative/replacement histories.</a:t>
            </a:r>
          </a:p>
          <a:p>
            <a:pPr marL="628650" lvl="1" indent="-171450">
              <a:buFont typeface="Arial" panose="020B0604020202020204" pitchFamily="34" charset="0"/>
              <a:buChar char="•"/>
            </a:pPr>
            <a:r>
              <a:rPr lang="en-AU" dirty="0"/>
              <a:t>E.g., as seen in the figure, we first issue a transaction. Then we wait till it gets included in a block. Soon after, we issue a 2</a:t>
            </a:r>
            <a:r>
              <a:rPr lang="en-AU" baseline="30000" dirty="0"/>
              <a:t>nd</a:t>
            </a:r>
            <a:r>
              <a:rPr lang="en-AU" dirty="0"/>
              <a:t> transaction that depends on the 1</a:t>
            </a:r>
            <a:r>
              <a:rPr lang="en-AU" baseline="30000" dirty="0"/>
              <a:t>st</a:t>
            </a:r>
            <a:r>
              <a:rPr lang="en-AU" dirty="0"/>
              <a:t> one. But due to the Nakamoto consensus, 1</a:t>
            </a:r>
            <a:r>
              <a:rPr lang="en-AU" baseline="30000" dirty="0"/>
              <a:t>st</a:t>
            </a:r>
            <a:r>
              <a:rPr lang="en-AU" dirty="0"/>
              <a:t> transaction may go back to the transaction pool and later get included in a block (or may never be included). </a:t>
            </a:r>
          </a:p>
          <a:p>
            <a:pPr marL="628650" lvl="1" indent="-171450">
              <a:buFont typeface="Arial" panose="020B0604020202020204" pitchFamily="34" charset="0"/>
              <a:buChar char="•"/>
            </a:pPr>
            <a:r>
              <a:rPr lang="en-AU" dirty="0"/>
              <a:t>This is a possible anomaly where integrity is not preserved on-chain and off-chain.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Both need to be independently “valid” from the perspective of a blockchain and application. But it is invalid to the application when reordered. This is not a new problem. But something we need to be aware of and take action on if that’s a problem in certain cases.</a:t>
            </a:r>
          </a:p>
          <a:p>
            <a:pPr marL="171450" lvl="0" indent="-171450">
              <a:buFont typeface="Arial" panose="020B0604020202020204" pitchFamily="34" charset="0"/>
              <a:buChar char="•"/>
            </a:pPr>
            <a:r>
              <a:rPr lang="en-AU" dirty="0"/>
              <a:t>TXs are known to record in blockchains.</a:t>
            </a:r>
          </a:p>
          <a:p>
            <a:pPr marL="628650" lvl="1" indent="-171450">
              <a:buFont typeface="Arial" panose="020B0604020202020204" pitchFamily="34" charset="0"/>
              <a:buChar char="•"/>
            </a:pPr>
            <a:r>
              <a:rPr lang="en-AU" dirty="0"/>
              <a:t>Transactions from different addresses to the same receiver address could reorder.</a:t>
            </a:r>
          </a:p>
          <a:p>
            <a:pPr marL="628650" lvl="1" indent="-171450">
              <a:buFont typeface="Arial" panose="020B0604020202020204" pitchFamily="34" charset="0"/>
              <a:buChar char="•"/>
            </a:pPr>
            <a:r>
              <a:rPr lang="en-AU" dirty="0"/>
              <a:t>Transactions from the same address may reorder on some blockchains.</a:t>
            </a:r>
          </a:p>
          <a:p>
            <a:pPr marL="628650" lvl="1" indent="-171450">
              <a:buFont typeface="Arial" panose="020B0604020202020204" pitchFamily="34" charset="0"/>
              <a:buChar char="•"/>
            </a:pPr>
            <a:r>
              <a:rPr lang="en-AU" dirty="0"/>
              <a:t>There are some solutions to minimise the impact of these issues:</a:t>
            </a:r>
          </a:p>
          <a:p>
            <a:pPr marL="1085850" lvl="2" indent="-171450">
              <a:buFont typeface="Arial" panose="020B0604020202020204" pitchFamily="34" charset="0"/>
              <a:buChar char="•"/>
            </a:pPr>
            <a:r>
              <a:rPr lang="en-AU" dirty="0"/>
              <a:t>Wait for more confirmation blocks. But the question is how long?</a:t>
            </a:r>
          </a:p>
          <a:p>
            <a:pPr marL="1085850" lvl="2" indent="-171450">
              <a:buFont typeface="Arial" panose="020B0604020202020204" pitchFamily="34" charset="0"/>
              <a:buChar char="•"/>
            </a:pPr>
            <a:r>
              <a:rPr lang="en-AU" dirty="0"/>
              <a:t>Ethereum transaction nonce (this is different from block nonce) can order Transactions from the same sender address.</a:t>
            </a:r>
          </a:p>
          <a:p>
            <a:pPr marL="1085850" lvl="2" indent="-171450">
              <a:buFont typeface="Arial" panose="020B0604020202020204" pitchFamily="34" charset="0"/>
              <a:buChar char="•"/>
            </a:pPr>
            <a:r>
              <a:rPr lang="en-AU" dirty="0"/>
              <a:t>Smart contract to enforce/check order.</a:t>
            </a:r>
          </a:p>
        </p:txBody>
      </p:sp>
      <p:sp>
        <p:nvSpPr>
          <p:cNvPr id="4" name="Slide Number Placeholder 3"/>
          <p:cNvSpPr>
            <a:spLocks noGrp="1"/>
          </p:cNvSpPr>
          <p:nvPr>
            <p:ph type="sldNum" sz="quarter" idx="5"/>
          </p:nvPr>
        </p:nvSpPr>
        <p:spPr/>
        <p:txBody>
          <a:bodyPr/>
          <a:lstStyle/>
          <a:p>
            <a:fld id="{CC27A11D-AD98-434C-A1DD-B0717C45F4BF}" type="slidenum">
              <a:rPr lang="en-AU" smtClean="0"/>
              <a:t>7</a:t>
            </a:fld>
            <a:endParaRPr lang="en-AU" dirty="0"/>
          </a:p>
        </p:txBody>
      </p:sp>
    </p:spTree>
    <p:extLst>
      <p:ext uri="{BB962C8B-B14F-4D97-AF65-F5344CB8AC3E}">
        <p14:creationId xmlns:p14="http://schemas.microsoft.com/office/powerpoint/2010/main" val="393559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Confidentiality is the degree to which a product or system ensures that data are accessible only to those authorised to have access.</a:t>
            </a:r>
          </a:p>
          <a:p>
            <a:pPr marL="171450" indent="-171450">
              <a:buFont typeface="Arial" panose="020B0604020202020204" pitchFamily="34" charset="0"/>
              <a:buChar char="•"/>
            </a:pPr>
            <a:r>
              <a:rPr lang="en-AU" dirty="0"/>
              <a:t>As we already discussed a couple of times, blockchain platforms aren’t good for confidentiality because mining nodes cross-check the contents of all transactions and maintain a copy of the ledger.</a:t>
            </a:r>
          </a:p>
          <a:p>
            <a:pPr marL="171450" indent="-171450">
              <a:buFont typeface="Arial" panose="020B0604020202020204" pitchFamily="34" charset="0"/>
              <a:buChar char="•"/>
            </a:pPr>
            <a:r>
              <a:rPr lang="en-AU" dirty="0"/>
              <a:t>Even if a party doesn’t see the transaction data, they can still see metadata about them to understand things like transaction volume and frequency of interactions.</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Here are a few examples of things one may try to enhance confidentiality and their limits</a:t>
            </a:r>
          </a:p>
          <a:p>
            <a:pPr marL="171450" indent="-171450">
              <a:buFont typeface="Arial" panose="020B0604020202020204" pitchFamily="34" charset="0"/>
              <a:buChar char="•"/>
            </a:pPr>
            <a:r>
              <a:rPr lang="en-AU" dirty="0"/>
              <a:t>Other than in enterprise blockchains, we use pseudonymous addresses for accounts.</a:t>
            </a:r>
          </a:p>
          <a:p>
            <a:pPr marL="628650" lvl="1" indent="-171450">
              <a:buFont typeface="Arial" panose="020B0604020202020204" pitchFamily="34" charset="0"/>
              <a:buChar char="•"/>
            </a:pPr>
            <a:r>
              <a:rPr lang="en-AU" dirty="0"/>
              <a:t>However, if addresses are re-used, one may be able to recover identity information by looking at IP addresses or linking to off-chain discussions to reveal the party. One solution is to use a new pseudo address for each transaction. While this work, it could be a management nightmare.</a:t>
            </a:r>
          </a:p>
          <a:p>
            <a:pPr marL="171450" lvl="0" indent="-171450">
              <a:buFont typeface="Arial" panose="020B0604020202020204" pitchFamily="34" charset="0"/>
              <a:buChar char="•"/>
            </a:pPr>
            <a:r>
              <a:rPr lang="en-AU" dirty="0"/>
              <a:t>While confidentiality is better with private blockchains, as only the authorised parties are in the blockchain, all of them are authorised to see all transactions and ledger state.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You may try to further improve by using a private-permissioned blockchain/DLT where </a:t>
            </a:r>
            <a:r>
              <a:rPr lang="en-AU" sz="1200" dirty="0"/>
              <a:t>ledgers and transactions are shared only with parties of interest, e.g., R3 Corda &amp; Hyperledger Fabric. However, we have the following challenges: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The orderer in Hyperledger Fabric sees all transactions. You can try to partition orders for different channels or use Private Data Collections (PDCs) which can be complicated to implement.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R3 Corda relies on notaries to prevent double-spending. So notaries see all transactions they attest. There’s some work to improve this; e.g., </a:t>
            </a:r>
            <a:r>
              <a:rPr lang="en-AU" sz="1200" b="0" i="0" u="none" strike="noStrike" kern="1200" dirty="0">
                <a:solidFill>
                  <a:schemeClr val="tx1"/>
                </a:solidFill>
                <a:effectLst/>
                <a:latin typeface="+mn-lt"/>
                <a:ea typeface="+mn-ea"/>
                <a:cs typeface="+mn-cs"/>
              </a:rPr>
              <a:t>ING has proposed a technique to improve Corda privacy with zero-knowledge notaries.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Even though a 3</a:t>
            </a:r>
            <a:r>
              <a:rPr lang="en-AU" baseline="30000" dirty="0"/>
              <a:t>rd</a:t>
            </a:r>
            <a:r>
              <a:rPr lang="en-AU" dirty="0"/>
              <a:t> party does not have access to transaction data or ledger, it can still analyse transaction patterns to identify which parties transact (remember that identities are typically known in private/enterprise blockchains), when, and how frequently.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Given many parties and complex policies, it’s not straightforward to identify who can see what?</a:t>
            </a:r>
          </a:p>
          <a:p>
            <a:pPr marL="171450" indent="-171450">
              <a:buFont typeface="Arial" panose="020B0604020202020204" pitchFamily="34" charset="0"/>
              <a:buChar char="•"/>
            </a:pPr>
            <a:r>
              <a:rPr lang="en-AU" dirty="0"/>
              <a:t>Encryption for on-chain confidential data is another option. However, this comes with a few challenges:</a:t>
            </a:r>
          </a:p>
          <a:p>
            <a:pPr marL="628650" lvl="1" indent="-171450">
              <a:buFont typeface="Arial" panose="020B0604020202020204" pitchFamily="34" charset="0"/>
              <a:buChar char="•"/>
            </a:pPr>
            <a:r>
              <a:rPr lang="en-AU" dirty="0"/>
              <a:t>This results in complex key management. E.g., you may need a different private/public key pair. Or if you use symmetric keys, they need to be shared with the party that is expected to decrypt the data.</a:t>
            </a:r>
          </a:p>
          <a:p>
            <a:pPr marL="628650" lvl="1" indent="-171450">
              <a:buFont typeface="Arial" panose="020B0604020202020204" pitchFamily="34" charset="0"/>
              <a:buChar char="•"/>
            </a:pPr>
            <a:r>
              <a:rPr lang="en-AU" sz="1200" dirty="0"/>
              <a:t>Encrypted data substantially limits what smart contracts can do with them, e.g., while it’s possible to use homomorphic encryption to perform some operations on data (e.g., add and multiply), it’s quite limited and computationally expensive.</a:t>
            </a:r>
          </a:p>
          <a:p>
            <a:pPr marL="628650" lvl="1" indent="-171450">
              <a:buFont typeface="Arial" panose="020B0604020202020204" pitchFamily="34" charset="0"/>
              <a:buChar char="•"/>
            </a:pPr>
            <a:r>
              <a:rPr lang="en-AU" dirty="0"/>
              <a:t>Also, a key loss reveals all old data too. This means we need to change the key, which further complicates key management frequently.</a:t>
            </a:r>
          </a:p>
          <a:p>
            <a:pPr marL="628650" lvl="1" indent="-171450">
              <a:buFont typeface="Arial" panose="020B0604020202020204" pitchFamily="34" charset="0"/>
              <a:buChar char="•"/>
            </a:pPr>
            <a:r>
              <a:rPr lang="en-AU" dirty="0"/>
              <a:t>There is also the risk that quantum computing or other new techniques may break the crypto schemes in future.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Given all these troubles, one may try to keep data off-chain and rely on conventional technology for access control.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When you do this we lose the strong integrity guarantees that blockchains provide to data and limit what smart contracts can do with the data.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may result in a more complex system design.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It also limits the value that you can gain from directly sharing data via blockchain.</a:t>
            </a:r>
          </a:p>
        </p:txBody>
      </p:sp>
      <p:sp>
        <p:nvSpPr>
          <p:cNvPr id="4" name="Slide Number Placeholder 3"/>
          <p:cNvSpPr>
            <a:spLocks noGrp="1"/>
          </p:cNvSpPr>
          <p:nvPr>
            <p:ph type="sldNum" sz="quarter" idx="5"/>
          </p:nvPr>
        </p:nvSpPr>
        <p:spPr/>
        <p:txBody>
          <a:bodyPr/>
          <a:lstStyle/>
          <a:p>
            <a:fld id="{CC27A11D-AD98-434C-A1DD-B0717C45F4BF}" type="slidenum">
              <a:rPr lang="en-AU" smtClean="0"/>
              <a:t>8</a:t>
            </a:fld>
            <a:endParaRPr lang="en-AU" dirty="0"/>
          </a:p>
        </p:txBody>
      </p:sp>
    </p:spTree>
    <p:extLst>
      <p:ext uri="{BB962C8B-B14F-4D97-AF65-F5344CB8AC3E}">
        <p14:creationId xmlns:p14="http://schemas.microsoft.com/office/powerpoint/2010/main" val="2203015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Non-repudiation is the degree to which actions or events can be proven to have taken place so that the events or actions can’t be repudiated later. This about transaction sender not being able to deny the transaction.</a:t>
            </a:r>
          </a:p>
          <a:p>
            <a:pPr marL="171450" indent="-171450">
              <a:buFont typeface="Arial" panose="020B0604020202020204" pitchFamily="34" charset="0"/>
              <a:buChar char="•"/>
            </a:pPr>
            <a:r>
              <a:rPr lang="en-AU" dirty="0"/>
              <a:t>Immutable ledger state and transactions prove what actions took place on the blockchain.</a:t>
            </a:r>
          </a:p>
          <a:p>
            <a:pPr marL="628650" lvl="1" indent="-171450">
              <a:buFont typeface="Arial" panose="020B0604020202020204" pitchFamily="34" charset="0"/>
              <a:buChar char="•"/>
            </a:pPr>
            <a:r>
              <a:rPr lang="en-AU" dirty="0"/>
              <a:t>But be careful of probabilistic immutability in the Nakamoto consensus. An updated ledger state or transaction doesn’t mean anything if it’s not included in the heaviest chain.</a:t>
            </a:r>
          </a:p>
          <a:p>
            <a:pPr marL="628650" lvl="1" indent="-171450">
              <a:buFont typeface="Arial" panose="020B0604020202020204" pitchFamily="34" charset="0"/>
              <a:buChar char="•"/>
            </a:pPr>
            <a:r>
              <a:rPr lang="en-AU" dirty="0"/>
              <a:t>Hence, we need to wait for a suitable number of confirmation blocks based on your application’s risk profile. While there are well-accepted numbers for different platforms (e.g., 6 for Bitcoin), you may want to wait a bit more if you need extremely high probabilistic guarantees.</a:t>
            </a:r>
          </a:p>
          <a:p>
            <a:pPr marL="171450" indent="-171450">
              <a:buFont typeface="Arial" panose="020B0604020202020204" pitchFamily="34" charset="0"/>
              <a:buChar char="•"/>
            </a:pPr>
            <a:r>
              <a:rPr lang="en-AU" dirty="0"/>
              <a:t>A digital signature attached to a TX confirms the integrity of the data attached to the TX and the sender’s address. However, just because a transaction is signed and data are recorded on-chain, doesn’t mean it’s true!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sender might have fraudulently recorded false data in a transaction.</a:t>
            </a:r>
          </a:p>
          <a:p>
            <a:pPr marL="628650" lvl="1" indent="-171450">
              <a:buFont typeface="Arial" panose="020B0604020202020204" pitchFamily="34" charset="0"/>
              <a:buChar char="•"/>
            </a:pPr>
            <a:r>
              <a:rPr lang="en-AU" dirty="0"/>
              <a:t>Someone might have stolen your private key.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If the transaction includes hashes of off-chain data, need to retain the original data. Otherwise, nobody knows whether the data you recorded really mean anything.</a:t>
            </a:r>
          </a:p>
          <a:p>
            <a:pPr marL="171450" indent="-171450">
              <a:buFont typeface="Arial" panose="020B0604020202020204" pitchFamily="34" charset="0"/>
              <a:buChar char="•"/>
            </a:pPr>
            <a:r>
              <a:rPr lang="en-AU" dirty="0"/>
              <a:t>Therefore, the only form of non-repudiation we have in blockchains is that TX happened, but not about its actual sender or the data it embeds.</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9</a:t>
            </a:fld>
            <a:endParaRPr lang="en-AU" dirty="0"/>
          </a:p>
        </p:txBody>
      </p:sp>
    </p:spTree>
    <p:extLst>
      <p:ext uri="{BB962C8B-B14F-4D97-AF65-F5344CB8AC3E}">
        <p14:creationId xmlns:p14="http://schemas.microsoft.com/office/powerpoint/2010/main" val="1159924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Accountability is the degree to which actions of an entity can be traced uniquely to the entity. This requires keeping track of everything to say who did what.</a:t>
            </a:r>
          </a:p>
          <a:p>
            <a:pPr marL="171450" indent="-171450">
              <a:buFont typeface="Arial" panose="020B0604020202020204" pitchFamily="34" charset="0"/>
              <a:buChar char="•"/>
            </a:pPr>
            <a:r>
              <a:rPr lang="en-AU" dirty="0"/>
              <a:t>Transaction signature may be the only trace a party leaves (they may have additional traces based on data included in a transaction).</a:t>
            </a:r>
          </a:p>
          <a:p>
            <a:pPr marL="628650" lvl="1" indent="-171450">
              <a:buFont typeface="Arial" panose="020B0604020202020204" pitchFamily="34" charset="0"/>
              <a:buChar char="•"/>
            </a:pPr>
            <a:r>
              <a:rPr lang="en-AU" dirty="0"/>
              <a:t>To understand who’s behind an account, we need to be sure whether only a single party controls the private key, e.g., the key could be compromised or shared (people still share passwords).</a:t>
            </a:r>
          </a:p>
          <a:p>
            <a:pPr marL="628650" lvl="1" indent="-171450">
              <a:buFont typeface="Arial" panose="020B0604020202020204" pitchFamily="34" charset="0"/>
              <a:buChar char="•"/>
            </a:pPr>
            <a:r>
              <a:rPr lang="en-AU" dirty="0"/>
              <a:t>Therefore, good key management is critical to ensure authenticity.</a:t>
            </a:r>
          </a:p>
          <a:p>
            <a:pPr marL="171450" indent="-171450">
              <a:buFont typeface="Arial" panose="020B0604020202020204" pitchFamily="34" charset="0"/>
              <a:buChar char="•"/>
            </a:pPr>
            <a:r>
              <a:rPr lang="en-AU" dirty="0"/>
              <a:t>Most public blockchains try not to provide accountability by hiding the identity of transacting parties.</a:t>
            </a:r>
          </a:p>
          <a:p>
            <a:pPr marL="628650" lvl="1" indent="-171450">
              <a:buFont typeface="Arial" panose="020B0604020202020204" pitchFamily="34" charset="0"/>
              <a:buChar char="•"/>
            </a:pPr>
            <a:r>
              <a:rPr lang="en-AU" dirty="0"/>
              <a:t>However, pseudonymous IDs in Bitcoin and Ethereum are too weak to prevent re-identification as they can be linked to IP addresses, withdrawals at exchanges, or even some social media discussions.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Cryptocurrencies like Zcash, Dash, and Monero try to provide anonymity like cash using techniques like transaction mixing services, zero-knowledge proofs, and ring signatures (a signature generated by multiple parties). Such coins are called “</a:t>
            </a:r>
            <a:r>
              <a:rPr lang="en-AU" sz="1200" b="0" i="0" u="none" strike="noStrike" kern="1200" dirty="0">
                <a:solidFill>
                  <a:schemeClr val="tx1"/>
                </a:solidFill>
                <a:effectLst/>
                <a:latin typeface="+mn-lt"/>
                <a:ea typeface="+mn-ea"/>
                <a:cs typeface="+mn-cs"/>
              </a:rPr>
              <a:t>privacy coins</a:t>
            </a:r>
            <a:r>
              <a:rPr lang="en-AU" dirty="0"/>
              <a:t>“ See https://www.comparitech.com/crypto/anonymous-cryptocurrency-monerto-zcash/ for details.</a:t>
            </a:r>
          </a:p>
          <a:p>
            <a:pPr marL="171450" indent="-171450">
              <a:buFont typeface="Arial" panose="020B0604020202020204" pitchFamily="34" charset="0"/>
              <a:buChar char="•"/>
            </a:pPr>
            <a:r>
              <a:rPr lang="en-AU" dirty="0"/>
              <a:t>Private blockchains are normally permissioned; hence, know who the users are. Typically use digital certificates issued by trusted certificate authorities.</a:t>
            </a:r>
          </a:p>
          <a:p>
            <a:pPr marL="171450" indent="-171450">
              <a:buFont typeface="Arial" panose="020B0604020202020204" pitchFamily="34" charset="0"/>
              <a:buChar char="•"/>
            </a:pPr>
            <a:r>
              <a:rPr lang="en-AU" dirty="0"/>
              <a:t>We need to consider KYC/AML-CTF regulations</a:t>
            </a:r>
          </a:p>
          <a:p>
            <a:pPr marL="628650" lvl="1" indent="-171450">
              <a:buFont typeface="Arial" panose="020B0604020202020204" pitchFamily="34" charset="0"/>
              <a:buChar char="•"/>
            </a:pPr>
            <a:r>
              <a:rPr lang="en-AU" dirty="0"/>
              <a:t>KYC – Know Your Customer</a:t>
            </a:r>
          </a:p>
          <a:p>
            <a:pPr marL="628650" lvl="1" indent="-171450">
              <a:buFont typeface="Arial" panose="020B0604020202020204" pitchFamily="34" charset="0"/>
              <a:buChar char="•"/>
            </a:pPr>
            <a:r>
              <a:rPr lang="en-AU" dirty="0"/>
              <a:t>AML – Anti-Money Laundering</a:t>
            </a:r>
          </a:p>
          <a:p>
            <a:pPr marL="628650" lvl="1" indent="-171450">
              <a:buFont typeface="Arial" panose="020B0604020202020204" pitchFamily="34" charset="0"/>
              <a:buChar char="•"/>
            </a:pPr>
            <a:r>
              <a:rPr lang="en-AU" dirty="0"/>
              <a:t>CFT – Counter-Terrorism Financing</a:t>
            </a:r>
          </a:p>
          <a:p>
            <a:pPr marL="628650" lvl="1" indent="-171450">
              <a:buFont typeface="Arial" panose="020B0604020202020204" pitchFamily="34" charset="0"/>
              <a:buChar char="•"/>
            </a:pPr>
            <a:r>
              <a:rPr lang="en-AU" dirty="0"/>
              <a:t>E.g., Australian AUSTRAC regulation requires KYC/AML by cryptocurrency exchanges. However, this can’t be enforced at decentralised exchanges</a:t>
            </a:r>
          </a:p>
          <a:p>
            <a:pPr marL="628650" lvl="1" indent="-171450">
              <a:buFont typeface="Arial" panose="020B0604020202020204" pitchFamily="34" charset="0"/>
              <a:buChar char="•"/>
            </a:pPr>
            <a:r>
              <a:rPr lang="en-AU" dirty="0"/>
              <a:t>Authentication required by these regulations requires some off-chain mechanism(s) to establish an identity.</a:t>
            </a:r>
          </a:p>
          <a:p>
            <a:pPr marL="628650" lvl="1" indent="-171450">
              <a:buFont typeface="Arial" panose="020B0604020202020204" pitchFamily="34" charset="0"/>
              <a:buChar char="•"/>
            </a:pPr>
            <a:r>
              <a:rPr lang="en-AU" dirty="0"/>
              <a:t>Blockchain can be used to communicate or protect the integrity of KYC information, e.g. a trusted party may issue a certificate that is stored on a blockchain to confirm one’s self-sovereign identity.</a:t>
            </a:r>
          </a:p>
        </p:txBody>
      </p:sp>
      <p:sp>
        <p:nvSpPr>
          <p:cNvPr id="4" name="Slide Number Placeholder 3"/>
          <p:cNvSpPr>
            <a:spLocks noGrp="1"/>
          </p:cNvSpPr>
          <p:nvPr>
            <p:ph type="sldNum" sz="quarter" idx="5"/>
          </p:nvPr>
        </p:nvSpPr>
        <p:spPr/>
        <p:txBody>
          <a:bodyPr/>
          <a:lstStyle/>
          <a:p>
            <a:fld id="{CC27A11D-AD98-434C-A1DD-B0717C45F4BF}" type="slidenum">
              <a:rPr lang="en-AU" smtClean="0"/>
              <a:t>10</a:t>
            </a:fld>
            <a:endParaRPr lang="en-AU" dirty="0"/>
          </a:p>
        </p:txBody>
      </p:sp>
    </p:spTree>
    <p:extLst>
      <p:ext uri="{BB962C8B-B14F-4D97-AF65-F5344CB8AC3E}">
        <p14:creationId xmlns:p14="http://schemas.microsoft.com/office/powerpoint/2010/main" val="30107888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en-GB"/>
              <a:t>Click to edit Master title style</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41934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5B4413E4-E76D-8391-5C15-69D6AF7C7176}"/>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9820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6B2AB160-4C12-2553-8F79-E2193314B755}"/>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81540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C118C86D-A805-477E-89E8-A4757721E28A}"/>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0561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642938" y="1257322"/>
            <a:ext cx="6809382" cy="4000444"/>
          </a:xfrm>
        </p:spPr>
        <p:txBody>
          <a:bodyPr anchor="b" anchorCtr="0"/>
          <a:lstStyle>
            <a:lvl1pPr marL="0" indent="0">
              <a:spcAft>
                <a:spcPts val="0"/>
              </a:spcAft>
              <a:buFontTx/>
              <a:buNone/>
              <a:defRPr sz="4400" b="0">
                <a:solidFill>
                  <a:schemeClr val="bg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79223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7739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9918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1260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74521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7984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67203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Tree>
    <p:extLst>
      <p:ext uri="{BB962C8B-B14F-4D97-AF65-F5344CB8AC3E}">
        <p14:creationId xmlns:p14="http://schemas.microsoft.com/office/powerpoint/2010/main" val="427714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en-GB"/>
              <a:t>Click to edit Master title style</a:t>
            </a:r>
            <a:endParaRPr lang="de-DE" dirty="0"/>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33389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68910531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4" r:id="rId8"/>
    <p:sldLayoutId id="2147483825" r:id="rId9"/>
    <p:sldLayoutId id="2147483826" r:id="rId10"/>
    <p:sldLayoutId id="2147483827" r:id="rId11"/>
    <p:sldLayoutId id="2147483828" r:id="rId12"/>
    <p:sldLayoutId id="2147483830"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arxiv.org/pdf/1605.0543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600" dirty="0"/>
              <a:t>Characteristics &amp; Limitations:</a:t>
            </a:r>
            <a:br>
              <a:rPr lang="en-AU" sz="3600" dirty="0"/>
            </a:br>
            <a:r>
              <a:rPr lang="en-AU" sz="3200" dirty="0"/>
              <a:t>Security, Privacy, &amp; Data Quality</a:t>
            </a:r>
            <a:endParaRPr lang="en-AU" sz="3200" noProof="0" dirty="0"/>
          </a:p>
        </p:txBody>
      </p:sp>
      <p:sp>
        <p:nvSpPr>
          <p:cNvPr id="5" name="Rectangle 3">
            <a:extLst>
              <a:ext uri="{FF2B5EF4-FFF2-40B4-BE49-F238E27FC236}">
                <a16:creationId xmlns:a16="http://schemas.microsoft.com/office/drawing/2014/main" id="{B31DAE7B-3194-4C04-B590-3EDA09C3107B}"/>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some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3C645F-F0E8-44DB-8F5A-FA1054B74824}"/>
              </a:ext>
            </a:extLst>
          </p:cNvPr>
          <p:cNvSpPr>
            <a:spLocks noGrp="1"/>
          </p:cNvSpPr>
          <p:nvPr>
            <p:ph idx="1"/>
          </p:nvPr>
        </p:nvSpPr>
        <p:spPr>
          <a:xfrm>
            <a:off x="647700" y="1273175"/>
            <a:ext cx="7912100" cy="3913188"/>
          </a:xfrm>
        </p:spPr>
        <p:txBody>
          <a:bodyPr>
            <a:normAutofit fontScale="92500" lnSpcReduction="20000"/>
          </a:bodyPr>
          <a:lstStyle/>
          <a:p>
            <a:r>
              <a:rPr lang="en-AU" dirty="0"/>
              <a:t>TX signature may be the only trace a party leaves</a:t>
            </a:r>
          </a:p>
          <a:p>
            <a:pPr lvl="1"/>
            <a:r>
              <a:rPr lang="en-AU" sz="1800" dirty="0"/>
              <a:t>Does a single party control the private key?</a:t>
            </a:r>
          </a:p>
          <a:p>
            <a:pPr lvl="1"/>
            <a:r>
              <a:rPr lang="en-AU" sz="1800" dirty="0"/>
              <a:t>Good key management is critical!</a:t>
            </a:r>
          </a:p>
          <a:p>
            <a:r>
              <a:rPr lang="en-AU" dirty="0"/>
              <a:t>Most public blockchains try not to provide accountability</a:t>
            </a:r>
          </a:p>
          <a:p>
            <a:pPr lvl="1"/>
            <a:r>
              <a:rPr lang="en-AU" sz="1900" dirty="0"/>
              <a:t>Pseudonymous IDs are too weak to prevent re-identification</a:t>
            </a:r>
          </a:p>
          <a:p>
            <a:pPr lvl="1"/>
            <a:r>
              <a:rPr lang="en-AU" sz="1900" dirty="0"/>
              <a:t>Cryptocurrencies like Zcash, Dash, &amp; Monero try to provide anonymity like cash</a:t>
            </a:r>
          </a:p>
          <a:p>
            <a:r>
              <a:rPr lang="en-AU" dirty="0"/>
              <a:t>Private blockchains are normally permissioned; hence, know who users are</a:t>
            </a:r>
          </a:p>
          <a:p>
            <a:r>
              <a:rPr lang="en-AU" dirty="0"/>
              <a:t>KYC/AML-CTF</a:t>
            </a:r>
          </a:p>
          <a:p>
            <a:pPr lvl="1"/>
            <a:r>
              <a:rPr lang="en-AU" sz="1900" dirty="0"/>
              <a:t>Know Your Customer / Anti-Money Laundering, Counter-Terrorism Financing</a:t>
            </a:r>
          </a:p>
          <a:p>
            <a:pPr lvl="2"/>
            <a:r>
              <a:rPr lang="en-AU" sz="1900" dirty="0"/>
              <a:t>e.g., Australian AUSTRAC regulation requires KYC/AML by crypto-currency exchanges</a:t>
            </a:r>
          </a:p>
          <a:p>
            <a:pPr lvl="1"/>
            <a:r>
              <a:rPr lang="en-AU" sz="1900" dirty="0"/>
              <a:t>Authentication requires off-chain mechanisms to establish identity</a:t>
            </a:r>
          </a:p>
          <a:p>
            <a:pPr lvl="1"/>
            <a:r>
              <a:rPr lang="en-AU" sz="1900" dirty="0"/>
              <a:t>Blockchain can be used to communicate or protect integrity of KYC information</a:t>
            </a:r>
          </a:p>
        </p:txBody>
      </p:sp>
      <p:sp>
        <p:nvSpPr>
          <p:cNvPr id="3" name="Title 2">
            <a:extLst>
              <a:ext uri="{FF2B5EF4-FFF2-40B4-BE49-F238E27FC236}">
                <a16:creationId xmlns:a16="http://schemas.microsoft.com/office/drawing/2014/main" id="{468E48A6-55EF-40EB-962E-DF62357A9B5F}"/>
              </a:ext>
            </a:extLst>
          </p:cNvPr>
          <p:cNvSpPr>
            <a:spLocks noGrp="1"/>
          </p:cNvSpPr>
          <p:nvPr>
            <p:ph type="title"/>
          </p:nvPr>
        </p:nvSpPr>
        <p:spPr>
          <a:xfrm>
            <a:off x="648000" y="287999"/>
            <a:ext cx="6631640" cy="648000"/>
          </a:xfrm>
        </p:spPr>
        <p:txBody>
          <a:bodyPr/>
          <a:lstStyle/>
          <a:p>
            <a:r>
              <a:rPr lang="en-AU" dirty="0"/>
              <a:t>Accountability</a:t>
            </a:r>
          </a:p>
        </p:txBody>
      </p:sp>
      <p:sp>
        <p:nvSpPr>
          <p:cNvPr id="5" name="Slide Number Placeholder 4">
            <a:extLst>
              <a:ext uri="{FF2B5EF4-FFF2-40B4-BE49-F238E27FC236}">
                <a16:creationId xmlns:a16="http://schemas.microsoft.com/office/drawing/2014/main" id="{0AEEAC40-9769-2722-AD71-4BD703287666}"/>
              </a:ext>
            </a:extLst>
          </p:cNvPr>
          <p:cNvSpPr>
            <a:spLocks noGrp="1"/>
          </p:cNvSpPr>
          <p:nvPr>
            <p:ph type="sldNum" sz="quarter" idx="12"/>
          </p:nvPr>
        </p:nvSpPr>
        <p:spPr>
          <a:xfrm>
            <a:off x="6712882" y="5368406"/>
            <a:ext cx="1855118" cy="224836"/>
          </a:xfrm>
        </p:spPr>
        <p:txBody>
          <a:bodyPr/>
          <a:lstStyle/>
          <a:p>
            <a:fld id="{97F98C0B-273E-428A-ABCF-EBED2BA25188}" type="slidenum">
              <a:rPr lang="en-US" smtClean="0"/>
              <a:pPr/>
              <a:t>10</a:t>
            </a:fld>
            <a:endParaRPr lang="en-US"/>
          </a:p>
        </p:txBody>
      </p:sp>
    </p:spTree>
    <p:extLst>
      <p:ext uri="{BB962C8B-B14F-4D97-AF65-F5344CB8AC3E}">
        <p14:creationId xmlns:p14="http://schemas.microsoft.com/office/powerpoint/2010/main" val="24328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04719B-3C1B-4FF3-847A-E9D7A16E0187}"/>
              </a:ext>
            </a:extLst>
          </p:cNvPr>
          <p:cNvSpPr>
            <a:spLocks noGrp="1"/>
          </p:cNvSpPr>
          <p:nvPr>
            <p:ph idx="1"/>
          </p:nvPr>
        </p:nvSpPr>
        <p:spPr>
          <a:xfrm>
            <a:off x="647700" y="1273174"/>
            <a:ext cx="7912100" cy="3908425"/>
          </a:xfrm>
        </p:spPr>
        <p:txBody>
          <a:bodyPr>
            <a:normAutofit/>
          </a:bodyPr>
          <a:lstStyle/>
          <a:p>
            <a:r>
              <a:rPr lang="en-AU" dirty="0"/>
              <a:t>Many blockchain-based applications try to improve authenticity of a party or asset</a:t>
            </a:r>
          </a:p>
          <a:p>
            <a:pPr lvl="1"/>
            <a:r>
              <a:rPr lang="en-AU" sz="1800" dirty="0"/>
              <a:t>E.g., digital identity, NFTs, &amp; goods on a supply chain</a:t>
            </a:r>
          </a:p>
          <a:p>
            <a:r>
              <a:rPr lang="en-AU" dirty="0"/>
              <a:t>Digital assets</a:t>
            </a:r>
          </a:p>
          <a:p>
            <a:pPr lvl="1"/>
            <a:r>
              <a:rPr lang="en-AU" sz="1800" dirty="0"/>
              <a:t>Blockchains can ensure authenticity of entirely on-chain assets</a:t>
            </a:r>
          </a:p>
          <a:p>
            <a:pPr lvl="1"/>
            <a:r>
              <a:rPr lang="en-AU" sz="1800" dirty="0"/>
              <a:t>Hard to guarantee for other digital assets</a:t>
            </a:r>
          </a:p>
          <a:p>
            <a:r>
              <a:rPr lang="en-AU" dirty="0"/>
              <a:t>Physical assets</a:t>
            </a:r>
          </a:p>
          <a:p>
            <a:pPr lvl="1"/>
            <a:r>
              <a:rPr lang="en-AU" sz="1800" dirty="0"/>
              <a:t>Hard to guarantee</a:t>
            </a:r>
          </a:p>
          <a:p>
            <a:pPr lvl="1"/>
            <a:r>
              <a:rPr lang="en-AU" sz="1800" dirty="0"/>
              <a:t>A unique physical “fingerprint”, e.g., DNA, diamonds, chemical composition?</a:t>
            </a:r>
          </a:p>
          <a:p>
            <a:r>
              <a:rPr lang="en-AU" dirty="0"/>
              <a:t>Blockchain can track authoritative data signed by an authority confirming its authenticity</a:t>
            </a:r>
          </a:p>
          <a:p>
            <a:pPr lvl="1"/>
            <a:r>
              <a:rPr lang="en-AU" dirty="0"/>
              <a:t>E.g., Oracles</a:t>
            </a:r>
          </a:p>
        </p:txBody>
      </p:sp>
      <p:sp>
        <p:nvSpPr>
          <p:cNvPr id="3" name="Title 2">
            <a:extLst>
              <a:ext uri="{FF2B5EF4-FFF2-40B4-BE49-F238E27FC236}">
                <a16:creationId xmlns:a16="http://schemas.microsoft.com/office/drawing/2014/main" id="{DCCB4B4D-DB50-43F1-90C4-E113DE1B3D7E}"/>
              </a:ext>
            </a:extLst>
          </p:cNvPr>
          <p:cNvSpPr>
            <a:spLocks noGrp="1"/>
          </p:cNvSpPr>
          <p:nvPr>
            <p:ph type="title"/>
          </p:nvPr>
        </p:nvSpPr>
        <p:spPr>
          <a:xfrm>
            <a:off x="648000" y="287999"/>
            <a:ext cx="6631640" cy="648000"/>
          </a:xfrm>
        </p:spPr>
        <p:txBody>
          <a:bodyPr/>
          <a:lstStyle/>
          <a:p>
            <a:r>
              <a:rPr lang="en-AU" dirty="0"/>
              <a:t>Authenticity</a:t>
            </a:r>
          </a:p>
        </p:txBody>
      </p:sp>
      <p:sp>
        <p:nvSpPr>
          <p:cNvPr id="5" name="Slide Number Placeholder 4">
            <a:extLst>
              <a:ext uri="{FF2B5EF4-FFF2-40B4-BE49-F238E27FC236}">
                <a16:creationId xmlns:a16="http://schemas.microsoft.com/office/drawing/2014/main" id="{2844999B-5DA2-1D64-D78A-59CEC139C16E}"/>
              </a:ext>
            </a:extLst>
          </p:cNvPr>
          <p:cNvSpPr>
            <a:spLocks noGrp="1"/>
          </p:cNvSpPr>
          <p:nvPr>
            <p:ph type="sldNum" sz="quarter" idx="12"/>
          </p:nvPr>
        </p:nvSpPr>
        <p:spPr>
          <a:xfrm>
            <a:off x="6712882" y="5368406"/>
            <a:ext cx="1855118" cy="224836"/>
          </a:xfrm>
        </p:spPr>
        <p:txBody>
          <a:bodyPr/>
          <a:lstStyle/>
          <a:p>
            <a:fld id="{97F98C0B-273E-428A-ABCF-EBED2BA25188}" type="slidenum">
              <a:rPr lang="en-US" smtClean="0"/>
              <a:pPr/>
              <a:t>11</a:t>
            </a:fld>
            <a:endParaRPr lang="en-US"/>
          </a:p>
        </p:txBody>
      </p:sp>
    </p:spTree>
    <p:extLst>
      <p:ext uri="{BB962C8B-B14F-4D97-AF65-F5344CB8AC3E}">
        <p14:creationId xmlns:p14="http://schemas.microsoft.com/office/powerpoint/2010/main" val="21676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F3BA8D-E114-6760-6424-B95638D5C210}"/>
              </a:ext>
            </a:extLst>
          </p:cNvPr>
          <p:cNvSpPr>
            <a:spLocks noGrp="1"/>
          </p:cNvSpPr>
          <p:nvPr>
            <p:ph type="body" sz="quarter" idx="10"/>
          </p:nvPr>
        </p:nvSpPr>
        <p:spPr/>
        <p:txBody>
          <a:bodyPr/>
          <a:lstStyle/>
          <a:p>
            <a:r>
              <a:rPr lang="en-AU" dirty="0"/>
              <a:t>Privacy</a:t>
            </a:r>
          </a:p>
        </p:txBody>
      </p:sp>
    </p:spTree>
    <p:extLst>
      <p:ext uri="{BB962C8B-B14F-4D97-AF65-F5344CB8AC3E}">
        <p14:creationId xmlns:p14="http://schemas.microsoft.com/office/powerpoint/2010/main" val="405451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801998-69C0-4DD0-83CD-635410671FDD}"/>
              </a:ext>
            </a:extLst>
          </p:cNvPr>
          <p:cNvSpPr>
            <a:spLocks noGrp="1"/>
          </p:cNvSpPr>
          <p:nvPr>
            <p:ph idx="1"/>
          </p:nvPr>
        </p:nvSpPr>
        <p:spPr>
          <a:xfrm>
            <a:off x="647700" y="1273174"/>
            <a:ext cx="7912100" cy="3927475"/>
          </a:xfrm>
        </p:spPr>
        <p:txBody>
          <a:bodyPr>
            <a:normAutofit fontScale="92500" lnSpcReduction="10000"/>
          </a:bodyPr>
          <a:lstStyle/>
          <a:p>
            <a:r>
              <a:rPr lang="en-AU" dirty="0"/>
              <a:t>Similar but different to confidentiality</a:t>
            </a:r>
          </a:p>
          <a:p>
            <a:pPr lvl="1"/>
            <a:r>
              <a:rPr lang="en-AU" sz="1900" dirty="0"/>
              <a:t>Simple distinction – confidentiality is about data, &amp; privacy is about individual</a:t>
            </a:r>
          </a:p>
          <a:p>
            <a:r>
              <a:rPr lang="en-AU" dirty="0"/>
              <a:t>Privacy is an individual’s desire to control access of others to themselves &amp; not just information</a:t>
            </a:r>
          </a:p>
          <a:p>
            <a:pPr lvl="1"/>
            <a:r>
              <a:rPr lang="en-AU" sz="1900" dirty="0"/>
              <a:t>Having control over extent, timing, &amp; circumstances of sharing oneself</a:t>
            </a:r>
          </a:p>
          <a:p>
            <a:pPr lvl="1"/>
            <a:r>
              <a:rPr lang="en-AU" sz="1900" dirty="0"/>
              <a:t>e.g., physical privacy in your house, privacy on your crypto-asset ownership</a:t>
            </a:r>
          </a:p>
          <a:p>
            <a:pPr lvl="1"/>
            <a:r>
              <a:rPr lang="en-AU" sz="1900" dirty="0"/>
              <a:t>Individual can be a person, organisation, or an entity</a:t>
            </a:r>
            <a:endParaRPr lang="en-AU" dirty="0"/>
          </a:p>
          <a:p>
            <a:r>
              <a:rPr lang="en-AU" dirty="0"/>
              <a:t>Even for information, privacy has different regulations than confidentiality</a:t>
            </a:r>
          </a:p>
          <a:p>
            <a:pPr lvl="1"/>
            <a:r>
              <a:rPr lang="en-AU" sz="1900" dirty="0"/>
              <a:t>Privacy Act in Australia, General Data Protection Regulation (GDPR) in Europe</a:t>
            </a:r>
          </a:p>
          <a:p>
            <a:pPr lvl="1"/>
            <a:r>
              <a:rPr lang="en-AU" sz="1900" dirty="0"/>
              <a:t>Confidentiality comes from common law</a:t>
            </a:r>
          </a:p>
          <a:p>
            <a:r>
              <a:rPr lang="en-AU" dirty="0"/>
              <a:t>Privacy is more than preventing unauthorised access to confidential, private, or other sensitive information</a:t>
            </a:r>
          </a:p>
          <a:p>
            <a:pPr lvl="1"/>
            <a:r>
              <a:rPr lang="en-AU" sz="1900" dirty="0"/>
              <a:t>Also, about what data are being collected, how &amp; why data are shared or used … </a:t>
            </a:r>
          </a:p>
        </p:txBody>
      </p:sp>
      <p:sp>
        <p:nvSpPr>
          <p:cNvPr id="3" name="Title 2">
            <a:extLst>
              <a:ext uri="{FF2B5EF4-FFF2-40B4-BE49-F238E27FC236}">
                <a16:creationId xmlns:a16="http://schemas.microsoft.com/office/drawing/2014/main" id="{F7B53D68-6056-4BCA-8BE1-0984EDCBD510}"/>
              </a:ext>
            </a:extLst>
          </p:cNvPr>
          <p:cNvSpPr>
            <a:spLocks noGrp="1"/>
          </p:cNvSpPr>
          <p:nvPr>
            <p:ph type="title"/>
          </p:nvPr>
        </p:nvSpPr>
        <p:spPr>
          <a:xfrm>
            <a:off x="648000" y="287999"/>
            <a:ext cx="6631640" cy="648000"/>
          </a:xfrm>
        </p:spPr>
        <p:txBody>
          <a:bodyPr/>
          <a:lstStyle/>
          <a:p>
            <a:r>
              <a:rPr lang="en-AU" dirty="0"/>
              <a:t>Privacy</a:t>
            </a:r>
          </a:p>
        </p:txBody>
      </p:sp>
      <p:sp>
        <p:nvSpPr>
          <p:cNvPr id="5" name="Slide Number Placeholder 4">
            <a:extLst>
              <a:ext uri="{FF2B5EF4-FFF2-40B4-BE49-F238E27FC236}">
                <a16:creationId xmlns:a16="http://schemas.microsoft.com/office/drawing/2014/main" id="{B15680F5-84AF-0F30-A03C-2C96C7739FC4}"/>
              </a:ext>
            </a:extLst>
          </p:cNvPr>
          <p:cNvSpPr>
            <a:spLocks noGrp="1"/>
          </p:cNvSpPr>
          <p:nvPr>
            <p:ph type="sldNum" sz="quarter" idx="12"/>
          </p:nvPr>
        </p:nvSpPr>
        <p:spPr>
          <a:xfrm>
            <a:off x="6712882" y="5368406"/>
            <a:ext cx="1855118" cy="224836"/>
          </a:xfrm>
        </p:spPr>
        <p:txBody>
          <a:bodyPr/>
          <a:lstStyle/>
          <a:p>
            <a:fld id="{97F98C0B-273E-428A-ABCF-EBED2BA25188}" type="slidenum">
              <a:rPr lang="en-US" smtClean="0"/>
              <a:pPr/>
              <a:t>13</a:t>
            </a:fld>
            <a:endParaRPr lang="en-US"/>
          </a:p>
        </p:txBody>
      </p:sp>
      <p:pic>
        <p:nvPicPr>
          <p:cNvPr id="11" name="Graphic 10" descr="Security camera with solid fill">
            <a:extLst>
              <a:ext uri="{FF2B5EF4-FFF2-40B4-BE49-F238E27FC236}">
                <a16:creationId xmlns:a16="http://schemas.microsoft.com/office/drawing/2014/main" id="{CE6762B9-DA4B-6920-EEFB-5C773E7AC8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78775" y="390525"/>
            <a:ext cx="914400" cy="914400"/>
          </a:xfrm>
          <a:prstGeom prst="rect">
            <a:avLst/>
          </a:prstGeom>
        </p:spPr>
      </p:pic>
    </p:spTree>
    <p:extLst>
      <p:ext uri="{BB962C8B-B14F-4D97-AF65-F5344CB8AC3E}">
        <p14:creationId xmlns:p14="http://schemas.microsoft.com/office/powerpoint/2010/main" val="2682131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E7EB0F-7927-2E47-BE9F-683F17245CA9}"/>
              </a:ext>
            </a:extLst>
          </p:cNvPr>
          <p:cNvSpPr>
            <a:spLocks noGrp="1"/>
          </p:cNvSpPr>
          <p:nvPr>
            <p:ph type="title"/>
          </p:nvPr>
        </p:nvSpPr>
        <p:spPr/>
        <p:txBody>
          <a:bodyPr/>
          <a:lstStyle/>
          <a:p>
            <a:r>
              <a:rPr lang="en-AU" dirty="0"/>
              <a:t>Requirements of Privacy Regulations</a:t>
            </a:r>
          </a:p>
        </p:txBody>
      </p:sp>
      <p:graphicFrame>
        <p:nvGraphicFramePr>
          <p:cNvPr id="7" name="Table 6">
            <a:extLst>
              <a:ext uri="{FF2B5EF4-FFF2-40B4-BE49-F238E27FC236}">
                <a16:creationId xmlns:a16="http://schemas.microsoft.com/office/drawing/2014/main" id="{FD200BAD-A5F6-86EF-3193-7E87F61BC1B0}"/>
              </a:ext>
            </a:extLst>
          </p:cNvPr>
          <p:cNvGraphicFramePr>
            <a:graphicFrameLocks noGrp="1"/>
          </p:cNvGraphicFramePr>
          <p:nvPr>
            <p:extLst>
              <p:ext uri="{D42A27DB-BD31-4B8C-83A1-F6EECF244321}">
                <p14:modId xmlns:p14="http://schemas.microsoft.com/office/powerpoint/2010/main" val="3364436793"/>
              </p:ext>
            </p:extLst>
          </p:nvPr>
        </p:nvGraphicFramePr>
        <p:xfrm>
          <a:off x="648000" y="1375742"/>
          <a:ext cx="7920000" cy="3673539"/>
        </p:xfrm>
        <a:graphic>
          <a:graphicData uri="http://schemas.openxmlformats.org/drawingml/2006/table">
            <a:tbl>
              <a:tblPr firstRow="1" bandRow="1">
                <a:tableStyleId>{5C22544A-7EE6-4342-B048-85BDC9FD1C3A}</a:tableStyleId>
              </a:tblPr>
              <a:tblGrid>
                <a:gridCol w="3681980">
                  <a:extLst>
                    <a:ext uri="{9D8B030D-6E8A-4147-A177-3AD203B41FA5}">
                      <a16:colId xmlns:a16="http://schemas.microsoft.com/office/drawing/2014/main" val="488220279"/>
                    </a:ext>
                  </a:extLst>
                </a:gridCol>
                <a:gridCol w="4238020">
                  <a:extLst>
                    <a:ext uri="{9D8B030D-6E8A-4147-A177-3AD203B41FA5}">
                      <a16:colId xmlns:a16="http://schemas.microsoft.com/office/drawing/2014/main" val="939119006"/>
                    </a:ext>
                  </a:extLst>
                </a:gridCol>
              </a:tblGrid>
              <a:tr h="419058">
                <a:tc>
                  <a:txBody>
                    <a:bodyPr/>
                    <a:lstStyle/>
                    <a:p>
                      <a:pPr algn="ctr"/>
                      <a:r>
                        <a:rPr lang="en-AU" sz="1800" dirty="0"/>
                        <a:t>Privacy Requirements</a:t>
                      </a:r>
                    </a:p>
                  </a:txBody>
                  <a:tcPr marL="68580" marR="68580" marT="34290" marB="34290"/>
                </a:tc>
                <a:tc>
                  <a:txBody>
                    <a:bodyPr/>
                    <a:lstStyle/>
                    <a:p>
                      <a:pPr algn="ctr"/>
                      <a:r>
                        <a:rPr lang="en-AU" sz="1800" dirty="0"/>
                        <a:t>Blockchain Support</a:t>
                      </a:r>
                    </a:p>
                  </a:txBody>
                  <a:tcPr marL="68580" marR="68580" marT="34290" marB="34290"/>
                </a:tc>
                <a:extLst>
                  <a:ext uri="{0D108BD9-81ED-4DB2-BD59-A6C34878D82A}">
                    <a16:rowId xmlns:a16="http://schemas.microsoft.com/office/drawing/2014/main" val="4050124866"/>
                  </a:ext>
                </a:extLst>
              </a:tr>
              <a:tr h="894361">
                <a:tc>
                  <a:txBody>
                    <a:bodyPr/>
                    <a:lstStyle/>
                    <a:p>
                      <a:r>
                        <a:rPr lang="en-AU" sz="1800" dirty="0"/>
                        <a:t>Access (&amp; timeliness of access) – right to access their personal data without undue delay </a:t>
                      </a:r>
                    </a:p>
                  </a:txBody>
                  <a:tcPr marL="68580" marR="68580" marT="34290" marB="34290"/>
                </a:tc>
                <a:tc>
                  <a:txBody>
                    <a:bodyPr/>
                    <a:lstStyle/>
                    <a:p>
                      <a:pPr marL="342900" indent="-342900">
                        <a:buFont typeface="Arial" panose="020B0604020202020204" pitchFamily="34" charset="0"/>
                        <a:buChar char="•"/>
                      </a:pPr>
                      <a:r>
                        <a:rPr lang="en-AU" sz="1800" dirty="0"/>
                        <a:t>Permissionless blockchains – Open to all</a:t>
                      </a:r>
                    </a:p>
                    <a:p>
                      <a:pPr marL="342900" indent="-342900">
                        <a:buFont typeface="Arial" panose="020B0604020202020204" pitchFamily="34" charset="0"/>
                        <a:buChar char="•"/>
                      </a:pPr>
                      <a:r>
                        <a:rPr lang="en-AU" sz="1800" dirty="0"/>
                        <a:t>Permissioned blockchains – Possible to grant timely access</a:t>
                      </a:r>
                    </a:p>
                  </a:txBody>
                  <a:tcPr marL="68580" marR="68580" marT="34290" marB="34290"/>
                </a:tc>
                <a:extLst>
                  <a:ext uri="{0D108BD9-81ED-4DB2-BD59-A6C34878D82A}">
                    <a16:rowId xmlns:a16="http://schemas.microsoft.com/office/drawing/2014/main" val="311107430"/>
                  </a:ext>
                </a:extLst>
              </a:tr>
              <a:tr h="645620">
                <a:tc>
                  <a:txBody>
                    <a:bodyPr/>
                    <a:lstStyle/>
                    <a:p>
                      <a:r>
                        <a:rPr lang="en-AU" sz="1800" dirty="0"/>
                        <a:t>Rectification – right to correct inaccurate data concerning him/her</a:t>
                      </a:r>
                    </a:p>
                  </a:txBody>
                  <a:tcPr marL="68580" marR="68580" marT="34290" marB="34290"/>
                </a:tc>
                <a:tc>
                  <a:txBody>
                    <a:bodyPr/>
                    <a:lstStyle/>
                    <a:p>
                      <a:pPr marL="342900" indent="-342900">
                        <a:buFont typeface="Arial" panose="020B0604020202020204" pitchFamily="34" charset="0"/>
                        <a:buChar char="•"/>
                      </a:pPr>
                      <a:r>
                        <a:rPr lang="en-AU" sz="1800" dirty="0"/>
                        <a:t>Append only</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dirty="0"/>
                        <a:t>Depends on ownership of ledger state</a:t>
                      </a:r>
                    </a:p>
                  </a:txBody>
                  <a:tcPr marL="68580" marR="68580" marT="34290" marB="34290"/>
                </a:tc>
                <a:extLst>
                  <a:ext uri="{0D108BD9-81ED-4DB2-BD59-A6C34878D82A}">
                    <a16:rowId xmlns:a16="http://schemas.microsoft.com/office/drawing/2014/main" val="2010762093"/>
                  </a:ext>
                </a:extLst>
              </a:tr>
              <a:tr h="1440915">
                <a:tc>
                  <a:txBody>
                    <a:bodyPr/>
                    <a:lstStyle/>
                    <a:p>
                      <a:r>
                        <a:rPr lang="en-AU" sz="1800" dirty="0"/>
                        <a:t>Restriction of usage – right to consent to use</a:t>
                      </a:r>
                    </a:p>
                  </a:txBody>
                  <a:tcPr marL="68580" marR="68580" marT="34290" marB="34290"/>
                </a:tc>
                <a:tc>
                  <a:txBody>
                    <a:bodyPr/>
                    <a:lstStyle/>
                    <a:p>
                      <a:pPr marL="342900" indent="-342900">
                        <a:buFont typeface="Arial" panose="020B0604020202020204" pitchFamily="34" charset="0"/>
                        <a:buChar char="•"/>
                      </a:pPr>
                      <a:r>
                        <a:rPr lang="en-AU" sz="1800" dirty="0"/>
                        <a:t>Smart contracts can make both consent &amp; usage transparent &amp; auditable</a:t>
                      </a:r>
                    </a:p>
                    <a:p>
                      <a:pPr marL="342900" indent="-342900">
                        <a:buFont typeface="Arial" panose="020B0604020202020204" pitchFamily="34" charset="0"/>
                        <a:buChar char="•"/>
                      </a:pPr>
                      <a:r>
                        <a:rPr lang="en-AU" sz="1800" dirty="0"/>
                        <a:t>Permissioned blockchains – Possible to grant appropriate access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dirty="0"/>
                        <a:t>Permissionless blockchains – Open to all?</a:t>
                      </a:r>
                    </a:p>
                  </a:txBody>
                  <a:tcPr marL="68580" marR="68580" marT="34290" marB="34290"/>
                </a:tc>
                <a:extLst>
                  <a:ext uri="{0D108BD9-81ED-4DB2-BD59-A6C34878D82A}">
                    <a16:rowId xmlns:a16="http://schemas.microsoft.com/office/drawing/2014/main" val="2064545626"/>
                  </a:ext>
                </a:extLst>
              </a:tr>
            </a:tbl>
          </a:graphicData>
        </a:graphic>
      </p:graphicFrame>
      <p:sp>
        <p:nvSpPr>
          <p:cNvPr id="4" name="Slide Number Placeholder 3">
            <a:extLst>
              <a:ext uri="{FF2B5EF4-FFF2-40B4-BE49-F238E27FC236}">
                <a16:creationId xmlns:a16="http://schemas.microsoft.com/office/drawing/2014/main" id="{9029C1C9-CDC9-4AE6-195E-07C0BC1D2355}"/>
              </a:ext>
            </a:extLst>
          </p:cNvPr>
          <p:cNvSpPr>
            <a:spLocks noGrp="1"/>
          </p:cNvSpPr>
          <p:nvPr>
            <p:ph type="sldNum" sz="quarter" idx="4"/>
          </p:nvPr>
        </p:nvSpPr>
        <p:spPr/>
        <p:txBody>
          <a:bodyPr/>
          <a:lstStyle/>
          <a:p>
            <a:fld id="{97F98C0B-273E-428A-ABCF-EBED2BA25188}" type="slidenum">
              <a:rPr lang="en-US" smtClean="0"/>
              <a:t>14</a:t>
            </a:fld>
            <a:endParaRPr lang="en-US"/>
          </a:p>
        </p:txBody>
      </p:sp>
    </p:spTree>
    <p:extLst>
      <p:ext uri="{BB962C8B-B14F-4D97-AF65-F5344CB8AC3E}">
        <p14:creationId xmlns:p14="http://schemas.microsoft.com/office/powerpoint/2010/main" val="2928163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F433-966E-FAF2-4E4C-B8FEB13656D4}"/>
              </a:ext>
            </a:extLst>
          </p:cNvPr>
          <p:cNvSpPr>
            <a:spLocks noGrp="1"/>
          </p:cNvSpPr>
          <p:nvPr>
            <p:ph type="title"/>
          </p:nvPr>
        </p:nvSpPr>
        <p:spPr/>
        <p:txBody>
          <a:bodyPr/>
          <a:lstStyle/>
          <a:p>
            <a:r>
              <a:rPr lang="en-AU" dirty="0"/>
              <a:t>Requirements of Privacy Regulations (Cont.)</a:t>
            </a:r>
          </a:p>
        </p:txBody>
      </p:sp>
      <p:graphicFrame>
        <p:nvGraphicFramePr>
          <p:cNvPr id="4" name="Table 3">
            <a:extLst>
              <a:ext uri="{FF2B5EF4-FFF2-40B4-BE49-F238E27FC236}">
                <a16:creationId xmlns:a16="http://schemas.microsoft.com/office/drawing/2014/main" id="{277409ED-9EDB-8C91-F1CE-6A12F7F35448}"/>
              </a:ext>
            </a:extLst>
          </p:cNvPr>
          <p:cNvGraphicFramePr>
            <a:graphicFrameLocks noGrp="1"/>
          </p:cNvGraphicFramePr>
          <p:nvPr>
            <p:extLst>
              <p:ext uri="{D42A27DB-BD31-4B8C-83A1-F6EECF244321}">
                <p14:modId xmlns:p14="http://schemas.microsoft.com/office/powerpoint/2010/main" val="2241256514"/>
              </p:ext>
            </p:extLst>
          </p:nvPr>
        </p:nvGraphicFramePr>
        <p:xfrm>
          <a:off x="648000" y="1330510"/>
          <a:ext cx="7920000" cy="1959039"/>
        </p:xfrm>
        <a:graphic>
          <a:graphicData uri="http://schemas.openxmlformats.org/drawingml/2006/table">
            <a:tbl>
              <a:tblPr firstRow="1" bandRow="1">
                <a:tableStyleId>{5C22544A-7EE6-4342-B048-85BDC9FD1C3A}</a:tableStyleId>
              </a:tblPr>
              <a:tblGrid>
                <a:gridCol w="4718362">
                  <a:extLst>
                    <a:ext uri="{9D8B030D-6E8A-4147-A177-3AD203B41FA5}">
                      <a16:colId xmlns:a16="http://schemas.microsoft.com/office/drawing/2014/main" val="488220279"/>
                    </a:ext>
                  </a:extLst>
                </a:gridCol>
                <a:gridCol w="3201638">
                  <a:extLst>
                    <a:ext uri="{9D8B030D-6E8A-4147-A177-3AD203B41FA5}">
                      <a16:colId xmlns:a16="http://schemas.microsoft.com/office/drawing/2014/main" val="939119006"/>
                    </a:ext>
                  </a:extLst>
                </a:gridCol>
              </a:tblGrid>
              <a:tr h="419058">
                <a:tc>
                  <a:txBody>
                    <a:bodyPr/>
                    <a:lstStyle/>
                    <a:p>
                      <a:pPr algn="ctr"/>
                      <a:r>
                        <a:rPr lang="en-AU" sz="1800" dirty="0"/>
                        <a:t>Privacy Requirements</a:t>
                      </a:r>
                    </a:p>
                  </a:txBody>
                  <a:tcPr marL="68580" marR="68580" marT="34290" marB="34290"/>
                </a:tc>
                <a:tc>
                  <a:txBody>
                    <a:bodyPr/>
                    <a:lstStyle/>
                    <a:p>
                      <a:pPr algn="ctr"/>
                      <a:r>
                        <a:rPr lang="en-AU" sz="1800" dirty="0"/>
                        <a:t>Blockchain Support</a:t>
                      </a:r>
                    </a:p>
                  </a:txBody>
                  <a:tcPr marL="68580" marR="68580" marT="34290" marB="34290"/>
                </a:tc>
                <a:extLst>
                  <a:ext uri="{0D108BD9-81ED-4DB2-BD59-A6C34878D82A}">
                    <a16:rowId xmlns:a16="http://schemas.microsoft.com/office/drawing/2014/main" val="4050124866"/>
                  </a:ext>
                </a:extLst>
              </a:tr>
              <a:tr h="894361">
                <a:tc>
                  <a:txBody>
                    <a:bodyPr/>
                    <a:lstStyle/>
                    <a:p>
                      <a:r>
                        <a:rPr lang="en-AU" sz="1800" dirty="0"/>
                        <a:t>Portability of personal data – right to receive personal data in a machine-readable format for portability with other services</a:t>
                      </a:r>
                    </a:p>
                  </a:txBody>
                  <a:tcPr marL="68580" marR="68580" marT="34290" marB="34290"/>
                </a:tc>
                <a:tc>
                  <a:txBody>
                    <a:bodyPr/>
                    <a:lstStyle/>
                    <a:p>
                      <a:pPr marL="342900" indent="-342900">
                        <a:buFont typeface="Arial" panose="020B0604020202020204" pitchFamily="34" charset="0"/>
                        <a:buChar char="•"/>
                      </a:pPr>
                      <a:r>
                        <a:rPr lang="en-AU" sz="1800" dirty="0"/>
                        <a:t>Machine-readable, e.g., JSON</a:t>
                      </a:r>
                    </a:p>
                    <a:p>
                      <a:pPr marL="342900" indent="-342900">
                        <a:buFont typeface="Arial" panose="020B0604020202020204" pitchFamily="34" charset="0"/>
                        <a:buChar char="•"/>
                      </a:pPr>
                      <a:r>
                        <a:rPr lang="en-AU" sz="1800" dirty="0"/>
                        <a:t>May not be portable</a:t>
                      </a:r>
                    </a:p>
                  </a:txBody>
                  <a:tcPr marL="68580" marR="68580" marT="34290" marB="34290"/>
                </a:tc>
                <a:extLst>
                  <a:ext uri="{0D108BD9-81ED-4DB2-BD59-A6C34878D82A}">
                    <a16:rowId xmlns:a16="http://schemas.microsoft.com/office/drawing/2014/main" val="311107430"/>
                  </a:ext>
                </a:extLst>
              </a:tr>
              <a:tr h="645620">
                <a:tc>
                  <a:txBody>
                    <a:bodyPr/>
                    <a:lstStyle/>
                    <a:p>
                      <a:r>
                        <a:rPr lang="en-AU" sz="1800" dirty="0"/>
                        <a:t>Right to be forgotten – right to remove personal data concerning him/her without undue delay</a:t>
                      </a:r>
                    </a:p>
                  </a:txBody>
                  <a:tcPr marL="68580" marR="68580" marT="34290" marB="34290"/>
                </a:tc>
                <a:tc>
                  <a:txBody>
                    <a:bodyPr/>
                    <a:lstStyle/>
                    <a:p>
                      <a:pPr marL="342900" indent="-342900">
                        <a:buFont typeface="Arial" panose="020B0604020202020204" pitchFamily="34" charset="0"/>
                        <a:buChar char="•"/>
                      </a:pPr>
                      <a:r>
                        <a:rPr lang="en-AU" sz="1800" dirty="0"/>
                        <a:t>Append only</a:t>
                      </a:r>
                    </a:p>
                  </a:txBody>
                  <a:tcPr marL="68580" marR="68580" marT="34290" marB="34290"/>
                </a:tc>
                <a:extLst>
                  <a:ext uri="{0D108BD9-81ED-4DB2-BD59-A6C34878D82A}">
                    <a16:rowId xmlns:a16="http://schemas.microsoft.com/office/drawing/2014/main" val="2010762093"/>
                  </a:ext>
                </a:extLst>
              </a:tr>
            </a:tbl>
          </a:graphicData>
        </a:graphic>
      </p:graphicFrame>
      <p:pic>
        <p:nvPicPr>
          <p:cNvPr id="5" name="Picture 4">
            <a:extLst>
              <a:ext uri="{FF2B5EF4-FFF2-40B4-BE49-F238E27FC236}">
                <a16:creationId xmlns:a16="http://schemas.microsoft.com/office/drawing/2014/main" id="{F81E8C29-D12C-1ABE-BEA6-F032BA7C314B}"/>
              </a:ext>
            </a:extLst>
          </p:cNvPr>
          <p:cNvPicPr>
            <a:picLocks noChangeAspect="1"/>
          </p:cNvPicPr>
          <p:nvPr/>
        </p:nvPicPr>
        <p:blipFill>
          <a:blip r:embed="rId3"/>
          <a:stretch>
            <a:fillRect/>
          </a:stretch>
        </p:blipFill>
        <p:spPr>
          <a:xfrm>
            <a:off x="395536" y="3659490"/>
            <a:ext cx="4023400" cy="1359536"/>
          </a:xfrm>
          <a:prstGeom prst="rect">
            <a:avLst/>
          </a:prstGeom>
        </p:spPr>
      </p:pic>
      <p:pic>
        <p:nvPicPr>
          <p:cNvPr id="6" name="Picture 5">
            <a:extLst>
              <a:ext uri="{FF2B5EF4-FFF2-40B4-BE49-F238E27FC236}">
                <a16:creationId xmlns:a16="http://schemas.microsoft.com/office/drawing/2014/main" id="{8033DCD6-6E03-5A8C-0D00-2797186B71A0}"/>
              </a:ext>
            </a:extLst>
          </p:cNvPr>
          <p:cNvPicPr>
            <a:picLocks noChangeAspect="1"/>
          </p:cNvPicPr>
          <p:nvPr/>
        </p:nvPicPr>
        <p:blipFill>
          <a:blip r:embed="rId4"/>
          <a:stretch>
            <a:fillRect/>
          </a:stretch>
        </p:blipFill>
        <p:spPr>
          <a:xfrm>
            <a:off x="5199916" y="3361556"/>
            <a:ext cx="2540437" cy="2020348"/>
          </a:xfrm>
          <a:prstGeom prst="rect">
            <a:avLst/>
          </a:prstGeom>
        </p:spPr>
      </p:pic>
      <p:sp>
        <p:nvSpPr>
          <p:cNvPr id="7" name="Slide Number Placeholder 6">
            <a:extLst>
              <a:ext uri="{FF2B5EF4-FFF2-40B4-BE49-F238E27FC236}">
                <a16:creationId xmlns:a16="http://schemas.microsoft.com/office/drawing/2014/main" id="{6BD92A44-0001-8304-2C8D-D75FEA335BEF}"/>
              </a:ext>
            </a:extLst>
          </p:cNvPr>
          <p:cNvSpPr>
            <a:spLocks noGrp="1"/>
          </p:cNvSpPr>
          <p:nvPr>
            <p:ph type="sldNum" sz="quarter" idx="4"/>
          </p:nvPr>
        </p:nvSpPr>
        <p:spPr/>
        <p:txBody>
          <a:bodyPr/>
          <a:lstStyle/>
          <a:p>
            <a:fld id="{97F98C0B-273E-428A-ABCF-EBED2BA25188}" type="slidenum">
              <a:rPr lang="en-US" smtClean="0"/>
              <a:t>15</a:t>
            </a:fld>
            <a:endParaRPr lang="en-US"/>
          </a:p>
        </p:txBody>
      </p:sp>
    </p:spTree>
    <p:extLst>
      <p:ext uri="{BB962C8B-B14F-4D97-AF65-F5344CB8AC3E}">
        <p14:creationId xmlns:p14="http://schemas.microsoft.com/office/powerpoint/2010/main" val="413921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5892C56-C8A5-D939-3F14-12273D094E72}"/>
              </a:ext>
            </a:extLst>
          </p:cNvPr>
          <p:cNvSpPr>
            <a:spLocks noGrp="1"/>
          </p:cNvSpPr>
          <p:nvPr>
            <p:ph type="body" sz="quarter" idx="10"/>
          </p:nvPr>
        </p:nvSpPr>
        <p:spPr/>
        <p:txBody>
          <a:bodyPr/>
          <a:lstStyle/>
          <a:p>
            <a:r>
              <a:rPr lang="en-AU" dirty="0"/>
              <a:t>Data Quality</a:t>
            </a:r>
            <a:endParaRPr lang="en-AU" b="1" dirty="0"/>
          </a:p>
        </p:txBody>
      </p:sp>
    </p:spTree>
    <p:extLst>
      <p:ext uri="{BB962C8B-B14F-4D97-AF65-F5344CB8AC3E}">
        <p14:creationId xmlns:p14="http://schemas.microsoft.com/office/powerpoint/2010/main" val="869971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9A028E-2F50-B54D-93BB-C23505E53552}"/>
              </a:ext>
            </a:extLst>
          </p:cNvPr>
          <p:cNvSpPr>
            <a:spLocks noGrp="1"/>
          </p:cNvSpPr>
          <p:nvPr>
            <p:ph idx="1"/>
          </p:nvPr>
        </p:nvSpPr>
        <p:spPr/>
        <p:txBody>
          <a:bodyPr/>
          <a:lstStyle/>
          <a:p>
            <a:r>
              <a:rPr lang="en-AU" dirty="0"/>
              <a:t>Strong data security guarantees may incentivise more data contributions</a:t>
            </a:r>
          </a:p>
          <a:p>
            <a:r>
              <a:rPr lang="en-AU" dirty="0"/>
              <a:t>However, value of data depends on its quality</a:t>
            </a:r>
          </a:p>
          <a:p>
            <a:pPr lvl="1"/>
            <a:r>
              <a:rPr lang="en-AU" sz="1800" dirty="0"/>
              <a:t>Need to prevent garbage-in, garbage-out</a:t>
            </a:r>
          </a:p>
          <a:p>
            <a:r>
              <a:rPr lang="en-AU" dirty="0"/>
              <a:t>More quality data could lead to better business outcomes for all stakeholders</a:t>
            </a:r>
          </a:p>
          <a:p>
            <a:r>
              <a:rPr lang="en-AU" dirty="0"/>
              <a:t>Storing data on-chain doesn’t automatically increase data quality</a:t>
            </a:r>
          </a:p>
        </p:txBody>
      </p:sp>
      <p:sp>
        <p:nvSpPr>
          <p:cNvPr id="3" name="Title 2">
            <a:extLst>
              <a:ext uri="{FF2B5EF4-FFF2-40B4-BE49-F238E27FC236}">
                <a16:creationId xmlns:a16="http://schemas.microsoft.com/office/drawing/2014/main" id="{F9F79B34-3B08-264B-8B84-D669C65E27B4}"/>
              </a:ext>
            </a:extLst>
          </p:cNvPr>
          <p:cNvSpPr>
            <a:spLocks noGrp="1"/>
          </p:cNvSpPr>
          <p:nvPr>
            <p:ph type="title"/>
          </p:nvPr>
        </p:nvSpPr>
        <p:spPr/>
        <p:txBody>
          <a:bodyPr/>
          <a:lstStyle/>
          <a:p>
            <a:r>
              <a:rPr lang="en-AU" dirty="0"/>
              <a:t>Data Quality</a:t>
            </a:r>
          </a:p>
        </p:txBody>
      </p:sp>
      <p:sp>
        <p:nvSpPr>
          <p:cNvPr id="5" name="Slide Number Placeholder 4">
            <a:extLst>
              <a:ext uri="{FF2B5EF4-FFF2-40B4-BE49-F238E27FC236}">
                <a16:creationId xmlns:a16="http://schemas.microsoft.com/office/drawing/2014/main" id="{AB04FD8B-D2FD-9714-C055-0AED97D15167}"/>
              </a:ext>
            </a:extLst>
          </p:cNvPr>
          <p:cNvSpPr>
            <a:spLocks noGrp="1"/>
          </p:cNvSpPr>
          <p:nvPr>
            <p:ph type="sldNum" sz="quarter" idx="12"/>
          </p:nvPr>
        </p:nvSpPr>
        <p:spPr/>
        <p:txBody>
          <a:bodyPr/>
          <a:lstStyle/>
          <a:p>
            <a:fld id="{97F98C0B-273E-428A-ABCF-EBED2BA25188}" type="slidenum">
              <a:rPr lang="en-US" smtClean="0"/>
              <a:t>17</a:t>
            </a:fld>
            <a:endParaRPr lang="en-US"/>
          </a:p>
        </p:txBody>
      </p:sp>
    </p:spTree>
    <p:extLst>
      <p:ext uri="{BB962C8B-B14F-4D97-AF65-F5344CB8AC3E}">
        <p14:creationId xmlns:p14="http://schemas.microsoft.com/office/powerpoint/2010/main" val="92894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6DE871-70D6-4241-AFF5-755530C5D739}"/>
              </a:ext>
            </a:extLst>
          </p:cNvPr>
          <p:cNvSpPr>
            <a:spLocks noGrp="1"/>
          </p:cNvSpPr>
          <p:nvPr>
            <p:ph type="title"/>
          </p:nvPr>
        </p:nvSpPr>
        <p:spPr/>
        <p:txBody>
          <a:bodyPr/>
          <a:lstStyle/>
          <a:p>
            <a:r>
              <a:rPr lang="en-AU" dirty="0"/>
              <a:t>Data Quality in Blockchains</a:t>
            </a:r>
          </a:p>
        </p:txBody>
      </p:sp>
      <p:graphicFrame>
        <p:nvGraphicFramePr>
          <p:cNvPr id="6" name="Table 6">
            <a:extLst>
              <a:ext uri="{FF2B5EF4-FFF2-40B4-BE49-F238E27FC236}">
                <a16:creationId xmlns:a16="http://schemas.microsoft.com/office/drawing/2014/main" id="{652CB121-7157-C045-5730-00CAEEB1D5BD}"/>
              </a:ext>
            </a:extLst>
          </p:cNvPr>
          <p:cNvGraphicFramePr>
            <a:graphicFrameLocks noGrp="1"/>
          </p:cNvGraphicFramePr>
          <p:nvPr>
            <p:extLst>
              <p:ext uri="{D42A27DB-BD31-4B8C-83A1-F6EECF244321}">
                <p14:modId xmlns:p14="http://schemas.microsoft.com/office/powerpoint/2010/main" val="4231933132"/>
              </p:ext>
            </p:extLst>
          </p:nvPr>
        </p:nvGraphicFramePr>
        <p:xfrm>
          <a:off x="648000" y="1129308"/>
          <a:ext cx="7920000" cy="4320540"/>
        </p:xfrm>
        <a:graphic>
          <a:graphicData uri="http://schemas.openxmlformats.org/drawingml/2006/table">
            <a:tbl>
              <a:tblPr firstRow="1" bandRow="1">
                <a:tableStyleId>{5C22544A-7EE6-4342-B048-85BDC9FD1C3A}</a:tableStyleId>
              </a:tblPr>
              <a:tblGrid>
                <a:gridCol w="2971500">
                  <a:extLst>
                    <a:ext uri="{9D8B030D-6E8A-4147-A177-3AD203B41FA5}">
                      <a16:colId xmlns:a16="http://schemas.microsoft.com/office/drawing/2014/main" val="488220279"/>
                    </a:ext>
                  </a:extLst>
                </a:gridCol>
                <a:gridCol w="4948500">
                  <a:extLst>
                    <a:ext uri="{9D8B030D-6E8A-4147-A177-3AD203B41FA5}">
                      <a16:colId xmlns:a16="http://schemas.microsoft.com/office/drawing/2014/main" val="939119006"/>
                    </a:ext>
                  </a:extLst>
                </a:gridCol>
              </a:tblGrid>
              <a:tr h="342857">
                <a:tc>
                  <a:txBody>
                    <a:bodyPr/>
                    <a:lstStyle/>
                    <a:p>
                      <a:pPr algn="ctr"/>
                      <a:r>
                        <a:rPr lang="en-AU" sz="1800" dirty="0"/>
                        <a:t>Data Quality Attributes</a:t>
                      </a:r>
                    </a:p>
                  </a:txBody>
                  <a:tcPr marL="68580" marR="68580" marT="34290" marB="34290"/>
                </a:tc>
                <a:tc>
                  <a:txBody>
                    <a:bodyPr/>
                    <a:lstStyle/>
                    <a:p>
                      <a:pPr algn="ctr"/>
                      <a:r>
                        <a:rPr lang="en-AU" sz="1800" dirty="0"/>
                        <a:t>Blockchain Support</a:t>
                      </a:r>
                    </a:p>
                  </a:txBody>
                  <a:tcPr marL="68580" marR="68580" marT="34290" marB="34290"/>
                </a:tc>
                <a:extLst>
                  <a:ext uri="{0D108BD9-81ED-4DB2-BD59-A6C34878D82A}">
                    <a16:rowId xmlns:a16="http://schemas.microsoft.com/office/drawing/2014/main" val="4050124866"/>
                  </a:ext>
                </a:extLst>
              </a:tr>
              <a:tr h="617143">
                <a:tc>
                  <a:txBody>
                    <a:bodyPr/>
                    <a:lstStyle/>
                    <a:p>
                      <a:r>
                        <a:rPr lang="en-AU" sz="1800" dirty="0"/>
                        <a:t>Consistency – data are free from contradiction </a:t>
                      </a:r>
                    </a:p>
                  </a:txBody>
                  <a:tcPr marL="68580" marR="68580" marT="34290" marB="34290"/>
                </a:tc>
                <a:tc>
                  <a:txBody>
                    <a:bodyPr/>
                    <a:lstStyle/>
                    <a:p>
                      <a:pPr marL="342900" indent="-342900">
                        <a:buFont typeface="Arial" panose="020B0604020202020204" pitchFamily="34" charset="0"/>
                        <a:buChar char="•"/>
                      </a:pPr>
                      <a:r>
                        <a:rPr lang="en-AU" sz="1800" dirty="0"/>
                        <a:t>Strong integrity properties</a:t>
                      </a:r>
                    </a:p>
                  </a:txBody>
                  <a:tcPr marL="68580" marR="68580" marT="34290" marB="34290"/>
                </a:tc>
                <a:extLst>
                  <a:ext uri="{0D108BD9-81ED-4DB2-BD59-A6C34878D82A}">
                    <a16:rowId xmlns:a16="http://schemas.microsoft.com/office/drawing/2014/main" val="311107430"/>
                  </a:ext>
                </a:extLst>
              </a:tr>
              <a:tr h="617143">
                <a:tc>
                  <a:txBody>
                    <a:bodyPr/>
                    <a:lstStyle/>
                    <a:p>
                      <a:r>
                        <a:rPr lang="en-AU" sz="1800" dirty="0"/>
                        <a:t>Traceability – audit trail of access/changes to data</a:t>
                      </a:r>
                    </a:p>
                  </a:txBody>
                  <a:tcPr marL="68580" marR="68580" marT="34290" marB="34290"/>
                </a:tc>
                <a:tc>
                  <a:txBody>
                    <a:bodyPr/>
                    <a:lstStyle/>
                    <a:p>
                      <a:pPr marL="342900" indent="-342900">
                        <a:buFont typeface="Arial" panose="020B0604020202020204" pitchFamily="34" charset="0"/>
                        <a:buChar char="•"/>
                      </a:pPr>
                      <a:r>
                        <a:rPr lang="en-AU" sz="1800" dirty="0"/>
                        <a:t>Immutable ledger</a:t>
                      </a:r>
                    </a:p>
                    <a:p>
                      <a:pPr marL="342900" indent="-342900">
                        <a:buFont typeface="Arial" panose="020B0604020202020204" pitchFamily="34" charset="0"/>
                        <a:buChar char="•"/>
                      </a:pPr>
                      <a:r>
                        <a:rPr lang="en-AU" sz="1800" dirty="0"/>
                        <a:t>Accountability in private blockchains</a:t>
                      </a:r>
                    </a:p>
                  </a:txBody>
                  <a:tcPr marL="68580" marR="68580" marT="34290" marB="34290"/>
                </a:tc>
                <a:extLst>
                  <a:ext uri="{0D108BD9-81ED-4DB2-BD59-A6C34878D82A}">
                    <a16:rowId xmlns:a16="http://schemas.microsoft.com/office/drawing/2014/main" val="2010762093"/>
                  </a:ext>
                </a:extLst>
              </a:tr>
              <a:tr h="617143">
                <a:tc>
                  <a:txBody>
                    <a:bodyPr/>
                    <a:lstStyle/>
                    <a:p>
                      <a:r>
                        <a:rPr lang="en-AU" sz="1800" dirty="0"/>
                        <a:t>Availability – data readily accessible</a:t>
                      </a:r>
                    </a:p>
                  </a:txBody>
                  <a:tcPr marL="68580" marR="68580" marT="34290" marB="34290"/>
                </a:tc>
                <a:tc>
                  <a:txBody>
                    <a:bodyPr/>
                    <a:lstStyle/>
                    <a:p>
                      <a:pPr marL="342900" indent="-342900">
                        <a:buFont typeface="Arial" panose="020B0604020202020204" pitchFamily="34" charset="0"/>
                        <a:buChar char="•"/>
                      </a:pPr>
                      <a:r>
                        <a:rPr lang="en-AU" sz="1800" dirty="0"/>
                        <a:t>High read availability, low write availability</a:t>
                      </a:r>
                    </a:p>
                  </a:txBody>
                  <a:tcPr marL="68580" marR="68580" marT="34290" marB="34290"/>
                </a:tc>
                <a:extLst>
                  <a:ext uri="{0D108BD9-81ED-4DB2-BD59-A6C34878D82A}">
                    <a16:rowId xmlns:a16="http://schemas.microsoft.com/office/drawing/2014/main" val="2064545626"/>
                  </a:ext>
                </a:extLst>
              </a:tr>
              <a:tr h="891429">
                <a:tc>
                  <a:txBody>
                    <a:bodyPr/>
                    <a:lstStyle/>
                    <a:p>
                      <a:r>
                        <a:rPr lang="en-AU" sz="1800" dirty="0"/>
                        <a:t>Compliance – data compliant with standards or regulations</a:t>
                      </a:r>
                    </a:p>
                  </a:txBody>
                  <a:tcPr marL="68580" marR="68580" marT="34290" marB="34290"/>
                </a:tc>
                <a:tc>
                  <a:txBody>
                    <a:bodyPr/>
                    <a:lstStyle/>
                    <a:p>
                      <a:pPr marL="342900" indent="-342900">
                        <a:buFont typeface="Arial" panose="020B0604020202020204" pitchFamily="34" charset="0"/>
                        <a:buChar char="•"/>
                      </a:pPr>
                      <a:r>
                        <a:rPr lang="en-AU" sz="1800" dirty="0"/>
                        <a:t>Protocol-level checks are quite limiting</a:t>
                      </a:r>
                    </a:p>
                    <a:p>
                      <a:pPr marL="342900" indent="-342900">
                        <a:buFont typeface="Arial" panose="020B0604020202020204" pitchFamily="34" charset="0"/>
                        <a:buChar char="•"/>
                      </a:pPr>
                      <a:r>
                        <a:rPr lang="en-AU" sz="1800" dirty="0"/>
                        <a:t>Smart contracts are flexible, but have limitations</a:t>
                      </a:r>
                    </a:p>
                  </a:txBody>
                  <a:tcPr marL="68580" marR="68580" marT="34290" marB="34290"/>
                </a:tc>
                <a:extLst>
                  <a:ext uri="{0D108BD9-81ED-4DB2-BD59-A6C34878D82A}">
                    <a16:rowId xmlns:a16="http://schemas.microsoft.com/office/drawing/2014/main" val="2510836571"/>
                  </a:ext>
                </a:extLst>
              </a:tr>
              <a:tr h="617143">
                <a:tc>
                  <a:txBody>
                    <a:bodyPr/>
                    <a:lstStyle/>
                    <a:p>
                      <a:r>
                        <a:rPr lang="en-AU" sz="1800" dirty="0"/>
                        <a:t>Confidentiality – data only accessible to authorised users</a:t>
                      </a:r>
                    </a:p>
                  </a:txBody>
                  <a:tcPr marL="68580" marR="68580" marT="34290" marB="34290"/>
                </a:tc>
                <a:tc>
                  <a:txBody>
                    <a:bodyPr/>
                    <a:lstStyle/>
                    <a:p>
                      <a:pPr marL="342900" indent="-342900">
                        <a:buFont typeface="Arial" panose="020B0604020202020204" pitchFamily="34" charset="0"/>
                        <a:buChar char="•"/>
                      </a:pPr>
                      <a:r>
                        <a:rPr lang="en-AU" sz="1800" dirty="0"/>
                        <a:t>Private blockchains are better, but have limitations</a:t>
                      </a:r>
                    </a:p>
                  </a:txBody>
                  <a:tcPr marL="68580" marR="68580" marT="34290" marB="34290"/>
                </a:tc>
                <a:extLst>
                  <a:ext uri="{0D108BD9-81ED-4DB2-BD59-A6C34878D82A}">
                    <a16:rowId xmlns:a16="http://schemas.microsoft.com/office/drawing/2014/main" val="2114477899"/>
                  </a:ext>
                </a:extLst>
              </a:tr>
              <a:tr h="617143">
                <a:tc>
                  <a:txBody>
                    <a:bodyPr/>
                    <a:lstStyle/>
                    <a:p>
                      <a:r>
                        <a:rPr lang="en-AU" sz="1800" dirty="0"/>
                        <a:t>Credibility – data regarded as true &amp; believable by users</a:t>
                      </a:r>
                    </a:p>
                  </a:txBody>
                  <a:tcPr marL="68580" marR="68580" marT="34290" marB="34290"/>
                </a:tc>
                <a:tc>
                  <a:txBody>
                    <a:bodyPr/>
                    <a:lstStyle/>
                    <a:p>
                      <a:pPr marL="342900" indent="-342900">
                        <a:buFont typeface="Arial" panose="020B0604020202020204" pitchFamily="34" charset="0"/>
                        <a:buChar char="•"/>
                      </a:pPr>
                      <a:r>
                        <a:rPr lang="en-AU" sz="1800" dirty="0"/>
                        <a:t>Only for entirely on-chain assets</a:t>
                      </a:r>
                    </a:p>
                    <a:p>
                      <a:pPr marL="342900" indent="-342900">
                        <a:buFont typeface="Arial" panose="020B0604020202020204" pitchFamily="34" charset="0"/>
                        <a:buChar char="•"/>
                      </a:pPr>
                      <a:r>
                        <a:rPr lang="en-AU" sz="1800" dirty="0"/>
                        <a:t>For others, we must trust an oracle</a:t>
                      </a:r>
                    </a:p>
                  </a:txBody>
                  <a:tcPr marL="68580" marR="68580" marT="34290" marB="34290"/>
                </a:tc>
                <a:extLst>
                  <a:ext uri="{0D108BD9-81ED-4DB2-BD59-A6C34878D82A}">
                    <a16:rowId xmlns:a16="http://schemas.microsoft.com/office/drawing/2014/main" val="3119151871"/>
                  </a:ext>
                </a:extLst>
              </a:tr>
            </a:tbl>
          </a:graphicData>
        </a:graphic>
      </p:graphicFrame>
      <p:sp>
        <p:nvSpPr>
          <p:cNvPr id="4" name="Slide Number Placeholder 3">
            <a:extLst>
              <a:ext uri="{FF2B5EF4-FFF2-40B4-BE49-F238E27FC236}">
                <a16:creationId xmlns:a16="http://schemas.microsoft.com/office/drawing/2014/main" id="{DC8188B3-CAEA-4D47-C95C-070C65AE8ECC}"/>
              </a:ext>
            </a:extLst>
          </p:cNvPr>
          <p:cNvSpPr>
            <a:spLocks noGrp="1"/>
          </p:cNvSpPr>
          <p:nvPr>
            <p:ph type="sldNum" sz="quarter" idx="4"/>
          </p:nvPr>
        </p:nvSpPr>
        <p:spPr/>
        <p:txBody>
          <a:bodyPr/>
          <a:lstStyle/>
          <a:p>
            <a:fld id="{97F98C0B-273E-428A-ABCF-EBED2BA25188}" type="slidenum">
              <a:rPr lang="en-US" smtClean="0"/>
              <a:t>18</a:t>
            </a:fld>
            <a:endParaRPr lang="en-US"/>
          </a:p>
        </p:txBody>
      </p:sp>
    </p:spTree>
    <p:extLst>
      <p:ext uri="{BB962C8B-B14F-4D97-AF65-F5344CB8AC3E}">
        <p14:creationId xmlns:p14="http://schemas.microsoft.com/office/powerpoint/2010/main" val="1434576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55B658B-CFD2-3564-8731-EAA8F5DFC223}"/>
              </a:ext>
            </a:extLst>
          </p:cNvPr>
          <p:cNvSpPr>
            <a:spLocks noGrp="1"/>
          </p:cNvSpPr>
          <p:nvPr>
            <p:ph idx="1"/>
          </p:nvPr>
        </p:nvSpPr>
        <p:spPr>
          <a:xfrm>
            <a:off x="648001" y="1272399"/>
            <a:ext cx="7911799" cy="3695843"/>
          </a:xfrm>
        </p:spPr>
        <p:txBody>
          <a:bodyPr>
            <a:normAutofit lnSpcReduction="10000"/>
          </a:bodyPr>
          <a:lstStyle/>
          <a:p>
            <a:r>
              <a:rPr lang="en-AU" dirty="0"/>
              <a:t>Apply a hybrid on-chain &amp; off-chain data architecture</a:t>
            </a:r>
          </a:p>
          <a:p>
            <a:r>
              <a:rPr lang="en-AU" dirty="0"/>
              <a:t>Credibility</a:t>
            </a:r>
          </a:p>
          <a:p>
            <a:pPr lvl="1"/>
            <a:r>
              <a:rPr lang="en-AU" sz="1800" dirty="0"/>
              <a:t>Data sources aren’t subject to underlying security mechanisms of blockchain</a:t>
            </a:r>
          </a:p>
          <a:p>
            <a:pPr lvl="1"/>
            <a:r>
              <a:rPr lang="en-AU" sz="1800" dirty="0"/>
              <a:t>Source data from multiple oracles</a:t>
            </a:r>
          </a:p>
          <a:p>
            <a:pPr lvl="2"/>
            <a:r>
              <a:rPr lang="en-AU" sz="1800" dirty="0"/>
              <a:t>Use assurance certificates from auditors</a:t>
            </a:r>
          </a:p>
          <a:p>
            <a:pPr lvl="1"/>
            <a:r>
              <a:rPr lang="en-AU" sz="1800" dirty="0"/>
              <a:t>Record lineage of off-chain data on-chain</a:t>
            </a:r>
          </a:p>
          <a:p>
            <a:pPr lvl="1"/>
            <a:r>
              <a:rPr lang="en-AU" sz="1800" dirty="0"/>
              <a:t>Utilise a reputation management system or align incentives</a:t>
            </a:r>
          </a:p>
          <a:p>
            <a:r>
              <a:rPr lang="en-AU" dirty="0"/>
              <a:t>Compliance</a:t>
            </a:r>
          </a:p>
          <a:p>
            <a:pPr lvl="1"/>
            <a:r>
              <a:rPr lang="en-AU" sz="1800" dirty="0"/>
              <a:t>Use smart contracts for simple quality/compliance assessments that are unlikely to change</a:t>
            </a:r>
          </a:p>
          <a:p>
            <a:pPr lvl="1"/>
            <a:r>
              <a:rPr lang="en-AU" sz="1800" dirty="0"/>
              <a:t>Perform complex or likely-to-change compliance assessments off-chain &amp; record a proof on-chain</a:t>
            </a:r>
          </a:p>
        </p:txBody>
      </p:sp>
      <p:sp>
        <p:nvSpPr>
          <p:cNvPr id="3" name="Title 2">
            <a:extLst>
              <a:ext uri="{FF2B5EF4-FFF2-40B4-BE49-F238E27FC236}">
                <a16:creationId xmlns:a16="http://schemas.microsoft.com/office/drawing/2014/main" id="{C2ABAB63-F2E2-2DF4-D7CA-50F1FABEADAA}"/>
              </a:ext>
            </a:extLst>
          </p:cNvPr>
          <p:cNvSpPr>
            <a:spLocks noGrp="1"/>
          </p:cNvSpPr>
          <p:nvPr>
            <p:ph type="title"/>
          </p:nvPr>
        </p:nvSpPr>
        <p:spPr>
          <a:xfrm>
            <a:off x="648000" y="287999"/>
            <a:ext cx="6631640" cy="648000"/>
          </a:xfrm>
        </p:spPr>
        <p:txBody>
          <a:bodyPr>
            <a:noAutofit/>
          </a:bodyPr>
          <a:lstStyle/>
          <a:p>
            <a:r>
              <a:rPr lang="en-AU" dirty="0"/>
              <a:t>How Architects Can Improving Data Quality in Blockchains?</a:t>
            </a:r>
          </a:p>
        </p:txBody>
      </p:sp>
      <p:sp>
        <p:nvSpPr>
          <p:cNvPr id="2" name="Slide Number Placeholder 1">
            <a:extLst>
              <a:ext uri="{FF2B5EF4-FFF2-40B4-BE49-F238E27FC236}">
                <a16:creationId xmlns:a16="http://schemas.microsoft.com/office/drawing/2014/main" id="{BAEB4176-6212-5329-65B6-A6327396F5BC}"/>
              </a:ext>
            </a:extLst>
          </p:cNvPr>
          <p:cNvSpPr>
            <a:spLocks noGrp="1"/>
          </p:cNvSpPr>
          <p:nvPr>
            <p:ph type="sldNum" sz="quarter" idx="12"/>
          </p:nvPr>
        </p:nvSpPr>
        <p:spPr>
          <a:xfrm>
            <a:off x="6712882" y="5368406"/>
            <a:ext cx="1855118" cy="224836"/>
          </a:xfrm>
        </p:spPr>
        <p:txBody>
          <a:bodyPr/>
          <a:lstStyle/>
          <a:p>
            <a:fld id="{97F98C0B-273E-428A-ABCF-EBED2BA25188}" type="slidenum">
              <a:rPr lang="en-US" smtClean="0"/>
              <a:pPr/>
              <a:t>19</a:t>
            </a:fld>
            <a:endParaRPr lang="en-US"/>
          </a:p>
        </p:txBody>
      </p:sp>
    </p:spTree>
    <p:extLst>
      <p:ext uri="{BB962C8B-B14F-4D97-AF65-F5344CB8AC3E}">
        <p14:creationId xmlns:p14="http://schemas.microsoft.com/office/powerpoint/2010/main" val="251652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F600DA-B496-4DD5-ADC7-47167A8F3FDD}"/>
              </a:ext>
            </a:extLst>
          </p:cNvPr>
          <p:cNvSpPr>
            <a:spLocks noGrp="1"/>
          </p:cNvSpPr>
          <p:nvPr>
            <p:ph idx="1"/>
          </p:nvPr>
        </p:nvSpPr>
        <p:spPr>
          <a:xfrm>
            <a:off x="648001" y="1272399"/>
            <a:ext cx="7911799" cy="3695843"/>
          </a:xfrm>
        </p:spPr>
        <p:txBody>
          <a:bodyPr/>
          <a:lstStyle/>
          <a:p>
            <a:r>
              <a:rPr lang="en-AU" dirty="0"/>
              <a:t>Security</a:t>
            </a:r>
          </a:p>
          <a:p>
            <a:r>
              <a:rPr lang="en-AU" dirty="0"/>
              <a:t>Privacy</a:t>
            </a:r>
          </a:p>
          <a:p>
            <a:r>
              <a:rPr lang="en-AU" dirty="0"/>
              <a:t>Data quality</a:t>
            </a:r>
          </a:p>
        </p:txBody>
      </p:sp>
      <p:sp>
        <p:nvSpPr>
          <p:cNvPr id="4" name="Title 3">
            <a:extLst>
              <a:ext uri="{FF2B5EF4-FFF2-40B4-BE49-F238E27FC236}">
                <a16:creationId xmlns:a16="http://schemas.microsoft.com/office/drawing/2014/main" id="{A2AA6159-7D44-4683-9FE8-2F5B492F6624}"/>
              </a:ext>
            </a:extLst>
          </p:cNvPr>
          <p:cNvSpPr>
            <a:spLocks noGrp="1"/>
          </p:cNvSpPr>
          <p:nvPr>
            <p:ph type="title"/>
          </p:nvPr>
        </p:nvSpPr>
        <p:spPr>
          <a:xfrm>
            <a:off x="648000" y="287999"/>
            <a:ext cx="6631640" cy="648000"/>
          </a:xfrm>
        </p:spPr>
        <p:txBody>
          <a:bodyPr/>
          <a:lstStyle/>
          <a:p>
            <a:r>
              <a:rPr lang="en-AU" dirty="0"/>
              <a:t>Outline</a:t>
            </a:r>
          </a:p>
        </p:txBody>
      </p:sp>
      <p:graphicFrame>
        <p:nvGraphicFramePr>
          <p:cNvPr id="3" name="Diagram 2">
            <a:extLst>
              <a:ext uri="{FF2B5EF4-FFF2-40B4-BE49-F238E27FC236}">
                <a16:creationId xmlns:a16="http://schemas.microsoft.com/office/drawing/2014/main" id="{1F46DF6B-04BF-D024-DC44-8E580720717B}"/>
              </a:ext>
            </a:extLst>
          </p:cNvPr>
          <p:cNvGraphicFramePr/>
          <p:nvPr/>
        </p:nvGraphicFramePr>
        <p:xfrm>
          <a:off x="3491880" y="1195838"/>
          <a:ext cx="5400600" cy="3796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Slide Number Placeholder 8">
            <a:extLst>
              <a:ext uri="{FF2B5EF4-FFF2-40B4-BE49-F238E27FC236}">
                <a16:creationId xmlns:a16="http://schemas.microsoft.com/office/drawing/2014/main" id="{456FB104-908D-5FE1-8BA7-2C2489E067CE}"/>
              </a:ext>
            </a:extLst>
          </p:cNvPr>
          <p:cNvSpPr>
            <a:spLocks noGrp="1"/>
          </p:cNvSpPr>
          <p:nvPr>
            <p:ph type="sldNum" sz="quarter" idx="12"/>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2049403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592F80-FA0C-4863-9225-651F30A2A2AB}"/>
              </a:ext>
            </a:extLst>
          </p:cNvPr>
          <p:cNvSpPr>
            <a:spLocks noGrp="1"/>
          </p:cNvSpPr>
          <p:nvPr>
            <p:ph idx="1"/>
          </p:nvPr>
        </p:nvSpPr>
        <p:spPr>
          <a:xfrm>
            <a:off x="648001" y="1272399"/>
            <a:ext cx="7911799" cy="3695843"/>
          </a:xfrm>
        </p:spPr>
        <p:txBody>
          <a:bodyPr>
            <a:normAutofit/>
          </a:bodyPr>
          <a:lstStyle/>
          <a:p>
            <a:pPr marL="0" indent="0">
              <a:buNone/>
            </a:pPr>
            <a:r>
              <a:rPr lang="en-AU" dirty="0"/>
              <a:t>Mark True or False for each the following statements</a:t>
            </a:r>
          </a:p>
        </p:txBody>
      </p:sp>
      <p:sp>
        <p:nvSpPr>
          <p:cNvPr id="3" name="Title 2">
            <a:extLst>
              <a:ext uri="{FF2B5EF4-FFF2-40B4-BE49-F238E27FC236}">
                <a16:creationId xmlns:a16="http://schemas.microsoft.com/office/drawing/2014/main" id="{C4E1C189-48C5-47E1-91D6-E6FC81927951}"/>
              </a:ext>
            </a:extLst>
          </p:cNvPr>
          <p:cNvSpPr>
            <a:spLocks noGrp="1"/>
          </p:cNvSpPr>
          <p:nvPr>
            <p:ph type="title"/>
          </p:nvPr>
        </p:nvSpPr>
        <p:spPr>
          <a:xfrm>
            <a:off x="648000" y="287999"/>
            <a:ext cx="6631640" cy="648000"/>
          </a:xfrm>
        </p:spPr>
        <p:txBody>
          <a:bodyPr/>
          <a:lstStyle/>
          <a:p>
            <a:r>
              <a:rPr lang="en-AU" dirty="0"/>
              <a:t>Question</a:t>
            </a:r>
          </a:p>
        </p:txBody>
      </p:sp>
      <p:sp>
        <p:nvSpPr>
          <p:cNvPr id="4" name="Slide Number Placeholder 3">
            <a:extLst>
              <a:ext uri="{FF2B5EF4-FFF2-40B4-BE49-F238E27FC236}">
                <a16:creationId xmlns:a16="http://schemas.microsoft.com/office/drawing/2014/main" id="{987659D8-B6CB-F4CB-2FB1-E0E5B5BFB4F0}"/>
              </a:ext>
            </a:extLst>
          </p:cNvPr>
          <p:cNvSpPr>
            <a:spLocks noGrp="1"/>
          </p:cNvSpPr>
          <p:nvPr>
            <p:ph type="sldNum" sz="quarter" idx="12"/>
          </p:nvPr>
        </p:nvSpPr>
        <p:spPr>
          <a:xfrm>
            <a:off x="6712882" y="5368406"/>
            <a:ext cx="1855118" cy="224836"/>
          </a:xfrm>
        </p:spPr>
        <p:txBody>
          <a:bodyPr/>
          <a:lstStyle/>
          <a:p>
            <a:fld id="{97F98C0B-273E-428A-ABCF-EBED2BA25188}" type="slidenum">
              <a:rPr lang="en-US" smtClean="0"/>
              <a:pPr/>
              <a:t>20</a:t>
            </a:fld>
            <a:endParaRPr lang="en-US"/>
          </a:p>
        </p:txBody>
      </p:sp>
      <p:graphicFrame>
        <p:nvGraphicFramePr>
          <p:cNvPr id="6" name="Table 6">
            <a:extLst>
              <a:ext uri="{FF2B5EF4-FFF2-40B4-BE49-F238E27FC236}">
                <a16:creationId xmlns:a16="http://schemas.microsoft.com/office/drawing/2014/main" id="{C2E6979F-A84A-4B74-8A98-9DAC14E0A9F1}"/>
              </a:ext>
            </a:extLst>
          </p:cNvPr>
          <p:cNvGraphicFramePr>
            <a:graphicFrameLocks noGrp="1"/>
          </p:cNvGraphicFramePr>
          <p:nvPr>
            <p:extLst>
              <p:ext uri="{D42A27DB-BD31-4B8C-83A1-F6EECF244321}">
                <p14:modId xmlns:p14="http://schemas.microsoft.com/office/powerpoint/2010/main" val="1878029580"/>
              </p:ext>
            </p:extLst>
          </p:nvPr>
        </p:nvGraphicFramePr>
        <p:xfrm>
          <a:off x="782361" y="1705372"/>
          <a:ext cx="7581758" cy="2934002"/>
        </p:xfrm>
        <a:graphic>
          <a:graphicData uri="http://schemas.openxmlformats.org/drawingml/2006/table">
            <a:tbl>
              <a:tblPr firstRow="1" bandRow="1">
                <a:tableStyleId>{5C22544A-7EE6-4342-B048-85BDC9FD1C3A}</a:tableStyleId>
              </a:tblPr>
              <a:tblGrid>
                <a:gridCol w="6156000">
                  <a:extLst>
                    <a:ext uri="{9D8B030D-6E8A-4147-A177-3AD203B41FA5}">
                      <a16:colId xmlns:a16="http://schemas.microsoft.com/office/drawing/2014/main" val="1782155876"/>
                    </a:ext>
                  </a:extLst>
                </a:gridCol>
                <a:gridCol w="712958">
                  <a:extLst>
                    <a:ext uri="{9D8B030D-6E8A-4147-A177-3AD203B41FA5}">
                      <a16:colId xmlns:a16="http://schemas.microsoft.com/office/drawing/2014/main" val="2823428764"/>
                    </a:ext>
                  </a:extLst>
                </a:gridCol>
                <a:gridCol w="712800">
                  <a:extLst>
                    <a:ext uri="{9D8B030D-6E8A-4147-A177-3AD203B41FA5}">
                      <a16:colId xmlns:a16="http://schemas.microsoft.com/office/drawing/2014/main" val="1035594307"/>
                    </a:ext>
                  </a:extLst>
                </a:gridCol>
              </a:tblGrid>
              <a:tr h="326339">
                <a:tc>
                  <a:txBody>
                    <a:bodyPr/>
                    <a:lstStyle/>
                    <a:p>
                      <a:endParaRPr lang="en-AU" sz="1600" dirty="0"/>
                    </a:p>
                  </a:txBody>
                  <a:tcPr marL="82296" marR="82296" marT="41148" marB="41148"/>
                </a:tc>
                <a:tc>
                  <a:txBody>
                    <a:bodyPr/>
                    <a:lstStyle/>
                    <a:p>
                      <a:pPr algn="ctr"/>
                      <a:r>
                        <a:rPr lang="en-AU" sz="1600" dirty="0"/>
                        <a:t>True</a:t>
                      </a:r>
                    </a:p>
                  </a:txBody>
                  <a:tcPr marL="82296" marR="82296" marT="41148" marB="41148"/>
                </a:tc>
                <a:tc>
                  <a:txBody>
                    <a:bodyPr/>
                    <a:lstStyle/>
                    <a:p>
                      <a:pPr algn="ctr"/>
                      <a:r>
                        <a:rPr lang="en-AU" sz="1600" dirty="0"/>
                        <a:t>False</a:t>
                      </a:r>
                    </a:p>
                  </a:txBody>
                  <a:tcPr marL="82296" marR="82296" marT="41148" marB="41148"/>
                </a:tc>
                <a:extLst>
                  <a:ext uri="{0D108BD9-81ED-4DB2-BD59-A6C34878D82A}">
                    <a16:rowId xmlns:a16="http://schemas.microsoft.com/office/drawing/2014/main" val="1986046296"/>
                  </a:ext>
                </a:extLst>
              </a:tr>
              <a:tr h="570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The trust in a blockchain-based application solely relies on the trust in the blockchain platform</a:t>
                      </a:r>
                    </a:p>
                  </a:txBody>
                  <a:tcPr marL="82296" marR="82296" marT="41148" marB="41148"/>
                </a:tc>
                <a:tc>
                  <a:txBody>
                    <a:bodyPr/>
                    <a:lstStyle/>
                    <a:p>
                      <a:pPr algn="ctr"/>
                      <a:endParaRPr lang="en-AU" sz="1600" b="1" dirty="0">
                        <a:solidFill>
                          <a:srgbClr val="00B050"/>
                        </a:solidFill>
                      </a:endParaRPr>
                    </a:p>
                  </a:txBody>
                  <a:tcPr marL="82296" marR="82296" marT="41148" marB="41148"/>
                </a:tc>
                <a:tc>
                  <a:txBody>
                    <a:bodyPr/>
                    <a:lstStyle/>
                    <a:p>
                      <a:pPr algn="ctr"/>
                      <a:endParaRPr lang="en-AU" sz="1600" b="1" dirty="0">
                        <a:solidFill>
                          <a:srgbClr val="00B050"/>
                        </a:solidFill>
                      </a:endParaRPr>
                    </a:p>
                  </a:txBody>
                  <a:tcPr marL="82296" marR="82296" marT="41148" marB="41148"/>
                </a:tc>
                <a:extLst>
                  <a:ext uri="{0D108BD9-81ED-4DB2-BD59-A6C34878D82A}">
                    <a16:rowId xmlns:a16="http://schemas.microsoft.com/office/drawing/2014/main" val="425814248"/>
                  </a:ext>
                </a:extLst>
              </a:tr>
              <a:tr h="570331">
                <a:tc>
                  <a:txBody>
                    <a:bodyPr/>
                    <a:lstStyle/>
                    <a:p>
                      <a:r>
                        <a:rPr lang="en-AU" sz="1600" dirty="0"/>
                        <a:t>A blockchain can ensure the authenticity of a digital asset stored off-chain</a:t>
                      </a:r>
                    </a:p>
                  </a:txBody>
                  <a:tcPr marL="82296" marR="82296" marT="41148" marB="41148"/>
                </a:tc>
                <a:tc>
                  <a:txBody>
                    <a:bodyPr/>
                    <a:lstStyle/>
                    <a:p>
                      <a:pPr algn="ctr"/>
                      <a:endParaRPr lang="en-AU" sz="1600" b="1" dirty="0">
                        <a:solidFill>
                          <a:srgbClr val="00B050"/>
                        </a:solidFill>
                      </a:endParaRPr>
                    </a:p>
                  </a:txBody>
                  <a:tcPr marL="82296" marR="82296" marT="41148" marB="41148"/>
                </a:tc>
                <a:tc>
                  <a:txBody>
                    <a:bodyPr/>
                    <a:lstStyle/>
                    <a:p>
                      <a:pPr algn="ctr"/>
                      <a:endParaRPr lang="en-AU" sz="1600" b="1" dirty="0">
                        <a:solidFill>
                          <a:srgbClr val="00B050"/>
                        </a:solidFill>
                      </a:endParaRPr>
                    </a:p>
                  </a:txBody>
                  <a:tcPr marL="82296" marR="82296" marT="41148" marB="41148"/>
                </a:tc>
                <a:extLst>
                  <a:ext uri="{0D108BD9-81ED-4DB2-BD59-A6C34878D82A}">
                    <a16:rowId xmlns:a16="http://schemas.microsoft.com/office/drawing/2014/main" val="3333935517"/>
                  </a:ext>
                </a:extLst>
              </a:tr>
              <a:tr h="3263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Encrypt on-chain data pattern can’t provide privacy forever</a:t>
                      </a:r>
                    </a:p>
                  </a:txBody>
                  <a:tcPr marL="82296" marR="82296" marT="41148" marB="41148"/>
                </a:tc>
                <a:tc>
                  <a:txBody>
                    <a:bodyPr/>
                    <a:lstStyle/>
                    <a:p>
                      <a:pPr algn="ctr"/>
                      <a:endParaRPr lang="en-AU" sz="1600" b="1" dirty="0">
                        <a:solidFill>
                          <a:srgbClr val="00B050"/>
                        </a:solidFill>
                      </a:endParaRPr>
                    </a:p>
                  </a:txBody>
                  <a:tcPr marL="82296" marR="82296" marT="41148" marB="4114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600" b="1" dirty="0">
                        <a:solidFill>
                          <a:srgbClr val="00B050"/>
                        </a:solidFill>
                      </a:endParaRPr>
                    </a:p>
                  </a:txBody>
                  <a:tcPr marL="82296" marR="82296" marT="41148" marB="41148"/>
                </a:tc>
                <a:extLst>
                  <a:ext uri="{0D108BD9-81ED-4DB2-BD59-A6C34878D82A}">
                    <a16:rowId xmlns:a16="http://schemas.microsoft.com/office/drawing/2014/main" val="76076633"/>
                  </a:ext>
                </a:extLst>
              </a:tr>
              <a:tr h="570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Blockchain anomaly is an example of loss of integrity on a blockchain platform</a:t>
                      </a:r>
                    </a:p>
                  </a:txBody>
                  <a:tcPr marL="82296" marR="82296" marT="41148" marB="41148"/>
                </a:tc>
                <a:tc>
                  <a:txBody>
                    <a:bodyPr/>
                    <a:lstStyle/>
                    <a:p>
                      <a:pPr algn="ctr"/>
                      <a:endParaRPr lang="en-AU" sz="1600" b="1" dirty="0">
                        <a:solidFill>
                          <a:srgbClr val="00B050"/>
                        </a:solidFill>
                      </a:endParaRPr>
                    </a:p>
                  </a:txBody>
                  <a:tcPr marL="82296" marR="82296" marT="41148" marB="4114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600" b="1" dirty="0">
                        <a:solidFill>
                          <a:srgbClr val="00B050"/>
                        </a:solidFill>
                      </a:endParaRPr>
                    </a:p>
                  </a:txBody>
                  <a:tcPr marL="82296" marR="82296" marT="41148" marB="41148"/>
                </a:tc>
                <a:extLst>
                  <a:ext uri="{0D108BD9-81ED-4DB2-BD59-A6C34878D82A}">
                    <a16:rowId xmlns:a16="http://schemas.microsoft.com/office/drawing/2014/main" val="4071945108"/>
                  </a:ext>
                </a:extLst>
              </a:tr>
              <a:tr h="570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Blockchains can’t generally support the “right to be forgotten” privacy requirement</a:t>
                      </a:r>
                    </a:p>
                  </a:txBody>
                  <a:tcPr marL="82296" marR="82296" marT="41148" marB="41148"/>
                </a:tc>
                <a:tc>
                  <a:txBody>
                    <a:bodyPr/>
                    <a:lstStyle/>
                    <a:p>
                      <a:pPr algn="ctr"/>
                      <a:endParaRPr lang="en-AU" sz="1600" b="1" dirty="0">
                        <a:solidFill>
                          <a:srgbClr val="00B050"/>
                        </a:solidFill>
                      </a:endParaRPr>
                    </a:p>
                  </a:txBody>
                  <a:tcPr marL="82296" marR="82296" marT="41148" marB="4114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600" b="1" dirty="0">
                        <a:solidFill>
                          <a:srgbClr val="00B050"/>
                        </a:solidFill>
                      </a:endParaRPr>
                    </a:p>
                  </a:txBody>
                  <a:tcPr marL="82296" marR="82296" marT="41148" marB="41148"/>
                </a:tc>
                <a:extLst>
                  <a:ext uri="{0D108BD9-81ED-4DB2-BD59-A6C34878D82A}">
                    <a16:rowId xmlns:a16="http://schemas.microsoft.com/office/drawing/2014/main" val="3996056844"/>
                  </a:ext>
                </a:extLst>
              </a:tr>
            </a:tbl>
          </a:graphicData>
        </a:graphic>
      </p:graphicFrame>
      <p:sp>
        <p:nvSpPr>
          <p:cNvPr id="8" name="Rectangle 7">
            <a:extLst>
              <a:ext uri="{FF2B5EF4-FFF2-40B4-BE49-F238E27FC236}">
                <a16:creationId xmlns:a16="http://schemas.microsoft.com/office/drawing/2014/main" id="{47FFB6E9-0DD9-4AF8-96A9-059ACDEEA544}"/>
              </a:ext>
            </a:extLst>
          </p:cNvPr>
          <p:cNvSpPr/>
          <p:nvPr/>
        </p:nvSpPr>
        <p:spPr>
          <a:xfrm>
            <a:off x="7851478" y="2150203"/>
            <a:ext cx="344966" cy="341632"/>
          </a:xfrm>
          <a:prstGeom prst="rect">
            <a:avLst/>
          </a:prstGeom>
        </p:spPr>
        <p:txBody>
          <a:bodyPr wrap="none">
            <a:spAutoFit/>
          </a:bodyPr>
          <a:lstStyle/>
          <a:p>
            <a:pPr algn="ctr"/>
            <a:r>
              <a:rPr lang="en-AU" sz="1620" b="1" dirty="0">
                <a:solidFill>
                  <a:srgbClr val="00B050"/>
                </a:solidFill>
                <a:latin typeface="Segoe UI Symbol" panose="020B0502040204020203" pitchFamily="34" charset="0"/>
                <a:ea typeface="Segoe UI Symbol" panose="020B0502040204020203" pitchFamily="34" charset="0"/>
              </a:rPr>
              <a:t>✓</a:t>
            </a:r>
            <a:endParaRPr lang="en-AU" sz="1620" b="1" dirty="0">
              <a:solidFill>
                <a:srgbClr val="00B050"/>
              </a:solidFill>
            </a:endParaRPr>
          </a:p>
        </p:txBody>
      </p:sp>
      <p:sp>
        <p:nvSpPr>
          <p:cNvPr id="9" name="Rectangle 8">
            <a:extLst>
              <a:ext uri="{FF2B5EF4-FFF2-40B4-BE49-F238E27FC236}">
                <a16:creationId xmlns:a16="http://schemas.microsoft.com/office/drawing/2014/main" id="{99B2A952-605D-4369-9550-3C9A6365C50C}"/>
              </a:ext>
            </a:extLst>
          </p:cNvPr>
          <p:cNvSpPr/>
          <p:nvPr/>
        </p:nvSpPr>
        <p:spPr>
          <a:xfrm>
            <a:off x="7850446" y="2729267"/>
            <a:ext cx="344966" cy="341632"/>
          </a:xfrm>
          <a:prstGeom prst="rect">
            <a:avLst/>
          </a:prstGeom>
        </p:spPr>
        <p:txBody>
          <a:bodyPr wrap="none">
            <a:spAutoFit/>
          </a:bodyPr>
          <a:lstStyle/>
          <a:p>
            <a:pPr algn="ctr"/>
            <a:r>
              <a:rPr lang="en-AU" sz="1620" b="1" dirty="0">
                <a:solidFill>
                  <a:srgbClr val="00B050"/>
                </a:solidFill>
                <a:latin typeface="Segoe UI Symbol" panose="020B0502040204020203" pitchFamily="34" charset="0"/>
                <a:ea typeface="Segoe UI Symbol" panose="020B0502040204020203" pitchFamily="34" charset="0"/>
              </a:rPr>
              <a:t>✓</a:t>
            </a:r>
            <a:endParaRPr lang="en-AU" sz="1620" b="1" dirty="0">
              <a:solidFill>
                <a:srgbClr val="00B050"/>
              </a:solidFill>
            </a:endParaRPr>
          </a:p>
        </p:txBody>
      </p:sp>
      <p:sp>
        <p:nvSpPr>
          <p:cNvPr id="10" name="Rectangle 9">
            <a:extLst>
              <a:ext uri="{FF2B5EF4-FFF2-40B4-BE49-F238E27FC236}">
                <a16:creationId xmlns:a16="http://schemas.microsoft.com/office/drawing/2014/main" id="{CA387ECF-E166-42C8-B96B-5562689B2475}"/>
              </a:ext>
            </a:extLst>
          </p:cNvPr>
          <p:cNvSpPr/>
          <p:nvPr/>
        </p:nvSpPr>
        <p:spPr>
          <a:xfrm>
            <a:off x="7125701" y="3189218"/>
            <a:ext cx="344966" cy="341632"/>
          </a:xfrm>
          <a:prstGeom prst="rect">
            <a:avLst/>
          </a:prstGeom>
        </p:spPr>
        <p:txBody>
          <a:bodyPr wrap="none">
            <a:spAutoFit/>
          </a:bodyPr>
          <a:lstStyle/>
          <a:p>
            <a:pPr algn="ctr"/>
            <a:r>
              <a:rPr lang="en-AU" sz="1620" b="1" dirty="0">
                <a:solidFill>
                  <a:srgbClr val="00B050"/>
                </a:solidFill>
                <a:latin typeface="Segoe UI Symbol" panose="020B0502040204020203" pitchFamily="34" charset="0"/>
                <a:ea typeface="Segoe UI Symbol" panose="020B0502040204020203" pitchFamily="34" charset="0"/>
              </a:rPr>
              <a:t>✓</a:t>
            </a:r>
            <a:endParaRPr lang="en-AU" sz="1620" b="1" dirty="0">
              <a:solidFill>
                <a:srgbClr val="00B050"/>
              </a:solidFill>
            </a:endParaRPr>
          </a:p>
        </p:txBody>
      </p:sp>
      <p:sp>
        <p:nvSpPr>
          <p:cNvPr id="11" name="Rectangle 10">
            <a:extLst>
              <a:ext uri="{FF2B5EF4-FFF2-40B4-BE49-F238E27FC236}">
                <a16:creationId xmlns:a16="http://schemas.microsoft.com/office/drawing/2014/main" id="{74B2B7C5-CB9F-4046-B710-85AD6678F0D1}"/>
              </a:ext>
            </a:extLst>
          </p:cNvPr>
          <p:cNvSpPr/>
          <p:nvPr/>
        </p:nvSpPr>
        <p:spPr>
          <a:xfrm>
            <a:off x="7122680" y="3665723"/>
            <a:ext cx="344966" cy="341632"/>
          </a:xfrm>
          <a:prstGeom prst="rect">
            <a:avLst/>
          </a:prstGeom>
        </p:spPr>
        <p:txBody>
          <a:bodyPr wrap="none">
            <a:spAutoFit/>
          </a:bodyPr>
          <a:lstStyle/>
          <a:p>
            <a:pPr algn="ctr"/>
            <a:r>
              <a:rPr lang="en-AU" sz="1620" b="1" dirty="0">
                <a:solidFill>
                  <a:srgbClr val="00B050"/>
                </a:solidFill>
                <a:latin typeface="Segoe UI Symbol" panose="020B0502040204020203" pitchFamily="34" charset="0"/>
                <a:ea typeface="Segoe UI Symbol" panose="020B0502040204020203" pitchFamily="34" charset="0"/>
              </a:rPr>
              <a:t>✓</a:t>
            </a:r>
            <a:endParaRPr lang="en-AU" sz="1620" b="1" dirty="0">
              <a:solidFill>
                <a:srgbClr val="00B050"/>
              </a:solidFill>
            </a:endParaRPr>
          </a:p>
        </p:txBody>
      </p:sp>
      <p:sp>
        <p:nvSpPr>
          <p:cNvPr id="12" name="Rectangle 11">
            <a:extLst>
              <a:ext uri="{FF2B5EF4-FFF2-40B4-BE49-F238E27FC236}">
                <a16:creationId xmlns:a16="http://schemas.microsoft.com/office/drawing/2014/main" id="{A42F1D31-E0BB-44A9-A651-908849F57271}"/>
              </a:ext>
            </a:extLst>
          </p:cNvPr>
          <p:cNvSpPr/>
          <p:nvPr/>
        </p:nvSpPr>
        <p:spPr>
          <a:xfrm>
            <a:off x="7122680" y="4231352"/>
            <a:ext cx="344966" cy="341632"/>
          </a:xfrm>
          <a:prstGeom prst="rect">
            <a:avLst/>
          </a:prstGeom>
        </p:spPr>
        <p:txBody>
          <a:bodyPr wrap="none">
            <a:spAutoFit/>
          </a:bodyPr>
          <a:lstStyle/>
          <a:p>
            <a:pPr algn="ctr"/>
            <a:r>
              <a:rPr lang="en-AU" sz="1620" b="1" dirty="0">
                <a:solidFill>
                  <a:srgbClr val="00B050"/>
                </a:solidFill>
                <a:latin typeface="Segoe UI Symbol" panose="020B0502040204020203" pitchFamily="34" charset="0"/>
                <a:ea typeface="Segoe UI Symbol" panose="020B0502040204020203" pitchFamily="34" charset="0"/>
              </a:rPr>
              <a:t>✓</a:t>
            </a:r>
            <a:endParaRPr lang="en-AU" sz="1620" b="1" dirty="0">
              <a:solidFill>
                <a:srgbClr val="00B050"/>
              </a:solidFill>
            </a:endParaRPr>
          </a:p>
        </p:txBody>
      </p:sp>
    </p:spTree>
    <p:extLst>
      <p:ext uri="{BB962C8B-B14F-4D97-AF65-F5344CB8AC3E}">
        <p14:creationId xmlns:p14="http://schemas.microsoft.com/office/powerpoint/2010/main" val="22913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8B0E95-3C2B-C2DC-3459-E862A3662C00}"/>
              </a:ext>
            </a:extLst>
          </p:cNvPr>
          <p:cNvSpPr>
            <a:spLocks noGrp="1"/>
          </p:cNvSpPr>
          <p:nvPr>
            <p:ph type="body" sz="quarter" idx="10"/>
          </p:nvPr>
        </p:nvSpPr>
        <p:spPr/>
        <p:txBody>
          <a:bodyPr/>
          <a:lstStyle/>
          <a:p>
            <a:r>
              <a:rPr lang="en-AU" dirty="0"/>
              <a:t>Security</a:t>
            </a:r>
          </a:p>
        </p:txBody>
      </p:sp>
    </p:spTree>
    <p:extLst>
      <p:ext uri="{BB962C8B-B14F-4D97-AF65-F5344CB8AC3E}">
        <p14:creationId xmlns:p14="http://schemas.microsoft.com/office/powerpoint/2010/main" val="183982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4D3FEE1-EF15-4EC8-82DA-A091842A5AF8}"/>
              </a:ext>
            </a:extLst>
          </p:cNvPr>
          <p:cNvSpPr>
            <a:spLocks noGrp="1"/>
          </p:cNvSpPr>
          <p:nvPr>
            <p:ph sz="half" idx="1"/>
          </p:nvPr>
        </p:nvSpPr>
        <p:spPr/>
        <p:txBody>
          <a:bodyPr>
            <a:normAutofit/>
          </a:bodyPr>
          <a:lstStyle/>
          <a:p>
            <a:r>
              <a:rPr lang="en-AU" dirty="0"/>
              <a:t>Smart contracts</a:t>
            </a:r>
          </a:p>
          <a:p>
            <a:r>
              <a:rPr lang="en-AU" dirty="0"/>
              <a:t>Blockchain platform</a:t>
            </a:r>
          </a:p>
          <a:p>
            <a:pPr lvl="1"/>
            <a:r>
              <a:rPr lang="en-AU" dirty="0"/>
              <a:t>Consensus</a:t>
            </a:r>
          </a:p>
          <a:p>
            <a:pPr lvl="1"/>
            <a:r>
              <a:rPr lang="en-AU" dirty="0"/>
              <a:t>Smart contract language &amp; execution-environment</a:t>
            </a:r>
          </a:p>
          <a:p>
            <a:r>
              <a:rPr lang="en-AU" dirty="0"/>
              <a:t>DApp architecture</a:t>
            </a:r>
          </a:p>
          <a:p>
            <a:r>
              <a:rPr lang="en-AU" dirty="0"/>
              <a:t>Integration with external systems</a:t>
            </a:r>
          </a:p>
          <a:p>
            <a:r>
              <a:rPr lang="en-AU" dirty="0"/>
              <a:t>Data management</a:t>
            </a:r>
          </a:p>
        </p:txBody>
      </p:sp>
      <p:sp>
        <p:nvSpPr>
          <p:cNvPr id="14" name="Content Placeholder 13">
            <a:extLst>
              <a:ext uri="{FF2B5EF4-FFF2-40B4-BE49-F238E27FC236}">
                <a16:creationId xmlns:a16="http://schemas.microsoft.com/office/drawing/2014/main" id="{78CA1B68-2B83-4C17-A5B7-EB546B6E1B55}"/>
              </a:ext>
            </a:extLst>
          </p:cNvPr>
          <p:cNvSpPr>
            <a:spLocks noGrp="1"/>
          </p:cNvSpPr>
          <p:nvPr>
            <p:ph sz="half" idx="2"/>
          </p:nvPr>
        </p:nvSpPr>
        <p:spPr/>
        <p:txBody>
          <a:bodyPr>
            <a:normAutofit/>
          </a:bodyPr>
          <a:lstStyle/>
          <a:p>
            <a:r>
              <a:rPr lang="en-AU" dirty="0"/>
              <a:t>Cryptography &amp; Key management</a:t>
            </a:r>
          </a:p>
          <a:p>
            <a:r>
              <a:rPr lang="en-AU" dirty="0"/>
              <a:t>Access control &amp; KYC</a:t>
            </a:r>
          </a:p>
          <a:p>
            <a:r>
              <a:rPr lang="en-AU" dirty="0"/>
              <a:t>Privacy</a:t>
            </a:r>
          </a:p>
          <a:p>
            <a:r>
              <a:rPr lang="en-AU" dirty="0"/>
              <a:t>Infrastructure, especially for private blockchains</a:t>
            </a:r>
          </a:p>
          <a:p>
            <a:r>
              <a:rPr lang="en-AU" dirty="0"/>
              <a:t>Business continuity &amp; disaster recovery</a:t>
            </a:r>
          </a:p>
          <a:p>
            <a:r>
              <a:rPr lang="en-AU" dirty="0"/>
              <a:t>Governance &amp; compliance</a:t>
            </a:r>
          </a:p>
        </p:txBody>
      </p:sp>
      <p:sp>
        <p:nvSpPr>
          <p:cNvPr id="4" name="Title 3">
            <a:extLst>
              <a:ext uri="{FF2B5EF4-FFF2-40B4-BE49-F238E27FC236}">
                <a16:creationId xmlns:a16="http://schemas.microsoft.com/office/drawing/2014/main" id="{95FB97A4-CC6E-4884-BE95-3C05E9F5862C}"/>
              </a:ext>
            </a:extLst>
          </p:cNvPr>
          <p:cNvSpPr>
            <a:spLocks noGrp="1"/>
          </p:cNvSpPr>
          <p:nvPr>
            <p:ph type="title"/>
          </p:nvPr>
        </p:nvSpPr>
        <p:spPr/>
        <p:txBody>
          <a:bodyPr>
            <a:normAutofit fontScale="90000"/>
          </a:bodyPr>
          <a:lstStyle/>
          <a:p>
            <a:r>
              <a:rPr lang="en-AU" dirty="0"/>
              <a:t>Scope of Blockchain-Based Applications Security</a:t>
            </a:r>
          </a:p>
        </p:txBody>
      </p:sp>
      <p:sp>
        <p:nvSpPr>
          <p:cNvPr id="3" name="Slide Number Placeholder 2">
            <a:extLst>
              <a:ext uri="{FF2B5EF4-FFF2-40B4-BE49-F238E27FC236}">
                <a16:creationId xmlns:a16="http://schemas.microsoft.com/office/drawing/2014/main" id="{FD9D0B0C-A3ED-20D2-034B-C3C2B202DE5D}"/>
              </a:ext>
            </a:extLst>
          </p:cNvPr>
          <p:cNvSpPr>
            <a:spLocks noGrp="1"/>
          </p:cNvSpPr>
          <p:nvPr>
            <p:ph type="sldNum" sz="quarter" idx="4"/>
          </p:nvPr>
        </p:nvSpPr>
        <p:spPr/>
        <p:txBody>
          <a:bodyPr/>
          <a:lstStyle/>
          <a:p>
            <a:fld id="{97F98C0B-273E-428A-ABCF-EBED2BA25188}" type="slidenum">
              <a:rPr lang="en-US" smtClean="0"/>
              <a:t>4</a:t>
            </a:fld>
            <a:endParaRPr lang="en-US"/>
          </a:p>
        </p:txBody>
      </p:sp>
    </p:spTree>
    <p:extLst>
      <p:ext uri="{BB962C8B-B14F-4D97-AF65-F5344CB8AC3E}">
        <p14:creationId xmlns:p14="http://schemas.microsoft.com/office/powerpoint/2010/main" val="387406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6EB6DA-1EF0-A139-0D94-2D5D3EE41B89}"/>
              </a:ext>
            </a:extLst>
          </p:cNvPr>
          <p:cNvSpPr>
            <a:spLocks noGrp="1"/>
          </p:cNvSpPr>
          <p:nvPr>
            <p:ph idx="1"/>
          </p:nvPr>
        </p:nvSpPr>
        <p:spPr>
          <a:xfrm>
            <a:off x="647700" y="1273174"/>
            <a:ext cx="6700838" cy="3946525"/>
          </a:xfrm>
        </p:spPr>
        <p:txBody>
          <a:bodyPr>
            <a:normAutofit fontScale="92500" lnSpcReduction="20000"/>
          </a:bodyPr>
          <a:lstStyle/>
          <a:p>
            <a:r>
              <a:rPr lang="en-AU" dirty="0"/>
              <a:t>Integrity</a:t>
            </a:r>
          </a:p>
          <a:p>
            <a:pPr lvl="1"/>
            <a:r>
              <a:rPr lang="en-AU" sz="1800" dirty="0"/>
              <a:t>Degree to which a system prevents unauthorised access to, or modification of, computer programs or data</a:t>
            </a:r>
          </a:p>
          <a:p>
            <a:r>
              <a:rPr lang="en-AU" dirty="0"/>
              <a:t>Confidentiality</a:t>
            </a:r>
          </a:p>
          <a:p>
            <a:pPr lvl="1"/>
            <a:r>
              <a:rPr lang="en-AU" sz="1700" dirty="0"/>
              <a:t>Degree to which a system ensures that data are accessible only to those authorised to have access</a:t>
            </a:r>
          </a:p>
          <a:p>
            <a:r>
              <a:rPr lang="en-AU" dirty="0"/>
              <a:t>Non-repudiation</a:t>
            </a:r>
          </a:p>
          <a:p>
            <a:pPr lvl="1"/>
            <a:r>
              <a:rPr lang="en-AU" sz="1900" dirty="0"/>
              <a:t>Degree to which actions or events can be proven to have taken place, so that the events or actions can’t be repudiated later</a:t>
            </a:r>
          </a:p>
          <a:p>
            <a:r>
              <a:rPr lang="en-AU" dirty="0"/>
              <a:t>Accountability</a:t>
            </a:r>
          </a:p>
          <a:p>
            <a:pPr lvl="1"/>
            <a:r>
              <a:rPr lang="en-AU" sz="1900" dirty="0"/>
              <a:t>Degree to which actions of an entity can be traced uniquely to the entity</a:t>
            </a:r>
          </a:p>
          <a:p>
            <a:r>
              <a:rPr lang="en-AU" dirty="0"/>
              <a:t>Authenticity</a:t>
            </a:r>
          </a:p>
          <a:p>
            <a:pPr lvl="1"/>
            <a:r>
              <a:rPr lang="en-AU" sz="1900" dirty="0"/>
              <a:t>Degree to which identity of a subject or resource can be proved to be the one claimed</a:t>
            </a:r>
          </a:p>
        </p:txBody>
      </p:sp>
      <p:sp>
        <p:nvSpPr>
          <p:cNvPr id="3" name="Title 2">
            <a:extLst>
              <a:ext uri="{FF2B5EF4-FFF2-40B4-BE49-F238E27FC236}">
                <a16:creationId xmlns:a16="http://schemas.microsoft.com/office/drawing/2014/main" id="{62FE45B2-1310-53A4-0DD6-1E73018888DD}"/>
              </a:ext>
            </a:extLst>
          </p:cNvPr>
          <p:cNvSpPr>
            <a:spLocks noGrp="1"/>
          </p:cNvSpPr>
          <p:nvPr>
            <p:ph type="title"/>
          </p:nvPr>
        </p:nvSpPr>
        <p:spPr>
          <a:xfrm>
            <a:off x="647700" y="287338"/>
            <a:ext cx="7920038" cy="649287"/>
          </a:xfrm>
        </p:spPr>
        <p:txBody>
          <a:bodyPr>
            <a:normAutofit fontScale="90000"/>
          </a:bodyPr>
          <a:lstStyle/>
          <a:p>
            <a:r>
              <a:rPr lang="en-AU" dirty="0"/>
              <a:t>ISO/IEC 25010:2011 – Security Characteristics</a:t>
            </a:r>
          </a:p>
        </p:txBody>
      </p:sp>
      <p:sp>
        <p:nvSpPr>
          <p:cNvPr id="10" name="Slide Number Placeholder 9">
            <a:extLst>
              <a:ext uri="{FF2B5EF4-FFF2-40B4-BE49-F238E27FC236}">
                <a16:creationId xmlns:a16="http://schemas.microsoft.com/office/drawing/2014/main" id="{DD635B64-0612-DED6-E53D-FE395787B58F}"/>
              </a:ext>
            </a:extLst>
          </p:cNvPr>
          <p:cNvSpPr>
            <a:spLocks noGrp="1"/>
          </p:cNvSpPr>
          <p:nvPr>
            <p:ph type="sldNum" sz="quarter" idx="12"/>
          </p:nvPr>
        </p:nvSpPr>
        <p:spPr>
          <a:xfrm>
            <a:off x="6712882" y="5368406"/>
            <a:ext cx="1855118" cy="224836"/>
          </a:xfrm>
        </p:spPr>
        <p:txBody>
          <a:bodyPr/>
          <a:lstStyle/>
          <a:p>
            <a:fld id="{97F98C0B-273E-428A-ABCF-EBED2BA25188}" type="slidenum">
              <a:rPr lang="en-US" smtClean="0"/>
              <a:pPr/>
              <a:t>5</a:t>
            </a:fld>
            <a:endParaRPr lang="en-US"/>
          </a:p>
        </p:txBody>
      </p:sp>
      <p:sp>
        <p:nvSpPr>
          <p:cNvPr id="4" name="Rectangle 3">
            <a:extLst>
              <a:ext uri="{FF2B5EF4-FFF2-40B4-BE49-F238E27FC236}">
                <a16:creationId xmlns:a16="http://schemas.microsoft.com/office/drawing/2014/main" id="{365C7AE7-EBD5-BB94-7EE0-7A85239E23FC}"/>
              </a:ext>
            </a:extLst>
          </p:cNvPr>
          <p:cNvSpPr>
            <a:spLocks/>
          </p:cNvSpPr>
          <p:nvPr/>
        </p:nvSpPr>
        <p:spPr>
          <a:xfrm>
            <a:off x="7415872" y="1348080"/>
            <a:ext cx="1404600" cy="429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40" dirty="0"/>
              <a:t>Only good writes &amp; deletes</a:t>
            </a:r>
          </a:p>
        </p:txBody>
      </p:sp>
      <p:sp>
        <p:nvSpPr>
          <p:cNvPr id="5" name="Rectangle 4">
            <a:extLst>
              <a:ext uri="{FF2B5EF4-FFF2-40B4-BE49-F238E27FC236}">
                <a16:creationId xmlns:a16="http://schemas.microsoft.com/office/drawing/2014/main" id="{91678479-290A-283D-903C-78AB5A01B70C}"/>
              </a:ext>
            </a:extLst>
          </p:cNvPr>
          <p:cNvSpPr>
            <a:spLocks/>
          </p:cNvSpPr>
          <p:nvPr/>
        </p:nvSpPr>
        <p:spPr>
          <a:xfrm>
            <a:off x="7413095" y="2065412"/>
            <a:ext cx="1404000" cy="429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40" dirty="0"/>
              <a:t>Only good reads</a:t>
            </a:r>
          </a:p>
        </p:txBody>
      </p:sp>
      <p:sp>
        <p:nvSpPr>
          <p:cNvPr id="6" name="Rectangle 5">
            <a:extLst>
              <a:ext uri="{FF2B5EF4-FFF2-40B4-BE49-F238E27FC236}">
                <a16:creationId xmlns:a16="http://schemas.microsoft.com/office/drawing/2014/main" id="{647FBE93-841C-0117-2D13-5606E6E918B0}"/>
              </a:ext>
            </a:extLst>
          </p:cNvPr>
          <p:cNvSpPr>
            <a:spLocks noChangeAspect="1"/>
          </p:cNvSpPr>
          <p:nvPr/>
        </p:nvSpPr>
        <p:spPr>
          <a:xfrm>
            <a:off x="7415872" y="2857500"/>
            <a:ext cx="1404600" cy="428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40" dirty="0"/>
              <a:t>Undeniable</a:t>
            </a:r>
          </a:p>
        </p:txBody>
      </p:sp>
      <p:sp>
        <p:nvSpPr>
          <p:cNvPr id="7" name="Rectangle 6">
            <a:extLst>
              <a:ext uri="{FF2B5EF4-FFF2-40B4-BE49-F238E27FC236}">
                <a16:creationId xmlns:a16="http://schemas.microsoft.com/office/drawing/2014/main" id="{65F78ED4-B87C-0576-9098-CF54D8FECD4A}"/>
              </a:ext>
            </a:extLst>
          </p:cNvPr>
          <p:cNvSpPr>
            <a:spLocks noChangeAspect="1"/>
          </p:cNvSpPr>
          <p:nvPr/>
        </p:nvSpPr>
        <p:spPr>
          <a:xfrm>
            <a:off x="7415872" y="3649588"/>
            <a:ext cx="1404600" cy="428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40" dirty="0"/>
              <a:t>You did it!</a:t>
            </a:r>
          </a:p>
        </p:txBody>
      </p:sp>
      <p:sp>
        <p:nvSpPr>
          <p:cNvPr id="8" name="Rectangle 7">
            <a:extLst>
              <a:ext uri="{FF2B5EF4-FFF2-40B4-BE49-F238E27FC236}">
                <a16:creationId xmlns:a16="http://schemas.microsoft.com/office/drawing/2014/main" id="{B398D285-83A2-2143-5533-62DE846A135C}"/>
              </a:ext>
            </a:extLst>
          </p:cNvPr>
          <p:cNvSpPr>
            <a:spLocks noChangeAspect="1"/>
          </p:cNvSpPr>
          <p:nvPr/>
        </p:nvSpPr>
        <p:spPr>
          <a:xfrm>
            <a:off x="7415872" y="4369668"/>
            <a:ext cx="1404600" cy="428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40" dirty="0"/>
              <a:t>Not fake</a:t>
            </a:r>
          </a:p>
        </p:txBody>
      </p:sp>
    </p:spTree>
    <p:extLst>
      <p:ext uri="{BB962C8B-B14F-4D97-AF65-F5344CB8AC3E}">
        <p14:creationId xmlns:p14="http://schemas.microsoft.com/office/powerpoint/2010/main" val="255135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49106B4-41A8-3F1D-A50C-A25BDC36FACD}"/>
              </a:ext>
            </a:extLst>
          </p:cNvPr>
          <p:cNvSpPr>
            <a:spLocks noGrp="1"/>
          </p:cNvSpPr>
          <p:nvPr>
            <p:ph idx="1"/>
          </p:nvPr>
        </p:nvSpPr>
        <p:spPr/>
        <p:txBody>
          <a:bodyPr>
            <a:normAutofit/>
          </a:bodyPr>
          <a:lstStyle/>
          <a:p>
            <a:r>
              <a:rPr lang="en-AU" dirty="0"/>
              <a:t>Clark-Wilson policy model is a classic model of integrity</a:t>
            </a:r>
          </a:p>
          <a:p>
            <a:pPr lvl="1"/>
            <a:endParaRPr lang="en-AU" dirty="0"/>
          </a:p>
        </p:txBody>
      </p:sp>
      <p:sp>
        <p:nvSpPr>
          <p:cNvPr id="3" name="Title 2">
            <a:extLst>
              <a:ext uri="{FF2B5EF4-FFF2-40B4-BE49-F238E27FC236}">
                <a16:creationId xmlns:a16="http://schemas.microsoft.com/office/drawing/2014/main" id="{2F357718-601D-28A9-07AD-1F788C4EA733}"/>
              </a:ext>
            </a:extLst>
          </p:cNvPr>
          <p:cNvSpPr>
            <a:spLocks noGrp="1"/>
          </p:cNvSpPr>
          <p:nvPr>
            <p:ph type="title"/>
          </p:nvPr>
        </p:nvSpPr>
        <p:spPr/>
        <p:txBody>
          <a:bodyPr/>
          <a:lstStyle/>
          <a:p>
            <a:r>
              <a:rPr lang="en-AU" dirty="0"/>
              <a:t>Integrity</a:t>
            </a:r>
          </a:p>
        </p:txBody>
      </p:sp>
      <p:graphicFrame>
        <p:nvGraphicFramePr>
          <p:cNvPr id="6" name="Table 6">
            <a:extLst>
              <a:ext uri="{FF2B5EF4-FFF2-40B4-BE49-F238E27FC236}">
                <a16:creationId xmlns:a16="http://schemas.microsoft.com/office/drawing/2014/main" id="{E1DD7529-C535-4EAA-0AF9-871B8E4A0704}"/>
              </a:ext>
            </a:extLst>
          </p:cNvPr>
          <p:cNvGraphicFramePr>
            <a:graphicFrameLocks noGrp="1"/>
          </p:cNvGraphicFramePr>
          <p:nvPr>
            <p:extLst>
              <p:ext uri="{D42A27DB-BD31-4B8C-83A1-F6EECF244321}">
                <p14:modId xmlns:p14="http://schemas.microsoft.com/office/powerpoint/2010/main" val="1348084714"/>
              </p:ext>
            </p:extLst>
          </p:nvPr>
        </p:nvGraphicFramePr>
        <p:xfrm>
          <a:off x="648000" y="1652416"/>
          <a:ext cx="7920000" cy="3520781"/>
        </p:xfrm>
        <a:graphic>
          <a:graphicData uri="http://schemas.openxmlformats.org/drawingml/2006/table">
            <a:tbl>
              <a:tblPr firstRow="1" bandRow="1">
                <a:tableStyleId>{5C22544A-7EE6-4342-B048-85BDC9FD1C3A}</a:tableStyleId>
              </a:tblPr>
              <a:tblGrid>
                <a:gridCol w="3423938">
                  <a:extLst>
                    <a:ext uri="{9D8B030D-6E8A-4147-A177-3AD203B41FA5}">
                      <a16:colId xmlns:a16="http://schemas.microsoft.com/office/drawing/2014/main" val="2997423538"/>
                    </a:ext>
                  </a:extLst>
                </a:gridCol>
                <a:gridCol w="4496062">
                  <a:extLst>
                    <a:ext uri="{9D8B030D-6E8A-4147-A177-3AD203B41FA5}">
                      <a16:colId xmlns:a16="http://schemas.microsoft.com/office/drawing/2014/main" val="2572069154"/>
                    </a:ext>
                  </a:extLst>
                </a:gridCol>
              </a:tblGrid>
              <a:tr h="327702">
                <a:tc>
                  <a:txBody>
                    <a:bodyPr/>
                    <a:lstStyle/>
                    <a:p>
                      <a:pPr algn="ctr"/>
                      <a:r>
                        <a:rPr lang="en-AU" sz="1700" dirty="0"/>
                        <a:t>Clark-Wilson Policy Model</a:t>
                      </a:r>
                    </a:p>
                  </a:txBody>
                  <a:tcPr marL="68580" marR="68580" marT="34290" marB="34290"/>
                </a:tc>
                <a:tc>
                  <a:txBody>
                    <a:bodyPr/>
                    <a:lstStyle/>
                    <a:p>
                      <a:pPr algn="ctr"/>
                      <a:r>
                        <a:rPr lang="en-AU" sz="1700" dirty="0"/>
                        <a:t>How Blockchains Stack Up</a:t>
                      </a:r>
                    </a:p>
                  </a:txBody>
                  <a:tcPr marL="68580" marR="68580" marT="34290" marB="34290"/>
                </a:tc>
                <a:extLst>
                  <a:ext uri="{0D108BD9-81ED-4DB2-BD59-A6C34878D82A}">
                    <a16:rowId xmlns:a16="http://schemas.microsoft.com/office/drawing/2014/main" val="2707124194"/>
                  </a:ext>
                </a:extLst>
              </a:tr>
              <a:tr h="586815">
                <a:tc>
                  <a:txBody>
                    <a:bodyPr/>
                    <a:lstStyle/>
                    <a:p>
                      <a:r>
                        <a:rPr lang="en-AU" sz="1700" dirty="0"/>
                        <a:t>Start with a well-formed initial state</a:t>
                      </a:r>
                    </a:p>
                  </a:txBody>
                  <a:tcPr marL="68580" marR="68580" marT="34290" marB="34290"/>
                </a:tc>
                <a:tc>
                  <a:txBody>
                    <a:bodyPr/>
                    <a:lstStyle/>
                    <a:p>
                      <a:r>
                        <a:rPr lang="en-AU" sz="1700" dirty="0"/>
                        <a:t>Initial state (i.e., genesis block) is well-formed &amp; cross-checked by all miners</a:t>
                      </a:r>
                    </a:p>
                  </a:txBody>
                  <a:tcPr marL="68580" marR="68580" marT="34290" marB="34290"/>
                </a:tc>
                <a:extLst>
                  <a:ext uri="{0D108BD9-81ED-4DB2-BD59-A6C34878D82A}">
                    <a16:rowId xmlns:a16="http://schemas.microsoft.com/office/drawing/2014/main" val="910538709"/>
                  </a:ext>
                </a:extLst>
              </a:tr>
              <a:tr h="828732">
                <a:tc>
                  <a:txBody>
                    <a:bodyPr/>
                    <a:lstStyle/>
                    <a:p>
                      <a:r>
                        <a:rPr lang="en-AU" sz="1700" dirty="0"/>
                        <a:t>Transformation procedures preserve well-formedness &amp; checked using </a:t>
                      </a:r>
                      <a:r>
                        <a:rPr lang="en-AU" sz="1700" kern="1200" dirty="0">
                          <a:solidFill>
                            <a:schemeClr val="dk1"/>
                          </a:solidFill>
                          <a:latin typeface="+mn-lt"/>
                          <a:ea typeface="+mn-ea"/>
                          <a:cs typeface="+mn-cs"/>
                        </a:rPr>
                        <a:t>integrity validation procedures</a:t>
                      </a:r>
                      <a:endParaRPr lang="en-AU" sz="1700" dirty="0"/>
                    </a:p>
                  </a:txBody>
                  <a:tcPr marL="68580" marR="68580" marT="34290" marB="34290"/>
                </a:tc>
                <a:tc>
                  <a:txBody>
                    <a:bodyPr/>
                    <a:lstStyle/>
                    <a:p>
                      <a:r>
                        <a:rPr lang="en-AU" sz="1700" dirty="0"/>
                        <a:t>Mining &amp; cross-checking other miners’ blocks to ensure validity of TXs &amp; blocks</a:t>
                      </a:r>
                    </a:p>
                  </a:txBody>
                  <a:tcPr marL="68580" marR="68580" marT="34290" marB="34290"/>
                </a:tc>
                <a:extLst>
                  <a:ext uri="{0D108BD9-81ED-4DB2-BD59-A6C34878D82A}">
                    <a16:rowId xmlns:a16="http://schemas.microsoft.com/office/drawing/2014/main" val="3237771232"/>
                  </a:ext>
                </a:extLst>
              </a:tr>
              <a:tr h="586815">
                <a:tc>
                  <a:txBody>
                    <a:bodyPr/>
                    <a:lstStyle/>
                    <a:p>
                      <a:r>
                        <a:rPr lang="en-AU" sz="1700" dirty="0"/>
                        <a:t>Only authorised users make changes</a:t>
                      </a:r>
                    </a:p>
                  </a:txBody>
                  <a:tcPr marL="68580" marR="68580" marT="34290" marB="34290"/>
                </a:tc>
                <a:tc>
                  <a:txBody>
                    <a:bodyPr/>
                    <a:lstStyle/>
                    <a:p>
                      <a:r>
                        <a:rPr lang="en-AU" sz="1700" dirty="0"/>
                        <a:t>Authorisation is checked using digital signatures</a:t>
                      </a:r>
                    </a:p>
                  </a:txBody>
                  <a:tcPr marL="68580" marR="68580" marT="34290" marB="34290"/>
                </a:tc>
                <a:extLst>
                  <a:ext uri="{0D108BD9-81ED-4DB2-BD59-A6C34878D82A}">
                    <a16:rowId xmlns:a16="http://schemas.microsoft.com/office/drawing/2014/main" val="3424615757"/>
                  </a:ext>
                </a:extLst>
              </a:tr>
              <a:tr h="845927">
                <a:tc>
                  <a:txBody>
                    <a:bodyPr/>
                    <a:lstStyle/>
                    <a:p>
                      <a:r>
                        <a:rPr lang="en-AU" sz="1700" dirty="0"/>
                        <a:t>Separation of duty</a:t>
                      </a:r>
                    </a:p>
                  </a:txBody>
                  <a:tcPr marL="68580" marR="68580" marT="34290" marB="34290"/>
                </a:tc>
                <a:tc>
                  <a:txBody>
                    <a:bodyPr/>
                    <a:lstStyle/>
                    <a:p>
                      <a:r>
                        <a:rPr lang="en-AU" sz="1700" dirty="0"/>
                        <a:t>No separation of duty enforced. </a:t>
                      </a:r>
                    </a:p>
                    <a:p>
                      <a:r>
                        <a:rPr lang="en-AU" sz="1700" dirty="0"/>
                        <a:t>“Admin changes” are by mining collective (i.e., governance body), e.g., hard forks</a:t>
                      </a:r>
                    </a:p>
                  </a:txBody>
                  <a:tcPr marL="68580" marR="68580" marT="34290" marB="34290"/>
                </a:tc>
                <a:extLst>
                  <a:ext uri="{0D108BD9-81ED-4DB2-BD59-A6C34878D82A}">
                    <a16:rowId xmlns:a16="http://schemas.microsoft.com/office/drawing/2014/main" val="1303468457"/>
                  </a:ext>
                </a:extLst>
              </a:tr>
              <a:tr h="327702">
                <a:tc>
                  <a:txBody>
                    <a:bodyPr/>
                    <a:lstStyle/>
                    <a:p>
                      <a:r>
                        <a:rPr lang="en-AU" sz="1700" dirty="0"/>
                        <a:t>User actions are tracked</a:t>
                      </a:r>
                    </a:p>
                  </a:txBody>
                  <a:tcPr marL="68580" marR="68580" marT="34290" marB="34290"/>
                </a:tc>
                <a:tc>
                  <a:txBody>
                    <a:bodyPr/>
                    <a:lstStyle/>
                    <a:p>
                      <a:r>
                        <a:rPr lang="en-AU" sz="1700" dirty="0"/>
                        <a:t>Ledger is system state &amp; audit log</a:t>
                      </a:r>
                    </a:p>
                  </a:txBody>
                  <a:tcPr marL="68580" marR="68580" marT="34290" marB="34290"/>
                </a:tc>
                <a:extLst>
                  <a:ext uri="{0D108BD9-81ED-4DB2-BD59-A6C34878D82A}">
                    <a16:rowId xmlns:a16="http://schemas.microsoft.com/office/drawing/2014/main" val="4031091762"/>
                  </a:ext>
                </a:extLst>
              </a:tr>
            </a:tbl>
          </a:graphicData>
        </a:graphic>
      </p:graphicFrame>
      <p:sp>
        <p:nvSpPr>
          <p:cNvPr id="4" name="Slide Number Placeholder 3">
            <a:extLst>
              <a:ext uri="{FF2B5EF4-FFF2-40B4-BE49-F238E27FC236}">
                <a16:creationId xmlns:a16="http://schemas.microsoft.com/office/drawing/2014/main" id="{7A8F62B6-44A0-2934-8821-36DFD78E136A}"/>
              </a:ext>
            </a:extLst>
          </p:cNvPr>
          <p:cNvSpPr>
            <a:spLocks noGrp="1"/>
          </p:cNvSpPr>
          <p:nvPr>
            <p:ph type="sldNum" sz="quarter" idx="12"/>
          </p:nvPr>
        </p:nvSpPr>
        <p:spPr/>
        <p:txBody>
          <a:bodyPr/>
          <a:lstStyle/>
          <a:p>
            <a:fld id="{97F98C0B-273E-428A-ABCF-EBED2BA25188}" type="slidenum">
              <a:rPr lang="en-US" smtClean="0"/>
              <a:t>6</a:t>
            </a:fld>
            <a:endParaRPr lang="en-US"/>
          </a:p>
        </p:txBody>
      </p:sp>
    </p:spTree>
    <p:extLst>
      <p:ext uri="{BB962C8B-B14F-4D97-AF65-F5344CB8AC3E}">
        <p14:creationId xmlns:p14="http://schemas.microsoft.com/office/powerpoint/2010/main" val="239339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672F21E-DFD7-FD0D-7F93-F99A156FC54A}"/>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586022" y="1442498"/>
            <a:ext cx="3426884" cy="2638820"/>
          </a:xfrm>
          <a:prstGeom prst="rect">
            <a:avLst/>
          </a:prstGeom>
        </p:spPr>
      </p:pic>
      <p:sp>
        <p:nvSpPr>
          <p:cNvPr id="2" name="Content Placeholder 1">
            <a:extLst>
              <a:ext uri="{FF2B5EF4-FFF2-40B4-BE49-F238E27FC236}">
                <a16:creationId xmlns:a16="http://schemas.microsoft.com/office/drawing/2014/main" id="{51228756-ECAB-49C1-80B7-3FB2AE2EBA8E}"/>
              </a:ext>
            </a:extLst>
          </p:cNvPr>
          <p:cNvSpPr>
            <a:spLocks noGrp="1"/>
          </p:cNvSpPr>
          <p:nvPr>
            <p:ph idx="1"/>
          </p:nvPr>
        </p:nvSpPr>
        <p:spPr>
          <a:xfrm>
            <a:off x="647700" y="1273175"/>
            <a:ext cx="5100638" cy="3695700"/>
          </a:xfrm>
        </p:spPr>
        <p:txBody>
          <a:bodyPr>
            <a:normAutofit fontScale="92500" lnSpcReduction="20000"/>
          </a:bodyPr>
          <a:lstStyle/>
          <a:p>
            <a:r>
              <a:rPr lang="en-AU" dirty="0"/>
              <a:t>On-chain data integrity is preserved</a:t>
            </a:r>
          </a:p>
          <a:p>
            <a:pPr lvl="1"/>
            <a:r>
              <a:rPr lang="en-AU" sz="1800" dirty="0"/>
              <a:t>Data may have been altered before recorded in blockchain (aka garbage in, garbage out problem)</a:t>
            </a:r>
          </a:p>
          <a:p>
            <a:r>
              <a:rPr lang="en-AU" dirty="0"/>
              <a:t>Can enhance off-chain data integrity</a:t>
            </a:r>
          </a:p>
          <a:p>
            <a:pPr lvl="1"/>
            <a:r>
              <a:rPr lang="en-AU" sz="1800" dirty="0"/>
              <a:t>Record data hash on-chain as Proof of Existence (PoE)</a:t>
            </a:r>
          </a:p>
          <a:p>
            <a:pPr lvl="1"/>
            <a:r>
              <a:rPr lang="en-AU" sz="1800" dirty="0"/>
              <a:t>Record authorisations for off-chain data access on-chain</a:t>
            </a:r>
          </a:p>
          <a:p>
            <a:pPr lvl="1"/>
            <a:r>
              <a:rPr lang="en-AU" sz="1800" dirty="0"/>
              <a:t>Smart contract cross-checks off-chain computations</a:t>
            </a:r>
          </a:p>
          <a:p>
            <a:r>
              <a:rPr lang="en-AU" dirty="0"/>
              <a:t>TX order on blockchain &amp; DApp may not be same</a:t>
            </a:r>
          </a:p>
          <a:p>
            <a:pPr lvl="1"/>
            <a:r>
              <a:rPr lang="en-AU" sz="1900" dirty="0"/>
              <a:t>TXs from different addresses reorder </a:t>
            </a:r>
          </a:p>
          <a:p>
            <a:pPr lvl="1"/>
            <a:r>
              <a:rPr lang="en-AU" sz="1900" dirty="0"/>
              <a:t>TXs from same address may reorder on some blockchains</a:t>
            </a:r>
          </a:p>
        </p:txBody>
      </p:sp>
      <p:sp>
        <p:nvSpPr>
          <p:cNvPr id="3" name="Title 2">
            <a:extLst>
              <a:ext uri="{FF2B5EF4-FFF2-40B4-BE49-F238E27FC236}">
                <a16:creationId xmlns:a16="http://schemas.microsoft.com/office/drawing/2014/main" id="{3B42790B-7FD4-475C-8433-ACE4A493BEC6}"/>
              </a:ext>
            </a:extLst>
          </p:cNvPr>
          <p:cNvSpPr>
            <a:spLocks noGrp="1"/>
          </p:cNvSpPr>
          <p:nvPr>
            <p:ph type="title"/>
          </p:nvPr>
        </p:nvSpPr>
        <p:spPr>
          <a:xfrm>
            <a:off x="648000" y="287999"/>
            <a:ext cx="6631640" cy="648000"/>
          </a:xfrm>
        </p:spPr>
        <p:txBody>
          <a:bodyPr>
            <a:normAutofit/>
          </a:bodyPr>
          <a:lstStyle/>
          <a:p>
            <a:r>
              <a:rPr lang="en-AU" dirty="0"/>
              <a:t>Integrity for Components in DApps</a:t>
            </a:r>
          </a:p>
        </p:txBody>
      </p:sp>
      <p:sp>
        <p:nvSpPr>
          <p:cNvPr id="5" name="Slide Number Placeholder 4">
            <a:extLst>
              <a:ext uri="{FF2B5EF4-FFF2-40B4-BE49-F238E27FC236}">
                <a16:creationId xmlns:a16="http://schemas.microsoft.com/office/drawing/2014/main" id="{8754A041-9F10-564D-E41F-1E65F5D59F39}"/>
              </a:ext>
            </a:extLst>
          </p:cNvPr>
          <p:cNvSpPr>
            <a:spLocks noGrp="1"/>
          </p:cNvSpPr>
          <p:nvPr>
            <p:ph type="sldNum" sz="quarter" idx="12"/>
          </p:nvPr>
        </p:nvSpPr>
        <p:spPr>
          <a:xfrm>
            <a:off x="6712882" y="5368406"/>
            <a:ext cx="1855118" cy="224836"/>
          </a:xfrm>
        </p:spPr>
        <p:txBody>
          <a:bodyPr/>
          <a:lstStyle/>
          <a:p>
            <a:fld id="{97F98C0B-273E-428A-ABCF-EBED2BA25188}" type="slidenum">
              <a:rPr lang="en-US" smtClean="0"/>
              <a:pPr/>
              <a:t>7</a:t>
            </a:fld>
            <a:endParaRPr lang="en-US"/>
          </a:p>
        </p:txBody>
      </p:sp>
      <p:sp>
        <p:nvSpPr>
          <p:cNvPr id="9" name="Rectangle 8">
            <a:extLst>
              <a:ext uri="{FF2B5EF4-FFF2-40B4-BE49-F238E27FC236}">
                <a16:creationId xmlns:a16="http://schemas.microsoft.com/office/drawing/2014/main" id="{76CC8EDE-0925-5DBA-F830-E2548C91A1C0}"/>
              </a:ext>
            </a:extLst>
          </p:cNvPr>
          <p:cNvSpPr/>
          <p:nvPr/>
        </p:nvSpPr>
        <p:spPr>
          <a:xfrm>
            <a:off x="6251103" y="4168216"/>
            <a:ext cx="2397722" cy="415498"/>
          </a:xfrm>
          <a:prstGeom prst="rect">
            <a:avLst/>
          </a:prstGeom>
        </p:spPr>
        <p:txBody>
          <a:bodyPr wrap="square">
            <a:spAutoFit/>
          </a:bodyPr>
          <a:lstStyle/>
          <a:p>
            <a:r>
              <a:rPr lang="en-AU" sz="1050" dirty="0"/>
              <a:t>Source: “The Blockchain Anomaly”</a:t>
            </a:r>
            <a:br>
              <a:rPr lang="en-AU" sz="1050" dirty="0"/>
            </a:br>
            <a:r>
              <a:rPr lang="en-AU" sz="1050" dirty="0">
                <a:hlinkClick r:id="rId4"/>
              </a:rPr>
              <a:t>https://arxiv.org/pdf/1605.05438</a:t>
            </a:r>
            <a:r>
              <a:rPr lang="en-AU" sz="1050" dirty="0"/>
              <a:t> </a:t>
            </a:r>
          </a:p>
        </p:txBody>
      </p:sp>
    </p:spTree>
    <p:extLst>
      <p:ext uri="{BB962C8B-B14F-4D97-AF65-F5344CB8AC3E}">
        <p14:creationId xmlns:p14="http://schemas.microsoft.com/office/powerpoint/2010/main" val="336344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062D3D-02C9-4039-9CAD-BB96F5A2E2AD}"/>
              </a:ext>
            </a:extLst>
          </p:cNvPr>
          <p:cNvSpPr>
            <a:spLocks noGrp="1"/>
          </p:cNvSpPr>
          <p:nvPr>
            <p:ph type="title"/>
          </p:nvPr>
        </p:nvSpPr>
        <p:spPr/>
        <p:txBody>
          <a:bodyPr/>
          <a:lstStyle/>
          <a:p>
            <a:r>
              <a:rPr lang="en-AU" dirty="0"/>
              <a:t>Confidentiality for DApps</a:t>
            </a:r>
          </a:p>
        </p:txBody>
      </p:sp>
      <p:graphicFrame>
        <p:nvGraphicFramePr>
          <p:cNvPr id="6" name="Content Placeholder 6">
            <a:extLst>
              <a:ext uri="{FF2B5EF4-FFF2-40B4-BE49-F238E27FC236}">
                <a16:creationId xmlns:a16="http://schemas.microsoft.com/office/drawing/2014/main" id="{153B0365-FD92-4912-B1D4-E92EEC1778D5}"/>
              </a:ext>
            </a:extLst>
          </p:cNvPr>
          <p:cNvGraphicFramePr>
            <a:graphicFrameLocks/>
          </p:cNvGraphicFramePr>
          <p:nvPr>
            <p:extLst>
              <p:ext uri="{D42A27DB-BD31-4B8C-83A1-F6EECF244321}">
                <p14:modId xmlns:p14="http://schemas.microsoft.com/office/powerpoint/2010/main" val="3386613226"/>
              </p:ext>
            </p:extLst>
          </p:nvPr>
        </p:nvGraphicFramePr>
        <p:xfrm>
          <a:off x="648000" y="1133770"/>
          <a:ext cx="7920000" cy="3965303"/>
        </p:xfrm>
        <a:graphic>
          <a:graphicData uri="http://schemas.openxmlformats.org/drawingml/2006/table">
            <a:tbl>
              <a:tblPr firstRow="1" bandRow="1">
                <a:tableStyleId>{5C22544A-7EE6-4342-B048-85BDC9FD1C3A}</a:tableStyleId>
              </a:tblPr>
              <a:tblGrid>
                <a:gridCol w="3040540">
                  <a:extLst>
                    <a:ext uri="{9D8B030D-6E8A-4147-A177-3AD203B41FA5}">
                      <a16:colId xmlns:a16="http://schemas.microsoft.com/office/drawing/2014/main" val="20000"/>
                    </a:ext>
                  </a:extLst>
                </a:gridCol>
                <a:gridCol w="4879460">
                  <a:extLst>
                    <a:ext uri="{9D8B030D-6E8A-4147-A177-3AD203B41FA5}">
                      <a16:colId xmlns:a16="http://schemas.microsoft.com/office/drawing/2014/main" val="20001"/>
                    </a:ext>
                  </a:extLst>
                </a:gridCol>
              </a:tblGrid>
              <a:tr h="318986">
                <a:tc>
                  <a:txBody>
                    <a:bodyPr/>
                    <a:lstStyle/>
                    <a:p>
                      <a:r>
                        <a:rPr lang="en-AU" sz="1500" dirty="0"/>
                        <a:t>Might Use …</a:t>
                      </a:r>
                    </a:p>
                  </a:txBody>
                  <a:tcPr marL="82296" marR="82296" marT="41148" marB="41148"/>
                </a:tc>
                <a:tc>
                  <a:txBody>
                    <a:bodyPr/>
                    <a:lstStyle/>
                    <a:p>
                      <a:r>
                        <a:rPr lang="en-AU" sz="1500" dirty="0"/>
                        <a:t>But …</a:t>
                      </a:r>
                    </a:p>
                  </a:txBody>
                  <a:tcPr marL="82296" marR="82296" marT="41148" marB="41148"/>
                </a:tc>
                <a:extLst>
                  <a:ext uri="{0D108BD9-81ED-4DB2-BD59-A6C34878D82A}">
                    <a16:rowId xmlns:a16="http://schemas.microsoft.com/office/drawing/2014/main" val="10000"/>
                  </a:ext>
                </a:extLst>
              </a:tr>
              <a:tr h="318986">
                <a:tc>
                  <a:txBody>
                    <a:bodyPr/>
                    <a:lstStyle/>
                    <a:p>
                      <a:pPr marL="0" marR="0" lvl="0" indent="0" algn="l" defTabSz="761902" rtl="0" eaLnBrk="1" fontAlgn="auto" latinLnBrk="0" hangingPunct="1">
                        <a:lnSpc>
                          <a:spcPct val="100000"/>
                        </a:lnSpc>
                        <a:spcBef>
                          <a:spcPts val="0"/>
                        </a:spcBef>
                        <a:spcAft>
                          <a:spcPts val="0"/>
                        </a:spcAft>
                        <a:buClrTx/>
                        <a:buSzTx/>
                        <a:buFontTx/>
                        <a:buNone/>
                        <a:tabLst/>
                        <a:defRPr/>
                      </a:pPr>
                      <a:r>
                        <a:rPr lang="en-AU" sz="1500" dirty="0"/>
                        <a:t>Pseudonymous addresses</a:t>
                      </a:r>
                    </a:p>
                  </a:txBody>
                  <a:tcPr marL="82296" marR="82296" marT="41148" marB="41148"/>
                </a:tc>
                <a:tc>
                  <a:txBody>
                    <a:bodyPr/>
                    <a:lstStyle/>
                    <a:p>
                      <a:pPr marL="285750" indent="-285750">
                        <a:buFont typeface="Arial" panose="020B0604020202020204" pitchFamily="34" charset="0"/>
                        <a:buChar char="•"/>
                      </a:pPr>
                      <a:r>
                        <a:rPr lang="en-AU" sz="1500" dirty="0"/>
                        <a:t>If addresses are re-used,</a:t>
                      </a:r>
                      <a:r>
                        <a:rPr lang="en-AU" sz="1500" baseline="0" dirty="0"/>
                        <a:t> can recover identity information</a:t>
                      </a:r>
                      <a:endParaRPr lang="en-AU" sz="1500" dirty="0"/>
                    </a:p>
                  </a:txBody>
                  <a:tcPr marL="82296" marR="82296" marT="41148" marB="41148"/>
                </a:tc>
                <a:extLst>
                  <a:ext uri="{0D108BD9-81ED-4DB2-BD59-A6C34878D82A}">
                    <a16:rowId xmlns:a16="http://schemas.microsoft.com/office/drawing/2014/main" val="10001"/>
                  </a:ext>
                </a:extLst>
              </a:tr>
              <a:tr h="318986">
                <a:tc>
                  <a:txBody>
                    <a:bodyPr/>
                    <a:lstStyle/>
                    <a:p>
                      <a:r>
                        <a:rPr lang="en-AU" sz="1500" dirty="0"/>
                        <a:t>Private blockchain</a:t>
                      </a:r>
                    </a:p>
                  </a:txBody>
                  <a:tcPr marL="82296" marR="82296" marT="41148" marB="41148"/>
                </a:tc>
                <a:tc>
                  <a:txBody>
                    <a:bodyPr/>
                    <a:lstStyle/>
                    <a:p>
                      <a:pPr marL="285750" marR="0" lvl="0" indent="-285750" algn="l" defTabSz="76190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500" dirty="0"/>
                        <a:t>All nodes are authorised to see all data!</a:t>
                      </a:r>
                    </a:p>
                  </a:txBody>
                  <a:tcPr marL="82296" marR="82296" marT="41148" marB="41148"/>
                </a:tc>
                <a:extLst>
                  <a:ext uri="{0D108BD9-81ED-4DB2-BD59-A6C34878D82A}">
                    <a16:rowId xmlns:a16="http://schemas.microsoft.com/office/drawing/2014/main" val="10002"/>
                  </a:ext>
                </a:extLst>
              </a:tr>
              <a:tr h="1014953">
                <a:tc>
                  <a:txBody>
                    <a:bodyPr/>
                    <a:lstStyle/>
                    <a:p>
                      <a:pPr marL="0" marR="0" lvl="0" indent="0" algn="l" defTabSz="761902" rtl="0" eaLnBrk="1" fontAlgn="auto" latinLnBrk="0" hangingPunct="1">
                        <a:lnSpc>
                          <a:spcPct val="100000"/>
                        </a:lnSpc>
                        <a:spcBef>
                          <a:spcPts val="0"/>
                        </a:spcBef>
                        <a:spcAft>
                          <a:spcPts val="0"/>
                        </a:spcAft>
                        <a:buClrTx/>
                        <a:buSzTx/>
                        <a:buFontTx/>
                        <a:buNone/>
                        <a:tabLst/>
                        <a:defRPr/>
                      </a:pPr>
                      <a:r>
                        <a:rPr lang="en-AU" sz="1500" dirty="0"/>
                        <a:t>DLTs where ledgers &amp; TXs are shared only with parties of interest, e.g., Hyperledger Fabric &amp; R3 Corda</a:t>
                      </a:r>
                    </a:p>
                  </a:txBody>
                  <a:tcPr marL="82296" marR="82296" marT="41148" marB="41148"/>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500" dirty="0"/>
                        <a:t>Orderer in Hyperledger Fabric see all TXs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500" dirty="0"/>
                        <a:t>R3 Corda relies on </a:t>
                      </a:r>
                      <a:r>
                        <a:rPr lang="en-AU" sz="1500" b="0" i="0" u="none" strike="noStrike" kern="1200" dirty="0">
                          <a:solidFill>
                            <a:schemeClr val="dk1"/>
                          </a:solidFill>
                          <a:effectLst/>
                          <a:latin typeface="+mn-lt"/>
                          <a:ea typeface="+mn-ea"/>
                          <a:cs typeface="+mn-cs"/>
                        </a:rPr>
                        <a:t>notaries to prevent double-spending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500" dirty="0"/>
                        <a:t>Patterns from TX analytics, e.g., volume &amp; frequency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500" b="0" i="0" u="none" strike="noStrike" kern="1200" dirty="0">
                          <a:solidFill>
                            <a:schemeClr val="dk1"/>
                          </a:solidFill>
                          <a:effectLst/>
                          <a:latin typeface="+mn-lt"/>
                          <a:ea typeface="+mn-ea"/>
                          <a:cs typeface="+mn-cs"/>
                        </a:rPr>
                        <a:t>Not straightforward to identify who can see what</a:t>
                      </a:r>
                      <a:endParaRPr lang="en-AU" sz="1500" dirty="0"/>
                    </a:p>
                  </a:txBody>
                  <a:tcPr marL="82296" marR="82296" marT="41148" marB="41148"/>
                </a:tc>
                <a:extLst>
                  <a:ext uri="{0D108BD9-81ED-4DB2-BD59-A6C34878D82A}">
                    <a16:rowId xmlns:a16="http://schemas.microsoft.com/office/drawing/2014/main" val="10003"/>
                  </a:ext>
                </a:extLst>
              </a:tr>
              <a:tr h="996696">
                <a:tc>
                  <a:txBody>
                    <a:bodyPr/>
                    <a:lstStyle/>
                    <a:p>
                      <a:r>
                        <a:rPr lang="en-AU" sz="1500" dirty="0"/>
                        <a:t>Encryption for on-chain confidential data</a:t>
                      </a:r>
                    </a:p>
                  </a:txBody>
                  <a:tcPr marL="82296" marR="82296" marT="41148" marB="41148"/>
                </a:tc>
                <a:tc>
                  <a:txBody>
                    <a:bodyPr/>
                    <a:lstStyle/>
                    <a:p>
                      <a:pPr marL="285750" indent="-285750">
                        <a:buFont typeface="Arial" panose="020B0604020202020204" pitchFamily="34" charset="0"/>
                        <a:buChar char="•"/>
                      </a:pPr>
                      <a:r>
                        <a:rPr lang="en-AU" sz="1500" dirty="0"/>
                        <a:t>Complex key management</a:t>
                      </a:r>
                    </a:p>
                    <a:p>
                      <a:pPr marL="285750" indent="-285750">
                        <a:buFont typeface="Arial" panose="020B0604020202020204" pitchFamily="34" charset="0"/>
                        <a:buChar char="•"/>
                      </a:pPr>
                      <a:r>
                        <a:rPr lang="en-AU" sz="1500" dirty="0"/>
                        <a:t>Limits what smart contracts can do with data</a:t>
                      </a:r>
                    </a:p>
                    <a:p>
                      <a:pPr marL="285750" indent="-285750">
                        <a:buFont typeface="Arial" panose="020B0604020202020204" pitchFamily="34" charset="0"/>
                        <a:buChar char="•"/>
                      </a:pPr>
                      <a:r>
                        <a:rPr lang="en-AU" sz="1500" dirty="0"/>
                        <a:t>Key loss reveals all old data</a:t>
                      </a:r>
                    </a:p>
                    <a:p>
                      <a:pPr marL="285750" indent="-285750">
                        <a:buFont typeface="Arial" panose="020B0604020202020204" pitchFamily="34" charset="0"/>
                        <a:buChar char="•"/>
                      </a:pPr>
                      <a:r>
                        <a:rPr lang="en-AU" sz="1500" baseline="0" dirty="0"/>
                        <a:t>Quantum computing or others may break crypto scheme</a:t>
                      </a:r>
                      <a:endParaRPr lang="en-AU" sz="1500" dirty="0"/>
                    </a:p>
                  </a:txBody>
                  <a:tcPr marL="82296" marR="82296" marT="41148" marB="41148"/>
                </a:tc>
                <a:extLst>
                  <a:ext uri="{0D108BD9-81ED-4DB2-BD59-A6C34878D82A}">
                    <a16:rowId xmlns:a16="http://schemas.microsoft.com/office/drawing/2014/main" val="10004"/>
                  </a:ext>
                </a:extLst>
              </a:tr>
              <a:tr h="996696">
                <a:tc>
                  <a:txBody>
                    <a:bodyPr/>
                    <a:lstStyle/>
                    <a:p>
                      <a:pPr marL="0" marR="0" lvl="0" indent="0" algn="l" defTabSz="761902" rtl="0" eaLnBrk="1" fontAlgn="auto" latinLnBrk="0" hangingPunct="1">
                        <a:lnSpc>
                          <a:spcPct val="100000"/>
                        </a:lnSpc>
                        <a:spcBef>
                          <a:spcPts val="0"/>
                        </a:spcBef>
                        <a:spcAft>
                          <a:spcPts val="0"/>
                        </a:spcAft>
                        <a:buClrTx/>
                        <a:buSzTx/>
                        <a:buFontTx/>
                        <a:buNone/>
                        <a:tabLst/>
                        <a:defRPr/>
                      </a:pPr>
                      <a:r>
                        <a:rPr lang="en-AU" sz="1500" dirty="0"/>
                        <a:t>Keep data off-chain, use conventional technologies for access control</a:t>
                      </a:r>
                    </a:p>
                  </a:txBody>
                  <a:tcPr marL="82296" marR="82296" marT="41148" marB="41148"/>
                </a:tc>
                <a:tc>
                  <a:txBody>
                    <a:bodyPr/>
                    <a:lstStyle/>
                    <a:p>
                      <a:pPr marL="285750" indent="-285750">
                        <a:buFont typeface="Arial" panose="020B0604020202020204" pitchFamily="34" charset="0"/>
                        <a:buChar char="•"/>
                      </a:pPr>
                      <a:r>
                        <a:rPr lang="en-AU" sz="1500" dirty="0"/>
                        <a:t>Limits data integrity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500" dirty="0"/>
                        <a:t>Limits what smart contracts can do with data</a:t>
                      </a:r>
                    </a:p>
                    <a:p>
                      <a:pPr marL="285750" indent="-285750">
                        <a:buFont typeface="Arial" panose="020B0604020202020204" pitchFamily="34" charset="0"/>
                        <a:buChar char="•"/>
                      </a:pPr>
                      <a:r>
                        <a:rPr lang="en-AU" sz="1500" dirty="0"/>
                        <a:t>More complex system design</a:t>
                      </a:r>
                    </a:p>
                    <a:p>
                      <a:pPr marL="285750" indent="-285750">
                        <a:buFont typeface="Arial" panose="020B0604020202020204" pitchFamily="34" charset="0"/>
                        <a:buChar char="•"/>
                      </a:pPr>
                      <a:r>
                        <a:rPr lang="en-AU" sz="1500" dirty="0"/>
                        <a:t>Less</a:t>
                      </a:r>
                      <a:r>
                        <a:rPr lang="en-AU" sz="1500" baseline="0" dirty="0"/>
                        <a:t> value directly from blockchain for sharing data</a:t>
                      </a:r>
                      <a:endParaRPr lang="en-AU" sz="1500" dirty="0"/>
                    </a:p>
                  </a:txBody>
                  <a:tcPr marL="82296" marR="82296" marT="41148" marB="41148"/>
                </a:tc>
                <a:extLst>
                  <a:ext uri="{0D108BD9-81ED-4DB2-BD59-A6C34878D82A}">
                    <a16:rowId xmlns:a16="http://schemas.microsoft.com/office/drawing/2014/main" val="10005"/>
                  </a:ext>
                </a:extLst>
              </a:tr>
            </a:tbl>
          </a:graphicData>
        </a:graphic>
      </p:graphicFrame>
      <p:sp>
        <p:nvSpPr>
          <p:cNvPr id="4" name="Slide Number Placeholder 3">
            <a:extLst>
              <a:ext uri="{FF2B5EF4-FFF2-40B4-BE49-F238E27FC236}">
                <a16:creationId xmlns:a16="http://schemas.microsoft.com/office/drawing/2014/main" id="{8FED8EB9-2416-340B-CAAB-EF2468600AAE}"/>
              </a:ext>
            </a:extLst>
          </p:cNvPr>
          <p:cNvSpPr>
            <a:spLocks noGrp="1"/>
          </p:cNvSpPr>
          <p:nvPr>
            <p:ph type="sldNum" sz="quarter" idx="4"/>
          </p:nvPr>
        </p:nvSpPr>
        <p:spPr/>
        <p:txBody>
          <a:bodyPr/>
          <a:lstStyle/>
          <a:p>
            <a:fld id="{97F98C0B-273E-428A-ABCF-EBED2BA25188}" type="slidenum">
              <a:rPr lang="en-US" smtClean="0"/>
              <a:t>8</a:t>
            </a:fld>
            <a:endParaRPr lang="en-US"/>
          </a:p>
        </p:txBody>
      </p:sp>
    </p:spTree>
    <p:extLst>
      <p:ext uri="{BB962C8B-B14F-4D97-AF65-F5344CB8AC3E}">
        <p14:creationId xmlns:p14="http://schemas.microsoft.com/office/powerpoint/2010/main" val="171789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AADA54-3669-4E69-8CFF-7C6561EA7324}"/>
              </a:ext>
            </a:extLst>
          </p:cNvPr>
          <p:cNvSpPr>
            <a:spLocks noGrp="1"/>
          </p:cNvSpPr>
          <p:nvPr>
            <p:ph idx="1"/>
          </p:nvPr>
        </p:nvSpPr>
        <p:spPr>
          <a:xfrm>
            <a:off x="648001" y="1272399"/>
            <a:ext cx="7911799" cy="3695843"/>
          </a:xfrm>
        </p:spPr>
        <p:txBody>
          <a:bodyPr>
            <a:normAutofit/>
          </a:bodyPr>
          <a:lstStyle/>
          <a:p>
            <a:r>
              <a:rPr lang="en-AU" dirty="0"/>
              <a:t>Immutable ledger state &amp; TXs</a:t>
            </a:r>
          </a:p>
          <a:p>
            <a:pPr lvl="1"/>
            <a:r>
              <a:rPr lang="en-AU" sz="1800" dirty="0"/>
              <a:t>Probabilistic immutability in Nakamoto consensus</a:t>
            </a:r>
          </a:p>
          <a:p>
            <a:pPr lvl="1"/>
            <a:r>
              <a:rPr lang="en-AU" sz="1800" dirty="0"/>
              <a:t>Wait for a suitable number of confirmation blocks based on DApp’s risk profile</a:t>
            </a:r>
          </a:p>
          <a:p>
            <a:r>
              <a:rPr lang="en-AU" dirty="0"/>
              <a:t>TX signature confirms integrity of TX data &amp; sender’s address, but</a:t>
            </a:r>
          </a:p>
          <a:p>
            <a:pPr lvl="1"/>
            <a:r>
              <a:rPr lang="en-AU" sz="1800" dirty="0"/>
              <a:t>Sender might have recorded false data in TX</a:t>
            </a:r>
          </a:p>
          <a:p>
            <a:pPr lvl="1"/>
            <a:r>
              <a:rPr lang="en-AU" sz="1800" dirty="0"/>
              <a:t>Someone might have stolen the private key</a:t>
            </a:r>
          </a:p>
          <a:p>
            <a:pPr lvl="1"/>
            <a:r>
              <a:rPr lang="en-AU" sz="1800" dirty="0"/>
              <a:t>Through a TX can record hash of off-chain data, nothing can be done if that data are modified or lost</a:t>
            </a:r>
          </a:p>
          <a:p>
            <a:r>
              <a:rPr lang="en-AU" dirty="0"/>
              <a:t>Only have non-repudiation that TX happened</a:t>
            </a:r>
          </a:p>
          <a:p>
            <a:endParaRPr lang="en-AU" dirty="0"/>
          </a:p>
        </p:txBody>
      </p:sp>
      <p:sp>
        <p:nvSpPr>
          <p:cNvPr id="3" name="Title 2">
            <a:extLst>
              <a:ext uri="{FF2B5EF4-FFF2-40B4-BE49-F238E27FC236}">
                <a16:creationId xmlns:a16="http://schemas.microsoft.com/office/drawing/2014/main" id="{B39FB323-3938-4909-B813-E6E135ADAD6C}"/>
              </a:ext>
            </a:extLst>
          </p:cNvPr>
          <p:cNvSpPr>
            <a:spLocks noGrp="1"/>
          </p:cNvSpPr>
          <p:nvPr>
            <p:ph type="title"/>
          </p:nvPr>
        </p:nvSpPr>
        <p:spPr>
          <a:xfrm>
            <a:off x="648000" y="287999"/>
            <a:ext cx="6631640" cy="648000"/>
          </a:xfrm>
        </p:spPr>
        <p:txBody>
          <a:bodyPr/>
          <a:lstStyle/>
          <a:p>
            <a:r>
              <a:rPr lang="en-AU" dirty="0"/>
              <a:t>Non-Repudiation</a:t>
            </a:r>
          </a:p>
        </p:txBody>
      </p:sp>
      <p:sp>
        <p:nvSpPr>
          <p:cNvPr id="5" name="Slide Number Placeholder 4">
            <a:extLst>
              <a:ext uri="{FF2B5EF4-FFF2-40B4-BE49-F238E27FC236}">
                <a16:creationId xmlns:a16="http://schemas.microsoft.com/office/drawing/2014/main" id="{8113C94D-4B6C-06C7-D30D-3E53055457B4}"/>
              </a:ext>
            </a:extLst>
          </p:cNvPr>
          <p:cNvSpPr>
            <a:spLocks noGrp="1"/>
          </p:cNvSpPr>
          <p:nvPr>
            <p:ph type="sldNum" sz="quarter" idx="12"/>
          </p:nvPr>
        </p:nvSpPr>
        <p:spPr>
          <a:xfrm>
            <a:off x="6712882" y="5368406"/>
            <a:ext cx="1855118" cy="224836"/>
          </a:xfrm>
        </p:spPr>
        <p:txBody>
          <a:bodyPr/>
          <a:lstStyle/>
          <a:p>
            <a:fld id="{97F98C0B-273E-428A-ABCF-EBED2BA25188}" type="slidenum">
              <a:rPr lang="en-US" smtClean="0"/>
              <a:pPr/>
              <a:t>9</a:t>
            </a:fld>
            <a:endParaRPr lang="en-US"/>
          </a:p>
        </p:txBody>
      </p:sp>
    </p:spTree>
    <p:extLst>
      <p:ext uri="{BB962C8B-B14F-4D97-AF65-F5344CB8AC3E}">
        <p14:creationId xmlns:p14="http://schemas.microsoft.com/office/powerpoint/2010/main" val="9367315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 - Introduction" id="{1AC5D738-CF48-0447-BD34-4B4DD5F91B53}" vid="{6D0E9203-88B2-5246-821D-A1B0B958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Technische Universität Berlin | PowerPoint Master</Template>
  <TotalTime>7</TotalTime>
  <Words>6151</Words>
  <Application>Microsoft Macintosh PowerPoint</Application>
  <PresentationFormat>On-screen Show (16:10)</PresentationFormat>
  <Paragraphs>427</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Helvetica</vt:lpstr>
      <vt:lpstr>Segoe UI Symbol</vt:lpstr>
      <vt:lpstr>Technische Universität Berlin | PowerPoint Master</vt:lpstr>
      <vt:lpstr>Characteristics &amp; Limitations: Security, Privacy, &amp; Data Quality</vt:lpstr>
      <vt:lpstr>Outline</vt:lpstr>
      <vt:lpstr>PowerPoint Presentation</vt:lpstr>
      <vt:lpstr>Scope of Blockchain-Based Applications Security</vt:lpstr>
      <vt:lpstr>ISO/IEC 25010:2011 – Security Characteristics</vt:lpstr>
      <vt:lpstr>Integrity</vt:lpstr>
      <vt:lpstr>Integrity for Components in DApps</vt:lpstr>
      <vt:lpstr>Confidentiality for DApps</vt:lpstr>
      <vt:lpstr>Non-Repudiation</vt:lpstr>
      <vt:lpstr>Accountability</vt:lpstr>
      <vt:lpstr>Authenticity</vt:lpstr>
      <vt:lpstr>PowerPoint Presentation</vt:lpstr>
      <vt:lpstr>Privacy</vt:lpstr>
      <vt:lpstr>Requirements of Privacy Regulations</vt:lpstr>
      <vt:lpstr>Requirements of Privacy Regulations (Cont.)</vt:lpstr>
      <vt:lpstr>PowerPoint Presentation</vt:lpstr>
      <vt:lpstr>Data Quality</vt:lpstr>
      <vt:lpstr>Data Quality in Blockchains</vt:lpstr>
      <vt:lpstr>How Architects Can Improving Data Quality in Blockchains?</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&amp; Overview</dc:title>
  <dc:creator>Bandara, Dilum (Data61, Eveleigh)</dc:creator>
  <cp:lastModifiedBy>Bandara, Dilum (Data61, Eveleigh)</cp:lastModifiedBy>
  <cp:revision>4</cp:revision>
  <dcterms:created xsi:type="dcterms:W3CDTF">2024-01-04T01:19:02Z</dcterms:created>
  <dcterms:modified xsi:type="dcterms:W3CDTF">2024-01-04T01:26:29Z</dcterms:modified>
</cp:coreProperties>
</file>