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2" r:id="rId1"/>
  </p:sldMasterIdLst>
  <p:notesMasterIdLst>
    <p:notesMasterId r:id="rId31"/>
  </p:notesMasterIdLst>
  <p:handoutMasterIdLst>
    <p:handoutMasterId r:id="rId32"/>
  </p:handoutMasterIdLst>
  <p:sldIdLst>
    <p:sldId id="359" r:id="rId2"/>
    <p:sldId id="318" r:id="rId3"/>
    <p:sldId id="372" r:id="rId4"/>
    <p:sldId id="932" r:id="rId5"/>
    <p:sldId id="368" r:id="rId6"/>
    <p:sldId id="374" r:id="rId7"/>
    <p:sldId id="389" r:id="rId8"/>
    <p:sldId id="933" r:id="rId9"/>
    <p:sldId id="922" r:id="rId10"/>
    <p:sldId id="925" r:id="rId11"/>
    <p:sldId id="931" r:id="rId12"/>
    <p:sldId id="927" r:id="rId13"/>
    <p:sldId id="926" r:id="rId14"/>
    <p:sldId id="929" r:id="rId15"/>
    <p:sldId id="930" r:id="rId16"/>
    <p:sldId id="928" r:id="rId17"/>
    <p:sldId id="369" r:id="rId18"/>
    <p:sldId id="921" r:id="rId19"/>
    <p:sldId id="390" r:id="rId20"/>
    <p:sldId id="391" r:id="rId21"/>
    <p:sldId id="392" r:id="rId22"/>
    <p:sldId id="397" r:id="rId23"/>
    <p:sldId id="398" r:id="rId24"/>
    <p:sldId id="399" r:id="rId25"/>
    <p:sldId id="400" r:id="rId26"/>
    <p:sldId id="386" r:id="rId27"/>
    <p:sldId id="384" r:id="rId28"/>
    <p:sldId id="385" r:id="rId29"/>
    <p:sldId id="920" r:id="rId3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e Pufahl" initials="LP" lastIdx="7" clrIdx="0">
    <p:extLst>
      <p:ext uri="{19B8F6BF-5375-455C-9EA6-DF929625EA0E}">
        <p15:presenceInfo xmlns:p15="http://schemas.microsoft.com/office/powerpoint/2012/main" userId="68b95bef44884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B787"/>
    <a:srgbClr val="00A9CE"/>
    <a:srgbClr val="43C2CC"/>
    <a:srgbClr val="007B96"/>
    <a:srgbClr val="026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4" autoAdjust="0"/>
    <p:restoredTop sz="96327" autoAdjust="0"/>
  </p:normalViewPr>
  <p:slideViewPr>
    <p:cSldViewPr snapToGrid="0">
      <p:cViewPr varScale="1">
        <p:scale>
          <a:sx n="267" d="100"/>
          <a:sy n="267" d="100"/>
        </p:scale>
        <p:origin x="1328" y="176"/>
      </p:cViewPr>
      <p:guideLst/>
    </p:cSldViewPr>
  </p:slideViewPr>
  <p:outlineViewPr>
    <p:cViewPr>
      <p:scale>
        <a:sx n="33" d="100"/>
        <a:sy n="33" d="100"/>
      </p:scale>
      <p:origin x="0" y="-69058"/>
    </p:cViewPr>
  </p:outlineViewPr>
  <p:notesTextViewPr>
    <p:cViewPr>
      <p:scale>
        <a:sx n="3" d="2"/>
        <a:sy n="3" d="2"/>
      </p:scale>
      <p:origin x="0" y="0"/>
    </p:cViewPr>
  </p:notesTextViewPr>
  <p:sorterViewPr>
    <p:cViewPr varScale="1">
      <p:scale>
        <a:sx n="100" d="100"/>
        <a:sy n="100" d="100"/>
      </p:scale>
      <p:origin x="0" y="-12680"/>
    </p:cViewPr>
  </p:sorterViewPr>
  <p:notesViewPr>
    <p:cSldViewPr snapToGrid="0" showGuides="1">
      <p:cViewPr varScale="1">
        <p:scale>
          <a:sx n="119" d="100"/>
          <a:sy n="119" d="100"/>
        </p:scale>
        <p:origin x="2052"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DDA44-0C78-471D-BFCB-36F672945D4B}" type="doc">
      <dgm:prSet loTypeId="urn:microsoft.com/office/officeart/2005/8/layout/hierarchy6" loCatId="hierarchy" qsTypeId="urn:microsoft.com/office/officeart/2005/8/quickstyle/simple2" qsCatId="simple" csTypeId="urn:microsoft.com/office/officeart/2005/8/colors/colorful3" csCatId="colorful" phldr="1"/>
      <dgm:spPr/>
      <dgm:t>
        <a:bodyPr/>
        <a:lstStyle/>
        <a:p>
          <a:endParaRPr lang="en-AU"/>
        </a:p>
      </dgm:t>
    </dgm:pt>
    <dgm:pt modelId="{776A8D2B-4255-43FC-BEF8-53FD3469AE62}">
      <dgm:prSet phldrT="[Text]"/>
      <dgm:spPr/>
      <dgm:t>
        <a:bodyPr/>
        <a:lstStyle/>
        <a:p>
          <a:r>
            <a:rPr lang="en-AU" dirty="0"/>
            <a:t>Software Testing</a:t>
          </a:r>
        </a:p>
      </dgm:t>
    </dgm:pt>
    <dgm:pt modelId="{1DED7E68-FFCB-4F8F-8FF2-F0E9169DD08C}" type="parTrans" cxnId="{B5791F99-37FA-4266-9E1A-808ECB91CA22}">
      <dgm:prSet/>
      <dgm:spPr/>
      <dgm:t>
        <a:bodyPr/>
        <a:lstStyle/>
        <a:p>
          <a:endParaRPr lang="en-AU"/>
        </a:p>
      </dgm:t>
    </dgm:pt>
    <dgm:pt modelId="{8A67F551-7673-49DE-A9D9-EE8FA49A8FB8}" type="sibTrans" cxnId="{B5791F99-37FA-4266-9E1A-808ECB91CA22}">
      <dgm:prSet/>
      <dgm:spPr/>
      <dgm:t>
        <a:bodyPr/>
        <a:lstStyle/>
        <a:p>
          <a:endParaRPr lang="en-AU"/>
        </a:p>
      </dgm:t>
    </dgm:pt>
    <dgm:pt modelId="{309F24F7-E5E6-457D-A4C7-F5F592E65AC7}">
      <dgm:prSet phldrT="[Text]"/>
      <dgm:spPr/>
      <dgm:t>
        <a:bodyPr/>
        <a:lstStyle/>
        <a:p>
          <a:r>
            <a:rPr lang="en-AU" dirty="0"/>
            <a:t>Static</a:t>
          </a:r>
        </a:p>
      </dgm:t>
    </dgm:pt>
    <dgm:pt modelId="{FD9B9E93-64F4-4287-AC25-1DCF10619343}" type="parTrans" cxnId="{5F848EDD-A57B-4E5B-988A-4BC3E19A320C}">
      <dgm:prSet/>
      <dgm:spPr/>
      <dgm:t>
        <a:bodyPr/>
        <a:lstStyle/>
        <a:p>
          <a:endParaRPr lang="en-AU"/>
        </a:p>
      </dgm:t>
    </dgm:pt>
    <dgm:pt modelId="{F8B94467-760F-4366-8BA2-14574678E574}" type="sibTrans" cxnId="{5F848EDD-A57B-4E5B-988A-4BC3E19A320C}">
      <dgm:prSet/>
      <dgm:spPr/>
      <dgm:t>
        <a:bodyPr/>
        <a:lstStyle/>
        <a:p>
          <a:endParaRPr lang="en-AU"/>
        </a:p>
      </dgm:t>
    </dgm:pt>
    <dgm:pt modelId="{D696D2F9-8E94-43E5-B24D-12425682E7BD}">
      <dgm:prSet phldrT="[Text]"/>
      <dgm:spPr/>
      <dgm:t>
        <a:bodyPr/>
        <a:lstStyle/>
        <a:p>
          <a:r>
            <a:rPr lang="en-AU" dirty="0"/>
            <a:t>Byte code</a:t>
          </a:r>
        </a:p>
      </dgm:t>
    </dgm:pt>
    <dgm:pt modelId="{7826AADC-2813-49C4-A5D0-AE519C1E766C}" type="parTrans" cxnId="{175F1C13-17A2-48C4-AC2D-17AC3749929B}">
      <dgm:prSet/>
      <dgm:spPr/>
      <dgm:t>
        <a:bodyPr/>
        <a:lstStyle/>
        <a:p>
          <a:endParaRPr lang="en-AU"/>
        </a:p>
      </dgm:t>
    </dgm:pt>
    <dgm:pt modelId="{FBB7D098-9790-4CD5-AA71-40236E2D23A2}" type="sibTrans" cxnId="{175F1C13-17A2-48C4-AC2D-17AC3749929B}">
      <dgm:prSet/>
      <dgm:spPr/>
      <dgm:t>
        <a:bodyPr/>
        <a:lstStyle/>
        <a:p>
          <a:endParaRPr lang="en-AU"/>
        </a:p>
      </dgm:t>
    </dgm:pt>
    <dgm:pt modelId="{DEA8C651-78AD-4BDF-974E-AA5246848008}">
      <dgm:prSet phldrT="[Text]"/>
      <dgm:spPr/>
      <dgm:t>
        <a:bodyPr/>
        <a:lstStyle/>
        <a:p>
          <a:r>
            <a:rPr lang="en-AU" dirty="0"/>
            <a:t>Dynamic</a:t>
          </a:r>
        </a:p>
      </dgm:t>
    </dgm:pt>
    <dgm:pt modelId="{B244EB75-ADAA-4994-8245-DBDF848C1631}" type="parTrans" cxnId="{BBF5B08E-D284-45FD-A14C-54D74620E503}">
      <dgm:prSet/>
      <dgm:spPr/>
      <dgm:t>
        <a:bodyPr/>
        <a:lstStyle/>
        <a:p>
          <a:endParaRPr lang="en-AU"/>
        </a:p>
      </dgm:t>
    </dgm:pt>
    <dgm:pt modelId="{67FA432D-4D6A-49E7-A688-7D32DE167FF2}" type="sibTrans" cxnId="{BBF5B08E-D284-45FD-A14C-54D74620E503}">
      <dgm:prSet/>
      <dgm:spPr/>
      <dgm:t>
        <a:bodyPr/>
        <a:lstStyle/>
        <a:p>
          <a:endParaRPr lang="en-AU"/>
        </a:p>
      </dgm:t>
    </dgm:pt>
    <dgm:pt modelId="{25C2C35B-84EA-4A6B-914B-8B0DCBA63109}">
      <dgm:prSet phldrT="[Text]"/>
      <dgm:spPr/>
      <dgm:t>
        <a:bodyPr/>
        <a:lstStyle/>
        <a:p>
          <a:r>
            <a:rPr lang="en-AU" dirty="0"/>
            <a:t>White box</a:t>
          </a:r>
        </a:p>
      </dgm:t>
    </dgm:pt>
    <dgm:pt modelId="{950DBEC8-AD5D-4E86-9E20-07FE08383268}" type="parTrans" cxnId="{DDD8211A-B3CA-4CD8-B29A-88A55E788B15}">
      <dgm:prSet/>
      <dgm:spPr/>
      <dgm:t>
        <a:bodyPr/>
        <a:lstStyle/>
        <a:p>
          <a:endParaRPr lang="en-AU"/>
        </a:p>
      </dgm:t>
    </dgm:pt>
    <dgm:pt modelId="{171C8B5B-60BA-4545-8ED1-C64EF141E241}" type="sibTrans" cxnId="{DDD8211A-B3CA-4CD8-B29A-88A55E788B15}">
      <dgm:prSet/>
      <dgm:spPr/>
      <dgm:t>
        <a:bodyPr/>
        <a:lstStyle/>
        <a:p>
          <a:endParaRPr lang="en-AU"/>
        </a:p>
      </dgm:t>
    </dgm:pt>
    <dgm:pt modelId="{1E655D44-C6B6-4FBB-B119-D59664607A09}">
      <dgm:prSet phldrT="[Text]"/>
      <dgm:spPr/>
      <dgm:t>
        <a:bodyPr/>
        <a:lstStyle/>
        <a:p>
          <a:r>
            <a:rPr lang="en-AU" dirty="0"/>
            <a:t>Black box</a:t>
          </a:r>
        </a:p>
      </dgm:t>
    </dgm:pt>
    <dgm:pt modelId="{B594EEFA-D2D0-4DB6-9756-48D46068BEBA}" type="parTrans" cxnId="{3A8C0392-A512-4F5D-A863-DB8C57660A2C}">
      <dgm:prSet/>
      <dgm:spPr/>
      <dgm:t>
        <a:bodyPr/>
        <a:lstStyle/>
        <a:p>
          <a:endParaRPr lang="en-AU"/>
        </a:p>
      </dgm:t>
    </dgm:pt>
    <dgm:pt modelId="{F418F31B-F15F-4907-86ED-D212FB5C86C7}" type="sibTrans" cxnId="{3A8C0392-A512-4F5D-A863-DB8C57660A2C}">
      <dgm:prSet/>
      <dgm:spPr/>
      <dgm:t>
        <a:bodyPr/>
        <a:lstStyle/>
        <a:p>
          <a:endParaRPr lang="en-AU"/>
        </a:p>
      </dgm:t>
    </dgm:pt>
    <dgm:pt modelId="{AADE8CAD-ECE9-4E86-9DEC-73E431EEE221}">
      <dgm:prSet phldrT="[Text]"/>
      <dgm:spPr/>
      <dgm:t>
        <a:bodyPr/>
        <a:lstStyle/>
        <a:p>
          <a:r>
            <a:rPr lang="en-AU" dirty="0"/>
            <a:t>Source code</a:t>
          </a:r>
        </a:p>
      </dgm:t>
    </dgm:pt>
    <dgm:pt modelId="{EE945322-DBC8-4D8D-80B1-52CFF0E1AB27}" type="parTrans" cxnId="{6A8EEA9D-63C3-49FB-B249-425E524245FF}">
      <dgm:prSet/>
      <dgm:spPr/>
      <dgm:t>
        <a:bodyPr/>
        <a:lstStyle/>
        <a:p>
          <a:endParaRPr lang="en-AU"/>
        </a:p>
      </dgm:t>
    </dgm:pt>
    <dgm:pt modelId="{D48E20EA-0866-4926-B0C7-83CA0CBAAC61}" type="sibTrans" cxnId="{6A8EEA9D-63C3-49FB-B249-425E524245FF}">
      <dgm:prSet/>
      <dgm:spPr/>
      <dgm:t>
        <a:bodyPr/>
        <a:lstStyle/>
        <a:p>
          <a:endParaRPr lang="en-AU"/>
        </a:p>
      </dgm:t>
    </dgm:pt>
    <dgm:pt modelId="{2E386FBD-A2AC-4C1E-BD6C-972A43981A6E}" type="pres">
      <dgm:prSet presAssocID="{0A5DDA44-0C78-471D-BFCB-36F672945D4B}" presName="mainComposite" presStyleCnt="0">
        <dgm:presLayoutVars>
          <dgm:chPref val="1"/>
          <dgm:dir/>
          <dgm:animOne val="branch"/>
          <dgm:animLvl val="lvl"/>
          <dgm:resizeHandles val="exact"/>
        </dgm:presLayoutVars>
      </dgm:prSet>
      <dgm:spPr/>
    </dgm:pt>
    <dgm:pt modelId="{775410AA-85F2-475C-B333-B9175C7DC81D}" type="pres">
      <dgm:prSet presAssocID="{0A5DDA44-0C78-471D-BFCB-36F672945D4B}" presName="hierFlow" presStyleCnt="0"/>
      <dgm:spPr/>
    </dgm:pt>
    <dgm:pt modelId="{A0A03BA1-099A-45C4-8E37-11B52E2F18D1}" type="pres">
      <dgm:prSet presAssocID="{0A5DDA44-0C78-471D-BFCB-36F672945D4B}" presName="hierChild1" presStyleCnt="0">
        <dgm:presLayoutVars>
          <dgm:chPref val="1"/>
          <dgm:animOne val="branch"/>
          <dgm:animLvl val="lvl"/>
        </dgm:presLayoutVars>
      </dgm:prSet>
      <dgm:spPr/>
    </dgm:pt>
    <dgm:pt modelId="{4E271387-5793-4DBE-8829-60E6C9D24E86}" type="pres">
      <dgm:prSet presAssocID="{776A8D2B-4255-43FC-BEF8-53FD3469AE62}" presName="Name14" presStyleCnt="0"/>
      <dgm:spPr/>
    </dgm:pt>
    <dgm:pt modelId="{71195628-159D-4764-BFB8-7EC161885639}" type="pres">
      <dgm:prSet presAssocID="{776A8D2B-4255-43FC-BEF8-53FD3469AE62}" presName="level1Shape" presStyleLbl="node0" presStyleIdx="0" presStyleCnt="1">
        <dgm:presLayoutVars>
          <dgm:chPref val="3"/>
        </dgm:presLayoutVars>
      </dgm:prSet>
      <dgm:spPr/>
    </dgm:pt>
    <dgm:pt modelId="{A7E63098-B44D-489E-BCBD-8EBDD0C1C74D}" type="pres">
      <dgm:prSet presAssocID="{776A8D2B-4255-43FC-BEF8-53FD3469AE62}" presName="hierChild2" presStyleCnt="0"/>
      <dgm:spPr/>
    </dgm:pt>
    <dgm:pt modelId="{2744C4E1-0EB0-4C4E-9020-F741F8335D84}" type="pres">
      <dgm:prSet presAssocID="{FD9B9E93-64F4-4287-AC25-1DCF10619343}" presName="Name19" presStyleLbl="parChTrans1D2" presStyleIdx="0" presStyleCnt="2"/>
      <dgm:spPr/>
    </dgm:pt>
    <dgm:pt modelId="{9B85B8AF-B87E-409E-8FC0-E9169018880F}" type="pres">
      <dgm:prSet presAssocID="{309F24F7-E5E6-457D-A4C7-F5F592E65AC7}" presName="Name21" presStyleCnt="0"/>
      <dgm:spPr/>
    </dgm:pt>
    <dgm:pt modelId="{FB180A7C-5C40-4052-AECE-FAFC8492A482}" type="pres">
      <dgm:prSet presAssocID="{309F24F7-E5E6-457D-A4C7-F5F592E65AC7}" presName="level2Shape" presStyleLbl="node2" presStyleIdx="0" presStyleCnt="2"/>
      <dgm:spPr/>
    </dgm:pt>
    <dgm:pt modelId="{22C84092-EC14-4D39-8ACF-4DCDEFE5DF91}" type="pres">
      <dgm:prSet presAssocID="{309F24F7-E5E6-457D-A4C7-F5F592E65AC7}" presName="hierChild3" presStyleCnt="0"/>
      <dgm:spPr/>
    </dgm:pt>
    <dgm:pt modelId="{74901C68-748D-4D75-B090-82A370E21ADB}" type="pres">
      <dgm:prSet presAssocID="{EE945322-DBC8-4D8D-80B1-52CFF0E1AB27}" presName="Name19" presStyleLbl="parChTrans1D3" presStyleIdx="0" presStyleCnt="4"/>
      <dgm:spPr/>
    </dgm:pt>
    <dgm:pt modelId="{61E242F2-CCF4-4F3D-83E5-2E8C9A2DAC12}" type="pres">
      <dgm:prSet presAssocID="{AADE8CAD-ECE9-4E86-9DEC-73E431EEE221}" presName="Name21" presStyleCnt="0"/>
      <dgm:spPr/>
    </dgm:pt>
    <dgm:pt modelId="{30B30197-9FDD-4B47-B242-FED58A2BF430}" type="pres">
      <dgm:prSet presAssocID="{AADE8CAD-ECE9-4E86-9DEC-73E431EEE221}" presName="level2Shape" presStyleLbl="node3" presStyleIdx="0" presStyleCnt="4"/>
      <dgm:spPr/>
    </dgm:pt>
    <dgm:pt modelId="{4CC70943-32CA-4A9A-81BA-BE4271F67B3C}" type="pres">
      <dgm:prSet presAssocID="{AADE8CAD-ECE9-4E86-9DEC-73E431EEE221}" presName="hierChild3" presStyleCnt="0"/>
      <dgm:spPr/>
    </dgm:pt>
    <dgm:pt modelId="{F461494E-B049-4767-98BD-252A4D720CF4}" type="pres">
      <dgm:prSet presAssocID="{7826AADC-2813-49C4-A5D0-AE519C1E766C}" presName="Name19" presStyleLbl="parChTrans1D3" presStyleIdx="1" presStyleCnt="4"/>
      <dgm:spPr/>
    </dgm:pt>
    <dgm:pt modelId="{ED998CFF-4A16-419A-8F62-EBACF196C621}" type="pres">
      <dgm:prSet presAssocID="{D696D2F9-8E94-43E5-B24D-12425682E7BD}" presName="Name21" presStyleCnt="0"/>
      <dgm:spPr/>
    </dgm:pt>
    <dgm:pt modelId="{4E83BFF9-F1F7-410B-8004-1D870705D095}" type="pres">
      <dgm:prSet presAssocID="{D696D2F9-8E94-43E5-B24D-12425682E7BD}" presName="level2Shape" presStyleLbl="node3" presStyleIdx="1" presStyleCnt="4"/>
      <dgm:spPr/>
    </dgm:pt>
    <dgm:pt modelId="{B6BF87F3-C84F-44BC-938F-8EF3ED70DA95}" type="pres">
      <dgm:prSet presAssocID="{D696D2F9-8E94-43E5-B24D-12425682E7BD}" presName="hierChild3" presStyleCnt="0"/>
      <dgm:spPr/>
    </dgm:pt>
    <dgm:pt modelId="{16533A6E-4233-49DC-A65A-C87A01E54E47}" type="pres">
      <dgm:prSet presAssocID="{B244EB75-ADAA-4994-8245-DBDF848C1631}" presName="Name19" presStyleLbl="parChTrans1D2" presStyleIdx="1" presStyleCnt="2"/>
      <dgm:spPr/>
    </dgm:pt>
    <dgm:pt modelId="{E1C92CE3-612A-4441-9293-1E779B4D7D1B}" type="pres">
      <dgm:prSet presAssocID="{DEA8C651-78AD-4BDF-974E-AA5246848008}" presName="Name21" presStyleCnt="0"/>
      <dgm:spPr/>
    </dgm:pt>
    <dgm:pt modelId="{76E60CC6-A42E-427E-945C-F09D92BF7A35}" type="pres">
      <dgm:prSet presAssocID="{DEA8C651-78AD-4BDF-974E-AA5246848008}" presName="level2Shape" presStyleLbl="node2" presStyleIdx="1" presStyleCnt="2"/>
      <dgm:spPr/>
    </dgm:pt>
    <dgm:pt modelId="{0899505E-6DBA-4282-9E90-A36AC76A4EA8}" type="pres">
      <dgm:prSet presAssocID="{DEA8C651-78AD-4BDF-974E-AA5246848008}" presName="hierChild3" presStyleCnt="0"/>
      <dgm:spPr/>
    </dgm:pt>
    <dgm:pt modelId="{175BD6BE-6543-4494-BF19-E64D0E17071E}" type="pres">
      <dgm:prSet presAssocID="{950DBEC8-AD5D-4E86-9E20-07FE08383268}" presName="Name19" presStyleLbl="parChTrans1D3" presStyleIdx="2" presStyleCnt="4"/>
      <dgm:spPr/>
    </dgm:pt>
    <dgm:pt modelId="{499F820A-39C8-49A2-AEE2-CD94284F1BDE}" type="pres">
      <dgm:prSet presAssocID="{25C2C35B-84EA-4A6B-914B-8B0DCBA63109}" presName="Name21" presStyleCnt="0"/>
      <dgm:spPr/>
    </dgm:pt>
    <dgm:pt modelId="{5E4E1EC2-D25A-4C6A-A7E3-85BFBA9ECE70}" type="pres">
      <dgm:prSet presAssocID="{25C2C35B-84EA-4A6B-914B-8B0DCBA63109}" presName="level2Shape" presStyleLbl="node3" presStyleIdx="2" presStyleCnt="4"/>
      <dgm:spPr/>
    </dgm:pt>
    <dgm:pt modelId="{689A3234-BB33-4570-9E57-D78ACE15FDCF}" type="pres">
      <dgm:prSet presAssocID="{25C2C35B-84EA-4A6B-914B-8B0DCBA63109}" presName="hierChild3" presStyleCnt="0"/>
      <dgm:spPr/>
    </dgm:pt>
    <dgm:pt modelId="{A0B9F697-C581-4B6B-AFD1-796DB4EC729E}" type="pres">
      <dgm:prSet presAssocID="{B594EEFA-D2D0-4DB6-9756-48D46068BEBA}" presName="Name19" presStyleLbl="parChTrans1D3" presStyleIdx="3" presStyleCnt="4"/>
      <dgm:spPr/>
    </dgm:pt>
    <dgm:pt modelId="{84C42F7A-FA37-4F45-B8FE-D606528BFD9A}" type="pres">
      <dgm:prSet presAssocID="{1E655D44-C6B6-4FBB-B119-D59664607A09}" presName="Name21" presStyleCnt="0"/>
      <dgm:spPr/>
    </dgm:pt>
    <dgm:pt modelId="{AB122356-4E3B-4778-BC65-DA023655C786}" type="pres">
      <dgm:prSet presAssocID="{1E655D44-C6B6-4FBB-B119-D59664607A09}" presName="level2Shape" presStyleLbl="node3" presStyleIdx="3" presStyleCnt="4"/>
      <dgm:spPr/>
    </dgm:pt>
    <dgm:pt modelId="{1C1A4C91-DE35-4D1E-B220-F799B846DC64}" type="pres">
      <dgm:prSet presAssocID="{1E655D44-C6B6-4FBB-B119-D59664607A09}" presName="hierChild3" presStyleCnt="0"/>
      <dgm:spPr/>
    </dgm:pt>
    <dgm:pt modelId="{9B427D22-308D-4869-9658-6C32923A9182}" type="pres">
      <dgm:prSet presAssocID="{0A5DDA44-0C78-471D-BFCB-36F672945D4B}" presName="bgShapesFlow" presStyleCnt="0"/>
      <dgm:spPr/>
    </dgm:pt>
  </dgm:ptLst>
  <dgm:cxnLst>
    <dgm:cxn modelId="{175F1C13-17A2-48C4-AC2D-17AC3749929B}" srcId="{309F24F7-E5E6-457D-A4C7-F5F592E65AC7}" destId="{D696D2F9-8E94-43E5-B24D-12425682E7BD}" srcOrd="1" destOrd="0" parTransId="{7826AADC-2813-49C4-A5D0-AE519C1E766C}" sibTransId="{FBB7D098-9790-4CD5-AA71-40236E2D23A2}"/>
    <dgm:cxn modelId="{DDD8211A-B3CA-4CD8-B29A-88A55E788B15}" srcId="{DEA8C651-78AD-4BDF-974E-AA5246848008}" destId="{25C2C35B-84EA-4A6B-914B-8B0DCBA63109}" srcOrd="0" destOrd="0" parTransId="{950DBEC8-AD5D-4E86-9E20-07FE08383268}" sibTransId="{171C8B5B-60BA-4545-8ED1-C64EF141E241}"/>
    <dgm:cxn modelId="{A6B97E2F-1405-4C51-9237-38DA2EE4B19E}" type="presOf" srcId="{DEA8C651-78AD-4BDF-974E-AA5246848008}" destId="{76E60CC6-A42E-427E-945C-F09D92BF7A35}" srcOrd="0" destOrd="0" presId="urn:microsoft.com/office/officeart/2005/8/layout/hierarchy6"/>
    <dgm:cxn modelId="{D2854F37-6D4A-4991-8A76-023B29FDF501}" type="presOf" srcId="{7826AADC-2813-49C4-A5D0-AE519C1E766C}" destId="{F461494E-B049-4767-98BD-252A4D720CF4}" srcOrd="0" destOrd="0" presId="urn:microsoft.com/office/officeart/2005/8/layout/hierarchy6"/>
    <dgm:cxn modelId="{B86A2340-5435-4851-A49B-44CCC9EE43EF}" type="presOf" srcId="{25C2C35B-84EA-4A6B-914B-8B0DCBA63109}" destId="{5E4E1EC2-D25A-4C6A-A7E3-85BFBA9ECE70}" srcOrd="0" destOrd="0" presId="urn:microsoft.com/office/officeart/2005/8/layout/hierarchy6"/>
    <dgm:cxn modelId="{B656BC59-6837-4A89-A386-E04790DF62D2}" type="presOf" srcId="{EE945322-DBC8-4D8D-80B1-52CFF0E1AB27}" destId="{74901C68-748D-4D75-B090-82A370E21ADB}" srcOrd="0" destOrd="0" presId="urn:microsoft.com/office/officeart/2005/8/layout/hierarchy6"/>
    <dgm:cxn modelId="{38482A5D-95D4-44C3-B4D5-92223B18B97F}" type="presOf" srcId="{B244EB75-ADAA-4994-8245-DBDF848C1631}" destId="{16533A6E-4233-49DC-A65A-C87A01E54E47}" srcOrd="0" destOrd="0" presId="urn:microsoft.com/office/officeart/2005/8/layout/hierarchy6"/>
    <dgm:cxn modelId="{B8A2EB64-541A-4476-8D5A-D15EEF760FE5}" type="presOf" srcId="{FD9B9E93-64F4-4287-AC25-1DCF10619343}" destId="{2744C4E1-0EB0-4C4E-9020-F741F8335D84}" srcOrd="0" destOrd="0" presId="urn:microsoft.com/office/officeart/2005/8/layout/hierarchy6"/>
    <dgm:cxn modelId="{72309E7E-56F1-4594-BB7F-11A99C01DBA4}" type="presOf" srcId="{D696D2F9-8E94-43E5-B24D-12425682E7BD}" destId="{4E83BFF9-F1F7-410B-8004-1D870705D095}" srcOrd="0" destOrd="0" presId="urn:microsoft.com/office/officeart/2005/8/layout/hierarchy6"/>
    <dgm:cxn modelId="{BBF5B08E-D284-45FD-A14C-54D74620E503}" srcId="{776A8D2B-4255-43FC-BEF8-53FD3469AE62}" destId="{DEA8C651-78AD-4BDF-974E-AA5246848008}" srcOrd="1" destOrd="0" parTransId="{B244EB75-ADAA-4994-8245-DBDF848C1631}" sibTransId="{67FA432D-4D6A-49E7-A688-7D32DE167FF2}"/>
    <dgm:cxn modelId="{3A8C0392-A512-4F5D-A863-DB8C57660A2C}" srcId="{DEA8C651-78AD-4BDF-974E-AA5246848008}" destId="{1E655D44-C6B6-4FBB-B119-D59664607A09}" srcOrd="1" destOrd="0" parTransId="{B594EEFA-D2D0-4DB6-9756-48D46068BEBA}" sibTransId="{F418F31B-F15F-4907-86ED-D212FB5C86C7}"/>
    <dgm:cxn modelId="{B5791F99-37FA-4266-9E1A-808ECB91CA22}" srcId="{0A5DDA44-0C78-471D-BFCB-36F672945D4B}" destId="{776A8D2B-4255-43FC-BEF8-53FD3469AE62}" srcOrd="0" destOrd="0" parTransId="{1DED7E68-FFCB-4F8F-8FF2-F0E9169DD08C}" sibTransId="{8A67F551-7673-49DE-A9D9-EE8FA49A8FB8}"/>
    <dgm:cxn modelId="{6A8EEA9D-63C3-49FB-B249-425E524245FF}" srcId="{309F24F7-E5E6-457D-A4C7-F5F592E65AC7}" destId="{AADE8CAD-ECE9-4E86-9DEC-73E431EEE221}" srcOrd="0" destOrd="0" parTransId="{EE945322-DBC8-4D8D-80B1-52CFF0E1AB27}" sibTransId="{D48E20EA-0866-4926-B0C7-83CA0CBAAC61}"/>
    <dgm:cxn modelId="{7E5D4DBA-0130-4011-AAA3-9DBCDBA98B71}" type="presOf" srcId="{950DBEC8-AD5D-4E86-9E20-07FE08383268}" destId="{175BD6BE-6543-4494-BF19-E64D0E17071E}" srcOrd="0" destOrd="0" presId="urn:microsoft.com/office/officeart/2005/8/layout/hierarchy6"/>
    <dgm:cxn modelId="{24AED4DA-49A0-493C-B044-7F5589967E73}" type="presOf" srcId="{0A5DDA44-0C78-471D-BFCB-36F672945D4B}" destId="{2E386FBD-A2AC-4C1E-BD6C-972A43981A6E}" srcOrd="0" destOrd="0" presId="urn:microsoft.com/office/officeart/2005/8/layout/hierarchy6"/>
    <dgm:cxn modelId="{5F848EDD-A57B-4E5B-988A-4BC3E19A320C}" srcId="{776A8D2B-4255-43FC-BEF8-53FD3469AE62}" destId="{309F24F7-E5E6-457D-A4C7-F5F592E65AC7}" srcOrd="0" destOrd="0" parTransId="{FD9B9E93-64F4-4287-AC25-1DCF10619343}" sibTransId="{F8B94467-760F-4366-8BA2-14574678E574}"/>
    <dgm:cxn modelId="{87AE2DDE-E8A0-48E7-BC70-3C4F5EF25722}" type="presOf" srcId="{1E655D44-C6B6-4FBB-B119-D59664607A09}" destId="{AB122356-4E3B-4778-BC65-DA023655C786}" srcOrd="0" destOrd="0" presId="urn:microsoft.com/office/officeart/2005/8/layout/hierarchy6"/>
    <dgm:cxn modelId="{3B63CEE0-2CEC-43BD-8DA2-D31655ED4C67}" type="presOf" srcId="{AADE8CAD-ECE9-4E86-9DEC-73E431EEE221}" destId="{30B30197-9FDD-4B47-B242-FED58A2BF430}" srcOrd="0" destOrd="0" presId="urn:microsoft.com/office/officeart/2005/8/layout/hierarchy6"/>
    <dgm:cxn modelId="{63642AEE-1AE7-49CB-B120-577F8C60B173}" type="presOf" srcId="{776A8D2B-4255-43FC-BEF8-53FD3469AE62}" destId="{71195628-159D-4764-BFB8-7EC161885639}" srcOrd="0" destOrd="0" presId="urn:microsoft.com/office/officeart/2005/8/layout/hierarchy6"/>
    <dgm:cxn modelId="{E8F83EF4-2E8E-451A-96C6-4070D318CE13}" type="presOf" srcId="{B594EEFA-D2D0-4DB6-9756-48D46068BEBA}" destId="{A0B9F697-C581-4B6B-AFD1-796DB4EC729E}" srcOrd="0" destOrd="0" presId="urn:microsoft.com/office/officeart/2005/8/layout/hierarchy6"/>
    <dgm:cxn modelId="{0755E6FB-DF87-4610-A2E5-5EB09541300A}" type="presOf" srcId="{309F24F7-E5E6-457D-A4C7-F5F592E65AC7}" destId="{FB180A7C-5C40-4052-AECE-FAFC8492A482}" srcOrd="0" destOrd="0" presId="urn:microsoft.com/office/officeart/2005/8/layout/hierarchy6"/>
    <dgm:cxn modelId="{51C5BC56-7351-4AE0-B9AC-78C96EFB1C07}" type="presParOf" srcId="{2E386FBD-A2AC-4C1E-BD6C-972A43981A6E}" destId="{775410AA-85F2-475C-B333-B9175C7DC81D}" srcOrd="0" destOrd="0" presId="urn:microsoft.com/office/officeart/2005/8/layout/hierarchy6"/>
    <dgm:cxn modelId="{444F6E2E-B004-479A-9009-48A9EC0E0CE7}" type="presParOf" srcId="{775410AA-85F2-475C-B333-B9175C7DC81D}" destId="{A0A03BA1-099A-45C4-8E37-11B52E2F18D1}" srcOrd="0" destOrd="0" presId="urn:microsoft.com/office/officeart/2005/8/layout/hierarchy6"/>
    <dgm:cxn modelId="{01499B5D-E757-4C79-B711-B27C05601F3D}" type="presParOf" srcId="{A0A03BA1-099A-45C4-8E37-11B52E2F18D1}" destId="{4E271387-5793-4DBE-8829-60E6C9D24E86}" srcOrd="0" destOrd="0" presId="urn:microsoft.com/office/officeart/2005/8/layout/hierarchy6"/>
    <dgm:cxn modelId="{C199D687-42E7-4683-8DA2-E35B1FD886BE}" type="presParOf" srcId="{4E271387-5793-4DBE-8829-60E6C9D24E86}" destId="{71195628-159D-4764-BFB8-7EC161885639}" srcOrd="0" destOrd="0" presId="urn:microsoft.com/office/officeart/2005/8/layout/hierarchy6"/>
    <dgm:cxn modelId="{7BC715C4-C560-4D5A-8F34-DFDD66BC3359}" type="presParOf" srcId="{4E271387-5793-4DBE-8829-60E6C9D24E86}" destId="{A7E63098-B44D-489E-BCBD-8EBDD0C1C74D}" srcOrd="1" destOrd="0" presId="urn:microsoft.com/office/officeart/2005/8/layout/hierarchy6"/>
    <dgm:cxn modelId="{11F040E2-30F0-4746-91FA-758E644811E8}" type="presParOf" srcId="{A7E63098-B44D-489E-BCBD-8EBDD0C1C74D}" destId="{2744C4E1-0EB0-4C4E-9020-F741F8335D84}" srcOrd="0" destOrd="0" presId="urn:microsoft.com/office/officeart/2005/8/layout/hierarchy6"/>
    <dgm:cxn modelId="{8910C013-80A3-41D8-A67F-B4EC5CA67320}" type="presParOf" srcId="{A7E63098-B44D-489E-BCBD-8EBDD0C1C74D}" destId="{9B85B8AF-B87E-409E-8FC0-E9169018880F}" srcOrd="1" destOrd="0" presId="urn:microsoft.com/office/officeart/2005/8/layout/hierarchy6"/>
    <dgm:cxn modelId="{653E82AA-5753-4E65-923F-A956A1E25580}" type="presParOf" srcId="{9B85B8AF-B87E-409E-8FC0-E9169018880F}" destId="{FB180A7C-5C40-4052-AECE-FAFC8492A482}" srcOrd="0" destOrd="0" presId="urn:microsoft.com/office/officeart/2005/8/layout/hierarchy6"/>
    <dgm:cxn modelId="{F47F72B2-8917-49C8-AA8E-4F3C927FB1D6}" type="presParOf" srcId="{9B85B8AF-B87E-409E-8FC0-E9169018880F}" destId="{22C84092-EC14-4D39-8ACF-4DCDEFE5DF91}" srcOrd="1" destOrd="0" presId="urn:microsoft.com/office/officeart/2005/8/layout/hierarchy6"/>
    <dgm:cxn modelId="{28F5BF77-012C-475E-BE5D-60B612FD813E}" type="presParOf" srcId="{22C84092-EC14-4D39-8ACF-4DCDEFE5DF91}" destId="{74901C68-748D-4D75-B090-82A370E21ADB}" srcOrd="0" destOrd="0" presId="urn:microsoft.com/office/officeart/2005/8/layout/hierarchy6"/>
    <dgm:cxn modelId="{F16C6FA5-A491-4B49-A7D2-427534E9A261}" type="presParOf" srcId="{22C84092-EC14-4D39-8ACF-4DCDEFE5DF91}" destId="{61E242F2-CCF4-4F3D-83E5-2E8C9A2DAC12}" srcOrd="1" destOrd="0" presId="urn:microsoft.com/office/officeart/2005/8/layout/hierarchy6"/>
    <dgm:cxn modelId="{66DD9AC4-1DC0-4C2D-A6D2-43B022769664}" type="presParOf" srcId="{61E242F2-CCF4-4F3D-83E5-2E8C9A2DAC12}" destId="{30B30197-9FDD-4B47-B242-FED58A2BF430}" srcOrd="0" destOrd="0" presId="urn:microsoft.com/office/officeart/2005/8/layout/hierarchy6"/>
    <dgm:cxn modelId="{7FB91672-1748-48F2-A944-2503775DE59A}" type="presParOf" srcId="{61E242F2-CCF4-4F3D-83E5-2E8C9A2DAC12}" destId="{4CC70943-32CA-4A9A-81BA-BE4271F67B3C}" srcOrd="1" destOrd="0" presId="urn:microsoft.com/office/officeart/2005/8/layout/hierarchy6"/>
    <dgm:cxn modelId="{9ECE17A7-FC27-4410-81A5-6CBB648A3F17}" type="presParOf" srcId="{22C84092-EC14-4D39-8ACF-4DCDEFE5DF91}" destId="{F461494E-B049-4767-98BD-252A4D720CF4}" srcOrd="2" destOrd="0" presId="urn:microsoft.com/office/officeart/2005/8/layout/hierarchy6"/>
    <dgm:cxn modelId="{AE8C2137-2E8C-4D88-A4A0-BD0BB6203057}" type="presParOf" srcId="{22C84092-EC14-4D39-8ACF-4DCDEFE5DF91}" destId="{ED998CFF-4A16-419A-8F62-EBACF196C621}" srcOrd="3" destOrd="0" presId="urn:microsoft.com/office/officeart/2005/8/layout/hierarchy6"/>
    <dgm:cxn modelId="{52DCE1C3-AC56-4A78-8A31-FA98CCB09092}" type="presParOf" srcId="{ED998CFF-4A16-419A-8F62-EBACF196C621}" destId="{4E83BFF9-F1F7-410B-8004-1D870705D095}" srcOrd="0" destOrd="0" presId="urn:microsoft.com/office/officeart/2005/8/layout/hierarchy6"/>
    <dgm:cxn modelId="{96859375-9ACD-4927-BEE9-E07409E1922C}" type="presParOf" srcId="{ED998CFF-4A16-419A-8F62-EBACF196C621}" destId="{B6BF87F3-C84F-44BC-938F-8EF3ED70DA95}" srcOrd="1" destOrd="0" presId="urn:microsoft.com/office/officeart/2005/8/layout/hierarchy6"/>
    <dgm:cxn modelId="{0E18A4C3-B7A2-4596-83F8-CD7128F8289A}" type="presParOf" srcId="{A7E63098-B44D-489E-BCBD-8EBDD0C1C74D}" destId="{16533A6E-4233-49DC-A65A-C87A01E54E47}" srcOrd="2" destOrd="0" presId="urn:microsoft.com/office/officeart/2005/8/layout/hierarchy6"/>
    <dgm:cxn modelId="{7B9F3C0A-8561-49A8-AE15-BE7837534860}" type="presParOf" srcId="{A7E63098-B44D-489E-BCBD-8EBDD0C1C74D}" destId="{E1C92CE3-612A-4441-9293-1E779B4D7D1B}" srcOrd="3" destOrd="0" presId="urn:microsoft.com/office/officeart/2005/8/layout/hierarchy6"/>
    <dgm:cxn modelId="{86400D42-6566-483D-9027-7BCB852AFADA}" type="presParOf" srcId="{E1C92CE3-612A-4441-9293-1E779B4D7D1B}" destId="{76E60CC6-A42E-427E-945C-F09D92BF7A35}" srcOrd="0" destOrd="0" presId="urn:microsoft.com/office/officeart/2005/8/layout/hierarchy6"/>
    <dgm:cxn modelId="{A5D3483B-61DD-46C7-946F-44B7BC992471}" type="presParOf" srcId="{E1C92CE3-612A-4441-9293-1E779B4D7D1B}" destId="{0899505E-6DBA-4282-9E90-A36AC76A4EA8}" srcOrd="1" destOrd="0" presId="urn:microsoft.com/office/officeart/2005/8/layout/hierarchy6"/>
    <dgm:cxn modelId="{BA312220-25A0-438D-BFCE-13E2D3EFFCE6}" type="presParOf" srcId="{0899505E-6DBA-4282-9E90-A36AC76A4EA8}" destId="{175BD6BE-6543-4494-BF19-E64D0E17071E}" srcOrd="0" destOrd="0" presId="urn:microsoft.com/office/officeart/2005/8/layout/hierarchy6"/>
    <dgm:cxn modelId="{867E21B0-B01B-4B20-A9AF-622C2CA11D55}" type="presParOf" srcId="{0899505E-6DBA-4282-9E90-A36AC76A4EA8}" destId="{499F820A-39C8-49A2-AEE2-CD94284F1BDE}" srcOrd="1" destOrd="0" presId="urn:microsoft.com/office/officeart/2005/8/layout/hierarchy6"/>
    <dgm:cxn modelId="{3BB79067-BB9F-4901-BF74-8099BD889348}" type="presParOf" srcId="{499F820A-39C8-49A2-AEE2-CD94284F1BDE}" destId="{5E4E1EC2-D25A-4C6A-A7E3-85BFBA9ECE70}" srcOrd="0" destOrd="0" presId="urn:microsoft.com/office/officeart/2005/8/layout/hierarchy6"/>
    <dgm:cxn modelId="{B95B9B8F-BEE2-486A-8FE7-E87CB8A555CF}" type="presParOf" srcId="{499F820A-39C8-49A2-AEE2-CD94284F1BDE}" destId="{689A3234-BB33-4570-9E57-D78ACE15FDCF}" srcOrd="1" destOrd="0" presId="urn:microsoft.com/office/officeart/2005/8/layout/hierarchy6"/>
    <dgm:cxn modelId="{854C46E1-B64A-4B72-A803-43AF86028A7B}" type="presParOf" srcId="{0899505E-6DBA-4282-9E90-A36AC76A4EA8}" destId="{A0B9F697-C581-4B6B-AFD1-796DB4EC729E}" srcOrd="2" destOrd="0" presId="urn:microsoft.com/office/officeart/2005/8/layout/hierarchy6"/>
    <dgm:cxn modelId="{EC061A68-D023-424A-8C14-FA873937452F}" type="presParOf" srcId="{0899505E-6DBA-4282-9E90-A36AC76A4EA8}" destId="{84C42F7A-FA37-4F45-B8FE-D606528BFD9A}" srcOrd="3" destOrd="0" presId="urn:microsoft.com/office/officeart/2005/8/layout/hierarchy6"/>
    <dgm:cxn modelId="{4063707C-4974-4F7C-B1A8-9C94982743B1}" type="presParOf" srcId="{84C42F7A-FA37-4F45-B8FE-D606528BFD9A}" destId="{AB122356-4E3B-4778-BC65-DA023655C786}" srcOrd="0" destOrd="0" presId="urn:microsoft.com/office/officeart/2005/8/layout/hierarchy6"/>
    <dgm:cxn modelId="{70E26E70-9369-46AB-B069-475FDB5815D6}" type="presParOf" srcId="{84C42F7A-FA37-4F45-B8FE-D606528BFD9A}" destId="{1C1A4C91-DE35-4D1E-B220-F799B846DC64}" srcOrd="1" destOrd="0" presId="urn:microsoft.com/office/officeart/2005/8/layout/hierarchy6"/>
    <dgm:cxn modelId="{F1A68EC8-EB65-44CB-A303-0B66836B1E40}" type="presParOf" srcId="{2E386FBD-A2AC-4C1E-BD6C-972A43981A6E}" destId="{9B427D22-308D-4869-9658-6C32923A918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95628-159D-4764-BFB8-7EC161885639}">
      <dsp:nvSpPr>
        <dsp:cNvPr id="0" name=""/>
        <dsp:cNvSpPr/>
      </dsp:nvSpPr>
      <dsp:spPr>
        <a:xfrm>
          <a:off x="3623253" y="1029"/>
          <a:ext cx="1394451" cy="92963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Software Testing</a:t>
          </a:r>
        </a:p>
      </dsp:txBody>
      <dsp:txXfrm>
        <a:off x="3650481" y="28257"/>
        <a:ext cx="1339995" cy="875178"/>
      </dsp:txXfrm>
    </dsp:sp>
    <dsp:sp modelId="{2744C4E1-0EB0-4C4E-9020-F741F8335D84}">
      <dsp:nvSpPr>
        <dsp:cNvPr id="0" name=""/>
        <dsp:cNvSpPr/>
      </dsp:nvSpPr>
      <dsp:spPr>
        <a:xfrm>
          <a:off x="2507692" y="930663"/>
          <a:ext cx="1812786" cy="371853"/>
        </a:xfrm>
        <a:custGeom>
          <a:avLst/>
          <a:gdLst/>
          <a:ahLst/>
          <a:cxnLst/>
          <a:rect l="0" t="0" r="0" b="0"/>
          <a:pathLst>
            <a:path>
              <a:moveTo>
                <a:pt x="1812786" y="0"/>
              </a:moveTo>
              <a:lnTo>
                <a:pt x="1812786" y="185926"/>
              </a:lnTo>
              <a:lnTo>
                <a:pt x="0" y="185926"/>
              </a:lnTo>
              <a:lnTo>
                <a:pt x="0" y="3718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180A7C-5C40-4052-AECE-FAFC8492A482}">
      <dsp:nvSpPr>
        <dsp:cNvPr id="0" name=""/>
        <dsp:cNvSpPr/>
      </dsp:nvSpPr>
      <dsp:spPr>
        <a:xfrm>
          <a:off x="1810466" y="1302517"/>
          <a:ext cx="1394451" cy="9296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Static</a:t>
          </a:r>
        </a:p>
      </dsp:txBody>
      <dsp:txXfrm>
        <a:off x="1837694" y="1329745"/>
        <a:ext cx="1339995" cy="875178"/>
      </dsp:txXfrm>
    </dsp:sp>
    <dsp:sp modelId="{74901C68-748D-4D75-B090-82A370E21ADB}">
      <dsp:nvSpPr>
        <dsp:cNvPr id="0" name=""/>
        <dsp:cNvSpPr/>
      </dsp:nvSpPr>
      <dsp:spPr>
        <a:xfrm>
          <a:off x="1601298" y="2232151"/>
          <a:ext cx="906393" cy="371853"/>
        </a:xfrm>
        <a:custGeom>
          <a:avLst/>
          <a:gdLst/>
          <a:ahLst/>
          <a:cxnLst/>
          <a:rect l="0" t="0" r="0" b="0"/>
          <a:pathLst>
            <a:path>
              <a:moveTo>
                <a:pt x="906393" y="0"/>
              </a:moveTo>
              <a:lnTo>
                <a:pt x="906393" y="185926"/>
              </a:lnTo>
              <a:lnTo>
                <a:pt x="0" y="185926"/>
              </a:lnTo>
              <a:lnTo>
                <a:pt x="0" y="3718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B30197-9FDD-4B47-B242-FED58A2BF430}">
      <dsp:nvSpPr>
        <dsp:cNvPr id="0" name=""/>
        <dsp:cNvSpPr/>
      </dsp:nvSpPr>
      <dsp:spPr>
        <a:xfrm>
          <a:off x="904072" y="2604005"/>
          <a:ext cx="1394451" cy="92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Source code</a:t>
          </a:r>
        </a:p>
      </dsp:txBody>
      <dsp:txXfrm>
        <a:off x="931300" y="2631233"/>
        <a:ext cx="1339995" cy="875178"/>
      </dsp:txXfrm>
    </dsp:sp>
    <dsp:sp modelId="{F461494E-B049-4767-98BD-252A4D720CF4}">
      <dsp:nvSpPr>
        <dsp:cNvPr id="0" name=""/>
        <dsp:cNvSpPr/>
      </dsp:nvSpPr>
      <dsp:spPr>
        <a:xfrm>
          <a:off x="2507692" y="2232151"/>
          <a:ext cx="906393" cy="371853"/>
        </a:xfrm>
        <a:custGeom>
          <a:avLst/>
          <a:gdLst/>
          <a:ahLst/>
          <a:cxnLst/>
          <a:rect l="0" t="0" r="0" b="0"/>
          <a:pathLst>
            <a:path>
              <a:moveTo>
                <a:pt x="0" y="0"/>
              </a:moveTo>
              <a:lnTo>
                <a:pt x="0" y="185926"/>
              </a:lnTo>
              <a:lnTo>
                <a:pt x="906393" y="185926"/>
              </a:lnTo>
              <a:lnTo>
                <a:pt x="906393" y="3718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83BFF9-F1F7-410B-8004-1D870705D095}">
      <dsp:nvSpPr>
        <dsp:cNvPr id="0" name=""/>
        <dsp:cNvSpPr/>
      </dsp:nvSpPr>
      <dsp:spPr>
        <a:xfrm>
          <a:off x="2716859" y="2604005"/>
          <a:ext cx="1394451" cy="92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Byte code</a:t>
          </a:r>
        </a:p>
      </dsp:txBody>
      <dsp:txXfrm>
        <a:off x="2744087" y="2631233"/>
        <a:ext cx="1339995" cy="875178"/>
      </dsp:txXfrm>
    </dsp:sp>
    <dsp:sp modelId="{16533A6E-4233-49DC-A65A-C87A01E54E47}">
      <dsp:nvSpPr>
        <dsp:cNvPr id="0" name=""/>
        <dsp:cNvSpPr/>
      </dsp:nvSpPr>
      <dsp:spPr>
        <a:xfrm>
          <a:off x="4320479" y="930663"/>
          <a:ext cx="1812786" cy="371853"/>
        </a:xfrm>
        <a:custGeom>
          <a:avLst/>
          <a:gdLst/>
          <a:ahLst/>
          <a:cxnLst/>
          <a:rect l="0" t="0" r="0" b="0"/>
          <a:pathLst>
            <a:path>
              <a:moveTo>
                <a:pt x="0" y="0"/>
              </a:moveTo>
              <a:lnTo>
                <a:pt x="0" y="185926"/>
              </a:lnTo>
              <a:lnTo>
                <a:pt x="1812786" y="185926"/>
              </a:lnTo>
              <a:lnTo>
                <a:pt x="1812786" y="3718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E60CC6-A42E-427E-945C-F09D92BF7A35}">
      <dsp:nvSpPr>
        <dsp:cNvPr id="0" name=""/>
        <dsp:cNvSpPr/>
      </dsp:nvSpPr>
      <dsp:spPr>
        <a:xfrm>
          <a:off x="5436040" y="1302517"/>
          <a:ext cx="1394451" cy="9296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Dynamic</a:t>
          </a:r>
        </a:p>
      </dsp:txBody>
      <dsp:txXfrm>
        <a:off x="5463268" y="1329745"/>
        <a:ext cx="1339995" cy="875178"/>
      </dsp:txXfrm>
    </dsp:sp>
    <dsp:sp modelId="{175BD6BE-6543-4494-BF19-E64D0E17071E}">
      <dsp:nvSpPr>
        <dsp:cNvPr id="0" name=""/>
        <dsp:cNvSpPr/>
      </dsp:nvSpPr>
      <dsp:spPr>
        <a:xfrm>
          <a:off x="5226872" y="2232151"/>
          <a:ext cx="906393" cy="371853"/>
        </a:xfrm>
        <a:custGeom>
          <a:avLst/>
          <a:gdLst/>
          <a:ahLst/>
          <a:cxnLst/>
          <a:rect l="0" t="0" r="0" b="0"/>
          <a:pathLst>
            <a:path>
              <a:moveTo>
                <a:pt x="906393" y="0"/>
              </a:moveTo>
              <a:lnTo>
                <a:pt x="906393" y="185926"/>
              </a:lnTo>
              <a:lnTo>
                <a:pt x="0" y="185926"/>
              </a:lnTo>
              <a:lnTo>
                <a:pt x="0" y="3718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4E1EC2-D25A-4C6A-A7E3-85BFBA9ECE70}">
      <dsp:nvSpPr>
        <dsp:cNvPr id="0" name=""/>
        <dsp:cNvSpPr/>
      </dsp:nvSpPr>
      <dsp:spPr>
        <a:xfrm>
          <a:off x="4529646" y="2604005"/>
          <a:ext cx="1394451" cy="92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White box</a:t>
          </a:r>
        </a:p>
      </dsp:txBody>
      <dsp:txXfrm>
        <a:off x="4556874" y="2631233"/>
        <a:ext cx="1339995" cy="875178"/>
      </dsp:txXfrm>
    </dsp:sp>
    <dsp:sp modelId="{A0B9F697-C581-4B6B-AFD1-796DB4EC729E}">
      <dsp:nvSpPr>
        <dsp:cNvPr id="0" name=""/>
        <dsp:cNvSpPr/>
      </dsp:nvSpPr>
      <dsp:spPr>
        <a:xfrm>
          <a:off x="6133265" y="2232151"/>
          <a:ext cx="906393" cy="371853"/>
        </a:xfrm>
        <a:custGeom>
          <a:avLst/>
          <a:gdLst/>
          <a:ahLst/>
          <a:cxnLst/>
          <a:rect l="0" t="0" r="0" b="0"/>
          <a:pathLst>
            <a:path>
              <a:moveTo>
                <a:pt x="0" y="0"/>
              </a:moveTo>
              <a:lnTo>
                <a:pt x="0" y="185926"/>
              </a:lnTo>
              <a:lnTo>
                <a:pt x="906393" y="185926"/>
              </a:lnTo>
              <a:lnTo>
                <a:pt x="906393" y="3718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122356-4E3B-4778-BC65-DA023655C786}">
      <dsp:nvSpPr>
        <dsp:cNvPr id="0" name=""/>
        <dsp:cNvSpPr/>
      </dsp:nvSpPr>
      <dsp:spPr>
        <a:xfrm>
          <a:off x="6342433" y="2604005"/>
          <a:ext cx="1394451" cy="92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AU" sz="2400" kern="1200" dirty="0"/>
            <a:t>Black box</a:t>
          </a:r>
        </a:p>
      </dsp:txBody>
      <dsp:txXfrm>
        <a:off x="6369661" y="2631233"/>
        <a:ext cx="1339995" cy="8751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9BC77-116B-4DD9-9558-E808B2DB27E4}" type="datetimeFigureOut">
              <a:rPr lang="en-AU" smtClean="0"/>
              <a:t>4/1/2024</a:t>
            </a:fld>
            <a:endParaRPr lang="en-AU"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FDF91E-843B-4E63-BBA0-060A7767A4CE}" type="slidenum">
              <a:rPr lang="en-AU" smtClean="0"/>
              <a:t>‹#›</a:t>
            </a:fld>
            <a:endParaRPr lang="en-AU" dirty="0"/>
          </a:p>
        </p:txBody>
      </p:sp>
    </p:spTree>
    <p:extLst>
      <p:ext uri="{BB962C8B-B14F-4D97-AF65-F5344CB8AC3E}">
        <p14:creationId xmlns:p14="http://schemas.microsoft.com/office/powerpoint/2010/main" val="2268161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952AD-A3AF-4587-90FE-72F445800AAE}" type="datetimeFigureOut">
              <a:rPr lang="en-AU" smtClean="0"/>
              <a:t>4/1/2024</a:t>
            </a:fld>
            <a:endParaRPr lang="en-AU"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C9F81-DB2C-42C9-B6F6-C5F374D31FE4}" type="slidenum">
              <a:rPr lang="en-AU" smtClean="0"/>
              <a:t>‹#›</a:t>
            </a:fld>
            <a:endParaRPr lang="en-AU" dirty="0"/>
          </a:p>
        </p:txBody>
      </p:sp>
    </p:spTree>
    <p:extLst>
      <p:ext uri="{BB962C8B-B14F-4D97-AF65-F5344CB8AC3E}">
        <p14:creationId xmlns:p14="http://schemas.microsoft.com/office/powerpoint/2010/main" val="4146627969"/>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001C9F81-DB2C-42C9-B6F6-C5F374D31FE4}" type="slidenum">
              <a:rPr lang="en-AU" smtClean="0"/>
              <a:t>1</a:t>
            </a:fld>
            <a:endParaRPr lang="en-AU" dirty="0"/>
          </a:p>
        </p:txBody>
      </p:sp>
    </p:spTree>
    <p:extLst>
      <p:ext uri="{BB962C8B-B14F-4D97-AF65-F5344CB8AC3E}">
        <p14:creationId xmlns:p14="http://schemas.microsoft.com/office/powerpoint/2010/main" val="362689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Here’s another example where just setting balance before call won’t work.</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 </a:t>
            </a:r>
            <a:r>
              <a:rPr lang="en-AU" sz="1200" b="0" i="1" kern="1200" dirty="0" err="1">
                <a:solidFill>
                  <a:schemeClr val="tx1"/>
                </a:solidFill>
                <a:effectLst/>
                <a:latin typeface="+mn-lt"/>
                <a:ea typeface="+mn-ea"/>
                <a:cs typeface="+mn-cs"/>
              </a:rPr>
              <a:t>withdrawReward</a:t>
            </a:r>
            <a:r>
              <a:rPr lang="en-AU" sz="1200" b="0" i="0" kern="1200" dirty="0">
                <a:solidFill>
                  <a:schemeClr val="tx1"/>
                </a:solidFill>
                <a:effectLst/>
                <a:latin typeface="+mn-lt"/>
                <a:ea typeface="+mn-ea"/>
                <a:cs typeface="+mn-cs"/>
              </a:rPr>
              <a:t> function is fixed to overcome </a:t>
            </a:r>
            <a:r>
              <a:rPr lang="en-AU" sz="1200" b="0" i="0" kern="1200" dirty="0" err="1">
                <a:solidFill>
                  <a:schemeClr val="tx1"/>
                </a:solidFill>
                <a:effectLst/>
                <a:latin typeface="+mn-lt"/>
                <a:ea typeface="+mn-ea"/>
                <a:cs typeface="+mn-cs"/>
              </a:rPr>
              <a:t>reentrancy</a:t>
            </a:r>
            <a:r>
              <a:rPr lang="en-AU" sz="1200" b="0" i="0" kern="1200" dirty="0">
                <a:solidFill>
                  <a:schemeClr val="tx1"/>
                </a:solidFill>
                <a:effectLst/>
                <a:latin typeface="+mn-lt"/>
                <a:ea typeface="+mn-ea"/>
                <a:cs typeface="+mn-cs"/>
              </a:rPr>
              <a:t> issue.</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However, it can be called within </a:t>
            </a:r>
            <a:r>
              <a:rPr lang="en-AU" sz="1200" b="0" i="1" kern="1200" dirty="0" err="1">
                <a:solidFill>
                  <a:schemeClr val="tx1"/>
                </a:solidFill>
                <a:effectLst/>
                <a:latin typeface="+mn-lt"/>
                <a:ea typeface="+mn-ea"/>
                <a:cs typeface="+mn-cs"/>
              </a:rPr>
              <a:t>getFirstWithdrawalBonus</a:t>
            </a:r>
            <a:r>
              <a:rPr lang="en-AU" sz="1200" b="0" i="0" kern="1200" dirty="0">
                <a:solidFill>
                  <a:schemeClr val="tx1"/>
                </a:solidFill>
                <a:effectLst/>
                <a:latin typeface="+mn-lt"/>
                <a:ea typeface="+mn-ea"/>
                <a:cs typeface="+mn-cs"/>
              </a:rPr>
              <a:t> function, where for the 1</a:t>
            </a:r>
            <a:r>
              <a:rPr lang="en-AU" sz="1200" b="0" i="0" kern="1200" baseline="30000" dirty="0">
                <a:solidFill>
                  <a:schemeClr val="tx1"/>
                </a:solidFill>
                <a:effectLst/>
                <a:latin typeface="+mn-lt"/>
                <a:ea typeface="+mn-ea"/>
                <a:cs typeface="+mn-cs"/>
              </a:rPr>
              <a:t>st</a:t>
            </a:r>
            <a:r>
              <a:rPr lang="en-AU" sz="1200" b="0" i="0" kern="1200" dirty="0">
                <a:solidFill>
                  <a:schemeClr val="tx1"/>
                </a:solidFill>
                <a:effectLst/>
                <a:latin typeface="+mn-lt"/>
                <a:ea typeface="+mn-ea"/>
                <a:cs typeface="+mn-cs"/>
              </a:rPr>
              <a:t> withdrawal you get a bonus.</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While the </a:t>
            </a:r>
            <a:r>
              <a:rPr lang="en-AU" sz="1200" b="0" i="1" kern="1200" dirty="0" err="1">
                <a:solidFill>
                  <a:schemeClr val="tx1"/>
                </a:solidFill>
                <a:effectLst/>
                <a:latin typeface="+mn-lt"/>
                <a:ea typeface="+mn-ea"/>
                <a:cs typeface="+mn-cs"/>
              </a:rPr>
              <a:t>call</a:t>
            </a:r>
            <a:r>
              <a:rPr lang="en-AU" sz="1200" b="0" i="0" kern="1200" dirty="0" err="1">
                <a:solidFill>
                  <a:schemeClr val="tx1"/>
                </a:solidFill>
                <a:effectLst/>
                <a:latin typeface="+mn-lt"/>
                <a:ea typeface="+mn-ea"/>
                <a:cs typeface="+mn-cs"/>
              </a:rPr>
              <a:t>.</a:t>
            </a:r>
            <a:r>
              <a:rPr lang="en-AU" sz="1200" b="0" i="1" kern="1200" dirty="0" err="1">
                <a:solidFill>
                  <a:schemeClr val="tx1"/>
                </a:solidFill>
                <a:effectLst/>
                <a:latin typeface="+mn-lt"/>
                <a:ea typeface="+mn-ea"/>
                <a:cs typeface="+mn-cs"/>
              </a:rPr>
              <a:t>value</a:t>
            </a:r>
            <a:r>
              <a:rPr lang="en-AU" sz="1200" b="0" i="0" kern="1200" dirty="0">
                <a:solidFill>
                  <a:schemeClr val="tx1"/>
                </a:solidFill>
                <a:effectLst/>
                <a:latin typeface="+mn-lt"/>
                <a:ea typeface="+mn-ea"/>
                <a:cs typeface="+mn-cs"/>
              </a:rPr>
              <a:t> is pending you can call </a:t>
            </a:r>
            <a:r>
              <a:rPr lang="en-AU" sz="1200" b="0" i="1" kern="1200" dirty="0" err="1">
                <a:solidFill>
                  <a:schemeClr val="tx1"/>
                </a:solidFill>
                <a:effectLst/>
                <a:latin typeface="+mn-lt"/>
                <a:ea typeface="+mn-ea"/>
                <a:cs typeface="+mn-cs"/>
              </a:rPr>
              <a:t>getFirstWithdrawalBonus</a:t>
            </a:r>
            <a:r>
              <a:rPr lang="en-AU" sz="1200" b="0" i="0" kern="1200" dirty="0">
                <a:solidFill>
                  <a:schemeClr val="tx1"/>
                </a:solidFill>
                <a:effectLst/>
                <a:latin typeface="+mn-lt"/>
                <a:ea typeface="+mn-ea"/>
                <a:cs typeface="+mn-cs"/>
              </a:rPr>
              <a:t> function.</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In this case, before calling the withdraw function </a:t>
            </a:r>
            <a:r>
              <a:rPr lang="en-AU" sz="1200" b="0" i="1" kern="1200" dirty="0" err="1">
                <a:solidFill>
                  <a:schemeClr val="tx1"/>
                </a:solidFill>
                <a:effectLst/>
                <a:latin typeface="+mn-lt"/>
                <a:ea typeface="+mn-ea"/>
                <a:cs typeface="+mn-cs"/>
              </a:rPr>
              <a:t>claimedBonus</a:t>
            </a:r>
            <a:r>
              <a:rPr lang="en-AU" sz="1200" b="0" i="0" kern="1200" dirty="0">
                <a:solidFill>
                  <a:schemeClr val="tx1"/>
                </a:solidFill>
                <a:effectLst/>
                <a:latin typeface="+mn-lt"/>
                <a:ea typeface="+mn-ea"/>
                <a:cs typeface="+mn-cs"/>
              </a:rPr>
              <a:t> need to be set to </a:t>
            </a:r>
            <a:r>
              <a:rPr lang="en-AU" sz="1200" b="0" i="1" kern="1200" dirty="0">
                <a:solidFill>
                  <a:schemeClr val="tx1"/>
                </a:solidFill>
                <a:effectLst/>
                <a:latin typeface="+mn-lt"/>
                <a:ea typeface="+mn-ea"/>
                <a:cs typeface="+mn-cs"/>
              </a:rPr>
              <a:t>True</a:t>
            </a:r>
            <a:r>
              <a:rPr lang="en-AU"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Another potential solution is to use a mutex.</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365137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Frontrunning issue occurs because all transactions are visible to anyone while they await in the transaction pool.</a:t>
            </a:r>
          </a:p>
          <a:p>
            <a:pPr marL="171450" indent="-171450">
              <a:buFont typeface="Arial" panose="020B0604020202020204" pitchFamily="34" charset="0"/>
              <a:buChar char="•"/>
            </a:pPr>
            <a:r>
              <a:rPr lang="en-AU" dirty="0"/>
              <a:t>Waiting time could vary from a few seconds to many hours. In the meantime, others can see what your transaction is planning to do and adapt their transactions.</a:t>
            </a:r>
          </a:p>
          <a:p>
            <a:pPr marL="171450" indent="-171450">
              <a:buFont typeface="Arial" panose="020B0604020202020204" pitchFamily="34" charset="0"/>
              <a:buChar char="•"/>
            </a:pPr>
            <a:r>
              <a:rPr lang="en-AU" dirty="0"/>
              <a:t>An adversary has a good chance of getting his/her transaction included before yours if they offer to pay a (much) higher transaction fee than yours. Even if they don’t offer a high transaction fee, they can do by colluding with miners who may be successful in building a block with adversarial transactions before your transaction is included in a block.</a:t>
            </a:r>
          </a:p>
          <a:p>
            <a:pPr marL="628650" lvl="1" indent="-171450">
              <a:buFont typeface="Arial" panose="020B0604020202020204" pitchFamily="34" charset="0"/>
              <a:buChar char="•"/>
            </a:pPr>
            <a:r>
              <a:rPr lang="en-AU" dirty="0"/>
              <a:t>Miners may do this on their own too. Gains from suck attacks are called </a:t>
            </a:r>
            <a:r>
              <a:rPr lang="en-AU" i="1" dirty="0"/>
              <a:t>miner extracted value</a:t>
            </a:r>
            <a:r>
              <a:rPr lang="en-AU" i="0" dirty="0"/>
              <a:t> (MEV)</a:t>
            </a:r>
            <a:r>
              <a:rPr lang="en-AU" dirty="0"/>
              <a:t>.</a:t>
            </a:r>
          </a:p>
          <a:p>
            <a:pPr marL="171450" indent="-171450">
              <a:buFont typeface="Arial" panose="020B0604020202020204" pitchFamily="34" charset="0"/>
              <a:buChar char="•"/>
            </a:pPr>
            <a:r>
              <a:rPr lang="en-AU" dirty="0"/>
              <a:t>There are several scenarios here:</a:t>
            </a:r>
          </a:p>
          <a:p>
            <a:pPr marL="628650" lvl="1" indent="-171450">
              <a:buFont typeface="Arial" panose="020B0604020202020204" pitchFamily="34" charset="0"/>
              <a:buChar char="•"/>
            </a:pPr>
            <a:r>
              <a:rPr lang="en-AU" dirty="0"/>
              <a:t>Displacement – where the adversary replaces your transaction with his/her transaction by outbidding you. This can be a problem in bidding, crypt exchanges (particularly distributed ones), and registering for resources like domain names.</a:t>
            </a:r>
          </a:p>
          <a:p>
            <a:pPr marL="628650" lvl="1" indent="-171450">
              <a:buFont typeface="Arial" panose="020B0604020202020204" pitchFamily="34" charset="0"/>
              <a:buChar char="•"/>
            </a:pPr>
            <a:r>
              <a:rPr lang="en-AU" dirty="0"/>
              <a:t>Insertion - Adversary insets one or more TXs before your transaction. E.g., knowing that you are interested in buying something big, they can buy that first and immediately sell it to you at a profit. Sometimes you can even see these adversarial transactions are sandwiched between a legitimate transaction.</a:t>
            </a:r>
          </a:p>
          <a:p>
            <a:pPr marL="628650" lvl="1" indent="-171450">
              <a:buFont typeface="Arial" panose="020B0604020202020204" pitchFamily="34" charset="0"/>
              <a:buChar char="•"/>
            </a:pPr>
            <a:r>
              <a:rPr lang="en-AU" dirty="0"/>
              <a:t>Suppression - adversary’s objective is to slow you down. They can do this by submitting large and high fee-paying transactions.</a:t>
            </a:r>
          </a:p>
          <a:p>
            <a:pPr marL="171450" lvl="0" indent="-171450">
              <a:buFont typeface="Arial" panose="020B0604020202020204" pitchFamily="34" charset="0"/>
              <a:buChar char="•"/>
            </a:pPr>
            <a:r>
              <a:rPr lang="en-AU" dirty="0"/>
              <a:t>Potential solutions include:</a:t>
            </a:r>
          </a:p>
          <a:p>
            <a:pPr marL="628650" lvl="1" indent="-171450">
              <a:buFont typeface="Arial" panose="020B0604020202020204" pitchFamily="34" charset="0"/>
              <a:buChar char="•"/>
            </a:pPr>
            <a:r>
              <a:rPr lang="en-AU" dirty="0"/>
              <a:t>Modifying your smart contract such that it doesn’t depend on order or time of transactions. This is not always possible.</a:t>
            </a:r>
          </a:p>
          <a:p>
            <a:pPr marL="628650" lvl="1" indent="-171450">
              <a:buFont typeface="Arial" panose="020B0604020202020204" pitchFamily="34" charset="0"/>
              <a:buChar char="•"/>
            </a:pPr>
            <a:r>
              <a:rPr lang="en-AU" dirty="0"/>
              <a:t>In such cases, you can use solutions like commit and reversal or even zero-knowledge proofs. The idea is to hide sensitive information until the desired result is achieved. E.g., you may commit to buying something at a set price. Based on this you send a hash value. Later revealing the actual price such that the smart contract can check with the previous hash.</a:t>
            </a:r>
          </a:p>
          <a:p>
            <a:pPr marL="628650" lvl="1" indent="-171450">
              <a:buFont typeface="Arial" panose="020B0604020202020204" pitchFamily="34" charset="0"/>
              <a:buChar char="•"/>
            </a:pPr>
            <a:r>
              <a:rPr lang="en-AU" dirty="0"/>
              <a:t>Ethereum is planning to encrypt the transaction pool and also the transfer of transactions between 2 nodes.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11</a:t>
            </a:fld>
            <a:endParaRPr lang="en-AU" dirty="0"/>
          </a:p>
        </p:txBody>
      </p:sp>
    </p:spTree>
    <p:extLst>
      <p:ext uri="{BB962C8B-B14F-4D97-AF65-F5344CB8AC3E}">
        <p14:creationId xmlns:p14="http://schemas.microsoft.com/office/powerpoint/2010/main" val="324397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dirty="0">
                <a:latin typeface="Consolas" panose="020B0609020204030204" pitchFamily="49" charset="0"/>
              </a:rPr>
              <a:t>This is the usual case of over or underflowing a variable.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latin typeface="Consolas" panose="020B0609020204030204" pitchFamily="49" charset="0"/>
              </a:rPr>
              <a:t>Also, be aware this can happen with ++, --, *, /, and bit shift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i="0" kern="1200" dirty="0">
                <a:solidFill>
                  <a:schemeClr val="tx1"/>
                </a:solidFill>
                <a:effectLst/>
                <a:latin typeface="+mn-lt"/>
                <a:ea typeface="+mn-ea"/>
                <a:cs typeface="+mn-cs"/>
              </a:rPr>
              <a:t>Be careful with the smaller data types like uint8, uint16, uint24…etc: they can even more easily hit their maximum value.</a:t>
            </a:r>
            <a:endParaRPr lang="en-AU" dirty="0"/>
          </a:p>
          <a:p>
            <a:pPr marL="171450" indent="-171450">
              <a:buFont typeface="Arial" panose="020B0604020202020204" pitchFamily="34" charset="0"/>
              <a:buChar char="•"/>
            </a:pPr>
            <a:r>
              <a:rPr lang="en-AU" sz="1200" dirty="0">
                <a:latin typeface="Consolas" panose="020B0609020204030204" pitchFamily="49" charset="0"/>
              </a:rPr>
              <a:t>The solution is to check if the sender has a balance and for overflows at the receiver.</a:t>
            </a:r>
          </a:p>
          <a:p>
            <a:pPr marL="171450" indent="-171450">
              <a:buFont typeface="Arial" panose="020B0604020202020204" pitchFamily="34" charset="0"/>
              <a:buChar char="•"/>
            </a:pPr>
            <a:r>
              <a:rPr lang="en-AU" sz="1200" dirty="0">
                <a:latin typeface="Consolas" panose="020B0609020204030204" pitchFamily="49" charset="0"/>
              </a:rPr>
              <a:t>Another solution is to rely on a library like </a:t>
            </a:r>
            <a:r>
              <a:rPr lang="en-AU" sz="1200" dirty="0" err="1">
                <a:latin typeface="Consolas" panose="020B0609020204030204" pitchFamily="49" charset="0"/>
              </a:rPr>
              <a:t>SafeMath</a:t>
            </a:r>
            <a:r>
              <a:rPr lang="en-AU" sz="1200" dirty="0">
                <a:latin typeface="Consolas" panose="020B0609020204030204" pitchFamily="49" charset="0"/>
              </a:rPr>
              <a:t> that performs these checks for you.</a:t>
            </a:r>
          </a:p>
        </p:txBody>
      </p:sp>
      <p:sp>
        <p:nvSpPr>
          <p:cNvPr id="4" name="Slide Number Placeholder 3"/>
          <p:cNvSpPr>
            <a:spLocks noGrp="1"/>
          </p:cNvSpPr>
          <p:nvPr>
            <p:ph type="sldNum" sz="quarter" idx="5"/>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324312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It is unsafe to decide the execution of your smart contract based on time as miners can manipulate block timestamps to some extent.</a:t>
            </a:r>
          </a:p>
          <a:p>
            <a:pPr marL="171450" indent="-171450">
              <a:buFont typeface="Arial" panose="020B0604020202020204" pitchFamily="34" charset="0"/>
              <a:buChar char="•"/>
            </a:pPr>
            <a:r>
              <a:rPr lang="en-AU" dirty="0"/>
              <a:t>If the reward of manipulating time is high, miners may even put additional computing power to set the timestamp to a value favourable to the miner.</a:t>
            </a:r>
          </a:p>
          <a:p>
            <a:pPr marL="171450" indent="-171450">
              <a:buFont typeface="Arial" panose="020B0604020202020204" pitchFamily="34" charset="0"/>
              <a:buChar char="•"/>
            </a:pPr>
            <a:r>
              <a:rPr lang="en-AU" dirty="0"/>
              <a:t>Also, estimating time based on inter-block time is risky.</a:t>
            </a:r>
          </a:p>
          <a:p>
            <a:pPr marL="171450" indent="-171450">
              <a:buFont typeface="Arial" panose="020B0604020202020204" pitchFamily="34" charset="0"/>
              <a:buChar char="•"/>
            </a:pPr>
            <a:r>
              <a:rPr lang="en-AU" dirty="0"/>
              <a:t>Hence, it’s not a good idea to use either </a:t>
            </a:r>
            <a:r>
              <a:rPr lang="en-AU" i="1" dirty="0" err="1"/>
              <a:t>block.timestamp</a:t>
            </a:r>
            <a:r>
              <a:rPr lang="en-AU" dirty="0"/>
              <a:t> or even </a:t>
            </a:r>
            <a:r>
              <a:rPr lang="en-AU" i="1" dirty="0" err="1"/>
              <a:t>block.number</a:t>
            </a:r>
            <a:r>
              <a:rPr lang="en-AU" dirty="0"/>
              <a:t> x inter-block time (e.g., in Ethereum </a:t>
            </a:r>
            <a:r>
              <a:rPr lang="en-AU" dirty="0" err="1"/>
              <a:t>block.number</a:t>
            </a:r>
            <a:r>
              <a:rPr lang="en-AU" dirty="0"/>
              <a:t> x 12 sec)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Even </a:t>
            </a:r>
            <a:r>
              <a:rPr lang="en-AU" i="1" dirty="0" err="1"/>
              <a:t>block.number</a:t>
            </a:r>
            <a:r>
              <a:rPr lang="en-AU" i="1" dirty="0"/>
              <a:t> </a:t>
            </a:r>
            <a:r>
              <a:rPr lang="en-AU" dirty="0"/>
              <a:t>is not very future-safe to guard against significant changes in mining difficulty or inter-block time. For e.g., say Ethereum suddenly decide to reduce inter-block time to 5 sec, as they have already gone down from 13 to 15 sec to 12 sec.</a:t>
            </a:r>
          </a:p>
          <a:p>
            <a:pPr marL="171450" indent="-171450">
              <a:buFont typeface="Arial" panose="020B0604020202020204" pitchFamily="34" charset="0"/>
              <a:buChar char="•"/>
            </a:pPr>
            <a:r>
              <a:rPr lang="en-AU" dirty="0"/>
              <a:t>The best solution is not to rely on time.</a:t>
            </a:r>
          </a:p>
          <a:p>
            <a:pPr marL="171450" indent="-171450">
              <a:buFont typeface="Arial" panose="020B0604020202020204" pitchFamily="34" charset="0"/>
              <a:buChar char="•"/>
            </a:pPr>
            <a:r>
              <a:rPr lang="en-AU" dirty="0"/>
              <a:t>Another option is to rely on an external time source via an oracle. This way we can rely on physical time. Of course, we are trusting the oracle.</a:t>
            </a:r>
          </a:p>
        </p:txBody>
      </p:sp>
      <p:sp>
        <p:nvSpPr>
          <p:cNvPr id="4" name="Slide Number Placeholder 3"/>
          <p:cNvSpPr>
            <a:spLocks noGrp="1"/>
          </p:cNvSpPr>
          <p:nvPr>
            <p:ph type="sldNum" sz="quarter" idx="5"/>
          </p:nvPr>
        </p:nvSpPr>
        <p:spPr/>
        <p:txBody>
          <a:bodyPr/>
          <a:lstStyle/>
          <a:p>
            <a:fld id="{9A496215-5E4C-414D-A8DB-C38AA7CF7C2A}" type="slidenum">
              <a:rPr lang="en-AU" smtClean="0"/>
              <a:pPr/>
              <a:t>13</a:t>
            </a:fld>
            <a:endParaRPr lang="en-AU"/>
          </a:p>
        </p:txBody>
      </p:sp>
    </p:spTree>
    <p:extLst>
      <p:ext uri="{BB962C8B-B14F-4D97-AF65-F5344CB8AC3E}">
        <p14:creationId xmlns:p14="http://schemas.microsoft.com/office/powerpoint/2010/main" val="3649639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200" dirty="0">
                <a:latin typeface="Consolas" panose="020B0609020204030204" pitchFamily="49" charset="0"/>
              </a:rPr>
              <a:t>Your smart contract can get stuck due to a bug in code or some odd sequence of function calls that you didn’t anticipate.</a:t>
            </a:r>
          </a:p>
          <a:p>
            <a:pPr marL="171450" indent="-171450">
              <a:buFont typeface="Arial" panose="020B0604020202020204" pitchFamily="34" charset="0"/>
              <a:buChar char="•"/>
            </a:pPr>
            <a:r>
              <a:rPr lang="en-AU" sz="1200" dirty="0">
                <a:latin typeface="Consolas" panose="020B0609020204030204" pitchFamily="49" charset="0"/>
              </a:rPr>
              <a:t>Here’s a bidding smart contract that refunds the previous highest bidder’s Ether as soon as a better bid arrives.</a:t>
            </a:r>
          </a:p>
          <a:p>
            <a:pPr marL="171450" indent="-171450">
              <a:buFont typeface="Arial" panose="020B0604020202020204" pitchFamily="34" charset="0"/>
              <a:buChar char="•"/>
            </a:pPr>
            <a:r>
              <a:rPr lang="en-AU" sz="1200" dirty="0">
                <a:latin typeface="Consolas" panose="020B0609020204030204" pitchFamily="49" charset="0"/>
              </a:rPr>
              <a:t>Refund the old leader, if it fails then revert</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The </a:t>
            </a:r>
            <a:r>
              <a:rPr lang="en-AU" sz="1200" b="0" i="1" kern="1200" dirty="0">
                <a:solidFill>
                  <a:schemeClr val="tx1"/>
                </a:solidFill>
                <a:effectLst/>
                <a:latin typeface="+mn-lt"/>
                <a:ea typeface="+mn-ea"/>
                <a:cs typeface="+mn-cs"/>
              </a:rPr>
              <a:t>fallback</a:t>
            </a:r>
            <a:r>
              <a:rPr lang="en-AU" sz="1200" b="0" i="0" kern="1200" dirty="0">
                <a:solidFill>
                  <a:schemeClr val="tx1"/>
                </a:solidFill>
                <a:effectLst/>
                <a:latin typeface="+mn-lt"/>
                <a:ea typeface="+mn-ea"/>
                <a:cs typeface="+mn-cs"/>
              </a:rPr>
              <a:t> function on the old leader can be set to revert any payments. If so, 2</a:t>
            </a:r>
            <a:r>
              <a:rPr lang="en-AU" sz="1200" b="0" i="0" kern="1200" baseline="30000" dirty="0">
                <a:solidFill>
                  <a:schemeClr val="tx1"/>
                </a:solidFill>
                <a:effectLst/>
                <a:latin typeface="+mn-lt"/>
                <a:ea typeface="+mn-ea"/>
                <a:cs typeface="+mn-cs"/>
              </a:rPr>
              <a:t>nd</a:t>
            </a:r>
            <a:r>
              <a:rPr lang="en-AU" sz="1200" b="0" i="0" kern="1200" dirty="0">
                <a:solidFill>
                  <a:schemeClr val="tx1"/>
                </a:solidFill>
                <a:effectLst/>
                <a:latin typeface="+mn-lt"/>
                <a:ea typeface="+mn-ea"/>
                <a:cs typeface="+mn-cs"/>
              </a:rPr>
              <a:t> line will fail, reverting the transaction.</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A malicious bidder can become the leader while making sure that any refunds to their address will always fail </a:t>
            </a:r>
            <a:r>
              <a:rPr lang="en-AU" sz="1200" b="0" i="0" kern="1200" dirty="0">
                <a:solidFill>
                  <a:schemeClr val="tx1"/>
                </a:solidFill>
                <a:effectLst/>
                <a:latin typeface="+mn-lt"/>
                <a:ea typeface="+mn-ea"/>
                <a:cs typeface="+mn-cs"/>
                <a:sym typeface="Wingdings" panose="05000000000000000000" pitchFamily="2" charset="2"/>
              </a:rPr>
              <a:t> That bidder will always be the highest bidder.</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sym typeface="Wingdings" panose="05000000000000000000" pitchFamily="2" charset="2"/>
              </a:rPr>
              <a:t>This is a denial of service to other potential bidders.</a:t>
            </a: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14</a:t>
            </a:fld>
            <a:endParaRPr lang="en-AU"/>
          </a:p>
        </p:txBody>
      </p:sp>
    </p:spTree>
    <p:extLst>
      <p:ext uri="{BB962C8B-B14F-4D97-AF65-F5344CB8AC3E}">
        <p14:creationId xmlns:p14="http://schemas.microsoft.com/office/powerpoint/2010/main" val="884904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another example that can go wrong in 2 ways.</a:t>
            </a:r>
          </a:p>
          <a:p>
            <a:pPr marL="171450" indent="-171450">
              <a:buFont typeface="Arial" panose="020B0604020202020204" pitchFamily="34" charset="0"/>
              <a:buChar char="•"/>
            </a:pPr>
            <a:r>
              <a:rPr lang="en-AU" dirty="0"/>
              <a:t>Because of the </a:t>
            </a:r>
            <a:r>
              <a:rPr lang="en-AU" i="1" dirty="0"/>
              <a:t>require</a:t>
            </a:r>
            <a:r>
              <a:rPr lang="en-AU" dirty="0"/>
              <a:t> statement, if one participant rejects/fails, the rest of the participants can’t get a payout.</a:t>
            </a:r>
          </a:p>
          <a:p>
            <a:pPr marL="171450" indent="-171450">
              <a:buFont typeface="Arial" panose="020B0604020202020204" pitchFamily="34" charset="0"/>
              <a:buChar char="•"/>
            </a:pPr>
            <a:r>
              <a:rPr lang="en-AU" dirty="0"/>
              <a:t>Also, if the payee list is too large, gas used by </a:t>
            </a:r>
            <a:r>
              <a:rPr lang="en-AU" i="1" dirty="0" err="1"/>
              <a:t>refundAll</a:t>
            </a:r>
            <a:r>
              <a:rPr lang="en-AU" dirty="0"/>
              <a:t> function may exceed the transaction gas limit.</a:t>
            </a:r>
          </a:p>
          <a:p>
            <a:pPr marL="628650" lvl="1" indent="-171450">
              <a:buFont typeface="Arial" panose="020B0604020202020204" pitchFamily="34" charset="0"/>
              <a:buChar char="•"/>
            </a:pPr>
            <a:r>
              <a:rPr lang="en-AU" dirty="0"/>
              <a:t>Attackers could also deposit small amounts from a large number of accounts.</a:t>
            </a:r>
          </a:p>
          <a:p>
            <a:pPr marL="171450" lvl="0" indent="-171450">
              <a:buFont typeface="Arial" panose="020B0604020202020204" pitchFamily="34" charset="0"/>
              <a:buChar char="•"/>
            </a:pPr>
            <a:r>
              <a:rPr lang="en-AU" dirty="0"/>
              <a:t>Potential solutions include the use of withdraw function with a pull.</a:t>
            </a:r>
          </a:p>
          <a:p>
            <a:pPr marL="171450" lvl="0" indent="-171450">
              <a:buFont typeface="Arial" panose="020B0604020202020204" pitchFamily="34" charset="0"/>
              <a:buChar char="•"/>
            </a:pPr>
            <a:r>
              <a:rPr lang="en-AU" dirty="0"/>
              <a:t>Also, we can prevent the use of a large number of accounts by setting a limit of minimum amount or even limiting the no of accounts.</a:t>
            </a:r>
          </a:p>
          <a:p>
            <a:pPr marL="171450" lvl="0" indent="-171450">
              <a:buFont typeface="Arial" panose="020B0604020202020204" pitchFamily="34" charset="0"/>
              <a:buChar char="•"/>
            </a:pPr>
            <a:r>
              <a:rPr lang="en-AU" dirty="0"/>
              <a:t>We can also break the loop into multiple transactions, e.g., rather than refunding to 100 accounts, we can get someone to issue 10 transactions such that each transaction refund to 10 accounts.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15</a:t>
            </a:fld>
            <a:endParaRPr lang="en-AU"/>
          </a:p>
        </p:txBody>
      </p:sp>
    </p:spTree>
    <p:extLst>
      <p:ext uri="{BB962C8B-B14F-4D97-AF65-F5344CB8AC3E}">
        <p14:creationId xmlns:p14="http://schemas.microsoft.com/office/powerpoint/2010/main" val="1500286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Random numbers are useful in many contracts, e.g., lottery and gambling contracts.</a:t>
            </a:r>
          </a:p>
          <a:p>
            <a:pPr marL="171450" indent="-171450">
              <a:buFont typeface="Arial" panose="020B0604020202020204" pitchFamily="34" charset="0"/>
              <a:buChar char="•"/>
            </a:pPr>
            <a:r>
              <a:rPr lang="en-AU" dirty="0"/>
              <a:t>We can’t use typical the </a:t>
            </a:r>
            <a:r>
              <a:rPr lang="en-AU" i="1" dirty="0"/>
              <a:t>rand</a:t>
            </a:r>
            <a:r>
              <a:rPr lang="en-AU" dirty="0"/>
              <a:t>() function available in most languages as different nodes will generate different random values </a:t>
            </a:r>
            <a:r>
              <a:rPr lang="en-AU" dirty="0">
                <a:sym typeface="Wingdings" panose="05000000000000000000" pitchFamily="2" charset="2"/>
              </a:rPr>
              <a:t> transaction fail to validate.</a:t>
            </a:r>
          </a:p>
          <a:p>
            <a:pPr marL="171450" indent="-171450">
              <a:buFont typeface="Arial" panose="020B0604020202020204" pitchFamily="34" charset="0"/>
              <a:buChar char="•"/>
            </a:pPr>
            <a:r>
              <a:rPr lang="en-AU" dirty="0">
                <a:sym typeface="Wingdings" panose="05000000000000000000" pitchFamily="2" charset="2"/>
              </a:rPr>
              <a:t>While values like </a:t>
            </a:r>
            <a:r>
              <a:rPr lang="en-AU" i="1" dirty="0" err="1">
                <a:latin typeface="Consolas" panose="020B0609020204030204" pitchFamily="49" charset="0"/>
              </a:rPr>
              <a:t>block.timestamp</a:t>
            </a:r>
            <a:r>
              <a:rPr lang="en-AU" dirty="0"/>
              <a:t>, </a:t>
            </a:r>
            <a:r>
              <a:rPr lang="en-AU" i="1" dirty="0" err="1">
                <a:latin typeface="Consolas" panose="020B0609020204030204" pitchFamily="49" charset="0"/>
              </a:rPr>
              <a:t>block.number</a:t>
            </a:r>
            <a:r>
              <a:rPr lang="en-AU" dirty="0"/>
              <a:t>,</a:t>
            </a:r>
            <a:r>
              <a:rPr lang="en-AU" sz="800" kern="1200" dirty="0">
                <a:solidFill>
                  <a:schemeClr val="tx1"/>
                </a:solidFill>
                <a:latin typeface="+mn-lt"/>
                <a:ea typeface="+mn-ea"/>
                <a:cs typeface="+mn-cs"/>
              </a:rPr>
              <a:t> </a:t>
            </a:r>
            <a:r>
              <a:rPr lang="en-AU" i="1" dirty="0" err="1">
                <a:latin typeface="Consolas" panose="020B0609020204030204" pitchFamily="49" charset="0"/>
              </a:rPr>
              <a:t>block.difficulty</a:t>
            </a:r>
            <a:r>
              <a:rPr lang="en-AU" dirty="0"/>
              <a:t>,</a:t>
            </a:r>
            <a:r>
              <a:rPr lang="en-AU" dirty="0">
                <a:latin typeface="Consolas" panose="020B0609020204030204" pitchFamily="49" charset="0"/>
              </a:rPr>
              <a:t> </a:t>
            </a:r>
            <a:r>
              <a:rPr lang="en-AU" i="1" dirty="0" err="1">
                <a:latin typeface="Consolas" panose="020B0609020204030204" pitchFamily="49" charset="0"/>
              </a:rPr>
              <a:t>block.hash</a:t>
            </a:r>
            <a:r>
              <a:rPr lang="en-AU" i="1" dirty="0">
                <a:latin typeface="Consolas" panose="020B0609020204030204" pitchFamily="49" charset="0"/>
              </a:rPr>
              <a:t> </a:t>
            </a:r>
            <a:r>
              <a:rPr lang="en-AU" dirty="0">
                <a:latin typeface="Consolas" panose="020B0609020204030204" pitchFamily="49" charset="0"/>
              </a:rPr>
              <a:t>could be used to set the seed for random no generation, they are predictable for an adversary or could be manipulated by miners.</a:t>
            </a:r>
          </a:p>
          <a:p>
            <a:pPr marL="628650" lvl="1" indent="-171450">
              <a:buFont typeface="Arial" panose="020B0604020202020204" pitchFamily="34" charset="0"/>
              <a:buChar char="•"/>
            </a:pPr>
            <a:r>
              <a:rPr lang="en-AU" dirty="0">
                <a:latin typeface="Consolas" panose="020B0609020204030204" pitchFamily="49" charset="0"/>
              </a:rPr>
              <a:t>Even </a:t>
            </a:r>
            <a:r>
              <a:rPr lang="en-AU" i="1" dirty="0" err="1">
                <a:latin typeface="Consolas" panose="020B0609020204030204" pitchFamily="49" charset="0"/>
              </a:rPr>
              <a:t>block.hash</a:t>
            </a:r>
            <a:r>
              <a:rPr lang="en-AU" dirty="0">
                <a:latin typeface="Consolas" panose="020B0609020204030204" pitchFamily="49" charset="0"/>
              </a:rPr>
              <a:t> to some extent depend on the block difficulty. So if the stakes are high miners can look to benefit from this.</a:t>
            </a:r>
          </a:p>
          <a:p>
            <a:pPr marL="171450" indent="-171450">
              <a:buFont typeface="Arial" panose="020B0604020202020204" pitchFamily="34" charset="0"/>
              <a:buChar char="•"/>
            </a:pPr>
            <a:r>
              <a:rPr lang="en-AU" dirty="0">
                <a:latin typeface="Consolas" panose="020B0609020204030204" pitchFamily="49" charset="0"/>
              </a:rPr>
              <a:t>One potential solution is to rely on an oracle.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latin typeface="Consolas" panose="020B0609020204030204" pitchFamily="49" charset="0"/>
              </a:rPr>
              <a:t>Another is to use some external commit scheme. For e.g., The DAO developed a scheme called RANDAO, see </a:t>
            </a:r>
            <a:r>
              <a:rPr lang="en-AU" dirty="0">
                <a:effectLst/>
                <a:latin typeface="Helvetica Neue" panose="02000503000000020004" pitchFamily="2" charset="0"/>
              </a:rPr>
              <a:t>https://</a:t>
            </a:r>
            <a:r>
              <a:rPr lang="en-AU" dirty="0" err="1">
                <a:effectLst/>
                <a:latin typeface="Helvetica Neue" panose="02000503000000020004" pitchFamily="2" charset="0"/>
              </a:rPr>
              <a:t>github.com</a:t>
            </a:r>
            <a:r>
              <a:rPr lang="en-AU" dirty="0">
                <a:effectLst/>
                <a:latin typeface="Helvetica Neue" panose="02000503000000020004" pitchFamily="2" charset="0"/>
              </a:rPr>
              <a:t>/</a:t>
            </a:r>
            <a:r>
              <a:rPr lang="en-AU" dirty="0" err="1">
                <a:effectLst/>
                <a:latin typeface="Helvetica Neue" panose="02000503000000020004" pitchFamily="2" charset="0"/>
              </a:rPr>
              <a:t>randao</a:t>
            </a:r>
            <a:r>
              <a:rPr lang="en-AU" dirty="0">
                <a:effectLst/>
                <a:latin typeface="Helvetica Neue" panose="02000503000000020004" pitchFamily="2" charset="0"/>
              </a:rPr>
              <a:t>/</a:t>
            </a:r>
            <a:r>
              <a:rPr lang="en-AU" dirty="0" err="1">
                <a:effectLst/>
                <a:latin typeface="Helvetica Neue" panose="02000503000000020004" pitchFamily="2" charset="0"/>
              </a:rPr>
              <a:t>randao</a:t>
            </a:r>
            <a:endParaRPr lang="en-AU" dirty="0">
              <a:effectLst/>
              <a:latin typeface="Helvetica Neue" panose="02000503000000020004" pitchFamily="2" charset="0"/>
            </a:endParaRPr>
          </a:p>
          <a:p>
            <a:pPr marL="171450" indent="-171450">
              <a:buFont typeface="Arial" panose="020B0604020202020204" pitchFamily="34" charset="0"/>
              <a:buChar char="•"/>
            </a:pPr>
            <a:endParaRPr lang="en-AU" dirty="0">
              <a:latin typeface="Consolas" panose="020B0609020204030204" pitchFamily="49" charset="0"/>
            </a:endParaRPr>
          </a:p>
          <a:p>
            <a:pPr marL="0" indent="0">
              <a:buFont typeface="Arial" panose="020B0604020202020204" pitchFamily="34" charset="0"/>
              <a:buNone/>
            </a:pPr>
            <a:endParaRPr lang="en-AU" dirty="0"/>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16</a:t>
            </a:fld>
            <a:endParaRPr lang="en-AU"/>
          </a:p>
        </p:txBody>
      </p:sp>
    </p:spTree>
    <p:extLst>
      <p:ext uri="{BB962C8B-B14F-4D97-AF65-F5344CB8AC3E}">
        <p14:creationId xmlns:p14="http://schemas.microsoft.com/office/powerpoint/2010/main" val="1544648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are some of the best practices, some of which we have already seen as patterns.</a:t>
            </a:r>
          </a:p>
          <a:p>
            <a:pPr marL="171450" indent="-171450">
              <a:buFont typeface="Arial" panose="020B0604020202020204" pitchFamily="34" charset="0"/>
              <a:buChar char="•"/>
            </a:pPr>
            <a:r>
              <a:rPr lang="en-AU" dirty="0"/>
              <a:t>E.g., upgradable contracts can be developed through a proxy or smart contract registry.</a:t>
            </a:r>
          </a:p>
          <a:p>
            <a:pPr marL="171450" indent="-171450">
              <a:buFont typeface="Arial" panose="020B0604020202020204" pitchFamily="34" charset="0"/>
              <a:buChar char="•"/>
            </a:pPr>
            <a:r>
              <a:rPr lang="en-AU" dirty="0"/>
              <a:t>There are rate-limiting patterns like speed bumps, rate limits, and balance limits as various from of limiting transactions.</a:t>
            </a:r>
          </a:p>
          <a:p>
            <a:pPr marL="171450" indent="-171450">
              <a:buFont typeface="Arial" panose="020B0604020202020204" pitchFamily="34" charset="0"/>
              <a:buChar char="•"/>
            </a:pPr>
            <a:r>
              <a:rPr lang="en-AU" dirty="0"/>
              <a:t>For some use cases, it may be impossible to avoid some of these, e.g., multi-party contracts or external calls. If so, understand what you are doing, and what can go wrong, and build things to around those issues.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17</a:t>
            </a:fld>
            <a:endParaRPr lang="en-AU"/>
          </a:p>
        </p:txBody>
      </p:sp>
    </p:spTree>
    <p:extLst>
      <p:ext uri="{BB962C8B-B14F-4D97-AF65-F5344CB8AC3E}">
        <p14:creationId xmlns:p14="http://schemas.microsoft.com/office/powerpoint/2010/main" val="901942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Arial" panose="020B0604020202020204" pitchFamily="34" charset="0"/>
              <a:buNone/>
              <a:tabLst>
                <a:tab pos="457200" algn="l"/>
              </a:tabLst>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18</a:t>
            </a:fld>
            <a:endParaRPr lang="en-AU" dirty="0"/>
          </a:p>
        </p:txBody>
      </p:sp>
    </p:spTree>
    <p:extLst>
      <p:ext uri="{BB962C8B-B14F-4D97-AF65-F5344CB8AC3E}">
        <p14:creationId xmlns:p14="http://schemas.microsoft.com/office/powerpoint/2010/main" val="3842828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Next we talk about a selected set of tools and techniques for smart contract testing. </a:t>
            </a:r>
          </a:p>
        </p:txBody>
      </p:sp>
      <p:sp>
        <p:nvSpPr>
          <p:cNvPr id="4" name="Slide Number Placeholder 3"/>
          <p:cNvSpPr>
            <a:spLocks noGrp="1"/>
          </p:cNvSpPr>
          <p:nvPr>
            <p:ph type="sldNum" sz="quarter" idx="5"/>
          </p:nvPr>
        </p:nvSpPr>
        <p:spPr/>
        <p:txBody>
          <a:bodyPr/>
          <a:lstStyle/>
          <a:p>
            <a:fld id="{9A496215-5E4C-414D-A8DB-C38AA7CF7C2A}" type="slidenum">
              <a:rPr lang="en-AU" smtClean="0"/>
              <a:pPr/>
              <a:t>19</a:t>
            </a:fld>
            <a:endParaRPr lang="en-AU"/>
          </a:p>
        </p:txBody>
      </p:sp>
    </p:spTree>
    <p:extLst>
      <p:ext uri="{BB962C8B-B14F-4D97-AF65-F5344CB8AC3E}">
        <p14:creationId xmlns:p14="http://schemas.microsoft.com/office/powerpoint/2010/main" val="317503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We’ll discuss what it is important to test smart contracts or any software for that matter.</a:t>
            </a:r>
          </a:p>
          <a:p>
            <a:pPr marL="171450" indent="-171450">
              <a:buFont typeface="Arial" panose="020B0604020202020204" pitchFamily="34" charset="0"/>
              <a:buChar char="•"/>
            </a:pPr>
            <a:r>
              <a:rPr lang="en-AU" dirty="0"/>
              <a:t>Then different types of testing are introduced.</a:t>
            </a:r>
          </a:p>
          <a:p>
            <a:pPr marL="171450" indent="-171450">
              <a:buFont typeface="Arial" panose="020B0604020202020204" pitchFamily="34" charset="0"/>
              <a:buChar char="•"/>
            </a:pPr>
            <a:r>
              <a:rPr lang="en-AU" dirty="0"/>
              <a:t>We discuss a common set of vulnerabilities and solutions before we talk about tools and techniques for smart contract testing.</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1386351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Code smells are symptoms in source code that possibly indicate deeper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Authors manually analysed smart-contract-related posts from Stack Exchange and identified these 20 kinds of code smells.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Those can be categorised as related to security, architecture, and usability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Authors then manually identified defined code smells in 587 contract accounts to validate the code smells.</a:t>
            </a:r>
          </a:p>
          <a:p>
            <a:pPr marL="171450" indent="-171450">
              <a:buFont typeface="Arial" panose="020B0604020202020204" pitchFamily="34" charset="0"/>
              <a:buChar char="•"/>
            </a:pPr>
            <a:r>
              <a:rPr lang="en-AU" dirty="0"/>
              <a:t>By checking for code smells we can try to avoid potential bugs &amp; improve the design of our code.</a:t>
            </a:r>
          </a:p>
          <a:p>
            <a:pPr marL="171450" indent="-171450">
              <a:buFont typeface="Arial" panose="020B0604020202020204" pitchFamily="34" charset="0"/>
              <a:buChar char="•"/>
            </a:pPr>
            <a:r>
              <a:rPr lang="en-AU" dirty="0"/>
              <a:t>E.g., 1st one checks whether we are validating the return value for an external call. We have already seen this can become a problem when you try to send Ether to some account using a contract.</a:t>
            </a:r>
          </a:p>
          <a:p>
            <a:pPr marL="171450" indent="-171450">
              <a:buFont typeface="Arial" panose="020B0604020202020204" pitchFamily="34" charset="0"/>
              <a:buChar char="•"/>
            </a:pPr>
            <a:r>
              <a:rPr lang="en-AU" dirty="0"/>
              <a:t>Other e.g., include the use of hard-coded addresses, </a:t>
            </a:r>
            <a:r>
              <a:rPr lang="en-AU" i="1" dirty="0" err="1"/>
              <a:t>address</a:t>
            </a:r>
            <a:r>
              <a:rPr lang="en-AU" dirty="0" err="1"/>
              <a:t>.</a:t>
            </a:r>
            <a:r>
              <a:rPr lang="en-AU" i="1" dirty="0" err="1"/>
              <a:t>call</a:t>
            </a:r>
            <a:r>
              <a:rPr lang="en-AU" dirty="0"/>
              <a:t> used in loops, high gas-consuming functions, and </a:t>
            </a:r>
            <a:r>
              <a:rPr lang="en-AU" dirty="0" err="1"/>
              <a:t>reentrancy</a:t>
            </a:r>
            <a:r>
              <a:rPr lang="en-AU" dirty="0"/>
              <a:t>.</a:t>
            </a:r>
          </a:p>
          <a:p>
            <a:pPr marL="171450" indent="-171450">
              <a:buFont typeface="Arial" panose="020B0604020202020204" pitchFamily="34" charset="0"/>
              <a:buChar char="•"/>
            </a:pPr>
            <a:r>
              <a:rPr lang="en-AU" dirty="0"/>
              <a:t>You should make sure your contract doesn’t have these issues.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20</a:t>
            </a:fld>
            <a:endParaRPr lang="en-AU"/>
          </a:p>
        </p:txBody>
      </p:sp>
    </p:spTree>
    <p:extLst>
      <p:ext uri="{BB962C8B-B14F-4D97-AF65-F5344CB8AC3E}">
        <p14:creationId xmlns:p14="http://schemas.microsoft.com/office/powerpoint/2010/main" val="1539050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Fuzzing or fuzz testing is an automated testing technique that gives invalid or random inputs to a program and then monitors for exceptions such as crashes, failed assertions, or other potential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Groups of such inputs are called test oracles.</a:t>
            </a:r>
          </a:p>
          <a:p>
            <a:pPr marL="171450" indent="-171450">
              <a:buFont typeface="Arial" panose="020B0604020202020204" pitchFamily="34" charset="0"/>
              <a:buChar char="•"/>
            </a:pPr>
            <a:r>
              <a:rPr lang="en-AU" dirty="0" err="1"/>
              <a:t>ContractFuzzer</a:t>
            </a:r>
            <a:r>
              <a:rPr lang="en-AU" dirty="0"/>
              <a:t> generates fuzzing inputs based on the ABI specifications of a smart contract to detect security vulnerabilities.</a:t>
            </a:r>
          </a:p>
          <a:p>
            <a:pPr marL="171450" indent="-171450">
              <a:buFont typeface="Arial" panose="020B0604020202020204" pitchFamily="34" charset="0"/>
              <a:buChar char="•"/>
            </a:pPr>
            <a:r>
              <a:rPr lang="en-AU" dirty="0"/>
              <a:t>E.g., in a gasless send </a:t>
            </a:r>
            <a:r>
              <a:rPr lang="en-AU" sz="1200" dirty="0" err="1">
                <a:solidFill>
                  <a:srgbClr val="000000"/>
                </a:solidFill>
              </a:rPr>
              <a:t>address.send</a:t>
            </a:r>
            <a:r>
              <a:rPr lang="en-AU" sz="1200" dirty="0">
                <a:solidFill>
                  <a:srgbClr val="000000"/>
                </a:solidFill>
              </a:rPr>
              <a:t>() is called with value = 0.</a:t>
            </a:r>
          </a:p>
          <a:p>
            <a:pPr marL="171450" indent="-171450">
              <a:buFont typeface="Arial" panose="020B0604020202020204" pitchFamily="34" charset="0"/>
              <a:buChar char="•"/>
            </a:pPr>
            <a:r>
              <a:rPr lang="en-AU" sz="1200" dirty="0">
                <a:solidFill>
                  <a:srgbClr val="000000"/>
                </a:solidFill>
              </a:rPr>
              <a:t>In exception disorder, we check whether an exception is propagated through a chain of calls.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Freezing Ether check for cases like calling </a:t>
            </a:r>
            <a:r>
              <a:rPr lang="en-AU" i="1" dirty="0" err="1"/>
              <a:t>selfdestruct</a:t>
            </a:r>
            <a:r>
              <a:rPr lang="en-AU" dirty="0"/>
              <a:t> without returning Ether.</a:t>
            </a:r>
          </a:p>
          <a:p>
            <a:pPr marL="171450" indent="-171450">
              <a:buFont typeface="Arial" panose="020B0604020202020204" pitchFamily="34" charset="0"/>
              <a:buChar char="•"/>
            </a:pPr>
            <a:r>
              <a:rPr lang="en-AU" dirty="0"/>
              <a:t>It also uses EVM to log smart contracts’ runtime behaviour and analyses these logs to identify security vulnerabilities.</a:t>
            </a:r>
          </a:p>
          <a:p>
            <a:pPr marL="171450" indent="-171450">
              <a:buFont typeface="Arial" panose="020B0604020202020204" pitchFamily="34" charset="0"/>
              <a:buChar char="•"/>
            </a:pPr>
            <a:r>
              <a:rPr lang="en-AU" dirty="0"/>
              <a:t>Authors tested the tool using real smart contracts and found that it works better than </a:t>
            </a:r>
            <a:r>
              <a:rPr lang="en-AU" dirty="0" err="1"/>
              <a:t>Oyente</a:t>
            </a:r>
            <a:r>
              <a:rPr lang="en-AU" dirty="0"/>
              <a:t> another popular and one of the oldest tools for smart contract testing.</a:t>
            </a:r>
          </a:p>
          <a:p>
            <a:pPr marL="171450" indent="-171450">
              <a:buFont typeface="Arial" panose="020B0604020202020204" pitchFamily="34" charset="0"/>
              <a:buChar char="•"/>
            </a:pPr>
            <a:r>
              <a:rPr lang="en-AU" dirty="0"/>
              <a:t>In terms of good and bad the technique:</a:t>
            </a:r>
          </a:p>
          <a:p>
            <a:pPr marL="628650" lvl="1" indent="-171450">
              <a:buFont typeface="Arial" panose="020B0604020202020204" pitchFamily="34" charset="0"/>
              <a:buChar char="•"/>
            </a:pPr>
            <a:r>
              <a:rPr lang="en-AU" dirty="0"/>
              <a:t>This is a dynamic testing technique as the code is executed with fuzz inputs.</a:t>
            </a:r>
          </a:p>
          <a:p>
            <a:pPr marL="628650" lvl="1" indent="-171450">
              <a:buFont typeface="Arial" panose="020B0604020202020204" pitchFamily="34" charset="0"/>
              <a:buChar char="•"/>
            </a:pPr>
            <a:r>
              <a:rPr lang="en-AU" dirty="0"/>
              <a:t>Some of the negative aspects include high false negatives, which means you can’t detect a vulnerability when it exists.</a:t>
            </a:r>
          </a:p>
          <a:p>
            <a:pPr marL="628650" lvl="1" indent="-171450">
              <a:buFont typeface="Arial" panose="020B0604020202020204" pitchFamily="34" charset="0"/>
              <a:buChar char="•"/>
            </a:pPr>
            <a:r>
              <a:rPr lang="en-AU" dirty="0"/>
              <a:t>Also, effectiveness depends on the quality of test oracles.</a:t>
            </a:r>
          </a:p>
          <a:p>
            <a:pPr marL="628650" lvl="1" indent="-171450">
              <a:buFont typeface="Arial" panose="020B0604020202020204" pitchFamily="34" charset="0"/>
              <a:buChar char="•"/>
            </a:pPr>
            <a:r>
              <a:rPr lang="en-AU" dirty="0"/>
              <a:t>You also need a modified EVM to capture test data.</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21</a:t>
            </a:fld>
            <a:endParaRPr lang="en-AU"/>
          </a:p>
        </p:txBody>
      </p:sp>
    </p:spTree>
    <p:extLst>
      <p:ext uri="{BB962C8B-B14F-4D97-AF65-F5344CB8AC3E}">
        <p14:creationId xmlns:p14="http://schemas.microsoft.com/office/powerpoint/2010/main" val="393937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ZEUS is a tool by IBM that focuses on automatic formal verification.</a:t>
            </a:r>
          </a:p>
          <a:p>
            <a:pPr marL="171450" indent="-171450">
              <a:buFont typeface="Arial" panose="020B0604020202020204" pitchFamily="34" charset="0"/>
              <a:buChar char="•"/>
            </a:pPr>
            <a:r>
              <a:rPr lang="en-AU" dirty="0"/>
              <a:t>ZEUS compare source code against its abstract representation.</a:t>
            </a:r>
          </a:p>
          <a:p>
            <a:pPr marL="171450" indent="-171450">
              <a:buFont typeface="Arial" panose="020B0604020202020204" pitchFamily="34" charset="0"/>
              <a:buChar char="•"/>
            </a:pPr>
            <a:r>
              <a:rPr lang="en-AU" dirty="0"/>
              <a:t>It focuses on safe programming practices (correctness) and the correctness of business logic implementation (fairness).</a:t>
            </a:r>
          </a:p>
          <a:p>
            <a:pPr marL="171450" indent="-171450">
              <a:buFont typeface="Arial" panose="020B0604020202020204" pitchFamily="34" charset="0"/>
              <a:buChar char="•"/>
            </a:pPr>
            <a:r>
              <a:rPr lang="en-AU" dirty="0"/>
              <a:t>First, you have to define the logic using a policy builder that provides an abstract langue to model smart contract behaviour.</a:t>
            </a:r>
          </a:p>
          <a:p>
            <a:pPr marL="171450" indent="-171450">
              <a:buFont typeface="Arial" panose="020B0604020202020204" pitchFamily="34" charset="0"/>
              <a:buChar char="•"/>
            </a:pPr>
            <a:r>
              <a:rPr lang="en-AU" dirty="0"/>
              <a:t>Second, ZEUS translates the source code to an intermediate language called LLVM.</a:t>
            </a:r>
          </a:p>
          <a:p>
            <a:pPr marL="628650" lvl="1" indent="-171450">
              <a:buFont typeface="Arial" panose="020B0604020202020204" pitchFamily="34" charset="0"/>
              <a:buChar char="•"/>
            </a:pPr>
            <a:r>
              <a:rPr lang="en-AU" dirty="0"/>
              <a:t>LLVM is a popular intermediate representation of a source code that allows the bytecode to be analysed with existing tools.</a:t>
            </a:r>
          </a:p>
          <a:p>
            <a:pPr marL="171450" indent="-171450">
              <a:buFont typeface="Arial" panose="020B0604020202020204" pitchFamily="34" charset="0"/>
              <a:buChar char="•"/>
            </a:pPr>
            <a:r>
              <a:rPr lang="en-AU" dirty="0"/>
              <a:t>Finally, it compares policy conditions as violations of assert conditions in the LLVM code.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22</a:t>
            </a:fld>
            <a:endParaRPr lang="en-AU"/>
          </a:p>
        </p:txBody>
      </p:sp>
    </p:spTree>
    <p:extLst>
      <p:ext uri="{BB962C8B-B14F-4D97-AF65-F5344CB8AC3E}">
        <p14:creationId xmlns:p14="http://schemas.microsoft.com/office/powerpoint/2010/main" val="3871948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an example of a smart contract function, policy defining how it should behave, its abstract specification, and complied LLVM bytecode.</a:t>
            </a:r>
          </a:p>
          <a:p>
            <a:pPr marL="171450" indent="-171450">
              <a:buFont typeface="Arial" panose="020B0604020202020204" pitchFamily="34" charset="0"/>
              <a:buChar char="•"/>
            </a:pPr>
            <a:r>
              <a:rPr lang="en-AU" dirty="0"/>
              <a:t>When tested with over 1,500 real-world contract authors found most smart contracts have known issues.</a:t>
            </a:r>
          </a:p>
          <a:p>
            <a:pPr marL="171450" indent="-171450">
              <a:buFont typeface="Arial" panose="020B0604020202020204" pitchFamily="34" charset="0"/>
              <a:buChar char="•"/>
            </a:pPr>
            <a:r>
              <a:rPr lang="en-AU" dirty="0"/>
              <a:t>This is a static testing technique as it uses the source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main issue is that a user needs to provide a policy document, based on which we can only check for pre-coded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While the tools runs in seconds, it need multi-code and high memory system.</a:t>
            </a:r>
          </a:p>
        </p:txBody>
      </p:sp>
      <p:sp>
        <p:nvSpPr>
          <p:cNvPr id="4" name="Slide Number Placeholder 3"/>
          <p:cNvSpPr>
            <a:spLocks noGrp="1"/>
          </p:cNvSpPr>
          <p:nvPr>
            <p:ph type="sldNum" sz="quarter" idx="5"/>
          </p:nvPr>
        </p:nvSpPr>
        <p:spPr/>
        <p:txBody>
          <a:bodyPr/>
          <a:lstStyle/>
          <a:p>
            <a:fld id="{9A496215-5E4C-414D-A8DB-C38AA7CF7C2A}" type="slidenum">
              <a:rPr lang="en-AU" smtClean="0"/>
              <a:pPr/>
              <a:t>23</a:t>
            </a:fld>
            <a:endParaRPr lang="en-AU"/>
          </a:p>
        </p:txBody>
      </p:sp>
    </p:spTree>
    <p:extLst>
      <p:ext uri="{BB962C8B-B14F-4D97-AF65-F5344CB8AC3E}">
        <p14:creationId xmlns:p14="http://schemas.microsoft.com/office/powerpoint/2010/main" val="2425733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Slither is another static analysis tool.</a:t>
            </a:r>
          </a:p>
          <a:p>
            <a:pPr marL="171450" indent="-171450">
              <a:buFont typeface="Arial" panose="020B0604020202020204" pitchFamily="34" charset="0"/>
              <a:buChar char="•"/>
            </a:pPr>
            <a:r>
              <a:rPr lang="en-AU" dirty="0"/>
              <a:t>Given a compiled smart contract, it transforms the bytecode and then performs various analyses on the transformed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Based on this analysis, Slither can support security testing, code optimization, review, and user understanding.</a:t>
            </a:r>
          </a:p>
          <a:p>
            <a:pPr marL="171450" indent="-171450">
              <a:buFont typeface="Arial" panose="020B0604020202020204" pitchFamily="34" charset="0"/>
              <a:buChar char="•"/>
            </a:pPr>
            <a:r>
              <a:rPr lang="en-AU" dirty="0"/>
              <a:t>For e.g., it can check for </a:t>
            </a:r>
            <a:r>
              <a:rPr lang="en-AU" dirty="0" err="1"/>
              <a:t>reentrancy</a:t>
            </a:r>
            <a:r>
              <a:rPr lang="en-AU" dirty="0"/>
              <a:t>, code optimisations, and provide various visualisations to understand code.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24</a:t>
            </a:fld>
            <a:endParaRPr lang="en-AU"/>
          </a:p>
        </p:txBody>
      </p:sp>
    </p:spTree>
    <p:extLst>
      <p:ext uri="{BB962C8B-B14F-4D97-AF65-F5344CB8AC3E}">
        <p14:creationId xmlns:p14="http://schemas.microsoft.com/office/powerpoint/2010/main" val="2867409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several other tools and </a:t>
            </a:r>
            <a:r>
              <a:rPr lang="en-AU" dirty="0" err="1"/>
              <a:t>Oyente</a:t>
            </a:r>
            <a:r>
              <a:rPr lang="en-AU" dirty="0"/>
              <a:t> and </a:t>
            </a:r>
            <a:r>
              <a:rPr lang="en-AU" dirty="0" err="1"/>
              <a:t>Myrhril</a:t>
            </a:r>
            <a:r>
              <a:rPr lang="en-AU" dirty="0"/>
              <a:t> are popular</a:t>
            </a:r>
          </a:p>
          <a:p>
            <a:pPr marL="171450" indent="-171450">
              <a:buFont typeface="Arial" panose="020B0604020202020204" pitchFamily="34" charset="0"/>
              <a:buChar char="•"/>
            </a:pPr>
            <a:r>
              <a:rPr lang="en-AU" dirty="0"/>
              <a:t>All these are static analysis tools.</a:t>
            </a:r>
          </a:p>
        </p:txBody>
      </p:sp>
      <p:sp>
        <p:nvSpPr>
          <p:cNvPr id="4" name="Slide Number Placeholder 3"/>
          <p:cNvSpPr>
            <a:spLocks noGrp="1"/>
          </p:cNvSpPr>
          <p:nvPr>
            <p:ph type="sldNum" sz="quarter" idx="5"/>
          </p:nvPr>
        </p:nvSpPr>
        <p:spPr/>
        <p:txBody>
          <a:bodyPr/>
          <a:lstStyle/>
          <a:p>
            <a:fld id="{9A496215-5E4C-414D-A8DB-C38AA7CF7C2A}" type="slidenum">
              <a:rPr lang="en-AU" smtClean="0"/>
              <a:pPr/>
              <a:t>25</a:t>
            </a:fld>
            <a:endParaRPr lang="en-AU"/>
          </a:p>
        </p:txBody>
      </p:sp>
    </p:spTree>
    <p:extLst>
      <p:ext uri="{BB962C8B-B14F-4D97-AF65-F5344CB8AC3E}">
        <p14:creationId xmlns:p14="http://schemas.microsoft.com/office/powerpoint/2010/main" val="687066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OWASP stands for </a:t>
            </a:r>
            <a:r>
              <a:rPr lang="en-AU" sz="1200" b="0" i="0" kern="1200" dirty="0">
                <a:solidFill>
                  <a:schemeClr val="tx1"/>
                </a:solidFill>
                <a:effectLst/>
                <a:latin typeface="+mn-lt"/>
                <a:ea typeface="+mn-ea"/>
                <a:cs typeface="+mn-cs"/>
              </a:rPr>
              <a:t>Open Web Application Security Project.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They provide a testing framework, as well as publish the top 10 vulnerabilities in web applications, mobile apps, and IoT.</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OWASP is perhaps the most well-known and used testing framework.</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 testing framework applies throughout the SDLC (Software Development Life Cycle) and even how you conduct SDLC.</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These are set of actions or tests that you can perform along the SDLC.</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There’s some discussion on blockchain-specific OWASP, so maybe we’ll see something in the future.</a:t>
            </a:r>
            <a:endParaRPr lang="en-AU" dirty="0"/>
          </a:p>
        </p:txBody>
      </p:sp>
      <p:sp>
        <p:nvSpPr>
          <p:cNvPr id="4" name="Slide Number Placeholder 3"/>
          <p:cNvSpPr>
            <a:spLocks noGrp="1"/>
          </p:cNvSpPr>
          <p:nvPr>
            <p:ph type="sldNum" sz="quarter" idx="5"/>
          </p:nvPr>
        </p:nvSpPr>
        <p:spPr/>
        <p:txBody>
          <a:bodyPr/>
          <a:lstStyle/>
          <a:p>
            <a:fld id="{001C9F81-DB2C-42C9-B6F6-C5F374D31FE4}" type="slidenum">
              <a:rPr lang="en-AU" smtClean="0"/>
              <a:t>26</a:t>
            </a:fld>
            <a:endParaRPr lang="en-AU"/>
          </a:p>
        </p:txBody>
      </p:sp>
    </p:spTree>
    <p:extLst>
      <p:ext uri="{BB962C8B-B14F-4D97-AF65-F5344CB8AC3E}">
        <p14:creationId xmlns:p14="http://schemas.microsoft.com/office/powerpoint/2010/main" val="1196916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tools we discussed so far focus only on smart contracts. While it is a key part of the puzzle, we also need to focus on the entire application.</a:t>
            </a:r>
          </a:p>
          <a:p>
            <a:pPr marL="171450" indent="-171450">
              <a:buFont typeface="Arial" panose="020B0604020202020204" pitchFamily="34" charset="0"/>
              <a:buChar char="•"/>
            </a:pPr>
            <a:r>
              <a:rPr lang="en-AU" dirty="0"/>
              <a:t>KPMG blockchain risk assessment framework focuses on an entire blockchain-based application in an enterprise setting.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This framework focuses on 8 areas from designing to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Governance and compliance is considered throughout, e.g., especially needed in regulated industries.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All areas are analysed based on their relevance to the use case.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27</a:t>
            </a:fld>
            <a:endParaRPr lang="en-AU"/>
          </a:p>
        </p:txBody>
      </p:sp>
    </p:spTree>
    <p:extLst>
      <p:ext uri="{BB962C8B-B14F-4D97-AF65-F5344CB8AC3E}">
        <p14:creationId xmlns:p14="http://schemas.microsoft.com/office/powerpoint/2010/main" val="704873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 we see a bunch of things we need to consider from business case development to development, testing, and operation of a blockchain-based application.</a:t>
            </a:r>
          </a:p>
          <a:p>
            <a:pPr marL="171450" indent="-171450">
              <a:buFont typeface="Arial" panose="020B0604020202020204" pitchFamily="34" charset="0"/>
              <a:buChar char="•"/>
            </a:pPr>
            <a:r>
              <a:rPr lang="en-AU" dirty="0"/>
              <a:t>These guidelines are designed for an enterprise setting. You may notice that most of these steps are common to any enterprise application. </a:t>
            </a:r>
          </a:p>
          <a:p>
            <a:pPr marL="171450" indent="-171450">
              <a:buFont typeface="Arial" panose="020B0604020202020204" pitchFamily="34" charset="0"/>
              <a:buChar char="•"/>
            </a:pPr>
            <a:r>
              <a:rPr lang="en-AU" dirty="0"/>
              <a:t>There are some specific steps related to blockchains such as consensus, 2-way peg, and blockchain expertise.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28</a:t>
            </a:fld>
            <a:endParaRPr lang="en-AU"/>
          </a:p>
        </p:txBody>
      </p:sp>
    </p:spTree>
    <p:extLst>
      <p:ext uri="{BB962C8B-B14F-4D97-AF65-F5344CB8AC3E}">
        <p14:creationId xmlns:p14="http://schemas.microsoft.com/office/powerpoint/2010/main" val="21537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Code smells are for programmers to avoid common pitfalls. Providing </a:t>
            </a:r>
            <a:r>
              <a:rPr lang="en-AU" sz="1200" dirty="0"/>
              <a:t> invalid, unexpected, or random data as inputs is fuzz testing</a:t>
            </a:r>
          </a:p>
          <a:p>
            <a:pPr marL="171450" indent="-171450">
              <a:buFont typeface="Arial" panose="020B0604020202020204" pitchFamily="34" charset="0"/>
              <a:buChar char="•"/>
            </a:pPr>
            <a:r>
              <a:rPr lang="en-AU" sz="1200" dirty="0"/>
              <a:t>Both static testing and dynamic testing are needed to enhance the security of an application.</a:t>
            </a:r>
          </a:p>
          <a:p>
            <a:pPr marL="171450" indent="-171450">
              <a:buFont typeface="Arial" panose="020B0604020202020204" pitchFamily="34" charset="0"/>
              <a:buChar char="•"/>
            </a:pPr>
            <a:r>
              <a:rPr lang="en-AU" sz="1200" dirty="0"/>
              <a:t>There can be false negatives. Also, no single tool can check for all possible vulnerabilities. More tools are better, but we can’t say 100% secure.</a:t>
            </a:r>
          </a:p>
          <a:p>
            <a:pPr marL="171450" indent="-171450">
              <a:buFont typeface="Arial" panose="020B0604020202020204" pitchFamily="34" charset="0"/>
              <a:buChar char="•"/>
            </a:pPr>
            <a:r>
              <a:rPr lang="en-AU" sz="1200" dirty="0"/>
              <a:t>Any tool will contain false positives or positives. So we need to check whether the problem really exists.</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29</a:t>
            </a:fld>
            <a:endParaRPr lang="en-AU"/>
          </a:p>
        </p:txBody>
      </p:sp>
    </p:spTree>
    <p:extLst>
      <p:ext uri="{BB962C8B-B14F-4D97-AF65-F5344CB8AC3E}">
        <p14:creationId xmlns:p14="http://schemas.microsoft.com/office/powerpoint/2010/main" val="3153637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Failures in blockchains are permanent and catastrophic.</a:t>
            </a:r>
          </a:p>
          <a:p>
            <a:pPr marL="171450" indent="-171450">
              <a:buFont typeface="Arial" panose="020B0604020202020204" pitchFamily="34" charset="0"/>
              <a:buChar char="•"/>
            </a:pPr>
            <a:r>
              <a:rPr lang="en-AU" dirty="0"/>
              <a:t>Here are some statistics from a website called Blockchain Graveyard.</a:t>
            </a:r>
          </a:p>
          <a:p>
            <a:pPr marL="171450" indent="-171450">
              <a:buFont typeface="Arial" panose="020B0604020202020204" pitchFamily="34" charset="0"/>
              <a:buChar char="•"/>
            </a:pPr>
            <a:r>
              <a:rPr lang="en-AU" dirty="0"/>
              <a:t>We can see the application and smart contract vulnerabilities, as well as how you manage keys are key sources of attacks.</a:t>
            </a:r>
          </a:p>
          <a:p>
            <a:pPr marL="171450" indent="-171450">
              <a:buFont typeface="Arial" panose="020B0604020202020204" pitchFamily="34" charset="0"/>
              <a:buChar char="•"/>
            </a:pPr>
            <a:r>
              <a:rPr lang="en-AU" dirty="0"/>
              <a:t>More frighteningly, we don’t even know what took place. Those are under “unknowns”.</a:t>
            </a:r>
          </a:p>
          <a:p>
            <a:pPr marL="171450" indent="-171450">
              <a:buFont typeface="Arial" panose="020B0604020202020204" pitchFamily="34" charset="0"/>
              <a:buChar char="•"/>
            </a:pPr>
            <a:r>
              <a:rPr lang="en-AU" dirty="0"/>
              <a:t>There are also issues around system-level vulnerabilities like protocol and cloud vulnerabilities.</a:t>
            </a:r>
          </a:p>
          <a:p>
            <a:pPr marL="171450" indent="-171450">
              <a:buFont typeface="Arial" panose="020B0604020202020204" pitchFamily="34" charset="0"/>
              <a:buChar char="•"/>
            </a:pPr>
            <a:r>
              <a:rPr lang="en-AU" dirty="0"/>
              <a:t>To guard against these issues:</a:t>
            </a:r>
          </a:p>
          <a:p>
            <a:pPr marL="628650" lvl="1" indent="-171450">
              <a:buFont typeface="Arial" panose="020B0604020202020204" pitchFamily="34" charset="0"/>
              <a:buChar char="•"/>
            </a:pPr>
            <a:r>
              <a:rPr lang="en-AU" dirty="0"/>
              <a:t>First, we need to build secure software and infrastructure.</a:t>
            </a:r>
          </a:p>
          <a:p>
            <a:pPr marL="628650" lvl="1" indent="-171450">
              <a:buFont typeface="Arial" panose="020B0604020202020204" pitchFamily="34" charset="0"/>
              <a:buChar char="•"/>
            </a:pPr>
            <a:r>
              <a:rPr lang="en-AU" dirty="0"/>
              <a:t>Then we should test them.</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290448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Therefore, to make sure a blockchain-based application is secure we need a conduct a large set of tests. What specific tests and depth of testing can depend on the importance of the application. Typically, the final phase of testing is done by a 3</a:t>
            </a:r>
            <a:r>
              <a:rPr lang="en-AU" baseline="30000" dirty="0"/>
              <a:t>rd</a:t>
            </a:r>
            <a:r>
              <a:rPr lang="en-AU" dirty="0"/>
              <a:t> party.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When we think about blockchain security, most people only consider smart contract security. Security testing of smart contracts includes both code-level testing and run-time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this class, we’ll focus mostly on smart contract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But as we saw from the previous graph, to make sure a blockchain-based application is secure, we need to make sure many aspects/components of the system are secure.</a:t>
            </a:r>
          </a:p>
          <a:p>
            <a:pPr marL="171450" indent="-171450">
              <a:buFont typeface="Arial" panose="020B0604020202020204" pitchFamily="34" charset="0"/>
              <a:buChar char="•"/>
            </a:pPr>
            <a:r>
              <a:rPr lang="en-AU" dirty="0"/>
              <a:t>This is ensured by secure design and extensive testing. What specific tests and depth of testing can depend on the importance of the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The choice of the blockchain platform is the main consideration. The key focus should be the blockchain platform’s consensus mechanism, its use of cryptography, and smart contract language and execution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the blockchain platform is well-established and time-tested you have some level of assurance and a good understanding of how it 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If it’s a new platform, then you need to review and test everything from its design, protocols, and smart contract execution environment.</a:t>
            </a:r>
          </a:p>
          <a:p>
            <a:pPr marL="171450" indent="-171450">
              <a:buFont typeface="Arial" panose="020B0604020202020204" pitchFamily="34" charset="0"/>
              <a:buChar char="•"/>
            </a:pPr>
            <a:r>
              <a:rPr lang="en-AU" dirty="0"/>
              <a:t>Software architecture should be designed to achieve security (i.e., secure by design). Architecture testing is a qualitative review of the design to determine its soundness in dealing with potential security issues.</a:t>
            </a:r>
          </a:p>
          <a:p>
            <a:pPr marL="628650" lvl="1" indent="-171450">
              <a:buFont typeface="Arial" panose="020B0604020202020204" pitchFamily="34" charset="0"/>
              <a:buChar char="•"/>
            </a:pPr>
            <a:r>
              <a:rPr lang="en-AU" dirty="0"/>
              <a:t>While typical architecture reviews consider security as a non-functional requirement, there should be a separate detailed review focusing only on security.</a:t>
            </a:r>
          </a:p>
          <a:p>
            <a:pPr marL="171450" indent="-171450">
              <a:buFont typeface="Arial" panose="020B0604020202020204" pitchFamily="34" charset="0"/>
              <a:buChar char="•"/>
            </a:pPr>
            <a:r>
              <a:rPr lang="en-AU" dirty="0"/>
              <a:t>Integration with external systems, how we manage data, cryptography and key management, access control and KYC, and privacy are other design considerations. They can also be tested once developed.</a:t>
            </a:r>
          </a:p>
          <a:p>
            <a:pPr marL="171450" indent="-171450">
              <a:buFont typeface="Arial" panose="020B0604020202020204" pitchFamily="34" charset="0"/>
              <a:buChar char="•"/>
            </a:pPr>
            <a:r>
              <a:rPr lang="en-AU" dirty="0"/>
              <a:t>We should choose, configure, and test the infrastructure chosen to host the blockchain and other components of the application. This is particularly important for private blockchains.</a:t>
            </a:r>
          </a:p>
          <a:p>
            <a:pPr marL="171450" indent="-171450">
              <a:buFont typeface="Arial" panose="020B0604020202020204" pitchFamily="34" charset="0"/>
              <a:buChar char="•"/>
            </a:pPr>
            <a:r>
              <a:rPr lang="en-AU" dirty="0"/>
              <a:t>Business continuity and disaster recovery are also important. If you are hosting the blockchain platform you need to think about the number of nodes and where they are located to enhance availability.</a:t>
            </a:r>
          </a:p>
          <a:p>
            <a:pPr marL="171450" indent="-171450">
              <a:buFont typeface="Arial" panose="020B0604020202020204" pitchFamily="34" charset="0"/>
              <a:buChar char="•"/>
            </a:pPr>
            <a:r>
              <a:rPr lang="en-AU" dirty="0"/>
              <a:t>Blockchain governance is all about how you manage the platform from the addition of a new node and users, updating smart contracts to who pay for what and how issues are resolved.</a:t>
            </a:r>
          </a:p>
          <a:p>
            <a:pPr marL="171450" indent="-171450">
              <a:buFont typeface="Arial" panose="020B0604020202020204" pitchFamily="34" charset="0"/>
              <a:buChar char="•"/>
            </a:pPr>
            <a:r>
              <a:rPr lang="en-AU" dirty="0"/>
              <a:t>If your application needs to comply with certain regulations, then you may also have some reporting requirements to show compliance. While some authority may run a node, you may still have other obligations to ensure you design the system considering such compliance needs and continue to operate satisfying these compliance needs.</a:t>
            </a:r>
          </a:p>
          <a:p>
            <a:endParaRPr lang="en-AU" dirty="0"/>
          </a:p>
          <a:p>
            <a:r>
              <a:rPr lang="en-AU" dirty="0"/>
              <a:t>KYC – Know Your Customer</a:t>
            </a:r>
          </a:p>
          <a:p>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dirty="0"/>
          </a:p>
        </p:txBody>
      </p:sp>
    </p:spTree>
    <p:extLst>
      <p:ext uri="{BB962C8B-B14F-4D97-AF65-F5344CB8AC3E}">
        <p14:creationId xmlns:p14="http://schemas.microsoft.com/office/powerpoint/2010/main" val="89976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There are several classifications of software testing. Here’s one way, that I would consider more relevant to smart contracts.</a:t>
            </a:r>
          </a:p>
          <a:p>
            <a:pPr marL="628650" lvl="1" indent="-171450">
              <a:buFont typeface="Arial" panose="020B0604020202020204" pitchFamily="34" charset="0"/>
              <a:buChar char="•"/>
            </a:pPr>
            <a:r>
              <a:rPr lang="en-AU" dirty="0"/>
              <a:t>Another form of classification is functional and non-functional testing.</a:t>
            </a:r>
          </a:p>
          <a:p>
            <a:pPr marL="171450" indent="-171450">
              <a:buFont typeface="Arial" panose="020B0604020202020204" pitchFamily="34" charset="0"/>
              <a:buChar char="•"/>
            </a:pPr>
            <a:r>
              <a:rPr lang="en-AU" dirty="0"/>
              <a:t>Static testing  - is a class of methods that examine the source code or bytecode of a contract without executing it. Essentially code testing.</a:t>
            </a:r>
          </a:p>
          <a:p>
            <a:pPr marL="628650" lvl="1" indent="-171450">
              <a:buFont typeface="Arial" panose="020B0604020202020204" pitchFamily="34" charset="0"/>
              <a:buChar char="•"/>
            </a:pPr>
            <a:r>
              <a:rPr lang="en-AU" dirty="0"/>
              <a:t>Source code – use code as it is. Typically IDEs (e.g., Remix) give various hints as you write code. Or evaluated at the time of compilation.</a:t>
            </a:r>
          </a:p>
          <a:p>
            <a:pPr marL="628650" lvl="1" indent="-171450">
              <a:buFont typeface="Arial" panose="020B0604020202020204" pitchFamily="34" charset="0"/>
              <a:buChar char="•"/>
            </a:pPr>
            <a:r>
              <a:rPr lang="en-AU" dirty="0"/>
              <a:t>Byte code – Use the compiled code, e.g., when multiple high-level languages can generate the same byte code.</a:t>
            </a:r>
          </a:p>
          <a:p>
            <a:pPr marL="171450" lvl="0" indent="-171450">
              <a:buFont typeface="Arial" panose="020B0604020202020204" pitchFamily="34" charset="0"/>
              <a:buChar char="•"/>
            </a:pPr>
            <a:r>
              <a:rPr lang="en-AU" dirty="0"/>
              <a:t>Dynamic testing – observes a contract while executing it in a test or production environment. Essentially, it is run-time testing.</a:t>
            </a:r>
          </a:p>
          <a:p>
            <a:pPr marL="628650" lvl="1" indent="-171450">
              <a:buFont typeface="Arial" panose="020B0604020202020204" pitchFamily="34" charset="0"/>
              <a:buChar char="•"/>
            </a:pPr>
            <a:r>
              <a:rPr lang="en-AU" dirty="0"/>
              <a:t>White box testing – You know code or international functionality.</a:t>
            </a:r>
          </a:p>
          <a:p>
            <a:pPr marL="628650" lvl="1" indent="-171450">
              <a:buFont typeface="Arial" panose="020B0604020202020204" pitchFamily="34" charset="0"/>
              <a:buChar char="•"/>
            </a:pPr>
            <a:r>
              <a:rPr lang="en-AU" dirty="0"/>
              <a:t>Black box testing – Only ABI is available so you know the functions and parameters.</a:t>
            </a:r>
          </a:p>
          <a:p>
            <a:pPr marL="628650" lvl="1" indent="-171450">
              <a:buFont typeface="Arial" panose="020B0604020202020204" pitchFamily="34" charset="0"/>
              <a:buChar char="•"/>
            </a:pPr>
            <a:r>
              <a:rPr lang="en-AU" dirty="0"/>
              <a:t>Unit testing and integration testing are forms of dynamic testing as we execute the code.</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272604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Here’s a table from a survey of testing tools for Ethereum smart contracts.</a:t>
            </a:r>
          </a:p>
          <a:p>
            <a:pPr marL="171450" indent="-171450">
              <a:buFont typeface="Arial" panose="020B0604020202020204" pitchFamily="34" charset="0"/>
              <a:buChar char="•"/>
            </a:pPr>
            <a:r>
              <a:rPr lang="en-AU" dirty="0"/>
              <a:t>Each row is a tool. Columns are grouped based on their purpose of testing (or objective) whether the test is performed based on bytecode or source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also split the testing based on the target, e.g., whether it’s testing the blockchain platform, EVM, or the source code. Source code testing may happen at the bytecode.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You can see that Remix-IDE has good coverage of tests.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However, this doesn’t mean that you are covered against all possible vulnerabilities or even more complex cases of these vulnerabilities. Hence, more detailed and widespread testing is needed.</a:t>
            </a:r>
          </a:p>
          <a:p>
            <a:pPr marL="171450" indent="-171450">
              <a:buFont typeface="Arial" panose="020B0604020202020204" pitchFamily="34" charset="0"/>
              <a:buChar char="•"/>
            </a:pPr>
            <a:r>
              <a:rPr lang="en-AU" dirty="0"/>
              <a:t>Note that most tests are based on static testing and dynamic testing tools are less common.</a:t>
            </a:r>
          </a:p>
          <a:p>
            <a:pPr marL="171450" indent="-171450">
              <a:buFont typeface="Arial" panose="020B0604020202020204" pitchFamily="34" charset="0"/>
              <a:buChar char="•"/>
            </a:pPr>
            <a:r>
              <a:rPr lang="en-AU" dirty="0"/>
              <a:t>Some tools will translate or convert either byte or source code to another intermediate language that is easier to analyse using formal techniques.</a:t>
            </a:r>
          </a:p>
          <a:p>
            <a:pPr marL="171450" indent="-171450">
              <a:buFont typeface="Arial" panose="020B0604020202020204" pitchFamily="34" charset="0"/>
              <a:buChar char="•"/>
            </a:pPr>
            <a:r>
              <a:rPr lang="en-AU" dirty="0"/>
              <a:t>The paper is on Moodle. I would encourage you to have a look as it’s not very difficult to read.</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280805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focus a bit on some of the common vulnerabilities and hoe we can overcome them</a:t>
            </a:r>
          </a:p>
          <a:p>
            <a:r>
              <a:rPr lang="en-AU" dirty="0"/>
              <a:t>We have already discussed a couple of these issues do different extent through the course</a:t>
            </a:r>
          </a:p>
        </p:txBody>
      </p:sp>
      <p:sp>
        <p:nvSpPr>
          <p:cNvPr id="4" name="Slide Number Placeholder 3"/>
          <p:cNvSpPr>
            <a:spLocks noGrp="1"/>
          </p:cNvSpPr>
          <p:nvPr>
            <p:ph type="sldNum" sz="quarter" idx="5"/>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4427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These are many well-known issues in smart contracts. In the next couple of slides, we will discuss the ones in blue. </a:t>
            </a:r>
          </a:p>
          <a:p>
            <a:pPr marL="171450" indent="-171450">
              <a:buFont typeface="Arial" panose="020B0604020202020204" pitchFamily="34" charset="0"/>
              <a:buChar char="•"/>
            </a:pPr>
            <a:r>
              <a:rPr lang="en-AU" dirty="0"/>
              <a:t>A race condition occurs when more than one piece of code tries to update the same ledger state concurrently.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Race conditions occur when 2 or more functions try to update the state and the final result depends on which function runs last.</a:t>
            </a:r>
          </a:p>
          <a:p>
            <a:pPr marL="628650" lvl="1" indent="-171450">
              <a:buFont typeface="Arial" panose="020B0604020202020204" pitchFamily="34" charset="0"/>
              <a:buChar char="•"/>
            </a:pPr>
            <a:r>
              <a:rPr lang="en-AU" dirty="0"/>
              <a:t>Re-entrancy attack occurs when you call another smart contract, which can call your contract again to access its state.</a:t>
            </a:r>
          </a:p>
          <a:p>
            <a:pPr marL="628650" lvl="1" indent="-171450">
              <a:buFont typeface="Arial" panose="020B0604020202020204" pitchFamily="34" charset="0"/>
              <a:buChar char="•"/>
            </a:pPr>
            <a:r>
              <a:rPr lang="en-AU" dirty="0"/>
              <a:t>Deadlocks could make a smart contract unusable though it is not destroyed, e.g., the contract gets stuck at some state.</a:t>
            </a:r>
          </a:p>
          <a:p>
            <a:pPr marL="171450" indent="-171450">
              <a:buFont typeface="Arial" panose="020B0604020202020204" pitchFamily="34" charset="0"/>
              <a:buChar char="•"/>
            </a:pPr>
            <a:r>
              <a:rPr lang="en-AU" dirty="0"/>
              <a:t>Denial of Service is possible when you do not properly handle errors or due to the block gas limit. We will talk about a few examples.</a:t>
            </a:r>
          </a:p>
          <a:p>
            <a:pPr marL="171450" indent="-171450">
              <a:buFont typeface="Arial" panose="020B0604020202020204" pitchFamily="34" charset="0"/>
              <a:buChar char="•"/>
            </a:pPr>
            <a:r>
              <a:rPr lang="en-AU" dirty="0"/>
              <a:t>Arithmetic overflow and underflow of variables is another problem where numbers stored in variables overflow and underflow.</a:t>
            </a:r>
          </a:p>
          <a:p>
            <a:pPr marL="171450" indent="-171450">
              <a:buFont typeface="Arial" panose="020B0604020202020204" pitchFamily="34" charset="0"/>
              <a:buChar char="•"/>
            </a:pPr>
            <a:r>
              <a:rPr lang="en-AU" dirty="0"/>
              <a:t>There can be unintended behaviour when your smart contract is sensitive to transaction orders. One such example is front running.</a:t>
            </a:r>
          </a:p>
          <a:p>
            <a:pPr marL="171450" indent="-171450">
              <a:buFont typeface="Arial" panose="020B0604020202020204" pitchFamily="34" charset="0"/>
              <a:buChar char="•"/>
            </a:pPr>
            <a:r>
              <a:rPr lang="en-AU" dirty="0"/>
              <a:t>There are issues about the use of time. One thing is block timestamp is not reliable. Another is if others know (by looking at your smart contract and its code), that you are planning to do something at a specific block number or hash of that block, miners could try to build a block with specific properties to make use of your contract.</a:t>
            </a:r>
          </a:p>
          <a:p>
            <a:pPr marL="171450" indent="-171450">
              <a:buFont typeface="Arial" panose="020B0604020202020204" pitchFamily="34" charset="0"/>
              <a:buChar char="•"/>
            </a:pPr>
            <a:r>
              <a:rPr lang="en-AU" dirty="0"/>
              <a:t>Not doing proper access control could allow others to run away with crypto or destroy your contract by calling the </a:t>
            </a:r>
            <a:r>
              <a:rPr lang="en-AU" i="1" dirty="0" err="1"/>
              <a:t>selfdestruct</a:t>
            </a:r>
            <a:r>
              <a:rPr lang="en-AU" dirty="0"/>
              <a:t> function.</a:t>
            </a:r>
          </a:p>
          <a:p>
            <a:pPr marL="171450" indent="-171450">
              <a:buFont typeface="Arial" panose="020B0604020202020204" pitchFamily="34" charset="0"/>
              <a:buChar char="•"/>
            </a:pPr>
            <a:r>
              <a:rPr lang="en-AU" dirty="0"/>
              <a:t>Due to bad error handling you may open up vulnerabilities that others may take advantage of or it could lead to a deadlock.</a:t>
            </a:r>
          </a:p>
          <a:p>
            <a:pPr marL="171450" indent="-171450">
              <a:buFont typeface="Arial" panose="020B0604020202020204" pitchFamily="34" charset="0"/>
              <a:buChar char="•"/>
            </a:pPr>
            <a:r>
              <a:rPr lang="en-AU" dirty="0"/>
              <a:t>There can also be smart contract language-specific issues:</a:t>
            </a:r>
          </a:p>
          <a:p>
            <a:pPr marL="628650" lvl="1" indent="-171450">
              <a:buFont typeface="Arial" panose="020B0604020202020204" pitchFamily="34" charset="0"/>
              <a:buChar char="•"/>
            </a:pPr>
            <a:r>
              <a:rPr lang="en-AU" dirty="0"/>
              <a:t>E.g., if you forget to set the owner of a smart contract anyone can change its state.</a:t>
            </a:r>
          </a:p>
          <a:p>
            <a:pPr marL="628650" lvl="1" indent="-171450">
              <a:buFont typeface="Arial" panose="020B0604020202020204" pitchFamily="34" charset="0"/>
              <a:buChar char="•"/>
            </a:pPr>
            <a:r>
              <a:rPr lang="en-AU" dirty="0"/>
              <a:t>Also, the use of depreciated functions is another problem, which can go unnoticed depending on the Solidity compiler version you use.</a:t>
            </a:r>
          </a:p>
          <a:p>
            <a:pPr marL="628650" lvl="1" indent="-171450">
              <a:buFont typeface="Arial" panose="020B0604020202020204" pitchFamily="34" charset="0"/>
              <a:buChar char="•"/>
            </a:pPr>
            <a:r>
              <a:rPr lang="en-AU" dirty="0"/>
              <a:t>There were specific issues related to how EVM handle certain addresses and limits on function depth.</a:t>
            </a:r>
          </a:p>
          <a:p>
            <a:pPr marL="171450" indent="-171450">
              <a:buFont typeface="Arial" panose="020B0604020202020204" pitchFamily="34" charset="0"/>
              <a:buChar char="•"/>
            </a:pPr>
            <a:r>
              <a:rPr lang="en-AU" dirty="0"/>
              <a:t>Now that you know these, you should definitely try to check for them. There can also be many others that are specific to a given smart contract. Hence, you need to check for those are well.</a:t>
            </a:r>
          </a:p>
        </p:txBody>
      </p:sp>
      <p:sp>
        <p:nvSpPr>
          <p:cNvPr id="4" name="Slide Number Placeholder 3"/>
          <p:cNvSpPr>
            <a:spLocks noGrp="1"/>
          </p:cNvSpPr>
          <p:nvPr>
            <p:ph type="sldNum" sz="quarter" idx="5"/>
          </p:nvPr>
        </p:nvSpPr>
        <p:spPr/>
        <p:txBody>
          <a:bodyPr/>
          <a:lstStyle/>
          <a:p>
            <a:fld id="{9A496215-5E4C-414D-A8DB-C38AA7CF7C2A}" type="slidenum">
              <a:rPr lang="en-AU" smtClean="0"/>
              <a:pPr/>
              <a:t>8</a:t>
            </a:fld>
            <a:endParaRPr lang="en-AU" dirty="0"/>
          </a:p>
        </p:txBody>
      </p:sp>
    </p:spTree>
    <p:extLst>
      <p:ext uri="{BB962C8B-B14F-4D97-AF65-F5344CB8AC3E}">
        <p14:creationId xmlns:p14="http://schemas.microsoft.com/office/powerpoint/2010/main" val="212853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This is an example of re-entrancy within a single function in Solidity. This is what took place in The DAO attack.</a:t>
            </a:r>
          </a:p>
          <a:p>
            <a:pPr marL="171450" indent="-171450">
              <a:buFont typeface="Arial" panose="020B0604020202020204" pitchFamily="34" charset="0"/>
              <a:buChar char="•"/>
            </a:pPr>
            <a:r>
              <a:rPr lang="en-AU" dirty="0"/>
              <a:t>This contract allows the </a:t>
            </a:r>
            <a:r>
              <a:rPr lang="en-AU" i="1" dirty="0" err="1"/>
              <a:t>msg.sender</a:t>
            </a:r>
            <a:r>
              <a:rPr lang="en-AU" dirty="0"/>
              <a:t> to withdraw its ETH balance.</a:t>
            </a:r>
          </a:p>
          <a:p>
            <a:pPr marL="171450" indent="-171450">
              <a:buFont typeface="Arial" panose="020B0604020202020204" pitchFamily="34" charset="0"/>
              <a:buChar char="•"/>
            </a:pPr>
            <a:r>
              <a:rPr lang="en-AU" dirty="0"/>
              <a:t>It first finds the balance and tries to transfer the ETH balance to </a:t>
            </a:r>
            <a:r>
              <a:rPr lang="en-AU" i="1" dirty="0"/>
              <a:t>the </a:t>
            </a:r>
            <a:r>
              <a:rPr lang="en-AU" i="1" dirty="0" err="1"/>
              <a:t>msg.send</a:t>
            </a:r>
            <a:r>
              <a:rPr lang="en-AU" dirty="0" err="1"/>
              <a:t>’s</a:t>
            </a:r>
            <a:r>
              <a:rPr lang="en-AU" dirty="0"/>
              <a:t> address using </a:t>
            </a:r>
            <a:r>
              <a:rPr lang="en-AU" i="1" dirty="0" err="1"/>
              <a:t>call.value</a:t>
            </a:r>
            <a:r>
              <a:rPr lang="en-AU" dirty="0"/>
              <a:t> function.</a:t>
            </a:r>
          </a:p>
          <a:p>
            <a:pPr marL="171450" indent="-171450">
              <a:buFont typeface="Arial" panose="020B0604020202020204" pitchFamily="34" charset="0"/>
              <a:buChar char="•"/>
            </a:pPr>
            <a:r>
              <a:rPr lang="en-AU" dirty="0"/>
              <a:t>When you use the </a:t>
            </a:r>
            <a:r>
              <a:rPr lang="en-AU" i="1" dirty="0"/>
              <a:t>call</a:t>
            </a:r>
            <a:r>
              <a:rPr lang="en-AU" dirty="0"/>
              <a:t> function, you may be calling another contract, which in turn may call your </a:t>
            </a:r>
            <a:r>
              <a:rPr lang="en-AU" i="1" dirty="0" err="1"/>
              <a:t>withdrawBalance</a:t>
            </a:r>
            <a:r>
              <a:rPr lang="en-AU" dirty="0"/>
              <a:t> function again. As you still have a balance, this will lead to another call to that contract, which may call </a:t>
            </a:r>
            <a:r>
              <a:rPr lang="en-AU" i="1" dirty="0" err="1"/>
              <a:t>withdrawBalance</a:t>
            </a:r>
            <a:r>
              <a:rPr lang="en-AU" dirty="0"/>
              <a:t> again, forming a loop. </a:t>
            </a:r>
          </a:p>
          <a:p>
            <a:pPr marL="171450" indent="-171450">
              <a:buFont typeface="Arial" panose="020B0604020202020204" pitchFamily="34" charset="0"/>
              <a:buChar char="•"/>
            </a:pPr>
            <a:r>
              <a:rPr lang="en-AU" dirty="0"/>
              <a:t>Once the loop is broken, you end up transferring the </a:t>
            </a:r>
            <a:r>
              <a:rPr lang="en-AU" sz="1200" dirty="0">
                <a:latin typeface="Consolas" panose="020B0609020204030204" pitchFamily="49" charset="0"/>
              </a:rPr>
              <a:t>amount to withdraw multiple times.</a:t>
            </a:r>
            <a:endParaRPr lang="en-AU" dirty="0"/>
          </a:p>
          <a:p>
            <a:pPr marL="171450" indent="-171450">
              <a:buFont typeface="Arial" panose="020B0604020202020204" pitchFamily="34" charset="0"/>
              <a:buChar char="•"/>
            </a:pPr>
            <a:r>
              <a:rPr lang="en-AU" dirty="0"/>
              <a:t>There are at least 2 ways to fix this:</a:t>
            </a:r>
          </a:p>
          <a:p>
            <a:pPr marL="628650" lvl="1" indent="-171450">
              <a:buFont typeface="Arial" panose="020B0604020202020204" pitchFamily="34" charset="0"/>
              <a:buChar char="•"/>
            </a:pPr>
            <a:r>
              <a:rPr lang="en-AU" dirty="0"/>
              <a:t>We need to move the line that set the user balance to zero before the </a:t>
            </a:r>
            <a:r>
              <a:rPr lang="en-AU" i="1" dirty="0" err="1"/>
              <a:t>call.value</a:t>
            </a:r>
            <a:r>
              <a:rPr lang="en-AU" dirty="0"/>
              <a:t>. That way, even if that called contract calls you back, the balance is zero. Hence, they can’t withdraw anything more than what they had as a balance.</a:t>
            </a:r>
          </a:p>
          <a:p>
            <a:pPr marL="628650" lvl="1" indent="-171450">
              <a:buFont typeface="Arial" panose="020B0604020202020204" pitchFamily="34" charset="0"/>
              <a:buChar char="•"/>
            </a:pPr>
            <a:r>
              <a:rPr lang="en-AU" dirty="0"/>
              <a:t>An alternative fix is to use a withdraw function (a new function) to get the receiver to pull the crypto than us pushing the funds.</a:t>
            </a:r>
          </a:p>
          <a:p>
            <a:pPr marL="171450" indent="-171450">
              <a:buFont typeface="Arial" panose="020B0604020202020204" pitchFamily="34" charset="0"/>
              <a:buChar char="•"/>
            </a:pPr>
            <a:r>
              <a:rPr lang="en-AU" dirty="0" err="1"/>
              <a:t>Reentrancy</a:t>
            </a:r>
            <a:r>
              <a:rPr lang="en-AU" dirty="0"/>
              <a:t> can happen across multiple functions too.</a:t>
            </a:r>
          </a:p>
        </p:txBody>
      </p:sp>
      <p:sp>
        <p:nvSpPr>
          <p:cNvPr id="4" name="Slide Number Placeholder 3"/>
          <p:cNvSpPr>
            <a:spLocks noGrp="1"/>
          </p:cNvSpPr>
          <p:nvPr>
            <p:ph type="sldNum" sz="quarter" idx="5"/>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38402366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48000" y="2357822"/>
            <a:ext cx="5063046" cy="1910434"/>
          </a:xfrm>
        </p:spPr>
        <p:txBody>
          <a:bodyPr anchor="t">
            <a:normAutofit/>
          </a:bodyPr>
          <a:lstStyle>
            <a:lvl1pPr algn="l">
              <a:defRPr sz="3200">
                <a:latin typeface="+mn-lt"/>
              </a:defRPr>
            </a:lvl1pPr>
          </a:lstStyle>
          <a:p>
            <a:r>
              <a:rPr lang="en-GB"/>
              <a:t>Click to edit Master title style</a:t>
            </a:r>
            <a:endParaRPr lang="en-US" dirty="0"/>
          </a:p>
        </p:txBody>
      </p:sp>
      <p:sp>
        <p:nvSpPr>
          <p:cNvPr id="3" name="Subtitle 2"/>
          <p:cNvSpPr>
            <a:spLocks noGrp="1"/>
          </p:cNvSpPr>
          <p:nvPr>
            <p:ph type="subTitle" idx="1"/>
          </p:nvPr>
        </p:nvSpPr>
        <p:spPr>
          <a:xfrm>
            <a:off x="648000" y="4502034"/>
            <a:ext cx="8035200" cy="65972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11" name="Rechteck 10">
            <a:extLst>
              <a:ext uri="{FF2B5EF4-FFF2-40B4-BE49-F238E27FC236}">
                <a16:creationId xmlns:a16="http://schemas.microsoft.com/office/drawing/2014/main" id="{A24CE11F-8AFC-46C7-ADA1-33DFCEA3E511}"/>
              </a:ext>
            </a:extLst>
          </p:cNvPr>
          <p:cNvSpPr/>
          <p:nvPr userDrawn="1"/>
        </p:nvSpPr>
        <p:spPr bwMode="auto">
          <a:xfrm>
            <a:off x="0" y="2"/>
            <a:ext cx="595309" cy="2275876"/>
          </a:xfrm>
          <a:prstGeom prst="rect">
            <a:avLst/>
          </a:prstGeom>
          <a:solidFill>
            <a:srgbClr val="C50E1F"/>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364"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panose="020B0604020202020204" pitchFamily="34" charset="0"/>
            </a:endParaRPr>
          </a:p>
        </p:txBody>
      </p:sp>
      <p:sp>
        <p:nvSpPr>
          <p:cNvPr id="15" name="Line 8">
            <a:extLst>
              <a:ext uri="{FF2B5EF4-FFF2-40B4-BE49-F238E27FC236}">
                <a16:creationId xmlns:a16="http://schemas.microsoft.com/office/drawing/2014/main" id="{B92486F8-C720-4BE1-933E-699878A306A5}"/>
              </a:ext>
            </a:extLst>
          </p:cNvPr>
          <p:cNvSpPr>
            <a:spLocks noChangeShapeType="1"/>
          </p:cNvSpPr>
          <p:nvPr userDrawn="1">
            <p:custDataLst>
              <p:tags r:id="rId1"/>
            </p:custDataLst>
          </p:nvPr>
        </p:nvSpPr>
        <p:spPr bwMode="auto">
          <a:xfrm>
            <a:off x="648000" y="5256000"/>
            <a:ext cx="8035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pic>
        <p:nvPicPr>
          <p:cNvPr id="10" name="Content Placeholder 5">
            <a:extLst>
              <a:ext uri="{FF2B5EF4-FFF2-40B4-BE49-F238E27FC236}">
                <a16:creationId xmlns:a16="http://schemas.microsoft.com/office/drawing/2014/main" id="{C1274533-273C-4384-9661-F2AACF1EC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00245" y="0"/>
            <a:ext cx="2782955" cy="3627438"/>
          </a:xfrm>
          <a:prstGeom prst="rect">
            <a:avLst/>
          </a:prstGeom>
        </p:spPr>
      </p:pic>
      <p:sp>
        <p:nvSpPr>
          <p:cNvPr id="12" name="Line 8">
            <a:extLst>
              <a:ext uri="{FF2B5EF4-FFF2-40B4-BE49-F238E27FC236}">
                <a16:creationId xmlns:a16="http://schemas.microsoft.com/office/drawing/2014/main" id="{E698EC1D-61F7-4462-BDF9-B30D251FEC41}"/>
              </a:ext>
            </a:extLst>
          </p:cNvPr>
          <p:cNvSpPr>
            <a:spLocks noChangeShapeType="1"/>
          </p:cNvSpPr>
          <p:nvPr userDrawn="1">
            <p:custDataLst>
              <p:tags r:id="rId2"/>
            </p:custDataLst>
          </p:nvPr>
        </p:nvSpPr>
        <p:spPr bwMode="auto">
          <a:xfrm>
            <a:off x="648000" y="2271600"/>
            <a:ext cx="5063046" cy="1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p>
        </p:txBody>
      </p:sp>
      <p:sp>
        <p:nvSpPr>
          <p:cNvPr id="6" name="TextBox 5">
            <a:extLst>
              <a:ext uri="{FF2B5EF4-FFF2-40B4-BE49-F238E27FC236}">
                <a16:creationId xmlns:a16="http://schemas.microsoft.com/office/drawing/2014/main" id="{2F445A93-2278-4E94-8AD7-E4FD0393935D}"/>
              </a:ext>
            </a:extLst>
          </p:cNvPr>
          <p:cNvSpPr txBox="1"/>
          <p:nvPr userDrawn="1"/>
        </p:nvSpPr>
        <p:spPr>
          <a:xfrm>
            <a:off x="648000" y="997349"/>
            <a:ext cx="5063046" cy="1200329"/>
          </a:xfrm>
          <a:prstGeom prst="rect">
            <a:avLst/>
          </a:prstGeom>
          <a:noFill/>
        </p:spPr>
        <p:txBody>
          <a:bodyPr wrap="square" rtlCol="0" anchor="b">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AU" sz="3600" dirty="0"/>
              <a:t>Software Architecture for Blockchain Applications</a:t>
            </a:r>
            <a:endParaRPr lang="en-US" sz="3600" dirty="0"/>
          </a:p>
        </p:txBody>
      </p:sp>
    </p:spTree>
    <p:extLst>
      <p:ext uri="{BB962C8B-B14F-4D97-AF65-F5344CB8AC3E}">
        <p14:creationId xmlns:p14="http://schemas.microsoft.com/office/powerpoint/2010/main" val="41934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hasCustomPrompt="1"/>
          </p:nvPr>
        </p:nvSpPr>
        <p:spPr>
          <a:xfrm>
            <a:off x="648001" y="1272399"/>
            <a:ext cx="7911799" cy="3695843"/>
          </a:xfrm>
        </p:spPr>
        <p:txBody>
          <a:bodyPr/>
          <a:lstStyle>
            <a:lvl2pPr>
              <a:defRPr sz="1389"/>
            </a:lvl2pPr>
            <a:lvl3pPr>
              <a:defRPr sz="1250"/>
            </a:lvl3pPr>
            <a:lvl4pPr>
              <a:defRPr sz="1250"/>
            </a:lvl4pPr>
            <a:lvl5pPr marL="872943" indent="-185171">
              <a:defRPr sz="972"/>
            </a:lvl5pPr>
          </a:lstStyle>
          <a:p>
            <a:pPr lvl="0"/>
            <a:r>
              <a:rPr lang="en-US" dirty="0"/>
              <a:t>Edit Master text styles</a:t>
            </a:r>
          </a:p>
          <a:p>
            <a:pPr lvl="1"/>
            <a:r>
              <a:rPr lang="en-US" dirty="0"/>
              <a:t>Second level</a:t>
            </a:r>
          </a:p>
          <a:p>
            <a:pPr lvl="2"/>
            <a:r>
              <a:rPr lang="en-US" dirty="0"/>
              <a:t>Third level</a:t>
            </a:r>
          </a:p>
          <a:p>
            <a:pPr lvl="2"/>
            <a:r>
              <a:rPr lang="en-US" dirty="0"/>
              <a:t>Fourth level</a:t>
            </a:r>
          </a:p>
          <a:p>
            <a:pPr lvl="3"/>
            <a:r>
              <a:rPr lang="en-US" dirty="0"/>
              <a:t>Fifth level</a:t>
            </a:r>
            <a:endParaRPr lang="en-AU" dirty="0"/>
          </a:p>
        </p:txBody>
      </p:sp>
      <p:sp>
        <p:nvSpPr>
          <p:cNvPr id="4" name="Title 1">
            <a:extLst>
              <a:ext uri="{FF2B5EF4-FFF2-40B4-BE49-F238E27FC236}">
                <a16:creationId xmlns:a16="http://schemas.microsoft.com/office/drawing/2014/main" id="{4A8FE5B1-857A-4F74-BC93-2B434C346E3D}"/>
              </a:ext>
            </a:extLst>
          </p:cNvPr>
          <p:cNvSpPr>
            <a:spLocks noGrp="1"/>
          </p:cNvSpPr>
          <p:nvPr>
            <p:ph type="title"/>
          </p:nvPr>
        </p:nvSpPr>
        <p:spPr>
          <a:xfrm>
            <a:off x="648000" y="287999"/>
            <a:ext cx="6631640" cy="648000"/>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FA3E2690-F1E9-F92D-6896-4BFD1A67137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9820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D58AA-BE7B-4223-BD84-6FE22DEB64C8}"/>
              </a:ext>
            </a:extLst>
          </p:cNvPr>
          <p:cNvSpPr>
            <a:spLocks noGrp="1"/>
          </p:cNvSpPr>
          <p:nvPr>
            <p:ph sz="half" idx="1"/>
          </p:nvPr>
        </p:nvSpPr>
        <p:spPr>
          <a:xfrm>
            <a:off x="648000"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a:extLst>
              <a:ext uri="{FF2B5EF4-FFF2-40B4-BE49-F238E27FC236}">
                <a16:creationId xmlns:a16="http://schemas.microsoft.com/office/drawing/2014/main" id="{1B4B775D-A963-4EDD-A851-D9DDAD8EF7A9}"/>
              </a:ext>
            </a:extLst>
          </p:cNvPr>
          <p:cNvSpPr>
            <a:spLocks noGrp="1"/>
          </p:cNvSpPr>
          <p:nvPr>
            <p:ph sz="half" idx="2"/>
          </p:nvPr>
        </p:nvSpPr>
        <p:spPr>
          <a:xfrm>
            <a:off x="4691082" y="1227138"/>
            <a:ext cx="3886200" cy="3883342"/>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Text Placeholder 9">
            <a:extLst>
              <a:ext uri="{FF2B5EF4-FFF2-40B4-BE49-F238E27FC236}">
                <a16:creationId xmlns:a16="http://schemas.microsoft.com/office/drawing/2014/main" id="{3EC2145B-8A2C-4935-B990-5B13C5481068}"/>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8" name="Title 1">
            <a:extLst>
              <a:ext uri="{FF2B5EF4-FFF2-40B4-BE49-F238E27FC236}">
                <a16:creationId xmlns:a16="http://schemas.microsoft.com/office/drawing/2014/main" id="{82F3C626-AD4A-44A8-925F-B70E6B6E26E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7278C4D0-B0BA-54D0-18B3-657AA8243BF4}"/>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8154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subheadin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187F0-1597-414C-8CB5-4B97FBD7EE66}"/>
              </a:ext>
            </a:extLst>
          </p:cNvPr>
          <p:cNvSpPr>
            <a:spLocks noGrp="1"/>
          </p:cNvSpPr>
          <p:nvPr>
            <p:ph idx="1"/>
          </p:nvPr>
        </p:nvSpPr>
        <p:spPr/>
        <p:txBody>
          <a:bodyPr/>
          <a:lstStyle>
            <a:lvl2pPr>
              <a:defRPr sz="1389"/>
            </a:lvl2pPr>
            <a:lvl3pPr>
              <a:defRPr sz="1250"/>
            </a:lvl3pPr>
            <a:lvl4pPr>
              <a:defRPr sz="1250"/>
            </a:lvl4pPr>
            <a:lvl5pPr marL="872943" indent="-185171">
              <a:defRPr sz="125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Text Placeholder 9">
            <a:extLst>
              <a:ext uri="{FF2B5EF4-FFF2-40B4-BE49-F238E27FC236}">
                <a16:creationId xmlns:a16="http://schemas.microsoft.com/office/drawing/2014/main" id="{B004F5C3-4454-4773-BD71-9D32B253AC45}"/>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7" name="Title 1">
            <a:extLst>
              <a:ext uri="{FF2B5EF4-FFF2-40B4-BE49-F238E27FC236}">
                <a16:creationId xmlns:a16="http://schemas.microsoft.com/office/drawing/2014/main" id="{8651E7C4-C652-42D2-8105-275060EADF92}"/>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
        <p:nvSpPr>
          <p:cNvPr id="2" name="Foliennummernplatzhalter 11">
            <a:extLst>
              <a:ext uri="{FF2B5EF4-FFF2-40B4-BE49-F238E27FC236}">
                <a16:creationId xmlns:a16="http://schemas.microsoft.com/office/drawing/2014/main" id="{D0F739E8-A294-7F93-0BE1-28522F23FCA3}"/>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0561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 quarter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6853836" y="0"/>
            <a:ext cx="2282400" cy="5715000"/>
          </a:xfrm>
          <a:solidFill>
            <a:schemeClr val="accent1"/>
          </a:solidFill>
          <a:ln>
            <a:noFill/>
          </a:ln>
        </p:spPr>
        <p:txBody>
          <a:bodyPr anchor="ctr" anchorCtr="0"/>
          <a:lstStyle>
            <a:lvl1pPr marL="0" indent="0" algn="ctr">
              <a:buNone/>
              <a:defRPr/>
            </a:lvl1pPr>
          </a:lstStyle>
          <a:p>
            <a:endParaRPr lang="en-AU" dirty="0"/>
          </a:p>
        </p:txBody>
      </p:sp>
      <p:sp>
        <p:nvSpPr>
          <p:cNvPr id="3" name="Content Placeholder 2"/>
          <p:cNvSpPr>
            <a:spLocks noGrp="1"/>
          </p:cNvSpPr>
          <p:nvPr>
            <p:ph idx="1"/>
          </p:nvPr>
        </p:nvSpPr>
        <p:spPr>
          <a:xfrm>
            <a:off x="251522" y="1723100"/>
            <a:ext cx="6336702" cy="3534669"/>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Title 3"/>
          <p:cNvSpPr>
            <a:spLocks noGrp="1"/>
          </p:cNvSpPr>
          <p:nvPr>
            <p:ph type="title"/>
          </p:nvPr>
        </p:nvSpPr>
        <p:spPr>
          <a:xfrm>
            <a:off x="251520" y="894956"/>
            <a:ext cx="6336704" cy="710406"/>
          </a:xfrm>
        </p:spPr>
        <p:txBody>
          <a:bodyPr/>
          <a:lstStyle/>
          <a:p>
            <a:r>
              <a:rPr lang="en-US" dirty="0"/>
              <a:t>Click to edit Master title style</a:t>
            </a:r>
            <a:endParaRPr lang="en-AU" dirty="0"/>
          </a:p>
        </p:txBody>
      </p:sp>
      <p:sp>
        <p:nvSpPr>
          <p:cNvPr id="6" name="Footer Placeholder 5"/>
          <p:cNvSpPr>
            <a:spLocks noGrp="1"/>
          </p:cNvSpPr>
          <p:nvPr>
            <p:ph type="ftr" sz="quarter" idx="10"/>
          </p:nvPr>
        </p:nvSpPr>
        <p:spPr>
          <a:xfrm>
            <a:off x="601375" y="5420278"/>
            <a:ext cx="5986853" cy="106122"/>
          </a:xfrm>
        </p:spPr>
        <p:txBody>
          <a:bodyPr/>
          <a:lstStyle/>
          <a:p>
            <a:r>
              <a:rPr lang="en-AU"/>
              <a:t> </a:t>
            </a:r>
            <a:endParaRPr lang="en-AU" dirty="0"/>
          </a:p>
        </p:txBody>
      </p:sp>
      <p:sp>
        <p:nvSpPr>
          <p:cNvPr id="7" name="Slide Number Placeholder 6"/>
          <p:cNvSpPr>
            <a:spLocks noGrp="1"/>
          </p:cNvSpPr>
          <p:nvPr>
            <p:ph type="sldNum" sz="quarter" idx="11"/>
          </p:nvPr>
        </p:nvSpPr>
        <p:spPr/>
        <p:txBody>
          <a:bodyPr/>
          <a:lstStyle/>
          <a:p>
            <a:fld id="{2ABE124A-B5C5-46E0-B944-45307B126769}" type="slidenum">
              <a:rPr lang="en-AU" smtClean="0"/>
              <a:pPr/>
              <a:t>‹#›</a:t>
            </a:fld>
            <a:r>
              <a:rPr lang="en-AU"/>
              <a:t>  |</a:t>
            </a:r>
            <a:endParaRPr lang="en-AU" dirty="0"/>
          </a:p>
        </p:txBody>
      </p:sp>
    </p:spTree>
    <p:extLst>
      <p:ext uri="{BB962C8B-B14F-4D97-AF65-F5344CB8AC3E}">
        <p14:creationId xmlns:p14="http://schemas.microsoft.com/office/powerpoint/2010/main" val="1132515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accent2"/>
        </a:solidFill>
        <a:effectLst/>
      </p:bgPr>
    </p:bg>
    <p:spTree>
      <p:nvGrpSpPr>
        <p:cNvPr id="1" name=""/>
        <p:cNvGrpSpPr/>
        <p:nvPr/>
      </p:nvGrpSpPr>
      <p:grpSpPr>
        <a:xfrm>
          <a:off x="0" y="0"/>
          <a:ext cx="0" cy="0"/>
          <a:chOff x="0" y="0"/>
          <a:chExt cx="0" cy="0"/>
        </a:xfrm>
      </p:grpSpPr>
      <p:sp>
        <p:nvSpPr>
          <p:cNvPr id="39" name="Text Placeholder 8"/>
          <p:cNvSpPr>
            <a:spLocks noGrp="1"/>
          </p:cNvSpPr>
          <p:nvPr>
            <p:ph type="body" sz="quarter" idx="10"/>
          </p:nvPr>
        </p:nvSpPr>
        <p:spPr>
          <a:xfrm>
            <a:off x="652462" y="1257322"/>
            <a:ext cx="6799857" cy="4000444"/>
          </a:xfrm>
        </p:spPr>
        <p:txBody>
          <a:bodyPr anchor="b" anchorCtr="0"/>
          <a:lstStyle>
            <a:lvl1pPr marL="0" indent="0">
              <a:spcAft>
                <a:spcPts val="0"/>
              </a:spcAft>
              <a:buFontTx/>
              <a:buNone/>
              <a:defRPr sz="4400" b="0">
                <a:solidFill>
                  <a:schemeClr val="bg1"/>
                </a:solidFill>
              </a:defRPr>
            </a:lvl1pPr>
            <a:lvl2pPr marL="0" indent="0">
              <a:lnSpc>
                <a:spcPct val="75000"/>
              </a:lnSpc>
              <a:spcAft>
                <a:spcPts val="850"/>
              </a:spcAft>
              <a:buNone/>
              <a:defRPr sz="4400" b="0">
                <a:solidFill>
                  <a:schemeClr val="bg1"/>
                </a:solidFill>
              </a:defRPr>
            </a:lvl2pPr>
            <a:lvl3pPr marL="0" indent="0">
              <a:buNone/>
              <a:defRPr sz="2200" b="1">
                <a:solidFill>
                  <a:srgbClr val="FFFFFF"/>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2919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09075C-1976-384F-B683-094D3E509292}" type="datetime5">
              <a:rPr lang="en-AU" smtClean="0"/>
              <a:t>4-Jan-24</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D50F91F7-3962-47B6-A740-54D17721F666}"/>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77398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93904FA-D9E2-C74D-A55F-0BBE5F6CF55B}" type="datetime5">
              <a:rPr lang="en-AU" smtClean="0"/>
              <a:t>4-Jan-24</a:t>
            </a:fld>
            <a:endParaRPr lang="en-US" dirty="0"/>
          </a:p>
        </p:txBody>
      </p:sp>
      <p:sp>
        <p:nvSpPr>
          <p:cNvPr id="5" name="Footer Placeholder 4"/>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7" name="Foliennummernplatzhalter 11">
            <a:extLst>
              <a:ext uri="{FF2B5EF4-FFF2-40B4-BE49-F238E27FC236}">
                <a16:creationId xmlns:a16="http://schemas.microsoft.com/office/drawing/2014/main" id="{A145DF43-3AFB-4B08-8277-9F0BD598F4B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69918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EA94CCE-048E-DA46-A356-821BBF826401}" type="datetime5">
              <a:rPr lang="en-AU" smtClean="0"/>
              <a:t>4-Jan-24</a:t>
            </a:fld>
            <a:endParaRPr lang="en-US" dirty="0"/>
          </a:p>
        </p:txBody>
      </p:sp>
      <p:sp>
        <p:nvSpPr>
          <p:cNvPr id="6" name="Footer Placeholder 5"/>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8" name="Foliennummernplatzhalter 11">
            <a:extLst>
              <a:ext uri="{FF2B5EF4-FFF2-40B4-BE49-F238E27FC236}">
                <a16:creationId xmlns:a16="http://schemas.microsoft.com/office/drawing/2014/main" id="{049CFC74-99D6-4F22-8542-E70D329B605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4126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509FD91-7D23-EF4D-9B3F-C2429FCA5800}" type="datetime5">
              <a:rPr lang="en-AU" smtClean="0"/>
              <a:t>4-Jan-24</a:t>
            </a:fld>
            <a:endParaRPr lang="en-US" dirty="0"/>
          </a:p>
        </p:txBody>
      </p:sp>
      <p:sp>
        <p:nvSpPr>
          <p:cNvPr id="8" name="Footer Placeholder 7"/>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10" name="Foliennummernplatzhalter 11">
            <a:extLst>
              <a:ext uri="{FF2B5EF4-FFF2-40B4-BE49-F238E27FC236}">
                <a16:creationId xmlns:a16="http://schemas.microsoft.com/office/drawing/2014/main" id="{B1AE8EB4-0F6C-41D4-B998-3226084E87A8}"/>
              </a:ext>
            </a:extLst>
          </p:cNvPr>
          <p:cNvSpPr>
            <a:spLocks noGrp="1"/>
          </p:cNvSpPr>
          <p:nvPr>
            <p:ph type="sldNum" sz="quarter" idx="12"/>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74521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EA1F17-95B9-A948-AD59-3F2EBE5F46EF}" type="datetime5">
              <a:rPr lang="en-AU" smtClean="0"/>
              <a:t>4-Jan-24</a:t>
            </a:fld>
            <a:endParaRPr lang="en-US" dirty="0"/>
          </a:p>
        </p:txBody>
      </p:sp>
      <p:sp>
        <p:nvSpPr>
          <p:cNvPr id="4" name="Footer Placeholder 3"/>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6" name="Foliennummernplatzhalter 11">
            <a:extLst>
              <a:ext uri="{FF2B5EF4-FFF2-40B4-BE49-F238E27FC236}">
                <a16:creationId xmlns:a16="http://schemas.microsoft.com/office/drawing/2014/main" id="{7248DA4B-7E4B-4F1F-B682-7B8AA7DA170F}"/>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7984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CB62E-8F5A-2945-9AF5-59C0B15750C8}" type="datetime5">
              <a:rPr lang="en-AU" smtClean="0"/>
              <a:t>4-Jan-24</a:t>
            </a:fld>
            <a:endParaRPr lang="en-US"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de-DE" altLang="de-DE"/>
              <a:t> </a:t>
            </a:r>
            <a:endParaRPr lang="de-DE" altLang="de-DE" b="0"/>
          </a:p>
        </p:txBody>
      </p:sp>
      <p:sp>
        <p:nvSpPr>
          <p:cNvPr id="5" name="Foliennummernplatzhalter 11">
            <a:extLst>
              <a:ext uri="{FF2B5EF4-FFF2-40B4-BE49-F238E27FC236}">
                <a16:creationId xmlns:a16="http://schemas.microsoft.com/office/drawing/2014/main" id="{7EB115A6-CF30-4E9B-B360-6C0095A07642}"/>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2672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ing Only">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5E1F5F21-E954-4847-846B-045230515B92}"/>
              </a:ext>
            </a:extLst>
          </p:cNvPr>
          <p:cNvSpPr>
            <a:spLocks noGrp="1"/>
          </p:cNvSpPr>
          <p:nvPr>
            <p:ph type="body" sz="quarter" idx="10" hasCustomPrompt="1"/>
          </p:nvPr>
        </p:nvSpPr>
        <p:spPr>
          <a:xfrm>
            <a:off x="648000" y="726441"/>
            <a:ext cx="6631640" cy="304272"/>
          </a:xfrm>
        </p:spPr>
        <p:txBody>
          <a:bodyPr/>
          <a:lstStyle>
            <a:lvl1pPr marL="0" indent="0">
              <a:buNone/>
              <a:defRPr b="0">
                <a:solidFill>
                  <a:schemeClr val="tx1">
                    <a:lumMod val="75000"/>
                    <a:lumOff val="25000"/>
                  </a:schemeClr>
                </a:solidFill>
              </a:defRPr>
            </a:lvl1pPr>
          </a:lstStyle>
          <a:p>
            <a:pPr lvl="0"/>
            <a:r>
              <a:rPr lang="en-US" dirty="0"/>
              <a:t>Subheading</a:t>
            </a:r>
            <a:endParaRPr lang="en-AU" dirty="0"/>
          </a:p>
        </p:txBody>
      </p:sp>
      <p:sp>
        <p:nvSpPr>
          <p:cNvPr id="3" name="Footer Placeholder 2"/>
          <p:cNvSpPr>
            <a:spLocks noGrp="1"/>
          </p:cNvSpPr>
          <p:nvPr>
            <p:ph type="ftr" sz="quarter" idx="11"/>
          </p:nvPr>
        </p:nvSpPr>
        <p:spPr>
          <a:xfrm>
            <a:off x="3028950" y="5296959"/>
            <a:ext cx="3086100" cy="304271"/>
          </a:xfrm>
          <a:prstGeom prst="rect">
            <a:avLst/>
          </a:prstGeom>
        </p:spPr>
        <p:txBody>
          <a:bodyPr/>
          <a:lstStyle/>
          <a:p>
            <a:r>
              <a:rPr lang="en-AU"/>
              <a:t> </a:t>
            </a:r>
            <a:endParaRPr lang="en-AU" dirty="0"/>
          </a:p>
        </p:txBody>
      </p:sp>
      <p:sp>
        <p:nvSpPr>
          <p:cNvPr id="4" name="Slide Number Placeholder 3"/>
          <p:cNvSpPr>
            <a:spLocks noGrp="1"/>
          </p:cNvSpPr>
          <p:nvPr>
            <p:ph type="sldNum" sz="quarter" idx="12"/>
          </p:nvPr>
        </p:nvSpPr>
        <p:spPr>
          <a:xfrm>
            <a:off x="6510600" y="5368968"/>
            <a:ext cx="2057400" cy="224836"/>
          </a:xfrm>
          <a:prstGeom prst="rect">
            <a:avLst/>
          </a:prstGeom>
        </p:spPr>
        <p:txBody>
          <a:bodyPr/>
          <a:lstStyle/>
          <a:p>
            <a:fld id="{FFF7CBAA-22EA-41CE-9725-C57ED0CEBC27}" type="slidenum">
              <a:rPr lang="en-AU" smtClean="0"/>
              <a:pPr/>
              <a:t>‹#›</a:t>
            </a:fld>
            <a:r>
              <a:rPr lang="en-AU"/>
              <a:t>  |</a:t>
            </a:r>
            <a:endParaRPr lang="en-AU" dirty="0"/>
          </a:p>
        </p:txBody>
      </p:sp>
      <p:sp>
        <p:nvSpPr>
          <p:cNvPr id="8" name="Title 1">
            <a:extLst>
              <a:ext uri="{FF2B5EF4-FFF2-40B4-BE49-F238E27FC236}">
                <a16:creationId xmlns:a16="http://schemas.microsoft.com/office/drawing/2014/main" id="{2952F682-67C7-4415-819A-A96065C12C64}"/>
              </a:ext>
            </a:extLst>
          </p:cNvPr>
          <p:cNvSpPr>
            <a:spLocks noGrp="1"/>
          </p:cNvSpPr>
          <p:nvPr>
            <p:ph type="title"/>
          </p:nvPr>
        </p:nvSpPr>
        <p:spPr>
          <a:xfrm>
            <a:off x="648000" y="287999"/>
            <a:ext cx="6631640" cy="438442"/>
          </a:xfrm>
        </p:spPr>
        <p:txBody>
          <a:bodyPr/>
          <a:lstStyle>
            <a:lvl1pPr>
              <a:defRPr>
                <a:latin typeface="+mn-lt"/>
              </a:defRPr>
            </a:lvl1pPr>
          </a:lstStyle>
          <a:p>
            <a:r>
              <a:rPr lang="en-GB"/>
              <a:t>Click to edit Master title style</a:t>
            </a:r>
            <a:endParaRPr lang="en-US" dirty="0"/>
          </a:p>
        </p:txBody>
      </p:sp>
    </p:spTree>
    <p:extLst>
      <p:ext uri="{BB962C8B-B14F-4D97-AF65-F5344CB8AC3E}">
        <p14:creationId xmlns:p14="http://schemas.microsoft.com/office/powerpoint/2010/main" val="427714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684CF-A522-4762-81FE-7268A18CA1B2}"/>
              </a:ext>
            </a:extLst>
          </p:cNvPr>
          <p:cNvSpPr>
            <a:spLocks noGrp="1"/>
          </p:cNvSpPr>
          <p:nvPr>
            <p:ph type="title"/>
          </p:nvPr>
        </p:nvSpPr>
        <p:spPr/>
        <p:txBody>
          <a:bodyPr/>
          <a:lstStyle/>
          <a:p>
            <a:r>
              <a:rPr lang="en-GB"/>
              <a:t>Click to edit Master title style</a:t>
            </a:r>
            <a:endParaRPr lang="de-DE" dirty="0"/>
          </a:p>
        </p:txBody>
      </p:sp>
      <p:sp>
        <p:nvSpPr>
          <p:cNvPr id="3" name="Inhaltsplatzhalter 2">
            <a:extLst>
              <a:ext uri="{FF2B5EF4-FFF2-40B4-BE49-F238E27FC236}">
                <a16:creationId xmlns:a16="http://schemas.microsoft.com/office/drawing/2014/main" id="{006AD781-7D9E-4357-8E0B-277122AFB574}"/>
              </a:ext>
            </a:extLst>
          </p:cNvPr>
          <p:cNvSpPr>
            <a:spLocks noGrp="1"/>
          </p:cNvSpPr>
          <p:nvPr>
            <p:ph idx="1"/>
          </p:nvPr>
        </p:nvSpPr>
        <p:spPr>
          <a:xfrm>
            <a:off x="648000" y="1717040"/>
            <a:ext cx="7953081" cy="3480725"/>
          </a:xfrm>
        </p:spPr>
        <p:txBody>
          <a:bodyPr/>
          <a:lstStyle>
            <a:lvl1pPr>
              <a:lnSpc>
                <a:spcPct val="120000"/>
              </a:lnSpc>
              <a:defRPr sz="1500"/>
            </a:lvl1pPr>
            <a:lvl2pPr marL="301601" indent="-150800">
              <a:defRPr sz="1333"/>
            </a:lvl2pPr>
            <a:lvl3pPr marL="525156" indent="-150800">
              <a:defRPr/>
            </a:lvl3pPr>
            <a:lvl4pPr marL="748711" indent="-150800">
              <a:defRPr/>
            </a:lvl4pPr>
            <a:lvl5pPr marL="972266" indent="-14947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Fußzeilenplatzhalter 3">
            <a:extLst>
              <a:ext uri="{FF2B5EF4-FFF2-40B4-BE49-F238E27FC236}">
                <a16:creationId xmlns:a16="http://schemas.microsoft.com/office/drawing/2014/main" id="{07D24C13-1A78-49C1-860A-6E5637FD4E07}"/>
              </a:ext>
            </a:extLst>
          </p:cNvPr>
          <p:cNvSpPr>
            <a:spLocks noGrp="1"/>
          </p:cNvSpPr>
          <p:nvPr>
            <p:ph type="ftr" sz="quarter" idx="10"/>
          </p:nvPr>
        </p:nvSpPr>
        <p:spPr>
          <a:xfrm>
            <a:off x="3028950" y="5296959"/>
            <a:ext cx="3086100" cy="304271"/>
          </a:xfrm>
          <a:prstGeom prst="rect">
            <a:avLst/>
          </a:prstGeom>
        </p:spPr>
        <p:txBody>
          <a:bodyPr/>
          <a:lstStyle>
            <a:lvl1pPr>
              <a:defRPr/>
            </a:lvl1pPr>
          </a:lstStyle>
          <a:p>
            <a:r>
              <a:rPr lang="de-DE" altLang="de-DE"/>
              <a:t> </a:t>
            </a:r>
            <a:endParaRPr lang="de-DE" altLang="de-DE" b="0"/>
          </a:p>
        </p:txBody>
      </p:sp>
      <p:sp>
        <p:nvSpPr>
          <p:cNvPr id="11" name="Textplatzhalter 10">
            <a:extLst>
              <a:ext uri="{FF2B5EF4-FFF2-40B4-BE49-F238E27FC236}">
                <a16:creationId xmlns:a16="http://schemas.microsoft.com/office/drawing/2014/main" id="{8720DBF5-7108-4484-85DA-7B6ADC23B324}"/>
              </a:ext>
            </a:extLst>
          </p:cNvPr>
          <p:cNvSpPr>
            <a:spLocks noGrp="1"/>
          </p:cNvSpPr>
          <p:nvPr>
            <p:ph type="body" sz="quarter" idx="13" hasCustomPrompt="1"/>
          </p:nvPr>
        </p:nvSpPr>
        <p:spPr>
          <a:xfrm>
            <a:off x="648000" y="1221794"/>
            <a:ext cx="7953081" cy="396052"/>
          </a:xfrm>
        </p:spPr>
        <p:txBody>
          <a:bodyPr>
            <a:normAutofit/>
          </a:bodyPr>
          <a:lstStyle>
            <a:lvl1pPr marL="0" indent="0">
              <a:buNone/>
              <a:defRPr sz="1400" b="1"/>
            </a:lvl1pPr>
          </a:lstStyle>
          <a:p>
            <a:pPr lvl="0"/>
            <a:r>
              <a:rPr lang="de-DE" sz="1167" dirty="0">
                <a:solidFill>
                  <a:srgbClr val="000000"/>
                </a:solidFill>
              </a:rPr>
              <a:t>Untertitel</a:t>
            </a:r>
            <a:endParaRPr lang="en-US" dirty="0"/>
          </a:p>
        </p:txBody>
      </p:sp>
      <p:sp>
        <p:nvSpPr>
          <p:cNvPr id="7" name="Foliennummernplatzhalter 11">
            <a:extLst>
              <a:ext uri="{FF2B5EF4-FFF2-40B4-BE49-F238E27FC236}">
                <a16:creationId xmlns:a16="http://schemas.microsoft.com/office/drawing/2014/main" id="{96D6B03C-1C71-47B2-9F08-06EEB16774D7}"/>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333389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000" y="287999"/>
            <a:ext cx="7920000" cy="648000"/>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648000" y="1295999"/>
            <a:ext cx="7920000" cy="3845917"/>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48000" y="5368406"/>
            <a:ext cx="2057400" cy="224836"/>
          </a:xfrm>
          <a:prstGeom prst="rect">
            <a:avLst/>
          </a:prstGeom>
        </p:spPr>
        <p:txBody>
          <a:bodyPr vert="horz" lIns="91440" tIns="45720" rIns="91440" bIns="45720" rtlCol="0" anchor="ctr"/>
          <a:lstStyle>
            <a:lvl1pPr algn="l">
              <a:defRPr sz="1000">
                <a:solidFill>
                  <a:schemeClr val="tx1">
                    <a:tint val="75000"/>
                  </a:schemeClr>
                </a:solidFill>
                <a:latin typeface="+mn-lt"/>
              </a:defRPr>
            </a:lvl1pPr>
          </a:lstStyle>
          <a:p>
            <a:fld id="{2673A8BB-9E7C-AC47-8FFC-DCAC4FB53C96}" type="datetime5">
              <a:rPr lang="en-AU" smtClean="0"/>
              <a:t>4-Jan-24</a:t>
            </a:fld>
            <a:endParaRPr lang="en-US" dirty="0"/>
          </a:p>
        </p:txBody>
      </p:sp>
      <p:sp>
        <p:nvSpPr>
          <p:cNvPr id="5" name="Footer Placeholder 4"/>
          <p:cNvSpPr>
            <a:spLocks noGrp="1"/>
          </p:cNvSpPr>
          <p:nvPr>
            <p:ph type="ftr" sz="quarter" idx="3"/>
          </p:nvPr>
        </p:nvSpPr>
        <p:spPr>
          <a:xfrm>
            <a:off x="3028950" y="5368406"/>
            <a:ext cx="3086100" cy="224836"/>
          </a:xfrm>
          <a:prstGeom prst="rect">
            <a:avLst/>
          </a:prstGeom>
        </p:spPr>
        <p:txBody>
          <a:bodyPr vert="horz" lIns="91440" tIns="45720" rIns="91440" bIns="45720" rtlCol="0" anchor="ctr"/>
          <a:lstStyle>
            <a:lvl1pPr algn="ctr">
              <a:defRPr sz="1000">
                <a:solidFill>
                  <a:schemeClr val="tx1">
                    <a:tint val="75000"/>
                  </a:schemeClr>
                </a:solidFill>
                <a:latin typeface="+mn-lt"/>
              </a:defRPr>
            </a:lvl1pPr>
          </a:lstStyle>
          <a:p>
            <a:r>
              <a:rPr lang="de-DE" altLang="de-DE"/>
              <a:t> </a:t>
            </a:r>
            <a:endParaRPr lang="de-DE" altLang="de-DE" dirty="0"/>
          </a:p>
        </p:txBody>
      </p:sp>
      <p:sp>
        <p:nvSpPr>
          <p:cNvPr id="7" name="Rechteck 6">
            <a:extLst>
              <a:ext uri="{FF2B5EF4-FFF2-40B4-BE49-F238E27FC236}">
                <a16:creationId xmlns:a16="http://schemas.microsoft.com/office/drawing/2014/main" id="{9D384E0D-9AC9-41DC-849D-1CC5736F586D}"/>
              </a:ext>
            </a:extLst>
          </p:cNvPr>
          <p:cNvSpPr/>
          <p:nvPr userDrawn="1"/>
        </p:nvSpPr>
        <p:spPr bwMode="auto">
          <a:xfrm>
            <a:off x="0" y="288000"/>
            <a:ext cx="594000" cy="792085"/>
          </a:xfrm>
          <a:prstGeom prst="rect">
            <a:avLst/>
          </a:prstGeom>
          <a:solidFill>
            <a:srgbClr val="C50E1F"/>
          </a:solidFill>
          <a:ln>
            <a:noFill/>
          </a:ln>
          <a:effectLst/>
        </p:spPr>
        <p:txBody>
          <a:bodyPr vert="horz" wrap="square" lIns="76200" tIns="38100" rIns="76200" bIns="38100" numCol="1" rtlCol="0" anchor="ctr" anchorCtr="0" compatLnSpc="1">
            <a:prstTxWarp prst="textNoShape">
              <a:avLst/>
            </a:prstTxWarp>
          </a:bodyPr>
          <a:lstStyle/>
          <a:p>
            <a:pPr marL="0" marR="0" indent="0" algn="ctr" defTabSz="761940" rtl="0" eaLnBrk="1" fontAlgn="base" latinLnBrk="0" hangingPunct="1">
              <a:lnSpc>
                <a:spcPct val="100000"/>
              </a:lnSpc>
              <a:spcBef>
                <a:spcPct val="0"/>
              </a:spcBef>
              <a:spcAft>
                <a:spcPct val="0"/>
              </a:spcAft>
              <a:buClrTx/>
              <a:buSzTx/>
              <a:buFontTx/>
              <a:buNone/>
              <a:tabLst/>
            </a:pPr>
            <a:endParaRPr kumimoji="0" lang="de-DE" sz="1000" b="0" i="0" u="none" strike="noStrike" cap="none" normalizeH="0" baseline="0">
              <a:ln>
                <a:noFill/>
              </a:ln>
              <a:solidFill>
                <a:schemeClr val="tx1"/>
              </a:solidFill>
              <a:effectLst/>
              <a:latin typeface="+mn-lt"/>
            </a:endParaRPr>
          </a:p>
        </p:txBody>
      </p:sp>
      <p:sp>
        <p:nvSpPr>
          <p:cNvPr id="9" name="Line 8">
            <a:extLst>
              <a:ext uri="{FF2B5EF4-FFF2-40B4-BE49-F238E27FC236}">
                <a16:creationId xmlns:a16="http://schemas.microsoft.com/office/drawing/2014/main" id="{CCDD4F84-4026-4CAF-BBF5-957748266100}"/>
              </a:ext>
            </a:extLst>
          </p:cNvPr>
          <p:cNvSpPr>
            <a:spLocks noChangeShapeType="1"/>
          </p:cNvSpPr>
          <p:nvPr userDrawn="1">
            <p:custDataLst>
              <p:tags r:id="rId16"/>
            </p:custDataLst>
          </p:nvPr>
        </p:nvSpPr>
        <p:spPr bwMode="auto">
          <a:xfrm>
            <a:off x="648000" y="1080000"/>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1" name="Line 8">
            <a:extLst>
              <a:ext uri="{FF2B5EF4-FFF2-40B4-BE49-F238E27FC236}">
                <a16:creationId xmlns:a16="http://schemas.microsoft.com/office/drawing/2014/main" id="{2C204FF9-462A-4CC2-8819-8E1D4A5FE63F}"/>
              </a:ext>
            </a:extLst>
          </p:cNvPr>
          <p:cNvSpPr>
            <a:spLocks noChangeShapeType="1"/>
          </p:cNvSpPr>
          <p:nvPr userDrawn="1">
            <p:custDataLst>
              <p:tags r:id="rId17"/>
            </p:custDataLst>
          </p:nvPr>
        </p:nvSpPr>
        <p:spPr bwMode="auto">
          <a:xfrm>
            <a:off x="648000" y="5255446"/>
            <a:ext cx="7920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000">
              <a:latin typeface="+mn-lt"/>
            </a:endParaRPr>
          </a:p>
        </p:txBody>
      </p:sp>
      <p:sp>
        <p:nvSpPr>
          <p:cNvPr id="12" name="Foliennummernplatzhalter 11">
            <a:extLst>
              <a:ext uri="{FF2B5EF4-FFF2-40B4-BE49-F238E27FC236}">
                <a16:creationId xmlns:a16="http://schemas.microsoft.com/office/drawing/2014/main" id="{4581D833-1798-4FBC-87E5-53CEAD642FEE}"/>
              </a:ext>
            </a:extLst>
          </p:cNvPr>
          <p:cNvSpPr>
            <a:spLocks noGrp="1"/>
          </p:cNvSpPr>
          <p:nvPr>
            <p:ph type="sldNum" sz="quarter" idx="4"/>
          </p:nvPr>
        </p:nvSpPr>
        <p:spPr>
          <a:xfrm>
            <a:off x="6712882" y="5368406"/>
            <a:ext cx="1855118" cy="224836"/>
          </a:xfrm>
          <a:prstGeom prst="rect">
            <a:avLst/>
          </a:prstGeom>
        </p:spPr>
        <p:txBody>
          <a:bodyPr vert="horz" lIns="91440" tIns="45720" rIns="91440" bIns="45720" rtlCol="0" anchor="ctr"/>
          <a:lstStyle>
            <a:lvl1pPr algn="r">
              <a:defRPr sz="1200">
                <a:solidFill>
                  <a:schemeClr val="tx1">
                    <a:tint val="75000"/>
                  </a:schemeClr>
                </a:solidFill>
              </a:defRPr>
            </a:lvl1pPr>
          </a:lstStyle>
          <a:p>
            <a:fld id="{97F98C0B-273E-428A-ABCF-EBED2BA25188}" type="slidenum">
              <a:rPr lang="en-US" smtClean="0"/>
              <a:t>‹#›</a:t>
            </a:fld>
            <a:endParaRPr lang="en-US"/>
          </a:p>
        </p:txBody>
      </p:sp>
    </p:spTree>
    <p:extLst>
      <p:ext uri="{BB962C8B-B14F-4D97-AF65-F5344CB8AC3E}">
        <p14:creationId xmlns:p14="http://schemas.microsoft.com/office/powerpoint/2010/main" val="168910531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4" r:id="rId8"/>
    <p:sldLayoutId id="2147483825" r:id="rId9"/>
    <p:sldLayoutId id="2147483826" r:id="rId10"/>
    <p:sldLayoutId id="2147483827" r:id="rId11"/>
    <p:sldLayoutId id="2147483828" r:id="rId12"/>
    <p:sldLayoutId id="2147483830" r:id="rId13"/>
    <p:sldLayoutId id="2147483831"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attacks/reentrancy.md"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attacks/frontrunning.md"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attacks/insecure-arithmetic.md"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development-recommendations/solidity-specific/timestamp-dependence.md"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attacks/denial-of-service.md"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agoo.github.io/Blockchain-Graveyar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nsensys/smart-contract-best-practices/blob/master/docs/attacks/reentrancy.md"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15CF5EB8-885B-4B45-8DCA-F03A2CD9F06E}"/>
              </a:ext>
            </a:extLst>
          </p:cNvPr>
          <p:cNvSpPr>
            <a:spLocks noGrp="1"/>
          </p:cNvSpPr>
          <p:nvPr>
            <p:ph type="ctrTitle"/>
          </p:nvPr>
        </p:nvSpPr>
        <p:spPr/>
        <p:txBody>
          <a:bodyPr>
            <a:noAutofit/>
          </a:bodyPr>
          <a:lstStyle/>
          <a:p>
            <a:r>
              <a:rPr lang="en-AU" dirty="0"/>
              <a:t>Smart Contract Testing</a:t>
            </a:r>
            <a:endParaRPr lang="en-AU" sz="3200" noProof="0" dirty="0"/>
          </a:p>
        </p:txBody>
      </p:sp>
      <p:sp>
        <p:nvSpPr>
          <p:cNvPr id="5" name="Rectangle 3">
            <a:extLst>
              <a:ext uri="{FF2B5EF4-FFF2-40B4-BE49-F238E27FC236}">
                <a16:creationId xmlns:a16="http://schemas.microsoft.com/office/drawing/2014/main" id="{B31DAE7B-3194-4C04-B590-3EDA09C3107B}"/>
              </a:ext>
            </a:extLst>
          </p:cNvPr>
          <p:cNvSpPr txBox="1">
            <a:spLocks noGrp="1" noChangeArrowheads="1"/>
          </p:cNvSpPr>
          <p:nvPr>
            <p:ph type="subTitle" idx="1"/>
          </p:nvPr>
        </p:nvSpPr>
        <p:spPr>
          <a:xfrm>
            <a:off x="647700" y="4502150"/>
            <a:ext cx="8035925" cy="658813"/>
          </a:xfrm>
          <a:prstGeom prst="rect">
            <a:avLst/>
          </a:prstGeom>
        </p:spPr>
        <p:txBody>
          <a:bodyPr>
            <a:normAutofit fontScale="92500"/>
          </a:bodyPr>
          <a:lst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sz="1600" dirty="0">
                <a:solidFill>
                  <a:schemeClr val="tx1">
                    <a:lumMod val="65000"/>
                    <a:lumOff val="35000"/>
                  </a:schemeClr>
                </a:solidFill>
              </a:rPr>
              <a:t>Source of some materials: </a:t>
            </a:r>
          </a:p>
          <a:p>
            <a:pPr marL="0" indent="0"/>
            <a:r>
              <a:rPr lang="en-US" sz="1600" dirty="0">
                <a:solidFill>
                  <a:schemeClr val="tx1">
                    <a:lumMod val="65000"/>
                    <a:lumOff val="35000"/>
                  </a:schemeClr>
                </a:solidFill>
              </a:rPr>
              <a:t>Xiwei Xu, Ingo Weber, and Mark Staples. </a:t>
            </a:r>
            <a:r>
              <a:rPr lang="en-US" sz="1600" i="1" dirty="0">
                <a:solidFill>
                  <a:schemeClr val="tx1">
                    <a:lumMod val="65000"/>
                    <a:lumOff val="35000"/>
                  </a:schemeClr>
                </a:solidFill>
              </a:rPr>
              <a:t>Architecture for Blockchain Applications</a:t>
            </a:r>
            <a:r>
              <a:rPr lang="en-US" sz="1600" dirty="0">
                <a:solidFill>
                  <a:schemeClr val="tx1">
                    <a:lumMod val="65000"/>
                    <a:lumOff val="35000"/>
                  </a:schemeClr>
                </a:solidFill>
              </a:rPr>
              <a:t>. Springer, 2019</a:t>
            </a:r>
            <a:endParaRPr lang="en-US" altLang="de-DE" sz="1600" noProof="0" dirty="0">
              <a:solidFill>
                <a:schemeClr val="tx1">
                  <a:lumMod val="65000"/>
                  <a:lumOff val="35000"/>
                </a:schemeClr>
              </a:solidFill>
            </a:endParaRPr>
          </a:p>
        </p:txBody>
      </p:sp>
    </p:spTree>
    <p:extLst>
      <p:ext uri="{BB962C8B-B14F-4D97-AF65-F5344CB8AC3E}">
        <p14:creationId xmlns:p14="http://schemas.microsoft.com/office/powerpoint/2010/main" val="21937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4132-7C3D-4289-BC89-1D07888D44D1}"/>
              </a:ext>
            </a:extLst>
          </p:cNvPr>
          <p:cNvSpPr>
            <a:spLocks noGrp="1"/>
          </p:cNvSpPr>
          <p:nvPr>
            <p:ph type="title"/>
          </p:nvPr>
        </p:nvSpPr>
        <p:spPr/>
        <p:txBody>
          <a:bodyPr/>
          <a:lstStyle/>
          <a:p>
            <a:r>
              <a:rPr lang="en-AU" dirty="0"/>
              <a:t>Cross Function </a:t>
            </a:r>
            <a:r>
              <a:rPr lang="en-AU" dirty="0" err="1"/>
              <a:t>Reentrancy</a:t>
            </a:r>
            <a:endParaRPr lang="en-AU" dirty="0"/>
          </a:p>
        </p:txBody>
      </p:sp>
      <p:sp>
        <p:nvSpPr>
          <p:cNvPr id="8" name="Rectangle 7">
            <a:extLst>
              <a:ext uri="{FF2B5EF4-FFF2-40B4-BE49-F238E27FC236}">
                <a16:creationId xmlns:a16="http://schemas.microsoft.com/office/drawing/2014/main" id="{F0B86DE5-FED2-4882-9E3E-17399C691B89}"/>
              </a:ext>
            </a:extLst>
          </p:cNvPr>
          <p:cNvSpPr/>
          <p:nvPr/>
        </p:nvSpPr>
        <p:spPr>
          <a:xfrm>
            <a:off x="648000" y="4974707"/>
            <a:ext cx="6929066" cy="261610"/>
          </a:xfrm>
          <a:prstGeom prst="rect">
            <a:avLst/>
          </a:prstGeom>
        </p:spPr>
        <p:txBody>
          <a:bodyPr wrap="square">
            <a:spAutoFit/>
          </a:bodyPr>
          <a:lstStyle/>
          <a:p>
            <a:r>
              <a:rPr lang="en-AU" sz="1100" dirty="0"/>
              <a:t>Source: </a:t>
            </a:r>
            <a:r>
              <a:rPr lang="en-AU" sz="1100" dirty="0">
                <a:hlinkClick r:id="rId3"/>
              </a:rPr>
              <a:t>https://github.com/Consensys/smart-contract-best-practices/blob/master/docs/attacks/reentrancy.md</a:t>
            </a:r>
            <a:r>
              <a:rPr lang="en-AU" sz="1100" dirty="0"/>
              <a:t> </a:t>
            </a:r>
          </a:p>
        </p:txBody>
      </p:sp>
      <p:sp>
        <p:nvSpPr>
          <p:cNvPr id="10" name="Rectangle 9">
            <a:extLst>
              <a:ext uri="{FF2B5EF4-FFF2-40B4-BE49-F238E27FC236}">
                <a16:creationId xmlns:a16="http://schemas.microsoft.com/office/drawing/2014/main" id="{ED0CDA5C-A0EE-4FBD-95B1-B81477289946}"/>
              </a:ext>
            </a:extLst>
          </p:cNvPr>
          <p:cNvSpPr/>
          <p:nvPr/>
        </p:nvSpPr>
        <p:spPr>
          <a:xfrm>
            <a:off x="648000" y="1069736"/>
            <a:ext cx="8242418" cy="4031873"/>
          </a:xfrm>
          <a:prstGeom prst="rect">
            <a:avLst/>
          </a:prstGeom>
        </p:spPr>
        <p:txBody>
          <a:bodyPr wrap="square">
            <a:spAutoFit/>
          </a:bodyPr>
          <a:lstStyle/>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userBalances</a:t>
            </a:r>
            <a:r>
              <a:rPr lang="en-AU" sz="1600" dirty="0">
                <a:latin typeface="Consolas" panose="020B0609020204030204" pitchFamily="49" charset="0"/>
              </a:rPr>
              <a:t>;</a:t>
            </a:r>
          </a:p>
          <a:p>
            <a:r>
              <a:rPr lang="en-AU" sz="1600" dirty="0">
                <a:latin typeface="Consolas" panose="020B0609020204030204" pitchFamily="49" charset="0"/>
              </a:rPr>
              <a:t>mapping (address =&gt; bool) private </a:t>
            </a:r>
            <a:r>
              <a:rPr lang="en-AU" sz="1600" dirty="0" err="1">
                <a:latin typeface="Consolas" panose="020B0609020204030204" pitchFamily="49" charset="0"/>
              </a:rPr>
              <a:t>claimedBonus</a:t>
            </a:r>
            <a:r>
              <a:rPr lang="en-AU" sz="1600" dirty="0">
                <a:latin typeface="Consolas" panose="020B0609020204030204" pitchFamily="49" charset="0"/>
              </a:rPr>
              <a:t>;</a:t>
            </a:r>
          </a:p>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private </a:t>
            </a:r>
            <a:r>
              <a:rPr lang="en-AU" sz="1600" dirty="0" err="1">
                <a:latin typeface="Consolas" panose="020B0609020204030204" pitchFamily="49" charset="0"/>
              </a:rPr>
              <a:t>rewardsForA</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withdrawReward</a:t>
            </a:r>
            <a:r>
              <a:rPr lang="en-AU" sz="1600" dirty="0">
                <a:latin typeface="Consolas" panose="020B0609020204030204" pitchFamily="49" charset="0"/>
              </a:rPr>
              <a:t>(address recipient) public {</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amountToWithdraw</a:t>
            </a:r>
            <a:r>
              <a:rPr lang="en-AU" sz="1600" dirty="0">
                <a:latin typeface="Consolas" panose="020B0609020204030204" pitchFamily="49" charset="0"/>
              </a:rPr>
              <a:t> = </a:t>
            </a:r>
            <a:r>
              <a:rPr lang="en-AU" sz="1600" dirty="0" err="1">
                <a:latin typeface="Consolas" panose="020B0609020204030204" pitchFamily="49" charset="0"/>
              </a:rPr>
              <a:t>rewardsForA</a:t>
            </a:r>
            <a:r>
              <a:rPr lang="en-AU" sz="1600" dirty="0">
                <a:latin typeface="Consolas" panose="020B0609020204030204" pitchFamily="49" charset="0"/>
              </a:rPr>
              <a:t>[recipient];</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rewardsForA</a:t>
            </a:r>
            <a:r>
              <a:rPr lang="en-AU" sz="1600" dirty="0">
                <a:solidFill>
                  <a:srgbClr val="0070C0"/>
                </a:solidFill>
                <a:latin typeface="Consolas" panose="020B0609020204030204" pitchFamily="49" charset="0"/>
              </a:rPr>
              <a:t>[recipient] = 0;</a:t>
            </a:r>
          </a:p>
          <a:p>
            <a:r>
              <a:rPr lang="en-AU" sz="1600" dirty="0">
                <a:latin typeface="Consolas" panose="020B0609020204030204" pitchFamily="49" charset="0"/>
              </a:rPr>
              <a:t>    (bool success, ) = </a:t>
            </a:r>
            <a:r>
              <a:rPr lang="en-AU" sz="1600" dirty="0" err="1">
                <a:latin typeface="Consolas" panose="020B0609020204030204" pitchFamily="49" charset="0"/>
              </a:rPr>
              <a:t>recipient.call.value</a:t>
            </a:r>
            <a:r>
              <a:rPr lang="en-AU" sz="1600" dirty="0">
                <a:latin typeface="Consolas" panose="020B0609020204030204" pitchFamily="49" charset="0"/>
              </a:rPr>
              <a:t>(</a:t>
            </a:r>
            <a:r>
              <a:rPr lang="en-AU" sz="1600" dirty="0" err="1">
                <a:latin typeface="Consolas" panose="020B0609020204030204" pitchFamily="49" charset="0"/>
              </a:rPr>
              <a:t>amountToWithdraw</a:t>
            </a:r>
            <a:r>
              <a:rPr lang="en-AU" sz="1600" dirty="0">
                <a:latin typeface="Consolas" panose="020B0609020204030204" pitchFamily="49" charset="0"/>
              </a:rPr>
              <a:t>)("");</a:t>
            </a:r>
          </a:p>
          <a:p>
            <a:r>
              <a:rPr lang="en-AU" sz="1600" dirty="0">
                <a:latin typeface="Consolas" panose="020B0609020204030204" pitchFamily="49" charset="0"/>
              </a:rPr>
              <a:t>    require(success);</a:t>
            </a:r>
          </a:p>
          <a:p>
            <a:r>
              <a:rPr lang="en-AU" sz="1600" dirty="0">
                <a:latin typeface="Consolas" panose="020B0609020204030204" pitchFamily="49" charset="0"/>
              </a:rPr>
              <a:t>}</a:t>
            </a:r>
          </a:p>
          <a:p>
            <a:r>
              <a:rPr lang="en-AU" sz="1600" dirty="0">
                <a:latin typeface="Consolas" panose="020B0609020204030204" pitchFamily="49" charset="0"/>
              </a:rPr>
              <a:t>function </a:t>
            </a:r>
            <a:r>
              <a:rPr lang="en-AU" sz="1600" dirty="0" err="1">
                <a:latin typeface="Consolas" panose="020B0609020204030204" pitchFamily="49" charset="0"/>
              </a:rPr>
              <a:t>getFirstWithdrawalBonus</a:t>
            </a:r>
            <a:r>
              <a:rPr lang="en-AU" sz="1600" dirty="0">
                <a:latin typeface="Consolas" panose="020B0609020204030204" pitchFamily="49" charset="0"/>
              </a:rPr>
              <a:t>(address recipient) public {</a:t>
            </a:r>
          </a:p>
          <a:p>
            <a:r>
              <a:rPr lang="en-AU" sz="1600" dirty="0">
                <a:latin typeface="Consolas" panose="020B0609020204030204" pitchFamily="49" charset="0"/>
              </a:rPr>
              <a:t>    require(!</a:t>
            </a:r>
            <a:r>
              <a:rPr lang="en-AU" sz="1600" dirty="0" err="1">
                <a:latin typeface="Consolas" panose="020B0609020204030204" pitchFamily="49" charset="0"/>
              </a:rPr>
              <a:t>claimedBonus</a:t>
            </a:r>
            <a:r>
              <a:rPr lang="en-AU" sz="1600" dirty="0">
                <a:latin typeface="Consolas" panose="020B0609020204030204" pitchFamily="49" charset="0"/>
              </a:rPr>
              <a:t>[recipient]); </a:t>
            </a:r>
          </a:p>
          <a:p>
            <a:r>
              <a:rPr lang="en-AU" sz="1600" dirty="0">
                <a:latin typeface="Consolas" panose="020B0609020204030204" pitchFamily="49" charset="0"/>
              </a:rPr>
              <a:t>    </a:t>
            </a:r>
            <a:r>
              <a:rPr lang="en-AU" sz="1600" dirty="0" err="1">
                <a:latin typeface="Consolas" panose="020B0609020204030204" pitchFamily="49" charset="0"/>
              </a:rPr>
              <a:t>rewardsForA</a:t>
            </a:r>
            <a:r>
              <a:rPr lang="en-AU" sz="1600" dirty="0">
                <a:latin typeface="Consolas" panose="020B0609020204030204" pitchFamily="49" charset="0"/>
              </a:rPr>
              <a:t>[recipient] += 100;</a:t>
            </a:r>
          </a:p>
          <a:p>
            <a:r>
              <a:rPr lang="en-AU" sz="1600" dirty="0">
                <a:latin typeface="Consolas" panose="020B0609020204030204" pitchFamily="49" charset="0"/>
              </a:rPr>
              <a:t>    </a:t>
            </a:r>
            <a:r>
              <a:rPr lang="en-AU" sz="1600" dirty="0" err="1">
                <a:latin typeface="Consolas" panose="020B0609020204030204" pitchFamily="49" charset="0"/>
              </a:rPr>
              <a:t>withdrawReward</a:t>
            </a:r>
            <a:r>
              <a:rPr lang="en-AU" sz="1600" dirty="0">
                <a:latin typeface="Consolas" panose="020B0609020204030204" pitchFamily="49" charset="0"/>
              </a:rPr>
              <a:t>(recipient); </a:t>
            </a:r>
          </a:p>
          <a:p>
            <a:r>
              <a:rPr lang="en-AU" sz="1600" dirty="0">
                <a:latin typeface="Consolas" panose="020B0609020204030204" pitchFamily="49" charset="0"/>
              </a:rPr>
              <a:t>    </a:t>
            </a:r>
            <a:r>
              <a:rPr lang="en-AU" sz="1600" dirty="0" err="1">
                <a:solidFill>
                  <a:srgbClr val="0070C0"/>
                </a:solidFill>
                <a:latin typeface="Consolas" panose="020B0609020204030204" pitchFamily="49" charset="0"/>
              </a:rPr>
              <a:t>claimedBonus</a:t>
            </a:r>
            <a:r>
              <a:rPr lang="en-AU" sz="1600" dirty="0">
                <a:solidFill>
                  <a:srgbClr val="0070C0"/>
                </a:solidFill>
                <a:latin typeface="Consolas" panose="020B0609020204030204" pitchFamily="49" charset="0"/>
              </a:rPr>
              <a:t>[recipient] = true;</a:t>
            </a:r>
          </a:p>
          <a:p>
            <a:r>
              <a:rPr lang="en-AU" sz="1600"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5B42534F-2518-6639-2CD7-AB05AA3FE4C9}"/>
              </a:ext>
            </a:extLst>
          </p:cNvPr>
          <p:cNvSpPr>
            <a:spLocks noGrp="1"/>
          </p:cNvSpPr>
          <p:nvPr>
            <p:ph type="sldNum" sz="quarter" idx="4"/>
          </p:nvPr>
        </p:nvSpPr>
        <p:spPr/>
        <p:txBody>
          <a:bodyPr/>
          <a:lstStyle/>
          <a:p>
            <a:fld id="{97F98C0B-273E-428A-ABCF-EBED2BA25188}" type="slidenum">
              <a:rPr lang="en-US" smtClean="0"/>
              <a:t>10</a:t>
            </a:fld>
            <a:endParaRPr lang="en-US"/>
          </a:p>
        </p:txBody>
      </p:sp>
    </p:spTree>
    <p:extLst>
      <p:ext uri="{BB962C8B-B14F-4D97-AF65-F5344CB8AC3E}">
        <p14:creationId xmlns:p14="http://schemas.microsoft.com/office/powerpoint/2010/main" val="277875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557A8D-6657-4551-85ED-0EF3CF005FB8}"/>
              </a:ext>
            </a:extLst>
          </p:cNvPr>
          <p:cNvSpPr>
            <a:spLocks noGrp="1"/>
          </p:cNvSpPr>
          <p:nvPr>
            <p:ph idx="1"/>
          </p:nvPr>
        </p:nvSpPr>
        <p:spPr>
          <a:xfrm>
            <a:off x="647700" y="1273175"/>
            <a:ext cx="7912100" cy="3764530"/>
          </a:xfrm>
        </p:spPr>
        <p:txBody>
          <a:bodyPr>
            <a:normAutofit/>
          </a:bodyPr>
          <a:lstStyle/>
          <a:p>
            <a:r>
              <a:rPr lang="en-AU" dirty="0"/>
              <a:t>All TXs are visible while they wait in the TX pool</a:t>
            </a:r>
          </a:p>
          <a:p>
            <a:pPr lvl="1"/>
            <a:r>
              <a:rPr lang="en-AU" sz="1800" dirty="0"/>
              <a:t>Waiting time varies from seconds to hours</a:t>
            </a:r>
          </a:p>
          <a:p>
            <a:r>
              <a:rPr lang="en-AU" dirty="0"/>
              <a:t>An adversary can issue a TX with a much higher TX fee</a:t>
            </a:r>
          </a:p>
          <a:p>
            <a:pPr lvl="1"/>
            <a:r>
              <a:rPr lang="en-AU" sz="1800" dirty="0"/>
              <a:t>Displacement – Bidding, crypto exchanges, registering a domain name</a:t>
            </a:r>
          </a:p>
          <a:p>
            <a:pPr lvl="1"/>
            <a:r>
              <a:rPr lang="en-AU" sz="1800" dirty="0"/>
              <a:t>Insertion – Seeing a buy order, buy first &amp; sell immediately at a higher price (aka sandwich attack)</a:t>
            </a:r>
          </a:p>
          <a:p>
            <a:pPr lvl="1"/>
            <a:r>
              <a:rPr lang="en-AU" sz="1800" dirty="0"/>
              <a:t>Suppression – Slowing others down</a:t>
            </a:r>
          </a:p>
          <a:p>
            <a:r>
              <a:rPr lang="en-AU" dirty="0"/>
              <a:t>Solutions</a:t>
            </a:r>
          </a:p>
          <a:p>
            <a:pPr lvl="1"/>
            <a:r>
              <a:rPr lang="en-AU" sz="1800" dirty="0"/>
              <a:t>Restructure SCs such that order or time is not a factor that determines outcome</a:t>
            </a:r>
          </a:p>
          <a:p>
            <a:pPr lvl="1"/>
            <a:r>
              <a:rPr lang="en-AU" sz="1800" dirty="0"/>
              <a:t>Commit &amp; reveal, e.g., hash lock</a:t>
            </a:r>
          </a:p>
          <a:p>
            <a:pPr lvl="1"/>
            <a:r>
              <a:rPr lang="en-AU" sz="1800" dirty="0"/>
              <a:t>Zero-knowledge protocols</a:t>
            </a:r>
          </a:p>
        </p:txBody>
      </p:sp>
      <p:sp>
        <p:nvSpPr>
          <p:cNvPr id="3" name="Title 2">
            <a:extLst>
              <a:ext uri="{FF2B5EF4-FFF2-40B4-BE49-F238E27FC236}">
                <a16:creationId xmlns:a16="http://schemas.microsoft.com/office/drawing/2014/main" id="{94A751A8-8CF0-41AB-A68E-D15A0859515F}"/>
              </a:ext>
            </a:extLst>
          </p:cNvPr>
          <p:cNvSpPr>
            <a:spLocks noGrp="1"/>
          </p:cNvSpPr>
          <p:nvPr>
            <p:ph type="title"/>
          </p:nvPr>
        </p:nvSpPr>
        <p:spPr>
          <a:xfrm>
            <a:off x="648000" y="287999"/>
            <a:ext cx="6631640" cy="648000"/>
          </a:xfrm>
        </p:spPr>
        <p:txBody>
          <a:bodyPr/>
          <a:lstStyle/>
          <a:p>
            <a:r>
              <a:rPr lang="en-AU" dirty="0"/>
              <a:t>Front-Running</a:t>
            </a:r>
          </a:p>
        </p:txBody>
      </p:sp>
      <p:sp>
        <p:nvSpPr>
          <p:cNvPr id="5" name="Slide Number Placeholder 4">
            <a:extLst>
              <a:ext uri="{FF2B5EF4-FFF2-40B4-BE49-F238E27FC236}">
                <a16:creationId xmlns:a16="http://schemas.microsoft.com/office/drawing/2014/main" id="{741ABAB3-FCF7-04B4-A758-596624D74BF6}"/>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11</a:t>
            </a:fld>
            <a:endParaRPr lang="en-US"/>
          </a:p>
        </p:txBody>
      </p:sp>
      <p:graphicFrame>
        <p:nvGraphicFramePr>
          <p:cNvPr id="6" name="Table 6">
            <a:extLst>
              <a:ext uri="{FF2B5EF4-FFF2-40B4-BE49-F238E27FC236}">
                <a16:creationId xmlns:a16="http://schemas.microsoft.com/office/drawing/2014/main" id="{7B04208A-07EB-AD6A-00B5-215867D24E74}"/>
              </a:ext>
            </a:extLst>
          </p:cNvPr>
          <p:cNvGraphicFramePr>
            <a:graphicFrameLocks noGrp="1"/>
          </p:cNvGraphicFramePr>
          <p:nvPr>
            <p:extLst>
              <p:ext uri="{D42A27DB-BD31-4B8C-83A1-F6EECF244321}">
                <p14:modId xmlns:p14="http://schemas.microsoft.com/office/powerpoint/2010/main" val="2212988801"/>
              </p:ext>
            </p:extLst>
          </p:nvPr>
        </p:nvGraphicFramePr>
        <p:xfrm>
          <a:off x="7082755" y="1144347"/>
          <a:ext cx="1944216" cy="1249680"/>
        </p:xfrm>
        <a:graphic>
          <a:graphicData uri="http://schemas.openxmlformats.org/drawingml/2006/table">
            <a:tbl>
              <a:tblPr firstRow="1" bandRow="1">
                <a:tableStyleId>{3C2FFA5D-87B4-456A-9821-1D502468CF0F}</a:tableStyleId>
              </a:tblPr>
              <a:tblGrid>
                <a:gridCol w="1944216">
                  <a:extLst>
                    <a:ext uri="{9D8B030D-6E8A-4147-A177-3AD203B41FA5}">
                      <a16:colId xmlns:a16="http://schemas.microsoft.com/office/drawing/2014/main" val="1766624680"/>
                    </a:ext>
                  </a:extLst>
                </a:gridCol>
              </a:tblGrid>
              <a:tr h="278130">
                <a:tc>
                  <a:txBody>
                    <a:bodyPr/>
                    <a:lstStyle/>
                    <a:p>
                      <a:pPr algn="ctr"/>
                      <a:r>
                        <a:rPr lang="en-AU" sz="1600" dirty="0">
                          <a:solidFill>
                            <a:schemeClr val="tx1"/>
                          </a:solidFill>
                        </a:rPr>
                        <a:t>Header</a:t>
                      </a:r>
                    </a:p>
                  </a:txBody>
                  <a:tcPr marL="68580" marR="68580" marT="34290" marB="34290"/>
                </a:tc>
                <a:extLst>
                  <a:ext uri="{0D108BD9-81ED-4DB2-BD59-A6C34878D82A}">
                    <a16:rowId xmlns:a16="http://schemas.microsoft.com/office/drawing/2014/main" val="2181414690"/>
                  </a:ext>
                </a:extLst>
              </a:tr>
              <a:tr h="278130">
                <a:tc>
                  <a:txBody>
                    <a:bodyPr/>
                    <a:lstStyle/>
                    <a:p>
                      <a:r>
                        <a:rPr lang="en-AU" sz="1600" dirty="0">
                          <a:solidFill>
                            <a:schemeClr val="tx1"/>
                          </a:solidFill>
                        </a:rPr>
                        <a:t>Buy 1000 XYZ Token</a:t>
                      </a:r>
                    </a:p>
                  </a:txBody>
                  <a:tcPr marL="68580" marR="68580" marT="34290" marB="34290"/>
                </a:tc>
                <a:extLst>
                  <a:ext uri="{0D108BD9-81ED-4DB2-BD59-A6C34878D82A}">
                    <a16:rowId xmlns:a16="http://schemas.microsoft.com/office/drawing/2014/main" val="3659498384"/>
                  </a:ext>
                </a:extLst>
              </a:tr>
              <a:tr h="2781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Buy 1000 XYZ Token</a:t>
                      </a:r>
                    </a:p>
                  </a:txBody>
                  <a:tcPr marL="68580" marR="68580" marT="34290" marB="34290"/>
                </a:tc>
                <a:extLst>
                  <a:ext uri="{0D108BD9-81ED-4DB2-BD59-A6C34878D82A}">
                    <a16:rowId xmlns:a16="http://schemas.microsoft.com/office/drawing/2014/main" val="4170244763"/>
                  </a:ext>
                </a:extLst>
              </a:tr>
              <a:tr h="2781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600" dirty="0">
                          <a:solidFill>
                            <a:schemeClr val="tx1"/>
                          </a:solidFill>
                        </a:rPr>
                        <a:t>Sell 1000 XYZ Token</a:t>
                      </a:r>
                    </a:p>
                  </a:txBody>
                  <a:tcPr marL="68580" marR="68580" marT="34290" marB="34290"/>
                </a:tc>
                <a:extLst>
                  <a:ext uri="{0D108BD9-81ED-4DB2-BD59-A6C34878D82A}">
                    <a16:rowId xmlns:a16="http://schemas.microsoft.com/office/drawing/2014/main" val="2905598757"/>
                  </a:ext>
                </a:extLst>
              </a:tr>
            </a:tbl>
          </a:graphicData>
        </a:graphic>
      </p:graphicFrame>
      <p:sp>
        <p:nvSpPr>
          <p:cNvPr id="7" name="TextBox 6">
            <a:extLst>
              <a:ext uri="{FF2B5EF4-FFF2-40B4-BE49-F238E27FC236}">
                <a16:creationId xmlns:a16="http://schemas.microsoft.com/office/drawing/2014/main" id="{3A196440-0877-D905-6D99-CBEFBF9AF47A}"/>
              </a:ext>
            </a:extLst>
          </p:cNvPr>
          <p:cNvSpPr txBox="1"/>
          <p:nvPr/>
        </p:nvSpPr>
        <p:spPr>
          <a:xfrm>
            <a:off x="746051" y="5023416"/>
            <a:ext cx="6959674" cy="261610"/>
          </a:xfrm>
          <a:prstGeom prst="rect">
            <a:avLst/>
          </a:prstGeom>
          <a:noFill/>
        </p:spPr>
        <p:txBody>
          <a:bodyPr wrap="square">
            <a:spAutoFit/>
          </a:bodyPr>
          <a:lstStyle/>
          <a:p>
            <a:r>
              <a:rPr lang="en-AU" sz="1100" dirty="0"/>
              <a:t>See: </a:t>
            </a:r>
            <a:r>
              <a:rPr lang="en-AU" sz="1100" dirty="0">
                <a:hlinkClick r:id="rId3"/>
              </a:rPr>
              <a:t>https://github.com/Consensys/smart-contract-best-practices/blob/master/docs/attacks/frontrunning.md</a:t>
            </a:r>
            <a:r>
              <a:rPr lang="en-AU" sz="1100" dirty="0"/>
              <a:t> </a:t>
            </a:r>
          </a:p>
        </p:txBody>
      </p:sp>
    </p:spTree>
    <p:extLst>
      <p:ext uri="{BB962C8B-B14F-4D97-AF65-F5344CB8AC3E}">
        <p14:creationId xmlns:p14="http://schemas.microsoft.com/office/powerpoint/2010/main" val="424387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lstStyle/>
          <a:p>
            <a:r>
              <a:rPr lang="en-AU" dirty="0"/>
              <a:t>Arithmetic Overflow/Underflow</a:t>
            </a:r>
          </a:p>
        </p:txBody>
      </p:sp>
      <p:sp>
        <p:nvSpPr>
          <p:cNvPr id="6" name="Rectangle 5">
            <a:extLst>
              <a:ext uri="{FF2B5EF4-FFF2-40B4-BE49-F238E27FC236}">
                <a16:creationId xmlns:a16="http://schemas.microsoft.com/office/drawing/2014/main" id="{E5155B09-CAFA-46DD-991B-0D7724199CE4}"/>
              </a:ext>
            </a:extLst>
          </p:cNvPr>
          <p:cNvSpPr/>
          <p:nvPr/>
        </p:nvSpPr>
        <p:spPr>
          <a:xfrm>
            <a:off x="611558" y="1201316"/>
            <a:ext cx="6912769" cy="1604927"/>
          </a:xfrm>
          <a:prstGeom prst="rect">
            <a:avLst/>
          </a:prstGeom>
        </p:spPr>
        <p:txBody>
          <a:bodyPr wrap="square">
            <a:spAutoFit/>
          </a:bodyPr>
          <a:lstStyle/>
          <a:p>
            <a:r>
              <a:rPr lang="en-AU" dirty="0">
                <a:latin typeface="Consolas" panose="020B0609020204030204" pitchFamily="49" charset="0"/>
              </a:rPr>
              <a:t>mapping (address =&gt; uint256) public </a:t>
            </a:r>
            <a:r>
              <a:rPr lang="en-AU" dirty="0" err="1">
                <a:latin typeface="Consolas" panose="020B0609020204030204" pitchFamily="49" charset="0"/>
              </a:rPr>
              <a:t>balanceOf</a:t>
            </a:r>
            <a:r>
              <a:rPr lang="en-AU" dirty="0">
                <a:latin typeface="Consolas" panose="020B0609020204030204" pitchFamily="49" charset="0"/>
              </a:rPr>
              <a:t>;</a:t>
            </a:r>
          </a:p>
          <a:p>
            <a:endParaRPr lang="en-AU" dirty="0">
              <a:latin typeface="Consolas" panose="020B0609020204030204" pitchFamily="49" charset="0"/>
            </a:endParaRPr>
          </a:p>
          <a:p>
            <a:r>
              <a:rPr lang="en-AU" dirty="0">
                <a:latin typeface="Consolas" panose="020B0609020204030204" pitchFamily="49" charset="0"/>
              </a:rPr>
              <a:t>function transfer(address _to, uint256 _value) {</a:t>
            </a:r>
          </a:p>
          <a:p>
            <a:r>
              <a:rPr lang="en-AU" dirty="0">
                <a:latin typeface="Consolas" panose="020B0609020204030204" pitchFamily="49" charset="0"/>
              </a:rPr>
              <a:t>    require(</a:t>
            </a:r>
            <a:r>
              <a:rPr lang="en-AU" dirty="0" err="1">
                <a:latin typeface="Consolas" panose="020B0609020204030204" pitchFamily="49" charset="0"/>
              </a:rPr>
              <a:t>balanceOf</a:t>
            </a:r>
            <a:r>
              <a:rPr lang="en-AU" dirty="0">
                <a:latin typeface="Consolas" panose="020B0609020204030204" pitchFamily="49" charset="0"/>
              </a:rPr>
              <a:t>[</a:t>
            </a:r>
            <a:r>
              <a:rPr lang="en-AU" dirty="0" err="1">
                <a:latin typeface="Consolas" panose="020B0609020204030204" pitchFamily="49" charset="0"/>
              </a:rPr>
              <a:t>msg.sender</a:t>
            </a:r>
            <a:r>
              <a:rPr lang="en-AU" dirty="0">
                <a:latin typeface="Consolas" panose="020B0609020204030204" pitchFamily="49" charset="0"/>
              </a:rPr>
              <a:t>] &gt;= _value);</a:t>
            </a:r>
          </a:p>
          <a:p>
            <a:r>
              <a:rPr lang="en-AU" dirty="0">
                <a:latin typeface="Consolas" panose="020B0609020204030204" pitchFamily="49" charset="0"/>
              </a:rPr>
              <a:t>    </a:t>
            </a:r>
            <a:r>
              <a:rPr lang="en-AU" dirty="0" err="1">
                <a:latin typeface="Consolas" panose="020B0609020204030204" pitchFamily="49" charset="0"/>
              </a:rPr>
              <a:t>balanceOf</a:t>
            </a:r>
            <a:r>
              <a:rPr lang="en-AU" dirty="0">
                <a:latin typeface="Consolas" panose="020B0609020204030204" pitchFamily="49" charset="0"/>
              </a:rPr>
              <a:t>[</a:t>
            </a:r>
            <a:r>
              <a:rPr lang="en-AU" dirty="0" err="1">
                <a:latin typeface="Consolas" panose="020B0609020204030204" pitchFamily="49" charset="0"/>
              </a:rPr>
              <a:t>msg.sender</a:t>
            </a:r>
            <a:r>
              <a:rPr lang="en-AU" dirty="0">
                <a:latin typeface="Consolas" panose="020B0609020204030204" pitchFamily="49" charset="0"/>
              </a:rPr>
              <a:t>] -= _value;</a:t>
            </a:r>
          </a:p>
          <a:p>
            <a:r>
              <a:rPr lang="en-AU" dirty="0">
                <a:latin typeface="Consolas" panose="020B0609020204030204" pitchFamily="49" charset="0"/>
              </a:rPr>
              <a:t>    </a:t>
            </a:r>
            <a:r>
              <a:rPr lang="en-AU" dirty="0" err="1">
                <a:latin typeface="Consolas" panose="020B0609020204030204" pitchFamily="49" charset="0"/>
              </a:rPr>
              <a:t>balanceOf</a:t>
            </a:r>
            <a:r>
              <a:rPr lang="en-AU" dirty="0">
                <a:latin typeface="Consolas" panose="020B0609020204030204" pitchFamily="49" charset="0"/>
              </a:rPr>
              <a:t>[_to] += _value;</a:t>
            </a:r>
          </a:p>
          <a:p>
            <a:r>
              <a:rPr lang="en-AU" dirty="0">
                <a:latin typeface="Consolas" panose="020B0609020204030204" pitchFamily="49" charset="0"/>
              </a:rPr>
              <a:t>}</a:t>
            </a:r>
          </a:p>
        </p:txBody>
      </p:sp>
      <p:sp>
        <p:nvSpPr>
          <p:cNvPr id="7" name="Rectangle 6">
            <a:extLst>
              <a:ext uri="{FF2B5EF4-FFF2-40B4-BE49-F238E27FC236}">
                <a16:creationId xmlns:a16="http://schemas.microsoft.com/office/drawing/2014/main" id="{E03DBE4E-FDE0-464A-9973-50D268ECA986}"/>
              </a:ext>
            </a:extLst>
          </p:cNvPr>
          <p:cNvSpPr/>
          <p:nvPr/>
        </p:nvSpPr>
        <p:spPr>
          <a:xfrm>
            <a:off x="690562" y="3245542"/>
            <a:ext cx="6689749" cy="1388842"/>
          </a:xfrm>
          <a:prstGeom prst="rect">
            <a:avLst/>
          </a:prstGeom>
        </p:spPr>
        <p:txBody>
          <a:bodyPr wrap="square">
            <a:spAutoFit/>
          </a:bodyPr>
          <a:lstStyle/>
          <a:p>
            <a:r>
              <a:rPr lang="en-AU" dirty="0">
                <a:latin typeface="Consolas" panose="020B0609020204030204" pitchFamily="49" charset="0"/>
              </a:rPr>
              <a:t>function transfer(address _to, uint256 _value) {</a:t>
            </a:r>
          </a:p>
          <a:p>
            <a:r>
              <a:rPr lang="en-AU" dirty="0">
                <a:latin typeface="Consolas" panose="020B0609020204030204" pitchFamily="49" charset="0"/>
              </a:rPr>
              <a:t>    </a:t>
            </a:r>
            <a:r>
              <a:rPr lang="en-AU" dirty="0">
                <a:solidFill>
                  <a:srgbClr val="0070C0"/>
                </a:solidFill>
                <a:latin typeface="Consolas" panose="020B0609020204030204" pitchFamily="49" charset="0"/>
              </a:rPr>
              <a:t>require(</a:t>
            </a:r>
            <a:r>
              <a:rPr lang="en-AU" dirty="0" err="1">
                <a:solidFill>
                  <a:srgbClr val="0070C0"/>
                </a:solidFill>
                <a:latin typeface="Consolas" panose="020B0609020204030204" pitchFamily="49" charset="0"/>
              </a:rPr>
              <a:t>balanceOf</a:t>
            </a:r>
            <a:r>
              <a:rPr lang="en-AU" dirty="0">
                <a:solidFill>
                  <a:srgbClr val="0070C0"/>
                </a:solidFill>
                <a:latin typeface="Consolas" panose="020B0609020204030204" pitchFamily="49" charset="0"/>
              </a:rPr>
              <a:t>[</a:t>
            </a:r>
            <a:r>
              <a:rPr lang="en-AU" dirty="0" err="1">
                <a:solidFill>
                  <a:srgbClr val="0070C0"/>
                </a:solidFill>
                <a:latin typeface="Consolas" panose="020B0609020204030204" pitchFamily="49" charset="0"/>
              </a:rPr>
              <a:t>msg.sender</a:t>
            </a:r>
            <a:r>
              <a:rPr lang="en-AU" dirty="0">
                <a:solidFill>
                  <a:srgbClr val="0070C0"/>
                </a:solidFill>
                <a:latin typeface="Consolas" panose="020B0609020204030204" pitchFamily="49" charset="0"/>
              </a:rPr>
              <a:t>] &gt;= _value &amp;&amp; </a:t>
            </a:r>
          </a:p>
          <a:p>
            <a:r>
              <a:rPr lang="en-AU" dirty="0">
                <a:solidFill>
                  <a:srgbClr val="0070C0"/>
                </a:solidFill>
                <a:latin typeface="Consolas" panose="020B0609020204030204" pitchFamily="49" charset="0"/>
              </a:rPr>
              <a:t>	</a:t>
            </a:r>
            <a:r>
              <a:rPr lang="en-AU" dirty="0" err="1">
                <a:solidFill>
                  <a:srgbClr val="0070C0"/>
                </a:solidFill>
                <a:latin typeface="Consolas" panose="020B0609020204030204" pitchFamily="49" charset="0"/>
              </a:rPr>
              <a:t>balanceOf</a:t>
            </a:r>
            <a:r>
              <a:rPr lang="en-AU" dirty="0">
                <a:solidFill>
                  <a:srgbClr val="0070C0"/>
                </a:solidFill>
                <a:latin typeface="Consolas" panose="020B0609020204030204" pitchFamily="49" charset="0"/>
              </a:rPr>
              <a:t>[_to] + _value &gt;= </a:t>
            </a:r>
            <a:r>
              <a:rPr lang="en-AU" dirty="0" err="1">
                <a:solidFill>
                  <a:srgbClr val="0070C0"/>
                </a:solidFill>
                <a:latin typeface="Consolas" panose="020B0609020204030204" pitchFamily="49" charset="0"/>
              </a:rPr>
              <a:t>balanceOf</a:t>
            </a:r>
            <a:r>
              <a:rPr lang="en-AU" dirty="0">
                <a:solidFill>
                  <a:srgbClr val="0070C0"/>
                </a:solidFill>
                <a:latin typeface="Consolas" panose="020B0609020204030204" pitchFamily="49" charset="0"/>
              </a:rPr>
              <a:t>[_to]);</a:t>
            </a:r>
          </a:p>
          <a:p>
            <a:r>
              <a:rPr lang="en-AU" dirty="0">
                <a:latin typeface="Consolas" panose="020B0609020204030204" pitchFamily="49" charset="0"/>
              </a:rPr>
              <a:t>    </a:t>
            </a:r>
            <a:r>
              <a:rPr lang="en-AU" dirty="0" err="1">
                <a:latin typeface="Consolas" panose="020B0609020204030204" pitchFamily="49" charset="0"/>
              </a:rPr>
              <a:t>balanceOf</a:t>
            </a:r>
            <a:r>
              <a:rPr lang="en-AU" dirty="0">
                <a:latin typeface="Consolas" panose="020B0609020204030204" pitchFamily="49" charset="0"/>
              </a:rPr>
              <a:t>[</a:t>
            </a:r>
            <a:r>
              <a:rPr lang="en-AU" dirty="0" err="1">
                <a:latin typeface="Consolas" panose="020B0609020204030204" pitchFamily="49" charset="0"/>
              </a:rPr>
              <a:t>msg.sender</a:t>
            </a:r>
            <a:r>
              <a:rPr lang="en-AU" dirty="0">
                <a:latin typeface="Consolas" panose="020B0609020204030204" pitchFamily="49" charset="0"/>
              </a:rPr>
              <a:t>] -= _value;</a:t>
            </a:r>
          </a:p>
          <a:p>
            <a:r>
              <a:rPr lang="en-AU" dirty="0">
                <a:latin typeface="Consolas" panose="020B0609020204030204" pitchFamily="49" charset="0"/>
              </a:rPr>
              <a:t>    </a:t>
            </a:r>
            <a:r>
              <a:rPr lang="en-AU" dirty="0" err="1">
                <a:latin typeface="Consolas" panose="020B0609020204030204" pitchFamily="49" charset="0"/>
              </a:rPr>
              <a:t>balanceOf</a:t>
            </a:r>
            <a:r>
              <a:rPr lang="en-AU" dirty="0">
                <a:latin typeface="Consolas" panose="020B0609020204030204" pitchFamily="49" charset="0"/>
              </a:rPr>
              <a:t>[_to] += _value;</a:t>
            </a:r>
          </a:p>
          <a:p>
            <a:r>
              <a:rPr lang="en-AU" dirty="0">
                <a:latin typeface="Consolas" panose="020B0609020204030204" pitchFamily="49" charset="0"/>
              </a:rPr>
              <a:t>}</a:t>
            </a:r>
          </a:p>
        </p:txBody>
      </p:sp>
      <p:sp>
        <p:nvSpPr>
          <p:cNvPr id="8" name="Rectangle 7">
            <a:extLst>
              <a:ext uri="{FF2B5EF4-FFF2-40B4-BE49-F238E27FC236}">
                <a16:creationId xmlns:a16="http://schemas.microsoft.com/office/drawing/2014/main" id="{E4DE82CF-1265-42E8-9F6B-23837CAE52D9}"/>
              </a:ext>
            </a:extLst>
          </p:cNvPr>
          <p:cNvSpPr/>
          <p:nvPr/>
        </p:nvSpPr>
        <p:spPr>
          <a:xfrm>
            <a:off x="727673" y="4993984"/>
            <a:ext cx="6912768" cy="253916"/>
          </a:xfrm>
          <a:prstGeom prst="rect">
            <a:avLst/>
          </a:prstGeom>
        </p:spPr>
        <p:txBody>
          <a:bodyPr wrap="square">
            <a:spAutoFit/>
          </a:bodyPr>
          <a:lstStyle/>
          <a:p>
            <a:r>
              <a:rPr lang="en-AU" sz="1050" dirty="0"/>
              <a:t>Source: </a:t>
            </a:r>
            <a:r>
              <a:rPr lang="en-AU" sz="1050" dirty="0">
                <a:hlinkClick r:id="rId3"/>
              </a:rPr>
              <a:t>https://github.com/Consensys/smart-contract-best-practices/blob/master/docs/attacks/insecure-arithmetic.md</a:t>
            </a:r>
            <a:r>
              <a:rPr lang="en-AU" sz="1050" dirty="0">
                <a:latin typeface="Helvetica Neue" panose="02000503000000020004" pitchFamily="2" charset="0"/>
              </a:rPr>
              <a:t> </a:t>
            </a:r>
            <a:endParaRPr lang="en-AU" sz="1050" dirty="0"/>
          </a:p>
        </p:txBody>
      </p:sp>
      <p:sp>
        <p:nvSpPr>
          <p:cNvPr id="9" name="Rectangle 8">
            <a:extLst>
              <a:ext uri="{FF2B5EF4-FFF2-40B4-BE49-F238E27FC236}">
                <a16:creationId xmlns:a16="http://schemas.microsoft.com/office/drawing/2014/main" id="{720A21EE-C37C-48BC-8C3F-62CB29FEB7A6}"/>
              </a:ext>
            </a:extLst>
          </p:cNvPr>
          <p:cNvSpPr/>
          <p:nvPr/>
        </p:nvSpPr>
        <p:spPr>
          <a:xfrm>
            <a:off x="6228184" y="2534334"/>
            <a:ext cx="2802040" cy="646331"/>
          </a:xfrm>
          <a:prstGeom prst="rect">
            <a:avLst/>
          </a:prstGeom>
        </p:spPr>
        <p:txBody>
          <a:bodyPr wrap="square">
            <a:spAutoFit/>
          </a:bodyPr>
          <a:lstStyle/>
          <a:p>
            <a:r>
              <a:rPr lang="en-AU" dirty="0"/>
              <a:t>Another solution is to use </a:t>
            </a:r>
            <a:r>
              <a:rPr lang="en-AU" dirty="0" err="1"/>
              <a:t>SafeMath.sol</a:t>
            </a:r>
            <a:r>
              <a:rPr lang="en-AU" dirty="0"/>
              <a:t> library</a:t>
            </a:r>
          </a:p>
        </p:txBody>
      </p:sp>
      <p:sp>
        <p:nvSpPr>
          <p:cNvPr id="2" name="Slide Number Placeholder 1">
            <a:extLst>
              <a:ext uri="{FF2B5EF4-FFF2-40B4-BE49-F238E27FC236}">
                <a16:creationId xmlns:a16="http://schemas.microsoft.com/office/drawing/2014/main" id="{7A22A90A-8922-22F1-3441-BD3FB65844B5}"/>
              </a:ext>
            </a:extLst>
          </p:cNvPr>
          <p:cNvSpPr>
            <a:spLocks noGrp="1"/>
          </p:cNvSpPr>
          <p:nvPr>
            <p:ph type="sldNum" sz="quarter" idx="4"/>
          </p:nvPr>
        </p:nvSpPr>
        <p:spPr/>
        <p:txBody>
          <a:bodyPr/>
          <a:lstStyle/>
          <a:p>
            <a:fld id="{97F98C0B-273E-428A-ABCF-EBED2BA25188}" type="slidenum">
              <a:rPr lang="en-US" smtClean="0"/>
              <a:t>12</a:t>
            </a:fld>
            <a:endParaRPr lang="en-US"/>
          </a:p>
        </p:txBody>
      </p:sp>
    </p:spTree>
    <p:extLst>
      <p:ext uri="{BB962C8B-B14F-4D97-AF65-F5344CB8AC3E}">
        <p14:creationId xmlns:p14="http://schemas.microsoft.com/office/powerpoint/2010/main" val="33070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DDB49C-2744-420D-9398-E91326EB2898}"/>
              </a:ext>
            </a:extLst>
          </p:cNvPr>
          <p:cNvSpPr>
            <a:spLocks noGrp="1"/>
          </p:cNvSpPr>
          <p:nvPr>
            <p:ph idx="1"/>
          </p:nvPr>
        </p:nvSpPr>
        <p:spPr>
          <a:xfrm>
            <a:off x="648001" y="1272399"/>
            <a:ext cx="7911799" cy="3695843"/>
          </a:xfrm>
        </p:spPr>
        <p:txBody>
          <a:bodyPr/>
          <a:lstStyle/>
          <a:p>
            <a:r>
              <a:rPr lang="en-AU" dirty="0"/>
              <a:t>Miners can manipulate block timestamps to some extent</a:t>
            </a:r>
          </a:p>
          <a:p>
            <a:r>
              <a:rPr lang="en-AU" dirty="0"/>
              <a:t>Inter-block time can substantially vary</a:t>
            </a:r>
          </a:p>
          <a:p>
            <a:r>
              <a:rPr lang="en-AU" dirty="0"/>
              <a:t>Avoid using </a:t>
            </a:r>
            <a:r>
              <a:rPr lang="en-AU" dirty="0" err="1"/>
              <a:t>block.timestamp</a:t>
            </a:r>
            <a:r>
              <a:rPr lang="en-AU" dirty="0"/>
              <a:t> or </a:t>
            </a:r>
            <a:r>
              <a:rPr lang="en-AU" dirty="0" err="1"/>
              <a:t>block.number</a:t>
            </a:r>
            <a:r>
              <a:rPr lang="en-AU" dirty="0"/>
              <a:t> x inter-block time</a:t>
            </a:r>
          </a:p>
          <a:p>
            <a:pPr lvl="1"/>
            <a:r>
              <a:rPr lang="en-AU" sz="1800" dirty="0"/>
              <a:t>Even </a:t>
            </a:r>
            <a:r>
              <a:rPr lang="en-AU" sz="1800" dirty="0" err="1"/>
              <a:t>block.number</a:t>
            </a:r>
            <a:r>
              <a:rPr lang="en-AU" sz="1800" dirty="0"/>
              <a:t> isn’t future proof</a:t>
            </a:r>
          </a:p>
          <a:p>
            <a:r>
              <a:rPr lang="en-AU" dirty="0"/>
              <a:t>Solutions</a:t>
            </a:r>
          </a:p>
          <a:p>
            <a:pPr lvl="1"/>
            <a:r>
              <a:rPr lang="en-AU" sz="1800" dirty="0"/>
              <a:t>Design SC to not rely on time</a:t>
            </a:r>
          </a:p>
          <a:p>
            <a:pPr lvl="1"/>
            <a:r>
              <a:rPr lang="en-AU" sz="1800" dirty="0"/>
              <a:t>Use oracle as a time source</a:t>
            </a:r>
          </a:p>
          <a:p>
            <a:pPr lvl="1"/>
            <a:endParaRPr lang="en-AU" dirty="0"/>
          </a:p>
        </p:txBody>
      </p:sp>
      <p:sp>
        <p:nvSpPr>
          <p:cNvPr id="3" name="Title 2">
            <a:extLst>
              <a:ext uri="{FF2B5EF4-FFF2-40B4-BE49-F238E27FC236}">
                <a16:creationId xmlns:a16="http://schemas.microsoft.com/office/drawing/2014/main" id="{5D675E49-0E52-49DE-B6ED-5C32E1C79A52}"/>
              </a:ext>
            </a:extLst>
          </p:cNvPr>
          <p:cNvSpPr>
            <a:spLocks noGrp="1"/>
          </p:cNvSpPr>
          <p:nvPr>
            <p:ph type="title"/>
          </p:nvPr>
        </p:nvSpPr>
        <p:spPr>
          <a:xfrm>
            <a:off x="648000" y="287999"/>
            <a:ext cx="6631640" cy="648000"/>
          </a:xfrm>
        </p:spPr>
        <p:txBody>
          <a:bodyPr/>
          <a:lstStyle/>
          <a:p>
            <a:r>
              <a:rPr lang="en-AU" dirty="0"/>
              <a:t>Timestamp Dependence</a:t>
            </a:r>
          </a:p>
        </p:txBody>
      </p:sp>
      <p:sp>
        <p:nvSpPr>
          <p:cNvPr id="4" name="Slide Number Placeholder 3">
            <a:extLst>
              <a:ext uri="{FF2B5EF4-FFF2-40B4-BE49-F238E27FC236}">
                <a16:creationId xmlns:a16="http://schemas.microsoft.com/office/drawing/2014/main" id="{C448AB55-BFB8-E728-ACBD-744A28356CF7}"/>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13</a:t>
            </a:fld>
            <a:endParaRPr lang="en-US"/>
          </a:p>
        </p:txBody>
      </p:sp>
      <p:sp>
        <p:nvSpPr>
          <p:cNvPr id="9" name="TextBox 8">
            <a:extLst>
              <a:ext uri="{FF2B5EF4-FFF2-40B4-BE49-F238E27FC236}">
                <a16:creationId xmlns:a16="http://schemas.microsoft.com/office/drawing/2014/main" id="{88859F86-06CC-46B1-3A11-43262701AEE2}"/>
              </a:ext>
            </a:extLst>
          </p:cNvPr>
          <p:cNvSpPr txBox="1"/>
          <p:nvPr/>
        </p:nvSpPr>
        <p:spPr>
          <a:xfrm>
            <a:off x="647700" y="4667906"/>
            <a:ext cx="7489527" cy="430887"/>
          </a:xfrm>
          <a:prstGeom prst="rect">
            <a:avLst/>
          </a:prstGeom>
          <a:noFill/>
        </p:spPr>
        <p:txBody>
          <a:bodyPr wrap="square">
            <a:spAutoFit/>
          </a:bodyPr>
          <a:lstStyle/>
          <a:p>
            <a:r>
              <a:rPr lang="en-AU" sz="1100" dirty="0"/>
              <a:t>See: </a:t>
            </a:r>
            <a:r>
              <a:rPr lang="en-AU" sz="1100" dirty="0">
                <a:hlinkClick r:id="rId3"/>
              </a:rPr>
              <a:t>https://github.com/Consensys/smart-contract-best-practices/blob/master/docs/development-recommendations/solidity-specific/timestamp-dependence.md</a:t>
            </a:r>
            <a:r>
              <a:rPr lang="en-AU" sz="1100" dirty="0"/>
              <a:t> </a:t>
            </a:r>
          </a:p>
        </p:txBody>
      </p:sp>
    </p:spTree>
    <p:extLst>
      <p:ext uri="{BB962C8B-B14F-4D97-AF65-F5344CB8AC3E}">
        <p14:creationId xmlns:p14="http://schemas.microsoft.com/office/powerpoint/2010/main" val="286434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normAutofit/>
          </a:bodyPr>
          <a:lstStyle/>
          <a:p>
            <a:r>
              <a:rPr lang="en-AU" dirty="0"/>
              <a:t>Denial of Service (DoS)</a:t>
            </a:r>
          </a:p>
        </p:txBody>
      </p:sp>
      <p:sp>
        <p:nvSpPr>
          <p:cNvPr id="6" name="Rectangle 5">
            <a:extLst>
              <a:ext uri="{FF2B5EF4-FFF2-40B4-BE49-F238E27FC236}">
                <a16:creationId xmlns:a16="http://schemas.microsoft.com/office/drawing/2014/main" id="{E5155B09-CAFA-46DD-991B-0D7724199CE4}"/>
              </a:ext>
            </a:extLst>
          </p:cNvPr>
          <p:cNvSpPr/>
          <p:nvPr/>
        </p:nvSpPr>
        <p:spPr>
          <a:xfrm>
            <a:off x="648000" y="1181344"/>
            <a:ext cx="7812432" cy="2800767"/>
          </a:xfrm>
          <a:prstGeom prst="rect">
            <a:avLst/>
          </a:prstGeom>
        </p:spPr>
        <p:txBody>
          <a:bodyPr wrap="square">
            <a:spAutoFit/>
          </a:bodyPr>
          <a:lstStyle/>
          <a:p>
            <a:r>
              <a:rPr lang="en-AU" sz="1600" dirty="0">
                <a:latin typeface="Consolas" panose="020B0609020204030204" pitchFamily="49" charset="0"/>
              </a:rPr>
              <a:t>contract Auction {</a:t>
            </a:r>
          </a:p>
          <a:p>
            <a:r>
              <a:rPr lang="en-AU" sz="1600" dirty="0">
                <a:latin typeface="Consolas" panose="020B0609020204030204" pitchFamily="49" charset="0"/>
              </a:rPr>
              <a:t>    address </a:t>
            </a:r>
            <a:r>
              <a:rPr lang="en-AU" sz="1600" dirty="0" err="1">
                <a:latin typeface="Consolas" panose="020B0609020204030204" pitchFamily="49" charset="0"/>
              </a:rPr>
              <a:t>currentLeader</a:t>
            </a:r>
            <a:r>
              <a:rPr lang="en-AU" sz="1600" dirty="0">
                <a:latin typeface="Consolas" panose="020B0609020204030204" pitchFamily="49" charset="0"/>
              </a:rPr>
              <a:t>;</a:t>
            </a:r>
          </a:p>
          <a:p>
            <a:r>
              <a:rPr lang="en-AU" sz="1600" dirty="0">
                <a:latin typeface="Consolas" panose="020B0609020204030204" pitchFamily="49" charset="0"/>
              </a:rPr>
              <a:t>    </a:t>
            </a:r>
            <a:r>
              <a:rPr lang="en-AU" sz="1600" dirty="0" err="1">
                <a:latin typeface="Consolas" panose="020B0609020204030204" pitchFamily="49" charset="0"/>
              </a:rPr>
              <a:t>uint</a:t>
            </a:r>
            <a:r>
              <a:rPr lang="en-AU" sz="1600" dirty="0">
                <a:latin typeface="Consolas" panose="020B0609020204030204" pitchFamily="49" charset="0"/>
              </a:rPr>
              <a:t> </a:t>
            </a:r>
            <a:r>
              <a:rPr lang="en-AU" sz="1600" dirty="0" err="1">
                <a:latin typeface="Consolas" panose="020B0609020204030204" pitchFamily="49" charset="0"/>
              </a:rPr>
              <a:t>highestBid</a:t>
            </a:r>
            <a:r>
              <a:rPr lang="en-AU" sz="1600" dirty="0">
                <a:latin typeface="Consolas" panose="020B0609020204030204" pitchFamily="49" charset="0"/>
              </a:rPr>
              <a:t>;</a:t>
            </a:r>
          </a:p>
          <a:p>
            <a:endParaRPr lang="en-AU" sz="1600" dirty="0">
              <a:latin typeface="Consolas" panose="020B0609020204030204" pitchFamily="49" charset="0"/>
            </a:endParaRPr>
          </a:p>
          <a:p>
            <a:r>
              <a:rPr lang="en-AU" sz="1600" dirty="0">
                <a:latin typeface="Consolas" panose="020B0609020204030204" pitchFamily="49" charset="0"/>
              </a:rPr>
              <a:t>    function bid() payable {</a:t>
            </a:r>
          </a:p>
          <a:p>
            <a:r>
              <a:rPr lang="en-AU" sz="1600" dirty="0">
                <a:latin typeface="Consolas" panose="020B0609020204030204" pitchFamily="49" charset="0"/>
              </a:rPr>
              <a:t>        require(</a:t>
            </a:r>
            <a:r>
              <a:rPr lang="en-AU" sz="1600" dirty="0" err="1">
                <a:latin typeface="Consolas" panose="020B0609020204030204" pitchFamily="49" charset="0"/>
              </a:rPr>
              <a:t>msg.value</a:t>
            </a:r>
            <a:r>
              <a:rPr lang="en-AU" sz="1600" dirty="0">
                <a:latin typeface="Consolas" panose="020B0609020204030204" pitchFamily="49" charset="0"/>
              </a:rPr>
              <a:t> &gt; </a:t>
            </a:r>
            <a:r>
              <a:rPr lang="en-AU" sz="1600" dirty="0" err="1">
                <a:latin typeface="Consolas" panose="020B0609020204030204" pitchFamily="49" charset="0"/>
              </a:rPr>
              <a:t>highestBid</a:t>
            </a:r>
            <a:r>
              <a:rPr lang="en-AU" sz="1600" dirty="0">
                <a:latin typeface="Consolas" panose="020B0609020204030204" pitchFamily="49" charset="0"/>
              </a:rPr>
              <a:t>);</a:t>
            </a:r>
          </a:p>
          <a:p>
            <a:r>
              <a:rPr lang="en-AU" sz="1600" dirty="0">
                <a:latin typeface="Consolas" panose="020B0609020204030204" pitchFamily="49" charset="0"/>
              </a:rPr>
              <a:t>        require(</a:t>
            </a:r>
            <a:r>
              <a:rPr lang="en-AU" sz="1600" dirty="0" err="1">
                <a:latin typeface="Consolas" panose="020B0609020204030204" pitchFamily="49" charset="0"/>
              </a:rPr>
              <a:t>currentLeader.send</a:t>
            </a:r>
            <a:r>
              <a:rPr lang="en-AU" sz="1600" dirty="0">
                <a:latin typeface="Consolas" panose="020B0609020204030204" pitchFamily="49" charset="0"/>
              </a:rPr>
              <a:t>(</a:t>
            </a:r>
            <a:r>
              <a:rPr lang="en-AU" sz="1600" dirty="0" err="1">
                <a:latin typeface="Consolas" panose="020B0609020204030204" pitchFamily="49" charset="0"/>
              </a:rPr>
              <a:t>highestBid</a:t>
            </a:r>
            <a:r>
              <a:rPr lang="en-AU" sz="1600" dirty="0">
                <a:latin typeface="Consolas" panose="020B0609020204030204" pitchFamily="49" charset="0"/>
              </a:rPr>
              <a:t>));</a:t>
            </a:r>
          </a:p>
          <a:p>
            <a:r>
              <a:rPr lang="en-AU" sz="1600" dirty="0">
                <a:latin typeface="Consolas" panose="020B0609020204030204" pitchFamily="49" charset="0"/>
              </a:rPr>
              <a:t>        </a:t>
            </a:r>
            <a:r>
              <a:rPr lang="en-AU" sz="1600" dirty="0" err="1">
                <a:latin typeface="Consolas" panose="020B0609020204030204" pitchFamily="49" charset="0"/>
              </a:rPr>
              <a:t>currentLeader</a:t>
            </a:r>
            <a:r>
              <a:rPr lang="en-AU" sz="1600" dirty="0">
                <a:latin typeface="Consolas" panose="020B0609020204030204" pitchFamily="49" charset="0"/>
              </a:rPr>
              <a:t> = </a:t>
            </a:r>
            <a:r>
              <a:rPr lang="en-AU" sz="1600" dirty="0" err="1">
                <a:latin typeface="Consolas" panose="020B0609020204030204" pitchFamily="49" charset="0"/>
              </a:rPr>
              <a:t>msg.sender</a:t>
            </a:r>
            <a:r>
              <a:rPr lang="en-AU" sz="1600" dirty="0">
                <a:latin typeface="Consolas" panose="020B0609020204030204" pitchFamily="49" charset="0"/>
              </a:rPr>
              <a:t>;</a:t>
            </a:r>
          </a:p>
          <a:p>
            <a:r>
              <a:rPr lang="en-AU" sz="1600" dirty="0">
                <a:latin typeface="Consolas" panose="020B0609020204030204" pitchFamily="49" charset="0"/>
              </a:rPr>
              <a:t>        </a:t>
            </a:r>
            <a:r>
              <a:rPr lang="en-AU" sz="1600" dirty="0" err="1">
                <a:latin typeface="Consolas" panose="020B0609020204030204" pitchFamily="49" charset="0"/>
              </a:rPr>
              <a:t>highestBid</a:t>
            </a:r>
            <a:r>
              <a:rPr lang="en-AU" sz="1600" dirty="0">
                <a:latin typeface="Consolas" panose="020B0609020204030204" pitchFamily="49" charset="0"/>
              </a:rPr>
              <a:t> = </a:t>
            </a:r>
            <a:r>
              <a:rPr lang="en-AU" sz="1600" dirty="0" err="1">
                <a:latin typeface="Consolas" panose="020B0609020204030204" pitchFamily="49" charset="0"/>
              </a:rPr>
              <a:t>msg.value</a:t>
            </a:r>
            <a:r>
              <a:rPr lang="en-AU" sz="1600" dirty="0">
                <a:latin typeface="Consolas" panose="020B0609020204030204" pitchFamily="49" charset="0"/>
              </a:rPr>
              <a:t>;</a:t>
            </a:r>
          </a:p>
          <a:p>
            <a:r>
              <a:rPr lang="en-AU" sz="1600" dirty="0">
                <a:latin typeface="Consolas" panose="020B0609020204030204" pitchFamily="49" charset="0"/>
              </a:rPr>
              <a:t>    }</a:t>
            </a:r>
          </a:p>
          <a:p>
            <a:r>
              <a:rPr lang="en-AU" sz="1600" dirty="0">
                <a:latin typeface="Consolas" panose="020B0609020204030204" pitchFamily="49" charset="0"/>
              </a:rPr>
              <a:t>}</a:t>
            </a:r>
          </a:p>
        </p:txBody>
      </p:sp>
      <p:sp>
        <p:nvSpPr>
          <p:cNvPr id="8" name="Rectangle 7">
            <a:extLst>
              <a:ext uri="{FF2B5EF4-FFF2-40B4-BE49-F238E27FC236}">
                <a16:creationId xmlns:a16="http://schemas.microsoft.com/office/drawing/2014/main" id="{E4DE82CF-1265-42E8-9F6B-23837CAE52D9}"/>
              </a:ext>
            </a:extLst>
          </p:cNvPr>
          <p:cNvSpPr/>
          <p:nvPr/>
        </p:nvSpPr>
        <p:spPr>
          <a:xfrm>
            <a:off x="647999" y="4702160"/>
            <a:ext cx="7920000" cy="261610"/>
          </a:xfrm>
          <a:prstGeom prst="rect">
            <a:avLst/>
          </a:prstGeom>
        </p:spPr>
        <p:txBody>
          <a:bodyPr wrap="square">
            <a:spAutoFit/>
          </a:bodyPr>
          <a:lstStyle/>
          <a:p>
            <a:r>
              <a:rPr lang="en-AU" sz="1100" dirty="0"/>
              <a:t>Source: </a:t>
            </a:r>
            <a:r>
              <a:rPr lang="en-AU" sz="1100" dirty="0">
                <a:hlinkClick r:id="rId3"/>
              </a:rPr>
              <a:t>https://github.com/Consensys/smart-contract-best-practices/blob/master/docs/attacks/denial-of-service.md</a:t>
            </a:r>
            <a:endParaRPr lang="en-AU" sz="1100" dirty="0"/>
          </a:p>
        </p:txBody>
      </p:sp>
      <p:sp>
        <p:nvSpPr>
          <p:cNvPr id="2" name="Slide Number Placeholder 1">
            <a:extLst>
              <a:ext uri="{FF2B5EF4-FFF2-40B4-BE49-F238E27FC236}">
                <a16:creationId xmlns:a16="http://schemas.microsoft.com/office/drawing/2014/main" id="{B24F605A-F44A-E18C-7ABA-F39A8BA342BA}"/>
              </a:ext>
            </a:extLst>
          </p:cNvPr>
          <p:cNvSpPr>
            <a:spLocks noGrp="1"/>
          </p:cNvSpPr>
          <p:nvPr>
            <p:ph type="sldNum" sz="quarter" idx="4"/>
          </p:nvPr>
        </p:nvSpPr>
        <p:spPr/>
        <p:txBody>
          <a:bodyPr/>
          <a:lstStyle/>
          <a:p>
            <a:fld id="{97F98C0B-273E-428A-ABCF-EBED2BA25188}" type="slidenum">
              <a:rPr lang="en-US" smtClean="0"/>
              <a:t>14</a:t>
            </a:fld>
            <a:endParaRPr lang="en-US"/>
          </a:p>
        </p:txBody>
      </p:sp>
    </p:spTree>
    <p:extLst>
      <p:ext uri="{BB962C8B-B14F-4D97-AF65-F5344CB8AC3E}">
        <p14:creationId xmlns:p14="http://schemas.microsoft.com/office/powerpoint/2010/main" val="204472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04871-691C-4FE1-BF78-2F5E0B73B10D}"/>
              </a:ext>
            </a:extLst>
          </p:cNvPr>
          <p:cNvSpPr>
            <a:spLocks noGrp="1"/>
          </p:cNvSpPr>
          <p:nvPr>
            <p:ph idx="1"/>
          </p:nvPr>
        </p:nvSpPr>
        <p:spPr>
          <a:xfrm>
            <a:off x="648000" y="3704196"/>
            <a:ext cx="8242418" cy="1487584"/>
          </a:xfrm>
        </p:spPr>
        <p:txBody>
          <a:bodyPr/>
          <a:lstStyle/>
          <a:p>
            <a:r>
              <a:rPr lang="en-AU" dirty="0"/>
              <a:t>Solutions</a:t>
            </a:r>
          </a:p>
          <a:p>
            <a:pPr lvl="1"/>
            <a:r>
              <a:rPr lang="en-AU" sz="1800" dirty="0"/>
              <a:t>Pull refund than push</a:t>
            </a:r>
          </a:p>
          <a:p>
            <a:pPr lvl="1"/>
            <a:r>
              <a:rPr lang="en-AU" sz="1800" dirty="0"/>
              <a:t>Limit no of accounts</a:t>
            </a:r>
          </a:p>
          <a:p>
            <a:pPr lvl="1"/>
            <a:r>
              <a:rPr lang="en-AU" sz="1800" dirty="0"/>
              <a:t>Break the loop into multiple TXs</a:t>
            </a:r>
            <a:endParaRPr lang="en-AU" dirty="0"/>
          </a:p>
        </p:txBody>
      </p:sp>
      <p:sp>
        <p:nvSpPr>
          <p:cNvPr id="3" name="Title 2">
            <a:extLst>
              <a:ext uri="{FF2B5EF4-FFF2-40B4-BE49-F238E27FC236}">
                <a16:creationId xmlns:a16="http://schemas.microsoft.com/office/drawing/2014/main" id="{896FCE29-AE7D-4A28-B2C6-F14B4B4125C9}"/>
              </a:ext>
            </a:extLst>
          </p:cNvPr>
          <p:cNvSpPr>
            <a:spLocks noGrp="1"/>
          </p:cNvSpPr>
          <p:nvPr>
            <p:ph type="title"/>
          </p:nvPr>
        </p:nvSpPr>
        <p:spPr/>
        <p:txBody>
          <a:bodyPr>
            <a:normAutofit/>
          </a:bodyPr>
          <a:lstStyle/>
          <a:p>
            <a:r>
              <a:rPr lang="en-AU" dirty="0"/>
              <a:t>DoS (Cont.)</a:t>
            </a:r>
          </a:p>
        </p:txBody>
      </p:sp>
      <p:sp>
        <p:nvSpPr>
          <p:cNvPr id="6" name="Rectangle 5">
            <a:extLst>
              <a:ext uri="{FF2B5EF4-FFF2-40B4-BE49-F238E27FC236}">
                <a16:creationId xmlns:a16="http://schemas.microsoft.com/office/drawing/2014/main" id="{E5155B09-CAFA-46DD-991B-0D7724199CE4}"/>
              </a:ext>
            </a:extLst>
          </p:cNvPr>
          <p:cNvSpPr/>
          <p:nvPr/>
        </p:nvSpPr>
        <p:spPr>
          <a:xfrm>
            <a:off x="648000" y="1225415"/>
            <a:ext cx="8676528" cy="2062103"/>
          </a:xfrm>
          <a:prstGeom prst="rect">
            <a:avLst/>
          </a:prstGeom>
        </p:spPr>
        <p:txBody>
          <a:bodyPr wrap="square">
            <a:spAutoFit/>
          </a:bodyPr>
          <a:lstStyle/>
          <a:p>
            <a:r>
              <a:rPr lang="en-AU" sz="1600" dirty="0">
                <a:latin typeface="Consolas" panose="020B0609020204030204" pitchFamily="49" charset="0"/>
              </a:rPr>
              <a:t>address[] private </a:t>
            </a:r>
            <a:r>
              <a:rPr lang="en-AU" sz="1600" dirty="0" err="1">
                <a:latin typeface="Consolas" panose="020B0609020204030204" pitchFamily="49" charset="0"/>
              </a:rPr>
              <a:t>refundAddresses</a:t>
            </a:r>
            <a:r>
              <a:rPr lang="en-AU" sz="1600" dirty="0">
                <a:latin typeface="Consolas" panose="020B0609020204030204" pitchFamily="49" charset="0"/>
              </a:rPr>
              <a:t>;</a:t>
            </a:r>
          </a:p>
          <a:p>
            <a:r>
              <a:rPr lang="en-AU" sz="1600" dirty="0">
                <a:latin typeface="Consolas" panose="020B0609020204030204" pitchFamily="49" charset="0"/>
              </a:rPr>
              <a:t>mapping (address =&gt; </a:t>
            </a:r>
            <a:r>
              <a:rPr lang="en-AU" sz="1600" dirty="0" err="1">
                <a:latin typeface="Consolas" panose="020B0609020204030204" pitchFamily="49" charset="0"/>
              </a:rPr>
              <a:t>uint</a:t>
            </a:r>
            <a:r>
              <a:rPr lang="en-AU" sz="1600" dirty="0">
                <a:latin typeface="Consolas" panose="020B0609020204030204" pitchFamily="49" charset="0"/>
              </a:rPr>
              <a:t>) public refunds;</a:t>
            </a:r>
          </a:p>
          <a:p>
            <a:endParaRPr lang="en-AU" sz="1600" dirty="0">
              <a:latin typeface="Consolas" panose="020B0609020204030204" pitchFamily="49" charset="0"/>
            </a:endParaRPr>
          </a:p>
          <a:p>
            <a:r>
              <a:rPr lang="en-AU" sz="1600" dirty="0">
                <a:latin typeface="Consolas" panose="020B0609020204030204" pitchFamily="49" charset="0"/>
              </a:rPr>
              <a:t>function </a:t>
            </a:r>
            <a:r>
              <a:rPr lang="en-AU" sz="1600" dirty="0" err="1">
                <a:latin typeface="Consolas" panose="020B0609020204030204" pitchFamily="49" charset="0"/>
              </a:rPr>
              <a:t>refundAll</a:t>
            </a:r>
            <a:r>
              <a:rPr lang="en-AU" sz="1600" dirty="0">
                <a:latin typeface="Consolas" panose="020B0609020204030204" pitchFamily="49" charset="0"/>
              </a:rPr>
              <a:t>() public {</a:t>
            </a:r>
          </a:p>
          <a:p>
            <a:r>
              <a:rPr lang="en-AU" sz="1600" dirty="0">
                <a:latin typeface="Consolas" panose="020B0609020204030204" pitchFamily="49" charset="0"/>
              </a:rPr>
              <a:t>    for(</a:t>
            </a:r>
            <a:r>
              <a:rPr lang="en-AU" sz="1600" dirty="0" err="1">
                <a:latin typeface="Consolas" panose="020B0609020204030204" pitchFamily="49" charset="0"/>
              </a:rPr>
              <a:t>uint</a:t>
            </a:r>
            <a:r>
              <a:rPr lang="en-AU" sz="1600" dirty="0">
                <a:latin typeface="Consolas" panose="020B0609020204030204" pitchFamily="49" charset="0"/>
              </a:rPr>
              <a:t> x; x &lt; </a:t>
            </a:r>
            <a:r>
              <a:rPr lang="en-AU" sz="1600" dirty="0" err="1">
                <a:latin typeface="Consolas" panose="020B0609020204030204" pitchFamily="49" charset="0"/>
              </a:rPr>
              <a:t>refundAddresses.length</a:t>
            </a:r>
            <a:r>
              <a:rPr lang="en-AU" sz="1600" dirty="0">
                <a:latin typeface="Consolas" panose="020B0609020204030204" pitchFamily="49" charset="0"/>
              </a:rPr>
              <a:t>; x++) { </a:t>
            </a:r>
          </a:p>
          <a:p>
            <a:r>
              <a:rPr lang="en-AU" sz="1600" dirty="0">
                <a:latin typeface="Consolas" panose="020B0609020204030204" pitchFamily="49" charset="0"/>
              </a:rPr>
              <a:t>        require(</a:t>
            </a:r>
            <a:r>
              <a:rPr lang="en-AU" sz="1600" dirty="0" err="1">
                <a:latin typeface="Consolas" panose="020B0609020204030204" pitchFamily="49" charset="0"/>
              </a:rPr>
              <a:t>refundAddresses</a:t>
            </a:r>
            <a:r>
              <a:rPr lang="en-AU" sz="1600" dirty="0">
                <a:latin typeface="Consolas" panose="020B0609020204030204" pitchFamily="49" charset="0"/>
              </a:rPr>
              <a:t>[x].send(refunds[</a:t>
            </a:r>
            <a:r>
              <a:rPr lang="en-AU" sz="1600" dirty="0" err="1">
                <a:latin typeface="Consolas" panose="020B0609020204030204" pitchFamily="49" charset="0"/>
              </a:rPr>
              <a:t>refundAddresses</a:t>
            </a:r>
            <a:r>
              <a:rPr lang="en-AU" sz="1600" dirty="0">
                <a:latin typeface="Consolas" panose="020B0609020204030204" pitchFamily="49" charset="0"/>
              </a:rPr>
              <a:t>[x]])) </a:t>
            </a:r>
          </a:p>
          <a:p>
            <a:r>
              <a:rPr lang="en-AU" sz="1600" dirty="0">
                <a:latin typeface="Consolas" panose="020B0609020204030204" pitchFamily="49" charset="0"/>
              </a:rPr>
              <a:t>    }</a:t>
            </a:r>
          </a:p>
          <a:p>
            <a:r>
              <a:rPr lang="en-AU" sz="16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275C18CD-7B6C-5831-066A-BB4A2BC61406}"/>
              </a:ext>
            </a:extLst>
          </p:cNvPr>
          <p:cNvSpPr>
            <a:spLocks noGrp="1"/>
          </p:cNvSpPr>
          <p:nvPr>
            <p:ph type="sldNum" sz="quarter" idx="4"/>
          </p:nvPr>
        </p:nvSpPr>
        <p:spPr/>
        <p:txBody>
          <a:bodyPr/>
          <a:lstStyle/>
          <a:p>
            <a:fld id="{97F98C0B-273E-428A-ABCF-EBED2BA25188}" type="slidenum">
              <a:rPr lang="en-US" smtClean="0"/>
              <a:t>15</a:t>
            </a:fld>
            <a:endParaRPr lang="en-US"/>
          </a:p>
        </p:txBody>
      </p:sp>
    </p:spTree>
    <p:extLst>
      <p:ext uri="{BB962C8B-B14F-4D97-AF65-F5344CB8AC3E}">
        <p14:creationId xmlns:p14="http://schemas.microsoft.com/office/powerpoint/2010/main" val="2583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FEC26A-689A-44AA-B2D0-A4A03AFC886B}"/>
              </a:ext>
            </a:extLst>
          </p:cNvPr>
          <p:cNvSpPr>
            <a:spLocks noGrp="1"/>
          </p:cNvSpPr>
          <p:nvPr>
            <p:ph idx="1"/>
          </p:nvPr>
        </p:nvSpPr>
        <p:spPr/>
        <p:txBody>
          <a:bodyPr/>
          <a:lstStyle/>
          <a:p>
            <a:r>
              <a:rPr lang="en-AU" dirty="0"/>
              <a:t>Typical </a:t>
            </a:r>
            <a:r>
              <a:rPr lang="en-AU" dirty="0">
                <a:latin typeface="Consolas" panose="020B0609020204030204" pitchFamily="49" charset="0"/>
              </a:rPr>
              <a:t>rand</a:t>
            </a:r>
            <a:r>
              <a:rPr lang="en-AU" dirty="0"/>
              <a:t>() won’t generate same random no across all blockchain nodes</a:t>
            </a:r>
          </a:p>
          <a:p>
            <a:r>
              <a:rPr lang="en-AU" dirty="0"/>
              <a:t>Use of </a:t>
            </a:r>
            <a:r>
              <a:rPr lang="en-AU" dirty="0" err="1">
                <a:latin typeface="Consolas" panose="020B0609020204030204" pitchFamily="49" charset="0"/>
              </a:rPr>
              <a:t>block.timestamp</a:t>
            </a:r>
            <a:r>
              <a:rPr lang="en-AU" dirty="0"/>
              <a:t>, </a:t>
            </a:r>
            <a:r>
              <a:rPr lang="en-AU" dirty="0" err="1">
                <a:latin typeface="Consolas" panose="020B0609020204030204" pitchFamily="49" charset="0"/>
              </a:rPr>
              <a:t>block.number</a:t>
            </a:r>
            <a:r>
              <a:rPr lang="en-AU" dirty="0"/>
              <a:t>,</a:t>
            </a:r>
            <a:r>
              <a:rPr lang="en-AU" dirty="0">
                <a:latin typeface="+mj-lt"/>
              </a:rPr>
              <a:t> </a:t>
            </a:r>
            <a:r>
              <a:rPr lang="en-AU" dirty="0" err="1">
                <a:latin typeface="Consolas" panose="020B0609020204030204" pitchFamily="49" charset="0"/>
              </a:rPr>
              <a:t>block.difficulty</a:t>
            </a:r>
            <a:r>
              <a:rPr lang="en-AU" dirty="0"/>
              <a:t>,</a:t>
            </a:r>
            <a:r>
              <a:rPr lang="en-AU" dirty="0">
                <a:latin typeface="Consolas" panose="020B0609020204030204" pitchFamily="49" charset="0"/>
              </a:rPr>
              <a:t> </a:t>
            </a:r>
            <a:r>
              <a:rPr lang="en-AU" dirty="0" err="1">
                <a:latin typeface="Consolas" panose="020B0609020204030204" pitchFamily="49" charset="0"/>
              </a:rPr>
              <a:t>block.hash</a:t>
            </a:r>
            <a:r>
              <a:rPr lang="en-AU" dirty="0">
                <a:latin typeface="Consolas" panose="020B0609020204030204" pitchFamily="49" charset="0"/>
              </a:rPr>
              <a:t> </a:t>
            </a:r>
            <a:r>
              <a:rPr lang="en-AU" dirty="0"/>
              <a:t>as random seed is too predictable or could be manipulated</a:t>
            </a:r>
          </a:p>
          <a:p>
            <a:r>
              <a:rPr lang="en-AU" dirty="0"/>
              <a:t>Solutions</a:t>
            </a:r>
          </a:p>
          <a:p>
            <a:pPr lvl="1"/>
            <a:r>
              <a:rPr lang="en-AU" sz="1800" dirty="0"/>
              <a:t>Use an oracle to provide random value</a:t>
            </a:r>
          </a:p>
          <a:p>
            <a:pPr lvl="1"/>
            <a:r>
              <a:rPr lang="en-AU" sz="1800" dirty="0"/>
              <a:t>Using an external commitment scheme with a smart contract, e.g. RANDAO</a:t>
            </a:r>
          </a:p>
        </p:txBody>
      </p:sp>
      <p:sp>
        <p:nvSpPr>
          <p:cNvPr id="3" name="Title 2">
            <a:extLst>
              <a:ext uri="{FF2B5EF4-FFF2-40B4-BE49-F238E27FC236}">
                <a16:creationId xmlns:a16="http://schemas.microsoft.com/office/drawing/2014/main" id="{EF510C60-9D01-4D70-918B-0F9E1E1E3FB3}"/>
              </a:ext>
            </a:extLst>
          </p:cNvPr>
          <p:cNvSpPr>
            <a:spLocks noGrp="1"/>
          </p:cNvSpPr>
          <p:nvPr>
            <p:ph type="title"/>
          </p:nvPr>
        </p:nvSpPr>
        <p:spPr/>
        <p:txBody>
          <a:bodyPr/>
          <a:lstStyle/>
          <a:p>
            <a:r>
              <a:rPr lang="en-AU" dirty="0"/>
              <a:t>Random Number Generation</a:t>
            </a:r>
          </a:p>
        </p:txBody>
      </p:sp>
      <p:sp>
        <p:nvSpPr>
          <p:cNvPr id="4" name="Slide Number Placeholder 3">
            <a:extLst>
              <a:ext uri="{FF2B5EF4-FFF2-40B4-BE49-F238E27FC236}">
                <a16:creationId xmlns:a16="http://schemas.microsoft.com/office/drawing/2014/main" id="{BDA399B7-DE3F-B582-EFE3-1AECB77A3693}"/>
              </a:ext>
            </a:extLst>
          </p:cNvPr>
          <p:cNvSpPr>
            <a:spLocks noGrp="1"/>
          </p:cNvSpPr>
          <p:nvPr>
            <p:ph type="sldNum" sz="quarter" idx="4"/>
          </p:nvPr>
        </p:nvSpPr>
        <p:spPr/>
        <p:txBody>
          <a:bodyPr/>
          <a:lstStyle/>
          <a:p>
            <a:fld id="{97F98C0B-273E-428A-ABCF-EBED2BA25188}" type="slidenum">
              <a:rPr lang="en-US" smtClean="0"/>
              <a:t>16</a:t>
            </a:fld>
            <a:endParaRPr lang="en-US"/>
          </a:p>
        </p:txBody>
      </p:sp>
    </p:spTree>
    <p:extLst>
      <p:ext uri="{BB962C8B-B14F-4D97-AF65-F5344CB8AC3E}">
        <p14:creationId xmlns:p14="http://schemas.microsoft.com/office/powerpoint/2010/main" val="52188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56508B-3ACB-41FB-BCD5-A53FCA050D69}"/>
              </a:ext>
            </a:extLst>
          </p:cNvPr>
          <p:cNvSpPr>
            <a:spLocks noGrp="1"/>
          </p:cNvSpPr>
          <p:nvPr>
            <p:ph idx="1"/>
          </p:nvPr>
        </p:nvSpPr>
        <p:spPr>
          <a:xfrm>
            <a:off x="648000" y="1097306"/>
            <a:ext cx="7920000" cy="4208466"/>
          </a:xfrm>
        </p:spPr>
        <p:txBody>
          <a:bodyPr>
            <a:normAutofit fontScale="92500" lnSpcReduction="10000"/>
          </a:bodyPr>
          <a:lstStyle/>
          <a:p>
            <a:r>
              <a:rPr lang="en-AU" dirty="0"/>
              <a:t>Avoid external calls</a:t>
            </a:r>
          </a:p>
          <a:p>
            <a:r>
              <a:rPr lang="en-AU" dirty="0"/>
              <a:t>Finish all internal work before making external calls</a:t>
            </a:r>
          </a:p>
          <a:p>
            <a:r>
              <a:rPr lang="en-AU" dirty="0"/>
              <a:t>Favour </a:t>
            </a:r>
            <a:r>
              <a:rPr lang="en-AU" i="1" dirty="0">
                <a:latin typeface="Consolas" panose="020B0609020204030204" pitchFamily="49" charset="0"/>
                <a:cs typeface="Consolas" panose="020B0609020204030204" pitchFamily="49" charset="0"/>
              </a:rPr>
              <a:t>pull</a:t>
            </a:r>
            <a:r>
              <a:rPr lang="en-AU" dirty="0"/>
              <a:t> over </a:t>
            </a:r>
            <a:r>
              <a:rPr lang="en-AU" i="1" dirty="0">
                <a:latin typeface="Consolas" panose="020B0609020204030204" pitchFamily="49" charset="0"/>
                <a:cs typeface="Consolas" panose="020B0609020204030204" pitchFamily="49" charset="0"/>
              </a:rPr>
              <a:t>push</a:t>
            </a:r>
            <a:r>
              <a:rPr lang="en-AU" dirty="0"/>
              <a:t> – Let users withdraw funds</a:t>
            </a:r>
          </a:p>
          <a:p>
            <a:r>
              <a:rPr lang="en-AU" dirty="0"/>
              <a:t>Use </a:t>
            </a:r>
            <a:r>
              <a:rPr lang="en-AU" i="1" dirty="0">
                <a:latin typeface="Consolas" panose="020B0609020204030204" pitchFamily="49" charset="0"/>
                <a:cs typeface="Consolas" panose="020B0609020204030204" pitchFamily="49" charset="0"/>
              </a:rPr>
              <a:t>send</a:t>
            </a:r>
            <a:r>
              <a:rPr lang="en-AU" dirty="0"/>
              <a:t>() over </a:t>
            </a:r>
            <a:r>
              <a:rPr lang="en-AU" i="1" dirty="0" err="1">
                <a:latin typeface="Consolas" panose="020B0609020204030204" pitchFamily="49" charset="0"/>
                <a:cs typeface="Consolas" panose="020B0609020204030204" pitchFamily="49" charset="0"/>
              </a:rPr>
              <a:t>call.value</a:t>
            </a:r>
            <a:r>
              <a:rPr lang="en-AU" dirty="0"/>
              <a:t>() – send() has a fixed gas limit of 2,300</a:t>
            </a:r>
          </a:p>
          <a:p>
            <a:r>
              <a:rPr lang="en-AU" dirty="0"/>
              <a:t>Exception handling – Be aware of different function behaviour </a:t>
            </a:r>
          </a:p>
          <a:p>
            <a:r>
              <a:rPr lang="en-AU" dirty="0"/>
              <a:t>Use libraries/languages that prevent overflow &amp; underflow</a:t>
            </a:r>
          </a:p>
          <a:p>
            <a:r>
              <a:rPr lang="en-AU" dirty="0"/>
              <a:t>Reuse well-tested code</a:t>
            </a:r>
          </a:p>
          <a:p>
            <a:r>
              <a:rPr lang="en-AU" dirty="0"/>
              <a:t>Avoid multi-party contracts – One party may disappear</a:t>
            </a:r>
          </a:p>
          <a:p>
            <a:r>
              <a:rPr lang="en-AU" dirty="0"/>
              <a:t>Explicitly set visibility of functions &amp; variables</a:t>
            </a:r>
          </a:p>
          <a:p>
            <a:r>
              <a:rPr lang="en-AU" dirty="0"/>
              <a:t>Keep </a:t>
            </a:r>
            <a:r>
              <a:rPr lang="en-AU" i="1" dirty="0">
                <a:latin typeface="Consolas" panose="020B0609020204030204" pitchFamily="49" charset="0"/>
                <a:cs typeface="Consolas" panose="020B0609020204030204" pitchFamily="49" charset="0"/>
              </a:rPr>
              <a:t>fallback</a:t>
            </a:r>
            <a:r>
              <a:rPr lang="en-AU" dirty="0"/>
              <a:t> function simple</a:t>
            </a:r>
          </a:p>
          <a:p>
            <a:r>
              <a:rPr lang="en-AU" dirty="0"/>
              <a:t>Upgradable contracts – No hardcoding of contract addresses</a:t>
            </a:r>
          </a:p>
          <a:p>
            <a:r>
              <a:rPr lang="en-AU" dirty="0"/>
              <a:t>Rate limiting – No of calls &amp; crypto flows for set of blocks</a:t>
            </a:r>
          </a:p>
        </p:txBody>
      </p:sp>
      <p:sp>
        <p:nvSpPr>
          <p:cNvPr id="3" name="Title 2">
            <a:extLst>
              <a:ext uri="{FF2B5EF4-FFF2-40B4-BE49-F238E27FC236}">
                <a16:creationId xmlns:a16="http://schemas.microsoft.com/office/drawing/2014/main" id="{FFBEB3AE-3138-494D-803C-254C3E45DF2A}"/>
              </a:ext>
            </a:extLst>
          </p:cNvPr>
          <p:cNvSpPr>
            <a:spLocks noGrp="1"/>
          </p:cNvSpPr>
          <p:nvPr>
            <p:ph type="title"/>
          </p:nvPr>
        </p:nvSpPr>
        <p:spPr/>
        <p:txBody>
          <a:bodyPr/>
          <a:lstStyle/>
          <a:p>
            <a:r>
              <a:rPr lang="en-AU" dirty="0"/>
              <a:t>Best Practices</a:t>
            </a:r>
          </a:p>
        </p:txBody>
      </p:sp>
      <p:sp>
        <p:nvSpPr>
          <p:cNvPr id="4" name="Slide Number Placeholder 3">
            <a:extLst>
              <a:ext uri="{FF2B5EF4-FFF2-40B4-BE49-F238E27FC236}">
                <a16:creationId xmlns:a16="http://schemas.microsoft.com/office/drawing/2014/main" id="{7DA0299E-A287-7152-5EFC-FE30381F9CF3}"/>
              </a:ext>
            </a:extLst>
          </p:cNvPr>
          <p:cNvSpPr>
            <a:spLocks noGrp="1"/>
          </p:cNvSpPr>
          <p:nvPr>
            <p:ph type="sldNum" sz="quarter" idx="4"/>
          </p:nvPr>
        </p:nvSpPr>
        <p:spPr/>
        <p:txBody>
          <a:bodyPr/>
          <a:lstStyle/>
          <a:p>
            <a:fld id="{97F98C0B-273E-428A-ABCF-EBED2BA25188}" type="slidenum">
              <a:rPr lang="en-US" smtClean="0"/>
              <a:t>17</a:t>
            </a:fld>
            <a:endParaRPr lang="en-US"/>
          </a:p>
        </p:txBody>
      </p:sp>
    </p:spTree>
    <p:extLst>
      <p:ext uri="{BB962C8B-B14F-4D97-AF65-F5344CB8AC3E}">
        <p14:creationId xmlns:p14="http://schemas.microsoft.com/office/powerpoint/2010/main" val="135215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592F80-FA0C-4863-9225-651F30A2A2AB}"/>
              </a:ext>
            </a:extLst>
          </p:cNvPr>
          <p:cNvSpPr>
            <a:spLocks noGrp="1"/>
          </p:cNvSpPr>
          <p:nvPr>
            <p:ph idx="1"/>
          </p:nvPr>
        </p:nvSpPr>
        <p:spPr/>
        <p:txBody>
          <a:bodyPr>
            <a:normAutofit/>
          </a:bodyPr>
          <a:lstStyle/>
          <a:p>
            <a:pPr marL="0" indent="0">
              <a:buNone/>
            </a:pPr>
            <a:r>
              <a:rPr lang="en-AU" dirty="0"/>
              <a:t>Mark True or False for each the following statements</a:t>
            </a:r>
          </a:p>
        </p:txBody>
      </p:sp>
      <p:sp>
        <p:nvSpPr>
          <p:cNvPr id="3" name="Title 2">
            <a:extLst>
              <a:ext uri="{FF2B5EF4-FFF2-40B4-BE49-F238E27FC236}">
                <a16:creationId xmlns:a16="http://schemas.microsoft.com/office/drawing/2014/main" id="{C4E1C189-48C5-47E1-91D6-E6FC81927951}"/>
              </a:ext>
            </a:extLst>
          </p:cNvPr>
          <p:cNvSpPr>
            <a:spLocks noGrp="1"/>
          </p:cNvSpPr>
          <p:nvPr>
            <p:ph type="title"/>
          </p:nvPr>
        </p:nvSpPr>
        <p:spPr/>
        <p:txBody>
          <a:bodyPr/>
          <a:lstStyle/>
          <a:p>
            <a:r>
              <a:rPr lang="en-AU" dirty="0"/>
              <a:t>Question</a:t>
            </a:r>
          </a:p>
        </p:txBody>
      </p:sp>
      <p:graphicFrame>
        <p:nvGraphicFramePr>
          <p:cNvPr id="6" name="Table 6">
            <a:extLst>
              <a:ext uri="{FF2B5EF4-FFF2-40B4-BE49-F238E27FC236}">
                <a16:creationId xmlns:a16="http://schemas.microsoft.com/office/drawing/2014/main" id="{C2E6979F-A84A-4B74-8A98-9DAC14E0A9F1}"/>
              </a:ext>
            </a:extLst>
          </p:cNvPr>
          <p:cNvGraphicFramePr>
            <a:graphicFrameLocks noGrp="1"/>
          </p:cNvGraphicFramePr>
          <p:nvPr>
            <p:extLst>
              <p:ext uri="{D42A27DB-BD31-4B8C-83A1-F6EECF244321}">
                <p14:modId xmlns:p14="http://schemas.microsoft.com/office/powerpoint/2010/main" val="2053459457"/>
              </p:ext>
            </p:extLst>
          </p:nvPr>
        </p:nvGraphicFramePr>
        <p:xfrm>
          <a:off x="738188" y="1705372"/>
          <a:ext cx="8045899" cy="2514600"/>
        </p:xfrm>
        <a:graphic>
          <a:graphicData uri="http://schemas.openxmlformats.org/drawingml/2006/table">
            <a:tbl>
              <a:tblPr firstRow="1" bandRow="1">
                <a:tableStyleId>{5C22544A-7EE6-4342-B048-85BDC9FD1C3A}</a:tableStyleId>
              </a:tblPr>
              <a:tblGrid>
                <a:gridCol w="6532859">
                  <a:extLst>
                    <a:ext uri="{9D8B030D-6E8A-4147-A177-3AD203B41FA5}">
                      <a16:colId xmlns:a16="http://schemas.microsoft.com/office/drawing/2014/main" val="1782155876"/>
                    </a:ext>
                  </a:extLst>
                </a:gridCol>
                <a:gridCol w="756604">
                  <a:extLst>
                    <a:ext uri="{9D8B030D-6E8A-4147-A177-3AD203B41FA5}">
                      <a16:colId xmlns:a16="http://schemas.microsoft.com/office/drawing/2014/main" val="2823428764"/>
                    </a:ext>
                  </a:extLst>
                </a:gridCol>
                <a:gridCol w="756436">
                  <a:extLst>
                    <a:ext uri="{9D8B030D-6E8A-4147-A177-3AD203B41FA5}">
                      <a16:colId xmlns:a16="http://schemas.microsoft.com/office/drawing/2014/main" val="1035594307"/>
                    </a:ext>
                  </a:extLst>
                </a:gridCol>
              </a:tblGrid>
              <a:tr h="370840">
                <a:tc>
                  <a:txBody>
                    <a:bodyPr/>
                    <a:lstStyle/>
                    <a:p>
                      <a:endParaRPr lang="en-AU" sz="1600" dirty="0"/>
                    </a:p>
                  </a:txBody>
                  <a:tcPr/>
                </a:tc>
                <a:tc>
                  <a:txBody>
                    <a:bodyPr/>
                    <a:lstStyle/>
                    <a:p>
                      <a:pPr algn="ctr"/>
                      <a:r>
                        <a:rPr lang="en-AU" sz="1600" dirty="0"/>
                        <a:t>True</a:t>
                      </a:r>
                    </a:p>
                  </a:txBody>
                  <a:tcPr/>
                </a:tc>
                <a:tc>
                  <a:txBody>
                    <a:bodyPr/>
                    <a:lstStyle/>
                    <a:p>
                      <a:pPr algn="ctr"/>
                      <a:r>
                        <a:rPr lang="en-AU" sz="1600" dirty="0"/>
                        <a:t>False</a:t>
                      </a:r>
                    </a:p>
                  </a:txBody>
                  <a:tcPr/>
                </a:tc>
                <a:extLst>
                  <a:ext uri="{0D108BD9-81ED-4DB2-BD59-A6C34878D82A}">
                    <a16:rowId xmlns:a16="http://schemas.microsoft.com/office/drawing/2014/main" val="1986046296"/>
                  </a:ext>
                </a:extLst>
              </a:tr>
              <a:tr h="370840">
                <a:tc>
                  <a:txBody>
                    <a:bodyPr/>
                    <a:lstStyle/>
                    <a:p>
                      <a:r>
                        <a:rPr lang="en-AU" sz="1600" dirty="0"/>
                        <a:t>Blackbox testing use source code.</a:t>
                      </a:r>
                    </a:p>
                  </a:txBody>
                  <a:tcPr/>
                </a:tc>
                <a:tc>
                  <a:txBody>
                    <a:bodyPr/>
                    <a:lstStyle/>
                    <a:p>
                      <a:pPr algn="ctr"/>
                      <a:endParaRPr lang="en-AU" sz="1600" b="1" dirty="0">
                        <a:solidFill>
                          <a:srgbClr val="00B050"/>
                        </a:solidFill>
                      </a:endParaRPr>
                    </a:p>
                  </a:txBody>
                  <a:tcPr/>
                </a:tc>
                <a:tc>
                  <a:txBody>
                    <a:bodyPr/>
                    <a:lstStyle/>
                    <a:p>
                      <a:pPr algn="ctr"/>
                      <a:endParaRPr lang="en-AU" sz="1600" b="1" dirty="0">
                        <a:solidFill>
                          <a:srgbClr val="00B050"/>
                        </a:solidFill>
                      </a:endParaRPr>
                    </a:p>
                  </a:txBody>
                  <a:tcPr/>
                </a:tc>
                <a:extLst>
                  <a:ext uri="{0D108BD9-81ED-4DB2-BD59-A6C34878D82A}">
                    <a16:rowId xmlns:a16="http://schemas.microsoft.com/office/drawing/2014/main" val="3229766117"/>
                  </a:ext>
                </a:extLst>
              </a:tr>
              <a:tr h="370840">
                <a:tc>
                  <a:txBody>
                    <a:bodyPr/>
                    <a:lstStyle/>
                    <a:p>
                      <a:r>
                        <a:rPr lang="en-AU" sz="1600" dirty="0"/>
                        <a:t>Only way to guarantee no </a:t>
                      </a:r>
                      <a:r>
                        <a:rPr lang="en-AU" sz="1600" dirty="0" err="1"/>
                        <a:t>reentrancy</a:t>
                      </a:r>
                      <a:r>
                        <a:rPr lang="en-AU" sz="1600" dirty="0"/>
                        <a:t> is to use a mutex.</a:t>
                      </a:r>
                    </a:p>
                  </a:txBody>
                  <a:tcPr/>
                </a:tc>
                <a:tc>
                  <a:txBody>
                    <a:bodyPr/>
                    <a:lstStyle/>
                    <a:p>
                      <a:pPr algn="ctr"/>
                      <a:endParaRPr lang="en-AU" sz="1600" b="1" dirty="0">
                        <a:solidFill>
                          <a:srgbClr val="00B050"/>
                        </a:solidFill>
                      </a:endParaRPr>
                    </a:p>
                  </a:txBody>
                  <a:tcPr/>
                </a:tc>
                <a:tc>
                  <a:txBody>
                    <a:bodyPr/>
                    <a:lstStyle/>
                    <a:p>
                      <a:pPr algn="ctr"/>
                      <a:endParaRPr lang="en-AU" sz="1600" b="1" dirty="0">
                        <a:solidFill>
                          <a:srgbClr val="00B050"/>
                        </a:solidFill>
                      </a:endParaRPr>
                    </a:p>
                  </a:txBody>
                  <a:tcPr/>
                </a:tc>
                <a:extLst>
                  <a:ext uri="{0D108BD9-81ED-4DB2-BD59-A6C34878D82A}">
                    <a16:rowId xmlns:a16="http://schemas.microsoft.com/office/drawing/2014/main" val="425814248"/>
                  </a:ext>
                </a:extLst>
              </a:tr>
              <a:tr h="370840">
                <a:tc>
                  <a:txBody>
                    <a:bodyPr/>
                    <a:lstStyle/>
                    <a:p>
                      <a:r>
                        <a:rPr lang="en-AU" sz="1600" dirty="0"/>
                        <a:t>Front running (i.e., TX order dependence) can be avoided by using an oracle to provide the timestamp.</a:t>
                      </a:r>
                    </a:p>
                  </a:txBody>
                  <a:tcPr/>
                </a:tc>
                <a:tc>
                  <a:txBody>
                    <a:bodyPr/>
                    <a:lstStyle/>
                    <a:p>
                      <a:pPr algn="ctr"/>
                      <a:endParaRPr lang="en-AU" sz="1600" b="1" dirty="0">
                        <a:solidFill>
                          <a:srgbClr val="00B050"/>
                        </a:solidFill>
                      </a:endParaRPr>
                    </a:p>
                  </a:txBody>
                  <a:tcPr/>
                </a:tc>
                <a:tc>
                  <a:txBody>
                    <a:bodyPr/>
                    <a:lstStyle/>
                    <a:p>
                      <a:pPr algn="ctr"/>
                      <a:endParaRPr lang="en-AU" sz="1600" b="1" dirty="0">
                        <a:solidFill>
                          <a:srgbClr val="00B050"/>
                        </a:solidFill>
                      </a:endParaRPr>
                    </a:p>
                  </a:txBody>
                  <a:tcPr/>
                </a:tc>
                <a:extLst>
                  <a:ext uri="{0D108BD9-81ED-4DB2-BD59-A6C34878D82A}">
                    <a16:rowId xmlns:a16="http://schemas.microsoft.com/office/drawing/2014/main" val="3333935517"/>
                  </a:ext>
                </a:extLst>
              </a:tr>
              <a:tr h="372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t>One way to overcome DoS while performing multiple refunds is to get recipients to withdraw funds. This is same as breaking the refund loop to a size of one.</a:t>
                      </a:r>
                    </a:p>
                  </a:txBody>
                  <a:tcPr/>
                </a:tc>
                <a:tc>
                  <a:txBody>
                    <a:bodyPr/>
                    <a:lstStyle/>
                    <a:p>
                      <a:pPr algn="ctr"/>
                      <a:endParaRPr lang="en-AU" sz="1600" b="1"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b="1" dirty="0">
                        <a:solidFill>
                          <a:srgbClr val="00B050"/>
                        </a:solidFill>
                      </a:endParaRPr>
                    </a:p>
                  </a:txBody>
                  <a:tcPr/>
                </a:tc>
                <a:extLst>
                  <a:ext uri="{0D108BD9-81ED-4DB2-BD59-A6C34878D82A}">
                    <a16:rowId xmlns:a16="http://schemas.microsoft.com/office/drawing/2014/main" val="76076633"/>
                  </a:ext>
                </a:extLst>
              </a:tr>
            </a:tbl>
          </a:graphicData>
        </a:graphic>
      </p:graphicFrame>
      <p:sp>
        <p:nvSpPr>
          <p:cNvPr id="8" name="Rectangle 7">
            <a:extLst>
              <a:ext uri="{FF2B5EF4-FFF2-40B4-BE49-F238E27FC236}">
                <a16:creationId xmlns:a16="http://schemas.microsoft.com/office/drawing/2014/main" id="{47FFB6E9-0DD9-4AF8-96A9-059ACDEEA544}"/>
              </a:ext>
            </a:extLst>
          </p:cNvPr>
          <p:cNvSpPr/>
          <p:nvPr/>
        </p:nvSpPr>
        <p:spPr>
          <a:xfrm>
            <a:off x="8164833" y="2065412"/>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9" name="Rectangle 8">
            <a:extLst>
              <a:ext uri="{FF2B5EF4-FFF2-40B4-BE49-F238E27FC236}">
                <a16:creationId xmlns:a16="http://schemas.microsoft.com/office/drawing/2014/main" id="{99B2A952-605D-4369-9550-3C9A6365C50C}"/>
              </a:ext>
            </a:extLst>
          </p:cNvPr>
          <p:cNvSpPr/>
          <p:nvPr/>
        </p:nvSpPr>
        <p:spPr>
          <a:xfrm>
            <a:off x="8164833" y="2440048"/>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0" name="Rectangle 9">
            <a:extLst>
              <a:ext uri="{FF2B5EF4-FFF2-40B4-BE49-F238E27FC236}">
                <a16:creationId xmlns:a16="http://schemas.microsoft.com/office/drawing/2014/main" id="{CA387ECF-E166-42C8-B96B-5562689B2475}"/>
              </a:ext>
            </a:extLst>
          </p:cNvPr>
          <p:cNvSpPr/>
          <p:nvPr/>
        </p:nvSpPr>
        <p:spPr>
          <a:xfrm>
            <a:off x="8164833" y="2930747"/>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11" name="Rectangle 10">
            <a:extLst>
              <a:ext uri="{FF2B5EF4-FFF2-40B4-BE49-F238E27FC236}">
                <a16:creationId xmlns:a16="http://schemas.microsoft.com/office/drawing/2014/main" id="{74B2B7C5-CB9F-4046-B710-85AD6678F0D1}"/>
              </a:ext>
            </a:extLst>
          </p:cNvPr>
          <p:cNvSpPr/>
          <p:nvPr/>
        </p:nvSpPr>
        <p:spPr>
          <a:xfrm>
            <a:off x="7380312" y="3667813"/>
            <a:ext cx="357790" cy="369332"/>
          </a:xfrm>
          <a:prstGeom prst="rect">
            <a:avLst/>
          </a:prstGeom>
        </p:spPr>
        <p:txBody>
          <a:bodyPr wrap="none">
            <a:spAutoFit/>
          </a:bodyPr>
          <a:lstStyle/>
          <a:p>
            <a:pPr algn="ctr"/>
            <a:r>
              <a:rPr lang="en-AU" b="1" dirty="0">
                <a:solidFill>
                  <a:srgbClr val="00B050"/>
                </a:solidFill>
                <a:latin typeface="Segoe UI Symbol" panose="020B0502040204020203" pitchFamily="34" charset="0"/>
                <a:ea typeface="Segoe UI Symbol" panose="020B0502040204020203" pitchFamily="34" charset="0"/>
              </a:rPr>
              <a:t>✓</a:t>
            </a:r>
            <a:endParaRPr lang="en-AU" b="1" dirty="0">
              <a:solidFill>
                <a:srgbClr val="00B050"/>
              </a:solidFill>
            </a:endParaRPr>
          </a:p>
        </p:txBody>
      </p:sp>
      <p:sp>
        <p:nvSpPr>
          <p:cNvPr id="4" name="Slide Number Placeholder 3">
            <a:extLst>
              <a:ext uri="{FF2B5EF4-FFF2-40B4-BE49-F238E27FC236}">
                <a16:creationId xmlns:a16="http://schemas.microsoft.com/office/drawing/2014/main" id="{F3CCAB93-0508-7159-B1EE-129152322806}"/>
              </a:ext>
            </a:extLst>
          </p:cNvPr>
          <p:cNvSpPr>
            <a:spLocks noGrp="1"/>
          </p:cNvSpPr>
          <p:nvPr>
            <p:ph type="sldNum" sz="quarter" idx="4"/>
          </p:nvPr>
        </p:nvSpPr>
        <p:spPr/>
        <p:txBody>
          <a:bodyPr/>
          <a:lstStyle/>
          <a:p>
            <a:fld id="{97F98C0B-273E-428A-ABCF-EBED2BA25188}" type="slidenum">
              <a:rPr lang="en-US" smtClean="0"/>
              <a:t>18</a:t>
            </a:fld>
            <a:endParaRPr lang="en-US"/>
          </a:p>
        </p:txBody>
      </p:sp>
    </p:spTree>
    <p:extLst>
      <p:ext uri="{BB962C8B-B14F-4D97-AF65-F5344CB8AC3E}">
        <p14:creationId xmlns:p14="http://schemas.microsoft.com/office/powerpoint/2010/main" val="22913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9644AC-5CFD-47E8-8D86-122A49EA0DA1}"/>
              </a:ext>
            </a:extLst>
          </p:cNvPr>
          <p:cNvSpPr>
            <a:spLocks noGrp="1"/>
          </p:cNvSpPr>
          <p:nvPr>
            <p:ph type="body" sz="quarter" idx="10"/>
          </p:nvPr>
        </p:nvSpPr>
        <p:spPr/>
        <p:txBody>
          <a:bodyPr/>
          <a:lstStyle/>
          <a:p>
            <a:r>
              <a:rPr lang="en-AU" dirty="0"/>
              <a:t>Tools &amp; Techniques</a:t>
            </a:r>
          </a:p>
        </p:txBody>
      </p:sp>
    </p:spTree>
    <p:extLst>
      <p:ext uri="{BB962C8B-B14F-4D97-AF65-F5344CB8AC3E}">
        <p14:creationId xmlns:p14="http://schemas.microsoft.com/office/powerpoint/2010/main" val="144810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21345-AA76-40AA-A4C6-B02555BBB5C9}"/>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4C59DE98-6E43-4B51-A532-268240706265}"/>
              </a:ext>
            </a:extLst>
          </p:cNvPr>
          <p:cNvSpPr>
            <a:spLocks noGrp="1"/>
          </p:cNvSpPr>
          <p:nvPr>
            <p:ph idx="1"/>
          </p:nvPr>
        </p:nvSpPr>
        <p:spPr/>
        <p:txBody>
          <a:bodyPr>
            <a:normAutofit/>
          </a:bodyPr>
          <a:lstStyle/>
          <a:p>
            <a:r>
              <a:rPr lang="en-AU" dirty="0"/>
              <a:t>Importance of testing</a:t>
            </a:r>
          </a:p>
          <a:p>
            <a:r>
              <a:rPr lang="en-AU" dirty="0"/>
              <a:t>Types of testing</a:t>
            </a:r>
          </a:p>
          <a:p>
            <a:r>
              <a:rPr lang="en-AU" dirty="0"/>
              <a:t>Common vulnerabilities &amp; solutions</a:t>
            </a:r>
          </a:p>
          <a:p>
            <a:r>
              <a:rPr lang="en-AU" dirty="0"/>
              <a:t>Tools &amp; techniques</a:t>
            </a:r>
          </a:p>
        </p:txBody>
      </p:sp>
      <p:sp>
        <p:nvSpPr>
          <p:cNvPr id="10" name="Slide Number Placeholder 9">
            <a:extLst>
              <a:ext uri="{FF2B5EF4-FFF2-40B4-BE49-F238E27FC236}">
                <a16:creationId xmlns:a16="http://schemas.microsoft.com/office/drawing/2014/main" id="{91EED253-2174-EFC8-ABBB-19CA82B3AA6B}"/>
              </a:ext>
            </a:extLst>
          </p:cNvPr>
          <p:cNvSpPr>
            <a:spLocks noGrp="1"/>
          </p:cNvSpPr>
          <p:nvPr>
            <p:ph type="sldNum" sz="quarter" idx="4"/>
          </p:nvPr>
        </p:nvSpPr>
        <p:spPr/>
        <p:txBody>
          <a:bodyPr/>
          <a:lstStyle/>
          <a:p>
            <a:fld id="{97F98C0B-273E-428A-ABCF-EBED2BA25188}" type="slidenum">
              <a:rPr lang="en-US" smtClean="0"/>
              <a:t>2</a:t>
            </a:fld>
            <a:endParaRPr lang="en-US"/>
          </a:p>
        </p:txBody>
      </p:sp>
    </p:spTree>
    <p:extLst>
      <p:ext uri="{BB962C8B-B14F-4D97-AF65-F5344CB8AC3E}">
        <p14:creationId xmlns:p14="http://schemas.microsoft.com/office/powerpoint/2010/main" val="3695808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5140C6-37B2-44D1-B466-FF099F19B9F9}"/>
              </a:ext>
            </a:extLst>
          </p:cNvPr>
          <p:cNvSpPr>
            <a:spLocks noGrp="1"/>
          </p:cNvSpPr>
          <p:nvPr>
            <p:ph type="title"/>
          </p:nvPr>
        </p:nvSpPr>
        <p:spPr/>
        <p:txBody>
          <a:bodyPr/>
          <a:lstStyle/>
          <a:p>
            <a:r>
              <a:rPr lang="en-AU" dirty="0"/>
              <a:t>Code Smells</a:t>
            </a:r>
            <a:r>
              <a:rPr lang="en-AU" baseline="30000" dirty="0"/>
              <a:t>[1]</a:t>
            </a:r>
            <a:r>
              <a:rPr lang="en-AU" dirty="0"/>
              <a:t> </a:t>
            </a:r>
          </a:p>
        </p:txBody>
      </p:sp>
      <p:pic>
        <p:nvPicPr>
          <p:cNvPr id="9" name="Picture 8">
            <a:extLst>
              <a:ext uri="{FF2B5EF4-FFF2-40B4-BE49-F238E27FC236}">
                <a16:creationId xmlns:a16="http://schemas.microsoft.com/office/drawing/2014/main" id="{FDA75318-8A03-466E-890E-CA63700B2EDE}"/>
              </a:ext>
            </a:extLst>
          </p:cNvPr>
          <p:cNvPicPr>
            <a:picLocks noChangeAspect="1"/>
          </p:cNvPicPr>
          <p:nvPr/>
        </p:nvPicPr>
        <p:blipFill>
          <a:blip r:embed="rId3"/>
          <a:stretch>
            <a:fillRect/>
          </a:stretch>
        </p:blipFill>
        <p:spPr>
          <a:xfrm>
            <a:off x="83537" y="1440782"/>
            <a:ext cx="4408493" cy="3078000"/>
          </a:xfrm>
          <a:prstGeom prst="rect">
            <a:avLst/>
          </a:prstGeom>
        </p:spPr>
      </p:pic>
      <p:pic>
        <p:nvPicPr>
          <p:cNvPr id="10" name="Picture 9">
            <a:extLst>
              <a:ext uri="{FF2B5EF4-FFF2-40B4-BE49-F238E27FC236}">
                <a16:creationId xmlns:a16="http://schemas.microsoft.com/office/drawing/2014/main" id="{5B629F6B-CB46-4969-AA24-FE05481E2139}"/>
              </a:ext>
            </a:extLst>
          </p:cNvPr>
          <p:cNvPicPr>
            <a:picLocks noChangeAspect="1"/>
          </p:cNvPicPr>
          <p:nvPr/>
        </p:nvPicPr>
        <p:blipFill>
          <a:blip r:embed="rId4"/>
          <a:stretch>
            <a:fillRect/>
          </a:stretch>
        </p:blipFill>
        <p:spPr>
          <a:xfrm>
            <a:off x="4614333" y="1440782"/>
            <a:ext cx="4431258" cy="3078000"/>
          </a:xfrm>
          <a:prstGeom prst="rect">
            <a:avLst/>
          </a:prstGeom>
        </p:spPr>
      </p:pic>
      <p:sp>
        <p:nvSpPr>
          <p:cNvPr id="11" name="TextBox 10">
            <a:extLst>
              <a:ext uri="{FF2B5EF4-FFF2-40B4-BE49-F238E27FC236}">
                <a16:creationId xmlns:a16="http://schemas.microsoft.com/office/drawing/2014/main" id="{E44B2F64-2A61-476B-AFC0-17E2CB21E863}"/>
              </a:ext>
            </a:extLst>
          </p:cNvPr>
          <p:cNvSpPr txBox="1"/>
          <p:nvPr/>
        </p:nvSpPr>
        <p:spPr>
          <a:xfrm>
            <a:off x="648000" y="5265380"/>
            <a:ext cx="7533975" cy="430887"/>
          </a:xfrm>
          <a:prstGeom prst="rect">
            <a:avLst/>
          </a:prstGeom>
          <a:noFill/>
        </p:spPr>
        <p:txBody>
          <a:bodyPr wrap="square" rtlCol="0">
            <a:spAutoFit/>
          </a:bodyPr>
          <a:lstStyle/>
          <a:p>
            <a:r>
              <a:rPr lang="en-AU" sz="1100" dirty="0"/>
              <a:t>[1] Chen, </a:t>
            </a:r>
            <a:r>
              <a:rPr lang="en-AU" sz="1100" dirty="0" err="1"/>
              <a:t>Jiachi</a:t>
            </a:r>
            <a:r>
              <a:rPr lang="en-AU" sz="1100" dirty="0"/>
              <a:t>, Xin Xia, David Lo, John Grundy, Daniel </a:t>
            </a:r>
            <a:r>
              <a:rPr lang="en-AU" sz="1100" dirty="0" err="1"/>
              <a:t>Xiapu</a:t>
            </a:r>
            <a:r>
              <a:rPr lang="en-AU" sz="1100" dirty="0"/>
              <a:t> Luo, and Ting Chen. “Domain Specific Code Smells in Smart Contracts,” </a:t>
            </a:r>
            <a:r>
              <a:rPr lang="en-AU" sz="1100" dirty="0" err="1"/>
              <a:t>arXiv</a:t>
            </a:r>
            <a:r>
              <a:rPr lang="en-AU" sz="1100" dirty="0"/>
              <a:t> preprint arXiv:1905.01467 (2019).</a:t>
            </a:r>
          </a:p>
        </p:txBody>
      </p:sp>
      <p:sp>
        <p:nvSpPr>
          <p:cNvPr id="2" name="Slide Number Placeholder 1">
            <a:extLst>
              <a:ext uri="{FF2B5EF4-FFF2-40B4-BE49-F238E27FC236}">
                <a16:creationId xmlns:a16="http://schemas.microsoft.com/office/drawing/2014/main" id="{96DF4821-5E03-3F19-DC47-3FB5D3829B2D}"/>
              </a:ext>
            </a:extLst>
          </p:cNvPr>
          <p:cNvSpPr>
            <a:spLocks noGrp="1"/>
          </p:cNvSpPr>
          <p:nvPr>
            <p:ph type="sldNum" sz="quarter" idx="4"/>
          </p:nvPr>
        </p:nvSpPr>
        <p:spPr/>
        <p:txBody>
          <a:bodyPr/>
          <a:lstStyle/>
          <a:p>
            <a:fld id="{97F98C0B-273E-428A-ABCF-EBED2BA25188}" type="slidenum">
              <a:rPr lang="en-US" smtClean="0"/>
              <a:t>20</a:t>
            </a:fld>
            <a:endParaRPr lang="en-US"/>
          </a:p>
        </p:txBody>
      </p:sp>
    </p:spTree>
    <p:extLst>
      <p:ext uri="{BB962C8B-B14F-4D97-AF65-F5344CB8AC3E}">
        <p14:creationId xmlns:p14="http://schemas.microsoft.com/office/powerpoint/2010/main" val="64796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142C30-CCDB-4D5A-A9CA-EDA0CB2B1240}"/>
              </a:ext>
            </a:extLst>
          </p:cNvPr>
          <p:cNvPicPr>
            <a:picLocks noChangeAspect="1"/>
          </p:cNvPicPr>
          <p:nvPr/>
        </p:nvPicPr>
        <p:blipFill>
          <a:blip r:embed="rId3"/>
          <a:stretch>
            <a:fillRect/>
          </a:stretch>
        </p:blipFill>
        <p:spPr>
          <a:xfrm>
            <a:off x="4255045" y="1561356"/>
            <a:ext cx="4493419" cy="3414713"/>
          </a:xfrm>
          <a:prstGeom prst="rect">
            <a:avLst/>
          </a:prstGeom>
        </p:spPr>
      </p:pic>
      <p:sp>
        <p:nvSpPr>
          <p:cNvPr id="6" name="Content Placeholder 5">
            <a:extLst>
              <a:ext uri="{FF2B5EF4-FFF2-40B4-BE49-F238E27FC236}">
                <a16:creationId xmlns:a16="http://schemas.microsoft.com/office/drawing/2014/main" id="{310E2F8B-E57F-4B0A-A0FD-1D4118F1182B}"/>
              </a:ext>
            </a:extLst>
          </p:cNvPr>
          <p:cNvSpPr>
            <a:spLocks noGrp="1"/>
          </p:cNvSpPr>
          <p:nvPr>
            <p:ph idx="1"/>
          </p:nvPr>
        </p:nvSpPr>
        <p:spPr>
          <a:xfrm>
            <a:off x="648002" y="1272399"/>
            <a:ext cx="3607044" cy="3823476"/>
          </a:xfrm>
        </p:spPr>
        <p:txBody>
          <a:bodyPr>
            <a:normAutofit fontScale="92500" lnSpcReduction="20000"/>
          </a:bodyPr>
          <a:lstStyle/>
          <a:p>
            <a:r>
              <a:rPr lang="en-AU" dirty="0"/>
              <a:t>Fuzz testing – Automated testing by providing invalid, unexpected, or random data as inputs</a:t>
            </a:r>
          </a:p>
          <a:p>
            <a:r>
              <a:rPr lang="en-AU" dirty="0"/>
              <a:t>Set of test oracles</a:t>
            </a:r>
          </a:p>
          <a:p>
            <a:pPr lvl="1"/>
            <a:r>
              <a:rPr lang="en-AU" sz="1700" dirty="0"/>
              <a:t>Gasless </a:t>
            </a:r>
            <a:r>
              <a:rPr lang="en-AU" sz="1700" dirty="0" err="1"/>
              <a:t>address.send</a:t>
            </a:r>
            <a:endParaRPr lang="en-AU" sz="1700" dirty="0"/>
          </a:p>
          <a:p>
            <a:pPr lvl="1"/>
            <a:r>
              <a:rPr lang="en-AU" sz="1700" dirty="0"/>
              <a:t>Exception disorder</a:t>
            </a:r>
          </a:p>
          <a:p>
            <a:pPr lvl="1"/>
            <a:r>
              <a:rPr lang="en-AU" sz="1700" dirty="0" err="1"/>
              <a:t>Reentrancy</a:t>
            </a:r>
            <a:endParaRPr lang="en-AU" sz="1700" dirty="0"/>
          </a:p>
          <a:p>
            <a:pPr lvl="1"/>
            <a:r>
              <a:rPr lang="en-AU" sz="1700" dirty="0"/>
              <a:t>Timestamp dependency</a:t>
            </a:r>
          </a:p>
          <a:p>
            <a:pPr lvl="1"/>
            <a:r>
              <a:rPr lang="en-AU" sz="1700" dirty="0"/>
              <a:t>Block no dependency</a:t>
            </a:r>
          </a:p>
          <a:p>
            <a:pPr lvl="1"/>
            <a:r>
              <a:rPr lang="en-AU" sz="1700" dirty="0"/>
              <a:t>Dangerous delegate calls</a:t>
            </a:r>
          </a:p>
          <a:p>
            <a:pPr lvl="1"/>
            <a:r>
              <a:rPr lang="en-AU" sz="1700" dirty="0"/>
              <a:t>Freezing Ether</a:t>
            </a:r>
          </a:p>
          <a:p>
            <a:r>
              <a:rPr lang="en-AU" dirty="0"/>
              <a:t>Critique</a:t>
            </a:r>
          </a:p>
          <a:p>
            <a:pPr lvl="1"/>
            <a:r>
              <a:rPr lang="en-AU" sz="1700" dirty="0"/>
              <a:t>+ Dynamic testing</a:t>
            </a:r>
          </a:p>
          <a:p>
            <a:pPr lvl="1"/>
            <a:r>
              <a:rPr lang="en-AU" sz="1700" dirty="0"/>
              <a:t>- High rate of false negatives</a:t>
            </a:r>
          </a:p>
          <a:p>
            <a:pPr lvl="1"/>
            <a:r>
              <a:rPr lang="en-AU" sz="1700" dirty="0"/>
              <a:t>- Depends on quality of test oracles</a:t>
            </a:r>
          </a:p>
        </p:txBody>
      </p:sp>
      <p:sp>
        <p:nvSpPr>
          <p:cNvPr id="5" name="Title 4">
            <a:extLst>
              <a:ext uri="{FF2B5EF4-FFF2-40B4-BE49-F238E27FC236}">
                <a16:creationId xmlns:a16="http://schemas.microsoft.com/office/drawing/2014/main" id="{C03FED95-6BC4-41F2-89EA-EEEB00C2E0C9}"/>
              </a:ext>
            </a:extLst>
          </p:cNvPr>
          <p:cNvSpPr>
            <a:spLocks noGrp="1"/>
          </p:cNvSpPr>
          <p:nvPr>
            <p:ph type="title"/>
          </p:nvPr>
        </p:nvSpPr>
        <p:spPr>
          <a:xfrm>
            <a:off x="648000" y="287999"/>
            <a:ext cx="7911798" cy="648000"/>
          </a:xfrm>
        </p:spPr>
        <p:txBody>
          <a:bodyPr>
            <a:noAutofit/>
          </a:bodyPr>
          <a:lstStyle/>
          <a:p>
            <a:r>
              <a:rPr lang="en-AU" sz="2800" dirty="0" err="1"/>
              <a:t>ContractFuzzer</a:t>
            </a:r>
            <a:r>
              <a:rPr lang="en-AU" sz="2800" baseline="30000" dirty="0"/>
              <a:t>[2]</a:t>
            </a:r>
            <a:r>
              <a:rPr lang="en-AU" sz="2800" dirty="0"/>
              <a:t> – Fuzzing SCs for Vulnerability Detection</a:t>
            </a:r>
          </a:p>
        </p:txBody>
      </p:sp>
      <p:sp>
        <p:nvSpPr>
          <p:cNvPr id="8" name="TextBox 7">
            <a:extLst>
              <a:ext uri="{FF2B5EF4-FFF2-40B4-BE49-F238E27FC236}">
                <a16:creationId xmlns:a16="http://schemas.microsoft.com/office/drawing/2014/main" id="{529AD43A-4C29-47CF-9645-9ED9B329C49A}"/>
              </a:ext>
            </a:extLst>
          </p:cNvPr>
          <p:cNvSpPr txBox="1"/>
          <p:nvPr/>
        </p:nvSpPr>
        <p:spPr>
          <a:xfrm>
            <a:off x="611561" y="5233764"/>
            <a:ext cx="7272808" cy="430887"/>
          </a:xfrm>
          <a:prstGeom prst="rect">
            <a:avLst/>
          </a:prstGeom>
          <a:noFill/>
        </p:spPr>
        <p:txBody>
          <a:bodyPr wrap="square" rtlCol="0">
            <a:spAutoFit/>
          </a:bodyPr>
          <a:lstStyle/>
          <a:p>
            <a:r>
              <a:rPr lang="en-AU" sz="1100" dirty="0"/>
              <a:t>[2] Jiang, Bo, Ye Liu, and W. K. Chan. “</a:t>
            </a:r>
            <a:r>
              <a:rPr lang="en-AU" sz="1100" dirty="0" err="1"/>
              <a:t>Contractfuzzer</a:t>
            </a:r>
            <a:r>
              <a:rPr lang="en-AU" sz="1100" dirty="0"/>
              <a:t>: Fuzzing smart contracts for vulnerability detection,” In Proc. 33rd ACM/IEEE Intl. Conf. on Automated Software Engineering, pp. 259-269. ACM, 2018.</a:t>
            </a:r>
          </a:p>
        </p:txBody>
      </p:sp>
      <p:sp>
        <p:nvSpPr>
          <p:cNvPr id="2" name="Slide Number Placeholder 1">
            <a:extLst>
              <a:ext uri="{FF2B5EF4-FFF2-40B4-BE49-F238E27FC236}">
                <a16:creationId xmlns:a16="http://schemas.microsoft.com/office/drawing/2014/main" id="{BEAF948C-B62C-0895-0FE8-CA68583E2152}"/>
              </a:ext>
            </a:extLst>
          </p:cNvPr>
          <p:cNvSpPr>
            <a:spLocks noGrp="1"/>
          </p:cNvSpPr>
          <p:nvPr>
            <p:ph type="sldNum" sz="quarter" idx="4"/>
          </p:nvPr>
        </p:nvSpPr>
        <p:spPr/>
        <p:txBody>
          <a:bodyPr/>
          <a:lstStyle/>
          <a:p>
            <a:fld id="{97F98C0B-273E-428A-ABCF-EBED2BA25188}" type="slidenum">
              <a:rPr lang="en-US" smtClean="0"/>
              <a:t>21</a:t>
            </a:fld>
            <a:endParaRPr lang="en-US"/>
          </a:p>
        </p:txBody>
      </p:sp>
    </p:spTree>
    <p:extLst>
      <p:ext uri="{BB962C8B-B14F-4D97-AF65-F5344CB8AC3E}">
        <p14:creationId xmlns:p14="http://schemas.microsoft.com/office/powerpoint/2010/main" val="624974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D7C98D-8139-4F83-BB84-6467C466F2F8}"/>
              </a:ext>
            </a:extLst>
          </p:cNvPr>
          <p:cNvPicPr>
            <a:picLocks noChangeAspect="1"/>
          </p:cNvPicPr>
          <p:nvPr/>
        </p:nvPicPr>
        <p:blipFill>
          <a:blip r:embed="rId3"/>
          <a:stretch>
            <a:fillRect/>
          </a:stretch>
        </p:blipFill>
        <p:spPr>
          <a:xfrm>
            <a:off x="5345038" y="1587420"/>
            <a:ext cx="3651429" cy="1620000"/>
          </a:xfrm>
          <a:prstGeom prst="rect">
            <a:avLst/>
          </a:prstGeom>
        </p:spPr>
      </p:pic>
      <p:sp>
        <p:nvSpPr>
          <p:cNvPr id="2" name="Content Placeholder 1">
            <a:extLst>
              <a:ext uri="{FF2B5EF4-FFF2-40B4-BE49-F238E27FC236}">
                <a16:creationId xmlns:a16="http://schemas.microsoft.com/office/drawing/2014/main" id="{54F80DCA-6FD0-422E-BEF2-C52C99630854}"/>
              </a:ext>
            </a:extLst>
          </p:cNvPr>
          <p:cNvSpPr>
            <a:spLocks noGrp="1"/>
          </p:cNvSpPr>
          <p:nvPr>
            <p:ph idx="1"/>
          </p:nvPr>
        </p:nvSpPr>
        <p:spPr/>
        <p:txBody>
          <a:bodyPr>
            <a:normAutofit fontScale="92500" lnSpcReduction="10000"/>
          </a:bodyPr>
          <a:lstStyle/>
          <a:p>
            <a:r>
              <a:rPr lang="en-AU" dirty="0"/>
              <a:t>Automatic formal verification of SCs using abstract interpretation &amp; symbolic model checking</a:t>
            </a:r>
          </a:p>
          <a:p>
            <a:r>
              <a:rPr lang="en-AU" dirty="0"/>
              <a:t>Focuses on</a:t>
            </a:r>
          </a:p>
          <a:p>
            <a:pPr lvl="1"/>
            <a:r>
              <a:rPr lang="en-AU" sz="1800" dirty="0"/>
              <a:t>Correctness – Safe programming practices</a:t>
            </a:r>
          </a:p>
          <a:p>
            <a:pPr lvl="1"/>
            <a:r>
              <a:rPr lang="en-AU" sz="1800" dirty="0"/>
              <a:t>Fairness – Follow business logic</a:t>
            </a:r>
          </a:p>
          <a:p>
            <a:r>
              <a:rPr lang="en-AU" dirty="0"/>
              <a:t>Technique</a:t>
            </a:r>
          </a:p>
          <a:p>
            <a:pPr lvl="1"/>
            <a:r>
              <a:rPr lang="en-AU" sz="1800" dirty="0"/>
              <a:t>Policy builder</a:t>
            </a:r>
          </a:p>
          <a:p>
            <a:pPr lvl="2"/>
            <a:r>
              <a:rPr lang="en-AU" sz="1800" dirty="0"/>
              <a:t>Abstract language to model smart contract behaviour</a:t>
            </a:r>
          </a:p>
          <a:p>
            <a:pPr lvl="1"/>
            <a:r>
              <a:rPr lang="en-AU" sz="1800" dirty="0"/>
              <a:t>Source code translator</a:t>
            </a:r>
          </a:p>
          <a:p>
            <a:pPr lvl="2"/>
            <a:r>
              <a:rPr lang="en-AU" sz="1800" dirty="0"/>
              <a:t>Solidity to LLVM bytecode</a:t>
            </a:r>
          </a:p>
          <a:p>
            <a:pPr lvl="2"/>
            <a:r>
              <a:rPr lang="en-AU" sz="1800" dirty="0"/>
              <a:t>Add policy conditions as assert statements</a:t>
            </a:r>
          </a:p>
          <a:p>
            <a:pPr lvl="1"/>
            <a:r>
              <a:rPr lang="en-AU" sz="1800" dirty="0"/>
              <a:t>Verifier</a:t>
            </a:r>
          </a:p>
          <a:p>
            <a:pPr lvl="2"/>
            <a:r>
              <a:rPr lang="en-AU" sz="1800" dirty="0"/>
              <a:t>Check assertion violations</a:t>
            </a:r>
          </a:p>
        </p:txBody>
      </p:sp>
      <p:sp>
        <p:nvSpPr>
          <p:cNvPr id="3" name="Title 2">
            <a:extLst>
              <a:ext uri="{FF2B5EF4-FFF2-40B4-BE49-F238E27FC236}">
                <a16:creationId xmlns:a16="http://schemas.microsoft.com/office/drawing/2014/main" id="{9C38A2E8-537A-42E3-BFFB-90DA7F4168DF}"/>
              </a:ext>
            </a:extLst>
          </p:cNvPr>
          <p:cNvSpPr>
            <a:spLocks noGrp="1"/>
          </p:cNvSpPr>
          <p:nvPr>
            <p:ph type="title"/>
          </p:nvPr>
        </p:nvSpPr>
        <p:spPr>
          <a:xfrm>
            <a:off x="648000" y="287999"/>
            <a:ext cx="7911798" cy="648000"/>
          </a:xfrm>
        </p:spPr>
        <p:txBody>
          <a:bodyPr>
            <a:normAutofit/>
          </a:bodyPr>
          <a:lstStyle/>
          <a:p>
            <a:r>
              <a:rPr lang="en-AU" dirty="0"/>
              <a:t>ZEUS – Analysing Safety of Smart Contracts</a:t>
            </a:r>
            <a:r>
              <a:rPr lang="en-AU" baseline="30000" dirty="0"/>
              <a:t>[3]</a:t>
            </a:r>
            <a:r>
              <a:rPr lang="en-AU" dirty="0"/>
              <a:t> </a:t>
            </a:r>
          </a:p>
        </p:txBody>
      </p:sp>
      <p:sp>
        <p:nvSpPr>
          <p:cNvPr id="7" name="TextBox 6">
            <a:extLst>
              <a:ext uri="{FF2B5EF4-FFF2-40B4-BE49-F238E27FC236}">
                <a16:creationId xmlns:a16="http://schemas.microsoft.com/office/drawing/2014/main" id="{97E7C586-F1C6-459D-A413-049702865B59}"/>
              </a:ext>
            </a:extLst>
          </p:cNvPr>
          <p:cNvSpPr txBox="1"/>
          <p:nvPr/>
        </p:nvSpPr>
        <p:spPr>
          <a:xfrm>
            <a:off x="542371" y="5214148"/>
            <a:ext cx="7341997" cy="430887"/>
          </a:xfrm>
          <a:prstGeom prst="rect">
            <a:avLst/>
          </a:prstGeom>
          <a:noFill/>
        </p:spPr>
        <p:txBody>
          <a:bodyPr wrap="square" rtlCol="0">
            <a:spAutoFit/>
          </a:bodyPr>
          <a:lstStyle/>
          <a:p>
            <a:r>
              <a:rPr lang="en-AU" sz="1100" dirty="0"/>
              <a:t>[3] Kalra, </a:t>
            </a:r>
            <a:r>
              <a:rPr lang="en-AU" sz="1100" dirty="0" err="1"/>
              <a:t>Sukrit</a:t>
            </a:r>
            <a:r>
              <a:rPr lang="en-AU" sz="1100" dirty="0"/>
              <a:t> et al., “ZEUS: </a:t>
            </a:r>
            <a:r>
              <a:rPr lang="en-AU" sz="1100" dirty="0" err="1"/>
              <a:t>Analyzing</a:t>
            </a:r>
            <a:r>
              <a:rPr lang="en-AU" sz="1100" dirty="0"/>
              <a:t> Safety of Smart Contracts,” In Network and Distributed Systems Security (NDSS) Symposium, Feb. 2018.</a:t>
            </a:r>
          </a:p>
        </p:txBody>
      </p:sp>
      <p:sp>
        <p:nvSpPr>
          <p:cNvPr id="4" name="Slide Number Placeholder 3">
            <a:extLst>
              <a:ext uri="{FF2B5EF4-FFF2-40B4-BE49-F238E27FC236}">
                <a16:creationId xmlns:a16="http://schemas.microsoft.com/office/drawing/2014/main" id="{2111DF5E-8474-026D-9455-09AC585BCC6D}"/>
              </a:ext>
            </a:extLst>
          </p:cNvPr>
          <p:cNvSpPr>
            <a:spLocks noGrp="1"/>
          </p:cNvSpPr>
          <p:nvPr>
            <p:ph type="sldNum" sz="quarter" idx="4"/>
          </p:nvPr>
        </p:nvSpPr>
        <p:spPr/>
        <p:txBody>
          <a:bodyPr/>
          <a:lstStyle/>
          <a:p>
            <a:fld id="{97F98C0B-273E-428A-ABCF-EBED2BA25188}" type="slidenum">
              <a:rPr lang="en-US" smtClean="0"/>
              <a:t>22</a:t>
            </a:fld>
            <a:endParaRPr lang="en-US"/>
          </a:p>
        </p:txBody>
      </p:sp>
    </p:spTree>
    <p:extLst>
      <p:ext uri="{BB962C8B-B14F-4D97-AF65-F5344CB8AC3E}">
        <p14:creationId xmlns:p14="http://schemas.microsoft.com/office/powerpoint/2010/main" val="24366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1AC45A-EE62-42D8-BD57-8B8A21E7DEB9}"/>
              </a:ext>
            </a:extLst>
          </p:cNvPr>
          <p:cNvPicPr>
            <a:picLocks noChangeAspect="1"/>
          </p:cNvPicPr>
          <p:nvPr/>
        </p:nvPicPr>
        <p:blipFill>
          <a:blip r:embed="rId3"/>
          <a:stretch>
            <a:fillRect/>
          </a:stretch>
        </p:blipFill>
        <p:spPr>
          <a:xfrm>
            <a:off x="563709" y="1103221"/>
            <a:ext cx="4292187" cy="2812876"/>
          </a:xfrm>
          <a:prstGeom prst="rect">
            <a:avLst/>
          </a:prstGeom>
        </p:spPr>
      </p:pic>
      <p:pic>
        <p:nvPicPr>
          <p:cNvPr id="7" name="Picture 6">
            <a:extLst>
              <a:ext uri="{FF2B5EF4-FFF2-40B4-BE49-F238E27FC236}">
                <a16:creationId xmlns:a16="http://schemas.microsoft.com/office/drawing/2014/main" id="{960A12F9-E18A-4171-AD5D-288BC96B2665}"/>
              </a:ext>
            </a:extLst>
          </p:cNvPr>
          <p:cNvPicPr>
            <a:picLocks noChangeAspect="1"/>
          </p:cNvPicPr>
          <p:nvPr/>
        </p:nvPicPr>
        <p:blipFill>
          <a:blip r:embed="rId4"/>
          <a:stretch>
            <a:fillRect/>
          </a:stretch>
        </p:blipFill>
        <p:spPr>
          <a:xfrm>
            <a:off x="584213" y="3882956"/>
            <a:ext cx="4507521" cy="1796968"/>
          </a:xfrm>
          <a:prstGeom prst="rect">
            <a:avLst/>
          </a:prstGeom>
        </p:spPr>
      </p:pic>
      <p:sp>
        <p:nvSpPr>
          <p:cNvPr id="2" name="Content Placeholder 1">
            <a:extLst>
              <a:ext uri="{FF2B5EF4-FFF2-40B4-BE49-F238E27FC236}">
                <a16:creationId xmlns:a16="http://schemas.microsoft.com/office/drawing/2014/main" id="{4D72E932-E0E7-4868-999A-1FF745A2AFEF}"/>
              </a:ext>
            </a:extLst>
          </p:cNvPr>
          <p:cNvSpPr>
            <a:spLocks noGrp="1"/>
          </p:cNvSpPr>
          <p:nvPr>
            <p:ph idx="1"/>
          </p:nvPr>
        </p:nvSpPr>
        <p:spPr>
          <a:xfrm>
            <a:off x="4843462" y="1273175"/>
            <a:ext cx="3716337" cy="3695700"/>
          </a:xfrm>
        </p:spPr>
        <p:txBody>
          <a:bodyPr>
            <a:normAutofit/>
          </a:bodyPr>
          <a:lstStyle/>
          <a:p>
            <a:r>
              <a:rPr lang="en-AU" dirty="0"/>
              <a:t>Performance</a:t>
            </a:r>
          </a:p>
          <a:p>
            <a:pPr lvl="1"/>
            <a:r>
              <a:rPr lang="en-AU" dirty="0"/>
              <a:t>Tested with 1,524 unique contracts</a:t>
            </a:r>
          </a:p>
          <a:p>
            <a:pPr lvl="1"/>
            <a:r>
              <a:rPr lang="en-AU" dirty="0"/>
              <a:t>Found 94.6% of them to be vulnerable</a:t>
            </a:r>
          </a:p>
          <a:p>
            <a:pPr lvl="1"/>
            <a:r>
              <a:rPr lang="en-AU" dirty="0"/>
              <a:t>Test within seconds</a:t>
            </a:r>
          </a:p>
          <a:p>
            <a:pPr lvl="1"/>
            <a:r>
              <a:rPr lang="en-AU" dirty="0"/>
              <a:t>No false negatives &amp; few false positives</a:t>
            </a:r>
          </a:p>
          <a:p>
            <a:r>
              <a:rPr lang="en-AU" dirty="0"/>
              <a:t>Critique</a:t>
            </a:r>
          </a:p>
          <a:p>
            <a:pPr lvl="1"/>
            <a:r>
              <a:rPr lang="en-AU" dirty="0"/>
              <a:t>+ Static testing</a:t>
            </a:r>
          </a:p>
          <a:p>
            <a:pPr lvl="1"/>
            <a:r>
              <a:rPr lang="en-AU" dirty="0"/>
              <a:t>- User needs to provide policy document</a:t>
            </a:r>
          </a:p>
          <a:p>
            <a:pPr lvl="1"/>
            <a:r>
              <a:rPr lang="en-AU" dirty="0"/>
              <a:t>- Can check only for pre-coded issues</a:t>
            </a:r>
          </a:p>
          <a:p>
            <a:pPr lvl="1"/>
            <a:r>
              <a:rPr lang="en-AU" dirty="0"/>
              <a:t>- CPU &amp; memory expensive</a:t>
            </a:r>
          </a:p>
          <a:p>
            <a:pPr lvl="1"/>
            <a:r>
              <a:rPr lang="en-AU" dirty="0"/>
              <a:t>- No multi-function/contract testing</a:t>
            </a:r>
          </a:p>
        </p:txBody>
      </p:sp>
      <p:sp>
        <p:nvSpPr>
          <p:cNvPr id="3" name="Title 2">
            <a:extLst>
              <a:ext uri="{FF2B5EF4-FFF2-40B4-BE49-F238E27FC236}">
                <a16:creationId xmlns:a16="http://schemas.microsoft.com/office/drawing/2014/main" id="{FB3FE3C8-2297-4BA5-BFF1-9CD963462E65}"/>
              </a:ext>
            </a:extLst>
          </p:cNvPr>
          <p:cNvSpPr>
            <a:spLocks noGrp="1"/>
          </p:cNvSpPr>
          <p:nvPr>
            <p:ph type="title"/>
          </p:nvPr>
        </p:nvSpPr>
        <p:spPr>
          <a:xfrm>
            <a:off x="648000" y="287999"/>
            <a:ext cx="6631640" cy="648000"/>
          </a:xfrm>
        </p:spPr>
        <p:txBody>
          <a:bodyPr/>
          <a:lstStyle/>
          <a:p>
            <a:r>
              <a:rPr lang="en-AU" dirty="0"/>
              <a:t>ZEUS (Cont.)</a:t>
            </a:r>
          </a:p>
        </p:txBody>
      </p:sp>
      <p:sp>
        <p:nvSpPr>
          <p:cNvPr id="4" name="Slide Number Placeholder 3">
            <a:extLst>
              <a:ext uri="{FF2B5EF4-FFF2-40B4-BE49-F238E27FC236}">
                <a16:creationId xmlns:a16="http://schemas.microsoft.com/office/drawing/2014/main" id="{3B8176A0-9D14-C3C4-8CC3-DD4F17CF9330}"/>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23</a:t>
            </a:fld>
            <a:endParaRPr lang="en-US"/>
          </a:p>
        </p:txBody>
      </p:sp>
    </p:spTree>
    <p:extLst>
      <p:ext uri="{BB962C8B-B14F-4D97-AF65-F5344CB8AC3E}">
        <p14:creationId xmlns:p14="http://schemas.microsoft.com/office/powerpoint/2010/main" val="2115879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B9E719-D059-4047-9ECD-94EE1ED15454}"/>
              </a:ext>
            </a:extLst>
          </p:cNvPr>
          <p:cNvPicPr>
            <a:picLocks noChangeAspect="1"/>
          </p:cNvPicPr>
          <p:nvPr/>
        </p:nvPicPr>
        <p:blipFill>
          <a:blip r:embed="rId3"/>
          <a:stretch>
            <a:fillRect/>
          </a:stretch>
        </p:blipFill>
        <p:spPr>
          <a:xfrm>
            <a:off x="1005831" y="2056731"/>
            <a:ext cx="7311849" cy="2412000"/>
          </a:xfrm>
          <a:prstGeom prst="rect">
            <a:avLst/>
          </a:prstGeom>
        </p:spPr>
      </p:pic>
      <p:sp>
        <p:nvSpPr>
          <p:cNvPr id="2" name="Content Placeholder 1">
            <a:extLst>
              <a:ext uri="{FF2B5EF4-FFF2-40B4-BE49-F238E27FC236}">
                <a16:creationId xmlns:a16="http://schemas.microsoft.com/office/drawing/2014/main" id="{3D0C3E76-2BE2-4616-B5AE-C03E5584EE76}"/>
              </a:ext>
            </a:extLst>
          </p:cNvPr>
          <p:cNvSpPr>
            <a:spLocks noGrp="1"/>
          </p:cNvSpPr>
          <p:nvPr>
            <p:ph idx="1"/>
          </p:nvPr>
        </p:nvSpPr>
        <p:spPr/>
        <p:txBody>
          <a:bodyPr/>
          <a:lstStyle/>
          <a:p>
            <a:r>
              <a:rPr lang="en-AU" dirty="0"/>
              <a:t>Use an intermediate representation called Slither</a:t>
            </a:r>
          </a:p>
          <a:p>
            <a:r>
              <a:rPr lang="en-AU" dirty="0"/>
              <a:t>Supports security testing, code optimization, review, &amp; user understanding</a:t>
            </a:r>
          </a:p>
          <a:p>
            <a:endParaRPr lang="en-AU" dirty="0"/>
          </a:p>
        </p:txBody>
      </p:sp>
      <p:sp>
        <p:nvSpPr>
          <p:cNvPr id="3" name="Title 2">
            <a:extLst>
              <a:ext uri="{FF2B5EF4-FFF2-40B4-BE49-F238E27FC236}">
                <a16:creationId xmlns:a16="http://schemas.microsoft.com/office/drawing/2014/main" id="{D03DA375-86FC-4595-9362-7341ABCA2DEE}"/>
              </a:ext>
            </a:extLst>
          </p:cNvPr>
          <p:cNvSpPr>
            <a:spLocks noGrp="1"/>
          </p:cNvSpPr>
          <p:nvPr>
            <p:ph type="title"/>
          </p:nvPr>
        </p:nvSpPr>
        <p:spPr>
          <a:xfrm>
            <a:off x="648000" y="287999"/>
            <a:ext cx="7911798" cy="648000"/>
          </a:xfrm>
        </p:spPr>
        <p:txBody>
          <a:bodyPr>
            <a:normAutofit fontScale="90000"/>
          </a:bodyPr>
          <a:lstStyle/>
          <a:p>
            <a:r>
              <a:rPr lang="en-AU" dirty="0"/>
              <a:t>Slither – A Static Analysis Framework for SCs</a:t>
            </a:r>
            <a:r>
              <a:rPr lang="en-AU" baseline="30000" dirty="0"/>
              <a:t>[4]</a:t>
            </a:r>
            <a:endParaRPr lang="en-AU" dirty="0"/>
          </a:p>
        </p:txBody>
      </p:sp>
      <p:sp>
        <p:nvSpPr>
          <p:cNvPr id="7" name="Rectangle 6">
            <a:extLst>
              <a:ext uri="{FF2B5EF4-FFF2-40B4-BE49-F238E27FC236}">
                <a16:creationId xmlns:a16="http://schemas.microsoft.com/office/drawing/2014/main" id="{30E90B95-9BCC-4CAA-A7D1-5146A5E65C92}"/>
              </a:ext>
            </a:extLst>
          </p:cNvPr>
          <p:cNvSpPr/>
          <p:nvPr/>
        </p:nvSpPr>
        <p:spPr>
          <a:xfrm>
            <a:off x="648000" y="5265380"/>
            <a:ext cx="7776864" cy="430887"/>
          </a:xfrm>
          <a:prstGeom prst="rect">
            <a:avLst/>
          </a:prstGeom>
        </p:spPr>
        <p:txBody>
          <a:bodyPr wrap="square">
            <a:spAutoFit/>
          </a:bodyPr>
          <a:lstStyle/>
          <a:p>
            <a:r>
              <a:rPr lang="en-AU" sz="1100" dirty="0"/>
              <a:t>[4] Feist, </a:t>
            </a:r>
            <a:r>
              <a:rPr lang="en-AU" sz="1100" dirty="0" err="1"/>
              <a:t>Josselin</a:t>
            </a:r>
            <a:r>
              <a:rPr lang="en-AU" sz="1100" dirty="0"/>
              <a:t>, Gustavo </a:t>
            </a:r>
            <a:r>
              <a:rPr lang="en-AU" sz="1100" dirty="0" err="1"/>
              <a:t>Grieco</a:t>
            </a:r>
            <a:r>
              <a:rPr lang="en-AU" sz="1100" dirty="0"/>
              <a:t>, and Alex </a:t>
            </a:r>
            <a:r>
              <a:rPr lang="en-AU" sz="1100" dirty="0" err="1"/>
              <a:t>Groce</a:t>
            </a:r>
            <a:r>
              <a:rPr lang="en-AU" sz="1100" dirty="0"/>
              <a:t>. “Slither: a static analysis framework for smart contracts,” In 2019 IEEE/ACM 2nd Intl. Workshop on Emerging Trends in Software Engineering for Blockchain (WETSEB), pp. 8-15. IEEE, 2019.</a:t>
            </a:r>
          </a:p>
        </p:txBody>
      </p:sp>
      <p:sp>
        <p:nvSpPr>
          <p:cNvPr id="4" name="Slide Number Placeholder 3">
            <a:extLst>
              <a:ext uri="{FF2B5EF4-FFF2-40B4-BE49-F238E27FC236}">
                <a16:creationId xmlns:a16="http://schemas.microsoft.com/office/drawing/2014/main" id="{088E4FB2-49D2-4832-2C79-90AF57BC0F0A}"/>
              </a:ext>
            </a:extLst>
          </p:cNvPr>
          <p:cNvSpPr>
            <a:spLocks noGrp="1"/>
          </p:cNvSpPr>
          <p:nvPr>
            <p:ph type="sldNum" sz="quarter" idx="4"/>
          </p:nvPr>
        </p:nvSpPr>
        <p:spPr/>
        <p:txBody>
          <a:bodyPr/>
          <a:lstStyle/>
          <a:p>
            <a:fld id="{97F98C0B-273E-428A-ABCF-EBED2BA25188}" type="slidenum">
              <a:rPr lang="en-US" smtClean="0"/>
              <a:t>24</a:t>
            </a:fld>
            <a:endParaRPr lang="en-US" dirty="0"/>
          </a:p>
        </p:txBody>
      </p:sp>
    </p:spTree>
    <p:extLst>
      <p:ext uri="{BB962C8B-B14F-4D97-AF65-F5344CB8AC3E}">
        <p14:creationId xmlns:p14="http://schemas.microsoft.com/office/powerpoint/2010/main" val="1184945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275848-C385-4CBA-A99F-2442BB392FAF}"/>
              </a:ext>
            </a:extLst>
          </p:cNvPr>
          <p:cNvSpPr>
            <a:spLocks noGrp="1"/>
          </p:cNvSpPr>
          <p:nvPr>
            <p:ph type="title"/>
          </p:nvPr>
        </p:nvSpPr>
        <p:spPr/>
        <p:txBody>
          <a:bodyPr/>
          <a:lstStyle/>
          <a:p>
            <a:r>
              <a:rPr lang="en-AU" dirty="0"/>
              <a:t>Other Tools</a:t>
            </a:r>
            <a:r>
              <a:rPr lang="en-AU" baseline="30000" dirty="0"/>
              <a:t>[5]</a:t>
            </a:r>
            <a:endParaRPr lang="en-AU" dirty="0"/>
          </a:p>
        </p:txBody>
      </p:sp>
      <p:pic>
        <p:nvPicPr>
          <p:cNvPr id="7" name="Content Placeholder 4">
            <a:extLst>
              <a:ext uri="{FF2B5EF4-FFF2-40B4-BE49-F238E27FC236}">
                <a16:creationId xmlns:a16="http://schemas.microsoft.com/office/drawing/2014/main" id="{FC036A01-28CE-45EE-84D6-2D3E6A2B486D}"/>
              </a:ext>
            </a:extLst>
          </p:cNvPr>
          <p:cNvPicPr>
            <a:picLocks noChangeAspect="1"/>
          </p:cNvPicPr>
          <p:nvPr/>
        </p:nvPicPr>
        <p:blipFill>
          <a:blip r:embed="rId3"/>
          <a:stretch>
            <a:fillRect/>
          </a:stretch>
        </p:blipFill>
        <p:spPr>
          <a:xfrm>
            <a:off x="637916" y="1222452"/>
            <a:ext cx="7868167" cy="3452294"/>
          </a:xfrm>
          <a:prstGeom prst="rect">
            <a:avLst/>
          </a:prstGeom>
        </p:spPr>
      </p:pic>
      <p:sp>
        <p:nvSpPr>
          <p:cNvPr id="8" name="Rectangle 7">
            <a:extLst>
              <a:ext uri="{FF2B5EF4-FFF2-40B4-BE49-F238E27FC236}">
                <a16:creationId xmlns:a16="http://schemas.microsoft.com/office/drawing/2014/main" id="{A4A94EDE-6C7B-4199-8025-2C7E4F136902}"/>
              </a:ext>
            </a:extLst>
          </p:cNvPr>
          <p:cNvSpPr/>
          <p:nvPr/>
        </p:nvSpPr>
        <p:spPr>
          <a:xfrm>
            <a:off x="637916" y="5265380"/>
            <a:ext cx="7632848" cy="430887"/>
          </a:xfrm>
          <a:prstGeom prst="rect">
            <a:avLst/>
          </a:prstGeom>
        </p:spPr>
        <p:txBody>
          <a:bodyPr wrap="square">
            <a:spAutoFit/>
          </a:bodyPr>
          <a:lstStyle/>
          <a:p>
            <a:r>
              <a:rPr lang="en-AU" sz="1100" dirty="0"/>
              <a:t>[5] </a:t>
            </a:r>
            <a:r>
              <a:rPr lang="en-AU" sz="1100" dirty="0" err="1"/>
              <a:t>Parizi</a:t>
            </a:r>
            <a:r>
              <a:rPr lang="en-AU" sz="1100" dirty="0"/>
              <a:t>, Reza M. et al., “Empirical vulnerability analysis of automated smart contracts security testing on blockchains,” In Proc. 28</a:t>
            </a:r>
            <a:r>
              <a:rPr lang="en-AU" sz="1100" baseline="30000" dirty="0"/>
              <a:t>th</a:t>
            </a:r>
            <a:r>
              <a:rPr lang="en-AU" sz="1100" dirty="0"/>
              <a:t> Annual Intl. Conf. on Computer Science and Software Engineering, pp. 103-113. IBM Corp., 2018.</a:t>
            </a:r>
          </a:p>
        </p:txBody>
      </p:sp>
      <p:sp>
        <p:nvSpPr>
          <p:cNvPr id="2" name="Slide Number Placeholder 1">
            <a:extLst>
              <a:ext uri="{FF2B5EF4-FFF2-40B4-BE49-F238E27FC236}">
                <a16:creationId xmlns:a16="http://schemas.microsoft.com/office/drawing/2014/main" id="{AE139B12-B00D-7583-CB2E-B41657C46F62}"/>
              </a:ext>
            </a:extLst>
          </p:cNvPr>
          <p:cNvSpPr>
            <a:spLocks noGrp="1"/>
          </p:cNvSpPr>
          <p:nvPr>
            <p:ph type="sldNum" sz="quarter" idx="4"/>
          </p:nvPr>
        </p:nvSpPr>
        <p:spPr/>
        <p:txBody>
          <a:bodyPr/>
          <a:lstStyle/>
          <a:p>
            <a:fld id="{97F98C0B-273E-428A-ABCF-EBED2BA25188}" type="slidenum">
              <a:rPr lang="en-US" smtClean="0"/>
              <a:t>25</a:t>
            </a:fld>
            <a:endParaRPr lang="en-US"/>
          </a:p>
        </p:txBody>
      </p:sp>
    </p:spTree>
    <p:extLst>
      <p:ext uri="{BB962C8B-B14F-4D97-AF65-F5344CB8AC3E}">
        <p14:creationId xmlns:p14="http://schemas.microsoft.com/office/powerpoint/2010/main" val="336907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ical SDLC Testing Workflow">
            <a:extLst>
              <a:ext uri="{FF2B5EF4-FFF2-40B4-BE49-F238E27FC236}">
                <a16:creationId xmlns:a16="http://schemas.microsoft.com/office/drawing/2014/main" id="{1E76319F-F22F-47A7-ED54-3AF7B8F86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1" t="1618" r="7856" b="2120"/>
          <a:stretch/>
        </p:blipFill>
        <p:spPr bwMode="auto">
          <a:xfrm>
            <a:off x="678098" y="1119955"/>
            <a:ext cx="3422415" cy="408545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6E59D628-35F9-4B8A-AC53-23ED1D26B7CE}"/>
              </a:ext>
            </a:extLst>
          </p:cNvPr>
          <p:cNvSpPr>
            <a:spLocks noGrp="1"/>
          </p:cNvSpPr>
          <p:nvPr>
            <p:ph idx="1"/>
          </p:nvPr>
        </p:nvSpPr>
        <p:spPr>
          <a:xfrm>
            <a:off x="4427984" y="1204912"/>
            <a:ext cx="4112533" cy="3863821"/>
          </a:xfrm>
        </p:spPr>
        <p:txBody>
          <a:bodyPr>
            <a:normAutofit/>
          </a:bodyPr>
          <a:lstStyle/>
          <a:p>
            <a:r>
              <a:rPr lang="en-AU" dirty="0"/>
              <a:t>Testing throughout SDLC</a:t>
            </a:r>
          </a:p>
          <a:p>
            <a:r>
              <a:rPr lang="en-AU" dirty="0"/>
              <a:t>Manual inspection, threat modelling, code review, penetration testing</a:t>
            </a:r>
          </a:p>
          <a:p>
            <a:r>
              <a:rPr lang="en-AU" dirty="0"/>
              <a:t>Identification of functional &amp; non-functional security requirements</a:t>
            </a:r>
          </a:p>
          <a:p>
            <a:r>
              <a:rPr lang="en-AU" dirty="0"/>
              <a:t>Details are more focused on penetration testing</a:t>
            </a:r>
          </a:p>
          <a:p>
            <a:pPr lvl="1"/>
            <a:r>
              <a:rPr lang="en-AU" sz="1800" dirty="0"/>
              <a:t>Extensive set of test cases</a:t>
            </a:r>
          </a:p>
          <a:p>
            <a:pPr lvl="1"/>
            <a:r>
              <a:rPr lang="en-AU" sz="1800" dirty="0"/>
              <a:t>Web-application specific</a:t>
            </a:r>
          </a:p>
          <a:p>
            <a:pPr lvl="1"/>
            <a:r>
              <a:rPr lang="en-AU" sz="1800" dirty="0"/>
              <a:t>ISO/IEC 27034 cover some of the other aspects</a:t>
            </a:r>
          </a:p>
          <a:p>
            <a:endParaRPr lang="en-AU" dirty="0"/>
          </a:p>
        </p:txBody>
      </p:sp>
      <p:sp>
        <p:nvSpPr>
          <p:cNvPr id="2" name="Title 1">
            <a:extLst>
              <a:ext uri="{FF2B5EF4-FFF2-40B4-BE49-F238E27FC236}">
                <a16:creationId xmlns:a16="http://schemas.microsoft.com/office/drawing/2014/main" id="{7FE29840-499B-4F34-B5A1-AA99139741AB}"/>
              </a:ext>
            </a:extLst>
          </p:cNvPr>
          <p:cNvSpPr>
            <a:spLocks noGrp="1"/>
          </p:cNvSpPr>
          <p:nvPr>
            <p:ph type="title"/>
          </p:nvPr>
        </p:nvSpPr>
        <p:spPr/>
        <p:txBody>
          <a:bodyPr/>
          <a:lstStyle/>
          <a:p>
            <a:r>
              <a:rPr lang="en-AU" dirty="0"/>
              <a:t>OWASP Testing Framework</a:t>
            </a:r>
            <a:r>
              <a:rPr lang="en-AU" baseline="30000" dirty="0"/>
              <a:t>[6]</a:t>
            </a:r>
          </a:p>
        </p:txBody>
      </p:sp>
      <p:sp>
        <p:nvSpPr>
          <p:cNvPr id="4" name="TextBox 3">
            <a:extLst>
              <a:ext uri="{FF2B5EF4-FFF2-40B4-BE49-F238E27FC236}">
                <a16:creationId xmlns:a16="http://schemas.microsoft.com/office/drawing/2014/main" id="{0B567815-AFCD-46C3-A178-49954387F763}"/>
              </a:ext>
            </a:extLst>
          </p:cNvPr>
          <p:cNvSpPr txBox="1"/>
          <p:nvPr/>
        </p:nvSpPr>
        <p:spPr>
          <a:xfrm>
            <a:off x="648000" y="5289111"/>
            <a:ext cx="4078083" cy="261610"/>
          </a:xfrm>
          <a:prstGeom prst="rect">
            <a:avLst/>
          </a:prstGeom>
          <a:noFill/>
        </p:spPr>
        <p:txBody>
          <a:bodyPr wrap="square" rtlCol="0">
            <a:spAutoFit/>
          </a:bodyPr>
          <a:lstStyle/>
          <a:p>
            <a:r>
              <a:rPr lang="en-AU" sz="1100" dirty="0"/>
              <a:t>[6] OWASP Testing Guide v4.2, 2020</a:t>
            </a:r>
          </a:p>
        </p:txBody>
      </p:sp>
      <p:sp>
        <p:nvSpPr>
          <p:cNvPr id="3" name="Slide Number Placeholder 2">
            <a:extLst>
              <a:ext uri="{FF2B5EF4-FFF2-40B4-BE49-F238E27FC236}">
                <a16:creationId xmlns:a16="http://schemas.microsoft.com/office/drawing/2014/main" id="{B364AB7D-8F14-D2B3-06F4-D2BB67D7EC4A}"/>
              </a:ext>
            </a:extLst>
          </p:cNvPr>
          <p:cNvSpPr>
            <a:spLocks noGrp="1"/>
          </p:cNvSpPr>
          <p:nvPr>
            <p:ph type="sldNum" sz="quarter" idx="4"/>
          </p:nvPr>
        </p:nvSpPr>
        <p:spPr/>
        <p:txBody>
          <a:bodyPr/>
          <a:lstStyle/>
          <a:p>
            <a:fld id="{97F98C0B-273E-428A-ABCF-EBED2BA25188}" type="slidenum">
              <a:rPr lang="en-US" smtClean="0"/>
              <a:t>26</a:t>
            </a:fld>
            <a:endParaRPr lang="en-US"/>
          </a:p>
        </p:txBody>
      </p:sp>
    </p:spTree>
    <p:extLst>
      <p:ext uri="{BB962C8B-B14F-4D97-AF65-F5344CB8AC3E}">
        <p14:creationId xmlns:p14="http://schemas.microsoft.com/office/powerpoint/2010/main" val="249157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C0DFDF-D3D8-4DBE-A498-2835FDC715C2}"/>
              </a:ext>
            </a:extLst>
          </p:cNvPr>
          <p:cNvSpPr>
            <a:spLocks noGrp="1"/>
          </p:cNvSpPr>
          <p:nvPr>
            <p:ph idx="1"/>
          </p:nvPr>
        </p:nvSpPr>
        <p:spPr/>
        <p:txBody>
          <a:bodyPr>
            <a:normAutofit fontScale="77500" lnSpcReduction="20000"/>
          </a:bodyPr>
          <a:lstStyle/>
          <a:p>
            <a:r>
              <a:rPr lang="en-AU" dirty="0"/>
              <a:t>Consensus &amp; network management</a:t>
            </a:r>
          </a:p>
          <a:p>
            <a:pPr lvl="1"/>
            <a:r>
              <a:rPr lang="en-AU" sz="2100" dirty="0"/>
              <a:t>Security &amp; incentives</a:t>
            </a:r>
          </a:p>
          <a:p>
            <a:r>
              <a:rPr lang="en-AU" dirty="0"/>
              <a:t>Cryptography &amp; Key management</a:t>
            </a:r>
          </a:p>
          <a:p>
            <a:pPr lvl="1"/>
            <a:r>
              <a:rPr lang="en-AU" sz="2100" dirty="0"/>
              <a:t>Generation, distribution, use, &amp; revocation</a:t>
            </a:r>
          </a:p>
          <a:p>
            <a:r>
              <a:rPr lang="en-AU" dirty="0"/>
              <a:t>Access control &amp; privacy </a:t>
            </a:r>
          </a:p>
          <a:p>
            <a:r>
              <a:rPr lang="en-AU" dirty="0"/>
              <a:t>Data management</a:t>
            </a:r>
          </a:p>
          <a:p>
            <a:pPr lvl="1"/>
            <a:r>
              <a:rPr lang="en-AU" sz="2100" dirty="0"/>
              <a:t>On-chain vs. off-chain</a:t>
            </a:r>
          </a:p>
          <a:p>
            <a:r>
              <a:rPr lang="en-AU" dirty="0"/>
              <a:t>Chain defence</a:t>
            </a:r>
          </a:p>
          <a:p>
            <a:r>
              <a:rPr lang="en-AU" dirty="0"/>
              <a:t>Integration</a:t>
            </a:r>
          </a:p>
          <a:p>
            <a:r>
              <a:rPr lang="en-AU" dirty="0"/>
              <a:t>Scalability &amp; performance</a:t>
            </a:r>
          </a:p>
          <a:p>
            <a:r>
              <a:rPr lang="en-AU" dirty="0"/>
              <a:t>Business continuity &amp; DR</a:t>
            </a:r>
          </a:p>
          <a:p>
            <a:pPr lvl="1"/>
            <a:r>
              <a:rPr lang="en-AU" sz="2100" dirty="0"/>
              <a:t>Certificate Authority (CA) &amp; wallets</a:t>
            </a:r>
          </a:p>
          <a:p>
            <a:r>
              <a:rPr lang="en-AU" dirty="0"/>
              <a:t>Governance &amp; compliance</a:t>
            </a:r>
          </a:p>
          <a:p>
            <a:r>
              <a:rPr lang="en-AU" dirty="0"/>
              <a:t>Use case relevancy</a:t>
            </a:r>
          </a:p>
        </p:txBody>
      </p:sp>
      <p:sp>
        <p:nvSpPr>
          <p:cNvPr id="2" name="Title 1">
            <a:extLst>
              <a:ext uri="{FF2B5EF4-FFF2-40B4-BE49-F238E27FC236}">
                <a16:creationId xmlns:a16="http://schemas.microsoft.com/office/drawing/2014/main" id="{FD647D0F-2588-4A08-88F4-0116CB01EFE1}"/>
              </a:ext>
            </a:extLst>
          </p:cNvPr>
          <p:cNvSpPr>
            <a:spLocks noGrp="1"/>
          </p:cNvSpPr>
          <p:nvPr>
            <p:ph type="title"/>
          </p:nvPr>
        </p:nvSpPr>
        <p:spPr/>
        <p:txBody>
          <a:bodyPr>
            <a:normAutofit fontScale="90000"/>
          </a:bodyPr>
          <a:lstStyle/>
          <a:p>
            <a:r>
              <a:rPr lang="en-AU" dirty="0"/>
              <a:t>KPMG BC Risk Assessment Framework</a:t>
            </a:r>
            <a:r>
              <a:rPr lang="en-AU" baseline="30000" dirty="0"/>
              <a:t>[7]</a:t>
            </a:r>
          </a:p>
        </p:txBody>
      </p:sp>
      <p:pic>
        <p:nvPicPr>
          <p:cNvPr id="8" name="Picture 7">
            <a:extLst>
              <a:ext uri="{FF2B5EF4-FFF2-40B4-BE49-F238E27FC236}">
                <a16:creationId xmlns:a16="http://schemas.microsoft.com/office/drawing/2014/main" id="{EC6BC3D8-FE03-420D-A1C4-E99FE50F9B31}"/>
              </a:ext>
            </a:extLst>
          </p:cNvPr>
          <p:cNvPicPr>
            <a:picLocks noChangeAspect="1"/>
          </p:cNvPicPr>
          <p:nvPr/>
        </p:nvPicPr>
        <p:blipFill rotWithShape="1">
          <a:blip r:embed="rId3">
            <a:extLst>
              <a:ext uri="{28A0092B-C50C-407E-A947-70E740481C1C}">
                <a14:useLocalDpi xmlns:a14="http://schemas.microsoft.com/office/drawing/2010/main" val="0"/>
              </a:ext>
            </a:extLst>
          </a:blip>
          <a:srcRect t="10325"/>
          <a:stretch/>
        </p:blipFill>
        <p:spPr>
          <a:xfrm>
            <a:off x="5017038" y="1194885"/>
            <a:ext cx="3880203" cy="3852000"/>
          </a:xfrm>
          <a:prstGeom prst="rect">
            <a:avLst/>
          </a:prstGeom>
        </p:spPr>
      </p:pic>
      <p:sp>
        <p:nvSpPr>
          <p:cNvPr id="6" name="TextBox 5">
            <a:extLst>
              <a:ext uri="{FF2B5EF4-FFF2-40B4-BE49-F238E27FC236}">
                <a16:creationId xmlns:a16="http://schemas.microsoft.com/office/drawing/2014/main" id="{BBD186C2-AF46-4048-8419-650BC188F08F}"/>
              </a:ext>
            </a:extLst>
          </p:cNvPr>
          <p:cNvSpPr txBox="1"/>
          <p:nvPr/>
        </p:nvSpPr>
        <p:spPr>
          <a:xfrm>
            <a:off x="542371" y="5305772"/>
            <a:ext cx="4788024" cy="261610"/>
          </a:xfrm>
          <a:prstGeom prst="rect">
            <a:avLst/>
          </a:prstGeom>
          <a:noFill/>
        </p:spPr>
        <p:txBody>
          <a:bodyPr wrap="square" rtlCol="0">
            <a:spAutoFit/>
          </a:bodyPr>
          <a:lstStyle/>
          <a:p>
            <a:r>
              <a:rPr lang="en-AU" sz="1100" dirty="0"/>
              <a:t>[7] KPMG International, Realizing Blockchains Potential, 2018</a:t>
            </a:r>
          </a:p>
        </p:txBody>
      </p:sp>
      <p:sp>
        <p:nvSpPr>
          <p:cNvPr id="3" name="Slide Number Placeholder 2">
            <a:extLst>
              <a:ext uri="{FF2B5EF4-FFF2-40B4-BE49-F238E27FC236}">
                <a16:creationId xmlns:a16="http://schemas.microsoft.com/office/drawing/2014/main" id="{0CBF1C0F-82E7-7DB7-57C7-854395E60FD9}"/>
              </a:ext>
            </a:extLst>
          </p:cNvPr>
          <p:cNvSpPr>
            <a:spLocks noGrp="1"/>
          </p:cNvSpPr>
          <p:nvPr>
            <p:ph type="sldNum" sz="quarter" idx="4"/>
          </p:nvPr>
        </p:nvSpPr>
        <p:spPr/>
        <p:txBody>
          <a:bodyPr/>
          <a:lstStyle/>
          <a:p>
            <a:fld id="{97F98C0B-273E-428A-ABCF-EBED2BA25188}" type="slidenum">
              <a:rPr lang="en-US" smtClean="0"/>
              <a:t>27</a:t>
            </a:fld>
            <a:endParaRPr lang="en-US"/>
          </a:p>
        </p:txBody>
      </p:sp>
    </p:spTree>
    <p:extLst>
      <p:ext uri="{BB962C8B-B14F-4D97-AF65-F5344CB8AC3E}">
        <p14:creationId xmlns:p14="http://schemas.microsoft.com/office/powerpoint/2010/main" val="335116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9CA78A-30D8-4A2C-A96C-4CCBD6A532DB}"/>
              </a:ext>
            </a:extLst>
          </p:cNvPr>
          <p:cNvPicPr>
            <a:picLocks noChangeAspect="1"/>
          </p:cNvPicPr>
          <p:nvPr/>
        </p:nvPicPr>
        <p:blipFill>
          <a:blip r:embed="rId3"/>
          <a:stretch>
            <a:fillRect/>
          </a:stretch>
        </p:blipFill>
        <p:spPr>
          <a:xfrm>
            <a:off x="4067944" y="160205"/>
            <a:ext cx="4877221" cy="5394590"/>
          </a:xfrm>
          <a:prstGeom prst="rect">
            <a:avLst/>
          </a:prstGeom>
        </p:spPr>
      </p:pic>
      <p:sp>
        <p:nvSpPr>
          <p:cNvPr id="3" name="Title 2">
            <a:extLst>
              <a:ext uri="{FF2B5EF4-FFF2-40B4-BE49-F238E27FC236}">
                <a16:creationId xmlns:a16="http://schemas.microsoft.com/office/drawing/2014/main" id="{F972FD27-1B9B-433A-9080-4CBDB3C52852}"/>
              </a:ext>
            </a:extLst>
          </p:cNvPr>
          <p:cNvSpPr>
            <a:spLocks noGrp="1"/>
          </p:cNvSpPr>
          <p:nvPr>
            <p:ph type="title"/>
          </p:nvPr>
        </p:nvSpPr>
        <p:spPr>
          <a:xfrm>
            <a:off x="647700" y="287338"/>
            <a:ext cx="3420244" cy="649287"/>
          </a:xfrm>
        </p:spPr>
        <p:txBody>
          <a:bodyPr>
            <a:normAutofit fontScale="90000"/>
          </a:bodyPr>
          <a:lstStyle/>
          <a:p>
            <a:r>
              <a:rPr lang="en-AU" dirty="0"/>
              <a:t>Applying KPMG Framework </a:t>
            </a:r>
          </a:p>
        </p:txBody>
      </p:sp>
      <p:sp>
        <p:nvSpPr>
          <p:cNvPr id="2" name="Slide Number Placeholder 1">
            <a:extLst>
              <a:ext uri="{FF2B5EF4-FFF2-40B4-BE49-F238E27FC236}">
                <a16:creationId xmlns:a16="http://schemas.microsoft.com/office/drawing/2014/main" id="{8ED46F7E-4B36-DA87-BCA1-299CE13478C4}"/>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28</a:t>
            </a:fld>
            <a:endParaRPr lang="en-US"/>
          </a:p>
        </p:txBody>
      </p:sp>
      <p:sp>
        <p:nvSpPr>
          <p:cNvPr id="4" name="TextBox 3">
            <a:extLst>
              <a:ext uri="{FF2B5EF4-FFF2-40B4-BE49-F238E27FC236}">
                <a16:creationId xmlns:a16="http://schemas.microsoft.com/office/drawing/2014/main" id="{B1E7BFA2-6A8A-7A62-8D59-60EC9E1DAFB9}"/>
              </a:ext>
            </a:extLst>
          </p:cNvPr>
          <p:cNvSpPr txBox="1"/>
          <p:nvPr/>
        </p:nvSpPr>
        <p:spPr>
          <a:xfrm>
            <a:off x="542371" y="5319450"/>
            <a:ext cx="4788024" cy="261610"/>
          </a:xfrm>
          <a:prstGeom prst="rect">
            <a:avLst/>
          </a:prstGeom>
          <a:noFill/>
        </p:spPr>
        <p:txBody>
          <a:bodyPr wrap="square" rtlCol="0">
            <a:spAutoFit/>
          </a:bodyPr>
          <a:lstStyle/>
          <a:p>
            <a:r>
              <a:rPr lang="en-AU" sz="1100" dirty="0"/>
              <a:t>[7] KPMG International, Realizing Blockchains Potential, 2018</a:t>
            </a:r>
          </a:p>
        </p:txBody>
      </p:sp>
    </p:spTree>
    <p:extLst>
      <p:ext uri="{BB962C8B-B14F-4D97-AF65-F5344CB8AC3E}">
        <p14:creationId xmlns:p14="http://schemas.microsoft.com/office/powerpoint/2010/main" val="1576004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776446-2E6A-45DD-A69E-50C21A01BD9B}"/>
              </a:ext>
            </a:extLst>
          </p:cNvPr>
          <p:cNvSpPr>
            <a:spLocks noGrp="1"/>
          </p:cNvSpPr>
          <p:nvPr>
            <p:ph idx="1"/>
          </p:nvPr>
        </p:nvSpPr>
        <p:spPr/>
        <p:txBody>
          <a:bodyPr/>
          <a:lstStyle/>
          <a:p>
            <a:pPr marL="0" indent="0">
              <a:buNone/>
            </a:pPr>
            <a:r>
              <a:rPr lang="en-AU" dirty="0"/>
              <a:t>Which of the following statement(s) is True?</a:t>
            </a:r>
          </a:p>
          <a:p>
            <a:pPr marL="925200" lvl="2" indent="-457200">
              <a:buFont typeface="+mj-lt"/>
              <a:buAutoNum type="alphaUcPeriod"/>
            </a:pPr>
            <a:r>
              <a:rPr lang="en-AU" sz="2400" dirty="0"/>
              <a:t>Code Smells is a form of automated testing that use invalid, unexpected, or random data as inputs.</a:t>
            </a:r>
          </a:p>
          <a:p>
            <a:pPr marL="925200" lvl="2" indent="-457200">
              <a:buFont typeface="+mj-lt"/>
              <a:buAutoNum type="alphaUcPeriod"/>
            </a:pPr>
            <a:r>
              <a:rPr lang="en-AU" sz="2400" dirty="0"/>
              <a:t>Both static &amp; dynamic testing are needed.</a:t>
            </a:r>
          </a:p>
          <a:p>
            <a:pPr marL="925200" lvl="2" indent="-457200">
              <a:buFont typeface="+mj-lt"/>
              <a:buAutoNum type="alphaUcPeriod"/>
            </a:pPr>
            <a:r>
              <a:rPr lang="en-AU" sz="2400" dirty="0"/>
              <a:t>We can certify a smart contract as secure if at least 2 testing tools didn’t find any vulnerabilities </a:t>
            </a:r>
          </a:p>
          <a:p>
            <a:pPr marL="925200" lvl="2" indent="-457200">
              <a:buFont typeface="+mj-lt"/>
              <a:buAutoNum type="alphaUcPeriod"/>
            </a:pPr>
            <a:r>
              <a:rPr lang="en-AU" sz="2400" dirty="0"/>
              <a:t>All tools contain false positives; hence, you need to manually verify whether a vulnerability really exist </a:t>
            </a:r>
          </a:p>
        </p:txBody>
      </p:sp>
      <p:sp>
        <p:nvSpPr>
          <p:cNvPr id="3" name="Title 2">
            <a:extLst>
              <a:ext uri="{FF2B5EF4-FFF2-40B4-BE49-F238E27FC236}">
                <a16:creationId xmlns:a16="http://schemas.microsoft.com/office/drawing/2014/main" id="{3E3BB1A6-DFB5-4E8E-8EAF-7680670EFC5F}"/>
              </a:ext>
            </a:extLst>
          </p:cNvPr>
          <p:cNvSpPr>
            <a:spLocks noGrp="1"/>
          </p:cNvSpPr>
          <p:nvPr>
            <p:ph type="title"/>
          </p:nvPr>
        </p:nvSpPr>
        <p:spPr/>
        <p:txBody>
          <a:bodyPr/>
          <a:lstStyle/>
          <a:p>
            <a:r>
              <a:rPr lang="en-AU" dirty="0"/>
              <a:t>Question</a:t>
            </a:r>
          </a:p>
        </p:txBody>
      </p:sp>
      <p:sp>
        <p:nvSpPr>
          <p:cNvPr id="6" name="TextBox 5">
            <a:extLst>
              <a:ext uri="{FF2B5EF4-FFF2-40B4-BE49-F238E27FC236}">
                <a16:creationId xmlns:a16="http://schemas.microsoft.com/office/drawing/2014/main" id="{DCC2CFCC-3896-4E03-8EBD-7BC08BEED78B}"/>
              </a:ext>
            </a:extLst>
          </p:cNvPr>
          <p:cNvSpPr txBox="1"/>
          <p:nvPr/>
        </p:nvSpPr>
        <p:spPr>
          <a:xfrm>
            <a:off x="496655" y="2300620"/>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FF0000"/>
              </a:solidFill>
            </a:endParaRPr>
          </a:p>
        </p:txBody>
      </p:sp>
      <p:sp>
        <p:nvSpPr>
          <p:cNvPr id="7" name="TextBox 6">
            <a:extLst>
              <a:ext uri="{FF2B5EF4-FFF2-40B4-BE49-F238E27FC236}">
                <a16:creationId xmlns:a16="http://schemas.microsoft.com/office/drawing/2014/main" id="{47C6B7E6-13B7-418F-8715-8F756F53D2E1}"/>
              </a:ext>
            </a:extLst>
          </p:cNvPr>
          <p:cNvSpPr txBox="1"/>
          <p:nvPr/>
        </p:nvSpPr>
        <p:spPr>
          <a:xfrm>
            <a:off x="496655" y="3435799"/>
            <a:ext cx="288032" cy="400110"/>
          </a:xfrm>
          <a:prstGeom prst="rect">
            <a:avLst/>
          </a:prstGeom>
          <a:noFill/>
        </p:spPr>
        <p:txBody>
          <a:bodyPr wrap="square" rtlCol="0">
            <a:spAutoFit/>
          </a:bodyPr>
          <a:lstStyle/>
          <a:p>
            <a:r>
              <a:rPr lang="en-AU" sz="2000" b="1" dirty="0">
                <a:solidFill>
                  <a:srgbClr val="00B050"/>
                </a:solidFill>
                <a:latin typeface="Segoe UI Symbol" panose="020B0502040204020203" pitchFamily="34" charset="0"/>
                <a:ea typeface="Segoe UI Symbol" panose="020B0502040204020203" pitchFamily="34" charset="0"/>
              </a:rPr>
              <a:t>✓</a:t>
            </a:r>
            <a:endParaRPr lang="en-AU" sz="2000" b="1" dirty="0">
              <a:solidFill>
                <a:srgbClr val="00B050"/>
              </a:solidFill>
            </a:endParaRPr>
          </a:p>
        </p:txBody>
      </p:sp>
      <p:sp>
        <p:nvSpPr>
          <p:cNvPr id="8" name="TextBox 7">
            <a:extLst>
              <a:ext uri="{FF2B5EF4-FFF2-40B4-BE49-F238E27FC236}">
                <a16:creationId xmlns:a16="http://schemas.microsoft.com/office/drawing/2014/main" id="{7F23129D-F338-484E-BF70-1F522292CCD3}"/>
              </a:ext>
            </a:extLst>
          </p:cNvPr>
          <p:cNvSpPr txBox="1"/>
          <p:nvPr/>
        </p:nvSpPr>
        <p:spPr>
          <a:xfrm>
            <a:off x="496655" y="1589363"/>
            <a:ext cx="288032" cy="400110"/>
          </a:xfrm>
          <a:prstGeom prst="rect">
            <a:avLst/>
          </a:prstGeom>
          <a:noFill/>
        </p:spPr>
        <p:txBody>
          <a:bodyPr wrap="square" rtlCol="0">
            <a:spAutoFit/>
          </a:bodyPr>
          <a:lstStyle/>
          <a:p>
            <a:r>
              <a:rPr lang="en-AU" sz="2000" b="1" dirty="0">
                <a:solidFill>
                  <a:srgbClr val="FF0000"/>
                </a:solidFill>
              </a:rPr>
              <a:t>X</a:t>
            </a:r>
          </a:p>
        </p:txBody>
      </p:sp>
      <p:sp>
        <p:nvSpPr>
          <p:cNvPr id="10" name="TextBox 9">
            <a:extLst>
              <a:ext uri="{FF2B5EF4-FFF2-40B4-BE49-F238E27FC236}">
                <a16:creationId xmlns:a16="http://schemas.microsoft.com/office/drawing/2014/main" id="{61C1BCBA-6350-4E01-AC8A-11B2EFFE69C4}"/>
              </a:ext>
            </a:extLst>
          </p:cNvPr>
          <p:cNvSpPr txBox="1"/>
          <p:nvPr/>
        </p:nvSpPr>
        <p:spPr>
          <a:xfrm>
            <a:off x="496655" y="2707586"/>
            <a:ext cx="288032" cy="400110"/>
          </a:xfrm>
          <a:prstGeom prst="rect">
            <a:avLst/>
          </a:prstGeom>
          <a:noFill/>
        </p:spPr>
        <p:txBody>
          <a:bodyPr wrap="square" rtlCol="0">
            <a:spAutoFit/>
          </a:bodyPr>
          <a:lstStyle/>
          <a:p>
            <a:r>
              <a:rPr lang="en-AU" sz="2000" b="1" dirty="0">
                <a:solidFill>
                  <a:srgbClr val="FF0000"/>
                </a:solidFill>
              </a:rPr>
              <a:t>X</a:t>
            </a:r>
          </a:p>
        </p:txBody>
      </p:sp>
      <p:sp>
        <p:nvSpPr>
          <p:cNvPr id="4" name="Slide Number Placeholder 3">
            <a:extLst>
              <a:ext uri="{FF2B5EF4-FFF2-40B4-BE49-F238E27FC236}">
                <a16:creationId xmlns:a16="http://schemas.microsoft.com/office/drawing/2014/main" id="{33065CAD-39C5-4BB0-67D3-7DA3A671CAD4}"/>
              </a:ext>
            </a:extLst>
          </p:cNvPr>
          <p:cNvSpPr>
            <a:spLocks noGrp="1"/>
          </p:cNvSpPr>
          <p:nvPr>
            <p:ph type="sldNum" sz="quarter" idx="4"/>
          </p:nvPr>
        </p:nvSpPr>
        <p:spPr/>
        <p:txBody>
          <a:bodyPr/>
          <a:lstStyle/>
          <a:p>
            <a:fld id="{97F98C0B-273E-428A-ABCF-EBED2BA25188}" type="slidenum">
              <a:rPr lang="en-US" smtClean="0"/>
              <a:t>29</a:t>
            </a:fld>
            <a:endParaRPr lang="en-US"/>
          </a:p>
        </p:txBody>
      </p:sp>
    </p:spTree>
    <p:extLst>
      <p:ext uri="{BB962C8B-B14F-4D97-AF65-F5344CB8AC3E}">
        <p14:creationId xmlns:p14="http://schemas.microsoft.com/office/powerpoint/2010/main" val="308633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F527A6-1CF1-B229-4499-622C3A98CD6D}"/>
              </a:ext>
            </a:extLst>
          </p:cNvPr>
          <p:cNvPicPr>
            <a:picLocks noChangeAspect="1"/>
          </p:cNvPicPr>
          <p:nvPr/>
        </p:nvPicPr>
        <p:blipFill>
          <a:blip r:embed="rId3"/>
          <a:stretch>
            <a:fillRect/>
          </a:stretch>
        </p:blipFill>
        <p:spPr>
          <a:xfrm>
            <a:off x="1388285" y="1166813"/>
            <a:ext cx="6367429" cy="3944575"/>
          </a:xfrm>
          <a:prstGeom prst="rect">
            <a:avLst/>
          </a:prstGeom>
        </p:spPr>
      </p:pic>
      <p:sp>
        <p:nvSpPr>
          <p:cNvPr id="4" name="Title 3">
            <a:extLst>
              <a:ext uri="{FF2B5EF4-FFF2-40B4-BE49-F238E27FC236}">
                <a16:creationId xmlns:a16="http://schemas.microsoft.com/office/drawing/2014/main" id="{9231E2ED-0434-4E01-A4BA-486919E0D7A7}"/>
              </a:ext>
            </a:extLst>
          </p:cNvPr>
          <p:cNvSpPr>
            <a:spLocks noGrp="1"/>
          </p:cNvSpPr>
          <p:nvPr>
            <p:ph type="title"/>
          </p:nvPr>
        </p:nvSpPr>
        <p:spPr/>
        <p:txBody>
          <a:bodyPr>
            <a:normAutofit fontScale="90000"/>
          </a:bodyPr>
          <a:lstStyle/>
          <a:p>
            <a:r>
              <a:rPr lang="en-AU" sz="3000" dirty="0"/>
              <a:t>Failures in Blockchains are Permanent &amp; Catastrophic</a:t>
            </a:r>
          </a:p>
        </p:txBody>
      </p:sp>
      <p:sp>
        <p:nvSpPr>
          <p:cNvPr id="11" name="TextBox 10">
            <a:extLst>
              <a:ext uri="{FF2B5EF4-FFF2-40B4-BE49-F238E27FC236}">
                <a16:creationId xmlns:a16="http://schemas.microsoft.com/office/drawing/2014/main" id="{9A776307-1BDF-453B-94DA-DCDE414F6762}"/>
              </a:ext>
            </a:extLst>
          </p:cNvPr>
          <p:cNvSpPr txBox="1"/>
          <p:nvPr/>
        </p:nvSpPr>
        <p:spPr>
          <a:xfrm>
            <a:off x="2637686" y="4932120"/>
            <a:ext cx="4246410" cy="261610"/>
          </a:xfrm>
          <a:prstGeom prst="rect">
            <a:avLst/>
          </a:prstGeom>
          <a:noFill/>
        </p:spPr>
        <p:txBody>
          <a:bodyPr wrap="square" rtlCol="0">
            <a:spAutoFit/>
          </a:bodyPr>
          <a:lstStyle/>
          <a:p>
            <a:r>
              <a:rPr lang="en-AU" sz="1100" dirty="0"/>
              <a:t>Source: </a:t>
            </a:r>
            <a:r>
              <a:rPr lang="en-AU" sz="1100" dirty="0">
                <a:hlinkClick r:id="rId4"/>
              </a:rPr>
              <a:t>https://magoo.github.io/Blockchain-Graveyard/</a:t>
            </a:r>
            <a:endParaRPr lang="en-AU" sz="1100" dirty="0"/>
          </a:p>
        </p:txBody>
      </p:sp>
      <p:sp>
        <p:nvSpPr>
          <p:cNvPr id="3" name="Slide Number Placeholder 2">
            <a:extLst>
              <a:ext uri="{FF2B5EF4-FFF2-40B4-BE49-F238E27FC236}">
                <a16:creationId xmlns:a16="http://schemas.microsoft.com/office/drawing/2014/main" id="{32A28840-AEF3-A25E-EF65-B88E78F89850}"/>
              </a:ext>
            </a:extLst>
          </p:cNvPr>
          <p:cNvSpPr>
            <a:spLocks noGrp="1"/>
          </p:cNvSpPr>
          <p:nvPr>
            <p:ph type="sldNum" sz="quarter" idx="4"/>
          </p:nvPr>
        </p:nvSpPr>
        <p:spPr/>
        <p:txBody>
          <a:bodyPr/>
          <a:lstStyle/>
          <a:p>
            <a:fld id="{97F98C0B-273E-428A-ABCF-EBED2BA25188}" type="slidenum">
              <a:rPr lang="en-US" smtClean="0"/>
              <a:t>3</a:t>
            </a:fld>
            <a:endParaRPr lang="en-US"/>
          </a:p>
        </p:txBody>
      </p:sp>
    </p:spTree>
    <p:extLst>
      <p:ext uri="{BB962C8B-B14F-4D97-AF65-F5344CB8AC3E}">
        <p14:creationId xmlns:p14="http://schemas.microsoft.com/office/powerpoint/2010/main" val="230250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B97A4-CC6E-4884-BE95-3C05E9F5862C}"/>
              </a:ext>
            </a:extLst>
          </p:cNvPr>
          <p:cNvSpPr>
            <a:spLocks noGrp="1"/>
          </p:cNvSpPr>
          <p:nvPr>
            <p:ph type="title"/>
          </p:nvPr>
        </p:nvSpPr>
        <p:spPr>
          <a:xfrm>
            <a:off x="648000" y="287999"/>
            <a:ext cx="7920000" cy="648000"/>
          </a:xfrm>
        </p:spPr>
        <p:txBody>
          <a:bodyPr>
            <a:normAutofit fontScale="90000"/>
          </a:bodyPr>
          <a:lstStyle/>
          <a:p>
            <a:r>
              <a:rPr lang="en-AU"/>
              <a:t>Scope of Blockchain-Based Applications Security</a:t>
            </a:r>
            <a:endParaRPr lang="en-AU" dirty="0"/>
          </a:p>
        </p:txBody>
      </p:sp>
      <p:sp>
        <p:nvSpPr>
          <p:cNvPr id="7" name="Content Placeholder 6">
            <a:extLst>
              <a:ext uri="{FF2B5EF4-FFF2-40B4-BE49-F238E27FC236}">
                <a16:creationId xmlns:a16="http://schemas.microsoft.com/office/drawing/2014/main" id="{C4D3FEE1-EF15-4EC8-82DA-A091842A5AF8}"/>
              </a:ext>
            </a:extLst>
          </p:cNvPr>
          <p:cNvSpPr>
            <a:spLocks noGrp="1"/>
          </p:cNvSpPr>
          <p:nvPr>
            <p:ph sz="half" idx="1"/>
          </p:nvPr>
        </p:nvSpPr>
        <p:spPr>
          <a:xfrm>
            <a:off x="628650" y="1521354"/>
            <a:ext cx="3886200" cy="3626115"/>
          </a:xfrm>
        </p:spPr>
        <p:txBody>
          <a:bodyPr>
            <a:normAutofit/>
          </a:bodyPr>
          <a:lstStyle/>
          <a:p>
            <a:r>
              <a:rPr lang="en-AU"/>
              <a:t>Smart contracts</a:t>
            </a:r>
          </a:p>
          <a:p>
            <a:r>
              <a:rPr lang="en-AU"/>
              <a:t>Blockchain platform</a:t>
            </a:r>
          </a:p>
          <a:p>
            <a:pPr lvl="1"/>
            <a:r>
              <a:rPr lang="en-AU"/>
              <a:t>Consensus</a:t>
            </a:r>
          </a:p>
          <a:p>
            <a:pPr lvl="1"/>
            <a:r>
              <a:rPr lang="en-AU"/>
              <a:t>Smart contract language &amp; execution-environment</a:t>
            </a:r>
          </a:p>
          <a:p>
            <a:pPr lvl="1"/>
            <a:r>
              <a:rPr lang="en-AU"/>
              <a:t>Cryptography</a:t>
            </a:r>
          </a:p>
          <a:p>
            <a:r>
              <a:rPr lang="en-AU"/>
              <a:t>DApp architecture</a:t>
            </a:r>
          </a:p>
          <a:p>
            <a:r>
              <a:rPr lang="en-AU"/>
              <a:t>Integration with external systems</a:t>
            </a:r>
          </a:p>
          <a:p>
            <a:r>
              <a:rPr lang="en-AU"/>
              <a:t>Data management</a:t>
            </a:r>
            <a:endParaRPr lang="en-AU" dirty="0"/>
          </a:p>
        </p:txBody>
      </p:sp>
      <p:sp>
        <p:nvSpPr>
          <p:cNvPr id="14" name="Content Placeholder 13">
            <a:extLst>
              <a:ext uri="{FF2B5EF4-FFF2-40B4-BE49-F238E27FC236}">
                <a16:creationId xmlns:a16="http://schemas.microsoft.com/office/drawing/2014/main" id="{78CA1B68-2B83-4C17-A5B7-EB546B6E1B55}"/>
              </a:ext>
            </a:extLst>
          </p:cNvPr>
          <p:cNvSpPr>
            <a:spLocks noGrp="1"/>
          </p:cNvSpPr>
          <p:nvPr>
            <p:ph sz="half" idx="2"/>
          </p:nvPr>
        </p:nvSpPr>
        <p:spPr>
          <a:xfrm>
            <a:off x="4629150" y="1521354"/>
            <a:ext cx="3886200" cy="3626115"/>
          </a:xfrm>
        </p:spPr>
        <p:txBody>
          <a:bodyPr>
            <a:normAutofit/>
          </a:bodyPr>
          <a:lstStyle/>
          <a:p>
            <a:r>
              <a:rPr lang="en-AU"/>
              <a:t>Cryptography &amp; Key management</a:t>
            </a:r>
          </a:p>
          <a:p>
            <a:r>
              <a:rPr lang="en-AU"/>
              <a:t>Access control &amp; KYC</a:t>
            </a:r>
          </a:p>
          <a:p>
            <a:r>
              <a:rPr lang="en-AU"/>
              <a:t>Privacy</a:t>
            </a:r>
          </a:p>
          <a:p>
            <a:r>
              <a:rPr lang="en-AU"/>
              <a:t>Infrastructure, especially for private blockchains</a:t>
            </a:r>
          </a:p>
          <a:p>
            <a:r>
              <a:rPr lang="en-AU"/>
              <a:t>Business continuity &amp; disaster recovery</a:t>
            </a:r>
          </a:p>
          <a:p>
            <a:r>
              <a:rPr lang="en-AU"/>
              <a:t>Governance &amp; compliance</a:t>
            </a:r>
            <a:endParaRPr lang="en-AU" dirty="0"/>
          </a:p>
        </p:txBody>
      </p:sp>
      <p:sp>
        <p:nvSpPr>
          <p:cNvPr id="3" name="Slide Number Placeholder 2">
            <a:extLst>
              <a:ext uri="{FF2B5EF4-FFF2-40B4-BE49-F238E27FC236}">
                <a16:creationId xmlns:a16="http://schemas.microsoft.com/office/drawing/2014/main" id="{4F2D1ED7-F5A6-00E2-B7E6-5D82A9967C48}"/>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4</a:t>
            </a:fld>
            <a:endParaRPr lang="en-US"/>
          </a:p>
        </p:txBody>
      </p:sp>
    </p:spTree>
    <p:extLst>
      <p:ext uri="{BB962C8B-B14F-4D97-AF65-F5344CB8AC3E}">
        <p14:creationId xmlns:p14="http://schemas.microsoft.com/office/powerpoint/2010/main" val="169338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54A3F6-D552-473F-A917-CD8BA476F289}"/>
              </a:ext>
            </a:extLst>
          </p:cNvPr>
          <p:cNvSpPr>
            <a:spLocks noGrp="1"/>
          </p:cNvSpPr>
          <p:nvPr>
            <p:ph type="title"/>
          </p:nvPr>
        </p:nvSpPr>
        <p:spPr>
          <a:xfrm>
            <a:off x="648000" y="287999"/>
            <a:ext cx="7920000" cy="648000"/>
          </a:xfrm>
        </p:spPr>
        <p:txBody>
          <a:bodyPr anchor="t">
            <a:normAutofit/>
          </a:bodyPr>
          <a:lstStyle/>
          <a:p>
            <a:r>
              <a:rPr lang="en-AU" dirty="0"/>
              <a:t>Types of Software Testing</a:t>
            </a:r>
          </a:p>
        </p:txBody>
      </p:sp>
      <p:sp>
        <p:nvSpPr>
          <p:cNvPr id="2" name="Slide Number Placeholder 1">
            <a:extLst>
              <a:ext uri="{FF2B5EF4-FFF2-40B4-BE49-F238E27FC236}">
                <a16:creationId xmlns:a16="http://schemas.microsoft.com/office/drawing/2014/main" id="{622FF333-297F-1B7D-2493-E16561436994}"/>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5</a:t>
            </a:fld>
            <a:endParaRPr lang="en-US"/>
          </a:p>
        </p:txBody>
      </p:sp>
      <p:graphicFrame>
        <p:nvGraphicFramePr>
          <p:cNvPr id="6" name="Diagram 5">
            <a:extLst>
              <a:ext uri="{FF2B5EF4-FFF2-40B4-BE49-F238E27FC236}">
                <a16:creationId xmlns:a16="http://schemas.microsoft.com/office/drawing/2014/main" id="{8C5545EC-EFCC-4C09-AE3E-A8AD7339C8AB}"/>
              </a:ext>
            </a:extLst>
          </p:cNvPr>
          <p:cNvGraphicFramePr/>
          <p:nvPr/>
        </p:nvGraphicFramePr>
        <p:xfrm>
          <a:off x="251522" y="1195039"/>
          <a:ext cx="8640958" cy="3534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12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5140C6-37B2-44D1-B466-FF099F19B9F9}"/>
              </a:ext>
            </a:extLst>
          </p:cNvPr>
          <p:cNvSpPr>
            <a:spLocks noGrp="1"/>
          </p:cNvSpPr>
          <p:nvPr>
            <p:ph type="title"/>
          </p:nvPr>
        </p:nvSpPr>
        <p:spPr>
          <a:xfrm>
            <a:off x="648000" y="287999"/>
            <a:ext cx="7920000" cy="648000"/>
          </a:xfrm>
        </p:spPr>
        <p:txBody>
          <a:bodyPr/>
          <a:lstStyle/>
          <a:p>
            <a:r>
              <a:rPr lang="en-AU" dirty="0"/>
              <a:t>SC Security Testing Solutions</a:t>
            </a:r>
          </a:p>
        </p:txBody>
      </p:sp>
      <p:sp>
        <p:nvSpPr>
          <p:cNvPr id="2" name="Slide Number Placeholder 1">
            <a:extLst>
              <a:ext uri="{FF2B5EF4-FFF2-40B4-BE49-F238E27FC236}">
                <a16:creationId xmlns:a16="http://schemas.microsoft.com/office/drawing/2014/main" id="{351691C5-F037-F568-4036-CEC597245DD5}"/>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6</a:t>
            </a:fld>
            <a:endParaRPr lang="en-US"/>
          </a:p>
        </p:txBody>
      </p:sp>
      <p:pic>
        <p:nvPicPr>
          <p:cNvPr id="7" name="Picture 6">
            <a:extLst>
              <a:ext uri="{FF2B5EF4-FFF2-40B4-BE49-F238E27FC236}">
                <a16:creationId xmlns:a16="http://schemas.microsoft.com/office/drawing/2014/main" id="{B8FE9FF6-3157-48A3-8DF9-66DAA1933375}"/>
              </a:ext>
            </a:extLst>
          </p:cNvPr>
          <p:cNvPicPr>
            <a:picLocks noChangeAspect="1"/>
          </p:cNvPicPr>
          <p:nvPr/>
        </p:nvPicPr>
        <p:blipFill>
          <a:blip r:embed="rId3"/>
          <a:stretch>
            <a:fillRect/>
          </a:stretch>
        </p:blipFill>
        <p:spPr>
          <a:xfrm>
            <a:off x="871250" y="1188601"/>
            <a:ext cx="7401499" cy="3754910"/>
          </a:xfrm>
          <a:prstGeom prst="rect">
            <a:avLst/>
          </a:prstGeom>
        </p:spPr>
      </p:pic>
      <p:sp>
        <p:nvSpPr>
          <p:cNvPr id="8" name="Rectangle 7">
            <a:extLst>
              <a:ext uri="{FF2B5EF4-FFF2-40B4-BE49-F238E27FC236}">
                <a16:creationId xmlns:a16="http://schemas.microsoft.com/office/drawing/2014/main" id="{3442AFF2-22C4-4851-9B08-75DCBAD77BC8}"/>
              </a:ext>
            </a:extLst>
          </p:cNvPr>
          <p:cNvSpPr/>
          <p:nvPr/>
        </p:nvSpPr>
        <p:spPr>
          <a:xfrm>
            <a:off x="827584" y="5006527"/>
            <a:ext cx="7049076" cy="430887"/>
          </a:xfrm>
          <a:prstGeom prst="rect">
            <a:avLst/>
          </a:prstGeom>
        </p:spPr>
        <p:txBody>
          <a:bodyPr wrap="square">
            <a:spAutoFit/>
          </a:bodyPr>
          <a:lstStyle/>
          <a:p>
            <a:r>
              <a:rPr lang="en-AU" sz="1100" dirty="0"/>
              <a:t>Source: Di Angelo, M., &amp; </a:t>
            </a:r>
            <a:r>
              <a:rPr lang="en-AU" sz="1100" dirty="0" err="1"/>
              <a:t>Salzer</a:t>
            </a:r>
            <a:r>
              <a:rPr lang="en-AU" sz="1100" dirty="0"/>
              <a:t>, G. (2019, April). A survey of tools for </a:t>
            </a:r>
            <a:r>
              <a:rPr lang="en-AU" sz="1100" dirty="0" err="1"/>
              <a:t>analyzing</a:t>
            </a:r>
            <a:r>
              <a:rPr lang="en-AU" sz="1100" dirty="0"/>
              <a:t> Ethereum smart contracts. In 2019 IEEE Int. Conf. on Decentralized Applications and Infrastructures (DAPPCON).</a:t>
            </a:r>
          </a:p>
        </p:txBody>
      </p:sp>
    </p:spTree>
    <p:extLst>
      <p:ext uri="{BB962C8B-B14F-4D97-AF65-F5344CB8AC3E}">
        <p14:creationId xmlns:p14="http://schemas.microsoft.com/office/powerpoint/2010/main" val="349630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5904BCE-8DA5-AA0E-AC91-1780D03AF7B3}"/>
              </a:ext>
            </a:extLst>
          </p:cNvPr>
          <p:cNvSpPr>
            <a:spLocks noGrp="1"/>
          </p:cNvSpPr>
          <p:nvPr>
            <p:ph type="body" sz="quarter" idx="10"/>
          </p:nvPr>
        </p:nvSpPr>
        <p:spPr/>
        <p:txBody>
          <a:bodyPr/>
          <a:lstStyle/>
          <a:p>
            <a:r>
              <a:rPr lang="en-AU" dirty="0"/>
              <a:t>Common Vulnerabilities &amp; Solutions</a:t>
            </a:r>
          </a:p>
        </p:txBody>
      </p:sp>
    </p:spTree>
    <p:extLst>
      <p:ext uri="{BB962C8B-B14F-4D97-AF65-F5344CB8AC3E}">
        <p14:creationId xmlns:p14="http://schemas.microsoft.com/office/powerpoint/2010/main" val="275403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9FD0FE-D5F3-42FD-955F-C8818AD63E01}"/>
              </a:ext>
            </a:extLst>
          </p:cNvPr>
          <p:cNvSpPr>
            <a:spLocks noGrp="1"/>
          </p:cNvSpPr>
          <p:nvPr>
            <p:ph type="title"/>
          </p:nvPr>
        </p:nvSpPr>
        <p:spPr>
          <a:xfrm>
            <a:off x="648000" y="287999"/>
            <a:ext cx="7920000" cy="648000"/>
          </a:xfrm>
        </p:spPr>
        <p:txBody>
          <a:bodyPr>
            <a:normAutofit fontScale="90000"/>
          </a:bodyPr>
          <a:lstStyle/>
          <a:p>
            <a:r>
              <a:rPr lang="en-AU" dirty="0"/>
              <a:t>Known Issues/Vulnerabilities in Smart Contracts</a:t>
            </a:r>
          </a:p>
        </p:txBody>
      </p:sp>
      <p:sp>
        <p:nvSpPr>
          <p:cNvPr id="2" name="Content Placeholder 1">
            <a:extLst>
              <a:ext uri="{FF2B5EF4-FFF2-40B4-BE49-F238E27FC236}">
                <a16:creationId xmlns:a16="http://schemas.microsoft.com/office/drawing/2014/main" id="{2DEE2231-A651-4B0C-A42F-366354628DC9}"/>
              </a:ext>
            </a:extLst>
          </p:cNvPr>
          <p:cNvSpPr>
            <a:spLocks noGrp="1"/>
          </p:cNvSpPr>
          <p:nvPr>
            <p:ph sz="half" idx="1"/>
          </p:nvPr>
        </p:nvSpPr>
        <p:spPr>
          <a:xfrm>
            <a:off x="628650" y="1521354"/>
            <a:ext cx="3886200" cy="3626115"/>
          </a:xfrm>
        </p:spPr>
        <p:txBody>
          <a:bodyPr>
            <a:normAutofit/>
          </a:bodyPr>
          <a:lstStyle/>
          <a:p>
            <a:r>
              <a:rPr lang="en-AU" dirty="0">
                <a:solidFill>
                  <a:srgbClr val="00B0F0"/>
                </a:solidFill>
              </a:rPr>
              <a:t>Race conditions</a:t>
            </a:r>
          </a:p>
          <a:p>
            <a:pPr lvl="1"/>
            <a:r>
              <a:rPr lang="en-AU" dirty="0"/>
              <a:t>Reentrancy</a:t>
            </a:r>
          </a:p>
          <a:p>
            <a:pPr lvl="1"/>
            <a:r>
              <a:rPr lang="en-AU" dirty="0"/>
              <a:t>Cross-function race conditions</a:t>
            </a:r>
          </a:p>
          <a:p>
            <a:pPr lvl="1"/>
            <a:r>
              <a:rPr lang="en-AU" dirty="0"/>
              <a:t>Deadlocks</a:t>
            </a:r>
          </a:p>
          <a:p>
            <a:r>
              <a:rPr lang="en-AU" dirty="0">
                <a:solidFill>
                  <a:srgbClr val="00B0F0"/>
                </a:solidFill>
              </a:rPr>
              <a:t>Denial of Service (DoS)</a:t>
            </a:r>
          </a:p>
          <a:p>
            <a:pPr lvl="1"/>
            <a:r>
              <a:rPr lang="en-AU" dirty="0"/>
              <a:t>Unexpected throw</a:t>
            </a:r>
          </a:p>
          <a:p>
            <a:pPr lvl="1"/>
            <a:r>
              <a:rPr lang="en-AU" dirty="0"/>
              <a:t>Gas limit</a:t>
            </a:r>
          </a:p>
          <a:p>
            <a:pPr lvl="2"/>
            <a:r>
              <a:rPr lang="en-AU" dirty="0"/>
              <a:t>Block &amp; TX limits</a:t>
            </a:r>
          </a:p>
          <a:p>
            <a:r>
              <a:rPr lang="en-AU" dirty="0">
                <a:solidFill>
                  <a:srgbClr val="00B0F0"/>
                </a:solidFill>
              </a:rPr>
              <a:t>Arithmetic overflow/underflow</a:t>
            </a:r>
          </a:p>
          <a:p>
            <a:r>
              <a:rPr lang="en-AU" dirty="0">
                <a:solidFill>
                  <a:srgbClr val="00B0F0"/>
                </a:solidFill>
              </a:rPr>
              <a:t>TX order dependence (front running)</a:t>
            </a:r>
          </a:p>
        </p:txBody>
      </p:sp>
      <p:sp>
        <p:nvSpPr>
          <p:cNvPr id="6" name="Content Placeholder 5">
            <a:extLst>
              <a:ext uri="{FF2B5EF4-FFF2-40B4-BE49-F238E27FC236}">
                <a16:creationId xmlns:a16="http://schemas.microsoft.com/office/drawing/2014/main" id="{4A98E59C-AF35-4602-9E97-ADF1A8BA11BB}"/>
              </a:ext>
            </a:extLst>
          </p:cNvPr>
          <p:cNvSpPr>
            <a:spLocks noGrp="1"/>
          </p:cNvSpPr>
          <p:nvPr>
            <p:ph sz="half" idx="2"/>
          </p:nvPr>
        </p:nvSpPr>
        <p:spPr>
          <a:xfrm>
            <a:off x="4629150" y="1521354"/>
            <a:ext cx="3886200" cy="3626115"/>
          </a:xfrm>
        </p:spPr>
        <p:txBody>
          <a:bodyPr>
            <a:normAutofit/>
          </a:bodyPr>
          <a:lstStyle/>
          <a:p>
            <a:r>
              <a:rPr lang="en-AU" dirty="0">
                <a:solidFill>
                  <a:srgbClr val="00B0F0"/>
                </a:solidFill>
              </a:rPr>
              <a:t>Timestamp &amp; block no dependence</a:t>
            </a:r>
          </a:p>
          <a:p>
            <a:pPr lvl="1"/>
            <a:r>
              <a:rPr lang="en-AU" dirty="0"/>
              <a:t>Random no</a:t>
            </a:r>
          </a:p>
          <a:p>
            <a:r>
              <a:rPr lang="en-AU" dirty="0"/>
              <a:t>Access control</a:t>
            </a:r>
          </a:p>
          <a:p>
            <a:pPr lvl="1"/>
            <a:r>
              <a:rPr lang="en-AU" dirty="0"/>
              <a:t>Ability to call selfdestruct()</a:t>
            </a:r>
          </a:p>
          <a:p>
            <a:r>
              <a:rPr lang="en-AU" dirty="0"/>
              <a:t>Bad error handling</a:t>
            </a:r>
          </a:p>
          <a:p>
            <a:r>
              <a:rPr lang="en-AU" dirty="0"/>
              <a:t>Language-specific behaviour</a:t>
            </a:r>
          </a:p>
          <a:p>
            <a:pPr lvl="1"/>
            <a:r>
              <a:rPr lang="en-AU" dirty="0"/>
              <a:t>Not setting owner of a contract</a:t>
            </a:r>
          </a:p>
          <a:p>
            <a:pPr lvl="1"/>
            <a:r>
              <a:rPr lang="en-AU" dirty="0"/>
              <a:t>Depreciated functions</a:t>
            </a:r>
          </a:p>
          <a:p>
            <a:pPr lvl="1"/>
            <a:r>
              <a:rPr lang="en-AU" dirty="0"/>
              <a:t>Short address attack in EVM</a:t>
            </a:r>
          </a:p>
          <a:p>
            <a:pPr lvl="1"/>
            <a:r>
              <a:rPr lang="en-AU" dirty="0"/>
              <a:t>Call stack depth</a:t>
            </a:r>
          </a:p>
          <a:p>
            <a:endParaRPr lang="en-AU" dirty="0"/>
          </a:p>
        </p:txBody>
      </p:sp>
      <p:sp>
        <p:nvSpPr>
          <p:cNvPr id="4" name="Slide Number Placeholder 3">
            <a:extLst>
              <a:ext uri="{FF2B5EF4-FFF2-40B4-BE49-F238E27FC236}">
                <a16:creationId xmlns:a16="http://schemas.microsoft.com/office/drawing/2014/main" id="{06859852-3BAA-9DDC-CE44-07BBD730EC32}"/>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8</a:t>
            </a:fld>
            <a:endParaRPr lang="en-US"/>
          </a:p>
        </p:txBody>
      </p:sp>
    </p:spTree>
    <p:extLst>
      <p:ext uri="{BB962C8B-B14F-4D97-AF65-F5344CB8AC3E}">
        <p14:creationId xmlns:p14="http://schemas.microsoft.com/office/powerpoint/2010/main" val="224641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4132-7C3D-4289-BC89-1D07888D44D1}"/>
              </a:ext>
            </a:extLst>
          </p:cNvPr>
          <p:cNvSpPr>
            <a:spLocks noGrp="1"/>
          </p:cNvSpPr>
          <p:nvPr>
            <p:ph type="title"/>
          </p:nvPr>
        </p:nvSpPr>
        <p:spPr>
          <a:xfrm>
            <a:off x="648000" y="287999"/>
            <a:ext cx="7920000" cy="648000"/>
          </a:xfrm>
        </p:spPr>
        <p:txBody>
          <a:bodyPr/>
          <a:lstStyle/>
          <a:p>
            <a:r>
              <a:rPr lang="en-AU" dirty="0" err="1"/>
              <a:t>Reentrancy</a:t>
            </a:r>
            <a:endParaRPr lang="en-AU" dirty="0"/>
          </a:p>
        </p:txBody>
      </p:sp>
      <p:sp>
        <p:nvSpPr>
          <p:cNvPr id="8" name="Slide Number Placeholder 7">
            <a:extLst>
              <a:ext uri="{FF2B5EF4-FFF2-40B4-BE49-F238E27FC236}">
                <a16:creationId xmlns:a16="http://schemas.microsoft.com/office/drawing/2014/main" id="{81D2327A-AF2A-82C4-7EF7-92BC751463D6}"/>
              </a:ext>
            </a:extLst>
          </p:cNvPr>
          <p:cNvSpPr>
            <a:spLocks noGrp="1"/>
          </p:cNvSpPr>
          <p:nvPr>
            <p:ph type="sldNum" sz="quarter" idx="4"/>
          </p:nvPr>
        </p:nvSpPr>
        <p:spPr>
          <a:xfrm>
            <a:off x="6712882" y="5368406"/>
            <a:ext cx="1855118" cy="224836"/>
          </a:xfrm>
        </p:spPr>
        <p:txBody>
          <a:bodyPr/>
          <a:lstStyle/>
          <a:p>
            <a:fld id="{97F98C0B-273E-428A-ABCF-EBED2BA25188}" type="slidenum">
              <a:rPr lang="en-US" smtClean="0"/>
              <a:pPr/>
              <a:t>9</a:t>
            </a:fld>
            <a:endParaRPr lang="en-US"/>
          </a:p>
        </p:txBody>
      </p:sp>
      <p:sp>
        <p:nvSpPr>
          <p:cNvPr id="10" name="Rectangle 9">
            <a:extLst>
              <a:ext uri="{FF2B5EF4-FFF2-40B4-BE49-F238E27FC236}">
                <a16:creationId xmlns:a16="http://schemas.microsoft.com/office/drawing/2014/main" id="{ED0CDA5C-A0EE-4FBD-95B1-B81477289946}"/>
              </a:ext>
            </a:extLst>
          </p:cNvPr>
          <p:cNvSpPr/>
          <p:nvPr/>
        </p:nvSpPr>
        <p:spPr>
          <a:xfrm>
            <a:off x="647700" y="1291012"/>
            <a:ext cx="7812732" cy="2862322"/>
          </a:xfrm>
          <a:prstGeom prst="rect">
            <a:avLst/>
          </a:prstGeom>
        </p:spPr>
        <p:txBody>
          <a:bodyPr wrap="square">
            <a:spAutoFit/>
          </a:bodyPr>
          <a:lstStyle/>
          <a:p>
            <a:r>
              <a:rPr lang="en-AU" sz="2000" dirty="0">
                <a:latin typeface="Consolas" panose="020B0609020204030204" pitchFamily="49" charset="0"/>
              </a:rPr>
              <a:t>mapping (address =&gt; </a:t>
            </a:r>
            <a:r>
              <a:rPr lang="en-AU" sz="2000" dirty="0" err="1">
                <a:latin typeface="Consolas" panose="020B0609020204030204" pitchFamily="49" charset="0"/>
              </a:rPr>
              <a:t>uint</a:t>
            </a:r>
            <a:r>
              <a:rPr lang="en-AU" sz="2000" dirty="0">
                <a:latin typeface="Consolas" panose="020B0609020204030204" pitchFamily="49" charset="0"/>
              </a:rPr>
              <a:t>) private </a:t>
            </a:r>
            <a:r>
              <a:rPr lang="en-AU" sz="2000" dirty="0" err="1">
                <a:latin typeface="Consolas" panose="020B0609020204030204" pitchFamily="49" charset="0"/>
              </a:rPr>
              <a:t>userBalances</a:t>
            </a:r>
            <a:r>
              <a:rPr lang="en-AU" sz="2000" dirty="0">
                <a:latin typeface="Consolas" panose="020B0609020204030204" pitchFamily="49" charset="0"/>
              </a:rPr>
              <a:t>;</a:t>
            </a:r>
          </a:p>
          <a:p>
            <a:endParaRPr lang="en-AU" sz="2000" dirty="0">
              <a:latin typeface="Consolas" panose="020B0609020204030204" pitchFamily="49" charset="0"/>
            </a:endParaRPr>
          </a:p>
          <a:p>
            <a:r>
              <a:rPr lang="en-AU" sz="2000" dirty="0">
                <a:latin typeface="Consolas" panose="020B0609020204030204" pitchFamily="49" charset="0"/>
              </a:rPr>
              <a:t>function </a:t>
            </a:r>
            <a:r>
              <a:rPr lang="en-AU" sz="2000" dirty="0" err="1">
                <a:latin typeface="Consolas" panose="020B0609020204030204" pitchFamily="49" charset="0"/>
              </a:rPr>
              <a:t>withdrawBalance</a:t>
            </a:r>
            <a:r>
              <a:rPr lang="en-AU" sz="2000" dirty="0">
                <a:latin typeface="Consolas" panose="020B0609020204030204" pitchFamily="49" charset="0"/>
              </a:rPr>
              <a:t>() public {</a:t>
            </a:r>
          </a:p>
          <a:p>
            <a:r>
              <a:rPr lang="en-AU" sz="2000" dirty="0">
                <a:latin typeface="Consolas" panose="020B0609020204030204" pitchFamily="49" charset="0"/>
              </a:rPr>
              <a:t>    </a:t>
            </a:r>
            <a:r>
              <a:rPr lang="en-AU" sz="2000" dirty="0" err="1">
                <a:latin typeface="Consolas" panose="020B0609020204030204" pitchFamily="49" charset="0"/>
              </a:rPr>
              <a:t>uint</a:t>
            </a:r>
            <a:r>
              <a:rPr lang="en-AU" sz="2000" dirty="0">
                <a:latin typeface="Consolas" panose="020B0609020204030204" pitchFamily="49" charset="0"/>
              </a:rPr>
              <a:t> </a:t>
            </a:r>
            <a:r>
              <a:rPr lang="en-AU" sz="2000" dirty="0" err="1">
                <a:latin typeface="Consolas" panose="020B0609020204030204" pitchFamily="49" charset="0"/>
              </a:rPr>
              <a:t>amountToWithdraw</a:t>
            </a:r>
            <a:r>
              <a:rPr lang="en-AU" sz="2000" dirty="0">
                <a:latin typeface="Consolas" panose="020B0609020204030204" pitchFamily="49" charset="0"/>
              </a:rPr>
              <a:t> = </a:t>
            </a:r>
            <a:r>
              <a:rPr lang="en-AU" sz="2000" dirty="0" err="1">
                <a:latin typeface="Consolas" panose="020B0609020204030204" pitchFamily="49" charset="0"/>
              </a:rPr>
              <a:t>userBalances</a:t>
            </a:r>
            <a:r>
              <a:rPr lang="en-AU" sz="2000" dirty="0">
                <a:latin typeface="Consolas" panose="020B0609020204030204" pitchFamily="49" charset="0"/>
              </a:rPr>
              <a:t>[</a:t>
            </a:r>
            <a:r>
              <a:rPr lang="en-AU" sz="2000" dirty="0" err="1">
                <a:latin typeface="Consolas" panose="020B0609020204030204" pitchFamily="49" charset="0"/>
              </a:rPr>
              <a:t>msg.sender</a:t>
            </a:r>
            <a:r>
              <a:rPr lang="en-AU" sz="2000" dirty="0">
                <a:latin typeface="Consolas" panose="020B0609020204030204" pitchFamily="49" charset="0"/>
              </a:rPr>
              <a:t>];</a:t>
            </a:r>
          </a:p>
          <a:p>
            <a:r>
              <a:rPr lang="en-AU" sz="2000" dirty="0">
                <a:latin typeface="Consolas" panose="020B0609020204030204" pitchFamily="49" charset="0"/>
              </a:rPr>
              <a:t>    (bool success, ) =    </a:t>
            </a:r>
          </a:p>
          <a:p>
            <a:r>
              <a:rPr lang="en-AU" sz="2000" dirty="0">
                <a:latin typeface="Consolas" panose="020B0609020204030204" pitchFamily="49" charset="0"/>
              </a:rPr>
              <a:t>        </a:t>
            </a:r>
            <a:r>
              <a:rPr lang="en-AU" sz="2000" dirty="0" err="1">
                <a:latin typeface="Consolas" panose="020B0609020204030204" pitchFamily="49" charset="0"/>
              </a:rPr>
              <a:t>msg.sender.call.value</a:t>
            </a:r>
            <a:r>
              <a:rPr lang="en-AU" sz="2000" dirty="0">
                <a:latin typeface="Consolas" panose="020B0609020204030204" pitchFamily="49" charset="0"/>
              </a:rPr>
              <a:t>(</a:t>
            </a:r>
            <a:r>
              <a:rPr lang="en-AU" sz="2000" dirty="0" err="1">
                <a:latin typeface="Consolas" panose="020B0609020204030204" pitchFamily="49" charset="0"/>
              </a:rPr>
              <a:t>amountToWithdraw</a:t>
            </a:r>
            <a:r>
              <a:rPr lang="en-AU" sz="2000" dirty="0">
                <a:latin typeface="Consolas" panose="020B0609020204030204" pitchFamily="49" charset="0"/>
              </a:rPr>
              <a:t>)("");</a:t>
            </a:r>
          </a:p>
          <a:p>
            <a:r>
              <a:rPr lang="en-AU" sz="2000" dirty="0">
                <a:latin typeface="Consolas" panose="020B0609020204030204" pitchFamily="49" charset="0"/>
              </a:rPr>
              <a:t>    require(success);</a:t>
            </a:r>
          </a:p>
          <a:p>
            <a:r>
              <a:rPr lang="en-AU" sz="2000" dirty="0">
                <a:latin typeface="Consolas" panose="020B0609020204030204" pitchFamily="49" charset="0"/>
              </a:rPr>
              <a:t>    </a:t>
            </a:r>
            <a:r>
              <a:rPr lang="en-AU" sz="2000" dirty="0" err="1">
                <a:solidFill>
                  <a:srgbClr val="0070C0"/>
                </a:solidFill>
                <a:latin typeface="Consolas" panose="020B0609020204030204" pitchFamily="49" charset="0"/>
              </a:rPr>
              <a:t>userBalances</a:t>
            </a:r>
            <a:r>
              <a:rPr lang="en-AU" sz="2000" dirty="0">
                <a:solidFill>
                  <a:srgbClr val="0070C0"/>
                </a:solidFill>
                <a:latin typeface="Consolas" panose="020B0609020204030204" pitchFamily="49" charset="0"/>
              </a:rPr>
              <a:t>[</a:t>
            </a:r>
            <a:r>
              <a:rPr lang="en-AU" sz="2000" dirty="0" err="1">
                <a:solidFill>
                  <a:srgbClr val="0070C0"/>
                </a:solidFill>
                <a:latin typeface="Consolas" panose="020B0609020204030204" pitchFamily="49" charset="0"/>
              </a:rPr>
              <a:t>msg.sender</a:t>
            </a:r>
            <a:r>
              <a:rPr lang="en-AU" sz="2000" dirty="0">
                <a:solidFill>
                  <a:srgbClr val="0070C0"/>
                </a:solidFill>
                <a:latin typeface="Consolas" panose="020B0609020204030204" pitchFamily="49" charset="0"/>
              </a:rPr>
              <a:t>] = 0;</a:t>
            </a:r>
          </a:p>
          <a:p>
            <a:r>
              <a:rPr lang="en-AU" sz="2000" dirty="0">
                <a:latin typeface="Consolas" panose="020B0609020204030204" pitchFamily="49" charset="0"/>
              </a:rPr>
              <a:t>}</a:t>
            </a:r>
          </a:p>
        </p:txBody>
      </p:sp>
      <p:sp>
        <p:nvSpPr>
          <p:cNvPr id="3" name="Rectangle 2">
            <a:extLst>
              <a:ext uri="{FF2B5EF4-FFF2-40B4-BE49-F238E27FC236}">
                <a16:creationId xmlns:a16="http://schemas.microsoft.com/office/drawing/2014/main" id="{4EDF1132-F71E-C44B-4131-1523081BBCD5}"/>
              </a:ext>
            </a:extLst>
          </p:cNvPr>
          <p:cNvSpPr/>
          <p:nvPr/>
        </p:nvSpPr>
        <p:spPr>
          <a:xfrm>
            <a:off x="6464285" y="3650107"/>
            <a:ext cx="729206" cy="723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err="1">
                <a:latin typeface="Consolas" panose="020B0609020204030204" pitchFamily="49" charset="0"/>
              </a:rPr>
              <a:t>withdrawBalance</a:t>
            </a:r>
            <a:endParaRPr lang="en-AU" sz="900" dirty="0"/>
          </a:p>
        </p:txBody>
      </p:sp>
      <p:sp>
        <p:nvSpPr>
          <p:cNvPr id="4" name="Rectangle 3">
            <a:extLst>
              <a:ext uri="{FF2B5EF4-FFF2-40B4-BE49-F238E27FC236}">
                <a16:creationId xmlns:a16="http://schemas.microsoft.com/office/drawing/2014/main" id="{69BBECCF-9734-C355-C2AB-818D2DCF35A9}"/>
              </a:ext>
            </a:extLst>
          </p:cNvPr>
          <p:cNvSpPr/>
          <p:nvPr/>
        </p:nvSpPr>
        <p:spPr>
          <a:xfrm>
            <a:off x="8163274" y="3659258"/>
            <a:ext cx="729206" cy="7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350" dirty="0" err="1"/>
              <a:t>msg.sender.call</a:t>
            </a:r>
            <a:r>
              <a:rPr lang="en-AU" sz="1350" dirty="0"/>
              <a:t>()</a:t>
            </a:r>
          </a:p>
        </p:txBody>
      </p:sp>
      <p:sp>
        <p:nvSpPr>
          <p:cNvPr id="5" name="Freeform 4">
            <a:extLst>
              <a:ext uri="{FF2B5EF4-FFF2-40B4-BE49-F238E27FC236}">
                <a16:creationId xmlns:a16="http://schemas.microsoft.com/office/drawing/2014/main" id="{A3FDDBB3-90EA-4408-7DAD-2D4C4DD896C7}"/>
              </a:ext>
            </a:extLst>
          </p:cNvPr>
          <p:cNvSpPr/>
          <p:nvPr/>
        </p:nvSpPr>
        <p:spPr>
          <a:xfrm>
            <a:off x="6815470" y="3361556"/>
            <a:ext cx="1743739" cy="284570"/>
          </a:xfrm>
          <a:custGeom>
            <a:avLst/>
            <a:gdLst>
              <a:gd name="connsiteX0" fmla="*/ 0 w 1743739"/>
              <a:gd name="connsiteY0" fmla="*/ 595423 h 595423"/>
              <a:gd name="connsiteX1" fmla="*/ 829339 w 1743739"/>
              <a:gd name="connsiteY1" fmla="*/ 0 h 595423"/>
              <a:gd name="connsiteX2" fmla="*/ 1743739 w 1743739"/>
              <a:gd name="connsiteY2" fmla="*/ 595423 h 595423"/>
            </a:gdLst>
            <a:ahLst/>
            <a:cxnLst>
              <a:cxn ang="0">
                <a:pos x="connsiteX0" y="connsiteY0"/>
              </a:cxn>
              <a:cxn ang="0">
                <a:pos x="connsiteX1" y="connsiteY1"/>
              </a:cxn>
              <a:cxn ang="0">
                <a:pos x="connsiteX2" y="connsiteY2"/>
              </a:cxn>
            </a:cxnLst>
            <a:rect l="l" t="t" r="r" b="b"/>
            <a:pathLst>
              <a:path w="1743739" h="595423">
                <a:moveTo>
                  <a:pt x="0" y="595423"/>
                </a:moveTo>
                <a:cubicBezTo>
                  <a:pt x="269358" y="297711"/>
                  <a:pt x="538716" y="0"/>
                  <a:pt x="829339" y="0"/>
                </a:cubicBezTo>
                <a:cubicBezTo>
                  <a:pt x="1119962" y="0"/>
                  <a:pt x="1431850" y="297711"/>
                  <a:pt x="1743739" y="595423"/>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Freeform 6">
            <a:extLst>
              <a:ext uri="{FF2B5EF4-FFF2-40B4-BE49-F238E27FC236}">
                <a16:creationId xmlns:a16="http://schemas.microsoft.com/office/drawing/2014/main" id="{EE86DB7B-9D5C-7F80-F2BC-17F28BC2A9E0}"/>
              </a:ext>
            </a:extLst>
          </p:cNvPr>
          <p:cNvSpPr/>
          <p:nvPr/>
        </p:nvSpPr>
        <p:spPr>
          <a:xfrm>
            <a:off x="6804837" y="4379773"/>
            <a:ext cx="1786270" cy="255199"/>
          </a:xfrm>
          <a:custGeom>
            <a:avLst/>
            <a:gdLst>
              <a:gd name="connsiteX0" fmla="*/ 1786270 w 1786270"/>
              <a:gd name="connsiteY0" fmla="*/ 0 h 255199"/>
              <a:gd name="connsiteX1" fmla="*/ 967563 w 1786270"/>
              <a:gd name="connsiteY1" fmla="*/ 255181 h 255199"/>
              <a:gd name="connsiteX2" fmla="*/ 0 w 1786270"/>
              <a:gd name="connsiteY2" fmla="*/ 10632 h 255199"/>
            </a:gdLst>
            <a:ahLst/>
            <a:cxnLst>
              <a:cxn ang="0">
                <a:pos x="connsiteX0" y="connsiteY0"/>
              </a:cxn>
              <a:cxn ang="0">
                <a:pos x="connsiteX1" y="connsiteY1"/>
              </a:cxn>
              <a:cxn ang="0">
                <a:pos x="connsiteX2" y="connsiteY2"/>
              </a:cxn>
            </a:cxnLst>
            <a:rect l="l" t="t" r="r" b="b"/>
            <a:pathLst>
              <a:path w="1786270" h="255199">
                <a:moveTo>
                  <a:pt x="1786270" y="0"/>
                </a:moveTo>
                <a:cubicBezTo>
                  <a:pt x="1525772" y="126704"/>
                  <a:pt x="1265275" y="253409"/>
                  <a:pt x="967563" y="255181"/>
                </a:cubicBezTo>
                <a:cubicBezTo>
                  <a:pt x="669851" y="256953"/>
                  <a:pt x="334925" y="133792"/>
                  <a:pt x="0" y="10632"/>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21675266-01A8-3466-6F4A-297956D07780}"/>
              </a:ext>
            </a:extLst>
          </p:cNvPr>
          <p:cNvSpPr/>
          <p:nvPr/>
        </p:nvSpPr>
        <p:spPr>
          <a:xfrm>
            <a:off x="592361" y="4634972"/>
            <a:ext cx="5508104" cy="430887"/>
          </a:xfrm>
          <a:prstGeom prst="rect">
            <a:avLst/>
          </a:prstGeom>
        </p:spPr>
        <p:txBody>
          <a:bodyPr wrap="square">
            <a:spAutoFit/>
          </a:bodyPr>
          <a:lstStyle/>
          <a:p>
            <a:r>
              <a:rPr lang="en-AU" sz="1100" dirty="0"/>
              <a:t>Source: </a:t>
            </a:r>
            <a:r>
              <a:rPr lang="en-AU" sz="1100" dirty="0">
                <a:hlinkClick r:id="rId3"/>
              </a:rPr>
              <a:t>https://github.com/Consensys/smart-contract-best-practices/blob/master/docs/attacks/reentrancy.md</a:t>
            </a:r>
            <a:r>
              <a:rPr lang="en-AU" sz="1100" dirty="0"/>
              <a:t> </a:t>
            </a:r>
          </a:p>
        </p:txBody>
      </p:sp>
    </p:spTree>
    <p:extLst>
      <p:ext uri="{BB962C8B-B14F-4D97-AF65-F5344CB8AC3E}">
        <p14:creationId xmlns:p14="http://schemas.microsoft.com/office/powerpoint/2010/main" val="37006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echnische Universität Berlin | PowerPoint Master">
  <a:themeElements>
    <a:clrScheme name="Benutzerdefiniert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0070C0"/>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 - Introduction" id="{1AC5D738-CF48-0447-BD34-4B4DD5F91B53}" vid="{6D0E9203-88B2-5246-821D-A1B0B958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Technische Universität Berlin | PowerPoint Master</Template>
  <TotalTime>12</TotalTime>
  <Words>5930</Words>
  <Application>Microsoft Macintosh PowerPoint</Application>
  <PresentationFormat>On-screen Show (16:10)</PresentationFormat>
  <Paragraphs>512</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Consolas</vt:lpstr>
      <vt:lpstr>Helvetica Neue</vt:lpstr>
      <vt:lpstr>Segoe UI Symbol</vt:lpstr>
      <vt:lpstr>Wingdings</vt:lpstr>
      <vt:lpstr>Technische Universität Berlin | PowerPoint Master</vt:lpstr>
      <vt:lpstr>Smart Contract Testing</vt:lpstr>
      <vt:lpstr>Outline</vt:lpstr>
      <vt:lpstr>Failures in Blockchains are Permanent &amp; Catastrophic</vt:lpstr>
      <vt:lpstr>Scope of Blockchain-Based Applications Security</vt:lpstr>
      <vt:lpstr>Types of Software Testing</vt:lpstr>
      <vt:lpstr>SC Security Testing Solutions</vt:lpstr>
      <vt:lpstr>PowerPoint Presentation</vt:lpstr>
      <vt:lpstr>Known Issues/Vulnerabilities in Smart Contracts</vt:lpstr>
      <vt:lpstr>Reentrancy</vt:lpstr>
      <vt:lpstr>Cross Function Reentrancy</vt:lpstr>
      <vt:lpstr>Front-Running</vt:lpstr>
      <vt:lpstr>Arithmetic Overflow/Underflow</vt:lpstr>
      <vt:lpstr>Timestamp Dependence</vt:lpstr>
      <vt:lpstr>Denial of Service (DoS)</vt:lpstr>
      <vt:lpstr>DoS (Cont.)</vt:lpstr>
      <vt:lpstr>Random Number Generation</vt:lpstr>
      <vt:lpstr>Best Practices</vt:lpstr>
      <vt:lpstr>Question</vt:lpstr>
      <vt:lpstr>PowerPoint Presentation</vt:lpstr>
      <vt:lpstr>Code Smells[1] </vt:lpstr>
      <vt:lpstr>ContractFuzzer[2] – Fuzzing SCs for Vulnerability Detection</vt:lpstr>
      <vt:lpstr>ZEUS – Analysing Safety of Smart Contracts[3] </vt:lpstr>
      <vt:lpstr>ZEUS (Cont.)</vt:lpstr>
      <vt:lpstr>Slither – A Static Analysis Framework for SCs[4]</vt:lpstr>
      <vt:lpstr>Other Tools[5]</vt:lpstr>
      <vt:lpstr>OWASP Testing Framework[6]</vt:lpstr>
      <vt:lpstr>KPMG BC Risk Assessment Framework[7]</vt:lpstr>
      <vt:lpstr>Applying KPMG Framework </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&amp; Overview</dc:title>
  <dc:creator>Bandara, Dilum (Data61, Eveleigh)</dc:creator>
  <cp:lastModifiedBy>Bandara, Dilum (Data61, Eveleigh)</cp:lastModifiedBy>
  <cp:revision>2</cp:revision>
  <dcterms:created xsi:type="dcterms:W3CDTF">2024-01-04T01:26:54Z</dcterms:created>
  <dcterms:modified xsi:type="dcterms:W3CDTF">2024-01-04T01:39:06Z</dcterms:modified>
</cp:coreProperties>
</file>