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28"/>
  </p:notesMasterIdLst>
  <p:handoutMasterIdLst>
    <p:handoutMasterId r:id="rId29"/>
  </p:handoutMasterIdLst>
  <p:sldIdLst>
    <p:sldId id="359" r:id="rId2"/>
    <p:sldId id="263" r:id="rId3"/>
    <p:sldId id="262" r:id="rId4"/>
    <p:sldId id="265" r:id="rId5"/>
    <p:sldId id="364" r:id="rId6"/>
    <p:sldId id="378" r:id="rId7"/>
    <p:sldId id="266" r:id="rId8"/>
    <p:sldId id="267" r:id="rId9"/>
    <p:sldId id="366" r:id="rId10"/>
    <p:sldId id="380" r:id="rId11"/>
    <p:sldId id="381" r:id="rId12"/>
    <p:sldId id="372" r:id="rId13"/>
    <p:sldId id="382" r:id="rId14"/>
    <p:sldId id="386" r:id="rId15"/>
    <p:sldId id="387" r:id="rId16"/>
    <p:sldId id="365" r:id="rId17"/>
    <p:sldId id="388" r:id="rId18"/>
    <p:sldId id="389" r:id="rId19"/>
    <p:sldId id="390" r:id="rId20"/>
    <p:sldId id="363" r:id="rId21"/>
    <p:sldId id="268" r:id="rId22"/>
    <p:sldId id="269" r:id="rId23"/>
    <p:sldId id="375" r:id="rId24"/>
    <p:sldId id="376" r:id="rId25"/>
    <p:sldId id="383" r:id="rId26"/>
    <p:sldId id="384" r:id="rId27"/>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6327" autoAdjust="0"/>
  </p:normalViewPr>
  <p:slideViewPr>
    <p:cSldViewPr snapToGrid="0">
      <p:cViewPr varScale="1">
        <p:scale>
          <a:sx n="267" d="100"/>
          <a:sy n="267" d="100"/>
        </p:scale>
        <p:origin x="132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thereum.org/en/developers/docs/scaling/state-channel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thereum.org/en/developers/docs/scaling/optimistic-rollup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thereum.org/en/developers/docs/scaling/zk-rollup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main chain can have multiple side chains.</a:t>
            </a:r>
          </a:p>
          <a:p>
            <a:pPr marL="171450" indent="-171450">
              <a:buFont typeface="Arial" panose="020B0604020202020204" pitchFamily="34" charset="0"/>
              <a:buChar char="•"/>
            </a:pPr>
            <a:r>
              <a:rPr lang="en-AU" dirty="0"/>
              <a:t>Some use cases require assets to be locked or burned on the main chain before creating them on the sidechain.</a:t>
            </a:r>
          </a:p>
          <a:p>
            <a:pPr marL="171450" indent="-171450">
              <a:buFont typeface="Arial" panose="020B0604020202020204" pitchFamily="34" charset="0"/>
              <a:buChar char="•"/>
            </a:pPr>
            <a:r>
              <a:rPr lang="en-AU" dirty="0"/>
              <a:t>Others may allow an asset to remain on both chains. E.g., in the snapshot example, a snapshot of asset values is taken from the main chain, and new assets are issued on 2 different sidechains.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 are 3 major types of two-way pegs: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Simplified payment verification (SPV)</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Centralised 2-way peg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Federated 2-way peg</a:t>
            </a:r>
          </a:p>
          <a:p>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12</a:t>
            </a:fld>
            <a:endParaRPr lang="en-AU" dirty="0"/>
          </a:p>
        </p:txBody>
      </p:sp>
    </p:spTree>
    <p:extLst>
      <p:ext uri="{BB962C8B-B14F-4D97-AF65-F5344CB8AC3E}">
        <p14:creationId xmlns:p14="http://schemas.microsoft.com/office/powerpoint/2010/main" val="182840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dirty="0">
                <a:solidFill>
                  <a:srgbClr val="292929"/>
                </a:solidFill>
                <a:effectLst/>
                <a:latin typeface="source-serif-pro"/>
              </a:rPr>
              <a:t>Here we consider simplified payment verification with a relay blockchain.</a:t>
            </a:r>
            <a:r>
              <a:rPr lang="en-AU"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dirty="0">
                <a:solidFill>
                  <a:srgbClr val="292929"/>
                </a:solidFill>
                <a:effectLst/>
                <a:latin typeface="source-serif-pro"/>
              </a:rPr>
              <a:t>A relay chain is a sidechain common to </a:t>
            </a:r>
            <a:r>
              <a:rPr lang="en-AU" sz="1200" i="0" dirty="0">
                <a:solidFill>
                  <a:srgbClr val="292929"/>
                </a:solidFill>
                <a:effectLst/>
                <a:latin typeface="source-serif-pro"/>
              </a:rPr>
              <a:t>multiple blockchains.</a:t>
            </a:r>
            <a:endParaRPr lang="en-AU" sz="1200" dirty="0"/>
          </a:p>
          <a:p>
            <a:pPr marL="171450" indent="-171450">
              <a:buFont typeface="Arial" panose="020B0604020202020204" pitchFamily="34" charset="0"/>
              <a:buChar char="•"/>
            </a:pPr>
            <a:r>
              <a:rPr lang="en-AU" dirty="0"/>
              <a:t>In the relay model, a set of relay nodes are deployed in each blockchain network (these nodes can also be part of the relay network), which is responsible for monitoring and synchronising the transaction data of that blockchain to the relay chain. </a:t>
            </a:r>
          </a:p>
          <a:p>
            <a:pPr marL="171450" indent="-171450">
              <a:buFont typeface="Arial" panose="020B0604020202020204" pitchFamily="34" charset="0"/>
              <a:buChar char="•"/>
            </a:pPr>
            <a:r>
              <a:rPr lang="en-AU" dirty="0"/>
              <a:t>The consensus nodes of the relay chain verify the validity of cross-chain transactions and may trigger the execution of the corresponding transaction on the target chain. </a:t>
            </a:r>
          </a:p>
          <a:p>
            <a:pPr marL="171450" indent="-171450">
              <a:buFont typeface="Arial" panose="020B0604020202020204" pitchFamily="34" charset="0"/>
              <a:buChar char="•"/>
            </a:pPr>
            <a:r>
              <a:rPr lang="en-AU" dirty="0"/>
              <a:t>The following steps are illustrated in the diagram:</a:t>
            </a:r>
          </a:p>
          <a:p>
            <a:pPr lvl="1" algn="l" rtl="0">
              <a:buFont typeface="+mj-lt"/>
              <a:buAutoNum type="arabicPeriod"/>
            </a:pPr>
            <a:r>
              <a:rPr lang="en-AU" b="0" i="0" dirty="0">
                <a:solidFill>
                  <a:srgbClr val="000000"/>
                </a:solidFill>
                <a:effectLst/>
                <a:latin typeface="Open Sans" panose="020B0606030504020204" pitchFamily="34" charset="0"/>
              </a:rPr>
              <a:t> A user initiates a cross-chain transaction request in the source chain (could be main chain or sidechain)</a:t>
            </a:r>
          </a:p>
          <a:p>
            <a:pPr lvl="1" algn="l" rtl="0">
              <a:buFont typeface="+mj-lt"/>
              <a:buAutoNum type="arabicPeriod"/>
            </a:pPr>
            <a:r>
              <a:rPr lang="en-AU" b="0" i="0" dirty="0">
                <a:solidFill>
                  <a:srgbClr val="000000"/>
                </a:solidFill>
                <a:effectLst/>
                <a:latin typeface="Open Sans" panose="020B0606030504020204" pitchFamily="34" charset="0"/>
              </a:rPr>
              <a:t> Relay nodes monitor the source chain and synchronise the transaction data to the relay chain.</a:t>
            </a:r>
          </a:p>
          <a:p>
            <a:pPr lvl="1" algn="l" rtl="0">
              <a:buFont typeface="+mj-lt"/>
              <a:buAutoNum type="arabicPeriod"/>
            </a:pPr>
            <a:r>
              <a:rPr lang="en-AU" b="0" i="0" dirty="0">
                <a:solidFill>
                  <a:srgbClr val="000000"/>
                </a:solidFill>
                <a:effectLst/>
                <a:latin typeface="Open Sans" panose="020B0606030504020204" pitchFamily="34" charset="0"/>
              </a:rPr>
              <a:t> The relay chain consensus node verifies the validity of the transaction, e.g., validates the block header and presence of the transaction in the Merkle tree.</a:t>
            </a:r>
          </a:p>
          <a:p>
            <a:pPr lvl="1" algn="l" rtl="0">
              <a:buFont typeface="+mj-lt"/>
              <a:buAutoNum type="arabicPeriod"/>
            </a:pPr>
            <a:r>
              <a:rPr lang="en-AU" b="0" i="0" dirty="0">
                <a:solidFill>
                  <a:srgbClr val="000000"/>
                </a:solidFill>
                <a:effectLst/>
                <a:latin typeface="Open Sans" panose="020B0606030504020204" pitchFamily="34" charset="0"/>
              </a:rPr>
              <a:t> The consensus node constructs the corresponding transaction.</a:t>
            </a:r>
          </a:p>
          <a:p>
            <a:pPr lvl="1" algn="l" rtl="0">
              <a:buFont typeface="+mj-lt"/>
              <a:buAutoNum type="arabicPeriod"/>
            </a:pPr>
            <a:r>
              <a:rPr lang="en-AU" b="0" i="0" dirty="0">
                <a:solidFill>
                  <a:srgbClr val="000000"/>
                </a:solidFill>
                <a:effectLst/>
                <a:latin typeface="Open Sans" panose="020B0606030504020204" pitchFamily="34" charset="0"/>
              </a:rPr>
              <a:t> A supermajority of consensus nodes signs the transaction, forming a signature set.</a:t>
            </a:r>
          </a:p>
          <a:p>
            <a:pPr lvl="1" algn="l" rtl="0">
              <a:buFont typeface="+mj-lt"/>
              <a:buAutoNum type="arabicPeriod"/>
            </a:pPr>
            <a:r>
              <a:rPr lang="en-AU" b="0" i="0" dirty="0">
                <a:solidFill>
                  <a:srgbClr val="000000"/>
                </a:solidFill>
                <a:effectLst/>
                <a:latin typeface="Open Sans" panose="020B0606030504020204" pitchFamily="34" charset="0"/>
              </a:rPr>
              <a:t> The relay nodes for the target chain monitor the transaction and signatures.</a:t>
            </a:r>
          </a:p>
          <a:p>
            <a:pPr lvl="1" algn="l" rtl="0">
              <a:buFont typeface="+mj-lt"/>
              <a:buAutoNum type="arabicPeriod"/>
            </a:pPr>
            <a:r>
              <a:rPr lang="en-AU" b="0" i="0" dirty="0">
                <a:solidFill>
                  <a:srgbClr val="000000"/>
                </a:solidFill>
                <a:effectLst/>
                <a:latin typeface="Open Sans" panose="020B0606030504020204" pitchFamily="34" charset="0"/>
              </a:rPr>
              <a:t> The relay node carries the transaction to the target chain and initiates relevant action(s).</a:t>
            </a:r>
          </a:p>
          <a:p>
            <a:pPr marL="171450" indent="-171450">
              <a:buFont typeface="Arial" panose="020B0604020202020204" pitchFamily="34" charset="0"/>
              <a:buChar char="•"/>
            </a:pPr>
            <a:r>
              <a:rPr lang="en-AU" dirty="0"/>
              <a:t>Rather than establishing a relay chain, light clients in the parent chain can act as relays to the sidechain. Therefore, relays are considered a specific implementation of sidechains.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approach is used in</a:t>
            </a:r>
            <a:r>
              <a:rPr lang="en-AU" i="0" dirty="0"/>
              <a:t> </a:t>
            </a:r>
            <a:r>
              <a:rPr lang="en-AU" i="0" dirty="0">
                <a:effectLst/>
                <a:latin typeface="Helvetica" pitchFamily="2" charset="0"/>
              </a:rPr>
              <a:t>BTC-relay and Ethereum contract for Bitcoin SPV.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public sidechain might not have settlement finality. Hence, finality is a problem for such blockchains.</a:t>
            </a:r>
            <a:endParaRPr lang="en-AU" i="0"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13</a:t>
            </a:fld>
            <a:endParaRPr lang="en-AU" dirty="0"/>
          </a:p>
        </p:txBody>
      </p:sp>
    </p:spTree>
    <p:extLst>
      <p:ext uri="{BB962C8B-B14F-4D97-AF65-F5344CB8AC3E}">
        <p14:creationId xmlns:p14="http://schemas.microsoft.com/office/powerpoint/2010/main" val="1194962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is essentially a notary scheme where a centralised or decentralised exchange holds assets for either the main or sidechain.</a:t>
            </a:r>
          </a:p>
          <a:p>
            <a:pPr marL="171450" indent="-171450">
              <a:buFont typeface="Arial" panose="020B0604020202020204" pitchFamily="34" charset="0"/>
              <a:buChar char="•"/>
            </a:pPr>
            <a:r>
              <a:rPr lang="en-AU" dirty="0"/>
              <a:t>Exchange enforces the promise of locking tokens on the source chain before unlocking tokens on the target chain. This is like depositing funds at Bitcoin banks such as Coinbase or Xapo. View these Bitcoin banks’ internal ledgers as sidechains to Bitcoin.</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14</a:t>
            </a:fld>
            <a:endParaRPr lang="en-AU" dirty="0"/>
          </a:p>
        </p:txBody>
      </p:sp>
    </p:spTree>
    <p:extLst>
      <p:ext uri="{BB962C8B-B14F-4D97-AF65-F5344CB8AC3E}">
        <p14:creationId xmlns:p14="http://schemas.microsoft.com/office/powerpoint/2010/main" val="4111347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approach tries to minimise centralisation through the exchange.</a:t>
            </a:r>
          </a:p>
          <a:p>
            <a:pPr marL="171450" indent="-171450">
              <a:buFont typeface="Arial" panose="020B0604020202020204" pitchFamily="34" charset="0"/>
              <a:buChar char="•"/>
            </a:pPr>
            <a:r>
              <a:rPr lang="en-AU" dirty="0"/>
              <a:t>It uses a group of notaries to control the locked assets, where most have to approve to unlock the funds using a multi-signature scheme.</a:t>
            </a:r>
          </a:p>
          <a:p>
            <a:pPr marL="171450" indent="-171450">
              <a:buFont typeface="Arial" panose="020B0604020202020204" pitchFamily="34" charset="0"/>
              <a:buChar char="•"/>
            </a:pPr>
            <a:r>
              <a:rPr lang="en-AU" dirty="0"/>
              <a:t>This setup is better than having a single controller of the funds but may still centralise control. </a:t>
            </a:r>
          </a:p>
          <a:p>
            <a:pPr marL="171450" indent="-171450">
              <a:buFont typeface="Arial" panose="020B0604020202020204" pitchFamily="34" charset="0"/>
              <a:buChar char="•"/>
            </a:pPr>
            <a:r>
              <a:rPr lang="en-AU" dirty="0"/>
              <a:t>To achieve true decentralisation, the notaries should be carefully selected so they are located in different jurisdictions and different geographies, as well as each should have a higher reputation and better security. </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15</a:t>
            </a:fld>
            <a:endParaRPr lang="en-AU" dirty="0"/>
          </a:p>
        </p:txBody>
      </p:sp>
    </p:spTree>
    <p:extLst>
      <p:ext uri="{BB962C8B-B14F-4D97-AF65-F5344CB8AC3E}">
        <p14:creationId xmlns:p14="http://schemas.microsoft.com/office/powerpoint/2010/main" val="250926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Hash Time Lock Contract (HTLC) (aka hash lock time lock or hashed time-lock contracts) is an atomic transaction mechanism to swap assets across 2 or more blockchains.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figures give an overview of HTLC though it can be implemented in several ways and can be extended to operate across 2+ 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Suppose Alice and Bob want to swap BTC and ETH at a 1:5 rate. The following steps are involved:</a:t>
            </a:r>
          </a:p>
          <a:p>
            <a:pPr marL="685800" lvl="1" indent="-228600">
              <a:buFont typeface="+mj-lt"/>
              <a:buAutoNum type="arabicPeriod"/>
            </a:pPr>
            <a:r>
              <a:rPr lang="en-AU" dirty="0"/>
              <a:t>First, Alice generates a random number, </a:t>
            </a:r>
            <a:r>
              <a:rPr lang="en-AU" i="1" dirty="0"/>
              <a:t>s</a:t>
            </a:r>
            <a:r>
              <a:rPr lang="en-AU" dirty="0"/>
              <a:t>, and calculates its hash h = hash(s).</a:t>
            </a:r>
          </a:p>
          <a:p>
            <a:pPr marL="685800" lvl="1" indent="-228600">
              <a:buFont typeface="+mj-lt"/>
              <a:buAutoNum type="arabicPeriod"/>
            </a:pPr>
            <a:r>
              <a:rPr lang="en-AU" dirty="0"/>
              <a:t>Alice sends a TX to Bob (how this can be done is discussed in the next set of slides), allowing him to claim Alice’s BTC if he knows </a:t>
            </a:r>
            <a:r>
              <a:rPr lang="en-AU" i="1" dirty="0"/>
              <a:t>s.</a:t>
            </a:r>
          </a:p>
          <a:p>
            <a:pPr marL="685800" lvl="1" indent="-228600">
              <a:buFont typeface="+mj-lt"/>
              <a:buAutoNum type="arabicPeriod"/>
            </a:pPr>
            <a:r>
              <a:rPr lang="en-AU" dirty="0"/>
              <a:t>Bob sends a TX to Alice, allowing her to claim ETH if she knows </a:t>
            </a:r>
            <a:r>
              <a:rPr lang="en-AU" i="1" dirty="0"/>
              <a:t>s.</a:t>
            </a:r>
            <a:endParaRPr lang="en-AU" dirty="0"/>
          </a:p>
          <a:p>
            <a:pPr marL="685800" lvl="1" indent="-228600">
              <a:buFont typeface="+mj-lt"/>
              <a:buAutoNum type="arabicPeriod"/>
            </a:pPr>
            <a:r>
              <a:rPr lang="en-AU" dirty="0"/>
              <a:t>Alice claims ETH by submitting the secret</a:t>
            </a:r>
            <a:r>
              <a:rPr lang="en-AU" i="0" dirty="0"/>
              <a:t> to the blockchain</a:t>
            </a:r>
            <a:r>
              <a:rPr lang="en-AU" i="1" dirty="0"/>
              <a:t>.</a:t>
            </a:r>
          </a:p>
          <a:p>
            <a:pPr marL="685800" lvl="1" indent="-228600">
              <a:buFont typeface="+mj-lt"/>
              <a:buAutoNum type="arabicPeriod"/>
            </a:pPr>
            <a:r>
              <a:rPr lang="en-AU" dirty="0"/>
              <a:t>Bob can claim BTC as </a:t>
            </a:r>
            <a:r>
              <a:rPr lang="en-AU" i="1" dirty="0"/>
              <a:t>s</a:t>
            </a:r>
            <a:r>
              <a:rPr lang="en-AU" dirty="0"/>
              <a:t> is now revealed on the ledger. Alternatively, Alice may send s to Bob after she gets ETH.</a:t>
            </a:r>
          </a:p>
          <a:p>
            <a:pPr marL="685800" lvl="1" indent="-228600">
              <a:buFont typeface="+mj-lt"/>
              <a:buAutoNum type="arabicPeriod"/>
            </a:pPr>
            <a:r>
              <a:rPr lang="en-AU" dirty="0"/>
              <a:t>If Alice doesn’t present </a:t>
            </a:r>
            <a:r>
              <a:rPr lang="en-AU" i="1" dirty="0"/>
              <a:t>s</a:t>
            </a:r>
            <a:r>
              <a:rPr lang="en-AU" dirty="0"/>
              <a:t> before the timeout, each party’s locked assets can be claimed by submitting the TX.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Known examples: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Kaileido offers a simple process to swap tokens using HTLCs securely.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Bitcoin Lightning Network supports multi-hop payment channels by linking existing payments through a chain of HTLCs. This enables parties to transact beyond their payment channel.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AirSwap supports atomic token swaps with a guaranteed price. It also supports swaps via Metamask wallet and custom swaps with parties trading tokens.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16</a:t>
            </a:fld>
            <a:endParaRPr lang="en-AU" dirty="0"/>
          </a:p>
        </p:txBody>
      </p:sp>
    </p:spTree>
    <p:extLst>
      <p:ext uri="{BB962C8B-B14F-4D97-AF65-F5344CB8AC3E}">
        <p14:creationId xmlns:p14="http://schemas.microsoft.com/office/powerpoint/2010/main" val="207964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an HTLC implementation using only transactions. It swaps BTC with LTC (Litecoin).</a:t>
            </a:r>
          </a:p>
          <a:p>
            <a:pPr marL="171450" indent="-171450">
              <a:buFont typeface="Arial" panose="020B0604020202020204" pitchFamily="34" charset="0"/>
              <a:buChar char="•"/>
            </a:pPr>
            <a:r>
              <a:rPr lang="en-AU" dirty="0"/>
              <a:t>For this to work, transactions should have scripting functionality or simple logic checks like in Bitcoin.</a:t>
            </a:r>
          </a:p>
          <a:p>
            <a:pPr marL="685800" lvl="1" indent="-228600">
              <a:buFont typeface="+mj-lt"/>
              <a:buAutoNum type="arabicPeriod"/>
            </a:pPr>
            <a:r>
              <a:rPr lang="en-AU" dirty="0"/>
              <a:t>First, Alice generates a random number </a:t>
            </a:r>
            <a:r>
              <a:rPr lang="en-AU" i="1" dirty="0"/>
              <a:t>s</a:t>
            </a:r>
            <a:r>
              <a:rPr lang="en-AU" dirty="0"/>
              <a:t>, and calculates its hash h = hash(s).</a:t>
            </a:r>
          </a:p>
          <a:p>
            <a:pPr marL="685800" lvl="1" indent="-228600">
              <a:buFont typeface="+mj-lt"/>
              <a:buAutoNum type="arabicPeriod"/>
            </a:pPr>
            <a:r>
              <a:rPr lang="en-AU" dirty="0"/>
              <a:t>Alice generates and sends TX1 to the Bitcoin blockchain, allowing Bob to claim Alice’s BTC if he knows </a:t>
            </a:r>
            <a:r>
              <a:rPr lang="en-AU" i="1" dirty="0"/>
              <a:t>s.</a:t>
            </a:r>
          </a:p>
          <a:p>
            <a:pPr marL="685800" lvl="1" indent="-228600">
              <a:buFont typeface="+mj-lt"/>
              <a:buAutoNum type="arabicPeriod"/>
            </a:pPr>
            <a:r>
              <a:rPr lang="en-AU" i="0" dirty="0"/>
              <a:t>Alice also generates TX2, which checks for the timeout. If timeout, it returns Alice’s BTC to her, consuming TX1.</a:t>
            </a:r>
          </a:p>
          <a:p>
            <a:pPr marL="685800" lvl="1" indent="-228600">
              <a:buFont typeface="+mj-lt"/>
              <a:buAutoNum type="arabicPeriod"/>
            </a:pPr>
            <a:r>
              <a:rPr lang="en-AU" i="0" dirty="0"/>
              <a:t>Bob confirms TX2 by signing it as TX2 require signatures from both parties in case the secret is not revealed.</a:t>
            </a:r>
          </a:p>
          <a:p>
            <a:pPr marL="685800" lvl="1" indent="-228600">
              <a:buFont typeface="+mj-lt"/>
              <a:buAutoNum type="arabicPeriod"/>
            </a:pPr>
            <a:r>
              <a:rPr lang="en-AU" dirty="0"/>
              <a:t>Then Bob sends TX3 to the Litecoin network, allowing Alice to claim LTC if she knows </a:t>
            </a:r>
            <a:r>
              <a:rPr lang="en-AU" i="1" dirty="0"/>
              <a: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i="0" dirty="0"/>
              <a:t>Bob also generates TX4, which checks for the timeout. If timeout, it returns Bob’s LTC to him, consuming TX3.</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i="0" dirty="0"/>
              <a:t>Alice confirms TX4 by signing it.</a:t>
            </a:r>
          </a:p>
          <a:p>
            <a:pPr marL="685800" lvl="1" indent="-228600">
              <a:buFont typeface="+mj-lt"/>
              <a:buAutoNum type="arabicPeriod"/>
            </a:pPr>
            <a:r>
              <a:rPr lang="en-AU" dirty="0"/>
              <a:t>Alice claims LTC by submitting secrets</a:t>
            </a:r>
            <a:r>
              <a:rPr lang="en-AU" i="0" dirty="0"/>
              <a:t> to the blockchain via TX5</a:t>
            </a:r>
            <a:r>
              <a:rPr lang="en-AU" i="1" dirty="0"/>
              <a:t>.</a:t>
            </a:r>
          </a:p>
          <a:p>
            <a:pPr marL="685800" lvl="1" indent="-228600">
              <a:buFont typeface="+mj-lt"/>
              <a:buAutoNum type="arabicPeriod"/>
            </a:pPr>
            <a:r>
              <a:rPr lang="en-AU" dirty="0"/>
              <a:t>Bob can claim BTC as </a:t>
            </a:r>
            <a:r>
              <a:rPr lang="en-AU" i="1" dirty="0"/>
              <a:t>s</a:t>
            </a:r>
            <a:r>
              <a:rPr lang="en-AU" dirty="0"/>
              <a:t> is now revealed on the ledger.</a:t>
            </a:r>
          </a:p>
          <a:p>
            <a:pPr marL="685800" lvl="1" indent="-228600">
              <a:buFont typeface="+mj-lt"/>
              <a:buAutoNum type="arabicPeriod"/>
            </a:pPr>
            <a:r>
              <a:rPr lang="en-AU" dirty="0"/>
              <a:t>If Alice doesn’t present </a:t>
            </a:r>
            <a:r>
              <a:rPr lang="en-AU" i="1" dirty="0"/>
              <a:t>s</a:t>
            </a:r>
            <a:r>
              <a:rPr lang="en-AU" dirty="0"/>
              <a:t> before timeout, each party’s locked assets can be claimed by submitting TX2 and TX4, respectively. </a:t>
            </a:r>
          </a:p>
          <a:p>
            <a:pPr marL="228600" lvl="0" indent="-228600">
              <a:buFont typeface="Arial" panose="020B0604020202020204" pitchFamily="34" charset="0"/>
              <a:buChar char="•"/>
            </a:pPr>
            <a:r>
              <a:rPr lang="en-AU" dirty="0"/>
              <a:t>Bob risks not submitting the secret before timeout if Alice submits the secret only last minute.</a:t>
            </a:r>
            <a:endParaRPr lang="en-AU" b="1" dirty="0"/>
          </a:p>
        </p:txBody>
      </p:sp>
      <p:sp>
        <p:nvSpPr>
          <p:cNvPr id="4" name="Slide Number Placeholder 3"/>
          <p:cNvSpPr>
            <a:spLocks noGrp="1"/>
          </p:cNvSpPr>
          <p:nvPr>
            <p:ph type="sldNum" sz="quarter" idx="5"/>
          </p:nvPr>
        </p:nvSpPr>
        <p:spPr/>
        <p:txBody>
          <a:bodyPr/>
          <a:lstStyle/>
          <a:p>
            <a:fld id="{CC27A11D-AD98-434C-A1DD-B0717C45F4BF}" type="slidenum">
              <a:rPr lang="en-AU" smtClean="0"/>
              <a:t>17</a:t>
            </a:fld>
            <a:endParaRPr lang="en-AU" dirty="0"/>
          </a:p>
        </p:txBody>
      </p:sp>
    </p:spTree>
    <p:extLst>
      <p:ext uri="{BB962C8B-B14F-4D97-AF65-F5344CB8AC3E}">
        <p14:creationId xmlns:p14="http://schemas.microsoft.com/office/powerpoint/2010/main" val="1517148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Blockchain of blockchains (aka internet of blockchains) is an interoperability approach where a blockchain interconnects with other blockchains.</a:t>
            </a:r>
          </a:p>
          <a:p>
            <a:pPr marL="628650" lvl="1" indent="-171450">
              <a:buFont typeface="Arial" panose="020B0604020202020204" pitchFamily="34" charset="0"/>
              <a:buChar char="•"/>
            </a:pPr>
            <a:r>
              <a:rPr lang="en-AU" dirty="0"/>
              <a:t>Consensus protocol in the interconnecting blockchain organises blocks containing a set of cross-chain TXs.</a:t>
            </a:r>
          </a:p>
          <a:p>
            <a:pPr marL="628650" lvl="1" indent="-171450">
              <a:buFont typeface="Arial" panose="020B0604020202020204" pitchFamily="34" charset="0"/>
              <a:buChar char="•"/>
            </a:pPr>
            <a:r>
              <a:rPr lang="en-AU" dirty="0"/>
              <a:t>It provides accountability for parties issuing </a:t>
            </a:r>
            <a:r>
              <a:rPr lang="en-AU" b="0" i="0" dirty="0">
                <a:solidFill>
                  <a:srgbClr val="000000"/>
                </a:solidFill>
                <a:effectLst/>
                <a:latin typeface="Open Sans" panose="020B0606030504020204" pitchFamily="34" charset="0"/>
              </a:rPr>
              <a:t>transaction</a:t>
            </a:r>
            <a:r>
              <a:rPr lang="en-AU" dirty="0"/>
              <a:t>s on different blockchains.</a:t>
            </a:r>
          </a:p>
          <a:p>
            <a:pPr marL="628650" lvl="1" indent="-171450">
              <a:buFont typeface="Arial" panose="020B0604020202020204" pitchFamily="34" charset="0"/>
              <a:buChar char="•"/>
            </a:pPr>
            <a:r>
              <a:rPr lang="en-AU" dirty="0"/>
              <a:t>Provides a holistic view of each underlying blockchain.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Most of the interoperability solutions discussed so far had a digital asset focus (mainly crypto). Whereas these solutions are more general but extremely complex to build.</a:t>
            </a:r>
          </a:p>
          <a:p>
            <a:pPr marL="171450" indent="-171450">
              <a:buFont typeface="Arial" panose="020B0604020202020204" pitchFamily="34" charset="0"/>
              <a:buChar char="•"/>
            </a:pPr>
            <a:r>
              <a:rPr lang="en-AU" dirty="0"/>
              <a:t>Most implementations are based on some form of hub and spoke model, where the hub interconnects other blockchains rather than establishing many connection pairs between blockchains.</a:t>
            </a:r>
          </a:p>
          <a:p>
            <a:pPr marL="171450" indent="-171450">
              <a:buFont typeface="Arial" panose="020B0604020202020204" pitchFamily="34" charset="0"/>
              <a:buChar char="•"/>
            </a:pPr>
            <a:r>
              <a:rPr lang="en-AU" dirty="0"/>
              <a:t>Some of the popular examples include Cosmos, Polkadot, and </a:t>
            </a:r>
            <a:r>
              <a:rPr lang="en-AU" dirty="0" err="1"/>
              <a:t>Cardano</a:t>
            </a:r>
            <a:r>
              <a:rPr lang="en-AU" dirty="0"/>
              <a:t>.</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18</a:t>
            </a:fld>
            <a:endParaRPr lang="en-AU" dirty="0"/>
          </a:p>
        </p:txBody>
      </p:sp>
    </p:spTree>
    <p:extLst>
      <p:ext uri="{BB962C8B-B14F-4D97-AF65-F5344CB8AC3E}">
        <p14:creationId xmlns:p14="http://schemas.microsoft.com/office/powerpoint/2010/main" val="1415461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Cosmos Hub is the main blockchain that acts as a central connector for all of the blockchains in the Cosmos Network. It is a multi-asset, proof-of-stake blockchain powered by Tendermint.</a:t>
            </a:r>
          </a:p>
          <a:p>
            <a:pPr marL="628650" lvl="1" indent="-171450">
              <a:buFont typeface="Arial" panose="020B0604020202020204" pitchFamily="34" charset="0"/>
              <a:buChar char="•"/>
            </a:pPr>
            <a:r>
              <a:rPr lang="en-AU" dirty="0"/>
              <a:t>Tendermint is a Practical Byzantine-Fault Tolerant (PBFT) state machine, along with a peer-to-peer network gossiping protocol.</a:t>
            </a:r>
          </a:p>
          <a:p>
            <a:pPr marL="171450" indent="-171450">
              <a:buFont typeface="Arial" panose="020B0604020202020204" pitchFamily="34" charset="0"/>
              <a:buChar char="•"/>
            </a:pPr>
            <a:r>
              <a:rPr lang="en-AU" dirty="0"/>
              <a:t>Inter Blockchain Communication (IBC) protocol allows blockchains to interact with others through Cosmos Hub by creating certificates about transactions or ledger states. </a:t>
            </a:r>
          </a:p>
          <a:p>
            <a:pPr marL="628650" lvl="1" indent="-171450">
              <a:buFont typeface="Arial" panose="020B0604020202020204" pitchFamily="34" charset="0"/>
              <a:buChar char="•"/>
            </a:pPr>
            <a:r>
              <a:rPr lang="en-AU" dirty="0"/>
              <a:t>Blockchains are connected in a hub and spoke model to the Cosmos Hub. The spokes of the network are called zones. </a:t>
            </a:r>
          </a:p>
          <a:p>
            <a:pPr marL="171450" indent="-171450">
              <a:buFont typeface="Arial" panose="020B0604020202020204" pitchFamily="34" charset="0"/>
              <a:buChar char="•"/>
            </a:pPr>
            <a:r>
              <a:rPr lang="en-AU" dirty="0"/>
              <a:t>Application Blockchain Interface (ABCI) defines the boundary between the Tendermint replication engine and the ledger. The ABCI is the only way for the blockchains state to be updated, and only Tendermint has access to state-changing functions for the blockchain.</a:t>
            </a:r>
          </a:p>
          <a:p>
            <a:pPr marL="171450" indent="-171450">
              <a:buFont typeface="Arial" panose="020B0604020202020204" pitchFamily="34" charset="0"/>
              <a:buChar char="•"/>
            </a:pPr>
            <a:r>
              <a:rPr lang="en-AU" dirty="0"/>
              <a:t>Peg zones resemble the pegged sidechain mechanism.</a:t>
            </a:r>
          </a:p>
          <a:p>
            <a:pPr marL="628650" lvl="1" indent="-171450">
              <a:buFont typeface="Arial" panose="020B0604020202020204" pitchFamily="34" charset="0"/>
              <a:buChar char="•"/>
            </a:pPr>
            <a:r>
              <a:rPr lang="en-AU" dirty="0"/>
              <a:t>To do this we need to have a shared security model where the Cosmos Peg Zone Validator is also running an Ethereum node. The special Validator approves the interactions between the 2 chains. This is a complicated infrastructure to set up, and you must trust the team running the Peg Zone.</a:t>
            </a:r>
          </a:p>
          <a:p>
            <a:pPr marL="628650" lvl="1" indent="-171450">
              <a:buFont typeface="Arial" panose="020B0604020202020204" pitchFamily="34" charset="0"/>
              <a:buChar char="•"/>
            </a:pPr>
            <a:r>
              <a:rPr lang="en-AU" dirty="0"/>
              <a:t>The actual exchange of assets would require an Ethereum smart contract to lock in Ether, which would create new tokens in the Peg Zone that represent “Cosmos-Ether” that can be sent around the Cosmos Network through IBC. On the Cosmos side, the Validator would lock up Atoms (native cryptocurrency in Cosmos), which would, in turn, create an ERC-20 Atom token that can be sent around Ethereum.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19</a:t>
            </a:fld>
            <a:endParaRPr lang="en-AU" dirty="0"/>
          </a:p>
        </p:txBody>
      </p:sp>
    </p:spTree>
    <p:extLst>
      <p:ext uri="{BB962C8B-B14F-4D97-AF65-F5344CB8AC3E}">
        <p14:creationId xmlns:p14="http://schemas.microsoft.com/office/powerpoint/2010/main" val="4190342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b="0" i="0" dirty="0" err="1">
                <a:solidFill>
                  <a:srgbClr val="000000"/>
                </a:solidFill>
                <a:effectLst/>
                <a:latin typeface="Open Sans" panose="020B0606030504020204" pitchFamily="34" charset="0"/>
              </a:rPr>
              <a:t>Polkadot</a:t>
            </a:r>
            <a:r>
              <a:rPr lang="en-AU" b="0" i="0" dirty="0">
                <a:solidFill>
                  <a:srgbClr val="000000"/>
                </a:solidFill>
                <a:effectLst/>
                <a:latin typeface="Open Sans" panose="020B0606030504020204" pitchFamily="34" charset="0"/>
              </a:rPr>
              <a:t> is a PoS blockchain that runs a set of shards and can connect to other blockchains. It supports cross-chain computation and cross-chain registries.</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It has a large set of roles/nodes, and key ones are illustrated in the figure.</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The relay chain is the core of the Polkadot network. It manages shard security, cross-chain interoperability, and consensus.</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Parachains refer to all the heterogeneous blockchains that are connected to Polkadot. Parachains can have their tokens, specific functionalities, use cases, and governance.</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Parathreads are also similar to Parachains but abide by the pay-as-you-go model (i.e., they connect when they want). These are the chains that don’t require continuous connectivity to the network.</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Bridges allow Parathreads and Parachains to connect and interact with external networks like Bitcoin and Ethereum.</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Collators produce blocks within a Parachain.</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Validators are responsible for proposing a Parachain block to relay chain.</a:t>
            </a:r>
          </a:p>
          <a:p>
            <a:pPr marL="171450" lvl="0" indent="-171450">
              <a:buFont typeface="Arial" panose="020B0604020202020204" pitchFamily="34" charset="0"/>
              <a:buChar char="•"/>
            </a:pPr>
            <a:r>
              <a:rPr lang="en-AU" b="0" i="0" dirty="0">
                <a:solidFill>
                  <a:srgbClr val="000000"/>
                </a:solidFill>
                <a:effectLst/>
                <a:latin typeface="Open Sans" panose="020B0606030504020204" pitchFamily="34" charset="0"/>
              </a:rPr>
              <a:t>Each Parachain relies on a central shard within the ecosystem for cross-chain communication and security.</a:t>
            </a:r>
          </a:p>
        </p:txBody>
      </p:sp>
      <p:sp>
        <p:nvSpPr>
          <p:cNvPr id="4" name="Slide Number Placeholder 3"/>
          <p:cNvSpPr>
            <a:spLocks noGrp="1"/>
          </p:cNvSpPr>
          <p:nvPr>
            <p:ph type="sldNum" sz="quarter" idx="5"/>
          </p:nvPr>
        </p:nvSpPr>
        <p:spPr/>
        <p:txBody>
          <a:bodyPr/>
          <a:lstStyle/>
          <a:p>
            <a:fld id="{CC27A11D-AD98-434C-A1DD-B0717C45F4BF}" type="slidenum">
              <a:rPr lang="en-AU" smtClean="0"/>
              <a:t>20</a:t>
            </a:fld>
            <a:endParaRPr lang="en-AU" dirty="0"/>
          </a:p>
        </p:txBody>
      </p:sp>
    </p:spTree>
    <p:extLst>
      <p:ext uri="{BB962C8B-B14F-4D97-AF65-F5344CB8AC3E}">
        <p14:creationId xmlns:p14="http://schemas.microsoft.com/office/powerpoint/2010/main" val="1541672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Sidechains are considered layer 1 solutions (built on top of layer-0 solutions which is the main blockchain) to implement layer-2 solutions, such as payment channels.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Sidechains typically run the same blockchain with a few changes to the base protocol like low difficulty, PoW to PoS/PoA, large block size, and </a:t>
            </a:r>
            <a:r>
              <a:rPr lang="en-AU" dirty="0" err="1"/>
              <a:t>sharding</a:t>
            </a:r>
            <a:r>
              <a:rPr lang="en-AU"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There’s no clear agreement on Layer 0 and 1, note that the figure and bullet points are a bit different. But there seems to be agreement on Layer 2.</a:t>
            </a:r>
          </a:p>
          <a:p>
            <a:pPr marL="171450" indent="-171450">
              <a:buFont typeface="Arial" panose="020B0604020202020204" pitchFamily="34" charset="0"/>
              <a:buChar char="•"/>
            </a:pPr>
            <a:r>
              <a:rPr lang="en-AU" dirty="0"/>
              <a:t>The second layer allows off-chain </a:t>
            </a:r>
            <a:r>
              <a:rPr lang="en-AU" b="0" i="0" dirty="0">
                <a:solidFill>
                  <a:srgbClr val="000000"/>
                </a:solidFill>
                <a:effectLst/>
                <a:latin typeface="Open Sans" panose="020B0606030504020204" pitchFamily="34" charset="0"/>
              </a:rPr>
              <a:t>transaction</a:t>
            </a:r>
            <a:r>
              <a:rPr lang="en-AU" dirty="0"/>
              <a:t>s between users through exchanging messages tethered/pegged to a sidechain.</a:t>
            </a:r>
          </a:p>
          <a:p>
            <a:pPr marL="171450" indent="-171450">
              <a:buFont typeface="Arial" panose="020B0604020202020204" pitchFamily="34" charset="0"/>
              <a:buChar char="•"/>
            </a:pPr>
            <a:r>
              <a:rPr lang="en-AU" dirty="0"/>
              <a:t>Sometimes, Layer 0 is also called Layer 1, and sidechains are considered as Layer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Key benefits of Layer 2 solutions include enhanced scalability (i.e., handling more </a:t>
            </a:r>
            <a:r>
              <a:rPr lang="en-AU" b="0" i="0" dirty="0">
                <a:solidFill>
                  <a:srgbClr val="000000"/>
                </a:solidFill>
                <a:effectLst/>
                <a:latin typeface="Open Sans" panose="020B0606030504020204" pitchFamily="34" charset="0"/>
              </a:rPr>
              <a:t>transaction</a:t>
            </a:r>
            <a:r>
              <a:rPr lang="en-AU" dirty="0"/>
              <a:t>s), performance (i.e., low latency), and lower cost</a:t>
            </a:r>
          </a:p>
          <a:p>
            <a:pPr marL="171450" indent="-171450">
              <a:buFont typeface="Arial" panose="020B0604020202020204" pitchFamily="34" charset="0"/>
              <a:buChar char="•"/>
            </a:pPr>
            <a:r>
              <a:rPr lang="en-AU" dirty="0"/>
              <a:t>Next, we discuss a couple of Layer 2 solutions.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22</a:t>
            </a:fld>
            <a:endParaRPr lang="en-AU" dirty="0"/>
          </a:p>
        </p:txBody>
      </p:sp>
    </p:spTree>
    <p:extLst>
      <p:ext uri="{BB962C8B-B14F-4D97-AF65-F5344CB8AC3E}">
        <p14:creationId xmlns:p14="http://schemas.microsoft.com/office/powerpoint/2010/main" val="67256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will first start with definitions on interoperability and standards for interoperability.</a:t>
            </a:r>
          </a:p>
          <a:p>
            <a:pPr marL="171450" indent="-171450">
              <a:buFont typeface="Arial" panose="020B0604020202020204" pitchFamily="34" charset="0"/>
              <a:buChar char="•"/>
            </a:pPr>
            <a:r>
              <a:rPr lang="en-AU" dirty="0"/>
              <a:t>Then we discuss a selected set of blockchain interoperability techniques like notary schemes, oracles, </a:t>
            </a:r>
            <a:r>
              <a:rPr lang="en-AU" dirty="0" err="1"/>
              <a:t>slidechains</a:t>
            </a:r>
            <a:r>
              <a:rPr lang="en-AU" dirty="0"/>
              <a:t>, atomic swap, blockchain of blockchains.</a:t>
            </a:r>
          </a:p>
          <a:p>
            <a:pPr marL="171450" indent="-171450">
              <a:buFont typeface="Arial" panose="020B0604020202020204" pitchFamily="34" charset="0"/>
              <a:buChar char="•"/>
            </a:pPr>
            <a:r>
              <a:rPr lang="en-AU" dirty="0"/>
              <a:t>Finally, we’ll have an overview of Layer 2 mechanisms like State channels, Rollups, and Plasma.</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a:t>
            </a:fld>
            <a:endParaRPr lang="en-AU" dirty="0"/>
          </a:p>
        </p:txBody>
      </p:sp>
    </p:spTree>
    <p:extLst>
      <p:ext uri="{BB962C8B-B14F-4D97-AF65-F5344CB8AC3E}">
        <p14:creationId xmlns:p14="http://schemas.microsoft.com/office/powerpoint/2010/main" val="2071176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Micro-payments TXs are too expensive to be performed on-chain because the TX fee might be higher than the monetary value associated with the TX (assuming a public blockchain is used). Also, the main chain’s TX commit time (including finality) could be too high.</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Therefore, it makes sense to perform micropayments off-chain, given their relatively low risk.</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seen in the figure, payment channels process and record TXs off-chain </a:t>
            </a:r>
            <a:r>
              <a:rPr lang="en-US" altLang="zh-CN" dirty="0"/>
              <a:t>and</a:t>
            </a:r>
            <a:r>
              <a:rPr lang="en-US" dirty="0"/>
              <a:t> eventually settle on-chain.</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First, one or both parties lock assets (e.g., ETH) on the main chain’s smart contract. Typically, this contract uses multi-signature.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Then they establish a channel for payment between the 2 parties.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Then based on the locked asset value, 2 parties </a:t>
            </a:r>
            <a:r>
              <a:rPr lang="en-US" dirty="0"/>
              <a:t>transact off-chain while maintaining intermediate states on the payment channel, i.e., keep a record of TXs and balances. Ideally, each TX is signed by all parties involved in the channel.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On-chain balance could be updated periodically or when closing the payment channel to settle the balance. The frequency of settlement depends on the use case.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When closing a channel, if both parties </a:t>
            </a:r>
            <a:r>
              <a:rPr lang="en-AU" b="0" i="0" dirty="0">
                <a:solidFill>
                  <a:srgbClr val="4C4C4C"/>
                </a:solidFill>
                <a:effectLst/>
                <a:latin typeface="system-ui"/>
              </a:rPr>
              <a:t>unanimously approve the last state, the channel is settled immediately. Even a single party can request to close a channel (the other party is no longer contactable). However, in such cases, there’s a time window that allows a missing party to prove a more recent state (each TX has a nonce or a sequence no) if he/she doesn’t agree with the currently submitted final state.</a:t>
            </a: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Such a payment channel can be generalised for arbitrary state updates for more general purposes than monetary values. Such channels are known as “state channels”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See </a:t>
            </a:r>
            <a:r>
              <a:rPr lang="en-AU" dirty="0">
                <a:hlinkClick r:id="rId3"/>
              </a:rPr>
              <a:t>State Channels | ethereum.org</a:t>
            </a: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5"/>
          </p:nvPr>
        </p:nvSpPr>
        <p:spPr/>
        <p:txBody>
          <a:bodyPr/>
          <a:lstStyle/>
          <a:p>
            <a:fld id="{CC27A11D-AD98-434C-A1DD-B0717C45F4BF}" type="slidenum">
              <a:rPr lang="en-AU" smtClean="0"/>
              <a:t>23</a:t>
            </a:fld>
            <a:endParaRPr lang="en-AU" dirty="0"/>
          </a:p>
        </p:txBody>
      </p:sp>
    </p:spTree>
    <p:extLst>
      <p:ext uri="{BB962C8B-B14F-4D97-AF65-F5344CB8AC3E}">
        <p14:creationId xmlns:p14="http://schemas.microsoft.com/office/powerpoint/2010/main" val="405139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 set of payment channels between 2 parties can be used to route payments between parties that don’t have a payment channel.</a:t>
            </a:r>
          </a:p>
          <a:p>
            <a:pPr marL="171450" indent="-171450">
              <a:buFont typeface="Arial" panose="020B0604020202020204" pitchFamily="34" charset="0"/>
              <a:buChar char="•"/>
            </a:pPr>
            <a:r>
              <a:rPr lang="en-AU" dirty="0"/>
              <a:t>In the figure, Alice and Bob don’t have a payment channel. However, Alice and Bob have a payment channel with Ingrid.</a:t>
            </a:r>
          </a:p>
          <a:p>
            <a:pPr marL="171450" indent="-171450">
              <a:buFont typeface="Arial" panose="020B0604020202020204" pitchFamily="34" charset="0"/>
              <a:buChar char="•"/>
            </a:pPr>
            <a:r>
              <a:rPr lang="en-AU" dirty="0"/>
              <a:t>Here we illustrate how 2 HTLCs (Hash-Time Lock Contracts) can be used to transfer payment from Alice to Bob.</a:t>
            </a:r>
          </a:p>
          <a:p>
            <a:pPr marL="228600" indent="-228600">
              <a:buFont typeface="+mj-lt"/>
              <a:buAutoNum type="arabicPeriod"/>
            </a:pPr>
            <a:r>
              <a:rPr lang="en-AU" dirty="0"/>
              <a:t>Bob creates the secret R and shares its hash </a:t>
            </a:r>
            <a:r>
              <a:rPr lang="en-AU" i="1" dirty="0"/>
              <a:t>r</a:t>
            </a:r>
            <a:r>
              <a:rPr lang="en-AU" dirty="0"/>
              <a:t> with Alice. </a:t>
            </a:r>
          </a:p>
          <a:p>
            <a:pPr marL="228600" indent="-228600">
              <a:buFont typeface="+mj-lt"/>
              <a:buAutoNum type="arabicPeriod"/>
            </a:pPr>
            <a:r>
              <a:rPr lang="en-AU" dirty="0"/>
              <a:t>Subject to this hash, Alice creates an HTLC indicating the amount to transfer to Ingrid if she knows the secret. It also indicates a timeout of 3 days.</a:t>
            </a:r>
          </a:p>
          <a:p>
            <a:pPr marL="228600" indent="-228600">
              <a:buFont typeface="+mj-lt"/>
              <a:buAutoNum type="arabicPeriod"/>
            </a:pPr>
            <a:r>
              <a:rPr lang="en-AU" dirty="0"/>
              <a:t>Subsequently, Ingrid establishes an HTLC indicating the amount to transfer to Bob if he knows the secret. It also indicates a timeout of 2 days.</a:t>
            </a:r>
          </a:p>
          <a:p>
            <a:pPr marL="628650" lvl="1" indent="-171450">
              <a:buFont typeface="Arial" panose="020B0604020202020204" pitchFamily="34" charset="0"/>
              <a:buChar char="•"/>
            </a:pPr>
            <a:r>
              <a:rPr lang="en-AU" dirty="0"/>
              <a:t>The difference in value between 2 HTLCs will be given as payment for Ingrid’s service to route the payment (i.e., Ingrid will receive 1.001 – 1 = 0.001 BTC).</a:t>
            </a:r>
          </a:p>
          <a:p>
            <a:pPr marL="628650" lvl="1" indent="-171450">
              <a:buFont typeface="Arial" panose="020B0604020202020204" pitchFamily="34" charset="0"/>
              <a:buChar char="•"/>
            </a:pPr>
            <a:r>
              <a:rPr lang="en-AU" dirty="0"/>
              <a:t>Timing is also important, as once Bob gets BTC from Ingrid, she needs to have sufficient time to claim payment from Alice.</a:t>
            </a:r>
          </a:p>
          <a:p>
            <a:pPr marL="228600" lvl="0" indent="-228600">
              <a:buFont typeface="+mj-lt"/>
              <a:buAutoNum type="arabicPeriod"/>
            </a:pPr>
            <a:r>
              <a:rPr lang="en-AU" dirty="0"/>
              <a:t>Finally, Bob relevels the secret </a:t>
            </a:r>
            <a:r>
              <a:rPr lang="en-AU" i="1" dirty="0"/>
              <a:t>R</a:t>
            </a:r>
            <a:r>
              <a:rPr lang="en-AU" dirty="0"/>
              <a:t> to the 2</a:t>
            </a:r>
            <a:r>
              <a:rPr lang="en-AU" baseline="30000" dirty="0"/>
              <a:t>nd</a:t>
            </a:r>
            <a:r>
              <a:rPr lang="en-AU" dirty="0"/>
              <a:t> HTLC to receive the payment.</a:t>
            </a:r>
          </a:p>
          <a:p>
            <a:pPr marL="228600" lvl="0" indent="-228600">
              <a:buFont typeface="+mj-lt"/>
              <a:buAutoNum type="arabicPeriod"/>
            </a:pPr>
            <a:r>
              <a:rPr lang="en-AU" dirty="0"/>
              <a:t>As the secret is revealed, Ingrid can submit </a:t>
            </a:r>
            <a:r>
              <a:rPr lang="en-AU" i="1" dirty="0"/>
              <a:t>R</a:t>
            </a:r>
            <a:r>
              <a:rPr lang="en-AU" dirty="0"/>
              <a:t> to 1</a:t>
            </a:r>
            <a:r>
              <a:rPr lang="en-AU" baseline="30000" dirty="0"/>
              <a:t>st</a:t>
            </a:r>
            <a:r>
              <a:rPr lang="en-AU" dirty="0"/>
              <a:t> HTLC to get BTC from Alice.</a:t>
            </a:r>
          </a:p>
          <a:p>
            <a:pPr marL="228600" lvl="0" indent="-228600">
              <a:buFont typeface="Arial" panose="020B0604020202020204" pitchFamily="34" charset="0"/>
              <a:buChar char="•"/>
            </a:pPr>
            <a:r>
              <a:rPr lang="en-AU" dirty="0"/>
              <a:t>This idea can be extended beyond parties that are 2-hops away from each other into multiple hops. Routing algorithms can be used to find a path between 2 parties that wish to transact and then a chain of HTLC contracts can be established with appropriate payment values and timeouts</a:t>
            </a:r>
          </a:p>
          <a:p>
            <a:pPr marL="228600" lvl="0" indent="-228600">
              <a:buFont typeface="+mj-lt"/>
              <a:buAutoNum type="arabicPeriod"/>
            </a:pPr>
            <a:endParaRPr lang="en-AU" dirty="0"/>
          </a:p>
          <a:p>
            <a:pPr marL="228600" lvl="0" indent="-228600">
              <a:buFont typeface="+mj-lt"/>
              <a:buAutoNum type="arabicPeriod"/>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24</a:t>
            </a:fld>
            <a:endParaRPr lang="en-AU" dirty="0"/>
          </a:p>
        </p:txBody>
      </p:sp>
    </p:spTree>
    <p:extLst>
      <p:ext uri="{BB962C8B-B14F-4D97-AF65-F5344CB8AC3E}">
        <p14:creationId xmlns:p14="http://schemas.microsoft.com/office/powerpoint/2010/main" val="227248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Rollups usually involve only 2 layers. Hence, sometimes the main chain is considered Layer 1.</a:t>
            </a:r>
          </a:p>
          <a:p>
            <a:pPr marL="171450" indent="-171450">
              <a:buFont typeface="Arial" panose="020B0604020202020204" pitchFamily="34" charset="0"/>
              <a:buChar char="•"/>
            </a:pPr>
            <a:r>
              <a:rPr lang="en-AU" dirty="0"/>
              <a:t>Layer 2 runs a smart contract execution engine like EVM. However, Layer 2 does not build blocks.</a:t>
            </a:r>
          </a:p>
          <a:p>
            <a:pPr marL="628650" lvl="1" indent="-171450">
              <a:buFont typeface="Arial" panose="020B0604020202020204" pitchFamily="34" charset="0"/>
              <a:buChar char="•"/>
            </a:pPr>
            <a:r>
              <a:rPr lang="en-AU" dirty="0"/>
              <a:t>Multiple validators may run this EVM and double-check each other’s work. If only a single validator is used (i.e., centralised) it’s called a sequencer.</a:t>
            </a:r>
          </a:p>
          <a:p>
            <a:pPr marL="171450" indent="-171450">
              <a:buFont typeface="Arial" panose="020B0604020202020204" pitchFamily="34" charset="0"/>
              <a:buChar char="•"/>
            </a:pPr>
            <a:r>
              <a:rPr lang="en-AU" dirty="0"/>
              <a:t>First, a party providing rollup service deploys the “rollup contract” onto the main chain that stores the state root of the rollup layer.</a:t>
            </a:r>
          </a:p>
          <a:p>
            <a:pPr marL="171450" indent="-171450">
              <a:buFont typeface="Arial" panose="020B0604020202020204" pitchFamily="34" charset="0"/>
              <a:buChar char="•"/>
            </a:pPr>
            <a:r>
              <a:rPr lang="en-AU" dirty="0"/>
              <a:t>Any party that wishes to use the rollup service locks main chain assets in a smart contract, e.g., ETH, ERC-20 tokens, or any other accepted asset.</a:t>
            </a:r>
          </a:p>
          <a:p>
            <a:pPr marL="171450" indent="-171450">
              <a:buFont typeface="Arial" panose="020B0604020202020204" pitchFamily="34" charset="0"/>
              <a:buChar char="•"/>
            </a:pPr>
            <a:r>
              <a:rPr lang="en-AU" dirty="0"/>
              <a:t>Transactions at the rollup layer can use the locked-in asset value, i.e., the asset is minted on the rollup layer.</a:t>
            </a:r>
          </a:p>
          <a:p>
            <a:pPr marL="171450" lvl="0" indent="-171450">
              <a:buFont typeface="Arial" panose="020B0604020202020204" pitchFamily="34" charset="0"/>
              <a:buChar char="•"/>
            </a:pPr>
            <a:r>
              <a:rPr lang="en-AU" dirty="0"/>
              <a:t>The rollup layer executes transactions and keeps track of the state changes. Transaction fees need to be paid, but much lower than a typical transaction in Ethereum.</a:t>
            </a:r>
          </a:p>
          <a:p>
            <a:pPr marL="171450" indent="-171450">
              <a:buFont typeface="Arial" panose="020B0604020202020204" pitchFamily="34" charset="0"/>
              <a:buChar char="•"/>
            </a:pPr>
            <a:r>
              <a:rPr lang="en-AU" dirty="0"/>
              <a:t>The rollup layer then calculates the Merkel tree root of all states.</a:t>
            </a:r>
          </a:p>
          <a:p>
            <a:pPr marL="171450" indent="-171450">
              <a:buFont typeface="Arial" panose="020B0604020202020204" pitchFamily="34" charset="0"/>
              <a:buChar char="•"/>
            </a:pPr>
            <a:r>
              <a:rPr lang="en-AU" dirty="0"/>
              <a:t>The Merkle tree root of state and compressed transaction data is recorded on the rollup contract on the main chain. This is called a batch update.</a:t>
            </a:r>
          </a:p>
          <a:p>
            <a:pPr marL="171450" indent="-171450">
              <a:buFont typeface="Arial" panose="020B0604020202020204" pitchFamily="34" charset="0"/>
              <a:buChar char="•"/>
            </a:pPr>
            <a:r>
              <a:rPr lang="en-AU" dirty="0"/>
              <a:t>Use “fraud proofs” to challenge state root within a given time limit from the time batch gets included in the rollup contract.</a:t>
            </a:r>
          </a:p>
          <a:p>
            <a:pPr marL="628650" lvl="1" indent="-171450">
              <a:buFont typeface="Arial" panose="020B0604020202020204" pitchFamily="34" charset="0"/>
              <a:buChar char="•"/>
            </a:pPr>
            <a:r>
              <a:rPr lang="en-AU" dirty="0"/>
              <a:t>Fraud proof tries to prove an asset was double spent or sent beyond its value.</a:t>
            </a:r>
          </a:p>
          <a:p>
            <a:pPr marL="171450" indent="-171450">
              <a:buFont typeface="Arial" panose="020B0604020202020204" pitchFamily="34" charset="0"/>
              <a:buChar char="•"/>
            </a:pPr>
            <a:r>
              <a:rPr lang="en-AU" dirty="0"/>
              <a:t>If the state update is proven to be invalid, roll back the batch of transactions by essentially replacing the current state root in the rollup contract with the previous state root.</a:t>
            </a:r>
          </a:p>
          <a:p>
            <a:pPr marL="171450" indent="-171450">
              <a:buFont typeface="Arial" panose="020B0604020202020204" pitchFamily="34" charset="0"/>
              <a:buChar char="•"/>
            </a:pPr>
            <a:r>
              <a:rPr lang="en-AU" dirty="0"/>
              <a:t>There are 2 rollup techniques:</a:t>
            </a:r>
          </a:p>
          <a:p>
            <a:pPr marL="628650" lvl="1" indent="-171450">
              <a:buFont typeface="Arial" panose="020B0604020202020204" pitchFamily="34" charset="0"/>
              <a:buChar char="•"/>
            </a:pPr>
            <a:r>
              <a:rPr lang="en-AU" dirty="0"/>
              <a:t>Optimistic rollups – See </a:t>
            </a:r>
            <a:r>
              <a:rPr lang="en-AU" dirty="0">
                <a:hlinkClick r:id="rId3"/>
              </a:rPr>
              <a:t>Optimistic Rollups | ethereum.org</a:t>
            </a:r>
            <a:endParaRPr lang="en-AU" dirty="0"/>
          </a:p>
          <a:p>
            <a:pPr marL="1085850" lvl="2" indent="-171450">
              <a:buFont typeface="Arial" panose="020B0604020202020204" pitchFamily="34" charset="0"/>
              <a:buChar char="•"/>
            </a:pPr>
            <a:r>
              <a:rPr lang="en-AU" dirty="0"/>
              <a:t>Assume transactions are valid by default and rely on fraud proof to challenge within a specified time window. The </a:t>
            </a:r>
            <a:r>
              <a:rPr lang="en-AU" b="0" i="0" dirty="0">
                <a:solidFill>
                  <a:srgbClr val="4C4C4C"/>
                </a:solidFill>
                <a:effectLst/>
                <a:latin typeface="system-ui"/>
              </a:rPr>
              <a:t>sequencer/validator responsible for including the incorrectly executed </a:t>
            </a:r>
            <a:r>
              <a:rPr lang="en-AU" dirty="0"/>
              <a:t>transaction</a:t>
            </a:r>
            <a:r>
              <a:rPr lang="en-AU" b="0" i="0" dirty="0">
                <a:solidFill>
                  <a:srgbClr val="4C4C4C"/>
                </a:solidFill>
                <a:effectLst/>
                <a:latin typeface="system-ui"/>
              </a:rPr>
              <a:t> in a block receives a penalty (the validator keeps a bond like in </a:t>
            </a:r>
            <a:r>
              <a:rPr lang="en-AU" b="0" i="0" dirty="0" err="1">
                <a:solidFill>
                  <a:srgbClr val="4C4C4C"/>
                </a:solidFill>
                <a:effectLst/>
                <a:latin typeface="system-ui"/>
              </a:rPr>
              <a:t>PoS</a:t>
            </a:r>
            <a:r>
              <a:rPr lang="en-AU" b="0" i="0" dirty="0">
                <a:solidFill>
                  <a:srgbClr val="4C4C4C"/>
                </a:solidFill>
                <a:effectLst/>
                <a:latin typeface="system-ui"/>
              </a:rPr>
              <a:t>). Party of the penalty is provided to the challenger and the rest is burned.</a:t>
            </a:r>
          </a:p>
          <a:p>
            <a:pPr marL="1085850" lvl="2" indent="-171450">
              <a:buFont typeface="Arial" panose="020B0604020202020204" pitchFamily="34" charset="0"/>
              <a:buChar char="•"/>
            </a:pPr>
            <a:r>
              <a:rPr lang="en-AU" b="0" i="0" dirty="0">
                <a:solidFill>
                  <a:srgbClr val="4C4C4C"/>
                </a:solidFill>
                <a:effectLst/>
                <a:latin typeface="system-ui"/>
              </a:rPr>
              <a:t>There are several ways to check a fraud-proof on-chain. </a:t>
            </a:r>
            <a:r>
              <a:rPr lang="en-AU" dirty="0"/>
              <a:t>See </a:t>
            </a:r>
            <a:r>
              <a:rPr lang="en-AU" dirty="0">
                <a:hlinkClick r:id="rId3"/>
              </a:rPr>
              <a:t>Optimistic Rollups | ethereum.org</a:t>
            </a:r>
            <a:r>
              <a:rPr lang="en-AU" dirty="0"/>
              <a:t> for 2 such mechanisms</a:t>
            </a:r>
          </a:p>
          <a:p>
            <a:pPr marL="1085850" lvl="2" indent="-171450">
              <a:buFont typeface="Arial" panose="020B0604020202020204" pitchFamily="34" charset="0"/>
              <a:buChar char="•"/>
            </a:pPr>
            <a:r>
              <a:rPr lang="en-AU" b="0" i="0" dirty="0">
                <a:solidFill>
                  <a:srgbClr val="4C4C4C"/>
                </a:solidFill>
                <a:effectLst/>
                <a:latin typeface="system-ui"/>
              </a:rPr>
              <a:t>Can offer up to 10-100x improvements in scalability</a:t>
            </a:r>
          </a:p>
          <a:p>
            <a:pPr marL="1085850" lvl="2" indent="-171450">
              <a:buFont typeface="Arial" panose="020B0604020202020204" pitchFamily="34" charset="0"/>
              <a:buChar char="•"/>
            </a:pPr>
            <a:r>
              <a:rPr lang="en-AU" b="0" i="0" dirty="0">
                <a:solidFill>
                  <a:srgbClr val="4C4C4C"/>
                </a:solidFill>
                <a:effectLst/>
                <a:latin typeface="system-ui"/>
              </a:rPr>
              <a:t>Write TXs to Ethereum as </a:t>
            </a:r>
            <a:r>
              <a:rPr lang="en-AU" i="1" dirty="0"/>
              <a:t>call data</a:t>
            </a:r>
            <a:r>
              <a:rPr lang="en-AU" b="0" i="0" dirty="0">
                <a:solidFill>
                  <a:srgbClr val="4C4C4C"/>
                </a:solidFill>
                <a:effectLst/>
                <a:latin typeface="system-ui"/>
              </a:rPr>
              <a:t>, reducing gas costs for users. This includes the Merkel root of the ledger state (state root) and a batch of </a:t>
            </a:r>
            <a:r>
              <a:rPr lang="en-AU" dirty="0"/>
              <a:t>transaction</a:t>
            </a:r>
            <a:r>
              <a:rPr lang="en-AU" b="0" i="0" dirty="0">
                <a:solidFill>
                  <a:srgbClr val="4C4C4C"/>
                </a:solidFill>
                <a:effectLst/>
                <a:latin typeface="system-ui"/>
              </a:rPr>
              <a:t>s (</a:t>
            </a:r>
            <a:r>
              <a:rPr lang="en-AU" dirty="0"/>
              <a:t>transaction</a:t>
            </a:r>
            <a:r>
              <a:rPr lang="en-AU" b="0" i="0" dirty="0">
                <a:solidFill>
                  <a:srgbClr val="4C4C4C"/>
                </a:solidFill>
                <a:effectLst/>
                <a:latin typeface="system-ui"/>
              </a:rPr>
              <a:t> root)</a:t>
            </a:r>
            <a:endParaRPr lang="en-AU" dirty="0"/>
          </a:p>
          <a:p>
            <a:pPr marL="628650" lvl="1" indent="-171450">
              <a:buFont typeface="Arial" panose="020B0604020202020204" pitchFamily="34" charset="0"/>
              <a:buChar char="•"/>
            </a:pPr>
            <a:r>
              <a:rPr lang="en-AU" dirty="0"/>
              <a:t>Zero-knowledge rollups – See </a:t>
            </a:r>
            <a:r>
              <a:rPr lang="en-AU" dirty="0">
                <a:hlinkClick r:id="rId4"/>
              </a:rPr>
              <a:t>Zero-Knowledge rollups | ethereum.org</a:t>
            </a:r>
            <a:endParaRPr lang="en-AU" dirty="0"/>
          </a:p>
          <a:p>
            <a:pPr marL="1085850" lvl="2" indent="-171450">
              <a:buFont typeface="Arial" panose="020B0604020202020204" pitchFamily="34" charset="0"/>
              <a:buChar char="•"/>
            </a:pPr>
            <a:r>
              <a:rPr lang="en-AU" dirty="0"/>
              <a:t>Perform computation off-chain and submit only a validity proof – a v</a:t>
            </a:r>
            <a:r>
              <a:rPr lang="en-AU" b="0" i="0" dirty="0">
                <a:solidFill>
                  <a:srgbClr val="4C4C4C"/>
                </a:solidFill>
                <a:effectLst/>
                <a:latin typeface="system-ui"/>
              </a:rPr>
              <a:t>alidity proof demonstrates with cryptographic certainty that the proposed changes to the ledger state are truly the result of executing all the </a:t>
            </a:r>
            <a:r>
              <a:rPr lang="en-AU" dirty="0"/>
              <a:t>transaction</a:t>
            </a:r>
            <a:r>
              <a:rPr lang="en-AU" b="0" i="0" dirty="0">
                <a:solidFill>
                  <a:srgbClr val="4C4C4C"/>
                </a:solidFill>
                <a:effectLst/>
                <a:latin typeface="system-ui"/>
              </a:rPr>
              <a:t>s in the batch. Validity proof is shorter than compressed </a:t>
            </a:r>
            <a:r>
              <a:rPr lang="en-AU" dirty="0"/>
              <a:t>transaction</a:t>
            </a:r>
            <a:r>
              <a:rPr lang="en-AU" b="0" i="0" dirty="0">
                <a:solidFill>
                  <a:srgbClr val="4C4C4C"/>
                </a:solidFill>
                <a:effectLst/>
                <a:latin typeface="system-ui"/>
              </a:rPr>
              <a:t>s stored in optimistic rollups.</a:t>
            </a:r>
          </a:p>
          <a:p>
            <a:pPr marL="1085850" lvl="2" indent="-171450">
              <a:buFont typeface="Arial" panose="020B0604020202020204" pitchFamily="34" charset="0"/>
              <a:buChar char="•"/>
            </a:pPr>
            <a:r>
              <a:rPr lang="en-AU" b="0" i="0" dirty="0">
                <a:solidFill>
                  <a:srgbClr val="4C4C4C"/>
                </a:solidFill>
                <a:effectLst/>
                <a:latin typeface="system-ui"/>
              </a:rPr>
              <a:t>SNARKs or STARKs algorithms are typically used to generate validity proof. These require specialised hardware and more on-chain computation; hence, increasing </a:t>
            </a:r>
            <a:r>
              <a:rPr lang="en-AU" dirty="0"/>
              <a:t>transaction</a:t>
            </a:r>
            <a:r>
              <a:rPr lang="en-AU" b="0" i="0" dirty="0">
                <a:solidFill>
                  <a:srgbClr val="4C4C4C"/>
                </a:solidFill>
                <a:effectLst/>
                <a:latin typeface="system-ui"/>
              </a:rPr>
              <a:t> fees.</a:t>
            </a:r>
            <a:endParaRPr lang="en-AU" dirty="0"/>
          </a:p>
          <a:p>
            <a:pPr marL="628650" lvl="1" indent="-171450">
              <a:buFont typeface="Arial" panose="020B0604020202020204" pitchFamily="34" charset="0"/>
              <a:buChar char="•"/>
            </a:pPr>
            <a:r>
              <a:rPr lang="en-AU" dirty="0"/>
              <a:t>A major limitation of optimistic rollups is the longer withdrawal time. If anyone suspects a transaction to be fraudulent, they can challenge it and submit fraud proof within the time duration of 7 days. Thus, users have to wait around one week to withdraw their assets from layer 2 rollups.</a:t>
            </a:r>
          </a:p>
          <a:p>
            <a:pPr marL="171450" indent="-171450">
              <a:buFont typeface="Arial" panose="020B0604020202020204" pitchFamily="34" charset="0"/>
              <a:buChar char="•"/>
            </a:pPr>
            <a:r>
              <a:rPr lang="en-AU" dirty="0"/>
              <a:t>These techniques drastically improve throughput, but not latency and finality.</a:t>
            </a:r>
          </a:p>
        </p:txBody>
      </p:sp>
      <p:sp>
        <p:nvSpPr>
          <p:cNvPr id="4" name="Slide Number Placeholder 3"/>
          <p:cNvSpPr>
            <a:spLocks noGrp="1"/>
          </p:cNvSpPr>
          <p:nvPr>
            <p:ph type="sldNum" sz="quarter" idx="5"/>
          </p:nvPr>
        </p:nvSpPr>
        <p:spPr/>
        <p:txBody>
          <a:bodyPr/>
          <a:lstStyle/>
          <a:p>
            <a:fld id="{CC27A11D-AD98-434C-A1DD-B0717C45F4BF}" type="slidenum">
              <a:rPr lang="en-AU" smtClean="0"/>
              <a:t>25</a:t>
            </a:fld>
            <a:endParaRPr lang="en-AU" dirty="0"/>
          </a:p>
        </p:txBody>
      </p:sp>
    </p:spTree>
    <p:extLst>
      <p:ext uri="{BB962C8B-B14F-4D97-AF65-F5344CB8AC3E}">
        <p14:creationId xmlns:p14="http://schemas.microsoft.com/office/powerpoint/2010/main" val="3365264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Plasma is a high-level specification with several proposal implantations, e.g., Plasma Cash.</a:t>
            </a:r>
          </a:p>
          <a:p>
            <a:pPr marL="171450" indent="-171450">
              <a:buFont typeface="Arial" panose="020B0604020202020204" pitchFamily="34" charset="0"/>
              <a:buChar char="•"/>
            </a:pPr>
            <a:r>
              <a:rPr lang="en-AU" dirty="0"/>
              <a:t>As seen in the figure, plasma establishes a hierarchy of blockchains where child chains anchor on to parent chain, and patent chain anchor onto the root chain (aka the main chain).</a:t>
            </a:r>
          </a:p>
          <a:p>
            <a:pPr marL="628650" lvl="1" indent="-171450">
              <a:buFont typeface="Arial" panose="020B0604020202020204" pitchFamily="34" charset="0"/>
              <a:buChar char="•"/>
            </a:pPr>
            <a:r>
              <a:rPr lang="en-AU" dirty="0"/>
              <a:t>Child chains typically use simplified consensus processes (e.g., lower difficulty, PoS, or PoA) and have high performance.</a:t>
            </a:r>
          </a:p>
          <a:p>
            <a:pPr marL="171450" indent="-171450">
              <a:buFont typeface="Arial" panose="020B0604020202020204" pitchFamily="34" charset="0"/>
              <a:buChar char="•"/>
            </a:pPr>
            <a:r>
              <a:rPr lang="en-AU" dirty="0"/>
              <a:t>To use a child chain uses lock root chain assets in a smart contract at the root chain.</a:t>
            </a:r>
          </a:p>
          <a:p>
            <a:pPr marL="171450" indent="-171450">
              <a:buFont typeface="Arial" panose="020B0604020202020204" pitchFamily="34" charset="0"/>
              <a:buChar char="•"/>
            </a:pPr>
            <a:r>
              <a:rPr lang="en-AU" dirty="0"/>
              <a:t>Based on the locked, Issue assets on the chosen child chain.</a:t>
            </a:r>
          </a:p>
          <a:p>
            <a:pPr marL="171450" indent="-171450">
              <a:buFont typeface="Arial" panose="020B0604020202020204" pitchFamily="34" charset="0"/>
              <a:buChar char="•"/>
            </a:pPr>
            <a:r>
              <a:rPr lang="en-AU" dirty="0"/>
              <a:t>Then the user can transact at the child chain using those assets.</a:t>
            </a:r>
          </a:p>
          <a:p>
            <a:pPr marL="171450" indent="-171450">
              <a:buFont typeface="Arial" panose="020B0604020202020204" pitchFamily="34" charset="0"/>
              <a:buChar char="•"/>
            </a:pPr>
            <a:r>
              <a:rPr lang="en-AU" dirty="0"/>
              <a:t>Store Merkle tree proof of a child chain transactions to prove the validity of the chain below. The parent chain then stores its Merkle tree proof on the chain below.</a:t>
            </a:r>
          </a:p>
          <a:p>
            <a:pPr marL="171450" indent="-171450">
              <a:buFont typeface="Arial" panose="020B0604020202020204" pitchFamily="34" charset="0"/>
              <a:buChar char="•"/>
            </a:pPr>
            <a:r>
              <a:rPr lang="en-AU" dirty="0"/>
              <a:t>The root chain is involved only in resolving disputes.</a:t>
            </a:r>
          </a:p>
          <a:p>
            <a:pPr marL="628650" lvl="1" indent="-171450">
              <a:buFont typeface="Arial" panose="020B0604020202020204" pitchFamily="34" charset="0"/>
              <a:buChar char="•"/>
            </a:pPr>
            <a:r>
              <a:rPr lang="en-AU" dirty="0"/>
              <a:t>Similar to rollups, users can use “fraud proofs” to challenge Merkel tree proofs of child chains or any chain above.</a:t>
            </a:r>
          </a:p>
          <a:p>
            <a:pPr marL="628650" lvl="1" indent="-171450">
              <a:buFont typeface="Arial" panose="020B0604020202020204" pitchFamily="34" charset="0"/>
              <a:buChar char="•"/>
            </a:pPr>
            <a:r>
              <a:rPr lang="en-AU" dirty="0"/>
              <a:t>If a transaction is proven to be invalid, assets locked on the root chain can be released.</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26</a:t>
            </a:fld>
            <a:endParaRPr lang="en-AU" dirty="0"/>
          </a:p>
        </p:txBody>
      </p:sp>
    </p:spTree>
    <p:extLst>
      <p:ext uri="{BB962C8B-B14F-4D97-AF65-F5344CB8AC3E}">
        <p14:creationId xmlns:p14="http://schemas.microsoft.com/office/powerpoint/2010/main" val="71160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Interoperability is the ability of 2 software or systems to work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Lack of interoperability leads to fragmentation, vendor lock-in, risk of obsolescence, and lack of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u="none" dirty="0"/>
              <a:t>More formally, ISO/IEC 25010:2011 standard defines it as the </a:t>
            </a:r>
            <a:r>
              <a:rPr lang="en-AU" dirty="0"/>
              <a:t>degree to which 2 or more systems, products, or components can exchange information &amp; use the information that has been exchanged. This focuses on 2 aspects: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Ability exchange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Ability to use that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Interoperability in information systems is quite challenging due to several factors.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2 systems to integrate may be conceptually different. E.g., one system may represent users using their user name and another may assign a unique number.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Data representations – 2 systems may store the same data in different formats both at the software and hardware level, e.g., representation of dates and floating point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Software – 2 software trying to talk to each other may be developed in different programming languages, representation of strings and arrays are usually different.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Systems – One system may run Windows while the other runs Linux</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Networks – One would use a wired network while the other may use wireless or use different network protocol versions, e.g., one use TLS version 1.0 and the other 1.2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No of the integration points has a quadratic growth (i.e., n^2) compared to the number of systems/services to integrate. See animation. With 10 blockchains, we need 45 integrations.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4</a:t>
            </a:fld>
            <a:endParaRPr lang="en-AU" dirty="0"/>
          </a:p>
        </p:txBody>
      </p:sp>
    </p:spTree>
    <p:extLst>
      <p:ext uri="{BB962C8B-B14F-4D97-AF65-F5344CB8AC3E}">
        <p14:creationId xmlns:p14="http://schemas.microsoft.com/office/powerpoint/2010/main" val="328388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Interoperability needs to happen at different levels, e.g.,</a:t>
            </a:r>
          </a:p>
          <a:p>
            <a:pPr marL="628650" lvl="1" indent="-171450">
              <a:buFont typeface="Arial" panose="020B0604020202020204" pitchFamily="34" charset="0"/>
              <a:buChar char="•"/>
            </a:pPr>
            <a:r>
              <a:rPr lang="en-AU" dirty="0"/>
              <a:t>Inter-organisation coordination is essential to interoperate, where consensus needs to be reached on how to work together. Also, issues need to be resolved as they arise.</a:t>
            </a:r>
          </a:p>
          <a:p>
            <a:pPr marL="628650" lvl="1" indent="-171450">
              <a:buFont typeface="Arial" panose="020B0604020202020204" pitchFamily="34" charset="0"/>
              <a:buChar char="•"/>
            </a:pPr>
            <a:r>
              <a:rPr lang="en-AU" dirty="0"/>
              <a:t>Business process integration is required to asynchronies and has a unified business process across all involved parties. However, this does not mean the same process needs to run everywhere, and different fragments can run in different places.</a:t>
            </a:r>
          </a:p>
          <a:p>
            <a:pPr marL="628650" lvl="1" indent="-171450">
              <a:buFont typeface="Arial" panose="020B0604020202020204" pitchFamily="34" charset="0"/>
              <a:buChar char="•"/>
            </a:pPr>
            <a:r>
              <a:rPr lang="en-AU" dirty="0"/>
              <a:t>Semantic application integration is required to ensure all systems mean the same thing, e.g., a customer or an asset is uniquely identified.</a:t>
            </a:r>
          </a:p>
          <a:p>
            <a:pPr marL="628650" lvl="1" indent="-171450">
              <a:buFont typeface="Arial" panose="020B0604020202020204" pitchFamily="34" charset="0"/>
              <a:buChar char="•"/>
            </a:pPr>
            <a:r>
              <a:rPr lang="en-AU" dirty="0"/>
              <a:t>Syntactic application integration does not require everyone to represent the data in the same way. Rather we need the ability to map from one data representation to another. E.g., conversion of units.</a:t>
            </a:r>
          </a:p>
          <a:p>
            <a:pPr marL="628650" lvl="1" indent="-171450">
              <a:buFont typeface="Arial" panose="020B0604020202020204" pitchFamily="34" charset="0"/>
              <a:buChar char="•"/>
            </a:pPr>
            <a:r>
              <a:rPr lang="en-AU" dirty="0"/>
              <a:t>Physical integration is where the actual connectivity happens. This is also at different levels from software, and hardware to networks.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Interoperability is domain-specific. E.g., how interoperability is handled in supply chains will be different from financial markets or healthcare.</a:t>
            </a:r>
          </a:p>
          <a:p>
            <a:pPr marL="628650" lvl="1" indent="-171450">
              <a:buFont typeface="Arial" panose="020B0604020202020204" pitchFamily="34" charset="0"/>
              <a:buChar char="•"/>
            </a:pPr>
            <a:r>
              <a:rPr lang="en-AU" dirty="0"/>
              <a:t>Level 1 to 3 above tends to be application specific. However, several aspects of integration can be discussed at the domain level.</a:t>
            </a:r>
          </a:p>
          <a:p>
            <a:pPr marL="171450" lvl="0" indent="-171450">
              <a:buFont typeface="Arial" panose="020B0604020202020204" pitchFamily="34" charset="0"/>
              <a:buChar char="•"/>
            </a:pPr>
            <a:r>
              <a:rPr lang="en-AU" dirty="0"/>
              <a:t>Standardisation is key for widespread interoperability. </a:t>
            </a:r>
          </a:p>
          <a:p>
            <a:pPr marL="628650" lvl="1" indent="-171450">
              <a:buFont typeface="Arial" panose="020B0604020202020204" pitchFamily="34" charset="0"/>
              <a:buChar char="•"/>
            </a:pPr>
            <a:r>
              <a:rPr lang="en-AU" dirty="0"/>
              <a:t>Most of the standards exist for levels 4 and 5 which include more technical aspects of integration.</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5</a:t>
            </a:fld>
            <a:endParaRPr lang="en-AU" dirty="0"/>
          </a:p>
        </p:txBody>
      </p:sp>
    </p:spTree>
    <p:extLst>
      <p:ext uri="{BB962C8B-B14F-4D97-AF65-F5344CB8AC3E}">
        <p14:creationId xmlns:p14="http://schemas.microsoft.com/office/powerpoint/2010/main" val="309457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many interoperability standards, and some of them covering different aspects are listed here.</a:t>
            </a:r>
          </a:p>
          <a:p>
            <a:pPr marL="628650" lvl="1" indent="-171450">
              <a:buFont typeface="Arial" panose="020B0604020202020204" pitchFamily="34" charset="0"/>
              <a:buChar char="•"/>
            </a:pPr>
            <a:r>
              <a:rPr lang="en-AU" dirty="0"/>
              <a:t>The first one is generic, while the 2</a:t>
            </a:r>
            <a:r>
              <a:rPr lang="en-AU" baseline="30000" dirty="0"/>
              <a:t>nd</a:t>
            </a:r>
            <a:r>
              <a:rPr lang="en-AU" dirty="0"/>
              <a:t> one is specific to cloud computing. 3</a:t>
            </a:r>
            <a:r>
              <a:rPr lang="en-AU" baseline="30000" dirty="0"/>
              <a:t>rd</a:t>
            </a:r>
            <a:r>
              <a:rPr lang="en-AU" dirty="0"/>
              <a:t> one is very technical and focuses on a SOAP (Simple Object Access Protocol), a standard for web-based services</a:t>
            </a:r>
          </a:p>
          <a:p>
            <a:pPr marL="628650" lvl="1" indent="-171450">
              <a:buFont typeface="Arial" panose="020B0604020202020204" pitchFamily="34" charset="0"/>
              <a:buChar char="•"/>
            </a:pPr>
            <a:r>
              <a:rPr lang="en-AU" dirty="0"/>
              <a:t>4th one is on messaging related to financial services. ASX CHESS+ will use this messaging standard</a:t>
            </a:r>
          </a:p>
          <a:p>
            <a:pPr marL="628650" lvl="1" indent="-171450">
              <a:buFont typeface="Arial" panose="020B0604020202020204" pitchFamily="34" charset="0"/>
              <a:buChar char="•"/>
            </a:pPr>
            <a:r>
              <a:rPr lang="en-AU" dirty="0"/>
              <a:t>The last one is specifically on blockchain data formats</a:t>
            </a:r>
          </a:p>
          <a:p>
            <a:pPr marL="628650" lvl="1" indent="-171450">
              <a:buFont typeface="Arial" panose="020B0604020202020204" pitchFamily="34" charset="0"/>
              <a:buChar char="•"/>
            </a:pPr>
            <a:r>
              <a:rPr lang="en-AU" dirty="0"/>
              <a:t>ISO/IEC 10021, Information Technology – Message Handling Systems (MHS) standard defines the overall system and service of an MHS and serves.</a:t>
            </a:r>
          </a:p>
          <a:p>
            <a:pPr marL="628650" lvl="1" indent="-171450">
              <a:buFont typeface="Arial" panose="020B0604020202020204" pitchFamily="34" charset="0"/>
              <a:buChar char="•"/>
            </a:pPr>
            <a:r>
              <a:rPr lang="en-AU" dirty="0"/>
              <a:t>ISO/IEC 19941:2017 specifies cloud computing interoperability and portability types, the relationship, and interactions between these two cross-cutting aspects of cloud computing and common terminology and concepts used to discuss interoperability and portability, particularly relating to cloud services.</a:t>
            </a:r>
          </a:p>
          <a:p>
            <a:pPr marL="628650" lvl="1" indent="-171450">
              <a:buFont typeface="Arial" panose="020B0604020202020204" pitchFamily="34" charset="0"/>
              <a:buChar char="•"/>
            </a:pPr>
            <a:r>
              <a:rPr lang="en-AU" dirty="0"/>
              <a:t>ISO 20022 is a standard for electronic data interchange between financial institutions. It describes a metadata repository containing descriptions of messages and business processes and a maintenance process for the repository content. It covers financial information transferred between financial institutions that includes payment transactions, securities trading, and settlement information, credit and debit card transactions and other financial information.</a:t>
            </a:r>
          </a:p>
          <a:p>
            <a:pPr marL="171450" lvl="0" indent="-171450">
              <a:buFont typeface="Arial" panose="020B0604020202020204" pitchFamily="34" charset="0"/>
              <a:buChar char="•"/>
            </a:pPr>
            <a:r>
              <a:rPr lang="en-AU" dirty="0"/>
              <a:t>Several interoperability standards are in development, some of them specifically on blockchains.</a:t>
            </a:r>
          </a:p>
          <a:p>
            <a:pPr marL="628650" lvl="1" indent="-171450">
              <a:buFont typeface="Arial" panose="020B0604020202020204" pitchFamily="34" charset="0"/>
              <a:buChar char="•"/>
            </a:pPr>
            <a:r>
              <a:rPr lang="en-AU" dirty="0"/>
              <a:t>ISO/TC 307 https://www.iso.org/committee/6266604/x/catalogue/p/0/u/1/w/0/d/0 </a:t>
            </a:r>
          </a:p>
          <a:p>
            <a:pPr marL="1085850" lvl="2" indent="-171450">
              <a:buFont typeface="Arial" panose="020B0604020202020204" pitchFamily="34" charset="0"/>
              <a:buChar char="•"/>
            </a:pPr>
            <a:r>
              <a:rPr lang="en-AU" dirty="0"/>
              <a:t>ISO/WD TR 6277 - Blockchain and distributed ledger technologies – Data flow model for blockchain and DLT use cases</a:t>
            </a:r>
          </a:p>
          <a:p>
            <a:pPr marL="1085850" lvl="2" indent="-171450">
              <a:buFont typeface="Arial" panose="020B0604020202020204" pitchFamily="34" charset="0"/>
              <a:buChar char="•"/>
            </a:pPr>
            <a:r>
              <a:rPr lang="en-AU" dirty="0"/>
              <a:t>ISO/AWI TS 23516 - Blockchain and Distributed Ledger Technology — Interoperability Framework</a:t>
            </a:r>
          </a:p>
          <a:p>
            <a:pPr marL="628650" lvl="1" indent="-171450">
              <a:buFont typeface="Arial" panose="020B0604020202020204" pitchFamily="34" charset="0"/>
              <a:buChar char="•"/>
            </a:pPr>
            <a:r>
              <a:rPr lang="en-AU" dirty="0"/>
              <a:t>IEEE CS TS https://sagroups.ieee.org/bdlsc/#1616054054487-9cb13c78-4c4a</a:t>
            </a:r>
          </a:p>
          <a:p>
            <a:pPr marL="1085850" lvl="2" indent="-171450">
              <a:buFont typeface="Arial" panose="020B0604020202020204" pitchFamily="34" charset="0"/>
              <a:buChar char="•"/>
            </a:pPr>
            <a:r>
              <a:rPr lang="en-AU" dirty="0"/>
              <a:t>P3204 - Standard for Blockchain Interoperability - Cross Chain Transaction Consistency Protocol</a:t>
            </a:r>
          </a:p>
          <a:p>
            <a:pPr marL="1085850" lvl="2" indent="-171450">
              <a:buFont typeface="Arial" panose="020B0604020202020204" pitchFamily="34" charset="0"/>
              <a:buChar char="•"/>
            </a:pPr>
            <a:r>
              <a:rPr lang="en-AU" dirty="0"/>
              <a:t>P3205 - IEEE Draft Standard for Blockchain Interoperability - Data Authentication and Communication Protocol</a:t>
            </a:r>
          </a:p>
          <a:p>
            <a:pPr marL="628650" lvl="1"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6</a:t>
            </a:fld>
            <a:endParaRPr lang="en-AU" dirty="0"/>
          </a:p>
        </p:txBody>
      </p:sp>
    </p:spTree>
    <p:extLst>
      <p:ext uri="{BB962C8B-B14F-4D97-AF65-F5344CB8AC3E}">
        <p14:creationId xmlns:p14="http://schemas.microsoft.com/office/powerpoint/2010/main" val="170052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Blockchain interoperability refers to the ability of different blockchain networks to exchange and leverage data between one another, as well as to move digital assets between respective blockchains. In doing so we want to maintain the state and uniqueness of those data/assets.</a:t>
            </a:r>
          </a:p>
          <a:p>
            <a:pPr marL="628650" lvl="1" indent="-171450">
              <a:buFont typeface="Arial" panose="020B0604020202020204" pitchFamily="34" charset="0"/>
              <a:buChar char="•"/>
            </a:pPr>
            <a:r>
              <a:rPr lang="en-AU" dirty="0"/>
              <a:t>Depending on the use cases, Interoperability could be between 2 public blockchains, a public and a private one, or 2 private ones.</a:t>
            </a:r>
          </a:p>
          <a:p>
            <a:pPr marL="628650" lvl="1" indent="-171450">
              <a:buFont typeface="Arial" panose="020B0604020202020204" pitchFamily="34" charset="0"/>
              <a:buChar char="•"/>
            </a:pPr>
            <a:r>
              <a:rPr lang="en-AU" dirty="0"/>
              <a:t>It could involve a single token (e.g., an asset moving from one chain to another) or multiple tokens (e.g., swapping assets on 2 chains).</a:t>
            </a:r>
          </a:p>
          <a:p>
            <a:pPr marL="628650" lvl="1" indent="-171450">
              <a:buFont typeface="Arial" panose="020B0604020202020204" pitchFamily="34" charset="0"/>
              <a:buChar char="•"/>
            </a:pPr>
            <a:r>
              <a:rPr lang="en-AU" dirty="0"/>
              <a:t>Interoperability between a BC and entities outside the BC is also sometimes considered under interoperability.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Without interoperability, blockchains are data/asset silos that fragment a market. It could also hinder users from benefiting from features offered by other platforms to compose applications with much greater benefits.</a:t>
            </a:r>
          </a:p>
          <a:p>
            <a:pPr marL="171450" lvl="0" indent="-171450">
              <a:buFont typeface="Arial" panose="020B0604020202020204" pitchFamily="34" charset="0"/>
              <a:buChar char="•"/>
            </a:pPr>
            <a:r>
              <a:rPr lang="en-AU" dirty="0"/>
              <a:t>Achieving interoperability in blockchains is nontrivial and complicated by several factors, such as:</a:t>
            </a:r>
          </a:p>
          <a:p>
            <a:pPr marL="628650" lvl="1" indent="-171450">
              <a:buFont typeface="Arial" panose="020B0604020202020204" pitchFamily="34" charset="0"/>
              <a:buChar char="•"/>
            </a:pPr>
            <a:r>
              <a:rPr lang="en-AU" dirty="0"/>
              <a:t>Blockchains are supposed to maintain a single source of truth. Hence, we can allow the same data/asset to be active on multiple blockchains. Hence, interoperability is more than copying data. Instead, when minting an asset on the target blockchain, it must be burned on the source blockchain.</a:t>
            </a:r>
          </a:p>
          <a:p>
            <a:pPr marL="628650" lvl="1" indent="-171450">
              <a:buFont typeface="Arial" panose="020B0604020202020204" pitchFamily="34" charset="0"/>
              <a:buChar char="•"/>
            </a:pPr>
            <a:r>
              <a:rPr lang="en-AU" dirty="0"/>
              <a:t>Different consensus protocols lead to different forms of finality. Dealing with probabilistic finality is challenging as a transaction could be cancelled in the future.</a:t>
            </a:r>
          </a:p>
          <a:p>
            <a:pPr marL="628650" lvl="1" indent="-171450">
              <a:buFont typeface="Arial" panose="020B0604020202020204" pitchFamily="34" charset="0"/>
              <a:buChar char="•"/>
            </a:pPr>
            <a:r>
              <a:rPr lang="en-AU" dirty="0"/>
              <a:t>Data embedded in smart contracts make it difficult to move data without explicit support from smart contracts.</a:t>
            </a:r>
          </a:p>
          <a:p>
            <a:pPr marL="628650" lvl="1" indent="-171450">
              <a:buFont typeface="Arial" panose="020B0604020202020204" pitchFamily="34" charset="0"/>
              <a:buChar char="•"/>
            </a:pPr>
            <a:r>
              <a:rPr lang="en-AU" dirty="0"/>
              <a:t>Immutability and rollbacks don’t go together. Hence, the only option is to use a cancelling transaction. But for certain applications, it may be too late as the new asset owner may have already transferred it out.</a:t>
            </a:r>
          </a:p>
          <a:p>
            <a:pPr marL="628650" lvl="1" indent="-171450">
              <a:buFont typeface="Arial" panose="020B0604020202020204" pitchFamily="34" charset="0"/>
              <a:buChar char="•"/>
            </a:pPr>
            <a:r>
              <a:rPr lang="en-AU" dirty="0"/>
              <a:t>Data and account representations make it difficult to map from one form to data to another or from one use to another. Also, the same transaction may not be able to include different forms of data, such as different signatures or address formats.</a:t>
            </a:r>
          </a:p>
          <a:p>
            <a:pPr marL="628650" lvl="1"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8</a:t>
            </a:fld>
            <a:endParaRPr lang="en-AU" dirty="0"/>
          </a:p>
        </p:txBody>
      </p:sp>
    </p:spTree>
    <p:extLst>
      <p:ext uri="{BB962C8B-B14F-4D97-AF65-F5344CB8AC3E}">
        <p14:creationId xmlns:p14="http://schemas.microsoft.com/office/powerpoint/2010/main" val="30769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Blockchain interoperability solutions are known as cross-chain technologies. Here we list several major categories.</a:t>
            </a:r>
          </a:p>
          <a:p>
            <a:pPr marL="171450" indent="-171450">
              <a:buFont typeface="Arial" panose="020B0604020202020204" pitchFamily="34" charset="0"/>
              <a:buChar char="•"/>
            </a:pPr>
            <a:r>
              <a:rPr lang="en-AU" dirty="0"/>
              <a:t>Notary schemes use a trusted notary to convey data between 2 blockchains to enable data/asset transfer.</a:t>
            </a:r>
          </a:p>
          <a:p>
            <a:pPr marL="171450" indent="-171450">
              <a:buFont typeface="Arial" panose="020B0604020202020204" pitchFamily="34" charset="0"/>
              <a:buChar char="•"/>
            </a:pPr>
            <a:r>
              <a:rPr lang="en-AU" dirty="0"/>
              <a:t>Oracles are similar to notary schemes where data or assets transfer is between blockchain and off-chain components.</a:t>
            </a:r>
          </a:p>
          <a:p>
            <a:pPr marL="171450" indent="-171450">
              <a:buFont typeface="Arial" panose="020B0604020202020204" pitchFamily="34" charset="0"/>
              <a:buChar char="•"/>
            </a:pPr>
            <a:r>
              <a:rPr lang="en-AU" dirty="0"/>
              <a:t>Sidechains are secondary blockchains that have a peg to the main chain. Relays are a special form of sidechain implementation where the relay is another blockchain that is used to record transactions/events from one blockchain and make it available to one or more other blockchains.</a:t>
            </a:r>
          </a:p>
          <a:p>
            <a:pPr marL="171450" indent="-171450">
              <a:buFont typeface="Arial" panose="020B0604020202020204" pitchFamily="34" charset="0"/>
              <a:buChar char="•"/>
            </a:pPr>
            <a:r>
              <a:rPr lang="en-AU" dirty="0"/>
              <a:t>A Hash Time Lock Contract (HTLC) is an atomic transaction mechanism to swap assets across 2 or more blockchains.</a:t>
            </a:r>
          </a:p>
          <a:p>
            <a:pPr marL="171450" indent="-171450">
              <a:buFont typeface="Arial" panose="020B0604020202020204" pitchFamily="34" charset="0"/>
              <a:buChar char="•"/>
            </a:pPr>
            <a:r>
              <a:rPr lang="en-AU" dirty="0"/>
              <a:t>Blockchain of blockchains is a hierarchical design where a high-level parent links all child chains, which act like shards.</a:t>
            </a:r>
          </a:p>
          <a:p>
            <a:pPr marL="171450" indent="-171450">
              <a:buFont typeface="Arial" panose="020B0604020202020204" pitchFamily="34" charset="0"/>
              <a:buChar char="•"/>
            </a:pPr>
            <a:r>
              <a:rPr lang="en-AU" dirty="0"/>
              <a:t>There is also middleware, such as Hyperledger Cactus, that presents a unified interface/API for DApps to operate across multiple blockchains. Similar to database TX managers, these handle atomic swaps and rollbacks. We will not discuss these in class.</a:t>
            </a:r>
          </a:p>
        </p:txBody>
      </p:sp>
      <p:sp>
        <p:nvSpPr>
          <p:cNvPr id="4" name="Slide Number Placeholder 3"/>
          <p:cNvSpPr>
            <a:spLocks noGrp="1"/>
          </p:cNvSpPr>
          <p:nvPr>
            <p:ph type="sldNum" sz="quarter" idx="5"/>
          </p:nvPr>
        </p:nvSpPr>
        <p:spPr/>
        <p:txBody>
          <a:bodyPr/>
          <a:lstStyle/>
          <a:p>
            <a:fld id="{CC27A11D-AD98-434C-A1DD-B0717C45F4BF}" type="slidenum">
              <a:rPr lang="en-AU" smtClean="0"/>
              <a:t>9</a:t>
            </a:fld>
            <a:endParaRPr lang="en-AU" dirty="0"/>
          </a:p>
        </p:txBody>
      </p:sp>
    </p:spTree>
    <p:extLst>
      <p:ext uri="{BB962C8B-B14F-4D97-AF65-F5344CB8AC3E}">
        <p14:creationId xmlns:p14="http://schemas.microsoft.com/office/powerpoint/2010/main" val="377576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scheme uses a trusted notary to monitor and link multiple chains.</a:t>
            </a:r>
          </a:p>
          <a:p>
            <a:pPr marL="628650" lvl="1" indent="-171450">
              <a:buFont typeface="Arial" panose="020B0604020202020204" pitchFamily="34" charset="0"/>
              <a:buChar char="•"/>
            </a:pPr>
            <a:r>
              <a:rPr lang="en-AU" dirty="0"/>
              <a:t>The notary may stake cryptocurrency as a way of gaining trust. In case of misbehaviour by the notary, the stake could be removed.</a:t>
            </a:r>
          </a:p>
          <a:p>
            <a:pPr marL="171450" indent="-171450">
              <a:buFont typeface="Arial" panose="020B0604020202020204" pitchFamily="34" charset="0"/>
              <a:buChar char="•"/>
            </a:pPr>
            <a:r>
              <a:rPr lang="en-AU" dirty="0"/>
              <a:t>The notary monitors designated transactions or events on one chain and then triggered transactions in another chain. </a:t>
            </a:r>
          </a:p>
          <a:p>
            <a:pPr marL="628650" lvl="1" indent="-171450">
              <a:buFont typeface="Arial" panose="020B0604020202020204" pitchFamily="34" charset="0"/>
              <a:buChar char="•"/>
            </a:pPr>
            <a:r>
              <a:rPr lang="en-AU" dirty="0"/>
              <a:t>E.g., as seen in the figure, it can monitor token-burning transactions or events on a given contract on the source blockchain. It then mints new tokens on the target blockchain. Instead of minting, it may act as an oracle confirming the occurrence of transaction/event to the target blockchain’s token contract.</a:t>
            </a:r>
          </a:p>
          <a:p>
            <a:pPr marL="628650" lvl="1" indent="-171450">
              <a:buFont typeface="Arial" panose="020B0604020202020204" pitchFamily="34" charset="0"/>
              <a:buChar char="•"/>
            </a:pPr>
            <a:r>
              <a:rPr lang="en-AU" dirty="0"/>
              <a:t>Newly minted tokens could be on a 1:1 rate or any other rate.</a:t>
            </a:r>
          </a:p>
          <a:p>
            <a:pPr marL="628650" lvl="1" indent="-171450">
              <a:buFont typeface="Arial" panose="020B0604020202020204" pitchFamily="34" charset="0"/>
              <a:buChar char="•"/>
            </a:pPr>
            <a:r>
              <a:rPr lang="en-AU" dirty="0"/>
              <a:t>The data/asset flow may happen in either direction.</a:t>
            </a:r>
          </a:p>
          <a:p>
            <a:pPr marL="171450" lvl="0" indent="-171450">
              <a:buFont typeface="Arial" panose="020B0604020202020204" pitchFamily="34" charset="0"/>
              <a:buChar char="•"/>
            </a:pPr>
            <a:r>
              <a:rPr lang="en-AU" dirty="0"/>
              <a:t>Notary services are typically provided by centralised &amp; decentralised exchanges.</a:t>
            </a:r>
          </a:p>
          <a:p>
            <a:pPr marL="171450" indent="-171450">
              <a:buFont typeface="Arial" panose="020B0604020202020204" pitchFamily="34" charset="0"/>
              <a:buChar char="•"/>
            </a:pPr>
            <a:r>
              <a:rPr lang="en-AU" dirty="0"/>
              <a:t>A notary centralises control, is a single point of failure, and a weak link in blockchain trustless assumption. These issues could be reduced by having multiple notaries that prevent centralisation and a single point of failure.</a:t>
            </a:r>
          </a:p>
          <a:p>
            <a:pPr marL="628650" lvl="1" indent="-171450">
              <a:buFont typeface="Arial" panose="020B0604020202020204" pitchFamily="34" charset="0"/>
              <a:buChar char="•"/>
            </a:pPr>
            <a:r>
              <a:rPr lang="en-AU" dirty="0"/>
              <a:t>E.g., Ripple Interledger uses a Byzantine-fault-tolerant consensus algorithm to achieve consensus among a set of notaries on whether a given event took place, and then issues a signature that can be used to finalise payments conditional on this consensus.</a:t>
            </a:r>
          </a:p>
        </p:txBody>
      </p:sp>
      <p:sp>
        <p:nvSpPr>
          <p:cNvPr id="4" name="Slide Number Placeholder 3"/>
          <p:cNvSpPr>
            <a:spLocks noGrp="1"/>
          </p:cNvSpPr>
          <p:nvPr>
            <p:ph type="sldNum" sz="quarter" idx="5"/>
          </p:nvPr>
        </p:nvSpPr>
        <p:spPr/>
        <p:txBody>
          <a:bodyPr/>
          <a:lstStyle/>
          <a:p>
            <a:fld id="{CC27A11D-AD98-434C-A1DD-B0717C45F4BF}" type="slidenum">
              <a:rPr lang="en-AU" smtClean="0"/>
              <a:t>10</a:t>
            </a:fld>
            <a:endParaRPr lang="en-AU" dirty="0"/>
          </a:p>
        </p:txBody>
      </p:sp>
    </p:spTree>
    <p:extLst>
      <p:ext uri="{BB962C8B-B14F-4D97-AF65-F5344CB8AC3E}">
        <p14:creationId xmlns:p14="http://schemas.microsoft.com/office/powerpoint/2010/main" val="261648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 sidechain (aka secondary chain) is a mechanism for 2 existing blockchains to interoperate, scale, and be upgraded in which one blockchain (main chain) considers another blockchain as an extension of itself (the sidechain).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Sidechains are semantically like parent chains but may have differences like lower PoW difficulty or PoS or PoA, while parent chain uses PoW.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used to create a “smaller” chain (or extension of the main chain) with lower transaction fees, higher throughput, etc., but benefit from the integrity of the main chain.</a:t>
            </a:r>
            <a:endParaRPr lang="en-AU" dirty="0"/>
          </a:p>
          <a:p>
            <a:pPr marL="171450" indent="-171450">
              <a:buFont typeface="Arial" panose="020B0604020202020204" pitchFamily="34" charset="0"/>
              <a:buChar char="•"/>
            </a:pPr>
            <a:r>
              <a:rPr lang="en-AU" dirty="0"/>
              <a:t>An example is a 2-way peg, a mechanism for transferring assets between the main and side chains. A 2-way peg works in the following manner: </a:t>
            </a:r>
          </a:p>
          <a:p>
            <a:pPr marL="628650" lvl="1" indent="-171450">
              <a:buFont typeface="Arial" panose="020B0604020202020204" pitchFamily="34" charset="0"/>
              <a:buChar char="•"/>
            </a:pPr>
            <a:r>
              <a:rPr lang="en-AU" dirty="0"/>
              <a:t>A user, operating on the main chain sends X tokens to a custom address that locks assets. </a:t>
            </a:r>
          </a:p>
          <a:p>
            <a:pPr marL="628650" lvl="1" indent="-171450">
              <a:buFont typeface="Arial" panose="020B0604020202020204" pitchFamily="34" charset="0"/>
              <a:buChar char="•"/>
            </a:pPr>
            <a:r>
              <a:rPr lang="en-AU" dirty="0"/>
              <a:t>Those funds are locked on the main chain using an escrow contract, and a corresponding number of tokens are created on the sidechain (usually 1:1, but other ratios are possible). You will need some mechanism to convey this information from the main chain to the side chain, e.g., a notary.</a:t>
            </a:r>
          </a:p>
          <a:p>
            <a:pPr marL="628650" lvl="1" indent="-171450">
              <a:buFont typeface="Arial" panose="020B0604020202020204" pitchFamily="34" charset="0"/>
              <a:buChar char="•"/>
            </a:pPr>
            <a:r>
              <a:rPr lang="en-AU" dirty="0"/>
              <a:t>The user can now use the tokens on the sidechain. </a:t>
            </a:r>
          </a:p>
          <a:p>
            <a:pPr marL="628650" lvl="1" indent="-171450">
              <a:buFont typeface="Arial" panose="020B0604020202020204" pitchFamily="34" charset="0"/>
              <a:buChar char="•"/>
            </a:pPr>
            <a:r>
              <a:rPr lang="en-AU" dirty="0"/>
              <a:t>Eventually, the user can transfer back the tokens to the main chain, which causes assets on the sidechain to be locked or destroyed.</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11</a:t>
            </a:fld>
            <a:endParaRPr lang="en-AU" dirty="0"/>
          </a:p>
        </p:txBody>
      </p:sp>
    </p:spTree>
    <p:extLst>
      <p:ext uri="{BB962C8B-B14F-4D97-AF65-F5344CB8AC3E}">
        <p14:creationId xmlns:p14="http://schemas.microsoft.com/office/powerpoint/2010/main" val="2068275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02227CC0-7972-3DF5-154B-2E78F4A051F3}"/>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F95C71B2-4D02-3ABB-AFC4-BE61CC3DFBED}"/>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38D48CA5-3455-1286-A7D4-356EE92B6D0B}"/>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77332" y="1257322"/>
            <a:ext cx="6774987"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8233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cointelegraph.com/press-releases/an-introduction-to-the-various-types-of-cross-chain-bridge-solution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hyperlink" Target="https://medium.com/@davekaj/blockchain-interoperability-cosmos-vs-polkadot-48097d54d2e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www.nichanank.com/blog/2018/9/27/scalability-pt-2-state-channels-counterfactual-instantiat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s://www.horizen.io/blockchain-academy/technology/expert/state-and-payment-channel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s://medium.com/techskill-brew/layer-2-blockchain-scaling-solutions-channels-sidechains-rollups-and-plasma-part-16-79819e058ef6" TargetMode="Externa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medium.com/@marcocavicchioli/plasma-cash-new-scalability-solution-for-the-ethereum-network-f7c0b889db7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Interoperability</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some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E3B262-57A0-F2FC-7FE0-EE729F48F22D}"/>
              </a:ext>
            </a:extLst>
          </p:cNvPr>
          <p:cNvSpPr>
            <a:spLocks noGrp="1"/>
          </p:cNvSpPr>
          <p:nvPr>
            <p:ph idx="1"/>
          </p:nvPr>
        </p:nvSpPr>
        <p:spPr/>
        <p:txBody>
          <a:bodyPr/>
          <a:lstStyle/>
          <a:p>
            <a:r>
              <a:rPr lang="en-AU" dirty="0"/>
              <a:t>A trusted notary monitors multiple chains</a:t>
            </a:r>
          </a:p>
          <a:p>
            <a:pPr lvl="1"/>
            <a:r>
              <a:rPr lang="en-AU" sz="1800" dirty="0"/>
              <a:t>May stake crypto to gain trust</a:t>
            </a:r>
          </a:p>
          <a:p>
            <a:r>
              <a:rPr lang="en-AU" dirty="0"/>
              <a:t>Triggers TXs in a chain upon an event taking place in another chain</a:t>
            </a:r>
          </a:p>
          <a:p>
            <a:pPr lvl="1"/>
            <a:r>
              <a:rPr lang="en-AU" sz="1800" dirty="0"/>
              <a:t>Typically, provided by centralised &amp; decentralised exchanges </a:t>
            </a:r>
          </a:p>
          <a:p>
            <a:r>
              <a:rPr lang="en-AU" dirty="0"/>
              <a:t>Use multiple notaries to prevent centralisation &amp; single point of failure</a:t>
            </a:r>
          </a:p>
          <a:p>
            <a:pPr lvl="1"/>
            <a:r>
              <a:rPr lang="en-AU" sz="1800" dirty="0"/>
              <a:t>E.g., Ripple Interledger project</a:t>
            </a:r>
          </a:p>
          <a:p>
            <a:pPr lvl="1"/>
            <a:endParaRPr lang="en-AU" dirty="0"/>
          </a:p>
        </p:txBody>
      </p:sp>
      <p:sp>
        <p:nvSpPr>
          <p:cNvPr id="3" name="Title 2">
            <a:extLst>
              <a:ext uri="{FF2B5EF4-FFF2-40B4-BE49-F238E27FC236}">
                <a16:creationId xmlns:a16="http://schemas.microsoft.com/office/drawing/2014/main" id="{2A2C8CB3-732C-2EA0-1819-A92F0B3133BF}"/>
              </a:ext>
            </a:extLst>
          </p:cNvPr>
          <p:cNvSpPr>
            <a:spLocks noGrp="1"/>
          </p:cNvSpPr>
          <p:nvPr>
            <p:ph type="title"/>
          </p:nvPr>
        </p:nvSpPr>
        <p:spPr/>
        <p:txBody>
          <a:bodyPr/>
          <a:lstStyle/>
          <a:p>
            <a:r>
              <a:rPr lang="en-AU" dirty="0"/>
              <a:t>Notary Schemes</a:t>
            </a:r>
          </a:p>
        </p:txBody>
      </p:sp>
      <p:sp>
        <p:nvSpPr>
          <p:cNvPr id="4" name="Rounded Rectangle 3">
            <a:extLst>
              <a:ext uri="{FF2B5EF4-FFF2-40B4-BE49-F238E27FC236}">
                <a16:creationId xmlns:a16="http://schemas.microsoft.com/office/drawing/2014/main" id="{DC4ABC6A-1F0B-A151-7138-0D0F3C5E5641}"/>
              </a:ext>
            </a:extLst>
          </p:cNvPr>
          <p:cNvSpPr/>
          <p:nvPr/>
        </p:nvSpPr>
        <p:spPr>
          <a:xfrm>
            <a:off x="1219201" y="4026177"/>
            <a:ext cx="2143760" cy="8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Source blockchain</a:t>
            </a:r>
          </a:p>
          <a:p>
            <a:pPr algn="ctr"/>
            <a:endParaRPr lang="en-AU" sz="1350" dirty="0"/>
          </a:p>
          <a:p>
            <a:pPr algn="ctr"/>
            <a:endParaRPr lang="en-AU" sz="1350" dirty="0"/>
          </a:p>
        </p:txBody>
      </p:sp>
      <p:sp>
        <p:nvSpPr>
          <p:cNvPr id="5" name="Rounded Rectangle 4">
            <a:extLst>
              <a:ext uri="{FF2B5EF4-FFF2-40B4-BE49-F238E27FC236}">
                <a16:creationId xmlns:a16="http://schemas.microsoft.com/office/drawing/2014/main" id="{83066AC4-5474-1610-F4C6-91FAEF1D8142}"/>
              </a:ext>
            </a:extLst>
          </p:cNvPr>
          <p:cNvSpPr/>
          <p:nvPr/>
        </p:nvSpPr>
        <p:spPr>
          <a:xfrm>
            <a:off x="5935981" y="4026177"/>
            <a:ext cx="2143760" cy="8788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Target blockchain</a:t>
            </a:r>
          </a:p>
          <a:p>
            <a:pPr algn="ctr"/>
            <a:endParaRPr lang="en-AU" sz="1350" dirty="0"/>
          </a:p>
          <a:p>
            <a:pPr algn="ctr"/>
            <a:endParaRPr lang="en-AU" sz="1350" dirty="0"/>
          </a:p>
        </p:txBody>
      </p:sp>
      <p:pic>
        <p:nvPicPr>
          <p:cNvPr id="7" name="Graphic 6" descr="Woman outline">
            <a:extLst>
              <a:ext uri="{FF2B5EF4-FFF2-40B4-BE49-F238E27FC236}">
                <a16:creationId xmlns:a16="http://schemas.microsoft.com/office/drawing/2014/main" id="{32C1BC0A-FCBB-ED53-2F5F-312D21137B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9233" y="4129128"/>
            <a:ext cx="685800" cy="685800"/>
          </a:xfrm>
          <a:prstGeom prst="rect">
            <a:avLst/>
          </a:prstGeom>
        </p:spPr>
      </p:pic>
      <p:sp>
        <p:nvSpPr>
          <p:cNvPr id="8" name="Rectangle 7">
            <a:extLst>
              <a:ext uri="{FF2B5EF4-FFF2-40B4-BE49-F238E27FC236}">
                <a16:creationId xmlns:a16="http://schemas.microsoft.com/office/drawing/2014/main" id="{6988C1A1-ADD2-04F2-7C18-77F3DEBD3494}"/>
              </a:ext>
            </a:extLst>
          </p:cNvPr>
          <p:cNvSpPr/>
          <p:nvPr/>
        </p:nvSpPr>
        <p:spPr>
          <a:xfrm>
            <a:off x="1381760"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 name="Rectangle 8">
            <a:extLst>
              <a:ext uri="{FF2B5EF4-FFF2-40B4-BE49-F238E27FC236}">
                <a16:creationId xmlns:a16="http://schemas.microsoft.com/office/drawing/2014/main" id="{DB0BA335-596A-EAB9-8529-95A7CCCB1575}"/>
              </a:ext>
            </a:extLst>
          </p:cNvPr>
          <p:cNvSpPr/>
          <p:nvPr/>
        </p:nvSpPr>
        <p:spPr>
          <a:xfrm>
            <a:off x="1814830"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 name="Rectangle 9">
            <a:extLst>
              <a:ext uri="{FF2B5EF4-FFF2-40B4-BE49-F238E27FC236}">
                <a16:creationId xmlns:a16="http://schemas.microsoft.com/office/drawing/2014/main" id="{BB754E57-3547-16F6-4CF8-E0BE14704CC8}"/>
              </a:ext>
            </a:extLst>
          </p:cNvPr>
          <p:cNvSpPr/>
          <p:nvPr/>
        </p:nvSpPr>
        <p:spPr>
          <a:xfrm>
            <a:off x="2289316"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 name="Rectangle 10">
            <a:extLst>
              <a:ext uri="{FF2B5EF4-FFF2-40B4-BE49-F238E27FC236}">
                <a16:creationId xmlns:a16="http://schemas.microsoft.com/office/drawing/2014/main" id="{9B1CAF6C-B0AF-57D1-BB12-4A1EFC601D98}"/>
              </a:ext>
            </a:extLst>
          </p:cNvPr>
          <p:cNvSpPr/>
          <p:nvPr/>
        </p:nvSpPr>
        <p:spPr>
          <a:xfrm>
            <a:off x="3042141"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 name="Rectangle 11">
            <a:extLst>
              <a:ext uri="{FF2B5EF4-FFF2-40B4-BE49-F238E27FC236}">
                <a16:creationId xmlns:a16="http://schemas.microsoft.com/office/drawing/2014/main" id="{BCBCD471-5AF0-A14D-6625-4B219C0EF0F2}"/>
              </a:ext>
            </a:extLst>
          </p:cNvPr>
          <p:cNvSpPr/>
          <p:nvPr/>
        </p:nvSpPr>
        <p:spPr>
          <a:xfrm>
            <a:off x="2627630"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14" name="Straight Arrow Connector 13">
            <a:extLst>
              <a:ext uri="{FF2B5EF4-FFF2-40B4-BE49-F238E27FC236}">
                <a16:creationId xmlns:a16="http://schemas.microsoft.com/office/drawing/2014/main" id="{FC988961-D2E9-5124-F59A-A3396C60A90E}"/>
              </a:ext>
            </a:extLst>
          </p:cNvPr>
          <p:cNvCxnSpPr>
            <a:stCxn id="9" idx="1"/>
            <a:endCxn id="8" idx="3"/>
          </p:cNvCxnSpPr>
          <p:nvPr/>
        </p:nvCxnSpPr>
        <p:spPr>
          <a:xfrm flipH="1">
            <a:off x="1605280" y="4663717"/>
            <a:ext cx="20955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119C94-3715-F293-FA16-77DB92946A39}"/>
              </a:ext>
            </a:extLst>
          </p:cNvPr>
          <p:cNvCxnSpPr>
            <a:cxnSpLocks/>
            <a:stCxn id="10" idx="1"/>
            <a:endCxn id="9" idx="3"/>
          </p:cNvCxnSpPr>
          <p:nvPr/>
        </p:nvCxnSpPr>
        <p:spPr>
          <a:xfrm flipH="1">
            <a:off x="2038351" y="4663717"/>
            <a:ext cx="25096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8F259A-9A65-EAF5-B001-52D33D6FCF98}"/>
              </a:ext>
            </a:extLst>
          </p:cNvPr>
          <p:cNvCxnSpPr>
            <a:cxnSpLocks/>
            <a:stCxn id="12" idx="1"/>
            <a:endCxn id="10" idx="3"/>
          </p:cNvCxnSpPr>
          <p:nvPr/>
        </p:nvCxnSpPr>
        <p:spPr>
          <a:xfrm flipH="1">
            <a:off x="2512837" y="4663717"/>
            <a:ext cx="11479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106561-C0F9-E522-8F22-FDCB8B2EAAA1}"/>
              </a:ext>
            </a:extLst>
          </p:cNvPr>
          <p:cNvCxnSpPr>
            <a:cxnSpLocks/>
            <a:stCxn id="11" idx="1"/>
            <a:endCxn id="12" idx="3"/>
          </p:cNvCxnSpPr>
          <p:nvPr/>
        </p:nvCxnSpPr>
        <p:spPr>
          <a:xfrm flipH="1">
            <a:off x="2851151" y="4663717"/>
            <a:ext cx="19099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F388CD7-715B-5574-1C4C-6799C5916A5C}"/>
              </a:ext>
            </a:extLst>
          </p:cNvPr>
          <p:cNvSpPr/>
          <p:nvPr/>
        </p:nvSpPr>
        <p:spPr>
          <a:xfrm>
            <a:off x="6140309"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 name="Rectangle 24">
            <a:extLst>
              <a:ext uri="{FF2B5EF4-FFF2-40B4-BE49-F238E27FC236}">
                <a16:creationId xmlns:a16="http://schemas.microsoft.com/office/drawing/2014/main" id="{C9C3145D-7A77-B2B9-6724-71A1B41457EF}"/>
              </a:ext>
            </a:extLst>
          </p:cNvPr>
          <p:cNvSpPr/>
          <p:nvPr/>
        </p:nvSpPr>
        <p:spPr>
          <a:xfrm>
            <a:off x="6675143"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 name="Rectangle 25">
            <a:extLst>
              <a:ext uri="{FF2B5EF4-FFF2-40B4-BE49-F238E27FC236}">
                <a16:creationId xmlns:a16="http://schemas.microsoft.com/office/drawing/2014/main" id="{A8133FA1-A264-2DF6-5BE3-931C40AB959F}"/>
              </a:ext>
            </a:extLst>
          </p:cNvPr>
          <p:cNvSpPr/>
          <p:nvPr/>
        </p:nvSpPr>
        <p:spPr>
          <a:xfrm>
            <a:off x="7209977"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 name="Rectangle 26">
            <a:extLst>
              <a:ext uri="{FF2B5EF4-FFF2-40B4-BE49-F238E27FC236}">
                <a16:creationId xmlns:a16="http://schemas.microsoft.com/office/drawing/2014/main" id="{22B71DBE-2EA3-7C5B-3BA0-D88E64ADDB9D}"/>
              </a:ext>
            </a:extLst>
          </p:cNvPr>
          <p:cNvSpPr/>
          <p:nvPr/>
        </p:nvSpPr>
        <p:spPr>
          <a:xfrm>
            <a:off x="7744812" y="4554497"/>
            <a:ext cx="223520" cy="218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29" name="Straight Arrow Connector 28">
            <a:extLst>
              <a:ext uri="{FF2B5EF4-FFF2-40B4-BE49-F238E27FC236}">
                <a16:creationId xmlns:a16="http://schemas.microsoft.com/office/drawing/2014/main" id="{ACCD81DC-65D4-C7D1-55AB-EE1E5D3770EA}"/>
              </a:ext>
            </a:extLst>
          </p:cNvPr>
          <p:cNvCxnSpPr>
            <a:cxnSpLocks/>
            <a:stCxn id="25" idx="1"/>
          </p:cNvCxnSpPr>
          <p:nvPr/>
        </p:nvCxnSpPr>
        <p:spPr>
          <a:xfrm flipH="1">
            <a:off x="6363830" y="4663717"/>
            <a:ext cx="3113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804336-5C1D-C969-91F2-6AAEB090C093}"/>
              </a:ext>
            </a:extLst>
          </p:cNvPr>
          <p:cNvCxnSpPr>
            <a:cxnSpLocks/>
          </p:cNvCxnSpPr>
          <p:nvPr/>
        </p:nvCxnSpPr>
        <p:spPr>
          <a:xfrm flipH="1">
            <a:off x="7433498" y="4663717"/>
            <a:ext cx="3113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5C1FFA-FBD8-0BE6-D722-875FAF63E600}"/>
              </a:ext>
            </a:extLst>
          </p:cNvPr>
          <p:cNvCxnSpPr>
            <a:cxnSpLocks/>
          </p:cNvCxnSpPr>
          <p:nvPr/>
        </p:nvCxnSpPr>
        <p:spPr>
          <a:xfrm flipH="1">
            <a:off x="6898664" y="4663717"/>
            <a:ext cx="3113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5161D1B-5B57-E751-23BD-72873D6F6FE5}"/>
              </a:ext>
            </a:extLst>
          </p:cNvPr>
          <p:cNvCxnSpPr>
            <a:cxnSpLocks/>
            <a:stCxn id="4" idx="3"/>
          </p:cNvCxnSpPr>
          <p:nvPr/>
        </p:nvCxnSpPr>
        <p:spPr>
          <a:xfrm>
            <a:off x="3362960" y="4465598"/>
            <a:ext cx="1092200" cy="12861"/>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32DC5E-401E-2F45-6324-AE3450F428CF}"/>
              </a:ext>
            </a:extLst>
          </p:cNvPr>
          <p:cNvCxnSpPr>
            <a:cxnSpLocks/>
            <a:endCxn id="5" idx="1"/>
          </p:cNvCxnSpPr>
          <p:nvPr/>
        </p:nvCxnSpPr>
        <p:spPr>
          <a:xfrm>
            <a:off x="4790443" y="4465597"/>
            <a:ext cx="1145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DF713B6-95CC-C412-72FD-1FCD8BBE06D8}"/>
              </a:ext>
            </a:extLst>
          </p:cNvPr>
          <p:cNvSpPr txBox="1"/>
          <p:nvPr/>
        </p:nvSpPr>
        <p:spPr>
          <a:xfrm>
            <a:off x="3394218" y="4463058"/>
            <a:ext cx="1030463" cy="415498"/>
          </a:xfrm>
          <a:prstGeom prst="rect">
            <a:avLst/>
          </a:prstGeom>
          <a:noFill/>
        </p:spPr>
        <p:txBody>
          <a:bodyPr wrap="square" rtlCol="0">
            <a:spAutoFit/>
          </a:bodyPr>
          <a:lstStyle/>
          <a:p>
            <a:pPr algn="ctr"/>
            <a:r>
              <a:rPr lang="en-AU" sz="1050" dirty="0"/>
              <a:t>Detect</a:t>
            </a:r>
          </a:p>
          <a:p>
            <a:pPr algn="ctr"/>
            <a:r>
              <a:rPr lang="en-AU" sz="1050" dirty="0"/>
              <a:t>token burning</a:t>
            </a:r>
          </a:p>
        </p:txBody>
      </p:sp>
      <p:sp>
        <p:nvSpPr>
          <p:cNvPr id="44" name="TextBox 43">
            <a:extLst>
              <a:ext uri="{FF2B5EF4-FFF2-40B4-BE49-F238E27FC236}">
                <a16:creationId xmlns:a16="http://schemas.microsoft.com/office/drawing/2014/main" id="{63544394-0189-7FC5-F801-C2583791C1AA}"/>
              </a:ext>
            </a:extLst>
          </p:cNvPr>
          <p:cNvSpPr txBox="1"/>
          <p:nvPr/>
        </p:nvSpPr>
        <p:spPr>
          <a:xfrm>
            <a:off x="4829072" y="4464496"/>
            <a:ext cx="1030463" cy="415498"/>
          </a:xfrm>
          <a:prstGeom prst="rect">
            <a:avLst/>
          </a:prstGeom>
          <a:noFill/>
        </p:spPr>
        <p:txBody>
          <a:bodyPr wrap="square" rtlCol="0">
            <a:spAutoFit/>
          </a:bodyPr>
          <a:lstStyle/>
          <a:p>
            <a:pPr algn="ctr"/>
            <a:r>
              <a:rPr lang="en-AU" sz="1050" dirty="0"/>
              <a:t>Mint new</a:t>
            </a:r>
          </a:p>
          <a:p>
            <a:pPr algn="ctr"/>
            <a:r>
              <a:rPr lang="en-AU" sz="1050" dirty="0"/>
              <a:t>tokens </a:t>
            </a:r>
          </a:p>
        </p:txBody>
      </p:sp>
      <p:sp>
        <p:nvSpPr>
          <p:cNvPr id="13" name="Slide Number Placeholder 12">
            <a:extLst>
              <a:ext uri="{FF2B5EF4-FFF2-40B4-BE49-F238E27FC236}">
                <a16:creationId xmlns:a16="http://schemas.microsoft.com/office/drawing/2014/main" id="{44AF8A71-A3EA-9F13-0DCD-A6DAF57F7306}"/>
              </a:ext>
            </a:extLst>
          </p:cNvPr>
          <p:cNvSpPr>
            <a:spLocks noGrp="1"/>
          </p:cNvSpPr>
          <p:nvPr>
            <p:ph type="sldNum" sz="quarter" idx="4"/>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229671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93F0A-DF1C-3DE9-CABA-005065C67A78}"/>
              </a:ext>
            </a:extLst>
          </p:cNvPr>
          <p:cNvSpPr>
            <a:spLocks noGrp="1"/>
          </p:cNvSpPr>
          <p:nvPr>
            <p:ph idx="1"/>
          </p:nvPr>
        </p:nvSpPr>
        <p:spPr/>
        <p:txBody>
          <a:bodyPr/>
          <a:lstStyle/>
          <a:p>
            <a:r>
              <a:rPr lang="en-US" dirty="0"/>
              <a:t>Sidechain is another blockchain that is connected to a main chain</a:t>
            </a:r>
          </a:p>
          <a:p>
            <a:pPr lvl="1"/>
            <a:r>
              <a:rPr lang="en-US" sz="1800" dirty="0"/>
              <a:t>Used to create </a:t>
            </a:r>
            <a:r>
              <a:rPr lang="en-US" sz="1800" dirty="0">
                <a:solidFill>
                  <a:srgbClr val="0070C0"/>
                </a:solidFill>
              </a:rPr>
              <a:t>an “extension” of main chain</a:t>
            </a:r>
            <a:r>
              <a:rPr lang="en-US" sz="1800" dirty="0"/>
              <a:t> with lower TX fees, higher throughput, etc., but </a:t>
            </a:r>
            <a:r>
              <a:rPr lang="en-US" sz="1800" dirty="0">
                <a:solidFill>
                  <a:srgbClr val="0070C0"/>
                </a:solidFill>
              </a:rPr>
              <a:t>benefit from integrity of main chain</a:t>
            </a:r>
          </a:p>
          <a:p>
            <a:r>
              <a:rPr lang="en-US" dirty="0"/>
              <a:t>Assets can be transferred from one chain to another using a peg</a:t>
            </a:r>
          </a:p>
          <a:p>
            <a:pPr marL="0" indent="0">
              <a:buNone/>
            </a:pPr>
            <a:endParaRPr lang="en-AU" dirty="0"/>
          </a:p>
        </p:txBody>
      </p:sp>
      <p:sp>
        <p:nvSpPr>
          <p:cNvPr id="3" name="Title 2">
            <a:extLst>
              <a:ext uri="{FF2B5EF4-FFF2-40B4-BE49-F238E27FC236}">
                <a16:creationId xmlns:a16="http://schemas.microsoft.com/office/drawing/2014/main" id="{C677BB59-E71F-4FF1-F8F2-6FD64DF720E9}"/>
              </a:ext>
            </a:extLst>
          </p:cNvPr>
          <p:cNvSpPr>
            <a:spLocks noGrp="1"/>
          </p:cNvSpPr>
          <p:nvPr>
            <p:ph type="title"/>
          </p:nvPr>
        </p:nvSpPr>
        <p:spPr/>
        <p:txBody>
          <a:bodyPr/>
          <a:lstStyle/>
          <a:p>
            <a:r>
              <a:rPr lang="en-AU" dirty="0"/>
              <a:t>Sidechains (aka Secondary Chains)</a:t>
            </a:r>
          </a:p>
        </p:txBody>
      </p:sp>
      <p:grpSp>
        <p:nvGrpSpPr>
          <p:cNvPr id="4" name="Group 3">
            <a:extLst>
              <a:ext uri="{FF2B5EF4-FFF2-40B4-BE49-F238E27FC236}">
                <a16:creationId xmlns:a16="http://schemas.microsoft.com/office/drawing/2014/main" id="{DC8EF6B2-6466-3CFE-C45B-D08E9FA94E0D}"/>
              </a:ext>
            </a:extLst>
          </p:cNvPr>
          <p:cNvGrpSpPr/>
          <p:nvPr/>
        </p:nvGrpSpPr>
        <p:grpSpPr>
          <a:xfrm>
            <a:off x="2051720" y="3022013"/>
            <a:ext cx="5897456" cy="576064"/>
            <a:chOff x="1516291" y="2529524"/>
            <a:chExt cx="7863274" cy="768085"/>
          </a:xfrm>
        </p:grpSpPr>
        <p:sp>
          <p:nvSpPr>
            <p:cNvPr id="5" name="Rectangle 4">
              <a:extLst>
                <a:ext uri="{FF2B5EF4-FFF2-40B4-BE49-F238E27FC236}">
                  <a16:creationId xmlns:a16="http://schemas.microsoft.com/office/drawing/2014/main" id="{39C091F2-9D3F-4F00-9878-036BAEC382C6}"/>
                </a:ext>
              </a:extLst>
            </p:cNvPr>
            <p:cNvSpPr/>
            <p:nvPr/>
          </p:nvSpPr>
          <p:spPr>
            <a:xfrm>
              <a:off x="1516291" y="2529524"/>
              <a:ext cx="259228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1 Token      Burn</a:t>
              </a:r>
            </a:p>
          </p:txBody>
        </p:sp>
        <p:sp>
          <p:nvSpPr>
            <p:cNvPr id="6" name="Rectangle 5">
              <a:extLst>
                <a:ext uri="{FF2B5EF4-FFF2-40B4-BE49-F238E27FC236}">
                  <a16:creationId xmlns:a16="http://schemas.microsoft.com/office/drawing/2014/main" id="{1CCB1920-9637-B438-0D20-090265FCAD99}"/>
                </a:ext>
              </a:extLst>
            </p:cNvPr>
            <p:cNvSpPr/>
            <p:nvPr/>
          </p:nvSpPr>
          <p:spPr>
            <a:xfrm>
              <a:off x="3071664" y="3009577"/>
              <a:ext cx="1209734" cy="288032"/>
            </a:xfrm>
            <a:prstGeom prst="rect">
              <a:avLst/>
            </a:prstGeom>
            <a:ln>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Main chain</a:t>
              </a:r>
              <a:endParaRPr lang="en-US" sz="1080" b="1" baseline="-25000" dirty="0"/>
            </a:p>
          </p:txBody>
        </p:sp>
        <p:sp>
          <p:nvSpPr>
            <p:cNvPr id="7" name="Rectangle 6">
              <a:extLst>
                <a:ext uri="{FF2B5EF4-FFF2-40B4-BE49-F238E27FC236}">
                  <a16:creationId xmlns:a16="http://schemas.microsoft.com/office/drawing/2014/main" id="{2EE2852A-2E20-5C27-29DA-19E7FD7760A7}"/>
                </a:ext>
              </a:extLst>
            </p:cNvPr>
            <p:cNvSpPr/>
            <p:nvPr/>
          </p:nvSpPr>
          <p:spPr>
            <a:xfrm>
              <a:off x="6614458" y="2529524"/>
              <a:ext cx="259228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1 Token      Minted</a:t>
              </a:r>
            </a:p>
          </p:txBody>
        </p:sp>
        <p:sp>
          <p:nvSpPr>
            <p:cNvPr id="8" name="Rectangle 7">
              <a:extLst>
                <a:ext uri="{FF2B5EF4-FFF2-40B4-BE49-F238E27FC236}">
                  <a16:creationId xmlns:a16="http://schemas.microsoft.com/office/drawing/2014/main" id="{506E718D-F71A-DFD7-8C98-9878F7EB81C3}"/>
                </a:ext>
              </a:extLst>
            </p:cNvPr>
            <p:cNvSpPr/>
            <p:nvPr/>
          </p:nvSpPr>
          <p:spPr>
            <a:xfrm>
              <a:off x="8169831" y="3009577"/>
              <a:ext cx="120973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Sidechain</a:t>
              </a:r>
              <a:endParaRPr lang="en-US" sz="1080" b="1" baseline="-25000" dirty="0"/>
            </a:p>
          </p:txBody>
        </p:sp>
        <p:cxnSp>
          <p:nvCxnSpPr>
            <p:cNvPr id="9" name="Straight Arrow Connector 8">
              <a:extLst>
                <a:ext uri="{FF2B5EF4-FFF2-40B4-BE49-F238E27FC236}">
                  <a16:creationId xmlns:a16="http://schemas.microsoft.com/office/drawing/2014/main" id="{D57B2B04-2938-0610-2C68-0934404EDA6B}"/>
                </a:ext>
              </a:extLst>
            </p:cNvPr>
            <p:cNvCxnSpPr/>
            <p:nvPr/>
          </p:nvCxnSpPr>
          <p:spPr>
            <a:xfrm>
              <a:off x="4367808" y="2790994"/>
              <a:ext cx="207383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D12EEEED-81AF-BF7A-E9F4-D906648B8EF2}"/>
              </a:ext>
            </a:extLst>
          </p:cNvPr>
          <p:cNvSpPr/>
          <p:nvPr/>
        </p:nvSpPr>
        <p:spPr>
          <a:xfrm>
            <a:off x="539553" y="3143817"/>
            <a:ext cx="1276503" cy="323165"/>
          </a:xfrm>
          <a:prstGeom prst="rect">
            <a:avLst/>
          </a:prstGeom>
        </p:spPr>
        <p:txBody>
          <a:bodyPr wrap="none">
            <a:spAutoFit/>
          </a:bodyPr>
          <a:lstStyle/>
          <a:p>
            <a:pPr algn="ctr"/>
            <a:r>
              <a:rPr lang="en-US" sz="1500" dirty="0"/>
              <a:t>Unilateral peg</a:t>
            </a:r>
            <a:endParaRPr lang="en-AU" sz="1500" dirty="0"/>
          </a:p>
        </p:txBody>
      </p:sp>
      <p:grpSp>
        <p:nvGrpSpPr>
          <p:cNvPr id="26" name="Group 25">
            <a:extLst>
              <a:ext uri="{FF2B5EF4-FFF2-40B4-BE49-F238E27FC236}">
                <a16:creationId xmlns:a16="http://schemas.microsoft.com/office/drawing/2014/main" id="{38420210-34A7-FE6F-E470-BCC2F1C1E170}"/>
              </a:ext>
            </a:extLst>
          </p:cNvPr>
          <p:cNvGrpSpPr/>
          <p:nvPr/>
        </p:nvGrpSpPr>
        <p:grpSpPr>
          <a:xfrm>
            <a:off x="539552" y="3870746"/>
            <a:ext cx="7371364" cy="1266537"/>
            <a:chOff x="242358" y="4319411"/>
            <a:chExt cx="9828484" cy="1688716"/>
          </a:xfrm>
        </p:grpSpPr>
        <p:grpSp>
          <p:nvGrpSpPr>
            <p:cNvPr id="27" name="Group 26">
              <a:extLst>
                <a:ext uri="{FF2B5EF4-FFF2-40B4-BE49-F238E27FC236}">
                  <a16:creationId xmlns:a16="http://schemas.microsoft.com/office/drawing/2014/main" id="{F7A41F30-FFA0-3341-6A16-E3570C9F8E53}"/>
                </a:ext>
              </a:extLst>
            </p:cNvPr>
            <p:cNvGrpSpPr/>
            <p:nvPr/>
          </p:nvGrpSpPr>
          <p:grpSpPr>
            <a:xfrm>
              <a:off x="2207568" y="4319411"/>
              <a:ext cx="7863274" cy="1688716"/>
              <a:chOff x="1516291" y="4505392"/>
              <a:chExt cx="7863274" cy="1688716"/>
            </a:xfrm>
          </p:grpSpPr>
          <p:sp>
            <p:nvSpPr>
              <p:cNvPr id="29" name="Rectangle 28">
                <a:extLst>
                  <a:ext uri="{FF2B5EF4-FFF2-40B4-BE49-F238E27FC236}">
                    <a16:creationId xmlns:a16="http://schemas.microsoft.com/office/drawing/2014/main" id="{0B83AF36-8A8F-56D9-379B-9240CC8F64AE}"/>
                  </a:ext>
                </a:extLst>
              </p:cNvPr>
              <p:cNvSpPr/>
              <p:nvPr/>
            </p:nvSpPr>
            <p:spPr>
              <a:xfrm>
                <a:off x="1516291" y="4505392"/>
                <a:ext cx="259228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1 Token      Held in escrow</a:t>
                </a:r>
              </a:p>
            </p:txBody>
          </p:sp>
          <p:sp>
            <p:nvSpPr>
              <p:cNvPr id="30" name="Rectangle 29">
                <a:extLst>
                  <a:ext uri="{FF2B5EF4-FFF2-40B4-BE49-F238E27FC236}">
                    <a16:creationId xmlns:a16="http://schemas.microsoft.com/office/drawing/2014/main" id="{1A446C5B-490F-5361-CB39-8AA8C2D55856}"/>
                  </a:ext>
                </a:extLst>
              </p:cNvPr>
              <p:cNvSpPr/>
              <p:nvPr/>
            </p:nvSpPr>
            <p:spPr>
              <a:xfrm>
                <a:off x="3071664" y="4985445"/>
                <a:ext cx="120973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Main chain</a:t>
                </a:r>
                <a:endParaRPr lang="en-US" sz="1080" b="1" baseline="-25000" dirty="0"/>
              </a:p>
            </p:txBody>
          </p:sp>
          <p:sp>
            <p:nvSpPr>
              <p:cNvPr id="31" name="Rectangle 30">
                <a:extLst>
                  <a:ext uri="{FF2B5EF4-FFF2-40B4-BE49-F238E27FC236}">
                    <a16:creationId xmlns:a16="http://schemas.microsoft.com/office/drawing/2014/main" id="{7F628998-D0A5-9AB4-BB88-1F468CA9AA7C}"/>
                  </a:ext>
                </a:extLst>
              </p:cNvPr>
              <p:cNvSpPr/>
              <p:nvPr/>
            </p:nvSpPr>
            <p:spPr>
              <a:xfrm>
                <a:off x="6614458" y="4505392"/>
                <a:ext cx="259228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1 Token      Minted</a:t>
                </a:r>
              </a:p>
            </p:txBody>
          </p:sp>
          <p:sp>
            <p:nvSpPr>
              <p:cNvPr id="32" name="Rectangle 31">
                <a:extLst>
                  <a:ext uri="{FF2B5EF4-FFF2-40B4-BE49-F238E27FC236}">
                    <a16:creationId xmlns:a16="http://schemas.microsoft.com/office/drawing/2014/main" id="{65AC6702-293F-AFC6-7BE6-CDB7ECF59F12}"/>
                  </a:ext>
                </a:extLst>
              </p:cNvPr>
              <p:cNvSpPr/>
              <p:nvPr/>
            </p:nvSpPr>
            <p:spPr>
              <a:xfrm>
                <a:off x="8169831" y="4985445"/>
                <a:ext cx="120973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Sidechain</a:t>
                </a:r>
                <a:endParaRPr lang="en-US" sz="1080" b="1" baseline="-25000" dirty="0"/>
              </a:p>
            </p:txBody>
          </p:sp>
          <p:cxnSp>
            <p:nvCxnSpPr>
              <p:cNvPr id="33" name="Straight Arrow Connector 32">
                <a:extLst>
                  <a:ext uri="{FF2B5EF4-FFF2-40B4-BE49-F238E27FC236}">
                    <a16:creationId xmlns:a16="http://schemas.microsoft.com/office/drawing/2014/main" id="{F140E376-EB85-7AF5-7902-511621CBCF96}"/>
                  </a:ext>
                </a:extLst>
              </p:cNvPr>
              <p:cNvCxnSpPr/>
              <p:nvPr/>
            </p:nvCxnSpPr>
            <p:spPr>
              <a:xfrm>
                <a:off x="4367808" y="4793423"/>
                <a:ext cx="207383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97D0A86-5972-A9BB-715F-98064027CC46}"/>
                  </a:ext>
                </a:extLst>
              </p:cNvPr>
              <p:cNvSpPr/>
              <p:nvPr/>
            </p:nvSpPr>
            <p:spPr>
              <a:xfrm>
                <a:off x="1516291" y="5426022"/>
                <a:ext cx="259228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1 Token       Released</a:t>
                </a:r>
              </a:p>
            </p:txBody>
          </p:sp>
          <p:sp>
            <p:nvSpPr>
              <p:cNvPr id="35" name="Rectangle 34">
                <a:extLst>
                  <a:ext uri="{FF2B5EF4-FFF2-40B4-BE49-F238E27FC236}">
                    <a16:creationId xmlns:a16="http://schemas.microsoft.com/office/drawing/2014/main" id="{DAE2012B-C1E2-BE43-8E30-D0E1730FCA2A}"/>
                  </a:ext>
                </a:extLst>
              </p:cNvPr>
              <p:cNvSpPr/>
              <p:nvPr/>
            </p:nvSpPr>
            <p:spPr>
              <a:xfrm>
                <a:off x="3071664" y="5906076"/>
                <a:ext cx="120973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Main chain</a:t>
                </a:r>
                <a:endParaRPr lang="en-US" sz="1080" b="1" baseline="-25000" dirty="0"/>
              </a:p>
            </p:txBody>
          </p:sp>
          <p:sp>
            <p:nvSpPr>
              <p:cNvPr id="36" name="Rectangle 35">
                <a:extLst>
                  <a:ext uri="{FF2B5EF4-FFF2-40B4-BE49-F238E27FC236}">
                    <a16:creationId xmlns:a16="http://schemas.microsoft.com/office/drawing/2014/main" id="{3D5C20A3-EAAF-3392-29C0-0C81758F7636}"/>
                  </a:ext>
                </a:extLst>
              </p:cNvPr>
              <p:cNvSpPr/>
              <p:nvPr/>
            </p:nvSpPr>
            <p:spPr>
              <a:xfrm>
                <a:off x="6614458" y="5426022"/>
                <a:ext cx="259228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1 Token      Burn</a:t>
                </a:r>
              </a:p>
            </p:txBody>
          </p:sp>
          <p:sp>
            <p:nvSpPr>
              <p:cNvPr id="37" name="Rectangle 36">
                <a:extLst>
                  <a:ext uri="{FF2B5EF4-FFF2-40B4-BE49-F238E27FC236}">
                    <a16:creationId xmlns:a16="http://schemas.microsoft.com/office/drawing/2014/main" id="{150EEFF0-1779-27DC-0242-F2BD162BB6E5}"/>
                  </a:ext>
                </a:extLst>
              </p:cNvPr>
              <p:cNvSpPr/>
              <p:nvPr/>
            </p:nvSpPr>
            <p:spPr>
              <a:xfrm>
                <a:off x="8169831" y="5906076"/>
                <a:ext cx="120973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Sidechain</a:t>
                </a:r>
                <a:endParaRPr lang="en-US" sz="1080" b="1" baseline="-25000" dirty="0"/>
              </a:p>
            </p:txBody>
          </p:sp>
          <p:cxnSp>
            <p:nvCxnSpPr>
              <p:cNvPr id="38" name="Straight Arrow Connector 37">
                <a:extLst>
                  <a:ext uri="{FF2B5EF4-FFF2-40B4-BE49-F238E27FC236}">
                    <a16:creationId xmlns:a16="http://schemas.microsoft.com/office/drawing/2014/main" id="{02C50919-D8CA-E301-0C52-CD9D10CE2056}"/>
                  </a:ext>
                </a:extLst>
              </p:cNvPr>
              <p:cNvCxnSpPr/>
              <p:nvPr/>
            </p:nvCxnSpPr>
            <p:spPr>
              <a:xfrm flipH="1">
                <a:off x="4367808" y="5714054"/>
                <a:ext cx="207383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82A7569A-629A-DC4E-783A-771C3E22A2B8}"/>
                </a:ext>
              </a:extLst>
            </p:cNvPr>
            <p:cNvSpPr/>
            <p:nvPr/>
          </p:nvSpPr>
          <p:spPr>
            <a:xfrm>
              <a:off x="242358" y="4718384"/>
              <a:ext cx="1541705" cy="430887"/>
            </a:xfrm>
            <a:prstGeom prst="rect">
              <a:avLst/>
            </a:prstGeom>
          </p:spPr>
          <p:txBody>
            <a:bodyPr wrap="none">
              <a:spAutoFit/>
            </a:bodyPr>
            <a:lstStyle/>
            <a:p>
              <a:r>
                <a:rPr lang="en-US" sz="1500" dirty="0"/>
                <a:t>Bilateral peg</a:t>
              </a:r>
              <a:endParaRPr lang="en-AU" sz="1500" dirty="0"/>
            </a:p>
          </p:txBody>
        </p:sp>
      </p:grpSp>
      <p:sp>
        <p:nvSpPr>
          <p:cNvPr id="11" name="Slide Number Placeholder 10">
            <a:extLst>
              <a:ext uri="{FF2B5EF4-FFF2-40B4-BE49-F238E27FC236}">
                <a16:creationId xmlns:a16="http://schemas.microsoft.com/office/drawing/2014/main" id="{342F16BC-0117-2116-1246-622A4C26E3BB}"/>
              </a:ext>
            </a:extLst>
          </p:cNvPr>
          <p:cNvSpPr>
            <a:spLocks noGrp="1"/>
          </p:cNvSpPr>
          <p:nvPr>
            <p:ph type="sldNum" sz="quarter" idx="4"/>
          </p:nvPr>
        </p:nvSpPr>
        <p:spPr/>
        <p:txBody>
          <a:bodyPr/>
          <a:lstStyle/>
          <a:p>
            <a:fld id="{97F98C0B-273E-428A-ABCF-EBED2BA25188}" type="slidenum">
              <a:rPr lang="en-US" smtClean="0"/>
              <a:t>11</a:t>
            </a:fld>
            <a:endParaRPr lang="en-US"/>
          </a:p>
        </p:txBody>
      </p:sp>
    </p:spTree>
    <p:extLst>
      <p:ext uri="{BB962C8B-B14F-4D97-AF65-F5344CB8AC3E}">
        <p14:creationId xmlns:p14="http://schemas.microsoft.com/office/powerpoint/2010/main" val="358037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D22ED2B-2318-6BB2-2586-27E39083DA29}"/>
              </a:ext>
            </a:extLst>
          </p:cNvPr>
          <p:cNvSpPr>
            <a:spLocks noGrp="1"/>
          </p:cNvSpPr>
          <p:nvPr>
            <p:ph idx="1"/>
          </p:nvPr>
        </p:nvSpPr>
        <p:spPr>
          <a:xfrm>
            <a:off x="4630357" y="1273324"/>
            <a:ext cx="4262123" cy="3574285"/>
          </a:xfrm>
        </p:spPr>
        <p:txBody>
          <a:bodyPr/>
          <a:lstStyle/>
          <a:p>
            <a:r>
              <a:rPr lang="en-AU" dirty="0"/>
              <a:t>Types of 2-way pegs</a:t>
            </a:r>
          </a:p>
          <a:p>
            <a:pPr lvl="1"/>
            <a:r>
              <a:rPr lang="en-AU" sz="1800" dirty="0"/>
              <a:t>Simplified payment verification</a:t>
            </a:r>
          </a:p>
          <a:p>
            <a:pPr lvl="1"/>
            <a:r>
              <a:rPr lang="en-AU" sz="1800" dirty="0"/>
              <a:t>Centralised 2-way peg</a:t>
            </a:r>
          </a:p>
          <a:p>
            <a:pPr lvl="1"/>
            <a:r>
              <a:rPr lang="en-AU" sz="1800" dirty="0"/>
              <a:t>Federated 2-way peg</a:t>
            </a:r>
          </a:p>
          <a:p>
            <a:endParaRPr lang="en-AU" dirty="0"/>
          </a:p>
        </p:txBody>
      </p:sp>
      <p:sp>
        <p:nvSpPr>
          <p:cNvPr id="3" name="Title 2">
            <a:extLst>
              <a:ext uri="{FF2B5EF4-FFF2-40B4-BE49-F238E27FC236}">
                <a16:creationId xmlns:a16="http://schemas.microsoft.com/office/drawing/2014/main" id="{FB65D7B7-C515-912F-FB4F-4E7F8B8A2BC8}"/>
              </a:ext>
            </a:extLst>
          </p:cNvPr>
          <p:cNvSpPr>
            <a:spLocks noGrp="1"/>
          </p:cNvSpPr>
          <p:nvPr>
            <p:ph type="title"/>
          </p:nvPr>
        </p:nvSpPr>
        <p:spPr/>
        <p:txBody>
          <a:bodyPr/>
          <a:lstStyle/>
          <a:p>
            <a:r>
              <a:rPr lang="en-AU" dirty="0"/>
              <a:t>2-Way Peg</a:t>
            </a:r>
          </a:p>
        </p:txBody>
      </p:sp>
      <p:sp>
        <p:nvSpPr>
          <p:cNvPr id="23" name="Rectangle 22">
            <a:extLst>
              <a:ext uri="{FF2B5EF4-FFF2-40B4-BE49-F238E27FC236}">
                <a16:creationId xmlns:a16="http://schemas.microsoft.com/office/drawing/2014/main" id="{93C91D2D-7C7D-AA70-DEAB-F70F6C240618}"/>
              </a:ext>
            </a:extLst>
          </p:cNvPr>
          <p:cNvSpPr/>
          <p:nvPr/>
        </p:nvSpPr>
        <p:spPr>
          <a:xfrm>
            <a:off x="1966510" y="1001475"/>
            <a:ext cx="1178849" cy="308418"/>
          </a:xfrm>
          <a:prstGeom prst="rect">
            <a:avLst/>
          </a:prstGeom>
        </p:spPr>
        <p:txBody>
          <a:bodyPr wrap="none">
            <a:spAutoFit/>
          </a:bodyPr>
          <a:lstStyle/>
          <a:p>
            <a:pPr algn="ctr"/>
            <a:r>
              <a:rPr lang="en-US" dirty="0"/>
              <a:t>Proof-of-Burn</a:t>
            </a:r>
            <a:endParaRPr lang="en-AU" dirty="0"/>
          </a:p>
        </p:txBody>
      </p:sp>
      <p:grpSp>
        <p:nvGrpSpPr>
          <p:cNvPr id="2" name="Group 1">
            <a:extLst>
              <a:ext uri="{FF2B5EF4-FFF2-40B4-BE49-F238E27FC236}">
                <a16:creationId xmlns:a16="http://schemas.microsoft.com/office/drawing/2014/main" id="{23651BC6-0D9F-9A20-31C2-F975ED2E017A}"/>
              </a:ext>
            </a:extLst>
          </p:cNvPr>
          <p:cNvGrpSpPr/>
          <p:nvPr/>
        </p:nvGrpSpPr>
        <p:grpSpPr>
          <a:xfrm>
            <a:off x="459991" y="1419732"/>
            <a:ext cx="4044712" cy="1008113"/>
            <a:chOff x="3306066" y="1699152"/>
            <a:chExt cx="5392949" cy="1344150"/>
          </a:xfrm>
        </p:grpSpPr>
        <p:sp>
          <p:nvSpPr>
            <p:cNvPr id="27" name="Rectangle 26">
              <a:extLst>
                <a:ext uri="{FF2B5EF4-FFF2-40B4-BE49-F238E27FC236}">
                  <a16:creationId xmlns:a16="http://schemas.microsoft.com/office/drawing/2014/main" id="{54C870D7-E1B4-A57A-0EDD-A9CDE0AA00B5}"/>
                </a:ext>
              </a:extLst>
            </p:cNvPr>
            <p:cNvSpPr/>
            <p:nvPr/>
          </p:nvSpPr>
          <p:spPr>
            <a:xfrm>
              <a:off x="3306066" y="2179205"/>
              <a:ext cx="1814602" cy="38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Signed by sk</a:t>
              </a:r>
              <a:r>
                <a:rPr lang="en-US" sz="1080" b="1" baseline="-25000" dirty="0"/>
                <a:t>A</a:t>
              </a:r>
            </a:p>
          </p:txBody>
        </p:sp>
        <p:sp>
          <p:nvSpPr>
            <p:cNvPr id="28" name="Rectangle 27">
              <a:extLst>
                <a:ext uri="{FF2B5EF4-FFF2-40B4-BE49-F238E27FC236}">
                  <a16:creationId xmlns:a16="http://schemas.microsoft.com/office/drawing/2014/main" id="{40A7FB5F-250C-FC69-AA17-44AE0B3C1461}"/>
                </a:ext>
              </a:extLst>
            </p:cNvPr>
            <p:cNvSpPr/>
            <p:nvPr/>
          </p:nvSpPr>
          <p:spPr>
            <a:xfrm>
              <a:off x="3306066" y="2563248"/>
              <a:ext cx="1814602" cy="3840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BurnCoin      Value: v</a:t>
              </a:r>
            </a:p>
          </p:txBody>
        </p:sp>
        <p:cxnSp>
          <p:nvCxnSpPr>
            <p:cNvPr id="29" name="Straight Arrow Connector 28">
              <a:extLst>
                <a:ext uri="{FF2B5EF4-FFF2-40B4-BE49-F238E27FC236}">
                  <a16:creationId xmlns:a16="http://schemas.microsoft.com/office/drawing/2014/main" id="{37768B40-F636-5BEB-AC46-0121C5F8FBDF}"/>
                </a:ext>
              </a:extLst>
            </p:cNvPr>
            <p:cNvCxnSpPr/>
            <p:nvPr/>
          </p:nvCxnSpPr>
          <p:spPr>
            <a:xfrm flipH="1" flipV="1">
              <a:off x="5120668" y="2563249"/>
              <a:ext cx="1753907" cy="229"/>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7B99DBB-68BB-4CD4-4ED9-EE8FCD434224}"/>
                </a:ext>
              </a:extLst>
            </p:cNvPr>
            <p:cNvSpPr/>
            <p:nvPr/>
          </p:nvSpPr>
          <p:spPr>
            <a:xfrm>
              <a:off x="6884413" y="2179205"/>
              <a:ext cx="1814602" cy="38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Signed by sk</a:t>
              </a:r>
              <a:r>
                <a:rPr lang="en-US" sz="1080" b="1" baseline="-25000" dirty="0"/>
                <a:t>A</a:t>
              </a:r>
            </a:p>
          </p:txBody>
        </p:sp>
        <p:sp>
          <p:nvSpPr>
            <p:cNvPr id="31" name="Rectangle 30">
              <a:extLst>
                <a:ext uri="{FF2B5EF4-FFF2-40B4-BE49-F238E27FC236}">
                  <a16:creationId xmlns:a16="http://schemas.microsoft.com/office/drawing/2014/main" id="{0F78D511-1725-0A23-6284-C2D9725C002C}"/>
                </a:ext>
              </a:extLst>
            </p:cNvPr>
            <p:cNvSpPr/>
            <p:nvPr/>
          </p:nvSpPr>
          <p:spPr>
            <a:xfrm>
              <a:off x="6884413" y="2563248"/>
              <a:ext cx="1814602" cy="3840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GenCoin      Value: v’</a:t>
              </a:r>
            </a:p>
          </p:txBody>
        </p:sp>
        <p:cxnSp>
          <p:nvCxnSpPr>
            <p:cNvPr id="32" name="Straight Connector 31">
              <a:extLst>
                <a:ext uri="{FF2B5EF4-FFF2-40B4-BE49-F238E27FC236}">
                  <a16:creationId xmlns:a16="http://schemas.microsoft.com/office/drawing/2014/main" id="{585EAC6E-D450-5315-C2A3-9B2C288866C8}"/>
                </a:ext>
              </a:extLst>
            </p:cNvPr>
            <p:cNvCxnSpPr/>
            <p:nvPr/>
          </p:nvCxnSpPr>
          <p:spPr>
            <a:xfrm>
              <a:off x="6096325" y="2083195"/>
              <a:ext cx="0" cy="960107"/>
            </a:xfrm>
            <a:prstGeom prst="line">
              <a:avLst/>
            </a:prstGeom>
            <a:ln w="19050" cmpd="sng">
              <a:prstDash val="sys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1406A0E-B5F9-0945-C0A9-E401F78FE381}"/>
                </a:ext>
              </a:extLst>
            </p:cNvPr>
            <p:cNvSpPr txBox="1"/>
            <p:nvPr/>
          </p:nvSpPr>
          <p:spPr>
            <a:xfrm>
              <a:off x="3306066" y="1699152"/>
              <a:ext cx="1814603" cy="418576"/>
            </a:xfrm>
            <a:prstGeom prst="rect">
              <a:avLst/>
            </a:prstGeom>
            <a:noFill/>
          </p:spPr>
          <p:txBody>
            <a:bodyPr wrap="square" rtlCol="0">
              <a:spAutoFit/>
            </a:bodyPr>
            <a:lstStyle/>
            <a:p>
              <a:pPr algn="ctr"/>
              <a:r>
                <a:rPr lang="en-US" sz="1440" dirty="0"/>
                <a:t>Main chain</a:t>
              </a:r>
            </a:p>
          </p:txBody>
        </p:sp>
        <p:sp>
          <p:nvSpPr>
            <p:cNvPr id="34" name="TextBox 33">
              <a:extLst>
                <a:ext uri="{FF2B5EF4-FFF2-40B4-BE49-F238E27FC236}">
                  <a16:creationId xmlns:a16="http://schemas.microsoft.com/office/drawing/2014/main" id="{5EF35DE2-E653-50C3-A537-E4EA4E8ED7C8}"/>
                </a:ext>
              </a:extLst>
            </p:cNvPr>
            <p:cNvSpPr txBox="1"/>
            <p:nvPr/>
          </p:nvSpPr>
          <p:spPr>
            <a:xfrm>
              <a:off x="7230052" y="1699152"/>
              <a:ext cx="1209735" cy="418576"/>
            </a:xfrm>
            <a:prstGeom prst="rect">
              <a:avLst/>
            </a:prstGeom>
            <a:noFill/>
          </p:spPr>
          <p:txBody>
            <a:bodyPr wrap="square" rtlCol="0">
              <a:spAutoFit/>
            </a:bodyPr>
            <a:lstStyle/>
            <a:p>
              <a:r>
                <a:rPr lang="en-US" sz="1440" dirty="0"/>
                <a:t>Sidechain</a:t>
              </a:r>
            </a:p>
          </p:txBody>
        </p:sp>
      </p:grpSp>
      <p:grpSp>
        <p:nvGrpSpPr>
          <p:cNvPr id="46" name="Group 45">
            <a:extLst>
              <a:ext uri="{FF2B5EF4-FFF2-40B4-BE49-F238E27FC236}">
                <a16:creationId xmlns:a16="http://schemas.microsoft.com/office/drawing/2014/main" id="{00E630E9-39B9-DF4C-8250-17AB9BF53332}"/>
              </a:ext>
            </a:extLst>
          </p:cNvPr>
          <p:cNvGrpSpPr/>
          <p:nvPr/>
        </p:nvGrpSpPr>
        <p:grpSpPr>
          <a:xfrm>
            <a:off x="435895" y="2976106"/>
            <a:ext cx="4068809" cy="2074442"/>
            <a:chOff x="3273937" y="3774318"/>
            <a:chExt cx="5425078" cy="2765922"/>
          </a:xfrm>
        </p:grpSpPr>
        <p:sp>
          <p:nvSpPr>
            <p:cNvPr id="26" name="Rectangle 25">
              <a:extLst>
                <a:ext uri="{FF2B5EF4-FFF2-40B4-BE49-F238E27FC236}">
                  <a16:creationId xmlns:a16="http://schemas.microsoft.com/office/drawing/2014/main" id="{58CBD825-F1B4-C88B-E1D8-9E50861E157E}"/>
                </a:ext>
              </a:extLst>
            </p:cNvPr>
            <p:cNvSpPr/>
            <p:nvPr/>
          </p:nvSpPr>
          <p:spPr>
            <a:xfrm>
              <a:off x="5525030" y="3774318"/>
              <a:ext cx="1151255" cy="411224"/>
            </a:xfrm>
            <a:prstGeom prst="rect">
              <a:avLst/>
            </a:prstGeom>
          </p:spPr>
          <p:txBody>
            <a:bodyPr wrap="none">
              <a:spAutoFit/>
            </a:bodyPr>
            <a:lstStyle/>
            <a:p>
              <a:pPr algn="ctr"/>
              <a:r>
                <a:rPr lang="en-US" dirty="0"/>
                <a:t>Snapshot</a:t>
              </a:r>
              <a:endParaRPr lang="en-AU" dirty="0"/>
            </a:p>
          </p:txBody>
        </p:sp>
        <p:sp>
          <p:nvSpPr>
            <p:cNvPr id="35" name="Rectangle 34">
              <a:extLst>
                <a:ext uri="{FF2B5EF4-FFF2-40B4-BE49-F238E27FC236}">
                  <a16:creationId xmlns:a16="http://schemas.microsoft.com/office/drawing/2014/main" id="{FDF76D8E-19BD-3E89-0C9D-A8E279241BAE}"/>
                </a:ext>
              </a:extLst>
            </p:cNvPr>
            <p:cNvSpPr/>
            <p:nvPr/>
          </p:nvSpPr>
          <p:spPr>
            <a:xfrm>
              <a:off x="3273937" y="4716037"/>
              <a:ext cx="1987421" cy="38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Signed by sk</a:t>
              </a:r>
              <a:r>
                <a:rPr lang="en-US" sz="1080" b="1" baseline="-25000" dirty="0"/>
                <a:t>A</a:t>
              </a:r>
            </a:p>
          </p:txBody>
        </p:sp>
        <p:sp>
          <p:nvSpPr>
            <p:cNvPr id="36" name="Rectangle 35">
              <a:extLst>
                <a:ext uri="{FF2B5EF4-FFF2-40B4-BE49-F238E27FC236}">
                  <a16:creationId xmlns:a16="http://schemas.microsoft.com/office/drawing/2014/main" id="{E84D27EC-0AC7-EFEB-D91E-820F24169FE1}"/>
                </a:ext>
              </a:extLst>
            </p:cNvPr>
            <p:cNvSpPr/>
            <p:nvPr/>
          </p:nvSpPr>
          <p:spPr>
            <a:xfrm>
              <a:off x="3273937" y="5100080"/>
              <a:ext cx="1987421" cy="7680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err="1"/>
                <a:t>Addr</a:t>
              </a:r>
              <a:r>
                <a:rPr lang="en-US" sz="1080" b="1" dirty="0"/>
                <a:t> B, Value: v</a:t>
              </a:r>
              <a:r>
                <a:rPr lang="en-US" sz="1080" b="1" baseline="-25000" dirty="0"/>
                <a:t>1</a:t>
              </a:r>
            </a:p>
            <a:p>
              <a:pPr algn="ctr"/>
              <a:r>
                <a:rPr lang="en-US" sz="1080" b="1" dirty="0" err="1"/>
                <a:t>Addr</a:t>
              </a:r>
              <a:r>
                <a:rPr lang="en-US" sz="1080" b="1" dirty="0"/>
                <a:t> C, Value: v</a:t>
              </a:r>
              <a:r>
                <a:rPr lang="en-US" sz="1080" b="1" baseline="-25000" dirty="0"/>
                <a:t>2</a:t>
              </a:r>
            </a:p>
          </p:txBody>
        </p:sp>
        <p:cxnSp>
          <p:nvCxnSpPr>
            <p:cNvPr id="37" name="Straight Arrow Connector 36">
              <a:extLst>
                <a:ext uri="{FF2B5EF4-FFF2-40B4-BE49-F238E27FC236}">
                  <a16:creationId xmlns:a16="http://schemas.microsoft.com/office/drawing/2014/main" id="{17651934-46B0-FF23-59E2-FA58F8D4E9D0}"/>
                </a:ext>
              </a:extLst>
            </p:cNvPr>
            <p:cNvCxnSpPr/>
            <p:nvPr/>
          </p:nvCxnSpPr>
          <p:spPr>
            <a:xfrm flipH="1">
              <a:off x="5261358" y="5095997"/>
              <a:ext cx="1624956" cy="4082"/>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A5B1A8F-B946-6835-0FF4-180C3089B7D3}"/>
                </a:ext>
              </a:extLst>
            </p:cNvPr>
            <p:cNvSpPr/>
            <p:nvPr/>
          </p:nvSpPr>
          <p:spPr>
            <a:xfrm>
              <a:off x="6884413" y="4716037"/>
              <a:ext cx="1814602" cy="38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Signed by sk</a:t>
              </a:r>
              <a:r>
                <a:rPr lang="en-US" sz="1080" b="1" baseline="-25000" dirty="0"/>
                <a:t>B</a:t>
              </a:r>
            </a:p>
          </p:txBody>
        </p:sp>
        <p:sp>
          <p:nvSpPr>
            <p:cNvPr id="39" name="Rectangle 38">
              <a:extLst>
                <a:ext uri="{FF2B5EF4-FFF2-40B4-BE49-F238E27FC236}">
                  <a16:creationId xmlns:a16="http://schemas.microsoft.com/office/drawing/2014/main" id="{FAF4BD12-8842-E64D-B636-9D63AD24D43E}"/>
                </a:ext>
              </a:extLst>
            </p:cNvPr>
            <p:cNvSpPr/>
            <p:nvPr/>
          </p:nvSpPr>
          <p:spPr>
            <a:xfrm>
              <a:off x="6884413" y="5100079"/>
              <a:ext cx="1814602" cy="3840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GenCoin  Value: v</a:t>
              </a:r>
              <a:r>
                <a:rPr lang="en-US" sz="1080" b="1" baseline="-25000" dirty="0"/>
                <a:t>1</a:t>
              </a:r>
              <a:r>
                <a:rPr lang="en-US" sz="1080" b="1" dirty="0"/>
                <a:t>’</a:t>
              </a:r>
            </a:p>
          </p:txBody>
        </p:sp>
        <p:cxnSp>
          <p:nvCxnSpPr>
            <p:cNvPr id="40" name="Straight Connector 39">
              <a:extLst>
                <a:ext uri="{FF2B5EF4-FFF2-40B4-BE49-F238E27FC236}">
                  <a16:creationId xmlns:a16="http://schemas.microsoft.com/office/drawing/2014/main" id="{7A92CAE7-183F-CB60-1E06-AF585D592E73}"/>
                </a:ext>
              </a:extLst>
            </p:cNvPr>
            <p:cNvCxnSpPr/>
            <p:nvPr/>
          </p:nvCxnSpPr>
          <p:spPr>
            <a:xfrm>
              <a:off x="6096338" y="4620026"/>
              <a:ext cx="0" cy="1920214"/>
            </a:xfrm>
            <a:prstGeom prst="line">
              <a:avLst/>
            </a:prstGeom>
            <a:ln w="19050" cmpd="sng">
              <a:prstDash val="sys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39A3C3-5FF4-507A-B092-010EA634FDC4}"/>
                </a:ext>
              </a:extLst>
            </p:cNvPr>
            <p:cNvSpPr txBox="1"/>
            <p:nvPr/>
          </p:nvSpPr>
          <p:spPr>
            <a:xfrm>
              <a:off x="3273937" y="4235983"/>
              <a:ext cx="1987421" cy="418576"/>
            </a:xfrm>
            <a:prstGeom prst="rect">
              <a:avLst/>
            </a:prstGeom>
            <a:noFill/>
          </p:spPr>
          <p:txBody>
            <a:bodyPr wrap="square" rtlCol="0">
              <a:spAutoFit/>
            </a:bodyPr>
            <a:lstStyle/>
            <a:p>
              <a:pPr algn="ctr"/>
              <a:r>
                <a:rPr lang="en-US" sz="1440" dirty="0"/>
                <a:t>Main chain</a:t>
              </a:r>
            </a:p>
          </p:txBody>
        </p:sp>
        <p:sp>
          <p:nvSpPr>
            <p:cNvPr id="42" name="TextBox 41">
              <a:extLst>
                <a:ext uri="{FF2B5EF4-FFF2-40B4-BE49-F238E27FC236}">
                  <a16:creationId xmlns:a16="http://schemas.microsoft.com/office/drawing/2014/main" id="{75E70C94-5D5C-C560-8E3E-4E5AF8310245}"/>
                </a:ext>
              </a:extLst>
            </p:cNvPr>
            <p:cNvSpPr txBox="1"/>
            <p:nvPr/>
          </p:nvSpPr>
          <p:spPr>
            <a:xfrm>
              <a:off x="7230053" y="4235983"/>
              <a:ext cx="1209735" cy="418576"/>
            </a:xfrm>
            <a:prstGeom prst="rect">
              <a:avLst/>
            </a:prstGeom>
            <a:noFill/>
          </p:spPr>
          <p:txBody>
            <a:bodyPr wrap="square" rtlCol="0">
              <a:spAutoFit/>
            </a:bodyPr>
            <a:lstStyle/>
            <a:p>
              <a:r>
                <a:rPr lang="en-US" sz="1440" dirty="0"/>
                <a:t>Sidechain</a:t>
              </a:r>
            </a:p>
          </p:txBody>
        </p:sp>
        <p:sp>
          <p:nvSpPr>
            <p:cNvPr id="43" name="Rectangle 42">
              <a:extLst>
                <a:ext uri="{FF2B5EF4-FFF2-40B4-BE49-F238E27FC236}">
                  <a16:creationId xmlns:a16="http://schemas.microsoft.com/office/drawing/2014/main" id="{6A796816-79D7-235D-7136-189BF374FCB6}"/>
                </a:ext>
              </a:extLst>
            </p:cNvPr>
            <p:cNvSpPr/>
            <p:nvPr/>
          </p:nvSpPr>
          <p:spPr>
            <a:xfrm>
              <a:off x="6884413" y="5676143"/>
              <a:ext cx="1814602" cy="38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b="1" dirty="0"/>
                <a:t>Signed by sk</a:t>
              </a:r>
              <a:r>
                <a:rPr lang="en-US" sz="1080" b="1" baseline="-25000" dirty="0"/>
                <a:t>C</a:t>
              </a:r>
            </a:p>
          </p:txBody>
        </p:sp>
        <p:sp>
          <p:nvSpPr>
            <p:cNvPr id="44" name="Rectangle 43">
              <a:extLst>
                <a:ext uri="{FF2B5EF4-FFF2-40B4-BE49-F238E27FC236}">
                  <a16:creationId xmlns:a16="http://schemas.microsoft.com/office/drawing/2014/main" id="{3380C5F7-2576-97A5-5D98-B552FEE39ECB}"/>
                </a:ext>
              </a:extLst>
            </p:cNvPr>
            <p:cNvSpPr/>
            <p:nvPr/>
          </p:nvSpPr>
          <p:spPr>
            <a:xfrm>
              <a:off x="6884413" y="6060186"/>
              <a:ext cx="1814602" cy="3840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80" b="1" dirty="0"/>
                <a:t>GenCoin  Value: v</a:t>
              </a:r>
              <a:r>
                <a:rPr lang="en-US" sz="1080" b="1" baseline="-25000" dirty="0"/>
                <a:t>2</a:t>
              </a:r>
              <a:r>
                <a:rPr lang="en-US" sz="1080" b="1" dirty="0"/>
                <a:t>’</a:t>
              </a:r>
            </a:p>
          </p:txBody>
        </p:sp>
        <p:cxnSp>
          <p:nvCxnSpPr>
            <p:cNvPr id="45" name="Straight Arrow Connector 44">
              <a:extLst>
                <a:ext uri="{FF2B5EF4-FFF2-40B4-BE49-F238E27FC236}">
                  <a16:creationId xmlns:a16="http://schemas.microsoft.com/office/drawing/2014/main" id="{1F9466AD-84AC-D85A-4793-3910BA2239C9}"/>
                </a:ext>
              </a:extLst>
            </p:cNvPr>
            <p:cNvCxnSpPr>
              <a:endCxn id="36" idx="3"/>
            </p:cNvCxnSpPr>
            <p:nvPr/>
          </p:nvCxnSpPr>
          <p:spPr>
            <a:xfrm flipH="1" flipV="1">
              <a:off x="5261358" y="5484123"/>
              <a:ext cx="1624956" cy="561443"/>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grpSp>
      <p:sp>
        <p:nvSpPr>
          <p:cNvPr id="6" name="Slide Number Placeholder 5">
            <a:extLst>
              <a:ext uri="{FF2B5EF4-FFF2-40B4-BE49-F238E27FC236}">
                <a16:creationId xmlns:a16="http://schemas.microsoft.com/office/drawing/2014/main" id="{8A0D91A8-E526-3269-AF45-1BBBE29247F8}"/>
              </a:ext>
            </a:extLst>
          </p:cNvPr>
          <p:cNvSpPr>
            <a:spLocks noGrp="1"/>
          </p:cNvSpPr>
          <p:nvPr>
            <p:ph type="sldNum" sz="quarter" idx="4"/>
          </p:nvPr>
        </p:nvSpPr>
        <p:spPr/>
        <p:txBody>
          <a:bodyPr/>
          <a:lstStyle/>
          <a:p>
            <a:fld id="{97F98C0B-273E-428A-ABCF-EBED2BA25188}" type="slidenum">
              <a:rPr lang="en-US" smtClean="0"/>
              <a:t>12</a:t>
            </a:fld>
            <a:endParaRPr lang="en-US"/>
          </a:p>
        </p:txBody>
      </p:sp>
    </p:spTree>
    <p:extLst>
      <p:ext uri="{BB962C8B-B14F-4D97-AF65-F5344CB8AC3E}">
        <p14:creationId xmlns:p14="http://schemas.microsoft.com/office/powerpoint/2010/main" val="132796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B82A9E-394B-B49B-CF4A-85649B11E3F6}"/>
              </a:ext>
            </a:extLst>
          </p:cNvPr>
          <p:cNvSpPr>
            <a:spLocks noGrp="1"/>
          </p:cNvSpPr>
          <p:nvPr>
            <p:ph idx="1"/>
          </p:nvPr>
        </p:nvSpPr>
        <p:spPr/>
        <p:txBody>
          <a:bodyPr>
            <a:normAutofit/>
          </a:bodyPr>
          <a:lstStyle/>
          <a:p>
            <a:r>
              <a:rPr lang="en-AU" sz="1800" dirty="0">
                <a:solidFill>
                  <a:srgbClr val="292929"/>
                </a:solidFill>
                <a:latin typeface="source-serif-pro"/>
              </a:rPr>
              <a:t>Relay chain is a sidechain common to multiple blockchains</a:t>
            </a:r>
            <a:endParaRPr lang="en-AU" sz="1800" dirty="0"/>
          </a:p>
        </p:txBody>
      </p:sp>
      <p:sp>
        <p:nvSpPr>
          <p:cNvPr id="3" name="Title 2">
            <a:extLst>
              <a:ext uri="{FF2B5EF4-FFF2-40B4-BE49-F238E27FC236}">
                <a16:creationId xmlns:a16="http://schemas.microsoft.com/office/drawing/2014/main" id="{2C4C7B6A-2D3F-9606-DBEC-F0233DD11E7D}"/>
              </a:ext>
            </a:extLst>
          </p:cNvPr>
          <p:cNvSpPr>
            <a:spLocks noGrp="1"/>
          </p:cNvSpPr>
          <p:nvPr>
            <p:ph type="title"/>
          </p:nvPr>
        </p:nvSpPr>
        <p:spPr>
          <a:xfrm>
            <a:off x="648000" y="287999"/>
            <a:ext cx="7911798" cy="648000"/>
          </a:xfrm>
        </p:spPr>
        <p:txBody>
          <a:bodyPr>
            <a:normAutofit/>
          </a:bodyPr>
          <a:lstStyle/>
          <a:p>
            <a:r>
              <a:rPr lang="en-AU" dirty="0"/>
              <a:t>Simplified Payment Verification with Relays</a:t>
            </a:r>
          </a:p>
        </p:txBody>
      </p:sp>
      <p:pic>
        <p:nvPicPr>
          <p:cNvPr id="1026" name="Picture 2">
            <a:extLst>
              <a:ext uri="{FF2B5EF4-FFF2-40B4-BE49-F238E27FC236}">
                <a16:creationId xmlns:a16="http://schemas.microsoft.com/office/drawing/2014/main" id="{62108146-FC59-7495-3CD1-3089E32F8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890" y="1553316"/>
            <a:ext cx="4968856" cy="36958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5DCF6C-84FD-18A2-91EB-FA7B72F5369F}"/>
              </a:ext>
            </a:extLst>
          </p:cNvPr>
          <p:cNvSpPr txBox="1"/>
          <p:nvPr/>
        </p:nvSpPr>
        <p:spPr>
          <a:xfrm>
            <a:off x="251520" y="4360903"/>
            <a:ext cx="2752240" cy="600164"/>
          </a:xfrm>
          <a:prstGeom prst="rect">
            <a:avLst/>
          </a:prstGeom>
          <a:noFill/>
        </p:spPr>
        <p:txBody>
          <a:bodyPr wrap="square">
            <a:spAutoFit/>
          </a:bodyPr>
          <a:lstStyle/>
          <a:p>
            <a:r>
              <a:rPr lang="en-AU" sz="1100" dirty="0"/>
              <a:t>Source: </a:t>
            </a:r>
            <a:r>
              <a:rPr lang="en-AU" sz="1100" dirty="0">
                <a:hlinkClick r:id="rId4"/>
              </a:rPr>
              <a:t>https://cointelegraph.com/press-releases/an-introduction-to-the-various-types-of-cross-chain-bridge-solutions</a:t>
            </a:r>
            <a:r>
              <a:rPr lang="en-AU" sz="1100" dirty="0"/>
              <a:t> </a:t>
            </a:r>
          </a:p>
        </p:txBody>
      </p:sp>
      <p:sp>
        <p:nvSpPr>
          <p:cNvPr id="6" name="Slide Number Placeholder 5">
            <a:extLst>
              <a:ext uri="{FF2B5EF4-FFF2-40B4-BE49-F238E27FC236}">
                <a16:creationId xmlns:a16="http://schemas.microsoft.com/office/drawing/2014/main" id="{B3F7ACE9-2F5C-1153-64A6-E4D8EA3615F1}"/>
              </a:ext>
            </a:extLst>
          </p:cNvPr>
          <p:cNvSpPr>
            <a:spLocks noGrp="1"/>
          </p:cNvSpPr>
          <p:nvPr>
            <p:ph type="sldNum" sz="quarter" idx="4"/>
          </p:nvPr>
        </p:nvSpPr>
        <p:spPr/>
        <p:txBody>
          <a:bodyPr/>
          <a:lstStyle/>
          <a:p>
            <a:fld id="{97F98C0B-273E-428A-ABCF-EBED2BA25188}" type="slidenum">
              <a:rPr lang="en-US" smtClean="0"/>
              <a:t>13</a:t>
            </a:fld>
            <a:endParaRPr lang="en-US"/>
          </a:p>
        </p:txBody>
      </p:sp>
    </p:spTree>
    <p:extLst>
      <p:ext uri="{BB962C8B-B14F-4D97-AF65-F5344CB8AC3E}">
        <p14:creationId xmlns:p14="http://schemas.microsoft.com/office/powerpoint/2010/main" val="189770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0BCCF-DC2A-23E2-D844-D161E62FA648}"/>
              </a:ext>
            </a:extLst>
          </p:cNvPr>
          <p:cNvSpPr>
            <a:spLocks noGrp="1"/>
          </p:cNvSpPr>
          <p:nvPr>
            <p:ph type="title"/>
          </p:nvPr>
        </p:nvSpPr>
        <p:spPr/>
        <p:txBody>
          <a:bodyPr/>
          <a:lstStyle/>
          <a:p>
            <a:r>
              <a:rPr lang="en-AU" dirty="0"/>
              <a:t>Centralised 2-Way Peg</a:t>
            </a:r>
          </a:p>
        </p:txBody>
      </p:sp>
      <p:sp>
        <p:nvSpPr>
          <p:cNvPr id="6" name="Rectangle 5">
            <a:extLst>
              <a:ext uri="{FF2B5EF4-FFF2-40B4-BE49-F238E27FC236}">
                <a16:creationId xmlns:a16="http://schemas.microsoft.com/office/drawing/2014/main" id="{69641D9D-7076-3892-79D4-BFD6840AB931}"/>
              </a:ext>
            </a:extLst>
          </p:cNvPr>
          <p:cNvSpPr/>
          <p:nvPr/>
        </p:nvSpPr>
        <p:spPr>
          <a:xfrm>
            <a:off x="1372097"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7" name="Rectangle 6">
            <a:extLst>
              <a:ext uri="{FF2B5EF4-FFF2-40B4-BE49-F238E27FC236}">
                <a16:creationId xmlns:a16="http://schemas.microsoft.com/office/drawing/2014/main" id="{B5095D32-2A5D-0A59-1C3E-614262F98E02}"/>
              </a:ext>
            </a:extLst>
          </p:cNvPr>
          <p:cNvSpPr/>
          <p:nvPr/>
        </p:nvSpPr>
        <p:spPr>
          <a:xfrm>
            <a:off x="1858151"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75194976-F988-2D2E-B335-04D84EB9D107}"/>
              </a:ext>
            </a:extLst>
          </p:cNvPr>
          <p:cNvSpPr/>
          <p:nvPr/>
        </p:nvSpPr>
        <p:spPr>
          <a:xfrm>
            <a:off x="2344205"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9" name="Straight Arrow Connector 8">
            <a:extLst>
              <a:ext uri="{FF2B5EF4-FFF2-40B4-BE49-F238E27FC236}">
                <a16:creationId xmlns:a16="http://schemas.microsoft.com/office/drawing/2014/main" id="{DD893D37-160D-FDAB-F74B-50D1A63E5DE1}"/>
              </a:ext>
            </a:extLst>
          </p:cNvPr>
          <p:cNvCxnSpPr>
            <a:stCxn id="6" idx="3"/>
            <a:endCxn id="7" idx="1"/>
          </p:cNvCxnSpPr>
          <p:nvPr/>
        </p:nvCxnSpPr>
        <p:spPr>
          <a:xfrm>
            <a:off x="1696133"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77C171BF-6C79-27D4-48F6-CAC6A95759CA}"/>
              </a:ext>
            </a:extLst>
          </p:cNvPr>
          <p:cNvCxnSpPr>
            <a:stCxn id="7" idx="3"/>
            <a:endCxn id="8" idx="1"/>
          </p:cNvCxnSpPr>
          <p:nvPr/>
        </p:nvCxnSpPr>
        <p:spPr>
          <a:xfrm>
            <a:off x="2182187"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11" name="Rectangle 10">
            <a:extLst>
              <a:ext uri="{FF2B5EF4-FFF2-40B4-BE49-F238E27FC236}">
                <a16:creationId xmlns:a16="http://schemas.microsoft.com/office/drawing/2014/main" id="{1020AB4B-2F02-5349-6F9D-3824D766E9F4}"/>
              </a:ext>
            </a:extLst>
          </p:cNvPr>
          <p:cNvSpPr/>
          <p:nvPr/>
        </p:nvSpPr>
        <p:spPr>
          <a:xfrm>
            <a:off x="2830259"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2" name="Rectangle 11">
            <a:extLst>
              <a:ext uri="{FF2B5EF4-FFF2-40B4-BE49-F238E27FC236}">
                <a16:creationId xmlns:a16="http://schemas.microsoft.com/office/drawing/2014/main" id="{99F3653F-DE8E-B364-503D-5AF9DFA31736}"/>
              </a:ext>
            </a:extLst>
          </p:cNvPr>
          <p:cNvSpPr/>
          <p:nvPr/>
        </p:nvSpPr>
        <p:spPr>
          <a:xfrm>
            <a:off x="3316313"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3" name="Rectangle 12">
            <a:extLst>
              <a:ext uri="{FF2B5EF4-FFF2-40B4-BE49-F238E27FC236}">
                <a16:creationId xmlns:a16="http://schemas.microsoft.com/office/drawing/2014/main" id="{6E5A5B0C-8D54-7A2D-46F5-22F9EDD53188}"/>
              </a:ext>
            </a:extLst>
          </p:cNvPr>
          <p:cNvSpPr/>
          <p:nvPr/>
        </p:nvSpPr>
        <p:spPr>
          <a:xfrm>
            <a:off x="3802367"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14" name="Straight Arrow Connector 13">
            <a:extLst>
              <a:ext uri="{FF2B5EF4-FFF2-40B4-BE49-F238E27FC236}">
                <a16:creationId xmlns:a16="http://schemas.microsoft.com/office/drawing/2014/main" id="{449D7843-373E-D9B9-8B1E-05CD1DC83A25}"/>
              </a:ext>
            </a:extLst>
          </p:cNvPr>
          <p:cNvCxnSpPr>
            <a:stCxn id="11" idx="3"/>
            <a:endCxn id="12" idx="1"/>
          </p:cNvCxnSpPr>
          <p:nvPr/>
        </p:nvCxnSpPr>
        <p:spPr>
          <a:xfrm>
            <a:off x="3154295"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156776C5-5ABF-FB43-68C4-6CA06D42FA0C}"/>
              </a:ext>
            </a:extLst>
          </p:cNvPr>
          <p:cNvCxnSpPr>
            <a:stCxn id="12" idx="3"/>
            <a:endCxn id="13" idx="1"/>
          </p:cNvCxnSpPr>
          <p:nvPr/>
        </p:nvCxnSpPr>
        <p:spPr>
          <a:xfrm>
            <a:off x="3640349"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D6B4DB6B-50BF-1335-67FF-19061DC932DC}"/>
              </a:ext>
            </a:extLst>
          </p:cNvPr>
          <p:cNvCxnSpPr>
            <a:stCxn id="8" idx="3"/>
            <a:endCxn id="11" idx="1"/>
          </p:cNvCxnSpPr>
          <p:nvPr/>
        </p:nvCxnSpPr>
        <p:spPr>
          <a:xfrm>
            <a:off x="2668241"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1C31161F-3A7B-BC71-095D-295D75742A94}"/>
              </a:ext>
            </a:extLst>
          </p:cNvPr>
          <p:cNvSpPr/>
          <p:nvPr/>
        </p:nvSpPr>
        <p:spPr>
          <a:xfrm>
            <a:off x="4288421"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0EC9B21-E367-02EB-A382-91052583BEFD}"/>
              </a:ext>
            </a:extLst>
          </p:cNvPr>
          <p:cNvSpPr/>
          <p:nvPr/>
        </p:nvSpPr>
        <p:spPr>
          <a:xfrm>
            <a:off x="4774475"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CF0CFB52-0421-C559-1ACB-20D12E913F34}"/>
              </a:ext>
            </a:extLst>
          </p:cNvPr>
          <p:cNvSpPr/>
          <p:nvPr/>
        </p:nvSpPr>
        <p:spPr>
          <a:xfrm>
            <a:off x="5260529"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20" name="Straight Arrow Connector 19">
            <a:extLst>
              <a:ext uri="{FF2B5EF4-FFF2-40B4-BE49-F238E27FC236}">
                <a16:creationId xmlns:a16="http://schemas.microsoft.com/office/drawing/2014/main" id="{2310A885-A08B-9E74-E304-26D031EBC04D}"/>
              </a:ext>
            </a:extLst>
          </p:cNvPr>
          <p:cNvCxnSpPr>
            <a:stCxn id="17" idx="3"/>
            <a:endCxn id="18" idx="1"/>
          </p:cNvCxnSpPr>
          <p:nvPr/>
        </p:nvCxnSpPr>
        <p:spPr>
          <a:xfrm>
            <a:off x="4612457"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183ACE8C-97A0-95FA-600B-EDDC1A2BAEF7}"/>
              </a:ext>
            </a:extLst>
          </p:cNvPr>
          <p:cNvCxnSpPr>
            <a:stCxn id="18" idx="3"/>
            <a:endCxn id="19" idx="1"/>
          </p:cNvCxnSpPr>
          <p:nvPr/>
        </p:nvCxnSpPr>
        <p:spPr>
          <a:xfrm>
            <a:off x="5098511"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22" name="Rectangle 21">
            <a:extLst>
              <a:ext uri="{FF2B5EF4-FFF2-40B4-BE49-F238E27FC236}">
                <a16:creationId xmlns:a16="http://schemas.microsoft.com/office/drawing/2014/main" id="{86B9D1F8-B25D-1040-01EE-1E9A9D673E5C}"/>
              </a:ext>
            </a:extLst>
          </p:cNvPr>
          <p:cNvSpPr/>
          <p:nvPr/>
        </p:nvSpPr>
        <p:spPr>
          <a:xfrm>
            <a:off x="5746583"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2E94EEB5-8060-00BD-6FBE-6AB69D6C1038}"/>
              </a:ext>
            </a:extLst>
          </p:cNvPr>
          <p:cNvSpPr/>
          <p:nvPr/>
        </p:nvSpPr>
        <p:spPr>
          <a:xfrm>
            <a:off x="6232637" y="1835484"/>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24" name="Straight Arrow Connector 23">
            <a:extLst>
              <a:ext uri="{FF2B5EF4-FFF2-40B4-BE49-F238E27FC236}">
                <a16:creationId xmlns:a16="http://schemas.microsoft.com/office/drawing/2014/main" id="{BFD8DBD6-2180-EA6E-A03F-DCFB56099CAF}"/>
              </a:ext>
            </a:extLst>
          </p:cNvPr>
          <p:cNvCxnSpPr>
            <a:stCxn id="22" idx="3"/>
            <a:endCxn id="23" idx="1"/>
          </p:cNvCxnSpPr>
          <p:nvPr/>
        </p:nvCxnSpPr>
        <p:spPr>
          <a:xfrm>
            <a:off x="6070619"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25" name="Straight Arrow Connector 24">
            <a:extLst>
              <a:ext uri="{FF2B5EF4-FFF2-40B4-BE49-F238E27FC236}">
                <a16:creationId xmlns:a16="http://schemas.microsoft.com/office/drawing/2014/main" id="{DA79D66D-3E79-9959-F5B1-D927D1DCA95F}"/>
              </a:ext>
            </a:extLst>
          </p:cNvPr>
          <p:cNvCxnSpPr>
            <a:stCxn id="19" idx="3"/>
            <a:endCxn id="22" idx="1"/>
          </p:cNvCxnSpPr>
          <p:nvPr/>
        </p:nvCxnSpPr>
        <p:spPr>
          <a:xfrm>
            <a:off x="5584565"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09175055-807E-6B24-5386-FBE020391998}"/>
              </a:ext>
            </a:extLst>
          </p:cNvPr>
          <p:cNvCxnSpPr>
            <a:stCxn id="13" idx="3"/>
            <a:endCxn id="17" idx="1"/>
          </p:cNvCxnSpPr>
          <p:nvPr/>
        </p:nvCxnSpPr>
        <p:spPr>
          <a:xfrm>
            <a:off x="4126403" y="1985500"/>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id="{3AA6536A-6474-138E-F506-A6695B18AF5E}"/>
              </a:ext>
            </a:extLst>
          </p:cNvPr>
          <p:cNvSpPr/>
          <p:nvPr/>
        </p:nvSpPr>
        <p:spPr>
          <a:xfrm>
            <a:off x="1372097"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28" name="Rectangle 27">
            <a:extLst>
              <a:ext uri="{FF2B5EF4-FFF2-40B4-BE49-F238E27FC236}">
                <a16:creationId xmlns:a16="http://schemas.microsoft.com/office/drawing/2014/main" id="{21A4AEBA-B46C-42B4-FA4F-CD70D39CD86B}"/>
              </a:ext>
            </a:extLst>
          </p:cNvPr>
          <p:cNvSpPr/>
          <p:nvPr/>
        </p:nvSpPr>
        <p:spPr>
          <a:xfrm>
            <a:off x="1858151"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29" name="Rectangle 28">
            <a:extLst>
              <a:ext uri="{FF2B5EF4-FFF2-40B4-BE49-F238E27FC236}">
                <a16:creationId xmlns:a16="http://schemas.microsoft.com/office/drawing/2014/main" id="{37E992ED-0CE2-48B7-A068-DAE6399C14D6}"/>
              </a:ext>
            </a:extLst>
          </p:cNvPr>
          <p:cNvSpPr/>
          <p:nvPr/>
        </p:nvSpPr>
        <p:spPr>
          <a:xfrm>
            <a:off x="2344205"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30" name="Straight Arrow Connector 29">
            <a:extLst>
              <a:ext uri="{FF2B5EF4-FFF2-40B4-BE49-F238E27FC236}">
                <a16:creationId xmlns:a16="http://schemas.microsoft.com/office/drawing/2014/main" id="{76E2941C-C21A-9B10-01D5-14D750AA6C2D}"/>
              </a:ext>
            </a:extLst>
          </p:cNvPr>
          <p:cNvCxnSpPr>
            <a:stCxn id="27" idx="3"/>
            <a:endCxn id="28" idx="1"/>
          </p:cNvCxnSpPr>
          <p:nvPr/>
        </p:nvCxnSpPr>
        <p:spPr>
          <a:xfrm>
            <a:off x="1696133"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31" name="Straight Arrow Connector 30">
            <a:extLst>
              <a:ext uri="{FF2B5EF4-FFF2-40B4-BE49-F238E27FC236}">
                <a16:creationId xmlns:a16="http://schemas.microsoft.com/office/drawing/2014/main" id="{F782D297-CA41-D5F5-2B7D-DCD0E4C9FFA1}"/>
              </a:ext>
            </a:extLst>
          </p:cNvPr>
          <p:cNvCxnSpPr>
            <a:stCxn id="28" idx="3"/>
            <a:endCxn id="29" idx="1"/>
          </p:cNvCxnSpPr>
          <p:nvPr/>
        </p:nvCxnSpPr>
        <p:spPr>
          <a:xfrm>
            <a:off x="2182187"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32" name="Rectangle 31">
            <a:extLst>
              <a:ext uri="{FF2B5EF4-FFF2-40B4-BE49-F238E27FC236}">
                <a16:creationId xmlns:a16="http://schemas.microsoft.com/office/drawing/2014/main" id="{53618DE6-BDB6-2E6F-8D5B-B5A3E04B6DD4}"/>
              </a:ext>
            </a:extLst>
          </p:cNvPr>
          <p:cNvSpPr/>
          <p:nvPr/>
        </p:nvSpPr>
        <p:spPr>
          <a:xfrm>
            <a:off x="2830259"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3" name="Rectangle 32">
            <a:extLst>
              <a:ext uri="{FF2B5EF4-FFF2-40B4-BE49-F238E27FC236}">
                <a16:creationId xmlns:a16="http://schemas.microsoft.com/office/drawing/2014/main" id="{4D858C74-25B7-7046-3773-17BA333E380A}"/>
              </a:ext>
            </a:extLst>
          </p:cNvPr>
          <p:cNvSpPr/>
          <p:nvPr/>
        </p:nvSpPr>
        <p:spPr>
          <a:xfrm>
            <a:off x="3316313"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4" name="Rectangle 33">
            <a:extLst>
              <a:ext uri="{FF2B5EF4-FFF2-40B4-BE49-F238E27FC236}">
                <a16:creationId xmlns:a16="http://schemas.microsoft.com/office/drawing/2014/main" id="{7DD3C9C9-91BD-E6A6-8E9D-42F1D069CF74}"/>
              </a:ext>
            </a:extLst>
          </p:cNvPr>
          <p:cNvSpPr/>
          <p:nvPr/>
        </p:nvSpPr>
        <p:spPr>
          <a:xfrm>
            <a:off x="3802367"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35" name="Straight Arrow Connector 34">
            <a:extLst>
              <a:ext uri="{FF2B5EF4-FFF2-40B4-BE49-F238E27FC236}">
                <a16:creationId xmlns:a16="http://schemas.microsoft.com/office/drawing/2014/main" id="{4CCDE7CA-10A9-F563-1ACA-5232E8CC9FA3}"/>
              </a:ext>
            </a:extLst>
          </p:cNvPr>
          <p:cNvCxnSpPr>
            <a:stCxn id="32" idx="3"/>
            <a:endCxn id="33" idx="1"/>
          </p:cNvCxnSpPr>
          <p:nvPr/>
        </p:nvCxnSpPr>
        <p:spPr>
          <a:xfrm>
            <a:off x="3154295"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36" name="Straight Arrow Connector 35">
            <a:extLst>
              <a:ext uri="{FF2B5EF4-FFF2-40B4-BE49-F238E27FC236}">
                <a16:creationId xmlns:a16="http://schemas.microsoft.com/office/drawing/2014/main" id="{B3A3EC0E-7C6E-06A3-EE99-5399761FAE60}"/>
              </a:ext>
            </a:extLst>
          </p:cNvPr>
          <p:cNvCxnSpPr>
            <a:stCxn id="33" idx="3"/>
            <a:endCxn id="34" idx="1"/>
          </p:cNvCxnSpPr>
          <p:nvPr/>
        </p:nvCxnSpPr>
        <p:spPr>
          <a:xfrm>
            <a:off x="3640349"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37" name="Straight Arrow Connector 36">
            <a:extLst>
              <a:ext uri="{FF2B5EF4-FFF2-40B4-BE49-F238E27FC236}">
                <a16:creationId xmlns:a16="http://schemas.microsoft.com/office/drawing/2014/main" id="{A3ADA0E7-2411-6FC6-D218-62E49E1E0F5F}"/>
              </a:ext>
            </a:extLst>
          </p:cNvPr>
          <p:cNvCxnSpPr>
            <a:stCxn id="29" idx="3"/>
            <a:endCxn id="32" idx="1"/>
          </p:cNvCxnSpPr>
          <p:nvPr/>
        </p:nvCxnSpPr>
        <p:spPr>
          <a:xfrm>
            <a:off x="2668241"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38" name="Rectangle 37">
            <a:extLst>
              <a:ext uri="{FF2B5EF4-FFF2-40B4-BE49-F238E27FC236}">
                <a16:creationId xmlns:a16="http://schemas.microsoft.com/office/drawing/2014/main" id="{6B8DDAB3-5D9E-25A8-35B5-A89D0D330DAB}"/>
              </a:ext>
            </a:extLst>
          </p:cNvPr>
          <p:cNvSpPr/>
          <p:nvPr/>
        </p:nvSpPr>
        <p:spPr>
          <a:xfrm>
            <a:off x="4288421"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9" name="Rectangle 38">
            <a:extLst>
              <a:ext uri="{FF2B5EF4-FFF2-40B4-BE49-F238E27FC236}">
                <a16:creationId xmlns:a16="http://schemas.microsoft.com/office/drawing/2014/main" id="{AEBFC966-44DB-D3A8-2988-7501B1566CC6}"/>
              </a:ext>
            </a:extLst>
          </p:cNvPr>
          <p:cNvSpPr/>
          <p:nvPr/>
        </p:nvSpPr>
        <p:spPr>
          <a:xfrm>
            <a:off x="4774475"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40" name="Rectangle 39">
            <a:extLst>
              <a:ext uri="{FF2B5EF4-FFF2-40B4-BE49-F238E27FC236}">
                <a16:creationId xmlns:a16="http://schemas.microsoft.com/office/drawing/2014/main" id="{EF01C3B3-3137-B9D1-2B09-219566C6A116}"/>
              </a:ext>
            </a:extLst>
          </p:cNvPr>
          <p:cNvSpPr/>
          <p:nvPr/>
        </p:nvSpPr>
        <p:spPr>
          <a:xfrm>
            <a:off x="5260529"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41" name="Straight Arrow Connector 40">
            <a:extLst>
              <a:ext uri="{FF2B5EF4-FFF2-40B4-BE49-F238E27FC236}">
                <a16:creationId xmlns:a16="http://schemas.microsoft.com/office/drawing/2014/main" id="{118D9CE7-2BB6-A577-6372-4F3249CB7697}"/>
              </a:ext>
            </a:extLst>
          </p:cNvPr>
          <p:cNvCxnSpPr>
            <a:stCxn id="38" idx="3"/>
            <a:endCxn id="39" idx="1"/>
          </p:cNvCxnSpPr>
          <p:nvPr/>
        </p:nvCxnSpPr>
        <p:spPr>
          <a:xfrm>
            <a:off x="4612457"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42" name="Straight Arrow Connector 41">
            <a:extLst>
              <a:ext uri="{FF2B5EF4-FFF2-40B4-BE49-F238E27FC236}">
                <a16:creationId xmlns:a16="http://schemas.microsoft.com/office/drawing/2014/main" id="{B9F98237-CCCD-CE23-0616-A5B0EB07B5BF}"/>
              </a:ext>
            </a:extLst>
          </p:cNvPr>
          <p:cNvCxnSpPr>
            <a:stCxn id="39" idx="3"/>
            <a:endCxn id="40" idx="1"/>
          </p:cNvCxnSpPr>
          <p:nvPr/>
        </p:nvCxnSpPr>
        <p:spPr>
          <a:xfrm>
            <a:off x="5098511"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43" name="Rectangle 42">
            <a:extLst>
              <a:ext uri="{FF2B5EF4-FFF2-40B4-BE49-F238E27FC236}">
                <a16:creationId xmlns:a16="http://schemas.microsoft.com/office/drawing/2014/main" id="{C6929244-AFA7-98DE-BD12-6DBE00CDC855}"/>
              </a:ext>
            </a:extLst>
          </p:cNvPr>
          <p:cNvSpPr/>
          <p:nvPr/>
        </p:nvSpPr>
        <p:spPr>
          <a:xfrm>
            <a:off x="5746583"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44" name="Rectangle 43">
            <a:extLst>
              <a:ext uri="{FF2B5EF4-FFF2-40B4-BE49-F238E27FC236}">
                <a16:creationId xmlns:a16="http://schemas.microsoft.com/office/drawing/2014/main" id="{0A74C93D-ADFE-5A2E-B28B-CAC76AC57299}"/>
              </a:ext>
            </a:extLst>
          </p:cNvPr>
          <p:cNvSpPr/>
          <p:nvPr/>
        </p:nvSpPr>
        <p:spPr>
          <a:xfrm>
            <a:off x="6232637" y="3995724"/>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45" name="Straight Arrow Connector 44">
            <a:extLst>
              <a:ext uri="{FF2B5EF4-FFF2-40B4-BE49-F238E27FC236}">
                <a16:creationId xmlns:a16="http://schemas.microsoft.com/office/drawing/2014/main" id="{AE6FC5B3-A7C1-F0DB-2429-5100348520B7}"/>
              </a:ext>
            </a:extLst>
          </p:cNvPr>
          <p:cNvCxnSpPr>
            <a:stCxn id="43" idx="3"/>
            <a:endCxn id="44" idx="1"/>
          </p:cNvCxnSpPr>
          <p:nvPr/>
        </p:nvCxnSpPr>
        <p:spPr>
          <a:xfrm>
            <a:off x="6070619"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46" name="Straight Arrow Connector 45">
            <a:extLst>
              <a:ext uri="{FF2B5EF4-FFF2-40B4-BE49-F238E27FC236}">
                <a16:creationId xmlns:a16="http://schemas.microsoft.com/office/drawing/2014/main" id="{BBFD4528-D78F-0AF5-BD5B-B76B53E7CFD7}"/>
              </a:ext>
            </a:extLst>
          </p:cNvPr>
          <p:cNvCxnSpPr>
            <a:stCxn id="40" idx="3"/>
            <a:endCxn id="43" idx="1"/>
          </p:cNvCxnSpPr>
          <p:nvPr/>
        </p:nvCxnSpPr>
        <p:spPr>
          <a:xfrm>
            <a:off x="5584565"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47" name="Straight Arrow Connector 46">
            <a:extLst>
              <a:ext uri="{FF2B5EF4-FFF2-40B4-BE49-F238E27FC236}">
                <a16:creationId xmlns:a16="http://schemas.microsoft.com/office/drawing/2014/main" id="{3D90EF2F-B683-5468-43D3-AA6024198DB5}"/>
              </a:ext>
            </a:extLst>
          </p:cNvPr>
          <p:cNvCxnSpPr>
            <a:stCxn id="34" idx="3"/>
            <a:endCxn id="38" idx="1"/>
          </p:cNvCxnSpPr>
          <p:nvPr/>
        </p:nvCxnSpPr>
        <p:spPr>
          <a:xfrm>
            <a:off x="4126403" y="4145740"/>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48" name="TextBox 47">
            <a:extLst>
              <a:ext uri="{FF2B5EF4-FFF2-40B4-BE49-F238E27FC236}">
                <a16:creationId xmlns:a16="http://schemas.microsoft.com/office/drawing/2014/main" id="{3AA963F0-CD32-BC9F-7D6D-D3624110E176}"/>
              </a:ext>
            </a:extLst>
          </p:cNvPr>
          <p:cNvSpPr txBox="1"/>
          <p:nvPr/>
        </p:nvSpPr>
        <p:spPr>
          <a:xfrm>
            <a:off x="6556673" y="1835483"/>
            <a:ext cx="1160748" cy="300082"/>
          </a:xfrm>
          <a:prstGeom prst="rect">
            <a:avLst/>
          </a:prstGeom>
          <a:noFill/>
        </p:spPr>
        <p:txBody>
          <a:bodyPr wrap="square" rtlCol="0">
            <a:spAutoFit/>
          </a:bodyPr>
          <a:lstStyle/>
          <a:p>
            <a:pPr algn="ctr"/>
            <a:r>
              <a:rPr lang="en-US" sz="1350" dirty="0"/>
              <a:t>Main chain</a:t>
            </a:r>
          </a:p>
        </p:txBody>
      </p:sp>
      <p:sp>
        <p:nvSpPr>
          <p:cNvPr id="49" name="TextBox 48">
            <a:extLst>
              <a:ext uri="{FF2B5EF4-FFF2-40B4-BE49-F238E27FC236}">
                <a16:creationId xmlns:a16="http://schemas.microsoft.com/office/drawing/2014/main" id="{E319F0DA-2CA1-AE02-7F9C-8E6AB288DBF3}"/>
              </a:ext>
            </a:extLst>
          </p:cNvPr>
          <p:cNvSpPr txBox="1"/>
          <p:nvPr/>
        </p:nvSpPr>
        <p:spPr>
          <a:xfrm>
            <a:off x="6610679" y="3995724"/>
            <a:ext cx="864096" cy="300082"/>
          </a:xfrm>
          <a:prstGeom prst="rect">
            <a:avLst/>
          </a:prstGeom>
          <a:noFill/>
          <a:ln>
            <a:noFill/>
          </a:ln>
        </p:spPr>
        <p:txBody>
          <a:bodyPr wrap="square" rtlCol="0">
            <a:spAutoFit/>
          </a:bodyPr>
          <a:lstStyle/>
          <a:p>
            <a:pPr algn="ctr"/>
            <a:r>
              <a:rPr lang="en-US" sz="1350" dirty="0"/>
              <a:t>Sidechain</a:t>
            </a:r>
          </a:p>
        </p:txBody>
      </p:sp>
      <p:sp>
        <p:nvSpPr>
          <p:cNvPr id="50" name="Rounded Rectangle 49">
            <a:extLst>
              <a:ext uri="{FF2B5EF4-FFF2-40B4-BE49-F238E27FC236}">
                <a16:creationId xmlns:a16="http://schemas.microsoft.com/office/drawing/2014/main" id="{3BBC78CF-FDBD-D741-E38E-3DA317C3E891}"/>
              </a:ext>
            </a:extLst>
          </p:cNvPr>
          <p:cNvSpPr/>
          <p:nvPr/>
        </p:nvSpPr>
        <p:spPr>
          <a:xfrm rot="5400000">
            <a:off x="3514335" y="2231528"/>
            <a:ext cx="1440160"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1350" b="1" dirty="0"/>
              <a:t>Exchange</a:t>
            </a:r>
          </a:p>
        </p:txBody>
      </p:sp>
      <p:pic>
        <p:nvPicPr>
          <p:cNvPr id="51" name="Picture 50" descr="wallet-xxl (1).png">
            <a:extLst>
              <a:ext uri="{FF2B5EF4-FFF2-40B4-BE49-F238E27FC236}">
                <a16:creationId xmlns:a16="http://schemas.microsoft.com/office/drawing/2014/main" id="{57456FF5-FEC8-BE1A-D9AA-3CC89AB16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379" y="2495558"/>
            <a:ext cx="301098" cy="334553"/>
          </a:xfrm>
          <a:prstGeom prst="rect">
            <a:avLst/>
          </a:prstGeom>
        </p:spPr>
      </p:pic>
      <p:pic>
        <p:nvPicPr>
          <p:cNvPr id="52" name="Picture 51" descr="wallet-xxl (1).png">
            <a:extLst>
              <a:ext uri="{FF2B5EF4-FFF2-40B4-BE49-F238E27FC236}">
                <a16:creationId xmlns:a16="http://schemas.microsoft.com/office/drawing/2014/main" id="{3AE968C0-885E-BA1D-BDFD-1A3DB9468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379" y="3395658"/>
            <a:ext cx="301098" cy="334553"/>
          </a:xfrm>
          <a:prstGeom prst="rect">
            <a:avLst/>
          </a:prstGeom>
        </p:spPr>
      </p:pic>
      <p:sp>
        <p:nvSpPr>
          <p:cNvPr id="53" name="TextBox 52">
            <a:extLst>
              <a:ext uri="{FF2B5EF4-FFF2-40B4-BE49-F238E27FC236}">
                <a16:creationId xmlns:a16="http://schemas.microsoft.com/office/drawing/2014/main" id="{01926788-F1C0-A981-1C66-F73805F8D511}"/>
              </a:ext>
            </a:extLst>
          </p:cNvPr>
          <p:cNvSpPr txBox="1"/>
          <p:nvPr/>
        </p:nvSpPr>
        <p:spPr>
          <a:xfrm>
            <a:off x="3478331" y="2855597"/>
            <a:ext cx="1242138" cy="230832"/>
          </a:xfrm>
          <a:prstGeom prst="rect">
            <a:avLst/>
          </a:prstGeom>
          <a:noFill/>
        </p:spPr>
        <p:txBody>
          <a:bodyPr wrap="square" rtlCol="0">
            <a:spAutoFit/>
          </a:bodyPr>
          <a:lstStyle/>
          <a:p>
            <a:pPr algn="ctr"/>
            <a:r>
              <a:rPr lang="en-US" sz="900" b="1" dirty="0"/>
              <a:t>Wallet on main chain</a:t>
            </a:r>
          </a:p>
        </p:txBody>
      </p:sp>
      <p:sp>
        <p:nvSpPr>
          <p:cNvPr id="54" name="TextBox 53">
            <a:extLst>
              <a:ext uri="{FF2B5EF4-FFF2-40B4-BE49-F238E27FC236}">
                <a16:creationId xmlns:a16="http://schemas.microsoft.com/office/drawing/2014/main" id="{38A0F4A3-12F7-B580-C5A3-100E538C4AFE}"/>
              </a:ext>
            </a:extLst>
          </p:cNvPr>
          <p:cNvSpPr txBox="1"/>
          <p:nvPr/>
        </p:nvSpPr>
        <p:spPr>
          <a:xfrm>
            <a:off x="3532337" y="3155630"/>
            <a:ext cx="1134126" cy="230832"/>
          </a:xfrm>
          <a:prstGeom prst="rect">
            <a:avLst/>
          </a:prstGeom>
          <a:noFill/>
        </p:spPr>
        <p:txBody>
          <a:bodyPr wrap="square" rtlCol="0">
            <a:spAutoFit/>
          </a:bodyPr>
          <a:lstStyle/>
          <a:p>
            <a:pPr algn="ctr"/>
            <a:r>
              <a:rPr lang="en-US" sz="900" b="1" dirty="0"/>
              <a:t>Wallet on sidechain</a:t>
            </a:r>
          </a:p>
        </p:txBody>
      </p:sp>
      <p:cxnSp>
        <p:nvCxnSpPr>
          <p:cNvPr id="55" name="Straight Arrow Connector 54">
            <a:extLst>
              <a:ext uri="{FF2B5EF4-FFF2-40B4-BE49-F238E27FC236}">
                <a16:creationId xmlns:a16="http://schemas.microsoft.com/office/drawing/2014/main" id="{BDCF3E2C-EDB0-3EA9-E717-5207015494C0}"/>
              </a:ext>
            </a:extLst>
          </p:cNvPr>
          <p:cNvCxnSpPr>
            <a:stCxn id="11" idx="2"/>
            <a:endCxn id="51" idx="0"/>
          </p:cNvCxnSpPr>
          <p:nvPr/>
        </p:nvCxnSpPr>
        <p:spPr>
          <a:xfrm>
            <a:off x="2992278" y="2135517"/>
            <a:ext cx="1068651" cy="360040"/>
          </a:xfrm>
          <a:prstGeom prst="straightConnector1">
            <a:avLst/>
          </a:prstGeom>
          <a:ln w="28575" cmpd="sng">
            <a:prstDash val="sysDash"/>
            <a:tailEnd type="arrow"/>
          </a:ln>
        </p:spPr>
        <p:style>
          <a:lnRef idx="1">
            <a:schemeClr val="accent4"/>
          </a:lnRef>
          <a:fillRef idx="0">
            <a:schemeClr val="accent4"/>
          </a:fillRef>
          <a:effectRef idx="0">
            <a:schemeClr val="accent4"/>
          </a:effectRef>
          <a:fontRef idx="minor">
            <a:schemeClr val="tx1"/>
          </a:fontRef>
        </p:style>
      </p:cxnSp>
      <p:cxnSp>
        <p:nvCxnSpPr>
          <p:cNvPr id="56" name="Straight Arrow Connector 55">
            <a:extLst>
              <a:ext uri="{FF2B5EF4-FFF2-40B4-BE49-F238E27FC236}">
                <a16:creationId xmlns:a16="http://schemas.microsoft.com/office/drawing/2014/main" id="{E51060E5-9854-F12D-4528-E988272A0D6E}"/>
              </a:ext>
            </a:extLst>
          </p:cNvPr>
          <p:cNvCxnSpPr>
            <a:stCxn id="51" idx="0"/>
            <a:endCxn id="22" idx="2"/>
          </p:cNvCxnSpPr>
          <p:nvPr/>
        </p:nvCxnSpPr>
        <p:spPr>
          <a:xfrm flipV="1">
            <a:off x="4060929" y="2135517"/>
            <a:ext cx="1847673" cy="360040"/>
          </a:xfrm>
          <a:prstGeom prst="straightConnector1">
            <a:avLst/>
          </a:prstGeom>
          <a:ln w="28575" cmpd="sng">
            <a:prstDash val="sysDash"/>
            <a:tailEnd type="arrow"/>
          </a:ln>
        </p:spPr>
        <p:style>
          <a:lnRef idx="1">
            <a:schemeClr val="accent4"/>
          </a:lnRef>
          <a:fillRef idx="0">
            <a:schemeClr val="accent4"/>
          </a:fillRef>
          <a:effectRef idx="0">
            <a:schemeClr val="accent4"/>
          </a:effectRef>
          <a:fontRef idx="minor">
            <a:schemeClr val="tx1"/>
          </a:fontRef>
        </p:style>
      </p:cxnSp>
      <p:cxnSp>
        <p:nvCxnSpPr>
          <p:cNvPr id="57" name="Straight Arrow Connector 56">
            <a:extLst>
              <a:ext uri="{FF2B5EF4-FFF2-40B4-BE49-F238E27FC236}">
                <a16:creationId xmlns:a16="http://schemas.microsoft.com/office/drawing/2014/main" id="{1D9A0589-64A3-3650-251A-A3002BA6BED7}"/>
              </a:ext>
            </a:extLst>
          </p:cNvPr>
          <p:cNvCxnSpPr>
            <a:stCxn id="52" idx="2"/>
            <a:endCxn id="34" idx="0"/>
          </p:cNvCxnSpPr>
          <p:nvPr/>
        </p:nvCxnSpPr>
        <p:spPr>
          <a:xfrm flipH="1">
            <a:off x="3964386" y="3730210"/>
            <a:ext cx="96543" cy="265514"/>
          </a:xfrm>
          <a:prstGeom prst="straightConnector1">
            <a:avLst/>
          </a:prstGeom>
          <a:ln>
            <a:solidFill>
              <a:schemeClr val="accent5">
                <a:lumMod val="50000"/>
              </a:schemeClr>
            </a:solidFill>
            <a:prstDash val="sysDash"/>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Straight Arrow Connector 57">
            <a:extLst>
              <a:ext uri="{FF2B5EF4-FFF2-40B4-BE49-F238E27FC236}">
                <a16:creationId xmlns:a16="http://schemas.microsoft.com/office/drawing/2014/main" id="{AE8E44E9-4E1E-D335-C3C0-453EC7A38DB9}"/>
              </a:ext>
            </a:extLst>
          </p:cNvPr>
          <p:cNvCxnSpPr>
            <a:stCxn id="40" idx="0"/>
            <a:endCxn id="52" idx="2"/>
          </p:cNvCxnSpPr>
          <p:nvPr/>
        </p:nvCxnSpPr>
        <p:spPr>
          <a:xfrm flipH="1" flipV="1">
            <a:off x="4060929" y="3730210"/>
            <a:ext cx="1361619" cy="265514"/>
          </a:xfrm>
          <a:prstGeom prst="straightConnector1">
            <a:avLst/>
          </a:prstGeom>
          <a:ln>
            <a:solidFill>
              <a:schemeClr val="accent5">
                <a:lumMod val="50000"/>
              </a:schemeClr>
            </a:solidFill>
            <a:prstDash val="sysDash"/>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9" name="TextBox 58">
            <a:extLst>
              <a:ext uri="{FF2B5EF4-FFF2-40B4-BE49-F238E27FC236}">
                <a16:creationId xmlns:a16="http://schemas.microsoft.com/office/drawing/2014/main" id="{2E082DB6-0877-1A34-A83E-0B2E3EF9EA3B}"/>
              </a:ext>
            </a:extLst>
          </p:cNvPr>
          <p:cNvSpPr txBox="1"/>
          <p:nvPr/>
        </p:nvSpPr>
        <p:spPr>
          <a:xfrm>
            <a:off x="2318774" y="1212555"/>
            <a:ext cx="1296144" cy="415498"/>
          </a:xfrm>
          <a:prstGeom prst="rect">
            <a:avLst/>
          </a:prstGeom>
          <a:noFill/>
        </p:spPr>
        <p:txBody>
          <a:bodyPr wrap="square" rtlCol="0">
            <a:spAutoFit/>
          </a:bodyPr>
          <a:lstStyle/>
          <a:p>
            <a:pPr algn="ctr"/>
            <a:r>
              <a:rPr lang="en-US" sz="1050" b="1" dirty="0"/>
              <a:t>Lock main chain token TX</a:t>
            </a:r>
          </a:p>
        </p:txBody>
      </p:sp>
      <p:sp>
        <p:nvSpPr>
          <p:cNvPr id="60" name="Down Arrow 59">
            <a:extLst>
              <a:ext uri="{FF2B5EF4-FFF2-40B4-BE49-F238E27FC236}">
                <a16:creationId xmlns:a16="http://schemas.microsoft.com/office/drawing/2014/main" id="{541F3054-01F7-4153-104B-E1A8BC6FD02F}"/>
              </a:ext>
            </a:extLst>
          </p:cNvPr>
          <p:cNvSpPr/>
          <p:nvPr/>
        </p:nvSpPr>
        <p:spPr>
          <a:xfrm>
            <a:off x="2884265" y="1595457"/>
            <a:ext cx="162018" cy="18002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dirty="0"/>
          </a:p>
        </p:txBody>
      </p:sp>
      <p:sp>
        <p:nvSpPr>
          <p:cNvPr id="61" name="TextBox 60">
            <a:extLst>
              <a:ext uri="{FF2B5EF4-FFF2-40B4-BE49-F238E27FC236}">
                <a16:creationId xmlns:a16="http://schemas.microsoft.com/office/drawing/2014/main" id="{51C974DC-7FB6-D13B-5E1C-49A6306B24E1}"/>
              </a:ext>
            </a:extLst>
          </p:cNvPr>
          <p:cNvSpPr txBox="1"/>
          <p:nvPr/>
        </p:nvSpPr>
        <p:spPr>
          <a:xfrm>
            <a:off x="5231953" y="1193505"/>
            <a:ext cx="1406972" cy="415498"/>
          </a:xfrm>
          <a:prstGeom prst="rect">
            <a:avLst/>
          </a:prstGeom>
          <a:noFill/>
        </p:spPr>
        <p:txBody>
          <a:bodyPr wrap="square" rtlCol="0">
            <a:spAutoFit/>
          </a:bodyPr>
          <a:lstStyle/>
          <a:p>
            <a:pPr algn="ctr"/>
            <a:r>
              <a:rPr lang="en-US" sz="1050" b="1" dirty="0"/>
              <a:t>Unlock main chain token TX</a:t>
            </a:r>
          </a:p>
        </p:txBody>
      </p:sp>
      <p:sp>
        <p:nvSpPr>
          <p:cNvPr id="62" name="Down Arrow 61">
            <a:extLst>
              <a:ext uri="{FF2B5EF4-FFF2-40B4-BE49-F238E27FC236}">
                <a16:creationId xmlns:a16="http://schemas.microsoft.com/office/drawing/2014/main" id="{DAC81221-5286-9627-F3E1-FFE88D7A618C}"/>
              </a:ext>
            </a:extLst>
          </p:cNvPr>
          <p:cNvSpPr/>
          <p:nvPr/>
        </p:nvSpPr>
        <p:spPr>
          <a:xfrm>
            <a:off x="5854595" y="1595457"/>
            <a:ext cx="162018" cy="18002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5AD75B21-FB5D-7779-7A38-DA415ACDEDB9}"/>
              </a:ext>
            </a:extLst>
          </p:cNvPr>
          <p:cNvSpPr txBox="1"/>
          <p:nvPr/>
        </p:nvSpPr>
        <p:spPr>
          <a:xfrm>
            <a:off x="3227258" y="4561502"/>
            <a:ext cx="1404156" cy="415498"/>
          </a:xfrm>
          <a:prstGeom prst="rect">
            <a:avLst/>
          </a:prstGeom>
          <a:noFill/>
        </p:spPr>
        <p:txBody>
          <a:bodyPr wrap="square" rtlCol="0">
            <a:spAutoFit/>
          </a:bodyPr>
          <a:lstStyle/>
          <a:p>
            <a:pPr algn="ctr"/>
            <a:r>
              <a:rPr lang="en-US" sz="1050" b="1" dirty="0"/>
              <a:t>Unlock sidechain token TX</a:t>
            </a:r>
          </a:p>
        </p:txBody>
      </p:sp>
      <p:sp>
        <p:nvSpPr>
          <p:cNvPr id="64" name="TextBox 63">
            <a:extLst>
              <a:ext uri="{FF2B5EF4-FFF2-40B4-BE49-F238E27FC236}">
                <a16:creationId xmlns:a16="http://schemas.microsoft.com/office/drawing/2014/main" id="{07827B64-6EB1-AACE-7005-063539F56E39}"/>
              </a:ext>
            </a:extLst>
          </p:cNvPr>
          <p:cNvSpPr txBox="1"/>
          <p:nvPr/>
        </p:nvSpPr>
        <p:spPr>
          <a:xfrm>
            <a:off x="4799907" y="4561502"/>
            <a:ext cx="1308813" cy="415498"/>
          </a:xfrm>
          <a:prstGeom prst="rect">
            <a:avLst/>
          </a:prstGeom>
          <a:noFill/>
        </p:spPr>
        <p:txBody>
          <a:bodyPr wrap="square" rtlCol="0">
            <a:spAutoFit/>
          </a:bodyPr>
          <a:lstStyle/>
          <a:p>
            <a:pPr algn="ctr"/>
            <a:r>
              <a:rPr lang="en-US" sz="1050" b="1" dirty="0"/>
              <a:t>Lock sidechain token TX</a:t>
            </a:r>
          </a:p>
        </p:txBody>
      </p:sp>
      <p:sp>
        <p:nvSpPr>
          <p:cNvPr id="65" name="Down Arrow 64">
            <a:extLst>
              <a:ext uri="{FF2B5EF4-FFF2-40B4-BE49-F238E27FC236}">
                <a16:creationId xmlns:a16="http://schemas.microsoft.com/office/drawing/2014/main" id="{2284E571-A249-C8F2-C6D9-7DDABAF99F4F}"/>
              </a:ext>
            </a:extLst>
          </p:cNvPr>
          <p:cNvSpPr/>
          <p:nvPr/>
        </p:nvSpPr>
        <p:spPr>
          <a:xfrm flipV="1">
            <a:off x="5368541" y="4355764"/>
            <a:ext cx="162018" cy="180020"/>
          </a:xfrm>
          <a:prstGeom prst="downArrow">
            <a:avLst/>
          </a:prstGeom>
          <a:solidFill>
            <a:schemeClr val="accent5"/>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p:txBody>
      </p:sp>
      <p:sp>
        <p:nvSpPr>
          <p:cNvPr id="66" name="Down Arrow 65">
            <a:extLst>
              <a:ext uri="{FF2B5EF4-FFF2-40B4-BE49-F238E27FC236}">
                <a16:creationId xmlns:a16="http://schemas.microsoft.com/office/drawing/2014/main" id="{2C2B4FB7-ED8C-DBD1-37C2-54B059F8F613}"/>
              </a:ext>
            </a:extLst>
          </p:cNvPr>
          <p:cNvSpPr/>
          <p:nvPr/>
        </p:nvSpPr>
        <p:spPr>
          <a:xfrm flipV="1">
            <a:off x="3856373" y="4363507"/>
            <a:ext cx="162018" cy="180020"/>
          </a:xfrm>
          <a:prstGeom prst="downArrow">
            <a:avLst/>
          </a:prstGeom>
          <a:solidFill>
            <a:schemeClr val="accent5"/>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p:txBody>
      </p:sp>
      <p:sp>
        <p:nvSpPr>
          <p:cNvPr id="3" name="Slide Number Placeholder 2">
            <a:extLst>
              <a:ext uri="{FF2B5EF4-FFF2-40B4-BE49-F238E27FC236}">
                <a16:creationId xmlns:a16="http://schemas.microsoft.com/office/drawing/2014/main" id="{D3F7EAAE-EA79-64B8-B301-5EAC0BED6896}"/>
              </a:ext>
            </a:extLst>
          </p:cNvPr>
          <p:cNvSpPr>
            <a:spLocks noGrp="1"/>
          </p:cNvSpPr>
          <p:nvPr>
            <p:ph type="sldNum" sz="quarter" idx="4"/>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106424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C487-E24F-F3DC-EB65-EB0312EBE3A5}"/>
              </a:ext>
            </a:extLst>
          </p:cNvPr>
          <p:cNvSpPr>
            <a:spLocks noGrp="1"/>
          </p:cNvSpPr>
          <p:nvPr>
            <p:ph type="title"/>
          </p:nvPr>
        </p:nvSpPr>
        <p:spPr/>
        <p:txBody>
          <a:bodyPr/>
          <a:lstStyle/>
          <a:p>
            <a:r>
              <a:rPr lang="en-AU" dirty="0"/>
              <a:t>Federated 2-Way Peg</a:t>
            </a:r>
          </a:p>
        </p:txBody>
      </p:sp>
      <p:sp>
        <p:nvSpPr>
          <p:cNvPr id="3" name="Rectangle 2">
            <a:extLst>
              <a:ext uri="{FF2B5EF4-FFF2-40B4-BE49-F238E27FC236}">
                <a16:creationId xmlns:a16="http://schemas.microsoft.com/office/drawing/2014/main" id="{1E2726AE-81F2-C3A6-ACD2-96DBF7895387}"/>
              </a:ext>
            </a:extLst>
          </p:cNvPr>
          <p:cNvSpPr/>
          <p:nvPr/>
        </p:nvSpPr>
        <p:spPr>
          <a:xfrm>
            <a:off x="1432864"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4" name="Rectangle 3">
            <a:extLst>
              <a:ext uri="{FF2B5EF4-FFF2-40B4-BE49-F238E27FC236}">
                <a16:creationId xmlns:a16="http://schemas.microsoft.com/office/drawing/2014/main" id="{0198B4B5-5C64-4560-E4F3-496CC7FF5EE0}"/>
              </a:ext>
            </a:extLst>
          </p:cNvPr>
          <p:cNvSpPr/>
          <p:nvPr/>
        </p:nvSpPr>
        <p:spPr>
          <a:xfrm>
            <a:off x="1918918"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5" name="Rectangle 4">
            <a:extLst>
              <a:ext uri="{FF2B5EF4-FFF2-40B4-BE49-F238E27FC236}">
                <a16:creationId xmlns:a16="http://schemas.microsoft.com/office/drawing/2014/main" id="{68B17E12-0E92-770D-70CF-D8EC14D45014}"/>
              </a:ext>
            </a:extLst>
          </p:cNvPr>
          <p:cNvSpPr/>
          <p:nvPr/>
        </p:nvSpPr>
        <p:spPr>
          <a:xfrm>
            <a:off x="2404972"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6" name="Straight Arrow Connector 5">
            <a:extLst>
              <a:ext uri="{FF2B5EF4-FFF2-40B4-BE49-F238E27FC236}">
                <a16:creationId xmlns:a16="http://schemas.microsoft.com/office/drawing/2014/main" id="{3436AAAD-92EE-C29E-262D-959949E4CE7C}"/>
              </a:ext>
            </a:extLst>
          </p:cNvPr>
          <p:cNvCxnSpPr>
            <a:stCxn id="3" idx="3"/>
            <a:endCxn id="4" idx="1"/>
          </p:cNvCxnSpPr>
          <p:nvPr/>
        </p:nvCxnSpPr>
        <p:spPr>
          <a:xfrm>
            <a:off x="1756900"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54680992-029F-F67E-1263-FBF90E065D0C}"/>
              </a:ext>
            </a:extLst>
          </p:cNvPr>
          <p:cNvCxnSpPr>
            <a:stCxn id="4" idx="3"/>
            <a:endCxn id="5" idx="1"/>
          </p:cNvCxnSpPr>
          <p:nvPr/>
        </p:nvCxnSpPr>
        <p:spPr>
          <a:xfrm>
            <a:off x="2242954"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8" name="Rectangle 7">
            <a:extLst>
              <a:ext uri="{FF2B5EF4-FFF2-40B4-BE49-F238E27FC236}">
                <a16:creationId xmlns:a16="http://schemas.microsoft.com/office/drawing/2014/main" id="{DE8C0075-54CB-0589-FC4C-E6CE827B9BA6}"/>
              </a:ext>
            </a:extLst>
          </p:cNvPr>
          <p:cNvSpPr/>
          <p:nvPr/>
        </p:nvSpPr>
        <p:spPr>
          <a:xfrm>
            <a:off x="2891026"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FCBBA457-5060-EEDD-F275-885C068FD819}"/>
              </a:ext>
            </a:extLst>
          </p:cNvPr>
          <p:cNvSpPr/>
          <p:nvPr/>
        </p:nvSpPr>
        <p:spPr>
          <a:xfrm>
            <a:off x="3377080"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0" name="Rectangle 9">
            <a:extLst>
              <a:ext uri="{FF2B5EF4-FFF2-40B4-BE49-F238E27FC236}">
                <a16:creationId xmlns:a16="http://schemas.microsoft.com/office/drawing/2014/main" id="{7B5D2554-8831-4953-0BE9-F22F4060607C}"/>
              </a:ext>
            </a:extLst>
          </p:cNvPr>
          <p:cNvSpPr/>
          <p:nvPr/>
        </p:nvSpPr>
        <p:spPr>
          <a:xfrm>
            <a:off x="3863134"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11" name="Straight Arrow Connector 10">
            <a:extLst>
              <a:ext uri="{FF2B5EF4-FFF2-40B4-BE49-F238E27FC236}">
                <a16:creationId xmlns:a16="http://schemas.microsoft.com/office/drawing/2014/main" id="{4C7519AF-9CCD-D085-1372-0EB804068030}"/>
              </a:ext>
            </a:extLst>
          </p:cNvPr>
          <p:cNvCxnSpPr>
            <a:stCxn id="8" idx="3"/>
            <a:endCxn id="9" idx="1"/>
          </p:cNvCxnSpPr>
          <p:nvPr/>
        </p:nvCxnSpPr>
        <p:spPr>
          <a:xfrm>
            <a:off x="3215062"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540E276D-91F8-B557-F923-C35061E473A8}"/>
              </a:ext>
            </a:extLst>
          </p:cNvPr>
          <p:cNvCxnSpPr>
            <a:stCxn id="9" idx="3"/>
            <a:endCxn id="10" idx="1"/>
          </p:cNvCxnSpPr>
          <p:nvPr/>
        </p:nvCxnSpPr>
        <p:spPr>
          <a:xfrm>
            <a:off x="3701116"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B2B0D2F2-289A-1126-1C04-6DBA8FD8017D}"/>
              </a:ext>
            </a:extLst>
          </p:cNvPr>
          <p:cNvCxnSpPr>
            <a:stCxn id="5" idx="3"/>
            <a:endCxn id="8" idx="1"/>
          </p:cNvCxnSpPr>
          <p:nvPr/>
        </p:nvCxnSpPr>
        <p:spPr>
          <a:xfrm>
            <a:off x="2729008"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14" name="Rectangle 13">
            <a:extLst>
              <a:ext uri="{FF2B5EF4-FFF2-40B4-BE49-F238E27FC236}">
                <a16:creationId xmlns:a16="http://schemas.microsoft.com/office/drawing/2014/main" id="{12B670B5-40BA-8716-E6A6-5E60B1AD0626}"/>
              </a:ext>
            </a:extLst>
          </p:cNvPr>
          <p:cNvSpPr/>
          <p:nvPr/>
        </p:nvSpPr>
        <p:spPr>
          <a:xfrm>
            <a:off x="4349188"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A7884BC7-C799-12D0-E086-ACEA8C0CA8CA}"/>
              </a:ext>
            </a:extLst>
          </p:cNvPr>
          <p:cNvSpPr/>
          <p:nvPr/>
        </p:nvSpPr>
        <p:spPr>
          <a:xfrm>
            <a:off x="4835242"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6" name="Rectangle 15">
            <a:extLst>
              <a:ext uri="{FF2B5EF4-FFF2-40B4-BE49-F238E27FC236}">
                <a16:creationId xmlns:a16="http://schemas.microsoft.com/office/drawing/2014/main" id="{E28066EB-BD82-BFE6-CE41-E8E2CEB52AAB}"/>
              </a:ext>
            </a:extLst>
          </p:cNvPr>
          <p:cNvSpPr/>
          <p:nvPr/>
        </p:nvSpPr>
        <p:spPr>
          <a:xfrm>
            <a:off x="5321296"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17" name="Straight Arrow Connector 16">
            <a:extLst>
              <a:ext uri="{FF2B5EF4-FFF2-40B4-BE49-F238E27FC236}">
                <a16:creationId xmlns:a16="http://schemas.microsoft.com/office/drawing/2014/main" id="{AF225C77-A19A-2FFF-417D-EA54AD6BD2F1}"/>
              </a:ext>
            </a:extLst>
          </p:cNvPr>
          <p:cNvCxnSpPr>
            <a:stCxn id="14" idx="3"/>
            <a:endCxn id="15" idx="1"/>
          </p:cNvCxnSpPr>
          <p:nvPr/>
        </p:nvCxnSpPr>
        <p:spPr>
          <a:xfrm>
            <a:off x="4673224"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B59AD6D2-6328-3FF5-F428-F6D4CF03B27F}"/>
              </a:ext>
            </a:extLst>
          </p:cNvPr>
          <p:cNvCxnSpPr>
            <a:stCxn id="15" idx="3"/>
            <a:endCxn id="16" idx="1"/>
          </p:cNvCxnSpPr>
          <p:nvPr/>
        </p:nvCxnSpPr>
        <p:spPr>
          <a:xfrm>
            <a:off x="5159278"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19" name="Rectangle 18">
            <a:extLst>
              <a:ext uri="{FF2B5EF4-FFF2-40B4-BE49-F238E27FC236}">
                <a16:creationId xmlns:a16="http://schemas.microsoft.com/office/drawing/2014/main" id="{27DDDA28-7CEE-6ADC-171B-288213AFFFC0}"/>
              </a:ext>
            </a:extLst>
          </p:cNvPr>
          <p:cNvSpPr/>
          <p:nvPr/>
        </p:nvSpPr>
        <p:spPr>
          <a:xfrm>
            <a:off x="5807350"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id="{66FE85DA-070B-A1C0-5E63-BE234A29DF08}"/>
              </a:ext>
            </a:extLst>
          </p:cNvPr>
          <p:cNvSpPr/>
          <p:nvPr/>
        </p:nvSpPr>
        <p:spPr>
          <a:xfrm>
            <a:off x="6293404" y="1783398"/>
            <a:ext cx="324036" cy="300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cxnSp>
        <p:nvCxnSpPr>
          <p:cNvPr id="21" name="Straight Arrow Connector 20">
            <a:extLst>
              <a:ext uri="{FF2B5EF4-FFF2-40B4-BE49-F238E27FC236}">
                <a16:creationId xmlns:a16="http://schemas.microsoft.com/office/drawing/2014/main" id="{AC597B3C-2027-0B19-A88E-893367DF32DB}"/>
              </a:ext>
            </a:extLst>
          </p:cNvPr>
          <p:cNvCxnSpPr>
            <a:stCxn id="19" idx="3"/>
            <a:endCxn id="20" idx="1"/>
          </p:cNvCxnSpPr>
          <p:nvPr/>
        </p:nvCxnSpPr>
        <p:spPr>
          <a:xfrm>
            <a:off x="6131386"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09EF9AE5-3C1A-53DD-5BB3-DCEAEDED3920}"/>
              </a:ext>
            </a:extLst>
          </p:cNvPr>
          <p:cNvCxnSpPr>
            <a:stCxn id="16" idx="3"/>
            <a:endCxn id="19" idx="1"/>
          </p:cNvCxnSpPr>
          <p:nvPr/>
        </p:nvCxnSpPr>
        <p:spPr>
          <a:xfrm>
            <a:off x="5645332"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4CD10D7F-B540-DAB6-084A-506F25491FA7}"/>
              </a:ext>
            </a:extLst>
          </p:cNvPr>
          <p:cNvCxnSpPr>
            <a:stCxn id="10" idx="3"/>
            <a:endCxn id="14" idx="1"/>
          </p:cNvCxnSpPr>
          <p:nvPr/>
        </p:nvCxnSpPr>
        <p:spPr>
          <a:xfrm>
            <a:off x="4187170" y="1933414"/>
            <a:ext cx="162018" cy="0"/>
          </a:xfrm>
          <a:prstGeom prst="straightConnector1">
            <a:avLst/>
          </a:prstGeom>
          <a:ln w="19050" cmpd="sng">
            <a:headEnd type="arrow"/>
            <a:tailEnd type="none"/>
          </a:ln>
        </p:spPr>
        <p:style>
          <a:lnRef idx="1">
            <a:schemeClr val="accent4"/>
          </a:lnRef>
          <a:fillRef idx="0">
            <a:schemeClr val="accent4"/>
          </a:fillRef>
          <a:effectRef idx="0">
            <a:schemeClr val="accent4"/>
          </a:effectRef>
          <a:fontRef idx="minor">
            <a:schemeClr val="tx1"/>
          </a:fontRef>
        </p:style>
      </p:cxnSp>
      <p:sp>
        <p:nvSpPr>
          <p:cNvPr id="24" name="Rectangle 23">
            <a:extLst>
              <a:ext uri="{FF2B5EF4-FFF2-40B4-BE49-F238E27FC236}">
                <a16:creationId xmlns:a16="http://schemas.microsoft.com/office/drawing/2014/main" id="{775AE9A1-FC6E-44AE-78E4-A0C703433E6E}"/>
              </a:ext>
            </a:extLst>
          </p:cNvPr>
          <p:cNvSpPr/>
          <p:nvPr/>
        </p:nvSpPr>
        <p:spPr>
          <a:xfrm>
            <a:off x="1432864"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25" name="Rectangle 24">
            <a:extLst>
              <a:ext uri="{FF2B5EF4-FFF2-40B4-BE49-F238E27FC236}">
                <a16:creationId xmlns:a16="http://schemas.microsoft.com/office/drawing/2014/main" id="{B64EA8B2-6C9B-AAA3-6165-99F095EF9BBF}"/>
              </a:ext>
            </a:extLst>
          </p:cNvPr>
          <p:cNvSpPr/>
          <p:nvPr/>
        </p:nvSpPr>
        <p:spPr>
          <a:xfrm>
            <a:off x="1918918"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25359F90-7455-9BAE-FDA6-DBB9858B8AF6}"/>
              </a:ext>
            </a:extLst>
          </p:cNvPr>
          <p:cNvSpPr/>
          <p:nvPr/>
        </p:nvSpPr>
        <p:spPr>
          <a:xfrm>
            <a:off x="2404972"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27" name="Straight Arrow Connector 26">
            <a:extLst>
              <a:ext uri="{FF2B5EF4-FFF2-40B4-BE49-F238E27FC236}">
                <a16:creationId xmlns:a16="http://schemas.microsoft.com/office/drawing/2014/main" id="{E8983539-7788-BDF5-8089-FAA1472064CC}"/>
              </a:ext>
            </a:extLst>
          </p:cNvPr>
          <p:cNvCxnSpPr>
            <a:stCxn id="24" idx="3"/>
            <a:endCxn id="25" idx="1"/>
          </p:cNvCxnSpPr>
          <p:nvPr/>
        </p:nvCxnSpPr>
        <p:spPr>
          <a:xfrm>
            <a:off x="1756900"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28" name="Straight Arrow Connector 27">
            <a:extLst>
              <a:ext uri="{FF2B5EF4-FFF2-40B4-BE49-F238E27FC236}">
                <a16:creationId xmlns:a16="http://schemas.microsoft.com/office/drawing/2014/main" id="{4C05C437-83AD-32A2-9ABC-8C2AC4BA7644}"/>
              </a:ext>
            </a:extLst>
          </p:cNvPr>
          <p:cNvCxnSpPr>
            <a:stCxn id="25" idx="3"/>
            <a:endCxn id="26" idx="1"/>
          </p:cNvCxnSpPr>
          <p:nvPr/>
        </p:nvCxnSpPr>
        <p:spPr>
          <a:xfrm>
            <a:off x="2242954"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29" name="Rectangle 28">
            <a:extLst>
              <a:ext uri="{FF2B5EF4-FFF2-40B4-BE49-F238E27FC236}">
                <a16:creationId xmlns:a16="http://schemas.microsoft.com/office/drawing/2014/main" id="{4496DED9-B0A3-04A7-C469-52E3788213F2}"/>
              </a:ext>
            </a:extLst>
          </p:cNvPr>
          <p:cNvSpPr/>
          <p:nvPr/>
        </p:nvSpPr>
        <p:spPr>
          <a:xfrm>
            <a:off x="2891026"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0" name="Rectangle 29">
            <a:extLst>
              <a:ext uri="{FF2B5EF4-FFF2-40B4-BE49-F238E27FC236}">
                <a16:creationId xmlns:a16="http://schemas.microsoft.com/office/drawing/2014/main" id="{739135E1-8642-3E54-A691-9DCBC017346F}"/>
              </a:ext>
            </a:extLst>
          </p:cNvPr>
          <p:cNvSpPr/>
          <p:nvPr/>
        </p:nvSpPr>
        <p:spPr>
          <a:xfrm>
            <a:off x="3377080"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1" name="Rectangle 30">
            <a:extLst>
              <a:ext uri="{FF2B5EF4-FFF2-40B4-BE49-F238E27FC236}">
                <a16:creationId xmlns:a16="http://schemas.microsoft.com/office/drawing/2014/main" id="{5587D9B3-AC40-D4BE-DCA3-C060814BEE15}"/>
              </a:ext>
            </a:extLst>
          </p:cNvPr>
          <p:cNvSpPr/>
          <p:nvPr/>
        </p:nvSpPr>
        <p:spPr>
          <a:xfrm>
            <a:off x="3863134"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32" name="Straight Arrow Connector 31">
            <a:extLst>
              <a:ext uri="{FF2B5EF4-FFF2-40B4-BE49-F238E27FC236}">
                <a16:creationId xmlns:a16="http://schemas.microsoft.com/office/drawing/2014/main" id="{19FAE40B-25CB-254B-EDD7-86419625A91D}"/>
              </a:ext>
            </a:extLst>
          </p:cNvPr>
          <p:cNvCxnSpPr>
            <a:stCxn id="29" idx="3"/>
            <a:endCxn id="30" idx="1"/>
          </p:cNvCxnSpPr>
          <p:nvPr/>
        </p:nvCxnSpPr>
        <p:spPr>
          <a:xfrm>
            <a:off x="3215062"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33" name="Straight Arrow Connector 32">
            <a:extLst>
              <a:ext uri="{FF2B5EF4-FFF2-40B4-BE49-F238E27FC236}">
                <a16:creationId xmlns:a16="http://schemas.microsoft.com/office/drawing/2014/main" id="{AA71ABDB-6D6E-A186-AE58-8548D194437D}"/>
              </a:ext>
            </a:extLst>
          </p:cNvPr>
          <p:cNvCxnSpPr>
            <a:stCxn id="30" idx="3"/>
            <a:endCxn id="31" idx="1"/>
          </p:cNvCxnSpPr>
          <p:nvPr/>
        </p:nvCxnSpPr>
        <p:spPr>
          <a:xfrm>
            <a:off x="3701116"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34" name="Straight Arrow Connector 33">
            <a:extLst>
              <a:ext uri="{FF2B5EF4-FFF2-40B4-BE49-F238E27FC236}">
                <a16:creationId xmlns:a16="http://schemas.microsoft.com/office/drawing/2014/main" id="{09CD7C24-2160-D1AC-ABD9-27D2ADF8372D}"/>
              </a:ext>
            </a:extLst>
          </p:cNvPr>
          <p:cNvCxnSpPr>
            <a:stCxn id="26" idx="3"/>
            <a:endCxn id="29" idx="1"/>
          </p:cNvCxnSpPr>
          <p:nvPr/>
        </p:nvCxnSpPr>
        <p:spPr>
          <a:xfrm>
            <a:off x="2729008"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35" name="Rectangle 34">
            <a:extLst>
              <a:ext uri="{FF2B5EF4-FFF2-40B4-BE49-F238E27FC236}">
                <a16:creationId xmlns:a16="http://schemas.microsoft.com/office/drawing/2014/main" id="{F88D1D7F-42C3-DD65-5742-2C8688AB437F}"/>
              </a:ext>
            </a:extLst>
          </p:cNvPr>
          <p:cNvSpPr/>
          <p:nvPr/>
        </p:nvSpPr>
        <p:spPr>
          <a:xfrm>
            <a:off x="4349188"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6" name="Rectangle 35">
            <a:extLst>
              <a:ext uri="{FF2B5EF4-FFF2-40B4-BE49-F238E27FC236}">
                <a16:creationId xmlns:a16="http://schemas.microsoft.com/office/drawing/2014/main" id="{ECDB6968-1670-92B6-7A59-17DE82B6F8A4}"/>
              </a:ext>
            </a:extLst>
          </p:cNvPr>
          <p:cNvSpPr/>
          <p:nvPr/>
        </p:nvSpPr>
        <p:spPr>
          <a:xfrm>
            <a:off x="4835242"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7" name="Rectangle 36">
            <a:extLst>
              <a:ext uri="{FF2B5EF4-FFF2-40B4-BE49-F238E27FC236}">
                <a16:creationId xmlns:a16="http://schemas.microsoft.com/office/drawing/2014/main" id="{386F194A-2828-0E03-F415-1C4AC91CBFD5}"/>
              </a:ext>
            </a:extLst>
          </p:cNvPr>
          <p:cNvSpPr/>
          <p:nvPr/>
        </p:nvSpPr>
        <p:spPr>
          <a:xfrm>
            <a:off x="5321296"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38" name="Straight Arrow Connector 37">
            <a:extLst>
              <a:ext uri="{FF2B5EF4-FFF2-40B4-BE49-F238E27FC236}">
                <a16:creationId xmlns:a16="http://schemas.microsoft.com/office/drawing/2014/main" id="{301FFAFA-3DC7-B5A2-C422-1BF258E49800}"/>
              </a:ext>
            </a:extLst>
          </p:cNvPr>
          <p:cNvCxnSpPr>
            <a:stCxn id="35" idx="3"/>
            <a:endCxn id="36" idx="1"/>
          </p:cNvCxnSpPr>
          <p:nvPr/>
        </p:nvCxnSpPr>
        <p:spPr>
          <a:xfrm>
            <a:off x="4673224"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39" name="Straight Arrow Connector 38">
            <a:extLst>
              <a:ext uri="{FF2B5EF4-FFF2-40B4-BE49-F238E27FC236}">
                <a16:creationId xmlns:a16="http://schemas.microsoft.com/office/drawing/2014/main" id="{F67E6067-E265-5A55-DD1E-BC2E35E4648C}"/>
              </a:ext>
            </a:extLst>
          </p:cNvPr>
          <p:cNvCxnSpPr>
            <a:stCxn id="36" idx="3"/>
            <a:endCxn id="37" idx="1"/>
          </p:cNvCxnSpPr>
          <p:nvPr/>
        </p:nvCxnSpPr>
        <p:spPr>
          <a:xfrm>
            <a:off x="5159278"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40" name="Rectangle 39">
            <a:extLst>
              <a:ext uri="{FF2B5EF4-FFF2-40B4-BE49-F238E27FC236}">
                <a16:creationId xmlns:a16="http://schemas.microsoft.com/office/drawing/2014/main" id="{B3D1B475-8E5F-85C8-2E68-11C34F622D90}"/>
              </a:ext>
            </a:extLst>
          </p:cNvPr>
          <p:cNvSpPr/>
          <p:nvPr/>
        </p:nvSpPr>
        <p:spPr>
          <a:xfrm>
            <a:off x="5807350"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41" name="Rectangle 40">
            <a:extLst>
              <a:ext uri="{FF2B5EF4-FFF2-40B4-BE49-F238E27FC236}">
                <a16:creationId xmlns:a16="http://schemas.microsoft.com/office/drawing/2014/main" id="{C45D4515-3A20-22C2-6A28-3D1DD1EBA23E}"/>
              </a:ext>
            </a:extLst>
          </p:cNvPr>
          <p:cNvSpPr/>
          <p:nvPr/>
        </p:nvSpPr>
        <p:spPr>
          <a:xfrm>
            <a:off x="6293404" y="3943638"/>
            <a:ext cx="324036" cy="300033"/>
          </a:xfrm>
          <a:prstGeom prst="rect">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cxnSp>
        <p:nvCxnSpPr>
          <p:cNvPr id="42" name="Straight Arrow Connector 41">
            <a:extLst>
              <a:ext uri="{FF2B5EF4-FFF2-40B4-BE49-F238E27FC236}">
                <a16:creationId xmlns:a16="http://schemas.microsoft.com/office/drawing/2014/main" id="{D64A16AE-39BB-1B66-B121-D50AE8F82F3E}"/>
              </a:ext>
            </a:extLst>
          </p:cNvPr>
          <p:cNvCxnSpPr>
            <a:stCxn id="40" idx="3"/>
            <a:endCxn id="41" idx="1"/>
          </p:cNvCxnSpPr>
          <p:nvPr/>
        </p:nvCxnSpPr>
        <p:spPr>
          <a:xfrm>
            <a:off x="6131386"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43" name="Straight Arrow Connector 42">
            <a:extLst>
              <a:ext uri="{FF2B5EF4-FFF2-40B4-BE49-F238E27FC236}">
                <a16:creationId xmlns:a16="http://schemas.microsoft.com/office/drawing/2014/main" id="{7D03AA0D-1AC8-56A5-D899-1FA3FE30BCC4}"/>
              </a:ext>
            </a:extLst>
          </p:cNvPr>
          <p:cNvCxnSpPr>
            <a:stCxn id="37" idx="3"/>
            <a:endCxn id="40" idx="1"/>
          </p:cNvCxnSpPr>
          <p:nvPr/>
        </p:nvCxnSpPr>
        <p:spPr>
          <a:xfrm>
            <a:off x="5645332"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44" name="Straight Arrow Connector 43">
            <a:extLst>
              <a:ext uri="{FF2B5EF4-FFF2-40B4-BE49-F238E27FC236}">
                <a16:creationId xmlns:a16="http://schemas.microsoft.com/office/drawing/2014/main" id="{36B665B4-62F0-093E-45C7-B5873CEE7DE2}"/>
              </a:ext>
            </a:extLst>
          </p:cNvPr>
          <p:cNvCxnSpPr>
            <a:stCxn id="31" idx="3"/>
            <a:endCxn id="35" idx="1"/>
          </p:cNvCxnSpPr>
          <p:nvPr/>
        </p:nvCxnSpPr>
        <p:spPr>
          <a:xfrm>
            <a:off x="4187170" y="4093654"/>
            <a:ext cx="162018" cy="0"/>
          </a:xfrm>
          <a:prstGeom prst="straightConnector1">
            <a:avLst/>
          </a:prstGeom>
          <a:ln>
            <a:solidFill>
              <a:schemeClr val="accent5">
                <a:lumMod val="50000"/>
              </a:schemeClr>
            </a:solidFill>
            <a:headEnd type="arrow"/>
            <a:tailEnd type="none"/>
          </a:ln>
        </p:spPr>
        <p:style>
          <a:lnRef idx="2">
            <a:schemeClr val="accent6">
              <a:shade val="50000"/>
            </a:schemeClr>
          </a:lnRef>
          <a:fillRef idx="1">
            <a:schemeClr val="accent6"/>
          </a:fillRef>
          <a:effectRef idx="0">
            <a:schemeClr val="accent6"/>
          </a:effectRef>
          <a:fontRef idx="minor">
            <a:schemeClr val="lt1"/>
          </a:fontRef>
        </p:style>
      </p:cxnSp>
      <p:sp>
        <p:nvSpPr>
          <p:cNvPr id="45" name="TextBox 44">
            <a:extLst>
              <a:ext uri="{FF2B5EF4-FFF2-40B4-BE49-F238E27FC236}">
                <a16:creationId xmlns:a16="http://schemas.microsoft.com/office/drawing/2014/main" id="{FB19B110-6305-DB9D-28C2-FF580AF606DC}"/>
              </a:ext>
            </a:extLst>
          </p:cNvPr>
          <p:cNvSpPr txBox="1"/>
          <p:nvPr/>
        </p:nvSpPr>
        <p:spPr>
          <a:xfrm>
            <a:off x="6617440" y="1783397"/>
            <a:ext cx="1160748" cy="300082"/>
          </a:xfrm>
          <a:prstGeom prst="rect">
            <a:avLst/>
          </a:prstGeom>
          <a:noFill/>
        </p:spPr>
        <p:txBody>
          <a:bodyPr wrap="square" rtlCol="0">
            <a:spAutoFit/>
          </a:bodyPr>
          <a:lstStyle/>
          <a:p>
            <a:pPr algn="ctr"/>
            <a:r>
              <a:rPr lang="en-US" sz="1350" dirty="0"/>
              <a:t>Main chain</a:t>
            </a:r>
          </a:p>
        </p:txBody>
      </p:sp>
      <p:sp>
        <p:nvSpPr>
          <p:cNvPr id="46" name="TextBox 45">
            <a:extLst>
              <a:ext uri="{FF2B5EF4-FFF2-40B4-BE49-F238E27FC236}">
                <a16:creationId xmlns:a16="http://schemas.microsoft.com/office/drawing/2014/main" id="{A796FA82-B077-6567-9235-943D3E448920}"/>
              </a:ext>
            </a:extLst>
          </p:cNvPr>
          <p:cNvSpPr txBox="1"/>
          <p:nvPr/>
        </p:nvSpPr>
        <p:spPr>
          <a:xfrm>
            <a:off x="6671446" y="3943638"/>
            <a:ext cx="864096" cy="300082"/>
          </a:xfrm>
          <a:prstGeom prst="rect">
            <a:avLst/>
          </a:prstGeom>
          <a:noFill/>
        </p:spPr>
        <p:txBody>
          <a:bodyPr wrap="square" rtlCol="0">
            <a:spAutoFit/>
          </a:bodyPr>
          <a:lstStyle/>
          <a:p>
            <a:pPr algn="ctr"/>
            <a:r>
              <a:rPr lang="en-US" sz="1350" dirty="0"/>
              <a:t>Sidechain</a:t>
            </a:r>
          </a:p>
        </p:txBody>
      </p:sp>
      <p:sp>
        <p:nvSpPr>
          <p:cNvPr id="47" name="TextBox 46">
            <a:extLst>
              <a:ext uri="{FF2B5EF4-FFF2-40B4-BE49-F238E27FC236}">
                <a16:creationId xmlns:a16="http://schemas.microsoft.com/office/drawing/2014/main" id="{B77E0FD6-6B78-B538-1032-78311920E807}"/>
              </a:ext>
            </a:extLst>
          </p:cNvPr>
          <p:cNvSpPr txBox="1"/>
          <p:nvPr/>
        </p:nvSpPr>
        <p:spPr>
          <a:xfrm>
            <a:off x="2379541" y="1131894"/>
            <a:ext cx="1296144" cy="415498"/>
          </a:xfrm>
          <a:prstGeom prst="rect">
            <a:avLst/>
          </a:prstGeom>
          <a:noFill/>
        </p:spPr>
        <p:txBody>
          <a:bodyPr wrap="square" rtlCol="0">
            <a:spAutoFit/>
          </a:bodyPr>
          <a:lstStyle/>
          <a:p>
            <a:pPr algn="ctr"/>
            <a:r>
              <a:rPr lang="en-US" sz="1050" b="1" dirty="0"/>
              <a:t>Lock main chain token TX</a:t>
            </a:r>
          </a:p>
        </p:txBody>
      </p:sp>
      <p:sp>
        <p:nvSpPr>
          <p:cNvPr id="48" name="Down Arrow 47">
            <a:extLst>
              <a:ext uri="{FF2B5EF4-FFF2-40B4-BE49-F238E27FC236}">
                <a16:creationId xmlns:a16="http://schemas.microsoft.com/office/drawing/2014/main" id="{4EB78EB6-F6E7-83AF-4790-9DB173250316}"/>
              </a:ext>
            </a:extLst>
          </p:cNvPr>
          <p:cNvSpPr/>
          <p:nvPr/>
        </p:nvSpPr>
        <p:spPr>
          <a:xfrm>
            <a:off x="2945032" y="1543371"/>
            <a:ext cx="162018" cy="18002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dirty="0"/>
          </a:p>
        </p:txBody>
      </p:sp>
      <p:sp>
        <p:nvSpPr>
          <p:cNvPr id="49" name="TextBox 48">
            <a:extLst>
              <a:ext uri="{FF2B5EF4-FFF2-40B4-BE49-F238E27FC236}">
                <a16:creationId xmlns:a16="http://schemas.microsoft.com/office/drawing/2014/main" id="{032D961A-461A-6ADF-B914-6DE89463CB7C}"/>
              </a:ext>
            </a:extLst>
          </p:cNvPr>
          <p:cNvSpPr txBox="1"/>
          <p:nvPr/>
        </p:nvSpPr>
        <p:spPr>
          <a:xfrm>
            <a:off x="5349871" y="1122369"/>
            <a:ext cx="1296144" cy="415498"/>
          </a:xfrm>
          <a:prstGeom prst="rect">
            <a:avLst/>
          </a:prstGeom>
          <a:noFill/>
        </p:spPr>
        <p:txBody>
          <a:bodyPr wrap="square" rtlCol="0">
            <a:spAutoFit/>
          </a:bodyPr>
          <a:lstStyle/>
          <a:p>
            <a:pPr algn="ctr"/>
            <a:r>
              <a:rPr lang="en-US" sz="1050" b="1" dirty="0"/>
              <a:t>Unlock main chain token TX</a:t>
            </a:r>
          </a:p>
        </p:txBody>
      </p:sp>
      <p:sp>
        <p:nvSpPr>
          <p:cNvPr id="50" name="Down Arrow 49">
            <a:extLst>
              <a:ext uri="{FF2B5EF4-FFF2-40B4-BE49-F238E27FC236}">
                <a16:creationId xmlns:a16="http://schemas.microsoft.com/office/drawing/2014/main" id="{3356CAE4-1E82-1493-65C4-181419A823F5}"/>
              </a:ext>
            </a:extLst>
          </p:cNvPr>
          <p:cNvSpPr/>
          <p:nvPr/>
        </p:nvSpPr>
        <p:spPr>
          <a:xfrm>
            <a:off x="5915362" y="1543371"/>
            <a:ext cx="162018" cy="18002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dirty="0"/>
          </a:p>
        </p:txBody>
      </p:sp>
      <p:sp>
        <p:nvSpPr>
          <p:cNvPr id="51" name="TextBox 50">
            <a:extLst>
              <a:ext uri="{FF2B5EF4-FFF2-40B4-BE49-F238E27FC236}">
                <a16:creationId xmlns:a16="http://schemas.microsoft.com/office/drawing/2014/main" id="{7CB06C3A-CEB1-DA6B-CBF5-59271206986A}"/>
              </a:ext>
            </a:extLst>
          </p:cNvPr>
          <p:cNvSpPr txBox="1"/>
          <p:nvPr/>
        </p:nvSpPr>
        <p:spPr>
          <a:xfrm>
            <a:off x="3348505" y="4499891"/>
            <a:ext cx="1296144" cy="415498"/>
          </a:xfrm>
          <a:prstGeom prst="rect">
            <a:avLst/>
          </a:prstGeom>
          <a:noFill/>
        </p:spPr>
        <p:txBody>
          <a:bodyPr wrap="square" rtlCol="0">
            <a:spAutoFit/>
          </a:bodyPr>
          <a:lstStyle/>
          <a:p>
            <a:pPr algn="ctr"/>
            <a:r>
              <a:rPr lang="en-US" sz="1050" b="1" dirty="0"/>
              <a:t>Unlock sidechain token TX</a:t>
            </a:r>
          </a:p>
        </p:txBody>
      </p:sp>
      <p:sp>
        <p:nvSpPr>
          <p:cNvPr id="52" name="TextBox 51">
            <a:extLst>
              <a:ext uri="{FF2B5EF4-FFF2-40B4-BE49-F238E27FC236}">
                <a16:creationId xmlns:a16="http://schemas.microsoft.com/office/drawing/2014/main" id="{C8E04156-5CBE-C259-0288-1C8DEFFF3041}"/>
              </a:ext>
            </a:extLst>
          </p:cNvPr>
          <p:cNvSpPr txBox="1"/>
          <p:nvPr/>
        </p:nvSpPr>
        <p:spPr>
          <a:xfrm>
            <a:off x="4860673" y="4490366"/>
            <a:ext cx="1296144" cy="415498"/>
          </a:xfrm>
          <a:prstGeom prst="rect">
            <a:avLst/>
          </a:prstGeom>
          <a:noFill/>
        </p:spPr>
        <p:txBody>
          <a:bodyPr wrap="square" rtlCol="0">
            <a:spAutoFit/>
          </a:bodyPr>
          <a:lstStyle/>
          <a:p>
            <a:pPr algn="ctr"/>
            <a:r>
              <a:rPr lang="en-US" sz="1050" b="1" dirty="0"/>
              <a:t>Lock sidechain token TX</a:t>
            </a:r>
          </a:p>
        </p:txBody>
      </p:sp>
      <p:sp>
        <p:nvSpPr>
          <p:cNvPr id="53" name="Down Arrow 52">
            <a:extLst>
              <a:ext uri="{FF2B5EF4-FFF2-40B4-BE49-F238E27FC236}">
                <a16:creationId xmlns:a16="http://schemas.microsoft.com/office/drawing/2014/main" id="{52614565-D32F-232F-367D-C747A8EA4B91}"/>
              </a:ext>
            </a:extLst>
          </p:cNvPr>
          <p:cNvSpPr/>
          <p:nvPr/>
        </p:nvSpPr>
        <p:spPr>
          <a:xfrm flipV="1">
            <a:off x="5429308" y="4303678"/>
            <a:ext cx="162018" cy="180020"/>
          </a:xfrm>
          <a:prstGeom prst="downArrow">
            <a:avLst/>
          </a:prstGeom>
          <a:solidFill>
            <a:schemeClr val="accent5"/>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p:txBody>
      </p:sp>
      <p:sp>
        <p:nvSpPr>
          <p:cNvPr id="54" name="Down Arrow 53">
            <a:extLst>
              <a:ext uri="{FF2B5EF4-FFF2-40B4-BE49-F238E27FC236}">
                <a16:creationId xmlns:a16="http://schemas.microsoft.com/office/drawing/2014/main" id="{BA528201-20A7-1DB6-5849-950DD1318113}"/>
              </a:ext>
            </a:extLst>
          </p:cNvPr>
          <p:cNvSpPr/>
          <p:nvPr/>
        </p:nvSpPr>
        <p:spPr>
          <a:xfrm flipV="1">
            <a:off x="3917140" y="4311421"/>
            <a:ext cx="162018" cy="180020"/>
          </a:xfrm>
          <a:prstGeom prst="downArrow">
            <a:avLst/>
          </a:prstGeom>
          <a:solidFill>
            <a:schemeClr val="accent5"/>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p:txBody>
      </p:sp>
      <p:pic>
        <p:nvPicPr>
          <p:cNvPr id="55" name="Picture 54" descr="Notary-icon.png">
            <a:extLst>
              <a:ext uri="{FF2B5EF4-FFF2-40B4-BE49-F238E27FC236}">
                <a16:creationId xmlns:a16="http://schemas.microsoft.com/office/drawing/2014/main" id="{7E7F248F-5090-A3D1-4B48-1C8D800A3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58978" y="2323458"/>
            <a:ext cx="506220" cy="577660"/>
          </a:xfrm>
          <a:prstGeom prst="rect">
            <a:avLst/>
          </a:prstGeom>
        </p:spPr>
      </p:pic>
      <p:pic>
        <p:nvPicPr>
          <p:cNvPr id="56" name="Picture 55" descr="Notary-icon.png">
            <a:extLst>
              <a:ext uri="{FF2B5EF4-FFF2-40B4-BE49-F238E27FC236}">
                <a16:creationId xmlns:a16="http://schemas.microsoft.com/office/drawing/2014/main" id="{13595EC3-223E-895B-51B7-D1E169D66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58978" y="3223557"/>
            <a:ext cx="506220" cy="577660"/>
          </a:xfrm>
          <a:prstGeom prst="rect">
            <a:avLst/>
          </a:prstGeom>
        </p:spPr>
      </p:pic>
      <p:sp>
        <p:nvSpPr>
          <p:cNvPr id="57" name="Rounded Rectangle 56">
            <a:extLst>
              <a:ext uri="{FF2B5EF4-FFF2-40B4-BE49-F238E27FC236}">
                <a16:creationId xmlns:a16="http://schemas.microsoft.com/office/drawing/2014/main" id="{22E33E24-975B-D225-FC0A-AF8705A90536}"/>
              </a:ext>
            </a:extLst>
          </p:cNvPr>
          <p:cNvSpPr/>
          <p:nvPr/>
        </p:nvSpPr>
        <p:spPr>
          <a:xfrm rot="5400000">
            <a:off x="3548100" y="1990421"/>
            <a:ext cx="1440160" cy="2106234"/>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1350" b="1" dirty="0"/>
              <a:t>Exchange</a:t>
            </a:r>
          </a:p>
        </p:txBody>
      </p:sp>
      <p:pic>
        <p:nvPicPr>
          <p:cNvPr id="58" name="Picture 57" descr="wallet-xxl (1).png">
            <a:extLst>
              <a:ext uri="{FF2B5EF4-FFF2-40B4-BE49-F238E27FC236}">
                <a16:creationId xmlns:a16="http://schemas.microsoft.com/office/drawing/2014/main" id="{E217EE04-7FED-63BF-E1B8-7C6C94E95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146" y="2443472"/>
            <a:ext cx="301098" cy="334553"/>
          </a:xfrm>
          <a:prstGeom prst="rect">
            <a:avLst/>
          </a:prstGeom>
        </p:spPr>
      </p:pic>
      <p:pic>
        <p:nvPicPr>
          <p:cNvPr id="59" name="Picture 58" descr="wallet-xxl (1).png">
            <a:extLst>
              <a:ext uri="{FF2B5EF4-FFF2-40B4-BE49-F238E27FC236}">
                <a16:creationId xmlns:a16="http://schemas.microsoft.com/office/drawing/2014/main" id="{AE74552C-17AD-E814-34D3-79B1FA18E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146" y="3343572"/>
            <a:ext cx="301098" cy="334553"/>
          </a:xfrm>
          <a:prstGeom prst="rect">
            <a:avLst/>
          </a:prstGeom>
        </p:spPr>
      </p:pic>
      <p:cxnSp>
        <p:nvCxnSpPr>
          <p:cNvPr id="60" name="Straight Arrow Connector 59">
            <a:extLst>
              <a:ext uri="{FF2B5EF4-FFF2-40B4-BE49-F238E27FC236}">
                <a16:creationId xmlns:a16="http://schemas.microsoft.com/office/drawing/2014/main" id="{1526E639-ED1D-6624-F5BC-DFD75BD078A7}"/>
              </a:ext>
            </a:extLst>
          </p:cNvPr>
          <p:cNvCxnSpPr>
            <a:endCxn id="58" idx="0"/>
          </p:cNvCxnSpPr>
          <p:nvPr/>
        </p:nvCxnSpPr>
        <p:spPr>
          <a:xfrm>
            <a:off x="3053045" y="2083431"/>
            <a:ext cx="1068651" cy="360040"/>
          </a:xfrm>
          <a:prstGeom prst="straightConnector1">
            <a:avLst/>
          </a:prstGeom>
          <a:ln w="28575" cmpd="sng">
            <a:prstDash val="sysDash"/>
            <a:tailEnd type="arrow"/>
          </a:ln>
        </p:spPr>
        <p:style>
          <a:lnRef idx="1">
            <a:schemeClr val="accent4"/>
          </a:lnRef>
          <a:fillRef idx="0">
            <a:schemeClr val="accent4"/>
          </a:fillRef>
          <a:effectRef idx="0">
            <a:schemeClr val="accent4"/>
          </a:effectRef>
          <a:fontRef idx="minor">
            <a:schemeClr val="tx1"/>
          </a:fontRef>
        </p:style>
      </p:cxnSp>
      <p:cxnSp>
        <p:nvCxnSpPr>
          <p:cNvPr id="61" name="Straight Arrow Connector 60">
            <a:extLst>
              <a:ext uri="{FF2B5EF4-FFF2-40B4-BE49-F238E27FC236}">
                <a16:creationId xmlns:a16="http://schemas.microsoft.com/office/drawing/2014/main" id="{072651C6-B3B6-81F2-8574-5B6DA38B4657}"/>
              </a:ext>
            </a:extLst>
          </p:cNvPr>
          <p:cNvCxnSpPr>
            <a:stCxn id="58" idx="0"/>
          </p:cNvCxnSpPr>
          <p:nvPr/>
        </p:nvCxnSpPr>
        <p:spPr>
          <a:xfrm flipV="1">
            <a:off x="4121696" y="2083431"/>
            <a:ext cx="1847673" cy="360040"/>
          </a:xfrm>
          <a:prstGeom prst="straightConnector1">
            <a:avLst/>
          </a:prstGeom>
          <a:ln w="28575" cmpd="sng">
            <a:prstDash val="sysDash"/>
            <a:tailEnd type="arrow"/>
          </a:ln>
        </p:spPr>
        <p:style>
          <a:lnRef idx="1">
            <a:schemeClr val="accent4"/>
          </a:lnRef>
          <a:fillRef idx="0">
            <a:schemeClr val="accent4"/>
          </a:fillRef>
          <a:effectRef idx="0">
            <a:schemeClr val="accent4"/>
          </a:effectRef>
          <a:fontRef idx="minor">
            <a:schemeClr val="tx1"/>
          </a:fontRef>
        </p:style>
      </p:cxnSp>
      <p:cxnSp>
        <p:nvCxnSpPr>
          <p:cNvPr id="62" name="Straight Arrow Connector 61">
            <a:extLst>
              <a:ext uri="{FF2B5EF4-FFF2-40B4-BE49-F238E27FC236}">
                <a16:creationId xmlns:a16="http://schemas.microsoft.com/office/drawing/2014/main" id="{86C5A987-F6C2-D2CB-E7FD-581C4EDBD647}"/>
              </a:ext>
            </a:extLst>
          </p:cNvPr>
          <p:cNvCxnSpPr>
            <a:stCxn id="59" idx="2"/>
          </p:cNvCxnSpPr>
          <p:nvPr/>
        </p:nvCxnSpPr>
        <p:spPr>
          <a:xfrm flipH="1">
            <a:off x="4025153" y="3678124"/>
            <a:ext cx="96543" cy="265514"/>
          </a:xfrm>
          <a:prstGeom prst="straightConnector1">
            <a:avLst/>
          </a:prstGeom>
          <a:ln>
            <a:solidFill>
              <a:schemeClr val="accent5">
                <a:lumMod val="50000"/>
              </a:schemeClr>
            </a:solidFill>
            <a:prstDash val="sysDash"/>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Straight Arrow Connector 62">
            <a:extLst>
              <a:ext uri="{FF2B5EF4-FFF2-40B4-BE49-F238E27FC236}">
                <a16:creationId xmlns:a16="http://schemas.microsoft.com/office/drawing/2014/main" id="{548B6492-A92F-125C-5009-4F88630247B4}"/>
              </a:ext>
            </a:extLst>
          </p:cNvPr>
          <p:cNvCxnSpPr>
            <a:endCxn id="59" idx="2"/>
          </p:cNvCxnSpPr>
          <p:nvPr/>
        </p:nvCxnSpPr>
        <p:spPr>
          <a:xfrm flipH="1" flipV="1">
            <a:off x="4121696" y="3678124"/>
            <a:ext cx="1361619" cy="265514"/>
          </a:xfrm>
          <a:prstGeom prst="straightConnector1">
            <a:avLst/>
          </a:prstGeom>
          <a:ln>
            <a:solidFill>
              <a:schemeClr val="accent5">
                <a:lumMod val="50000"/>
              </a:schemeClr>
            </a:solidFill>
            <a:prstDash val="sysDash"/>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Straight Arrow Connector 63">
            <a:extLst>
              <a:ext uri="{FF2B5EF4-FFF2-40B4-BE49-F238E27FC236}">
                <a16:creationId xmlns:a16="http://schemas.microsoft.com/office/drawing/2014/main" id="{0EDB0691-83FC-31AF-3A5A-FCB816C2F8E1}"/>
              </a:ext>
            </a:extLst>
          </p:cNvPr>
          <p:cNvCxnSpPr>
            <a:stCxn id="55" idx="1"/>
            <a:endCxn id="58" idx="1"/>
          </p:cNvCxnSpPr>
          <p:nvPr/>
        </p:nvCxnSpPr>
        <p:spPr>
          <a:xfrm flipV="1">
            <a:off x="2965198" y="2610748"/>
            <a:ext cx="1005948" cy="1540"/>
          </a:xfrm>
          <a:prstGeom prst="straightConnector1">
            <a:avLst/>
          </a:prstGeom>
          <a:ln w="28575" cmpd="sng">
            <a:tailEnd type="arrow"/>
          </a:ln>
        </p:spPr>
        <p:style>
          <a:lnRef idx="1">
            <a:schemeClr val="accent5"/>
          </a:lnRef>
          <a:fillRef idx="0">
            <a:schemeClr val="accent5"/>
          </a:fillRef>
          <a:effectRef idx="0">
            <a:schemeClr val="accent5"/>
          </a:effectRef>
          <a:fontRef idx="minor">
            <a:schemeClr val="tx1"/>
          </a:fontRef>
        </p:style>
      </p:cxnSp>
      <p:cxnSp>
        <p:nvCxnSpPr>
          <p:cNvPr id="65" name="Straight Arrow Connector 64">
            <a:extLst>
              <a:ext uri="{FF2B5EF4-FFF2-40B4-BE49-F238E27FC236}">
                <a16:creationId xmlns:a16="http://schemas.microsoft.com/office/drawing/2014/main" id="{9552DCC6-B828-651F-D0A0-53EFA988AC6F}"/>
              </a:ext>
            </a:extLst>
          </p:cNvPr>
          <p:cNvCxnSpPr>
            <a:stCxn id="56" idx="1"/>
            <a:endCxn id="59" idx="1"/>
          </p:cNvCxnSpPr>
          <p:nvPr/>
        </p:nvCxnSpPr>
        <p:spPr>
          <a:xfrm flipV="1">
            <a:off x="2965198" y="3510848"/>
            <a:ext cx="1005948" cy="1540"/>
          </a:xfrm>
          <a:prstGeom prst="straightConnector1">
            <a:avLst/>
          </a:prstGeom>
          <a:ln w="28575" cmpd="sng">
            <a:tailEnd type="arrow"/>
          </a:ln>
        </p:spPr>
        <p:style>
          <a:lnRef idx="1">
            <a:schemeClr val="accent5"/>
          </a:lnRef>
          <a:fillRef idx="0">
            <a:schemeClr val="accent5"/>
          </a:fillRef>
          <a:effectRef idx="0">
            <a:schemeClr val="accent5"/>
          </a:effectRef>
          <a:fontRef idx="minor">
            <a:schemeClr val="tx1"/>
          </a:fontRef>
        </p:style>
      </p:cxnSp>
      <p:cxnSp>
        <p:nvCxnSpPr>
          <p:cNvPr id="66" name="Straight Arrow Connector 65">
            <a:extLst>
              <a:ext uri="{FF2B5EF4-FFF2-40B4-BE49-F238E27FC236}">
                <a16:creationId xmlns:a16="http://schemas.microsoft.com/office/drawing/2014/main" id="{9F4D6F5C-E7F4-9374-6F2D-AC9037EE8FA5}"/>
              </a:ext>
            </a:extLst>
          </p:cNvPr>
          <p:cNvCxnSpPr>
            <a:stCxn id="55" idx="1"/>
            <a:endCxn id="59" idx="1"/>
          </p:cNvCxnSpPr>
          <p:nvPr/>
        </p:nvCxnSpPr>
        <p:spPr>
          <a:xfrm>
            <a:off x="2965198" y="2612288"/>
            <a:ext cx="1005948" cy="898560"/>
          </a:xfrm>
          <a:prstGeom prst="straightConnector1">
            <a:avLst/>
          </a:prstGeom>
          <a:ln w="28575" cmpd="sng">
            <a:tailEnd type="arrow"/>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67E99DAF-24B0-135F-587A-3D57EC9BAAF2}"/>
              </a:ext>
            </a:extLst>
          </p:cNvPr>
          <p:cNvCxnSpPr>
            <a:stCxn id="56" idx="1"/>
            <a:endCxn id="58" idx="1"/>
          </p:cNvCxnSpPr>
          <p:nvPr/>
        </p:nvCxnSpPr>
        <p:spPr>
          <a:xfrm flipV="1">
            <a:off x="2965198" y="2610748"/>
            <a:ext cx="1005948" cy="901640"/>
          </a:xfrm>
          <a:prstGeom prst="straightConnector1">
            <a:avLst/>
          </a:prstGeom>
          <a:ln w="28575" cmpd="sng">
            <a:tailEnd type="arrow"/>
          </a:ln>
        </p:spPr>
        <p:style>
          <a:lnRef idx="1">
            <a:schemeClr val="accent5"/>
          </a:lnRef>
          <a:fillRef idx="0">
            <a:schemeClr val="accent5"/>
          </a:fillRef>
          <a:effectRef idx="0">
            <a:schemeClr val="accent5"/>
          </a:effectRef>
          <a:fontRef idx="minor">
            <a:schemeClr val="tx1"/>
          </a:fontRef>
        </p:style>
      </p:cxnSp>
      <p:sp>
        <p:nvSpPr>
          <p:cNvPr id="68" name="TextBox 67">
            <a:extLst>
              <a:ext uri="{FF2B5EF4-FFF2-40B4-BE49-F238E27FC236}">
                <a16:creationId xmlns:a16="http://schemas.microsoft.com/office/drawing/2014/main" id="{6E7063E5-4F10-12A8-E46F-9F4CEE9D1A93}"/>
              </a:ext>
            </a:extLst>
          </p:cNvPr>
          <p:cNvSpPr txBox="1"/>
          <p:nvPr/>
        </p:nvSpPr>
        <p:spPr>
          <a:xfrm>
            <a:off x="3269068" y="3103544"/>
            <a:ext cx="1620180" cy="230832"/>
          </a:xfrm>
          <a:prstGeom prst="rect">
            <a:avLst/>
          </a:prstGeom>
          <a:noFill/>
        </p:spPr>
        <p:txBody>
          <a:bodyPr wrap="square" rtlCol="0">
            <a:spAutoFit/>
          </a:bodyPr>
          <a:lstStyle/>
          <a:p>
            <a:pPr algn="ctr"/>
            <a:r>
              <a:rPr lang="en-US" sz="900" b="1" dirty="0"/>
              <a:t>Multi-sig wallet on sidechain</a:t>
            </a:r>
          </a:p>
        </p:txBody>
      </p:sp>
      <p:sp>
        <p:nvSpPr>
          <p:cNvPr id="69" name="TextBox 68">
            <a:extLst>
              <a:ext uri="{FF2B5EF4-FFF2-40B4-BE49-F238E27FC236}">
                <a16:creationId xmlns:a16="http://schemas.microsoft.com/office/drawing/2014/main" id="{10707DE5-E9A6-56DF-0445-CA6A3E6D86C8}"/>
              </a:ext>
            </a:extLst>
          </p:cNvPr>
          <p:cNvSpPr txBox="1"/>
          <p:nvPr/>
        </p:nvSpPr>
        <p:spPr>
          <a:xfrm>
            <a:off x="3215062" y="2803511"/>
            <a:ext cx="1728192" cy="230832"/>
          </a:xfrm>
          <a:prstGeom prst="rect">
            <a:avLst/>
          </a:prstGeom>
          <a:noFill/>
        </p:spPr>
        <p:txBody>
          <a:bodyPr wrap="square" rtlCol="0">
            <a:spAutoFit/>
          </a:bodyPr>
          <a:lstStyle/>
          <a:p>
            <a:pPr algn="ctr"/>
            <a:r>
              <a:rPr lang="en-US" sz="900" b="1" dirty="0"/>
              <a:t>Multi-sig wallet on main chain</a:t>
            </a:r>
          </a:p>
        </p:txBody>
      </p:sp>
      <p:sp>
        <p:nvSpPr>
          <p:cNvPr id="70" name="TextBox 69">
            <a:extLst>
              <a:ext uri="{FF2B5EF4-FFF2-40B4-BE49-F238E27FC236}">
                <a16:creationId xmlns:a16="http://schemas.microsoft.com/office/drawing/2014/main" id="{645788ED-6B44-E192-98B9-DA7E90E81A92}"/>
              </a:ext>
            </a:extLst>
          </p:cNvPr>
          <p:cNvSpPr txBox="1"/>
          <p:nvPr/>
        </p:nvSpPr>
        <p:spPr>
          <a:xfrm>
            <a:off x="1756900" y="2563484"/>
            <a:ext cx="756084" cy="230832"/>
          </a:xfrm>
          <a:prstGeom prst="rect">
            <a:avLst/>
          </a:prstGeom>
          <a:noFill/>
        </p:spPr>
        <p:txBody>
          <a:bodyPr wrap="square" rtlCol="0">
            <a:spAutoFit/>
          </a:bodyPr>
          <a:lstStyle/>
          <a:p>
            <a:pPr algn="ctr"/>
            <a:r>
              <a:rPr lang="en-US" sz="900" b="1" dirty="0"/>
              <a:t>Notary 1</a:t>
            </a:r>
          </a:p>
        </p:txBody>
      </p:sp>
      <p:sp>
        <p:nvSpPr>
          <p:cNvPr id="71" name="TextBox 70">
            <a:extLst>
              <a:ext uri="{FF2B5EF4-FFF2-40B4-BE49-F238E27FC236}">
                <a16:creationId xmlns:a16="http://schemas.microsoft.com/office/drawing/2014/main" id="{FDE1FB38-1350-CF62-EF62-21EA0036B1EA}"/>
              </a:ext>
            </a:extLst>
          </p:cNvPr>
          <p:cNvSpPr txBox="1"/>
          <p:nvPr/>
        </p:nvSpPr>
        <p:spPr>
          <a:xfrm>
            <a:off x="1756900" y="3472778"/>
            <a:ext cx="756084" cy="230832"/>
          </a:xfrm>
          <a:prstGeom prst="rect">
            <a:avLst/>
          </a:prstGeom>
          <a:noFill/>
        </p:spPr>
        <p:txBody>
          <a:bodyPr wrap="square" rtlCol="0">
            <a:spAutoFit/>
          </a:bodyPr>
          <a:lstStyle/>
          <a:p>
            <a:pPr algn="ctr"/>
            <a:r>
              <a:rPr lang="en-US" sz="900" b="1" dirty="0"/>
              <a:t>Notary 2</a:t>
            </a:r>
          </a:p>
        </p:txBody>
      </p:sp>
      <p:sp>
        <p:nvSpPr>
          <p:cNvPr id="72" name="TextBox 71">
            <a:extLst>
              <a:ext uri="{FF2B5EF4-FFF2-40B4-BE49-F238E27FC236}">
                <a16:creationId xmlns:a16="http://schemas.microsoft.com/office/drawing/2014/main" id="{8F0087CE-B315-9C36-A39C-D6FF55F34F8F}"/>
              </a:ext>
            </a:extLst>
          </p:cNvPr>
          <p:cNvSpPr txBox="1"/>
          <p:nvPr/>
        </p:nvSpPr>
        <p:spPr>
          <a:xfrm>
            <a:off x="2891026" y="2383464"/>
            <a:ext cx="398208" cy="230832"/>
          </a:xfrm>
          <a:prstGeom prst="rect">
            <a:avLst/>
          </a:prstGeom>
          <a:noFill/>
        </p:spPr>
        <p:txBody>
          <a:bodyPr wrap="square" rtlCol="0">
            <a:spAutoFit/>
          </a:bodyPr>
          <a:lstStyle/>
          <a:p>
            <a:r>
              <a:rPr lang="en-US" sz="900" dirty="0"/>
              <a:t>sign</a:t>
            </a:r>
          </a:p>
        </p:txBody>
      </p:sp>
      <p:sp>
        <p:nvSpPr>
          <p:cNvPr id="73" name="TextBox 72">
            <a:extLst>
              <a:ext uri="{FF2B5EF4-FFF2-40B4-BE49-F238E27FC236}">
                <a16:creationId xmlns:a16="http://schemas.microsoft.com/office/drawing/2014/main" id="{B76A3D01-DEA5-FBB2-D99B-B2850367D301}"/>
              </a:ext>
            </a:extLst>
          </p:cNvPr>
          <p:cNvSpPr txBox="1"/>
          <p:nvPr/>
        </p:nvSpPr>
        <p:spPr>
          <a:xfrm>
            <a:off x="2945032" y="3472778"/>
            <a:ext cx="432048" cy="230832"/>
          </a:xfrm>
          <a:prstGeom prst="rect">
            <a:avLst/>
          </a:prstGeom>
          <a:noFill/>
        </p:spPr>
        <p:txBody>
          <a:bodyPr wrap="square" rtlCol="0">
            <a:spAutoFit/>
          </a:bodyPr>
          <a:lstStyle/>
          <a:p>
            <a:r>
              <a:rPr lang="en-US" sz="900" dirty="0"/>
              <a:t>sign</a:t>
            </a:r>
          </a:p>
        </p:txBody>
      </p:sp>
      <p:pic>
        <p:nvPicPr>
          <p:cNvPr id="74" name="Picture 73" descr="liquid-by-blockstream.png">
            <a:extLst>
              <a:ext uri="{FF2B5EF4-FFF2-40B4-BE49-F238E27FC236}">
                <a16:creationId xmlns:a16="http://schemas.microsoft.com/office/drawing/2014/main" id="{CEAC07DD-3CC7-E406-A990-880018CFF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1138" y="4205008"/>
            <a:ext cx="1116149" cy="557378"/>
          </a:xfrm>
          <a:prstGeom prst="rect">
            <a:avLst/>
          </a:prstGeom>
        </p:spPr>
      </p:pic>
      <p:sp>
        <p:nvSpPr>
          <p:cNvPr id="76" name="Slide Number Placeholder 75">
            <a:extLst>
              <a:ext uri="{FF2B5EF4-FFF2-40B4-BE49-F238E27FC236}">
                <a16:creationId xmlns:a16="http://schemas.microsoft.com/office/drawing/2014/main" id="{BD430048-8EDE-ECD5-4F87-8E5A54FCBAE2}"/>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402517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1FA338-FBDF-464F-1171-C2D17BF8F7B5}"/>
              </a:ext>
            </a:extLst>
          </p:cNvPr>
          <p:cNvSpPr>
            <a:spLocks noGrp="1"/>
          </p:cNvSpPr>
          <p:nvPr>
            <p:ph idx="1"/>
          </p:nvPr>
        </p:nvSpPr>
        <p:spPr>
          <a:xfrm>
            <a:off x="648000" y="2608396"/>
            <a:ext cx="7920000" cy="2481353"/>
          </a:xfrm>
        </p:spPr>
        <p:txBody>
          <a:bodyPr>
            <a:normAutofit fontScale="92500" lnSpcReduction="20000"/>
          </a:bodyPr>
          <a:lstStyle/>
          <a:p>
            <a:r>
              <a:rPr lang="en-AU" dirty="0"/>
              <a:t>Achieves TX atomicity through a hash-time lock</a:t>
            </a:r>
          </a:p>
          <a:p>
            <a:pPr marL="385763" indent="-385763">
              <a:buFont typeface="+mj-lt"/>
              <a:buAutoNum type="arabicPeriod"/>
            </a:pPr>
            <a:r>
              <a:rPr lang="en-AU" sz="2200" dirty="0"/>
              <a:t>Alice generates a random number s, &amp; calculates its hash h = hash(s)</a:t>
            </a:r>
          </a:p>
          <a:p>
            <a:pPr marL="385763" indent="-385763">
              <a:buFont typeface="+mj-lt"/>
              <a:buAutoNum type="arabicPeriod"/>
            </a:pPr>
            <a:r>
              <a:rPr lang="en-AU" sz="2200" dirty="0"/>
              <a:t>Alice sends a TX to Bob, allowing him to claim BTC if he knows </a:t>
            </a:r>
            <a:r>
              <a:rPr lang="en-AU" sz="2200" i="1" dirty="0"/>
              <a:t>s</a:t>
            </a:r>
          </a:p>
          <a:p>
            <a:pPr marL="385763" indent="-385763">
              <a:buFont typeface="+mj-lt"/>
              <a:buAutoNum type="arabicPeriod"/>
            </a:pPr>
            <a:r>
              <a:rPr lang="en-AU" sz="2200" dirty="0"/>
              <a:t>Bob sends a TX to Alice, allowing her to claim ETH if she knows </a:t>
            </a:r>
            <a:r>
              <a:rPr lang="en-AU" sz="2200" i="1" dirty="0"/>
              <a:t>s</a:t>
            </a:r>
            <a:endParaRPr lang="en-AU" sz="2200" dirty="0"/>
          </a:p>
          <a:p>
            <a:pPr marL="385763" indent="-385763">
              <a:buFont typeface="+mj-lt"/>
              <a:buAutoNum type="arabicPeriod"/>
            </a:pPr>
            <a:r>
              <a:rPr lang="en-AU" sz="2200" dirty="0"/>
              <a:t>Alice claims ETH by submitting secret </a:t>
            </a:r>
            <a:r>
              <a:rPr lang="en-AU" sz="2200" i="1" dirty="0"/>
              <a:t>s</a:t>
            </a:r>
          </a:p>
          <a:p>
            <a:pPr marL="385763" indent="-385763">
              <a:buFont typeface="+mj-lt"/>
              <a:buAutoNum type="arabicPeriod"/>
            </a:pPr>
            <a:r>
              <a:rPr lang="en-AU" sz="2200" dirty="0"/>
              <a:t>Bob can claim BTC as </a:t>
            </a:r>
            <a:r>
              <a:rPr lang="en-AU" sz="2200" i="1" dirty="0"/>
              <a:t>s</a:t>
            </a:r>
            <a:r>
              <a:rPr lang="en-AU" sz="2200" dirty="0"/>
              <a:t> is now revealed on ledger</a:t>
            </a:r>
          </a:p>
          <a:p>
            <a:pPr marL="385763" indent="-385763">
              <a:buFont typeface="+mj-lt"/>
              <a:buAutoNum type="arabicPeriod"/>
            </a:pPr>
            <a:r>
              <a:rPr lang="en-AU" sz="2200" dirty="0"/>
              <a:t>If Alice doesn’t present </a:t>
            </a:r>
            <a:r>
              <a:rPr lang="en-AU" sz="2200" i="1" dirty="0"/>
              <a:t>s</a:t>
            </a:r>
            <a:r>
              <a:rPr lang="en-AU" sz="2200" dirty="0"/>
              <a:t> before timeout, each party’s locked assets can be claimed</a:t>
            </a:r>
          </a:p>
        </p:txBody>
      </p:sp>
      <p:sp>
        <p:nvSpPr>
          <p:cNvPr id="3" name="Title 2">
            <a:extLst>
              <a:ext uri="{FF2B5EF4-FFF2-40B4-BE49-F238E27FC236}">
                <a16:creationId xmlns:a16="http://schemas.microsoft.com/office/drawing/2014/main" id="{5959FE48-3427-6A32-D044-77D804C5CE27}"/>
              </a:ext>
            </a:extLst>
          </p:cNvPr>
          <p:cNvSpPr>
            <a:spLocks noGrp="1"/>
          </p:cNvSpPr>
          <p:nvPr>
            <p:ph type="title"/>
          </p:nvPr>
        </p:nvSpPr>
        <p:spPr/>
        <p:txBody>
          <a:bodyPr/>
          <a:lstStyle/>
          <a:p>
            <a:r>
              <a:rPr lang="en-AU" dirty="0"/>
              <a:t>Hash-Time Lock Contract (HTLC)</a:t>
            </a:r>
          </a:p>
        </p:txBody>
      </p:sp>
      <p:pic>
        <p:nvPicPr>
          <p:cNvPr id="5" name="Graphic 4" descr="Man outline">
            <a:extLst>
              <a:ext uri="{FF2B5EF4-FFF2-40B4-BE49-F238E27FC236}">
                <a16:creationId xmlns:a16="http://schemas.microsoft.com/office/drawing/2014/main" id="{34811201-D451-9356-95EC-34F81BA46B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8009" y="1537335"/>
            <a:ext cx="685800" cy="685800"/>
          </a:xfrm>
          <a:prstGeom prst="rect">
            <a:avLst/>
          </a:prstGeom>
        </p:spPr>
      </p:pic>
      <p:pic>
        <p:nvPicPr>
          <p:cNvPr id="7" name="Graphic 6" descr="Woman outline">
            <a:extLst>
              <a:ext uri="{FF2B5EF4-FFF2-40B4-BE49-F238E27FC236}">
                <a16:creationId xmlns:a16="http://schemas.microsoft.com/office/drawing/2014/main" id="{77A3A535-D7E4-E70E-6FDB-D928E67E8C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9891" y="1537335"/>
            <a:ext cx="685800" cy="685800"/>
          </a:xfrm>
          <a:prstGeom prst="rect">
            <a:avLst/>
          </a:prstGeom>
        </p:spPr>
      </p:pic>
      <p:sp>
        <p:nvSpPr>
          <p:cNvPr id="8" name="TextBox 7">
            <a:extLst>
              <a:ext uri="{FF2B5EF4-FFF2-40B4-BE49-F238E27FC236}">
                <a16:creationId xmlns:a16="http://schemas.microsoft.com/office/drawing/2014/main" id="{5B14E09E-18FA-D59D-8B00-27A35444C208}"/>
              </a:ext>
            </a:extLst>
          </p:cNvPr>
          <p:cNvSpPr txBox="1"/>
          <p:nvPr/>
        </p:nvSpPr>
        <p:spPr>
          <a:xfrm>
            <a:off x="616175" y="1654581"/>
            <a:ext cx="1116617" cy="507831"/>
          </a:xfrm>
          <a:prstGeom prst="rect">
            <a:avLst/>
          </a:prstGeom>
          <a:noFill/>
        </p:spPr>
        <p:txBody>
          <a:bodyPr wrap="square" rtlCol="0">
            <a:spAutoFit/>
          </a:bodyPr>
          <a:lstStyle/>
          <a:p>
            <a:pPr algn="ctr"/>
            <a:r>
              <a:rPr lang="en-AU" sz="1350" dirty="0"/>
              <a:t>s</a:t>
            </a:r>
          </a:p>
          <a:p>
            <a:pPr algn="ctr"/>
            <a:r>
              <a:rPr lang="en-AU" sz="1350" dirty="0"/>
              <a:t>h = hash(s)</a:t>
            </a:r>
          </a:p>
        </p:txBody>
      </p:sp>
      <p:grpSp>
        <p:nvGrpSpPr>
          <p:cNvPr id="4" name="Group 3">
            <a:extLst>
              <a:ext uri="{FF2B5EF4-FFF2-40B4-BE49-F238E27FC236}">
                <a16:creationId xmlns:a16="http://schemas.microsoft.com/office/drawing/2014/main" id="{8DE06D43-313E-F18C-C93C-A56AA40440EF}"/>
              </a:ext>
            </a:extLst>
          </p:cNvPr>
          <p:cNvGrpSpPr/>
          <p:nvPr/>
        </p:nvGrpSpPr>
        <p:grpSpPr>
          <a:xfrm>
            <a:off x="2075691" y="1320323"/>
            <a:ext cx="5402318" cy="308844"/>
            <a:chOff x="2767587" y="1379430"/>
            <a:chExt cx="7203091" cy="411792"/>
          </a:xfrm>
        </p:grpSpPr>
        <p:cxnSp>
          <p:nvCxnSpPr>
            <p:cNvPr id="10" name="Straight Arrow Connector 9">
              <a:extLst>
                <a:ext uri="{FF2B5EF4-FFF2-40B4-BE49-F238E27FC236}">
                  <a16:creationId xmlns:a16="http://schemas.microsoft.com/office/drawing/2014/main" id="{2DB66674-4330-A371-F6CB-6923999405B7}"/>
                </a:ext>
              </a:extLst>
            </p:cNvPr>
            <p:cNvCxnSpPr/>
            <p:nvPr/>
          </p:nvCxnSpPr>
          <p:spPr>
            <a:xfrm>
              <a:off x="2767588" y="1791222"/>
              <a:ext cx="7203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250FAF8-1535-85A4-8EB6-093D0F2A2291}"/>
                </a:ext>
              </a:extLst>
            </p:cNvPr>
            <p:cNvSpPr txBox="1"/>
            <p:nvPr/>
          </p:nvSpPr>
          <p:spPr>
            <a:xfrm>
              <a:off x="2767587" y="1379430"/>
              <a:ext cx="7203090" cy="400109"/>
            </a:xfrm>
            <a:prstGeom prst="rect">
              <a:avLst/>
            </a:prstGeom>
            <a:noFill/>
          </p:spPr>
          <p:txBody>
            <a:bodyPr wrap="square" rtlCol="0">
              <a:spAutoFit/>
            </a:bodyPr>
            <a:lstStyle/>
            <a:p>
              <a:pPr algn="ctr"/>
              <a:r>
                <a:rPr lang="en-AU" sz="1350" dirty="0"/>
                <a:t>TX{transfer 1 BTC to Bob if </a:t>
              </a:r>
              <a:r>
                <a:rPr lang="en-AU" sz="1350" i="1" dirty="0"/>
                <a:t>hash</a:t>
              </a:r>
              <a:r>
                <a:rPr lang="en-AU" sz="1350" dirty="0"/>
                <a:t>(</a:t>
              </a:r>
              <a:r>
                <a:rPr lang="en-AU" sz="1350" i="1" dirty="0"/>
                <a:t>secret</a:t>
              </a:r>
              <a:r>
                <a:rPr lang="en-AU" sz="1350" dirty="0"/>
                <a:t>) = </a:t>
              </a:r>
              <a:r>
                <a:rPr lang="en-AU" sz="1350" i="1" dirty="0"/>
                <a:t>h</a:t>
              </a:r>
              <a:r>
                <a:rPr lang="en-AU" sz="1350" dirty="0"/>
                <a:t> before timeout </a:t>
              </a:r>
              <a:r>
                <a:rPr lang="en-AU" sz="1350" i="1" dirty="0"/>
                <a:t>t</a:t>
              </a:r>
              <a:r>
                <a:rPr lang="en-AU" sz="1350" dirty="0"/>
                <a:t>}</a:t>
              </a:r>
            </a:p>
          </p:txBody>
        </p:sp>
      </p:grpSp>
      <p:grpSp>
        <p:nvGrpSpPr>
          <p:cNvPr id="6" name="Group 5">
            <a:extLst>
              <a:ext uri="{FF2B5EF4-FFF2-40B4-BE49-F238E27FC236}">
                <a16:creationId xmlns:a16="http://schemas.microsoft.com/office/drawing/2014/main" id="{73775DB7-B254-D64B-BC0A-432991E7A8D6}"/>
              </a:ext>
            </a:extLst>
          </p:cNvPr>
          <p:cNvGrpSpPr/>
          <p:nvPr/>
        </p:nvGrpSpPr>
        <p:grpSpPr>
          <a:xfrm>
            <a:off x="2075690" y="1755806"/>
            <a:ext cx="5402318" cy="300082"/>
            <a:chOff x="2767586" y="1960074"/>
            <a:chExt cx="7203091" cy="400109"/>
          </a:xfrm>
        </p:grpSpPr>
        <p:cxnSp>
          <p:nvCxnSpPr>
            <p:cNvPr id="12" name="Straight Arrow Connector 11">
              <a:extLst>
                <a:ext uri="{FF2B5EF4-FFF2-40B4-BE49-F238E27FC236}">
                  <a16:creationId xmlns:a16="http://schemas.microsoft.com/office/drawing/2014/main" id="{697AA2B6-CDDE-AF2A-A1F1-31485AD052C7}"/>
                </a:ext>
              </a:extLst>
            </p:cNvPr>
            <p:cNvCxnSpPr/>
            <p:nvPr/>
          </p:nvCxnSpPr>
          <p:spPr>
            <a:xfrm>
              <a:off x="2767587" y="2319403"/>
              <a:ext cx="720309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1047F6-055C-4ED9-A22A-5C2458BF96AA}"/>
                </a:ext>
              </a:extLst>
            </p:cNvPr>
            <p:cNvSpPr txBox="1"/>
            <p:nvPr/>
          </p:nvSpPr>
          <p:spPr>
            <a:xfrm>
              <a:off x="2767586" y="1960074"/>
              <a:ext cx="7203090" cy="400109"/>
            </a:xfrm>
            <a:prstGeom prst="rect">
              <a:avLst/>
            </a:prstGeom>
            <a:noFill/>
          </p:spPr>
          <p:txBody>
            <a:bodyPr wrap="square" rtlCol="0">
              <a:spAutoFit/>
            </a:bodyPr>
            <a:lstStyle/>
            <a:p>
              <a:pPr algn="ctr"/>
              <a:r>
                <a:rPr lang="en-AU" sz="1350" dirty="0"/>
                <a:t>TX{transfer 5 ETH to Alice if </a:t>
              </a:r>
              <a:r>
                <a:rPr lang="en-AU" sz="1350" i="1" dirty="0"/>
                <a:t>hash</a:t>
              </a:r>
              <a:r>
                <a:rPr lang="en-AU" sz="1350" dirty="0"/>
                <a:t>(</a:t>
              </a:r>
              <a:r>
                <a:rPr lang="en-AU" sz="1350" i="1" dirty="0"/>
                <a:t>secret</a:t>
              </a:r>
              <a:r>
                <a:rPr lang="en-AU" sz="1350" dirty="0"/>
                <a:t>) = </a:t>
              </a:r>
              <a:r>
                <a:rPr lang="en-AU" sz="1350" i="1" dirty="0"/>
                <a:t>h</a:t>
              </a:r>
              <a:r>
                <a:rPr lang="en-AU" sz="1350" dirty="0"/>
                <a:t> before timeout </a:t>
              </a:r>
              <a:r>
                <a:rPr lang="en-AU" sz="1350" i="1" dirty="0"/>
                <a:t>t’</a:t>
              </a:r>
              <a:r>
                <a:rPr lang="en-AU" sz="1350" dirty="0"/>
                <a:t>}</a:t>
              </a:r>
            </a:p>
          </p:txBody>
        </p:sp>
      </p:grpSp>
      <p:grpSp>
        <p:nvGrpSpPr>
          <p:cNvPr id="9" name="Group 8">
            <a:extLst>
              <a:ext uri="{FF2B5EF4-FFF2-40B4-BE49-F238E27FC236}">
                <a16:creationId xmlns:a16="http://schemas.microsoft.com/office/drawing/2014/main" id="{03F8F806-3135-1E71-E3EE-D4A7808534AC}"/>
              </a:ext>
            </a:extLst>
          </p:cNvPr>
          <p:cNvGrpSpPr/>
          <p:nvPr/>
        </p:nvGrpSpPr>
        <p:grpSpPr>
          <a:xfrm>
            <a:off x="1991139" y="2116570"/>
            <a:ext cx="2431851" cy="303302"/>
            <a:chOff x="2654851" y="2441093"/>
            <a:chExt cx="3242468" cy="404403"/>
          </a:xfrm>
        </p:grpSpPr>
        <p:cxnSp>
          <p:nvCxnSpPr>
            <p:cNvPr id="14" name="Straight Arrow Connector 13">
              <a:extLst>
                <a:ext uri="{FF2B5EF4-FFF2-40B4-BE49-F238E27FC236}">
                  <a16:creationId xmlns:a16="http://schemas.microsoft.com/office/drawing/2014/main" id="{8D4B8CDC-EBE5-675B-E7A7-CAC9EE9C7D43}"/>
                </a:ext>
              </a:extLst>
            </p:cNvPr>
            <p:cNvCxnSpPr>
              <a:cxnSpLocks/>
            </p:cNvCxnSpPr>
            <p:nvPr/>
          </p:nvCxnSpPr>
          <p:spPr>
            <a:xfrm>
              <a:off x="2767588" y="2845496"/>
              <a:ext cx="312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ACD46EE-BC14-A5CE-1015-3FA22538CB91}"/>
                </a:ext>
              </a:extLst>
            </p:cNvPr>
            <p:cNvSpPr txBox="1"/>
            <p:nvPr/>
          </p:nvSpPr>
          <p:spPr>
            <a:xfrm>
              <a:off x="2654851" y="2441093"/>
              <a:ext cx="3129731" cy="400110"/>
            </a:xfrm>
            <a:prstGeom prst="rect">
              <a:avLst/>
            </a:prstGeom>
            <a:noFill/>
          </p:spPr>
          <p:txBody>
            <a:bodyPr wrap="square" rtlCol="0">
              <a:spAutoFit/>
            </a:bodyPr>
            <a:lstStyle/>
            <a:p>
              <a:pPr algn="ctr"/>
              <a:r>
                <a:rPr lang="en-AU" sz="1350" dirty="0"/>
                <a:t>Reveal secret </a:t>
              </a:r>
              <a:r>
                <a:rPr lang="en-AU" sz="1350" i="1" dirty="0"/>
                <a:t>s</a:t>
              </a:r>
              <a:r>
                <a:rPr lang="en-AU" sz="1350" dirty="0"/>
                <a:t> to claim 5 ETH</a:t>
              </a:r>
            </a:p>
          </p:txBody>
        </p:sp>
      </p:grpSp>
      <p:grpSp>
        <p:nvGrpSpPr>
          <p:cNvPr id="15" name="Group 14">
            <a:extLst>
              <a:ext uri="{FF2B5EF4-FFF2-40B4-BE49-F238E27FC236}">
                <a16:creationId xmlns:a16="http://schemas.microsoft.com/office/drawing/2014/main" id="{4BDBAB28-9A62-D3B6-DE77-0AB73687FBC9}"/>
              </a:ext>
            </a:extLst>
          </p:cNvPr>
          <p:cNvGrpSpPr/>
          <p:nvPr/>
        </p:nvGrpSpPr>
        <p:grpSpPr>
          <a:xfrm>
            <a:off x="4538621" y="2117841"/>
            <a:ext cx="2939386" cy="302032"/>
            <a:chOff x="6051494" y="2442787"/>
            <a:chExt cx="3919181" cy="402709"/>
          </a:xfrm>
        </p:grpSpPr>
        <p:cxnSp>
          <p:nvCxnSpPr>
            <p:cNvPr id="17" name="Straight Arrow Connector 16">
              <a:extLst>
                <a:ext uri="{FF2B5EF4-FFF2-40B4-BE49-F238E27FC236}">
                  <a16:creationId xmlns:a16="http://schemas.microsoft.com/office/drawing/2014/main" id="{2750C3A3-40D8-FB1E-C5F4-3BF3F6196536}"/>
                </a:ext>
              </a:extLst>
            </p:cNvPr>
            <p:cNvCxnSpPr>
              <a:cxnSpLocks/>
            </p:cNvCxnSpPr>
            <p:nvPr/>
          </p:nvCxnSpPr>
          <p:spPr>
            <a:xfrm>
              <a:off x="6051494" y="2845496"/>
              <a:ext cx="3919181" cy="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5ADEAB8-9062-EF16-1870-874054FA8762}"/>
                </a:ext>
              </a:extLst>
            </p:cNvPr>
            <p:cNvSpPr txBox="1"/>
            <p:nvPr/>
          </p:nvSpPr>
          <p:spPr>
            <a:xfrm>
              <a:off x="6496483" y="2442787"/>
              <a:ext cx="3129730" cy="400109"/>
            </a:xfrm>
            <a:prstGeom prst="rect">
              <a:avLst/>
            </a:prstGeom>
            <a:noFill/>
          </p:spPr>
          <p:txBody>
            <a:bodyPr wrap="square" rtlCol="0">
              <a:spAutoFit/>
            </a:bodyPr>
            <a:lstStyle/>
            <a:p>
              <a:pPr algn="ctr"/>
              <a:r>
                <a:rPr lang="en-AU" sz="1350" dirty="0"/>
                <a:t>Use secret </a:t>
              </a:r>
              <a:r>
                <a:rPr lang="en-AU" sz="1350" i="1" dirty="0"/>
                <a:t>s</a:t>
              </a:r>
              <a:r>
                <a:rPr lang="en-AU" sz="1350" dirty="0"/>
                <a:t> to claim 1 BTC</a:t>
              </a:r>
            </a:p>
          </p:txBody>
        </p:sp>
      </p:grpSp>
      <p:sp>
        <p:nvSpPr>
          <p:cNvPr id="20" name="Slide Number Placeholder 19">
            <a:extLst>
              <a:ext uri="{FF2B5EF4-FFF2-40B4-BE49-F238E27FC236}">
                <a16:creationId xmlns:a16="http://schemas.microsoft.com/office/drawing/2014/main" id="{924D9109-DBB6-1103-EFF5-C8C540A61437}"/>
              </a:ext>
            </a:extLst>
          </p:cNvPr>
          <p:cNvSpPr>
            <a:spLocks noGrp="1"/>
          </p:cNvSpPr>
          <p:nvPr>
            <p:ph type="sldNum" sz="quarter" idx="4"/>
          </p:nvPr>
        </p:nvSpPr>
        <p:spPr/>
        <p:txBody>
          <a:bodyPr/>
          <a:lstStyle/>
          <a:p>
            <a:fld id="{97F98C0B-273E-428A-ABCF-EBED2BA25188}" type="slidenum">
              <a:rPr lang="en-US" smtClean="0"/>
              <a:t>16</a:t>
            </a:fld>
            <a:endParaRPr lang="en-US"/>
          </a:p>
        </p:txBody>
      </p:sp>
    </p:spTree>
    <p:extLst>
      <p:ext uri="{BB962C8B-B14F-4D97-AF65-F5344CB8AC3E}">
        <p14:creationId xmlns:p14="http://schemas.microsoft.com/office/powerpoint/2010/main" val="36642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8B9841-7276-57E6-5634-BE4E291CA63B}"/>
              </a:ext>
            </a:extLst>
          </p:cNvPr>
          <p:cNvPicPr>
            <a:picLocks noChangeAspect="1"/>
          </p:cNvPicPr>
          <p:nvPr/>
        </p:nvPicPr>
        <p:blipFill>
          <a:blip r:embed="rId3"/>
          <a:stretch>
            <a:fillRect/>
          </a:stretch>
        </p:blipFill>
        <p:spPr>
          <a:xfrm>
            <a:off x="733048" y="1179391"/>
            <a:ext cx="7677904" cy="3980697"/>
          </a:xfrm>
          <a:prstGeom prst="rect">
            <a:avLst/>
          </a:prstGeom>
        </p:spPr>
      </p:pic>
      <p:sp>
        <p:nvSpPr>
          <p:cNvPr id="2" name="Title 1">
            <a:extLst>
              <a:ext uri="{FF2B5EF4-FFF2-40B4-BE49-F238E27FC236}">
                <a16:creationId xmlns:a16="http://schemas.microsoft.com/office/drawing/2014/main" id="{1735066A-A206-698A-68AA-5BAF57CDAAFC}"/>
              </a:ext>
            </a:extLst>
          </p:cNvPr>
          <p:cNvSpPr>
            <a:spLocks noGrp="1"/>
          </p:cNvSpPr>
          <p:nvPr>
            <p:ph type="title"/>
          </p:nvPr>
        </p:nvSpPr>
        <p:spPr/>
        <p:txBody>
          <a:bodyPr/>
          <a:lstStyle/>
          <a:p>
            <a:r>
              <a:rPr lang="en-AU" dirty="0"/>
              <a:t>HTLC Using TXs</a:t>
            </a:r>
          </a:p>
        </p:txBody>
      </p:sp>
      <p:sp>
        <p:nvSpPr>
          <p:cNvPr id="5" name="Slide Number Placeholder 4">
            <a:extLst>
              <a:ext uri="{FF2B5EF4-FFF2-40B4-BE49-F238E27FC236}">
                <a16:creationId xmlns:a16="http://schemas.microsoft.com/office/drawing/2014/main" id="{9ECC8AC5-9B47-C7C0-361A-F451959250B4}"/>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216368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7E25F4-5B73-4C1E-9787-BCE3761FFFB7}"/>
              </a:ext>
            </a:extLst>
          </p:cNvPr>
          <p:cNvSpPr>
            <a:spLocks noGrp="1"/>
          </p:cNvSpPr>
          <p:nvPr>
            <p:ph idx="1"/>
          </p:nvPr>
        </p:nvSpPr>
        <p:spPr/>
        <p:txBody>
          <a:bodyPr>
            <a:normAutofit/>
          </a:bodyPr>
          <a:lstStyle/>
          <a:p>
            <a:r>
              <a:rPr lang="en-AU" dirty="0"/>
              <a:t>Blockchain interconnecting other blockchains</a:t>
            </a:r>
          </a:p>
          <a:p>
            <a:pPr lvl="1"/>
            <a:r>
              <a:rPr lang="en-AU" sz="1800" dirty="0"/>
              <a:t>Consensus protocol organises blocks containing a set of cross-chain TXs</a:t>
            </a:r>
          </a:p>
          <a:p>
            <a:pPr lvl="1"/>
            <a:r>
              <a:rPr lang="en-AU" sz="1800" dirty="0"/>
              <a:t>Provides accountability for parties issuing TXs on different blockchains</a:t>
            </a:r>
          </a:p>
          <a:p>
            <a:pPr lvl="1"/>
            <a:r>
              <a:rPr lang="en-AU" sz="1800" dirty="0"/>
              <a:t>Provides a holistic view of each underlying blockchain</a:t>
            </a:r>
          </a:p>
          <a:p>
            <a:r>
              <a:rPr lang="en-AU" dirty="0"/>
              <a:t>Focus on data &amp; digital assets</a:t>
            </a:r>
          </a:p>
          <a:p>
            <a:r>
              <a:rPr lang="en-AU" dirty="0"/>
              <a:t>Mostly based on hub &amp; spoke model</a:t>
            </a:r>
          </a:p>
          <a:p>
            <a:r>
              <a:rPr lang="en-AU" dirty="0"/>
              <a:t>Examples</a:t>
            </a:r>
          </a:p>
          <a:p>
            <a:pPr lvl="1"/>
            <a:r>
              <a:rPr lang="en-AU" sz="1800" dirty="0"/>
              <a:t>Cosmos</a:t>
            </a:r>
          </a:p>
          <a:p>
            <a:pPr lvl="1"/>
            <a:r>
              <a:rPr lang="en-AU" sz="1800" dirty="0"/>
              <a:t>Polkadot</a:t>
            </a:r>
          </a:p>
          <a:p>
            <a:pPr lvl="1"/>
            <a:r>
              <a:rPr lang="en-AU" sz="1800" dirty="0"/>
              <a:t>Cardano</a:t>
            </a:r>
          </a:p>
        </p:txBody>
      </p:sp>
      <p:sp>
        <p:nvSpPr>
          <p:cNvPr id="3" name="Title 2">
            <a:extLst>
              <a:ext uri="{FF2B5EF4-FFF2-40B4-BE49-F238E27FC236}">
                <a16:creationId xmlns:a16="http://schemas.microsoft.com/office/drawing/2014/main" id="{C39CA917-FE01-CE5B-9EA7-8C5C0A104941}"/>
              </a:ext>
            </a:extLst>
          </p:cNvPr>
          <p:cNvSpPr>
            <a:spLocks noGrp="1"/>
          </p:cNvSpPr>
          <p:nvPr>
            <p:ph type="title"/>
          </p:nvPr>
        </p:nvSpPr>
        <p:spPr/>
        <p:txBody>
          <a:bodyPr/>
          <a:lstStyle/>
          <a:p>
            <a:r>
              <a:rPr lang="en-AU" dirty="0"/>
              <a:t>Blockchain of Blockchains</a:t>
            </a:r>
          </a:p>
        </p:txBody>
      </p:sp>
      <p:sp>
        <p:nvSpPr>
          <p:cNvPr id="4" name="Oval 3">
            <a:extLst>
              <a:ext uri="{FF2B5EF4-FFF2-40B4-BE49-F238E27FC236}">
                <a16:creationId xmlns:a16="http://schemas.microsoft.com/office/drawing/2014/main" id="{393C45A4-A192-A668-A5C9-448A79D2A753}"/>
              </a:ext>
            </a:extLst>
          </p:cNvPr>
          <p:cNvSpPr/>
          <p:nvPr/>
        </p:nvSpPr>
        <p:spPr>
          <a:xfrm>
            <a:off x="7412208" y="3630050"/>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5" name="Oval 4">
            <a:extLst>
              <a:ext uri="{FF2B5EF4-FFF2-40B4-BE49-F238E27FC236}">
                <a16:creationId xmlns:a16="http://schemas.microsoft.com/office/drawing/2014/main" id="{3FC1B3CB-44C3-FF10-462E-F1372B8B54F0}"/>
              </a:ext>
            </a:extLst>
          </p:cNvPr>
          <p:cNvSpPr/>
          <p:nvPr/>
        </p:nvSpPr>
        <p:spPr>
          <a:xfrm>
            <a:off x="6698273" y="2998763"/>
            <a:ext cx="270000" cy="27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 name="Oval 5">
            <a:extLst>
              <a:ext uri="{FF2B5EF4-FFF2-40B4-BE49-F238E27FC236}">
                <a16:creationId xmlns:a16="http://schemas.microsoft.com/office/drawing/2014/main" id="{09A2D7D7-B136-6156-1BB1-BCDB2412B167}"/>
              </a:ext>
            </a:extLst>
          </p:cNvPr>
          <p:cNvSpPr/>
          <p:nvPr/>
        </p:nvSpPr>
        <p:spPr>
          <a:xfrm>
            <a:off x="8120868" y="2998763"/>
            <a:ext cx="270000" cy="27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 name="Oval 6">
            <a:extLst>
              <a:ext uri="{FF2B5EF4-FFF2-40B4-BE49-F238E27FC236}">
                <a16:creationId xmlns:a16="http://schemas.microsoft.com/office/drawing/2014/main" id="{F5762387-2759-CB2A-93A9-6D1E40AE7DE8}"/>
              </a:ext>
            </a:extLst>
          </p:cNvPr>
          <p:cNvSpPr/>
          <p:nvPr/>
        </p:nvSpPr>
        <p:spPr>
          <a:xfrm>
            <a:off x="6698273" y="4284198"/>
            <a:ext cx="270000" cy="2700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 name="Oval 7">
            <a:extLst>
              <a:ext uri="{FF2B5EF4-FFF2-40B4-BE49-F238E27FC236}">
                <a16:creationId xmlns:a16="http://schemas.microsoft.com/office/drawing/2014/main" id="{C42C190B-B3BA-D974-23FB-311E635FDEB9}"/>
              </a:ext>
            </a:extLst>
          </p:cNvPr>
          <p:cNvSpPr/>
          <p:nvPr/>
        </p:nvSpPr>
        <p:spPr>
          <a:xfrm>
            <a:off x="8120868" y="4206750"/>
            <a:ext cx="270000" cy="27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10" name="Straight Connector 9">
            <a:extLst>
              <a:ext uri="{FF2B5EF4-FFF2-40B4-BE49-F238E27FC236}">
                <a16:creationId xmlns:a16="http://schemas.microsoft.com/office/drawing/2014/main" id="{2718C8F9-F4D3-7CBD-5D49-63E63335E12E}"/>
              </a:ext>
            </a:extLst>
          </p:cNvPr>
          <p:cNvCxnSpPr>
            <a:stCxn id="5" idx="5"/>
            <a:endCxn id="4" idx="1"/>
          </p:cNvCxnSpPr>
          <p:nvPr/>
        </p:nvCxnSpPr>
        <p:spPr>
          <a:xfrm>
            <a:off x="6928733" y="3229223"/>
            <a:ext cx="523016" cy="440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A87F6C-B347-9995-3FDE-1EBA15A55364}"/>
              </a:ext>
            </a:extLst>
          </p:cNvPr>
          <p:cNvCxnSpPr>
            <a:cxnSpLocks/>
            <a:stCxn id="8" idx="1"/>
            <a:endCxn id="4" idx="5"/>
          </p:cNvCxnSpPr>
          <p:nvPr/>
        </p:nvCxnSpPr>
        <p:spPr>
          <a:xfrm flipH="1" flipV="1">
            <a:off x="7642667" y="3860511"/>
            <a:ext cx="517742" cy="385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F6C0B7-3F65-1DC3-1640-7F7DE91E61EE}"/>
              </a:ext>
            </a:extLst>
          </p:cNvPr>
          <p:cNvCxnSpPr>
            <a:cxnSpLocks/>
            <a:stCxn id="7" idx="7"/>
            <a:endCxn id="4" idx="3"/>
          </p:cNvCxnSpPr>
          <p:nvPr/>
        </p:nvCxnSpPr>
        <p:spPr>
          <a:xfrm flipV="1">
            <a:off x="6928733" y="3860511"/>
            <a:ext cx="523016" cy="463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E7A2AD-2B91-8AE5-DC59-3D117FFF15C5}"/>
              </a:ext>
            </a:extLst>
          </p:cNvPr>
          <p:cNvCxnSpPr>
            <a:cxnSpLocks/>
            <a:stCxn id="6" idx="3"/>
            <a:endCxn id="4" idx="7"/>
          </p:cNvCxnSpPr>
          <p:nvPr/>
        </p:nvCxnSpPr>
        <p:spPr>
          <a:xfrm flipH="1">
            <a:off x="7642667" y="3229223"/>
            <a:ext cx="517742" cy="440369"/>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85B78302-7B87-658D-A8E5-3720B409BB67}"/>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55762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0B29E-1DE3-4467-E7C9-6855678A460C}"/>
              </a:ext>
            </a:extLst>
          </p:cNvPr>
          <p:cNvSpPr>
            <a:spLocks noGrp="1"/>
          </p:cNvSpPr>
          <p:nvPr>
            <p:ph idx="1"/>
          </p:nvPr>
        </p:nvSpPr>
        <p:spPr>
          <a:xfrm>
            <a:off x="647700" y="3338513"/>
            <a:ext cx="7912100" cy="1833562"/>
          </a:xfrm>
        </p:spPr>
        <p:txBody>
          <a:bodyPr>
            <a:normAutofit fontScale="85000" lnSpcReduction="20000"/>
          </a:bodyPr>
          <a:lstStyle/>
          <a:p>
            <a:r>
              <a:rPr lang="en-AU" dirty="0"/>
              <a:t>Cosmos Hub is a PoS blockchain</a:t>
            </a:r>
          </a:p>
          <a:p>
            <a:r>
              <a:rPr lang="en-AU" dirty="0"/>
              <a:t>Inter Blockchain Communication (IBC) protocol connects blockchains through Cosmos Hub</a:t>
            </a:r>
          </a:p>
          <a:p>
            <a:pPr lvl="1"/>
            <a:r>
              <a:rPr lang="en-AU" sz="2100" dirty="0"/>
              <a:t>IBC passes certificates about TXs or ledger states</a:t>
            </a:r>
          </a:p>
          <a:p>
            <a:r>
              <a:rPr lang="en-AU" dirty="0"/>
              <a:t>Application Blockchain Interface (ABCI) connects Tendermint replication engine &amp; ledger</a:t>
            </a:r>
          </a:p>
          <a:p>
            <a:r>
              <a:rPr lang="en-AU" dirty="0"/>
              <a:t>Peg zones are like pegged sidechains</a:t>
            </a:r>
          </a:p>
        </p:txBody>
      </p:sp>
      <p:sp>
        <p:nvSpPr>
          <p:cNvPr id="3" name="Title 2">
            <a:extLst>
              <a:ext uri="{FF2B5EF4-FFF2-40B4-BE49-F238E27FC236}">
                <a16:creationId xmlns:a16="http://schemas.microsoft.com/office/drawing/2014/main" id="{9091E3A5-1E1C-9C29-3C62-0948A16B1486}"/>
              </a:ext>
            </a:extLst>
          </p:cNvPr>
          <p:cNvSpPr>
            <a:spLocks noGrp="1"/>
          </p:cNvSpPr>
          <p:nvPr>
            <p:ph type="title"/>
          </p:nvPr>
        </p:nvSpPr>
        <p:spPr>
          <a:xfrm>
            <a:off x="648000" y="287999"/>
            <a:ext cx="6631640" cy="648000"/>
          </a:xfrm>
        </p:spPr>
        <p:txBody>
          <a:bodyPr/>
          <a:lstStyle/>
          <a:p>
            <a:r>
              <a:rPr lang="en-AU" dirty="0"/>
              <a:t>Cosmos</a:t>
            </a:r>
          </a:p>
        </p:txBody>
      </p:sp>
      <p:sp>
        <p:nvSpPr>
          <p:cNvPr id="6" name="Slide Number Placeholder 5">
            <a:extLst>
              <a:ext uri="{FF2B5EF4-FFF2-40B4-BE49-F238E27FC236}">
                <a16:creationId xmlns:a16="http://schemas.microsoft.com/office/drawing/2014/main" id="{C654DD2B-EA9C-6A60-E256-47514D1FF026}"/>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19</a:t>
            </a:fld>
            <a:endParaRPr lang="en-US"/>
          </a:p>
        </p:txBody>
      </p:sp>
      <p:pic>
        <p:nvPicPr>
          <p:cNvPr id="2050" name="Picture 2">
            <a:extLst>
              <a:ext uri="{FF2B5EF4-FFF2-40B4-BE49-F238E27FC236}">
                <a16:creationId xmlns:a16="http://schemas.microsoft.com/office/drawing/2014/main" id="{AECEC93D-5A14-5763-31B5-DFFB3BA513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30" b="11648"/>
          <a:stretch/>
        </p:blipFill>
        <p:spPr bwMode="auto">
          <a:xfrm>
            <a:off x="1111665" y="1138432"/>
            <a:ext cx="6920670" cy="216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D8C4D9-5104-04DB-C74F-995721F7D422}"/>
              </a:ext>
            </a:extLst>
          </p:cNvPr>
          <p:cNvSpPr txBox="1"/>
          <p:nvPr/>
        </p:nvSpPr>
        <p:spPr>
          <a:xfrm>
            <a:off x="342900" y="2545923"/>
            <a:ext cx="2447780" cy="738664"/>
          </a:xfrm>
          <a:prstGeom prst="rect">
            <a:avLst/>
          </a:prstGeom>
          <a:noFill/>
        </p:spPr>
        <p:txBody>
          <a:bodyPr wrap="square">
            <a:spAutoFit/>
          </a:bodyPr>
          <a:lstStyle/>
          <a:p>
            <a:r>
              <a:rPr lang="en-AU" sz="1050" dirty="0"/>
              <a:t>Source: </a:t>
            </a:r>
            <a:r>
              <a:rPr lang="en-AU" sz="1050" dirty="0">
                <a:hlinkClick r:id="rId4"/>
              </a:rPr>
              <a:t>https://medium.com/@davekaj/blockchain-interoperability-cosmos-vs-polkadot-48097d54d2e2</a:t>
            </a:r>
            <a:r>
              <a:rPr lang="en-AU" sz="1050" dirty="0"/>
              <a:t> </a:t>
            </a:r>
          </a:p>
        </p:txBody>
      </p:sp>
    </p:spTree>
    <p:extLst>
      <p:ext uri="{BB962C8B-B14F-4D97-AF65-F5344CB8AC3E}">
        <p14:creationId xmlns:p14="http://schemas.microsoft.com/office/powerpoint/2010/main" val="400009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p:txBody>
          <a:bodyPr>
            <a:normAutofit/>
          </a:bodyPr>
          <a:lstStyle/>
          <a:p>
            <a:r>
              <a:rPr lang="en-AU" dirty="0"/>
              <a:t>Interoperability &amp; standards</a:t>
            </a:r>
          </a:p>
          <a:p>
            <a:r>
              <a:rPr lang="en-AU" dirty="0"/>
              <a:t>Blockchain interoperability</a:t>
            </a:r>
          </a:p>
          <a:p>
            <a:pPr lvl="1"/>
            <a:r>
              <a:rPr lang="en-AU" sz="1800" dirty="0"/>
              <a:t>Notary schemes, oracles, slidechains, atomic swap, blockchain of blockchains</a:t>
            </a:r>
          </a:p>
          <a:p>
            <a:r>
              <a:rPr lang="en-AU" dirty="0"/>
              <a:t>Layer 2 mechanisms</a:t>
            </a:r>
          </a:p>
          <a:p>
            <a:pPr lvl="1"/>
            <a:r>
              <a:rPr lang="en-AU" sz="1800" dirty="0"/>
              <a:t>State channels, Rollups, &amp; Plasma</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p:txBody>
          <a:bodyPr/>
          <a:lstStyle/>
          <a:p>
            <a:r>
              <a:rPr lang="en-AU" dirty="0"/>
              <a:t>Outline</a:t>
            </a:r>
          </a:p>
        </p:txBody>
      </p:sp>
      <p:sp>
        <p:nvSpPr>
          <p:cNvPr id="3" name="Slide Number Placeholder 2">
            <a:extLst>
              <a:ext uri="{FF2B5EF4-FFF2-40B4-BE49-F238E27FC236}">
                <a16:creationId xmlns:a16="http://schemas.microsoft.com/office/drawing/2014/main" id="{B997F8CD-6D8C-62D9-B814-90572004D5C3}"/>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9F3BB09-9E15-21B9-B876-386A7FCCC98D}"/>
              </a:ext>
            </a:extLst>
          </p:cNvPr>
          <p:cNvSpPr>
            <a:spLocks noGrp="1"/>
          </p:cNvSpPr>
          <p:nvPr>
            <p:ph idx="1"/>
          </p:nvPr>
        </p:nvSpPr>
        <p:spPr>
          <a:xfrm>
            <a:off x="648000" y="1273324"/>
            <a:ext cx="4310864" cy="3574285"/>
          </a:xfrm>
        </p:spPr>
        <p:txBody>
          <a:bodyPr>
            <a:normAutofit fontScale="77500" lnSpcReduction="20000"/>
          </a:bodyPr>
          <a:lstStyle/>
          <a:p>
            <a:r>
              <a:rPr lang="en-AU" b="0" i="0" dirty="0">
                <a:solidFill>
                  <a:srgbClr val="000000"/>
                </a:solidFill>
                <a:effectLst/>
                <a:latin typeface="Open Sans" panose="020B0606030504020204" pitchFamily="34" charset="0"/>
              </a:rPr>
              <a:t>PoS blockchain</a:t>
            </a:r>
          </a:p>
          <a:p>
            <a:pPr marL="385763" indent="-385763">
              <a:buFont typeface="+mj-lt"/>
              <a:buAutoNum type="alphaUcPeriod"/>
            </a:pPr>
            <a:r>
              <a:rPr lang="en-AU" b="0" i="0" dirty="0">
                <a:solidFill>
                  <a:srgbClr val="000000"/>
                </a:solidFill>
                <a:effectLst/>
                <a:latin typeface="Open Sans" panose="020B0606030504020204" pitchFamily="34" charset="0"/>
              </a:rPr>
              <a:t>Relay chain – core that manages cross-chain interoperability &amp; consensus</a:t>
            </a:r>
          </a:p>
          <a:p>
            <a:pPr marL="385763" indent="-385763">
              <a:buFont typeface="+mj-lt"/>
              <a:buAutoNum type="alphaUcPeriod"/>
            </a:pPr>
            <a:r>
              <a:rPr lang="en-AU" b="0" i="0" dirty="0">
                <a:solidFill>
                  <a:srgbClr val="000000"/>
                </a:solidFill>
                <a:effectLst/>
                <a:latin typeface="Open Sans" panose="020B0606030504020204" pitchFamily="34" charset="0"/>
              </a:rPr>
              <a:t>Parachains – </a:t>
            </a:r>
            <a:r>
              <a:rPr lang="en-AU" dirty="0">
                <a:solidFill>
                  <a:srgbClr val="000000"/>
                </a:solidFill>
                <a:latin typeface="Open Sans" panose="020B0606030504020204" pitchFamily="34" charset="0"/>
              </a:rPr>
              <a:t>h</a:t>
            </a:r>
            <a:r>
              <a:rPr lang="en-AU" b="0" i="0" dirty="0">
                <a:solidFill>
                  <a:srgbClr val="000000"/>
                </a:solidFill>
                <a:effectLst/>
                <a:latin typeface="Open Sans" panose="020B0606030504020204" pitchFamily="34" charset="0"/>
              </a:rPr>
              <a:t>eterogeneous blockchains connected to Polkadot</a:t>
            </a:r>
            <a:endParaRPr lang="en-AU" dirty="0">
              <a:solidFill>
                <a:srgbClr val="000000"/>
              </a:solidFill>
              <a:latin typeface="Open Sans" panose="020B0606030504020204" pitchFamily="34" charset="0"/>
            </a:endParaRPr>
          </a:p>
          <a:p>
            <a:pPr marL="385763" indent="-385763">
              <a:buFont typeface="+mj-lt"/>
              <a:buAutoNum type="alphaUcPeriod"/>
            </a:pPr>
            <a:r>
              <a:rPr lang="en-AU" b="0" i="0" dirty="0">
                <a:solidFill>
                  <a:srgbClr val="000000"/>
                </a:solidFill>
                <a:effectLst/>
                <a:latin typeface="Open Sans" panose="020B0606030504020204" pitchFamily="34" charset="0"/>
              </a:rPr>
              <a:t>Parathreads – similar to parachains but based on pay-as-you-go model</a:t>
            </a:r>
          </a:p>
          <a:p>
            <a:pPr marL="385763" indent="-385763">
              <a:buFont typeface="+mj-lt"/>
              <a:buAutoNum type="alphaUcPeriod"/>
            </a:pPr>
            <a:r>
              <a:rPr lang="en-AU" b="0" i="0" dirty="0">
                <a:solidFill>
                  <a:srgbClr val="000000"/>
                </a:solidFill>
                <a:effectLst/>
                <a:latin typeface="Open Sans" panose="020B0606030504020204" pitchFamily="34" charset="0"/>
              </a:rPr>
              <a:t>Bridges – allow connection with external networks</a:t>
            </a:r>
          </a:p>
          <a:p>
            <a:pPr marL="385763" indent="-385763">
              <a:buFont typeface="+mj-lt"/>
              <a:buAutoNum type="alphaUcPeriod"/>
            </a:pPr>
            <a:r>
              <a:rPr lang="en-AU" b="0" i="0" dirty="0">
                <a:solidFill>
                  <a:srgbClr val="000000"/>
                </a:solidFill>
                <a:effectLst/>
                <a:latin typeface="Open Sans" panose="020B0606030504020204" pitchFamily="34" charset="0"/>
              </a:rPr>
              <a:t>Collators – produce valid parachain blocks</a:t>
            </a:r>
          </a:p>
          <a:p>
            <a:pPr marL="385763" indent="-385763">
              <a:buFont typeface="+mj-lt"/>
              <a:buAutoNum type="alphaUcPeriod"/>
            </a:pPr>
            <a:r>
              <a:rPr lang="en-AU" b="0" i="0" dirty="0">
                <a:solidFill>
                  <a:srgbClr val="000000"/>
                </a:solidFill>
                <a:effectLst/>
                <a:latin typeface="Open Sans" panose="020B0606030504020204" pitchFamily="34" charset="0"/>
              </a:rPr>
              <a:t>Validators – responsible for proposing a parachain block to relay chain</a:t>
            </a:r>
            <a:endParaRPr lang="en-AU" dirty="0"/>
          </a:p>
        </p:txBody>
      </p:sp>
      <p:sp>
        <p:nvSpPr>
          <p:cNvPr id="3" name="Title 2">
            <a:extLst>
              <a:ext uri="{FF2B5EF4-FFF2-40B4-BE49-F238E27FC236}">
                <a16:creationId xmlns:a16="http://schemas.microsoft.com/office/drawing/2014/main" id="{368A73E5-B2B6-CBAC-1B36-B079ECCC07D3}"/>
              </a:ext>
            </a:extLst>
          </p:cNvPr>
          <p:cNvSpPr>
            <a:spLocks noGrp="1"/>
          </p:cNvSpPr>
          <p:nvPr>
            <p:ph type="title"/>
          </p:nvPr>
        </p:nvSpPr>
        <p:spPr/>
        <p:txBody>
          <a:bodyPr/>
          <a:lstStyle/>
          <a:p>
            <a:r>
              <a:rPr lang="en-AU" dirty="0"/>
              <a:t>Polkadot</a:t>
            </a:r>
          </a:p>
        </p:txBody>
      </p:sp>
      <p:pic>
        <p:nvPicPr>
          <p:cNvPr id="5" name="Picture 4">
            <a:extLst>
              <a:ext uri="{FF2B5EF4-FFF2-40B4-BE49-F238E27FC236}">
                <a16:creationId xmlns:a16="http://schemas.microsoft.com/office/drawing/2014/main" id="{06B9B83D-0FE9-A4EC-2DD6-3F8A8AB2DFD0}"/>
              </a:ext>
            </a:extLst>
          </p:cNvPr>
          <p:cNvPicPr>
            <a:picLocks noChangeAspect="1"/>
          </p:cNvPicPr>
          <p:nvPr/>
        </p:nvPicPr>
        <p:blipFill rotWithShape="1">
          <a:blip r:embed="rId3"/>
          <a:srcRect t="20069" r="50000"/>
          <a:stretch/>
        </p:blipFill>
        <p:spPr>
          <a:xfrm>
            <a:off x="5064370" y="1309860"/>
            <a:ext cx="3643737" cy="3883296"/>
          </a:xfrm>
          <a:prstGeom prst="rect">
            <a:avLst/>
          </a:prstGeom>
        </p:spPr>
      </p:pic>
      <p:pic>
        <p:nvPicPr>
          <p:cNvPr id="10" name="Picture 9">
            <a:extLst>
              <a:ext uri="{FF2B5EF4-FFF2-40B4-BE49-F238E27FC236}">
                <a16:creationId xmlns:a16="http://schemas.microsoft.com/office/drawing/2014/main" id="{DD96ACB8-B660-63BD-2A76-C8118470307C}"/>
              </a:ext>
            </a:extLst>
          </p:cNvPr>
          <p:cNvPicPr>
            <a:picLocks noChangeAspect="1"/>
          </p:cNvPicPr>
          <p:nvPr/>
        </p:nvPicPr>
        <p:blipFill rotWithShape="1">
          <a:blip r:embed="rId3"/>
          <a:srcRect l="33047" t="83200" r="63539" b="11202"/>
          <a:stretch/>
        </p:blipFill>
        <p:spPr>
          <a:xfrm>
            <a:off x="5832821" y="3673658"/>
            <a:ext cx="226841" cy="247944"/>
          </a:xfrm>
          <a:prstGeom prst="rect">
            <a:avLst/>
          </a:prstGeom>
        </p:spPr>
      </p:pic>
      <p:pic>
        <p:nvPicPr>
          <p:cNvPr id="11" name="Picture 10">
            <a:extLst>
              <a:ext uri="{FF2B5EF4-FFF2-40B4-BE49-F238E27FC236}">
                <a16:creationId xmlns:a16="http://schemas.microsoft.com/office/drawing/2014/main" id="{69ADC0CC-D0B9-ED52-2756-DFBA2EAFD189}"/>
              </a:ext>
            </a:extLst>
          </p:cNvPr>
          <p:cNvPicPr>
            <a:picLocks noChangeAspect="1"/>
          </p:cNvPicPr>
          <p:nvPr/>
        </p:nvPicPr>
        <p:blipFill rotWithShape="1">
          <a:blip r:embed="rId3"/>
          <a:srcRect l="33047" t="83200" r="63539" b="11202"/>
          <a:stretch/>
        </p:blipFill>
        <p:spPr>
          <a:xfrm>
            <a:off x="5008100" y="4025351"/>
            <a:ext cx="226841" cy="247944"/>
          </a:xfrm>
          <a:prstGeom prst="rect">
            <a:avLst/>
          </a:prstGeom>
        </p:spPr>
      </p:pic>
      <p:sp>
        <p:nvSpPr>
          <p:cNvPr id="12" name="TextBox 11">
            <a:extLst>
              <a:ext uri="{FF2B5EF4-FFF2-40B4-BE49-F238E27FC236}">
                <a16:creationId xmlns:a16="http://schemas.microsoft.com/office/drawing/2014/main" id="{76681754-7FA2-D419-22C2-DA2C431726E9}"/>
              </a:ext>
            </a:extLst>
          </p:cNvPr>
          <p:cNvSpPr txBox="1"/>
          <p:nvPr/>
        </p:nvSpPr>
        <p:spPr>
          <a:xfrm>
            <a:off x="5892606" y="3722424"/>
            <a:ext cx="126610" cy="219291"/>
          </a:xfrm>
          <a:prstGeom prst="rect">
            <a:avLst/>
          </a:prstGeom>
          <a:solidFill>
            <a:srgbClr val="1D5EF9"/>
          </a:solidFill>
        </p:spPr>
        <p:txBody>
          <a:bodyPr wrap="square" rtlCol="0">
            <a:spAutoFit/>
          </a:bodyPr>
          <a:lstStyle/>
          <a:p>
            <a:pPr algn="ctr"/>
            <a:r>
              <a:rPr lang="en-AU" sz="825" dirty="0">
                <a:solidFill>
                  <a:schemeClr val="bg1"/>
                </a:solidFill>
                <a:latin typeface="Times" pitchFamily="2" charset="0"/>
              </a:rPr>
              <a:t>F</a:t>
            </a:r>
          </a:p>
        </p:txBody>
      </p:sp>
      <p:sp>
        <p:nvSpPr>
          <p:cNvPr id="13" name="TextBox 12">
            <a:extLst>
              <a:ext uri="{FF2B5EF4-FFF2-40B4-BE49-F238E27FC236}">
                <a16:creationId xmlns:a16="http://schemas.microsoft.com/office/drawing/2014/main" id="{A661A6DE-EDE2-471E-F73A-796B8F60B240}"/>
              </a:ext>
            </a:extLst>
          </p:cNvPr>
          <p:cNvSpPr txBox="1"/>
          <p:nvPr/>
        </p:nvSpPr>
        <p:spPr>
          <a:xfrm>
            <a:off x="5059094" y="4076099"/>
            <a:ext cx="126610" cy="219291"/>
          </a:xfrm>
          <a:prstGeom prst="rect">
            <a:avLst/>
          </a:prstGeom>
          <a:solidFill>
            <a:srgbClr val="1D5EF9"/>
          </a:solidFill>
        </p:spPr>
        <p:txBody>
          <a:bodyPr wrap="square" rtlCol="0">
            <a:spAutoFit/>
          </a:bodyPr>
          <a:lstStyle/>
          <a:p>
            <a:pPr algn="ctr"/>
            <a:r>
              <a:rPr lang="en-AU" sz="825" dirty="0">
                <a:solidFill>
                  <a:schemeClr val="bg1"/>
                </a:solidFill>
                <a:latin typeface="Times" pitchFamily="2" charset="0"/>
              </a:rPr>
              <a:t>E</a:t>
            </a:r>
          </a:p>
        </p:txBody>
      </p:sp>
      <p:sp>
        <p:nvSpPr>
          <p:cNvPr id="4" name="Slide Number Placeholder 3">
            <a:extLst>
              <a:ext uri="{FF2B5EF4-FFF2-40B4-BE49-F238E27FC236}">
                <a16:creationId xmlns:a16="http://schemas.microsoft.com/office/drawing/2014/main" id="{ADC6ADC3-B7AD-5467-F695-4B36B804CC2B}"/>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2810672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C649C-F1F4-40D7-FDF4-32ACF10B7A39}"/>
              </a:ext>
            </a:extLst>
          </p:cNvPr>
          <p:cNvSpPr>
            <a:spLocks noGrp="1"/>
          </p:cNvSpPr>
          <p:nvPr>
            <p:ph type="body" sz="quarter" idx="10"/>
          </p:nvPr>
        </p:nvSpPr>
        <p:spPr/>
        <p:txBody>
          <a:bodyPr/>
          <a:lstStyle/>
          <a:p>
            <a:r>
              <a:rPr lang="en-AU" dirty="0"/>
              <a:t>Layer 2 Mechanisms</a:t>
            </a:r>
          </a:p>
        </p:txBody>
      </p:sp>
    </p:spTree>
    <p:extLst>
      <p:ext uri="{BB962C8B-B14F-4D97-AF65-F5344CB8AC3E}">
        <p14:creationId xmlns:p14="http://schemas.microsoft.com/office/powerpoint/2010/main" val="1839821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464F4-A928-49F4-B228-B83278B46914}"/>
              </a:ext>
            </a:extLst>
          </p:cNvPr>
          <p:cNvSpPr>
            <a:spLocks noGrp="1"/>
          </p:cNvSpPr>
          <p:nvPr>
            <p:ph idx="1"/>
          </p:nvPr>
        </p:nvSpPr>
        <p:spPr>
          <a:xfrm>
            <a:off x="648000" y="1273324"/>
            <a:ext cx="4212032" cy="3816425"/>
          </a:xfrm>
        </p:spPr>
        <p:txBody>
          <a:bodyPr>
            <a:normAutofit/>
          </a:bodyPr>
          <a:lstStyle/>
          <a:p>
            <a:r>
              <a:rPr lang="en-AU" dirty="0"/>
              <a:t>Layer 0 – Main/base blockchain </a:t>
            </a:r>
          </a:p>
          <a:p>
            <a:r>
              <a:rPr lang="en-AU" dirty="0"/>
              <a:t>Layer 1 – Sidechains</a:t>
            </a:r>
          </a:p>
          <a:p>
            <a:pPr lvl="1"/>
            <a:r>
              <a:rPr lang="en-AU" sz="1800" dirty="0"/>
              <a:t>Change in base protocol, e.g., low difficulty, PoW to PoS/PoA, large block size, &amp; sharding</a:t>
            </a:r>
          </a:p>
          <a:p>
            <a:r>
              <a:rPr lang="en-AU" dirty="0"/>
              <a:t>Layer 2 – Services built on Layer 1</a:t>
            </a:r>
          </a:p>
          <a:p>
            <a:pPr lvl="1"/>
            <a:r>
              <a:rPr lang="en-AU" sz="1800" dirty="0"/>
              <a:t>Process &amp; record TXs off-chain</a:t>
            </a:r>
          </a:p>
          <a:p>
            <a:pPr lvl="1"/>
            <a:r>
              <a:rPr lang="en-AU" sz="1800" dirty="0"/>
              <a:t>Tethered/pegged to a sidechain</a:t>
            </a:r>
          </a:p>
          <a:p>
            <a:pPr lvl="1"/>
            <a:r>
              <a:rPr lang="en-AU" sz="1800" dirty="0"/>
              <a:t>E.g., payment channels, rollups, plasma</a:t>
            </a:r>
          </a:p>
          <a:p>
            <a:r>
              <a:rPr lang="en-AU" dirty="0"/>
              <a:t>Enhanced scalability, performance, &amp; lower cost</a:t>
            </a:r>
          </a:p>
        </p:txBody>
      </p:sp>
      <p:sp>
        <p:nvSpPr>
          <p:cNvPr id="4" name="Title 3">
            <a:extLst>
              <a:ext uri="{FF2B5EF4-FFF2-40B4-BE49-F238E27FC236}">
                <a16:creationId xmlns:a16="http://schemas.microsoft.com/office/drawing/2014/main" id="{4172A937-8CAA-48F6-8C49-9106BBC25C27}"/>
              </a:ext>
            </a:extLst>
          </p:cNvPr>
          <p:cNvSpPr>
            <a:spLocks noGrp="1"/>
          </p:cNvSpPr>
          <p:nvPr>
            <p:ph type="title"/>
          </p:nvPr>
        </p:nvSpPr>
        <p:spPr/>
        <p:txBody>
          <a:bodyPr/>
          <a:lstStyle/>
          <a:p>
            <a:r>
              <a:rPr lang="en-AU" dirty="0"/>
              <a:t>Layer 2</a:t>
            </a:r>
          </a:p>
        </p:txBody>
      </p:sp>
      <p:pic>
        <p:nvPicPr>
          <p:cNvPr id="6" name="Picture 5">
            <a:extLst>
              <a:ext uri="{FF2B5EF4-FFF2-40B4-BE49-F238E27FC236}">
                <a16:creationId xmlns:a16="http://schemas.microsoft.com/office/drawing/2014/main" id="{239E8BCE-398E-C5E6-AE2E-A904D4161EE3}"/>
              </a:ext>
            </a:extLst>
          </p:cNvPr>
          <p:cNvPicPr>
            <a:picLocks noChangeAspect="1"/>
          </p:cNvPicPr>
          <p:nvPr/>
        </p:nvPicPr>
        <p:blipFill>
          <a:blip r:embed="rId3"/>
          <a:stretch>
            <a:fillRect/>
          </a:stretch>
        </p:blipFill>
        <p:spPr>
          <a:xfrm>
            <a:off x="4943036" y="1492227"/>
            <a:ext cx="3765070" cy="2206353"/>
          </a:xfrm>
          <a:prstGeom prst="rect">
            <a:avLst/>
          </a:prstGeom>
        </p:spPr>
      </p:pic>
      <p:sp>
        <p:nvSpPr>
          <p:cNvPr id="8" name="TextBox 7">
            <a:extLst>
              <a:ext uri="{FF2B5EF4-FFF2-40B4-BE49-F238E27FC236}">
                <a16:creationId xmlns:a16="http://schemas.microsoft.com/office/drawing/2014/main" id="{FBE6A434-13CB-2CC9-9DB4-442DBE3D269E}"/>
              </a:ext>
            </a:extLst>
          </p:cNvPr>
          <p:cNvSpPr txBox="1"/>
          <p:nvPr/>
        </p:nvSpPr>
        <p:spPr>
          <a:xfrm>
            <a:off x="4943036" y="3830359"/>
            <a:ext cx="3866856" cy="415498"/>
          </a:xfrm>
          <a:prstGeom prst="rect">
            <a:avLst/>
          </a:prstGeom>
          <a:noFill/>
        </p:spPr>
        <p:txBody>
          <a:bodyPr wrap="square">
            <a:spAutoFit/>
          </a:bodyPr>
          <a:lstStyle/>
          <a:p>
            <a:r>
              <a:rPr lang="en-AU" sz="1050" dirty="0"/>
              <a:t>Source: L. Gudgeon et al., “Sok: Layer-two blockchain protocols”, Int. Conf. on Financial Cryptography and Data Security, Feb. 2020.</a:t>
            </a:r>
          </a:p>
        </p:txBody>
      </p:sp>
      <p:sp>
        <p:nvSpPr>
          <p:cNvPr id="3" name="Slide Number Placeholder 2">
            <a:extLst>
              <a:ext uri="{FF2B5EF4-FFF2-40B4-BE49-F238E27FC236}">
                <a16:creationId xmlns:a16="http://schemas.microsoft.com/office/drawing/2014/main" id="{C1AA8A2C-7D17-B523-EE55-3FE247E58C04}"/>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65390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5AB8F93-625F-49A0-3309-A478E45416A8}"/>
              </a:ext>
            </a:extLst>
          </p:cNvPr>
          <p:cNvSpPr>
            <a:spLocks noGrp="1"/>
          </p:cNvSpPr>
          <p:nvPr>
            <p:ph idx="1"/>
          </p:nvPr>
        </p:nvSpPr>
        <p:spPr>
          <a:xfrm>
            <a:off x="648000" y="1273324"/>
            <a:ext cx="4154358" cy="3800307"/>
          </a:xfrm>
        </p:spPr>
        <p:txBody>
          <a:bodyPr>
            <a:normAutofit fontScale="92500" lnSpcReduction="20000"/>
          </a:bodyPr>
          <a:lstStyle/>
          <a:p>
            <a:r>
              <a:rPr lang="en-US" dirty="0">
                <a:solidFill>
                  <a:srgbClr val="000000"/>
                </a:solidFill>
              </a:rPr>
              <a:t>Public blockchains aren’t attractive for micropayments</a:t>
            </a:r>
          </a:p>
          <a:p>
            <a:pPr lvl="1"/>
            <a:r>
              <a:rPr lang="en-US" sz="1800" dirty="0">
                <a:solidFill>
                  <a:srgbClr val="000000"/>
                </a:solidFill>
              </a:rPr>
              <a:t>TX fee &gt;&gt; monetary value of micropayment TX</a:t>
            </a:r>
          </a:p>
          <a:p>
            <a:pPr lvl="1"/>
            <a:r>
              <a:rPr lang="en-US" sz="1800" dirty="0">
                <a:solidFill>
                  <a:srgbClr val="000000"/>
                </a:solidFill>
              </a:rPr>
              <a:t>Long TX commit time</a:t>
            </a:r>
          </a:p>
          <a:p>
            <a:r>
              <a:rPr lang="en-US" dirty="0"/>
              <a:t>State channels process &amp; record TXs off-chain </a:t>
            </a:r>
            <a:r>
              <a:rPr lang="en-US" altLang="zh-CN" dirty="0"/>
              <a:t>&amp;</a:t>
            </a:r>
            <a:r>
              <a:rPr lang="en-US" dirty="0"/>
              <a:t> eventually settle on-chain</a:t>
            </a:r>
          </a:p>
          <a:p>
            <a:pPr lvl="1"/>
            <a:r>
              <a:rPr lang="en-US" sz="1900" dirty="0"/>
              <a:t>Lock away assets on-chain (1 or both slides)</a:t>
            </a:r>
          </a:p>
          <a:p>
            <a:pPr lvl="1"/>
            <a:r>
              <a:rPr lang="en-US" sz="1900" dirty="0"/>
              <a:t>Transact off-chain while maintaining intermediate states on payment channel</a:t>
            </a:r>
          </a:p>
          <a:p>
            <a:pPr lvl="1"/>
            <a:r>
              <a:rPr lang="en-US" sz="1900" dirty="0"/>
              <a:t>Update/settle on-chain</a:t>
            </a:r>
          </a:p>
          <a:p>
            <a:pPr lvl="2"/>
            <a:r>
              <a:rPr lang="en-US" sz="1900" dirty="0"/>
              <a:t>Frequency of settlement depends on use cases</a:t>
            </a:r>
          </a:p>
        </p:txBody>
      </p:sp>
      <p:sp>
        <p:nvSpPr>
          <p:cNvPr id="3" name="Title 2">
            <a:extLst>
              <a:ext uri="{FF2B5EF4-FFF2-40B4-BE49-F238E27FC236}">
                <a16:creationId xmlns:a16="http://schemas.microsoft.com/office/drawing/2014/main" id="{BAAFB24E-A1FE-045E-B5C5-48162D3C9D9D}"/>
              </a:ext>
            </a:extLst>
          </p:cNvPr>
          <p:cNvSpPr>
            <a:spLocks noGrp="1"/>
          </p:cNvSpPr>
          <p:nvPr>
            <p:ph type="title"/>
          </p:nvPr>
        </p:nvSpPr>
        <p:spPr/>
        <p:txBody>
          <a:bodyPr>
            <a:normAutofit fontScale="90000"/>
          </a:bodyPr>
          <a:lstStyle/>
          <a:p>
            <a:r>
              <a:rPr lang="en-AU" dirty="0"/>
              <a:t>State Channels (aka Payment Channels)</a:t>
            </a:r>
          </a:p>
        </p:txBody>
      </p:sp>
      <p:pic>
        <p:nvPicPr>
          <p:cNvPr id="3074" name="Picture 2" descr="A high-level depiction of payment channels, a type of state channel which specifically handles payment transfers. Implementations of state channels can vary - notable projects include Lightning Network, Raiden, Trinity, FunFair, and SpankChain.">
            <a:extLst>
              <a:ext uri="{FF2B5EF4-FFF2-40B4-BE49-F238E27FC236}">
                <a16:creationId xmlns:a16="http://schemas.microsoft.com/office/drawing/2014/main" id="{19C9CB51-0124-24CB-E9A1-87F440D726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05"/>
          <a:stretch/>
        </p:blipFill>
        <p:spPr bwMode="auto">
          <a:xfrm>
            <a:off x="4858368" y="1244944"/>
            <a:ext cx="3849738" cy="33613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5DB4CC-2B54-7F1B-B0D9-A0166DE35CFA}"/>
              </a:ext>
            </a:extLst>
          </p:cNvPr>
          <p:cNvSpPr txBox="1"/>
          <p:nvPr/>
        </p:nvSpPr>
        <p:spPr>
          <a:xfrm>
            <a:off x="4802358" y="4658132"/>
            <a:ext cx="3905748" cy="415498"/>
          </a:xfrm>
          <a:prstGeom prst="rect">
            <a:avLst/>
          </a:prstGeom>
          <a:noFill/>
        </p:spPr>
        <p:txBody>
          <a:bodyPr wrap="square">
            <a:spAutoFit/>
          </a:bodyPr>
          <a:lstStyle/>
          <a:p>
            <a:r>
              <a:rPr lang="en-AU" sz="1050" dirty="0"/>
              <a:t>Source: </a:t>
            </a:r>
            <a:r>
              <a:rPr lang="en-AU" sz="1050" dirty="0">
                <a:hlinkClick r:id="rId4"/>
              </a:rPr>
              <a:t>https://www.nichanank.com/blog/2018/9/27/scalability-pt-2-state-channels-counterfactual-instantiation</a:t>
            </a:r>
            <a:r>
              <a:rPr lang="en-AU" sz="1050" dirty="0"/>
              <a:t> </a:t>
            </a:r>
          </a:p>
        </p:txBody>
      </p:sp>
      <p:sp>
        <p:nvSpPr>
          <p:cNvPr id="6" name="Slide Number Placeholder 5">
            <a:extLst>
              <a:ext uri="{FF2B5EF4-FFF2-40B4-BE49-F238E27FC236}">
                <a16:creationId xmlns:a16="http://schemas.microsoft.com/office/drawing/2014/main" id="{FE558517-D55A-8D97-3DA5-10651DAD518A}"/>
              </a:ext>
            </a:extLst>
          </p:cNvPr>
          <p:cNvSpPr>
            <a:spLocks noGrp="1"/>
          </p:cNvSpPr>
          <p:nvPr>
            <p:ph type="sldNum" sz="quarter" idx="4"/>
          </p:nvPr>
        </p:nvSpPr>
        <p:spPr/>
        <p:txBody>
          <a:bodyPr/>
          <a:lstStyle/>
          <a:p>
            <a:fld id="{97F98C0B-273E-428A-ABCF-EBED2BA25188}" type="slidenum">
              <a:rPr lang="en-US" smtClean="0"/>
              <a:t>23</a:t>
            </a:fld>
            <a:endParaRPr lang="en-US"/>
          </a:p>
        </p:txBody>
      </p:sp>
    </p:spTree>
    <p:extLst>
      <p:ext uri="{BB962C8B-B14F-4D97-AF65-F5344CB8AC3E}">
        <p14:creationId xmlns:p14="http://schemas.microsoft.com/office/powerpoint/2010/main" val="2927922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CD78C-3412-4918-3B16-801213E9C9EF}"/>
              </a:ext>
            </a:extLst>
          </p:cNvPr>
          <p:cNvSpPr>
            <a:spLocks noGrp="1"/>
          </p:cNvSpPr>
          <p:nvPr>
            <p:ph type="title"/>
          </p:nvPr>
        </p:nvSpPr>
        <p:spPr/>
        <p:txBody>
          <a:bodyPr/>
          <a:lstStyle/>
          <a:p>
            <a:r>
              <a:rPr lang="en-AU" dirty="0"/>
              <a:t>Payment Routing via State Channels</a:t>
            </a:r>
          </a:p>
        </p:txBody>
      </p:sp>
      <p:pic>
        <p:nvPicPr>
          <p:cNvPr id="4098" name="Picture 2" descr="Routing a payment through an intermediary from Alice to Bob using HTLCs">
            <a:extLst>
              <a:ext uri="{FF2B5EF4-FFF2-40B4-BE49-F238E27FC236}">
                <a16:creationId xmlns:a16="http://schemas.microsoft.com/office/drawing/2014/main" id="{548848DA-F01B-F035-8B5A-0BF4215D50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9" t="8858" r="20212" b="9542"/>
          <a:stretch/>
        </p:blipFill>
        <p:spPr bwMode="auto">
          <a:xfrm>
            <a:off x="881869" y="1477987"/>
            <a:ext cx="6905478" cy="30069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69168C-6EB5-1A00-82E9-1FAF79014617}"/>
              </a:ext>
            </a:extLst>
          </p:cNvPr>
          <p:cNvSpPr txBox="1"/>
          <p:nvPr/>
        </p:nvSpPr>
        <p:spPr>
          <a:xfrm>
            <a:off x="881870" y="4614497"/>
            <a:ext cx="5997233" cy="253916"/>
          </a:xfrm>
          <a:prstGeom prst="rect">
            <a:avLst/>
          </a:prstGeom>
          <a:noFill/>
        </p:spPr>
        <p:txBody>
          <a:bodyPr wrap="square">
            <a:spAutoFit/>
          </a:bodyPr>
          <a:lstStyle/>
          <a:p>
            <a:r>
              <a:rPr lang="en-AU" sz="1050" dirty="0"/>
              <a:t>Source: </a:t>
            </a:r>
            <a:r>
              <a:rPr lang="en-AU" sz="1050" dirty="0">
                <a:hlinkClick r:id="rId4"/>
              </a:rPr>
              <a:t>https://www.horizen.io/blockchain-academy/technology/expert/state-and-payment-channels/</a:t>
            </a:r>
            <a:r>
              <a:rPr lang="en-AU" sz="1050" dirty="0"/>
              <a:t> </a:t>
            </a:r>
          </a:p>
        </p:txBody>
      </p:sp>
      <p:sp>
        <p:nvSpPr>
          <p:cNvPr id="3" name="Slide Number Placeholder 2">
            <a:extLst>
              <a:ext uri="{FF2B5EF4-FFF2-40B4-BE49-F238E27FC236}">
                <a16:creationId xmlns:a16="http://schemas.microsoft.com/office/drawing/2014/main" id="{0ACF3B7C-6251-DA1E-6A03-240A6D79CD53}"/>
              </a:ext>
            </a:extLst>
          </p:cNvPr>
          <p:cNvSpPr>
            <a:spLocks noGrp="1"/>
          </p:cNvSpPr>
          <p:nvPr>
            <p:ph type="sldNum" sz="quarter" idx="4"/>
          </p:nvPr>
        </p:nvSpPr>
        <p:spPr/>
        <p:txBody>
          <a:bodyPr/>
          <a:lstStyle/>
          <a:p>
            <a:fld id="{97F98C0B-273E-428A-ABCF-EBED2BA25188}" type="slidenum">
              <a:rPr lang="en-US" smtClean="0"/>
              <a:t>24</a:t>
            </a:fld>
            <a:endParaRPr lang="en-US"/>
          </a:p>
        </p:txBody>
      </p:sp>
    </p:spTree>
    <p:extLst>
      <p:ext uri="{BB962C8B-B14F-4D97-AF65-F5344CB8AC3E}">
        <p14:creationId xmlns:p14="http://schemas.microsoft.com/office/powerpoint/2010/main" val="103006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A188E-CB51-0E90-8C56-F581594F8018}"/>
              </a:ext>
            </a:extLst>
          </p:cNvPr>
          <p:cNvSpPr>
            <a:spLocks noGrp="1"/>
          </p:cNvSpPr>
          <p:nvPr>
            <p:ph idx="1"/>
          </p:nvPr>
        </p:nvSpPr>
        <p:spPr>
          <a:xfrm>
            <a:off x="648000" y="1273324"/>
            <a:ext cx="4356048" cy="3890677"/>
          </a:xfrm>
        </p:spPr>
        <p:txBody>
          <a:bodyPr>
            <a:normAutofit fontScale="92500" lnSpcReduction="20000"/>
          </a:bodyPr>
          <a:lstStyle/>
          <a:p>
            <a:r>
              <a:rPr lang="en-AU" dirty="0"/>
              <a:t>Layer 2 runs an EVM, but no block building</a:t>
            </a:r>
          </a:p>
          <a:p>
            <a:r>
              <a:rPr lang="en-AU" dirty="0"/>
              <a:t>Deploy “rollup contract” on main chain that stores state root of rollup layer</a:t>
            </a:r>
          </a:p>
          <a:p>
            <a:r>
              <a:rPr lang="en-AU" dirty="0"/>
              <a:t>Lock main chain assets in a smart contract</a:t>
            </a:r>
          </a:p>
          <a:p>
            <a:r>
              <a:rPr lang="en-AU" dirty="0"/>
              <a:t>TXs at rollup layer use locked in asset value</a:t>
            </a:r>
          </a:p>
          <a:p>
            <a:r>
              <a:rPr lang="en-AU" dirty="0"/>
              <a:t>Record Merkle tree root of state &amp; compressed TX data on rollup contract</a:t>
            </a:r>
          </a:p>
          <a:p>
            <a:r>
              <a:rPr lang="en-AU" dirty="0"/>
              <a:t>Use “fraud proofs” to challenge state root</a:t>
            </a:r>
          </a:p>
          <a:p>
            <a:r>
              <a:rPr lang="en-AU" dirty="0"/>
              <a:t>If state update is proven to be invalid, roll back batch of TXs</a:t>
            </a:r>
          </a:p>
        </p:txBody>
      </p:sp>
      <p:sp>
        <p:nvSpPr>
          <p:cNvPr id="3" name="Title 2">
            <a:extLst>
              <a:ext uri="{FF2B5EF4-FFF2-40B4-BE49-F238E27FC236}">
                <a16:creationId xmlns:a16="http://schemas.microsoft.com/office/drawing/2014/main" id="{2B7EE2CB-5D7E-AADF-9C09-F41A6C247468}"/>
              </a:ext>
            </a:extLst>
          </p:cNvPr>
          <p:cNvSpPr>
            <a:spLocks noGrp="1"/>
          </p:cNvSpPr>
          <p:nvPr>
            <p:ph type="title"/>
          </p:nvPr>
        </p:nvSpPr>
        <p:spPr/>
        <p:txBody>
          <a:bodyPr/>
          <a:lstStyle/>
          <a:p>
            <a:r>
              <a:rPr lang="en-AU" dirty="0"/>
              <a:t>Rollups</a:t>
            </a:r>
          </a:p>
        </p:txBody>
      </p:sp>
      <p:pic>
        <p:nvPicPr>
          <p:cNvPr id="1026" name="Picture 2">
            <a:extLst>
              <a:ext uri="{FF2B5EF4-FFF2-40B4-BE49-F238E27FC236}">
                <a16:creationId xmlns:a16="http://schemas.microsoft.com/office/drawing/2014/main" id="{8179C048-CB3B-41FB-2B6E-7259CB77C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140" y="664454"/>
            <a:ext cx="2407623" cy="2369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F1E568-B678-77DE-41D9-D38E51088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1796" y="3137952"/>
            <a:ext cx="3606311" cy="216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2C8C87-43A4-7E02-CF9D-EC0CD04777A3}"/>
              </a:ext>
            </a:extLst>
          </p:cNvPr>
          <p:cNvSpPr txBox="1"/>
          <p:nvPr/>
        </p:nvSpPr>
        <p:spPr>
          <a:xfrm>
            <a:off x="1547813" y="4823546"/>
            <a:ext cx="4680371" cy="430887"/>
          </a:xfrm>
          <a:prstGeom prst="rect">
            <a:avLst/>
          </a:prstGeom>
          <a:noFill/>
        </p:spPr>
        <p:txBody>
          <a:bodyPr wrap="square">
            <a:spAutoFit/>
          </a:bodyPr>
          <a:lstStyle/>
          <a:p>
            <a:r>
              <a:rPr lang="en-AU" sz="1100" dirty="0"/>
              <a:t>Source: </a:t>
            </a:r>
            <a:r>
              <a:rPr lang="en-AU" sz="1100" dirty="0">
                <a:hlinkClick r:id="rId5"/>
              </a:rPr>
              <a:t>https://medium.com/techskill-brew/layer-2-blockchain-scaling-solutions-channels-sidechains-rollups-and-plasma-part-16-79819e058ef6</a:t>
            </a:r>
            <a:r>
              <a:rPr lang="en-AU" sz="1100" dirty="0"/>
              <a:t> </a:t>
            </a:r>
          </a:p>
        </p:txBody>
      </p:sp>
      <p:sp>
        <p:nvSpPr>
          <p:cNvPr id="6" name="Slide Number Placeholder 5">
            <a:extLst>
              <a:ext uri="{FF2B5EF4-FFF2-40B4-BE49-F238E27FC236}">
                <a16:creationId xmlns:a16="http://schemas.microsoft.com/office/drawing/2014/main" id="{8D8091A6-E885-97F6-622B-8C3E7A27ADB7}"/>
              </a:ext>
            </a:extLst>
          </p:cNvPr>
          <p:cNvSpPr>
            <a:spLocks noGrp="1"/>
          </p:cNvSpPr>
          <p:nvPr>
            <p:ph type="sldNum" sz="quarter" idx="4"/>
          </p:nvPr>
        </p:nvSpPr>
        <p:spPr/>
        <p:txBody>
          <a:bodyPr/>
          <a:lstStyle/>
          <a:p>
            <a:fld id="{97F98C0B-273E-428A-ABCF-EBED2BA25188}" type="slidenum">
              <a:rPr lang="en-US" smtClean="0"/>
              <a:t>25</a:t>
            </a:fld>
            <a:endParaRPr lang="en-US"/>
          </a:p>
        </p:txBody>
      </p:sp>
    </p:spTree>
    <p:extLst>
      <p:ext uri="{BB962C8B-B14F-4D97-AF65-F5344CB8AC3E}">
        <p14:creationId xmlns:p14="http://schemas.microsoft.com/office/powerpoint/2010/main" val="359246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E008A60-F949-2C6D-9165-C56CB96E63D4}"/>
              </a:ext>
            </a:extLst>
          </p:cNvPr>
          <p:cNvGrpSpPr/>
          <p:nvPr/>
        </p:nvGrpSpPr>
        <p:grpSpPr>
          <a:xfrm>
            <a:off x="4229014" y="1198391"/>
            <a:ext cx="4519451" cy="3240000"/>
            <a:chOff x="5214276" y="675249"/>
            <a:chExt cx="6396531" cy="4712677"/>
          </a:xfrm>
        </p:grpSpPr>
        <p:pic>
          <p:nvPicPr>
            <p:cNvPr id="5122" name="Picture 2">
              <a:extLst>
                <a:ext uri="{FF2B5EF4-FFF2-40B4-BE49-F238E27FC236}">
                  <a16:creationId xmlns:a16="http://schemas.microsoft.com/office/drawing/2014/main" id="{186E5056-4E4B-6626-7317-45CFA98FB7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4" t="13538" r="2570"/>
            <a:stretch/>
          </p:blipFill>
          <p:spPr bwMode="auto">
            <a:xfrm>
              <a:off x="5214276" y="775202"/>
              <a:ext cx="6396531" cy="46127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133489-EDE9-226A-7747-03C8AC3E18C4}"/>
                </a:ext>
              </a:extLst>
            </p:cNvPr>
            <p:cNvSpPr txBox="1"/>
            <p:nvPr/>
          </p:nvSpPr>
          <p:spPr>
            <a:xfrm>
              <a:off x="5214276" y="675249"/>
              <a:ext cx="4267348" cy="436478"/>
            </a:xfrm>
            <a:prstGeom prst="rect">
              <a:avLst/>
            </a:prstGeom>
            <a:solidFill>
              <a:schemeClr val="bg1"/>
            </a:solidFill>
          </p:spPr>
          <p:txBody>
            <a:bodyPr wrap="square" rtlCol="0">
              <a:spAutoFit/>
            </a:bodyPr>
            <a:lstStyle/>
            <a:p>
              <a:endParaRPr lang="en-AU" sz="1350" dirty="0"/>
            </a:p>
          </p:txBody>
        </p:sp>
      </p:grpSp>
      <p:sp>
        <p:nvSpPr>
          <p:cNvPr id="2" name="Content Placeholder 1">
            <a:extLst>
              <a:ext uri="{FF2B5EF4-FFF2-40B4-BE49-F238E27FC236}">
                <a16:creationId xmlns:a16="http://schemas.microsoft.com/office/drawing/2014/main" id="{D03308AE-B54F-2342-11E1-B664A99EBF3C}"/>
              </a:ext>
            </a:extLst>
          </p:cNvPr>
          <p:cNvSpPr>
            <a:spLocks noGrp="1"/>
          </p:cNvSpPr>
          <p:nvPr>
            <p:ph idx="1"/>
          </p:nvPr>
        </p:nvSpPr>
        <p:spPr>
          <a:xfrm>
            <a:off x="648001" y="1273324"/>
            <a:ext cx="3714450" cy="3986187"/>
          </a:xfrm>
        </p:spPr>
        <p:txBody>
          <a:bodyPr>
            <a:normAutofit fontScale="85000" lnSpcReduction="20000"/>
          </a:bodyPr>
          <a:lstStyle/>
          <a:p>
            <a:r>
              <a:rPr lang="en-AU" dirty="0"/>
              <a:t>A hierarchy of blockchains</a:t>
            </a:r>
          </a:p>
          <a:p>
            <a:pPr lvl="1"/>
            <a:r>
              <a:rPr lang="en-AU" sz="1900" dirty="0"/>
              <a:t>Child chains use simplified consensus process &amp; has high performance</a:t>
            </a:r>
          </a:p>
          <a:p>
            <a:r>
              <a:rPr lang="en-AU" dirty="0"/>
              <a:t>Lock root chain assets in a smart contract</a:t>
            </a:r>
          </a:p>
          <a:p>
            <a:r>
              <a:rPr lang="en-AU" dirty="0"/>
              <a:t>Issue assets on a child chain</a:t>
            </a:r>
          </a:p>
          <a:p>
            <a:r>
              <a:rPr lang="en-AU" dirty="0"/>
              <a:t>TXs at child chain use those assets</a:t>
            </a:r>
          </a:p>
          <a:p>
            <a:r>
              <a:rPr lang="en-AU" dirty="0"/>
              <a:t>Store Merkle tree proof of a child chain’s validity on chain below</a:t>
            </a:r>
          </a:p>
          <a:p>
            <a:r>
              <a:rPr lang="en-AU" dirty="0"/>
              <a:t>Root chain is involved only in resolving disputes</a:t>
            </a:r>
          </a:p>
          <a:p>
            <a:pPr lvl="1"/>
            <a:r>
              <a:rPr lang="en-AU" sz="2100" dirty="0"/>
              <a:t>Use “fraud proofs” to challenge Merkel tree proofs</a:t>
            </a:r>
          </a:p>
          <a:p>
            <a:pPr lvl="1"/>
            <a:r>
              <a:rPr lang="en-AU" sz="2100" dirty="0"/>
              <a:t>If TX is proven to be invalid, unlock assets on root chain  </a:t>
            </a:r>
          </a:p>
        </p:txBody>
      </p:sp>
      <p:sp>
        <p:nvSpPr>
          <p:cNvPr id="3" name="Title 2">
            <a:extLst>
              <a:ext uri="{FF2B5EF4-FFF2-40B4-BE49-F238E27FC236}">
                <a16:creationId xmlns:a16="http://schemas.microsoft.com/office/drawing/2014/main" id="{AA679AE3-A4F7-CBEF-359B-C1745D83E38C}"/>
              </a:ext>
            </a:extLst>
          </p:cNvPr>
          <p:cNvSpPr>
            <a:spLocks noGrp="1"/>
          </p:cNvSpPr>
          <p:nvPr>
            <p:ph type="title"/>
          </p:nvPr>
        </p:nvSpPr>
        <p:spPr/>
        <p:txBody>
          <a:bodyPr/>
          <a:lstStyle/>
          <a:p>
            <a:r>
              <a:rPr lang="en-AU" dirty="0"/>
              <a:t>Plasma</a:t>
            </a:r>
          </a:p>
        </p:txBody>
      </p:sp>
      <p:sp>
        <p:nvSpPr>
          <p:cNvPr id="7" name="TextBox 6">
            <a:extLst>
              <a:ext uri="{FF2B5EF4-FFF2-40B4-BE49-F238E27FC236}">
                <a16:creationId xmlns:a16="http://schemas.microsoft.com/office/drawing/2014/main" id="{FC48E909-D341-4BA0-B977-EFD9AFBC55D2}"/>
              </a:ext>
            </a:extLst>
          </p:cNvPr>
          <p:cNvSpPr txBox="1"/>
          <p:nvPr/>
        </p:nvSpPr>
        <p:spPr>
          <a:xfrm>
            <a:off x="4836651" y="4438391"/>
            <a:ext cx="3973243" cy="415498"/>
          </a:xfrm>
          <a:prstGeom prst="rect">
            <a:avLst/>
          </a:prstGeom>
          <a:noFill/>
        </p:spPr>
        <p:txBody>
          <a:bodyPr wrap="square">
            <a:spAutoFit/>
          </a:bodyPr>
          <a:lstStyle/>
          <a:p>
            <a:r>
              <a:rPr lang="en-AU" sz="1050" dirty="0"/>
              <a:t>Source: </a:t>
            </a:r>
            <a:r>
              <a:rPr lang="en-AU" sz="1050" dirty="0">
                <a:hlinkClick r:id="rId4"/>
              </a:rPr>
              <a:t>https://medium.com/@marcocavicchioli/plasma-cash-new-scalability-solution-for-the-ethereum-network-f7c0b889db7d</a:t>
            </a:r>
            <a:r>
              <a:rPr lang="en-AU" sz="1050" dirty="0"/>
              <a:t> </a:t>
            </a:r>
          </a:p>
        </p:txBody>
      </p:sp>
      <p:sp>
        <p:nvSpPr>
          <p:cNvPr id="8" name="Slide Number Placeholder 7">
            <a:extLst>
              <a:ext uri="{FF2B5EF4-FFF2-40B4-BE49-F238E27FC236}">
                <a16:creationId xmlns:a16="http://schemas.microsoft.com/office/drawing/2014/main" id="{8923ABCA-C177-A607-FD81-52FBFFA85100}"/>
              </a:ext>
            </a:extLst>
          </p:cNvPr>
          <p:cNvSpPr>
            <a:spLocks noGrp="1"/>
          </p:cNvSpPr>
          <p:nvPr>
            <p:ph type="sldNum" sz="quarter" idx="4"/>
          </p:nvPr>
        </p:nvSpPr>
        <p:spPr/>
        <p:txBody>
          <a:bodyPr/>
          <a:lstStyle/>
          <a:p>
            <a:fld id="{97F98C0B-273E-428A-ABCF-EBED2BA25188}" type="slidenum">
              <a:rPr lang="en-US" smtClean="0"/>
              <a:t>26</a:t>
            </a:fld>
            <a:endParaRPr lang="en-US"/>
          </a:p>
        </p:txBody>
      </p:sp>
    </p:spTree>
    <p:extLst>
      <p:ext uri="{BB962C8B-B14F-4D97-AF65-F5344CB8AC3E}">
        <p14:creationId xmlns:p14="http://schemas.microsoft.com/office/powerpoint/2010/main" val="214364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7657C0-A8A6-B39C-952F-4A01B1B1B0AB}"/>
              </a:ext>
            </a:extLst>
          </p:cNvPr>
          <p:cNvSpPr>
            <a:spLocks noGrp="1"/>
          </p:cNvSpPr>
          <p:nvPr>
            <p:ph type="body" sz="quarter" idx="10"/>
          </p:nvPr>
        </p:nvSpPr>
        <p:spPr/>
        <p:txBody>
          <a:bodyPr/>
          <a:lstStyle/>
          <a:p>
            <a:r>
              <a:rPr lang="en-AU" dirty="0"/>
              <a:t>Interoperability &amp; Standards</a:t>
            </a:r>
          </a:p>
        </p:txBody>
      </p:sp>
    </p:spTree>
    <p:extLst>
      <p:ext uri="{BB962C8B-B14F-4D97-AF65-F5344CB8AC3E}">
        <p14:creationId xmlns:p14="http://schemas.microsoft.com/office/powerpoint/2010/main" val="64568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464F4-A928-49F4-B228-B83278B46914}"/>
              </a:ext>
            </a:extLst>
          </p:cNvPr>
          <p:cNvSpPr>
            <a:spLocks noGrp="1"/>
          </p:cNvSpPr>
          <p:nvPr>
            <p:ph idx="1"/>
          </p:nvPr>
        </p:nvSpPr>
        <p:spPr/>
        <p:txBody>
          <a:bodyPr>
            <a:normAutofit/>
          </a:bodyPr>
          <a:lstStyle/>
          <a:p>
            <a:r>
              <a:rPr lang="en-AU" dirty="0"/>
              <a:t>Ability of 2 systems to work together</a:t>
            </a:r>
          </a:p>
          <a:p>
            <a:pPr lvl="1"/>
            <a:r>
              <a:rPr lang="en-AU" sz="1800" dirty="0"/>
              <a:t>Lack of it leads to fragmentation, vendor lock-in, risk of obsolescence, …</a:t>
            </a:r>
          </a:p>
          <a:p>
            <a:r>
              <a:rPr lang="en-AU" dirty="0"/>
              <a:t>Degree to which 2 or more systems, products, or components can </a:t>
            </a:r>
            <a:r>
              <a:rPr lang="en-AU" dirty="0">
                <a:solidFill>
                  <a:srgbClr val="0070C0"/>
                </a:solidFill>
              </a:rPr>
              <a:t>exchange information</a:t>
            </a:r>
            <a:r>
              <a:rPr lang="en-AU" dirty="0"/>
              <a:t> &amp; </a:t>
            </a:r>
            <a:r>
              <a:rPr lang="en-AU" dirty="0">
                <a:solidFill>
                  <a:srgbClr val="0070C0"/>
                </a:solidFill>
              </a:rPr>
              <a:t>use information</a:t>
            </a:r>
            <a:r>
              <a:rPr lang="en-AU" dirty="0"/>
              <a:t> that has been exchanged</a:t>
            </a:r>
            <a:r>
              <a:rPr lang="en-AU" sz="2000" dirty="0"/>
              <a:t> – </a:t>
            </a:r>
            <a:r>
              <a:rPr lang="en-AU" sz="2000" i="1" dirty="0"/>
              <a:t>ISO/IEC 25010:2011</a:t>
            </a:r>
            <a:endParaRPr lang="en-AU" i="1" dirty="0"/>
          </a:p>
          <a:p>
            <a:r>
              <a:rPr lang="en-AU" dirty="0"/>
              <a:t>Challenging due to </a:t>
            </a:r>
          </a:p>
          <a:p>
            <a:pPr lvl="1"/>
            <a:r>
              <a:rPr lang="en-AU" sz="1800" dirty="0"/>
              <a:t>Semantic differences</a:t>
            </a:r>
          </a:p>
          <a:p>
            <a:pPr lvl="1"/>
            <a:r>
              <a:rPr lang="en-AU" sz="1800" dirty="0"/>
              <a:t>Diversity of data representations, software, systems, &amp; networks</a:t>
            </a:r>
          </a:p>
          <a:p>
            <a:pPr lvl="1"/>
            <a:r>
              <a:rPr lang="en-AU" sz="1800" dirty="0"/>
              <a:t>Too many integration points</a:t>
            </a:r>
          </a:p>
          <a:p>
            <a:pPr lvl="2"/>
            <a:r>
              <a:rPr lang="en-AU" sz="1800" dirty="0"/>
              <a:t>At most </a:t>
            </a:r>
            <a:r>
              <a:rPr lang="en-AU" sz="1800" i="1" dirty="0"/>
              <a:t>n</a:t>
            </a:r>
            <a:r>
              <a:rPr lang="en-AU" sz="1800" dirty="0"/>
              <a:t>(</a:t>
            </a:r>
            <a:r>
              <a:rPr lang="en-AU" sz="1800" i="1" dirty="0"/>
              <a:t>n</a:t>
            </a:r>
            <a:r>
              <a:rPr lang="en-AU" sz="1800" dirty="0"/>
              <a:t> – 1)/2 connections for </a:t>
            </a:r>
            <a:r>
              <a:rPr lang="en-AU" sz="1800" i="1" dirty="0"/>
              <a:t>n</a:t>
            </a:r>
            <a:r>
              <a:rPr lang="en-AU" sz="1800" dirty="0"/>
              <a:t> nodes</a:t>
            </a:r>
          </a:p>
          <a:p>
            <a:pPr lvl="2"/>
            <a:endParaRPr lang="en-AU" dirty="0"/>
          </a:p>
        </p:txBody>
      </p:sp>
      <p:sp>
        <p:nvSpPr>
          <p:cNvPr id="4" name="Title 3">
            <a:extLst>
              <a:ext uri="{FF2B5EF4-FFF2-40B4-BE49-F238E27FC236}">
                <a16:creationId xmlns:a16="http://schemas.microsoft.com/office/drawing/2014/main" id="{4172A937-8CAA-48F6-8C49-9106BBC25C27}"/>
              </a:ext>
            </a:extLst>
          </p:cNvPr>
          <p:cNvSpPr>
            <a:spLocks noGrp="1"/>
          </p:cNvSpPr>
          <p:nvPr>
            <p:ph type="title"/>
          </p:nvPr>
        </p:nvSpPr>
        <p:spPr/>
        <p:txBody>
          <a:bodyPr/>
          <a:lstStyle/>
          <a:p>
            <a:r>
              <a:rPr lang="en-AU" dirty="0"/>
              <a:t>Interoperability</a:t>
            </a:r>
          </a:p>
        </p:txBody>
      </p:sp>
      <p:sp>
        <p:nvSpPr>
          <p:cNvPr id="2" name="Oval 1">
            <a:extLst>
              <a:ext uri="{FF2B5EF4-FFF2-40B4-BE49-F238E27FC236}">
                <a16:creationId xmlns:a16="http://schemas.microsoft.com/office/drawing/2014/main" id="{EB070A0C-C13E-06DC-D156-4AF318B011E9}"/>
              </a:ext>
            </a:extLst>
          </p:cNvPr>
          <p:cNvSpPr/>
          <p:nvPr/>
        </p:nvSpPr>
        <p:spPr>
          <a:xfrm>
            <a:off x="7380312" y="2775122"/>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3" name="Oval 2">
            <a:extLst>
              <a:ext uri="{FF2B5EF4-FFF2-40B4-BE49-F238E27FC236}">
                <a16:creationId xmlns:a16="http://schemas.microsoft.com/office/drawing/2014/main" id="{E0067658-1116-D877-396F-46EFFFC000EB}"/>
              </a:ext>
            </a:extLst>
          </p:cNvPr>
          <p:cNvSpPr/>
          <p:nvPr/>
        </p:nvSpPr>
        <p:spPr>
          <a:xfrm>
            <a:off x="8519547" y="2775122"/>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11" name="Straight Connector 10">
            <a:extLst>
              <a:ext uri="{FF2B5EF4-FFF2-40B4-BE49-F238E27FC236}">
                <a16:creationId xmlns:a16="http://schemas.microsoft.com/office/drawing/2014/main" id="{1EF8512A-F061-515C-D719-00D6CD9BA38B}"/>
              </a:ext>
            </a:extLst>
          </p:cNvPr>
          <p:cNvCxnSpPr>
            <a:endCxn id="3" idx="2"/>
          </p:cNvCxnSpPr>
          <p:nvPr/>
        </p:nvCxnSpPr>
        <p:spPr>
          <a:xfrm>
            <a:off x="7650313" y="2910122"/>
            <a:ext cx="86923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C656CF35-4954-1FA8-D8EF-C2206A62F616}"/>
              </a:ext>
            </a:extLst>
          </p:cNvPr>
          <p:cNvGrpSpPr/>
          <p:nvPr/>
        </p:nvGrpSpPr>
        <p:grpSpPr>
          <a:xfrm>
            <a:off x="7380312" y="3005582"/>
            <a:ext cx="1178776" cy="933258"/>
            <a:chOff x="9731828" y="3376262"/>
            <a:chExt cx="1571701" cy="1244338"/>
          </a:xfrm>
        </p:grpSpPr>
        <p:sp>
          <p:nvSpPr>
            <p:cNvPr id="6" name="Oval 5">
              <a:extLst>
                <a:ext uri="{FF2B5EF4-FFF2-40B4-BE49-F238E27FC236}">
                  <a16:creationId xmlns:a16="http://schemas.microsoft.com/office/drawing/2014/main" id="{27181F0B-46FB-07BE-3975-E1E500ECE727}"/>
                </a:ext>
              </a:extLst>
            </p:cNvPr>
            <p:cNvSpPr/>
            <p:nvPr/>
          </p:nvSpPr>
          <p:spPr>
            <a:xfrm>
              <a:off x="9731828" y="4260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12" name="Straight Connector 11">
              <a:extLst>
                <a:ext uri="{FF2B5EF4-FFF2-40B4-BE49-F238E27FC236}">
                  <a16:creationId xmlns:a16="http://schemas.microsoft.com/office/drawing/2014/main" id="{90841324-0EC5-C3DA-84F6-482E3E5FC33A}"/>
                </a:ext>
              </a:extLst>
            </p:cNvPr>
            <p:cNvCxnSpPr>
              <a:cxnSpLocks/>
              <a:stCxn id="6" idx="7"/>
              <a:endCxn id="3" idx="3"/>
            </p:cNvCxnSpPr>
            <p:nvPr/>
          </p:nvCxnSpPr>
          <p:spPr>
            <a:xfrm flipV="1">
              <a:off x="10039107" y="3376262"/>
              <a:ext cx="1264422" cy="937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C4CAA1-3D27-CEB5-C1E4-8592C44E25D9}"/>
                </a:ext>
              </a:extLst>
            </p:cNvPr>
            <p:cNvCxnSpPr>
              <a:cxnSpLocks/>
              <a:stCxn id="6" idx="0"/>
              <a:endCxn id="2" idx="4"/>
            </p:cNvCxnSpPr>
            <p:nvPr/>
          </p:nvCxnSpPr>
          <p:spPr>
            <a:xfrm flipV="1">
              <a:off x="9911828" y="3428983"/>
              <a:ext cx="0" cy="8316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9B69340D-55E1-9075-BC2E-4DAACC271AB4}"/>
              </a:ext>
            </a:extLst>
          </p:cNvPr>
          <p:cNvGrpSpPr/>
          <p:nvPr/>
        </p:nvGrpSpPr>
        <p:grpSpPr>
          <a:xfrm>
            <a:off x="7515313" y="3005582"/>
            <a:ext cx="1274235" cy="1652120"/>
            <a:chOff x="9911828" y="3376257"/>
            <a:chExt cx="1698980" cy="2202820"/>
          </a:xfrm>
        </p:grpSpPr>
        <p:sp>
          <p:nvSpPr>
            <p:cNvPr id="7" name="Oval 6">
              <a:extLst>
                <a:ext uri="{FF2B5EF4-FFF2-40B4-BE49-F238E27FC236}">
                  <a16:creationId xmlns:a16="http://schemas.microsoft.com/office/drawing/2014/main" id="{C8762CDC-61FB-58CD-8089-A24490DFBB82}"/>
                </a:ext>
              </a:extLst>
            </p:cNvPr>
            <p:cNvSpPr/>
            <p:nvPr/>
          </p:nvSpPr>
          <p:spPr>
            <a:xfrm>
              <a:off x="11250808" y="4260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 name="Oval 8">
              <a:extLst>
                <a:ext uri="{FF2B5EF4-FFF2-40B4-BE49-F238E27FC236}">
                  <a16:creationId xmlns:a16="http://schemas.microsoft.com/office/drawing/2014/main" id="{759159E9-1F0C-31E3-519A-583821C28153}"/>
                </a:ext>
              </a:extLst>
            </p:cNvPr>
            <p:cNvSpPr/>
            <p:nvPr/>
          </p:nvSpPr>
          <p:spPr>
            <a:xfrm>
              <a:off x="10628584" y="521907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17" name="Straight Connector 16">
              <a:extLst>
                <a:ext uri="{FF2B5EF4-FFF2-40B4-BE49-F238E27FC236}">
                  <a16:creationId xmlns:a16="http://schemas.microsoft.com/office/drawing/2014/main" id="{25E614E9-0562-E165-3A1A-5B42894A8076}"/>
                </a:ext>
              </a:extLst>
            </p:cNvPr>
            <p:cNvCxnSpPr>
              <a:cxnSpLocks/>
            </p:cNvCxnSpPr>
            <p:nvPr/>
          </p:nvCxnSpPr>
          <p:spPr>
            <a:xfrm>
              <a:off x="9911828" y="4618971"/>
              <a:ext cx="716756" cy="696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0F8D44C-1572-9565-8E3D-C17A173D086C}"/>
                </a:ext>
              </a:extLst>
            </p:cNvPr>
            <p:cNvCxnSpPr>
              <a:cxnSpLocks/>
              <a:stCxn id="7" idx="4"/>
            </p:cNvCxnSpPr>
            <p:nvPr/>
          </p:nvCxnSpPr>
          <p:spPr>
            <a:xfrm flipH="1">
              <a:off x="10988584" y="4620600"/>
              <a:ext cx="442224" cy="778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6FFA08-CB4B-526C-74FD-9EEFBB1B794E}"/>
                </a:ext>
              </a:extLst>
            </p:cNvPr>
            <p:cNvCxnSpPr>
              <a:cxnSpLocks/>
              <a:stCxn id="7" idx="0"/>
              <a:endCxn id="3" idx="4"/>
            </p:cNvCxnSpPr>
            <p:nvPr/>
          </p:nvCxnSpPr>
          <p:spPr>
            <a:xfrm flipV="1">
              <a:off x="11430808" y="3428978"/>
              <a:ext cx="0" cy="831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A34EDE-AB48-DBB5-1431-5A7689779020}"/>
                </a:ext>
              </a:extLst>
            </p:cNvPr>
            <p:cNvCxnSpPr>
              <a:cxnSpLocks/>
              <a:stCxn id="2" idx="5"/>
              <a:endCxn id="9" idx="1"/>
            </p:cNvCxnSpPr>
            <p:nvPr/>
          </p:nvCxnSpPr>
          <p:spPr>
            <a:xfrm>
              <a:off x="10039107" y="3376258"/>
              <a:ext cx="642199" cy="1895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BCE7E81-41FE-F33E-0ABA-FE4B2026D2C7}"/>
                </a:ext>
              </a:extLst>
            </p:cNvPr>
            <p:cNvCxnSpPr>
              <a:cxnSpLocks/>
              <a:stCxn id="3" idx="3"/>
              <a:endCxn id="9" idx="7"/>
            </p:cNvCxnSpPr>
            <p:nvPr/>
          </p:nvCxnSpPr>
          <p:spPr>
            <a:xfrm flipH="1">
              <a:off x="10935863" y="3376257"/>
              <a:ext cx="367667" cy="1895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4AC565-484E-78B8-5AC1-C3E7106A7348}"/>
                </a:ext>
              </a:extLst>
            </p:cNvPr>
            <p:cNvCxnSpPr>
              <a:cxnSpLocks/>
              <a:stCxn id="6" idx="6"/>
              <a:endCxn id="7" idx="2"/>
            </p:cNvCxnSpPr>
            <p:nvPr/>
          </p:nvCxnSpPr>
          <p:spPr>
            <a:xfrm flipV="1">
              <a:off x="10091828" y="4440601"/>
              <a:ext cx="1158980" cy="82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6ECFB00-A0D1-CD91-4A32-8E6C588A63E1}"/>
                </a:ext>
              </a:extLst>
            </p:cNvPr>
            <p:cNvCxnSpPr>
              <a:cxnSpLocks/>
              <a:stCxn id="7" idx="1"/>
            </p:cNvCxnSpPr>
            <p:nvPr/>
          </p:nvCxnSpPr>
          <p:spPr>
            <a:xfrm flipH="1" flipV="1">
              <a:off x="10037201" y="3391101"/>
              <a:ext cx="1266328" cy="9222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5C31F5B9-9951-421C-A51A-7064520EFA84}"/>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12508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A5A0CC-1283-5645-8124-00597F4E09CF}"/>
              </a:ext>
            </a:extLst>
          </p:cNvPr>
          <p:cNvSpPr>
            <a:spLocks noGrp="1"/>
          </p:cNvSpPr>
          <p:nvPr>
            <p:ph idx="1"/>
          </p:nvPr>
        </p:nvSpPr>
        <p:spPr>
          <a:xfrm>
            <a:off x="648001" y="1272399"/>
            <a:ext cx="7911799" cy="3695843"/>
          </a:xfrm>
        </p:spPr>
        <p:txBody>
          <a:bodyPr>
            <a:normAutofit/>
          </a:bodyPr>
          <a:lstStyle/>
          <a:p>
            <a:r>
              <a:rPr lang="en-AU" dirty="0"/>
              <a:t>Needs to happen at different levels</a:t>
            </a:r>
          </a:p>
          <a:p>
            <a:pPr lvl="1"/>
            <a:r>
              <a:rPr lang="en-AU" sz="1800" dirty="0"/>
              <a:t>Inter-organisation coordination, i.e., consensus to work together</a:t>
            </a:r>
          </a:p>
          <a:p>
            <a:pPr lvl="1"/>
            <a:r>
              <a:rPr lang="en-AU" sz="1800" dirty="0"/>
              <a:t>Business process integration, i.e.,</a:t>
            </a:r>
            <a:r>
              <a:rPr lang="en-AU" sz="1800" dirty="0">
                <a:sym typeface="Wingdings" pitchFamily="2" charset="2"/>
              </a:rPr>
              <a:t> unified business process</a:t>
            </a:r>
            <a:r>
              <a:rPr lang="en-AU" sz="1800" dirty="0"/>
              <a:t> </a:t>
            </a:r>
          </a:p>
          <a:p>
            <a:pPr lvl="1"/>
            <a:r>
              <a:rPr lang="en-AU" sz="1800" dirty="0"/>
              <a:t>Semantic application integration, i.e., means the same thing</a:t>
            </a:r>
          </a:p>
          <a:p>
            <a:pPr lvl="1"/>
            <a:r>
              <a:rPr lang="en-AU" sz="1800" dirty="0"/>
              <a:t>Syntactic application integration, i.e., ability to map from one to another</a:t>
            </a:r>
          </a:p>
          <a:p>
            <a:pPr lvl="1"/>
            <a:r>
              <a:rPr lang="en-AU" sz="1800" dirty="0"/>
              <a:t>Physical integration, i.e., actual connectivity</a:t>
            </a:r>
          </a:p>
          <a:p>
            <a:r>
              <a:rPr lang="en-AU" dirty="0"/>
              <a:t>Interoperability is domain-specific</a:t>
            </a:r>
          </a:p>
          <a:p>
            <a:pPr lvl="1"/>
            <a:r>
              <a:rPr lang="en-AU" sz="1800" dirty="0"/>
              <a:t>Level 1 to 3 tend to be application &amp; domain specific</a:t>
            </a:r>
          </a:p>
          <a:p>
            <a:r>
              <a:rPr lang="en-AU" dirty="0"/>
              <a:t>Standardisation is key for widespread interoperability</a:t>
            </a:r>
          </a:p>
          <a:p>
            <a:pPr lvl="1"/>
            <a:r>
              <a:rPr lang="en-AU" sz="1800" dirty="0"/>
              <a:t>Mostly technical &amp; cover level 4 &amp; 5</a:t>
            </a:r>
          </a:p>
          <a:p>
            <a:endParaRPr lang="en-AU" dirty="0"/>
          </a:p>
        </p:txBody>
      </p:sp>
      <p:sp>
        <p:nvSpPr>
          <p:cNvPr id="3" name="Title 2">
            <a:extLst>
              <a:ext uri="{FF2B5EF4-FFF2-40B4-BE49-F238E27FC236}">
                <a16:creationId xmlns:a16="http://schemas.microsoft.com/office/drawing/2014/main" id="{43DA9688-088E-A380-61F5-E9D2A6675AD9}"/>
              </a:ext>
            </a:extLst>
          </p:cNvPr>
          <p:cNvSpPr>
            <a:spLocks noGrp="1"/>
          </p:cNvSpPr>
          <p:nvPr>
            <p:ph type="title"/>
          </p:nvPr>
        </p:nvSpPr>
        <p:spPr>
          <a:xfrm>
            <a:off x="648000" y="287999"/>
            <a:ext cx="6631640" cy="648000"/>
          </a:xfrm>
        </p:spPr>
        <p:txBody>
          <a:bodyPr/>
          <a:lstStyle/>
          <a:p>
            <a:r>
              <a:rPr lang="en-AU" dirty="0"/>
              <a:t>Interoperability (Cont.)</a:t>
            </a:r>
          </a:p>
        </p:txBody>
      </p:sp>
      <p:sp>
        <p:nvSpPr>
          <p:cNvPr id="5" name="Slide Number Placeholder 4">
            <a:extLst>
              <a:ext uri="{FF2B5EF4-FFF2-40B4-BE49-F238E27FC236}">
                <a16:creationId xmlns:a16="http://schemas.microsoft.com/office/drawing/2014/main" id="{AF0C624B-98E4-7A3E-BB07-E5C6E78C4051}"/>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5</a:t>
            </a:fld>
            <a:endParaRPr lang="en-US"/>
          </a:p>
        </p:txBody>
      </p:sp>
    </p:spTree>
    <p:extLst>
      <p:ext uri="{BB962C8B-B14F-4D97-AF65-F5344CB8AC3E}">
        <p14:creationId xmlns:p14="http://schemas.microsoft.com/office/powerpoint/2010/main" val="278681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44269B-3B2F-FDA1-4B45-C13C0CF33CD6}"/>
              </a:ext>
            </a:extLst>
          </p:cNvPr>
          <p:cNvSpPr>
            <a:spLocks noGrp="1"/>
          </p:cNvSpPr>
          <p:nvPr>
            <p:ph idx="1"/>
          </p:nvPr>
        </p:nvSpPr>
        <p:spPr>
          <a:xfrm>
            <a:off x="647700" y="1273175"/>
            <a:ext cx="7912100" cy="3932238"/>
          </a:xfrm>
        </p:spPr>
        <p:txBody>
          <a:bodyPr>
            <a:normAutofit fontScale="92500" lnSpcReduction="20000"/>
          </a:bodyPr>
          <a:lstStyle/>
          <a:p>
            <a:r>
              <a:rPr lang="en-AU" dirty="0"/>
              <a:t>Many standards</a:t>
            </a:r>
          </a:p>
          <a:p>
            <a:pPr lvl="1"/>
            <a:r>
              <a:rPr lang="en-AU" sz="1800" dirty="0"/>
              <a:t>ISO/IEC 10021-6:2003 Information technology – Message Handling Systems (MHS)</a:t>
            </a:r>
          </a:p>
          <a:p>
            <a:pPr lvl="1"/>
            <a:r>
              <a:rPr lang="en-AU" sz="1800" dirty="0"/>
              <a:t>ISO/IEC 19941:2017 Information technology – Cloud computing — Interoperability and portability</a:t>
            </a:r>
          </a:p>
          <a:p>
            <a:pPr lvl="1"/>
            <a:r>
              <a:rPr lang="en-AU" sz="1800" dirty="0"/>
              <a:t>ISO/IEC 40210:2011 Information technology – W3C SOAP Version 1.2 Part 1: Messaging Framework (2nd Edition)</a:t>
            </a:r>
          </a:p>
          <a:p>
            <a:pPr lvl="1"/>
            <a:r>
              <a:rPr lang="en-AU" sz="1800" dirty="0"/>
              <a:t>ISO 20022-8:2013 Financial services – Universal financial industry message scheme</a:t>
            </a:r>
          </a:p>
          <a:p>
            <a:pPr lvl="1"/>
            <a:r>
              <a:rPr lang="en-AU" sz="1800" dirty="0"/>
              <a:t>IEEE 2418.2-2020 – IEEE Standard for Data Format for Blockchain Systems</a:t>
            </a:r>
          </a:p>
          <a:p>
            <a:r>
              <a:rPr lang="en-AU" dirty="0"/>
              <a:t>In development</a:t>
            </a:r>
          </a:p>
          <a:p>
            <a:pPr lvl="1"/>
            <a:r>
              <a:rPr lang="en-AU" sz="1900" dirty="0"/>
              <a:t>ISO/TC 184/SC 5 – Interoperability, integration, and architectures for enterprise systems and automation applications</a:t>
            </a:r>
          </a:p>
          <a:p>
            <a:pPr lvl="1"/>
            <a:r>
              <a:rPr lang="en-AU" sz="1900" dirty="0"/>
              <a:t>ISO/TC 307 – Blockchain and distributed ledger technologies technical committee</a:t>
            </a:r>
          </a:p>
          <a:p>
            <a:pPr lvl="1"/>
            <a:r>
              <a:rPr lang="en-AU" sz="1900" dirty="0"/>
              <a:t>IEEE Computer Society Blockchain and Distributed Ledger Standards Committee</a:t>
            </a:r>
          </a:p>
        </p:txBody>
      </p:sp>
      <p:sp>
        <p:nvSpPr>
          <p:cNvPr id="3" name="Title 2">
            <a:extLst>
              <a:ext uri="{FF2B5EF4-FFF2-40B4-BE49-F238E27FC236}">
                <a16:creationId xmlns:a16="http://schemas.microsoft.com/office/drawing/2014/main" id="{356BC007-E7BE-1BA5-3C59-587DF1442C05}"/>
              </a:ext>
            </a:extLst>
          </p:cNvPr>
          <p:cNvSpPr>
            <a:spLocks noGrp="1"/>
          </p:cNvSpPr>
          <p:nvPr>
            <p:ph type="title"/>
          </p:nvPr>
        </p:nvSpPr>
        <p:spPr>
          <a:xfrm>
            <a:off x="648000" y="287999"/>
            <a:ext cx="6631640" cy="648000"/>
          </a:xfrm>
        </p:spPr>
        <p:txBody>
          <a:bodyPr/>
          <a:lstStyle/>
          <a:p>
            <a:r>
              <a:rPr lang="en-AU" dirty="0"/>
              <a:t>Interoperability Standards</a:t>
            </a:r>
          </a:p>
        </p:txBody>
      </p:sp>
      <p:sp>
        <p:nvSpPr>
          <p:cNvPr id="5" name="Slide Number Placeholder 4">
            <a:extLst>
              <a:ext uri="{FF2B5EF4-FFF2-40B4-BE49-F238E27FC236}">
                <a16:creationId xmlns:a16="http://schemas.microsoft.com/office/drawing/2014/main" id="{708A1F9C-6734-34AD-06E3-775A1E508309}"/>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6</a:t>
            </a:fld>
            <a:endParaRPr lang="en-US"/>
          </a:p>
        </p:txBody>
      </p:sp>
    </p:spTree>
    <p:extLst>
      <p:ext uri="{BB962C8B-B14F-4D97-AF65-F5344CB8AC3E}">
        <p14:creationId xmlns:p14="http://schemas.microsoft.com/office/powerpoint/2010/main" val="169520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CC30F-145C-39A5-B8B7-4BFD917CE67E}"/>
              </a:ext>
            </a:extLst>
          </p:cNvPr>
          <p:cNvSpPr>
            <a:spLocks noGrp="1"/>
          </p:cNvSpPr>
          <p:nvPr>
            <p:ph type="body" sz="quarter" idx="10"/>
          </p:nvPr>
        </p:nvSpPr>
        <p:spPr/>
        <p:txBody>
          <a:bodyPr/>
          <a:lstStyle/>
          <a:p>
            <a:r>
              <a:rPr lang="en-AU" dirty="0"/>
              <a:t>Blockchain Interoperability</a:t>
            </a:r>
          </a:p>
        </p:txBody>
      </p:sp>
    </p:spTree>
    <p:extLst>
      <p:ext uri="{BB962C8B-B14F-4D97-AF65-F5344CB8AC3E}">
        <p14:creationId xmlns:p14="http://schemas.microsoft.com/office/powerpoint/2010/main" val="219914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464F4-A928-49F4-B228-B83278B46914}"/>
              </a:ext>
            </a:extLst>
          </p:cNvPr>
          <p:cNvSpPr>
            <a:spLocks noGrp="1"/>
          </p:cNvSpPr>
          <p:nvPr>
            <p:ph idx="1"/>
          </p:nvPr>
        </p:nvSpPr>
        <p:spPr>
          <a:xfrm>
            <a:off x="648000" y="1273324"/>
            <a:ext cx="7920000" cy="3795167"/>
          </a:xfrm>
        </p:spPr>
        <p:txBody>
          <a:bodyPr>
            <a:normAutofit lnSpcReduction="10000"/>
          </a:bodyPr>
          <a:lstStyle/>
          <a:p>
            <a:r>
              <a:rPr lang="en-AU" dirty="0"/>
              <a:t>Ability of different blockchains to </a:t>
            </a:r>
            <a:r>
              <a:rPr lang="en-AU" dirty="0">
                <a:solidFill>
                  <a:srgbClr val="0070C0"/>
                </a:solidFill>
              </a:rPr>
              <a:t>exchange data &amp; move digital assets</a:t>
            </a:r>
            <a:r>
              <a:rPr lang="en-AU" dirty="0"/>
              <a:t> while </a:t>
            </a:r>
            <a:r>
              <a:rPr lang="en-AU" dirty="0">
                <a:solidFill>
                  <a:srgbClr val="0070C0"/>
                </a:solidFill>
              </a:rPr>
              <a:t>maintaining state &amp; uniqueness</a:t>
            </a:r>
          </a:p>
          <a:p>
            <a:pPr lvl="1"/>
            <a:r>
              <a:rPr lang="en-AU" sz="1800" dirty="0"/>
              <a:t>Public-public, public-private, private-private; on-chain &amp; off-chain</a:t>
            </a:r>
          </a:p>
          <a:p>
            <a:pPr lvl="1"/>
            <a:r>
              <a:rPr lang="en-AU" sz="1800" dirty="0"/>
              <a:t>Single &amp; multi-token TXs</a:t>
            </a:r>
          </a:p>
          <a:p>
            <a:r>
              <a:rPr lang="en-AU" dirty="0"/>
              <a:t>Without interoperability</a:t>
            </a:r>
          </a:p>
          <a:p>
            <a:pPr lvl="1"/>
            <a:r>
              <a:rPr lang="en-AU" sz="1800" dirty="0"/>
              <a:t>Blockchains are data/asset silos that fragment a market</a:t>
            </a:r>
          </a:p>
          <a:p>
            <a:pPr lvl="1"/>
            <a:r>
              <a:rPr lang="en-AU" sz="1800" dirty="0"/>
              <a:t>Restricts composability limiting use cases &amp; innovation</a:t>
            </a:r>
          </a:p>
          <a:p>
            <a:r>
              <a:rPr lang="en-AU" dirty="0"/>
              <a:t>Challenging due to</a:t>
            </a:r>
          </a:p>
          <a:p>
            <a:pPr lvl="1"/>
            <a:r>
              <a:rPr lang="en-AU" sz="1800" dirty="0"/>
              <a:t>Single source of truth</a:t>
            </a:r>
          </a:p>
          <a:p>
            <a:pPr lvl="1"/>
            <a:r>
              <a:rPr lang="en-AU" sz="1800" dirty="0"/>
              <a:t>Differences in finality</a:t>
            </a:r>
          </a:p>
          <a:p>
            <a:pPr lvl="1"/>
            <a:r>
              <a:rPr lang="en-AU" sz="1800" dirty="0"/>
              <a:t>Data embedded in smart contracts</a:t>
            </a:r>
          </a:p>
          <a:p>
            <a:pPr lvl="1"/>
            <a:r>
              <a:rPr lang="en-AU" sz="1800" dirty="0"/>
              <a:t>Immutability vs rollbacks</a:t>
            </a:r>
          </a:p>
          <a:p>
            <a:pPr lvl="1"/>
            <a:r>
              <a:rPr lang="en-AU" sz="1800" dirty="0"/>
              <a:t>TX, data, &amp; account representations</a:t>
            </a:r>
          </a:p>
          <a:p>
            <a:endParaRPr lang="en-AU" dirty="0"/>
          </a:p>
        </p:txBody>
      </p:sp>
      <p:sp>
        <p:nvSpPr>
          <p:cNvPr id="4" name="Title 3">
            <a:extLst>
              <a:ext uri="{FF2B5EF4-FFF2-40B4-BE49-F238E27FC236}">
                <a16:creationId xmlns:a16="http://schemas.microsoft.com/office/drawing/2014/main" id="{4172A937-8CAA-48F6-8C49-9106BBC25C27}"/>
              </a:ext>
            </a:extLst>
          </p:cNvPr>
          <p:cNvSpPr>
            <a:spLocks noGrp="1"/>
          </p:cNvSpPr>
          <p:nvPr>
            <p:ph type="title"/>
          </p:nvPr>
        </p:nvSpPr>
        <p:spPr/>
        <p:txBody>
          <a:bodyPr/>
          <a:lstStyle/>
          <a:p>
            <a:r>
              <a:rPr lang="en-AU" dirty="0"/>
              <a:t>Blockchain Interoperability</a:t>
            </a:r>
          </a:p>
        </p:txBody>
      </p:sp>
      <p:sp>
        <p:nvSpPr>
          <p:cNvPr id="3" name="Slide Number Placeholder 2">
            <a:extLst>
              <a:ext uri="{FF2B5EF4-FFF2-40B4-BE49-F238E27FC236}">
                <a16:creationId xmlns:a16="http://schemas.microsoft.com/office/drawing/2014/main" id="{F63093D3-77B4-9379-D06F-61A0376FF6B7}"/>
              </a:ext>
            </a:extLst>
          </p:cNvPr>
          <p:cNvSpPr>
            <a:spLocks noGrp="1"/>
          </p:cNvSpPr>
          <p:nvPr>
            <p:ph type="sldNum" sz="quarter" idx="4"/>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3327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7B4D8D-0D51-8B1D-4780-835837E2D9EA}"/>
              </a:ext>
            </a:extLst>
          </p:cNvPr>
          <p:cNvSpPr>
            <a:spLocks noGrp="1"/>
          </p:cNvSpPr>
          <p:nvPr>
            <p:ph idx="1"/>
          </p:nvPr>
        </p:nvSpPr>
        <p:spPr/>
        <p:txBody>
          <a:bodyPr/>
          <a:lstStyle/>
          <a:p>
            <a:r>
              <a:rPr lang="en-AU" dirty="0"/>
              <a:t>Notary schemes</a:t>
            </a:r>
          </a:p>
          <a:p>
            <a:r>
              <a:rPr lang="en-AU" dirty="0"/>
              <a:t>Oracles</a:t>
            </a:r>
          </a:p>
          <a:p>
            <a:pPr lvl="1"/>
            <a:r>
              <a:rPr lang="en-AU" sz="1800" dirty="0"/>
              <a:t>Like notary schemes with source/target being off-chain</a:t>
            </a:r>
          </a:p>
          <a:p>
            <a:r>
              <a:rPr lang="en-AU" dirty="0"/>
              <a:t>Slidechains &amp; relays</a:t>
            </a:r>
          </a:p>
          <a:p>
            <a:r>
              <a:rPr lang="en-AU" dirty="0"/>
              <a:t>Hash-Time Lock Contract (HLTC)</a:t>
            </a:r>
          </a:p>
          <a:p>
            <a:r>
              <a:rPr lang="en-AU" dirty="0"/>
              <a:t>Blockchain of blockchains</a:t>
            </a:r>
          </a:p>
        </p:txBody>
      </p:sp>
      <p:sp>
        <p:nvSpPr>
          <p:cNvPr id="3" name="Title 2">
            <a:extLst>
              <a:ext uri="{FF2B5EF4-FFF2-40B4-BE49-F238E27FC236}">
                <a16:creationId xmlns:a16="http://schemas.microsoft.com/office/drawing/2014/main" id="{69E7B829-CBB1-C036-0DFA-A07F2C9DE830}"/>
              </a:ext>
            </a:extLst>
          </p:cNvPr>
          <p:cNvSpPr>
            <a:spLocks noGrp="1"/>
          </p:cNvSpPr>
          <p:nvPr>
            <p:ph type="title"/>
          </p:nvPr>
        </p:nvSpPr>
        <p:spPr/>
        <p:txBody>
          <a:bodyPr/>
          <a:lstStyle/>
          <a:p>
            <a:r>
              <a:rPr lang="en-AU" dirty="0"/>
              <a:t>Cross-Chain Technology</a:t>
            </a:r>
          </a:p>
        </p:txBody>
      </p:sp>
      <p:sp>
        <p:nvSpPr>
          <p:cNvPr id="5" name="Slide Number Placeholder 4">
            <a:extLst>
              <a:ext uri="{FF2B5EF4-FFF2-40B4-BE49-F238E27FC236}">
                <a16:creationId xmlns:a16="http://schemas.microsoft.com/office/drawing/2014/main" id="{E6BA277E-9175-B4F3-15FB-612268157897}"/>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487851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6</TotalTime>
  <Words>6689</Words>
  <Application>Microsoft Macintosh PowerPoint</Application>
  <PresentationFormat>On-screen Show (16:10)</PresentationFormat>
  <Paragraphs>487</Paragraphs>
  <Slides>26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Helvetica</vt:lpstr>
      <vt:lpstr>Open Sans</vt:lpstr>
      <vt:lpstr>source-serif-pro</vt:lpstr>
      <vt:lpstr>system-ui</vt:lpstr>
      <vt:lpstr>Times</vt:lpstr>
      <vt:lpstr>Wingdings</vt:lpstr>
      <vt:lpstr>Technische Universität Berlin | PowerPoint Master</vt:lpstr>
      <vt:lpstr>Interoperability</vt:lpstr>
      <vt:lpstr>Outline</vt:lpstr>
      <vt:lpstr>PowerPoint Presentation</vt:lpstr>
      <vt:lpstr>Interoperability</vt:lpstr>
      <vt:lpstr>Interoperability (Cont.)</vt:lpstr>
      <vt:lpstr>Interoperability Standards</vt:lpstr>
      <vt:lpstr>PowerPoint Presentation</vt:lpstr>
      <vt:lpstr>Blockchain Interoperability</vt:lpstr>
      <vt:lpstr>Cross-Chain Technology</vt:lpstr>
      <vt:lpstr>Notary Schemes</vt:lpstr>
      <vt:lpstr>Sidechains (aka Secondary Chains)</vt:lpstr>
      <vt:lpstr>2-Way Peg</vt:lpstr>
      <vt:lpstr>Simplified Payment Verification with Relays</vt:lpstr>
      <vt:lpstr>Centralised 2-Way Peg</vt:lpstr>
      <vt:lpstr>Federated 2-Way Peg</vt:lpstr>
      <vt:lpstr>Hash-Time Lock Contract (HTLC)</vt:lpstr>
      <vt:lpstr>HTLC Using TXs</vt:lpstr>
      <vt:lpstr>Blockchain of Blockchains</vt:lpstr>
      <vt:lpstr>Cosmos</vt:lpstr>
      <vt:lpstr>Polkadot</vt:lpstr>
      <vt:lpstr>PowerPoint Presentation</vt:lpstr>
      <vt:lpstr>Layer 2</vt:lpstr>
      <vt:lpstr>State Channels (aka Payment Channels)</vt:lpstr>
      <vt:lpstr>Payment Routing via State Channels</vt:lpstr>
      <vt:lpstr>Rollups</vt:lpstr>
      <vt:lpstr>Plasma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Interoperability</dc:title>
  <dc:creator>Bandara, Dilum (Data61, Eveleigh)</dc:creator>
  <cp:lastModifiedBy>Bandara, Dilum (Data61, Eveleigh)</cp:lastModifiedBy>
  <cp:revision>2</cp:revision>
  <dcterms:created xsi:type="dcterms:W3CDTF">2024-01-04T01:39:22Z</dcterms:created>
  <dcterms:modified xsi:type="dcterms:W3CDTF">2024-01-04T01:46:09Z</dcterms:modified>
</cp:coreProperties>
</file>