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2" r:id="rId4"/>
    <p:sldId id="263" r:id="rId5"/>
    <p:sldId id="264" r:id="rId6"/>
    <p:sldId id="265" r:id="rId7"/>
    <p:sldId id="266" r:id="rId8"/>
    <p:sldId id="257" r:id="rId9"/>
    <p:sldId id="267" r:id="rId10"/>
    <p:sldId id="271" r:id="rId11"/>
    <p:sldId id="272" r:id="rId12"/>
    <p:sldId id="268" r:id="rId13"/>
    <p:sldId id="269" r:id="rId14"/>
    <p:sldId id="270" r:id="rId15"/>
    <p:sldId id="273" r:id="rId16"/>
    <p:sldId id="274" r:id="rId17"/>
    <p:sldId id="275" r:id="rId18"/>
    <p:sldId id="276"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79191"/>
  </p:normalViewPr>
  <p:slideViewPr>
    <p:cSldViewPr snapToGrid="0" snapToObjects="1">
      <p:cViewPr varScale="1">
        <p:scale>
          <a:sx n="84" d="100"/>
          <a:sy n="84"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01D3C-7BE0-7B48-A0F2-E8752B26D0DC}"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C0D68-69C3-4A4C-9D46-4BC134F8A513}" type="slidenum">
              <a:rPr lang="en-US" smtClean="0"/>
              <a:t>‹#›</a:t>
            </a:fld>
            <a:endParaRPr lang="en-US"/>
          </a:p>
        </p:txBody>
      </p:sp>
    </p:spTree>
    <p:extLst>
      <p:ext uri="{BB962C8B-B14F-4D97-AF65-F5344CB8AC3E}">
        <p14:creationId xmlns:p14="http://schemas.microsoft.com/office/powerpoint/2010/main" val="11567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pecflow.org/documentation/Hook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The idea is that you have to write only</a:t>
            </a:r>
            <a:r>
              <a:rPr lang="en-US" sz="1200" b="0" i="0" kern="1200" baseline="0" dirty="0" smtClean="0">
                <a:solidFill>
                  <a:schemeClr val="tx1"/>
                </a:solidFill>
                <a:effectLst/>
                <a:latin typeface="+mn-lt"/>
                <a:ea typeface="+mn-ea"/>
                <a:cs typeface="+mn-cs"/>
              </a:rPr>
              <a:t> enough code to get your tests to pass.</a:t>
            </a:r>
            <a:r>
              <a:rPr lang="en-US" sz="1200" b="0" i="0" kern="1200" dirty="0" smtClean="0">
                <a:solidFill>
                  <a:schemeClr val="tx1"/>
                </a:solidFill>
                <a:effectLst/>
                <a:latin typeface="+mn-lt"/>
                <a:ea typeface="+mn-ea"/>
                <a:cs typeface="+mn-cs"/>
              </a:rPr>
              <a:t> Having all the tests pass could be a measure of the done criteria (dev-done) and also increases confidence in the quality of the code</a:t>
            </a:r>
          </a:p>
          <a:p>
            <a:pPr marL="171450" indent="-171450">
              <a:buFontTx/>
              <a:buChar char="-"/>
            </a:pP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Because you are writing small tests at a time, it forces your code to be more modular TDD helps you learn, understand, and internalize the key principles of good modular design. TDD also forces good architecture. In order to make your code unit-testable, it must be properly modularized. Writing the tests first, various architectural problems tend to surface earlier.</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Refactoring code written two years ago is </a:t>
            </a:r>
            <a:r>
              <a:rPr lang="en-US" sz="1200" b="0" i="1" kern="1200" dirty="0" smtClean="0">
                <a:solidFill>
                  <a:schemeClr val="tx1"/>
                </a:solidFill>
                <a:effectLst/>
                <a:latin typeface="+mn-lt"/>
                <a:ea typeface="+mn-ea"/>
                <a:cs typeface="+mn-cs"/>
              </a:rPr>
              <a:t>hard</a:t>
            </a:r>
            <a:r>
              <a:rPr lang="en-US" sz="1200" b="0" i="0" kern="1200" dirty="0" smtClean="0">
                <a:solidFill>
                  <a:schemeClr val="tx1"/>
                </a:solidFill>
                <a:effectLst/>
                <a:latin typeface="+mn-lt"/>
                <a:ea typeface="+mn-ea"/>
                <a:cs typeface="+mn-cs"/>
              </a:rPr>
              <a:t>. If that code is backed up by a set of good unit tests, the process is made so much easier.</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It doesn’t go out of date since you’re running it all the time. It</a:t>
            </a:r>
            <a:r>
              <a:rPr lang="en-US" sz="1200" b="0" i="0" kern="1200" baseline="0" dirty="0" smtClean="0">
                <a:solidFill>
                  <a:schemeClr val="tx1"/>
                </a:solidFill>
                <a:effectLst/>
                <a:latin typeface="+mn-lt"/>
                <a:ea typeface="+mn-ea"/>
                <a:cs typeface="+mn-cs"/>
              </a:rPr>
              <a:t> also has to be updated as the behavior changes.</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2</a:t>
            </a:fld>
            <a:endParaRPr lang="en-US"/>
          </a:p>
        </p:txBody>
      </p:sp>
    </p:spTree>
    <p:extLst>
      <p:ext uri="{BB962C8B-B14F-4D97-AF65-F5344CB8AC3E}">
        <p14:creationId xmlns:p14="http://schemas.microsoft.com/office/powerpoint/2010/main" val="47290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behavior here?</a:t>
            </a:r>
          </a:p>
          <a:p>
            <a:endParaRPr lang="en-US" dirty="0" smtClean="0"/>
          </a:p>
          <a:p>
            <a:r>
              <a:rPr lang="en-US" dirty="0" smtClean="0"/>
              <a:t>How do we capture the behavior in the story?</a:t>
            </a:r>
          </a:p>
          <a:p>
            <a:endParaRPr lang="en-US" dirty="0" smtClean="0"/>
          </a:p>
          <a:p>
            <a:r>
              <a:rPr lang="en-US" dirty="0" smtClean="0"/>
              <a:t>A story’s behavior is simply its acceptance criteria. If a feature fulfills the acceptance criteria, then it is behaving correctly.</a:t>
            </a:r>
          </a:p>
        </p:txBody>
      </p:sp>
      <p:sp>
        <p:nvSpPr>
          <p:cNvPr id="4" name="Slide Number Placeholder 3"/>
          <p:cNvSpPr>
            <a:spLocks noGrp="1"/>
          </p:cNvSpPr>
          <p:nvPr>
            <p:ph type="sldNum" sz="quarter" idx="10"/>
          </p:nvPr>
        </p:nvSpPr>
        <p:spPr/>
        <p:txBody>
          <a:bodyPr/>
          <a:lstStyle/>
          <a:p>
            <a:fld id="{717C0D68-69C3-4A4C-9D46-4BC134F8A513}" type="slidenum">
              <a:rPr lang="en-US" smtClean="0"/>
              <a:t>12</a:t>
            </a:fld>
            <a:endParaRPr lang="en-US"/>
          </a:p>
        </p:txBody>
      </p:sp>
    </p:spTree>
    <p:extLst>
      <p:ext uri="{BB962C8B-B14F-4D97-AF65-F5344CB8AC3E}">
        <p14:creationId xmlns:p14="http://schemas.microsoft.com/office/powerpoint/2010/main" val="1505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describe acceptance criteria in terms of </a:t>
            </a:r>
            <a:r>
              <a:rPr lang="en-US" sz="1200" i="1" kern="1200" dirty="0" smtClean="0">
                <a:solidFill>
                  <a:schemeClr val="tx1"/>
                </a:solidFill>
                <a:effectLst/>
                <a:latin typeface="+mn-lt"/>
                <a:ea typeface="+mn-ea"/>
                <a:cs typeface="+mn-cs"/>
              </a:rPr>
              <a:t>scenarios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13</a:t>
            </a:fld>
            <a:endParaRPr lang="en-US"/>
          </a:p>
        </p:txBody>
      </p:sp>
    </p:spTree>
    <p:extLst>
      <p:ext uri="{BB962C8B-B14F-4D97-AF65-F5344CB8AC3E}">
        <p14:creationId xmlns:p14="http://schemas.microsoft.com/office/powerpoint/2010/main" val="125591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b="0" i="0" kern="1200" dirty="0" smtClean="0">
                <a:solidFill>
                  <a:schemeClr val="tx1"/>
                </a:solidFill>
                <a:effectLst/>
                <a:latin typeface="+mn-lt"/>
                <a:ea typeface="+mn-ea"/>
                <a:cs typeface="+mn-cs"/>
              </a:rPr>
              <a:t>BDD testing framework that is part of Cucumber family and uses Gherkin parser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n-US" sz="1200" b="0" i="0" kern="1200" dirty="0" smtClean="0">
                <a:solidFill>
                  <a:schemeClr val="tx1"/>
                </a:solidFill>
                <a:effectLst/>
                <a:latin typeface="+mn-lt"/>
                <a:ea typeface="+mn-ea"/>
                <a:cs typeface="+mn-cs"/>
              </a:rPr>
              <a:t>Allows us to write our acceptance criteria using DSL and map to executable code</a:t>
            </a:r>
          </a:p>
          <a:p>
            <a:endParaRPr lang="en-US" dirty="0" smtClean="0"/>
          </a:p>
          <a:p>
            <a:r>
              <a:rPr lang="en-US" dirty="0" smtClean="0"/>
              <a:t>3. F</a:t>
            </a:r>
            <a:r>
              <a:rPr lang="en-US" sz="1200" b="0" i="0" kern="1200" dirty="0" smtClean="0">
                <a:solidFill>
                  <a:schemeClr val="tx1"/>
                </a:solidFill>
                <a:effectLst/>
                <a:latin typeface="+mn-lt"/>
                <a:ea typeface="+mn-ea"/>
                <a:cs typeface="+mn-cs"/>
              </a:rPr>
              <a:t>eature files and step definitions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 One feature (user story), Many scenarios (acceptance criteria)</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17</a:t>
            </a:fld>
            <a:endParaRPr lang="en-US"/>
          </a:p>
        </p:txBody>
      </p:sp>
    </p:spTree>
    <p:extLst>
      <p:ext uri="{BB962C8B-B14F-4D97-AF65-F5344CB8AC3E}">
        <p14:creationId xmlns:p14="http://schemas.microsoft.com/office/powerpoint/2010/main" val="190092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Regex in Given-When-Then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allow reuse with minimal effort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tags (@</a:t>
            </a:r>
            <a:r>
              <a:rPr lang="en-US" sz="1200" b="0" i="0" kern="1200" dirty="0" err="1" smtClean="0">
                <a:solidFill>
                  <a:schemeClr val="tx1"/>
                </a:solidFill>
                <a:effectLst/>
                <a:latin typeface="+mn-lt"/>
                <a:ea typeface="+mn-ea"/>
                <a:cs typeface="+mn-cs"/>
              </a:rPr>
              <a:t>myTag</a:t>
            </a:r>
            <a:r>
              <a:rPr lang="en-US" sz="1200" b="0" i="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used to filter scenarios and control execution (</a:t>
            </a:r>
            <a:r>
              <a:rPr lang="en-US" sz="1200" b="0" i="0" kern="1200" dirty="0" err="1" smtClean="0">
                <a:solidFill>
                  <a:schemeClr val="tx1"/>
                </a:solidFill>
                <a:effectLst/>
                <a:latin typeface="+mn-lt"/>
                <a:ea typeface="+mn-ea"/>
                <a:cs typeface="+mn-cs"/>
              </a:rPr>
              <a:t>BeforeScenario</a:t>
            </a:r>
            <a:r>
              <a:rPr lang="en-US" sz="1200" b="0" i="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smtClean="0">
                <a:solidFill>
                  <a:schemeClr val="tx1"/>
                </a:solidFill>
                <a:effectLst/>
                <a:latin typeface="+mn-lt"/>
                <a:ea typeface="+mn-ea"/>
                <a:cs typeface="+mn-cs"/>
              </a:rPr>
              <a:t>SpecFlow</a:t>
            </a:r>
            <a:r>
              <a:rPr lang="en-US" sz="1200" b="0" i="0" kern="1200" dirty="0" smtClean="0">
                <a:solidFill>
                  <a:schemeClr val="tx1"/>
                </a:solidFill>
                <a:effectLst/>
                <a:latin typeface="+mn-lt"/>
                <a:ea typeface="+mn-ea"/>
                <a:cs typeface="+mn-cs"/>
              </a:rPr>
              <a:t> generates categories from the tags.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err="1" smtClean="0">
                <a:solidFill>
                  <a:schemeClr val="tx1"/>
                </a:solidFill>
                <a:effectLst/>
                <a:latin typeface="+mn-lt"/>
                <a:ea typeface="+mn-ea"/>
                <a:cs typeface="+mn-cs"/>
              </a:rPr>
              <a:t>SpecFlow</a:t>
            </a:r>
            <a:r>
              <a:rPr lang="en-US" sz="1200" b="0" i="0" kern="1200" dirty="0" smtClean="0">
                <a:solidFill>
                  <a:schemeClr val="tx1"/>
                </a:solidFill>
                <a:effectLst/>
                <a:latin typeface="+mn-lt"/>
                <a:ea typeface="+mn-ea"/>
                <a:cs typeface="+mn-cs"/>
              </a:rPr>
              <a:t> treats the </a:t>
            </a:r>
            <a:r>
              <a:rPr lang="en-US" dirty="0" smtClean="0"/>
              <a:t>@ignore</a:t>
            </a:r>
            <a:r>
              <a:rPr lang="en-US" sz="1200" b="0" i="0" kern="1200" dirty="0" smtClean="0">
                <a:solidFill>
                  <a:schemeClr val="tx1"/>
                </a:solidFill>
                <a:effectLst/>
                <a:latin typeface="+mn-lt"/>
                <a:ea typeface="+mn-ea"/>
                <a:cs typeface="+mn-cs"/>
              </a:rPr>
              <a:t> tag as a special tag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smtClean="0">
                <a:solidFill>
                  <a:schemeClr val="tx1"/>
                </a:solidFill>
                <a:effectLst/>
                <a:latin typeface="+mn-lt"/>
                <a:ea typeface="+mn-ea"/>
                <a:cs typeface="+mn-cs"/>
                <a:hlinkClick r:id="rId3"/>
              </a:rPr>
              <a:t>Hooks</a:t>
            </a:r>
            <a:endParaRPr lang="en-US" sz="1200" b="0" i="0" u="none" strike="noStrike"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same type of setup/tear-down as other testing frameworks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18</a:t>
            </a:fld>
            <a:endParaRPr lang="en-US"/>
          </a:p>
        </p:txBody>
      </p:sp>
    </p:spTree>
    <p:extLst>
      <p:ext uri="{BB962C8B-B14F-4D97-AF65-F5344CB8AC3E}">
        <p14:creationId xmlns:p14="http://schemas.microsoft.com/office/powerpoint/2010/main" val="33979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Where to start? How much groundwork</a:t>
            </a:r>
            <a:r>
              <a:rPr lang="en-US" baseline="0" dirty="0" smtClean="0"/>
              <a:t> do you need before you can start writing tests?</a:t>
            </a:r>
            <a:endParaRPr lang="en-US" dirty="0" smtClean="0"/>
          </a:p>
          <a:p>
            <a:r>
              <a:rPr lang="en-US" dirty="0" smtClean="0"/>
              <a:t>2. What to test and what not to test? (repository tests)</a:t>
            </a:r>
          </a:p>
          <a:p>
            <a:r>
              <a:rPr lang="en-US" dirty="0" smtClean="0"/>
              <a:t>3. How much to test? (50%? 80%?</a:t>
            </a:r>
            <a:r>
              <a:rPr lang="en-US" baseline="0" dirty="0" smtClean="0"/>
              <a:t> 90%?)</a:t>
            </a:r>
            <a:endParaRPr lang="en-US" dirty="0" smtClean="0"/>
          </a:p>
          <a:p>
            <a:r>
              <a:rPr lang="en-US" dirty="0" smtClean="0"/>
              <a:t>4. How to name tests? </a:t>
            </a:r>
          </a:p>
          <a:p>
            <a:r>
              <a:rPr lang="en-US" dirty="0" smtClean="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3</a:t>
            </a:fld>
            <a:endParaRPr lang="en-US"/>
          </a:p>
        </p:txBody>
      </p:sp>
    </p:spTree>
    <p:extLst>
      <p:ext uri="{BB962C8B-B14F-4D97-AF65-F5344CB8AC3E}">
        <p14:creationId xmlns:p14="http://schemas.microsoft.com/office/powerpoint/2010/main" val="13270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 2006, Dan North</a:t>
            </a:r>
            <a:r>
              <a:rPr lang="en-US" baseline="0" dirty="0" smtClean="0"/>
              <a:t> wrote an article defining BDD as development methodology in which we focus on the behavior of an application from an outside-in point of view (user).</a:t>
            </a:r>
          </a:p>
          <a:p>
            <a:endParaRPr lang="en-US" baseline="0" dirty="0" smtClean="0"/>
          </a:p>
          <a:p>
            <a:r>
              <a:rPr lang="en-US" baseline="0" dirty="0" smtClean="0"/>
              <a:t>2. </a:t>
            </a:r>
          </a:p>
          <a:p>
            <a:endParaRPr lang="en-US" baseline="0" dirty="0" smtClean="0"/>
          </a:p>
          <a:p>
            <a:r>
              <a:rPr lang="en-US" baseline="0" dirty="0" smtClean="0"/>
              <a:t>3. ? Implementation details may change in the future. We may change or upgrade systems, like we’re planning to do with Prowess. Our integration points will change. Data contracts may also change. Let’s also consider our parties domain and the introduction to caching. Any of these changes could render our entire suite of unit tests useless, but the application’s behavior has not changed.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n-US" dirty="0" smtClean="0"/>
              <a:t>Present TDD in a way that gets straight to the good stuff and avoids all the pitfalls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4</a:t>
            </a:fld>
            <a:endParaRPr lang="en-US"/>
          </a:p>
        </p:txBody>
      </p:sp>
    </p:spTree>
    <p:extLst>
      <p:ext uri="{BB962C8B-B14F-4D97-AF65-F5344CB8AC3E}">
        <p14:creationId xmlns:p14="http://schemas.microsoft.com/office/powerpoint/2010/main" val="120992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Where to start? How much groundwork</a:t>
            </a:r>
            <a:r>
              <a:rPr lang="en-US" baseline="0" dirty="0" smtClean="0"/>
              <a:t> do you need before you can start writing tests?</a:t>
            </a:r>
            <a:endParaRPr lang="en-US" dirty="0" smtClean="0"/>
          </a:p>
          <a:p>
            <a:r>
              <a:rPr lang="en-US" dirty="0" smtClean="0"/>
              <a:t>2. What to test and what not to test? (repository tests)</a:t>
            </a:r>
          </a:p>
          <a:p>
            <a:r>
              <a:rPr lang="en-US" dirty="0" smtClean="0"/>
              <a:t>3. How much to test? (50%? 80%?</a:t>
            </a:r>
            <a:r>
              <a:rPr lang="en-US" baseline="0" dirty="0" smtClean="0"/>
              <a:t> 90%?)</a:t>
            </a:r>
            <a:endParaRPr lang="en-US" dirty="0" smtClean="0"/>
          </a:p>
          <a:p>
            <a:r>
              <a:rPr lang="en-US" dirty="0" smtClean="0"/>
              <a:t>4. How to name tests? </a:t>
            </a:r>
          </a:p>
          <a:p>
            <a:r>
              <a:rPr lang="en-US" dirty="0" smtClean="0"/>
              <a:t>5. What does it mean when a test fails?</a:t>
            </a:r>
          </a:p>
        </p:txBody>
      </p:sp>
      <p:sp>
        <p:nvSpPr>
          <p:cNvPr id="4" name="Slide Number Placeholder 3"/>
          <p:cNvSpPr>
            <a:spLocks noGrp="1"/>
          </p:cNvSpPr>
          <p:nvPr>
            <p:ph type="sldNum" sz="quarter" idx="10"/>
          </p:nvPr>
        </p:nvSpPr>
        <p:spPr/>
        <p:txBody>
          <a:bodyPr/>
          <a:lstStyle/>
          <a:p>
            <a:fld id="{717C0D68-69C3-4A4C-9D46-4BC134F8A513}" type="slidenum">
              <a:rPr lang="en-US" smtClean="0"/>
              <a:t>5</a:t>
            </a:fld>
            <a:endParaRPr lang="en-US"/>
          </a:p>
        </p:txBody>
      </p:sp>
    </p:spTree>
    <p:extLst>
      <p:ext uri="{BB962C8B-B14F-4D97-AF65-F5344CB8AC3E}">
        <p14:creationId xmlns:p14="http://schemas.microsoft.com/office/powerpoint/2010/main" val="2350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Beginning test methods with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mean you can only define a test for the given class.</a:t>
            </a:r>
          </a:p>
          <a:p>
            <a:r>
              <a:rPr lang="en-US" sz="1200" kern="1200" dirty="0" smtClean="0">
                <a:solidFill>
                  <a:schemeClr val="tx1"/>
                </a:solidFill>
                <a:effectLst/>
                <a:latin typeface="+mn-lt"/>
                <a:ea typeface="+mn-ea"/>
                <a:cs typeface="+mn-cs"/>
              </a:rPr>
              <a:t> - Class </a:t>
            </a:r>
            <a:r>
              <a:rPr lang="en-US" sz="1200" b="1"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do something (</a:t>
            </a:r>
            <a:r>
              <a:rPr lang="en-US" sz="1200" kern="1200" dirty="0" err="1" smtClean="0">
                <a:solidFill>
                  <a:schemeClr val="tx1"/>
                </a:solidFill>
                <a:effectLst/>
                <a:latin typeface="+mn-lt"/>
                <a:ea typeface="+mn-ea"/>
                <a:cs typeface="+mn-cs"/>
              </a:rPr>
              <a:t>testShouldFailForMissingSurname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 If your test name doesn’t fit this pattern, the behavior may belong elsewhere </a:t>
            </a:r>
          </a:p>
          <a:p>
            <a:endParaRPr lang="en-US" dirty="0" smtClean="0"/>
          </a:p>
          <a:p>
            <a:r>
              <a:rPr lang="en-US" dirty="0" smtClean="0"/>
              <a:t>2. Failed tests have 3 causes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A bug was introduced. Solution: fix the bug</a:t>
            </a:r>
          </a:p>
          <a:p>
            <a:r>
              <a:rPr lang="en-US" sz="1200" kern="1200" dirty="0" smtClean="0">
                <a:solidFill>
                  <a:schemeClr val="tx1"/>
                </a:solidFill>
                <a:effectLst/>
                <a:latin typeface="+mn-lt"/>
                <a:ea typeface="+mn-ea"/>
                <a:cs typeface="+mn-cs"/>
              </a:rPr>
              <a:t> - The intended behavior was still relevant, but moved. Solution: move test and (maybe) change it</a:t>
            </a:r>
          </a:p>
          <a:p>
            <a:r>
              <a:rPr lang="en-US" sz="1200" kern="1200" dirty="0" smtClean="0">
                <a:solidFill>
                  <a:schemeClr val="tx1"/>
                </a:solidFill>
                <a:effectLst/>
                <a:latin typeface="+mn-lt"/>
                <a:ea typeface="+mn-ea"/>
                <a:cs typeface="+mn-cs"/>
              </a:rPr>
              <a:t> - The behavior was no longer correct. Solution: delete the test</a:t>
            </a:r>
          </a:p>
          <a:p>
            <a:endParaRPr lang="en-US" dirty="0" smtClean="0"/>
          </a:p>
          <a:p>
            <a:r>
              <a:rPr lang="en-US" dirty="0" smtClean="0"/>
              <a:t>3.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implicitly allows you to challenge the premise of the test. “Should it? Really?”</a:t>
            </a:r>
          </a:p>
          <a:p>
            <a:r>
              <a:rPr lang="en-US" sz="1200" kern="1200" dirty="0" smtClean="0">
                <a:solidFill>
                  <a:schemeClr val="tx1"/>
                </a:solidFill>
                <a:effectLst/>
                <a:latin typeface="+mn-lt"/>
                <a:ea typeface="+mn-ea"/>
                <a:cs typeface="+mn-cs"/>
              </a:rPr>
              <a:t> - makes it easier to decide if a test is failing due to a bug, or because previous assumptions are not incorrect</a:t>
            </a: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7</a:t>
            </a:fld>
            <a:endParaRPr lang="en-US"/>
          </a:p>
        </p:txBody>
      </p:sp>
    </p:spTree>
    <p:extLst>
      <p:ext uri="{BB962C8B-B14F-4D97-AF65-F5344CB8AC3E}">
        <p14:creationId xmlns:p14="http://schemas.microsoft.com/office/powerpoint/2010/main" val="189876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Testing in TDD is is an effective way of ensuring your code works. However, if the methods don’t describe the behavior of the system then they are lulling you into a false sense of security.</a:t>
            </a:r>
          </a:p>
          <a:p>
            <a:endParaRPr lang="en-US" dirty="0" smtClean="0"/>
          </a:p>
          <a:p>
            <a:pPr marL="228600" indent="-228600">
              <a:buAutoNum type="arabicPeriod"/>
            </a:pPr>
            <a:r>
              <a:rPr lang="en-US" sz="1200" kern="1200" dirty="0" smtClean="0">
                <a:solidFill>
                  <a:schemeClr val="tx1"/>
                </a:solidFill>
                <a:effectLst/>
                <a:latin typeface="+mn-lt"/>
                <a:ea typeface="+mn-ea"/>
                <a:cs typeface="+mn-cs"/>
              </a:rPr>
              <a:t>The test is a sentence that describes the next behavior you are interested in. You can only describe so much behavior in one sentence, so how much to test becomes moot.</a:t>
            </a:r>
          </a:p>
          <a:p>
            <a:r>
              <a:rPr lang="en-US" sz="1200" kern="1200" dirty="0" smtClean="0">
                <a:solidFill>
                  <a:schemeClr val="tx1"/>
                </a:solidFill>
                <a:effectLst/>
                <a:latin typeface="+mn-lt"/>
                <a:ea typeface="+mn-ea"/>
                <a:cs typeface="+mn-cs"/>
              </a:rPr>
              <a:t>In order to answer this question, we must identify the value of the features and prioritize them. This too helps with naming. </a:t>
            </a:r>
            <a:r>
              <a:rPr lang="en-US" sz="1200" i="1" kern="1200" dirty="0" smtClean="0">
                <a:solidFill>
                  <a:schemeClr val="tx1"/>
                </a:solidFill>
                <a:effectLst/>
                <a:latin typeface="+mn-lt"/>
                <a:ea typeface="+mn-ea"/>
                <a:cs typeface="+mn-cs"/>
              </a:rPr>
              <a:t>The system doesn’t do X and X is important, which means it should do X.</a:t>
            </a:r>
            <a:endParaRPr lang="en-US" sz="1200" kern="1200" dirty="0" smtClean="0">
              <a:solidFill>
                <a:schemeClr val="tx1"/>
              </a:solidFill>
              <a:effectLst/>
              <a:latin typeface="+mn-lt"/>
              <a:ea typeface="+mn-ea"/>
              <a:cs typeface="+mn-cs"/>
            </a:endParaRPr>
          </a:p>
          <a:p>
            <a:r>
              <a:rPr lang="en-US" sz="1200" i="1" kern="1200" dirty="0" err="1" smtClean="0">
                <a:solidFill>
                  <a:schemeClr val="tx1"/>
                </a:solidFill>
                <a:effectLst/>
                <a:latin typeface="+mn-lt"/>
                <a:ea typeface="+mn-ea"/>
                <a:cs typeface="+mn-cs"/>
              </a:rPr>
              <a:t>shouldDoX</a:t>
            </a:r>
            <a:endParaRPr lang="en-US" sz="120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8</a:t>
            </a:fld>
            <a:endParaRPr lang="en-US"/>
          </a:p>
        </p:txBody>
      </p:sp>
    </p:spTree>
    <p:extLst>
      <p:ext uri="{BB962C8B-B14F-4D97-AF65-F5344CB8AC3E}">
        <p14:creationId xmlns:p14="http://schemas.microsoft.com/office/powerpoint/2010/main" val="119063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BDD plays into our ubiquitous language, </a:t>
            </a:r>
            <a:r>
              <a:rPr lang="en-US" sz="1200" kern="1200" dirty="0" err="1" smtClean="0">
                <a:solidFill>
                  <a:schemeClr val="tx1"/>
                </a:solidFill>
                <a:effectLst/>
                <a:latin typeface="+mn-lt"/>
                <a:ea typeface="+mn-ea"/>
                <a:cs typeface="+mn-cs"/>
              </a:rPr>
              <a:t>dveloping</a:t>
            </a:r>
            <a:r>
              <a:rPr lang="en-US" sz="1200" kern="1200" dirty="0" smtClean="0">
                <a:solidFill>
                  <a:schemeClr val="tx1"/>
                </a:solidFill>
                <a:effectLst/>
                <a:latin typeface="+mn-lt"/>
                <a:ea typeface="+mn-ea"/>
                <a:cs typeface="+mn-cs"/>
              </a:rPr>
              <a:t> a constant vocabulary for analysts, developers, tester, and the business.</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9</a:t>
            </a:fld>
            <a:endParaRPr lang="en-US"/>
          </a:p>
        </p:txBody>
      </p:sp>
    </p:spTree>
    <p:extLst>
      <p:ext uri="{BB962C8B-B14F-4D97-AF65-F5344CB8AC3E}">
        <p14:creationId xmlns:p14="http://schemas.microsoft.com/office/powerpoint/2010/main" val="96108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Description of behavior in natural language, but with a defined structure</a:t>
            </a:r>
            <a:r>
              <a:rPr lang="en-US" sz="1200" b="0" i="0" kern="1200" dirty="0" smtClean="0">
                <a:solidFill>
                  <a:schemeClr val="tx1"/>
                </a:solidFill>
                <a:effectLst/>
                <a:latin typeface="+mn-lt"/>
                <a:ea typeface="+mn-ea"/>
                <a:cs typeface="+mn-cs"/>
              </a:rPr>
              <a:t> Translate criteria understood by business into testable code</a:t>
            </a:r>
          </a:p>
          <a:p>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Business gains more confidence system is working correctly.</a:t>
            </a:r>
          </a:p>
          <a:p>
            <a:endParaRPr lang="en-US" sz="1200" b="0" i="0" kern="1200" dirty="0" smtClean="0">
              <a:solidFill>
                <a:schemeClr val="tx1"/>
              </a:solidFill>
              <a:effectLst/>
              <a:latin typeface="+mn-lt"/>
              <a:ea typeface="+mn-ea"/>
              <a:cs typeface="+mn-cs"/>
            </a:endParaRPr>
          </a:p>
          <a:p>
            <a:pPr lvl="0"/>
            <a:r>
              <a:rPr lang="en-US" dirty="0" smtClean="0"/>
              <a:t>Feature tests for product owner</a:t>
            </a:r>
          </a:p>
          <a:p>
            <a:pPr lvl="1"/>
            <a:r>
              <a:rPr lang="en-US" dirty="0" smtClean="0"/>
              <a:t>End-to-end black box tests (scrape websites / simulate users)</a:t>
            </a:r>
          </a:p>
          <a:p>
            <a:pPr lvl="1"/>
            <a:endParaRPr lang="en-US" dirty="0" smtClean="0"/>
          </a:p>
          <a:p>
            <a:pPr lvl="0"/>
            <a:r>
              <a:rPr lang="en-US" dirty="0" smtClean="0"/>
              <a:t>Technical tests for architect</a:t>
            </a:r>
          </a:p>
          <a:p>
            <a:pPr lvl="1"/>
            <a:r>
              <a:rPr lang="en-US" dirty="0" smtClean="0"/>
              <a:t>Performance criteria (executes in 1 second)</a:t>
            </a:r>
          </a:p>
          <a:p>
            <a:pPr lvl="1"/>
            <a:r>
              <a:rPr lang="en-US" dirty="0" smtClean="0"/>
              <a:t>Architectural (POSTs to some web service)</a:t>
            </a:r>
          </a:p>
          <a:p>
            <a:pPr lvl="1"/>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Negative tests for unusual or invalid uses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error conditions and checking for logs/messages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1"/>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10</a:t>
            </a:fld>
            <a:endParaRPr lang="en-US"/>
          </a:p>
        </p:txBody>
      </p:sp>
    </p:spTree>
    <p:extLst>
      <p:ext uri="{BB962C8B-B14F-4D97-AF65-F5344CB8AC3E}">
        <p14:creationId xmlns:p14="http://schemas.microsoft.com/office/powerpoint/2010/main" val="199716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Scenarios should contain no implementation details. If the acceptance criteria is defined, then it doesn't matter how it is </a:t>
            </a:r>
            <a:r>
              <a:rPr lang="en-US" sz="1200" b="0" i="0" kern="1200" dirty="0" err="1" smtClean="0">
                <a:solidFill>
                  <a:schemeClr val="tx1"/>
                </a:solidFill>
                <a:effectLst/>
                <a:latin typeface="+mn-lt"/>
                <a:ea typeface="+mn-ea"/>
                <a:cs typeface="+mn-cs"/>
              </a:rPr>
              <a:t>satisfied.SQL</a:t>
            </a:r>
            <a:r>
              <a:rPr lang="en-US" sz="1200" b="0" i="0" kern="1200" dirty="0" smtClean="0">
                <a:solidFill>
                  <a:schemeClr val="tx1"/>
                </a:solidFill>
                <a:effectLst/>
                <a:latin typeface="+mn-lt"/>
                <a:ea typeface="+mn-ea"/>
                <a:cs typeface="+mn-cs"/>
              </a:rPr>
              <a:t> or NoSQL, </a:t>
            </a:r>
            <a:r>
              <a:rPr lang="en-US" sz="1200" b="0" i="0" kern="1200" dirty="0" err="1" smtClean="0">
                <a:solidFill>
                  <a:schemeClr val="tx1"/>
                </a:solidFill>
                <a:effectLst/>
                <a:latin typeface="+mn-lt"/>
                <a:ea typeface="+mn-ea"/>
                <a:cs typeface="+mn-cs"/>
              </a:rPr>
              <a:t>.net</a:t>
            </a:r>
            <a:r>
              <a:rPr lang="en-US" sz="1200" b="0" i="0" kern="1200" dirty="0" smtClean="0">
                <a:solidFill>
                  <a:schemeClr val="tx1"/>
                </a:solidFill>
                <a:effectLst/>
                <a:latin typeface="+mn-lt"/>
                <a:ea typeface="+mn-ea"/>
                <a:cs typeface="+mn-cs"/>
              </a:rPr>
              <a:t> or Java, app or web page, etc.</a:t>
            </a:r>
          </a:p>
          <a:p>
            <a:endParaRPr lang="en-US" dirty="0"/>
          </a:p>
        </p:txBody>
      </p:sp>
      <p:sp>
        <p:nvSpPr>
          <p:cNvPr id="4" name="Slide Number Placeholder 3"/>
          <p:cNvSpPr>
            <a:spLocks noGrp="1"/>
          </p:cNvSpPr>
          <p:nvPr>
            <p:ph type="sldNum" sz="quarter" idx="10"/>
          </p:nvPr>
        </p:nvSpPr>
        <p:spPr/>
        <p:txBody>
          <a:bodyPr/>
          <a:lstStyle/>
          <a:p>
            <a:fld id="{717C0D68-69C3-4A4C-9D46-4BC134F8A513}" type="slidenum">
              <a:rPr lang="en-US" smtClean="0"/>
              <a:t>11</a:t>
            </a:fld>
            <a:endParaRPr lang="en-US"/>
          </a:p>
        </p:txBody>
      </p:sp>
    </p:spTree>
    <p:extLst>
      <p:ext uri="{BB962C8B-B14F-4D97-AF65-F5344CB8AC3E}">
        <p14:creationId xmlns:p14="http://schemas.microsoft.com/office/powerpoint/2010/main" val="84881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2/28/17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Behavior-Driven Design</a:t>
            </a:r>
            <a:endParaRPr lang="en-US" dirty="0"/>
          </a:p>
        </p:txBody>
      </p:sp>
      <p:sp>
        <p:nvSpPr>
          <p:cNvPr id="3" name="Subtitle 2"/>
          <p:cNvSpPr>
            <a:spLocks noGrp="1"/>
          </p:cNvSpPr>
          <p:nvPr>
            <p:ph type="subTitle" idx="1"/>
          </p:nvPr>
        </p:nvSpPr>
        <p:spPr/>
        <p:txBody>
          <a:bodyPr/>
          <a:lstStyle/>
          <a:p>
            <a:r>
              <a:rPr lang="en-US" dirty="0" smtClean="0"/>
              <a:t>Acceptance Testing and </a:t>
            </a:r>
            <a:r>
              <a:rPr lang="en-US" dirty="0" err="1" smtClean="0"/>
              <a:t>SpecFlow</a:t>
            </a:r>
            <a:endParaRPr lang="en-US" dirty="0"/>
          </a:p>
        </p:txBody>
      </p:sp>
    </p:spTree>
    <p:extLst>
      <p:ext uri="{BB962C8B-B14F-4D97-AF65-F5344CB8AC3E}">
        <p14:creationId xmlns:p14="http://schemas.microsoft.com/office/powerpoint/2010/main" val="538748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Criteria</a:t>
            </a:r>
            <a:endParaRPr lang="en-US" dirty="0"/>
          </a:p>
        </p:txBody>
      </p:sp>
      <p:sp>
        <p:nvSpPr>
          <p:cNvPr id="3" name="Content Placeholder 2"/>
          <p:cNvSpPr>
            <a:spLocks noGrp="1"/>
          </p:cNvSpPr>
          <p:nvPr>
            <p:ph idx="1"/>
          </p:nvPr>
        </p:nvSpPr>
        <p:spPr/>
        <p:txBody>
          <a:bodyPr/>
          <a:lstStyle/>
          <a:p>
            <a:r>
              <a:rPr lang="en-US" dirty="0" smtClean="0"/>
              <a:t>Different tests for different stakeholders</a:t>
            </a:r>
            <a:br>
              <a:rPr lang="en-US" dirty="0" smtClean="0"/>
            </a:br>
            <a:endParaRPr lang="en-US" dirty="0" smtClean="0"/>
          </a:p>
          <a:p>
            <a:pPr lvl="1"/>
            <a:r>
              <a:rPr lang="en-US" dirty="0" smtClean="0"/>
              <a:t>Feature tests for product owner</a:t>
            </a:r>
          </a:p>
          <a:p>
            <a:pPr lvl="1"/>
            <a:endParaRPr lang="en-US" dirty="0" smtClean="0"/>
          </a:p>
          <a:p>
            <a:pPr lvl="1"/>
            <a:r>
              <a:rPr lang="en-US" dirty="0" smtClean="0"/>
              <a:t>Technical tests for architect</a:t>
            </a:r>
          </a:p>
          <a:p>
            <a:pPr lvl="3"/>
            <a:endParaRPr lang="en-US" dirty="0"/>
          </a:p>
          <a:p>
            <a:pPr lvl="1"/>
            <a:r>
              <a:rPr lang="en-US" dirty="0" smtClean="0"/>
              <a:t>Negative tests for unusual or invalid uses</a:t>
            </a:r>
            <a:endParaRPr lang="en-US" dirty="0"/>
          </a:p>
        </p:txBody>
      </p:sp>
    </p:spTree>
    <p:extLst>
      <p:ext uri="{BB962C8B-B14F-4D97-AF65-F5344CB8AC3E}">
        <p14:creationId xmlns:p14="http://schemas.microsoft.com/office/powerpoint/2010/main" val="1294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of BDD</a:t>
            </a:r>
            <a:endParaRPr lang="en-US" dirty="0"/>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en-US" b="1" dirty="0" smtClean="0"/>
              <a:t>Given: </a:t>
            </a:r>
          </a:p>
          <a:p>
            <a:pPr marL="0" lvl="0" indent="0">
              <a:lnSpc>
                <a:spcPct val="100000"/>
              </a:lnSpc>
              <a:spcBef>
                <a:spcPts val="0"/>
              </a:spcBef>
              <a:buNone/>
            </a:pPr>
            <a:r>
              <a:rPr lang="en-US" dirty="0" smtClean="0"/>
              <a:t>The </a:t>
            </a:r>
            <a:r>
              <a:rPr lang="en-US" dirty="0"/>
              <a:t>purpose of </a:t>
            </a:r>
            <a:r>
              <a:rPr lang="en-US" i="1" dirty="0" smtClean="0"/>
              <a:t>Given</a:t>
            </a:r>
            <a:r>
              <a:rPr lang="en-US" dirty="0" smtClean="0"/>
              <a:t> is </a:t>
            </a:r>
            <a:r>
              <a:rPr lang="en-US" dirty="0"/>
              <a:t>to put the system in a known state before the user starts interacting with the system</a:t>
            </a:r>
            <a:r>
              <a:rPr lang="en-US" dirty="0" smtClean="0"/>
              <a:t>.</a:t>
            </a:r>
            <a:endParaRPr lang="en-US" dirty="0"/>
          </a:p>
          <a:p>
            <a:pPr marL="0" lvl="0" indent="0">
              <a:lnSpc>
                <a:spcPct val="100000"/>
              </a:lnSpc>
              <a:spcBef>
                <a:spcPts val="0"/>
              </a:spcBef>
              <a:buNone/>
            </a:pPr>
            <a:endParaRPr lang="en-US" b="1" dirty="0" smtClean="0"/>
          </a:p>
          <a:p>
            <a:pPr marL="0" lvl="0" indent="0">
              <a:lnSpc>
                <a:spcPct val="100000"/>
              </a:lnSpc>
              <a:spcBef>
                <a:spcPts val="0"/>
              </a:spcBef>
              <a:buNone/>
            </a:pPr>
            <a:r>
              <a:rPr lang="en-US" b="1" dirty="0" smtClean="0"/>
              <a:t>When:</a:t>
            </a:r>
            <a:endParaRPr lang="en-US" dirty="0" smtClean="0"/>
          </a:p>
          <a:p>
            <a:pPr marL="0" lvl="0" indent="0">
              <a:lnSpc>
                <a:spcPct val="100000"/>
              </a:lnSpc>
              <a:spcBef>
                <a:spcPts val="0"/>
              </a:spcBef>
              <a:buNone/>
            </a:pPr>
            <a:r>
              <a:rPr lang="en-US" dirty="0"/>
              <a:t>The purpose of </a:t>
            </a:r>
            <a:r>
              <a:rPr lang="en-US" i="1" dirty="0"/>
              <a:t>When</a:t>
            </a:r>
            <a:r>
              <a:rPr lang="en-US" dirty="0"/>
              <a:t> steps is to describe the key action the user performs</a:t>
            </a:r>
            <a:r>
              <a:rPr lang="en-US" dirty="0" smtClean="0"/>
              <a:t>.</a:t>
            </a:r>
          </a:p>
          <a:p>
            <a:pPr marL="0" lvl="0" indent="0">
              <a:lnSpc>
                <a:spcPct val="100000"/>
              </a:lnSpc>
              <a:spcBef>
                <a:spcPts val="0"/>
              </a:spcBef>
              <a:buNone/>
            </a:pPr>
            <a:endParaRPr lang="en-US" b="1" dirty="0"/>
          </a:p>
          <a:p>
            <a:pPr marL="0" lvl="0" indent="0">
              <a:lnSpc>
                <a:spcPct val="100000"/>
              </a:lnSpc>
              <a:spcBef>
                <a:spcPts val="0"/>
              </a:spcBef>
              <a:buNone/>
            </a:pPr>
            <a:r>
              <a:rPr lang="en-US" b="1" dirty="0" smtClean="0"/>
              <a:t>Then:</a:t>
            </a:r>
          </a:p>
          <a:p>
            <a:pPr marL="0" lvl="0" indent="0">
              <a:lnSpc>
                <a:spcPct val="100000"/>
              </a:lnSpc>
              <a:spcBef>
                <a:spcPts val="0"/>
              </a:spcBef>
              <a:buNone/>
            </a:pPr>
            <a:r>
              <a:rPr lang="en-US" dirty="0"/>
              <a:t>The purpose of </a:t>
            </a:r>
            <a:r>
              <a:rPr lang="en-US" i="1" dirty="0"/>
              <a:t>Then</a:t>
            </a:r>
            <a:r>
              <a:rPr lang="en-US" dirty="0"/>
              <a:t> steps is to observe outcomes.</a:t>
            </a:r>
            <a:endParaRPr lang="en-US" b="1" dirty="0"/>
          </a:p>
        </p:txBody>
      </p:sp>
    </p:spTree>
    <p:extLst>
      <p:ext uri="{BB962C8B-B14F-4D97-AF65-F5344CB8AC3E}">
        <p14:creationId xmlns:p14="http://schemas.microsoft.com/office/powerpoint/2010/main" val="13038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Stories</a:t>
            </a:r>
            <a:endParaRPr lang="en-US" dirty="0"/>
          </a:p>
        </p:txBody>
      </p:sp>
      <p:sp>
        <p:nvSpPr>
          <p:cNvPr id="3" name="Content Placeholder 2"/>
          <p:cNvSpPr>
            <a:spLocks noGrp="1"/>
          </p:cNvSpPr>
          <p:nvPr>
            <p:ph idx="1"/>
          </p:nvPr>
        </p:nvSpPr>
        <p:spPr>
          <a:xfrm>
            <a:off x="3323255" y="2011680"/>
            <a:ext cx="5545490" cy="3703320"/>
          </a:xfrm>
        </p:spPr>
        <p:txBody>
          <a:bodyPr/>
          <a:lstStyle/>
          <a:p>
            <a:pPr marL="0" indent="0">
              <a:buNone/>
            </a:pPr>
            <a:endParaRPr lang="en-US" i="1" dirty="0" smtClean="0"/>
          </a:p>
          <a:p>
            <a:pPr marL="0" indent="0">
              <a:buNone/>
            </a:pPr>
            <a:endParaRPr lang="en-US" i="1" dirty="0" smtClean="0"/>
          </a:p>
          <a:p>
            <a:pPr marL="0" indent="0">
              <a:buNone/>
            </a:pPr>
            <a:r>
              <a:rPr lang="en-US" i="1" dirty="0" smtClean="0"/>
              <a:t>As </a:t>
            </a:r>
            <a:r>
              <a:rPr lang="en-US" i="1" dirty="0"/>
              <a:t>a former Consultant,</a:t>
            </a:r>
            <a:r>
              <a:rPr lang="en-US" dirty="0"/>
              <a:t/>
            </a:r>
            <a:br>
              <a:rPr lang="en-US" dirty="0"/>
            </a:br>
            <a:r>
              <a:rPr lang="en-US" i="1" dirty="0"/>
              <a:t>I want </a:t>
            </a:r>
            <a:r>
              <a:rPr lang="en-US" i="1" dirty="0" smtClean="0"/>
              <a:t>to </a:t>
            </a:r>
            <a:r>
              <a:rPr lang="en-US" i="1" dirty="0"/>
              <a:t>pay a fee to re-enroll,</a:t>
            </a:r>
            <a:r>
              <a:rPr lang="en-US" dirty="0"/>
              <a:t/>
            </a:r>
            <a:br>
              <a:rPr lang="en-US" dirty="0"/>
            </a:br>
            <a:r>
              <a:rPr lang="en-US" i="1" dirty="0"/>
              <a:t>So that I don't have to buy more stock</a:t>
            </a:r>
            <a:endParaRPr lang="en-US" dirty="0"/>
          </a:p>
        </p:txBody>
      </p:sp>
    </p:spTree>
    <p:extLst>
      <p:ext uri="{BB962C8B-B14F-4D97-AF65-F5344CB8AC3E}">
        <p14:creationId xmlns:p14="http://schemas.microsoft.com/office/powerpoint/2010/main" val="654589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p>
        </p:txBody>
      </p:sp>
      <p:sp>
        <p:nvSpPr>
          <p:cNvPr id="3" name="Content Placeholder 2"/>
          <p:cNvSpPr>
            <a:spLocks noGrp="1"/>
          </p:cNvSpPr>
          <p:nvPr>
            <p:ph idx="1"/>
          </p:nvPr>
        </p:nvSpPr>
        <p:spPr/>
        <p:txBody>
          <a:bodyPr/>
          <a:lstStyle/>
          <a:p>
            <a:pPr marL="0" indent="0">
              <a:buNone/>
            </a:pPr>
            <a:r>
              <a:rPr lang="en-US" b="1" dirty="0"/>
              <a:t>Given </a:t>
            </a:r>
            <a:r>
              <a:rPr lang="en-US" dirty="0"/>
              <a:t>some initial </a:t>
            </a:r>
            <a:r>
              <a:rPr lang="en-US" dirty="0" smtClean="0"/>
              <a:t>context</a:t>
            </a:r>
            <a:br>
              <a:rPr lang="en-US" dirty="0" smtClean="0"/>
            </a:br>
            <a:r>
              <a:rPr lang="en-US" b="1" dirty="0" smtClean="0"/>
              <a:t>When </a:t>
            </a:r>
            <a:r>
              <a:rPr lang="en-US" dirty="0"/>
              <a:t>an event </a:t>
            </a:r>
            <a:r>
              <a:rPr lang="en-US" dirty="0" smtClean="0"/>
              <a:t>occurs</a:t>
            </a:r>
            <a:br>
              <a:rPr lang="en-US" dirty="0" smtClean="0"/>
            </a:br>
            <a:r>
              <a:rPr lang="en-US" b="1" dirty="0" smtClean="0"/>
              <a:t>Then</a:t>
            </a:r>
            <a:r>
              <a:rPr lang="en-US" dirty="0"/>
              <a:t> ensure some </a:t>
            </a:r>
            <a:r>
              <a:rPr lang="en-US" dirty="0" smtClean="0"/>
              <a:t>outcomes</a:t>
            </a:r>
          </a:p>
          <a:p>
            <a:pPr marL="0" indent="0">
              <a:buNone/>
            </a:pPr>
            <a:endParaRPr lang="en-US" dirty="0"/>
          </a:p>
          <a:p>
            <a:pPr marL="0" indent="0">
              <a:buNone/>
            </a:pPr>
            <a:r>
              <a:rPr lang="en-US" b="1" dirty="0"/>
              <a:t>Given</a:t>
            </a:r>
            <a:r>
              <a:rPr lang="en-US" dirty="0"/>
              <a:t> a customer is a former Consultant</a:t>
            </a:r>
            <a:r>
              <a:rPr lang="en-US" dirty="0"/>
              <a:t/>
            </a:r>
            <a:br>
              <a:rPr lang="en-US" dirty="0"/>
            </a:br>
            <a:r>
              <a:rPr lang="en-US" dirty="0"/>
              <a:t>    </a:t>
            </a:r>
            <a:r>
              <a:rPr lang="en-US" b="1" dirty="0"/>
              <a:t>And</a:t>
            </a:r>
            <a:r>
              <a:rPr lang="en-US" dirty="0"/>
              <a:t> they have been inactive less than 6 months</a:t>
            </a:r>
            <a:r>
              <a:rPr lang="en-US" dirty="0"/>
              <a:t/>
            </a:r>
            <a:br>
              <a:rPr lang="en-US" dirty="0"/>
            </a:br>
            <a:r>
              <a:rPr lang="en-US" b="1" dirty="0"/>
              <a:t>When</a:t>
            </a:r>
            <a:r>
              <a:rPr lang="en-US" dirty="0"/>
              <a:t> presented with business </a:t>
            </a:r>
            <a:r>
              <a:rPr lang="en-US" dirty="0" smtClean="0"/>
              <a:t>opportunities</a:t>
            </a:r>
            <a:br>
              <a:rPr lang="en-US" dirty="0" smtClean="0"/>
            </a:br>
            <a:r>
              <a:rPr lang="en-US" b="1" dirty="0" smtClean="0"/>
              <a:t>Then</a:t>
            </a:r>
            <a:r>
              <a:rPr lang="en-US" dirty="0"/>
              <a:t> they should be able to pay the re-enrollment fee</a:t>
            </a:r>
          </a:p>
          <a:p>
            <a:endParaRPr lang="en-US" dirty="0"/>
          </a:p>
        </p:txBody>
      </p:sp>
    </p:spTree>
    <p:extLst>
      <p:ext uri="{BB962C8B-B14F-4D97-AF65-F5344CB8AC3E}">
        <p14:creationId xmlns:p14="http://schemas.microsoft.com/office/powerpoint/2010/main" val="2130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pPr marL="0" indent="0">
              <a:buNone/>
            </a:pPr>
            <a:r>
              <a:rPr lang="en-US" b="1" dirty="0"/>
              <a:t>Given </a:t>
            </a:r>
            <a:r>
              <a:rPr lang="en-US" dirty="0"/>
              <a:t>some initial </a:t>
            </a:r>
            <a:r>
              <a:rPr lang="en-US" dirty="0" smtClean="0"/>
              <a:t>context</a:t>
            </a:r>
            <a:br>
              <a:rPr lang="en-US" dirty="0" smtClean="0"/>
            </a:br>
            <a:r>
              <a:rPr lang="en-US" b="1" dirty="0" smtClean="0"/>
              <a:t>When </a:t>
            </a:r>
            <a:r>
              <a:rPr lang="en-US" dirty="0"/>
              <a:t>an event </a:t>
            </a:r>
            <a:r>
              <a:rPr lang="en-US" dirty="0" smtClean="0"/>
              <a:t>occurs</a:t>
            </a:r>
            <a:br>
              <a:rPr lang="en-US" dirty="0" smtClean="0"/>
            </a:br>
            <a:r>
              <a:rPr lang="en-US" b="1" dirty="0" smtClean="0"/>
              <a:t>Then</a:t>
            </a:r>
            <a:r>
              <a:rPr lang="en-US" dirty="0"/>
              <a:t> ensure some </a:t>
            </a:r>
            <a:r>
              <a:rPr lang="en-US" dirty="0" smtClean="0"/>
              <a:t>outcomes</a:t>
            </a:r>
          </a:p>
          <a:p>
            <a:pPr marL="0" indent="0">
              <a:buNone/>
            </a:pPr>
            <a:endParaRPr lang="en-US" dirty="0"/>
          </a:p>
          <a:p>
            <a:pPr marL="0" indent="0">
              <a:buNone/>
            </a:pPr>
            <a:r>
              <a:rPr lang="en-US" b="1" dirty="0"/>
              <a:t>Given</a:t>
            </a:r>
            <a:r>
              <a:rPr lang="en-US" dirty="0"/>
              <a:t> a customer has never been a Consultant</a:t>
            </a:r>
            <a:r>
              <a:rPr lang="en-US" dirty="0"/>
              <a:t/>
            </a:r>
            <a:br>
              <a:rPr lang="en-US" dirty="0"/>
            </a:br>
            <a:r>
              <a:rPr lang="en-US" b="1" dirty="0"/>
              <a:t>When</a:t>
            </a:r>
            <a:r>
              <a:rPr lang="en-US" dirty="0"/>
              <a:t> presented with business opportunities</a:t>
            </a:r>
            <a:r>
              <a:rPr lang="en-US" dirty="0"/>
              <a:t/>
            </a:r>
            <a:br>
              <a:rPr lang="en-US" dirty="0"/>
            </a:br>
            <a:r>
              <a:rPr lang="en-US" b="1" dirty="0"/>
              <a:t>Then</a:t>
            </a:r>
            <a:r>
              <a:rPr lang="en-US" dirty="0"/>
              <a:t> they should not be able to pay the re-enrollment fee</a:t>
            </a:r>
            <a:endParaRPr lang="en-US" dirty="0"/>
          </a:p>
        </p:txBody>
      </p:sp>
    </p:spTree>
    <p:extLst>
      <p:ext uri="{BB962C8B-B14F-4D97-AF65-F5344CB8AC3E}">
        <p14:creationId xmlns:p14="http://schemas.microsoft.com/office/powerpoint/2010/main" val="1076388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Project Planning</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Large user stories are created as epics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Epic is broken down into smaller user stories (no larger than 8 pts)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Document scenarios, both positive and negative, for stories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Break stories into subtasks</a:t>
            </a:r>
            <a:endParaRPr lang="en-US" dirty="0"/>
          </a:p>
        </p:txBody>
      </p:sp>
      <p:sp>
        <p:nvSpPr>
          <p:cNvPr id="4" name="Down Arrow 3"/>
          <p:cNvSpPr/>
          <p:nvPr/>
        </p:nvSpPr>
        <p:spPr>
          <a:xfrm>
            <a:off x="1317840" y="2392680"/>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1317840" y="3528854"/>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1317840" y="4665028"/>
            <a:ext cx="411480" cy="472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86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02280"/>
            <a:ext cx="12192000" cy="923330"/>
          </a:xfrm>
          <a:prstGeom prst="rect">
            <a:avLst/>
          </a:prstGeom>
          <a:noFill/>
        </p:spPr>
        <p:txBody>
          <a:bodyPr wrap="square" rtlCol="0">
            <a:spAutoFit/>
          </a:bodyPr>
          <a:lstStyle/>
          <a:p>
            <a:pPr algn="ctr"/>
            <a:r>
              <a:rPr lang="en-US" sz="5400" dirty="0" err="1" smtClean="0"/>
              <a:t>Specflow</a:t>
            </a:r>
            <a:endParaRPr lang="en-US" sz="5400" dirty="0"/>
          </a:p>
        </p:txBody>
      </p:sp>
      <p:sp>
        <p:nvSpPr>
          <p:cNvPr id="3" name="TextBox 2"/>
          <p:cNvSpPr txBox="1"/>
          <p:nvPr/>
        </p:nvSpPr>
        <p:spPr>
          <a:xfrm>
            <a:off x="0" y="4114800"/>
            <a:ext cx="12192000" cy="369332"/>
          </a:xfrm>
          <a:prstGeom prst="rect">
            <a:avLst/>
          </a:prstGeom>
          <a:noFill/>
        </p:spPr>
        <p:txBody>
          <a:bodyPr wrap="square" rtlCol="0">
            <a:spAutoFit/>
          </a:bodyPr>
          <a:lstStyle/>
          <a:p>
            <a:pPr algn="ctr"/>
            <a:r>
              <a:rPr lang="en-US" dirty="0" smtClean="0"/>
              <a:t>That’s right Bryan</a:t>
            </a:r>
            <a:endParaRPr lang="en-US" dirty="0"/>
          </a:p>
        </p:txBody>
      </p:sp>
      <p:sp>
        <p:nvSpPr>
          <p:cNvPr id="4" name="TextBox 3"/>
          <p:cNvSpPr txBox="1"/>
          <p:nvPr/>
        </p:nvSpPr>
        <p:spPr>
          <a:xfrm>
            <a:off x="0" y="4484132"/>
            <a:ext cx="12192000" cy="369332"/>
          </a:xfrm>
          <a:prstGeom prst="rect">
            <a:avLst/>
          </a:prstGeom>
          <a:noFill/>
        </p:spPr>
        <p:txBody>
          <a:bodyPr wrap="square" rtlCol="0">
            <a:spAutoFit/>
          </a:bodyPr>
          <a:lstStyle/>
          <a:p>
            <a:pPr algn="ctr"/>
            <a:r>
              <a:rPr lang="en-US" dirty="0" smtClean="0"/>
              <a:t>Terrible Animations</a:t>
            </a:r>
            <a:endParaRPr lang="en-US" dirty="0"/>
          </a:p>
        </p:txBody>
      </p:sp>
      <p:sp>
        <p:nvSpPr>
          <p:cNvPr id="5" name="TextBox 4"/>
          <p:cNvSpPr txBox="1"/>
          <p:nvPr/>
        </p:nvSpPr>
        <p:spPr>
          <a:xfrm>
            <a:off x="6949440" y="4484132"/>
            <a:ext cx="822960" cy="369332"/>
          </a:xfrm>
          <a:prstGeom prst="rect">
            <a:avLst/>
          </a:prstGeom>
          <a:noFill/>
        </p:spPr>
        <p:txBody>
          <a:bodyPr wrap="square" rtlCol="0">
            <a:spAutoFit/>
          </a:bodyPr>
          <a:lstStyle/>
          <a:p>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1329">
            <a:off x="1000761" y="602938"/>
            <a:ext cx="2070100" cy="2501900"/>
          </a:xfrm>
          <a:prstGeom prst="rect">
            <a:avLst/>
          </a:prstGeom>
        </p:spPr>
      </p:pic>
    </p:spTree>
    <p:extLst>
      <p:ext uri="{BB962C8B-B14F-4D97-AF65-F5344CB8AC3E}">
        <p14:creationId xmlns:p14="http://schemas.microsoft.com/office/powerpoint/2010/main" val="99774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3"/>
                                        </p:tgtEl>
                                        <p:attrNameLst>
                                          <p:attrName>style.visibility</p:attrName>
                                        </p:attrNameLst>
                                      </p:cBhvr>
                                      <p:to>
                                        <p:strVal val="visible"/>
                                      </p:to>
                                    </p:set>
                                    <p:set>
                                      <p:cBhvr>
                                        <p:cTn id="14" dur="455" fill="hold">
                                          <p:stCondLst>
                                            <p:cond delay="0"/>
                                          </p:stCondLst>
                                        </p:cTn>
                                        <p:tgtEl>
                                          <p:spTgt spid="3"/>
                                        </p:tgtEl>
                                        <p:attrNameLst>
                                          <p:attrName>style.rotation</p:attrName>
                                        </p:attrNameLst>
                                      </p:cBhvr>
                                      <p:to>
                                        <p:strVal val="-45.0"/>
                                      </p:to>
                                    </p:set>
                                    <p:anim calcmode="lin" valueType="num">
                                      <p:cBhvr>
                                        <p:cTn id="15"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80">
                                          <p:stCondLst>
                                            <p:cond delay="0"/>
                                          </p:stCondLst>
                                        </p:cTn>
                                        <p:tgtEl>
                                          <p:spTgt spid="5"/>
                                        </p:tgtEl>
                                      </p:cBhvr>
                                    </p:animEffect>
                                    <p:anim calcmode="lin" valueType="num">
                                      <p:cBhvr>
                                        <p:cTn id="3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gtEl>
                                      </p:cBhvr>
                                      <p:to x="100000" y="60000"/>
                                    </p:animScale>
                                    <p:animScale>
                                      <p:cBhvr>
                                        <p:cTn id="39" dur="166" decel="50000">
                                          <p:stCondLst>
                                            <p:cond delay="676"/>
                                          </p:stCondLst>
                                        </p:cTn>
                                        <p:tgtEl>
                                          <p:spTgt spid="5"/>
                                        </p:tgtEl>
                                      </p:cBhvr>
                                      <p:to x="100000" y="100000"/>
                                    </p:animScale>
                                    <p:animScale>
                                      <p:cBhvr>
                                        <p:cTn id="40" dur="26">
                                          <p:stCondLst>
                                            <p:cond delay="1312"/>
                                          </p:stCondLst>
                                        </p:cTn>
                                        <p:tgtEl>
                                          <p:spTgt spid="5"/>
                                        </p:tgtEl>
                                      </p:cBhvr>
                                      <p:to x="100000" y="80000"/>
                                    </p:animScale>
                                    <p:animScale>
                                      <p:cBhvr>
                                        <p:cTn id="41" dur="166" decel="50000">
                                          <p:stCondLst>
                                            <p:cond delay="1338"/>
                                          </p:stCondLst>
                                        </p:cTn>
                                        <p:tgtEl>
                                          <p:spTgt spid="5"/>
                                        </p:tgtEl>
                                      </p:cBhvr>
                                      <p:to x="100000" y="100000"/>
                                    </p:animScale>
                                    <p:animScale>
                                      <p:cBhvr>
                                        <p:cTn id="42" dur="26">
                                          <p:stCondLst>
                                            <p:cond delay="1642"/>
                                          </p:stCondLst>
                                        </p:cTn>
                                        <p:tgtEl>
                                          <p:spTgt spid="5"/>
                                        </p:tgtEl>
                                      </p:cBhvr>
                                      <p:to x="100000" y="90000"/>
                                    </p:animScale>
                                    <p:animScale>
                                      <p:cBhvr>
                                        <p:cTn id="43" dur="166" decel="50000">
                                          <p:stCondLst>
                                            <p:cond delay="1668"/>
                                          </p:stCondLst>
                                        </p:cTn>
                                        <p:tgtEl>
                                          <p:spTgt spid="5"/>
                                        </p:tgtEl>
                                      </p:cBhvr>
                                      <p:to x="100000" y="100000"/>
                                    </p:animScale>
                                    <p:animScale>
                                      <p:cBhvr>
                                        <p:cTn id="44" dur="26">
                                          <p:stCondLst>
                                            <p:cond delay="1808"/>
                                          </p:stCondLst>
                                        </p:cTn>
                                        <p:tgtEl>
                                          <p:spTgt spid="5"/>
                                        </p:tgtEl>
                                      </p:cBhvr>
                                      <p:to x="100000" y="95000"/>
                                    </p:animScale>
                                    <p:animScale>
                                      <p:cBhvr>
                                        <p:cTn id="45" dur="166" decel="50000">
                                          <p:stCondLst>
                                            <p:cond delay="1834"/>
                                          </p:stCondLst>
                                        </p:cTn>
                                        <p:tgtEl>
                                          <p:spTgt spid="5"/>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 calcmode="lin" valueType="num">
                                      <p:cBhvr>
                                        <p:cTn id="52" dur="500" fill="hold"/>
                                        <p:tgtEl>
                                          <p:spTgt spid="6"/>
                                        </p:tgtEl>
                                        <p:attrNameLst>
                                          <p:attrName>style.rotation</p:attrName>
                                        </p:attrNameLst>
                                      </p:cBhvr>
                                      <p:tavLst>
                                        <p:tav tm="0">
                                          <p:val>
                                            <p:fltVal val="360"/>
                                          </p:val>
                                        </p:tav>
                                        <p:tav tm="100000">
                                          <p:val>
                                            <p:fltVal val="0"/>
                                          </p:val>
                                        </p:tav>
                                      </p:tavLst>
                                    </p:anim>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Specflow</a:t>
            </a:r>
            <a:r>
              <a:rPr lang="en-US" dirty="0" smtClean="0"/>
              <a:t>	</a:t>
            </a:r>
            <a:endParaRPr lang="en-US" dirty="0"/>
          </a:p>
        </p:txBody>
      </p:sp>
      <p:sp>
        <p:nvSpPr>
          <p:cNvPr id="3" name="Content Placeholder 2"/>
          <p:cNvSpPr>
            <a:spLocks noGrp="1"/>
          </p:cNvSpPr>
          <p:nvPr>
            <p:ph idx="1"/>
          </p:nvPr>
        </p:nvSpPr>
        <p:spPr/>
        <p:txBody>
          <a:bodyPr/>
          <a:lstStyle/>
          <a:p>
            <a:r>
              <a:rPr lang="en-US" dirty="0" smtClean="0"/>
              <a:t>Member of the Cucumber </a:t>
            </a:r>
            <a:r>
              <a:rPr lang="en-US" dirty="0"/>
              <a:t>family and uses Gherkin </a:t>
            </a:r>
            <a:r>
              <a:rPr lang="en-US" dirty="0" smtClean="0"/>
              <a:t>parser</a:t>
            </a:r>
          </a:p>
          <a:p>
            <a:endParaRPr lang="en-US" dirty="0"/>
          </a:p>
          <a:p>
            <a:r>
              <a:rPr lang="en-US" dirty="0" smtClean="0"/>
              <a:t>Write in DSL </a:t>
            </a:r>
            <a:r>
              <a:rPr lang="en-US" dirty="0"/>
              <a:t>and map to executable </a:t>
            </a:r>
            <a:r>
              <a:rPr lang="en-US" dirty="0" smtClean="0"/>
              <a:t>code</a:t>
            </a:r>
          </a:p>
          <a:p>
            <a:endParaRPr lang="en-US" dirty="0"/>
          </a:p>
          <a:p>
            <a:r>
              <a:rPr lang="en-US" dirty="0" smtClean="0"/>
              <a:t>Features, Scenarios, Steps</a:t>
            </a:r>
          </a:p>
          <a:p>
            <a:endParaRPr lang="en-US" dirty="0"/>
          </a:p>
          <a:p>
            <a:r>
              <a:rPr lang="en-US" dirty="0"/>
              <a:t>One </a:t>
            </a:r>
            <a:r>
              <a:rPr lang="en-US" dirty="0" smtClean="0"/>
              <a:t>feature, many scenarios</a:t>
            </a:r>
            <a:endParaRPr lang="en-US" dirty="0"/>
          </a:p>
          <a:p>
            <a:endParaRPr lang="en-US" dirty="0"/>
          </a:p>
        </p:txBody>
      </p:sp>
    </p:spTree>
    <p:extLst>
      <p:ext uri="{BB962C8B-B14F-4D97-AF65-F5344CB8AC3E}">
        <p14:creationId xmlns:p14="http://schemas.microsoft.com/office/powerpoint/2010/main" val="5684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Specflow</a:t>
            </a:r>
            <a:r>
              <a:rPr lang="en-US" dirty="0" smtClean="0"/>
              <a:t> Features</a:t>
            </a:r>
            <a:endParaRPr lang="en-US" dirty="0"/>
          </a:p>
        </p:txBody>
      </p:sp>
      <p:sp>
        <p:nvSpPr>
          <p:cNvPr id="3" name="Content Placeholder 2"/>
          <p:cNvSpPr>
            <a:spLocks noGrp="1"/>
          </p:cNvSpPr>
          <p:nvPr>
            <p:ph idx="1"/>
          </p:nvPr>
        </p:nvSpPr>
        <p:spPr/>
        <p:txBody>
          <a:bodyPr/>
          <a:lstStyle/>
          <a:p>
            <a:r>
              <a:rPr lang="en-US" dirty="0" smtClean="0"/>
              <a:t>Given, When, Then steps allow regular expressions</a:t>
            </a:r>
          </a:p>
          <a:p>
            <a:endParaRPr lang="en-US" dirty="0"/>
          </a:p>
          <a:p>
            <a:r>
              <a:rPr lang="en-US" dirty="0" smtClean="0"/>
              <a:t>Scenario Tags - @</a:t>
            </a:r>
            <a:r>
              <a:rPr lang="en-US" dirty="0" err="1" smtClean="0"/>
              <a:t>myTag</a:t>
            </a:r>
            <a:endParaRPr lang="en-US" dirty="0" smtClean="0"/>
          </a:p>
          <a:p>
            <a:endParaRPr lang="en-US" dirty="0"/>
          </a:p>
          <a:p>
            <a:r>
              <a:rPr lang="en-US" dirty="0" smtClean="0"/>
              <a:t>Hooks (</a:t>
            </a:r>
            <a:r>
              <a:rPr lang="en-US" dirty="0" err="1" smtClean="0"/>
              <a:t>BeforeFeature</a:t>
            </a:r>
            <a:r>
              <a:rPr lang="en-US" dirty="0" smtClean="0"/>
              <a:t>, </a:t>
            </a:r>
            <a:r>
              <a:rPr lang="en-US" dirty="0" err="1" smtClean="0"/>
              <a:t>AfterFeature</a:t>
            </a:r>
            <a:r>
              <a:rPr lang="en-US" dirty="0" smtClean="0"/>
              <a:t>)</a:t>
            </a:r>
            <a:endParaRPr lang="en-US" dirty="0"/>
          </a:p>
        </p:txBody>
      </p:sp>
    </p:spTree>
    <p:extLst>
      <p:ext uri="{BB962C8B-B14F-4D97-AF65-F5344CB8AC3E}">
        <p14:creationId xmlns:p14="http://schemas.microsoft.com/office/powerpoint/2010/main" val="1283356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Exercise</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As a former Consultant,</a:t>
            </a:r>
            <a:r>
              <a:rPr lang="en-US" dirty="0"/>
              <a:t/>
            </a:r>
            <a:br>
              <a:rPr lang="en-US" dirty="0"/>
            </a:br>
            <a:r>
              <a:rPr lang="en-US" i="1" dirty="0"/>
              <a:t>I want to pay a fee to re-enroll,</a:t>
            </a:r>
            <a:r>
              <a:rPr lang="en-US" dirty="0"/>
              <a:t/>
            </a:r>
            <a:br>
              <a:rPr lang="en-US" dirty="0"/>
            </a:br>
            <a:r>
              <a:rPr lang="en-US" i="1" dirty="0"/>
              <a:t>So that I don't have to buy more stock</a:t>
            </a:r>
            <a:endParaRPr lang="en-US" dirty="0"/>
          </a:p>
          <a:p>
            <a:endParaRPr lang="en-US" dirty="0"/>
          </a:p>
          <a:p>
            <a:pPr marL="0" indent="0">
              <a:buNone/>
            </a:pPr>
            <a:r>
              <a:rPr lang="en-US" b="1" dirty="0"/>
              <a:t>Given</a:t>
            </a:r>
            <a:r>
              <a:rPr lang="en-US" dirty="0"/>
              <a:t> a customer is a former Consultant</a:t>
            </a:r>
            <a:br>
              <a:rPr lang="en-US" dirty="0"/>
            </a:br>
            <a:r>
              <a:rPr lang="en-US" dirty="0"/>
              <a:t>    </a:t>
            </a:r>
            <a:r>
              <a:rPr lang="en-US" b="1" dirty="0"/>
              <a:t>And</a:t>
            </a:r>
            <a:r>
              <a:rPr lang="en-US" dirty="0"/>
              <a:t> they have been inactive less than 6 months</a:t>
            </a:r>
            <a:br>
              <a:rPr lang="en-US" dirty="0"/>
            </a:br>
            <a:r>
              <a:rPr lang="en-US" b="1" dirty="0"/>
              <a:t>When</a:t>
            </a:r>
            <a:r>
              <a:rPr lang="en-US" dirty="0"/>
              <a:t> presented with business opportunities</a:t>
            </a:r>
            <a:br>
              <a:rPr lang="en-US" dirty="0"/>
            </a:br>
            <a:r>
              <a:rPr lang="en-US" b="1" dirty="0"/>
              <a:t>Then</a:t>
            </a:r>
            <a:r>
              <a:rPr lang="en-US" dirty="0"/>
              <a:t> they should be able to pay the re-enrollment fee</a:t>
            </a:r>
          </a:p>
          <a:p>
            <a:endParaRPr lang="en-US" dirty="0"/>
          </a:p>
          <a:p>
            <a:pPr marL="0" indent="0">
              <a:buNone/>
            </a:pPr>
            <a:r>
              <a:rPr lang="en-US" b="1" dirty="0"/>
              <a:t>Given</a:t>
            </a:r>
            <a:r>
              <a:rPr lang="en-US" dirty="0"/>
              <a:t> a customer has never been a Consultant</a:t>
            </a:r>
            <a:br>
              <a:rPr lang="en-US" dirty="0"/>
            </a:br>
            <a:r>
              <a:rPr lang="en-US" b="1" dirty="0"/>
              <a:t>When</a:t>
            </a:r>
            <a:r>
              <a:rPr lang="en-US" dirty="0"/>
              <a:t> presented with business opportunities</a:t>
            </a:r>
            <a:br>
              <a:rPr lang="en-US" dirty="0"/>
            </a:br>
            <a:r>
              <a:rPr lang="en-US" b="1" dirty="0"/>
              <a:t>Then</a:t>
            </a:r>
            <a:r>
              <a:rPr lang="en-US" dirty="0"/>
              <a:t> they should not be able to pay the re-enrollment fee</a:t>
            </a:r>
          </a:p>
          <a:p>
            <a:endParaRPr lang="en-US" dirty="0"/>
          </a:p>
        </p:txBody>
      </p:sp>
    </p:spTree>
    <p:extLst>
      <p:ext uri="{BB962C8B-B14F-4D97-AF65-F5344CB8AC3E}">
        <p14:creationId xmlns:p14="http://schemas.microsoft.com/office/powerpoint/2010/main" val="1300973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a:t>
            </a:r>
            <a:endParaRPr lang="en-US" dirty="0"/>
          </a:p>
        </p:txBody>
      </p:sp>
      <p:sp>
        <p:nvSpPr>
          <p:cNvPr id="3" name="Content Placeholder 2"/>
          <p:cNvSpPr>
            <a:spLocks noGrp="1"/>
          </p:cNvSpPr>
          <p:nvPr>
            <p:ph idx="1"/>
          </p:nvPr>
        </p:nvSpPr>
        <p:spPr/>
        <p:txBody>
          <a:bodyPr/>
          <a:lstStyle/>
          <a:p>
            <a:r>
              <a:rPr lang="en-US" dirty="0" smtClean="0"/>
              <a:t>Write and run tests before you write code</a:t>
            </a:r>
          </a:p>
          <a:p>
            <a:endParaRPr lang="en-US" dirty="0"/>
          </a:p>
          <a:p>
            <a:r>
              <a:rPr lang="en-US" dirty="0"/>
              <a:t>E</a:t>
            </a:r>
            <a:r>
              <a:rPr lang="en-US" dirty="0" smtClean="0"/>
              <a:t>ncourages </a:t>
            </a:r>
            <a:r>
              <a:rPr lang="en-US" dirty="0"/>
              <a:t>small steps and improves the design</a:t>
            </a:r>
            <a:endParaRPr lang="en-US" dirty="0" smtClean="0"/>
          </a:p>
          <a:p>
            <a:endParaRPr lang="en-US" dirty="0"/>
          </a:p>
          <a:p>
            <a:r>
              <a:rPr lang="en-US" dirty="0" smtClean="0"/>
              <a:t>Refactoring becomes easier and faster</a:t>
            </a:r>
          </a:p>
          <a:p>
            <a:endParaRPr lang="en-US" dirty="0"/>
          </a:p>
          <a:p>
            <a:r>
              <a:rPr lang="en-US" dirty="0" smtClean="0"/>
              <a:t>Living Documentation</a:t>
            </a:r>
            <a:endParaRPr lang="en-US" dirty="0"/>
          </a:p>
        </p:txBody>
      </p:sp>
    </p:spTree>
    <p:extLst>
      <p:ext uri="{BB962C8B-B14F-4D97-AF65-F5344CB8AC3E}">
        <p14:creationId xmlns:p14="http://schemas.microsoft.com/office/powerpoint/2010/main" val="167857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lstStyle/>
          <a:p>
            <a:r>
              <a:rPr lang="en-US" dirty="0" smtClean="0"/>
              <a:t>Focuses on behavior rather than implementation details</a:t>
            </a:r>
          </a:p>
          <a:p>
            <a:endParaRPr lang="en-US" dirty="0"/>
          </a:p>
          <a:p>
            <a:r>
              <a:rPr lang="en-US" dirty="0" smtClean="0"/>
              <a:t>Naturally keeps test scope small</a:t>
            </a:r>
          </a:p>
          <a:p>
            <a:endParaRPr lang="en-US" dirty="0"/>
          </a:p>
          <a:p>
            <a:r>
              <a:rPr lang="en-US" dirty="0" smtClean="0"/>
              <a:t>End up with executable requirements</a:t>
            </a:r>
          </a:p>
          <a:p>
            <a:endParaRPr lang="en-US" dirty="0"/>
          </a:p>
          <a:p>
            <a:r>
              <a:rPr lang="en-US" dirty="0" smtClean="0"/>
              <a:t>Better prioritization of work</a:t>
            </a:r>
          </a:p>
          <a:p>
            <a:pPr lvl="1"/>
            <a:r>
              <a:rPr lang="en-US" dirty="0"/>
              <a:t>"what's the next most important thing the system should do?"</a:t>
            </a:r>
            <a:endParaRPr lang="en-US" dirty="0"/>
          </a:p>
        </p:txBody>
      </p:sp>
    </p:spTree>
    <p:extLst>
      <p:ext uri="{BB962C8B-B14F-4D97-AF65-F5344CB8AC3E}">
        <p14:creationId xmlns:p14="http://schemas.microsoft.com/office/powerpoint/2010/main" val="193717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71800"/>
            <a:ext cx="12192000" cy="923330"/>
          </a:xfrm>
          <a:prstGeom prst="rect">
            <a:avLst/>
          </a:prstGeom>
          <a:noFill/>
        </p:spPr>
        <p:txBody>
          <a:bodyPr wrap="square" rtlCol="0">
            <a:spAutoFit/>
          </a:bodyPr>
          <a:lstStyle/>
          <a:p>
            <a:pPr algn="ctr"/>
            <a:r>
              <a:rPr lang="en-US" sz="5400" dirty="0" smtClean="0"/>
              <a:t>Questions?</a:t>
            </a:r>
            <a:endParaRPr lang="en-US" sz="5400" dirty="0"/>
          </a:p>
        </p:txBody>
      </p:sp>
    </p:spTree>
    <p:extLst>
      <p:ext uri="{BB962C8B-B14F-4D97-AF65-F5344CB8AC3E}">
        <p14:creationId xmlns:p14="http://schemas.microsoft.com/office/powerpoint/2010/main" val="41409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Green, Refactor</a:t>
            </a:r>
            <a:endParaRPr lang="en-US" dirty="0"/>
          </a:p>
        </p:txBody>
      </p:sp>
      <p:sp>
        <p:nvSpPr>
          <p:cNvPr id="3" name="Content Placeholder 2"/>
          <p:cNvSpPr>
            <a:spLocks noGrp="1"/>
          </p:cNvSpPr>
          <p:nvPr>
            <p:ph idx="1"/>
          </p:nvPr>
        </p:nvSpPr>
        <p:spPr/>
        <p:txBody>
          <a:bodyPr>
            <a:normAutofit lnSpcReduction="10000"/>
          </a:bodyPr>
          <a:lstStyle/>
          <a:p>
            <a:r>
              <a:rPr lang="en-US" dirty="0" smtClean="0"/>
              <a:t>Where to start?</a:t>
            </a:r>
          </a:p>
          <a:p>
            <a:endParaRPr lang="en-US" dirty="0"/>
          </a:p>
          <a:p>
            <a:r>
              <a:rPr lang="en-US" dirty="0" smtClean="0"/>
              <a:t>What to test and what not to test?</a:t>
            </a:r>
          </a:p>
          <a:p>
            <a:endParaRPr lang="en-US" dirty="0"/>
          </a:p>
          <a:p>
            <a:r>
              <a:rPr lang="en-US" dirty="0" smtClean="0"/>
              <a:t>How much to test?</a:t>
            </a:r>
          </a:p>
          <a:p>
            <a:endParaRPr lang="en-US" dirty="0"/>
          </a:p>
          <a:p>
            <a:r>
              <a:rPr lang="en-US" dirty="0" smtClean="0"/>
              <a:t>How to name tests?</a:t>
            </a:r>
          </a:p>
          <a:p>
            <a:endParaRPr lang="en-US" dirty="0"/>
          </a:p>
          <a:p>
            <a:r>
              <a:rPr lang="en-US" dirty="0" smtClean="0"/>
              <a:t>What does it mean when a test fails?</a:t>
            </a:r>
          </a:p>
          <a:p>
            <a:endParaRPr lang="en-US" dirty="0"/>
          </a:p>
          <a:p>
            <a:endParaRPr lang="en-US" dirty="0"/>
          </a:p>
        </p:txBody>
      </p:sp>
    </p:spTree>
    <p:extLst>
      <p:ext uri="{BB962C8B-B14F-4D97-AF65-F5344CB8AC3E}">
        <p14:creationId xmlns:p14="http://schemas.microsoft.com/office/powerpoint/2010/main" val="19732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TDD	</a:t>
            </a:r>
            <a:endParaRPr lang="en-US" dirty="0"/>
          </a:p>
        </p:txBody>
      </p:sp>
      <p:sp>
        <p:nvSpPr>
          <p:cNvPr id="3" name="Content Placeholder 2"/>
          <p:cNvSpPr>
            <a:spLocks noGrp="1"/>
          </p:cNvSpPr>
          <p:nvPr>
            <p:ph idx="1"/>
          </p:nvPr>
        </p:nvSpPr>
        <p:spPr/>
        <p:txBody>
          <a:bodyPr/>
          <a:lstStyle/>
          <a:p>
            <a:r>
              <a:rPr lang="en-US" dirty="0" smtClean="0"/>
              <a:t>Dan North</a:t>
            </a:r>
          </a:p>
          <a:p>
            <a:endParaRPr lang="en-US" dirty="0"/>
          </a:p>
          <a:p>
            <a:r>
              <a:rPr lang="en-US" dirty="0" smtClean="0"/>
              <a:t>Outside-in point of view</a:t>
            </a:r>
          </a:p>
          <a:p>
            <a:endParaRPr lang="en-US" dirty="0"/>
          </a:p>
          <a:p>
            <a:r>
              <a:rPr lang="en-US" dirty="0" smtClean="0"/>
              <a:t>Focus on the application’s behavior, not its implementation</a:t>
            </a:r>
          </a:p>
          <a:p>
            <a:endParaRPr lang="en-US" dirty="0" smtClean="0"/>
          </a:p>
          <a:p>
            <a:r>
              <a:rPr lang="en-US" dirty="0" smtClean="0"/>
              <a:t>Straight </a:t>
            </a:r>
            <a:r>
              <a:rPr lang="en-US" dirty="0"/>
              <a:t>to the good </a:t>
            </a:r>
            <a:r>
              <a:rPr lang="en-US" dirty="0" smtClean="0"/>
              <a:t>stuff</a:t>
            </a:r>
          </a:p>
          <a:p>
            <a:endParaRPr lang="en-US" dirty="0"/>
          </a:p>
          <a:p>
            <a:endParaRPr lang="en-US" dirty="0"/>
          </a:p>
        </p:txBody>
      </p:sp>
    </p:spTree>
    <p:extLst>
      <p:ext uri="{BB962C8B-B14F-4D97-AF65-F5344CB8AC3E}">
        <p14:creationId xmlns:p14="http://schemas.microsoft.com/office/powerpoint/2010/main" val="1617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TDD</a:t>
            </a:r>
            <a:endParaRPr lang="en-US" dirty="0"/>
          </a:p>
        </p:txBody>
      </p:sp>
      <p:sp>
        <p:nvSpPr>
          <p:cNvPr id="3" name="Content Placeholder 2"/>
          <p:cNvSpPr>
            <a:spLocks noGrp="1"/>
          </p:cNvSpPr>
          <p:nvPr>
            <p:ph idx="1"/>
          </p:nvPr>
        </p:nvSpPr>
        <p:spPr/>
        <p:txBody>
          <a:bodyPr>
            <a:normAutofit lnSpcReduction="10000"/>
          </a:bodyPr>
          <a:lstStyle/>
          <a:p>
            <a:r>
              <a:rPr lang="en-US" dirty="0" smtClean="0"/>
              <a:t>Where to start?</a:t>
            </a:r>
          </a:p>
          <a:p>
            <a:endParaRPr lang="en-US" dirty="0" smtClean="0"/>
          </a:p>
          <a:p>
            <a:r>
              <a:rPr lang="en-US" dirty="0" smtClean="0"/>
              <a:t>What to test and what not to test?</a:t>
            </a:r>
          </a:p>
          <a:p>
            <a:endParaRPr lang="en-US" dirty="0"/>
          </a:p>
          <a:p>
            <a:r>
              <a:rPr lang="en-US" dirty="0" smtClean="0"/>
              <a:t>How much to test?</a:t>
            </a:r>
          </a:p>
          <a:p>
            <a:endParaRPr lang="en-US" dirty="0"/>
          </a:p>
          <a:p>
            <a:r>
              <a:rPr lang="en-US" dirty="0" smtClean="0"/>
              <a:t>How to name tests?</a:t>
            </a:r>
          </a:p>
          <a:p>
            <a:endParaRPr lang="en-US" dirty="0"/>
          </a:p>
          <a:p>
            <a:r>
              <a:rPr lang="en-US" dirty="0" smtClean="0"/>
              <a:t>What does it mean when a test fails?</a:t>
            </a:r>
          </a:p>
          <a:p>
            <a:endParaRPr lang="en-US" dirty="0"/>
          </a:p>
          <a:p>
            <a:endParaRPr lang="en-US" dirty="0"/>
          </a:p>
        </p:txBody>
      </p:sp>
    </p:spTree>
    <p:extLst>
      <p:ext uri="{BB962C8B-B14F-4D97-AF65-F5344CB8AC3E}">
        <p14:creationId xmlns:p14="http://schemas.microsoft.com/office/powerpoint/2010/main" val="1831514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Test Methods</a:t>
            </a:r>
            <a:endParaRPr lang="en-US" dirty="0"/>
          </a:p>
        </p:txBody>
      </p:sp>
      <p:sp>
        <p:nvSpPr>
          <p:cNvPr id="3" name="Content Placeholder 2"/>
          <p:cNvSpPr>
            <a:spLocks noGrp="1"/>
          </p:cNvSpPr>
          <p:nvPr>
            <p:ph idx="1"/>
          </p:nvPr>
        </p:nvSpPr>
        <p:spPr/>
        <p:txBody>
          <a:bodyPr/>
          <a:lstStyle/>
          <a:p>
            <a:r>
              <a:rPr lang="en-US" dirty="0" err="1" smtClean="0"/>
              <a:t>AgileDox</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00" y="2547620"/>
            <a:ext cx="6423800" cy="1267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360" y="4536695"/>
            <a:ext cx="8152152" cy="1110329"/>
          </a:xfrm>
          <a:prstGeom prst="rect">
            <a:avLst/>
          </a:prstGeom>
        </p:spPr>
      </p:pic>
    </p:spTree>
    <p:extLst>
      <p:ext uri="{BB962C8B-B14F-4D97-AF65-F5344CB8AC3E}">
        <p14:creationId xmlns:p14="http://schemas.microsoft.com/office/powerpoint/2010/main" val="49686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Test Methods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simple sentence template keeps test methods </a:t>
            </a:r>
            <a:r>
              <a:rPr lang="en-US" dirty="0" smtClean="0"/>
              <a:t>focused</a:t>
            </a:r>
          </a:p>
          <a:p>
            <a:pPr lvl="1"/>
            <a:r>
              <a:rPr lang="en-US" dirty="0" smtClean="0"/>
              <a:t>Beginning with </a:t>
            </a:r>
            <a:r>
              <a:rPr lang="en-US" i="1" dirty="0" smtClean="0"/>
              <a:t>Should</a:t>
            </a:r>
            <a:r>
              <a:rPr lang="en-US" dirty="0" smtClean="0"/>
              <a:t> helps limit the scope of your tests</a:t>
            </a:r>
          </a:p>
          <a:p>
            <a:pPr lvl="1"/>
            <a:endParaRPr lang="en-US" dirty="0" smtClean="0"/>
          </a:p>
          <a:p>
            <a:r>
              <a:rPr lang="en-US" dirty="0" smtClean="0"/>
              <a:t>Expressive names are helpful when tests fail</a:t>
            </a:r>
          </a:p>
          <a:p>
            <a:pPr lvl="1"/>
            <a:r>
              <a:rPr lang="en-US" dirty="0" smtClean="0"/>
              <a:t>A bug was introduced</a:t>
            </a:r>
          </a:p>
          <a:p>
            <a:pPr lvl="1"/>
            <a:r>
              <a:rPr lang="en-US" dirty="0" smtClean="0"/>
              <a:t>The behavior moved</a:t>
            </a:r>
          </a:p>
          <a:p>
            <a:pPr lvl="1"/>
            <a:r>
              <a:rPr lang="en-US" dirty="0" smtClean="0"/>
              <a:t>The behavior is no longer correct</a:t>
            </a:r>
          </a:p>
          <a:p>
            <a:endParaRPr lang="en-US" dirty="0" smtClean="0"/>
          </a:p>
          <a:p>
            <a:r>
              <a:rPr lang="en-US" i="1" dirty="0" smtClean="0"/>
              <a:t>Should </a:t>
            </a:r>
            <a:r>
              <a:rPr lang="en-US" dirty="0" smtClean="0"/>
              <a:t>allows you </a:t>
            </a:r>
            <a:r>
              <a:rPr lang="en-US" dirty="0"/>
              <a:t>to challenge the </a:t>
            </a:r>
            <a:r>
              <a:rPr lang="en-US" dirty="0" smtClean="0"/>
              <a:t>premise</a:t>
            </a:r>
            <a:endParaRPr lang="en-US" dirty="0"/>
          </a:p>
        </p:txBody>
      </p:sp>
    </p:spTree>
    <p:extLst>
      <p:ext uri="{BB962C8B-B14F-4D97-AF65-F5344CB8AC3E}">
        <p14:creationId xmlns:p14="http://schemas.microsoft.com/office/powerpoint/2010/main" val="18304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is a mor</a:t>
            </a:r>
            <a:r>
              <a:rPr lang="en-US" dirty="0" smtClean="0"/>
              <a:t>e useful word</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b="1" dirty="0" smtClean="0"/>
              <a:t>BDD helps to drive TDD</a:t>
            </a:r>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b="1" dirty="0"/>
          </a:p>
          <a:p>
            <a:pPr>
              <a:lnSpc>
                <a:spcPct val="100000"/>
              </a:lnSpc>
              <a:spcBef>
                <a:spcPts val="0"/>
              </a:spcBef>
            </a:pPr>
            <a:r>
              <a:rPr lang="en-US" b="1" dirty="0" smtClean="0"/>
              <a:t>Why do we write software?</a:t>
            </a:r>
          </a:p>
          <a:p>
            <a:pPr lvl="1">
              <a:lnSpc>
                <a:spcPct val="100000"/>
              </a:lnSpc>
              <a:spcBef>
                <a:spcPts val="0"/>
              </a:spcBef>
            </a:pPr>
            <a:r>
              <a:rPr lang="en-US" dirty="0" smtClean="0"/>
              <a:t>Business value</a:t>
            </a:r>
          </a:p>
          <a:p>
            <a:pPr lvl="1">
              <a:lnSpc>
                <a:spcPct val="100000"/>
              </a:lnSpc>
              <a:spcBef>
                <a:spcPts val="0"/>
              </a:spcBef>
            </a:pPr>
            <a:endParaRPr lang="en-US" b="1" dirty="0"/>
          </a:p>
          <a:p>
            <a:pPr>
              <a:lnSpc>
                <a:spcPct val="100000"/>
              </a:lnSpc>
              <a:spcBef>
                <a:spcPts val="0"/>
              </a:spcBef>
            </a:pPr>
            <a:r>
              <a:rPr lang="en-US" b="1" dirty="0" smtClean="0"/>
              <a:t>Better Mindset</a:t>
            </a:r>
          </a:p>
          <a:p>
            <a:pPr lvl="1">
              <a:lnSpc>
                <a:spcPct val="100000"/>
              </a:lnSpc>
              <a:spcBef>
                <a:spcPts val="0"/>
              </a:spcBef>
            </a:pPr>
            <a:r>
              <a:rPr lang="en-US" dirty="0"/>
              <a:t>“what is the next most important thing the system should do</a:t>
            </a:r>
            <a:r>
              <a:rPr lang="en-US" dirty="0" smtClean="0"/>
              <a:t>?”</a:t>
            </a:r>
          </a:p>
          <a:p>
            <a:pPr lvl="1">
              <a:lnSpc>
                <a:spcPct val="100000"/>
              </a:lnSpc>
              <a:spcBef>
                <a:spcPts val="0"/>
              </a:spcBef>
            </a:pPr>
            <a:r>
              <a:rPr lang="en-US" b="1" dirty="0" smtClean="0"/>
              <a:t>The system doesn’t do X and X is important</a:t>
            </a:r>
          </a:p>
          <a:p>
            <a:pPr lvl="2">
              <a:lnSpc>
                <a:spcPct val="100000"/>
              </a:lnSpc>
              <a:spcBef>
                <a:spcPts val="0"/>
              </a:spcBef>
            </a:pPr>
            <a:r>
              <a:rPr lang="en-US" b="1" i="1" dirty="0" err="1" smtClean="0"/>
              <a:t>shouldDoX</a:t>
            </a:r>
            <a:endParaRPr lang="en-US" b="1" i="1" dirty="0" smtClean="0"/>
          </a:p>
        </p:txBody>
      </p:sp>
    </p:spTree>
    <p:extLst>
      <p:ext uri="{BB962C8B-B14F-4D97-AF65-F5344CB8AC3E}">
        <p14:creationId xmlns:p14="http://schemas.microsoft.com/office/powerpoint/2010/main" val="14518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are Behavior, Too</a:t>
            </a:r>
            <a:endParaRPr lang="en-US" dirty="0"/>
          </a:p>
        </p:txBody>
      </p:sp>
      <p:sp>
        <p:nvSpPr>
          <p:cNvPr id="3" name="Content Placeholder 2"/>
          <p:cNvSpPr>
            <a:spLocks noGrp="1"/>
          </p:cNvSpPr>
          <p:nvPr>
            <p:ph idx="1"/>
          </p:nvPr>
        </p:nvSpPr>
        <p:spPr/>
        <p:txBody>
          <a:bodyPr/>
          <a:lstStyle/>
          <a:p>
            <a:r>
              <a:rPr lang="en-US" dirty="0" smtClean="0"/>
              <a:t>Ubiquitous Language</a:t>
            </a:r>
          </a:p>
          <a:p>
            <a:pPr lvl="1"/>
            <a:r>
              <a:rPr lang="en-US" dirty="0" smtClean="0"/>
              <a:t>Analyst, developers, testers, and the business</a:t>
            </a:r>
          </a:p>
          <a:p>
            <a:pPr lvl="1"/>
            <a:endParaRPr lang="en-US" dirty="0"/>
          </a:p>
          <a:p>
            <a:pPr marL="0" indent="0">
              <a:buNone/>
            </a:pPr>
            <a:r>
              <a:rPr lang="en-US" dirty="0" smtClean="0"/>
              <a:t>Story Language</a:t>
            </a:r>
            <a:r>
              <a:rPr lang="en-US" b="1" dirty="0" smtClean="0"/>
              <a:t/>
            </a:r>
            <a:br>
              <a:rPr lang="en-US" b="1" dirty="0" smtClean="0"/>
            </a:br>
            <a:r>
              <a:rPr lang="en-US" b="1" dirty="0" smtClean="0"/>
              <a:t>As a </a:t>
            </a:r>
            <a:r>
              <a:rPr lang="en-US" dirty="0" smtClean="0"/>
              <a:t>[x] </a:t>
            </a:r>
            <a:r>
              <a:rPr lang="mr-IN" dirty="0" smtClean="0"/>
              <a:t>–</a:t>
            </a:r>
            <a:r>
              <a:rPr lang="en-US" dirty="0" smtClean="0"/>
              <a:t> person or role</a:t>
            </a:r>
            <a:br>
              <a:rPr lang="en-US" dirty="0" smtClean="0"/>
            </a:br>
            <a:r>
              <a:rPr lang="en-US" b="1" dirty="0" smtClean="0"/>
              <a:t>I want</a:t>
            </a:r>
            <a:r>
              <a:rPr lang="en-US" dirty="0" smtClean="0"/>
              <a:t> [y] </a:t>
            </a:r>
            <a:r>
              <a:rPr lang="mr-IN" dirty="0" smtClean="0"/>
              <a:t>–</a:t>
            </a:r>
            <a:r>
              <a:rPr lang="en-US" dirty="0" smtClean="0"/>
              <a:t> some feature</a:t>
            </a:r>
            <a:br>
              <a:rPr lang="en-US" dirty="0" smtClean="0"/>
            </a:br>
            <a:r>
              <a:rPr lang="en-US" b="1" dirty="0" smtClean="0"/>
              <a:t>So that </a:t>
            </a:r>
            <a:r>
              <a:rPr lang="en-US" dirty="0" smtClean="0"/>
              <a:t>[z] </a:t>
            </a:r>
            <a:r>
              <a:rPr lang="mr-IN" dirty="0" smtClean="0"/>
              <a:t>–</a:t>
            </a:r>
            <a:r>
              <a:rPr lang="en-US" dirty="0" smtClean="0"/>
              <a:t> the benefit or value of the feature</a:t>
            </a:r>
          </a:p>
          <a:p>
            <a:pPr marL="0" indent="0">
              <a:buNone/>
            </a:pPr>
            <a:endParaRPr lang="en-US" dirty="0"/>
          </a:p>
          <a:p>
            <a:r>
              <a:rPr lang="en-US" dirty="0"/>
              <a:t>Can’t specify </a:t>
            </a:r>
            <a:r>
              <a:rPr lang="en-US" b="1" i="1" dirty="0"/>
              <a:t>so that</a:t>
            </a:r>
            <a:r>
              <a:rPr lang="en-US" dirty="0"/>
              <a:t>?</a:t>
            </a:r>
            <a:r>
              <a:rPr lang="en-US" i="1" dirty="0"/>
              <a:t> </a:t>
            </a:r>
            <a:r>
              <a:rPr lang="en-US" dirty="0"/>
              <a:t>Probably isn’t important</a:t>
            </a:r>
            <a:r>
              <a:rPr lang="en-US" dirty="0" smtClean="0"/>
              <a:t>.</a:t>
            </a:r>
          </a:p>
          <a:p>
            <a:pPr marL="0" indent="0">
              <a:buNone/>
            </a:pPr>
            <a:endParaRPr lang="en-US" dirty="0" smtClean="0"/>
          </a:p>
        </p:txBody>
      </p:sp>
    </p:spTree>
    <p:extLst>
      <p:ext uri="{BB962C8B-B14F-4D97-AF65-F5344CB8AC3E}">
        <p14:creationId xmlns:p14="http://schemas.microsoft.com/office/powerpoint/2010/main" val="11549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3174</TotalTime>
  <Words>1150</Words>
  <Application>Microsoft Macintosh PowerPoint</Application>
  <PresentationFormat>Widescreen</PresentationFormat>
  <Paragraphs>241</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Mangal</vt:lpstr>
      <vt:lpstr>Arial</vt:lpstr>
      <vt:lpstr>Depth</vt:lpstr>
      <vt:lpstr>Behavior-Driven Design</vt:lpstr>
      <vt:lpstr>Red, Green, Refactor</vt:lpstr>
      <vt:lpstr>Red, Green, Refactor</vt:lpstr>
      <vt:lpstr>Adding Structure to TDD </vt:lpstr>
      <vt:lpstr>Adding Structure to TDD</vt:lpstr>
      <vt:lpstr>Naming Test Methods</vt:lpstr>
      <vt:lpstr>Naming Test Methods</vt:lpstr>
      <vt:lpstr>“Behavior” is a more useful word</vt:lpstr>
      <vt:lpstr>Requirements are Behavior, Too</vt:lpstr>
      <vt:lpstr>Executable Criteria</vt:lpstr>
      <vt:lpstr>DSL of BDD</vt:lpstr>
      <vt:lpstr>User Stories</vt:lpstr>
      <vt:lpstr>Scenarios</vt:lpstr>
      <vt:lpstr>Scenarios</vt:lpstr>
      <vt:lpstr>Future Project Planning</vt:lpstr>
      <vt:lpstr>PowerPoint Presentation</vt:lpstr>
      <vt:lpstr>Specflow </vt:lpstr>
      <vt:lpstr>Specflow Features</vt:lpstr>
      <vt:lpstr>Exercise</vt:lpstr>
      <vt:lpstr>Key Takeaways</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Behavior-Driven Design</dc:title>
  <dc:creator>Aaron Ingram</dc:creator>
  <cp:lastModifiedBy>Aaron Ingram</cp:lastModifiedBy>
  <cp:revision>86</cp:revision>
  <dcterms:created xsi:type="dcterms:W3CDTF">2017-01-14T15:12:26Z</dcterms:created>
  <dcterms:modified xsi:type="dcterms:W3CDTF">2017-03-01T03:50:11Z</dcterms:modified>
</cp:coreProperties>
</file>