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1" r:id="rId3"/>
    <p:sldId id="262" r:id="rId4"/>
    <p:sldId id="263" r:id="rId5"/>
    <p:sldId id="264" r:id="rId6"/>
    <p:sldId id="257" r:id="rId7"/>
    <p:sldId id="259" r:id="rId8"/>
    <p:sldId id="260"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0"/>
    <p:restoredTop sz="79167"/>
  </p:normalViewPr>
  <p:slideViewPr>
    <p:cSldViewPr snapToGrid="0" snapToObjects="1">
      <p:cViewPr varScale="1">
        <p:scale>
          <a:sx n="84" d="100"/>
          <a:sy n="84" d="100"/>
        </p:scale>
        <p:origin x="200"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601D3C-7BE0-7B48-A0F2-E8752B26D0DC}" type="datetimeFigureOut">
              <a:rPr lang="en-US" smtClean="0"/>
              <a:t>2/28/17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7C0D68-69C3-4A4C-9D46-4BC134F8A513}" type="slidenum">
              <a:rPr lang="en-US" smtClean="0"/>
              <a:t>‹#›</a:t>
            </a:fld>
            <a:endParaRPr lang="en-US"/>
          </a:p>
        </p:txBody>
      </p:sp>
    </p:spTree>
    <p:extLst>
      <p:ext uri="{BB962C8B-B14F-4D97-AF65-F5344CB8AC3E}">
        <p14:creationId xmlns:p14="http://schemas.microsoft.com/office/powerpoint/2010/main" val="1156734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smtClean="0">
                <a:solidFill>
                  <a:schemeClr val="tx1"/>
                </a:solidFill>
                <a:effectLst/>
                <a:latin typeface="+mn-lt"/>
                <a:ea typeface="+mn-ea"/>
                <a:cs typeface="+mn-cs"/>
              </a:rPr>
              <a:t>The idea is that you have to write only</a:t>
            </a:r>
            <a:r>
              <a:rPr lang="en-US" sz="1200" b="0" i="0" kern="1200" baseline="0" dirty="0" smtClean="0">
                <a:solidFill>
                  <a:schemeClr val="tx1"/>
                </a:solidFill>
                <a:effectLst/>
                <a:latin typeface="+mn-lt"/>
                <a:ea typeface="+mn-ea"/>
                <a:cs typeface="+mn-cs"/>
              </a:rPr>
              <a:t> enough code to get your tests to pass.</a:t>
            </a:r>
            <a:r>
              <a:rPr lang="en-US" sz="1200" b="0" i="0" kern="1200" dirty="0" smtClean="0">
                <a:solidFill>
                  <a:schemeClr val="tx1"/>
                </a:solidFill>
                <a:effectLst/>
                <a:latin typeface="+mn-lt"/>
                <a:ea typeface="+mn-ea"/>
                <a:cs typeface="+mn-cs"/>
              </a:rPr>
              <a:t> Having all the tests pass could be a measure of the done criteria (dev-done) and also increases confidence in the quality of the code</a:t>
            </a:r>
          </a:p>
          <a:p>
            <a:pPr marL="171450" indent="-171450">
              <a:buFontTx/>
              <a:buChar char="-"/>
            </a:pPr>
            <a:endParaRPr lang="en-US"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Because you are writing small tests at a time, it forces your code to be more modular TDD helps you learn, understand, and internalize the key principles of good modular design. TDD also forces good architecture. In order to make your code unit-testable, it must be properly modularized. Writing the tests first, various architectural problems tend to surface earlier.</a:t>
            </a:r>
          </a:p>
          <a:p>
            <a:pPr marL="171450" indent="-171450">
              <a:buFontTx/>
              <a:buChar char="-"/>
            </a:pPr>
            <a:endParaRPr lang="en-US" sz="1200" b="0" i="0" kern="1200" dirty="0" smtClean="0">
              <a:solidFill>
                <a:schemeClr val="tx1"/>
              </a:solidFill>
              <a:effectLst/>
              <a:latin typeface="+mn-lt"/>
              <a:ea typeface="+mn-ea"/>
              <a:cs typeface="+mn-cs"/>
            </a:endParaRPr>
          </a:p>
          <a:p>
            <a:pPr marL="171450" indent="-171450">
              <a:buFontTx/>
              <a:buChar char="-"/>
            </a:pPr>
            <a:r>
              <a:rPr lang="en-US" sz="1200" b="0" i="0" kern="1200" dirty="0" smtClean="0">
                <a:solidFill>
                  <a:schemeClr val="tx1"/>
                </a:solidFill>
                <a:effectLst/>
                <a:latin typeface="+mn-lt"/>
                <a:ea typeface="+mn-ea"/>
                <a:cs typeface="+mn-cs"/>
              </a:rPr>
              <a:t>Refactoring code written two years ago is </a:t>
            </a:r>
            <a:r>
              <a:rPr lang="en-US" sz="1200" b="0" i="1" kern="1200" dirty="0" smtClean="0">
                <a:solidFill>
                  <a:schemeClr val="tx1"/>
                </a:solidFill>
                <a:effectLst/>
                <a:latin typeface="+mn-lt"/>
                <a:ea typeface="+mn-ea"/>
                <a:cs typeface="+mn-cs"/>
              </a:rPr>
              <a:t>hard</a:t>
            </a:r>
            <a:r>
              <a:rPr lang="en-US" sz="1200" b="0" i="0" kern="1200" dirty="0" smtClean="0">
                <a:solidFill>
                  <a:schemeClr val="tx1"/>
                </a:solidFill>
                <a:effectLst/>
                <a:latin typeface="+mn-lt"/>
                <a:ea typeface="+mn-ea"/>
                <a:cs typeface="+mn-cs"/>
              </a:rPr>
              <a:t>. If that code is backed up by a set of good unit tests, the process is made so much easier.</a:t>
            </a:r>
          </a:p>
          <a:p>
            <a:pPr marL="171450" indent="-171450">
              <a:buFontTx/>
              <a:buChar char="-"/>
            </a:pPr>
            <a:endParaRPr lang="en-US" sz="1200" b="0" i="0" kern="1200" dirty="0" smtClean="0">
              <a:solidFill>
                <a:schemeClr val="tx1"/>
              </a:solidFill>
              <a:effectLst/>
              <a:latin typeface="+mn-lt"/>
              <a:ea typeface="+mn-ea"/>
              <a:cs typeface="+mn-cs"/>
            </a:endParaRPr>
          </a:p>
          <a:p>
            <a:pPr marL="171450" indent="-171450">
              <a:buFontTx/>
              <a:buChar char="-"/>
            </a:pPr>
            <a:r>
              <a:rPr lang="en-US" sz="1200" b="0" i="0" kern="1200" dirty="0" smtClean="0">
                <a:solidFill>
                  <a:schemeClr val="tx1"/>
                </a:solidFill>
                <a:effectLst/>
                <a:latin typeface="+mn-lt"/>
                <a:ea typeface="+mn-ea"/>
                <a:cs typeface="+mn-cs"/>
              </a:rPr>
              <a:t>It doesn’t go out of date since you’re running it all the time. It</a:t>
            </a:r>
            <a:r>
              <a:rPr lang="en-US" sz="1200" b="0" i="0" kern="1200" baseline="0" dirty="0" smtClean="0">
                <a:solidFill>
                  <a:schemeClr val="tx1"/>
                </a:solidFill>
                <a:effectLst/>
                <a:latin typeface="+mn-lt"/>
                <a:ea typeface="+mn-ea"/>
                <a:cs typeface="+mn-cs"/>
              </a:rPr>
              <a:t> also has to be updated as the behavior changes.</a:t>
            </a:r>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2</a:t>
            </a:fld>
            <a:endParaRPr lang="en-US"/>
          </a:p>
        </p:txBody>
      </p:sp>
    </p:spTree>
    <p:extLst>
      <p:ext uri="{BB962C8B-B14F-4D97-AF65-F5344CB8AC3E}">
        <p14:creationId xmlns:p14="http://schemas.microsoft.com/office/powerpoint/2010/main" val="472902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Where to start? How much groundwork</a:t>
            </a:r>
            <a:r>
              <a:rPr lang="en-US" baseline="0" dirty="0" smtClean="0"/>
              <a:t> do you need before you can start writing tests?</a:t>
            </a:r>
            <a:endParaRPr lang="en-US" dirty="0" smtClean="0"/>
          </a:p>
          <a:p>
            <a:r>
              <a:rPr lang="en-US" dirty="0" smtClean="0"/>
              <a:t>2. What to test and what not to test? (repository tests)</a:t>
            </a:r>
          </a:p>
          <a:p>
            <a:r>
              <a:rPr lang="en-US" dirty="0" smtClean="0"/>
              <a:t>3. How much to test? (50%? 80%?</a:t>
            </a:r>
            <a:r>
              <a:rPr lang="en-US" baseline="0" dirty="0" smtClean="0"/>
              <a:t> 90%?)</a:t>
            </a:r>
            <a:endParaRPr lang="en-US" dirty="0" smtClean="0"/>
          </a:p>
          <a:p>
            <a:r>
              <a:rPr lang="en-US" dirty="0" smtClean="0"/>
              <a:t>4. How to name tests? </a:t>
            </a:r>
          </a:p>
          <a:p>
            <a:r>
              <a:rPr lang="en-US" dirty="0" smtClean="0"/>
              <a:t>5. What does it mean when a test fails?</a:t>
            </a:r>
          </a:p>
        </p:txBody>
      </p:sp>
      <p:sp>
        <p:nvSpPr>
          <p:cNvPr id="4" name="Slide Number Placeholder 3"/>
          <p:cNvSpPr>
            <a:spLocks noGrp="1"/>
          </p:cNvSpPr>
          <p:nvPr>
            <p:ph type="sldNum" sz="quarter" idx="10"/>
          </p:nvPr>
        </p:nvSpPr>
        <p:spPr/>
        <p:txBody>
          <a:bodyPr/>
          <a:lstStyle/>
          <a:p>
            <a:fld id="{717C0D68-69C3-4A4C-9D46-4BC134F8A513}" type="slidenum">
              <a:rPr lang="en-US" smtClean="0"/>
              <a:t>3</a:t>
            </a:fld>
            <a:endParaRPr lang="en-US"/>
          </a:p>
        </p:txBody>
      </p:sp>
    </p:spTree>
    <p:extLst>
      <p:ext uri="{BB962C8B-B14F-4D97-AF65-F5344CB8AC3E}">
        <p14:creationId xmlns:p14="http://schemas.microsoft.com/office/powerpoint/2010/main" val="1327066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In 2006, Dan North</a:t>
            </a:r>
            <a:r>
              <a:rPr lang="en-US" baseline="0" dirty="0" smtClean="0"/>
              <a:t> wrote an article defining BDD as development methodology in which we focus on the behavior of an application from an outside-in point of view (user).</a:t>
            </a:r>
          </a:p>
          <a:p>
            <a:endParaRPr lang="en-US" baseline="0" dirty="0" smtClean="0"/>
          </a:p>
          <a:p>
            <a:r>
              <a:rPr lang="en-US" baseline="0" dirty="0" smtClean="0"/>
              <a:t>2. </a:t>
            </a:r>
          </a:p>
          <a:p>
            <a:endParaRPr lang="en-US" baseline="0" dirty="0" smtClean="0"/>
          </a:p>
          <a:p>
            <a:r>
              <a:rPr lang="en-US" baseline="0" dirty="0" smtClean="0"/>
              <a:t>3. ? Implementation details may change in the future. We may change or upgrade systems, like we’re planning to do with Prowess. Our integration points will change. Data contracts may also change. Let’s also consider our parties domain and the introduction to caching. Any of these changes could render our entire suite of unit tests useless, but the application’s behavior has not changed.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4. </a:t>
            </a:r>
            <a:r>
              <a:rPr lang="en-US" dirty="0" smtClean="0"/>
              <a:t>Present TDD in a way that gets straight to the good stuff and avoids all the pitfalls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4</a:t>
            </a:fld>
            <a:endParaRPr lang="en-US"/>
          </a:p>
        </p:txBody>
      </p:sp>
    </p:spTree>
    <p:extLst>
      <p:ext uri="{BB962C8B-B14F-4D97-AF65-F5344CB8AC3E}">
        <p14:creationId xmlns:p14="http://schemas.microsoft.com/office/powerpoint/2010/main" val="1209924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Where to start? How much groundwork</a:t>
            </a:r>
            <a:r>
              <a:rPr lang="en-US" baseline="0" dirty="0" smtClean="0"/>
              <a:t> do you need before you can start writing tests?</a:t>
            </a:r>
            <a:endParaRPr lang="en-US" dirty="0" smtClean="0"/>
          </a:p>
          <a:p>
            <a:r>
              <a:rPr lang="en-US" dirty="0" smtClean="0"/>
              <a:t>2. What to test and what not to test? (repository tests)</a:t>
            </a:r>
          </a:p>
          <a:p>
            <a:r>
              <a:rPr lang="en-US" dirty="0" smtClean="0"/>
              <a:t>3. How much to test? (50%? 80%?</a:t>
            </a:r>
            <a:r>
              <a:rPr lang="en-US" baseline="0" dirty="0" smtClean="0"/>
              <a:t> 90%?)</a:t>
            </a:r>
            <a:endParaRPr lang="en-US" dirty="0" smtClean="0"/>
          </a:p>
          <a:p>
            <a:r>
              <a:rPr lang="en-US" dirty="0" smtClean="0"/>
              <a:t>4. How to name tests? </a:t>
            </a:r>
          </a:p>
          <a:p>
            <a:r>
              <a:rPr lang="en-US" dirty="0" smtClean="0"/>
              <a:t>5. What does it mean when a test fails?</a:t>
            </a:r>
          </a:p>
        </p:txBody>
      </p:sp>
      <p:sp>
        <p:nvSpPr>
          <p:cNvPr id="4" name="Slide Number Placeholder 3"/>
          <p:cNvSpPr>
            <a:spLocks noGrp="1"/>
          </p:cNvSpPr>
          <p:nvPr>
            <p:ph type="sldNum" sz="quarter" idx="10"/>
          </p:nvPr>
        </p:nvSpPr>
        <p:spPr/>
        <p:txBody>
          <a:bodyPr/>
          <a:lstStyle/>
          <a:p>
            <a:fld id="{717C0D68-69C3-4A4C-9D46-4BC134F8A513}" type="slidenum">
              <a:rPr lang="en-US" smtClean="0"/>
              <a:t>5</a:t>
            </a:fld>
            <a:endParaRPr lang="en-US"/>
          </a:p>
        </p:txBody>
      </p:sp>
    </p:spTree>
    <p:extLst>
      <p:ext uri="{BB962C8B-B14F-4D97-AF65-F5344CB8AC3E}">
        <p14:creationId xmlns:p14="http://schemas.microsoft.com/office/powerpoint/2010/main" val="235050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Naming helps keep the tests small and in the right place. With names</a:t>
            </a:r>
            <a:r>
              <a:rPr lang="en-US" baseline="0" dirty="0" smtClean="0"/>
              <a:t> callout specific system behavior [fill]</a:t>
            </a:r>
            <a:endParaRPr lang="en-US" dirty="0" smtClean="0"/>
          </a:p>
          <a:p>
            <a:pPr marL="628650" lvl="1" indent="-171450">
              <a:buFont typeface="Arial" charset="0"/>
              <a:buChar char="•"/>
            </a:pPr>
            <a:endParaRPr lang="en-US" dirty="0" smtClean="0"/>
          </a:p>
          <a:p>
            <a:pPr marL="171450" lvl="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9</a:t>
            </a:fld>
            <a:endParaRPr lang="en-US"/>
          </a:p>
        </p:txBody>
      </p:sp>
    </p:spTree>
    <p:extLst>
      <p:ext uri="{BB962C8B-B14F-4D97-AF65-F5344CB8AC3E}">
        <p14:creationId xmlns:p14="http://schemas.microsoft.com/office/powerpoint/2010/main" val="75537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2/28/17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2/28/17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2/28/17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2/28/17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2/28/17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2/28/17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2/28/17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2/28/17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2/28/17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2/28/17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2/28/17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2/28/17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2/28/17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2/28/17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2/28/17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2/28/17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2/28/17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2/28/17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smtClean="0"/>
              <a:t>Behavior-Driven Design</a:t>
            </a:r>
            <a:endParaRPr lang="en-US" dirty="0"/>
          </a:p>
        </p:txBody>
      </p:sp>
      <p:sp>
        <p:nvSpPr>
          <p:cNvPr id="3" name="Subtitle 2"/>
          <p:cNvSpPr>
            <a:spLocks noGrp="1"/>
          </p:cNvSpPr>
          <p:nvPr>
            <p:ph type="subTitle" idx="1"/>
          </p:nvPr>
        </p:nvSpPr>
        <p:spPr/>
        <p:txBody>
          <a:bodyPr/>
          <a:lstStyle/>
          <a:p>
            <a:r>
              <a:rPr lang="en-US" dirty="0" smtClean="0"/>
              <a:t>Acceptance Testing and </a:t>
            </a:r>
            <a:r>
              <a:rPr lang="en-US" dirty="0" err="1" smtClean="0"/>
              <a:t>SpecFlow</a:t>
            </a:r>
            <a:endParaRPr lang="en-US" dirty="0"/>
          </a:p>
        </p:txBody>
      </p:sp>
    </p:spTree>
    <p:extLst>
      <p:ext uri="{BB962C8B-B14F-4D97-AF65-F5344CB8AC3E}">
        <p14:creationId xmlns:p14="http://schemas.microsoft.com/office/powerpoint/2010/main" val="538748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 Green, Refactor</a:t>
            </a:r>
            <a:endParaRPr lang="en-US" dirty="0"/>
          </a:p>
        </p:txBody>
      </p:sp>
      <p:sp>
        <p:nvSpPr>
          <p:cNvPr id="3" name="Content Placeholder 2"/>
          <p:cNvSpPr>
            <a:spLocks noGrp="1"/>
          </p:cNvSpPr>
          <p:nvPr>
            <p:ph idx="1"/>
          </p:nvPr>
        </p:nvSpPr>
        <p:spPr/>
        <p:txBody>
          <a:bodyPr/>
          <a:lstStyle/>
          <a:p>
            <a:r>
              <a:rPr lang="en-US" dirty="0" smtClean="0"/>
              <a:t>Write and run tests before you write code</a:t>
            </a:r>
          </a:p>
          <a:p>
            <a:endParaRPr lang="en-US" dirty="0"/>
          </a:p>
          <a:p>
            <a:r>
              <a:rPr lang="en-US" dirty="0"/>
              <a:t>E</a:t>
            </a:r>
            <a:r>
              <a:rPr lang="en-US" dirty="0" smtClean="0"/>
              <a:t>ncourages </a:t>
            </a:r>
            <a:r>
              <a:rPr lang="en-US" dirty="0"/>
              <a:t>small steps and improves the design</a:t>
            </a:r>
            <a:endParaRPr lang="en-US" dirty="0" smtClean="0"/>
          </a:p>
          <a:p>
            <a:endParaRPr lang="en-US" dirty="0"/>
          </a:p>
          <a:p>
            <a:r>
              <a:rPr lang="en-US" dirty="0" smtClean="0"/>
              <a:t>Refactoring becomes easier and faster</a:t>
            </a:r>
          </a:p>
          <a:p>
            <a:endParaRPr lang="en-US" dirty="0"/>
          </a:p>
          <a:p>
            <a:r>
              <a:rPr lang="en-US" dirty="0" smtClean="0"/>
              <a:t>Living Documentation</a:t>
            </a:r>
            <a:endParaRPr lang="en-US" dirty="0"/>
          </a:p>
        </p:txBody>
      </p:sp>
    </p:spTree>
    <p:extLst>
      <p:ext uri="{BB962C8B-B14F-4D97-AF65-F5344CB8AC3E}">
        <p14:creationId xmlns:p14="http://schemas.microsoft.com/office/powerpoint/2010/main" val="167857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 Green, Refactor</a:t>
            </a:r>
            <a:endParaRPr lang="en-US" dirty="0"/>
          </a:p>
        </p:txBody>
      </p:sp>
      <p:sp>
        <p:nvSpPr>
          <p:cNvPr id="3" name="Content Placeholder 2"/>
          <p:cNvSpPr>
            <a:spLocks noGrp="1"/>
          </p:cNvSpPr>
          <p:nvPr>
            <p:ph idx="1"/>
          </p:nvPr>
        </p:nvSpPr>
        <p:spPr/>
        <p:txBody>
          <a:bodyPr>
            <a:normAutofit lnSpcReduction="10000"/>
          </a:bodyPr>
          <a:lstStyle/>
          <a:p>
            <a:r>
              <a:rPr lang="en-US" dirty="0" smtClean="0"/>
              <a:t>Where to start?</a:t>
            </a:r>
          </a:p>
          <a:p>
            <a:endParaRPr lang="en-US" dirty="0"/>
          </a:p>
          <a:p>
            <a:r>
              <a:rPr lang="en-US" dirty="0" smtClean="0"/>
              <a:t>What to test and what not to test?</a:t>
            </a:r>
          </a:p>
          <a:p>
            <a:endParaRPr lang="en-US" dirty="0"/>
          </a:p>
          <a:p>
            <a:r>
              <a:rPr lang="en-US" dirty="0" smtClean="0"/>
              <a:t>How much to test?</a:t>
            </a:r>
          </a:p>
          <a:p>
            <a:endParaRPr lang="en-US" dirty="0"/>
          </a:p>
          <a:p>
            <a:r>
              <a:rPr lang="en-US" dirty="0" smtClean="0"/>
              <a:t>How to name tests?</a:t>
            </a:r>
          </a:p>
          <a:p>
            <a:endParaRPr lang="en-US" dirty="0"/>
          </a:p>
          <a:p>
            <a:r>
              <a:rPr lang="en-US" dirty="0" smtClean="0"/>
              <a:t>What does it mean when a test fails?</a:t>
            </a:r>
          </a:p>
          <a:p>
            <a:endParaRPr lang="en-US" dirty="0"/>
          </a:p>
          <a:p>
            <a:endParaRPr lang="en-US" dirty="0"/>
          </a:p>
        </p:txBody>
      </p:sp>
    </p:spTree>
    <p:extLst>
      <p:ext uri="{BB962C8B-B14F-4D97-AF65-F5344CB8AC3E}">
        <p14:creationId xmlns:p14="http://schemas.microsoft.com/office/powerpoint/2010/main" val="197326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Structure to TDD	</a:t>
            </a:r>
            <a:endParaRPr lang="en-US" dirty="0"/>
          </a:p>
        </p:txBody>
      </p:sp>
      <p:sp>
        <p:nvSpPr>
          <p:cNvPr id="3" name="Content Placeholder 2"/>
          <p:cNvSpPr>
            <a:spLocks noGrp="1"/>
          </p:cNvSpPr>
          <p:nvPr>
            <p:ph idx="1"/>
          </p:nvPr>
        </p:nvSpPr>
        <p:spPr/>
        <p:txBody>
          <a:bodyPr/>
          <a:lstStyle/>
          <a:p>
            <a:r>
              <a:rPr lang="en-US" dirty="0" smtClean="0"/>
              <a:t>Dan North</a:t>
            </a:r>
          </a:p>
          <a:p>
            <a:endParaRPr lang="en-US" dirty="0"/>
          </a:p>
          <a:p>
            <a:r>
              <a:rPr lang="en-US" dirty="0" smtClean="0"/>
              <a:t>Outside-in point of view</a:t>
            </a:r>
          </a:p>
          <a:p>
            <a:endParaRPr lang="en-US" dirty="0"/>
          </a:p>
          <a:p>
            <a:r>
              <a:rPr lang="en-US" dirty="0" smtClean="0"/>
              <a:t>Focus on the application’s behavior, not its implementation</a:t>
            </a:r>
          </a:p>
          <a:p>
            <a:endParaRPr lang="en-US" dirty="0" smtClean="0"/>
          </a:p>
          <a:p>
            <a:r>
              <a:rPr lang="en-US" dirty="0" smtClean="0"/>
              <a:t>Straight </a:t>
            </a:r>
            <a:r>
              <a:rPr lang="en-US" dirty="0"/>
              <a:t>to the good </a:t>
            </a:r>
            <a:r>
              <a:rPr lang="en-US" dirty="0" smtClean="0"/>
              <a:t>stuff</a:t>
            </a:r>
          </a:p>
          <a:p>
            <a:endParaRPr lang="en-US" dirty="0"/>
          </a:p>
          <a:p>
            <a:endParaRPr lang="en-US" dirty="0"/>
          </a:p>
        </p:txBody>
      </p:sp>
    </p:spTree>
    <p:extLst>
      <p:ext uri="{BB962C8B-B14F-4D97-AF65-F5344CB8AC3E}">
        <p14:creationId xmlns:p14="http://schemas.microsoft.com/office/powerpoint/2010/main" val="161782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Structure to TDD</a:t>
            </a:r>
            <a:endParaRPr lang="en-US" dirty="0"/>
          </a:p>
        </p:txBody>
      </p:sp>
      <p:sp>
        <p:nvSpPr>
          <p:cNvPr id="3" name="Content Placeholder 2"/>
          <p:cNvSpPr>
            <a:spLocks noGrp="1"/>
          </p:cNvSpPr>
          <p:nvPr>
            <p:ph idx="1"/>
          </p:nvPr>
        </p:nvSpPr>
        <p:spPr/>
        <p:txBody>
          <a:bodyPr>
            <a:normAutofit/>
          </a:bodyPr>
          <a:lstStyle/>
          <a:p>
            <a:r>
              <a:rPr lang="en-US" dirty="0" smtClean="0"/>
              <a:t>What to test and what not to test?</a:t>
            </a:r>
          </a:p>
          <a:p>
            <a:pPr lvl="1"/>
            <a:endParaRPr lang="en-US" dirty="0" smtClean="0"/>
          </a:p>
          <a:p>
            <a:r>
              <a:rPr lang="en-US" dirty="0" smtClean="0"/>
              <a:t>How much to test?</a:t>
            </a:r>
          </a:p>
          <a:p>
            <a:endParaRPr lang="en-US" dirty="0"/>
          </a:p>
          <a:p>
            <a:r>
              <a:rPr lang="en-US" dirty="0" smtClean="0"/>
              <a:t>How to name tests?</a:t>
            </a:r>
          </a:p>
          <a:p>
            <a:endParaRPr lang="en-US" dirty="0"/>
          </a:p>
          <a:p>
            <a:r>
              <a:rPr lang="en-US" dirty="0" smtClean="0"/>
              <a:t>What does it mean when a test fails?</a:t>
            </a:r>
          </a:p>
          <a:p>
            <a:endParaRPr lang="en-US" dirty="0"/>
          </a:p>
          <a:p>
            <a:endParaRPr lang="en-US" dirty="0"/>
          </a:p>
        </p:txBody>
      </p:sp>
    </p:spTree>
    <p:extLst>
      <p:ext uri="{BB962C8B-B14F-4D97-AF65-F5344CB8AC3E}">
        <p14:creationId xmlns:p14="http://schemas.microsoft.com/office/powerpoint/2010/main" val="1831514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though?</a:t>
            </a:r>
            <a:r>
              <a:rPr lang="en-US" dirty="0" smtClean="0"/>
              <a:t>	</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Write the story</a:t>
            </a:r>
          </a:p>
          <a:p>
            <a:pPr marL="0" indent="0">
              <a:buNone/>
            </a:pPr>
            <a:endParaRPr lang="en-US" dirty="0" smtClean="0"/>
          </a:p>
          <a:p>
            <a:pPr marL="0" indent="0">
              <a:buNone/>
            </a:pPr>
            <a:r>
              <a:rPr lang="en-US" dirty="0"/>
              <a:t>	</a:t>
            </a:r>
            <a:r>
              <a:rPr lang="en-US" dirty="0" smtClean="0"/>
              <a:t>IC-7</a:t>
            </a:r>
            <a:br>
              <a:rPr lang="en-US" dirty="0" smtClean="0"/>
            </a:br>
            <a:r>
              <a:rPr lang="en-US" dirty="0" smtClean="0"/>
              <a:t>	As a Consultant,</a:t>
            </a:r>
            <a:br>
              <a:rPr lang="en-US" dirty="0" smtClean="0"/>
            </a:br>
            <a:r>
              <a:rPr lang="en-US" dirty="0" smtClean="0"/>
              <a:t>	I want my purchasing funds allocated when I become eligible,</a:t>
            </a:r>
            <a:br>
              <a:rPr lang="en-US" dirty="0" smtClean="0"/>
            </a:br>
            <a:r>
              <a:rPr lang="en-US" dirty="0" smtClean="0"/>
              <a:t>	So that I can enroll in the IAP program</a:t>
            </a:r>
            <a:endParaRPr lang="en-US" b="1" dirty="0" smtClean="0"/>
          </a:p>
        </p:txBody>
      </p:sp>
    </p:spTree>
    <p:extLst>
      <p:ext uri="{BB962C8B-B14F-4D97-AF65-F5344CB8AC3E}">
        <p14:creationId xmlns:p14="http://schemas.microsoft.com/office/powerpoint/2010/main" val="145188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BDD</a:t>
            </a:r>
            <a:endParaRPr lang="en-US" dirty="0"/>
          </a:p>
        </p:txBody>
      </p:sp>
      <p:sp>
        <p:nvSpPr>
          <p:cNvPr id="3" name="Content Placeholder 2"/>
          <p:cNvSpPr>
            <a:spLocks noGrp="1"/>
          </p:cNvSpPr>
          <p:nvPr>
            <p:ph idx="1"/>
          </p:nvPr>
        </p:nvSpPr>
        <p:spPr/>
        <p:txBody>
          <a:bodyPr/>
          <a:lstStyle/>
          <a:p>
            <a:pPr marL="514350" marR="0" lvl="0" indent="-514350" defTabSz="914400" eaLnBrk="1" fontAlgn="auto" latinLnBrk="0" hangingPunct="1">
              <a:lnSpc>
                <a:spcPct val="100000"/>
              </a:lnSpc>
              <a:spcBef>
                <a:spcPts val="0"/>
              </a:spcBef>
              <a:spcAft>
                <a:spcPts val="0"/>
              </a:spcAft>
              <a:buClrTx/>
              <a:buSzTx/>
              <a:buFont typeface="+mj-lt"/>
              <a:buAutoNum type="arabicPeriod" startAt="2"/>
              <a:tabLst/>
              <a:defRPr/>
            </a:pPr>
            <a:r>
              <a:rPr lang="en-US" dirty="0" smtClean="0"/>
              <a:t>Write the scenarios</a:t>
            </a:r>
          </a:p>
          <a:p>
            <a:pPr marL="514350" marR="0" lvl="0" indent="-514350" defTabSz="914400" eaLnBrk="1" fontAlgn="auto" latinLnBrk="0" hangingPunct="1">
              <a:lnSpc>
                <a:spcPct val="100000"/>
              </a:lnSpc>
              <a:spcBef>
                <a:spcPts val="0"/>
              </a:spcBef>
              <a:spcAft>
                <a:spcPts val="0"/>
              </a:spcAft>
              <a:buClrTx/>
              <a:buSzTx/>
              <a:buFont typeface="+mj-lt"/>
              <a:buAutoNum type="arabicPeriod" startAt="2"/>
              <a:tabLst/>
              <a:defRPr/>
            </a:pPr>
            <a:endParaRPr lang="en-US" dirty="0"/>
          </a:p>
          <a:p>
            <a:pPr marL="0" marR="0" lvl="0" indent="0" defTabSz="914400" eaLnBrk="1" fontAlgn="auto" latinLnBrk="0" hangingPunct="1">
              <a:lnSpc>
                <a:spcPct val="100000"/>
              </a:lnSpc>
              <a:spcBef>
                <a:spcPts val="0"/>
              </a:spcBef>
              <a:spcAft>
                <a:spcPts val="0"/>
              </a:spcAft>
              <a:buClrTx/>
              <a:buSzTx/>
              <a:buNone/>
              <a:tabLst/>
              <a:defRPr/>
            </a:pPr>
            <a:r>
              <a:rPr lang="en-US" dirty="0" smtClean="0"/>
              <a:t>	Given I have booked 3 parties</a:t>
            </a:r>
            <a:br>
              <a:rPr lang="en-US" dirty="0" smtClean="0"/>
            </a:br>
            <a:r>
              <a:rPr lang="en-US" dirty="0" smtClean="0"/>
              <a:t>	When I activate</a:t>
            </a:r>
            <a:br>
              <a:rPr lang="en-US" dirty="0" smtClean="0"/>
            </a:br>
            <a:r>
              <a:rPr lang="en-US" dirty="0" smtClean="0"/>
              <a:t>	Then my purchasing funds should be allocated</a:t>
            </a:r>
            <a:endParaRPr lang="en-US" dirty="0"/>
          </a:p>
        </p:txBody>
      </p:sp>
    </p:spTree>
    <p:extLst>
      <p:ext uri="{BB962C8B-B14F-4D97-AF65-F5344CB8AC3E}">
        <p14:creationId xmlns:p14="http://schemas.microsoft.com/office/powerpoint/2010/main" val="1458593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BDD</a:t>
            </a:r>
            <a:endParaRPr lang="en-US" dirty="0"/>
          </a:p>
        </p:txBody>
      </p:sp>
      <p:sp>
        <p:nvSpPr>
          <p:cNvPr id="3" name="Content Placeholder 2"/>
          <p:cNvSpPr>
            <a:spLocks noGrp="1"/>
          </p:cNvSpPr>
          <p:nvPr>
            <p:ph idx="1"/>
          </p:nvPr>
        </p:nvSpPr>
        <p:spPr/>
        <p:txBody>
          <a:bodyPr/>
          <a:lstStyle/>
          <a:p>
            <a:pPr marL="514350" marR="0" lvl="0" indent="-514350" defTabSz="914400" eaLnBrk="1" fontAlgn="auto" latinLnBrk="0" hangingPunct="1">
              <a:lnSpc>
                <a:spcPct val="100000"/>
              </a:lnSpc>
              <a:spcBef>
                <a:spcPts val="0"/>
              </a:spcBef>
              <a:spcAft>
                <a:spcPts val="0"/>
              </a:spcAft>
              <a:buClrTx/>
              <a:buSzTx/>
              <a:buFont typeface="+mj-lt"/>
              <a:buAutoNum type="arabicPeriod" startAt="2"/>
              <a:tabLst/>
              <a:defRPr/>
            </a:pPr>
            <a:r>
              <a:rPr lang="en-US" dirty="0" smtClean="0"/>
              <a:t>Write the scenarios</a:t>
            </a:r>
          </a:p>
          <a:p>
            <a:pPr marL="514350" marR="0" lvl="0" indent="-514350" defTabSz="914400" eaLnBrk="1" fontAlgn="auto" latinLnBrk="0" hangingPunct="1">
              <a:lnSpc>
                <a:spcPct val="100000"/>
              </a:lnSpc>
              <a:spcBef>
                <a:spcPts val="0"/>
              </a:spcBef>
              <a:spcAft>
                <a:spcPts val="0"/>
              </a:spcAft>
              <a:buClrTx/>
              <a:buSzTx/>
              <a:buFont typeface="+mj-lt"/>
              <a:buAutoNum type="arabicPeriod" startAt="2"/>
              <a:tabLst/>
              <a:defRPr/>
            </a:pPr>
            <a:endParaRPr lang="en-US" dirty="0"/>
          </a:p>
          <a:p>
            <a:pPr marL="0" marR="0" lvl="0" indent="0" defTabSz="914400" eaLnBrk="1" fontAlgn="auto" latinLnBrk="0" hangingPunct="1">
              <a:lnSpc>
                <a:spcPct val="100000"/>
              </a:lnSpc>
              <a:spcBef>
                <a:spcPts val="0"/>
              </a:spcBef>
              <a:spcAft>
                <a:spcPts val="0"/>
              </a:spcAft>
              <a:buClrTx/>
              <a:buSzTx/>
              <a:buNone/>
              <a:tabLst/>
              <a:defRPr/>
            </a:pPr>
            <a:r>
              <a:rPr lang="en-US" dirty="0" smtClean="0"/>
              <a:t>	Given I have booked 3 parties</a:t>
            </a:r>
            <a:br>
              <a:rPr lang="en-US" dirty="0" smtClean="0"/>
            </a:br>
            <a:r>
              <a:rPr lang="en-US" dirty="0" smtClean="0"/>
              <a:t>	And I have an outstanding payment plan</a:t>
            </a:r>
            <a:br>
              <a:rPr lang="en-US" dirty="0" smtClean="0"/>
            </a:br>
            <a:r>
              <a:rPr lang="en-US" dirty="0" smtClean="0"/>
              <a:t>	When I activate</a:t>
            </a:r>
            <a:br>
              <a:rPr lang="en-US" dirty="0" smtClean="0"/>
            </a:br>
            <a:r>
              <a:rPr lang="en-US" dirty="0" smtClean="0"/>
              <a:t>	</a:t>
            </a:r>
            <a:r>
              <a:rPr lang="en-US" smtClean="0"/>
              <a:t>Then no funds should be allocated</a:t>
            </a:r>
            <a:endParaRPr lang="en-US" dirty="0"/>
          </a:p>
        </p:txBody>
      </p:sp>
    </p:spTree>
    <p:extLst>
      <p:ext uri="{BB962C8B-B14F-4D97-AF65-F5344CB8AC3E}">
        <p14:creationId xmlns:p14="http://schemas.microsoft.com/office/powerpoint/2010/main" val="194802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BDD</a:t>
            </a:r>
            <a:endParaRPr lang="en-US" dirty="0"/>
          </a:p>
        </p:txBody>
      </p:sp>
      <p:sp>
        <p:nvSpPr>
          <p:cNvPr id="3" name="Content Placeholder 2"/>
          <p:cNvSpPr>
            <a:spLocks noGrp="1"/>
          </p:cNvSpPr>
          <p:nvPr>
            <p:ph idx="1"/>
          </p:nvPr>
        </p:nvSpPr>
        <p:spPr/>
        <p:txBody>
          <a:bodyPr/>
          <a:lstStyle/>
          <a:p>
            <a:r>
              <a:rPr lang="en-US" dirty="0" smtClean="0"/>
              <a:t>Naming conventions keep tests small</a:t>
            </a:r>
          </a:p>
          <a:p>
            <a:endParaRPr lang="en-US" dirty="0" smtClean="0"/>
          </a:p>
          <a:p>
            <a:r>
              <a:rPr lang="en-US" dirty="0" smtClean="0"/>
              <a:t>Reinforces the ubiquitous language</a:t>
            </a:r>
          </a:p>
          <a:p>
            <a:endParaRPr lang="en-US" dirty="0" smtClean="0"/>
          </a:p>
          <a:p>
            <a:r>
              <a:rPr lang="en-US" dirty="0" smtClean="0"/>
              <a:t>Better work prioritization</a:t>
            </a:r>
          </a:p>
          <a:p>
            <a:endParaRPr lang="en-US" dirty="0" smtClean="0"/>
          </a:p>
          <a:p>
            <a:r>
              <a:rPr lang="en-US" dirty="0" smtClean="0"/>
              <a:t>Executable requirements</a:t>
            </a:r>
          </a:p>
          <a:p>
            <a:endParaRPr lang="en-US" dirty="0"/>
          </a:p>
        </p:txBody>
      </p:sp>
    </p:spTree>
    <p:extLst>
      <p:ext uri="{BB962C8B-B14F-4D97-AF65-F5344CB8AC3E}">
        <p14:creationId xmlns:p14="http://schemas.microsoft.com/office/powerpoint/2010/main" val="128981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2990</TotalTime>
  <Words>508</Words>
  <Application>Microsoft Macintosh PowerPoint</Application>
  <PresentationFormat>Widescreen</PresentationFormat>
  <Paragraphs>87</Paragraphs>
  <Slides>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Corbel</vt:lpstr>
      <vt:lpstr>Arial</vt:lpstr>
      <vt:lpstr>Depth</vt:lpstr>
      <vt:lpstr>Behavior-Driven Design</vt:lpstr>
      <vt:lpstr>Red, Green, Refactor</vt:lpstr>
      <vt:lpstr>Red, Green, Refactor</vt:lpstr>
      <vt:lpstr>Adding Structure to TDD </vt:lpstr>
      <vt:lpstr>Adding Structure to TDD</vt:lpstr>
      <vt:lpstr>How though? </vt:lpstr>
      <vt:lpstr>How to BDD</vt:lpstr>
      <vt:lpstr>How to BDD</vt:lpstr>
      <vt:lpstr>Benefits of BDD</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Behavior-Driven Design</dc:title>
  <dc:creator>Aaron Ingram</dc:creator>
  <cp:lastModifiedBy>Aaron Ingram</cp:lastModifiedBy>
  <cp:revision>29</cp:revision>
  <dcterms:created xsi:type="dcterms:W3CDTF">2017-01-14T15:12:26Z</dcterms:created>
  <dcterms:modified xsi:type="dcterms:W3CDTF">2017-03-01T00:45:58Z</dcterms:modified>
</cp:coreProperties>
</file>