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lear Sans" charset="1" panose="020B0503030202020304"/>
      <p:regular r:id="rId16"/>
    </p:embeddedFont>
    <p:embeddedFont>
      <p:font typeface="Clear Sans Bold" charset="1" panose="020B08030302020203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BE7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7415" y="5143500"/>
            <a:ext cx="16230600" cy="1067902"/>
            <a:chOff x="0" y="0"/>
            <a:chExt cx="21640800" cy="142387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1640800" cy="41400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338864"/>
              <a:ext cx="13063310" cy="1085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859"/>
                </a:lnSpc>
                <a:spcBef>
                  <a:spcPct val="0"/>
                </a:spcBef>
              </a:pPr>
              <a:r>
                <a:rPr lang="en-US" sz="4899">
                  <a:solidFill>
                    <a:srgbClr val="1A1B18"/>
                  </a:solidFill>
                  <a:latin typeface="Clear Sans"/>
                  <a:ea typeface="Clear Sans"/>
                  <a:cs typeface="Clear Sans"/>
                  <a:sym typeface="Clear Sans"/>
                </a:rPr>
                <a:t>A solution for Tasty Bytes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87415" y="3708951"/>
            <a:ext cx="15513170" cy="1059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45"/>
              </a:lnSpc>
            </a:pPr>
            <a:r>
              <a:rPr lang="en-US" sz="7945" b="true">
                <a:solidFill>
                  <a:srgbClr val="1A1B18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Predicting High-Traffic Recipes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BE7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4638" y="1133475"/>
            <a:ext cx="15513170" cy="765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5"/>
              </a:lnSpc>
            </a:pPr>
            <a:r>
              <a:rPr lang="en-US" sz="5745" b="true">
                <a:solidFill>
                  <a:srgbClr val="1A1B18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Recommendation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944638" y="2220054"/>
            <a:ext cx="21397578" cy="31050"/>
          </a:xfrm>
          <a:prstGeom prst="rect">
            <a:avLst/>
          </a:prstGeom>
          <a:solidFill>
            <a:srgbClr val="CDA63C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944638" y="2172429"/>
            <a:ext cx="12916491" cy="730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Here’s how we can deploy and improve the model:</a:t>
            </a:r>
          </a:p>
          <a:p>
            <a:pPr algn="l">
              <a:lnSpc>
                <a:spcPts val="4199"/>
              </a:lnSpc>
            </a:pP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Try the Random Forest model on recent data to see how well it predicts high traffic recipes. Compare its results with known high traffic recipes to check its performance.</a:t>
            </a:r>
          </a:p>
          <a:p>
            <a:pPr algn="l">
              <a:lnSpc>
                <a:spcPts val="4199"/>
              </a:lnSpc>
            </a:pP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Look for any mistakes or areas where the model didn’t perform well. Make adjustments to improve its accuracy, such as tuning parameters or adding more features.</a:t>
            </a:r>
          </a:p>
          <a:p>
            <a:pPr algn="l">
              <a:lnSpc>
                <a:spcPts val="4199"/>
              </a:lnSpc>
            </a:pP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Put the model into use by integrating it into a web application or API. This will help automate the process of identifying high traffic recipes.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BE7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4638" y="1133475"/>
            <a:ext cx="15513170" cy="765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5"/>
              </a:lnSpc>
            </a:pPr>
            <a:r>
              <a:rPr lang="en-US" sz="5745" b="true">
                <a:solidFill>
                  <a:srgbClr val="1A1B18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Business Goals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44638" y="2425251"/>
            <a:ext cx="21397578" cy="4676607"/>
            <a:chOff x="0" y="0"/>
            <a:chExt cx="28530104" cy="6235476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8530104" cy="41400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1348514"/>
              <a:ext cx="17221988" cy="4886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906772" indent="-453386" lvl="1">
                <a:lnSpc>
                  <a:spcPts val="5879"/>
                </a:lnSpc>
                <a:buFont typeface="Arial"/>
                <a:buChar char="•"/>
              </a:pPr>
              <a:r>
                <a:rPr lang="en-US" sz="4199">
                  <a:solidFill>
                    <a:srgbClr val="1A1B18"/>
                  </a:solidFill>
                  <a:latin typeface="Clear Sans"/>
                  <a:ea typeface="Clear Sans"/>
                  <a:cs typeface="Clear Sans"/>
                  <a:sym typeface="Clear Sans"/>
                </a:rPr>
                <a:t>A solution to predict which recipes will lead to website high traffic.</a:t>
              </a:r>
            </a:p>
            <a:p>
              <a:pPr algn="l">
                <a:lnSpc>
                  <a:spcPts val="5879"/>
                </a:lnSpc>
              </a:pPr>
            </a:p>
            <a:p>
              <a:pPr algn="l" marL="906772" indent="-453386" lvl="1">
                <a:lnSpc>
                  <a:spcPts val="5879"/>
                </a:lnSpc>
                <a:buFont typeface="Arial"/>
                <a:buChar char="•"/>
              </a:pPr>
              <a:r>
                <a:rPr lang="en-US" sz="4199">
                  <a:solidFill>
                    <a:srgbClr val="1A1B18"/>
                  </a:solidFill>
                  <a:latin typeface="Clear Sans"/>
                  <a:ea typeface="Clear Sans"/>
                  <a:cs typeface="Clear Sans"/>
                  <a:sym typeface="Clear Sans"/>
                </a:rPr>
                <a:t>A solution to predict recipes which lead to high traffic 80% of the time.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9507" y="4066956"/>
            <a:ext cx="16229793" cy="3164810"/>
          </a:xfrm>
          <a:custGeom>
            <a:avLst/>
            <a:gdLst/>
            <a:ahLst/>
            <a:cxnLst/>
            <a:rect r="r" b="b" t="t" l="l"/>
            <a:pathLst>
              <a:path h="3164810" w="16229793">
                <a:moveTo>
                  <a:pt x="0" y="0"/>
                </a:moveTo>
                <a:lnTo>
                  <a:pt x="16229793" y="0"/>
                </a:lnTo>
                <a:lnTo>
                  <a:pt x="16229793" y="3164809"/>
                </a:lnTo>
                <a:lnTo>
                  <a:pt x="0" y="3164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38072" y="1137548"/>
            <a:ext cx="15513170" cy="765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5"/>
              </a:lnSpc>
            </a:pPr>
            <a:r>
              <a:rPr lang="en-US" sz="5745" b="true">
                <a:solidFill>
                  <a:srgbClr val="1A1B18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Data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38072" y="2590448"/>
            <a:ext cx="12916491" cy="71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The data provided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33475"/>
            <a:ext cx="15513170" cy="765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5"/>
              </a:lnSpc>
            </a:pPr>
            <a:r>
              <a:rPr lang="en-US" sz="5745" b="true">
                <a:solidFill>
                  <a:srgbClr val="1A1B18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Data Cleaning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2353838"/>
            <a:ext cx="24038560" cy="31050"/>
          </a:xfrm>
          <a:prstGeom prst="rect">
            <a:avLst/>
          </a:prstGeom>
          <a:solidFill>
            <a:srgbClr val="CDA63C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514350" y="2765887"/>
            <a:ext cx="17259300" cy="5913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Deleted 23 duplicates</a:t>
            </a:r>
          </a:p>
          <a:p>
            <a:pPr algn="l">
              <a:lnSpc>
                <a:spcPts val="5879"/>
              </a:lnSpc>
            </a:pPr>
          </a:p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Filled 29 rows with missing data on calories, carbohydrate, sugar, protein</a:t>
            </a:r>
          </a:p>
          <a:p>
            <a:pPr algn="l">
              <a:lnSpc>
                <a:spcPts val="5879"/>
              </a:lnSpc>
            </a:pPr>
          </a:p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Changed ‘Chicken Breast’ to ‘Chicken’ in category</a:t>
            </a:r>
          </a:p>
          <a:p>
            <a:pPr algn="l">
              <a:lnSpc>
                <a:spcPts val="5879"/>
              </a:lnSpc>
            </a:pPr>
          </a:p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Changed ‘4 as a snack’ and ‘6 as a snack’ to ‘4’ and ‘6’ in servings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2176818"/>
            <a:ext cx="23778440" cy="31050"/>
          </a:xfrm>
          <a:prstGeom prst="rect">
            <a:avLst/>
          </a:prstGeom>
          <a:solidFill>
            <a:srgbClr val="CDA63C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517830" y="4288541"/>
            <a:ext cx="5728202" cy="4351090"/>
          </a:xfrm>
          <a:custGeom>
            <a:avLst/>
            <a:gdLst/>
            <a:ahLst/>
            <a:cxnLst/>
            <a:rect r="r" b="b" t="t" l="l"/>
            <a:pathLst>
              <a:path h="4351090" w="5728202">
                <a:moveTo>
                  <a:pt x="0" y="0"/>
                </a:moveTo>
                <a:lnTo>
                  <a:pt x="5728202" y="0"/>
                </a:lnTo>
                <a:lnTo>
                  <a:pt x="5728202" y="4351089"/>
                </a:lnTo>
                <a:lnTo>
                  <a:pt x="0" y="435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01467" y="4288541"/>
            <a:ext cx="5628201" cy="4351090"/>
          </a:xfrm>
          <a:custGeom>
            <a:avLst/>
            <a:gdLst/>
            <a:ahLst/>
            <a:cxnLst/>
            <a:rect r="r" b="b" t="t" l="l"/>
            <a:pathLst>
              <a:path h="4351090" w="5628201">
                <a:moveTo>
                  <a:pt x="0" y="0"/>
                </a:moveTo>
                <a:lnTo>
                  <a:pt x="5628201" y="0"/>
                </a:lnTo>
                <a:lnTo>
                  <a:pt x="5628201" y="4351089"/>
                </a:lnTo>
                <a:lnTo>
                  <a:pt x="0" y="435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86843" y="4288541"/>
            <a:ext cx="5640025" cy="4351090"/>
          </a:xfrm>
          <a:custGeom>
            <a:avLst/>
            <a:gdLst/>
            <a:ahLst/>
            <a:cxnLst/>
            <a:rect r="r" b="b" t="t" l="l"/>
            <a:pathLst>
              <a:path h="4351090" w="5640025">
                <a:moveTo>
                  <a:pt x="0" y="0"/>
                </a:moveTo>
                <a:lnTo>
                  <a:pt x="5640026" y="0"/>
                </a:lnTo>
                <a:lnTo>
                  <a:pt x="5640026" y="4351089"/>
                </a:lnTo>
                <a:lnTo>
                  <a:pt x="0" y="435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33475"/>
            <a:ext cx="15513170" cy="765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5"/>
              </a:lnSpc>
            </a:pPr>
            <a:r>
              <a:rPr lang="en-US" sz="5745" b="true">
                <a:solidFill>
                  <a:srgbClr val="1A1B18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Key Findings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699770"/>
            <a:ext cx="14353681" cy="71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More calories, carbohydrate, protein lead to high traffic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39616" y="535716"/>
            <a:ext cx="9877748" cy="8995056"/>
          </a:xfrm>
          <a:custGeom>
            <a:avLst/>
            <a:gdLst/>
            <a:ahLst/>
            <a:cxnLst/>
            <a:rect r="r" b="b" t="t" l="l"/>
            <a:pathLst>
              <a:path h="8995056" w="9877748">
                <a:moveTo>
                  <a:pt x="0" y="0"/>
                </a:moveTo>
                <a:lnTo>
                  <a:pt x="9877748" y="0"/>
                </a:lnTo>
                <a:lnTo>
                  <a:pt x="9877748" y="8995056"/>
                </a:lnTo>
                <a:lnTo>
                  <a:pt x="0" y="8995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33475"/>
            <a:ext cx="15513170" cy="765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5"/>
              </a:lnSpc>
            </a:pPr>
            <a:r>
              <a:rPr lang="en-US" sz="5745" b="true">
                <a:solidFill>
                  <a:srgbClr val="1A1B18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Key Findings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56115"/>
            <a:ext cx="6197961" cy="1455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Recipe categories effect the most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81082"/>
            <a:ext cx="15513170" cy="765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5"/>
              </a:lnSpc>
            </a:pPr>
            <a:r>
              <a:rPr lang="en-US" sz="5745" b="true">
                <a:solidFill>
                  <a:srgbClr val="1A1B18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Outcomes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2046171"/>
            <a:ext cx="21397578" cy="31050"/>
          </a:xfrm>
          <a:prstGeom prst="rect">
            <a:avLst/>
          </a:prstGeom>
          <a:solidFill>
            <a:srgbClr val="CDA63C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28700" y="2708746"/>
            <a:ext cx="12916491" cy="3684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2 models: </a:t>
            </a:r>
          </a:p>
          <a:p>
            <a:pPr algn="l">
              <a:lnSpc>
                <a:spcPts val="5879"/>
              </a:lnSpc>
            </a:pPr>
          </a:p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Logistic Regression</a:t>
            </a:r>
          </a:p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Random Forest Classifier</a:t>
            </a:r>
          </a:p>
          <a:p>
            <a:pPr algn="l">
              <a:lnSpc>
                <a:spcPts val="58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083624" y="2708746"/>
            <a:ext cx="7784566" cy="4427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3 metrics: </a:t>
            </a:r>
          </a:p>
          <a:p>
            <a:pPr algn="l">
              <a:lnSpc>
                <a:spcPts val="5879"/>
              </a:lnSpc>
            </a:pPr>
          </a:p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Precision</a:t>
            </a:r>
          </a:p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Recall</a:t>
            </a:r>
          </a:p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1A1B18"/>
                </a:solidFill>
                <a:latin typeface="Clear Sans"/>
                <a:ea typeface="Clear Sans"/>
                <a:cs typeface="Clear Sans"/>
                <a:sym typeface="Clear Sans"/>
              </a:rPr>
              <a:t>F1 Score</a:t>
            </a:r>
          </a:p>
          <a:p>
            <a:pPr algn="l">
              <a:lnSpc>
                <a:spcPts val="587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652430"/>
          <a:ext cx="4212638" cy="3200581"/>
        </p:xfrm>
        <a:graphic>
          <a:graphicData uri="http://schemas.openxmlformats.org/drawingml/2006/table">
            <a:tbl>
              <a:tblPr/>
              <a:tblGrid>
                <a:gridCol w="1820371"/>
                <a:gridCol w="2392267"/>
              </a:tblGrid>
              <a:tr h="67648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endParaRPr lang="en-US" sz="1100"/>
                    </a:p>
                  </a:txBody>
                  <a:tcPr marL="154299" marR="154299" marT="154299" marB="154299" anchor="ctr">
                    <a:lnL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01"/>
                        </a:lnSpc>
                        <a:defRPr/>
                      </a:pPr>
                      <a:r>
                        <a:rPr lang="en-US" sz="2429">
                          <a:solidFill>
                            <a:srgbClr val="000000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Purpose</a:t>
                      </a:r>
                      <a:endParaRPr lang="en-US" sz="1100"/>
                    </a:p>
                  </a:txBody>
                  <a:tcPr marL="154299" marR="154299" marT="154299" marB="154299" anchor="ctr">
                    <a:lnL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3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01"/>
                        </a:lnSpc>
                        <a:defRPr/>
                      </a:pPr>
                      <a:r>
                        <a:rPr lang="en-US" sz="2429" b="true">
                          <a:solidFill>
                            <a:srgbClr val="000000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Precision</a:t>
                      </a:r>
                      <a:endParaRPr lang="en-US" sz="1100"/>
                    </a:p>
                  </a:txBody>
                  <a:tcPr marL="154299" marR="154299" marT="154299" marB="154299" anchor="ctr">
                    <a:lnL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34"/>
                        </a:lnSpc>
                        <a:defRPr/>
                      </a:pPr>
                      <a:r>
                        <a:rPr lang="en-US" sz="2024">
                          <a:solidFill>
                            <a:srgbClr val="000000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Correct positives</a:t>
                      </a:r>
                      <a:endParaRPr lang="en-US" sz="1100"/>
                    </a:p>
                  </a:txBody>
                  <a:tcPr marL="154299" marR="154299" marT="154299" marB="154299" anchor="ctr">
                    <a:lnL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3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01"/>
                        </a:lnSpc>
                        <a:defRPr/>
                      </a:pPr>
                      <a:r>
                        <a:rPr lang="en-US" sz="2429" b="true">
                          <a:solidFill>
                            <a:srgbClr val="000000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Recall</a:t>
                      </a:r>
                      <a:endParaRPr lang="en-US" sz="1100"/>
                    </a:p>
                  </a:txBody>
                  <a:tcPr marL="154299" marR="154299" marT="154299" marB="154299" anchor="ctr">
                    <a:lnL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34"/>
                        </a:lnSpc>
                        <a:defRPr/>
                      </a:pPr>
                      <a:r>
                        <a:rPr lang="en-US" sz="2024">
                          <a:solidFill>
                            <a:srgbClr val="000000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Found positives</a:t>
                      </a:r>
                      <a:endParaRPr lang="en-US" sz="1100"/>
                    </a:p>
                  </a:txBody>
                  <a:tcPr marL="154299" marR="154299" marT="154299" marB="154299" anchor="ctr">
                    <a:lnL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3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01"/>
                        </a:lnSpc>
                        <a:defRPr/>
                      </a:pPr>
                      <a:r>
                        <a:rPr lang="en-US" sz="2429" b="true">
                          <a:solidFill>
                            <a:srgbClr val="000000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F1 Score</a:t>
                      </a:r>
                      <a:endParaRPr lang="en-US" sz="1100"/>
                    </a:p>
                  </a:txBody>
                  <a:tcPr marL="154299" marR="154299" marT="154299" marB="154299" anchor="ctr">
                    <a:lnL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34"/>
                        </a:lnSpc>
                        <a:defRPr/>
                      </a:pPr>
                      <a:r>
                        <a:rPr lang="en-US" sz="2024">
                          <a:solidFill>
                            <a:srgbClr val="000000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Balance metric</a:t>
                      </a:r>
                      <a:endParaRPr lang="en-US" sz="1100"/>
                    </a:p>
                  </a:txBody>
                  <a:tcPr marL="154299" marR="154299" marT="154299" marB="154299" anchor="ctr">
                    <a:lnL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499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6757958" y="1825917"/>
            <a:ext cx="11151541" cy="6635167"/>
          </a:xfrm>
          <a:custGeom>
            <a:avLst/>
            <a:gdLst/>
            <a:ahLst/>
            <a:cxnLst/>
            <a:rect r="r" b="b" t="t" l="l"/>
            <a:pathLst>
              <a:path h="6635167" w="11151541">
                <a:moveTo>
                  <a:pt x="0" y="0"/>
                </a:moveTo>
                <a:lnTo>
                  <a:pt x="11151541" y="0"/>
                </a:lnTo>
                <a:lnTo>
                  <a:pt x="11151541" y="6635166"/>
                </a:lnTo>
                <a:lnTo>
                  <a:pt x="0" y="6635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81082"/>
            <a:ext cx="15513170" cy="765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5"/>
              </a:lnSpc>
            </a:pPr>
            <a:r>
              <a:rPr lang="en-US" sz="5745" b="true">
                <a:solidFill>
                  <a:srgbClr val="1A1B18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Outcomes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17735" y="2138240"/>
            <a:ext cx="14252531" cy="7625104"/>
          </a:xfrm>
          <a:custGeom>
            <a:avLst/>
            <a:gdLst/>
            <a:ahLst/>
            <a:cxnLst/>
            <a:rect r="r" b="b" t="t" l="l"/>
            <a:pathLst>
              <a:path h="7625104" w="14252531">
                <a:moveTo>
                  <a:pt x="0" y="0"/>
                </a:moveTo>
                <a:lnTo>
                  <a:pt x="14252530" y="0"/>
                </a:lnTo>
                <a:lnTo>
                  <a:pt x="14252530" y="7625104"/>
                </a:lnTo>
                <a:lnTo>
                  <a:pt x="0" y="7625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33475"/>
            <a:ext cx="15513170" cy="765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5"/>
              </a:lnSpc>
            </a:pPr>
            <a:r>
              <a:rPr lang="en-US" sz="5745" b="true">
                <a:solidFill>
                  <a:srgbClr val="1A1B18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Outcomes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DAGROSYVOAU</dc:identifier>
  <dcterms:modified xsi:type="dcterms:W3CDTF">2011-08-01T06:04:30Z</dcterms:modified>
  <cp:revision>1</cp:revision>
  <dc:title>Приглушенная Белая Черная и Бежевая Минималистичная Элегантная Собрание Компании Презентация</dc:title>
</cp:coreProperties>
</file>