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8"/>
  </p:notesMasterIdLst>
  <p:handoutMasterIdLst>
    <p:handoutMasterId r:id="rId39"/>
  </p:handoutMasterIdLst>
  <p:sldIdLst>
    <p:sldId id="278" r:id="rId5"/>
    <p:sldId id="279" r:id="rId6"/>
    <p:sldId id="280" r:id="rId7"/>
    <p:sldId id="281" r:id="rId8"/>
    <p:sldId id="282" r:id="rId9"/>
    <p:sldId id="283" r:id="rId10"/>
    <p:sldId id="284" r:id="rId11"/>
    <p:sldId id="285" r:id="rId12"/>
    <p:sldId id="286" r:id="rId13"/>
    <p:sldId id="287" r:id="rId14"/>
    <p:sldId id="294" r:id="rId15"/>
    <p:sldId id="288" r:id="rId16"/>
    <p:sldId id="290" r:id="rId17"/>
    <p:sldId id="291" r:id="rId18"/>
    <p:sldId id="292" r:id="rId19"/>
    <p:sldId id="309" r:id="rId20"/>
    <p:sldId id="295" r:id="rId21"/>
    <p:sldId id="296" r:id="rId22"/>
    <p:sldId id="297" r:id="rId23"/>
    <p:sldId id="298" r:id="rId24"/>
    <p:sldId id="299" r:id="rId25"/>
    <p:sldId id="300" r:id="rId26"/>
    <p:sldId id="301" r:id="rId27"/>
    <p:sldId id="302" r:id="rId28"/>
    <p:sldId id="307" r:id="rId29"/>
    <p:sldId id="303" r:id="rId30"/>
    <p:sldId id="304" r:id="rId31"/>
    <p:sldId id="305" r:id="rId32"/>
    <p:sldId id="306" r:id="rId33"/>
    <p:sldId id="293" r:id="rId34"/>
    <p:sldId id="308" r:id="rId35"/>
    <p:sldId id="311" r:id="rId36"/>
    <p:sldId id="310" r:id="rId3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05/12/2023</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05/12/2023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lvl1pPr algn="l">
              <a:defRPr/>
            </a:lvl1pPr>
          </a:lstStyle>
          <a:p>
            <a:pPr rtl="0"/>
            <a:fld id="{2D80E5D3-5371-4F11-A695-24D3E1B0B4B0}"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E76AB8C-7939-40DB-B77A-72D377E9643E}"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CC7DEFA-CA9C-4E80-A514-35E5CCABBB3A}"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2A6162C-366F-440E-B26C-F81E22C4C62A}"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BBB13CA3-9EAC-4C27-B6EA-6770545D5923}" type="datetime1">
              <a:rPr lang="es-ES" noProof="0" smtClean="0"/>
              <a:t>06/12/2023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ECDD530-DC22-4F47-95BF-195F8A9A94D6}" type="datetime1">
              <a:rPr lang="es-ES" noProof="0" smtClean="0"/>
              <a:t>06/12/2023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5298C556-5D9F-44F7-AC6C-84A64A98CDD8}" type="datetime1">
              <a:rPr lang="es-ES" noProof="0" smtClean="0"/>
              <a:t>06/12/2023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73B251ED-25F3-4975-A353-F08A9BFF4E3A}" type="datetime1">
              <a:rPr lang="es-ES" noProof="0" smtClean="0"/>
              <a:t>06/12/2023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6FF9AC5-3C4F-4765-8ED3-535A440C754E}" type="datetime1">
              <a:rPr lang="es-ES" noProof="0" smtClean="0"/>
              <a:t>06/12/2023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6C97AC79-ECBC-4962-AFFC-EC2EACEDC9F0}" type="datetime1">
              <a:rPr lang="es-ES" noProof="0" smtClean="0"/>
              <a:t>06/12/2023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C914125-DABA-4C8F-9970-CB09EF0D82BC}" type="datetime1">
              <a:rPr lang="es-ES" noProof="0" smtClean="0"/>
              <a:t>06/12/2023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53D7071A-DE07-4DD7-A1CE-58C4DD34EC42}" type="datetime1">
              <a:rPr lang="es-ES" noProof="0" smtClean="0"/>
              <a:t>06/12/2023</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B2819-75B5-48CE-A2B4-4B516A56F25C}"/>
              </a:ext>
            </a:extLst>
          </p:cNvPr>
          <p:cNvSpPr>
            <a:spLocks noGrp="1"/>
          </p:cNvSpPr>
          <p:nvPr>
            <p:ph type="title"/>
          </p:nvPr>
        </p:nvSpPr>
        <p:spPr>
          <a:xfrm>
            <a:off x="6905624" y="0"/>
            <a:ext cx="5286376" cy="6858000"/>
          </a:xfrm>
          <a:solidFill>
            <a:schemeClr val="bg1">
              <a:lumMod val="95000"/>
            </a:schemeClr>
          </a:solidFill>
        </p:spPr>
        <p:txBody>
          <a:bodyPr/>
          <a:lstStyle/>
          <a:p>
            <a:r>
              <a:rPr lang="es-CO" dirty="0"/>
              <a:t>Proyecto análisis de datos en Python</a:t>
            </a:r>
          </a:p>
        </p:txBody>
      </p:sp>
      <p:pic>
        <p:nvPicPr>
          <p:cNvPr id="4" name="Imagen 3">
            <a:extLst>
              <a:ext uri="{FF2B5EF4-FFF2-40B4-BE49-F238E27FC236}">
                <a16:creationId xmlns:a16="http://schemas.microsoft.com/office/drawing/2014/main" id="{E2F91A11-D066-4492-A11A-DC30B3DE98A1}"/>
              </a:ext>
            </a:extLst>
          </p:cNvPr>
          <p:cNvPicPr>
            <a:picLocks noChangeAspect="1"/>
          </p:cNvPicPr>
          <p:nvPr/>
        </p:nvPicPr>
        <p:blipFill>
          <a:blip r:embed="rId2"/>
          <a:stretch>
            <a:fillRect/>
          </a:stretch>
        </p:blipFill>
        <p:spPr>
          <a:xfrm>
            <a:off x="0" y="0"/>
            <a:ext cx="6905625" cy="6858000"/>
          </a:xfrm>
          <a:prstGeom prst="rect">
            <a:avLst/>
          </a:prstGeom>
        </p:spPr>
      </p:pic>
      <p:sp>
        <p:nvSpPr>
          <p:cNvPr id="5" name="Subtítulo 2">
            <a:extLst>
              <a:ext uri="{FF2B5EF4-FFF2-40B4-BE49-F238E27FC236}">
                <a16:creationId xmlns:a16="http://schemas.microsoft.com/office/drawing/2014/main" id="{A514D3E4-7A36-4175-9A6E-2A072D86F407}"/>
              </a:ext>
            </a:extLst>
          </p:cNvPr>
          <p:cNvSpPr txBox="1">
            <a:spLocks/>
          </p:cNvSpPr>
          <p:nvPr/>
        </p:nvSpPr>
        <p:spPr>
          <a:xfrm>
            <a:off x="6905623" y="5840413"/>
            <a:ext cx="4448175" cy="86518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CO" b="1" dirty="0">
                <a:latin typeface="+mj-lt"/>
              </a:rPr>
              <a:t>CURSO: PYTHON 2</a:t>
            </a:r>
          </a:p>
          <a:p>
            <a:r>
              <a:rPr lang="es-CO" b="1" dirty="0">
                <a:latin typeface="+mj-lt"/>
              </a:rPr>
              <a:t>Realizado por: Ingrid castaño muñoz</a:t>
            </a:r>
          </a:p>
          <a:p>
            <a:endParaRPr lang="es-CO" b="1" dirty="0"/>
          </a:p>
          <a:p>
            <a:endParaRPr lang="es-CO" dirty="0"/>
          </a:p>
        </p:txBody>
      </p:sp>
      <p:sp>
        <p:nvSpPr>
          <p:cNvPr id="6" name="Marcador de número de diapositiva 5">
            <a:extLst>
              <a:ext uri="{FF2B5EF4-FFF2-40B4-BE49-F238E27FC236}">
                <a16:creationId xmlns:a16="http://schemas.microsoft.com/office/drawing/2014/main" id="{A666C1D8-6BC1-4B26-A556-34CB4464B22D}"/>
              </a:ext>
            </a:extLst>
          </p:cNvPr>
          <p:cNvSpPr>
            <a:spLocks noGrp="1"/>
          </p:cNvSpPr>
          <p:nvPr>
            <p:ph type="sldNum" sz="quarter" idx="12"/>
          </p:nvPr>
        </p:nvSpPr>
        <p:spPr/>
        <p:txBody>
          <a:bodyPr/>
          <a:lstStyle/>
          <a:p>
            <a:pPr rtl="0"/>
            <a:fld id="{4FAB73BC-B049-4115-A692-8D63A059BFB8}" type="slidenum">
              <a:rPr lang="es-ES" noProof="0" smtClean="0"/>
              <a:t>1</a:t>
            </a:fld>
            <a:endParaRPr lang="es-ES" noProof="0"/>
          </a:p>
        </p:txBody>
      </p:sp>
    </p:spTree>
    <p:extLst>
      <p:ext uri="{BB962C8B-B14F-4D97-AF65-F5344CB8AC3E}">
        <p14:creationId xmlns:p14="http://schemas.microsoft.com/office/powerpoint/2010/main" val="30734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10" name="Imagen 9">
            <a:extLst>
              <a:ext uri="{FF2B5EF4-FFF2-40B4-BE49-F238E27FC236}">
                <a16:creationId xmlns:a16="http://schemas.microsoft.com/office/drawing/2014/main" id="{64A884AE-0C5C-4C4F-96A0-2040A2EDACDF}"/>
              </a:ext>
            </a:extLst>
          </p:cNvPr>
          <p:cNvPicPr>
            <a:picLocks noChangeAspect="1"/>
          </p:cNvPicPr>
          <p:nvPr/>
        </p:nvPicPr>
        <p:blipFill>
          <a:blip r:embed="rId3"/>
          <a:stretch>
            <a:fillRect/>
          </a:stretch>
        </p:blipFill>
        <p:spPr>
          <a:xfrm>
            <a:off x="925588" y="1928691"/>
            <a:ext cx="6294362" cy="4709568"/>
          </a:xfrm>
          <a:prstGeom prst="rect">
            <a:avLst/>
          </a:prstGeom>
        </p:spPr>
      </p:pic>
      <p:sp>
        <p:nvSpPr>
          <p:cNvPr id="11" name="Marcador de número de diapositiva 10">
            <a:extLst>
              <a:ext uri="{FF2B5EF4-FFF2-40B4-BE49-F238E27FC236}">
                <a16:creationId xmlns:a16="http://schemas.microsoft.com/office/drawing/2014/main" id="{98A3D6B1-18F6-4EB3-A4D1-9AAC9062C019}"/>
              </a:ext>
            </a:extLst>
          </p:cNvPr>
          <p:cNvSpPr>
            <a:spLocks noGrp="1"/>
          </p:cNvSpPr>
          <p:nvPr>
            <p:ph type="sldNum" sz="quarter" idx="12"/>
          </p:nvPr>
        </p:nvSpPr>
        <p:spPr/>
        <p:txBody>
          <a:bodyPr/>
          <a:lstStyle/>
          <a:p>
            <a:pPr rtl="0"/>
            <a:fld id="{4FAB73BC-B049-4115-A692-8D63A059BFB8}" type="slidenum">
              <a:rPr lang="es-ES" noProof="0" smtClean="0"/>
              <a:t>10</a:t>
            </a:fld>
            <a:endParaRPr lang="es-ES" noProof="0"/>
          </a:p>
        </p:txBody>
      </p:sp>
    </p:spTree>
    <p:extLst>
      <p:ext uri="{BB962C8B-B14F-4D97-AF65-F5344CB8AC3E}">
        <p14:creationId xmlns:p14="http://schemas.microsoft.com/office/powerpoint/2010/main" val="155298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6" name="Imagen 5">
            <a:extLst>
              <a:ext uri="{FF2B5EF4-FFF2-40B4-BE49-F238E27FC236}">
                <a16:creationId xmlns:a16="http://schemas.microsoft.com/office/drawing/2014/main" id="{8EB6137D-6525-4B2C-BD69-E530D8696F9B}"/>
              </a:ext>
            </a:extLst>
          </p:cNvPr>
          <p:cNvPicPr>
            <a:picLocks noChangeAspect="1"/>
          </p:cNvPicPr>
          <p:nvPr/>
        </p:nvPicPr>
        <p:blipFill rotWithShape="1">
          <a:blip r:embed="rId3"/>
          <a:srcRect l="4814" t="2905"/>
          <a:stretch/>
        </p:blipFill>
        <p:spPr>
          <a:xfrm>
            <a:off x="5133975" y="1876692"/>
            <a:ext cx="6819900" cy="3623701"/>
          </a:xfrm>
          <a:prstGeom prst="rect">
            <a:avLst/>
          </a:prstGeom>
        </p:spPr>
      </p:pic>
      <p:pic>
        <p:nvPicPr>
          <p:cNvPr id="8" name="Imagen 7">
            <a:extLst>
              <a:ext uri="{FF2B5EF4-FFF2-40B4-BE49-F238E27FC236}">
                <a16:creationId xmlns:a16="http://schemas.microsoft.com/office/drawing/2014/main" id="{981EA22F-4994-4398-B10F-52B0FA41BC7F}"/>
              </a:ext>
            </a:extLst>
          </p:cNvPr>
          <p:cNvPicPr>
            <a:picLocks noChangeAspect="1"/>
          </p:cNvPicPr>
          <p:nvPr/>
        </p:nvPicPr>
        <p:blipFill>
          <a:blip r:embed="rId4"/>
          <a:stretch>
            <a:fillRect/>
          </a:stretch>
        </p:blipFill>
        <p:spPr>
          <a:xfrm>
            <a:off x="494473" y="2108682"/>
            <a:ext cx="4639502" cy="3019425"/>
          </a:xfrm>
          <a:prstGeom prst="rect">
            <a:avLst/>
          </a:prstGeom>
        </p:spPr>
      </p:pic>
      <p:sp>
        <p:nvSpPr>
          <p:cNvPr id="9" name="Marcador de contenido 2">
            <a:extLst>
              <a:ext uri="{FF2B5EF4-FFF2-40B4-BE49-F238E27FC236}">
                <a16:creationId xmlns:a16="http://schemas.microsoft.com/office/drawing/2014/main" id="{C955CE4C-3C4D-464B-93A1-B666B969D59E}"/>
              </a:ext>
            </a:extLst>
          </p:cNvPr>
          <p:cNvSpPr txBox="1">
            <a:spLocks/>
          </p:cNvSpPr>
          <p:nvPr/>
        </p:nvSpPr>
        <p:spPr>
          <a:xfrm>
            <a:off x="494474" y="5454194"/>
            <a:ext cx="11459401" cy="855166"/>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Wingdings" panose="05000000000000000000" pitchFamily="2" charset="2"/>
              <a:buChar char="Ø"/>
            </a:pPr>
            <a:r>
              <a:rPr lang="es-CO" dirty="0"/>
              <a:t>En el momento de definir el eje (x)  y relazarlo normalmente no funcionaba por que investigue y llegue a la solución con </a:t>
            </a:r>
            <a:r>
              <a:rPr lang="es-CO" b="1" dirty="0" err="1"/>
              <a:t>get_level_values</a:t>
            </a:r>
            <a:r>
              <a:rPr lang="es-CO" b="1" dirty="0"/>
              <a:t> </a:t>
            </a:r>
            <a:r>
              <a:rPr lang="es-CO" dirty="0"/>
              <a:t>que se utiliza </a:t>
            </a:r>
            <a:r>
              <a:rPr lang="es-ES" dirty="0"/>
              <a:t>para obtener los valores de un nivel específico del índice.</a:t>
            </a:r>
            <a:endParaRPr lang="es-CO" dirty="0"/>
          </a:p>
        </p:txBody>
      </p:sp>
      <p:sp>
        <p:nvSpPr>
          <p:cNvPr id="7" name="Marcador de número de diapositiva 6">
            <a:extLst>
              <a:ext uri="{FF2B5EF4-FFF2-40B4-BE49-F238E27FC236}">
                <a16:creationId xmlns:a16="http://schemas.microsoft.com/office/drawing/2014/main" id="{644FF463-B693-4FCA-B810-1708D91FCAE4}"/>
              </a:ext>
            </a:extLst>
          </p:cNvPr>
          <p:cNvSpPr>
            <a:spLocks noGrp="1"/>
          </p:cNvSpPr>
          <p:nvPr>
            <p:ph type="sldNum" sz="quarter" idx="12"/>
          </p:nvPr>
        </p:nvSpPr>
        <p:spPr/>
        <p:txBody>
          <a:bodyPr/>
          <a:lstStyle/>
          <a:p>
            <a:pPr rtl="0"/>
            <a:fld id="{4FAB73BC-B049-4115-A692-8D63A059BFB8}" type="slidenum">
              <a:rPr lang="es-ES" noProof="0" smtClean="0"/>
              <a:t>11</a:t>
            </a:fld>
            <a:endParaRPr lang="es-ES" noProof="0"/>
          </a:p>
        </p:txBody>
      </p:sp>
    </p:spTree>
    <p:extLst>
      <p:ext uri="{BB962C8B-B14F-4D97-AF65-F5344CB8AC3E}">
        <p14:creationId xmlns:p14="http://schemas.microsoft.com/office/powerpoint/2010/main" val="61072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6B9D60FA-7EC1-4719-8542-EA7A8A6658D7}"/>
              </a:ext>
            </a:extLst>
          </p:cNvPr>
          <p:cNvPicPr>
            <a:picLocks noChangeAspect="1"/>
          </p:cNvPicPr>
          <p:nvPr/>
        </p:nvPicPr>
        <p:blipFill>
          <a:blip r:embed="rId3"/>
          <a:stretch>
            <a:fillRect/>
          </a:stretch>
        </p:blipFill>
        <p:spPr>
          <a:xfrm>
            <a:off x="3293364" y="5276850"/>
            <a:ext cx="4705350" cy="1476376"/>
          </a:xfrm>
          <a:prstGeom prst="rect">
            <a:avLst/>
          </a:prstGeom>
        </p:spPr>
      </p:pic>
      <p:pic>
        <p:nvPicPr>
          <p:cNvPr id="12" name="Imagen 11">
            <a:extLst>
              <a:ext uri="{FF2B5EF4-FFF2-40B4-BE49-F238E27FC236}">
                <a16:creationId xmlns:a16="http://schemas.microsoft.com/office/drawing/2014/main" id="{6E6830AC-E8B6-4A68-A80B-6ABC7A86BEE5}"/>
              </a:ext>
            </a:extLst>
          </p:cNvPr>
          <p:cNvPicPr>
            <a:picLocks noChangeAspect="1"/>
          </p:cNvPicPr>
          <p:nvPr/>
        </p:nvPicPr>
        <p:blipFill>
          <a:blip r:embed="rId4"/>
          <a:stretch>
            <a:fillRect/>
          </a:stretch>
        </p:blipFill>
        <p:spPr>
          <a:xfrm>
            <a:off x="1685925" y="1215675"/>
            <a:ext cx="8420099" cy="3892392"/>
          </a:xfrm>
          <a:prstGeom prst="rect">
            <a:avLst/>
          </a:prstGeom>
        </p:spPr>
      </p:pic>
      <p:sp>
        <p:nvSpPr>
          <p:cNvPr id="13" name="Título 1">
            <a:extLst>
              <a:ext uri="{FF2B5EF4-FFF2-40B4-BE49-F238E27FC236}">
                <a16:creationId xmlns:a16="http://schemas.microsoft.com/office/drawing/2014/main" id="{C401286F-E75F-4576-82E3-700EC37A5A08}"/>
              </a:ext>
            </a:extLst>
          </p:cNvPr>
          <p:cNvSpPr>
            <a:spLocks noGrp="1"/>
          </p:cNvSpPr>
          <p:nvPr>
            <p:ph type="title"/>
          </p:nvPr>
        </p:nvSpPr>
        <p:spPr>
          <a:xfrm>
            <a:off x="786003" y="219741"/>
            <a:ext cx="9720072" cy="995934"/>
          </a:xfrm>
        </p:spPr>
        <p:txBody>
          <a:bodyPr/>
          <a:lstStyle/>
          <a:p>
            <a:r>
              <a:rPr lang="es-CO" dirty="0"/>
              <a:t>4.Visualización-graficos</a:t>
            </a:r>
          </a:p>
        </p:txBody>
      </p:sp>
      <p:sp>
        <p:nvSpPr>
          <p:cNvPr id="14" name="Marcador de número de diapositiva 13">
            <a:extLst>
              <a:ext uri="{FF2B5EF4-FFF2-40B4-BE49-F238E27FC236}">
                <a16:creationId xmlns:a16="http://schemas.microsoft.com/office/drawing/2014/main" id="{3523E53F-0816-4C80-B12A-C8619A64A576}"/>
              </a:ext>
            </a:extLst>
          </p:cNvPr>
          <p:cNvSpPr>
            <a:spLocks noGrp="1"/>
          </p:cNvSpPr>
          <p:nvPr>
            <p:ph type="sldNum" sz="quarter" idx="12"/>
          </p:nvPr>
        </p:nvSpPr>
        <p:spPr/>
        <p:txBody>
          <a:bodyPr/>
          <a:lstStyle/>
          <a:p>
            <a:pPr rtl="0"/>
            <a:fld id="{4FAB73BC-B049-4115-A692-8D63A059BFB8}" type="slidenum">
              <a:rPr lang="es-ES" noProof="0" smtClean="0"/>
              <a:t>12</a:t>
            </a:fld>
            <a:endParaRPr lang="es-ES" noProof="0"/>
          </a:p>
        </p:txBody>
      </p:sp>
    </p:spTree>
    <p:extLst>
      <p:ext uri="{BB962C8B-B14F-4D97-AF65-F5344CB8AC3E}">
        <p14:creationId xmlns:p14="http://schemas.microsoft.com/office/powerpoint/2010/main" val="39688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E05BF1-B133-42E7-AF68-858695F6D593}"/>
              </a:ext>
            </a:extLst>
          </p:cNvPr>
          <p:cNvPicPr>
            <a:picLocks noChangeAspect="1"/>
          </p:cNvPicPr>
          <p:nvPr/>
        </p:nvPicPr>
        <p:blipFill rotWithShape="1">
          <a:blip r:embed="rId2"/>
          <a:srcRect b="10649"/>
          <a:stretch/>
        </p:blipFill>
        <p:spPr>
          <a:xfrm>
            <a:off x="2371012" y="5279709"/>
            <a:ext cx="7054500" cy="1358550"/>
          </a:xfrm>
          <a:prstGeom prst="rect">
            <a:avLst/>
          </a:prstGeom>
        </p:spPr>
      </p:pic>
      <p:pic>
        <p:nvPicPr>
          <p:cNvPr id="5" name="Imagen 4">
            <a:extLst>
              <a:ext uri="{FF2B5EF4-FFF2-40B4-BE49-F238E27FC236}">
                <a16:creationId xmlns:a16="http://schemas.microsoft.com/office/drawing/2014/main" id="{506CBE2C-86BE-4448-A0E5-C4B094983A3F}"/>
              </a:ext>
            </a:extLst>
          </p:cNvPr>
          <p:cNvPicPr>
            <a:picLocks noChangeAspect="1"/>
          </p:cNvPicPr>
          <p:nvPr/>
        </p:nvPicPr>
        <p:blipFill>
          <a:blip r:embed="rId3"/>
          <a:stretch>
            <a:fillRect/>
          </a:stretch>
        </p:blipFill>
        <p:spPr>
          <a:xfrm>
            <a:off x="1038226" y="1215675"/>
            <a:ext cx="9720072" cy="3927825"/>
          </a:xfrm>
          <a:prstGeom prst="rect">
            <a:avLst/>
          </a:prstGeom>
        </p:spPr>
      </p:pic>
      <p:sp>
        <p:nvSpPr>
          <p:cNvPr id="6" name="Título 1">
            <a:extLst>
              <a:ext uri="{FF2B5EF4-FFF2-40B4-BE49-F238E27FC236}">
                <a16:creationId xmlns:a16="http://schemas.microsoft.com/office/drawing/2014/main" id="{0CB9FED5-5C92-401D-8DE9-D602E03AD8F9}"/>
              </a:ext>
            </a:extLst>
          </p:cNvPr>
          <p:cNvSpPr>
            <a:spLocks noGrp="1"/>
          </p:cNvSpPr>
          <p:nvPr>
            <p:ph type="title"/>
          </p:nvPr>
        </p:nvSpPr>
        <p:spPr>
          <a:xfrm>
            <a:off x="786003" y="219741"/>
            <a:ext cx="9720072" cy="995934"/>
          </a:xfrm>
        </p:spPr>
        <p:txBody>
          <a:bodyPr/>
          <a:lstStyle/>
          <a:p>
            <a:r>
              <a:rPr lang="es-CO" dirty="0"/>
              <a:t>4.Visualización-graficos</a:t>
            </a:r>
          </a:p>
        </p:txBody>
      </p:sp>
      <p:pic>
        <p:nvPicPr>
          <p:cNvPr id="7" name="Picture 4" descr="IV Curso de introducción a la programación en Python para geólogos -  Escuela de Geología Profesional">
            <a:extLst>
              <a:ext uri="{FF2B5EF4-FFF2-40B4-BE49-F238E27FC236}">
                <a16:creationId xmlns:a16="http://schemas.microsoft.com/office/drawing/2014/main" id="{3A4B0AFB-40E3-41F1-A881-44F2601E8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52222BA1-F53D-4910-BB9B-666E9BD4C4ED}"/>
              </a:ext>
            </a:extLst>
          </p:cNvPr>
          <p:cNvSpPr>
            <a:spLocks noGrp="1"/>
          </p:cNvSpPr>
          <p:nvPr>
            <p:ph type="sldNum" sz="quarter" idx="12"/>
          </p:nvPr>
        </p:nvSpPr>
        <p:spPr/>
        <p:txBody>
          <a:bodyPr/>
          <a:lstStyle/>
          <a:p>
            <a:pPr rtl="0"/>
            <a:fld id="{4FAB73BC-B049-4115-A692-8D63A059BFB8}" type="slidenum">
              <a:rPr lang="es-ES" noProof="0" smtClean="0"/>
              <a:t>13</a:t>
            </a:fld>
            <a:endParaRPr lang="es-ES" noProof="0"/>
          </a:p>
        </p:txBody>
      </p:sp>
    </p:spTree>
    <p:extLst>
      <p:ext uri="{BB962C8B-B14F-4D97-AF65-F5344CB8AC3E}">
        <p14:creationId xmlns:p14="http://schemas.microsoft.com/office/powerpoint/2010/main" val="112409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40999D4-2F68-4440-AD37-BE38C197FE48}"/>
              </a:ext>
            </a:extLst>
          </p:cNvPr>
          <p:cNvPicPr>
            <a:picLocks noGrp="1" noChangeAspect="1"/>
          </p:cNvPicPr>
          <p:nvPr>
            <p:ph idx="1"/>
          </p:nvPr>
        </p:nvPicPr>
        <p:blipFill>
          <a:blip r:embed="rId2"/>
          <a:stretch>
            <a:fillRect/>
          </a:stretch>
        </p:blipFill>
        <p:spPr>
          <a:xfrm>
            <a:off x="2251502" y="5082168"/>
            <a:ext cx="6587698" cy="1404357"/>
          </a:xfrm>
          <a:prstGeom prst="rect">
            <a:avLst/>
          </a:prstGeom>
        </p:spPr>
      </p:pic>
      <p:pic>
        <p:nvPicPr>
          <p:cNvPr id="5" name="Imagen 4">
            <a:extLst>
              <a:ext uri="{FF2B5EF4-FFF2-40B4-BE49-F238E27FC236}">
                <a16:creationId xmlns:a16="http://schemas.microsoft.com/office/drawing/2014/main" id="{0EDF4939-9B37-484F-A794-9A83B3D36091}"/>
              </a:ext>
            </a:extLst>
          </p:cNvPr>
          <p:cNvPicPr>
            <a:picLocks noChangeAspect="1"/>
          </p:cNvPicPr>
          <p:nvPr/>
        </p:nvPicPr>
        <p:blipFill>
          <a:blip r:embed="rId3"/>
          <a:stretch>
            <a:fillRect/>
          </a:stretch>
        </p:blipFill>
        <p:spPr>
          <a:xfrm>
            <a:off x="1235964" y="1215675"/>
            <a:ext cx="9720072" cy="3686175"/>
          </a:xfrm>
          <a:prstGeom prst="rect">
            <a:avLst/>
          </a:prstGeom>
        </p:spPr>
      </p:pic>
      <p:sp>
        <p:nvSpPr>
          <p:cNvPr id="6" name="Título 1">
            <a:extLst>
              <a:ext uri="{FF2B5EF4-FFF2-40B4-BE49-F238E27FC236}">
                <a16:creationId xmlns:a16="http://schemas.microsoft.com/office/drawing/2014/main" id="{C9A7D506-A106-43D5-BBB2-512D9497D4F7}"/>
              </a:ext>
            </a:extLst>
          </p:cNvPr>
          <p:cNvSpPr>
            <a:spLocks noGrp="1"/>
          </p:cNvSpPr>
          <p:nvPr>
            <p:ph type="title"/>
          </p:nvPr>
        </p:nvSpPr>
        <p:spPr>
          <a:xfrm>
            <a:off x="786003" y="219741"/>
            <a:ext cx="9720072" cy="995934"/>
          </a:xfrm>
        </p:spPr>
        <p:txBody>
          <a:bodyPr/>
          <a:lstStyle/>
          <a:p>
            <a:r>
              <a:rPr lang="es-CO" dirty="0"/>
              <a:t>4.Visualización-graficos</a:t>
            </a:r>
          </a:p>
        </p:txBody>
      </p:sp>
      <p:pic>
        <p:nvPicPr>
          <p:cNvPr id="7" name="Picture 4" descr="IV Curso de introducción a la programación en Python para geólogos -  Escuela de Geología Profesional">
            <a:extLst>
              <a:ext uri="{FF2B5EF4-FFF2-40B4-BE49-F238E27FC236}">
                <a16:creationId xmlns:a16="http://schemas.microsoft.com/office/drawing/2014/main" id="{9EB107C8-7042-46A0-A679-5D63C4751E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35885419-6F9F-4688-94D8-273937CC1575}"/>
              </a:ext>
            </a:extLst>
          </p:cNvPr>
          <p:cNvSpPr>
            <a:spLocks noGrp="1"/>
          </p:cNvSpPr>
          <p:nvPr>
            <p:ph type="sldNum" sz="quarter" idx="12"/>
          </p:nvPr>
        </p:nvSpPr>
        <p:spPr/>
        <p:txBody>
          <a:bodyPr/>
          <a:lstStyle/>
          <a:p>
            <a:pPr rtl="0"/>
            <a:fld id="{4FAB73BC-B049-4115-A692-8D63A059BFB8}" type="slidenum">
              <a:rPr lang="es-ES" noProof="0" smtClean="0"/>
              <a:t>14</a:t>
            </a:fld>
            <a:endParaRPr lang="es-ES" noProof="0"/>
          </a:p>
        </p:txBody>
      </p:sp>
    </p:spTree>
    <p:extLst>
      <p:ext uri="{BB962C8B-B14F-4D97-AF65-F5344CB8AC3E}">
        <p14:creationId xmlns:p14="http://schemas.microsoft.com/office/powerpoint/2010/main" val="305545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CAC05F-9922-400C-9948-8DB64822141B}"/>
              </a:ext>
            </a:extLst>
          </p:cNvPr>
          <p:cNvPicPr>
            <a:picLocks noChangeAspect="1"/>
          </p:cNvPicPr>
          <p:nvPr/>
        </p:nvPicPr>
        <p:blipFill>
          <a:blip r:embed="rId2"/>
          <a:stretch>
            <a:fillRect/>
          </a:stretch>
        </p:blipFill>
        <p:spPr>
          <a:xfrm>
            <a:off x="659046" y="1438275"/>
            <a:ext cx="9970853" cy="3514495"/>
          </a:xfrm>
          <a:prstGeom prst="rect">
            <a:avLst/>
          </a:prstGeom>
        </p:spPr>
      </p:pic>
      <p:sp>
        <p:nvSpPr>
          <p:cNvPr id="5" name="Título 1">
            <a:extLst>
              <a:ext uri="{FF2B5EF4-FFF2-40B4-BE49-F238E27FC236}">
                <a16:creationId xmlns:a16="http://schemas.microsoft.com/office/drawing/2014/main" id="{C0FDB8C4-E377-4C82-A0C1-6467A2489447}"/>
              </a:ext>
            </a:extLst>
          </p:cNvPr>
          <p:cNvSpPr>
            <a:spLocks noGrp="1"/>
          </p:cNvSpPr>
          <p:nvPr>
            <p:ph type="title"/>
          </p:nvPr>
        </p:nvSpPr>
        <p:spPr>
          <a:xfrm>
            <a:off x="786003" y="219741"/>
            <a:ext cx="9720072" cy="995934"/>
          </a:xfrm>
        </p:spPr>
        <p:txBody>
          <a:bodyPr/>
          <a:lstStyle/>
          <a:p>
            <a:r>
              <a:rPr lang="es-CO" dirty="0"/>
              <a:t>4.Visualización-graficos</a:t>
            </a:r>
          </a:p>
        </p:txBody>
      </p:sp>
      <p:pic>
        <p:nvPicPr>
          <p:cNvPr id="6" name="Imagen 5">
            <a:extLst>
              <a:ext uri="{FF2B5EF4-FFF2-40B4-BE49-F238E27FC236}">
                <a16:creationId xmlns:a16="http://schemas.microsoft.com/office/drawing/2014/main" id="{74288B8D-C60E-4C57-86C0-38471BAB38C0}"/>
              </a:ext>
            </a:extLst>
          </p:cNvPr>
          <p:cNvPicPr>
            <a:picLocks noChangeAspect="1"/>
          </p:cNvPicPr>
          <p:nvPr/>
        </p:nvPicPr>
        <p:blipFill>
          <a:blip r:embed="rId3"/>
          <a:stretch>
            <a:fillRect/>
          </a:stretch>
        </p:blipFill>
        <p:spPr>
          <a:xfrm>
            <a:off x="2362200" y="4996091"/>
            <a:ext cx="6519379" cy="1442809"/>
          </a:xfrm>
          <a:prstGeom prst="rect">
            <a:avLst/>
          </a:prstGeom>
        </p:spPr>
      </p:pic>
      <p:pic>
        <p:nvPicPr>
          <p:cNvPr id="7" name="Picture 4" descr="IV Curso de introducción a la programación en Python para geólogos -  Escuela de Geología Profesional">
            <a:extLst>
              <a:ext uri="{FF2B5EF4-FFF2-40B4-BE49-F238E27FC236}">
                <a16:creationId xmlns:a16="http://schemas.microsoft.com/office/drawing/2014/main" id="{B646696C-F356-4A47-A90F-FEDF63982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38534E0E-D199-42FC-8B2D-07C79B7E3C21}"/>
              </a:ext>
            </a:extLst>
          </p:cNvPr>
          <p:cNvSpPr>
            <a:spLocks noGrp="1"/>
          </p:cNvSpPr>
          <p:nvPr>
            <p:ph type="sldNum" sz="quarter" idx="12"/>
          </p:nvPr>
        </p:nvSpPr>
        <p:spPr/>
        <p:txBody>
          <a:bodyPr/>
          <a:lstStyle/>
          <a:p>
            <a:pPr rtl="0"/>
            <a:fld id="{4FAB73BC-B049-4115-A692-8D63A059BFB8}" type="slidenum">
              <a:rPr lang="es-ES" noProof="0" smtClean="0"/>
              <a:t>15</a:t>
            </a:fld>
            <a:endParaRPr lang="es-ES" noProof="0"/>
          </a:p>
        </p:txBody>
      </p:sp>
    </p:spTree>
    <p:extLst>
      <p:ext uri="{BB962C8B-B14F-4D97-AF65-F5344CB8AC3E}">
        <p14:creationId xmlns:p14="http://schemas.microsoft.com/office/powerpoint/2010/main" val="245901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1E27-B7D7-4B11-BD9A-0977E15FAEDC}"/>
              </a:ext>
            </a:extLst>
          </p:cNvPr>
          <p:cNvSpPr>
            <a:spLocks noGrp="1"/>
          </p:cNvSpPr>
          <p:nvPr>
            <p:ph type="title"/>
          </p:nvPr>
        </p:nvSpPr>
        <p:spPr>
          <a:xfrm>
            <a:off x="1024128" y="585216"/>
            <a:ext cx="9720072" cy="1024509"/>
          </a:xfrm>
        </p:spPr>
        <p:txBody>
          <a:bodyPr/>
          <a:lstStyle/>
          <a:p>
            <a:r>
              <a:rPr lang="es-CO" dirty="0"/>
              <a:t>CONCLUSIONES</a:t>
            </a:r>
          </a:p>
        </p:txBody>
      </p:sp>
      <p:sp>
        <p:nvSpPr>
          <p:cNvPr id="3" name="Marcador de contenido 2">
            <a:extLst>
              <a:ext uri="{FF2B5EF4-FFF2-40B4-BE49-F238E27FC236}">
                <a16:creationId xmlns:a16="http://schemas.microsoft.com/office/drawing/2014/main" id="{8E9F7D7F-05B9-4CB6-BD09-92D607493A0C}"/>
              </a:ext>
            </a:extLst>
          </p:cNvPr>
          <p:cNvSpPr>
            <a:spLocks noGrp="1"/>
          </p:cNvSpPr>
          <p:nvPr>
            <p:ph idx="1"/>
          </p:nvPr>
        </p:nvSpPr>
        <p:spPr>
          <a:xfrm>
            <a:off x="1024128" y="1885950"/>
            <a:ext cx="9720073" cy="4423410"/>
          </a:xfrm>
        </p:spPr>
        <p:txBody>
          <a:bodyPr/>
          <a:lstStyle/>
          <a:p>
            <a:pPr algn="just">
              <a:buFont typeface="Wingdings" panose="05000000000000000000" pitchFamily="2" charset="2"/>
              <a:buChar char="Ø"/>
            </a:pPr>
            <a:r>
              <a:rPr lang="es-ES" dirty="0"/>
              <a:t>Con base en el conjunto de datos, se puede deducir que la influencia de la clase social en la supervivencia en el Titanic es notable. A pesar de que el 75% de los pasajeros pertenecían a la clase social más baja, la tasa de supervivencia revela que más del 80% de los sobrevivientes provenían de la clase 1, la más alta. Además, se destaca que, en situaciones de emergencia, la prioridad de salvamento se inclinó significativamente hacia las mujeres.</a:t>
            </a:r>
            <a:endParaRPr lang="es-CO" dirty="0"/>
          </a:p>
        </p:txBody>
      </p:sp>
      <p:sp>
        <p:nvSpPr>
          <p:cNvPr id="4" name="Marcador de número de diapositiva 3">
            <a:extLst>
              <a:ext uri="{FF2B5EF4-FFF2-40B4-BE49-F238E27FC236}">
                <a16:creationId xmlns:a16="http://schemas.microsoft.com/office/drawing/2014/main" id="{82A5045C-DEFD-4537-8993-C49B3F2821DF}"/>
              </a:ext>
            </a:extLst>
          </p:cNvPr>
          <p:cNvSpPr>
            <a:spLocks noGrp="1"/>
          </p:cNvSpPr>
          <p:nvPr>
            <p:ph type="sldNum" sz="quarter" idx="12"/>
          </p:nvPr>
        </p:nvSpPr>
        <p:spPr/>
        <p:txBody>
          <a:bodyPr/>
          <a:lstStyle/>
          <a:p>
            <a:pPr rtl="0"/>
            <a:fld id="{4FAB73BC-B049-4115-A692-8D63A059BFB8}" type="slidenum">
              <a:rPr lang="es-ES" noProof="0" smtClean="0"/>
              <a:t>16</a:t>
            </a:fld>
            <a:endParaRPr lang="es-ES" noProof="0"/>
          </a:p>
        </p:txBody>
      </p:sp>
    </p:spTree>
    <p:extLst>
      <p:ext uri="{BB962C8B-B14F-4D97-AF65-F5344CB8AC3E}">
        <p14:creationId xmlns:p14="http://schemas.microsoft.com/office/powerpoint/2010/main" val="162148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1159E-5645-4235-960B-42897B7A96A2}"/>
              </a:ext>
            </a:extLst>
          </p:cNvPr>
          <p:cNvSpPr>
            <a:spLocks noGrp="1"/>
          </p:cNvSpPr>
          <p:nvPr>
            <p:ph type="title"/>
          </p:nvPr>
        </p:nvSpPr>
        <p:spPr>
          <a:xfrm>
            <a:off x="1247775" y="673856"/>
            <a:ext cx="8601075" cy="1276350"/>
          </a:xfrm>
        </p:spPr>
        <p:txBody>
          <a:bodyPr>
            <a:normAutofit fontScale="90000"/>
          </a:bodyPr>
          <a:lstStyle/>
          <a:p>
            <a:pPr algn="ctr"/>
            <a:r>
              <a:rPr lang="es-CO" dirty="0" err="1"/>
              <a:t>Dataset</a:t>
            </a:r>
            <a:r>
              <a:rPr lang="es-CO" dirty="0"/>
              <a:t> ventas de una empresa automotriz</a:t>
            </a:r>
          </a:p>
        </p:txBody>
      </p:sp>
      <p:pic>
        <p:nvPicPr>
          <p:cNvPr id="7" name="Picture 4" descr="IV Curso de introducción a la programación en Python para geólogos -  Escuela de Geología Profesional">
            <a:extLst>
              <a:ext uri="{FF2B5EF4-FFF2-40B4-BE49-F238E27FC236}">
                <a16:creationId xmlns:a16="http://schemas.microsoft.com/office/drawing/2014/main" id="{5D4A3452-0397-480F-91D9-8CCEA8755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ED3F9A5-79BA-43D0-8497-21D0D4CD5920}"/>
              </a:ext>
            </a:extLst>
          </p:cNvPr>
          <p:cNvPicPr>
            <a:picLocks noChangeAspect="1"/>
          </p:cNvPicPr>
          <p:nvPr/>
        </p:nvPicPr>
        <p:blipFill>
          <a:blip r:embed="rId3"/>
          <a:stretch>
            <a:fillRect/>
          </a:stretch>
        </p:blipFill>
        <p:spPr>
          <a:xfrm>
            <a:off x="409571" y="2193860"/>
            <a:ext cx="6987855" cy="1798018"/>
          </a:xfrm>
          <a:prstGeom prst="rect">
            <a:avLst/>
          </a:prstGeom>
        </p:spPr>
      </p:pic>
      <p:pic>
        <p:nvPicPr>
          <p:cNvPr id="9" name="Imagen 8">
            <a:extLst>
              <a:ext uri="{FF2B5EF4-FFF2-40B4-BE49-F238E27FC236}">
                <a16:creationId xmlns:a16="http://schemas.microsoft.com/office/drawing/2014/main" id="{0E08BD0A-86CD-41FD-83B6-0711B2684341}"/>
              </a:ext>
            </a:extLst>
          </p:cNvPr>
          <p:cNvPicPr>
            <a:picLocks noChangeAspect="1"/>
          </p:cNvPicPr>
          <p:nvPr/>
        </p:nvPicPr>
        <p:blipFill>
          <a:blip r:embed="rId4"/>
          <a:stretch>
            <a:fillRect/>
          </a:stretch>
        </p:blipFill>
        <p:spPr>
          <a:xfrm>
            <a:off x="409571" y="4292297"/>
            <a:ext cx="6987855" cy="852836"/>
          </a:xfrm>
          <a:prstGeom prst="rect">
            <a:avLst/>
          </a:prstGeom>
        </p:spPr>
      </p:pic>
      <p:pic>
        <p:nvPicPr>
          <p:cNvPr id="10" name="Imagen 9">
            <a:extLst>
              <a:ext uri="{FF2B5EF4-FFF2-40B4-BE49-F238E27FC236}">
                <a16:creationId xmlns:a16="http://schemas.microsoft.com/office/drawing/2014/main" id="{3A95B82D-CC29-4762-8E4F-F4BFE3A98B61}"/>
              </a:ext>
            </a:extLst>
          </p:cNvPr>
          <p:cNvPicPr>
            <a:picLocks noChangeAspect="1"/>
          </p:cNvPicPr>
          <p:nvPr/>
        </p:nvPicPr>
        <p:blipFill>
          <a:blip r:embed="rId5"/>
          <a:stretch>
            <a:fillRect/>
          </a:stretch>
        </p:blipFill>
        <p:spPr>
          <a:xfrm>
            <a:off x="7610476" y="2095501"/>
            <a:ext cx="3855872" cy="4239120"/>
          </a:xfrm>
          <a:prstGeom prst="rect">
            <a:avLst/>
          </a:prstGeom>
        </p:spPr>
      </p:pic>
      <p:sp>
        <p:nvSpPr>
          <p:cNvPr id="11" name="Marcador de número de diapositiva 10">
            <a:extLst>
              <a:ext uri="{FF2B5EF4-FFF2-40B4-BE49-F238E27FC236}">
                <a16:creationId xmlns:a16="http://schemas.microsoft.com/office/drawing/2014/main" id="{1639F749-436F-471E-837B-47A2A308F665}"/>
              </a:ext>
            </a:extLst>
          </p:cNvPr>
          <p:cNvSpPr>
            <a:spLocks noGrp="1"/>
          </p:cNvSpPr>
          <p:nvPr>
            <p:ph type="sldNum" sz="quarter" idx="12"/>
          </p:nvPr>
        </p:nvSpPr>
        <p:spPr/>
        <p:txBody>
          <a:bodyPr/>
          <a:lstStyle/>
          <a:p>
            <a:pPr rtl="0"/>
            <a:fld id="{4FAB73BC-B049-4115-A692-8D63A059BFB8}" type="slidenum">
              <a:rPr lang="es-ES" noProof="0" smtClean="0"/>
              <a:t>17</a:t>
            </a:fld>
            <a:endParaRPr lang="es-ES" noProof="0"/>
          </a:p>
        </p:txBody>
      </p:sp>
    </p:spTree>
    <p:extLst>
      <p:ext uri="{BB962C8B-B14F-4D97-AF65-F5344CB8AC3E}">
        <p14:creationId xmlns:p14="http://schemas.microsoft.com/office/powerpoint/2010/main" val="135875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V Curso de introducción a la programación en Python para geólogos -  Escuela de Geología Profesional">
            <a:extLst>
              <a:ext uri="{FF2B5EF4-FFF2-40B4-BE49-F238E27FC236}">
                <a16:creationId xmlns:a16="http://schemas.microsoft.com/office/drawing/2014/main" id="{DFA2C4C2-DC9C-4F97-AC59-DBB06562E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AA04D16-D0B5-4C6D-9F0C-6E789484A0DA}"/>
              </a:ext>
            </a:extLst>
          </p:cNvPr>
          <p:cNvSpPr>
            <a:spLocks noGrp="1"/>
          </p:cNvSpPr>
          <p:nvPr>
            <p:ph type="title"/>
          </p:nvPr>
        </p:nvSpPr>
        <p:spPr>
          <a:xfrm>
            <a:off x="1024128" y="585216"/>
            <a:ext cx="9720072" cy="605409"/>
          </a:xfrm>
        </p:spPr>
        <p:txBody>
          <a:bodyPr>
            <a:normAutofit fontScale="90000"/>
          </a:bodyPr>
          <a:lstStyle/>
          <a:p>
            <a:r>
              <a:rPr lang="es-CO" dirty="0"/>
              <a:t>1.LIMPIEZA </a:t>
            </a:r>
          </a:p>
        </p:txBody>
      </p:sp>
      <p:pic>
        <p:nvPicPr>
          <p:cNvPr id="8" name="Imagen 7">
            <a:extLst>
              <a:ext uri="{FF2B5EF4-FFF2-40B4-BE49-F238E27FC236}">
                <a16:creationId xmlns:a16="http://schemas.microsoft.com/office/drawing/2014/main" id="{31C597DD-9572-4D89-843B-8943DC95F60C}"/>
              </a:ext>
            </a:extLst>
          </p:cNvPr>
          <p:cNvPicPr>
            <a:picLocks noChangeAspect="1"/>
          </p:cNvPicPr>
          <p:nvPr/>
        </p:nvPicPr>
        <p:blipFill>
          <a:blip r:embed="rId3"/>
          <a:stretch>
            <a:fillRect/>
          </a:stretch>
        </p:blipFill>
        <p:spPr>
          <a:xfrm>
            <a:off x="334910" y="1466848"/>
            <a:ext cx="4684765" cy="4942603"/>
          </a:xfrm>
          <a:prstGeom prst="rect">
            <a:avLst/>
          </a:prstGeom>
        </p:spPr>
      </p:pic>
      <p:pic>
        <p:nvPicPr>
          <p:cNvPr id="4" name="Imagen 3">
            <a:extLst>
              <a:ext uri="{FF2B5EF4-FFF2-40B4-BE49-F238E27FC236}">
                <a16:creationId xmlns:a16="http://schemas.microsoft.com/office/drawing/2014/main" id="{1620949F-497D-42C7-B868-5A735E5843A8}"/>
              </a:ext>
            </a:extLst>
          </p:cNvPr>
          <p:cNvPicPr>
            <a:picLocks noChangeAspect="1"/>
          </p:cNvPicPr>
          <p:nvPr/>
        </p:nvPicPr>
        <p:blipFill>
          <a:blip r:embed="rId4"/>
          <a:stretch>
            <a:fillRect/>
          </a:stretch>
        </p:blipFill>
        <p:spPr>
          <a:xfrm>
            <a:off x="5173730" y="1466848"/>
            <a:ext cx="6313420" cy="4942603"/>
          </a:xfrm>
          <a:prstGeom prst="rect">
            <a:avLst/>
          </a:prstGeom>
        </p:spPr>
      </p:pic>
      <p:sp>
        <p:nvSpPr>
          <p:cNvPr id="9" name="Marcador de número de diapositiva 8">
            <a:extLst>
              <a:ext uri="{FF2B5EF4-FFF2-40B4-BE49-F238E27FC236}">
                <a16:creationId xmlns:a16="http://schemas.microsoft.com/office/drawing/2014/main" id="{AD203060-9FEA-4A35-935F-96D048BCDB6D}"/>
              </a:ext>
            </a:extLst>
          </p:cNvPr>
          <p:cNvSpPr>
            <a:spLocks noGrp="1"/>
          </p:cNvSpPr>
          <p:nvPr>
            <p:ph type="sldNum" sz="quarter" idx="12"/>
          </p:nvPr>
        </p:nvSpPr>
        <p:spPr/>
        <p:txBody>
          <a:bodyPr/>
          <a:lstStyle/>
          <a:p>
            <a:pPr rtl="0"/>
            <a:fld id="{4FAB73BC-B049-4115-A692-8D63A059BFB8}" type="slidenum">
              <a:rPr lang="es-ES" noProof="0" smtClean="0"/>
              <a:t>18</a:t>
            </a:fld>
            <a:endParaRPr lang="es-ES" noProof="0"/>
          </a:p>
        </p:txBody>
      </p:sp>
    </p:spTree>
    <p:extLst>
      <p:ext uri="{BB962C8B-B14F-4D97-AF65-F5344CB8AC3E}">
        <p14:creationId xmlns:p14="http://schemas.microsoft.com/office/powerpoint/2010/main" val="257252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342DA-A9A9-483C-A580-4D5C7F6C860A}"/>
              </a:ext>
            </a:extLst>
          </p:cNvPr>
          <p:cNvSpPr>
            <a:spLocks noGrp="1"/>
          </p:cNvSpPr>
          <p:nvPr>
            <p:ph type="title"/>
          </p:nvPr>
        </p:nvSpPr>
        <p:spPr>
          <a:xfrm>
            <a:off x="1024129" y="283083"/>
            <a:ext cx="9720072" cy="1233531"/>
          </a:xfrm>
        </p:spPr>
        <p:txBody>
          <a:bodyPr>
            <a:normAutofit fontScale="90000"/>
          </a:bodyPr>
          <a:lstStyle/>
          <a:p>
            <a:r>
              <a:rPr lang="es-CO" dirty="0"/>
              <a:t>3.Analisis</a:t>
            </a:r>
            <a:br>
              <a:rPr lang="es-CO" dirty="0"/>
            </a:br>
            <a:r>
              <a:rPr lang="es-CO" dirty="0"/>
              <a:t>3.1 PARAMETROS ESTADISTICOS DEL DATASET</a:t>
            </a:r>
          </a:p>
        </p:txBody>
      </p:sp>
      <p:sp>
        <p:nvSpPr>
          <p:cNvPr id="3" name="Marcador de contenido 2">
            <a:extLst>
              <a:ext uri="{FF2B5EF4-FFF2-40B4-BE49-F238E27FC236}">
                <a16:creationId xmlns:a16="http://schemas.microsoft.com/office/drawing/2014/main" id="{FD8A3D54-6D54-4FE6-936D-132092AFEFFC}"/>
              </a:ext>
            </a:extLst>
          </p:cNvPr>
          <p:cNvSpPr>
            <a:spLocks noGrp="1"/>
          </p:cNvSpPr>
          <p:nvPr>
            <p:ph idx="1"/>
          </p:nvPr>
        </p:nvSpPr>
        <p:spPr>
          <a:xfrm>
            <a:off x="416783" y="3913420"/>
            <a:ext cx="11098942" cy="2640575"/>
          </a:xfrm>
        </p:spPr>
        <p:txBody>
          <a:bodyPr>
            <a:normAutofit fontScale="92500"/>
          </a:bodyPr>
          <a:lstStyle/>
          <a:p>
            <a:pPr algn="just">
              <a:buFont typeface="Wingdings" panose="05000000000000000000" pitchFamily="2" charset="2"/>
              <a:buChar char="Ø"/>
            </a:pPr>
            <a:r>
              <a:rPr lang="es-ES" dirty="0"/>
              <a:t>La cantidad promedio de pedidos es aproximadamente 10,259 </a:t>
            </a:r>
            <a:r>
              <a:rPr lang="es-ES" dirty="0" err="1"/>
              <a:t>und</a:t>
            </a:r>
            <a:r>
              <a:rPr lang="es-ES" dirty="0"/>
              <a:t>.</a:t>
            </a:r>
          </a:p>
          <a:p>
            <a:pPr algn="just">
              <a:buFont typeface="Wingdings" panose="05000000000000000000" pitchFamily="2" charset="2"/>
              <a:buChar char="Ø"/>
            </a:pPr>
            <a:r>
              <a:rPr lang="es-CO" dirty="0"/>
              <a:t>Se ordenan en promedio alrededor de 35 productos por pedido.</a:t>
            </a:r>
          </a:p>
          <a:p>
            <a:pPr algn="just">
              <a:buFont typeface="Wingdings" panose="05000000000000000000" pitchFamily="2" charset="2"/>
              <a:buChar char="Ø"/>
            </a:pPr>
            <a:r>
              <a:rPr lang="es-ES" dirty="0"/>
              <a:t>La cantidad mínima de ordenes es 6 </a:t>
            </a:r>
            <a:r>
              <a:rPr lang="es-ES" dirty="0" err="1"/>
              <a:t>und</a:t>
            </a:r>
            <a:r>
              <a:rPr lang="es-ES" dirty="0"/>
              <a:t>, y la máxima es 97 </a:t>
            </a:r>
            <a:r>
              <a:rPr lang="es-ES" dirty="0" err="1"/>
              <a:t>und</a:t>
            </a:r>
            <a:r>
              <a:rPr lang="es-ES" dirty="0"/>
              <a:t>.</a:t>
            </a:r>
          </a:p>
          <a:p>
            <a:pPr algn="just">
              <a:buFont typeface="Wingdings" panose="05000000000000000000" pitchFamily="2" charset="2"/>
              <a:buChar char="Ø"/>
            </a:pPr>
            <a:r>
              <a:rPr lang="es-ES" dirty="0"/>
              <a:t>Las ventas promedio son de aproximadamente 3,548.61.</a:t>
            </a:r>
          </a:p>
          <a:p>
            <a:pPr algn="just">
              <a:buFont typeface="Wingdings" panose="05000000000000000000" pitchFamily="2" charset="2"/>
              <a:buChar char="Ø"/>
            </a:pPr>
            <a:r>
              <a:rPr lang="es-ES" dirty="0"/>
              <a:t>La primera orden registrada es del 6 de enero de 2018, y la última es del 31 de mayo de 2020.</a:t>
            </a:r>
          </a:p>
          <a:p>
            <a:pPr algn="just">
              <a:buFont typeface="Wingdings" panose="05000000000000000000" pitchFamily="2" charset="2"/>
              <a:buChar char="Ø"/>
            </a:pPr>
            <a:r>
              <a:rPr lang="es-ES" dirty="0"/>
              <a:t>El tiempo promedio desde la última orden es de aproximadamente 1,768.63 días.</a:t>
            </a:r>
            <a:endParaRPr lang="es-CO" dirty="0"/>
          </a:p>
        </p:txBody>
      </p:sp>
      <p:pic>
        <p:nvPicPr>
          <p:cNvPr id="4" name="Imagen 3">
            <a:extLst>
              <a:ext uri="{FF2B5EF4-FFF2-40B4-BE49-F238E27FC236}">
                <a16:creationId xmlns:a16="http://schemas.microsoft.com/office/drawing/2014/main" id="{CDF76DB1-6241-4803-A408-B1B62E602F74}"/>
              </a:ext>
            </a:extLst>
          </p:cNvPr>
          <p:cNvPicPr>
            <a:picLocks noChangeAspect="1"/>
          </p:cNvPicPr>
          <p:nvPr/>
        </p:nvPicPr>
        <p:blipFill>
          <a:blip r:embed="rId2"/>
          <a:stretch>
            <a:fillRect/>
          </a:stretch>
        </p:blipFill>
        <p:spPr>
          <a:xfrm>
            <a:off x="7403703" y="2387989"/>
            <a:ext cx="4259021" cy="427327"/>
          </a:xfrm>
          <a:prstGeom prst="rect">
            <a:avLst/>
          </a:prstGeom>
        </p:spPr>
      </p:pic>
      <p:pic>
        <p:nvPicPr>
          <p:cNvPr id="7" name="Imagen 6">
            <a:extLst>
              <a:ext uri="{FF2B5EF4-FFF2-40B4-BE49-F238E27FC236}">
                <a16:creationId xmlns:a16="http://schemas.microsoft.com/office/drawing/2014/main" id="{8CD6432A-BA17-46BD-A31C-DD74C2A6E149}"/>
              </a:ext>
            </a:extLst>
          </p:cNvPr>
          <p:cNvPicPr>
            <a:picLocks noChangeAspect="1"/>
          </p:cNvPicPr>
          <p:nvPr/>
        </p:nvPicPr>
        <p:blipFill>
          <a:blip r:embed="rId3"/>
          <a:stretch>
            <a:fillRect/>
          </a:stretch>
        </p:blipFill>
        <p:spPr>
          <a:xfrm>
            <a:off x="600473" y="1810142"/>
            <a:ext cx="6671624" cy="1809750"/>
          </a:xfrm>
          <a:prstGeom prst="rect">
            <a:avLst/>
          </a:prstGeom>
        </p:spPr>
      </p:pic>
      <p:sp>
        <p:nvSpPr>
          <p:cNvPr id="8" name="Marcador de número de diapositiva 7">
            <a:extLst>
              <a:ext uri="{FF2B5EF4-FFF2-40B4-BE49-F238E27FC236}">
                <a16:creationId xmlns:a16="http://schemas.microsoft.com/office/drawing/2014/main" id="{E416AF37-46BB-49FC-A338-0FE709D1127D}"/>
              </a:ext>
            </a:extLst>
          </p:cNvPr>
          <p:cNvSpPr>
            <a:spLocks noGrp="1"/>
          </p:cNvSpPr>
          <p:nvPr>
            <p:ph type="sldNum" sz="quarter" idx="12"/>
          </p:nvPr>
        </p:nvSpPr>
        <p:spPr/>
        <p:txBody>
          <a:bodyPr/>
          <a:lstStyle/>
          <a:p>
            <a:pPr rtl="0"/>
            <a:fld id="{4FAB73BC-B049-4115-A692-8D63A059BFB8}" type="slidenum">
              <a:rPr lang="es-ES" noProof="0" smtClean="0"/>
              <a:t>19</a:t>
            </a:fld>
            <a:endParaRPr lang="es-ES" noProof="0"/>
          </a:p>
        </p:txBody>
      </p:sp>
    </p:spTree>
    <p:extLst>
      <p:ext uri="{BB962C8B-B14F-4D97-AF65-F5344CB8AC3E}">
        <p14:creationId xmlns:p14="http://schemas.microsoft.com/office/powerpoint/2010/main" val="384745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E315D-4FFC-4CA1-BC77-997DA07EB921}"/>
              </a:ext>
            </a:extLst>
          </p:cNvPr>
          <p:cNvSpPr>
            <a:spLocks noGrp="1"/>
          </p:cNvSpPr>
          <p:nvPr>
            <p:ph type="title"/>
          </p:nvPr>
        </p:nvSpPr>
        <p:spPr/>
        <p:txBody>
          <a:bodyPr/>
          <a:lstStyle/>
          <a:p>
            <a:r>
              <a:rPr lang="es-ES" dirty="0"/>
              <a:t>Pasos para la realización del proyecto</a:t>
            </a:r>
            <a:endParaRPr lang="es-CO" dirty="0"/>
          </a:p>
        </p:txBody>
      </p:sp>
      <p:sp>
        <p:nvSpPr>
          <p:cNvPr id="3" name="Marcador de contenido 2">
            <a:extLst>
              <a:ext uri="{FF2B5EF4-FFF2-40B4-BE49-F238E27FC236}">
                <a16:creationId xmlns:a16="http://schemas.microsoft.com/office/drawing/2014/main" id="{F28A2198-6EA8-4E37-8266-A94FE9E188E5}"/>
              </a:ext>
            </a:extLst>
          </p:cNvPr>
          <p:cNvSpPr>
            <a:spLocks noGrp="1"/>
          </p:cNvSpPr>
          <p:nvPr>
            <p:ph idx="1"/>
          </p:nvPr>
        </p:nvSpPr>
        <p:spPr/>
        <p:txBody>
          <a:bodyPr/>
          <a:lstStyle/>
          <a:p>
            <a:r>
              <a:rPr lang="es-CO" dirty="0"/>
              <a:t>1.Seleccionar 2 datasets (hundimiento del titanic, Ventas de una empresa automotriz) descargados de la pagina  </a:t>
            </a:r>
            <a:r>
              <a:rPr lang="es-CO" dirty="0">
                <a:hlinkClick r:id="rId2"/>
              </a:rPr>
              <a:t>https://www.kaggle.com</a:t>
            </a:r>
            <a:r>
              <a:rPr lang="es-CO" dirty="0"/>
              <a:t> </a:t>
            </a:r>
          </a:p>
          <a:p>
            <a:r>
              <a:rPr lang="es-CO" dirty="0"/>
              <a:t>2.Realizar limpieza y análisis de cada uno por separado.</a:t>
            </a:r>
          </a:p>
          <a:p>
            <a:r>
              <a:rPr lang="es-CO" dirty="0"/>
              <a:t>3.Union de los files en un menú que sea iterativo con el usuario.</a:t>
            </a:r>
          </a:p>
          <a:p>
            <a:endParaRPr lang="es-CO" dirty="0"/>
          </a:p>
        </p:txBody>
      </p:sp>
      <p:pic>
        <p:nvPicPr>
          <p:cNvPr id="2052" name="Picture 4" descr="IV Curso de introducción a la programación en Python para geólogos -  Escuela de Geología Profesional">
            <a:extLst>
              <a:ext uri="{FF2B5EF4-FFF2-40B4-BE49-F238E27FC236}">
                <a16:creationId xmlns:a16="http://schemas.microsoft.com/office/drawing/2014/main" id="{CB2A88E3-2913-485C-AF80-743C46929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DB7C456F-29F5-4116-BDDE-74192CC5D46B}"/>
              </a:ext>
            </a:extLst>
          </p:cNvPr>
          <p:cNvSpPr>
            <a:spLocks noGrp="1"/>
          </p:cNvSpPr>
          <p:nvPr>
            <p:ph type="sldNum" sz="quarter" idx="12"/>
          </p:nvPr>
        </p:nvSpPr>
        <p:spPr/>
        <p:txBody>
          <a:bodyPr/>
          <a:lstStyle/>
          <a:p>
            <a:pPr rtl="0"/>
            <a:fld id="{4FAB73BC-B049-4115-A692-8D63A059BFB8}" type="slidenum">
              <a:rPr lang="es-ES" noProof="0" smtClean="0"/>
              <a:t>2</a:t>
            </a:fld>
            <a:endParaRPr lang="es-ES" noProof="0"/>
          </a:p>
        </p:txBody>
      </p:sp>
    </p:spTree>
    <p:extLst>
      <p:ext uri="{BB962C8B-B14F-4D97-AF65-F5344CB8AC3E}">
        <p14:creationId xmlns:p14="http://schemas.microsoft.com/office/powerpoint/2010/main" val="407039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F147A57-39B8-4EE1-8F94-E2ED674EA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3135B22-D06A-4D6A-9799-4F0D8ABEF314}"/>
              </a:ext>
            </a:extLst>
          </p:cNvPr>
          <p:cNvSpPr>
            <a:spLocks noGrp="1"/>
          </p:cNvSpPr>
          <p:nvPr>
            <p:ph type="title"/>
          </p:nvPr>
        </p:nvSpPr>
        <p:spPr>
          <a:xfrm>
            <a:off x="1024128" y="585216"/>
            <a:ext cx="9720072" cy="843534"/>
          </a:xfrm>
        </p:spPr>
        <p:txBody>
          <a:bodyPr/>
          <a:lstStyle/>
          <a:p>
            <a:r>
              <a:rPr lang="es-CO" dirty="0"/>
              <a:t>3.2 matriz de correlación</a:t>
            </a:r>
          </a:p>
        </p:txBody>
      </p:sp>
      <p:sp>
        <p:nvSpPr>
          <p:cNvPr id="3" name="Marcador de contenido 2">
            <a:extLst>
              <a:ext uri="{FF2B5EF4-FFF2-40B4-BE49-F238E27FC236}">
                <a16:creationId xmlns:a16="http://schemas.microsoft.com/office/drawing/2014/main" id="{E648E62E-C872-4017-8FC1-1765D1FBE765}"/>
              </a:ext>
            </a:extLst>
          </p:cNvPr>
          <p:cNvSpPr>
            <a:spLocks noGrp="1"/>
          </p:cNvSpPr>
          <p:nvPr>
            <p:ph idx="1"/>
          </p:nvPr>
        </p:nvSpPr>
        <p:spPr>
          <a:xfrm>
            <a:off x="7948613" y="2354345"/>
            <a:ext cx="3800474" cy="3808329"/>
          </a:xfrm>
        </p:spPr>
        <p:txBody>
          <a:bodyPr>
            <a:normAutofit/>
          </a:bodyPr>
          <a:lstStyle/>
          <a:p>
            <a:pPr algn="just">
              <a:buFont typeface="Wingdings" panose="05000000000000000000" pitchFamily="2" charset="2"/>
              <a:buChar char="Ø"/>
            </a:pPr>
            <a:r>
              <a:rPr lang="es-CO" dirty="0"/>
              <a:t>Se definió en una función porque al hacer después una agrupación de datos me aparecía todo como datos numéricos, debido a la factorización realizada.</a:t>
            </a:r>
          </a:p>
          <a:p>
            <a:pPr algn="just">
              <a:buFont typeface="Wingdings" panose="05000000000000000000" pitchFamily="2" charset="2"/>
              <a:buChar char="Ø"/>
            </a:pPr>
            <a:r>
              <a:rPr lang="es-CO" dirty="0"/>
              <a:t>Tambien se permite que el usuario decida si quiere ver la matriz.</a:t>
            </a:r>
          </a:p>
          <a:p>
            <a:pPr algn="just">
              <a:buFont typeface="Wingdings" panose="05000000000000000000" pitchFamily="2" charset="2"/>
              <a:buChar char="Ø"/>
            </a:pPr>
            <a:endParaRPr lang="es-CO" dirty="0"/>
          </a:p>
        </p:txBody>
      </p:sp>
      <p:pic>
        <p:nvPicPr>
          <p:cNvPr id="7" name="Imagen 6">
            <a:extLst>
              <a:ext uri="{FF2B5EF4-FFF2-40B4-BE49-F238E27FC236}">
                <a16:creationId xmlns:a16="http://schemas.microsoft.com/office/drawing/2014/main" id="{F750B3C4-55B7-4EAA-B394-42D43083B48E}"/>
              </a:ext>
            </a:extLst>
          </p:cNvPr>
          <p:cNvPicPr>
            <a:picLocks noChangeAspect="1"/>
          </p:cNvPicPr>
          <p:nvPr/>
        </p:nvPicPr>
        <p:blipFill>
          <a:blip r:embed="rId3"/>
          <a:stretch>
            <a:fillRect/>
          </a:stretch>
        </p:blipFill>
        <p:spPr>
          <a:xfrm>
            <a:off x="635998" y="1544784"/>
            <a:ext cx="6869702" cy="4894116"/>
          </a:xfrm>
          <a:prstGeom prst="rect">
            <a:avLst/>
          </a:prstGeom>
        </p:spPr>
      </p:pic>
      <p:sp>
        <p:nvSpPr>
          <p:cNvPr id="8" name="Marcador de número de diapositiva 7">
            <a:extLst>
              <a:ext uri="{FF2B5EF4-FFF2-40B4-BE49-F238E27FC236}">
                <a16:creationId xmlns:a16="http://schemas.microsoft.com/office/drawing/2014/main" id="{2FE199CE-2956-422F-AE53-EE6360A8A97B}"/>
              </a:ext>
            </a:extLst>
          </p:cNvPr>
          <p:cNvSpPr>
            <a:spLocks noGrp="1"/>
          </p:cNvSpPr>
          <p:nvPr>
            <p:ph type="sldNum" sz="quarter" idx="12"/>
          </p:nvPr>
        </p:nvSpPr>
        <p:spPr/>
        <p:txBody>
          <a:bodyPr/>
          <a:lstStyle/>
          <a:p>
            <a:pPr rtl="0"/>
            <a:fld id="{4FAB73BC-B049-4115-A692-8D63A059BFB8}" type="slidenum">
              <a:rPr lang="es-ES" noProof="0" smtClean="0"/>
              <a:t>20</a:t>
            </a:fld>
            <a:endParaRPr lang="es-ES" noProof="0"/>
          </a:p>
        </p:txBody>
      </p:sp>
    </p:spTree>
    <p:extLst>
      <p:ext uri="{BB962C8B-B14F-4D97-AF65-F5344CB8AC3E}">
        <p14:creationId xmlns:p14="http://schemas.microsoft.com/office/powerpoint/2010/main" val="128414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3684979A-1650-4981-A64C-D96F4DEAB8F2}"/>
              </a:ext>
            </a:extLst>
          </p:cNvPr>
          <p:cNvPicPr>
            <a:picLocks noChangeAspect="1"/>
          </p:cNvPicPr>
          <p:nvPr/>
        </p:nvPicPr>
        <p:blipFill>
          <a:blip r:embed="rId2"/>
          <a:stretch>
            <a:fillRect/>
          </a:stretch>
        </p:blipFill>
        <p:spPr>
          <a:xfrm>
            <a:off x="0" y="180975"/>
            <a:ext cx="8929688" cy="6494643"/>
          </a:xfrm>
          <a:prstGeom prst="rect">
            <a:avLst/>
          </a:prstGeom>
        </p:spPr>
      </p:pic>
      <p:sp>
        <p:nvSpPr>
          <p:cNvPr id="4" name="Título 1">
            <a:extLst>
              <a:ext uri="{FF2B5EF4-FFF2-40B4-BE49-F238E27FC236}">
                <a16:creationId xmlns:a16="http://schemas.microsoft.com/office/drawing/2014/main" id="{0F6376F9-8745-48B3-9D41-A29C50084782}"/>
              </a:ext>
            </a:extLst>
          </p:cNvPr>
          <p:cNvSpPr>
            <a:spLocks noGrp="1"/>
          </p:cNvSpPr>
          <p:nvPr>
            <p:ph type="title"/>
          </p:nvPr>
        </p:nvSpPr>
        <p:spPr>
          <a:xfrm>
            <a:off x="8929688" y="2276475"/>
            <a:ext cx="2952750" cy="1152525"/>
          </a:xfrm>
        </p:spPr>
        <p:txBody>
          <a:bodyPr>
            <a:normAutofit fontScale="90000"/>
          </a:bodyPr>
          <a:lstStyle/>
          <a:p>
            <a:r>
              <a:rPr lang="es-CO" dirty="0"/>
              <a:t>3.2 matriz de correlación</a:t>
            </a:r>
          </a:p>
        </p:txBody>
      </p:sp>
      <p:sp>
        <p:nvSpPr>
          <p:cNvPr id="7" name="Elipse 6">
            <a:extLst>
              <a:ext uri="{FF2B5EF4-FFF2-40B4-BE49-F238E27FC236}">
                <a16:creationId xmlns:a16="http://schemas.microsoft.com/office/drawing/2014/main" id="{F2066C8B-EB41-4005-B6A3-35200B7786BA}"/>
              </a:ext>
            </a:extLst>
          </p:cNvPr>
          <p:cNvSpPr/>
          <p:nvPr/>
        </p:nvSpPr>
        <p:spPr>
          <a:xfrm>
            <a:off x="2626784" y="1592087"/>
            <a:ext cx="607483"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B206629D-5474-41ED-9F5D-DAD646B8735A}"/>
              </a:ext>
            </a:extLst>
          </p:cNvPr>
          <p:cNvSpPr/>
          <p:nvPr/>
        </p:nvSpPr>
        <p:spPr>
          <a:xfrm>
            <a:off x="2626783" y="2142595"/>
            <a:ext cx="617009"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CB910D64-6F9C-4F00-99CD-0CD13BC1FC45}"/>
              </a:ext>
            </a:extLst>
          </p:cNvPr>
          <p:cNvSpPr/>
          <p:nvPr/>
        </p:nvSpPr>
        <p:spPr>
          <a:xfrm>
            <a:off x="1303867" y="2658709"/>
            <a:ext cx="617010"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4" descr="IV Curso de introducción a la programación en Python para geólogos -  Escuela de Geología Profesional">
            <a:extLst>
              <a:ext uri="{FF2B5EF4-FFF2-40B4-BE49-F238E27FC236}">
                <a16:creationId xmlns:a16="http://schemas.microsoft.com/office/drawing/2014/main" id="{15A3CD6E-5DCF-47C2-AB09-E6353C9F2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19FB54D8-69F0-496F-90DD-CF2B4DAF2B4E}"/>
              </a:ext>
            </a:extLst>
          </p:cNvPr>
          <p:cNvSpPr/>
          <p:nvPr/>
        </p:nvSpPr>
        <p:spPr>
          <a:xfrm>
            <a:off x="3930650" y="1626481"/>
            <a:ext cx="617010"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269860A4-CE92-4A81-8470-F39C3B307710}"/>
              </a:ext>
            </a:extLst>
          </p:cNvPr>
          <p:cNvSpPr/>
          <p:nvPr/>
        </p:nvSpPr>
        <p:spPr>
          <a:xfrm>
            <a:off x="3930650" y="2142595"/>
            <a:ext cx="617010" cy="516114"/>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Marcador de número de diapositiva 13">
            <a:extLst>
              <a:ext uri="{FF2B5EF4-FFF2-40B4-BE49-F238E27FC236}">
                <a16:creationId xmlns:a16="http://schemas.microsoft.com/office/drawing/2014/main" id="{295A6460-C4FD-4EA4-9C59-AE5052B44EF7}"/>
              </a:ext>
            </a:extLst>
          </p:cNvPr>
          <p:cNvSpPr>
            <a:spLocks noGrp="1"/>
          </p:cNvSpPr>
          <p:nvPr>
            <p:ph type="sldNum" sz="quarter" idx="12"/>
          </p:nvPr>
        </p:nvSpPr>
        <p:spPr/>
        <p:txBody>
          <a:bodyPr/>
          <a:lstStyle/>
          <a:p>
            <a:pPr rtl="0"/>
            <a:fld id="{4FAB73BC-B049-4115-A692-8D63A059BFB8}" type="slidenum">
              <a:rPr lang="es-ES" noProof="0" smtClean="0"/>
              <a:t>21</a:t>
            </a:fld>
            <a:endParaRPr lang="es-ES" noProof="0"/>
          </a:p>
        </p:txBody>
      </p:sp>
    </p:spTree>
    <p:extLst>
      <p:ext uri="{BB962C8B-B14F-4D97-AF65-F5344CB8AC3E}">
        <p14:creationId xmlns:p14="http://schemas.microsoft.com/office/powerpoint/2010/main" val="3167452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1024128" y="200406"/>
            <a:ext cx="10577323" cy="1529334"/>
          </a:xfrm>
        </p:spPr>
        <p:txBody>
          <a:bodyPr>
            <a:normAutofit/>
          </a:bodyPr>
          <a:lstStyle/>
          <a:p>
            <a:r>
              <a:rPr lang="es-CO" dirty="0"/>
              <a:t>3.3 </a:t>
            </a:r>
            <a:r>
              <a:rPr lang="es-ES" dirty="0"/>
              <a:t>OPERACIONES DE AGRUPAMIENTO Y AGREGACION</a:t>
            </a:r>
            <a:endParaRPr lang="es-CO" dirty="0"/>
          </a:p>
        </p:txBody>
      </p:sp>
      <p:sp>
        <p:nvSpPr>
          <p:cNvPr id="6" name="Marcador de contenido 2">
            <a:extLst>
              <a:ext uri="{FF2B5EF4-FFF2-40B4-BE49-F238E27FC236}">
                <a16:creationId xmlns:a16="http://schemas.microsoft.com/office/drawing/2014/main" id="{399356AE-FA04-4638-B31D-38C13DF49166}"/>
              </a:ext>
            </a:extLst>
          </p:cNvPr>
          <p:cNvSpPr txBox="1">
            <a:spLocks/>
          </p:cNvSpPr>
          <p:nvPr/>
        </p:nvSpPr>
        <p:spPr>
          <a:xfrm>
            <a:off x="7958667" y="1736659"/>
            <a:ext cx="3530601" cy="378360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s-CO" sz="2000" dirty="0"/>
              <a:t>Se crearon dos agrupamientos uno por el país y otro por la línea de producto, se tomaron estos datos debido a que son datos con los cuales se pueden analizar el comportamiento de las ventas, crear estrategias y una proyección a lo que serian esa ventas por línea de producto y en que países son lideres.</a:t>
            </a:r>
          </a:p>
        </p:txBody>
      </p:sp>
      <p:pic>
        <p:nvPicPr>
          <p:cNvPr id="5" name="Imagen 4">
            <a:extLst>
              <a:ext uri="{FF2B5EF4-FFF2-40B4-BE49-F238E27FC236}">
                <a16:creationId xmlns:a16="http://schemas.microsoft.com/office/drawing/2014/main" id="{8BD44ABC-B146-4A3B-834E-34065CCA806B}"/>
              </a:ext>
            </a:extLst>
          </p:cNvPr>
          <p:cNvPicPr>
            <a:picLocks noChangeAspect="1"/>
          </p:cNvPicPr>
          <p:nvPr/>
        </p:nvPicPr>
        <p:blipFill>
          <a:blip r:embed="rId3"/>
          <a:stretch>
            <a:fillRect/>
          </a:stretch>
        </p:blipFill>
        <p:spPr>
          <a:xfrm>
            <a:off x="1236133" y="1354667"/>
            <a:ext cx="6062134" cy="5088466"/>
          </a:xfrm>
          <a:prstGeom prst="rect">
            <a:avLst/>
          </a:prstGeom>
        </p:spPr>
      </p:pic>
      <p:sp>
        <p:nvSpPr>
          <p:cNvPr id="7" name="Marcador de número de diapositiva 6">
            <a:extLst>
              <a:ext uri="{FF2B5EF4-FFF2-40B4-BE49-F238E27FC236}">
                <a16:creationId xmlns:a16="http://schemas.microsoft.com/office/drawing/2014/main" id="{A83AFC92-D281-41C7-B551-C3516C9E9F6F}"/>
              </a:ext>
            </a:extLst>
          </p:cNvPr>
          <p:cNvSpPr>
            <a:spLocks noGrp="1"/>
          </p:cNvSpPr>
          <p:nvPr>
            <p:ph type="sldNum" sz="quarter" idx="12"/>
          </p:nvPr>
        </p:nvSpPr>
        <p:spPr/>
        <p:txBody>
          <a:bodyPr/>
          <a:lstStyle/>
          <a:p>
            <a:pPr rtl="0"/>
            <a:fld id="{4FAB73BC-B049-4115-A692-8D63A059BFB8}" type="slidenum">
              <a:rPr lang="es-ES" noProof="0" smtClean="0"/>
              <a:t>22</a:t>
            </a:fld>
            <a:endParaRPr lang="es-ES" noProof="0"/>
          </a:p>
        </p:txBody>
      </p:sp>
    </p:spTree>
    <p:extLst>
      <p:ext uri="{BB962C8B-B14F-4D97-AF65-F5344CB8AC3E}">
        <p14:creationId xmlns:p14="http://schemas.microsoft.com/office/powerpoint/2010/main" val="293458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8330F6A2-6889-4005-BE1C-80EE978EAD2B}"/>
              </a:ext>
            </a:extLst>
          </p:cNvPr>
          <p:cNvSpPr>
            <a:spLocks noGrp="1"/>
          </p:cNvSpPr>
          <p:nvPr>
            <p:ph type="title"/>
          </p:nvPr>
        </p:nvSpPr>
        <p:spPr>
          <a:xfrm>
            <a:off x="1024128" y="629439"/>
            <a:ext cx="10577323" cy="1529334"/>
          </a:xfrm>
        </p:spPr>
        <p:txBody>
          <a:bodyPr>
            <a:normAutofit/>
          </a:bodyPr>
          <a:lstStyle/>
          <a:p>
            <a:r>
              <a:rPr lang="es-CO" dirty="0"/>
              <a:t>3.3 </a:t>
            </a:r>
            <a:r>
              <a:rPr lang="es-ES" dirty="0"/>
              <a:t>OPERACIONES DE AGRUPAMIENTO Y AGREGACION</a:t>
            </a:r>
            <a:endParaRPr lang="es-CO" dirty="0"/>
          </a:p>
        </p:txBody>
      </p:sp>
      <p:pic>
        <p:nvPicPr>
          <p:cNvPr id="8" name="Imagen 7">
            <a:extLst>
              <a:ext uri="{FF2B5EF4-FFF2-40B4-BE49-F238E27FC236}">
                <a16:creationId xmlns:a16="http://schemas.microsoft.com/office/drawing/2014/main" id="{06A4FD94-F90A-4A49-BCEB-5D7DDB5CA624}"/>
              </a:ext>
            </a:extLst>
          </p:cNvPr>
          <p:cNvPicPr>
            <a:picLocks noChangeAspect="1"/>
          </p:cNvPicPr>
          <p:nvPr/>
        </p:nvPicPr>
        <p:blipFill>
          <a:blip r:embed="rId3"/>
          <a:stretch>
            <a:fillRect/>
          </a:stretch>
        </p:blipFill>
        <p:spPr>
          <a:xfrm>
            <a:off x="1413933" y="1868475"/>
            <a:ext cx="8830733" cy="4091079"/>
          </a:xfrm>
          <a:prstGeom prst="rect">
            <a:avLst/>
          </a:prstGeom>
        </p:spPr>
      </p:pic>
      <p:sp>
        <p:nvSpPr>
          <p:cNvPr id="9" name="Marcador de número de diapositiva 8">
            <a:extLst>
              <a:ext uri="{FF2B5EF4-FFF2-40B4-BE49-F238E27FC236}">
                <a16:creationId xmlns:a16="http://schemas.microsoft.com/office/drawing/2014/main" id="{B8D552F4-1C67-49C7-9055-1B509934937D}"/>
              </a:ext>
            </a:extLst>
          </p:cNvPr>
          <p:cNvSpPr>
            <a:spLocks noGrp="1"/>
          </p:cNvSpPr>
          <p:nvPr>
            <p:ph type="sldNum" sz="quarter" idx="12"/>
          </p:nvPr>
        </p:nvSpPr>
        <p:spPr/>
        <p:txBody>
          <a:bodyPr/>
          <a:lstStyle/>
          <a:p>
            <a:pPr rtl="0"/>
            <a:fld id="{4FAB73BC-B049-4115-A692-8D63A059BFB8}" type="slidenum">
              <a:rPr lang="es-ES" noProof="0" smtClean="0"/>
              <a:t>23</a:t>
            </a:fld>
            <a:endParaRPr lang="es-ES" noProof="0"/>
          </a:p>
        </p:txBody>
      </p:sp>
    </p:spTree>
    <p:extLst>
      <p:ext uri="{BB962C8B-B14F-4D97-AF65-F5344CB8AC3E}">
        <p14:creationId xmlns:p14="http://schemas.microsoft.com/office/powerpoint/2010/main" val="122776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5" name="Imagen 4">
            <a:extLst>
              <a:ext uri="{FF2B5EF4-FFF2-40B4-BE49-F238E27FC236}">
                <a16:creationId xmlns:a16="http://schemas.microsoft.com/office/drawing/2014/main" id="{99E99920-C72B-425E-A943-A4F27B5DAEC7}"/>
              </a:ext>
            </a:extLst>
          </p:cNvPr>
          <p:cNvPicPr>
            <a:picLocks noChangeAspect="1"/>
          </p:cNvPicPr>
          <p:nvPr/>
        </p:nvPicPr>
        <p:blipFill>
          <a:blip r:embed="rId3"/>
          <a:stretch>
            <a:fillRect/>
          </a:stretch>
        </p:blipFill>
        <p:spPr>
          <a:xfrm>
            <a:off x="922190" y="1876691"/>
            <a:ext cx="7917010" cy="4388641"/>
          </a:xfrm>
          <a:prstGeom prst="rect">
            <a:avLst/>
          </a:prstGeom>
        </p:spPr>
      </p:pic>
      <p:sp>
        <p:nvSpPr>
          <p:cNvPr id="6" name="Marcador de número de diapositiva 5">
            <a:extLst>
              <a:ext uri="{FF2B5EF4-FFF2-40B4-BE49-F238E27FC236}">
                <a16:creationId xmlns:a16="http://schemas.microsoft.com/office/drawing/2014/main" id="{F5D8216D-52A1-4236-95AC-02732FB85EDA}"/>
              </a:ext>
            </a:extLst>
          </p:cNvPr>
          <p:cNvSpPr>
            <a:spLocks noGrp="1"/>
          </p:cNvSpPr>
          <p:nvPr>
            <p:ph type="sldNum" sz="quarter" idx="12"/>
          </p:nvPr>
        </p:nvSpPr>
        <p:spPr/>
        <p:txBody>
          <a:bodyPr/>
          <a:lstStyle/>
          <a:p>
            <a:pPr rtl="0"/>
            <a:fld id="{4FAB73BC-B049-4115-A692-8D63A059BFB8}" type="slidenum">
              <a:rPr lang="es-ES" noProof="0" smtClean="0"/>
              <a:t>24</a:t>
            </a:fld>
            <a:endParaRPr lang="es-ES" noProof="0"/>
          </a:p>
        </p:txBody>
      </p:sp>
    </p:spTree>
    <p:extLst>
      <p:ext uri="{BB962C8B-B14F-4D97-AF65-F5344CB8AC3E}">
        <p14:creationId xmlns:p14="http://schemas.microsoft.com/office/powerpoint/2010/main" val="238685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F4C0A-65D9-4B0F-A44F-909573722E21}"/>
              </a:ext>
            </a:extLst>
          </p:cNvPr>
          <p:cNvSpPr>
            <a:spLocks noGrp="1"/>
          </p:cNvSpPr>
          <p:nvPr>
            <p:ph type="title"/>
          </p:nvPr>
        </p:nvSpPr>
        <p:spPr/>
        <p:txBody>
          <a:bodyPr/>
          <a:lstStyle/>
          <a:p>
            <a:r>
              <a:rPr lang="es-CO" dirty="0"/>
              <a:t>3.4 Tabla pivote</a:t>
            </a:r>
          </a:p>
        </p:txBody>
      </p:sp>
      <p:pic>
        <p:nvPicPr>
          <p:cNvPr id="5" name="Imagen 4">
            <a:extLst>
              <a:ext uri="{FF2B5EF4-FFF2-40B4-BE49-F238E27FC236}">
                <a16:creationId xmlns:a16="http://schemas.microsoft.com/office/drawing/2014/main" id="{C6555F32-EF54-41B4-B0A0-8E45EE1A6627}"/>
              </a:ext>
            </a:extLst>
          </p:cNvPr>
          <p:cNvPicPr>
            <a:picLocks noChangeAspect="1"/>
          </p:cNvPicPr>
          <p:nvPr/>
        </p:nvPicPr>
        <p:blipFill>
          <a:blip r:embed="rId2"/>
          <a:stretch>
            <a:fillRect/>
          </a:stretch>
        </p:blipFill>
        <p:spPr>
          <a:xfrm>
            <a:off x="797981" y="3015234"/>
            <a:ext cx="5526619" cy="3257550"/>
          </a:xfrm>
          <a:prstGeom prst="rect">
            <a:avLst/>
          </a:prstGeom>
        </p:spPr>
      </p:pic>
      <p:sp>
        <p:nvSpPr>
          <p:cNvPr id="6" name="CuadroTexto 5">
            <a:extLst>
              <a:ext uri="{FF2B5EF4-FFF2-40B4-BE49-F238E27FC236}">
                <a16:creationId xmlns:a16="http://schemas.microsoft.com/office/drawing/2014/main" id="{C0FB1C5D-BB5B-4754-A285-192746E1233B}"/>
              </a:ext>
            </a:extLst>
          </p:cNvPr>
          <p:cNvSpPr txBox="1"/>
          <p:nvPr/>
        </p:nvSpPr>
        <p:spPr>
          <a:xfrm>
            <a:off x="797981" y="1999107"/>
            <a:ext cx="4983694" cy="646331"/>
          </a:xfrm>
          <a:prstGeom prst="rect">
            <a:avLst/>
          </a:prstGeom>
          <a:noFill/>
        </p:spPr>
        <p:txBody>
          <a:bodyPr wrap="square" rtlCol="0">
            <a:spAutoFit/>
          </a:bodyPr>
          <a:lstStyle/>
          <a:p>
            <a:r>
              <a:rPr lang="es-CO" dirty="0"/>
              <a:t>Al  ejecutar el código me </a:t>
            </a:r>
            <a:r>
              <a:rPr lang="es-CO" dirty="0" err="1"/>
              <a:t>surgio</a:t>
            </a:r>
            <a:r>
              <a:rPr lang="es-CO" dirty="0"/>
              <a:t> un error y por medio </a:t>
            </a:r>
            <a:r>
              <a:rPr lang="es-CO" dirty="0" err="1"/>
              <a:t>fill_value</a:t>
            </a:r>
            <a:r>
              <a:rPr lang="es-CO" dirty="0"/>
              <a:t>=0 se pude crear la tabla pivote</a:t>
            </a:r>
          </a:p>
        </p:txBody>
      </p:sp>
      <p:pic>
        <p:nvPicPr>
          <p:cNvPr id="7" name="Imagen 6">
            <a:extLst>
              <a:ext uri="{FF2B5EF4-FFF2-40B4-BE49-F238E27FC236}">
                <a16:creationId xmlns:a16="http://schemas.microsoft.com/office/drawing/2014/main" id="{21F1123B-A558-4DE5-B48F-BF1F7305EA06}"/>
              </a:ext>
            </a:extLst>
          </p:cNvPr>
          <p:cNvPicPr>
            <a:picLocks noChangeAspect="1"/>
          </p:cNvPicPr>
          <p:nvPr/>
        </p:nvPicPr>
        <p:blipFill>
          <a:blip r:embed="rId3"/>
          <a:stretch>
            <a:fillRect/>
          </a:stretch>
        </p:blipFill>
        <p:spPr>
          <a:xfrm>
            <a:off x="6611405" y="3929634"/>
            <a:ext cx="5380570" cy="1838325"/>
          </a:xfrm>
          <a:prstGeom prst="rect">
            <a:avLst/>
          </a:prstGeom>
        </p:spPr>
      </p:pic>
      <p:pic>
        <p:nvPicPr>
          <p:cNvPr id="8" name="Imagen 7">
            <a:extLst>
              <a:ext uri="{FF2B5EF4-FFF2-40B4-BE49-F238E27FC236}">
                <a16:creationId xmlns:a16="http://schemas.microsoft.com/office/drawing/2014/main" id="{158E1074-5E6B-4CF0-9F09-D0301B60EEA6}"/>
              </a:ext>
            </a:extLst>
          </p:cNvPr>
          <p:cNvPicPr>
            <a:picLocks noChangeAspect="1"/>
          </p:cNvPicPr>
          <p:nvPr/>
        </p:nvPicPr>
        <p:blipFill>
          <a:blip r:embed="rId4"/>
          <a:stretch>
            <a:fillRect/>
          </a:stretch>
        </p:blipFill>
        <p:spPr>
          <a:xfrm>
            <a:off x="6550747" y="1335024"/>
            <a:ext cx="5380570" cy="1776357"/>
          </a:xfrm>
          <a:prstGeom prst="rect">
            <a:avLst/>
          </a:prstGeom>
        </p:spPr>
      </p:pic>
      <p:sp>
        <p:nvSpPr>
          <p:cNvPr id="9" name="CuadroTexto 8">
            <a:extLst>
              <a:ext uri="{FF2B5EF4-FFF2-40B4-BE49-F238E27FC236}">
                <a16:creationId xmlns:a16="http://schemas.microsoft.com/office/drawing/2014/main" id="{705F757D-35B3-4098-9911-ED938DA752F0}"/>
              </a:ext>
            </a:extLst>
          </p:cNvPr>
          <p:cNvSpPr txBox="1"/>
          <p:nvPr/>
        </p:nvSpPr>
        <p:spPr>
          <a:xfrm>
            <a:off x="6550747" y="905375"/>
            <a:ext cx="2114550" cy="369332"/>
          </a:xfrm>
          <a:prstGeom prst="rect">
            <a:avLst/>
          </a:prstGeom>
          <a:noFill/>
        </p:spPr>
        <p:txBody>
          <a:bodyPr wrap="square" rtlCol="0">
            <a:spAutoFit/>
          </a:bodyPr>
          <a:lstStyle/>
          <a:p>
            <a:r>
              <a:rPr lang="es-CO" dirty="0"/>
              <a:t>INICIAL</a:t>
            </a:r>
          </a:p>
        </p:txBody>
      </p:sp>
      <p:sp>
        <p:nvSpPr>
          <p:cNvPr id="10" name="CuadroTexto 9">
            <a:extLst>
              <a:ext uri="{FF2B5EF4-FFF2-40B4-BE49-F238E27FC236}">
                <a16:creationId xmlns:a16="http://schemas.microsoft.com/office/drawing/2014/main" id="{6E64CD8E-6EEC-4B42-B2F9-6F918384A4E9}"/>
              </a:ext>
            </a:extLst>
          </p:cNvPr>
          <p:cNvSpPr txBox="1"/>
          <p:nvPr/>
        </p:nvSpPr>
        <p:spPr>
          <a:xfrm>
            <a:off x="6550747" y="3533699"/>
            <a:ext cx="2114550" cy="369332"/>
          </a:xfrm>
          <a:prstGeom prst="rect">
            <a:avLst/>
          </a:prstGeom>
          <a:noFill/>
        </p:spPr>
        <p:txBody>
          <a:bodyPr wrap="square" rtlCol="0">
            <a:spAutoFit/>
          </a:bodyPr>
          <a:lstStyle/>
          <a:p>
            <a:r>
              <a:rPr lang="es-CO" dirty="0"/>
              <a:t>FINAL</a:t>
            </a:r>
          </a:p>
        </p:txBody>
      </p:sp>
      <p:sp>
        <p:nvSpPr>
          <p:cNvPr id="11" name="Marcador de número de diapositiva 10">
            <a:extLst>
              <a:ext uri="{FF2B5EF4-FFF2-40B4-BE49-F238E27FC236}">
                <a16:creationId xmlns:a16="http://schemas.microsoft.com/office/drawing/2014/main" id="{AE133327-124F-45F5-BE2D-E2251714D58C}"/>
              </a:ext>
            </a:extLst>
          </p:cNvPr>
          <p:cNvSpPr>
            <a:spLocks noGrp="1"/>
          </p:cNvSpPr>
          <p:nvPr>
            <p:ph type="sldNum" sz="quarter" idx="12"/>
          </p:nvPr>
        </p:nvSpPr>
        <p:spPr/>
        <p:txBody>
          <a:bodyPr/>
          <a:lstStyle/>
          <a:p>
            <a:pPr rtl="0"/>
            <a:fld id="{4FAB73BC-B049-4115-A692-8D63A059BFB8}" type="slidenum">
              <a:rPr lang="es-ES" noProof="0" smtClean="0"/>
              <a:t>25</a:t>
            </a:fld>
            <a:endParaRPr lang="es-ES" noProof="0"/>
          </a:p>
        </p:txBody>
      </p:sp>
    </p:spTree>
    <p:extLst>
      <p:ext uri="{BB962C8B-B14F-4D97-AF65-F5344CB8AC3E}">
        <p14:creationId xmlns:p14="http://schemas.microsoft.com/office/powerpoint/2010/main" val="227357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786003" y="219741"/>
            <a:ext cx="9720072" cy="995934"/>
          </a:xfrm>
        </p:spPr>
        <p:txBody>
          <a:bodyPr/>
          <a:lstStyle/>
          <a:p>
            <a:r>
              <a:rPr lang="es-CO" dirty="0"/>
              <a:t>4.Visualización-graficos</a:t>
            </a:r>
          </a:p>
        </p:txBody>
      </p:sp>
      <p:sp>
        <p:nvSpPr>
          <p:cNvPr id="3" name="Marcador de contenido 2">
            <a:extLst>
              <a:ext uri="{FF2B5EF4-FFF2-40B4-BE49-F238E27FC236}">
                <a16:creationId xmlns:a16="http://schemas.microsoft.com/office/drawing/2014/main" id="{37425BA7-F40C-474C-8111-022E52E6C72E}"/>
              </a:ext>
            </a:extLst>
          </p:cNvPr>
          <p:cNvSpPr>
            <a:spLocks noGrp="1"/>
          </p:cNvSpPr>
          <p:nvPr>
            <p:ph idx="1"/>
          </p:nvPr>
        </p:nvSpPr>
        <p:spPr>
          <a:xfrm>
            <a:off x="786003" y="1112748"/>
            <a:ext cx="10948797" cy="763944"/>
          </a:xfrm>
        </p:spPr>
        <p:txBody>
          <a:bodyPr/>
          <a:lstStyle/>
          <a:p>
            <a:pPr algn="just">
              <a:buFont typeface="Wingdings" panose="05000000000000000000" pitchFamily="2" charset="2"/>
              <a:buChar char="Ø"/>
            </a:pPr>
            <a:r>
              <a:rPr lang="es-CO" dirty="0"/>
              <a:t>Se definieron funciones por cada grafico con la finalidad de hacer mas limpio el código, luego se creo un menú donde el usuario pueda elegir que tipo de grafico quiere visualizar.</a:t>
            </a:r>
          </a:p>
        </p:txBody>
      </p:sp>
      <p:pic>
        <p:nvPicPr>
          <p:cNvPr id="5" name="Imagen 4">
            <a:extLst>
              <a:ext uri="{FF2B5EF4-FFF2-40B4-BE49-F238E27FC236}">
                <a16:creationId xmlns:a16="http://schemas.microsoft.com/office/drawing/2014/main" id="{5C51B4B6-300F-48DB-B4CD-71280351C2CB}"/>
              </a:ext>
            </a:extLst>
          </p:cNvPr>
          <p:cNvPicPr>
            <a:picLocks noChangeAspect="1"/>
          </p:cNvPicPr>
          <p:nvPr/>
        </p:nvPicPr>
        <p:blipFill>
          <a:blip r:embed="rId3"/>
          <a:stretch>
            <a:fillRect/>
          </a:stretch>
        </p:blipFill>
        <p:spPr>
          <a:xfrm>
            <a:off x="1752600" y="5475899"/>
            <a:ext cx="6819900" cy="1162360"/>
          </a:xfrm>
          <a:prstGeom prst="rect">
            <a:avLst/>
          </a:prstGeom>
        </p:spPr>
      </p:pic>
      <p:pic>
        <p:nvPicPr>
          <p:cNvPr id="7" name="Imagen 6">
            <a:extLst>
              <a:ext uri="{FF2B5EF4-FFF2-40B4-BE49-F238E27FC236}">
                <a16:creationId xmlns:a16="http://schemas.microsoft.com/office/drawing/2014/main" id="{3A6E7CAB-29BB-49F2-BD27-5F840F684C83}"/>
              </a:ext>
            </a:extLst>
          </p:cNvPr>
          <p:cNvPicPr>
            <a:picLocks noChangeAspect="1"/>
          </p:cNvPicPr>
          <p:nvPr/>
        </p:nvPicPr>
        <p:blipFill>
          <a:blip r:embed="rId4"/>
          <a:stretch>
            <a:fillRect/>
          </a:stretch>
        </p:blipFill>
        <p:spPr>
          <a:xfrm>
            <a:off x="694268" y="1876691"/>
            <a:ext cx="9541932" cy="3599207"/>
          </a:xfrm>
          <a:prstGeom prst="rect">
            <a:avLst/>
          </a:prstGeom>
        </p:spPr>
      </p:pic>
      <p:sp>
        <p:nvSpPr>
          <p:cNvPr id="10" name="Marcador de número de diapositiva 9">
            <a:extLst>
              <a:ext uri="{FF2B5EF4-FFF2-40B4-BE49-F238E27FC236}">
                <a16:creationId xmlns:a16="http://schemas.microsoft.com/office/drawing/2014/main" id="{75AD0550-DC62-4537-91D2-50689DD6A6F9}"/>
              </a:ext>
            </a:extLst>
          </p:cNvPr>
          <p:cNvSpPr>
            <a:spLocks noGrp="1"/>
          </p:cNvSpPr>
          <p:nvPr>
            <p:ph type="sldNum" sz="quarter" idx="12"/>
          </p:nvPr>
        </p:nvSpPr>
        <p:spPr/>
        <p:txBody>
          <a:bodyPr/>
          <a:lstStyle/>
          <a:p>
            <a:pPr rtl="0"/>
            <a:fld id="{4FAB73BC-B049-4115-A692-8D63A059BFB8}" type="slidenum">
              <a:rPr lang="es-ES" noProof="0" smtClean="0"/>
              <a:t>26</a:t>
            </a:fld>
            <a:endParaRPr lang="es-ES" noProof="0"/>
          </a:p>
        </p:txBody>
      </p:sp>
    </p:spTree>
    <p:extLst>
      <p:ext uri="{BB962C8B-B14F-4D97-AF65-F5344CB8AC3E}">
        <p14:creationId xmlns:p14="http://schemas.microsoft.com/office/powerpoint/2010/main" val="359237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903BD02D-A52B-45B5-886A-856945E2B98B}"/>
              </a:ext>
            </a:extLst>
          </p:cNvPr>
          <p:cNvPicPr>
            <a:picLocks noChangeAspect="1"/>
          </p:cNvPicPr>
          <p:nvPr/>
        </p:nvPicPr>
        <p:blipFill>
          <a:blip r:embed="rId3"/>
          <a:stretch>
            <a:fillRect/>
          </a:stretch>
        </p:blipFill>
        <p:spPr>
          <a:xfrm>
            <a:off x="2483908" y="4948231"/>
            <a:ext cx="5836303" cy="1690028"/>
          </a:xfrm>
          <a:prstGeom prst="rect">
            <a:avLst/>
          </a:prstGeom>
        </p:spPr>
      </p:pic>
      <p:pic>
        <p:nvPicPr>
          <p:cNvPr id="9" name="Imagen 8">
            <a:extLst>
              <a:ext uri="{FF2B5EF4-FFF2-40B4-BE49-F238E27FC236}">
                <a16:creationId xmlns:a16="http://schemas.microsoft.com/office/drawing/2014/main" id="{0DE98B86-9A27-448B-A945-343A4C53D2B7}"/>
              </a:ext>
            </a:extLst>
          </p:cNvPr>
          <p:cNvPicPr>
            <a:picLocks noChangeAspect="1"/>
          </p:cNvPicPr>
          <p:nvPr/>
        </p:nvPicPr>
        <p:blipFill>
          <a:blip r:embed="rId4"/>
          <a:stretch>
            <a:fillRect/>
          </a:stretch>
        </p:blipFill>
        <p:spPr>
          <a:xfrm>
            <a:off x="650176" y="352425"/>
            <a:ext cx="10891647" cy="4595806"/>
          </a:xfrm>
          <a:prstGeom prst="rect">
            <a:avLst/>
          </a:prstGeom>
        </p:spPr>
      </p:pic>
      <p:sp>
        <p:nvSpPr>
          <p:cNvPr id="12" name="Marcador de número de diapositiva 11">
            <a:extLst>
              <a:ext uri="{FF2B5EF4-FFF2-40B4-BE49-F238E27FC236}">
                <a16:creationId xmlns:a16="http://schemas.microsoft.com/office/drawing/2014/main" id="{C3D9883E-BD72-45E5-B46F-DEC4705FC79D}"/>
              </a:ext>
            </a:extLst>
          </p:cNvPr>
          <p:cNvSpPr>
            <a:spLocks noGrp="1"/>
          </p:cNvSpPr>
          <p:nvPr>
            <p:ph type="sldNum" sz="quarter" idx="12"/>
          </p:nvPr>
        </p:nvSpPr>
        <p:spPr/>
        <p:txBody>
          <a:bodyPr/>
          <a:lstStyle/>
          <a:p>
            <a:pPr rtl="0"/>
            <a:fld id="{4FAB73BC-B049-4115-A692-8D63A059BFB8}" type="slidenum">
              <a:rPr lang="es-ES" noProof="0" smtClean="0"/>
              <a:t>27</a:t>
            </a:fld>
            <a:endParaRPr lang="es-ES" noProof="0"/>
          </a:p>
        </p:txBody>
      </p:sp>
    </p:spTree>
    <p:extLst>
      <p:ext uri="{BB962C8B-B14F-4D97-AF65-F5344CB8AC3E}">
        <p14:creationId xmlns:p14="http://schemas.microsoft.com/office/powerpoint/2010/main" val="2293435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2F3343B-4246-45A9-93ED-374229AEFD41}"/>
              </a:ext>
            </a:extLst>
          </p:cNvPr>
          <p:cNvPicPr>
            <a:picLocks noChangeAspect="1"/>
          </p:cNvPicPr>
          <p:nvPr/>
        </p:nvPicPr>
        <p:blipFill>
          <a:blip r:embed="rId3"/>
          <a:stretch>
            <a:fillRect/>
          </a:stretch>
        </p:blipFill>
        <p:spPr>
          <a:xfrm>
            <a:off x="2997859" y="5160576"/>
            <a:ext cx="5296359" cy="1585097"/>
          </a:xfrm>
          <a:prstGeom prst="rect">
            <a:avLst/>
          </a:prstGeom>
        </p:spPr>
      </p:pic>
      <p:pic>
        <p:nvPicPr>
          <p:cNvPr id="5" name="Imagen 4">
            <a:extLst>
              <a:ext uri="{FF2B5EF4-FFF2-40B4-BE49-F238E27FC236}">
                <a16:creationId xmlns:a16="http://schemas.microsoft.com/office/drawing/2014/main" id="{5162B5A0-4E89-4FC0-A791-0B86F69752AE}"/>
              </a:ext>
            </a:extLst>
          </p:cNvPr>
          <p:cNvPicPr>
            <a:picLocks noChangeAspect="1"/>
          </p:cNvPicPr>
          <p:nvPr/>
        </p:nvPicPr>
        <p:blipFill>
          <a:blip r:embed="rId4"/>
          <a:stretch>
            <a:fillRect/>
          </a:stretch>
        </p:blipFill>
        <p:spPr>
          <a:xfrm>
            <a:off x="600075" y="457201"/>
            <a:ext cx="10306050" cy="4609376"/>
          </a:xfrm>
          <a:prstGeom prst="rect">
            <a:avLst/>
          </a:prstGeom>
        </p:spPr>
      </p:pic>
      <p:sp>
        <p:nvSpPr>
          <p:cNvPr id="9" name="Marcador de número de diapositiva 8">
            <a:extLst>
              <a:ext uri="{FF2B5EF4-FFF2-40B4-BE49-F238E27FC236}">
                <a16:creationId xmlns:a16="http://schemas.microsoft.com/office/drawing/2014/main" id="{9AC35235-1256-4818-A9FB-2286B03C47D8}"/>
              </a:ext>
            </a:extLst>
          </p:cNvPr>
          <p:cNvSpPr>
            <a:spLocks noGrp="1"/>
          </p:cNvSpPr>
          <p:nvPr>
            <p:ph type="sldNum" sz="quarter" idx="12"/>
          </p:nvPr>
        </p:nvSpPr>
        <p:spPr/>
        <p:txBody>
          <a:bodyPr/>
          <a:lstStyle/>
          <a:p>
            <a:pPr rtl="0"/>
            <a:fld id="{4FAB73BC-B049-4115-A692-8D63A059BFB8}" type="slidenum">
              <a:rPr lang="es-ES" noProof="0" smtClean="0"/>
              <a:t>28</a:t>
            </a:fld>
            <a:endParaRPr lang="es-ES" noProof="0"/>
          </a:p>
        </p:txBody>
      </p:sp>
    </p:spTree>
    <p:extLst>
      <p:ext uri="{BB962C8B-B14F-4D97-AF65-F5344CB8AC3E}">
        <p14:creationId xmlns:p14="http://schemas.microsoft.com/office/powerpoint/2010/main" val="226925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A15C8E89-003D-4AEA-AB8C-65186F3CCB3C}"/>
              </a:ext>
            </a:extLst>
          </p:cNvPr>
          <p:cNvPicPr>
            <a:picLocks noChangeAspect="1"/>
          </p:cNvPicPr>
          <p:nvPr/>
        </p:nvPicPr>
        <p:blipFill>
          <a:blip r:embed="rId3"/>
          <a:stretch>
            <a:fillRect/>
          </a:stretch>
        </p:blipFill>
        <p:spPr>
          <a:xfrm>
            <a:off x="2800350" y="4981575"/>
            <a:ext cx="6048375" cy="1685925"/>
          </a:xfrm>
          <a:prstGeom prst="rect">
            <a:avLst/>
          </a:prstGeom>
        </p:spPr>
      </p:pic>
      <p:pic>
        <p:nvPicPr>
          <p:cNvPr id="5" name="Imagen 4">
            <a:extLst>
              <a:ext uri="{FF2B5EF4-FFF2-40B4-BE49-F238E27FC236}">
                <a16:creationId xmlns:a16="http://schemas.microsoft.com/office/drawing/2014/main" id="{0CE17019-F461-4A86-AA89-27662DA72B81}"/>
              </a:ext>
            </a:extLst>
          </p:cNvPr>
          <p:cNvPicPr>
            <a:picLocks noChangeAspect="1"/>
          </p:cNvPicPr>
          <p:nvPr/>
        </p:nvPicPr>
        <p:blipFill>
          <a:blip r:embed="rId4"/>
          <a:stretch>
            <a:fillRect/>
          </a:stretch>
        </p:blipFill>
        <p:spPr>
          <a:xfrm>
            <a:off x="495300" y="286205"/>
            <a:ext cx="10525125" cy="4628240"/>
          </a:xfrm>
          <a:prstGeom prst="rect">
            <a:avLst/>
          </a:prstGeom>
        </p:spPr>
      </p:pic>
      <p:sp>
        <p:nvSpPr>
          <p:cNvPr id="9" name="Marcador de número de diapositiva 8">
            <a:extLst>
              <a:ext uri="{FF2B5EF4-FFF2-40B4-BE49-F238E27FC236}">
                <a16:creationId xmlns:a16="http://schemas.microsoft.com/office/drawing/2014/main" id="{2804AAB1-4A73-49A9-8D49-395CEDFB2D9E}"/>
              </a:ext>
            </a:extLst>
          </p:cNvPr>
          <p:cNvSpPr>
            <a:spLocks noGrp="1"/>
          </p:cNvSpPr>
          <p:nvPr>
            <p:ph type="sldNum" sz="quarter" idx="12"/>
          </p:nvPr>
        </p:nvSpPr>
        <p:spPr/>
        <p:txBody>
          <a:bodyPr/>
          <a:lstStyle/>
          <a:p>
            <a:pPr rtl="0"/>
            <a:fld id="{4FAB73BC-B049-4115-A692-8D63A059BFB8}" type="slidenum">
              <a:rPr lang="es-ES" noProof="0" smtClean="0"/>
              <a:t>29</a:t>
            </a:fld>
            <a:endParaRPr lang="es-ES" noProof="0"/>
          </a:p>
        </p:txBody>
      </p:sp>
    </p:spTree>
    <p:extLst>
      <p:ext uri="{BB962C8B-B14F-4D97-AF65-F5344CB8AC3E}">
        <p14:creationId xmlns:p14="http://schemas.microsoft.com/office/powerpoint/2010/main" val="65761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1159E-5645-4235-960B-42897B7A96A2}"/>
              </a:ext>
            </a:extLst>
          </p:cNvPr>
          <p:cNvSpPr>
            <a:spLocks noGrp="1"/>
          </p:cNvSpPr>
          <p:nvPr>
            <p:ph type="title"/>
          </p:nvPr>
        </p:nvSpPr>
        <p:spPr>
          <a:xfrm>
            <a:off x="8909405" y="1785589"/>
            <a:ext cx="3273070" cy="2514600"/>
          </a:xfrm>
        </p:spPr>
        <p:txBody>
          <a:bodyPr>
            <a:normAutofit/>
          </a:bodyPr>
          <a:lstStyle/>
          <a:p>
            <a:pPr algn="ctr"/>
            <a:r>
              <a:rPr lang="es-CO" dirty="0" err="1"/>
              <a:t>Dataset</a:t>
            </a:r>
            <a:r>
              <a:rPr lang="es-CO" dirty="0"/>
              <a:t> hundimiento del titanic</a:t>
            </a:r>
          </a:p>
        </p:txBody>
      </p:sp>
      <p:pic>
        <p:nvPicPr>
          <p:cNvPr id="4" name="Imagen 3">
            <a:extLst>
              <a:ext uri="{FF2B5EF4-FFF2-40B4-BE49-F238E27FC236}">
                <a16:creationId xmlns:a16="http://schemas.microsoft.com/office/drawing/2014/main" id="{4583DFF9-EB40-41A7-B3D9-6D6150894D88}"/>
              </a:ext>
            </a:extLst>
          </p:cNvPr>
          <p:cNvPicPr>
            <a:picLocks noChangeAspect="1"/>
          </p:cNvPicPr>
          <p:nvPr/>
        </p:nvPicPr>
        <p:blipFill rotWithShape="1">
          <a:blip r:embed="rId2"/>
          <a:srcRect b="35800"/>
          <a:stretch/>
        </p:blipFill>
        <p:spPr>
          <a:xfrm>
            <a:off x="424052" y="457201"/>
            <a:ext cx="8472298" cy="1828800"/>
          </a:xfrm>
          <a:prstGeom prst="rect">
            <a:avLst/>
          </a:prstGeom>
        </p:spPr>
      </p:pic>
      <p:pic>
        <p:nvPicPr>
          <p:cNvPr id="5" name="Imagen 4">
            <a:extLst>
              <a:ext uri="{FF2B5EF4-FFF2-40B4-BE49-F238E27FC236}">
                <a16:creationId xmlns:a16="http://schemas.microsoft.com/office/drawing/2014/main" id="{4D03D5DB-D779-4504-B7F6-4AEACA7C416F}"/>
              </a:ext>
            </a:extLst>
          </p:cNvPr>
          <p:cNvPicPr>
            <a:picLocks noChangeAspect="1"/>
          </p:cNvPicPr>
          <p:nvPr/>
        </p:nvPicPr>
        <p:blipFill>
          <a:blip r:embed="rId3"/>
          <a:stretch>
            <a:fillRect/>
          </a:stretch>
        </p:blipFill>
        <p:spPr>
          <a:xfrm>
            <a:off x="344854" y="2389834"/>
            <a:ext cx="8615173" cy="2820463"/>
          </a:xfrm>
          <a:prstGeom prst="rect">
            <a:avLst/>
          </a:prstGeom>
        </p:spPr>
      </p:pic>
      <p:pic>
        <p:nvPicPr>
          <p:cNvPr id="6" name="Imagen 5">
            <a:extLst>
              <a:ext uri="{FF2B5EF4-FFF2-40B4-BE49-F238E27FC236}">
                <a16:creationId xmlns:a16="http://schemas.microsoft.com/office/drawing/2014/main" id="{D36FF3F9-23FF-49BC-BB5D-312E70265FA9}"/>
              </a:ext>
            </a:extLst>
          </p:cNvPr>
          <p:cNvPicPr>
            <a:picLocks noChangeAspect="1"/>
          </p:cNvPicPr>
          <p:nvPr/>
        </p:nvPicPr>
        <p:blipFill>
          <a:blip r:embed="rId4"/>
          <a:stretch>
            <a:fillRect/>
          </a:stretch>
        </p:blipFill>
        <p:spPr>
          <a:xfrm>
            <a:off x="357377" y="5314131"/>
            <a:ext cx="8538974" cy="1242018"/>
          </a:xfrm>
          <a:prstGeom prst="rect">
            <a:avLst/>
          </a:prstGeom>
        </p:spPr>
      </p:pic>
      <p:pic>
        <p:nvPicPr>
          <p:cNvPr id="7" name="Picture 4" descr="IV Curso de introducción a la programación en Python para geólogos -  Escuela de Geología Profesional">
            <a:extLst>
              <a:ext uri="{FF2B5EF4-FFF2-40B4-BE49-F238E27FC236}">
                <a16:creationId xmlns:a16="http://schemas.microsoft.com/office/drawing/2014/main" id="{5D4A3452-0397-480F-91D9-8CCEA8755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número de diapositiva 7">
            <a:extLst>
              <a:ext uri="{FF2B5EF4-FFF2-40B4-BE49-F238E27FC236}">
                <a16:creationId xmlns:a16="http://schemas.microsoft.com/office/drawing/2014/main" id="{EA8905F0-EA5C-48D2-9AAC-BE6FE2FF853D}"/>
              </a:ext>
            </a:extLst>
          </p:cNvPr>
          <p:cNvSpPr>
            <a:spLocks noGrp="1"/>
          </p:cNvSpPr>
          <p:nvPr>
            <p:ph type="sldNum" sz="quarter" idx="12"/>
          </p:nvPr>
        </p:nvSpPr>
        <p:spPr/>
        <p:txBody>
          <a:bodyPr/>
          <a:lstStyle/>
          <a:p>
            <a:pPr rtl="0"/>
            <a:fld id="{4FAB73BC-B049-4115-A692-8D63A059BFB8}" type="slidenum">
              <a:rPr lang="es-ES" noProof="0" smtClean="0"/>
              <a:t>3</a:t>
            </a:fld>
            <a:endParaRPr lang="es-ES" noProof="0"/>
          </a:p>
        </p:txBody>
      </p:sp>
    </p:spTree>
    <p:extLst>
      <p:ext uri="{BB962C8B-B14F-4D97-AF65-F5344CB8AC3E}">
        <p14:creationId xmlns:p14="http://schemas.microsoft.com/office/powerpoint/2010/main" val="2457547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FEA5B-1E86-424F-967E-7303DDF88C08}"/>
              </a:ext>
            </a:extLst>
          </p:cNvPr>
          <p:cNvSpPr>
            <a:spLocks noGrp="1"/>
          </p:cNvSpPr>
          <p:nvPr>
            <p:ph type="title"/>
          </p:nvPr>
        </p:nvSpPr>
        <p:spPr>
          <a:xfrm>
            <a:off x="561974" y="166117"/>
            <a:ext cx="9720072" cy="805434"/>
          </a:xfrm>
        </p:spPr>
        <p:txBody>
          <a:bodyPr>
            <a:normAutofit/>
          </a:bodyPr>
          <a:lstStyle/>
          <a:p>
            <a:pPr algn="ctr"/>
            <a:r>
              <a:rPr lang="es-CO" sz="4400" b="1" dirty="0" err="1"/>
              <a:t>Menu</a:t>
            </a:r>
            <a:r>
              <a:rPr lang="es-CO" sz="4400" b="1" dirty="0"/>
              <a:t> final y principal </a:t>
            </a:r>
          </a:p>
        </p:txBody>
      </p:sp>
      <p:sp>
        <p:nvSpPr>
          <p:cNvPr id="3" name="Marcador de contenido 2">
            <a:extLst>
              <a:ext uri="{FF2B5EF4-FFF2-40B4-BE49-F238E27FC236}">
                <a16:creationId xmlns:a16="http://schemas.microsoft.com/office/drawing/2014/main" id="{50D75131-8EE4-4188-884F-748F6D87B62E}"/>
              </a:ext>
            </a:extLst>
          </p:cNvPr>
          <p:cNvSpPr>
            <a:spLocks noGrp="1"/>
          </p:cNvSpPr>
          <p:nvPr>
            <p:ph idx="1"/>
          </p:nvPr>
        </p:nvSpPr>
        <p:spPr>
          <a:xfrm>
            <a:off x="8286750" y="2006319"/>
            <a:ext cx="3638550" cy="3642361"/>
          </a:xfrm>
        </p:spPr>
        <p:txBody>
          <a:bodyPr>
            <a:normAutofit/>
          </a:bodyPr>
          <a:lstStyle/>
          <a:p>
            <a:pPr algn="just">
              <a:buFont typeface="Wingdings" panose="05000000000000000000" pitchFamily="2" charset="2"/>
              <a:buChar char="Ø"/>
            </a:pPr>
            <a:r>
              <a:rPr lang="es-CO" dirty="0"/>
              <a:t>Le invertí bastante tiempo a cargar los códigos de los diferentes file, primero por </a:t>
            </a:r>
            <a:r>
              <a:rPr lang="es-CO" dirty="0" err="1"/>
              <a:t>from</a:t>
            </a:r>
            <a:r>
              <a:rPr lang="es-CO" dirty="0"/>
              <a:t>__</a:t>
            </a:r>
            <a:r>
              <a:rPr lang="es-CO" dirty="0" err="1"/>
              <a:t>import</a:t>
            </a:r>
            <a:r>
              <a:rPr lang="es-CO" dirty="0"/>
              <a:t>*, pero para ellos debía definir muchas funciones y era poco practico, hasta que di con la solución leyendo el file directamente. </a:t>
            </a:r>
          </a:p>
        </p:txBody>
      </p:sp>
      <p:pic>
        <p:nvPicPr>
          <p:cNvPr id="4" name="Imagen 3">
            <a:extLst>
              <a:ext uri="{FF2B5EF4-FFF2-40B4-BE49-F238E27FC236}">
                <a16:creationId xmlns:a16="http://schemas.microsoft.com/office/drawing/2014/main" id="{A97E91BD-A5AF-4381-B011-EBF3C70347AB}"/>
              </a:ext>
            </a:extLst>
          </p:cNvPr>
          <p:cNvPicPr>
            <a:picLocks noChangeAspect="1"/>
          </p:cNvPicPr>
          <p:nvPr/>
        </p:nvPicPr>
        <p:blipFill>
          <a:blip r:embed="rId2"/>
          <a:stretch>
            <a:fillRect/>
          </a:stretch>
        </p:blipFill>
        <p:spPr>
          <a:xfrm>
            <a:off x="561974" y="971551"/>
            <a:ext cx="7610476" cy="4562474"/>
          </a:xfrm>
          <a:prstGeom prst="rect">
            <a:avLst/>
          </a:prstGeom>
        </p:spPr>
      </p:pic>
      <p:pic>
        <p:nvPicPr>
          <p:cNvPr id="5" name="Imagen 4">
            <a:extLst>
              <a:ext uri="{FF2B5EF4-FFF2-40B4-BE49-F238E27FC236}">
                <a16:creationId xmlns:a16="http://schemas.microsoft.com/office/drawing/2014/main" id="{E794FB77-367C-4575-AB69-AEB511E0EDD0}"/>
              </a:ext>
            </a:extLst>
          </p:cNvPr>
          <p:cNvPicPr>
            <a:picLocks noChangeAspect="1"/>
          </p:cNvPicPr>
          <p:nvPr/>
        </p:nvPicPr>
        <p:blipFill>
          <a:blip r:embed="rId3"/>
          <a:stretch>
            <a:fillRect/>
          </a:stretch>
        </p:blipFill>
        <p:spPr>
          <a:xfrm>
            <a:off x="561973" y="5634608"/>
            <a:ext cx="7610475" cy="1057275"/>
          </a:xfrm>
          <a:prstGeom prst="rect">
            <a:avLst/>
          </a:prstGeom>
        </p:spPr>
      </p:pic>
      <p:sp>
        <p:nvSpPr>
          <p:cNvPr id="6" name="Marcador de número de diapositiva 5">
            <a:extLst>
              <a:ext uri="{FF2B5EF4-FFF2-40B4-BE49-F238E27FC236}">
                <a16:creationId xmlns:a16="http://schemas.microsoft.com/office/drawing/2014/main" id="{30782D0E-AAE0-473D-803A-2C5DA68FD122}"/>
              </a:ext>
            </a:extLst>
          </p:cNvPr>
          <p:cNvSpPr>
            <a:spLocks noGrp="1"/>
          </p:cNvSpPr>
          <p:nvPr>
            <p:ph type="sldNum" sz="quarter" idx="12"/>
          </p:nvPr>
        </p:nvSpPr>
        <p:spPr/>
        <p:txBody>
          <a:bodyPr/>
          <a:lstStyle/>
          <a:p>
            <a:pPr rtl="0"/>
            <a:fld id="{4FAB73BC-B049-4115-A692-8D63A059BFB8}" type="slidenum">
              <a:rPr lang="es-ES" noProof="0" smtClean="0"/>
              <a:t>30</a:t>
            </a:fld>
            <a:endParaRPr lang="es-ES" noProof="0"/>
          </a:p>
        </p:txBody>
      </p:sp>
    </p:spTree>
    <p:extLst>
      <p:ext uri="{BB962C8B-B14F-4D97-AF65-F5344CB8AC3E}">
        <p14:creationId xmlns:p14="http://schemas.microsoft.com/office/powerpoint/2010/main" val="205142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1E27-B7D7-4B11-BD9A-0977E15FAEDC}"/>
              </a:ext>
            </a:extLst>
          </p:cNvPr>
          <p:cNvSpPr>
            <a:spLocks noGrp="1"/>
          </p:cNvSpPr>
          <p:nvPr>
            <p:ph type="title"/>
          </p:nvPr>
        </p:nvSpPr>
        <p:spPr>
          <a:xfrm>
            <a:off x="1024128" y="585216"/>
            <a:ext cx="9720072" cy="1024509"/>
          </a:xfrm>
        </p:spPr>
        <p:txBody>
          <a:bodyPr/>
          <a:lstStyle/>
          <a:p>
            <a:r>
              <a:rPr lang="es-CO" dirty="0"/>
              <a:t>CONCLUSIONES</a:t>
            </a:r>
          </a:p>
        </p:txBody>
      </p:sp>
      <p:sp>
        <p:nvSpPr>
          <p:cNvPr id="3" name="Marcador de contenido 2">
            <a:extLst>
              <a:ext uri="{FF2B5EF4-FFF2-40B4-BE49-F238E27FC236}">
                <a16:creationId xmlns:a16="http://schemas.microsoft.com/office/drawing/2014/main" id="{8E9F7D7F-05B9-4CB6-BD09-92D607493A0C}"/>
              </a:ext>
            </a:extLst>
          </p:cNvPr>
          <p:cNvSpPr>
            <a:spLocks noGrp="1"/>
          </p:cNvSpPr>
          <p:nvPr>
            <p:ph idx="1"/>
          </p:nvPr>
        </p:nvSpPr>
        <p:spPr>
          <a:xfrm>
            <a:off x="1024128" y="1885950"/>
            <a:ext cx="9720073" cy="4423410"/>
          </a:xfrm>
        </p:spPr>
        <p:txBody>
          <a:bodyPr/>
          <a:lstStyle/>
          <a:p>
            <a:pPr algn="just">
              <a:buFont typeface="Wingdings" panose="05000000000000000000" pitchFamily="2" charset="2"/>
              <a:buChar char="Ø"/>
            </a:pPr>
            <a:r>
              <a:rPr lang="es-ES" dirty="0"/>
              <a:t>La presencia más destacada de la empresa se encuentra en Estados Unidos, seguido de España, Francia y Australia. Analizando las líneas de productos, se observa que las estrellas son </a:t>
            </a:r>
            <a:r>
              <a:rPr lang="es-ES" dirty="0" err="1"/>
              <a:t>Classic</a:t>
            </a:r>
            <a:r>
              <a:rPr lang="es-ES" dirty="0"/>
              <a:t> Cars y Vintage Cars. Por lo tanto, se sugiere invertir en innovación, mejorar las estrategias de marketing y considerar incentivos como descuentos o regalos para potenciar aún más estas líneas estrella.</a:t>
            </a:r>
          </a:p>
          <a:p>
            <a:pPr algn="just">
              <a:buFont typeface="Wingdings" panose="05000000000000000000" pitchFamily="2" charset="2"/>
              <a:buChar char="Ø"/>
            </a:pPr>
            <a:r>
              <a:rPr lang="es-ES" dirty="0"/>
              <a:t>Es crucial tener en cuenta que, a lo largo de los años 2018 y 2019, se registró una disminución en las ventas, siendo 2018 un año de caída circunstancial. Sin embargo, en 2020 se implementó una estrategia efectiva, ya que las ventas aumentaron significativamente en comparación con 2018. Es esencial investigar a fondo las posibles causas de estas fluctuaciones, que podrían incluir la insatisfacción de los clientes, la aparición de nueva competencia, cambios en la regulación fiscal, entre otros factores.</a:t>
            </a:r>
          </a:p>
          <a:p>
            <a:pPr algn="just">
              <a:buFont typeface="Wingdings" panose="05000000000000000000" pitchFamily="2" charset="2"/>
              <a:buChar char="Ø"/>
            </a:pPr>
            <a:endParaRPr lang="es-CO" dirty="0"/>
          </a:p>
        </p:txBody>
      </p:sp>
      <p:sp>
        <p:nvSpPr>
          <p:cNvPr id="4" name="Marcador de número de diapositiva 3">
            <a:extLst>
              <a:ext uri="{FF2B5EF4-FFF2-40B4-BE49-F238E27FC236}">
                <a16:creationId xmlns:a16="http://schemas.microsoft.com/office/drawing/2014/main" id="{25D50204-6DFF-43D3-ACCB-04B1EB9EC6C8}"/>
              </a:ext>
            </a:extLst>
          </p:cNvPr>
          <p:cNvSpPr>
            <a:spLocks noGrp="1"/>
          </p:cNvSpPr>
          <p:nvPr>
            <p:ph type="sldNum" sz="quarter" idx="12"/>
          </p:nvPr>
        </p:nvSpPr>
        <p:spPr/>
        <p:txBody>
          <a:bodyPr/>
          <a:lstStyle/>
          <a:p>
            <a:pPr rtl="0"/>
            <a:fld id="{4FAB73BC-B049-4115-A692-8D63A059BFB8}" type="slidenum">
              <a:rPr lang="es-ES" noProof="0" smtClean="0"/>
              <a:t>31</a:t>
            </a:fld>
            <a:endParaRPr lang="es-ES" noProof="0"/>
          </a:p>
        </p:txBody>
      </p:sp>
    </p:spTree>
    <p:extLst>
      <p:ext uri="{BB962C8B-B14F-4D97-AF65-F5344CB8AC3E}">
        <p14:creationId xmlns:p14="http://schemas.microsoft.com/office/powerpoint/2010/main" val="2490290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1E27-B7D7-4B11-BD9A-0977E15FAEDC}"/>
              </a:ext>
            </a:extLst>
          </p:cNvPr>
          <p:cNvSpPr>
            <a:spLocks noGrp="1"/>
          </p:cNvSpPr>
          <p:nvPr>
            <p:ph type="title"/>
          </p:nvPr>
        </p:nvSpPr>
        <p:spPr>
          <a:xfrm>
            <a:off x="1024128" y="585216"/>
            <a:ext cx="9720072" cy="1024509"/>
          </a:xfrm>
        </p:spPr>
        <p:txBody>
          <a:bodyPr/>
          <a:lstStyle/>
          <a:p>
            <a:r>
              <a:rPr lang="es-CO" dirty="0"/>
              <a:t>CONCLUSIONES</a:t>
            </a:r>
          </a:p>
        </p:txBody>
      </p:sp>
      <p:sp>
        <p:nvSpPr>
          <p:cNvPr id="3" name="Marcador de contenido 2">
            <a:extLst>
              <a:ext uri="{FF2B5EF4-FFF2-40B4-BE49-F238E27FC236}">
                <a16:creationId xmlns:a16="http://schemas.microsoft.com/office/drawing/2014/main" id="{8E9F7D7F-05B9-4CB6-BD09-92D607493A0C}"/>
              </a:ext>
            </a:extLst>
          </p:cNvPr>
          <p:cNvSpPr>
            <a:spLocks noGrp="1"/>
          </p:cNvSpPr>
          <p:nvPr>
            <p:ph idx="1"/>
          </p:nvPr>
        </p:nvSpPr>
        <p:spPr>
          <a:xfrm>
            <a:off x="1024128" y="1885950"/>
            <a:ext cx="9720073" cy="4423410"/>
          </a:xfrm>
        </p:spPr>
        <p:txBody>
          <a:bodyPr>
            <a:normAutofit/>
          </a:bodyPr>
          <a:lstStyle/>
          <a:p>
            <a:pPr algn="just">
              <a:buFont typeface="Wingdings" panose="05000000000000000000" pitchFamily="2" charset="2"/>
              <a:buChar char="Ø"/>
            </a:pPr>
            <a:r>
              <a:rPr lang="es-ES" dirty="0"/>
              <a:t>Este proyecto ha sido sumamente enriquecedor, permitiéndome poner en práctica los conocimientos adquiridos y simular un escenario real de limpieza, análisis y visualización de datos. Esta experiencia no solo representa la aplicación directa de habilidades técnicas, sino que también refleja la capacidad de abordar desafíos.</a:t>
            </a:r>
          </a:p>
          <a:p>
            <a:pPr algn="just">
              <a:buFont typeface="Wingdings" panose="05000000000000000000" pitchFamily="2" charset="2"/>
              <a:buChar char="Ø"/>
            </a:pPr>
            <a:r>
              <a:rPr lang="es-ES" dirty="0"/>
              <a:t>Al enfrentarme a la tarea de mejorar la calidad de los datos, realizar análisis y presentar visualizaciones claras, he ganado una perspectiva valiosa sobre la importancia de estos procesos en el ámbito empresarial. Este proyecto no solo ha contribuido a mi crecimiento profesional, sino que también me ha brindado herramientas esenciales para abordar futuros proyectos laborales con confianza y habilidad.</a:t>
            </a:r>
            <a:endParaRPr lang="es-CO" dirty="0"/>
          </a:p>
        </p:txBody>
      </p:sp>
      <p:sp>
        <p:nvSpPr>
          <p:cNvPr id="4" name="Marcador de número de diapositiva 3">
            <a:extLst>
              <a:ext uri="{FF2B5EF4-FFF2-40B4-BE49-F238E27FC236}">
                <a16:creationId xmlns:a16="http://schemas.microsoft.com/office/drawing/2014/main" id="{EE7558B7-B3BE-4EAD-A110-793501A84BD5}"/>
              </a:ext>
            </a:extLst>
          </p:cNvPr>
          <p:cNvSpPr>
            <a:spLocks noGrp="1"/>
          </p:cNvSpPr>
          <p:nvPr>
            <p:ph type="sldNum" sz="quarter" idx="12"/>
          </p:nvPr>
        </p:nvSpPr>
        <p:spPr/>
        <p:txBody>
          <a:bodyPr/>
          <a:lstStyle/>
          <a:p>
            <a:pPr rtl="0"/>
            <a:fld id="{4FAB73BC-B049-4115-A692-8D63A059BFB8}" type="slidenum">
              <a:rPr lang="es-ES" noProof="0" smtClean="0"/>
              <a:t>32</a:t>
            </a:fld>
            <a:endParaRPr lang="es-ES" noProof="0"/>
          </a:p>
        </p:txBody>
      </p:sp>
    </p:spTree>
    <p:extLst>
      <p:ext uri="{BB962C8B-B14F-4D97-AF65-F5344CB8AC3E}">
        <p14:creationId xmlns:p14="http://schemas.microsoft.com/office/powerpoint/2010/main" val="78810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E70BB-ADFD-4FF5-8C52-65C73A3A4D52}"/>
              </a:ext>
            </a:extLst>
          </p:cNvPr>
          <p:cNvSpPr>
            <a:spLocks noGrp="1"/>
          </p:cNvSpPr>
          <p:nvPr>
            <p:ph type="title"/>
          </p:nvPr>
        </p:nvSpPr>
        <p:spPr>
          <a:xfrm>
            <a:off x="1128903" y="2394966"/>
            <a:ext cx="9720072" cy="1499616"/>
          </a:xfrm>
        </p:spPr>
        <p:txBody>
          <a:bodyPr>
            <a:normAutofit/>
          </a:bodyPr>
          <a:lstStyle/>
          <a:p>
            <a:pPr algn="ctr"/>
            <a:r>
              <a:rPr lang="es-CO" sz="9600" dirty="0"/>
              <a:t>¡ Muchas gracias !</a:t>
            </a:r>
          </a:p>
        </p:txBody>
      </p:sp>
      <p:sp>
        <p:nvSpPr>
          <p:cNvPr id="4" name="Marcador de número de diapositiva 3">
            <a:extLst>
              <a:ext uri="{FF2B5EF4-FFF2-40B4-BE49-F238E27FC236}">
                <a16:creationId xmlns:a16="http://schemas.microsoft.com/office/drawing/2014/main" id="{A3D87036-92C1-46FB-9576-403C397B7A0B}"/>
              </a:ext>
            </a:extLst>
          </p:cNvPr>
          <p:cNvSpPr>
            <a:spLocks noGrp="1"/>
          </p:cNvSpPr>
          <p:nvPr>
            <p:ph type="sldNum" sz="quarter" idx="12"/>
          </p:nvPr>
        </p:nvSpPr>
        <p:spPr/>
        <p:txBody>
          <a:bodyPr/>
          <a:lstStyle/>
          <a:p>
            <a:pPr rtl="0"/>
            <a:fld id="{4FAB73BC-B049-4115-A692-8D63A059BFB8}" type="slidenum">
              <a:rPr lang="es-ES" noProof="0" smtClean="0"/>
              <a:t>33</a:t>
            </a:fld>
            <a:endParaRPr lang="es-ES" noProof="0"/>
          </a:p>
        </p:txBody>
      </p:sp>
    </p:spTree>
    <p:extLst>
      <p:ext uri="{BB962C8B-B14F-4D97-AF65-F5344CB8AC3E}">
        <p14:creationId xmlns:p14="http://schemas.microsoft.com/office/powerpoint/2010/main" val="270489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V Curso de introducción a la programación en Python para geólogos -  Escuela de Geología Profesional">
            <a:extLst>
              <a:ext uri="{FF2B5EF4-FFF2-40B4-BE49-F238E27FC236}">
                <a16:creationId xmlns:a16="http://schemas.microsoft.com/office/drawing/2014/main" id="{DFA2C4C2-DC9C-4F97-AC59-DBB06562E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AA04D16-D0B5-4C6D-9F0C-6E789484A0DA}"/>
              </a:ext>
            </a:extLst>
          </p:cNvPr>
          <p:cNvSpPr>
            <a:spLocks noGrp="1"/>
          </p:cNvSpPr>
          <p:nvPr>
            <p:ph type="title"/>
          </p:nvPr>
        </p:nvSpPr>
        <p:spPr>
          <a:xfrm>
            <a:off x="1024128" y="585216"/>
            <a:ext cx="9720072" cy="605409"/>
          </a:xfrm>
        </p:spPr>
        <p:txBody>
          <a:bodyPr>
            <a:normAutofit fontScale="90000"/>
          </a:bodyPr>
          <a:lstStyle/>
          <a:p>
            <a:r>
              <a:rPr lang="es-CO" dirty="0"/>
              <a:t>1.LIMPIEZA </a:t>
            </a:r>
          </a:p>
        </p:txBody>
      </p:sp>
      <p:pic>
        <p:nvPicPr>
          <p:cNvPr id="5" name="Imagen 4">
            <a:extLst>
              <a:ext uri="{FF2B5EF4-FFF2-40B4-BE49-F238E27FC236}">
                <a16:creationId xmlns:a16="http://schemas.microsoft.com/office/drawing/2014/main" id="{919DF79B-6052-4E66-AEA1-60FCBCCBB83F}"/>
              </a:ext>
            </a:extLst>
          </p:cNvPr>
          <p:cNvPicPr>
            <a:picLocks noChangeAspect="1"/>
          </p:cNvPicPr>
          <p:nvPr/>
        </p:nvPicPr>
        <p:blipFill>
          <a:blip r:embed="rId3"/>
          <a:stretch>
            <a:fillRect/>
          </a:stretch>
        </p:blipFill>
        <p:spPr>
          <a:xfrm>
            <a:off x="447545" y="1466849"/>
            <a:ext cx="4191130" cy="4942605"/>
          </a:xfrm>
          <a:prstGeom prst="rect">
            <a:avLst/>
          </a:prstGeom>
        </p:spPr>
      </p:pic>
      <p:pic>
        <p:nvPicPr>
          <p:cNvPr id="6" name="Imagen 5">
            <a:extLst>
              <a:ext uri="{FF2B5EF4-FFF2-40B4-BE49-F238E27FC236}">
                <a16:creationId xmlns:a16="http://schemas.microsoft.com/office/drawing/2014/main" id="{18DA5588-AEA1-4C50-ACAE-29CD2D08F816}"/>
              </a:ext>
            </a:extLst>
          </p:cNvPr>
          <p:cNvPicPr>
            <a:picLocks noChangeAspect="1"/>
          </p:cNvPicPr>
          <p:nvPr/>
        </p:nvPicPr>
        <p:blipFill>
          <a:blip r:embed="rId4"/>
          <a:stretch>
            <a:fillRect/>
          </a:stretch>
        </p:blipFill>
        <p:spPr>
          <a:xfrm>
            <a:off x="4838483" y="1466849"/>
            <a:ext cx="6705817" cy="4942604"/>
          </a:xfrm>
          <a:prstGeom prst="rect">
            <a:avLst/>
          </a:prstGeom>
        </p:spPr>
      </p:pic>
      <p:sp>
        <p:nvSpPr>
          <p:cNvPr id="8" name="Marcador de número de diapositiva 7">
            <a:extLst>
              <a:ext uri="{FF2B5EF4-FFF2-40B4-BE49-F238E27FC236}">
                <a16:creationId xmlns:a16="http://schemas.microsoft.com/office/drawing/2014/main" id="{E6FCF573-239B-4CA1-8FC6-5A4A2CD508EF}"/>
              </a:ext>
            </a:extLst>
          </p:cNvPr>
          <p:cNvSpPr>
            <a:spLocks noGrp="1"/>
          </p:cNvSpPr>
          <p:nvPr>
            <p:ph type="sldNum" sz="quarter" idx="12"/>
          </p:nvPr>
        </p:nvSpPr>
        <p:spPr/>
        <p:txBody>
          <a:bodyPr/>
          <a:lstStyle/>
          <a:p>
            <a:pPr rtl="0"/>
            <a:fld id="{4FAB73BC-B049-4115-A692-8D63A059BFB8}" type="slidenum">
              <a:rPr lang="es-ES" noProof="0" smtClean="0"/>
              <a:t>4</a:t>
            </a:fld>
            <a:endParaRPr lang="es-ES" noProof="0"/>
          </a:p>
        </p:txBody>
      </p:sp>
    </p:spTree>
    <p:extLst>
      <p:ext uri="{BB962C8B-B14F-4D97-AF65-F5344CB8AC3E}">
        <p14:creationId xmlns:p14="http://schemas.microsoft.com/office/powerpoint/2010/main" val="411340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342DA-A9A9-483C-A580-4D5C7F6C860A}"/>
              </a:ext>
            </a:extLst>
          </p:cNvPr>
          <p:cNvSpPr>
            <a:spLocks noGrp="1"/>
          </p:cNvSpPr>
          <p:nvPr>
            <p:ph type="title"/>
          </p:nvPr>
        </p:nvSpPr>
        <p:spPr>
          <a:xfrm>
            <a:off x="1024129" y="283083"/>
            <a:ext cx="9720072" cy="1233531"/>
          </a:xfrm>
        </p:spPr>
        <p:txBody>
          <a:bodyPr>
            <a:normAutofit fontScale="90000"/>
          </a:bodyPr>
          <a:lstStyle/>
          <a:p>
            <a:r>
              <a:rPr lang="es-CO" dirty="0"/>
              <a:t>3.Analisis</a:t>
            </a:r>
            <a:br>
              <a:rPr lang="es-CO" dirty="0"/>
            </a:br>
            <a:r>
              <a:rPr lang="es-CO" dirty="0"/>
              <a:t>3.1 PARAMETROS ESTADISTICOS DEL DATASET</a:t>
            </a:r>
          </a:p>
        </p:txBody>
      </p:sp>
      <p:sp>
        <p:nvSpPr>
          <p:cNvPr id="3" name="Marcador de contenido 2">
            <a:extLst>
              <a:ext uri="{FF2B5EF4-FFF2-40B4-BE49-F238E27FC236}">
                <a16:creationId xmlns:a16="http://schemas.microsoft.com/office/drawing/2014/main" id="{FD8A3D54-6D54-4FE6-936D-132092AFEFFC}"/>
              </a:ext>
            </a:extLst>
          </p:cNvPr>
          <p:cNvSpPr>
            <a:spLocks noGrp="1"/>
          </p:cNvSpPr>
          <p:nvPr>
            <p:ph idx="1"/>
          </p:nvPr>
        </p:nvSpPr>
        <p:spPr>
          <a:xfrm>
            <a:off x="648098" y="3934342"/>
            <a:ext cx="10327418" cy="2640575"/>
          </a:xfrm>
        </p:spPr>
        <p:txBody>
          <a:bodyPr>
            <a:normAutofit fontScale="92500" lnSpcReduction="20000"/>
          </a:bodyPr>
          <a:lstStyle/>
          <a:p>
            <a:pPr algn="just">
              <a:buFont typeface="Wingdings" panose="05000000000000000000" pitchFamily="2" charset="2"/>
              <a:buChar char="Ø"/>
            </a:pPr>
            <a:r>
              <a:rPr lang="es-ES" dirty="0"/>
              <a:t>Hay 889 registros no nulos para la columnas existentes.</a:t>
            </a:r>
          </a:p>
          <a:p>
            <a:pPr algn="just">
              <a:buFont typeface="Wingdings" panose="05000000000000000000" pitchFamily="2" charset="2"/>
              <a:buChar char="Ø"/>
            </a:pPr>
            <a:r>
              <a:rPr lang="es-ES" dirty="0"/>
              <a:t>La media de </a:t>
            </a:r>
            <a:r>
              <a:rPr lang="es-ES" dirty="0" err="1"/>
              <a:t>Survived</a:t>
            </a:r>
            <a:r>
              <a:rPr lang="es-ES" dirty="0"/>
              <a:t> indica que alrededor del 38.25% de los pasajeros sobrevivieron.</a:t>
            </a:r>
          </a:p>
          <a:p>
            <a:pPr algn="just">
              <a:buFont typeface="Wingdings" panose="05000000000000000000" pitchFamily="2" charset="2"/>
              <a:buChar char="Ø"/>
            </a:pPr>
            <a:r>
              <a:rPr lang="es-ES" dirty="0"/>
              <a:t>La desviación estándar de Age sugiere que las edades de los pasajeros tienen una variabilidad de alrededor de 12.99 años.</a:t>
            </a:r>
          </a:p>
          <a:p>
            <a:pPr algn="just">
              <a:buFont typeface="Wingdings" panose="05000000000000000000" pitchFamily="2" charset="2"/>
              <a:buChar char="Ø"/>
            </a:pPr>
            <a:r>
              <a:rPr lang="es-ES" dirty="0"/>
              <a:t>La edad mínima es 0 años y la máxima es 80 años.</a:t>
            </a:r>
          </a:p>
          <a:p>
            <a:pPr algn="just">
              <a:buFont typeface="Wingdings" panose="05000000000000000000" pitchFamily="2" charset="2"/>
              <a:buChar char="Ø"/>
            </a:pPr>
            <a:r>
              <a:rPr lang="es-ES" dirty="0"/>
              <a:t>El 50% de las edades oscilan entre 28 años y el 75% entre 35 años.</a:t>
            </a:r>
          </a:p>
          <a:p>
            <a:pPr algn="just">
              <a:buFont typeface="Wingdings" panose="05000000000000000000" pitchFamily="2" charset="2"/>
              <a:buChar char="Ø"/>
            </a:pPr>
            <a:r>
              <a:rPr lang="es-ES" dirty="0"/>
              <a:t>El 50% y 75% de las clases sociales que ocupaban el titanic eran de clase 3 es decir la mas baja.</a:t>
            </a:r>
          </a:p>
          <a:p>
            <a:pPr algn="just">
              <a:buFont typeface="Wingdings" panose="05000000000000000000" pitchFamily="2" charset="2"/>
              <a:buChar char="Ø"/>
            </a:pPr>
            <a:endParaRPr lang="es-ES" dirty="0"/>
          </a:p>
          <a:p>
            <a:pPr algn="just">
              <a:buFont typeface="Wingdings" panose="05000000000000000000" pitchFamily="2" charset="2"/>
              <a:buChar char="Ø"/>
            </a:pPr>
            <a:endParaRPr lang="es-CO" dirty="0"/>
          </a:p>
        </p:txBody>
      </p:sp>
      <p:pic>
        <p:nvPicPr>
          <p:cNvPr id="5" name="Imagen 4">
            <a:extLst>
              <a:ext uri="{FF2B5EF4-FFF2-40B4-BE49-F238E27FC236}">
                <a16:creationId xmlns:a16="http://schemas.microsoft.com/office/drawing/2014/main" id="{828DABD2-2FAD-4EB0-A159-CEA8B1479414}"/>
              </a:ext>
            </a:extLst>
          </p:cNvPr>
          <p:cNvPicPr>
            <a:picLocks noChangeAspect="1"/>
          </p:cNvPicPr>
          <p:nvPr/>
        </p:nvPicPr>
        <p:blipFill rotWithShape="1">
          <a:blip r:embed="rId2"/>
          <a:srcRect b="80001"/>
          <a:stretch/>
        </p:blipFill>
        <p:spPr>
          <a:xfrm>
            <a:off x="7289739" y="2403365"/>
            <a:ext cx="3685777" cy="670134"/>
          </a:xfrm>
          <a:prstGeom prst="rect">
            <a:avLst/>
          </a:prstGeom>
        </p:spPr>
      </p:pic>
      <p:pic>
        <p:nvPicPr>
          <p:cNvPr id="6" name="Imagen 5">
            <a:extLst>
              <a:ext uri="{FF2B5EF4-FFF2-40B4-BE49-F238E27FC236}">
                <a16:creationId xmlns:a16="http://schemas.microsoft.com/office/drawing/2014/main" id="{AC732F20-ADCE-45F2-9F4E-107943F6F821}"/>
              </a:ext>
            </a:extLst>
          </p:cNvPr>
          <p:cNvPicPr>
            <a:picLocks noChangeAspect="1"/>
          </p:cNvPicPr>
          <p:nvPr/>
        </p:nvPicPr>
        <p:blipFill rotWithShape="1">
          <a:blip r:embed="rId3"/>
          <a:srcRect b="29025"/>
          <a:stretch/>
        </p:blipFill>
        <p:spPr>
          <a:xfrm>
            <a:off x="771923" y="1999016"/>
            <a:ext cx="6252094" cy="1588766"/>
          </a:xfrm>
          <a:prstGeom prst="rect">
            <a:avLst/>
          </a:prstGeom>
        </p:spPr>
      </p:pic>
      <p:sp>
        <p:nvSpPr>
          <p:cNvPr id="8" name="Marcador de número de diapositiva 7">
            <a:extLst>
              <a:ext uri="{FF2B5EF4-FFF2-40B4-BE49-F238E27FC236}">
                <a16:creationId xmlns:a16="http://schemas.microsoft.com/office/drawing/2014/main" id="{48BBEB9D-B777-4665-8D38-2A4A8D63BDE4}"/>
              </a:ext>
            </a:extLst>
          </p:cNvPr>
          <p:cNvSpPr>
            <a:spLocks noGrp="1"/>
          </p:cNvSpPr>
          <p:nvPr>
            <p:ph type="sldNum" sz="quarter" idx="12"/>
          </p:nvPr>
        </p:nvSpPr>
        <p:spPr/>
        <p:txBody>
          <a:bodyPr/>
          <a:lstStyle/>
          <a:p>
            <a:pPr rtl="0"/>
            <a:fld id="{4FAB73BC-B049-4115-A692-8D63A059BFB8}" type="slidenum">
              <a:rPr lang="es-ES" noProof="0" smtClean="0"/>
              <a:t>5</a:t>
            </a:fld>
            <a:endParaRPr lang="es-ES" noProof="0"/>
          </a:p>
        </p:txBody>
      </p:sp>
    </p:spTree>
    <p:extLst>
      <p:ext uri="{BB962C8B-B14F-4D97-AF65-F5344CB8AC3E}">
        <p14:creationId xmlns:p14="http://schemas.microsoft.com/office/powerpoint/2010/main" val="279456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F147A57-39B8-4EE1-8F94-E2ED674EA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3135B22-D06A-4D6A-9799-4F0D8ABEF314}"/>
              </a:ext>
            </a:extLst>
          </p:cNvPr>
          <p:cNvSpPr>
            <a:spLocks noGrp="1"/>
          </p:cNvSpPr>
          <p:nvPr>
            <p:ph type="title"/>
          </p:nvPr>
        </p:nvSpPr>
        <p:spPr>
          <a:xfrm>
            <a:off x="1024128" y="585216"/>
            <a:ext cx="9720072" cy="843534"/>
          </a:xfrm>
        </p:spPr>
        <p:txBody>
          <a:bodyPr/>
          <a:lstStyle/>
          <a:p>
            <a:r>
              <a:rPr lang="es-CO" dirty="0"/>
              <a:t>3.2 matriz de correlación</a:t>
            </a:r>
          </a:p>
        </p:txBody>
      </p:sp>
      <p:sp>
        <p:nvSpPr>
          <p:cNvPr id="3" name="Marcador de contenido 2">
            <a:extLst>
              <a:ext uri="{FF2B5EF4-FFF2-40B4-BE49-F238E27FC236}">
                <a16:creationId xmlns:a16="http://schemas.microsoft.com/office/drawing/2014/main" id="{E648E62E-C872-4017-8FC1-1765D1FBE765}"/>
              </a:ext>
            </a:extLst>
          </p:cNvPr>
          <p:cNvSpPr>
            <a:spLocks noGrp="1"/>
          </p:cNvSpPr>
          <p:nvPr>
            <p:ph idx="1"/>
          </p:nvPr>
        </p:nvSpPr>
        <p:spPr>
          <a:xfrm>
            <a:off x="7948613" y="2354345"/>
            <a:ext cx="3800474" cy="3808329"/>
          </a:xfrm>
        </p:spPr>
        <p:txBody>
          <a:bodyPr>
            <a:normAutofit/>
          </a:bodyPr>
          <a:lstStyle/>
          <a:p>
            <a:pPr algn="just">
              <a:buFont typeface="Wingdings" panose="05000000000000000000" pitchFamily="2" charset="2"/>
              <a:buChar char="Ø"/>
            </a:pPr>
            <a:r>
              <a:rPr lang="es-CO" dirty="0"/>
              <a:t>Se definió en una función porque al hacer después una agrupación de datos me aparecía todo como datos numéricos, debido a la factorización realizada.</a:t>
            </a:r>
          </a:p>
          <a:p>
            <a:pPr algn="just">
              <a:buFont typeface="Wingdings" panose="05000000000000000000" pitchFamily="2" charset="2"/>
              <a:buChar char="Ø"/>
            </a:pPr>
            <a:r>
              <a:rPr lang="es-CO" dirty="0"/>
              <a:t>Tambien se permite que el usuario decida si quiere ver la matriz.</a:t>
            </a:r>
          </a:p>
          <a:p>
            <a:pPr algn="just">
              <a:buFont typeface="Wingdings" panose="05000000000000000000" pitchFamily="2" charset="2"/>
              <a:buChar char="Ø"/>
            </a:pPr>
            <a:endParaRPr lang="es-CO" dirty="0"/>
          </a:p>
        </p:txBody>
      </p:sp>
      <p:pic>
        <p:nvPicPr>
          <p:cNvPr id="5" name="Imagen 4">
            <a:extLst>
              <a:ext uri="{FF2B5EF4-FFF2-40B4-BE49-F238E27FC236}">
                <a16:creationId xmlns:a16="http://schemas.microsoft.com/office/drawing/2014/main" id="{DD11A03C-376B-4487-BD76-C3EE60885B4A}"/>
              </a:ext>
            </a:extLst>
          </p:cNvPr>
          <p:cNvPicPr>
            <a:picLocks noChangeAspect="1"/>
          </p:cNvPicPr>
          <p:nvPr/>
        </p:nvPicPr>
        <p:blipFill>
          <a:blip r:embed="rId3"/>
          <a:stretch>
            <a:fillRect/>
          </a:stretch>
        </p:blipFill>
        <p:spPr>
          <a:xfrm>
            <a:off x="779971" y="1512414"/>
            <a:ext cx="6926834" cy="4983636"/>
          </a:xfrm>
          <a:prstGeom prst="rect">
            <a:avLst/>
          </a:prstGeom>
        </p:spPr>
      </p:pic>
      <p:sp>
        <p:nvSpPr>
          <p:cNvPr id="7" name="Marcador de número de diapositiva 6">
            <a:extLst>
              <a:ext uri="{FF2B5EF4-FFF2-40B4-BE49-F238E27FC236}">
                <a16:creationId xmlns:a16="http://schemas.microsoft.com/office/drawing/2014/main" id="{27F0C25F-02C3-4EFE-8574-A26371355BCC}"/>
              </a:ext>
            </a:extLst>
          </p:cNvPr>
          <p:cNvSpPr>
            <a:spLocks noGrp="1"/>
          </p:cNvSpPr>
          <p:nvPr>
            <p:ph type="sldNum" sz="quarter" idx="12"/>
          </p:nvPr>
        </p:nvSpPr>
        <p:spPr/>
        <p:txBody>
          <a:bodyPr/>
          <a:lstStyle/>
          <a:p>
            <a:pPr rtl="0"/>
            <a:fld id="{4FAB73BC-B049-4115-A692-8D63A059BFB8}" type="slidenum">
              <a:rPr lang="es-ES" noProof="0" smtClean="0"/>
              <a:t>6</a:t>
            </a:fld>
            <a:endParaRPr lang="es-ES" noProof="0"/>
          </a:p>
        </p:txBody>
      </p:sp>
    </p:spTree>
    <p:extLst>
      <p:ext uri="{BB962C8B-B14F-4D97-AF65-F5344CB8AC3E}">
        <p14:creationId xmlns:p14="http://schemas.microsoft.com/office/powerpoint/2010/main" val="199319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C8D5DB1-1375-428A-ADF3-A00C9131E028}"/>
              </a:ext>
            </a:extLst>
          </p:cNvPr>
          <p:cNvPicPr>
            <a:picLocks noGrp="1" noChangeAspect="1"/>
          </p:cNvPicPr>
          <p:nvPr>
            <p:ph idx="1"/>
          </p:nvPr>
        </p:nvPicPr>
        <p:blipFill rotWithShape="1">
          <a:blip r:embed="rId2"/>
          <a:srcRect l="3951" t="2909" r="2204" b="2329"/>
          <a:stretch/>
        </p:blipFill>
        <p:spPr>
          <a:xfrm>
            <a:off x="371475" y="314325"/>
            <a:ext cx="6896100" cy="6229350"/>
          </a:xfrm>
          <a:prstGeom prst="rect">
            <a:avLst/>
          </a:prstGeom>
        </p:spPr>
      </p:pic>
      <p:sp>
        <p:nvSpPr>
          <p:cNvPr id="4" name="Título 1">
            <a:extLst>
              <a:ext uri="{FF2B5EF4-FFF2-40B4-BE49-F238E27FC236}">
                <a16:creationId xmlns:a16="http://schemas.microsoft.com/office/drawing/2014/main" id="{0F6376F9-8745-48B3-9D41-A29C50084782}"/>
              </a:ext>
            </a:extLst>
          </p:cNvPr>
          <p:cNvSpPr>
            <a:spLocks noGrp="1"/>
          </p:cNvSpPr>
          <p:nvPr>
            <p:ph type="title"/>
          </p:nvPr>
        </p:nvSpPr>
        <p:spPr>
          <a:xfrm>
            <a:off x="8143875" y="2276475"/>
            <a:ext cx="3448050" cy="1152525"/>
          </a:xfrm>
        </p:spPr>
        <p:txBody>
          <a:bodyPr>
            <a:normAutofit fontScale="90000"/>
          </a:bodyPr>
          <a:lstStyle/>
          <a:p>
            <a:r>
              <a:rPr lang="es-CO" dirty="0"/>
              <a:t>3.2 matriz de correlación</a:t>
            </a:r>
          </a:p>
        </p:txBody>
      </p:sp>
      <p:sp>
        <p:nvSpPr>
          <p:cNvPr id="6" name="Elipse 5">
            <a:extLst>
              <a:ext uri="{FF2B5EF4-FFF2-40B4-BE49-F238E27FC236}">
                <a16:creationId xmlns:a16="http://schemas.microsoft.com/office/drawing/2014/main" id="{63CD8C43-A542-4309-880A-545E0E12D3D5}"/>
              </a:ext>
            </a:extLst>
          </p:cNvPr>
          <p:cNvSpPr/>
          <p:nvPr/>
        </p:nvSpPr>
        <p:spPr>
          <a:xfrm>
            <a:off x="1514475" y="647700"/>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F2066C8B-EB41-4005-B6A3-35200B7786BA}"/>
              </a:ext>
            </a:extLst>
          </p:cNvPr>
          <p:cNvSpPr/>
          <p:nvPr/>
        </p:nvSpPr>
        <p:spPr>
          <a:xfrm>
            <a:off x="695325" y="1466850"/>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B206629D-5474-41ED-9F5D-DAD646B8735A}"/>
              </a:ext>
            </a:extLst>
          </p:cNvPr>
          <p:cNvSpPr/>
          <p:nvPr/>
        </p:nvSpPr>
        <p:spPr>
          <a:xfrm>
            <a:off x="3124200" y="657225"/>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CB910D64-6F9C-4F00-99CD-0CD13BC1FC45}"/>
              </a:ext>
            </a:extLst>
          </p:cNvPr>
          <p:cNvSpPr/>
          <p:nvPr/>
        </p:nvSpPr>
        <p:spPr>
          <a:xfrm>
            <a:off x="5524500" y="1457325"/>
            <a:ext cx="819150" cy="809625"/>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4" descr="IV Curso de introducción a la programación en Python para geólogos -  Escuela de Geología Profesional">
            <a:extLst>
              <a:ext uri="{FF2B5EF4-FFF2-40B4-BE49-F238E27FC236}">
                <a16:creationId xmlns:a16="http://schemas.microsoft.com/office/drawing/2014/main" id="{15A3CD6E-5DCF-47C2-AB09-E6353C9F2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número de diapositiva 10">
            <a:extLst>
              <a:ext uri="{FF2B5EF4-FFF2-40B4-BE49-F238E27FC236}">
                <a16:creationId xmlns:a16="http://schemas.microsoft.com/office/drawing/2014/main" id="{6AD1E3E5-26E6-4DE6-8BCF-9C8F12CBD0F3}"/>
              </a:ext>
            </a:extLst>
          </p:cNvPr>
          <p:cNvSpPr>
            <a:spLocks noGrp="1"/>
          </p:cNvSpPr>
          <p:nvPr>
            <p:ph type="sldNum" sz="quarter" idx="12"/>
          </p:nvPr>
        </p:nvSpPr>
        <p:spPr/>
        <p:txBody>
          <a:bodyPr/>
          <a:lstStyle/>
          <a:p>
            <a:pPr rtl="0"/>
            <a:fld id="{4FAB73BC-B049-4115-A692-8D63A059BFB8}" type="slidenum">
              <a:rPr lang="es-ES" noProof="0" smtClean="0"/>
              <a:t>7</a:t>
            </a:fld>
            <a:endParaRPr lang="es-ES" noProof="0"/>
          </a:p>
        </p:txBody>
      </p:sp>
    </p:spTree>
    <p:extLst>
      <p:ext uri="{BB962C8B-B14F-4D97-AF65-F5344CB8AC3E}">
        <p14:creationId xmlns:p14="http://schemas.microsoft.com/office/powerpoint/2010/main" val="237457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6BD02F7-3376-4559-8CBB-DA5FC854D9D0}"/>
              </a:ext>
            </a:extLst>
          </p:cNvPr>
          <p:cNvSpPr>
            <a:spLocks noGrp="1"/>
          </p:cNvSpPr>
          <p:nvPr>
            <p:ph type="title"/>
          </p:nvPr>
        </p:nvSpPr>
        <p:spPr>
          <a:xfrm>
            <a:off x="1024128" y="200406"/>
            <a:ext cx="10577323" cy="1529334"/>
          </a:xfrm>
        </p:spPr>
        <p:txBody>
          <a:bodyPr>
            <a:normAutofit/>
          </a:bodyPr>
          <a:lstStyle/>
          <a:p>
            <a:r>
              <a:rPr lang="es-CO" dirty="0"/>
              <a:t>3.3 </a:t>
            </a:r>
            <a:r>
              <a:rPr lang="es-ES" dirty="0"/>
              <a:t>OPERACIONES DE AGRUPAMIENTO Y AGREGACION</a:t>
            </a:r>
            <a:endParaRPr lang="es-CO" dirty="0"/>
          </a:p>
        </p:txBody>
      </p:sp>
      <p:sp>
        <p:nvSpPr>
          <p:cNvPr id="6" name="Marcador de contenido 2">
            <a:extLst>
              <a:ext uri="{FF2B5EF4-FFF2-40B4-BE49-F238E27FC236}">
                <a16:creationId xmlns:a16="http://schemas.microsoft.com/office/drawing/2014/main" id="{399356AE-FA04-4638-B31D-38C13DF49166}"/>
              </a:ext>
            </a:extLst>
          </p:cNvPr>
          <p:cNvSpPr txBox="1">
            <a:spLocks/>
          </p:cNvSpPr>
          <p:nvPr/>
        </p:nvSpPr>
        <p:spPr>
          <a:xfrm>
            <a:off x="871728" y="5315518"/>
            <a:ext cx="9720073" cy="101628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s-CO" dirty="0"/>
              <a:t>El crear agrupamiento por columnas que a mi criterio eran de mucha importancia me ayudo a entender un poco mas el </a:t>
            </a:r>
            <a:r>
              <a:rPr lang="es-CO" dirty="0" err="1"/>
              <a:t>dataframe</a:t>
            </a:r>
            <a:r>
              <a:rPr lang="es-CO" dirty="0"/>
              <a:t>, además de facilitar la realización de diferentes de gráficos.</a:t>
            </a:r>
          </a:p>
        </p:txBody>
      </p:sp>
      <p:pic>
        <p:nvPicPr>
          <p:cNvPr id="9" name="Imagen 8">
            <a:extLst>
              <a:ext uri="{FF2B5EF4-FFF2-40B4-BE49-F238E27FC236}">
                <a16:creationId xmlns:a16="http://schemas.microsoft.com/office/drawing/2014/main" id="{6B13FA3D-376E-42E5-96B5-ADFC2497384A}"/>
              </a:ext>
            </a:extLst>
          </p:cNvPr>
          <p:cNvPicPr>
            <a:picLocks noChangeAspect="1"/>
          </p:cNvPicPr>
          <p:nvPr/>
        </p:nvPicPr>
        <p:blipFill>
          <a:blip r:embed="rId3"/>
          <a:stretch>
            <a:fillRect/>
          </a:stretch>
        </p:blipFill>
        <p:spPr>
          <a:xfrm>
            <a:off x="1024128" y="1582945"/>
            <a:ext cx="9720073" cy="3455780"/>
          </a:xfrm>
          <a:prstGeom prst="rect">
            <a:avLst/>
          </a:prstGeom>
        </p:spPr>
      </p:pic>
      <p:sp>
        <p:nvSpPr>
          <p:cNvPr id="10" name="Marcador de número de diapositiva 9">
            <a:extLst>
              <a:ext uri="{FF2B5EF4-FFF2-40B4-BE49-F238E27FC236}">
                <a16:creationId xmlns:a16="http://schemas.microsoft.com/office/drawing/2014/main" id="{791189AC-544E-4E8A-9C34-7C2B92AD146F}"/>
              </a:ext>
            </a:extLst>
          </p:cNvPr>
          <p:cNvSpPr>
            <a:spLocks noGrp="1"/>
          </p:cNvSpPr>
          <p:nvPr>
            <p:ph type="sldNum" sz="quarter" idx="12"/>
          </p:nvPr>
        </p:nvSpPr>
        <p:spPr/>
        <p:txBody>
          <a:bodyPr/>
          <a:lstStyle/>
          <a:p>
            <a:pPr rtl="0"/>
            <a:fld id="{4FAB73BC-B049-4115-A692-8D63A059BFB8}" type="slidenum">
              <a:rPr lang="es-ES" noProof="0" smtClean="0"/>
              <a:t>8</a:t>
            </a:fld>
            <a:endParaRPr lang="es-ES" noProof="0"/>
          </a:p>
        </p:txBody>
      </p:sp>
    </p:spTree>
    <p:extLst>
      <p:ext uri="{BB962C8B-B14F-4D97-AF65-F5344CB8AC3E}">
        <p14:creationId xmlns:p14="http://schemas.microsoft.com/office/powerpoint/2010/main" val="173343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V Curso de introducción a la programación en Python para geólogos -  Escuela de Geología Profesional">
            <a:extLst>
              <a:ext uri="{FF2B5EF4-FFF2-40B4-BE49-F238E27FC236}">
                <a16:creationId xmlns:a16="http://schemas.microsoft.com/office/drawing/2014/main" id="{E191B374-3B19-4868-8A34-9B915FA47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8850" y="5826480"/>
            <a:ext cx="2343150" cy="101628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999A455-B56B-4221-904F-D5E8AEEFA930}"/>
              </a:ext>
            </a:extLst>
          </p:cNvPr>
          <p:cNvPicPr>
            <a:picLocks noChangeAspect="1"/>
          </p:cNvPicPr>
          <p:nvPr/>
        </p:nvPicPr>
        <p:blipFill>
          <a:blip r:embed="rId3"/>
          <a:stretch>
            <a:fillRect/>
          </a:stretch>
        </p:blipFill>
        <p:spPr>
          <a:xfrm>
            <a:off x="977578" y="2319337"/>
            <a:ext cx="10236843" cy="2219325"/>
          </a:xfrm>
          <a:prstGeom prst="rect">
            <a:avLst/>
          </a:prstGeom>
        </p:spPr>
      </p:pic>
      <p:sp>
        <p:nvSpPr>
          <p:cNvPr id="6" name="Título 1">
            <a:extLst>
              <a:ext uri="{FF2B5EF4-FFF2-40B4-BE49-F238E27FC236}">
                <a16:creationId xmlns:a16="http://schemas.microsoft.com/office/drawing/2014/main" id="{8330F6A2-6889-4005-BE1C-80EE978EAD2B}"/>
              </a:ext>
            </a:extLst>
          </p:cNvPr>
          <p:cNvSpPr>
            <a:spLocks noGrp="1"/>
          </p:cNvSpPr>
          <p:nvPr>
            <p:ph type="title"/>
          </p:nvPr>
        </p:nvSpPr>
        <p:spPr>
          <a:xfrm>
            <a:off x="1024128" y="629439"/>
            <a:ext cx="10577323" cy="1529334"/>
          </a:xfrm>
        </p:spPr>
        <p:txBody>
          <a:bodyPr>
            <a:normAutofit/>
          </a:bodyPr>
          <a:lstStyle/>
          <a:p>
            <a:r>
              <a:rPr lang="es-CO" dirty="0"/>
              <a:t>3.3 </a:t>
            </a:r>
            <a:r>
              <a:rPr lang="es-ES" dirty="0"/>
              <a:t>OPERACIONES DE AGRUPAMIENTO Y AGREGACION</a:t>
            </a:r>
            <a:endParaRPr lang="es-CO" dirty="0"/>
          </a:p>
        </p:txBody>
      </p:sp>
      <p:sp>
        <p:nvSpPr>
          <p:cNvPr id="7" name="Marcador de contenido 2">
            <a:extLst>
              <a:ext uri="{FF2B5EF4-FFF2-40B4-BE49-F238E27FC236}">
                <a16:creationId xmlns:a16="http://schemas.microsoft.com/office/drawing/2014/main" id="{D432E65E-9A73-4369-A414-BADD31D17905}"/>
              </a:ext>
            </a:extLst>
          </p:cNvPr>
          <p:cNvSpPr>
            <a:spLocks noGrp="1"/>
          </p:cNvSpPr>
          <p:nvPr>
            <p:ph idx="1"/>
          </p:nvPr>
        </p:nvSpPr>
        <p:spPr>
          <a:xfrm>
            <a:off x="1024128" y="2286000"/>
            <a:ext cx="9720073" cy="4023360"/>
          </a:xfrm>
        </p:spPr>
        <p:txBody>
          <a:bodyPr/>
          <a:lstStyle/>
          <a:p>
            <a:r>
              <a:rPr lang="es-CO" dirty="0"/>
              <a:t>resultado</a:t>
            </a:r>
          </a:p>
        </p:txBody>
      </p:sp>
      <p:sp>
        <p:nvSpPr>
          <p:cNvPr id="8" name="Marcador de número de diapositiva 7">
            <a:extLst>
              <a:ext uri="{FF2B5EF4-FFF2-40B4-BE49-F238E27FC236}">
                <a16:creationId xmlns:a16="http://schemas.microsoft.com/office/drawing/2014/main" id="{4016B6E6-3253-4DEC-96E2-ED49F4C8DD36}"/>
              </a:ext>
            </a:extLst>
          </p:cNvPr>
          <p:cNvSpPr>
            <a:spLocks noGrp="1"/>
          </p:cNvSpPr>
          <p:nvPr>
            <p:ph type="sldNum" sz="quarter" idx="12"/>
          </p:nvPr>
        </p:nvSpPr>
        <p:spPr/>
        <p:txBody>
          <a:bodyPr/>
          <a:lstStyle/>
          <a:p>
            <a:pPr rtl="0"/>
            <a:fld id="{4FAB73BC-B049-4115-A692-8D63A059BFB8}" type="slidenum">
              <a:rPr lang="es-ES" noProof="0" smtClean="0"/>
              <a:t>9</a:t>
            </a:fld>
            <a:endParaRPr lang="es-ES" noProof="0"/>
          </a:p>
        </p:txBody>
      </p:sp>
    </p:spTree>
    <p:extLst>
      <p:ext uri="{BB962C8B-B14F-4D97-AF65-F5344CB8AC3E}">
        <p14:creationId xmlns:p14="http://schemas.microsoft.com/office/powerpoint/2010/main" val="3777441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Integral</Template>
  <TotalTime>0</TotalTime>
  <Words>1170</Words>
  <Application>Microsoft Office PowerPoint</Application>
  <PresentationFormat>Panorámica</PresentationFormat>
  <Paragraphs>101</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Tw Cen MT</vt:lpstr>
      <vt:lpstr>Tw Cen MT Condensed</vt:lpstr>
      <vt:lpstr>Wingdings</vt:lpstr>
      <vt:lpstr>Wingdings 3</vt:lpstr>
      <vt:lpstr>Integral</vt:lpstr>
      <vt:lpstr>Proyecto análisis de datos en Python</vt:lpstr>
      <vt:lpstr>Pasos para la realización del proyecto</vt:lpstr>
      <vt:lpstr>Dataset hundimiento del titanic</vt:lpstr>
      <vt:lpstr>1.LIMPIEZA </vt:lpstr>
      <vt:lpstr>3.Analisis 3.1 PARAMETROS ESTADISTICOS DEL DATASET</vt:lpstr>
      <vt:lpstr>3.2 matriz de correlación</vt:lpstr>
      <vt:lpstr>3.2 matriz de correlación</vt:lpstr>
      <vt:lpstr>3.3 OPERACIONES DE AGRUPAMIENTO Y AGREGACION</vt:lpstr>
      <vt:lpstr>3.3 OPERACIONES DE AGRUPAMIENTO Y AGREGACION</vt:lpstr>
      <vt:lpstr>4.Visualización-graficos</vt:lpstr>
      <vt:lpstr>4.Visualización-graficos</vt:lpstr>
      <vt:lpstr>4.Visualización-graficos</vt:lpstr>
      <vt:lpstr>4.Visualización-graficos</vt:lpstr>
      <vt:lpstr>4.Visualización-graficos</vt:lpstr>
      <vt:lpstr>4.Visualización-graficos</vt:lpstr>
      <vt:lpstr>CONCLUSIONES</vt:lpstr>
      <vt:lpstr>Dataset ventas de una empresa automotriz</vt:lpstr>
      <vt:lpstr>1.LIMPIEZA </vt:lpstr>
      <vt:lpstr>3.Analisis 3.1 PARAMETROS ESTADISTICOS DEL DATASET</vt:lpstr>
      <vt:lpstr>3.2 matriz de correlación</vt:lpstr>
      <vt:lpstr>3.2 matriz de correlación</vt:lpstr>
      <vt:lpstr>3.3 OPERACIONES DE AGRUPAMIENTO Y AGREGACION</vt:lpstr>
      <vt:lpstr>3.3 OPERACIONES DE AGRUPAMIENTO Y AGREGACION</vt:lpstr>
      <vt:lpstr>4.Visualización-graficos</vt:lpstr>
      <vt:lpstr>3.4 Tabla pivote</vt:lpstr>
      <vt:lpstr>4.Visualización-graficos</vt:lpstr>
      <vt:lpstr>Presentación de PowerPoint</vt:lpstr>
      <vt:lpstr>Presentación de PowerPoint</vt:lpstr>
      <vt:lpstr>Presentación de PowerPoint</vt:lpstr>
      <vt:lpstr>Menu final y principal </vt:lpstr>
      <vt:lpstr>CONCLUSIONES</vt:lpstr>
      <vt:lpstr>CONCLUSIONES</vt:lpstr>
      <vt:lpstr>¡ 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2023-12-06T03:46:57Z</dcterms:created>
  <dcterms:modified xsi:type="dcterms:W3CDTF">2023-12-06T07:11:48Z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