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sldIdLst>
    <p:sldId id="360" r:id="rId2"/>
    <p:sldId id="378" r:id="rId3"/>
    <p:sldId id="409" r:id="rId4"/>
    <p:sldId id="410" r:id="rId5"/>
    <p:sldId id="411" r:id="rId6"/>
    <p:sldId id="417" r:id="rId7"/>
    <p:sldId id="418" r:id="rId8"/>
    <p:sldId id="413" r:id="rId9"/>
    <p:sldId id="414" r:id="rId10"/>
    <p:sldId id="415" r:id="rId11"/>
    <p:sldId id="419" r:id="rId12"/>
    <p:sldId id="404" r:id="rId13"/>
    <p:sldId id="420" r:id="rId14"/>
    <p:sldId id="426" r:id="rId15"/>
    <p:sldId id="427" r:id="rId16"/>
    <p:sldId id="439" r:id="rId17"/>
    <p:sldId id="430" r:id="rId18"/>
    <p:sldId id="429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28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21" r:id="rId36"/>
    <p:sldId id="447" r:id="rId37"/>
    <p:sldId id="448" r:id="rId38"/>
    <p:sldId id="450" r:id="rId39"/>
    <p:sldId id="472" r:id="rId40"/>
    <p:sldId id="473" r:id="rId41"/>
    <p:sldId id="422" r:id="rId42"/>
    <p:sldId id="452" r:id="rId43"/>
    <p:sldId id="453" r:id="rId44"/>
    <p:sldId id="423" r:id="rId45"/>
    <p:sldId id="454" r:id="rId46"/>
    <p:sldId id="457" r:id="rId47"/>
    <p:sldId id="458" r:id="rId48"/>
    <p:sldId id="459" r:id="rId49"/>
    <p:sldId id="460" r:id="rId50"/>
    <p:sldId id="461" r:id="rId51"/>
    <p:sldId id="424" r:id="rId52"/>
    <p:sldId id="462" r:id="rId53"/>
    <p:sldId id="463" r:id="rId54"/>
    <p:sldId id="425" r:id="rId55"/>
    <p:sldId id="464" r:id="rId56"/>
    <p:sldId id="465" r:id="rId57"/>
    <p:sldId id="469" r:id="rId58"/>
    <p:sldId id="466" r:id="rId59"/>
    <p:sldId id="467" r:id="rId60"/>
    <p:sldId id="468" r:id="rId61"/>
    <p:sldId id="470" r:id="rId62"/>
    <p:sldId id="471" r:id="rId63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ECFF"/>
    <a:srgbClr val="FFFF99"/>
    <a:srgbClr val="99CCFF"/>
    <a:srgbClr val="FFFF00"/>
    <a:srgbClr val="CC9900"/>
    <a:srgbClr val="006600"/>
    <a:srgbClr val="FF0000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38" autoAdjust="0"/>
    <p:restoredTop sz="83185" autoAdjust="0"/>
  </p:normalViewPr>
  <p:slideViewPr>
    <p:cSldViewPr snapToGrid="0">
      <p:cViewPr>
        <p:scale>
          <a:sx n="90" d="100"/>
          <a:sy n="90" d="100"/>
        </p:scale>
        <p:origin x="-80" y="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4" Type="http://schemas.openxmlformats.org/officeDocument/2006/relationships/slide" Target="slides/slide13.xml"/><Relationship Id="rId5" Type="http://schemas.openxmlformats.org/officeDocument/2006/relationships/slide" Target="slides/slide35.xml"/><Relationship Id="rId6" Type="http://schemas.openxmlformats.org/officeDocument/2006/relationships/slide" Target="slides/slide41.xml"/><Relationship Id="rId7" Type="http://schemas.openxmlformats.org/officeDocument/2006/relationships/slide" Target="slides/slide44.xml"/><Relationship Id="rId8" Type="http://schemas.openxmlformats.org/officeDocument/2006/relationships/slide" Target="slides/slide51.xml"/><Relationship Id="rId9" Type="http://schemas.openxmlformats.org/officeDocument/2006/relationships/slide" Target="slides/slide54.xml"/><Relationship Id="rId1" Type="http://schemas.openxmlformats.org/officeDocument/2006/relationships/slide" Target="slides/slide1.xml"/><Relationship Id="rId2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90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8350"/>
            <a:ext cx="4919663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687888"/>
            <a:ext cx="49847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97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51975"/>
            <a:ext cx="2990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661A65-61AF-4AB3-87B8-94E3984D69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EBDB1-314F-4A17-828F-778D4A2A5DA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A84E8-8EF6-4CAF-BA6E-933AD054EF7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867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39E-996E-4202-8FEC-371C314F75D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BFE40-450A-4547-A419-92D367F2524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859BA-1C73-4C8F-8C50-54A41037A0F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74FC9-F6ED-4EC4-ADD1-E50FEF88EC5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CD799-70DE-46B7-A9A9-0B2F7C52BBA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B3F67-8552-4F8F-BB76-0C2EEA73C1D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191A-9B7B-42F9-8AB9-A81B7D5E166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E180B-8763-48F7-ABCA-36C17ECA5DA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DAD19-C043-419A-8CBA-76B8D8D5B18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A854B2-CABC-4132-9758-7DAD2612C470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2" name="Picture 8" descr="SSW-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1588" y="533400"/>
            <a:ext cx="836612" cy="533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1.	</a:t>
            </a:r>
            <a:r>
              <a:rPr lang="de-AT" sz="2400" dirty="0" smtClean="0">
                <a:solidFill>
                  <a:srgbClr val="FF0000"/>
                </a:solidFill>
              </a:rPr>
              <a:t>Introdução</a:t>
            </a:r>
            <a:endParaRPr lang="de-AT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VM uJVM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Buffer de Código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Operandos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Funções &amp; Procedimentos (ou Métodos)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10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Arquitetura da Máquina Alvo</a:t>
            </a:r>
            <a:endParaRPr lang="de-AT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30211" y="1209967"/>
          <a:ext cx="5811553" cy="5174856"/>
        </p:xfrm>
        <a:graphic>
          <a:graphicData uri="http://schemas.openxmlformats.org/drawingml/2006/table">
            <a:tbl>
              <a:tblPr/>
              <a:tblGrid>
                <a:gridCol w="677507"/>
                <a:gridCol w="1306883"/>
                <a:gridCol w="1061609"/>
                <a:gridCol w="2765554"/>
              </a:tblGrid>
              <a:tr h="8462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Conjunto de Instruções </a:t>
                      </a:r>
                      <a:r>
                        <a:rPr lang="pt-BR" sz="1200" b="1" dirty="0" err="1">
                          <a:latin typeface="Cambria"/>
                          <a:ea typeface="WenQuanYi Micro Hei"/>
                          <a:cs typeface="Lohit Hindi"/>
                        </a:rPr>
                        <a:t>uJVM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46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Código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Instrução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Pilha (estack)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Semântica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84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17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jmp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s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pt-BR" sz="1200">
                        <a:latin typeface="Cambria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PC = s;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18 a 23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b="1">
                          <a:latin typeface="Cambria"/>
                          <a:ea typeface="WenQuanYi Micro Hei"/>
                          <a:cs typeface="Lohit Hindi"/>
                        </a:rPr>
                        <a:t>j</a:t>
                      </a:r>
                      <a:r>
                        <a:rPr lang="en-US" sz="1200" i="1">
                          <a:latin typeface="Cambria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 s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i="1">
                          <a:latin typeface="Cambria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=</a:t>
                      </a:r>
                      <a:r>
                        <a:rPr lang="en-US" sz="1200" b="1">
                          <a:latin typeface="Cambria"/>
                          <a:ea typeface="WenQuanYi Micro Hei"/>
                          <a:cs typeface="Lohit Hindi"/>
                        </a:rPr>
                        <a:t>eq</a:t>
                      </a: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|</a:t>
                      </a:r>
                      <a:r>
                        <a:rPr lang="en-US" sz="1200" b="1">
                          <a:latin typeface="Cambria"/>
                          <a:ea typeface="WenQuanYi Micro Hei"/>
                          <a:cs typeface="Lohit Hindi"/>
                        </a:rPr>
                        <a:t>ne</a:t>
                      </a: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|</a:t>
                      </a:r>
                      <a:r>
                        <a:rPr lang="en-US" sz="1200" b="1">
                          <a:latin typeface="Cambria"/>
                          <a:ea typeface="WenQuanYi Micro Hei"/>
                          <a:cs typeface="Lohit Hindi"/>
                        </a:rPr>
                        <a:t>lt</a:t>
                      </a: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|</a:t>
                      </a:r>
                      <a:r>
                        <a:rPr lang="en-US" sz="1200" b="1">
                          <a:latin typeface="Cambria"/>
                          <a:ea typeface="WenQuanYi Micro Hei"/>
                          <a:cs typeface="Lohit Hindi"/>
                        </a:rPr>
                        <a:t>le</a:t>
                      </a: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|</a:t>
                      </a:r>
                      <a:r>
                        <a:rPr lang="en-US" sz="1200" b="1">
                          <a:latin typeface="Cambria"/>
                          <a:ea typeface="WenQuanYi Micro Hei"/>
                          <a:cs typeface="Lohit Hindi"/>
                        </a:rPr>
                        <a:t>gt</a:t>
                      </a: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|</a:t>
                      </a:r>
                      <a:r>
                        <a:rPr lang="en-US" sz="1200" b="1">
                          <a:latin typeface="Cambria"/>
                          <a:ea typeface="WenQuanYi Micro Hei"/>
                          <a:cs typeface="Lohit Hindi"/>
                        </a:rPr>
                        <a:t>ge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x, y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>
                          <a:latin typeface="Cambria"/>
                          <a:ea typeface="WenQuanYi Micro Hei"/>
                          <a:cs typeface="Lohit Hindi"/>
                        </a:rPr>
                        <a:t>y = pop(); x = pop();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>
                          <a:latin typeface="Cambria"/>
                          <a:ea typeface="WenQuanYi Micro Hei"/>
                          <a:cs typeface="Lohit Hindi"/>
                        </a:rPr>
                        <a:t>se (x </a:t>
                      </a:r>
                      <a:r>
                        <a:rPr lang="en-US" sz="1200" i="1" dirty="0">
                          <a:latin typeface="Cambria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en-US" sz="1200" dirty="0">
                          <a:latin typeface="Cambria"/>
                          <a:ea typeface="WenQuanYi Micro Hei"/>
                          <a:cs typeface="Lohit Hindi"/>
                        </a:rPr>
                        <a:t> y) PC = s; 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24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call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s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pt-BR" sz="1200">
                        <a:latin typeface="Cambria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PPUSH(PC+3);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PC = s;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25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return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pt-BR" sz="1200">
                        <a:latin typeface="Cambria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PC = PPOP();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27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enter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b1, b2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pt-BR" sz="1200">
                        <a:latin typeface="Cambria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pnum = b1; lnum = b2;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// salva contexto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PPUSH(FP); FP = SP; SP = SP + lnum;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inicie frame para 0;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// copia parametros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for (i=pnum-1; i&gt;=0; i--)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      local[FP+i] = pop();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28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exit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pt-BR" sz="1200">
                        <a:latin typeface="Cambria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SP = FP; FP = PPOP();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29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printi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imprime pop();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30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prints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s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pt-BR" sz="1200">
                        <a:latin typeface="Cambria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for (i=s; code[i] != 0; i++)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      imprime code[i]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31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trap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b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pt-BR" sz="1200">
                        <a:latin typeface="Cambria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Imprime msg de erro e para VM;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se b = 1, msg = “função sem return”;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2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>
                          <a:latin typeface="Cambria"/>
                          <a:ea typeface="WenQuanYi Micro Hei"/>
                          <a:cs typeface="Lohit Hindi"/>
                        </a:rPr>
                        <a:t>b = byte (8 bits), s = short (16), w = word (32)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0067" y="1376896"/>
            <a:ext cx="1267354" cy="116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6933" y="2220687"/>
            <a:ext cx="996421" cy="30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4559" y="2599267"/>
            <a:ext cx="2341077" cy="67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 r="65039"/>
          <a:stretch>
            <a:fillRect/>
          </a:stretch>
        </p:blipFill>
        <p:spPr bwMode="auto">
          <a:xfrm>
            <a:off x="220133" y="4886323"/>
            <a:ext cx="3031067" cy="16922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 l="78097" b="42026"/>
          <a:stretch>
            <a:fillRect/>
          </a:stretch>
        </p:blipFill>
        <p:spPr bwMode="auto">
          <a:xfrm>
            <a:off x="6925727" y="4869461"/>
            <a:ext cx="1902034" cy="981077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4" name="Grupo 13"/>
          <p:cNvGrpSpPr/>
          <p:nvPr/>
        </p:nvGrpSpPr>
        <p:grpSpPr>
          <a:xfrm>
            <a:off x="3200394" y="4869461"/>
            <a:ext cx="2667000" cy="1692275"/>
            <a:chOff x="3200394" y="4869461"/>
            <a:chExt cx="2667000" cy="169227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l="35197" r="34091"/>
            <a:stretch>
              <a:fillRect/>
            </a:stretch>
          </p:blipFill>
          <p:spPr bwMode="auto">
            <a:xfrm>
              <a:off x="3200394" y="4869461"/>
              <a:ext cx="2667000" cy="169227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3" name="Retângulo 12"/>
            <p:cNvSpPr/>
            <p:nvPr/>
          </p:nvSpPr>
          <p:spPr bwMode="auto">
            <a:xfrm>
              <a:off x="5181600" y="5113867"/>
              <a:ext cx="635000" cy="5249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 l="57135" r="21903"/>
          <a:stretch>
            <a:fillRect/>
          </a:stretch>
        </p:blipFill>
        <p:spPr bwMode="auto">
          <a:xfrm>
            <a:off x="5105394" y="4869461"/>
            <a:ext cx="1820333" cy="169227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11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VM uJVM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3.	</a:t>
            </a:r>
            <a:r>
              <a:rPr lang="de-AT" sz="2400" dirty="0" smtClean="0">
                <a:solidFill>
                  <a:srgbClr val="FF0000"/>
                </a:solidFill>
              </a:rPr>
              <a:t>Buffer de Código</a:t>
            </a:r>
            <a:endParaRPr lang="de-AT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Operandos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Funções &amp; Procedimentos (ou Métodos)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12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Buffer de Código</a:t>
            </a:r>
            <a:endParaRPr lang="de-AT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255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Estrutura</a:t>
            </a:r>
            <a:endParaRPr lang="de-AT" sz="1600" b="1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Vetor de bytes, que permite que certas instruções sejam corrigidas mais tarde</a:t>
            </a:r>
            <a:endParaRPr lang="de-AT" sz="16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b="1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Emissão de instruções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Simples, porque formato de instrução é simples</a:t>
            </a:r>
          </a:p>
          <a:p>
            <a:pPr marL="800100" lvl="1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load 2 = Code.put(Code.load); Code.put(2);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434" y="3742266"/>
            <a:ext cx="2829507" cy="288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388" y="2003980"/>
            <a:ext cx="5503333" cy="53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1963" y="2588684"/>
            <a:ext cx="295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13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VM uJVM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Buffer de Código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4.	</a:t>
            </a:r>
            <a:r>
              <a:rPr lang="de-AT" sz="2400" dirty="0" smtClean="0">
                <a:solidFill>
                  <a:srgbClr val="FF0000"/>
                </a:solidFill>
              </a:rPr>
              <a:t>Operandos</a:t>
            </a:r>
            <a:endParaRPr lang="de-AT" sz="240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Funções &amp; Procedimentos (ou Métodos)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14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Operandos durante a geração do código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516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Exemplo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Adição de dois valores	padrão de código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				</a:t>
            </a:r>
            <a:r>
              <a:rPr lang="de-AT" sz="1600" i="1" dirty="0" smtClean="0">
                <a:sym typeface="Wingdings" pitchFamily="2" charset="2"/>
              </a:rPr>
              <a:t>carregue operando 1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i="1" dirty="0" smtClean="0">
                <a:sym typeface="Wingdings" pitchFamily="2" charset="2"/>
              </a:rPr>
              <a:t>				carregue operando 2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i="1" dirty="0" smtClean="0">
                <a:sym typeface="Wingdings" pitchFamily="2" charset="2"/>
              </a:rPr>
              <a:t>				</a:t>
            </a:r>
            <a:r>
              <a:rPr lang="de-AT" sz="1600" b="1" i="1" dirty="0" smtClean="0">
                <a:sym typeface="Wingdings" pitchFamily="2" charset="2"/>
              </a:rPr>
              <a:t>add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Load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depende</a:t>
            </a:r>
            <a:r>
              <a:rPr lang="de-AT" sz="1600" b="1" dirty="0" smtClean="0">
                <a:sym typeface="Wingdings" pitchFamily="2" charset="2"/>
              </a:rPr>
              <a:t> de </a:t>
            </a:r>
            <a:r>
              <a:rPr lang="de-AT" sz="1600" b="1" dirty="0" err="1" smtClean="0">
                <a:sym typeface="Wingdings" pitchFamily="2" charset="2"/>
              </a:rPr>
              <a:t>operando</a:t>
            </a:r>
            <a:r>
              <a:rPr lang="de-AT" sz="1600" b="1" dirty="0" smtClean="0">
                <a:sym typeface="Wingdings" pitchFamily="2" charset="2"/>
              </a:rPr>
              <a:t> e pode gerar diferentes operações de carga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i="1" dirty="0" smtClean="0">
                <a:sym typeface="Wingdings" pitchFamily="2" charset="2"/>
              </a:rPr>
              <a:t>Operando</a:t>
            </a:r>
            <a:r>
              <a:rPr lang="de-AT" sz="1600" dirty="0" smtClean="0">
                <a:sym typeface="Wingdings" pitchFamily="2" charset="2"/>
              </a:rPr>
              <a:t>	</a:t>
            </a:r>
            <a:r>
              <a:rPr lang="de-AT" sz="1600" i="1" dirty="0" smtClean="0">
                <a:sym typeface="Wingdings" pitchFamily="2" charset="2"/>
              </a:rPr>
              <a:t>Intrução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Constante	const val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Variável local	load a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Variável global	getstatic a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Vetor	aload	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Valor vindo da pilha	-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Para determinar que operação deveria ser usada, usaremos um descritor.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2" y="2047321"/>
            <a:ext cx="1341967" cy="7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Exemplo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Variável local x no </a:t>
            </a:r>
            <a:r>
              <a:rPr lang="de-AT" sz="1600" i="1" dirty="0" smtClean="0">
                <a:sym typeface="Wingdings" pitchFamily="2" charset="2"/>
              </a:rPr>
              <a:t>stack frame</a:t>
            </a:r>
            <a:r>
              <a:rPr lang="de-AT" sz="1600" dirty="0" smtClean="0">
                <a:sym typeface="Wingdings" pitchFamily="2" charset="2"/>
              </a:rPr>
              <a:t> é carregada para pilha de expressões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760" y="2446872"/>
            <a:ext cx="1943729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24321"/>
          <a:stretch>
            <a:fillRect/>
          </a:stretch>
        </p:blipFill>
        <p:spPr bwMode="auto">
          <a:xfrm>
            <a:off x="1938849" y="4809366"/>
            <a:ext cx="1837267" cy="11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 bwMode="auto">
          <a:xfrm>
            <a:off x="4428042" y="3014139"/>
            <a:ext cx="840593" cy="7408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categoria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endereço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5274717" y="3014139"/>
            <a:ext cx="590524" cy="74084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Local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893706" y="427566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 smtClean="0">
                <a:solidFill>
                  <a:schemeClr val="accent6"/>
                </a:solidFill>
              </a:rPr>
              <a:t>load</a:t>
            </a:r>
            <a:r>
              <a:rPr lang="pt-BR" sz="1600" i="1" dirty="0" smtClean="0">
                <a:solidFill>
                  <a:schemeClr val="accent6"/>
                </a:solidFill>
              </a:rPr>
              <a:t> 2</a:t>
            </a:r>
            <a:endParaRPr lang="pt-BR" sz="1600" i="1" dirty="0">
              <a:solidFill>
                <a:schemeClr val="accent6"/>
              </a:solidFill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4461906" y="5012272"/>
            <a:ext cx="840593" cy="7408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categoria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endereço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5308581" y="5012272"/>
            <a:ext cx="550448" cy="74084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Pilha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---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595517" y="222673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Descritor de </a:t>
            </a:r>
          </a:p>
          <a:p>
            <a:r>
              <a:rPr lang="pt-BR" dirty="0" err="1" smtClean="0"/>
              <a:t>operandos</a:t>
            </a:r>
            <a:endParaRPr lang="pt-BR" dirty="0"/>
          </a:p>
        </p:txBody>
      </p:sp>
      <p:cxnSp>
        <p:nvCxnSpPr>
          <p:cNvPr id="14" name="Conector de seta reta 13"/>
          <p:cNvCxnSpPr>
            <a:stCxn id="12" idx="1"/>
          </p:cNvCxnSpPr>
          <p:nvPr/>
        </p:nvCxnSpPr>
        <p:spPr bwMode="auto">
          <a:xfrm flipH="1">
            <a:off x="6019784" y="2549905"/>
            <a:ext cx="575733" cy="3795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upo 33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35" name="CaixaDeTexto 3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2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 que faz o Gerador de Código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221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Geração de instruções de máquina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- selecionar as instruções corretas</a:t>
            </a:r>
            <a:br>
              <a:rPr lang="de-AT" sz="1600" dirty="0" smtClean="0"/>
            </a:br>
            <a:r>
              <a:rPr lang="de-AT" sz="1600" dirty="0" smtClean="0"/>
              <a:t>- selecionar os modos de endereçamento corretos</a:t>
            </a:r>
          </a:p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Traduzir estruturas de controle (while, for, if, ...) em saltos (jumps)</a:t>
            </a: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Alocar o </a:t>
            </a:r>
            <a:r>
              <a:rPr lang="de-AT" sz="1600" b="1" i="1" dirty="0" smtClean="0">
                <a:sym typeface="Wingdings" pitchFamily="2" charset="2"/>
              </a:rPr>
              <a:t>stack frame </a:t>
            </a:r>
            <a:r>
              <a:rPr lang="de-AT" sz="1600" b="1" dirty="0" smtClean="0">
                <a:sym typeface="Wingdings" pitchFamily="2" charset="2"/>
              </a:rPr>
              <a:t>para variáveis locais</a:t>
            </a:r>
          </a:p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Fazer otimizações</a:t>
            </a:r>
          </a:p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Gravar o código objeto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upo 33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35" name="CaixaDeTexto 3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upo 38"/>
          <p:cNvGrpSpPr/>
          <p:nvPr/>
        </p:nvGrpSpPr>
        <p:grpSpPr>
          <a:xfrm>
            <a:off x="4411130" y="4969924"/>
            <a:ext cx="647934" cy="338554"/>
            <a:chOff x="1363129" y="4817524"/>
            <a:chExt cx="647934" cy="338554"/>
          </a:xfrm>
          <a:noFill/>
        </p:grpSpPr>
        <p:sp>
          <p:nvSpPr>
            <p:cNvPr id="40" name="CaixaDeTexto 39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upo 33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35" name="CaixaDeTexto 3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upo 38"/>
          <p:cNvGrpSpPr/>
          <p:nvPr/>
        </p:nvGrpSpPr>
        <p:grpSpPr>
          <a:xfrm>
            <a:off x="4411130" y="4969924"/>
            <a:ext cx="647934" cy="338554"/>
            <a:chOff x="1363129" y="4817524"/>
            <a:chExt cx="647934" cy="338554"/>
          </a:xfrm>
          <a:noFill/>
        </p:grpSpPr>
        <p:sp>
          <p:nvSpPr>
            <p:cNvPr id="40" name="CaixaDeTexto 39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upo 43"/>
          <p:cNvGrpSpPr/>
          <p:nvPr/>
        </p:nvGrpSpPr>
        <p:grpSpPr>
          <a:xfrm>
            <a:off x="4588930" y="4343390"/>
            <a:ext cx="647934" cy="338554"/>
            <a:chOff x="1363129" y="4817524"/>
            <a:chExt cx="647934" cy="338554"/>
          </a:xfrm>
          <a:noFill/>
        </p:grpSpPr>
        <p:sp>
          <p:nvSpPr>
            <p:cNvPr id="45" name="CaixaDeTexto 4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47" name="Conector de seta reta 4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upo 33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35" name="CaixaDeTexto 3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upo 38"/>
          <p:cNvGrpSpPr/>
          <p:nvPr/>
        </p:nvGrpSpPr>
        <p:grpSpPr>
          <a:xfrm>
            <a:off x="4411130" y="4969924"/>
            <a:ext cx="647934" cy="338554"/>
            <a:chOff x="1363129" y="4817524"/>
            <a:chExt cx="647934" cy="338554"/>
          </a:xfrm>
          <a:noFill/>
        </p:grpSpPr>
        <p:sp>
          <p:nvSpPr>
            <p:cNvPr id="40" name="CaixaDeTexto 39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upo 43"/>
          <p:cNvGrpSpPr/>
          <p:nvPr/>
        </p:nvGrpSpPr>
        <p:grpSpPr>
          <a:xfrm>
            <a:off x="4588930" y="4343390"/>
            <a:ext cx="647934" cy="338554"/>
            <a:chOff x="1363129" y="4817524"/>
            <a:chExt cx="647934" cy="338554"/>
          </a:xfrm>
          <a:noFill/>
        </p:grpSpPr>
        <p:sp>
          <p:nvSpPr>
            <p:cNvPr id="45" name="CaixaDeTexto 4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47" name="Conector de seta reta 4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upo 50"/>
          <p:cNvGrpSpPr/>
          <p:nvPr/>
        </p:nvGrpSpPr>
        <p:grpSpPr>
          <a:xfrm>
            <a:off x="4402662" y="3843873"/>
            <a:ext cx="556563" cy="338554"/>
            <a:chOff x="1363129" y="4817524"/>
            <a:chExt cx="556563" cy="338554"/>
          </a:xfrm>
          <a:noFill/>
        </p:grpSpPr>
        <p:sp>
          <p:nvSpPr>
            <p:cNvPr id="52" name="CaixaDeTexto 51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53" name="Conector de seta reta 5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5" name="Elipse 54"/>
          <p:cNvSpPr/>
          <p:nvPr/>
        </p:nvSpPr>
        <p:spPr bwMode="auto">
          <a:xfrm>
            <a:off x="3928533" y="385233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6" name="Elipse 55"/>
          <p:cNvSpPr/>
          <p:nvPr/>
        </p:nvSpPr>
        <p:spPr bwMode="auto">
          <a:xfrm>
            <a:off x="643472" y="452966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999050" y="4478858"/>
            <a:ext cx="95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1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upo 33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35" name="CaixaDeTexto 3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upo 50"/>
          <p:cNvGrpSpPr/>
          <p:nvPr/>
        </p:nvGrpSpPr>
        <p:grpSpPr>
          <a:xfrm>
            <a:off x="4402662" y="3843873"/>
            <a:ext cx="556563" cy="338554"/>
            <a:chOff x="1363129" y="4817524"/>
            <a:chExt cx="556563" cy="338554"/>
          </a:xfrm>
          <a:noFill/>
        </p:grpSpPr>
        <p:sp>
          <p:nvSpPr>
            <p:cNvPr id="52" name="CaixaDeTexto 51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53" name="Conector de seta reta 5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5" name="Elipse 54"/>
          <p:cNvSpPr/>
          <p:nvPr/>
        </p:nvSpPr>
        <p:spPr bwMode="auto">
          <a:xfrm>
            <a:off x="3928533" y="385233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6" name="Elipse 55"/>
          <p:cNvSpPr/>
          <p:nvPr/>
        </p:nvSpPr>
        <p:spPr bwMode="auto">
          <a:xfrm>
            <a:off x="643472" y="452966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5698063" y="4868340"/>
            <a:ext cx="556563" cy="338554"/>
            <a:chOff x="1363129" y="4817524"/>
            <a:chExt cx="556563" cy="338554"/>
          </a:xfrm>
          <a:noFill/>
        </p:grpSpPr>
        <p:sp>
          <p:nvSpPr>
            <p:cNvPr id="51" name="CaixaDeTexto 50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0" name="Grupo 59"/>
          <p:cNvGrpSpPr/>
          <p:nvPr/>
        </p:nvGrpSpPr>
        <p:grpSpPr>
          <a:xfrm>
            <a:off x="5791196" y="6112924"/>
            <a:ext cx="647934" cy="338554"/>
            <a:chOff x="1363129" y="4817524"/>
            <a:chExt cx="647934" cy="338554"/>
          </a:xfrm>
          <a:noFill/>
        </p:grpSpPr>
        <p:sp>
          <p:nvSpPr>
            <p:cNvPr id="61" name="CaixaDeTexto 60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63" name="Conector de seta reta 6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upo 63"/>
          <p:cNvGrpSpPr/>
          <p:nvPr/>
        </p:nvGrpSpPr>
        <p:grpSpPr>
          <a:xfrm>
            <a:off x="5952063" y="5444058"/>
            <a:ext cx="647934" cy="338554"/>
            <a:chOff x="1363129" y="4817524"/>
            <a:chExt cx="647934" cy="338554"/>
          </a:xfrm>
          <a:noFill/>
        </p:grpSpPr>
        <p:sp>
          <p:nvSpPr>
            <p:cNvPr id="65" name="CaixaDeTexto 6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66" name="Conector de seta reta 65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7" name="Elipse 66"/>
          <p:cNvSpPr/>
          <p:nvPr/>
        </p:nvSpPr>
        <p:spPr bwMode="auto">
          <a:xfrm>
            <a:off x="5249333" y="49021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999050" y="4478858"/>
            <a:ext cx="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1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2</a:t>
            </a:r>
          </a:p>
        </p:txBody>
      </p:sp>
      <p:sp>
        <p:nvSpPr>
          <p:cNvPr id="71" name="Elipse 70"/>
          <p:cNvSpPr/>
          <p:nvPr/>
        </p:nvSpPr>
        <p:spPr bwMode="auto">
          <a:xfrm>
            <a:off x="651933" y="4826001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grpSp>
        <p:nvGrpSpPr>
          <p:cNvPr id="72" name="Grupo 38"/>
          <p:cNvGrpSpPr/>
          <p:nvPr/>
        </p:nvGrpSpPr>
        <p:grpSpPr>
          <a:xfrm>
            <a:off x="4411130" y="4978391"/>
            <a:ext cx="647934" cy="338554"/>
            <a:chOff x="1363129" y="4817524"/>
            <a:chExt cx="647934" cy="338554"/>
          </a:xfrm>
          <a:noFill/>
        </p:grpSpPr>
        <p:sp>
          <p:nvSpPr>
            <p:cNvPr id="73" name="CaixaDeTexto 72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4" name="Conector de seta reta 73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5" name="Grupo 43"/>
          <p:cNvGrpSpPr/>
          <p:nvPr/>
        </p:nvGrpSpPr>
        <p:grpSpPr>
          <a:xfrm>
            <a:off x="4588930" y="4351857"/>
            <a:ext cx="647934" cy="338554"/>
            <a:chOff x="1363129" y="4817524"/>
            <a:chExt cx="647934" cy="338554"/>
          </a:xfrm>
          <a:noFill/>
        </p:grpSpPr>
        <p:sp>
          <p:nvSpPr>
            <p:cNvPr id="76" name="CaixaDeTexto 75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upo 33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35" name="CaixaDeTexto 3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upo 50"/>
          <p:cNvGrpSpPr/>
          <p:nvPr/>
        </p:nvGrpSpPr>
        <p:grpSpPr>
          <a:xfrm>
            <a:off x="4402662" y="3843873"/>
            <a:ext cx="556563" cy="338554"/>
            <a:chOff x="1363129" y="4817524"/>
            <a:chExt cx="556563" cy="338554"/>
          </a:xfrm>
          <a:noFill/>
        </p:grpSpPr>
        <p:sp>
          <p:nvSpPr>
            <p:cNvPr id="52" name="CaixaDeTexto 51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53" name="Conector de seta reta 5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5" name="Elipse 54"/>
          <p:cNvSpPr/>
          <p:nvPr/>
        </p:nvSpPr>
        <p:spPr bwMode="auto">
          <a:xfrm>
            <a:off x="3928533" y="385233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6" name="Elipse 55"/>
          <p:cNvSpPr/>
          <p:nvPr/>
        </p:nvSpPr>
        <p:spPr bwMode="auto">
          <a:xfrm>
            <a:off x="643472" y="452966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grpSp>
        <p:nvGrpSpPr>
          <p:cNvPr id="10" name="Grupo 48"/>
          <p:cNvGrpSpPr/>
          <p:nvPr/>
        </p:nvGrpSpPr>
        <p:grpSpPr>
          <a:xfrm>
            <a:off x="5698063" y="4868340"/>
            <a:ext cx="556563" cy="338554"/>
            <a:chOff x="1363129" y="4817524"/>
            <a:chExt cx="556563" cy="338554"/>
          </a:xfrm>
          <a:noFill/>
        </p:grpSpPr>
        <p:sp>
          <p:nvSpPr>
            <p:cNvPr id="51" name="CaixaDeTexto 50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7" name="Elipse 66"/>
          <p:cNvSpPr/>
          <p:nvPr/>
        </p:nvSpPr>
        <p:spPr bwMode="auto">
          <a:xfrm>
            <a:off x="5249333" y="49021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71" name="Elipse 70"/>
          <p:cNvSpPr/>
          <p:nvPr/>
        </p:nvSpPr>
        <p:spPr bwMode="auto">
          <a:xfrm>
            <a:off x="651933" y="4826001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7289796" y="4876806"/>
            <a:ext cx="556563" cy="338554"/>
            <a:chOff x="1363129" y="4817524"/>
            <a:chExt cx="556563" cy="338554"/>
          </a:xfrm>
          <a:noFill/>
        </p:grpSpPr>
        <p:sp>
          <p:nvSpPr>
            <p:cNvPr id="64" name="CaixaDeTexto 63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2" name="Conector de seta reta 71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3" name="Grupo 72"/>
          <p:cNvGrpSpPr/>
          <p:nvPr/>
        </p:nvGrpSpPr>
        <p:grpSpPr>
          <a:xfrm>
            <a:off x="7501463" y="5460990"/>
            <a:ext cx="686406" cy="338554"/>
            <a:chOff x="1363129" y="4817524"/>
            <a:chExt cx="686406" cy="338554"/>
          </a:xfrm>
          <a:noFill/>
        </p:grpSpPr>
        <p:sp>
          <p:nvSpPr>
            <p:cNvPr id="74" name="CaixaDeTexto 73"/>
            <p:cNvSpPr txBox="1"/>
            <p:nvPr/>
          </p:nvSpPr>
          <p:spPr>
            <a:xfrm>
              <a:off x="1363129" y="4817524"/>
              <a:ext cx="68640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Const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3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5" name="Conector de seta reta 74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6" name="Grupo 75"/>
          <p:cNvGrpSpPr/>
          <p:nvPr/>
        </p:nvGrpSpPr>
        <p:grpSpPr>
          <a:xfrm>
            <a:off x="7357530" y="6095990"/>
            <a:ext cx="686406" cy="338554"/>
            <a:chOff x="1363129" y="4817524"/>
            <a:chExt cx="686406" cy="338554"/>
          </a:xfrm>
          <a:noFill/>
        </p:grpSpPr>
        <p:sp>
          <p:nvSpPr>
            <p:cNvPr id="77" name="CaixaDeTexto 76"/>
            <p:cNvSpPr txBox="1"/>
            <p:nvPr/>
          </p:nvSpPr>
          <p:spPr>
            <a:xfrm>
              <a:off x="1363129" y="4817524"/>
              <a:ext cx="68640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Const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3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8" name="Conector de seta reta 77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9" name="Elipse 78"/>
          <p:cNvSpPr/>
          <p:nvPr/>
        </p:nvSpPr>
        <p:spPr bwMode="auto">
          <a:xfrm>
            <a:off x="6832601" y="4885265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81" name="Elipse 80"/>
          <p:cNvSpPr/>
          <p:nvPr/>
        </p:nvSpPr>
        <p:spPr bwMode="auto">
          <a:xfrm>
            <a:off x="651933" y="5122346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999050" y="4478858"/>
            <a:ext cx="95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1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2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const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3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</p:txBody>
      </p:sp>
      <p:grpSp>
        <p:nvGrpSpPr>
          <p:cNvPr id="91" name="Grupo 90"/>
          <p:cNvGrpSpPr/>
          <p:nvPr/>
        </p:nvGrpSpPr>
        <p:grpSpPr>
          <a:xfrm>
            <a:off x="5791196" y="6104457"/>
            <a:ext cx="647934" cy="338554"/>
            <a:chOff x="1363129" y="4817524"/>
            <a:chExt cx="647934" cy="338554"/>
          </a:xfrm>
          <a:noFill/>
        </p:grpSpPr>
        <p:sp>
          <p:nvSpPr>
            <p:cNvPr id="92" name="CaixaDeTexto 91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3" name="Conector de seta reta 9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4" name="Grupo 93"/>
          <p:cNvGrpSpPr/>
          <p:nvPr/>
        </p:nvGrpSpPr>
        <p:grpSpPr>
          <a:xfrm>
            <a:off x="5952063" y="5435591"/>
            <a:ext cx="647934" cy="338554"/>
            <a:chOff x="1363129" y="4817524"/>
            <a:chExt cx="647934" cy="338554"/>
          </a:xfrm>
          <a:noFill/>
        </p:grpSpPr>
        <p:sp>
          <p:nvSpPr>
            <p:cNvPr id="95" name="CaixaDeTexto 9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6" name="Conector de seta reta 95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7" name="Grupo 38"/>
          <p:cNvGrpSpPr/>
          <p:nvPr/>
        </p:nvGrpSpPr>
        <p:grpSpPr>
          <a:xfrm>
            <a:off x="4411130" y="4969924"/>
            <a:ext cx="647934" cy="338554"/>
            <a:chOff x="1363129" y="4817524"/>
            <a:chExt cx="647934" cy="338554"/>
          </a:xfrm>
          <a:noFill/>
        </p:grpSpPr>
        <p:sp>
          <p:nvSpPr>
            <p:cNvPr id="98" name="CaixaDeTexto 9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9" name="Conector de seta reta 9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0" name="Grupo 43"/>
          <p:cNvGrpSpPr/>
          <p:nvPr/>
        </p:nvGrpSpPr>
        <p:grpSpPr>
          <a:xfrm>
            <a:off x="4588930" y="4343390"/>
            <a:ext cx="647934" cy="338554"/>
            <a:chOff x="1363129" y="4817524"/>
            <a:chExt cx="647934" cy="338554"/>
          </a:xfrm>
          <a:noFill/>
        </p:grpSpPr>
        <p:sp>
          <p:nvSpPr>
            <p:cNvPr id="101" name="CaixaDeTexto 100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02" name="Conector de seta reta 101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upo 33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35" name="CaixaDeTexto 3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upo 50"/>
          <p:cNvGrpSpPr/>
          <p:nvPr/>
        </p:nvGrpSpPr>
        <p:grpSpPr>
          <a:xfrm>
            <a:off x="4402662" y="3843873"/>
            <a:ext cx="556563" cy="338554"/>
            <a:chOff x="1363129" y="4817524"/>
            <a:chExt cx="556563" cy="338554"/>
          </a:xfrm>
          <a:noFill/>
        </p:grpSpPr>
        <p:sp>
          <p:nvSpPr>
            <p:cNvPr id="52" name="CaixaDeTexto 51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53" name="Conector de seta reta 5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5" name="Elipse 54"/>
          <p:cNvSpPr/>
          <p:nvPr/>
        </p:nvSpPr>
        <p:spPr bwMode="auto">
          <a:xfrm>
            <a:off x="3928533" y="385233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6" name="Elipse 55"/>
          <p:cNvSpPr/>
          <p:nvPr/>
        </p:nvSpPr>
        <p:spPr bwMode="auto">
          <a:xfrm>
            <a:off x="643472" y="452966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grpSp>
        <p:nvGrpSpPr>
          <p:cNvPr id="10" name="Grupo 48"/>
          <p:cNvGrpSpPr/>
          <p:nvPr/>
        </p:nvGrpSpPr>
        <p:grpSpPr>
          <a:xfrm>
            <a:off x="5698063" y="4868340"/>
            <a:ext cx="556563" cy="338554"/>
            <a:chOff x="1363129" y="4817524"/>
            <a:chExt cx="556563" cy="338554"/>
          </a:xfrm>
          <a:noFill/>
        </p:grpSpPr>
        <p:sp>
          <p:nvSpPr>
            <p:cNvPr id="51" name="CaixaDeTexto 50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7" name="Elipse 66"/>
          <p:cNvSpPr/>
          <p:nvPr/>
        </p:nvSpPr>
        <p:spPr bwMode="auto">
          <a:xfrm>
            <a:off x="5249333" y="49021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71" name="Elipse 70"/>
          <p:cNvSpPr/>
          <p:nvPr/>
        </p:nvSpPr>
        <p:spPr bwMode="auto">
          <a:xfrm>
            <a:off x="651933" y="4826001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grpSp>
        <p:nvGrpSpPr>
          <p:cNvPr id="13" name="Grupo 59"/>
          <p:cNvGrpSpPr/>
          <p:nvPr/>
        </p:nvGrpSpPr>
        <p:grpSpPr>
          <a:xfrm>
            <a:off x="7289796" y="4876806"/>
            <a:ext cx="556563" cy="338554"/>
            <a:chOff x="1363129" y="4817524"/>
            <a:chExt cx="556563" cy="338554"/>
          </a:xfrm>
          <a:noFill/>
        </p:grpSpPr>
        <p:sp>
          <p:nvSpPr>
            <p:cNvPr id="64" name="CaixaDeTexto 63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2" name="Conector de seta reta 71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9" name="Elipse 78"/>
          <p:cNvSpPr/>
          <p:nvPr/>
        </p:nvSpPr>
        <p:spPr bwMode="auto">
          <a:xfrm>
            <a:off x="6832601" y="4885265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81" name="Elipse 80"/>
          <p:cNvSpPr/>
          <p:nvPr/>
        </p:nvSpPr>
        <p:spPr bwMode="auto">
          <a:xfrm>
            <a:off x="651933" y="5122346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3</a:t>
            </a:r>
          </a:p>
        </p:txBody>
      </p:sp>
      <p:grpSp>
        <p:nvGrpSpPr>
          <p:cNvPr id="29" name="Grupo 81"/>
          <p:cNvGrpSpPr/>
          <p:nvPr/>
        </p:nvGrpSpPr>
        <p:grpSpPr>
          <a:xfrm>
            <a:off x="6790262" y="4470406"/>
            <a:ext cx="556563" cy="338554"/>
            <a:chOff x="1363129" y="4817524"/>
            <a:chExt cx="556563" cy="338554"/>
          </a:xfrm>
          <a:noFill/>
        </p:grpSpPr>
        <p:sp>
          <p:nvSpPr>
            <p:cNvPr id="83" name="CaixaDeTexto 82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4" name="Conector de seta reta 83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o 84"/>
          <p:cNvGrpSpPr/>
          <p:nvPr/>
        </p:nvGrpSpPr>
        <p:grpSpPr>
          <a:xfrm>
            <a:off x="6773329" y="4123273"/>
            <a:ext cx="556563" cy="338554"/>
            <a:chOff x="1363129" y="4817524"/>
            <a:chExt cx="556563" cy="338554"/>
          </a:xfrm>
          <a:noFill/>
        </p:grpSpPr>
        <p:sp>
          <p:nvSpPr>
            <p:cNvPr id="86" name="CaixaDeTexto 85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7" name="Conector de seta reta 8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8" name="Elipse 87"/>
          <p:cNvSpPr/>
          <p:nvPr/>
        </p:nvSpPr>
        <p:spPr bwMode="auto">
          <a:xfrm>
            <a:off x="6426200" y="44957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999050" y="4478858"/>
            <a:ext cx="956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1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2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const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3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mul</a:t>
            </a:r>
            <a:endParaRPr lang="pt-BR" sz="16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90" name="Elipse 89"/>
          <p:cNvSpPr/>
          <p:nvPr/>
        </p:nvSpPr>
        <p:spPr bwMode="auto">
          <a:xfrm>
            <a:off x="660394" y="5418685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4</a:t>
            </a:r>
          </a:p>
        </p:txBody>
      </p:sp>
      <p:grpSp>
        <p:nvGrpSpPr>
          <p:cNvPr id="80" name="Grupo 79"/>
          <p:cNvGrpSpPr/>
          <p:nvPr/>
        </p:nvGrpSpPr>
        <p:grpSpPr>
          <a:xfrm>
            <a:off x="5791196" y="6104457"/>
            <a:ext cx="647934" cy="338554"/>
            <a:chOff x="1363129" y="4817524"/>
            <a:chExt cx="647934" cy="338554"/>
          </a:xfrm>
          <a:noFill/>
        </p:grpSpPr>
        <p:sp>
          <p:nvSpPr>
            <p:cNvPr id="82" name="CaixaDeTexto 81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5" name="Conector de seta reta 84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1" name="Grupo 90"/>
          <p:cNvGrpSpPr/>
          <p:nvPr/>
        </p:nvGrpSpPr>
        <p:grpSpPr>
          <a:xfrm>
            <a:off x="5952063" y="5435591"/>
            <a:ext cx="647934" cy="338554"/>
            <a:chOff x="1363129" y="4817524"/>
            <a:chExt cx="647934" cy="338554"/>
          </a:xfrm>
          <a:noFill/>
        </p:grpSpPr>
        <p:sp>
          <p:nvSpPr>
            <p:cNvPr id="92" name="CaixaDeTexto 91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3" name="Conector de seta reta 9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4" name="Grupo 38"/>
          <p:cNvGrpSpPr/>
          <p:nvPr/>
        </p:nvGrpSpPr>
        <p:grpSpPr>
          <a:xfrm>
            <a:off x="4411130" y="4969924"/>
            <a:ext cx="647934" cy="338554"/>
            <a:chOff x="1363129" y="4817524"/>
            <a:chExt cx="647934" cy="338554"/>
          </a:xfrm>
          <a:noFill/>
        </p:grpSpPr>
        <p:sp>
          <p:nvSpPr>
            <p:cNvPr id="95" name="CaixaDeTexto 94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6" name="Conector de seta reta 95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7" name="Grupo 43"/>
          <p:cNvGrpSpPr/>
          <p:nvPr/>
        </p:nvGrpSpPr>
        <p:grpSpPr>
          <a:xfrm>
            <a:off x="4588930" y="4343390"/>
            <a:ext cx="647934" cy="338554"/>
            <a:chOff x="1363129" y="4817524"/>
            <a:chExt cx="647934" cy="338554"/>
          </a:xfrm>
          <a:noFill/>
        </p:grpSpPr>
        <p:sp>
          <p:nvSpPr>
            <p:cNvPr id="98" name="CaixaDeTexto 9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9" name="Conector de seta reta 9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0" name="Grupo 99"/>
          <p:cNvGrpSpPr/>
          <p:nvPr/>
        </p:nvGrpSpPr>
        <p:grpSpPr>
          <a:xfrm>
            <a:off x="7501463" y="5460990"/>
            <a:ext cx="686406" cy="338554"/>
            <a:chOff x="1363129" y="4817524"/>
            <a:chExt cx="686406" cy="338554"/>
          </a:xfrm>
          <a:noFill/>
        </p:grpSpPr>
        <p:sp>
          <p:nvSpPr>
            <p:cNvPr id="101" name="CaixaDeTexto 100"/>
            <p:cNvSpPr txBox="1"/>
            <p:nvPr/>
          </p:nvSpPr>
          <p:spPr>
            <a:xfrm>
              <a:off x="1363129" y="4817524"/>
              <a:ext cx="68640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Const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3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02" name="Conector de seta reta 101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3" name="Grupo 102"/>
          <p:cNvGrpSpPr/>
          <p:nvPr/>
        </p:nvGrpSpPr>
        <p:grpSpPr>
          <a:xfrm>
            <a:off x="7357530" y="6095990"/>
            <a:ext cx="686406" cy="338554"/>
            <a:chOff x="1363129" y="4817524"/>
            <a:chExt cx="686406" cy="338554"/>
          </a:xfrm>
          <a:noFill/>
        </p:grpSpPr>
        <p:sp>
          <p:nvSpPr>
            <p:cNvPr id="104" name="CaixaDeTexto 103"/>
            <p:cNvSpPr txBox="1"/>
            <p:nvPr/>
          </p:nvSpPr>
          <p:spPr>
            <a:xfrm>
              <a:off x="1363129" y="4817524"/>
              <a:ext cx="68640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Const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3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05" name="Conector de seta reta 104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5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upo 80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82" name="CaixaDeTexto 81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3" name="Conector de seta reta 8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upo 83"/>
          <p:cNvGrpSpPr/>
          <p:nvPr/>
        </p:nvGrpSpPr>
        <p:grpSpPr>
          <a:xfrm>
            <a:off x="5587996" y="3158073"/>
            <a:ext cx="556563" cy="338554"/>
            <a:chOff x="1363129" y="4817524"/>
            <a:chExt cx="556563" cy="338554"/>
          </a:xfrm>
          <a:noFill/>
        </p:grpSpPr>
        <p:sp>
          <p:nvSpPr>
            <p:cNvPr id="85" name="CaixaDeTexto 84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6" name="Conector de seta reta 85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upo 86"/>
          <p:cNvGrpSpPr/>
          <p:nvPr/>
        </p:nvGrpSpPr>
        <p:grpSpPr>
          <a:xfrm>
            <a:off x="4402662" y="3843873"/>
            <a:ext cx="556563" cy="338554"/>
            <a:chOff x="1363129" y="4817524"/>
            <a:chExt cx="556563" cy="338554"/>
          </a:xfrm>
          <a:noFill/>
        </p:grpSpPr>
        <p:sp>
          <p:nvSpPr>
            <p:cNvPr id="88" name="CaixaDeTexto 87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9" name="Conector de seta reta 8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upo 89"/>
          <p:cNvGrpSpPr/>
          <p:nvPr/>
        </p:nvGrpSpPr>
        <p:grpSpPr>
          <a:xfrm>
            <a:off x="6790262" y="4470406"/>
            <a:ext cx="556563" cy="338554"/>
            <a:chOff x="1363129" y="4817524"/>
            <a:chExt cx="556563" cy="338554"/>
          </a:xfrm>
          <a:noFill/>
        </p:grpSpPr>
        <p:sp>
          <p:nvSpPr>
            <p:cNvPr id="91" name="CaixaDeTexto 90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2" name="Conector de seta reta 91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upo 92"/>
          <p:cNvGrpSpPr/>
          <p:nvPr/>
        </p:nvGrpSpPr>
        <p:grpSpPr>
          <a:xfrm>
            <a:off x="6773329" y="4123273"/>
            <a:ext cx="556563" cy="338554"/>
            <a:chOff x="1363129" y="4817524"/>
            <a:chExt cx="556563" cy="338554"/>
          </a:xfrm>
          <a:noFill/>
        </p:grpSpPr>
        <p:sp>
          <p:nvSpPr>
            <p:cNvPr id="94" name="CaixaDeTexto 93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" name="Grupo 95"/>
          <p:cNvGrpSpPr/>
          <p:nvPr/>
        </p:nvGrpSpPr>
        <p:grpSpPr>
          <a:xfrm>
            <a:off x="5596462" y="3437473"/>
            <a:ext cx="556563" cy="338554"/>
            <a:chOff x="1363129" y="4817524"/>
            <a:chExt cx="556563" cy="338554"/>
          </a:xfrm>
          <a:noFill/>
        </p:grpSpPr>
        <p:sp>
          <p:nvSpPr>
            <p:cNvPr id="97" name="CaixaDeTexto 96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upo 98"/>
          <p:cNvGrpSpPr/>
          <p:nvPr/>
        </p:nvGrpSpPr>
        <p:grpSpPr>
          <a:xfrm>
            <a:off x="5698063" y="4868340"/>
            <a:ext cx="556563" cy="338554"/>
            <a:chOff x="1363129" y="4817524"/>
            <a:chExt cx="556563" cy="338554"/>
          </a:xfrm>
          <a:noFill/>
        </p:grpSpPr>
        <p:sp>
          <p:nvSpPr>
            <p:cNvPr id="100" name="CaixaDeTexto 99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01" name="Conector de seta reta 100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upo 101"/>
          <p:cNvGrpSpPr/>
          <p:nvPr/>
        </p:nvGrpSpPr>
        <p:grpSpPr>
          <a:xfrm>
            <a:off x="7289796" y="4876806"/>
            <a:ext cx="556563" cy="338554"/>
            <a:chOff x="1363129" y="4817524"/>
            <a:chExt cx="556563" cy="338554"/>
          </a:xfrm>
          <a:noFill/>
        </p:grpSpPr>
        <p:sp>
          <p:nvSpPr>
            <p:cNvPr id="103" name="CaixaDeTexto 102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04" name="Conector de seta reta 103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3" name="Elipse 132"/>
          <p:cNvSpPr/>
          <p:nvPr/>
        </p:nvSpPr>
        <p:spPr bwMode="auto">
          <a:xfrm>
            <a:off x="643472" y="452966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34" name="Elipse 133"/>
          <p:cNvSpPr/>
          <p:nvPr/>
        </p:nvSpPr>
        <p:spPr bwMode="auto">
          <a:xfrm>
            <a:off x="3928533" y="385233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35" name="Elipse 134"/>
          <p:cNvSpPr/>
          <p:nvPr/>
        </p:nvSpPr>
        <p:spPr bwMode="auto">
          <a:xfrm>
            <a:off x="5249333" y="49021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36" name="Elipse 135"/>
          <p:cNvSpPr/>
          <p:nvPr/>
        </p:nvSpPr>
        <p:spPr bwMode="auto">
          <a:xfrm>
            <a:off x="6832601" y="4885265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37" name="Elipse 136"/>
          <p:cNvSpPr/>
          <p:nvPr/>
        </p:nvSpPr>
        <p:spPr bwMode="auto">
          <a:xfrm>
            <a:off x="6426200" y="44957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38" name="Elipse 137"/>
          <p:cNvSpPr/>
          <p:nvPr/>
        </p:nvSpPr>
        <p:spPr bwMode="auto">
          <a:xfrm>
            <a:off x="5266267" y="34797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141" name="CaixaDeTexto 140"/>
          <p:cNvSpPr txBox="1"/>
          <p:nvPr/>
        </p:nvSpPr>
        <p:spPr>
          <a:xfrm>
            <a:off x="999050" y="4478858"/>
            <a:ext cx="956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1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2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const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3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mul</a:t>
            </a:r>
            <a:endParaRPr lang="pt-BR" sz="16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add</a:t>
            </a:r>
            <a:endParaRPr lang="pt-BR" sz="16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42" name="Elipse 141"/>
          <p:cNvSpPr/>
          <p:nvPr/>
        </p:nvSpPr>
        <p:spPr bwMode="auto">
          <a:xfrm>
            <a:off x="651933" y="4826001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43" name="Elipse 142"/>
          <p:cNvSpPr/>
          <p:nvPr/>
        </p:nvSpPr>
        <p:spPr bwMode="auto">
          <a:xfrm>
            <a:off x="651933" y="5122346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44" name="Elipse 143"/>
          <p:cNvSpPr/>
          <p:nvPr/>
        </p:nvSpPr>
        <p:spPr bwMode="auto">
          <a:xfrm>
            <a:off x="660394" y="5418685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45" name="Elipse 144"/>
          <p:cNvSpPr/>
          <p:nvPr/>
        </p:nvSpPr>
        <p:spPr bwMode="auto">
          <a:xfrm>
            <a:off x="660394" y="5715030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5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5791196" y="6104457"/>
            <a:ext cx="647934" cy="338554"/>
            <a:chOff x="1363129" y="4817524"/>
            <a:chExt cx="647934" cy="338554"/>
          </a:xfrm>
          <a:noFill/>
        </p:grpSpPr>
        <p:sp>
          <p:nvSpPr>
            <p:cNvPr id="93" name="CaixaDeTexto 92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6" name="Conector de seta reta 95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9" name="Grupo 98"/>
          <p:cNvGrpSpPr/>
          <p:nvPr/>
        </p:nvGrpSpPr>
        <p:grpSpPr>
          <a:xfrm>
            <a:off x="5952063" y="5435591"/>
            <a:ext cx="647934" cy="338554"/>
            <a:chOff x="1363129" y="4817524"/>
            <a:chExt cx="647934" cy="338554"/>
          </a:xfrm>
          <a:noFill/>
        </p:grpSpPr>
        <p:sp>
          <p:nvSpPr>
            <p:cNvPr id="102" name="CaixaDeTexto 101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05" name="Conector de seta reta 104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8" name="Grupo 38"/>
          <p:cNvGrpSpPr/>
          <p:nvPr/>
        </p:nvGrpSpPr>
        <p:grpSpPr>
          <a:xfrm>
            <a:off x="4411130" y="4969924"/>
            <a:ext cx="647934" cy="338554"/>
            <a:chOff x="1363129" y="4817524"/>
            <a:chExt cx="647934" cy="338554"/>
          </a:xfrm>
          <a:noFill/>
        </p:grpSpPr>
        <p:sp>
          <p:nvSpPr>
            <p:cNvPr id="111" name="CaixaDeTexto 110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12" name="Conector de seta reta 111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3" name="Grupo 43"/>
          <p:cNvGrpSpPr/>
          <p:nvPr/>
        </p:nvGrpSpPr>
        <p:grpSpPr>
          <a:xfrm>
            <a:off x="4588930" y="4343390"/>
            <a:ext cx="647934" cy="338554"/>
            <a:chOff x="1363129" y="4817524"/>
            <a:chExt cx="647934" cy="338554"/>
          </a:xfrm>
          <a:noFill/>
        </p:grpSpPr>
        <p:sp>
          <p:nvSpPr>
            <p:cNvPr id="114" name="CaixaDeTexto 113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17" name="Conector de seta reta 116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0" name="Grupo 119"/>
          <p:cNvGrpSpPr/>
          <p:nvPr/>
        </p:nvGrpSpPr>
        <p:grpSpPr>
          <a:xfrm>
            <a:off x="7501463" y="5460990"/>
            <a:ext cx="686406" cy="338554"/>
            <a:chOff x="1363129" y="4817524"/>
            <a:chExt cx="686406" cy="338554"/>
          </a:xfrm>
          <a:noFill/>
        </p:grpSpPr>
        <p:sp>
          <p:nvSpPr>
            <p:cNvPr id="123" name="CaixaDeTexto 122"/>
            <p:cNvSpPr txBox="1"/>
            <p:nvPr/>
          </p:nvSpPr>
          <p:spPr>
            <a:xfrm>
              <a:off x="1363129" y="4817524"/>
              <a:ext cx="68640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Const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3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26" name="Conector de seta reta 125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7" name="Grupo 126"/>
          <p:cNvGrpSpPr/>
          <p:nvPr/>
        </p:nvGrpSpPr>
        <p:grpSpPr>
          <a:xfrm>
            <a:off x="7357530" y="6095990"/>
            <a:ext cx="686406" cy="338554"/>
            <a:chOff x="1363129" y="4817524"/>
            <a:chExt cx="686406" cy="338554"/>
          </a:xfrm>
          <a:noFill/>
        </p:grpSpPr>
        <p:sp>
          <p:nvSpPr>
            <p:cNvPr id="128" name="CaixaDeTexto 127"/>
            <p:cNvSpPr txBox="1"/>
            <p:nvPr/>
          </p:nvSpPr>
          <p:spPr>
            <a:xfrm>
              <a:off x="1363129" y="4817524"/>
              <a:ext cx="68640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Const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3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29" name="Conector de seta reta 12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Operandos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F67-8552-4F8F-BB76-0C2EEA73C1D2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Maior parte dos </a:t>
            </a:r>
            <a:r>
              <a:rPr lang="de-AT" sz="1600" b="1" i="1" dirty="0" smtClean="0"/>
              <a:t>parsers </a:t>
            </a:r>
            <a:r>
              <a:rPr lang="de-AT" sz="1600" b="1" dirty="0" smtClean="0"/>
              <a:t>retornam operandos como resultados do processo de tradução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Exemplo: traduzir expressão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132" y="1639781"/>
            <a:ext cx="1320799" cy="3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682750"/>
            <a:ext cx="1695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539066" y="3132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=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88451" y="4148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+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14788" y="49106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y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9922" y="526626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*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2522" y="60621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z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010388" y="60621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3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27182" y="37422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x</a:t>
            </a:r>
            <a:endParaRPr lang="pt-BR" b="1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 bwMode="auto">
          <a:xfrm flipV="1">
            <a:off x="1871133" y="2929466"/>
            <a:ext cx="336126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4258733" y="3767667"/>
            <a:ext cx="2091267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 flipV="1">
            <a:off x="5579533" y="4817534"/>
            <a:ext cx="1583268" cy="8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stCxn id="16" idx="2"/>
            <a:endCxn id="18" idx="0"/>
          </p:cNvCxnSpPr>
          <p:nvPr/>
        </p:nvCxnSpPr>
        <p:spPr bwMode="auto">
          <a:xfrm>
            <a:off x="3685265" y="2612991"/>
            <a:ext cx="1438" cy="5196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endCxn id="31" idx="0"/>
          </p:cNvCxnSpPr>
          <p:nvPr/>
        </p:nvCxnSpPr>
        <p:spPr bwMode="auto">
          <a:xfrm>
            <a:off x="1871133" y="2929466"/>
            <a:ext cx="1281" cy="812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>
            <a:endCxn id="24" idx="0"/>
          </p:cNvCxnSpPr>
          <p:nvPr/>
        </p:nvCxnSpPr>
        <p:spPr bwMode="auto">
          <a:xfrm>
            <a:off x="5232400" y="2929467"/>
            <a:ext cx="3688" cy="12191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endCxn id="25" idx="0"/>
          </p:cNvCxnSpPr>
          <p:nvPr/>
        </p:nvCxnSpPr>
        <p:spPr bwMode="auto">
          <a:xfrm>
            <a:off x="4258733" y="3759200"/>
            <a:ext cx="1287" cy="1151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endCxn id="26" idx="0"/>
          </p:cNvCxnSpPr>
          <p:nvPr/>
        </p:nvCxnSpPr>
        <p:spPr bwMode="auto">
          <a:xfrm>
            <a:off x="6341533" y="3776133"/>
            <a:ext cx="27591" cy="1490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ctor reto 57"/>
          <p:cNvCxnSpPr>
            <a:endCxn id="27" idx="0"/>
          </p:cNvCxnSpPr>
          <p:nvPr/>
        </p:nvCxnSpPr>
        <p:spPr bwMode="auto">
          <a:xfrm>
            <a:off x="5579533" y="4834467"/>
            <a:ext cx="12611" cy="12276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endCxn id="28" idx="0"/>
          </p:cNvCxnSpPr>
          <p:nvPr/>
        </p:nvCxnSpPr>
        <p:spPr bwMode="auto">
          <a:xfrm>
            <a:off x="7154333" y="4826000"/>
            <a:ext cx="1287" cy="1236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3166533" y="2243659"/>
            <a:ext cx="10374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Instrução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61529" y="3132658"/>
            <a:ext cx="1226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Designador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36066" y="3132658"/>
            <a:ext cx="6062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Arial Narrow" pitchFamily="34" charset="0"/>
              </a:rPr>
              <a:t>Expr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86189" y="4140188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85923" y="4165589"/>
            <a:ext cx="7495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Termo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57790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32591" y="5266262"/>
            <a:ext cx="65755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Fator</a:t>
            </a:r>
            <a:endParaRPr lang="pt-BR" b="1" dirty="0">
              <a:latin typeface="Arial Narrow" pitchFamily="34" charset="0"/>
            </a:endParaRPr>
          </a:p>
        </p:txBody>
      </p:sp>
      <p:grpSp>
        <p:nvGrpSpPr>
          <p:cNvPr id="74" name="Grupo 73"/>
          <p:cNvGrpSpPr/>
          <p:nvPr/>
        </p:nvGrpSpPr>
        <p:grpSpPr>
          <a:xfrm>
            <a:off x="2065863" y="3793057"/>
            <a:ext cx="647934" cy="338554"/>
            <a:chOff x="1363129" y="4817524"/>
            <a:chExt cx="647934" cy="338554"/>
          </a:xfrm>
          <a:noFill/>
        </p:grpSpPr>
        <p:sp>
          <p:nvSpPr>
            <p:cNvPr id="68" name="CaixaDeTexto 6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1" name="Grupo 80"/>
          <p:cNvGrpSpPr/>
          <p:nvPr/>
        </p:nvGrpSpPr>
        <p:grpSpPr>
          <a:xfrm>
            <a:off x="2514596" y="3166524"/>
            <a:ext cx="647934" cy="338554"/>
            <a:chOff x="1363129" y="4817524"/>
            <a:chExt cx="647934" cy="338554"/>
          </a:xfrm>
          <a:noFill/>
        </p:grpSpPr>
        <p:sp>
          <p:nvSpPr>
            <p:cNvPr id="82" name="CaixaDeTexto 81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0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3" name="Conector de seta reta 82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4" name="Grupo 83"/>
          <p:cNvGrpSpPr/>
          <p:nvPr/>
        </p:nvGrpSpPr>
        <p:grpSpPr>
          <a:xfrm>
            <a:off x="5587996" y="3158073"/>
            <a:ext cx="556563" cy="338554"/>
            <a:chOff x="1363129" y="4817524"/>
            <a:chExt cx="556563" cy="338554"/>
          </a:xfrm>
          <a:noFill/>
        </p:grpSpPr>
        <p:sp>
          <p:nvSpPr>
            <p:cNvPr id="85" name="CaixaDeTexto 84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6" name="Conector de seta reta 85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7" name="Grupo 86"/>
          <p:cNvGrpSpPr/>
          <p:nvPr/>
        </p:nvGrpSpPr>
        <p:grpSpPr>
          <a:xfrm>
            <a:off x="4402662" y="3843873"/>
            <a:ext cx="556563" cy="338554"/>
            <a:chOff x="1363129" y="4817524"/>
            <a:chExt cx="556563" cy="338554"/>
          </a:xfrm>
          <a:noFill/>
        </p:grpSpPr>
        <p:sp>
          <p:nvSpPr>
            <p:cNvPr id="88" name="CaixaDeTexto 87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89" name="Conector de seta reta 8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0" name="Grupo 89"/>
          <p:cNvGrpSpPr/>
          <p:nvPr/>
        </p:nvGrpSpPr>
        <p:grpSpPr>
          <a:xfrm>
            <a:off x="6790262" y="4470406"/>
            <a:ext cx="556563" cy="338554"/>
            <a:chOff x="1363129" y="4817524"/>
            <a:chExt cx="556563" cy="338554"/>
          </a:xfrm>
          <a:noFill/>
        </p:grpSpPr>
        <p:sp>
          <p:nvSpPr>
            <p:cNvPr id="91" name="CaixaDeTexto 90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2" name="Conector de seta reta 91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3" name="Grupo 92"/>
          <p:cNvGrpSpPr/>
          <p:nvPr/>
        </p:nvGrpSpPr>
        <p:grpSpPr>
          <a:xfrm>
            <a:off x="6773329" y="4123273"/>
            <a:ext cx="556563" cy="338554"/>
            <a:chOff x="1363129" y="4817524"/>
            <a:chExt cx="556563" cy="338554"/>
          </a:xfrm>
          <a:noFill/>
        </p:grpSpPr>
        <p:sp>
          <p:nvSpPr>
            <p:cNvPr id="94" name="CaixaDeTexto 93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6" name="Grupo 95"/>
          <p:cNvGrpSpPr/>
          <p:nvPr/>
        </p:nvGrpSpPr>
        <p:grpSpPr>
          <a:xfrm>
            <a:off x="5596462" y="3437473"/>
            <a:ext cx="556563" cy="338554"/>
            <a:chOff x="1363129" y="4817524"/>
            <a:chExt cx="556563" cy="338554"/>
          </a:xfrm>
          <a:noFill/>
        </p:grpSpPr>
        <p:sp>
          <p:nvSpPr>
            <p:cNvPr id="97" name="CaixaDeTexto 96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9" name="Grupo 98"/>
          <p:cNvGrpSpPr/>
          <p:nvPr/>
        </p:nvGrpSpPr>
        <p:grpSpPr>
          <a:xfrm>
            <a:off x="5698063" y="4868340"/>
            <a:ext cx="556563" cy="338554"/>
            <a:chOff x="1363129" y="4817524"/>
            <a:chExt cx="556563" cy="338554"/>
          </a:xfrm>
          <a:noFill/>
        </p:grpSpPr>
        <p:sp>
          <p:nvSpPr>
            <p:cNvPr id="100" name="CaixaDeTexto 99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01" name="Conector de seta reta 100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2" name="Grupo 101"/>
          <p:cNvGrpSpPr/>
          <p:nvPr/>
        </p:nvGrpSpPr>
        <p:grpSpPr>
          <a:xfrm>
            <a:off x="7289796" y="4876806"/>
            <a:ext cx="556563" cy="338554"/>
            <a:chOff x="1363129" y="4817524"/>
            <a:chExt cx="556563" cy="338554"/>
          </a:xfrm>
          <a:noFill/>
        </p:grpSpPr>
        <p:sp>
          <p:nvSpPr>
            <p:cNvPr id="103" name="CaixaDeTexto 102"/>
            <p:cNvSpPr txBox="1"/>
            <p:nvPr/>
          </p:nvSpPr>
          <p:spPr>
            <a:xfrm>
              <a:off x="1363129" y="4817524"/>
              <a:ext cx="5565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Pilha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04" name="Conector de seta reta 103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3" name="Elipse 132"/>
          <p:cNvSpPr/>
          <p:nvPr/>
        </p:nvSpPr>
        <p:spPr bwMode="auto">
          <a:xfrm>
            <a:off x="643472" y="452966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34" name="Elipse 133"/>
          <p:cNvSpPr/>
          <p:nvPr/>
        </p:nvSpPr>
        <p:spPr bwMode="auto">
          <a:xfrm>
            <a:off x="3928533" y="385233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35" name="Elipse 134"/>
          <p:cNvSpPr/>
          <p:nvPr/>
        </p:nvSpPr>
        <p:spPr bwMode="auto">
          <a:xfrm>
            <a:off x="5249333" y="49021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36" name="Elipse 135"/>
          <p:cNvSpPr/>
          <p:nvPr/>
        </p:nvSpPr>
        <p:spPr bwMode="auto">
          <a:xfrm>
            <a:off x="6832601" y="4885265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37" name="Elipse 136"/>
          <p:cNvSpPr/>
          <p:nvPr/>
        </p:nvSpPr>
        <p:spPr bwMode="auto">
          <a:xfrm>
            <a:off x="6426200" y="44957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38" name="Elipse 137"/>
          <p:cNvSpPr/>
          <p:nvPr/>
        </p:nvSpPr>
        <p:spPr bwMode="auto">
          <a:xfrm>
            <a:off x="5266267" y="347979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139" name="Elipse 138"/>
          <p:cNvSpPr/>
          <p:nvPr/>
        </p:nvSpPr>
        <p:spPr bwMode="auto">
          <a:xfrm>
            <a:off x="3750717" y="2607732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6</a:t>
            </a:r>
          </a:p>
        </p:txBody>
      </p:sp>
      <p:sp>
        <p:nvSpPr>
          <p:cNvPr id="141" name="CaixaDeTexto 140"/>
          <p:cNvSpPr txBox="1"/>
          <p:nvPr/>
        </p:nvSpPr>
        <p:spPr>
          <a:xfrm>
            <a:off x="999050" y="4478858"/>
            <a:ext cx="95673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1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load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2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const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3</a:t>
            </a: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mul</a:t>
            </a:r>
            <a:endParaRPr lang="pt-BR" sz="16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add</a:t>
            </a:r>
            <a:endParaRPr lang="pt-BR" sz="16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endParaRPr lang="pt-BR" sz="400" dirty="0" smtClean="0">
              <a:solidFill>
                <a:schemeClr val="accent6"/>
              </a:solidFill>
              <a:latin typeface="Arial Narrow" pitchFamily="34" charset="0"/>
            </a:endParaRPr>
          </a:p>
          <a:p>
            <a:r>
              <a:rPr lang="pt-BR" sz="1600" dirty="0" err="1" smtClean="0">
                <a:solidFill>
                  <a:schemeClr val="accent6"/>
                </a:solidFill>
                <a:latin typeface="Arial Narrow" pitchFamily="34" charset="0"/>
              </a:rPr>
              <a:t>store</a:t>
            </a:r>
            <a:r>
              <a:rPr lang="pt-BR" sz="1600" dirty="0" smtClean="0">
                <a:solidFill>
                  <a:schemeClr val="accent6"/>
                </a:solidFill>
                <a:latin typeface="Arial Narrow" pitchFamily="34" charset="0"/>
              </a:rPr>
              <a:t> 0 </a:t>
            </a:r>
            <a:endParaRPr lang="pt-BR" sz="1600" baseline="-2500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42" name="Elipse 141"/>
          <p:cNvSpPr/>
          <p:nvPr/>
        </p:nvSpPr>
        <p:spPr bwMode="auto">
          <a:xfrm>
            <a:off x="651933" y="4826001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43" name="Elipse 142"/>
          <p:cNvSpPr/>
          <p:nvPr/>
        </p:nvSpPr>
        <p:spPr bwMode="auto">
          <a:xfrm>
            <a:off x="651933" y="5122346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44" name="Elipse 143"/>
          <p:cNvSpPr/>
          <p:nvPr/>
        </p:nvSpPr>
        <p:spPr bwMode="auto">
          <a:xfrm>
            <a:off x="660394" y="5418685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45" name="Elipse 144"/>
          <p:cNvSpPr/>
          <p:nvPr/>
        </p:nvSpPr>
        <p:spPr bwMode="auto">
          <a:xfrm>
            <a:off x="660394" y="5715030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146" name="Elipse 145"/>
          <p:cNvSpPr/>
          <p:nvPr/>
        </p:nvSpPr>
        <p:spPr bwMode="auto">
          <a:xfrm>
            <a:off x="668855" y="6011369"/>
            <a:ext cx="279400" cy="27093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</a:rPr>
              <a:t>6</a:t>
            </a:r>
          </a:p>
        </p:txBody>
      </p:sp>
      <p:grpSp>
        <p:nvGrpSpPr>
          <p:cNvPr id="147" name="Grupo 146"/>
          <p:cNvGrpSpPr/>
          <p:nvPr/>
        </p:nvGrpSpPr>
        <p:grpSpPr>
          <a:xfrm>
            <a:off x="5791196" y="6104457"/>
            <a:ext cx="647934" cy="338554"/>
            <a:chOff x="1363129" y="4817524"/>
            <a:chExt cx="647934" cy="338554"/>
          </a:xfrm>
          <a:noFill/>
        </p:grpSpPr>
        <p:sp>
          <p:nvSpPr>
            <p:cNvPr id="148" name="CaixaDeTexto 147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49" name="Conector de seta reta 148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0" name="Grupo 149"/>
          <p:cNvGrpSpPr/>
          <p:nvPr/>
        </p:nvGrpSpPr>
        <p:grpSpPr>
          <a:xfrm>
            <a:off x="5952063" y="5435591"/>
            <a:ext cx="647934" cy="338554"/>
            <a:chOff x="1363129" y="4817524"/>
            <a:chExt cx="647934" cy="338554"/>
          </a:xfrm>
          <a:noFill/>
        </p:grpSpPr>
        <p:sp>
          <p:nvSpPr>
            <p:cNvPr id="151" name="CaixaDeTexto 150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2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52" name="Conector de seta reta 151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3" name="Grupo 38"/>
          <p:cNvGrpSpPr/>
          <p:nvPr/>
        </p:nvGrpSpPr>
        <p:grpSpPr>
          <a:xfrm>
            <a:off x="4411130" y="4969924"/>
            <a:ext cx="647934" cy="338554"/>
            <a:chOff x="1363129" y="4817524"/>
            <a:chExt cx="647934" cy="338554"/>
          </a:xfrm>
          <a:noFill/>
        </p:grpSpPr>
        <p:sp>
          <p:nvSpPr>
            <p:cNvPr id="154" name="CaixaDeTexto 153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55" name="Conector de seta reta 154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6" name="Grupo 43"/>
          <p:cNvGrpSpPr/>
          <p:nvPr/>
        </p:nvGrpSpPr>
        <p:grpSpPr>
          <a:xfrm>
            <a:off x="4588930" y="4343390"/>
            <a:ext cx="647934" cy="338554"/>
            <a:chOff x="1363129" y="4817524"/>
            <a:chExt cx="647934" cy="338554"/>
          </a:xfrm>
          <a:noFill/>
        </p:grpSpPr>
        <p:sp>
          <p:nvSpPr>
            <p:cNvPr id="157" name="CaixaDeTexto 156"/>
            <p:cNvSpPr txBox="1"/>
            <p:nvPr/>
          </p:nvSpPr>
          <p:spPr>
            <a:xfrm>
              <a:off x="1363129" y="4817524"/>
              <a:ext cx="6479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Local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58" name="Conector de seta reta 157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9" name="Grupo 158"/>
          <p:cNvGrpSpPr/>
          <p:nvPr/>
        </p:nvGrpSpPr>
        <p:grpSpPr>
          <a:xfrm>
            <a:off x="7501463" y="5460990"/>
            <a:ext cx="686406" cy="338554"/>
            <a:chOff x="1363129" y="4817524"/>
            <a:chExt cx="686406" cy="338554"/>
          </a:xfrm>
          <a:noFill/>
        </p:grpSpPr>
        <p:sp>
          <p:nvSpPr>
            <p:cNvPr id="160" name="CaixaDeTexto 159"/>
            <p:cNvSpPr txBox="1"/>
            <p:nvPr/>
          </p:nvSpPr>
          <p:spPr>
            <a:xfrm>
              <a:off x="1363129" y="4817524"/>
              <a:ext cx="68640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Const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3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61" name="Conector de seta reta 160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2" name="Grupo 161"/>
          <p:cNvGrpSpPr/>
          <p:nvPr/>
        </p:nvGrpSpPr>
        <p:grpSpPr>
          <a:xfrm>
            <a:off x="7357530" y="6095990"/>
            <a:ext cx="686406" cy="338554"/>
            <a:chOff x="1363129" y="4817524"/>
            <a:chExt cx="686406" cy="338554"/>
          </a:xfrm>
          <a:noFill/>
        </p:grpSpPr>
        <p:sp>
          <p:nvSpPr>
            <p:cNvPr id="163" name="CaixaDeTexto 162"/>
            <p:cNvSpPr txBox="1"/>
            <p:nvPr/>
          </p:nvSpPr>
          <p:spPr>
            <a:xfrm>
              <a:off x="1363129" y="4817524"/>
              <a:ext cx="68640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FF0000"/>
                  </a:solidFill>
                  <a:latin typeface="Arial Narrow" pitchFamily="34" charset="0"/>
                </a:rPr>
                <a:t>Const</a:t>
              </a:r>
              <a:r>
                <a:rPr lang="pt-BR" sz="1600" baseline="-25000" dirty="0" smtClean="0">
                  <a:solidFill>
                    <a:srgbClr val="FF0000"/>
                  </a:solidFill>
                  <a:latin typeface="Arial Narrow" pitchFamily="34" charset="0"/>
                </a:rPr>
                <a:t>3</a:t>
              </a:r>
              <a:endParaRPr lang="pt-BR" sz="1600" baseline="-25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164" name="Conector de seta reta 163"/>
            <p:cNvCxnSpPr/>
            <p:nvPr/>
          </p:nvCxnSpPr>
          <p:spPr bwMode="auto">
            <a:xfrm flipH="1" flipV="1">
              <a:off x="1371601" y="4851397"/>
              <a:ext cx="1" cy="220134"/>
            </a:xfrm>
            <a:prstGeom prst="straightConnector1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 bwMode="auto">
          <a:xfrm>
            <a:off x="855133" y="4834466"/>
            <a:ext cx="2556933" cy="123613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846667" y="2209799"/>
            <a:ext cx="2590800" cy="188806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4817533" y="3090333"/>
            <a:ext cx="1794934" cy="2446867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28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Tipos de Operandos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929779" y="1615540"/>
            <a:ext cx="2871787" cy="242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400" b="1" dirty="0" smtClean="0">
                <a:sym typeface="Wingdings" pitchFamily="2" charset="2"/>
              </a:rPr>
              <a:t>Modos de Endereçamento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dependem da máquina alvo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Imediato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const 7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Local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load 3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Estático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getstatic 3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Pilha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add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Relativo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atributos em OO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Indexado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aload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29779" y="4240207"/>
            <a:ext cx="287178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400" b="1" dirty="0" smtClean="0">
                <a:sym typeface="Wingdings" pitchFamily="2" charset="2"/>
              </a:rPr>
              <a:t>Tipos de objetos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dependem da linguagem fonte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Constante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const int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Variável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int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Tipo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class Complex {...}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Função/método (</a:t>
            </a:r>
            <a:r>
              <a:rPr lang="de-AT" sz="1400" dirty="0" smtClean="0">
                <a:solidFill>
                  <a:schemeClr val="accent2"/>
                </a:solidFill>
                <a:sym typeface="Wingdings" pitchFamily="2" charset="2"/>
              </a:rPr>
              <a:t>int add(..)</a:t>
            </a:r>
            <a:r>
              <a:rPr lang="de-AT" sz="1400" dirty="0" smtClean="0">
                <a:sym typeface="Wingdings" pitchFamily="2" charset="2"/>
              </a:rPr>
              <a:t>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850000" y="2470645"/>
            <a:ext cx="2871787" cy="302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400" b="1" dirty="0" smtClean="0">
                <a:sym typeface="Wingdings" pitchFamily="2" charset="2"/>
              </a:rPr>
              <a:t>Tipos de operandos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combinação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Constante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Local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Estático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Pilha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Campo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Tipo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Elemento</a:t>
            </a:r>
          </a:p>
          <a:p>
            <a:pPr marL="342900" indent="-342900">
              <a:spcBef>
                <a:spcPct val="4000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400" dirty="0" smtClean="0">
                <a:sym typeface="Wingdings" pitchFamily="2" charset="2"/>
              </a:rPr>
              <a:t>Função/Método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3581401" y="3149600"/>
            <a:ext cx="1117600" cy="4910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ector de seta reta 10"/>
          <p:cNvCxnSpPr/>
          <p:nvPr/>
        </p:nvCxnSpPr>
        <p:spPr bwMode="auto">
          <a:xfrm flipV="1">
            <a:off x="3513668" y="4622800"/>
            <a:ext cx="1210733" cy="711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CaixaDeTexto 11"/>
          <p:cNvSpPr txBox="1"/>
          <p:nvPr/>
        </p:nvSpPr>
        <p:spPr>
          <a:xfrm>
            <a:off x="6841067" y="3903140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Não presentes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em </a:t>
            </a:r>
            <a:r>
              <a:rPr lang="pt-BR" dirty="0" err="1" smtClean="0">
                <a:solidFill>
                  <a:srgbClr val="FF0000"/>
                </a:solidFill>
              </a:rPr>
              <a:t>microC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 bwMode="auto">
          <a:xfrm flipV="1">
            <a:off x="6002867" y="4089400"/>
            <a:ext cx="728133" cy="330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de seta reta 14"/>
          <p:cNvCxnSpPr/>
          <p:nvPr/>
        </p:nvCxnSpPr>
        <p:spPr bwMode="auto">
          <a:xfrm flipV="1">
            <a:off x="6045200" y="4377267"/>
            <a:ext cx="728133" cy="330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29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Classe </a:t>
            </a:r>
            <a:r>
              <a:rPr lang="de-AT" i="0" dirty="0" smtClean="0"/>
              <a:t>Operando</a:t>
            </a:r>
            <a:endParaRPr lang="de-AT" i="0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67305" y="3359640"/>
            <a:ext cx="7934828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Construtor para criar operandos de objeto da Tabela de símbolos e Constante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70465" y="1231543"/>
            <a:ext cx="788246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final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b="1" dirty="0" smtClean="0">
                <a:latin typeface="Consolas" pitchFamily="49" charset="0"/>
                <a:cs typeface="Consolas" pitchFamily="49" charset="0"/>
              </a:rPr>
              <a:t>Desconhecido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0,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b="1" dirty="0" smtClean="0">
                <a:latin typeface="Consolas" pitchFamily="49" charset="0"/>
                <a:cs typeface="Consolas" pitchFamily="49" charset="0"/>
              </a:rPr>
              <a:t>Local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2,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3,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4, </a:t>
            </a:r>
            <a:r>
              <a:rPr lang="pt-BR" sz="1400" b="1" dirty="0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5,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6;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	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Local,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Elem,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b="1" dirty="0" smtClean="0">
                <a:latin typeface="Consolas" pitchFamily="49" charset="0"/>
                <a:cs typeface="Consolas" pitchFamily="49" charset="0"/>
              </a:rPr>
              <a:t>tipo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	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item tipo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Local,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address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8188" y="3432705"/>
            <a:ext cx="476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728132" y="3735125"/>
            <a:ext cx="7873995" cy="2669938"/>
            <a:chOff x="728132" y="3735125"/>
            <a:chExt cx="7873995" cy="2669938"/>
          </a:xfrm>
        </p:grpSpPr>
        <p:sp>
          <p:nvSpPr>
            <p:cNvPr id="20" name="Retângulo 19"/>
            <p:cNvSpPr/>
            <p:nvPr/>
          </p:nvSpPr>
          <p:spPr>
            <a:xfrm>
              <a:off x="728132" y="3735125"/>
              <a:ext cx="7865534" cy="1938992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>
              <a:spAutoFit/>
            </a:bodyPr>
            <a:lstStyle/>
            <a:p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200" b="1" dirty="0" err="1" smtClean="0">
                  <a:latin typeface="Consolas" pitchFamily="49" charset="0"/>
                  <a:cs typeface="Consolas" pitchFamily="49" charset="0"/>
                </a:rPr>
                <a:t>Operand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Obj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o) {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tipo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o.tipo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o.val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end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o.end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Stack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pt-BR" sz="1200" dirty="0" smtClean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// default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switch (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o.cat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) {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   case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Obj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break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   case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Obj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.Var:   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o.nivel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== 0)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Static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Local;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break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   case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Obj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Func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:  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Func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obj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o;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break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   case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Obj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.Tipo:   erro("identificador de tipo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nao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permitido aqui");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break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   default:         erro("categoria errada de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indentificador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" +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o.cat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);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break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}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pt-B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36593" y="5758732"/>
              <a:ext cx="7865534" cy="64633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>
              <a:spAutoFit/>
            </a:bodyPr>
            <a:lstStyle/>
            <a:p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200" b="1" dirty="0" err="1" smtClean="0">
                  <a:latin typeface="Consolas" pitchFamily="49" charset="0"/>
                  <a:cs typeface="Consolas" pitchFamily="49" charset="0"/>
                </a:rPr>
                <a:t>Operand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) {</a:t>
              </a: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tipo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Tab.tipoInt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this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pt-BR" sz="1200" dirty="0" err="1" smtClean="0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; </a:t>
              </a:r>
              <a:endPara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200" dirty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pt-BR" sz="12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3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Como fazer?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452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Estude a máquina alvo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- registradores, formatos de dados, modos de endereçamento, instruções, formatos de instrução, etc</a:t>
            </a:r>
          </a:p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Projete as estruturas de dados que vão existir em tempo de execução</a:t>
            </a: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formato do stack frame, área global, </a:t>
            </a:r>
            <a:r>
              <a:rPr lang="de-AT" sz="1600" i="1" dirty="0" smtClean="0"/>
              <a:t>heap</a:t>
            </a:r>
            <a:r>
              <a:rPr lang="de-AT" sz="1600" dirty="0" smtClean="0"/>
              <a:t>, etc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3. 	Implemente o buffer de código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codificação de instruções e correção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4.	</a:t>
            </a:r>
            <a:r>
              <a:rPr lang="de-AT" sz="1600" b="1" dirty="0" err="1" smtClean="0">
                <a:sym typeface="Wingdings" pitchFamily="2" charset="2"/>
              </a:rPr>
              <a:t>Implemente</a:t>
            </a:r>
            <a:r>
              <a:rPr lang="de-AT" sz="1600" b="1" dirty="0" smtClean="0">
                <a:sym typeface="Wingdings" pitchFamily="2" charset="2"/>
              </a:rPr>
              <a:t> o alocador de registradores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</a:t>
            </a:r>
            <a:r>
              <a:rPr lang="de-AT" sz="1600" dirty="0" smtClean="0">
                <a:solidFill>
                  <a:srgbClr val="C00000"/>
                </a:solidFill>
              </a:rPr>
              <a:t>irrelevante em nosso caso, já que usamos arquitetura de pilha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5.	Implemente as rotinas de geração de código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carga de valores em registradores/pilha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processamento de designadores (x, v[i], obj.y, etc)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tradução de expressões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tradução de rótulos e saltos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tradução de instruções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tradução de métodos e passagem de parâmetros</a:t>
            </a:r>
            <a:endParaRPr lang="de-AT" sz="1600" b="1" dirty="0" smtClean="0">
              <a:sym typeface="Wingdings" pitchFamily="2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30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Carga de operandos</a:t>
            </a:r>
            <a:endParaRPr lang="de-AT" i="0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38" y="1200640"/>
            <a:ext cx="7934828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Dado: </a:t>
            </a:r>
            <a:r>
              <a:rPr lang="de-AT" sz="1600" dirty="0" smtClean="0">
                <a:sym typeface="Wingdings" pitchFamily="2" charset="2"/>
              </a:rPr>
              <a:t>um valor descrito por um operando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Objetivo: </a:t>
            </a:r>
            <a:r>
              <a:rPr lang="de-AT" sz="1600" dirty="0" smtClean="0">
                <a:sym typeface="Wingdings" pitchFamily="2" charset="2"/>
              </a:rPr>
              <a:t>códido que carrega valor na pilha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61999" y="1957125"/>
            <a:ext cx="7865534" cy="433965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x) {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método da classe </a:t>
            </a:r>
            <a:r>
              <a:rPr lang="pt-BR" sz="12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12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switch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==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Tab.semTipo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0;               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const_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put4(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.Elem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para vetores, endereço e índice já estão na pilha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.Local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put2(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default: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erro("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impossivel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carregar este valor");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muda tipo pra pilha pra sinalizar que já foi carregado.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8188" y="3432705"/>
            <a:ext cx="476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7239000" y="2497667"/>
            <a:ext cx="1707519" cy="738664"/>
          </a:xfrm>
          <a:prstGeom prst="rect">
            <a:avLst/>
          </a:prstGeom>
          <a:solidFill>
            <a:srgbClr val="CCFFC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400" dirty="0" smtClean="0"/>
              <a:t>Diferentes instruções</a:t>
            </a:r>
          </a:p>
          <a:p>
            <a:r>
              <a:rPr lang="pt-BR" sz="1400" dirty="0" smtClean="0"/>
              <a:t>de </a:t>
            </a:r>
            <a:r>
              <a:rPr lang="pt-BR" sz="1400" dirty="0" err="1" smtClean="0"/>
              <a:t>load</a:t>
            </a:r>
            <a:r>
              <a:rPr lang="pt-BR" sz="1400" dirty="0" smtClean="0"/>
              <a:t> de acordo </a:t>
            </a:r>
          </a:p>
          <a:p>
            <a:r>
              <a:rPr lang="pt-BR" sz="1400" dirty="0" smtClean="0"/>
              <a:t>com operando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91397" y="5122332"/>
            <a:ext cx="1481496" cy="523220"/>
          </a:xfrm>
          <a:prstGeom prst="rect">
            <a:avLst/>
          </a:prstGeom>
          <a:solidFill>
            <a:srgbClr val="CCFFC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Saída sempre é</a:t>
            </a:r>
          </a:p>
          <a:p>
            <a:r>
              <a:rPr lang="pt-BR" sz="1400" dirty="0" smtClean="0"/>
              <a:t>operando de Pilha</a:t>
            </a:r>
            <a:endParaRPr lang="pt-BR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31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Carga de operandos – </a:t>
            </a:r>
            <a:r>
              <a:rPr lang="de-AT" i="0" dirty="0" smtClean="0"/>
              <a:t>Ex: Variáveis</a:t>
            </a:r>
            <a:endParaRPr lang="de-AT" i="0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38" y="1200640"/>
            <a:ext cx="7934828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Dado: </a:t>
            </a:r>
            <a:r>
              <a:rPr lang="de-AT" sz="1600" dirty="0" smtClean="0">
                <a:sym typeface="Wingdings" pitchFamily="2" charset="2"/>
              </a:rPr>
              <a:t>um valor descrito por um operando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Objetivo: </a:t>
            </a:r>
            <a:r>
              <a:rPr lang="de-AT" sz="1600" dirty="0" smtClean="0">
                <a:sym typeface="Wingdings" pitchFamily="2" charset="2"/>
              </a:rPr>
              <a:t>códido que carrega valor na pilha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61999" y="1957125"/>
            <a:ext cx="7865534" cy="433965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x) {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método da classe </a:t>
            </a:r>
            <a:r>
              <a:rPr lang="pt-BR" sz="12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12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switch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==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Tab.semTipo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0;               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const_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put4(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.Elem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para vetores, endereço e índice já estão na pilha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.Local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put2(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default: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erro("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impossivel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carregar este valor");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muda tipo pra pilha pra sinalizar que já foi carregado.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8188" y="3432705"/>
            <a:ext cx="476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4445000" y="1413934"/>
            <a:ext cx="4580100" cy="1015663"/>
          </a:xfrm>
          <a:prstGeom prst="rect">
            <a:avLst/>
          </a:prstGeom>
          <a:solidFill>
            <a:srgbClr val="CCFFC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Fator&lt;out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x&gt;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String n;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Id&lt;out String n&gt;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o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Tab.find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(o);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.) </a:t>
            </a:r>
            <a:endParaRPr lang="pt-B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92132" y="3506519"/>
            <a:ext cx="4191001" cy="1938992"/>
          </a:xfrm>
          <a:prstGeom prst="rect">
            <a:avLst/>
          </a:prstGeo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o)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tipo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o.tipo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o.val;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switch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lvl="2"/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case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.Var: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o.nivel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== 0)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Local;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...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32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Carga de operandos – </a:t>
            </a:r>
            <a:r>
              <a:rPr lang="de-AT" i="0" dirty="0" smtClean="0"/>
              <a:t>Ex: Constantes</a:t>
            </a:r>
            <a:endParaRPr lang="de-AT" i="0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38" y="1200640"/>
            <a:ext cx="7934828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Dado: </a:t>
            </a:r>
            <a:r>
              <a:rPr lang="de-AT" sz="1600" dirty="0" smtClean="0">
                <a:sym typeface="Wingdings" pitchFamily="2" charset="2"/>
              </a:rPr>
              <a:t>um valor descrito por um operando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Objetivo: </a:t>
            </a:r>
            <a:r>
              <a:rPr lang="de-AT" sz="1600" dirty="0" smtClean="0">
                <a:sym typeface="Wingdings" pitchFamily="2" charset="2"/>
              </a:rPr>
              <a:t>códido que carrega valor na pilha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61999" y="1957125"/>
            <a:ext cx="7865534" cy="433965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x) {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método da classe </a:t>
            </a:r>
            <a:r>
              <a:rPr lang="pt-BR" sz="12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12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switch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==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Tab.semTipo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0;               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const_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put4(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.Elem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para vetores, endereço e índice já estão na pilha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.Local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put2(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default: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erro("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impossivel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carregar este valor");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muda tipo pra pilha pra sinalizar que já foi carregado.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8188" y="3432705"/>
            <a:ext cx="476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4445000" y="1413934"/>
            <a:ext cx="4580100" cy="830997"/>
          </a:xfrm>
          <a:prstGeom prst="rect">
            <a:avLst/>
          </a:prstGeom>
          <a:solidFill>
            <a:srgbClr val="CCFFC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Fator&lt;out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x&gt;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Id&lt;out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v&gt;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.) </a:t>
            </a:r>
            <a:endParaRPr lang="pt-B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350060" y="3506519"/>
            <a:ext cx="2683935" cy="1015663"/>
          </a:xfrm>
          <a:prstGeom prst="rect">
            <a:avLst/>
          </a:prstGeo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tipo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Tab.tipoInt;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endParaRPr lang="pt-BR" sz="12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33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Carga de operandos – </a:t>
            </a:r>
            <a:r>
              <a:rPr lang="de-AT" sz="2800" i="0" dirty="0" smtClean="0"/>
              <a:t>Ex: Elemento de Vetor</a:t>
            </a:r>
            <a:endParaRPr lang="de-AT" sz="2800" i="0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38" y="1200640"/>
            <a:ext cx="7934828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Dado: </a:t>
            </a:r>
            <a:r>
              <a:rPr lang="de-AT" sz="1600" dirty="0" smtClean="0">
                <a:sym typeface="Wingdings" pitchFamily="2" charset="2"/>
              </a:rPr>
              <a:t>um elemento de um vetor como a[i]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Contexto: </a:t>
            </a:r>
            <a:r>
              <a:rPr lang="de-AT" sz="1600" dirty="0" smtClean="0">
                <a:sym typeface="Wingdings" pitchFamily="2" charset="2"/>
              </a:rPr>
              <a:t>Designador = </a:t>
            </a:r>
            <a:r>
              <a:rPr lang="de-AT" sz="1600" dirty="0" smtClean="0">
                <a:latin typeface="+mn-lt"/>
                <a:sym typeface="Wingdings" pitchFamily="2" charset="2"/>
              </a:rPr>
              <a:t>id </a:t>
            </a:r>
            <a:r>
              <a:rPr lang="pt-BR" sz="1600" dirty="0" smtClean="0">
                <a:latin typeface="+mn-lt"/>
                <a:cs typeface="Consolas" pitchFamily="49" charset="0"/>
              </a:rPr>
              <a:t>["[" </a:t>
            </a:r>
            <a:r>
              <a:rPr lang="pt-BR" sz="1600" dirty="0" err="1" smtClean="0">
                <a:latin typeface="+mn-lt"/>
                <a:cs typeface="Consolas" pitchFamily="49" charset="0"/>
              </a:rPr>
              <a:t>Expr</a:t>
            </a:r>
            <a:r>
              <a:rPr lang="pt-BR" sz="1600" dirty="0" smtClean="0">
                <a:latin typeface="+mn-lt"/>
                <a:cs typeface="Consolas" pitchFamily="49" charset="0"/>
              </a:rPr>
              <a:t> "]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pt-BR" sz="1600" dirty="0" smtClean="0">
                <a:latin typeface="+mn-lt"/>
                <a:cs typeface="Consolas" pitchFamily="49" charset="0"/>
              </a:rPr>
              <a:t>]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61999" y="1965592"/>
            <a:ext cx="7865534" cy="433965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x) {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método da classe </a:t>
            </a:r>
            <a:r>
              <a:rPr lang="pt-BR" sz="12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12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switch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==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Tab.semTipo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0;               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const_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put4(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.Elem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para vetores, endereço e índice já estão na pilha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.Local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put2(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case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default: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erro("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impossivel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carregar este valor");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x.cat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muda tipo pra pilha pra sinalizar que já foi carregado.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8188" y="3432705"/>
            <a:ext cx="476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5215527" y="1093519"/>
            <a:ext cx="3826873" cy="2677656"/>
          </a:xfrm>
          <a:prstGeom prst="rect">
            <a:avLst/>
          </a:prstGeo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o)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tipo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o.tipo;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o.val;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o.end;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// default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switch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case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.Var: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o.nivel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== 0)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Local;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...       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pt-B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319865" y="3877818"/>
            <a:ext cx="6714069" cy="286232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Designador&lt;out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opIdx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id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		(. String nome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t.val;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pPr lvl="6"/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.buscar(nome));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["["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	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opIdx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op.tipo.cat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.Vetor)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opIdx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.tipo.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   erro("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indice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deve ser do tipo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opIdx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.Elem;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op.tipo.tipoElemento;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}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else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erro(nome + "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nao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é um vetor");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.)			</a:t>
            </a:r>
            <a:endParaRPr lang="pt-BR" sz="12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"]"]							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777102" y="1735669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vetor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327397" y="172720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FF0000"/>
                </a:solidFill>
              </a:rPr>
              <a:t>int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29035" y="5681136"/>
            <a:ext cx="174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Cria operando do tipo Elem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 bwMode="auto">
          <a:xfrm flipV="1">
            <a:off x="4851400" y="5511800"/>
            <a:ext cx="702734" cy="177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6570168" y="6358469"/>
            <a:ext cx="2374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Checagem de índice é deixada pra VM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i="0" dirty="0" smtClean="0"/>
              <a:t>Elemento de Vetor – Sequência de Operandos</a:t>
            </a:r>
            <a:endParaRPr lang="de-AT" sz="2800" i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99" y="1180047"/>
            <a:ext cx="2684463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 bwMode="auto">
          <a:xfrm>
            <a:off x="3598332" y="1422411"/>
            <a:ext cx="840593" cy="7408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categoria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tipo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endereço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4436540" y="1413944"/>
            <a:ext cx="590524" cy="74084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Local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Vetor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1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3598326" y="2667054"/>
            <a:ext cx="840593" cy="7408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categoria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tipo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endereço</a:t>
            </a:r>
          </a:p>
        </p:txBody>
      </p:sp>
      <p:sp>
        <p:nvSpPr>
          <p:cNvPr id="21" name="Retângulo 20"/>
          <p:cNvSpPr/>
          <p:nvPr/>
        </p:nvSpPr>
        <p:spPr bwMode="auto">
          <a:xfrm>
            <a:off x="4445001" y="2667054"/>
            <a:ext cx="590524" cy="74084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Local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err="1" smtClean="0"/>
              <a:t>int</a:t>
            </a:r>
            <a:endParaRPr lang="pt-B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2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5410239" y="1422405"/>
            <a:ext cx="590524" cy="74084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Stack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Vetor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5410233" y="2667048"/>
            <a:ext cx="580906" cy="74084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Stack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err="1" smtClean="0"/>
              <a:t>Int</a:t>
            </a:r>
            <a:endParaRPr lang="pt-B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Conector angulado 24"/>
          <p:cNvCxnSpPr>
            <a:stCxn id="17" idx="2"/>
            <a:endCxn id="22" idx="2"/>
          </p:cNvCxnSpPr>
          <p:nvPr/>
        </p:nvCxnSpPr>
        <p:spPr bwMode="auto">
          <a:xfrm rot="16200000" flipH="1">
            <a:off x="5214421" y="1672169"/>
            <a:ext cx="8461" cy="973699"/>
          </a:xfrm>
          <a:prstGeom prst="bentConnector3">
            <a:avLst>
              <a:gd name="adj1" fmla="val 280180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ector angulado 26"/>
          <p:cNvCxnSpPr>
            <a:stCxn id="21" idx="2"/>
            <a:endCxn id="23" idx="2"/>
          </p:cNvCxnSpPr>
          <p:nvPr/>
        </p:nvCxnSpPr>
        <p:spPr bwMode="auto">
          <a:xfrm rot="5400000" flipH="1" flipV="1">
            <a:off x="5220471" y="2927684"/>
            <a:ext cx="6" cy="960423"/>
          </a:xfrm>
          <a:prstGeom prst="bentConnector3">
            <a:avLst>
              <a:gd name="adj1" fmla="val -38100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tângulo 27"/>
          <p:cNvSpPr/>
          <p:nvPr/>
        </p:nvSpPr>
        <p:spPr bwMode="auto">
          <a:xfrm>
            <a:off x="4969952" y="2108212"/>
            <a:ext cx="510374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load</a:t>
            </a: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4986885" y="3361277"/>
            <a:ext cx="510374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load</a:t>
            </a: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4439485" y="1126079"/>
            <a:ext cx="261908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31" name="Retângulo 30"/>
          <p:cNvSpPr/>
          <p:nvPr/>
        </p:nvSpPr>
        <p:spPr bwMode="auto">
          <a:xfrm>
            <a:off x="5413151" y="1126078"/>
            <a:ext cx="261908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32" name="Retângulo 31"/>
          <p:cNvSpPr/>
          <p:nvPr/>
        </p:nvSpPr>
        <p:spPr bwMode="auto">
          <a:xfrm>
            <a:off x="4469937" y="2370722"/>
            <a:ext cx="231450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5443603" y="2370721"/>
            <a:ext cx="231450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6908806" y="2082811"/>
            <a:ext cx="560067" cy="74084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Elem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err="1" smtClean="0"/>
              <a:t>int</a:t>
            </a:r>
            <a:endParaRPr lang="pt-B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7882505" y="2091272"/>
            <a:ext cx="590524" cy="74084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Stack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err="1" smtClean="0"/>
              <a:t>int</a:t>
            </a:r>
            <a:endParaRPr lang="pt-B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Conector angulado 35"/>
          <p:cNvCxnSpPr>
            <a:stCxn id="34" idx="2"/>
            <a:endCxn id="35" idx="2"/>
          </p:cNvCxnSpPr>
          <p:nvPr/>
        </p:nvCxnSpPr>
        <p:spPr bwMode="auto">
          <a:xfrm rot="16200000" flipH="1">
            <a:off x="7679073" y="2333422"/>
            <a:ext cx="8461" cy="988927"/>
          </a:xfrm>
          <a:prstGeom prst="bentConnector3">
            <a:avLst>
              <a:gd name="adj1" fmla="val 280180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tângulo 36"/>
          <p:cNvSpPr/>
          <p:nvPr/>
        </p:nvSpPr>
        <p:spPr bwMode="auto">
          <a:xfrm>
            <a:off x="7394785" y="3014155"/>
            <a:ext cx="600142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aload</a:t>
            </a: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tângulo 37"/>
          <p:cNvSpPr/>
          <p:nvPr/>
        </p:nvSpPr>
        <p:spPr bwMode="auto">
          <a:xfrm>
            <a:off x="6836572" y="1794946"/>
            <a:ext cx="430224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a[i]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7810238" y="1794945"/>
            <a:ext cx="430224" cy="309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a[i]</a:t>
            </a:r>
          </a:p>
        </p:txBody>
      </p:sp>
      <p:cxnSp>
        <p:nvCxnSpPr>
          <p:cNvPr id="41" name="Conector de seta reta 40"/>
          <p:cNvCxnSpPr>
            <a:stCxn id="22" idx="3"/>
          </p:cNvCxnSpPr>
          <p:nvPr/>
        </p:nvCxnSpPr>
        <p:spPr bwMode="auto">
          <a:xfrm>
            <a:off x="6000763" y="1792828"/>
            <a:ext cx="848794" cy="5016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3" name="Conector de seta reta 42"/>
          <p:cNvCxnSpPr>
            <a:stCxn id="23" idx="3"/>
          </p:cNvCxnSpPr>
          <p:nvPr/>
        </p:nvCxnSpPr>
        <p:spPr bwMode="auto">
          <a:xfrm flipV="1">
            <a:off x="5991139" y="2590806"/>
            <a:ext cx="866885" cy="446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0" name="Retângulo 10"/>
          <p:cNvSpPr/>
          <p:nvPr/>
        </p:nvSpPr>
        <p:spPr>
          <a:xfrm>
            <a:off x="2319865" y="3877818"/>
            <a:ext cx="6714069" cy="286232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Designador&lt;out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opIdx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id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		(. String nome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t.val;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pPr lvl="6"/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.buscar(nome));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["["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	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opIdx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op.tipo.cat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.Vetor)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opIdx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.tipo.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   erro("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indice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deve ser do tipo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opIdx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.Elem;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op.tipo.tipoElemento;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}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else</a:t>
            </a:r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      erro(nome + "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nao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é um vetor");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	.)			</a:t>
            </a:r>
            <a:endParaRPr lang="pt-BR" sz="12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"]"]							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CaixaDeTexto 13"/>
          <p:cNvSpPr txBox="1"/>
          <p:nvPr/>
        </p:nvSpPr>
        <p:spPr>
          <a:xfrm>
            <a:off x="3429035" y="5681136"/>
            <a:ext cx="174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Cria operando do tipo Elem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4" name="Conector de seta reta 15"/>
          <p:cNvCxnSpPr/>
          <p:nvPr/>
        </p:nvCxnSpPr>
        <p:spPr bwMode="auto">
          <a:xfrm flipV="1">
            <a:off x="4851400" y="5511800"/>
            <a:ext cx="702734" cy="177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CaixaDeTexto 17"/>
          <p:cNvSpPr txBox="1"/>
          <p:nvPr/>
        </p:nvSpPr>
        <p:spPr>
          <a:xfrm>
            <a:off x="6570168" y="6358469"/>
            <a:ext cx="2374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Checagem de índice é deixada pra VM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35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VM uJVM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Buffer de Código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Operandos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>
                <a:solidFill>
                  <a:srgbClr val="FF0000"/>
                </a:solidFill>
              </a:rPr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Funções &amp; Procedimentos (ou Métodos)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Compilando Expressões</a:t>
            </a:r>
            <a:endParaRPr lang="de-AT" sz="2800" i="0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38" y="1200640"/>
            <a:ext cx="3693029" cy="191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Esquema: </a:t>
            </a:r>
            <a:r>
              <a:rPr lang="de-AT" sz="1600" dirty="0" smtClean="0">
                <a:sym typeface="Wingdings" pitchFamily="2" charset="2"/>
              </a:rPr>
              <a:t>pra x + y + z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	load x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	load y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	add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	load z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	add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951974" y="2603004"/>
            <a:ext cx="7039627" cy="397031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op2;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  <a:endParaRPr lang="pt-BR" sz="12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( Termo&lt;out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| "-" Termo&lt;out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	       erro("operando deve ser do tipo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op.cat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Operand.Const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-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{							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neg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} 							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 {( "+"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"-"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.sub;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Termo&lt;out op2&gt;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(op2);	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|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|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op2.tipo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 		      erro("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operandos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devem ser do tipo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49839" y="1175237"/>
            <a:ext cx="3693029" cy="1177642"/>
            <a:chOff x="4849839" y="1175237"/>
            <a:chExt cx="3693029" cy="1177642"/>
          </a:xfrm>
        </p:grpSpPr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4849839" y="1175237"/>
              <a:ext cx="3693029" cy="1030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spcBef>
                  <a:spcPct val="40000"/>
                </a:spcBef>
                <a:tabLst>
                  <a:tab pos="381000" algn="l"/>
                  <a:tab pos="4292600" algn="l"/>
                </a:tabLst>
              </a:pPr>
              <a:r>
                <a:rPr lang="de-AT" sz="1600" b="1" dirty="0" smtClean="0">
                  <a:sym typeface="Wingdings" pitchFamily="2" charset="2"/>
                </a:rPr>
                <a:t>Condições de Contextos</a:t>
              </a:r>
            </a:p>
            <a:p>
              <a:pPr marL="342900" indent="-342900">
                <a:spcBef>
                  <a:spcPct val="40000"/>
                </a:spcBef>
                <a:tabLst>
                  <a:tab pos="381000" algn="l"/>
                  <a:tab pos="4292600" algn="l"/>
                </a:tabLst>
              </a:pPr>
              <a:r>
                <a:rPr lang="de-AT" sz="1600" dirty="0" smtClean="0">
                  <a:sym typeface="Wingdings" pitchFamily="2" charset="2"/>
                </a:rPr>
                <a:t>Expr = </a:t>
              </a:r>
              <a:r>
                <a:rPr lang="pt-BR" sz="1600" dirty="0" smtClean="0">
                  <a:cs typeface="Consolas" pitchFamily="49" charset="0"/>
                </a:rPr>
                <a:t>"-" Termo</a:t>
              </a:r>
            </a:p>
            <a:p>
              <a:pPr marL="342900" indent="-342900">
                <a:spcBef>
                  <a:spcPct val="40000"/>
                </a:spcBef>
                <a:tabLst>
                  <a:tab pos="381000" algn="l"/>
                  <a:tab pos="4292600" algn="l"/>
                </a:tabLst>
              </a:pPr>
              <a:r>
                <a:rPr lang="de-AT" sz="1600" dirty="0" smtClean="0">
                  <a:sym typeface="Wingdings" pitchFamily="2" charset="2"/>
                </a:rPr>
                <a:t>Expr0 = Expr1 </a:t>
              </a:r>
              <a:r>
                <a:rPr lang="pt-BR" sz="1600" dirty="0" err="1" smtClean="0">
                  <a:cs typeface="Consolas" pitchFamily="49" charset="0"/>
                </a:rPr>
                <a:t>AddOp</a:t>
              </a:r>
              <a:r>
                <a:rPr lang="pt-BR" sz="1600" dirty="0" smtClean="0">
                  <a:cs typeface="Consolas" pitchFamily="49" charset="0"/>
                </a:rPr>
                <a:t> Termo</a:t>
              </a:r>
              <a:endParaRPr lang="de-AT" sz="1600" dirty="0" smtClean="0">
                <a:sym typeface="Wingdings" pitchFamily="2" charset="2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935131" y="170180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 smtClean="0">
                  <a:solidFill>
                    <a:srgbClr val="FF0000"/>
                  </a:solidFill>
                </a:rPr>
                <a:t>int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698063" y="209126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 smtClean="0">
                  <a:solidFill>
                    <a:srgbClr val="FF0000"/>
                  </a:solidFill>
                </a:rPr>
                <a:t>int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925730" y="206586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 smtClean="0">
                  <a:solidFill>
                    <a:srgbClr val="FF0000"/>
                  </a:solidFill>
                </a:rPr>
                <a:t>int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305732" y="3468684"/>
            <a:ext cx="1505136" cy="717503"/>
          </a:xfrm>
          <a:prstGeom prst="wedgeRoundRectCallout">
            <a:avLst>
              <a:gd name="adj1" fmla="val 127203"/>
              <a:gd name="adj2" fmla="val -80074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negativos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  <p:bldP spid="20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Compilando Termos</a:t>
            </a:r>
            <a:endParaRPr lang="de-AT" sz="2800" i="0" dirty="0"/>
          </a:p>
        </p:txBody>
      </p:sp>
      <p:sp>
        <p:nvSpPr>
          <p:cNvPr id="20" name="Retângulo 19"/>
          <p:cNvSpPr/>
          <p:nvPr/>
        </p:nvSpPr>
        <p:spPr>
          <a:xfrm>
            <a:off x="804334" y="2634494"/>
            <a:ext cx="6807200" cy="249299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Termo&lt;out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op2;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Fator&lt;out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{( "*"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"/"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		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.div;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"%“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rem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Fator&lt;out op2&gt;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(op2);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|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|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op2.tipo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  erro("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operandos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devem ser do tipo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60439" y="1200637"/>
            <a:ext cx="3693029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Condições de Contextos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Term0 = Term1 </a:t>
            </a:r>
            <a:r>
              <a:rPr lang="pt-BR" sz="1600" dirty="0" err="1" smtClean="0">
                <a:cs typeface="Consolas" pitchFamily="49" charset="0"/>
              </a:rPr>
              <a:t>MulOp</a:t>
            </a:r>
            <a:r>
              <a:rPr lang="pt-BR" sz="1600" dirty="0" smtClean="0">
                <a:cs typeface="Consolas" pitchFamily="49" charset="0"/>
              </a:rPr>
              <a:t> Fator</a:t>
            </a:r>
            <a:endParaRPr lang="de-AT" sz="1600" dirty="0" smtClean="0">
              <a:sym typeface="Wingdings" pitchFamily="2" charset="2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625597" y="183726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FF0000"/>
                </a:solidFill>
              </a:rPr>
              <a:t>int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853264" y="181186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FF0000"/>
                </a:solidFill>
              </a:rPr>
              <a:t>int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build="p" autoUpdateAnimBg="0"/>
      <p:bldP spid="15" grpId="1" build="allAtOnce"/>
      <p:bldP spid="19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Compilando Fatores</a:t>
            </a:r>
            <a:endParaRPr lang="de-AT" sz="2800" i="0" dirty="0"/>
          </a:p>
        </p:txBody>
      </p:sp>
      <p:sp>
        <p:nvSpPr>
          <p:cNvPr id="20" name="Retângulo 19"/>
          <p:cNvSpPr/>
          <p:nvPr/>
        </p:nvSpPr>
        <p:spPr>
          <a:xfrm>
            <a:off x="2210271" y="1058761"/>
            <a:ext cx="6797032" cy="563231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Fator&lt;out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String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1200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Designador&lt;out </a:t>
            </a:r>
            <a:r>
              <a:rPr lang="pt-BR" sz="1200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pt-BR" sz="1200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Parametros</a:t>
            </a:r>
            <a:r>
              <a:rPr lang="pt-BR" sz="1200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&gt; ]  Chamada de Função...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num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"("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")"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Tipo&lt;out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.buscar(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&gt;();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("["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"]"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    erro("tamanho do vetor deve ser tipo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.)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"{" num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{"," num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"}"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()); 	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.)			 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newarray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				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.Vetor,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.tipo);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() &gt; 0)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ts.inserir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Obj.Var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, "_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_"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    +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ts.escopoAtual.nVars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ts.tipoInt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objCode.store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}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for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list.size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(); i ++) {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(i));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list.get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(i)));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objCode.astore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}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258696" y="3752176"/>
            <a:ext cx="3861758" cy="119481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200" dirty="0" smtClean="0"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err="1" smtClean="0">
                <a:sym typeface="Wingdings" pitchFamily="2" charset="2"/>
              </a:rPr>
              <a:t>Fator</a:t>
            </a:r>
            <a:r>
              <a:rPr lang="de-AT" sz="1600" dirty="0" smtClean="0">
                <a:sym typeface="Wingdings" pitchFamily="2" charset="2"/>
              </a:rPr>
              <a:t> = 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de-AT" sz="1600" dirty="0" smtClean="0">
                <a:sym typeface="Wingdings" pitchFamily="2" charset="2"/>
              </a:rPr>
              <a:t>new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de-AT" sz="1600" dirty="0" smtClean="0">
                <a:sym typeface="Wingdings" pitchFamily="2" charset="2"/>
              </a:rPr>
              <a:t> ident </a:t>
            </a:r>
            <a:r>
              <a:rPr lang="pt-BR" sz="1600" dirty="0" smtClean="0">
                <a:cs typeface="Consolas" pitchFamily="49" charset="0"/>
              </a:rPr>
              <a:t>“</a:t>
            </a:r>
            <a:r>
              <a:rPr lang="de-AT" sz="1600" dirty="0" smtClean="0">
                <a:sym typeface="Wingdings" pitchFamily="2" charset="2"/>
              </a:rPr>
              <a:t>{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num</a:t>
            </a:r>
            <a:r>
              <a:rPr lang="de-AT" sz="1600" dirty="0" smtClean="0">
                <a:sym typeface="Wingdings" pitchFamily="2" charset="2"/>
              </a:rPr>
              <a:t> {</a:t>
            </a:r>
            <a:r>
              <a:rPr lang="pt-BR" sz="1600" dirty="0" smtClean="0">
                <a:cs typeface="Consolas" pitchFamily="49" charset="0"/>
              </a:rPr>
              <a:t>“</a:t>
            </a:r>
            <a:r>
              <a:rPr lang="de-AT" sz="1600" dirty="0" smtClean="0">
                <a:sym typeface="Wingdings" pitchFamily="2" charset="2"/>
              </a:rPr>
              <a:t>,</a:t>
            </a:r>
            <a:r>
              <a:rPr lang="pt-BR" sz="1600" dirty="0" smtClean="0">
                <a:cs typeface="Consolas" pitchFamily="49" charset="0"/>
              </a:rPr>
              <a:t>”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num</a:t>
            </a:r>
            <a:r>
              <a:rPr lang="de-AT" sz="1600" dirty="0" smtClean="0">
                <a:sym typeface="Wingdings" pitchFamily="2" charset="2"/>
              </a:rPr>
              <a:t>} </a:t>
            </a:r>
            <a:r>
              <a:rPr lang="pt-BR" sz="1600" dirty="0" smtClean="0">
                <a:cs typeface="Consolas" pitchFamily="49" charset="0"/>
              </a:rPr>
              <a:t>“</a:t>
            </a:r>
            <a:r>
              <a:rPr lang="de-AT" sz="1600" dirty="0" smtClean="0">
                <a:sym typeface="Wingdings" pitchFamily="2" charset="2"/>
              </a:rPr>
              <a:t>}</a:t>
            </a:r>
            <a:r>
              <a:rPr lang="pt-BR" sz="1600" dirty="0" smtClean="0">
                <a:cs typeface="Consolas" pitchFamily="49" charset="0"/>
              </a:rPr>
              <a:t>”</a:t>
            </a: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Fator = 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de-AT" sz="1600" dirty="0" smtClean="0">
                <a:sym typeface="Wingdings" pitchFamily="2" charset="2"/>
              </a:rPr>
              <a:t>new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de-AT" sz="1600" dirty="0" smtClean="0">
                <a:sym typeface="Wingdings" pitchFamily="2" charset="2"/>
              </a:rPr>
              <a:t> ident 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de-AT" sz="1600" dirty="0" smtClean="0">
                <a:sym typeface="Wingdings" pitchFamily="2" charset="2"/>
              </a:rPr>
              <a:t>[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de-AT" sz="1600" dirty="0" smtClean="0">
                <a:sym typeface="Wingdings" pitchFamily="2" charset="2"/>
              </a:rPr>
              <a:t> Expr </a:t>
            </a:r>
            <a:r>
              <a:rPr lang="pt-BR" sz="1600" dirty="0" smtClean="0">
                <a:cs typeface="Consolas" pitchFamily="49" charset="0"/>
              </a:rPr>
              <a:t>"</a:t>
            </a:r>
            <a:r>
              <a:rPr lang="de-AT" sz="1600" dirty="0" smtClean="0">
                <a:sym typeface="Wingdings" pitchFamily="2" charset="2"/>
              </a:rPr>
              <a:t>]</a:t>
            </a:r>
            <a:r>
              <a:rPr lang="pt-BR" sz="1600" dirty="0" smtClean="0">
                <a:cs typeface="Consolas" pitchFamily="49" charset="0"/>
              </a:rPr>
              <a:t>”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050" dirty="0" smtClean="0">
              <a:sym typeface="Wingdings" pitchFamily="2" charset="2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581864" y="461690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tipo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309998" y="461690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FF0000"/>
                </a:solidFill>
              </a:rPr>
              <a:t>int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18"/>
          <p:cNvSpPr txBox="1"/>
          <p:nvPr/>
        </p:nvSpPr>
        <p:spPr>
          <a:xfrm>
            <a:off x="1569638" y="3863940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tipo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20"/>
          <p:cNvSpPr txBox="1"/>
          <p:nvPr/>
        </p:nvSpPr>
        <p:spPr>
          <a:xfrm>
            <a:off x="2297772" y="386394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FF0000"/>
                </a:solidFill>
              </a:rPr>
              <a:t>int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20"/>
          <p:cNvSpPr txBox="1"/>
          <p:nvPr/>
        </p:nvSpPr>
        <p:spPr>
          <a:xfrm>
            <a:off x="3132194" y="386348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FF0000"/>
                </a:solidFill>
              </a:rPr>
              <a:t>int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9"/>
          <p:cNvSpPr/>
          <p:nvPr/>
        </p:nvSpPr>
        <p:spPr>
          <a:xfrm>
            <a:off x="225856" y="1579114"/>
            <a:ext cx="1679084" cy="523220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pt-B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[3]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tângulo 19"/>
          <p:cNvSpPr/>
          <p:nvPr/>
        </p:nvSpPr>
        <p:spPr>
          <a:xfrm>
            <a:off x="260666" y="2237108"/>
            <a:ext cx="1656032" cy="1384995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enter 0 1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3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8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newarray</a:t>
            </a:r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9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store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11: exit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12: return</a:t>
            </a:r>
            <a:endParaRPr lang="pt-BR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71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Compilando Fatores</a:t>
            </a:r>
            <a:endParaRPr lang="de-AT" sz="2800" i="0" dirty="0"/>
          </a:p>
        </p:txBody>
      </p:sp>
      <p:sp>
        <p:nvSpPr>
          <p:cNvPr id="20" name="Retângulo 19"/>
          <p:cNvSpPr/>
          <p:nvPr/>
        </p:nvSpPr>
        <p:spPr>
          <a:xfrm>
            <a:off x="2210271" y="1058761"/>
            <a:ext cx="6797032" cy="563231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Fator&lt;out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String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2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1200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Designador&lt;out </a:t>
            </a:r>
            <a:r>
              <a:rPr lang="pt-BR" sz="1200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pt-BR" sz="1200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Parametros</a:t>
            </a:r>
            <a:r>
              <a:rPr lang="pt-BR" sz="1200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&gt; ]  Chamada de Função...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num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"("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")"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Tipo&lt;out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.buscar(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&gt;();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("["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"]"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!=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    erro("tamanho do vetor deve ser tipo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.)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 "{" num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{"," num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t.val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 .)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"}"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()); 	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.)			 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(.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newarray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				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op.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tipo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.Vetor,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.tipo);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() &gt; 0) {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ts.inserir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Obj.Var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, "_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_"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    +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ts.escopoAtual.nVars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ts.tipoInt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objCode.store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obj.end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}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for 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list.size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(); i ++) {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(i));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list.get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(i)));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 smtClean="0">
                <a:latin typeface="Consolas" pitchFamily="49" charset="0"/>
                <a:cs typeface="Consolas" pitchFamily="49" charset="0"/>
              </a:rPr>
              <a:t>objCode.astore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   }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	  .)</a:t>
            </a:r>
          </a:p>
          <a:p>
            <a:r>
              <a:rPr lang="pt-BR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etângulo 19"/>
          <p:cNvSpPr/>
          <p:nvPr/>
        </p:nvSpPr>
        <p:spPr>
          <a:xfrm>
            <a:off x="236684" y="2295442"/>
            <a:ext cx="1656032" cy="4401204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enter 0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3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8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newarray</a:t>
            </a:r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9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store 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11: load 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13: load 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astore</a:t>
            </a:r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26: load 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33: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38: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astore</a:t>
            </a:r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39: load 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41: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46: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51: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astore</a:t>
            </a:r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52: store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54: exit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55: return</a:t>
            </a:r>
            <a:endParaRPr lang="pt-BR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tângulo 19"/>
          <p:cNvSpPr/>
          <p:nvPr/>
        </p:nvSpPr>
        <p:spPr>
          <a:xfrm>
            <a:off x="237149" y="1437560"/>
            <a:ext cx="1862584" cy="738664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pt-B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pt-BR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{11, 12, 13}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34089" y="3868464"/>
            <a:ext cx="1610966" cy="1622595"/>
          </a:xfrm>
          <a:prstGeom prst="wedgeRoundRectCallout">
            <a:avLst>
              <a:gd name="adj1" fmla="val 86327"/>
              <a:gd name="adj2" fmla="val 9783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endereço</a:t>
            </a:r>
            <a:r>
              <a:rPr lang="en-US" dirty="0" smtClean="0"/>
              <a:t> do 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no </a:t>
            </a:r>
            <a:r>
              <a:rPr lang="en-US" dirty="0" err="1" smtClean="0"/>
              <a:t>topo</a:t>
            </a:r>
            <a:r>
              <a:rPr lang="en-US" dirty="0" smtClean="0"/>
              <a:t> da </a:t>
            </a:r>
            <a:r>
              <a:rPr lang="en-US" dirty="0" err="1" smtClean="0"/>
              <a:t>pilha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544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4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2.	</a:t>
            </a:r>
            <a:r>
              <a:rPr lang="de-AT" sz="2400" dirty="0" smtClean="0">
                <a:solidFill>
                  <a:srgbClr val="FF0000"/>
                </a:solidFill>
              </a:rPr>
              <a:t>VM uJVM</a:t>
            </a:r>
            <a:endParaRPr lang="de-AT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Buffer de Código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Operandos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Funções &amp; Procedimentos (ou Métodos)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Uma</a:t>
            </a:r>
            <a:r>
              <a:rPr lang="de-AT" sz="2800" dirty="0" smtClean="0"/>
              <a:t> Nota </a:t>
            </a:r>
            <a:r>
              <a:rPr lang="de-AT" sz="2800" dirty="0" err="1" smtClean="0"/>
              <a:t>sobre</a:t>
            </a:r>
            <a:r>
              <a:rPr lang="de-AT" sz="2800" dirty="0" smtClean="0"/>
              <a:t> </a:t>
            </a:r>
            <a:r>
              <a:rPr lang="de-AT" sz="2800" dirty="0" err="1" smtClean="0"/>
              <a:t>Inicialização</a:t>
            </a:r>
            <a:r>
              <a:rPr lang="de-AT" sz="2800" dirty="0" smtClean="0"/>
              <a:t> de </a:t>
            </a:r>
            <a:r>
              <a:rPr lang="de-AT" sz="2800" dirty="0" err="1" smtClean="0"/>
              <a:t>Variáveis</a:t>
            </a:r>
            <a:endParaRPr lang="de-AT" sz="2800" i="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51353" y="1198325"/>
            <a:ext cx="7003579" cy="11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Se já há suporte para </a:t>
            </a: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int v[]; v = new int {1, 2, 3};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 porque não </a:t>
            </a: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int 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v[] = </a:t>
            </a: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new int {1, 2, 3};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 ?</a:t>
            </a:r>
            <a:endParaRPr lang="x-none" sz="1600" dirty="0">
              <a:cs typeface="Consolas" pitchFamily="49" charset="0"/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Declaração com inicialização implica em determinar 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onde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 e 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quando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 a inicialização será realizada. Veja os casos abaixo:</a:t>
            </a:r>
          </a:p>
        </p:txBody>
      </p:sp>
      <p:sp>
        <p:nvSpPr>
          <p:cNvPr id="12" name="Retângulo 19"/>
          <p:cNvSpPr/>
          <p:nvPr/>
        </p:nvSpPr>
        <p:spPr>
          <a:xfrm>
            <a:off x="1258204" y="2410946"/>
            <a:ext cx="3116100" cy="203132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vg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[] = new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{1, 2, 3};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chata()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a =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vg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[0];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tângulo 19"/>
          <p:cNvSpPr/>
          <p:nvPr/>
        </p:nvSpPr>
        <p:spPr>
          <a:xfrm>
            <a:off x="1257737" y="4550448"/>
            <a:ext cx="3116100" cy="203132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chata()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a =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vg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[0];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[] = new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{1, 2, 3}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644759" y="3127695"/>
            <a:ext cx="2387052" cy="717503"/>
          </a:xfrm>
          <a:prstGeom prst="wedgeRoundRectCallout">
            <a:avLst>
              <a:gd name="adj1" fmla="val -126481"/>
              <a:gd name="adj2" fmla="val 49113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Onde</a:t>
            </a:r>
            <a:r>
              <a:rPr lang="en-US" dirty="0" smtClean="0"/>
              <a:t> vg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iniciado</a:t>
            </a:r>
            <a:r>
              <a:rPr lang="en-US" dirty="0" smtClean="0"/>
              <a:t>? </a:t>
            </a:r>
            <a:r>
              <a:rPr lang="en-US" dirty="0" err="1" smtClean="0"/>
              <a:t>Dentro</a:t>
            </a:r>
            <a:r>
              <a:rPr lang="en-US" dirty="0" smtClean="0"/>
              <a:t> do main()?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679570" y="4867459"/>
            <a:ext cx="2387052" cy="1023969"/>
          </a:xfrm>
          <a:prstGeom prst="wedgeRoundRectCallout">
            <a:avLst>
              <a:gd name="adj1" fmla="val -127466"/>
              <a:gd name="adj2" fmla="val 2385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? vg </a:t>
            </a:r>
            <a:r>
              <a:rPr lang="en-US" dirty="0" err="1" smtClean="0"/>
              <a:t>deveria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23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41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VM uJVM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Buffer de Código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Operandos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>
                <a:solidFill>
                  <a:srgbClr val="FF0000"/>
                </a:solidFill>
              </a:rPr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Funções &amp; Procedimentos (ou Métodos)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Padrões</a:t>
            </a:r>
            <a:r>
              <a:rPr lang="de-AT" sz="2800" dirty="0" smtClean="0"/>
              <a:t> de </a:t>
            </a:r>
            <a:r>
              <a:rPr lang="de-AT" sz="2800" dirty="0" err="1" smtClean="0"/>
              <a:t>Código</a:t>
            </a:r>
            <a:r>
              <a:rPr lang="de-AT" sz="2800" dirty="0" smtClean="0"/>
              <a:t> </a:t>
            </a:r>
            <a:r>
              <a:rPr lang="de-AT" sz="2800" dirty="0" err="1" smtClean="0"/>
              <a:t>para</a:t>
            </a:r>
            <a:r>
              <a:rPr lang="de-AT" sz="2800" dirty="0" smtClean="0"/>
              <a:t> </a:t>
            </a:r>
            <a:r>
              <a:rPr lang="de-AT" sz="2800" dirty="0" err="1" smtClean="0"/>
              <a:t>Assinalamento</a:t>
            </a:r>
            <a:endParaRPr lang="de-AT" sz="2800" i="0" dirty="0"/>
          </a:p>
        </p:txBody>
      </p:sp>
      <p:sp>
        <p:nvSpPr>
          <p:cNvPr id="2" name="TextBox 1"/>
          <p:cNvSpPr txBox="1"/>
          <p:nvPr/>
        </p:nvSpPr>
        <p:spPr>
          <a:xfrm>
            <a:off x="752568" y="1387474"/>
            <a:ext cx="1975083" cy="369332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designador</a:t>
            </a:r>
            <a:r>
              <a:rPr lang="en-US" dirty="0" smtClean="0"/>
              <a:t> = </a:t>
            </a:r>
            <a:r>
              <a:rPr lang="en-US" dirty="0" err="1" smtClean="0"/>
              <a:t>expr</a:t>
            </a:r>
            <a:r>
              <a:rPr lang="en-US" dirty="0" smtClean="0"/>
              <a:t> ;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0047"/>
              </p:ext>
            </p:extLst>
          </p:nvPr>
        </p:nvGraphicFramePr>
        <p:xfrm>
          <a:off x="1277063" y="2408208"/>
          <a:ext cx="6472038" cy="193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7346"/>
                <a:gridCol w="2291984"/>
                <a:gridCol w="202270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casos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dependendo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do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designador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no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lado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esquerdo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localVar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globalVar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expr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load 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 …</a:t>
                      </a:r>
                    </a:p>
                    <a:p>
                      <a:pPr algn="ctr"/>
                      <a:r>
                        <a:rPr lang="en-US" b="1" dirty="0" smtClean="0"/>
                        <a:t>store </a:t>
                      </a:r>
                      <a:r>
                        <a:rPr lang="en-US" b="1" dirty="0" err="1" smtClean="0"/>
                        <a:t>localVar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load 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 …</a:t>
                      </a:r>
                    </a:p>
                    <a:p>
                      <a:pPr algn="ctr"/>
                      <a:r>
                        <a:rPr lang="en-US" b="1" dirty="0" err="1" smtClean="0"/>
                        <a:t>putstatic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globalVar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load 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load 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</a:rPr>
                        <a:t>i</a:t>
                      </a:r>
                      <a:endParaRPr lang="en-US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en-US" dirty="0" smtClean="0"/>
                        <a:t>… load 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 …</a:t>
                      </a:r>
                    </a:p>
                    <a:p>
                      <a:pPr algn="ctr"/>
                      <a:r>
                        <a:rPr lang="en-US" b="1" dirty="0" err="1" smtClean="0"/>
                        <a:t>astore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04577" y="4467678"/>
            <a:ext cx="555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Instruções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azul</a:t>
            </a:r>
            <a:r>
              <a:rPr lang="en-US" sz="2000" dirty="0" smtClean="0"/>
              <a:t> </a:t>
            </a:r>
            <a:r>
              <a:rPr lang="en-US" sz="2000" dirty="0" err="1" smtClean="0"/>
              <a:t>já</a:t>
            </a:r>
            <a:r>
              <a:rPr lang="en-US" sz="2000" dirty="0" smtClean="0"/>
              <a:t> </a:t>
            </a:r>
            <a:r>
              <a:rPr lang="en-US" sz="2000" dirty="0" err="1" smtClean="0"/>
              <a:t>foram</a:t>
            </a:r>
            <a:r>
              <a:rPr lang="en-US" sz="2000" dirty="0" smtClean="0"/>
              <a:t> </a:t>
            </a:r>
            <a:r>
              <a:rPr lang="en-US" sz="2000" dirty="0" err="1" smtClean="0"/>
              <a:t>gerados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Designador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120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Compilando</a:t>
            </a:r>
            <a:r>
              <a:rPr lang="de-AT" sz="2800" dirty="0" smtClean="0"/>
              <a:t> </a:t>
            </a:r>
            <a:r>
              <a:rPr lang="de-AT" sz="2800" dirty="0" err="1" smtClean="0"/>
              <a:t>Assinalamentos</a:t>
            </a:r>
            <a:endParaRPr lang="de-AT" sz="2800" i="0" dirty="0"/>
          </a:p>
        </p:txBody>
      </p:sp>
      <p:sp>
        <p:nvSpPr>
          <p:cNvPr id="20" name="Retângulo 19"/>
          <p:cNvSpPr/>
          <p:nvPr/>
        </p:nvSpPr>
        <p:spPr>
          <a:xfrm>
            <a:off x="897041" y="2614763"/>
            <a:ext cx="7028445" cy="160043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Assinalamento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o1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o2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.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"=" 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o2&gt;	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	(.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(o2.tipo.assinalavelPara(o1.tipo)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			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objCode.assign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(o1, o2); 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else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       erro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("tipos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incompativeis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")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.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04783" y="1175237"/>
            <a:ext cx="3693029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Condições de Contextos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Statement = </a:t>
            </a:r>
            <a:r>
              <a:rPr lang="de-AT" sz="1600" dirty="0" err="1" smtClean="0">
                <a:sym typeface="Wingdings" pitchFamily="2" charset="2"/>
              </a:rPr>
              <a:t>Designador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pt-BR" sz="1600" dirty="0" smtClean="0">
                <a:cs typeface="Consolas" pitchFamily="49" charset="0"/>
              </a:rPr>
              <a:t>"=" </a:t>
            </a:r>
            <a:r>
              <a:rPr lang="pt-BR" sz="1600" dirty="0" err="1" smtClean="0">
                <a:cs typeface="Consolas" pitchFamily="49" charset="0"/>
              </a:rPr>
              <a:t>Expr</a:t>
            </a:r>
            <a:endParaRPr lang="pt-BR" sz="1600" dirty="0" smtClean="0">
              <a:cs typeface="Consolas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843039" y="174883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Variável ou</a:t>
            </a:r>
          </a:p>
          <a:p>
            <a:r>
              <a:rPr lang="pt-BR" sz="1100" dirty="0" smtClean="0">
                <a:solidFill>
                  <a:srgbClr val="FF0000"/>
                </a:solidFill>
              </a:rPr>
              <a:t>Elemento de vetor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174645" y="1748398"/>
            <a:ext cx="2087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Tipo de </a:t>
            </a:r>
            <a:r>
              <a:rPr lang="pt-BR" sz="1100" dirty="0" err="1" smtClean="0">
                <a:solidFill>
                  <a:srgbClr val="FF0000"/>
                </a:solidFill>
              </a:rPr>
              <a:t>Expr</a:t>
            </a:r>
            <a:r>
              <a:rPr lang="pt-BR" sz="1100" dirty="0" smtClean="0">
                <a:solidFill>
                  <a:srgbClr val="FF0000"/>
                </a:solidFill>
              </a:rPr>
              <a:t> deve ser compatível </a:t>
            </a:r>
          </a:p>
          <a:p>
            <a:r>
              <a:rPr lang="pt-BR" sz="1100" dirty="0" smtClean="0">
                <a:solidFill>
                  <a:srgbClr val="FF0000"/>
                </a:solidFill>
              </a:rPr>
              <a:t>com tipo de Designador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10148" y="4572915"/>
            <a:ext cx="7003579" cy="17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Compatibilidade</a:t>
            </a:r>
            <a:r>
              <a:rPr lang="de-AT" sz="1600" b="1" dirty="0" smtClean="0">
                <a:sym typeface="Wingdings" pitchFamily="2" charset="2"/>
              </a:rPr>
              <a:t> de </a:t>
            </a:r>
            <a:r>
              <a:rPr lang="de-AT" sz="1600" b="1" dirty="0" err="1" smtClean="0">
                <a:sym typeface="Wingdings" pitchFamily="2" charset="2"/>
              </a:rPr>
              <a:t>Assinalamento</a:t>
            </a:r>
            <a:endParaRPr lang="de-AT" sz="1600" b="1" dirty="0" smtClean="0"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ym typeface="Wingdings" pitchFamily="2" charset="2"/>
              </a:rPr>
              <a:t>o2 é compatível para assinalamento com o1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ym typeface="Wingdings" pitchFamily="2" charset="2"/>
              </a:rPr>
              <a:t>- </a:t>
            </a:r>
            <a:r>
              <a:rPr lang="en-US" sz="1600" dirty="0" smtClean="0">
                <a:sym typeface="Wingdings" pitchFamily="2" charset="2"/>
              </a:rPr>
              <a:t>S</a:t>
            </a:r>
            <a:r>
              <a:rPr lang="x-none" sz="1600" dirty="0" smtClean="0">
                <a:sym typeface="Wingdings" pitchFamily="2" charset="2"/>
              </a:rPr>
              <a:t>e o1 e o2  tem o mesmo tipo,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- o1 e o2 são vetores com o mesmo tipo de elemento ou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pt-BR" sz="1600" dirty="0" smtClean="0">
                <a:cs typeface="Consolas" pitchFamily="49" charset="0"/>
              </a:rPr>
              <a:t>- o1 é uma referência e o2 é </a:t>
            </a:r>
            <a:r>
              <a:rPr lang="pt-BR" sz="1600" dirty="0" err="1" smtClean="0">
                <a:cs typeface="Consolas" pitchFamily="49" charset="0"/>
              </a:rPr>
              <a:t>null</a:t>
            </a:r>
            <a:endParaRPr lang="pt-BR" sz="16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26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44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VM uJVM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Buffer de Código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Operandos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>
                <a:solidFill>
                  <a:srgbClr val="FF0000"/>
                </a:solidFill>
              </a:rPr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Funções &amp; Procedimentos (ou Métodos)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Saltos </a:t>
            </a:r>
            <a:r>
              <a:rPr lang="de-AT" sz="2800" dirty="0" err="1" smtClean="0"/>
              <a:t>Condicionais</a:t>
            </a:r>
            <a:r>
              <a:rPr lang="de-AT" sz="2800" dirty="0" smtClean="0"/>
              <a:t> </a:t>
            </a:r>
            <a:r>
              <a:rPr lang="de-AT" sz="2800" dirty="0" err="1" smtClean="0"/>
              <a:t>e</a:t>
            </a:r>
            <a:r>
              <a:rPr lang="de-AT" sz="2800" dirty="0" smtClean="0"/>
              <a:t> </a:t>
            </a:r>
            <a:r>
              <a:rPr lang="de-AT" sz="2800" dirty="0" err="1" smtClean="0"/>
              <a:t>não</a:t>
            </a:r>
            <a:r>
              <a:rPr lang="de-AT" sz="2800" dirty="0" smtClean="0"/>
              <a:t> </a:t>
            </a:r>
            <a:r>
              <a:rPr lang="de-AT" sz="2800" dirty="0" err="1" smtClean="0"/>
              <a:t>Condicionais</a:t>
            </a:r>
            <a:endParaRPr lang="de-AT" sz="2800" i="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04783" y="1175237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Saltos </a:t>
            </a:r>
            <a:r>
              <a:rPr lang="de-AT" sz="1600" b="1" dirty="0" err="1" smtClean="0">
                <a:sym typeface="Wingdings" pitchFamily="2" charset="2"/>
              </a:rPr>
              <a:t>não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Condicionais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51353" y="4032047"/>
            <a:ext cx="2970283" cy="240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Saltos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FF0000"/>
                </a:solidFill>
                <a:sym typeface="Wingdings" pitchFamily="2" charset="2"/>
              </a:rPr>
              <a:t>jeq</a:t>
            </a:r>
            <a:r>
              <a:rPr lang="x-none" sz="1600" dirty="0" smtClean="0">
                <a:sym typeface="Wingdings" pitchFamily="2" charset="2"/>
              </a:rPr>
              <a:t>	salte se igual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FF0000"/>
                </a:solidFill>
                <a:sym typeface="Wingdings" pitchFamily="2" charset="2"/>
              </a:rPr>
              <a:t>jne</a:t>
            </a:r>
            <a:r>
              <a:rPr lang="x-none" sz="1600" dirty="0" smtClean="0">
                <a:sym typeface="Wingdings" pitchFamily="2" charset="2"/>
              </a:rPr>
              <a:t>	salte se diferente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FF0000"/>
                </a:solidFill>
                <a:sym typeface="Wingdings" pitchFamily="2" charset="2"/>
              </a:rPr>
              <a:t>jlt</a:t>
            </a:r>
            <a:r>
              <a:rPr lang="x-none" sz="1600" dirty="0" smtClean="0">
                <a:sym typeface="Wingdings" pitchFamily="2" charset="2"/>
              </a:rPr>
              <a:t>	salte se menor que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FF0000"/>
                </a:solidFill>
                <a:sym typeface="Wingdings" pitchFamily="2" charset="2"/>
              </a:rPr>
              <a:t>jle</a:t>
            </a:r>
            <a:r>
              <a:rPr lang="x-none" sz="1600" dirty="0" smtClean="0">
                <a:sym typeface="Wingdings" pitchFamily="2" charset="2"/>
              </a:rPr>
              <a:t>	salte se menor ou igual que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FF0000"/>
                </a:solidFill>
                <a:sym typeface="Wingdings" pitchFamily="2" charset="2"/>
              </a:rPr>
              <a:t>jgt</a:t>
            </a:r>
            <a:r>
              <a:rPr lang="x-none" sz="1600" dirty="0" smtClean="0">
                <a:sym typeface="Wingdings" pitchFamily="2" charset="2"/>
              </a:rPr>
              <a:t>	salte se maior que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FF0000"/>
                </a:solidFill>
                <a:sym typeface="Wingdings" pitchFamily="2" charset="2"/>
              </a:rPr>
              <a:t>jge</a:t>
            </a:r>
            <a:r>
              <a:rPr lang="x-none" sz="1600" dirty="0" smtClean="0">
                <a:sym typeface="Wingdings" pitchFamily="2" charset="2"/>
              </a:rPr>
              <a:t>	salte se maior ou igual que</a:t>
            </a:r>
          </a:p>
        </p:txBody>
      </p:sp>
      <p:sp>
        <p:nvSpPr>
          <p:cNvPr id="8" name="Retângulo 19"/>
          <p:cNvSpPr/>
          <p:nvPr/>
        </p:nvSpPr>
        <p:spPr>
          <a:xfrm>
            <a:off x="873058" y="1614854"/>
            <a:ext cx="3243017" cy="3077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jmp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endereco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04316" y="2033117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smtClean="0">
                <a:sym typeface="Wingdings" pitchFamily="2" charset="2"/>
              </a:rPr>
              <a:t>Saltos Condicionais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1" name="Retângulo 19"/>
          <p:cNvSpPr/>
          <p:nvPr/>
        </p:nvSpPr>
        <p:spPr>
          <a:xfrm>
            <a:off x="872591" y="2472734"/>
            <a:ext cx="3243017" cy="73866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... Carregar operando 1 ...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... Carregar operando 2 ...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jeq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endereco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355035" y="2867510"/>
            <a:ext cx="379387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se (operando1 == operando2) jmp endereco</a:t>
            </a:r>
            <a:endParaRPr lang="pt-BR" sz="1600" dirty="0" smtClean="0">
              <a:cs typeface="Consolas" pitchFamily="49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637769" y="4278511"/>
            <a:ext cx="1771316" cy="21196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400" dirty="0" err="1" smtClean="0">
                <a:latin typeface="Consolas"/>
                <a:cs typeface="Consolas"/>
                <a:sym typeface="Wingdings" pitchFamily="2" charset="2"/>
              </a:rPr>
              <a:t>static</a:t>
            </a:r>
            <a:r>
              <a:rPr lang="de-AT" sz="1400" dirty="0" smtClean="0">
                <a:latin typeface="Consolas"/>
                <a:cs typeface="Consolas"/>
                <a:sym typeface="Wingdings" pitchFamily="2" charset="2"/>
              </a:rPr>
              <a:t> final </a:t>
            </a:r>
            <a:r>
              <a:rPr lang="de-AT" sz="1400" dirty="0" err="1" smtClean="0">
                <a:latin typeface="Consolas"/>
                <a:cs typeface="Consolas"/>
                <a:sym typeface="Wingdings" pitchFamily="2" charset="2"/>
              </a:rPr>
              <a:t>int</a:t>
            </a:r>
            <a:endParaRPr lang="de-AT" sz="1400" dirty="0" smtClean="0">
              <a:latin typeface="Consolas"/>
              <a:cs typeface="Consolas"/>
              <a:sym typeface="Wingdings" pitchFamily="2" charset="2"/>
            </a:endParaRPr>
          </a:p>
          <a:p>
            <a:pPr marL="342900" indent="-342900"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eq	= 0,</a:t>
            </a:r>
          </a:p>
          <a:p>
            <a:pPr marL="342900" indent="-342900"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ne	= 1,</a:t>
            </a:r>
          </a:p>
          <a:p>
            <a:pPr marL="342900" indent="-342900"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lt	= 2,</a:t>
            </a:r>
          </a:p>
          <a:p>
            <a:pPr marL="342900" indent="-342900"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le	= 3,</a:t>
            </a:r>
          </a:p>
          <a:p>
            <a:pPr marL="342900" indent="-342900"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gt	= 4,</a:t>
            </a:r>
          </a:p>
          <a:p>
            <a:pPr marL="342900" indent="-342900"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ge	= 5;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66529" y="3925286"/>
            <a:ext cx="124265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c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lasse </a:t>
            </a:r>
            <a:r>
              <a:rPr lang="x-none" sz="1600" i="1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Code</a:t>
            </a:r>
            <a:endParaRPr lang="pt-BR" sz="1600" i="1" dirty="0" smtClean="0">
              <a:solidFill>
                <a:srgbClr val="FF0000"/>
              </a:solidFill>
              <a:cs typeface="Consolas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656022" y="4689580"/>
            <a:ext cx="3268970" cy="611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Code.put(</a:t>
            </a:r>
            <a:r>
              <a:rPr lang="x-none" sz="1400" dirty="0" smtClean="0">
                <a:solidFill>
                  <a:srgbClr val="0000FF"/>
                </a:solidFill>
                <a:latin typeface="Consolas"/>
                <a:cs typeface="Consolas"/>
                <a:sym typeface="Wingdings" pitchFamily="2" charset="2"/>
              </a:rPr>
              <a:t>Code.jmp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);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Code.put2(endereco)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655555" y="5394606"/>
            <a:ext cx="3268970" cy="611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Code.put(</a:t>
            </a:r>
            <a:r>
              <a:rPr lang="x-none" sz="1400" dirty="0" smtClean="0">
                <a:solidFill>
                  <a:srgbClr val="0000FF"/>
                </a:solidFill>
                <a:latin typeface="Consolas"/>
                <a:cs typeface="Consolas"/>
                <a:sym typeface="Wingdings" pitchFamily="2" charset="2"/>
              </a:rPr>
              <a:t>Code.jeq + operador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);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Code.put2(endereco)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577028" y="4301087"/>
            <a:ext cx="283057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C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riação de instruçõs de jump</a:t>
            </a:r>
            <a:endParaRPr lang="pt-BR" sz="1600" i="1" dirty="0" smtClean="0">
              <a:solidFill>
                <a:srgbClr val="FF000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26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Saltos </a:t>
            </a:r>
            <a:r>
              <a:rPr lang="de-AT" sz="2800" dirty="0" err="1" smtClean="0"/>
              <a:t>para</a:t>
            </a:r>
            <a:r>
              <a:rPr lang="de-AT" sz="2800" dirty="0" smtClean="0"/>
              <a:t> </a:t>
            </a:r>
            <a:r>
              <a:rPr lang="de-AT" sz="2800" dirty="0" err="1" smtClean="0"/>
              <a:t>frente</a:t>
            </a:r>
            <a:r>
              <a:rPr lang="de-AT" sz="2800" dirty="0" smtClean="0"/>
              <a:t> </a:t>
            </a:r>
            <a:r>
              <a:rPr lang="de-AT" sz="2800" dirty="0" err="1" smtClean="0"/>
              <a:t>e</a:t>
            </a:r>
            <a:r>
              <a:rPr lang="de-AT" sz="2800" dirty="0" smtClean="0"/>
              <a:t> </a:t>
            </a:r>
            <a:r>
              <a:rPr lang="de-AT" sz="2800" dirty="0" err="1" smtClean="0"/>
              <a:t>para</a:t>
            </a:r>
            <a:r>
              <a:rPr lang="de-AT" sz="2800" dirty="0" smtClean="0"/>
              <a:t> </a:t>
            </a:r>
            <a:r>
              <a:rPr lang="de-AT" sz="2800" dirty="0" err="1" smtClean="0"/>
              <a:t>trás</a:t>
            </a:r>
            <a:endParaRPr lang="de-AT" sz="2800" i="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98486" y="2844419"/>
            <a:ext cx="180616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Saltos </a:t>
            </a:r>
            <a:r>
              <a:rPr lang="de-AT" sz="1600" b="1" dirty="0" err="1" smtClean="0">
                <a:sym typeface="Wingdings" pitchFamily="2" charset="2"/>
              </a:rPr>
              <a:t>para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frente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7" name="Retângulo 19"/>
          <p:cNvSpPr/>
          <p:nvPr/>
        </p:nvSpPr>
        <p:spPr>
          <a:xfrm>
            <a:off x="2506612" y="1449275"/>
            <a:ext cx="2091114" cy="4801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enter 0 1</a:t>
            </a:r>
          </a:p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3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store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10: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12: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10</a:t>
            </a:r>
          </a:p>
          <a:p>
            <a:r>
              <a:rPr lang="cs-CZ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jge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</a:t>
            </a:r>
            <a:endParaRPr lang="cs-CZ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20: </a:t>
            </a:r>
            <a:r>
              <a:rPr lang="cs-CZ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22: </a:t>
            </a:r>
            <a:r>
              <a:rPr lang="cs-CZ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printi</a:t>
            </a:r>
            <a:endParaRPr lang="cs-CZ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23: </a:t>
            </a:r>
            <a:r>
              <a:rPr lang="cs-CZ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prints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41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26: </a:t>
            </a:r>
            <a:r>
              <a:rPr lang="cs-CZ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28: </a:t>
            </a:r>
            <a:r>
              <a:rPr lang="cs-CZ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33: </a:t>
            </a:r>
            <a:r>
              <a:rPr lang="cs-CZ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cs-CZ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34: </a:t>
            </a:r>
            <a:r>
              <a:rPr lang="cs-CZ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store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36: </a:t>
            </a:r>
            <a:r>
              <a:rPr lang="cs-CZ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jmp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10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39: exit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40: return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41: \n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989550" y="1867571"/>
            <a:ext cx="3382775" cy="103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E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ndereço alvo não é conhecido</a:t>
            </a:r>
          </a:p>
          <a:p>
            <a:pPr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(1) D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eixe vazio</a:t>
            </a:r>
          </a:p>
          <a:p>
            <a:pPr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(2) G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uarde endereço pra corrigi-lo</a:t>
            </a:r>
            <a:endParaRPr lang="pt-BR" sz="1600" dirty="0" smtClean="0">
              <a:solidFill>
                <a:srgbClr val="FF0000"/>
              </a:solidFill>
              <a:cs typeface="Consolas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091628" y="3033171"/>
            <a:ext cx="1199872" cy="4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303258" y="3021869"/>
            <a:ext cx="0" cy="250450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4115611" y="5538135"/>
            <a:ext cx="1199406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426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Saltos </a:t>
            </a:r>
            <a:r>
              <a:rPr lang="de-AT" sz="2800" dirty="0" err="1" smtClean="0"/>
              <a:t>para</a:t>
            </a:r>
            <a:r>
              <a:rPr lang="de-AT" sz="2800" dirty="0" smtClean="0"/>
              <a:t> </a:t>
            </a:r>
            <a:r>
              <a:rPr lang="de-AT" sz="2800" dirty="0" err="1" smtClean="0"/>
              <a:t>frente</a:t>
            </a:r>
            <a:r>
              <a:rPr lang="de-AT" sz="2800" dirty="0" smtClean="0"/>
              <a:t> </a:t>
            </a:r>
            <a:r>
              <a:rPr lang="de-AT" sz="2800" dirty="0" err="1" smtClean="0"/>
              <a:t>e</a:t>
            </a:r>
            <a:r>
              <a:rPr lang="de-AT" sz="2800" dirty="0" smtClean="0"/>
              <a:t> </a:t>
            </a:r>
            <a:r>
              <a:rPr lang="de-AT" sz="2800" dirty="0" err="1" smtClean="0"/>
              <a:t>para</a:t>
            </a:r>
            <a:r>
              <a:rPr lang="de-AT" sz="2800" dirty="0" smtClean="0"/>
              <a:t> </a:t>
            </a:r>
            <a:r>
              <a:rPr lang="de-AT" sz="2800" dirty="0" err="1" smtClean="0"/>
              <a:t>trás</a:t>
            </a:r>
            <a:endParaRPr lang="de-AT" sz="2800" i="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98486" y="2844419"/>
            <a:ext cx="180616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Saltos </a:t>
            </a:r>
            <a:r>
              <a:rPr lang="de-AT" sz="1600" b="1" dirty="0" err="1" smtClean="0">
                <a:sym typeface="Wingdings" pitchFamily="2" charset="2"/>
              </a:rPr>
              <a:t>para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frente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7" name="Retângulo 19"/>
          <p:cNvSpPr/>
          <p:nvPr/>
        </p:nvSpPr>
        <p:spPr>
          <a:xfrm>
            <a:off x="2506612" y="1449275"/>
            <a:ext cx="2091114" cy="4801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enter 0 1</a:t>
            </a:r>
          </a:p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3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store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10: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12: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10</a:t>
            </a:r>
          </a:p>
          <a:p>
            <a:r>
              <a:rPr lang="cs-CZ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jge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</a:t>
            </a:r>
            <a:endParaRPr lang="cs-CZ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20: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22: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printi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23: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prints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41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26: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28: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33: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add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34: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store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36: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jmp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39: exit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40: return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41: \n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989550" y="1867571"/>
            <a:ext cx="3382775" cy="103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E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ndereço alvo não é conhecido</a:t>
            </a:r>
          </a:p>
          <a:p>
            <a:pPr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(1) D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eixe vazio</a:t>
            </a:r>
          </a:p>
          <a:p>
            <a:pPr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(2) G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uarde endereço pra corrigi-lo</a:t>
            </a:r>
            <a:endParaRPr lang="pt-BR" sz="1600" dirty="0" smtClean="0">
              <a:solidFill>
                <a:srgbClr val="FF0000"/>
              </a:solidFill>
              <a:cs typeface="Consolas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091628" y="3033171"/>
            <a:ext cx="1199872" cy="4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303258" y="3021869"/>
            <a:ext cx="0" cy="250450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4115611" y="5538135"/>
            <a:ext cx="1199406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127370" y="5255937"/>
            <a:ext cx="764328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4879940" y="2469231"/>
            <a:ext cx="11758" cy="2786706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4092094" y="2469231"/>
            <a:ext cx="787845" cy="11759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743081" y="5701218"/>
            <a:ext cx="2712053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0000FF"/>
                </a:solidFill>
                <a:cs typeface="Consolas" pitchFamily="49" charset="0"/>
                <a:sym typeface="Wingdings" pitchFamily="2" charset="2"/>
              </a:rPr>
              <a:t>E</a:t>
            </a:r>
            <a:r>
              <a:rPr lang="x-none" sz="1600" dirty="0" smtClean="0">
                <a:solidFill>
                  <a:srgbClr val="0000FF"/>
                </a:solidFill>
                <a:cs typeface="Consolas" pitchFamily="49" charset="0"/>
                <a:sym typeface="Wingdings" pitchFamily="2" charset="2"/>
              </a:rPr>
              <a:t>ndereço alvo já é conhecido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0000FF"/>
                </a:solidFill>
                <a:cs typeface="Consolas" pitchFamily="49" charset="0"/>
                <a:sym typeface="Wingdings" pitchFamily="2" charset="2"/>
              </a:rPr>
              <a:t>(pois instrução já foi gerada)</a:t>
            </a:r>
            <a:endParaRPr lang="pt-BR" sz="1600" dirty="0" smtClean="0">
              <a:solidFill>
                <a:srgbClr val="0000FF"/>
              </a:solidFill>
              <a:cs typeface="Consolas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75338" y="5067135"/>
            <a:ext cx="162930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Saltos </a:t>
            </a:r>
            <a:r>
              <a:rPr lang="de-AT" sz="1600" b="1" dirty="0" err="1" smtClean="0">
                <a:sym typeface="Wingdings" pitchFamily="2" charset="2"/>
              </a:rPr>
              <a:t>para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trás</a:t>
            </a:r>
            <a:endParaRPr lang="de-AT" sz="1600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110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Saltos </a:t>
            </a:r>
            <a:r>
              <a:rPr lang="de-AT" sz="2800" dirty="0" err="1" smtClean="0"/>
              <a:t>para</a:t>
            </a:r>
            <a:r>
              <a:rPr lang="de-AT" sz="2800" dirty="0" smtClean="0"/>
              <a:t> </a:t>
            </a:r>
            <a:r>
              <a:rPr lang="de-AT" sz="2800" dirty="0" err="1" smtClean="0"/>
              <a:t>frente</a:t>
            </a:r>
            <a:r>
              <a:rPr lang="de-AT" sz="2800" dirty="0" smtClean="0"/>
              <a:t> </a:t>
            </a:r>
            <a:r>
              <a:rPr lang="de-AT" sz="2800" dirty="0" err="1" smtClean="0"/>
              <a:t>e</a:t>
            </a:r>
            <a:r>
              <a:rPr lang="de-AT" sz="2800" dirty="0" smtClean="0"/>
              <a:t> </a:t>
            </a:r>
            <a:r>
              <a:rPr lang="de-AT" sz="2800" dirty="0" err="1" smtClean="0"/>
              <a:t>para</a:t>
            </a:r>
            <a:r>
              <a:rPr lang="de-AT" sz="2800" dirty="0" smtClean="0"/>
              <a:t> </a:t>
            </a:r>
            <a:r>
              <a:rPr lang="de-AT" sz="2800" dirty="0" err="1" smtClean="0"/>
              <a:t>trás</a:t>
            </a:r>
            <a:endParaRPr lang="de-AT" sz="2800" i="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98486" y="2844419"/>
            <a:ext cx="180616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Saltos </a:t>
            </a:r>
            <a:r>
              <a:rPr lang="de-AT" sz="1600" b="1" dirty="0" err="1" smtClean="0">
                <a:sym typeface="Wingdings" pitchFamily="2" charset="2"/>
              </a:rPr>
              <a:t>para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frente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7" name="Retângulo 19"/>
          <p:cNvSpPr/>
          <p:nvPr/>
        </p:nvSpPr>
        <p:spPr>
          <a:xfrm>
            <a:off x="2506612" y="1449275"/>
            <a:ext cx="2091114" cy="4801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enter 0 1</a:t>
            </a:r>
          </a:p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3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store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10: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12: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10</a:t>
            </a:r>
          </a:p>
          <a:p>
            <a:r>
              <a:rPr lang="cs-CZ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jge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39</a:t>
            </a:r>
            <a:endParaRPr lang="cs-CZ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20: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22: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printi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23: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prints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41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26: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load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28: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33: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add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34: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store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36: </a:t>
            </a:r>
            <a:r>
              <a:rPr lang="cs-CZ" dirty="0" err="1">
                <a:latin typeface="Consolas" pitchFamily="49" charset="0"/>
                <a:cs typeface="Consolas" pitchFamily="49" charset="0"/>
              </a:rPr>
              <a:t>jmp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cs-CZ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39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: exit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40: return</a:t>
            </a:r>
          </a:p>
          <a:p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41: \n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989550" y="1867571"/>
            <a:ext cx="3382775" cy="103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E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ndereço alvo não é conhecido</a:t>
            </a:r>
          </a:p>
          <a:p>
            <a:pPr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(1) D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eixe vazio</a:t>
            </a:r>
          </a:p>
          <a:p>
            <a:pPr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(2) G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uarde endereço pra corrigi-lo</a:t>
            </a:r>
            <a:endParaRPr lang="pt-BR" sz="1600" dirty="0" smtClean="0">
              <a:solidFill>
                <a:srgbClr val="FF0000"/>
              </a:solidFill>
              <a:cs typeface="Consolas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091628" y="3033171"/>
            <a:ext cx="1199872" cy="4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303258" y="3021869"/>
            <a:ext cx="0" cy="250450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4115611" y="5538135"/>
            <a:ext cx="1199406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127370" y="5255937"/>
            <a:ext cx="764328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4879940" y="2469231"/>
            <a:ext cx="11758" cy="2786706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4092094" y="2469231"/>
            <a:ext cx="787845" cy="11759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743081" y="5701218"/>
            <a:ext cx="2712053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0000FF"/>
                </a:solidFill>
                <a:cs typeface="Consolas" pitchFamily="49" charset="0"/>
                <a:sym typeface="Wingdings" pitchFamily="2" charset="2"/>
              </a:rPr>
              <a:t>E</a:t>
            </a:r>
            <a:r>
              <a:rPr lang="x-none" sz="1600" dirty="0" smtClean="0">
                <a:solidFill>
                  <a:srgbClr val="0000FF"/>
                </a:solidFill>
                <a:cs typeface="Consolas" pitchFamily="49" charset="0"/>
                <a:sym typeface="Wingdings" pitchFamily="2" charset="2"/>
              </a:rPr>
              <a:t>ndereço alvo já é conhecido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0000FF"/>
                </a:solidFill>
                <a:cs typeface="Consolas" pitchFamily="49" charset="0"/>
                <a:sym typeface="Wingdings" pitchFamily="2" charset="2"/>
              </a:rPr>
              <a:t>(pois instrução já foi gerada)</a:t>
            </a:r>
            <a:endParaRPr lang="pt-BR" sz="1600" dirty="0" smtClean="0">
              <a:solidFill>
                <a:srgbClr val="0000FF"/>
              </a:solidFill>
              <a:cs typeface="Consolas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75338" y="5067135"/>
            <a:ext cx="162930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Saltos </a:t>
            </a:r>
            <a:r>
              <a:rPr lang="de-AT" sz="1600" b="1" dirty="0" err="1" smtClean="0">
                <a:sym typeface="Wingdings" pitchFamily="2" charset="2"/>
              </a:rPr>
              <a:t>para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trás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353610" y="3713159"/>
            <a:ext cx="338277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F</a:t>
            </a:r>
            <a:r>
              <a:rPr lang="x-none" sz="1600" dirty="0" smtClean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ixup!</a:t>
            </a:r>
            <a:endParaRPr lang="pt-BR" sz="1600" dirty="0" smtClean="0">
              <a:solidFill>
                <a:srgbClr val="FF000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0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Condições</a:t>
            </a:r>
            <a:endParaRPr lang="de-AT" sz="2800" i="0" dirty="0"/>
          </a:p>
        </p:txBody>
      </p:sp>
      <p:sp>
        <p:nvSpPr>
          <p:cNvPr id="20" name="Retângulo 19"/>
          <p:cNvSpPr/>
          <p:nvPr/>
        </p:nvSpPr>
        <p:spPr>
          <a:xfrm>
            <a:off x="885282" y="4072796"/>
            <a:ext cx="7818451" cy="246221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Condicao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Operand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null; .)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opx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objCode.load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 .)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OpRel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opy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objCode.load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opx.tipo.compativelCom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opy.tipo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erro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tipos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incompativeis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opx.tipo.tipoPassadoReferencia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&amp;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objCode.eq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objCode.ne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erro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comparacao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invalida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.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04783" y="1175237"/>
            <a:ext cx="169985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Condições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51353" y="2526979"/>
            <a:ext cx="7003579" cy="137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en-US" sz="1600" dirty="0" smtClean="0">
                <a:sym typeface="Wingdings" pitchFamily="2" charset="2"/>
              </a:rPr>
              <a:t>P</a:t>
            </a:r>
            <a:r>
              <a:rPr lang="x-none" sz="1600" dirty="0" smtClean="0">
                <a:sym typeface="Wingdings" pitchFamily="2" charset="2"/>
              </a:rPr>
              <a:t>roblema: microJVM não tem instruções de comparação</a:t>
            </a:r>
          </a:p>
          <a:p>
            <a:pPr marL="800100" lvl="1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en-US" sz="1600" dirty="0" smtClean="0">
                <a:cs typeface="Consolas" pitchFamily="49" charset="0"/>
                <a:sym typeface="Wingdings" pitchFamily="2" charset="2"/>
              </a:rPr>
              <a:t>C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ondição não pode gerar uma operação de comparação</a:t>
            </a:r>
          </a:p>
          <a:p>
            <a:pPr marL="342900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Assim, Condicao deve retornar um operador de comparação</a:t>
            </a:r>
          </a:p>
          <a:p>
            <a:pPr marL="800100" lvl="1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en-US" sz="1600" dirty="0" smtClean="0">
                <a:cs typeface="Consolas" pitchFamily="49" charset="0"/>
                <a:sym typeface="Wingdings" pitchFamily="2" charset="2"/>
              </a:rPr>
              <a:t>A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 comparação é feita por meio da instrução de salto</a:t>
            </a:r>
            <a:endParaRPr lang="pt-BR" sz="1600" dirty="0" smtClean="0">
              <a:cs typeface="Consolas" pitchFamily="49" charset="0"/>
            </a:endParaRPr>
          </a:p>
        </p:txBody>
      </p:sp>
      <p:sp>
        <p:nvSpPr>
          <p:cNvPr id="8" name="Retângulo 19"/>
          <p:cNvSpPr/>
          <p:nvPr/>
        </p:nvSpPr>
        <p:spPr>
          <a:xfrm>
            <a:off x="896577" y="1603096"/>
            <a:ext cx="1608066" cy="3077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 &gt;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 ...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tângulo 19"/>
          <p:cNvSpPr/>
          <p:nvPr/>
        </p:nvSpPr>
        <p:spPr>
          <a:xfrm>
            <a:off x="2681026" y="1591333"/>
            <a:ext cx="9877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b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jle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...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686223" y="1175237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Padrão</a:t>
            </a:r>
            <a:r>
              <a:rPr lang="de-AT" sz="1600" b="1" dirty="0" smtClean="0">
                <a:sym typeface="Wingdings" pitchFamily="2" charset="2"/>
              </a:rPr>
              <a:t> de </a:t>
            </a:r>
            <a:r>
              <a:rPr lang="de-AT" sz="1600" b="1" dirty="0" err="1" smtClean="0">
                <a:sym typeface="Wingdings" pitchFamily="2" charset="2"/>
              </a:rPr>
              <a:t>código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68379" y="1926850"/>
            <a:ext cx="136315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solidFill>
                  <a:srgbClr val="0000FF"/>
                </a:solidFill>
                <a:cs typeface="Consolas" pitchFamily="49" charset="0"/>
                <a:sym typeface="Wingdings" pitchFamily="2" charset="2"/>
              </a:rPr>
              <a:t>condição</a:t>
            </a:r>
            <a:endParaRPr lang="pt-BR" sz="1600" dirty="0" smtClean="0">
              <a:solidFill>
                <a:srgbClr val="0000FF"/>
              </a:solidFill>
              <a:cs typeface="Consolas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503652" y="1587364"/>
            <a:ext cx="1164129" cy="717503"/>
          </a:xfrm>
          <a:prstGeom prst="wedgeRoundRectCallout">
            <a:avLst>
              <a:gd name="adj1" fmla="val -132954"/>
              <a:gd name="adj2" fmla="val 31363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o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peração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inversa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90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5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Arquitetura da Máquina Alvo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748587" cy="533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O que é uma Máquina Virtual?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- CPU em software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instruções são interpretadas (</a:t>
            </a:r>
            <a:r>
              <a:rPr lang="de-AT" sz="1600" i="1" dirty="0" smtClean="0"/>
              <a:t>jitted</a:t>
            </a:r>
            <a:r>
              <a:rPr lang="de-AT" sz="1600" dirty="0" smtClean="0"/>
              <a:t>)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exemplos: JavaVM, C#, Smalltalk VM, etc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microJVM é uma máquina de pilha</a:t>
            </a: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sem registradores de propósito geral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usa </a:t>
            </a:r>
            <a:r>
              <a:rPr lang="de-AT" sz="1600" i="1" dirty="0" smtClean="0"/>
              <a:t>pilha de expressão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i="1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Exemplo: </a:t>
            </a:r>
            <a:r>
              <a:rPr lang="de-AT" sz="1600" b="1" dirty="0" smtClean="0">
                <a:solidFill>
                  <a:srgbClr val="FF0000"/>
                </a:solidFill>
              </a:rPr>
              <a:t>i = i + j * 5 </a:t>
            </a:r>
            <a:endParaRPr lang="de-AT" sz="16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</a:rPr>
              <a:t>(suponha que </a:t>
            </a:r>
            <a:r>
              <a:rPr lang="de-AT" sz="1600" i="1" dirty="0" smtClean="0">
                <a:solidFill>
                  <a:srgbClr val="FF0000"/>
                </a:solidFill>
              </a:rPr>
              <a:t>i</a:t>
            </a:r>
            <a:r>
              <a:rPr lang="de-AT" sz="1600" dirty="0" smtClean="0">
                <a:solidFill>
                  <a:srgbClr val="FF0000"/>
                </a:solidFill>
              </a:rPr>
              <a:t> correponde ao endereço 0 local com valor 3 e </a:t>
            </a:r>
            <a:r>
              <a:rPr lang="de-AT" sz="1600" i="1" dirty="0" smtClean="0">
                <a:solidFill>
                  <a:srgbClr val="FF0000"/>
                </a:solidFill>
              </a:rPr>
              <a:t>j</a:t>
            </a:r>
            <a:r>
              <a:rPr lang="de-AT" sz="1600" dirty="0" smtClean="0">
                <a:solidFill>
                  <a:srgbClr val="FF0000"/>
                </a:solidFill>
              </a:rPr>
              <a:t> ao endereço 1, com valor 4)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i="1" dirty="0" smtClean="0"/>
              <a:t>Instruções   Pilha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6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load 0                                    carrega variável de endereço 0 pra pilha (j)</a:t>
            </a:r>
          </a:p>
          <a:p>
            <a:pPr marL="342900" indent="-342900">
              <a:spcBef>
                <a:spcPts val="6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load 1                                    carrega variável de endereço 1 pra pilha (j)</a:t>
            </a:r>
          </a:p>
          <a:p>
            <a:pPr marL="342900" indent="-342900">
              <a:spcBef>
                <a:spcPts val="6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const 5                                   carrega constante 5</a:t>
            </a:r>
          </a:p>
          <a:p>
            <a:pPr marL="342900" indent="-342900">
              <a:spcBef>
                <a:spcPts val="6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mul                                        multiplica dois elementos do topo </a:t>
            </a:r>
          </a:p>
          <a:p>
            <a:pPr marL="342900" indent="-342900">
              <a:spcBef>
                <a:spcPts val="6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add                                         soma dois elementos do topo</a:t>
            </a:r>
          </a:p>
          <a:p>
            <a:pPr marL="342900" indent="-342900">
              <a:spcBef>
                <a:spcPts val="6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store 0                                    armazena topo em endereço 0 (i) (pilha termina vazia)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479473" y="1510144"/>
          <a:ext cx="2985654" cy="1089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5654"/>
              </a:tblGrid>
              <a:tr h="36314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Programas em</a:t>
                      </a:r>
                      <a:r>
                        <a:rPr lang="pt-BR" sz="1200" baseline="0" dirty="0" smtClean="0"/>
                        <a:t> código de máquina </a:t>
                      </a:r>
                      <a:r>
                        <a:rPr lang="pt-BR" sz="1200" baseline="0" dirty="0" err="1" smtClean="0"/>
                        <a:t>uJVM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14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uJVM</a:t>
                      </a:r>
                      <a:endParaRPr lang="pt-BR" sz="12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36314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Máquina real (ex: CPU </a:t>
                      </a:r>
                      <a:r>
                        <a:rPr lang="pt-BR" sz="1200" dirty="0" err="1" smtClean="0"/>
                        <a:t>intel</a:t>
                      </a:r>
                      <a:r>
                        <a:rPr lang="pt-BR" sz="1200" dirty="0" smtClean="0"/>
                        <a:t>)</a:t>
                      </a:r>
                      <a:endParaRPr lang="pt-BR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 bwMode="auto">
          <a:xfrm>
            <a:off x="1648691" y="4634347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1648691" y="4973783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2008906" y="4973784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4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648697" y="5306285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2008912" y="5306286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4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2369116" y="5306286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5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1648697" y="5638781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008912" y="5638782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20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1648697" y="5971264"/>
            <a:ext cx="360217" cy="30479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23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 autoUpdateAnimBg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Métodos</a:t>
            </a:r>
            <a:r>
              <a:rPr lang="de-AT" sz="2800" dirty="0" smtClean="0"/>
              <a:t> </a:t>
            </a:r>
            <a:r>
              <a:rPr lang="de-AT" sz="2800" dirty="0" err="1" smtClean="0"/>
              <a:t>para</a:t>
            </a:r>
            <a:r>
              <a:rPr lang="de-AT" sz="2800" dirty="0" smtClean="0"/>
              <a:t> </a:t>
            </a:r>
            <a:r>
              <a:rPr lang="de-AT" sz="2800" dirty="0" err="1" smtClean="0"/>
              <a:t>geração</a:t>
            </a:r>
            <a:r>
              <a:rPr lang="de-AT" sz="2800" dirty="0" smtClean="0"/>
              <a:t> de </a:t>
            </a:r>
            <a:r>
              <a:rPr lang="de-AT" sz="2800" dirty="0" err="1" smtClean="0"/>
              <a:t>saltos</a:t>
            </a:r>
            <a:endParaRPr lang="de-AT" sz="2800" i="0" dirty="0"/>
          </a:p>
        </p:txBody>
      </p:sp>
      <p:sp>
        <p:nvSpPr>
          <p:cNvPr id="20" name="Retângulo 19"/>
          <p:cNvSpPr/>
          <p:nvPr/>
        </p:nvSpPr>
        <p:spPr>
          <a:xfrm>
            <a:off x="755934" y="1215541"/>
            <a:ext cx="5852557" cy="533992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100" b="1" dirty="0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private static final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eq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0, ne = 1,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2, le = 3,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4,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ge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5;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private static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[] inverse = {ne,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eq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ge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, le,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...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gera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salto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nao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condicional</a:t>
            </a:r>
            <a:endParaRPr lang="en-US" sz="11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putJump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adr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put(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jmp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pc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put2(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adr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gera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salto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inverso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da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condicao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salta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se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nao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op)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putFalseJump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adr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put((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+ inverse[op]))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pc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put2(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adr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corrija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endereco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salto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adr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de forma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ele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salte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pra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PC</a:t>
            </a:r>
            <a:endParaRPr lang="en-US" sz="11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public static void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adr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put2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adr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pc)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338038" y="3833190"/>
            <a:ext cx="1164129" cy="717503"/>
          </a:xfrm>
          <a:prstGeom prst="wedgeRoundRectCallout">
            <a:avLst>
              <a:gd name="adj1" fmla="val -132954"/>
              <a:gd name="adj2" fmla="val 31363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o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peração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inversa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12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51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VM uJVM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Buffer de Código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Operandos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>
                <a:solidFill>
                  <a:srgbClr val="FF0000"/>
                </a:solidFill>
              </a:rPr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Funções &amp; Procedimentos (ou Métodos)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Instrução</a:t>
            </a:r>
            <a:r>
              <a:rPr lang="de-AT" sz="2800" dirty="0" smtClean="0"/>
              <a:t> </a:t>
            </a:r>
            <a:r>
              <a:rPr lang="de-AT" sz="2800" dirty="0" err="1" smtClean="0"/>
              <a:t>while</a:t>
            </a:r>
            <a:endParaRPr lang="de-AT" sz="2800" i="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04783" y="1175237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Padrões</a:t>
            </a:r>
            <a:r>
              <a:rPr lang="de-AT" sz="1600" b="1" dirty="0" smtClean="0">
                <a:sym typeface="Wingdings" pitchFamily="2" charset="2"/>
              </a:rPr>
              <a:t> de </a:t>
            </a:r>
            <a:r>
              <a:rPr lang="de-AT" sz="1600" b="1" dirty="0" err="1" smtClean="0">
                <a:sym typeface="Wingdings" pitchFamily="2" charset="2"/>
              </a:rPr>
              <a:t>código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desejados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8" name="Retângulo 19"/>
          <p:cNvSpPr/>
          <p:nvPr/>
        </p:nvSpPr>
        <p:spPr>
          <a:xfrm>
            <a:off x="873058" y="1614854"/>
            <a:ext cx="1972591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Condicao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Instrucao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04316" y="4220105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Descrição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com</a:t>
            </a:r>
            <a:r>
              <a:rPr lang="de-AT" sz="1600" b="1" dirty="0" smtClean="0">
                <a:sym typeface="Wingdings" pitchFamily="2" charset="2"/>
              </a:rPr>
              <a:t> ATG</a:t>
            </a:r>
          </a:p>
        </p:txBody>
      </p:sp>
      <p:sp>
        <p:nvSpPr>
          <p:cNvPr id="11" name="Retângulo 19"/>
          <p:cNvSpPr/>
          <p:nvPr/>
        </p:nvSpPr>
        <p:spPr>
          <a:xfrm>
            <a:off x="872591" y="4659722"/>
            <a:ext cx="7535009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endToFix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while"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top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objCode.getPC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 .)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Condicao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en-US" sz="1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")"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endToFix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objCode.putFalseJump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0); .)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Instrucao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objCode.putJump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top);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objCode.fixup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endToFix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.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869684" y="2278669"/>
            <a:ext cx="3539892" cy="1818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400" dirty="0">
                <a:latin typeface="Consolas"/>
                <a:cs typeface="Consolas"/>
                <a:sym typeface="Wingdings" pitchFamily="2" charset="2"/>
              </a:rPr>
              <a:t>t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op: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 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 ... </a:t>
            </a:r>
            <a:r>
              <a:rPr lang="en-US" sz="1400" dirty="0" smtClean="0">
                <a:latin typeface="Consolas"/>
                <a:cs typeface="Consolas"/>
                <a:sym typeface="Wingdings" pitchFamily="2" charset="2"/>
              </a:rPr>
              <a:t>C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odigo pra condicao ...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 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 falseJump fim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 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 ... </a:t>
            </a:r>
            <a:r>
              <a:rPr lang="en-US" sz="1400" dirty="0" smtClean="0">
                <a:latin typeface="Consolas"/>
                <a:cs typeface="Consolas"/>
                <a:sym typeface="Wingdings" pitchFamily="2" charset="2"/>
              </a:rPr>
              <a:t>C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ódigo pra Instrucao ...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 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 jump top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400" dirty="0" err="1" smtClean="0">
                <a:latin typeface="Consolas"/>
                <a:cs typeface="Consolas"/>
                <a:sym typeface="Wingdings" pitchFamily="2" charset="2"/>
              </a:rPr>
              <a:t>fim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: ... 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072792" y="1586319"/>
            <a:ext cx="187670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Exemplo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141067" y="2025936"/>
            <a:ext cx="2737383" cy="3077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 &gt;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 = a – 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tângulo 19"/>
          <p:cNvSpPr/>
          <p:nvPr/>
        </p:nvSpPr>
        <p:spPr>
          <a:xfrm>
            <a:off x="5434576" y="2425254"/>
            <a:ext cx="1220953" cy="203132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14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jle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30</a:t>
            </a:r>
          </a:p>
          <a:p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17 </a:t>
            </a:r>
            <a:r>
              <a:rPr lang="pt-BR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19 </a:t>
            </a:r>
            <a:r>
              <a:rPr lang="pt-BR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  <a:p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24 sub</a:t>
            </a:r>
          </a:p>
          <a:p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25 </a:t>
            </a:r>
            <a:r>
              <a:rPr lang="pt-BR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store</a:t>
            </a:r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27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jmp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10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30 ...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220943" y="4091871"/>
            <a:ext cx="246946" cy="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5232702" y="2575057"/>
            <a:ext cx="1" cy="15285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220943" y="2575057"/>
            <a:ext cx="258696" cy="11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84520" y="3009681"/>
            <a:ext cx="246946" cy="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584973" y="4362312"/>
            <a:ext cx="246938" cy="117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6820151" y="2998355"/>
            <a:ext cx="0" cy="13757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813636" y="2385432"/>
            <a:ext cx="46610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>
                <a:cs typeface="Consolas" pitchFamily="49" charset="0"/>
                <a:sym typeface="Wingdings" pitchFamily="2" charset="2"/>
              </a:rPr>
              <a:t>t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op</a:t>
            </a:r>
            <a:endParaRPr lang="pt-BR" sz="1600" dirty="0" smtClean="0">
              <a:cs typeface="Consolas" pitchFamily="49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6835717" y="2808266"/>
            <a:ext cx="678208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fixup</a:t>
            </a:r>
            <a:endParaRPr lang="pt-BR" sz="16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75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Instruções</a:t>
            </a:r>
            <a:r>
              <a:rPr lang="de-AT" sz="2800" dirty="0" smtClean="0"/>
              <a:t> </a:t>
            </a:r>
            <a:r>
              <a:rPr lang="de-AT" sz="2800" dirty="0" err="1" smtClean="0"/>
              <a:t>if</a:t>
            </a:r>
            <a:r>
              <a:rPr lang="de-AT" sz="2800" dirty="0" smtClean="0"/>
              <a:t> </a:t>
            </a:r>
            <a:r>
              <a:rPr lang="de-AT" sz="2800" i="0" dirty="0" err="1" smtClean="0"/>
              <a:t>e</a:t>
            </a:r>
            <a:r>
              <a:rPr lang="de-AT" sz="2800" dirty="0" smtClean="0"/>
              <a:t> </a:t>
            </a:r>
            <a:r>
              <a:rPr lang="de-AT" sz="2800" dirty="0" err="1" smtClean="0"/>
              <a:t>if</a:t>
            </a:r>
            <a:r>
              <a:rPr lang="de-AT" sz="2800" dirty="0" smtClean="0"/>
              <a:t> ... </a:t>
            </a:r>
            <a:r>
              <a:rPr lang="de-AT" sz="2800" dirty="0" err="1" smtClean="0"/>
              <a:t>else</a:t>
            </a:r>
            <a:endParaRPr lang="de-AT" sz="2800" i="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10711" y="1069415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Padrões</a:t>
            </a:r>
            <a:r>
              <a:rPr lang="de-AT" sz="1600" b="1" dirty="0" smtClean="0">
                <a:sym typeface="Wingdings" pitchFamily="2" charset="2"/>
              </a:rPr>
              <a:t> de </a:t>
            </a:r>
            <a:r>
              <a:rPr lang="de-AT" sz="1600" b="1" dirty="0" err="1" smtClean="0">
                <a:sym typeface="Wingdings" pitchFamily="2" charset="2"/>
              </a:rPr>
              <a:t>código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desejados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8" name="Retângulo 19"/>
          <p:cNvSpPr/>
          <p:nvPr/>
        </p:nvSpPr>
        <p:spPr>
          <a:xfrm>
            <a:off x="778986" y="1509032"/>
            <a:ext cx="2243046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Condicao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Instrucao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0244" y="4008461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Descrição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com</a:t>
            </a:r>
            <a:r>
              <a:rPr lang="de-AT" sz="1600" b="1" dirty="0" smtClean="0">
                <a:sym typeface="Wingdings" pitchFamily="2" charset="2"/>
              </a:rPr>
              <a:t> ATG</a:t>
            </a:r>
          </a:p>
        </p:txBody>
      </p:sp>
      <p:sp>
        <p:nvSpPr>
          <p:cNvPr id="11" name="Retângulo 19"/>
          <p:cNvSpPr/>
          <p:nvPr/>
        </p:nvSpPr>
        <p:spPr>
          <a:xfrm>
            <a:off x="778519" y="4448078"/>
            <a:ext cx="7535009" cy="224676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IfElse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end; .)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if”</a:t>
            </a:r>
            <a:endParaRPr lang="en-US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"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Condicao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")"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(. end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objCode.putFalseJump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opr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0); .)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Instrucao</a:t>
            </a:r>
            <a:endParaRPr lang="en-US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"else"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(.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end2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objCode.putJump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objCode.fixup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(end); .)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Instrucao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objCode.fixup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(end2); .)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objCode.fixup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(end); .)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75612" y="2172847"/>
            <a:ext cx="2246420" cy="12148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... condicao ...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falseJump fim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... Instrucao ...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400" dirty="0" err="1" smtClean="0">
                <a:latin typeface="Consolas"/>
                <a:cs typeface="Consolas"/>
                <a:sym typeface="Wingdings" pitchFamily="2" charset="2"/>
              </a:rPr>
              <a:t>fim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: ... 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790091" y="1080725"/>
            <a:ext cx="187670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Exemplo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858366" y="1520342"/>
            <a:ext cx="2408127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 &gt;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a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tângulo 19"/>
          <p:cNvSpPr/>
          <p:nvPr/>
        </p:nvSpPr>
        <p:spPr>
          <a:xfrm>
            <a:off x="5869659" y="2190094"/>
            <a:ext cx="1220953" cy="203132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14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jle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24</a:t>
            </a:r>
          </a:p>
          <a:p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17 </a:t>
            </a:r>
            <a:r>
              <a:rPr lang="pt-BR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19 </a:t>
            </a:r>
            <a:r>
              <a:rPr lang="pt-BR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store</a:t>
            </a:r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21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jmp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28</a:t>
            </a:r>
          </a:p>
          <a:p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24 </a:t>
            </a:r>
            <a:r>
              <a:rPr lang="pt-BR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pt-BR" sz="1400" dirty="0">
              <a:solidFill>
                <a:srgbClr val="8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26 </a:t>
            </a:r>
            <a:r>
              <a:rPr lang="pt-BR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store</a:t>
            </a:r>
            <a:r>
              <a:rPr lang="pt-BR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t-BR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28 ...</a:t>
            </a:r>
            <a:endParaRPr lang="pt-BR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07844" y="2774521"/>
            <a:ext cx="246946" cy="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7008297" y="3621558"/>
            <a:ext cx="246938" cy="117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7243470" y="2763195"/>
            <a:ext cx="5" cy="8701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7270799" y="2655412"/>
            <a:ext cx="139549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fixup (end)</a:t>
            </a:r>
            <a:endParaRPr lang="pt-BR" sz="1600" dirty="0" smtClean="0">
              <a:cs typeface="Consolas" pitchFamily="49" charset="0"/>
            </a:endParaRPr>
          </a:p>
        </p:txBody>
      </p:sp>
      <p:sp>
        <p:nvSpPr>
          <p:cNvPr id="19" name="Retângulo 19"/>
          <p:cNvSpPr/>
          <p:nvPr/>
        </p:nvSpPr>
        <p:spPr>
          <a:xfrm>
            <a:off x="3153835" y="1508578"/>
            <a:ext cx="2478667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Condicao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Instrucao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Instrucao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50463" y="2172393"/>
            <a:ext cx="2482040" cy="21196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... condicao ...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falseJump senao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 ... Instrucao ...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 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jump fim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senao: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400" dirty="0">
                <a:latin typeface="Consolas"/>
                <a:cs typeface="Consolas"/>
                <a:sym typeface="Wingdings" pitchFamily="2" charset="2"/>
              </a:rPr>
              <a:t> 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  ... </a:t>
            </a:r>
            <a:r>
              <a:rPr lang="en-US" sz="1400" dirty="0" smtClean="0">
                <a:latin typeface="Consolas"/>
                <a:cs typeface="Consolas"/>
                <a:sym typeface="Wingdings" pitchFamily="2" charset="2"/>
              </a:rPr>
              <a:t>I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nstrucao ...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400" dirty="0" err="1" smtClean="0">
                <a:latin typeface="Consolas"/>
                <a:cs typeface="Consolas"/>
                <a:sym typeface="Wingdings" pitchFamily="2" charset="2"/>
              </a:rPr>
              <a:t>fim</a:t>
            </a:r>
            <a:r>
              <a:rPr lang="x-none" sz="1400" dirty="0" smtClean="0">
                <a:latin typeface="Consolas"/>
                <a:cs typeface="Consolas"/>
                <a:sym typeface="Wingdings" pitchFamily="2" charset="2"/>
              </a:rPr>
              <a:t>: ... 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7008292" y="3409895"/>
            <a:ext cx="363621" cy="108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7008292" y="4056150"/>
            <a:ext cx="364066" cy="4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7349300" y="3409432"/>
            <a:ext cx="11298" cy="647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7387922" y="3548566"/>
            <a:ext cx="139549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fixup (end2)</a:t>
            </a:r>
            <a:endParaRPr lang="pt-BR" sz="16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64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54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633571" cy="47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Geração de 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VM uJVM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Buffer de Código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Operandos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Expressões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Assinalamentos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Saltos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/>
              <a:t>Estruturas de Controle</a:t>
            </a:r>
          </a:p>
          <a:p>
            <a:pPr marL="457200" indent="-457200">
              <a:spcBef>
                <a:spcPct val="20000"/>
              </a:spcBef>
              <a:buAutoNum type="arabicPeriod" startAt="5"/>
              <a:tabLst>
                <a:tab pos="381000" algn="l"/>
                <a:tab pos="952500" algn="l"/>
              </a:tabLst>
            </a:pPr>
            <a:r>
              <a:rPr lang="de-AT" sz="2400" dirty="0" smtClean="0">
                <a:solidFill>
                  <a:srgbClr val="FF0000"/>
                </a:solidFill>
              </a:rPr>
              <a:t>Funções &amp; Procedimentos (ou Métodos)</a:t>
            </a:r>
            <a:endParaRPr lang="de-AT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Chamada</a:t>
            </a:r>
            <a:r>
              <a:rPr lang="de-AT" sz="2800" dirty="0" smtClean="0"/>
              <a:t> de </a:t>
            </a:r>
            <a:r>
              <a:rPr lang="de-AT" sz="2800" dirty="0" err="1" smtClean="0"/>
              <a:t>Procedimento</a:t>
            </a:r>
            <a:endParaRPr lang="de-AT" sz="2800" i="0" dirty="0"/>
          </a:p>
        </p:txBody>
      </p:sp>
      <p:sp>
        <p:nvSpPr>
          <p:cNvPr id="20" name="Retângulo 19"/>
          <p:cNvSpPr/>
          <p:nvPr/>
        </p:nvSpPr>
        <p:spPr>
          <a:xfrm>
            <a:off x="885282" y="3038092"/>
            <a:ext cx="5970146" cy="246221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l-NL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Instrucao</a:t>
            </a:r>
            <a:r>
              <a:rPr lang="nl-NL" sz="1400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Operand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 op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; int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opr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nl-NL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nl-NL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Designador</a:t>
            </a:r>
            <a:r>
              <a:rPr lang="nl-NL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op&gt;</a:t>
            </a:r>
          </a:p>
          <a:p>
            <a:r>
              <a:rPr lang="nl-NL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( </a:t>
            </a:r>
            <a:r>
              <a:rPr lang="nl-NL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Parametros</a:t>
            </a:r>
            <a:r>
              <a:rPr lang="nl-NL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&lt;op</a:t>
            </a:r>
            <a:r>
              <a:rPr lang="nl-NL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nl-NL" sz="1400" dirty="0" smtClean="0">
                <a:latin typeface="Consolas" pitchFamily="49" charset="0"/>
                <a:cs typeface="Consolas" pitchFamily="49" charset="0"/>
              </a:rPr>
              <a:t>      (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objCode.put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objCode.call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nl-NL" sz="1400" dirty="0" smtClean="0">
                <a:latin typeface="Consolas" pitchFamily="49" charset="0"/>
                <a:cs typeface="Consolas" pitchFamily="49" charset="0"/>
              </a:rPr>
              <a:t>                           objCode.put2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op.end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nl-NL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nl-NL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op.tipo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ts.semTipo</a:t>
            </a:r>
            <a:r>
              <a:rPr lang="nl-NL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1400" dirty="0" smtClean="0"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lang="nl-NL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objCode.pop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nl-NL" sz="1400" dirty="0" smtClean="0">
                <a:latin typeface="Consolas" pitchFamily="49" charset="0"/>
                <a:cs typeface="Consolas" pitchFamily="49" charset="0"/>
              </a:rPr>
              <a:t>                        .)</a:t>
            </a:r>
          </a:p>
          <a:p>
            <a:r>
              <a:rPr lang="nl-NL" sz="14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| </a:t>
            </a:r>
            <a:r>
              <a:rPr lang="nl-NL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Assinalamento</a:t>
            </a:r>
            <a:r>
              <a:rPr lang="nl-NL" sz="14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&lt;op</a:t>
            </a:r>
            <a:r>
              <a:rPr lang="nl-NL" sz="14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  (. ... .)</a:t>
            </a:r>
            <a:endParaRPr lang="nl-NL" sz="14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l-NL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) </a:t>
            </a:r>
            <a:r>
              <a:rPr lang="nl-NL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";"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04783" y="1175237"/>
            <a:ext cx="169985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Chamada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51353" y="2526979"/>
            <a:ext cx="700357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Note que parâmetros são passados através da </a:t>
            </a:r>
            <a:r>
              <a:rPr lang="x-none" sz="1600" i="1" dirty="0" smtClean="0">
                <a:cs typeface="Consolas" pitchFamily="49" charset="0"/>
                <a:sym typeface="Wingdings" pitchFamily="2" charset="2"/>
              </a:rPr>
              <a:t>pilha</a:t>
            </a:r>
          </a:p>
        </p:txBody>
      </p:sp>
      <p:sp>
        <p:nvSpPr>
          <p:cNvPr id="8" name="Retângulo 19"/>
          <p:cNvSpPr/>
          <p:nvPr/>
        </p:nvSpPr>
        <p:spPr>
          <a:xfrm>
            <a:off x="896577" y="1603096"/>
            <a:ext cx="1149468" cy="3077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m(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a,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tângulo 19"/>
          <p:cNvSpPr/>
          <p:nvPr/>
        </p:nvSpPr>
        <p:spPr>
          <a:xfrm>
            <a:off x="2681026" y="1591333"/>
            <a:ext cx="9877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b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m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686223" y="1175237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Padrão</a:t>
            </a:r>
            <a:r>
              <a:rPr lang="de-AT" sz="1600" b="1" dirty="0" smtClean="0">
                <a:sym typeface="Wingdings" pitchFamily="2" charset="2"/>
              </a:rPr>
              <a:t> de </a:t>
            </a:r>
            <a:r>
              <a:rPr lang="de-AT" sz="1600" b="1" dirty="0" err="1" smtClean="0">
                <a:sym typeface="Wingdings" pitchFamily="2" charset="2"/>
              </a:rPr>
              <a:t>código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926972" y="5679254"/>
            <a:ext cx="4056816" cy="1023969"/>
          </a:xfrm>
          <a:prstGeom prst="wedgeRoundRectCallout">
            <a:avLst>
              <a:gd name="adj1" fmla="val -20764"/>
              <a:gd name="adj2" fmla="val -16741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procedimento</a:t>
            </a:r>
            <a:r>
              <a:rPr lang="en-US" dirty="0" smtClean="0"/>
              <a:t>, valor de </a:t>
            </a:r>
            <a:r>
              <a:rPr lang="en-US" dirty="0" err="1" smtClean="0"/>
              <a:t>retorno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. </a:t>
            </a:r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i="1" dirty="0" smtClean="0"/>
              <a:t>pop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828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Chamada</a:t>
            </a:r>
            <a:r>
              <a:rPr lang="de-AT" sz="2800" dirty="0" smtClean="0"/>
              <a:t> de </a:t>
            </a:r>
            <a:r>
              <a:rPr lang="de-AT" sz="2800" dirty="0" err="1" smtClean="0"/>
              <a:t>Função</a:t>
            </a:r>
            <a:endParaRPr lang="de-AT" sz="2800" i="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04783" y="1175237"/>
            <a:ext cx="169985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Chamada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51353" y="2538737"/>
            <a:ext cx="7003579" cy="6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Parâmetros são passados através da </a:t>
            </a:r>
            <a:r>
              <a:rPr lang="x-none" sz="1600" i="1" dirty="0" smtClean="0">
                <a:cs typeface="Consolas" pitchFamily="49" charset="0"/>
                <a:sym typeface="Wingdings" pitchFamily="2" charset="2"/>
              </a:rPr>
              <a:t>pilha</a:t>
            </a:r>
            <a:endParaRPr lang="x-none" sz="1600" dirty="0">
              <a:cs typeface="Consolas" pitchFamily="49" charset="0"/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buFont typeface="Arial"/>
              <a:buChar char="•"/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Valor da função é retornado através da pilha</a:t>
            </a:r>
          </a:p>
        </p:txBody>
      </p:sp>
      <p:sp>
        <p:nvSpPr>
          <p:cNvPr id="8" name="Retângulo 19"/>
          <p:cNvSpPr/>
          <p:nvPr/>
        </p:nvSpPr>
        <p:spPr>
          <a:xfrm>
            <a:off x="896576" y="1603096"/>
            <a:ext cx="1396405" cy="3077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m(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a,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tângulo 19"/>
          <p:cNvSpPr/>
          <p:nvPr/>
        </p:nvSpPr>
        <p:spPr>
          <a:xfrm>
            <a:off x="2681026" y="1591333"/>
            <a:ext cx="987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b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m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store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r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686223" y="1175237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Padrão</a:t>
            </a:r>
            <a:r>
              <a:rPr lang="de-AT" sz="1600" b="1" dirty="0" smtClean="0">
                <a:sym typeface="Wingdings" pitchFamily="2" charset="2"/>
              </a:rPr>
              <a:t> de </a:t>
            </a:r>
            <a:r>
              <a:rPr lang="de-AT" sz="1600" b="1" dirty="0" err="1" smtClean="0">
                <a:sym typeface="Wingdings" pitchFamily="2" charset="2"/>
              </a:rPr>
              <a:t>código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2" name="Retângulo 19"/>
          <p:cNvSpPr/>
          <p:nvPr/>
        </p:nvSpPr>
        <p:spPr>
          <a:xfrm>
            <a:off x="917196" y="3292812"/>
            <a:ext cx="7549200" cy="310854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Fator&lt;out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(.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Designador&lt;out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	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[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Parametros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(.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op.tipo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ts.semTipo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     erro("função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usada em expressão"); 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op.obj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ts.objTamVetor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        	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objCode.arraylength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        	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objCode.call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        	   objCode.put2(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op.end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}							     	 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op.cat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Operand.Stack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	     .)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86804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Parâmetros</a:t>
            </a:r>
            <a:r>
              <a:rPr lang="de-AT" sz="2800" dirty="0" smtClean="0"/>
              <a:t> (</a:t>
            </a:r>
            <a:r>
              <a:rPr lang="de-AT" sz="2800" dirty="0" err="1" smtClean="0"/>
              <a:t>passados</a:t>
            </a:r>
            <a:r>
              <a:rPr lang="de-AT" sz="2800" dirty="0" smtClean="0"/>
              <a:t>)</a:t>
            </a:r>
            <a:endParaRPr lang="de-AT" sz="2800" i="0" dirty="0"/>
          </a:p>
        </p:txBody>
      </p:sp>
      <p:sp>
        <p:nvSpPr>
          <p:cNvPr id="8" name="Retângulo 19"/>
          <p:cNvSpPr/>
          <p:nvPr/>
        </p:nvSpPr>
        <p:spPr>
          <a:xfrm>
            <a:off x="249831" y="1109260"/>
            <a:ext cx="8604607" cy="569386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Parametros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oppar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preais; .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"("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  (.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op.cat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Operand.Func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     { erro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nao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é uma função")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op.obj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ts.semObj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 }                               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pdecl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op.obj.nPars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op.obj.locais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oppar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	(.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oppar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); preais = 1;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(!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oppar.tipo.assinalavelPara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fp.tipo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                  erro("tipo de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parametro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incompativel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fp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fp.prox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} 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"," 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oppar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oppar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 preais ++;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(!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oppar.tipo.assinalavelPara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fp.tipo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          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erro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("tipo de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parametro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incompativel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")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fp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fp.prox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(preais &gt;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pdecl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 erro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("mais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parametros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passados que declarados");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(preais 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pdecl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 erro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("menos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parametros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passados que declarados");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")”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3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Chamada</a:t>
            </a:r>
            <a:r>
              <a:rPr lang="de-AT" sz="2800" dirty="0" smtClean="0"/>
              <a:t> de </a:t>
            </a:r>
            <a:r>
              <a:rPr lang="de-AT" sz="2800" dirty="0" err="1" smtClean="0"/>
              <a:t>Função</a:t>
            </a:r>
            <a:endParaRPr lang="de-AT" sz="2800" i="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04783" y="1175237"/>
            <a:ext cx="169985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Chamador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8" name="Retângulo 19"/>
          <p:cNvSpPr/>
          <p:nvPr/>
        </p:nvSpPr>
        <p:spPr>
          <a:xfrm>
            <a:off x="896576" y="1614854"/>
            <a:ext cx="1396405" cy="116955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m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686223" y="1175237"/>
            <a:ext cx="369302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Chamado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13" name="Retângulo 19"/>
          <p:cNvSpPr/>
          <p:nvPr/>
        </p:nvSpPr>
        <p:spPr>
          <a:xfrm>
            <a:off x="2812826" y="1614400"/>
            <a:ext cx="2043592" cy="116955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enter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nPars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nVars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exit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return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705038" y="1775496"/>
            <a:ext cx="1164129" cy="2234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1528655" y="2128243"/>
            <a:ext cx="1293476" cy="5408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77817" y="1608927"/>
            <a:ext cx="220685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cs typeface="Consolas" pitchFamily="49" charset="0"/>
                <a:sym typeface="Wingdings" pitchFamily="2" charset="2"/>
              </a:rPr>
              <a:t>C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ria stack frame</a:t>
            </a:r>
            <a:endParaRPr lang="pt-BR" sz="1600" dirty="0" smtClean="0">
              <a:cs typeface="Consolas" pitchFamily="49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977350" y="2243405"/>
            <a:ext cx="220685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en-US" sz="1600" dirty="0" smtClean="0">
                <a:cs typeface="Consolas" pitchFamily="49" charset="0"/>
                <a:sym typeface="Wingdings" pitchFamily="2" charset="2"/>
              </a:rPr>
              <a:t>Remove 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stack frame</a:t>
            </a:r>
            <a:endParaRPr lang="pt-BR" sz="1600" dirty="0" smtClean="0">
              <a:cs typeface="Consolas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77350" y="2455049"/>
            <a:ext cx="3195072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Desvia execução para o chamador</a:t>
            </a:r>
            <a:endParaRPr lang="pt-BR" sz="1600" dirty="0" smtClean="0">
              <a:cs typeface="Consolas" pitchFamily="49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498106" y="3197211"/>
            <a:ext cx="28056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err="1" smtClean="0">
                <a:sym typeface="Wingdings" pitchFamily="2" charset="2"/>
              </a:rPr>
              <a:t>Exemplo</a:t>
            </a:r>
            <a:r>
              <a:rPr lang="de-AT" sz="1600" b="1" dirty="0" smtClean="0">
                <a:sym typeface="Wingdings" pitchFamily="2" charset="2"/>
              </a:rPr>
              <a:t> de </a:t>
            </a:r>
            <a:r>
              <a:rPr lang="de-AT" sz="1600" b="1" dirty="0" err="1" smtClean="0">
                <a:sym typeface="Wingdings" pitchFamily="2" charset="2"/>
              </a:rPr>
              <a:t>função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com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erro</a:t>
            </a:r>
            <a:endParaRPr lang="de-AT" sz="1600" b="1" dirty="0" smtClean="0">
              <a:sym typeface="Wingdings" pitchFamily="2" charset="2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566381" y="3636828"/>
            <a:ext cx="2408127" cy="160043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&lt; 7)</a:t>
            </a:r>
          </a:p>
          <a:p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1;</a:t>
            </a:r>
          </a:p>
          <a:p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&gt; 9)</a:t>
            </a:r>
          </a:p>
          <a:p>
            <a:r>
              <a:rPr lang="pt-BR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2;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Retângulo 19"/>
          <p:cNvSpPr/>
          <p:nvPr/>
        </p:nvSpPr>
        <p:spPr>
          <a:xfrm>
            <a:off x="4282212" y="3295382"/>
            <a:ext cx="1526682" cy="332398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pt-B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enter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1 1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3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5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7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jge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23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18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exit</a:t>
            </a:r>
            <a:endParaRPr lang="pt-BR" sz="1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endParaRPr lang="pt-BR" sz="1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 </a:t>
            </a:r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jmp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40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23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25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9</a:t>
            </a:r>
          </a:p>
          <a:p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30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jle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40</a:t>
            </a:r>
          </a:p>
          <a:p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33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  <a:p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38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exit</a:t>
            </a:r>
            <a:endParaRPr lang="pt-BR" sz="1400" dirty="0" smtClean="0">
              <a:solidFill>
                <a:srgbClr val="8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39 </a:t>
            </a:r>
            <a:r>
              <a:rPr lang="pt-BR" sz="14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endParaRPr lang="pt-BR" sz="1400" dirty="0" smtClean="0">
              <a:solidFill>
                <a:srgbClr val="8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40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trap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834392" y="5079565"/>
            <a:ext cx="2445847" cy="13757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arrow"/>
          </a:ln>
          <a:effectLst/>
        </p:spPr>
      </p:cxn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2025415" y="5405915"/>
            <a:ext cx="1772714" cy="10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Execução alcança </a:t>
            </a:r>
            <a:r>
              <a:rPr lang="x-none" sz="1600" i="1" dirty="0" smtClean="0">
                <a:cs typeface="Consolas" pitchFamily="49" charset="0"/>
                <a:sym typeface="Wingdings" pitchFamily="2" charset="2"/>
              </a:rPr>
              <a:t>trap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 apenas se função </a:t>
            </a:r>
            <a:r>
              <a:rPr lang="x-none" sz="1600" i="1" dirty="0" smtClean="0">
                <a:cs typeface="Consolas" pitchFamily="49" charset="0"/>
                <a:sym typeface="Wingdings" pitchFamily="2" charset="2"/>
              </a:rPr>
              <a:t>f</a:t>
            </a:r>
            <a:r>
              <a:rPr lang="x-none" sz="1600" dirty="0" smtClean="0">
                <a:cs typeface="Consolas" pitchFamily="49" charset="0"/>
                <a:sym typeface="Wingdings" pitchFamily="2" charset="2"/>
              </a:rPr>
              <a:t> terminar sem </a:t>
            </a:r>
            <a:r>
              <a:rPr lang="x-none" sz="1600" i="1" dirty="0" smtClean="0">
                <a:cs typeface="Consolas" pitchFamily="49" charset="0"/>
                <a:sym typeface="Wingdings" pitchFamily="2" charset="2"/>
              </a:rPr>
              <a:t>return</a:t>
            </a:r>
            <a:endParaRPr lang="pt-BR" sz="1600" i="1" dirty="0" smtClean="0">
              <a:cs typeface="Consolas" pitchFamily="49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811310" y="5781722"/>
            <a:ext cx="177271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x-none" sz="1600" dirty="0" smtClean="0">
                <a:cs typeface="Consolas" pitchFamily="49" charset="0"/>
                <a:sym typeface="Wingdings" pitchFamily="2" charset="2"/>
              </a:rPr>
              <a:t>Trap é inserido sempre no fim de função não void</a:t>
            </a:r>
            <a:endParaRPr lang="pt-BR" sz="1600" i="1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91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5" grpId="0"/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Declaração</a:t>
            </a:r>
            <a:r>
              <a:rPr lang="de-AT" sz="2800" dirty="0" smtClean="0"/>
              <a:t> de </a:t>
            </a:r>
            <a:r>
              <a:rPr lang="de-AT" sz="2800" dirty="0" err="1" smtClean="0"/>
              <a:t>Função</a:t>
            </a:r>
            <a:endParaRPr lang="de-AT" sz="2800" i="0" dirty="0"/>
          </a:p>
        </p:txBody>
      </p:sp>
      <p:sp>
        <p:nvSpPr>
          <p:cNvPr id="8" name="Retângulo 19"/>
          <p:cNvSpPr/>
          <p:nvPr/>
        </p:nvSpPr>
        <p:spPr>
          <a:xfrm>
            <a:off x="249831" y="1215082"/>
            <a:ext cx="8604607" cy="526297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DeclFuncao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&lt;String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Desig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  </a:t>
            </a:r>
            <a:endParaRPr lang="en-US" sz="1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NDesig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ndi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.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ofuncAtual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ts.inserir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Obj.Func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nd.getNome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false));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ts.abrirEscopo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nd.getNome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"("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(. if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nd.getNome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().equals("main"))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objCode.setMainPC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seta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ponto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inicial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prog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   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ofuncAtual.tipo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ts.semTipo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erro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funcao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deve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void");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   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ofuncAtual.nPars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0)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erro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("main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tem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parametros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 .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DesigI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ndi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(.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ndi.vetor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ts.inserir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Obj.Var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ndi.getNome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ofuncAtual.nPars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 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","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DesigI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ndi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	(.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ndi.vetor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ts.inserir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Obj.Var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ndi.getNome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ofuncAtual.nPars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)”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...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80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6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Arquitetura da Máquina Alvo</a:t>
            </a:r>
            <a:endParaRPr lang="de-AT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324936" y="1240684"/>
          <a:ext cx="3772931" cy="3432556"/>
        </p:xfrm>
        <a:graphic>
          <a:graphicData uri="http://schemas.openxmlformats.org/drawingml/2006/table">
            <a:tbl>
              <a:tblPr/>
              <a:tblGrid>
                <a:gridCol w="597931"/>
                <a:gridCol w="317500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Registradores &amp; Memórias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Nome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Conteúdo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code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Código (byte)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data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Globais (word)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heap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Vetores (word)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pstack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Pilha de Frames (word)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Acessada como pilha (via PPOP() e PPUSH()) ou vetor (local[])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estack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Pilha de Expressão (word)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Acessada como pilha via pop() e push()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PC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Program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Counter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, Instrução 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a executar em </a:t>
                      </a: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code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FP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Frame 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Pointer, Início 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da área local em </a:t>
                      </a: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estack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SP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Stack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Pointer, Início 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da área livre em </a:t>
                      </a: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estack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697" y="1236131"/>
            <a:ext cx="2198436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931" y="2561507"/>
            <a:ext cx="1982258" cy="201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2962" y="2548466"/>
            <a:ext cx="2393514" cy="110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4539" y="4622801"/>
            <a:ext cx="2138540" cy="165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 l="6777" t="14576" r="13590" b="9579"/>
          <a:stretch>
            <a:fillRect/>
          </a:stretch>
        </p:blipFill>
        <p:spPr bwMode="auto">
          <a:xfrm>
            <a:off x="6942667" y="4588933"/>
            <a:ext cx="11938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 t="17964"/>
          <a:stretch>
            <a:fillRect/>
          </a:stretch>
        </p:blipFill>
        <p:spPr bwMode="auto">
          <a:xfrm>
            <a:off x="7007394" y="5080000"/>
            <a:ext cx="1156255" cy="115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2642" y="4868333"/>
            <a:ext cx="1756698" cy="15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399" y="5027659"/>
            <a:ext cx="2048933" cy="36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46317" y="6076757"/>
            <a:ext cx="649286" cy="25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73400" y="6114217"/>
            <a:ext cx="1082146" cy="24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Conector de seta reta 19"/>
          <p:cNvCxnSpPr/>
          <p:nvPr/>
        </p:nvCxnSpPr>
        <p:spPr bwMode="auto">
          <a:xfrm>
            <a:off x="3725333" y="5359400"/>
            <a:ext cx="16934" cy="7196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onector de seta reta 21"/>
          <p:cNvCxnSpPr>
            <a:stCxn id="1034" idx="2"/>
            <a:endCxn id="1035" idx="0"/>
          </p:cNvCxnSpPr>
          <p:nvPr/>
        </p:nvCxnSpPr>
        <p:spPr bwMode="auto">
          <a:xfrm flipH="1">
            <a:off x="2570960" y="5389563"/>
            <a:ext cx="510906" cy="6871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Declaração</a:t>
            </a:r>
            <a:r>
              <a:rPr lang="de-AT" sz="2800" dirty="0" smtClean="0"/>
              <a:t> de </a:t>
            </a:r>
            <a:r>
              <a:rPr lang="de-AT" sz="2800" dirty="0" err="1" smtClean="0"/>
              <a:t>Função</a:t>
            </a:r>
            <a:endParaRPr lang="de-AT" sz="2800" i="0" dirty="0"/>
          </a:p>
        </p:txBody>
      </p:sp>
      <p:sp>
        <p:nvSpPr>
          <p:cNvPr id="8" name="Retângulo 19"/>
          <p:cNvSpPr/>
          <p:nvPr/>
        </p:nvSpPr>
        <p:spPr>
          <a:xfrm>
            <a:off x="249831" y="1215082"/>
            <a:ext cx="8604607" cy="504753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DeclFuncao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&lt;String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NDesig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"(“ [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DesigI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ndi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","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DesigI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ndi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]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ofuncAtual.end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objCode.getPC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endereco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da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funcao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objCode.enter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ofuncAtual.nPars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pcvars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objCode.getPC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(0)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numero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variaveis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... 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                                 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ainda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eh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conhecido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.)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CBlock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(.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corrige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numero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variaveis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vars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no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escopo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atual</a:t>
            </a:r>
            <a:endParaRPr lang="en-US" sz="14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pcvars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ts.escopoAtual.nVars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ofuncAtual.tipo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ts.semTipo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objCode.exit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objCode.return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_);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}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fim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da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funcao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alcancado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sem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instrucao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return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objCode.trap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ofuncAtual.locais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ts.escopoAtual.locais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ts.fecharEscopo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56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err="1" smtClean="0"/>
              <a:t>Instrução</a:t>
            </a:r>
            <a:r>
              <a:rPr lang="de-AT" sz="2800" dirty="0" smtClean="0"/>
              <a:t> Return</a:t>
            </a:r>
            <a:endParaRPr lang="de-AT" sz="2800" i="0" dirty="0"/>
          </a:p>
        </p:txBody>
      </p:sp>
      <p:sp>
        <p:nvSpPr>
          <p:cNvPr id="8" name="Retângulo 19"/>
          <p:cNvSpPr/>
          <p:nvPr/>
        </p:nvSpPr>
        <p:spPr>
          <a:xfrm>
            <a:off x="426216" y="1238598"/>
            <a:ext cx="8287117" cy="35394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Operand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.)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endParaRPr lang="pt-BR" sz="1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&lt;out </a:t>
            </a:r>
            <a:r>
              <a:rPr lang="pt-B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pt-BR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	(.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objCode.load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ofuncAtual.tipo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ts.semTipo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 erro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funcao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nao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deve retornar valor");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op.tipo.assinalavelPara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ofuncAtual.tipo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erro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("valor retornado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incompativel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com tipo da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funcao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ofuncAtual.tipo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ts.semTipo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    erro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deveria retornar um valor"); 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.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Code.exit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	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objCode.put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Code.return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_); 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          .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";”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t-BR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36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62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Código</a:t>
            </a:r>
            <a:r>
              <a:rPr lang="de-AT" dirty="0" smtClean="0"/>
              <a:t> de </a:t>
            </a:r>
            <a:r>
              <a:rPr lang="de-AT" dirty="0" err="1" smtClean="0"/>
              <a:t>Máquina</a:t>
            </a:r>
            <a:endParaRPr lang="de-AT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24538"/>
              </p:ext>
            </p:extLst>
          </p:nvPr>
        </p:nvGraphicFramePr>
        <p:xfrm>
          <a:off x="3211406" y="3914937"/>
          <a:ext cx="3082636" cy="2521458"/>
        </p:xfrm>
        <a:graphic>
          <a:graphicData uri="http://schemas.openxmlformats.org/drawingml/2006/table">
            <a:tbl>
              <a:tblPr/>
              <a:tblGrid>
                <a:gridCol w="578714"/>
                <a:gridCol w="2503922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Formato de código OBJ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Bytes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Conteúdo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2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UC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4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Tamanho do código + strzs (</a:t>
                      </a:r>
                      <a:r>
                        <a:rPr lang="pt-BR" sz="1200" i="1">
                          <a:latin typeface="Cambria"/>
                          <a:ea typeface="WenQuanYi Micro Hei"/>
                          <a:cs typeface="Lohit Hindi"/>
                        </a:rPr>
                        <a:t>n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+</a:t>
                      </a:r>
                      <a:r>
                        <a:rPr lang="pt-BR" sz="1200" i="1">
                          <a:latin typeface="Cambria"/>
                          <a:ea typeface="WenQuanYi Micro Hei"/>
                          <a:cs typeface="Lohit Hindi"/>
                        </a:rPr>
                        <a:t>m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4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Número de words em data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4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Valor de mainPC = início de main()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4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Valor de strzStart = início de strzs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i="1">
                          <a:latin typeface="Cambria"/>
                          <a:ea typeface="WenQuanYi Micro Hei"/>
                          <a:cs typeface="Lohit Hindi"/>
                        </a:rPr>
                        <a:t>n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Área de código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i="1">
                          <a:latin typeface="Cambria"/>
                          <a:ea typeface="WenQuanYi Micro Hei"/>
                          <a:cs typeface="Lohit Hindi"/>
                        </a:rPr>
                        <a:t>m</a:t>
                      </a:r>
                      <a:endParaRPr lang="pt-BR" sz="24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Área de </a:t>
                      </a:r>
                      <a:r>
                        <a:rPr lang="pt-BR" sz="1200" dirty="0" err="1">
                          <a:latin typeface="Cambria"/>
                          <a:ea typeface="WenQuanYi Micro Hei"/>
                          <a:cs typeface="Lohit Hindi"/>
                        </a:rPr>
                        <a:t>strzs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 (constantes string)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97854" y="1307455"/>
            <a:ext cx="7885747" cy="26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err="1" smtClean="0"/>
              <a:t>Arquivo</a:t>
            </a:r>
            <a:r>
              <a:rPr lang="de-AT" sz="1600" b="1" dirty="0" smtClean="0"/>
              <a:t> </a:t>
            </a:r>
            <a:r>
              <a:rPr lang="de-AT" sz="1600" b="1" dirty="0" err="1" smtClean="0"/>
              <a:t>objeto</a:t>
            </a:r>
            <a:r>
              <a:rPr lang="de-AT" sz="1600" b="1" dirty="0" smtClean="0"/>
              <a:t> </a:t>
            </a:r>
            <a:r>
              <a:rPr lang="de-AT" sz="1600" b="1" dirty="0" err="1" smtClean="0"/>
              <a:t>em</a:t>
            </a:r>
            <a:r>
              <a:rPr lang="de-AT" sz="1600" b="1" dirty="0" smtClean="0"/>
              <a:t> </a:t>
            </a:r>
            <a:r>
              <a:rPr lang="de-AT" sz="1600" b="1" dirty="0" err="1" smtClean="0"/>
              <a:t>microJava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- </a:t>
            </a:r>
            <a:r>
              <a:rPr lang="de-AT" sz="1600" dirty="0" err="1" smtClean="0"/>
              <a:t>informação</a:t>
            </a:r>
            <a:r>
              <a:rPr lang="de-AT" sz="1600" dirty="0" smtClean="0"/>
              <a:t> </a:t>
            </a:r>
            <a:r>
              <a:rPr lang="de-AT" sz="1600" dirty="0" err="1" smtClean="0"/>
              <a:t>para</a:t>
            </a:r>
            <a:r>
              <a:rPr lang="de-AT" sz="1600" dirty="0" smtClean="0"/>
              <a:t> o </a:t>
            </a:r>
            <a:r>
              <a:rPr lang="de-AT" sz="1600" dirty="0" err="1" smtClean="0"/>
              <a:t>loader</a:t>
            </a: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/>
              <a:t>	- </a:t>
            </a:r>
            <a:r>
              <a:rPr lang="de-AT" sz="1600" dirty="0" err="1" smtClean="0"/>
              <a:t>código</a:t>
            </a: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/>
              <a:t>	- </a:t>
            </a:r>
            <a:r>
              <a:rPr lang="de-AT" sz="1600" dirty="0" err="1" smtClean="0"/>
              <a:t>strings</a:t>
            </a:r>
            <a:endParaRPr lang="de-AT" sz="1600" dirty="0"/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2.	</a:t>
            </a:r>
            <a:r>
              <a:rPr lang="de-AT" sz="1600" b="1" dirty="0" err="1" smtClean="0">
                <a:sym typeface="Wingdings" pitchFamily="2" charset="2"/>
              </a:rPr>
              <a:t>Outras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coisas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em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códigos</a:t>
            </a:r>
            <a:r>
              <a:rPr lang="de-AT" sz="1600" b="1" dirty="0" smtClean="0">
                <a:sym typeface="Wingdings" pitchFamily="2" charset="2"/>
              </a:rPr>
              <a:t> </a:t>
            </a:r>
            <a:r>
              <a:rPr lang="de-AT" sz="1600" b="1" dirty="0" err="1" smtClean="0">
                <a:sym typeface="Wingdings" pitchFamily="2" charset="2"/>
              </a:rPr>
              <a:t>objetos</a:t>
            </a:r>
            <a:r>
              <a:rPr lang="de-AT" sz="1600" b="1" dirty="0" smtClean="0">
                <a:sym typeface="Wingdings" pitchFamily="2" charset="2"/>
              </a:rPr>
              <a:t> (</a:t>
            </a:r>
            <a:r>
              <a:rPr lang="de-AT" sz="1600" b="1" dirty="0" err="1" smtClean="0">
                <a:sym typeface="Wingdings" pitchFamily="2" charset="2"/>
              </a:rPr>
              <a:t>depende</a:t>
            </a:r>
            <a:r>
              <a:rPr lang="de-AT" sz="1600" b="1" dirty="0" smtClean="0">
                <a:sym typeface="Wingdings" pitchFamily="2" charset="2"/>
              </a:rPr>
              <a:t> da </a:t>
            </a:r>
            <a:r>
              <a:rPr lang="de-AT" sz="1600" b="1" dirty="0" err="1" smtClean="0">
                <a:sym typeface="Wingdings" pitchFamily="2" charset="2"/>
              </a:rPr>
              <a:t>linguagem</a:t>
            </a:r>
            <a:r>
              <a:rPr lang="de-AT" sz="1600" b="1" dirty="0" smtClean="0">
                <a:sym typeface="Wingdings" pitchFamily="2" charset="2"/>
              </a:rPr>
              <a:t>, </a:t>
            </a:r>
            <a:r>
              <a:rPr lang="de-AT" sz="1600" b="1" dirty="0" err="1" smtClean="0">
                <a:sym typeface="Wingdings" pitchFamily="2" charset="2"/>
              </a:rPr>
              <a:t>implementação</a:t>
            </a:r>
            <a:r>
              <a:rPr lang="de-AT" sz="1600" b="1" dirty="0" smtClean="0">
                <a:sym typeface="Wingdings" pitchFamily="2" charset="2"/>
              </a:rPr>
              <a:t>, </a:t>
            </a:r>
            <a:r>
              <a:rPr lang="de-AT" sz="1600" b="1" dirty="0" err="1" smtClean="0">
                <a:sym typeface="Wingdings" pitchFamily="2" charset="2"/>
              </a:rPr>
              <a:t>etc</a:t>
            </a:r>
            <a:r>
              <a:rPr lang="de-AT" sz="1600" b="1" dirty="0" smtClean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</a:t>
            </a:r>
            <a:r>
              <a:rPr lang="de-AT" sz="1600" dirty="0" err="1" smtClean="0"/>
              <a:t>variáveis</a:t>
            </a:r>
            <a:r>
              <a:rPr lang="de-AT" sz="1600" dirty="0" smtClean="0"/>
              <a:t> </a:t>
            </a:r>
            <a:r>
              <a:rPr lang="de-AT" sz="1600" dirty="0" err="1" smtClean="0"/>
              <a:t>globais</a:t>
            </a:r>
            <a:r>
              <a:rPr lang="de-AT" sz="1600" dirty="0" smtClean="0"/>
              <a:t> </a:t>
            </a:r>
            <a:r>
              <a:rPr lang="de-AT" sz="1600" dirty="0" err="1" smtClean="0"/>
              <a:t>inicializadas</a:t>
            </a: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</a:t>
            </a:r>
            <a:r>
              <a:rPr lang="de-AT" sz="1600" dirty="0" err="1" smtClean="0"/>
              <a:t>lista</a:t>
            </a:r>
            <a:r>
              <a:rPr lang="de-AT" sz="1600" dirty="0" smtClean="0"/>
              <a:t> de </a:t>
            </a:r>
            <a:r>
              <a:rPr lang="de-AT" sz="1600" dirty="0" err="1" smtClean="0"/>
              <a:t>símbolos</a:t>
            </a:r>
            <a:r>
              <a:rPr lang="de-AT" sz="1600" dirty="0" smtClean="0"/>
              <a:t> </a:t>
            </a:r>
            <a:r>
              <a:rPr lang="de-AT" sz="1600" dirty="0" err="1" smtClean="0"/>
              <a:t>exportados</a:t>
            </a: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/>
              <a:t>	- </a:t>
            </a:r>
            <a:r>
              <a:rPr lang="de-AT" sz="1600" dirty="0" err="1" smtClean="0"/>
              <a:t>metadados</a:t>
            </a:r>
            <a:r>
              <a:rPr lang="de-AT" sz="1600" dirty="0" smtClean="0"/>
              <a:t> </a:t>
            </a:r>
            <a:r>
              <a:rPr lang="de-AT" sz="1600" dirty="0" err="1" smtClean="0"/>
              <a:t>para</a:t>
            </a:r>
            <a:r>
              <a:rPr lang="de-AT" sz="1600" dirty="0" smtClean="0"/>
              <a:t> </a:t>
            </a:r>
            <a:r>
              <a:rPr lang="de-AT" sz="1600" dirty="0" err="1" smtClean="0"/>
              <a:t>depurador</a:t>
            </a:r>
            <a:endParaRPr lang="de-AT" sz="1600" dirty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</a:t>
            </a:r>
            <a:r>
              <a:rPr lang="de-AT" sz="1600" dirty="0" err="1" smtClean="0"/>
              <a:t>posições</a:t>
            </a:r>
            <a:r>
              <a:rPr lang="de-AT" sz="1600" dirty="0" smtClean="0"/>
              <a:t> </a:t>
            </a:r>
            <a:r>
              <a:rPr lang="de-AT" sz="1600" dirty="0" err="1" smtClean="0"/>
              <a:t>onde</a:t>
            </a:r>
            <a:r>
              <a:rPr lang="de-AT" sz="1600" dirty="0" smtClean="0"/>
              <a:t> </a:t>
            </a:r>
            <a:r>
              <a:rPr lang="de-AT" sz="1600" dirty="0" err="1" smtClean="0"/>
              <a:t>símbolos</a:t>
            </a:r>
            <a:r>
              <a:rPr lang="de-AT" sz="1600" dirty="0" smtClean="0"/>
              <a:t> </a:t>
            </a:r>
            <a:r>
              <a:rPr lang="de-AT" sz="1600" dirty="0" err="1" smtClean="0"/>
              <a:t>importados</a:t>
            </a:r>
            <a:r>
              <a:rPr lang="de-AT" sz="1600" dirty="0" smtClean="0"/>
              <a:t> </a:t>
            </a:r>
            <a:r>
              <a:rPr lang="de-AT" sz="1600" dirty="0" err="1" smtClean="0"/>
              <a:t>são</a:t>
            </a:r>
            <a:r>
              <a:rPr lang="de-AT" sz="1600" dirty="0" smtClean="0"/>
              <a:t> </a:t>
            </a:r>
            <a:r>
              <a:rPr lang="de-AT" sz="1600" dirty="0" err="1" smtClean="0"/>
              <a:t>usados</a:t>
            </a:r>
            <a:r>
              <a:rPr lang="de-AT" sz="1600" dirty="0" smtClean="0"/>
              <a:t> na </a:t>
            </a:r>
            <a:r>
              <a:rPr lang="de-AT" sz="1600" dirty="0" err="1" smtClean="0"/>
              <a:t>área</a:t>
            </a:r>
            <a:r>
              <a:rPr lang="de-AT" sz="1600" dirty="0" smtClean="0"/>
              <a:t> de </a:t>
            </a:r>
            <a:r>
              <a:rPr lang="de-AT" sz="1600" dirty="0" err="1" smtClean="0"/>
              <a:t>código</a:t>
            </a: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	- </a:t>
            </a:r>
            <a:r>
              <a:rPr lang="de-AT" sz="1600" dirty="0" err="1" smtClean="0"/>
              <a:t>etc</a:t>
            </a:r>
            <a:endParaRPr lang="de-AT" sz="1600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922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7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Arquitetura da Máquina Alvo</a:t>
            </a:r>
            <a:endParaRPr lang="de-AT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74354"/>
              </p:ext>
            </p:extLst>
          </p:nvPr>
        </p:nvGraphicFramePr>
        <p:xfrm>
          <a:off x="3007850" y="1603835"/>
          <a:ext cx="3434264" cy="1961134"/>
        </p:xfrm>
        <a:graphic>
          <a:graphicData uri="http://schemas.openxmlformats.org/drawingml/2006/table">
            <a:tbl>
              <a:tblPr/>
              <a:tblGrid>
                <a:gridCol w="1038198"/>
                <a:gridCol w="2396066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 smtClean="0">
                          <a:latin typeface="Cambria"/>
                          <a:ea typeface="WenQuanYi Micro Hei"/>
                          <a:cs typeface="Lohit Hindi"/>
                        </a:rPr>
                        <a:t>Modos de Endereçamento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 smtClean="0">
                          <a:latin typeface="Cambria"/>
                          <a:ea typeface="WenQuanYi Micro Hei"/>
                          <a:cs typeface="Lohit Hindi"/>
                        </a:rPr>
                        <a:t>Modo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 smtClean="0">
                          <a:latin typeface="Cambria"/>
                          <a:ea typeface="WenQuanYi Micro Hei"/>
                          <a:cs typeface="Lohit Hindi"/>
                        </a:rPr>
                        <a:t>Exemplo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Imediato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const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 7 (constantes)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Local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load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 3 (</a:t>
                      </a: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pstack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[FP + 3]) 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Estático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getstatic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 3 (data[3]) 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Pilha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add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 (</a:t>
                      </a: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estack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)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Indexado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aload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 (</a:t>
                      </a:r>
                      <a:r>
                        <a:rPr lang="pt-BR" sz="1200" dirty="0" err="1" smtClean="0">
                          <a:latin typeface="Cambria"/>
                          <a:ea typeface="WenQuanYi Micro Hei"/>
                          <a:cs typeface="Lohit Hindi"/>
                        </a:rPr>
                        <a:t>heap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[pop() + 1</a:t>
                      </a:r>
                      <a:r>
                        <a:rPr lang="pt-BR" sz="1200" baseline="0" dirty="0" smtClean="0">
                          <a:latin typeface="Cambria"/>
                          <a:ea typeface="WenQuanYi Micro Hei"/>
                          <a:cs typeface="Lohit Hindi"/>
                        </a:rPr>
                        <a:t> + pop()]</a:t>
                      </a:r>
                      <a:r>
                        <a:rPr lang="pt-BR" sz="1200" dirty="0" smtClean="0">
                          <a:latin typeface="Cambria"/>
                          <a:ea typeface="WenQuanYi Micro Hei"/>
                          <a:cs typeface="Lohit Hindi"/>
                        </a:rPr>
                        <a:t>)</a:t>
                      </a:r>
                      <a:endParaRPr lang="pt-BR" sz="24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514" y="3787014"/>
            <a:ext cx="1847322" cy="126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de seta reta 12"/>
          <p:cNvCxnSpPr/>
          <p:nvPr/>
        </p:nvCxnSpPr>
        <p:spPr bwMode="auto">
          <a:xfrm>
            <a:off x="3639648" y="3521217"/>
            <a:ext cx="575733" cy="406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847" y="5006012"/>
            <a:ext cx="2096557" cy="10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8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Arquitetura da Máquina Alvo</a:t>
            </a:r>
            <a:endParaRPr lang="de-AT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23822" y="1360062"/>
          <a:ext cx="5236591" cy="4964544"/>
        </p:xfrm>
        <a:graphic>
          <a:graphicData uri="http://schemas.openxmlformats.org/drawingml/2006/table">
            <a:tbl>
              <a:tblPr/>
              <a:tblGrid>
                <a:gridCol w="610478"/>
                <a:gridCol w="1177588"/>
                <a:gridCol w="956579"/>
                <a:gridCol w="2491946"/>
              </a:tblGrid>
              <a:tr h="8462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Conjunto de Instruções </a:t>
                      </a:r>
                      <a:r>
                        <a:rPr lang="pt-BR" sz="1200" b="1" dirty="0" err="1">
                          <a:latin typeface="Cambria"/>
                          <a:ea typeface="WenQuanYi Micro Hei"/>
                          <a:cs typeface="Lohit Hindi"/>
                        </a:rPr>
                        <a:t>uJVM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46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Código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Instrução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Pilha (estack)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Semântica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1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 err="1">
                          <a:latin typeface="Cambria"/>
                          <a:ea typeface="WenQuanYi Micro Hei"/>
                          <a:cs typeface="Lohit Hindi"/>
                        </a:rPr>
                        <a:t>load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 b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push(local[FP+b]);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 err="1">
                          <a:latin typeface="Cambria"/>
                          <a:ea typeface="WenQuanYi Micro Hei"/>
                          <a:cs typeface="Lohit Hindi"/>
                        </a:rPr>
                        <a:t>store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 b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local[FP+b] = pop();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3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 err="1">
                          <a:latin typeface="Cambria"/>
                          <a:ea typeface="WenQuanYi Micro Hei"/>
                          <a:cs typeface="Lohit Hindi"/>
                        </a:rPr>
                        <a:t>getstatic</a:t>
                      </a: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 s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push(data[s]);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4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putstatic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s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data[s] = pop();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5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const</a:t>
                      </a: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 w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push(w);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6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add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v1, 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v1+v2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push(pop() + pop());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7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sub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v1, 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v1-v2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push(- pop() + pop());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8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mul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v1, 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v1*v2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push(pop() * pop());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9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div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v1, 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v1/v2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x = pop();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se x != 0 push(pop() / x) senão erro;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2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>
                          <a:latin typeface="Cambria"/>
                          <a:ea typeface="WenQuanYi Micro Hei"/>
                          <a:cs typeface="Lohit Hindi"/>
                        </a:rPr>
                        <a:t>b = byte (8 bits), s = short (16), w = word (32)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415" y="1244600"/>
            <a:ext cx="953831" cy="100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5061" y="2548467"/>
            <a:ext cx="3124203" cy="135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 r="20965"/>
          <a:stretch>
            <a:fillRect/>
          </a:stretch>
        </p:blipFill>
        <p:spPr bwMode="auto">
          <a:xfrm>
            <a:off x="5994400" y="1248833"/>
            <a:ext cx="1128651" cy="107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396" y="4133400"/>
            <a:ext cx="3240554" cy="92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9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Arquitetura da Máquina Alvo</a:t>
            </a:r>
            <a:endParaRPr lang="de-AT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38804" y="1439336"/>
          <a:ext cx="5604147" cy="4487639"/>
        </p:xfrm>
        <a:graphic>
          <a:graphicData uri="http://schemas.openxmlformats.org/drawingml/2006/table">
            <a:tbl>
              <a:tblPr/>
              <a:tblGrid>
                <a:gridCol w="630717"/>
                <a:gridCol w="1216628"/>
                <a:gridCol w="988293"/>
                <a:gridCol w="2768509"/>
              </a:tblGrid>
              <a:tr h="8462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Conjunto de Instruções </a:t>
                      </a:r>
                      <a:r>
                        <a:rPr lang="pt-BR" sz="1200" b="1" dirty="0" err="1">
                          <a:latin typeface="Cambria"/>
                          <a:ea typeface="WenQuanYi Micro Hei"/>
                          <a:cs typeface="Lohit Hindi"/>
                        </a:rPr>
                        <a:t>uJVM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46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Código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Instrução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Pilha (estack)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 dirty="0">
                          <a:latin typeface="Cambria"/>
                          <a:ea typeface="WenQuanYi Micro Hei"/>
                          <a:cs typeface="Lohit Hindi"/>
                        </a:rPr>
                        <a:t>Semântica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dirty="0">
                          <a:latin typeface="Cambria"/>
                          <a:ea typeface="WenQuanYi Micro Hei"/>
                          <a:cs typeface="Lohit Hindi"/>
                        </a:rPr>
                        <a:t>10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rem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v1, 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v1%v2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x = pop();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se x != 0 push(pop() % x)  senão erro;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11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neg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v1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- v1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push(- pop());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12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newarray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n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adr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n = pop();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reserve vetor de n words a partir de adr;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inicie posições do vetor com 0;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push(adr);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13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aload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adr, i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i = pop(); adr = pop();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push(heap[adr + i + 1]);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14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astore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adr, i,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val = pop(); i = pop(); adr = pop();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heap[adr + i + 1] = val;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15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arraylength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adr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len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adr = pop();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latin typeface="Cambria"/>
                          <a:ea typeface="WenQuanYi Micro Hei"/>
                          <a:cs typeface="Lohit Hindi"/>
                        </a:rPr>
                        <a:t>push(heap[adr]);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16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 b="1">
                          <a:latin typeface="Cambria"/>
                          <a:ea typeface="WenQuanYi Micro Hei"/>
                          <a:cs typeface="Lohit Hindi"/>
                        </a:rPr>
                        <a:t>pop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…, val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…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pt-BR" sz="1200">
                          <a:latin typeface="Cambria"/>
                          <a:ea typeface="WenQuanYi Micro Hei"/>
                          <a:cs typeface="Lohit Hindi"/>
                        </a:rPr>
                        <a:t>x = pop(); </a:t>
                      </a:r>
                      <a:endParaRPr lang="pt-BR" sz="160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2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>
                          <a:latin typeface="Cambria"/>
                          <a:ea typeface="WenQuanYi Micro Hei"/>
                          <a:cs typeface="Lohit Hindi"/>
                        </a:rPr>
                        <a:t>b = byte (8 bits), s = short (16), w = word (32)</a:t>
                      </a:r>
                      <a:endParaRPr lang="pt-BR" sz="160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4070" marR="14070" marT="14070" marB="140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0105" t="524" r="20254" b="17715"/>
          <a:stretch>
            <a:fillRect/>
          </a:stretch>
        </p:blipFill>
        <p:spPr bwMode="auto">
          <a:xfrm>
            <a:off x="6410873" y="1371599"/>
            <a:ext cx="118372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r="62747" b="55390"/>
          <a:stretch>
            <a:fillRect/>
          </a:stretch>
        </p:blipFill>
        <p:spPr bwMode="auto">
          <a:xfrm>
            <a:off x="7509933" y="1398261"/>
            <a:ext cx="1527814" cy="33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45480"/>
          <a:stretch>
            <a:fillRect/>
          </a:stretch>
        </p:blipFill>
        <p:spPr bwMode="auto">
          <a:xfrm>
            <a:off x="6570134" y="2353732"/>
            <a:ext cx="2277748" cy="77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0066" y="3206329"/>
            <a:ext cx="2276784" cy="99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 l="27613" t="16250"/>
          <a:stretch>
            <a:fillRect/>
          </a:stretch>
        </p:blipFill>
        <p:spPr bwMode="auto">
          <a:xfrm>
            <a:off x="6256867" y="4732866"/>
            <a:ext cx="2754988" cy="141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7325" y="4262967"/>
            <a:ext cx="1230235" cy="4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4592</Words>
  <Application>Microsoft Macintosh PowerPoint</Application>
  <PresentationFormat>On-screen Show (4:3)</PresentationFormat>
  <Paragraphs>1658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Standarddesign</vt:lpstr>
      <vt:lpstr>PowerPoint Presentation</vt:lpstr>
      <vt:lpstr>O que faz o Gerador de Código</vt:lpstr>
      <vt:lpstr>Como fazer?</vt:lpstr>
      <vt:lpstr>PowerPoint Presentation</vt:lpstr>
      <vt:lpstr>Arquitetura da Máquina Alvo</vt:lpstr>
      <vt:lpstr>Arquitetura da Máquina Alvo</vt:lpstr>
      <vt:lpstr>Arquitetura da Máquina Alvo</vt:lpstr>
      <vt:lpstr>Arquitetura da Máquina Alvo</vt:lpstr>
      <vt:lpstr>Arquitetura da Máquina Alvo</vt:lpstr>
      <vt:lpstr>Arquitetura da Máquina Alvo</vt:lpstr>
      <vt:lpstr>PowerPoint Presentation</vt:lpstr>
      <vt:lpstr>Buffer de Código</vt:lpstr>
      <vt:lpstr>PowerPoint Presentation</vt:lpstr>
      <vt:lpstr>Operandos durante a geração do código</vt:lpstr>
      <vt:lpstr>Operandos</vt:lpstr>
      <vt:lpstr>Processamento de Operandos</vt:lpstr>
      <vt:lpstr>Processamento de Operandos</vt:lpstr>
      <vt:lpstr>Processamento de Operandos</vt:lpstr>
      <vt:lpstr>Processamento de Operandos</vt:lpstr>
      <vt:lpstr>Processamento de Operandos</vt:lpstr>
      <vt:lpstr>Processamento de Operandos</vt:lpstr>
      <vt:lpstr>Processamento de Operandos</vt:lpstr>
      <vt:lpstr>Processamento de Operandos</vt:lpstr>
      <vt:lpstr>Processamento de Operandos</vt:lpstr>
      <vt:lpstr>Processamento de Operandos</vt:lpstr>
      <vt:lpstr>Processamento de Operandos</vt:lpstr>
      <vt:lpstr>Processamento de Operandos</vt:lpstr>
      <vt:lpstr>Tipos de Operandos</vt:lpstr>
      <vt:lpstr>Classe Operando</vt:lpstr>
      <vt:lpstr>Carga de operandos</vt:lpstr>
      <vt:lpstr>Carga de operandos – Ex: Variáveis</vt:lpstr>
      <vt:lpstr>Carga de operandos – Ex: Constantes</vt:lpstr>
      <vt:lpstr>Carga de operandos – Ex: Elemento de Vetor</vt:lpstr>
      <vt:lpstr>Elemento de Vetor – Sequência de Operandos</vt:lpstr>
      <vt:lpstr>PowerPoint Presentation</vt:lpstr>
      <vt:lpstr>Compilando Expressões</vt:lpstr>
      <vt:lpstr>Compilando Termos</vt:lpstr>
      <vt:lpstr>Compilando Fatores</vt:lpstr>
      <vt:lpstr>Compilando Fatores</vt:lpstr>
      <vt:lpstr>Uma Nota sobre Inicialização de Variáveis</vt:lpstr>
      <vt:lpstr>PowerPoint Presentation</vt:lpstr>
      <vt:lpstr>Padrões de Código para Assinalamento</vt:lpstr>
      <vt:lpstr>Compilando Assinalamentos</vt:lpstr>
      <vt:lpstr>PowerPoint Presentation</vt:lpstr>
      <vt:lpstr>Saltos Condicionais e não Condicionais</vt:lpstr>
      <vt:lpstr>Saltos para frente e para trás</vt:lpstr>
      <vt:lpstr>Saltos para frente e para trás</vt:lpstr>
      <vt:lpstr>Saltos para frente e para trás</vt:lpstr>
      <vt:lpstr>Condições</vt:lpstr>
      <vt:lpstr>Métodos para geração de saltos</vt:lpstr>
      <vt:lpstr>PowerPoint Presentation</vt:lpstr>
      <vt:lpstr>Instrução while</vt:lpstr>
      <vt:lpstr>Instruções if e if ... else</vt:lpstr>
      <vt:lpstr>PowerPoint Presentation</vt:lpstr>
      <vt:lpstr>Chamada de Procedimento</vt:lpstr>
      <vt:lpstr>Chamada de Função</vt:lpstr>
      <vt:lpstr>Parâmetros (passados)</vt:lpstr>
      <vt:lpstr>Chamada de Função</vt:lpstr>
      <vt:lpstr>Declaração de Função</vt:lpstr>
      <vt:lpstr>Declaração de Função</vt:lpstr>
      <vt:lpstr>Instrução Return</vt:lpstr>
      <vt:lpstr>Código de Máquina</vt:lpstr>
    </vt:vector>
  </TitlesOfParts>
  <Company>Inst.f.Prakt.Informatik (SSW)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Javascript-Anweisungen</dc:title>
  <dc:creator>Mössenböck</dc:creator>
  <cp:lastModifiedBy>Marco Cristo</cp:lastModifiedBy>
  <cp:revision>712</cp:revision>
  <cp:lastPrinted>2001-09-28T08:52:55Z</cp:lastPrinted>
  <dcterms:created xsi:type="dcterms:W3CDTF">2000-03-12T09:29:13Z</dcterms:created>
  <dcterms:modified xsi:type="dcterms:W3CDTF">2017-02-08T12:57:30Z</dcterms:modified>
</cp:coreProperties>
</file>