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360" r:id="rId2"/>
    <p:sldId id="491" r:id="rId3"/>
    <p:sldId id="472" r:id="rId4"/>
    <p:sldId id="492" r:id="rId5"/>
    <p:sldId id="473" r:id="rId6"/>
    <p:sldId id="477" r:id="rId7"/>
    <p:sldId id="479" r:id="rId8"/>
    <p:sldId id="482" r:id="rId9"/>
    <p:sldId id="480" r:id="rId10"/>
    <p:sldId id="481" r:id="rId11"/>
    <p:sldId id="474" r:id="rId12"/>
    <p:sldId id="478" r:id="rId13"/>
    <p:sldId id="483" r:id="rId14"/>
    <p:sldId id="484" r:id="rId15"/>
    <p:sldId id="485" r:id="rId16"/>
    <p:sldId id="475" r:id="rId17"/>
    <p:sldId id="486" r:id="rId18"/>
    <p:sldId id="487" r:id="rId19"/>
    <p:sldId id="476" r:id="rId20"/>
    <p:sldId id="488" r:id="rId21"/>
    <p:sldId id="489" r:id="rId22"/>
    <p:sldId id="490" r:id="rId2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ECFF"/>
    <a:srgbClr val="FFFF99"/>
    <a:srgbClr val="99CCFF"/>
    <a:srgbClr val="FFFF00"/>
    <a:srgbClr val="CC9900"/>
    <a:srgbClr val="006600"/>
    <a:srgbClr val="FF0000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38" autoAdjust="0"/>
    <p:restoredTop sz="83185" autoAdjust="0"/>
  </p:normalViewPr>
  <p:slideViewPr>
    <p:cSldViewPr snapToGrid="0">
      <p:cViewPr>
        <p:scale>
          <a:sx n="112" d="100"/>
          <a:sy n="112" d="100"/>
        </p:scale>
        <p:origin x="1240" y="2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11.xml"/><Relationship Id="rId5" Type="http://schemas.openxmlformats.org/officeDocument/2006/relationships/slide" Target="slides/slide16.xml"/><Relationship Id="rId6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90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8350"/>
            <a:ext cx="4919663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687888"/>
            <a:ext cx="49847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97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51975"/>
            <a:ext cx="2990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61A65-61AF-4AB3-87B8-94E3984D6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BDB1-314F-4A17-828F-778D4A2A5DA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A84E8-8EF6-4CAF-BA6E-933AD054EF7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867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39E-996E-4202-8FEC-371C314F75D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BFE40-450A-4547-A419-92D367F2524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859BA-1C73-4C8F-8C50-54A41037A0F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74FC9-F6ED-4EC4-ADD1-E50FEF88EC5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CD799-70DE-46B7-A9A9-0B2F7C52BBA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3F67-8552-4F8F-BB76-0C2EEA73C1D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191A-9B7B-42F9-8AB9-A81B7D5E166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E180B-8763-48F7-ABCA-36C17ECA5DA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DAD19-C043-419A-8CBA-76B8D8D5B1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A854B2-CABC-4132-9758-7DAD2612C470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2" name="Picture 8" descr="SSW-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1588" y="533400"/>
            <a:ext cx="836612" cy="53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157479" cy="34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err="1" smtClean="0">
                <a:solidFill>
                  <a:srgbClr val="FF0000"/>
                </a:solidFill>
              </a:rPr>
              <a:t>Otimização</a:t>
            </a:r>
            <a:r>
              <a:rPr lang="de-AT" sz="3200" dirty="0" smtClean="0">
                <a:solidFill>
                  <a:srgbClr val="FF0000"/>
                </a:solidFill>
              </a:rPr>
              <a:t> de </a:t>
            </a:r>
            <a:r>
              <a:rPr lang="de-AT" sz="3200" dirty="0" err="1" smtClean="0">
                <a:solidFill>
                  <a:srgbClr val="FF0000"/>
                </a:solidFill>
              </a:rPr>
              <a:t>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1.	</a:t>
            </a:r>
            <a:r>
              <a:rPr lang="de-AT" sz="2400" dirty="0" smtClean="0">
                <a:solidFill>
                  <a:srgbClr val="FF0000"/>
                </a:solidFill>
              </a:rPr>
              <a:t>Introdução</a:t>
            </a:r>
            <a:endParaRPr lang="de-AT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err="1" smtClean="0"/>
              <a:t>Princípios</a:t>
            </a:r>
            <a:r>
              <a:rPr lang="de-AT" sz="2400" dirty="0" smtClean="0"/>
              <a:t> de </a:t>
            </a:r>
            <a:r>
              <a:rPr lang="de-AT" sz="2400" dirty="0" err="1" smtClean="0"/>
              <a:t>Projetos</a:t>
            </a:r>
            <a:r>
              <a:rPr lang="de-AT" sz="2400" dirty="0" smtClean="0"/>
              <a:t> </a:t>
            </a:r>
            <a:r>
              <a:rPr lang="de-AT" sz="2400" dirty="0" err="1" smtClean="0"/>
              <a:t>e</a:t>
            </a:r>
            <a:r>
              <a:rPr lang="de-AT" sz="2400" dirty="0" smtClean="0"/>
              <a:t> </a:t>
            </a:r>
            <a:r>
              <a:rPr lang="de-AT" sz="2400" dirty="0" err="1" smtClean="0"/>
              <a:t>Tipos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Intermediária</a:t>
            </a:r>
            <a:r>
              <a:rPr lang="de-AT" sz="2400" dirty="0" smtClean="0"/>
              <a:t> </a:t>
            </a:r>
            <a:r>
              <a:rPr lang="de-AT" sz="2400" dirty="0" err="1" smtClean="0"/>
              <a:t>Local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/>
              <a:t>Intermediária</a:t>
            </a:r>
            <a:r>
              <a:rPr lang="de-AT" sz="2400" dirty="0"/>
              <a:t> </a:t>
            </a:r>
            <a:r>
              <a:rPr lang="de-AT" sz="2400" dirty="0" smtClean="0"/>
              <a:t>Global</a:t>
            </a: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Paralelismo</a:t>
            </a:r>
            <a:endParaRPr lang="de-AT" sz="2400" dirty="0" smtClean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Dependente</a:t>
            </a:r>
            <a:r>
              <a:rPr lang="de-AT" sz="2400" dirty="0" smtClean="0"/>
              <a:t> de </a:t>
            </a:r>
            <a:r>
              <a:rPr lang="de-AT" sz="2400" dirty="0" err="1" smtClean="0"/>
              <a:t>Máquina</a:t>
            </a:r>
            <a:endParaRPr lang="de-A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Eliminação</a:t>
            </a:r>
            <a:r>
              <a:rPr lang="en-US" sz="2800" dirty="0" smtClean="0"/>
              <a:t> de sub-</a:t>
            </a:r>
            <a:r>
              <a:rPr lang="en-US" sz="2800" dirty="0" err="1" smtClean="0"/>
              <a:t>expressões</a:t>
            </a:r>
            <a:r>
              <a:rPr lang="en-US" sz="2800" dirty="0" smtClean="0"/>
              <a:t> </a:t>
            </a:r>
            <a:r>
              <a:rPr lang="en-US" sz="2800" dirty="0" err="1" smtClean="0"/>
              <a:t>comuns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747668" y="1556585"/>
            <a:ext cx="5319024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r1 = a * a;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r1;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 = 3; </a:t>
            </a:r>
            <a:r>
              <a:rPr lang="fr-FR" sz="1600" dirty="0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fr-FR" sz="1600" dirty="0" err="1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quebra</a:t>
            </a:r>
            <a:r>
              <a:rPr lang="fr-FR" sz="1600" dirty="0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similaridade</a:t>
            </a:r>
            <a:r>
              <a:rPr lang="fr-FR" sz="1600" dirty="0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 entre r1 e r2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r2 = a * a;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y = r2;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214" y="1182083"/>
            <a:ext cx="446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avaliação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simples:</a:t>
            </a:r>
            <a:endParaRPr lang="en-US" dirty="0"/>
          </a:p>
        </p:txBody>
      </p:sp>
      <p:sp>
        <p:nvSpPr>
          <p:cNvPr id="12" name="Retângulo 19"/>
          <p:cNvSpPr/>
          <p:nvPr/>
        </p:nvSpPr>
        <p:spPr>
          <a:xfrm>
            <a:off x="753530" y="2998524"/>
            <a:ext cx="5319024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r1 = a * a;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r1;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*p = 3;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aliasing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pode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quebrar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também</a:t>
            </a:r>
            <a:endParaRPr lang="fr-FR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r2 = a * a; 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y = r2;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tângulo 19"/>
          <p:cNvSpPr/>
          <p:nvPr/>
        </p:nvSpPr>
        <p:spPr>
          <a:xfrm>
            <a:off x="753530" y="4932832"/>
            <a:ext cx="2450778" cy="33855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a[i] = a[i] + b[i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];</a:t>
            </a:r>
            <a:endParaRPr lang="sv-S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076" y="4558330"/>
            <a:ext cx="446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similaridade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Retângulo 19"/>
          <p:cNvSpPr/>
          <p:nvPr/>
        </p:nvSpPr>
        <p:spPr>
          <a:xfrm>
            <a:off x="1277162" y="5436923"/>
            <a:ext cx="1917377" cy="10772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 vg1[vg0]; </a:t>
            </a:r>
            <a:endParaRPr lang="sv-S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r3 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 vg11[vg0]; </a:t>
            </a:r>
            <a:endParaRPr lang="sv-S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 r2+r3; </a:t>
            </a:r>
            <a:endParaRPr lang="sv-S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vg1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[vg0] =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r1</a:t>
            </a:r>
            <a:endParaRPr lang="sv-S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tângulo 19"/>
          <p:cNvSpPr/>
          <p:nvPr/>
        </p:nvSpPr>
        <p:spPr>
          <a:xfrm>
            <a:off x="3354098" y="5442785"/>
            <a:ext cx="5649573" cy="10772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r2 =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*(@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a + 4*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vg0); </a:t>
            </a:r>
            <a:r>
              <a:rPr lang="sv-SE" sz="1600" dirty="0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// 4 </a:t>
            </a:r>
            <a:r>
              <a:rPr lang="sv-SE" sz="1600" dirty="0" err="1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é</a:t>
            </a:r>
            <a:r>
              <a:rPr lang="sv-SE" sz="1600" dirty="0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v-SE" sz="1600" dirty="0" err="1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dependente</a:t>
            </a:r>
            <a:r>
              <a:rPr lang="sv-SE" sz="1600" dirty="0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sv-SE" sz="1600" dirty="0" err="1" smtClean="0">
                <a:solidFill>
                  <a:srgbClr val="009973"/>
                </a:solidFill>
                <a:latin typeface="Consolas" pitchFamily="49" charset="0"/>
                <a:cs typeface="Consolas" pitchFamily="49" charset="0"/>
              </a:rPr>
              <a:t>máquina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r3 =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*(@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b + 4*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vg0);</a:t>
            </a:r>
            <a:endParaRPr lang="sv-S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sv-SE" sz="1600" dirty="0">
                <a:latin typeface="Consolas" pitchFamily="49" charset="0"/>
                <a:cs typeface="Consolas" pitchFamily="49" charset="0"/>
              </a:rPr>
              <a:t>r1 = r2+r3; </a:t>
            </a:r>
          </a:p>
          <a:p>
            <a:r>
              <a:rPr lang="sv-SE" sz="1600" dirty="0" smtClean="0">
                <a:latin typeface="Consolas" pitchFamily="49" charset="0"/>
                <a:cs typeface="Consolas" pitchFamily="49" charset="0"/>
              </a:rPr>
              <a:t>*(@a 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+ 4*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vg0) </a:t>
            </a:r>
            <a:r>
              <a:rPr lang="sv-SE" sz="1600" dirty="0">
                <a:latin typeface="Consolas" pitchFamily="49" charset="0"/>
                <a:cs typeface="Consolas" pitchFamily="49" charset="0"/>
              </a:rPr>
              <a:t>= r1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 animBg="1"/>
      <p:bldP spid="13" grpId="0" animBg="1"/>
      <p:bldP spid="14" grpId="0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11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157479" cy="34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err="1" smtClean="0">
                <a:solidFill>
                  <a:srgbClr val="FF0000"/>
                </a:solidFill>
              </a:rPr>
              <a:t>Otimização</a:t>
            </a:r>
            <a:r>
              <a:rPr lang="de-AT" sz="3200" dirty="0" smtClean="0">
                <a:solidFill>
                  <a:srgbClr val="FF0000"/>
                </a:solidFill>
              </a:rPr>
              <a:t> de </a:t>
            </a:r>
            <a:r>
              <a:rPr lang="de-AT" sz="3200" dirty="0" err="1" smtClean="0">
                <a:solidFill>
                  <a:srgbClr val="FF0000"/>
                </a:solidFill>
              </a:rPr>
              <a:t>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err="1" smtClean="0"/>
              <a:t>Princípios</a:t>
            </a:r>
            <a:r>
              <a:rPr lang="de-AT" sz="2400" dirty="0" smtClean="0"/>
              <a:t> de </a:t>
            </a:r>
            <a:r>
              <a:rPr lang="de-AT" sz="2400" dirty="0" err="1" smtClean="0"/>
              <a:t>Projetos</a:t>
            </a:r>
            <a:r>
              <a:rPr lang="de-AT" sz="2400" dirty="0" smtClean="0"/>
              <a:t> </a:t>
            </a:r>
            <a:r>
              <a:rPr lang="de-AT" sz="2400" dirty="0" err="1" smtClean="0"/>
              <a:t>e</a:t>
            </a:r>
            <a:r>
              <a:rPr lang="de-AT" sz="2400" dirty="0" smtClean="0"/>
              <a:t> </a:t>
            </a:r>
            <a:r>
              <a:rPr lang="de-AT" sz="2400" dirty="0" err="1" smtClean="0"/>
              <a:t>Tipos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Intermediária</a:t>
            </a:r>
            <a:r>
              <a:rPr lang="de-AT" sz="2400" dirty="0" smtClean="0"/>
              <a:t> </a:t>
            </a:r>
            <a:r>
              <a:rPr lang="de-AT" sz="2400" dirty="0" err="1" smtClean="0"/>
              <a:t>Local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>
                <a:solidFill>
                  <a:srgbClr val="FF0000"/>
                </a:solidFill>
              </a:rPr>
              <a:t>Otimização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>
                <a:solidFill>
                  <a:srgbClr val="FF0000"/>
                </a:solidFill>
              </a:rPr>
              <a:t>Intermediária</a:t>
            </a:r>
            <a:r>
              <a:rPr lang="de-AT" sz="2400" dirty="0">
                <a:solidFill>
                  <a:srgbClr val="FF0000"/>
                </a:solidFill>
              </a:rPr>
              <a:t> </a:t>
            </a:r>
            <a:r>
              <a:rPr lang="de-AT" sz="2400" dirty="0" smtClean="0">
                <a:solidFill>
                  <a:srgbClr val="FF0000"/>
                </a:solidFill>
              </a:rPr>
              <a:t>Global</a:t>
            </a: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Paralelismo</a:t>
            </a:r>
            <a:endParaRPr lang="de-AT" sz="2400" dirty="0" smtClean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Dependente</a:t>
            </a:r>
            <a:r>
              <a:rPr lang="de-AT" sz="2400" dirty="0" smtClean="0"/>
              <a:t> de </a:t>
            </a:r>
            <a:r>
              <a:rPr lang="de-AT" sz="2400" dirty="0" err="1" smtClean="0"/>
              <a:t>Máquina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24062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Intermediária</a:t>
            </a:r>
            <a:r>
              <a:rPr lang="en-US" dirty="0" smtClean="0"/>
              <a:t>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 entre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endParaRPr lang="en-US" dirty="0" smtClean="0"/>
          </a:p>
          <a:p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 err="1" smtClean="0"/>
              <a:t>Eliminação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Otimização</a:t>
            </a:r>
            <a:r>
              <a:rPr lang="en-US" dirty="0" smtClean="0"/>
              <a:t> de </a:t>
            </a:r>
            <a:r>
              <a:rPr lang="en-US" dirty="0" err="1" smtClean="0"/>
              <a:t>laços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Eliminação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variáveis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747668" y="1556585"/>
            <a:ext cx="1714178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a + b;</a:t>
            </a:r>
          </a:p>
          <a:p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y = 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+ 1; </a:t>
            </a:r>
          </a:p>
          <a:p>
            <a:endParaRPr lang="fr-FR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a + 2;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y = 2 * 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endParaRPr lang="fr-FR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214" y="1182083"/>
            <a:ext cx="6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eliminadas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tângulo 19"/>
          <p:cNvSpPr/>
          <p:nvPr/>
        </p:nvSpPr>
        <p:spPr>
          <a:xfrm>
            <a:off x="2707374" y="1552677"/>
            <a:ext cx="2138163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fr-FR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vg2 + vg3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vg1 = </a:t>
            </a:r>
            <a:r>
              <a:rPr lang="fr-FR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vg4 = </a:t>
            </a:r>
            <a:r>
              <a:rPr lang="fr-FR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+ 1; </a:t>
            </a:r>
          </a:p>
          <a:p>
            <a:r>
              <a:rPr lang="fr-FR" sz="1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vg2 + 2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vg1 = </a:t>
            </a:r>
            <a:r>
              <a:rPr lang="fr-FR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vg4 = 2 * </a:t>
            </a:r>
            <a:r>
              <a:rPr lang="fr-FR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r2</a:t>
            </a:r>
            <a:endParaRPr lang="fr-FR" sz="16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6307" y="1822944"/>
            <a:ext cx="361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Existência</a:t>
            </a:r>
            <a:r>
              <a:rPr lang="en-US" dirty="0" smtClean="0"/>
              <a:t> entre </a:t>
            </a:r>
            <a:r>
              <a:rPr lang="en-US" dirty="0" err="1" smtClean="0"/>
              <a:t>inicialização</a:t>
            </a:r>
            <a:r>
              <a:rPr lang="en-US" dirty="0" smtClean="0"/>
              <a:t> e </a:t>
            </a:r>
            <a:r>
              <a:rPr lang="en-US" dirty="0" err="1" smtClean="0"/>
              <a:t>usos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1939" y="2512643"/>
            <a:ext cx="345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incialização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a </a:t>
            </a:r>
            <a:r>
              <a:rPr lang="en-US" dirty="0" err="1" smtClean="0"/>
              <a:t>existência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30230" y="1504464"/>
            <a:ext cx="2530231" cy="8499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tângulo 19"/>
          <p:cNvSpPr/>
          <p:nvPr/>
        </p:nvSpPr>
        <p:spPr>
          <a:xfrm>
            <a:off x="763298" y="3604215"/>
            <a:ext cx="1714178" cy="10772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a + b;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if (p &gt; q)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y = 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+ 1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844" y="3229713"/>
            <a:ext cx="6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Ciclos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trivialmente</a:t>
            </a:r>
            <a:r>
              <a:rPr lang="en-US" dirty="0" smtClean="0"/>
              <a:t> </a:t>
            </a:r>
            <a:r>
              <a:rPr lang="en-US" dirty="0" err="1" smtClean="0"/>
              <a:t>observados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1077" y="4676949"/>
            <a:ext cx="7571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continua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existindo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época</a:t>
            </a:r>
            <a:r>
              <a:rPr lang="en-US" dirty="0"/>
              <a:t> do if?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como</a:t>
            </a:r>
            <a:r>
              <a:rPr lang="en-US" dirty="0"/>
              <a:t> saber e, </a:t>
            </a: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cauteloso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38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5" grpId="1"/>
      <p:bldP spid="16" grpId="1"/>
      <p:bldP spid="3" grpId="0" animBg="1"/>
      <p:bldP spid="19" grpId="0" animBg="1"/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Otimizações</a:t>
            </a:r>
            <a:r>
              <a:rPr lang="en-US" sz="2800" dirty="0" smtClean="0"/>
              <a:t> de </a:t>
            </a:r>
            <a:r>
              <a:rPr lang="en-US" sz="2800" dirty="0" err="1" smtClean="0"/>
              <a:t>Laço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825819" y="1595661"/>
            <a:ext cx="3863412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(i &lt; n)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a[i] = a[i] + n * n;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i = i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214" y="1182083"/>
            <a:ext cx="6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invariante</a:t>
            </a:r>
            <a:endParaRPr lang="en-US" dirty="0"/>
          </a:p>
        </p:txBody>
      </p:sp>
      <p:sp>
        <p:nvSpPr>
          <p:cNvPr id="14" name="Retângulo 19"/>
          <p:cNvSpPr/>
          <p:nvPr/>
        </p:nvSpPr>
        <p:spPr>
          <a:xfrm>
            <a:off x="4964065" y="1601523"/>
            <a:ext cx="3183473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n * n;</a:t>
            </a:r>
          </a:p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(i &lt; n)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a[i] = a[i] + </a:t>
            </a:r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i = i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tângulo 19"/>
          <p:cNvSpPr/>
          <p:nvPr/>
        </p:nvSpPr>
        <p:spPr>
          <a:xfrm>
            <a:off x="831681" y="3399054"/>
            <a:ext cx="3867319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for (k = 0; k &lt; n; k ++)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a[i][j][k] = a[i][j][k]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tângulo 19"/>
          <p:cNvSpPr/>
          <p:nvPr/>
        </p:nvSpPr>
        <p:spPr>
          <a:xfrm>
            <a:off x="4950389" y="3414685"/>
            <a:ext cx="3197149" cy="10772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aij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a@[i][j]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for (k = 0; k &lt; n; k ++)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aij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[k] = </a:t>
            </a:r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aij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[k]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tângulo 19"/>
          <p:cNvSpPr/>
          <p:nvPr/>
        </p:nvSpPr>
        <p:spPr>
          <a:xfrm>
            <a:off x="851221" y="5108677"/>
            <a:ext cx="3863412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(i &lt; n)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x = x + n * n;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i = i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616" y="4695099"/>
            <a:ext cx="6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Resolvendo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de </a:t>
            </a:r>
            <a:r>
              <a:rPr lang="en-US" dirty="0" err="1" smtClean="0"/>
              <a:t>indução</a:t>
            </a:r>
            <a:endParaRPr lang="en-US" dirty="0"/>
          </a:p>
        </p:txBody>
      </p:sp>
      <p:sp>
        <p:nvSpPr>
          <p:cNvPr id="23" name="Retângulo 19"/>
          <p:cNvSpPr/>
          <p:nvPr/>
        </p:nvSpPr>
        <p:spPr>
          <a:xfrm>
            <a:off x="4960158" y="5104769"/>
            <a:ext cx="3187380" cy="58477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x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n * (n*n);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 = n * 1 = n;</a:t>
            </a:r>
          </a:p>
        </p:txBody>
      </p:sp>
    </p:spTree>
    <p:extLst>
      <p:ext uri="{BB962C8B-B14F-4D97-AF65-F5344CB8AC3E}">
        <p14:creationId xmlns:p14="http://schemas.microsoft.com/office/powerpoint/2010/main" val="388939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7" grpId="0" animBg="1"/>
      <p:bldP spid="18" grpId="0" animBg="1"/>
      <p:bldP spid="21" grpId="0" animBg="1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Otimizações</a:t>
            </a:r>
            <a:r>
              <a:rPr lang="en-US" sz="2800" dirty="0" smtClean="0"/>
              <a:t> de </a:t>
            </a:r>
            <a:r>
              <a:rPr lang="en-US" sz="2800" dirty="0" err="1" smtClean="0"/>
              <a:t>Laço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825819" y="1595661"/>
            <a:ext cx="3863412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(i &lt; n)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 = i * 3;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a[i] = a[i] +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i = i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213" y="1182083"/>
            <a:ext cx="76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indução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operação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endParaRPr lang="en-US" dirty="0"/>
          </a:p>
        </p:txBody>
      </p:sp>
      <p:sp>
        <p:nvSpPr>
          <p:cNvPr id="14" name="Retângulo 19"/>
          <p:cNvSpPr/>
          <p:nvPr/>
        </p:nvSpPr>
        <p:spPr>
          <a:xfrm>
            <a:off x="4964065" y="1601523"/>
            <a:ext cx="3183473" cy="181588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fr-FR" sz="16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fr-FR" sz="16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 (i &lt; n)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a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[i] = a[i] +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b="1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fr-FR" sz="1600" b="1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fr-FR" sz="16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i = i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Retângulo 19"/>
          <p:cNvSpPr/>
          <p:nvPr/>
        </p:nvSpPr>
        <p:spPr>
          <a:xfrm>
            <a:off x="831681" y="3858197"/>
            <a:ext cx="3867319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(i &lt; 4) {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a[i] = 0;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i = i + 1;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tângulo 19"/>
          <p:cNvSpPr/>
          <p:nvPr/>
        </p:nvSpPr>
        <p:spPr>
          <a:xfrm>
            <a:off x="4950389" y="3873828"/>
            <a:ext cx="3197149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a[0] = 0;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[1]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[2]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3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0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600" smtClean="0">
                <a:latin typeface="Consolas" pitchFamily="49" charset="0"/>
                <a:cs typeface="Consolas" pitchFamily="49" charset="0"/>
              </a:rPr>
              <a:t>i = 4;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2692" y="5240439"/>
            <a:ext cx="7405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/>
              <a:t>preferível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compilador</a:t>
            </a:r>
            <a:r>
              <a:rPr lang="en-US" dirty="0"/>
              <a:t> tem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detalhadas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caches, pipelines, 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077" y="3483712"/>
            <a:ext cx="76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Desdobramento</a:t>
            </a:r>
            <a:r>
              <a:rPr lang="en-US" dirty="0" smtClean="0"/>
              <a:t> de </a:t>
            </a:r>
            <a:r>
              <a:rPr lang="en-US" dirty="0" err="1" smtClean="0"/>
              <a:t>laços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8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7" grpId="0" animBg="1"/>
      <p:bldP spid="18" grpId="0" animBg="1"/>
      <p:bldP spid="5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16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157479" cy="34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err="1" smtClean="0">
                <a:solidFill>
                  <a:srgbClr val="FF0000"/>
                </a:solidFill>
              </a:rPr>
              <a:t>Otimização</a:t>
            </a:r>
            <a:r>
              <a:rPr lang="de-AT" sz="3200" dirty="0" smtClean="0">
                <a:solidFill>
                  <a:srgbClr val="FF0000"/>
                </a:solidFill>
              </a:rPr>
              <a:t> de </a:t>
            </a:r>
            <a:r>
              <a:rPr lang="de-AT" sz="3200" dirty="0" err="1" smtClean="0">
                <a:solidFill>
                  <a:srgbClr val="FF0000"/>
                </a:solidFill>
              </a:rPr>
              <a:t>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err="1" smtClean="0"/>
              <a:t>Princípios</a:t>
            </a:r>
            <a:r>
              <a:rPr lang="de-AT" sz="2400" dirty="0" smtClean="0"/>
              <a:t> de </a:t>
            </a:r>
            <a:r>
              <a:rPr lang="de-AT" sz="2400" dirty="0" err="1" smtClean="0"/>
              <a:t>Projetos</a:t>
            </a:r>
            <a:r>
              <a:rPr lang="de-AT" sz="2400" dirty="0" smtClean="0"/>
              <a:t> </a:t>
            </a:r>
            <a:r>
              <a:rPr lang="de-AT" sz="2400" dirty="0" err="1" smtClean="0"/>
              <a:t>e</a:t>
            </a:r>
            <a:r>
              <a:rPr lang="de-AT" sz="2400" dirty="0" smtClean="0"/>
              <a:t> </a:t>
            </a:r>
            <a:r>
              <a:rPr lang="de-AT" sz="2400" dirty="0" err="1" smtClean="0"/>
              <a:t>Tipos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>
                <a:solidFill>
                  <a:srgbClr val="000000"/>
                </a:solidFill>
              </a:rPr>
              <a:t>Otimização</a:t>
            </a:r>
            <a:r>
              <a:rPr lang="de-AT" sz="2400" dirty="0" smtClean="0">
                <a:solidFill>
                  <a:srgbClr val="000000"/>
                </a:solidFill>
              </a:rPr>
              <a:t> </a:t>
            </a:r>
            <a:r>
              <a:rPr lang="de-AT" sz="2400" dirty="0" err="1" smtClean="0">
                <a:solidFill>
                  <a:srgbClr val="000000"/>
                </a:solidFill>
              </a:rPr>
              <a:t>Intermediária</a:t>
            </a:r>
            <a:r>
              <a:rPr lang="de-AT" sz="2400" dirty="0" smtClean="0">
                <a:solidFill>
                  <a:srgbClr val="000000"/>
                </a:solidFill>
              </a:rPr>
              <a:t> </a:t>
            </a:r>
            <a:r>
              <a:rPr lang="de-AT" sz="2400" dirty="0" err="1" smtClean="0">
                <a:solidFill>
                  <a:srgbClr val="000000"/>
                </a:solidFill>
              </a:rPr>
              <a:t>Local</a:t>
            </a:r>
            <a:endParaRPr lang="de-AT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/>
              <a:t>Intermediária</a:t>
            </a:r>
            <a:r>
              <a:rPr lang="de-AT" sz="2400" dirty="0"/>
              <a:t> </a:t>
            </a:r>
            <a:r>
              <a:rPr lang="de-AT" sz="2400" dirty="0" smtClean="0"/>
              <a:t>Global</a:t>
            </a: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>
                <a:solidFill>
                  <a:srgbClr val="FF0000"/>
                </a:solidFill>
              </a:rPr>
              <a:t>Paralelismo</a:t>
            </a:r>
            <a:endParaRPr lang="de-AT" sz="2400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Dependente</a:t>
            </a:r>
            <a:r>
              <a:rPr lang="de-AT" sz="2400" dirty="0" smtClean="0"/>
              <a:t> de </a:t>
            </a:r>
            <a:r>
              <a:rPr lang="de-AT" sz="2400" dirty="0" err="1" smtClean="0"/>
              <a:t>Máquina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24062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Paralelização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95400"/>
            <a:ext cx="5709755" cy="3130062"/>
          </a:xfrm>
        </p:spPr>
        <p:txBody>
          <a:bodyPr/>
          <a:lstStyle/>
          <a:p>
            <a:r>
              <a:rPr lang="en-US" dirty="0" err="1" smtClean="0"/>
              <a:t>Feito</a:t>
            </a:r>
            <a:r>
              <a:rPr lang="en-US" dirty="0" smtClean="0"/>
              <a:t> com </a:t>
            </a:r>
            <a:r>
              <a:rPr lang="en-US" dirty="0" err="1" smtClean="0"/>
              <a:t>auxílio</a:t>
            </a:r>
            <a:r>
              <a:rPr lang="en-US" dirty="0" smtClean="0"/>
              <a:t> de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endParaRPr lang="en-US" dirty="0" smtClean="0"/>
          </a:p>
          <a:p>
            <a:pPr lvl="1"/>
            <a:r>
              <a:rPr lang="en-US" b="1" dirty="0" smtClean="0"/>
              <a:t>Pipelines e </a:t>
            </a:r>
            <a:r>
              <a:rPr lang="en-US" b="1" dirty="0" err="1" smtClean="0"/>
              <a:t>Paralelismo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nível</a:t>
            </a:r>
            <a:r>
              <a:rPr lang="en-US" b="1" dirty="0" smtClean="0"/>
              <a:t> de </a:t>
            </a:r>
            <a:r>
              <a:rPr lang="en-US" b="1" dirty="0" err="1" smtClean="0"/>
              <a:t>instrução</a:t>
            </a:r>
            <a:r>
              <a:rPr lang="en-US" dirty="0" smtClean="0"/>
              <a:t>: </a:t>
            </a:r>
            <a:r>
              <a:rPr lang="en-US" dirty="0" err="1" smtClean="0"/>
              <a:t>favorecido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cuidadosa</a:t>
            </a:r>
            <a:r>
              <a:rPr lang="en-US" dirty="0" smtClean="0"/>
              <a:t> </a:t>
            </a:r>
            <a:r>
              <a:rPr lang="en-US" dirty="0" err="1" smtClean="0"/>
              <a:t>ordenação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;</a:t>
            </a:r>
          </a:p>
          <a:p>
            <a:pPr lvl="1"/>
            <a:r>
              <a:rPr lang="en-US" b="1" dirty="0" err="1" smtClean="0"/>
              <a:t>Vetorização</a:t>
            </a:r>
            <a:r>
              <a:rPr lang="en-US" dirty="0" smtClean="0"/>
              <a:t>: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vetoriais</a:t>
            </a:r>
            <a:r>
              <a:rPr lang="en-US" dirty="0" smtClean="0"/>
              <a:t>, </a:t>
            </a:r>
            <a:r>
              <a:rPr lang="en-US" dirty="0" err="1" smtClean="0"/>
              <a:t>matriciais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hardware;</a:t>
            </a:r>
          </a:p>
          <a:p>
            <a:pPr lvl="1"/>
            <a:r>
              <a:rPr lang="en-US" b="1" dirty="0" err="1" smtClean="0"/>
              <a:t>Múltiplos</a:t>
            </a:r>
            <a:r>
              <a:rPr lang="en-US" b="1" dirty="0" smtClean="0"/>
              <a:t> </a:t>
            </a:r>
            <a:r>
              <a:rPr lang="en-US" b="1" dirty="0" err="1" smtClean="0"/>
              <a:t>núcleos</a:t>
            </a:r>
            <a:r>
              <a:rPr lang="en-US" dirty="0" smtClean="0"/>
              <a:t>: streams </a:t>
            </a:r>
            <a:r>
              <a:rPr lang="en-US" dirty="0" err="1" smtClean="0"/>
              <a:t>independentes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e dados</a:t>
            </a:r>
          </a:p>
          <a:p>
            <a:pPr lvl="1"/>
            <a:r>
              <a:rPr lang="en-US" b="1" dirty="0" err="1" smtClean="0"/>
              <a:t>Modelos</a:t>
            </a:r>
            <a:r>
              <a:rPr lang="en-US" b="1" dirty="0" smtClean="0"/>
              <a:t> </a:t>
            </a:r>
            <a:r>
              <a:rPr lang="en-US" b="1" dirty="0" err="1" smtClean="0"/>
              <a:t>envolvendo</a:t>
            </a:r>
            <a:r>
              <a:rPr lang="en-US" b="1" dirty="0" smtClean="0"/>
              <a:t> </a:t>
            </a:r>
            <a:r>
              <a:rPr lang="en-US" b="1" dirty="0" err="1" smtClean="0"/>
              <a:t>comunicação</a:t>
            </a:r>
            <a:r>
              <a:rPr lang="en-US" b="1" dirty="0" smtClean="0"/>
              <a:t> e </a:t>
            </a:r>
            <a:r>
              <a:rPr lang="en-US" b="1" dirty="0" err="1" smtClean="0"/>
              <a:t>sincronização</a:t>
            </a:r>
            <a:r>
              <a:rPr lang="en-US" b="1" dirty="0" smtClean="0"/>
              <a:t> </a:t>
            </a:r>
            <a:r>
              <a:rPr lang="en-US" b="1" dirty="0" err="1" smtClean="0"/>
              <a:t>não</a:t>
            </a:r>
            <a:r>
              <a:rPr lang="en-US" b="1" dirty="0" smtClean="0"/>
              <a:t> trivial</a:t>
            </a:r>
            <a:r>
              <a:rPr lang="en-US" dirty="0" smtClean="0"/>
              <a:t>: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suportados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modernas</a:t>
            </a:r>
            <a:endParaRPr lang="en-US" dirty="0" smtClean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paralela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Retângulo 19"/>
          <p:cNvSpPr/>
          <p:nvPr/>
        </p:nvSpPr>
        <p:spPr>
          <a:xfrm>
            <a:off x="1075290" y="5394635"/>
            <a:ext cx="1907034" cy="10772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for i in 0..7: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f(i);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  g(i);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47199"/>
              </p:ext>
            </p:extLst>
          </p:nvPr>
        </p:nvGraphicFramePr>
        <p:xfrm>
          <a:off x="6667737" y="433076"/>
          <a:ext cx="1865709" cy="6217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4600"/>
                <a:gridCol w="679569"/>
                <a:gridCol w="297180"/>
                <a:gridCol w="297180"/>
                <a:gridCol w="297180"/>
              </a:tblGrid>
              <a:tr h="3515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CPUs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0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1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2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3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A5E9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A5E9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4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5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6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00000"/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/>
                          <a:cs typeface="Consolas"/>
                        </a:rPr>
                        <a:t>7</a:t>
                      </a:r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f(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1539">
                <a:tc>
                  <a:txBody>
                    <a:bodyPr/>
                    <a:lstStyle/>
                    <a:p>
                      <a:endParaRPr lang="en-US" sz="16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g(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i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)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7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Paralelização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825819" y="1595661"/>
            <a:ext cx="2156506" cy="58477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S1: a = b + c;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S2: b = c + 1;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213" y="1182083"/>
            <a:ext cx="768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Oportunidades</a:t>
            </a:r>
            <a:r>
              <a:rPr lang="en-US" dirty="0" smtClean="0"/>
              <a:t> de </a:t>
            </a:r>
            <a:r>
              <a:rPr lang="en-US" dirty="0" err="1" smtClean="0"/>
              <a:t>paralelização</a:t>
            </a:r>
            <a:endParaRPr lang="en-US" dirty="0"/>
          </a:p>
        </p:txBody>
      </p:sp>
      <p:sp>
        <p:nvSpPr>
          <p:cNvPr id="14" name="Retângulo 19"/>
          <p:cNvSpPr/>
          <p:nvPr/>
        </p:nvSpPr>
        <p:spPr>
          <a:xfrm>
            <a:off x="3138384" y="1590183"/>
            <a:ext cx="2021152" cy="58477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S1: a = b + c;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S2: b1 = c + 1;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4526" y="2264243"/>
            <a:ext cx="2147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S1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antes de S2 </a:t>
            </a:r>
            <a:r>
              <a:rPr lang="en-US" dirty="0" err="1"/>
              <a:t>porque</a:t>
            </a:r>
            <a:r>
              <a:rPr lang="en-US" dirty="0"/>
              <a:t> b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modificado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S2 e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S1;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96097" y="2257883"/>
            <a:ext cx="2147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/>
              <a:t>dependências</a:t>
            </a:r>
            <a:r>
              <a:rPr lang="en-US" dirty="0"/>
              <a:t>.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;</a:t>
            </a:r>
          </a:p>
        </p:txBody>
      </p:sp>
      <p:sp>
        <p:nvSpPr>
          <p:cNvPr id="16" name="Retângulo 19"/>
          <p:cNvSpPr/>
          <p:nvPr/>
        </p:nvSpPr>
        <p:spPr>
          <a:xfrm>
            <a:off x="830804" y="3562496"/>
            <a:ext cx="2156506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S1: a = b + c;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S2: a = d * 2;</a:t>
            </a:r>
          </a:p>
        </p:txBody>
      </p:sp>
      <p:sp>
        <p:nvSpPr>
          <p:cNvPr id="19" name="Retângulo 19"/>
          <p:cNvSpPr/>
          <p:nvPr/>
        </p:nvSpPr>
        <p:spPr>
          <a:xfrm>
            <a:off x="3143369" y="3557018"/>
            <a:ext cx="2021152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S1: a = b + c;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S2: a1 = d * 2;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9511" y="4355818"/>
            <a:ext cx="214779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S1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antes de S2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valor de a,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antes de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mudança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01082" y="4383478"/>
            <a:ext cx="2147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/>
              <a:t>dependências</a:t>
            </a:r>
            <a:r>
              <a:rPr lang="en-US" dirty="0"/>
              <a:t>.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;</a:t>
            </a:r>
          </a:p>
        </p:txBody>
      </p:sp>
      <p:sp>
        <p:nvSpPr>
          <p:cNvPr id="22" name="Retângulo 19"/>
          <p:cNvSpPr/>
          <p:nvPr/>
        </p:nvSpPr>
        <p:spPr>
          <a:xfrm>
            <a:off x="5621115" y="1163360"/>
            <a:ext cx="3178444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&lt;N;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a[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b[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]+c[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d[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a[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]+1;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s3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e[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a[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]+2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tângulo 19"/>
          <p:cNvSpPr/>
          <p:nvPr/>
        </p:nvSpPr>
        <p:spPr>
          <a:xfrm>
            <a:off x="5614760" y="3288965"/>
            <a:ext cx="3207478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Consolas" pitchFamily="49" charset="0"/>
                <a:cs typeface="Consolas" pitchFamily="49" charset="0"/>
              </a:rPr>
              <a:t>for (i=0; i&lt;(N-1); i++</a:t>
            </a:r>
            <a:r>
              <a:rPr lang="da-DK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a-DK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600" dirty="0" smtClean="0">
                <a:latin typeface="Consolas" pitchFamily="49" charset="0"/>
                <a:cs typeface="Consolas" pitchFamily="49" charset="0"/>
              </a:rPr>
              <a:t>  s1</a:t>
            </a:r>
            <a:r>
              <a:rPr lang="da-DK" sz="1600" dirty="0">
                <a:latin typeface="Consolas" pitchFamily="49" charset="0"/>
                <a:cs typeface="Consolas" pitchFamily="49" charset="0"/>
              </a:rPr>
              <a:t>: a[i</a:t>
            </a:r>
            <a:r>
              <a:rPr lang="da-DK" sz="1600" dirty="0" smtClean="0">
                <a:latin typeface="Consolas" pitchFamily="49" charset="0"/>
                <a:cs typeface="Consolas" pitchFamily="49" charset="0"/>
              </a:rPr>
              <a:t>] = b</a:t>
            </a:r>
            <a:r>
              <a:rPr lang="da-DK" sz="1600" dirty="0">
                <a:latin typeface="Consolas" pitchFamily="49" charset="0"/>
                <a:cs typeface="Consolas" pitchFamily="49" charset="0"/>
              </a:rPr>
              <a:t>[i]+c[i]; </a:t>
            </a:r>
            <a:endParaRPr lang="da-DK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600" dirty="0" smtClean="0">
                <a:latin typeface="Consolas" pitchFamily="49" charset="0"/>
                <a:cs typeface="Consolas" pitchFamily="49" charset="0"/>
              </a:rPr>
              <a:t>  s2</a:t>
            </a:r>
            <a:r>
              <a:rPr lang="da-DK" sz="1600" dirty="0">
                <a:latin typeface="Consolas" pitchFamily="49" charset="0"/>
                <a:cs typeface="Consolas" pitchFamily="49" charset="0"/>
              </a:rPr>
              <a:t>: d[i] = a[i+1]</a:t>
            </a:r>
            <a:r>
              <a:rPr lang="da-DK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a-DK" sz="16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da-DK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a[0</a:t>
            </a:r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b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[0]+c[0]; </a:t>
            </a:r>
            <a:endParaRPr lang="da-DK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s2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d[0] = </a:t>
            </a:r>
            <a:r>
              <a:rPr lang="da-DK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a[1]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da-DK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a-DK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a[1</a:t>
            </a:r>
            <a:r>
              <a:rPr lang="da-DK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b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[1]+c[1]; </a:t>
            </a:r>
            <a:endParaRPr lang="da-DK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s2</a:t>
            </a:r>
            <a:r>
              <a:rPr lang="da-DK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d[1] = a[2]</a:t>
            </a:r>
            <a:r>
              <a:rPr lang="da-DK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1193" y="2482128"/>
            <a:ext cx="317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s2 e s3 dependem de s1, </a:t>
            </a:r>
            <a:r>
              <a:rPr lang="pt-BR" dirty="0" smtClean="0"/>
              <a:t>logo paralelização </a:t>
            </a:r>
            <a:r>
              <a:rPr lang="pt-BR" dirty="0"/>
              <a:t>por </a:t>
            </a:r>
            <a:r>
              <a:rPr lang="pt-BR" dirty="0" smtClean="0"/>
              <a:t>CPU é </a:t>
            </a:r>
            <a:r>
              <a:rPr lang="pt-BR" dirty="0" err="1" smtClean="0"/>
              <a:t>lmitada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47519" y="5617011"/>
            <a:ext cx="317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s1 </a:t>
            </a:r>
            <a:r>
              <a:rPr lang="pt-BR" dirty="0"/>
              <a:t>e </a:t>
            </a:r>
            <a:r>
              <a:rPr lang="pt-BR" dirty="0" smtClean="0"/>
              <a:t>s2 dependem entre si, logo sem paralelização por CPU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5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7" grpId="0"/>
      <p:bldP spid="13" grpId="0"/>
      <p:bldP spid="16" grpId="0" animBg="1"/>
      <p:bldP spid="19" grpId="0" animBg="1"/>
      <p:bldP spid="20" grpId="0"/>
      <p:bldP spid="21" grpId="0"/>
      <p:bldP spid="22" grpId="0" animBg="1"/>
      <p:bldP spid="23" grpId="0" animBg="1"/>
      <p:bldP spid="9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19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157479" cy="34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err="1" smtClean="0">
                <a:solidFill>
                  <a:srgbClr val="FF0000"/>
                </a:solidFill>
              </a:rPr>
              <a:t>Otimização</a:t>
            </a:r>
            <a:r>
              <a:rPr lang="de-AT" sz="3200" dirty="0" smtClean="0">
                <a:solidFill>
                  <a:srgbClr val="FF0000"/>
                </a:solidFill>
              </a:rPr>
              <a:t> de </a:t>
            </a:r>
            <a:r>
              <a:rPr lang="de-AT" sz="3200" dirty="0" err="1" smtClean="0">
                <a:solidFill>
                  <a:srgbClr val="FF0000"/>
                </a:solidFill>
              </a:rPr>
              <a:t>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err="1" smtClean="0"/>
              <a:t>Princípios</a:t>
            </a:r>
            <a:r>
              <a:rPr lang="de-AT" sz="2400" dirty="0" smtClean="0"/>
              <a:t> de </a:t>
            </a:r>
            <a:r>
              <a:rPr lang="de-AT" sz="2400" dirty="0" err="1" smtClean="0"/>
              <a:t>Projetos</a:t>
            </a:r>
            <a:r>
              <a:rPr lang="de-AT" sz="2400" dirty="0" smtClean="0"/>
              <a:t> </a:t>
            </a:r>
            <a:r>
              <a:rPr lang="de-AT" sz="2400" dirty="0" err="1" smtClean="0"/>
              <a:t>e</a:t>
            </a:r>
            <a:r>
              <a:rPr lang="de-AT" sz="2400" dirty="0" smtClean="0"/>
              <a:t> </a:t>
            </a:r>
            <a:r>
              <a:rPr lang="de-AT" sz="2400" dirty="0" err="1" smtClean="0"/>
              <a:t>Tipos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>
                <a:solidFill>
                  <a:srgbClr val="000000"/>
                </a:solidFill>
              </a:rPr>
              <a:t>Otimização</a:t>
            </a:r>
            <a:r>
              <a:rPr lang="de-AT" sz="2400" dirty="0" smtClean="0">
                <a:solidFill>
                  <a:srgbClr val="000000"/>
                </a:solidFill>
              </a:rPr>
              <a:t> </a:t>
            </a:r>
            <a:r>
              <a:rPr lang="de-AT" sz="2400" dirty="0" err="1" smtClean="0">
                <a:solidFill>
                  <a:srgbClr val="000000"/>
                </a:solidFill>
              </a:rPr>
              <a:t>Intermediária</a:t>
            </a:r>
            <a:r>
              <a:rPr lang="de-AT" sz="2400" dirty="0" smtClean="0">
                <a:solidFill>
                  <a:srgbClr val="000000"/>
                </a:solidFill>
              </a:rPr>
              <a:t> </a:t>
            </a:r>
            <a:r>
              <a:rPr lang="de-AT" sz="2400" dirty="0" err="1" smtClean="0">
                <a:solidFill>
                  <a:srgbClr val="000000"/>
                </a:solidFill>
              </a:rPr>
              <a:t>Local</a:t>
            </a:r>
            <a:endParaRPr lang="de-AT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/>
              <a:t>Intermediária</a:t>
            </a:r>
            <a:r>
              <a:rPr lang="de-AT" sz="2400" dirty="0"/>
              <a:t> </a:t>
            </a:r>
            <a:r>
              <a:rPr lang="de-AT" sz="2400" dirty="0" smtClean="0"/>
              <a:t>Global</a:t>
            </a: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Paralelismo</a:t>
            </a:r>
            <a:endParaRPr lang="de-AT" sz="2400" dirty="0" smtClean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>
                <a:solidFill>
                  <a:srgbClr val="FF0000"/>
                </a:solidFill>
              </a:rPr>
              <a:t>Otimização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Dependente</a:t>
            </a:r>
            <a:r>
              <a:rPr lang="de-AT" sz="2400" dirty="0" smtClean="0">
                <a:solidFill>
                  <a:srgbClr val="FF0000"/>
                </a:solidFill>
              </a:rPr>
              <a:t> de </a:t>
            </a:r>
            <a:r>
              <a:rPr lang="de-AT" sz="2400" dirty="0" err="1" smtClean="0">
                <a:solidFill>
                  <a:srgbClr val="FF0000"/>
                </a:solidFill>
              </a:rPr>
              <a:t>Máquina</a:t>
            </a:r>
            <a:endParaRPr lang="de-A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2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de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compiladores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endParaRPr lang="en-US" dirty="0" smtClean="0"/>
          </a:p>
          <a:p>
            <a:pPr lvl="1"/>
            <a:r>
              <a:rPr lang="en-US" dirty="0" err="1" smtClean="0"/>
              <a:t>Particularmente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Lei de Moore </a:t>
            </a:r>
            <a:r>
              <a:rPr lang="en-US" dirty="0" err="1" smtClean="0"/>
              <a:t>desacelera</a:t>
            </a:r>
            <a:endParaRPr lang="en-US" dirty="0" smtClean="0"/>
          </a:p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istóricamente</a:t>
            </a:r>
            <a:r>
              <a:rPr lang="en-US" dirty="0" smtClean="0"/>
              <a:t> </a:t>
            </a:r>
            <a:r>
              <a:rPr lang="en-US" dirty="0" err="1" smtClean="0"/>
              <a:t>promissores</a:t>
            </a:r>
            <a:endParaRPr lang="en-US" dirty="0" smtClean="0"/>
          </a:p>
          <a:p>
            <a:pPr lvl="1"/>
            <a:r>
              <a:rPr lang="en-US" dirty="0" err="1" smtClean="0"/>
              <a:t>Compiladores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, </a:t>
            </a:r>
            <a:r>
              <a:rPr lang="en-US" dirty="0" err="1" smtClean="0"/>
              <a:t>produzem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especialistas</a:t>
            </a:r>
            <a:endParaRPr lang="en-US" dirty="0" smtClean="0"/>
          </a:p>
          <a:p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prioriza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 smtClean="0"/>
          </a:p>
          <a:p>
            <a:r>
              <a:rPr lang="en-US" dirty="0" err="1" smtClean="0"/>
              <a:t>Espaço</a:t>
            </a:r>
            <a:r>
              <a:rPr lang="en-US" dirty="0" smtClean="0"/>
              <a:t> x </a:t>
            </a:r>
            <a:r>
              <a:rPr lang="en-US" dirty="0" err="1" smtClean="0"/>
              <a:t>Eficiência</a:t>
            </a:r>
            <a:r>
              <a:rPr lang="en-US" dirty="0" smtClean="0"/>
              <a:t> x </a:t>
            </a:r>
            <a:r>
              <a:rPr lang="en-US" dirty="0" err="1" smtClean="0"/>
              <a:t>Segurança</a:t>
            </a:r>
            <a:endParaRPr lang="en-US" dirty="0"/>
          </a:p>
          <a:p>
            <a:pPr lvl="1"/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minimizar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,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correlacionada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aumento</a:t>
            </a:r>
            <a:r>
              <a:rPr lang="en-US" dirty="0" smtClean="0"/>
              <a:t> de </a:t>
            </a:r>
            <a:r>
              <a:rPr lang="en-US" dirty="0" err="1" smtClean="0"/>
              <a:t>eficiência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8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Muito</a:t>
            </a:r>
            <a:r>
              <a:rPr lang="en-US" i="1" dirty="0" smtClean="0"/>
              <a:t> </a:t>
            </a:r>
            <a:r>
              <a:rPr lang="en-US" i="1" dirty="0" err="1" smtClean="0"/>
              <a:t>importante</a:t>
            </a:r>
            <a:r>
              <a:rPr lang="en-US" i="1" dirty="0" smtClean="0"/>
              <a:t> </a:t>
            </a:r>
            <a:r>
              <a:rPr lang="en-US" i="1" dirty="0" err="1" smtClean="0"/>
              <a:t>hoje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dia</a:t>
            </a:r>
            <a:r>
              <a:rPr lang="en-US" i="1" dirty="0" smtClean="0"/>
              <a:t> e </a:t>
            </a:r>
            <a:r>
              <a:rPr lang="en-US" i="1" dirty="0" err="1" smtClean="0"/>
              <a:t>dedendente</a:t>
            </a:r>
            <a:r>
              <a:rPr lang="en-US" i="1" dirty="0" smtClean="0"/>
              <a:t> de </a:t>
            </a:r>
            <a:r>
              <a:rPr lang="en-US" i="1" dirty="0" err="1" smtClean="0"/>
              <a:t>aspectos</a:t>
            </a:r>
            <a:r>
              <a:rPr lang="en-US" i="1" dirty="0" smtClean="0"/>
              <a:t> de </a:t>
            </a:r>
            <a:r>
              <a:rPr lang="en-US" i="1" dirty="0" err="1" smtClean="0"/>
              <a:t>implementação</a:t>
            </a:r>
            <a:r>
              <a:rPr lang="en-US" i="1" dirty="0" smtClean="0"/>
              <a:t> </a:t>
            </a:r>
            <a:r>
              <a:rPr lang="en-US" i="1" dirty="0" err="1" smtClean="0"/>
              <a:t>como</a:t>
            </a:r>
            <a:r>
              <a:rPr lang="en-US" i="1" dirty="0" smtClean="0"/>
              <a:t> </a:t>
            </a:r>
            <a:r>
              <a:rPr lang="en-US" i="1" dirty="0" err="1" smtClean="0"/>
              <a:t>escalonamento</a:t>
            </a:r>
            <a:r>
              <a:rPr lang="en-US" i="1" dirty="0" smtClean="0"/>
              <a:t> de </a:t>
            </a:r>
            <a:r>
              <a:rPr lang="en-US" i="1" dirty="0" err="1" smtClean="0"/>
              <a:t>instruções</a:t>
            </a:r>
            <a:r>
              <a:rPr lang="en-US" i="1" dirty="0" smtClean="0"/>
              <a:t>, </a:t>
            </a:r>
            <a:r>
              <a:rPr lang="en-US" i="1" dirty="0" err="1" smtClean="0"/>
              <a:t>paralelismo</a:t>
            </a:r>
            <a:r>
              <a:rPr lang="en-US" i="1" dirty="0" smtClean="0"/>
              <a:t> e cache.</a:t>
            </a:r>
          </a:p>
          <a:p>
            <a:r>
              <a:rPr lang="en-US" dirty="0" err="1" smtClean="0"/>
              <a:t>Paralelismo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 smtClean="0"/>
              <a:t>instrução</a:t>
            </a:r>
            <a:endParaRPr lang="en-US" dirty="0" smtClean="0"/>
          </a:p>
          <a:p>
            <a:pPr lvl="1"/>
            <a:r>
              <a:rPr lang="en-US" i="1" dirty="0" err="1"/>
              <a:t>Escalonamento</a:t>
            </a:r>
            <a:r>
              <a:rPr lang="en-US" i="1" dirty="0"/>
              <a:t> de </a:t>
            </a:r>
            <a:r>
              <a:rPr lang="en-US" i="1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 smtClean="0"/>
              <a:t>ordem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favoreça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pipeline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i="1" dirty="0"/>
              <a:t>stall</a:t>
            </a:r>
            <a:r>
              <a:rPr lang="en-US" dirty="0"/>
              <a:t>: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intrução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 smtClean="0"/>
              <a:t>pára</a:t>
            </a:r>
            <a:r>
              <a:rPr lang="en-US" dirty="0" smtClean="0"/>
              <a:t> </a:t>
            </a:r>
            <a:r>
              <a:rPr lang="en-US" dirty="0" err="1"/>
              <a:t>esperando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 smtClean="0"/>
              <a:t>;</a:t>
            </a:r>
          </a:p>
          <a:p>
            <a:r>
              <a:rPr lang="en-US" dirty="0" err="1"/>
              <a:t>Instruções</a:t>
            </a:r>
            <a:r>
              <a:rPr lang="en-US" dirty="0"/>
              <a:t> de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 smtClean="0"/>
              <a:t>específico</a:t>
            </a:r>
            <a:endParaRPr lang="en-US" dirty="0" smtClean="0"/>
          </a:p>
          <a:p>
            <a:pPr lvl="1"/>
            <a:r>
              <a:rPr lang="en-US" dirty="0" err="1"/>
              <a:t>Chaveamento</a:t>
            </a:r>
            <a:r>
              <a:rPr lang="en-US" dirty="0"/>
              <a:t> de </a:t>
            </a:r>
            <a:r>
              <a:rPr lang="en-US" dirty="0" err="1"/>
              <a:t>contexto</a:t>
            </a:r>
            <a:endParaRPr lang="en-US" dirty="0"/>
          </a:p>
          <a:p>
            <a:pPr lvl="1"/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r>
              <a:rPr lang="en-US" dirty="0"/>
              <a:t> (</a:t>
            </a:r>
            <a:r>
              <a:rPr lang="en-US" dirty="0" err="1"/>
              <a:t>envolvendo</a:t>
            </a:r>
            <a:r>
              <a:rPr lang="en-US" dirty="0"/>
              <a:t> </a:t>
            </a:r>
            <a:r>
              <a:rPr lang="en-US" dirty="0" err="1"/>
              <a:t>logaritmos</a:t>
            </a:r>
            <a:r>
              <a:rPr lang="en-US" dirty="0"/>
              <a:t>, </a:t>
            </a:r>
            <a:r>
              <a:rPr lang="en-US" dirty="0" err="1"/>
              <a:t>polinômios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Vetores</a:t>
            </a:r>
            <a:r>
              <a:rPr lang="en-US" dirty="0"/>
              <a:t>/</a:t>
            </a:r>
            <a:r>
              <a:rPr lang="en-US" dirty="0" err="1"/>
              <a:t>matrizes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máquinas</a:t>
            </a:r>
            <a:r>
              <a:rPr lang="en-US" dirty="0"/>
              <a:t> </a:t>
            </a:r>
            <a:r>
              <a:rPr lang="en-US" dirty="0" err="1"/>
              <a:t>vetoriais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45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/>
              <a:t>r</a:t>
            </a:r>
            <a:r>
              <a:rPr lang="en-US" dirty="0" err="1" smtClean="0"/>
              <a:t>egistradores</a:t>
            </a:r>
            <a:r>
              <a:rPr lang="en-US" dirty="0" smtClean="0"/>
              <a:t> </a:t>
            </a:r>
            <a:r>
              <a:rPr lang="en-US" dirty="0"/>
              <a:t>via </a:t>
            </a:r>
            <a:r>
              <a:rPr lang="en-US" dirty="0" err="1" smtClean="0"/>
              <a:t>escalonamento</a:t>
            </a:r>
            <a:r>
              <a:rPr lang="en-US" dirty="0" smtClean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do </a:t>
            </a:r>
            <a:r>
              <a:rPr lang="en-US" dirty="0" err="1"/>
              <a:t>programador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Estratégias</a:t>
            </a:r>
            <a:r>
              <a:rPr lang="en-US" dirty="0"/>
              <a:t> de </a:t>
            </a:r>
            <a:r>
              <a:rPr lang="en-US" dirty="0" err="1"/>
              <a:t>desdobramento</a:t>
            </a:r>
            <a:r>
              <a:rPr lang="en-US" dirty="0"/>
              <a:t> de </a:t>
            </a:r>
            <a:r>
              <a:rPr lang="en-US" i="1" dirty="0"/>
              <a:t>loops</a:t>
            </a:r>
            <a:r>
              <a:rPr lang="en-US" dirty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/>
              <a:t>tamanhos</a:t>
            </a:r>
            <a:r>
              <a:rPr lang="en-US" dirty="0"/>
              <a:t> de caches;</a:t>
            </a:r>
          </a:p>
          <a:p>
            <a:pPr lvl="1"/>
            <a:r>
              <a:rPr lang="en-US" dirty="0" err="1"/>
              <a:t>Matrizes</a:t>
            </a:r>
            <a:r>
              <a:rPr lang="en-US" dirty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/>
              <a:t>percorridas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maximizam</a:t>
            </a:r>
            <a:r>
              <a:rPr lang="en-US" dirty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cache. Ex: Intel + C: </a:t>
            </a:r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 smtClean="0"/>
              <a:t>fixada</a:t>
            </a:r>
            <a:r>
              <a:rPr lang="en-US" dirty="0" smtClean="0"/>
              <a:t>; Intel + Fortran: o </a:t>
            </a:r>
            <a:r>
              <a:rPr lang="en-US" dirty="0" err="1" smtClean="0"/>
              <a:t>contrário</a:t>
            </a:r>
            <a:r>
              <a:rPr lang="en-US" dirty="0" smtClean="0"/>
              <a:t> do C;</a:t>
            </a:r>
            <a:endParaRPr lang="en-US" dirty="0"/>
          </a:p>
          <a:p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instruções</a:t>
            </a:r>
            <a:r>
              <a:rPr lang="en-US" dirty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da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otimizada</a:t>
            </a:r>
            <a:r>
              <a:rPr lang="en-US" dirty="0" smtClean="0"/>
              <a:t> de </a:t>
            </a:r>
            <a:r>
              <a:rPr lang="en-US" dirty="0"/>
              <a:t>forma </a:t>
            </a:r>
            <a:r>
              <a:rPr lang="en-US" dirty="0" err="1"/>
              <a:t>automática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de </a:t>
            </a:r>
            <a:r>
              <a:rPr lang="en-US" dirty="0" err="1" smtClean="0"/>
              <a:t>substituíção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padrões</a:t>
            </a:r>
            <a:endParaRPr lang="en-US" dirty="0"/>
          </a:p>
          <a:p>
            <a:pPr lvl="1"/>
            <a:r>
              <a:rPr lang="en-US" dirty="0"/>
              <a:t>Trocar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eficientes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passagens</a:t>
            </a:r>
            <a:r>
              <a:rPr lang="en-US" dirty="0"/>
              <a:t> de um </a:t>
            </a:r>
            <a:r>
              <a:rPr lang="en-US" dirty="0" err="1"/>
              <a:t>filtro</a:t>
            </a:r>
            <a:r>
              <a:rPr lang="en-US" dirty="0"/>
              <a:t> de </a:t>
            </a:r>
            <a:r>
              <a:rPr lang="en-US" dirty="0" err="1"/>
              <a:t>janela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/>
              <a:t>1, r2 → 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smtClean="0"/>
              <a:t>r2: soma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incremento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/>
              <a:t>mul</a:t>
            </a:r>
            <a:r>
              <a:rPr lang="en-US" dirty="0" smtClean="0"/>
              <a:t> </a:t>
            </a:r>
            <a:r>
              <a:rPr lang="en-US" dirty="0"/>
              <a:t>2, r2 → </a:t>
            </a:r>
            <a:r>
              <a:rPr lang="en-US" dirty="0" err="1"/>
              <a:t>lshift</a:t>
            </a:r>
            <a:r>
              <a:rPr lang="en-US" dirty="0"/>
              <a:t> </a:t>
            </a:r>
            <a:r>
              <a:rPr lang="en-US" dirty="0" smtClean="0"/>
              <a:t>r2: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2 </a:t>
            </a:r>
            <a:r>
              <a:rPr lang="en-US" dirty="0" err="1" smtClean="0"/>
              <a:t>por</a:t>
            </a:r>
            <a:r>
              <a:rPr lang="en-US" dirty="0" smtClean="0"/>
              <a:t> shift</a:t>
            </a:r>
            <a:endParaRPr lang="en-US" dirty="0"/>
          </a:p>
          <a:p>
            <a:pPr lvl="2"/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/>
              <a:t>10; 10: </a:t>
            </a:r>
            <a:r>
              <a:rPr lang="en-US" dirty="0" err="1"/>
              <a:t>jmp</a:t>
            </a:r>
            <a:r>
              <a:rPr lang="en-US" dirty="0"/>
              <a:t> 20 → </a:t>
            </a:r>
            <a:r>
              <a:rPr lang="en-US" dirty="0" err="1"/>
              <a:t>jmp</a:t>
            </a:r>
            <a:r>
              <a:rPr lang="en-US" dirty="0"/>
              <a:t> 20;  </a:t>
            </a:r>
            <a:r>
              <a:rPr lang="en-US" dirty="0" err="1" smtClean="0"/>
              <a:t>eliminação</a:t>
            </a:r>
            <a:r>
              <a:rPr lang="en-US" dirty="0" smtClean="0"/>
              <a:t> de </a:t>
            </a:r>
            <a:r>
              <a:rPr lang="en-US" dirty="0" err="1" smtClean="0"/>
              <a:t>saltos</a:t>
            </a:r>
            <a:r>
              <a:rPr lang="en-US" dirty="0" smtClean="0"/>
              <a:t> </a:t>
            </a:r>
            <a:r>
              <a:rPr lang="en-US" dirty="0" err="1" smtClean="0"/>
              <a:t>intermediários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8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foco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teoria</a:t>
            </a:r>
            <a:r>
              <a:rPr lang="en-US" dirty="0" smtClean="0"/>
              <a:t> da </a:t>
            </a:r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moderna</a:t>
            </a:r>
            <a:endParaRPr lang="en-US" dirty="0"/>
          </a:p>
          <a:p>
            <a:r>
              <a:rPr lang="en-US" dirty="0" err="1" smtClean="0"/>
              <a:t>Ganho</a:t>
            </a:r>
            <a:r>
              <a:rPr lang="en-US" dirty="0" smtClean="0"/>
              <a:t> </a:t>
            </a:r>
            <a:r>
              <a:rPr lang="en-US" dirty="0" err="1" smtClean="0"/>
              <a:t>crescente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importância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Lei de Moore</a:t>
            </a:r>
            <a:r>
              <a:rPr lang="en-US" dirty="0"/>
              <a:t> </a:t>
            </a:r>
            <a:r>
              <a:rPr lang="en-US" dirty="0" err="1" smtClean="0"/>
              <a:t>desaceleram</a:t>
            </a:r>
            <a:endParaRPr lang="en-US" dirty="0" smtClean="0"/>
          </a:p>
          <a:p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linguagem</a:t>
            </a:r>
            <a:r>
              <a:rPr lang="en-US" dirty="0"/>
              <a:t>, </a:t>
            </a:r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intermediária</a:t>
            </a:r>
            <a:r>
              <a:rPr lang="en-US" dirty="0"/>
              <a:t>,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e </a:t>
            </a:r>
            <a:r>
              <a:rPr lang="en-US" dirty="0" err="1"/>
              <a:t>requisitos</a:t>
            </a:r>
            <a:r>
              <a:rPr lang="en-US" dirty="0"/>
              <a:t> do </a:t>
            </a:r>
            <a:r>
              <a:rPr lang="en-US" dirty="0" err="1" smtClean="0"/>
              <a:t>usuário</a:t>
            </a:r>
            <a:r>
              <a:rPr lang="en-US" dirty="0" smtClean="0"/>
              <a:t> (</a:t>
            </a:r>
            <a:r>
              <a:rPr lang="en-US" dirty="0" err="1" smtClean="0"/>
              <a:t>espaço</a:t>
            </a:r>
            <a:r>
              <a:rPr lang="en-US" dirty="0" smtClean="0"/>
              <a:t>, </a:t>
            </a:r>
            <a:r>
              <a:rPr lang="en-US" dirty="0" err="1" smtClean="0"/>
              <a:t>segurança</a:t>
            </a:r>
            <a:r>
              <a:rPr lang="en-US" dirty="0" smtClean="0"/>
              <a:t>, </a:t>
            </a:r>
            <a:r>
              <a:rPr lang="en-US" dirty="0" err="1" smtClean="0"/>
              <a:t>eficiência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Interações</a:t>
            </a:r>
            <a:r>
              <a:rPr lang="en-US" dirty="0"/>
              <a:t> entre </a:t>
            </a:r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2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3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157479" cy="34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err="1" smtClean="0">
                <a:solidFill>
                  <a:srgbClr val="FF0000"/>
                </a:solidFill>
              </a:rPr>
              <a:t>Otimização</a:t>
            </a:r>
            <a:r>
              <a:rPr lang="de-AT" sz="3200" dirty="0" smtClean="0">
                <a:solidFill>
                  <a:srgbClr val="FF0000"/>
                </a:solidFill>
              </a:rPr>
              <a:t> de </a:t>
            </a:r>
            <a:r>
              <a:rPr lang="de-AT" sz="3200" dirty="0" err="1" smtClean="0">
                <a:solidFill>
                  <a:srgbClr val="FF0000"/>
                </a:solidFill>
              </a:rPr>
              <a:t>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>
                <a:solidFill>
                  <a:srgbClr val="FF0000"/>
                </a:solidFill>
              </a:rPr>
              <a:t>2.	</a:t>
            </a:r>
            <a:r>
              <a:rPr lang="de-AT" sz="2400" dirty="0" err="1" smtClean="0">
                <a:solidFill>
                  <a:srgbClr val="FF0000"/>
                </a:solidFill>
              </a:rPr>
              <a:t>Princípios</a:t>
            </a:r>
            <a:r>
              <a:rPr lang="de-AT" sz="2400" dirty="0" smtClean="0">
                <a:solidFill>
                  <a:srgbClr val="FF0000"/>
                </a:solidFill>
              </a:rPr>
              <a:t> de </a:t>
            </a:r>
            <a:r>
              <a:rPr lang="de-AT" sz="2400" dirty="0" err="1" smtClean="0">
                <a:solidFill>
                  <a:srgbClr val="FF0000"/>
                </a:solidFill>
              </a:rPr>
              <a:t>Projetos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e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Tipos</a:t>
            </a:r>
            <a:endParaRPr lang="de-AT" sz="240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Intermediária</a:t>
            </a:r>
            <a:r>
              <a:rPr lang="de-AT" sz="2400" dirty="0" smtClean="0"/>
              <a:t> </a:t>
            </a:r>
            <a:r>
              <a:rPr lang="de-AT" sz="2400" dirty="0" err="1" smtClean="0"/>
              <a:t>Local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/>
              <a:t>Intermediária</a:t>
            </a:r>
            <a:r>
              <a:rPr lang="de-AT" sz="2400" dirty="0"/>
              <a:t> </a:t>
            </a:r>
            <a:r>
              <a:rPr lang="de-AT" sz="2400" dirty="0" smtClean="0"/>
              <a:t>Global</a:t>
            </a: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Paralelismo</a:t>
            </a:r>
            <a:endParaRPr lang="de-AT" sz="2400" dirty="0" smtClean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Dependente</a:t>
            </a:r>
            <a:r>
              <a:rPr lang="de-AT" sz="2400" dirty="0" smtClean="0"/>
              <a:t> de </a:t>
            </a:r>
            <a:r>
              <a:rPr lang="de-AT" sz="2400" dirty="0" err="1" smtClean="0"/>
              <a:t>Máquina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390500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e </a:t>
            </a:r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devem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modificados</a:t>
            </a:r>
            <a:r>
              <a:rPr lang="en-US" sz="2000" dirty="0" smtClean="0"/>
              <a:t> </a:t>
            </a:r>
            <a:r>
              <a:rPr lang="en-US" sz="2000" dirty="0" err="1" smtClean="0"/>
              <a:t>significativamente</a:t>
            </a:r>
            <a:endParaRPr lang="en-US" sz="2000" dirty="0" smtClean="0"/>
          </a:p>
          <a:p>
            <a:pPr lvl="1"/>
            <a:r>
              <a:rPr lang="en-US" sz="1600" dirty="0" err="1" smtClean="0"/>
              <a:t>Compiladores</a:t>
            </a:r>
            <a:r>
              <a:rPr lang="en-US" sz="1600" dirty="0" smtClean="0"/>
              <a:t> (</a:t>
            </a:r>
            <a:r>
              <a:rPr lang="en-US" sz="1600" dirty="0" err="1" smtClean="0"/>
              <a:t>ainda</a:t>
            </a:r>
            <a:r>
              <a:rPr lang="en-US" sz="1600" dirty="0" smtClean="0"/>
              <a:t>)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devem</a:t>
            </a:r>
            <a:r>
              <a:rPr lang="en-US" sz="1600" dirty="0" smtClean="0"/>
              <a:t> </a:t>
            </a:r>
            <a:r>
              <a:rPr lang="en-US" sz="1600" dirty="0" err="1" smtClean="0"/>
              <a:t>detectar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algoritmos</a:t>
            </a:r>
            <a:r>
              <a:rPr lang="en-US" sz="1600" dirty="0" smtClean="0"/>
              <a:t> </a:t>
            </a:r>
            <a:r>
              <a:rPr lang="en-US" sz="1600" dirty="0" err="1" smtClean="0"/>
              <a:t>usados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usar</a:t>
            </a:r>
            <a:r>
              <a:rPr lang="en-US" sz="1600" dirty="0" smtClean="0"/>
              <a:t> </a:t>
            </a:r>
            <a:r>
              <a:rPr lang="en-US" sz="1600" dirty="0" err="1" smtClean="0"/>
              <a:t>alternativas</a:t>
            </a:r>
            <a:r>
              <a:rPr lang="en-US" sz="1600" dirty="0" smtClean="0"/>
              <a:t> </a:t>
            </a:r>
            <a:r>
              <a:rPr lang="en-US" sz="1600" dirty="0" err="1" smtClean="0"/>
              <a:t>melhores</a:t>
            </a:r>
            <a:r>
              <a:rPr lang="en-US" sz="1600" dirty="0" smtClean="0"/>
              <a:t> (Ex: </a:t>
            </a:r>
            <a:r>
              <a:rPr lang="en-US" sz="1600" dirty="0" err="1" smtClean="0"/>
              <a:t>ordenação</a:t>
            </a:r>
            <a:r>
              <a:rPr lang="en-US" sz="1600" dirty="0" smtClean="0"/>
              <a:t> </a:t>
            </a:r>
            <a:r>
              <a:rPr lang="en-US" sz="1600" dirty="0" err="1" smtClean="0"/>
              <a:t>bolha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quicksort)</a:t>
            </a:r>
          </a:p>
          <a:p>
            <a:r>
              <a:rPr lang="en-US" sz="2000" dirty="0" err="1" smtClean="0"/>
              <a:t>Semântica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preservada</a:t>
            </a:r>
            <a:endParaRPr lang="en-US" sz="2000" dirty="0" smtClean="0"/>
          </a:p>
          <a:p>
            <a:pPr lvl="1"/>
            <a:r>
              <a:rPr lang="en-US" sz="1600" dirty="0" err="1" smtClean="0"/>
              <a:t>Saída</a:t>
            </a:r>
            <a:r>
              <a:rPr lang="en-US" sz="1600" dirty="0" smtClean="0"/>
              <a:t> </a:t>
            </a:r>
            <a:r>
              <a:rPr lang="en-US" sz="1600" dirty="0" err="1" smtClean="0"/>
              <a:t>deve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a </a:t>
            </a:r>
            <a:r>
              <a:rPr lang="en-US" sz="1600" dirty="0" err="1" smtClean="0"/>
              <a:t>mesma</a:t>
            </a:r>
            <a:r>
              <a:rPr lang="en-US" sz="1600" dirty="0" smtClean="0"/>
              <a:t> com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sem</a:t>
            </a:r>
            <a:r>
              <a:rPr lang="en-US" sz="1600" dirty="0" smtClean="0"/>
              <a:t> </a:t>
            </a:r>
            <a:r>
              <a:rPr lang="en-US" sz="1600" dirty="0" err="1" smtClean="0"/>
              <a:t>otimização</a:t>
            </a:r>
            <a:endParaRPr lang="en-US" sz="1600" dirty="0" smtClean="0"/>
          </a:p>
          <a:p>
            <a:r>
              <a:rPr lang="en-US" sz="2000" dirty="0" err="1" smtClean="0"/>
              <a:t>Otimização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</a:t>
            </a:r>
            <a:r>
              <a:rPr lang="en-US" sz="2000" dirty="0" err="1" smtClean="0"/>
              <a:t>valer</a:t>
            </a:r>
            <a:r>
              <a:rPr lang="en-US" sz="2000" dirty="0" smtClean="0"/>
              <a:t> a </a:t>
            </a:r>
            <a:r>
              <a:rPr lang="en-US" sz="2000" dirty="0" err="1" smtClean="0"/>
              <a:t>pena</a:t>
            </a:r>
            <a:endParaRPr lang="en-US" sz="2000" dirty="0" smtClean="0"/>
          </a:p>
          <a:p>
            <a:pPr lvl="1"/>
            <a:r>
              <a:rPr lang="en-US" sz="1600" dirty="0" smtClean="0"/>
              <a:t>Ex: </a:t>
            </a:r>
            <a:r>
              <a:rPr lang="en-US" sz="1600" dirty="0" err="1" smtClean="0"/>
              <a:t>melhor</a:t>
            </a:r>
            <a:r>
              <a:rPr lang="en-US" sz="1600" dirty="0" smtClean="0"/>
              <a:t> </a:t>
            </a:r>
            <a:r>
              <a:rPr lang="en-US" sz="1600" dirty="0" err="1" smtClean="0"/>
              <a:t>otimizar</a:t>
            </a:r>
            <a:r>
              <a:rPr lang="en-US" sz="1600" dirty="0" smtClean="0"/>
              <a:t> o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vai</a:t>
            </a:r>
            <a:r>
              <a:rPr lang="en-US" sz="1600" dirty="0" smtClean="0"/>
              <a:t> se </a:t>
            </a: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mais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o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vai</a:t>
            </a:r>
            <a:r>
              <a:rPr lang="en-US" sz="1600" dirty="0" smtClean="0"/>
              <a:t> se </a:t>
            </a:r>
            <a:r>
              <a:rPr lang="en-US" sz="1600" dirty="0" err="1" smtClean="0"/>
              <a:t>repetir</a:t>
            </a:r>
            <a:r>
              <a:rPr lang="en-US" sz="1600" dirty="0" smtClean="0"/>
              <a:t> </a:t>
            </a:r>
            <a:r>
              <a:rPr lang="en-US" sz="1600" dirty="0" err="1" smtClean="0"/>
              <a:t>menos</a:t>
            </a:r>
            <a:endParaRPr lang="en-US" sz="1600" dirty="0" smtClean="0"/>
          </a:p>
          <a:p>
            <a:r>
              <a:rPr lang="en-US" sz="2000" dirty="0" err="1" smtClean="0"/>
              <a:t>Prefira</a:t>
            </a:r>
            <a:r>
              <a:rPr lang="en-US" sz="2000" dirty="0" smtClean="0"/>
              <a:t> </a:t>
            </a:r>
            <a:r>
              <a:rPr lang="en-US" sz="2000" dirty="0" err="1" smtClean="0"/>
              <a:t>otimização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dependente</a:t>
            </a:r>
            <a:r>
              <a:rPr lang="en-US" sz="2000" dirty="0" smtClean="0"/>
              <a:t> de hardware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intermediária</a:t>
            </a:r>
            <a:endParaRPr lang="en-US" sz="2000" dirty="0"/>
          </a:p>
          <a:p>
            <a:pPr lvl="1"/>
            <a:r>
              <a:rPr lang="en-US" sz="1600" dirty="0" smtClean="0"/>
              <a:t>Ex: entre </a:t>
            </a:r>
            <a:r>
              <a:rPr lang="en-US" sz="1600" dirty="0" err="1" smtClean="0"/>
              <a:t>fazer</a:t>
            </a:r>
            <a:r>
              <a:rPr lang="en-US" sz="1600" dirty="0" smtClean="0"/>
              <a:t> </a:t>
            </a:r>
            <a:r>
              <a:rPr lang="en-US" sz="1600" dirty="0" err="1" smtClean="0"/>
              <a:t>desdobramento</a:t>
            </a:r>
            <a:r>
              <a:rPr lang="en-US" sz="1600" dirty="0" smtClean="0"/>
              <a:t> de </a:t>
            </a:r>
            <a:r>
              <a:rPr lang="en-US" sz="1600" dirty="0" err="1" smtClean="0"/>
              <a:t>laços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nível</a:t>
            </a:r>
            <a:r>
              <a:rPr lang="en-US" sz="1600" dirty="0" smtClean="0"/>
              <a:t> </a:t>
            </a:r>
            <a:r>
              <a:rPr lang="en-US" sz="1600" dirty="0" err="1" smtClean="0"/>
              <a:t>intermediário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via hardware, </a:t>
            </a:r>
            <a:r>
              <a:rPr lang="en-US" sz="1600" dirty="0" err="1" smtClean="0"/>
              <a:t>priorize</a:t>
            </a:r>
            <a:r>
              <a:rPr lang="en-US" sz="1600" dirty="0" smtClean="0"/>
              <a:t> via hardware</a:t>
            </a:r>
          </a:p>
          <a:p>
            <a:r>
              <a:rPr lang="en-US" sz="2000" dirty="0" err="1" smtClean="0"/>
              <a:t>Tipos</a:t>
            </a:r>
            <a:endParaRPr lang="en-US" sz="2000" dirty="0" smtClean="0"/>
          </a:p>
          <a:p>
            <a:pPr lvl="1"/>
            <a:r>
              <a:rPr lang="en-US" sz="1600" dirty="0" err="1"/>
              <a:t>Estática</a:t>
            </a:r>
            <a:r>
              <a:rPr lang="en-US" sz="1600" dirty="0"/>
              <a:t> versus </a:t>
            </a:r>
            <a:r>
              <a:rPr lang="en-US" sz="1600" dirty="0" err="1"/>
              <a:t>Dinâmica</a:t>
            </a:r>
            <a:r>
              <a:rPr lang="en-US" sz="1600" dirty="0"/>
              <a:t> (VMs)</a:t>
            </a:r>
            <a:endParaRPr lang="en-US" sz="1600" dirty="0" smtClean="0"/>
          </a:p>
          <a:p>
            <a:pPr lvl="1"/>
            <a:r>
              <a:rPr lang="en-US" sz="1600" dirty="0" smtClean="0"/>
              <a:t>Local versus Global</a:t>
            </a:r>
          </a:p>
          <a:p>
            <a:pPr lvl="1"/>
            <a:r>
              <a:rPr lang="en-US" sz="1600" dirty="0" err="1" smtClean="0"/>
              <a:t>Intermediário</a:t>
            </a:r>
            <a:r>
              <a:rPr lang="en-US" sz="1600" dirty="0" smtClean="0"/>
              <a:t> versus </a:t>
            </a:r>
            <a:r>
              <a:rPr lang="en-US" sz="1600" dirty="0" err="1" smtClean="0"/>
              <a:t>Dependente</a:t>
            </a:r>
            <a:r>
              <a:rPr lang="en-US" sz="1600" dirty="0" smtClean="0"/>
              <a:t> de </a:t>
            </a:r>
            <a:r>
              <a:rPr lang="en-US" sz="1600" dirty="0" err="1" smtClean="0"/>
              <a:t>Máquina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3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49F0-F42E-460E-9790-ECAE57ED26A2}" type="slidenum">
              <a:rPr lang="de-DE"/>
              <a:pPr/>
              <a:t>5</a:t>
            </a:fld>
            <a:endParaRPr lang="de-DE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722313" y="1568450"/>
            <a:ext cx="5157479" cy="34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Aft>
                <a:spcPct val="40000"/>
              </a:spcAft>
              <a:tabLst>
                <a:tab pos="381000" algn="l"/>
                <a:tab pos="952500" algn="l"/>
              </a:tabLst>
            </a:pPr>
            <a:r>
              <a:rPr lang="de-AT" sz="3200" dirty="0" err="1" smtClean="0">
                <a:solidFill>
                  <a:srgbClr val="FF0000"/>
                </a:solidFill>
              </a:rPr>
              <a:t>Otimização</a:t>
            </a:r>
            <a:r>
              <a:rPr lang="de-AT" sz="3200" dirty="0" smtClean="0">
                <a:solidFill>
                  <a:srgbClr val="FF0000"/>
                </a:solidFill>
              </a:rPr>
              <a:t> de </a:t>
            </a:r>
            <a:r>
              <a:rPr lang="de-AT" sz="3200" dirty="0" err="1" smtClean="0">
                <a:solidFill>
                  <a:srgbClr val="FF0000"/>
                </a:solidFill>
              </a:rPr>
              <a:t>Código</a:t>
            </a:r>
            <a:endParaRPr lang="de-AT" sz="32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1.	</a:t>
            </a:r>
            <a:r>
              <a:rPr lang="de-AT" sz="2400" dirty="0" smtClean="0"/>
              <a:t>Introdução</a:t>
            </a:r>
            <a:endParaRPr lang="de-AT" sz="2400" dirty="0"/>
          </a:p>
          <a:p>
            <a:pPr>
              <a:spcBef>
                <a:spcPct val="20000"/>
              </a:spcBef>
              <a:tabLst>
                <a:tab pos="381000" algn="l"/>
                <a:tab pos="952500" algn="l"/>
              </a:tabLst>
            </a:pPr>
            <a:r>
              <a:rPr lang="de-AT" sz="2400" dirty="0"/>
              <a:t>2.	</a:t>
            </a:r>
            <a:r>
              <a:rPr lang="de-AT" sz="2400" dirty="0" err="1" smtClean="0"/>
              <a:t>Princípios</a:t>
            </a:r>
            <a:r>
              <a:rPr lang="de-AT" sz="2400" dirty="0" smtClean="0"/>
              <a:t> de </a:t>
            </a:r>
            <a:r>
              <a:rPr lang="de-AT" sz="2400" dirty="0" err="1" smtClean="0"/>
              <a:t>Projetos</a:t>
            </a:r>
            <a:r>
              <a:rPr lang="de-AT" sz="2400" dirty="0" smtClean="0"/>
              <a:t> </a:t>
            </a:r>
            <a:r>
              <a:rPr lang="de-AT" sz="2400" dirty="0" err="1" smtClean="0"/>
              <a:t>e</a:t>
            </a:r>
            <a:r>
              <a:rPr lang="de-AT" sz="2400" dirty="0" smtClean="0"/>
              <a:t> </a:t>
            </a:r>
            <a:r>
              <a:rPr lang="de-AT" sz="2400" dirty="0" err="1" smtClean="0"/>
              <a:t>Tipos</a:t>
            </a:r>
            <a:endParaRPr lang="de-AT" sz="2400" dirty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>
                <a:solidFill>
                  <a:srgbClr val="FF0000"/>
                </a:solidFill>
              </a:rPr>
              <a:t>Otimização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Intermediária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Local</a:t>
            </a:r>
            <a:endParaRPr lang="de-AT" sz="240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/>
              <a:t>Intermediária</a:t>
            </a:r>
            <a:r>
              <a:rPr lang="de-AT" sz="2400" dirty="0"/>
              <a:t> </a:t>
            </a:r>
            <a:r>
              <a:rPr lang="de-AT" sz="2400" dirty="0" smtClean="0"/>
              <a:t>Global</a:t>
            </a:r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Paralelismo</a:t>
            </a:r>
            <a:endParaRPr lang="de-AT" sz="2400" dirty="0" smtClean="0"/>
          </a:p>
          <a:p>
            <a:pPr marL="457200" indent="-457200">
              <a:spcBef>
                <a:spcPct val="20000"/>
              </a:spcBef>
              <a:buAutoNum type="arabicPeriod" startAt="3"/>
              <a:tabLst>
                <a:tab pos="381000" algn="l"/>
                <a:tab pos="952500" algn="l"/>
              </a:tabLst>
            </a:pPr>
            <a:r>
              <a:rPr lang="de-AT" sz="2400" dirty="0" err="1" smtClean="0"/>
              <a:t>Otimização</a:t>
            </a:r>
            <a:r>
              <a:rPr lang="de-AT" sz="2400" dirty="0" smtClean="0"/>
              <a:t> </a:t>
            </a:r>
            <a:r>
              <a:rPr lang="de-AT" sz="2400" dirty="0" err="1" smtClean="0"/>
              <a:t>Dependente</a:t>
            </a:r>
            <a:r>
              <a:rPr lang="de-AT" sz="2400" dirty="0" smtClean="0"/>
              <a:t> de </a:t>
            </a:r>
            <a:r>
              <a:rPr lang="de-AT" sz="2400" dirty="0" err="1" smtClean="0"/>
              <a:t>Máquina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390500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Otimização</a:t>
            </a:r>
            <a:r>
              <a:rPr lang="en-US" dirty="0" smtClean="0"/>
              <a:t> </a:t>
            </a:r>
            <a:r>
              <a:rPr lang="en-US" dirty="0" err="1" smtClean="0"/>
              <a:t>Intermediária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individuais</a:t>
            </a:r>
            <a:endParaRPr lang="en-US" dirty="0" smtClean="0"/>
          </a:p>
          <a:p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intermediária</a:t>
            </a:r>
            <a:r>
              <a:rPr lang="en-US" dirty="0"/>
              <a:t> </a:t>
            </a: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 de </a:t>
            </a:r>
            <a:r>
              <a:rPr lang="en-US" dirty="0" err="1" smtClean="0"/>
              <a:t>dependência</a:t>
            </a:r>
            <a:r>
              <a:rPr lang="en-US" dirty="0" smtClean="0"/>
              <a:t> de dados e </a:t>
            </a:r>
            <a:r>
              <a:rPr lang="en-US" dirty="0" err="1" smtClean="0"/>
              <a:t>controle</a:t>
            </a:r>
            <a:endParaRPr lang="en-US" dirty="0" smtClean="0"/>
          </a:p>
          <a:p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 err="1" smtClean="0"/>
              <a:t>Reconhecimento</a:t>
            </a:r>
            <a:r>
              <a:rPr lang="en-US" dirty="0" smtClean="0"/>
              <a:t> e </a:t>
            </a:r>
            <a:r>
              <a:rPr lang="en-US" dirty="0" err="1" smtClean="0"/>
              <a:t>Propagação</a:t>
            </a:r>
            <a:r>
              <a:rPr lang="en-US" dirty="0" smtClean="0"/>
              <a:t> de </a:t>
            </a:r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Eliminação</a:t>
            </a:r>
            <a:r>
              <a:rPr lang="en-US" dirty="0" smtClean="0"/>
              <a:t> de sub-</a:t>
            </a:r>
            <a:r>
              <a:rPr lang="en-US" dirty="0" err="1" smtClean="0"/>
              <a:t>expressões</a:t>
            </a:r>
            <a:endParaRPr lang="en-US" dirty="0" smtClean="0"/>
          </a:p>
          <a:p>
            <a:pPr lvl="1"/>
            <a:r>
              <a:rPr lang="en-US" dirty="0" err="1" smtClean="0"/>
              <a:t>Eliminação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endParaRPr lang="en-US" dirty="0" smtClean="0"/>
          </a:p>
          <a:p>
            <a:pPr lvl="1"/>
            <a:r>
              <a:rPr lang="en-US" dirty="0" err="1" smtClean="0"/>
              <a:t>Incorporação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em-linha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Reconhecimento</a:t>
            </a:r>
            <a:r>
              <a:rPr lang="en-US" sz="2800" dirty="0" smtClean="0"/>
              <a:t> e </a:t>
            </a:r>
            <a:r>
              <a:rPr lang="en-US" sz="2800" dirty="0" err="1" smtClean="0"/>
              <a:t>Progagação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Constantes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2398669" y="1439354"/>
            <a:ext cx="1977945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 = 2;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= 3 * 4; 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 smtClean="0">
                <a:latin typeface="Consolas" pitchFamily="49" charset="0"/>
                <a:cs typeface="Consolas" pitchFamily="49" charset="0"/>
              </a:rPr>
              <a:t>c</a:t>
            </a:r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= a +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tângulo 19"/>
          <p:cNvSpPr/>
          <p:nvPr/>
        </p:nvSpPr>
        <p:spPr>
          <a:xfrm>
            <a:off x="2384996" y="2500293"/>
            <a:ext cx="1991619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>
                <a:latin typeface="Consolas" pitchFamily="49" charset="0"/>
                <a:cs typeface="Consolas" pitchFamily="49" charset="0"/>
              </a:rPr>
              <a:t>vg0 = 2;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3 * 4;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r1;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vg0 + vg1;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r2;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tângulo 19"/>
          <p:cNvSpPr/>
          <p:nvPr/>
        </p:nvSpPr>
        <p:spPr>
          <a:xfrm>
            <a:off x="2390858" y="4049702"/>
            <a:ext cx="1991619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>
                <a:latin typeface="Consolas" pitchFamily="49" charset="0"/>
                <a:cs typeface="Consolas" pitchFamily="49" charset="0"/>
              </a:rPr>
              <a:t>vg0 = 2;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12;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12;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14;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14;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tângulo 19"/>
          <p:cNvSpPr/>
          <p:nvPr/>
        </p:nvSpPr>
        <p:spPr>
          <a:xfrm>
            <a:off x="2396720" y="5589333"/>
            <a:ext cx="1991619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>
                <a:latin typeface="Consolas" pitchFamily="49" charset="0"/>
                <a:cs typeface="Consolas" pitchFamily="49" charset="0"/>
              </a:rPr>
              <a:t>vg0 = 2;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12;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14;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4443" y="1416544"/>
            <a:ext cx="90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9045072" y="2540810"/>
            <a:ext cx="11367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Código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Intermediário</a:t>
            </a:r>
            <a:endParaRPr lang="en-US" dirty="0" smtClean="0"/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Supondo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máquina</a:t>
            </a:r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 </a:t>
            </a:r>
            <a:r>
              <a:rPr lang="en-US" dirty="0" err="1" smtClean="0">
                <a:solidFill>
                  <a:srgbClr val="FF0000"/>
                </a:solidFill>
              </a:rPr>
              <a:t>registradores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8341" y="4050328"/>
            <a:ext cx="1210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Constantes</a:t>
            </a:r>
            <a:endParaRPr lang="en-US" dirty="0" smtClean="0"/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Necessita</a:t>
            </a:r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Executar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código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5089" y="5613405"/>
            <a:ext cx="151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Eliminação</a:t>
            </a:r>
            <a:r>
              <a:rPr lang="en-US" dirty="0" smtClean="0"/>
              <a:t> de </a:t>
            </a:r>
          </a:p>
          <a:p>
            <a:pPr algn="r"/>
            <a:r>
              <a:rPr lang="en-US" dirty="0" err="1" smtClean="0"/>
              <a:t>Redundância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03615" y="4064000"/>
            <a:ext cx="428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ocais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dependências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conhecidas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09480" y="5554753"/>
            <a:ext cx="323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Supondo</a:t>
            </a:r>
            <a:r>
              <a:rPr lang="en-US" dirty="0" smtClean="0"/>
              <a:t> </a:t>
            </a:r>
            <a:r>
              <a:rPr lang="en-US" dirty="0" err="1" smtClean="0"/>
              <a:t>dependências</a:t>
            </a:r>
            <a:r>
              <a:rPr lang="en-US" dirty="0" smtClean="0"/>
              <a:t> </a:t>
            </a:r>
            <a:r>
              <a:rPr lang="en-US" dirty="0" err="1" smtClean="0"/>
              <a:t>razoáveis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Eliminação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Redundantes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Retângulo 19"/>
          <p:cNvSpPr/>
          <p:nvPr/>
        </p:nvSpPr>
        <p:spPr>
          <a:xfrm>
            <a:off x="2156396" y="1294778"/>
            <a:ext cx="1991619" cy="132343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>
                <a:latin typeface="Consolas" pitchFamily="49" charset="0"/>
                <a:cs typeface="Consolas" pitchFamily="49" charset="0"/>
              </a:rPr>
              <a:t>vg0 = 2;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3*4;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r1;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vg0 + vg1;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r2;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tângulo 19"/>
          <p:cNvSpPr/>
          <p:nvPr/>
        </p:nvSpPr>
        <p:spPr>
          <a:xfrm>
            <a:off x="2162258" y="2834409"/>
            <a:ext cx="1991619" cy="83099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>
                <a:latin typeface="Consolas" pitchFamily="49" charset="0"/>
                <a:cs typeface="Consolas" pitchFamily="49" charset="0"/>
              </a:rPr>
              <a:t>vg0 = 2; </a:t>
            </a:r>
            <a:endParaRPr lang="nb-NO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12;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vg2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14;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627" y="2858481"/>
            <a:ext cx="151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Eliminação</a:t>
            </a:r>
            <a:r>
              <a:rPr lang="en-US" dirty="0" smtClean="0"/>
              <a:t> de </a:t>
            </a:r>
          </a:p>
          <a:p>
            <a:pPr algn="r"/>
            <a:r>
              <a:rPr lang="en-US" dirty="0" err="1" smtClean="0"/>
              <a:t>Redundância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5018" y="2799829"/>
            <a:ext cx="455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 e r2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redundantes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,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 de </a:t>
            </a:r>
            <a:r>
              <a:rPr lang="en-US" dirty="0" err="1" smtClean="0"/>
              <a:t>dependências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tângulo 19"/>
          <p:cNvSpPr/>
          <p:nvPr/>
        </p:nvSpPr>
        <p:spPr>
          <a:xfrm>
            <a:off x="702735" y="4100502"/>
            <a:ext cx="1991619" cy="58477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x = 0; 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If (x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==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0) f();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tângulo 19"/>
          <p:cNvSpPr/>
          <p:nvPr/>
        </p:nvSpPr>
        <p:spPr>
          <a:xfrm>
            <a:off x="3033674" y="4096595"/>
            <a:ext cx="1991619" cy="58477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>
                <a:latin typeface="Consolas" pitchFamily="49" charset="0"/>
                <a:cs typeface="Consolas" pitchFamily="49" charset="0"/>
              </a:rPr>
              <a:t>x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f();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tângulo 19"/>
          <p:cNvSpPr/>
          <p:nvPr/>
        </p:nvSpPr>
        <p:spPr>
          <a:xfrm>
            <a:off x="5462304" y="4092687"/>
            <a:ext cx="1991619" cy="10772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x + 0 = x;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x * 1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= x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x * </a:t>
            </a:r>
            <a:r>
              <a:rPr lang="nb-NO" sz="1600" dirty="0">
                <a:latin typeface="Consolas" pitchFamily="49" charset="0"/>
                <a:cs typeface="Consolas" pitchFamily="49" charset="0"/>
              </a:rPr>
              <a:t>0 = </a:t>
            </a:r>
            <a:r>
              <a:rPr lang="nb-NO" sz="1600" dirty="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nb-NO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08033" y="4202690"/>
            <a:ext cx="37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5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/>
      <p:bldP spid="20" grpId="0"/>
      <p:bldP spid="15" grpId="0" animBg="1"/>
      <p:bldP spid="21" grpId="0" animBg="1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Eliminação</a:t>
            </a:r>
            <a:r>
              <a:rPr lang="en-US" sz="2800" dirty="0" smtClean="0"/>
              <a:t> de sub-</a:t>
            </a:r>
            <a:r>
              <a:rPr lang="en-US" sz="2800" dirty="0" err="1" smtClean="0"/>
              <a:t>expressões</a:t>
            </a:r>
            <a:r>
              <a:rPr lang="en-US" sz="2800" dirty="0" smtClean="0"/>
              <a:t> </a:t>
            </a:r>
            <a:r>
              <a:rPr lang="en-US" sz="2800" dirty="0" err="1" smtClean="0"/>
              <a:t>comuns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E40-450A-4547-A419-92D367F2524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Retângulo 19"/>
          <p:cNvSpPr/>
          <p:nvPr/>
        </p:nvSpPr>
        <p:spPr>
          <a:xfrm>
            <a:off x="747669" y="1556585"/>
            <a:ext cx="2798562" cy="58477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x = a/(b*b + c*c); </a:t>
            </a:r>
            <a:endParaRPr lang="fr-F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= a/(b*b + c*c + a)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fr-F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tângulo 19"/>
          <p:cNvSpPr/>
          <p:nvPr/>
        </p:nvSpPr>
        <p:spPr>
          <a:xfrm>
            <a:off x="753535" y="2676147"/>
            <a:ext cx="1532466" cy="280076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s-ES_tradnl" sz="1600" dirty="0">
                <a:latin typeface="Consolas" pitchFamily="49" charset="0"/>
                <a:cs typeface="Consolas" pitchFamily="49" charset="0"/>
              </a:rPr>
              <a:t>r3 = b*b;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r4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c*c;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r3+r4;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a/r2;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r1;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r8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b*b;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r9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c*c;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r7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r8+r9;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r6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r7 +a; 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r5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b/r6;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r5;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214" y="1182083"/>
            <a:ext cx="184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original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218" y="2282105"/>
            <a:ext cx="2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Código</a:t>
            </a:r>
            <a:r>
              <a:rPr lang="en-US" dirty="0" smtClean="0"/>
              <a:t>  </a:t>
            </a:r>
            <a:r>
              <a:rPr lang="en-US" dirty="0" err="1" smtClean="0"/>
              <a:t>intermediário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1998" y="5715000"/>
            <a:ext cx="711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aplicadas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a+b</a:t>
            </a:r>
            <a:r>
              <a:rPr lang="en-US" dirty="0" smtClean="0"/>
              <a:t> = </a:t>
            </a:r>
            <a:r>
              <a:rPr lang="en-US" dirty="0" err="1" smtClean="0"/>
              <a:t>b+a</a:t>
            </a:r>
            <a:r>
              <a:rPr lang="en-US" dirty="0" smtClean="0"/>
              <a:t>; a*c e a*b</a:t>
            </a:r>
            <a:r>
              <a:rPr lang="en-US" dirty="0"/>
              <a:t>*</a:t>
            </a:r>
            <a:r>
              <a:rPr lang="en-US" dirty="0" smtClean="0"/>
              <a:t>c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reduzidas</a:t>
            </a:r>
            <a:r>
              <a:rPr lang="en-US" dirty="0" smtClean="0"/>
              <a:t> se </a:t>
            </a:r>
            <a:r>
              <a:rPr lang="en-US" dirty="0" err="1" smtClean="0"/>
              <a:t>ordem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for um </a:t>
            </a:r>
            <a:r>
              <a:rPr lang="en-US" dirty="0" err="1" smtClean="0"/>
              <a:t>problema</a:t>
            </a:r>
            <a:r>
              <a:rPr lang="en-US" dirty="0" smtClean="0"/>
              <a:t> 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caso</a:t>
            </a:r>
            <a:r>
              <a:rPr lang="en-US" dirty="0" smtClean="0"/>
              <a:t> se </a:t>
            </a:r>
            <a:r>
              <a:rPr lang="en-US" dirty="0" err="1" smtClean="0"/>
              <a:t>vetores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tângulo 19"/>
          <p:cNvSpPr/>
          <p:nvPr/>
        </p:nvSpPr>
        <p:spPr>
          <a:xfrm>
            <a:off x="2596012" y="2662470"/>
            <a:ext cx="1532466" cy="280076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s-ES_tradnl" sz="1600" dirty="0">
                <a:latin typeface="Consolas" pitchFamily="49" charset="0"/>
                <a:cs typeface="Consolas" pitchFamily="49" charset="0"/>
              </a:rPr>
              <a:t>r3 = b*b;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r4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c*c;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r3+r4;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a/r2;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r1;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r8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latin typeface="Consolas" pitchFamily="49" charset="0"/>
                <a:cs typeface="Consolas" pitchFamily="49" charset="0"/>
              </a:rPr>
              <a:t>r3</a:t>
            </a:r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r9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latin typeface="Consolas" pitchFamily="49" charset="0"/>
                <a:cs typeface="Consolas" pitchFamily="49" charset="0"/>
              </a:rPr>
              <a:t>r4</a:t>
            </a:r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r7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r8+r9;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r6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r7 +a; 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r5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b/r6;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r5;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tângulo 19"/>
          <p:cNvSpPr/>
          <p:nvPr/>
        </p:nvSpPr>
        <p:spPr>
          <a:xfrm>
            <a:off x="4458027" y="2648793"/>
            <a:ext cx="1532466" cy="280076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s-ES_tradnl" sz="1600" dirty="0">
                <a:latin typeface="Consolas" pitchFamily="49" charset="0"/>
                <a:cs typeface="Consolas" pitchFamily="49" charset="0"/>
              </a:rPr>
              <a:t>r3 = b*b;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r4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c*c;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r3+r4;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a/r2;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r1;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r8 </a:t>
            </a:r>
            <a:r>
              <a:rPr lang="es-ES_tradnl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r9 </a:t>
            </a:r>
            <a:r>
              <a:rPr lang="es-ES_tradnl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r7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latin typeface="Consolas" pitchFamily="49" charset="0"/>
                <a:cs typeface="Consolas" pitchFamily="49" charset="0"/>
              </a:rPr>
              <a:t>r3+r4</a:t>
            </a:r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r6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r7 +a; 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r5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b/r6;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r5;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tângulo 19"/>
          <p:cNvSpPr/>
          <p:nvPr/>
        </p:nvSpPr>
        <p:spPr>
          <a:xfrm>
            <a:off x="6359119" y="2644885"/>
            <a:ext cx="1532466" cy="280076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s-ES_tradnl" sz="1600" dirty="0">
                <a:latin typeface="Consolas" pitchFamily="49" charset="0"/>
                <a:cs typeface="Consolas" pitchFamily="49" charset="0"/>
              </a:rPr>
              <a:t>r3 = b*b;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r4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c*c;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r2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r3+r4;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a/r2;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r1;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r8 </a:t>
            </a:r>
            <a:r>
              <a:rPr lang="es-ES_tradnl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r9 </a:t>
            </a:r>
            <a:r>
              <a:rPr lang="es-ES_tradnl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r4</a:t>
            </a:r>
            <a:r>
              <a:rPr lang="es-ES_tradnl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solidFill>
                  <a:srgbClr val="B3B3B3"/>
                </a:solidFill>
                <a:latin typeface="Consolas" pitchFamily="49" charset="0"/>
                <a:cs typeface="Consolas" pitchFamily="49" charset="0"/>
              </a:rPr>
              <a:t>r7 </a:t>
            </a:r>
            <a:r>
              <a:rPr lang="es-ES_tradnl" sz="1600" dirty="0">
                <a:solidFill>
                  <a:srgbClr val="B3B3B3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solidFill>
                  <a:srgbClr val="B3B3B3"/>
                </a:solidFill>
                <a:latin typeface="Consolas" pitchFamily="49" charset="0"/>
                <a:cs typeface="Consolas" pitchFamily="49" charset="0"/>
              </a:rPr>
              <a:t>r3+r4</a:t>
            </a:r>
            <a:r>
              <a:rPr lang="es-ES_tradnl" sz="1600" dirty="0" smtClean="0">
                <a:solidFill>
                  <a:srgbClr val="B3B3B3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r6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ES_tradnl" sz="1600" b="1" dirty="0" smtClean="0">
                <a:latin typeface="Consolas" pitchFamily="49" charset="0"/>
                <a:cs typeface="Consolas" pitchFamily="49" charset="0"/>
              </a:rPr>
              <a:t>r2</a:t>
            </a:r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+a; 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r5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b/r6; </a:t>
            </a:r>
            <a:endParaRPr lang="es-ES_tradnl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s-ES_tradnl" sz="1600" dirty="0">
                <a:latin typeface="Consolas" pitchFamily="49" charset="0"/>
                <a:cs typeface="Consolas" pitchFamily="49" charset="0"/>
              </a:rPr>
              <a:t>= r5;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7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6" grpId="0"/>
      <p:bldP spid="19" grpId="0"/>
      <p:bldP spid="15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11080</TotalTime>
  <Words>2292</Words>
  <Application>Microsoft Macintosh PowerPoint</Application>
  <PresentationFormat>On-screen Show (4:3)</PresentationFormat>
  <Paragraphs>407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Standarddesign</vt:lpstr>
      <vt:lpstr>PowerPoint Presentation</vt:lpstr>
      <vt:lpstr>Introdução</vt:lpstr>
      <vt:lpstr>PowerPoint Presentation</vt:lpstr>
      <vt:lpstr>Princípios de Projeto e Tipos</vt:lpstr>
      <vt:lpstr>PowerPoint Presentation</vt:lpstr>
      <vt:lpstr>Otimização Intermediária Local</vt:lpstr>
      <vt:lpstr>Reconhecimento e Progagação de Constantes</vt:lpstr>
      <vt:lpstr>Eliminação de Redundantes</vt:lpstr>
      <vt:lpstr>Eliminação de sub-expressões comuns</vt:lpstr>
      <vt:lpstr>Eliminação de sub-expressões comuns</vt:lpstr>
      <vt:lpstr>PowerPoint Presentation</vt:lpstr>
      <vt:lpstr>Otimização Intermediária Global</vt:lpstr>
      <vt:lpstr>Eliminação de variáveis</vt:lpstr>
      <vt:lpstr>Otimizações de Laço</vt:lpstr>
      <vt:lpstr>Otimizações de Laço</vt:lpstr>
      <vt:lpstr>PowerPoint Presentation</vt:lpstr>
      <vt:lpstr>Paralelização</vt:lpstr>
      <vt:lpstr>Paralelização</vt:lpstr>
      <vt:lpstr>PowerPoint Presentation</vt:lpstr>
      <vt:lpstr>Otimização dependente de máquina</vt:lpstr>
      <vt:lpstr>Otimização dependente de máquina</vt:lpstr>
      <vt:lpstr>Conclusões</vt:lpstr>
    </vt:vector>
  </TitlesOfParts>
  <Company>Inst.f.Prakt.Informatik (SSW)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Javascript-Anweisungen</dc:title>
  <dc:creator>Mössenböck</dc:creator>
  <cp:lastModifiedBy>Marco Cristo</cp:lastModifiedBy>
  <cp:revision>755</cp:revision>
  <cp:lastPrinted>2001-09-28T08:52:55Z</cp:lastPrinted>
  <dcterms:created xsi:type="dcterms:W3CDTF">2000-03-12T09:29:13Z</dcterms:created>
  <dcterms:modified xsi:type="dcterms:W3CDTF">2018-06-13T13:15:37Z</dcterms:modified>
</cp:coreProperties>
</file>