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36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9" r:id="rId10"/>
    <p:sldId id="385" r:id="rId11"/>
    <p:sldId id="387" r:id="rId12"/>
    <p:sldId id="390" r:id="rId13"/>
    <p:sldId id="391" r:id="rId14"/>
    <p:sldId id="392" r:id="rId15"/>
    <p:sldId id="394" r:id="rId16"/>
    <p:sldId id="397" r:id="rId17"/>
    <p:sldId id="398" r:id="rId18"/>
    <p:sldId id="399" r:id="rId19"/>
    <p:sldId id="400" r:id="rId20"/>
    <p:sldId id="396" r:id="rId21"/>
    <p:sldId id="395" r:id="rId22"/>
    <p:sldId id="401" r:id="rId23"/>
    <p:sldId id="402" r:id="rId24"/>
    <p:sldId id="403" r:id="rId25"/>
    <p:sldId id="386" r:id="rId26"/>
    <p:sldId id="404" r:id="rId27"/>
    <p:sldId id="405" r:id="rId28"/>
    <p:sldId id="406" r:id="rId29"/>
    <p:sldId id="407" r:id="rId30"/>
    <p:sldId id="388" r:id="rId31"/>
    <p:sldId id="408" r:id="rId32"/>
    <p:sldId id="393" r:id="rId3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FFFF99"/>
    <a:srgbClr val="99CCFF"/>
    <a:srgbClr val="FFCCFF"/>
    <a:srgbClr val="FF99CC"/>
    <a:srgbClr val="CCECFF"/>
    <a:srgbClr val="CCFFCC"/>
    <a:srgbClr val="FF33CC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56" autoAdjust="0"/>
    <p:restoredTop sz="83185" autoAdjust="0"/>
  </p:normalViewPr>
  <p:slideViewPr>
    <p:cSldViewPr snapToGrid="0">
      <p:cViewPr>
        <p:scale>
          <a:sx n="90" d="100"/>
          <a:sy n="90" d="100"/>
        </p:scale>
        <p:origin x="-600" y="-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3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5" Type="http://schemas.openxmlformats.org/officeDocument/2006/relationships/slide" Target="slides/slide30.xml"/><Relationship Id="rId4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9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4919663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687888"/>
            <a:ext cx="4984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51975"/>
            <a:ext cx="2990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61A65-61AF-4AB3-87B8-94E3984D69A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8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BDB1-314F-4A17-828F-778D4A2A5DA3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A84E8-8EF6-4CAF-BA6E-933AD054EF77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39E-996E-4202-8FEC-371C314F75D3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BFE40-450A-4547-A419-92D367F25244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859BA-1C73-4C8F-8C50-54A41037A0FE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74FC9-F6ED-4EC4-ADD1-E50FEF88EC5B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CD799-70DE-46B7-A9A9-0B2F7C52BBAF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3F67-8552-4F8F-BB76-0C2EEA73C1D2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191A-9B7B-42F9-8AB9-A81B7D5E1660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E180B-8763-48F7-ABCA-36C17ECA5DAB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DAD19-C043-419A-8CBA-76B8D8D5B18F}" type="slidenum">
              <a:rPr lang="de-DE"/>
              <a:pPr/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A854B2-CABC-4132-9758-7DAD2612C470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1032" name="Picture 8" descr="SSW-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3413605" cy="299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Tabela de Símbolos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1.	</a:t>
            </a:r>
            <a:r>
              <a:rPr lang="de-AT" sz="2400" dirty="0" smtClean="0">
                <a:solidFill>
                  <a:srgbClr val="FF0000"/>
                </a:solidFill>
              </a:rPr>
              <a:t>Introdução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Objetos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Escopos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Tipos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5.	</a:t>
            </a:r>
            <a:r>
              <a:rPr lang="de-AT" sz="2400" dirty="0" smtClean="0"/>
              <a:t>Universo</a:t>
            </a:r>
            <a:endParaRPr lang="de-AT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10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Nomes pré-declarados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496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Nomes pré-declarados em microC</a:t>
            </a:r>
            <a:endParaRPr lang="de-AT" sz="1600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Tipos padrão: </a:t>
            </a:r>
            <a:r>
              <a:rPr lang="de-AT" sz="1600" dirty="0" smtClean="0">
                <a:solidFill>
                  <a:srgbClr val="FF0000"/>
                </a:solidFill>
              </a:rPr>
              <a:t>int</a:t>
            </a:r>
            <a:r>
              <a:rPr lang="de-AT" sz="1600" dirty="0" smtClean="0"/>
              <a:t>, </a:t>
            </a:r>
            <a:r>
              <a:rPr lang="de-AT" sz="1600" dirty="0" smtClean="0">
                <a:solidFill>
                  <a:srgbClr val="FF0000"/>
                </a:solidFill>
              </a:rPr>
              <a:t>void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Funções padrão: </a:t>
            </a:r>
            <a:r>
              <a:rPr lang="de-AT" sz="1600" dirty="0" smtClean="0">
                <a:solidFill>
                  <a:srgbClr val="FF0000"/>
                </a:solidFill>
              </a:rPr>
              <a:t>len(v)</a:t>
            </a:r>
          </a:p>
          <a:p>
            <a:pPr marL="190500" indent="-1905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Tipos padrão podem ser declarados como </a:t>
            </a:r>
          </a:p>
          <a:p>
            <a:pPr marL="190500" indent="-1905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Keywords</a:t>
            </a: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i="1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i="1" dirty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i="1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/>
              <a:t>Ou </a:t>
            </a:r>
            <a:r>
              <a:rPr lang="de-AT" sz="1600" dirty="0" smtClean="0"/>
              <a:t>diretamente na tabela de símbolos</a:t>
            </a: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Esta alternativa é melhor pois</a:t>
            </a:r>
          </a:p>
          <a:p>
            <a:pPr marL="190500" indent="-190500">
              <a:spcBef>
                <a:spcPts val="0"/>
              </a:spcBef>
              <a:buFontTx/>
              <a:buChar char="-"/>
              <a:tabLst>
                <a:tab pos="381000" algn="l"/>
                <a:tab pos="4292600" algn="l"/>
              </a:tabLst>
            </a:pPr>
            <a:r>
              <a:rPr lang="de-AT" sz="1600" dirty="0" smtClean="0"/>
              <a:t>Tratamento uniforme</a:t>
            </a:r>
          </a:p>
          <a:p>
            <a:pPr marL="190500" indent="-190500">
              <a:spcBef>
                <a:spcPts val="0"/>
              </a:spcBef>
              <a:buFontTx/>
              <a:buChar char="-"/>
              <a:tabLst>
                <a:tab pos="381000" algn="l"/>
                <a:tab pos="4292600" algn="l"/>
              </a:tabLst>
            </a:pPr>
            <a:r>
              <a:rPr lang="de-AT" sz="1600" dirty="0" smtClean="0"/>
              <a:t>Tipos básicos podem ser redeclarados (em OO)</a:t>
            </a:r>
            <a:endParaRPr lang="de-AT" sz="1600" dirty="0" smtClean="0">
              <a:sym typeface="Wingdings" pitchFamily="2" charset="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88353" y="3138094"/>
            <a:ext cx="5429567" cy="956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b="1" dirty="0" smtClean="0">
                <a:latin typeface="Arial" charset="0"/>
              </a:rPr>
              <a:t>Tipo</a:t>
            </a:r>
            <a:r>
              <a:rPr lang="de-AT" sz="1400" dirty="0" smtClean="0">
                <a:latin typeface="Arial" charset="0"/>
              </a:rPr>
              <a:t>&lt;out t&gt;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= ident&lt;out n&gt;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Obj x = Tab.buscar(n); t = x.tipo; </a:t>
            </a:r>
            <a:r>
              <a:rPr lang="de-AT" sz="1400" dirty="0" smtClean="0">
                <a:latin typeface="Arial" charset="0"/>
              </a:rPr>
              <a:t>.)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| “int“		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t = Tab.tipoInt; </a:t>
            </a:r>
            <a:r>
              <a:rPr lang="de-AT" sz="1400" dirty="0" smtClean="0">
                <a:latin typeface="Arial" charset="0"/>
              </a:rPr>
              <a:t>.)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03593" y="4532554"/>
            <a:ext cx="5429567" cy="7408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b="1" dirty="0" smtClean="0">
                <a:latin typeface="Arial" charset="0"/>
              </a:rPr>
              <a:t>Tipo</a:t>
            </a:r>
            <a:r>
              <a:rPr lang="de-AT" sz="1400" dirty="0" smtClean="0">
                <a:latin typeface="Arial" charset="0"/>
              </a:rPr>
              <a:t>&lt;out t&gt;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= ident&lt;out n&gt;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Obj x = Tab. buscar(n); t = x.tipo; </a:t>
            </a:r>
            <a:r>
              <a:rPr lang="de-AT" sz="1400" dirty="0" smtClean="0">
                <a:latin typeface="Arial" charset="0"/>
              </a:rPr>
              <a:t>.)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</a:t>
            </a:r>
            <a:endParaRPr lang="de-AT" sz="1400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53462" y="1069578"/>
            <a:ext cx="3498115" cy="2566013"/>
            <a:chOff x="4753462" y="1069578"/>
            <a:chExt cx="3498115" cy="2566013"/>
          </a:xfrm>
        </p:grpSpPr>
        <p:grpSp>
          <p:nvGrpSpPr>
            <p:cNvPr id="19" name="Grupo 18"/>
            <p:cNvGrpSpPr/>
            <p:nvPr/>
          </p:nvGrpSpPr>
          <p:grpSpPr>
            <a:xfrm>
              <a:off x="4753462" y="1069578"/>
              <a:ext cx="3498115" cy="2566013"/>
              <a:chOff x="3936076" y="1249680"/>
              <a:chExt cx="3498115" cy="2566013"/>
            </a:xfrm>
          </p:grpSpPr>
          <p:sp>
            <p:nvSpPr>
              <p:cNvPr id="16" name="Retângulo 15"/>
              <p:cNvSpPr/>
              <p:nvPr/>
            </p:nvSpPr>
            <p:spPr bwMode="auto">
              <a:xfrm>
                <a:off x="5311140" y="1257300"/>
                <a:ext cx="540830" cy="194117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Tipo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int</a:t>
                </a:r>
                <a:endParaRPr lang="pt-BR" sz="12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/>
                  <a:t>/</a:t>
                </a:r>
                <a:endParaRPr lang="pt-BR" sz="12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/>
                  <a:t>/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tângulo 16"/>
              <p:cNvSpPr/>
              <p:nvPr/>
            </p:nvSpPr>
            <p:spPr bwMode="auto">
              <a:xfrm>
                <a:off x="3936076" y="1249680"/>
                <a:ext cx="576097" cy="1941173"/>
              </a:xfrm>
              <a:prstGeom prst="rect">
                <a:avLst/>
              </a:prstGeom>
              <a:noFill/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cat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nome</a:t>
                </a: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tipo</a:t>
                </a: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prox</a:t>
                </a:r>
                <a:endParaRPr lang="pt-BR" sz="1200" dirty="0" smtClean="0"/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val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end</a:t>
                </a:r>
                <a:endParaRPr lang="pt-BR" sz="1200" dirty="0" smtClean="0"/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nivel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nPars</a:t>
                </a:r>
                <a:endParaRPr lang="pt-BR" sz="1200" dirty="0" smtClean="0"/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locais</a:t>
                </a:r>
              </a:p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ultObj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Retângulo 21"/>
              <p:cNvSpPr/>
              <p:nvPr/>
            </p:nvSpPr>
            <p:spPr bwMode="auto">
              <a:xfrm>
                <a:off x="6100881" y="1257300"/>
                <a:ext cx="540830" cy="194117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Func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len</a:t>
                </a:r>
                <a:endParaRPr lang="pt-BR" sz="12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int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/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pt-BR" sz="12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Retângulo 22"/>
              <p:cNvSpPr/>
              <p:nvPr/>
            </p:nvSpPr>
            <p:spPr bwMode="auto">
              <a:xfrm>
                <a:off x="6893361" y="1874520"/>
                <a:ext cx="540830" cy="194117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Var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 smtClean="0"/>
                  <a:t>v</a:t>
                </a:r>
                <a:endParaRPr lang="pt-BR" sz="12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err="1"/>
                  <a:t>I</a:t>
                </a:r>
                <a:r>
                  <a:rPr kumimoji="0" lang="pt-BR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nt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/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 smtClean="0"/>
                  <a:t>/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sz="1200" dirty="0"/>
                  <a:t>/</a:t>
                </a:r>
                <a:endPara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6" name="Conector de seta reta 25"/>
              <p:cNvCxnSpPr/>
              <p:nvPr/>
            </p:nvCxnSpPr>
            <p:spPr bwMode="auto">
              <a:xfrm flipV="1">
                <a:off x="5455920" y="1935480"/>
                <a:ext cx="624840" cy="762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Conector de seta reta 29"/>
              <p:cNvCxnSpPr/>
              <p:nvPr/>
            </p:nvCxnSpPr>
            <p:spPr bwMode="auto">
              <a:xfrm flipV="1">
                <a:off x="6260901" y="2865120"/>
                <a:ext cx="624840" cy="762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Conector de seta reta 30"/>
              <p:cNvCxnSpPr/>
              <p:nvPr/>
            </p:nvCxnSpPr>
            <p:spPr bwMode="auto">
              <a:xfrm>
                <a:off x="6260901" y="3055620"/>
                <a:ext cx="632460" cy="15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Retângulo 14"/>
            <p:cNvSpPr/>
            <p:nvPr/>
          </p:nvSpPr>
          <p:spPr bwMode="auto">
            <a:xfrm>
              <a:off x="5338817" y="1084126"/>
              <a:ext cx="540830" cy="19411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Tipo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8" name="Conector de seta reta 17"/>
            <p:cNvCxnSpPr/>
            <p:nvPr/>
          </p:nvCxnSpPr>
          <p:spPr bwMode="auto">
            <a:xfrm flipV="1">
              <a:off x="5483597" y="1762306"/>
              <a:ext cx="62484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32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3413605" cy="299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Tabela de Símbolos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Objetos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3.	</a:t>
            </a:r>
            <a:r>
              <a:rPr lang="de-AT" sz="2400" dirty="0" smtClean="0">
                <a:solidFill>
                  <a:srgbClr val="FF0000"/>
                </a:solidFill>
              </a:rPr>
              <a:t>Escopos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Tipos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5.	</a:t>
            </a:r>
            <a:r>
              <a:rPr lang="de-AT" sz="2400" dirty="0" smtClean="0"/>
              <a:t>Universo</a:t>
            </a:r>
            <a:endParaRPr lang="de-AT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Escopo = região em que nome é válido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206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Há escopos separados (listas de objetos) para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Programa: nomes globais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Cada função: nomes locais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C00000"/>
                </a:solidFill>
              </a:rPr>
              <a:t>Cada bloco: nomes locais em linguagens da família C (não é o caso de microC)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Universo: nomes pré-declarados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Exemplo</a:t>
            </a:r>
          </a:p>
        </p:txBody>
      </p:sp>
      <p:grpSp>
        <p:nvGrpSpPr>
          <p:cNvPr id="74" name="Grupo 73"/>
          <p:cNvGrpSpPr/>
          <p:nvPr/>
        </p:nvGrpSpPr>
        <p:grpSpPr>
          <a:xfrm>
            <a:off x="800100" y="2979420"/>
            <a:ext cx="7403754" cy="3321844"/>
            <a:chOff x="800100" y="2979420"/>
            <a:chExt cx="7403754" cy="3321844"/>
          </a:xfrm>
        </p:grpSpPr>
        <p:sp>
          <p:nvSpPr>
            <p:cNvPr id="7" name="Retângulo 6"/>
            <p:cNvSpPr/>
            <p:nvPr/>
          </p:nvSpPr>
          <p:spPr bwMode="auto">
            <a:xfrm>
              <a:off x="800100" y="3406140"/>
              <a:ext cx="1889760" cy="248412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883920" y="3680460"/>
              <a:ext cx="1714500" cy="204978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tângulo 8"/>
            <p:cNvSpPr/>
            <p:nvPr/>
          </p:nvSpPr>
          <p:spPr bwMode="auto">
            <a:xfrm>
              <a:off x="967740" y="4549140"/>
              <a:ext cx="1524000" cy="95250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363980" y="4290060"/>
              <a:ext cx="1127760" cy="25908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 Box 3"/>
            <p:cNvSpPr txBox="1">
              <a:spLocks noChangeArrowheads="1"/>
            </p:cNvSpPr>
            <p:nvPr/>
          </p:nvSpPr>
          <p:spPr bwMode="auto">
            <a:xfrm>
              <a:off x="910273" y="3440113"/>
              <a:ext cx="1657667" cy="224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tabLst>
                  <a:tab pos="762000" algn="l"/>
                  <a:tab pos="952500" algn="l"/>
                </a:tabLst>
              </a:pPr>
              <a:endParaRPr lang="de-AT" sz="1400" dirty="0" smtClean="0">
                <a:latin typeface="Arial" charset="0"/>
              </a:endParaRP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int </a:t>
              </a:r>
              <a:r>
                <a:rPr lang="de-AT" sz="1400" b="1" dirty="0" smtClean="0">
                  <a:latin typeface="Arial" charset="0"/>
                </a:rPr>
                <a:t>a</a:t>
              </a:r>
              <a:r>
                <a:rPr lang="de-AT" sz="1400" dirty="0" smtClean="0">
                  <a:latin typeface="Arial" charset="0"/>
                </a:rPr>
                <a:t>;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int </a:t>
              </a:r>
              <a:r>
                <a:rPr lang="de-AT" sz="1400" b="1" dirty="0" smtClean="0">
                  <a:latin typeface="Arial" charset="0"/>
                </a:rPr>
                <a:t>b</a:t>
              </a:r>
              <a:r>
                <a:rPr lang="de-AT" sz="1400" dirty="0" smtClean="0">
                  <a:latin typeface="Arial" charset="0"/>
                </a:rPr>
                <a:t>;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endParaRPr lang="de-AT" sz="1400" dirty="0" smtClean="0">
                <a:latin typeface="Arial" charset="0"/>
              </a:endParaRP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void  </a:t>
              </a:r>
              <a:r>
                <a:rPr lang="de-AT" sz="1400" b="1" dirty="0" smtClean="0">
                  <a:latin typeface="Arial" charset="0"/>
                </a:rPr>
                <a:t>func</a:t>
              </a:r>
              <a:r>
                <a:rPr lang="de-AT" sz="1400" dirty="0" smtClean="0">
                  <a:latin typeface="Arial" charset="0"/>
                </a:rPr>
                <a:t>(int </a:t>
              </a:r>
              <a:r>
                <a:rPr lang="de-AT" sz="1400" b="1" dirty="0" smtClean="0">
                  <a:latin typeface="Arial" charset="0"/>
                </a:rPr>
                <a:t>x</a:t>
              </a:r>
              <a:r>
                <a:rPr lang="de-AT" sz="1400" dirty="0" smtClean="0">
                  <a:latin typeface="Arial" charset="0"/>
                </a:rPr>
                <a:t>)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{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	int </a:t>
              </a:r>
              <a:r>
                <a:rPr lang="de-AT" sz="1400" b="1" dirty="0" smtClean="0">
                  <a:latin typeface="Arial" charset="0"/>
                </a:rPr>
                <a:t>b</a:t>
              </a:r>
              <a:r>
                <a:rPr lang="de-AT" sz="1400" dirty="0" smtClean="0">
                  <a:latin typeface="Arial" charset="0"/>
                </a:rPr>
                <a:t>, </a:t>
              </a:r>
              <a:r>
                <a:rPr lang="de-AT" sz="1400" b="1" dirty="0" smtClean="0">
                  <a:latin typeface="Arial" charset="0"/>
                </a:rPr>
                <a:t>c</a:t>
              </a:r>
              <a:r>
                <a:rPr lang="de-AT" sz="1400" dirty="0" smtClean="0">
                  <a:latin typeface="Arial" charset="0"/>
                </a:rPr>
                <a:t>;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	...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}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 dirty="0" smtClean="0">
                  <a:latin typeface="Arial" charset="0"/>
                </a:rPr>
                <a:t>...</a:t>
              </a:r>
            </a:p>
          </p:txBody>
        </p:sp>
        <p:sp>
          <p:nvSpPr>
            <p:cNvPr id="11" name="Retângulo 10"/>
            <p:cNvSpPr/>
            <p:nvPr/>
          </p:nvSpPr>
          <p:spPr bwMode="auto">
            <a:xfrm>
              <a:off x="4442460" y="458724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“x”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177540" y="3124200"/>
              <a:ext cx="601980" cy="365760"/>
              <a:chOff x="3985260" y="4381500"/>
              <a:chExt cx="601980" cy="365760"/>
            </a:xfrm>
          </p:grpSpPr>
          <p:sp>
            <p:nvSpPr>
              <p:cNvPr id="12" name="Retângulo 11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5" name="Conector reto 14"/>
              <p:cNvCxnSpPr>
                <a:stCxn id="12" idx="1"/>
                <a:endCxn id="12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Conector reto 16"/>
              <p:cNvCxnSpPr>
                <a:endCxn id="12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upo 21"/>
            <p:cNvGrpSpPr/>
            <p:nvPr/>
          </p:nvGrpSpPr>
          <p:grpSpPr>
            <a:xfrm>
              <a:off x="3177540" y="3855720"/>
              <a:ext cx="601980" cy="365760"/>
              <a:chOff x="3985260" y="4381500"/>
              <a:chExt cx="601980" cy="365760"/>
            </a:xfrm>
          </p:grpSpPr>
          <p:sp>
            <p:nvSpPr>
              <p:cNvPr id="23" name="Retângulo 22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4" name="Conector reto 23"/>
              <p:cNvCxnSpPr>
                <a:stCxn id="23" idx="1"/>
                <a:endCxn id="23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Conector reto 24"/>
              <p:cNvCxnSpPr>
                <a:endCxn id="23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upo 25"/>
            <p:cNvGrpSpPr/>
            <p:nvPr/>
          </p:nvGrpSpPr>
          <p:grpSpPr>
            <a:xfrm>
              <a:off x="3177540" y="4587240"/>
              <a:ext cx="601980" cy="365760"/>
              <a:chOff x="3985260" y="4381500"/>
              <a:chExt cx="601980" cy="365760"/>
            </a:xfrm>
          </p:grpSpPr>
          <p:sp>
            <p:nvSpPr>
              <p:cNvPr id="27" name="Retângulo 26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8" name="Conector reto 27"/>
              <p:cNvCxnSpPr>
                <a:stCxn id="27" idx="1"/>
                <a:endCxn id="27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Conector reto 28"/>
              <p:cNvCxnSpPr>
                <a:endCxn id="27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CaixaDeTexto 29"/>
            <p:cNvSpPr txBox="1"/>
            <p:nvPr/>
          </p:nvSpPr>
          <p:spPr>
            <a:xfrm>
              <a:off x="2941320" y="5166360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escopoAtual</a:t>
              </a:r>
              <a:endParaRPr lang="pt-BR" sz="1400" dirty="0"/>
            </a:p>
          </p:txBody>
        </p:sp>
        <p:cxnSp>
          <p:nvCxnSpPr>
            <p:cNvPr id="33" name="Conector de seta reta 32"/>
            <p:cNvCxnSpPr/>
            <p:nvPr/>
          </p:nvCxnSpPr>
          <p:spPr bwMode="auto">
            <a:xfrm flipH="1" flipV="1">
              <a:off x="3326130" y="4953000"/>
              <a:ext cx="4766" cy="2133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Conector de seta reta 35"/>
            <p:cNvCxnSpPr/>
            <p:nvPr/>
          </p:nvCxnSpPr>
          <p:spPr bwMode="auto">
            <a:xfrm flipV="1">
              <a:off x="3322320" y="4229100"/>
              <a:ext cx="0" cy="4495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Conector de seta reta 36"/>
            <p:cNvCxnSpPr/>
            <p:nvPr/>
          </p:nvCxnSpPr>
          <p:spPr bwMode="auto">
            <a:xfrm flipV="1">
              <a:off x="3322320" y="3512820"/>
              <a:ext cx="0" cy="4495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Conector de seta reta 37"/>
            <p:cNvCxnSpPr/>
            <p:nvPr/>
          </p:nvCxnSpPr>
          <p:spPr bwMode="auto">
            <a:xfrm flipV="1">
              <a:off x="3634740" y="467868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ector de seta reta 44"/>
            <p:cNvCxnSpPr/>
            <p:nvPr/>
          </p:nvCxnSpPr>
          <p:spPr bwMode="auto">
            <a:xfrm>
              <a:off x="5044440" y="466344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Retângulo 47"/>
            <p:cNvSpPr/>
            <p:nvPr/>
          </p:nvSpPr>
          <p:spPr bwMode="auto">
            <a:xfrm>
              <a:off x="5372100" y="458724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“b”</a:t>
              </a:r>
            </a:p>
          </p:txBody>
        </p:sp>
        <p:cxnSp>
          <p:nvCxnSpPr>
            <p:cNvPr id="49" name="Conector de seta reta 48"/>
            <p:cNvCxnSpPr/>
            <p:nvPr/>
          </p:nvCxnSpPr>
          <p:spPr bwMode="auto">
            <a:xfrm>
              <a:off x="5974080" y="466344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etângulo 49"/>
            <p:cNvSpPr/>
            <p:nvPr/>
          </p:nvSpPr>
          <p:spPr bwMode="auto">
            <a:xfrm>
              <a:off x="6301740" y="458724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“c”</a:t>
              </a:r>
            </a:p>
          </p:txBody>
        </p:sp>
        <p:sp>
          <p:nvSpPr>
            <p:cNvPr id="52" name="Retângulo 51"/>
            <p:cNvSpPr/>
            <p:nvPr/>
          </p:nvSpPr>
          <p:spPr bwMode="auto">
            <a:xfrm>
              <a:off x="4442460" y="384810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“a”</a:t>
              </a:r>
            </a:p>
          </p:txBody>
        </p:sp>
        <p:cxnSp>
          <p:nvCxnSpPr>
            <p:cNvPr id="53" name="Conector de seta reta 52"/>
            <p:cNvCxnSpPr/>
            <p:nvPr/>
          </p:nvCxnSpPr>
          <p:spPr bwMode="auto">
            <a:xfrm flipV="1">
              <a:off x="3634740" y="393954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Conector de seta reta 53"/>
            <p:cNvCxnSpPr/>
            <p:nvPr/>
          </p:nvCxnSpPr>
          <p:spPr bwMode="auto">
            <a:xfrm>
              <a:off x="5044440" y="392430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Retângulo 54"/>
            <p:cNvSpPr/>
            <p:nvPr/>
          </p:nvSpPr>
          <p:spPr bwMode="auto">
            <a:xfrm>
              <a:off x="5372100" y="384810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“b”</a:t>
              </a:r>
            </a:p>
          </p:txBody>
        </p:sp>
        <p:cxnSp>
          <p:nvCxnSpPr>
            <p:cNvPr id="56" name="Conector de seta reta 55"/>
            <p:cNvCxnSpPr/>
            <p:nvPr/>
          </p:nvCxnSpPr>
          <p:spPr bwMode="auto">
            <a:xfrm>
              <a:off x="5974080" y="392430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Retângulo 56"/>
            <p:cNvSpPr/>
            <p:nvPr/>
          </p:nvSpPr>
          <p:spPr bwMode="auto">
            <a:xfrm>
              <a:off x="6301740" y="384810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func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58" name="Retângulo 57"/>
            <p:cNvSpPr/>
            <p:nvPr/>
          </p:nvSpPr>
          <p:spPr bwMode="auto">
            <a:xfrm>
              <a:off x="4442460" y="313182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int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59" name="Conector de seta reta 58"/>
            <p:cNvCxnSpPr/>
            <p:nvPr/>
          </p:nvCxnSpPr>
          <p:spPr bwMode="auto">
            <a:xfrm flipV="1">
              <a:off x="3634740" y="322326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Conector de seta reta 59"/>
            <p:cNvCxnSpPr/>
            <p:nvPr/>
          </p:nvCxnSpPr>
          <p:spPr bwMode="auto">
            <a:xfrm>
              <a:off x="5044440" y="320802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tângulo 60"/>
            <p:cNvSpPr/>
            <p:nvPr/>
          </p:nvSpPr>
          <p:spPr bwMode="auto">
            <a:xfrm>
              <a:off x="5372100" y="313182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null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62" name="Conector de seta reta 61"/>
            <p:cNvCxnSpPr/>
            <p:nvPr/>
          </p:nvCxnSpPr>
          <p:spPr bwMode="auto">
            <a:xfrm>
              <a:off x="5974080" y="320802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Retângulo 62"/>
            <p:cNvSpPr/>
            <p:nvPr/>
          </p:nvSpPr>
          <p:spPr bwMode="auto">
            <a:xfrm>
              <a:off x="6301740" y="313182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len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64" name="Conector de seta reta 63"/>
            <p:cNvCxnSpPr/>
            <p:nvPr/>
          </p:nvCxnSpPr>
          <p:spPr bwMode="auto">
            <a:xfrm flipV="1">
              <a:off x="3322320" y="2987040"/>
              <a:ext cx="0" cy="2362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 bwMode="auto">
            <a:xfrm>
              <a:off x="3230880" y="2979420"/>
              <a:ext cx="198120" cy="76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CaixaDeTexto 67"/>
            <p:cNvSpPr txBox="1"/>
            <p:nvPr/>
          </p:nvSpPr>
          <p:spPr>
            <a:xfrm>
              <a:off x="3810000" y="4739640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locais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337560" y="423672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acima</a:t>
              </a:r>
              <a:endParaRPr lang="pt-BR" sz="14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7086600" y="313944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universo</a:t>
              </a:r>
              <a:endParaRPr lang="pt-BR" sz="14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7155180" y="3878580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global</a:t>
              </a:r>
              <a:endParaRPr lang="pt-BR" sz="14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7185660" y="4472940"/>
              <a:ext cx="9765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local</a:t>
              </a:r>
            </a:p>
            <a:p>
              <a:r>
                <a:rPr lang="pt-BR" sz="1400" dirty="0" smtClean="0"/>
                <a:t>(para </a:t>
              </a:r>
              <a:r>
                <a:rPr lang="pt-BR" sz="1400" dirty="0" err="1" smtClean="0"/>
                <a:t>func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413760" y="5562600"/>
              <a:ext cx="47900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400" dirty="0" smtClean="0"/>
                <a:t> Busca por nome sempre começa no </a:t>
              </a:r>
              <a:r>
                <a:rPr lang="pt-BR" sz="1400" i="1" dirty="0" err="1" smtClean="0"/>
                <a:t>escopoAtual</a:t>
              </a:r>
              <a:endParaRPr lang="pt-BR" sz="1400" i="1" dirty="0" smtClean="0"/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/>
                <a:t> Se não encontrado, busca continua no escopo seguinte (</a:t>
              </a:r>
              <a:r>
                <a:rPr lang="pt-BR" sz="1400" i="1" dirty="0" smtClean="0"/>
                <a:t>acima</a:t>
              </a:r>
              <a:r>
                <a:rPr lang="pt-BR" sz="1400" dirty="0" smtClean="0"/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/>
                <a:t> Exemplo: busque </a:t>
              </a:r>
              <a:r>
                <a:rPr lang="pt-BR" sz="1400" i="1" dirty="0" smtClean="0"/>
                <a:t>b</a:t>
              </a:r>
              <a:r>
                <a:rPr lang="pt-BR" sz="1400" dirty="0" smtClean="0"/>
                <a:t>, </a:t>
              </a:r>
              <a:r>
                <a:rPr lang="pt-BR" sz="1400" i="1" dirty="0" smtClean="0"/>
                <a:t>a</a:t>
              </a:r>
              <a:r>
                <a:rPr lang="pt-BR" sz="1400" dirty="0" smtClean="0"/>
                <a:t> e </a:t>
              </a:r>
              <a:r>
                <a:rPr lang="pt-BR" sz="1400" i="1" dirty="0" err="1" smtClean="0"/>
                <a:t>null</a:t>
              </a:r>
              <a:endParaRPr lang="pt-BR" sz="1400" i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13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Nó Escopo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62953" y="2980373"/>
            <a:ext cx="7885747" cy="22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Abertura de Escopo (classe Tab)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i="1" dirty="0" smtClean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Fechamento de Escopo (classe Tab)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76800" y="3390900"/>
            <a:ext cx="401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Chamado no início de função (</a:t>
            </a:r>
            <a:r>
              <a:rPr lang="pt-BR" sz="1400" dirty="0" smtClean="0">
                <a:solidFill>
                  <a:srgbClr val="C00000"/>
                </a:solidFill>
              </a:rPr>
              <a:t>ou bloco</a:t>
            </a:r>
            <a:r>
              <a:rPr lang="pt-BR" sz="1400" dirty="0" smtClean="0"/>
              <a:t>)</a:t>
            </a:r>
            <a:endParaRPr lang="pt-BR" sz="1400" i="1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Liga o novo escopo ao atual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Faz o escopo novo ser o atual</a:t>
            </a:r>
          </a:p>
          <a:p>
            <a:pPr>
              <a:buFont typeface="Arial" pitchFamily="34" charset="0"/>
              <a:buChar char="•"/>
            </a:pPr>
            <a:r>
              <a:rPr lang="pt-BR" sz="1400" i="1" dirty="0" smtClean="0"/>
              <a:t> </a:t>
            </a:r>
            <a:r>
              <a:rPr lang="pt-BR" sz="1400" i="1" dirty="0" err="1" smtClean="0"/>
              <a:t>Tab.</a:t>
            </a:r>
            <a:r>
              <a:rPr lang="pt-BR" sz="1400" i="1" dirty="0" smtClean="0"/>
              <a:t>inserir </a:t>
            </a:r>
            <a:r>
              <a:rPr lang="pt-BR" sz="1400" dirty="0" smtClean="0"/>
              <a:t>sempre cria objetos no </a:t>
            </a:r>
            <a:r>
              <a:rPr lang="pt-BR" sz="1400" i="1" dirty="0" err="1" smtClean="0"/>
              <a:t>escopoAtual</a:t>
            </a:r>
            <a:endParaRPr lang="pt-BR" sz="1400" i="1" dirty="0"/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742633" y="1336993"/>
            <a:ext cx="5444807" cy="138717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class </a:t>
            </a:r>
            <a:r>
              <a:rPr lang="de-AT" sz="1400" b="1" dirty="0" smtClean="0">
                <a:latin typeface="Arial" charset="0"/>
              </a:rPr>
              <a:t>Escopo</a:t>
            </a:r>
            <a:r>
              <a:rPr lang="de-AT" sz="1400" dirty="0" smtClean="0">
                <a:latin typeface="Arial" charset="0"/>
              </a:rPr>
              <a:t> {	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 String </a:t>
            </a:r>
            <a:r>
              <a:rPr lang="de-AT" sz="1400" b="1" dirty="0" smtClean="0">
                <a:latin typeface="Arial" charset="0"/>
              </a:rPr>
              <a:t>nome</a:t>
            </a:r>
            <a:r>
              <a:rPr lang="de-AT" sz="1400" dirty="0" smtClean="0">
                <a:latin typeface="Arial" charset="0"/>
              </a:rPr>
              <a:t>;  	// nome do escopo para DUMP	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 Escopo </a:t>
            </a:r>
            <a:r>
              <a:rPr lang="de-AT" sz="1400" b="1" dirty="0" smtClean="0">
                <a:latin typeface="Arial" charset="0"/>
              </a:rPr>
              <a:t>acima</a:t>
            </a:r>
            <a:r>
              <a:rPr lang="de-AT" sz="1400" dirty="0" smtClean="0">
                <a:latin typeface="Arial" charset="0"/>
              </a:rPr>
              <a:t>; 	// proximo escopo acima	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 Obj </a:t>
            </a:r>
            <a:r>
              <a:rPr lang="de-AT" sz="1400" b="1" dirty="0" smtClean="0">
                <a:latin typeface="Arial" charset="0"/>
              </a:rPr>
              <a:t>locais</a:t>
            </a:r>
            <a:r>
              <a:rPr lang="de-AT" sz="1400" dirty="0" smtClean="0">
                <a:latin typeface="Arial" charset="0"/>
              </a:rPr>
              <a:t>; 	// objetos nesse escopo	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 int </a:t>
            </a:r>
            <a:r>
              <a:rPr lang="de-AT" sz="1400" b="1" dirty="0" smtClean="0">
                <a:latin typeface="Arial" charset="0"/>
              </a:rPr>
              <a:t>nVars</a:t>
            </a:r>
            <a:r>
              <a:rPr lang="de-AT" sz="1400" dirty="0" smtClean="0">
                <a:latin typeface="Arial" charset="0"/>
              </a:rPr>
              <a:t>; 	// num de vars no escopo (para enderecos)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775653" y="3384233"/>
            <a:ext cx="3903027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void </a:t>
            </a:r>
            <a:r>
              <a:rPr lang="de-AT" sz="1400" b="1" dirty="0" smtClean="0">
                <a:latin typeface="Arial" charset="0"/>
              </a:rPr>
              <a:t>abrirEscopo</a:t>
            </a:r>
            <a:r>
              <a:rPr lang="de-AT" sz="1400" dirty="0" smtClean="0">
                <a:latin typeface="Arial" charset="0"/>
              </a:rPr>
              <a:t>(String nome) { 	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Escopo s = new Escopo(nome);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s.acima = escopoAtual;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escopoAtual = s;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nivelAtual ++;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775653" y="5334953"/>
            <a:ext cx="3903027" cy="9562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void </a:t>
            </a:r>
            <a:r>
              <a:rPr lang="de-AT" sz="1400" b="1" dirty="0" smtClean="0">
                <a:latin typeface="Arial" charset="0"/>
              </a:rPr>
              <a:t>fecharEscopo</a:t>
            </a:r>
            <a:r>
              <a:rPr lang="de-AT" sz="1400" dirty="0" smtClean="0">
                <a:latin typeface="Arial" charset="0"/>
              </a:rPr>
              <a:t>() { 		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   </a:t>
            </a:r>
            <a:r>
              <a:rPr lang="de-AT" sz="1400" dirty="0" err="1" smtClean="0">
                <a:latin typeface="Arial" charset="0"/>
              </a:rPr>
              <a:t>escopoAtual</a:t>
            </a:r>
            <a:r>
              <a:rPr lang="de-AT" sz="1400" dirty="0" smtClean="0">
                <a:latin typeface="Arial" charset="0"/>
              </a:rPr>
              <a:t> = escopoAtual.acima;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nivelAtual --;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4930140" y="5341620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Chamado no fim de função (</a:t>
            </a:r>
            <a:r>
              <a:rPr lang="pt-BR" sz="1400" dirty="0" smtClean="0">
                <a:solidFill>
                  <a:srgbClr val="C00000"/>
                </a:solidFill>
              </a:rPr>
              <a:t>ou bloco</a:t>
            </a:r>
            <a:r>
              <a:rPr lang="pt-BR" sz="1400" dirty="0" smtClean="0"/>
              <a:t>)</a:t>
            </a:r>
            <a:endParaRPr lang="pt-BR" sz="1400" i="1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Próximo escopo acima se torna escopo atual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14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Inserindo Nomes na Tabela de Símbolos</a:t>
            </a:r>
            <a:endParaRPr lang="de-AT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714693" y="1227773"/>
            <a:ext cx="7713027" cy="514531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public class Tab {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static Escopo </a:t>
            </a:r>
            <a:r>
              <a:rPr lang="de-AT" sz="1200" b="1" dirty="0" smtClean="0">
                <a:latin typeface="Arial" charset="0"/>
              </a:rPr>
              <a:t>escopoAtual</a:t>
            </a:r>
            <a:r>
              <a:rPr lang="de-AT" sz="1200" dirty="0" smtClean="0">
                <a:latin typeface="Arial" charset="0"/>
              </a:rPr>
              <a:t>; 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escopo atual (topo)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static int </a:t>
            </a:r>
            <a:r>
              <a:rPr lang="de-AT" sz="1200" b="1" dirty="0" smtClean="0">
                <a:latin typeface="Arial" charset="0"/>
              </a:rPr>
              <a:t>nivelAtual</a:t>
            </a:r>
            <a:r>
              <a:rPr lang="de-AT" sz="1200" dirty="0" smtClean="0">
                <a:latin typeface="Arial" charset="0"/>
              </a:rPr>
              <a:t>; 	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nivel do escopo atual</a:t>
            </a: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     Parser </a:t>
            </a:r>
            <a:r>
              <a:rPr lang="de-AT" sz="1200" b="1" dirty="0" smtClean="0">
                <a:latin typeface="Arial" charset="0"/>
              </a:rPr>
              <a:t>parser</a:t>
            </a:r>
            <a:r>
              <a:rPr lang="de-AT" sz="1200" dirty="0" smtClean="0">
                <a:latin typeface="Arial" charset="0"/>
              </a:rPr>
              <a:t>;	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parser chamador da tabela de símbolos</a:t>
            </a:r>
          </a:p>
          <a:p>
            <a:pPr>
              <a:tabLst>
                <a:tab pos="190500" algn="l"/>
              </a:tabLst>
            </a:pPr>
            <a:endParaRPr lang="de-AT" sz="12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void </a:t>
            </a:r>
            <a:r>
              <a:rPr lang="de-AT" sz="1200" b="1" dirty="0" smtClean="0">
                <a:latin typeface="Arial" charset="0"/>
              </a:rPr>
              <a:t>Tab </a:t>
            </a:r>
            <a:r>
              <a:rPr lang="de-AT" sz="1200" dirty="0" smtClean="0">
                <a:latin typeface="Arial" charset="0"/>
              </a:rPr>
              <a:t>(Parser parser) {this.parser = parser; iniciar();}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inserir objeto na tabela</a:t>
            </a: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Obj </a:t>
            </a:r>
            <a:r>
              <a:rPr lang="de-AT" sz="1200" b="1" dirty="0" smtClean="0">
                <a:latin typeface="Arial" charset="0"/>
              </a:rPr>
              <a:t>inserir</a:t>
            </a:r>
            <a:r>
              <a:rPr lang="de-AT" sz="1200" dirty="0" smtClean="0">
                <a:latin typeface="Arial" charset="0"/>
              </a:rPr>
              <a:t> (int cat, String nome, Struct tipo) {				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		// --- cria noh objeto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Obj obj = new Obj(cat, nome, tipo);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if (cat == Obj.Var)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obj.end = escopoAtual.nVars;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escopoAtual.nVars++;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obj.nivel = nivelAtual;	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}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//--- adiciona noh objeto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Obj p = escopoAtual.locais, ult = null;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while (p != null)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if (p.nome.equals(nome)) parser.erro("\"" + nome + "\" já foi declarado!");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ult = p; p = p.prox;	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}	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if (ult == null) escopoAtual.locais = obj; else ult.prox = obj;	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return obj;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}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...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15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Abrindo e fechando escopos</a:t>
            </a:r>
            <a:endParaRPr lang="de-AT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714693" y="1227773"/>
            <a:ext cx="5785167" cy="26798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DeclaracaoFuncao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Struct t, String n; </a:t>
            </a:r>
            <a:r>
              <a:rPr lang="de-AT" sz="1400" dirty="0" smtClean="0">
                <a:latin typeface="Arial" charset="0"/>
              </a:rPr>
              <a:t>.)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= 	Tipo&lt;out t&gt;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   	Ident&lt;out n&gt;	 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funcaoAtual = Tab.inserir(Obj.Func, n, t);</a:t>
            </a:r>
            <a:r>
              <a:rPr lang="de-AT" sz="1400" dirty="0" smtClean="0">
                <a:latin typeface="Arial" charset="0"/>
              </a:rPr>
              <a:t> 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	   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Tab.abrirEscopo(“Funcao “ + n);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	.)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   	“(“ ... “)“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“{“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“}“	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funcaoAtual.locais = Tab.escopoAtual.locais;</a:t>
            </a:r>
            <a:r>
              <a:rPr lang="de-AT" sz="1400" dirty="0" smtClean="0">
                <a:latin typeface="Arial" charset="0"/>
              </a:rPr>
              <a:t> 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	  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Tab.fecharEscopo();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	.)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. </a:t>
            </a:r>
            <a:endParaRPr lang="de-AT" sz="1400" dirty="0">
              <a:latin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6753" y="4100513"/>
            <a:ext cx="7885747" cy="15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Notas: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O nome do escopo é usado apenas para fins de depuração</a:t>
            </a:r>
            <a:endParaRPr lang="de-AT" sz="1600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i="1" dirty="0" smtClean="0"/>
              <a:t>funcaoAtual </a:t>
            </a:r>
            <a:r>
              <a:rPr lang="de-AT" sz="1600" dirty="0" smtClean="0"/>
              <a:t>é do tipo </a:t>
            </a:r>
            <a:r>
              <a:rPr lang="de-AT" sz="1600" i="1" dirty="0" smtClean="0"/>
              <a:t>Obj</a:t>
            </a:r>
            <a:endParaRPr lang="de-AT" sz="1600" i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Antes do escopo ser fechado, seus objetos locais são atribuidos para </a:t>
            </a:r>
            <a:r>
              <a:rPr lang="de-AT" sz="1600" i="1" dirty="0" smtClean="0"/>
              <a:t>escopoAtual.locais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Escopos são também abertos e fechados para global (universo é criado automaticamente) e blocos (no caso de linguagens do tipo 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16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303276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281940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56260" y="2034541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17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56260" y="2156461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Grupo 25"/>
          <p:cNvGrpSpPr/>
          <p:nvPr/>
        </p:nvGrpSpPr>
        <p:grpSpPr>
          <a:xfrm>
            <a:off x="4808220" y="31623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" name="Retângulo 25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Conector reto 26"/>
            <p:cNvCxnSpPr>
              <a:stCxn id="26" idx="1"/>
              <a:endCxn id="26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ector reto 27"/>
            <p:cNvCxnSpPr>
              <a:endCxn id="26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CaixaDeTexto 28"/>
          <p:cNvSpPr txBox="1"/>
          <p:nvPr/>
        </p:nvSpPr>
        <p:spPr>
          <a:xfrm>
            <a:off x="4572000" y="374142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1" name="Conector de seta reta 30"/>
          <p:cNvCxnSpPr/>
          <p:nvPr/>
        </p:nvCxnSpPr>
        <p:spPr bwMode="auto">
          <a:xfrm flipH="1" flipV="1">
            <a:off x="4956810" y="352806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 flipV="1">
            <a:off x="4953000" y="280416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ector de seta reta 34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ector reto 35"/>
          <p:cNvCxnSpPr/>
          <p:nvPr/>
        </p:nvCxnSpPr>
        <p:spPr bwMode="auto">
          <a:xfrm>
            <a:off x="6065520" y="3162300"/>
            <a:ext cx="7620" cy="1981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665413" y="3026093"/>
            <a:ext cx="2005647" cy="27918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Tab.abrirEscopo(“Global“);</a:t>
            </a:r>
            <a:r>
              <a:rPr lang="de-AT" sz="1200" dirty="0" smtClean="0">
                <a:latin typeface="Arial" charset="0"/>
              </a:rPr>
              <a:t> </a:t>
            </a:r>
            <a:endParaRPr lang="de-AT" sz="12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18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56260" y="2514601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upo 25"/>
          <p:cNvGrpSpPr/>
          <p:nvPr/>
        </p:nvGrpSpPr>
        <p:grpSpPr>
          <a:xfrm>
            <a:off x="4808220" y="31623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" name="Retângulo 25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Conector reto 26"/>
            <p:cNvCxnSpPr>
              <a:stCxn id="26" idx="1"/>
              <a:endCxn id="26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ector reto 27"/>
            <p:cNvCxnSpPr>
              <a:endCxn id="26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CaixaDeTexto 28"/>
          <p:cNvSpPr txBox="1"/>
          <p:nvPr/>
        </p:nvSpPr>
        <p:spPr>
          <a:xfrm>
            <a:off x="4572000" y="374142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1" name="Conector de seta reta 30"/>
          <p:cNvCxnSpPr/>
          <p:nvPr/>
        </p:nvCxnSpPr>
        <p:spPr bwMode="auto">
          <a:xfrm flipH="1" flipV="1">
            <a:off x="4956810" y="352806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 flipV="1">
            <a:off x="4953000" y="280416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ector de seta reta 34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665413" y="3026093"/>
            <a:ext cx="2005647" cy="46384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“a“, ...);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“b“, ...);</a:t>
            </a:r>
            <a:r>
              <a:rPr lang="de-AT" sz="1200" dirty="0" smtClean="0">
                <a:latin typeface="Arial" charset="0"/>
              </a:rPr>
              <a:t> </a:t>
            </a:r>
            <a:endParaRPr lang="de-AT" sz="1200" dirty="0">
              <a:latin typeface="Arial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07314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“a”</a:t>
            </a:r>
          </a:p>
        </p:txBody>
      </p:sp>
      <p:cxnSp>
        <p:nvCxnSpPr>
          <p:cNvPr id="37" name="Conector de seta reta 36"/>
          <p:cNvCxnSpPr/>
          <p:nvPr/>
        </p:nvCxnSpPr>
        <p:spPr bwMode="auto">
          <a:xfrm>
            <a:off x="667512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tângulo 38"/>
          <p:cNvSpPr/>
          <p:nvPr/>
        </p:nvSpPr>
        <p:spPr bwMode="auto">
          <a:xfrm>
            <a:off x="700278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40" name="Conector de seta reta 39"/>
          <p:cNvCxnSpPr/>
          <p:nvPr/>
        </p:nvCxnSpPr>
        <p:spPr bwMode="auto">
          <a:xfrm>
            <a:off x="760476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19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o 21"/>
          <p:cNvGrpSpPr/>
          <p:nvPr/>
        </p:nvGrpSpPr>
        <p:grpSpPr>
          <a:xfrm>
            <a:off x="4808220" y="316992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tângulo 22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Conector reto 23"/>
            <p:cNvCxnSpPr>
              <a:stCxn id="23" idx="1"/>
              <a:endCxn id="23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endCxn id="23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upo 25"/>
          <p:cNvGrpSpPr/>
          <p:nvPr/>
        </p:nvGrpSpPr>
        <p:grpSpPr>
          <a:xfrm>
            <a:off x="4808220" y="390144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Retângulo 26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Conector reto 27"/>
            <p:cNvCxnSpPr>
              <a:stCxn id="27" idx="1"/>
              <a:endCxn id="27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/>
            <p:cNvCxnSpPr>
              <a:endCxn id="27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448056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426720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ector de seta reta 35"/>
          <p:cNvCxnSpPr/>
          <p:nvPr/>
        </p:nvCxnSpPr>
        <p:spPr bwMode="auto">
          <a:xfrm flipV="1">
            <a:off x="4953000" y="354330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V="1">
            <a:off x="4953000" y="282702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tângulo 51"/>
          <p:cNvSpPr/>
          <p:nvPr/>
        </p:nvSpPr>
        <p:spPr bwMode="auto">
          <a:xfrm>
            <a:off x="607314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“a”</a:t>
            </a:r>
          </a:p>
        </p:txBody>
      </p:sp>
      <p:cxnSp>
        <p:nvCxnSpPr>
          <p:cNvPr id="53" name="Conector de seta reta 52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ctor de seta reta 53"/>
          <p:cNvCxnSpPr/>
          <p:nvPr/>
        </p:nvCxnSpPr>
        <p:spPr bwMode="auto">
          <a:xfrm>
            <a:off x="667512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tângulo 54"/>
          <p:cNvSpPr/>
          <p:nvPr/>
        </p:nvSpPr>
        <p:spPr bwMode="auto">
          <a:xfrm>
            <a:off x="700278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760476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tângulo 56"/>
          <p:cNvSpPr/>
          <p:nvPr/>
        </p:nvSpPr>
        <p:spPr bwMode="auto">
          <a:xfrm>
            <a:off x="793242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79120" y="2971800"/>
            <a:ext cx="2034540" cy="6485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5413" y="3597593"/>
            <a:ext cx="2005647" cy="6485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“func“, ...);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Tab.abrirEscopo(“Func“);</a:t>
            </a:r>
            <a:endParaRPr lang="de-AT" sz="12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“x“, ...);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071270" y="28194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funcaoAtual</a:t>
            </a:r>
            <a:endParaRPr lang="pt-BR" sz="1400" dirty="0"/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ector de seta reta 75"/>
          <p:cNvCxnSpPr>
            <a:endCxn id="57" idx="3"/>
          </p:cNvCxnSpPr>
          <p:nvPr/>
        </p:nvCxnSpPr>
        <p:spPr bwMode="auto">
          <a:xfrm flipH="1">
            <a:off x="8534400" y="3124200"/>
            <a:ext cx="274320" cy="220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tângulo 50"/>
          <p:cNvSpPr/>
          <p:nvPr/>
        </p:nvSpPr>
        <p:spPr bwMode="auto">
          <a:xfrm>
            <a:off x="607314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“x”</a:t>
            </a:r>
          </a:p>
        </p:txBody>
      </p:sp>
      <p:cxnSp>
        <p:nvCxnSpPr>
          <p:cNvPr id="68" name="Conector de seta reta 67"/>
          <p:cNvCxnSpPr/>
          <p:nvPr/>
        </p:nvCxnSpPr>
        <p:spPr bwMode="auto">
          <a:xfrm flipV="1">
            <a:off x="5265420" y="399288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2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 que serve uma TS?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457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olidFill>
                  <a:srgbClr val="FF0000"/>
                </a:solidFill>
              </a:rPr>
              <a:t>Mantem nomes declarados e suas propriedades</a:t>
            </a:r>
            <a:r>
              <a:rPr lang="de-AT" sz="1600" dirty="0" smtClean="0"/>
              <a:t/>
            </a:r>
            <a:br>
              <a:rPr lang="de-AT" sz="1600" dirty="0" smtClean="0"/>
            </a:br>
            <a:r>
              <a:rPr lang="de-AT" sz="1600" dirty="0" smtClean="0"/>
              <a:t>- tipo</a:t>
            </a:r>
            <a:br>
              <a:rPr lang="de-AT" sz="1600" dirty="0" smtClean="0"/>
            </a:br>
            <a:r>
              <a:rPr lang="de-AT" sz="1600" dirty="0" smtClean="0"/>
              <a:t>- valor (para constantes)</a:t>
            </a:r>
            <a:br>
              <a:rPr lang="de-AT" sz="1600" dirty="0" smtClean="0"/>
            </a:br>
            <a:r>
              <a:rPr lang="de-AT" sz="1600" dirty="0" smtClean="0"/>
              <a:t>- endereço (para variáveis, funções, métodos e atributos)</a:t>
            </a:r>
            <a:br>
              <a:rPr lang="de-AT" sz="1600" dirty="0" smtClean="0"/>
            </a:br>
            <a:r>
              <a:rPr lang="de-AT" sz="1600" dirty="0" smtClean="0"/>
              <a:t>- parâmetros (para funções e métodos)</a:t>
            </a:r>
            <a:br>
              <a:rPr lang="de-AT" sz="1600" dirty="0" smtClean="0"/>
            </a:br>
            <a:r>
              <a:rPr lang="de-AT" sz="1600" dirty="0" smtClean="0"/>
              <a:t>- ...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Recuperar propriedades dado um nome</a:t>
            </a:r>
            <a:r>
              <a:rPr lang="de-AT" sz="1600" dirty="0"/>
              <a:t/>
            </a:r>
            <a:br>
              <a:rPr lang="de-AT" sz="1600" dirty="0"/>
            </a:br>
            <a:r>
              <a:rPr lang="de-AT" sz="1600" dirty="0" smtClean="0"/>
              <a:t>- Mapeamento nome </a:t>
            </a:r>
            <a:r>
              <a:rPr lang="de-AT" sz="1600" dirty="0" smtClean="0">
                <a:sym typeface="Wingdings" pitchFamily="2" charset="2"/>
              </a:rPr>
              <a:t> (tipo, valor, endereço...)</a:t>
            </a:r>
          </a:p>
          <a:p>
            <a:pPr marL="342900" indent="-342900">
              <a:spcBef>
                <a:spcPct val="40000"/>
              </a:spcBef>
              <a:buFont typeface="+mj-lt"/>
              <a:buAutoNum type="arabicPeriod"/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olidFill>
                  <a:srgbClr val="FF33CC"/>
                </a:solidFill>
                <a:sym typeface="Wingdings" pitchFamily="2" charset="2"/>
              </a:rPr>
              <a:t>Gerir escopos de nomes (global, local,...)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Estrutura de uma TS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Objetos</a:t>
            </a:r>
            <a:r>
              <a:rPr lang="de-AT" sz="1600" dirty="0" smtClean="0">
                <a:sym typeface="Wingdings" pitchFamily="2" charset="2"/>
              </a:rPr>
              <a:t>: informações sobre os nomes declarados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Estruturas</a:t>
            </a:r>
            <a:r>
              <a:rPr lang="de-AT" sz="1600" dirty="0" smtClean="0">
                <a:sym typeface="Wingdings" pitchFamily="2" charset="2"/>
              </a:rPr>
              <a:t>: informação sobre os tipos 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Escopos</a:t>
            </a:r>
            <a:r>
              <a:rPr lang="de-AT" sz="1600" dirty="0" smtClean="0">
                <a:sym typeface="Wingdings" pitchFamily="2" charset="2"/>
              </a:rPr>
              <a:t>: informação de visibilidade de nomes</a:t>
            </a: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Normalmente implementado como estrutura dinâmica (lista, tabela hashing)</a:t>
            </a:r>
            <a:endParaRPr lang="de-AT" sz="1600" dirty="0">
              <a:sym typeface="Wingdings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7217" y="2829697"/>
            <a:ext cx="2118134" cy="194117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2000" dirty="0" smtClean="0">
                <a:latin typeface="Arial" charset="0"/>
              </a:rPr>
              <a:t>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2000" b="1" dirty="0" smtClean="0">
                <a:solidFill>
                  <a:srgbClr val="FF33CC"/>
                </a:solidFill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2000" b="1" dirty="0">
                <a:latin typeface="Arial" charset="0"/>
              </a:rPr>
              <a:t> </a:t>
            </a:r>
            <a:r>
              <a:rPr lang="de-AT" sz="2000" b="1" dirty="0" smtClean="0">
                <a:latin typeface="Arial" charset="0"/>
              </a:rPr>
              <a:t>    </a:t>
            </a:r>
            <a:r>
              <a:rPr lang="de-AT" sz="2000" b="1" dirty="0" err="1" smtClean="0">
                <a:latin typeface="Arial" charset="0"/>
              </a:rPr>
              <a:t>int</a:t>
            </a:r>
            <a:r>
              <a:rPr lang="de-AT" sz="2000" dirty="0" smtClean="0">
                <a:latin typeface="Arial" charset="0"/>
              </a:rPr>
              <a:t> </a:t>
            </a:r>
            <a:r>
              <a:rPr lang="de-AT" sz="2000" b="1" dirty="0" err="1" smtClean="0">
                <a:solidFill>
                  <a:srgbClr val="FF0000"/>
                </a:solidFill>
                <a:latin typeface="Arial" charset="0"/>
              </a:rPr>
              <a:t>soma</a:t>
            </a:r>
            <a:r>
              <a:rPr lang="de-AT" sz="20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2000" dirty="0">
                <a:latin typeface="Arial" charset="0"/>
              </a:rPr>
              <a:t> </a:t>
            </a:r>
            <a:r>
              <a:rPr lang="de-AT" sz="2000" dirty="0" smtClean="0">
                <a:latin typeface="Arial" charset="0"/>
              </a:rPr>
              <a:t>    ...</a:t>
            </a:r>
            <a:endParaRPr lang="de-AT" sz="20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2000" b="1" dirty="0" smtClean="0">
                <a:solidFill>
                  <a:srgbClr val="FF33CC"/>
                </a:solidFill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2000" dirty="0" smtClean="0">
                <a:latin typeface="Arial" charset="0"/>
              </a:rPr>
              <a:t>...</a:t>
            </a:r>
            <a:endParaRPr lang="de-AT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20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607314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“x”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o 21"/>
          <p:cNvGrpSpPr/>
          <p:nvPr/>
        </p:nvGrpSpPr>
        <p:grpSpPr>
          <a:xfrm>
            <a:off x="4808220" y="316992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tângulo 22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Conector reto 23"/>
            <p:cNvCxnSpPr>
              <a:stCxn id="23" idx="1"/>
              <a:endCxn id="23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endCxn id="23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upo 25"/>
          <p:cNvGrpSpPr/>
          <p:nvPr/>
        </p:nvGrpSpPr>
        <p:grpSpPr>
          <a:xfrm>
            <a:off x="4808220" y="390144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Retângulo 26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Conector reto 27"/>
            <p:cNvCxnSpPr>
              <a:stCxn id="27" idx="1"/>
              <a:endCxn id="27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/>
            <p:cNvCxnSpPr>
              <a:endCxn id="27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448056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426720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ector de seta reta 35"/>
          <p:cNvCxnSpPr/>
          <p:nvPr/>
        </p:nvCxnSpPr>
        <p:spPr bwMode="auto">
          <a:xfrm flipV="1">
            <a:off x="4953000" y="354330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V="1">
            <a:off x="4953000" y="282702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ector de seta reta 37"/>
          <p:cNvCxnSpPr/>
          <p:nvPr/>
        </p:nvCxnSpPr>
        <p:spPr bwMode="auto">
          <a:xfrm flipV="1">
            <a:off x="5265420" y="399288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de seta reta 44"/>
          <p:cNvCxnSpPr/>
          <p:nvPr/>
        </p:nvCxnSpPr>
        <p:spPr bwMode="auto">
          <a:xfrm>
            <a:off x="667512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tângulo 47"/>
          <p:cNvSpPr/>
          <p:nvPr/>
        </p:nvSpPr>
        <p:spPr bwMode="auto">
          <a:xfrm>
            <a:off x="700278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760476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tângulo 49"/>
          <p:cNvSpPr/>
          <p:nvPr/>
        </p:nvSpPr>
        <p:spPr bwMode="auto">
          <a:xfrm>
            <a:off x="793242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“c”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607314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“a”</a:t>
            </a:r>
          </a:p>
        </p:txBody>
      </p:sp>
      <p:cxnSp>
        <p:nvCxnSpPr>
          <p:cNvPr id="53" name="Conector de seta reta 52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ctor de seta reta 53"/>
          <p:cNvCxnSpPr/>
          <p:nvPr/>
        </p:nvCxnSpPr>
        <p:spPr bwMode="auto">
          <a:xfrm>
            <a:off x="667512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tângulo 54"/>
          <p:cNvSpPr/>
          <p:nvPr/>
        </p:nvSpPr>
        <p:spPr bwMode="auto">
          <a:xfrm>
            <a:off x="700278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760476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tângulo 56"/>
          <p:cNvSpPr/>
          <p:nvPr/>
        </p:nvSpPr>
        <p:spPr bwMode="auto">
          <a:xfrm>
            <a:off x="793242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79120" y="3451860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5413" y="3597593"/>
            <a:ext cx="2005647" cy="46384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“b“, ...);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Tab.inserir(..., “c“, ...);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071270" y="28194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funcaoAtual</a:t>
            </a:r>
            <a:endParaRPr lang="pt-BR" sz="1400" dirty="0"/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ector de seta reta 75"/>
          <p:cNvCxnSpPr>
            <a:endCxn id="57" idx="3"/>
          </p:cNvCxnSpPr>
          <p:nvPr/>
        </p:nvCxnSpPr>
        <p:spPr bwMode="auto">
          <a:xfrm flipH="1">
            <a:off x="8534400" y="3124200"/>
            <a:ext cx="274320" cy="220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21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607314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“x”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o 21"/>
          <p:cNvGrpSpPr/>
          <p:nvPr/>
        </p:nvGrpSpPr>
        <p:grpSpPr>
          <a:xfrm>
            <a:off x="4808220" y="316992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tângulo 22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Conector reto 23"/>
            <p:cNvCxnSpPr>
              <a:stCxn id="23" idx="1"/>
              <a:endCxn id="23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endCxn id="23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upo 25"/>
          <p:cNvGrpSpPr/>
          <p:nvPr/>
        </p:nvGrpSpPr>
        <p:grpSpPr>
          <a:xfrm>
            <a:off x="4808220" y="390144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Retângulo 26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Conector reto 27"/>
            <p:cNvCxnSpPr>
              <a:stCxn id="27" idx="1"/>
              <a:endCxn id="27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/>
            <p:cNvCxnSpPr>
              <a:endCxn id="27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448056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426720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ector de seta reta 35"/>
          <p:cNvCxnSpPr/>
          <p:nvPr/>
        </p:nvCxnSpPr>
        <p:spPr bwMode="auto">
          <a:xfrm flipV="1">
            <a:off x="4953000" y="354330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V="1">
            <a:off x="4953000" y="282702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ector de seta reta 37"/>
          <p:cNvCxnSpPr/>
          <p:nvPr/>
        </p:nvCxnSpPr>
        <p:spPr bwMode="auto">
          <a:xfrm flipV="1">
            <a:off x="5265420" y="399288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de seta reta 44"/>
          <p:cNvCxnSpPr/>
          <p:nvPr/>
        </p:nvCxnSpPr>
        <p:spPr bwMode="auto">
          <a:xfrm>
            <a:off x="667512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tângulo 47"/>
          <p:cNvSpPr/>
          <p:nvPr/>
        </p:nvSpPr>
        <p:spPr bwMode="auto">
          <a:xfrm>
            <a:off x="700278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760476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tângulo 49"/>
          <p:cNvSpPr/>
          <p:nvPr/>
        </p:nvSpPr>
        <p:spPr bwMode="auto">
          <a:xfrm>
            <a:off x="793242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“c”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607314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“a”</a:t>
            </a:r>
          </a:p>
        </p:txBody>
      </p:sp>
      <p:cxnSp>
        <p:nvCxnSpPr>
          <p:cNvPr id="53" name="Conector de seta reta 52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ctor de seta reta 53"/>
          <p:cNvCxnSpPr/>
          <p:nvPr/>
        </p:nvCxnSpPr>
        <p:spPr bwMode="auto">
          <a:xfrm>
            <a:off x="667512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tângulo 54"/>
          <p:cNvSpPr/>
          <p:nvPr/>
        </p:nvSpPr>
        <p:spPr bwMode="auto">
          <a:xfrm>
            <a:off x="700278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760476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tângulo 56"/>
          <p:cNvSpPr/>
          <p:nvPr/>
        </p:nvSpPr>
        <p:spPr bwMode="auto">
          <a:xfrm>
            <a:off x="793242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79120" y="3931920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5413" y="3597593"/>
            <a:ext cx="2005647" cy="46384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funcaoAtual.locais = 	Tab.escopoAtual.locais;</a:t>
            </a:r>
            <a:r>
              <a:rPr lang="de-AT" sz="1200" dirty="0" smtClean="0">
                <a:latin typeface="Arial" charset="0"/>
              </a:rPr>
              <a:t> </a:t>
            </a:r>
            <a:endParaRPr lang="de-AT" sz="1200" dirty="0">
              <a:latin typeface="Arial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8071270" y="28194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funcaoAtual</a:t>
            </a:r>
            <a:endParaRPr lang="pt-BR" sz="1400" dirty="0"/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ector de seta reta 75"/>
          <p:cNvCxnSpPr>
            <a:endCxn id="57" idx="3"/>
          </p:cNvCxnSpPr>
          <p:nvPr/>
        </p:nvCxnSpPr>
        <p:spPr bwMode="auto">
          <a:xfrm flipH="1">
            <a:off x="8534400" y="3124200"/>
            <a:ext cx="274320" cy="220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Conector de seta reta 78"/>
          <p:cNvCxnSpPr>
            <a:stCxn id="57" idx="2"/>
            <a:endCxn id="11" idx="0"/>
          </p:cNvCxnSpPr>
          <p:nvPr/>
        </p:nvCxnSpPr>
        <p:spPr bwMode="auto">
          <a:xfrm flipH="1">
            <a:off x="6374130" y="3528060"/>
            <a:ext cx="1859280" cy="37338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607314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“x”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o 21"/>
          <p:cNvGrpSpPr/>
          <p:nvPr/>
        </p:nvGrpSpPr>
        <p:grpSpPr>
          <a:xfrm>
            <a:off x="4808220" y="316992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Retângulo 22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Conector reto 23"/>
            <p:cNvCxnSpPr>
              <a:stCxn id="23" idx="1"/>
              <a:endCxn id="23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endCxn id="23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374904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353568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V="1">
            <a:off x="4953000" y="2827020"/>
            <a:ext cx="0" cy="449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de seta reta 44"/>
          <p:cNvCxnSpPr/>
          <p:nvPr/>
        </p:nvCxnSpPr>
        <p:spPr bwMode="auto">
          <a:xfrm>
            <a:off x="667512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tângulo 47"/>
          <p:cNvSpPr/>
          <p:nvPr/>
        </p:nvSpPr>
        <p:spPr bwMode="auto">
          <a:xfrm>
            <a:off x="700278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7604760" y="39776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tângulo 49"/>
          <p:cNvSpPr/>
          <p:nvPr/>
        </p:nvSpPr>
        <p:spPr bwMode="auto">
          <a:xfrm>
            <a:off x="7932420" y="3901440"/>
            <a:ext cx="601980" cy="3657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“c”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607314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“a”</a:t>
            </a:r>
          </a:p>
        </p:txBody>
      </p:sp>
      <p:cxnSp>
        <p:nvCxnSpPr>
          <p:cNvPr id="53" name="Conector de seta reta 52"/>
          <p:cNvCxnSpPr/>
          <p:nvPr/>
        </p:nvCxnSpPr>
        <p:spPr bwMode="auto">
          <a:xfrm flipV="1">
            <a:off x="5265420" y="325374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ctor de seta reta 53"/>
          <p:cNvCxnSpPr/>
          <p:nvPr/>
        </p:nvCxnSpPr>
        <p:spPr bwMode="auto">
          <a:xfrm>
            <a:off x="667512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tângulo 54"/>
          <p:cNvSpPr/>
          <p:nvPr/>
        </p:nvSpPr>
        <p:spPr bwMode="auto">
          <a:xfrm>
            <a:off x="700278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“b”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7604760" y="323850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tângulo 56"/>
          <p:cNvSpPr/>
          <p:nvPr/>
        </p:nvSpPr>
        <p:spPr bwMode="auto">
          <a:xfrm>
            <a:off x="7932420" y="3162300"/>
            <a:ext cx="601980" cy="36576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79120" y="3931920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5413" y="3597593"/>
            <a:ext cx="1624647" cy="27918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Tab.fecharEscopo();</a:t>
            </a:r>
            <a:r>
              <a:rPr lang="de-AT" sz="1200" dirty="0" smtClean="0">
                <a:latin typeface="Arial" charset="0"/>
              </a:rPr>
              <a:t> </a:t>
            </a:r>
            <a:endParaRPr lang="de-AT" sz="1200" dirty="0">
              <a:latin typeface="Arial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8071270" y="28194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funcaoAtual</a:t>
            </a:r>
            <a:endParaRPr lang="pt-BR" sz="1400" dirty="0"/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ector de seta reta 75"/>
          <p:cNvCxnSpPr>
            <a:endCxn id="57" idx="3"/>
          </p:cNvCxnSpPr>
          <p:nvPr/>
        </p:nvCxnSpPr>
        <p:spPr bwMode="auto">
          <a:xfrm flipH="1">
            <a:off x="8534400" y="3124200"/>
            <a:ext cx="274320" cy="220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Conector de seta reta 78"/>
          <p:cNvCxnSpPr>
            <a:stCxn id="57" idx="2"/>
            <a:endCxn id="11" idx="0"/>
          </p:cNvCxnSpPr>
          <p:nvPr/>
        </p:nvCxnSpPr>
        <p:spPr bwMode="auto">
          <a:xfrm flipH="1">
            <a:off x="6374130" y="3528060"/>
            <a:ext cx="1859280" cy="37338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617220" y="2179320"/>
            <a:ext cx="1889760" cy="248412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23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</a:t>
            </a:r>
            <a:endParaRPr lang="de-AT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701040" y="2453640"/>
            <a:ext cx="1714500" cy="2049780"/>
          </a:xfrm>
          <a:prstGeom prst="rect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784860" y="3322320"/>
            <a:ext cx="1524000" cy="95250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181100" y="3063240"/>
            <a:ext cx="1127760" cy="259080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27393" y="2213293"/>
            <a:ext cx="1657667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 </a:t>
            </a:r>
            <a:r>
              <a:rPr lang="de-AT" sz="1400" b="1" dirty="0" smtClean="0">
                <a:latin typeface="Arial" charset="0"/>
              </a:rPr>
              <a:t>func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</a:p>
        </p:txBody>
      </p:sp>
      <p:grpSp>
        <p:nvGrpSpPr>
          <p:cNvPr id="2" name="Grupo 19"/>
          <p:cNvGrpSpPr/>
          <p:nvPr/>
        </p:nvGrpSpPr>
        <p:grpSpPr>
          <a:xfrm>
            <a:off x="4808220" y="2438400"/>
            <a:ext cx="601980" cy="365760"/>
            <a:chOff x="3985260" y="4381500"/>
            <a:chExt cx="601980" cy="3657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Retângulo 11"/>
            <p:cNvSpPr/>
            <p:nvPr/>
          </p:nvSpPr>
          <p:spPr bwMode="auto">
            <a:xfrm>
              <a:off x="3985260" y="4381500"/>
              <a:ext cx="601980" cy="36576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Conector reto 14"/>
            <p:cNvCxnSpPr>
              <a:stCxn id="12" idx="1"/>
              <a:endCxn id="12" idx="3"/>
            </p:cNvCxnSpPr>
            <p:nvPr/>
          </p:nvCxnSpPr>
          <p:spPr bwMode="auto">
            <a:xfrm>
              <a:off x="3985260" y="4564380"/>
              <a:ext cx="60198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endCxn id="12" idx="0"/>
            </p:cNvCxnSpPr>
            <p:nvPr/>
          </p:nvCxnSpPr>
          <p:spPr bwMode="auto">
            <a:xfrm flipH="1" flipV="1">
              <a:off x="4286250" y="4381500"/>
              <a:ext cx="3810" cy="18288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4572000" y="301752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escopoAtual</a:t>
            </a:r>
            <a:endParaRPr lang="pt-BR" sz="1400" dirty="0"/>
          </a:p>
        </p:txBody>
      </p:sp>
      <p:cxnSp>
        <p:nvCxnSpPr>
          <p:cNvPr id="33" name="Conector de seta reta 32"/>
          <p:cNvCxnSpPr/>
          <p:nvPr/>
        </p:nvCxnSpPr>
        <p:spPr bwMode="auto">
          <a:xfrm flipH="1" flipV="1">
            <a:off x="4956810" y="2804160"/>
            <a:ext cx="4766" cy="213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tângulo 57"/>
          <p:cNvSpPr/>
          <p:nvPr/>
        </p:nvSpPr>
        <p:spPr bwMode="auto">
          <a:xfrm>
            <a:off x="607314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59" name="Conector de seta reta 58"/>
          <p:cNvCxnSpPr/>
          <p:nvPr/>
        </p:nvCxnSpPr>
        <p:spPr bwMode="auto">
          <a:xfrm flipV="1">
            <a:off x="5265420" y="2537460"/>
            <a:ext cx="80772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onector de seta reta 59"/>
          <p:cNvCxnSpPr/>
          <p:nvPr/>
        </p:nvCxnSpPr>
        <p:spPr bwMode="auto">
          <a:xfrm>
            <a:off x="667512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tângulo 60"/>
          <p:cNvSpPr/>
          <p:nvPr/>
        </p:nvSpPr>
        <p:spPr bwMode="auto">
          <a:xfrm>
            <a:off x="700278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null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2" name="Conector de seta reta 61"/>
          <p:cNvCxnSpPr/>
          <p:nvPr/>
        </p:nvCxnSpPr>
        <p:spPr bwMode="auto">
          <a:xfrm>
            <a:off x="7604760" y="252222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tângulo 62"/>
          <p:cNvSpPr/>
          <p:nvPr/>
        </p:nvSpPr>
        <p:spPr bwMode="auto">
          <a:xfrm>
            <a:off x="7932420" y="2446020"/>
            <a:ext cx="601980" cy="365760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“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</a:t>
            </a:r>
          </a:p>
        </p:txBody>
      </p:sp>
      <p:cxnSp>
        <p:nvCxnSpPr>
          <p:cNvPr id="64" name="Conector de seta reta 63"/>
          <p:cNvCxnSpPr/>
          <p:nvPr/>
        </p:nvCxnSpPr>
        <p:spPr bwMode="auto">
          <a:xfrm flipV="1">
            <a:off x="4953000" y="2301240"/>
            <a:ext cx="0" cy="23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/>
          <p:nvPr/>
        </p:nvCxnSpPr>
        <p:spPr bwMode="auto">
          <a:xfrm>
            <a:off x="4861560" y="2293620"/>
            <a:ext cx="198120" cy="76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579120" y="4244340"/>
            <a:ext cx="1996440" cy="3715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5413" y="3597593"/>
            <a:ext cx="1578927" cy="27918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2060"/>
                </a:solidFill>
                <a:latin typeface="Arial" charset="0"/>
              </a:rPr>
              <a:t>Tab.fecharEscopo();</a:t>
            </a:r>
            <a:r>
              <a:rPr lang="de-AT" sz="1200" dirty="0" smtClean="0">
                <a:latin typeface="Arial" charset="0"/>
              </a:rPr>
              <a:t> </a:t>
            </a:r>
            <a:endParaRPr lang="de-AT" sz="1200" dirty="0">
              <a:latin typeface="Arial" charset="0"/>
            </a:endParaRPr>
          </a:p>
        </p:txBody>
      </p:sp>
      <p:cxnSp>
        <p:nvCxnSpPr>
          <p:cNvPr id="75" name="Conector de seta reta 74"/>
          <p:cNvCxnSpPr/>
          <p:nvPr/>
        </p:nvCxnSpPr>
        <p:spPr bwMode="auto">
          <a:xfrm>
            <a:off x="8526780" y="2529840"/>
            <a:ext cx="3276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24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Buscando nomes na Tabela de Símbolos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3580447" cy="280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Para cada nome usado o seguinte método é chamado: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Busca sempre inicia em </a:t>
            </a:r>
            <a:r>
              <a:rPr lang="de-AT" sz="1600" i="1" dirty="0" smtClean="0"/>
              <a:t>escopoAtual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Se não encontrado, busca segue no escopo mais acima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Se objeto não for encontrado em nenhum escopo, um objeto nulo é retornado (semObj)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116013" y="2038033"/>
            <a:ext cx="2511107" cy="30995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Obj obj = Tab.</a:t>
            </a:r>
            <a:r>
              <a:rPr lang="de-AT" sz="1400" b="1" dirty="0" smtClean="0">
                <a:latin typeface="Arial" charset="0"/>
              </a:rPr>
              <a:t>buscar</a:t>
            </a:r>
            <a:r>
              <a:rPr lang="de-AT" sz="1400" dirty="0" smtClean="0">
                <a:latin typeface="Arial" charset="0"/>
              </a:rPr>
              <a:t>(nome);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57053" y="1410653"/>
            <a:ext cx="4527867" cy="18180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Obj </a:t>
            </a:r>
            <a:r>
              <a:rPr lang="de-AT" sz="1400" b="1" dirty="0" smtClean="0">
                <a:latin typeface="Arial" charset="0"/>
              </a:rPr>
              <a:t>buscar</a:t>
            </a:r>
            <a:r>
              <a:rPr lang="de-AT" sz="1400" dirty="0" smtClean="0">
                <a:latin typeface="Arial" charset="0"/>
              </a:rPr>
              <a:t> (String nome) {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for (Escopo s = escopoAtual; s != null; s = s.acima)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for (Obj p = s.locais; p != null; p = p.prox)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	if (p.nome.equals(nome)) 				return p;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parser.erro(nome + " não foi declarado!");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return semObj;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4434840" y="3657600"/>
            <a:ext cx="3962400" cy="2494717"/>
            <a:chOff x="4434840" y="3657600"/>
            <a:chExt cx="3962400" cy="2494717"/>
          </a:xfrm>
        </p:grpSpPr>
        <p:sp>
          <p:nvSpPr>
            <p:cNvPr id="8" name="Retângulo 7"/>
            <p:cNvSpPr/>
            <p:nvPr/>
          </p:nvSpPr>
          <p:spPr bwMode="auto">
            <a:xfrm>
              <a:off x="5935980" y="526542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“x”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671060" y="3802380"/>
              <a:ext cx="601980" cy="365760"/>
              <a:chOff x="3985260" y="4381500"/>
              <a:chExt cx="601980" cy="365760"/>
            </a:xfrm>
          </p:grpSpPr>
          <p:sp>
            <p:nvSpPr>
              <p:cNvPr id="10" name="Retângulo 9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" name="Conector reto 10"/>
              <p:cNvCxnSpPr>
                <a:stCxn id="10" idx="1"/>
                <a:endCxn id="10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Conector reto 11"/>
              <p:cNvCxnSpPr>
                <a:endCxn id="10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upo 12"/>
            <p:cNvGrpSpPr/>
            <p:nvPr/>
          </p:nvGrpSpPr>
          <p:grpSpPr>
            <a:xfrm>
              <a:off x="4671060" y="4533900"/>
              <a:ext cx="601980" cy="365760"/>
              <a:chOff x="3985260" y="4381500"/>
              <a:chExt cx="601980" cy="365760"/>
            </a:xfrm>
          </p:grpSpPr>
          <p:sp>
            <p:nvSpPr>
              <p:cNvPr id="15" name="Retângulo 14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6" name="Conector reto 15"/>
              <p:cNvCxnSpPr>
                <a:stCxn id="15" idx="1"/>
                <a:endCxn id="15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Conector reto 16"/>
              <p:cNvCxnSpPr>
                <a:endCxn id="15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Grupo 17"/>
            <p:cNvGrpSpPr/>
            <p:nvPr/>
          </p:nvGrpSpPr>
          <p:grpSpPr>
            <a:xfrm>
              <a:off x="4671060" y="5265420"/>
              <a:ext cx="601980" cy="365760"/>
              <a:chOff x="3985260" y="4381500"/>
              <a:chExt cx="601980" cy="365760"/>
            </a:xfrm>
          </p:grpSpPr>
          <p:sp>
            <p:nvSpPr>
              <p:cNvPr id="19" name="Retângulo 18"/>
              <p:cNvSpPr/>
              <p:nvPr/>
            </p:nvSpPr>
            <p:spPr bwMode="auto">
              <a:xfrm>
                <a:off x="3985260" y="4381500"/>
                <a:ext cx="601980" cy="36576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0" name="Conector reto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3985260" y="4564380"/>
                <a:ext cx="6019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Conector reto 21"/>
              <p:cNvCxnSpPr>
                <a:endCxn id="19" idx="0"/>
              </p:cNvCxnSpPr>
              <p:nvPr/>
            </p:nvCxnSpPr>
            <p:spPr bwMode="auto">
              <a:xfrm flipH="1" flipV="1">
                <a:off x="4286250" y="4381500"/>
                <a:ext cx="3810" cy="18288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CaixaDeTexto 22"/>
            <p:cNvSpPr txBox="1"/>
            <p:nvPr/>
          </p:nvSpPr>
          <p:spPr>
            <a:xfrm>
              <a:off x="4434840" y="5844540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escopoAtual</a:t>
              </a:r>
              <a:endParaRPr lang="pt-BR" sz="1400" dirty="0"/>
            </a:p>
          </p:txBody>
        </p:sp>
        <p:cxnSp>
          <p:nvCxnSpPr>
            <p:cNvPr id="24" name="Conector de seta reta 23"/>
            <p:cNvCxnSpPr/>
            <p:nvPr/>
          </p:nvCxnSpPr>
          <p:spPr bwMode="auto">
            <a:xfrm flipH="1" flipV="1">
              <a:off x="4819650" y="5631180"/>
              <a:ext cx="4766" cy="2133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Conector de seta reta 24"/>
            <p:cNvCxnSpPr/>
            <p:nvPr/>
          </p:nvCxnSpPr>
          <p:spPr bwMode="auto">
            <a:xfrm flipV="1">
              <a:off x="4815840" y="4907280"/>
              <a:ext cx="0" cy="4495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ector de seta reta 25"/>
            <p:cNvCxnSpPr/>
            <p:nvPr/>
          </p:nvCxnSpPr>
          <p:spPr bwMode="auto">
            <a:xfrm flipV="1">
              <a:off x="4815840" y="4191000"/>
              <a:ext cx="0" cy="4495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Conector de seta reta 26"/>
            <p:cNvCxnSpPr/>
            <p:nvPr/>
          </p:nvCxnSpPr>
          <p:spPr bwMode="auto">
            <a:xfrm flipV="1">
              <a:off x="5128260" y="535686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Conector de seta reta 27"/>
            <p:cNvCxnSpPr/>
            <p:nvPr/>
          </p:nvCxnSpPr>
          <p:spPr bwMode="auto">
            <a:xfrm>
              <a:off x="6537960" y="534162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tângulo 28"/>
            <p:cNvSpPr/>
            <p:nvPr/>
          </p:nvSpPr>
          <p:spPr bwMode="auto">
            <a:xfrm>
              <a:off x="6865620" y="526542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“b”</a:t>
              </a:r>
            </a:p>
          </p:txBody>
        </p:sp>
        <p:cxnSp>
          <p:nvCxnSpPr>
            <p:cNvPr id="30" name="Conector de seta reta 29"/>
            <p:cNvCxnSpPr/>
            <p:nvPr/>
          </p:nvCxnSpPr>
          <p:spPr bwMode="auto">
            <a:xfrm>
              <a:off x="7467600" y="534162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tângulo 30"/>
            <p:cNvSpPr/>
            <p:nvPr/>
          </p:nvSpPr>
          <p:spPr bwMode="auto">
            <a:xfrm>
              <a:off x="7795260" y="5265420"/>
              <a:ext cx="601980" cy="36576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“c”</a:t>
              </a: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5935980" y="452628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“a”</a:t>
              </a:r>
            </a:p>
          </p:txBody>
        </p:sp>
        <p:cxnSp>
          <p:nvCxnSpPr>
            <p:cNvPr id="35" name="Conector de seta reta 34"/>
            <p:cNvCxnSpPr/>
            <p:nvPr/>
          </p:nvCxnSpPr>
          <p:spPr bwMode="auto">
            <a:xfrm flipV="1">
              <a:off x="5128260" y="461772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Conector de seta reta 35"/>
            <p:cNvCxnSpPr/>
            <p:nvPr/>
          </p:nvCxnSpPr>
          <p:spPr bwMode="auto">
            <a:xfrm>
              <a:off x="6537960" y="460248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tângulo 36"/>
            <p:cNvSpPr/>
            <p:nvPr/>
          </p:nvSpPr>
          <p:spPr bwMode="auto">
            <a:xfrm>
              <a:off x="6865620" y="452628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“b”</a:t>
              </a:r>
            </a:p>
          </p:txBody>
        </p:sp>
        <p:cxnSp>
          <p:nvCxnSpPr>
            <p:cNvPr id="38" name="Conector de seta reta 37"/>
            <p:cNvCxnSpPr/>
            <p:nvPr/>
          </p:nvCxnSpPr>
          <p:spPr bwMode="auto">
            <a:xfrm>
              <a:off x="7467600" y="460248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Retângulo 38"/>
            <p:cNvSpPr/>
            <p:nvPr/>
          </p:nvSpPr>
          <p:spPr bwMode="auto">
            <a:xfrm>
              <a:off x="7795260" y="4526280"/>
              <a:ext cx="601980" cy="3657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func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5935980" y="381000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int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 flipV="1">
              <a:off x="5128260" y="3901440"/>
              <a:ext cx="80772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ector de seta reta 41"/>
            <p:cNvCxnSpPr/>
            <p:nvPr/>
          </p:nvCxnSpPr>
          <p:spPr bwMode="auto">
            <a:xfrm>
              <a:off x="6537960" y="388620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Retângulo 42"/>
            <p:cNvSpPr/>
            <p:nvPr/>
          </p:nvSpPr>
          <p:spPr bwMode="auto">
            <a:xfrm>
              <a:off x="6865620" y="381000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null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44" name="Conector de seta reta 43"/>
            <p:cNvCxnSpPr/>
            <p:nvPr/>
          </p:nvCxnSpPr>
          <p:spPr bwMode="auto">
            <a:xfrm>
              <a:off x="7467600" y="3886200"/>
              <a:ext cx="3276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etângulo 44"/>
            <p:cNvSpPr/>
            <p:nvPr/>
          </p:nvSpPr>
          <p:spPr bwMode="auto">
            <a:xfrm>
              <a:off x="7795260" y="3810000"/>
              <a:ext cx="601980" cy="365760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“</a:t>
              </a:r>
              <a:r>
                <a:rPr kumimoji="0" lang="pt-BR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len</a:t>
              </a:r>
              <a:r>
                <a:rPr kumimoji="0" 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”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 bwMode="auto">
            <a:xfrm flipV="1">
              <a:off x="4815840" y="3665220"/>
              <a:ext cx="0" cy="2362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/>
            <p:nvPr/>
          </p:nvCxnSpPr>
          <p:spPr bwMode="auto">
            <a:xfrm>
              <a:off x="4724400" y="3657600"/>
              <a:ext cx="198120" cy="76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CaixaDeTexto 47"/>
            <p:cNvSpPr txBox="1"/>
            <p:nvPr/>
          </p:nvSpPr>
          <p:spPr>
            <a:xfrm>
              <a:off x="5303520" y="5417820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locais</a:t>
              </a:r>
              <a:endParaRPr lang="pt-BR" sz="14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831080" y="49149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acima</a:t>
              </a:r>
              <a:endParaRPr lang="pt-BR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utoUpdateAnimBg="0"/>
      <p:bldP spid="3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25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3413605" cy="299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Tabela de Símbolos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Objetos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Escopos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4.	</a:t>
            </a:r>
            <a:r>
              <a:rPr lang="de-AT" sz="2400" dirty="0" smtClean="0">
                <a:solidFill>
                  <a:srgbClr val="FF0000"/>
                </a:solidFill>
              </a:rPr>
              <a:t>Tipos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5.	</a:t>
            </a:r>
            <a:r>
              <a:rPr lang="de-AT" sz="2400" dirty="0" smtClean="0"/>
              <a:t>Universo</a:t>
            </a:r>
            <a:endParaRPr lang="de-AT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26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Tipos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231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Todo o objeto tem um tipo com as seguintes propriedades: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Tamanho (em uC todos tem que ter 4 bytes)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Estrutura (ex: tipos de elementos em vetores)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Categorias em uC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Primitivos (int)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Vetores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b="1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Tipos são representados por nós Struct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82580" y="3772853"/>
            <a:ext cx="5678487" cy="18180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class </a:t>
            </a:r>
            <a:r>
              <a:rPr lang="de-AT" sz="1400" b="1" dirty="0" smtClean="0">
                <a:latin typeface="Arial" charset="0"/>
              </a:rPr>
              <a:t>Struct</a:t>
            </a:r>
            <a:r>
              <a:rPr lang="de-AT" sz="1400" dirty="0" smtClean="0">
                <a:latin typeface="Arial" charset="0"/>
              </a:rPr>
              <a:t> {	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final int	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categorias de tipos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Nenhum = 0, 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Int = 1,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	Vetor = 2;	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latin typeface="Arial" charset="0"/>
              </a:rPr>
              <a:t>cat</a:t>
            </a:r>
            <a:r>
              <a:rPr lang="de-AT" sz="1400" dirty="0" smtClean="0">
                <a:latin typeface="Arial" charset="0"/>
              </a:rPr>
              <a:t>; 		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Nenhum, Int e Vetor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Struct </a:t>
            </a:r>
            <a:r>
              <a:rPr lang="de-AT" sz="1400" b="1" dirty="0" smtClean="0">
                <a:latin typeface="Arial" charset="0"/>
              </a:rPr>
              <a:t>tipoElemento</a:t>
            </a:r>
            <a:r>
              <a:rPr lang="de-AT" sz="1400" dirty="0" smtClean="0">
                <a:latin typeface="Arial" charset="0"/>
              </a:rPr>
              <a:t>;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tipo do elemento em vetor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27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Nós de Estrutura</a:t>
            </a:r>
            <a:endParaRPr lang="de-AT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65493" y="1253173"/>
            <a:ext cx="811847" cy="5254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[];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2849880" y="2191096"/>
            <a:ext cx="540830" cy="1941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202180" y="2183476"/>
            <a:ext cx="576097" cy="1941173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nome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tipo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prox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end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nivel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nPars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locais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ultObj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3627120" y="2191096"/>
            <a:ext cx="540830" cy="1941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-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4419600" y="2191096"/>
            <a:ext cx="540830" cy="1941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Conector de seta reta 25"/>
          <p:cNvCxnSpPr/>
          <p:nvPr/>
        </p:nvCxnSpPr>
        <p:spPr bwMode="auto">
          <a:xfrm flipV="1">
            <a:off x="2994660" y="2869276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de seta reta 26"/>
          <p:cNvCxnSpPr/>
          <p:nvPr/>
        </p:nvCxnSpPr>
        <p:spPr bwMode="auto">
          <a:xfrm flipV="1">
            <a:off x="3787140" y="2876896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ector de seta reta 27"/>
          <p:cNvCxnSpPr/>
          <p:nvPr/>
        </p:nvCxnSpPr>
        <p:spPr bwMode="auto">
          <a:xfrm flipV="1">
            <a:off x="4579620" y="2861656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tângulo 20"/>
          <p:cNvSpPr/>
          <p:nvPr/>
        </p:nvSpPr>
        <p:spPr bwMode="auto">
          <a:xfrm>
            <a:off x="3187700" y="1284317"/>
            <a:ext cx="540830" cy="487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100778" y="1276696"/>
            <a:ext cx="1015319" cy="463846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tipoElemento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4081145" y="1276697"/>
            <a:ext cx="540830" cy="487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Conector de seta reta 33"/>
          <p:cNvCxnSpPr/>
          <p:nvPr/>
        </p:nvCxnSpPr>
        <p:spPr bwMode="auto">
          <a:xfrm flipH="1">
            <a:off x="3743960" y="1627216"/>
            <a:ext cx="5562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V="1">
            <a:off x="2987040" y="2704811"/>
            <a:ext cx="470535" cy="4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ctor de seta reta 39"/>
          <p:cNvCxnSpPr>
            <a:endCxn id="21" idx="2"/>
          </p:cNvCxnSpPr>
          <p:nvPr/>
        </p:nvCxnSpPr>
        <p:spPr bwMode="auto">
          <a:xfrm flipV="1">
            <a:off x="3454400" y="1771997"/>
            <a:ext cx="3715" cy="9359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ctor de seta reta 46"/>
          <p:cNvCxnSpPr/>
          <p:nvPr/>
        </p:nvCxnSpPr>
        <p:spPr bwMode="auto">
          <a:xfrm flipV="1">
            <a:off x="3543300" y="2701636"/>
            <a:ext cx="266700" cy="95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ector de seta reta 48"/>
          <p:cNvCxnSpPr/>
          <p:nvPr/>
        </p:nvCxnSpPr>
        <p:spPr bwMode="auto">
          <a:xfrm flipV="1">
            <a:off x="3543300" y="1774536"/>
            <a:ext cx="31750" cy="9347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/>
          <p:nvPr/>
        </p:nvCxnSpPr>
        <p:spPr bwMode="auto">
          <a:xfrm flipV="1">
            <a:off x="4314825" y="2695286"/>
            <a:ext cx="266700" cy="95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ector de seta reta 58"/>
          <p:cNvCxnSpPr/>
          <p:nvPr/>
        </p:nvCxnSpPr>
        <p:spPr bwMode="auto">
          <a:xfrm flipV="1">
            <a:off x="4314825" y="1768186"/>
            <a:ext cx="31750" cy="9347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CaixaDeTexto 59"/>
          <p:cNvSpPr txBox="1"/>
          <p:nvPr/>
        </p:nvSpPr>
        <p:spPr>
          <a:xfrm>
            <a:off x="5153891" y="384186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nó </a:t>
            </a:r>
            <a:r>
              <a:rPr lang="pt-BR" sz="1400" i="1" dirty="0" err="1" smtClean="0"/>
              <a:t>Obj</a:t>
            </a:r>
            <a:endParaRPr lang="pt-BR" sz="1400" i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779818" y="144503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nó </a:t>
            </a:r>
            <a:r>
              <a:rPr lang="pt-BR" sz="1400" i="1" dirty="0" err="1" smtClean="0"/>
              <a:t>Struct</a:t>
            </a:r>
            <a:endParaRPr lang="pt-BR" sz="1400" i="1" dirty="0"/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686753" y="4287542"/>
            <a:ext cx="7885747" cy="15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Notas: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Há apenas um nó para cada tipo na tabela de símbolos (Int e Vetor)</a:t>
            </a:r>
            <a:endParaRPr lang="de-AT" sz="1600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Todos os objetos de um mesmo tipo referenciam um destes nós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O tamanho de um vetor não é conhecido em tempo de compilação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Ele é armazenado em tempo de execução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28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Compatibilidade de Tipos</a:t>
            </a:r>
            <a:endParaRPr lang="de-AT" dirty="0"/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735244" y="1232623"/>
            <a:ext cx="7885747" cy="50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Equivalência de Nomes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Dois tipos são os mesmos se eles têm o mesmo nome 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(ou seja, são representados pelo mesmo nó Struct)</a:t>
            </a:r>
            <a:endParaRPr lang="de-AT" sz="1600" i="1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Tipos de </a:t>
            </a:r>
            <a:r>
              <a:rPr lang="de-AT" sz="1600" i="1" dirty="0" smtClean="0"/>
              <a:t>a</a:t>
            </a:r>
            <a:r>
              <a:rPr lang="de-AT" sz="1600" dirty="0" smtClean="0"/>
              <a:t> e </a:t>
            </a:r>
            <a:r>
              <a:rPr lang="de-AT" sz="1600" i="1" dirty="0" smtClean="0"/>
              <a:t>b</a:t>
            </a:r>
            <a:r>
              <a:rPr lang="de-AT" sz="1600" dirty="0" smtClean="0"/>
              <a:t> são os mesmos (podem ser checados com </a:t>
            </a:r>
            <a:r>
              <a:rPr lang="de-AT" sz="1400" dirty="0" smtClean="0">
                <a:latin typeface="Consolas" pitchFamily="49" charset="0"/>
                <a:cs typeface="Consolas" pitchFamily="49" charset="0"/>
              </a:rPr>
              <a:t>a.tipo == b.tipo</a:t>
            </a:r>
            <a:r>
              <a:rPr lang="de-AT" sz="1600" dirty="0" smtClean="0"/>
              <a:t>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Equivalência de nomes é usada em Java, C/C++/C#/Pascal e uC =)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endParaRPr lang="de-AT" sz="1600" i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i="1" dirty="0" smtClean="0">
                <a:solidFill>
                  <a:srgbClr val="FF0000"/>
                </a:solidFill>
              </a:rPr>
              <a:t>Exceção</a:t>
            </a:r>
            <a:r>
              <a:rPr lang="de-AT" sz="1600" dirty="0" smtClean="0"/>
              <a:t>: </a:t>
            </a:r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dois  vetores são do mesmo tipo se eles têm o mesmo tipo de elemento (como em Java)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4781632" y="1914004"/>
            <a:ext cx="3731504" cy="2872947"/>
            <a:chOff x="2100778" y="1276696"/>
            <a:chExt cx="3731504" cy="2872947"/>
          </a:xfrm>
        </p:grpSpPr>
        <p:sp>
          <p:nvSpPr>
            <p:cNvPr id="33" name="Retângulo 32"/>
            <p:cNvSpPr/>
            <p:nvPr/>
          </p:nvSpPr>
          <p:spPr bwMode="auto">
            <a:xfrm>
              <a:off x="2849880" y="2191096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a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2202180" y="2183476"/>
              <a:ext cx="576097" cy="1941173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cat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nome</a:t>
              </a: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tipo</a:t>
              </a: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err="1" smtClean="0"/>
                <a:t>prox</a:t>
              </a:r>
              <a:endParaRPr lang="pt-BR" sz="1200" dirty="0" smtClean="0"/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val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err="1" smtClean="0"/>
                <a:t>end</a:t>
              </a:r>
              <a:endParaRPr lang="pt-BR" sz="1200" dirty="0" smtClean="0"/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nivel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err="1" smtClean="0"/>
                <a:t>nPars</a:t>
              </a:r>
              <a:endParaRPr lang="pt-BR" sz="1200" dirty="0" smtClean="0"/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locais</a:t>
              </a: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ultObj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3627120" y="2191096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b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-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4419600" y="2191096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c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9" name="Conector de seta reta 38"/>
            <p:cNvCxnSpPr/>
            <p:nvPr/>
          </p:nvCxnSpPr>
          <p:spPr bwMode="auto">
            <a:xfrm flipV="1">
              <a:off x="2994660" y="2869276"/>
              <a:ext cx="62484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Conector de seta reta 40"/>
            <p:cNvCxnSpPr/>
            <p:nvPr/>
          </p:nvCxnSpPr>
          <p:spPr bwMode="auto">
            <a:xfrm flipV="1">
              <a:off x="3787140" y="2876896"/>
              <a:ext cx="62484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ector de seta reta 41"/>
            <p:cNvCxnSpPr/>
            <p:nvPr/>
          </p:nvCxnSpPr>
          <p:spPr bwMode="auto">
            <a:xfrm flipV="1">
              <a:off x="4579620" y="2861656"/>
              <a:ext cx="624840" cy="76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Retângulo 42"/>
            <p:cNvSpPr/>
            <p:nvPr/>
          </p:nvSpPr>
          <p:spPr bwMode="auto">
            <a:xfrm>
              <a:off x="3187700" y="1284317"/>
              <a:ext cx="540830" cy="487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Int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Retângulo 43"/>
            <p:cNvSpPr/>
            <p:nvPr/>
          </p:nvSpPr>
          <p:spPr bwMode="auto">
            <a:xfrm>
              <a:off x="2100778" y="1276696"/>
              <a:ext cx="1015319" cy="463846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cat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err="1" smtClean="0"/>
                <a:t>tipoElemento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Retângulo 44"/>
            <p:cNvSpPr/>
            <p:nvPr/>
          </p:nvSpPr>
          <p:spPr bwMode="auto">
            <a:xfrm>
              <a:off x="4081145" y="1276697"/>
              <a:ext cx="540830" cy="487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Vetor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6" name="Conector de seta reta 45"/>
            <p:cNvCxnSpPr/>
            <p:nvPr/>
          </p:nvCxnSpPr>
          <p:spPr bwMode="auto">
            <a:xfrm flipH="1">
              <a:off x="3743960" y="1627216"/>
              <a:ext cx="5562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Conector de seta reta 47"/>
            <p:cNvCxnSpPr/>
            <p:nvPr/>
          </p:nvCxnSpPr>
          <p:spPr bwMode="auto">
            <a:xfrm flipV="1">
              <a:off x="2987040" y="2704811"/>
              <a:ext cx="470535" cy="44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ector de seta reta 49"/>
            <p:cNvCxnSpPr>
              <a:endCxn id="43" idx="2"/>
            </p:cNvCxnSpPr>
            <p:nvPr/>
          </p:nvCxnSpPr>
          <p:spPr bwMode="auto">
            <a:xfrm flipV="1">
              <a:off x="3454400" y="1771997"/>
              <a:ext cx="3715" cy="935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Conector de seta reta 50"/>
            <p:cNvCxnSpPr/>
            <p:nvPr/>
          </p:nvCxnSpPr>
          <p:spPr bwMode="auto">
            <a:xfrm flipV="1">
              <a:off x="3543300" y="2701636"/>
              <a:ext cx="266700" cy="95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ector de seta reta 51"/>
            <p:cNvCxnSpPr/>
            <p:nvPr/>
          </p:nvCxnSpPr>
          <p:spPr bwMode="auto">
            <a:xfrm flipV="1">
              <a:off x="3543300" y="1774536"/>
              <a:ext cx="31750" cy="93472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Conector de seta reta 52"/>
            <p:cNvCxnSpPr/>
            <p:nvPr/>
          </p:nvCxnSpPr>
          <p:spPr bwMode="auto">
            <a:xfrm flipV="1">
              <a:off x="4314825" y="2695286"/>
              <a:ext cx="266700" cy="95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de seta reta 53"/>
            <p:cNvCxnSpPr/>
            <p:nvPr/>
          </p:nvCxnSpPr>
          <p:spPr bwMode="auto">
            <a:xfrm flipV="1">
              <a:off x="4314825" y="1768186"/>
              <a:ext cx="31750" cy="93472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CaixaDeTexto 54"/>
            <p:cNvSpPr txBox="1"/>
            <p:nvPr/>
          </p:nvSpPr>
          <p:spPr>
            <a:xfrm>
              <a:off x="5153891" y="3841866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nó </a:t>
              </a:r>
              <a:r>
                <a:rPr lang="pt-BR" sz="1400" i="1" dirty="0" err="1" smtClean="0"/>
                <a:t>Obj</a:t>
              </a:r>
              <a:endParaRPr lang="pt-BR" sz="1400" i="1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779818" y="1445030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nó </a:t>
              </a:r>
              <a:r>
                <a:rPr lang="pt-BR" sz="1400" i="1" dirty="0" err="1" smtClean="0"/>
                <a:t>Struct</a:t>
              </a:r>
              <a:endParaRPr lang="pt-BR" sz="1400" i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29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Checando compatibilidade de Tipos</a:t>
            </a:r>
            <a:endParaRPr lang="de-AT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714693" y="1227773"/>
            <a:ext cx="7713027" cy="47111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class </a:t>
            </a:r>
            <a:r>
              <a:rPr lang="de-AT" sz="1200" b="1" dirty="0" smtClean="0">
                <a:latin typeface="Arial" charset="0"/>
              </a:rPr>
              <a:t>Struct</a:t>
            </a:r>
            <a:r>
              <a:rPr lang="de-AT" sz="1200" dirty="0" smtClean="0">
                <a:latin typeface="Arial" charset="0"/>
              </a:rPr>
              <a:t> {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...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verifica se tipo eh referencia (ou seja, vetor)</a:t>
            </a: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public boolean </a:t>
            </a:r>
            <a:r>
              <a:rPr lang="de-AT" sz="1200" b="1" dirty="0" smtClean="0">
                <a:latin typeface="Arial" charset="0"/>
              </a:rPr>
              <a:t>tipoPassadoReferencia</a:t>
            </a:r>
            <a:r>
              <a:rPr lang="de-AT" sz="1200" dirty="0" smtClean="0">
                <a:latin typeface="Arial" charset="0"/>
              </a:rPr>
              <a:t>()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return cat == Vetor;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}	</a:t>
            </a:r>
          </a:p>
          <a:p>
            <a:pPr>
              <a:tabLst>
                <a:tab pos="190500" algn="l"/>
              </a:tabLst>
            </a:pPr>
            <a:endParaRPr lang="de-AT" sz="12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checa se dois tipos sao o mesmo (equivalencia estrutural para vetor e equivalencia de nome pro resto)</a:t>
            </a:r>
            <a:r>
              <a:rPr lang="de-AT" sz="1200" dirty="0" smtClean="0">
                <a:latin typeface="Arial" charset="0"/>
              </a:rPr>
              <a:t>	public boolean </a:t>
            </a:r>
            <a:r>
              <a:rPr lang="de-AT" sz="1200" b="1" dirty="0" smtClean="0">
                <a:latin typeface="Arial" charset="0"/>
              </a:rPr>
              <a:t>igual</a:t>
            </a:r>
            <a:r>
              <a:rPr lang="de-AT" sz="1200" dirty="0" smtClean="0">
                <a:latin typeface="Arial" charset="0"/>
              </a:rPr>
              <a:t> (Struct outro) {	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if (this.cat == Vetor)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return outro.cat == Vetor &amp;&amp; outro.tipoElemento == this.tipoElemento;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else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return outro == this;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}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checa se "this" é assinalável para "dest"</a:t>
            </a: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public boolean </a:t>
            </a:r>
            <a:r>
              <a:rPr lang="de-AT" sz="1200" b="1" dirty="0" smtClean="0">
                <a:latin typeface="Arial" charset="0"/>
              </a:rPr>
              <a:t>assinalavelPara</a:t>
            </a:r>
            <a:r>
              <a:rPr lang="de-AT" sz="1200" dirty="0" smtClean="0">
                <a:latin typeface="Arial" charset="0"/>
              </a:rPr>
              <a:t> (Struct dest)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return this.igual(dest) 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          || this.cat == Vetor &amp;&amp; dest.cat == Vetor &amp;&amp;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	dest.tipoElemento == Tab.semTipo;  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lembre que len(vetor) não define tipo do vetor</a:t>
            </a:r>
            <a:endParaRPr lang="de-AT" sz="12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}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checa se tipos sao compativeis (e.g. em comparacoes)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public boolean </a:t>
            </a:r>
            <a:r>
              <a:rPr lang="de-AT" sz="1200" b="1" dirty="0" smtClean="0">
                <a:latin typeface="Arial" charset="0"/>
              </a:rPr>
              <a:t>compativelCom</a:t>
            </a:r>
            <a:r>
              <a:rPr lang="de-AT" sz="1200" dirty="0" smtClean="0">
                <a:latin typeface="Arial" charset="0"/>
              </a:rPr>
              <a:t> (Struct outro)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	return this.igual(outro);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}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}</a:t>
            </a:r>
            <a:endParaRPr lang="de-AT" sz="12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3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TS como Lista Linear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37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Dadas as declarações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Nós temos a seguinte lista encadeada</a:t>
            </a: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Simples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Ordem é mantida (útil para endereçamento posterior)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Lenta se há muitas declarações (algo </a:t>
            </a: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incomum</a:t>
            </a:r>
            <a:r>
              <a:rPr lang="de-AT" sz="1600" dirty="0" smtClean="0">
                <a:sym typeface="Wingdings" pitchFamily="2" charset="2"/>
              </a:rPr>
              <a:t> em linguagens modernas)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Interface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18833" y="1763713"/>
            <a:ext cx="1642427" cy="7408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const </a:t>
            </a:r>
            <a:r>
              <a:rPr lang="de-AT" sz="1400" b="1" dirty="0" smtClean="0">
                <a:latin typeface="Arial" charset="0"/>
              </a:rPr>
              <a:t>int</a:t>
            </a:r>
            <a:r>
              <a:rPr lang="de-AT" sz="1400" dirty="0" smtClean="0">
                <a:latin typeface="Arial" charset="0"/>
              </a:rPr>
              <a:t>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de-AT" sz="1400" dirty="0" smtClean="0">
                <a:latin typeface="Arial" charset="0"/>
              </a:rPr>
              <a:t> = 10;</a:t>
            </a:r>
            <a:endParaRPr lang="de-AT" sz="14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  <a:endParaRPr lang="de-AT" sz="14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de-AT" sz="1400" dirty="0" smtClean="0">
                <a:latin typeface="Arial" charset="0"/>
              </a:rPr>
              <a:t>() {...}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0893" y="5197793"/>
            <a:ext cx="3150519" cy="9562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public class Tab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public Obj </a:t>
            </a:r>
            <a:r>
              <a:rPr lang="de-AT" sz="1400" b="1" dirty="0" smtClean="0">
                <a:latin typeface="Arial" charset="0"/>
              </a:rPr>
              <a:t>inserir</a:t>
            </a:r>
            <a:r>
              <a:rPr lang="de-AT" sz="1400" dirty="0" smtClean="0">
                <a:latin typeface="Arial" charset="0"/>
              </a:rPr>
              <a:t>(String nome, ...);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public Obj </a:t>
            </a:r>
            <a:r>
              <a:rPr lang="de-AT" sz="1400" b="1" dirty="0" smtClean="0">
                <a:latin typeface="Arial" charset="0"/>
              </a:rPr>
              <a:t>buscar</a:t>
            </a:r>
            <a:r>
              <a:rPr lang="de-AT" sz="1400" dirty="0" smtClean="0">
                <a:latin typeface="Arial" charset="0"/>
              </a:rPr>
              <a:t>(String nome);</a:t>
            </a:r>
            <a:endParaRPr lang="de-AT" sz="1400" dirty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789016" y="3117273"/>
            <a:ext cx="4419600" cy="618032"/>
            <a:chOff x="5722620" y="5379720"/>
            <a:chExt cx="4419600" cy="618032"/>
          </a:xfrm>
        </p:grpSpPr>
        <p:sp>
          <p:nvSpPr>
            <p:cNvPr id="10" name="Retângulo 9"/>
            <p:cNvSpPr/>
            <p:nvPr/>
          </p:nvSpPr>
          <p:spPr bwMode="auto">
            <a:xfrm>
              <a:off x="5722620" y="5379720"/>
              <a:ext cx="662940" cy="6104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n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Cons</a:t>
              </a: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6667500" y="5379720"/>
              <a:ext cx="662940" cy="6104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</p:txBody>
        </p:sp>
        <p:cxnSp>
          <p:nvCxnSpPr>
            <p:cNvPr id="14" name="Conector de seta reta 13"/>
            <p:cNvCxnSpPr>
              <a:endCxn id="13" idx="1"/>
            </p:cNvCxnSpPr>
            <p:nvPr/>
          </p:nvCxnSpPr>
          <p:spPr bwMode="auto">
            <a:xfrm>
              <a:off x="6400800" y="5684926"/>
              <a:ext cx="2667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tângulo 14"/>
            <p:cNvSpPr/>
            <p:nvPr/>
          </p:nvSpPr>
          <p:spPr bwMode="auto">
            <a:xfrm>
              <a:off x="7604760" y="5387340"/>
              <a:ext cx="662940" cy="6104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8534400" y="5387340"/>
              <a:ext cx="662940" cy="6104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600" dirty="0">
                  <a:solidFill>
                    <a:srgbClr val="FF0000"/>
                  </a:solidFill>
                </a:rPr>
                <a:t>c</a:t>
              </a:r>
              <a:endPara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</p:txBody>
        </p:sp>
        <p:cxnSp>
          <p:nvCxnSpPr>
            <p:cNvPr id="17" name="Conector de seta reta 16"/>
            <p:cNvCxnSpPr>
              <a:stCxn id="15" idx="3"/>
              <a:endCxn id="16" idx="1"/>
            </p:cNvCxnSpPr>
            <p:nvPr/>
          </p:nvCxnSpPr>
          <p:spPr bwMode="auto">
            <a:xfrm>
              <a:off x="8267700" y="5692546"/>
              <a:ext cx="2667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Retângulo 17"/>
            <p:cNvSpPr/>
            <p:nvPr/>
          </p:nvSpPr>
          <p:spPr bwMode="auto">
            <a:xfrm>
              <a:off x="9479280" y="5387340"/>
              <a:ext cx="662940" cy="6104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f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Func</a:t>
              </a:r>
              <a:endPara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Conector de seta reta 18"/>
            <p:cNvCxnSpPr>
              <a:endCxn id="18" idx="1"/>
            </p:cNvCxnSpPr>
            <p:nvPr/>
          </p:nvCxnSpPr>
          <p:spPr bwMode="auto">
            <a:xfrm>
              <a:off x="9212580" y="5692546"/>
              <a:ext cx="2667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ector de seta reta 19"/>
            <p:cNvCxnSpPr/>
            <p:nvPr/>
          </p:nvCxnSpPr>
          <p:spPr bwMode="auto">
            <a:xfrm>
              <a:off x="7330440" y="5684926"/>
              <a:ext cx="2667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 autoUpdateAnimBg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30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3413605" cy="299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Tabela de Símbolos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Objetos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Escopos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Tipos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5.	</a:t>
            </a:r>
            <a:r>
              <a:rPr lang="de-AT" sz="2400" dirty="0" smtClean="0">
                <a:solidFill>
                  <a:srgbClr val="FF0000"/>
                </a:solidFill>
              </a:rPr>
              <a:t>Universo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31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Estrutura do Universo</a:t>
            </a:r>
            <a:endParaRPr lang="de-AT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3816113" y="1276009"/>
            <a:ext cx="576097" cy="1941173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nome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tipo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prox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end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nivel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nPars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locais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ultObj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3943316" y="5807133"/>
            <a:ext cx="1015319" cy="463846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tipoElemento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Conector de seta reta 28"/>
          <p:cNvCxnSpPr/>
          <p:nvPr/>
        </p:nvCxnSpPr>
        <p:spPr bwMode="auto">
          <a:xfrm>
            <a:off x="5714889" y="2923309"/>
            <a:ext cx="270164" cy="6511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ector de seta reta 30"/>
          <p:cNvCxnSpPr/>
          <p:nvPr/>
        </p:nvCxnSpPr>
        <p:spPr bwMode="auto">
          <a:xfrm>
            <a:off x="5694107" y="3124200"/>
            <a:ext cx="96983" cy="4502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1" name="Grupo 50"/>
          <p:cNvGrpSpPr/>
          <p:nvPr/>
        </p:nvGrpSpPr>
        <p:grpSpPr>
          <a:xfrm>
            <a:off x="4463813" y="1283629"/>
            <a:ext cx="836840" cy="4531125"/>
            <a:chOff x="4463813" y="1283629"/>
            <a:chExt cx="836840" cy="4531125"/>
          </a:xfrm>
        </p:grpSpPr>
        <p:cxnSp>
          <p:nvCxnSpPr>
            <p:cNvPr id="40" name="Conector reto 39"/>
            <p:cNvCxnSpPr/>
            <p:nvPr/>
          </p:nvCxnSpPr>
          <p:spPr bwMode="auto">
            <a:xfrm flipV="1">
              <a:off x="4710435" y="1801091"/>
              <a:ext cx="374072" cy="69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Retângulo 32"/>
            <p:cNvSpPr/>
            <p:nvPr/>
          </p:nvSpPr>
          <p:spPr bwMode="auto">
            <a:xfrm>
              <a:off x="4463813" y="1283629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Tipo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“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/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7" name="Conector de seta reta 46"/>
            <p:cNvCxnSpPr>
              <a:endCxn id="43" idx="0"/>
            </p:cNvCxnSpPr>
            <p:nvPr/>
          </p:nvCxnSpPr>
          <p:spPr bwMode="auto">
            <a:xfrm>
              <a:off x="5091434" y="1794164"/>
              <a:ext cx="209219" cy="40205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0" name="Grupo 59"/>
          <p:cNvGrpSpPr/>
          <p:nvPr/>
        </p:nvGrpSpPr>
        <p:grpSpPr>
          <a:xfrm>
            <a:off x="5587405" y="3541920"/>
            <a:ext cx="835284" cy="2279068"/>
            <a:chOff x="5587405" y="3541920"/>
            <a:chExt cx="835284" cy="2279068"/>
          </a:xfrm>
        </p:grpSpPr>
        <p:sp>
          <p:nvSpPr>
            <p:cNvPr id="25" name="Retângulo 24"/>
            <p:cNvSpPr/>
            <p:nvPr/>
          </p:nvSpPr>
          <p:spPr bwMode="auto">
            <a:xfrm>
              <a:off x="5587405" y="3541920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“</a:t>
              </a:r>
              <a:r>
                <a:rPr lang="pt-BR" sz="1200" dirty="0" err="1" smtClean="0"/>
                <a:t>vet</a:t>
              </a:r>
              <a:r>
                <a:rPr lang="pt-BR" sz="1200" dirty="0" smtClean="0"/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/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-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3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1" name="Conector reto 60"/>
            <p:cNvCxnSpPr/>
            <p:nvPr/>
          </p:nvCxnSpPr>
          <p:spPr bwMode="auto">
            <a:xfrm flipV="1">
              <a:off x="5853435" y="4094018"/>
              <a:ext cx="374072" cy="69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de seta reta 62"/>
            <p:cNvCxnSpPr>
              <a:endCxn id="45" idx="0"/>
            </p:cNvCxnSpPr>
            <p:nvPr/>
          </p:nvCxnSpPr>
          <p:spPr bwMode="auto">
            <a:xfrm>
              <a:off x="6220579" y="4094018"/>
              <a:ext cx="202110" cy="172697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3" name="Grupo 52"/>
          <p:cNvGrpSpPr/>
          <p:nvPr/>
        </p:nvGrpSpPr>
        <p:grpSpPr>
          <a:xfrm>
            <a:off x="6615441" y="1001684"/>
            <a:ext cx="1018302" cy="4819310"/>
            <a:chOff x="6615441" y="1001684"/>
            <a:chExt cx="1018302" cy="4819310"/>
          </a:xfrm>
        </p:grpSpPr>
        <p:sp>
          <p:nvSpPr>
            <p:cNvPr id="38" name="Retângulo 37"/>
            <p:cNvSpPr/>
            <p:nvPr/>
          </p:nvSpPr>
          <p:spPr bwMode="auto">
            <a:xfrm>
              <a:off x="6698524" y="1283629"/>
              <a:ext cx="547403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Var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“</a:t>
              </a:r>
              <a:r>
                <a:rPr lang="pt-BR" sz="1200" dirty="0" err="1" smtClean="0"/>
                <a:t>null</a:t>
              </a:r>
              <a:r>
                <a:rPr lang="pt-BR" sz="1200" dirty="0" smtClean="0"/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615441" y="1001684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solidFill>
                    <a:srgbClr val="FF0000"/>
                  </a:solidFill>
                </a:rPr>
                <a:t>semObj</a:t>
              </a:r>
              <a:endParaRPr lang="pt-BR" sz="1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 bwMode="auto">
            <a:xfrm>
              <a:off x="7093417" y="1814945"/>
              <a:ext cx="540326" cy="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ector de seta reta 65"/>
            <p:cNvCxnSpPr>
              <a:endCxn id="26" idx="0"/>
            </p:cNvCxnSpPr>
            <p:nvPr/>
          </p:nvCxnSpPr>
          <p:spPr bwMode="auto">
            <a:xfrm flipH="1">
              <a:off x="7613402" y="1814946"/>
              <a:ext cx="13413" cy="40060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9" name="Grupo 58"/>
          <p:cNvGrpSpPr/>
          <p:nvPr/>
        </p:nvGrpSpPr>
        <p:grpSpPr>
          <a:xfrm>
            <a:off x="6152274" y="5820988"/>
            <a:ext cx="1108325" cy="487680"/>
            <a:chOff x="6152274" y="5820988"/>
            <a:chExt cx="1108325" cy="487680"/>
          </a:xfrm>
        </p:grpSpPr>
        <p:sp>
          <p:nvSpPr>
            <p:cNvPr id="45" name="Retângulo 44"/>
            <p:cNvSpPr/>
            <p:nvPr/>
          </p:nvSpPr>
          <p:spPr bwMode="auto">
            <a:xfrm>
              <a:off x="6152274" y="5820988"/>
              <a:ext cx="540830" cy="487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Vetor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2" name="Conector de seta reta 71"/>
            <p:cNvCxnSpPr>
              <a:endCxn id="26" idx="1"/>
            </p:cNvCxnSpPr>
            <p:nvPr/>
          </p:nvCxnSpPr>
          <p:spPr bwMode="auto">
            <a:xfrm flipV="1">
              <a:off x="6463035" y="6064834"/>
              <a:ext cx="797564" cy="10736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upo 53"/>
          <p:cNvGrpSpPr/>
          <p:nvPr/>
        </p:nvGrpSpPr>
        <p:grpSpPr>
          <a:xfrm>
            <a:off x="5264626" y="1008610"/>
            <a:ext cx="1433936" cy="4810299"/>
            <a:chOff x="5264626" y="1008610"/>
            <a:chExt cx="1433936" cy="4810299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5573549" y="1283629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Func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“</a:t>
              </a:r>
              <a:r>
                <a:rPr lang="pt-BR" sz="1200" dirty="0" err="1" smtClean="0"/>
                <a:t>len</a:t>
              </a:r>
              <a:r>
                <a:rPr lang="pt-BR" sz="1200" dirty="0" smtClean="0"/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-</a:t>
              </a: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>
              <a:off x="5851328" y="1977049"/>
              <a:ext cx="847234" cy="1107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57" name="Conector reto 56"/>
            <p:cNvCxnSpPr/>
            <p:nvPr/>
          </p:nvCxnSpPr>
          <p:spPr bwMode="auto">
            <a:xfrm flipV="1">
              <a:off x="5451630" y="1794170"/>
              <a:ext cx="374072" cy="69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de seta reta 57"/>
            <p:cNvCxnSpPr/>
            <p:nvPr/>
          </p:nvCxnSpPr>
          <p:spPr bwMode="auto">
            <a:xfrm flipH="1">
              <a:off x="5417017" y="1808018"/>
              <a:ext cx="34636" cy="40108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5" name="CaixaDeTexto 74"/>
            <p:cNvSpPr txBox="1"/>
            <p:nvPr/>
          </p:nvSpPr>
          <p:spPr>
            <a:xfrm>
              <a:off x="5264626" y="1008610"/>
              <a:ext cx="1095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solidFill>
                    <a:srgbClr val="FF0000"/>
                  </a:solidFill>
                </a:rPr>
                <a:t>objTamVetor</a:t>
              </a:r>
              <a:endParaRPr lang="pt-BR" sz="1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980616" y="5814754"/>
            <a:ext cx="662361" cy="766360"/>
            <a:chOff x="4980616" y="5814754"/>
            <a:chExt cx="662361" cy="766360"/>
          </a:xfrm>
        </p:grpSpPr>
        <p:sp>
          <p:nvSpPr>
            <p:cNvPr id="43" name="Retângulo 42"/>
            <p:cNvSpPr/>
            <p:nvPr/>
          </p:nvSpPr>
          <p:spPr bwMode="auto">
            <a:xfrm>
              <a:off x="5030238" y="5814754"/>
              <a:ext cx="540830" cy="487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Int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980616" y="627333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solidFill>
                    <a:srgbClr val="FF0000"/>
                  </a:solidFill>
                </a:rPr>
                <a:t>tipoInt</a:t>
              </a:r>
              <a:endParaRPr lang="pt-BR" sz="1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231970" y="5820994"/>
            <a:ext cx="783933" cy="780902"/>
            <a:chOff x="7231970" y="5820994"/>
            <a:chExt cx="783933" cy="780902"/>
          </a:xfrm>
        </p:grpSpPr>
        <p:sp>
          <p:nvSpPr>
            <p:cNvPr id="26" name="Retângulo 25"/>
            <p:cNvSpPr/>
            <p:nvPr/>
          </p:nvSpPr>
          <p:spPr bwMode="auto">
            <a:xfrm>
              <a:off x="7260599" y="5820994"/>
              <a:ext cx="705605" cy="487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Nenhum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7231970" y="6294119"/>
              <a:ext cx="783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solidFill>
                    <a:srgbClr val="FF0000"/>
                  </a:solidFill>
                </a:rPr>
                <a:t>semTipo</a:t>
              </a:r>
              <a:endParaRPr lang="pt-BR" sz="14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299057" y="2065971"/>
            <a:ext cx="3524798" cy="360316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// constroi universo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public static void </a:t>
            </a:r>
            <a:r>
              <a:rPr lang="de-AT" sz="1200" b="1" dirty="0" smtClean="0">
                <a:latin typeface="Arial" charset="0"/>
              </a:rPr>
              <a:t>iniciar</a:t>
            </a:r>
            <a:r>
              <a:rPr lang="de-AT" sz="1200" dirty="0" smtClean="0">
                <a:latin typeface="Arial" charset="0"/>
              </a:rPr>
              <a:t> () {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escopoAtual = new Escopo("Universo");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escopoAtual.acima = null;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nivelAtual = -1;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	// tipos pre-definidos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tipoInt = new Struct(Struct.Int);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semTipo = new Struct(Struct.Nenhum</a:t>
            </a:r>
            <a:r>
              <a:rPr lang="de-AT" sz="1200" dirty="0" smtClean="0">
                <a:latin typeface="Arial" charset="0"/>
              </a:rPr>
              <a:t>);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 // </a:t>
            </a: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void </a:t>
            </a:r>
            <a:endParaRPr lang="de-AT" sz="12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inserir(Obj.Tipo, "int", tipoInt); 	inserir(Obj.Tipo, "void", semTipo);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solidFill>
                  <a:srgbClr val="006600"/>
                </a:solidFill>
                <a:latin typeface="Arial" charset="0"/>
              </a:rPr>
              <a:t>	// objetos pre-definidos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semObj = new Obj(Obj.Var, "null", semTipo);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objTamVetor = inserir(Obj.Func, "len", tipoInt);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Obj o = new Obj(Obj.Var, "vet", new 			Struct(Struct.Vetor, semTipo));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ObjTamVetor.adicionaALocais(o);	</a:t>
            </a: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}</a:t>
            </a:r>
            <a:endParaRPr lang="de-AT" sz="1200" dirty="0">
              <a:latin typeface="Arial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7793052" y="1269775"/>
            <a:ext cx="786064" cy="4549134"/>
            <a:chOff x="7793052" y="1269775"/>
            <a:chExt cx="786064" cy="4549134"/>
          </a:xfrm>
        </p:grpSpPr>
        <p:sp>
          <p:nvSpPr>
            <p:cNvPr id="32" name="Retângulo 31"/>
            <p:cNvSpPr/>
            <p:nvPr/>
          </p:nvSpPr>
          <p:spPr bwMode="auto">
            <a:xfrm>
              <a:off x="8038286" y="1269775"/>
              <a:ext cx="540830" cy="1941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Tipo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“</a:t>
              </a:r>
              <a:r>
                <a:rPr lang="pt-BR" sz="1200" dirty="0" err="1" smtClean="0"/>
                <a:t>void</a:t>
              </a:r>
              <a:r>
                <a:rPr lang="pt-BR" sz="1200" dirty="0" smtClean="0"/>
                <a:t>”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2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0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-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 smtClean="0"/>
                <a:t>/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dirty="0"/>
                <a:t>/</a:t>
              </a:r>
              <a:endPara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4" name="Conector reto 33"/>
            <p:cNvCxnSpPr/>
            <p:nvPr/>
          </p:nvCxnSpPr>
          <p:spPr bwMode="auto">
            <a:xfrm flipV="1">
              <a:off x="7827665" y="1794170"/>
              <a:ext cx="374072" cy="69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ector de seta reta 36"/>
            <p:cNvCxnSpPr/>
            <p:nvPr/>
          </p:nvCxnSpPr>
          <p:spPr bwMode="auto">
            <a:xfrm flipH="1">
              <a:off x="7793052" y="1808018"/>
              <a:ext cx="34636" cy="40108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2" name="Conector de seta reta 41"/>
          <p:cNvCxnSpPr/>
          <p:nvPr/>
        </p:nvCxnSpPr>
        <p:spPr bwMode="auto">
          <a:xfrm>
            <a:off x="7086600" y="1974273"/>
            <a:ext cx="941998" cy="69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719425" y="194733"/>
            <a:ext cx="4077442" cy="1837267"/>
            <a:chOff x="4719425" y="194733"/>
            <a:chExt cx="4077442" cy="1837267"/>
          </a:xfrm>
        </p:grpSpPr>
        <p:cxnSp>
          <p:nvCxnSpPr>
            <p:cNvPr id="39" name="Conector de seta reta 38"/>
            <p:cNvCxnSpPr/>
            <p:nvPr/>
          </p:nvCxnSpPr>
          <p:spPr bwMode="auto">
            <a:xfrm flipV="1">
              <a:off x="4719425" y="1964267"/>
              <a:ext cx="563775" cy="51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Conector de seta reta 63"/>
            <p:cNvCxnSpPr/>
            <p:nvPr/>
          </p:nvCxnSpPr>
          <p:spPr bwMode="auto">
            <a:xfrm flipH="1" flipV="1">
              <a:off x="5266267" y="211667"/>
              <a:ext cx="8466" cy="17695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Conector de seta reta 68"/>
            <p:cNvCxnSpPr/>
            <p:nvPr/>
          </p:nvCxnSpPr>
          <p:spPr bwMode="auto">
            <a:xfrm flipV="1">
              <a:off x="5278225" y="194733"/>
              <a:ext cx="3518642" cy="1362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Conector de seta reta 70"/>
            <p:cNvCxnSpPr/>
            <p:nvPr/>
          </p:nvCxnSpPr>
          <p:spPr bwMode="auto">
            <a:xfrm flipH="1">
              <a:off x="8771467" y="203200"/>
              <a:ext cx="8467" cy="1828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Conector de seta reta 79"/>
            <p:cNvCxnSpPr/>
            <p:nvPr/>
          </p:nvCxnSpPr>
          <p:spPr bwMode="auto">
            <a:xfrm flipH="1">
              <a:off x="8415867" y="2023533"/>
              <a:ext cx="34713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32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Interface da Tabela de Símbolos</a:t>
            </a:r>
            <a:endParaRPr lang="de-AT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699453" y="1441133"/>
            <a:ext cx="5084820" cy="48342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public class </a:t>
            </a:r>
            <a:r>
              <a:rPr lang="de-AT" sz="1400" b="1" dirty="0" smtClean="0">
                <a:latin typeface="Arial" charset="0"/>
              </a:rPr>
              <a:t>Tab</a:t>
            </a:r>
            <a:r>
              <a:rPr lang="de-AT" sz="1400" dirty="0" smtClean="0">
                <a:latin typeface="Arial" charset="0"/>
              </a:rPr>
              <a:t> {	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escopos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Escopo </a:t>
            </a:r>
            <a:r>
              <a:rPr lang="de-AT" sz="1400" b="1" dirty="0" smtClean="0">
                <a:latin typeface="Arial" charset="0"/>
              </a:rPr>
              <a:t>escopoAtual</a:t>
            </a:r>
            <a:r>
              <a:rPr lang="de-AT" sz="1400" dirty="0" smtClean="0">
                <a:latin typeface="Arial" charset="0"/>
              </a:rPr>
              <a:t>; 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escopo atual (topo)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int </a:t>
            </a:r>
            <a:r>
              <a:rPr lang="de-AT" sz="1400" b="1" dirty="0" smtClean="0">
                <a:latin typeface="Arial" charset="0"/>
              </a:rPr>
              <a:t>nivelAtual</a:t>
            </a:r>
            <a:r>
              <a:rPr lang="de-AT" sz="1400" dirty="0" smtClean="0">
                <a:latin typeface="Arial" charset="0"/>
              </a:rPr>
              <a:t>; 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nivel do escopo atual</a:t>
            </a:r>
          </a:p>
          <a:p>
            <a:pPr>
              <a:tabLst>
                <a:tab pos="190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    // parser que usa tabela de símbolos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    Parser parser;</a:t>
            </a:r>
          </a:p>
          <a:p>
            <a:pPr>
              <a:tabLst>
                <a:tab pos="190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tipos &amp; objetos pré-definidos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Struct </a:t>
            </a:r>
            <a:r>
              <a:rPr lang="de-AT" sz="1400" b="1" dirty="0" smtClean="0">
                <a:latin typeface="Arial" charset="0"/>
              </a:rPr>
              <a:t>tipoInt</a:t>
            </a:r>
            <a:r>
              <a:rPr lang="de-AT" sz="1400" dirty="0" smtClean="0">
                <a:latin typeface="Arial" charset="0"/>
              </a:rPr>
              <a:t>; 	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Tipo int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Struct </a:t>
            </a:r>
            <a:r>
              <a:rPr lang="de-AT" sz="1400" b="1" dirty="0" smtClean="0">
                <a:latin typeface="Arial" charset="0"/>
              </a:rPr>
              <a:t>semTipo</a:t>
            </a:r>
            <a:r>
              <a:rPr lang="de-AT" sz="1400" dirty="0" smtClean="0">
                <a:latin typeface="Arial" charset="0"/>
              </a:rPr>
              <a:t>;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Tipo void</a:t>
            </a:r>
            <a:endParaRPr lang="de-AT" sz="14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Obj </a:t>
            </a:r>
            <a:r>
              <a:rPr lang="de-AT" sz="1400" b="1" dirty="0" smtClean="0">
                <a:latin typeface="Arial" charset="0"/>
              </a:rPr>
              <a:t>objTamVetor</a:t>
            </a:r>
            <a:r>
              <a:rPr lang="de-AT" sz="1400" dirty="0" smtClean="0">
                <a:latin typeface="Arial" charset="0"/>
              </a:rPr>
              <a:t>; 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Func len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static Obj </a:t>
            </a:r>
            <a:r>
              <a:rPr lang="de-AT" sz="1400" b="1" dirty="0" smtClean="0">
                <a:latin typeface="Arial" charset="0"/>
              </a:rPr>
              <a:t>semObj</a:t>
            </a:r>
            <a:r>
              <a:rPr lang="de-AT" sz="1400" dirty="0" smtClean="0">
                <a:latin typeface="Arial" charset="0"/>
              </a:rPr>
              <a:t>;	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exceção</a:t>
            </a:r>
            <a:endParaRPr lang="de-AT" sz="14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métodos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    public void </a:t>
            </a:r>
            <a:r>
              <a:rPr lang="de-AT" sz="1400" b="1" dirty="0" smtClean="0">
                <a:latin typeface="Arial" charset="0"/>
              </a:rPr>
              <a:t>Tab</a:t>
            </a:r>
            <a:r>
              <a:rPr lang="de-AT" sz="1400" dirty="0" smtClean="0">
                <a:latin typeface="Arial" charset="0"/>
              </a:rPr>
              <a:t> (Parser parser) {...};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public void </a:t>
            </a:r>
            <a:r>
              <a:rPr lang="de-AT" sz="1400" b="1" dirty="0" smtClean="0">
                <a:latin typeface="Arial" charset="0"/>
              </a:rPr>
              <a:t>iniciar</a:t>
            </a:r>
            <a:r>
              <a:rPr lang="de-AT" sz="1400" dirty="0" smtClean="0">
                <a:latin typeface="Arial" charset="0"/>
              </a:rPr>
              <a:t> () {...}  	</a:t>
            </a:r>
            <a:r>
              <a:rPr lang="de-AT" sz="1400" dirty="0" smtClean="0">
                <a:solidFill>
                  <a:srgbClr val="006600"/>
                </a:solidFill>
                <a:latin typeface="Arial" charset="0"/>
              </a:rPr>
              <a:t>// constroi universo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Obj </a:t>
            </a:r>
            <a:r>
              <a:rPr lang="de-AT" sz="1400" b="1" dirty="0" smtClean="0">
                <a:latin typeface="Arial" charset="0"/>
              </a:rPr>
              <a:t>inserir</a:t>
            </a:r>
            <a:r>
              <a:rPr lang="de-AT" sz="1400" dirty="0" smtClean="0">
                <a:latin typeface="Arial" charset="0"/>
              </a:rPr>
              <a:t> (int cat, String nome, Struct tipo) {...}</a:t>
            </a:r>
          </a:p>
          <a:p>
            <a:pPr>
              <a:tabLst>
                <a:tab pos="190500" algn="l"/>
              </a:tabLst>
            </a:pPr>
            <a:r>
              <a:rPr lang="en-US" sz="1400" dirty="0" smtClean="0">
                <a:latin typeface="Arial" charset="0"/>
              </a:rPr>
              <a:t>	</a:t>
            </a:r>
            <a:r>
              <a:rPr lang="en-US" sz="1400" dirty="0" err="1" smtClean="0">
                <a:latin typeface="Arial" charset="0"/>
              </a:rPr>
              <a:t>Obj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b="1" dirty="0" err="1" smtClean="0">
                <a:latin typeface="Arial" charset="0"/>
              </a:rPr>
              <a:t>buscar</a:t>
            </a:r>
            <a:r>
              <a:rPr lang="en-US" sz="1400" dirty="0" smtClean="0">
                <a:latin typeface="Arial" charset="0"/>
              </a:rPr>
              <a:t> (String </a:t>
            </a:r>
            <a:r>
              <a:rPr lang="en-US" sz="1400" dirty="0" err="1" smtClean="0">
                <a:latin typeface="Arial" charset="0"/>
              </a:rPr>
              <a:t>nome</a:t>
            </a:r>
            <a:r>
              <a:rPr lang="en-US" sz="1400" dirty="0" smtClean="0">
                <a:latin typeface="Arial" charset="0"/>
              </a:rPr>
              <a:t>) {…}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void </a:t>
            </a:r>
            <a:r>
              <a:rPr lang="de-AT" sz="1400" b="1" dirty="0" smtClean="0">
                <a:latin typeface="Arial" charset="0"/>
              </a:rPr>
              <a:t>abrirEscopo</a:t>
            </a:r>
            <a:r>
              <a:rPr lang="de-AT" sz="1400" dirty="0" smtClean="0">
                <a:latin typeface="Arial" charset="0"/>
              </a:rPr>
              <a:t> (String nome) {...}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void </a:t>
            </a:r>
            <a:r>
              <a:rPr lang="de-AT" sz="1400" b="1" dirty="0" smtClean="0">
                <a:latin typeface="Arial" charset="0"/>
              </a:rPr>
              <a:t>fecharEscopo</a:t>
            </a:r>
            <a:r>
              <a:rPr lang="de-AT" sz="1400" dirty="0" smtClean="0">
                <a:latin typeface="Arial" charset="0"/>
              </a:rPr>
              <a:t> () {...}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4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3413605" cy="299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smtClean="0">
                <a:solidFill>
                  <a:srgbClr val="FF0000"/>
                </a:solidFill>
              </a:rPr>
              <a:t>Tabela de Símbolos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2.	</a:t>
            </a:r>
            <a:r>
              <a:rPr lang="de-AT" sz="2400" dirty="0" smtClean="0">
                <a:solidFill>
                  <a:srgbClr val="FF0000"/>
                </a:solidFill>
              </a:rPr>
              <a:t>Objetos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Escopos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4.	</a:t>
            </a:r>
            <a:r>
              <a:rPr lang="de-AT" sz="2400" dirty="0" smtClean="0"/>
              <a:t>Tipos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5.	</a:t>
            </a:r>
            <a:r>
              <a:rPr lang="de-AT" sz="2400" dirty="0" smtClean="0"/>
              <a:t>Universo</a:t>
            </a:r>
            <a:endParaRPr lang="de-AT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5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Objetos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54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Todo o nome declarado é armazenado como um nó </a:t>
            </a:r>
            <a:r>
              <a:rPr lang="de-AT" sz="1600" i="1" dirty="0" smtClean="0"/>
              <a:t>objeto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Categorias de Objetos em microC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Constantes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Variáveis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Tipos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Funções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Programa</a:t>
            </a:r>
            <a:endParaRPr lang="de-AT" sz="1600" dirty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Informação necessária para objetos</a:t>
            </a: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Todos os objetos</a:t>
            </a:r>
            <a:r>
              <a:rPr lang="de-AT" sz="1600" dirty="0" smtClean="0">
                <a:sym typeface="Wingdings" pitchFamily="2" charset="2"/>
              </a:rPr>
              <a:t>: nome, tipo (em microC), categoria, ponteiro pro próximo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Constantes</a:t>
            </a:r>
            <a:r>
              <a:rPr lang="de-AT" sz="1600" dirty="0" smtClean="0">
                <a:sym typeface="Wingdings" pitchFamily="2" charset="2"/>
              </a:rPr>
              <a:t>: valor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Variáveis</a:t>
            </a:r>
            <a:r>
              <a:rPr lang="de-AT" sz="1600" dirty="0" smtClean="0">
                <a:sym typeface="Wingdings" pitchFamily="2" charset="2"/>
              </a:rPr>
              <a:t>: endereço, nível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Tipos</a:t>
            </a:r>
            <a:r>
              <a:rPr lang="de-AT" sz="1600" dirty="0" smtClean="0">
                <a:sym typeface="Wingdings" pitchFamily="2" charset="2"/>
              </a:rPr>
              <a:t>: -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Funções</a:t>
            </a:r>
            <a:r>
              <a:rPr lang="de-AT" sz="1600" dirty="0" smtClean="0">
                <a:sym typeface="Wingdings" pitchFamily="2" charset="2"/>
              </a:rPr>
              <a:t>: endereço, número de parâmetros, objetos locais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Programa</a:t>
            </a:r>
            <a:r>
              <a:rPr lang="de-AT" sz="1600" dirty="0" smtClean="0">
                <a:sym typeface="Wingdings" pitchFamily="2" charset="2"/>
              </a:rPr>
              <a:t>: -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30333" y="2500313"/>
            <a:ext cx="1408056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s</a:t>
            </a:r>
            <a:r>
              <a:rPr lang="de-AT" sz="1400" dirty="0" smtClean="0">
                <a:latin typeface="Arial" charset="0"/>
              </a:rPr>
              <a:t>tatic final int</a:t>
            </a:r>
            <a:endParaRPr lang="de-AT" sz="1400" dirty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Const 	= 0,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Var 	= 1,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Tipo 	= 2,</a:t>
            </a:r>
          </a:p>
          <a:p>
            <a:pPr>
              <a:tabLst>
                <a:tab pos="190500" algn="l"/>
              </a:tabLst>
            </a:pPr>
            <a:r>
              <a:rPr lang="de-AT" sz="1400" dirty="0" smtClean="0">
                <a:latin typeface="Arial" charset="0"/>
              </a:rPr>
              <a:t>	Func 	= 3,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Prog	= 4;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 autoUpdateAnimBg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6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Classe Obj</a:t>
            </a:r>
            <a:endParaRPr lang="de-AT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775653" y="1220153"/>
            <a:ext cx="4809807" cy="26798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class Obj {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static final int Const = 0, Var = 1, Tipo = 2, Func = 3, Prog = 4;	</a:t>
            </a:r>
          </a:p>
          <a:p>
            <a:pPr>
              <a:tabLst>
                <a:tab pos="190500" algn="l"/>
              </a:tabLst>
            </a:pPr>
            <a:endParaRPr lang="de-AT" sz="1200" dirty="0">
              <a:latin typeface="Arial" charset="0"/>
            </a:endParaRPr>
          </a:p>
          <a:p>
            <a:pPr>
              <a:tabLst>
                <a:tab pos="190500" algn="l"/>
              </a:tabLst>
            </a:pPr>
            <a:r>
              <a:rPr lang="de-AT" sz="1200" dirty="0" smtClean="0">
                <a:latin typeface="Arial" charset="0"/>
              </a:rPr>
              <a:t>	int </a:t>
            </a:r>
            <a:r>
              <a:rPr lang="de-AT" sz="1200" b="1" dirty="0" smtClean="0">
                <a:latin typeface="Arial" charset="0"/>
              </a:rPr>
              <a:t>cat</a:t>
            </a:r>
            <a:r>
              <a:rPr lang="de-AT" sz="1200" dirty="0" smtClean="0">
                <a:latin typeface="Arial" charset="0"/>
              </a:rPr>
              <a:t>; 		// Const, Var, Tipo, Func, Prog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String </a:t>
            </a:r>
            <a:r>
              <a:rPr lang="de-AT" sz="1200" b="1" dirty="0" smtClean="0">
                <a:latin typeface="Arial" charset="0"/>
              </a:rPr>
              <a:t>nome</a:t>
            </a:r>
            <a:r>
              <a:rPr lang="de-AT" sz="1200" dirty="0" smtClean="0">
                <a:latin typeface="Arial" charset="0"/>
              </a:rPr>
              <a:t>;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Struct </a:t>
            </a:r>
            <a:r>
              <a:rPr lang="de-AT" sz="1200" b="1" dirty="0" smtClean="0">
                <a:latin typeface="Arial" charset="0"/>
              </a:rPr>
              <a:t>tipo</a:t>
            </a:r>
            <a:r>
              <a:rPr lang="de-AT" sz="1200" dirty="0" smtClean="0">
                <a:latin typeface="Arial" charset="0"/>
              </a:rPr>
              <a:t>;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Obj </a:t>
            </a:r>
            <a:r>
              <a:rPr lang="de-AT" sz="1200" b="1" dirty="0" smtClean="0">
                <a:latin typeface="Arial" charset="0"/>
              </a:rPr>
              <a:t>prox</a:t>
            </a:r>
            <a:r>
              <a:rPr lang="de-AT" sz="1200" dirty="0" smtClean="0">
                <a:latin typeface="Arial" charset="0"/>
              </a:rPr>
              <a:t>;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int </a:t>
            </a:r>
            <a:r>
              <a:rPr lang="de-AT" sz="1200" b="1" dirty="0" smtClean="0">
                <a:latin typeface="Arial" charset="0"/>
              </a:rPr>
              <a:t>val</a:t>
            </a:r>
            <a:r>
              <a:rPr lang="de-AT" sz="1200" dirty="0" smtClean="0">
                <a:latin typeface="Arial" charset="0"/>
              </a:rPr>
              <a:t>; 		// valor pra Const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int </a:t>
            </a:r>
            <a:r>
              <a:rPr lang="de-AT" sz="1200" b="1" dirty="0" smtClean="0">
                <a:latin typeface="Arial" charset="0"/>
              </a:rPr>
              <a:t>end</a:t>
            </a:r>
            <a:r>
              <a:rPr lang="de-AT" sz="1200" dirty="0" smtClean="0">
                <a:latin typeface="Arial" charset="0"/>
              </a:rPr>
              <a:t>; 		// Endereco pra Var e Funcao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int </a:t>
            </a:r>
            <a:r>
              <a:rPr lang="de-AT" sz="1200" b="1" dirty="0" smtClean="0">
                <a:latin typeface="Arial" charset="0"/>
              </a:rPr>
              <a:t>nivel</a:t>
            </a:r>
            <a:r>
              <a:rPr lang="de-AT" sz="1200" dirty="0" smtClean="0">
                <a:latin typeface="Arial" charset="0"/>
              </a:rPr>
              <a:t>;		// Var: 0 = global, 1 = local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int </a:t>
            </a:r>
            <a:r>
              <a:rPr lang="de-AT" sz="1200" b="1" dirty="0" smtClean="0">
                <a:latin typeface="Arial" charset="0"/>
              </a:rPr>
              <a:t>nPars</a:t>
            </a:r>
            <a:r>
              <a:rPr lang="de-AT" sz="1200" dirty="0" smtClean="0">
                <a:latin typeface="Arial" charset="0"/>
              </a:rPr>
              <a:t>; 		// Func: nro de parametros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Obj </a:t>
            </a:r>
            <a:r>
              <a:rPr lang="de-AT" sz="1200" b="1" dirty="0" smtClean="0">
                <a:latin typeface="Arial" charset="0"/>
              </a:rPr>
              <a:t>locais</a:t>
            </a:r>
            <a:r>
              <a:rPr lang="de-AT" sz="1200" dirty="0" smtClean="0">
                <a:latin typeface="Arial" charset="0"/>
              </a:rPr>
              <a:t>; 	// Func: parametros locais	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	</a:t>
            </a:r>
            <a:r>
              <a:rPr lang="de-AT" sz="1200" dirty="0" smtClean="0">
                <a:latin typeface="Arial" charset="0"/>
              </a:rPr>
              <a:t>Obj </a:t>
            </a:r>
            <a:r>
              <a:rPr lang="de-AT" sz="1200" b="1" dirty="0" smtClean="0">
                <a:latin typeface="Arial" charset="0"/>
              </a:rPr>
              <a:t>ultObj</a:t>
            </a:r>
            <a:r>
              <a:rPr lang="de-AT" sz="1200" dirty="0" smtClean="0">
                <a:latin typeface="Arial" charset="0"/>
              </a:rPr>
              <a:t>; 	// Func: ultimo Obj em locais</a:t>
            </a:r>
          </a:p>
          <a:p>
            <a:pPr>
              <a:tabLst>
                <a:tab pos="190500" algn="l"/>
              </a:tabLst>
            </a:pPr>
            <a:r>
              <a:rPr lang="de-AT" sz="1200" dirty="0">
                <a:latin typeface="Arial" charset="0"/>
              </a:rPr>
              <a:t>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381433" y="3661093"/>
            <a:ext cx="1825307" cy="7408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const 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de-AT" sz="1400" dirty="0" smtClean="0">
                <a:latin typeface="Arial" charset="0"/>
              </a:rPr>
              <a:t> = 10;</a:t>
            </a:r>
            <a:endParaRPr lang="de-AT" sz="14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;</a:t>
            </a:r>
            <a:endParaRPr lang="de-AT" sz="14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de-AT" sz="1400" dirty="0" smtClean="0">
                <a:latin typeface="Arial" charset="0"/>
              </a:rPr>
              <a:t>(int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de-AT" sz="1400" dirty="0" smtClean="0">
                <a:latin typeface="Arial" charset="0"/>
              </a:rPr>
              <a:t>, 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y</a:t>
            </a:r>
            <a:r>
              <a:rPr lang="de-AT" sz="1400" dirty="0" smtClean="0">
                <a:latin typeface="Arial" charset="0"/>
              </a:rPr>
              <a:t>) {...}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417320" y="410718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769620" y="4099560"/>
            <a:ext cx="576097" cy="1941173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nome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tipo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prox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end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nivel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nPars</a:t>
            </a:r>
            <a:endParaRPr lang="pt-BR" sz="1200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locais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ultObj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2194560" y="410718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-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2987040" y="410718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764280" y="410718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4541520" y="410718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f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 smtClean="0"/>
              <a:t>Void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5334000" y="472440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6111240" y="4724400"/>
            <a:ext cx="540830" cy="1941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err="1"/>
              <a:t>I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nt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 smtClean="0"/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lang="pt-B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dirty="0"/>
              <a:t>/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Conector de seta reta 25"/>
          <p:cNvCxnSpPr/>
          <p:nvPr/>
        </p:nvCxnSpPr>
        <p:spPr bwMode="auto">
          <a:xfrm flipV="1">
            <a:off x="1562100" y="478536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de seta reta 26"/>
          <p:cNvCxnSpPr/>
          <p:nvPr/>
        </p:nvCxnSpPr>
        <p:spPr bwMode="auto">
          <a:xfrm flipV="1">
            <a:off x="2354580" y="479298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ector de seta reta 27"/>
          <p:cNvCxnSpPr/>
          <p:nvPr/>
        </p:nvCxnSpPr>
        <p:spPr bwMode="auto">
          <a:xfrm flipV="1">
            <a:off x="3147060" y="477774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ector de seta reta 28"/>
          <p:cNvCxnSpPr/>
          <p:nvPr/>
        </p:nvCxnSpPr>
        <p:spPr bwMode="auto">
          <a:xfrm flipV="1">
            <a:off x="3916680" y="478536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/>
          <p:nvPr/>
        </p:nvCxnSpPr>
        <p:spPr bwMode="auto">
          <a:xfrm flipV="1">
            <a:off x="4701540" y="571500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ector de seta reta 30"/>
          <p:cNvCxnSpPr/>
          <p:nvPr/>
        </p:nvCxnSpPr>
        <p:spPr bwMode="auto">
          <a:xfrm>
            <a:off x="4701540" y="5905500"/>
            <a:ext cx="1402080" cy="220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de seta reta 32"/>
          <p:cNvCxnSpPr/>
          <p:nvPr/>
        </p:nvCxnSpPr>
        <p:spPr bwMode="auto">
          <a:xfrm flipV="1">
            <a:off x="5471160" y="5417820"/>
            <a:ext cx="62484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7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Variáveis globais (nível = 0)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6072187" cy="37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Variáveis globais são armazenadas em área de dados globais em VM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Observações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Toda variável global ocupa 1 palavra (4 bytes)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Endereços são entradas na área global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Endereços são alocados em ordem sequencial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03593" y="1885633"/>
            <a:ext cx="1825307" cy="138717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de-AT" sz="1400" dirty="0" smtClean="0">
                <a:latin typeface="Arial" charset="0"/>
              </a:rPr>
              <a:t>[];</a:t>
            </a:r>
          </a:p>
          <a:p>
            <a:pPr>
              <a:tabLst>
                <a:tab pos="762000" algn="l"/>
                <a:tab pos="952500" algn="l"/>
              </a:tabLst>
            </a:pPr>
            <a:endParaRPr lang="de-AT" sz="1400" dirty="0">
              <a:latin typeface="Arial" charset="0"/>
            </a:endParaRP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main() 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52800" y="1846580"/>
          <a:ext cx="1432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208280"/>
                <a:gridCol w="568960"/>
                <a:gridCol w="243840"/>
              </a:tblGrid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...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 bwMode="auto">
          <a:xfrm>
            <a:off x="4419600" y="2636520"/>
            <a:ext cx="1028700" cy="15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4777740" y="185166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Área de Dados Globais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524500" y="2400300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Área de </a:t>
            </a:r>
          </a:p>
          <a:p>
            <a:r>
              <a:rPr lang="pt-BR" sz="1400" dirty="0" err="1" smtClean="0"/>
              <a:t>Heap</a:t>
            </a:r>
            <a:endParaRPr lang="pt-BR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 autoUpdateAnimBg="0"/>
      <p:bldP spid="7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B1A7E-4F1D-4AA0-BAFB-7923BFDA9CC2}" type="slidenum">
              <a:rPr lang="de-DE"/>
              <a:pPr/>
              <a:t>8</a:t>
            </a:fld>
            <a:endParaRPr lang="de-DE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Variáveis locais (nível &gt; 0)</a:t>
            </a:r>
            <a:endParaRPr lang="de-AT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6826567" cy="511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dirty="0" smtClean="0"/>
              <a:t>Variáveis locais </a:t>
            </a:r>
            <a:r>
              <a:rPr lang="de-AT" sz="1600" smtClean="0"/>
              <a:t>são armazenadas </a:t>
            </a:r>
            <a:r>
              <a:rPr lang="de-AT" sz="1600" dirty="0" smtClean="0"/>
              <a:t>em área de dados locais (pstack) em VM</a:t>
            </a:r>
          </a:p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 smtClean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endParaRPr lang="de-AT" sz="1600" b="1" dirty="0">
              <a:sym typeface="Wingdings" pitchFamily="2" charset="2"/>
            </a:endParaRPr>
          </a:p>
          <a:p>
            <a:pPr marL="190500" indent="-1905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>
                <a:sym typeface="Wingdings" pitchFamily="2" charset="2"/>
              </a:rPr>
              <a:t>Observações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Toda variável local ocupa 1 palavra (4 bytes)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Endereços são entradas relativas ao FP</a:t>
            </a:r>
          </a:p>
          <a:p>
            <a:pPr marL="190500" indent="-190500">
              <a:spcBef>
                <a:spcPts val="0"/>
              </a:spcBef>
              <a:buFontTx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>
                <a:sym typeface="Wingdings" pitchFamily="2" charset="2"/>
              </a:rPr>
              <a:t>Endereços são alocados em ordem sequencial de declaração</a:t>
            </a:r>
          </a:p>
          <a:p>
            <a:pPr marL="190500" indent="-190500">
              <a:spcBef>
                <a:spcPct val="40000"/>
              </a:spcBef>
              <a:buFontTx/>
              <a:buChar char="•"/>
              <a:tabLst>
                <a:tab pos="381000" algn="l"/>
                <a:tab pos="4292600" algn="l"/>
              </a:tabLst>
            </a:pPr>
            <a:endParaRPr lang="de-AT" sz="1600" dirty="0" smtClean="0">
              <a:sym typeface="Wingdings" pitchFamily="2" charset="2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434840" y="1869440"/>
          <a:ext cx="143256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"/>
                <a:gridCol w="208280"/>
                <a:gridCol w="568960"/>
                <a:gridCol w="243840"/>
              </a:tblGrid>
              <a:tr h="28617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...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03593" y="1885633"/>
            <a:ext cx="1825307" cy="138717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void exemplo() {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de-AT" sz="1400" dirty="0" smtClean="0">
                <a:latin typeface="Arial" charset="0"/>
              </a:rPr>
              <a:t>[];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int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AT" sz="1400" dirty="0" smtClean="0">
                <a:latin typeface="Arial" charset="0"/>
              </a:rPr>
              <a:t>, </a:t>
            </a:r>
            <a:r>
              <a:rPr lang="de-AT" sz="1400" b="1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de-AT" sz="1400" dirty="0" smtClean="0">
                <a:latin typeface="Arial" charset="0"/>
              </a:rPr>
              <a:t>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	...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}</a:t>
            </a:r>
            <a:endParaRPr lang="de-AT" sz="1400" dirty="0">
              <a:latin typeface="Arial" charset="0"/>
            </a:endParaRPr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5699760" y="3550920"/>
            <a:ext cx="1028700" cy="15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4138199" y="18669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Pilha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65620" y="3406140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Área de </a:t>
            </a:r>
          </a:p>
          <a:p>
            <a:r>
              <a:rPr lang="pt-BR" sz="1400" dirty="0" err="1" smtClean="0"/>
              <a:t>Heap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890260" y="2171700"/>
            <a:ext cx="259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Frame do chamador do chamador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897880" y="246888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Frame do chamador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890260" y="2773680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Frame ativo da função atual</a:t>
            </a:r>
          </a:p>
          <a:p>
            <a:r>
              <a:rPr lang="pt-BR" sz="1400" dirty="0" smtClean="0"/>
              <a:t>(</a:t>
            </a:r>
            <a:r>
              <a:rPr lang="pt-BR" sz="1400" i="1" dirty="0" err="1" smtClean="0"/>
              <a:t>stack</a:t>
            </a:r>
            <a:r>
              <a:rPr lang="pt-BR" sz="1400" i="1" dirty="0" smtClean="0"/>
              <a:t> frame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017520" y="260604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Ponteiro de </a:t>
            </a:r>
          </a:p>
          <a:p>
            <a:r>
              <a:rPr lang="pt-BR" sz="1400" dirty="0" smtClean="0"/>
              <a:t>frame (FP)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79420" y="397002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Ponteiro de </a:t>
            </a:r>
          </a:p>
          <a:p>
            <a:r>
              <a:rPr lang="pt-BR" sz="1400" dirty="0" smtClean="0"/>
              <a:t>pilha (SP)</a:t>
            </a:r>
            <a:endParaRPr lang="pt-BR" sz="1400" dirty="0"/>
          </a:p>
        </p:txBody>
      </p:sp>
      <p:cxnSp>
        <p:nvCxnSpPr>
          <p:cNvPr id="18" name="Conector de seta reta 17"/>
          <p:cNvCxnSpPr/>
          <p:nvPr/>
        </p:nvCxnSpPr>
        <p:spPr bwMode="auto">
          <a:xfrm>
            <a:off x="3992880" y="2895600"/>
            <a:ext cx="525780" cy="76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/>
          <p:nvPr/>
        </p:nvCxnSpPr>
        <p:spPr bwMode="auto">
          <a:xfrm>
            <a:off x="3947160" y="4290060"/>
            <a:ext cx="571500" cy="685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 autoUpdateAnimBg="0"/>
      <p:bldP spid="7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D5E-D7B9-48F9-A0DD-CCA00B3031FA}" type="slidenum">
              <a:rPr lang="de-DE"/>
              <a:pPr/>
              <a:t>9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Inserindo nomes na Tabela de Símbolos</a:t>
            </a:r>
            <a:endParaRPr lang="de-AT" dirty="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7885747" cy="304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spcBef>
                <a:spcPct val="4000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Para cada nome declarado o seguinte método é chamado:</a:t>
            </a:r>
            <a:endParaRPr lang="de-AT" sz="1600" b="1" i="1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Cria um novo objeto como nome, tipo e categoria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Checa se nome já não foi declarado antes (se foi, exibe mensagem de erro)</a:t>
            </a:r>
            <a:endParaRPr lang="de-AT" sz="16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Atribui endereços sucessivos a variáveis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Define o nível da declaração de variáveis (0 = global, 1 = local)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Adiciona o novo nó ao fim da tabela de símbolos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r>
              <a:rPr lang="de-AT" sz="1600" dirty="0" smtClean="0"/>
              <a:t>Retorna o novo nó ao chamador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tabLst>
                <a:tab pos="381000" algn="l"/>
                <a:tab pos="4292600" algn="l"/>
              </a:tabLst>
            </a:pPr>
            <a:endParaRPr lang="de-AT" sz="1600" dirty="0" smtClean="0"/>
          </a:p>
          <a:p>
            <a:pPr marL="342900" indent="-342900">
              <a:spcBef>
                <a:spcPts val="0"/>
              </a:spcBef>
              <a:tabLst>
                <a:tab pos="381000" algn="l"/>
                <a:tab pos="4292600" algn="l"/>
              </a:tabLst>
            </a:pPr>
            <a:r>
              <a:rPr lang="de-AT" sz="1600" b="1" dirty="0" smtClean="0"/>
              <a:t>Exemplo de chamada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88353" y="1740853"/>
            <a:ext cx="5429567" cy="30995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Obj obj = Tab.</a:t>
            </a:r>
            <a:r>
              <a:rPr lang="de-AT" sz="1400" b="1" dirty="0" smtClean="0">
                <a:latin typeface="Arial" charset="0"/>
              </a:rPr>
              <a:t>inserir</a:t>
            </a:r>
            <a:r>
              <a:rPr lang="de-AT" sz="1400" dirty="0" smtClean="0">
                <a:latin typeface="Arial" charset="0"/>
              </a:rPr>
              <a:t>(cat, nome, tipo);</a:t>
            </a:r>
            <a:endParaRPr lang="de-AT" sz="1400" dirty="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03593" y="4461193"/>
            <a:ext cx="5429567" cy="160261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b="1" dirty="0" smtClean="0">
                <a:latin typeface="Arial" charset="0"/>
              </a:rPr>
              <a:t>DeclaracaoVariavel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= Tipo&lt;out t&gt;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ident&lt;out n&gt;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Tab.inserir(Obj.Var, n, t);</a:t>
            </a:r>
            <a:r>
              <a:rPr lang="de-AT" sz="1400" dirty="0" smtClean="0">
                <a:latin typeface="Arial" charset="0"/>
              </a:rPr>
              <a:t> .)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{ “,“ ident&lt;out n&gt;	(. </a:t>
            </a:r>
            <a:r>
              <a:rPr lang="de-AT" sz="1400" dirty="0" smtClean="0">
                <a:solidFill>
                  <a:srgbClr val="002060"/>
                </a:solidFill>
                <a:latin typeface="Arial" charset="0"/>
              </a:rPr>
              <a:t>Tab.inserir(Obj.Var, n, t);</a:t>
            </a:r>
            <a:r>
              <a:rPr lang="de-AT" sz="1400" dirty="0" smtClean="0">
                <a:latin typeface="Arial" charset="0"/>
              </a:rPr>
              <a:t> .)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}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   “;“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.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utoUpdateAnimBg="0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1724</Words>
  <Application>Microsoft Office PowerPoint</Application>
  <PresentationFormat>Apresentação na tela (4:3)</PresentationFormat>
  <Paragraphs>975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Standarddesign</vt:lpstr>
      <vt:lpstr>Slide 1</vt:lpstr>
      <vt:lpstr>Para que serve uma TS?</vt:lpstr>
      <vt:lpstr>TS como Lista Linear</vt:lpstr>
      <vt:lpstr>Slide 4</vt:lpstr>
      <vt:lpstr>Objetos</vt:lpstr>
      <vt:lpstr>Classe Obj</vt:lpstr>
      <vt:lpstr>Variáveis globais (nível = 0)</vt:lpstr>
      <vt:lpstr>Variáveis locais (nível &gt; 0)</vt:lpstr>
      <vt:lpstr>Inserindo nomes na Tabela de Símbolos</vt:lpstr>
      <vt:lpstr>Nomes pré-declarados</vt:lpstr>
      <vt:lpstr>Slide 11</vt:lpstr>
      <vt:lpstr>Escopo = região em que nome é válido</vt:lpstr>
      <vt:lpstr>Nó Escopo</vt:lpstr>
      <vt:lpstr>Inserindo Nomes na Tabela de Símbolos</vt:lpstr>
      <vt:lpstr>Abrindo e fechando escopos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Buscando nomes na Tabela de Símbolos</vt:lpstr>
      <vt:lpstr>Slide 25</vt:lpstr>
      <vt:lpstr>Tipos</vt:lpstr>
      <vt:lpstr>Nós de Estrutura</vt:lpstr>
      <vt:lpstr>Compatibilidade de Tipos</vt:lpstr>
      <vt:lpstr>Checando compatibilidade de Tipos</vt:lpstr>
      <vt:lpstr>Slide 30</vt:lpstr>
      <vt:lpstr>Estrutura do Universo</vt:lpstr>
      <vt:lpstr>Interface da Tabela de Símbolos</vt:lpstr>
    </vt:vector>
  </TitlesOfParts>
  <Company>Inst.f.Prakt.Informatik (SSW)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Marco Cristo</cp:lastModifiedBy>
  <cp:revision>592</cp:revision>
  <cp:lastPrinted>2001-09-28T08:52:55Z</cp:lastPrinted>
  <dcterms:created xsi:type="dcterms:W3CDTF">2000-03-12T09:29:13Z</dcterms:created>
  <dcterms:modified xsi:type="dcterms:W3CDTF">2015-12-15T17:13:37Z</dcterms:modified>
</cp:coreProperties>
</file>