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2"/>
  </p:notesMasterIdLst>
  <p:sldIdLst>
    <p:sldId id="311" r:id="rId2"/>
    <p:sldId id="285" r:id="rId3"/>
    <p:sldId id="286" r:id="rId4"/>
    <p:sldId id="291" r:id="rId5"/>
    <p:sldId id="382" r:id="rId6"/>
    <p:sldId id="293" r:id="rId7"/>
    <p:sldId id="381" r:id="rId8"/>
    <p:sldId id="295" r:id="rId9"/>
    <p:sldId id="402" r:id="rId10"/>
    <p:sldId id="439" r:id="rId11"/>
    <p:sldId id="403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383" r:id="rId23"/>
    <p:sldId id="361" r:id="rId24"/>
    <p:sldId id="363" r:id="rId25"/>
    <p:sldId id="364" r:id="rId26"/>
    <p:sldId id="365" r:id="rId27"/>
    <p:sldId id="467" r:id="rId28"/>
    <p:sldId id="366" r:id="rId29"/>
    <p:sldId id="384" r:id="rId30"/>
    <p:sldId id="385" r:id="rId31"/>
    <p:sldId id="451" r:id="rId32"/>
    <p:sldId id="450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367" r:id="rId48"/>
    <p:sldId id="400" r:id="rId49"/>
    <p:sldId id="401" r:id="rId50"/>
    <p:sldId id="370" r:id="rId51"/>
    <p:sldId id="406" r:id="rId52"/>
    <p:sldId id="409" r:id="rId53"/>
    <p:sldId id="413" r:id="rId54"/>
    <p:sldId id="415" r:id="rId55"/>
    <p:sldId id="416" r:id="rId56"/>
    <p:sldId id="419" r:id="rId57"/>
    <p:sldId id="420" r:id="rId58"/>
    <p:sldId id="421" r:id="rId59"/>
    <p:sldId id="422" r:id="rId60"/>
    <p:sldId id="423" r:id="rId61"/>
    <p:sldId id="424" r:id="rId62"/>
    <p:sldId id="426" r:id="rId63"/>
    <p:sldId id="427" r:id="rId64"/>
    <p:sldId id="428" r:id="rId65"/>
    <p:sldId id="429" r:id="rId66"/>
    <p:sldId id="431" r:id="rId67"/>
    <p:sldId id="430" r:id="rId68"/>
    <p:sldId id="432" r:id="rId69"/>
    <p:sldId id="433" r:id="rId70"/>
    <p:sldId id="434" r:id="rId71"/>
    <p:sldId id="435" r:id="rId72"/>
    <p:sldId id="436" r:id="rId73"/>
    <p:sldId id="453" r:id="rId74"/>
    <p:sldId id="454" r:id="rId75"/>
    <p:sldId id="460" r:id="rId76"/>
    <p:sldId id="459" r:id="rId77"/>
    <p:sldId id="458" r:id="rId78"/>
    <p:sldId id="457" r:id="rId79"/>
    <p:sldId id="456" r:id="rId80"/>
    <p:sldId id="455" r:id="rId81"/>
    <p:sldId id="461" r:id="rId82"/>
    <p:sldId id="437" r:id="rId83"/>
    <p:sldId id="371" r:id="rId84"/>
    <p:sldId id="372" r:id="rId85"/>
    <p:sldId id="373" r:id="rId86"/>
    <p:sldId id="452" r:id="rId87"/>
    <p:sldId id="463" r:id="rId88"/>
    <p:sldId id="464" r:id="rId89"/>
    <p:sldId id="466" r:id="rId90"/>
    <p:sldId id="462" r:id="rId9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CCFFCC"/>
    <a:srgbClr val="FFFF99"/>
    <a:srgbClr val="FF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3" autoAdjust="0"/>
    <p:restoredTop sz="69333" autoAdjust="0"/>
  </p:normalViewPr>
  <p:slideViewPr>
    <p:cSldViewPr snapToGrid="0">
      <p:cViewPr>
        <p:scale>
          <a:sx n="80" d="100"/>
          <a:sy n="80" d="100"/>
        </p:scale>
        <p:origin x="-2256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5.xml"/><Relationship Id="rId3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90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4919663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687888"/>
            <a:ext cx="49847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97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51975"/>
            <a:ext cx="2990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F8A811-ADC1-4778-9F4C-500070FEF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2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01 ENTER 1</a:t>
            </a:r>
          </a:p>
          <a:p>
            <a:r>
              <a:rPr lang="pt-BR" dirty="0" smtClean="0"/>
              <a:t>04 CONST 0</a:t>
            </a:r>
          </a:p>
          <a:p>
            <a:r>
              <a:rPr lang="pt-BR" dirty="0" smtClean="0"/>
              <a:t>07 STO 0   // SUM = 0</a:t>
            </a:r>
          </a:p>
          <a:p>
            <a:r>
              <a:rPr lang="pt-BR" dirty="0" smtClean="0"/>
              <a:t>10 CONST 0 // WHILE  </a:t>
            </a:r>
          </a:p>
          <a:p>
            <a:r>
              <a:rPr lang="pt-BR" dirty="0" smtClean="0"/>
              <a:t>13 LOADG 0 // LE I</a:t>
            </a:r>
          </a:p>
          <a:p>
            <a:r>
              <a:rPr lang="pt-BR" dirty="0" smtClean="0"/>
              <a:t>16 GTR</a:t>
            </a:r>
          </a:p>
          <a:p>
            <a:r>
              <a:rPr lang="pt-BR" dirty="0" smtClean="0"/>
              <a:t>17 FJMP 43</a:t>
            </a:r>
          </a:p>
          <a:p>
            <a:r>
              <a:rPr lang="pt-BR" dirty="0" smtClean="0"/>
              <a:t>20 LOAD 0</a:t>
            </a:r>
          </a:p>
          <a:p>
            <a:r>
              <a:rPr lang="pt-BR" dirty="0" smtClean="0"/>
              <a:t>23 LOADG 0</a:t>
            </a:r>
          </a:p>
          <a:p>
            <a:r>
              <a:rPr lang="pt-BR" dirty="0" smtClean="0"/>
              <a:t>26 SUM</a:t>
            </a:r>
          </a:p>
          <a:p>
            <a:r>
              <a:rPr lang="pt-BR" dirty="0" smtClean="0"/>
              <a:t>27 STO 0</a:t>
            </a:r>
          </a:p>
          <a:p>
            <a:r>
              <a:rPr lang="pt-BR" dirty="0" smtClean="0"/>
              <a:t>30 CONST 1</a:t>
            </a:r>
          </a:p>
          <a:p>
            <a:r>
              <a:rPr lang="pt-BR" dirty="0" smtClean="0"/>
              <a:t>33 LOADG 0</a:t>
            </a:r>
          </a:p>
          <a:p>
            <a:r>
              <a:rPr lang="pt-BR" dirty="0" smtClean="0"/>
              <a:t>36 SUB</a:t>
            </a:r>
          </a:p>
          <a:p>
            <a:r>
              <a:rPr lang="pt-BR" dirty="0" smtClean="0"/>
              <a:t>37 STOG 0</a:t>
            </a:r>
          </a:p>
          <a:p>
            <a:r>
              <a:rPr lang="pt-BR" dirty="0" smtClean="0"/>
              <a:t>40 JMP 10</a:t>
            </a:r>
          </a:p>
          <a:p>
            <a:r>
              <a:rPr lang="pt-BR" dirty="0" smtClean="0"/>
              <a:t>43 LOAD 0 // ENDWHILE</a:t>
            </a:r>
          </a:p>
          <a:p>
            <a:r>
              <a:rPr lang="pt-BR" dirty="0" smtClean="0"/>
              <a:t>46 WRITE</a:t>
            </a:r>
          </a:p>
          <a:p>
            <a:r>
              <a:rPr lang="pt-BR" dirty="0" smtClean="0"/>
              <a:t>47 LEAVE</a:t>
            </a:r>
          </a:p>
          <a:p>
            <a:r>
              <a:rPr lang="pt-BR" dirty="0" smtClean="0"/>
              <a:t>48 RET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8A811-ADC1-4778-9F4C-500070FEFE58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01 ENTER 1</a:t>
            </a:r>
          </a:p>
          <a:p>
            <a:r>
              <a:rPr lang="pt-BR" dirty="0" smtClean="0"/>
              <a:t>04 CONST 0</a:t>
            </a:r>
          </a:p>
          <a:p>
            <a:r>
              <a:rPr lang="pt-BR" dirty="0" smtClean="0"/>
              <a:t>07 STO 0   // SUM = 0</a:t>
            </a:r>
          </a:p>
          <a:p>
            <a:r>
              <a:rPr lang="pt-BR" dirty="0" smtClean="0"/>
              <a:t>10 CONST 0 // WHILE  </a:t>
            </a:r>
          </a:p>
          <a:p>
            <a:r>
              <a:rPr lang="pt-BR" dirty="0" smtClean="0"/>
              <a:t>13 LOADG 0 // LE I</a:t>
            </a:r>
          </a:p>
          <a:p>
            <a:r>
              <a:rPr lang="pt-BR" dirty="0" smtClean="0"/>
              <a:t>16 GTR</a:t>
            </a:r>
          </a:p>
          <a:p>
            <a:r>
              <a:rPr lang="pt-BR" dirty="0" smtClean="0"/>
              <a:t>17 FJMP 43</a:t>
            </a:r>
          </a:p>
          <a:p>
            <a:r>
              <a:rPr lang="pt-BR" dirty="0" smtClean="0"/>
              <a:t>20 LOAD 0</a:t>
            </a:r>
          </a:p>
          <a:p>
            <a:r>
              <a:rPr lang="pt-BR" dirty="0" smtClean="0"/>
              <a:t>23 LOADG 0</a:t>
            </a:r>
          </a:p>
          <a:p>
            <a:r>
              <a:rPr lang="pt-BR" dirty="0" smtClean="0"/>
              <a:t>26 SUM</a:t>
            </a:r>
          </a:p>
          <a:p>
            <a:r>
              <a:rPr lang="pt-BR" dirty="0" smtClean="0"/>
              <a:t>27 STO 0</a:t>
            </a:r>
          </a:p>
          <a:p>
            <a:r>
              <a:rPr lang="pt-BR" dirty="0" smtClean="0"/>
              <a:t>30 CONST 1</a:t>
            </a:r>
          </a:p>
          <a:p>
            <a:r>
              <a:rPr lang="pt-BR" dirty="0" smtClean="0"/>
              <a:t>33 LOADG 0</a:t>
            </a:r>
          </a:p>
          <a:p>
            <a:r>
              <a:rPr lang="pt-BR" dirty="0" smtClean="0"/>
              <a:t>36 SUB</a:t>
            </a:r>
          </a:p>
          <a:p>
            <a:r>
              <a:rPr lang="pt-BR" dirty="0" smtClean="0"/>
              <a:t>37 STOG 0</a:t>
            </a:r>
          </a:p>
          <a:p>
            <a:r>
              <a:rPr lang="pt-BR" dirty="0" smtClean="0"/>
              <a:t>40 JMP 10</a:t>
            </a:r>
          </a:p>
          <a:p>
            <a:r>
              <a:rPr lang="pt-BR" dirty="0" smtClean="0"/>
              <a:t>43 LOAD 0 // ENDWHILE</a:t>
            </a:r>
          </a:p>
          <a:p>
            <a:r>
              <a:rPr lang="pt-BR" dirty="0" smtClean="0"/>
              <a:t>46 WRITE</a:t>
            </a:r>
          </a:p>
          <a:p>
            <a:r>
              <a:rPr lang="pt-BR" dirty="0" smtClean="0"/>
              <a:t>47 LEAVE</a:t>
            </a:r>
          </a:p>
          <a:p>
            <a:r>
              <a:rPr lang="pt-BR" dirty="0" smtClean="0"/>
              <a:t>48 RET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8A811-ADC1-4778-9F4C-500070FEFE58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4C8CA-88D2-4BCA-A28E-20F21DBCDD9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CD592-011D-4577-B1E5-B543E0655E0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DE7BA-F972-4F63-949C-964F5B524A6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098EE-1A73-42FE-9D83-6F2F5AE40FE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A4F2C-AAE8-4703-B3C2-2F236195A3A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69742-5F44-476A-A0DD-F819253D018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041AE-3197-4B83-B6E8-2338E7994A9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22AE0-3E0B-45F8-8962-558044841B3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69C8-60AF-4841-82BD-0D1E98A3177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37232-FE2A-4D80-B849-2C72FE79C2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8BF06-41E1-45C2-8CC6-FBD6DAC3653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AF6E24-0E0F-4017-977E-1C8A10DF9215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2" name="Picture 8" descr="SSW-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1588" y="533400"/>
            <a:ext cx="836612" cy="53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985-790F-4616-8397-FE6ECDF30188}" type="slidenum">
              <a:rPr lang="de-DE"/>
              <a:pPr/>
              <a:t>1</a:t>
            </a:fld>
            <a:endParaRPr lang="de-DE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736600" y="2997200"/>
            <a:ext cx="71374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41363" y="1149350"/>
            <a:ext cx="7145337" cy="31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>
                <a:solidFill>
                  <a:srgbClr val="FF0000"/>
                </a:solidFill>
              </a:rPr>
              <a:t>   </a:t>
            </a:r>
            <a:r>
              <a:rPr lang="de-AT" sz="3200" dirty="0" smtClean="0">
                <a:solidFill>
                  <a:srgbClr val="FF0000"/>
                </a:solidFill>
              </a:rPr>
              <a:t>Visão Geral de um Compilador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  <a:spcAft>
                <a:spcPct val="40000"/>
              </a:spcAft>
              <a:tabLst>
                <a:tab pos="381000" algn="l"/>
                <a:tab pos="952500" algn="l"/>
              </a:tabLst>
            </a:pP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Compiladores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Gramáticas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Exemplo</a:t>
            </a:r>
            <a:endParaRPr lang="de-AT" sz="2400" dirty="0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949542" y="1755775"/>
            <a:ext cx="3062354" cy="114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dirty="0" smtClean="0"/>
              <a:t>baseado na aula de:</a:t>
            </a:r>
            <a:endParaRPr lang="de-AT" sz="2400" dirty="0" smtClean="0"/>
          </a:p>
          <a:p>
            <a:pPr algn="ctr"/>
            <a:r>
              <a:rPr lang="de-AT" sz="2400" dirty="0" smtClean="0"/>
              <a:t>Hanspeter </a:t>
            </a:r>
            <a:r>
              <a:rPr lang="de-AT" sz="2400" dirty="0"/>
              <a:t>Mössenböck</a:t>
            </a:r>
          </a:p>
          <a:p>
            <a:pPr algn="ctr"/>
            <a:r>
              <a:rPr lang="de-AT" sz="2000" dirty="0"/>
              <a:t>University of </a:t>
            </a:r>
            <a:r>
              <a:rPr lang="de-AT" sz="2000" dirty="0" smtClean="0"/>
              <a:t>Linz</a:t>
            </a:r>
            <a:endParaRPr lang="de-AT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10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Adicionando semântica</a:t>
            </a:r>
            <a:br>
              <a:rPr lang="de-AT" sz="2800" dirty="0" smtClean="0"/>
            </a:br>
            <a:r>
              <a:rPr lang="de-AT" sz="2800" dirty="0" smtClean="0"/>
              <a:t>Gramática de Atributos</a:t>
            </a:r>
            <a:endParaRPr lang="de-AT" sz="2800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357687" cy="41783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Sample 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		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=	Term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		Term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Term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=	number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>
                <a:latin typeface="Arial" charset="0"/>
              </a:rPr>
              <a:t>END Sample.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5561013" y="2501900"/>
            <a:ext cx="2297722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dirty="0" smtClean="0"/>
              <a:t>Este é um exemplo de</a:t>
            </a:r>
            <a:endParaRPr lang="de-AT" dirty="0"/>
          </a:p>
          <a:p>
            <a:r>
              <a:rPr lang="de-AT" i="1" dirty="0" smtClean="0"/>
              <a:t>gramática de atributos</a:t>
            </a:r>
            <a:endParaRPr lang="de-AT" i="1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095500" y="4711700"/>
            <a:ext cx="0" cy="10541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12257" y="5738813"/>
            <a:ext cx="1864911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i="1" dirty="0" smtClean="0"/>
              <a:t>Atributo</a:t>
            </a:r>
            <a:endParaRPr lang="de-AT" sz="1600" i="1" dirty="0"/>
          </a:p>
          <a:p>
            <a:pPr algn="ctr"/>
            <a:r>
              <a:rPr lang="de-AT" sz="1600" dirty="0" smtClean="0"/>
              <a:t>similar a parâmetros</a:t>
            </a:r>
            <a:endParaRPr lang="de-AT" sz="1600" dirty="0"/>
          </a:p>
          <a:p>
            <a:pPr algn="ctr"/>
            <a:r>
              <a:rPr lang="de-AT" sz="1600" dirty="0" smtClean="0"/>
              <a:t>dos símbolos</a:t>
            </a:r>
            <a:endParaRPr lang="de-AT" sz="1600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368800" y="4965700"/>
            <a:ext cx="0" cy="8001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197797" y="5713413"/>
            <a:ext cx="244519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i="1" dirty="0" smtClean="0"/>
              <a:t>Ações Semânticas</a:t>
            </a:r>
            <a:endParaRPr lang="de-AT" sz="1600" i="1" dirty="0"/>
          </a:p>
          <a:p>
            <a:pPr algn="ctr"/>
            <a:r>
              <a:rPr lang="de-AT" sz="1600" dirty="0" smtClean="0"/>
              <a:t>neste exemplo, código C#</a:t>
            </a:r>
            <a:endParaRPr lang="de-AT" sz="1600" dirty="0"/>
          </a:p>
          <a:p>
            <a:pPr algn="ctr"/>
            <a:r>
              <a:rPr lang="de-AT" sz="1600" dirty="0" smtClean="0"/>
              <a:t>a ser executado pelo parser</a:t>
            </a:r>
            <a:endParaRPr lang="de-AT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11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357687" cy="41783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12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399259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Sample</a:t>
            </a:r>
            <a:r>
              <a:rPr lang="de-AT" sz="1400" dirty="0">
                <a:latin typeface="Arial" charset="0"/>
              </a:rPr>
              <a:t>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int n;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13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399259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</a:t>
            </a:r>
            <a:r>
              <a:rPr lang="de-AT" sz="1400" b="1" dirty="0">
                <a:latin typeface="Arial" charset="0"/>
              </a:rPr>
              <a:t>"calc"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b="1" dirty="0">
                <a:latin typeface="Arial" charset="0"/>
              </a:rPr>
              <a:t>calc</a:t>
            </a:r>
            <a:r>
              <a:rPr lang="de-AT" sz="1600" dirty="0">
                <a:latin typeface="Arial" charset="0"/>
              </a:rPr>
              <a:t>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14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399259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int n1;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15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399259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621919" y="1751285"/>
          <a:ext cx="11658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432"/>
                <a:gridCol w="534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t.val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16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516278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number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n = Convert.Int32(t.val);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</a:t>
            </a:r>
            <a:r>
              <a:rPr lang="de-AT" sz="1600" b="1" dirty="0">
                <a:latin typeface="Arial" charset="0"/>
              </a:rPr>
              <a:t>34</a:t>
            </a:r>
            <a:r>
              <a:rPr lang="de-AT" sz="1600" dirty="0">
                <a:latin typeface="Arial" charset="0"/>
              </a:rPr>
              <a:t>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621919" y="1751285"/>
          <a:ext cx="11658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432"/>
                <a:gridCol w="534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t.val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“34”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17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516278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</a:t>
            </a:r>
            <a:r>
              <a:rPr lang="de-AT" sz="1400" b="1" dirty="0">
                <a:latin typeface="Arial" charset="0"/>
              </a:rPr>
              <a:t>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</a:t>
            </a:r>
            <a:r>
              <a:rPr lang="de-AT" sz="1600" b="1" dirty="0">
                <a:latin typeface="Arial" charset="0"/>
              </a:rPr>
              <a:t>+</a:t>
            </a:r>
            <a:r>
              <a:rPr lang="de-AT" sz="1600" dirty="0">
                <a:latin typeface="Arial" charset="0"/>
              </a:rPr>
              <a:t>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18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516278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b="1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621919" y="1751285"/>
          <a:ext cx="11658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432"/>
                <a:gridCol w="534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t.val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19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516278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b="1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number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n = Convert.Int32(t.val);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b="1" dirty="0" smtClean="0">
                <a:latin typeface="Arial" charset="0"/>
              </a:rPr>
              <a:t>2</a:t>
            </a:r>
            <a:endParaRPr lang="de-AT" sz="1600" b="1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621919" y="1751285"/>
          <a:ext cx="11658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432"/>
                <a:gridCol w="534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t.val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A456-80FB-4E7F-A58C-790EE7E31C47}" type="slidenum">
              <a:rPr lang="de-DE"/>
              <a:pPr/>
              <a:t>2</a:t>
            </a:fld>
            <a:endParaRPr lang="de-DE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Fases da Compilação</a:t>
            </a:r>
            <a:endParaRPr lang="de-AT" dirty="0"/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671513" y="1371600"/>
            <a:ext cx="11990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i="1" dirty="0" smtClean="0"/>
              <a:t>Caracteres</a:t>
            </a:r>
            <a:endParaRPr lang="de-AT" i="1" dirty="0"/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2624138" y="1736725"/>
            <a:ext cx="292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 flipV="1">
            <a:off x="262890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V="1">
            <a:off x="279082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2654300" y="1447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v</a:t>
            </a:r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 flipV="1">
            <a:off x="295275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 flipV="1">
            <a:off x="311467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2820988" y="1447800"/>
            <a:ext cx="9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a</a:t>
            </a:r>
          </a:p>
        </p:txBody>
      </p: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2997200" y="14478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l</a:t>
            </a: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 flipV="1">
            <a:off x="327660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48" name="Line 16"/>
          <p:cNvSpPr>
            <a:spLocks noChangeShapeType="1"/>
          </p:cNvSpPr>
          <p:nvPr/>
        </p:nvSpPr>
        <p:spPr bwMode="auto">
          <a:xfrm flipV="1">
            <a:off x="343852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3302000" y="1447800"/>
            <a:ext cx="11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=</a:t>
            </a:r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 flipV="1">
            <a:off x="360045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 flipV="1">
            <a:off x="376237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3787775" y="1447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0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3625850" y="1447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1</a:t>
            </a:r>
          </a:p>
        </p:txBody>
      </p:sp>
      <p:sp>
        <p:nvSpPr>
          <p:cNvPr id="197655" name="Line 23"/>
          <p:cNvSpPr>
            <a:spLocks noChangeShapeType="1"/>
          </p:cNvSpPr>
          <p:nvPr/>
        </p:nvSpPr>
        <p:spPr bwMode="auto">
          <a:xfrm flipV="1">
            <a:off x="392430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56" name="Line 24"/>
          <p:cNvSpPr>
            <a:spLocks noChangeShapeType="1"/>
          </p:cNvSpPr>
          <p:nvPr/>
        </p:nvSpPr>
        <p:spPr bwMode="auto">
          <a:xfrm flipV="1">
            <a:off x="408622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58" name="Line 26"/>
          <p:cNvSpPr>
            <a:spLocks noChangeShapeType="1"/>
          </p:cNvSpPr>
          <p:nvPr/>
        </p:nvSpPr>
        <p:spPr bwMode="auto">
          <a:xfrm flipV="1">
            <a:off x="424815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59" name="Line 27"/>
          <p:cNvSpPr>
            <a:spLocks noChangeShapeType="1"/>
          </p:cNvSpPr>
          <p:nvPr/>
        </p:nvSpPr>
        <p:spPr bwMode="auto">
          <a:xfrm flipV="1">
            <a:off x="441007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60" name="Text Box 28"/>
          <p:cNvSpPr txBox="1">
            <a:spLocks noChangeArrowheads="1"/>
          </p:cNvSpPr>
          <p:nvPr/>
        </p:nvSpPr>
        <p:spPr bwMode="auto">
          <a:xfrm>
            <a:off x="4116388" y="1447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*</a:t>
            </a:r>
          </a:p>
        </p:txBody>
      </p:sp>
      <p:sp>
        <p:nvSpPr>
          <p:cNvPr id="197661" name="Text Box 29"/>
          <p:cNvSpPr txBox="1">
            <a:spLocks noChangeArrowheads="1"/>
          </p:cNvSpPr>
          <p:nvPr/>
        </p:nvSpPr>
        <p:spPr bwMode="auto">
          <a:xfrm>
            <a:off x="4454525" y="1447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v</a:t>
            </a:r>
          </a:p>
        </p:txBody>
      </p:sp>
      <p:sp>
        <p:nvSpPr>
          <p:cNvPr id="197662" name="Line 30"/>
          <p:cNvSpPr>
            <a:spLocks noChangeShapeType="1"/>
          </p:cNvSpPr>
          <p:nvPr/>
        </p:nvSpPr>
        <p:spPr bwMode="auto">
          <a:xfrm flipV="1">
            <a:off x="457200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 flipV="1">
            <a:off x="473392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4597400" y="1447800"/>
            <a:ext cx="90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a</a:t>
            </a: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 flipV="1">
            <a:off x="4895850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 flipV="1">
            <a:off x="5057775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4764088" y="14478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l</a:t>
            </a:r>
          </a:p>
        </p:txBody>
      </p:sp>
      <p:sp>
        <p:nvSpPr>
          <p:cNvPr id="197668" name="Text Box 36"/>
          <p:cNvSpPr txBox="1">
            <a:spLocks noChangeArrowheads="1"/>
          </p:cNvSpPr>
          <p:nvPr/>
        </p:nvSpPr>
        <p:spPr bwMode="auto">
          <a:xfrm>
            <a:off x="5087938" y="1447800"/>
            <a:ext cx="11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+</a:t>
            </a:r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 flipV="1">
            <a:off x="5224463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 flipV="1">
            <a:off x="5386388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71" name="Line 39"/>
          <p:cNvSpPr>
            <a:spLocks noChangeShapeType="1"/>
          </p:cNvSpPr>
          <p:nvPr/>
        </p:nvSpPr>
        <p:spPr bwMode="auto">
          <a:xfrm flipV="1">
            <a:off x="5548313" y="1671638"/>
            <a:ext cx="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5411788" y="14478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600"/>
              <a:t>i</a:t>
            </a:r>
          </a:p>
        </p:txBody>
      </p:sp>
      <p:grpSp>
        <p:nvGrpSpPr>
          <p:cNvPr id="197713" name="Group 81"/>
          <p:cNvGrpSpPr>
            <a:grpSpLocks/>
          </p:cNvGrpSpPr>
          <p:nvPr/>
        </p:nvGrpSpPr>
        <p:grpSpPr bwMode="auto">
          <a:xfrm>
            <a:off x="671513" y="1854200"/>
            <a:ext cx="7007225" cy="1965326"/>
            <a:chOff x="423" y="1168"/>
            <a:chExt cx="4414" cy="1238"/>
          </a:xfrm>
        </p:grpSpPr>
        <p:sp>
          <p:nvSpPr>
            <p:cNvPr id="197675" name="Rectangle 43"/>
            <p:cNvSpPr>
              <a:spLocks noChangeArrowheads="1"/>
            </p:cNvSpPr>
            <p:nvPr/>
          </p:nvSpPr>
          <p:spPr bwMode="auto">
            <a:xfrm>
              <a:off x="1528" y="1416"/>
              <a:ext cx="1992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7674" name="Text Box 42"/>
            <p:cNvSpPr txBox="1">
              <a:spLocks noChangeArrowheads="1"/>
            </p:cNvSpPr>
            <p:nvPr/>
          </p:nvSpPr>
          <p:spPr bwMode="auto">
            <a:xfrm>
              <a:off x="1738" y="1424"/>
              <a:ext cx="1593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AT" dirty="0" smtClean="0"/>
                <a:t>Análise léxica </a:t>
              </a:r>
              <a:r>
                <a:rPr lang="de-AT" dirty="0"/>
                <a:t>(scanning)</a:t>
              </a:r>
            </a:p>
          </p:txBody>
        </p:sp>
        <p:sp>
          <p:nvSpPr>
            <p:cNvPr id="197676" name="AutoShape 44"/>
            <p:cNvSpPr>
              <a:spLocks noChangeArrowheads="1"/>
            </p:cNvSpPr>
            <p:nvPr/>
          </p:nvSpPr>
          <p:spPr bwMode="auto">
            <a:xfrm>
              <a:off x="2440" y="1168"/>
              <a:ext cx="128" cy="216"/>
            </a:xfrm>
            <a:prstGeom prst="downArrow">
              <a:avLst>
                <a:gd name="adj1" fmla="val 50000"/>
                <a:gd name="adj2" fmla="val 421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7677" name="Text Box 45"/>
            <p:cNvSpPr txBox="1">
              <a:spLocks noChangeArrowheads="1"/>
            </p:cNvSpPr>
            <p:nvPr/>
          </p:nvSpPr>
          <p:spPr bwMode="auto">
            <a:xfrm>
              <a:off x="423" y="1920"/>
              <a:ext cx="513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i="1" dirty="0" smtClean="0"/>
                <a:t>Tokens</a:t>
              </a:r>
              <a:endParaRPr lang="de-AT" i="1" dirty="0"/>
            </a:p>
          </p:txBody>
        </p:sp>
        <p:sp>
          <p:nvSpPr>
            <p:cNvPr id="197678" name="Text Box 46"/>
            <p:cNvSpPr txBox="1">
              <a:spLocks noChangeArrowheads="1"/>
            </p:cNvSpPr>
            <p:nvPr/>
          </p:nvSpPr>
          <p:spPr bwMode="auto">
            <a:xfrm>
              <a:off x="1450" y="1951"/>
              <a:ext cx="349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1</a:t>
              </a:r>
            </a:p>
            <a:p>
              <a:pPr algn="ctr"/>
              <a:r>
                <a:rPr lang="de-AT" sz="1400"/>
                <a:t>(ident)</a:t>
              </a:r>
            </a:p>
            <a:p>
              <a:pPr algn="ctr"/>
              <a:r>
                <a:rPr lang="de-AT" sz="1400"/>
                <a:t>"val"</a:t>
              </a:r>
            </a:p>
          </p:txBody>
        </p:sp>
        <p:sp>
          <p:nvSpPr>
            <p:cNvPr id="197679" name="Text Box 47"/>
            <p:cNvSpPr txBox="1">
              <a:spLocks noChangeArrowheads="1"/>
            </p:cNvSpPr>
            <p:nvPr/>
          </p:nvSpPr>
          <p:spPr bwMode="auto">
            <a:xfrm>
              <a:off x="1821" y="1951"/>
              <a:ext cx="406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3</a:t>
              </a:r>
            </a:p>
            <a:p>
              <a:pPr algn="ctr"/>
              <a:r>
                <a:rPr lang="de-AT" sz="1400"/>
                <a:t>(assign)</a:t>
              </a:r>
            </a:p>
            <a:p>
              <a:pPr algn="ctr"/>
              <a:r>
                <a:rPr lang="de-AT" sz="1400"/>
                <a:t>-</a:t>
              </a:r>
            </a:p>
          </p:txBody>
        </p:sp>
        <p:sp>
          <p:nvSpPr>
            <p:cNvPr id="197680" name="Text Box 48"/>
            <p:cNvSpPr txBox="1">
              <a:spLocks noChangeArrowheads="1"/>
            </p:cNvSpPr>
            <p:nvPr/>
          </p:nvSpPr>
          <p:spPr bwMode="auto">
            <a:xfrm>
              <a:off x="2247" y="1951"/>
              <a:ext cx="467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2</a:t>
              </a:r>
            </a:p>
            <a:p>
              <a:pPr algn="ctr"/>
              <a:r>
                <a:rPr lang="de-AT" sz="1400"/>
                <a:t>(number)</a:t>
              </a:r>
            </a:p>
            <a:p>
              <a:pPr algn="ctr"/>
              <a:r>
                <a:rPr lang="de-AT" sz="1400"/>
                <a:t>10</a:t>
              </a:r>
            </a:p>
          </p:txBody>
        </p:sp>
        <p:sp>
          <p:nvSpPr>
            <p:cNvPr id="197681" name="Text Box 49"/>
            <p:cNvSpPr txBox="1">
              <a:spLocks noChangeArrowheads="1"/>
            </p:cNvSpPr>
            <p:nvPr/>
          </p:nvSpPr>
          <p:spPr bwMode="auto">
            <a:xfrm>
              <a:off x="2737" y="1951"/>
              <a:ext cx="368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4</a:t>
              </a:r>
            </a:p>
            <a:p>
              <a:pPr algn="ctr"/>
              <a:r>
                <a:rPr lang="de-AT" sz="1400"/>
                <a:t>(times)</a:t>
              </a:r>
            </a:p>
            <a:p>
              <a:pPr algn="ctr"/>
              <a:r>
                <a:rPr lang="de-AT" sz="1400"/>
                <a:t>-</a:t>
              </a:r>
            </a:p>
          </p:txBody>
        </p:sp>
        <p:sp>
          <p:nvSpPr>
            <p:cNvPr id="197682" name="Text Box 50"/>
            <p:cNvSpPr txBox="1">
              <a:spLocks noChangeArrowheads="1"/>
            </p:cNvSpPr>
            <p:nvPr/>
          </p:nvSpPr>
          <p:spPr bwMode="auto">
            <a:xfrm>
              <a:off x="3130" y="1951"/>
              <a:ext cx="349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1</a:t>
              </a:r>
            </a:p>
            <a:p>
              <a:pPr algn="ctr"/>
              <a:r>
                <a:rPr lang="de-AT" sz="1400"/>
                <a:t>(ident)</a:t>
              </a:r>
            </a:p>
            <a:p>
              <a:pPr algn="ctr"/>
              <a:r>
                <a:rPr lang="de-AT" sz="1400"/>
                <a:t>"val"</a:t>
              </a:r>
            </a:p>
          </p:txBody>
        </p:sp>
        <p:sp>
          <p:nvSpPr>
            <p:cNvPr id="197683" name="Text Box 51"/>
            <p:cNvSpPr txBox="1">
              <a:spLocks noChangeArrowheads="1"/>
            </p:cNvSpPr>
            <p:nvPr/>
          </p:nvSpPr>
          <p:spPr bwMode="auto">
            <a:xfrm>
              <a:off x="3501" y="1951"/>
              <a:ext cx="312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5</a:t>
              </a:r>
            </a:p>
            <a:p>
              <a:pPr algn="ctr"/>
              <a:r>
                <a:rPr lang="de-AT" sz="1400"/>
                <a:t>(plus)</a:t>
              </a:r>
            </a:p>
            <a:p>
              <a:pPr algn="ctr"/>
              <a:r>
                <a:rPr lang="de-AT" sz="1400"/>
                <a:t>-</a:t>
              </a:r>
            </a:p>
          </p:txBody>
        </p:sp>
        <p:sp>
          <p:nvSpPr>
            <p:cNvPr id="197684" name="Text Box 52"/>
            <p:cNvSpPr txBox="1">
              <a:spLocks noChangeArrowheads="1"/>
            </p:cNvSpPr>
            <p:nvPr/>
          </p:nvSpPr>
          <p:spPr bwMode="auto">
            <a:xfrm>
              <a:off x="3842" y="1951"/>
              <a:ext cx="349" cy="42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54000" tIns="10800" rIns="18000" bIns="10800">
              <a:spAutoFit/>
            </a:bodyPr>
            <a:lstStyle/>
            <a:p>
              <a:pPr algn="ctr"/>
              <a:r>
                <a:rPr lang="de-AT" sz="1400"/>
                <a:t>1</a:t>
              </a:r>
            </a:p>
            <a:p>
              <a:pPr algn="ctr"/>
              <a:r>
                <a:rPr lang="de-AT" sz="1400"/>
                <a:t>(ident)</a:t>
              </a:r>
            </a:p>
            <a:p>
              <a:pPr algn="ctr"/>
              <a:r>
                <a:rPr lang="de-AT" sz="1400"/>
                <a:t>"i"</a:t>
              </a:r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 flipH="1">
              <a:off x="4096" y="2032"/>
              <a:ext cx="2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686" name="Text Box 54"/>
            <p:cNvSpPr txBox="1">
              <a:spLocks noChangeArrowheads="1"/>
            </p:cNvSpPr>
            <p:nvPr/>
          </p:nvSpPr>
          <p:spPr bwMode="auto">
            <a:xfrm>
              <a:off x="4327" y="1927"/>
              <a:ext cx="510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número</a:t>
              </a:r>
              <a:endParaRPr lang="de-AT" sz="1600" dirty="0"/>
            </a:p>
          </p:txBody>
        </p:sp>
        <p:sp>
          <p:nvSpPr>
            <p:cNvPr id="197687" name="AutoShape 55"/>
            <p:cNvSpPr>
              <a:spLocks noChangeArrowheads="1"/>
            </p:cNvSpPr>
            <p:nvPr/>
          </p:nvSpPr>
          <p:spPr bwMode="auto">
            <a:xfrm>
              <a:off x="2440" y="1712"/>
              <a:ext cx="128" cy="216"/>
            </a:xfrm>
            <a:prstGeom prst="downArrow">
              <a:avLst>
                <a:gd name="adj1" fmla="val 50000"/>
                <a:gd name="adj2" fmla="val 421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7688" name="Line 56"/>
            <p:cNvSpPr>
              <a:spLocks noChangeShapeType="1"/>
            </p:cNvSpPr>
            <p:nvPr/>
          </p:nvSpPr>
          <p:spPr bwMode="auto">
            <a:xfrm flipH="1">
              <a:off x="4096" y="2296"/>
              <a:ext cx="2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689" name="Text Box 57"/>
            <p:cNvSpPr txBox="1">
              <a:spLocks noChangeArrowheads="1"/>
            </p:cNvSpPr>
            <p:nvPr/>
          </p:nvSpPr>
          <p:spPr bwMode="auto">
            <a:xfrm>
              <a:off x="4327" y="2191"/>
              <a:ext cx="3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valor</a:t>
              </a:r>
              <a:endParaRPr lang="de-AT" sz="1600" dirty="0"/>
            </a:p>
          </p:txBody>
        </p:sp>
      </p:grpSp>
      <p:grpSp>
        <p:nvGrpSpPr>
          <p:cNvPr id="197714" name="Group 82"/>
          <p:cNvGrpSpPr>
            <a:grpSpLocks/>
          </p:cNvGrpSpPr>
          <p:nvPr/>
        </p:nvGrpSpPr>
        <p:grpSpPr bwMode="auto">
          <a:xfrm>
            <a:off x="671513" y="3810000"/>
            <a:ext cx="4916487" cy="2767013"/>
            <a:chOff x="423" y="2400"/>
            <a:chExt cx="3097" cy="1743"/>
          </a:xfrm>
        </p:grpSpPr>
        <p:sp>
          <p:nvSpPr>
            <p:cNvPr id="197692" name="AutoShape 60"/>
            <p:cNvSpPr>
              <a:spLocks noChangeArrowheads="1"/>
            </p:cNvSpPr>
            <p:nvPr/>
          </p:nvSpPr>
          <p:spPr bwMode="auto">
            <a:xfrm>
              <a:off x="2440" y="2400"/>
              <a:ext cx="128" cy="216"/>
            </a:xfrm>
            <a:prstGeom prst="downArrow">
              <a:avLst>
                <a:gd name="adj1" fmla="val 50000"/>
                <a:gd name="adj2" fmla="val 421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7693" name="AutoShape 61"/>
            <p:cNvSpPr>
              <a:spLocks noChangeArrowheads="1"/>
            </p:cNvSpPr>
            <p:nvPr/>
          </p:nvSpPr>
          <p:spPr bwMode="auto">
            <a:xfrm>
              <a:off x="2440" y="2936"/>
              <a:ext cx="128" cy="216"/>
            </a:xfrm>
            <a:prstGeom prst="downArrow">
              <a:avLst>
                <a:gd name="adj1" fmla="val 50000"/>
                <a:gd name="adj2" fmla="val 421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7694" name="Rectangle 62"/>
            <p:cNvSpPr>
              <a:spLocks noChangeArrowheads="1"/>
            </p:cNvSpPr>
            <p:nvPr/>
          </p:nvSpPr>
          <p:spPr bwMode="auto">
            <a:xfrm>
              <a:off x="1528" y="2640"/>
              <a:ext cx="1992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7691" name="Text Box 59"/>
            <p:cNvSpPr txBox="1">
              <a:spLocks noChangeArrowheads="1"/>
            </p:cNvSpPr>
            <p:nvPr/>
          </p:nvSpPr>
          <p:spPr bwMode="auto">
            <a:xfrm>
              <a:off x="1689" y="2640"/>
              <a:ext cx="164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AT" dirty="0" smtClean="0"/>
                <a:t>Análise sintática </a:t>
              </a:r>
              <a:r>
                <a:rPr lang="de-AT" dirty="0"/>
                <a:t>(parsing)</a:t>
              </a:r>
            </a:p>
          </p:txBody>
        </p:sp>
        <p:sp>
          <p:nvSpPr>
            <p:cNvPr id="197695" name="Text Box 63"/>
            <p:cNvSpPr txBox="1">
              <a:spLocks noChangeArrowheads="1"/>
            </p:cNvSpPr>
            <p:nvPr/>
          </p:nvSpPr>
          <p:spPr bwMode="auto">
            <a:xfrm>
              <a:off x="423" y="3296"/>
              <a:ext cx="106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i="1" dirty="0" smtClean="0"/>
                <a:t>Árvore Sintática</a:t>
              </a:r>
              <a:endParaRPr lang="de-AT" i="1" dirty="0"/>
            </a:p>
          </p:txBody>
        </p:sp>
        <p:sp>
          <p:nvSpPr>
            <p:cNvPr id="197696" name="Text Box 64"/>
            <p:cNvSpPr txBox="1">
              <a:spLocks noChangeArrowheads="1"/>
            </p:cNvSpPr>
            <p:nvPr/>
          </p:nvSpPr>
          <p:spPr bwMode="auto">
            <a:xfrm>
              <a:off x="1847" y="3951"/>
              <a:ext cx="14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/>
                <a:t>ident = number * ident + ident</a:t>
              </a:r>
            </a:p>
          </p:txBody>
        </p:sp>
        <p:sp>
          <p:nvSpPr>
            <p:cNvPr id="197697" name="Text Box 65"/>
            <p:cNvSpPr txBox="1">
              <a:spLocks noChangeArrowheads="1"/>
            </p:cNvSpPr>
            <p:nvPr/>
          </p:nvSpPr>
          <p:spPr bwMode="auto">
            <a:xfrm>
              <a:off x="2463" y="3671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/>
                <a:t>Term</a:t>
              </a:r>
            </a:p>
          </p:txBody>
        </p:sp>
        <p:sp>
          <p:nvSpPr>
            <p:cNvPr id="197698" name="Line 66"/>
            <p:cNvSpPr>
              <a:spLocks noChangeShapeType="1"/>
            </p:cNvSpPr>
            <p:nvPr/>
          </p:nvSpPr>
          <p:spPr bwMode="auto">
            <a:xfrm>
              <a:off x="2376" y="3880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699" name="Line 67"/>
            <p:cNvSpPr>
              <a:spLocks noChangeShapeType="1"/>
            </p:cNvSpPr>
            <p:nvPr/>
          </p:nvSpPr>
          <p:spPr bwMode="auto">
            <a:xfrm>
              <a:off x="2376" y="3880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0" name="Line 68"/>
            <p:cNvSpPr>
              <a:spLocks noChangeShapeType="1"/>
            </p:cNvSpPr>
            <p:nvPr/>
          </p:nvSpPr>
          <p:spPr bwMode="auto">
            <a:xfrm>
              <a:off x="2648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1" name="Line 69"/>
            <p:cNvSpPr>
              <a:spLocks noChangeShapeType="1"/>
            </p:cNvSpPr>
            <p:nvPr/>
          </p:nvSpPr>
          <p:spPr bwMode="auto">
            <a:xfrm>
              <a:off x="2824" y="3880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2" name="Line 70"/>
            <p:cNvSpPr>
              <a:spLocks noChangeShapeType="1"/>
            </p:cNvSpPr>
            <p:nvPr/>
          </p:nvSpPr>
          <p:spPr bwMode="auto">
            <a:xfrm>
              <a:off x="2640" y="3648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3" name="Line 71"/>
            <p:cNvSpPr>
              <a:spLocks noChangeShapeType="1"/>
            </p:cNvSpPr>
            <p:nvPr/>
          </p:nvSpPr>
          <p:spPr bwMode="auto">
            <a:xfrm>
              <a:off x="2640" y="3648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4" name="Line 72"/>
            <p:cNvSpPr>
              <a:spLocks noChangeShapeType="1"/>
            </p:cNvSpPr>
            <p:nvPr/>
          </p:nvSpPr>
          <p:spPr bwMode="auto">
            <a:xfrm>
              <a:off x="3152" y="3648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5" name="Line 73"/>
            <p:cNvSpPr>
              <a:spLocks noChangeShapeType="1"/>
            </p:cNvSpPr>
            <p:nvPr/>
          </p:nvSpPr>
          <p:spPr bwMode="auto">
            <a:xfrm>
              <a:off x="2984" y="3592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6" name="Text Box 74"/>
            <p:cNvSpPr txBox="1">
              <a:spLocks noChangeArrowheads="1"/>
            </p:cNvSpPr>
            <p:nvPr/>
          </p:nvSpPr>
          <p:spPr bwMode="auto">
            <a:xfrm>
              <a:off x="2591" y="3431"/>
              <a:ext cx="6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/>
                <a:t>Expression</a:t>
              </a:r>
            </a:p>
          </p:txBody>
        </p:sp>
        <p:sp>
          <p:nvSpPr>
            <p:cNvPr id="197707" name="Line 75"/>
            <p:cNvSpPr>
              <a:spLocks noChangeShapeType="1"/>
            </p:cNvSpPr>
            <p:nvPr/>
          </p:nvSpPr>
          <p:spPr bwMode="auto">
            <a:xfrm flipV="1">
              <a:off x="2984" y="3408"/>
              <a:ext cx="0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8" name="Line 76"/>
            <p:cNvSpPr>
              <a:spLocks noChangeShapeType="1"/>
            </p:cNvSpPr>
            <p:nvPr/>
          </p:nvSpPr>
          <p:spPr bwMode="auto">
            <a:xfrm flipH="1">
              <a:off x="2008" y="3408"/>
              <a:ext cx="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09" name="Line 77"/>
            <p:cNvSpPr>
              <a:spLocks noChangeShapeType="1"/>
            </p:cNvSpPr>
            <p:nvPr/>
          </p:nvSpPr>
          <p:spPr bwMode="auto">
            <a:xfrm>
              <a:off x="2008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10" name="Line 78"/>
            <p:cNvSpPr>
              <a:spLocks noChangeShapeType="1"/>
            </p:cNvSpPr>
            <p:nvPr/>
          </p:nvSpPr>
          <p:spPr bwMode="auto">
            <a:xfrm>
              <a:off x="2184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11" name="Line 79"/>
            <p:cNvSpPr>
              <a:spLocks noChangeShapeType="1"/>
            </p:cNvSpPr>
            <p:nvPr/>
          </p:nvSpPr>
          <p:spPr bwMode="auto">
            <a:xfrm>
              <a:off x="2480" y="33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197712" name="Text Box 80"/>
            <p:cNvSpPr txBox="1">
              <a:spLocks noChangeArrowheads="1"/>
            </p:cNvSpPr>
            <p:nvPr/>
          </p:nvSpPr>
          <p:spPr bwMode="auto">
            <a:xfrm>
              <a:off x="2199" y="3175"/>
              <a:ext cx="5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/>
                <a:t>Statement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20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516278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Console.WriteLine(n);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Term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n = n + n1;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b="1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81920" y="1751285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n1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F779-FD0B-43B9-910F-FC9DD9FA20C9}" type="slidenum">
              <a:rPr lang="de-DE"/>
              <a:pPr/>
              <a:t>21</a:t>
            </a:fld>
            <a:endParaRPr lang="de-DE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Adicionando semântica</a:t>
            </a:r>
            <a:endParaRPr lang="de-AT" dirty="0"/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798513" y="1281113"/>
            <a:ext cx="4516278" cy="42310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COMPILER Sample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...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Sample 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{	"calc"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b="1" dirty="0">
                <a:latin typeface="Arial" charset="0"/>
              </a:rPr>
              <a:t>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Console.WriteLine(n);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int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n&gt;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{	'+'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n1&gt;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n + n1;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}.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solidFill>
                  <a:schemeClr val="bg2"/>
                </a:solidFill>
                <a:latin typeface="Arial" charset="0"/>
              </a:rPr>
              <a:t>	/*-------------------------------------------------------------*/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Term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int n&gt;</a:t>
            </a:r>
            <a:r>
              <a:rPr lang="de-AT" sz="1400" b="1" dirty="0"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=	number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n = Convert.Int32(t.val); .)</a:t>
            </a:r>
          </a:p>
          <a:p>
            <a:pPr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		.</a:t>
            </a:r>
          </a:p>
          <a:p>
            <a:pPr>
              <a:spcBef>
                <a:spcPct val="40000"/>
              </a:spcBef>
              <a:tabLst>
                <a:tab pos="190500" algn="l"/>
                <a:tab pos="381000" algn="l"/>
                <a:tab pos="571500" algn="l"/>
                <a:tab pos="2006600" algn="l"/>
              </a:tabLst>
            </a:pPr>
            <a:r>
              <a:rPr lang="de-AT" sz="1400" dirty="0">
                <a:latin typeface="Arial" charset="0"/>
              </a:rPr>
              <a:t>END Sample.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04704" y="1278041"/>
            <a:ext cx="2386012" cy="3407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 dirty="0">
                <a:latin typeface="Arial" charset="0"/>
              </a:rPr>
              <a:t>calc  34 + </a:t>
            </a:r>
            <a:r>
              <a:rPr lang="de-AT" sz="1600" dirty="0" smtClean="0">
                <a:latin typeface="Arial" charset="0"/>
              </a:rPr>
              <a:t>2</a:t>
            </a:r>
            <a:endParaRPr lang="de-AT" sz="1600" dirty="0">
              <a:latin typeface="Aria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3036" y="2973037"/>
            <a:ext cx="3481828" cy="956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coco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Sample.atg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csc </a:t>
            </a:r>
            <a:r>
              <a:rPr lang="de-AT" sz="1400" b="1" dirty="0">
                <a:solidFill>
                  <a:schemeClr val="bg1"/>
                </a:solidFill>
                <a:latin typeface="Arial" charset="0"/>
              </a:rPr>
              <a:t>Compile.cs Scanner.cs Parser.cs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Compile Input.txt</a:t>
            </a:r>
          </a:p>
          <a:p>
            <a:r>
              <a:rPr lang="de-AT" sz="1400" b="1" dirty="0" smtClean="0">
                <a:solidFill>
                  <a:schemeClr val="bg1"/>
                </a:solidFill>
                <a:latin typeface="Arial" charset="0"/>
              </a:rPr>
              <a:t>&gt; 36</a:t>
            </a:r>
            <a:endParaRPr lang="de-AT" sz="14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343895" y="1753260"/>
          <a:ext cx="9262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14"/>
                <a:gridCol w="451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985-790F-4616-8397-FE6ECDF30188}" type="slidenum">
              <a:rPr lang="de-DE"/>
              <a:pPr/>
              <a:t>22</a:t>
            </a:fld>
            <a:endParaRPr lang="de-DE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736600" y="3892550"/>
            <a:ext cx="71374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41363" y="1149350"/>
            <a:ext cx="7145337" cy="31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>
                <a:solidFill>
                  <a:srgbClr val="FF0000"/>
                </a:solidFill>
              </a:rPr>
              <a:t>   </a:t>
            </a:r>
            <a:r>
              <a:rPr lang="de-AT" sz="3200" dirty="0" smtClean="0">
                <a:solidFill>
                  <a:srgbClr val="FF0000"/>
                </a:solidFill>
              </a:rPr>
              <a:t>Visão Geral de um Compilador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  <a:spcAft>
                <a:spcPct val="40000"/>
              </a:spcAft>
              <a:tabLst>
                <a:tab pos="381000" algn="l"/>
                <a:tab pos="952500" algn="l"/>
              </a:tabLst>
            </a:pP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Compiladores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Gramáticas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Exemplo</a:t>
            </a:r>
            <a:endParaRPr lang="de-AT" sz="2400" dirty="0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949542" y="1755775"/>
            <a:ext cx="3062354" cy="114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dirty="0" smtClean="0"/>
              <a:t>baseado na aula de:</a:t>
            </a:r>
            <a:endParaRPr lang="de-AT" sz="2400" dirty="0" smtClean="0"/>
          </a:p>
          <a:p>
            <a:pPr algn="ctr"/>
            <a:r>
              <a:rPr lang="de-AT" sz="2400" dirty="0" smtClean="0"/>
              <a:t>Hanspeter </a:t>
            </a:r>
            <a:r>
              <a:rPr lang="de-AT" sz="2400" dirty="0"/>
              <a:t>Mössenböck</a:t>
            </a:r>
          </a:p>
          <a:p>
            <a:pPr algn="ctr"/>
            <a:r>
              <a:rPr lang="de-AT" sz="2000" dirty="0"/>
              <a:t>University of </a:t>
            </a:r>
            <a:r>
              <a:rPr lang="de-AT" sz="2000" dirty="0" smtClean="0"/>
              <a:t>Linz</a:t>
            </a:r>
            <a:endParaRPr lang="de-AT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3196-6FC3-4026-8A6A-F7C8406D87FC}" type="slidenum">
              <a:rPr lang="de-DE"/>
              <a:pPr/>
              <a:t>23</a:t>
            </a:fld>
            <a:endParaRPr lang="de-DE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Uma linguagem de programação simples</a:t>
            </a:r>
            <a:endParaRPr lang="de-AT" sz="2800" dirty="0"/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735013" y="1235075"/>
            <a:ext cx="3568904" cy="436029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 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rgbClr val="008000"/>
                </a:solidFill>
                <a:latin typeface="Arial" charset="0"/>
              </a:rPr>
              <a:t>// compute the sum of 1..i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sum = 0;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sum = sum + i; i = i - 1;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write</a:t>
            </a:r>
            <a:r>
              <a:rPr lang="de-AT" sz="1400" dirty="0">
                <a:latin typeface="Arial" charset="0"/>
              </a:rPr>
              <a:t> sum;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   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rgbClr val="008000"/>
                </a:solidFill>
                <a:latin typeface="Arial" charset="0"/>
              </a:rPr>
              <a:t>// the program starts here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Main()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read</a:t>
            </a:r>
            <a:r>
              <a:rPr lang="de-AT" sz="1400" dirty="0">
                <a:latin typeface="Arial" charset="0"/>
              </a:rPr>
              <a:t> i;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	SumUp();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read</a:t>
            </a:r>
            <a:r>
              <a:rPr lang="de-AT" sz="1400" dirty="0">
                <a:latin typeface="Arial" charset="0"/>
              </a:rPr>
              <a:t> i;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 smtClean="0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</a:t>
            </a:r>
            <a:r>
              <a:rPr lang="de-AT" sz="1400" dirty="0" smtClean="0">
                <a:solidFill>
                  <a:schemeClr val="accent6"/>
                </a:solidFill>
                <a:latin typeface="Arial" charset="0"/>
              </a:rPr>
              <a:t>if</a:t>
            </a:r>
            <a:r>
              <a:rPr lang="de-AT" sz="1400" dirty="0" smtClean="0">
                <a:latin typeface="Arial" charset="0"/>
              </a:rPr>
              <a:t> (i == 0) </a:t>
            </a:r>
            <a:r>
              <a:rPr lang="de-AT" sz="1400" dirty="0" smtClean="0">
                <a:solidFill>
                  <a:schemeClr val="accent6"/>
                </a:solidFill>
                <a:latin typeface="Arial" charset="0"/>
              </a:rPr>
              <a:t>write</a:t>
            </a:r>
            <a:r>
              <a:rPr lang="de-AT" sz="1400" dirty="0" smtClean="0">
                <a:latin typeface="Arial" charset="0"/>
              </a:rPr>
              <a:t> 0; </a:t>
            </a:r>
            <a:r>
              <a:rPr lang="de-AT" sz="1400" dirty="0" smtClean="0">
                <a:solidFill>
                  <a:schemeClr val="accent6"/>
                </a:solidFill>
                <a:latin typeface="Arial" charset="0"/>
              </a:rPr>
              <a:t>else</a:t>
            </a:r>
            <a:r>
              <a:rPr lang="de-AT" sz="1400" dirty="0" smtClean="0">
                <a:latin typeface="Arial" charset="0"/>
              </a:rPr>
              <a:t> </a:t>
            </a:r>
            <a:r>
              <a:rPr lang="de-AT" sz="1400" dirty="0" smtClean="0">
                <a:solidFill>
                  <a:schemeClr val="accent6"/>
                </a:solidFill>
                <a:latin typeface="Arial" charset="0"/>
              </a:rPr>
              <a:t>write</a:t>
            </a:r>
            <a:r>
              <a:rPr lang="de-AT" sz="1400" dirty="0" smtClean="0">
                <a:latin typeface="Arial" charset="0"/>
              </a:rPr>
              <a:t> -1;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4646613" y="1192213"/>
            <a:ext cx="2621528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Um único programa principal</a:t>
            </a:r>
            <a:endParaRPr lang="de-AT" sz="1600" dirty="0"/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4646613" y="2093913"/>
            <a:ext cx="381897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Métodos sem parâmetros</a:t>
            </a:r>
          </a:p>
          <a:p>
            <a:r>
              <a:rPr lang="de-AT" sz="1600" dirty="0" smtClean="0"/>
              <a:t>(variáveis podem ser livremente declaradas)</a:t>
            </a:r>
            <a:endParaRPr lang="de-AT" sz="1600" dirty="0"/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4646613" y="1547813"/>
            <a:ext cx="159368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Variáveis globais</a:t>
            </a:r>
            <a:endParaRPr lang="de-AT" sz="1600" dirty="0"/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4646613" y="3643313"/>
            <a:ext cx="1605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Método principal</a:t>
            </a:r>
            <a:endParaRPr lang="de-AT" sz="16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36588" y="5614988"/>
            <a:ext cx="7489849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b="1" dirty="0" smtClean="0"/>
              <a:t>Instruções</a:t>
            </a:r>
            <a:r>
              <a:rPr lang="de-AT" sz="1600" dirty="0" smtClean="0"/>
              <a:t>:  assinalamento, chamada de procedimento,</a:t>
            </a:r>
            <a:r>
              <a:rPr lang="de-AT" sz="1600" dirty="0"/>
              <a:t> </a:t>
            </a:r>
            <a:r>
              <a:rPr lang="de-AT" sz="1600" dirty="0" smtClean="0"/>
              <a:t>if...else, while, read, write, bloco</a:t>
            </a:r>
          </a:p>
          <a:p>
            <a:r>
              <a:rPr lang="de-AT" sz="1600" b="1" dirty="0" smtClean="0"/>
              <a:t>Tipos de dados</a:t>
            </a:r>
            <a:r>
              <a:rPr lang="de-AT" sz="1600" dirty="0" smtClean="0"/>
              <a:t>: bool, int</a:t>
            </a:r>
          </a:p>
          <a:p>
            <a:r>
              <a:rPr lang="de-AT" sz="1600" b="1" dirty="0" smtClean="0"/>
              <a:t>Operadores e Precedência</a:t>
            </a:r>
            <a:r>
              <a:rPr lang="de-AT" sz="1600" dirty="0" smtClean="0"/>
              <a:t>: relacionais (==, &lt;, &gt;), somas (+, -) e multiplicações (*, /)</a:t>
            </a:r>
          </a:p>
        </p:txBody>
      </p:sp>
      <p:sp>
        <p:nvSpPr>
          <p:cNvPr id="11" name="Texto explicativo retangular com cantos arredondados 10"/>
          <p:cNvSpPr/>
          <p:nvPr/>
        </p:nvSpPr>
        <p:spPr bwMode="auto">
          <a:xfrm>
            <a:off x="2771775" y="2381250"/>
            <a:ext cx="1224503" cy="342932"/>
          </a:xfrm>
          <a:prstGeom prst="wedgeRoundRectCallout">
            <a:avLst>
              <a:gd name="adj1" fmla="val -108590"/>
              <a:gd name="adj2" fmla="val 4826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assinalamento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 bwMode="auto">
          <a:xfrm>
            <a:off x="2971800" y="4152900"/>
            <a:ext cx="1214438" cy="581295"/>
          </a:xfrm>
          <a:prstGeom prst="wedgeRoundRectCallout">
            <a:avLst>
              <a:gd name="adj1" fmla="val -108590"/>
              <a:gd name="adj2" fmla="val 23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chamada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pt-BR" sz="1400" dirty="0" smtClean="0"/>
              <a:t>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procedimento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o explicativo retangular com cantos arredondados 12"/>
          <p:cNvSpPr/>
          <p:nvPr/>
        </p:nvSpPr>
        <p:spPr bwMode="auto">
          <a:xfrm>
            <a:off x="3495675" y="5191125"/>
            <a:ext cx="779870" cy="342932"/>
          </a:xfrm>
          <a:prstGeom prst="wedgeRoundRectCallout">
            <a:avLst>
              <a:gd name="adj1" fmla="val -79208"/>
              <a:gd name="adj2" fmla="val -6839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if…else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o explicativo retangular com cantos arredondados 13"/>
          <p:cNvSpPr/>
          <p:nvPr/>
        </p:nvSpPr>
        <p:spPr bwMode="auto">
          <a:xfrm>
            <a:off x="2962275" y="3743325"/>
            <a:ext cx="608996" cy="342932"/>
          </a:xfrm>
          <a:prstGeom prst="wedgeRoundRectCallout">
            <a:avLst>
              <a:gd name="adj1" fmla="val -164896"/>
              <a:gd name="adj2" fmla="val 9825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while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o explicativo retangular com cantos arredondados 14"/>
          <p:cNvSpPr/>
          <p:nvPr/>
        </p:nvSpPr>
        <p:spPr bwMode="auto">
          <a:xfrm>
            <a:off x="504825" y="4391025"/>
            <a:ext cx="519637" cy="342932"/>
          </a:xfrm>
          <a:prstGeom prst="wedgeRoundRectCallout">
            <a:avLst>
              <a:gd name="adj1" fmla="val 102723"/>
              <a:gd name="adj2" fmla="val 2326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o explicativo retangular com cantos arredondados 15"/>
          <p:cNvSpPr/>
          <p:nvPr/>
        </p:nvSpPr>
        <p:spPr bwMode="auto">
          <a:xfrm>
            <a:off x="342900" y="2705100"/>
            <a:ext cx="582389" cy="342932"/>
          </a:xfrm>
          <a:prstGeom prst="wedgeRoundRectCallout">
            <a:avLst>
              <a:gd name="adj1" fmla="val 88608"/>
              <a:gd name="adj2" fmla="val 5659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write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o explicativo retangular com cantos arredondados 16"/>
          <p:cNvSpPr/>
          <p:nvPr/>
        </p:nvSpPr>
        <p:spPr bwMode="auto">
          <a:xfrm>
            <a:off x="4448175" y="2790825"/>
            <a:ext cx="608996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bloco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4640262" y="5200650"/>
            <a:ext cx="4075113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1) Escreva a gramática de Simples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1D87-1DEF-4E7D-ACC5-556C4F02CF34}" type="slidenum">
              <a:rPr lang="de-DE"/>
              <a:pPr/>
              <a:t>24</a:t>
            </a:fld>
            <a:endParaRPr lang="de-DE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Sintaxe</a:t>
            </a:r>
            <a:endParaRPr lang="de-AT" dirty="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773113" y="1535113"/>
            <a:ext cx="5137150" cy="956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762000" algn="l"/>
                <a:tab pos="952500" algn="l"/>
              </a:tabLst>
            </a:pP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=	"program" ident "{"  {VarDecl} {ProcDecl} "}".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>
                <a:latin typeface="Arial" charset="0"/>
              </a:rPr>
              <a:t>ProcDecl	=	"void" ident "(" ")" "{" { VarDecl | Stat} "}".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>
                <a:latin typeface="Arial" charset="0"/>
              </a:rPr>
              <a:t>VarDecl	=	Type ident {"," ident} ";".</a:t>
            </a:r>
          </a:p>
          <a:p>
            <a:pPr>
              <a:tabLst>
                <a:tab pos="762000" algn="l"/>
                <a:tab pos="952500" algn="l"/>
              </a:tabLst>
            </a:pPr>
            <a:r>
              <a:rPr lang="de-AT" sz="1400" dirty="0">
                <a:latin typeface="Arial" charset="0"/>
              </a:rPr>
              <a:t>Type	=	"int" | "bool".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671513" y="1168400"/>
            <a:ext cx="266545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Programas e Declarações</a:t>
            </a:r>
            <a:endParaRPr lang="de-AT" b="1" dirty="0"/>
          </a:p>
        </p:txBody>
      </p:sp>
      <p:grpSp>
        <p:nvGrpSpPr>
          <p:cNvPr id="297989" name="Group 5"/>
          <p:cNvGrpSpPr>
            <a:grpSpLocks/>
          </p:cNvGrpSpPr>
          <p:nvPr/>
        </p:nvGrpSpPr>
        <p:grpSpPr bwMode="auto">
          <a:xfrm>
            <a:off x="671513" y="2641600"/>
            <a:ext cx="5238750" cy="1935163"/>
            <a:chOff x="423" y="1664"/>
            <a:chExt cx="3300" cy="1219"/>
          </a:xfrm>
        </p:grpSpPr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423" y="1664"/>
              <a:ext cx="76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Instruções</a:t>
              </a:r>
              <a:endParaRPr lang="de-AT" b="1" dirty="0"/>
            </a:p>
          </p:txBody>
        </p:sp>
        <p:sp>
          <p:nvSpPr>
            <p:cNvPr id="297991" name="Text Box 7"/>
            <p:cNvSpPr txBox="1">
              <a:spLocks noChangeArrowheads="1"/>
            </p:cNvSpPr>
            <p:nvPr/>
          </p:nvSpPr>
          <p:spPr bwMode="auto">
            <a:xfrm>
              <a:off x="487" y="1887"/>
              <a:ext cx="3236" cy="99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Stat	=	ident "=" Expr ";"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	|	ident "(" ")" ";"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	|	"if" "(" Expr ")" Stat ["else" Stat].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	|	"while" "(" Expr ")" Stat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	|	"read" ident ";"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	|	"write" Expr ";"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	|	"{" { Stat | VarDecl } "}".</a:t>
              </a:r>
            </a:p>
          </p:txBody>
        </p:sp>
      </p:grpSp>
      <p:grpSp>
        <p:nvGrpSpPr>
          <p:cNvPr id="297992" name="Group 8"/>
          <p:cNvGrpSpPr>
            <a:grpSpLocks/>
          </p:cNvGrpSpPr>
          <p:nvPr/>
        </p:nvGrpSpPr>
        <p:grpSpPr bwMode="auto">
          <a:xfrm>
            <a:off x="671513" y="4706938"/>
            <a:ext cx="5253037" cy="1935162"/>
            <a:chOff x="423" y="2965"/>
            <a:chExt cx="3309" cy="1219"/>
          </a:xfrm>
        </p:grpSpPr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423" y="2965"/>
              <a:ext cx="79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Expressões</a:t>
              </a:r>
              <a:endParaRPr lang="de-AT" b="1" dirty="0"/>
            </a:p>
          </p:txBody>
        </p:sp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487" y="3188"/>
              <a:ext cx="3245" cy="99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Expr	=	SimExpr [RelOp SimExpr].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SimExpr	=	Term {AddOp Term}.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Term	=	Factor {Mulop Factor}.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Factor	=	ident | number | "-" Factor | "true" | "false".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RelOp	=	"==" | "&lt;" | "&gt;".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AddOp	=	"+" | "-".</a:t>
              </a:r>
            </a:p>
            <a:p>
              <a:pPr>
                <a:tabLst>
                  <a:tab pos="762000" algn="l"/>
                  <a:tab pos="952500" algn="l"/>
                </a:tabLst>
              </a:pPr>
              <a:r>
                <a:rPr lang="de-AT" sz="1400">
                  <a:latin typeface="Arial" charset="0"/>
                </a:rPr>
                <a:t>MulOp	=	"*" | "/".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0AF8-3560-4A91-8B0F-7662CC59C1BD}" type="slidenum">
              <a:rPr lang="de-DE"/>
              <a:pPr/>
              <a:t>25</a:t>
            </a:fld>
            <a:endParaRPr lang="de-DE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3416300" y="1943100"/>
            <a:ext cx="1371600" cy="6477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3416300" y="2959100"/>
            <a:ext cx="1371600" cy="622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Arquitetura de uma </a:t>
            </a:r>
            <a:r>
              <a:rPr lang="de-AT" sz="2800" i="0" dirty="0" smtClean="0"/>
              <a:t>máquina virtual</a:t>
            </a:r>
            <a:r>
              <a:rPr lang="de-AT" sz="2800" dirty="0" smtClean="0"/>
              <a:t> (VM)</a:t>
            </a:r>
            <a:endParaRPr lang="de-AT" sz="2800" dirty="0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850900" y="1587500"/>
            <a:ext cx="1371600" cy="172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154113" y="1243013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3416300" y="1587500"/>
            <a:ext cx="1371600" cy="288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3808413" y="1243013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>
            <a:off x="3416300" y="1765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3529013" y="15986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200"/>
              <a:t>0</a:t>
            </a:r>
          </a:p>
        </p:txBody>
      </p:sp>
      <p:sp>
        <p:nvSpPr>
          <p:cNvPr id="299019" name="Line 11"/>
          <p:cNvSpPr>
            <a:spLocks noChangeShapeType="1"/>
          </p:cNvSpPr>
          <p:nvPr/>
        </p:nvSpPr>
        <p:spPr bwMode="auto">
          <a:xfrm>
            <a:off x="3416300" y="19431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3675717" y="1992313"/>
            <a:ext cx="8495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de-AT" sz="1200" dirty="0" smtClean="0"/>
              <a:t>locais do</a:t>
            </a:r>
            <a:endParaRPr lang="de-AT" sz="1200" dirty="0"/>
          </a:p>
          <a:p>
            <a:pPr algn="ctr"/>
            <a:r>
              <a:rPr lang="de-AT" sz="1200" dirty="0" smtClean="0"/>
              <a:t>procedimento</a:t>
            </a:r>
          </a:p>
          <a:p>
            <a:pPr algn="ctr"/>
            <a:r>
              <a:rPr lang="de-AT" sz="1200" dirty="0" smtClean="0"/>
              <a:t>chamador</a:t>
            </a:r>
            <a:endParaRPr lang="de-AT" sz="1200" dirty="0"/>
          </a:p>
        </p:txBody>
      </p:sp>
      <p:sp>
        <p:nvSpPr>
          <p:cNvPr id="299021" name="Line 13"/>
          <p:cNvSpPr>
            <a:spLocks noChangeShapeType="1"/>
          </p:cNvSpPr>
          <p:nvPr/>
        </p:nvSpPr>
        <p:spPr bwMode="auto">
          <a:xfrm>
            <a:off x="34163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6300" y="276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>
            <a:off x="3416300" y="29591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24" name="Text Box 16"/>
          <p:cNvSpPr txBox="1">
            <a:spLocks noChangeArrowheads="1"/>
          </p:cNvSpPr>
          <p:nvPr/>
        </p:nvSpPr>
        <p:spPr bwMode="auto">
          <a:xfrm>
            <a:off x="3497263" y="2589213"/>
            <a:ext cx="122629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200" dirty="0" smtClean="0"/>
              <a:t>endereço de retorno</a:t>
            </a:r>
            <a:endParaRPr lang="de-AT" sz="1200" dirty="0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3506788" y="2779713"/>
            <a:ext cx="9938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200" dirty="0"/>
              <a:t>bp </a:t>
            </a:r>
            <a:r>
              <a:rPr lang="de-AT" sz="1200" dirty="0" smtClean="0"/>
              <a:t>do chamador</a:t>
            </a:r>
            <a:endParaRPr lang="de-AT" sz="1200" dirty="0"/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3675719" y="3008313"/>
            <a:ext cx="8495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de-AT" sz="1200" dirty="0" smtClean="0"/>
              <a:t>locais do</a:t>
            </a:r>
          </a:p>
          <a:p>
            <a:pPr algn="ctr"/>
            <a:r>
              <a:rPr lang="de-AT" sz="1200" dirty="0" smtClean="0"/>
              <a:t>procedimento</a:t>
            </a:r>
          </a:p>
          <a:p>
            <a:pPr algn="ctr"/>
            <a:r>
              <a:rPr lang="de-AT" sz="1200" dirty="0" smtClean="0"/>
              <a:t>atual</a:t>
            </a:r>
            <a:endParaRPr lang="de-AT" sz="1200" dirty="0"/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>
            <a:off x="34163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28" name="Line 20"/>
          <p:cNvSpPr>
            <a:spLocks noChangeShapeType="1"/>
          </p:cNvSpPr>
          <p:nvPr/>
        </p:nvSpPr>
        <p:spPr bwMode="auto">
          <a:xfrm>
            <a:off x="3213100" y="29591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29" name="Text Box 21"/>
          <p:cNvSpPr txBox="1">
            <a:spLocks noChangeArrowheads="1"/>
          </p:cNvSpPr>
          <p:nvPr/>
        </p:nvSpPr>
        <p:spPr bwMode="auto">
          <a:xfrm>
            <a:off x="2881313" y="2767013"/>
            <a:ext cx="38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/>
              <a:t>bp</a:t>
            </a:r>
          </a:p>
        </p:txBody>
      </p:sp>
      <p:sp>
        <p:nvSpPr>
          <p:cNvPr id="299030" name="Line 22"/>
          <p:cNvSpPr>
            <a:spLocks noChangeShapeType="1"/>
          </p:cNvSpPr>
          <p:nvPr/>
        </p:nvSpPr>
        <p:spPr bwMode="auto">
          <a:xfrm>
            <a:off x="3213100" y="38862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31" name="Text Box 23"/>
          <p:cNvSpPr txBox="1">
            <a:spLocks noChangeArrowheads="1"/>
          </p:cNvSpPr>
          <p:nvPr/>
        </p:nvSpPr>
        <p:spPr bwMode="auto">
          <a:xfrm>
            <a:off x="2817813" y="3694113"/>
            <a:ext cx="441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/>
              <a:t>top</a:t>
            </a:r>
          </a:p>
        </p:txBody>
      </p:sp>
      <p:sp>
        <p:nvSpPr>
          <p:cNvPr id="299032" name="Line 24"/>
          <p:cNvSpPr>
            <a:spLocks noChangeShapeType="1"/>
          </p:cNvSpPr>
          <p:nvPr/>
        </p:nvSpPr>
        <p:spPr bwMode="auto">
          <a:xfrm>
            <a:off x="4635500" y="28702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33" name="Line 25"/>
          <p:cNvSpPr>
            <a:spLocks noChangeShapeType="1"/>
          </p:cNvSpPr>
          <p:nvPr/>
        </p:nvSpPr>
        <p:spPr bwMode="auto">
          <a:xfrm flipV="1">
            <a:off x="4991100" y="195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34" name="Line 26"/>
          <p:cNvSpPr>
            <a:spLocks noChangeShapeType="1"/>
          </p:cNvSpPr>
          <p:nvPr/>
        </p:nvSpPr>
        <p:spPr bwMode="auto">
          <a:xfrm flipH="1">
            <a:off x="4787900" y="19558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35" name="Rectangle 27"/>
          <p:cNvSpPr>
            <a:spLocks noChangeArrowheads="1"/>
          </p:cNvSpPr>
          <p:nvPr/>
        </p:nvSpPr>
        <p:spPr bwMode="auto">
          <a:xfrm>
            <a:off x="3416300" y="3581400"/>
            <a:ext cx="1371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36" name="Text Box 28"/>
          <p:cNvSpPr txBox="1">
            <a:spLocks noChangeArrowheads="1"/>
          </p:cNvSpPr>
          <p:nvPr/>
        </p:nvSpPr>
        <p:spPr bwMode="auto">
          <a:xfrm>
            <a:off x="3539379" y="3643313"/>
            <a:ext cx="11397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de-AT" sz="1200" dirty="0" smtClean="0"/>
              <a:t>pilha de expressão</a:t>
            </a:r>
            <a:endParaRPr lang="de-AT" sz="1200" dirty="0"/>
          </a:p>
        </p:txBody>
      </p: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6273800" y="1587500"/>
            <a:ext cx="1371600" cy="2870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38" name="Text Box 30"/>
          <p:cNvSpPr txBox="1">
            <a:spLocks noChangeArrowheads="1"/>
          </p:cNvSpPr>
          <p:nvPr/>
        </p:nvSpPr>
        <p:spPr bwMode="auto">
          <a:xfrm>
            <a:off x="6640513" y="1243013"/>
            <a:ext cx="74120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código</a:t>
            </a:r>
            <a:endParaRPr lang="de-AT" sz="1600" i="1" dirty="0"/>
          </a:p>
        </p:txBody>
      </p:sp>
      <p:sp>
        <p:nvSpPr>
          <p:cNvPr id="299039" name="Line 31"/>
          <p:cNvSpPr>
            <a:spLocks noChangeShapeType="1"/>
          </p:cNvSpPr>
          <p:nvPr/>
        </p:nvSpPr>
        <p:spPr bwMode="auto">
          <a:xfrm>
            <a:off x="6273800" y="2146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40" name="Line 32"/>
          <p:cNvSpPr>
            <a:spLocks noChangeShapeType="1"/>
          </p:cNvSpPr>
          <p:nvPr/>
        </p:nvSpPr>
        <p:spPr bwMode="auto">
          <a:xfrm>
            <a:off x="6273800" y="29845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41" name="Line 33"/>
          <p:cNvSpPr>
            <a:spLocks noChangeShapeType="1"/>
          </p:cNvSpPr>
          <p:nvPr/>
        </p:nvSpPr>
        <p:spPr bwMode="auto">
          <a:xfrm>
            <a:off x="6070600" y="29845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42" name="Text Box 34"/>
          <p:cNvSpPr txBox="1">
            <a:spLocks noChangeArrowheads="1"/>
          </p:cNvSpPr>
          <p:nvPr/>
        </p:nvSpPr>
        <p:spPr bwMode="auto">
          <a:xfrm>
            <a:off x="5192713" y="2792413"/>
            <a:ext cx="93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/>
              <a:t>progStart</a:t>
            </a:r>
          </a:p>
        </p:txBody>
      </p:sp>
      <p:sp>
        <p:nvSpPr>
          <p:cNvPr id="299043" name="Line 35"/>
          <p:cNvSpPr>
            <a:spLocks noChangeShapeType="1"/>
          </p:cNvSpPr>
          <p:nvPr/>
        </p:nvSpPr>
        <p:spPr bwMode="auto">
          <a:xfrm>
            <a:off x="6070600" y="25146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99044" name="Text Box 36"/>
          <p:cNvSpPr txBox="1">
            <a:spLocks noChangeArrowheads="1"/>
          </p:cNvSpPr>
          <p:nvPr/>
        </p:nvSpPr>
        <p:spPr bwMode="auto">
          <a:xfrm>
            <a:off x="5738813" y="2322513"/>
            <a:ext cx="373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/>
              <a:t>pc</a:t>
            </a:r>
          </a:p>
        </p:txBody>
      </p:sp>
      <p:sp>
        <p:nvSpPr>
          <p:cNvPr id="299045" name="AutoShape 37"/>
          <p:cNvSpPr>
            <a:spLocks/>
          </p:cNvSpPr>
          <p:nvPr/>
        </p:nvSpPr>
        <p:spPr bwMode="auto">
          <a:xfrm rot="5400000">
            <a:off x="2762250" y="2813050"/>
            <a:ext cx="114300" cy="3962400"/>
          </a:xfrm>
          <a:prstGeom prst="rightBrace">
            <a:avLst>
              <a:gd name="adj1" fmla="val 28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46" name="AutoShape 38"/>
          <p:cNvSpPr>
            <a:spLocks/>
          </p:cNvSpPr>
          <p:nvPr/>
        </p:nvSpPr>
        <p:spPr bwMode="auto">
          <a:xfrm rot="5400000">
            <a:off x="6946900" y="3911600"/>
            <a:ext cx="114300" cy="1765300"/>
          </a:xfrm>
          <a:prstGeom prst="rightBrace">
            <a:avLst>
              <a:gd name="adj1" fmla="val 128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9047" name="Text Box 39"/>
          <p:cNvSpPr txBox="1">
            <a:spLocks noChangeArrowheads="1"/>
          </p:cNvSpPr>
          <p:nvPr/>
        </p:nvSpPr>
        <p:spPr bwMode="auto">
          <a:xfrm>
            <a:off x="1757363" y="4837113"/>
            <a:ext cx="213421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Endereçado por palavra</a:t>
            </a:r>
            <a:endParaRPr lang="de-AT" sz="1600" dirty="0"/>
          </a:p>
        </p:txBody>
      </p: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6091238" y="4837113"/>
            <a:ext cx="188254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Endereçado por byte</a:t>
            </a:r>
            <a:endParaRPr lang="de-AT" sz="1600" dirty="0"/>
          </a:p>
        </p:txBody>
      </p:sp>
      <p:sp>
        <p:nvSpPr>
          <p:cNvPr id="299049" name="Text Box 41"/>
          <p:cNvSpPr txBox="1">
            <a:spLocks noChangeArrowheads="1"/>
          </p:cNvSpPr>
          <p:nvPr/>
        </p:nvSpPr>
        <p:spPr bwMode="auto">
          <a:xfrm>
            <a:off x="3529013" y="17764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200"/>
              <a:t>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DF34-0FE5-4699-BDCC-8793B12BF7FE}" type="slidenum">
              <a:rPr lang="de-DE"/>
              <a:pPr/>
              <a:t>26</a:t>
            </a:fld>
            <a:endParaRPr lang="de-DE"/>
          </a:p>
        </p:txBody>
      </p:sp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711200" y="1358900"/>
            <a:ext cx="1295400" cy="52705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Instruções para </a:t>
            </a:r>
            <a:r>
              <a:rPr lang="de-AT" dirty="0"/>
              <a:t>VM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735013" y="1382713"/>
            <a:ext cx="7389812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CONST	n	</a:t>
            </a:r>
            <a:r>
              <a:rPr lang="de-AT" sz="1600" dirty="0" smtClean="0"/>
              <a:t>Constante local</a:t>
            </a:r>
            <a:r>
              <a:rPr lang="de-AT" sz="1600" dirty="0"/>
              <a:t>	Push(n);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LOAD	a	</a:t>
            </a:r>
            <a:r>
              <a:rPr lang="de-AT" sz="1600" dirty="0" smtClean="0"/>
              <a:t>Lê variável local</a:t>
            </a:r>
            <a:r>
              <a:rPr lang="de-AT" sz="1600" dirty="0"/>
              <a:t>	Push(stack[bp+a]);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LOADG	a	</a:t>
            </a:r>
            <a:r>
              <a:rPr lang="de-AT" sz="1600" dirty="0" smtClean="0"/>
              <a:t>Lê variável global</a:t>
            </a:r>
            <a:r>
              <a:rPr lang="de-AT" sz="1600" dirty="0"/>
              <a:t>	Push(globals[a]);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STO	a	</a:t>
            </a:r>
            <a:r>
              <a:rPr lang="de-AT" sz="1600" dirty="0" smtClean="0"/>
              <a:t>Armazena var local</a:t>
            </a:r>
            <a:r>
              <a:rPr lang="de-AT" sz="1600" dirty="0"/>
              <a:t>	stack[bp+a] = Pop();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STOG	a	</a:t>
            </a:r>
            <a:r>
              <a:rPr lang="de-AT" sz="1600" dirty="0" smtClean="0"/>
              <a:t>Armazena var global</a:t>
            </a:r>
            <a:r>
              <a:rPr lang="de-AT" sz="1600" dirty="0"/>
              <a:t>	globals[a] = Pop();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ADD		</a:t>
            </a:r>
            <a:r>
              <a:rPr lang="de-AT" sz="1600" dirty="0" smtClean="0"/>
              <a:t>Soma</a:t>
            </a:r>
            <a:r>
              <a:rPr lang="de-AT" sz="1600" dirty="0"/>
              <a:t>	Push(Pop() + Pop());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SUB		</a:t>
            </a:r>
            <a:r>
              <a:rPr lang="de-AT" sz="1600" dirty="0" smtClean="0"/>
              <a:t>Subtrai</a:t>
            </a:r>
            <a:r>
              <a:rPr lang="de-AT" sz="1600" dirty="0"/>
              <a:t>	Push(-Pop() + Pop());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MUL		</a:t>
            </a:r>
            <a:r>
              <a:rPr lang="de-AT" sz="1600" dirty="0" smtClean="0"/>
              <a:t>Multiplica</a:t>
            </a:r>
            <a:r>
              <a:rPr lang="de-AT" sz="1600" dirty="0"/>
              <a:t>	Push(Pop() * Pop());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DIV		Divide	x = Pop(); Push(Pop() / x);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NEG		</a:t>
            </a:r>
            <a:r>
              <a:rPr lang="de-AT" sz="1600" dirty="0" smtClean="0"/>
              <a:t>Nega</a:t>
            </a:r>
            <a:r>
              <a:rPr lang="de-AT" sz="1600" dirty="0"/>
              <a:t>	Push(-Pop());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EQL		</a:t>
            </a:r>
            <a:r>
              <a:rPr lang="de-AT" sz="1600" dirty="0" smtClean="0"/>
              <a:t>Testa se igual</a:t>
            </a:r>
            <a:r>
              <a:rPr lang="de-AT" sz="1600" dirty="0"/>
              <a:t>	if (Pop()==Pop()) Push(1); else Push(0);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LSS		</a:t>
            </a:r>
            <a:r>
              <a:rPr lang="de-AT" sz="1600" dirty="0" smtClean="0"/>
              <a:t>Testa se menor</a:t>
            </a:r>
            <a:r>
              <a:rPr lang="de-AT" sz="1600" dirty="0"/>
              <a:t>	if (Pop()&gt;Pop()) Push(1); else Push(0);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GTR		</a:t>
            </a:r>
            <a:r>
              <a:rPr lang="de-AT" sz="1600" dirty="0" smtClean="0"/>
              <a:t>Testa se maior</a:t>
            </a:r>
            <a:r>
              <a:rPr lang="de-AT" sz="1600" dirty="0"/>
              <a:t>	if (Pop()&lt;Pop()) Push(1); else Push(0);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JMP	a	</a:t>
            </a:r>
            <a:r>
              <a:rPr lang="de-AT" sz="1600" dirty="0" smtClean="0"/>
              <a:t>Salta</a:t>
            </a:r>
            <a:r>
              <a:rPr lang="de-AT" sz="1600" dirty="0"/>
              <a:t>	pc = a;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FJMP	a	</a:t>
            </a:r>
            <a:r>
              <a:rPr lang="de-AT" sz="1600" dirty="0" smtClean="0"/>
              <a:t>Salta se falso</a:t>
            </a:r>
            <a:r>
              <a:rPr lang="de-AT" sz="1600" dirty="0"/>
              <a:t>	if (Pop() == 0) pc = a;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READ		</a:t>
            </a:r>
            <a:r>
              <a:rPr lang="de-AT" sz="1600" dirty="0" smtClean="0"/>
              <a:t>Lê inteiro</a:t>
            </a:r>
            <a:r>
              <a:rPr lang="de-AT" sz="1600" dirty="0"/>
              <a:t>	x = </a:t>
            </a:r>
            <a:r>
              <a:rPr lang="de-AT" sz="1600" dirty="0">
                <a:solidFill>
                  <a:srgbClr val="FF0000"/>
                </a:solidFill>
              </a:rPr>
              <a:t>ReadInt()</a:t>
            </a:r>
            <a:r>
              <a:rPr lang="de-AT" sz="1600" dirty="0"/>
              <a:t>; Push(x);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WRITE		</a:t>
            </a:r>
            <a:r>
              <a:rPr lang="de-AT" sz="1600" dirty="0" smtClean="0"/>
              <a:t>Escreve inteiro</a:t>
            </a:r>
            <a:r>
              <a:rPr lang="de-AT" sz="1600" dirty="0"/>
              <a:t>	</a:t>
            </a:r>
            <a:r>
              <a:rPr lang="de-AT" sz="1600" dirty="0">
                <a:solidFill>
                  <a:srgbClr val="FF0000"/>
                </a:solidFill>
              </a:rPr>
              <a:t>WriteInt(</a:t>
            </a:r>
            <a:r>
              <a:rPr lang="de-AT" sz="1600" dirty="0"/>
              <a:t>Pop()</a:t>
            </a:r>
            <a:r>
              <a:rPr lang="de-AT" sz="1600" dirty="0">
                <a:solidFill>
                  <a:srgbClr val="FF0000"/>
                </a:solidFill>
              </a:rPr>
              <a:t>)</a:t>
            </a:r>
            <a:r>
              <a:rPr lang="de-AT" sz="1600" dirty="0"/>
              <a:t>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CALL	a	</a:t>
            </a:r>
            <a:r>
              <a:rPr lang="de-AT" sz="1600" dirty="0" smtClean="0"/>
              <a:t>Chama procedimento</a:t>
            </a:r>
            <a:r>
              <a:rPr lang="de-AT" sz="1600" dirty="0"/>
              <a:t>	Push(pc+2); pc = a;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RET		</a:t>
            </a:r>
            <a:r>
              <a:rPr lang="de-AT" sz="1600" dirty="0" smtClean="0"/>
              <a:t>Retorna de procedimento </a:t>
            </a:r>
            <a:r>
              <a:rPr lang="de-AT" sz="1600" dirty="0"/>
              <a:t>	pc = Pop(); if (pc == 0) </a:t>
            </a:r>
            <a:r>
              <a:rPr lang="de-AT" sz="16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AT" sz="1600" dirty="0"/>
              <a:t>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ENTER	n	</a:t>
            </a:r>
            <a:r>
              <a:rPr lang="de-AT" sz="1600" dirty="0" smtClean="0"/>
              <a:t>Entra em procedimento </a:t>
            </a:r>
            <a:r>
              <a:rPr lang="de-AT" sz="1600" dirty="0"/>
              <a:t>	Push(bp); bp = top; top += n;</a:t>
            </a:r>
          </a:p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/>
              <a:t>LEAVE		</a:t>
            </a:r>
            <a:r>
              <a:rPr lang="de-AT" sz="1600" dirty="0" smtClean="0"/>
              <a:t>Deixa procedimento </a:t>
            </a:r>
            <a:r>
              <a:rPr lang="de-AT" sz="1600" dirty="0"/>
              <a:t>	top = bp; bp = Pop();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Four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Programming Languages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F176-60AB-4D2E-A94D-AD59D2204C0A}" type="slidenum">
              <a:rPr lang="en-US"/>
              <a:pPr/>
              <a:t>27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VMs?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quê</a:t>
            </a:r>
            <a:r>
              <a:rPr lang="en-US" sz="2800" dirty="0" smtClean="0"/>
              <a:t>?</a:t>
            </a:r>
          </a:p>
          <a:p>
            <a:pPr lvl="1"/>
            <a:r>
              <a:rPr lang="en-US" sz="2200" dirty="0" err="1" smtClean="0"/>
              <a:t>Portabilidade</a:t>
            </a:r>
            <a:endParaRPr lang="en-US" sz="2200" dirty="0"/>
          </a:p>
          <a:p>
            <a:pPr lvl="2"/>
            <a:r>
              <a:rPr lang="en-US" dirty="0" smtClean="0"/>
              <a:t>VMs </a:t>
            </a:r>
            <a:r>
              <a:rPr lang="en-US" dirty="0" err="1" smtClean="0"/>
              <a:t>podem</a:t>
            </a:r>
            <a:r>
              <a:rPr lang="en-US" dirty="0" smtClean="0"/>
              <a:t> ser </a:t>
            </a:r>
            <a:r>
              <a:rPr lang="en-US" dirty="0" err="1" smtClean="0"/>
              <a:t>interpretadas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software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arquiteturas</a:t>
            </a:r>
            <a:endParaRPr lang="en-US" dirty="0" smtClean="0"/>
          </a:p>
          <a:p>
            <a:pPr lvl="2"/>
            <a:r>
              <a:rPr lang="en-US" dirty="0" err="1" smtClean="0"/>
              <a:t>Simular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real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endParaRPr lang="en-US" dirty="0"/>
          </a:p>
          <a:p>
            <a:pPr lvl="1"/>
            <a:r>
              <a:rPr lang="en-US" sz="2200" dirty="0" err="1" smtClean="0"/>
              <a:t>Segurança</a:t>
            </a:r>
            <a:endParaRPr lang="en-US" sz="2200" dirty="0"/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tem </a:t>
            </a:r>
            <a:r>
              <a:rPr lang="en-US" dirty="0" err="1" smtClean="0"/>
              <a:t>controle</a:t>
            </a:r>
            <a:r>
              <a:rPr lang="en-US" dirty="0" smtClean="0"/>
              <a:t> real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endParaRPr lang="en-US" dirty="0"/>
          </a:p>
          <a:p>
            <a:pPr lvl="2"/>
            <a:r>
              <a:rPr lang="en-US" dirty="0" err="1" smtClean="0"/>
              <a:t>Interpretador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supervisionar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Sistemas</a:t>
            </a:r>
            <a:r>
              <a:rPr lang="en-US" sz="2000" dirty="0" smtClean="0"/>
              <a:t> Java </a:t>
            </a:r>
            <a:r>
              <a:rPr lang="en-US" sz="2000" dirty="0" err="1" smtClean="0"/>
              <a:t>normalmente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compilam</a:t>
            </a:r>
            <a:r>
              <a:rPr lang="en-US" sz="2000" dirty="0" smtClean="0"/>
              <a:t> </a:t>
            </a:r>
            <a:r>
              <a:rPr lang="en-US" sz="2000" dirty="0" err="1" smtClean="0"/>
              <a:t>pra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VM: a JVM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gerado</a:t>
            </a:r>
            <a:r>
              <a:rPr lang="en-US" sz="2000" dirty="0" smtClean="0"/>
              <a:t> </a:t>
            </a:r>
            <a:r>
              <a:rPr lang="en-US" sz="2000" dirty="0" err="1" smtClean="0"/>
              <a:t>pra</a:t>
            </a:r>
            <a:r>
              <a:rPr lang="en-US" sz="2000" dirty="0" smtClean="0"/>
              <a:t> JVM é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i="1" dirty="0" err="1" smtClean="0"/>
              <a:t>bytecode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Interpretador</a:t>
            </a:r>
            <a:r>
              <a:rPr lang="en-US" sz="2000" dirty="0" smtClean="0"/>
              <a:t> de </a:t>
            </a:r>
            <a:r>
              <a:rPr lang="en-US" sz="2000" i="1" dirty="0" err="1" smtClean="0"/>
              <a:t>bytecode</a:t>
            </a:r>
            <a:r>
              <a:rPr lang="en-US" sz="2000" dirty="0" smtClean="0"/>
              <a:t> é </a:t>
            </a:r>
            <a:r>
              <a:rPr lang="en-US" sz="2000" dirty="0" err="1" smtClean="0"/>
              <a:t>comum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quase</a:t>
            </a:r>
            <a:r>
              <a:rPr lang="en-US" sz="2000" dirty="0" smtClean="0"/>
              <a:t> </a:t>
            </a:r>
            <a:r>
              <a:rPr lang="en-US" sz="2000" dirty="0" err="1" smtClean="0"/>
              <a:t>todo</a:t>
            </a:r>
            <a:r>
              <a:rPr lang="en-US" sz="2000" dirty="0" smtClean="0"/>
              <a:t> browser Web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28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0800" cy="39306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29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0800" cy="39306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2482066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o explicativo retangular com cantos arredondados 28"/>
          <p:cNvSpPr/>
          <p:nvPr/>
        </p:nvSpPr>
        <p:spPr bwMode="auto">
          <a:xfrm>
            <a:off x="8402827" y="2503837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o explicativo retangular com cantos arredondados 29"/>
          <p:cNvSpPr/>
          <p:nvPr/>
        </p:nvSpPr>
        <p:spPr bwMode="auto">
          <a:xfrm>
            <a:off x="8400848" y="2893744"/>
            <a:ext cx="546705" cy="342932"/>
          </a:xfrm>
          <a:prstGeom prst="wedgeRoundRectCallout">
            <a:avLst>
              <a:gd name="adj1" fmla="val -70879"/>
              <a:gd name="adj2" fmla="val -22546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25A4-5E1F-42BC-AF9E-4CB8690C5562}" type="slidenum">
              <a:rPr lang="de-DE"/>
              <a:pPr/>
              <a:t>3</a:t>
            </a:fld>
            <a:endParaRPr lang="de-DE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Fases da Compilação</a:t>
            </a:r>
            <a:endParaRPr lang="de-AT" dirty="0"/>
          </a:p>
        </p:txBody>
      </p:sp>
      <p:sp>
        <p:nvSpPr>
          <p:cNvPr id="198710" name="Rectangle 54"/>
          <p:cNvSpPr>
            <a:spLocks noChangeArrowheads="1"/>
          </p:cNvSpPr>
          <p:nvPr/>
        </p:nvSpPr>
        <p:spPr bwMode="auto">
          <a:xfrm>
            <a:off x="2235200" y="3098800"/>
            <a:ext cx="37084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98711" name="Text Box 55"/>
          <p:cNvSpPr txBox="1">
            <a:spLocks noChangeArrowheads="1"/>
          </p:cNvSpPr>
          <p:nvPr/>
        </p:nvSpPr>
        <p:spPr bwMode="auto">
          <a:xfrm>
            <a:off x="2328228" y="3098800"/>
            <a:ext cx="351600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dirty="0" smtClean="0"/>
              <a:t>Análise semântica (checa tipos, </a:t>
            </a:r>
            <a:r>
              <a:rPr lang="de-AT" dirty="0"/>
              <a:t>...)</a:t>
            </a: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71513" y="1371600"/>
            <a:ext cx="169281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i="1" dirty="0" smtClean="0"/>
              <a:t>Árvore Sintática</a:t>
            </a:r>
            <a:endParaRPr lang="de-AT" i="1" dirty="0"/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2932113" y="2411413"/>
            <a:ext cx="2346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/>
              <a:t>ident = number * ident + ident</a:t>
            </a:r>
          </a:p>
        </p:txBody>
      </p:sp>
      <p:sp>
        <p:nvSpPr>
          <p:cNvPr id="198714" name="Text Box 58"/>
          <p:cNvSpPr txBox="1">
            <a:spLocks noChangeArrowheads="1"/>
          </p:cNvSpPr>
          <p:nvPr/>
        </p:nvSpPr>
        <p:spPr bwMode="auto">
          <a:xfrm>
            <a:off x="3910013" y="19669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/>
              <a:t>Term</a:t>
            </a:r>
          </a:p>
        </p:txBody>
      </p:sp>
      <p:sp>
        <p:nvSpPr>
          <p:cNvPr id="198715" name="Line 59"/>
          <p:cNvSpPr>
            <a:spLocks noChangeShapeType="1"/>
          </p:cNvSpPr>
          <p:nvPr/>
        </p:nvSpPr>
        <p:spPr bwMode="auto">
          <a:xfrm>
            <a:off x="3771900" y="22987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16" name="Line 60"/>
          <p:cNvSpPr>
            <a:spLocks noChangeShapeType="1"/>
          </p:cNvSpPr>
          <p:nvPr/>
        </p:nvSpPr>
        <p:spPr bwMode="auto">
          <a:xfrm>
            <a:off x="3771900" y="22987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17" name="Line 61"/>
          <p:cNvSpPr>
            <a:spLocks noChangeShapeType="1"/>
          </p:cNvSpPr>
          <p:nvPr/>
        </p:nvSpPr>
        <p:spPr bwMode="auto">
          <a:xfrm>
            <a:off x="4203700" y="223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18" name="Line 62"/>
          <p:cNvSpPr>
            <a:spLocks noChangeShapeType="1"/>
          </p:cNvSpPr>
          <p:nvPr/>
        </p:nvSpPr>
        <p:spPr bwMode="auto">
          <a:xfrm>
            <a:off x="4483100" y="22987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19" name="Line 63"/>
          <p:cNvSpPr>
            <a:spLocks noChangeShapeType="1"/>
          </p:cNvSpPr>
          <p:nvPr/>
        </p:nvSpPr>
        <p:spPr bwMode="auto">
          <a:xfrm>
            <a:off x="4191000" y="1930400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0" name="Line 64"/>
          <p:cNvSpPr>
            <a:spLocks noChangeShapeType="1"/>
          </p:cNvSpPr>
          <p:nvPr/>
        </p:nvSpPr>
        <p:spPr bwMode="auto">
          <a:xfrm>
            <a:off x="4191000" y="19304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1" name="Line 65"/>
          <p:cNvSpPr>
            <a:spLocks noChangeShapeType="1"/>
          </p:cNvSpPr>
          <p:nvPr/>
        </p:nvSpPr>
        <p:spPr bwMode="auto">
          <a:xfrm>
            <a:off x="5003800" y="1930400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2" name="Line 66"/>
          <p:cNvSpPr>
            <a:spLocks noChangeShapeType="1"/>
          </p:cNvSpPr>
          <p:nvPr/>
        </p:nvSpPr>
        <p:spPr bwMode="auto">
          <a:xfrm>
            <a:off x="4737100" y="1841500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3" name="Text Box 67"/>
          <p:cNvSpPr txBox="1">
            <a:spLocks noChangeArrowheads="1"/>
          </p:cNvSpPr>
          <p:nvPr/>
        </p:nvSpPr>
        <p:spPr bwMode="auto">
          <a:xfrm>
            <a:off x="4113213" y="1585913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/>
              <a:t>Expression</a:t>
            </a:r>
          </a:p>
        </p:txBody>
      </p:sp>
      <p:sp>
        <p:nvSpPr>
          <p:cNvPr id="198724" name="Line 68"/>
          <p:cNvSpPr>
            <a:spLocks noChangeShapeType="1"/>
          </p:cNvSpPr>
          <p:nvPr/>
        </p:nvSpPr>
        <p:spPr bwMode="auto">
          <a:xfrm flipV="1">
            <a:off x="4737100" y="1549400"/>
            <a:ext cx="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5" name="Line 69"/>
          <p:cNvSpPr>
            <a:spLocks noChangeShapeType="1"/>
          </p:cNvSpPr>
          <p:nvPr/>
        </p:nvSpPr>
        <p:spPr bwMode="auto">
          <a:xfrm flipH="1">
            <a:off x="3187700" y="1549400"/>
            <a:ext cx="154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6" name="Line 70"/>
          <p:cNvSpPr>
            <a:spLocks noChangeShapeType="1"/>
          </p:cNvSpPr>
          <p:nvPr/>
        </p:nvSpPr>
        <p:spPr bwMode="auto">
          <a:xfrm>
            <a:off x="3187700" y="154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7" name="Line 71"/>
          <p:cNvSpPr>
            <a:spLocks noChangeShapeType="1"/>
          </p:cNvSpPr>
          <p:nvPr/>
        </p:nvSpPr>
        <p:spPr bwMode="auto">
          <a:xfrm>
            <a:off x="3467100" y="154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8" name="Line 72"/>
          <p:cNvSpPr>
            <a:spLocks noChangeShapeType="1"/>
          </p:cNvSpPr>
          <p:nvPr/>
        </p:nvSpPr>
        <p:spPr bwMode="auto">
          <a:xfrm>
            <a:off x="3937000" y="1473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98729" name="Text Box 73"/>
          <p:cNvSpPr txBox="1">
            <a:spLocks noChangeArrowheads="1"/>
          </p:cNvSpPr>
          <p:nvPr/>
        </p:nvSpPr>
        <p:spPr bwMode="auto">
          <a:xfrm>
            <a:off x="3490913" y="1179513"/>
            <a:ext cx="892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dirty="0"/>
              <a:t>Statement</a:t>
            </a:r>
          </a:p>
        </p:txBody>
      </p:sp>
      <p:sp>
        <p:nvSpPr>
          <p:cNvPr id="198731" name="Text Box 75"/>
          <p:cNvSpPr txBox="1">
            <a:spLocks noChangeArrowheads="1"/>
          </p:cNvSpPr>
          <p:nvPr/>
        </p:nvSpPr>
        <p:spPr bwMode="auto">
          <a:xfrm>
            <a:off x="671513" y="3619500"/>
            <a:ext cx="1545336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i="1" dirty="0" smtClean="0"/>
              <a:t>Representação</a:t>
            </a:r>
          </a:p>
          <a:p>
            <a:r>
              <a:rPr lang="de-AT" i="1" dirty="0" smtClean="0"/>
              <a:t>intermediária</a:t>
            </a:r>
            <a:endParaRPr lang="de-AT" i="1" dirty="0"/>
          </a:p>
        </p:txBody>
      </p:sp>
      <p:sp>
        <p:nvSpPr>
          <p:cNvPr id="198732" name="Text Box 76"/>
          <p:cNvSpPr txBox="1">
            <a:spLocks noChangeArrowheads="1"/>
          </p:cNvSpPr>
          <p:nvPr/>
        </p:nvSpPr>
        <p:spPr bwMode="auto">
          <a:xfrm>
            <a:off x="2459038" y="3706813"/>
            <a:ext cx="339417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Árvore sintática, tabela de símbolos, </a:t>
            </a:r>
            <a:r>
              <a:rPr lang="de-AT" sz="1600" dirty="0"/>
              <a:t>...</a:t>
            </a:r>
          </a:p>
        </p:txBody>
      </p:sp>
      <p:sp>
        <p:nvSpPr>
          <p:cNvPr id="198741" name="AutoShape 85"/>
          <p:cNvSpPr>
            <a:spLocks noChangeArrowheads="1"/>
          </p:cNvSpPr>
          <p:nvPr/>
        </p:nvSpPr>
        <p:spPr bwMode="auto">
          <a:xfrm>
            <a:off x="3975100" y="2857500"/>
            <a:ext cx="203200" cy="2032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98742" name="AutoShape 86"/>
          <p:cNvSpPr>
            <a:spLocks noChangeArrowheads="1"/>
          </p:cNvSpPr>
          <p:nvPr/>
        </p:nvSpPr>
        <p:spPr bwMode="auto">
          <a:xfrm>
            <a:off x="3975100" y="3556000"/>
            <a:ext cx="203200" cy="2032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198745" name="Group 89"/>
          <p:cNvGrpSpPr>
            <a:grpSpLocks/>
          </p:cNvGrpSpPr>
          <p:nvPr/>
        </p:nvGrpSpPr>
        <p:grpSpPr bwMode="auto">
          <a:xfrm>
            <a:off x="671513" y="4064000"/>
            <a:ext cx="5272087" cy="2549525"/>
            <a:chOff x="423" y="2560"/>
            <a:chExt cx="3321" cy="1606"/>
          </a:xfrm>
        </p:grpSpPr>
        <p:sp>
          <p:nvSpPr>
            <p:cNvPr id="198734" name="Rectangle 78"/>
            <p:cNvSpPr>
              <a:spLocks noChangeArrowheads="1"/>
            </p:cNvSpPr>
            <p:nvPr/>
          </p:nvSpPr>
          <p:spPr bwMode="auto">
            <a:xfrm>
              <a:off x="1408" y="2728"/>
              <a:ext cx="2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8735" name="Text Box 79"/>
            <p:cNvSpPr txBox="1">
              <a:spLocks noChangeArrowheads="1"/>
            </p:cNvSpPr>
            <p:nvPr/>
          </p:nvSpPr>
          <p:spPr bwMode="auto">
            <a:xfrm>
              <a:off x="2182" y="2728"/>
              <a:ext cx="78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AT" dirty="0" smtClean="0"/>
                <a:t>Otimização</a:t>
              </a:r>
              <a:endParaRPr lang="de-AT" dirty="0"/>
            </a:p>
          </p:txBody>
        </p:sp>
        <p:sp>
          <p:nvSpPr>
            <p:cNvPr id="198736" name="AutoShape 80"/>
            <p:cNvSpPr>
              <a:spLocks noChangeArrowheads="1"/>
            </p:cNvSpPr>
            <p:nvPr/>
          </p:nvSpPr>
          <p:spPr bwMode="auto">
            <a:xfrm>
              <a:off x="2504" y="3016"/>
              <a:ext cx="128" cy="128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8737" name="Rectangle 81"/>
            <p:cNvSpPr>
              <a:spLocks noChangeArrowheads="1"/>
            </p:cNvSpPr>
            <p:nvPr/>
          </p:nvSpPr>
          <p:spPr bwMode="auto">
            <a:xfrm>
              <a:off x="1408" y="3168"/>
              <a:ext cx="2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8738" name="Text Box 82"/>
            <p:cNvSpPr txBox="1">
              <a:spLocks noChangeArrowheads="1"/>
            </p:cNvSpPr>
            <p:nvPr/>
          </p:nvSpPr>
          <p:spPr bwMode="auto">
            <a:xfrm>
              <a:off x="1971" y="3168"/>
              <a:ext cx="120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AT" dirty="0" smtClean="0"/>
                <a:t>Geração de código</a:t>
              </a:r>
              <a:endParaRPr lang="de-AT" dirty="0"/>
            </a:p>
          </p:txBody>
        </p:sp>
        <p:sp>
          <p:nvSpPr>
            <p:cNvPr id="198739" name="AutoShape 83"/>
            <p:cNvSpPr>
              <a:spLocks noChangeArrowheads="1"/>
            </p:cNvSpPr>
            <p:nvPr/>
          </p:nvSpPr>
          <p:spPr bwMode="auto">
            <a:xfrm>
              <a:off x="2504" y="3472"/>
              <a:ext cx="128" cy="128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8740" name="Text Box 84"/>
            <p:cNvSpPr txBox="1">
              <a:spLocks noChangeArrowheads="1"/>
            </p:cNvSpPr>
            <p:nvPr/>
          </p:nvSpPr>
          <p:spPr bwMode="auto">
            <a:xfrm>
              <a:off x="2287" y="3616"/>
              <a:ext cx="546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tabLst>
                  <a:tab pos="482600" algn="l"/>
                </a:tabLst>
              </a:pPr>
              <a:r>
                <a:rPr lang="de-AT" sz="1600"/>
                <a:t>const	10</a:t>
              </a:r>
            </a:p>
            <a:p>
              <a:pPr>
                <a:lnSpc>
                  <a:spcPct val="80000"/>
                </a:lnSpc>
                <a:tabLst>
                  <a:tab pos="482600" algn="l"/>
                </a:tabLst>
              </a:pPr>
              <a:r>
                <a:rPr lang="de-AT" sz="1600"/>
                <a:t>load	1</a:t>
              </a:r>
            </a:p>
            <a:p>
              <a:pPr>
                <a:lnSpc>
                  <a:spcPct val="80000"/>
                </a:lnSpc>
                <a:tabLst>
                  <a:tab pos="482600" algn="l"/>
                </a:tabLst>
              </a:pPr>
              <a:r>
                <a:rPr lang="de-AT" sz="1600"/>
                <a:t>mul</a:t>
              </a:r>
            </a:p>
            <a:p>
              <a:pPr>
                <a:lnSpc>
                  <a:spcPct val="80000"/>
                </a:lnSpc>
                <a:tabLst>
                  <a:tab pos="482600" algn="l"/>
                </a:tabLst>
              </a:pPr>
              <a:r>
                <a:rPr lang="de-AT" sz="1600"/>
                <a:t>...</a:t>
              </a:r>
            </a:p>
          </p:txBody>
        </p:sp>
        <p:sp>
          <p:nvSpPr>
            <p:cNvPr id="198743" name="AutoShape 87"/>
            <p:cNvSpPr>
              <a:spLocks noChangeArrowheads="1"/>
            </p:cNvSpPr>
            <p:nvPr/>
          </p:nvSpPr>
          <p:spPr bwMode="auto">
            <a:xfrm>
              <a:off x="2504" y="2560"/>
              <a:ext cx="128" cy="128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98744" name="Text Box 88"/>
            <p:cNvSpPr txBox="1">
              <a:spLocks noChangeArrowheads="1"/>
            </p:cNvSpPr>
            <p:nvPr/>
          </p:nvSpPr>
          <p:spPr bwMode="auto">
            <a:xfrm>
              <a:off x="423" y="3624"/>
              <a:ext cx="753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i="1" dirty="0" smtClean="0"/>
                <a:t>Código de </a:t>
              </a:r>
            </a:p>
            <a:p>
              <a:r>
                <a:rPr lang="de-AT" i="1" dirty="0" smtClean="0"/>
                <a:t>Máquina</a:t>
              </a:r>
              <a:endParaRPr lang="de-AT" i="1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30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</a:t>
            </a:r>
            <a:r>
              <a:rPr lang="de-AT" sz="1400" b="1" dirty="0">
                <a:latin typeface="Arial" charset="0"/>
              </a:rPr>
              <a:t>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306394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320745" y="1843045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Push(bp);</a:t>
            </a:r>
            <a:r>
              <a:rPr lang="de-AT" dirty="0" smtClean="0">
                <a:solidFill>
                  <a:srgbClr val="FF0000"/>
                </a:solidFill>
              </a:rPr>
              <a:t> bp = top; top += n;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2827" y="246821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o explicativo retangular com cantos arredondados 32"/>
          <p:cNvSpPr/>
          <p:nvPr/>
        </p:nvSpPr>
        <p:spPr bwMode="auto">
          <a:xfrm>
            <a:off x="8400848" y="3059994"/>
            <a:ext cx="546705" cy="342932"/>
          </a:xfrm>
          <a:prstGeom prst="wedgeRoundRectCallout">
            <a:avLst>
              <a:gd name="adj1" fmla="val -77395"/>
              <a:gd name="adj2" fmla="val -19083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31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</a:t>
            </a:r>
            <a:r>
              <a:rPr lang="de-AT" sz="1400" b="1" dirty="0">
                <a:latin typeface="Arial" charset="0"/>
              </a:rPr>
              <a:t>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306394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320745" y="1843045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Push(bp); </a:t>
            </a:r>
            <a:r>
              <a:rPr lang="de-AT" b="1" dirty="0" smtClean="0">
                <a:solidFill>
                  <a:srgbClr val="FF0000"/>
                </a:solidFill>
              </a:rPr>
              <a:t>bp = top;</a:t>
            </a:r>
            <a:r>
              <a:rPr lang="de-AT" dirty="0" smtClean="0">
                <a:solidFill>
                  <a:srgbClr val="FF0000"/>
                </a:solidFill>
              </a:rPr>
              <a:t> top += n;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3" name="Texto explicativo retangular com cantos arredondados 32"/>
          <p:cNvSpPr/>
          <p:nvPr/>
        </p:nvSpPr>
        <p:spPr bwMode="auto">
          <a:xfrm>
            <a:off x="8400848" y="3463744"/>
            <a:ext cx="546705" cy="342932"/>
          </a:xfrm>
          <a:prstGeom prst="wedgeRoundRectCallout">
            <a:avLst>
              <a:gd name="adj1" fmla="val -96945"/>
              <a:gd name="adj2" fmla="val -133358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o explicativo retangular com cantos arredondados 28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32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</a:t>
            </a:r>
            <a:r>
              <a:rPr lang="de-AT" sz="1400" b="1" dirty="0">
                <a:latin typeface="Arial" charset="0"/>
              </a:rPr>
              <a:t>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306394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320745" y="1843045"/>
            <a:ext cx="293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Push(bp); bp = top; </a:t>
            </a:r>
            <a:r>
              <a:rPr lang="de-AT" b="1" dirty="0" smtClean="0">
                <a:solidFill>
                  <a:srgbClr val="FF0000"/>
                </a:solidFill>
              </a:rPr>
              <a:t>top += n;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o explicativo retangular com cantos arredondados 32"/>
          <p:cNvSpPr/>
          <p:nvPr/>
        </p:nvSpPr>
        <p:spPr bwMode="auto">
          <a:xfrm>
            <a:off x="8400848" y="368936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33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</a:t>
            </a:r>
            <a:r>
              <a:rPr lang="de-AT" sz="1400" b="1" dirty="0"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325394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385263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x = ReadInt(); Push(x);</a:t>
            </a:r>
            <a:r>
              <a:rPr lang="de-AT" sz="1600" dirty="0" smtClean="0"/>
              <a:t> </a:t>
            </a:r>
            <a:r>
              <a:rPr lang="de-AT" sz="1600" dirty="0" smtClean="0">
                <a:sym typeface="Wingdings" pitchFamily="2" charset="2"/>
              </a:rPr>
              <a:t> </a:t>
            </a:r>
            <a:r>
              <a:rPr lang="de-AT" sz="1600" dirty="0" smtClean="0">
                <a:solidFill>
                  <a:srgbClr val="FF0000"/>
                </a:solidFill>
              </a:rPr>
              <a:t>ReadInt() leu 100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</a:t>
            </a:r>
            <a:endParaRPr lang="de-AT" sz="1400" dirty="0">
              <a:latin typeface="Arial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5" name="Texto explicativo retangular com cantos arredondados 34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o explicativo retangular com cantos arredondados 35"/>
          <p:cNvSpPr/>
          <p:nvPr/>
        </p:nvSpPr>
        <p:spPr bwMode="auto">
          <a:xfrm>
            <a:off x="8400848" y="385561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34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</a:t>
            </a:r>
            <a:r>
              <a:rPr lang="de-AT" sz="1400" b="1" dirty="0">
                <a:latin typeface="Arial" charset="0"/>
              </a:rPr>
              <a:t>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382394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188735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stack[bp+a] = Pop();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</a:t>
            </a:r>
            <a:endParaRPr lang="de-AT" sz="1400" dirty="0">
              <a:latin typeface="Arial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5" name="Texto explicativo retangular com cantos arredondados 34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o explicativo retangular com cantos arredondados 35"/>
          <p:cNvSpPr/>
          <p:nvPr/>
        </p:nvSpPr>
        <p:spPr bwMode="auto">
          <a:xfrm>
            <a:off x="8400848" y="364186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35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</a:t>
            </a:r>
            <a:r>
              <a:rPr lang="de-AT" sz="1400" b="1" dirty="0"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4025816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3851032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x = ReadInt(); Push(x);</a:t>
            </a:r>
            <a:r>
              <a:rPr lang="de-AT" sz="1600" dirty="0" smtClean="0"/>
              <a:t> </a:t>
            </a:r>
            <a:r>
              <a:rPr lang="de-AT" sz="1600" dirty="0" smtClean="0">
                <a:sym typeface="Wingdings" pitchFamily="2" charset="2"/>
              </a:rPr>
              <a:t> </a:t>
            </a:r>
            <a:r>
              <a:rPr lang="de-AT" sz="1600" dirty="0" smtClean="0">
                <a:solidFill>
                  <a:srgbClr val="FF0000"/>
                </a:solidFill>
              </a:rPr>
              <a:t>ReadInt() leu 200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85561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36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</a:t>
            </a:r>
            <a:r>
              <a:rPr lang="de-AT" sz="1400" b="1" dirty="0">
                <a:latin typeface="Arial" charset="0"/>
              </a:rPr>
              <a:t>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4595816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188735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stack[bp+a] = Pop();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65374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37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</a:t>
            </a:r>
            <a:r>
              <a:rPr lang="de-AT" sz="1400" b="1" dirty="0">
                <a:latin typeface="Arial" charset="0"/>
              </a:rPr>
              <a:t>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517769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174949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Push(stack[bp+a]);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86749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38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</a:t>
            </a:r>
            <a:r>
              <a:rPr lang="de-AT" sz="1400" b="1" dirty="0">
                <a:latin typeface="Arial" charset="0"/>
              </a:rPr>
              <a:t>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574769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1749495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Push(stack[bp+a]);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406936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39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</a:t>
            </a:r>
            <a:r>
              <a:rPr lang="de-AT" sz="1400" b="1" dirty="0">
                <a:latin typeface="Arial" charset="0"/>
              </a:rPr>
              <a:t>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5949566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 smtClean="0">
                <a:solidFill>
                  <a:srgbClr val="FF0000"/>
                </a:solidFill>
              </a:rPr>
              <a:t>if (Pop()&lt;Pop()) Push(1); else Push(0);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84374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0A5-D9B4-42ED-A9C4-DC66C3A4953F}" type="slidenum">
              <a:rPr lang="de-DE"/>
              <a:pPr/>
              <a:t>4</a:t>
            </a:fld>
            <a:endParaRPr lang="de-DE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Estrutura de um compilador</a:t>
            </a:r>
            <a:endParaRPr lang="de-AT" dirty="0"/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373042" y="1801813"/>
            <a:ext cx="149622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dirty="0"/>
              <a:t>parser &amp;</a:t>
            </a:r>
          </a:p>
          <a:p>
            <a:pPr algn="ctr"/>
            <a:r>
              <a:rPr lang="de-AT" sz="1600" dirty="0" smtClean="0"/>
              <a:t>Proc. semântico</a:t>
            </a:r>
            <a:endParaRPr lang="de-AT" sz="1600" dirty="0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276600" y="1714500"/>
            <a:ext cx="16637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689100" y="3122613"/>
            <a:ext cx="803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/>
              <a:t>scanner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536700" y="3086100"/>
            <a:ext cx="10668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3362325" y="3948113"/>
            <a:ext cx="14859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de-AT" sz="1400" dirty="0" smtClean="0"/>
              <a:t>Tabela de </a:t>
            </a:r>
          </a:p>
          <a:p>
            <a:pPr algn="ctr"/>
            <a:r>
              <a:rPr lang="de-AT" sz="1400" dirty="0" smtClean="0"/>
              <a:t>símbolos</a:t>
            </a:r>
            <a:endParaRPr lang="de-AT" sz="1400" dirty="0"/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467100" y="3714052"/>
            <a:ext cx="1270000" cy="737996"/>
          </a:xfrm>
          <a:prstGeom prst="flowChartMagneticDisk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5561904" y="3122613"/>
            <a:ext cx="172224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dirty="0" smtClean="0"/>
              <a:t>Geração de código</a:t>
            </a:r>
            <a:endParaRPr lang="de-AT" sz="1600" dirty="0"/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5626100" y="3086100"/>
            <a:ext cx="15875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03791" name="Line 15"/>
          <p:cNvSpPr>
            <a:spLocks noChangeShapeType="1"/>
          </p:cNvSpPr>
          <p:nvPr/>
        </p:nvSpPr>
        <p:spPr bwMode="auto">
          <a:xfrm flipH="1">
            <a:off x="4076700" y="2463800"/>
            <a:ext cx="12700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 flipH="1">
            <a:off x="2590800" y="2463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4787900" y="2463800"/>
            <a:ext cx="838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 flipH="1">
            <a:off x="4749800" y="3276600"/>
            <a:ext cx="8763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1234487" y="3744913"/>
            <a:ext cx="169980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i="1" dirty="0" smtClean="0"/>
              <a:t>Fornece tokens do</a:t>
            </a:r>
            <a:endParaRPr lang="de-AT" sz="1600" i="1" dirty="0"/>
          </a:p>
          <a:p>
            <a:pPr algn="ctr"/>
            <a:r>
              <a:rPr lang="de-AT" sz="1600" i="1" dirty="0" smtClean="0"/>
              <a:t>código fonte</a:t>
            </a:r>
            <a:endParaRPr lang="de-AT" sz="1600" i="1" dirty="0"/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2966270" y="4532313"/>
            <a:ext cx="235421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i="1" dirty="0" smtClean="0"/>
              <a:t>Mantem informação sobre</a:t>
            </a:r>
            <a:endParaRPr lang="de-AT" sz="1600" i="1" dirty="0"/>
          </a:p>
          <a:p>
            <a:pPr algn="ctr"/>
            <a:r>
              <a:rPr lang="de-AT" sz="1600" i="1" dirty="0" smtClean="0"/>
              <a:t>nomes declarados e tipos</a:t>
            </a:r>
            <a:endParaRPr lang="de-AT" sz="1600" i="1" dirty="0"/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5323712" y="3744913"/>
            <a:ext cx="22287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600" i="1" dirty="0" smtClean="0"/>
              <a:t>Gera código de máquina</a:t>
            </a:r>
            <a:endParaRPr lang="de-AT" sz="1600" i="1" dirty="0"/>
          </a:p>
        </p:txBody>
      </p:sp>
      <p:sp>
        <p:nvSpPr>
          <p:cNvPr id="203803" name="Text Box 27"/>
          <p:cNvSpPr txBox="1">
            <a:spLocks noChangeArrowheads="1"/>
          </p:cNvSpPr>
          <p:nvPr/>
        </p:nvSpPr>
        <p:spPr bwMode="auto">
          <a:xfrm>
            <a:off x="5078413" y="1611313"/>
            <a:ext cx="3096017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"programa principal"</a:t>
            </a:r>
            <a:endParaRPr lang="de-AT" sz="1600" i="1" dirty="0"/>
          </a:p>
          <a:p>
            <a:r>
              <a:rPr lang="de-AT" sz="1600" i="1" dirty="0" smtClean="0"/>
              <a:t>Dirige a compilação como um todo</a:t>
            </a:r>
            <a:endParaRPr lang="de-AT" sz="1600" i="1" dirty="0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>
            <a:off x="889000" y="56134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1649413" y="5446713"/>
            <a:ext cx="455872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dirty="0" smtClean="0"/>
              <a:t>usa</a:t>
            </a:r>
            <a:endParaRPr lang="de-AT" sz="1600" dirty="0"/>
          </a:p>
        </p:txBody>
      </p:sp>
      <p:grpSp>
        <p:nvGrpSpPr>
          <p:cNvPr id="203808" name="Group 32"/>
          <p:cNvGrpSpPr>
            <a:grpSpLocks/>
          </p:cNvGrpSpPr>
          <p:nvPr/>
        </p:nvGrpSpPr>
        <p:grpSpPr bwMode="auto">
          <a:xfrm>
            <a:off x="635000" y="2146300"/>
            <a:ext cx="7581900" cy="4111626"/>
            <a:chOff x="400" y="1352"/>
            <a:chExt cx="4776" cy="2590"/>
          </a:xfrm>
        </p:grpSpPr>
        <p:sp>
          <p:nvSpPr>
            <p:cNvPr id="203789" name="AutoShape 13"/>
            <p:cNvSpPr>
              <a:spLocks noChangeArrowheads="1"/>
            </p:cNvSpPr>
            <p:nvPr/>
          </p:nvSpPr>
          <p:spPr bwMode="auto">
            <a:xfrm>
              <a:off x="400" y="1952"/>
              <a:ext cx="248" cy="248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03790" name="AutoShape 14"/>
            <p:cNvSpPr>
              <a:spLocks noChangeArrowheads="1"/>
            </p:cNvSpPr>
            <p:nvPr/>
          </p:nvSpPr>
          <p:spPr bwMode="auto">
            <a:xfrm>
              <a:off x="4928" y="1952"/>
              <a:ext cx="248" cy="248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 flipV="1">
              <a:off x="1288" y="1352"/>
              <a:ext cx="768" cy="5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203795" name="Line 19"/>
            <p:cNvSpPr>
              <a:spLocks noChangeShapeType="1"/>
            </p:cNvSpPr>
            <p:nvPr/>
          </p:nvSpPr>
          <p:spPr bwMode="auto">
            <a:xfrm flipV="1">
              <a:off x="2424" y="1552"/>
              <a:ext cx="0" cy="8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203796" name="Line 20"/>
            <p:cNvSpPr>
              <a:spLocks noChangeShapeType="1"/>
            </p:cNvSpPr>
            <p:nvPr/>
          </p:nvSpPr>
          <p:spPr bwMode="auto">
            <a:xfrm>
              <a:off x="648" y="2080"/>
              <a:ext cx="3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>
              <a:off x="4576" y="2080"/>
              <a:ext cx="3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203799" name="Line 23"/>
            <p:cNvSpPr>
              <a:spLocks noChangeShapeType="1"/>
            </p:cNvSpPr>
            <p:nvPr/>
          </p:nvSpPr>
          <p:spPr bwMode="auto">
            <a:xfrm>
              <a:off x="3112" y="1368"/>
              <a:ext cx="720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203806" name="Line 30"/>
            <p:cNvSpPr>
              <a:spLocks noChangeShapeType="1"/>
            </p:cNvSpPr>
            <p:nvPr/>
          </p:nvSpPr>
          <p:spPr bwMode="auto">
            <a:xfrm>
              <a:off x="560" y="3832"/>
              <a:ext cx="3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1039" y="3727"/>
              <a:ext cx="8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fluxo de dados</a:t>
              </a:r>
              <a:endParaRPr lang="de-AT" sz="1600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40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</a:t>
            </a:r>
            <a:r>
              <a:rPr lang="de-AT" sz="1400" b="1" dirty="0">
                <a:latin typeface="Arial" charset="0"/>
              </a:rPr>
              <a:t>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5600078" y="421572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 smtClean="0">
                <a:solidFill>
                  <a:srgbClr val="FF0000"/>
                </a:solidFill>
              </a:rPr>
              <a:t>if (Pop() == 0) pc = a;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67749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41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</a:t>
            </a:r>
            <a:r>
              <a:rPr lang="de-AT" sz="1400" b="1" dirty="0">
                <a:latin typeface="Arial" charset="0"/>
              </a:rPr>
              <a:t>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5600078" y="4797597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863600" algn="l"/>
                <a:tab pos="1714500" algn="l"/>
                <a:tab pos="3911600" algn="l"/>
              </a:tabLst>
            </a:pPr>
            <a:r>
              <a:rPr lang="de-AT" sz="1600" dirty="0" smtClean="0">
                <a:solidFill>
                  <a:srgbClr val="FF0000"/>
                </a:solidFill>
              </a:rPr>
              <a:t>Push(stack[bp+a]);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83186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42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</a:t>
            </a:r>
            <a:r>
              <a:rPr lang="de-AT" sz="1400" b="1" dirty="0">
                <a:latin typeface="Arial" charset="0"/>
              </a:rPr>
              <a:t>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5600078" y="535572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stack[bp+a] = Pop();</a:t>
            </a:r>
            <a:endParaRPr lang="de-AT" sz="1600" dirty="0">
              <a:solidFill>
                <a:srgbClr val="FF0000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665619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43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</a:t>
            </a:r>
            <a:r>
              <a:rPr lang="de-AT" sz="1400" b="1" dirty="0">
                <a:latin typeface="Arial" charset="0"/>
              </a:rPr>
              <a:t>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5600078" y="594947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Push(stack[bp+a]);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81999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44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b="1" dirty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5600078" y="613947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WriteInt(Pop()); </a:t>
            </a:r>
            <a:r>
              <a:rPr lang="de-AT" sz="1600" dirty="0" smtClean="0">
                <a:solidFill>
                  <a:srgbClr val="FF0000"/>
                </a:solidFill>
                <a:sym typeface="Wingdings" pitchFamily="2" charset="2"/>
              </a:rPr>
              <a:t> Escreve 200</a:t>
            </a:r>
            <a:endParaRPr lang="de-AT" sz="1600" dirty="0" smtClean="0">
              <a:solidFill>
                <a:srgbClr val="FF0000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306196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65374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45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</a:t>
            </a:r>
            <a:r>
              <a:rPr lang="de-AT" sz="1400" b="1" dirty="0">
                <a:latin typeface="Arial" charset="0"/>
              </a:rPr>
              <a:t>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5600078" y="6365097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top = bp; bp = Pop()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246821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308374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C065-12B1-4C25-A98F-0FF415FE2746}" type="slidenum">
              <a:rPr lang="de-DE"/>
              <a:pPr/>
              <a:t>46</a:t>
            </a:fld>
            <a:endParaRPr lang="de-DE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Exemplo de tradução</a:t>
            </a:r>
            <a:endParaRPr lang="de-AT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61713" y="507975"/>
            <a:ext cx="1509044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Fonte</a:t>
            </a:r>
            <a:endParaRPr lang="de-AT" b="1" dirty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76013" y="858813"/>
            <a:ext cx="2894039" cy="138717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void </a:t>
            </a:r>
            <a:r>
              <a:rPr lang="de-AT" sz="1400" dirty="0" smtClean="0">
                <a:latin typeface="Arial" charset="0"/>
              </a:rPr>
              <a:t>Main()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int a, b,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read a; read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if (a &gt; b) max = a; else max = b;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write max;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09338" y="2384400"/>
            <a:ext cx="16244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Código Objeto</a:t>
            </a:r>
            <a:endParaRPr lang="de-AT" b="1" dirty="0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295063" y="2733650"/>
            <a:ext cx="1329444" cy="39724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31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22:	LOAD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 37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2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2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WRITE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41: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</a:t>
            </a:r>
            <a:r>
              <a:rPr lang="de-AT" sz="1400" b="1" dirty="0">
                <a:latin typeface="Arial" charset="0"/>
              </a:rPr>
              <a:t>RET</a:t>
            </a: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82525" y="4552925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1861925" y="45529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1519025" y="541652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1544425" y="51752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027025" y="517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1531725" y="586102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2545" y="2482257"/>
            <a:ext cx="1230058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   3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5: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8:	READ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9: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11:   1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12: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15: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17: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18:	GTR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19:	FJMP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20: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21:   31</a:t>
            </a:r>
            <a:endParaRPr lang="de-AT" sz="14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64380" y="2480277"/>
            <a:ext cx="1154781" cy="416639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22</a:t>
            </a:r>
            <a:r>
              <a:rPr lang="de-AT" sz="1400" dirty="0">
                <a:latin typeface="Arial" charset="0"/>
              </a:rPr>
              <a:t>:	LOAD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23: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24:   0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25:	STO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26: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27: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28:	JMP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29: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30:   37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31: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32: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33:   1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34:	STO 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35: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36: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37:	LOAD 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38: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39:   2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40:	</a:t>
            </a:r>
            <a:r>
              <a:rPr lang="de-AT" sz="1400" dirty="0" smtClean="0"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41</a:t>
            </a:r>
            <a:r>
              <a:rPr lang="de-AT" sz="1400" dirty="0">
                <a:latin typeface="Arial" charset="0"/>
              </a:rPr>
              <a:t>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42:	RET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19905" y="2490177"/>
            <a:ext cx="976847" cy="288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...........</a:t>
            </a:r>
            <a:endParaRPr lang="de-AT" sz="1400" dirty="0">
              <a:latin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36721" y="2121787"/>
            <a:ext cx="70754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global</a:t>
            </a:r>
            <a:endParaRPr lang="de-AT" sz="1600" i="1" dirty="0"/>
          </a:p>
        </p:txBody>
      </p:sp>
      <p:sp>
        <p:nvSpPr>
          <p:cNvPr id="27" name="Texto explicativo retangular com cantos arredondados 26"/>
          <p:cNvSpPr/>
          <p:nvPr/>
        </p:nvSpPr>
        <p:spPr bwMode="auto">
          <a:xfrm>
            <a:off x="3735652" y="2279991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PC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 bwMode="auto">
          <a:xfrm>
            <a:off x="1940497" y="2468211"/>
            <a:ext cx="413652" cy="342932"/>
          </a:xfrm>
          <a:prstGeom prst="wedgeRoundRectCallout">
            <a:avLst>
              <a:gd name="adj1" fmla="val 86865"/>
              <a:gd name="adj2" fmla="val -52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PS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04738" y="1857213"/>
            <a:ext cx="423609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sz="1600" dirty="0" smtClean="0">
                <a:solidFill>
                  <a:srgbClr val="FF0000"/>
                </a:solidFill>
              </a:rPr>
              <a:t>pc = Pop(); if (pc == 0) return;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317305" y="2481944"/>
            <a:ext cx="1042932" cy="183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0: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1: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2: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3: 100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4: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5: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6: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7: 200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8: </a:t>
            </a:r>
            <a:endParaRPr lang="de-AT" sz="1400" dirty="0"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493496" y="2131687"/>
            <a:ext cx="6049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 dirty="0" smtClean="0"/>
              <a:t>pilha</a:t>
            </a:r>
            <a:endParaRPr lang="de-AT" sz="1600" i="1" dirty="0"/>
          </a:p>
        </p:txBody>
      </p:sp>
      <p:sp>
        <p:nvSpPr>
          <p:cNvPr id="31" name="Texto explicativo retangular com cantos arredondados 30"/>
          <p:cNvSpPr/>
          <p:nvPr/>
        </p:nvSpPr>
        <p:spPr bwMode="auto">
          <a:xfrm>
            <a:off x="8402827" y="2468212"/>
            <a:ext cx="432423" cy="342932"/>
          </a:xfrm>
          <a:prstGeom prst="wedgeRoundRectCallout">
            <a:avLst>
              <a:gd name="adj1" fmla="val -88257"/>
              <a:gd name="adj2" fmla="val -156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o explicativo retangular com cantos arredondados 31"/>
          <p:cNvSpPr/>
          <p:nvPr/>
        </p:nvSpPr>
        <p:spPr bwMode="auto">
          <a:xfrm>
            <a:off x="8400848" y="2869994"/>
            <a:ext cx="546705" cy="342932"/>
          </a:xfrm>
          <a:prstGeom prst="wedgeRoundRectCallout">
            <a:avLst>
              <a:gd name="adj1" fmla="val -81740"/>
              <a:gd name="adj2" fmla="val -15619"/>
              <a:gd name="adj3" fmla="val 16667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TOP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946F-C441-4661-8314-5AF1F256CCCF}" type="slidenum">
              <a:rPr lang="de-DE"/>
              <a:pPr/>
              <a:t>47</a:t>
            </a:fld>
            <a:endParaRPr lang="de-DE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Especificação do </a:t>
            </a:r>
            <a:r>
              <a:rPr lang="de-AT" i="0" dirty="0" smtClean="0"/>
              <a:t>scanner</a:t>
            </a:r>
            <a:endParaRPr lang="de-AT" i="0" dirty="0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785813" y="1484313"/>
            <a:ext cx="3472595" cy="343389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COMPILER </a:t>
            </a:r>
            <a:r>
              <a:rPr lang="de-AT" sz="1400" dirty="0" smtClean="0">
                <a:latin typeface="Arial" charset="0"/>
              </a:rPr>
              <a:t>Simple</a:t>
            </a:r>
            <a:endParaRPr lang="de-AT" sz="1400" dirty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CHARACTERS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letter = 'A'..'Z' + 'a'..'z'.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digit = '0'..'9'.</a:t>
            </a:r>
          </a:p>
          <a:p>
            <a:pPr>
              <a:spcBef>
                <a:spcPct val="50000"/>
              </a:spcBef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TOKENS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ident  = letter {letter | digit}.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number = digit {digit}.</a:t>
            </a:r>
          </a:p>
          <a:p>
            <a:pPr>
              <a:spcBef>
                <a:spcPct val="50000"/>
              </a:spcBef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COMMENTS FROM "/*" TO "*/" NESTED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COMMENTS FROM "//" TO '\r' '\n'</a:t>
            </a:r>
          </a:p>
          <a:p>
            <a:pPr>
              <a:spcBef>
                <a:spcPct val="50000"/>
              </a:spcBef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IGNORE '\r' + '\n' + '\t'</a:t>
            </a:r>
          </a:p>
          <a:p>
            <a:pPr>
              <a:spcBef>
                <a:spcPct val="50000"/>
              </a:spcBef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	...</a:t>
            </a:r>
          </a:p>
          <a:p>
            <a:pPr>
              <a:tabLst>
                <a:tab pos="190500" algn="l"/>
              </a:tabLst>
            </a:pPr>
            <a:r>
              <a:rPr lang="de-AT" sz="1400" dirty="0">
                <a:latin typeface="Arial" charset="0"/>
              </a:rPr>
              <a:t>END </a:t>
            </a:r>
            <a:r>
              <a:rPr lang="de-AT" sz="1400" dirty="0" smtClean="0">
                <a:latin typeface="Arial" charset="0"/>
              </a:rPr>
              <a:t>Simple.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24B-1EC0-4717-A861-9E834D3D4463}" type="slidenum">
              <a:rPr lang="de-DE"/>
              <a:pPr/>
              <a:t>48</a:t>
            </a:fld>
            <a:endParaRPr lang="de-DE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Classe interface para Tabela de Símbolos</a:t>
            </a:r>
            <a:endParaRPr lang="de-AT" sz="2800" dirty="0"/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785813" y="1255713"/>
            <a:ext cx="4494212" cy="19843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public class </a:t>
            </a:r>
            <a:r>
              <a:rPr lang="de-AT" sz="1400" b="1">
                <a:latin typeface="Arial" charset="0"/>
              </a:rPr>
              <a:t>SymbolTable</a:t>
            </a:r>
            <a:r>
              <a:rPr lang="de-AT" sz="1400">
                <a:latin typeface="Arial" charset="0"/>
              </a:rPr>
              <a:t> {</a:t>
            </a:r>
          </a:p>
          <a:p>
            <a:pPr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	public Obj	</a:t>
            </a:r>
            <a:r>
              <a:rPr lang="de-AT" sz="1400" b="1">
                <a:latin typeface="Arial" charset="0"/>
              </a:rPr>
              <a:t>topScope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spcBef>
                <a:spcPct val="30000"/>
              </a:spcBef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	public 	</a:t>
            </a:r>
            <a:r>
              <a:rPr lang="de-AT" sz="1400" b="1">
                <a:latin typeface="Arial" charset="0"/>
              </a:rPr>
              <a:t>SymbolTable</a:t>
            </a:r>
            <a:r>
              <a:rPr lang="de-AT" sz="1400">
                <a:latin typeface="Arial" charset="0"/>
              </a:rPr>
              <a:t>(Parser parser) {...}</a:t>
            </a:r>
          </a:p>
          <a:p>
            <a:pPr>
              <a:spcBef>
                <a:spcPct val="30000"/>
              </a:spcBef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	public Obj	</a:t>
            </a:r>
            <a:r>
              <a:rPr lang="de-AT" sz="1400" b="1">
                <a:latin typeface="Arial" charset="0"/>
              </a:rPr>
              <a:t>Insert</a:t>
            </a:r>
            <a:r>
              <a:rPr lang="de-AT" sz="1400">
                <a:latin typeface="Arial" charset="0"/>
              </a:rPr>
              <a:t>(string name, int kind, int type) {...}</a:t>
            </a:r>
          </a:p>
          <a:p>
            <a:pPr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	public Obj	</a:t>
            </a:r>
            <a:r>
              <a:rPr lang="de-AT" sz="1400" b="1">
                <a:latin typeface="Arial" charset="0"/>
              </a:rPr>
              <a:t>Find</a:t>
            </a:r>
            <a:r>
              <a:rPr lang="de-AT" sz="1400">
                <a:latin typeface="Arial" charset="0"/>
              </a:rPr>
              <a:t>(string name) {...}</a:t>
            </a:r>
          </a:p>
          <a:p>
            <a:pPr>
              <a:spcBef>
                <a:spcPct val="30000"/>
              </a:spcBef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	public void	</a:t>
            </a:r>
            <a:r>
              <a:rPr lang="de-AT" sz="1400" b="1">
                <a:latin typeface="Arial" charset="0"/>
              </a:rPr>
              <a:t>OpenScope</a:t>
            </a:r>
            <a:r>
              <a:rPr lang="de-AT" sz="1400">
                <a:latin typeface="Arial" charset="0"/>
              </a:rPr>
              <a:t>() {...}</a:t>
            </a:r>
          </a:p>
          <a:p>
            <a:pPr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	public void	</a:t>
            </a:r>
            <a:r>
              <a:rPr lang="de-AT" sz="1400" b="1">
                <a:latin typeface="Arial" charset="0"/>
              </a:rPr>
              <a:t>CloseScope</a:t>
            </a:r>
            <a:r>
              <a:rPr lang="de-AT" sz="1400">
                <a:latin typeface="Arial" charset="0"/>
              </a:rPr>
              <a:t>() {...}</a:t>
            </a:r>
          </a:p>
          <a:p>
            <a:pPr>
              <a:tabLst>
                <a:tab pos="190500" algn="l"/>
                <a:tab pos="381000" algn="l"/>
                <a:tab pos="1143000" algn="l"/>
              </a:tabLst>
            </a:pPr>
            <a:r>
              <a:rPr lang="de-AT" sz="1400">
                <a:latin typeface="Arial" charset="0"/>
              </a:rPr>
              <a:t>}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284913" y="1255713"/>
            <a:ext cx="1976437" cy="2006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public class </a:t>
            </a:r>
            <a:r>
              <a:rPr lang="de-AT" sz="1400" b="1">
                <a:latin typeface="Arial" charset="0"/>
              </a:rPr>
              <a:t>Obj</a:t>
            </a:r>
            <a:r>
              <a:rPr lang="de-AT" sz="1400">
                <a:latin typeface="Arial" charset="0"/>
              </a:rPr>
              <a:t> {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string	</a:t>
            </a:r>
            <a:r>
              <a:rPr lang="de-AT" sz="1400" b="1">
                <a:latin typeface="Arial" charset="0"/>
              </a:rPr>
              <a:t>name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int	</a:t>
            </a:r>
            <a:r>
              <a:rPr lang="de-AT" sz="1400" b="1">
                <a:latin typeface="Arial" charset="0"/>
              </a:rPr>
              <a:t>kind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int	</a:t>
            </a:r>
            <a:r>
              <a:rPr lang="de-AT" sz="1400" b="1">
                <a:latin typeface="Arial" charset="0"/>
              </a:rPr>
              <a:t>type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int	</a:t>
            </a:r>
            <a:r>
              <a:rPr lang="de-AT" sz="1400" b="1">
                <a:latin typeface="Arial" charset="0"/>
              </a:rPr>
              <a:t>adr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int	</a:t>
            </a:r>
            <a:r>
              <a:rPr lang="de-AT" sz="1400" b="1">
                <a:latin typeface="Arial" charset="0"/>
              </a:rPr>
              <a:t>level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Obj	</a:t>
            </a:r>
            <a:r>
              <a:rPr lang="de-AT" sz="1400" b="1">
                <a:latin typeface="Arial" charset="0"/>
              </a:rPr>
              <a:t>locals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	public Obj	</a:t>
            </a:r>
            <a:r>
              <a:rPr lang="de-AT" sz="1400" b="1">
                <a:latin typeface="Arial" charset="0"/>
              </a:rPr>
              <a:t>next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244600" algn="l"/>
              </a:tabLst>
            </a:pPr>
            <a:r>
              <a:rPr lang="de-AT" sz="1400">
                <a:latin typeface="Arial" charset="0"/>
              </a:rPr>
              <a:t>}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96913" y="3746504"/>
            <a:ext cx="5678484" cy="2700342"/>
            <a:chOff x="439" y="2360"/>
            <a:chExt cx="3577" cy="1701"/>
          </a:xfrm>
        </p:grpSpPr>
        <p:sp>
          <p:nvSpPr>
            <p:cNvPr id="303109" name="Text Box 5"/>
            <p:cNvSpPr txBox="1">
              <a:spLocks noChangeArrowheads="1"/>
            </p:cNvSpPr>
            <p:nvPr/>
          </p:nvSpPr>
          <p:spPr bwMode="auto">
            <a:xfrm>
              <a:off x="439" y="2360"/>
              <a:ext cx="202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Exemplo de tabela de símbolos</a:t>
              </a:r>
              <a:endParaRPr lang="de-AT" b="1" dirty="0"/>
            </a:p>
          </p:txBody>
        </p:sp>
        <p:sp>
          <p:nvSpPr>
            <p:cNvPr id="303110" name="Text Box 6"/>
            <p:cNvSpPr txBox="1">
              <a:spLocks noChangeArrowheads="1"/>
            </p:cNvSpPr>
            <p:nvPr/>
          </p:nvSpPr>
          <p:spPr bwMode="auto">
            <a:xfrm>
              <a:off x="503" y="2663"/>
              <a:ext cx="804" cy="139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program P {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int a;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bool b;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endParaRPr lang="de-AT" sz="1400">
                <a:latin typeface="Arial" charset="0"/>
              </a:endParaRP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void Foo() {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	int c, d;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	...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}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	...</a:t>
              </a:r>
            </a:p>
            <a:p>
              <a:pPr>
                <a:tabLst>
                  <a:tab pos="190500" algn="l"/>
                  <a:tab pos="381000" algn="l"/>
                </a:tabLst>
              </a:pPr>
              <a:r>
                <a:rPr lang="de-AT" sz="1400">
                  <a:latin typeface="Arial" charset="0"/>
                </a:rPr>
                <a:t>}</a:t>
              </a:r>
            </a:p>
          </p:txBody>
        </p:sp>
        <p:sp>
          <p:nvSpPr>
            <p:cNvPr id="303111" name="Rectangle 7"/>
            <p:cNvSpPr>
              <a:spLocks noChangeArrowheads="1"/>
            </p:cNvSpPr>
            <p:nvPr/>
          </p:nvSpPr>
          <p:spPr bwMode="auto">
            <a:xfrm>
              <a:off x="2736" y="2792"/>
              <a:ext cx="288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12" name="Text Box 8"/>
            <p:cNvSpPr txBox="1">
              <a:spLocks noChangeArrowheads="1"/>
            </p:cNvSpPr>
            <p:nvPr/>
          </p:nvSpPr>
          <p:spPr bwMode="auto">
            <a:xfrm>
              <a:off x="2767" y="2807"/>
              <a:ext cx="1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/>
                <a:t>"a"</a:t>
              </a:r>
            </a:p>
          </p:txBody>
        </p:sp>
        <p:sp>
          <p:nvSpPr>
            <p:cNvPr id="303113" name="Rectangle 9"/>
            <p:cNvSpPr>
              <a:spLocks noChangeArrowheads="1"/>
            </p:cNvSpPr>
            <p:nvPr/>
          </p:nvSpPr>
          <p:spPr bwMode="auto">
            <a:xfrm>
              <a:off x="3232" y="2792"/>
              <a:ext cx="288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14" name="Text Box 10"/>
            <p:cNvSpPr txBox="1">
              <a:spLocks noChangeArrowheads="1"/>
            </p:cNvSpPr>
            <p:nvPr/>
          </p:nvSpPr>
          <p:spPr bwMode="auto">
            <a:xfrm>
              <a:off x="3263" y="2807"/>
              <a:ext cx="1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/>
                <a:t>"b"</a:t>
              </a:r>
            </a:p>
          </p:txBody>
        </p:sp>
        <p:sp>
          <p:nvSpPr>
            <p:cNvPr id="303115" name="Rectangle 11"/>
            <p:cNvSpPr>
              <a:spLocks noChangeArrowheads="1"/>
            </p:cNvSpPr>
            <p:nvPr/>
          </p:nvSpPr>
          <p:spPr bwMode="auto">
            <a:xfrm>
              <a:off x="3728" y="2792"/>
              <a:ext cx="288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16" name="Text Box 12"/>
            <p:cNvSpPr txBox="1">
              <a:spLocks noChangeArrowheads="1"/>
            </p:cNvSpPr>
            <p:nvPr/>
          </p:nvSpPr>
          <p:spPr bwMode="auto">
            <a:xfrm>
              <a:off x="3743" y="2807"/>
              <a:ext cx="26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 dirty="0"/>
                <a:t>"Foo"</a:t>
              </a:r>
            </a:p>
          </p:txBody>
        </p: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2040" y="2792"/>
              <a:ext cx="288" cy="22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>
              <a:off x="3024" y="2896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19" name="Line 15"/>
            <p:cNvSpPr>
              <a:spLocks noChangeShapeType="1"/>
            </p:cNvSpPr>
            <p:nvPr/>
          </p:nvSpPr>
          <p:spPr bwMode="auto">
            <a:xfrm>
              <a:off x="3528" y="2896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2328" y="2960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351" y="2815"/>
              <a:ext cx="2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 dirty="0" smtClean="0"/>
                <a:t>locais</a:t>
              </a:r>
              <a:endParaRPr lang="de-AT" sz="1400" dirty="0"/>
            </a:p>
          </p:txBody>
        </p:sp>
        <p:sp>
          <p:nvSpPr>
            <p:cNvPr id="303122" name="Rectangle 18"/>
            <p:cNvSpPr>
              <a:spLocks noChangeArrowheads="1"/>
            </p:cNvSpPr>
            <p:nvPr/>
          </p:nvSpPr>
          <p:spPr bwMode="auto">
            <a:xfrm>
              <a:off x="2736" y="3272"/>
              <a:ext cx="288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2767" y="3287"/>
              <a:ext cx="1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/>
                <a:t>"c"</a:t>
              </a:r>
            </a:p>
          </p:txBody>
        </p:sp>
        <p:sp>
          <p:nvSpPr>
            <p:cNvPr id="303124" name="Rectangle 20"/>
            <p:cNvSpPr>
              <a:spLocks noChangeArrowheads="1"/>
            </p:cNvSpPr>
            <p:nvPr/>
          </p:nvSpPr>
          <p:spPr bwMode="auto">
            <a:xfrm>
              <a:off x="3232" y="3272"/>
              <a:ext cx="288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auto">
            <a:xfrm>
              <a:off x="3263" y="3287"/>
              <a:ext cx="1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/>
                <a:t>"d"</a:t>
              </a:r>
            </a:p>
          </p:txBody>
        </p:sp>
        <p:sp>
          <p:nvSpPr>
            <p:cNvPr id="303126" name="Rectangle 22"/>
            <p:cNvSpPr>
              <a:spLocks noChangeArrowheads="1"/>
            </p:cNvSpPr>
            <p:nvPr/>
          </p:nvSpPr>
          <p:spPr bwMode="auto">
            <a:xfrm>
              <a:off x="2040" y="3272"/>
              <a:ext cx="288" cy="22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03127" name="Line 23"/>
            <p:cNvSpPr>
              <a:spLocks noChangeShapeType="1"/>
            </p:cNvSpPr>
            <p:nvPr/>
          </p:nvSpPr>
          <p:spPr bwMode="auto">
            <a:xfrm>
              <a:off x="3024" y="3376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28" name="Line 24"/>
            <p:cNvSpPr>
              <a:spLocks noChangeShapeType="1"/>
            </p:cNvSpPr>
            <p:nvPr/>
          </p:nvSpPr>
          <p:spPr bwMode="auto">
            <a:xfrm>
              <a:off x="2328" y="3440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29" name="Text Box 25"/>
            <p:cNvSpPr txBox="1">
              <a:spLocks noChangeArrowheads="1"/>
            </p:cNvSpPr>
            <p:nvPr/>
          </p:nvSpPr>
          <p:spPr bwMode="auto">
            <a:xfrm>
              <a:off x="2351" y="3295"/>
              <a:ext cx="26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 dirty="0" smtClean="0"/>
                <a:t>locais</a:t>
              </a:r>
              <a:endParaRPr lang="de-AT" sz="1400" dirty="0"/>
            </a:p>
          </p:txBody>
        </p:sp>
        <p:sp>
          <p:nvSpPr>
            <p:cNvPr id="303130" name="Line 26"/>
            <p:cNvSpPr>
              <a:spLocks noChangeShapeType="1"/>
            </p:cNvSpPr>
            <p:nvPr/>
          </p:nvSpPr>
          <p:spPr bwMode="auto">
            <a:xfrm flipV="1">
              <a:off x="2176" y="301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31" name="Line 27"/>
            <p:cNvSpPr>
              <a:spLocks noChangeShapeType="1"/>
            </p:cNvSpPr>
            <p:nvPr/>
          </p:nvSpPr>
          <p:spPr bwMode="auto">
            <a:xfrm>
              <a:off x="1904" y="327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03132" name="Text Box 28"/>
            <p:cNvSpPr txBox="1">
              <a:spLocks noChangeArrowheads="1"/>
            </p:cNvSpPr>
            <p:nvPr/>
          </p:nvSpPr>
          <p:spPr bwMode="auto">
            <a:xfrm>
              <a:off x="1455" y="3191"/>
              <a:ext cx="4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de-AT" sz="1400" dirty="0"/>
                <a:t>topScope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42D5-7978-402B-8499-9BBB7C3A899C}" type="slidenum">
              <a:rPr lang="de-DE"/>
              <a:pPr/>
              <a:t>49</a:t>
            </a:fld>
            <a:endParaRPr lang="de-DE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Classe interface para Gerador de Código</a:t>
            </a:r>
            <a:endParaRPr lang="de-AT" sz="2800" dirty="0"/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798513" y="1370013"/>
            <a:ext cx="3292475" cy="21971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public class </a:t>
            </a:r>
            <a:r>
              <a:rPr lang="de-AT" sz="1400" b="1">
                <a:latin typeface="Arial" charset="0"/>
              </a:rPr>
              <a:t>CodeGenerator</a:t>
            </a:r>
            <a:r>
              <a:rPr lang="de-AT" sz="1400">
                <a:latin typeface="Arial" charset="0"/>
              </a:rPr>
              <a:t> {</a:t>
            </a:r>
          </a:p>
          <a:p>
            <a:pPr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public int	</a:t>
            </a:r>
            <a:r>
              <a:rPr lang="de-AT" sz="1400" b="1">
                <a:latin typeface="Arial" charset="0"/>
              </a:rPr>
              <a:t>pc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public int	</a:t>
            </a:r>
            <a:r>
              <a:rPr lang="de-AT" sz="1400" b="1">
                <a:latin typeface="Arial" charset="0"/>
              </a:rPr>
              <a:t>progStart</a:t>
            </a:r>
            <a:r>
              <a:rPr lang="de-AT" sz="1400">
                <a:latin typeface="Arial" charset="0"/>
              </a:rPr>
              <a:t>;</a:t>
            </a:r>
          </a:p>
          <a:p>
            <a:pPr>
              <a:spcBef>
                <a:spcPct val="30000"/>
              </a:spcBef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public	</a:t>
            </a:r>
            <a:r>
              <a:rPr lang="de-AT" sz="1400" b="1">
                <a:latin typeface="Arial" charset="0"/>
              </a:rPr>
              <a:t>CodeGenerator</a:t>
            </a:r>
            <a:r>
              <a:rPr lang="de-AT" sz="1400">
                <a:latin typeface="Arial" charset="0"/>
              </a:rPr>
              <a:t>() {...}</a:t>
            </a:r>
          </a:p>
          <a:p>
            <a:pPr>
              <a:spcBef>
                <a:spcPct val="30000"/>
              </a:spcBef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public void	</a:t>
            </a:r>
            <a:r>
              <a:rPr lang="de-AT" sz="1400" b="1">
                <a:latin typeface="Arial" charset="0"/>
              </a:rPr>
              <a:t>Emit</a:t>
            </a:r>
            <a:r>
              <a:rPr lang="de-AT" sz="1400">
                <a:latin typeface="Arial" charset="0"/>
              </a:rPr>
              <a:t>(int op) {...}</a:t>
            </a:r>
          </a:p>
          <a:p>
            <a:pPr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public void	</a:t>
            </a:r>
            <a:r>
              <a:rPr lang="de-AT" sz="1400" b="1">
                <a:latin typeface="Arial" charset="0"/>
              </a:rPr>
              <a:t>Emit</a:t>
            </a:r>
            <a:r>
              <a:rPr lang="de-AT" sz="1400">
                <a:latin typeface="Arial" charset="0"/>
              </a:rPr>
              <a:t>(int op, int val) {...}</a:t>
            </a:r>
          </a:p>
          <a:p>
            <a:pPr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public void	</a:t>
            </a:r>
            <a:r>
              <a:rPr lang="de-AT" sz="1400" b="1">
                <a:latin typeface="Arial" charset="0"/>
              </a:rPr>
              <a:t>Patch</a:t>
            </a:r>
            <a:r>
              <a:rPr lang="de-AT" sz="1400">
                <a:latin typeface="Arial" charset="0"/>
              </a:rPr>
              <a:t>(int adr, int val) {...}</a:t>
            </a:r>
          </a:p>
          <a:p>
            <a:pPr>
              <a:spcBef>
                <a:spcPct val="30000"/>
              </a:spcBef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	...</a:t>
            </a:r>
          </a:p>
          <a:p>
            <a:pPr>
              <a:tabLst>
                <a:tab pos="190500" algn="l"/>
                <a:tab pos="1143000" algn="l"/>
              </a:tabLst>
            </a:pPr>
            <a:r>
              <a:rPr lang="de-AT" sz="140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985-790F-4616-8397-FE6ECDF30188}" type="slidenum">
              <a:rPr lang="de-DE"/>
              <a:pPr/>
              <a:t>5</a:t>
            </a:fld>
            <a:endParaRPr lang="de-DE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736600" y="3454400"/>
            <a:ext cx="71374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41363" y="1149350"/>
            <a:ext cx="7145337" cy="31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>
                <a:solidFill>
                  <a:srgbClr val="FF0000"/>
                </a:solidFill>
              </a:rPr>
              <a:t>   </a:t>
            </a:r>
            <a:r>
              <a:rPr lang="de-AT" sz="3200" dirty="0" smtClean="0">
                <a:solidFill>
                  <a:srgbClr val="FF0000"/>
                </a:solidFill>
              </a:rPr>
              <a:t>Visão Geral de um Compilador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  <a:spcAft>
                <a:spcPct val="40000"/>
              </a:spcAft>
              <a:tabLst>
                <a:tab pos="381000" algn="l"/>
                <a:tab pos="952500" algn="l"/>
              </a:tabLst>
            </a:pP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Compiladores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smtClean="0"/>
              <a:t>Gramáticas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3.	</a:t>
            </a:r>
            <a:r>
              <a:rPr lang="de-AT" sz="2400" dirty="0" smtClean="0"/>
              <a:t>Exemplo</a:t>
            </a:r>
            <a:endParaRPr lang="de-AT" sz="2400" dirty="0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949542" y="1755775"/>
            <a:ext cx="3062354" cy="114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dirty="0" smtClean="0"/>
              <a:t>baseado na aula de:</a:t>
            </a:r>
            <a:endParaRPr lang="de-AT" sz="2400" dirty="0" smtClean="0"/>
          </a:p>
          <a:p>
            <a:pPr algn="ctr"/>
            <a:r>
              <a:rPr lang="de-AT" sz="2400" dirty="0" smtClean="0"/>
              <a:t>Hanspeter </a:t>
            </a:r>
            <a:r>
              <a:rPr lang="de-AT" sz="2400" dirty="0"/>
              <a:t>Mössenböck</a:t>
            </a:r>
          </a:p>
          <a:p>
            <a:pPr algn="ctr"/>
            <a:r>
              <a:rPr lang="de-AT" sz="2000" dirty="0"/>
              <a:t>University of </a:t>
            </a:r>
            <a:r>
              <a:rPr lang="de-AT" sz="2000" dirty="0" smtClean="0"/>
              <a:t>Linz</a:t>
            </a:r>
            <a:endParaRPr lang="de-AT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50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Especificação do Parser </a:t>
            </a:r>
            <a:r>
              <a:rPr lang="de-AT" dirty="0"/>
              <a:t>-- </a:t>
            </a:r>
            <a:r>
              <a:rPr lang="de-AT" dirty="0" smtClean="0"/>
              <a:t>Declarações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3" y="1387475"/>
            <a:ext cx="4097894" cy="164570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735013" y="3063875"/>
            <a:ext cx="4837112" cy="10525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>
                <a:latin typeface="Arial" charset="0"/>
              </a:rPr>
              <a:t>	</a:t>
            </a:r>
            <a:r>
              <a:rPr lang="de-AT" sz="1400" b="1">
                <a:latin typeface="Arial" charset="0"/>
              </a:rPr>
              <a:t>VarDecl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>
                <a:latin typeface="Arial" charset="0"/>
              </a:rPr>
              <a:t>	=	Type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>
                <a:latin typeface="Arial" charset="0"/>
              </a:rPr>
              <a:t>		Ident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>
                <a:latin typeface="Arial" charset="0"/>
              </a:rPr>
              <a:t>		{ ',' Ident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>
                <a:latin typeface="Arial" charset="0"/>
              </a:rPr>
              <a:t>		} ';'.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735013" y="4156075"/>
            <a:ext cx="7691437" cy="22050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</a:t>
            </a:r>
            <a:r>
              <a:rPr lang="de-AT" sz="1400" b="1">
                <a:latin typeface="Arial" charset="0"/>
              </a:rPr>
              <a:t>ProcDecl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Ident&lt;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obj = tab.Insert(name, PROC, UNDEF); obj.adr 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'{'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'}'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 		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		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>
                <a:latin typeface="Arial" charset="0"/>
              </a:rPr>
              <a:t>.</a:t>
            </a:r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5662613" y="3063875"/>
            <a:ext cx="2747962" cy="10525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>
                <a:latin typeface="Arial" charset="0"/>
              </a:rPr>
              <a:t>	</a:t>
            </a:r>
            <a:r>
              <a:rPr lang="de-AT" sz="1400" b="1">
                <a:latin typeface="Arial" charset="0"/>
              </a:rPr>
              <a:t>Type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>
                <a:latin typeface="Arial" charset="0"/>
              </a:rPr>
              <a:t>	=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type = UNDEF;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>
                <a:latin typeface="Arial" charset="0"/>
              </a:rPr>
              <a:t>		( "int"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type = INT;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>
                <a:latin typeface="Arial" charset="0"/>
              </a:rPr>
              <a:t>		| "bool"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>
                <a:latin typeface="Arial" charset="0"/>
              </a:rPr>
              <a:t>		).</a:t>
            </a:r>
          </a:p>
        </p:txBody>
      </p:sp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5091113" y="1395413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nimBg="1" autoUpdateAnimBg="0"/>
      <p:bldP spid="305157" grpId="0" animBg="1" autoUpdateAnimBg="0"/>
      <p:bldP spid="30515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51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 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52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"program"</a:t>
            </a:r>
            <a:endParaRPr lang="de-AT" sz="1400" b="1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53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Ident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tab.OpenScope();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>
                <a:latin typeface="Arial" charset="0"/>
              </a:rPr>
              <a:t>Test</a:t>
            </a:r>
            <a:r>
              <a:rPr lang="de-AT" sz="1400" dirty="0">
                <a:latin typeface="Arial" charset="0"/>
              </a:rPr>
              <a:t>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54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</a:t>
            </a:r>
            <a:r>
              <a:rPr lang="de-AT" sz="1400" b="1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55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 </a:t>
            </a:r>
            <a:endParaRPr lang="de-AT" sz="1400" dirty="0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56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 </a:t>
            </a:r>
            <a:endParaRPr lang="de-AT" sz="1400" dirty="0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1323" y="2553258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VarDecl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Type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dirty="0" smtClean="0">
                <a:latin typeface="Arial" charset="0"/>
              </a:rPr>
              <a:t>';'.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57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 </a:t>
            </a:r>
            <a:endParaRPr lang="de-AT" sz="1400" dirty="0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1323" y="2553258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VarDecl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Type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dirty="0" smtClean="0">
                <a:latin typeface="Arial" charset="0"/>
              </a:rPr>
              <a:t>';'.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453937" y="3040177"/>
            <a:ext cx="2839986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Type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int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=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UNDEF;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( "int"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INT;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| "bool"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 smtClean="0">
                <a:latin typeface="Arial" charset="0"/>
              </a:rPr>
              <a:t>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58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1323" y="2553258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VarDecl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Type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dirty="0" smtClean="0">
                <a:latin typeface="Arial" charset="0"/>
              </a:rPr>
              <a:t>';'.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453937" y="3040177"/>
            <a:ext cx="2839986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Type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int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=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UNDEF;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( </a:t>
            </a:r>
            <a:r>
              <a:rPr lang="de-AT" sz="1400" b="1" dirty="0">
                <a:latin typeface="Arial" charset="0"/>
              </a:rPr>
              <a:t>"int"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type = INT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| "bool"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 smtClean="0">
                <a:latin typeface="Arial" charset="0"/>
              </a:rPr>
              <a:t>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59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>
                <a:latin typeface="Arial" charset="0"/>
              </a:rPr>
              <a:t>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1323" y="2553258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VarDecl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Type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type&gt;</a:t>
            </a:r>
            <a:endParaRPr lang="de-AT" sz="1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Ident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tab.Insert(name, VAR, type);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dirty="0" smtClean="0">
                <a:latin typeface="Arial" charset="0"/>
              </a:rPr>
              <a:t>';'.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51871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CCB5-506A-454C-80C2-9332F1BC4293}" type="slidenum">
              <a:rPr lang="de-DE"/>
              <a:pPr/>
              <a:t>6</a:t>
            </a:fld>
            <a:endParaRPr lang="de-DE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 que é uma gramática?</a:t>
            </a:r>
            <a:endParaRPr lang="de-AT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35013" y="1409700"/>
            <a:ext cx="105379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Exemplo</a:t>
            </a:r>
            <a:endParaRPr lang="de-AT" b="1" dirty="0"/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865313" y="1471613"/>
            <a:ext cx="504825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>
                <a:latin typeface="Arial" charset="0"/>
              </a:rPr>
              <a:t>Statement = "if" "(" Condition ")" Statement ["else" Statement].</a:t>
            </a:r>
          </a:p>
        </p:txBody>
      </p:sp>
      <p:grpSp>
        <p:nvGrpSpPr>
          <p:cNvPr id="205842" name="Group 18"/>
          <p:cNvGrpSpPr>
            <a:grpSpLocks/>
          </p:cNvGrpSpPr>
          <p:nvPr/>
        </p:nvGrpSpPr>
        <p:grpSpPr bwMode="auto">
          <a:xfrm>
            <a:off x="735013" y="2413000"/>
            <a:ext cx="7372350" cy="3184526"/>
            <a:chOff x="463" y="1520"/>
            <a:chExt cx="4644" cy="2006"/>
          </a:xfrm>
        </p:grpSpPr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463" y="1520"/>
              <a:ext cx="963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Componentes</a:t>
              </a:r>
              <a:endParaRPr lang="de-AT" b="1" dirty="0"/>
            </a:p>
          </p:txBody>
        </p:sp>
        <p:sp>
          <p:nvSpPr>
            <p:cNvPr id="205830" name="Text Box 6"/>
            <p:cNvSpPr txBox="1">
              <a:spLocks noChangeArrowheads="1"/>
            </p:cNvSpPr>
            <p:nvPr/>
          </p:nvSpPr>
          <p:spPr bwMode="auto">
            <a:xfrm>
              <a:off x="463" y="1887"/>
              <a:ext cx="120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b="1" dirty="0" smtClean="0">
                  <a:solidFill>
                    <a:srgbClr val="FF0000"/>
                  </a:solidFill>
                </a:rPr>
                <a:t>Símbolos Terminais</a:t>
              </a:r>
              <a:endParaRPr lang="de-A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775" y="1887"/>
              <a:ext cx="58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atômicos</a:t>
              </a:r>
              <a:endParaRPr lang="de-AT" sz="1600" dirty="0"/>
            </a:p>
          </p:txBody>
        </p:sp>
        <p:sp>
          <p:nvSpPr>
            <p:cNvPr id="205832" name="Text Box 8"/>
            <p:cNvSpPr txBox="1">
              <a:spLocks noChangeArrowheads="1"/>
            </p:cNvSpPr>
            <p:nvPr/>
          </p:nvSpPr>
          <p:spPr bwMode="auto">
            <a:xfrm>
              <a:off x="3207" y="1903"/>
              <a:ext cx="14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>
                  <a:latin typeface="Arial" charset="0"/>
                </a:rPr>
                <a:t>"if", "&gt;=", ident, number, ...</a:t>
              </a:r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463" y="2383"/>
              <a:ext cx="92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b="1" dirty="0" smtClean="0">
                  <a:solidFill>
                    <a:srgbClr val="FF0000"/>
                  </a:solidFill>
                </a:rPr>
                <a:t>Não Terminais</a:t>
              </a:r>
              <a:endParaRPr lang="de-A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1775" y="2383"/>
              <a:ext cx="104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Decompostos em</a:t>
              </a:r>
              <a:endParaRPr lang="de-AT" sz="1600" dirty="0"/>
            </a:p>
            <a:p>
              <a:r>
                <a:rPr lang="de-AT" sz="1600" dirty="0"/>
                <a:t>u</a:t>
              </a:r>
              <a:r>
                <a:rPr lang="de-AT" sz="1600" dirty="0" smtClean="0"/>
                <a:t>nidades menores</a:t>
              </a:r>
              <a:endParaRPr lang="de-AT" sz="1600" dirty="0"/>
            </a:p>
          </p:txBody>
        </p:sp>
        <p:sp>
          <p:nvSpPr>
            <p:cNvPr id="205835" name="Text Box 11"/>
            <p:cNvSpPr txBox="1">
              <a:spLocks noChangeArrowheads="1"/>
            </p:cNvSpPr>
            <p:nvPr/>
          </p:nvSpPr>
          <p:spPr bwMode="auto">
            <a:xfrm>
              <a:off x="3207" y="2399"/>
              <a:ext cx="16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>
                  <a:latin typeface="Arial" charset="0"/>
                </a:rPr>
                <a:t>Statement, Condition, Type, ...</a:t>
              </a:r>
            </a:p>
          </p:txBody>
        </p:sp>
        <p:sp>
          <p:nvSpPr>
            <p:cNvPr id="205836" name="Text Box 12"/>
            <p:cNvSpPr txBox="1">
              <a:spLocks noChangeArrowheads="1"/>
            </p:cNvSpPr>
            <p:nvPr/>
          </p:nvSpPr>
          <p:spPr bwMode="auto">
            <a:xfrm>
              <a:off x="463" y="2847"/>
              <a:ext cx="68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b="1" dirty="0" smtClean="0">
                  <a:solidFill>
                    <a:srgbClr val="FF0000"/>
                  </a:solidFill>
                </a:rPr>
                <a:t>Produções</a:t>
              </a:r>
              <a:endParaRPr lang="de-A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1775" y="2847"/>
              <a:ext cx="981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Como decompor</a:t>
              </a:r>
            </a:p>
            <a:p>
              <a:r>
                <a:rPr lang="de-AT" sz="1600" dirty="0" smtClean="0"/>
                <a:t>não terminais</a:t>
              </a:r>
              <a:endParaRPr lang="de-AT" sz="1600" dirty="0"/>
            </a:p>
          </p:txBody>
        </p:sp>
        <p:sp>
          <p:nvSpPr>
            <p:cNvPr id="205838" name="Text Box 14"/>
            <p:cNvSpPr txBox="1">
              <a:spLocks noChangeArrowheads="1"/>
            </p:cNvSpPr>
            <p:nvPr/>
          </p:nvSpPr>
          <p:spPr bwMode="auto">
            <a:xfrm>
              <a:off x="3207" y="2863"/>
              <a:ext cx="190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>
                  <a:latin typeface="Arial" charset="0"/>
                </a:rPr>
                <a:t>Statement = Designator "=" Expr ";".</a:t>
              </a:r>
            </a:p>
            <a:p>
              <a:r>
                <a:rPr lang="de-AT" sz="1400">
                  <a:latin typeface="Arial" charset="0"/>
                </a:rPr>
                <a:t>Designator = ident ["." ident].</a:t>
              </a:r>
            </a:p>
            <a:p>
              <a:r>
                <a:rPr lang="de-AT" sz="1400">
                  <a:latin typeface="Arial" charset="0"/>
                </a:rPr>
                <a:t>...</a:t>
              </a: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463" y="3311"/>
              <a:ext cx="95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b="1" dirty="0" smtClean="0">
                  <a:solidFill>
                    <a:srgbClr val="FF0000"/>
                  </a:solidFill>
                </a:rPr>
                <a:t>Símbolo Inicial</a:t>
              </a:r>
              <a:endParaRPr lang="de-A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840" name="Text Box 16"/>
            <p:cNvSpPr txBox="1">
              <a:spLocks noChangeArrowheads="1"/>
            </p:cNvSpPr>
            <p:nvPr/>
          </p:nvSpPr>
          <p:spPr bwMode="auto">
            <a:xfrm>
              <a:off x="1775" y="3311"/>
              <a:ext cx="125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Primeiro não terminal</a:t>
              </a:r>
              <a:endParaRPr lang="de-AT" sz="1600" dirty="0"/>
            </a:p>
          </p:txBody>
        </p:sp>
        <p:sp>
          <p:nvSpPr>
            <p:cNvPr id="205841" name="Text Box 17"/>
            <p:cNvSpPr txBox="1">
              <a:spLocks noChangeArrowheads="1"/>
            </p:cNvSpPr>
            <p:nvPr/>
          </p:nvSpPr>
          <p:spPr bwMode="auto">
            <a:xfrm>
              <a:off x="3207" y="3327"/>
              <a:ext cx="62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 dirty="0" smtClean="0">
                  <a:latin typeface="Arial" charset="0"/>
                </a:rPr>
                <a:t>Statement</a:t>
              </a:r>
              <a:endParaRPr lang="de-AT" sz="1400" dirty="0">
                <a:latin typeface="Arial" charset="0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37654" y="2102980"/>
            <a:ext cx="589909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i="1" dirty="0" smtClean="0"/>
              <a:t>Regra que determina como uma sentença pode ser produzida.</a:t>
            </a:r>
            <a:endParaRPr lang="de-AT" i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60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b="1" dirty="0" smtClean="0">
                <a:latin typeface="Arial" charset="0"/>
              </a:rPr>
              <a:t>;</a:t>
            </a:r>
            <a:r>
              <a:rPr lang="de-AT" sz="1400" dirty="0" smtClean="0">
                <a:latin typeface="Arial" charset="0"/>
              </a:rPr>
              <a:t>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1323" y="2553258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VarDecl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Type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</a:t>
            </a:r>
            <a:r>
              <a:rPr lang="de-AT" sz="1400" dirty="0" smtClean="0">
                <a:solidFill>
                  <a:srgbClr val="FF0000"/>
                </a:solidFill>
                <a:latin typeface="Arial" charset="0"/>
              </a:rPr>
              <a:t>type&gt;</a:t>
            </a:r>
            <a:endParaRPr lang="de-AT" sz="1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b="1" dirty="0" smtClean="0">
                <a:latin typeface="Arial" charset="0"/>
              </a:rPr>
              <a:t>';'</a:t>
            </a:r>
            <a:r>
              <a:rPr lang="de-AT" sz="1400" dirty="0" smtClean="0">
                <a:latin typeface="Arial" charset="0"/>
              </a:rPr>
              <a:t>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51871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61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51871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62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51871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ProcDecl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63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616446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51871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64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608430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>
                <a:latin typeface="Arial" charset="0"/>
              </a:rPr>
              <a:t>SumUp</a:t>
            </a:r>
            <a:r>
              <a:rPr lang="de-AT" sz="1400" dirty="0">
                <a:latin typeface="Arial" charset="0"/>
              </a:rPr>
              <a:t>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51871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Ident&lt;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65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608430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>
                <a:latin typeface="Arial" charset="0"/>
              </a:rPr>
              <a:t>SumUp</a:t>
            </a:r>
            <a:r>
              <a:rPr lang="de-AT" sz="1400" dirty="0">
                <a:latin typeface="Arial" charset="0"/>
              </a:rPr>
              <a:t>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Ident&lt;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obj = tab.Insert(name, PROC, UNDEF);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 flipV="1">
            <a:off x="1550060" y="5343896"/>
            <a:ext cx="563747" cy="38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66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608430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>
                <a:latin typeface="Arial" charset="0"/>
              </a:rPr>
              <a:t>SumUp</a:t>
            </a:r>
            <a:r>
              <a:rPr lang="de-AT" sz="1400" dirty="0">
                <a:latin typeface="Arial" charset="0"/>
              </a:rPr>
              <a:t>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Ident&lt;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tab.OpenScope();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67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</a:t>
            </a:r>
            <a:r>
              <a:rPr lang="de-AT" sz="1400" b="1" dirty="0">
                <a:latin typeface="Arial" charset="0"/>
              </a:rPr>
              <a:t>()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68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8919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</a:t>
            </a:r>
            <a:r>
              <a:rPr lang="de-AT" sz="1400" b="1" dirty="0">
                <a:latin typeface="Arial" charset="0"/>
              </a:rPr>
              <a:t>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'{'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gen.Emit(ENTER, 0);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 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65015" y="4979558"/>
            <a:ext cx="52800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gen</a:t>
            </a:r>
            <a:endParaRPr lang="de-AT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672683" y="5047325"/>
            <a:ext cx="1225313" cy="145180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0: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  1</a:t>
            </a:r>
            <a:r>
              <a:rPr lang="de-AT" sz="1400" dirty="0">
                <a:latin typeface="Arial" charset="0"/>
              </a:rPr>
              <a:t>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3:    0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...</a:t>
            </a:r>
            <a:r>
              <a:rPr lang="de-AT" sz="1400" dirty="0">
                <a:latin typeface="Arial" charset="0"/>
              </a:rPr>
              <a:t>	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47:	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48: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69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</a:t>
            </a:r>
            <a:r>
              <a:rPr lang="de-AT" sz="1400" b="1" dirty="0">
                <a:latin typeface="Arial" charset="0"/>
              </a:rPr>
              <a:t>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</a:t>
            </a:r>
            <a:r>
              <a:rPr lang="de-AT" sz="1400" b="1" dirty="0">
                <a:latin typeface="Arial" charset="0"/>
              </a:rPr>
              <a:t>VarDecl </a:t>
            </a:r>
            <a:r>
              <a:rPr lang="de-AT" sz="1400" dirty="0">
                <a:latin typeface="Arial" charset="0"/>
              </a:rPr>
              <a:t>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65015" y="4979558"/>
            <a:ext cx="52800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gen</a:t>
            </a:r>
            <a:endParaRPr lang="de-AT" b="1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53198" y="3301383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VarDecl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</a:t>
            </a:r>
            <a:r>
              <a:rPr lang="de-AT" sz="1400" b="1" dirty="0">
                <a:latin typeface="Arial" charset="0"/>
              </a:rPr>
              <a:t>Type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dirty="0" smtClean="0">
                <a:latin typeface="Arial" charset="0"/>
              </a:rPr>
              <a:t>';'.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985812" y="3788302"/>
            <a:ext cx="2839986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Type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int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=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UNDEF;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( </a:t>
            </a:r>
            <a:r>
              <a:rPr lang="de-AT" sz="1400" b="1" dirty="0">
                <a:latin typeface="Arial" charset="0"/>
              </a:rPr>
              <a:t>"int"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INT;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| "bool"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10541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 smtClean="0">
                <a:latin typeface="Arial" charset="0"/>
              </a:rPr>
              <a:t>).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#0</a:t>
            </a:r>
            <a:endParaRPr lang="pt-BR" sz="1600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672683" y="5047325"/>
            <a:ext cx="1225313" cy="145180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0: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  1</a:t>
            </a:r>
            <a:r>
              <a:rPr lang="de-AT" sz="1400" dirty="0">
                <a:latin typeface="Arial" charset="0"/>
              </a:rPr>
              <a:t>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3:    0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...</a:t>
            </a:r>
            <a:r>
              <a:rPr lang="de-AT" sz="1400" dirty="0">
                <a:latin typeface="Arial" charset="0"/>
              </a:rPr>
              <a:t>	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47:	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48: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9DCE-8960-48A9-888D-3407AED0594D}" type="slidenum">
              <a:rPr lang="de-DE"/>
              <a:pPr/>
              <a:t>7</a:t>
            </a:fld>
            <a:endParaRPr lang="de-DE"/>
          </a:p>
        </p:txBody>
      </p:sp>
      <p:sp>
        <p:nvSpPr>
          <p:cNvPr id="318485" name="Rectangle 21"/>
          <p:cNvSpPr>
            <a:spLocks noChangeArrowheads="1"/>
          </p:cNvSpPr>
          <p:nvPr/>
        </p:nvSpPr>
        <p:spPr bwMode="auto">
          <a:xfrm>
            <a:off x="1343025" y="2628900"/>
            <a:ext cx="5267325" cy="42862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Notação EBNF</a:t>
            </a:r>
            <a:endParaRPr lang="de-AT" dirty="0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696913" y="1244600"/>
            <a:ext cx="3657068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/>
              <a:t>Extended Backus-Naur form</a:t>
            </a:r>
          </a:p>
          <a:p>
            <a:r>
              <a:rPr lang="de-AT" b="1" dirty="0" smtClean="0"/>
              <a:t>Notação para escrita de gramáticas</a:t>
            </a:r>
            <a:endParaRPr lang="de-AT" b="1" dirty="0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4811713" y="1255713"/>
            <a:ext cx="3883092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i="1" dirty="0">
                <a:solidFill>
                  <a:srgbClr val="FF0000"/>
                </a:solidFill>
              </a:rPr>
              <a:t>John Backus</a:t>
            </a:r>
            <a:r>
              <a:rPr lang="de-AT" sz="1400" dirty="0"/>
              <a:t>: </a:t>
            </a:r>
            <a:r>
              <a:rPr lang="de-AT" sz="1400" dirty="0" smtClean="0"/>
              <a:t>desenvolveu o 1o compilador Fortran</a:t>
            </a:r>
            <a:endParaRPr lang="de-AT" sz="1400" dirty="0"/>
          </a:p>
          <a:p>
            <a:r>
              <a:rPr lang="de-AT" sz="1400" i="1" dirty="0">
                <a:solidFill>
                  <a:srgbClr val="FF0000"/>
                </a:solidFill>
              </a:rPr>
              <a:t>Peter Naur</a:t>
            </a:r>
            <a:r>
              <a:rPr lang="de-AT" sz="1400" dirty="0"/>
              <a:t>: </a:t>
            </a:r>
            <a:r>
              <a:rPr lang="de-AT" sz="1400" dirty="0" smtClean="0"/>
              <a:t>editor do relatório Algol60</a:t>
            </a:r>
            <a:endParaRPr lang="de-AT" sz="1400" dirty="0"/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1376363" y="2670175"/>
            <a:ext cx="518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>
                <a:latin typeface="Arial" charset="0"/>
              </a:rPr>
              <a:t>Statement    =    "write"    ident    ","    Expression    ";"  .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3071813" y="2173288"/>
            <a:ext cx="595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/>
              <a:t>literal</a:t>
            </a:r>
          </a:p>
        </p:txBody>
      </p:sp>
      <p:sp>
        <p:nvSpPr>
          <p:cNvPr id="318483" name="Text Box 19"/>
          <p:cNvSpPr txBox="1">
            <a:spLocks noChangeArrowheads="1"/>
          </p:cNvSpPr>
          <p:nvPr/>
        </p:nvSpPr>
        <p:spPr bwMode="auto">
          <a:xfrm>
            <a:off x="3840056" y="1992313"/>
            <a:ext cx="779678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400" dirty="0" smtClean="0"/>
              <a:t>símbolo</a:t>
            </a:r>
          </a:p>
          <a:p>
            <a:pPr algn="ctr"/>
            <a:r>
              <a:rPr lang="de-AT" sz="1400" dirty="0" smtClean="0"/>
              <a:t>terminal</a:t>
            </a:r>
            <a:endParaRPr lang="de-AT" sz="1400" dirty="0"/>
          </a:p>
        </p:txBody>
      </p:sp>
      <p:sp>
        <p:nvSpPr>
          <p:cNvPr id="318484" name="Text Box 20"/>
          <p:cNvSpPr txBox="1">
            <a:spLocks noChangeArrowheads="1"/>
          </p:cNvSpPr>
          <p:nvPr/>
        </p:nvSpPr>
        <p:spPr bwMode="auto">
          <a:xfrm>
            <a:off x="4821246" y="1992313"/>
            <a:ext cx="1084249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400" dirty="0" smtClean="0"/>
              <a:t>símbolo</a:t>
            </a:r>
          </a:p>
          <a:p>
            <a:pPr algn="ctr"/>
            <a:r>
              <a:rPr lang="de-AT" sz="1400" dirty="0" smtClean="0"/>
              <a:t>não terminal</a:t>
            </a:r>
            <a:endParaRPr lang="de-AT" sz="1400" dirty="0"/>
          </a:p>
        </p:txBody>
      </p:sp>
      <p:sp>
        <p:nvSpPr>
          <p:cNvPr id="318486" name="Line 22"/>
          <p:cNvSpPr>
            <a:spLocks noChangeShapeType="1"/>
          </p:cNvSpPr>
          <p:nvPr/>
        </p:nvSpPr>
        <p:spPr bwMode="auto">
          <a:xfrm flipH="1">
            <a:off x="3267075" y="2447925"/>
            <a:ext cx="85725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18487" name="Line 23"/>
          <p:cNvSpPr>
            <a:spLocks noChangeShapeType="1"/>
          </p:cNvSpPr>
          <p:nvPr/>
        </p:nvSpPr>
        <p:spPr bwMode="auto">
          <a:xfrm flipH="1">
            <a:off x="4067175" y="2447925"/>
            <a:ext cx="85725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18488" name="Line 24"/>
          <p:cNvSpPr>
            <a:spLocks noChangeShapeType="1"/>
          </p:cNvSpPr>
          <p:nvPr/>
        </p:nvSpPr>
        <p:spPr bwMode="auto">
          <a:xfrm flipH="1">
            <a:off x="5267325" y="2447925"/>
            <a:ext cx="85725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18490" name="Line 26"/>
          <p:cNvSpPr>
            <a:spLocks noChangeShapeType="1"/>
          </p:cNvSpPr>
          <p:nvPr/>
        </p:nvSpPr>
        <p:spPr bwMode="auto">
          <a:xfrm flipH="1">
            <a:off x="6486525" y="2447925"/>
            <a:ext cx="85725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6291585" y="1992313"/>
            <a:ext cx="855019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AT" sz="1400" dirty="0" smtClean="0"/>
              <a:t>termina a</a:t>
            </a:r>
          </a:p>
          <a:p>
            <a:pPr algn="ctr"/>
            <a:r>
              <a:rPr lang="de-AT" sz="1400" dirty="0" smtClean="0"/>
              <a:t>produção</a:t>
            </a:r>
            <a:endParaRPr lang="de-AT" sz="1400" dirty="0"/>
          </a:p>
        </p:txBody>
      </p:sp>
      <p:sp>
        <p:nvSpPr>
          <p:cNvPr id="318492" name="AutoShape 28"/>
          <p:cNvSpPr>
            <a:spLocks/>
          </p:cNvSpPr>
          <p:nvPr/>
        </p:nvSpPr>
        <p:spPr bwMode="auto">
          <a:xfrm rot="5400000">
            <a:off x="1895476" y="2657475"/>
            <a:ext cx="88900" cy="904875"/>
          </a:xfrm>
          <a:prstGeom prst="rightBrace">
            <a:avLst>
              <a:gd name="adj1" fmla="val 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8493" name="AutoShape 29"/>
          <p:cNvSpPr>
            <a:spLocks/>
          </p:cNvSpPr>
          <p:nvPr/>
        </p:nvSpPr>
        <p:spPr bwMode="auto">
          <a:xfrm rot="5400000">
            <a:off x="4586288" y="1452563"/>
            <a:ext cx="79375" cy="3305175"/>
          </a:xfrm>
          <a:prstGeom prst="rightBrace">
            <a:avLst>
              <a:gd name="adj1" fmla="val 347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1385888" y="3116263"/>
            <a:ext cx="1244549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dirty="0" smtClean="0"/>
              <a:t>Lado esquerdo</a:t>
            </a:r>
            <a:endParaRPr lang="de-AT" sz="1400" dirty="0"/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4090988" y="3116263"/>
            <a:ext cx="1063409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400" dirty="0" smtClean="0"/>
              <a:t>Lado direito</a:t>
            </a:r>
            <a:endParaRPr lang="de-AT" sz="1400" dirty="0"/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696913" y="2178050"/>
            <a:ext cx="120351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Produções</a:t>
            </a:r>
            <a:endParaRPr lang="de-AT" b="1" dirty="0"/>
          </a:p>
        </p:txBody>
      </p:sp>
      <p:grpSp>
        <p:nvGrpSpPr>
          <p:cNvPr id="318509" name="Group 45"/>
          <p:cNvGrpSpPr>
            <a:grpSpLocks/>
          </p:cNvGrpSpPr>
          <p:nvPr/>
        </p:nvGrpSpPr>
        <p:grpSpPr bwMode="auto">
          <a:xfrm>
            <a:off x="696913" y="4673601"/>
            <a:ext cx="7019925" cy="1717676"/>
            <a:chOff x="439" y="2944"/>
            <a:chExt cx="4422" cy="1082"/>
          </a:xfrm>
        </p:grpSpPr>
        <p:sp>
          <p:nvSpPr>
            <p:cNvPr id="318498" name="Text Box 34"/>
            <p:cNvSpPr txBox="1">
              <a:spLocks noChangeArrowheads="1"/>
            </p:cNvSpPr>
            <p:nvPr/>
          </p:nvSpPr>
          <p:spPr bwMode="auto">
            <a:xfrm>
              <a:off x="439" y="2944"/>
              <a:ext cx="102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Meta-símbolos</a:t>
              </a:r>
              <a:endParaRPr lang="de-AT" b="1" dirty="0"/>
            </a:p>
          </p:txBody>
        </p:sp>
        <p:sp>
          <p:nvSpPr>
            <p:cNvPr id="318505" name="Text Box 41"/>
            <p:cNvSpPr txBox="1">
              <a:spLocks noChangeArrowheads="1"/>
            </p:cNvSpPr>
            <p:nvPr/>
          </p:nvSpPr>
          <p:spPr bwMode="auto">
            <a:xfrm>
              <a:off x="455" y="3253"/>
              <a:ext cx="332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AT" sz="1600">
                  <a:solidFill>
                    <a:srgbClr val="FF0000"/>
                  </a:solidFill>
                </a:rPr>
                <a:t>|</a:t>
              </a:r>
            </a:p>
            <a:p>
              <a:pPr>
                <a:spcBef>
                  <a:spcPct val="20000"/>
                </a:spcBef>
              </a:pPr>
              <a:r>
                <a:rPr lang="de-AT" sz="1600">
                  <a:solidFill>
                    <a:srgbClr val="FF0000"/>
                  </a:solidFill>
                </a:rPr>
                <a:t>(</a:t>
              </a:r>
              <a:r>
                <a:rPr lang="de-AT" sz="1600"/>
                <a:t>...</a:t>
              </a:r>
              <a:r>
                <a:rPr lang="de-AT" sz="1600">
                  <a:solidFill>
                    <a:srgbClr val="FF0000"/>
                  </a:solidFill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de-AT" sz="1600">
                  <a:solidFill>
                    <a:srgbClr val="FF0000"/>
                  </a:solidFill>
                </a:rPr>
                <a:t>[</a:t>
              </a:r>
              <a:r>
                <a:rPr lang="de-AT" sz="1600"/>
                <a:t>...</a:t>
              </a:r>
              <a:r>
                <a:rPr lang="de-AT" sz="1600">
                  <a:solidFill>
                    <a:srgbClr val="FF0000"/>
                  </a:solidFill>
                </a:rPr>
                <a:t>]</a:t>
              </a:r>
            </a:p>
            <a:p>
              <a:pPr>
                <a:spcBef>
                  <a:spcPct val="20000"/>
                </a:spcBef>
              </a:pPr>
              <a:r>
                <a:rPr lang="de-AT" sz="1600">
                  <a:solidFill>
                    <a:srgbClr val="FF0000"/>
                  </a:solidFill>
                </a:rPr>
                <a:t>{</a:t>
              </a:r>
              <a:r>
                <a:rPr lang="de-AT" sz="1600"/>
                <a:t>...</a:t>
              </a:r>
              <a:r>
                <a:rPr lang="de-AT" sz="1600">
                  <a:solidFill>
                    <a:srgbClr val="FF0000"/>
                  </a:solidFill>
                </a:rPr>
                <a:t>}</a:t>
              </a:r>
            </a:p>
          </p:txBody>
        </p:sp>
        <p:sp>
          <p:nvSpPr>
            <p:cNvPr id="318506" name="Text Box 42"/>
            <p:cNvSpPr txBox="1">
              <a:spLocks noChangeArrowheads="1"/>
            </p:cNvSpPr>
            <p:nvPr/>
          </p:nvSpPr>
          <p:spPr bwMode="auto">
            <a:xfrm>
              <a:off x="1143" y="3253"/>
              <a:ext cx="1133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AT" sz="1600" dirty="0" smtClean="0"/>
                <a:t>Separa alternativas</a:t>
              </a:r>
              <a:endParaRPr lang="de-AT" sz="1600" dirty="0"/>
            </a:p>
            <a:p>
              <a:pPr>
                <a:spcBef>
                  <a:spcPct val="20000"/>
                </a:spcBef>
              </a:pPr>
              <a:r>
                <a:rPr lang="de-AT" sz="1600" dirty="0" smtClean="0"/>
                <a:t>Agrupa alternativas</a:t>
              </a:r>
              <a:endParaRPr lang="de-AT" sz="1600" dirty="0"/>
            </a:p>
            <a:p>
              <a:pPr>
                <a:spcBef>
                  <a:spcPct val="20000"/>
                </a:spcBef>
              </a:pPr>
              <a:r>
                <a:rPr lang="de-AT" sz="1600" dirty="0" smtClean="0"/>
                <a:t>Parte opcional</a:t>
              </a:r>
              <a:endParaRPr lang="de-AT" sz="1600" dirty="0"/>
            </a:p>
            <a:p>
              <a:pPr>
                <a:spcBef>
                  <a:spcPct val="20000"/>
                </a:spcBef>
              </a:pPr>
              <a:r>
                <a:rPr lang="de-AT" sz="1600" dirty="0" smtClean="0"/>
                <a:t>Parte iterativa</a:t>
              </a:r>
              <a:endParaRPr lang="de-AT" sz="1600" dirty="0"/>
            </a:p>
          </p:txBody>
        </p:sp>
        <p:sp>
          <p:nvSpPr>
            <p:cNvPr id="318507" name="Text Box 43"/>
            <p:cNvSpPr txBox="1">
              <a:spLocks noChangeArrowheads="1"/>
            </p:cNvSpPr>
            <p:nvPr/>
          </p:nvSpPr>
          <p:spPr bwMode="auto">
            <a:xfrm>
              <a:off x="3047" y="3258"/>
              <a:ext cx="1814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tabLst>
                  <a:tab pos="863600" algn="l"/>
                </a:tabLst>
              </a:pPr>
              <a:r>
                <a:rPr lang="de-AT" sz="1600" dirty="0"/>
                <a:t>a | b | c	</a:t>
              </a:r>
              <a:r>
                <a:rPr lang="de-AT" sz="1600" dirty="0">
                  <a:sym typeface="Symbol" pitchFamily="18" charset="2"/>
                </a:rPr>
                <a:t> a  </a:t>
              </a:r>
              <a:r>
                <a:rPr lang="de-AT" sz="1600" dirty="0" smtClean="0">
                  <a:sym typeface="Symbol" pitchFamily="18" charset="2"/>
                </a:rPr>
                <a:t>ou b  ou </a:t>
              </a:r>
              <a:r>
                <a:rPr lang="de-AT" sz="1600" dirty="0">
                  <a:sym typeface="Symbol" pitchFamily="18" charset="2"/>
                </a:rPr>
                <a:t>c</a:t>
              </a:r>
              <a:endParaRPr lang="de-AT" sz="1600" dirty="0"/>
            </a:p>
            <a:p>
              <a:pPr>
                <a:spcBef>
                  <a:spcPct val="20000"/>
                </a:spcBef>
                <a:tabLst>
                  <a:tab pos="863600" algn="l"/>
                </a:tabLst>
              </a:pPr>
              <a:r>
                <a:rPr lang="de-AT" sz="1600" dirty="0"/>
                <a:t>a (b | c) 	</a:t>
              </a:r>
              <a:r>
                <a:rPr lang="de-AT" sz="1600" dirty="0">
                  <a:sym typeface="Symbol" pitchFamily="18" charset="2"/>
                </a:rPr>
                <a:t> </a:t>
              </a:r>
              <a:r>
                <a:rPr lang="de-AT" sz="1600" dirty="0"/>
                <a:t>ab | ac</a:t>
              </a:r>
            </a:p>
            <a:p>
              <a:pPr>
                <a:spcBef>
                  <a:spcPct val="20000"/>
                </a:spcBef>
                <a:tabLst>
                  <a:tab pos="863600" algn="l"/>
                </a:tabLst>
              </a:pPr>
              <a:r>
                <a:rPr lang="de-AT" sz="1600" dirty="0"/>
                <a:t>[a] b	</a:t>
              </a:r>
              <a:r>
                <a:rPr lang="de-AT" sz="1600" dirty="0">
                  <a:sym typeface="Symbol" pitchFamily="18" charset="2"/>
                </a:rPr>
                <a:t> </a:t>
              </a:r>
              <a:r>
                <a:rPr lang="de-AT" sz="1600" dirty="0"/>
                <a:t>ab | b</a:t>
              </a:r>
            </a:p>
            <a:p>
              <a:pPr>
                <a:spcBef>
                  <a:spcPct val="20000"/>
                </a:spcBef>
                <a:tabLst>
                  <a:tab pos="863600" algn="l"/>
                </a:tabLst>
              </a:pPr>
              <a:r>
                <a:rPr lang="de-AT" sz="1600" dirty="0"/>
                <a:t>{a}b	</a:t>
              </a:r>
              <a:r>
                <a:rPr lang="de-AT" sz="1600" dirty="0">
                  <a:sym typeface="Symbol" pitchFamily="18" charset="2"/>
                </a:rPr>
                <a:t> </a:t>
              </a:r>
              <a:r>
                <a:rPr lang="de-AT" sz="1600" dirty="0"/>
                <a:t>b | ab | aab | aaab | ...</a:t>
              </a:r>
            </a:p>
          </p:txBody>
        </p:sp>
      </p:grpSp>
      <p:sp>
        <p:nvSpPr>
          <p:cNvPr id="318508" name="Text Box 44"/>
          <p:cNvSpPr txBox="1">
            <a:spLocks noChangeArrowheads="1"/>
          </p:cNvSpPr>
          <p:nvPr/>
        </p:nvSpPr>
        <p:spPr bwMode="auto">
          <a:xfrm>
            <a:off x="1290638" y="3605213"/>
            <a:ext cx="5139846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180975" indent="-180975"/>
            <a:r>
              <a:rPr lang="de-AT" sz="1600" dirty="0" smtClean="0"/>
              <a:t>convenção</a:t>
            </a:r>
            <a:endParaRPr lang="de-AT" sz="1600" dirty="0"/>
          </a:p>
          <a:p>
            <a:pPr marL="180975" indent="-180975">
              <a:buFontTx/>
              <a:buChar char="•"/>
            </a:pPr>
            <a:r>
              <a:rPr lang="de-AT" sz="1600" dirty="0" smtClean="0"/>
              <a:t>Símbolos terminais começam com mínusculas (ex: ident) </a:t>
            </a:r>
            <a:endParaRPr lang="de-AT" sz="1600" dirty="0"/>
          </a:p>
          <a:p>
            <a:pPr marL="180975" indent="-180975">
              <a:buFontTx/>
              <a:buChar char="•"/>
            </a:pPr>
            <a:r>
              <a:rPr lang="de-AT" sz="1600" dirty="0" smtClean="0"/>
              <a:t>Não terminais com maiusculas (ex: Expression)</a:t>
            </a:r>
            <a:endParaRPr lang="de-AT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70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</a:t>
            </a:r>
            <a:r>
              <a:rPr lang="de-AT" sz="1400" b="1" dirty="0">
                <a:latin typeface="Arial" charset="0"/>
              </a:rPr>
              <a:t>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 smtClean="0">
                <a:latin typeface="Arial" charset="0"/>
              </a:rPr>
              <a:t>sum</a:t>
            </a:r>
            <a:r>
              <a:rPr lang="de-AT" sz="1400" dirty="0" smtClean="0">
                <a:latin typeface="Arial" charset="0"/>
              </a:rPr>
              <a:t>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}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</a:t>
            </a:r>
            <a:r>
              <a:rPr lang="de-AT" sz="1400" b="1" dirty="0">
                <a:latin typeface="Arial" charset="0"/>
              </a:rPr>
              <a:t>VarDecl </a:t>
            </a:r>
            <a:r>
              <a:rPr lang="de-AT" sz="1400" dirty="0">
                <a:latin typeface="Arial" charset="0"/>
              </a:rPr>
              <a:t>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65015" y="4979558"/>
            <a:ext cx="52800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gen</a:t>
            </a:r>
            <a:endParaRPr lang="de-AT" b="1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53198" y="3301383"/>
            <a:ext cx="4988893" cy="106401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VarDecl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int type;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Type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Ident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tab.Insert(name, VAR, type);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',' 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tab.Insert(name, VAR, type);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} </a:t>
            </a:r>
            <a:r>
              <a:rPr lang="de-AT" sz="1400" dirty="0" smtClean="0">
                <a:latin typeface="Arial" charset="0"/>
              </a:rPr>
              <a:t>';'.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870860" y="5720757"/>
            <a:ext cx="739254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920073" y="5800026"/>
            <a:ext cx="6476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sum/INT</a:t>
            </a:r>
            <a:endParaRPr lang="de-AT" sz="1400" dirty="0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2458207" y="5913922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672683" y="5047325"/>
            <a:ext cx="1225313" cy="145180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0: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  1</a:t>
            </a:r>
            <a:r>
              <a:rPr lang="de-AT" sz="1400" dirty="0">
                <a:latin typeface="Arial" charset="0"/>
              </a:rPr>
              <a:t>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3:    0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...</a:t>
            </a:r>
            <a:r>
              <a:rPr lang="de-AT" sz="1400" dirty="0">
                <a:latin typeface="Arial" charset="0"/>
              </a:rPr>
              <a:t>	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47:	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48: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71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</a:t>
            </a:r>
            <a:r>
              <a:rPr lang="de-AT" sz="1400" b="1" dirty="0">
                <a:latin typeface="Arial" charset="0"/>
              </a:rPr>
              <a:t>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</a:t>
            </a:r>
            <a:r>
              <a:rPr lang="de-AT" sz="1400" b="1" dirty="0" smtClean="0">
                <a:latin typeface="Arial" charset="0"/>
              </a:rPr>
              <a:t>}</a:t>
            </a:r>
            <a:r>
              <a:rPr lang="de-AT" sz="1400" dirty="0" smtClean="0">
                <a:latin typeface="Arial" charset="0"/>
              </a:rPr>
              <a:t>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</a:t>
            </a:r>
            <a:r>
              <a:rPr lang="de-AT" sz="1400" b="1" dirty="0">
                <a:latin typeface="Arial" charset="0"/>
              </a:rPr>
              <a:t> </a:t>
            </a:r>
            <a:r>
              <a:rPr lang="de-AT" sz="1400" dirty="0">
                <a:latin typeface="Arial" charset="0"/>
              </a:rPr>
              <a:t>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'}'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65015" y="4979558"/>
            <a:ext cx="52800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gen</a:t>
            </a:r>
            <a:endParaRPr lang="de-AT" b="1" dirty="0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870860" y="5720757"/>
            <a:ext cx="739254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920073" y="5800026"/>
            <a:ext cx="6476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sum/INT</a:t>
            </a:r>
            <a:endParaRPr lang="de-AT" sz="1400" dirty="0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2458207" y="5913922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672683" y="5047325"/>
            <a:ext cx="1225313" cy="145180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0: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  1</a:t>
            </a:r>
            <a:r>
              <a:rPr lang="de-AT" sz="1400" dirty="0">
                <a:latin typeface="Arial" charset="0"/>
              </a:rPr>
              <a:t>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2:    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3:    0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...</a:t>
            </a:r>
            <a:r>
              <a:rPr lang="de-AT" sz="1400" dirty="0">
                <a:latin typeface="Arial" charset="0"/>
              </a:rPr>
              <a:t>	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47: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48:   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72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35012" y="1304350"/>
            <a:ext cx="7743969" cy="2227406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PRODUCTIONS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Simple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=	"program"</a:t>
            </a:r>
            <a:endParaRPr lang="de-AT" sz="1400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Ident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'{'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{ VarDecl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{ ProcDecl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r>
              <a:rPr lang="de-AT" sz="1400" dirty="0">
                <a:latin typeface="Arial" charset="0"/>
              </a:rPr>
              <a:t>		'}'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 tab.CloseScope(); </a:t>
            </a: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.)</a:t>
            </a:r>
            <a:r>
              <a:rPr lang="de-AT" sz="14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</a:tabLst>
            </a:pPr>
            <a:endParaRPr lang="de-AT" sz="1400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1113" y="2927288"/>
            <a:ext cx="2341562" cy="517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SymbolTable	tab;</a:t>
            </a:r>
          </a:p>
          <a:p>
            <a:pPr>
              <a:tabLst>
                <a:tab pos="1816100" algn="l"/>
              </a:tabLst>
            </a:pPr>
            <a:r>
              <a:rPr lang="de-AT" sz="1400" dirty="0">
                <a:latin typeface="Arial" charset="0"/>
              </a:rPr>
              <a:t>public CodeGenerator	gen;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5013" y="3633825"/>
            <a:ext cx="1577974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</a:t>
            </a:r>
            <a:r>
              <a:rPr lang="de-AT" sz="1400" b="1" dirty="0">
                <a:latin typeface="Arial" charset="0"/>
              </a:rPr>
              <a:t> </a:t>
            </a:r>
            <a:r>
              <a:rPr lang="de-AT" sz="1400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		...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</a:t>
            </a:r>
            <a:r>
              <a:rPr lang="de-AT" sz="1400" b="1" dirty="0" smtClean="0">
                <a:latin typeface="Arial" charset="0"/>
              </a:rPr>
              <a:t>}</a:t>
            </a:r>
            <a:r>
              <a:rPr lang="de-AT" sz="1400" dirty="0" smtClean="0">
                <a:latin typeface="Arial" charset="0"/>
              </a:rPr>
              <a:t> ...</a:t>
            </a:r>
            <a:endParaRPr lang="de-AT" sz="1400" dirty="0"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89386" y="1484200"/>
            <a:ext cx="5915205" cy="242130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ProcDecl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string name; Obj obj; int adr;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=	"void"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Ident&lt;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out name&gt;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obj = tab.Insert(name, PROC, UNDEF); </a:t>
            </a:r>
            <a:endParaRPr lang="de-AT" sz="14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                                               bj.adr 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= gen.pc;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if (name == "Main") gen.progStart = gen.pc;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tab.OpenScope();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'(' ')'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'{'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gen.Emit(ENTER, 0); adr = gen.pc - 2;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{ VarDecl</a:t>
            </a:r>
            <a:r>
              <a:rPr lang="de-AT" sz="1400" b="1" dirty="0">
                <a:latin typeface="Arial" charset="0"/>
              </a:rPr>
              <a:t> </a:t>
            </a:r>
            <a:r>
              <a:rPr lang="de-AT" sz="1400" dirty="0">
                <a:latin typeface="Arial" charset="0"/>
              </a:rPr>
              <a:t>| Stat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latin typeface="Arial" charset="0"/>
              </a:rPr>
              <a:t>'}'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gen.Emit(LEAVE); gen.Emit(RET);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 		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gen.Patch(adr, tab.topScope.adr);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 		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tab.CloseScope(); .)</a:t>
            </a:r>
            <a:r>
              <a:rPr lang="de-AT" sz="1400" dirty="0">
                <a:latin typeface="Arial" charset="0"/>
              </a:rPr>
              <a:t>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08750" y="4934036"/>
            <a:ext cx="50235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tab</a:t>
            </a:r>
            <a:endParaRPr lang="de-AT" b="1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870859" y="4958756"/>
            <a:ext cx="537373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43823" y="5026150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i/INT</a:t>
            </a:r>
            <a:endParaRPr lang="de-AT" sz="1400" dirty="0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756908" y="4963286"/>
            <a:ext cx="636995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804472" y="50380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765960" y="4958756"/>
            <a:ext cx="680371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423060" y="5143687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1765961" y="5720757"/>
            <a:ext cx="692246" cy="371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100611" y="5322313"/>
            <a:ext cx="0" cy="406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1550061" y="57287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37274" y="5600126"/>
            <a:ext cx="6619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/>
              <a:t>topScope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961872" y="5024175"/>
            <a:ext cx="2968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Test</a:t>
            </a:r>
            <a:endParaRPr lang="de-AT" sz="14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843122" y="5807925"/>
            <a:ext cx="5482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SumUp</a:t>
            </a:r>
            <a:endParaRPr lang="de-AT" sz="1400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 flipV="1">
            <a:off x="2456232" y="5151947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672683" y="5047325"/>
            <a:ext cx="1225313" cy="145180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0: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  1</a:t>
            </a:r>
            <a:r>
              <a:rPr lang="de-AT" sz="1400" dirty="0">
                <a:latin typeface="Arial" charset="0"/>
              </a:rPr>
              <a:t>:	ENTER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2:    </a:t>
            </a:r>
            <a:r>
              <a:rPr lang="de-AT" sz="1400" b="1" dirty="0" smtClean="0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  3:    </a:t>
            </a:r>
            <a:r>
              <a:rPr lang="de-AT" sz="1400" b="1" dirty="0" smtClean="0">
                <a:latin typeface="Arial" charset="0"/>
              </a:rPr>
              <a:t>1</a:t>
            </a:r>
            <a:endParaRPr lang="de-AT" sz="1400" b="1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 smtClean="0">
                <a:latin typeface="Arial" charset="0"/>
              </a:rPr>
              <a:t>...</a:t>
            </a:r>
            <a:r>
              <a:rPr lang="de-AT" sz="1400" dirty="0">
                <a:latin typeface="Arial" charset="0"/>
              </a:rPr>
              <a:t>	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47:	LEAVE</a:t>
            </a:r>
          </a:p>
          <a:p>
            <a:pPr>
              <a:lnSpc>
                <a:spcPct val="90000"/>
              </a:lnSpc>
              <a:tabLst>
                <a:tab pos="190500" algn="r"/>
                <a:tab pos="381000" algn="l"/>
              </a:tabLst>
            </a:pPr>
            <a:r>
              <a:rPr lang="de-AT" sz="1400" dirty="0" smtClean="0">
                <a:latin typeface="Arial" charset="0"/>
              </a:rPr>
              <a:t>48:   RET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65015" y="4979558"/>
            <a:ext cx="52800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gen</a:t>
            </a:r>
            <a:endParaRPr lang="de-AT" b="1" dirty="0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870860" y="5720757"/>
            <a:ext cx="739254" cy="371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920073" y="5800026"/>
            <a:ext cx="6476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sum/INT</a:t>
            </a:r>
            <a:endParaRPr lang="de-AT" sz="1400" dirty="0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2458207" y="5913922"/>
            <a:ext cx="415637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173185" y="5284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171210" y="60544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73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 dirty="0">
                <a:latin typeface="Arial" charset="0"/>
              </a:rPr>
              <a:t>Stat</a:t>
            </a: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19993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"while"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19993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13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/>
          <a:p>
            <a:fld id="{B14E1C52-906C-43EB-A0A6-1A7F41B68906}" type="slidenum">
              <a:rPr lang="de-DE"/>
              <a:pPr/>
              <a:t>74</a:t>
            </a:fld>
            <a:endParaRPr lang="de-DE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214092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</a:t>
            </a:r>
          </a:p>
          <a:p>
            <a:r>
              <a:rPr lang="pt-BR" sz="1400" dirty="0" smtClean="0"/>
              <a:t>13</a:t>
            </a:r>
          </a:p>
          <a:p>
            <a:r>
              <a:rPr lang="pt-BR" sz="1400" dirty="0" smtClean="0"/>
              <a:t>16                   </a:t>
            </a:r>
          </a:p>
          <a:p>
            <a:r>
              <a:rPr lang="pt-BR" sz="1400" dirty="0" smtClean="0"/>
              <a:t>17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20</a:t>
            </a:r>
          </a:p>
          <a:p>
            <a:r>
              <a:rPr lang="pt-BR" sz="1400" dirty="0" smtClean="0"/>
              <a:t>23 </a:t>
            </a:r>
          </a:p>
          <a:p>
            <a:r>
              <a:rPr lang="pt-BR" sz="1400" dirty="0" smtClean="0"/>
              <a:t>24</a:t>
            </a:r>
            <a:endParaRPr lang="pt-BR" sz="1400" b="1" dirty="0" smtClean="0"/>
          </a:p>
          <a:p>
            <a:r>
              <a:rPr lang="pt-BR" sz="1400" dirty="0" smtClean="0"/>
              <a:t>27</a:t>
            </a:r>
          </a:p>
          <a:p>
            <a:r>
              <a:rPr lang="pt-BR" sz="1400" dirty="0" smtClean="0"/>
              <a:t>30</a:t>
            </a:r>
          </a:p>
          <a:p>
            <a:r>
              <a:rPr lang="pt-BR" sz="1400" dirty="0" smtClean="0"/>
              <a:t>33</a:t>
            </a:r>
          </a:p>
          <a:p>
            <a:r>
              <a:rPr lang="pt-BR" sz="1400" dirty="0" smtClean="0"/>
              <a:t>34</a:t>
            </a:r>
            <a:endParaRPr lang="pt-BR" sz="1400" b="1" dirty="0" smtClean="0"/>
          </a:p>
          <a:p>
            <a:r>
              <a:rPr lang="pt-BR" sz="1400" dirty="0" smtClean="0"/>
              <a:t>37</a:t>
            </a:r>
          </a:p>
          <a:p>
            <a:r>
              <a:rPr lang="pt-BR" sz="1400" dirty="0" smtClean="0"/>
              <a:t>40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75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'(' Expr</a:t>
            </a:r>
            <a:r>
              <a:rPr lang="de-AT" sz="1400" b="1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b="1" dirty="0">
                <a:latin typeface="Arial" charset="0"/>
              </a:rPr>
              <a:t> ')'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28008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b="1" dirty="0">
                <a:latin typeface="Arial" charset="0"/>
              </a:rPr>
              <a:t>(i &gt; 0)</a:t>
            </a:r>
            <a:r>
              <a:rPr lang="de-AT" sz="1400" dirty="0">
                <a:latin typeface="Arial" charset="0"/>
              </a:rPr>
              <a:t>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CONST 0</a:t>
            </a:r>
          </a:p>
          <a:p>
            <a:r>
              <a:rPr lang="pt-BR" sz="1400" dirty="0" smtClean="0"/>
              <a:t>13 LOADG 0</a:t>
            </a:r>
          </a:p>
          <a:p>
            <a:r>
              <a:rPr lang="pt-BR" sz="1400" dirty="0" smtClean="0"/>
              <a:t>16 GTR</a:t>
            </a:r>
          </a:p>
          <a:p>
            <a:r>
              <a:rPr lang="pt-BR" sz="1400" dirty="0" smtClean="0"/>
              <a:t>17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20</a:t>
            </a:r>
          </a:p>
          <a:p>
            <a:r>
              <a:rPr lang="pt-BR" sz="1400" dirty="0" smtClean="0"/>
              <a:t>23 </a:t>
            </a:r>
          </a:p>
          <a:p>
            <a:r>
              <a:rPr lang="pt-BR" sz="1400" dirty="0" smtClean="0"/>
              <a:t>24</a:t>
            </a:r>
            <a:endParaRPr lang="pt-BR" sz="1400" b="1" dirty="0" smtClean="0"/>
          </a:p>
          <a:p>
            <a:r>
              <a:rPr lang="pt-BR" sz="1400" dirty="0" smtClean="0"/>
              <a:t>27</a:t>
            </a:r>
          </a:p>
          <a:p>
            <a:r>
              <a:rPr lang="pt-BR" sz="1400" dirty="0" smtClean="0"/>
              <a:t>30</a:t>
            </a:r>
          </a:p>
          <a:p>
            <a:r>
              <a:rPr lang="pt-BR" sz="1400" dirty="0" smtClean="0"/>
              <a:t>33</a:t>
            </a:r>
          </a:p>
          <a:p>
            <a:r>
              <a:rPr lang="pt-BR" sz="1400" dirty="0" smtClean="0"/>
              <a:t>34</a:t>
            </a:r>
            <a:endParaRPr lang="pt-BR" sz="1400" b="1" dirty="0" smtClean="0"/>
          </a:p>
          <a:p>
            <a:r>
              <a:rPr lang="pt-BR" sz="1400" dirty="0" smtClean="0"/>
              <a:t>37</a:t>
            </a:r>
          </a:p>
          <a:p>
            <a:r>
              <a:rPr lang="pt-BR" sz="1400" dirty="0" smtClean="0"/>
              <a:t>40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76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28008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CONST 0</a:t>
            </a:r>
          </a:p>
          <a:p>
            <a:r>
              <a:rPr lang="pt-BR" sz="1400" dirty="0" smtClean="0"/>
              <a:t>13 LOADG 0</a:t>
            </a:r>
          </a:p>
          <a:p>
            <a:r>
              <a:rPr lang="pt-BR" sz="1400" dirty="0" smtClean="0"/>
              <a:t>16 GTR</a:t>
            </a:r>
          </a:p>
          <a:p>
            <a:r>
              <a:rPr lang="pt-BR" sz="1400" dirty="0" smtClean="0"/>
              <a:t>17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20</a:t>
            </a:r>
          </a:p>
          <a:p>
            <a:r>
              <a:rPr lang="pt-BR" sz="1400" dirty="0" smtClean="0"/>
              <a:t>23 </a:t>
            </a:r>
          </a:p>
          <a:p>
            <a:r>
              <a:rPr lang="pt-BR" sz="1400" dirty="0" smtClean="0"/>
              <a:t>24</a:t>
            </a:r>
            <a:endParaRPr lang="pt-BR" sz="1400" b="1" dirty="0" smtClean="0"/>
          </a:p>
          <a:p>
            <a:r>
              <a:rPr lang="pt-BR" sz="1400" dirty="0" smtClean="0"/>
              <a:t>27</a:t>
            </a:r>
          </a:p>
          <a:p>
            <a:r>
              <a:rPr lang="pt-BR" sz="1400" dirty="0" smtClean="0"/>
              <a:t>30</a:t>
            </a:r>
          </a:p>
          <a:p>
            <a:r>
              <a:rPr lang="pt-BR" sz="1400" dirty="0" smtClean="0"/>
              <a:t>33</a:t>
            </a:r>
          </a:p>
          <a:p>
            <a:r>
              <a:rPr lang="pt-BR" sz="1400" dirty="0" smtClean="0"/>
              <a:t>34</a:t>
            </a:r>
            <a:endParaRPr lang="pt-BR" sz="1400" b="1" dirty="0" smtClean="0"/>
          </a:p>
          <a:p>
            <a:r>
              <a:rPr lang="pt-BR" sz="1400" dirty="0" smtClean="0"/>
              <a:t>37</a:t>
            </a:r>
          </a:p>
          <a:p>
            <a:r>
              <a:rPr lang="pt-BR" sz="1400" dirty="0" smtClean="0"/>
              <a:t>40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77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gen.Emit(FJMP, 0); adr = gen.pc - 2;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28008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CONST 0</a:t>
            </a:r>
          </a:p>
          <a:p>
            <a:r>
              <a:rPr lang="pt-BR" sz="1400" dirty="0" smtClean="0"/>
              <a:t>13 LOADG 0</a:t>
            </a:r>
          </a:p>
          <a:p>
            <a:r>
              <a:rPr lang="pt-BR" sz="1400" dirty="0" smtClean="0"/>
              <a:t>16 GTR</a:t>
            </a:r>
          </a:p>
          <a:p>
            <a:r>
              <a:rPr lang="pt-BR" sz="1400" dirty="0" smtClean="0"/>
              <a:t>17 </a:t>
            </a:r>
            <a:r>
              <a:rPr lang="pt-BR" sz="1400" b="1" dirty="0" smtClean="0"/>
              <a:t>FJMP 0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20</a:t>
            </a:r>
          </a:p>
          <a:p>
            <a:r>
              <a:rPr lang="pt-BR" sz="1400" dirty="0" smtClean="0"/>
              <a:t>23 </a:t>
            </a:r>
          </a:p>
          <a:p>
            <a:r>
              <a:rPr lang="pt-BR" sz="1400" dirty="0" smtClean="0"/>
              <a:t>24</a:t>
            </a:r>
            <a:endParaRPr lang="pt-BR" sz="1400" b="1" dirty="0" smtClean="0"/>
          </a:p>
          <a:p>
            <a:r>
              <a:rPr lang="pt-BR" sz="1400" dirty="0" smtClean="0"/>
              <a:t>27</a:t>
            </a:r>
          </a:p>
          <a:p>
            <a:r>
              <a:rPr lang="pt-BR" sz="1400" dirty="0" smtClean="0"/>
              <a:t>30</a:t>
            </a:r>
          </a:p>
          <a:p>
            <a:r>
              <a:rPr lang="pt-BR" sz="1400" dirty="0" smtClean="0"/>
              <a:t>33</a:t>
            </a:r>
          </a:p>
          <a:p>
            <a:r>
              <a:rPr lang="pt-BR" sz="1400" dirty="0" smtClean="0"/>
              <a:t>34</a:t>
            </a:r>
            <a:endParaRPr lang="pt-BR" sz="1400" b="1" dirty="0" smtClean="0"/>
          </a:p>
          <a:p>
            <a:r>
              <a:rPr lang="pt-BR" sz="1400" dirty="0" smtClean="0"/>
              <a:t>37</a:t>
            </a:r>
          </a:p>
          <a:p>
            <a:r>
              <a:rPr lang="pt-BR" sz="1400" dirty="0" smtClean="0"/>
              <a:t>40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78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b="1" dirty="0">
                <a:latin typeface="Arial" charset="0"/>
              </a:rPr>
              <a:t>Stat</a:t>
            </a: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28008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</a:t>
            </a:r>
            <a:r>
              <a:rPr lang="de-AT" sz="1400" b="1" dirty="0">
                <a:latin typeface="Arial" charset="0"/>
              </a:rPr>
              <a:t>{ </a:t>
            </a:r>
            <a:endParaRPr lang="de-AT" sz="1400" b="1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b="1" dirty="0" smtClean="0">
                <a:latin typeface="Arial" charset="0"/>
              </a:rPr>
              <a:t>                sum </a:t>
            </a:r>
            <a:r>
              <a:rPr lang="de-AT" sz="1400" b="1" dirty="0">
                <a:latin typeface="Arial" charset="0"/>
              </a:rPr>
              <a:t>= sum + i; </a:t>
            </a:r>
            <a:endParaRPr lang="de-AT" sz="1400" b="1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b="1" dirty="0" smtClean="0">
                <a:latin typeface="Arial" charset="0"/>
              </a:rPr>
              <a:t>                i </a:t>
            </a:r>
            <a:r>
              <a:rPr lang="de-AT" sz="1400" b="1" dirty="0">
                <a:latin typeface="Arial" charset="0"/>
              </a:rPr>
              <a:t>= i - 1; </a:t>
            </a:r>
            <a:endParaRPr lang="de-AT" sz="1400" b="1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b="1" dirty="0" smtClean="0">
                <a:latin typeface="Arial" charset="0"/>
              </a:rPr>
              <a:t>        }</a:t>
            </a:r>
            <a:endParaRPr lang="de-AT" sz="1400" b="1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CONST 0</a:t>
            </a:r>
          </a:p>
          <a:p>
            <a:r>
              <a:rPr lang="pt-BR" sz="1400" dirty="0" smtClean="0"/>
              <a:t>13 LOADG 0</a:t>
            </a:r>
          </a:p>
          <a:p>
            <a:r>
              <a:rPr lang="pt-BR" sz="1400" dirty="0" smtClean="0"/>
              <a:t>16 GTR</a:t>
            </a:r>
          </a:p>
          <a:p>
            <a:r>
              <a:rPr lang="pt-BR" sz="1400" dirty="0" smtClean="0"/>
              <a:t>17 FJMP 0</a:t>
            </a:r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20 </a:t>
            </a:r>
            <a:r>
              <a:rPr lang="pt-BR" sz="1400" b="1" dirty="0" smtClean="0"/>
              <a:t>LOAD</a:t>
            </a:r>
            <a:r>
              <a:rPr lang="pt-BR" sz="1400" dirty="0" smtClean="0"/>
              <a:t> 0</a:t>
            </a:r>
          </a:p>
          <a:p>
            <a:r>
              <a:rPr lang="pt-BR" sz="1400" dirty="0" smtClean="0"/>
              <a:t>23 </a:t>
            </a:r>
            <a:r>
              <a:rPr lang="pt-BR" sz="1400" b="1" dirty="0" smtClean="0"/>
              <a:t>LOADG</a:t>
            </a:r>
            <a:r>
              <a:rPr lang="pt-BR" sz="1400" dirty="0" smtClean="0"/>
              <a:t> 0</a:t>
            </a:r>
          </a:p>
          <a:p>
            <a:r>
              <a:rPr lang="pt-BR" sz="1400" dirty="0" smtClean="0"/>
              <a:t>24 </a:t>
            </a:r>
            <a:r>
              <a:rPr lang="pt-BR" sz="1400" b="1" dirty="0" smtClean="0"/>
              <a:t>SUM</a:t>
            </a:r>
          </a:p>
          <a:p>
            <a:r>
              <a:rPr lang="pt-BR" sz="1400" dirty="0" smtClean="0"/>
              <a:t>27 </a:t>
            </a:r>
            <a:r>
              <a:rPr lang="pt-BR" sz="1400" b="1" dirty="0" smtClean="0"/>
              <a:t>STO</a:t>
            </a:r>
            <a:r>
              <a:rPr lang="pt-BR" sz="1400" dirty="0" smtClean="0"/>
              <a:t> 0</a:t>
            </a:r>
          </a:p>
          <a:p>
            <a:r>
              <a:rPr lang="pt-BR" sz="1400" dirty="0" smtClean="0"/>
              <a:t>30 </a:t>
            </a:r>
            <a:r>
              <a:rPr lang="pt-BR" sz="1400" b="1" dirty="0" smtClean="0"/>
              <a:t>CONST</a:t>
            </a:r>
            <a:r>
              <a:rPr lang="pt-BR" sz="1400" dirty="0" smtClean="0"/>
              <a:t> 1</a:t>
            </a:r>
          </a:p>
          <a:p>
            <a:r>
              <a:rPr lang="pt-BR" sz="1400" dirty="0" smtClean="0"/>
              <a:t>33 </a:t>
            </a:r>
            <a:r>
              <a:rPr lang="pt-BR" sz="1400" b="1" dirty="0" smtClean="0"/>
              <a:t>LOADG</a:t>
            </a:r>
            <a:r>
              <a:rPr lang="pt-BR" sz="1400" dirty="0" smtClean="0"/>
              <a:t> 0</a:t>
            </a:r>
          </a:p>
          <a:p>
            <a:r>
              <a:rPr lang="pt-BR" sz="1400" dirty="0" smtClean="0"/>
              <a:t>34 </a:t>
            </a:r>
            <a:r>
              <a:rPr lang="pt-BR" sz="1400" b="1" dirty="0" smtClean="0"/>
              <a:t>SUB</a:t>
            </a:r>
          </a:p>
          <a:p>
            <a:r>
              <a:rPr lang="pt-BR" sz="1400" dirty="0" smtClean="0"/>
              <a:t>37 </a:t>
            </a:r>
            <a:r>
              <a:rPr lang="pt-BR" sz="1400" b="1" dirty="0" smtClean="0"/>
              <a:t>STOG</a:t>
            </a:r>
            <a:r>
              <a:rPr lang="pt-BR" sz="1400" dirty="0" smtClean="0"/>
              <a:t> 0</a:t>
            </a:r>
          </a:p>
          <a:p>
            <a:r>
              <a:rPr lang="pt-BR" sz="1400" dirty="0" smtClean="0"/>
              <a:t>40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79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gen.Emit(JMP, loopstart);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19993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CONST 0</a:t>
            </a:r>
          </a:p>
          <a:p>
            <a:r>
              <a:rPr lang="pt-BR" sz="1400" dirty="0" smtClean="0"/>
              <a:t>13 LOADG 0</a:t>
            </a:r>
          </a:p>
          <a:p>
            <a:r>
              <a:rPr lang="pt-BR" sz="1400" dirty="0" smtClean="0"/>
              <a:t>16 GTR</a:t>
            </a:r>
          </a:p>
          <a:p>
            <a:r>
              <a:rPr lang="pt-BR" sz="1400" dirty="0" smtClean="0"/>
              <a:t>17 FJMP 0</a:t>
            </a:r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20 LOAD 0</a:t>
            </a:r>
          </a:p>
          <a:p>
            <a:r>
              <a:rPr lang="pt-BR" sz="1400" dirty="0" smtClean="0"/>
              <a:t>23 LOADG 0</a:t>
            </a:r>
          </a:p>
          <a:p>
            <a:r>
              <a:rPr lang="pt-BR" sz="1400" dirty="0" smtClean="0"/>
              <a:t>24 SUM</a:t>
            </a:r>
          </a:p>
          <a:p>
            <a:r>
              <a:rPr lang="pt-BR" sz="1400" dirty="0" smtClean="0"/>
              <a:t>27 STO 0</a:t>
            </a:r>
          </a:p>
          <a:p>
            <a:r>
              <a:rPr lang="pt-BR" sz="1400" dirty="0" smtClean="0"/>
              <a:t>30 CONST 1</a:t>
            </a:r>
          </a:p>
          <a:p>
            <a:r>
              <a:rPr lang="pt-BR" sz="1400" dirty="0" smtClean="0"/>
              <a:t>33 LOADG 0</a:t>
            </a:r>
          </a:p>
          <a:p>
            <a:r>
              <a:rPr lang="pt-BR" sz="1400" dirty="0" smtClean="0"/>
              <a:t>34 SUB</a:t>
            </a:r>
          </a:p>
          <a:p>
            <a:r>
              <a:rPr lang="pt-BR" sz="1400" dirty="0" smtClean="0"/>
              <a:t>37 STOG 0</a:t>
            </a:r>
          </a:p>
          <a:p>
            <a:r>
              <a:rPr lang="pt-BR" sz="1400" dirty="0" smtClean="0"/>
              <a:t>40 </a:t>
            </a:r>
            <a:r>
              <a:rPr lang="pt-BR" sz="1400" b="1" dirty="0" smtClean="0"/>
              <a:t>JMP</a:t>
            </a:r>
            <a:r>
              <a:rPr lang="pt-BR" sz="1400" dirty="0" smtClean="0"/>
              <a:t> 10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4E61-51CF-462C-AB31-C75DAF2644B5}" type="slidenum">
              <a:rPr lang="de-DE"/>
              <a:pPr/>
              <a:t>8</a:t>
            </a:fld>
            <a:endParaRPr lang="de-DE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Exemplo: </a:t>
            </a:r>
            <a:r>
              <a:rPr lang="de-AT" sz="2400" dirty="0" smtClean="0"/>
              <a:t>Gramática para expressão aritmética</a:t>
            </a:r>
            <a:endParaRPr lang="de-AT" sz="2400" dirty="0"/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96913" y="1371600"/>
            <a:ext cx="120351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Produções</a:t>
            </a:r>
            <a:endParaRPr lang="de-AT" b="1" dirty="0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1141413" y="1789113"/>
            <a:ext cx="3381375" cy="8159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tabLst>
                <a:tab pos="571500" algn="l"/>
              </a:tabLst>
            </a:pPr>
            <a:r>
              <a:rPr lang="de-AT" sz="1400">
                <a:latin typeface="Arial" charset="0"/>
              </a:rPr>
              <a:t>Expr	= ["+" | "-"] Term {("+" | "-") Term}.</a:t>
            </a:r>
          </a:p>
          <a:p>
            <a:pPr>
              <a:spcBef>
                <a:spcPct val="20000"/>
              </a:spcBef>
              <a:tabLst>
                <a:tab pos="571500" algn="l"/>
              </a:tabLst>
            </a:pPr>
            <a:r>
              <a:rPr lang="de-AT" sz="1400">
                <a:latin typeface="Arial" charset="0"/>
              </a:rPr>
              <a:t>Term	= Factor {("*" | "/") Factor}.</a:t>
            </a:r>
          </a:p>
          <a:p>
            <a:pPr>
              <a:spcBef>
                <a:spcPct val="20000"/>
              </a:spcBef>
              <a:tabLst>
                <a:tab pos="571500" algn="l"/>
              </a:tabLst>
            </a:pPr>
            <a:r>
              <a:rPr lang="de-AT" sz="1400">
                <a:latin typeface="Arial" charset="0"/>
              </a:rPr>
              <a:t>Factor	= ident | number | "(" Expr ")".</a:t>
            </a:r>
          </a:p>
        </p:txBody>
      </p:sp>
      <p:sp>
        <p:nvSpPr>
          <p:cNvPr id="207906" name="Rectangle 34"/>
          <p:cNvSpPr>
            <a:spLocks noChangeArrowheads="1"/>
          </p:cNvSpPr>
          <p:nvPr/>
        </p:nvSpPr>
        <p:spPr bwMode="auto">
          <a:xfrm>
            <a:off x="3433763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pic>
        <p:nvPicPr>
          <p:cNvPr id="207905" name="Picture 33" descr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863" y="1446213"/>
            <a:ext cx="2276475" cy="1247775"/>
          </a:xfrm>
          <a:prstGeom prst="rect">
            <a:avLst/>
          </a:prstGeom>
          <a:noFill/>
        </p:spPr>
      </p:pic>
      <p:sp>
        <p:nvSpPr>
          <p:cNvPr id="207908" name="Rectangle 36"/>
          <p:cNvSpPr>
            <a:spLocks noChangeArrowheads="1"/>
          </p:cNvSpPr>
          <p:nvPr/>
        </p:nvSpPr>
        <p:spPr bwMode="auto">
          <a:xfrm>
            <a:off x="3795713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pic>
        <p:nvPicPr>
          <p:cNvPr id="207907" name="Picture 35" descr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513" y="2668588"/>
            <a:ext cx="1552575" cy="1038225"/>
          </a:xfrm>
          <a:prstGeom prst="rect">
            <a:avLst/>
          </a:prstGeom>
          <a:noFill/>
        </p:spPr>
      </p:pic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3357563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pic>
        <p:nvPicPr>
          <p:cNvPr id="207909" name="Picture 37" descr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8563" y="3706813"/>
            <a:ext cx="2428875" cy="1019175"/>
          </a:xfrm>
          <a:prstGeom prst="rect">
            <a:avLst/>
          </a:prstGeom>
          <a:noFill/>
        </p:spPr>
      </p:pic>
      <p:sp>
        <p:nvSpPr>
          <p:cNvPr id="207911" name="Text Box 39"/>
          <p:cNvSpPr txBox="1">
            <a:spLocks noChangeArrowheads="1"/>
          </p:cNvSpPr>
          <p:nvPr/>
        </p:nvSpPr>
        <p:spPr bwMode="auto">
          <a:xfrm>
            <a:off x="5738813" y="2055813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/>
              <a:t>Expr</a:t>
            </a:r>
          </a:p>
        </p:txBody>
      </p:sp>
      <p:sp>
        <p:nvSpPr>
          <p:cNvPr id="207913" name="Text Box 41"/>
          <p:cNvSpPr txBox="1">
            <a:spLocks noChangeArrowheads="1"/>
          </p:cNvSpPr>
          <p:nvPr/>
        </p:nvSpPr>
        <p:spPr bwMode="auto">
          <a:xfrm>
            <a:off x="5700713" y="3262313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/>
              <a:t>Term</a:t>
            </a:r>
          </a:p>
        </p:txBody>
      </p:sp>
      <p:sp>
        <p:nvSpPr>
          <p:cNvPr id="207914" name="Text Box 42"/>
          <p:cNvSpPr txBox="1">
            <a:spLocks noChangeArrowheads="1"/>
          </p:cNvSpPr>
          <p:nvPr/>
        </p:nvSpPr>
        <p:spPr bwMode="auto">
          <a:xfrm>
            <a:off x="5624513" y="4316413"/>
            <a:ext cx="735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sz="1600" i="1"/>
              <a:t>Factor</a:t>
            </a:r>
          </a:p>
        </p:txBody>
      </p:sp>
      <p:grpSp>
        <p:nvGrpSpPr>
          <p:cNvPr id="207922" name="Group 50"/>
          <p:cNvGrpSpPr>
            <a:grpSpLocks/>
          </p:cNvGrpSpPr>
          <p:nvPr/>
        </p:nvGrpSpPr>
        <p:grpSpPr bwMode="auto">
          <a:xfrm>
            <a:off x="696913" y="2882900"/>
            <a:ext cx="4151312" cy="1573213"/>
            <a:chOff x="439" y="1816"/>
            <a:chExt cx="2615" cy="991"/>
          </a:xfrm>
        </p:grpSpPr>
        <p:sp>
          <p:nvSpPr>
            <p:cNvPr id="207915" name="Text Box 43"/>
            <p:cNvSpPr txBox="1">
              <a:spLocks noChangeArrowheads="1"/>
            </p:cNvSpPr>
            <p:nvPr/>
          </p:nvSpPr>
          <p:spPr bwMode="auto">
            <a:xfrm>
              <a:off x="439" y="1816"/>
              <a:ext cx="133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Símbolos Terminais</a:t>
              </a:r>
              <a:endParaRPr lang="de-AT" b="1" dirty="0"/>
            </a:p>
          </p:txBody>
        </p:sp>
        <p:sp>
          <p:nvSpPr>
            <p:cNvPr id="207916" name="Text Box 44"/>
            <p:cNvSpPr txBox="1">
              <a:spLocks noChangeArrowheads="1"/>
            </p:cNvSpPr>
            <p:nvPr/>
          </p:nvSpPr>
          <p:spPr bwMode="auto">
            <a:xfrm>
              <a:off x="647" y="2071"/>
              <a:ext cx="96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>
                  <a:solidFill>
                    <a:schemeClr val="accent2"/>
                  </a:solidFill>
                </a:rPr>
                <a:t>simple TS</a:t>
              </a:r>
              <a:r>
                <a:rPr lang="de-AT" sz="1600" dirty="0"/>
                <a:t>:</a:t>
              </a:r>
            </a:p>
            <a:p>
              <a:pPr>
                <a:spcBef>
                  <a:spcPct val="40000"/>
                </a:spcBef>
              </a:pPr>
              <a:r>
                <a:rPr lang="de-AT" sz="1600" dirty="0"/>
                <a:t/>
              </a:r>
              <a:br>
                <a:rPr lang="de-AT" sz="1600" dirty="0"/>
              </a:br>
              <a:r>
                <a:rPr lang="de-AT" sz="1600" dirty="0">
                  <a:solidFill>
                    <a:schemeClr val="accent2"/>
                  </a:solidFill>
                </a:rPr>
                <a:t>terminal classes</a:t>
              </a:r>
              <a:r>
                <a:rPr lang="de-AT" sz="1600" dirty="0"/>
                <a:t>:</a:t>
              </a:r>
            </a:p>
          </p:txBody>
        </p:sp>
        <p:sp>
          <p:nvSpPr>
            <p:cNvPr id="207917" name="Text Box 45"/>
            <p:cNvSpPr txBox="1">
              <a:spLocks noChangeArrowheads="1"/>
            </p:cNvSpPr>
            <p:nvPr/>
          </p:nvSpPr>
          <p:spPr bwMode="auto">
            <a:xfrm>
              <a:off x="1695" y="2071"/>
              <a:ext cx="1359" cy="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/>
                <a:t>"+", "-", "*", "/", "(", ")"</a:t>
              </a:r>
            </a:p>
            <a:p>
              <a:r>
                <a:rPr lang="de-AT" sz="1600" dirty="0" smtClean="0"/>
                <a:t>(</a:t>
              </a:r>
              <a:r>
                <a:rPr lang="de-AT" sz="1600" dirty="0" smtClean="0">
                  <a:solidFill>
                    <a:schemeClr val="accent2"/>
                  </a:solidFill>
                </a:rPr>
                <a:t>apenas uma instância</a:t>
              </a:r>
              <a:r>
                <a:rPr lang="de-AT" sz="1600" dirty="0" smtClean="0"/>
                <a:t>)</a:t>
              </a:r>
              <a:endParaRPr lang="de-AT" sz="1600" dirty="0"/>
            </a:p>
            <a:p>
              <a:pPr>
                <a:spcBef>
                  <a:spcPct val="40000"/>
                </a:spcBef>
              </a:pPr>
              <a:r>
                <a:rPr lang="de-AT" sz="1600" dirty="0"/>
                <a:t>ident, number</a:t>
              </a:r>
            </a:p>
            <a:p>
              <a:r>
                <a:rPr lang="de-AT" sz="1600" dirty="0" smtClean="0"/>
                <a:t>(</a:t>
              </a:r>
              <a:r>
                <a:rPr lang="de-AT" sz="1600" dirty="0" smtClean="0">
                  <a:solidFill>
                    <a:schemeClr val="accent2"/>
                  </a:solidFill>
                </a:rPr>
                <a:t>várias instâncias</a:t>
              </a:r>
              <a:r>
                <a:rPr lang="de-AT" sz="1600" dirty="0" smtClean="0"/>
                <a:t>)</a:t>
              </a:r>
              <a:endParaRPr lang="de-AT" sz="1600" dirty="0"/>
            </a:p>
          </p:txBody>
        </p:sp>
      </p:grpSp>
      <p:grpSp>
        <p:nvGrpSpPr>
          <p:cNvPr id="207923" name="Group 51"/>
          <p:cNvGrpSpPr>
            <a:grpSpLocks/>
          </p:cNvGrpSpPr>
          <p:nvPr/>
        </p:nvGrpSpPr>
        <p:grpSpPr bwMode="auto">
          <a:xfrm>
            <a:off x="696913" y="4699000"/>
            <a:ext cx="2490790" cy="715963"/>
            <a:chOff x="439" y="2960"/>
            <a:chExt cx="1569" cy="451"/>
          </a:xfrm>
        </p:grpSpPr>
        <p:sp>
          <p:nvSpPr>
            <p:cNvPr id="207918" name="Text Box 46"/>
            <p:cNvSpPr txBox="1">
              <a:spLocks noChangeArrowheads="1"/>
            </p:cNvSpPr>
            <p:nvPr/>
          </p:nvSpPr>
          <p:spPr bwMode="auto">
            <a:xfrm>
              <a:off x="439" y="2960"/>
              <a:ext cx="156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Símbolos não terminais</a:t>
              </a:r>
              <a:endParaRPr lang="de-AT" b="1" dirty="0"/>
            </a:p>
          </p:txBody>
        </p: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647" y="3199"/>
              <a:ext cx="10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/>
                <a:t>Expr, Term, Factor</a:t>
              </a:r>
            </a:p>
          </p:txBody>
        </p:sp>
      </p:grpSp>
      <p:grpSp>
        <p:nvGrpSpPr>
          <p:cNvPr id="207924" name="Group 52"/>
          <p:cNvGrpSpPr>
            <a:grpSpLocks/>
          </p:cNvGrpSpPr>
          <p:nvPr/>
        </p:nvGrpSpPr>
        <p:grpSpPr bwMode="auto">
          <a:xfrm>
            <a:off x="696913" y="5638800"/>
            <a:ext cx="1585915" cy="715963"/>
            <a:chOff x="439" y="3552"/>
            <a:chExt cx="999" cy="451"/>
          </a:xfrm>
        </p:grpSpPr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439" y="3552"/>
              <a:ext cx="99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Símbolo incial</a:t>
              </a:r>
              <a:endParaRPr lang="de-AT" b="1" dirty="0"/>
            </a:p>
          </p:txBody>
        </p:sp>
        <p:sp>
          <p:nvSpPr>
            <p:cNvPr id="207921" name="Text Box 49"/>
            <p:cNvSpPr txBox="1">
              <a:spLocks noChangeArrowheads="1"/>
            </p:cNvSpPr>
            <p:nvPr/>
          </p:nvSpPr>
          <p:spPr bwMode="auto">
            <a:xfrm>
              <a:off x="647" y="3791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/>
                <a:t>Expr</a:t>
              </a:r>
            </a:p>
          </p:txBody>
        </p:sp>
      </p:grp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3373437" y="4819650"/>
            <a:ext cx="5532437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1) Escreva a gramática para uma expressão aritmética que envolva operadores relacionais (==, &lt;, &gt;) com </a:t>
            </a:r>
            <a:r>
              <a:rPr lang="de-AT" b="1" dirty="0" err="1" smtClean="0">
                <a:solidFill>
                  <a:srgbClr val="FF0000"/>
                </a:solidFill>
              </a:rPr>
              <a:t>precedência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menor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que</a:t>
            </a:r>
            <a:r>
              <a:rPr lang="de-AT" b="1" smtClean="0">
                <a:solidFill>
                  <a:srgbClr val="FF0000"/>
                </a:solidFill>
              </a:rPr>
              <a:t> da </a:t>
            </a:r>
            <a:r>
              <a:rPr lang="de-AT" b="1" dirty="0" smtClean="0">
                <a:solidFill>
                  <a:srgbClr val="FF0000"/>
                </a:solidFill>
              </a:rPr>
              <a:t>adição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3382962" y="5686425"/>
            <a:ext cx="5532437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2) Modifique sua gramática para que operações relacionais tenham a mais alta precedência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80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gen.Patch(adr, gen.pc);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19993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sum </a:t>
            </a:r>
            <a:r>
              <a:rPr lang="de-AT" sz="1400" dirty="0">
                <a:latin typeface="Arial" charset="0"/>
              </a:rPr>
              <a:t>= sum + i;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i </a:t>
            </a:r>
            <a:r>
              <a:rPr lang="de-AT" sz="1400" dirty="0">
                <a:latin typeface="Arial" charset="0"/>
              </a:rPr>
              <a:t>= i - 1;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CONST 0</a:t>
            </a:r>
          </a:p>
          <a:p>
            <a:r>
              <a:rPr lang="pt-BR" sz="1400" dirty="0" smtClean="0"/>
              <a:t>13 LOADG 0</a:t>
            </a:r>
          </a:p>
          <a:p>
            <a:r>
              <a:rPr lang="pt-BR" sz="1400" dirty="0" smtClean="0"/>
              <a:t>16 GTR</a:t>
            </a:r>
          </a:p>
          <a:p>
            <a:r>
              <a:rPr lang="pt-BR" sz="1400" dirty="0" smtClean="0"/>
              <a:t>17 </a:t>
            </a:r>
            <a:r>
              <a:rPr lang="pt-BR" sz="1400" b="1" dirty="0" smtClean="0"/>
              <a:t>FJMP</a:t>
            </a:r>
            <a:r>
              <a:rPr lang="pt-BR" sz="1400" dirty="0" smtClean="0"/>
              <a:t> </a:t>
            </a:r>
            <a:r>
              <a:rPr lang="pt-BR" sz="1400" b="1" dirty="0" smtClean="0"/>
              <a:t>43</a:t>
            </a:r>
          </a:p>
          <a:p>
            <a:r>
              <a:rPr lang="pt-BR" sz="1400" dirty="0" smtClean="0"/>
              <a:t>20 LOAD 0</a:t>
            </a:r>
          </a:p>
          <a:p>
            <a:r>
              <a:rPr lang="pt-BR" sz="1400" dirty="0" smtClean="0"/>
              <a:t>23 LOADG 0</a:t>
            </a:r>
          </a:p>
          <a:p>
            <a:r>
              <a:rPr lang="pt-BR" sz="1400" dirty="0" smtClean="0"/>
              <a:t>24 SUM</a:t>
            </a:r>
          </a:p>
          <a:p>
            <a:r>
              <a:rPr lang="pt-BR" sz="1400" dirty="0" smtClean="0"/>
              <a:t>27 STO 0</a:t>
            </a:r>
          </a:p>
          <a:p>
            <a:r>
              <a:rPr lang="pt-BR" sz="1400" dirty="0" smtClean="0"/>
              <a:t>30 CONST 1</a:t>
            </a:r>
          </a:p>
          <a:p>
            <a:r>
              <a:rPr lang="pt-BR" sz="1400" dirty="0" smtClean="0"/>
              <a:t>33 LOADG 0</a:t>
            </a:r>
          </a:p>
          <a:p>
            <a:r>
              <a:rPr lang="pt-BR" sz="1400" dirty="0" smtClean="0"/>
              <a:t>34 SUB</a:t>
            </a:r>
          </a:p>
          <a:p>
            <a:r>
              <a:rPr lang="pt-BR" sz="1400" dirty="0" smtClean="0"/>
              <a:t>37 STOG 0</a:t>
            </a:r>
          </a:p>
          <a:p>
            <a:r>
              <a:rPr lang="pt-BR" sz="1400" dirty="0" smtClean="0"/>
              <a:t>40 JMP 10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6561448" y="34367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848661" y="3308188"/>
            <a:ext cx="6283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loopstart</a:t>
            </a:r>
            <a:endParaRPr lang="de-AT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H="1" flipV="1">
            <a:off x="8110847" y="3443844"/>
            <a:ext cx="3087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449352" y="3320064"/>
            <a:ext cx="4744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de-AT" sz="1400" dirty="0" smtClean="0"/>
              <a:t>gen.pc</a:t>
            </a:r>
            <a:endParaRPr lang="de-AT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81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16026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Stat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 smtClean="0">
                <a:latin typeface="Arial" charset="0"/>
              </a:rPr>
              <a:t>|</a:t>
            </a:r>
            <a:r>
              <a:rPr lang="de-AT" sz="1400" dirty="0">
                <a:latin typeface="Arial" charset="0"/>
              </a:rPr>
              <a:t>	"while"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'(' Expr</a:t>
            </a:r>
            <a:r>
              <a:rPr lang="de-AT" sz="1400" dirty="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 dirty="0">
                <a:latin typeface="Arial" charset="0"/>
              </a:rPr>
              <a:t> ')'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latin typeface="Arial" charset="0"/>
              </a:rPr>
              <a:t>	Stat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		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gen.Patch(adr, gen.pc);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 .)</a:t>
            </a:r>
            <a:r>
              <a:rPr lang="de-AT" sz="1400" dirty="0">
                <a:latin typeface="Arial" charset="0"/>
              </a:rPr>
              <a:t> 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8763" y="3004499"/>
            <a:ext cx="2199939" cy="125790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chemeClr val="accent2"/>
                </a:solidFill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b="1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</a:t>
            </a:r>
            <a:r>
              <a:rPr lang="de-AT" sz="1400" b="1" dirty="0">
                <a:solidFill>
                  <a:srgbClr val="7030A0"/>
                </a:solidFill>
                <a:latin typeface="Arial" charset="0"/>
              </a:rPr>
              <a:t>i &gt; 0</a:t>
            </a:r>
            <a:r>
              <a:rPr lang="de-AT" sz="1400" dirty="0">
                <a:latin typeface="Arial" charset="0"/>
              </a:rPr>
              <a:t>) {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        </a:t>
            </a:r>
            <a:r>
              <a:rPr lang="de-AT" sz="1400" dirty="0" smtClean="0">
                <a:solidFill>
                  <a:srgbClr val="C00000"/>
                </a:solidFill>
                <a:latin typeface="Arial" charset="0"/>
              </a:rPr>
              <a:t>sum </a:t>
            </a:r>
            <a:r>
              <a:rPr lang="de-AT" sz="1400" dirty="0">
                <a:solidFill>
                  <a:srgbClr val="C00000"/>
                </a:solidFill>
                <a:latin typeface="Arial" charset="0"/>
              </a:rPr>
              <a:t>= sum + i; </a:t>
            </a:r>
            <a:endParaRPr lang="de-AT" sz="1400" dirty="0" smtClean="0">
              <a:solidFill>
                <a:srgbClr val="C00000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solidFill>
                  <a:srgbClr val="C00000"/>
                </a:solidFill>
                <a:latin typeface="Arial" charset="0"/>
              </a:rPr>
              <a:t>                i </a:t>
            </a:r>
            <a:r>
              <a:rPr lang="de-AT" sz="1400" dirty="0">
                <a:solidFill>
                  <a:srgbClr val="C00000"/>
                </a:solidFill>
                <a:latin typeface="Arial" charset="0"/>
              </a:rPr>
              <a:t>= i - 1;</a:t>
            </a:r>
            <a:r>
              <a:rPr lang="de-AT" sz="1400" dirty="0">
                <a:latin typeface="Arial" charset="0"/>
              </a:rPr>
              <a:t> </a:t>
            </a:r>
            <a:endParaRPr lang="de-AT" sz="1400" dirty="0" smtClean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    }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...</a:t>
            </a:r>
            <a:endParaRPr lang="de-AT" sz="1400" dirty="0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173" y="3074069"/>
            <a:ext cx="1199665" cy="35416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…</a:t>
            </a:r>
            <a:endParaRPr lang="pt-BR" sz="1400" dirty="0" smtClean="0"/>
          </a:p>
          <a:p>
            <a:r>
              <a:rPr lang="pt-BR" sz="1400" dirty="0" smtClean="0"/>
              <a:t>10 </a:t>
            </a:r>
            <a:r>
              <a:rPr lang="pt-BR" sz="1400" b="1" dirty="0" smtClean="0">
                <a:solidFill>
                  <a:srgbClr val="7030A0"/>
                </a:solidFill>
              </a:rPr>
              <a:t>CONST 0</a:t>
            </a:r>
          </a:p>
          <a:p>
            <a:r>
              <a:rPr lang="pt-BR" sz="1400" dirty="0" smtClean="0"/>
              <a:t>13 </a:t>
            </a:r>
            <a:r>
              <a:rPr lang="pt-BR" sz="1400" b="1" dirty="0" smtClean="0">
                <a:solidFill>
                  <a:srgbClr val="7030A0"/>
                </a:solidFill>
              </a:rPr>
              <a:t>LOADG 0</a:t>
            </a:r>
          </a:p>
          <a:p>
            <a:r>
              <a:rPr lang="pt-BR" sz="1400" dirty="0" smtClean="0"/>
              <a:t>16 </a:t>
            </a:r>
            <a:r>
              <a:rPr lang="pt-BR" sz="1400" b="1" dirty="0" smtClean="0">
                <a:solidFill>
                  <a:srgbClr val="7030A0"/>
                </a:solidFill>
              </a:rPr>
              <a:t>GTR</a:t>
            </a:r>
          </a:p>
          <a:p>
            <a:r>
              <a:rPr lang="pt-BR" sz="1400" dirty="0" smtClean="0"/>
              <a:t>17 </a:t>
            </a:r>
            <a:r>
              <a:rPr lang="pt-BR" sz="1400" b="1" dirty="0" smtClean="0">
                <a:solidFill>
                  <a:schemeClr val="accent2"/>
                </a:solidFill>
              </a:rPr>
              <a:t>FJMP 43</a:t>
            </a:r>
          </a:p>
          <a:p>
            <a:r>
              <a:rPr lang="pt-BR" sz="1400" dirty="0" smtClean="0"/>
              <a:t>20 </a:t>
            </a:r>
            <a:r>
              <a:rPr lang="pt-BR" sz="1400" dirty="0" smtClean="0">
                <a:solidFill>
                  <a:srgbClr val="C00000"/>
                </a:solidFill>
              </a:rPr>
              <a:t>LOAD 0</a:t>
            </a:r>
          </a:p>
          <a:p>
            <a:r>
              <a:rPr lang="pt-BR" sz="1400" dirty="0" smtClean="0"/>
              <a:t>23 </a:t>
            </a:r>
            <a:r>
              <a:rPr lang="pt-BR" sz="1400" dirty="0" smtClean="0">
                <a:solidFill>
                  <a:srgbClr val="C00000"/>
                </a:solidFill>
              </a:rPr>
              <a:t>LOADG 0</a:t>
            </a:r>
          </a:p>
          <a:p>
            <a:r>
              <a:rPr lang="pt-BR" sz="1400" dirty="0" smtClean="0"/>
              <a:t>24 </a:t>
            </a:r>
            <a:r>
              <a:rPr lang="pt-BR" sz="1400" dirty="0" smtClean="0">
                <a:solidFill>
                  <a:srgbClr val="C00000"/>
                </a:solidFill>
              </a:rPr>
              <a:t>SUM</a:t>
            </a:r>
          </a:p>
          <a:p>
            <a:r>
              <a:rPr lang="pt-BR" sz="1400" dirty="0" smtClean="0"/>
              <a:t>27 </a:t>
            </a:r>
            <a:r>
              <a:rPr lang="pt-BR" sz="1400" dirty="0" smtClean="0">
                <a:solidFill>
                  <a:srgbClr val="C00000"/>
                </a:solidFill>
              </a:rPr>
              <a:t>STO 0</a:t>
            </a:r>
          </a:p>
          <a:p>
            <a:r>
              <a:rPr lang="pt-BR" sz="1400" dirty="0" smtClean="0"/>
              <a:t>30 </a:t>
            </a:r>
            <a:r>
              <a:rPr lang="pt-BR" sz="1400" dirty="0" smtClean="0">
                <a:solidFill>
                  <a:srgbClr val="C00000"/>
                </a:solidFill>
              </a:rPr>
              <a:t>CONST 1</a:t>
            </a:r>
          </a:p>
          <a:p>
            <a:r>
              <a:rPr lang="pt-BR" sz="1400" dirty="0" smtClean="0"/>
              <a:t>33 </a:t>
            </a:r>
            <a:r>
              <a:rPr lang="pt-BR" sz="1400" dirty="0" smtClean="0">
                <a:solidFill>
                  <a:srgbClr val="C00000"/>
                </a:solidFill>
              </a:rPr>
              <a:t>LOADG 0</a:t>
            </a:r>
          </a:p>
          <a:p>
            <a:r>
              <a:rPr lang="pt-BR" sz="1400" dirty="0" smtClean="0"/>
              <a:t>34 </a:t>
            </a:r>
            <a:r>
              <a:rPr lang="pt-BR" sz="1400" dirty="0" smtClean="0">
                <a:solidFill>
                  <a:srgbClr val="C00000"/>
                </a:solidFill>
              </a:rPr>
              <a:t>SUB</a:t>
            </a:r>
          </a:p>
          <a:p>
            <a:r>
              <a:rPr lang="pt-BR" sz="1400" dirty="0" smtClean="0"/>
              <a:t>37 </a:t>
            </a:r>
            <a:r>
              <a:rPr lang="pt-BR" sz="1400" dirty="0" smtClean="0">
                <a:solidFill>
                  <a:srgbClr val="C00000"/>
                </a:solidFill>
              </a:rPr>
              <a:t>STOG 0</a:t>
            </a:r>
          </a:p>
          <a:p>
            <a:r>
              <a:rPr lang="pt-BR" sz="1400" dirty="0" smtClean="0"/>
              <a:t>40 </a:t>
            </a:r>
            <a:r>
              <a:rPr lang="pt-BR" sz="1400" b="1" dirty="0" smtClean="0">
                <a:solidFill>
                  <a:schemeClr val="accent2"/>
                </a:solidFill>
              </a:rPr>
              <a:t>JMP 10</a:t>
            </a:r>
          </a:p>
          <a:p>
            <a:r>
              <a:rPr lang="en-US" sz="1400" dirty="0" smtClean="0"/>
              <a:t>43</a:t>
            </a:r>
          </a:p>
          <a:p>
            <a:r>
              <a:rPr lang="en-US" sz="1400" dirty="0" smtClean="0"/>
              <a:t>…</a:t>
            </a:r>
            <a:endParaRPr lang="pt-BR" sz="1400" dirty="0" smtClean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8078328" y="6013590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8372105" y="3472271"/>
            <a:ext cx="9374" cy="25485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8038580" y="3457096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8075854" y="407082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558453" y="4058945"/>
            <a:ext cx="3655" cy="215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8063154" y="6205409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84B6-CAFB-475A-91C3-E6E770B76686}" type="slidenum">
              <a:rPr lang="de-DE"/>
              <a:pPr/>
              <a:t>82</a:t>
            </a:fld>
            <a:endParaRPr lang="de-DE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Geração de código de máquina</a:t>
            </a:r>
            <a:endParaRPr lang="de-AT" dirty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658766" y="1221518"/>
            <a:ext cx="899903" cy="526516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pt-BR" sz="1400" b="1" dirty="0" smtClean="0"/>
              <a:t>ENTER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00000001</a:t>
            </a:r>
            <a:endParaRPr lang="pt-BR" sz="1400" dirty="0" smtClean="0"/>
          </a:p>
          <a:p>
            <a:r>
              <a:rPr lang="pt-BR" sz="1400" b="1" dirty="0" smtClean="0"/>
              <a:t>CONST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STO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CONST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LOADG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GTR</a:t>
            </a:r>
          </a:p>
          <a:p>
            <a:r>
              <a:rPr lang="pt-BR" sz="1400" b="1" dirty="0" smtClean="0"/>
              <a:t>FJMP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00101011</a:t>
            </a:r>
            <a:endParaRPr lang="pt-BR" sz="1400" dirty="0" smtClean="0"/>
          </a:p>
          <a:p>
            <a:r>
              <a:rPr lang="pt-BR" sz="1400" b="1" dirty="0" smtClean="0"/>
              <a:t>LOAD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LOADG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94986" y="1207663"/>
            <a:ext cx="899903" cy="526516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SUM</a:t>
            </a:r>
          </a:p>
          <a:p>
            <a:r>
              <a:rPr lang="pt-BR" sz="1400" b="1" dirty="0" smtClean="0"/>
              <a:t>STO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CONST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00000001</a:t>
            </a:r>
            <a:endParaRPr lang="pt-BR" sz="1400" dirty="0" smtClean="0"/>
          </a:p>
          <a:p>
            <a:r>
              <a:rPr lang="pt-BR" sz="1400" b="1" dirty="0" smtClean="0"/>
              <a:t>LOADG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SUB</a:t>
            </a:r>
          </a:p>
          <a:p>
            <a:r>
              <a:rPr lang="pt-BR" sz="1400" b="1" dirty="0" smtClean="0"/>
              <a:t>STOG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JMP</a:t>
            </a:r>
            <a:r>
              <a:rPr lang="pt-BR" sz="1400" dirty="0" smtClean="0"/>
              <a:t> 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00001010</a:t>
            </a:r>
            <a:endParaRPr lang="pt-BR" sz="1400" dirty="0" smtClean="0"/>
          </a:p>
          <a:p>
            <a:r>
              <a:rPr lang="pt-BR" sz="1400" b="1" dirty="0" smtClean="0"/>
              <a:t>LOAD</a:t>
            </a:r>
          </a:p>
          <a:p>
            <a:r>
              <a:rPr lang="en-US" sz="1400" dirty="0" smtClean="0"/>
              <a:t>00000000</a:t>
            </a:r>
          </a:p>
          <a:p>
            <a:r>
              <a:rPr lang="en-US" sz="1400" dirty="0" smtClean="0"/>
              <a:t>00000000</a:t>
            </a:r>
            <a:endParaRPr lang="pt-BR" sz="1400" dirty="0" smtClean="0"/>
          </a:p>
          <a:p>
            <a:r>
              <a:rPr lang="pt-BR" sz="1400" b="1" dirty="0" smtClean="0"/>
              <a:t>WRITE</a:t>
            </a:r>
          </a:p>
          <a:p>
            <a:r>
              <a:rPr lang="pt-BR" sz="1400" b="1" dirty="0" smtClean="0"/>
              <a:t>LEAVE</a:t>
            </a:r>
          </a:p>
          <a:p>
            <a:r>
              <a:rPr lang="pt-BR" sz="1400" b="1" dirty="0" smtClean="0"/>
              <a:t>RET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483156" y="3004498"/>
            <a:ext cx="3568904" cy="183960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program</a:t>
            </a:r>
            <a:r>
              <a:rPr lang="de-AT" sz="1400" dirty="0">
                <a:latin typeface="Arial" charset="0"/>
              </a:rPr>
              <a:t> Test </a:t>
            </a:r>
            <a:r>
              <a:rPr lang="de-AT" sz="1400" dirty="0" smtClean="0">
                <a:latin typeface="Arial" charset="0"/>
              </a:rPr>
              <a:t>{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i</a:t>
            </a:r>
            <a:r>
              <a:rPr lang="de-AT" sz="1400" dirty="0" smtClean="0">
                <a:latin typeface="Arial" charset="0"/>
              </a:rPr>
              <a:t>;  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void</a:t>
            </a:r>
            <a:r>
              <a:rPr lang="de-AT" sz="1400" dirty="0">
                <a:latin typeface="Arial" charset="0"/>
              </a:rPr>
              <a:t> SumUp()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de-AT" sz="1400" dirty="0">
                <a:latin typeface="Arial" charset="0"/>
              </a:rPr>
              <a:t> </a:t>
            </a:r>
            <a:r>
              <a:rPr lang="de-AT" sz="1400" dirty="0" smtClean="0">
                <a:latin typeface="Arial" charset="0"/>
              </a:rPr>
              <a:t>sum;</a:t>
            </a:r>
            <a:endParaRPr lang="de-AT" sz="1400" dirty="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sum = 0;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while</a:t>
            </a:r>
            <a:r>
              <a:rPr lang="de-AT" sz="1400" dirty="0">
                <a:latin typeface="Arial" charset="0"/>
              </a:rPr>
              <a:t> (i &gt; 0) { sum = sum + i; i = i - 1; 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	</a:t>
            </a:r>
            <a:r>
              <a:rPr lang="de-AT" sz="1400" dirty="0">
                <a:solidFill>
                  <a:schemeClr val="accent2"/>
                </a:solidFill>
                <a:latin typeface="Arial" charset="0"/>
              </a:rPr>
              <a:t>write</a:t>
            </a:r>
            <a:r>
              <a:rPr lang="de-AT" sz="1400" dirty="0">
                <a:latin typeface="Arial" charset="0"/>
              </a:rPr>
              <a:t> sum;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>
                <a:latin typeface="Arial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571500" algn="l"/>
                <a:tab pos="762000" algn="l"/>
              </a:tabLst>
            </a:pPr>
            <a:r>
              <a:rPr lang="de-AT" sz="1400" dirty="0" smtClean="0">
                <a:latin typeface="Arial" charset="0"/>
              </a:rPr>
              <a:t>    ...</a:t>
            </a:r>
            <a:endParaRPr lang="de-AT" sz="1400" dirty="0">
              <a:latin typeface="Arial" charset="0"/>
            </a:endParaRPr>
          </a:p>
        </p:txBody>
      </p:sp>
      <p:sp>
        <p:nvSpPr>
          <p:cNvPr id="47" name="Seta para a direita 46"/>
          <p:cNvSpPr/>
          <p:nvPr/>
        </p:nvSpPr>
        <p:spPr bwMode="auto">
          <a:xfrm>
            <a:off x="4999511" y="3538846"/>
            <a:ext cx="700645" cy="788297"/>
          </a:xfrm>
          <a:prstGeom prst="rightArrow">
            <a:avLst>
              <a:gd name="adj1" fmla="val 46782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5065015" y="4979558"/>
            <a:ext cx="52800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gen</a:t>
            </a:r>
            <a:endParaRPr lang="de-AT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99C-CB69-4CF5-8572-28E81B843231}" type="slidenum">
              <a:rPr lang="de-DE"/>
              <a:pPr/>
              <a:t>83</a:t>
            </a:fld>
            <a:endParaRPr lang="de-DE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Especificação do Parser -- Expressões</a:t>
            </a:r>
            <a:endParaRPr lang="de-AT" dirty="0"/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760413" y="1196975"/>
            <a:ext cx="7110412" cy="1244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</a:tabLst>
            </a:pPr>
            <a:r>
              <a:rPr lang="de-AT" sz="1400" b="1">
                <a:latin typeface="Arial" charset="0"/>
              </a:rPr>
              <a:t>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type&gt;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int type1, op;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</a:tabLst>
            </a:pPr>
            <a:r>
              <a:rPr lang="de-AT" sz="1400">
                <a:latin typeface="Arial" charset="0"/>
              </a:rPr>
              <a:t>=	SimExpr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</a:tabLst>
            </a:pPr>
            <a:r>
              <a:rPr lang="de-AT" sz="1400">
                <a:latin typeface="Arial" charset="0"/>
              </a:rPr>
              <a:t>	[	RelOp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op&gt;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</a:tabLst>
            </a:pPr>
            <a:r>
              <a:rPr lang="de-AT" sz="1400">
                <a:latin typeface="Arial" charset="0"/>
              </a:rPr>
              <a:t>		SimExpr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type1&gt;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type1) SemErr("incompatible types");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gen.Emit(op);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</a:tabLst>
            </a:pPr>
            <a:r>
              <a:rPr lang="de-AT" sz="1400">
                <a:latin typeface="Arial" charset="0"/>
              </a:rPr>
              <a:t>	].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760413" y="2479675"/>
            <a:ext cx="7118350" cy="14366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>
                <a:latin typeface="Arial" charset="0"/>
              </a:rPr>
              <a:t>SimExpr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type&gt;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int type1, op;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=	Term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{	AddOp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op&gt;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Term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type1&gt;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INT || type1 != INT)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	SemErr("integer type expected");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gen.Emit(op);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}.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760413" y="3965575"/>
            <a:ext cx="7127875" cy="14366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>
                <a:latin typeface="Arial" charset="0"/>
              </a:rPr>
              <a:t>Term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type&gt;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int type1, op;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=	Factor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{	MulOp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op&gt;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Factor&lt;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out type1&gt;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INT || type1 != INT)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	SemErr("integer type expected");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gen.Emit(op);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}.</a:t>
            </a:r>
          </a:p>
        </p:txBody>
      </p:sp>
      <p:grpSp>
        <p:nvGrpSpPr>
          <p:cNvPr id="306186" name="Group 10"/>
          <p:cNvGrpSpPr>
            <a:grpSpLocks/>
          </p:cNvGrpSpPr>
          <p:nvPr/>
        </p:nvGrpSpPr>
        <p:grpSpPr bwMode="auto">
          <a:xfrm>
            <a:off x="760413" y="5451475"/>
            <a:ext cx="7121525" cy="1244600"/>
            <a:chOff x="479" y="3434"/>
            <a:chExt cx="4486" cy="784"/>
          </a:xfrm>
        </p:grpSpPr>
        <p:sp>
          <p:nvSpPr>
            <p:cNvPr id="306182" name="Text Box 6"/>
            <p:cNvSpPr txBox="1">
              <a:spLocks noChangeArrowheads="1"/>
            </p:cNvSpPr>
            <p:nvPr/>
          </p:nvSpPr>
          <p:spPr bwMode="auto">
            <a:xfrm>
              <a:off x="479" y="3434"/>
              <a:ext cx="1524" cy="78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863600" algn="l"/>
                  <a:tab pos="2286000" algn="l"/>
                  <a:tab pos="2476500" algn="l"/>
                </a:tabLst>
              </a:pPr>
              <a:r>
                <a:rPr lang="de-AT" sz="1400" b="1">
                  <a:latin typeface="Arial" charset="0"/>
                </a:rPr>
                <a:t>RelOp</a:t>
              </a:r>
              <a:r>
                <a:rPr lang="de-AT" sz="1400">
                  <a:solidFill>
                    <a:srgbClr val="FF0000"/>
                  </a:solidFill>
                  <a:latin typeface="Arial" charset="0"/>
                </a:rPr>
                <a:t>&lt;out int op&gt;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8636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=		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UNDEF;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8636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(	"=="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EQU;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8636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|	'&lt;'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LSS;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8636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|	'&gt;'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GTR;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8636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).</a:t>
              </a:r>
            </a:p>
          </p:txBody>
        </p:sp>
        <p:sp>
          <p:nvSpPr>
            <p:cNvPr id="306183" name="Text Box 7"/>
            <p:cNvSpPr txBox="1">
              <a:spLocks noChangeArrowheads="1"/>
            </p:cNvSpPr>
            <p:nvPr/>
          </p:nvSpPr>
          <p:spPr bwMode="auto">
            <a:xfrm>
              <a:off x="2023" y="3434"/>
              <a:ext cx="1460" cy="78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 b="1">
                  <a:latin typeface="Arial" charset="0"/>
                </a:rPr>
                <a:t>AddOp</a:t>
              </a:r>
              <a:r>
                <a:rPr lang="de-AT" sz="1400">
                  <a:solidFill>
                    <a:srgbClr val="FF0000"/>
                  </a:solidFill>
                  <a:latin typeface="Arial" charset="0"/>
                </a:rPr>
                <a:t>&lt;out int op&gt;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=		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UNDEF;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(	'+'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PLUS;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|	'-'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MINUS;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).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endParaRPr lang="de-AT" sz="1400">
                <a:latin typeface="Arial" charset="0"/>
              </a:endParaRPr>
            </a:p>
          </p:txBody>
        </p:sp>
        <p:sp>
          <p:nvSpPr>
            <p:cNvPr id="306184" name="Text Box 8"/>
            <p:cNvSpPr txBox="1">
              <a:spLocks noChangeArrowheads="1"/>
            </p:cNvSpPr>
            <p:nvPr/>
          </p:nvSpPr>
          <p:spPr bwMode="auto">
            <a:xfrm>
              <a:off x="3505" y="3434"/>
              <a:ext cx="1460" cy="78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 b="1">
                  <a:latin typeface="Arial" charset="0"/>
                </a:rPr>
                <a:t>MulOp</a:t>
              </a:r>
              <a:r>
                <a:rPr lang="de-AT" sz="1400">
                  <a:solidFill>
                    <a:srgbClr val="FF0000"/>
                  </a:solidFill>
                  <a:latin typeface="Arial" charset="0"/>
                </a:rPr>
                <a:t>&lt;out int op&gt;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=		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UNDEF;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(	'*'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TIMES;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|	'/'	</a:t>
              </a:r>
              <a:r>
                <a:rPr lang="de-AT" sz="1400">
                  <a:solidFill>
                    <a:schemeClr val="accent2"/>
                  </a:solidFill>
                  <a:latin typeface="Arial" charset="0"/>
                </a:rPr>
                <a:t>(. op = SLASH; .)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r>
                <a:rPr lang="de-AT" sz="1400">
                  <a:latin typeface="Arial" charset="0"/>
                </a:rPr>
                <a:t>	).</a:t>
              </a:r>
            </a:p>
            <a:p>
              <a:pPr>
                <a:lnSpc>
                  <a:spcPct val="90000"/>
                </a:lnSpc>
                <a:tabLst>
                  <a:tab pos="190500" algn="l"/>
                  <a:tab pos="381000" algn="l"/>
                  <a:tab pos="762000" algn="l"/>
                  <a:tab pos="2286000" algn="l"/>
                  <a:tab pos="2476500" algn="l"/>
                </a:tabLst>
              </a:pPr>
              <a:endParaRPr lang="de-AT" sz="1400"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 autoUpdateAnimBg="0"/>
      <p:bldP spid="306181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294-D807-4C0C-AA74-FEAFC1638652}" type="slidenum">
              <a:rPr lang="de-DE"/>
              <a:pPr/>
              <a:t>84</a:t>
            </a:fld>
            <a:endParaRPr lang="de-DE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Especificação do Parser -- Fator</a:t>
            </a:r>
            <a:endParaRPr lang="de-AT" dirty="0"/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6653212" cy="41259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>
                <a:latin typeface="Arial" charset="0"/>
              </a:rPr>
              <a:t>Factor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int type&gt;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int n; Obj obj; string name;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=	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type = UNDEF;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(	Ident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obj = tab.Find(name); type = obj.type;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if (obj.kind == VAR)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	if (obj.level == 0) gen.Emit(LOADG, obj.adr);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	else gen.Emit(LOAD, obj.adr);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} else SemErr("variable expected");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|	number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n = Convert.ToInt32(t.val);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gen.Emit(CONST, n); type = INT;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|	'-'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Factor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INT) {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	SemErr("integer type expected"); 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	type = INT;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}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gen.Emit(NEG);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|	"true"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gen.Emit(CONST, 1);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|	"false"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gen.Emit(CONST, 0); type = BOOL; .)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).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760413" y="5514975"/>
            <a:ext cx="6653212" cy="476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>
                <a:latin typeface="Arial" charset="0"/>
              </a:rPr>
              <a:t>Ident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string name&gt;</a:t>
            </a:r>
          </a:p>
          <a:p>
            <a:pPr>
              <a:lnSpc>
                <a:spcPct val="90000"/>
              </a:lnSpc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=	ident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 name = t.val; .)</a:t>
            </a:r>
            <a:r>
              <a:rPr lang="de-AT" sz="140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FE9D-BBCA-400E-B625-60E65B8C658B}" type="slidenum">
              <a:rPr lang="de-DE"/>
              <a:pPr/>
              <a:t>85</a:t>
            </a:fld>
            <a:endParaRPr lang="de-DE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Especificação do Parser -- Instruções</a:t>
            </a:r>
            <a:endParaRPr lang="de-AT" dirty="0"/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5197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>
                <a:latin typeface="Arial" charset="0"/>
              </a:rPr>
              <a:t>Stat</a:t>
            </a:r>
            <a:r>
              <a:rPr lang="de-AT" sz="1400">
                <a:latin typeface="Arial" charset="0"/>
              </a:rPr>
              <a:t>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=	Ident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>
                <a:latin typeface="Arial" charset="0"/>
              </a:rPr>
              <a:t>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obj = tab.Find(name);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   (	'='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(obj.kind != VAR) SemErr("can only assign to variables");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>
                <a:latin typeface="Arial" charset="0"/>
              </a:rPr>
              <a:t> ';'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obj.type) SemErr("incompatible types");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if (obj.level == 0) gen.Emit(STOG, obj.adr);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else gen.Emit(STO, obj.adr);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|	'(' ')' ';'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(obj.kind != PROC) SemErr("object is not a procedure");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gen.Emit(CALL, obj.adr);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   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latin typeface="Arial" charset="0"/>
            </a:endParaRP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|	"read"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Ident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name&gt;</a:t>
            </a:r>
            <a:r>
              <a:rPr lang="de-AT" sz="1400">
                <a:latin typeface="Arial" charset="0"/>
              </a:rPr>
              <a:t> ';'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obj = tab.Find(name);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if (obj.type != INT) SemErr("integer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gen.Emit(READ);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if (obj.level == 0) gen.Emit(STOG, obj.adr);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else gen.Emit(STO, obj.adr);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    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|	"write"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>
                <a:latin typeface="Arial" charset="0"/>
              </a:rPr>
              <a:t> ';'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INT) SemErr("integer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gen.Emit(WRITE);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latin typeface="Arial" charset="0"/>
            </a:endParaRP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|	'{' { Stat | VarDecl } '}'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latin typeface="Arial" charset="0"/>
            </a:endParaRP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|	... 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C52-906C-43EB-A0A6-1A7F41B68906}" type="slidenum">
              <a:rPr lang="de-DE"/>
              <a:pPr/>
              <a:t>86</a:t>
            </a:fld>
            <a:endParaRPr lang="de-DE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Especificação do Parser -- Instruções</a:t>
            </a:r>
            <a:endParaRPr lang="de-AT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0413" y="1323975"/>
            <a:ext cx="7339012" cy="41338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 b="1">
                <a:latin typeface="Arial" charset="0"/>
              </a:rPr>
              <a:t>Stat</a:t>
            </a:r>
            <a:r>
              <a:rPr lang="de-AT" sz="1400">
                <a:latin typeface="Arial" charset="0"/>
              </a:rPr>
              <a:t>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int type; string name; Obj obj; int adr, adr2, loopstart;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=	...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|	"if"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'(' 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>
                <a:latin typeface="Arial" charset="0"/>
              </a:rPr>
              <a:t> ')'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   Stat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    [	"else"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gen.Emit(JMP, 0); adr2 = gen.pc - 2;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gen.Patch(adr, gen.pc);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adr = adr2;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	Stat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]	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gen.Patch(adr, gen.pc);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solidFill>
                <a:schemeClr val="accent2"/>
              </a:solidFill>
              <a:latin typeface="Arial" charset="0"/>
            </a:endParaRP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solidFill>
                <a:schemeClr val="accent2"/>
              </a:solidFill>
              <a:latin typeface="Arial" charset="0"/>
            </a:endParaRP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endParaRPr lang="de-AT" sz="1400">
              <a:solidFill>
                <a:schemeClr val="accent2"/>
              </a:solidFill>
              <a:latin typeface="Arial" charset="0"/>
            </a:endParaRP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|	"while"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loopstart = gen.pc;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'(' Expr</a:t>
            </a:r>
            <a:r>
              <a:rPr lang="de-AT" sz="1400">
                <a:solidFill>
                  <a:srgbClr val="FF0000"/>
                </a:solidFill>
                <a:latin typeface="Arial" charset="0"/>
              </a:rPr>
              <a:t>&lt;out type&gt;</a:t>
            </a:r>
            <a:r>
              <a:rPr lang="de-AT" sz="1400">
                <a:latin typeface="Arial" charset="0"/>
              </a:rPr>
              <a:t> ')'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if (type != BOOL) SemErr("boolean type expected");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gen.Emit(FJMP, 0); adr = gen.pc - 2; .)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latin typeface="Arial" charset="0"/>
              </a:rPr>
              <a:t>	Stat	</a:t>
            </a:r>
            <a:r>
              <a:rPr lang="de-AT" sz="1400">
                <a:solidFill>
                  <a:schemeClr val="accent2"/>
                </a:solidFill>
                <a:latin typeface="Arial" charset="0"/>
              </a:rPr>
              <a:t>(.	gen.Emit(JMP, loopstart); </a:t>
            </a:r>
          </a:p>
          <a:p>
            <a:pPr>
              <a:tabLst>
                <a:tab pos="190500" algn="l"/>
                <a:tab pos="381000" algn="l"/>
                <a:tab pos="2095500" algn="l"/>
                <a:tab pos="2286000" algn="l"/>
                <a:tab pos="2476500" algn="l"/>
              </a:tabLst>
            </a:pPr>
            <a:r>
              <a:rPr lang="de-AT" sz="1400">
                <a:solidFill>
                  <a:schemeClr val="accent2"/>
                </a:solidFill>
                <a:latin typeface="Arial" charset="0"/>
              </a:rPr>
              <a:t>				gen.Patch(adr, gen.pc); .)</a:t>
            </a:r>
            <a:r>
              <a:rPr lang="de-AT" sz="1400">
                <a:latin typeface="Arial" charset="0"/>
              </a:rPr>
              <a:t> 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Four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Programming Languages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FC17-316E-4869-B98C-36E92F51D68C}" type="slidenum">
              <a:rPr lang="en-US"/>
              <a:pPr/>
              <a:t>87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pouco</a:t>
            </a:r>
            <a:r>
              <a:rPr lang="en-US" dirty="0" smtClean="0"/>
              <a:t> de </a:t>
            </a:r>
            <a:r>
              <a:rPr lang="en-US" dirty="0" err="1" smtClean="0"/>
              <a:t>Otimização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compilador</a:t>
            </a:r>
            <a:r>
              <a:rPr lang="en-US" dirty="0" smtClean="0"/>
              <a:t> é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i="1" dirty="0" err="1" smtClean="0"/>
              <a:t>otimizado</a:t>
            </a:r>
            <a:r>
              <a:rPr lang="en-US" i="1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torná</a:t>
            </a:r>
            <a:r>
              <a:rPr lang="en-US" dirty="0" smtClean="0"/>
              <a:t>-lo </a:t>
            </a:r>
            <a:r>
              <a:rPr lang="en-US" dirty="0" err="1" smtClean="0"/>
              <a:t>rápido</a:t>
            </a:r>
            <a:r>
              <a:rPr lang="en-US" dirty="0" smtClean="0"/>
              <a:t>, </a:t>
            </a:r>
            <a:r>
              <a:rPr lang="en-US" dirty="0" err="1" smtClean="0"/>
              <a:t>pequeno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ambos</a:t>
            </a:r>
            <a:endParaRPr lang="en-US" dirty="0"/>
          </a:p>
          <a:p>
            <a:r>
              <a:rPr lang="en-US" dirty="0" err="1" smtClean="0"/>
              <a:t>Otimizações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ser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assemblador</a:t>
            </a:r>
            <a:r>
              <a:rPr lang="en-US" dirty="0" smtClean="0"/>
              <a:t>, o link-editor, o </a:t>
            </a:r>
            <a:r>
              <a:rPr lang="en-US" dirty="0" err="1" smtClean="0"/>
              <a:t>carregador</a:t>
            </a:r>
            <a:r>
              <a:rPr lang="en-US" dirty="0" smtClean="0"/>
              <a:t> e a </a:t>
            </a:r>
            <a:r>
              <a:rPr lang="en-US" dirty="0" err="1" smtClean="0"/>
              <a:t>máquina</a:t>
            </a:r>
            <a:r>
              <a:rPr lang="en-US" dirty="0" smtClean="0"/>
              <a:t> virtual</a:t>
            </a:r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é </a:t>
            </a:r>
            <a:r>
              <a:rPr lang="en-US" dirty="0" err="1" smtClean="0"/>
              <a:t>melhor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necessariamente</a:t>
            </a:r>
            <a:r>
              <a:rPr lang="en-US" dirty="0" smtClean="0"/>
              <a:t> </a:t>
            </a:r>
            <a:r>
              <a:rPr lang="en-US" dirty="0" err="1" smtClean="0"/>
              <a:t>ótimo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Four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Programming Languages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7DF0-C424-4209-8475-5C518AD4003E}" type="slidenum">
              <a:rPr lang="en-US"/>
              <a:pPr/>
              <a:t>88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original: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invariante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laço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96612" name="Text Box 1028"/>
          <p:cNvSpPr txBox="1">
            <a:spLocks noChangeArrowheads="1"/>
          </p:cNvSpPr>
          <p:nvPr/>
        </p:nvSpPr>
        <p:spPr bwMode="auto">
          <a:xfrm>
            <a:off x="2362200" y="173480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100) {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++] = x*x*x;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i="0" dirty="0"/>
          </a:p>
        </p:txBody>
      </p:sp>
      <p:sp>
        <p:nvSpPr>
          <p:cNvPr id="196613" name="Text Box 1029"/>
          <p:cNvSpPr txBox="1">
            <a:spLocks noChangeArrowheads="1"/>
          </p:cNvSpPr>
          <p:nvPr/>
        </p:nvSpPr>
        <p:spPr bwMode="auto">
          <a:xfrm>
            <a:off x="2362200" y="3369650"/>
            <a:ext cx="3581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temp = x*x*x;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100) {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++] = temp;</a:t>
            </a:r>
            <a:b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i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Four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Programming Languages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9DAA-5D61-4214-AE4A-245D45239A4F}" type="slidenum">
              <a:rPr lang="en-US"/>
              <a:pPr/>
              <a:t>89</a:t>
            </a:fld>
            <a:endParaRPr lang="en-US"/>
          </a:p>
        </p:txBody>
      </p:sp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otimizações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endParaRPr lang="en-US" dirty="0"/>
          </a:p>
        </p:txBody>
      </p:sp>
      <p:sp>
        <p:nvSpPr>
          <p:cNvPr id="198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Adições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Remoção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, de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adição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movimentação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/>
              <a:t>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pergunta</a:t>
            </a:r>
            <a:r>
              <a:rPr lang="en-US" dirty="0" smtClean="0"/>
              <a:t> “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instrução</a:t>
            </a:r>
            <a:r>
              <a:rPr lang="en-US" dirty="0" smtClean="0"/>
              <a:t>?”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complicada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depuração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3DB9-C12E-45E6-8FFF-0C25B3F4684B}" type="slidenum">
              <a:rPr lang="de-DE"/>
              <a:pPr/>
              <a:t>9</a:t>
            </a:fld>
            <a:endParaRPr lang="de-DE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Uma micro linguagem exemplo (sample)</a:t>
            </a:r>
            <a:endParaRPr lang="de-AT" dirty="0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646113" y="1206500"/>
            <a:ext cx="3774729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AT" b="1" dirty="0" smtClean="0"/>
              <a:t>Parse expressões aritméticas simples</a:t>
            </a:r>
            <a:endParaRPr lang="de-AT" b="1" dirty="0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065213" y="1622425"/>
            <a:ext cx="2386012" cy="5810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de-AT" sz="1600">
                <a:latin typeface="Arial" charset="0"/>
              </a:rPr>
              <a:t>calc  34 + 2 + 5</a:t>
            </a:r>
          </a:p>
          <a:p>
            <a:r>
              <a:rPr lang="de-AT" sz="1600">
                <a:latin typeface="Arial" charset="0"/>
              </a:rPr>
              <a:t>calc  2 + 10 + 123 + 3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6113" y="2463800"/>
            <a:ext cx="4687890" cy="3182938"/>
            <a:chOff x="407" y="1552"/>
            <a:chExt cx="2953" cy="2005"/>
          </a:xfrm>
        </p:grpSpPr>
        <p:sp>
          <p:nvSpPr>
            <p:cNvPr id="251909" name="Text Box 5"/>
            <p:cNvSpPr txBox="1">
              <a:spLocks noChangeArrowheads="1"/>
            </p:cNvSpPr>
            <p:nvPr/>
          </p:nvSpPr>
          <p:spPr bwMode="auto">
            <a:xfrm>
              <a:off x="407" y="1552"/>
              <a:ext cx="217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b="1" dirty="0" smtClean="0"/>
                <a:t>Descrição em ferramenta </a:t>
              </a:r>
              <a:r>
                <a:rPr lang="de-AT" b="1" dirty="0" smtClean="0">
                  <a:solidFill>
                    <a:srgbClr val="FF0000"/>
                  </a:solidFill>
                </a:rPr>
                <a:t>Coco/R</a:t>
              </a:r>
              <a:endParaRPr lang="de-AT" b="1" dirty="0">
                <a:solidFill>
                  <a:srgbClr val="FF0000"/>
                </a:solidFill>
              </a:endParaRPr>
            </a:p>
          </p:txBody>
        </p:sp>
        <p:sp>
          <p:nvSpPr>
            <p:cNvPr id="251910" name="Text Box 6"/>
            <p:cNvSpPr txBox="1">
              <a:spLocks noChangeArrowheads="1"/>
            </p:cNvSpPr>
            <p:nvPr/>
          </p:nvSpPr>
          <p:spPr bwMode="auto">
            <a:xfrm>
              <a:off x="671" y="1823"/>
              <a:ext cx="1385" cy="173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COMPILER Sample</a:t>
              </a:r>
            </a:p>
            <a:p>
              <a:pPr>
                <a:spcBef>
                  <a:spcPct val="40000"/>
                </a:spcBef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CHARACTERS</a:t>
              </a:r>
            </a:p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	digit = '0'..'9'.</a:t>
              </a:r>
            </a:p>
            <a:p>
              <a:pPr>
                <a:spcBef>
                  <a:spcPct val="40000"/>
                </a:spcBef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TOKENS</a:t>
              </a:r>
            </a:p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	number = digit {digit}.</a:t>
              </a:r>
            </a:p>
            <a:p>
              <a:pPr>
                <a:spcBef>
                  <a:spcPct val="30000"/>
                </a:spcBef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IGNORE '\r' + '\n'</a:t>
              </a:r>
            </a:p>
            <a:p>
              <a:pPr>
                <a:spcBef>
                  <a:spcPct val="40000"/>
                </a:spcBef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PRODUCTIONS</a:t>
              </a:r>
            </a:p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	Sample = {"calc" Expr}.</a:t>
              </a:r>
            </a:p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	Expr = Term {'+' Term}.</a:t>
              </a:r>
            </a:p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	Term = number.</a:t>
              </a:r>
            </a:p>
            <a:p>
              <a:pPr>
                <a:tabLst>
                  <a:tab pos="190500" algn="l"/>
                </a:tabLst>
              </a:pPr>
              <a:r>
                <a:rPr lang="de-AT" sz="1400" dirty="0">
                  <a:latin typeface="Arial" charset="0"/>
                </a:rPr>
                <a:t>END Sample.</a:t>
              </a:r>
            </a:p>
          </p:txBody>
        </p:sp>
        <p:sp>
          <p:nvSpPr>
            <p:cNvPr id="251911" name="Text Box 7"/>
            <p:cNvSpPr txBox="1">
              <a:spLocks noChangeArrowheads="1"/>
            </p:cNvSpPr>
            <p:nvPr/>
          </p:nvSpPr>
          <p:spPr bwMode="auto">
            <a:xfrm>
              <a:off x="2239" y="1815"/>
              <a:ext cx="112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arquivo </a:t>
              </a:r>
              <a:r>
                <a:rPr lang="de-AT" sz="1600" i="1" dirty="0" smtClean="0"/>
                <a:t>Sample.atg</a:t>
              </a:r>
              <a:endParaRPr lang="de-AT" sz="1600" i="1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39813" y="5815013"/>
            <a:ext cx="6716713" cy="781050"/>
            <a:chOff x="655" y="3663"/>
            <a:chExt cx="4231" cy="492"/>
          </a:xfrm>
        </p:grpSpPr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2831" y="3663"/>
              <a:ext cx="205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600" dirty="0" smtClean="0"/>
                <a:t>O scanner e o parser gerado irá</a:t>
              </a:r>
              <a:endParaRPr lang="de-AT" sz="1600" dirty="0"/>
            </a:p>
            <a:p>
              <a:r>
                <a:rPr lang="de-AT" sz="1600" dirty="0" smtClean="0"/>
                <a:t>checar a correção sintática da entrada</a:t>
              </a:r>
              <a:endParaRPr lang="de-AT" sz="1600" dirty="0"/>
            </a:p>
          </p:txBody>
        </p:sp>
        <p:sp>
          <p:nvSpPr>
            <p:cNvPr id="251913" name="Text Box 9"/>
            <p:cNvSpPr txBox="1">
              <a:spLocks noChangeArrowheads="1"/>
            </p:cNvSpPr>
            <p:nvPr/>
          </p:nvSpPr>
          <p:spPr bwMode="auto">
            <a:xfrm>
              <a:off x="655" y="3695"/>
              <a:ext cx="2154" cy="46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e-AT" sz="1400" b="1">
                  <a:solidFill>
                    <a:schemeClr val="bg1"/>
                  </a:solidFill>
                  <a:latin typeface="Arial" charset="0"/>
                </a:rPr>
                <a:t>&gt;coco Sample.atg</a:t>
              </a:r>
            </a:p>
            <a:p>
              <a:r>
                <a:rPr lang="de-AT" sz="1400" b="1">
                  <a:solidFill>
                    <a:schemeClr val="bg1"/>
                  </a:solidFill>
                  <a:latin typeface="Arial" charset="0"/>
                </a:rPr>
                <a:t>&gt;csc Compile.cs Scanner.cs Parser.cs</a:t>
              </a:r>
            </a:p>
            <a:p>
              <a:r>
                <a:rPr lang="de-AT" sz="1400" b="1">
                  <a:solidFill>
                    <a:schemeClr val="bg1"/>
                  </a:solidFill>
                  <a:latin typeface="Arial" charset="0"/>
                </a:rPr>
                <a:t>&gt;Compile Input.txt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Two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Programming Languages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5175-BFFA-46D4-9D3B-88C3407319A5}" type="slidenum">
              <a:rPr lang="en-US"/>
              <a:pPr/>
              <a:t>90</a:t>
            </a:fld>
            <a:endParaRPr lang="en-US"/>
          </a:p>
        </p:txBody>
      </p:sp>
      <p:sp>
        <p:nvSpPr>
          <p:cNvPr id="716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716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Gramáticas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err="1" smtClean="0"/>
              <a:t>sintaxe</a:t>
            </a:r>
            <a:r>
              <a:rPr lang="en-US" dirty="0" smtClean="0"/>
              <a:t>: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léxica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é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)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r>
              <a:rPr lang="en-US" dirty="0" smtClean="0"/>
              <a:t> (forma do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i="1" dirty="0" smtClean="0"/>
              <a:t>while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err="1" smtClean="0"/>
              <a:t>semântica</a:t>
            </a:r>
            <a:r>
              <a:rPr lang="en-US" dirty="0" smtClean="0"/>
              <a:t>: a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 de </a:t>
            </a:r>
            <a:r>
              <a:rPr lang="en-US" i="1" dirty="0" smtClean="0"/>
              <a:t>parsing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à </a:t>
            </a:r>
            <a:r>
              <a:rPr lang="en-US" dirty="0" err="1" smtClean="0"/>
              <a:t>ordem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geradores</a:t>
            </a:r>
            <a:r>
              <a:rPr lang="en-US" dirty="0" smtClean="0"/>
              <a:t> de </a:t>
            </a:r>
            <a:r>
              <a:rPr lang="en-US" i="1" dirty="0" smtClean="0"/>
              <a:t>scanners</a:t>
            </a:r>
            <a:r>
              <a:rPr lang="en-US" dirty="0" smtClean="0"/>
              <a:t> (</a:t>
            </a:r>
            <a:r>
              <a:rPr lang="en-US" dirty="0" err="1" smtClean="0"/>
              <a:t>léxico</a:t>
            </a:r>
            <a:r>
              <a:rPr lang="en-US" dirty="0" smtClean="0"/>
              <a:t>) e </a:t>
            </a:r>
            <a:r>
              <a:rPr lang="en-US" i="1" dirty="0" smtClean="0"/>
              <a:t>parsers</a:t>
            </a:r>
            <a:r>
              <a:rPr lang="en-US" dirty="0" smtClean="0"/>
              <a:t> (</a:t>
            </a:r>
            <a:r>
              <a:rPr lang="en-US" dirty="0" err="1" smtClean="0"/>
              <a:t>sentença</a:t>
            </a:r>
            <a:r>
              <a:rPr lang="en-US" dirty="0" smtClean="0"/>
              <a:t>)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apartir</a:t>
            </a:r>
            <a:r>
              <a:rPr lang="en-US" dirty="0" smtClean="0"/>
              <a:t> de </a:t>
            </a:r>
            <a:r>
              <a:rPr lang="en-US" dirty="0" err="1" smtClean="0"/>
              <a:t>gramáticas</a:t>
            </a:r>
            <a:endParaRPr lang="en-US" dirty="0" smtClean="0"/>
          </a:p>
          <a:p>
            <a:r>
              <a:rPr lang="en-US" dirty="0" err="1" smtClean="0"/>
              <a:t>Gramáticas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escritas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Novatos</a:t>
            </a:r>
            <a:r>
              <a:rPr lang="en-US" dirty="0" smtClean="0"/>
              <a:t>: </a:t>
            </a:r>
            <a:r>
              <a:rPr lang="en-US" dirty="0" err="1" smtClean="0"/>
              <a:t>querem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informal, </a:t>
            </a:r>
            <a:r>
              <a:rPr lang="en-US" dirty="0" err="1" smtClean="0"/>
              <a:t>para</a:t>
            </a:r>
            <a:r>
              <a:rPr lang="en-US" dirty="0" smtClean="0"/>
              <a:t> saber o </a:t>
            </a:r>
            <a:r>
              <a:rPr lang="en-US" dirty="0" err="1" smtClean="0"/>
              <a:t>que</a:t>
            </a:r>
            <a:r>
              <a:rPr lang="en-US" dirty="0" smtClean="0"/>
              <a:t> é legal</a:t>
            </a:r>
          </a:p>
          <a:p>
            <a:pPr lvl="1"/>
            <a:r>
              <a:rPr lang="en-US" b="1" dirty="0" err="1" smtClean="0"/>
              <a:t>Especialistas</a:t>
            </a:r>
            <a:r>
              <a:rPr lang="en-US" dirty="0" smtClean="0"/>
              <a:t>: </a:t>
            </a:r>
            <a:r>
              <a:rPr lang="en-US" dirty="0" err="1" smtClean="0"/>
              <a:t>implentadores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linguages</a:t>
            </a:r>
            <a:r>
              <a:rPr lang="en-US" dirty="0" smtClean="0"/>
              <a:t> (ex: Eclipse) </a:t>
            </a:r>
            <a:r>
              <a:rPr lang="en-US" dirty="0" err="1" smtClean="0"/>
              <a:t>querem</a:t>
            </a:r>
            <a:r>
              <a:rPr lang="en-US" dirty="0" smtClean="0"/>
              <a:t> </a:t>
            </a:r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exatas</a:t>
            </a:r>
            <a:endParaRPr lang="en-US" dirty="0" smtClean="0"/>
          </a:p>
          <a:p>
            <a:pPr lvl="1"/>
            <a:r>
              <a:rPr lang="en-US" b="1" dirty="0" err="1" smtClean="0"/>
              <a:t>Ferramentas</a:t>
            </a:r>
            <a:r>
              <a:rPr lang="en-US" dirty="0" smtClean="0"/>
              <a:t>: </a:t>
            </a:r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exatas</a:t>
            </a:r>
            <a:r>
              <a:rPr lang="en-US" dirty="0" smtClean="0"/>
              <a:t>,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legível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 (Ex: Bison, Coco/R, </a:t>
            </a:r>
            <a:r>
              <a:rPr lang="en-US" dirty="0" err="1" smtClean="0"/>
              <a:t>yacc</a:t>
            </a:r>
            <a:r>
              <a:rPr lang="en-US" dirty="0" smtClean="0"/>
              <a:t>, </a:t>
            </a:r>
            <a:r>
              <a:rPr lang="en-US" dirty="0" err="1" smtClean="0"/>
              <a:t>lex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4053</Words>
  <Application>Microsoft Macintosh PowerPoint</Application>
  <PresentationFormat>On-screen Show (4:3)</PresentationFormat>
  <Paragraphs>3649</Paragraphs>
  <Slides>90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Standarddesign</vt:lpstr>
      <vt:lpstr>PowerPoint Presentation</vt:lpstr>
      <vt:lpstr>Fases da Compilação</vt:lpstr>
      <vt:lpstr>Fases da Compilação</vt:lpstr>
      <vt:lpstr>Estrutura de um compilador</vt:lpstr>
      <vt:lpstr>PowerPoint Presentation</vt:lpstr>
      <vt:lpstr>O que é uma gramática?</vt:lpstr>
      <vt:lpstr>Notação EBNF</vt:lpstr>
      <vt:lpstr>Exemplo: Gramática para expressão aritmética</vt:lpstr>
      <vt:lpstr>Uma micro linguagem exemplo (sample)</vt:lpstr>
      <vt:lpstr>Adicionando semântica Gramática de Atributos</vt:lpstr>
      <vt:lpstr>Adicionando semântica</vt:lpstr>
      <vt:lpstr>Adicionando semântica</vt:lpstr>
      <vt:lpstr>Adicionando semântica</vt:lpstr>
      <vt:lpstr>Adicionando semântica</vt:lpstr>
      <vt:lpstr>Adicionando semântica</vt:lpstr>
      <vt:lpstr>Adicionando semântica</vt:lpstr>
      <vt:lpstr>Adicionando semântica</vt:lpstr>
      <vt:lpstr>Adicionando semântica</vt:lpstr>
      <vt:lpstr>Adicionando semântica</vt:lpstr>
      <vt:lpstr>Adicionando semântica</vt:lpstr>
      <vt:lpstr>Adicionando semântica</vt:lpstr>
      <vt:lpstr>PowerPoint Presentation</vt:lpstr>
      <vt:lpstr>Uma linguagem de programação simples</vt:lpstr>
      <vt:lpstr>Sintaxe</vt:lpstr>
      <vt:lpstr>Arquitetura de uma máquina virtual (VM)</vt:lpstr>
      <vt:lpstr>Instruções para VM</vt:lpstr>
      <vt:lpstr>VMs?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Exemplo de tradução</vt:lpstr>
      <vt:lpstr>Especificação do scanner</vt:lpstr>
      <vt:lpstr>Classe interface para Tabela de Símbolos</vt:lpstr>
      <vt:lpstr>Classe interface para Gerador de Código</vt:lpstr>
      <vt:lpstr>Especificação do Parser -- Declarações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Geração de código de máquina</vt:lpstr>
      <vt:lpstr>Especificação do Parser -- Expressões</vt:lpstr>
      <vt:lpstr>Especificação do Parser -- Fator</vt:lpstr>
      <vt:lpstr>Especificação do Parser -- Instruções</vt:lpstr>
      <vt:lpstr>Especificação do Parser -- Instruções</vt:lpstr>
      <vt:lpstr>Um pouco de Otimização</vt:lpstr>
      <vt:lpstr>Exemplo</vt:lpstr>
      <vt:lpstr>Outras otimizações comuns</vt:lpstr>
      <vt:lpstr>Conclusão</vt:lpstr>
    </vt:vector>
  </TitlesOfParts>
  <Company>Inst.f.Prakt.Informatik (SSW)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Javascript-Anweisungen</dc:title>
  <dc:creator>Mössenböck</dc:creator>
  <cp:lastModifiedBy>Marco Cristo</cp:lastModifiedBy>
  <cp:revision>554</cp:revision>
  <cp:lastPrinted>2001-09-28T08:52:55Z</cp:lastPrinted>
  <dcterms:created xsi:type="dcterms:W3CDTF">2000-03-12T09:29:13Z</dcterms:created>
  <dcterms:modified xsi:type="dcterms:W3CDTF">2016-10-19T01:19:06Z</dcterms:modified>
</cp:coreProperties>
</file>