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3" r:id="rId7"/>
    <p:sldId id="261" r:id="rId8"/>
    <p:sldId id="266" r:id="rId9"/>
    <p:sldId id="267" r:id="rId10"/>
    <p:sldId id="264" r:id="rId11"/>
    <p:sldId id="26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F49A3D-91AF-4589-AE2E-ACEEDBFCFE1B}" type="doc">
      <dgm:prSet loTypeId="urn:microsoft.com/office/officeart/2005/8/layout/hChevron3" loCatId="process" qsTypeId="urn:microsoft.com/office/officeart/2005/8/quickstyle/simple1" qsCatId="simple" csTypeId="urn:microsoft.com/office/officeart/2005/8/colors/colorful1" csCatId="colorful" phldr="1"/>
      <dgm:spPr/>
    </dgm:pt>
    <dgm:pt modelId="{9DC4BB78-9BA6-4BFF-846F-0B09B6595258}">
      <dgm:prSet phldrT="[Text]"/>
      <dgm:spPr/>
      <dgm:t>
        <a:bodyPr/>
        <a:lstStyle/>
        <a:p>
          <a:r>
            <a:rPr lang="es-ES" dirty="0"/>
            <a:t>Plan </a:t>
          </a:r>
          <a:endParaRPr lang="en-US" dirty="0"/>
        </a:p>
      </dgm:t>
    </dgm:pt>
    <dgm:pt modelId="{C94A9189-C45B-4060-BF9C-317F638D438D}" type="parTrans" cxnId="{8CAF887B-D2EA-49BB-A4B2-F333FEB49037}">
      <dgm:prSet/>
      <dgm:spPr/>
      <dgm:t>
        <a:bodyPr/>
        <a:lstStyle/>
        <a:p>
          <a:endParaRPr lang="en-US"/>
        </a:p>
      </dgm:t>
    </dgm:pt>
    <dgm:pt modelId="{55AAE638-12A6-4DD8-B652-9B7CAFB33626}" type="sibTrans" cxnId="{8CAF887B-D2EA-49BB-A4B2-F333FEB49037}">
      <dgm:prSet/>
      <dgm:spPr/>
      <dgm:t>
        <a:bodyPr/>
        <a:lstStyle/>
        <a:p>
          <a:endParaRPr lang="en-US"/>
        </a:p>
      </dgm:t>
    </dgm:pt>
    <dgm:pt modelId="{F4CAA67A-F9FE-4AE2-A882-616C50FDAE3C}">
      <dgm:prSet phldrT="[Text]"/>
      <dgm:spPr/>
      <dgm:t>
        <a:bodyPr/>
        <a:lstStyle/>
        <a:p>
          <a:r>
            <a:rPr lang="es-ES" dirty="0" err="1"/>
            <a:t>Build</a:t>
          </a:r>
          <a:r>
            <a:rPr lang="es-ES" dirty="0"/>
            <a:t> and </a:t>
          </a:r>
          <a:r>
            <a:rPr lang="es-ES" dirty="0" err="1"/>
            <a:t>evaluate</a:t>
          </a:r>
          <a:r>
            <a:rPr lang="es-ES" dirty="0"/>
            <a:t> </a:t>
          </a:r>
          <a:r>
            <a:rPr lang="es-ES" dirty="0" err="1"/>
            <a:t>models</a:t>
          </a:r>
          <a:endParaRPr lang="en-US" dirty="0"/>
        </a:p>
      </dgm:t>
    </dgm:pt>
    <dgm:pt modelId="{0091C831-8E0E-45B0-9CF7-E68D9B2FA289}" type="parTrans" cxnId="{2801F51E-C847-44B1-962D-ADBFFF1F8485}">
      <dgm:prSet/>
      <dgm:spPr/>
      <dgm:t>
        <a:bodyPr/>
        <a:lstStyle/>
        <a:p>
          <a:endParaRPr lang="en-US"/>
        </a:p>
      </dgm:t>
    </dgm:pt>
    <dgm:pt modelId="{A9F56DA9-F0AE-44F2-A0E5-A2FF28585B73}" type="sibTrans" cxnId="{2801F51E-C847-44B1-962D-ADBFFF1F8485}">
      <dgm:prSet/>
      <dgm:spPr/>
      <dgm:t>
        <a:bodyPr/>
        <a:lstStyle/>
        <a:p>
          <a:endParaRPr lang="en-US"/>
        </a:p>
      </dgm:t>
    </dgm:pt>
    <dgm:pt modelId="{769C0A76-383E-4BEC-98B2-95F9C472CAE1}">
      <dgm:prSet phldrT="[Text]"/>
      <dgm:spPr/>
      <dgm:t>
        <a:bodyPr/>
        <a:lstStyle/>
        <a:p>
          <a:r>
            <a:rPr lang="es-ES" dirty="0"/>
            <a:t>Project </a:t>
          </a:r>
          <a:r>
            <a:rPr lang="es-ES" dirty="0" err="1"/>
            <a:t>closure</a:t>
          </a:r>
          <a:endParaRPr lang="en-US" dirty="0"/>
        </a:p>
      </dgm:t>
    </dgm:pt>
    <dgm:pt modelId="{F624BAB5-9B45-4AB4-9E06-1D4C0CDB2BDB}" type="parTrans" cxnId="{2C3E5D15-22C5-4641-8F72-B9235F343406}">
      <dgm:prSet/>
      <dgm:spPr/>
      <dgm:t>
        <a:bodyPr/>
        <a:lstStyle/>
        <a:p>
          <a:endParaRPr lang="en-US"/>
        </a:p>
      </dgm:t>
    </dgm:pt>
    <dgm:pt modelId="{974CC78B-0443-45C1-9683-E14FBF9E9E7C}" type="sibTrans" cxnId="{2C3E5D15-22C5-4641-8F72-B9235F343406}">
      <dgm:prSet/>
      <dgm:spPr/>
      <dgm:t>
        <a:bodyPr/>
        <a:lstStyle/>
        <a:p>
          <a:endParaRPr lang="en-US"/>
        </a:p>
      </dgm:t>
    </dgm:pt>
    <dgm:pt modelId="{4E15F33F-B8F5-4072-858D-A4DB746FC221}">
      <dgm:prSet/>
      <dgm:spPr/>
      <dgm:t>
        <a:bodyPr/>
        <a:lstStyle/>
        <a:p>
          <a:r>
            <a:rPr lang="es-ES" dirty="0"/>
            <a:t>Set-up Python </a:t>
          </a:r>
          <a:r>
            <a:rPr lang="es-ES" dirty="0" err="1"/>
            <a:t>environment</a:t>
          </a:r>
          <a:endParaRPr lang="en-US" dirty="0"/>
        </a:p>
      </dgm:t>
    </dgm:pt>
    <dgm:pt modelId="{7707C707-55A3-493B-8248-525A32C2BC2A}" type="parTrans" cxnId="{47D5B65D-ADBC-4D6C-AED4-65101B675A8C}">
      <dgm:prSet/>
      <dgm:spPr/>
      <dgm:t>
        <a:bodyPr/>
        <a:lstStyle/>
        <a:p>
          <a:endParaRPr lang="en-US"/>
        </a:p>
      </dgm:t>
    </dgm:pt>
    <dgm:pt modelId="{4B8CA5E1-D9E5-4B24-BCD6-F05DBE034608}" type="sibTrans" cxnId="{47D5B65D-ADBC-4D6C-AED4-65101B675A8C}">
      <dgm:prSet/>
      <dgm:spPr/>
      <dgm:t>
        <a:bodyPr/>
        <a:lstStyle/>
        <a:p>
          <a:endParaRPr lang="en-US"/>
        </a:p>
      </dgm:t>
    </dgm:pt>
    <dgm:pt modelId="{98A5F85C-EA6E-4B4B-862D-63F45642225A}">
      <dgm:prSet/>
      <dgm:spPr/>
      <dgm:t>
        <a:bodyPr/>
        <a:lstStyle/>
        <a:p>
          <a:r>
            <a:rPr lang="es-ES" dirty="0"/>
            <a:t>Prepare and explore </a:t>
          </a:r>
          <a:r>
            <a:rPr lang="es-ES" dirty="0" err="1"/>
            <a:t>the</a:t>
          </a:r>
          <a:r>
            <a:rPr lang="es-ES" dirty="0"/>
            <a:t> data</a:t>
          </a:r>
          <a:endParaRPr lang="en-US" dirty="0"/>
        </a:p>
      </dgm:t>
    </dgm:pt>
    <dgm:pt modelId="{0DC7B6A6-B03A-4A22-AF57-DFF822289178}" type="parTrans" cxnId="{56E7FC81-130A-4C8A-B363-CBFF9C0DBC99}">
      <dgm:prSet/>
      <dgm:spPr/>
      <dgm:t>
        <a:bodyPr/>
        <a:lstStyle/>
        <a:p>
          <a:endParaRPr lang="en-US"/>
        </a:p>
      </dgm:t>
    </dgm:pt>
    <dgm:pt modelId="{84B25CBF-9E61-41E6-8A7E-CE608983BB9C}" type="sibTrans" cxnId="{56E7FC81-130A-4C8A-B363-CBFF9C0DBC99}">
      <dgm:prSet/>
      <dgm:spPr/>
      <dgm:t>
        <a:bodyPr/>
        <a:lstStyle/>
        <a:p>
          <a:endParaRPr lang="en-US"/>
        </a:p>
      </dgm:t>
    </dgm:pt>
    <dgm:pt modelId="{1C7CE68F-5132-4866-A4F9-BAB426B88C02}" type="pres">
      <dgm:prSet presAssocID="{15F49A3D-91AF-4589-AE2E-ACEEDBFCFE1B}" presName="Name0" presStyleCnt="0">
        <dgm:presLayoutVars>
          <dgm:dir/>
          <dgm:resizeHandles val="exact"/>
        </dgm:presLayoutVars>
      </dgm:prSet>
      <dgm:spPr/>
    </dgm:pt>
    <dgm:pt modelId="{0D99E586-1D2B-47D7-8678-786C70E661EA}" type="pres">
      <dgm:prSet presAssocID="{9DC4BB78-9BA6-4BFF-846F-0B09B6595258}" presName="parTxOnly" presStyleLbl="node1" presStyleIdx="0" presStyleCnt="5">
        <dgm:presLayoutVars>
          <dgm:bulletEnabled val="1"/>
        </dgm:presLayoutVars>
      </dgm:prSet>
      <dgm:spPr/>
    </dgm:pt>
    <dgm:pt modelId="{0058F9B6-DA9B-40BD-A286-11949A84186C}" type="pres">
      <dgm:prSet presAssocID="{55AAE638-12A6-4DD8-B652-9B7CAFB33626}" presName="parSpace" presStyleCnt="0"/>
      <dgm:spPr/>
    </dgm:pt>
    <dgm:pt modelId="{FA860820-BF0E-4E80-A4A1-CFDE863A8ADF}" type="pres">
      <dgm:prSet presAssocID="{4E15F33F-B8F5-4072-858D-A4DB746FC221}" presName="parTxOnly" presStyleLbl="node1" presStyleIdx="1" presStyleCnt="5">
        <dgm:presLayoutVars>
          <dgm:bulletEnabled val="1"/>
        </dgm:presLayoutVars>
      </dgm:prSet>
      <dgm:spPr/>
    </dgm:pt>
    <dgm:pt modelId="{704FAAC0-AC76-457E-9291-F050C563CC7D}" type="pres">
      <dgm:prSet presAssocID="{4B8CA5E1-D9E5-4B24-BCD6-F05DBE034608}" presName="parSpace" presStyleCnt="0"/>
      <dgm:spPr/>
    </dgm:pt>
    <dgm:pt modelId="{239D4913-32EE-4C14-933B-0D8AE5BDA803}" type="pres">
      <dgm:prSet presAssocID="{98A5F85C-EA6E-4B4B-862D-63F45642225A}" presName="parTxOnly" presStyleLbl="node1" presStyleIdx="2" presStyleCnt="5">
        <dgm:presLayoutVars>
          <dgm:bulletEnabled val="1"/>
        </dgm:presLayoutVars>
      </dgm:prSet>
      <dgm:spPr/>
    </dgm:pt>
    <dgm:pt modelId="{550D99E6-4EB6-4EC3-A1F5-8F8188401572}" type="pres">
      <dgm:prSet presAssocID="{84B25CBF-9E61-41E6-8A7E-CE608983BB9C}" presName="parSpace" presStyleCnt="0"/>
      <dgm:spPr/>
    </dgm:pt>
    <dgm:pt modelId="{D0B373C0-F3C7-4F9A-AEA1-DE1F3648C116}" type="pres">
      <dgm:prSet presAssocID="{F4CAA67A-F9FE-4AE2-A882-616C50FDAE3C}" presName="parTxOnly" presStyleLbl="node1" presStyleIdx="3" presStyleCnt="5">
        <dgm:presLayoutVars>
          <dgm:bulletEnabled val="1"/>
        </dgm:presLayoutVars>
      </dgm:prSet>
      <dgm:spPr/>
    </dgm:pt>
    <dgm:pt modelId="{B6610B69-DF28-403B-9A0A-C3F3E41536CE}" type="pres">
      <dgm:prSet presAssocID="{A9F56DA9-F0AE-44F2-A0E5-A2FF28585B73}" presName="parSpace" presStyleCnt="0"/>
      <dgm:spPr/>
    </dgm:pt>
    <dgm:pt modelId="{5165E5E1-6CFA-497F-91CE-C55C062F1309}" type="pres">
      <dgm:prSet presAssocID="{769C0A76-383E-4BEC-98B2-95F9C472CAE1}" presName="parTxOnly" presStyleLbl="node1" presStyleIdx="4" presStyleCnt="5">
        <dgm:presLayoutVars>
          <dgm:bulletEnabled val="1"/>
        </dgm:presLayoutVars>
      </dgm:prSet>
      <dgm:spPr/>
    </dgm:pt>
  </dgm:ptLst>
  <dgm:cxnLst>
    <dgm:cxn modelId="{2C3E5D15-22C5-4641-8F72-B9235F343406}" srcId="{15F49A3D-91AF-4589-AE2E-ACEEDBFCFE1B}" destId="{769C0A76-383E-4BEC-98B2-95F9C472CAE1}" srcOrd="4" destOrd="0" parTransId="{F624BAB5-9B45-4AB4-9E06-1D4C0CDB2BDB}" sibTransId="{974CC78B-0443-45C1-9683-E14FBF9E9E7C}"/>
    <dgm:cxn modelId="{2801F51E-C847-44B1-962D-ADBFFF1F8485}" srcId="{15F49A3D-91AF-4589-AE2E-ACEEDBFCFE1B}" destId="{F4CAA67A-F9FE-4AE2-A882-616C50FDAE3C}" srcOrd="3" destOrd="0" parTransId="{0091C831-8E0E-45B0-9CF7-E68D9B2FA289}" sibTransId="{A9F56DA9-F0AE-44F2-A0E5-A2FF28585B73}"/>
    <dgm:cxn modelId="{8956613C-E9D1-44BE-883F-57FD9981025C}" type="presOf" srcId="{F4CAA67A-F9FE-4AE2-A882-616C50FDAE3C}" destId="{D0B373C0-F3C7-4F9A-AEA1-DE1F3648C116}" srcOrd="0" destOrd="0" presId="urn:microsoft.com/office/officeart/2005/8/layout/hChevron3"/>
    <dgm:cxn modelId="{47D5B65D-ADBC-4D6C-AED4-65101B675A8C}" srcId="{15F49A3D-91AF-4589-AE2E-ACEEDBFCFE1B}" destId="{4E15F33F-B8F5-4072-858D-A4DB746FC221}" srcOrd="1" destOrd="0" parTransId="{7707C707-55A3-493B-8248-525A32C2BC2A}" sibTransId="{4B8CA5E1-D9E5-4B24-BCD6-F05DBE034608}"/>
    <dgm:cxn modelId="{72C8564C-76FC-4B7D-914E-8EF32C0317B2}" type="presOf" srcId="{98A5F85C-EA6E-4B4B-862D-63F45642225A}" destId="{239D4913-32EE-4C14-933B-0D8AE5BDA803}" srcOrd="0" destOrd="0" presId="urn:microsoft.com/office/officeart/2005/8/layout/hChevron3"/>
    <dgm:cxn modelId="{8CAF887B-D2EA-49BB-A4B2-F333FEB49037}" srcId="{15F49A3D-91AF-4589-AE2E-ACEEDBFCFE1B}" destId="{9DC4BB78-9BA6-4BFF-846F-0B09B6595258}" srcOrd="0" destOrd="0" parTransId="{C94A9189-C45B-4060-BF9C-317F638D438D}" sibTransId="{55AAE638-12A6-4DD8-B652-9B7CAFB33626}"/>
    <dgm:cxn modelId="{56E7FC81-130A-4C8A-B363-CBFF9C0DBC99}" srcId="{15F49A3D-91AF-4589-AE2E-ACEEDBFCFE1B}" destId="{98A5F85C-EA6E-4B4B-862D-63F45642225A}" srcOrd="2" destOrd="0" parTransId="{0DC7B6A6-B03A-4A22-AF57-DFF822289178}" sibTransId="{84B25CBF-9E61-41E6-8A7E-CE608983BB9C}"/>
    <dgm:cxn modelId="{574E4C93-D8A7-4FEC-A113-4FDE1F9D4528}" type="presOf" srcId="{9DC4BB78-9BA6-4BFF-846F-0B09B6595258}" destId="{0D99E586-1D2B-47D7-8678-786C70E661EA}" srcOrd="0" destOrd="0" presId="urn:microsoft.com/office/officeart/2005/8/layout/hChevron3"/>
    <dgm:cxn modelId="{A35600A4-C4CD-44AF-BA5A-58881CEC8A89}" type="presOf" srcId="{769C0A76-383E-4BEC-98B2-95F9C472CAE1}" destId="{5165E5E1-6CFA-497F-91CE-C55C062F1309}" srcOrd="0" destOrd="0" presId="urn:microsoft.com/office/officeart/2005/8/layout/hChevron3"/>
    <dgm:cxn modelId="{84351FDD-9919-44AF-ADD0-414C12E8A1C8}" type="presOf" srcId="{4E15F33F-B8F5-4072-858D-A4DB746FC221}" destId="{FA860820-BF0E-4E80-A4A1-CFDE863A8ADF}" srcOrd="0" destOrd="0" presId="urn:microsoft.com/office/officeart/2005/8/layout/hChevron3"/>
    <dgm:cxn modelId="{56B6B6F8-D51B-45CF-86FA-CB4CD5F06910}" type="presOf" srcId="{15F49A3D-91AF-4589-AE2E-ACEEDBFCFE1B}" destId="{1C7CE68F-5132-4866-A4F9-BAB426B88C02}" srcOrd="0" destOrd="0" presId="urn:microsoft.com/office/officeart/2005/8/layout/hChevron3"/>
    <dgm:cxn modelId="{379101F6-46C8-4FE8-A6AE-2C1A6CDF9125}" type="presParOf" srcId="{1C7CE68F-5132-4866-A4F9-BAB426B88C02}" destId="{0D99E586-1D2B-47D7-8678-786C70E661EA}" srcOrd="0" destOrd="0" presId="urn:microsoft.com/office/officeart/2005/8/layout/hChevron3"/>
    <dgm:cxn modelId="{AB699763-8CED-4F93-B250-C5D8B0523B52}" type="presParOf" srcId="{1C7CE68F-5132-4866-A4F9-BAB426B88C02}" destId="{0058F9B6-DA9B-40BD-A286-11949A84186C}" srcOrd="1" destOrd="0" presId="urn:microsoft.com/office/officeart/2005/8/layout/hChevron3"/>
    <dgm:cxn modelId="{1AB40637-6A82-444E-B701-0A73AC883188}" type="presParOf" srcId="{1C7CE68F-5132-4866-A4F9-BAB426B88C02}" destId="{FA860820-BF0E-4E80-A4A1-CFDE863A8ADF}" srcOrd="2" destOrd="0" presId="urn:microsoft.com/office/officeart/2005/8/layout/hChevron3"/>
    <dgm:cxn modelId="{AC4F07A8-E108-4264-A0FD-5BCF2D0E2F9D}" type="presParOf" srcId="{1C7CE68F-5132-4866-A4F9-BAB426B88C02}" destId="{704FAAC0-AC76-457E-9291-F050C563CC7D}" srcOrd="3" destOrd="0" presId="urn:microsoft.com/office/officeart/2005/8/layout/hChevron3"/>
    <dgm:cxn modelId="{F3532829-D22D-4BEC-9B65-C44EB326CC99}" type="presParOf" srcId="{1C7CE68F-5132-4866-A4F9-BAB426B88C02}" destId="{239D4913-32EE-4C14-933B-0D8AE5BDA803}" srcOrd="4" destOrd="0" presId="urn:microsoft.com/office/officeart/2005/8/layout/hChevron3"/>
    <dgm:cxn modelId="{AEB5B98A-090F-4F33-BC23-FDC3C35E2719}" type="presParOf" srcId="{1C7CE68F-5132-4866-A4F9-BAB426B88C02}" destId="{550D99E6-4EB6-4EC3-A1F5-8F8188401572}" srcOrd="5" destOrd="0" presId="urn:microsoft.com/office/officeart/2005/8/layout/hChevron3"/>
    <dgm:cxn modelId="{2CFF1942-274B-4614-BF5F-574CE441E2B9}" type="presParOf" srcId="{1C7CE68F-5132-4866-A4F9-BAB426B88C02}" destId="{D0B373C0-F3C7-4F9A-AEA1-DE1F3648C116}" srcOrd="6" destOrd="0" presId="urn:microsoft.com/office/officeart/2005/8/layout/hChevron3"/>
    <dgm:cxn modelId="{548D4919-E5EB-4B40-BB79-7C96CEC171B5}" type="presParOf" srcId="{1C7CE68F-5132-4866-A4F9-BAB426B88C02}" destId="{B6610B69-DF28-403B-9A0A-C3F3E41536CE}" srcOrd="7" destOrd="0" presId="urn:microsoft.com/office/officeart/2005/8/layout/hChevron3"/>
    <dgm:cxn modelId="{44A7A7C7-EA7A-4609-BC60-3EE4DFFF593C}" type="presParOf" srcId="{1C7CE68F-5132-4866-A4F9-BAB426B88C02}" destId="{5165E5E1-6CFA-497F-91CE-C55C062F1309}"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9E586-1D2B-47D7-8678-786C70E661EA}">
      <dsp:nvSpPr>
        <dsp:cNvPr id="0" name=""/>
        <dsp:cNvSpPr/>
      </dsp:nvSpPr>
      <dsp:spPr>
        <a:xfrm>
          <a:off x="1269" y="332222"/>
          <a:ext cx="2475461" cy="990184"/>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s-ES" sz="2000" kern="1200" dirty="0"/>
            <a:t>Plan </a:t>
          </a:r>
          <a:endParaRPr lang="en-US" sz="2000" kern="1200" dirty="0"/>
        </a:p>
      </dsp:txBody>
      <dsp:txXfrm>
        <a:off x="1269" y="332222"/>
        <a:ext cx="2227915" cy="990184"/>
      </dsp:txXfrm>
    </dsp:sp>
    <dsp:sp modelId="{FA860820-BF0E-4E80-A4A1-CFDE863A8ADF}">
      <dsp:nvSpPr>
        <dsp:cNvPr id="0" name=""/>
        <dsp:cNvSpPr/>
      </dsp:nvSpPr>
      <dsp:spPr>
        <a:xfrm>
          <a:off x="1981639" y="332222"/>
          <a:ext cx="2475461" cy="99018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s-ES" sz="2000" kern="1200" dirty="0"/>
            <a:t>Set-up Python </a:t>
          </a:r>
          <a:r>
            <a:rPr lang="es-ES" sz="2000" kern="1200" dirty="0" err="1"/>
            <a:t>environment</a:t>
          </a:r>
          <a:endParaRPr lang="en-US" sz="2000" kern="1200" dirty="0"/>
        </a:p>
      </dsp:txBody>
      <dsp:txXfrm>
        <a:off x="2476731" y="332222"/>
        <a:ext cx="1485277" cy="990184"/>
      </dsp:txXfrm>
    </dsp:sp>
    <dsp:sp modelId="{239D4913-32EE-4C14-933B-0D8AE5BDA803}">
      <dsp:nvSpPr>
        <dsp:cNvPr id="0" name=""/>
        <dsp:cNvSpPr/>
      </dsp:nvSpPr>
      <dsp:spPr>
        <a:xfrm>
          <a:off x="3962008" y="332222"/>
          <a:ext cx="2475461" cy="990184"/>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s-ES" sz="2000" kern="1200" dirty="0"/>
            <a:t>Prepare and explore </a:t>
          </a:r>
          <a:r>
            <a:rPr lang="es-ES" sz="2000" kern="1200" dirty="0" err="1"/>
            <a:t>the</a:t>
          </a:r>
          <a:r>
            <a:rPr lang="es-ES" sz="2000" kern="1200" dirty="0"/>
            <a:t> data</a:t>
          </a:r>
          <a:endParaRPr lang="en-US" sz="2000" kern="1200" dirty="0"/>
        </a:p>
      </dsp:txBody>
      <dsp:txXfrm>
        <a:off x="4457100" y="332222"/>
        <a:ext cx="1485277" cy="990184"/>
      </dsp:txXfrm>
    </dsp:sp>
    <dsp:sp modelId="{D0B373C0-F3C7-4F9A-AEA1-DE1F3648C116}">
      <dsp:nvSpPr>
        <dsp:cNvPr id="0" name=""/>
        <dsp:cNvSpPr/>
      </dsp:nvSpPr>
      <dsp:spPr>
        <a:xfrm>
          <a:off x="5942378" y="332222"/>
          <a:ext cx="2475461" cy="990184"/>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s-ES" sz="2000" kern="1200" dirty="0" err="1"/>
            <a:t>Build</a:t>
          </a:r>
          <a:r>
            <a:rPr lang="es-ES" sz="2000" kern="1200" dirty="0"/>
            <a:t> and </a:t>
          </a:r>
          <a:r>
            <a:rPr lang="es-ES" sz="2000" kern="1200" dirty="0" err="1"/>
            <a:t>evaluate</a:t>
          </a:r>
          <a:r>
            <a:rPr lang="es-ES" sz="2000" kern="1200" dirty="0"/>
            <a:t> </a:t>
          </a:r>
          <a:r>
            <a:rPr lang="es-ES" sz="2000" kern="1200" dirty="0" err="1"/>
            <a:t>models</a:t>
          </a:r>
          <a:endParaRPr lang="en-US" sz="2000" kern="1200" dirty="0"/>
        </a:p>
      </dsp:txBody>
      <dsp:txXfrm>
        <a:off x="6437470" y="332222"/>
        <a:ext cx="1485277" cy="990184"/>
      </dsp:txXfrm>
    </dsp:sp>
    <dsp:sp modelId="{5165E5E1-6CFA-497F-91CE-C55C062F1309}">
      <dsp:nvSpPr>
        <dsp:cNvPr id="0" name=""/>
        <dsp:cNvSpPr/>
      </dsp:nvSpPr>
      <dsp:spPr>
        <a:xfrm>
          <a:off x="7922747" y="332222"/>
          <a:ext cx="2475461" cy="990184"/>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s-ES" sz="2000" kern="1200" dirty="0"/>
            <a:t>Project </a:t>
          </a:r>
          <a:r>
            <a:rPr lang="es-ES" sz="2000" kern="1200" dirty="0" err="1"/>
            <a:t>closure</a:t>
          </a:r>
          <a:endParaRPr lang="en-US" sz="2000" kern="1200" dirty="0"/>
        </a:p>
      </dsp:txBody>
      <dsp:txXfrm>
        <a:off x="8417839" y="332222"/>
        <a:ext cx="1485277" cy="99018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0CF4-CFF4-4A91-B1D6-61DAFAC01F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BFF3EB-B134-40FB-88C9-0B8B6519A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CD3A6C-49EC-4805-91C5-98D24F8A531B}"/>
              </a:ext>
            </a:extLst>
          </p:cNvPr>
          <p:cNvSpPr>
            <a:spLocks noGrp="1"/>
          </p:cNvSpPr>
          <p:nvPr>
            <p:ph type="dt" sz="half" idx="10"/>
          </p:nvPr>
        </p:nvSpPr>
        <p:spPr/>
        <p:txBody>
          <a:bodyPr/>
          <a:lstStyle/>
          <a:p>
            <a:fld id="{47401424-C080-432E-94C2-A22C6D376263}" type="datetimeFigureOut">
              <a:rPr lang="en-US" smtClean="0"/>
              <a:t>3/5/2020</a:t>
            </a:fld>
            <a:endParaRPr lang="en-US"/>
          </a:p>
        </p:txBody>
      </p:sp>
      <p:sp>
        <p:nvSpPr>
          <p:cNvPr id="5" name="Footer Placeholder 4">
            <a:extLst>
              <a:ext uri="{FF2B5EF4-FFF2-40B4-BE49-F238E27FC236}">
                <a16:creationId xmlns:a16="http://schemas.microsoft.com/office/drawing/2014/main" id="{672A3767-1D87-4094-A1AD-631D00502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430CC-6ADD-47D2-8490-CD59406ACA6B}"/>
              </a:ext>
            </a:extLst>
          </p:cNvPr>
          <p:cNvSpPr>
            <a:spLocks noGrp="1"/>
          </p:cNvSpPr>
          <p:nvPr>
            <p:ph type="sldNum" sz="quarter" idx="12"/>
          </p:nvPr>
        </p:nvSpPr>
        <p:spPr/>
        <p:txBody>
          <a:bodyPr/>
          <a:lstStyle/>
          <a:p>
            <a:fld id="{465214A3-3CDB-431C-AA12-78ED92B61CDD}" type="slidenum">
              <a:rPr lang="en-US" smtClean="0"/>
              <a:t>‹#›</a:t>
            </a:fld>
            <a:endParaRPr lang="en-US"/>
          </a:p>
        </p:txBody>
      </p:sp>
    </p:spTree>
    <p:extLst>
      <p:ext uri="{BB962C8B-B14F-4D97-AF65-F5344CB8AC3E}">
        <p14:creationId xmlns:p14="http://schemas.microsoft.com/office/powerpoint/2010/main" val="387362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9117-9C67-445A-977B-E53CF7A3AB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FD47B5-7978-41BF-9389-433303C65E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A3D77-8D04-484D-A27A-7F70AFD814D1}"/>
              </a:ext>
            </a:extLst>
          </p:cNvPr>
          <p:cNvSpPr>
            <a:spLocks noGrp="1"/>
          </p:cNvSpPr>
          <p:nvPr>
            <p:ph type="dt" sz="half" idx="10"/>
          </p:nvPr>
        </p:nvSpPr>
        <p:spPr/>
        <p:txBody>
          <a:bodyPr/>
          <a:lstStyle/>
          <a:p>
            <a:fld id="{47401424-C080-432E-94C2-A22C6D376263}" type="datetimeFigureOut">
              <a:rPr lang="en-US" smtClean="0"/>
              <a:t>3/5/2020</a:t>
            </a:fld>
            <a:endParaRPr lang="en-US"/>
          </a:p>
        </p:txBody>
      </p:sp>
      <p:sp>
        <p:nvSpPr>
          <p:cNvPr id="5" name="Footer Placeholder 4">
            <a:extLst>
              <a:ext uri="{FF2B5EF4-FFF2-40B4-BE49-F238E27FC236}">
                <a16:creationId xmlns:a16="http://schemas.microsoft.com/office/drawing/2014/main" id="{06C62FB5-6522-4FC9-A157-F8BA4237A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96EC3-62DA-462D-BFD4-EAB294485102}"/>
              </a:ext>
            </a:extLst>
          </p:cNvPr>
          <p:cNvSpPr>
            <a:spLocks noGrp="1"/>
          </p:cNvSpPr>
          <p:nvPr>
            <p:ph type="sldNum" sz="quarter" idx="12"/>
          </p:nvPr>
        </p:nvSpPr>
        <p:spPr/>
        <p:txBody>
          <a:bodyPr/>
          <a:lstStyle/>
          <a:p>
            <a:fld id="{465214A3-3CDB-431C-AA12-78ED92B61CDD}" type="slidenum">
              <a:rPr lang="en-US" smtClean="0"/>
              <a:t>‹#›</a:t>
            </a:fld>
            <a:endParaRPr lang="en-US"/>
          </a:p>
        </p:txBody>
      </p:sp>
    </p:spTree>
    <p:extLst>
      <p:ext uri="{BB962C8B-B14F-4D97-AF65-F5344CB8AC3E}">
        <p14:creationId xmlns:p14="http://schemas.microsoft.com/office/powerpoint/2010/main" val="380555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EA4F9D-C75D-412C-BE0B-EF224F29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DF5E17-2E67-455A-9A37-9A8A839094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06B48-7E5A-401D-A42D-9A2B3D80DC36}"/>
              </a:ext>
            </a:extLst>
          </p:cNvPr>
          <p:cNvSpPr>
            <a:spLocks noGrp="1"/>
          </p:cNvSpPr>
          <p:nvPr>
            <p:ph type="dt" sz="half" idx="10"/>
          </p:nvPr>
        </p:nvSpPr>
        <p:spPr/>
        <p:txBody>
          <a:bodyPr/>
          <a:lstStyle/>
          <a:p>
            <a:fld id="{47401424-C080-432E-94C2-A22C6D376263}" type="datetimeFigureOut">
              <a:rPr lang="en-US" smtClean="0"/>
              <a:t>3/5/2020</a:t>
            </a:fld>
            <a:endParaRPr lang="en-US"/>
          </a:p>
        </p:txBody>
      </p:sp>
      <p:sp>
        <p:nvSpPr>
          <p:cNvPr id="5" name="Footer Placeholder 4">
            <a:extLst>
              <a:ext uri="{FF2B5EF4-FFF2-40B4-BE49-F238E27FC236}">
                <a16:creationId xmlns:a16="http://schemas.microsoft.com/office/drawing/2014/main" id="{4E735995-E753-40A6-AE02-A69586465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3B3A9-3A7C-4DDA-A49A-F873D38E7D26}"/>
              </a:ext>
            </a:extLst>
          </p:cNvPr>
          <p:cNvSpPr>
            <a:spLocks noGrp="1"/>
          </p:cNvSpPr>
          <p:nvPr>
            <p:ph type="sldNum" sz="quarter" idx="12"/>
          </p:nvPr>
        </p:nvSpPr>
        <p:spPr/>
        <p:txBody>
          <a:bodyPr/>
          <a:lstStyle/>
          <a:p>
            <a:fld id="{465214A3-3CDB-431C-AA12-78ED92B61CDD}" type="slidenum">
              <a:rPr lang="en-US" smtClean="0"/>
              <a:t>‹#›</a:t>
            </a:fld>
            <a:endParaRPr lang="en-US"/>
          </a:p>
        </p:txBody>
      </p:sp>
    </p:spTree>
    <p:extLst>
      <p:ext uri="{BB962C8B-B14F-4D97-AF65-F5344CB8AC3E}">
        <p14:creationId xmlns:p14="http://schemas.microsoft.com/office/powerpoint/2010/main" val="300051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AAD7-77FB-42E3-9BEC-1FCFCB969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6CEFB1-2E32-4179-8B30-F8BF316BF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ABF45-0E2A-44C2-88BF-CED7E6D8A735}"/>
              </a:ext>
            </a:extLst>
          </p:cNvPr>
          <p:cNvSpPr>
            <a:spLocks noGrp="1"/>
          </p:cNvSpPr>
          <p:nvPr>
            <p:ph type="dt" sz="half" idx="10"/>
          </p:nvPr>
        </p:nvSpPr>
        <p:spPr/>
        <p:txBody>
          <a:bodyPr/>
          <a:lstStyle/>
          <a:p>
            <a:fld id="{47401424-C080-432E-94C2-A22C6D376263}" type="datetimeFigureOut">
              <a:rPr lang="en-US" smtClean="0"/>
              <a:t>3/5/2020</a:t>
            </a:fld>
            <a:endParaRPr lang="en-US"/>
          </a:p>
        </p:txBody>
      </p:sp>
      <p:sp>
        <p:nvSpPr>
          <p:cNvPr id="5" name="Footer Placeholder 4">
            <a:extLst>
              <a:ext uri="{FF2B5EF4-FFF2-40B4-BE49-F238E27FC236}">
                <a16:creationId xmlns:a16="http://schemas.microsoft.com/office/drawing/2014/main" id="{285FED8C-E12B-42C0-9256-C31D6FECF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B54A1-93F5-4A16-AE90-A1C1B1B623EA}"/>
              </a:ext>
            </a:extLst>
          </p:cNvPr>
          <p:cNvSpPr>
            <a:spLocks noGrp="1"/>
          </p:cNvSpPr>
          <p:nvPr>
            <p:ph type="sldNum" sz="quarter" idx="12"/>
          </p:nvPr>
        </p:nvSpPr>
        <p:spPr/>
        <p:txBody>
          <a:bodyPr/>
          <a:lstStyle/>
          <a:p>
            <a:fld id="{465214A3-3CDB-431C-AA12-78ED92B61CDD}" type="slidenum">
              <a:rPr lang="en-US" smtClean="0"/>
              <a:t>‹#›</a:t>
            </a:fld>
            <a:endParaRPr lang="en-US"/>
          </a:p>
        </p:txBody>
      </p:sp>
    </p:spTree>
    <p:extLst>
      <p:ext uri="{BB962C8B-B14F-4D97-AF65-F5344CB8AC3E}">
        <p14:creationId xmlns:p14="http://schemas.microsoft.com/office/powerpoint/2010/main" val="18357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AFD4-127C-43F1-B72E-E62F9CDE4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AD52AF-C03F-4D04-958C-F0CA2B9B8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244A2-DB33-43BA-900E-701D72E17F6A}"/>
              </a:ext>
            </a:extLst>
          </p:cNvPr>
          <p:cNvSpPr>
            <a:spLocks noGrp="1"/>
          </p:cNvSpPr>
          <p:nvPr>
            <p:ph type="dt" sz="half" idx="10"/>
          </p:nvPr>
        </p:nvSpPr>
        <p:spPr/>
        <p:txBody>
          <a:bodyPr/>
          <a:lstStyle/>
          <a:p>
            <a:fld id="{47401424-C080-432E-94C2-A22C6D376263}" type="datetimeFigureOut">
              <a:rPr lang="en-US" smtClean="0"/>
              <a:t>3/5/2020</a:t>
            </a:fld>
            <a:endParaRPr lang="en-US"/>
          </a:p>
        </p:txBody>
      </p:sp>
      <p:sp>
        <p:nvSpPr>
          <p:cNvPr id="5" name="Footer Placeholder 4">
            <a:extLst>
              <a:ext uri="{FF2B5EF4-FFF2-40B4-BE49-F238E27FC236}">
                <a16:creationId xmlns:a16="http://schemas.microsoft.com/office/drawing/2014/main" id="{84FAB944-4E2D-45DB-A3CE-155119F67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ADC91-F78F-47D6-B5D0-5CF9D783EBFC}"/>
              </a:ext>
            </a:extLst>
          </p:cNvPr>
          <p:cNvSpPr>
            <a:spLocks noGrp="1"/>
          </p:cNvSpPr>
          <p:nvPr>
            <p:ph type="sldNum" sz="quarter" idx="12"/>
          </p:nvPr>
        </p:nvSpPr>
        <p:spPr/>
        <p:txBody>
          <a:bodyPr/>
          <a:lstStyle/>
          <a:p>
            <a:fld id="{465214A3-3CDB-431C-AA12-78ED92B61CDD}" type="slidenum">
              <a:rPr lang="en-US" smtClean="0"/>
              <a:t>‹#›</a:t>
            </a:fld>
            <a:endParaRPr lang="en-US"/>
          </a:p>
        </p:txBody>
      </p:sp>
    </p:spTree>
    <p:extLst>
      <p:ext uri="{BB962C8B-B14F-4D97-AF65-F5344CB8AC3E}">
        <p14:creationId xmlns:p14="http://schemas.microsoft.com/office/powerpoint/2010/main" val="423695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8EEC-F61C-4D82-B589-076D1A074F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C92C58-733D-49E5-813D-20F6C53377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996DA1-D53D-4A7E-A744-AB4BACCBF7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A648B7-FBA8-43BC-A6A0-4A0D49F74283}"/>
              </a:ext>
            </a:extLst>
          </p:cNvPr>
          <p:cNvSpPr>
            <a:spLocks noGrp="1"/>
          </p:cNvSpPr>
          <p:nvPr>
            <p:ph type="dt" sz="half" idx="10"/>
          </p:nvPr>
        </p:nvSpPr>
        <p:spPr/>
        <p:txBody>
          <a:bodyPr/>
          <a:lstStyle/>
          <a:p>
            <a:fld id="{47401424-C080-432E-94C2-A22C6D376263}" type="datetimeFigureOut">
              <a:rPr lang="en-US" smtClean="0"/>
              <a:t>3/5/2020</a:t>
            </a:fld>
            <a:endParaRPr lang="en-US"/>
          </a:p>
        </p:txBody>
      </p:sp>
      <p:sp>
        <p:nvSpPr>
          <p:cNvPr id="6" name="Footer Placeholder 5">
            <a:extLst>
              <a:ext uri="{FF2B5EF4-FFF2-40B4-BE49-F238E27FC236}">
                <a16:creationId xmlns:a16="http://schemas.microsoft.com/office/drawing/2014/main" id="{F091C323-6F7A-4C81-994C-66D2D4A9C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74911-F652-4058-B30C-EEF56CC72352}"/>
              </a:ext>
            </a:extLst>
          </p:cNvPr>
          <p:cNvSpPr>
            <a:spLocks noGrp="1"/>
          </p:cNvSpPr>
          <p:nvPr>
            <p:ph type="sldNum" sz="quarter" idx="12"/>
          </p:nvPr>
        </p:nvSpPr>
        <p:spPr/>
        <p:txBody>
          <a:bodyPr/>
          <a:lstStyle/>
          <a:p>
            <a:fld id="{465214A3-3CDB-431C-AA12-78ED92B61CDD}" type="slidenum">
              <a:rPr lang="en-US" smtClean="0"/>
              <a:t>‹#›</a:t>
            </a:fld>
            <a:endParaRPr lang="en-US"/>
          </a:p>
        </p:txBody>
      </p:sp>
    </p:spTree>
    <p:extLst>
      <p:ext uri="{BB962C8B-B14F-4D97-AF65-F5344CB8AC3E}">
        <p14:creationId xmlns:p14="http://schemas.microsoft.com/office/powerpoint/2010/main" val="268241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7DC5B-64C3-401A-B710-AA84AB0016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6ABC2E-F699-4624-8C84-C50BECEE1A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A8745-EFEE-4FEA-ABC1-44B5DAA8BD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78EC19-7E09-4ED6-98BD-B29369DAE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1B96F-820F-4279-85B3-59FB98C209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70DCC8-AF3A-4903-8C51-72F0E9D16FBD}"/>
              </a:ext>
            </a:extLst>
          </p:cNvPr>
          <p:cNvSpPr>
            <a:spLocks noGrp="1"/>
          </p:cNvSpPr>
          <p:nvPr>
            <p:ph type="dt" sz="half" idx="10"/>
          </p:nvPr>
        </p:nvSpPr>
        <p:spPr/>
        <p:txBody>
          <a:bodyPr/>
          <a:lstStyle/>
          <a:p>
            <a:fld id="{47401424-C080-432E-94C2-A22C6D376263}" type="datetimeFigureOut">
              <a:rPr lang="en-US" smtClean="0"/>
              <a:t>3/5/2020</a:t>
            </a:fld>
            <a:endParaRPr lang="en-US"/>
          </a:p>
        </p:txBody>
      </p:sp>
      <p:sp>
        <p:nvSpPr>
          <p:cNvPr id="8" name="Footer Placeholder 7">
            <a:extLst>
              <a:ext uri="{FF2B5EF4-FFF2-40B4-BE49-F238E27FC236}">
                <a16:creationId xmlns:a16="http://schemas.microsoft.com/office/drawing/2014/main" id="{FEFFD65B-6464-4270-85BC-84839C53E8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08DB05-3AAA-420B-B953-024B9C0329F7}"/>
              </a:ext>
            </a:extLst>
          </p:cNvPr>
          <p:cNvSpPr>
            <a:spLocks noGrp="1"/>
          </p:cNvSpPr>
          <p:nvPr>
            <p:ph type="sldNum" sz="quarter" idx="12"/>
          </p:nvPr>
        </p:nvSpPr>
        <p:spPr/>
        <p:txBody>
          <a:bodyPr/>
          <a:lstStyle/>
          <a:p>
            <a:fld id="{465214A3-3CDB-431C-AA12-78ED92B61CDD}" type="slidenum">
              <a:rPr lang="en-US" smtClean="0"/>
              <a:t>‹#›</a:t>
            </a:fld>
            <a:endParaRPr lang="en-US"/>
          </a:p>
        </p:txBody>
      </p:sp>
    </p:spTree>
    <p:extLst>
      <p:ext uri="{BB962C8B-B14F-4D97-AF65-F5344CB8AC3E}">
        <p14:creationId xmlns:p14="http://schemas.microsoft.com/office/powerpoint/2010/main" val="119788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699B-48F0-4B9D-BEC7-81EBD99D89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FD8A93-AB31-4178-90DA-4D76CC5DA129}"/>
              </a:ext>
            </a:extLst>
          </p:cNvPr>
          <p:cNvSpPr>
            <a:spLocks noGrp="1"/>
          </p:cNvSpPr>
          <p:nvPr>
            <p:ph type="dt" sz="half" idx="10"/>
          </p:nvPr>
        </p:nvSpPr>
        <p:spPr/>
        <p:txBody>
          <a:bodyPr/>
          <a:lstStyle/>
          <a:p>
            <a:fld id="{47401424-C080-432E-94C2-A22C6D376263}" type="datetimeFigureOut">
              <a:rPr lang="en-US" smtClean="0"/>
              <a:t>3/5/2020</a:t>
            </a:fld>
            <a:endParaRPr lang="en-US"/>
          </a:p>
        </p:txBody>
      </p:sp>
      <p:sp>
        <p:nvSpPr>
          <p:cNvPr id="4" name="Footer Placeholder 3">
            <a:extLst>
              <a:ext uri="{FF2B5EF4-FFF2-40B4-BE49-F238E27FC236}">
                <a16:creationId xmlns:a16="http://schemas.microsoft.com/office/drawing/2014/main" id="{DBB02B44-63D6-459B-BB9E-A2EC445CD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622D8-98EE-4E7D-9E90-F6C4F752ECB1}"/>
              </a:ext>
            </a:extLst>
          </p:cNvPr>
          <p:cNvSpPr>
            <a:spLocks noGrp="1"/>
          </p:cNvSpPr>
          <p:nvPr>
            <p:ph type="sldNum" sz="quarter" idx="12"/>
          </p:nvPr>
        </p:nvSpPr>
        <p:spPr/>
        <p:txBody>
          <a:bodyPr/>
          <a:lstStyle/>
          <a:p>
            <a:fld id="{465214A3-3CDB-431C-AA12-78ED92B61CDD}" type="slidenum">
              <a:rPr lang="en-US" smtClean="0"/>
              <a:t>‹#›</a:t>
            </a:fld>
            <a:endParaRPr lang="en-US"/>
          </a:p>
        </p:txBody>
      </p:sp>
    </p:spTree>
    <p:extLst>
      <p:ext uri="{BB962C8B-B14F-4D97-AF65-F5344CB8AC3E}">
        <p14:creationId xmlns:p14="http://schemas.microsoft.com/office/powerpoint/2010/main" val="164183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52CCF8-5E92-4B8F-BC42-F8B618701335}"/>
              </a:ext>
            </a:extLst>
          </p:cNvPr>
          <p:cNvSpPr>
            <a:spLocks noGrp="1"/>
          </p:cNvSpPr>
          <p:nvPr>
            <p:ph type="dt" sz="half" idx="10"/>
          </p:nvPr>
        </p:nvSpPr>
        <p:spPr/>
        <p:txBody>
          <a:bodyPr/>
          <a:lstStyle/>
          <a:p>
            <a:fld id="{47401424-C080-432E-94C2-A22C6D376263}" type="datetimeFigureOut">
              <a:rPr lang="en-US" smtClean="0"/>
              <a:t>3/5/2020</a:t>
            </a:fld>
            <a:endParaRPr lang="en-US"/>
          </a:p>
        </p:txBody>
      </p:sp>
      <p:sp>
        <p:nvSpPr>
          <p:cNvPr id="3" name="Footer Placeholder 2">
            <a:extLst>
              <a:ext uri="{FF2B5EF4-FFF2-40B4-BE49-F238E27FC236}">
                <a16:creationId xmlns:a16="http://schemas.microsoft.com/office/drawing/2014/main" id="{9E78A6D9-A2E4-4637-840F-939EFDC9EA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8CD388-DBE2-4AF9-90E9-807344BC77C1}"/>
              </a:ext>
            </a:extLst>
          </p:cNvPr>
          <p:cNvSpPr>
            <a:spLocks noGrp="1"/>
          </p:cNvSpPr>
          <p:nvPr>
            <p:ph type="sldNum" sz="quarter" idx="12"/>
          </p:nvPr>
        </p:nvSpPr>
        <p:spPr/>
        <p:txBody>
          <a:bodyPr/>
          <a:lstStyle/>
          <a:p>
            <a:fld id="{465214A3-3CDB-431C-AA12-78ED92B61CDD}" type="slidenum">
              <a:rPr lang="en-US" smtClean="0"/>
              <a:t>‹#›</a:t>
            </a:fld>
            <a:endParaRPr lang="en-US"/>
          </a:p>
        </p:txBody>
      </p:sp>
    </p:spTree>
    <p:extLst>
      <p:ext uri="{BB962C8B-B14F-4D97-AF65-F5344CB8AC3E}">
        <p14:creationId xmlns:p14="http://schemas.microsoft.com/office/powerpoint/2010/main" val="424957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0DB-9ABA-444B-8C7E-116D1EFCD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DD12D0-F31A-4854-B27B-8CAC9B09DA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7111A-4477-4CF2-9F9F-349183C5F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83F8A-9C96-4D7E-935B-47DFB32CFD79}"/>
              </a:ext>
            </a:extLst>
          </p:cNvPr>
          <p:cNvSpPr>
            <a:spLocks noGrp="1"/>
          </p:cNvSpPr>
          <p:nvPr>
            <p:ph type="dt" sz="half" idx="10"/>
          </p:nvPr>
        </p:nvSpPr>
        <p:spPr/>
        <p:txBody>
          <a:bodyPr/>
          <a:lstStyle/>
          <a:p>
            <a:fld id="{47401424-C080-432E-94C2-A22C6D376263}" type="datetimeFigureOut">
              <a:rPr lang="en-US" smtClean="0"/>
              <a:t>3/5/2020</a:t>
            </a:fld>
            <a:endParaRPr lang="en-US"/>
          </a:p>
        </p:txBody>
      </p:sp>
      <p:sp>
        <p:nvSpPr>
          <p:cNvPr id="6" name="Footer Placeholder 5">
            <a:extLst>
              <a:ext uri="{FF2B5EF4-FFF2-40B4-BE49-F238E27FC236}">
                <a16:creationId xmlns:a16="http://schemas.microsoft.com/office/drawing/2014/main" id="{6C0C534E-9710-4EBD-B86B-233B5D09A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46F5C-E923-4F9E-AFA6-58586D638814}"/>
              </a:ext>
            </a:extLst>
          </p:cNvPr>
          <p:cNvSpPr>
            <a:spLocks noGrp="1"/>
          </p:cNvSpPr>
          <p:nvPr>
            <p:ph type="sldNum" sz="quarter" idx="12"/>
          </p:nvPr>
        </p:nvSpPr>
        <p:spPr/>
        <p:txBody>
          <a:bodyPr/>
          <a:lstStyle/>
          <a:p>
            <a:fld id="{465214A3-3CDB-431C-AA12-78ED92B61CDD}" type="slidenum">
              <a:rPr lang="en-US" smtClean="0"/>
              <a:t>‹#›</a:t>
            </a:fld>
            <a:endParaRPr lang="en-US"/>
          </a:p>
        </p:txBody>
      </p:sp>
    </p:spTree>
    <p:extLst>
      <p:ext uri="{BB962C8B-B14F-4D97-AF65-F5344CB8AC3E}">
        <p14:creationId xmlns:p14="http://schemas.microsoft.com/office/powerpoint/2010/main" val="366058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3EBD-663C-4804-8303-A82626315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CDAA14-0CD6-422D-A8D8-CD4F129E6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095481-9ECA-40F3-90ED-79E98D65A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D913E0-C2FA-45AC-BF6F-AF67A197289E}"/>
              </a:ext>
            </a:extLst>
          </p:cNvPr>
          <p:cNvSpPr>
            <a:spLocks noGrp="1"/>
          </p:cNvSpPr>
          <p:nvPr>
            <p:ph type="dt" sz="half" idx="10"/>
          </p:nvPr>
        </p:nvSpPr>
        <p:spPr/>
        <p:txBody>
          <a:bodyPr/>
          <a:lstStyle/>
          <a:p>
            <a:fld id="{47401424-C080-432E-94C2-A22C6D376263}" type="datetimeFigureOut">
              <a:rPr lang="en-US" smtClean="0"/>
              <a:t>3/5/2020</a:t>
            </a:fld>
            <a:endParaRPr lang="en-US"/>
          </a:p>
        </p:txBody>
      </p:sp>
      <p:sp>
        <p:nvSpPr>
          <p:cNvPr id="6" name="Footer Placeholder 5">
            <a:extLst>
              <a:ext uri="{FF2B5EF4-FFF2-40B4-BE49-F238E27FC236}">
                <a16:creationId xmlns:a16="http://schemas.microsoft.com/office/drawing/2014/main" id="{54AD0DC4-F80E-42F2-966F-7051351A6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B40A9-0844-4D16-993C-93651B85E554}"/>
              </a:ext>
            </a:extLst>
          </p:cNvPr>
          <p:cNvSpPr>
            <a:spLocks noGrp="1"/>
          </p:cNvSpPr>
          <p:nvPr>
            <p:ph type="sldNum" sz="quarter" idx="12"/>
          </p:nvPr>
        </p:nvSpPr>
        <p:spPr/>
        <p:txBody>
          <a:bodyPr/>
          <a:lstStyle/>
          <a:p>
            <a:fld id="{465214A3-3CDB-431C-AA12-78ED92B61CDD}" type="slidenum">
              <a:rPr lang="en-US" smtClean="0"/>
              <a:t>‹#›</a:t>
            </a:fld>
            <a:endParaRPr lang="en-US"/>
          </a:p>
        </p:txBody>
      </p:sp>
    </p:spTree>
    <p:extLst>
      <p:ext uri="{BB962C8B-B14F-4D97-AF65-F5344CB8AC3E}">
        <p14:creationId xmlns:p14="http://schemas.microsoft.com/office/powerpoint/2010/main" val="3145727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55284-1B00-4236-9E2F-76F8F3B299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E7537A-ECD5-41A5-ACE6-CC025CCAAA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46EA1-E55D-4141-97CF-3A6B94C3E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01424-C080-432E-94C2-A22C6D376263}" type="datetimeFigureOut">
              <a:rPr lang="en-US" smtClean="0"/>
              <a:t>3/5/2020</a:t>
            </a:fld>
            <a:endParaRPr lang="en-US"/>
          </a:p>
        </p:txBody>
      </p:sp>
      <p:sp>
        <p:nvSpPr>
          <p:cNvPr id="5" name="Footer Placeholder 4">
            <a:extLst>
              <a:ext uri="{FF2B5EF4-FFF2-40B4-BE49-F238E27FC236}">
                <a16:creationId xmlns:a16="http://schemas.microsoft.com/office/drawing/2014/main" id="{F02F7D08-B1CA-4BA5-A7D4-BA398C28BB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39605F-5EA6-46BB-A82A-F273778E50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214A3-3CDB-431C-AA12-78ED92B61CDD}" type="slidenum">
              <a:rPr lang="en-US" smtClean="0"/>
              <a:t>‹#›</a:t>
            </a:fld>
            <a:endParaRPr lang="en-US"/>
          </a:p>
        </p:txBody>
      </p:sp>
    </p:spTree>
    <p:extLst>
      <p:ext uri="{BB962C8B-B14F-4D97-AF65-F5344CB8AC3E}">
        <p14:creationId xmlns:p14="http://schemas.microsoft.com/office/powerpoint/2010/main" val="945529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3.amazonaws.com/gbstool/courses/910/docs/DataSourceUpdated5.18.pdf?AWSAccessKeyId=AKIAJBIZLMJQ2O6DKIAA&amp;Expires=1583312400&amp;Signature=hCNIMztFxIFWSReELHWmovhZ2Rc%3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https://archive.ics.uci.edu/ml/datasets/default+of+credit+card+clients" TargetMode="External"/><Relationship Id="rId2" Type="http://schemas.openxmlformats.org/officeDocument/2006/relationships/hyperlink" Target="http://www.creditonellc.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ackground Fill">
            <a:extLst>
              <a:ext uri="{FF2B5EF4-FFF2-40B4-BE49-F238E27FC236}">
                <a16:creationId xmlns:a16="http://schemas.microsoft.com/office/drawing/2014/main" id="{3C915414-2809-4735-A560-0D5FE6670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076"/>
            <a:ext cx="12188952" cy="6858000"/>
          </a:xfrm>
          <a:prstGeom prst="rect">
            <a:avLst/>
          </a:prstGeom>
          <a:solidFill>
            <a:schemeClr val="bg1">
              <a:lumMod val="9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id">
            <a:extLst>
              <a:ext uri="{FF2B5EF4-FFF2-40B4-BE49-F238E27FC236}">
                <a16:creationId xmlns:a16="http://schemas.microsoft.com/office/drawing/2014/main" id="{24413201-85BF-4680-A7D4-10CDBD0356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38471" cy="6858000"/>
            <a:chOff x="0" y="-12406"/>
            <a:chExt cx="12038471" cy="6858000"/>
          </a:xfrm>
        </p:grpSpPr>
        <p:cxnSp>
          <p:nvCxnSpPr>
            <p:cNvPr id="19" name="Straight Connector 18">
              <a:extLst>
                <a:ext uri="{FF2B5EF4-FFF2-40B4-BE49-F238E27FC236}">
                  <a16:creationId xmlns:a16="http://schemas.microsoft.com/office/drawing/2014/main" id="{1F819D8C-C8E5-4336-9882-79FBF65551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5"/>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7D732480-09E4-401A-B2D9-E6C662FBCA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719781" y="-5330"/>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87D8355C-E417-4D36-91FF-2CC1E1FE9F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6726839"/>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6ADF7267-EAAE-43CE-ACEF-608328FB17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25"/>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54C901E2-0CDB-4316-B262-3B9E68F335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1729498"/>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D8F6D31A-084C-4F10-9A8F-A9645DFB71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1609"/>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38E09F0-F130-45B5-B0AF-7EF3F0172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6843959"/>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569330E2-17DA-4F0D-B377-6E4499C79A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5131209"/>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A3192707-5744-4C77-8CD6-D682F90800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120892"/>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E367A44A-5DD0-43B5-B6DB-1CA3BC5AF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3422784"/>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280809D1-164B-4A0C-84BB-2AC46F3BDE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1832198"/>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E379EC94-3698-4695-8CE7-61DBDF5EE6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3538773"/>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1" name="Straight Connector 30">
              <a:extLst>
                <a:ext uri="{FF2B5EF4-FFF2-40B4-BE49-F238E27FC236}">
                  <a16:creationId xmlns:a16="http://schemas.microsoft.com/office/drawing/2014/main" id="{8755B95C-6A71-4D4F-8F48-B21F893E6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0" y="5240042"/>
              <a:ext cx="12038471" cy="0"/>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6099C53A-E394-462E-BF63-1639A8E283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828837" y="-5330"/>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9AC427FF-C3BE-45A0-9FB1-A6A4C8C4C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439563" y="-25"/>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2B15D91A-BF52-4704-8F6B-A7C4746181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59344" y="-25"/>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1D9241FD-0E0D-409B-A2AF-8F06ACB75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79125" y="-12406"/>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F8B3D884-11F6-4FF3-82C2-1C2311451C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598907" y="-12406"/>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A15AB342-981A-44B4-846D-B0B2394ACF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038471" y="-25"/>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872C80E7-0A00-4063-BEE2-6B6B446A4A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318688" y="-25"/>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CDDFAF9B-F940-4E8C-905E-31851E6E71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549263" y="-5330"/>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DE75405B-4987-4ED0-838B-B550E11C50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72269" y="1609"/>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2D23C412-06C7-4364-B5C1-6492A9D36B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990113" y="-12406"/>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3E558B2C-BA31-4EF6-AA51-34C38C4FAC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15787" y="-12406"/>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43" name="Straight Connector 42">
              <a:extLst>
                <a:ext uri="{FF2B5EF4-FFF2-40B4-BE49-F238E27FC236}">
                  <a16:creationId xmlns:a16="http://schemas.microsoft.com/office/drawing/2014/main" id="{49BF6B7B-33CA-48B1-A1DC-E4917FB89D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435730" y="-12406"/>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B91E8E40-9C42-4E16-980F-D9B38872F3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4293" y="-5330"/>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6B7E3690-D803-4CC7-BA93-B51ACF040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4177" y="-12406"/>
              <a:ext cx="0" cy="6843985"/>
            </a:xfrm>
            <a:prstGeom prst="line">
              <a:avLst/>
            </a:prstGeom>
            <a:ln w="19050">
              <a:solidFill>
                <a:schemeClr val="bg1"/>
              </a:solidFill>
            </a:ln>
          </p:spPr>
          <p:style>
            <a:lnRef idx="1">
              <a:schemeClr val="accent2"/>
            </a:lnRef>
            <a:fillRef idx="0">
              <a:schemeClr val="accent2"/>
            </a:fillRef>
            <a:effectRef idx="0">
              <a:schemeClr val="accent2"/>
            </a:effectRef>
            <a:fontRef idx="minor">
              <a:schemeClr val="tx1"/>
            </a:fontRef>
          </p:style>
        </p:cxnSp>
      </p:grpSp>
      <p:sp>
        <p:nvSpPr>
          <p:cNvPr id="2" name="Title 1">
            <a:extLst>
              <a:ext uri="{FF2B5EF4-FFF2-40B4-BE49-F238E27FC236}">
                <a16:creationId xmlns:a16="http://schemas.microsoft.com/office/drawing/2014/main" id="{B315DE44-F033-45AD-880C-FF7582405C76}"/>
              </a:ext>
            </a:extLst>
          </p:cNvPr>
          <p:cNvSpPr>
            <a:spLocks noGrp="1"/>
          </p:cNvSpPr>
          <p:nvPr>
            <p:ph type="ctrTitle"/>
          </p:nvPr>
        </p:nvSpPr>
        <p:spPr>
          <a:xfrm>
            <a:off x="630935" y="1359265"/>
            <a:ext cx="4583761" cy="2087175"/>
          </a:xfrm>
        </p:spPr>
        <p:txBody>
          <a:bodyPr anchor="t">
            <a:normAutofit/>
          </a:bodyPr>
          <a:lstStyle/>
          <a:p>
            <a:pPr algn="l"/>
            <a:r>
              <a:rPr lang="es-ES" sz="3400">
                <a:latin typeface="Arial Black" panose="020B0A04020102020204" pitchFamily="34" charset="0"/>
              </a:rPr>
              <a:t>Data Science Project Proposal </a:t>
            </a:r>
            <a:br>
              <a:rPr lang="es-ES" sz="3400">
                <a:latin typeface="Arial Black" panose="020B0A04020102020204" pitchFamily="34" charset="0"/>
              </a:rPr>
            </a:br>
            <a:r>
              <a:rPr lang="es-ES" sz="3400">
                <a:latin typeface="Arial Black" panose="020B0A04020102020204" pitchFamily="34" charset="0"/>
              </a:rPr>
              <a:t>for Customer Loan Failures</a:t>
            </a:r>
            <a:endParaRPr lang="en-US" sz="3400" b="1">
              <a:latin typeface="Arial Black" panose="020B0A04020102020204" pitchFamily="34" charset="0"/>
            </a:endParaRPr>
          </a:p>
        </p:txBody>
      </p:sp>
      <p:cxnSp>
        <p:nvCxnSpPr>
          <p:cNvPr id="47" name="Straight Connector 46">
            <a:extLst>
              <a:ext uri="{FF2B5EF4-FFF2-40B4-BE49-F238E27FC236}">
                <a16:creationId xmlns:a16="http://schemas.microsoft.com/office/drawing/2014/main" id="{90CA228F-98DF-49C4-9649-32D7199CC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0800" y="1141470"/>
            <a:ext cx="4413319" cy="0"/>
          </a:xfrm>
          <a:prstGeom prst="line">
            <a:avLst/>
          </a:prstGeom>
          <a:ln w="50800" cap="sq">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D1E370F4-6FE2-45A6-AC8E-CCB1A8AE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871" y="3565331"/>
            <a:ext cx="5072602" cy="3168471"/>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BBC24DA-E714-45F3-A1BD-37DD90521D91}"/>
              </a:ext>
            </a:extLst>
          </p:cNvPr>
          <p:cNvSpPr>
            <a:spLocks noGrp="1"/>
          </p:cNvSpPr>
          <p:nvPr>
            <p:ph type="subTitle" idx="1"/>
          </p:nvPr>
        </p:nvSpPr>
        <p:spPr>
          <a:xfrm>
            <a:off x="630934" y="3759198"/>
            <a:ext cx="4592737" cy="2862928"/>
          </a:xfrm>
        </p:spPr>
        <p:txBody>
          <a:bodyPr anchor="ctr">
            <a:normAutofit/>
          </a:bodyPr>
          <a:lstStyle/>
          <a:p>
            <a:pPr algn="l"/>
            <a:r>
              <a:rPr lang="es-ES" b="1" dirty="0" err="1"/>
              <a:t>CreditOne</a:t>
            </a:r>
            <a:endParaRPr lang="es-ES" b="1" dirty="0"/>
          </a:p>
          <a:p>
            <a:pPr algn="l"/>
            <a:endParaRPr lang="es-ES" b="1" dirty="0"/>
          </a:p>
          <a:p>
            <a:pPr algn="l"/>
            <a:r>
              <a:rPr lang="es-ES" dirty="0"/>
              <a:t>BADIR + Python </a:t>
            </a:r>
            <a:r>
              <a:rPr lang="es-ES" dirty="0" err="1"/>
              <a:t>Approach</a:t>
            </a:r>
            <a:endParaRPr lang="es-ES" dirty="0"/>
          </a:p>
          <a:p>
            <a:pPr algn="l"/>
            <a:r>
              <a:rPr lang="es-ES" dirty="0" err="1"/>
              <a:t>February</a:t>
            </a:r>
            <a:r>
              <a:rPr lang="es-ES" dirty="0"/>
              <a:t> 2020</a:t>
            </a:r>
            <a:endParaRPr lang="en-US" dirty="0"/>
          </a:p>
        </p:txBody>
      </p:sp>
      <p:sp>
        <p:nvSpPr>
          <p:cNvPr id="51" name="Color">
            <a:extLst>
              <a:ext uri="{FF2B5EF4-FFF2-40B4-BE49-F238E27FC236}">
                <a16:creationId xmlns:a16="http://schemas.microsoft.com/office/drawing/2014/main" id="{D665D759-2DF8-4D47-8386-4BA28901A7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7704" y="147451"/>
            <a:ext cx="685800" cy="6586489"/>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pic>
        <p:nvPicPr>
          <p:cNvPr id="11" name="Picture 10">
            <a:extLst>
              <a:ext uri="{FF2B5EF4-FFF2-40B4-BE49-F238E27FC236}">
                <a16:creationId xmlns:a16="http://schemas.microsoft.com/office/drawing/2014/main" id="{FB838B85-3290-4E59-978E-48C294F3BCB1}"/>
              </a:ext>
            </a:extLst>
          </p:cNvPr>
          <p:cNvPicPr>
            <a:picLocks noChangeAspect="1"/>
          </p:cNvPicPr>
          <p:nvPr/>
        </p:nvPicPr>
        <p:blipFill rotWithShape="1">
          <a:blip r:embed="rId2">
            <a:extLst>
              <a:ext uri="{28A0092B-C50C-407E-A947-70E740481C1C}">
                <a14:useLocalDpi xmlns:a14="http://schemas.microsoft.com/office/drawing/2010/main" val="0"/>
              </a:ext>
            </a:extLst>
          </a:blip>
          <a:srcRect l="6822" r="23226" b="-2"/>
          <a:stretch/>
        </p:blipFill>
        <p:spPr>
          <a:xfrm>
            <a:off x="5333201" y="1851681"/>
            <a:ext cx="5125526" cy="4872699"/>
          </a:xfrm>
          <a:prstGeom prst="rect">
            <a:avLst/>
          </a:prstGeom>
        </p:spPr>
      </p:pic>
    </p:spTree>
    <p:extLst>
      <p:ext uri="{BB962C8B-B14F-4D97-AF65-F5344CB8AC3E}">
        <p14:creationId xmlns:p14="http://schemas.microsoft.com/office/powerpoint/2010/main" val="551732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1698-5848-4D67-A750-FB21C88A14CF}"/>
              </a:ext>
            </a:extLst>
          </p:cNvPr>
          <p:cNvSpPr>
            <a:spLocks noGrp="1"/>
          </p:cNvSpPr>
          <p:nvPr>
            <p:ph type="title"/>
          </p:nvPr>
        </p:nvSpPr>
        <p:spPr>
          <a:xfrm>
            <a:off x="838200" y="365125"/>
            <a:ext cx="10515600" cy="975995"/>
          </a:xfrm>
        </p:spPr>
        <p:txBody>
          <a:bodyPr/>
          <a:lstStyle/>
          <a:p>
            <a:r>
              <a:rPr lang="es-ES" b="1" dirty="0"/>
              <a:t>4. </a:t>
            </a:r>
            <a:r>
              <a:rPr lang="es-ES" b="1" dirty="0" err="1"/>
              <a:t>Insights</a:t>
            </a:r>
            <a:r>
              <a:rPr lang="es-ES" b="1" dirty="0"/>
              <a:t> </a:t>
            </a:r>
            <a:r>
              <a:rPr lang="es-ES" b="1" dirty="0" err="1"/>
              <a:t>Derivation</a:t>
            </a:r>
            <a:endParaRPr lang="en-US" b="1" dirty="0"/>
          </a:p>
        </p:txBody>
      </p:sp>
      <p:sp>
        <p:nvSpPr>
          <p:cNvPr id="3" name="Content Placeholder 2">
            <a:extLst>
              <a:ext uri="{FF2B5EF4-FFF2-40B4-BE49-F238E27FC236}">
                <a16:creationId xmlns:a16="http://schemas.microsoft.com/office/drawing/2014/main" id="{1A27DC27-D1F7-4078-B1AF-3C9982FF8A60}"/>
              </a:ext>
            </a:extLst>
          </p:cNvPr>
          <p:cNvSpPr>
            <a:spLocks noGrp="1"/>
          </p:cNvSpPr>
          <p:nvPr>
            <p:ph idx="1"/>
          </p:nvPr>
        </p:nvSpPr>
        <p:spPr>
          <a:xfrm>
            <a:off x="660399" y="1451156"/>
            <a:ext cx="11125199" cy="3852364"/>
          </a:xfrm>
        </p:spPr>
        <p:txBody>
          <a:bodyPr>
            <a:normAutofit/>
          </a:bodyPr>
          <a:lstStyle/>
          <a:p>
            <a:pPr marL="0" indent="0">
              <a:buNone/>
            </a:pPr>
            <a:r>
              <a:rPr lang="en-US" sz="2400" dirty="0"/>
              <a:t>The hypothesis will be proven when the models are built, and if they provide an acceptable confidence; then the goal will be proven.</a:t>
            </a:r>
          </a:p>
          <a:p>
            <a:pPr marL="0" indent="0">
              <a:buNone/>
            </a:pPr>
            <a:r>
              <a:rPr lang="en-US" sz="2400" dirty="0"/>
              <a:t>The confidence of the stakeholders will be directly related on the performance results of the models; which will give a probability. Remember we are dealing with probabilistic models, not certain (stochastic) models.</a:t>
            </a:r>
          </a:p>
          <a:p>
            <a:pPr marL="0" indent="0">
              <a:buNone/>
            </a:pPr>
            <a:r>
              <a:rPr lang="en-US" sz="2400" dirty="0"/>
              <a:t>How much confidence should stakeholders place in the results?</a:t>
            </a:r>
          </a:p>
          <a:p>
            <a:pPr marL="0" indent="0">
              <a:buNone/>
            </a:pPr>
            <a:r>
              <a:rPr lang="en-US" sz="2400" dirty="0"/>
              <a:t>The findings will be ranked and focused in terms of quantified impact on the business. In this case, it will be considered and summed up when possible, the amount of payment defaulted.</a:t>
            </a:r>
            <a:endParaRPr lang="es-ES" sz="2400" dirty="0"/>
          </a:p>
        </p:txBody>
      </p:sp>
    </p:spTree>
    <p:extLst>
      <p:ext uri="{BB962C8B-B14F-4D97-AF65-F5344CB8AC3E}">
        <p14:creationId xmlns:p14="http://schemas.microsoft.com/office/powerpoint/2010/main" val="3468775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9B0D-4099-4DD6-A02E-BF8F58FE9AA2}"/>
              </a:ext>
            </a:extLst>
          </p:cNvPr>
          <p:cNvSpPr>
            <a:spLocks noGrp="1"/>
          </p:cNvSpPr>
          <p:nvPr>
            <p:ph type="title"/>
          </p:nvPr>
        </p:nvSpPr>
        <p:spPr>
          <a:xfrm>
            <a:off x="510650" y="286022"/>
            <a:ext cx="10515600" cy="789235"/>
          </a:xfrm>
        </p:spPr>
        <p:txBody>
          <a:bodyPr>
            <a:normAutofit/>
          </a:bodyPr>
          <a:lstStyle/>
          <a:p>
            <a:r>
              <a:rPr lang="es-ES" sz="4000" b="1" dirty="0" err="1"/>
              <a:t>Initial</a:t>
            </a:r>
            <a:r>
              <a:rPr lang="es-ES" sz="4000" b="1" dirty="0"/>
              <a:t> </a:t>
            </a:r>
            <a:r>
              <a:rPr lang="es-ES" sz="4000" b="1" dirty="0" err="1"/>
              <a:t>insights</a:t>
            </a:r>
            <a:r>
              <a:rPr lang="es-ES" sz="4000" b="1" dirty="0"/>
              <a:t> </a:t>
            </a:r>
            <a:r>
              <a:rPr lang="es-ES" sz="4000" b="1" dirty="0" err="1"/>
              <a:t>from</a:t>
            </a:r>
            <a:r>
              <a:rPr lang="es-ES" sz="4000" b="1" dirty="0"/>
              <a:t> </a:t>
            </a:r>
            <a:r>
              <a:rPr lang="es-ES" sz="4000" b="1" dirty="0" err="1"/>
              <a:t>the</a:t>
            </a:r>
            <a:r>
              <a:rPr lang="es-ES" sz="4000" b="1" dirty="0"/>
              <a:t> data (</a:t>
            </a:r>
            <a:r>
              <a:rPr lang="es-ES" sz="4000" b="1" dirty="0" err="1"/>
              <a:t>with</a:t>
            </a:r>
            <a:r>
              <a:rPr lang="es-ES" sz="4000" b="1" dirty="0"/>
              <a:t> Excel)</a:t>
            </a:r>
            <a:endParaRPr lang="en-US" sz="4000" b="1" dirty="0"/>
          </a:p>
        </p:txBody>
      </p:sp>
      <p:sp>
        <p:nvSpPr>
          <p:cNvPr id="3" name="TextBox 2">
            <a:extLst>
              <a:ext uri="{FF2B5EF4-FFF2-40B4-BE49-F238E27FC236}">
                <a16:creationId xmlns:a16="http://schemas.microsoft.com/office/drawing/2014/main" id="{14B488F6-5D9B-4704-B4C3-BF54E8CBAD58}"/>
              </a:ext>
            </a:extLst>
          </p:cNvPr>
          <p:cNvSpPr txBox="1"/>
          <p:nvPr/>
        </p:nvSpPr>
        <p:spPr>
          <a:xfrm>
            <a:off x="188433" y="5431555"/>
            <a:ext cx="7104017" cy="369332"/>
          </a:xfrm>
          <a:prstGeom prst="rect">
            <a:avLst/>
          </a:prstGeom>
          <a:noFill/>
        </p:spPr>
        <p:txBody>
          <a:bodyPr wrap="square" rtlCol="0">
            <a:spAutoFit/>
          </a:bodyPr>
          <a:lstStyle/>
          <a:p>
            <a:r>
              <a:rPr lang="es-ES" dirty="0" err="1"/>
              <a:t>Lines</a:t>
            </a:r>
            <a:r>
              <a:rPr lang="es-ES" dirty="0"/>
              <a:t> </a:t>
            </a:r>
            <a:r>
              <a:rPr lang="es-ES" dirty="0" err="1"/>
              <a:t>which</a:t>
            </a:r>
            <a:r>
              <a:rPr lang="es-ES" dirty="0"/>
              <a:t> </a:t>
            </a:r>
            <a:r>
              <a:rPr lang="es-ES" dirty="0" err="1"/>
              <a:t>were</a:t>
            </a:r>
            <a:r>
              <a:rPr lang="es-ES" dirty="0"/>
              <a:t> </a:t>
            </a:r>
            <a:r>
              <a:rPr lang="es-ES" dirty="0" err="1"/>
              <a:t>duplicates</a:t>
            </a:r>
            <a:r>
              <a:rPr lang="es-ES" dirty="0"/>
              <a:t> (</a:t>
            </a:r>
            <a:r>
              <a:rPr lang="es-ES" dirty="0" err="1"/>
              <a:t>for</a:t>
            </a:r>
            <a:r>
              <a:rPr lang="es-ES" dirty="0"/>
              <a:t> </a:t>
            </a:r>
            <a:r>
              <a:rPr lang="es-ES" dirty="0" err="1"/>
              <a:t>all</a:t>
            </a:r>
            <a:r>
              <a:rPr lang="es-ES" dirty="0"/>
              <a:t>, </a:t>
            </a:r>
            <a:r>
              <a:rPr lang="es-ES" dirty="0" err="1"/>
              <a:t>except</a:t>
            </a:r>
            <a:r>
              <a:rPr lang="es-ES" dirty="0"/>
              <a:t> ID) </a:t>
            </a:r>
            <a:r>
              <a:rPr lang="es-ES" dirty="0" err="1"/>
              <a:t>were</a:t>
            </a:r>
            <a:r>
              <a:rPr lang="es-ES" dirty="0"/>
              <a:t> removed = 35</a:t>
            </a:r>
            <a:endParaRPr lang="en-US" dirty="0"/>
          </a:p>
        </p:txBody>
      </p:sp>
      <p:pic>
        <p:nvPicPr>
          <p:cNvPr id="8" name="Picture 7">
            <a:extLst>
              <a:ext uri="{FF2B5EF4-FFF2-40B4-BE49-F238E27FC236}">
                <a16:creationId xmlns:a16="http://schemas.microsoft.com/office/drawing/2014/main" id="{6C00D5D4-DD24-475F-9F63-B6D314D23828}"/>
              </a:ext>
            </a:extLst>
          </p:cNvPr>
          <p:cNvPicPr>
            <a:picLocks noChangeAspect="1"/>
          </p:cNvPicPr>
          <p:nvPr/>
        </p:nvPicPr>
        <p:blipFill>
          <a:blip r:embed="rId2"/>
          <a:stretch>
            <a:fillRect/>
          </a:stretch>
        </p:blipFill>
        <p:spPr>
          <a:xfrm>
            <a:off x="4062658" y="1282563"/>
            <a:ext cx="3639041" cy="1970843"/>
          </a:xfrm>
          <a:prstGeom prst="rect">
            <a:avLst/>
          </a:prstGeom>
        </p:spPr>
      </p:pic>
      <p:pic>
        <p:nvPicPr>
          <p:cNvPr id="9" name="Picture 8">
            <a:extLst>
              <a:ext uri="{FF2B5EF4-FFF2-40B4-BE49-F238E27FC236}">
                <a16:creationId xmlns:a16="http://schemas.microsoft.com/office/drawing/2014/main" id="{622CFFAF-936C-4A7F-A926-7C8F0B19C677}"/>
              </a:ext>
            </a:extLst>
          </p:cNvPr>
          <p:cNvPicPr>
            <a:picLocks noChangeAspect="1"/>
          </p:cNvPicPr>
          <p:nvPr/>
        </p:nvPicPr>
        <p:blipFill>
          <a:blip r:embed="rId3"/>
          <a:stretch>
            <a:fillRect/>
          </a:stretch>
        </p:blipFill>
        <p:spPr>
          <a:xfrm>
            <a:off x="8276734" y="1266707"/>
            <a:ext cx="3489463" cy="1970845"/>
          </a:xfrm>
          <a:prstGeom prst="rect">
            <a:avLst/>
          </a:prstGeom>
        </p:spPr>
      </p:pic>
      <p:pic>
        <p:nvPicPr>
          <p:cNvPr id="10" name="Picture 9">
            <a:extLst>
              <a:ext uri="{FF2B5EF4-FFF2-40B4-BE49-F238E27FC236}">
                <a16:creationId xmlns:a16="http://schemas.microsoft.com/office/drawing/2014/main" id="{644576C1-F5FE-4AC2-A9AC-221A3A24E563}"/>
              </a:ext>
            </a:extLst>
          </p:cNvPr>
          <p:cNvPicPr>
            <a:picLocks noChangeAspect="1"/>
          </p:cNvPicPr>
          <p:nvPr/>
        </p:nvPicPr>
        <p:blipFill>
          <a:blip r:embed="rId4"/>
          <a:stretch>
            <a:fillRect/>
          </a:stretch>
        </p:blipFill>
        <p:spPr>
          <a:xfrm>
            <a:off x="267455" y="3444856"/>
            <a:ext cx="3305304" cy="1986699"/>
          </a:xfrm>
          <a:prstGeom prst="rect">
            <a:avLst/>
          </a:prstGeom>
        </p:spPr>
      </p:pic>
      <p:pic>
        <p:nvPicPr>
          <p:cNvPr id="11" name="Picture 10">
            <a:extLst>
              <a:ext uri="{FF2B5EF4-FFF2-40B4-BE49-F238E27FC236}">
                <a16:creationId xmlns:a16="http://schemas.microsoft.com/office/drawing/2014/main" id="{58C3D718-465C-42CE-9853-CF404F6514F0}"/>
              </a:ext>
            </a:extLst>
          </p:cNvPr>
          <p:cNvPicPr>
            <a:picLocks noChangeAspect="1"/>
          </p:cNvPicPr>
          <p:nvPr/>
        </p:nvPicPr>
        <p:blipFill>
          <a:blip r:embed="rId5"/>
          <a:stretch>
            <a:fillRect/>
          </a:stretch>
        </p:blipFill>
        <p:spPr>
          <a:xfrm>
            <a:off x="4204352" y="3425628"/>
            <a:ext cx="3305305" cy="1970843"/>
          </a:xfrm>
          <a:prstGeom prst="rect">
            <a:avLst/>
          </a:prstGeom>
        </p:spPr>
      </p:pic>
      <p:pic>
        <p:nvPicPr>
          <p:cNvPr id="12" name="Picture 11">
            <a:extLst>
              <a:ext uri="{FF2B5EF4-FFF2-40B4-BE49-F238E27FC236}">
                <a16:creationId xmlns:a16="http://schemas.microsoft.com/office/drawing/2014/main" id="{74C12CA6-2CA9-4302-B9BE-BDD9801A8A80}"/>
              </a:ext>
            </a:extLst>
          </p:cNvPr>
          <p:cNvPicPr>
            <a:picLocks noChangeAspect="1"/>
          </p:cNvPicPr>
          <p:nvPr/>
        </p:nvPicPr>
        <p:blipFill>
          <a:blip r:embed="rId6"/>
          <a:stretch>
            <a:fillRect/>
          </a:stretch>
        </p:blipFill>
        <p:spPr>
          <a:xfrm>
            <a:off x="7814821" y="3429000"/>
            <a:ext cx="3987176" cy="1967471"/>
          </a:xfrm>
          <a:prstGeom prst="rect">
            <a:avLst/>
          </a:prstGeom>
        </p:spPr>
      </p:pic>
      <p:pic>
        <p:nvPicPr>
          <p:cNvPr id="16" name="Picture 15">
            <a:extLst>
              <a:ext uri="{FF2B5EF4-FFF2-40B4-BE49-F238E27FC236}">
                <a16:creationId xmlns:a16="http://schemas.microsoft.com/office/drawing/2014/main" id="{4B0BC70E-0052-48E0-AE3A-77033E2A7A43}"/>
              </a:ext>
            </a:extLst>
          </p:cNvPr>
          <p:cNvPicPr>
            <a:picLocks noChangeAspect="1"/>
          </p:cNvPicPr>
          <p:nvPr/>
        </p:nvPicPr>
        <p:blipFill>
          <a:blip r:embed="rId7"/>
          <a:stretch>
            <a:fillRect/>
          </a:stretch>
        </p:blipFill>
        <p:spPr>
          <a:xfrm>
            <a:off x="280025" y="1282563"/>
            <a:ext cx="3310415" cy="1828959"/>
          </a:xfrm>
          <a:prstGeom prst="rect">
            <a:avLst/>
          </a:prstGeom>
        </p:spPr>
      </p:pic>
      <p:sp>
        <p:nvSpPr>
          <p:cNvPr id="13" name="TextBox 12">
            <a:extLst>
              <a:ext uri="{FF2B5EF4-FFF2-40B4-BE49-F238E27FC236}">
                <a16:creationId xmlns:a16="http://schemas.microsoft.com/office/drawing/2014/main" id="{53387CE4-A250-4E69-AC60-6CF8A7C368C3}"/>
              </a:ext>
            </a:extLst>
          </p:cNvPr>
          <p:cNvSpPr txBox="1"/>
          <p:nvPr/>
        </p:nvSpPr>
        <p:spPr>
          <a:xfrm>
            <a:off x="188433" y="5835971"/>
            <a:ext cx="11577764" cy="923330"/>
          </a:xfrm>
          <a:prstGeom prst="rect">
            <a:avLst/>
          </a:prstGeom>
          <a:noFill/>
        </p:spPr>
        <p:txBody>
          <a:bodyPr wrap="square" rtlCol="0">
            <a:spAutoFit/>
          </a:bodyPr>
          <a:lstStyle/>
          <a:p>
            <a:r>
              <a:rPr lang="es-ES" b="1" dirty="0"/>
              <a:t>Management </a:t>
            </a:r>
            <a:r>
              <a:rPr lang="es-ES" b="1" dirty="0" err="1"/>
              <a:t>level</a:t>
            </a:r>
            <a:r>
              <a:rPr lang="es-ES" b="1" dirty="0"/>
              <a:t> </a:t>
            </a:r>
            <a:r>
              <a:rPr lang="es-ES" b="1" dirty="0" err="1"/>
              <a:t>initial</a:t>
            </a:r>
            <a:r>
              <a:rPr lang="es-ES" b="1" dirty="0"/>
              <a:t> </a:t>
            </a:r>
            <a:r>
              <a:rPr lang="es-ES" b="1" dirty="0" err="1"/>
              <a:t>recommendations</a:t>
            </a:r>
            <a:r>
              <a:rPr lang="es-ES" b="1" dirty="0"/>
              <a:t>: </a:t>
            </a:r>
            <a:r>
              <a:rPr lang="es-ES" dirty="0" err="1"/>
              <a:t>turn</a:t>
            </a:r>
            <a:r>
              <a:rPr lang="es-ES" dirty="0"/>
              <a:t> data </a:t>
            </a:r>
            <a:r>
              <a:rPr lang="es-ES" dirty="0" err="1"/>
              <a:t>to</a:t>
            </a:r>
            <a:r>
              <a:rPr lang="es-ES" dirty="0"/>
              <a:t> cash in </a:t>
            </a:r>
            <a:r>
              <a:rPr lang="es-ES" dirty="0" err="1"/>
              <a:t>order</a:t>
            </a:r>
            <a:r>
              <a:rPr lang="es-ES" dirty="0"/>
              <a:t> </a:t>
            </a:r>
            <a:r>
              <a:rPr lang="es-ES" dirty="0" err="1"/>
              <a:t>to</a:t>
            </a:r>
            <a:r>
              <a:rPr lang="es-ES" dirty="0"/>
              <a:t> </a:t>
            </a:r>
            <a:r>
              <a:rPr lang="es-ES" dirty="0" err="1"/>
              <a:t>identify</a:t>
            </a:r>
            <a:r>
              <a:rPr lang="es-ES" dirty="0"/>
              <a:t> </a:t>
            </a:r>
            <a:r>
              <a:rPr lang="es-ES" dirty="0" err="1"/>
              <a:t>looses</a:t>
            </a:r>
            <a:r>
              <a:rPr lang="es-ES" dirty="0"/>
              <a:t> in </a:t>
            </a:r>
            <a:r>
              <a:rPr lang="es-ES" dirty="0" err="1"/>
              <a:t>monetary</a:t>
            </a:r>
            <a:r>
              <a:rPr lang="es-ES" dirty="0"/>
              <a:t> </a:t>
            </a:r>
            <a:r>
              <a:rPr lang="es-ES" dirty="0" err="1"/>
              <a:t>terms</a:t>
            </a:r>
            <a:r>
              <a:rPr lang="es-ES" dirty="0"/>
              <a:t>, </a:t>
            </a:r>
            <a:r>
              <a:rPr lang="es-ES" dirty="0" err="1"/>
              <a:t>evaluate</a:t>
            </a:r>
            <a:r>
              <a:rPr lang="es-ES" dirty="0"/>
              <a:t> ROI (</a:t>
            </a:r>
            <a:r>
              <a:rPr lang="es-ES" dirty="0" err="1"/>
              <a:t>return</a:t>
            </a:r>
            <a:r>
              <a:rPr lang="es-ES" dirty="0"/>
              <a:t> </a:t>
            </a:r>
            <a:r>
              <a:rPr lang="es-ES" dirty="0" err="1"/>
              <a:t>of</a:t>
            </a:r>
            <a:r>
              <a:rPr lang="es-ES" dirty="0"/>
              <a:t> </a:t>
            </a:r>
            <a:r>
              <a:rPr lang="es-ES" dirty="0" err="1"/>
              <a:t>investment</a:t>
            </a:r>
            <a:r>
              <a:rPr lang="es-ES" dirty="0"/>
              <a:t>) </a:t>
            </a:r>
            <a:r>
              <a:rPr lang="es-ES" dirty="0" err="1"/>
              <a:t>of</a:t>
            </a:r>
            <a:r>
              <a:rPr lang="es-ES" dirty="0"/>
              <a:t> </a:t>
            </a:r>
            <a:r>
              <a:rPr lang="es-ES" dirty="0" err="1"/>
              <a:t>low</a:t>
            </a:r>
            <a:r>
              <a:rPr lang="es-ES" dirty="0"/>
              <a:t> </a:t>
            </a:r>
            <a:r>
              <a:rPr lang="es-ES" dirty="0" err="1"/>
              <a:t>range</a:t>
            </a:r>
            <a:r>
              <a:rPr lang="es-ES" dirty="0"/>
              <a:t> </a:t>
            </a:r>
            <a:r>
              <a:rPr lang="es-ES" dirty="0" err="1"/>
              <a:t>of</a:t>
            </a:r>
            <a:r>
              <a:rPr lang="es-ES" dirty="0"/>
              <a:t> </a:t>
            </a:r>
            <a:r>
              <a:rPr lang="es-ES" dirty="0" err="1"/>
              <a:t>credits</a:t>
            </a:r>
            <a:r>
              <a:rPr lang="es-ES" dirty="0"/>
              <a:t> (0 </a:t>
            </a:r>
            <a:r>
              <a:rPr lang="es-ES" dirty="0" err="1"/>
              <a:t>to</a:t>
            </a:r>
            <a:r>
              <a:rPr lang="es-ES" dirty="0"/>
              <a:t> 100,000), be more </a:t>
            </a:r>
            <a:r>
              <a:rPr lang="es-ES" dirty="0" err="1"/>
              <a:t>strict-aware</a:t>
            </a:r>
            <a:r>
              <a:rPr lang="es-ES" dirty="0"/>
              <a:t> </a:t>
            </a:r>
            <a:r>
              <a:rPr lang="es-ES" dirty="0" err="1"/>
              <a:t>when</a:t>
            </a:r>
            <a:r>
              <a:rPr lang="es-ES" dirty="0"/>
              <a:t> </a:t>
            </a:r>
            <a:r>
              <a:rPr lang="es-ES" dirty="0" err="1"/>
              <a:t>people</a:t>
            </a:r>
            <a:r>
              <a:rPr lang="es-ES" dirty="0"/>
              <a:t> </a:t>
            </a:r>
            <a:r>
              <a:rPr lang="es-ES" dirty="0" err="1"/>
              <a:t>age</a:t>
            </a:r>
            <a:r>
              <a:rPr lang="es-ES" dirty="0"/>
              <a:t> (</a:t>
            </a:r>
            <a:r>
              <a:rPr lang="es-ES" dirty="0" err="1"/>
              <a:t>specially</a:t>
            </a:r>
            <a:r>
              <a:rPr lang="es-ES" dirty="0"/>
              <a:t> </a:t>
            </a:r>
            <a:r>
              <a:rPr lang="es-ES" dirty="0" err="1"/>
              <a:t>afte</a:t>
            </a:r>
            <a:r>
              <a:rPr lang="es-ES" dirty="0"/>
              <a:t> 40’s) </a:t>
            </a:r>
            <a:r>
              <a:rPr lang="es-ES" dirty="0" err="1"/>
              <a:t>or</a:t>
            </a:r>
            <a:r>
              <a:rPr lang="es-ES" dirty="0"/>
              <a:t> </a:t>
            </a:r>
            <a:r>
              <a:rPr lang="es-ES" dirty="0" err="1"/>
              <a:t>if</a:t>
            </a:r>
            <a:r>
              <a:rPr lang="es-ES" dirty="0"/>
              <a:t> </a:t>
            </a:r>
            <a:r>
              <a:rPr lang="es-ES" dirty="0" err="1"/>
              <a:t>they</a:t>
            </a:r>
            <a:r>
              <a:rPr lang="es-ES" dirty="0"/>
              <a:t> </a:t>
            </a:r>
            <a:r>
              <a:rPr lang="es-ES" dirty="0" err="1"/>
              <a:t>ask</a:t>
            </a:r>
            <a:r>
              <a:rPr lang="es-ES" dirty="0"/>
              <a:t> a </a:t>
            </a:r>
            <a:r>
              <a:rPr lang="es-ES" dirty="0" err="1"/>
              <a:t>credit</a:t>
            </a:r>
            <a:r>
              <a:rPr lang="es-ES" dirty="0"/>
              <a:t>.</a:t>
            </a:r>
            <a:endParaRPr lang="en-US" dirty="0"/>
          </a:p>
        </p:txBody>
      </p:sp>
    </p:spTree>
    <p:extLst>
      <p:ext uri="{BB962C8B-B14F-4D97-AF65-F5344CB8AC3E}">
        <p14:creationId xmlns:p14="http://schemas.microsoft.com/office/powerpoint/2010/main" val="72327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1698-5848-4D67-A750-FB21C88A14CF}"/>
              </a:ext>
            </a:extLst>
          </p:cNvPr>
          <p:cNvSpPr>
            <a:spLocks noGrp="1"/>
          </p:cNvSpPr>
          <p:nvPr>
            <p:ph type="title"/>
          </p:nvPr>
        </p:nvSpPr>
        <p:spPr>
          <a:xfrm>
            <a:off x="838200" y="365125"/>
            <a:ext cx="10515600" cy="975995"/>
          </a:xfrm>
        </p:spPr>
        <p:txBody>
          <a:bodyPr/>
          <a:lstStyle/>
          <a:p>
            <a:r>
              <a:rPr lang="es-ES" b="1" dirty="0"/>
              <a:t>5. </a:t>
            </a:r>
            <a:r>
              <a:rPr lang="es-ES" b="1" dirty="0" err="1"/>
              <a:t>Recommendations</a:t>
            </a:r>
            <a:r>
              <a:rPr lang="es-ES" b="1" dirty="0"/>
              <a:t> plan </a:t>
            </a:r>
            <a:r>
              <a:rPr lang="es-ES" b="1" dirty="0" err="1"/>
              <a:t>for</a:t>
            </a:r>
            <a:r>
              <a:rPr lang="es-ES" b="1" dirty="0"/>
              <a:t> </a:t>
            </a:r>
            <a:r>
              <a:rPr lang="es-ES" b="1" dirty="0" err="1"/>
              <a:t>the</a:t>
            </a:r>
            <a:r>
              <a:rPr lang="es-ES" b="1" dirty="0"/>
              <a:t> </a:t>
            </a:r>
            <a:r>
              <a:rPr lang="es-ES" b="1" dirty="0" err="1"/>
              <a:t>project</a:t>
            </a:r>
            <a:endParaRPr lang="en-US" b="1" dirty="0"/>
          </a:p>
        </p:txBody>
      </p:sp>
      <p:sp>
        <p:nvSpPr>
          <p:cNvPr id="3" name="Content Placeholder 2">
            <a:extLst>
              <a:ext uri="{FF2B5EF4-FFF2-40B4-BE49-F238E27FC236}">
                <a16:creationId xmlns:a16="http://schemas.microsoft.com/office/drawing/2014/main" id="{1A27DC27-D1F7-4078-B1AF-3C9982FF8A60}"/>
              </a:ext>
            </a:extLst>
          </p:cNvPr>
          <p:cNvSpPr>
            <a:spLocks noGrp="1"/>
          </p:cNvSpPr>
          <p:nvPr>
            <p:ph idx="1"/>
          </p:nvPr>
        </p:nvSpPr>
        <p:spPr>
          <a:xfrm>
            <a:off x="660399" y="1451156"/>
            <a:ext cx="11125199" cy="5041719"/>
          </a:xfrm>
        </p:spPr>
        <p:txBody>
          <a:bodyPr>
            <a:normAutofit/>
          </a:bodyPr>
          <a:lstStyle/>
          <a:p>
            <a:r>
              <a:rPr lang="en-US" sz="2400" dirty="0"/>
              <a:t>A final report for Credit-One will be part of the deliverables of this project.</a:t>
            </a:r>
          </a:p>
          <a:p>
            <a:r>
              <a:rPr lang="en-US" sz="2400" dirty="0"/>
              <a:t>Effective presentation of the results: the results and outputs of these analysis will be presented in plain explicative language, </a:t>
            </a:r>
            <a:r>
              <a:rPr lang="en-US" sz="2400" dirty="0" err="1"/>
              <a:t>powerpoint</a:t>
            </a:r>
            <a:r>
              <a:rPr lang="en-US" sz="2400" dirty="0"/>
              <a:t>, with executive summaries, always making a practical connection to business. </a:t>
            </a:r>
          </a:p>
          <a:p>
            <a:r>
              <a:rPr lang="en-US" sz="2400" dirty="0"/>
              <a:t>The template will include: objective, background, scope, approach, recommendations, key insights with impact, next steps.</a:t>
            </a:r>
            <a:endParaRPr lang="en-US" sz="2400" b="1" dirty="0"/>
          </a:p>
          <a:p>
            <a:pPr marL="0" indent="0">
              <a:buNone/>
            </a:pPr>
            <a:endParaRPr lang="es-ES" sz="2400" dirty="0"/>
          </a:p>
        </p:txBody>
      </p:sp>
    </p:spTree>
    <p:extLst>
      <p:ext uri="{BB962C8B-B14F-4D97-AF65-F5344CB8AC3E}">
        <p14:creationId xmlns:p14="http://schemas.microsoft.com/office/powerpoint/2010/main" val="225877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B12D8-24DB-4B31-98E5-71C96B9B178C}"/>
              </a:ext>
            </a:extLst>
          </p:cNvPr>
          <p:cNvSpPr>
            <a:spLocks noGrp="1"/>
          </p:cNvSpPr>
          <p:nvPr>
            <p:ph type="title"/>
          </p:nvPr>
        </p:nvSpPr>
        <p:spPr>
          <a:xfrm>
            <a:off x="660400" y="192405"/>
            <a:ext cx="10515600" cy="854075"/>
          </a:xfrm>
        </p:spPr>
        <p:txBody>
          <a:bodyPr/>
          <a:lstStyle/>
          <a:p>
            <a:r>
              <a:rPr lang="es-ES" b="1" dirty="0" err="1"/>
              <a:t>Goals</a:t>
            </a:r>
            <a:r>
              <a:rPr lang="es-ES" b="1" dirty="0"/>
              <a:t> </a:t>
            </a:r>
            <a:r>
              <a:rPr lang="es-ES" b="1" dirty="0" err="1"/>
              <a:t>of</a:t>
            </a:r>
            <a:r>
              <a:rPr lang="es-ES" b="1" dirty="0"/>
              <a:t> </a:t>
            </a:r>
            <a:r>
              <a:rPr lang="es-ES" b="1" dirty="0" err="1"/>
              <a:t>the</a:t>
            </a:r>
            <a:r>
              <a:rPr lang="es-ES" b="1" dirty="0"/>
              <a:t> </a:t>
            </a:r>
            <a:r>
              <a:rPr lang="es-ES" b="1" dirty="0" err="1"/>
              <a:t>project</a:t>
            </a:r>
            <a:endParaRPr lang="en-US" b="1" dirty="0"/>
          </a:p>
        </p:txBody>
      </p:sp>
      <p:sp>
        <p:nvSpPr>
          <p:cNvPr id="3" name="Content Placeholder 2">
            <a:extLst>
              <a:ext uri="{FF2B5EF4-FFF2-40B4-BE49-F238E27FC236}">
                <a16:creationId xmlns:a16="http://schemas.microsoft.com/office/drawing/2014/main" id="{A90DF983-2110-4627-B807-121E837299A8}"/>
              </a:ext>
            </a:extLst>
          </p:cNvPr>
          <p:cNvSpPr>
            <a:spLocks noGrp="1"/>
          </p:cNvSpPr>
          <p:nvPr>
            <p:ph idx="1"/>
          </p:nvPr>
        </p:nvSpPr>
        <p:spPr>
          <a:xfrm>
            <a:off x="566057" y="1254034"/>
            <a:ext cx="10787743" cy="5238841"/>
          </a:xfrm>
        </p:spPr>
        <p:txBody>
          <a:bodyPr>
            <a:normAutofit/>
          </a:bodyPr>
          <a:lstStyle/>
          <a:p>
            <a:pPr marL="0" indent="0">
              <a:buNone/>
            </a:pPr>
            <a:r>
              <a:rPr lang="es-ES" sz="2400" b="1" dirty="0" err="1"/>
              <a:t>Main</a:t>
            </a:r>
            <a:r>
              <a:rPr lang="es-ES" sz="2400" b="1" dirty="0"/>
              <a:t> </a:t>
            </a:r>
            <a:r>
              <a:rPr lang="es-ES" sz="2400" b="1" dirty="0" err="1"/>
              <a:t>goal</a:t>
            </a:r>
            <a:r>
              <a:rPr lang="es-ES" sz="2400" b="1" dirty="0"/>
              <a:t>:</a:t>
            </a:r>
          </a:p>
          <a:p>
            <a:pPr marL="0" indent="0">
              <a:buNone/>
            </a:pPr>
            <a:r>
              <a:rPr lang="es-ES" sz="2400" dirty="0" err="1"/>
              <a:t>Develop</a:t>
            </a:r>
            <a:r>
              <a:rPr lang="es-ES" sz="2400" dirty="0"/>
              <a:t> </a:t>
            </a:r>
            <a:r>
              <a:rPr lang="es-ES" sz="2400" dirty="0" err="1"/>
              <a:t>model</a:t>
            </a:r>
            <a:r>
              <a:rPr lang="es-ES" sz="2400" dirty="0"/>
              <a:t> </a:t>
            </a:r>
            <a:r>
              <a:rPr lang="es-ES" sz="2400" dirty="0" err="1"/>
              <a:t>to</a:t>
            </a:r>
            <a:r>
              <a:rPr lang="es-ES" sz="2400" dirty="0"/>
              <a:t> </a:t>
            </a:r>
            <a:r>
              <a:rPr lang="es-ES" sz="2400" dirty="0" err="1"/>
              <a:t>predict</a:t>
            </a:r>
            <a:r>
              <a:rPr lang="es-ES" sz="2400" dirty="0"/>
              <a:t> </a:t>
            </a:r>
            <a:r>
              <a:rPr lang="es-ES" sz="2400" dirty="0" err="1"/>
              <a:t>customers</a:t>
            </a:r>
            <a:r>
              <a:rPr lang="es-ES" sz="2400" dirty="0"/>
              <a:t> </a:t>
            </a:r>
            <a:r>
              <a:rPr lang="es-ES" sz="2400" dirty="0" err="1"/>
              <a:t>that</a:t>
            </a:r>
            <a:r>
              <a:rPr lang="es-ES" sz="2400" dirty="0"/>
              <a:t> are </a:t>
            </a:r>
            <a:r>
              <a:rPr lang="es-ES" sz="2400" dirty="0" err="1"/>
              <a:t>going</a:t>
            </a:r>
            <a:r>
              <a:rPr lang="es-ES" sz="2400" dirty="0"/>
              <a:t> </a:t>
            </a:r>
            <a:r>
              <a:rPr lang="es-ES" sz="2400" dirty="0" err="1"/>
              <a:t>to</a:t>
            </a:r>
            <a:r>
              <a:rPr lang="es-ES" sz="2400" dirty="0"/>
              <a:t> </a:t>
            </a:r>
            <a:r>
              <a:rPr lang="es-ES" sz="2400" dirty="0" err="1"/>
              <a:t>fail</a:t>
            </a:r>
            <a:r>
              <a:rPr lang="es-ES" sz="2400" dirty="0"/>
              <a:t> </a:t>
            </a:r>
            <a:r>
              <a:rPr lang="es-ES" sz="2400" dirty="0" err="1"/>
              <a:t>to</a:t>
            </a:r>
            <a:r>
              <a:rPr lang="es-ES" sz="2400" dirty="0"/>
              <a:t> </a:t>
            </a:r>
            <a:r>
              <a:rPr lang="es-ES" sz="2400" dirty="0" err="1"/>
              <a:t>pay</a:t>
            </a:r>
            <a:r>
              <a:rPr lang="es-ES" sz="2400" dirty="0"/>
              <a:t> a </a:t>
            </a:r>
            <a:r>
              <a:rPr lang="es-ES" sz="2400" dirty="0" err="1"/>
              <a:t>credit</a:t>
            </a:r>
            <a:r>
              <a:rPr lang="es-ES" sz="2400" dirty="0"/>
              <a:t> </a:t>
            </a:r>
            <a:r>
              <a:rPr lang="es-ES" sz="2400" dirty="0" err="1"/>
              <a:t>card</a:t>
            </a:r>
            <a:r>
              <a:rPr lang="es-ES" sz="2400" dirty="0"/>
              <a:t> </a:t>
            </a:r>
            <a:r>
              <a:rPr lang="es-ES" sz="2400" dirty="0" err="1"/>
              <a:t>payment</a:t>
            </a:r>
            <a:r>
              <a:rPr lang="es-ES" sz="2400" dirty="0"/>
              <a:t>.</a:t>
            </a:r>
          </a:p>
          <a:p>
            <a:pPr marL="0" indent="0">
              <a:buNone/>
            </a:pPr>
            <a:endParaRPr lang="es-ES" sz="2400" dirty="0"/>
          </a:p>
          <a:p>
            <a:pPr marL="0" indent="0">
              <a:buNone/>
            </a:pPr>
            <a:r>
              <a:rPr lang="es-ES" sz="2400" b="1" dirty="0" err="1"/>
              <a:t>Specific</a:t>
            </a:r>
            <a:r>
              <a:rPr lang="es-ES" sz="2400" b="1" dirty="0"/>
              <a:t> </a:t>
            </a:r>
            <a:r>
              <a:rPr lang="es-ES" sz="2400" b="1" dirty="0" err="1"/>
              <a:t>goals</a:t>
            </a:r>
            <a:r>
              <a:rPr lang="es-ES" sz="2400" b="1" dirty="0"/>
              <a:t>:</a:t>
            </a:r>
          </a:p>
          <a:p>
            <a:pPr>
              <a:buFont typeface="Wingdings" panose="05000000000000000000" pitchFamily="2" charset="2"/>
              <a:buChar char="Ø"/>
            </a:pPr>
            <a:r>
              <a:rPr lang="es-ES" sz="2400" dirty="0"/>
              <a:t> </a:t>
            </a:r>
            <a:r>
              <a:rPr lang="es-ES" sz="2400" dirty="0" err="1"/>
              <a:t>Identify</a:t>
            </a:r>
            <a:r>
              <a:rPr lang="es-ES" sz="2400" dirty="0"/>
              <a:t> </a:t>
            </a:r>
            <a:r>
              <a:rPr lang="es-ES" sz="2400" dirty="0" err="1"/>
              <a:t>factors</a:t>
            </a:r>
            <a:r>
              <a:rPr lang="es-ES" sz="2400" dirty="0"/>
              <a:t> </a:t>
            </a:r>
            <a:r>
              <a:rPr lang="es-ES" sz="2400" dirty="0" err="1"/>
              <a:t>that</a:t>
            </a:r>
            <a:r>
              <a:rPr lang="es-ES" sz="2400" dirty="0"/>
              <a:t> </a:t>
            </a:r>
            <a:r>
              <a:rPr lang="es-ES" sz="2400" dirty="0" err="1"/>
              <a:t>affect</a:t>
            </a:r>
            <a:r>
              <a:rPr lang="es-ES" sz="2400" dirty="0"/>
              <a:t> </a:t>
            </a:r>
            <a:r>
              <a:rPr lang="es-ES" sz="2400" dirty="0" err="1"/>
              <a:t>failure</a:t>
            </a:r>
            <a:r>
              <a:rPr lang="es-ES" sz="2400" dirty="0"/>
              <a:t> </a:t>
            </a:r>
            <a:r>
              <a:rPr lang="es-ES" sz="2400" dirty="0" err="1"/>
              <a:t>to</a:t>
            </a:r>
            <a:r>
              <a:rPr lang="es-ES" sz="2400" dirty="0"/>
              <a:t> </a:t>
            </a:r>
            <a:r>
              <a:rPr lang="es-ES" sz="2400" dirty="0" err="1"/>
              <a:t>pay</a:t>
            </a:r>
            <a:r>
              <a:rPr lang="es-ES" sz="2400" dirty="0"/>
              <a:t> </a:t>
            </a:r>
            <a:r>
              <a:rPr lang="es-ES" sz="2400" dirty="0" err="1"/>
              <a:t>customer</a:t>
            </a:r>
            <a:r>
              <a:rPr lang="es-ES" sz="2400" dirty="0"/>
              <a:t> </a:t>
            </a:r>
            <a:r>
              <a:rPr lang="es-ES" sz="2400" dirty="0" err="1"/>
              <a:t>behavior</a:t>
            </a:r>
            <a:r>
              <a:rPr lang="es-ES" sz="2400" dirty="0"/>
              <a:t>.</a:t>
            </a:r>
          </a:p>
          <a:p>
            <a:pPr>
              <a:buFont typeface="Wingdings" panose="05000000000000000000" pitchFamily="2" charset="2"/>
              <a:buChar char="Ø"/>
            </a:pPr>
            <a:r>
              <a:rPr lang="es-ES" sz="2400" dirty="0"/>
              <a:t> </a:t>
            </a:r>
            <a:r>
              <a:rPr lang="es-ES" sz="2400" dirty="0" err="1"/>
              <a:t>Identify</a:t>
            </a:r>
            <a:r>
              <a:rPr lang="es-ES" sz="2400" dirty="0"/>
              <a:t> </a:t>
            </a:r>
            <a:r>
              <a:rPr lang="es-ES" sz="2400" dirty="0" err="1"/>
              <a:t>characteristics</a:t>
            </a:r>
            <a:r>
              <a:rPr lang="es-ES" sz="2400" dirty="0"/>
              <a:t> </a:t>
            </a:r>
            <a:r>
              <a:rPr lang="es-ES" sz="2400" dirty="0" err="1"/>
              <a:t>of</a:t>
            </a:r>
            <a:r>
              <a:rPr lang="es-ES" sz="2400" dirty="0"/>
              <a:t> </a:t>
            </a:r>
            <a:r>
              <a:rPr lang="es-ES" sz="2400" dirty="0" err="1"/>
              <a:t>payers</a:t>
            </a:r>
            <a:r>
              <a:rPr lang="es-ES" sz="2400" dirty="0"/>
              <a:t>.</a:t>
            </a:r>
          </a:p>
          <a:p>
            <a:pPr>
              <a:buFont typeface="Wingdings" panose="05000000000000000000" pitchFamily="2" charset="2"/>
              <a:buChar char="Ø"/>
            </a:pPr>
            <a:r>
              <a:rPr lang="es-ES" sz="2400" dirty="0"/>
              <a:t> Determine </a:t>
            </a:r>
            <a:r>
              <a:rPr lang="es-ES" sz="2400" dirty="0" err="1"/>
              <a:t>customers</a:t>
            </a:r>
            <a:r>
              <a:rPr lang="es-ES" sz="2400" dirty="0"/>
              <a:t> </a:t>
            </a:r>
            <a:r>
              <a:rPr lang="es-ES" sz="2400" dirty="0" err="1"/>
              <a:t>ability</a:t>
            </a:r>
            <a:r>
              <a:rPr lang="es-ES" sz="2400" dirty="0"/>
              <a:t> </a:t>
            </a:r>
            <a:r>
              <a:rPr lang="es-ES" sz="2400" dirty="0" err="1"/>
              <a:t>to</a:t>
            </a:r>
            <a:r>
              <a:rPr lang="es-ES" sz="2400" dirty="0"/>
              <a:t> </a:t>
            </a:r>
            <a:r>
              <a:rPr lang="es-ES" sz="2400" dirty="0" err="1"/>
              <a:t>make</a:t>
            </a:r>
            <a:r>
              <a:rPr lang="es-ES" sz="2400" dirty="0"/>
              <a:t> </a:t>
            </a:r>
            <a:r>
              <a:rPr lang="es-ES" sz="2400" dirty="0" err="1"/>
              <a:t>payments</a:t>
            </a:r>
            <a:r>
              <a:rPr lang="es-ES" sz="2400" dirty="0"/>
              <a:t> </a:t>
            </a:r>
            <a:r>
              <a:rPr lang="es-ES" sz="2400" dirty="0" err="1"/>
              <a:t>on</a:t>
            </a:r>
            <a:r>
              <a:rPr lang="es-ES" sz="2400" dirty="0"/>
              <a:t> time.</a:t>
            </a:r>
          </a:p>
          <a:p>
            <a:pPr marL="0" indent="0">
              <a:buNone/>
            </a:pPr>
            <a:endParaRPr lang="es-ES" sz="2400" dirty="0"/>
          </a:p>
          <a:p>
            <a:pPr lvl="1"/>
            <a:endParaRPr lang="es-ES" sz="2000" dirty="0"/>
          </a:p>
          <a:p>
            <a:pPr lvl="1"/>
            <a:endParaRPr lang="es-ES" sz="2000" dirty="0"/>
          </a:p>
          <a:p>
            <a:endParaRPr lang="en-US" sz="2400" dirty="0"/>
          </a:p>
        </p:txBody>
      </p:sp>
    </p:spTree>
    <p:extLst>
      <p:ext uri="{BB962C8B-B14F-4D97-AF65-F5344CB8AC3E}">
        <p14:creationId xmlns:p14="http://schemas.microsoft.com/office/powerpoint/2010/main" val="808239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3999E7D-111B-4CF9-9B9B-0A90FE9282D5}"/>
              </a:ext>
            </a:extLst>
          </p:cNvPr>
          <p:cNvSpPr>
            <a:spLocks noChangeArrowheads="1"/>
          </p:cNvSpPr>
          <p:nvPr/>
        </p:nvSpPr>
        <p:spPr bwMode="auto">
          <a:xfrm>
            <a:off x="457200" y="251471"/>
            <a:ext cx="68277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s-ES" sz="2800" b="1" dirty="0"/>
              <a:t>Data </a:t>
            </a:r>
            <a:r>
              <a:rPr lang="es-ES" sz="2800" b="1" dirty="0" err="1"/>
              <a:t>Science</a:t>
            </a:r>
            <a:r>
              <a:rPr lang="es-ES" sz="2800" b="1" dirty="0"/>
              <a:t> Framework </a:t>
            </a:r>
            <a:r>
              <a:rPr lang="es-ES" sz="2800" b="1" dirty="0" err="1"/>
              <a:t>Approach</a:t>
            </a:r>
            <a:r>
              <a:rPr lang="es-ES" sz="2800" b="1" dirty="0"/>
              <a:t> </a:t>
            </a:r>
            <a:r>
              <a:rPr lang="es-ES" sz="2800" b="1" dirty="0" err="1"/>
              <a:t>Selection</a:t>
            </a:r>
            <a:endParaRPr lang="en-US" sz="2800" b="1" dirty="0"/>
          </a:p>
        </p:txBody>
      </p:sp>
      <p:pic>
        <p:nvPicPr>
          <p:cNvPr id="11" name="Picture 10" descr="A screenshot of a cell phone&#10;&#10;Description automatically generated">
            <a:extLst>
              <a:ext uri="{FF2B5EF4-FFF2-40B4-BE49-F238E27FC236}">
                <a16:creationId xmlns:a16="http://schemas.microsoft.com/office/drawing/2014/main" id="{C5D04E7D-5B51-4562-848E-9A589BCE1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481" y="853281"/>
            <a:ext cx="10323038" cy="5151438"/>
          </a:xfrm>
          <a:prstGeom prst="rect">
            <a:avLst/>
          </a:prstGeom>
        </p:spPr>
      </p:pic>
      <p:sp>
        <p:nvSpPr>
          <p:cNvPr id="3" name="TextBox 2">
            <a:extLst>
              <a:ext uri="{FF2B5EF4-FFF2-40B4-BE49-F238E27FC236}">
                <a16:creationId xmlns:a16="http://schemas.microsoft.com/office/drawing/2014/main" id="{6540B6F8-E82B-4010-923B-70D3338E62FD}"/>
              </a:ext>
            </a:extLst>
          </p:cNvPr>
          <p:cNvSpPr txBox="1"/>
          <p:nvPr/>
        </p:nvSpPr>
        <p:spPr>
          <a:xfrm>
            <a:off x="579120" y="5667810"/>
            <a:ext cx="11351623" cy="830997"/>
          </a:xfrm>
          <a:prstGeom prst="rect">
            <a:avLst/>
          </a:prstGeom>
          <a:noFill/>
        </p:spPr>
        <p:txBody>
          <a:bodyPr wrap="square" rtlCol="0">
            <a:spAutoFit/>
          </a:bodyPr>
          <a:lstStyle/>
          <a:p>
            <a:r>
              <a:rPr lang="es-ES" sz="1600" dirty="0" err="1"/>
              <a:t>There</a:t>
            </a:r>
            <a:r>
              <a:rPr lang="es-ES" sz="1600" dirty="0"/>
              <a:t> are 2 </a:t>
            </a:r>
            <a:r>
              <a:rPr lang="es-ES" sz="1600" dirty="0" err="1"/>
              <a:t>frameworks</a:t>
            </a:r>
            <a:r>
              <a:rPr lang="es-ES" sz="1600" dirty="0"/>
              <a:t> </a:t>
            </a:r>
            <a:r>
              <a:rPr lang="es-ES" sz="1600" dirty="0" err="1"/>
              <a:t>recommended</a:t>
            </a:r>
            <a:r>
              <a:rPr lang="es-ES" sz="1600" dirty="0"/>
              <a:t>. </a:t>
            </a:r>
            <a:r>
              <a:rPr lang="es-ES" sz="1600" dirty="0" err="1"/>
              <a:t>This</a:t>
            </a:r>
            <a:r>
              <a:rPr lang="es-ES" sz="1600" dirty="0"/>
              <a:t> </a:t>
            </a:r>
            <a:r>
              <a:rPr lang="es-ES" sz="1600" dirty="0" err="1"/>
              <a:t>was</a:t>
            </a:r>
            <a:r>
              <a:rPr lang="es-ES" sz="1600" dirty="0"/>
              <a:t> </a:t>
            </a:r>
            <a:r>
              <a:rPr lang="es-ES" sz="1600" dirty="0" err="1"/>
              <a:t>selected</a:t>
            </a:r>
            <a:r>
              <a:rPr lang="es-ES" sz="1600" dirty="0"/>
              <a:t> </a:t>
            </a:r>
            <a:r>
              <a:rPr lang="es-ES" sz="1600" dirty="0" err="1"/>
              <a:t>over</a:t>
            </a:r>
            <a:r>
              <a:rPr lang="es-ES" sz="1600" dirty="0"/>
              <a:t> </a:t>
            </a:r>
            <a:r>
              <a:rPr lang="en-US" sz="1600" b="1" i="1" dirty="0" err="1"/>
              <a:t>Zumel</a:t>
            </a:r>
            <a:r>
              <a:rPr lang="en-US" sz="1600" b="1" i="1" dirty="0"/>
              <a:t> and Mount, Practical Data Science with R;</a:t>
            </a:r>
            <a:r>
              <a:rPr lang="en-US" sz="1600" dirty="0"/>
              <a:t> because the latter requires more </a:t>
            </a:r>
            <a:r>
              <a:rPr lang="en-US" sz="1600" dirty="0" err="1"/>
              <a:t>stakeholdes</a:t>
            </a:r>
            <a:r>
              <a:rPr lang="en-US" sz="1600" dirty="0"/>
              <a:t> feedback; on the other hand I feel more comfortable with BADIR because has more focus on the problem and its solution; and an analysis project management approach for analysis which I have already being familiarized with.</a:t>
            </a:r>
            <a:r>
              <a:rPr lang="en-US" sz="1600" b="1" i="1" dirty="0"/>
              <a:t> </a:t>
            </a:r>
            <a:endParaRPr lang="en-US" sz="1600" dirty="0"/>
          </a:p>
        </p:txBody>
      </p:sp>
    </p:spTree>
    <p:extLst>
      <p:ext uri="{BB962C8B-B14F-4D97-AF65-F5344CB8AC3E}">
        <p14:creationId xmlns:p14="http://schemas.microsoft.com/office/powerpoint/2010/main" val="177346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B12D8-24DB-4B31-98E5-71C96B9B178C}"/>
              </a:ext>
            </a:extLst>
          </p:cNvPr>
          <p:cNvSpPr>
            <a:spLocks noGrp="1"/>
          </p:cNvSpPr>
          <p:nvPr>
            <p:ph type="title"/>
          </p:nvPr>
        </p:nvSpPr>
        <p:spPr>
          <a:xfrm>
            <a:off x="660400" y="192405"/>
            <a:ext cx="10515600" cy="854075"/>
          </a:xfrm>
        </p:spPr>
        <p:txBody>
          <a:bodyPr/>
          <a:lstStyle/>
          <a:p>
            <a:r>
              <a:rPr lang="es-ES" b="1" dirty="0"/>
              <a:t>1. Business </a:t>
            </a:r>
            <a:r>
              <a:rPr lang="es-ES" b="1" dirty="0" err="1"/>
              <a:t>Question</a:t>
            </a:r>
            <a:endParaRPr lang="en-US" b="1" dirty="0"/>
          </a:p>
        </p:txBody>
      </p:sp>
      <p:sp>
        <p:nvSpPr>
          <p:cNvPr id="3" name="Content Placeholder 2">
            <a:extLst>
              <a:ext uri="{FF2B5EF4-FFF2-40B4-BE49-F238E27FC236}">
                <a16:creationId xmlns:a16="http://schemas.microsoft.com/office/drawing/2014/main" id="{A90DF983-2110-4627-B807-121E837299A8}"/>
              </a:ext>
            </a:extLst>
          </p:cNvPr>
          <p:cNvSpPr>
            <a:spLocks noGrp="1"/>
          </p:cNvSpPr>
          <p:nvPr>
            <p:ph idx="1"/>
          </p:nvPr>
        </p:nvSpPr>
        <p:spPr>
          <a:xfrm>
            <a:off x="838200" y="2141537"/>
            <a:ext cx="10515600" cy="4351338"/>
          </a:xfrm>
        </p:spPr>
        <p:txBody>
          <a:bodyPr>
            <a:normAutofit/>
          </a:bodyPr>
          <a:lstStyle/>
          <a:p>
            <a:r>
              <a:rPr lang="es-ES" b="1" dirty="0" err="1"/>
              <a:t>Underlying</a:t>
            </a:r>
            <a:r>
              <a:rPr lang="es-ES" b="1" dirty="0"/>
              <a:t> </a:t>
            </a:r>
            <a:r>
              <a:rPr lang="es-ES" b="1" dirty="0" err="1"/>
              <a:t>questions</a:t>
            </a:r>
            <a:r>
              <a:rPr lang="es-ES" b="1" dirty="0"/>
              <a:t>:</a:t>
            </a:r>
          </a:p>
          <a:p>
            <a:pPr lvl="1"/>
            <a:r>
              <a:rPr lang="es-ES" dirty="0" err="1"/>
              <a:t>Which</a:t>
            </a:r>
            <a:r>
              <a:rPr lang="es-ES" dirty="0"/>
              <a:t> are </a:t>
            </a:r>
            <a:r>
              <a:rPr lang="es-ES" dirty="0" err="1"/>
              <a:t>the</a:t>
            </a:r>
            <a:r>
              <a:rPr lang="es-ES" dirty="0"/>
              <a:t> </a:t>
            </a:r>
            <a:r>
              <a:rPr lang="es-ES" dirty="0" err="1"/>
              <a:t>factors</a:t>
            </a:r>
            <a:r>
              <a:rPr lang="es-ES" dirty="0"/>
              <a:t> </a:t>
            </a:r>
            <a:r>
              <a:rPr lang="es-ES" dirty="0" err="1"/>
              <a:t>that</a:t>
            </a:r>
            <a:r>
              <a:rPr lang="es-ES" dirty="0"/>
              <a:t> define default </a:t>
            </a:r>
            <a:r>
              <a:rPr lang="es-ES" dirty="0" err="1"/>
              <a:t>to</a:t>
            </a:r>
            <a:r>
              <a:rPr lang="es-ES" dirty="0"/>
              <a:t> </a:t>
            </a:r>
            <a:r>
              <a:rPr lang="es-ES" dirty="0" err="1"/>
              <a:t>pay</a:t>
            </a:r>
            <a:r>
              <a:rPr lang="es-ES" dirty="0"/>
              <a:t>?</a:t>
            </a:r>
          </a:p>
          <a:p>
            <a:pPr lvl="1"/>
            <a:r>
              <a:rPr lang="es-ES" dirty="0" err="1"/>
              <a:t>If</a:t>
            </a:r>
            <a:r>
              <a:rPr lang="es-ES" dirty="0"/>
              <a:t> </a:t>
            </a:r>
            <a:r>
              <a:rPr lang="es-ES" dirty="0" err="1"/>
              <a:t>customers</a:t>
            </a:r>
            <a:r>
              <a:rPr lang="es-ES" dirty="0"/>
              <a:t> </a:t>
            </a:r>
            <a:r>
              <a:rPr lang="es-ES" dirty="0" err="1"/>
              <a:t>don’t</a:t>
            </a:r>
            <a:r>
              <a:rPr lang="es-ES" dirty="0"/>
              <a:t> </a:t>
            </a:r>
            <a:r>
              <a:rPr lang="es-ES" dirty="0" err="1"/>
              <a:t>pay</a:t>
            </a:r>
            <a:r>
              <a:rPr lang="es-ES" dirty="0"/>
              <a:t>, </a:t>
            </a:r>
            <a:r>
              <a:rPr lang="es-ES" dirty="0" err="1"/>
              <a:t>CreditOne</a:t>
            </a:r>
            <a:r>
              <a:rPr lang="es-ES" dirty="0"/>
              <a:t> </a:t>
            </a:r>
            <a:r>
              <a:rPr lang="es-ES" dirty="0" err="1"/>
              <a:t>looses</a:t>
            </a:r>
            <a:r>
              <a:rPr lang="es-ES" dirty="0"/>
              <a:t> </a:t>
            </a:r>
            <a:r>
              <a:rPr lang="es-ES" dirty="0" err="1"/>
              <a:t>business</a:t>
            </a:r>
            <a:r>
              <a:rPr lang="es-ES" dirty="0"/>
              <a:t>, so, </a:t>
            </a:r>
            <a:r>
              <a:rPr lang="es-ES" dirty="0" err="1"/>
              <a:t>which</a:t>
            </a:r>
            <a:r>
              <a:rPr lang="es-ES" dirty="0"/>
              <a:t> </a:t>
            </a:r>
            <a:r>
              <a:rPr lang="es-ES" dirty="0" err="1"/>
              <a:t>is</a:t>
            </a:r>
            <a:r>
              <a:rPr lang="es-ES" dirty="0"/>
              <a:t> </a:t>
            </a:r>
            <a:r>
              <a:rPr lang="es-ES" dirty="0" err="1"/>
              <a:t>the</a:t>
            </a:r>
            <a:r>
              <a:rPr lang="es-ES" dirty="0"/>
              <a:t> </a:t>
            </a:r>
            <a:r>
              <a:rPr lang="es-ES" dirty="0" err="1"/>
              <a:t>potential</a:t>
            </a:r>
            <a:r>
              <a:rPr lang="es-ES" dirty="0"/>
              <a:t> </a:t>
            </a:r>
            <a:r>
              <a:rPr lang="es-ES" dirty="0" err="1"/>
              <a:t>financial</a:t>
            </a:r>
            <a:r>
              <a:rPr lang="es-ES" dirty="0"/>
              <a:t> </a:t>
            </a:r>
            <a:r>
              <a:rPr lang="es-ES" dirty="0" err="1"/>
              <a:t>loose</a:t>
            </a:r>
            <a:r>
              <a:rPr lang="es-ES" dirty="0"/>
              <a:t> </a:t>
            </a:r>
            <a:r>
              <a:rPr lang="es-ES" dirty="0" err="1"/>
              <a:t>for</a:t>
            </a:r>
            <a:r>
              <a:rPr lang="es-ES" dirty="0"/>
              <a:t> </a:t>
            </a:r>
            <a:r>
              <a:rPr lang="es-ES" dirty="0" err="1"/>
              <a:t>Credit</a:t>
            </a:r>
            <a:r>
              <a:rPr lang="es-ES" dirty="0"/>
              <a:t> </a:t>
            </a:r>
            <a:r>
              <a:rPr lang="es-ES" dirty="0" err="1"/>
              <a:t>One</a:t>
            </a:r>
            <a:r>
              <a:rPr lang="es-ES" dirty="0"/>
              <a:t> and </a:t>
            </a:r>
            <a:r>
              <a:rPr lang="es-ES" dirty="0" err="1"/>
              <a:t>their</a:t>
            </a:r>
            <a:r>
              <a:rPr lang="es-ES" dirty="0"/>
              <a:t> </a:t>
            </a:r>
            <a:r>
              <a:rPr lang="es-ES" dirty="0" err="1"/>
              <a:t>clients</a:t>
            </a:r>
            <a:r>
              <a:rPr lang="es-ES" dirty="0"/>
              <a:t>?</a:t>
            </a:r>
          </a:p>
          <a:p>
            <a:pPr lvl="1"/>
            <a:r>
              <a:rPr lang="es-ES" dirty="0" err="1"/>
              <a:t>What</a:t>
            </a:r>
            <a:r>
              <a:rPr lang="es-ES" dirty="0"/>
              <a:t> </a:t>
            </a:r>
            <a:r>
              <a:rPr lang="es-ES" dirty="0" err="1"/>
              <a:t>conditions</a:t>
            </a:r>
            <a:r>
              <a:rPr lang="es-ES" dirty="0"/>
              <a:t> </a:t>
            </a:r>
            <a:r>
              <a:rPr lang="es-ES" dirty="0" err="1"/>
              <a:t>of</a:t>
            </a:r>
            <a:r>
              <a:rPr lang="es-ES" dirty="0"/>
              <a:t> </a:t>
            </a:r>
            <a:r>
              <a:rPr lang="es-ES" dirty="0" err="1"/>
              <a:t>make</a:t>
            </a:r>
            <a:r>
              <a:rPr lang="es-ES" dirty="0"/>
              <a:t> a loan (</a:t>
            </a:r>
            <a:r>
              <a:rPr lang="es-ES" dirty="0" err="1"/>
              <a:t>design</a:t>
            </a:r>
            <a:r>
              <a:rPr lang="es-ES" dirty="0"/>
              <a:t>) </a:t>
            </a:r>
            <a:r>
              <a:rPr lang="es-ES" dirty="0" err="1"/>
              <a:t>make</a:t>
            </a:r>
            <a:r>
              <a:rPr lang="es-ES" dirty="0"/>
              <a:t> more </a:t>
            </a:r>
            <a:r>
              <a:rPr lang="es-ES" dirty="0" err="1"/>
              <a:t>prone</a:t>
            </a:r>
            <a:r>
              <a:rPr lang="es-ES" dirty="0"/>
              <a:t> </a:t>
            </a:r>
            <a:r>
              <a:rPr lang="es-ES" dirty="0" err="1"/>
              <a:t>to</a:t>
            </a:r>
            <a:r>
              <a:rPr lang="es-ES" dirty="0"/>
              <a:t> be a default?</a:t>
            </a:r>
          </a:p>
          <a:p>
            <a:pPr marL="228600" lvl="1">
              <a:spcBef>
                <a:spcPts val="1000"/>
              </a:spcBef>
            </a:pPr>
            <a:r>
              <a:rPr lang="es-ES" sz="2800" b="1" dirty="0"/>
              <a:t>Business </a:t>
            </a:r>
            <a:r>
              <a:rPr lang="es-ES" sz="2800" b="1" dirty="0" err="1"/>
              <a:t>Considerations</a:t>
            </a:r>
            <a:endParaRPr lang="es-ES" sz="2800" b="1" dirty="0"/>
          </a:p>
          <a:p>
            <a:pPr lvl="1"/>
            <a:r>
              <a:rPr lang="es-ES" dirty="0"/>
              <a:t>Banks and </a:t>
            </a:r>
            <a:r>
              <a:rPr lang="es-ES" dirty="0" err="1"/>
              <a:t>financial</a:t>
            </a:r>
            <a:r>
              <a:rPr lang="es-ES" dirty="0"/>
              <a:t> </a:t>
            </a:r>
            <a:r>
              <a:rPr lang="es-ES" dirty="0" err="1"/>
              <a:t>institutions</a:t>
            </a:r>
            <a:r>
              <a:rPr lang="es-ES" dirty="0"/>
              <a:t> </a:t>
            </a:r>
            <a:r>
              <a:rPr lang="es-ES" dirty="0" err="1"/>
              <a:t>avoid</a:t>
            </a:r>
            <a:r>
              <a:rPr lang="es-ES" dirty="0"/>
              <a:t> </a:t>
            </a:r>
            <a:r>
              <a:rPr lang="es-ES" dirty="0" err="1"/>
              <a:t>risk</a:t>
            </a:r>
            <a:r>
              <a:rPr lang="es-ES" dirty="0"/>
              <a:t>. </a:t>
            </a:r>
            <a:r>
              <a:rPr lang="es-ES" dirty="0" err="1"/>
              <a:t>Stakeholders</a:t>
            </a:r>
            <a:r>
              <a:rPr lang="es-ES" dirty="0"/>
              <a:t> (</a:t>
            </a:r>
            <a:r>
              <a:rPr lang="es-ES" dirty="0" err="1"/>
              <a:t>boards</a:t>
            </a:r>
            <a:r>
              <a:rPr lang="es-ES" dirty="0"/>
              <a:t> </a:t>
            </a:r>
            <a:r>
              <a:rPr lang="es-ES" dirty="0" err="1"/>
              <a:t>of</a:t>
            </a:r>
            <a:r>
              <a:rPr lang="es-ES" dirty="0"/>
              <a:t> </a:t>
            </a:r>
            <a:r>
              <a:rPr lang="es-ES" dirty="0" err="1"/>
              <a:t>directors</a:t>
            </a:r>
            <a:r>
              <a:rPr lang="es-ES" dirty="0"/>
              <a:t>) </a:t>
            </a:r>
            <a:r>
              <a:rPr lang="es-ES" dirty="0" err="1"/>
              <a:t>invest</a:t>
            </a:r>
            <a:r>
              <a:rPr lang="es-ES" dirty="0"/>
              <a:t> in </a:t>
            </a:r>
            <a:r>
              <a:rPr lang="es-ES" dirty="0" err="1"/>
              <a:t>customers</a:t>
            </a:r>
            <a:r>
              <a:rPr lang="es-ES" dirty="0"/>
              <a:t> </a:t>
            </a:r>
            <a:r>
              <a:rPr lang="es-ES" dirty="0" err="1"/>
              <a:t>to</a:t>
            </a:r>
            <a:r>
              <a:rPr lang="es-ES" dirty="0"/>
              <a:t> </a:t>
            </a:r>
            <a:r>
              <a:rPr lang="es-ES" dirty="0" err="1"/>
              <a:t>recover</a:t>
            </a:r>
            <a:r>
              <a:rPr lang="es-ES" dirty="0"/>
              <a:t> </a:t>
            </a:r>
            <a:r>
              <a:rPr lang="es-ES" dirty="0" err="1"/>
              <a:t>their</a:t>
            </a:r>
            <a:r>
              <a:rPr lang="es-ES" dirty="0"/>
              <a:t> </a:t>
            </a:r>
            <a:r>
              <a:rPr lang="es-ES" dirty="0" err="1"/>
              <a:t>investment</a:t>
            </a:r>
            <a:r>
              <a:rPr lang="es-ES" dirty="0"/>
              <a:t> plus </a:t>
            </a:r>
            <a:r>
              <a:rPr lang="es-ES" dirty="0" err="1"/>
              <a:t>interests</a:t>
            </a:r>
            <a:r>
              <a:rPr lang="es-ES" dirty="0"/>
              <a:t>.</a:t>
            </a:r>
          </a:p>
          <a:p>
            <a:pPr lvl="1"/>
            <a:r>
              <a:rPr lang="es-ES" dirty="0" err="1"/>
              <a:t>The</a:t>
            </a:r>
            <a:r>
              <a:rPr lang="es-ES" dirty="0"/>
              <a:t> </a:t>
            </a:r>
            <a:r>
              <a:rPr lang="es-ES" dirty="0" err="1"/>
              <a:t>customers</a:t>
            </a:r>
            <a:r>
              <a:rPr lang="es-ES" dirty="0"/>
              <a:t> </a:t>
            </a:r>
            <a:r>
              <a:rPr lang="es-ES" dirty="0" err="1"/>
              <a:t>have</a:t>
            </a:r>
            <a:r>
              <a:rPr lang="es-ES" dirty="0"/>
              <a:t> </a:t>
            </a:r>
            <a:r>
              <a:rPr lang="es-ES" dirty="0" err="1"/>
              <a:t>the</a:t>
            </a:r>
            <a:r>
              <a:rPr lang="es-ES" dirty="0"/>
              <a:t> </a:t>
            </a:r>
            <a:r>
              <a:rPr lang="es-ES" dirty="0" err="1"/>
              <a:t>opportunity</a:t>
            </a:r>
            <a:r>
              <a:rPr lang="es-ES" dirty="0"/>
              <a:t> </a:t>
            </a:r>
            <a:r>
              <a:rPr lang="es-ES" dirty="0" err="1"/>
              <a:t>to</a:t>
            </a:r>
            <a:r>
              <a:rPr lang="es-ES" dirty="0"/>
              <a:t> </a:t>
            </a:r>
            <a:r>
              <a:rPr lang="es-ES" dirty="0" err="1"/>
              <a:t>recover</a:t>
            </a:r>
            <a:r>
              <a:rPr lang="es-ES" dirty="0"/>
              <a:t> </a:t>
            </a:r>
            <a:r>
              <a:rPr lang="es-ES" dirty="0" err="1"/>
              <a:t>from</a:t>
            </a:r>
            <a:r>
              <a:rPr lang="es-ES" dirty="0"/>
              <a:t> a </a:t>
            </a:r>
            <a:r>
              <a:rPr lang="es-ES" dirty="0" err="1"/>
              <a:t>negative</a:t>
            </a:r>
            <a:r>
              <a:rPr lang="es-ES" dirty="0"/>
              <a:t> </a:t>
            </a:r>
            <a:r>
              <a:rPr lang="es-ES" dirty="0" err="1"/>
              <a:t>the</a:t>
            </a:r>
            <a:r>
              <a:rPr lang="es-ES" dirty="0"/>
              <a:t> </a:t>
            </a:r>
            <a:r>
              <a:rPr lang="es-ES" dirty="0" err="1"/>
              <a:t>credit</a:t>
            </a:r>
            <a:r>
              <a:rPr lang="es-ES" dirty="0"/>
              <a:t> balance; </a:t>
            </a:r>
            <a:r>
              <a:rPr lang="es-ES" dirty="0" err="1"/>
              <a:t>what</a:t>
            </a:r>
            <a:r>
              <a:rPr lang="es-ES" dirty="0"/>
              <a:t> </a:t>
            </a:r>
            <a:r>
              <a:rPr lang="es-ES" dirty="0" err="1"/>
              <a:t>it’s</a:t>
            </a:r>
            <a:r>
              <a:rPr lang="es-ES" dirty="0"/>
              <a:t> </a:t>
            </a:r>
            <a:r>
              <a:rPr lang="es-ES" dirty="0" err="1"/>
              <a:t>important</a:t>
            </a:r>
            <a:r>
              <a:rPr lang="es-ES" dirty="0"/>
              <a:t> </a:t>
            </a:r>
            <a:r>
              <a:rPr lang="es-ES" dirty="0" err="1"/>
              <a:t>is</a:t>
            </a:r>
            <a:r>
              <a:rPr lang="es-ES" dirty="0"/>
              <a:t> time </a:t>
            </a:r>
            <a:r>
              <a:rPr lang="es-ES" dirty="0" err="1"/>
              <a:t>consideration</a:t>
            </a:r>
            <a:r>
              <a:rPr lang="es-ES" dirty="0"/>
              <a:t>.</a:t>
            </a:r>
          </a:p>
          <a:p>
            <a:pPr marL="457200" lvl="1" indent="0">
              <a:buNone/>
            </a:pPr>
            <a:endParaRPr lang="es-ES" dirty="0"/>
          </a:p>
          <a:p>
            <a:pPr lvl="1"/>
            <a:endParaRPr lang="es-ES" dirty="0"/>
          </a:p>
          <a:p>
            <a:pPr lvl="1"/>
            <a:endParaRPr lang="es-ES" dirty="0"/>
          </a:p>
          <a:p>
            <a:endParaRPr lang="en-US" dirty="0"/>
          </a:p>
        </p:txBody>
      </p:sp>
      <p:sp>
        <p:nvSpPr>
          <p:cNvPr id="4" name="Rectangle 3">
            <a:extLst>
              <a:ext uri="{FF2B5EF4-FFF2-40B4-BE49-F238E27FC236}">
                <a16:creationId xmlns:a16="http://schemas.microsoft.com/office/drawing/2014/main" id="{AF8E50CC-895B-4041-A636-A78A0093B3D5}"/>
              </a:ext>
            </a:extLst>
          </p:cNvPr>
          <p:cNvSpPr/>
          <p:nvPr/>
        </p:nvSpPr>
        <p:spPr>
          <a:xfrm>
            <a:off x="660400" y="1219200"/>
            <a:ext cx="11125200" cy="854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err="1"/>
              <a:t>Which</a:t>
            </a:r>
            <a:r>
              <a:rPr lang="es-ES" sz="2400" b="1" dirty="0"/>
              <a:t> </a:t>
            </a:r>
            <a:r>
              <a:rPr lang="es-ES" sz="2400" b="1" dirty="0" err="1"/>
              <a:t>customers</a:t>
            </a:r>
            <a:r>
              <a:rPr lang="es-ES" sz="2400" b="1" dirty="0"/>
              <a:t> are </a:t>
            </a:r>
            <a:r>
              <a:rPr lang="es-ES" sz="2400" b="1" dirty="0" err="1"/>
              <a:t>going</a:t>
            </a:r>
            <a:r>
              <a:rPr lang="es-ES" sz="2400" b="1" dirty="0"/>
              <a:t> </a:t>
            </a:r>
            <a:r>
              <a:rPr lang="es-ES" sz="2400" b="1" dirty="0" err="1"/>
              <a:t>to</a:t>
            </a:r>
            <a:r>
              <a:rPr lang="es-ES" sz="2400" b="1" dirty="0"/>
              <a:t> </a:t>
            </a:r>
            <a:r>
              <a:rPr lang="es-ES" sz="2400" b="1" dirty="0" err="1"/>
              <a:t>fail</a:t>
            </a:r>
            <a:r>
              <a:rPr lang="es-ES" sz="2400" b="1" dirty="0"/>
              <a:t> (default /no default) </a:t>
            </a:r>
            <a:r>
              <a:rPr lang="es-ES" sz="2400" b="1" dirty="0" err="1"/>
              <a:t>to</a:t>
            </a:r>
            <a:r>
              <a:rPr lang="es-ES" sz="2400" b="1" dirty="0"/>
              <a:t> </a:t>
            </a:r>
            <a:r>
              <a:rPr lang="es-ES" sz="2400" b="1" dirty="0" err="1"/>
              <a:t>pay</a:t>
            </a:r>
            <a:r>
              <a:rPr lang="es-ES" sz="2400" b="1" dirty="0"/>
              <a:t> a </a:t>
            </a:r>
            <a:r>
              <a:rPr lang="es-ES" sz="2400" b="1" dirty="0" err="1"/>
              <a:t>credit</a:t>
            </a:r>
            <a:r>
              <a:rPr lang="es-ES" sz="2400" b="1" dirty="0"/>
              <a:t> </a:t>
            </a:r>
            <a:r>
              <a:rPr lang="es-ES" sz="2400" b="1" dirty="0" err="1"/>
              <a:t>card</a:t>
            </a:r>
            <a:r>
              <a:rPr lang="es-ES" sz="2400" b="1" dirty="0"/>
              <a:t> </a:t>
            </a:r>
            <a:r>
              <a:rPr lang="es-ES" sz="2400" b="1" dirty="0" err="1"/>
              <a:t>payment</a:t>
            </a:r>
            <a:r>
              <a:rPr lang="es-ES" sz="2400" b="1" dirty="0"/>
              <a:t>?</a:t>
            </a:r>
          </a:p>
        </p:txBody>
      </p:sp>
    </p:spTree>
    <p:extLst>
      <p:ext uri="{BB962C8B-B14F-4D97-AF65-F5344CB8AC3E}">
        <p14:creationId xmlns:p14="http://schemas.microsoft.com/office/powerpoint/2010/main" val="3701481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1698-5848-4D67-A750-FB21C88A14CF}"/>
              </a:ext>
            </a:extLst>
          </p:cNvPr>
          <p:cNvSpPr>
            <a:spLocks noGrp="1"/>
          </p:cNvSpPr>
          <p:nvPr>
            <p:ph type="title"/>
          </p:nvPr>
        </p:nvSpPr>
        <p:spPr>
          <a:xfrm>
            <a:off x="660399" y="243205"/>
            <a:ext cx="10515600" cy="975995"/>
          </a:xfrm>
        </p:spPr>
        <p:txBody>
          <a:bodyPr/>
          <a:lstStyle/>
          <a:p>
            <a:r>
              <a:rPr lang="es-ES" b="1" dirty="0"/>
              <a:t>2. </a:t>
            </a:r>
            <a:r>
              <a:rPr lang="es-ES" b="1" dirty="0" err="1"/>
              <a:t>Analysis</a:t>
            </a:r>
            <a:r>
              <a:rPr lang="es-ES" b="1" dirty="0"/>
              <a:t> Plan</a:t>
            </a:r>
            <a:endParaRPr lang="en-US" b="1" dirty="0"/>
          </a:p>
        </p:txBody>
      </p:sp>
      <p:sp>
        <p:nvSpPr>
          <p:cNvPr id="3" name="Content Placeholder 2">
            <a:extLst>
              <a:ext uri="{FF2B5EF4-FFF2-40B4-BE49-F238E27FC236}">
                <a16:creationId xmlns:a16="http://schemas.microsoft.com/office/drawing/2014/main" id="{1A27DC27-D1F7-4078-B1AF-3C9982FF8A60}"/>
              </a:ext>
            </a:extLst>
          </p:cNvPr>
          <p:cNvSpPr>
            <a:spLocks noGrp="1"/>
          </p:cNvSpPr>
          <p:nvPr>
            <p:ph idx="1"/>
          </p:nvPr>
        </p:nvSpPr>
        <p:spPr>
          <a:xfrm>
            <a:off x="660399" y="1837511"/>
            <a:ext cx="11125199" cy="4777283"/>
          </a:xfrm>
        </p:spPr>
        <p:txBody>
          <a:bodyPr>
            <a:normAutofit/>
          </a:bodyPr>
          <a:lstStyle/>
          <a:p>
            <a:pPr marL="0" indent="0">
              <a:buNone/>
            </a:pPr>
            <a:r>
              <a:rPr lang="es-ES" sz="1800" b="1" dirty="0" err="1"/>
              <a:t>Type</a:t>
            </a:r>
            <a:r>
              <a:rPr lang="es-ES" sz="1800" b="1" dirty="0"/>
              <a:t> </a:t>
            </a:r>
            <a:r>
              <a:rPr lang="es-ES" sz="1800" b="1" dirty="0" err="1"/>
              <a:t>of</a:t>
            </a:r>
            <a:r>
              <a:rPr lang="es-ES" sz="1800" b="1" dirty="0"/>
              <a:t> </a:t>
            </a:r>
            <a:r>
              <a:rPr lang="es-ES" sz="1800" b="1" dirty="0" err="1"/>
              <a:t>analysis</a:t>
            </a:r>
            <a:r>
              <a:rPr lang="es-ES" sz="1800" b="1" dirty="0"/>
              <a:t>: </a:t>
            </a:r>
            <a:r>
              <a:rPr lang="es-ES" sz="1800" dirty="0" err="1"/>
              <a:t>supervised</a:t>
            </a:r>
            <a:r>
              <a:rPr lang="es-ES" sz="1800" dirty="0"/>
              <a:t> </a:t>
            </a:r>
            <a:r>
              <a:rPr lang="es-ES" sz="1800" dirty="0" err="1"/>
              <a:t>learning</a:t>
            </a:r>
            <a:r>
              <a:rPr lang="es-ES" sz="1800" dirty="0"/>
              <a:t>, </a:t>
            </a:r>
            <a:r>
              <a:rPr lang="es-ES" sz="1800" dirty="0" err="1"/>
              <a:t>clasification</a:t>
            </a:r>
            <a:r>
              <a:rPr lang="es-ES" sz="1800" dirty="0"/>
              <a:t> (</a:t>
            </a:r>
            <a:r>
              <a:rPr lang="es-ES" sz="1800" dirty="0" err="1"/>
              <a:t>label</a:t>
            </a:r>
            <a:r>
              <a:rPr lang="es-ES" sz="1800" dirty="0"/>
              <a:t> = default 1/0).Test </a:t>
            </a:r>
            <a:r>
              <a:rPr lang="es-ES" sz="1800" dirty="0" err="1"/>
              <a:t>different</a:t>
            </a:r>
            <a:r>
              <a:rPr lang="es-ES" sz="1800" dirty="0"/>
              <a:t> </a:t>
            </a:r>
            <a:r>
              <a:rPr lang="es-ES" sz="1800" dirty="0" err="1"/>
              <a:t>supervised</a:t>
            </a:r>
            <a:r>
              <a:rPr lang="es-ES" sz="1800" dirty="0"/>
              <a:t> </a:t>
            </a:r>
            <a:r>
              <a:rPr lang="es-ES" sz="1800" dirty="0" err="1"/>
              <a:t>algorithms</a:t>
            </a:r>
            <a:r>
              <a:rPr lang="es-ES" sz="1800" dirty="0"/>
              <a:t> (</a:t>
            </a:r>
            <a:r>
              <a:rPr lang="es-ES" sz="1800" dirty="0" err="1"/>
              <a:t>eg</a:t>
            </a:r>
            <a:r>
              <a:rPr lang="es-ES" sz="1800" dirty="0"/>
              <a:t>. </a:t>
            </a:r>
            <a:r>
              <a:rPr lang="es-ES" sz="1800" dirty="0" err="1"/>
              <a:t>Logistic</a:t>
            </a:r>
            <a:r>
              <a:rPr lang="es-ES" sz="1800" dirty="0"/>
              <a:t>, SVM, </a:t>
            </a:r>
            <a:r>
              <a:rPr lang="es-ES" sz="1800" dirty="0" err="1"/>
              <a:t>trees</a:t>
            </a:r>
            <a:r>
              <a:rPr lang="es-ES" sz="1800" dirty="0"/>
              <a:t>) and </a:t>
            </a:r>
            <a:r>
              <a:rPr lang="es-ES" sz="1800" dirty="0" err="1"/>
              <a:t>choose</a:t>
            </a:r>
            <a:r>
              <a:rPr lang="es-ES" sz="1800" dirty="0"/>
              <a:t> </a:t>
            </a:r>
            <a:r>
              <a:rPr lang="es-ES" sz="1800" dirty="0" err="1"/>
              <a:t>one</a:t>
            </a:r>
            <a:r>
              <a:rPr lang="es-ES" sz="1800" dirty="0"/>
              <a:t> </a:t>
            </a:r>
            <a:r>
              <a:rPr lang="es-ES" sz="1800" dirty="0" err="1"/>
              <a:t>that</a:t>
            </a:r>
            <a:r>
              <a:rPr lang="es-ES" sz="1800" dirty="0"/>
              <a:t> </a:t>
            </a:r>
            <a:r>
              <a:rPr lang="es-ES" sz="1800" dirty="0" err="1"/>
              <a:t>gives</a:t>
            </a:r>
            <a:r>
              <a:rPr lang="es-ES" sz="1800" dirty="0"/>
              <a:t> more </a:t>
            </a:r>
            <a:r>
              <a:rPr lang="es-ES" sz="1800" dirty="0" err="1"/>
              <a:t>confidence</a:t>
            </a:r>
            <a:r>
              <a:rPr lang="es-ES" sz="1800" dirty="0"/>
              <a:t> </a:t>
            </a:r>
            <a:r>
              <a:rPr lang="es-ES" sz="1800" dirty="0" err="1"/>
              <a:t>to</a:t>
            </a:r>
            <a:r>
              <a:rPr lang="es-ES" sz="1800" dirty="0"/>
              <a:t> </a:t>
            </a:r>
            <a:r>
              <a:rPr lang="es-ES" sz="1800" dirty="0" err="1"/>
              <a:t>answer</a:t>
            </a:r>
            <a:r>
              <a:rPr lang="es-ES" sz="1800" dirty="0"/>
              <a:t> </a:t>
            </a:r>
            <a:r>
              <a:rPr lang="es-ES" sz="1800" dirty="0" err="1"/>
              <a:t>the</a:t>
            </a:r>
            <a:r>
              <a:rPr lang="es-ES" sz="1800" dirty="0"/>
              <a:t> </a:t>
            </a:r>
            <a:r>
              <a:rPr lang="es-ES" sz="1800" dirty="0" err="1"/>
              <a:t>business</a:t>
            </a:r>
            <a:r>
              <a:rPr lang="es-ES" sz="1800" dirty="0"/>
              <a:t> </a:t>
            </a:r>
            <a:r>
              <a:rPr lang="es-ES" sz="1800" dirty="0" err="1"/>
              <a:t>question</a:t>
            </a:r>
            <a:r>
              <a:rPr lang="es-ES" sz="1800" dirty="0"/>
              <a:t>.</a:t>
            </a:r>
          </a:p>
          <a:p>
            <a:pPr marL="0" indent="0">
              <a:buNone/>
            </a:pPr>
            <a:r>
              <a:rPr lang="es-ES" sz="1800" b="1" dirty="0" err="1"/>
              <a:t>Hypothesis</a:t>
            </a:r>
            <a:r>
              <a:rPr lang="es-ES" sz="1800" b="1" dirty="0"/>
              <a:t> </a:t>
            </a:r>
            <a:r>
              <a:rPr lang="es-ES" sz="1800" b="1" dirty="0" err="1"/>
              <a:t>to</a:t>
            </a:r>
            <a:r>
              <a:rPr lang="es-ES" sz="1800" b="1" dirty="0"/>
              <a:t> be </a:t>
            </a:r>
            <a:r>
              <a:rPr lang="es-ES" sz="1800" b="1" dirty="0" err="1"/>
              <a:t>tested</a:t>
            </a:r>
            <a:r>
              <a:rPr lang="es-ES" sz="1800" b="1" dirty="0"/>
              <a:t>: </a:t>
            </a:r>
            <a:r>
              <a:rPr lang="es-ES" sz="1800" dirty="0" err="1"/>
              <a:t>It</a:t>
            </a:r>
            <a:r>
              <a:rPr lang="es-ES" sz="1800" dirty="0"/>
              <a:t> </a:t>
            </a:r>
            <a:r>
              <a:rPr lang="es-ES" sz="1800" dirty="0" err="1"/>
              <a:t>is</a:t>
            </a:r>
            <a:r>
              <a:rPr lang="es-ES" sz="1800" dirty="0"/>
              <a:t> </a:t>
            </a:r>
            <a:r>
              <a:rPr lang="es-ES" sz="1800" dirty="0" err="1"/>
              <a:t>feasible</a:t>
            </a:r>
            <a:r>
              <a:rPr lang="es-ES" sz="1800" dirty="0"/>
              <a:t> </a:t>
            </a:r>
            <a:r>
              <a:rPr lang="es-ES" sz="1800" dirty="0" err="1"/>
              <a:t>to</a:t>
            </a:r>
            <a:r>
              <a:rPr lang="es-ES" sz="1800" dirty="0"/>
              <a:t> </a:t>
            </a:r>
            <a:r>
              <a:rPr lang="es-ES" sz="1800" dirty="0" err="1"/>
              <a:t>predict</a:t>
            </a:r>
            <a:r>
              <a:rPr lang="es-ES" sz="1800" dirty="0"/>
              <a:t> </a:t>
            </a:r>
            <a:r>
              <a:rPr lang="es-ES" sz="1800" dirty="0" err="1"/>
              <a:t>failure</a:t>
            </a:r>
            <a:r>
              <a:rPr lang="es-ES" sz="1800" dirty="0"/>
              <a:t> </a:t>
            </a:r>
            <a:r>
              <a:rPr lang="es-ES" sz="1800" dirty="0" err="1"/>
              <a:t>payers</a:t>
            </a:r>
            <a:r>
              <a:rPr lang="es-ES" sz="1800" dirty="0"/>
              <a:t> </a:t>
            </a:r>
            <a:r>
              <a:rPr lang="es-ES" sz="1800" dirty="0" err="1"/>
              <a:t>with</a:t>
            </a:r>
            <a:r>
              <a:rPr lang="es-ES" sz="1800" dirty="0"/>
              <a:t> </a:t>
            </a:r>
            <a:r>
              <a:rPr lang="es-ES" sz="1800" dirty="0" err="1"/>
              <a:t>available</a:t>
            </a:r>
            <a:r>
              <a:rPr lang="es-ES" sz="1800" dirty="0"/>
              <a:t> data.</a:t>
            </a:r>
          </a:p>
          <a:p>
            <a:pPr marL="0" indent="0">
              <a:buNone/>
            </a:pPr>
            <a:r>
              <a:rPr lang="es-ES" sz="1800" b="1" dirty="0"/>
              <a:t>Data </a:t>
            </a:r>
            <a:r>
              <a:rPr lang="es-ES" sz="1800" b="1" dirty="0" err="1"/>
              <a:t>available</a:t>
            </a:r>
            <a:r>
              <a:rPr lang="es-ES" sz="1800" b="1" dirty="0"/>
              <a:t> </a:t>
            </a:r>
            <a:r>
              <a:rPr lang="es-ES" sz="1800" b="1" dirty="0" err="1"/>
              <a:t>to</a:t>
            </a:r>
            <a:r>
              <a:rPr lang="es-ES" sz="1800" b="1" dirty="0"/>
              <a:t> test </a:t>
            </a:r>
            <a:r>
              <a:rPr lang="es-ES" sz="1800" b="1" dirty="0" err="1"/>
              <a:t>the</a:t>
            </a:r>
            <a:r>
              <a:rPr lang="es-ES" sz="1800" b="1" dirty="0"/>
              <a:t> </a:t>
            </a:r>
            <a:r>
              <a:rPr lang="es-ES" sz="1800" b="1" dirty="0" err="1"/>
              <a:t>hypothesis</a:t>
            </a:r>
            <a:r>
              <a:rPr lang="es-ES" sz="1800" b="1" dirty="0"/>
              <a:t>: 30.000 </a:t>
            </a:r>
            <a:r>
              <a:rPr lang="es-ES" sz="1800" b="1" dirty="0" err="1"/>
              <a:t>registries</a:t>
            </a:r>
            <a:r>
              <a:rPr lang="es-ES" sz="1800" b="1" dirty="0"/>
              <a:t>, 25 </a:t>
            </a:r>
            <a:r>
              <a:rPr lang="es-ES" sz="1800" b="1" dirty="0" err="1"/>
              <a:t>items</a:t>
            </a:r>
            <a:r>
              <a:rPr lang="es-ES" sz="1800" b="1" dirty="0"/>
              <a:t>: 1 </a:t>
            </a:r>
            <a:r>
              <a:rPr lang="es-ES" sz="1800" b="1" dirty="0" err="1"/>
              <a:t>identifier</a:t>
            </a:r>
            <a:r>
              <a:rPr lang="es-ES" sz="1800" b="1" dirty="0"/>
              <a:t>, 23 atributes, 1 </a:t>
            </a:r>
            <a:r>
              <a:rPr lang="es-ES" sz="1800" b="1" dirty="0" err="1"/>
              <a:t>dependent</a:t>
            </a:r>
            <a:r>
              <a:rPr lang="es-ES" sz="1800" b="1" dirty="0"/>
              <a:t> variable</a:t>
            </a:r>
          </a:p>
          <a:p>
            <a:pPr marL="0" indent="0">
              <a:buNone/>
            </a:pPr>
            <a:endParaRPr lang="es-ES" sz="1800" b="1" dirty="0"/>
          </a:p>
          <a:p>
            <a:pPr marL="0" indent="0">
              <a:buNone/>
            </a:pPr>
            <a:endParaRPr lang="es-ES" sz="1800" b="1" dirty="0"/>
          </a:p>
          <a:p>
            <a:pPr marL="0" indent="0">
              <a:buNone/>
            </a:pPr>
            <a:endParaRPr lang="es-ES" sz="1800" b="1" dirty="0"/>
          </a:p>
          <a:p>
            <a:pPr marL="0" indent="0">
              <a:buNone/>
            </a:pPr>
            <a:endParaRPr lang="es-ES" sz="1800" b="1" dirty="0"/>
          </a:p>
          <a:p>
            <a:pPr marL="0" indent="0">
              <a:buNone/>
            </a:pPr>
            <a:endParaRPr lang="es-ES" sz="1800" b="1" dirty="0"/>
          </a:p>
          <a:p>
            <a:pPr marL="0" indent="0">
              <a:buNone/>
            </a:pPr>
            <a:r>
              <a:rPr lang="es-ES" sz="1200" dirty="0">
                <a:hlinkClick r:id="rId2">
                  <a:extLst>
                    <a:ext uri="{A12FA001-AC4F-418D-AE19-62706E023703}">
                      <ahyp:hlinkClr xmlns:ahyp="http://schemas.microsoft.com/office/drawing/2018/hyperlinkcolor" val="tx"/>
                    </a:ext>
                  </a:extLst>
                </a:hlinkClick>
              </a:rPr>
              <a:t>https://s3.amazonaws.com/gbstool/courses/910/docs/DataSourceUpdated5.18.pdf?AWSAccessKeyId=AKIAJBIZLMJQ2O6DKIAA&amp;Expires=1583312400&amp;Signature=hCNIMztFxIFWSReELHWmovhZ2Rc%3D</a:t>
            </a:r>
            <a:r>
              <a:rPr lang="es-ES" sz="1200" dirty="0"/>
              <a:t> </a:t>
            </a:r>
          </a:p>
          <a:p>
            <a:pPr marL="0" indent="0">
              <a:buNone/>
            </a:pPr>
            <a:r>
              <a:rPr lang="es-ES" sz="1800" b="1" dirty="0" err="1"/>
              <a:t>Methodology</a:t>
            </a:r>
            <a:r>
              <a:rPr lang="es-ES" sz="1800" b="1" dirty="0"/>
              <a:t> </a:t>
            </a:r>
            <a:r>
              <a:rPr lang="es-ES" sz="1800" b="1" dirty="0" err="1"/>
              <a:t>to</a:t>
            </a:r>
            <a:r>
              <a:rPr lang="es-ES" sz="1800" b="1" dirty="0"/>
              <a:t> be </a:t>
            </a:r>
            <a:r>
              <a:rPr lang="es-ES" sz="1800" b="1" dirty="0" err="1"/>
              <a:t>employed</a:t>
            </a:r>
            <a:r>
              <a:rPr lang="es-ES" sz="1800" b="1" dirty="0"/>
              <a:t>: </a:t>
            </a:r>
            <a:r>
              <a:rPr lang="es-ES" sz="1800" dirty="0" err="1"/>
              <a:t>train</a:t>
            </a:r>
            <a:r>
              <a:rPr lang="es-ES" sz="1800" dirty="0"/>
              <a:t>, test, </a:t>
            </a:r>
            <a:r>
              <a:rPr lang="es-ES" sz="1800" dirty="0" err="1"/>
              <a:t>validate</a:t>
            </a:r>
            <a:r>
              <a:rPr lang="es-ES" sz="1800" dirty="0"/>
              <a:t> and compare performance </a:t>
            </a:r>
            <a:r>
              <a:rPr lang="es-ES" sz="1800" dirty="0" err="1"/>
              <a:t>metrics</a:t>
            </a:r>
            <a:r>
              <a:rPr lang="es-ES" sz="1800" dirty="0"/>
              <a:t> (</a:t>
            </a:r>
            <a:r>
              <a:rPr lang="es-ES" sz="1800" dirty="0" err="1"/>
              <a:t>accuracy</a:t>
            </a:r>
            <a:r>
              <a:rPr lang="es-ES" sz="1800" dirty="0"/>
              <a:t>, </a:t>
            </a:r>
            <a:r>
              <a:rPr lang="es-ES" sz="1800" dirty="0" err="1"/>
              <a:t>precision</a:t>
            </a:r>
            <a:r>
              <a:rPr lang="es-ES" sz="1800" dirty="0"/>
              <a:t>, </a:t>
            </a:r>
            <a:r>
              <a:rPr lang="es-ES" sz="1800" dirty="0" err="1"/>
              <a:t>recall</a:t>
            </a:r>
            <a:r>
              <a:rPr lang="es-ES" sz="1800" dirty="0"/>
              <a:t>) </a:t>
            </a:r>
            <a:r>
              <a:rPr lang="es-ES" sz="1800" dirty="0" err="1"/>
              <a:t>of</a:t>
            </a:r>
            <a:r>
              <a:rPr lang="es-ES" sz="1800" dirty="0"/>
              <a:t> </a:t>
            </a:r>
            <a:r>
              <a:rPr lang="es-ES" sz="1800" dirty="0" err="1"/>
              <a:t>different</a:t>
            </a:r>
            <a:r>
              <a:rPr lang="es-ES" sz="1800" dirty="0"/>
              <a:t> </a:t>
            </a:r>
            <a:r>
              <a:rPr lang="es-ES" sz="1800" dirty="0" err="1"/>
              <a:t>classification</a:t>
            </a:r>
            <a:r>
              <a:rPr lang="es-ES" sz="1800" dirty="0"/>
              <a:t> </a:t>
            </a:r>
            <a:r>
              <a:rPr lang="es-ES" sz="1800" dirty="0" err="1"/>
              <a:t>supervised</a:t>
            </a:r>
            <a:r>
              <a:rPr lang="es-ES" sz="1800" dirty="0"/>
              <a:t> </a:t>
            </a:r>
            <a:r>
              <a:rPr lang="es-ES" sz="1800" dirty="0" err="1"/>
              <a:t>algorithms</a:t>
            </a:r>
            <a:r>
              <a:rPr lang="es-ES" sz="1800" dirty="0"/>
              <a:t>: </a:t>
            </a:r>
            <a:r>
              <a:rPr lang="es-ES" sz="1800" dirty="0" err="1"/>
              <a:t>eg.logistic</a:t>
            </a:r>
            <a:r>
              <a:rPr lang="es-ES" sz="1800" dirty="0"/>
              <a:t> </a:t>
            </a:r>
            <a:r>
              <a:rPr lang="es-ES" sz="1800" dirty="0" err="1"/>
              <a:t>regression</a:t>
            </a:r>
            <a:r>
              <a:rPr lang="es-ES" sz="1800" dirty="0"/>
              <a:t>, </a:t>
            </a:r>
            <a:r>
              <a:rPr lang="es-ES" sz="1800" dirty="0" err="1"/>
              <a:t>decision</a:t>
            </a:r>
            <a:r>
              <a:rPr lang="es-ES" sz="1800" dirty="0"/>
              <a:t> </a:t>
            </a:r>
            <a:r>
              <a:rPr lang="es-ES" sz="1800" dirty="0" err="1"/>
              <a:t>trees</a:t>
            </a:r>
            <a:r>
              <a:rPr lang="es-ES" sz="1800" dirty="0"/>
              <a:t>, KNN, SVM, </a:t>
            </a:r>
            <a:r>
              <a:rPr lang="es-ES" sz="1800" dirty="0" err="1"/>
              <a:t>Naive</a:t>
            </a:r>
            <a:r>
              <a:rPr lang="es-ES" sz="1800" dirty="0"/>
              <a:t> Bayes.</a:t>
            </a:r>
          </a:p>
        </p:txBody>
      </p:sp>
      <p:sp>
        <p:nvSpPr>
          <p:cNvPr id="4" name="Rectangle 3">
            <a:extLst>
              <a:ext uri="{FF2B5EF4-FFF2-40B4-BE49-F238E27FC236}">
                <a16:creationId xmlns:a16="http://schemas.microsoft.com/office/drawing/2014/main" id="{C6D4C4EA-A096-4736-925B-288CEE77365D}"/>
              </a:ext>
            </a:extLst>
          </p:cNvPr>
          <p:cNvSpPr/>
          <p:nvPr/>
        </p:nvSpPr>
        <p:spPr>
          <a:xfrm>
            <a:off x="660399" y="1097281"/>
            <a:ext cx="111252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100" b="1" dirty="0" err="1"/>
              <a:t>Analysis</a:t>
            </a:r>
            <a:r>
              <a:rPr lang="es-ES" sz="2100" b="1" dirty="0"/>
              <a:t> </a:t>
            </a:r>
            <a:r>
              <a:rPr lang="es-ES" sz="2100" b="1" dirty="0" err="1"/>
              <a:t>goal</a:t>
            </a:r>
            <a:r>
              <a:rPr lang="es-ES" sz="2100" b="1" dirty="0"/>
              <a:t>: </a:t>
            </a:r>
            <a:r>
              <a:rPr lang="es-ES" sz="2100" dirty="0" err="1"/>
              <a:t>Identify</a:t>
            </a:r>
            <a:r>
              <a:rPr lang="es-ES" sz="2100" dirty="0"/>
              <a:t> </a:t>
            </a:r>
            <a:r>
              <a:rPr lang="es-ES" sz="2100" dirty="0" err="1"/>
              <a:t>independent</a:t>
            </a:r>
            <a:r>
              <a:rPr lang="es-ES" sz="2100" dirty="0"/>
              <a:t> variables </a:t>
            </a:r>
            <a:r>
              <a:rPr lang="es-ES" sz="2100" dirty="0" err="1"/>
              <a:t>that</a:t>
            </a:r>
            <a:r>
              <a:rPr lang="es-ES" sz="2100" dirty="0"/>
              <a:t> </a:t>
            </a:r>
            <a:r>
              <a:rPr lang="es-ES" sz="2100" dirty="0" err="1"/>
              <a:t>predict</a:t>
            </a:r>
            <a:r>
              <a:rPr lang="es-ES" sz="2100" dirty="0"/>
              <a:t> a default </a:t>
            </a:r>
            <a:r>
              <a:rPr lang="es-ES" sz="2100" dirty="0" err="1"/>
              <a:t>payer</a:t>
            </a:r>
            <a:r>
              <a:rPr lang="es-ES" sz="2100" dirty="0"/>
              <a:t> as a </a:t>
            </a:r>
            <a:r>
              <a:rPr lang="es-ES" sz="2100" dirty="0" err="1"/>
              <a:t>dependent</a:t>
            </a:r>
            <a:r>
              <a:rPr lang="es-ES" sz="2100" dirty="0"/>
              <a:t> variable</a:t>
            </a:r>
          </a:p>
        </p:txBody>
      </p:sp>
      <p:sp>
        <p:nvSpPr>
          <p:cNvPr id="5" name="TextBox 4">
            <a:extLst>
              <a:ext uri="{FF2B5EF4-FFF2-40B4-BE49-F238E27FC236}">
                <a16:creationId xmlns:a16="http://schemas.microsoft.com/office/drawing/2014/main" id="{03A98F7F-5AFB-4116-93B3-1F5735739CA3}"/>
              </a:ext>
            </a:extLst>
          </p:cNvPr>
          <p:cNvSpPr txBox="1"/>
          <p:nvPr/>
        </p:nvSpPr>
        <p:spPr>
          <a:xfrm>
            <a:off x="660398" y="3238025"/>
            <a:ext cx="2387601" cy="369332"/>
          </a:xfrm>
          <a:prstGeom prst="rect">
            <a:avLst/>
          </a:prstGeom>
          <a:noFill/>
        </p:spPr>
        <p:txBody>
          <a:bodyPr wrap="square" rtlCol="0">
            <a:spAutoFit/>
          </a:bodyPr>
          <a:lstStyle/>
          <a:p>
            <a:r>
              <a:rPr lang="es-ES" dirty="0">
                <a:solidFill>
                  <a:schemeClr val="accent1"/>
                </a:solidFill>
              </a:rPr>
              <a:t>Customer ID</a:t>
            </a:r>
            <a:endParaRPr lang="en-US" dirty="0">
              <a:solidFill>
                <a:schemeClr val="accent1"/>
              </a:solidFill>
            </a:endParaRPr>
          </a:p>
        </p:txBody>
      </p:sp>
      <p:sp>
        <p:nvSpPr>
          <p:cNvPr id="6" name="TextBox 5">
            <a:extLst>
              <a:ext uri="{FF2B5EF4-FFF2-40B4-BE49-F238E27FC236}">
                <a16:creationId xmlns:a16="http://schemas.microsoft.com/office/drawing/2014/main" id="{5BCA53DD-FC1C-49CB-94A7-ABC928D654A7}"/>
              </a:ext>
            </a:extLst>
          </p:cNvPr>
          <p:cNvSpPr txBox="1"/>
          <p:nvPr/>
        </p:nvSpPr>
        <p:spPr>
          <a:xfrm>
            <a:off x="3307805" y="3238025"/>
            <a:ext cx="3126379" cy="1569660"/>
          </a:xfrm>
          <a:prstGeom prst="rect">
            <a:avLst/>
          </a:prstGeom>
          <a:noFill/>
        </p:spPr>
        <p:txBody>
          <a:bodyPr wrap="square" rtlCol="0">
            <a:spAutoFit/>
          </a:bodyPr>
          <a:lstStyle/>
          <a:p>
            <a:r>
              <a:rPr lang="es-ES" dirty="0">
                <a:solidFill>
                  <a:schemeClr val="accent1"/>
                </a:solidFill>
              </a:rPr>
              <a:t>Sex </a:t>
            </a:r>
            <a:r>
              <a:rPr lang="en-US" sz="1200" dirty="0"/>
              <a:t>(1 = male; 2 = female)</a:t>
            </a:r>
            <a:endParaRPr lang="es-ES" sz="1200" dirty="0"/>
          </a:p>
          <a:p>
            <a:r>
              <a:rPr lang="es-ES" dirty="0">
                <a:solidFill>
                  <a:schemeClr val="accent1"/>
                </a:solidFill>
              </a:rPr>
              <a:t>Age</a:t>
            </a:r>
            <a:endParaRPr lang="es-ES" sz="1200" dirty="0">
              <a:solidFill>
                <a:schemeClr val="accent1"/>
              </a:solidFill>
            </a:endParaRPr>
          </a:p>
          <a:p>
            <a:r>
              <a:rPr lang="es-ES" dirty="0">
                <a:solidFill>
                  <a:schemeClr val="accent1"/>
                </a:solidFill>
              </a:rPr>
              <a:t>Marital Status </a:t>
            </a:r>
            <a:r>
              <a:rPr lang="en-US" sz="1200" dirty="0"/>
              <a:t>(1 = married; 2 = single; 3 = divorce; 0=others)</a:t>
            </a:r>
            <a:endParaRPr lang="es-ES" sz="1200" dirty="0"/>
          </a:p>
          <a:p>
            <a:r>
              <a:rPr lang="es-ES" dirty="0" err="1">
                <a:solidFill>
                  <a:schemeClr val="accent1"/>
                </a:solidFill>
              </a:rPr>
              <a:t>Level</a:t>
            </a:r>
            <a:r>
              <a:rPr lang="es-ES" dirty="0">
                <a:solidFill>
                  <a:schemeClr val="accent1"/>
                </a:solidFill>
              </a:rPr>
              <a:t> </a:t>
            </a:r>
            <a:r>
              <a:rPr lang="es-ES" dirty="0" err="1">
                <a:solidFill>
                  <a:schemeClr val="accent1"/>
                </a:solidFill>
              </a:rPr>
              <a:t>Education</a:t>
            </a:r>
            <a:r>
              <a:rPr lang="es-ES" dirty="0"/>
              <a:t> </a:t>
            </a:r>
            <a:r>
              <a:rPr lang="en-US" sz="1200" dirty="0"/>
              <a:t>(1 = graduate school; 2 = university; 3 = high school; 0, 4, 5, 6 = others)</a:t>
            </a:r>
            <a:endParaRPr lang="es-ES" sz="1200" dirty="0"/>
          </a:p>
        </p:txBody>
      </p:sp>
      <p:sp>
        <p:nvSpPr>
          <p:cNvPr id="7" name="TextBox 6">
            <a:extLst>
              <a:ext uri="{FF2B5EF4-FFF2-40B4-BE49-F238E27FC236}">
                <a16:creationId xmlns:a16="http://schemas.microsoft.com/office/drawing/2014/main" id="{15B5B252-518C-40B7-9A51-37C128588024}"/>
              </a:ext>
            </a:extLst>
          </p:cNvPr>
          <p:cNvSpPr txBox="1"/>
          <p:nvPr/>
        </p:nvSpPr>
        <p:spPr>
          <a:xfrm>
            <a:off x="660396" y="3598131"/>
            <a:ext cx="2727237" cy="830997"/>
          </a:xfrm>
          <a:prstGeom prst="rect">
            <a:avLst/>
          </a:prstGeom>
          <a:noFill/>
        </p:spPr>
        <p:txBody>
          <a:bodyPr wrap="square" rtlCol="0">
            <a:spAutoFit/>
          </a:bodyPr>
          <a:lstStyle/>
          <a:p>
            <a:r>
              <a:rPr lang="es-ES" dirty="0">
                <a:solidFill>
                  <a:schemeClr val="accent1"/>
                </a:solidFill>
              </a:rPr>
              <a:t>Total </a:t>
            </a:r>
            <a:r>
              <a:rPr lang="es-ES" dirty="0" err="1">
                <a:solidFill>
                  <a:schemeClr val="accent1"/>
                </a:solidFill>
              </a:rPr>
              <a:t>credit</a:t>
            </a:r>
            <a:r>
              <a:rPr lang="es-ES" dirty="0">
                <a:solidFill>
                  <a:schemeClr val="accent1"/>
                </a:solidFill>
              </a:rPr>
              <a:t> </a:t>
            </a:r>
            <a:r>
              <a:rPr lang="es-ES" dirty="0" err="1">
                <a:solidFill>
                  <a:schemeClr val="accent1"/>
                </a:solidFill>
              </a:rPr>
              <a:t>limit</a:t>
            </a:r>
            <a:r>
              <a:rPr lang="es-ES" dirty="0">
                <a:solidFill>
                  <a:schemeClr val="accent1"/>
                </a:solidFill>
              </a:rPr>
              <a:t> </a:t>
            </a:r>
            <a:r>
              <a:rPr lang="es-ES" sz="1200" dirty="0"/>
              <a:t>(NT$)</a:t>
            </a:r>
          </a:p>
          <a:p>
            <a:r>
              <a:rPr lang="es-ES" dirty="0">
                <a:solidFill>
                  <a:schemeClr val="accent1"/>
                </a:solidFill>
              </a:rPr>
              <a:t>Client </a:t>
            </a:r>
            <a:r>
              <a:rPr lang="es-ES" dirty="0" err="1">
                <a:solidFill>
                  <a:schemeClr val="accent1"/>
                </a:solidFill>
              </a:rPr>
              <a:t>behavior</a:t>
            </a:r>
            <a:r>
              <a:rPr lang="es-ES" dirty="0">
                <a:solidFill>
                  <a:schemeClr val="accent1"/>
                </a:solidFill>
              </a:rPr>
              <a:t> </a:t>
            </a:r>
            <a:r>
              <a:rPr lang="es-ES" sz="1200" dirty="0"/>
              <a:t>(1 = default, 0 = non-default)</a:t>
            </a:r>
          </a:p>
        </p:txBody>
      </p:sp>
      <p:sp>
        <p:nvSpPr>
          <p:cNvPr id="8" name="TextBox 7">
            <a:extLst>
              <a:ext uri="{FF2B5EF4-FFF2-40B4-BE49-F238E27FC236}">
                <a16:creationId xmlns:a16="http://schemas.microsoft.com/office/drawing/2014/main" id="{B8366C62-3957-4633-9B00-B2567155D137}"/>
              </a:ext>
            </a:extLst>
          </p:cNvPr>
          <p:cNvSpPr txBox="1"/>
          <p:nvPr/>
        </p:nvSpPr>
        <p:spPr>
          <a:xfrm>
            <a:off x="6357257" y="3238025"/>
            <a:ext cx="5599612" cy="1785104"/>
          </a:xfrm>
          <a:prstGeom prst="rect">
            <a:avLst/>
          </a:prstGeom>
          <a:noFill/>
        </p:spPr>
        <p:txBody>
          <a:bodyPr wrap="square" rtlCol="0">
            <a:spAutoFit/>
          </a:bodyPr>
          <a:lstStyle/>
          <a:p>
            <a:r>
              <a:rPr lang="es-ES" sz="1400" dirty="0" err="1"/>
              <a:t>For</a:t>
            </a:r>
            <a:r>
              <a:rPr lang="es-ES" sz="1400" dirty="0"/>
              <a:t> </a:t>
            </a:r>
            <a:r>
              <a:rPr lang="es-ES" sz="1400" dirty="0" err="1"/>
              <a:t>each</a:t>
            </a:r>
            <a:r>
              <a:rPr lang="es-ES" sz="1400" dirty="0"/>
              <a:t> </a:t>
            </a:r>
            <a:r>
              <a:rPr lang="es-ES" sz="1400" dirty="0" err="1"/>
              <a:t>month</a:t>
            </a:r>
            <a:r>
              <a:rPr lang="es-ES" sz="1400" dirty="0"/>
              <a:t> </a:t>
            </a:r>
            <a:r>
              <a:rPr lang="es-ES" sz="1400" dirty="0" err="1"/>
              <a:t>ordered</a:t>
            </a:r>
            <a:r>
              <a:rPr lang="es-ES" sz="1400" dirty="0"/>
              <a:t> </a:t>
            </a:r>
            <a:r>
              <a:rPr lang="es-ES" sz="1400" dirty="0" err="1"/>
              <a:t>from</a:t>
            </a:r>
            <a:r>
              <a:rPr lang="es-ES" sz="1400" dirty="0"/>
              <a:t> </a:t>
            </a:r>
            <a:r>
              <a:rPr lang="es-ES" sz="1400" dirty="0" err="1"/>
              <a:t>newer</a:t>
            </a:r>
            <a:r>
              <a:rPr lang="es-ES" sz="1400" dirty="0"/>
              <a:t> </a:t>
            </a:r>
            <a:r>
              <a:rPr lang="es-ES" sz="1400" dirty="0" err="1"/>
              <a:t>to</a:t>
            </a:r>
            <a:r>
              <a:rPr lang="es-ES" sz="1400" dirty="0"/>
              <a:t> </a:t>
            </a:r>
            <a:r>
              <a:rPr lang="es-ES" sz="1400" dirty="0" err="1"/>
              <a:t>older</a:t>
            </a:r>
            <a:r>
              <a:rPr lang="es-ES" sz="1400" dirty="0"/>
              <a:t>: April [6] </a:t>
            </a:r>
            <a:r>
              <a:rPr lang="es-ES" sz="1400" dirty="0" err="1"/>
              <a:t>to</a:t>
            </a:r>
            <a:r>
              <a:rPr lang="es-ES" sz="1400" dirty="0"/>
              <a:t> Sept [1] 2005:</a:t>
            </a:r>
          </a:p>
          <a:p>
            <a:r>
              <a:rPr lang="es-ES" dirty="0" err="1">
                <a:solidFill>
                  <a:schemeClr val="accent1"/>
                </a:solidFill>
              </a:rPr>
              <a:t>Payment</a:t>
            </a:r>
            <a:r>
              <a:rPr lang="es-ES" dirty="0">
                <a:solidFill>
                  <a:schemeClr val="accent1"/>
                </a:solidFill>
              </a:rPr>
              <a:t> </a:t>
            </a:r>
            <a:r>
              <a:rPr lang="es-ES" dirty="0" err="1">
                <a:solidFill>
                  <a:schemeClr val="accent1"/>
                </a:solidFill>
              </a:rPr>
              <a:t>amount</a:t>
            </a:r>
            <a:r>
              <a:rPr lang="es-ES" dirty="0">
                <a:solidFill>
                  <a:schemeClr val="accent1"/>
                </a:solidFill>
              </a:rPr>
              <a:t> </a:t>
            </a:r>
            <a:r>
              <a:rPr lang="es-ES" sz="1200" dirty="0"/>
              <a:t>(NT$)</a:t>
            </a:r>
          </a:p>
          <a:p>
            <a:r>
              <a:rPr lang="es-ES" dirty="0" err="1">
                <a:solidFill>
                  <a:schemeClr val="accent1"/>
                </a:solidFill>
              </a:rPr>
              <a:t>Amount</a:t>
            </a:r>
            <a:r>
              <a:rPr lang="es-ES" dirty="0">
                <a:solidFill>
                  <a:schemeClr val="accent1"/>
                </a:solidFill>
              </a:rPr>
              <a:t> </a:t>
            </a:r>
            <a:r>
              <a:rPr lang="es-ES" dirty="0" err="1">
                <a:solidFill>
                  <a:schemeClr val="accent1"/>
                </a:solidFill>
              </a:rPr>
              <a:t>of</a:t>
            </a:r>
            <a:r>
              <a:rPr lang="es-ES" dirty="0">
                <a:solidFill>
                  <a:schemeClr val="accent1"/>
                </a:solidFill>
              </a:rPr>
              <a:t> </a:t>
            </a:r>
            <a:r>
              <a:rPr lang="es-ES" dirty="0" err="1">
                <a:solidFill>
                  <a:schemeClr val="accent1"/>
                </a:solidFill>
              </a:rPr>
              <a:t>bill</a:t>
            </a:r>
            <a:r>
              <a:rPr lang="es-ES" dirty="0">
                <a:solidFill>
                  <a:schemeClr val="accent1"/>
                </a:solidFill>
              </a:rPr>
              <a:t> </a:t>
            </a:r>
            <a:r>
              <a:rPr lang="es-ES" dirty="0" err="1">
                <a:solidFill>
                  <a:schemeClr val="accent1"/>
                </a:solidFill>
              </a:rPr>
              <a:t>statement</a:t>
            </a:r>
            <a:r>
              <a:rPr lang="es-ES" dirty="0">
                <a:solidFill>
                  <a:schemeClr val="accent1"/>
                </a:solidFill>
              </a:rPr>
              <a:t> </a:t>
            </a:r>
            <a:r>
              <a:rPr lang="es-ES" sz="1200" dirty="0"/>
              <a:t>(NT$)</a:t>
            </a:r>
          </a:p>
          <a:p>
            <a:r>
              <a:rPr lang="es-ES" dirty="0" err="1">
                <a:solidFill>
                  <a:schemeClr val="accent1"/>
                </a:solidFill>
              </a:rPr>
              <a:t>Amount</a:t>
            </a:r>
            <a:r>
              <a:rPr lang="es-ES" dirty="0">
                <a:solidFill>
                  <a:schemeClr val="accent1"/>
                </a:solidFill>
              </a:rPr>
              <a:t> </a:t>
            </a:r>
            <a:r>
              <a:rPr lang="es-ES" dirty="0" err="1">
                <a:solidFill>
                  <a:schemeClr val="accent1"/>
                </a:solidFill>
              </a:rPr>
              <a:t>of</a:t>
            </a:r>
            <a:r>
              <a:rPr lang="es-ES" dirty="0">
                <a:solidFill>
                  <a:schemeClr val="accent1"/>
                </a:solidFill>
              </a:rPr>
              <a:t> </a:t>
            </a:r>
            <a:r>
              <a:rPr lang="es-ES" dirty="0" err="1">
                <a:solidFill>
                  <a:schemeClr val="accent1"/>
                </a:solidFill>
              </a:rPr>
              <a:t>previous</a:t>
            </a:r>
            <a:r>
              <a:rPr lang="es-ES" dirty="0">
                <a:solidFill>
                  <a:schemeClr val="accent1"/>
                </a:solidFill>
              </a:rPr>
              <a:t> </a:t>
            </a:r>
            <a:r>
              <a:rPr lang="es-ES" dirty="0" err="1">
                <a:solidFill>
                  <a:schemeClr val="accent1"/>
                </a:solidFill>
              </a:rPr>
              <a:t>payment</a:t>
            </a:r>
            <a:r>
              <a:rPr lang="es-ES" dirty="0">
                <a:solidFill>
                  <a:schemeClr val="accent1"/>
                </a:solidFill>
              </a:rPr>
              <a:t> </a:t>
            </a:r>
            <a:r>
              <a:rPr lang="es-ES" sz="1200" dirty="0"/>
              <a:t>(NT$)</a:t>
            </a:r>
          </a:p>
          <a:p>
            <a:r>
              <a:rPr lang="es-ES" dirty="0" err="1">
                <a:solidFill>
                  <a:schemeClr val="accent1"/>
                </a:solidFill>
              </a:rPr>
              <a:t>Payment</a:t>
            </a:r>
            <a:r>
              <a:rPr lang="es-ES" dirty="0">
                <a:solidFill>
                  <a:schemeClr val="accent1"/>
                </a:solidFill>
              </a:rPr>
              <a:t> status </a:t>
            </a:r>
            <a:r>
              <a:rPr lang="es-ES" sz="1200" dirty="0"/>
              <a:t>(</a:t>
            </a:r>
            <a:r>
              <a:rPr lang="en-US" sz="1200" dirty="0"/>
              <a:t>-2: No consumption; -1: Paid in full; 0: The use of revolving credit; 1 = payment delay for one month; 2 = payment delay for two months; . . .; 8 = payment delay for 8 months; 9= payment delay for 9 months and above.</a:t>
            </a:r>
            <a:endParaRPr lang="es-ES" sz="1200" dirty="0"/>
          </a:p>
        </p:txBody>
      </p:sp>
    </p:spTree>
    <p:extLst>
      <p:ext uri="{BB962C8B-B14F-4D97-AF65-F5344CB8AC3E}">
        <p14:creationId xmlns:p14="http://schemas.microsoft.com/office/powerpoint/2010/main" val="167594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1698-5848-4D67-A750-FB21C88A14CF}"/>
              </a:ext>
            </a:extLst>
          </p:cNvPr>
          <p:cNvSpPr>
            <a:spLocks noGrp="1"/>
          </p:cNvSpPr>
          <p:nvPr>
            <p:ph type="title"/>
          </p:nvPr>
        </p:nvSpPr>
        <p:spPr>
          <a:xfrm>
            <a:off x="660399" y="130401"/>
            <a:ext cx="10515600" cy="975995"/>
          </a:xfrm>
        </p:spPr>
        <p:txBody>
          <a:bodyPr>
            <a:normAutofit/>
          </a:bodyPr>
          <a:lstStyle/>
          <a:p>
            <a:r>
              <a:rPr lang="es-ES" sz="4000" b="1" dirty="0"/>
              <a:t>2. </a:t>
            </a:r>
            <a:r>
              <a:rPr lang="es-ES" sz="4000" b="1" dirty="0" err="1"/>
              <a:t>Analysis</a:t>
            </a:r>
            <a:r>
              <a:rPr lang="es-ES" sz="4000" b="1" dirty="0"/>
              <a:t> Plan: Project plan (</a:t>
            </a:r>
            <a:r>
              <a:rPr lang="es-ES" sz="4000" b="1" dirty="0" err="1"/>
              <a:t>Flowchart</a:t>
            </a:r>
            <a:r>
              <a:rPr lang="es-ES" sz="4000" b="1" dirty="0"/>
              <a:t>)</a:t>
            </a:r>
            <a:endParaRPr lang="en-US" sz="4000" b="1" dirty="0"/>
          </a:p>
        </p:txBody>
      </p:sp>
      <p:graphicFrame>
        <p:nvGraphicFramePr>
          <p:cNvPr id="11" name="Diagram 10">
            <a:extLst>
              <a:ext uri="{FF2B5EF4-FFF2-40B4-BE49-F238E27FC236}">
                <a16:creationId xmlns:a16="http://schemas.microsoft.com/office/drawing/2014/main" id="{9728B76C-3004-4EEB-9AD4-231B328D51C6}"/>
              </a:ext>
            </a:extLst>
          </p:cNvPr>
          <p:cNvGraphicFramePr/>
          <p:nvPr>
            <p:extLst>
              <p:ext uri="{D42A27DB-BD31-4B8C-83A1-F6EECF244321}">
                <p14:modId xmlns:p14="http://schemas.microsoft.com/office/powerpoint/2010/main" val="2278813677"/>
              </p:ext>
            </p:extLst>
          </p:nvPr>
        </p:nvGraphicFramePr>
        <p:xfrm>
          <a:off x="660398" y="757644"/>
          <a:ext cx="10399479" cy="1654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3" name="Straight Arrow Connector 12">
            <a:extLst>
              <a:ext uri="{FF2B5EF4-FFF2-40B4-BE49-F238E27FC236}">
                <a16:creationId xmlns:a16="http://schemas.microsoft.com/office/drawing/2014/main" id="{008E1649-FB38-4AAA-A4F4-FCDF721FCE77}"/>
              </a:ext>
            </a:extLst>
          </p:cNvPr>
          <p:cNvCxnSpPr>
            <a:cxnSpLocks/>
          </p:cNvCxnSpPr>
          <p:nvPr/>
        </p:nvCxnSpPr>
        <p:spPr>
          <a:xfrm>
            <a:off x="660399" y="1976844"/>
            <a:ext cx="0" cy="43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descr="A close up of a logo&#10;&#10;Description automatically generated">
            <a:extLst>
              <a:ext uri="{FF2B5EF4-FFF2-40B4-BE49-F238E27FC236}">
                <a16:creationId xmlns:a16="http://schemas.microsoft.com/office/drawing/2014/main" id="{2C0213EC-91B1-44EF-9EE9-CFA964AC7A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959" y="2454359"/>
            <a:ext cx="354874" cy="354874"/>
          </a:xfrm>
          <a:prstGeom prst="rect">
            <a:avLst/>
          </a:prstGeom>
        </p:spPr>
      </p:pic>
      <p:sp>
        <p:nvSpPr>
          <p:cNvPr id="22" name="TextBox 21">
            <a:extLst>
              <a:ext uri="{FF2B5EF4-FFF2-40B4-BE49-F238E27FC236}">
                <a16:creationId xmlns:a16="http://schemas.microsoft.com/office/drawing/2014/main" id="{DB248C40-1BB8-4829-ACFD-8EB57A68B558}"/>
              </a:ext>
            </a:extLst>
          </p:cNvPr>
          <p:cNvSpPr txBox="1"/>
          <p:nvPr/>
        </p:nvSpPr>
        <p:spPr>
          <a:xfrm>
            <a:off x="837833" y="2491702"/>
            <a:ext cx="912590" cy="307777"/>
          </a:xfrm>
          <a:prstGeom prst="rect">
            <a:avLst/>
          </a:prstGeom>
          <a:noFill/>
        </p:spPr>
        <p:txBody>
          <a:bodyPr wrap="square" rtlCol="0">
            <a:spAutoFit/>
          </a:bodyPr>
          <a:lstStyle/>
          <a:p>
            <a:pPr algn="just"/>
            <a:r>
              <a:rPr lang="es-ES" sz="1400" dirty="0" err="1"/>
              <a:t>Kickoff</a:t>
            </a:r>
            <a:endParaRPr lang="en-US" sz="1400" dirty="0"/>
          </a:p>
        </p:txBody>
      </p:sp>
      <p:sp>
        <p:nvSpPr>
          <p:cNvPr id="23" name="TextBox 22">
            <a:extLst>
              <a:ext uri="{FF2B5EF4-FFF2-40B4-BE49-F238E27FC236}">
                <a16:creationId xmlns:a16="http://schemas.microsoft.com/office/drawing/2014/main" id="{72196500-63AC-436F-8970-138FAFDD9340}"/>
              </a:ext>
            </a:extLst>
          </p:cNvPr>
          <p:cNvSpPr txBox="1"/>
          <p:nvPr/>
        </p:nvSpPr>
        <p:spPr>
          <a:xfrm>
            <a:off x="4139656" y="2470350"/>
            <a:ext cx="1573168" cy="523220"/>
          </a:xfrm>
          <a:prstGeom prst="rect">
            <a:avLst/>
          </a:prstGeom>
          <a:noFill/>
        </p:spPr>
        <p:txBody>
          <a:bodyPr wrap="square" rtlCol="0">
            <a:spAutoFit/>
          </a:bodyPr>
          <a:lstStyle/>
          <a:p>
            <a:pPr algn="just"/>
            <a:r>
              <a:rPr lang="es-ES" sz="1400" dirty="0" err="1"/>
              <a:t>DataScience</a:t>
            </a:r>
            <a:r>
              <a:rPr lang="es-ES" sz="1400" dirty="0"/>
              <a:t> </a:t>
            </a:r>
          </a:p>
          <a:p>
            <a:pPr algn="just"/>
            <a:r>
              <a:rPr lang="es-ES" sz="1400" dirty="0"/>
              <a:t>Framework </a:t>
            </a:r>
            <a:r>
              <a:rPr lang="es-ES" sz="1400" dirty="0" err="1"/>
              <a:t>Report</a:t>
            </a:r>
            <a:endParaRPr lang="en-US" sz="1400" dirty="0"/>
          </a:p>
        </p:txBody>
      </p:sp>
      <p:cxnSp>
        <p:nvCxnSpPr>
          <p:cNvPr id="25" name="Straight Arrow Connector 24">
            <a:extLst>
              <a:ext uri="{FF2B5EF4-FFF2-40B4-BE49-F238E27FC236}">
                <a16:creationId xmlns:a16="http://schemas.microsoft.com/office/drawing/2014/main" id="{C3E06885-48F1-4D1D-A4F0-5354F091045F}"/>
              </a:ext>
            </a:extLst>
          </p:cNvPr>
          <p:cNvCxnSpPr>
            <a:cxnSpLocks/>
          </p:cNvCxnSpPr>
          <p:nvPr/>
        </p:nvCxnSpPr>
        <p:spPr>
          <a:xfrm>
            <a:off x="4627335" y="2056273"/>
            <a:ext cx="0" cy="43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descr="A close up of a logo&#10;&#10;Description automatically generated">
            <a:extLst>
              <a:ext uri="{FF2B5EF4-FFF2-40B4-BE49-F238E27FC236}">
                <a16:creationId xmlns:a16="http://schemas.microsoft.com/office/drawing/2014/main" id="{174F32EF-9ADE-4279-94B2-45B075B403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1184" y="2491702"/>
            <a:ext cx="354874" cy="354874"/>
          </a:xfrm>
          <a:prstGeom prst="rect">
            <a:avLst/>
          </a:prstGeom>
        </p:spPr>
      </p:pic>
      <p:sp>
        <p:nvSpPr>
          <p:cNvPr id="28" name="TextBox 27">
            <a:extLst>
              <a:ext uri="{FF2B5EF4-FFF2-40B4-BE49-F238E27FC236}">
                <a16:creationId xmlns:a16="http://schemas.microsoft.com/office/drawing/2014/main" id="{0C837721-3598-4F99-8358-B2243F8587CF}"/>
              </a:ext>
            </a:extLst>
          </p:cNvPr>
          <p:cNvSpPr txBox="1"/>
          <p:nvPr/>
        </p:nvSpPr>
        <p:spPr>
          <a:xfrm>
            <a:off x="4139655" y="3025102"/>
            <a:ext cx="1573167" cy="523220"/>
          </a:xfrm>
          <a:prstGeom prst="rect">
            <a:avLst/>
          </a:prstGeom>
          <a:noFill/>
        </p:spPr>
        <p:txBody>
          <a:bodyPr wrap="square" rtlCol="0">
            <a:spAutoFit/>
          </a:bodyPr>
          <a:lstStyle/>
          <a:p>
            <a:pPr algn="just"/>
            <a:r>
              <a:rPr lang="es-ES" sz="1400" dirty="0"/>
              <a:t>Python and GitHub </a:t>
            </a:r>
            <a:r>
              <a:rPr lang="es-ES" sz="1400" dirty="0" err="1"/>
              <a:t>Ready</a:t>
            </a:r>
            <a:endParaRPr lang="en-US" sz="1400" dirty="0"/>
          </a:p>
        </p:txBody>
      </p:sp>
      <p:pic>
        <p:nvPicPr>
          <p:cNvPr id="29" name="Picture 28" descr="A close up of a logo&#10;&#10;Description automatically generated">
            <a:extLst>
              <a:ext uri="{FF2B5EF4-FFF2-40B4-BE49-F238E27FC236}">
                <a16:creationId xmlns:a16="http://schemas.microsoft.com/office/drawing/2014/main" id="{7278AA2F-CED3-4670-9820-565AE3FADC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1184" y="3046454"/>
            <a:ext cx="354874" cy="354874"/>
          </a:xfrm>
          <a:prstGeom prst="rect">
            <a:avLst/>
          </a:prstGeom>
        </p:spPr>
      </p:pic>
      <p:sp>
        <p:nvSpPr>
          <p:cNvPr id="30" name="TextBox 29">
            <a:extLst>
              <a:ext uri="{FF2B5EF4-FFF2-40B4-BE49-F238E27FC236}">
                <a16:creationId xmlns:a16="http://schemas.microsoft.com/office/drawing/2014/main" id="{5CBE21EA-660C-4D8E-8054-3271A84ABA6C}"/>
              </a:ext>
            </a:extLst>
          </p:cNvPr>
          <p:cNvSpPr txBox="1"/>
          <p:nvPr/>
        </p:nvSpPr>
        <p:spPr>
          <a:xfrm>
            <a:off x="6126202" y="2491702"/>
            <a:ext cx="1573168" cy="523220"/>
          </a:xfrm>
          <a:prstGeom prst="rect">
            <a:avLst/>
          </a:prstGeom>
          <a:noFill/>
        </p:spPr>
        <p:txBody>
          <a:bodyPr wrap="square" rtlCol="0">
            <a:spAutoFit/>
          </a:bodyPr>
          <a:lstStyle/>
          <a:p>
            <a:pPr algn="just"/>
            <a:r>
              <a:rPr lang="es-ES" sz="1400" dirty="0" err="1"/>
              <a:t>Lessons</a:t>
            </a:r>
            <a:r>
              <a:rPr lang="es-ES" sz="1400" dirty="0"/>
              <a:t> </a:t>
            </a:r>
            <a:r>
              <a:rPr lang="es-ES" sz="1400" dirty="0" err="1"/>
              <a:t>learned</a:t>
            </a:r>
            <a:r>
              <a:rPr lang="es-ES" sz="1400" dirty="0"/>
              <a:t> </a:t>
            </a:r>
            <a:r>
              <a:rPr lang="es-ES" sz="1400" dirty="0" err="1"/>
              <a:t>for</a:t>
            </a:r>
            <a:r>
              <a:rPr lang="es-ES" sz="1400" dirty="0"/>
              <a:t> </a:t>
            </a:r>
            <a:r>
              <a:rPr lang="es-ES" sz="1400" dirty="0" err="1"/>
              <a:t>future</a:t>
            </a:r>
            <a:r>
              <a:rPr lang="es-ES" sz="1400" dirty="0"/>
              <a:t> </a:t>
            </a:r>
            <a:r>
              <a:rPr lang="es-ES" sz="1400" dirty="0" err="1"/>
              <a:t>projects</a:t>
            </a:r>
            <a:endParaRPr lang="en-US" sz="1400" dirty="0"/>
          </a:p>
        </p:txBody>
      </p:sp>
      <p:cxnSp>
        <p:nvCxnSpPr>
          <p:cNvPr id="31" name="Straight Arrow Connector 30">
            <a:extLst>
              <a:ext uri="{FF2B5EF4-FFF2-40B4-BE49-F238E27FC236}">
                <a16:creationId xmlns:a16="http://schemas.microsoft.com/office/drawing/2014/main" id="{0924729D-5BCC-424C-AD9C-FE26D3CEDED4}"/>
              </a:ext>
            </a:extLst>
          </p:cNvPr>
          <p:cNvCxnSpPr>
            <a:cxnSpLocks/>
          </p:cNvCxnSpPr>
          <p:nvPr/>
        </p:nvCxnSpPr>
        <p:spPr>
          <a:xfrm>
            <a:off x="6613881" y="2077625"/>
            <a:ext cx="0" cy="43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Picture 31" descr="A close up of a logo&#10;&#10;Description automatically generated">
            <a:extLst>
              <a:ext uri="{FF2B5EF4-FFF2-40B4-BE49-F238E27FC236}">
                <a16:creationId xmlns:a16="http://schemas.microsoft.com/office/drawing/2014/main" id="{7BFCD8C4-507C-4F1D-863A-2435B14240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7730" y="2513054"/>
            <a:ext cx="354874" cy="354874"/>
          </a:xfrm>
          <a:prstGeom prst="rect">
            <a:avLst/>
          </a:prstGeom>
        </p:spPr>
      </p:pic>
      <p:sp>
        <p:nvSpPr>
          <p:cNvPr id="33" name="TextBox 32">
            <a:extLst>
              <a:ext uri="{FF2B5EF4-FFF2-40B4-BE49-F238E27FC236}">
                <a16:creationId xmlns:a16="http://schemas.microsoft.com/office/drawing/2014/main" id="{12778FA5-2C65-4D91-B6C2-D3FF9EDC7B7A}"/>
              </a:ext>
            </a:extLst>
          </p:cNvPr>
          <p:cNvSpPr txBox="1"/>
          <p:nvPr/>
        </p:nvSpPr>
        <p:spPr>
          <a:xfrm>
            <a:off x="6126202" y="3046454"/>
            <a:ext cx="1736634" cy="523220"/>
          </a:xfrm>
          <a:prstGeom prst="rect">
            <a:avLst/>
          </a:prstGeom>
          <a:noFill/>
        </p:spPr>
        <p:txBody>
          <a:bodyPr wrap="square" rtlCol="0">
            <a:spAutoFit/>
          </a:bodyPr>
          <a:lstStyle/>
          <a:p>
            <a:pPr algn="just"/>
            <a:r>
              <a:rPr lang="es-ES" sz="1400" dirty="0" err="1"/>
              <a:t>Jupiter</a:t>
            </a:r>
            <a:r>
              <a:rPr lang="es-ES" sz="1400" dirty="0"/>
              <a:t> Notebook in GitHub</a:t>
            </a:r>
            <a:endParaRPr lang="en-US" sz="1400" dirty="0"/>
          </a:p>
        </p:txBody>
      </p:sp>
      <p:pic>
        <p:nvPicPr>
          <p:cNvPr id="34" name="Picture 33" descr="A close up of a logo&#10;&#10;Description automatically generated">
            <a:extLst>
              <a:ext uri="{FF2B5EF4-FFF2-40B4-BE49-F238E27FC236}">
                <a16:creationId xmlns:a16="http://schemas.microsoft.com/office/drawing/2014/main" id="{308A90E4-193E-4247-BFE1-8ABF64AD4A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7730" y="3067806"/>
            <a:ext cx="354874" cy="354874"/>
          </a:xfrm>
          <a:prstGeom prst="rect">
            <a:avLst/>
          </a:prstGeom>
        </p:spPr>
      </p:pic>
      <p:sp>
        <p:nvSpPr>
          <p:cNvPr id="36" name="TextBox 35">
            <a:extLst>
              <a:ext uri="{FF2B5EF4-FFF2-40B4-BE49-F238E27FC236}">
                <a16:creationId xmlns:a16="http://schemas.microsoft.com/office/drawing/2014/main" id="{FF1DA739-E46D-4E4D-BFC8-77148A8FBA20}"/>
              </a:ext>
            </a:extLst>
          </p:cNvPr>
          <p:cNvSpPr txBox="1"/>
          <p:nvPr/>
        </p:nvSpPr>
        <p:spPr>
          <a:xfrm>
            <a:off x="5745563" y="4870652"/>
            <a:ext cx="1736635" cy="369332"/>
          </a:xfrm>
          <a:prstGeom prst="rect">
            <a:avLst/>
          </a:prstGeom>
          <a:noFill/>
        </p:spPr>
        <p:txBody>
          <a:bodyPr wrap="square" rtlCol="0">
            <a:spAutoFit/>
          </a:bodyPr>
          <a:lstStyle/>
          <a:p>
            <a:pPr algn="ctr"/>
            <a:r>
              <a:rPr lang="es-ES" dirty="0"/>
              <a:t>March 5</a:t>
            </a:r>
            <a:r>
              <a:rPr lang="es-ES" sz="1200" dirty="0"/>
              <a:t>th </a:t>
            </a:r>
            <a:r>
              <a:rPr lang="es-ES" dirty="0"/>
              <a:t>2020</a:t>
            </a:r>
            <a:endParaRPr lang="en-US" dirty="0"/>
          </a:p>
        </p:txBody>
      </p:sp>
      <p:sp>
        <p:nvSpPr>
          <p:cNvPr id="40" name="Arrow: Bent-Up 39">
            <a:extLst>
              <a:ext uri="{FF2B5EF4-FFF2-40B4-BE49-F238E27FC236}">
                <a16:creationId xmlns:a16="http://schemas.microsoft.com/office/drawing/2014/main" id="{B3346A3D-0BE1-469B-9464-B2887AFD1A4C}"/>
              </a:ext>
            </a:extLst>
          </p:cNvPr>
          <p:cNvSpPr/>
          <p:nvPr/>
        </p:nvSpPr>
        <p:spPr>
          <a:xfrm rot="5400000">
            <a:off x="2295022" y="2701328"/>
            <a:ext cx="268156" cy="3421112"/>
          </a:xfrm>
          <a:prstGeom prst="bentUpArrow">
            <a:avLst>
              <a:gd name="adj1" fmla="val 25000"/>
              <a:gd name="adj2" fmla="val 2782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5F21519-2CD8-4B59-8C67-41B2EF11E312}"/>
              </a:ext>
            </a:extLst>
          </p:cNvPr>
          <p:cNvSpPr txBox="1"/>
          <p:nvPr/>
        </p:nvSpPr>
        <p:spPr>
          <a:xfrm>
            <a:off x="121649" y="3631473"/>
            <a:ext cx="1257664" cy="646331"/>
          </a:xfrm>
          <a:prstGeom prst="rect">
            <a:avLst/>
          </a:prstGeom>
          <a:noFill/>
        </p:spPr>
        <p:txBody>
          <a:bodyPr wrap="square" rtlCol="0">
            <a:spAutoFit/>
          </a:bodyPr>
          <a:lstStyle/>
          <a:p>
            <a:pPr algn="ctr"/>
            <a:r>
              <a:rPr lang="es-ES" dirty="0"/>
              <a:t>Feb 6</a:t>
            </a:r>
            <a:r>
              <a:rPr lang="es-ES" sz="1200" dirty="0"/>
              <a:t>th </a:t>
            </a:r>
          </a:p>
          <a:p>
            <a:pPr algn="ctr"/>
            <a:r>
              <a:rPr lang="es-ES" dirty="0"/>
              <a:t>2020</a:t>
            </a:r>
            <a:endParaRPr lang="en-US" dirty="0"/>
          </a:p>
        </p:txBody>
      </p:sp>
      <p:sp>
        <p:nvSpPr>
          <p:cNvPr id="42" name="TextBox 41">
            <a:extLst>
              <a:ext uri="{FF2B5EF4-FFF2-40B4-BE49-F238E27FC236}">
                <a16:creationId xmlns:a16="http://schemas.microsoft.com/office/drawing/2014/main" id="{C3FAED27-E942-449F-933B-50B029EC091F}"/>
              </a:ext>
            </a:extLst>
          </p:cNvPr>
          <p:cNvSpPr txBox="1"/>
          <p:nvPr/>
        </p:nvSpPr>
        <p:spPr>
          <a:xfrm>
            <a:off x="3998503" y="4260136"/>
            <a:ext cx="1257664" cy="646331"/>
          </a:xfrm>
          <a:prstGeom prst="rect">
            <a:avLst/>
          </a:prstGeom>
          <a:noFill/>
        </p:spPr>
        <p:txBody>
          <a:bodyPr wrap="square" rtlCol="0">
            <a:spAutoFit/>
          </a:bodyPr>
          <a:lstStyle/>
          <a:p>
            <a:pPr algn="ctr"/>
            <a:r>
              <a:rPr lang="es-ES" dirty="0"/>
              <a:t>Feb 20</a:t>
            </a:r>
            <a:r>
              <a:rPr lang="es-ES" sz="1200" dirty="0"/>
              <a:t>th </a:t>
            </a:r>
          </a:p>
          <a:p>
            <a:pPr algn="ctr"/>
            <a:r>
              <a:rPr lang="es-ES" dirty="0"/>
              <a:t>2020</a:t>
            </a:r>
            <a:endParaRPr lang="en-US" dirty="0"/>
          </a:p>
        </p:txBody>
      </p:sp>
      <p:sp>
        <p:nvSpPr>
          <p:cNvPr id="43" name="Arrow: Bent-Up 42">
            <a:extLst>
              <a:ext uri="{FF2B5EF4-FFF2-40B4-BE49-F238E27FC236}">
                <a16:creationId xmlns:a16="http://schemas.microsoft.com/office/drawing/2014/main" id="{D09ADE2E-8BA1-4C51-99AF-918CEC4DFF86}"/>
              </a:ext>
            </a:extLst>
          </p:cNvPr>
          <p:cNvSpPr/>
          <p:nvPr/>
        </p:nvSpPr>
        <p:spPr>
          <a:xfrm rot="5400000">
            <a:off x="5099590" y="4382494"/>
            <a:ext cx="265884" cy="1210395"/>
          </a:xfrm>
          <a:prstGeom prst="bentUpArrow">
            <a:avLst>
              <a:gd name="adj1" fmla="val 25000"/>
              <a:gd name="adj2" fmla="val 2782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6C7B65B6-6F91-4C80-B7DC-C7350BB6653A}"/>
              </a:ext>
            </a:extLst>
          </p:cNvPr>
          <p:cNvSpPr txBox="1"/>
          <p:nvPr/>
        </p:nvSpPr>
        <p:spPr>
          <a:xfrm>
            <a:off x="9439364" y="5309424"/>
            <a:ext cx="1736635" cy="369332"/>
          </a:xfrm>
          <a:prstGeom prst="rect">
            <a:avLst/>
          </a:prstGeom>
          <a:noFill/>
        </p:spPr>
        <p:txBody>
          <a:bodyPr wrap="square" rtlCol="0">
            <a:spAutoFit/>
          </a:bodyPr>
          <a:lstStyle/>
          <a:p>
            <a:pPr algn="ctr"/>
            <a:r>
              <a:rPr lang="es-ES" dirty="0"/>
              <a:t>March 19</a:t>
            </a:r>
            <a:r>
              <a:rPr lang="es-ES" sz="1200" dirty="0"/>
              <a:t>th </a:t>
            </a:r>
            <a:r>
              <a:rPr lang="es-ES" dirty="0"/>
              <a:t>2020</a:t>
            </a:r>
            <a:endParaRPr lang="en-US" dirty="0"/>
          </a:p>
        </p:txBody>
      </p:sp>
      <p:sp>
        <p:nvSpPr>
          <p:cNvPr id="45" name="TextBox 44">
            <a:extLst>
              <a:ext uri="{FF2B5EF4-FFF2-40B4-BE49-F238E27FC236}">
                <a16:creationId xmlns:a16="http://schemas.microsoft.com/office/drawing/2014/main" id="{399CB74E-09E7-47CB-A9E6-A6A382ED2400}"/>
              </a:ext>
            </a:extLst>
          </p:cNvPr>
          <p:cNvSpPr txBox="1"/>
          <p:nvPr/>
        </p:nvSpPr>
        <p:spPr>
          <a:xfrm>
            <a:off x="9775586" y="2412692"/>
            <a:ext cx="1573168" cy="523220"/>
          </a:xfrm>
          <a:prstGeom prst="rect">
            <a:avLst/>
          </a:prstGeom>
          <a:noFill/>
        </p:spPr>
        <p:txBody>
          <a:bodyPr wrap="square" rtlCol="0">
            <a:spAutoFit/>
          </a:bodyPr>
          <a:lstStyle/>
          <a:p>
            <a:pPr algn="just"/>
            <a:r>
              <a:rPr lang="es-ES" sz="1400" dirty="0" err="1"/>
              <a:t>Credit-One</a:t>
            </a:r>
            <a:r>
              <a:rPr lang="es-ES" sz="1400" dirty="0"/>
              <a:t> final </a:t>
            </a:r>
            <a:r>
              <a:rPr lang="es-ES" sz="1400" dirty="0" err="1"/>
              <a:t>report</a:t>
            </a:r>
            <a:endParaRPr lang="en-US" sz="1400" dirty="0"/>
          </a:p>
        </p:txBody>
      </p:sp>
      <p:pic>
        <p:nvPicPr>
          <p:cNvPr id="46" name="Picture 45" descr="A close up of a logo&#10;&#10;Description automatically generated">
            <a:extLst>
              <a:ext uri="{FF2B5EF4-FFF2-40B4-BE49-F238E27FC236}">
                <a16:creationId xmlns:a16="http://schemas.microsoft.com/office/drawing/2014/main" id="{1F0634CA-975A-4DF6-9D35-85AF0B7042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87114" y="2434044"/>
            <a:ext cx="354874" cy="354874"/>
          </a:xfrm>
          <a:prstGeom prst="rect">
            <a:avLst/>
          </a:prstGeom>
        </p:spPr>
      </p:pic>
      <p:sp>
        <p:nvSpPr>
          <p:cNvPr id="47" name="TextBox 46">
            <a:extLst>
              <a:ext uri="{FF2B5EF4-FFF2-40B4-BE49-F238E27FC236}">
                <a16:creationId xmlns:a16="http://schemas.microsoft.com/office/drawing/2014/main" id="{E87C7316-F391-444D-8C20-1E9622D524FB}"/>
              </a:ext>
            </a:extLst>
          </p:cNvPr>
          <p:cNvSpPr txBox="1"/>
          <p:nvPr/>
        </p:nvSpPr>
        <p:spPr>
          <a:xfrm>
            <a:off x="9775585" y="2967444"/>
            <a:ext cx="1573167" cy="523220"/>
          </a:xfrm>
          <a:prstGeom prst="rect">
            <a:avLst/>
          </a:prstGeom>
          <a:noFill/>
        </p:spPr>
        <p:txBody>
          <a:bodyPr wrap="square" rtlCol="0">
            <a:spAutoFit/>
          </a:bodyPr>
          <a:lstStyle/>
          <a:p>
            <a:pPr algn="just"/>
            <a:r>
              <a:rPr lang="es-ES" sz="1400" dirty="0" err="1"/>
              <a:t>Jupiter</a:t>
            </a:r>
            <a:r>
              <a:rPr lang="es-ES" sz="1400" dirty="0"/>
              <a:t> Notebook in GitHub</a:t>
            </a:r>
            <a:endParaRPr lang="en-US" sz="1400" dirty="0"/>
          </a:p>
        </p:txBody>
      </p:sp>
      <p:pic>
        <p:nvPicPr>
          <p:cNvPr id="48" name="Picture 47" descr="A close up of a logo&#10;&#10;Description automatically generated">
            <a:extLst>
              <a:ext uri="{FF2B5EF4-FFF2-40B4-BE49-F238E27FC236}">
                <a16:creationId xmlns:a16="http://schemas.microsoft.com/office/drawing/2014/main" id="{44862ED4-28CD-4AA3-B027-B3562F16C9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87114" y="2988796"/>
            <a:ext cx="354874" cy="354874"/>
          </a:xfrm>
          <a:prstGeom prst="rect">
            <a:avLst/>
          </a:prstGeom>
        </p:spPr>
      </p:pic>
      <p:sp>
        <p:nvSpPr>
          <p:cNvPr id="49" name="Arrow: Bent-Up 48">
            <a:extLst>
              <a:ext uri="{FF2B5EF4-FFF2-40B4-BE49-F238E27FC236}">
                <a16:creationId xmlns:a16="http://schemas.microsoft.com/office/drawing/2014/main" id="{78E6040A-E4A4-4071-AE30-C84B12E2EBAF}"/>
              </a:ext>
            </a:extLst>
          </p:cNvPr>
          <p:cNvSpPr/>
          <p:nvPr/>
        </p:nvSpPr>
        <p:spPr>
          <a:xfrm rot="5400000">
            <a:off x="7841952" y="3969144"/>
            <a:ext cx="369337" cy="2825484"/>
          </a:xfrm>
          <a:prstGeom prst="bentUpArrow">
            <a:avLst>
              <a:gd name="adj1" fmla="val 25000"/>
              <a:gd name="adj2" fmla="val 2782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7C6B0E65-5586-44FE-AB8A-8069A66FCAED}"/>
              </a:ext>
            </a:extLst>
          </p:cNvPr>
          <p:cNvCxnSpPr>
            <a:cxnSpLocks/>
          </p:cNvCxnSpPr>
          <p:nvPr/>
        </p:nvCxnSpPr>
        <p:spPr>
          <a:xfrm>
            <a:off x="10267127" y="2056273"/>
            <a:ext cx="0" cy="43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E992964-7796-4C69-9AA5-5E71897533AD}"/>
              </a:ext>
            </a:extLst>
          </p:cNvPr>
          <p:cNvCxnSpPr/>
          <p:nvPr/>
        </p:nvCxnSpPr>
        <p:spPr>
          <a:xfrm>
            <a:off x="656131" y="2889280"/>
            <a:ext cx="0" cy="680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F96BC59-0A21-430C-A486-602906E35067}"/>
              </a:ext>
            </a:extLst>
          </p:cNvPr>
          <p:cNvCxnSpPr/>
          <p:nvPr/>
        </p:nvCxnSpPr>
        <p:spPr>
          <a:xfrm>
            <a:off x="4625968" y="3569674"/>
            <a:ext cx="0" cy="680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CA68E34-0656-4137-AEBE-75AF90ED9F09}"/>
              </a:ext>
            </a:extLst>
          </p:cNvPr>
          <p:cNvCxnSpPr>
            <a:cxnSpLocks/>
            <a:endCxn id="36" idx="0"/>
          </p:cNvCxnSpPr>
          <p:nvPr/>
        </p:nvCxnSpPr>
        <p:spPr>
          <a:xfrm>
            <a:off x="6613878" y="3475484"/>
            <a:ext cx="3" cy="1395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9B7061A-3AA7-4BB0-97DE-D44A4B5DE7C1}"/>
              </a:ext>
            </a:extLst>
          </p:cNvPr>
          <p:cNvCxnSpPr>
            <a:cxnSpLocks/>
          </p:cNvCxnSpPr>
          <p:nvPr/>
        </p:nvCxnSpPr>
        <p:spPr>
          <a:xfrm flipH="1">
            <a:off x="10307678" y="3412370"/>
            <a:ext cx="3" cy="1827614"/>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E30E8EE-2E26-49F1-8FC4-398BB1520E68}"/>
              </a:ext>
            </a:extLst>
          </p:cNvPr>
          <p:cNvSpPr txBox="1"/>
          <p:nvPr/>
        </p:nvSpPr>
        <p:spPr>
          <a:xfrm>
            <a:off x="576305" y="735873"/>
            <a:ext cx="2817136" cy="369332"/>
          </a:xfrm>
          <a:prstGeom prst="rect">
            <a:avLst/>
          </a:prstGeom>
          <a:noFill/>
        </p:spPr>
        <p:txBody>
          <a:bodyPr wrap="square" rtlCol="0">
            <a:spAutoFit/>
          </a:bodyPr>
          <a:lstStyle/>
          <a:p>
            <a:r>
              <a:rPr lang="es-ES" b="1" dirty="0" err="1"/>
              <a:t>Phasing</a:t>
            </a:r>
            <a:r>
              <a:rPr lang="es-ES" b="1" dirty="0"/>
              <a:t>:</a:t>
            </a:r>
            <a:endParaRPr lang="en-US" b="1" dirty="0"/>
          </a:p>
        </p:txBody>
      </p:sp>
      <p:sp>
        <p:nvSpPr>
          <p:cNvPr id="59" name="TextBox 58">
            <a:extLst>
              <a:ext uri="{FF2B5EF4-FFF2-40B4-BE49-F238E27FC236}">
                <a16:creationId xmlns:a16="http://schemas.microsoft.com/office/drawing/2014/main" id="{FD03A2A1-9A7C-46A9-A4DD-F75B1417DEA9}"/>
              </a:ext>
            </a:extLst>
          </p:cNvPr>
          <p:cNvSpPr txBox="1"/>
          <p:nvPr/>
        </p:nvSpPr>
        <p:spPr>
          <a:xfrm>
            <a:off x="716496" y="2063984"/>
            <a:ext cx="2817136" cy="369332"/>
          </a:xfrm>
          <a:prstGeom prst="rect">
            <a:avLst/>
          </a:prstGeom>
          <a:noFill/>
        </p:spPr>
        <p:txBody>
          <a:bodyPr wrap="square" rtlCol="0">
            <a:spAutoFit/>
          </a:bodyPr>
          <a:lstStyle/>
          <a:p>
            <a:r>
              <a:rPr lang="es-ES" b="1" dirty="0" err="1"/>
              <a:t>Milestones</a:t>
            </a:r>
            <a:r>
              <a:rPr lang="es-ES" b="1" dirty="0"/>
              <a:t>:</a:t>
            </a:r>
            <a:endParaRPr lang="en-US" b="1" dirty="0"/>
          </a:p>
        </p:txBody>
      </p:sp>
      <p:sp>
        <p:nvSpPr>
          <p:cNvPr id="60" name="TextBox 59">
            <a:extLst>
              <a:ext uri="{FF2B5EF4-FFF2-40B4-BE49-F238E27FC236}">
                <a16:creationId xmlns:a16="http://schemas.microsoft.com/office/drawing/2014/main" id="{B99185AE-C4B3-4955-A2C7-588DBCF86D74}"/>
              </a:ext>
            </a:extLst>
          </p:cNvPr>
          <p:cNvSpPr txBox="1"/>
          <p:nvPr/>
        </p:nvSpPr>
        <p:spPr>
          <a:xfrm>
            <a:off x="656131" y="3323303"/>
            <a:ext cx="2817136" cy="369332"/>
          </a:xfrm>
          <a:prstGeom prst="rect">
            <a:avLst/>
          </a:prstGeom>
          <a:noFill/>
        </p:spPr>
        <p:txBody>
          <a:bodyPr wrap="square" rtlCol="0">
            <a:spAutoFit/>
          </a:bodyPr>
          <a:lstStyle/>
          <a:p>
            <a:r>
              <a:rPr lang="es-ES" b="1" dirty="0"/>
              <a:t>Timeline:</a:t>
            </a:r>
            <a:endParaRPr lang="en-US" b="1" dirty="0"/>
          </a:p>
        </p:txBody>
      </p:sp>
      <p:sp>
        <p:nvSpPr>
          <p:cNvPr id="62" name="TextBox 61">
            <a:extLst>
              <a:ext uri="{FF2B5EF4-FFF2-40B4-BE49-F238E27FC236}">
                <a16:creationId xmlns:a16="http://schemas.microsoft.com/office/drawing/2014/main" id="{9DB2F1EB-40FD-4C63-B10A-27C71BCFF4EE}"/>
              </a:ext>
            </a:extLst>
          </p:cNvPr>
          <p:cNvSpPr txBox="1"/>
          <p:nvPr/>
        </p:nvSpPr>
        <p:spPr>
          <a:xfrm>
            <a:off x="576303" y="5480141"/>
            <a:ext cx="4467945" cy="1169551"/>
          </a:xfrm>
          <a:prstGeom prst="rect">
            <a:avLst/>
          </a:prstGeom>
          <a:noFill/>
        </p:spPr>
        <p:txBody>
          <a:bodyPr wrap="square" rtlCol="0">
            <a:spAutoFit/>
          </a:bodyPr>
          <a:lstStyle/>
          <a:p>
            <a:r>
              <a:rPr lang="es-ES" sz="1400" b="1" dirty="0" err="1"/>
              <a:t>Risks</a:t>
            </a:r>
            <a:r>
              <a:rPr lang="es-ES" sz="1400" b="1" dirty="0"/>
              <a:t>: </a:t>
            </a:r>
          </a:p>
          <a:p>
            <a:pPr marL="285750" indent="-285750">
              <a:buFont typeface="Wingdings" panose="05000000000000000000" pitchFamily="2" charset="2"/>
              <a:buChar char="Ø"/>
            </a:pPr>
            <a:r>
              <a:rPr lang="en-US" sz="1400" dirty="0"/>
              <a:t>Loosing work because of technical issues</a:t>
            </a:r>
          </a:p>
          <a:p>
            <a:pPr marL="285750" indent="-285750">
              <a:buFont typeface="Wingdings" panose="05000000000000000000" pitchFamily="2" charset="2"/>
              <a:buChar char="Ø"/>
            </a:pPr>
            <a:r>
              <a:rPr lang="en-US" sz="1400" dirty="0"/>
              <a:t>Ability to learn python slower than deadlines.</a:t>
            </a:r>
          </a:p>
          <a:p>
            <a:pPr marL="285750" indent="-285750">
              <a:buFont typeface="Wingdings" panose="05000000000000000000" pitchFamily="2" charset="2"/>
              <a:buChar char="Ø"/>
            </a:pPr>
            <a:r>
              <a:rPr lang="en-US" sz="1400" dirty="0"/>
              <a:t>Client </a:t>
            </a:r>
            <a:r>
              <a:rPr lang="en-US" sz="1400" dirty="0" err="1"/>
              <a:t>insatisfaction</a:t>
            </a:r>
            <a:r>
              <a:rPr lang="en-US" sz="1400" dirty="0"/>
              <a:t> because of a bad expectations management.</a:t>
            </a:r>
          </a:p>
        </p:txBody>
      </p:sp>
      <p:sp>
        <p:nvSpPr>
          <p:cNvPr id="63" name="TextBox 62">
            <a:extLst>
              <a:ext uri="{FF2B5EF4-FFF2-40B4-BE49-F238E27FC236}">
                <a16:creationId xmlns:a16="http://schemas.microsoft.com/office/drawing/2014/main" id="{09EF64A2-E722-48F6-A710-676AABF432E7}"/>
              </a:ext>
            </a:extLst>
          </p:cNvPr>
          <p:cNvSpPr txBox="1"/>
          <p:nvPr/>
        </p:nvSpPr>
        <p:spPr>
          <a:xfrm>
            <a:off x="4913781" y="5594602"/>
            <a:ext cx="4467945" cy="954107"/>
          </a:xfrm>
          <a:prstGeom prst="rect">
            <a:avLst/>
          </a:prstGeom>
          <a:noFill/>
        </p:spPr>
        <p:txBody>
          <a:bodyPr wrap="square" rtlCol="0">
            <a:spAutoFit/>
          </a:bodyPr>
          <a:lstStyle/>
          <a:p>
            <a:r>
              <a:rPr lang="es-ES" sz="1400" b="1" dirty="0" err="1"/>
              <a:t>Cost</a:t>
            </a:r>
            <a:r>
              <a:rPr lang="es-ES" sz="1400" b="1" dirty="0"/>
              <a:t> </a:t>
            </a:r>
            <a:r>
              <a:rPr lang="es-ES" sz="1400" b="1" dirty="0" err="1"/>
              <a:t>resources</a:t>
            </a:r>
            <a:r>
              <a:rPr lang="es-ES" sz="1400" b="1" dirty="0"/>
              <a:t>: </a:t>
            </a:r>
          </a:p>
          <a:p>
            <a:pPr marL="285750" indent="-285750">
              <a:buFont typeface="Wingdings" panose="05000000000000000000" pitchFamily="2" charset="2"/>
              <a:buChar char="Ø"/>
            </a:pPr>
            <a:r>
              <a:rPr lang="en-US" sz="1400" dirty="0"/>
              <a:t>4 weeks x 8 </a:t>
            </a:r>
            <a:r>
              <a:rPr lang="en-US" sz="1400" dirty="0" err="1"/>
              <a:t>hrs</a:t>
            </a:r>
            <a:r>
              <a:rPr lang="en-US" sz="1400" dirty="0"/>
              <a:t> analyst x $17/</a:t>
            </a:r>
            <a:r>
              <a:rPr lang="en-US" sz="1400" dirty="0" err="1"/>
              <a:t>hr</a:t>
            </a:r>
            <a:r>
              <a:rPr lang="en-US" sz="1400" dirty="0"/>
              <a:t> salary analyst</a:t>
            </a:r>
          </a:p>
          <a:p>
            <a:pPr marL="285750" indent="-285750">
              <a:buFont typeface="Wingdings" panose="05000000000000000000" pitchFamily="2" charset="2"/>
              <a:buChar char="Ø"/>
            </a:pPr>
            <a:r>
              <a:rPr lang="en-US" sz="1400" dirty="0"/>
              <a:t>4 x 8 x $17 = $ 544</a:t>
            </a:r>
          </a:p>
          <a:p>
            <a:r>
              <a:rPr lang="en-US" sz="1400" dirty="0"/>
              <a:t>* Python is a free programming software.</a:t>
            </a:r>
          </a:p>
        </p:txBody>
      </p:sp>
    </p:spTree>
    <p:extLst>
      <p:ext uri="{BB962C8B-B14F-4D97-AF65-F5344CB8AC3E}">
        <p14:creationId xmlns:p14="http://schemas.microsoft.com/office/powerpoint/2010/main" val="257602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1698-5848-4D67-A750-FB21C88A14CF}"/>
              </a:ext>
            </a:extLst>
          </p:cNvPr>
          <p:cNvSpPr>
            <a:spLocks noGrp="1"/>
          </p:cNvSpPr>
          <p:nvPr>
            <p:ph type="title"/>
          </p:nvPr>
        </p:nvSpPr>
        <p:spPr>
          <a:xfrm>
            <a:off x="838200" y="365125"/>
            <a:ext cx="10515600" cy="975995"/>
          </a:xfrm>
        </p:spPr>
        <p:txBody>
          <a:bodyPr/>
          <a:lstStyle/>
          <a:p>
            <a:r>
              <a:rPr lang="es-ES" b="1" dirty="0"/>
              <a:t>3. Data </a:t>
            </a:r>
            <a:r>
              <a:rPr lang="es-ES" b="1" dirty="0" err="1"/>
              <a:t>collection</a:t>
            </a:r>
            <a:endParaRPr lang="en-US" b="1" dirty="0"/>
          </a:p>
        </p:txBody>
      </p:sp>
      <p:sp>
        <p:nvSpPr>
          <p:cNvPr id="3" name="Content Placeholder 2">
            <a:extLst>
              <a:ext uri="{FF2B5EF4-FFF2-40B4-BE49-F238E27FC236}">
                <a16:creationId xmlns:a16="http://schemas.microsoft.com/office/drawing/2014/main" id="{1A27DC27-D1F7-4078-B1AF-3C9982FF8A60}"/>
              </a:ext>
            </a:extLst>
          </p:cNvPr>
          <p:cNvSpPr>
            <a:spLocks noGrp="1"/>
          </p:cNvSpPr>
          <p:nvPr>
            <p:ph idx="1"/>
          </p:nvPr>
        </p:nvSpPr>
        <p:spPr>
          <a:xfrm>
            <a:off x="660399" y="1451156"/>
            <a:ext cx="11125199" cy="3504021"/>
          </a:xfrm>
        </p:spPr>
        <p:txBody>
          <a:bodyPr>
            <a:normAutofit lnSpcReduction="10000"/>
          </a:bodyPr>
          <a:lstStyle/>
          <a:p>
            <a:pPr marL="0" indent="0">
              <a:buNone/>
            </a:pPr>
            <a:r>
              <a:rPr lang="es-ES" sz="2000" b="1" dirty="0"/>
              <a:t>Data </a:t>
            </a:r>
            <a:r>
              <a:rPr lang="es-ES" sz="2000" b="1" dirty="0" err="1"/>
              <a:t>source</a:t>
            </a:r>
            <a:r>
              <a:rPr lang="es-ES" sz="2000" b="1" dirty="0"/>
              <a:t>: </a:t>
            </a:r>
          </a:p>
          <a:p>
            <a:pPr marL="0" indent="0">
              <a:buNone/>
            </a:pPr>
            <a:r>
              <a:rPr lang="es-ES" sz="2000" dirty="0"/>
              <a:t>Guido Rossum. Senior data </a:t>
            </a:r>
            <a:r>
              <a:rPr lang="es-ES" sz="2000" dirty="0" err="1"/>
              <a:t>scientist</a:t>
            </a:r>
            <a:r>
              <a:rPr lang="es-ES" sz="2000" dirty="0"/>
              <a:t>. </a:t>
            </a:r>
            <a:r>
              <a:rPr lang="es-ES" sz="2000" dirty="0" err="1"/>
              <a:t>Credit</a:t>
            </a:r>
            <a:r>
              <a:rPr lang="es-ES" sz="2000" dirty="0"/>
              <a:t> </a:t>
            </a:r>
            <a:r>
              <a:rPr lang="es-ES" sz="2000" dirty="0" err="1"/>
              <a:t>One</a:t>
            </a:r>
            <a:r>
              <a:rPr lang="es-ES" sz="2000" dirty="0"/>
              <a:t>. </a:t>
            </a:r>
            <a:r>
              <a:rPr lang="es-ES" sz="2000" dirty="0">
                <a:hlinkClick r:id="rId2"/>
              </a:rPr>
              <a:t>www.creditonellc.com</a:t>
            </a:r>
            <a:endParaRPr lang="es-ES" sz="2000" dirty="0"/>
          </a:p>
          <a:p>
            <a:pPr marL="0" indent="0">
              <a:buNone/>
            </a:pPr>
            <a:r>
              <a:rPr lang="es-ES" sz="2000" dirty="0"/>
              <a:t>File: </a:t>
            </a:r>
            <a:r>
              <a:rPr lang="en-US" sz="2000" i="1" dirty="0"/>
              <a:t>default of credit card clients.csv </a:t>
            </a:r>
          </a:p>
          <a:p>
            <a:pPr marL="0" indent="0">
              <a:buNone/>
            </a:pPr>
            <a:r>
              <a:rPr lang="en-US" sz="2000" dirty="0"/>
              <a:t>Also available:</a:t>
            </a:r>
            <a:r>
              <a:rPr lang="en-US" sz="2000" i="1" dirty="0"/>
              <a:t> </a:t>
            </a:r>
            <a:r>
              <a:rPr lang="en-US" sz="2000" i="1" dirty="0">
                <a:hlinkClick r:id="rId3"/>
              </a:rPr>
              <a:t>https://archive.ics.uci.edu/ml/datasets/default+of+credit+card+clients</a:t>
            </a:r>
            <a:endParaRPr lang="en-US" sz="2000" i="1" dirty="0"/>
          </a:p>
          <a:p>
            <a:pPr marL="0" indent="0">
              <a:buNone/>
            </a:pPr>
            <a:endParaRPr lang="es-ES" sz="2000" i="1" dirty="0"/>
          </a:p>
          <a:p>
            <a:pPr marL="0" indent="0">
              <a:buNone/>
            </a:pPr>
            <a:r>
              <a:rPr lang="es-ES" sz="2000" b="1" dirty="0" err="1"/>
              <a:t>Cleanse</a:t>
            </a:r>
            <a:r>
              <a:rPr lang="es-ES" sz="2000" b="1" dirty="0"/>
              <a:t> and </a:t>
            </a:r>
            <a:r>
              <a:rPr lang="es-ES" sz="2000" b="1" dirty="0" err="1"/>
              <a:t>validation</a:t>
            </a:r>
            <a:r>
              <a:rPr lang="es-ES" sz="2000" b="1" dirty="0"/>
              <a:t> </a:t>
            </a:r>
            <a:r>
              <a:rPr lang="es-ES" sz="2000" b="1" dirty="0" err="1"/>
              <a:t>of</a:t>
            </a:r>
            <a:r>
              <a:rPr lang="es-ES" sz="2000" b="1" dirty="0"/>
              <a:t> data:</a:t>
            </a:r>
          </a:p>
          <a:p>
            <a:pPr>
              <a:buFont typeface="Wingdings" panose="05000000000000000000" pitchFamily="2" charset="2"/>
              <a:buChar char="Ø"/>
            </a:pPr>
            <a:r>
              <a:rPr lang="es-ES" sz="2000" dirty="0"/>
              <a:t> Data </a:t>
            </a:r>
            <a:r>
              <a:rPr lang="es-ES" sz="2000" dirty="0" err="1"/>
              <a:t>is</a:t>
            </a:r>
            <a:r>
              <a:rPr lang="es-ES" sz="2000" dirty="0"/>
              <a:t> </a:t>
            </a:r>
            <a:r>
              <a:rPr lang="es-ES" sz="2000" dirty="0" err="1"/>
              <a:t>going</a:t>
            </a:r>
            <a:r>
              <a:rPr lang="es-ES" sz="2000" dirty="0"/>
              <a:t> </a:t>
            </a:r>
            <a:r>
              <a:rPr lang="es-ES" sz="2000" dirty="0" err="1"/>
              <a:t>to</a:t>
            </a:r>
            <a:r>
              <a:rPr lang="es-ES" sz="2000" dirty="0"/>
              <a:t> be </a:t>
            </a:r>
            <a:r>
              <a:rPr lang="es-ES" sz="2000" dirty="0" err="1"/>
              <a:t>revised</a:t>
            </a:r>
            <a:r>
              <a:rPr lang="es-ES" sz="2000" dirty="0"/>
              <a:t> </a:t>
            </a:r>
            <a:r>
              <a:rPr lang="es-ES" sz="2000" dirty="0" err="1"/>
              <a:t>to</a:t>
            </a:r>
            <a:r>
              <a:rPr lang="es-ES" sz="2000" dirty="0"/>
              <a:t> look </a:t>
            </a:r>
            <a:r>
              <a:rPr lang="es-ES" sz="2000" dirty="0" err="1"/>
              <a:t>for</a:t>
            </a:r>
            <a:r>
              <a:rPr lang="es-ES" sz="2000" dirty="0"/>
              <a:t> </a:t>
            </a:r>
            <a:r>
              <a:rPr lang="es-ES" sz="2000" dirty="0" err="1"/>
              <a:t>duplicated</a:t>
            </a:r>
            <a:r>
              <a:rPr lang="es-ES" sz="2000" dirty="0"/>
              <a:t> </a:t>
            </a:r>
            <a:r>
              <a:rPr lang="es-ES" sz="2000" dirty="0" err="1"/>
              <a:t>rows</a:t>
            </a:r>
            <a:r>
              <a:rPr lang="es-ES" sz="2000" dirty="0"/>
              <a:t>.</a:t>
            </a:r>
          </a:p>
          <a:p>
            <a:pPr>
              <a:buFont typeface="Wingdings" panose="05000000000000000000" pitchFamily="2" charset="2"/>
              <a:buChar char="Ø"/>
            </a:pPr>
            <a:r>
              <a:rPr lang="es-ES" sz="2000" dirty="0"/>
              <a:t> </a:t>
            </a:r>
            <a:r>
              <a:rPr lang="es-ES" sz="2000" dirty="0" err="1"/>
              <a:t>Missing</a:t>
            </a:r>
            <a:r>
              <a:rPr lang="es-ES" sz="2000" dirty="0"/>
              <a:t> /</a:t>
            </a:r>
            <a:r>
              <a:rPr lang="es-ES" sz="2000" dirty="0" err="1"/>
              <a:t>null</a:t>
            </a:r>
            <a:r>
              <a:rPr lang="es-ES" sz="2000" dirty="0"/>
              <a:t> </a:t>
            </a:r>
            <a:r>
              <a:rPr lang="es-ES" sz="2000" dirty="0" err="1"/>
              <a:t>values</a:t>
            </a:r>
            <a:r>
              <a:rPr lang="es-ES" sz="2000" dirty="0"/>
              <a:t> </a:t>
            </a:r>
            <a:r>
              <a:rPr lang="es-ES" sz="2000" dirty="0" err="1"/>
              <a:t>will</a:t>
            </a:r>
            <a:r>
              <a:rPr lang="es-ES" sz="2000" dirty="0"/>
              <a:t> be </a:t>
            </a:r>
            <a:r>
              <a:rPr lang="es-ES" sz="2000" dirty="0" err="1"/>
              <a:t>looked</a:t>
            </a:r>
            <a:r>
              <a:rPr lang="es-ES" sz="2000" dirty="0"/>
              <a:t>; and </a:t>
            </a:r>
            <a:r>
              <a:rPr lang="es-ES" sz="2000" dirty="0" err="1"/>
              <a:t>they</a:t>
            </a:r>
            <a:r>
              <a:rPr lang="es-ES" sz="2000" dirty="0"/>
              <a:t> </a:t>
            </a:r>
            <a:r>
              <a:rPr lang="es-ES" sz="2000" dirty="0" err="1"/>
              <a:t>will</a:t>
            </a:r>
            <a:r>
              <a:rPr lang="es-ES" sz="2000" dirty="0"/>
              <a:t> be </a:t>
            </a:r>
            <a:r>
              <a:rPr lang="es-ES" sz="2000" dirty="0" err="1"/>
              <a:t>either</a:t>
            </a:r>
            <a:r>
              <a:rPr lang="es-ES" sz="2000" dirty="0"/>
              <a:t> </a:t>
            </a:r>
            <a:r>
              <a:rPr lang="es-ES" sz="2000" dirty="0" err="1"/>
              <a:t>replaced</a:t>
            </a:r>
            <a:r>
              <a:rPr lang="es-ES" sz="2000" dirty="0"/>
              <a:t> </a:t>
            </a:r>
            <a:r>
              <a:rPr lang="es-ES" sz="2000" dirty="0" err="1"/>
              <a:t>or</a:t>
            </a:r>
            <a:r>
              <a:rPr lang="es-ES" sz="2000" dirty="0"/>
              <a:t> </a:t>
            </a:r>
            <a:r>
              <a:rPr lang="es-ES" sz="2000" dirty="0" err="1"/>
              <a:t>ignored</a:t>
            </a:r>
            <a:r>
              <a:rPr lang="es-ES" sz="2000" dirty="0"/>
              <a:t>.</a:t>
            </a:r>
          </a:p>
          <a:p>
            <a:pPr>
              <a:buFont typeface="Wingdings" panose="05000000000000000000" pitchFamily="2" charset="2"/>
              <a:buChar char="Ø"/>
            </a:pPr>
            <a:r>
              <a:rPr lang="es-ES" sz="2000" dirty="0"/>
              <a:t> </a:t>
            </a:r>
            <a:r>
              <a:rPr lang="es-ES" sz="2000" dirty="0" err="1"/>
              <a:t>Validation</a:t>
            </a:r>
            <a:r>
              <a:rPr lang="es-ES" sz="2000" dirty="0"/>
              <a:t>: after </a:t>
            </a:r>
            <a:r>
              <a:rPr lang="es-ES" sz="2000" dirty="0" err="1"/>
              <a:t>cleansing</a:t>
            </a:r>
            <a:r>
              <a:rPr lang="es-ES" sz="2000" dirty="0"/>
              <a:t>; </a:t>
            </a:r>
            <a:r>
              <a:rPr lang="es-ES" sz="2000" dirty="0" err="1"/>
              <a:t>missing</a:t>
            </a:r>
            <a:r>
              <a:rPr lang="es-ES" sz="2000" dirty="0"/>
              <a:t> </a:t>
            </a:r>
            <a:r>
              <a:rPr lang="es-ES" sz="2000" dirty="0" err="1"/>
              <a:t>values</a:t>
            </a:r>
            <a:r>
              <a:rPr lang="es-ES" sz="2000" dirty="0"/>
              <a:t> </a:t>
            </a:r>
            <a:r>
              <a:rPr lang="es-ES" sz="2000" dirty="0" err="1"/>
              <a:t>will</a:t>
            </a:r>
            <a:r>
              <a:rPr lang="es-ES" sz="2000" dirty="0"/>
              <a:t> be </a:t>
            </a:r>
            <a:r>
              <a:rPr lang="es-ES" sz="2000" dirty="0" err="1"/>
              <a:t>looked</a:t>
            </a:r>
            <a:r>
              <a:rPr lang="es-ES" sz="2000" dirty="0"/>
              <a:t> </a:t>
            </a:r>
            <a:r>
              <a:rPr lang="es-ES" sz="2000" dirty="0" err="1"/>
              <a:t>to</a:t>
            </a:r>
            <a:r>
              <a:rPr lang="es-ES" sz="2000" dirty="0"/>
              <a:t> </a:t>
            </a:r>
            <a:r>
              <a:rPr lang="es-ES" sz="2000" dirty="0" err="1"/>
              <a:t>see</a:t>
            </a:r>
            <a:r>
              <a:rPr lang="es-ES" sz="2000" dirty="0"/>
              <a:t> </a:t>
            </a:r>
            <a:r>
              <a:rPr lang="es-ES" sz="2000" dirty="0" err="1"/>
              <a:t>if</a:t>
            </a:r>
            <a:r>
              <a:rPr lang="es-ES" sz="2000" dirty="0"/>
              <a:t> </a:t>
            </a:r>
            <a:r>
              <a:rPr lang="es-ES" sz="2000" dirty="0" err="1"/>
              <a:t>they</a:t>
            </a:r>
            <a:r>
              <a:rPr lang="es-ES" sz="2000" dirty="0"/>
              <a:t> </a:t>
            </a:r>
            <a:r>
              <a:rPr lang="es-ES" sz="2000" dirty="0" err="1"/>
              <a:t>remain</a:t>
            </a:r>
            <a:r>
              <a:rPr lang="es-ES" sz="2000" dirty="0"/>
              <a:t>.</a:t>
            </a:r>
          </a:p>
          <a:p>
            <a:pPr marL="0" indent="0">
              <a:buNone/>
            </a:pPr>
            <a:endParaRPr lang="es-ES" sz="2000" dirty="0"/>
          </a:p>
        </p:txBody>
      </p:sp>
    </p:spTree>
    <p:extLst>
      <p:ext uri="{BB962C8B-B14F-4D97-AF65-F5344CB8AC3E}">
        <p14:creationId xmlns:p14="http://schemas.microsoft.com/office/powerpoint/2010/main" val="202640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9B0D-4099-4DD6-A02E-BF8F58FE9AA2}"/>
              </a:ext>
            </a:extLst>
          </p:cNvPr>
          <p:cNvSpPr>
            <a:spLocks noGrp="1"/>
          </p:cNvSpPr>
          <p:nvPr>
            <p:ph type="title"/>
          </p:nvPr>
        </p:nvSpPr>
        <p:spPr/>
        <p:txBody>
          <a:bodyPr>
            <a:normAutofit/>
          </a:bodyPr>
          <a:lstStyle/>
          <a:p>
            <a:r>
              <a:rPr lang="es-ES" sz="4000" b="1" dirty="0"/>
              <a:t>Management </a:t>
            </a:r>
            <a:r>
              <a:rPr lang="es-ES" sz="4000" b="1" dirty="0" err="1"/>
              <a:t>of</a:t>
            </a:r>
            <a:r>
              <a:rPr lang="es-ES" sz="4000" b="1" dirty="0"/>
              <a:t> data</a:t>
            </a:r>
            <a:endParaRPr lang="en-US" sz="4000" b="1" dirty="0"/>
          </a:p>
        </p:txBody>
      </p:sp>
      <p:sp>
        <p:nvSpPr>
          <p:cNvPr id="5" name="Rectangle: Rounded Corners 4">
            <a:extLst>
              <a:ext uri="{FF2B5EF4-FFF2-40B4-BE49-F238E27FC236}">
                <a16:creationId xmlns:a16="http://schemas.microsoft.com/office/drawing/2014/main" id="{D927AC56-117C-4BB9-9824-9A3A38CEBB71}"/>
              </a:ext>
            </a:extLst>
          </p:cNvPr>
          <p:cNvSpPr/>
          <p:nvPr/>
        </p:nvSpPr>
        <p:spPr>
          <a:xfrm>
            <a:off x="1085850" y="2028825"/>
            <a:ext cx="1857647" cy="1000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Familiarize with the Domain and the Data</a:t>
            </a:r>
          </a:p>
        </p:txBody>
      </p:sp>
      <p:sp>
        <p:nvSpPr>
          <p:cNvPr id="6" name="Rectangle: Rounded Corners 5">
            <a:extLst>
              <a:ext uri="{FF2B5EF4-FFF2-40B4-BE49-F238E27FC236}">
                <a16:creationId xmlns:a16="http://schemas.microsoft.com/office/drawing/2014/main" id="{2D016A98-ECDC-4844-8C7E-9D3BB3E6C419}"/>
              </a:ext>
            </a:extLst>
          </p:cNvPr>
          <p:cNvSpPr/>
          <p:nvPr/>
        </p:nvSpPr>
        <p:spPr>
          <a:xfrm>
            <a:off x="3397976" y="2028824"/>
            <a:ext cx="1857647" cy="1000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Data </a:t>
            </a:r>
            <a:r>
              <a:rPr lang="es-ES" dirty="0" err="1"/>
              <a:t>Understanding</a:t>
            </a:r>
            <a:endParaRPr lang="en-US" dirty="0"/>
          </a:p>
        </p:txBody>
      </p:sp>
      <p:cxnSp>
        <p:nvCxnSpPr>
          <p:cNvPr id="8" name="Straight Arrow Connector 7">
            <a:extLst>
              <a:ext uri="{FF2B5EF4-FFF2-40B4-BE49-F238E27FC236}">
                <a16:creationId xmlns:a16="http://schemas.microsoft.com/office/drawing/2014/main" id="{21B9AB8C-9C5C-4697-9D3A-6026C6B1DF40}"/>
              </a:ext>
            </a:extLst>
          </p:cNvPr>
          <p:cNvCxnSpPr>
            <a:stCxn id="5" idx="3"/>
            <a:endCxn id="6" idx="1"/>
          </p:cNvCxnSpPr>
          <p:nvPr/>
        </p:nvCxnSpPr>
        <p:spPr>
          <a:xfrm flipV="1">
            <a:off x="2943497" y="2528887"/>
            <a:ext cx="4544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FE0C1D9-7F34-42CD-9D6C-621720832908}"/>
              </a:ext>
            </a:extLst>
          </p:cNvPr>
          <p:cNvSpPr/>
          <p:nvPr/>
        </p:nvSpPr>
        <p:spPr>
          <a:xfrm>
            <a:off x="5710102" y="2028823"/>
            <a:ext cx="1857647" cy="1000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Obtain</a:t>
            </a:r>
            <a:r>
              <a:rPr lang="es-ES" dirty="0"/>
              <a:t> and load </a:t>
            </a:r>
            <a:r>
              <a:rPr lang="es-ES" dirty="0" err="1"/>
              <a:t>the</a:t>
            </a:r>
            <a:r>
              <a:rPr lang="es-ES" dirty="0"/>
              <a:t> data (ID data </a:t>
            </a:r>
            <a:r>
              <a:rPr lang="es-ES" dirty="0" err="1"/>
              <a:t>sources</a:t>
            </a:r>
            <a:r>
              <a:rPr lang="es-ES" dirty="0"/>
              <a:t>)</a:t>
            </a:r>
            <a:endParaRPr lang="en-US" dirty="0"/>
          </a:p>
        </p:txBody>
      </p:sp>
      <p:cxnSp>
        <p:nvCxnSpPr>
          <p:cNvPr id="10" name="Straight Arrow Connector 9">
            <a:extLst>
              <a:ext uri="{FF2B5EF4-FFF2-40B4-BE49-F238E27FC236}">
                <a16:creationId xmlns:a16="http://schemas.microsoft.com/office/drawing/2014/main" id="{C4F2D6B4-5C5F-4990-9B5F-787232247C73}"/>
              </a:ext>
            </a:extLst>
          </p:cNvPr>
          <p:cNvCxnSpPr>
            <a:cxnSpLocks/>
            <a:stCxn id="6" idx="3"/>
            <a:endCxn id="9" idx="1"/>
          </p:cNvCxnSpPr>
          <p:nvPr/>
        </p:nvCxnSpPr>
        <p:spPr>
          <a:xfrm flipV="1">
            <a:off x="5255623" y="2528886"/>
            <a:ext cx="4544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0A70AA-9C2B-4163-B9D7-011583E717B8}"/>
              </a:ext>
            </a:extLst>
          </p:cNvPr>
          <p:cNvSpPr/>
          <p:nvPr/>
        </p:nvSpPr>
        <p:spPr>
          <a:xfrm>
            <a:off x="7917725" y="2028823"/>
            <a:ext cx="1857647" cy="1000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Cxamine</a:t>
            </a:r>
            <a:r>
              <a:rPr lang="es-ES" dirty="0"/>
              <a:t> </a:t>
            </a:r>
            <a:r>
              <a:rPr lang="es-ES" dirty="0" err="1"/>
              <a:t>the</a:t>
            </a:r>
            <a:r>
              <a:rPr lang="es-ES" dirty="0"/>
              <a:t> data</a:t>
            </a:r>
            <a:endParaRPr lang="en-US" dirty="0"/>
          </a:p>
        </p:txBody>
      </p:sp>
      <p:cxnSp>
        <p:nvCxnSpPr>
          <p:cNvPr id="14" name="Straight Arrow Connector 13">
            <a:extLst>
              <a:ext uri="{FF2B5EF4-FFF2-40B4-BE49-F238E27FC236}">
                <a16:creationId xmlns:a16="http://schemas.microsoft.com/office/drawing/2014/main" id="{4CC67AED-B4D4-4CAB-829B-68E36CEABD4F}"/>
              </a:ext>
            </a:extLst>
          </p:cNvPr>
          <p:cNvCxnSpPr>
            <a:cxnSpLocks/>
            <a:endCxn id="13" idx="1"/>
          </p:cNvCxnSpPr>
          <p:nvPr/>
        </p:nvCxnSpPr>
        <p:spPr>
          <a:xfrm>
            <a:off x="7463246" y="2528886"/>
            <a:ext cx="4544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E212A9EC-D133-47E1-BA60-10091FBF5EEF}"/>
              </a:ext>
            </a:extLst>
          </p:cNvPr>
          <p:cNvSpPr/>
          <p:nvPr/>
        </p:nvSpPr>
        <p:spPr>
          <a:xfrm>
            <a:off x="1085850" y="3664131"/>
            <a:ext cx="1857647" cy="1000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Cleaning</a:t>
            </a:r>
            <a:endParaRPr lang="en-US" dirty="0"/>
          </a:p>
        </p:txBody>
      </p:sp>
      <p:sp>
        <p:nvSpPr>
          <p:cNvPr id="17" name="Rectangle: Rounded Corners 16">
            <a:extLst>
              <a:ext uri="{FF2B5EF4-FFF2-40B4-BE49-F238E27FC236}">
                <a16:creationId xmlns:a16="http://schemas.microsoft.com/office/drawing/2014/main" id="{0FB701FE-C1C5-44F4-991D-4F7323CBF883}"/>
              </a:ext>
            </a:extLst>
          </p:cNvPr>
          <p:cNvSpPr/>
          <p:nvPr/>
        </p:nvSpPr>
        <p:spPr>
          <a:xfrm>
            <a:off x="3397975" y="3664131"/>
            <a:ext cx="1857647" cy="1000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Preprocessing</a:t>
            </a:r>
            <a:endParaRPr lang="en-US" dirty="0"/>
          </a:p>
        </p:txBody>
      </p:sp>
      <p:cxnSp>
        <p:nvCxnSpPr>
          <p:cNvPr id="18" name="Straight Arrow Connector 17">
            <a:extLst>
              <a:ext uri="{FF2B5EF4-FFF2-40B4-BE49-F238E27FC236}">
                <a16:creationId xmlns:a16="http://schemas.microsoft.com/office/drawing/2014/main" id="{59792DDD-D31E-47E0-806C-4DE65BD91CFB}"/>
              </a:ext>
            </a:extLst>
          </p:cNvPr>
          <p:cNvCxnSpPr>
            <a:cxnSpLocks/>
            <a:stCxn id="16" idx="3"/>
            <a:endCxn id="17" idx="1"/>
          </p:cNvCxnSpPr>
          <p:nvPr/>
        </p:nvCxnSpPr>
        <p:spPr>
          <a:xfrm>
            <a:off x="2943497" y="4164194"/>
            <a:ext cx="454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ABA5BE6-C4A6-4507-957E-A4A9766C2C0D}"/>
              </a:ext>
            </a:extLst>
          </p:cNvPr>
          <p:cNvCxnSpPr>
            <a:cxnSpLocks/>
            <a:stCxn id="13" idx="3"/>
            <a:endCxn id="16" idx="1"/>
          </p:cNvCxnSpPr>
          <p:nvPr/>
        </p:nvCxnSpPr>
        <p:spPr>
          <a:xfrm flipH="1">
            <a:off x="1085850" y="2528886"/>
            <a:ext cx="8689522" cy="1635308"/>
          </a:xfrm>
          <a:prstGeom prst="bentConnector5">
            <a:avLst>
              <a:gd name="adj1" fmla="val -2631"/>
              <a:gd name="adj2" fmla="val 50000"/>
              <a:gd name="adj3" fmla="val 10263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9936E1AB-8730-4045-A442-07E6977F94D4}"/>
              </a:ext>
            </a:extLst>
          </p:cNvPr>
          <p:cNvSpPr/>
          <p:nvPr/>
        </p:nvSpPr>
        <p:spPr>
          <a:xfrm>
            <a:off x="5710102" y="3655287"/>
            <a:ext cx="1857647" cy="1000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Initial</a:t>
            </a:r>
            <a:r>
              <a:rPr lang="es-ES" dirty="0"/>
              <a:t> </a:t>
            </a:r>
            <a:r>
              <a:rPr lang="es-ES" dirty="0" err="1"/>
              <a:t>exploration</a:t>
            </a:r>
            <a:r>
              <a:rPr lang="es-ES" dirty="0"/>
              <a:t> </a:t>
            </a:r>
            <a:r>
              <a:rPr lang="es-ES" dirty="0" err="1"/>
              <a:t>of</a:t>
            </a:r>
            <a:r>
              <a:rPr lang="es-ES" dirty="0"/>
              <a:t> data</a:t>
            </a:r>
            <a:endParaRPr lang="en-US" dirty="0"/>
          </a:p>
        </p:txBody>
      </p:sp>
      <p:cxnSp>
        <p:nvCxnSpPr>
          <p:cNvPr id="28" name="Straight Arrow Connector 27">
            <a:extLst>
              <a:ext uri="{FF2B5EF4-FFF2-40B4-BE49-F238E27FC236}">
                <a16:creationId xmlns:a16="http://schemas.microsoft.com/office/drawing/2014/main" id="{06A4B55C-39AF-45A0-B01A-932F30245709}"/>
              </a:ext>
            </a:extLst>
          </p:cNvPr>
          <p:cNvCxnSpPr>
            <a:cxnSpLocks/>
            <a:stCxn id="17" idx="3"/>
            <a:endCxn id="27" idx="1"/>
          </p:cNvCxnSpPr>
          <p:nvPr/>
        </p:nvCxnSpPr>
        <p:spPr>
          <a:xfrm flipV="1">
            <a:off x="5255622" y="4155350"/>
            <a:ext cx="454480" cy="8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B4195A21-17E6-4B18-B157-6EBF13DE4E8C}"/>
              </a:ext>
            </a:extLst>
          </p:cNvPr>
          <p:cNvSpPr/>
          <p:nvPr/>
        </p:nvSpPr>
        <p:spPr>
          <a:xfrm>
            <a:off x="7891600" y="3655286"/>
            <a:ext cx="1857647" cy="1000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Importing</a:t>
            </a:r>
            <a:r>
              <a:rPr lang="es-ES" dirty="0"/>
              <a:t> data </a:t>
            </a:r>
            <a:r>
              <a:rPr lang="es-ES" dirty="0" err="1"/>
              <a:t>to</a:t>
            </a:r>
            <a:r>
              <a:rPr lang="es-ES" dirty="0"/>
              <a:t> </a:t>
            </a:r>
            <a:r>
              <a:rPr lang="es-ES" dirty="0" err="1"/>
              <a:t>analytical</a:t>
            </a:r>
            <a:r>
              <a:rPr lang="es-ES" dirty="0"/>
              <a:t> </a:t>
            </a:r>
            <a:r>
              <a:rPr lang="es-ES" dirty="0" err="1"/>
              <a:t>tools</a:t>
            </a:r>
            <a:r>
              <a:rPr lang="es-ES" dirty="0"/>
              <a:t> (Python)</a:t>
            </a:r>
            <a:endParaRPr lang="en-US" dirty="0"/>
          </a:p>
        </p:txBody>
      </p:sp>
      <p:cxnSp>
        <p:nvCxnSpPr>
          <p:cNvPr id="22" name="Straight Arrow Connector 21">
            <a:extLst>
              <a:ext uri="{FF2B5EF4-FFF2-40B4-BE49-F238E27FC236}">
                <a16:creationId xmlns:a16="http://schemas.microsoft.com/office/drawing/2014/main" id="{470983C7-0C85-4C96-A0F8-EB4CCE93DDA4}"/>
              </a:ext>
            </a:extLst>
          </p:cNvPr>
          <p:cNvCxnSpPr>
            <a:cxnSpLocks/>
            <a:stCxn id="27" idx="3"/>
            <a:endCxn id="19" idx="1"/>
          </p:cNvCxnSpPr>
          <p:nvPr/>
        </p:nvCxnSpPr>
        <p:spPr>
          <a:xfrm flipV="1">
            <a:off x="7567749" y="4155349"/>
            <a:ext cx="323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3DE65F6F-0182-4C5A-8055-BF3A568645FD}"/>
              </a:ext>
            </a:extLst>
          </p:cNvPr>
          <p:cNvSpPr/>
          <p:nvPr/>
        </p:nvSpPr>
        <p:spPr>
          <a:xfrm>
            <a:off x="1085849" y="5044303"/>
            <a:ext cx="1857647" cy="1000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Build</a:t>
            </a:r>
            <a:r>
              <a:rPr lang="es-ES" dirty="0"/>
              <a:t> </a:t>
            </a:r>
            <a:r>
              <a:rPr lang="es-ES" dirty="0" err="1"/>
              <a:t>models</a:t>
            </a:r>
            <a:endParaRPr lang="en-US" dirty="0"/>
          </a:p>
        </p:txBody>
      </p:sp>
      <p:cxnSp>
        <p:nvCxnSpPr>
          <p:cNvPr id="25" name="Connector: Elbow 24">
            <a:extLst>
              <a:ext uri="{FF2B5EF4-FFF2-40B4-BE49-F238E27FC236}">
                <a16:creationId xmlns:a16="http://schemas.microsoft.com/office/drawing/2014/main" id="{9CB22E8D-FD4D-4533-A217-7A4396B4CE6D}"/>
              </a:ext>
            </a:extLst>
          </p:cNvPr>
          <p:cNvCxnSpPr>
            <a:cxnSpLocks/>
            <a:stCxn id="19" idx="3"/>
            <a:endCxn id="24" idx="1"/>
          </p:cNvCxnSpPr>
          <p:nvPr/>
        </p:nvCxnSpPr>
        <p:spPr>
          <a:xfrm flipH="1">
            <a:off x="1085849" y="4155349"/>
            <a:ext cx="8663398" cy="1389017"/>
          </a:xfrm>
          <a:prstGeom prst="bentConnector5">
            <a:avLst>
              <a:gd name="adj1" fmla="val -2639"/>
              <a:gd name="adj2" fmla="val 50000"/>
              <a:gd name="adj3" fmla="val 102639"/>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50FFEB12-D646-4252-BC03-43DAB3C1EF25}"/>
              </a:ext>
            </a:extLst>
          </p:cNvPr>
          <p:cNvSpPr/>
          <p:nvPr/>
        </p:nvSpPr>
        <p:spPr>
          <a:xfrm>
            <a:off x="3397974" y="5044439"/>
            <a:ext cx="1857647" cy="1000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Document</a:t>
            </a:r>
            <a:r>
              <a:rPr lang="es-ES" dirty="0"/>
              <a:t> in </a:t>
            </a:r>
            <a:r>
              <a:rPr lang="es-ES" dirty="0" err="1"/>
              <a:t>Github</a:t>
            </a:r>
            <a:endParaRPr lang="en-US" dirty="0"/>
          </a:p>
        </p:txBody>
      </p:sp>
      <p:cxnSp>
        <p:nvCxnSpPr>
          <p:cNvPr id="30" name="Straight Arrow Connector 29">
            <a:extLst>
              <a:ext uri="{FF2B5EF4-FFF2-40B4-BE49-F238E27FC236}">
                <a16:creationId xmlns:a16="http://schemas.microsoft.com/office/drawing/2014/main" id="{37E476BC-50D4-4F85-9354-EA7747F1CA5B}"/>
              </a:ext>
            </a:extLst>
          </p:cNvPr>
          <p:cNvCxnSpPr>
            <a:cxnSpLocks/>
            <a:stCxn id="24" idx="3"/>
            <a:endCxn id="29" idx="1"/>
          </p:cNvCxnSpPr>
          <p:nvPr/>
        </p:nvCxnSpPr>
        <p:spPr>
          <a:xfrm>
            <a:off x="2943496" y="5544366"/>
            <a:ext cx="454478" cy="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41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9B0D-4099-4DD6-A02E-BF8F58FE9AA2}"/>
              </a:ext>
            </a:extLst>
          </p:cNvPr>
          <p:cNvSpPr>
            <a:spLocks noGrp="1"/>
          </p:cNvSpPr>
          <p:nvPr>
            <p:ph type="title"/>
          </p:nvPr>
        </p:nvSpPr>
        <p:spPr/>
        <p:txBody>
          <a:bodyPr>
            <a:normAutofit/>
          </a:bodyPr>
          <a:lstStyle/>
          <a:p>
            <a:r>
              <a:rPr lang="es-ES" sz="4000" b="1" dirty="0"/>
              <a:t>Issues </a:t>
            </a:r>
            <a:r>
              <a:rPr lang="es-ES" sz="4000" b="1" dirty="0" err="1"/>
              <a:t>with</a:t>
            </a:r>
            <a:r>
              <a:rPr lang="es-ES" sz="4000" b="1" dirty="0"/>
              <a:t> </a:t>
            </a:r>
            <a:r>
              <a:rPr lang="es-ES" sz="4000" b="1" dirty="0" err="1"/>
              <a:t>the</a:t>
            </a:r>
            <a:r>
              <a:rPr lang="es-ES" sz="4000" b="1" dirty="0"/>
              <a:t> data and </a:t>
            </a:r>
            <a:r>
              <a:rPr lang="es-ES" sz="4000" b="1" dirty="0" err="1"/>
              <a:t>reccomendations</a:t>
            </a:r>
            <a:endParaRPr lang="en-US" sz="4000" b="1" dirty="0"/>
          </a:p>
        </p:txBody>
      </p:sp>
      <p:sp>
        <p:nvSpPr>
          <p:cNvPr id="3" name="Content Placeholder 2">
            <a:extLst>
              <a:ext uri="{FF2B5EF4-FFF2-40B4-BE49-F238E27FC236}">
                <a16:creationId xmlns:a16="http://schemas.microsoft.com/office/drawing/2014/main" id="{E989AA10-AF08-4160-A8E8-E34D9CCC2EFA}"/>
              </a:ext>
            </a:extLst>
          </p:cNvPr>
          <p:cNvSpPr>
            <a:spLocks noGrp="1"/>
          </p:cNvSpPr>
          <p:nvPr>
            <p:ph idx="1"/>
          </p:nvPr>
        </p:nvSpPr>
        <p:spPr>
          <a:xfrm>
            <a:off x="838200" y="1619794"/>
            <a:ext cx="10515600" cy="4557169"/>
          </a:xfrm>
        </p:spPr>
        <p:txBody>
          <a:bodyPr>
            <a:normAutofit/>
          </a:bodyPr>
          <a:lstStyle/>
          <a:p>
            <a:r>
              <a:rPr lang="es-ES" sz="2400" dirty="0" err="1"/>
              <a:t>The</a:t>
            </a:r>
            <a:r>
              <a:rPr lang="es-ES" sz="2400" dirty="0"/>
              <a:t> data </a:t>
            </a:r>
            <a:r>
              <a:rPr lang="es-ES" sz="2400" dirty="0" err="1"/>
              <a:t>is</a:t>
            </a:r>
            <a:r>
              <a:rPr lang="es-ES" sz="2400" dirty="0"/>
              <a:t> </a:t>
            </a:r>
            <a:r>
              <a:rPr lang="es-ES" sz="2400" dirty="0" err="1"/>
              <a:t>not</a:t>
            </a:r>
            <a:r>
              <a:rPr lang="es-ES" sz="2400" dirty="0"/>
              <a:t> </a:t>
            </a:r>
            <a:r>
              <a:rPr lang="es-ES" sz="2400" dirty="0" err="1"/>
              <a:t>easily</a:t>
            </a:r>
            <a:r>
              <a:rPr lang="es-ES" sz="2400" dirty="0"/>
              <a:t> </a:t>
            </a:r>
            <a:r>
              <a:rPr lang="es-ES" sz="2400" dirty="0" err="1"/>
              <a:t>clear</a:t>
            </a:r>
            <a:r>
              <a:rPr lang="es-ES" sz="2400" dirty="0"/>
              <a:t> </a:t>
            </a:r>
            <a:r>
              <a:rPr lang="es-ES" sz="2400" dirty="0" err="1"/>
              <a:t>understandable</a:t>
            </a:r>
            <a:r>
              <a:rPr lang="es-ES" sz="2400" dirty="0"/>
              <a:t> </a:t>
            </a:r>
            <a:r>
              <a:rPr lang="es-ES" sz="2400" dirty="0" err="1"/>
              <a:t>specially</a:t>
            </a:r>
            <a:r>
              <a:rPr lang="es-ES" sz="2400" dirty="0"/>
              <a:t> </a:t>
            </a:r>
            <a:r>
              <a:rPr lang="es-ES" sz="2400" dirty="0" err="1"/>
              <a:t>the</a:t>
            </a:r>
            <a:r>
              <a:rPr lang="es-ES" sz="2400" dirty="0"/>
              <a:t> </a:t>
            </a:r>
            <a:r>
              <a:rPr lang="es-ES" sz="2400" dirty="0" err="1"/>
              <a:t>one</a:t>
            </a:r>
            <a:r>
              <a:rPr lang="es-ES" sz="2400" dirty="0"/>
              <a:t> </a:t>
            </a:r>
            <a:r>
              <a:rPr lang="es-ES" sz="2400" dirty="0" err="1"/>
              <a:t>that</a:t>
            </a:r>
            <a:r>
              <a:rPr lang="es-ES" sz="2400" dirty="0"/>
              <a:t> </a:t>
            </a:r>
            <a:r>
              <a:rPr lang="es-ES" sz="2400" dirty="0" err="1"/>
              <a:t>is</a:t>
            </a:r>
            <a:r>
              <a:rPr lang="es-ES" sz="2400" dirty="0"/>
              <a:t> </a:t>
            </a:r>
            <a:r>
              <a:rPr lang="es-ES" sz="2400" dirty="0" err="1"/>
              <a:t>about</a:t>
            </a:r>
            <a:r>
              <a:rPr lang="es-ES" sz="2400" dirty="0"/>
              <a:t> </a:t>
            </a:r>
            <a:r>
              <a:rPr lang="es-ES" sz="2400" dirty="0" err="1"/>
              <a:t>the</a:t>
            </a:r>
            <a:r>
              <a:rPr lang="es-ES" sz="2400" dirty="0"/>
              <a:t> 6 </a:t>
            </a:r>
            <a:r>
              <a:rPr lang="es-ES" sz="2400" dirty="0" err="1"/>
              <a:t>months</a:t>
            </a:r>
            <a:r>
              <a:rPr lang="es-ES" sz="2400" dirty="0"/>
              <a:t>. </a:t>
            </a:r>
            <a:r>
              <a:rPr lang="es-ES" sz="2400" dirty="0" err="1"/>
              <a:t>For</a:t>
            </a:r>
            <a:r>
              <a:rPr lang="es-ES" sz="2400" dirty="0"/>
              <a:t> </a:t>
            </a:r>
            <a:r>
              <a:rPr lang="es-ES" sz="2400" dirty="0" err="1"/>
              <a:t>example</a:t>
            </a:r>
            <a:r>
              <a:rPr lang="es-ES" sz="2400" dirty="0"/>
              <a:t> </a:t>
            </a:r>
            <a:r>
              <a:rPr lang="es-ES" sz="2400" dirty="0" err="1"/>
              <a:t>payment</a:t>
            </a:r>
            <a:r>
              <a:rPr lang="es-ES" sz="2400" dirty="0"/>
              <a:t> 0 versus </a:t>
            </a:r>
            <a:r>
              <a:rPr lang="es-ES" sz="2400" dirty="0" err="1"/>
              <a:t>amount</a:t>
            </a:r>
            <a:r>
              <a:rPr lang="es-ES" sz="2400" dirty="0"/>
              <a:t> 1. </a:t>
            </a:r>
            <a:r>
              <a:rPr lang="es-ES" sz="2400" dirty="0" err="1"/>
              <a:t>Therefore</a:t>
            </a:r>
            <a:r>
              <a:rPr lang="es-ES" sz="2400" dirty="0"/>
              <a:t> </a:t>
            </a:r>
            <a:r>
              <a:rPr lang="es-ES" sz="2400" dirty="0" err="1"/>
              <a:t>rename</a:t>
            </a:r>
            <a:r>
              <a:rPr lang="es-ES" sz="2400" dirty="0"/>
              <a:t> </a:t>
            </a:r>
            <a:r>
              <a:rPr lang="es-ES" sz="2400" dirty="0" err="1"/>
              <a:t>columns</a:t>
            </a:r>
            <a:r>
              <a:rPr lang="es-ES" sz="2400" dirty="0"/>
              <a:t> </a:t>
            </a:r>
            <a:r>
              <a:rPr lang="es-ES" sz="2400" dirty="0" err="1"/>
              <a:t>for</a:t>
            </a:r>
            <a:r>
              <a:rPr lang="es-ES" sz="2400" dirty="0"/>
              <a:t> </a:t>
            </a:r>
            <a:r>
              <a:rPr lang="es-ES" sz="2400" dirty="0" err="1"/>
              <a:t>clarity</a:t>
            </a:r>
            <a:r>
              <a:rPr lang="es-ES" sz="2400" dirty="0"/>
              <a:t> </a:t>
            </a:r>
            <a:r>
              <a:rPr lang="es-ES" sz="2400" dirty="0" err="1"/>
              <a:t>is</a:t>
            </a:r>
            <a:r>
              <a:rPr lang="es-ES" sz="2400" dirty="0"/>
              <a:t> </a:t>
            </a:r>
            <a:r>
              <a:rPr lang="es-ES" sz="2400" dirty="0" err="1"/>
              <a:t>recommended</a:t>
            </a:r>
            <a:r>
              <a:rPr lang="es-ES" sz="2400" dirty="0"/>
              <a:t>. </a:t>
            </a:r>
          </a:p>
          <a:p>
            <a:r>
              <a:rPr lang="es-ES" sz="2400" dirty="0" err="1"/>
              <a:t>The</a:t>
            </a:r>
            <a:r>
              <a:rPr lang="es-ES" sz="2400" dirty="0"/>
              <a:t> data </a:t>
            </a:r>
            <a:r>
              <a:rPr lang="es-ES" sz="2400" dirty="0" err="1"/>
              <a:t>is</a:t>
            </a:r>
            <a:r>
              <a:rPr lang="es-ES" sz="2400" dirty="0"/>
              <a:t> </a:t>
            </a:r>
            <a:r>
              <a:rPr lang="es-ES" sz="2400" dirty="0" err="1"/>
              <a:t>not</a:t>
            </a:r>
            <a:r>
              <a:rPr lang="es-ES" sz="2400" dirty="0"/>
              <a:t> </a:t>
            </a:r>
            <a:r>
              <a:rPr lang="es-ES" sz="2400" dirty="0" err="1"/>
              <a:t>numeric</a:t>
            </a:r>
            <a:r>
              <a:rPr lang="es-ES" sz="2400" dirty="0"/>
              <a:t>, </a:t>
            </a:r>
            <a:r>
              <a:rPr lang="es-ES" sz="2400" dirty="0" err="1"/>
              <a:t>it</a:t>
            </a:r>
            <a:r>
              <a:rPr lang="es-ES" sz="2400" dirty="0"/>
              <a:t> </a:t>
            </a:r>
            <a:r>
              <a:rPr lang="es-ES" sz="2400" dirty="0" err="1"/>
              <a:t>was</a:t>
            </a:r>
            <a:r>
              <a:rPr lang="es-ES" sz="2400" dirty="0"/>
              <a:t> </a:t>
            </a:r>
            <a:r>
              <a:rPr lang="es-ES" sz="2400" dirty="0" err="1"/>
              <a:t>character</a:t>
            </a:r>
            <a:r>
              <a:rPr lang="es-ES" sz="2400" dirty="0"/>
              <a:t>; </a:t>
            </a:r>
            <a:r>
              <a:rPr lang="es-ES" sz="2400" dirty="0" err="1"/>
              <a:t>which</a:t>
            </a:r>
            <a:r>
              <a:rPr lang="es-ES" sz="2400" dirty="0"/>
              <a:t> </a:t>
            </a:r>
            <a:r>
              <a:rPr lang="es-ES" sz="2400" dirty="0" err="1"/>
              <a:t>impedes</a:t>
            </a:r>
            <a:r>
              <a:rPr lang="es-ES" sz="2400" dirty="0"/>
              <a:t> </a:t>
            </a:r>
            <a:r>
              <a:rPr lang="es-ES" sz="2400" dirty="0" err="1"/>
              <a:t>making</a:t>
            </a:r>
            <a:r>
              <a:rPr lang="es-ES" sz="2400" dirty="0"/>
              <a:t> </a:t>
            </a:r>
            <a:r>
              <a:rPr lang="es-ES" sz="2400" dirty="0" err="1"/>
              <a:t>mathematical</a:t>
            </a:r>
            <a:r>
              <a:rPr lang="es-ES" sz="2400" dirty="0"/>
              <a:t> </a:t>
            </a:r>
            <a:r>
              <a:rPr lang="es-ES" sz="2400" dirty="0" err="1"/>
              <a:t>statistics</a:t>
            </a:r>
            <a:r>
              <a:rPr lang="es-ES" sz="2400" dirty="0"/>
              <a:t> </a:t>
            </a:r>
            <a:r>
              <a:rPr lang="es-ES" sz="2400" dirty="0" err="1"/>
              <a:t>with</a:t>
            </a:r>
            <a:r>
              <a:rPr lang="es-ES" sz="2400" dirty="0"/>
              <a:t> </a:t>
            </a:r>
            <a:r>
              <a:rPr lang="es-ES" sz="2400" dirty="0" err="1"/>
              <a:t>it</a:t>
            </a:r>
            <a:r>
              <a:rPr lang="es-ES" sz="2400" dirty="0"/>
              <a:t>. A </a:t>
            </a:r>
            <a:r>
              <a:rPr lang="es-ES" sz="2400" dirty="0" err="1"/>
              <a:t>conversion</a:t>
            </a:r>
            <a:r>
              <a:rPr lang="es-ES" sz="2400" dirty="0"/>
              <a:t> </a:t>
            </a:r>
            <a:r>
              <a:rPr lang="es-ES" sz="2400" dirty="0" err="1"/>
              <a:t>format</a:t>
            </a:r>
            <a:r>
              <a:rPr lang="es-ES" sz="2400" dirty="0"/>
              <a:t> </a:t>
            </a:r>
            <a:r>
              <a:rPr lang="es-ES" sz="2400" dirty="0" err="1"/>
              <a:t>was</a:t>
            </a:r>
            <a:r>
              <a:rPr lang="es-ES" sz="2400" dirty="0"/>
              <a:t> </a:t>
            </a:r>
            <a:r>
              <a:rPr lang="es-ES" sz="2400" dirty="0" err="1"/>
              <a:t>made</a:t>
            </a:r>
            <a:r>
              <a:rPr lang="es-ES" sz="2400" dirty="0"/>
              <a:t>.</a:t>
            </a:r>
          </a:p>
          <a:p>
            <a:r>
              <a:rPr lang="es-ES" sz="2400" dirty="0" err="1"/>
              <a:t>There</a:t>
            </a:r>
            <a:r>
              <a:rPr lang="es-ES" sz="2400" dirty="0"/>
              <a:t> are </a:t>
            </a:r>
            <a:r>
              <a:rPr lang="es-ES" sz="2400" dirty="0" err="1"/>
              <a:t>negative</a:t>
            </a:r>
            <a:r>
              <a:rPr lang="es-ES" sz="2400" dirty="0"/>
              <a:t> </a:t>
            </a:r>
            <a:r>
              <a:rPr lang="es-ES" sz="2400" dirty="0" err="1"/>
              <a:t>values</a:t>
            </a:r>
            <a:r>
              <a:rPr lang="es-ES" sz="2400" dirty="0"/>
              <a:t>; in </a:t>
            </a:r>
            <a:r>
              <a:rPr lang="es-ES" sz="2400" dirty="0" err="1"/>
              <a:t>amounts</a:t>
            </a:r>
            <a:r>
              <a:rPr lang="es-ES" sz="2400" dirty="0"/>
              <a:t> </a:t>
            </a:r>
            <a:r>
              <a:rPr lang="es-ES" sz="2400" dirty="0" err="1"/>
              <a:t>that</a:t>
            </a:r>
            <a:r>
              <a:rPr lang="es-ES" sz="2400" dirty="0"/>
              <a:t> </a:t>
            </a:r>
            <a:r>
              <a:rPr lang="es-ES" sz="2400" dirty="0" err="1"/>
              <a:t>should</a:t>
            </a:r>
            <a:r>
              <a:rPr lang="es-ES" sz="2400" dirty="0"/>
              <a:t> be </a:t>
            </a:r>
            <a:r>
              <a:rPr lang="es-ES" sz="2400" dirty="0" err="1"/>
              <a:t>understand</a:t>
            </a:r>
            <a:r>
              <a:rPr lang="es-ES" sz="2400" dirty="0"/>
              <a:t> </a:t>
            </a:r>
            <a:r>
              <a:rPr lang="es-ES" sz="2400" dirty="0" err="1"/>
              <a:t>from</a:t>
            </a:r>
            <a:r>
              <a:rPr lang="es-ES" sz="2400" dirty="0"/>
              <a:t> a </a:t>
            </a:r>
            <a:r>
              <a:rPr lang="es-ES" sz="2400" dirty="0" err="1"/>
              <a:t>business</a:t>
            </a:r>
            <a:r>
              <a:rPr lang="es-ES" sz="2400" dirty="0"/>
              <a:t> </a:t>
            </a:r>
            <a:r>
              <a:rPr lang="es-ES" sz="2400" dirty="0" err="1"/>
              <a:t>perspective</a:t>
            </a:r>
            <a:r>
              <a:rPr lang="es-ES" sz="2400" dirty="0"/>
              <a:t>.</a:t>
            </a:r>
          </a:p>
          <a:p>
            <a:r>
              <a:rPr lang="es-ES" sz="2400" dirty="0" err="1"/>
              <a:t>The</a:t>
            </a:r>
            <a:r>
              <a:rPr lang="es-ES" sz="2400" dirty="0"/>
              <a:t> default </a:t>
            </a:r>
            <a:r>
              <a:rPr lang="es-ES" sz="2400" dirty="0" err="1"/>
              <a:t>payment</a:t>
            </a:r>
            <a:r>
              <a:rPr lang="es-ES" sz="2400" dirty="0"/>
              <a:t> has </a:t>
            </a:r>
            <a:r>
              <a:rPr lang="es-ES" sz="2400" dirty="0" err="1"/>
              <a:t>to</a:t>
            </a:r>
            <a:r>
              <a:rPr lang="es-ES" sz="2400" dirty="0"/>
              <a:t> be </a:t>
            </a:r>
            <a:r>
              <a:rPr lang="es-ES" sz="2400" dirty="0" err="1"/>
              <a:t>clear</a:t>
            </a:r>
            <a:r>
              <a:rPr lang="es-ES" sz="2400" dirty="0"/>
              <a:t>. </a:t>
            </a:r>
            <a:r>
              <a:rPr lang="es-ES" sz="2400" dirty="0" err="1"/>
              <a:t>It</a:t>
            </a:r>
            <a:r>
              <a:rPr lang="es-ES" sz="2400" dirty="0"/>
              <a:t> </a:t>
            </a:r>
            <a:r>
              <a:rPr lang="es-ES" sz="2400" dirty="0" err="1"/>
              <a:t>is</a:t>
            </a:r>
            <a:r>
              <a:rPr lang="es-ES" sz="2400" dirty="0"/>
              <a:t> </a:t>
            </a:r>
            <a:r>
              <a:rPr lang="es-ES" sz="2400" dirty="0" err="1"/>
              <a:t>important</a:t>
            </a:r>
            <a:r>
              <a:rPr lang="es-ES" sz="2400" dirty="0"/>
              <a:t> </a:t>
            </a:r>
            <a:r>
              <a:rPr lang="es-ES" sz="2400" dirty="0" err="1"/>
              <a:t>to</a:t>
            </a:r>
            <a:r>
              <a:rPr lang="es-ES" sz="2400" dirty="0"/>
              <a:t> define </a:t>
            </a:r>
            <a:r>
              <a:rPr lang="es-ES" sz="2400" dirty="0" err="1"/>
              <a:t>focus</a:t>
            </a:r>
            <a:r>
              <a:rPr lang="es-ES" sz="2400" dirty="0"/>
              <a:t>; </a:t>
            </a:r>
            <a:r>
              <a:rPr lang="es-ES" sz="2400" dirty="0" err="1"/>
              <a:t>if</a:t>
            </a:r>
            <a:r>
              <a:rPr lang="es-ES" sz="2400" dirty="0"/>
              <a:t> </a:t>
            </a:r>
            <a:r>
              <a:rPr lang="es-ES" sz="2400" dirty="0" err="1"/>
              <a:t>it’s</a:t>
            </a:r>
            <a:r>
              <a:rPr lang="es-ES" sz="2400" dirty="0"/>
              <a:t> </a:t>
            </a:r>
            <a:r>
              <a:rPr lang="es-ES" sz="2400" dirty="0" err="1"/>
              <a:t>payers</a:t>
            </a:r>
            <a:r>
              <a:rPr lang="es-ES" sz="2400" dirty="0"/>
              <a:t>; </a:t>
            </a:r>
            <a:r>
              <a:rPr lang="es-ES" sz="2400" dirty="0" err="1"/>
              <a:t>or</a:t>
            </a:r>
            <a:r>
              <a:rPr lang="es-ES" sz="2400" dirty="0"/>
              <a:t> </a:t>
            </a:r>
            <a:r>
              <a:rPr lang="es-ES" sz="2400" dirty="0" err="1"/>
              <a:t>the</a:t>
            </a:r>
            <a:r>
              <a:rPr lang="es-ES" sz="2400" dirty="0"/>
              <a:t> </a:t>
            </a:r>
            <a:r>
              <a:rPr lang="es-ES" sz="2400" dirty="0" err="1"/>
              <a:t>defaulters</a:t>
            </a:r>
            <a:r>
              <a:rPr lang="es-ES" sz="2400" dirty="0"/>
              <a:t>.</a:t>
            </a:r>
          </a:p>
          <a:p>
            <a:r>
              <a:rPr lang="es-ES" sz="2400" dirty="0" err="1"/>
              <a:t>Partial</a:t>
            </a:r>
            <a:r>
              <a:rPr lang="es-ES" sz="2400" dirty="0"/>
              <a:t> </a:t>
            </a:r>
            <a:r>
              <a:rPr lang="es-ES" sz="2400" dirty="0" err="1"/>
              <a:t>or</a:t>
            </a:r>
            <a:r>
              <a:rPr lang="es-ES" sz="2400" dirty="0"/>
              <a:t> total </a:t>
            </a:r>
            <a:r>
              <a:rPr lang="es-ES" sz="2400" dirty="0" err="1"/>
              <a:t>missing</a:t>
            </a:r>
            <a:r>
              <a:rPr lang="es-ES" sz="2400" dirty="0"/>
              <a:t> data: </a:t>
            </a:r>
            <a:r>
              <a:rPr lang="es-ES" sz="2400" dirty="0" err="1"/>
              <a:t>many</a:t>
            </a:r>
            <a:r>
              <a:rPr lang="es-ES" sz="2400" dirty="0"/>
              <a:t> </a:t>
            </a:r>
            <a:r>
              <a:rPr lang="es-ES" sz="2400" dirty="0" err="1"/>
              <a:t>zeros</a:t>
            </a:r>
            <a:r>
              <a:rPr lang="es-ES" sz="2400" dirty="0"/>
              <a:t>. </a:t>
            </a:r>
            <a:r>
              <a:rPr lang="es-ES" sz="2400" dirty="0" err="1"/>
              <a:t>This</a:t>
            </a:r>
            <a:r>
              <a:rPr lang="es-ES" sz="2400" dirty="0"/>
              <a:t> data has </a:t>
            </a:r>
            <a:r>
              <a:rPr lang="es-ES" sz="2400" dirty="0" err="1"/>
              <a:t>to</a:t>
            </a:r>
            <a:r>
              <a:rPr lang="es-ES" sz="2400" dirty="0"/>
              <a:t> be </a:t>
            </a:r>
            <a:r>
              <a:rPr lang="es-ES" sz="2400" dirty="0" err="1"/>
              <a:t>revised</a:t>
            </a:r>
            <a:r>
              <a:rPr lang="es-ES" sz="2400" dirty="0"/>
              <a:t> </a:t>
            </a:r>
            <a:r>
              <a:rPr lang="es-ES" sz="2400" dirty="0" err="1"/>
              <a:t>to</a:t>
            </a:r>
            <a:r>
              <a:rPr lang="es-ES" sz="2400" dirty="0"/>
              <a:t> </a:t>
            </a:r>
            <a:r>
              <a:rPr lang="es-ES" sz="2400" dirty="0" err="1"/>
              <a:t>understand</a:t>
            </a:r>
            <a:r>
              <a:rPr lang="es-ES" sz="2400" dirty="0"/>
              <a:t> </a:t>
            </a:r>
            <a:r>
              <a:rPr lang="es-ES" sz="2400" dirty="0" err="1"/>
              <a:t>if</a:t>
            </a:r>
            <a:r>
              <a:rPr lang="es-ES" sz="2400" dirty="0"/>
              <a:t> </a:t>
            </a:r>
            <a:r>
              <a:rPr lang="es-ES" sz="2400" dirty="0" err="1"/>
              <a:t>it’s</a:t>
            </a:r>
            <a:r>
              <a:rPr lang="es-ES" sz="2400" dirty="0"/>
              <a:t> </a:t>
            </a:r>
            <a:r>
              <a:rPr lang="es-ES" sz="2400" dirty="0" err="1"/>
              <a:t>missing</a:t>
            </a:r>
            <a:r>
              <a:rPr lang="es-ES" sz="2400" dirty="0"/>
              <a:t> </a:t>
            </a:r>
            <a:r>
              <a:rPr lang="es-ES" sz="2400" dirty="0" err="1"/>
              <a:t>or</a:t>
            </a:r>
            <a:r>
              <a:rPr lang="es-ES" sz="2400" dirty="0"/>
              <a:t> </a:t>
            </a:r>
            <a:r>
              <a:rPr lang="es-ES" sz="2400" dirty="0" err="1"/>
              <a:t>not</a:t>
            </a:r>
            <a:r>
              <a:rPr lang="es-ES" sz="2400" dirty="0"/>
              <a:t>.</a:t>
            </a:r>
          </a:p>
        </p:txBody>
      </p:sp>
    </p:spTree>
    <p:extLst>
      <p:ext uri="{BB962C8B-B14F-4D97-AF65-F5344CB8AC3E}">
        <p14:creationId xmlns:p14="http://schemas.microsoft.com/office/powerpoint/2010/main" val="3476382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1287</Words>
  <Application>Microsoft Office PowerPoint</Application>
  <PresentationFormat>Widescreen</PresentationFormat>
  <Paragraphs>122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Wingdings</vt:lpstr>
      <vt:lpstr>Office Theme</vt:lpstr>
      <vt:lpstr>Data Science Project Proposal  for Customer Loan Failures</vt:lpstr>
      <vt:lpstr>Goals of the project</vt:lpstr>
      <vt:lpstr>PowerPoint Presentation</vt:lpstr>
      <vt:lpstr>1. Business Question</vt:lpstr>
      <vt:lpstr>2. Analysis Plan</vt:lpstr>
      <vt:lpstr>2. Analysis Plan: Project plan (Flowchart)</vt:lpstr>
      <vt:lpstr>3. Data collection</vt:lpstr>
      <vt:lpstr>Management of data</vt:lpstr>
      <vt:lpstr>Issues with the data and reccomendations</vt:lpstr>
      <vt:lpstr>4. Insights Derivation</vt:lpstr>
      <vt:lpstr>Initial insights from the data (with Excel)</vt:lpstr>
      <vt:lpstr>5. Recommendations plan for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Proposal  for Customer Loan Failures</dc:title>
  <dc:creator>Ingrid Ortega Rojas (Dirección Médica)</dc:creator>
  <cp:lastModifiedBy>Ingrid Ortega Rojas (Dirección Médica)</cp:lastModifiedBy>
  <cp:revision>42</cp:revision>
  <dcterms:created xsi:type="dcterms:W3CDTF">2020-02-25T01:34:14Z</dcterms:created>
  <dcterms:modified xsi:type="dcterms:W3CDTF">2020-03-05T15:55:19Z</dcterms:modified>
</cp:coreProperties>
</file>